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 id="2147483908" r:id="rId2"/>
  </p:sldMasterIdLst>
  <p:notesMasterIdLst>
    <p:notesMasterId r:id="rId38"/>
  </p:notesMasterIdLst>
  <p:handoutMasterIdLst>
    <p:handoutMasterId r:id="rId39"/>
  </p:handoutMasterIdLst>
  <p:sldIdLst>
    <p:sldId id="382" r:id="rId3"/>
    <p:sldId id="389" r:id="rId4"/>
    <p:sldId id="261" r:id="rId5"/>
    <p:sldId id="263" r:id="rId6"/>
    <p:sldId id="372" r:id="rId7"/>
    <p:sldId id="335" r:id="rId8"/>
    <p:sldId id="287" r:id="rId9"/>
    <p:sldId id="400" r:id="rId10"/>
    <p:sldId id="350" r:id="rId11"/>
    <p:sldId id="349" r:id="rId12"/>
    <p:sldId id="365" r:id="rId13"/>
    <p:sldId id="367" r:id="rId14"/>
    <p:sldId id="353" r:id="rId15"/>
    <p:sldId id="345" r:id="rId16"/>
    <p:sldId id="346" r:id="rId17"/>
    <p:sldId id="355" r:id="rId18"/>
    <p:sldId id="272" r:id="rId19"/>
    <p:sldId id="316" r:id="rId20"/>
    <p:sldId id="318" r:id="rId21"/>
    <p:sldId id="314" r:id="rId22"/>
    <p:sldId id="315" r:id="rId23"/>
    <p:sldId id="319" r:id="rId24"/>
    <p:sldId id="402" r:id="rId25"/>
    <p:sldId id="357" r:id="rId26"/>
    <p:sldId id="281" r:id="rId27"/>
    <p:sldId id="359" r:id="rId28"/>
    <p:sldId id="274" r:id="rId29"/>
    <p:sldId id="374" r:id="rId30"/>
    <p:sldId id="304" r:id="rId31"/>
    <p:sldId id="305" r:id="rId32"/>
    <p:sldId id="378" r:id="rId33"/>
    <p:sldId id="325" r:id="rId34"/>
    <p:sldId id="307" r:id="rId35"/>
    <p:sldId id="309" r:id="rId36"/>
    <p:sldId id="403" r:id="rId37"/>
  </p:sldIdLst>
  <p:sldSz cx="9144000" cy="6858000" type="screen4x3"/>
  <p:notesSz cx="6858000" cy="9144000"/>
  <p:defaultTextStyle>
    <a:defPPr>
      <a:defRPr lang="zh-CN"/>
    </a:defPPr>
    <a:lvl1pPr algn="l" rtl="0" fontAlgn="base" latinLnBrk="1">
      <a:spcBef>
        <a:spcPct val="0"/>
      </a:spcBef>
      <a:spcAft>
        <a:spcPct val="0"/>
      </a:spcAft>
      <a:defRPr kumimoji="1" sz="2400" kern="1200">
        <a:solidFill>
          <a:schemeClr val="tx1"/>
        </a:solidFill>
        <a:latin typeface="Gulim" pitchFamily="34" charset="-127"/>
        <a:ea typeface="Gulim" pitchFamily="34" charset="-127"/>
        <a:cs typeface="+mn-cs"/>
      </a:defRPr>
    </a:lvl1pPr>
    <a:lvl2pPr marL="457200" algn="l" rtl="0" fontAlgn="base" latinLnBrk="1">
      <a:spcBef>
        <a:spcPct val="0"/>
      </a:spcBef>
      <a:spcAft>
        <a:spcPct val="0"/>
      </a:spcAft>
      <a:defRPr kumimoji="1" sz="2400" kern="1200">
        <a:solidFill>
          <a:schemeClr val="tx1"/>
        </a:solidFill>
        <a:latin typeface="Gulim" pitchFamily="34" charset="-127"/>
        <a:ea typeface="Gulim" pitchFamily="34" charset="-127"/>
        <a:cs typeface="+mn-cs"/>
      </a:defRPr>
    </a:lvl2pPr>
    <a:lvl3pPr marL="914400" algn="l" rtl="0" fontAlgn="base" latinLnBrk="1">
      <a:spcBef>
        <a:spcPct val="0"/>
      </a:spcBef>
      <a:spcAft>
        <a:spcPct val="0"/>
      </a:spcAft>
      <a:defRPr kumimoji="1" sz="2400" kern="1200">
        <a:solidFill>
          <a:schemeClr val="tx1"/>
        </a:solidFill>
        <a:latin typeface="Gulim" pitchFamily="34" charset="-127"/>
        <a:ea typeface="Gulim" pitchFamily="34" charset="-127"/>
        <a:cs typeface="+mn-cs"/>
      </a:defRPr>
    </a:lvl3pPr>
    <a:lvl4pPr marL="1371600" algn="l" rtl="0" fontAlgn="base" latinLnBrk="1">
      <a:spcBef>
        <a:spcPct val="0"/>
      </a:spcBef>
      <a:spcAft>
        <a:spcPct val="0"/>
      </a:spcAft>
      <a:defRPr kumimoji="1" sz="2400" kern="1200">
        <a:solidFill>
          <a:schemeClr val="tx1"/>
        </a:solidFill>
        <a:latin typeface="Gulim" pitchFamily="34" charset="-127"/>
        <a:ea typeface="Gulim" pitchFamily="34" charset="-127"/>
        <a:cs typeface="+mn-cs"/>
      </a:defRPr>
    </a:lvl4pPr>
    <a:lvl5pPr marL="1828800" algn="l" rtl="0" fontAlgn="base" latinLnBrk="1">
      <a:spcBef>
        <a:spcPct val="0"/>
      </a:spcBef>
      <a:spcAft>
        <a:spcPct val="0"/>
      </a:spcAft>
      <a:defRPr kumimoji="1" sz="2400" kern="1200">
        <a:solidFill>
          <a:schemeClr val="tx1"/>
        </a:solidFill>
        <a:latin typeface="Gulim" pitchFamily="34" charset="-127"/>
        <a:ea typeface="Gulim" pitchFamily="34" charset="-127"/>
        <a:cs typeface="+mn-cs"/>
      </a:defRPr>
    </a:lvl5pPr>
    <a:lvl6pPr marL="2286000" algn="l" defTabSz="914400" rtl="0" eaLnBrk="1" latinLnBrk="0" hangingPunct="1">
      <a:defRPr kumimoji="1" sz="2400" kern="1200">
        <a:solidFill>
          <a:schemeClr val="tx1"/>
        </a:solidFill>
        <a:latin typeface="Gulim" pitchFamily="34" charset="-127"/>
        <a:ea typeface="Gulim" pitchFamily="34" charset="-127"/>
        <a:cs typeface="+mn-cs"/>
      </a:defRPr>
    </a:lvl6pPr>
    <a:lvl7pPr marL="2743200" algn="l" defTabSz="914400" rtl="0" eaLnBrk="1" latinLnBrk="0" hangingPunct="1">
      <a:defRPr kumimoji="1" sz="2400" kern="1200">
        <a:solidFill>
          <a:schemeClr val="tx1"/>
        </a:solidFill>
        <a:latin typeface="Gulim" pitchFamily="34" charset="-127"/>
        <a:ea typeface="Gulim" pitchFamily="34" charset="-127"/>
        <a:cs typeface="+mn-cs"/>
      </a:defRPr>
    </a:lvl7pPr>
    <a:lvl8pPr marL="3200400" algn="l" defTabSz="914400" rtl="0" eaLnBrk="1" latinLnBrk="0" hangingPunct="1">
      <a:defRPr kumimoji="1" sz="2400" kern="1200">
        <a:solidFill>
          <a:schemeClr val="tx1"/>
        </a:solidFill>
        <a:latin typeface="Gulim" pitchFamily="34" charset="-127"/>
        <a:ea typeface="Gulim" pitchFamily="34" charset="-127"/>
        <a:cs typeface="+mn-cs"/>
      </a:defRPr>
    </a:lvl8pPr>
    <a:lvl9pPr marL="3657600" algn="l" defTabSz="914400" rtl="0" eaLnBrk="1" latinLnBrk="0" hangingPunct="1">
      <a:defRPr kumimoji="1" sz="2400" kern="1200">
        <a:solidFill>
          <a:schemeClr val="tx1"/>
        </a:solidFill>
        <a:latin typeface="Gulim" pitchFamily="34" charset="-127"/>
        <a:ea typeface="Gulim"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FFCC"/>
    <a:srgbClr val="FFCCFF"/>
    <a:srgbClr val="FF0000"/>
    <a:srgbClr val="CCFFFF"/>
    <a:srgbClr val="FFFFCC"/>
    <a:srgbClr val="008000"/>
    <a:srgbClr val="FF9900"/>
    <a:srgbClr val="99FF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88364" autoAdjust="0"/>
  </p:normalViewPr>
  <p:slideViewPr>
    <p:cSldViewPr>
      <p:cViewPr varScale="1">
        <p:scale>
          <a:sx n="56" d="100"/>
          <a:sy n="56" d="100"/>
        </p:scale>
        <p:origin x="152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latinLnBrk="0">
              <a:defRPr sz="1200">
                <a:latin typeface="Times New Roman" pitchFamily="18" charset="0"/>
                <a:ea typeface="宋体" pitchFamily="2" charset="-122"/>
              </a:defRPr>
            </a:lvl1pPr>
          </a:lstStyle>
          <a:p>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latinLnBrk="0">
              <a:defRPr sz="1200">
                <a:latin typeface="Times New Roman" pitchFamily="18" charset="0"/>
                <a:ea typeface="宋体" pitchFamily="2" charset="-122"/>
              </a:defRPr>
            </a:lvl1pPr>
          </a:lstStyle>
          <a:p>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latinLnBrk="0">
              <a:defRPr sz="1200">
                <a:latin typeface="Times New Roman" pitchFamily="18" charset="0"/>
                <a:ea typeface="宋体" pitchFamily="2" charset="-122"/>
              </a:defRPr>
            </a:lvl1pPr>
          </a:lstStyle>
          <a:p>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latinLnBrk="0">
              <a:defRPr sz="1200">
                <a:latin typeface="Times New Roman" pitchFamily="18" charset="0"/>
                <a:ea typeface="宋体" pitchFamily="2" charset="-122"/>
              </a:defRPr>
            </a:lvl1pPr>
          </a:lstStyle>
          <a:p>
            <a:fld id="{C9F5E002-27E8-4E6F-B94B-92B5B07EF5FD}" type="slidenum">
              <a:rPr lang="en-US" altLang="zh-CN"/>
              <a:pPr/>
              <a:t>‹#›</a:t>
            </a:fld>
            <a:endParaRPr lang="en-US" altLang="zh-CN"/>
          </a:p>
        </p:txBody>
      </p:sp>
    </p:spTree>
    <p:extLst>
      <p:ext uri="{BB962C8B-B14F-4D97-AF65-F5344CB8AC3E}">
        <p14:creationId xmlns:p14="http://schemas.microsoft.com/office/powerpoint/2010/main" val="9525400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latinLnBrk="0">
              <a:defRPr sz="1200">
                <a:latin typeface="Times New Roman" pitchFamily="18" charset="0"/>
                <a:ea typeface="宋体" pitchFamily="2" charset="-122"/>
              </a:defRPr>
            </a:lvl1pPr>
          </a:lstStyle>
          <a:p>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latinLnBrk="0">
              <a:defRPr sz="1200">
                <a:latin typeface="Times New Roman" pitchFamily="18" charset="0"/>
                <a:ea typeface="宋体" pitchFamily="2" charset="-122"/>
              </a:defRPr>
            </a:lvl1pPr>
          </a:lstStyle>
          <a:p>
            <a:endParaRPr lang="en-US" altLang="zh-CN"/>
          </a:p>
        </p:txBody>
      </p:sp>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latinLnBrk="0">
              <a:defRPr sz="1200">
                <a:latin typeface="Times New Roman" pitchFamily="18" charset="0"/>
                <a:ea typeface="宋体" pitchFamily="2" charset="-122"/>
              </a:defRPr>
            </a:lvl1pPr>
          </a:lstStyle>
          <a:p>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latinLnBrk="0">
              <a:defRPr sz="1200">
                <a:latin typeface="Times New Roman" pitchFamily="18" charset="0"/>
                <a:ea typeface="宋体" pitchFamily="2" charset="-122"/>
              </a:defRPr>
            </a:lvl1pPr>
          </a:lstStyle>
          <a:p>
            <a:fld id="{F55D2A87-5B39-44F5-A967-88537D5EA593}" type="slidenum">
              <a:rPr lang="en-US" altLang="zh-CN"/>
              <a:pPr/>
              <a:t>‹#›</a:t>
            </a:fld>
            <a:endParaRPr lang="en-US" altLang="zh-CN"/>
          </a:p>
        </p:txBody>
      </p:sp>
    </p:spTree>
    <p:extLst>
      <p:ext uri="{BB962C8B-B14F-4D97-AF65-F5344CB8AC3E}">
        <p14:creationId xmlns:p14="http://schemas.microsoft.com/office/powerpoint/2010/main" val="280511356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5D2A87-5B39-44F5-A967-88537D5EA593}" type="slidenum">
              <a:rPr lang="en-US" altLang="zh-CN" smtClean="0"/>
              <a:pPr/>
              <a:t>14</a:t>
            </a:fld>
            <a:endParaRPr lang="en-US" altLang="zh-CN"/>
          </a:p>
        </p:txBody>
      </p:sp>
    </p:spTree>
    <p:extLst>
      <p:ext uri="{BB962C8B-B14F-4D97-AF65-F5344CB8AC3E}">
        <p14:creationId xmlns:p14="http://schemas.microsoft.com/office/powerpoint/2010/main" val="352262787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B0135D-A9AC-4897-836E-0C50658B4439}"/>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0167174B-C768-470C-AEC6-D1CABA579B8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A166E52-97E5-44EA-A0E7-BCA5564CD0DB}"/>
              </a:ext>
            </a:extLst>
          </p:cNvPr>
          <p:cNvSpPr>
            <a:spLocks noGrp="1"/>
          </p:cNvSpPr>
          <p:nvPr>
            <p:ph type="dt" sz="half" idx="10"/>
          </p:nvPr>
        </p:nvSpPr>
        <p:spPr/>
        <p:txBody>
          <a:bodyPr/>
          <a:lstStyle/>
          <a:p>
            <a:endParaRPr lang="en-US" altLang="ko-KR"/>
          </a:p>
        </p:txBody>
      </p:sp>
      <p:sp>
        <p:nvSpPr>
          <p:cNvPr id="5" name="页脚占位符 4">
            <a:extLst>
              <a:ext uri="{FF2B5EF4-FFF2-40B4-BE49-F238E27FC236}">
                <a16:creationId xmlns:a16="http://schemas.microsoft.com/office/drawing/2014/main" id="{F51D071A-3302-4133-923D-D6AE9D7CEB31}"/>
              </a:ext>
            </a:extLst>
          </p:cNvPr>
          <p:cNvSpPr>
            <a:spLocks noGrp="1"/>
          </p:cNvSpPr>
          <p:nvPr>
            <p:ph type="ftr" sz="quarter" idx="11"/>
          </p:nvPr>
        </p:nvSpPr>
        <p:spPr/>
        <p:txBody>
          <a:bodyPr/>
          <a:lstStyle/>
          <a:p>
            <a:r>
              <a:rPr lang="en-US" altLang="zh-CN"/>
              <a:t>xlzheng@xmu</a:t>
            </a:r>
          </a:p>
        </p:txBody>
      </p:sp>
      <p:sp>
        <p:nvSpPr>
          <p:cNvPr id="6" name="灯片编号占位符 5">
            <a:extLst>
              <a:ext uri="{FF2B5EF4-FFF2-40B4-BE49-F238E27FC236}">
                <a16:creationId xmlns:a16="http://schemas.microsoft.com/office/drawing/2014/main" id="{47F91E9D-6217-40AA-A5A1-A7E7C4D31268}"/>
              </a:ext>
            </a:extLst>
          </p:cNvPr>
          <p:cNvSpPr>
            <a:spLocks noGrp="1"/>
          </p:cNvSpPr>
          <p:nvPr>
            <p:ph type="sldNum" sz="quarter" idx="12"/>
          </p:nvPr>
        </p:nvSpPr>
        <p:spPr/>
        <p:txBody>
          <a:bodyPr/>
          <a:lstStyle/>
          <a:p>
            <a:fld id="{F00F45FA-9122-44E7-8E6F-F596E0AD2E89}" type="slidenum">
              <a:rPr lang="ko-KR" altLang="en-US" smtClean="0"/>
              <a:pPr/>
              <a:t>‹#›</a:t>
            </a:fld>
            <a:endParaRPr lang="en-US" altLang="ko-KR"/>
          </a:p>
        </p:txBody>
      </p:sp>
      <p:pic>
        <p:nvPicPr>
          <p:cNvPr id="7" name="图片 6">
            <a:extLst>
              <a:ext uri="{FF2B5EF4-FFF2-40B4-BE49-F238E27FC236}">
                <a16:creationId xmlns:a16="http://schemas.microsoft.com/office/drawing/2014/main" id="{EF07C19E-06D9-46D7-B56D-96CA3C388CA8}"/>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backgroundRemoval t="10000" b="90000" l="5157" r="17493"/>
                    </a14:imgEffect>
                  </a14:imgLayer>
                </a14:imgProps>
              </a:ext>
              <a:ext uri="{28A0092B-C50C-407E-A947-70E740481C1C}">
                <a14:useLocalDpi xmlns:a14="http://schemas.microsoft.com/office/drawing/2010/main" val="0"/>
              </a:ext>
            </a:extLst>
          </a:blip>
          <a:srcRect l="3615" r="80965"/>
          <a:stretch/>
        </p:blipFill>
        <p:spPr>
          <a:xfrm>
            <a:off x="971600" y="2335125"/>
            <a:ext cx="1768264" cy="1786126"/>
          </a:xfrm>
          <a:prstGeom prst="rect">
            <a:avLst/>
          </a:prstGeom>
        </p:spPr>
      </p:pic>
    </p:spTree>
    <p:extLst>
      <p:ext uri="{BB962C8B-B14F-4D97-AF65-F5344CB8AC3E}">
        <p14:creationId xmlns:p14="http://schemas.microsoft.com/office/powerpoint/2010/main" val="1596127644"/>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A36C36-C695-4DC0-A5AB-396C091B908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227782F-9A4B-4CE3-B345-C6138ECCE9C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BF12366-6B62-40DC-971B-2E2FD0CC8BD8}"/>
              </a:ext>
            </a:extLst>
          </p:cNvPr>
          <p:cNvSpPr>
            <a:spLocks noGrp="1"/>
          </p:cNvSpPr>
          <p:nvPr>
            <p:ph type="dt" sz="half" idx="10"/>
          </p:nvPr>
        </p:nvSpPr>
        <p:spPr/>
        <p:txBody>
          <a:bodyPr/>
          <a:lstStyle/>
          <a:p>
            <a:endParaRPr lang="en-US" altLang="ko-KR"/>
          </a:p>
        </p:txBody>
      </p:sp>
      <p:sp>
        <p:nvSpPr>
          <p:cNvPr id="5" name="页脚占位符 4">
            <a:extLst>
              <a:ext uri="{FF2B5EF4-FFF2-40B4-BE49-F238E27FC236}">
                <a16:creationId xmlns:a16="http://schemas.microsoft.com/office/drawing/2014/main" id="{F376E6B3-F603-44CE-A766-6341C9BCF7D7}"/>
              </a:ext>
            </a:extLst>
          </p:cNvPr>
          <p:cNvSpPr>
            <a:spLocks noGrp="1"/>
          </p:cNvSpPr>
          <p:nvPr>
            <p:ph type="ftr" sz="quarter" idx="11"/>
          </p:nvPr>
        </p:nvSpPr>
        <p:spPr/>
        <p:txBody>
          <a:bodyPr/>
          <a:lstStyle/>
          <a:p>
            <a:r>
              <a:rPr lang="en-US" altLang="zh-CN"/>
              <a:t>xlzheng@xmu</a:t>
            </a:r>
          </a:p>
        </p:txBody>
      </p:sp>
      <p:sp>
        <p:nvSpPr>
          <p:cNvPr id="6" name="灯片编号占位符 5">
            <a:extLst>
              <a:ext uri="{FF2B5EF4-FFF2-40B4-BE49-F238E27FC236}">
                <a16:creationId xmlns:a16="http://schemas.microsoft.com/office/drawing/2014/main" id="{D0350E55-E6F8-4E69-A46E-26EA362C197E}"/>
              </a:ext>
            </a:extLst>
          </p:cNvPr>
          <p:cNvSpPr>
            <a:spLocks noGrp="1"/>
          </p:cNvSpPr>
          <p:nvPr>
            <p:ph type="sldNum" sz="quarter" idx="12"/>
          </p:nvPr>
        </p:nvSpPr>
        <p:spPr/>
        <p:txBody>
          <a:bodyPr/>
          <a:lstStyle/>
          <a:p>
            <a:fld id="{EF98C29A-068D-403D-81FD-DF7EE720EE7B}" type="slidenum">
              <a:rPr lang="ko-KR" altLang="en-US" smtClean="0"/>
              <a:pPr/>
              <a:t>‹#›</a:t>
            </a:fld>
            <a:endParaRPr lang="en-US" altLang="ko-KR"/>
          </a:p>
        </p:txBody>
      </p:sp>
    </p:spTree>
    <p:extLst>
      <p:ext uri="{BB962C8B-B14F-4D97-AF65-F5344CB8AC3E}">
        <p14:creationId xmlns:p14="http://schemas.microsoft.com/office/powerpoint/2010/main" val="3753750267"/>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8D3804B-1F8C-4D5C-A62C-A5E6A9C41D44}"/>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3A0DCDB-9349-4B57-AD8B-47823C6BD3D4}"/>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B7BA2C3-DB54-4CB5-A6CA-CE45EC6B5F3B}"/>
              </a:ext>
            </a:extLst>
          </p:cNvPr>
          <p:cNvSpPr>
            <a:spLocks noGrp="1"/>
          </p:cNvSpPr>
          <p:nvPr>
            <p:ph type="dt" sz="half" idx="10"/>
          </p:nvPr>
        </p:nvSpPr>
        <p:spPr/>
        <p:txBody>
          <a:bodyPr/>
          <a:lstStyle/>
          <a:p>
            <a:endParaRPr lang="en-US" altLang="ko-KR"/>
          </a:p>
        </p:txBody>
      </p:sp>
      <p:sp>
        <p:nvSpPr>
          <p:cNvPr id="5" name="页脚占位符 4">
            <a:extLst>
              <a:ext uri="{FF2B5EF4-FFF2-40B4-BE49-F238E27FC236}">
                <a16:creationId xmlns:a16="http://schemas.microsoft.com/office/drawing/2014/main" id="{6C5300A6-4DD4-4636-8922-8C3C0407CABB}"/>
              </a:ext>
            </a:extLst>
          </p:cNvPr>
          <p:cNvSpPr>
            <a:spLocks noGrp="1"/>
          </p:cNvSpPr>
          <p:nvPr>
            <p:ph type="ftr" sz="quarter" idx="11"/>
          </p:nvPr>
        </p:nvSpPr>
        <p:spPr/>
        <p:txBody>
          <a:bodyPr/>
          <a:lstStyle/>
          <a:p>
            <a:r>
              <a:rPr lang="en-US" altLang="zh-CN"/>
              <a:t>xlzheng@xmu</a:t>
            </a:r>
            <a:endParaRPr lang="en-US" altLang="zh-CN" dirty="0"/>
          </a:p>
        </p:txBody>
      </p:sp>
      <p:sp>
        <p:nvSpPr>
          <p:cNvPr id="6" name="灯片编号占位符 5">
            <a:extLst>
              <a:ext uri="{FF2B5EF4-FFF2-40B4-BE49-F238E27FC236}">
                <a16:creationId xmlns:a16="http://schemas.microsoft.com/office/drawing/2014/main" id="{7FEA07C5-668B-47C8-9C86-BE21FF582501}"/>
              </a:ext>
            </a:extLst>
          </p:cNvPr>
          <p:cNvSpPr>
            <a:spLocks noGrp="1"/>
          </p:cNvSpPr>
          <p:nvPr>
            <p:ph type="sldNum" sz="quarter" idx="12"/>
          </p:nvPr>
        </p:nvSpPr>
        <p:spPr/>
        <p:txBody>
          <a:bodyPr/>
          <a:lstStyle/>
          <a:p>
            <a:fld id="{8D7E0820-1C80-4A14-9F0D-73112BDBFE79}" type="slidenum">
              <a:rPr lang="ko-KR" altLang="en-US" smtClean="0"/>
              <a:pPr/>
              <a:t>‹#›</a:t>
            </a:fld>
            <a:endParaRPr lang="en-US" altLang="ko-KR"/>
          </a:p>
        </p:txBody>
      </p:sp>
    </p:spTree>
    <p:extLst>
      <p:ext uri="{BB962C8B-B14F-4D97-AF65-F5344CB8AC3E}">
        <p14:creationId xmlns:p14="http://schemas.microsoft.com/office/powerpoint/2010/main" val="278469210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en-US" altLang="ko-KR"/>
          </a:p>
        </p:txBody>
      </p:sp>
      <p:sp>
        <p:nvSpPr>
          <p:cNvPr id="5" name="Footer Placeholder 4"/>
          <p:cNvSpPr>
            <a:spLocks noGrp="1"/>
          </p:cNvSpPr>
          <p:nvPr>
            <p:ph type="ftr" sz="quarter" idx="11"/>
          </p:nvPr>
        </p:nvSpPr>
        <p:spPr/>
        <p:txBody>
          <a:bodyPr/>
          <a:lstStyle/>
          <a:p>
            <a:r>
              <a:rPr lang="en-US" altLang="zh-CN"/>
              <a:t>xlzheng@xmu</a:t>
            </a:r>
            <a:endParaRPr lang="en-US" altLang="zh-CN" dirty="0"/>
          </a:p>
        </p:txBody>
      </p:sp>
      <p:sp>
        <p:nvSpPr>
          <p:cNvPr id="6" name="Slide Number Placeholder 5"/>
          <p:cNvSpPr>
            <a:spLocks noGrp="1"/>
          </p:cNvSpPr>
          <p:nvPr>
            <p:ph type="sldNum" sz="quarter" idx="12"/>
          </p:nvPr>
        </p:nvSpPr>
        <p:spPr/>
        <p:txBody>
          <a:bodyPr/>
          <a:lstStyle/>
          <a:p>
            <a:fld id="{F00F45FA-9122-44E7-8E6F-F596E0AD2E89}" type="slidenum">
              <a:rPr lang="ko-KR" altLang="en-US" smtClean="0"/>
              <a:pPr/>
              <a:t>‹#›</a:t>
            </a:fld>
            <a:endParaRPr lang="en-US" altLang="ko-KR"/>
          </a:p>
        </p:txBody>
      </p:sp>
      <p:pic>
        <p:nvPicPr>
          <p:cNvPr id="7" name="图片 6">
            <a:extLst>
              <a:ext uri="{FF2B5EF4-FFF2-40B4-BE49-F238E27FC236}">
                <a16:creationId xmlns:a16="http://schemas.microsoft.com/office/drawing/2014/main" id="{04E8CB23-521D-4A8C-80B5-2A205CC99A9F}"/>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backgroundRemoval t="10000" b="90000" l="5157" r="17493"/>
                    </a14:imgEffect>
                  </a14:imgLayer>
                </a14:imgProps>
              </a:ext>
              <a:ext uri="{28A0092B-C50C-407E-A947-70E740481C1C}">
                <a14:useLocalDpi xmlns:a14="http://schemas.microsoft.com/office/drawing/2010/main" val="0"/>
              </a:ext>
            </a:extLst>
          </a:blip>
          <a:srcRect l="3615" r="80965"/>
          <a:stretch/>
        </p:blipFill>
        <p:spPr>
          <a:xfrm>
            <a:off x="971600" y="2335125"/>
            <a:ext cx="1768264" cy="1786126"/>
          </a:xfrm>
          <a:prstGeom prst="rect">
            <a:avLst/>
          </a:prstGeom>
        </p:spPr>
      </p:pic>
    </p:spTree>
    <p:extLst>
      <p:ext uri="{BB962C8B-B14F-4D97-AF65-F5344CB8AC3E}">
        <p14:creationId xmlns:p14="http://schemas.microsoft.com/office/powerpoint/2010/main" val="571991407"/>
      </p:ext>
    </p:extLst>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en-US" altLang="ko-KR"/>
          </a:p>
        </p:txBody>
      </p:sp>
      <p:sp>
        <p:nvSpPr>
          <p:cNvPr id="5" name="Footer Placeholder 4"/>
          <p:cNvSpPr>
            <a:spLocks noGrp="1"/>
          </p:cNvSpPr>
          <p:nvPr>
            <p:ph type="ftr" sz="quarter" idx="11"/>
          </p:nvPr>
        </p:nvSpPr>
        <p:spPr/>
        <p:txBody>
          <a:bodyPr/>
          <a:lstStyle/>
          <a:p>
            <a:r>
              <a:rPr lang="en-US" altLang="zh-CN"/>
              <a:t>xlzheng@xmu</a:t>
            </a:r>
            <a:endParaRPr lang="en-US" altLang="zh-CN" dirty="0"/>
          </a:p>
        </p:txBody>
      </p:sp>
      <p:sp>
        <p:nvSpPr>
          <p:cNvPr id="6" name="Slide Number Placeholder 5"/>
          <p:cNvSpPr>
            <a:spLocks noGrp="1"/>
          </p:cNvSpPr>
          <p:nvPr>
            <p:ph type="sldNum" sz="quarter" idx="12"/>
          </p:nvPr>
        </p:nvSpPr>
        <p:spPr/>
        <p:txBody>
          <a:bodyPr/>
          <a:lstStyle/>
          <a:p>
            <a:fld id="{08E28563-F264-4A9D-BB2D-6BC9F50DF586}" type="slidenum">
              <a:rPr lang="ko-KR" altLang="en-US" smtClean="0"/>
              <a:pPr/>
              <a:t>‹#›</a:t>
            </a:fld>
            <a:endParaRPr lang="en-US" altLang="ko-KR"/>
          </a:p>
        </p:txBody>
      </p:sp>
    </p:spTree>
    <p:extLst>
      <p:ext uri="{BB962C8B-B14F-4D97-AF65-F5344CB8AC3E}">
        <p14:creationId xmlns:p14="http://schemas.microsoft.com/office/powerpoint/2010/main" val="1281490730"/>
      </p:ext>
    </p:extLst>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endParaRPr lang="en-US" altLang="ko-KR"/>
          </a:p>
        </p:txBody>
      </p:sp>
      <p:sp>
        <p:nvSpPr>
          <p:cNvPr id="5" name="Footer Placeholder 4"/>
          <p:cNvSpPr>
            <a:spLocks noGrp="1"/>
          </p:cNvSpPr>
          <p:nvPr>
            <p:ph type="ftr" sz="quarter" idx="11"/>
          </p:nvPr>
        </p:nvSpPr>
        <p:spPr/>
        <p:txBody>
          <a:bodyPr/>
          <a:lstStyle/>
          <a:p>
            <a:r>
              <a:rPr lang="en-US" altLang="zh-CN"/>
              <a:t>xlzheng@xmu</a:t>
            </a:r>
            <a:endParaRPr lang="en-US" altLang="zh-CN" dirty="0"/>
          </a:p>
        </p:txBody>
      </p:sp>
      <p:sp>
        <p:nvSpPr>
          <p:cNvPr id="6" name="Slide Number Placeholder 5"/>
          <p:cNvSpPr>
            <a:spLocks noGrp="1"/>
          </p:cNvSpPr>
          <p:nvPr>
            <p:ph type="sldNum" sz="quarter" idx="12"/>
          </p:nvPr>
        </p:nvSpPr>
        <p:spPr/>
        <p:txBody>
          <a:bodyPr/>
          <a:lstStyle/>
          <a:p>
            <a:fld id="{AB828D6C-2D40-472C-904B-323424854EB7}" type="slidenum">
              <a:rPr lang="ko-KR" altLang="en-US" smtClean="0"/>
              <a:pPr/>
              <a:t>‹#›</a:t>
            </a:fld>
            <a:endParaRPr lang="en-US" altLang="ko-KR"/>
          </a:p>
        </p:txBody>
      </p:sp>
    </p:spTree>
    <p:extLst>
      <p:ext uri="{BB962C8B-B14F-4D97-AF65-F5344CB8AC3E}">
        <p14:creationId xmlns:p14="http://schemas.microsoft.com/office/powerpoint/2010/main" val="1731840658"/>
      </p:ext>
    </p:extLst>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en-US" altLang="ko-KR"/>
          </a:p>
        </p:txBody>
      </p:sp>
      <p:sp>
        <p:nvSpPr>
          <p:cNvPr id="6" name="Footer Placeholder 5"/>
          <p:cNvSpPr>
            <a:spLocks noGrp="1"/>
          </p:cNvSpPr>
          <p:nvPr>
            <p:ph type="ftr" sz="quarter" idx="11"/>
          </p:nvPr>
        </p:nvSpPr>
        <p:spPr/>
        <p:txBody>
          <a:bodyPr/>
          <a:lstStyle/>
          <a:p>
            <a:r>
              <a:rPr lang="en-US" altLang="zh-CN"/>
              <a:t>xlzheng@xmu</a:t>
            </a:r>
            <a:endParaRPr lang="en-US" altLang="zh-CN" dirty="0"/>
          </a:p>
        </p:txBody>
      </p:sp>
      <p:sp>
        <p:nvSpPr>
          <p:cNvPr id="7" name="Slide Number Placeholder 6"/>
          <p:cNvSpPr>
            <a:spLocks noGrp="1"/>
          </p:cNvSpPr>
          <p:nvPr>
            <p:ph type="sldNum" sz="quarter" idx="12"/>
          </p:nvPr>
        </p:nvSpPr>
        <p:spPr/>
        <p:txBody>
          <a:bodyPr/>
          <a:lstStyle/>
          <a:p>
            <a:fld id="{582E5D43-5C31-478B-B9A9-7E049DA2286D}" type="slidenum">
              <a:rPr lang="ko-KR" altLang="en-US" smtClean="0"/>
              <a:pPr/>
              <a:t>‹#›</a:t>
            </a:fld>
            <a:endParaRPr lang="en-US" altLang="ko-KR"/>
          </a:p>
        </p:txBody>
      </p:sp>
    </p:spTree>
    <p:extLst>
      <p:ext uri="{BB962C8B-B14F-4D97-AF65-F5344CB8AC3E}">
        <p14:creationId xmlns:p14="http://schemas.microsoft.com/office/powerpoint/2010/main" val="762731934"/>
      </p:ext>
    </p:extLst>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en-US" altLang="ko-KR"/>
          </a:p>
        </p:txBody>
      </p:sp>
      <p:sp>
        <p:nvSpPr>
          <p:cNvPr id="8" name="Footer Placeholder 7"/>
          <p:cNvSpPr>
            <a:spLocks noGrp="1"/>
          </p:cNvSpPr>
          <p:nvPr>
            <p:ph type="ftr" sz="quarter" idx="11"/>
          </p:nvPr>
        </p:nvSpPr>
        <p:spPr/>
        <p:txBody>
          <a:bodyPr/>
          <a:lstStyle/>
          <a:p>
            <a:r>
              <a:rPr lang="en-US" altLang="zh-CN"/>
              <a:t>xlzheng@xmu</a:t>
            </a:r>
            <a:endParaRPr lang="en-US" altLang="zh-CN" dirty="0"/>
          </a:p>
        </p:txBody>
      </p:sp>
      <p:sp>
        <p:nvSpPr>
          <p:cNvPr id="9" name="Slide Number Placeholder 8"/>
          <p:cNvSpPr>
            <a:spLocks noGrp="1"/>
          </p:cNvSpPr>
          <p:nvPr>
            <p:ph type="sldNum" sz="quarter" idx="12"/>
          </p:nvPr>
        </p:nvSpPr>
        <p:spPr/>
        <p:txBody>
          <a:bodyPr/>
          <a:lstStyle/>
          <a:p>
            <a:fld id="{0A2F5C0D-133F-4F91-9275-4B7DF2731CEE}" type="slidenum">
              <a:rPr lang="ko-KR" altLang="en-US" smtClean="0"/>
              <a:pPr/>
              <a:t>‹#›</a:t>
            </a:fld>
            <a:endParaRPr lang="en-US" altLang="ko-KR"/>
          </a:p>
        </p:txBody>
      </p:sp>
    </p:spTree>
    <p:extLst>
      <p:ext uri="{BB962C8B-B14F-4D97-AF65-F5344CB8AC3E}">
        <p14:creationId xmlns:p14="http://schemas.microsoft.com/office/powerpoint/2010/main" val="1420823883"/>
      </p:ext>
    </p:extLst>
  </p:cSld>
  <p:clrMapOvr>
    <a:masterClrMapping/>
  </p:clrMapOvr>
  <p:transition spd="slow">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en-US" altLang="ko-KR"/>
          </a:p>
        </p:txBody>
      </p:sp>
      <p:sp>
        <p:nvSpPr>
          <p:cNvPr id="4" name="Footer Placeholder 3"/>
          <p:cNvSpPr>
            <a:spLocks noGrp="1"/>
          </p:cNvSpPr>
          <p:nvPr>
            <p:ph type="ftr" sz="quarter" idx="11"/>
          </p:nvPr>
        </p:nvSpPr>
        <p:spPr/>
        <p:txBody>
          <a:bodyPr/>
          <a:lstStyle/>
          <a:p>
            <a:r>
              <a:rPr lang="en-US" altLang="zh-CN"/>
              <a:t>xlzheng@xmu</a:t>
            </a:r>
            <a:endParaRPr lang="en-US" altLang="zh-CN" dirty="0"/>
          </a:p>
        </p:txBody>
      </p:sp>
      <p:sp>
        <p:nvSpPr>
          <p:cNvPr id="5" name="Slide Number Placeholder 4"/>
          <p:cNvSpPr>
            <a:spLocks noGrp="1"/>
          </p:cNvSpPr>
          <p:nvPr>
            <p:ph type="sldNum" sz="quarter" idx="12"/>
          </p:nvPr>
        </p:nvSpPr>
        <p:spPr/>
        <p:txBody>
          <a:bodyPr/>
          <a:lstStyle/>
          <a:p>
            <a:fld id="{9EF05991-EA21-4F50-AD2A-15DDE7521570}" type="slidenum">
              <a:rPr lang="ko-KR" altLang="en-US" smtClean="0"/>
              <a:pPr/>
              <a:t>‹#›</a:t>
            </a:fld>
            <a:endParaRPr lang="en-US" altLang="ko-KR"/>
          </a:p>
        </p:txBody>
      </p:sp>
    </p:spTree>
    <p:extLst>
      <p:ext uri="{BB962C8B-B14F-4D97-AF65-F5344CB8AC3E}">
        <p14:creationId xmlns:p14="http://schemas.microsoft.com/office/powerpoint/2010/main" val="619333823"/>
      </p:ext>
    </p:extLst>
  </p:cSld>
  <p:clrMapOvr>
    <a:masterClrMapping/>
  </p:clrMapOvr>
  <p:transition spd="slow">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ko-KR"/>
          </a:p>
        </p:txBody>
      </p:sp>
      <p:sp>
        <p:nvSpPr>
          <p:cNvPr id="3" name="Footer Placeholder 2"/>
          <p:cNvSpPr>
            <a:spLocks noGrp="1"/>
          </p:cNvSpPr>
          <p:nvPr>
            <p:ph type="ftr" sz="quarter" idx="11"/>
          </p:nvPr>
        </p:nvSpPr>
        <p:spPr/>
        <p:txBody>
          <a:bodyPr/>
          <a:lstStyle/>
          <a:p>
            <a:r>
              <a:rPr lang="en-US" altLang="zh-CN"/>
              <a:t>xlzheng@xmu,2013</a:t>
            </a:r>
          </a:p>
        </p:txBody>
      </p:sp>
      <p:sp>
        <p:nvSpPr>
          <p:cNvPr id="4" name="Slide Number Placeholder 3"/>
          <p:cNvSpPr>
            <a:spLocks noGrp="1"/>
          </p:cNvSpPr>
          <p:nvPr>
            <p:ph type="sldNum" sz="quarter" idx="12"/>
          </p:nvPr>
        </p:nvSpPr>
        <p:spPr/>
        <p:txBody>
          <a:bodyPr/>
          <a:lstStyle/>
          <a:p>
            <a:fld id="{B2EB0BBA-BDB7-444C-A57D-111950AEDF58}" type="slidenum">
              <a:rPr lang="ko-KR" altLang="en-US" smtClean="0"/>
              <a:pPr/>
              <a:t>‹#›</a:t>
            </a:fld>
            <a:endParaRPr lang="en-US" altLang="ko-KR"/>
          </a:p>
        </p:txBody>
      </p:sp>
    </p:spTree>
    <p:extLst>
      <p:ext uri="{BB962C8B-B14F-4D97-AF65-F5344CB8AC3E}">
        <p14:creationId xmlns:p14="http://schemas.microsoft.com/office/powerpoint/2010/main" val="182090935"/>
      </p:ext>
    </p:extLst>
  </p:cSld>
  <p:clrMapOvr>
    <a:masterClrMapping/>
  </p:clrMapOvr>
  <p:transition spd="slow">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en-US" altLang="ko-KR"/>
          </a:p>
        </p:txBody>
      </p:sp>
      <p:sp>
        <p:nvSpPr>
          <p:cNvPr id="6" name="Footer Placeholder 5"/>
          <p:cNvSpPr>
            <a:spLocks noGrp="1"/>
          </p:cNvSpPr>
          <p:nvPr>
            <p:ph type="ftr" sz="quarter" idx="11"/>
          </p:nvPr>
        </p:nvSpPr>
        <p:spPr/>
        <p:txBody>
          <a:bodyPr/>
          <a:lstStyle/>
          <a:p>
            <a:r>
              <a:rPr lang="en-US" altLang="zh-CN"/>
              <a:t>xlzheng@xmu</a:t>
            </a:r>
            <a:endParaRPr lang="en-US" altLang="zh-CN" dirty="0"/>
          </a:p>
        </p:txBody>
      </p:sp>
      <p:sp>
        <p:nvSpPr>
          <p:cNvPr id="7" name="Slide Number Placeholder 6"/>
          <p:cNvSpPr>
            <a:spLocks noGrp="1"/>
          </p:cNvSpPr>
          <p:nvPr>
            <p:ph type="sldNum" sz="quarter" idx="12"/>
          </p:nvPr>
        </p:nvSpPr>
        <p:spPr/>
        <p:txBody>
          <a:bodyPr/>
          <a:lstStyle/>
          <a:p>
            <a:fld id="{73C134D0-FB70-45B5-8F1A-37B109168BAF}" type="slidenum">
              <a:rPr lang="ko-KR" altLang="en-US" smtClean="0"/>
              <a:pPr/>
              <a:t>‹#›</a:t>
            </a:fld>
            <a:endParaRPr lang="en-US" altLang="ko-KR"/>
          </a:p>
        </p:txBody>
      </p:sp>
    </p:spTree>
    <p:extLst>
      <p:ext uri="{BB962C8B-B14F-4D97-AF65-F5344CB8AC3E}">
        <p14:creationId xmlns:p14="http://schemas.microsoft.com/office/powerpoint/2010/main" val="3516184649"/>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55326-49BB-4DC1-9D84-9D9AD979F93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D60F1DA-0F28-4E09-91B0-59D755342AB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0391D5F-FEAE-4FE1-A290-4C713EB7551C}"/>
              </a:ext>
            </a:extLst>
          </p:cNvPr>
          <p:cNvSpPr>
            <a:spLocks noGrp="1"/>
          </p:cNvSpPr>
          <p:nvPr>
            <p:ph type="dt" sz="half" idx="10"/>
          </p:nvPr>
        </p:nvSpPr>
        <p:spPr/>
        <p:txBody>
          <a:bodyPr/>
          <a:lstStyle/>
          <a:p>
            <a:endParaRPr lang="en-US" altLang="ko-KR"/>
          </a:p>
        </p:txBody>
      </p:sp>
      <p:sp>
        <p:nvSpPr>
          <p:cNvPr id="5" name="页脚占位符 4">
            <a:extLst>
              <a:ext uri="{FF2B5EF4-FFF2-40B4-BE49-F238E27FC236}">
                <a16:creationId xmlns:a16="http://schemas.microsoft.com/office/drawing/2014/main" id="{3F76CE97-0EAB-4212-8E74-510F23B5F777}"/>
              </a:ext>
            </a:extLst>
          </p:cNvPr>
          <p:cNvSpPr>
            <a:spLocks noGrp="1"/>
          </p:cNvSpPr>
          <p:nvPr>
            <p:ph type="ftr" sz="quarter" idx="11"/>
          </p:nvPr>
        </p:nvSpPr>
        <p:spPr/>
        <p:txBody>
          <a:bodyPr/>
          <a:lstStyle/>
          <a:p>
            <a:r>
              <a:rPr lang="en-US" altLang="zh-CN"/>
              <a:t>xlzheng@xmu</a:t>
            </a:r>
            <a:endParaRPr lang="en-US" altLang="zh-CN" dirty="0"/>
          </a:p>
        </p:txBody>
      </p:sp>
      <p:sp>
        <p:nvSpPr>
          <p:cNvPr id="6" name="灯片编号占位符 5">
            <a:extLst>
              <a:ext uri="{FF2B5EF4-FFF2-40B4-BE49-F238E27FC236}">
                <a16:creationId xmlns:a16="http://schemas.microsoft.com/office/drawing/2014/main" id="{CE39D3E0-3AC7-4217-93A2-AB7DFCBCEE1C}"/>
              </a:ext>
            </a:extLst>
          </p:cNvPr>
          <p:cNvSpPr>
            <a:spLocks noGrp="1"/>
          </p:cNvSpPr>
          <p:nvPr>
            <p:ph type="sldNum" sz="quarter" idx="12"/>
          </p:nvPr>
        </p:nvSpPr>
        <p:spPr/>
        <p:txBody>
          <a:bodyPr/>
          <a:lstStyle/>
          <a:p>
            <a:fld id="{08E28563-F264-4A9D-BB2D-6BC9F50DF586}" type="slidenum">
              <a:rPr lang="ko-KR" altLang="en-US" smtClean="0"/>
              <a:pPr/>
              <a:t>‹#›</a:t>
            </a:fld>
            <a:endParaRPr lang="en-US" altLang="ko-KR"/>
          </a:p>
        </p:txBody>
      </p:sp>
    </p:spTree>
    <p:extLst>
      <p:ext uri="{BB962C8B-B14F-4D97-AF65-F5344CB8AC3E}">
        <p14:creationId xmlns:p14="http://schemas.microsoft.com/office/powerpoint/2010/main" val="3705534079"/>
      </p:ext>
    </p:extLst>
  </p:cSld>
  <p:clrMapOvr>
    <a:masterClrMapping/>
  </p:clrMapOvr>
  <p:transition spd="slow">
    <p:randomBar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en-US" altLang="ko-KR"/>
          </a:p>
        </p:txBody>
      </p:sp>
      <p:sp>
        <p:nvSpPr>
          <p:cNvPr id="6" name="Footer Placeholder 5"/>
          <p:cNvSpPr>
            <a:spLocks noGrp="1"/>
          </p:cNvSpPr>
          <p:nvPr>
            <p:ph type="ftr" sz="quarter" idx="11"/>
          </p:nvPr>
        </p:nvSpPr>
        <p:spPr/>
        <p:txBody>
          <a:bodyPr/>
          <a:lstStyle/>
          <a:p>
            <a:r>
              <a:rPr lang="en-US" altLang="zh-CN"/>
              <a:t>xlzheng@xmu</a:t>
            </a:r>
            <a:endParaRPr lang="en-US" altLang="zh-CN" dirty="0"/>
          </a:p>
        </p:txBody>
      </p:sp>
      <p:sp>
        <p:nvSpPr>
          <p:cNvPr id="7" name="Slide Number Placeholder 6"/>
          <p:cNvSpPr>
            <a:spLocks noGrp="1"/>
          </p:cNvSpPr>
          <p:nvPr>
            <p:ph type="sldNum" sz="quarter" idx="12"/>
          </p:nvPr>
        </p:nvSpPr>
        <p:spPr/>
        <p:txBody>
          <a:bodyPr/>
          <a:lstStyle/>
          <a:p>
            <a:fld id="{D2638783-A8FB-4000-9027-5F54EC5D9D85}" type="slidenum">
              <a:rPr lang="ko-KR" altLang="en-US" smtClean="0"/>
              <a:pPr/>
              <a:t>‹#›</a:t>
            </a:fld>
            <a:endParaRPr lang="en-US" altLang="ko-KR"/>
          </a:p>
        </p:txBody>
      </p:sp>
    </p:spTree>
    <p:extLst>
      <p:ext uri="{BB962C8B-B14F-4D97-AF65-F5344CB8AC3E}">
        <p14:creationId xmlns:p14="http://schemas.microsoft.com/office/powerpoint/2010/main" val="1264654611"/>
      </p:ext>
    </p:extLst>
  </p:cSld>
  <p:clrMapOvr>
    <a:masterClrMapping/>
  </p:clrMapOvr>
  <p:transition spd="slow">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en-US" altLang="ko-KR"/>
          </a:p>
        </p:txBody>
      </p:sp>
      <p:sp>
        <p:nvSpPr>
          <p:cNvPr id="5" name="Footer Placeholder 4"/>
          <p:cNvSpPr>
            <a:spLocks noGrp="1"/>
          </p:cNvSpPr>
          <p:nvPr>
            <p:ph type="ftr" sz="quarter" idx="11"/>
          </p:nvPr>
        </p:nvSpPr>
        <p:spPr/>
        <p:txBody>
          <a:bodyPr/>
          <a:lstStyle/>
          <a:p>
            <a:r>
              <a:rPr lang="en-US" altLang="zh-CN"/>
              <a:t>xlzheng@xmu</a:t>
            </a:r>
            <a:endParaRPr lang="en-US" altLang="zh-CN" dirty="0"/>
          </a:p>
        </p:txBody>
      </p:sp>
      <p:sp>
        <p:nvSpPr>
          <p:cNvPr id="6" name="Slide Number Placeholder 5"/>
          <p:cNvSpPr>
            <a:spLocks noGrp="1"/>
          </p:cNvSpPr>
          <p:nvPr>
            <p:ph type="sldNum" sz="quarter" idx="12"/>
          </p:nvPr>
        </p:nvSpPr>
        <p:spPr/>
        <p:txBody>
          <a:bodyPr/>
          <a:lstStyle/>
          <a:p>
            <a:fld id="{EF98C29A-068D-403D-81FD-DF7EE720EE7B}" type="slidenum">
              <a:rPr lang="ko-KR" altLang="en-US" smtClean="0"/>
              <a:pPr/>
              <a:t>‹#›</a:t>
            </a:fld>
            <a:endParaRPr lang="en-US" altLang="ko-KR"/>
          </a:p>
        </p:txBody>
      </p:sp>
    </p:spTree>
    <p:extLst>
      <p:ext uri="{BB962C8B-B14F-4D97-AF65-F5344CB8AC3E}">
        <p14:creationId xmlns:p14="http://schemas.microsoft.com/office/powerpoint/2010/main" val="4206068331"/>
      </p:ext>
    </p:extLst>
  </p:cSld>
  <p:clrMapOvr>
    <a:masterClrMapping/>
  </p:clrMapOvr>
  <p:transition spd="slow">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en-US" altLang="ko-KR"/>
          </a:p>
        </p:txBody>
      </p:sp>
      <p:sp>
        <p:nvSpPr>
          <p:cNvPr id="5" name="Footer Placeholder 4"/>
          <p:cNvSpPr>
            <a:spLocks noGrp="1"/>
          </p:cNvSpPr>
          <p:nvPr>
            <p:ph type="ftr" sz="quarter" idx="11"/>
          </p:nvPr>
        </p:nvSpPr>
        <p:spPr/>
        <p:txBody>
          <a:bodyPr/>
          <a:lstStyle/>
          <a:p>
            <a:r>
              <a:rPr lang="en-US" altLang="zh-CN"/>
              <a:t>xlzheng@xmu</a:t>
            </a:r>
            <a:endParaRPr lang="en-US" altLang="zh-CN" dirty="0"/>
          </a:p>
        </p:txBody>
      </p:sp>
      <p:sp>
        <p:nvSpPr>
          <p:cNvPr id="6" name="Slide Number Placeholder 5"/>
          <p:cNvSpPr>
            <a:spLocks noGrp="1"/>
          </p:cNvSpPr>
          <p:nvPr>
            <p:ph type="sldNum" sz="quarter" idx="12"/>
          </p:nvPr>
        </p:nvSpPr>
        <p:spPr/>
        <p:txBody>
          <a:bodyPr/>
          <a:lstStyle/>
          <a:p>
            <a:fld id="{8D7E0820-1C80-4A14-9F0D-73112BDBFE79}" type="slidenum">
              <a:rPr lang="ko-KR" altLang="en-US" smtClean="0"/>
              <a:pPr/>
              <a:t>‹#›</a:t>
            </a:fld>
            <a:endParaRPr lang="en-US" altLang="ko-KR"/>
          </a:p>
        </p:txBody>
      </p:sp>
    </p:spTree>
    <p:extLst>
      <p:ext uri="{BB962C8B-B14F-4D97-AF65-F5344CB8AC3E}">
        <p14:creationId xmlns:p14="http://schemas.microsoft.com/office/powerpoint/2010/main" val="4229168260"/>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D57078-8C1E-4B1C-B569-22E832B54DD3}"/>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D4AFC8AA-0A72-4AC2-A39B-681064300EE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025A6C8-95C7-4017-A4F2-1FAA86717C39}"/>
              </a:ext>
            </a:extLst>
          </p:cNvPr>
          <p:cNvSpPr>
            <a:spLocks noGrp="1"/>
          </p:cNvSpPr>
          <p:nvPr>
            <p:ph type="dt" sz="half" idx="10"/>
          </p:nvPr>
        </p:nvSpPr>
        <p:spPr/>
        <p:txBody>
          <a:bodyPr/>
          <a:lstStyle/>
          <a:p>
            <a:endParaRPr lang="en-US" altLang="ko-KR"/>
          </a:p>
        </p:txBody>
      </p:sp>
      <p:sp>
        <p:nvSpPr>
          <p:cNvPr id="5" name="页脚占位符 4">
            <a:extLst>
              <a:ext uri="{FF2B5EF4-FFF2-40B4-BE49-F238E27FC236}">
                <a16:creationId xmlns:a16="http://schemas.microsoft.com/office/drawing/2014/main" id="{8C93EE5E-93B9-4449-8AA6-057E99AC3C92}"/>
              </a:ext>
            </a:extLst>
          </p:cNvPr>
          <p:cNvSpPr>
            <a:spLocks noGrp="1"/>
          </p:cNvSpPr>
          <p:nvPr>
            <p:ph type="ftr" sz="quarter" idx="11"/>
          </p:nvPr>
        </p:nvSpPr>
        <p:spPr/>
        <p:txBody>
          <a:bodyPr/>
          <a:lstStyle/>
          <a:p>
            <a:r>
              <a:rPr lang="en-US" altLang="zh-CN"/>
              <a:t>xlzheng@xmu</a:t>
            </a:r>
          </a:p>
        </p:txBody>
      </p:sp>
      <p:sp>
        <p:nvSpPr>
          <p:cNvPr id="6" name="灯片编号占位符 5">
            <a:extLst>
              <a:ext uri="{FF2B5EF4-FFF2-40B4-BE49-F238E27FC236}">
                <a16:creationId xmlns:a16="http://schemas.microsoft.com/office/drawing/2014/main" id="{3D762292-71C0-4D3B-920A-11D84D07FFA1}"/>
              </a:ext>
            </a:extLst>
          </p:cNvPr>
          <p:cNvSpPr>
            <a:spLocks noGrp="1"/>
          </p:cNvSpPr>
          <p:nvPr>
            <p:ph type="sldNum" sz="quarter" idx="12"/>
          </p:nvPr>
        </p:nvSpPr>
        <p:spPr/>
        <p:txBody>
          <a:bodyPr/>
          <a:lstStyle/>
          <a:p>
            <a:fld id="{AB828D6C-2D40-472C-904B-323424854EB7}" type="slidenum">
              <a:rPr lang="ko-KR" altLang="en-US" smtClean="0"/>
              <a:pPr/>
              <a:t>‹#›</a:t>
            </a:fld>
            <a:endParaRPr lang="en-US" altLang="ko-KR"/>
          </a:p>
        </p:txBody>
      </p:sp>
    </p:spTree>
    <p:extLst>
      <p:ext uri="{BB962C8B-B14F-4D97-AF65-F5344CB8AC3E}">
        <p14:creationId xmlns:p14="http://schemas.microsoft.com/office/powerpoint/2010/main" val="2483727368"/>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821D17-C08C-4472-B887-446ABF6E52B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3113532-91AC-4078-9AD8-AAA14E8ED979}"/>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D516A90-5372-4A1B-8031-6734EEC1A877}"/>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E7512BF-FCD5-410B-9234-9D133A6C919C}"/>
              </a:ext>
            </a:extLst>
          </p:cNvPr>
          <p:cNvSpPr>
            <a:spLocks noGrp="1"/>
          </p:cNvSpPr>
          <p:nvPr>
            <p:ph type="dt" sz="half" idx="10"/>
          </p:nvPr>
        </p:nvSpPr>
        <p:spPr/>
        <p:txBody>
          <a:bodyPr/>
          <a:lstStyle/>
          <a:p>
            <a:endParaRPr lang="en-US" altLang="ko-KR"/>
          </a:p>
        </p:txBody>
      </p:sp>
      <p:sp>
        <p:nvSpPr>
          <p:cNvPr id="6" name="页脚占位符 5">
            <a:extLst>
              <a:ext uri="{FF2B5EF4-FFF2-40B4-BE49-F238E27FC236}">
                <a16:creationId xmlns:a16="http://schemas.microsoft.com/office/drawing/2014/main" id="{E16A296E-8C8B-41C4-B033-AF35769A4E81}"/>
              </a:ext>
            </a:extLst>
          </p:cNvPr>
          <p:cNvSpPr>
            <a:spLocks noGrp="1"/>
          </p:cNvSpPr>
          <p:nvPr>
            <p:ph type="ftr" sz="quarter" idx="11"/>
          </p:nvPr>
        </p:nvSpPr>
        <p:spPr/>
        <p:txBody>
          <a:bodyPr/>
          <a:lstStyle/>
          <a:p>
            <a:r>
              <a:rPr lang="en-US" altLang="zh-CN"/>
              <a:t>xlzheng@xmu</a:t>
            </a:r>
          </a:p>
        </p:txBody>
      </p:sp>
      <p:sp>
        <p:nvSpPr>
          <p:cNvPr id="7" name="灯片编号占位符 6">
            <a:extLst>
              <a:ext uri="{FF2B5EF4-FFF2-40B4-BE49-F238E27FC236}">
                <a16:creationId xmlns:a16="http://schemas.microsoft.com/office/drawing/2014/main" id="{ACCB9323-2D1C-4FB7-9FD5-2BD88877E154}"/>
              </a:ext>
            </a:extLst>
          </p:cNvPr>
          <p:cNvSpPr>
            <a:spLocks noGrp="1"/>
          </p:cNvSpPr>
          <p:nvPr>
            <p:ph type="sldNum" sz="quarter" idx="12"/>
          </p:nvPr>
        </p:nvSpPr>
        <p:spPr/>
        <p:txBody>
          <a:bodyPr/>
          <a:lstStyle/>
          <a:p>
            <a:fld id="{582E5D43-5C31-478B-B9A9-7E049DA2286D}" type="slidenum">
              <a:rPr lang="ko-KR" altLang="en-US" smtClean="0"/>
              <a:pPr/>
              <a:t>‹#›</a:t>
            </a:fld>
            <a:endParaRPr lang="en-US" altLang="ko-KR"/>
          </a:p>
        </p:txBody>
      </p:sp>
    </p:spTree>
    <p:extLst>
      <p:ext uri="{BB962C8B-B14F-4D97-AF65-F5344CB8AC3E}">
        <p14:creationId xmlns:p14="http://schemas.microsoft.com/office/powerpoint/2010/main" val="632496086"/>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3471F8-CD17-4B72-A706-0CF2AC54049D}"/>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08955E1-EB7A-4DC6-97DF-8222E9F417B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82D4E110-0A4A-4B79-A3FC-6C1A909A33DA}"/>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7701116-7F49-4D57-80EF-9EDC20F5FA3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91DA53EB-3ADA-4BA3-95DD-1644077C7924}"/>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9F561FB-7CE5-4FA2-8C21-D74B5F94FECA}"/>
              </a:ext>
            </a:extLst>
          </p:cNvPr>
          <p:cNvSpPr>
            <a:spLocks noGrp="1"/>
          </p:cNvSpPr>
          <p:nvPr>
            <p:ph type="dt" sz="half" idx="10"/>
          </p:nvPr>
        </p:nvSpPr>
        <p:spPr/>
        <p:txBody>
          <a:bodyPr/>
          <a:lstStyle/>
          <a:p>
            <a:endParaRPr lang="en-US" altLang="ko-KR"/>
          </a:p>
        </p:txBody>
      </p:sp>
      <p:sp>
        <p:nvSpPr>
          <p:cNvPr id="8" name="页脚占位符 7">
            <a:extLst>
              <a:ext uri="{FF2B5EF4-FFF2-40B4-BE49-F238E27FC236}">
                <a16:creationId xmlns:a16="http://schemas.microsoft.com/office/drawing/2014/main" id="{38F57356-994F-40BD-B773-FFEDBB4001B1}"/>
              </a:ext>
            </a:extLst>
          </p:cNvPr>
          <p:cNvSpPr>
            <a:spLocks noGrp="1"/>
          </p:cNvSpPr>
          <p:nvPr>
            <p:ph type="ftr" sz="quarter" idx="11"/>
          </p:nvPr>
        </p:nvSpPr>
        <p:spPr/>
        <p:txBody>
          <a:bodyPr/>
          <a:lstStyle/>
          <a:p>
            <a:r>
              <a:rPr lang="en-US" altLang="zh-CN"/>
              <a:t>xlzheng@xmu</a:t>
            </a:r>
          </a:p>
        </p:txBody>
      </p:sp>
      <p:sp>
        <p:nvSpPr>
          <p:cNvPr id="9" name="灯片编号占位符 8">
            <a:extLst>
              <a:ext uri="{FF2B5EF4-FFF2-40B4-BE49-F238E27FC236}">
                <a16:creationId xmlns:a16="http://schemas.microsoft.com/office/drawing/2014/main" id="{7B3322CE-FD31-4B06-A54E-06AE253175CA}"/>
              </a:ext>
            </a:extLst>
          </p:cNvPr>
          <p:cNvSpPr>
            <a:spLocks noGrp="1"/>
          </p:cNvSpPr>
          <p:nvPr>
            <p:ph type="sldNum" sz="quarter" idx="12"/>
          </p:nvPr>
        </p:nvSpPr>
        <p:spPr/>
        <p:txBody>
          <a:bodyPr/>
          <a:lstStyle/>
          <a:p>
            <a:fld id="{0A2F5C0D-133F-4F91-9275-4B7DF2731CEE}" type="slidenum">
              <a:rPr lang="ko-KR" altLang="en-US" smtClean="0"/>
              <a:pPr/>
              <a:t>‹#›</a:t>
            </a:fld>
            <a:endParaRPr lang="en-US" altLang="ko-KR"/>
          </a:p>
        </p:txBody>
      </p:sp>
    </p:spTree>
    <p:extLst>
      <p:ext uri="{BB962C8B-B14F-4D97-AF65-F5344CB8AC3E}">
        <p14:creationId xmlns:p14="http://schemas.microsoft.com/office/powerpoint/2010/main" val="3716402012"/>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454B4D-CB7E-4D52-8CDC-B32288B49F0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DAEEED1-4C04-4030-9644-02419548F63E}"/>
              </a:ext>
            </a:extLst>
          </p:cNvPr>
          <p:cNvSpPr>
            <a:spLocks noGrp="1"/>
          </p:cNvSpPr>
          <p:nvPr>
            <p:ph type="dt" sz="half" idx="10"/>
          </p:nvPr>
        </p:nvSpPr>
        <p:spPr/>
        <p:txBody>
          <a:bodyPr/>
          <a:lstStyle/>
          <a:p>
            <a:endParaRPr lang="en-US" altLang="ko-KR"/>
          </a:p>
        </p:txBody>
      </p:sp>
      <p:sp>
        <p:nvSpPr>
          <p:cNvPr id="4" name="页脚占位符 3">
            <a:extLst>
              <a:ext uri="{FF2B5EF4-FFF2-40B4-BE49-F238E27FC236}">
                <a16:creationId xmlns:a16="http://schemas.microsoft.com/office/drawing/2014/main" id="{0333DEBA-0624-49C8-8C9C-C02490529277}"/>
              </a:ext>
            </a:extLst>
          </p:cNvPr>
          <p:cNvSpPr>
            <a:spLocks noGrp="1"/>
          </p:cNvSpPr>
          <p:nvPr>
            <p:ph type="ftr" sz="quarter" idx="11"/>
          </p:nvPr>
        </p:nvSpPr>
        <p:spPr/>
        <p:txBody>
          <a:bodyPr/>
          <a:lstStyle/>
          <a:p>
            <a:r>
              <a:rPr lang="en-US" altLang="zh-CN"/>
              <a:t>xlzheng@xmu</a:t>
            </a:r>
          </a:p>
        </p:txBody>
      </p:sp>
      <p:sp>
        <p:nvSpPr>
          <p:cNvPr id="5" name="灯片编号占位符 4">
            <a:extLst>
              <a:ext uri="{FF2B5EF4-FFF2-40B4-BE49-F238E27FC236}">
                <a16:creationId xmlns:a16="http://schemas.microsoft.com/office/drawing/2014/main" id="{C80EB874-7214-46AD-A168-09D877DFC9DB}"/>
              </a:ext>
            </a:extLst>
          </p:cNvPr>
          <p:cNvSpPr>
            <a:spLocks noGrp="1"/>
          </p:cNvSpPr>
          <p:nvPr>
            <p:ph type="sldNum" sz="quarter" idx="12"/>
          </p:nvPr>
        </p:nvSpPr>
        <p:spPr/>
        <p:txBody>
          <a:bodyPr/>
          <a:lstStyle/>
          <a:p>
            <a:fld id="{9EF05991-EA21-4F50-AD2A-15DDE7521570}" type="slidenum">
              <a:rPr lang="ko-KR" altLang="en-US" smtClean="0"/>
              <a:pPr/>
              <a:t>‹#›</a:t>
            </a:fld>
            <a:endParaRPr lang="en-US" altLang="ko-KR"/>
          </a:p>
        </p:txBody>
      </p:sp>
    </p:spTree>
    <p:extLst>
      <p:ext uri="{BB962C8B-B14F-4D97-AF65-F5344CB8AC3E}">
        <p14:creationId xmlns:p14="http://schemas.microsoft.com/office/powerpoint/2010/main" val="2561841008"/>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E279BA9-2BDC-4A56-B152-11454211D249}"/>
              </a:ext>
            </a:extLst>
          </p:cNvPr>
          <p:cNvSpPr>
            <a:spLocks noGrp="1"/>
          </p:cNvSpPr>
          <p:nvPr>
            <p:ph type="dt" sz="half" idx="10"/>
          </p:nvPr>
        </p:nvSpPr>
        <p:spPr/>
        <p:txBody>
          <a:bodyPr/>
          <a:lstStyle/>
          <a:p>
            <a:endParaRPr lang="en-US" altLang="ko-KR"/>
          </a:p>
        </p:txBody>
      </p:sp>
      <p:sp>
        <p:nvSpPr>
          <p:cNvPr id="3" name="页脚占位符 2">
            <a:extLst>
              <a:ext uri="{FF2B5EF4-FFF2-40B4-BE49-F238E27FC236}">
                <a16:creationId xmlns:a16="http://schemas.microsoft.com/office/drawing/2014/main" id="{EBE7CF48-E336-452E-B001-74B58ADA5E41}"/>
              </a:ext>
            </a:extLst>
          </p:cNvPr>
          <p:cNvSpPr>
            <a:spLocks noGrp="1"/>
          </p:cNvSpPr>
          <p:nvPr>
            <p:ph type="ftr" sz="quarter" idx="11"/>
          </p:nvPr>
        </p:nvSpPr>
        <p:spPr/>
        <p:txBody>
          <a:bodyPr/>
          <a:lstStyle/>
          <a:p>
            <a:r>
              <a:rPr lang="en-US" altLang="zh-CN"/>
              <a:t>xlzheng@xmu</a:t>
            </a:r>
          </a:p>
        </p:txBody>
      </p:sp>
      <p:sp>
        <p:nvSpPr>
          <p:cNvPr id="4" name="灯片编号占位符 3">
            <a:extLst>
              <a:ext uri="{FF2B5EF4-FFF2-40B4-BE49-F238E27FC236}">
                <a16:creationId xmlns:a16="http://schemas.microsoft.com/office/drawing/2014/main" id="{2964F94C-E59E-4D81-ABCB-E43599F6FE1F}"/>
              </a:ext>
            </a:extLst>
          </p:cNvPr>
          <p:cNvSpPr>
            <a:spLocks noGrp="1"/>
          </p:cNvSpPr>
          <p:nvPr>
            <p:ph type="sldNum" sz="quarter" idx="12"/>
          </p:nvPr>
        </p:nvSpPr>
        <p:spPr/>
        <p:txBody>
          <a:bodyPr/>
          <a:lstStyle/>
          <a:p>
            <a:fld id="{B2EB0BBA-BDB7-444C-A57D-111950AEDF58}" type="slidenum">
              <a:rPr lang="ko-KR" altLang="en-US" smtClean="0"/>
              <a:pPr/>
              <a:t>‹#›</a:t>
            </a:fld>
            <a:endParaRPr lang="en-US" altLang="ko-KR"/>
          </a:p>
        </p:txBody>
      </p:sp>
    </p:spTree>
    <p:extLst>
      <p:ext uri="{BB962C8B-B14F-4D97-AF65-F5344CB8AC3E}">
        <p14:creationId xmlns:p14="http://schemas.microsoft.com/office/powerpoint/2010/main" val="772097434"/>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19016-8663-40ED-BEAD-84BBC858A925}"/>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3FB1BD27-40F7-4E68-9EA4-1F659703BFB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078C8728-5276-41A9-8F32-FFF4206E052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B8EF2A01-1942-4BB9-AC8A-8C2F9717C1E9}"/>
              </a:ext>
            </a:extLst>
          </p:cNvPr>
          <p:cNvSpPr>
            <a:spLocks noGrp="1"/>
          </p:cNvSpPr>
          <p:nvPr>
            <p:ph type="dt" sz="half" idx="10"/>
          </p:nvPr>
        </p:nvSpPr>
        <p:spPr/>
        <p:txBody>
          <a:bodyPr/>
          <a:lstStyle/>
          <a:p>
            <a:endParaRPr lang="en-US" altLang="ko-KR"/>
          </a:p>
        </p:txBody>
      </p:sp>
      <p:sp>
        <p:nvSpPr>
          <p:cNvPr id="6" name="页脚占位符 5">
            <a:extLst>
              <a:ext uri="{FF2B5EF4-FFF2-40B4-BE49-F238E27FC236}">
                <a16:creationId xmlns:a16="http://schemas.microsoft.com/office/drawing/2014/main" id="{F7D856E1-079A-4B95-9D90-64C0AD49F469}"/>
              </a:ext>
            </a:extLst>
          </p:cNvPr>
          <p:cNvSpPr>
            <a:spLocks noGrp="1"/>
          </p:cNvSpPr>
          <p:nvPr>
            <p:ph type="ftr" sz="quarter" idx="11"/>
          </p:nvPr>
        </p:nvSpPr>
        <p:spPr/>
        <p:txBody>
          <a:bodyPr/>
          <a:lstStyle/>
          <a:p>
            <a:r>
              <a:rPr lang="en-US" altLang="zh-CN"/>
              <a:t>xlzheng@xmu</a:t>
            </a:r>
          </a:p>
        </p:txBody>
      </p:sp>
      <p:sp>
        <p:nvSpPr>
          <p:cNvPr id="7" name="灯片编号占位符 6">
            <a:extLst>
              <a:ext uri="{FF2B5EF4-FFF2-40B4-BE49-F238E27FC236}">
                <a16:creationId xmlns:a16="http://schemas.microsoft.com/office/drawing/2014/main" id="{C1EB3472-ED80-48DB-BDBC-47B2256C9D44}"/>
              </a:ext>
            </a:extLst>
          </p:cNvPr>
          <p:cNvSpPr>
            <a:spLocks noGrp="1"/>
          </p:cNvSpPr>
          <p:nvPr>
            <p:ph type="sldNum" sz="quarter" idx="12"/>
          </p:nvPr>
        </p:nvSpPr>
        <p:spPr/>
        <p:txBody>
          <a:bodyPr/>
          <a:lstStyle/>
          <a:p>
            <a:fld id="{73C134D0-FB70-45B5-8F1A-37B109168BAF}" type="slidenum">
              <a:rPr lang="ko-KR" altLang="en-US" smtClean="0"/>
              <a:pPr/>
              <a:t>‹#›</a:t>
            </a:fld>
            <a:endParaRPr lang="en-US" altLang="ko-KR"/>
          </a:p>
        </p:txBody>
      </p:sp>
    </p:spTree>
    <p:extLst>
      <p:ext uri="{BB962C8B-B14F-4D97-AF65-F5344CB8AC3E}">
        <p14:creationId xmlns:p14="http://schemas.microsoft.com/office/powerpoint/2010/main" val="1493313171"/>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80B88-3C87-4F24-B84D-5538B2AFC5EE}"/>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18FBFE29-4A6B-41A4-9450-C0DFDD04AE9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F5B79BC6-8DE1-4035-BF8E-65171ACAECA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0B02F4ED-4108-4234-9E04-EB5EF348E7A1}"/>
              </a:ext>
            </a:extLst>
          </p:cNvPr>
          <p:cNvSpPr>
            <a:spLocks noGrp="1"/>
          </p:cNvSpPr>
          <p:nvPr>
            <p:ph type="dt" sz="half" idx="10"/>
          </p:nvPr>
        </p:nvSpPr>
        <p:spPr/>
        <p:txBody>
          <a:bodyPr/>
          <a:lstStyle/>
          <a:p>
            <a:endParaRPr lang="en-US" altLang="ko-KR"/>
          </a:p>
        </p:txBody>
      </p:sp>
      <p:sp>
        <p:nvSpPr>
          <p:cNvPr id="6" name="页脚占位符 5">
            <a:extLst>
              <a:ext uri="{FF2B5EF4-FFF2-40B4-BE49-F238E27FC236}">
                <a16:creationId xmlns:a16="http://schemas.microsoft.com/office/drawing/2014/main" id="{ABB46F88-9CCB-44F3-B39F-316F84ED32CF}"/>
              </a:ext>
            </a:extLst>
          </p:cNvPr>
          <p:cNvSpPr>
            <a:spLocks noGrp="1"/>
          </p:cNvSpPr>
          <p:nvPr>
            <p:ph type="ftr" sz="quarter" idx="11"/>
          </p:nvPr>
        </p:nvSpPr>
        <p:spPr/>
        <p:txBody>
          <a:bodyPr/>
          <a:lstStyle/>
          <a:p>
            <a:r>
              <a:rPr lang="en-US" altLang="zh-CN"/>
              <a:t>xlzheng@xmu</a:t>
            </a:r>
          </a:p>
        </p:txBody>
      </p:sp>
      <p:sp>
        <p:nvSpPr>
          <p:cNvPr id="7" name="灯片编号占位符 6">
            <a:extLst>
              <a:ext uri="{FF2B5EF4-FFF2-40B4-BE49-F238E27FC236}">
                <a16:creationId xmlns:a16="http://schemas.microsoft.com/office/drawing/2014/main" id="{ECC15FE6-299A-4154-88D1-D8C10F4D151C}"/>
              </a:ext>
            </a:extLst>
          </p:cNvPr>
          <p:cNvSpPr>
            <a:spLocks noGrp="1"/>
          </p:cNvSpPr>
          <p:nvPr>
            <p:ph type="sldNum" sz="quarter" idx="12"/>
          </p:nvPr>
        </p:nvSpPr>
        <p:spPr/>
        <p:txBody>
          <a:bodyPr/>
          <a:lstStyle/>
          <a:p>
            <a:fld id="{D2638783-A8FB-4000-9027-5F54EC5D9D85}" type="slidenum">
              <a:rPr lang="ko-KR" altLang="en-US" smtClean="0"/>
              <a:pPr/>
              <a:t>‹#›</a:t>
            </a:fld>
            <a:endParaRPr lang="en-US" altLang="ko-KR"/>
          </a:p>
        </p:txBody>
      </p:sp>
    </p:spTree>
    <p:extLst>
      <p:ext uri="{BB962C8B-B14F-4D97-AF65-F5344CB8AC3E}">
        <p14:creationId xmlns:p14="http://schemas.microsoft.com/office/powerpoint/2010/main" val="2666489194"/>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B85D9F2-24F7-48E7-8CFB-615C2634F37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22656F6-86C4-4C29-8E54-41FD3CACF94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0508747-6A31-4842-AF37-01A25EE7967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ko-KR"/>
          </a:p>
        </p:txBody>
      </p:sp>
      <p:sp>
        <p:nvSpPr>
          <p:cNvPr id="5" name="页脚占位符 4">
            <a:extLst>
              <a:ext uri="{FF2B5EF4-FFF2-40B4-BE49-F238E27FC236}">
                <a16:creationId xmlns:a16="http://schemas.microsoft.com/office/drawing/2014/main" id="{6CB3488A-3B9A-4AE3-9F24-F16658B0437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ltLang="zh-CN"/>
              <a:t>xlzheng@xmu</a:t>
            </a:r>
            <a:endParaRPr lang="en-US" altLang="zh-CN" dirty="0"/>
          </a:p>
        </p:txBody>
      </p:sp>
      <p:sp>
        <p:nvSpPr>
          <p:cNvPr id="6" name="灯片编号占位符 5">
            <a:extLst>
              <a:ext uri="{FF2B5EF4-FFF2-40B4-BE49-F238E27FC236}">
                <a16:creationId xmlns:a16="http://schemas.microsoft.com/office/drawing/2014/main" id="{822EF6ED-55D0-4C20-A012-E22DF7D9AFD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D7E0820-1C80-4A14-9F0D-73112BDBFE79}" type="slidenum">
              <a:rPr lang="ko-KR" altLang="en-US" smtClean="0"/>
              <a:pPr/>
              <a:t>‹#›</a:t>
            </a:fld>
            <a:endParaRPr lang="en-US" altLang="ko-KR"/>
          </a:p>
        </p:txBody>
      </p:sp>
      <p:pic>
        <p:nvPicPr>
          <p:cNvPr id="7" name="图片 6">
            <a:extLst>
              <a:ext uri="{FF2B5EF4-FFF2-40B4-BE49-F238E27FC236}">
                <a16:creationId xmlns:a16="http://schemas.microsoft.com/office/drawing/2014/main" id="{F3E4D8F4-2353-4B97-BB07-E2BF21BD09E9}"/>
              </a:ext>
            </a:extLst>
          </p:cNvPr>
          <p:cNvPicPr>
            <a:picLocks noChangeAspect="1"/>
          </p:cNvPicPr>
          <p:nvPr userDrawn="1"/>
        </p:nvPicPr>
        <p:blipFill rotWithShape="1">
          <a:blip r:embed="rId13">
            <a:extLst>
              <a:ext uri="{BEBA8EAE-BF5A-486C-A8C5-ECC9F3942E4B}">
                <a14:imgProps xmlns:a14="http://schemas.microsoft.com/office/drawing/2010/main">
                  <a14:imgLayer r:embed="rId14">
                    <a14:imgEffect>
                      <a14:backgroundRemoval t="10000" b="90000" l="5157" r="17493"/>
                    </a14:imgEffect>
                  </a14:imgLayer>
                </a14:imgProps>
              </a:ext>
              <a:ext uri="{28A0092B-C50C-407E-A947-70E740481C1C}">
                <a14:useLocalDpi xmlns:a14="http://schemas.microsoft.com/office/drawing/2010/main" val="0"/>
              </a:ext>
            </a:extLst>
          </a:blip>
          <a:srcRect l="3615" r="80965"/>
          <a:stretch/>
        </p:blipFill>
        <p:spPr>
          <a:xfrm>
            <a:off x="-108519" y="1"/>
            <a:ext cx="1256072" cy="1268760"/>
          </a:xfrm>
          <a:prstGeom prst="rect">
            <a:avLst/>
          </a:prstGeom>
        </p:spPr>
      </p:pic>
    </p:spTree>
    <p:extLst>
      <p:ext uri="{BB962C8B-B14F-4D97-AF65-F5344CB8AC3E}">
        <p14:creationId xmlns:p14="http://schemas.microsoft.com/office/powerpoint/2010/main" val="1482264988"/>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ransition spd="slow">
    <p:randomBar dir="vert"/>
  </p:transition>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ko-K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xlzheng@xmu</a:t>
            </a:r>
            <a:endParaRPr lang="en-US" altLang="zh-CN"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E0820-1C80-4A14-9F0D-73112BDBFE79}" type="slidenum">
              <a:rPr lang="ko-KR" altLang="en-US" smtClean="0"/>
              <a:pPr/>
              <a:t>‹#›</a:t>
            </a:fld>
            <a:endParaRPr lang="en-US" altLang="ko-KR"/>
          </a:p>
        </p:txBody>
      </p:sp>
      <p:pic>
        <p:nvPicPr>
          <p:cNvPr id="7" name="图片 6">
            <a:extLst>
              <a:ext uri="{FF2B5EF4-FFF2-40B4-BE49-F238E27FC236}">
                <a16:creationId xmlns:a16="http://schemas.microsoft.com/office/drawing/2014/main" id="{962CCC23-210A-4BAF-BE42-E939F1FFC321}"/>
              </a:ext>
            </a:extLst>
          </p:cNvPr>
          <p:cNvPicPr>
            <a:picLocks noChangeAspect="1"/>
          </p:cNvPicPr>
          <p:nvPr userDrawn="1"/>
        </p:nvPicPr>
        <p:blipFill rotWithShape="1">
          <a:blip r:embed="rId13">
            <a:extLst>
              <a:ext uri="{BEBA8EAE-BF5A-486C-A8C5-ECC9F3942E4B}">
                <a14:imgProps xmlns:a14="http://schemas.microsoft.com/office/drawing/2010/main">
                  <a14:imgLayer r:embed="rId14">
                    <a14:imgEffect>
                      <a14:backgroundRemoval t="10000" b="90000" l="5157" r="17493"/>
                    </a14:imgEffect>
                  </a14:imgLayer>
                </a14:imgProps>
              </a:ext>
              <a:ext uri="{28A0092B-C50C-407E-A947-70E740481C1C}">
                <a14:useLocalDpi xmlns:a14="http://schemas.microsoft.com/office/drawing/2010/main" val="0"/>
              </a:ext>
            </a:extLst>
          </a:blip>
          <a:srcRect l="3615" r="80965"/>
          <a:stretch/>
        </p:blipFill>
        <p:spPr>
          <a:xfrm>
            <a:off x="-108519" y="1"/>
            <a:ext cx="1256072" cy="1268760"/>
          </a:xfrm>
          <a:prstGeom prst="rect">
            <a:avLst/>
          </a:prstGeom>
        </p:spPr>
      </p:pic>
    </p:spTree>
    <p:extLst>
      <p:ext uri="{BB962C8B-B14F-4D97-AF65-F5344CB8AC3E}">
        <p14:creationId xmlns:p14="http://schemas.microsoft.com/office/powerpoint/2010/main" val="1912869743"/>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Lst>
  <p:transition spd="slow">
    <p:randomBar dir="vert"/>
  </p:transition>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4075" y="512377"/>
            <a:ext cx="4844163" cy="1008112"/>
          </a:xfrm>
        </p:spPr>
        <p:txBody>
          <a:bodyPr>
            <a:normAutofit/>
          </a:bodyPr>
          <a:lstStyle/>
          <a:p>
            <a:r>
              <a:rPr lang="en-US" altLang="zh-CN" sz="4800" dirty="0"/>
              <a:t>·</a:t>
            </a:r>
            <a:r>
              <a:rPr lang="zh-CN" altLang="en-US" sz="3600" dirty="0"/>
              <a:t>什么是计算机程序？</a:t>
            </a:r>
          </a:p>
        </p:txBody>
      </p:sp>
      <p:sp>
        <p:nvSpPr>
          <p:cNvPr id="56323" name="Rectangle 3"/>
          <p:cNvSpPr>
            <a:spLocks noGrp="1" noChangeArrowheads="1"/>
          </p:cNvSpPr>
          <p:nvPr>
            <p:ph idx="1"/>
          </p:nvPr>
        </p:nvSpPr>
        <p:spPr>
          <a:xfrm>
            <a:off x="505619" y="1352141"/>
            <a:ext cx="8246218" cy="2688633"/>
          </a:xfrm>
        </p:spPr>
        <p:txBody>
          <a:bodyPr>
            <a:normAutofit/>
          </a:bodyPr>
          <a:lstStyle/>
          <a:p>
            <a:pPr eaLnBrk="1" hangingPunct="1">
              <a:defRPr/>
            </a:pPr>
            <a:r>
              <a:rPr lang="zh-CN" altLang="en-US" sz="2400" dirty="0">
                <a:solidFill>
                  <a:srgbClr val="C00000"/>
                </a:solidFill>
              </a:rPr>
              <a:t>计算机</a:t>
            </a:r>
            <a:r>
              <a:rPr lang="zh-CN" altLang="zh-CN" sz="2400" dirty="0">
                <a:solidFill>
                  <a:srgbClr val="C00000"/>
                </a:solidFill>
              </a:rPr>
              <a:t>程序</a:t>
            </a:r>
            <a:r>
              <a:rPr lang="zh-CN" altLang="en-US" sz="2400" dirty="0"/>
              <a:t>：</a:t>
            </a:r>
            <a:r>
              <a:rPr lang="zh-CN" altLang="zh-CN" sz="2400" dirty="0"/>
              <a:t>一组计算机能识别和执行的</a:t>
            </a:r>
            <a:r>
              <a:rPr lang="zh-CN" altLang="zh-CN" sz="2400" dirty="0">
                <a:solidFill>
                  <a:srgbClr val="0000CC"/>
                </a:solidFill>
              </a:rPr>
              <a:t>指令</a:t>
            </a:r>
            <a:r>
              <a:rPr lang="zh-CN" altLang="en-US" sz="2400" dirty="0">
                <a:solidFill>
                  <a:srgbClr val="0000CC"/>
                </a:solidFill>
              </a:rPr>
              <a:t>。</a:t>
            </a:r>
            <a:endParaRPr lang="en-US" altLang="zh-CN" sz="2400" dirty="0">
              <a:solidFill>
                <a:srgbClr val="0000CC"/>
              </a:solidFill>
            </a:endParaRPr>
          </a:p>
          <a:p>
            <a:pPr lvl="1">
              <a:defRPr/>
            </a:pPr>
            <a:r>
              <a:rPr lang="zh-CN" altLang="en-US" sz="2000" dirty="0"/>
              <a:t>每一条指令（</a:t>
            </a:r>
            <a:r>
              <a:rPr lang="en-US" altLang="zh-CN" sz="2000" dirty="0"/>
              <a:t>/</a:t>
            </a:r>
            <a:r>
              <a:rPr lang="zh-CN" altLang="en-US" sz="2000" dirty="0"/>
              <a:t>语句）使计算机执行特定的一些操作。</a:t>
            </a:r>
            <a:endParaRPr lang="en-US" altLang="zh-CN" sz="2000" dirty="0"/>
          </a:p>
          <a:p>
            <a:pPr lvl="1">
              <a:defRPr/>
            </a:pPr>
            <a:r>
              <a:rPr lang="zh-CN" altLang="en-US" sz="2000" dirty="0"/>
              <a:t>一个程序就是</a:t>
            </a:r>
            <a:r>
              <a:rPr lang="zh-CN" altLang="zh-CN" sz="2000" dirty="0"/>
              <a:t>一</a:t>
            </a:r>
            <a:r>
              <a:rPr lang="zh-CN" altLang="en-US" sz="2000" dirty="0"/>
              <a:t>个指令序列，完成特定的功能。</a:t>
            </a:r>
            <a:endParaRPr lang="en-US" altLang="zh-CN" sz="2000" dirty="0"/>
          </a:p>
          <a:p>
            <a:pPr eaLnBrk="1" hangingPunct="1">
              <a:defRPr/>
            </a:pPr>
            <a:r>
              <a:rPr lang="zh-CN" altLang="zh-CN" sz="2400" dirty="0"/>
              <a:t>计算机的一切操作都是由</a:t>
            </a:r>
            <a:r>
              <a:rPr lang="zh-CN" altLang="zh-CN" sz="2400" dirty="0">
                <a:solidFill>
                  <a:srgbClr val="0000CC"/>
                </a:solidFill>
              </a:rPr>
              <a:t>程序</a:t>
            </a:r>
            <a:r>
              <a:rPr lang="zh-CN" altLang="zh-CN" sz="2400" dirty="0"/>
              <a:t>控制的，离开程序，计算机将一事无成</a:t>
            </a:r>
            <a:r>
              <a:rPr lang="zh-CN" altLang="en-US" sz="2400" dirty="0"/>
              <a:t>。</a:t>
            </a:r>
            <a:endParaRPr lang="en-US" altLang="zh-CN" sz="2400" dirty="0">
              <a:effectLst>
                <a:outerShdw blurRad="38100" dist="38100" dir="2700000" algn="tl">
                  <a:srgbClr val="FFFFFF"/>
                </a:outerShdw>
              </a:effectLst>
            </a:endParaRPr>
          </a:p>
          <a:p>
            <a:pPr lvl="1">
              <a:defRPr/>
            </a:pPr>
            <a:r>
              <a:rPr lang="zh-CN" altLang="en-US" sz="2000" dirty="0"/>
              <a:t>自动地、</a:t>
            </a:r>
            <a:r>
              <a:rPr lang="zh-CN" altLang="zh-CN" sz="2000" dirty="0">
                <a:solidFill>
                  <a:srgbClr val="0000CC"/>
                </a:solidFill>
              </a:rPr>
              <a:t>有条不紊地</a:t>
            </a:r>
            <a:r>
              <a:rPr lang="zh-CN" altLang="en-US" sz="2000" dirty="0">
                <a:solidFill>
                  <a:srgbClr val="0000CC"/>
                </a:solidFill>
              </a:rPr>
              <a:t>、</a:t>
            </a:r>
            <a:r>
              <a:rPr lang="zh-CN" altLang="en-US" sz="2000" dirty="0"/>
              <a:t>机械地按程序工作。</a:t>
            </a:r>
          </a:p>
        </p:txBody>
      </p:sp>
      <p:sp>
        <p:nvSpPr>
          <p:cNvPr id="8" name="灯片编号占位符 5"/>
          <p:cNvSpPr>
            <a:spLocks noGrp="1"/>
          </p:cNvSpPr>
          <p:nvPr>
            <p:ph type="sldNum" sz="quarter" idx="12"/>
          </p:nvPr>
        </p:nvSpPr>
        <p:spPr/>
        <p:txBody>
          <a:bodyPr/>
          <a:lstStyle/>
          <a:p>
            <a:fld id="{A018EE8E-CFC0-4A90-BA4F-C4FB99834952}" type="slidenum">
              <a:rPr lang="ko-KR" altLang="en-US"/>
              <a:pPr/>
              <a:t>1</a:t>
            </a:fld>
            <a:endParaRPr lang="en-US" altLang="ko-KR"/>
          </a:p>
        </p:txBody>
      </p:sp>
      <p:sp>
        <p:nvSpPr>
          <p:cNvPr id="6" name="Rectangle 2">
            <a:extLst>
              <a:ext uri="{FF2B5EF4-FFF2-40B4-BE49-F238E27FC236}">
                <a16:creationId xmlns:a16="http://schemas.microsoft.com/office/drawing/2014/main" id="{91220BC4-9D68-437A-8730-B979005DB0D1}"/>
              </a:ext>
            </a:extLst>
          </p:cNvPr>
          <p:cNvSpPr txBox="1">
            <a:spLocks noChangeArrowheads="1"/>
          </p:cNvSpPr>
          <p:nvPr/>
        </p:nvSpPr>
        <p:spPr>
          <a:xfrm>
            <a:off x="96625" y="-103078"/>
            <a:ext cx="1675811" cy="101643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kumimoji="0" lang="zh-CN" altLang="en-US" sz="4800" b="1" dirty="0"/>
              <a:t>引言</a:t>
            </a:r>
            <a:endParaRPr kumimoji="0" lang="zh-CN" altLang="en-US" sz="4800" dirty="0">
              <a:latin typeface="Times New Roman" pitchFamily="18" charset="0"/>
            </a:endParaRPr>
          </a:p>
        </p:txBody>
      </p:sp>
      <p:sp>
        <p:nvSpPr>
          <p:cNvPr id="7" name="Rectangle 2">
            <a:extLst>
              <a:ext uri="{FF2B5EF4-FFF2-40B4-BE49-F238E27FC236}">
                <a16:creationId xmlns:a16="http://schemas.microsoft.com/office/drawing/2014/main" id="{1A48098C-210A-42EA-A4B1-D7851E68452B}"/>
              </a:ext>
            </a:extLst>
          </p:cNvPr>
          <p:cNvSpPr txBox="1">
            <a:spLocks noChangeArrowheads="1"/>
          </p:cNvSpPr>
          <p:nvPr/>
        </p:nvSpPr>
        <p:spPr>
          <a:xfrm>
            <a:off x="186367" y="3511738"/>
            <a:ext cx="4735438" cy="68761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kumimoji="0" lang="en-US" altLang="zh-CN" sz="4000" dirty="0"/>
              <a:t>·</a:t>
            </a:r>
            <a:r>
              <a:rPr kumimoji="0" lang="zh-CN" altLang="en-US" sz="3600" dirty="0"/>
              <a:t>什么是计算机语言？</a:t>
            </a:r>
          </a:p>
        </p:txBody>
      </p:sp>
      <p:sp>
        <p:nvSpPr>
          <p:cNvPr id="9" name="Rectangle 3">
            <a:extLst>
              <a:ext uri="{FF2B5EF4-FFF2-40B4-BE49-F238E27FC236}">
                <a16:creationId xmlns:a16="http://schemas.microsoft.com/office/drawing/2014/main" id="{758D1407-8C6F-411C-8DE7-0B099F72A321}"/>
              </a:ext>
            </a:extLst>
          </p:cNvPr>
          <p:cNvSpPr txBox="1">
            <a:spLocks noChangeArrowheads="1"/>
          </p:cNvSpPr>
          <p:nvPr/>
        </p:nvSpPr>
        <p:spPr>
          <a:xfrm>
            <a:off x="505619" y="4164993"/>
            <a:ext cx="7507560" cy="30243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kumimoji="0" lang="zh-CN" altLang="en-US" sz="2400" b="1" dirty="0"/>
              <a:t>计算机语言</a:t>
            </a:r>
            <a:r>
              <a:rPr kumimoji="0" lang="zh-CN" altLang="en-US" sz="2400" dirty="0"/>
              <a:t>：人和计算机交流信息、计算机和人都能识别的语言。</a:t>
            </a:r>
          </a:p>
          <a:p>
            <a:pPr fontAlgn="auto">
              <a:spcAft>
                <a:spcPts val="0"/>
              </a:spcAft>
            </a:pPr>
            <a:r>
              <a:rPr kumimoji="0" lang="zh-CN" altLang="en-US" sz="2400" b="1" dirty="0"/>
              <a:t>程序设计语言</a:t>
            </a:r>
            <a:r>
              <a:rPr kumimoji="0" lang="en-US" altLang="zh-CN" sz="2400" b="1" dirty="0"/>
              <a:t>/</a:t>
            </a:r>
            <a:r>
              <a:rPr kumimoji="0" lang="zh-CN" altLang="en-US" sz="2400" b="1" dirty="0"/>
              <a:t>编程语言</a:t>
            </a:r>
            <a:r>
              <a:rPr kumimoji="0" lang="zh-CN" altLang="en-US" sz="2400" dirty="0"/>
              <a:t>：用来编写程序（软件）的语言。</a:t>
            </a:r>
          </a:p>
          <a:p>
            <a:pPr lvl="1" fontAlgn="auto">
              <a:spcAft>
                <a:spcPts val="0"/>
              </a:spcAft>
            </a:pPr>
            <a:r>
              <a:rPr kumimoji="0" lang="zh-CN" altLang="en-US" sz="2000" b="1" dirty="0"/>
              <a:t>机器语言</a:t>
            </a:r>
          </a:p>
          <a:p>
            <a:pPr lvl="1" fontAlgn="auto">
              <a:spcAft>
                <a:spcPts val="0"/>
              </a:spcAft>
            </a:pPr>
            <a:r>
              <a:rPr kumimoji="0" lang="zh-CN" altLang="en-US" sz="2000" b="1" dirty="0"/>
              <a:t>符号语言（</a:t>
            </a:r>
            <a:r>
              <a:rPr kumimoji="0" lang="en-US" altLang="zh-CN" sz="2000" b="1" dirty="0"/>
              <a:t>/ </a:t>
            </a:r>
            <a:r>
              <a:rPr kumimoji="0" lang="zh-CN" altLang="en-US" sz="2000" b="1" dirty="0"/>
              <a:t>汇编语言）</a:t>
            </a:r>
          </a:p>
          <a:p>
            <a:pPr lvl="1" fontAlgn="auto">
              <a:spcAft>
                <a:spcPts val="0"/>
              </a:spcAft>
            </a:pPr>
            <a:r>
              <a:rPr kumimoji="0" lang="zh-CN" altLang="en-US" sz="2000" b="1" dirty="0"/>
              <a:t>高级语言</a:t>
            </a:r>
          </a:p>
          <a:p>
            <a:pPr lvl="1" fontAlgn="auto">
              <a:spcAft>
                <a:spcPts val="0"/>
              </a:spcAft>
            </a:pPr>
            <a:endParaRPr kumimoji="0" lang="en-US" altLang="zh-CN" sz="2000" dirty="0"/>
          </a:p>
        </p:txBody>
      </p:sp>
    </p:spTree>
    <p:extLst>
      <p:ext uri="{BB962C8B-B14F-4D97-AF65-F5344CB8AC3E}">
        <p14:creationId xmlns:p14="http://schemas.microsoft.com/office/powerpoint/2010/main" val="2420982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fade">
                                      <p:cBhvr>
                                        <p:cTn id="15" dur="500"/>
                                        <p:tgtEl>
                                          <p:spTgt spid="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fade">
                                      <p:cBhvr>
                                        <p:cTn id="18" dur="500"/>
                                        <p:tgtEl>
                                          <p:spTgt spid="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fade">
                                      <p:cBhvr>
                                        <p:cTn id="21"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5E99EE2-F432-49CD-8B6F-36F48E498BA2}"/>
              </a:ext>
            </a:extLst>
          </p:cNvPr>
          <p:cNvPicPr>
            <a:picLocks noChangeAspect="1"/>
          </p:cNvPicPr>
          <p:nvPr/>
        </p:nvPicPr>
        <p:blipFill>
          <a:blip r:embed="rId2"/>
          <a:stretch>
            <a:fillRect/>
          </a:stretch>
        </p:blipFill>
        <p:spPr>
          <a:xfrm>
            <a:off x="1178941" y="1027907"/>
            <a:ext cx="6050211" cy="1906668"/>
          </a:xfrm>
          <a:prstGeom prst="rect">
            <a:avLst/>
          </a:prstGeom>
        </p:spPr>
      </p:pic>
      <p:sp>
        <p:nvSpPr>
          <p:cNvPr id="100354" name="Rectangle 2"/>
          <p:cNvSpPr>
            <a:spLocks noGrp="1" noChangeArrowheads="1"/>
          </p:cNvSpPr>
          <p:nvPr>
            <p:ph type="title"/>
          </p:nvPr>
        </p:nvSpPr>
        <p:spPr>
          <a:xfrm>
            <a:off x="364290" y="186436"/>
            <a:ext cx="1080120" cy="841471"/>
          </a:xfrm>
        </p:spPr>
        <p:txBody>
          <a:bodyPr/>
          <a:lstStyle/>
          <a:p>
            <a:r>
              <a:rPr lang="zh-CN" altLang="en-US" dirty="0"/>
              <a:t>函数</a:t>
            </a:r>
          </a:p>
        </p:txBody>
      </p:sp>
      <p:sp>
        <p:nvSpPr>
          <p:cNvPr id="100355" name="Rectangle 3"/>
          <p:cNvSpPr>
            <a:spLocks noGrp="1" noChangeArrowheads="1"/>
          </p:cNvSpPr>
          <p:nvPr>
            <p:ph idx="1"/>
          </p:nvPr>
        </p:nvSpPr>
        <p:spPr>
          <a:xfrm>
            <a:off x="534585" y="3494565"/>
            <a:ext cx="7996162" cy="2656046"/>
          </a:xfrm>
        </p:spPr>
        <p:txBody>
          <a:bodyPr/>
          <a:lstStyle/>
          <a:p>
            <a:pPr eaLnBrk="0" hangingPunct="0">
              <a:spcBef>
                <a:spcPct val="0"/>
              </a:spcBef>
              <a:buFontTx/>
              <a:buNone/>
            </a:pPr>
            <a:r>
              <a:rPr lang="zh-CN" altLang="en-US" b="1" dirty="0">
                <a:solidFill>
                  <a:srgbClr val="FF0000"/>
                </a:solidFill>
                <a:effectLst>
                  <a:outerShdw blurRad="38100" dist="38100" dir="2700000" algn="tl">
                    <a:srgbClr val="C0C0C0"/>
                  </a:outerShdw>
                </a:effectLst>
              </a:rPr>
              <a:t>函数</a:t>
            </a:r>
            <a:r>
              <a:rPr lang="en-US" altLang="zh-CN" b="1" dirty="0">
                <a:solidFill>
                  <a:srgbClr val="FF0000"/>
                </a:solidFill>
                <a:effectLst>
                  <a:outerShdw blurRad="38100" dist="38100" dir="2700000" algn="tl">
                    <a:srgbClr val="C0C0C0"/>
                  </a:outerShdw>
                </a:effectLst>
              </a:rPr>
              <a:t>(function)</a:t>
            </a:r>
            <a:r>
              <a:rPr lang="zh-CN" altLang="en-US" b="1" dirty="0"/>
              <a:t>：一系列独立的程序步骤，将这些程序步骤集合在一起，并赋予一个名字，就形成了一个函数。</a:t>
            </a:r>
          </a:p>
          <a:p>
            <a:pPr lvl="1"/>
            <a:r>
              <a:rPr lang="zh-CN" altLang="en-US" b="1" dirty="0">
                <a:solidFill>
                  <a:srgbClr val="FF0000"/>
                </a:solidFill>
                <a:effectLst>
                  <a:outerShdw blurRad="38100" dist="38100" dir="2700000" algn="tl">
                    <a:srgbClr val="C0C0C0"/>
                  </a:outerShdw>
                </a:effectLst>
              </a:rPr>
              <a:t>函数名</a:t>
            </a:r>
            <a:r>
              <a:rPr lang="zh-CN" altLang="en-US" b="1" dirty="0"/>
              <a:t>：即函数的名字，它代表一组操作；想要调用这组操作，只需要使用其函数名。</a:t>
            </a:r>
          </a:p>
          <a:p>
            <a:pPr lvl="1"/>
            <a:r>
              <a:rPr lang="zh-CN" altLang="en-US" b="1" dirty="0">
                <a:solidFill>
                  <a:srgbClr val="FF0000"/>
                </a:solidFill>
                <a:effectLst>
                  <a:outerShdw blurRad="38100" dist="38100" dir="2700000" algn="tl">
                    <a:srgbClr val="C0C0C0"/>
                  </a:outerShdw>
                </a:effectLst>
              </a:rPr>
              <a:t>函数体</a:t>
            </a:r>
            <a:r>
              <a:rPr lang="en-US" altLang="zh-CN" b="1" dirty="0">
                <a:solidFill>
                  <a:srgbClr val="FF0000"/>
                </a:solidFill>
                <a:effectLst>
                  <a:outerShdw blurRad="38100" dist="38100" dir="2700000" algn="tl">
                    <a:srgbClr val="C0C0C0"/>
                  </a:outerShdw>
                </a:effectLst>
              </a:rPr>
              <a:t>(body)</a:t>
            </a:r>
            <a:r>
              <a:rPr lang="zh-CN" altLang="en-US" b="1" dirty="0"/>
              <a:t>：构成该函数的所有步骤，即大括号括起的部分。</a:t>
            </a:r>
          </a:p>
          <a:p>
            <a:pPr lvl="1"/>
            <a:r>
              <a:rPr lang="zh-CN" altLang="en-US" b="1" dirty="0">
                <a:solidFill>
                  <a:srgbClr val="FF0000"/>
                </a:solidFill>
                <a:effectLst>
                  <a:outerShdw blurRad="38100" dist="38100" dir="2700000" algn="tl">
                    <a:srgbClr val="C0C0C0"/>
                  </a:outerShdw>
                </a:effectLst>
              </a:rPr>
              <a:t>语句</a:t>
            </a:r>
            <a:r>
              <a:rPr lang="en-US" altLang="zh-CN" b="1" dirty="0">
                <a:solidFill>
                  <a:srgbClr val="FF0000"/>
                </a:solidFill>
                <a:effectLst>
                  <a:outerShdw blurRad="38100" dist="38100" dir="2700000" algn="tl">
                    <a:srgbClr val="C0C0C0"/>
                  </a:outerShdw>
                </a:effectLst>
              </a:rPr>
              <a:t>(statement)</a:t>
            </a:r>
            <a:r>
              <a:rPr lang="zh-CN" altLang="en-US" b="1" dirty="0"/>
              <a:t>：即程序步骤。</a:t>
            </a:r>
          </a:p>
        </p:txBody>
      </p:sp>
      <p:sp>
        <p:nvSpPr>
          <p:cNvPr id="16" name="灯片编号占位符 5"/>
          <p:cNvSpPr>
            <a:spLocks noGrp="1"/>
          </p:cNvSpPr>
          <p:nvPr>
            <p:ph type="sldNum" sz="quarter" idx="12"/>
          </p:nvPr>
        </p:nvSpPr>
        <p:spPr>
          <a:xfrm>
            <a:off x="6457950" y="6162675"/>
            <a:ext cx="2057400" cy="365125"/>
          </a:xfrm>
        </p:spPr>
        <p:txBody>
          <a:bodyPr/>
          <a:lstStyle/>
          <a:p>
            <a:fld id="{29C815C5-64A7-49A5-9CC2-47837F066FE0}" type="slidenum">
              <a:rPr lang="ko-KR" altLang="en-US"/>
              <a:pPr/>
              <a:t>10</a:t>
            </a:fld>
            <a:endParaRPr lang="en-US" altLang="ko-KR"/>
          </a:p>
        </p:txBody>
      </p:sp>
      <p:grpSp>
        <p:nvGrpSpPr>
          <p:cNvPr id="100365" name="Group 13"/>
          <p:cNvGrpSpPr>
            <a:grpSpLocks/>
          </p:cNvGrpSpPr>
          <p:nvPr/>
        </p:nvGrpSpPr>
        <p:grpSpPr bwMode="auto">
          <a:xfrm>
            <a:off x="2092392" y="2076888"/>
            <a:ext cx="5017970" cy="471488"/>
            <a:chOff x="930" y="1434"/>
            <a:chExt cx="3016" cy="297"/>
          </a:xfrm>
        </p:grpSpPr>
        <p:sp>
          <p:nvSpPr>
            <p:cNvPr id="100359" name="Line 7"/>
            <p:cNvSpPr>
              <a:spLocks noChangeShapeType="1"/>
            </p:cNvSpPr>
            <p:nvPr/>
          </p:nvSpPr>
          <p:spPr bwMode="auto">
            <a:xfrm>
              <a:off x="930" y="1434"/>
              <a:ext cx="3016" cy="0"/>
            </a:xfrm>
            <a:prstGeom prst="line">
              <a:avLst/>
            </a:prstGeom>
            <a:noFill/>
            <a:ln w="2857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0360" name="Text Box 8"/>
            <p:cNvSpPr txBox="1">
              <a:spLocks noChangeArrowheads="1"/>
            </p:cNvSpPr>
            <p:nvPr/>
          </p:nvSpPr>
          <p:spPr bwMode="auto">
            <a:xfrm>
              <a:off x="3152" y="1443"/>
              <a:ext cx="5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b="1" dirty="0">
                  <a:solidFill>
                    <a:srgbClr val="0000FF"/>
                  </a:solidFill>
                  <a:latin typeface="Times New Roman" pitchFamily="18" charset="0"/>
                  <a:ea typeface="楷体_GB2312" pitchFamily="49" charset="-122"/>
                </a:rPr>
                <a:t>语句 </a:t>
              </a:r>
            </a:p>
          </p:txBody>
        </p:sp>
      </p:grpSp>
      <p:sp>
        <p:nvSpPr>
          <p:cNvPr id="100361" name="AutoShape 9"/>
          <p:cNvSpPr>
            <a:spLocks/>
          </p:cNvSpPr>
          <p:nvPr/>
        </p:nvSpPr>
        <p:spPr bwMode="auto">
          <a:xfrm>
            <a:off x="7236296" y="1588095"/>
            <a:ext cx="45719" cy="1264841"/>
          </a:xfrm>
          <a:prstGeom prst="rightBracket">
            <a:avLst>
              <a:gd name="adj" fmla="val 106884"/>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latinLnBrk="0"/>
            <a:r>
              <a:rPr lang="en-US" altLang="zh-CN" b="1" dirty="0">
                <a:solidFill>
                  <a:srgbClr val="FF0000"/>
                </a:solidFill>
                <a:effectLst>
                  <a:outerShdw blurRad="38100" dist="38100" dir="2700000" algn="tl">
                    <a:srgbClr val="C0C0C0"/>
                  </a:outerShdw>
                </a:effectLst>
                <a:latin typeface="Times New Roman" pitchFamily="18" charset="0"/>
                <a:ea typeface="宋体" pitchFamily="2" charset="-122"/>
              </a:rPr>
              <a:t>	                </a:t>
            </a:r>
            <a:r>
              <a:rPr lang="zh-CN" altLang="en-US" b="1" dirty="0">
                <a:solidFill>
                  <a:srgbClr val="FF0000"/>
                </a:solidFill>
                <a:effectLst>
                  <a:outerShdw blurRad="38100" dist="38100" dir="2700000" algn="tl">
                    <a:srgbClr val="C0C0C0"/>
                  </a:outerShdw>
                </a:effectLst>
                <a:latin typeface="Times New Roman" pitchFamily="18" charset="0"/>
                <a:ea typeface="宋体" pitchFamily="2" charset="-122"/>
              </a:rPr>
              <a:t>函数体</a:t>
            </a:r>
          </a:p>
        </p:txBody>
      </p:sp>
      <p:sp>
        <p:nvSpPr>
          <p:cNvPr id="100362" name="AutoShape 10"/>
          <p:cNvSpPr>
            <a:spLocks/>
          </p:cNvSpPr>
          <p:nvPr/>
        </p:nvSpPr>
        <p:spPr bwMode="auto">
          <a:xfrm>
            <a:off x="8343697" y="1232073"/>
            <a:ext cx="45719" cy="1620863"/>
          </a:xfrm>
          <a:prstGeom prst="rightBracket">
            <a:avLst>
              <a:gd name="adj" fmla="val 151297"/>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latinLnBrk="0"/>
            <a:r>
              <a:rPr lang="en-US" altLang="zh-CN" b="1" dirty="0">
                <a:solidFill>
                  <a:srgbClr val="FF0000"/>
                </a:solidFill>
                <a:effectLst>
                  <a:outerShdw blurRad="38100" dist="38100" dir="2700000" algn="tl">
                    <a:srgbClr val="C0C0C0"/>
                  </a:outerShdw>
                </a:effectLst>
                <a:latin typeface="Times New Roman" pitchFamily="18" charset="0"/>
                <a:ea typeface="宋体" pitchFamily="2" charset="-122"/>
              </a:rPr>
              <a:t>	         </a:t>
            </a:r>
            <a:r>
              <a:rPr lang="zh-CN" altLang="en-US" b="1" dirty="0">
                <a:solidFill>
                  <a:srgbClr val="FF0000"/>
                </a:solidFill>
                <a:effectLst>
                  <a:outerShdw blurRad="38100" dist="38100" dir="2700000" algn="tl">
                    <a:srgbClr val="C0C0C0"/>
                  </a:outerShdw>
                </a:effectLst>
                <a:latin typeface="Times New Roman" pitchFamily="18" charset="0"/>
                <a:ea typeface="宋体" pitchFamily="2" charset="-122"/>
              </a:rPr>
              <a:t>函</a:t>
            </a:r>
            <a:br>
              <a:rPr lang="en-US" altLang="zh-CN" b="1" dirty="0">
                <a:solidFill>
                  <a:srgbClr val="FF0000"/>
                </a:solidFill>
                <a:effectLst>
                  <a:outerShdw blurRad="38100" dist="38100" dir="2700000" algn="tl">
                    <a:srgbClr val="C0C0C0"/>
                  </a:outerShdw>
                </a:effectLst>
                <a:latin typeface="Times New Roman" pitchFamily="18" charset="0"/>
                <a:ea typeface="宋体" pitchFamily="2" charset="-122"/>
              </a:rPr>
            </a:br>
            <a:r>
              <a:rPr lang="en-US" altLang="zh-CN" b="1" dirty="0">
                <a:solidFill>
                  <a:srgbClr val="FF0000"/>
                </a:solidFill>
                <a:effectLst>
                  <a:outerShdw blurRad="38100" dist="38100" dir="2700000" algn="tl">
                    <a:srgbClr val="C0C0C0"/>
                  </a:outerShdw>
                </a:effectLst>
                <a:latin typeface="Times New Roman" pitchFamily="18" charset="0"/>
                <a:ea typeface="宋体" pitchFamily="2" charset="-122"/>
              </a:rPr>
              <a:t>         </a:t>
            </a:r>
            <a:r>
              <a:rPr lang="zh-CN" altLang="en-US" b="1" dirty="0">
                <a:solidFill>
                  <a:srgbClr val="FF0000"/>
                </a:solidFill>
                <a:effectLst>
                  <a:outerShdw blurRad="38100" dist="38100" dir="2700000" algn="tl">
                    <a:srgbClr val="C0C0C0"/>
                  </a:outerShdw>
                </a:effectLst>
                <a:latin typeface="Times New Roman" pitchFamily="18" charset="0"/>
                <a:ea typeface="宋体" pitchFamily="2" charset="-122"/>
              </a:rPr>
              <a:t>数 </a:t>
            </a:r>
          </a:p>
        </p:txBody>
      </p:sp>
      <p:grpSp>
        <p:nvGrpSpPr>
          <p:cNvPr id="100366" name="Group 14"/>
          <p:cNvGrpSpPr>
            <a:grpSpLocks/>
          </p:cNvGrpSpPr>
          <p:nvPr/>
        </p:nvGrpSpPr>
        <p:grpSpPr bwMode="auto">
          <a:xfrm>
            <a:off x="5667381" y="-118172"/>
            <a:ext cx="2206627" cy="1635070"/>
            <a:chOff x="3606" y="890"/>
            <a:chExt cx="1390" cy="1635070"/>
          </a:xfrm>
        </p:grpSpPr>
        <p:sp>
          <p:nvSpPr>
            <p:cNvPr id="100363" name="Line 11"/>
            <p:cNvSpPr>
              <a:spLocks noChangeShapeType="1"/>
            </p:cNvSpPr>
            <p:nvPr/>
          </p:nvSpPr>
          <p:spPr bwMode="auto">
            <a:xfrm>
              <a:off x="3606" y="890"/>
              <a:ext cx="273" cy="0"/>
            </a:xfrm>
            <a:prstGeom prst="line">
              <a:avLst/>
            </a:prstGeom>
            <a:noFill/>
            <a:ln w="9525">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0364" name="Rectangle 12"/>
            <p:cNvSpPr>
              <a:spLocks noChangeArrowheads="1"/>
            </p:cNvSpPr>
            <p:nvPr/>
          </p:nvSpPr>
          <p:spPr bwMode="auto">
            <a:xfrm>
              <a:off x="4108" y="1178760"/>
              <a:ext cx="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b="1" dirty="0">
                  <a:solidFill>
                    <a:srgbClr val="FF0000"/>
                  </a:solidFill>
                  <a:effectLst>
                    <a:outerShdw blurRad="38100" dist="38100" dir="2700000" algn="tl">
                      <a:srgbClr val="C0C0C0"/>
                    </a:outerShdw>
                  </a:effectLst>
                  <a:latin typeface="Times New Roman" pitchFamily="18" charset="0"/>
                  <a:ea typeface="宋体" pitchFamily="2" charset="-122"/>
                </a:rPr>
                <a:t>函数首部</a:t>
              </a:r>
            </a:p>
          </p:txBody>
        </p:sp>
      </p:grpSp>
    </p:spTree>
    <p:extLst>
      <p:ext uri="{BB962C8B-B14F-4D97-AF65-F5344CB8AC3E}">
        <p14:creationId xmlns:p14="http://schemas.microsoft.com/office/powerpoint/2010/main" val="1966860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62"/>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00355">
                                            <p:txEl>
                                              <p:pRg st="1" end="1"/>
                                            </p:txEl>
                                          </p:spTgt>
                                        </p:tgtEl>
                                        <p:attrNameLst>
                                          <p:attrName>style.visibility</p:attrName>
                                        </p:attrNameLst>
                                      </p:cBhvr>
                                      <p:to>
                                        <p:strVal val="visible"/>
                                      </p:to>
                                    </p:set>
                                    <p:animEffect transition="in" filter="fade">
                                      <p:cBhvr>
                                        <p:cTn id="10" dur="500"/>
                                        <p:tgtEl>
                                          <p:spTgt spid="100355">
                                            <p:txEl>
                                              <p:pRg st="1" end="1"/>
                                            </p:txEl>
                                          </p:spTgt>
                                        </p:tgtEl>
                                      </p:cBhvr>
                                    </p:animEffect>
                                  </p:childTnLst>
                                </p:cTn>
                              </p:par>
                            </p:childTnLst>
                          </p:cTn>
                        </p:par>
                      </p:childTnLst>
                    </p:cTn>
                  </p:par>
                  <p:par>
                    <p:cTn id="11" fill="hold">
                      <p:stCondLst>
                        <p:cond delay="indefinite"/>
                      </p:stCondLst>
                      <p:childTnLst>
                        <p:par>
                          <p:cTn id="12" fill="hold"/>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0365"/>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nodeType="afterEffect">
                                  <p:stCondLst>
                                    <p:cond delay="0"/>
                                  </p:stCondLst>
                                  <p:childTnLst>
                                    <p:set>
                                      <p:cBhvr>
                                        <p:cTn id="19" dur="1" fill="hold">
                                          <p:stCondLst>
                                            <p:cond delay="0"/>
                                          </p:stCondLst>
                                        </p:cTn>
                                        <p:tgtEl>
                                          <p:spTgt spid="100355">
                                            <p:txEl>
                                              <p:pRg st="3" end="3"/>
                                            </p:txEl>
                                          </p:spTgt>
                                        </p:tgtEl>
                                        <p:attrNameLst>
                                          <p:attrName>style.visibility</p:attrName>
                                        </p:attrNameLst>
                                      </p:cBhvr>
                                      <p:to>
                                        <p:strVal val="visible"/>
                                      </p:to>
                                    </p:set>
                                    <p:animEffect transition="in" filter="fade">
                                      <p:cBhvr>
                                        <p:cTn id="20" dur="500"/>
                                        <p:tgtEl>
                                          <p:spTgt spid="1003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62"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4320BC85-4DDC-4398-BCBD-CAC29E652CE6}"/>
              </a:ext>
            </a:extLst>
          </p:cNvPr>
          <p:cNvPicPr>
            <a:picLocks noChangeAspect="1"/>
          </p:cNvPicPr>
          <p:nvPr/>
        </p:nvPicPr>
        <p:blipFill>
          <a:blip r:embed="rId2"/>
          <a:stretch>
            <a:fillRect/>
          </a:stretch>
        </p:blipFill>
        <p:spPr>
          <a:xfrm>
            <a:off x="755576" y="649203"/>
            <a:ext cx="5885765" cy="1046358"/>
          </a:xfrm>
          <a:prstGeom prst="rect">
            <a:avLst/>
          </a:prstGeom>
        </p:spPr>
      </p:pic>
      <p:sp>
        <p:nvSpPr>
          <p:cNvPr id="4" name="灯片编号占位符 3"/>
          <p:cNvSpPr>
            <a:spLocks noGrp="1"/>
          </p:cNvSpPr>
          <p:nvPr>
            <p:ph type="sldNum" sz="quarter" idx="12"/>
          </p:nvPr>
        </p:nvSpPr>
        <p:spPr/>
        <p:txBody>
          <a:bodyPr/>
          <a:lstStyle/>
          <a:p>
            <a:fld id="{08E28563-F264-4A9D-BB2D-6BC9F50DF586}" type="slidenum">
              <a:rPr lang="ko-KR" altLang="en-US" smtClean="0"/>
              <a:pPr/>
              <a:t>11</a:t>
            </a:fld>
            <a:endParaRPr lang="en-US" altLang="ko-KR"/>
          </a:p>
        </p:txBody>
      </p:sp>
      <p:sp>
        <p:nvSpPr>
          <p:cNvPr id="8" name="圆角矩形标注 7"/>
          <p:cNvSpPr>
            <a:spLocks noChangeArrowheads="1"/>
          </p:cNvSpPr>
          <p:nvPr/>
        </p:nvSpPr>
        <p:spPr bwMode="auto">
          <a:xfrm>
            <a:off x="1269455" y="15437"/>
            <a:ext cx="1857375" cy="642938"/>
          </a:xfrm>
          <a:prstGeom prst="wedgeRoundRectCallout">
            <a:avLst>
              <a:gd name="adj1" fmla="val -25797"/>
              <a:gd name="adj2" fmla="val 76718"/>
              <a:gd name="adj3" fmla="val 16667"/>
            </a:avLst>
          </a:prstGeom>
          <a:solidFill>
            <a:srgbClr val="FFFFCC"/>
          </a:solidFill>
          <a:ln w="9525" algn="ctr">
            <a:solidFill>
              <a:schemeClr val="tx1"/>
            </a:solidFill>
            <a:miter lim="800000"/>
            <a:headEnd/>
            <a:tailEnd/>
          </a:ln>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zh-CN" altLang="en-US" sz="2800" b="1" dirty="0">
                <a:solidFill>
                  <a:srgbClr val="FF0000"/>
                </a:solidFill>
              </a:rPr>
              <a:t>输出函数</a:t>
            </a:r>
          </a:p>
        </p:txBody>
      </p:sp>
      <p:cxnSp>
        <p:nvCxnSpPr>
          <p:cNvPr id="5" name="直接连接符 4"/>
          <p:cNvCxnSpPr>
            <a:cxnSpLocks noChangeShapeType="1"/>
          </p:cNvCxnSpPr>
          <p:nvPr/>
        </p:nvCxnSpPr>
        <p:spPr bwMode="auto">
          <a:xfrm flipV="1">
            <a:off x="755576" y="1172382"/>
            <a:ext cx="1584176" cy="3486"/>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10" name="圆角矩形标注 9"/>
          <p:cNvSpPr>
            <a:spLocks noChangeArrowheads="1"/>
          </p:cNvSpPr>
          <p:nvPr/>
        </p:nvSpPr>
        <p:spPr bwMode="auto">
          <a:xfrm>
            <a:off x="3931049" y="1556792"/>
            <a:ext cx="1857375" cy="642937"/>
          </a:xfrm>
          <a:prstGeom prst="wedgeRoundRectCallout">
            <a:avLst>
              <a:gd name="adj1" fmla="val -35019"/>
              <a:gd name="adj2" fmla="val -101148"/>
              <a:gd name="adj3" fmla="val 16667"/>
            </a:avLst>
          </a:prstGeom>
          <a:solidFill>
            <a:srgbClr val="FFFFCC"/>
          </a:solidFill>
          <a:ln w="9525" algn="ctr">
            <a:solidFill>
              <a:schemeClr val="tx1"/>
            </a:solidFill>
            <a:miter lim="800000"/>
            <a:headEnd/>
            <a:tailEnd/>
          </a:ln>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zh-CN" altLang="en-US" sz="2800" b="1" dirty="0">
                <a:solidFill>
                  <a:srgbClr val="0000CC"/>
                </a:solidFill>
              </a:rPr>
              <a:t>输出语句</a:t>
            </a:r>
          </a:p>
        </p:txBody>
      </p:sp>
      <p:sp>
        <p:nvSpPr>
          <p:cNvPr id="12" name="圆角矩形标注 11"/>
          <p:cNvSpPr>
            <a:spLocks noChangeArrowheads="1"/>
          </p:cNvSpPr>
          <p:nvPr/>
        </p:nvSpPr>
        <p:spPr bwMode="auto">
          <a:xfrm>
            <a:off x="6500812" y="1736883"/>
            <a:ext cx="2643188" cy="642937"/>
          </a:xfrm>
          <a:prstGeom prst="wedgeRoundRectCallout">
            <a:avLst>
              <a:gd name="adj1" fmla="val -43231"/>
              <a:gd name="adj2" fmla="val -92606"/>
              <a:gd name="adj3" fmla="val 16667"/>
            </a:avLst>
          </a:prstGeom>
          <a:solidFill>
            <a:srgbClr val="FFFFCC"/>
          </a:solidFill>
          <a:ln w="9525" algn="ctr">
            <a:solidFill>
              <a:schemeClr val="tx1"/>
            </a:solidFill>
            <a:miter lim="800000"/>
            <a:headEnd/>
            <a:tailEnd/>
          </a:ln>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zh-CN" altLang="zh-CN" sz="2800" b="1" dirty="0">
                <a:solidFill>
                  <a:srgbClr val="FF0000"/>
                </a:solidFill>
              </a:rPr>
              <a:t>表示语句结束</a:t>
            </a:r>
            <a:endParaRPr lang="zh-CN" altLang="en-US" sz="2800" b="1" dirty="0">
              <a:solidFill>
                <a:srgbClr val="FF0000"/>
              </a:solidFill>
            </a:endParaRPr>
          </a:p>
        </p:txBody>
      </p:sp>
      <p:sp>
        <p:nvSpPr>
          <p:cNvPr id="13" name="流程图: 联系 12"/>
          <p:cNvSpPr>
            <a:spLocks noChangeArrowheads="1"/>
          </p:cNvSpPr>
          <p:nvPr/>
        </p:nvSpPr>
        <p:spPr bwMode="auto">
          <a:xfrm>
            <a:off x="6372200" y="658375"/>
            <a:ext cx="357187" cy="785812"/>
          </a:xfrm>
          <a:prstGeom prst="flowChartConnector">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pic>
        <p:nvPicPr>
          <p:cNvPr id="21" name="图片 20">
            <a:extLst>
              <a:ext uri="{FF2B5EF4-FFF2-40B4-BE49-F238E27FC236}">
                <a16:creationId xmlns:a16="http://schemas.microsoft.com/office/drawing/2014/main" id="{62FB328B-027A-4A4F-8BCE-8567AD5165E7}"/>
              </a:ext>
            </a:extLst>
          </p:cNvPr>
          <p:cNvPicPr>
            <a:picLocks noChangeAspect="1"/>
          </p:cNvPicPr>
          <p:nvPr/>
        </p:nvPicPr>
        <p:blipFill>
          <a:blip r:embed="rId2"/>
          <a:stretch>
            <a:fillRect/>
          </a:stretch>
        </p:blipFill>
        <p:spPr>
          <a:xfrm>
            <a:off x="843622" y="2708503"/>
            <a:ext cx="5885765" cy="1046358"/>
          </a:xfrm>
          <a:prstGeom prst="rect">
            <a:avLst/>
          </a:prstGeom>
        </p:spPr>
      </p:pic>
      <p:grpSp>
        <p:nvGrpSpPr>
          <p:cNvPr id="22" name="Group 21">
            <a:extLst>
              <a:ext uri="{FF2B5EF4-FFF2-40B4-BE49-F238E27FC236}">
                <a16:creationId xmlns:a16="http://schemas.microsoft.com/office/drawing/2014/main" id="{D6A323E4-87AD-4C19-AE91-B262F1D871C3}"/>
              </a:ext>
            </a:extLst>
          </p:cNvPr>
          <p:cNvGrpSpPr>
            <a:grpSpLocks/>
          </p:cNvGrpSpPr>
          <p:nvPr/>
        </p:nvGrpSpPr>
        <p:grpSpPr bwMode="auto">
          <a:xfrm>
            <a:off x="2699792" y="2491946"/>
            <a:ext cx="6625262" cy="720725"/>
            <a:chOff x="1222" y="511"/>
            <a:chExt cx="4125" cy="453"/>
          </a:xfrm>
        </p:grpSpPr>
        <p:sp>
          <p:nvSpPr>
            <p:cNvPr id="23" name="Line 19">
              <a:extLst>
                <a:ext uri="{FF2B5EF4-FFF2-40B4-BE49-F238E27FC236}">
                  <a16:creationId xmlns:a16="http://schemas.microsoft.com/office/drawing/2014/main" id="{98242316-52F9-46A4-AAF3-6A6C3774066A}"/>
                </a:ext>
              </a:extLst>
            </p:cNvPr>
            <p:cNvSpPr>
              <a:spLocks noChangeShapeType="1"/>
            </p:cNvSpPr>
            <p:nvPr/>
          </p:nvSpPr>
          <p:spPr bwMode="auto">
            <a:xfrm>
              <a:off x="1222" y="964"/>
              <a:ext cx="2332" cy="0"/>
            </a:xfrm>
            <a:prstGeom prst="line">
              <a:avLst/>
            </a:prstGeom>
            <a:noFill/>
            <a:ln w="2857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 name="Text Box 20">
              <a:extLst>
                <a:ext uri="{FF2B5EF4-FFF2-40B4-BE49-F238E27FC236}">
                  <a16:creationId xmlns:a16="http://schemas.microsoft.com/office/drawing/2014/main" id="{6DB6ED4C-E21A-4020-B02C-24693AF9A0B8}"/>
                </a:ext>
              </a:extLst>
            </p:cNvPr>
            <p:cNvSpPr txBox="1">
              <a:spLocks noChangeArrowheads="1"/>
            </p:cNvSpPr>
            <p:nvPr/>
          </p:nvSpPr>
          <p:spPr bwMode="auto">
            <a:xfrm>
              <a:off x="2336" y="511"/>
              <a:ext cx="30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latinLnBrk="0" hangingPunct="0"/>
              <a:r>
                <a:rPr lang="zh-CN" altLang="en-US" b="1">
                  <a:solidFill>
                    <a:srgbClr val="0000FF"/>
                  </a:solidFill>
                  <a:latin typeface="Times New Roman" pitchFamily="18" charset="0"/>
                  <a:ea typeface="楷体_GB2312" pitchFamily="49" charset="-122"/>
                </a:rPr>
                <a:t>实际参数，是一串字符，即字符串</a:t>
              </a:r>
            </a:p>
          </p:txBody>
        </p:sp>
      </p:grpSp>
      <p:sp>
        <p:nvSpPr>
          <p:cNvPr id="25" name="Text Box 17">
            <a:extLst>
              <a:ext uri="{FF2B5EF4-FFF2-40B4-BE49-F238E27FC236}">
                <a16:creationId xmlns:a16="http://schemas.microsoft.com/office/drawing/2014/main" id="{81D800A3-4F2B-4CC5-9223-BD38F53F487E}"/>
              </a:ext>
            </a:extLst>
          </p:cNvPr>
          <p:cNvSpPr txBox="1">
            <a:spLocks noChangeArrowheads="1"/>
          </p:cNvSpPr>
          <p:nvPr/>
        </p:nvSpPr>
        <p:spPr bwMode="auto">
          <a:xfrm>
            <a:off x="179512" y="3746540"/>
            <a:ext cx="4902618"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en-US" altLang="zh-CN" b="1" dirty="0">
                <a:solidFill>
                  <a:srgbClr val="FF0000"/>
                </a:solidFill>
                <a:latin typeface="Times New Roman" pitchFamily="18" charset="0"/>
                <a:ea typeface="楷体_GB2312" pitchFamily="49" charset="-122"/>
              </a:rPr>
              <a:t> </a:t>
            </a:r>
            <a:r>
              <a:rPr lang="zh-CN" altLang="en-US" b="1" dirty="0">
                <a:solidFill>
                  <a:srgbClr val="FF0000"/>
                </a:solidFill>
                <a:latin typeface="Times New Roman" pitchFamily="18" charset="0"/>
                <a:ea typeface="楷体_GB2312" pitchFamily="49" charset="-122"/>
              </a:rPr>
              <a:t>函数名，该函数是标准输入输出库</a:t>
            </a:r>
            <a:br>
              <a:rPr lang="en-US" altLang="zh-CN" b="1" dirty="0">
                <a:solidFill>
                  <a:srgbClr val="FF0000"/>
                </a:solidFill>
                <a:latin typeface="Times New Roman" pitchFamily="18" charset="0"/>
                <a:ea typeface="楷体_GB2312" pitchFamily="49" charset="-122"/>
              </a:rPr>
            </a:br>
            <a:r>
              <a:rPr lang="zh-CN" altLang="en-US" b="1" dirty="0">
                <a:solidFill>
                  <a:srgbClr val="FF0000"/>
                </a:solidFill>
                <a:latin typeface="Times New Roman" pitchFamily="18" charset="0"/>
                <a:ea typeface="楷体_GB2312" pitchFamily="49" charset="-122"/>
              </a:rPr>
              <a:t>中的工具</a:t>
            </a:r>
          </a:p>
        </p:txBody>
      </p:sp>
      <p:sp>
        <p:nvSpPr>
          <p:cNvPr id="26" name="Line 16">
            <a:extLst>
              <a:ext uri="{FF2B5EF4-FFF2-40B4-BE49-F238E27FC236}">
                <a16:creationId xmlns:a16="http://schemas.microsoft.com/office/drawing/2014/main" id="{0EC468AA-3E7B-4C5E-83E9-5C0867759789}"/>
              </a:ext>
            </a:extLst>
          </p:cNvPr>
          <p:cNvSpPr>
            <a:spLocks noChangeShapeType="1"/>
          </p:cNvSpPr>
          <p:nvPr/>
        </p:nvSpPr>
        <p:spPr bwMode="auto">
          <a:xfrm flipV="1">
            <a:off x="894364" y="3226847"/>
            <a:ext cx="1445388" cy="13133"/>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7" name="Group 24">
            <a:extLst>
              <a:ext uri="{FF2B5EF4-FFF2-40B4-BE49-F238E27FC236}">
                <a16:creationId xmlns:a16="http://schemas.microsoft.com/office/drawing/2014/main" id="{62B7D407-1F43-4440-B34D-D1CF29096389}"/>
              </a:ext>
            </a:extLst>
          </p:cNvPr>
          <p:cNvGrpSpPr>
            <a:grpSpLocks/>
          </p:cNvGrpSpPr>
          <p:nvPr/>
        </p:nvGrpSpPr>
        <p:grpSpPr bwMode="auto">
          <a:xfrm>
            <a:off x="6372200" y="2950189"/>
            <a:ext cx="2749552" cy="830263"/>
            <a:chOff x="2608" y="754"/>
            <a:chExt cx="1732" cy="523"/>
          </a:xfrm>
        </p:grpSpPr>
        <p:sp>
          <p:nvSpPr>
            <p:cNvPr id="28" name="Oval 22">
              <a:extLst>
                <a:ext uri="{FF2B5EF4-FFF2-40B4-BE49-F238E27FC236}">
                  <a16:creationId xmlns:a16="http://schemas.microsoft.com/office/drawing/2014/main" id="{E5E06FE0-642A-46C2-8DAE-70CD4CE3EC91}"/>
                </a:ext>
              </a:extLst>
            </p:cNvPr>
            <p:cNvSpPr>
              <a:spLocks noChangeArrowheads="1"/>
            </p:cNvSpPr>
            <p:nvPr/>
          </p:nvSpPr>
          <p:spPr bwMode="auto">
            <a:xfrm>
              <a:off x="2608" y="754"/>
              <a:ext cx="227" cy="227"/>
            </a:xfrm>
            <a:prstGeom prst="ellipse">
              <a:avLst/>
            </a:prstGeom>
            <a:solidFill>
              <a:srgbClr val="FFFF66"/>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latinLnBrk="0" hangingPunct="0"/>
              <a:endParaRPr lang="zh-CN" altLang="zh-CN">
                <a:solidFill>
                  <a:srgbClr val="66FF33"/>
                </a:solidFill>
                <a:latin typeface="Times New Roman" pitchFamily="18" charset="0"/>
                <a:ea typeface="宋体" pitchFamily="2" charset="-122"/>
              </a:endParaRPr>
            </a:p>
          </p:txBody>
        </p:sp>
        <p:sp>
          <p:nvSpPr>
            <p:cNvPr id="29" name="Text Box 23">
              <a:extLst>
                <a:ext uri="{FF2B5EF4-FFF2-40B4-BE49-F238E27FC236}">
                  <a16:creationId xmlns:a16="http://schemas.microsoft.com/office/drawing/2014/main" id="{AAECC47E-3FA6-4A7B-A3FA-AF2D280BDED0}"/>
                </a:ext>
              </a:extLst>
            </p:cNvPr>
            <p:cNvSpPr txBox="1">
              <a:spLocks noChangeArrowheads="1"/>
            </p:cNvSpPr>
            <p:nvPr/>
          </p:nvSpPr>
          <p:spPr bwMode="auto">
            <a:xfrm>
              <a:off x="2959" y="754"/>
              <a:ext cx="138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b="1" dirty="0">
                  <a:solidFill>
                    <a:srgbClr val="008000"/>
                  </a:solidFill>
                  <a:effectLst>
                    <a:outerShdw blurRad="38100" dist="38100" dir="2700000" algn="tl">
                      <a:srgbClr val="C0C0C0"/>
                    </a:outerShdw>
                  </a:effectLst>
                  <a:latin typeface="Times New Roman" pitchFamily="18" charset="0"/>
                  <a:ea typeface="楷体_GB2312" pitchFamily="49" charset="-122"/>
                </a:rPr>
                <a:t>换行符，一种</a:t>
              </a:r>
              <a:br>
                <a:rPr lang="en-US" altLang="zh-CN" b="1" dirty="0">
                  <a:solidFill>
                    <a:srgbClr val="008000"/>
                  </a:solidFill>
                  <a:effectLst>
                    <a:outerShdw blurRad="38100" dist="38100" dir="2700000" algn="tl">
                      <a:srgbClr val="C0C0C0"/>
                    </a:outerShdw>
                  </a:effectLst>
                  <a:latin typeface="Times New Roman" pitchFamily="18" charset="0"/>
                  <a:ea typeface="楷体_GB2312" pitchFamily="49" charset="-122"/>
                </a:rPr>
              </a:br>
              <a:r>
                <a:rPr lang="en-US" altLang="zh-CN" b="1" dirty="0">
                  <a:solidFill>
                    <a:srgbClr val="008000"/>
                  </a:solidFill>
                  <a:effectLst>
                    <a:outerShdw blurRad="38100" dist="38100" dir="2700000" algn="tl">
                      <a:srgbClr val="C0C0C0"/>
                    </a:outerShdw>
                  </a:effectLst>
                  <a:latin typeface="Times New Roman" pitchFamily="18" charset="0"/>
                  <a:ea typeface="楷体_GB2312" pitchFamily="49" charset="-122"/>
                </a:rPr>
                <a:t>          </a:t>
              </a:r>
              <a:r>
                <a:rPr lang="zh-CN" altLang="en-US" b="1" dirty="0">
                  <a:solidFill>
                    <a:srgbClr val="008000"/>
                  </a:solidFill>
                  <a:effectLst>
                    <a:outerShdw blurRad="38100" dist="38100" dir="2700000" algn="tl">
                      <a:srgbClr val="C0C0C0"/>
                    </a:outerShdw>
                  </a:effectLst>
                  <a:latin typeface="Times New Roman" pitchFamily="18" charset="0"/>
                  <a:ea typeface="楷体_GB2312" pitchFamily="49" charset="-122"/>
                </a:rPr>
                <a:t>特殊字符</a:t>
              </a:r>
            </a:p>
          </p:txBody>
        </p:sp>
      </p:grpSp>
      <p:sp>
        <p:nvSpPr>
          <p:cNvPr id="30" name="Rectangle 3">
            <a:extLst>
              <a:ext uri="{FF2B5EF4-FFF2-40B4-BE49-F238E27FC236}">
                <a16:creationId xmlns:a16="http://schemas.microsoft.com/office/drawing/2014/main" id="{3DAC70B9-F8DF-49CD-A6A5-57025B293DEB}"/>
              </a:ext>
            </a:extLst>
          </p:cNvPr>
          <p:cNvSpPr>
            <a:spLocks noGrp="1" noChangeArrowheads="1"/>
          </p:cNvSpPr>
          <p:nvPr>
            <p:ph idx="1"/>
          </p:nvPr>
        </p:nvSpPr>
        <p:spPr>
          <a:xfrm>
            <a:off x="755576" y="4348589"/>
            <a:ext cx="7886700" cy="2315914"/>
          </a:xfrm>
        </p:spPr>
        <p:txBody>
          <a:bodyPr>
            <a:normAutofit fontScale="85000" lnSpcReduction="20000"/>
          </a:bodyPr>
          <a:lstStyle/>
          <a:p>
            <a:pPr marL="0" indent="0">
              <a:lnSpc>
                <a:spcPct val="120000"/>
              </a:lnSpc>
              <a:buNone/>
            </a:pPr>
            <a:endParaRPr lang="en-US" altLang="zh-CN" dirty="0">
              <a:solidFill>
                <a:srgbClr val="FF0000"/>
              </a:solidFill>
              <a:effectLst>
                <a:outerShdw blurRad="38100" dist="38100" dir="2700000" algn="tl">
                  <a:srgbClr val="C0C0C0"/>
                </a:outerShdw>
              </a:effectLst>
            </a:endParaRPr>
          </a:p>
          <a:p>
            <a:pPr>
              <a:lnSpc>
                <a:spcPct val="120000"/>
              </a:lnSpc>
            </a:pPr>
            <a:r>
              <a:rPr lang="zh-CN" altLang="en-US" dirty="0">
                <a:solidFill>
                  <a:srgbClr val="FF0000"/>
                </a:solidFill>
                <a:effectLst>
                  <a:outerShdw blurRad="38100" dist="38100" dir="2700000" algn="tl">
                    <a:srgbClr val="C0C0C0"/>
                  </a:outerShdw>
                </a:effectLst>
              </a:rPr>
              <a:t>调用</a:t>
            </a:r>
            <a:r>
              <a:rPr lang="en-US" altLang="zh-CN" dirty="0">
                <a:solidFill>
                  <a:srgbClr val="FF0000"/>
                </a:solidFill>
                <a:effectLst>
                  <a:outerShdw blurRad="38100" dist="38100" dir="2700000" algn="tl">
                    <a:srgbClr val="C0C0C0"/>
                  </a:outerShdw>
                </a:effectLst>
              </a:rPr>
              <a:t>(calling)</a:t>
            </a:r>
            <a:r>
              <a:rPr lang="zh-CN" altLang="en-US" dirty="0">
                <a:solidFill>
                  <a:srgbClr val="FF0000"/>
                </a:solidFill>
                <a:effectLst>
                  <a:outerShdw blurRad="38100" dist="38100" dir="2700000" algn="tl">
                    <a:srgbClr val="C0C0C0"/>
                  </a:outerShdw>
                </a:effectLst>
              </a:rPr>
              <a:t>函数</a:t>
            </a:r>
            <a:r>
              <a:rPr lang="zh-CN" altLang="en-US" dirty="0"/>
              <a:t>：通过使用函数名来调用其对应函数的行为。</a:t>
            </a:r>
          </a:p>
          <a:p>
            <a:pPr lvl="1">
              <a:lnSpc>
                <a:spcPct val="120000"/>
              </a:lnSpc>
            </a:pPr>
            <a:r>
              <a:rPr lang="zh-CN" altLang="en-US" dirty="0"/>
              <a:t>调用一个函数时，往往需要提供一些格外的信息。这些额外信息由一组出现在函数名后面的括号内的参数给出。</a:t>
            </a:r>
          </a:p>
          <a:p>
            <a:pPr lvl="1">
              <a:lnSpc>
                <a:spcPct val="120000"/>
              </a:lnSpc>
            </a:pPr>
            <a:r>
              <a:rPr lang="zh-CN" altLang="en-US" sz="2000" i="1" dirty="0">
                <a:solidFill>
                  <a:srgbClr val="008000"/>
                </a:solidFill>
              </a:rPr>
              <a:t>被调用的函数在完成相应的工作后，将返回到调用它的程序点。在返回时，被调函数可以将一个值（</a:t>
            </a:r>
            <a:r>
              <a:rPr lang="zh-CN" altLang="en-US" sz="2000" i="1" dirty="0">
                <a:solidFill>
                  <a:srgbClr val="FF0000"/>
                </a:solidFill>
                <a:effectLst>
                  <a:outerShdw blurRad="38100" dist="38100" dir="2700000" algn="tl">
                    <a:srgbClr val="C0C0C0"/>
                  </a:outerShdw>
                </a:effectLst>
              </a:rPr>
              <a:t>返回值</a:t>
            </a:r>
            <a:r>
              <a:rPr lang="zh-CN" altLang="en-US" sz="2000" i="1" dirty="0">
                <a:solidFill>
                  <a:srgbClr val="008000"/>
                </a:solidFill>
              </a:rPr>
              <a:t>）作为结果返回给调用程序。</a:t>
            </a:r>
          </a:p>
          <a:p>
            <a:pPr>
              <a:lnSpc>
                <a:spcPct val="120000"/>
              </a:lnSpc>
            </a:pPr>
            <a:r>
              <a:rPr lang="zh-CN" altLang="en-US" sz="2400" i="1" dirty="0">
                <a:solidFill>
                  <a:srgbClr val="FF0000"/>
                </a:solidFill>
                <a:effectLst>
                  <a:outerShdw blurRad="38100" dist="38100" dir="2700000" algn="tl">
                    <a:srgbClr val="C0C0C0"/>
                  </a:outerShdw>
                </a:effectLst>
              </a:rPr>
              <a:t>实际参数</a:t>
            </a:r>
            <a:r>
              <a:rPr lang="en-US" altLang="zh-CN" sz="2400" i="1" dirty="0">
                <a:solidFill>
                  <a:srgbClr val="FF0000"/>
                </a:solidFill>
                <a:effectLst>
                  <a:outerShdw blurRad="38100" dist="38100" dir="2700000" algn="tl">
                    <a:srgbClr val="C0C0C0"/>
                  </a:outerShdw>
                </a:effectLst>
              </a:rPr>
              <a:t>(argument)</a:t>
            </a:r>
            <a:r>
              <a:rPr lang="zh-CN" altLang="en-US" sz="2400" i="1" dirty="0">
                <a:solidFill>
                  <a:srgbClr val="008000"/>
                </a:solidFill>
              </a:rPr>
              <a:t>：调用程序提供给函数的信息。</a:t>
            </a:r>
          </a:p>
        </p:txBody>
      </p:sp>
    </p:spTree>
    <p:extLst>
      <p:ext uri="{BB962C8B-B14F-4D97-AF65-F5344CB8AC3E}">
        <p14:creationId xmlns:p14="http://schemas.microsoft.com/office/powerpoint/2010/main" val="290979578"/>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linds(horizontal)">
                                      <p:cBhvr>
                                        <p:cTn id="14" dur="500"/>
                                        <p:tgtEl>
                                          <p:spTgt spid="12"/>
                                        </p:tgtEl>
                                      </p:cBhvr>
                                    </p:animEffect>
                                  </p:childTnLst>
                                </p:cTn>
                              </p:par>
                            </p:childTnLst>
                          </p:cTn>
                        </p:par>
                        <p:par>
                          <p:cTn id="15" fill="hold">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slide(fromLeft)">
                                      <p:cBhvr>
                                        <p:cTn id="23" dur="500"/>
                                        <p:tgtEl>
                                          <p:spTgt spid="5"/>
                                        </p:tgtEl>
                                      </p:cBhvr>
                                    </p:animEffect>
                                  </p:childTnLst>
                                </p:cTn>
                              </p:par>
                            </p:childTnLst>
                          </p:cTn>
                        </p:par>
                        <p:par>
                          <p:cTn id="24" fill="hold">
                            <p:stCondLst>
                              <p:cond delay="500"/>
                            </p:stCondLst>
                            <p:childTnLst>
                              <p:par>
                                <p:cTn id="25" presetID="3" presetClass="entr" presetSubtype="1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0">
                                            <p:txEl>
                                              <p:pRg st="2" end="2"/>
                                            </p:txEl>
                                          </p:spTgt>
                                        </p:tgtEl>
                                        <p:attrNameLst>
                                          <p:attrName>style.visibility</p:attrName>
                                        </p:attrNameLst>
                                      </p:cBhvr>
                                      <p:to>
                                        <p:strVal val="visible"/>
                                      </p:to>
                                    </p:set>
                                    <p:animEffect transition="in" filter="fade">
                                      <p:cBhvr>
                                        <p:cTn id="40" dur="500"/>
                                        <p:tgtEl>
                                          <p:spTgt spid="30">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0">
                                            <p:txEl>
                                              <p:pRg st="4" end="4"/>
                                            </p:txEl>
                                          </p:spTgt>
                                        </p:tgtEl>
                                        <p:attrNameLst>
                                          <p:attrName>style.visibility</p:attrName>
                                        </p:attrNameLst>
                                      </p:cBhvr>
                                      <p:to>
                                        <p:strVal val="visible"/>
                                      </p:to>
                                    </p:set>
                                    <p:animEffect transition="in" filter="fade">
                                      <p:cBhvr>
                                        <p:cTn id="45" dur="500"/>
                                        <p:tgtEl>
                                          <p:spTgt spid="30">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0">
                                            <p:txEl>
                                              <p:pRg st="3" end="3"/>
                                            </p:txEl>
                                          </p:spTgt>
                                        </p:tgtEl>
                                        <p:attrNameLst>
                                          <p:attrName>style.visibility</p:attrName>
                                        </p:attrNameLst>
                                      </p:cBhvr>
                                      <p:to>
                                        <p:strVal val="visible"/>
                                      </p:to>
                                    </p:set>
                                    <p:animEffect transition="in" filter="fade">
                                      <p:cBhvr>
                                        <p:cTn id="50" dur="500"/>
                                        <p:tgtEl>
                                          <p:spTgt spid="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68B29D60-F5D8-478D-B0B5-FA73DE487A07}"/>
              </a:ext>
            </a:extLst>
          </p:cNvPr>
          <p:cNvPicPr>
            <a:picLocks noChangeAspect="1"/>
          </p:cNvPicPr>
          <p:nvPr/>
        </p:nvPicPr>
        <p:blipFill>
          <a:blip r:embed="rId2"/>
          <a:stretch>
            <a:fillRect/>
          </a:stretch>
        </p:blipFill>
        <p:spPr>
          <a:xfrm>
            <a:off x="1187624" y="2167121"/>
            <a:ext cx="6423387" cy="2427922"/>
          </a:xfrm>
          <a:prstGeom prst="rect">
            <a:avLst/>
          </a:prstGeom>
        </p:spPr>
      </p:pic>
      <p:sp>
        <p:nvSpPr>
          <p:cNvPr id="4" name="灯片编号占位符 3"/>
          <p:cNvSpPr>
            <a:spLocks noGrp="1"/>
          </p:cNvSpPr>
          <p:nvPr>
            <p:ph type="sldNum" sz="quarter" idx="12"/>
          </p:nvPr>
        </p:nvSpPr>
        <p:spPr/>
        <p:txBody>
          <a:bodyPr/>
          <a:lstStyle/>
          <a:p>
            <a:fld id="{08E28563-F264-4A9D-BB2D-6BC9F50DF586}" type="slidenum">
              <a:rPr lang="ko-KR" altLang="en-US" smtClean="0"/>
              <a:pPr/>
              <a:t>12</a:t>
            </a:fld>
            <a:endParaRPr lang="en-US" altLang="ko-KR"/>
          </a:p>
        </p:txBody>
      </p:sp>
      <p:cxnSp>
        <p:nvCxnSpPr>
          <p:cNvPr id="5" name="直接连接符 4"/>
          <p:cNvCxnSpPr>
            <a:cxnSpLocks noChangeShapeType="1"/>
          </p:cNvCxnSpPr>
          <p:nvPr/>
        </p:nvCxnSpPr>
        <p:spPr bwMode="auto">
          <a:xfrm>
            <a:off x="2454671" y="4149080"/>
            <a:ext cx="1757289"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10" name="圆角矩形标注 9"/>
          <p:cNvSpPr>
            <a:spLocks noChangeArrowheads="1"/>
          </p:cNvSpPr>
          <p:nvPr/>
        </p:nvSpPr>
        <p:spPr bwMode="auto">
          <a:xfrm>
            <a:off x="4211960" y="4797152"/>
            <a:ext cx="4071938" cy="1000125"/>
          </a:xfrm>
          <a:prstGeom prst="wedgeRoundRectCallout">
            <a:avLst>
              <a:gd name="adj1" fmla="val -47046"/>
              <a:gd name="adj2" fmla="val -81611"/>
              <a:gd name="adj3" fmla="val 16667"/>
            </a:avLst>
          </a:prstGeom>
          <a:solidFill>
            <a:srgbClr val="FFFFCC"/>
          </a:solidFill>
          <a:ln w="9525" algn="ctr">
            <a:solidFill>
              <a:schemeClr val="tx1"/>
            </a:solidFill>
            <a:miter lim="800000"/>
            <a:headEnd/>
            <a:tailEnd/>
          </a:ln>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zh-CN" altLang="zh-CN" sz="2800" b="1" dirty="0">
                <a:solidFill>
                  <a:srgbClr val="FF0000"/>
                </a:solidFill>
              </a:rPr>
              <a:t>当</a:t>
            </a:r>
            <a:r>
              <a:rPr lang="en-US" altLang="zh-CN" sz="2800" b="1" dirty="0">
                <a:solidFill>
                  <a:srgbClr val="FF0000"/>
                </a:solidFill>
              </a:rPr>
              <a:t>main</a:t>
            </a:r>
            <a:r>
              <a:rPr lang="zh-CN" altLang="zh-CN" sz="2800" b="1" dirty="0">
                <a:solidFill>
                  <a:srgbClr val="FF0000"/>
                </a:solidFill>
              </a:rPr>
              <a:t>函数执行结束前</a:t>
            </a:r>
            <a:endParaRPr lang="en-US" altLang="zh-CN" sz="2800" b="1" dirty="0">
              <a:solidFill>
                <a:srgbClr val="FF0000"/>
              </a:solidFill>
            </a:endParaRPr>
          </a:p>
          <a:p>
            <a:pPr algn="ctr" eaLnBrk="1" hangingPunct="1"/>
            <a:r>
              <a:rPr lang="zh-CN" altLang="zh-CN" sz="2800" b="1" dirty="0">
                <a:solidFill>
                  <a:srgbClr val="FF0000"/>
                </a:solidFill>
              </a:rPr>
              <a:t>将整数</a:t>
            </a:r>
            <a:r>
              <a:rPr lang="en-US" altLang="zh-CN" sz="2800" b="1" dirty="0">
                <a:solidFill>
                  <a:srgbClr val="FF0000"/>
                </a:solidFill>
              </a:rPr>
              <a:t>0</a:t>
            </a:r>
            <a:r>
              <a:rPr lang="zh-CN" altLang="zh-CN" sz="2800" b="1" dirty="0">
                <a:solidFill>
                  <a:srgbClr val="FF0000"/>
                </a:solidFill>
              </a:rPr>
              <a:t>作为函数值</a:t>
            </a:r>
            <a:endParaRPr lang="zh-CN" altLang="en-US" sz="2800" b="1" dirty="0">
              <a:solidFill>
                <a:srgbClr val="FF0000"/>
              </a:solidFill>
            </a:endParaRPr>
          </a:p>
        </p:txBody>
      </p:sp>
      <p:sp>
        <p:nvSpPr>
          <p:cNvPr id="15" name="圆角矩形标注 7">
            <a:extLst>
              <a:ext uri="{FF2B5EF4-FFF2-40B4-BE49-F238E27FC236}">
                <a16:creationId xmlns:a16="http://schemas.microsoft.com/office/drawing/2014/main" id="{A67216B4-9389-4EFD-B0A7-A60F3A509A3F}"/>
              </a:ext>
            </a:extLst>
          </p:cNvPr>
          <p:cNvSpPr>
            <a:spLocks noChangeArrowheads="1"/>
          </p:cNvSpPr>
          <p:nvPr/>
        </p:nvSpPr>
        <p:spPr bwMode="auto">
          <a:xfrm>
            <a:off x="3857625" y="967606"/>
            <a:ext cx="4971430" cy="651495"/>
          </a:xfrm>
          <a:prstGeom prst="wedgeRoundRectCallout">
            <a:avLst>
              <a:gd name="adj1" fmla="val -31650"/>
              <a:gd name="adj2" fmla="val 121047"/>
              <a:gd name="adj3" fmla="val 16667"/>
            </a:avLst>
          </a:prstGeom>
          <a:solidFill>
            <a:srgbClr val="FFFFCC"/>
          </a:solidFill>
          <a:ln w="9525" algn="ctr">
            <a:solidFill>
              <a:schemeClr val="tx1"/>
            </a:solidFill>
            <a:miter lim="800000"/>
            <a:headEnd/>
            <a:tailEnd/>
          </a:ln>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zh-CN" altLang="zh-CN" sz="2800" b="1" dirty="0">
                <a:solidFill>
                  <a:srgbClr val="FF0000"/>
                </a:solidFill>
              </a:rPr>
              <a:t>用到函数库中的输入输出函数</a:t>
            </a:r>
            <a:r>
              <a:rPr lang="zh-CN" altLang="en-US" sz="2800" b="1" dirty="0">
                <a:solidFill>
                  <a:srgbClr val="FF0000"/>
                </a:solidFill>
              </a:rPr>
              <a:t>时</a:t>
            </a:r>
          </a:p>
        </p:txBody>
      </p:sp>
      <p:cxnSp>
        <p:nvCxnSpPr>
          <p:cNvPr id="16" name="直接连接符 15">
            <a:extLst>
              <a:ext uri="{FF2B5EF4-FFF2-40B4-BE49-F238E27FC236}">
                <a16:creationId xmlns:a16="http://schemas.microsoft.com/office/drawing/2014/main" id="{34DBEBA5-3C66-4846-AE4E-C6235109D269}"/>
              </a:ext>
            </a:extLst>
          </p:cNvPr>
          <p:cNvCxnSpPr>
            <a:cxnSpLocks noChangeShapeType="1"/>
          </p:cNvCxnSpPr>
          <p:nvPr/>
        </p:nvCxnSpPr>
        <p:spPr bwMode="auto">
          <a:xfrm>
            <a:off x="1331640" y="2564904"/>
            <a:ext cx="4357687"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3583629"/>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500"/>
                                        <p:tgtEl>
                                          <p:spTgt spid="5"/>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slide(fromLeft)">
                                      <p:cBhvr>
                                        <p:cTn id="16" dur="500"/>
                                        <p:tgtEl>
                                          <p:spTgt spid="16"/>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7" name="Rectangle 3"/>
          <p:cNvSpPr>
            <a:spLocks noGrp="1" noChangeArrowheads="1"/>
          </p:cNvSpPr>
          <p:nvPr>
            <p:ph idx="1"/>
          </p:nvPr>
        </p:nvSpPr>
        <p:spPr>
          <a:xfrm>
            <a:off x="476346" y="359446"/>
            <a:ext cx="7772400" cy="2710557"/>
          </a:xfrm>
        </p:spPr>
        <p:txBody>
          <a:bodyPr>
            <a:normAutofit lnSpcReduction="10000"/>
          </a:bodyPr>
          <a:lstStyle/>
          <a:p>
            <a:r>
              <a:rPr lang="zh-CN" altLang="en-US" dirty="0">
                <a:solidFill>
                  <a:srgbClr val="FF0000"/>
                </a:solidFill>
                <a:effectLst>
                  <a:outerShdw blurRad="38100" dist="38100" dir="2700000" algn="tl">
                    <a:srgbClr val="C0C0C0"/>
                  </a:outerShdw>
                </a:effectLst>
              </a:rPr>
              <a:t>库</a:t>
            </a:r>
            <a:r>
              <a:rPr lang="en-US" altLang="zh-CN" dirty="0">
                <a:solidFill>
                  <a:srgbClr val="FF0000"/>
                </a:solidFill>
                <a:effectLst>
                  <a:outerShdw blurRad="38100" dist="38100" dir="2700000" algn="tl">
                    <a:srgbClr val="C0C0C0"/>
                  </a:outerShdw>
                </a:effectLst>
              </a:rPr>
              <a:t>(library)</a:t>
            </a:r>
            <a:r>
              <a:rPr lang="zh-CN" altLang="en-US" dirty="0"/>
              <a:t>：一种工具（函数）的集合，这些工具由其他程序员编写，用于执行特定的功能。</a:t>
            </a:r>
          </a:p>
          <a:p>
            <a:pPr lvl="1"/>
            <a:r>
              <a:rPr lang="zh-CN" altLang="en-US" i="1" dirty="0">
                <a:solidFill>
                  <a:srgbClr val="008000"/>
                </a:solidFill>
              </a:rPr>
              <a:t>可分为</a:t>
            </a:r>
            <a:r>
              <a:rPr lang="zh-CN" altLang="en-US" i="1" dirty="0">
                <a:solidFill>
                  <a:srgbClr val="FF0000"/>
                </a:solidFill>
              </a:rPr>
              <a:t>标准库</a:t>
            </a:r>
            <a:r>
              <a:rPr lang="zh-CN" altLang="en-US" i="1" dirty="0">
                <a:solidFill>
                  <a:srgbClr val="008000"/>
                </a:solidFill>
              </a:rPr>
              <a:t>和</a:t>
            </a:r>
            <a:r>
              <a:rPr lang="zh-CN" altLang="en-US" i="1" dirty="0">
                <a:solidFill>
                  <a:srgbClr val="FF0000"/>
                </a:solidFill>
              </a:rPr>
              <a:t>用户</a:t>
            </a:r>
            <a:r>
              <a:rPr lang="en-US" altLang="zh-CN" i="1" dirty="0">
                <a:solidFill>
                  <a:srgbClr val="FF0000"/>
                </a:solidFill>
              </a:rPr>
              <a:t>/</a:t>
            </a:r>
            <a:r>
              <a:rPr lang="zh-CN" altLang="en-US" i="1" dirty="0">
                <a:solidFill>
                  <a:srgbClr val="FF0000"/>
                </a:solidFill>
              </a:rPr>
              <a:t>他人定义的库</a:t>
            </a:r>
            <a:r>
              <a:rPr lang="zh-CN" altLang="en-US" i="1" dirty="0">
                <a:solidFill>
                  <a:srgbClr val="008000"/>
                </a:solidFill>
              </a:rPr>
              <a:t>两大类。</a:t>
            </a:r>
          </a:p>
          <a:p>
            <a:pPr lvl="1"/>
            <a:r>
              <a:rPr lang="zh-CN" altLang="en-US" i="1" dirty="0">
                <a:solidFill>
                  <a:srgbClr val="008000"/>
                </a:solidFill>
              </a:rPr>
              <a:t>在编写程序时，使用现成的库中提供的工具，可以省去自己编写这些工具的麻烦。</a:t>
            </a:r>
          </a:p>
          <a:p>
            <a:pPr lvl="1"/>
            <a:r>
              <a:rPr lang="zh-CN" altLang="en-US" i="1" dirty="0">
                <a:solidFill>
                  <a:srgbClr val="FF0000"/>
                </a:solidFill>
              </a:rPr>
              <a:t>库对于程序设计来说是十分重要的！</a:t>
            </a:r>
            <a:endParaRPr lang="zh-CN" altLang="en-US" i="1" dirty="0">
              <a:solidFill>
                <a:srgbClr val="008000"/>
              </a:solidFill>
            </a:endParaRPr>
          </a:p>
          <a:p>
            <a:r>
              <a:rPr lang="zh-CN" altLang="en-US" dirty="0"/>
              <a:t>要使用一个库，就必须在程序中给出足够的信息，以便编译器知道库里有哪些工具可用。这些信息通常是以</a:t>
            </a:r>
            <a:r>
              <a:rPr lang="zh-CN" altLang="en-US" dirty="0">
                <a:solidFill>
                  <a:srgbClr val="FF0000"/>
                </a:solidFill>
              </a:rPr>
              <a:t>头文件</a:t>
            </a:r>
            <a:r>
              <a:rPr lang="zh-CN" altLang="en-US" dirty="0"/>
              <a:t>的形式提供。</a:t>
            </a:r>
          </a:p>
        </p:txBody>
      </p:sp>
      <p:sp>
        <p:nvSpPr>
          <p:cNvPr id="4" name="页脚占位符 4"/>
          <p:cNvSpPr>
            <a:spLocks noGrp="1"/>
          </p:cNvSpPr>
          <p:nvPr>
            <p:ph type="ftr" sz="quarter" idx="11"/>
          </p:nvPr>
        </p:nvSpPr>
        <p:spPr/>
        <p:txBody>
          <a:bodyPr/>
          <a:lstStyle/>
          <a:p>
            <a:r>
              <a:rPr lang="en-US" altLang="zh-CN" dirty="0" err="1"/>
              <a:t>xlzheng@xmu</a:t>
            </a:r>
            <a:endParaRPr lang="en-US" altLang="zh-CN" dirty="0"/>
          </a:p>
        </p:txBody>
      </p:sp>
      <p:sp>
        <p:nvSpPr>
          <p:cNvPr id="5" name="灯片编号占位符 5"/>
          <p:cNvSpPr>
            <a:spLocks noGrp="1"/>
          </p:cNvSpPr>
          <p:nvPr>
            <p:ph type="sldNum" sz="quarter" idx="12"/>
          </p:nvPr>
        </p:nvSpPr>
        <p:spPr/>
        <p:txBody>
          <a:bodyPr/>
          <a:lstStyle/>
          <a:p>
            <a:fld id="{4545BE39-2AC3-4033-8750-3EA555FA134F}" type="slidenum">
              <a:rPr lang="ko-KR" altLang="en-US"/>
              <a:pPr/>
              <a:t>13</a:t>
            </a:fld>
            <a:endParaRPr lang="en-US" altLang="ko-KR"/>
          </a:p>
        </p:txBody>
      </p:sp>
      <p:sp>
        <p:nvSpPr>
          <p:cNvPr id="8" name="Rectangle 3">
            <a:extLst>
              <a:ext uri="{FF2B5EF4-FFF2-40B4-BE49-F238E27FC236}">
                <a16:creationId xmlns:a16="http://schemas.microsoft.com/office/drawing/2014/main" id="{D593DD29-7AFA-4AEA-9B19-974F9ADD868B}"/>
              </a:ext>
            </a:extLst>
          </p:cNvPr>
          <p:cNvSpPr txBox="1">
            <a:spLocks noChangeArrowheads="1"/>
          </p:cNvSpPr>
          <p:nvPr/>
        </p:nvSpPr>
        <p:spPr>
          <a:xfrm>
            <a:off x="477224" y="3070003"/>
            <a:ext cx="7886700" cy="34755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kumimoji="0" lang="zh-CN" altLang="en-US">
                <a:solidFill>
                  <a:srgbClr val="FF0000"/>
                </a:solidFill>
                <a:effectLst>
                  <a:outerShdw blurRad="38100" dist="38100" dir="2700000" algn="tl">
                    <a:srgbClr val="C0C0C0"/>
                  </a:outerShdw>
                </a:effectLst>
              </a:rPr>
              <a:t>头文件</a:t>
            </a:r>
            <a:r>
              <a:rPr kumimoji="0" lang="en-US" altLang="zh-CN">
                <a:solidFill>
                  <a:srgbClr val="FF0000"/>
                </a:solidFill>
                <a:effectLst>
                  <a:outerShdw blurRad="38100" dist="38100" dir="2700000" algn="tl">
                    <a:srgbClr val="C0C0C0"/>
                  </a:outerShdw>
                </a:effectLst>
              </a:rPr>
              <a:t>(header file)</a:t>
            </a:r>
            <a:r>
              <a:rPr kumimoji="0" lang="zh-CN" altLang="en-US"/>
              <a:t>：为编译器提供相应的那个库中所包含的工具的描述信息。（通常扩展名为</a:t>
            </a:r>
            <a:r>
              <a:rPr kumimoji="0" lang="en-US" altLang="zh-CN"/>
              <a:t>.h</a:t>
            </a:r>
            <a:r>
              <a:rPr kumimoji="0" lang="zh-CN" altLang="en-US"/>
              <a:t>）</a:t>
            </a:r>
          </a:p>
          <a:p>
            <a:pPr lvl="1" fontAlgn="auto">
              <a:spcAft>
                <a:spcPts val="0"/>
              </a:spcAft>
            </a:pPr>
            <a:r>
              <a:rPr kumimoji="0" lang="zh-CN" altLang="en-US"/>
              <a:t>如</a:t>
            </a:r>
            <a:r>
              <a:rPr kumimoji="0" lang="en-US" altLang="zh-CN"/>
              <a:t>stdio.h</a:t>
            </a:r>
            <a:r>
              <a:rPr kumimoji="0" lang="zh-CN" altLang="en-US"/>
              <a:t>就是一个头文件的名称，它定义了</a:t>
            </a:r>
            <a:r>
              <a:rPr kumimoji="0" lang="en-US" altLang="zh-CN"/>
              <a:t>C99</a:t>
            </a:r>
            <a:r>
              <a:rPr kumimoji="0" lang="zh-CN" altLang="en-US"/>
              <a:t>提供的标准输入输出库的内容。</a:t>
            </a:r>
          </a:p>
          <a:p>
            <a:pPr fontAlgn="auto">
              <a:spcAft>
                <a:spcPts val="0"/>
              </a:spcAft>
            </a:pPr>
            <a:endParaRPr kumimoji="0" lang="zh-CN" altLang="en-US"/>
          </a:p>
          <a:p>
            <a:pPr fontAlgn="auto">
              <a:spcAft>
                <a:spcPts val="0"/>
              </a:spcAft>
            </a:pPr>
            <a:r>
              <a:rPr kumimoji="0" lang="zh-CN" altLang="en-US"/>
              <a:t>一个程序中可能需要使用多个库。对将要使用的每一个库，该程序必须用独立的一行</a:t>
            </a:r>
            <a:br>
              <a:rPr kumimoji="0" lang="en-US" altLang="zh-CN"/>
            </a:br>
            <a:r>
              <a:rPr kumimoji="0" lang="en-US" altLang="zh-CN">
                <a:solidFill>
                  <a:srgbClr val="FF0000"/>
                </a:solidFill>
              </a:rPr>
              <a:t>#include</a:t>
            </a:r>
            <a:r>
              <a:rPr kumimoji="0" lang="zh-CN" altLang="en-US">
                <a:solidFill>
                  <a:srgbClr val="FF0000"/>
                </a:solidFill>
              </a:rPr>
              <a:t>（预处理命令）</a:t>
            </a:r>
            <a:r>
              <a:rPr kumimoji="0" lang="zh-CN" altLang="en-US"/>
              <a:t>进行说明。</a:t>
            </a:r>
          </a:p>
          <a:p>
            <a:pPr lvl="1" fontAlgn="auto">
              <a:spcAft>
                <a:spcPts val="0"/>
              </a:spcAft>
            </a:pPr>
            <a:r>
              <a:rPr kumimoji="0" lang="zh-CN" altLang="en-US" sz="2000" i="1">
                <a:solidFill>
                  <a:srgbClr val="008000"/>
                </a:solidFill>
              </a:rPr>
              <a:t>在</a:t>
            </a:r>
            <a:r>
              <a:rPr kumimoji="0" lang="en-US" altLang="zh-CN" sz="2000" i="1">
                <a:solidFill>
                  <a:srgbClr val="008000"/>
                </a:solidFill>
              </a:rPr>
              <a:t>#include</a:t>
            </a:r>
            <a:r>
              <a:rPr kumimoji="0" lang="zh-CN" altLang="en-US" sz="2000" i="1">
                <a:solidFill>
                  <a:srgbClr val="008000"/>
                </a:solidFill>
              </a:rPr>
              <a:t>行中，头文件名需被放在尖括号</a:t>
            </a:r>
            <a:r>
              <a:rPr kumimoji="0" lang="en-US" altLang="zh-CN" sz="2000" i="1">
                <a:solidFill>
                  <a:srgbClr val="008000"/>
                </a:solidFill>
              </a:rPr>
              <a:t>&lt;&gt;</a:t>
            </a:r>
            <a:r>
              <a:rPr kumimoji="0" lang="zh-CN" altLang="en-US" sz="2000" i="1">
                <a:solidFill>
                  <a:srgbClr val="008000"/>
                </a:solidFill>
              </a:rPr>
              <a:t>或双引号</a:t>
            </a:r>
            <a:r>
              <a:rPr kumimoji="0" lang="zh-CN" altLang="en-US" sz="2000" i="1">
                <a:solidFill>
                  <a:srgbClr val="008000"/>
                </a:solidFill>
                <a:latin typeface="Times New Roman"/>
              </a:rPr>
              <a:t>””</a:t>
            </a:r>
            <a:r>
              <a:rPr kumimoji="0" lang="zh-CN" altLang="en-US" sz="2000" i="1">
                <a:solidFill>
                  <a:srgbClr val="008000"/>
                </a:solidFill>
              </a:rPr>
              <a:t>中，通常标准库用尖括号，其它库用双引号。</a:t>
            </a:r>
            <a:endParaRPr kumimoji="0" lang="zh-CN" altLang="en-US" sz="2000" i="1" dirty="0">
              <a:solidFill>
                <a:srgbClr val="008000"/>
              </a:solidFill>
            </a:endParaRPr>
          </a:p>
        </p:txBody>
      </p:sp>
    </p:spTree>
    <p:extLst>
      <p:ext uri="{BB962C8B-B14F-4D97-AF65-F5344CB8AC3E}">
        <p14:creationId xmlns:p14="http://schemas.microsoft.com/office/powerpoint/2010/main" val="1221045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4819" name="Rectangle 7"/>
          <p:cNvSpPr>
            <a:spLocks noGrp="1" noChangeArrowheads="1"/>
          </p:cNvSpPr>
          <p:nvPr>
            <p:ph idx="1"/>
          </p:nvPr>
        </p:nvSpPr>
        <p:spPr>
          <a:xfrm>
            <a:off x="467544" y="260648"/>
            <a:ext cx="6768752" cy="2592288"/>
          </a:xfrm>
          <a:noFill/>
        </p:spPr>
        <p:txBody>
          <a:bodyPr>
            <a:normAutofit/>
          </a:bodyPr>
          <a:lstStyle/>
          <a:p>
            <a:pPr eaLnBrk="1" hangingPunct="1">
              <a:buFont typeface="Wingdings" pitchFamily="2" charset="2"/>
              <a:buNone/>
            </a:pPr>
            <a:r>
              <a:rPr lang="en-US" altLang="zh-CN" sz="2800" b="1" dirty="0"/>
              <a:t>C</a:t>
            </a:r>
            <a:r>
              <a:rPr lang="zh-CN" altLang="zh-CN" sz="2800" b="1" dirty="0"/>
              <a:t>语言允许用两种注释方式：</a:t>
            </a:r>
            <a:endParaRPr lang="en-US" altLang="zh-CN" sz="2800" b="1" dirty="0"/>
          </a:p>
          <a:p>
            <a:pPr eaLnBrk="1" hangingPunct="1"/>
            <a:r>
              <a:rPr lang="en-US" altLang="zh-CN" sz="2800" b="1" dirty="0">
                <a:solidFill>
                  <a:srgbClr val="FF0000"/>
                </a:solidFill>
              </a:rPr>
              <a:t>//</a:t>
            </a:r>
            <a:r>
              <a:rPr lang="zh-CN" altLang="en-US" sz="2800" b="1" dirty="0"/>
              <a:t>：</a:t>
            </a:r>
            <a:r>
              <a:rPr lang="zh-CN" altLang="zh-CN" sz="2800" b="1" dirty="0"/>
              <a:t>单行注释</a:t>
            </a:r>
            <a:endParaRPr lang="en-US" altLang="zh-CN" sz="2800" b="1" dirty="0"/>
          </a:p>
          <a:p>
            <a:pPr lvl="1" eaLnBrk="1" hangingPunct="1"/>
            <a:r>
              <a:rPr lang="zh-CN" altLang="zh-CN" sz="2400" b="1" dirty="0"/>
              <a:t>可单独占</a:t>
            </a:r>
            <a:r>
              <a:rPr lang="zh-CN" altLang="zh-CN" sz="2400" b="1" dirty="0">
                <a:solidFill>
                  <a:schemeClr val="accent6">
                    <a:lumMod val="60000"/>
                    <a:lumOff val="40000"/>
                  </a:schemeClr>
                </a:solidFill>
                <a:effectLst>
                  <a:outerShdw blurRad="38100" dist="38100" dir="2700000" algn="tl">
                    <a:srgbClr val="000000">
                      <a:alpha val="43137"/>
                    </a:srgbClr>
                  </a:outerShdw>
                </a:effectLst>
              </a:rPr>
              <a:t>一行</a:t>
            </a:r>
            <a:endParaRPr lang="en-US" altLang="zh-CN" sz="2400" b="1" dirty="0">
              <a:solidFill>
                <a:schemeClr val="accent6">
                  <a:lumMod val="60000"/>
                  <a:lumOff val="40000"/>
                </a:schemeClr>
              </a:solidFill>
              <a:effectLst>
                <a:outerShdw blurRad="38100" dist="38100" dir="2700000" algn="tl">
                  <a:srgbClr val="000000">
                    <a:alpha val="43137"/>
                  </a:srgbClr>
                </a:outerShdw>
              </a:effectLst>
            </a:endParaRPr>
          </a:p>
          <a:p>
            <a:pPr lvl="1" eaLnBrk="1" hangingPunct="1"/>
            <a:r>
              <a:rPr lang="zh-CN" altLang="en-US" sz="2400" b="1" dirty="0"/>
              <a:t>可</a:t>
            </a:r>
            <a:r>
              <a:rPr lang="zh-CN" altLang="zh-CN" sz="2400" b="1" dirty="0"/>
              <a:t>出现在一行中其他内容的右侧</a:t>
            </a:r>
            <a:endParaRPr lang="en-US" altLang="zh-CN" sz="2400" b="1" dirty="0"/>
          </a:p>
          <a:p>
            <a:pPr eaLnBrk="1" hangingPunct="1"/>
            <a:r>
              <a:rPr lang="en-US" altLang="zh-CN" sz="2800" b="1" dirty="0">
                <a:solidFill>
                  <a:srgbClr val="FF0000"/>
                </a:solidFill>
              </a:rPr>
              <a:t>/*……*/</a:t>
            </a:r>
            <a:r>
              <a:rPr lang="zh-CN" altLang="en-US" sz="2800" b="1" dirty="0"/>
              <a:t>：</a:t>
            </a:r>
            <a:r>
              <a:rPr lang="zh-CN" altLang="zh-CN" sz="2800" b="1" dirty="0"/>
              <a:t>块式注释</a:t>
            </a:r>
            <a:endParaRPr lang="en-US" altLang="zh-CN" sz="2800" b="1" dirty="0"/>
          </a:p>
          <a:p>
            <a:pPr lvl="1" eaLnBrk="1" hangingPunct="1"/>
            <a:r>
              <a:rPr lang="zh-CN" altLang="zh-CN" sz="2400" b="1" dirty="0"/>
              <a:t>可包含</a:t>
            </a:r>
            <a:r>
              <a:rPr lang="zh-CN" altLang="zh-CN" sz="2400" b="1" dirty="0">
                <a:solidFill>
                  <a:schemeClr val="accent6">
                    <a:lumMod val="60000"/>
                    <a:lumOff val="40000"/>
                  </a:schemeClr>
                </a:solidFill>
                <a:effectLst>
                  <a:outerShdw blurRad="38100" dist="38100" dir="2700000" algn="tl">
                    <a:srgbClr val="000000">
                      <a:alpha val="43137"/>
                    </a:srgbClr>
                  </a:outerShdw>
                </a:effectLst>
              </a:rPr>
              <a:t>多行</a:t>
            </a:r>
          </a:p>
        </p:txBody>
      </p:sp>
      <p:sp>
        <p:nvSpPr>
          <p:cNvPr id="4" name="灯片编号占位符 3"/>
          <p:cNvSpPr>
            <a:spLocks noGrp="1"/>
          </p:cNvSpPr>
          <p:nvPr>
            <p:ph type="sldNum" sz="quarter" idx="12"/>
          </p:nvPr>
        </p:nvSpPr>
        <p:spPr/>
        <p:txBody>
          <a:bodyPr/>
          <a:lstStyle/>
          <a:p>
            <a:fld id="{08E28563-F264-4A9D-BB2D-6BC9F50DF586}" type="slidenum">
              <a:rPr lang="ko-KR" altLang="en-US" smtClean="0"/>
              <a:pPr/>
              <a:t>14</a:t>
            </a:fld>
            <a:endParaRPr lang="en-US" altLang="ko-KR"/>
          </a:p>
        </p:txBody>
      </p:sp>
      <p:sp>
        <p:nvSpPr>
          <p:cNvPr id="9" name="Rectangle 3">
            <a:extLst>
              <a:ext uri="{FF2B5EF4-FFF2-40B4-BE49-F238E27FC236}">
                <a16:creationId xmlns:a16="http://schemas.microsoft.com/office/drawing/2014/main" id="{89EAD34E-1C9A-4205-ADD0-4D0F50C6A142}"/>
              </a:ext>
            </a:extLst>
          </p:cNvPr>
          <p:cNvSpPr txBox="1">
            <a:spLocks noChangeArrowheads="1"/>
          </p:cNvSpPr>
          <p:nvPr/>
        </p:nvSpPr>
        <p:spPr>
          <a:xfrm>
            <a:off x="467544" y="3121250"/>
            <a:ext cx="7633022" cy="360022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kumimoji="0" lang="zh-CN" altLang="en-US" dirty="0"/>
              <a:t>注释是写给人看的，而不是写给计算机看的。</a:t>
            </a:r>
          </a:p>
          <a:p>
            <a:pPr lvl="1" fontAlgn="auto">
              <a:spcAft>
                <a:spcPts val="0"/>
              </a:spcAft>
            </a:pPr>
            <a:r>
              <a:rPr kumimoji="0" lang="zh-CN" altLang="en-US" dirty="0"/>
              <a:t>它向其他程序员传递该程序的有关信息。</a:t>
            </a:r>
          </a:p>
          <a:p>
            <a:pPr lvl="1" fontAlgn="auto">
              <a:spcAft>
                <a:spcPts val="0"/>
              </a:spcAft>
            </a:pPr>
            <a:r>
              <a:rPr kumimoji="0" lang="en-US" altLang="zh-CN" dirty="0"/>
              <a:t>C</a:t>
            </a:r>
            <a:r>
              <a:rPr kumimoji="0" lang="zh-CN" altLang="en-US" dirty="0"/>
              <a:t>语言编译器将程序转换为可由机器执行的形式时，注释被完全忽略。</a:t>
            </a:r>
          </a:p>
          <a:p>
            <a:pPr fontAlgn="auto">
              <a:spcAft>
                <a:spcPts val="0"/>
              </a:spcAft>
            </a:pPr>
            <a:endParaRPr kumimoji="0" lang="en-US" altLang="zh-CN" sz="2400" b="1" i="1" dirty="0">
              <a:solidFill>
                <a:srgbClr val="FF0000"/>
              </a:solidFill>
            </a:endParaRPr>
          </a:p>
          <a:p>
            <a:pPr fontAlgn="auto">
              <a:spcAft>
                <a:spcPts val="0"/>
              </a:spcAft>
            </a:pPr>
            <a:r>
              <a:rPr kumimoji="0" lang="zh-CN" altLang="en-US" sz="2400" b="1" i="1" dirty="0">
                <a:solidFill>
                  <a:srgbClr val="FF0000"/>
                </a:solidFill>
              </a:rPr>
              <a:t>程序注释</a:t>
            </a:r>
            <a:r>
              <a:rPr kumimoji="0" lang="zh-CN" altLang="en-US" sz="2400" i="1" dirty="0">
                <a:solidFill>
                  <a:srgbClr val="008000"/>
                </a:solidFill>
              </a:rPr>
              <a:t>：在程序的开头，专门用于从整体上描述该程序的注释，它可包含：</a:t>
            </a:r>
          </a:p>
          <a:p>
            <a:pPr lvl="1" fontAlgn="auto">
              <a:spcBef>
                <a:spcPct val="0"/>
              </a:spcBef>
              <a:spcAft>
                <a:spcPts val="0"/>
              </a:spcAft>
            </a:pPr>
            <a:r>
              <a:rPr kumimoji="0" lang="zh-CN" altLang="en-US" sz="2000" i="1" dirty="0">
                <a:solidFill>
                  <a:srgbClr val="008000"/>
                </a:solidFill>
              </a:rPr>
              <a:t>程序文件名，程序作者</a:t>
            </a:r>
            <a:r>
              <a:rPr kumimoji="0" lang="en-US" altLang="zh-CN" sz="2000" i="1" dirty="0">
                <a:solidFill>
                  <a:srgbClr val="008000"/>
                </a:solidFill>
              </a:rPr>
              <a:t>/</a:t>
            </a:r>
            <a:r>
              <a:rPr kumimoji="0" lang="zh-CN" altLang="en-US" sz="2000" i="1" dirty="0">
                <a:solidFill>
                  <a:srgbClr val="008000"/>
                </a:solidFill>
              </a:rPr>
              <a:t>程序来源等；</a:t>
            </a:r>
          </a:p>
          <a:p>
            <a:pPr lvl="1" fontAlgn="auto">
              <a:spcBef>
                <a:spcPct val="0"/>
              </a:spcBef>
              <a:spcAft>
                <a:spcPts val="0"/>
              </a:spcAft>
            </a:pPr>
            <a:r>
              <a:rPr kumimoji="0" lang="zh-CN" altLang="en-US" sz="2000" i="1" dirty="0">
                <a:solidFill>
                  <a:srgbClr val="008000"/>
                </a:solidFill>
              </a:rPr>
              <a:t>程序的功能</a:t>
            </a:r>
            <a:r>
              <a:rPr kumimoji="0" lang="en-US" altLang="zh-CN" sz="2000" i="1" dirty="0">
                <a:solidFill>
                  <a:srgbClr val="008000"/>
                </a:solidFill>
              </a:rPr>
              <a:t>/</a:t>
            </a:r>
            <a:r>
              <a:rPr kumimoji="0" lang="zh-CN" altLang="en-US" sz="2000" i="1" dirty="0">
                <a:solidFill>
                  <a:srgbClr val="008000"/>
                </a:solidFill>
              </a:rPr>
              <a:t>操作过程；</a:t>
            </a:r>
          </a:p>
          <a:p>
            <a:pPr lvl="1" fontAlgn="auto">
              <a:spcBef>
                <a:spcPct val="0"/>
              </a:spcBef>
              <a:spcAft>
                <a:spcPts val="0"/>
              </a:spcAft>
            </a:pPr>
            <a:r>
              <a:rPr kumimoji="0" lang="zh-CN" altLang="en-US" sz="2000" i="1" dirty="0">
                <a:solidFill>
                  <a:srgbClr val="008000"/>
                </a:solidFill>
              </a:rPr>
              <a:t>程序中比较复杂的部分，可能的使用者，对如何改变程序行为的一些建议等等；</a:t>
            </a:r>
          </a:p>
        </p:txBody>
      </p:sp>
      <p:sp>
        <p:nvSpPr>
          <p:cNvPr id="10" name="Rectangle 4">
            <a:extLst>
              <a:ext uri="{FF2B5EF4-FFF2-40B4-BE49-F238E27FC236}">
                <a16:creationId xmlns:a16="http://schemas.microsoft.com/office/drawing/2014/main" id="{80A02E71-1C79-4D60-81C2-73AF3EFEB4FA}"/>
              </a:ext>
            </a:extLst>
          </p:cNvPr>
          <p:cNvSpPr>
            <a:spLocks noChangeArrowheads="1"/>
          </p:cNvSpPr>
          <p:nvPr/>
        </p:nvSpPr>
        <p:spPr bwMode="auto">
          <a:xfrm>
            <a:off x="683568" y="2727537"/>
            <a:ext cx="6940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2800" b="1" dirty="0">
                <a:solidFill>
                  <a:srgbClr val="FF0000"/>
                </a:solidFill>
                <a:effectLst>
                  <a:outerShdw blurRad="38100" dist="38100" dir="2700000" algn="tl">
                    <a:srgbClr val="C0C0C0"/>
                  </a:outerShdw>
                </a:effectLst>
                <a:latin typeface="Times New Roman" pitchFamily="18" charset="0"/>
                <a:ea typeface="华文行楷" pitchFamily="2" charset="-122"/>
              </a:rPr>
              <a:t>恰当的注释是使程序易读的最好方法之一！</a:t>
            </a:r>
          </a:p>
        </p:txBody>
      </p:sp>
    </p:spTree>
    <p:extLst>
      <p:ext uri="{BB962C8B-B14F-4D97-AF65-F5344CB8AC3E}">
        <p14:creationId xmlns:p14="http://schemas.microsoft.com/office/powerpoint/2010/main" val="3885704039"/>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Effect transition="in" filter="blinds(horizontal)">
                                      <p:cBhvr>
                                        <p:cTn id="7" dur="500"/>
                                        <p:tgtEl>
                                          <p:spTgt spid="348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819">
                                            <p:txEl>
                                              <p:pRg st="2" end="2"/>
                                            </p:txEl>
                                          </p:spTgt>
                                        </p:tgtEl>
                                        <p:attrNameLst>
                                          <p:attrName>style.visibility</p:attrName>
                                        </p:attrNameLst>
                                      </p:cBhvr>
                                      <p:to>
                                        <p:strVal val="visible"/>
                                      </p:to>
                                    </p:set>
                                    <p:animEffect transition="in" filter="blinds(horizontal)">
                                      <p:cBhvr>
                                        <p:cTn id="12" dur="500"/>
                                        <p:tgtEl>
                                          <p:spTgt spid="34819">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animEffect transition="in" filter="blinds(horizontal)">
                                      <p:cBhvr>
                                        <p:cTn id="15" dur="500"/>
                                        <p:tgtEl>
                                          <p:spTgt spid="34819">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4819">
                                            <p:txEl>
                                              <p:pRg st="4" end="4"/>
                                            </p:txEl>
                                          </p:spTgt>
                                        </p:tgtEl>
                                        <p:attrNameLst>
                                          <p:attrName>style.visibility</p:attrName>
                                        </p:attrNameLst>
                                      </p:cBhvr>
                                      <p:to>
                                        <p:strVal val="visible"/>
                                      </p:to>
                                    </p:set>
                                    <p:animEffect transition="in" filter="blinds(horizontal)">
                                      <p:cBhvr>
                                        <p:cTn id="20" dur="500"/>
                                        <p:tgtEl>
                                          <p:spTgt spid="34819">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4819">
                                            <p:txEl>
                                              <p:pRg st="5" end="5"/>
                                            </p:txEl>
                                          </p:spTgt>
                                        </p:tgtEl>
                                        <p:attrNameLst>
                                          <p:attrName>style.visibility</p:attrName>
                                        </p:attrNameLst>
                                      </p:cBhvr>
                                      <p:to>
                                        <p:strVal val="visible"/>
                                      </p:to>
                                    </p:set>
                                    <p:animEffect transition="in" filter="blinds(horizontal)">
                                      <p:cBhvr>
                                        <p:cTn id="25" dur="500"/>
                                        <p:tgtEl>
                                          <p:spTgt spid="34819">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5842" name="Rectangle 7"/>
          <p:cNvSpPr>
            <a:spLocks noGrp="1" noChangeArrowheads="1"/>
          </p:cNvSpPr>
          <p:nvPr>
            <p:ph idx="1"/>
          </p:nvPr>
        </p:nvSpPr>
        <p:spPr>
          <a:xfrm>
            <a:off x="-252536" y="1"/>
            <a:ext cx="5328592" cy="692696"/>
          </a:xfrm>
          <a:noFill/>
        </p:spPr>
        <p:txBody>
          <a:bodyPr>
            <a:normAutofit/>
          </a:bodyPr>
          <a:lstStyle/>
          <a:p>
            <a:pPr eaLnBrk="1" hangingPunct="1">
              <a:buFont typeface="Wingdings" pitchFamily="2" charset="2"/>
              <a:buNone/>
            </a:pPr>
            <a:r>
              <a:rPr lang="zh-CN" altLang="en-US" sz="3600" b="1" dirty="0">
                <a:solidFill>
                  <a:schemeClr val="accent6"/>
                </a:solidFill>
              </a:rPr>
              <a:t>（二）</a:t>
            </a:r>
            <a:r>
              <a:rPr lang="zh-CN" altLang="zh-CN" sz="3600" b="1" dirty="0">
                <a:solidFill>
                  <a:schemeClr val="accent6"/>
                </a:solidFill>
              </a:rPr>
              <a:t>求两个整数之和</a:t>
            </a:r>
          </a:p>
        </p:txBody>
      </p:sp>
      <p:sp>
        <p:nvSpPr>
          <p:cNvPr id="3" name="灯片编号占位符 2"/>
          <p:cNvSpPr>
            <a:spLocks noGrp="1"/>
          </p:cNvSpPr>
          <p:nvPr>
            <p:ph type="sldNum" sz="quarter" idx="12"/>
          </p:nvPr>
        </p:nvSpPr>
        <p:spPr/>
        <p:txBody>
          <a:bodyPr/>
          <a:lstStyle/>
          <a:p>
            <a:fld id="{08E28563-F264-4A9D-BB2D-6BC9F50DF586}" type="slidenum">
              <a:rPr lang="ko-KR" altLang="en-US" smtClean="0"/>
              <a:pPr/>
              <a:t>15</a:t>
            </a:fld>
            <a:endParaRPr lang="en-US" altLang="ko-KR"/>
          </a:p>
        </p:txBody>
      </p:sp>
      <p:sp>
        <p:nvSpPr>
          <p:cNvPr id="5" name="Rectangle 7"/>
          <p:cNvSpPr txBox="1">
            <a:spLocks noChangeArrowheads="1"/>
          </p:cNvSpPr>
          <p:nvPr/>
        </p:nvSpPr>
        <p:spPr bwMode="auto">
          <a:xfrm>
            <a:off x="16275" y="548681"/>
            <a:ext cx="8072437" cy="1656184"/>
          </a:xfrm>
          <a:prstGeom prst="rect">
            <a:avLst/>
          </a:prstGeom>
          <a:noFill/>
          <a:ln w="9525">
            <a:noFill/>
            <a:miter lim="800000"/>
            <a:headEnd/>
            <a:tailEnd/>
          </a:ln>
          <a:effectLst/>
        </p:spPr>
        <p:txBody>
          <a:bodyPr/>
          <a:lstStyle/>
          <a:p>
            <a:pPr marL="342900" indent="-342900">
              <a:lnSpc>
                <a:spcPct val="120000"/>
              </a:lnSpc>
              <a:spcBef>
                <a:spcPct val="20000"/>
              </a:spcBef>
              <a:buFont typeface="Wingdings" pitchFamily="2" charset="2"/>
              <a:buChar char="Ø"/>
              <a:defRPr/>
            </a:pPr>
            <a:r>
              <a:rPr lang="zh-CN" altLang="zh-CN" sz="2800" b="1" dirty="0">
                <a:ea typeface="宋体" pitchFamily="2" charset="-122"/>
              </a:rPr>
              <a:t>解题思路：设置</a:t>
            </a:r>
            <a:r>
              <a:rPr lang="en-US" altLang="zh-CN" sz="2800" b="1" dirty="0">
                <a:ea typeface="宋体" pitchFamily="2" charset="-122"/>
              </a:rPr>
              <a:t>3</a:t>
            </a:r>
            <a:r>
              <a:rPr lang="zh-CN" altLang="zh-CN" sz="2800" b="1" dirty="0">
                <a:ea typeface="宋体" pitchFamily="2" charset="-122"/>
              </a:rPr>
              <a:t>个变量</a:t>
            </a:r>
            <a:r>
              <a:rPr lang="zh-CN" altLang="en-US" sz="2800" b="1" dirty="0">
                <a:ea typeface="宋体" pitchFamily="2" charset="-122"/>
              </a:rPr>
              <a:t>，</a:t>
            </a:r>
            <a:r>
              <a:rPr lang="en-US" altLang="zh-CN" sz="2800" b="1" dirty="0">
                <a:ea typeface="宋体" pitchFamily="2" charset="-122"/>
              </a:rPr>
              <a:t>a</a:t>
            </a:r>
            <a:r>
              <a:rPr lang="zh-CN" altLang="zh-CN" sz="2800" b="1" dirty="0">
                <a:ea typeface="宋体" pitchFamily="2" charset="-122"/>
              </a:rPr>
              <a:t>和</a:t>
            </a:r>
            <a:r>
              <a:rPr lang="en-US" altLang="zh-CN" sz="2800" b="1" dirty="0">
                <a:ea typeface="宋体" pitchFamily="2" charset="-122"/>
              </a:rPr>
              <a:t>b</a:t>
            </a:r>
            <a:r>
              <a:rPr lang="zh-CN" altLang="zh-CN" sz="2800" b="1" dirty="0">
                <a:ea typeface="宋体" pitchFamily="2" charset="-122"/>
              </a:rPr>
              <a:t>用来存放两个整数</a:t>
            </a:r>
            <a:r>
              <a:rPr lang="zh-CN" altLang="en-US" sz="2800" b="1" dirty="0">
                <a:ea typeface="宋体" pitchFamily="2" charset="-122"/>
              </a:rPr>
              <a:t>，</a:t>
            </a:r>
            <a:r>
              <a:rPr lang="en-US" altLang="zh-CN" sz="2800" b="1" dirty="0">
                <a:ea typeface="宋体" pitchFamily="2" charset="-122"/>
              </a:rPr>
              <a:t>sum</a:t>
            </a:r>
            <a:r>
              <a:rPr lang="zh-CN" altLang="zh-CN" sz="2800" b="1" dirty="0">
                <a:ea typeface="宋体" pitchFamily="2" charset="-122"/>
              </a:rPr>
              <a:t>用来存放和数</a:t>
            </a:r>
            <a:r>
              <a:rPr lang="zh-CN" altLang="en-US" sz="2800" b="1" dirty="0">
                <a:ea typeface="宋体" pitchFamily="2" charset="-122"/>
              </a:rPr>
              <a:t>，</a:t>
            </a:r>
            <a:r>
              <a:rPr lang="zh-CN" altLang="zh-CN" sz="2800" b="1" dirty="0">
                <a:ea typeface="宋体" pitchFamily="2" charset="-122"/>
              </a:rPr>
              <a:t>用赋值运算符“</a:t>
            </a:r>
            <a:r>
              <a:rPr lang="en-US" altLang="zh-CN" sz="2800" b="1" dirty="0">
                <a:ea typeface="宋体" pitchFamily="2" charset="-122"/>
              </a:rPr>
              <a:t>=</a:t>
            </a:r>
            <a:r>
              <a:rPr lang="zh-CN" altLang="zh-CN" sz="2800" b="1" dirty="0">
                <a:ea typeface="宋体" pitchFamily="2" charset="-122"/>
              </a:rPr>
              <a:t>”把结果传送给</a:t>
            </a:r>
            <a:r>
              <a:rPr lang="en-US" altLang="zh-CN" sz="2800" b="1" dirty="0">
                <a:ea typeface="宋体" pitchFamily="2" charset="-122"/>
              </a:rPr>
              <a:t>sum</a:t>
            </a:r>
            <a:endParaRPr lang="zh-CN" altLang="zh-CN" sz="2800" b="1" kern="0" dirty="0">
              <a:latin typeface="+mn-lt"/>
              <a:ea typeface="+mn-ea"/>
            </a:endParaRPr>
          </a:p>
        </p:txBody>
      </p:sp>
      <p:pic>
        <p:nvPicPr>
          <p:cNvPr id="4" name="图片 3">
            <a:extLst>
              <a:ext uri="{FF2B5EF4-FFF2-40B4-BE49-F238E27FC236}">
                <a16:creationId xmlns:a16="http://schemas.microsoft.com/office/drawing/2014/main" id="{D6401DC1-7784-4140-8CDA-A6983758AC8C}"/>
              </a:ext>
            </a:extLst>
          </p:cNvPr>
          <p:cNvPicPr>
            <a:picLocks noChangeAspect="1"/>
          </p:cNvPicPr>
          <p:nvPr/>
        </p:nvPicPr>
        <p:blipFill>
          <a:blip r:embed="rId2"/>
          <a:stretch>
            <a:fillRect/>
          </a:stretch>
        </p:blipFill>
        <p:spPr>
          <a:xfrm>
            <a:off x="395535" y="2229978"/>
            <a:ext cx="6537713" cy="3503277"/>
          </a:xfrm>
          <a:prstGeom prst="rect">
            <a:avLst/>
          </a:prstGeom>
        </p:spPr>
      </p:pic>
      <p:pic>
        <p:nvPicPr>
          <p:cNvPr id="6" name="图片 5">
            <a:extLst>
              <a:ext uri="{FF2B5EF4-FFF2-40B4-BE49-F238E27FC236}">
                <a16:creationId xmlns:a16="http://schemas.microsoft.com/office/drawing/2014/main" id="{DE0BC8F4-B227-4074-9E5C-1306CCAD15AE}"/>
              </a:ext>
            </a:extLst>
          </p:cNvPr>
          <p:cNvPicPr>
            <a:picLocks noChangeAspect="1"/>
          </p:cNvPicPr>
          <p:nvPr/>
        </p:nvPicPr>
        <p:blipFill>
          <a:blip r:embed="rId3"/>
          <a:stretch>
            <a:fillRect/>
          </a:stretch>
        </p:blipFill>
        <p:spPr>
          <a:xfrm>
            <a:off x="1115616" y="6010451"/>
            <a:ext cx="2544374" cy="645311"/>
          </a:xfrm>
          <a:prstGeom prst="rect">
            <a:avLst/>
          </a:prstGeom>
        </p:spPr>
      </p:pic>
      <p:sp>
        <p:nvSpPr>
          <p:cNvPr id="9" name="TextBox 2">
            <a:extLst>
              <a:ext uri="{FF2B5EF4-FFF2-40B4-BE49-F238E27FC236}">
                <a16:creationId xmlns:a16="http://schemas.microsoft.com/office/drawing/2014/main" id="{D2A1C1B5-6B46-4093-AC27-ACF6F8BF6A16}"/>
              </a:ext>
            </a:extLst>
          </p:cNvPr>
          <p:cNvSpPr txBox="1">
            <a:spLocks noChangeArrowheads="1"/>
          </p:cNvSpPr>
          <p:nvPr/>
        </p:nvSpPr>
        <p:spPr bwMode="auto">
          <a:xfrm>
            <a:off x="4427984" y="3576918"/>
            <a:ext cx="4286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zh-CN" altLang="zh-CN" sz="2400" b="1" dirty="0">
                <a:solidFill>
                  <a:srgbClr val="0000CC"/>
                </a:solidFill>
              </a:rPr>
              <a:t>定义整型变量</a:t>
            </a:r>
            <a:r>
              <a:rPr lang="en-US" altLang="zh-CN" sz="2400" b="1" dirty="0" err="1">
                <a:solidFill>
                  <a:srgbClr val="0000CC"/>
                </a:solidFill>
              </a:rPr>
              <a:t>a,b,sum</a:t>
            </a:r>
            <a:endParaRPr lang="zh-CN" altLang="en-US" sz="2400" b="1" dirty="0">
              <a:solidFill>
                <a:srgbClr val="0000CC"/>
              </a:solidFill>
            </a:endParaRPr>
          </a:p>
        </p:txBody>
      </p:sp>
      <p:sp>
        <p:nvSpPr>
          <p:cNvPr id="10" name="右大括号 9">
            <a:extLst>
              <a:ext uri="{FF2B5EF4-FFF2-40B4-BE49-F238E27FC236}">
                <a16:creationId xmlns:a16="http://schemas.microsoft.com/office/drawing/2014/main" id="{15306513-4390-47CE-A477-712217CC1985}"/>
              </a:ext>
            </a:extLst>
          </p:cNvPr>
          <p:cNvSpPr/>
          <p:nvPr/>
        </p:nvSpPr>
        <p:spPr bwMode="auto">
          <a:xfrm>
            <a:off x="3686973" y="3991933"/>
            <a:ext cx="45719" cy="445180"/>
          </a:xfrm>
          <a:prstGeom prst="rightBrace">
            <a:avLst/>
          </a:prstGeom>
          <a:ln>
            <a:solidFill>
              <a:srgbClr val="0000CC"/>
            </a:solidFill>
            <a:headEnd type="none" w="med" len="med"/>
            <a:tailEnd type="none" w="med" len="med"/>
          </a:ln>
        </p:spPr>
        <p:style>
          <a:lnRef idx="2">
            <a:schemeClr val="dk1"/>
          </a:lnRef>
          <a:fillRef idx="0">
            <a:schemeClr val="dk1"/>
          </a:fillRef>
          <a:effectRef idx="1">
            <a:schemeClr val="dk1"/>
          </a:effectRef>
          <a:fontRef idx="minor">
            <a:schemeClr val="tx1"/>
          </a:fontRef>
        </p:style>
        <p:txBody>
          <a:bodyPr wrap="none"/>
          <a:lstStyle/>
          <a:p>
            <a:pPr>
              <a:defRPr/>
            </a:pPr>
            <a:endParaRPr lang="zh-CN" altLang="en-US">
              <a:latin typeface="Arial" charset="0"/>
            </a:endParaRPr>
          </a:p>
        </p:txBody>
      </p:sp>
      <p:sp>
        <p:nvSpPr>
          <p:cNvPr id="11" name="TextBox 4">
            <a:extLst>
              <a:ext uri="{FF2B5EF4-FFF2-40B4-BE49-F238E27FC236}">
                <a16:creationId xmlns:a16="http://schemas.microsoft.com/office/drawing/2014/main" id="{8FCF5B95-3852-46A4-B251-83C2C90E93FD}"/>
              </a:ext>
            </a:extLst>
          </p:cNvPr>
          <p:cNvSpPr txBox="1">
            <a:spLocks noChangeArrowheads="1"/>
          </p:cNvSpPr>
          <p:nvPr/>
        </p:nvSpPr>
        <p:spPr bwMode="auto">
          <a:xfrm>
            <a:off x="3732692" y="3962964"/>
            <a:ext cx="42568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zh-CN" altLang="zh-CN" sz="2400" b="1" dirty="0">
                <a:solidFill>
                  <a:srgbClr val="0000CC"/>
                </a:solidFill>
              </a:rPr>
              <a:t>对变量</a:t>
            </a:r>
            <a:r>
              <a:rPr lang="en-US" altLang="zh-CN" sz="2400" b="1" dirty="0" err="1">
                <a:solidFill>
                  <a:srgbClr val="0000CC"/>
                </a:solidFill>
              </a:rPr>
              <a:t>a,b</a:t>
            </a:r>
            <a:r>
              <a:rPr lang="zh-CN" altLang="zh-CN" sz="2400" b="1" dirty="0">
                <a:solidFill>
                  <a:srgbClr val="0000CC"/>
                </a:solidFill>
              </a:rPr>
              <a:t>赋值</a:t>
            </a:r>
            <a:endParaRPr lang="zh-CN" altLang="en-US" sz="2400" b="1" dirty="0">
              <a:solidFill>
                <a:srgbClr val="0000CC"/>
              </a:solidFill>
            </a:endParaRPr>
          </a:p>
        </p:txBody>
      </p:sp>
      <p:sp>
        <p:nvSpPr>
          <p:cNvPr id="12" name="TextBox 5">
            <a:extLst>
              <a:ext uri="{FF2B5EF4-FFF2-40B4-BE49-F238E27FC236}">
                <a16:creationId xmlns:a16="http://schemas.microsoft.com/office/drawing/2014/main" id="{2C97E692-BFB9-4D05-AD12-4150D95F1637}"/>
              </a:ext>
            </a:extLst>
          </p:cNvPr>
          <p:cNvSpPr txBox="1">
            <a:spLocks noChangeArrowheads="1"/>
          </p:cNvSpPr>
          <p:nvPr/>
        </p:nvSpPr>
        <p:spPr bwMode="auto">
          <a:xfrm>
            <a:off x="3754321" y="4430846"/>
            <a:ext cx="37747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zh-CN" altLang="en-US" sz="2400" b="1" dirty="0">
                <a:solidFill>
                  <a:srgbClr val="0000CC"/>
                </a:solidFill>
              </a:rPr>
              <a:t>将</a:t>
            </a:r>
            <a:r>
              <a:rPr lang="en-US" altLang="zh-CN" sz="2400" b="1" dirty="0">
                <a:solidFill>
                  <a:srgbClr val="0000CC"/>
                </a:solidFill>
              </a:rPr>
              <a:t>a</a:t>
            </a:r>
            <a:r>
              <a:rPr lang="zh-CN" altLang="en-US" sz="2400" b="1" dirty="0">
                <a:solidFill>
                  <a:srgbClr val="0000CC"/>
                </a:solidFill>
              </a:rPr>
              <a:t>与</a:t>
            </a:r>
            <a:r>
              <a:rPr lang="en-US" altLang="zh-CN" sz="2400" b="1" dirty="0">
                <a:solidFill>
                  <a:srgbClr val="0000CC"/>
                </a:solidFill>
              </a:rPr>
              <a:t>b</a:t>
            </a:r>
            <a:r>
              <a:rPr lang="zh-CN" altLang="zh-CN" sz="2400" b="1" dirty="0">
                <a:solidFill>
                  <a:srgbClr val="0000CC"/>
                </a:solidFill>
              </a:rPr>
              <a:t>的</a:t>
            </a:r>
            <a:r>
              <a:rPr lang="zh-CN" altLang="en-US" sz="2400" b="1" dirty="0">
                <a:solidFill>
                  <a:srgbClr val="0000CC"/>
                </a:solidFill>
              </a:rPr>
              <a:t>和赋给</a:t>
            </a:r>
            <a:r>
              <a:rPr lang="en-US" altLang="zh-CN" sz="2400" b="1" dirty="0">
                <a:solidFill>
                  <a:srgbClr val="0000CC"/>
                </a:solidFill>
              </a:rPr>
              <a:t>sum</a:t>
            </a:r>
            <a:endParaRPr lang="zh-CN" altLang="en-US" sz="2400" b="1" dirty="0">
              <a:solidFill>
                <a:srgbClr val="0000CC"/>
              </a:solidFill>
            </a:endParaRPr>
          </a:p>
        </p:txBody>
      </p:sp>
      <p:sp>
        <p:nvSpPr>
          <p:cNvPr id="13" name="TextBox 5">
            <a:extLst>
              <a:ext uri="{FF2B5EF4-FFF2-40B4-BE49-F238E27FC236}">
                <a16:creationId xmlns:a16="http://schemas.microsoft.com/office/drawing/2014/main" id="{E3430EC7-300A-4477-A9F8-88ADB84A2528}"/>
              </a:ext>
            </a:extLst>
          </p:cNvPr>
          <p:cNvSpPr txBox="1">
            <a:spLocks noChangeArrowheads="1"/>
          </p:cNvSpPr>
          <p:nvPr/>
        </p:nvSpPr>
        <p:spPr bwMode="auto">
          <a:xfrm>
            <a:off x="5159775" y="5117380"/>
            <a:ext cx="29289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zh-CN" altLang="en-US" sz="2000" b="1" dirty="0">
                <a:solidFill>
                  <a:srgbClr val="FF0000"/>
                </a:solidFill>
              </a:rPr>
              <a:t>用</a:t>
            </a:r>
            <a:r>
              <a:rPr lang="en-US" altLang="zh-CN" sz="2000" b="1" dirty="0">
                <a:solidFill>
                  <a:srgbClr val="FF0000"/>
                </a:solidFill>
              </a:rPr>
              <a:t>sum</a:t>
            </a:r>
            <a:r>
              <a:rPr lang="zh-CN" altLang="zh-CN" sz="2000" b="1" dirty="0">
                <a:solidFill>
                  <a:srgbClr val="FF0000"/>
                </a:solidFill>
              </a:rPr>
              <a:t>的值</a:t>
            </a:r>
            <a:r>
              <a:rPr lang="zh-CN" altLang="en-US" sz="2000" b="1" dirty="0">
                <a:solidFill>
                  <a:srgbClr val="FF0000"/>
                </a:solidFill>
              </a:rPr>
              <a:t>替代</a:t>
            </a:r>
          </a:p>
        </p:txBody>
      </p:sp>
      <p:cxnSp>
        <p:nvCxnSpPr>
          <p:cNvPr id="14" name="直接连接符 13">
            <a:extLst>
              <a:ext uri="{FF2B5EF4-FFF2-40B4-BE49-F238E27FC236}">
                <a16:creationId xmlns:a16="http://schemas.microsoft.com/office/drawing/2014/main" id="{AEE7E020-8EB7-4ECB-B7E2-F4DBC1748A14}"/>
              </a:ext>
            </a:extLst>
          </p:cNvPr>
          <p:cNvCxnSpPr>
            <a:cxnSpLocks noChangeShapeType="1"/>
          </p:cNvCxnSpPr>
          <p:nvPr/>
        </p:nvCxnSpPr>
        <p:spPr bwMode="auto">
          <a:xfrm flipV="1">
            <a:off x="3788710" y="5077820"/>
            <a:ext cx="1051248" cy="14684"/>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sp>
        <p:nvSpPr>
          <p:cNvPr id="15" name="TextBox 10">
            <a:extLst>
              <a:ext uri="{FF2B5EF4-FFF2-40B4-BE49-F238E27FC236}">
                <a16:creationId xmlns:a16="http://schemas.microsoft.com/office/drawing/2014/main" id="{EFE37A49-28EF-4833-A368-9E734E0BC83F}"/>
              </a:ext>
            </a:extLst>
          </p:cNvPr>
          <p:cNvSpPr txBox="1">
            <a:spLocks noChangeArrowheads="1"/>
          </p:cNvSpPr>
          <p:nvPr/>
        </p:nvSpPr>
        <p:spPr bwMode="auto">
          <a:xfrm>
            <a:off x="3371254" y="5281833"/>
            <a:ext cx="29289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zh-CN" altLang="en-US" sz="2000" b="1" dirty="0">
                <a:solidFill>
                  <a:srgbClr val="0000CC"/>
                </a:solidFill>
              </a:rPr>
              <a:t>原样</a:t>
            </a:r>
            <a:r>
              <a:rPr lang="zh-CN" altLang="zh-CN" sz="2000" b="1" dirty="0">
                <a:solidFill>
                  <a:srgbClr val="0000CC"/>
                </a:solidFill>
              </a:rPr>
              <a:t>输出的字符</a:t>
            </a:r>
            <a:endParaRPr lang="zh-CN" altLang="en-US" sz="2000" b="1" dirty="0">
              <a:solidFill>
                <a:srgbClr val="0000CC"/>
              </a:solidFill>
            </a:endParaRPr>
          </a:p>
        </p:txBody>
      </p:sp>
      <p:sp>
        <p:nvSpPr>
          <p:cNvPr id="16" name="流程图: 联系 11">
            <a:extLst>
              <a:ext uri="{FF2B5EF4-FFF2-40B4-BE49-F238E27FC236}">
                <a16:creationId xmlns:a16="http://schemas.microsoft.com/office/drawing/2014/main" id="{24EFB7B3-43B1-4948-8983-525D3761C577}"/>
              </a:ext>
            </a:extLst>
          </p:cNvPr>
          <p:cNvSpPr>
            <a:spLocks noChangeArrowheads="1"/>
          </p:cNvSpPr>
          <p:nvPr/>
        </p:nvSpPr>
        <p:spPr bwMode="auto">
          <a:xfrm>
            <a:off x="4845030" y="4810675"/>
            <a:ext cx="462051" cy="349584"/>
          </a:xfrm>
          <a:prstGeom prst="flowChartConnector">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17" name="矩形 16">
            <a:extLst>
              <a:ext uri="{FF2B5EF4-FFF2-40B4-BE49-F238E27FC236}">
                <a16:creationId xmlns:a16="http://schemas.microsoft.com/office/drawing/2014/main" id="{F6577D42-5187-4EA1-954E-AB7769AD8DC5}"/>
              </a:ext>
            </a:extLst>
          </p:cNvPr>
          <p:cNvSpPr>
            <a:spLocks noChangeArrowheads="1"/>
          </p:cNvSpPr>
          <p:nvPr/>
        </p:nvSpPr>
        <p:spPr bwMode="auto">
          <a:xfrm>
            <a:off x="1112832" y="6071937"/>
            <a:ext cx="1440160" cy="457052"/>
          </a:xfrm>
          <a:prstGeom prst="rect">
            <a:avLst/>
          </a:prstGeom>
          <a:noFill/>
          <a:ln w="38100" algn="ctr">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18" name="矩形 17">
            <a:extLst>
              <a:ext uri="{FF2B5EF4-FFF2-40B4-BE49-F238E27FC236}">
                <a16:creationId xmlns:a16="http://schemas.microsoft.com/office/drawing/2014/main" id="{27E869B9-30B1-4087-ABA8-EECCDA985902}"/>
              </a:ext>
            </a:extLst>
          </p:cNvPr>
          <p:cNvSpPr>
            <a:spLocks noChangeArrowheads="1"/>
          </p:cNvSpPr>
          <p:nvPr/>
        </p:nvSpPr>
        <p:spPr bwMode="auto">
          <a:xfrm>
            <a:off x="2606428" y="6010451"/>
            <a:ext cx="1000125"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Tree>
    <p:extLst>
      <p:ext uri="{BB962C8B-B14F-4D97-AF65-F5344CB8AC3E}">
        <p14:creationId xmlns:p14="http://schemas.microsoft.com/office/powerpoint/2010/main" val="531333711"/>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Righ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lide(fromTop)">
                                      <p:cBhvr>
                                        <p:cTn id="17" dur="500"/>
                                        <p:tgtEl>
                                          <p:spTgt spid="10"/>
                                        </p:tgtEl>
                                      </p:cBhvr>
                                    </p:animEffect>
                                  </p:childTnLst>
                                </p:cTn>
                              </p:par>
                            </p:childTnLst>
                          </p:cTn>
                        </p:par>
                        <p:par>
                          <p:cTn id="18" fill="hold">
                            <p:stCondLst>
                              <p:cond delay="500"/>
                            </p:stCondLst>
                            <p:childTnLst>
                              <p:par>
                                <p:cTn id="19" presetID="12" presetClass="entr" presetSubtype="2"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slide(fromRight)">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2"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slide(fromRight)">
                                      <p:cBhvr>
                                        <p:cTn id="26" dur="500"/>
                                        <p:tgtEl>
                                          <p:spTgt spid="12"/>
                                        </p:tgtEl>
                                      </p:cBhvr>
                                    </p:animEffect>
                                  </p:childTnLst>
                                </p:cTn>
                              </p:par>
                            </p:childTnLst>
                          </p:cTn>
                        </p:par>
                        <p:par>
                          <p:cTn id="27" fill="hold">
                            <p:stCondLst>
                              <p:cond delay="500"/>
                            </p:stCondLst>
                            <p:childTnLst>
                              <p:par>
                                <p:cTn id="28" presetID="1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slide(fromLeft)">
                                      <p:cBhvr>
                                        <p:cTn id="30" dur="500"/>
                                        <p:tgtEl>
                                          <p:spTgt spid="14"/>
                                        </p:tgtEl>
                                      </p:cBhvr>
                                    </p:animEffect>
                                  </p:childTnLst>
                                </p:cTn>
                              </p:par>
                            </p:childTnLst>
                          </p:cTn>
                        </p:par>
                        <p:par>
                          <p:cTn id="31" fill="hold">
                            <p:stCondLst>
                              <p:cond delay="1000"/>
                            </p:stCondLst>
                            <p:childTnLst>
                              <p:par>
                                <p:cTn id="32" presetID="12" presetClass="entr" presetSubtype="4"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slide(fromBottom)">
                                      <p:cBhvr>
                                        <p:cTn id="34" dur="500"/>
                                        <p:tgtEl>
                                          <p:spTgt spid="15"/>
                                        </p:tgtEl>
                                      </p:cBhvr>
                                    </p:animEffect>
                                  </p:childTnLst>
                                </p:cTn>
                              </p:par>
                            </p:childTnLst>
                          </p:cTn>
                        </p:par>
                        <p:par>
                          <p:cTn id="35" fill="hold">
                            <p:stCondLst>
                              <p:cond delay="1500"/>
                            </p:stCondLst>
                            <p:childTnLst>
                              <p:par>
                                <p:cTn id="36" presetID="49" presetClass="entr" presetSubtype="0" decel="10000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p:cTn id="38" dur="500" fill="hold"/>
                                        <p:tgtEl>
                                          <p:spTgt spid="17"/>
                                        </p:tgtEl>
                                        <p:attrNameLst>
                                          <p:attrName>ppt_w</p:attrName>
                                        </p:attrNameLst>
                                      </p:cBhvr>
                                      <p:tavLst>
                                        <p:tav tm="0">
                                          <p:val>
                                            <p:fltVal val="0"/>
                                          </p:val>
                                        </p:tav>
                                        <p:tav tm="100000">
                                          <p:val>
                                            <p:strVal val="#ppt_w"/>
                                          </p:val>
                                        </p:tav>
                                      </p:tavLst>
                                    </p:anim>
                                    <p:anim calcmode="lin" valueType="num">
                                      <p:cBhvr>
                                        <p:cTn id="39" dur="500" fill="hold"/>
                                        <p:tgtEl>
                                          <p:spTgt spid="17"/>
                                        </p:tgtEl>
                                        <p:attrNameLst>
                                          <p:attrName>ppt_h</p:attrName>
                                        </p:attrNameLst>
                                      </p:cBhvr>
                                      <p:tavLst>
                                        <p:tav tm="0">
                                          <p:val>
                                            <p:fltVal val="0"/>
                                          </p:val>
                                        </p:tav>
                                        <p:tav tm="100000">
                                          <p:val>
                                            <p:strVal val="#ppt_h"/>
                                          </p:val>
                                        </p:tav>
                                      </p:tavLst>
                                    </p:anim>
                                    <p:anim calcmode="lin" valueType="num">
                                      <p:cBhvr>
                                        <p:cTn id="40" dur="500" fill="hold"/>
                                        <p:tgtEl>
                                          <p:spTgt spid="17"/>
                                        </p:tgtEl>
                                        <p:attrNameLst>
                                          <p:attrName>style.rotation</p:attrName>
                                        </p:attrNameLst>
                                      </p:cBhvr>
                                      <p:tavLst>
                                        <p:tav tm="0">
                                          <p:val>
                                            <p:fltVal val="360"/>
                                          </p:val>
                                        </p:tav>
                                        <p:tav tm="100000">
                                          <p:val>
                                            <p:fltVal val="0"/>
                                          </p:val>
                                        </p:tav>
                                      </p:tavLst>
                                    </p:anim>
                                    <p:animEffect transition="in" filter="fade">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49" presetClass="entr" presetSubtype="0" decel="10000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p:cTn id="46" dur="500" fill="hold"/>
                                        <p:tgtEl>
                                          <p:spTgt spid="16"/>
                                        </p:tgtEl>
                                        <p:attrNameLst>
                                          <p:attrName>ppt_w</p:attrName>
                                        </p:attrNameLst>
                                      </p:cBhvr>
                                      <p:tavLst>
                                        <p:tav tm="0">
                                          <p:val>
                                            <p:fltVal val="0"/>
                                          </p:val>
                                        </p:tav>
                                        <p:tav tm="100000">
                                          <p:val>
                                            <p:strVal val="#ppt_w"/>
                                          </p:val>
                                        </p:tav>
                                      </p:tavLst>
                                    </p:anim>
                                    <p:anim calcmode="lin" valueType="num">
                                      <p:cBhvr>
                                        <p:cTn id="47" dur="500" fill="hold"/>
                                        <p:tgtEl>
                                          <p:spTgt spid="16"/>
                                        </p:tgtEl>
                                        <p:attrNameLst>
                                          <p:attrName>ppt_h</p:attrName>
                                        </p:attrNameLst>
                                      </p:cBhvr>
                                      <p:tavLst>
                                        <p:tav tm="0">
                                          <p:val>
                                            <p:fltVal val="0"/>
                                          </p:val>
                                        </p:tav>
                                        <p:tav tm="100000">
                                          <p:val>
                                            <p:strVal val="#ppt_h"/>
                                          </p:val>
                                        </p:tav>
                                      </p:tavLst>
                                    </p:anim>
                                    <p:anim calcmode="lin" valueType="num">
                                      <p:cBhvr>
                                        <p:cTn id="48" dur="500" fill="hold"/>
                                        <p:tgtEl>
                                          <p:spTgt spid="16"/>
                                        </p:tgtEl>
                                        <p:attrNameLst>
                                          <p:attrName>style.rotation</p:attrName>
                                        </p:attrNameLst>
                                      </p:cBhvr>
                                      <p:tavLst>
                                        <p:tav tm="0">
                                          <p:val>
                                            <p:fltVal val="360"/>
                                          </p:val>
                                        </p:tav>
                                        <p:tav tm="100000">
                                          <p:val>
                                            <p:fltVal val="0"/>
                                          </p:val>
                                        </p:tav>
                                      </p:tavLst>
                                    </p:anim>
                                    <p:animEffect transition="in" filter="fade">
                                      <p:cBhvr>
                                        <p:cTn id="49" dur="500"/>
                                        <p:tgtEl>
                                          <p:spTgt spid="16"/>
                                        </p:tgtEl>
                                      </p:cBhvr>
                                    </p:animEffect>
                                  </p:childTnLst>
                                </p:cTn>
                              </p:par>
                            </p:childTnLst>
                          </p:cTn>
                        </p:par>
                        <p:par>
                          <p:cTn id="50" fill="hold">
                            <p:stCondLst>
                              <p:cond delay="500"/>
                            </p:stCondLst>
                            <p:childTnLst>
                              <p:par>
                                <p:cTn id="51" presetID="12" presetClass="entr" presetSubtype="1" fill="hold" grpId="0" nodeType="afterEffect">
                                  <p:stCondLst>
                                    <p:cond delay="2000"/>
                                  </p:stCondLst>
                                  <p:childTnLst>
                                    <p:set>
                                      <p:cBhvr>
                                        <p:cTn id="52" dur="1" fill="hold">
                                          <p:stCondLst>
                                            <p:cond delay="0"/>
                                          </p:stCondLst>
                                        </p:cTn>
                                        <p:tgtEl>
                                          <p:spTgt spid="13"/>
                                        </p:tgtEl>
                                        <p:attrNameLst>
                                          <p:attrName>style.visibility</p:attrName>
                                        </p:attrNameLst>
                                      </p:cBhvr>
                                      <p:to>
                                        <p:strVal val="visible"/>
                                      </p:to>
                                    </p:set>
                                    <p:animEffect transition="in" filter="slide(fromTop)">
                                      <p:cBhvr>
                                        <p:cTn id="53" dur="500"/>
                                        <p:tgtEl>
                                          <p:spTgt spid="13"/>
                                        </p:tgtEl>
                                      </p:cBhvr>
                                    </p:animEffect>
                                  </p:childTnLst>
                                </p:cTn>
                              </p:par>
                            </p:childTnLst>
                          </p:cTn>
                        </p:par>
                        <p:par>
                          <p:cTn id="54" fill="hold">
                            <p:stCondLst>
                              <p:cond delay="3000"/>
                            </p:stCondLst>
                            <p:childTnLst>
                              <p:par>
                                <p:cTn id="55" presetID="49" presetClass="entr" presetSubtype="0" decel="100000" fill="hold" grpId="0" nodeType="after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 calcmode="lin" valueType="num">
                                      <p:cBhvr>
                                        <p:cTn id="59" dur="500" fill="hold"/>
                                        <p:tgtEl>
                                          <p:spTgt spid="18"/>
                                        </p:tgtEl>
                                        <p:attrNameLst>
                                          <p:attrName>style.rotation</p:attrName>
                                        </p:attrNameLst>
                                      </p:cBhvr>
                                      <p:tavLst>
                                        <p:tav tm="0">
                                          <p:val>
                                            <p:fltVal val="360"/>
                                          </p:val>
                                        </p:tav>
                                        <p:tav tm="100000">
                                          <p:val>
                                            <p:fltVal val="0"/>
                                          </p:val>
                                        </p:tav>
                                      </p:tavLst>
                                    </p:anim>
                                    <p:animEffect transition="in" filter="fade">
                                      <p:cBhvr>
                                        <p:cTn id="6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9" grpId="0"/>
      <p:bldP spid="10" grpId="0" animBg="1"/>
      <p:bldP spid="11" grpId="0"/>
      <p:bldP spid="12" grpId="0"/>
      <p:bldP spid="13" grpId="0"/>
      <p:bldP spid="15" grpId="0"/>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zh-CN" altLang="en-US" dirty="0"/>
              <a:t>变量及其声明</a:t>
            </a:r>
          </a:p>
        </p:txBody>
      </p:sp>
      <p:sp>
        <p:nvSpPr>
          <p:cNvPr id="103427" name="Rectangle 3"/>
          <p:cNvSpPr>
            <a:spLocks noGrp="1" noChangeArrowheads="1"/>
          </p:cNvSpPr>
          <p:nvPr>
            <p:ph idx="1"/>
          </p:nvPr>
        </p:nvSpPr>
        <p:spPr/>
        <p:txBody>
          <a:bodyPr/>
          <a:lstStyle/>
          <a:p>
            <a:pPr>
              <a:lnSpc>
                <a:spcPct val="85000"/>
              </a:lnSpc>
              <a:spcBef>
                <a:spcPct val="0"/>
              </a:spcBef>
              <a:spcAft>
                <a:spcPct val="60000"/>
              </a:spcAft>
              <a:buFontTx/>
              <a:buNone/>
            </a:pPr>
            <a:r>
              <a:rPr lang="en-US" altLang="zh-CN" dirty="0"/>
              <a:t> </a:t>
            </a:r>
            <a:r>
              <a:rPr lang="en-US" altLang="zh-CN" dirty="0" err="1"/>
              <a:t>int</a:t>
            </a:r>
            <a:r>
              <a:rPr lang="en-US" altLang="zh-CN" dirty="0"/>
              <a:t> </a:t>
            </a:r>
            <a:r>
              <a:rPr lang="en-US" altLang="zh-CN" dirty="0" err="1"/>
              <a:t>a,b,sum</a:t>
            </a:r>
            <a:r>
              <a:rPr lang="en-US" altLang="zh-CN" dirty="0"/>
              <a:t>;</a:t>
            </a:r>
          </a:p>
          <a:p>
            <a:pPr>
              <a:lnSpc>
                <a:spcPct val="80000"/>
              </a:lnSpc>
            </a:pPr>
            <a:r>
              <a:rPr lang="zh-CN" altLang="en-US" b="1" dirty="0">
                <a:solidFill>
                  <a:srgbClr val="FF0000"/>
                </a:solidFill>
              </a:rPr>
              <a:t>变量</a:t>
            </a:r>
            <a:r>
              <a:rPr lang="en-US" altLang="zh-CN" b="1" dirty="0">
                <a:solidFill>
                  <a:srgbClr val="FF0000"/>
                </a:solidFill>
              </a:rPr>
              <a:t>(variable)</a:t>
            </a:r>
            <a:r>
              <a:rPr lang="zh-CN" altLang="en-US" dirty="0"/>
              <a:t>：一些在编写程序时值未知的数据的存放处。</a:t>
            </a:r>
          </a:p>
          <a:p>
            <a:pPr lvl="1">
              <a:lnSpc>
                <a:spcPct val="80000"/>
              </a:lnSpc>
            </a:pPr>
            <a:r>
              <a:rPr lang="zh-CN" altLang="en-US" dirty="0"/>
              <a:t>为了在程序中引用那些在编写程序时尚未确定的数据，可创建一个变量来保存这些需要记住的值，并给该变量命名。一旦要用到存放在其中的值，可使用其变量名。</a:t>
            </a:r>
          </a:p>
          <a:p>
            <a:pPr lvl="1">
              <a:lnSpc>
                <a:spcPct val="80000"/>
              </a:lnSpc>
            </a:pPr>
            <a:r>
              <a:rPr lang="zh-CN" altLang="en-US" sz="2000" i="1" dirty="0">
                <a:solidFill>
                  <a:srgbClr val="FF0000"/>
                </a:solidFill>
                <a:effectLst>
                  <a:outerShdw blurRad="38100" dist="38100" dir="2700000" algn="tl">
                    <a:srgbClr val="C0C0C0"/>
                  </a:outerShdw>
                </a:effectLst>
              </a:rPr>
              <a:t>变量的名字要用心选择</a:t>
            </a:r>
            <a:r>
              <a:rPr lang="zh-CN" altLang="en-US" sz="2000" i="1" dirty="0">
                <a:solidFill>
                  <a:srgbClr val="008000"/>
                </a:solidFill>
              </a:rPr>
              <a:t>，以便将来阅读程序的程序员能够容易地分辨出每个变量的作用。</a:t>
            </a:r>
          </a:p>
          <a:p>
            <a:pPr lvl="1">
              <a:lnSpc>
                <a:spcPct val="80000"/>
              </a:lnSpc>
            </a:pPr>
            <a:r>
              <a:rPr lang="zh-CN" altLang="en-US" sz="2000" i="1" dirty="0">
                <a:solidFill>
                  <a:srgbClr val="FF0000"/>
                </a:solidFill>
                <a:effectLst>
                  <a:outerShdw blurRad="38100" dist="38100" dir="2700000" algn="tl">
                    <a:srgbClr val="C0C0C0"/>
                  </a:outerShdw>
                </a:effectLst>
              </a:rPr>
              <a:t>在</a:t>
            </a:r>
            <a:r>
              <a:rPr lang="en-US" altLang="zh-CN" sz="2000" i="1" dirty="0">
                <a:solidFill>
                  <a:srgbClr val="FF0000"/>
                </a:solidFill>
                <a:effectLst>
                  <a:outerShdw blurRad="38100" dist="38100" dir="2700000" algn="tl">
                    <a:srgbClr val="C0C0C0"/>
                  </a:outerShdw>
                </a:effectLst>
              </a:rPr>
              <a:t>C</a:t>
            </a:r>
            <a:r>
              <a:rPr lang="zh-CN" altLang="en-US" sz="2000" i="1" dirty="0">
                <a:solidFill>
                  <a:srgbClr val="FF0000"/>
                </a:solidFill>
                <a:effectLst>
                  <a:outerShdw blurRad="38100" dist="38100" dir="2700000" algn="tl">
                    <a:srgbClr val="C0C0C0"/>
                  </a:outerShdw>
                </a:effectLst>
              </a:rPr>
              <a:t>语言中，使用变量之前，必须先声明这个变量。</a:t>
            </a:r>
          </a:p>
          <a:p>
            <a:pPr>
              <a:lnSpc>
                <a:spcPct val="80000"/>
              </a:lnSpc>
              <a:spcBef>
                <a:spcPct val="50000"/>
              </a:spcBef>
            </a:pPr>
            <a:r>
              <a:rPr lang="zh-CN" altLang="en-US" dirty="0">
                <a:solidFill>
                  <a:srgbClr val="FF0000"/>
                </a:solidFill>
                <a:effectLst>
                  <a:outerShdw blurRad="38100" dist="38100" dir="2700000" algn="tl">
                    <a:srgbClr val="C0C0C0"/>
                  </a:outerShdw>
                </a:effectLst>
              </a:rPr>
              <a:t>声明</a:t>
            </a:r>
            <a:r>
              <a:rPr lang="en-US" altLang="zh-CN" dirty="0">
                <a:solidFill>
                  <a:srgbClr val="FF0000"/>
                </a:solidFill>
                <a:effectLst>
                  <a:outerShdw blurRad="38100" dist="38100" dir="2700000" algn="tl">
                    <a:srgbClr val="C0C0C0"/>
                  </a:outerShdw>
                </a:effectLst>
              </a:rPr>
              <a:t>(declaring)</a:t>
            </a:r>
            <a:r>
              <a:rPr lang="zh-CN" altLang="en-US" dirty="0"/>
              <a:t>一个变量：告知</a:t>
            </a:r>
            <a:r>
              <a:rPr lang="en-US" altLang="zh-CN" dirty="0"/>
              <a:t>C</a:t>
            </a:r>
            <a:r>
              <a:rPr lang="zh-CN" altLang="en-US" dirty="0"/>
              <a:t>编译器要引用一个新的变量名，并指定了该变量可以保存的数据的类型。</a:t>
            </a:r>
          </a:p>
        </p:txBody>
      </p:sp>
      <p:sp>
        <p:nvSpPr>
          <p:cNvPr id="20" name="页脚占位符 4"/>
          <p:cNvSpPr>
            <a:spLocks noGrp="1"/>
          </p:cNvSpPr>
          <p:nvPr>
            <p:ph type="ftr" sz="quarter" idx="11"/>
          </p:nvPr>
        </p:nvSpPr>
        <p:spPr/>
        <p:txBody>
          <a:bodyPr/>
          <a:lstStyle/>
          <a:p>
            <a:r>
              <a:rPr lang="en-US" altLang="zh-CN" dirty="0" err="1"/>
              <a:t>xlzheng@xmu</a:t>
            </a:r>
            <a:endParaRPr lang="en-US" altLang="zh-CN" dirty="0"/>
          </a:p>
        </p:txBody>
      </p:sp>
      <p:sp>
        <p:nvSpPr>
          <p:cNvPr id="21" name="灯片编号占位符 5"/>
          <p:cNvSpPr>
            <a:spLocks noGrp="1"/>
          </p:cNvSpPr>
          <p:nvPr>
            <p:ph type="sldNum" sz="quarter" idx="12"/>
          </p:nvPr>
        </p:nvSpPr>
        <p:spPr/>
        <p:txBody>
          <a:bodyPr/>
          <a:lstStyle/>
          <a:p>
            <a:fld id="{0D9312FB-E3B0-443F-A352-91CA039AAD47}" type="slidenum">
              <a:rPr lang="ko-KR" altLang="en-US"/>
              <a:pPr/>
              <a:t>16</a:t>
            </a:fld>
            <a:endParaRPr lang="en-US" altLang="ko-KR"/>
          </a:p>
        </p:txBody>
      </p:sp>
      <p:sp>
        <p:nvSpPr>
          <p:cNvPr id="103429" name="AutoShape 5"/>
          <p:cNvSpPr>
            <a:spLocks noChangeArrowheads="1"/>
          </p:cNvSpPr>
          <p:nvPr/>
        </p:nvSpPr>
        <p:spPr bwMode="auto">
          <a:xfrm>
            <a:off x="7021513" y="44450"/>
            <a:ext cx="935037" cy="1800225"/>
          </a:xfrm>
          <a:prstGeom prst="flowChartPunchedTape">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03439" name="Group 15"/>
          <p:cNvGrpSpPr>
            <a:grpSpLocks/>
          </p:cNvGrpSpPr>
          <p:nvPr/>
        </p:nvGrpSpPr>
        <p:grpSpPr bwMode="auto">
          <a:xfrm>
            <a:off x="5795963" y="344488"/>
            <a:ext cx="2527300" cy="523874"/>
            <a:chOff x="3651" y="217"/>
            <a:chExt cx="1592" cy="330"/>
          </a:xfrm>
        </p:grpSpPr>
        <p:sp>
          <p:nvSpPr>
            <p:cNvPr id="103430" name="Rectangle 6"/>
            <p:cNvSpPr>
              <a:spLocks noChangeArrowheads="1"/>
            </p:cNvSpPr>
            <p:nvPr/>
          </p:nvSpPr>
          <p:spPr bwMode="auto">
            <a:xfrm>
              <a:off x="4422" y="320"/>
              <a:ext cx="590" cy="182"/>
            </a:xfrm>
            <a:prstGeom prst="rect">
              <a:avLst/>
            </a:prstGeom>
            <a:solidFill>
              <a:srgbClr val="FFFF99"/>
            </a:solidFill>
            <a:ln w="28575">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3433" name="Text Box 9"/>
            <p:cNvSpPr txBox="1">
              <a:spLocks noChangeArrowheads="1"/>
            </p:cNvSpPr>
            <p:nvPr/>
          </p:nvSpPr>
          <p:spPr bwMode="auto">
            <a:xfrm>
              <a:off x="3651" y="279"/>
              <a:ext cx="7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en-US" altLang="zh-CN" sz="2000" b="1">
                  <a:solidFill>
                    <a:srgbClr val="0000FF"/>
                  </a:solidFill>
                  <a:latin typeface="Times New Roman" pitchFamily="18" charset="0"/>
                  <a:ea typeface="宋体" pitchFamily="2" charset="-122"/>
                </a:rPr>
                <a:t>01001101</a:t>
              </a:r>
            </a:p>
          </p:txBody>
        </p:sp>
        <p:sp>
          <p:nvSpPr>
            <p:cNvPr id="103436" name="Text Box 12"/>
            <p:cNvSpPr txBox="1">
              <a:spLocks noChangeArrowheads="1"/>
            </p:cNvSpPr>
            <p:nvPr/>
          </p:nvSpPr>
          <p:spPr bwMode="auto">
            <a:xfrm>
              <a:off x="5027" y="217"/>
              <a:ext cx="21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en-US" altLang="zh-CN" sz="2800" dirty="0">
                  <a:solidFill>
                    <a:srgbClr val="FF0000"/>
                  </a:solidFill>
                  <a:latin typeface="Times New Roman" pitchFamily="18" charset="0"/>
                  <a:ea typeface="宋体" pitchFamily="2" charset="-122"/>
                </a:rPr>
                <a:t>a</a:t>
              </a:r>
            </a:p>
          </p:txBody>
        </p:sp>
      </p:grpSp>
      <p:grpSp>
        <p:nvGrpSpPr>
          <p:cNvPr id="103440" name="Group 16"/>
          <p:cNvGrpSpPr>
            <a:grpSpLocks/>
          </p:cNvGrpSpPr>
          <p:nvPr/>
        </p:nvGrpSpPr>
        <p:grpSpPr bwMode="auto">
          <a:xfrm>
            <a:off x="5795964" y="650876"/>
            <a:ext cx="2547938" cy="523876"/>
            <a:chOff x="3651" y="410"/>
            <a:chExt cx="1605" cy="330"/>
          </a:xfrm>
        </p:grpSpPr>
        <p:sp>
          <p:nvSpPr>
            <p:cNvPr id="103431" name="Rectangle 7"/>
            <p:cNvSpPr>
              <a:spLocks noChangeArrowheads="1"/>
            </p:cNvSpPr>
            <p:nvPr/>
          </p:nvSpPr>
          <p:spPr bwMode="auto">
            <a:xfrm>
              <a:off x="4422" y="502"/>
              <a:ext cx="590" cy="182"/>
            </a:xfrm>
            <a:prstGeom prst="rect">
              <a:avLst/>
            </a:prstGeom>
            <a:solidFill>
              <a:srgbClr val="CCFFFF"/>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3434" name="Text Box 10"/>
            <p:cNvSpPr txBox="1">
              <a:spLocks noChangeArrowheads="1"/>
            </p:cNvSpPr>
            <p:nvPr/>
          </p:nvSpPr>
          <p:spPr bwMode="auto">
            <a:xfrm>
              <a:off x="3651" y="472"/>
              <a:ext cx="7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en-US" altLang="zh-CN" sz="2000" b="1">
                  <a:solidFill>
                    <a:srgbClr val="0000FF"/>
                  </a:solidFill>
                  <a:latin typeface="Times New Roman" pitchFamily="18" charset="0"/>
                  <a:ea typeface="宋体" pitchFamily="2" charset="-122"/>
                </a:rPr>
                <a:t>01001103</a:t>
              </a:r>
            </a:p>
          </p:txBody>
        </p:sp>
        <p:sp>
          <p:nvSpPr>
            <p:cNvPr id="103437" name="Text Box 13"/>
            <p:cNvSpPr txBox="1">
              <a:spLocks noChangeArrowheads="1"/>
            </p:cNvSpPr>
            <p:nvPr/>
          </p:nvSpPr>
          <p:spPr bwMode="auto">
            <a:xfrm>
              <a:off x="5027" y="410"/>
              <a:ext cx="2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en-US" altLang="zh-CN" sz="2800" dirty="0">
                  <a:solidFill>
                    <a:srgbClr val="FF0000"/>
                  </a:solidFill>
                  <a:latin typeface="Times New Roman" pitchFamily="18" charset="0"/>
                  <a:ea typeface="宋体" pitchFamily="2" charset="-122"/>
                </a:rPr>
                <a:t>b</a:t>
              </a:r>
            </a:p>
          </p:txBody>
        </p:sp>
      </p:grpSp>
      <p:grpSp>
        <p:nvGrpSpPr>
          <p:cNvPr id="103442" name="Group 18"/>
          <p:cNvGrpSpPr>
            <a:grpSpLocks/>
          </p:cNvGrpSpPr>
          <p:nvPr/>
        </p:nvGrpSpPr>
        <p:grpSpPr bwMode="auto">
          <a:xfrm>
            <a:off x="5795965" y="957262"/>
            <a:ext cx="2967038" cy="523874"/>
            <a:chOff x="3651" y="603"/>
            <a:chExt cx="1869" cy="330"/>
          </a:xfrm>
        </p:grpSpPr>
        <p:sp>
          <p:nvSpPr>
            <p:cNvPr id="103432" name="Rectangle 8"/>
            <p:cNvSpPr>
              <a:spLocks noChangeArrowheads="1"/>
            </p:cNvSpPr>
            <p:nvPr/>
          </p:nvSpPr>
          <p:spPr bwMode="auto">
            <a:xfrm>
              <a:off x="4422" y="693"/>
              <a:ext cx="590" cy="182"/>
            </a:xfrm>
            <a:prstGeom prst="rect">
              <a:avLst/>
            </a:prstGeom>
            <a:solidFill>
              <a:srgbClr val="FFCCFF"/>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3435" name="Text Box 11"/>
            <p:cNvSpPr txBox="1">
              <a:spLocks noChangeArrowheads="1"/>
            </p:cNvSpPr>
            <p:nvPr/>
          </p:nvSpPr>
          <p:spPr bwMode="auto">
            <a:xfrm>
              <a:off x="3651" y="665"/>
              <a:ext cx="7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en-US" altLang="zh-CN" sz="2000" b="1">
                  <a:solidFill>
                    <a:srgbClr val="0000FF"/>
                  </a:solidFill>
                  <a:latin typeface="Times New Roman" pitchFamily="18" charset="0"/>
                  <a:ea typeface="宋体" pitchFamily="2" charset="-122"/>
                </a:rPr>
                <a:t>01001105</a:t>
              </a:r>
            </a:p>
          </p:txBody>
        </p:sp>
        <p:sp>
          <p:nvSpPr>
            <p:cNvPr id="103438" name="Text Box 14"/>
            <p:cNvSpPr txBox="1">
              <a:spLocks noChangeArrowheads="1"/>
            </p:cNvSpPr>
            <p:nvPr/>
          </p:nvSpPr>
          <p:spPr bwMode="auto">
            <a:xfrm>
              <a:off x="5027" y="603"/>
              <a:ext cx="49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en-US" altLang="zh-CN" sz="2800" dirty="0">
                  <a:solidFill>
                    <a:srgbClr val="FF0000"/>
                  </a:solidFill>
                  <a:latin typeface="Times New Roman" pitchFamily="18" charset="0"/>
                  <a:ea typeface="宋体" pitchFamily="2" charset="-122"/>
                </a:rPr>
                <a:t>sum</a:t>
              </a:r>
            </a:p>
          </p:txBody>
        </p:sp>
      </p:grpSp>
      <p:grpSp>
        <p:nvGrpSpPr>
          <p:cNvPr id="103445" name="Group 21"/>
          <p:cNvGrpSpPr>
            <a:grpSpLocks/>
          </p:cNvGrpSpPr>
          <p:nvPr/>
        </p:nvGrpSpPr>
        <p:grpSpPr bwMode="auto">
          <a:xfrm>
            <a:off x="2293937" y="1751808"/>
            <a:ext cx="1470025" cy="519113"/>
            <a:chOff x="930" y="972"/>
            <a:chExt cx="926" cy="327"/>
          </a:xfrm>
        </p:grpSpPr>
        <p:sp>
          <p:nvSpPr>
            <p:cNvPr id="103443" name="Line 19"/>
            <p:cNvSpPr>
              <a:spLocks noChangeShapeType="1"/>
            </p:cNvSpPr>
            <p:nvPr/>
          </p:nvSpPr>
          <p:spPr bwMode="auto">
            <a:xfrm>
              <a:off x="930" y="1117"/>
              <a:ext cx="408" cy="0"/>
            </a:xfrm>
            <a:prstGeom prst="line">
              <a:avLst/>
            </a:prstGeom>
            <a:noFill/>
            <a:ln w="28575">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44" name="Text Box 20"/>
            <p:cNvSpPr txBox="1">
              <a:spLocks noChangeArrowheads="1"/>
            </p:cNvSpPr>
            <p:nvPr/>
          </p:nvSpPr>
          <p:spPr bwMode="auto">
            <a:xfrm>
              <a:off x="1292" y="972"/>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938">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solidFill>
                    <a:srgbClr val="008000"/>
                  </a:solidFill>
                  <a:ea typeface="华文新魏" pitchFamily="2" charset="-122"/>
                </a:rPr>
                <a:t>整型</a:t>
              </a:r>
            </a:p>
          </p:txBody>
        </p:sp>
      </p:grpSp>
    </p:spTree>
    <p:extLst>
      <p:ext uri="{BB962C8B-B14F-4D97-AF65-F5344CB8AC3E}">
        <p14:creationId xmlns:p14="http://schemas.microsoft.com/office/powerpoint/2010/main" val="2476643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3445"/>
                                        </p:tgtEl>
                                        <p:attrNameLst>
                                          <p:attrName>style.visibility</p:attrName>
                                        </p:attrNameLst>
                                      </p:cBhvr>
                                      <p:to>
                                        <p:strVal val="visible"/>
                                      </p:to>
                                    </p:set>
                                    <p:animEffect transition="in" filter="wipe(left)">
                                      <p:cBhvr>
                                        <p:cTn id="7" dur="500"/>
                                        <p:tgtEl>
                                          <p:spTgt spid="1034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342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03439"/>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nodeType="afterEffect">
                                  <p:stCondLst>
                                    <p:cond delay="1500"/>
                                  </p:stCondLst>
                                  <p:childTnLst>
                                    <p:set>
                                      <p:cBhvr>
                                        <p:cTn id="18" dur="1" fill="hold">
                                          <p:stCondLst>
                                            <p:cond delay="0"/>
                                          </p:stCondLst>
                                        </p:cTn>
                                        <p:tgtEl>
                                          <p:spTgt spid="103440"/>
                                        </p:tgtEl>
                                        <p:attrNameLst>
                                          <p:attrName>style.visibility</p:attrName>
                                        </p:attrNameLst>
                                      </p:cBhvr>
                                      <p:to>
                                        <p:strVal val="visible"/>
                                      </p:to>
                                    </p:set>
                                  </p:childTnLst>
                                </p:cTn>
                              </p:par>
                            </p:childTnLst>
                          </p:cTn>
                        </p:par>
                        <p:par>
                          <p:cTn id="19" fill="hold" nodeType="afterGroup">
                            <p:stCondLst>
                              <p:cond delay="1500"/>
                            </p:stCondLst>
                            <p:childTnLst>
                              <p:par>
                                <p:cTn id="20" presetID="1" presetClass="entr" presetSubtype="0" fill="hold" nodeType="afterEffect">
                                  <p:stCondLst>
                                    <p:cond delay="3000"/>
                                  </p:stCondLst>
                                  <p:childTnLst>
                                    <p:set>
                                      <p:cBhvr>
                                        <p:cTn id="21" dur="1" fill="hold">
                                          <p:stCondLst>
                                            <p:cond delay="0"/>
                                          </p:stCondLst>
                                        </p:cTn>
                                        <p:tgtEl>
                                          <p:spTgt spid="1034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9"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5B64449-28F0-4ADA-B9B9-6F270F414645}"/>
              </a:ext>
            </a:extLst>
          </p:cNvPr>
          <p:cNvPicPr>
            <a:picLocks noChangeAspect="1"/>
          </p:cNvPicPr>
          <p:nvPr/>
        </p:nvPicPr>
        <p:blipFill>
          <a:blip r:embed="rId2"/>
          <a:stretch>
            <a:fillRect/>
          </a:stretch>
        </p:blipFill>
        <p:spPr>
          <a:xfrm>
            <a:off x="477712" y="646812"/>
            <a:ext cx="6213849" cy="5760478"/>
          </a:xfrm>
          <a:prstGeom prst="rect">
            <a:avLst/>
          </a:prstGeom>
        </p:spPr>
      </p:pic>
      <p:sp>
        <p:nvSpPr>
          <p:cNvPr id="71688" name="Rectangle 8"/>
          <p:cNvSpPr>
            <a:spLocks noGrp="1" noChangeArrowheads="1"/>
          </p:cNvSpPr>
          <p:nvPr>
            <p:ph type="title"/>
          </p:nvPr>
        </p:nvSpPr>
        <p:spPr>
          <a:xfrm>
            <a:off x="-19936" y="88933"/>
            <a:ext cx="5153000" cy="387901"/>
          </a:xfrm>
        </p:spPr>
        <p:txBody>
          <a:bodyPr>
            <a:normAutofit fontScale="90000"/>
          </a:bodyPr>
          <a:lstStyle/>
          <a:p>
            <a:pPr eaLnBrk="1" hangingPunct="1"/>
            <a:r>
              <a:rPr lang="en-US" altLang="zh-CN" dirty="0"/>
              <a:t>(</a:t>
            </a:r>
            <a:r>
              <a:rPr lang="zh-CN" altLang="en-US" dirty="0"/>
              <a:t>三</a:t>
            </a:r>
            <a:r>
              <a:rPr lang="en-US" altLang="zh-CN" dirty="0"/>
              <a:t>)</a:t>
            </a:r>
            <a:r>
              <a:rPr lang="zh-CN" altLang="zh-CN" dirty="0"/>
              <a:t>求两个整数中的较大者</a:t>
            </a:r>
          </a:p>
        </p:txBody>
      </p:sp>
      <p:sp>
        <p:nvSpPr>
          <p:cNvPr id="17" name="灯片编号占位符 5"/>
          <p:cNvSpPr>
            <a:spLocks noGrp="1"/>
          </p:cNvSpPr>
          <p:nvPr>
            <p:ph type="sldNum" sz="quarter" idx="12"/>
          </p:nvPr>
        </p:nvSpPr>
        <p:spPr/>
        <p:txBody>
          <a:bodyPr/>
          <a:lstStyle/>
          <a:p>
            <a:fld id="{0117FA09-9FBC-40AF-A436-A92EDC122CBB}" type="slidenum">
              <a:rPr lang="ko-KR" altLang="en-US"/>
              <a:pPr/>
              <a:t>17</a:t>
            </a:fld>
            <a:endParaRPr lang="en-US" altLang="ko-KR"/>
          </a:p>
        </p:txBody>
      </p:sp>
      <p:grpSp>
        <p:nvGrpSpPr>
          <p:cNvPr id="71702" name="Group 22"/>
          <p:cNvGrpSpPr>
            <a:grpSpLocks/>
          </p:cNvGrpSpPr>
          <p:nvPr/>
        </p:nvGrpSpPr>
        <p:grpSpPr bwMode="auto">
          <a:xfrm>
            <a:off x="-161487" y="1412776"/>
            <a:ext cx="6853048" cy="2376464"/>
            <a:chOff x="-173" y="981"/>
            <a:chExt cx="5729" cy="1542"/>
          </a:xfrm>
          <a:noFill/>
        </p:grpSpPr>
        <p:sp>
          <p:nvSpPr>
            <p:cNvPr id="71700" name="AutoShape 20"/>
            <p:cNvSpPr>
              <a:spLocks noChangeArrowheads="1"/>
            </p:cNvSpPr>
            <p:nvPr/>
          </p:nvSpPr>
          <p:spPr bwMode="auto">
            <a:xfrm>
              <a:off x="657" y="981"/>
              <a:ext cx="4899" cy="1542"/>
            </a:xfrm>
            <a:prstGeom prst="roundRect">
              <a:avLst>
                <a:gd name="adj" fmla="val 16667"/>
              </a:avLst>
            </a:prstGeom>
            <a:grp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sp>
          <p:nvSpPr>
            <p:cNvPr id="71701" name="Rectangle 21"/>
            <p:cNvSpPr>
              <a:spLocks noChangeArrowheads="1"/>
            </p:cNvSpPr>
            <p:nvPr/>
          </p:nvSpPr>
          <p:spPr bwMode="auto">
            <a:xfrm>
              <a:off x="-173" y="1437"/>
              <a:ext cx="695" cy="288"/>
            </a:xfrm>
            <a:prstGeom prst="rect">
              <a:avLst/>
            </a:prstGeom>
            <a:grpFill/>
            <a:ln>
              <a:noFill/>
            </a:ln>
            <a:effectLst/>
            <a:extLst>
              <a:ext uri="{91240B29-F687-4F45-9708-019B960494DF}">
                <a14:hiddenLine xmlns:a14="http://schemas.microsoft.com/office/drawing/2010/main" w="7938">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chemeClr val="accent2"/>
                  </a:solidFill>
                  <a:effectLst>
                    <a:outerShdw blurRad="38100" dist="38100" dir="2700000" algn="tl">
                      <a:srgbClr val="C0C0C0"/>
                    </a:outerShdw>
                  </a:effectLst>
                  <a:ea typeface="宋体" pitchFamily="2" charset="-122"/>
                </a:rPr>
                <a:t>主函数</a:t>
              </a:r>
            </a:p>
          </p:txBody>
        </p:sp>
      </p:grpSp>
      <p:grpSp>
        <p:nvGrpSpPr>
          <p:cNvPr id="71705" name="Group 25"/>
          <p:cNvGrpSpPr>
            <a:grpSpLocks/>
          </p:cNvGrpSpPr>
          <p:nvPr/>
        </p:nvGrpSpPr>
        <p:grpSpPr bwMode="auto">
          <a:xfrm>
            <a:off x="86290" y="3852912"/>
            <a:ext cx="6605271" cy="2185494"/>
            <a:chOff x="97" y="1863"/>
            <a:chExt cx="5336" cy="1769"/>
          </a:xfrm>
        </p:grpSpPr>
        <p:sp>
          <p:nvSpPr>
            <p:cNvPr id="71703" name="Rectangle 23"/>
            <p:cNvSpPr>
              <a:spLocks noChangeArrowheads="1"/>
            </p:cNvSpPr>
            <p:nvPr/>
          </p:nvSpPr>
          <p:spPr bwMode="auto">
            <a:xfrm>
              <a:off x="97" y="2017"/>
              <a:ext cx="272" cy="1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938">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FF0000"/>
                  </a:solidFill>
                  <a:effectLst>
                    <a:outerShdw blurRad="38100" dist="38100" dir="2700000" algn="tl">
                      <a:srgbClr val="C0C0C0"/>
                    </a:outerShdw>
                  </a:effectLst>
                  <a:ea typeface="宋体" pitchFamily="2" charset="-122"/>
                </a:rPr>
                <a:t>被调函数</a:t>
              </a:r>
            </a:p>
          </p:txBody>
        </p:sp>
        <p:sp>
          <p:nvSpPr>
            <p:cNvPr id="71704" name="AutoShape 24"/>
            <p:cNvSpPr>
              <a:spLocks noChangeArrowheads="1"/>
            </p:cNvSpPr>
            <p:nvPr/>
          </p:nvSpPr>
          <p:spPr bwMode="auto">
            <a:xfrm>
              <a:off x="534" y="1863"/>
              <a:ext cx="4899" cy="1769"/>
            </a:xfrm>
            <a:prstGeom prst="roundRect">
              <a:avLst>
                <a:gd name="adj" fmla="val 16667"/>
              </a:avLst>
            </a:prstGeom>
            <a:no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zh-CN" altLang="en-US"/>
              <a:t>自己编写函数（自定义函数）</a:t>
            </a:r>
          </a:p>
        </p:txBody>
      </p:sp>
      <p:sp>
        <p:nvSpPr>
          <p:cNvPr id="123907" name="Rectangle 3"/>
          <p:cNvSpPr>
            <a:spLocks noGrp="1" noChangeArrowheads="1"/>
          </p:cNvSpPr>
          <p:nvPr>
            <p:ph idx="1"/>
          </p:nvPr>
        </p:nvSpPr>
        <p:spPr>
          <a:xfrm>
            <a:off x="1219200" y="1225550"/>
            <a:ext cx="7924800" cy="4724400"/>
          </a:xfrm>
        </p:spPr>
        <p:txBody>
          <a:bodyPr/>
          <a:lstStyle/>
          <a:p>
            <a:pPr marL="381000" indent="-381000"/>
            <a:r>
              <a:rPr lang="zh-CN" altLang="en-US" dirty="0">
                <a:solidFill>
                  <a:srgbClr val="FF0000"/>
                </a:solidFill>
                <a:effectLst>
                  <a:outerShdw blurRad="38100" dist="38100" dir="2700000" algn="tl">
                    <a:srgbClr val="C0C0C0"/>
                  </a:outerShdw>
                </a:effectLst>
              </a:rPr>
              <a:t>函数</a:t>
            </a:r>
            <a:r>
              <a:rPr lang="en-US" altLang="zh-CN" dirty="0">
                <a:solidFill>
                  <a:srgbClr val="FF0000"/>
                </a:solidFill>
                <a:effectLst>
                  <a:outerShdw blurRad="38100" dist="38100" dir="2700000" algn="tl">
                    <a:srgbClr val="C0C0C0"/>
                  </a:outerShdw>
                </a:effectLst>
              </a:rPr>
              <a:t>(function)</a:t>
            </a:r>
            <a:r>
              <a:rPr lang="zh-CN" altLang="en-US" dirty="0"/>
              <a:t>：一系列独立的程序步骤，将这些程序步骤集合在一起，并赋予一个名字，就形成了一个函数。</a:t>
            </a:r>
          </a:p>
          <a:p>
            <a:pPr marL="381000" indent="-381000"/>
            <a:endParaRPr lang="zh-CN" altLang="en-US" dirty="0"/>
          </a:p>
          <a:p>
            <a:pPr marL="381000" indent="-381000"/>
            <a:r>
              <a:rPr lang="zh-CN" altLang="en-US" dirty="0"/>
              <a:t>在</a:t>
            </a:r>
            <a:r>
              <a:rPr lang="en-US" altLang="zh-CN" dirty="0"/>
              <a:t>C</a:t>
            </a:r>
            <a:r>
              <a:rPr lang="zh-CN" altLang="en-US" dirty="0"/>
              <a:t>程序中新增加一个新的函数需要两个步骤：</a:t>
            </a:r>
          </a:p>
          <a:p>
            <a:pPr marL="381000" indent="-381000">
              <a:buFontTx/>
              <a:buAutoNum type="arabicPeriod"/>
            </a:pPr>
            <a:r>
              <a:rPr lang="zh-CN" altLang="en-US" dirty="0"/>
              <a:t>需要指定这个函数的</a:t>
            </a:r>
            <a:r>
              <a:rPr lang="zh-CN" altLang="en-US" dirty="0">
                <a:solidFill>
                  <a:srgbClr val="FF0000"/>
                </a:solidFill>
                <a:effectLst>
                  <a:outerShdw blurRad="38100" dist="38100" dir="2700000" algn="tl">
                    <a:srgbClr val="C0C0C0"/>
                  </a:outerShdw>
                </a:effectLst>
              </a:rPr>
              <a:t>函数原型</a:t>
            </a:r>
            <a:r>
              <a:rPr lang="zh-CN" altLang="en-US" dirty="0"/>
              <a:t>，它通常位于整个程序的头部，在＃</a:t>
            </a:r>
            <a:r>
              <a:rPr lang="en-US" altLang="zh-CN" dirty="0"/>
              <a:t>include</a:t>
            </a:r>
            <a:r>
              <a:rPr lang="zh-CN" altLang="en-US" dirty="0"/>
              <a:t>行之后；</a:t>
            </a:r>
          </a:p>
          <a:p>
            <a:pPr marL="381000" indent="-381000">
              <a:buFontTx/>
              <a:buAutoNum type="arabicPeriod"/>
            </a:pPr>
            <a:r>
              <a:rPr lang="zh-CN" altLang="en-US" dirty="0"/>
              <a:t>在程序的稍后部分，需要提供该函数的实现，即指定一些实际的程序步骤（</a:t>
            </a:r>
            <a:r>
              <a:rPr lang="zh-CN" altLang="en-US" dirty="0">
                <a:solidFill>
                  <a:srgbClr val="FF0000"/>
                </a:solidFill>
                <a:effectLst>
                  <a:outerShdw blurRad="38100" dist="38100" dir="2700000" algn="tl">
                    <a:srgbClr val="C0C0C0"/>
                  </a:outerShdw>
                </a:effectLst>
              </a:rPr>
              <a:t>函数定义</a:t>
            </a:r>
            <a:r>
              <a:rPr lang="zh-CN" altLang="en-US" dirty="0"/>
              <a:t>）；</a:t>
            </a:r>
          </a:p>
          <a:p>
            <a:pPr marL="381000" indent="-381000"/>
            <a:r>
              <a:rPr lang="zh-CN" altLang="en-US" dirty="0">
                <a:hlinkClick r:id="rId2" action="ppaction://hlinksldjump"/>
              </a:rPr>
              <a:t>函数的调用</a:t>
            </a:r>
            <a:endParaRPr lang="zh-CN" altLang="en-US" dirty="0"/>
          </a:p>
        </p:txBody>
      </p:sp>
      <p:sp>
        <p:nvSpPr>
          <p:cNvPr id="4" name="页脚占位符 4"/>
          <p:cNvSpPr>
            <a:spLocks noGrp="1"/>
          </p:cNvSpPr>
          <p:nvPr>
            <p:ph type="ftr" sz="quarter" idx="11"/>
          </p:nvPr>
        </p:nvSpPr>
        <p:spPr/>
        <p:txBody>
          <a:bodyPr/>
          <a:lstStyle/>
          <a:p>
            <a:r>
              <a:rPr lang="en-US" altLang="zh-CN" dirty="0" err="1"/>
              <a:t>xlzheng@xmu</a:t>
            </a:r>
            <a:endParaRPr lang="en-US" altLang="zh-CN" dirty="0"/>
          </a:p>
        </p:txBody>
      </p:sp>
      <p:sp>
        <p:nvSpPr>
          <p:cNvPr id="5" name="灯片编号占位符 5"/>
          <p:cNvSpPr>
            <a:spLocks noGrp="1"/>
          </p:cNvSpPr>
          <p:nvPr>
            <p:ph type="sldNum" sz="quarter" idx="12"/>
          </p:nvPr>
        </p:nvSpPr>
        <p:spPr/>
        <p:txBody>
          <a:bodyPr/>
          <a:lstStyle/>
          <a:p>
            <a:fld id="{87A8728D-6554-412A-A53B-24161B3E2AE6}" type="slidenum">
              <a:rPr lang="ko-KR" altLang="en-US"/>
              <a:pPr/>
              <a:t>18</a:t>
            </a:fld>
            <a:endParaRPr lang="en-US" altLang="ko-K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967" name="Rectangle 15"/>
          <p:cNvSpPr>
            <a:spLocks noGrp="1" noChangeArrowheads="1"/>
          </p:cNvSpPr>
          <p:nvPr>
            <p:ph type="title"/>
          </p:nvPr>
        </p:nvSpPr>
        <p:spPr>
          <a:xfrm>
            <a:off x="179512" y="96044"/>
            <a:ext cx="7772400" cy="792162"/>
          </a:xfrm>
        </p:spPr>
        <p:txBody>
          <a:bodyPr>
            <a:normAutofit/>
          </a:bodyPr>
          <a:lstStyle/>
          <a:p>
            <a:r>
              <a:rPr lang="zh-CN" altLang="en-US" sz="4400" dirty="0"/>
              <a:t>函数定义的一般形式</a:t>
            </a:r>
          </a:p>
        </p:txBody>
      </p:sp>
      <p:sp>
        <p:nvSpPr>
          <p:cNvPr id="125966" name="Rectangle 14"/>
          <p:cNvSpPr>
            <a:spLocks noGrp="1" noChangeArrowheads="1"/>
          </p:cNvSpPr>
          <p:nvPr>
            <p:ph idx="1"/>
          </p:nvPr>
        </p:nvSpPr>
        <p:spPr>
          <a:xfrm>
            <a:off x="1187450" y="1033463"/>
            <a:ext cx="7632700" cy="5688013"/>
          </a:xfrm>
        </p:spPr>
        <p:txBody>
          <a:bodyPr/>
          <a:lstStyle/>
          <a:p>
            <a:pPr algn="just">
              <a:buFontTx/>
              <a:buNone/>
            </a:pPr>
            <a:r>
              <a:rPr lang="en-US" altLang="zh-CN" sz="2400" dirty="0">
                <a:solidFill>
                  <a:srgbClr val="FF0000"/>
                </a:solidFill>
              </a:rPr>
              <a:t>[</a:t>
            </a:r>
            <a:r>
              <a:rPr lang="zh-CN" altLang="en-US" sz="2400" dirty="0"/>
              <a:t>返回值的类型</a:t>
            </a:r>
            <a:r>
              <a:rPr lang="en-US" altLang="zh-CN" sz="2400" dirty="0">
                <a:solidFill>
                  <a:srgbClr val="FF0000"/>
                </a:solidFill>
              </a:rPr>
              <a:t>]</a:t>
            </a:r>
            <a:r>
              <a:rPr lang="en-US" altLang="zh-CN" sz="2400" dirty="0"/>
              <a:t>  </a:t>
            </a:r>
            <a:r>
              <a:rPr lang="zh-CN" altLang="en-US" sz="2400" dirty="0"/>
              <a:t>函数名 </a:t>
            </a:r>
            <a:r>
              <a:rPr lang="en-US" altLang="zh-CN" sz="2400" dirty="0"/>
              <a:t>(</a:t>
            </a:r>
            <a:r>
              <a:rPr lang="en-US" altLang="zh-CN" sz="2400" dirty="0">
                <a:solidFill>
                  <a:srgbClr val="FF0000"/>
                </a:solidFill>
              </a:rPr>
              <a:t>[</a:t>
            </a:r>
            <a:r>
              <a:rPr lang="zh-CN" altLang="en-US" sz="2400" dirty="0"/>
              <a:t>形式参数说明表</a:t>
            </a:r>
            <a:r>
              <a:rPr lang="en-US" altLang="zh-CN" sz="2400" dirty="0">
                <a:solidFill>
                  <a:srgbClr val="FF0000"/>
                </a:solidFill>
              </a:rPr>
              <a:t>]</a:t>
            </a:r>
            <a:r>
              <a:rPr lang="en-US" altLang="zh-CN" sz="2400" dirty="0"/>
              <a:t> ) </a:t>
            </a:r>
            <a:endParaRPr lang="en-US" altLang="zh-CN" sz="2400" dirty="0">
              <a:solidFill>
                <a:srgbClr val="FF0000"/>
              </a:solidFill>
            </a:endParaRPr>
          </a:p>
          <a:p>
            <a:pPr>
              <a:lnSpc>
                <a:spcPct val="105000"/>
              </a:lnSpc>
              <a:spcBef>
                <a:spcPct val="125000"/>
              </a:spcBef>
              <a:buFontTx/>
              <a:buNone/>
            </a:pPr>
            <a:r>
              <a:rPr lang="en-US" altLang="zh-CN" sz="2400" dirty="0"/>
              <a:t>{</a:t>
            </a:r>
            <a:br>
              <a:rPr lang="en-US" altLang="zh-CN" sz="2400" dirty="0"/>
            </a:br>
            <a:r>
              <a:rPr lang="en-US" altLang="zh-CN" sz="2400" dirty="0">
                <a:solidFill>
                  <a:srgbClr val="FF0000"/>
                </a:solidFill>
              </a:rPr>
              <a:t>[</a:t>
            </a:r>
            <a:r>
              <a:rPr lang="zh-CN" altLang="en-US" sz="2400" dirty="0"/>
              <a:t>变量定义部分</a:t>
            </a:r>
            <a:r>
              <a:rPr lang="en-US" altLang="zh-CN" sz="2400" dirty="0">
                <a:solidFill>
                  <a:srgbClr val="FF0000"/>
                </a:solidFill>
              </a:rPr>
              <a:t>]</a:t>
            </a:r>
            <a:br>
              <a:rPr lang="en-US" altLang="zh-CN" sz="2400" dirty="0"/>
            </a:br>
            <a:endParaRPr lang="en-US" altLang="zh-CN" sz="2400" dirty="0"/>
          </a:p>
          <a:p>
            <a:pPr>
              <a:lnSpc>
                <a:spcPct val="105000"/>
              </a:lnSpc>
              <a:spcBef>
                <a:spcPct val="45000"/>
              </a:spcBef>
              <a:buFontTx/>
              <a:buNone/>
            </a:pPr>
            <a:r>
              <a:rPr lang="en-US" altLang="zh-CN" sz="2400" dirty="0"/>
              <a:t>	</a:t>
            </a:r>
            <a:r>
              <a:rPr lang="en-US" altLang="zh-CN" sz="2400" dirty="0">
                <a:solidFill>
                  <a:srgbClr val="FF0000"/>
                </a:solidFill>
              </a:rPr>
              <a:t>[</a:t>
            </a:r>
            <a:r>
              <a:rPr lang="zh-CN" altLang="en-US" sz="2400" dirty="0"/>
              <a:t>实现函数功能的语句串</a:t>
            </a:r>
            <a:r>
              <a:rPr lang="en-US" altLang="zh-CN" sz="2400" dirty="0">
                <a:solidFill>
                  <a:srgbClr val="FF0000"/>
                </a:solidFill>
              </a:rPr>
              <a:t>]</a:t>
            </a:r>
          </a:p>
          <a:p>
            <a:pPr>
              <a:lnSpc>
                <a:spcPct val="105000"/>
              </a:lnSpc>
              <a:spcBef>
                <a:spcPct val="45000"/>
              </a:spcBef>
              <a:buFontTx/>
              <a:buNone/>
            </a:pPr>
            <a:r>
              <a:rPr lang="en-US" altLang="zh-CN" sz="2400" dirty="0"/>
              <a:t>}</a:t>
            </a:r>
            <a:r>
              <a:rPr lang="en-US" altLang="zh-CN" dirty="0"/>
              <a:t> </a:t>
            </a:r>
          </a:p>
          <a:p>
            <a:pPr>
              <a:spcBef>
                <a:spcPct val="30000"/>
              </a:spcBef>
            </a:pPr>
            <a:r>
              <a:rPr lang="zh-CN" altLang="en-US" sz="2000" i="1" dirty="0">
                <a:solidFill>
                  <a:srgbClr val="FF0000"/>
                </a:solidFill>
                <a:effectLst>
                  <a:outerShdw blurRad="38100" dist="38100" dir="2700000" algn="tl">
                    <a:srgbClr val="C0C0C0"/>
                  </a:outerShdw>
                </a:effectLst>
              </a:rPr>
              <a:t>形式参数</a:t>
            </a:r>
            <a:r>
              <a:rPr lang="en-US" altLang="zh-CN" sz="2000" i="1" dirty="0">
                <a:solidFill>
                  <a:srgbClr val="FF0000"/>
                </a:solidFill>
                <a:effectLst>
                  <a:outerShdw blurRad="38100" dist="38100" dir="2700000" algn="tl">
                    <a:srgbClr val="C0C0C0"/>
                  </a:outerShdw>
                </a:effectLst>
              </a:rPr>
              <a:t>(formal parameter)</a:t>
            </a:r>
            <a:r>
              <a:rPr lang="zh-CN" altLang="en-US" sz="2000" i="1" dirty="0">
                <a:solidFill>
                  <a:srgbClr val="008000"/>
                </a:solidFill>
              </a:rPr>
              <a:t>：在函数首部定义的用作实际参数的占位符的变量。</a:t>
            </a:r>
          </a:p>
          <a:p>
            <a:pPr>
              <a:spcBef>
                <a:spcPct val="10000"/>
              </a:spcBef>
            </a:pPr>
            <a:r>
              <a:rPr lang="zh-CN" altLang="en-US" sz="2000" i="1" dirty="0">
                <a:solidFill>
                  <a:srgbClr val="008000"/>
                </a:solidFill>
              </a:rPr>
              <a:t>形式参数说明表中的每一个参数需要指出参数类型和参数名，它们之间用逗号隔开。</a:t>
            </a:r>
          </a:p>
          <a:p>
            <a:pPr lvl="1">
              <a:spcBef>
                <a:spcPct val="10000"/>
              </a:spcBef>
            </a:pPr>
            <a:r>
              <a:rPr lang="zh-CN" altLang="en-US" sz="1800" i="1" dirty="0">
                <a:solidFill>
                  <a:srgbClr val="008000"/>
                </a:solidFill>
              </a:rPr>
              <a:t>函数可以没有参数，也可以有多个参数；</a:t>
            </a:r>
          </a:p>
          <a:p>
            <a:pPr>
              <a:spcBef>
                <a:spcPct val="10000"/>
              </a:spcBef>
            </a:pPr>
            <a:r>
              <a:rPr lang="zh-CN" altLang="en-US" sz="2000" i="1" dirty="0">
                <a:solidFill>
                  <a:srgbClr val="008000"/>
                </a:solidFill>
              </a:rPr>
              <a:t>函数可以无返回值，即将其返回值类型声明为</a:t>
            </a:r>
            <a:r>
              <a:rPr lang="en-US" altLang="zh-CN" sz="2000" i="1" dirty="0">
                <a:solidFill>
                  <a:srgbClr val="008000"/>
                </a:solidFill>
              </a:rPr>
              <a:t>void</a:t>
            </a:r>
            <a:r>
              <a:rPr lang="zh-CN" altLang="en-US" sz="2000" i="1" dirty="0">
                <a:solidFill>
                  <a:srgbClr val="008000"/>
                </a:solidFill>
              </a:rPr>
              <a:t>。</a:t>
            </a:r>
          </a:p>
        </p:txBody>
      </p:sp>
      <p:sp>
        <p:nvSpPr>
          <p:cNvPr id="24" name="灯片编号占位符 5"/>
          <p:cNvSpPr>
            <a:spLocks noGrp="1"/>
          </p:cNvSpPr>
          <p:nvPr>
            <p:ph type="sldNum" sz="quarter" idx="12"/>
          </p:nvPr>
        </p:nvSpPr>
        <p:spPr/>
        <p:txBody>
          <a:bodyPr/>
          <a:lstStyle/>
          <a:p>
            <a:fld id="{5906731A-2A7A-4CA2-9B34-64F91B79165E}" type="slidenum">
              <a:rPr lang="ko-KR" altLang="en-US"/>
              <a:pPr/>
              <a:t>19</a:t>
            </a:fld>
            <a:endParaRPr lang="en-US" altLang="ko-KR" dirty="0"/>
          </a:p>
        </p:txBody>
      </p:sp>
      <p:grpSp>
        <p:nvGrpSpPr>
          <p:cNvPr id="125960" name="Group 8"/>
          <p:cNvGrpSpPr>
            <a:grpSpLocks/>
          </p:cNvGrpSpPr>
          <p:nvPr/>
        </p:nvGrpSpPr>
        <p:grpSpPr bwMode="auto">
          <a:xfrm>
            <a:off x="1449388" y="2143125"/>
            <a:ext cx="5881687" cy="542925"/>
            <a:chOff x="913" y="2205"/>
            <a:chExt cx="3705" cy="342"/>
          </a:xfrm>
        </p:grpSpPr>
        <p:sp>
          <p:nvSpPr>
            <p:cNvPr id="125961" name="AutoShape 9"/>
            <p:cNvSpPr>
              <a:spLocks noChangeArrowheads="1"/>
            </p:cNvSpPr>
            <p:nvPr/>
          </p:nvSpPr>
          <p:spPr bwMode="auto">
            <a:xfrm>
              <a:off x="913" y="2205"/>
              <a:ext cx="3691" cy="317"/>
            </a:xfrm>
            <a:prstGeom prst="roundRect">
              <a:avLst>
                <a:gd name="adj" fmla="val 16667"/>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5962" name="Text Box 10"/>
            <p:cNvSpPr txBox="1">
              <a:spLocks noChangeArrowheads="1"/>
            </p:cNvSpPr>
            <p:nvPr/>
          </p:nvSpPr>
          <p:spPr bwMode="auto">
            <a:xfrm>
              <a:off x="3606" y="2220"/>
              <a:ext cx="1012" cy="32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2800" dirty="0">
                  <a:latin typeface="Times New Roman" pitchFamily="18" charset="0"/>
                  <a:ea typeface="华文行楷" pitchFamily="2" charset="-122"/>
                </a:rPr>
                <a:t>声明部分</a:t>
              </a:r>
            </a:p>
          </p:txBody>
        </p:sp>
      </p:grpSp>
      <p:grpSp>
        <p:nvGrpSpPr>
          <p:cNvPr id="125963" name="Group 11"/>
          <p:cNvGrpSpPr>
            <a:grpSpLocks/>
          </p:cNvGrpSpPr>
          <p:nvPr/>
        </p:nvGrpSpPr>
        <p:grpSpPr bwMode="auto">
          <a:xfrm>
            <a:off x="1476375" y="3113088"/>
            <a:ext cx="5881688" cy="542925"/>
            <a:chOff x="913" y="2205"/>
            <a:chExt cx="3705" cy="342"/>
          </a:xfrm>
          <a:solidFill>
            <a:srgbClr val="92D050"/>
          </a:solidFill>
        </p:grpSpPr>
        <p:sp>
          <p:nvSpPr>
            <p:cNvPr id="125964" name="AutoShape 12"/>
            <p:cNvSpPr>
              <a:spLocks noChangeArrowheads="1"/>
            </p:cNvSpPr>
            <p:nvPr/>
          </p:nvSpPr>
          <p:spPr bwMode="auto">
            <a:xfrm>
              <a:off x="913" y="2205"/>
              <a:ext cx="3691" cy="317"/>
            </a:xfrm>
            <a:prstGeom prst="roundRect">
              <a:avLst>
                <a:gd name="adj" fmla="val 16667"/>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5965" name="Text Box 13"/>
            <p:cNvSpPr txBox="1">
              <a:spLocks noChangeArrowheads="1"/>
            </p:cNvSpPr>
            <p:nvPr/>
          </p:nvSpPr>
          <p:spPr bwMode="auto">
            <a:xfrm>
              <a:off x="3606" y="2220"/>
              <a:ext cx="101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2800" dirty="0">
                  <a:latin typeface="Times New Roman" pitchFamily="18" charset="0"/>
                  <a:ea typeface="华文行楷" pitchFamily="2" charset="-122"/>
                </a:rPr>
                <a:t>执行部分</a:t>
              </a:r>
            </a:p>
          </p:txBody>
        </p:sp>
      </p:grpSp>
      <p:grpSp>
        <p:nvGrpSpPr>
          <p:cNvPr id="125974" name="Group 22"/>
          <p:cNvGrpSpPr>
            <a:grpSpLocks/>
          </p:cNvGrpSpPr>
          <p:nvPr/>
        </p:nvGrpSpPr>
        <p:grpSpPr bwMode="auto">
          <a:xfrm>
            <a:off x="4356894" y="936625"/>
            <a:ext cx="2735262" cy="1095375"/>
            <a:chOff x="2789" y="572"/>
            <a:chExt cx="1723" cy="690"/>
          </a:xfrm>
        </p:grpSpPr>
        <p:sp>
          <p:nvSpPr>
            <p:cNvPr id="125970" name="Oval 18"/>
            <p:cNvSpPr>
              <a:spLocks noChangeArrowheads="1"/>
            </p:cNvSpPr>
            <p:nvPr/>
          </p:nvSpPr>
          <p:spPr bwMode="auto">
            <a:xfrm>
              <a:off x="2789" y="572"/>
              <a:ext cx="1723" cy="408"/>
            </a:xfrm>
            <a:prstGeom prst="ellipse">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latinLnBrk="0" hangingPunct="0"/>
              <a:endParaRPr lang="zh-CN" altLang="zh-CN" b="1">
                <a:solidFill>
                  <a:srgbClr val="000000"/>
                </a:solidFill>
                <a:latin typeface="Times New Roman" pitchFamily="18" charset="0"/>
                <a:ea typeface="宋体" pitchFamily="2" charset="-122"/>
              </a:endParaRPr>
            </a:p>
          </p:txBody>
        </p:sp>
        <p:sp>
          <p:nvSpPr>
            <p:cNvPr id="125972" name="Text Box 20"/>
            <p:cNvSpPr txBox="1">
              <a:spLocks noChangeArrowheads="1"/>
            </p:cNvSpPr>
            <p:nvPr/>
          </p:nvSpPr>
          <p:spPr bwMode="auto">
            <a:xfrm>
              <a:off x="2789" y="935"/>
              <a:ext cx="16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2800" dirty="0">
                  <a:solidFill>
                    <a:srgbClr val="FF0000"/>
                  </a:solidFill>
                  <a:latin typeface="Times New Roman" pitchFamily="18" charset="0"/>
                  <a:ea typeface="华文行楷" pitchFamily="2" charset="-122"/>
                </a:rPr>
                <a:t>函数的输入接口</a:t>
              </a:r>
            </a:p>
          </p:txBody>
        </p:sp>
      </p:grpSp>
      <p:grpSp>
        <p:nvGrpSpPr>
          <p:cNvPr id="125975" name="Group 23"/>
          <p:cNvGrpSpPr>
            <a:grpSpLocks/>
          </p:cNvGrpSpPr>
          <p:nvPr/>
        </p:nvGrpSpPr>
        <p:grpSpPr bwMode="auto">
          <a:xfrm>
            <a:off x="1116013" y="908050"/>
            <a:ext cx="2673350" cy="1095375"/>
            <a:chOff x="703" y="572"/>
            <a:chExt cx="1684" cy="690"/>
          </a:xfrm>
        </p:grpSpPr>
        <p:sp>
          <p:nvSpPr>
            <p:cNvPr id="125971" name="Oval 19"/>
            <p:cNvSpPr>
              <a:spLocks noChangeArrowheads="1"/>
            </p:cNvSpPr>
            <p:nvPr/>
          </p:nvSpPr>
          <p:spPr bwMode="auto">
            <a:xfrm>
              <a:off x="749" y="572"/>
              <a:ext cx="1405" cy="408"/>
            </a:xfrm>
            <a:prstGeom prst="ellipse">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latinLnBrk="0" hangingPunct="0"/>
              <a:endParaRPr lang="zh-CN" altLang="zh-CN" b="1">
                <a:solidFill>
                  <a:srgbClr val="FF0000"/>
                </a:solidFill>
                <a:latin typeface="Times New Roman" pitchFamily="18" charset="0"/>
                <a:ea typeface="宋体" pitchFamily="2" charset="-122"/>
              </a:endParaRPr>
            </a:p>
          </p:txBody>
        </p:sp>
        <p:sp>
          <p:nvSpPr>
            <p:cNvPr id="125973" name="Text Box 21"/>
            <p:cNvSpPr txBox="1">
              <a:spLocks noChangeArrowheads="1"/>
            </p:cNvSpPr>
            <p:nvPr/>
          </p:nvSpPr>
          <p:spPr bwMode="auto">
            <a:xfrm>
              <a:off x="703" y="935"/>
              <a:ext cx="16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2800">
                  <a:solidFill>
                    <a:srgbClr val="FF0000"/>
                  </a:solidFill>
                  <a:latin typeface="Times New Roman" pitchFamily="18" charset="0"/>
                  <a:ea typeface="华文行楷" pitchFamily="2" charset="-122"/>
                </a:rPr>
                <a:t>函数的输出接口</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9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9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9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9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编程学习建议</a:t>
            </a:r>
          </a:p>
        </p:txBody>
      </p:sp>
      <p:sp>
        <p:nvSpPr>
          <p:cNvPr id="3" name="内容占位符 2"/>
          <p:cNvSpPr>
            <a:spLocks noGrp="1"/>
          </p:cNvSpPr>
          <p:nvPr>
            <p:ph idx="1"/>
          </p:nvPr>
        </p:nvSpPr>
        <p:spPr>
          <a:xfrm>
            <a:off x="457200" y="1600199"/>
            <a:ext cx="8363272" cy="5121275"/>
          </a:xfrm>
        </p:spPr>
        <p:txBody>
          <a:bodyPr>
            <a:normAutofit fontScale="92500" lnSpcReduction="10000"/>
          </a:bodyPr>
          <a:lstStyle/>
          <a:p>
            <a:r>
              <a:rPr lang="zh-CN" altLang="en-US" dirty="0"/>
              <a:t>阅读</a:t>
            </a:r>
            <a:endParaRPr lang="en-US" altLang="zh-CN" dirty="0"/>
          </a:p>
          <a:p>
            <a:pPr lvl="1"/>
            <a:r>
              <a:rPr lang="zh-CN" altLang="en-US" dirty="0"/>
              <a:t>书籍（纸质</a:t>
            </a:r>
            <a:r>
              <a:rPr lang="en-US" altLang="zh-CN" dirty="0"/>
              <a:t>/</a:t>
            </a:r>
            <a:r>
              <a:rPr lang="zh-CN" altLang="en-US" dirty="0"/>
              <a:t>电子）、网络资源（示例代码、教学视频、</a:t>
            </a:r>
            <a:r>
              <a:rPr lang="en-US" altLang="zh-CN" dirty="0"/>
              <a:t>……</a:t>
            </a:r>
            <a:r>
              <a:rPr lang="zh-CN" altLang="en-US" dirty="0"/>
              <a:t>）</a:t>
            </a:r>
            <a:endParaRPr lang="en-US" altLang="zh-CN" dirty="0"/>
          </a:p>
          <a:p>
            <a:pPr lvl="2"/>
            <a:r>
              <a:rPr lang="zh-CN" altLang="en-US" dirty="0"/>
              <a:t>由浅入深！贵精不贵多！尽信书不如无书！</a:t>
            </a:r>
            <a:endParaRPr lang="en-US" altLang="zh-CN" dirty="0"/>
          </a:p>
          <a:p>
            <a:r>
              <a:rPr lang="zh-CN" altLang="en-US" dirty="0"/>
              <a:t>练习</a:t>
            </a:r>
            <a:endParaRPr lang="en-US" altLang="zh-CN" dirty="0"/>
          </a:p>
          <a:p>
            <a:pPr lvl="1"/>
            <a:r>
              <a:rPr lang="zh-CN" altLang="en-US" dirty="0"/>
              <a:t>上机实践、手写代码</a:t>
            </a:r>
            <a:endParaRPr lang="en-US" altLang="zh-CN" dirty="0"/>
          </a:p>
          <a:p>
            <a:pPr lvl="2"/>
            <a:r>
              <a:rPr lang="zh-CN" altLang="en-US" dirty="0"/>
              <a:t>纸上得来终觉浅，绝知此事要躬行！边看书边动手！</a:t>
            </a:r>
            <a:endParaRPr lang="en-US" altLang="zh-CN" dirty="0"/>
          </a:p>
          <a:p>
            <a:pPr lvl="2"/>
            <a:r>
              <a:rPr lang="zh-CN" altLang="en-US" dirty="0"/>
              <a:t>有疑问，先尝试自己寻求解答（查书、上网搜索、上机检验），再请教别人</a:t>
            </a:r>
            <a:endParaRPr lang="en-US" altLang="zh-CN" dirty="0"/>
          </a:p>
          <a:p>
            <a:pPr lvl="2"/>
            <a:r>
              <a:rPr lang="zh-CN" altLang="en-US" dirty="0"/>
              <a:t>多编程、多</a:t>
            </a:r>
            <a:r>
              <a:rPr lang="en-US" altLang="zh-CN" dirty="0"/>
              <a:t>Debug</a:t>
            </a:r>
            <a:r>
              <a:rPr lang="zh-CN" altLang="en-US" dirty="0"/>
              <a:t>！</a:t>
            </a:r>
            <a:endParaRPr lang="en-US" altLang="zh-CN" dirty="0"/>
          </a:p>
          <a:p>
            <a:pPr lvl="1"/>
            <a:r>
              <a:rPr lang="zh-CN" altLang="en-US" dirty="0"/>
              <a:t>胆大心细、沉着耐心、不解决问题不罢休！</a:t>
            </a:r>
            <a:endParaRPr lang="en-US" altLang="zh-CN" dirty="0"/>
          </a:p>
          <a:p>
            <a:pPr lvl="2"/>
            <a:r>
              <a:rPr lang="zh-CN" altLang="en-US" dirty="0"/>
              <a:t>永远不要把程序错误归结为灵异事件！</a:t>
            </a:r>
            <a:endParaRPr lang="en-US" altLang="zh-CN" dirty="0"/>
          </a:p>
          <a:p>
            <a:r>
              <a:rPr lang="zh-CN" altLang="en-US" dirty="0"/>
              <a:t>思考</a:t>
            </a:r>
            <a:endParaRPr lang="en-US" altLang="zh-CN" dirty="0"/>
          </a:p>
          <a:p>
            <a:pPr lvl="1"/>
            <a:r>
              <a:rPr lang="zh-CN" altLang="en-US" dirty="0"/>
              <a:t>程序设计没有“唯一的”标准答案</a:t>
            </a:r>
          </a:p>
          <a:p>
            <a:pPr lvl="2"/>
            <a:r>
              <a:rPr lang="zh-CN" altLang="en-US" dirty="0"/>
              <a:t>一题多解、各有利弊</a:t>
            </a:r>
            <a:endParaRPr lang="en-US" altLang="zh-CN" dirty="0"/>
          </a:p>
          <a:p>
            <a:pPr lvl="2"/>
            <a:r>
              <a:rPr lang="zh-CN" altLang="en-US" dirty="0"/>
              <a:t>举一反三，总结归纳经验教训，不断精进</a:t>
            </a:r>
          </a:p>
        </p:txBody>
      </p:sp>
      <p:sp>
        <p:nvSpPr>
          <p:cNvPr id="4" name="灯片编号占位符 3"/>
          <p:cNvSpPr>
            <a:spLocks noGrp="1"/>
          </p:cNvSpPr>
          <p:nvPr>
            <p:ph type="sldNum" sz="quarter" idx="12"/>
          </p:nvPr>
        </p:nvSpPr>
        <p:spPr/>
        <p:txBody>
          <a:bodyPr/>
          <a:lstStyle/>
          <a:p>
            <a:pPr>
              <a:defRPr/>
            </a:pPr>
            <a:fld id="{55700F5E-AAD3-4BEE-B9FC-6A558795DB81}" type="slidenum">
              <a:rPr lang="en-US" altLang="zh-CN" smtClean="0">
                <a:solidFill>
                  <a:srgbClr val="FFFF99"/>
                </a:solidFill>
              </a:rPr>
              <a:pPr>
                <a:defRPr/>
              </a:pPr>
              <a:t>2</a:t>
            </a:fld>
            <a:endParaRPr lang="en-US" altLang="zh-CN">
              <a:solidFill>
                <a:srgbClr val="FFFF99"/>
              </a:solidFill>
            </a:endParaRPr>
          </a:p>
        </p:txBody>
      </p:sp>
      <p:sp>
        <p:nvSpPr>
          <p:cNvPr id="5" name="矩形 4"/>
          <p:cNvSpPr/>
          <p:nvPr/>
        </p:nvSpPr>
        <p:spPr>
          <a:xfrm>
            <a:off x="6300192" y="5733256"/>
            <a:ext cx="2088232" cy="461665"/>
          </a:xfrm>
          <a:prstGeom prst="rect">
            <a:avLst/>
          </a:prstGeom>
          <a:ln>
            <a:noFill/>
          </a:ln>
        </p:spPr>
        <p:txBody>
          <a:bodyPr wrap="square">
            <a:spAutoFit/>
          </a:bodyPr>
          <a:lstStyle/>
          <a:p>
            <a:pPr eaLnBrk="0" latinLnBrk="0" hangingPunct="0"/>
            <a:r>
              <a:rPr lang="zh-CN" altLang="en-US" b="1" dirty="0">
                <a:solidFill>
                  <a:srgbClr val="FF0000"/>
                </a:solidFill>
                <a:effectLst>
                  <a:outerShdw blurRad="38100" dist="38100" dir="2700000" algn="tl">
                    <a:srgbClr val="000000">
                      <a:alpha val="43137"/>
                    </a:srgbClr>
                  </a:outerShdw>
                </a:effectLst>
                <a:latin typeface="Times New Roman" pitchFamily="18" charset="0"/>
                <a:ea typeface="宋体" pitchFamily="2" charset="-122"/>
              </a:rPr>
              <a:t>功夫在课外！</a:t>
            </a:r>
          </a:p>
        </p:txBody>
      </p:sp>
    </p:spTree>
    <p:extLst>
      <p:ext uri="{BB962C8B-B14F-4D97-AF65-F5344CB8AC3E}">
        <p14:creationId xmlns:p14="http://schemas.microsoft.com/office/powerpoint/2010/main" val="249704527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BEA24CB-DA65-4607-B739-F5888F844951}"/>
              </a:ext>
            </a:extLst>
          </p:cNvPr>
          <p:cNvPicPr>
            <a:picLocks noChangeAspect="1"/>
          </p:cNvPicPr>
          <p:nvPr/>
        </p:nvPicPr>
        <p:blipFill>
          <a:blip r:embed="rId2"/>
          <a:stretch>
            <a:fillRect/>
          </a:stretch>
        </p:blipFill>
        <p:spPr>
          <a:xfrm>
            <a:off x="675186" y="1547429"/>
            <a:ext cx="3576735" cy="3754043"/>
          </a:xfrm>
          <a:prstGeom prst="rect">
            <a:avLst/>
          </a:prstGeom>
        </p:spPr>
      </p:pic>
      <p:sp>
        <p:nvSpPr>
          <p:cNvPr id="121858" name="Rectangle 2"/>
          <p:cNvSpPr>
            <a:spLocks noGrp="1" noChangeArrowheads="1"/>
          </p:cNvSpPr>
          <p:nvPr>
            <p:ph type="title"/>
          </p:nvPr>
        </p:nvSpPr>
        <p:spPr>
          <a:xfrm>
            <a:off x="12700" y="11112"/>
            <a:ext cx="3839220" cy="850108"/>
          </a:xfrm>
        </p:spPr>
        <p:txBody>
          <a:bodyPr/>
          <a:lstStyle/>
          <a:p>
            <a:r>
              <a:rPr lang="en-US" altLang="zh-CN" dirty="0">
                <a:latin typeface="Times New Roman" pitchFamily="18" charset="0"/>
              </a:rPr>
              <a:t>max</a:t>
            </a:r>
            <a:r>
              <a:rPr lang="zh-CN" altLang="en-US" dirty="0">
                <a:latin typeface="Times New Roman" pitchFamily="18" charset="0"/>
              </a:rPr>
              <a:t>函数的函数定义</a:t>
            </a:r>
          </a:p>
        </p:txBody>
      </p:sp>
      <p:sp>
        <p:nvSpPr>
          <p:cNvPr id="31" name="页脚占位符 4"/>
          <p:cNvSpPr>
            <a:spLocks noGrp="1"/>
          </p:cNvSpPr>
          <p:nvPr>
            <p:ph type="ftr" sz="quarter" idx="11"/>
          </p:nvPr>
        </p:nvSpPr>
        <p:spPr/>
        <p:txBody>
          <a:bodyPr/>
          <a:lstStyle/>
          <a:p>
            <a:r>
              <a:rPr lang="en-US" altLang="zh-CN" dirty="0" err="1"/>
              <a:t>xlzheng@xmu</a:t>
            </a:r>
            <a:endParaRPr lang="en-US" altLang="zh-CN" dirty="0"/>
          </a:p>
        </p:txBody>
      </p:sp>
      <p:sp>
        <p:nvSpPr>
          <p:cNvPr id="32" name="灯片编号占位符 5"/>
          <p:cNvSpPr>
            <a:spLocks noGrp="1"/>
          </p:cNvSpPr>
          <p:nvPr>
            <p:ph type="sldNum" sz="quarter" idx="12"/>
          </p:nvPr>
        </p:nvSpPr>
        <p:spPr/>
        <p:txBody>
          <a:bodyPr/>
          <a:lstStyle/>
          <a:p>
            <a:fld id="{87C6EF5B-F5EA-47A2-ACC4-FF218736525B}" type="slidenum">
              <a:rPr lang="ko-KR" altLang="en-US"/>
              <a:pPr/>
              <a:t>20</a:t>
            </a:fld>
            <a:endParaRPr lang="en-US" altLang="ko-KR"/>
          </a:p>
        </p:txBody>
      </p:sp>
      <p:grpSp>
        <p:nvGrpSpPr>
          <p:cNvPr id="121891" name="Group 35"/>
          <p:cNvGrpSpPr>
            <a:grpSpLocks/>
          </p:cNvGrpSpPr>
          <p:nvPr/>
        </p:nvGrpSpPr>
        <p:grpSpPr bwMode="auto">
          <a:xfrm>
            <a:off x="2060575" y="1126318"/>
            <a:ext cx="3686175" cy="903287"/>
            <a:chOff x="1423" y="457"/>
            <a:chExt cx="2322" cy="569"/>
          </a:xfrm>
          <a:noFill/>
        </p:grpSpPr>
        <p:sp>
          <p:nvSpPr>
            <p:cNvPr id="121874" name="Oval 18"/>
            <p:cNvSpPr>
              <a:spLocks noChangeArrowheads="1"/>
            </p:cNvSpPr>
            <p:nvPr/>
          </p:nvSpPr>
          <p:spPr bwMode="auto">
            <a:xfrm>
              <a:off x="1423" y="773"/>
              <a:ext cx="1230" cy="253"/>
            </a:xfrm>
            <a:prstGeom prst="ellipse">
              <a:avLst/>
            </a:prstGeom>
            <a:grp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p>
          </p:txBody>
        </p:sp>
        <p:sp>
          <p:nvSpPr>
            <p:cNvPr id="121876" name="Rectangle 20"/>
            <p:cNvSpPr>
              <a:spLocks noChangeArrowheads="1"/>
            </p:cNvSpPr>
            <p:nvPr/>
          </p:nvSpPr>
          <p:spPr bwMode="auto">
            <a:xfrm>
              <a:off x="1837" y="457"/>
              <a:ext cx="1908" cy="36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3200">
                  <a:solidFill>
                    <a:schemeClr val="accent2"/>
                  </a:solidFill>
                  <a:latin typeface="Times New Roman" pitchFamily="18" charset="0"/>
                  <a:ea typeface="华文行楷" pitchFamily="2" charset="-122"/>
                </a:rPr>
                <a:t>函数的输入接口</a:t>
              </a:r>
            </a:p>
          </p:txBody>
        </p:sp>
      </p:grpSp>
      <p:grpSp>
        <p:nvGrpSpPr>
          <p:cNvPr id="121894" name="Group 38"/>
          <p:cNvGrpSpPr>
            <a:grpSpLocks/>
          </p:cNvGrpSpPr>
          <p:nvPr/>
        </p:nvGrpSpPr>
        <p:grpSpPr bwMode="auto">
          <a:xfrm>
            <a:off x="899061" y="1649413"/>
            <a:ext cx="3614738" cy="3492500"/>
            <a:chOff x="579" y="1105"/>
            <a:chExt cx="2277" cy="2200"/>
          </a:xfrm>
          <a:noFill/>
        </p:grpSpPr>
        <p:sp>
          <p:nvSpPr>
            <p:cNvPr id="121873" name="Oval 17"/>
            <p:cNvSpPr>
              <a:spLocks noChangeArrowheads="1"/>
            </p:cNvSpPr>
            <p:nvPr/>
          </p:nvSpPr>
          <p:spPr bwMode="auto">
            <a:xfrm>
              <a:off x="579" y="1105"/>
              <a:ext cx="448" cy="208"/>
            </a:xfrm>
            <a:prstGeom prst="ellipse">
              <a:avLst/>
            </a:prstGeom>
            <a:grp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p>
          </p:txBody>
        </p:sp>
        <p:sp>
          <p:nvSpPr>
            <p:cNvPr id="121879" name="Rectangle 23"/>
            <p:cNvSpPr>
              <a:spLocks noChangeArrowheads="1"/>
            </p:cNvSpPr>
            <p:nvPr/>
          </p:nvSpPr>
          <p:spPr bwMode="auto">
            <a:xfrm>
              <a:off x="948" y="2940"/>
              <a:ext cx="1908" cy="36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3200" b="1" dirty="0">
                  <a:solidFill>
                    <a:srgbClr val="FF0000"/>
                  </a:solidFill>
                  <a:effectLst>
                    <a:outerShdw blurRad="38100" dist="38100" dir="2700000" algn="tl">
                      <a:srgbClr val="C0C0C0"/>
                    </a:outerShdw>
                  </a:effectLst>
                  <a:latin typeface="Times New Roman" pitchFamily="18" charset="0"/>
                  <a:ea typeface="华文行楷" pitchFamily="2" charset="-122"/>
                </a:rPr>
                <a:t>函数的输出接口</a:t>
              </a:r>
            </a:p>
          </p:txBody>
        </p:sp>
      </p:grpSp>
      <p:sp>
        <p:nvSpPr>
          <p:cNvPr id="121882" name="Oval 26"/>
          <p:cNvSpPr>
            <a:spLocks noChangeArrowheads="1"/>
          </p:cNvSpPr>
          <p:nvPr/>
        </p:nvSpPr>
        <p:spPr bwMode="auto">
          <a:xfrm>
            <a:off x="1349377" y="4155865"/>
            <a:ext cx="1935162" cy="360362"/>
          </a:xfrm>
          <a:prstGeom prst="ellipse">
            <a:avLst/>
          </a:prstGeom>
          <a:noFill/>
          <a:ln w="28575">
            <a:solidFill>
              <a:srgbClr val="FF0000"/>
            </a:solidFill>
            <a:miter lim="800000"/>
            <a:headEnd/>
            <a:tailEnd/>
          </a:ln>
          <a:effectLst/>
          <a:extLst/>
        </p:spPr>
        <p:txBody>
          <a:bodyPr wrap="none" anchor="ctr"/>
          <a:lstStyle/>
          <a:p>
            <a:endParaRPr lang="zh-CN" altLang="en-US"/>
          </a:p>
        </p:txBody>
      </p:sp>
      <p:sp>
        <p:nvSpPr>
          <p:cNvPr id="121861" name="Text Box 5"/>
          <p:cNvSpPr txBox="1">
            <a:spLocks noChangeArrowheads="1"/>
          </p:cNvSpPr>
          <p:nvPr/>
        </p:nvSpPr>
        <p:spPr bwMode="auto">
          <a:xfrm>
            <a:off x="4932363" y="4611688"/>
            <a:ext cx="17414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en-US" altLang="zh-CN" sz="3200" b="1">
                <a:solidFill>
                  <a:srgbClr val="008000"/>
                </a:solidFill>
                <a:effectLst>
                  <a:outerShdw blurRad="38100" dist="38100" dir="2700000" algn="tl">
                    <a:srgbClr val="C0C0C0"/>
                  </a:outerShdw>
                </a:effectLst>
                <a:latin typeface="Times New Roman" pitchFamily="18" charset="0"/>
                <a:ea typeface="华文行楷" pitchFamily="2" charset="-122"/>
              </a:rPr>
              <a:t>max</a:t>
            </a:r>
            <a:r>
              <a:rPr lang="zh-CN" altLang="en-US" sz="3200" b="1">
                <a:solidFill>
                  <a:srgbClr val="008000"/>
                </a:solidFill>
                <a:effectLst>
                  <a:outerShdw blurRad="38100" dist="38100" dir="2700000" algn="tl">
                    <a:srgbClr val="C0C0C0"/>
                  </a:outerShdw>
                </a:effectLst>
                <a:latin typeface="Times New Roman" pitchFamily="18" charset="0"/>
                <a:ea typeface="华文行楷" pitchFamily="2" charset="-122"/>
              </a:rPr>
              <a:t>函数</a:t>
            </a:r>
          </a:p>
        </p:txBody>
      </p:sp>
      <p:sp>
        <p:nvSpPr>
          <p:cNvPr id="121871" name="AutoShape 15"/>
          <p:cNvSpPr>
            <a:spLocks noChangeArrowheads="1"/>
          </p:cNvSpPr>
          <p:nvPr/>
        </p:nvSpPr>
        <p:spPr bwMode="auto">
          <a:xfrm>
            <a:off x="4932363" y="2763838"/>
            <a:ext cx="4140200" cy="2376487"/>
          </a:xfrm>
          <a:prstGeom prst="cube">
            <a:avLst>
              <a:gd name="adj" fmla="val 16148"/>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21892" name="Group 36"/>
          <p:cNvGrpSpPr>
            <a:grpSpLocks/>
          </p:cNvGrpSpPr>
          <p:nvPr/>
        </p:nvGrpSpPr>
        <p:grpSpPr bwMode="auto">
          <a:xfrm>
            <a:off x="5508625" y="1193800"/>
            <a:ext cx="2532063" cy="1717675"/>
            <a:chOff x="3470" y="709"/>
            <a:chExt cx="1595" cy="1082"/>
          </a:xfrm>
        </p:grpSpPr>
        <p:sp>
          <p:nvSpPr>
            <p:cNvPr id="121866" name="AutoShape 10"/>
            <p:cNvSpPr>
              <a:spLocks noChangeArrowheads="1"/>
            </p:cNvSpPr>
            <p:nvPr/>
          </p:nvSpPr>
          <p:spPr bwMode="auto">
            <a:xfrm>
              <a:off x="3696" y="1065"/>
              <a:ext cx="318" cy="726"/>
            </a:xfrm>
            <a:prstGeom prst="downArrow">
              <a:avLst>
                <a:gd name="adj1" fmla="val 50000"/>
                <a:gd name="adj2" fmla="val 57075"/>
              </a:avLst>
            </a:prstGeom>
            <a:gradFill rotWithShape="1">
              <a:gsLst>
                <a:gs pos="0">
                  <a:schemeClr val="accent1">
                    <a:gamma/>
                    <a:shade val="55686"/>
                    <a:invGamma/>
                  </a:schemeClr>
                </a:gs>
                <a:gs pos="50000">
                  <a:schemeClr val="accent1">
                    <a:alpha val="99001"/>
                  </a:schemeClr>
                </a:gs>
                <a:gs pos="100000">
                  <a:schemeClr val="accent1">
                    <a:gamma/>
                    <a:shade val="55686"/>
                    <a:invGamma/>
                  </a:schemeClr>
                </a:gs>
              </a:gsLst>
              <a:lin ang="0" scaled="1"/>
            </a:gradFill>
            <a:ln w="2857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latinLnBrk="0" hangingPunct="0"/>
              <a:r>
                <a:rPr lang="en-US" altLang="zh-CN" sz="3600" b="1">
                  <a:solidFill>
                    <a:srgbClr val="FF0000"/>
                  </a:solidFill>
                  <a:effectLst>
                    <a:outerShdw blurRad="38100" dist="38100" dir="2700000" algn="tl">
                      <a:srgbClr val="000000"/>
                    </a:outerShdw>
                  </a:effectLst>
                  <a:latin typeface="Times New Roman" pitchFamily="18" charset="0"/>
                  <a:ea typeface="宋体" pitchFamily="2" charset="-122"/>
                </a:rPr>
                <a:t>x</a:t>
              </a:r>
            </a:p>
          </p:txBody>
        </p:sp>
        <p:sp>
          <p:nvSpPr>
            <p:cNvPr id="121875" name="AutoShape 19"/>
            <p:cNvSpPr>
              <a:spLocks noChangeArrowheads="1"/>
            </p:cNvSpPr>
            <p:nvPr/>
          </p:nvSpPr>
          <p:spPr bwMode="auto">
            <a:xfrm>
              <a:off x="4649" y="1065"/>
              <a:ext cx="318" cy="726"/>
            </a:xfrm>
            <a:prstGeom prst="downArrow">
              <a:avLst>
                <a:gd name="adj1" fmla="val 50000"/>
                <a:gd name="adj2" fmla="val 57075"/>
              </a:avLst>
            </a:prstGeom>
            <a:gradFill rotWithShape="1">
              <a:gsLst>
                <a:gs pos="0">
                  <a:schemeClr val="accent1">
                    <a:gamma/>
                    <a:shade val="55686"/>
                    <a:invGamma/>
                  </a:schemeClr>
                </a:gs>
                <a:gs pos="50000">
                  <a:schemeClr val="accent1">
                    <a:alpha val="99001"/>
                  </a:schemeClr>
                </a:gs>
                <a:gs pos="100000">
                  <a:schemeClr val="accent1">
                    <a:gamma/>
                    <a:shade val="55686"/>
                    <a:invGamma/>
                  </a:schemeClr>
                </a:gs>
              </a:gsLst>
              <a:lin ang="0" scaled="1"/>
            </a:gradFill>
            <a:ln w="2857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latinLnBrk="0" hangingPunct="0"/>
              <a:r>
                <a:rPr lang="en-US" altLang="zh-CN" sz="3600" b="1">
                  <a:solidFill>
                    <a:srgbClr val="FF0000"/>
                  </a:solidFill>
                  <a:effectLst>
                    <a:outerShdw blurRad="38100" dist="38100" dir="2700000" algn="tl">
                      <a:srgbClr val="000000"/>
                    </a:outerShdw>
                  </a:effectLst>
                  <a:latin typeface="Times New Roman" pitchFamily="18" charset="0"/>
                  <a:ea typeface="宋体" pitchFamily="2" charset="-122"/>
                </a:rPr>
                <a:t>y</a:t>
              </a:r>
            </a:p>
          </p:txBody>
        </p:sp>
        <p:sp>
          <p:nvSpPr>
            <p:cNvPr id="121877" name="Rectangle 21"/>
            <p:cNvSpPr>
              <a:spLocks noChangeArrowheads="1"/>
            </p:cNvSpPr>
            <p:nvPr/>
          </p:nvSpPr>
          <p:spPr bwMode="auto">
            <a:xfrm>
              <a:off x="3470" y="709"/>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3200">
                  <a:solidFill>
                    <a:schemeClr val="accent2"/>
                  </a:solidFill>
                  <a:latin typeface="Times New Roman" pitchFamily="18" charset="0"/>
                  <a:ea typeface="华文行楷" pitchFamily="2" charset="-122"/>
                </a:rPr>
                <a:t>整数</a:t>
              </a:r>
            </a:p>
          </p:txBody>
        </p:sp>
        <p:sp>
          <p:nvSpPr>
            <p:cNvPr id="121878" name="Rectangle 22"/>
            <p:cNvSpPr>
              <a:spLocks noChangeArrowheads="1"/>
            </p:cNvSpPr>
            <p:nvPr/>
          </p:nvSpPr>
          <p:spPr bwMode="auto">
            <a:xfrm>
              <a:off x="4437" y="709"/>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3200">
                  <a:solidFill>
                    <a:schemeClr val="accent2"/>
                  </a:solidFill>
                  <a:latin typeface="Times New Roman" pitchFamily="18" charset="0"/>
                  <a:ea typeface="华文行楷" pitchFamily="2" charset="-122"/>
                </a:rPr>
                <a:t>整数</a:t>
              </a:r>
            </a:p>
          </p:txBody>
        </p:sp>
      </p:grpSp>
      <p:grpSp>
        <p:nvGrpSpPr>
          <p:cNvPr id="121893" name="Group 37"/>
          <p:cNvGrpSpPr>
            <a:grpSpLocks/>
          </p:cNvGrpSpPr>
          <p:nvPr/>
        </p:nvGrpSpPr>
        <p:grpSpPr bwMode="auto">
          <a:xfrm>
            <a:off x="6300788" y="5140325"/>
            <a:ext cx="996950" cy="1673225"/>
            <a:chOff x="3969" y="3195"/>
            <a:chExt cx="628" cy="1054"/>
          </a:xfrm>
        </p:grpSpPr>
        <p:sp>
          <p:nvSpPr>
            <p:cNvPr id="121864" name="AutoShape 8"/>
            <p:cNvSpPr>
              <a:spLocks noChangeArrowheads="1"/>
            </p:cNvSpPr>
            <p:nvPr/>
          </p:nvSpPr>
          <p:spPr bwMode="auto">
            <a:xfrm>
              <a:off x="4161" y="3195"/>
              <a:ext cx="318" cy="726"/>
            </a:xfrm>
            <a:prstGeom prst="downArrow">
              <a:avLst>
                <a:gd name="adj1" fmla="val 50000"/>
                <a:gd name="adj2" fmla="val 57075"/>
              </a:avLst>
            </a:prstGeom>
            <a:gradFill rotWithShape="1">
              <a:gsLst>
                <a:gs pos="0">
                  <a:srgbClr val="CC0000"/>
                </a:gs>
                <a:gs pos="50000">
                  <a:srgbClr val="FFCC99">
                    <a:alpha val="99001"/>
                  </a:srgbClr>
                </a:gs>
                <a:gs pos="100000">
                  <a:srgbClr val="CC0000"/>
                </a:gs>
              </a:gsLst>
              <a:lin ang="0" scaled="1"/>
            </a:gra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1880" name="Rectangle 24"/>
            <p:cNvSpPr>
              <a:spLocks noChangeArrowheads="1"/>
            </p:cNvSpPr>
            <p:nvPr/>
          </p:nvSpPr>
          <p:spPr bwMode="auto">
            <a:xfrm>
              <a:off x="3969" y="3884"/>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3200">
                  <a:solidFill>
                    <a:srgbClr val="FF0000"/>
                  </a:solidFill>
                  <a:latin typeface="Times New Roman" pitchFamily="18" charset="0"/>
                  <a:ea typeface="华文行楷" pitchFamily="2" charset="-122"/>
                </a:rPr>
                <a:t>整数</a:t>
              </a:r>
            </a:p>
          </p:txBody>
        </p:sp>
      </p:grpSp>
      <p:grpSp>
        <p:nvGrpSpPr>
          <p:cNvPr id="121895" name="Group 39"/>
          <p:cNvGrpSpPr>
            <a:grpSpLocks/>
          </p:cNvGrpSpPr>
          <p:nvPr/>
        </p:nvGrpSpPr>
        <p:grpSpPr bwMode="auto">
          <a:xfrm>
            <a:off x="5140325" y="3640138"/>
            <a:ext cx="2160588" cy="722312"/>
            <a:chOff x="3147" y="2250"/>
            <a:chExt cx="1361" cy="455"/>
          </a:xfrm>
        </p:grpSpPr>
        <p:sp>
          <p:nvSpPr>
            <p:cNvPr id="121885" name="Rectangle 29"/>
            <p:cNvSpPr>
              <a:spLocks noChangeArrowheads="1"/>
            </p:cNvSpPr>
            <p:nvPr/>
          </p:nvSpPr>
          <p:spPr bwMode="auto">
            <a:xfrm>
              <a:off x="3147" y="2251"/>
              <a:ext cx="635" cy="454"/>
            </a:xfrm>
            <a:prstGeom prst="rect">
              <a:avLst/>
            </a:prstGeom>
            <a:gradFill rotWithShape="1">
              <a:gsLst>
                <a:gs pos="0">
                  <a:schemeClr val="hlink">
                    <a:gamma/>
                    <a:tint val="0"/>
                    <a:invGamma/>
                  </a:schemeClr>
                </a:gs>
                <a:gs pos="100000">
                  <a:schemeClr val="hlink"/>
                </a:gs>
              </a:gsLst>
              <a:path path="shape">
                <a:fillToRect l="50000" t="50000" r="50000" b="50000"/>
              </a:path>
            </a:gra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latinLnBrk="0" hangingPunct="0"/>
              <a:r>
                <a:rPr lang="en-US" altLang="zh-CN" sz="3600" b="1">
                  <a:solidFill>
                    <a:srgbClr val="FF0000"/>
                  </a:solidFill>
                  <a:effectLst>
                    <a:outerShdw blurRad="38100" dist="38100" dir="2700000" algn="tl">
                      <a:srgbClr val="000000"/>
                    </a:outerShdw>
                  </a:effectLst>
                  <a:latin typeface="Times New Roman" pitchFamily="18" charset="0"/>
                  <a:ea typeface="宋体" pitchFamily="2" charset="-122"/>
                </a:rPr>
                <a:t>x</a:t>
              </a:r>
            </a:p>
          </p:txBody>
        </p:sp>
        <p:sp>
          <p:nvSpPr>
            <p:cNvPr id="121886" name="Rectangle 30"/>
            <p:cNvSpPr>
              <a:spLocks noChangeArrowheads="1"/>
            </p:cNvSpPr>
            <p:nvPr/>
          </p:nvSpPr>
          <p:spPr bwMode="auto">
            <a:xfrm>
              <a:off x="3873" y="2250"/>
              <a:ext cx="635" cy="454"/>
            </a:xfrm>
            <a:prstGeom prst="rect">
              <a:avLst/>
            </a:prstGeom>
            <a:gradFill rotWithShape="1">
              <a:gsLst>
                <a:gs pos="0">
                  <a:schemeClr val="hlink">
                    <a:gamma/>
                    <a:tint val="0"/>
                    <a:invGamma/>
                  </a:schemeClr>
                </a:gs>
                <a:gs pos="100000">
                  <a:schemeClr val="hlink"/>
                </a:gs>
              </a:gsLst>
              <a:path path="shape">
                <a:fillToRect l="50000" t="50000" r="50000" b="50000"/>
              </a:path>
            </a:gra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latinLnBrk="0" hangingPunct="0"/>
              <a:r>
                <a:rPr lang="en-US" altLang="zh-CN" sz="3600" b="1">
                  <a:solidFill>
                    <a:srgbClr val="FF0000"/>
                  </a:solidFill>
                  <a:effectLst>
                    <a:outerShdw blurRad="38100" dist="38100" dir="2700000" algn="tl">
                      <a:srgbClr val="000000"/>
                    </a:outerShdw>
                  </a:effectLst>
                  <a:latin typeface="Times New Roman" pitchFamily="18" charset="0"/>
                  <a:ea typeface="宋体" pitchFamily="2" charset="-122"/>
                </a:rPr>
                <a:t>y</a:t>
              </a:r>
            </a:p>
          </p:txBody>
        </p:sp>
      </p:grpSp>
      <p:grpSp>
        <p:nvGrpSpPr>
          <p:cNvPr id="121890" name="Group 34"/>
          <p:cNvGrpSpPr>
            <a:grpSpLocks/>
          </p:cNvGrpSpPr>
          <p:nvPr/>
        </p:nvGrpSpPr>
        <p:grpSpPr bwMode="auto">
          <a:xfrm>
            <a:off x="1465263" y="2468563"/>
            <a:ext cx="7067550" cy="1892300"/>
            <a:chOff x="781" y="1512"/>
            <a:chExt cx="4452" cy="1192"/>
          </a:xfrm>
        </p:grpSpPr>
        <p:sp>
          <p:nvSpPr>
            <p:cNvPr id="121887" name="Rectangle 31"/>
            <p:cNvSpPr>
              <a:spLocks noChangeArrowheads="1"/>
            </p:cNvSpPr>
            <p:nvPr/>
          </p:nvSpPr>
          <p:spPr bwMode="auto">
            <a:xfrm>
              <a:off x="4598" y="2250"/>
              <a:ext cx="635" cy="454"/>
            </a:xfrm>
            <a:prstGeom prst="rect">
              <a:avLst/>
            </a:prstGeom>
            <a:gradFill rotWithShape="1">
              <a:gsLst>
                <a:gs pos="0">
                  <a:schemeClr val="hlink">
                    <a:gamma/>
                    <a:tint val="0"/>
                    <a:invGamma/>
                  </a:schemeClr>
                </a:gs>
                <a:gs pos="100000">
                  <a:schemeClr val="hlink"/>
                </a:gs>
              </a:gsLst>
              <a:path path="shape">
                <a:fillToRect l="50000" t="50000" r="50000" b="50000"/>
              </a:path>
            </a:gra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latinLnBrk="0" hangingPunct="0"/>
              <a:r>
                <a:rPr lang="en-US" altLang="zh-CN" sz="3600" b="1">
                  <a:solidFill>
                    <a:srgbClr val="FF0000"/>
                  </a:solidFill>
                  <a:effectLst>
                    <a:outerShdw blurRad="38100" dist="38100" dir="2700000" algn="tl">
                      <a:srgbClr val="000000"/>
                    </a:outerShdw>
                  </a:effectLst>
                  <a:latin typeface="Times New Roman" pitchFamily="18" charset="0"/>
                  <a:ea typeface="宋体" pitchFamily="2" charset="-122"/>
                </a:rPr>
                <a:t>z</a:t>
              </a:r>
            </a:p>
          </p:txBody>
        </p:sp>
        <p:sp>
          <p:nvSpPr>
            <p:cNvPr id="121888" name="Line 32"/>
            <p:cNvSpPr>
              <a:spLocks noChangeShapeType="1"/>
            </p:cNvSpPr>
            <p:nvPr/>
          </p:nvSpPr>
          <p:spPr bwMode="auto">
            <a:xfrm>
              <a:off x="781" y="1807"/>
              <a:ext cx="726" cy="0"/>
            </a:xfrm>
            <a:prstGeom prst="line">
              <a:avLst/>
            </a:prstGeom>
            <a:noFill/>
            <a:ln w="28575">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p>
          </p:txBody>
        </p:sp>
        <p:sp>
          <p:nvSpPr>
            <p:cNvPr id="121889" name="Text Box 33"/>
            <p:cNvSpPr txBox="1">
              <a:spLocks noChangeArrowheads="1"/>
            </p:cNvSpPr>
            <p:nvPr/>
          </p:nvSpPr>
          <p:spPr bwMode="auto">
            <a:xfrm>
              <a:off x="1410" y="1512"/>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2800" b="1" dirty="0">
                  <a:solidFill>
                    <a:srgbClr val="008000"/>
                  </a:solidFill>
                  <a:effectLst>
                    <a:outerShdw blurRad="38100" dist="38100" dir="2700000" algn="tl">
                      <a:srgbClr val="C0C0C0"/>
                    </a:outerShdw>
                  </a:effectLst>
                  <a:latin typeface="Times New Roman" pitchFamily="18" charset="0"/>
                  <a:ea typeface="华文行楷" pitchFamily="2" charset="-122"/>
                </a:rPr>
                <a:t>定义变量</a:t>
              </a:r>
            </a:p>
          </p:txBody>
        </p:sp>
      </p:grpSp>
      <p:cxnSp>
        <p:nvCxnSpPr>
          <p:cNvPr id="121907" name="AutoShape 51"/>
          <p:cNvCxnSpPr>
            <a:cxnSpLocks noChangeShapeType="1"/>
            <a:stCxn id="121866" idx="2"/>
            <a:endCxn id="121885" idx="0"/>
          </p:cNvCxnSpPr>
          <p:nvPr/>
        </p:nvCxnSpPr>
        <p:spPr bwMode="auto">
          <a:xfrm flipH="1">
            <a:off x="5645150" y="2925763"/>
            <a:ext cx="474663" cy="701675"/>
          </a:xfrm>
          <a:prstGeom prst="straightConnector1">
            <a:avLst/>
          </a:prstGeom>
          <a:noFill/>
          <a:ln w="57150">
            <a:solidFill>
              <a:srgbClr val="FF0000"/>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908" name="AutoShape 52"/>
          <p:cNvCxnSpPr>
            <a:cxnSpLocks noChangeShapeType="1"/>
            <a:stCxn id="121875" idx="2"/>
            <a:endCxn id="121886" idx="0"/>
          </p:cNvCxnSpPr>
          <p:nvPr/>
        </p:nvCxnSpPr>
        <p:spPr bwMode="auto">
          <a:xfrm flipH="1">
            <a:off x="6797675" y="2925763"/>
            <a:ext cx="835025" cy="700087"/>
          </a:xfrm>
          <a:prstGeom prst="straightConnector1">
            <a:avLst/>
          </a:prstGeom>
          <a:noFill/>
          <a:ln w="57150">
            <a:solidFill>
              <a:srgbClr val="FF0000"/>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909" name="AutoShape 53"/>
          <p:cNvCxnSpPr>
            <a:cxnSpLocks noChangeShapeType="1"/>
            <a:stCxn id="121887" idx="2"/>
            <a:endCxn id="121864" idx="0"/>
          </p:cNvCxnSpPr>
          <p:nvPr/>
        </p:nvCxnSpPr>
        <p:spPr bwMode="auto">
          <a:xfrm flipH="1">
            <a:off x="6858000" y="4375150"/>
            <a:ext cx="1171575" cy="750888"/>
          </a:xfrm>
          <a:prstGeom prst="straightConnector1">
            <a:avLst/>
          </a:prstGeom>
          <a:noFill/>
          <a:ln w="57150">
            <a:solidFill>
              <a:srgbClr val="FF0000"/>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18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121892"/>
                                        </p:tgtEl>
                                        <p:attrNameLst>
                                          <p:attrName>style.visibility</p:attrName>
                                        </p:attrNameLst>
                                      </p:cBhvr>
                                      <p:to>
                                        <p:strVal val="visible"/>
                                      </p:to>
                                    </p:set>
                                    <p:animEffect transition="in" filter="wipe(down)">
                                      <p:cBhvr>
                                        <p:cTn id="11" dur="2000"/>
                                        <p:tgtEl>
                                          <p:spTgt spid="12189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2189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2" fill="hold" nodeType="clickEffect">
                                  <p:stCondLst>
                                    <p:cond delay="0"/>
                                  </p:stCondLst>
                                  <p:childTnLst>
                                    <p:set>
                                      <p:cBhvr>
                                        <p:cTn id="19" dur="1" fill="hold">
                                          <p:stCondLst>
                                            <p:cond delay="0"/>
                                          </p:stCondLst>
                                        </p:cTn>
                                        <p:tgtEl>
                                          <p:spTgt spid="121908"/>
                                        </p:tgtEl>
                                        <p:attrNameLst>
                                          <p:attrName>style.visibility</p:attrName>
                                        </p:attrNameLst>
                                      </p:cBhvr>
                                      <p:to>
                                        <p:strVal val="visible"/>
                                      </p:to>
                                    </p:set>
                                    <p:animEffect transition="in" filter="wipe(right)">
                                      <p:cBhvr>
                                        <p:cTn id="20" dur="500"/>
                                        <p:tgtEl>
                                          <p:spTgt spid="121908"/>
                                        </p:tgtEl>
                                      </p:cBhvr>
                                    </p:animEffect>
                                  </p:childTnLst>
                                </p:cTn>
                              </p:par>
                              <p:par>
                                <p:cTn id="21" presetID="22" presetClass="entr" presetSubtype="2" fill="hold" nodeType="withEffect">
                                  <p:stCondLst>
                                    <p:cond delay="0"/>
                                  </p:stCondLst>
                                  <p:childTnLst>
                                    <p:set>
                                      <p:cBhvr>
                                        <p:cTn id="22" dur="1" fill="hold">
                                          <p:stCondLst>
                                            <p:cond delay="0"/>
                                          </p:stCondLst>
                                        </p:cTn>
                                        <p:tgtEl>
                                          <p:spTgt spid="121907"/>
                                        </p:tgtEl>
                                        <p:attrNameLst>
                                          <p:attrName>style.visibility</p:attrName>
                                        </p:attrNameLst>
                                      </p:cBhvr>
                                      <p:to>
                                        <p:strVal val="visible"/>
                                      </p:to>
                                    </p:set>
                                    <p:animEffect transition="in" filter="wipe(right)">
                                      <p:cBhvr>
                                        <p:cTn id="23" dur="500"/>
                                        <p:tgtEl>
                                          <p:spTgt spid="12190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121894"/>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21893"/>
                                        </p:tgtEl>
                                        <p:attrNameLst>
                                          <p:attrName>style.visibility</p:attrName>
                                        </p:attrNameLst>
                                      </p:cBhvr>
                                      <p:to>
                                        <p:strVal val="visible"/>
                                      </p:to>
                                    </p:set>
                                    <p:animEffect transition="in" filter="wipe(up)">
                                      <p:cBhvr>
                                        <p:cTn id="32" dur="2000"/>
                                        <p:tgtEl>
                                          <p:spTgt spid="12189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21890"/>
                                        </p:tgtEl>
                                        <p:attrNameLst>
                                          <p:attrName>style.visibility</p:attrName>
                                        </p:attrNameLst>
                                      </p:cBhvr>
                                      <p:to>
                                        <p:strVal val="visible"/>
                                      </p:to>
                                    </p:set>
                                    <p:animEffect transition="in" filter="wipe(left)">
                                      <p:cBhvr>
                                        <p:cTn id="37" dur="1000"/>
                                        <p:tgtEl>
                                          <p:spTgt spid="12189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21882"/>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2" fill="hold" nodeType="clickEffect">
                                  <p:stCondLst>
                                    <p:cond delay="0"/>
                                  </p:stCondLst>
                                  <p:childTnLst>
                                    <p:set>
                                      <p:cBhvr>
                                        <p:cTn id="45" dur="1" fill="hold">
                                          <p:stCondLst>
                                            <p:cond delay="0"/>
                                          </p:stCondLst>
                                        </p:cTn>
                                        <p:tgtEl>
                                          <p:spTgt spid="121909"/>
                                        </p:tgtEl>
                                        <p:attrNameLst>
                                          <p:attrName>style.visibility</p:attrName>
                                        </p:attrNameLst>
                                      </p:cBhvr>
                                      <p:to>
                                        <p:strVal val="visible"/>
                                      </p:to>
                                    </p:set>
                                    <p:animEffect transition="in" filter="wipe(right)">
                                      <p:cBhvr>
                                        <p:cTn id="46" dur="500"/>
                                        <p:tgtEl>
                                          <p:spTgt spid="121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82"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D2539DD-46D2-4001-A1F4-E888A6796A07}"/>
              </a:ext>
            </a:extLst>
          </p:cNvPr>
          <p:cNvPicPr>
            <a:picLocks noChangeAspect="1"/>
          </p:cNvPicPr>
          <p:nvPr/>
        </p:nvPicPr>
        <p:blipFill>
          <a:blip r:embed="rId2"/>
          <a:stretch>
            <a:fillRect/>
          </a:stretch>
        </p:blipFill>
        <p:spPr>
          <a:xfrm>
            <a:off x="345975" y="1274763"/>
            <a:ext cx="4470525" cy="3530566"/>
          </a:xfrm>
          <a:prstGeom prst="rect">
            <a:avLst/>
          </a:prstGeom>
        </p:spPr>
      </p:pic>
      <p:grpSp>
        <p:nvGrpSpPr>
          <p:cNvPr id="122894" name="Group 14"/>
          <p:cNvGrpSpPr>
            <a:grpSpLocks/>
          </p:cNvGrpSpPr>
          <p:nvPr/>
        </p:nvGrpSpPr>
        <p:grpSpPr bwMode="auto">
          <a:xfrm>
            <a:off x="1695094" y="1274764"/>
            <a:ext cx="2079625" cy="579437"/>
            <a:chOff x="1525" y="663"/>
            <a:chExt cx="1310" cy="365"/>
          </a:xfrm>
        </p:grpSpPr>
        <p:sp>
          <p:nvSpPr>
            <p:cNvPr id="122890" name="Oval 10"/>
            <p:cNvSpPr>
              <a:spLocks noChangeArrowheads="1"/>
            </p:cNvSpPr>
            <p:nvPr/>
          </p:nvSpPr>
          <p:spPr bwMode="auto">
            <a:xfrm>
              <a:off x="1525" y="754"/>
              <a:ext cx="179" cy="177"/>
            </a:xfrm>
            <a:prstGeom prst="ellipse">
              <a:avLst/>
            </a:prstGeom>
            <a:no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p>
          </p:txBody>
        </p:sp>
        <p:sp>
          <p:nvSpPr>
            <p:cNvPr id="122892" name="Rectangle 12"/>
            <p:cNvSpPr>
              <a:spLocks noChangeArrowheads="1"/>
            </p:cNvSpPr>
            <p:nvPr/>
          </p:nvSpPr>
          <p:spPr bwMode="auto">
            <a:xfrm>
              <a:off x="1951" y="663"/>
              <a:ext cx="88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3200" b="1" dirty="0">
                  <a:solidFill>
                    <a:schemeClr val="folHlink"/>
                  </a:solidFill>
                  <a:effectLst>
                    <a:outerShdw blurRad="38100" dist="38100" dir="2700000" algn="tl">
                      <a:srgbClr val="C0C0C0"/>
                    </a:outerShdw>
                  </a:effectLst>
                  <a:latin typeface="Times New Roman" pitchFamily="18" charset="0"/>
                  <a:ea typeface="华文行楷" pitchFamily="2" charset="-122"/>
                </a:rPr>
                <a:t>无参数</a:t>
              </a:r>
            </a:p>
          </p:txBody>
        </p:sp>
      </p:grpSp>
      <p:grpSp>
        <p:nvGrpSpPr>
          <p:cNvPr id="122918" name="Group 38"/>
          <p:cNvGrpSpPr>
            <a:grpSpLocks/>
          </p:cNvGrpSpPr>
          <p:nvPr/>
        </p:nvGrpSpPr>
        <p:grpSpPr bwMode="auto">
          <a:xfrm>
            <a:off x="1260421" y="3004533"/>
            <a:ext cx="3551238" cy="490538"/>
            <a:chOff x="885" y="2351"/>
            <a:chExt cx="2237" cy="309"/>
          </a:xfrm>
          <a:noFill/>
        </p:grpSpPr>
        <p:sp>
          <p:nvSpPr>
            <p:cNvPr id="122916" name="AutoShape 36"/>
            <p:cNvSpPr>
              <a:spLocks noChangeArrowheads="1"/>
            </p:cNvSpPr>
            <p:nvPr/>
          </p:nvSpPr>
          <p:spPr bwMode="auto">
            <a:xfrm>
              <a:off x="885" y="2388"/>
              <a:ext cx="1015" cy="272"/>
            </a:xfrm>
            <a:prstGeom prst="roundRect">
              <a:avLst>
                <a:gd name="adj" fmla="val 16667"/>
              </a:avLst>
            </a:prstGeom>
            <a:grp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latinLnBrk="0" hangingPunct="0"/>
              <a:endParaRPr lang="zh-CN" altLang="zh-CN">
                <a:solidFill>
                  <a:schemeClr val="folHlink"/>
                </a:solidFill>
                <a:latin typeface="Times New Roman" pitchFamily="18" charset="0"/>
                <a:ea typeface="宋体" pitchFamily="2" charset="-122"/>
              </a:endParaRPr>
            </a:p>
          </p:txBody>
        </p:sp>
        <p:sp>
          <p:nvSpPr>
            <p:cNvPr id="122917" name="Rectangle 37"/>
            <p:cNvSpPr>
              <a:spLocks noChangeArrowheads="1"/>
            </p:cNvSpPr>
            <p:nvPr/>
          </p:nvSpPr>
          <p:spPr bwMode="auto">
            <a:xfrm>
              <a:off x="1902" y="2351"/>
              <a:ext cx="122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en-US" altLang="zh-CN" sz="2000" b="1" dirty="0">
                  <a:solidFill>
                    <a:srgbClr val="FF9900"/>
                  </a:solidFill>
                  <a:effectLst>
                    <a:outerShdw blurRad="38100" dist="38100" dir="2700000" algn="tl">
                      <a:srgbClr val="C0C0C0"/>
                    </a:outerShdw>
                  </a:effectLst>
                  <a:latin typeface="Times New Roman" pitchFamily="18" charset="0"/>
                  <a:ea typeface="华文行楷" pitchFamily="2" charset="-122"/>
                </a:rPr>
                <a:t>max</a:t>
              </a:r>
              <a:r>
                <a:rPr lang="zh-CN" altLang="en-US" sz="2000" b="1" dirty="0">
                  <a:solidFill>
                    <a:srgbClr val="FF9900"/>
                  </a:solidFill>
                  <a:effectLst>
                    <a:outerShdw blurRad="38100" dist="38100" dir="2700000" algn="tl">
                      <a:srgbClr val="C0C0C0"/>
                    </a:outerShdw>
                  </a:effectLst>
                  <a:latin typeface="Times New Roman" pitchFamily="18" charset="0"/>
                  <a:ea typeface="华文行楷" pitchFamily="2" charset="-122"/>
                </a:rPr>
                <a:t>函数的调用</a:t>
              </a:r>
            </a:p>
          </p:txBody>
        </p:sp>
      </p:grpSp>
      <p:sp>
        <p:nvSpPr>
          <p:cNvPr id="122883" name="Rectangle 3"/>
          <p:cNvSpPr>
            <a:spLocks noGrp="1" noChangeArrowheads="1"/>
          </p:cNvSpPr>
          <p:nvPr>
            <p:ph type="title"/>
          </p:nvPr>
        </p:nvSpPr>
        <p:spPr>
          <a:xfrm>
            <a:off x="239614" y="23037"/>
            <a:ext cx="4116362" cy="669114"/>
          </a:xfrm>
        </p:spPr>
        <p:txBody>
          <a:bodyPr/>
          <a:lstStyle/>
          <a:p>
            <a:r>
              <a:rPr lang="en-US" altLang="zh-CN" dirty="0">
                <a:latin typeface="Times New Roman" pitchFamily="18" charset="0"/>
              </a:rPr>
              <a:t>main</a:t>
            </a:r>
            <a:r>
              <a:rPr lang="zh-CN" altLang="en-US" dirty="0">
                <a:latin typeface="Times New Roman" pitchFamily="18" charset="0"/>
              </a:rPr>
              <a:t>函数的函数定义</a:t>
            </a:r>
          </a:p>
        </p:txBody>
      </p:sp>
      <p:sp>
        <p:nvSpPr>
          <p:cNvPr id="39" name="页脚占位符 4"/>
          <p:cNvSpPr>
            <a:spLocks noGrp="1"/>
          </p:cNvSpPr>
          <p:nvPr>
            <p:ph type="ftr" sz="quarter" idx="11"/>
          </p:nvPr>
        </p:nvSpPr>
        <p:spPr/>
        <p:txBody>
          <a:bodyPr/>
          <a:lstStyle/>
          <a:p>
            <a:r>
              <a:rPr lang="en-US" altLang="zh-CN" dirty="0" err="1"/>
              <a:t>xlzheng@xmu</a:t>
            </a:r>
            <a:endParaRPr lang="en-US" altLang="zh-CN" dirty="0"/>
          </a:p>
        </p:txBody>
      </p:sp>
      <p:sp>
        <p:nvSpPr>
          <p:cNvPr id="40" name="灯片编号占位符 5"/>
          <p:cNvSpPr>
            <a:spLocks noGrp="1"/>
          </p:cNvSpPr>
          <p:nvPr>
            <p:ph type="sldNum" sz="quarter" idx="12"/>
          </p:nvPr>
        </p:nvSpPr>
        <p:spPr/>
        <p:txBody>
          <a:bodyPr/>
          <a:lstStyle/>
          <a:p>
            <a:fld id="{B44AF7FA-6179-4B8E-B0A3-AE9527DC9117}" type="slidenum">
              <a:rPr lang="ko-KR" altLang="en-US"/>
              <a:pPr/>
              <a:t>21</a:t>
            </a:fld>
            <a:endParaRPr lang="en-US" altLang="ko-KR"/>
          </a:p>
        </p:txBody>
      </p:sp>
      <p:sp>
        <p:nvSpPr>
          <p:cNvPr id="122903" name="Rectangle 23"/>
          <p:cNvSpPr>
            <a:spLocks noChangeArrowheads="1"/>
          </p:cNvSpPr>
          <p:nvPr/>
        </p:nvSpPr>
        <p:spPr bwMode="auto">
          <a:xfrm>
            <a:off x="4871175" y="3889376"/>
            <a:ext cx="1069833" cy="720725"/>
          </a:xfrm>
          <a:prstGeom prst="rect">
            <a:avLst/>
          </a:prstGeom>
          <a:gradFill rotWithShape="1">
            <a:gsLst>
              <a:gs pos="0">
                <a:schemeClr val="hlink">
                  <a:gamma/>
                  <a:tint val="0"/>
                  <a:invGamma/>
                </a:schemeClr>
              </a:gs>
              <a:gs pos="100000">
                <a:schemeClr val="hlink"/>
              </a:gs>
            </a:gsLst>
            <a:path path="shape">
              <a:fillToRect l="50000" t="50000" r="50000" b="50000"/>
            </a:path>
          </a:gra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latinLnBrk="0" hangingPunct="0"/>
            <a:r>
              <a:rPr lang="en-US" altLang="zh-CN" sz="3600" b="1">
                <a:solidFill>
                  <a:srgbClr val="FF0000"/>
                </a:solidFill>
                <a:effectLst>
                  <a:outerShdw blurRad="38100" dist="38100" dir="2700000" algn="tl">
                    <a:srgbClr val="000000"/>
                  </a:outerShdw>
                </a:effectLst>
                <a:latin typeface="Times New Roman" pitchFamily="18" charset="0"/>
                <a:ea typeface="宋体" pitchFamily="2" charset="-122"/>
              </a:rPr>
              <a:t>a</a:t>
            </a:r>
          </a:p>
        </p:txBody>
      </p:sp>
      <p:sp>
        <p:nvSpPr>
          <p:cNvPr id="122904" name="Rectangle 24"/>
          <p:cNvSpPr>
            <a:spLocks noChangeArrowheads="1"/>
          </p:cNvSpPr>
          <p:nvPr/>
        </p:nvSpPr>
        <p:spPr bwMode="auto">
          <a:xfrm>
            <a:off x="6094323" y="3887789"/>
            <a:ext cx="1069833" cy="720725"/>
          </a:xfrm>
          <a:prstGeom prst="rect">
            <a:avLst/>
          </a:prstGeom>
          <a:gradFill rotWithShape="1">
            <a:gsLst>
              <a:gs pos="0">
                <a:schemeClr val="hlink">
                  <a:gamma/>
                  <a:tint val="0"/>
                  <a:invGamma/>
                </a:schemeClr>
              </a:gs>
              <a:gs pos="100000">
                <a:schemeClr val="hlink"/>
              </a:gs>
            </a:gsLst>
            <a:path path="shape">
              <a:fillToRect l="50000" t="50000" r="50000" b="50000"/>
            </a:path>
          </a:gra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latinLnBrk="0" hangingPunct="0"/>
            <a:r>
              <a:rPr lang="en-US" altLang="zh-CN" sz="3600" b="1">
                <a:solidFill>
                  <a:srgbClr val="FF0000"/>
                </a:solidFill>
                <a:effectLst>
                  <a:outerShdw blurRad="38100" dist="38100" dir="2700000" algn="tl">
                    <a:srgbClr val="000000"/>
                  </a:outerShdw>
                </a:effectLst>
                <a:latin typeface="Times New Roman" pitchFamily="18" charset="0"/>
                <a:ea typeface="宋体" pitchFamily="2" charset="-122"/>
              </a:rPr>
              <a:t>b</a:t>
            </a:r>
          </a:p>
        </p:txBody>
      </p:sp>
      <p:sp>
        <p:nvSpPr>
          <p:cNvPr id="122906" name="Rectangle 26"/>
          <p:cNvSpPr>
            <a:spLocks noChangeArrowheads="1"/>
          </p:cNvSpPr>
          <p:nvPr/>
        </p:nvSpPr>
        <p:spPr bwMode="auto">
          <a:xfrm>
            <a:off x="7315786" y="3887789"/>
            <a:ext cx="1069833" cy="720725"/>
          </a:xfrm>
          <a:prstGeom prst="rect">
            <a:avLst/>
          </a:prstGeom>
          <a:gradFill rotWithShape="1">
            <a:gsLst>
              <a:gs pos="0">
                <a:schemeClr val="hlink">
                  <a:gamma/>
                  <a:tint val="0"/>
                  <a:invGamma/>
                </a:schemeClr>
              </a:gs>
              <a:gs pos="100000">
                <a:schemeClr val="hlink"/>
              </a:gs>
            </a:gsLst>
            <a:path path="shape">
              <a:fillToRect l="50000" t="50000" r="50000" b="50000"/>
            </a:path>
          </a:gra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latinLnBrk="0" hangingPunct="0"/>
            <a:r>
              <a:rPr lang="en-US" altLang="zh-CN" sz="3600" b="1">
                <a:solidFill>
                  <a:srgbClr val="FF0000"/>
                </a:solidFill>
                <a:effectLst>
                  <a:outerShdw blurRad="38100" dist="38100" dir="2700000" algn="tl">
                    <a:srgbClr val="000000"/>
                  </a:outerShdw>
                </a:effectLst>
                <a:latin typeface="Times New Roman" pitchFamily="18" charset="0"/>
                <a:ea typeface="宋体" pitchFamily="2" charset="-122"/>
              </a:rPr>
              <a:t>c</a:t>
            </a:r>
          </a:p>
        </p:txBody>
      </p:sp>
      <p:sp>
        <p:nvSpPr>
          <p:cNvPr id="122907" name="Line 27"/>
          <p:cNvSpPr>
            <a:spLocks noChangeShapeType="1"/>
          </p:cNvSpPr>
          <p:nvPr/>
        </p:nvSpPr>
        <p:spPr bwMode="auto">
          <a:xfrm>
            <a:off x="1187396" y="2564904"/>
            <a:ext cx="1223148" cy="0"/>
          </a:xfrm>
          <a:prstGeom prst="line">
            <a:avLst/>
          </a:prstGeom>
          <a:noFill/>
          <a:ln w="28575">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2908" name="Text Box 28"/>
          <p:cNvSpPr txBox="1">
            <a:spLocks noChangeArrowheads="1"/>
          </p:cNvSpPr>
          <p:nvPr/>
        </p:nvSpPr>
        <p:spPr bwMode="auto">
          <a:xfrm>
            <a:off x="2855220" y="2127562"/>
            <a:ext cx="170499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2800" b="1" dirty="0">
                <a:solidFill>
                  <a:srgbClr val="008000"/>
                </a:solidFill>
                <a:effectLst>
                  <a:outerShdw blurRad="38100" dist="38100" dir="2700000" algn="tl">
                    <a:srgbClr val="C0C0C0"/>
                  </a:outerShdw>
                </a:effectLst>
                <a:latin typeface="Times New Roman" pitchFamily="18" charset="0"/>
                <a:ea typeface="华文行楷" pitchFamily="2" charset="-122"/>
              </a:rPr>
              <a:t>定义变量</a:t>
            </a:r>
          </a:p>
        </p:txBody>
      </p:sp>
      <p:sp>
        <p:nvSpPr>
          <p:cNvPr id="122885" name="Text Box 5"/>
          <p:cNvSpPr txBox="1">
            <a:spLocks noChangeArrowheads="1"/>
          </p:cNvSpPr>
          <p:nvPr/>
        </p:nvSpPr>
        <p:spPr bwMode="auto">
          <a:xfrm>
            <a:off x="6215063" y="4724400"/>
            <a:ext cx="1670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en-US" altLang="zh-CN" sz="2800" b="1">
                <a:effectLst>
                  <a:outerShdw blurRad="38100" dist="38100" dir="2700000" algn="tl">
                    <a:srgbClr val="C0C0C0"/>
                  </a:outerShdw>
                </a:effectLst>
                <a:latin typeface="Times New Roman" pitchFamily="18" charset="0"/>
                <a:ea typeface="宋体" pitchFamily="2" charset="-122"/>
              </a:rPr>
              <a:t>main</a:t>
            </a:r>
            <a:r>
              <a:rPr lang="zh-CN" altLang="en-US" sz="2800" b="1">
                <a:effectLst>
                  <a:outerShdw blurRad="38100" dist="38100" dir="2700000" algn="tl">
                    <a:srgbClr val="C0C0C0"/>
                  </a:outerShdw>
                </a:effectLst>
                <a:latin typeface="Times New Roman" pitchFamily="18" charset="0"/>
                <a:ea typeface="宋体" pitchFamily="2" charset="-122"/>
              </a:rPr>
              <a:t>函数</a:t>
            </a:r>
          </a:p>
        </p:txBody>
      </p:sp>
      <p:sp>
        <p:nvSpPr>
          <p:cNvPr id="122886" name="AutoShape 6"/>
          <p:cNvSpPr>
            <a:spLocks noChangeArrowheads="1"/>
          </p:cNvSpPr>
          <p:nvPr/>
        </p:nvSpPr>
        <p:spPr bwMode="auto">
          <a:xfrm>
            <a:off x="4787900" y="2708275"/>
            <a:ext cx="4140200" cy="2520950"/>
          </a:xfrm>
          <a:prstGeom prst="cube">
            <a:avLst>
              <a:gd name="adj" fmla="val 16148"/>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2888" name="Text Box 8"/>
          <p:cNvSpPr txBox="1">
            <a:spLocks noChangeArrowheads="1"/>
          </p:cNvSpPr>
          <p:nvPr/>
        </p:nvSpPr>
        <p:spPr bwMode="auto">
          <a:xfrm>
            <a:off x="-51846" y="2687460"/>
            <a:ext cx="158432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latinLnBrk="0" hangingPunct="0"/>
            <a:r>
              <a:rPr lang="zh-CN" altLang="en-US" b="1" dirty="0">
                <a:solidFill>
                  <a:srgbClr val="FF0000"/>
                </a:solidFill>
                <a:effectLst>
                  <a:outerShdw blurRad="38100" dist="38100" dir="2700000" algn="tl">
                    <a:srgbClr val="C0C0C0"/>
                  </a:outerShdw>
                </a:effectLst>
                <a:latin typeface="Times New Roman" pitchFamily="18" charset="0"/>
                <a:ea typeface="宋体" pitchFamily="2" charset="-122"/>
              </a:rPr>
              <a:t>输入阶段</a:t>
            </a:r>
          </a:p>
          <a:p>
            <a:pPr eaLnBrk="0" latinLnBrk="0" hangingPunct="0"/>
            <a:r>
              <a:rPr lang="zh-CN" altLang="en-US" b="1" dirty="0">
                <a:solidFill>
                  <a:srgbClr val="FF0000"/>
                </a:solidFill>
                <a:effectLst>
                  <a:outerShdw blurRad="38100" dist="38100" dir="2700000" algn="tl">
                    <a:srgbClr val="C0C0C0"/>
                  </a:outerShdw>
                </a:effectLst>
                <a:latin typeface="Times New Roman" pitchFamily="18" charset="0"/>
                <a:ea typeface="宋体" pitchFamily="2" charset="-122"/>
              </a:rPr>
              <a:t>计算阶段</a:t>
            </a:r>
          </a:p>
          <a:p>
            <a:pPr eaLnBrk="0" latinLnBrk="0" hangingPunct="0"/>
            <a:r>
              <a:rPr lang="zh-CN" altLang="en-US" b="1" dirty="0">
                <a:solidFill>
                  <a:srgbClr val="FF0000"/>
                </a:solidFill>
                <a:effectLst>
                  <a:outerShdw blurRad="38100" dist="38100" dir="2700000" algn="tl">
                    <a:srgbClr val="C0C0C0"/>
                  </a:outerShdw>
                </a:effectLst>
                <a:latin typeface="Times New Roman" pitchFamily="18" charset="0"/>
                <a:ea typeface="宋体" pitchFamily="2" charset="-122"/>
              </a:rPr>
              <a:t>输出阶段</a:t>
            </a:r>
          </a:p>
        </p:txBody>
      </p:sp>
      <p:grpSp>
        <p:nvGrpSpPr>
          <p:cNvPr id="122895" name="Group 15"/>
          <p:cNvGrpSpPr>
            <a:grpSpLocks/>
          </p:cNvGrpSpPr>
          <p:nvPr/>
        </p:nvGrpSpPr>
        <p:grpSpPr bwMode="auto">
          <a:xfrm>
            <a:off x="5508625" y="1268413"/>
            <a:ext cx="2622550" cy="1660525"/>
            <a:chOff x="3470" y="298"/>
            <a:chExt cx="1652" cy="1046"/>
          </a:xfrm>
        </p:grpSpPr>
        <p:sp>
          <p:nvSpPr>
            <p:cNvPr id="122887" name="AutoShape 7"/>
            <p:cNvSpPr>
              <a:spLocks noChangeArrowheads="1"/>
            </p:cNvSpPr>
            <p:nvPr/>
          </p:nvSpPr>
          <p:spPr bwMode="auto">
            <a:xfrm>
              <a:off x="4150" y="618"/>
              <a:ext cx="318" cy="726"/>
            </a:xfrm>
            <a:prstGeom prst="downArrow">
              <a:avLst>
                <a:gd name="adj1" fmla="val 50000"/>
                <a:gd name="adj2" fmla="val 57075"/>
              </a:avLst>
            </a:prstGeom>
            <a:gradFill rotWithShape="1">
              <a:gsLst>
                <a:gs pos="0">
                  <a:schemeClr val="accent1">
                    <a:gamma/>
                    <a:shade val="55686"/>
                    <a:invGamma/>
                  </a:schemeClr>
                </a:gs>
                <a:gs pos="50000">
                  <a:schemeClr val="accent1">
                    <a:alpha val="99001"/>
                  </a:schemeClr>
                </a:gs>
                <a:gs pos="100000">
                  <a:schemeClr val="accent1">
                    <a:gamma/>
                    <a:shade val="55686"/>
                    <a:invGamma/>
                  </a:schemeClr>
                </a:gs>
              </a:gsLst>
              <a:lin ang="0" scaled="1"/>
            </a:gradFill>
            <a:ln w="2857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2893" name="Rectangle 13"/>
            <p:cNvSpPr>
              <a:spLocks noChangeArrowheads="1"/>
            </p:cNvSpPr>
            <p:nvPr/>
          </p:nvSpPr>
          <p:spPr bwMode="auto">
            <a:xfrm>
              <a:off x="3470" y="298"/>
              <a:ext cx="165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3200" dirty="0">
                  <a:solidFill>
                    <a:schemeClr val="folHlink"/>
                  </a:solidFill>
                  <a:latin typeface="Times New Roman" pitchFamily="18" charset="0"/>
                  <a:ea typeface="华文行楷" pitchFamily="2" charset="-122"/>
                </a:rPr>
                <a:t>无需额外信息</a:t>
              </a:r>
            </a:p>
          </p:txBody>
        </p:sp>
      </p:grpSp>
      <p:grpSp>
        <p:nvGrpSpPr>
          <p:cNvPr id="122913" name="Group 33"/>
          <p:cNvGrpSpPr>
            <a:grpSpLocks/>
          </p:cNvGrpSpPr>
          <p:nvPr/>
        </p:nvGrpSpPr>
        <p:grpSpPr bwMode="auto">
          <a:xfrm>
            <a:off x="5940427" y="5229227"/>
            <a:ext cx="1620838" cy="1660526"/>
            <a:chOff x="3742" y="3294"/>
            <a:chExt cx="1021" cy="1046"/>
          </a:xfrm>
        </p:grpSpPr>
        <p:sp>
          <p:nvSpPr>
            <p:cNvPr id="122882" name="AutoShape 2"/>
            <p:cNvSpPr>
              <a:spLocks noChangeArrowheads="1"/>
            </p:cNvSpPr>
            <p:nvPr/>
          </p:nvSpPr>
          <p:spPr bwMode="auto">
            <a:xfrm>
              <a:off x="4161" y="3294"/>
              <a:ext cx="318" cy="726"/>
            </a:xfrm>
            <a:prstGeom prst="downArrow">
              <a:avLst>
                <a:gd name="adj1" fmla="val 50000"/>
                <a:gd name="adj2" fmla="val 57075"/>
              </a:avLst>
            </a:prstGeom>
            <a:gradFill rotWithShape="1">
              <a:gsLst>
                <a:gs pos="0">
                  <a:srgbClr val="CC0000"/>
                </a:gs>
                <a:gs pos="50000">
                  <a:srgbClr val="FFCC99">
                    <a:alpha val="99001"/>
                  </a:srgbClr>
                </a:gs>
                <a:gs pos="100000">
                  <a:srgbClr val="CC0000"/>
                </a:gs>
              </a:gsLst>
              <a:lin ang="0" scaled="1"/>
            </a:gra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2912" name="Rectangle 32"/>
            <p:cNvSpPr>
              <a:spLocks noChangeArrowheads="1"/>
            </p:cNvSpPr>
            <p:nvPr/>
          </p:nvSpPr>
          <p:spPr bwMode="auto">
            <a:xfrm>
              <a:off x="3742" y="3972"/>
              <a:ext cx="102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3200" b="1" dirty="0">
                  <a:solidFill>
                    <a:srgbClr val="FF0000"/>
                  </a:solidFill>
                  <a:effectLst>
                    <a:outerShdw blurRad="38100" dist="38100" dir="2700000" algn="tl">
                      <a:srgbClr val="C0C0C0"/>
                    </a:outerShdw>
                  </a:effectLst>
                  <a:latin typeface="Times New Roman" pitchFamily="18" charset="0"/>
                  <a:ea typeface="华文行楷" pitchFamily="2" charset="-122"/>
                </a:rPr>
                <a:t>返回值</a:t>
              </a:r>
              <a:r>
                <a:rPr lang="en-US" altLang="zh-CN" sz="3200" b="1" dirty="0">
                  <a:solidFill>
                    <a:srgbClr val="FF0000"/>
                  </a:solidFill>
                  <a:effectLst>
                    <a:outerShdw blurRad="38100" dist="38100" dir="2700000" algn="tl">
                      <a:srgbClr val="C0C0C0"/>
                    </a:outerShdw>
                  </a:effectLst>
                  <a:latin typeface="Times New Roman" pitchFamily="18" charset="0"/>
                  <a:ea typeface="华文行楷" pitchFamily="2" charset="-122"/>
                </a:rPr>
                <a:t>0</a:t>
              </a:r>
              <a:endParaRPr lang="zh-CN" altLang="en-US" sz="3200" b="1" dirty="0">
                <a:solidFill>
                  <a:srgbClr val="FF0000"/>
                </a:solidFill>
                <a:effectLst>
                  <a:outerShdw blurRad="38100" dist="38100" dir="2700000" algn="tl">
                    <a:srgbClr val="C0C0C0"/>
                  </a:outerShdw>
                </a:effectLst>
                <a:latin typeface="Times New Roman" pitchFamily="18" charset="0"/>
                <a:ea typeface="华文行楷" pitchFamily="2" charset="-122"/>
              </a:endParaRPr>
            </a:p>
          </p:txBody>
        </p:sp>
      </p:grpSp>
      <p:sp>
        <p:nvSpPr>
          <p:cNvPr id="122914" name="Rectangle 34"/>
          <p:cNvSpPr>
            <a:spLocks noChangeArrowheads="1"/>
          </p:cNvSpPr>
          <p:nvPr/>
        </p:nvSpPr>
        <p:spPr bwMode="auto">
          <a:xfrm>
            <a:off x="5076825" y="3284538"/>
            <a:ext cx="3167063" cy="504825"/>
          </a:xfrm>
          <a:prstGeom prst="rect">
            <a:avLst/>
          </a:prstGeom>
          <a:gradFill rotWithShape="1">
            <a:gsLst>
              <a:gs pos="0">
                <a:srgbClr val="FFFF00">
                  <a:gamma/>
                  <a:tint val="0"/>
                  <a:invGamma/>
                </a:srgbClr>
              </a:gs>
              <a:gs pos="100000">
                <a:srgbClr val="FFFF00"/>
              </a:gs>
            </a:gsLst>
            <a:path path="shape">
              <a:fillToRect l="50000" t="50000" r="50000" b="50000"/>
            </a:path>
          </a:gradFill>
          <a:ln w="28575">
            <a:solidFill>
              <a:srgbClr val="6699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latinLnBrk="0" hangingPunct="0"/>
            <a:r>
              <a:rPr lang="en-US" altLang="zh-CN" sz="3200">
                <a:solidFill>
                  <a:srgbClr val="0000FF"/>
                </a:solidFill>
                <a:latin typeface="Times New Roman" pitchFamily="18" charset="0"/>
                <a:ea typeface="华文行楷" pitchFamily="2" charset="-122"/>
              </a:rPr>
              <a:t>max</a:t>
            </a:r>
            <a:r>
              <a:rPr lang="zh-CN" altLang="en-US" sz="3200">
                <a:solidFill>
                  <a:srgbClr val="0000FF"/>
                </a:solidFill>
                <a:latin typeface="Times New Roman" pitchFamily="18" charset="0"/>
                <a:ea typeface="华文行楷" pitchFamily="2" charset="-122"/>
              </a:rPr>
              <a:t>函数原型</a:t>
            </a:r>
          </a:p>
        </p:txBody>
      </p:sp>
      <p:grpSp>
        <p:nvGrpSpPr>
          <p:cNvPr id="122924" name="Group 44"/>
          <p:cNvGrpSpPr>
            <a:grpSpLocks/>
          </p:cNvGrpSpPr>
          <p:nvPr/>
        </p:nvGrpSpPr>
        <p:grpSpPr bwMode="auto">
          <a:xfrm>
            <a:off x="3282950" y="4652963"/>
            <a:ext cx="3449638" cy="1654175"/>
            <a:chOff x="2068" y="2931"/>
            <a:chExt cx="2173" cy="1042"/>
          </a:xfrm>
        </p:grpSpPr>
        <p:sp>
          <p:nvSpPr>
            <p:cNvPr id="122920" name="Text Box 40"/>
            <p:cNvSpPr txBox="1">
              <a:spLocks noChangeArrowheads="1"/>
            </p:cNvSpPr>
            <p:nvPr/>
          </p:nvSpPr>
          <p:spPr bwMode="auto">
            <a:xfrm>
              <a:off x="2068" y="3339"/>
              <a:ext cx="631"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938">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6000">
                  <a:solidFill>
                    <a:srgbClr val="FF0000"/>
                  </a:solidFill>
                  <a:sym typeface="Wingdings" pitchFamily="2" charset="2"/>
                </a:rPr>
                <a:t></a:t>
              </a:r>
            </a:p>
          </p:txBody>
        </p:sp>
        <p:sp>
          <p:nvSpPr>
            <p:cNvPr id="122922" name="Line 42"/>
            <p:cNvSpPr>
              <a:spLocks noChangeShapeType="1"/>
            </p:cNvSpPr>
            <p:nvPr/>
          </p:nvSpPr>
          <p:spPr bwMode="auto">
            <a:xfrm flipV="1">
              <a:off x="2472" y="2931"/>
              <a:ext cx="998" cy="590"/>
            </a:xfrm>
            <a:prstGeom prst="line">
              <a:avLst/>
            </a:prstGeom>
            <a:noFill/>
            <a:ln w="38100">
              <a:solidFill>
                <a:srgbClr val="FF0000"/>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23" name="Line 43"/>
            <p:cNvSpPr>
              <a:spLocks noChangeShapeType="1"/>
            </p:cNvSpPr>
            <p:nvPr/>
          </p:nvSpPr>
          <p:spPr bwMode="auto">
            <a:xfrm flipV="1">
              <a:off x="2472" y="2931"/>
              <a:ext cx="1769" cy="590"/>
            </a:xfrm>
            <a:prstGeom prst="line">
              <a:avLst/>
            </a:prstGeom>
            <a:noFill/>
            <a:ln w="38100">
              <a:solidFill>
                <a:srgbClr val="FF0000"/>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2927" name="Group 47"/>
          <p:cNvGrpSpPr>
            <a:grpSpLocks/>
          </p:cNvGrpSpPr>
          <p:nvPr/>
        </p:nvGrpSpPr>
        <p:grpSpPr bwMode="auto">
          <a:xfrm>
            <a:off x="7885113" y="4652963"/>
            <a:ext cx="1079500" cy="1765300"/>
            <a:chOff x="4967" y="2931"/>
            <a:chExt cx="680" cy="1112"/>
          </a:xfrm>
        </p:grpSpPr>
        <p:sp>
          <p:nvSpPr>
            <p:cNvPr id="122925" name="Text Box 45"/>
            <p:cNvSpPr txBox="1">
              <a:spLocks noChangeArrowheads="1"/>
            </p:cNvSpPr>
            <p:nvPr/>
          </p:nvSpPr>
          <p:spPr bwMode="auto">
            <a:xfrm>
              <a:off x="5046" y="3294"/>
              <a:ext cx="601" cy="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938">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7200" dirty="0">
                  <a:solidFill>
                    <a:srgbClr val="008000"/>
                  </a:solidFill>
                  <a:sym typeface="Webdings" pitchFamily="18" charset="2"/>
                </a:rPr>
                <a:t></a:t>
              </a:r>
            </a:p>
          </p:txBody>
        </p:sp>
        <p:sp>
          <p:nvSpPr>
            <p:cNvPr id="122926" name="Line 46"/>
            <p:cNvSpPr>
              <a:spLocks noChangeShapeType="1"/>
            </p:cNvSpPr>
            <p:nvPr/>
          </p:nvSpPr>
          <p:spPr bwMode="auto">
            <a:xfrm flipH="1" flipV="1">
              <a:off x="4967" y="2931"/>
              <a:ext cx="362" cy="499"/>
            </a:xfrm>
            <a:prstGeom prst="line">
              <a:avLst/>
            </a:prstGeom>
            <a:noFill/>
            <a:ln w="38100">
              <a:solidFill>
                <a:srgbClr val="008000"/>
              </a:solidFill>
              <a:prstDash val="sysDot"/>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8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895"/>
                                        </p:tgtEl>
                                        <p:attrNameLst>
                                          <p:attrName>style.visibility</p:attrName>
                                        </p:attrNameLst>
                                      </p:cBhvr>
                                      <p:to>
                                        <p:strVal val="visible"/>
                                      </p:to>
                                    </p:set>
                                  </p:childTnLst>
                                  <p:subTnLst>
                                    <p:set>
                                      <p:cBhvr override="childStyle">
                                        <p:cTn dur="1" fill="hold" display="0" masterRel="nextClick" afterEffect="1"/>
                                        <p:tgtEl>
                                          <p:spTgt spid="122895"/>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913"/>
                                        </p:tgtEl>
                                        <p:attrNameLst>
                                          <p:attrName>style.visibility</p:attrName>
                                        </p:attrNameLst>
                                      </p:cBhvr>
                                      <p:to>
                                        <p:strVal val="visible"/>
                                      </p:to>
                                    </p:set>
                                  </p:childTnLst>
                                  <p:subTnLst>
                                    <p:set>
                                      <p:cBhvr override="childStyle">
                                        <p:cTn dur="1" fill="hold" display="0" masterRel="nextClick" afterEffect="1"/>
                                        <p:tgtEl>
                                          <p:spTgt spid="12291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88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2924"/>
                                        </p:tgtEl>
                                        <p:attrNameLst>
                                          <p:attrName>style.visibility</p:attrName>
                                        </p:attrNameLst>
                                      </p:cBhvr>
                                      <p:to>
                                        <p:strVal val="visible"/>
                                      </p:to>
                                    </p:set>
                                    <p:animEffect transition="in" filter="wipe(left)">
                                      <p:cBhvr>
                                        <p:cTn id="27" dur="500"/>
                                        <p:tgtEl>
                                          <p:spTgt spid="1229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22918"/>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22927"/>
                                        </p:tgtEl>
                                        <p:attrNameLst>
                                          <p:attrName>style.visibility</p:attrName>
                                        </p:attrNameLst>
                                      </p:cBhvr>
                                      <p:to>
                                        <p:strVal val="visible"/>
                                      </p:to>
                                    </p:set>
                                    <p:animEffect transition="in" filter="wipe(left)">
                                      <p:cBhvr>
                                        <p:cTn id="36" dur="500"/>
                                        <p:tgtEl>
                                          <p:spTgt spid="122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8" grpId="0"/>
      <p:bldP spid="122914"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92" name="Rectangle 16"/>
          <p:cNvSpPr>
            <a:spLocks noGrp="1" noChangeArrowheads="1"/>
          </p:cNvSpPr>
          <p:nvPr>
            <p:ph type="title"/>
          </p:nvPr>
        </p:nvSpPr>
        <p:spPr>
          <a:xfrm>
            <a:off x="184944" y="-26466"/>
            <a:ext cx="7620000" cy="990601"/>
          </a:xfrm>
        </p:spPr>
        <p:txBody>
          <a:bodyPr/>
          <a:lstStyle/>
          <a:p>
            <a:r>
              <a:rPr lang="en-US" altLang="zh-CN" dirty="0">
                <a:latin typeface="Times New Roman" pitchFamily="18" charset="0"/>
              </a:rPr>
              <a:t>max</a:t>
            </a:r>
            <a:r>
              <a:rPr lang="zh-CN" altLang="en-US" dirty="0">
                <a:latin typeface="Times New Roman" pitchFamily="18" charset="0"/>
              </a:rPr>
              <a:t>函数的调用</a:t>
            </a:r>
          </a:p>
        </p:txBody>
      </p:sp>
      <p:sp>
        <p:nvSpPr>
          <p:cNvPr id="39" name="页脚占位符 4"/>
          <p:cNvSpPr>
            <a:spLocks noGrp="1"/>
          </p:cNvSpPr>
          <p:nvPr>
            <p:ph type="ftr" sz="quarter" idx="11"/>
          </p:nvPr>
        </p:nvSpPr>
        <p:spPr/>
        <p:txBody>
          <a:bodyPr/>
          <a:lstStyle/>
          <a:p>
            <a:r>
              <a:rPr lang="en-US" altLang="zh-CN" dirty="0" err="1"/>
              <a:t>xlzheng@xmu</a:t>
            </a:r>
            <a:endParaRPr lang="en-US" altLang="zh-CN" dirty="0"/>
          </a:p>
        </p:txBody>
      </p:sp>
      <p:sp>
        <p:nvSpPr>
          <p:cNvPr id="40" name="灯片编号占位符 5"/>
          <p:cNvSpPr>
            <a:spLocks noGrp="1"/>
          </p:cNvSpPr>
          <p:nvPr>
            <p:ph type="sldNum" sz="quarter" idx="12"/>
          </p:nvPr>
        </p:nvSpPr>
        <p:spPr/>
        <p:txBody>
          <a:bodyPr/>
          <a:lstStyle/>
          <a:p>
            <a:fld id="{CAB5823E-CA73-484F-960A-7698702764AC}" type="slidenum">
              <a:rPr lang="ko-KR" altLang="en-US"/>
              <a:pPr/>
              <a:t>22</a:t>
            </a:fld>
            <a:endParaRPr lang="en-US" altLang="ko-KR"/>
          </a:p>
        </p:txBody>
      </p:sp>
      <p:grpSp>
        <p:nvGrpSpPr>
          <p:cNvPr id="126978" name="Group 2"/>
          <p:cNvGrpSpPr>
            <a:grpSpLocks/>
          </p:cNvGrpSpPr>
          <p:nvPr/>
        </p:nvGrpSpPr>
        <p:grpSpPr bwMode="auto">
          <a:xfrm>
            <a:off x="2597151" y="5278190"/>
            <a:ext cx="3168650" cy="1230313"/>
            <a:chOff x="1429" y="3338"/>
            <a:chExt cx="1996" cy="775"/>
          </a:xfrm>
        </p:grpSpPr>
        <p:sp>
          <p:nvSpPr>
            <p:cNvPr id="126979" name="Oval 3"/>
            <p:cNvSpPr>
              <a:spLocks noChangeArrowheads="1"/>
            </p:cNvSpPr>
            <p:nvPr/>
          </p:nvSpPr>
          <p:spPr bwMode="auto">
            <a:xfrm>
              <a:off x="2336" y="3338"/>
              <a:ext cx="1089" cy="500"/>
            </a:xfrm>
            <a:prstGeom prst="ellipse">
              <a:avLst/>
            </a:prstGeom>
            <a:solidFill>
              <a:srgbClr val="FFFF99"/>
            </a:solidFill>
            <a:ln w="28575">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6980" name="Rectangle 4"/>
            <p:cNvSpPr>
              <a:spLocks noChangeArrowheads="1"/>
            </p:cNvSpPr>
            <p:nvPr/>
          </p:nvSpPr>
          <p:spPr bwMode="auto">
            <a:xfrm>
              <a:off x="1429" y="3748"/>
              <a:ext cx="139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3200" b="1" dirty="0">
                  <a:solidFill>
                    <a:srgbClr val="FF9900"/>
                  </a:solidFill>
                  <a:effectLst>
                    <a:outerShdw blurRad="38100" dist="38100" dir="2700000" algn="tl">
                      <a:srgbClr val="C0C0C0"/>
                    </a:outerShdw>
                  </a:effectLst>
                  <a:latin typeface="Times New Roman" pitchFamily="18" charset="0"/>
                  <a:ea typeface="华文行楷" pitchFamily="2" charset="-122"/>
                </a:rPr>
                <a:t>函数返回值</a:t>
              </a:r>
            </a:p>
          </p:txBody>
        </p:sp>
      </p:grpSp>
      <p:sp>
        <p:nvSpPr>
          <p:cNvPr id="126994" name="Text Box 18"/>
          <p:cNvSpPr txBox="1">
            <a:spLocks noChangeArrowheads="1"/>
          </p:cNvSpPr>
          <p:nvPr/>
        </p:nvSpPr>
        <p:spPr bwMode="auto">
          <a:xfrm>
            <a:off x="6804025" y="4543425"/>
            <a:ext cx="1741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en-US" altLang="zh-CN" sz="3200" b="1">
                <a:effectLst>
                  <a:outerShdw blurRad="38100" dist="38100" dir="2700000" algn="tl">
                    <a:srgbClr val="C0C0C0"/>
                  </a:outerShdw>
                </a:effectLst>
                <a:latin typeface="Times New Roman" pitchFamily="18" charset="0"/>
                <a:ea typeface="华文行楷" pitchFamily="2" charset="-122"/>
              </a:rPr>
              <a:t>max</a:t>
            </a:r>
            <a:r>
              <a:rPr lang="zh-CN" altLang="en-US" sz="3200" b="1">
                <a:effectLst>
                  <a:outerShdw blurRad="38100" dist="38100" dir="2700000" algn="tl">
                    <a:srgbClr val="C0C0C0"/>
                  </a:outerShdw>
                </a:effectLst>
                <a:latin typeface="Times New Roman" pitchFamily="18" charset="0"/>
                <a:ea typeface="华文行楷" pitchFamily="2" charset="-122"/>
              </a:rPr>
              <a:t>函数</a:t>
            </a:r>
          </a:p>
        </p:txBody>
      </p:sp>
      <p:sp>
        <p:nvSpPr>
          <p:cNvPr id="126995" name="AutoShape 19"/>
          <p:cNvSpPr>
            <a:spLocks noChangeArrowheads="1"/>
          </p:cNvSpPr>
          <p:nvPr/>
        </p:nvSpPr>
        <p:spPr bwMode="auto">
          <a:xfrm>
            <a:off x="4932363" y="2695575"/>
            <a:ext cx="4140200" cy="2376488"/>
          </a:xfrm>
          <a:prstGeom prst="cube">
            <a:avLst>
              <a:gd name="adj" fmla="val 16148"/>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26996" name="Group 20"/>
          <p:cNvGrpSpPr>
            <a:grpSpLocks/>
          </p:cNvGrpSpPr>
          <p:nvPr/>
        </p:nvGrpSpPr>
        <p:grpSpPr bwMode="auto">
          <a:xfrm>
            <a:off x="5654675" y="1125538"/>
            <a:ext cx="2532063" cy="1717675"/>
            <a:chOff x="3470" y="709"/>
            <a:chExt cx="1595" cy="1082"/>
          </a:xfrm>
        </p:grpSpPr>
        <p:sp>
          <p:nvSpPr>
            <p:cNvPr id="126997" name="AutoShape 21"/>
            <p:cNvSpPr>
              <a:spLocks noChangeArrowheads="1"/>
            </p:cNvSpPr>
            <p:nvPr/>
          </p:nvSpPr>
          <p:spPr bwMode="auto">
            <a:xfrm>
              <a:off x="3696" y="1065"/>
              <a:ext cx="318" cy="726"/>
            </a:xfrm>
            <a:prstGeom prst="downArrow">
              <a:avLst>
                <a:gd name="adj1" fmla="val 50000"/>
                <a:gd name="adj2" fmla="val 57075"/>
              </a:avLst>
            </a:prstGeom>
            <a:gradFill rotWithShape="1">
              <a:gsLst>
                <a:gs pos="0">
                  <a:schemeClr val="accent1">
                    <a:gamma/>
                    <a:shade val="55686"/>
                    <a:invGamma/>
                  </a:schemeClr>
                </a:gs>
                <a:gs pos="50000">
                  <a:schemeClr val="accent1">
                    <a:alpha val="99001"/>
                  </a:schemeClr>
                </a:gs>
                <a:gs pos="100000">
                  <a:schemeClr val="accent1">
                    <a:gamma/>
                    <a:shade val="55686"/>
                    <a:invGamma/>
                  </a:schemeClr>
                </a:gs>
              </a:gsLst>
              <a:lin ang="0" scaled="1"/>
            </a:gradFill>
            <a:ln w="2857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latinLnBrk="0" hangingPunct="0"/>
              <a:r>
                <a:rPr lang="en-US" altLang="zh-CN" sz="3600" b="1">
                  <a:solidFill>
                    <a:srgbClr val="FF0000"/>
                  </a:solidFill>
                  <a:effectLst>
                    <a:outerShdw blurRad="38100" dist="38100" dir="2700000" algn="tl">
                      <a:srgbClr val="000000"/>
                    </a:outerShdw>
                  </a:effectLst>
                  <a:latin typeface="Times New Roman" pitchFamily="18" charset="0"/>
                  <a:ea typeface="宋体" pitchFamily="2" charset="-122"/>
                </a:rPr>
                <a:t>x</a:t>
              </a:r>
            </a:p>
          </p:txBody>
        </p:sp>
        <p:sp>
          <p:nvSpPr>
            <p:cNvPr id="126998" name="AutoShape 22"/>
            <p:cNvSpPr>
              <a:spLocks noChangeArrowheads="1"/>
            </p:cNvSpPr>
            <p:nvPr/>
          </p:nvSpPr>
          <p:spPr bwMode="auto">
            <a:xfrm>
              <a:off x="4649" y="1065"/>
              <a:ext cx="318" cy="726"/>
            </a:xfrm>
            <a:prstGeom prst="downArrow">
              <a:avLst>
                <a:gd name="adj1" fmla="val 50000"/>
                <a:gd name="adj2" fmla="val 57075"/>
              </a:avLst>
            </a:prstGeom>
            <a:gradFill rotWithShape="1">
              <a:gsLst>
                <a:gs pos="0">
                  <a:schemeClr val="accent1">
                    <a:gamma/>
                    <a:shade val="55686"/>
                    <a:invGamma/>
                  </a:schemeClr>
                </a:gs>
                <a:gs pos="50000">
                  <a:schemeClr val="accent1">
                    <a:alpha val="99001"/>
                  </a:schemeClr>
                </a:gs>
                <a:gs pos="100000">
                  <a:schemeClr val="accent1">
                    <a:gamma/>
                    <a:shade val="55686"/>
                    <a:invGamma/>
                  </a:schemeClr>
                </a:gs>
              </a:gsLst>
              <a:lin ang="0" scaled="1"/>
            </a:gradFill>
            <a:ln w="2857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latinLnBrk="0" hangingPunct="0"/>
              <a:r>
                <a:rPr lang="en-US" altLang="zh-CN" sz="3600" b="1">
                  <a:solidFill>
                    <a:srgbClr val="FF0000"/>
                  </a:solidFill>
                  <a:effectLst>
                    <a:outerShdw blurRad="38100" dist="38100" dir="2700000" algn="tl">
                      <a:srgbClr val="000000"/>
                    </a:outerShdw>
                  </a:effectLst>
                  <a:latin typeface="Times New Roman" pitchFamily="18" charset="0"/>
                  <a:ea typeface="宋体" pitchFamily="2" charset="-122"/>
                </a:rPr>
                <a:t>y</a:t>
              </a:r>
            </a:p>
          </p:txBody>
        </p:sp>
        <p:sp>
          <p:nvSpPr>
            <p:cNvPr id="126999" name="Rectangle 23"/>
            <p:cNvSpPr>
              <a:spLocks noChangeArrowheads="1"/>
            </p:cNvSpPr>
            <p:nvPr/>
          </p:nvSpPr>
          <p:spPr bwMode="auto">
            <a:xfrm>
              <a:off x="3470" y="709"/>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3200">
                  <a:solidFill>
                    <a:schemeClr val="folHlink"/>
                  </a:solidFill>
                  <a:latin typeface="Times New Roman" pitchFamily="18" charset="0"/>
                  <a:ea typeface="华文行楷" pitchFamily="2" charset="-122"/>
                </a:rPr>
                <a:t>整数</a:t>
              </a:r>
            </a:p>
          </p:txBody>
        </p:sp>
        <p:sp>
          <p:nvSpPr>
            <p:cNvPr id="127000" name="Rectangle 24"/>
            <p:cNvSpPr>
              <a:spLocks noChangeArrowheads="1"/>
            </p:cNvSpPr>
            <p:nvPr/>
          </p:nvSpPr>
          <p:spPr bwMode="auto">
            <a:xfrm>
              <a:off x="4437" y="709"/>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3200">
                  <a:solidFill>
                    <a:schemeClr val="folHlink"/>
                  </a:solidFill>
                  <a:latin typeface="Times New Roman" pitchFamily="18" charset="0"/>
                  <a:ea typeface="华文行楷" pitchFamily="2" charset="-122"/>
                </a:rPr>
                <a:t>整数</a:t>
              </a:r>
            </a:p>
          </p:txBody>
        </p:sp>
      </p:grpSp>
      <p:grpSp>
        <p:nvGrpSpPr>
          <p:cNvPr id="127001" name="Group 25"/>
          <p:cNvGrpSpPr>
            <a:grpSpLocks/>
          </p:cNvGrpSpPr>
          <p:nvPr/>
        </p:nvGrpSpPr>
        <p:grpSpPr bwMode="auto">
          <a:xfrm>
            <a:off x="6446838" y="5072063"/>
            <a:ext cx="996950" cy="1673225"/>
            <a:chOff x="3969" y="3195"/>
            <a:chExt cx="628" cy="1054"/>
          </a:xfrm>
        </p:grpSpPr>
        <p:sp>
          <p:nvSpPr>
            <p:cNvPr id="127002" name="AutoShape 26"/>
            <p:cNvSpPr>
              <a:spLocks noChangeArrowheads="1"/>
            </p:cNvSpPr>
            <p:nvPr/>
          </p:nvSpPr>
          <p:spPr bwMode="auto">
            <a:xfrm>
              <a:off x="4161" y="3195"/>
              <a:ext cx="318" cy="726"/>
            </a:xfrm>
            <a:prstGeom prst="downArrow">
              <a:avLst>
                <a:gd name="adj1" fmla="val 50000"/>
                <a:gd name="adj2" fmla="val 57075"/>
              </a:avLst>
            </a:prstGeom>
            <a:gradFill rotWithShape="1">
              <a:gsLst>
                <a:gs pos="0">
                  <a:srgbClr val="CC0000"/>
                </a:gs>
                <a:gs pos="50000">
                  <a:srgbClr val="FFCC99">
                    <a:alpha val="99001"/>
                  </a:srgbClr>
                </a:gs>
                <a:gs pos="100000">
                  <a:srgbClr val="CC0000"/>
                </a:gs>
              </a:gsLst>
              <a:lin ang="0" scaled="1"/>
            </a:gra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7003" name="Rectangle 27"/>
            <p:cNvSpPr>
              <a:spLocks noChangeArrowheads="1"/>
            </p:cNvSpPr>
            <p:nvPr/>
          </p:nvSpPr>
          <p:spPr bwMode="auto">
            <a:xfrm>
              <a:off x="3969" y="3884"/>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3200">
                  <a:solidFill>
                    <a:srgbClr val="FF0000"/>
                  </a:solidFill>
                  <a:latin typeface="Times New Roman" pitchFamily="18" charset="0"/>
                  <a:ea typeface="华文行楷" pitchFamily="2" charset="-122"/>
                </a:rPr>
                <a:t>整数</a:t>
              </a:r>
            </a:p>
          </p:txBody>
        </p:sp>
      </p:grpSp>
      <p:grpSp>
        <p:nvGrpSpPr>
          <p:cNvPr id="127004" name="Group 28"/>
          <p:cNvGrpSpPr>
            <a:grpSpLocks/>
          </p:cNvGrpSpPr>
          <p:nvPr/>
        </p:nvGrpSpPr>
        <p:grpSpPr bwMode="auto">
          <a:xfrm>
            <a:off x="4995863" y="3571875"/>
            <a:ext cx="2160587" cy="722313"/>
            <a:chOff x="3147" y="2250"/>
            <a:chExt cx="1361" cy="455"/>
          </a:xfrm>
        </p:grpSpPr>
        <p:sp>
          <p:nvSpPr>
            <p:cNvPr id="127005" name="Rectangle 29"/>
            <p:cNvSpPr>
              <a:spLocks noChangeArrowheads="1"/>
            </p:cNvSpPr>
            <p:nvPr/>
          </p:nvSpPr>
          <p:spPr bwMode="auto">
            <a:xfrm>
              <a:off x="3147" y="2251"/>
              <a:ext cx="635" cy="454"/>
            </a:xfrm>
            <a:prstGeom prst="rect">
              <a:avLst/>
            </a:prstGeom>
            <a:gradFill rotWithShape="1">
              <a:gsLst>
                <a:gs pos="0">
                  <a:schemeClr val="hlink">
                    <a:gamma/>
                    <a:tint val="0"/>
                    <a:invGamma/>
                  </a:schemeClr>
                </a:gs>
                <a:gs pos="100000">
                  <a:schemeClr val="hlink"/>
                </a:gs>
              </a:gsLst>
              <a:path path="shape">
                <a:fillToRect l="50000" t="50000" r="50000" b="50000"/>
              </a:path>
            </a:gra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latinLnBrk="0" hangingPunct="0"/>
              <a:r>
                <a:rPr lang="en-US" altLang="zh-CN" sz="3600" b="1">
                  <a:solidFill>
                    <a:srgbClr val="FF0000"/>
                  </a:solidFill>
                  <a:effectLst>
                    <a:outerShdw blurRad="38100" dist="38100" dir="2700000" algn="tl">
                      <a:srgbClr val="000000"/>
                    </a:outerShdw>
                  </a:effectLst>
                  <a:latin typeface="Times New Roman" pitchFamily="18" charset="0"/>
                  <a:ea typeface="宋体" pitchFamily="2" charset="-122"/>
                </a:rPr>
                <a:t>x</a:t>
              </a:r>
            </a:p>
          </p:txBody>
        </p:sp>
        <p:sp>
          <p:nvSpPr>
            <p:cNvPr id="127006" name="Rectangle 30"/>
            <p:cNvSpPr>
              <a:spLocks noChangeArrowheads="1"/>
            </p:cNvSpPr>
            <p:nvPr/>
          </p:nvSpPr>
          <p:spPr bwMode="auto">
            <a:xfrm>
              <a:off x="3873" y="2250"/>
              <a:ext cx="635" cy="454"/>
            </a:xfrm>
            <a:prstGeom prst="rect">
              <a:avLst/>
            </a:prstGeom>
            <a:gradFill rotWithShape="1">
              <a:gsLst>
                <a:gs pos="0">
                  <a:schemeClr val="hlink">
                    <a:gamma/>
                    <a:tint val="0"/>
                    <a:invGamma/>
                  </a:schemeClr>
                </a:gs>
                <a:gs pos="100000">
                  <a:schemeClr val="hlink"/>
                </a:gs>
              </a:gsLst>
              <a:path path="shape">
                <a:fillToRect l="50000" t="50000" r="50000" b="50000"/>
              </a:path>
            </a:gra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latinLnBrk="0" hangingPunct="0"/>
              <a:r>
                <a:rPr lang="en-US" altLang="zh-CN" sz="3600" b="1">
                  <a:solidFill>
                    <a:srgbClr val="FF0000"/>
                  </a:solidFill>
                  <a:effectLst>
                    <a:outerShdw blurRad="38100" dist="38100" dir="2700000" algn="tl">
                      <a:srgbClr val="000000"/>
                    </a:outerShdw>
                  </a:effectLst>
                  <a:latin typeface="Times New Roman" pitchFamily="18" charset="0"/>
                  <a:ea typeface="宋体" pitchFamily="2" charset="-122"/>
                </a:rPr>
                <a:t>y</a:t>
              </a:r>
            </a:p>
          </p:txBody>
        </p:sp>
      </p:grpSp>
      <p:grpSp>
        <p:nvGrpSpPr>
          <p:cNvPr id="127011" name="Group 35"/>
          <p:cNvGrpSpPr>
            <a:grpSpLocks/>
          </p:cNvGrpSpPr>
          <p:nvPr/>
        </p:nvGrpSpPr>
        <p:grpSpPr bwMode="auto">
          <a:xfrm>
            <a:off x="5032375" y="1193800"/>
            <a:ext cx="4003675" cy="582613"/>
            <a:chOff x="3078" y="752"/>
            <a:chExt cx="2522" cy="367"/>
          </a:xfrm>
        </p:grpSpPr>
        <p:sp>
          <p:nvSpPr>
            <p:cNvPr id="127012" name="Rectangle 36"/>
            <p:cNvSpPr>
              <a:spLocks noChangeArrowheads="1"/>
            </p:cNvSpPr>
            <p:nvPr/>
          </p:nvSpPr>
          <p:spPr bwMode="auto">
            <a:xfrm>
              <a:off x="3078" y="754"/>
              <a:ext cx="1254" cy="36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3200" dirty="0">
                  <a:solidFill>
                    <a:srgbClr val="0000FF"/>
                  </a:solidFill>
                  <a:latin typeface="Times New Roman" pitchFamily="18" charset="0"/>
                  <a:ea typeface="华文行楷" pitchFamily="2" charset="-122"/>
                </a:rPr>
                <a:t>变量</a:t>
              </a:r>
              <a:r>
                <a:rPr lang="en-US" altLang="zh-CN" sz="3200" dirty="0">
                  <a:solidFill>
                    <a:srgbClr val="0000FF"/>
                  </a:solidFill>
                  <a:latin typeface="Times New Roman" pitchFamily="18" charset="0"/>
                  <a:ea typeface="华文行楷" pitchFamily="2" charset="-122"/>
                </a:rPr>
                <a:t>a</a:t>
              </a:r>
              <a:r>
                <a:rPr lang="zh-CN" altLang="en-US" sz="3200" dirty="0">
                  <a:solidFill>
                    <a:srgbClr val="0000FF"/>
                  </a:solidFill>
                  <a:latin typeface="Times New Roman" pitchFamily="18" charset="0"/>
                  <a:ea typeface="华文行楷" pitchFamily="2" charset="-122"/>
                </a:rPr>
                <a:t>的值</a:t>
              </a:r>
            </a:p>
          </p:txBody>
        </p:sp>
        <p:sp>
          <p:nvSpPr>
            <p:cNvPr id="127013" name="Rectangle 37"/>
            <p:cNvSpPr>
              <a:spLocks noChangeArrowheads="1"/>
            </p:cNvSpPr>
            <p:nvPr/>
          </p:nvSpPr>
          <p:spPr bwMode="auto">
            <a:xfrm>
              <a:off x="4332" y="752"/>
              <a:ext cx="1268" cy="365"/>
            </a:xfrm>
            <a:prstGeom prst="rect">
              <a:avLst/>
            </a:prstGeom>
            <a:solidFill>
              <a:srgbClr val="FFCC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3200">
                  <a:solidFill>
                    <a:srgbClr val="0000FF"/>
                  </a:solidFill>
                  <a:latin typeface="Times New Roman" pitchFamily="18" charset="0"/>
                  <a:ea typeface="华文行楷" pitchFamily="2" charset="-122"/>
                </a:rPr>
                <a:t>变量</a:t>
              </a:r>
              <a:r>
                <a:rPr lang="en-US" altLang="zh-CN" sz="3200">
                  <a:solidFill>
                    <a:srgbClr val="0000FF"/>
                  </a:solidFill>
                  <a:latin typeface="Times New Roman" pitchFamily="18" charset="0"/>
                  <a:ea typeface="华文行楷" pitchFamily="2" charset="-122"/>
                </a:rPr>
                <a:t>b</a:t>
              </a:r>
              <a:r>
                <a:rPr lang="zh-CN" altLang="en-US" sz="3200">
                  <a:solidFill>
                    <a:srgbClr val="0000FF"/>
                  </a:solidFill>
                  <a:latin typeface="Times New Roman" pitchFamily="18" charset="0"/>
                  <a:ea typeface="华文行楷" pitchFamily="2" charset="-122"/>
                </a:rPr>
                <a:t>的值</a:t>
              </a:r>
            </a:p>
          </p:txBody>
        </p:sp>
      </p:grpSp>
      <p:sp>
        <p:nvSpPr>
          <p:cNvPr id="127014" name="Rectangle 38"/>
          <p:cNvSpPr>
            <a:spLocks noChangeArrowheads="1"/>
          </p:cNvSpPr>
          <p:nvPr/>
        </p:nvSpPr>
        <p:spPr bwMode="auto">
          <a:xfrm>
            <a:off x="5003800" y="6237288"/>
            <a:ext cx="4116388" cy="519112"/>
          </a:xfrm>
          <a:prstGeom prst="rect">
            <a:avLst/>
          </a:prstGeom>
          <a:solidFill>
            <a:srgbClr val="FFFFC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2800" b="1">
                <a:solidFill>
                  <a:srgbClr val="FF9900"/>
                </a:solidFill>
                <a:latin typeface="Times New Roman" pitchFamily="18" charset="0"/>
                <a:ea typeface="华文行楷" pitchFamily="2" charset="-122"/>
              </a:rPr>
              <a:t>变量</a:t>
            </a:r>
            <a:r>
              <a:rPr lang="en-US" altLang="zh-CN" sz="2800" b="1">
                <a:solidFill>
                  <a:srgbClr val="FF9900"/>
                </a:solidFill>
                <a:latin typeface="Times New Roman" pitchFamily="18" charset="0"/>
                <a:ea typeface="华文行楷" pitchFamily="2" charset="-122"/>
              </a:rPr>
              <a:t>a</a:t>
            </a:r>
            <a:r>
              <a:rPr lang="zh-CN" altLang="en-US" sz="2800" b="1">
                <a:solidFill>
                  <a:srgbClr val="FF9900"/>
                </a:solidFill>
                <a:latin typeface="Times New Roman" pitchFamily="18" charset="0"/>
                <a:ea typeface="华文行楷" pitchFamily="2" charset="-122"/>
              </a:rPr>
              <a:t>和</a:t>
            </a:r>
            <a:r>
              <a:rPr lang="en-US" altLang="zh-CN" sz="2800" b="1">
                <a:solidFill>
                  <a:srgbClr val="FF9900"/>
                </a:solidFill>
                <a:latin typeface="Times New Roman" pitchFamily="18" charset="0"/>
                <a:ea typeface="华文行楷" pitchFamily="2" charset="-122"/>
              </a:rPr>
              <a:t>b</a:t>
            </a:r>
            <a:r>
              <a:rPr lang="zh-CN" altLang="en-US" sz="2800" b="1">
                <a:solidFill>
                  <a:srgbClr val="FF9900"/>
                </a:solidFill>
                <a:latin typeface="Times New Roman" pitchFamily="18" charset="0"/>
                <a:ea typeface="华文行楷" pitchFamily="2" charset="-122"/>
              </a:rPr>
              <a:t>的值中的最大者</a:t>
            </a:r>
          </a:p>
        </p:txBody>
      </p:sp>
      <p:grpSp>
        <p:nvGrpSpPr>
          <p:cNvPr id="126981" name="Group 5"/>
          <p:cNvGrpSpPr>
            <a:grpSpLocks/>
          </p:cNvGrpSpPr>
          <p:nvPr/>
        </p:nvGrpSpPr>
        <p:grpSpPr bwMode="auto">
          <a:xfrm>
            <a:off x="4789488" y="5010150"/>
            <a:ext cx="2303462" cy="939800"/>
            <a:chOff x="2835" y="3156"/>
            <a:chExt cx="1451" cy="592"/>
          </a:xfrm>
        </p:grpSpPr>
        <p:sp>
          <p:nvSpPr>
            <p:cNvPr id="126982" name="Oval 6"/>
            <p:cNvSpPr>
              <a:spLocks noChangeArrowheads="1"/>
            </p:cNvSpPr>
            <p:nvPr/>
          </p:nvSpPr>
          <p:spPr bwMode="auto">
            <a:xfrm>
              <a:off x="2835" y="3402"/>
              <a:ext cx="544" cy="346"/>
            </a:xfrm>
            <a:prstGeom prst="ellipse">
              <a:avLst/>
            </a:prstGeom>
            <a:solidFill>
              <a:srgbClr val="99CCFF"/>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6983" name="Rectangle 7"/>
            <p:cNvSpPr>
              <a:spLocks noChangeArrowheads="1"/>
            </p:cNvSpPr>
            <p:nvPr/>
          </p:nvSpPr>
          <p:spPr bwMode="auto">
            <a:xfrm>
              <a:off x="3146" y="3156"/>
              <a:ext cx="11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3200" b="1">
                  <a:solidFill>
                    <a:srgbClr val="0000FF"/>
                  </a:solidFill>
                  <a:effectLst>
                    <a:outerShdw blurRad="38100" dist="38100" dir="2700000" algn="tl">
                      <a:srgbClr val="C0C0C0"/>
                    </a:outerShdw>
                  </a:effectLst>
                  <a:latin typeface="Times New Roman" pitchFamily="18" charset="0"/>
                  <a:ea typeface="华文行楷" pitchFamily="2" charset="-122"/>
                </a:rPr>
                <a:t>实际参数</a:t>
              </a:r>
            </a:p>
          </p:txBody>
        </p:sp>
      </p:grpSp>
      <p:pic>
        <p:nvPicPr>
          <p:cNvPr id="2" name="图片 1">
            <a:extLst>
              <a:ext uri="{FF2B5EF4-FFF2-40B4-BE49-F238E27FC236}">
                <a16:creationId xmlns:a16="http://schemas.microsoft.com/office/drawing/2014/main" id="{EF65B0DB-A029-4C0A-937A-82D0F510A38E}"/>
              </a:ext>
            </a:extLst>
          </p:cNvPr>
          <p:cNvPicPr>
            <a:picLocks noChangeAspect="1"/>
          </p:cNvPicPr>
          <p:nvPr/>
        </p:nvPicPr>
        <p:blipFill>
          <a:blip r:embed="rId2"/>
          <a:stretch>
            <a:fillRect/>
          </a:stretch>
        </p:blipFill>
        <p:spPr>
          <a:xfrm>
            <a:off x="166448" y="1327820"/>
            <a:ext cx="4684952" cy="2735510"/>
          </a:xfrm>
          <a:prstGeom prst="rect">
            <a:avLst/>
          </a:prstGeom>
        </p:spPr>
      </p:pic>
      <p:pic>
        <p:nvPicPr>
          <p:cNvPr id="5" name="图片 4">
            <a:extLst>
              <a:ext uri="{FF2B5EF4-FFF2-40B4-BE49-F238E27FC236}">
                <a16:creationId xmlns:a16="http://schemas.microsoft.com/office/drawing/2014/main" id="{947FAB89-79B9-4AEE-9A99-720117C158D0}"/>
              </a:ext>
            </a:extLst>
          </p:cNvPr>
          <p:cNvPicPr>
            <a:picLocks noChangeAspect="1"/>
          </p:cNvPicPr>
          <p:nvPr/>
        </p:nvPicPr>
        <p:blipFill>
          <a:blip r:embed="rId3"/>
          <a:stretch>
            <a:fillRect/>
          </a:stretch>
        </p:blipFill>
        <p:spPr>
          <a:xfrm>
            <a:off x="323528" y="4378232"/>
            <a:ext cx="3713486" cy="68674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1" fill="hold" nodeType="clickEffect">
                                  <p:stCondLst>
                                    <p:cond delay="0"/>
                                  </p:stCondLst>
                                  <p:childTnLst>
                                    <p:set>
                                      <p:cBhvr>
                                        <p:cTn id="10" dur="1" fill="hold">
                                          <p:stCondLst>
                                            <p:cond delay="0"/>
                                          </p:stCondLst>
                                        </p:cTn>
                                        <p:tgtEl>
                                          <p:spTgt spid="127011"/>
                                        </p:tgtEl>
                                        <p:attrNameLst>
                                          <p:attrName>style.visibility</p:attrName>
                                        </p:attrNameLst>
                                      </p:cBhvr>
                                      <p:to>
                                        <p:strVal val="visible"/>
                                      </p:to>
                                    </p:set>
                                    <p:anim calcmode="lin" valueType="num">
                                      <p:cBhvr additive="base">
                                        <p:cTn id="11" dur="500" fill="hold"/>
                                        <p:tgtEl>
                                          <p:spTgt spid="127011"/>
                                        </p:tgtEl>
                                        <p:attrNameLst>
                                          <p:attrName>ppt_x</p:attrName>
                                        </p:attrNameLst>
                                      </p:cBhvr>
                                      <p:tavLst>
                                        <p:tav tm="0">
                                          <p:val>
                                            <p:strVal val="#ppt_x"/>
                                          </p:val>
                                        </p:tav>
                                        <p:tav tm="100000">
                                          <p:val>
                                            <p:strVal val="#ppt_x"/>
                                          </p:val>
                                        </p:tav>
                                      </p:tavLst>
                                    </p:anim>
                                    <p:anim calcmode="lin" valueType="num">
                                      <p:cBhvr additive="base">
                                        <p:cTn id="12" dur="500" fill="hold"/>
                                        <p:tgtEl>
                                          <p:spTgt spid="127011"/>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2697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27014"/>
                                        </p:tgtEl>
                                        <p:attrNameLst>
                                          <p:attrName>style.visibility</p:attrName>
                                        </p:attrNameLst>
                                      </p:cBhvr>
                                      <p:to>
                                        <p:strVal val="visible"/>
                                      </p:to>
                                    </p:set>
                                    <p:animEffect transition="in" filter="wipe(up)">
                                      <p:cBhvr>
                                        <p:cTn id="21" dur="1000"/>
                                        <p:tgtEl>
                                          <p:spTgt spid="127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14"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1702" name="Group 22"/>
          <p:cNvGrpSpPr>
            <a:grpSpLocks/>
          </p:cNvGrpSpPr>
          <p:nvPr/>
        </p:nvGrpSpPr>
        <p:grpSpPr bwMode="auto">
          <a:xfrm>
            <a:off x="683568" y="2205212"/>
            <a:ext cx="4267085" cy="2447924"/>
            <a:chOff x="171" y="981"/>
            <a:chExt cx="5385" cy="1542"/>
          </a:xfrm>
        </p:grpSpPr>
        <p:sp>
          <p:nvSpPr>
            <p:cNvPr id="71700" name="AutoShape 20"/>
            <p:cNvSpPr>
              <a:spLocks noChangeArrowheads="1"/>
            </p:cNvSpPr>
            <p:nvPr/>
          </p:nvSpPr>
          <p:spPr bwMode="auto">
            <a:xfrm>
              <a:off x="831" y="981"/>
              <a:ext cx="4725" cy="1542"/>
            </a:xfrm>
            <a:prstGeom prst="roundRect">
              <a:avLst>
                <a:gd name="adj" fmla="val 16667"/>
              </a:avLst>
            </a:prstGeom>
            <a:solidFill>
              <a:srgbClr val="CCFFFF"/>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lnSpc>
                  <a:spcPct val="80000"/>
                </a:lnSpc>
              </a:pPr>
              <a:r>
                <a:rPr lang="en-US" altLang="zh-CN" dirty="0" err="1">
                  <a:latin typeface="Times New Roman" pitchFamily="18" charset="0"/>
                </a:rPr>
                <a:t>int</a:t>
              </a:r>
              <a:r>
                <a:rPr lang="en-US" altLang="zh-CN" dirty="0">
                  <a:latin typeface="Times New Roman" pitchFamily="18" charset="0"/>
                </a:rPr>
                <a:t>     main ()		</a:t>
              </a:r>
            </a:p>
            <a:p>
              <a:pPr algn="just">
                <a:lnSpc>
                  <a:spcPct val="80000"/>
                </a:lnSpc>
              </a:pPr>
              <a:r>
                <a:rPr lang="en-US" altLang="zh-CN" dirty="0">
                  <a:latin typeface="Times New Roman" pitchFamily="18" charset="0"/>
                </a:rPr>
                <a:t>{ </a:t>
              </a:r>
              <a:r>
                <a:rPr lang="en-US" altLang="zh-CN" dirty="0" err="1">
                  <a:latin typeface="Times New Roman" pitchFamily="18" charset="0"/>
                </a:rPr>
                <a:t>int</a:t>
              </a:r>
              <a:r>
                <a:rPr lang="en-US" altLang="zh-CN" dirty="0">
                  <a:latin typeface="Times New Roman" pitchFamily="18" charset="0"/>
                </a:rPr>
                <a:t> max(</a:t>
              </a:r>
              <a:r>
                <a:rPr lang="en-US" altLang="zh-CN" dirty="0" err="1">
                  <a:latin typeface="Times New Roman" pitchFamily="18" charset="0"/>
                </a:rPr>
                <a:t>int</a:t>
              </a:r>
              <a:r>
                <a:rPr lang="en-US" altLang="zh-CN" dirty="0">
                  <a:latin typeface="Times New Roman" pitchFamily="18" charset="0"/>
                </a:rPr>
                <a:t> x, </a:t>
              </a:r>
              <a:r>
                <a:rPr lang="en-US" altLang="zh-CN" dirty="0" err="1">
                  <a:latin typeface="Times New Roman" pitchFamily="18" charset="0"/>
                </a:rPr>
                <a:t>int</a:t>
              </a:r>
              <a:r>
                <a:rPr lang="en-US" altLang="zh-CN" dirty="0">
                  <a:latin typeface="Times New Roman" pitchFamily="18" charset="0"/>
                </a:rPr>
                <a:t> y);</a:t>
              </a:r>
            </a:p>
            <a:p>
              <a:pPr algn="just">
                <a:lnSpc>
                  <a:spcPct val="80000"/>
                </a:lnSpc>
              </a:pPr>
              <a:r>
                <a:rPr lang="en-US" altLang="zh-CN" dirty="0">
                  <a:latin typeface="Times New Roman" pitchFamily="18" charset="0"/>
                </a:rPr>
                <a:t>   </a:t>
              </a:r>
              <a:r>
                <a:rPr lang="en-US" altLang="zh-CN" dirty="0" err="1">
                  <a:latin typeface="Times New Roman" pitchFamily="18" charset="0"/>
                </a:rPr>
                <a:t>int</a:t>
              </a:r>
              <a:r>
                <a:rPr lang="en-US" altLang="zh-CN" dirty="0">
                  <a:latin typeface="Times New Roman" pitchFamily="18" charset="0"/>
                </a:rPr>
                <a:t> </a:t>
              </a:r>
              <a:r>
                <a:rPr lang="en-US" altLang="zh-CN" dirty="0" err="1">
                  <a:latin typeface="Times New Roman" pitchFamily="18" charset="0"/>
                </a:rPr>
                <a:t>a,b,c</a:t>
              </a:r>
              <a:r>
                <a:rPr lang="en-US" altLang="zh-CN" dirty="0">
                  <a:latin typeface="Times New Roman" pitchFamily="18" charset="0"/>
                </a:rPr>
                <a:t>;		</a:t>
              </a:r>
            </a:p>
            <a:p>
              <a:pPr algn="just">
                <a:lnSpc>
                  <a:spcPct val="80000"/>
                </a:lnSpc>
              </a:pPr>
              <a:r>
                <a:rPr lang="en-US" altLang="zh-CN" dirty="0">
                  <a:latin typeface="Times New Roman" pitchFamily="18" charset="0"/>
                </a:rPr>
                <a:t>   </a:t>
              </a:r>
              <a:r>
                <a:rPr lang="en-US" altLang="zh-CN" dirty="0" err="1">
                  <a:latin typeface="Times New Roman" pitchFamily="18" charset="0"/>
                </a:rPr>
                <a:t>scanf</a:t>
              </a:r>
              <a:r>
                <a:rPr lang="en-US" altLang="zh-CN" dirty="0">
                  <a:latin typeface="Times New Roman" pitchFamily="18" charset="0"/>
                </a:rPr>
                <a:t>(“%</a:t>
              </a:r>
              <a:r>
                <a:rPr lang="en-US" altLang="zh-CN" dirty="0" err="1">
                  <a:latin typeface="Times New Roman" pitchFamily="18" charset="0"/>
                </a:rPr>
                <a:t>d,%d”,&amp;a,&amp;b</a:t>
              </a:r>
              <a:r>
                <a:rPr lang="en-US" altLang="zh-CN" dirty="0">
                  <a:latin typeface="Times New Roman" pitchFamily="18" charset="0"/>
                </a:rPr>
                <a:t>); </a:t>
              </a:r>
            </a:p>
            <a:p>
              <a:pPr algn="just">
                <a:lnSpc>
                  <a:spcPct val="80000"/>
                </a:lnSpc>
              </a:pPr>
              <a:r>
                <a:rPr lang="en-US" altLang="zh-CN" dirty="0">
                  <a:latin typeface="Times New Roman" pitchFamily="18" charset="0"/>
                </a:rPr>
                <a:t>   c=max(</a:t>
              </a:r>
              <a:r>
                <a:rPr lang="en-US" altLang="zh-CN" dirty="0" err="1">
                  <a:latin typeface="Times New Roman" pitchFamily="18" charset="0"/>
                </a:rPr>
                <a:t>a,b</a:t>
              </a:r>
              <a:r>
                <a:rPr lang="en-US" altLang="zh-CN" dirty="0">
                  <a:latin typeface="Times New Roman" pitchFamily="18" charset="0"/>
                </a:rPr>
                <a:t>);	 	</a:t>
              </a:r>
            </a:p>
            <a:p>
              <a:pPr algn="just">
                <a:lnSpc>
                  <a:spcPct val="80000"/>
                </a:lnSpc>
              </a:pPr>
              <a:r>
                <a:rPr lang="en-US" altLang="zh-CN" dirty="0">
                  <a:latin typeface="Times New Roman" pitchFamily="18" charset="0"/>
                </a:rPr>
                <a:t>   </a:t>
              </a:r>
              <a:r>
                <a:rPr lang="en-US" altLang="zh-CN" dirty="0" err="1">
                  <a:latin typeface="Times New Roman" pitchFamily="18" charset="0"/>
                </a:rPr>
                <a:t>printf</a:t>
              </a:r>
              <a:r>
                <a:rPr lang="en-US" altLang="zh-CN" dirty="0">
                  <a:latin typeface="Times New Roman" pitchFamily="18" charset="0"/>
                </a:rPr>
                <a:t>(“max=%</a:t>
              </a:r>
              <a:r>
                <a:rPr lang="en-US" altLang="zh-CN" dirty="0" err="1">
                  <a:latin typeface="Times New Roman" pitchFamily="18" charset="0"/>
                </a:rPr>
                <a:t>d”,c</a:t>
              </a:r>
              <a:r>
                <a:rPr lang="en-US" altLang="zh-CN" dirty="0">
                  <a:latin typeface="Times New Roman" pitchFamily="18" charset="0"/>
                </a:rPr>
                <a:t>);</a:t>
              </a:r>
            </a:p>
            <a:p>
              <a:pPr algn="just">
                <a:lnSpc>
                  <a:spcPct val="80000"/>
                </a:lnSpc>
              </a:pPr>
              <a:r>
                <a:rPr lang="en-US" altLang="zh-CN" dirty="0">
                  <a:latin typeface="Times New Roman" pitchFamily="18" charset="0"/>
                </a:rPr>
                <a:t>   </a:t>
              </a:r>
              <a:r>
                <a:rPr lang="en-US" altLang="zh-CN" dirty="0" err="1">
                  <a:latin typeface="Times New Roman" pitchFamily="18" charset="0"/>
                </a:rPr>
                <a:t>retrun</a:t>
              </a:r>
              <a:r>
                <a:rPr lang="en-US" altLang="zh-CN" dirty="0">
                  <a:latin typeface="Times New Roman" pitchFamily="18" charset="0"/>
                </a:rPr>
                <a:t> 0;</a:t>
              </a:r>
            </a:p>
            <a:p>
              <a:pPr algn="just">
                <a:lnSpc>
                  <a:spcPct val="80000"/>
                </a:lnSpc>
              </a:pPr>
              <a:r>
                <a:rPr lang="en-US" altLang="zh-CN" dirty="0">
                  <a:latin typeface="Times New Roman" pitchFamily="18" charset="0"/>
                </a:rPr>
                <a:t>}</a:t>
              </a:r>
            </a:p>
          </p:txBody>
        </p:sp>
        <p:sp>
          <p:nvSpPr>
            <p:cNvPr id="71701" name="Rectangle 21"/>
            <p:cNvSpPr>
              <a:spLocks noChangeArrowheads="1"/>
            </p:cNvSpPr>
            <p:nvPr/>
          </p:nvSpPr>
          <p:spPr bwMode="auto">
            <a:xfrm>
              <a:off x="171" y="1364"/>
              <a:ext cx="623"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938">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chemeClr val="accent2"/>
                  </a:solidFill>
                  <a:effectLst>
                    <a:outerShdw blurRad="38100" dist="38100" dir="2700000" algn="tl">
                      <a:srgbClr val="C0C0C0"/>
                    </a:outerShdw>
                  </a:effectLst>
                  <a:ea typeface="宋体" pitchFamily="2" charset="-122"/>
                </a:rPr>
                <a:t>主</a:t>
              </a:r>
              <a:endParaRPr lang="en-US" altLang="zh-CN" b="1" dirty="0">
                <a:solidFill>
                  <a:schemeClr val="accent2"/>
                </a:solidFill>
                <a:effectLst>
                  <a:outerShdw blurRad="38100" dist="38100" dir="2700000" algn="tl">
                    <a:srgbClr val="C0C0C0"/>
                  </a:outerShdw>
                </a:effectLst>
                <a:ea typeface="宋体" pitchFamily="2" charset="-122"/>
              </a:endParaRPr>
            </a:p>
            <a:p>
              <a:r>
                <a:rPr lang="zh-CN" altLang="en-US" b="1" dirty="0">
                  <a:solidFill>
                    <a:schemeClr val="accent2"/>
                  </a:solidFill>
                  <a:effectLst>
                    <a:outerShdw blurRad="38100" dist="38100" dir="2700000" algn="tl">
                      <a:srgbClr val="C0C0C0"/>
                    </a:outerShdw>
                  </a:effectLst>
                  <a:ea typeface="宋体" pitchFamily="2" charset="-122"/>
                </a:rPr>
                <a:t>函</a:t>
              </a:r>
              <a:endParaRPr lang="en-US" altLang="zh-CN" b="1" dirty="0">
                <a:solidFill>
                  <a:schemeClr val="accent2"/>
                </a:solidFill>
                <a:effectLst>
                  <a:outerShdw blurRad="38100" dist="38100" dir="2700000" algn="tl">
                    <a:srgbClr val="C0C0C0"/>
                  </a:outerShdw>
                </a:effectLst>
                <a:ea typeface="宋体" pitchFamily="2" charset="-122"/>
              </a:endParaRPr>
            </a:p>
            <a:p>
              <a:r>
                <a:rPr lang="zh-CN" altLang="en-US" b="1" dirty="0">
                  <a:solidFill>
                    <a:schemeClr val="accent2"/>
                  </a:solidFill>
                  <a:effectLst>
                    <a:outerShdw blurRad="38100" dist="38100" dir="2700000" algn="tl">
                      <a:srgbClr val="C0C0C0"/>
                    </a:outerShdw>
                  </a:effectLst>
                  <a:ea typeface="宋体" pitchFamily="2" charset="-122"/>
                </a:rPr>
                <a:t>数</a:t>
              </a:r>
            </a:p>
          </p:txBody>
        </p:sp>
      </p:grpSp>
      <p:grpSp>
        <p:nvGrpSpPr>
          <p:cNvPr id="71705" name="Group 25"/>
          <p:cNvGrpSpPr>
            <a:grpSpLocks/>
          </p:cNvGrpSpPr>
          <p:nvPr/>
        </p:nvGrpSpPr>
        <p:grpSpPr bwMode="auto">
          <a:xfrm>
            <a:off x="5327311" y="2421111"/>
            <a:ext cx="3413126" cy="2016125"/>
            <a:chOff x="322" y="2251"/>
            <a:chExt cx="2150" cy="1270"/>
          </a:xfrm>
        </p:grpSpPr>
        <p:sp>
          <p:nvSpPr>
            <p:cNvPr id="71703" name="Rectangle 23"/>
            <p:cNvSpPr>
              <a:spLocks noChangeArrowheads="1"/>
            </p:cNvSpPr>
            <p:nvPr/>
          </p:nvSpPr>
          <p:spPr bwMode="auto">
            <a:xfrm>
              <a:off x="322" y="2319"/>
              <a:ext cx="272" cy="1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938">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FF0000"/>
                  </a:solidFill>
                  <a:effectLst>
                    <a:outerShdw blurRad="38100" dist="38100" dir="2700000" algn="tl">
                      <a:srgbClr val="C0C0C0"/>
                    </a:outerShdw>
                  </a:effectLst>
                  <a:ea typeface="宋体" pitchFamily="2" charset="-122"/>
                </a:rPr>
                <a:t>被调函数</a:t>
              </a:r>
            </a:p>
          </p:txBody>
        </p:sp>
        <p:sp>
          <p:nvSpPr>
            <p:cNvPr id="71704" name="AutoShape 24"/>
            <p:cNvSpPr>
              <a:spLocks noChangeArrowheads="1"/>
            </p:cNvSpPr>
            <p:nvPr/>
          </p:nvSpPr>
          <p:spPr bwMode="auto">
            <a:xfrm>
              <a:off x="657" y="2251"/>
              <a:ext cx="1815" cy="1270"/>
            </a:xfrm>
            <a:prstGeom prst="roundRect">
              <a:avLst>
                <a:gd name="adj" fmla="val 16667"/>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lnSpc>
                  <a:spcPct val="80000"/>
                </a:lnSpc>
              </a:pPr>
              <a:r>
                <a:rPr lang="en-US" altLang="zh-CN" dirty="0" err="1">
                  <a:latin typeface="Times New Roman" pitchFamily="18" charset="0"/>
                </a:rPr>
                <a:t>int</a:t>
              </a:r>
              <a:r>
                <a:rPr lang="en-US" altLang="zh-CN" dirty="0">
                  <a:latin typeface="Times New Roman" pitchFamily="18" charset="0"/>
                </a:rPr>
                <a:t> max (</a:t>
              </a:r>
              <a:r>
                <a:rPr lang="en-US" altLang="zh-CN" dirty="0" err="1">
                  <a:latin typeface="Times New Roman" pitchFamily="18" charset="0"/>
                </a:rPr>
                <a:t>int</a:t>
              </a:r>
              <a:r>
                <a:rPr lang="en-US" altLang="zh-CN" dirty="0">
                  <a:latin typeface="Times New Roman" pitchFamily="18" charset="0"/>
                </a:rPr>
                <a:t> </a:t>
              </a:r>
              <a:r>
                <a:rPr lang="en-US" altLang="zh-CN" dirty="0" err="1">
                  <a:latin typeface="Times New Roman" pitchFamily="18" charset="0"/>
                </a:rPr>
                <a:t>x,int</a:t>
              </a:r>
              <a:r>
                <a:rPr lang="en-US" altLang="zh-CN" dirty="0">
                  <a:latin typeface="Times New Roman" pitchFamily="18" charset="0"/>
                </a:rPr>
                <a:t> y)	</a:t>
              </a:r>
            </a:p>
            <a:p>
              <a:pPr algn="just">
                <a:lnSpc>
                  <a:spcPct val="80000"/>
                </a:lnSpc>
              </a:pPr>
              <a:r>
                <a:rPr lang="en-US" altLang="zh-CN" dirty="0">
                  <a:latin typeface="Times New Roman" pitchFamily="18" charset="0"/>
                </a:rPr>
                <a:t>{ </a:t>
              </a:r>
              <a:r>
                <a:rPr lang="en-US" altLang="zh-CN" dirty="0" err="1">
                  <a:latin typeface="Times New Roman" pitchFamily="18" charset="0"/>
                </a:rPr>
                <a:t>int</a:t>
              </a:r>
              <a:r>
                <a:rPr lang="en-US" altLang="zh-CN" dirty="0">
                  <a:latin typeface="Times New Roman" pitchFamily="18" charset="0"/>
                </a:rPr>
                <a:t> z;		 	</a:t>
              </a:r>
            </a:p>
            <a:p>
              <a:pPr algn="just">
                <a:lnSpc>
                  <a:spcPct val="80000"/>
                </a:lnSpc>
              </a:pPr>
              <a:r>
                <a:rPr lang="en-US" altLang="zh-CN" dirty="0">
                  <a:latin typeface="Times New Roman" pitchFamily="18" charset="0"/>
                </a:rPr>
                <a:t>   if (x&gt;y) z=x;		</a:t>
              </a:r>
            </a:p>
            <a:p>
              <a:pPr algn="just">
                <a:lnSpc>
                  <a:spcPct val="80000"/>
                </a:lnSpc>
              </a:pPr>
              <a:r>
                <a:rPr lang="en-US" altLang="zh-CN" dirty="0">
                  <a:latin typeface="Times New Roman" pitchFamily="18" charset="0"/>
                </a:rPr>
                <a:t>   else z=y;</a:t>
              </a:r>
            </a:p>
            <a:p>
              <a:pPr algn="just">
                <a:lnSpc>
                  <a:spcPct val="80000"/>
                </a:lnSpc>
              </a:pPr>
              <a:r>
                <a:rPr lang="en-US" altLang="zh-CN" dirty="0">
                  <a:latin typeface="Times New Roman" pitchFamily="18" charset="0"/>
                </a:rPr>
                <a:t>   return (z);	 	</a:t>
              </a:r>
            </a:p>
            <a:p>
              <a:pPr algn="just">
                <a:lnSpc>
                  <a:spcPct val="80000"/>
                </a:lnSpc>
              </a:pPr>
              <a:r>
                <a:rPr lang="en-US" altLang="zh-CN" dirty="0">
                  <a:latin typeface="Times New Roman" pitchFamily="18" charset="0"/>
                </a:rPr>
                <a:t>}</a:t>
              </a:r>
            </a:p>
          </p:txBody>
        </p:sp>
      </p:grpSp>
      <p:sp>
        <p:nvSpPr>
          <p:cNvPr id="71682" name="Rectangle 2"/>
          <p:cNvSpPr>
            <a:spLocks noGrp="1" noChangeArrowheads="1"/>
          </p:cNvSpPr>
          <p:nvPr>
            <p:ph idx="1"/>
          </p:nvPr>
        </p:nvSpPr>
        <p:spPr>
          <a:xfrm>
            <a:off x="1277247" y="1484784"/>
            <a:ext cx="7128966" cy="5481638"/>
          </a:xfrm>
        </p:spPr>
        <p:txBody>
          <a:bodyPr/>
          <a:lstStyle/>
          <a:p>
            <a:pPr algn="just">
              <a:lnSpc>
                <a:spcPct val="80000"/>
              </a:lnSpc>
              <a:spcBef>
                <a:spcPct val="0"/>
              </a:spcBef>
              <a:buFontTx/>
              <a:buNone/>
            </a:pPr>
            <a:r>
              <a:rPr lang="en-US" altLang="zh-CN" sz="2400" dirty="0">
                <a:latin typeface="Times New Roman" pitchFamily="18" charset="0"/>
              </a:rPr>
              <a:t>/* File: </a:t>
            </a:r>
            <a:r>
              <a:rPr lang="en-US" altLang="zh-CN" sz="2400" dirty="0" err="1">
                <a:latin typeface="Times New Roman" pitchFamily="18" charset="0"/>
              </a:rPr>
              <a:t>max.c</a:t>
            </a:r>
            <a:r>
              <a:rPr lang="en-US" altLang="zh-CN" sz="2400" dirty="0">
                <a:latin typeface="Times New Roman" pitchFamily="18" charset="0"/>
              </a:rPr>
              <a:t>  …… */</a:t>
            </a:r>
          </a:p>
          <a:p>
            <a:pPr algn="just">
              <a:lnSpc>
                <a:spcPct val="80000"/>
              </a:lnSpc>
              <a:spcBef>
                <a:spcPct val="0"/>
              </a:spcBef>
              <a:buFontTx/>
              <a:buNone/>
            </a:pPr>
            <a:r>
              <a:rPr lang="en-US" altLang="zh-CN" sz="2400" dirty="0">
                <a:latin typeface="Times New Roman" pitchFamily="18" charset="0"/>
              </a:rPr>
              <a:t>#include &lt;</a:t>
            </a:r>
            <a:r>
              <a:rPr lang="en-US" altLang="zh-CN" sz="2400" dirty="0" err="1">
                <a:latin typeface="Times New Roman" pitchFamily="18" charset="0"/>
              </a:rPr>
              <a:t>stdio.h</a:t>
            </a:r>
            <a:r>
              <a:rPr lang="en-US" altLang="zh-CN" sz="2400" dirty="0">
                <a:latin typeface="Times New Roman" pitchFamily="18" charset="0"/>
              </a:rPr>
              <a:t>&gt;</a:t>
            </a:r>
          </a:p>
        </p:txBody>
      </p:sp>
      <p:cxnSp>
        <p:nvCxnSpPr>
          <p:cNvPr id="3" name="直接箭头连接符 2"/>
          <p:cNvCxnSpPr/>
          <p:nvPr/>
        </p:nvCxnSpPr>
        <p:spPr bwMode="auto">
          <a:xfrm>
            <a:off x="1331640" y="2379168"/>
            <a:ext cx="0" cy="1151905"/>
          </a:xfrm>
          <a:prstGeom prst="straightConnector1">
            <a:avLst/>
          </a:prstGeom>
          <a:ln w="57150">
            <a:solidFill>
              <a:srgbClr val="FF0000"/>
            </a:solidFill>
            <a:headEnd type="none" w="med" len="med"/>
            <a:tailEnd type="triangle"/>
          </a:ln>
          <a:extLst/>
        </p:spPr>
        <p:style>
          <a:lnRef idx="2">
            <a:schemeClr val="accent2"/>
          </a:lnRef>
          <a:fillRef idx="0">
            <a:schemeClr val="accent2"/>
          </a:fillRef>
          <a:effectRef idx="1">
            <a:schemeClr val="accent2"/>
          </a:effectRef>
          <a:fontRef idx="minor">
            <a:schemeClr val="tx1"/>
          </a:fontRef>
        </p:style>
      </p:cxnSp>
      <p:sp>
        <p:nvSpPr>
          <p:cNvPr id="4" name="椭圆 3"/>
          <p:cNvSpPr/>
          <p:nvPr/>
        </p:nvSpPr>
        <p:spPr bwMode="auto">
          <a:xfrm>
            <a:off x="1952080" y="3429173"/>
            <a:ext cx="1107752" cy="287859"/>
          </a:xfrm>
          <a:prstGeom prst="ellipse">
            <a:avLst/>
          </a:prstGeom>
          <a:noFill/>
          <a:ln w="38100" cap="flat" cmpd="sng" algn="ctr">
            <a:solidFill>
              <a:srgbClr val="FF0000"/>
            </a:solidFill>
            <a:prstDash val="solid"/>
            <a:miter lim="800000"/>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Gulim" pitchFamily="34" charset="-127"/>
              <a:ea typeface="Gulim" pitchFamily="34" charset="-127"/>
            </a:endParaRPr>
          </a:p>
        </p:txBody>
      </p:sp>
      <p:cxnSp>
        <p:nvCxnSpPr>
          <p:cNvPr id="20" name="直接箭头连接符 19"/>
          <p:cNvCxnSpPr>
            <a:stCxn id="4" idx="6"/>
          </p:cNvCxnSpPr>
          <p:nvPr/>
        </p:nvCxnSpPr>
        <p:spPr bwMode="auto">
          <a:xfrm flipV="1">
            <a:off x="3059832" y="2529061"/>
            <a:ext cx="2699279" cy="1044042"/>
          </a:xfrm>
          <a:prstGeom prst="straightConnector1">
            <a:avLst/>
          </a:prstGeom>
          <a:ln w="57150">
            <a:solidFill>
              <a:srgbClr val="FF0000"/>
            </a:solidFill>
            <a:headEnd type="none" w="med" len="med"/>
            <a:tailEnd type="triangle"/>
          </a:ln>
          <a:extLst/>
        </p:spPr>
        <p:style>
          <a:lnRef idx="2">
            <a:schemeClr val="accent2"/>
          </a:lnRef>
          <a:fillRef idx="0">
            <a:schemeClr val="accent2"/>
          </a:fillRef>
          <a:effectRef idx="1">
            <a:schemeClr val="accent2"/>
          </a:effectRef>
          <a:fontRef idx="minor">
            <a:schemeClr val="tx1"/>
          </a:fontRef>
        </p:style>
      </p:cxnSp>
      <p:cxnSp>
        <p:nvCxnSpPr>
          <p:cNvPr id="24" name="直接箭头连接符 23"/>
          <p:cNvCxnSpPr/>
          <p:nvPr/>
        </p:nvCxnSpPr>
        <p:spPr bwMode="auto">
          <a:xfrm>
            <a:off x="5993498" y="2527803"/>
            <a:ext cx="0" cy="1197712"/>
          </a:xfrm>
          <a:prstGeom prst="straightConnector1">
            <a:avLst/>
          </a:prstGeom>
          <a:ln w="57150">
            <a:solidFill>
              <a:srgbClr val="FF0000"/>
            </a:solidFill>
            <a:headEnd type="none" w="med" len="med"/>
            <a:tailEnd type="triangle"/>
          </a:ln>
          <a:extLst/>
        </p:spPr>
        <p:style>
          <a:lnRef idx="2">
            <a:schemeClr val="accent2"/>
          </a:lnRef>
          <a:fillRef idx="0">
            <a:schemeClr val="accent2"/>
          </a:fillRef>
          <a:effectRef idx="1">
            <a:schemeClr val="accent2"/>
          </a:effectRef>
          <a:fontRef idx="minor">
            <a:schemeClr val="tx1"/>
          </a:fontRef>
        </p:style>
      </p:cxnSp>
      <p:sp>
        <p:nvSpPr>
          <p:cNvPr id="27" name="椭圆 26"/>
          <p:cNvSpPr/>
          <p:nvPr/>
        </p:nvSpPr>
        <p:spPr bwMode="auto">
          <a:xfrm>
            <a:off x="6124556" y="3725515"/>
            <a:ext cx="1471779" cy="287859"/>
          </a:xfrm>
          <a:prstGeom prst="ellipse">
            <a:avLst/>
          </a:prstGeom>
          <a:noFill/>
          <a:ln w="38100" cap="flat" cmpd="sng" algn="ctr">
            <a:solidFill>
              <a:srgbClr val="FF0000"/>
            </a:solidFill>
            <a:prstDash val="solid"/>
            <a:miter lim="800000"/>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Gulim" pitchFamily="34" charset="-127"/>
              <a:ea typeface="Gulim" pitchFamily="34" charset="-127"/>
            </a:endParaRPr>
          </a:p>
        </p:txBody>
      </p:sp>
      <p:cxnSp>
        <p:nvCxnSpPr>
          <p:cNvPr id="29" name="直接箭头连接符 28"/>
          <p:cNvCxnSpPr>
            <a:stCxn id="27" idx="2"/>
          </p:cNvCxnSpPr>
          <p:nvPr/>
        </p:nvCxnSpPr>
        <p:spPr bwMode="auto">
          <a:xfrm flipH="1" flipV="1">
            <a:off x="2987824" y="3708827"/>
            <a:ext cx="3136732" cy="160618"/>
          </a:xfrm>
          <a:prstGeom prst="straightConnector1">
            <a:avLst/>
          </a:prstGeom>
          <a:ln w="57150">
            <a:solidFill>
              <a:srgbClr val="FF0000"/>
            </a:solidFill>
            <a:headEnd type="none" w="med" len="med"/>
            <a:tailEnd type="triangle"/>
          </a:ln>
          <a:extLst/>
        </p:spPr>
        <p:style>
          <a:lnRef idx="2">
            <a:schemeClr val="accent2"/>
          </a:lnRef>
          <a:fillRef idx="0">
            <a:schemeClr val="accent2"/>
          </a:fillRef>
          <a:effectRef idx="1">
            <a:schemeClr val="accent2"/>
          </a:effectRef>
          <a:fontRef idx="minor">
            <a:schemeClr val="tx1"/>
          </a:fontRef>
        </p:style>
      </p:cxnSp>
      <p:cxnSp>
        <p:nvCxnSpPr>
          <p:cNvPr id="34" name="直接箭头连接符 33"/>
          <p:cNvCxnSpPr/>
          <p:nvPr/>
        </p:nvCxnSpPr>
        <p:spPr bwMode="auto">
          <a:xfrm>
            <a:off x="1322782" y="3717032"/>
            <a:ext cx="0" cy="508571"/>
          </a:xfrm>
          <a:prstGeom prst="straightConnector1">
            <a:avLst/>
          </a:prstGeom>
          <a:ln w="57150">
            <a:solidFill>
              <a:srgbClr val="FF0000"/>
            </a:solidFill>
            <a:headEnd type="none" w="med" len="med"/>
            <a:tailEnd type="triangle"/>
          </a:ln>
          <a:extLst/>
        </p:spPr>
        <p:style>
          <a:lnRef idx="2">
            <a:schemeClr val="accent2"/>
          </a:lnRef>
          <a:fillRef idx="0">
            <a:schemeClr val="accent2"/>
          </a:fillRef>
          <a:effectRef idx="1">
            <a:schemeClr val="accent2"/>
          </a:effectRef>
          <a:fontRef idx="minor">
            <a:schemeClr val="tx1"/>
          </a:fontRef>
        </p:style>
      </p:cxnSp>
      <p:sp>
        <p:nvSpPr>
          <p:cNvPr id="36" name="椭圆 35"/>
          <p:cNvSpPr/>
          <p:nvPr/>
        </p:nvSpPr>
        <p:spPr bwMode="auto">
          <a:xfrm>
            <a:off x="1453840" y="4010614"/>
            <a:ext cx="1471779" cy="287859"/>
          </a:xfrm>
          <a:prstGeom prst="ellipse">
            <a:avLst/>
          </a:prstGeom>
          <a:noFill/>
          <a:ln w="38100" cap="flat" cmpd="sng" algn="ctr">
            <a:solidFill>
              <a:srgbClr val="FF0000"/>
            </a:solidFill>
            <a:prstDash val="solid"/>
            <a:miter lim="800000"/>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Gulim" pitchFamily="34" charset="-127"/>
              <a:ea typeface="Gulim" pitchFamily="34" charset="-127"/>
            </a:endParaRPr>
          </a:p>
        </p:txBody>
      </p:sp>
    </p:spTree>
    <p:extLst>
      <p:ext uri="{BB962C8B-B14F-4D97-AF65-F5344CB8AC3E}">
        <p14:creationId xmlns:p14="http://schemas.microsoft.com/office/powerpoint/2010/main" val="2484052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up)">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par>
                          <p:cTn id="27" fill="hold">
                            <p:stCondLst>
                              <p:cond delay="500"/>
                            </p:stCondLst>
                            <p:childTnLst>
                              <p:par>
                                <p:cTn id="28" presetID="22" presetClass="entr" presetSubtype="2" fill="hold" nodeType="after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right)">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up)">
                                      <p:cBhvr>
                                        <p:cTn id="35" dur="500"/>
                                        <p:tgtEl>
                                          <p:spTgt spid="3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7" grpId="0" animBg="1"/>
      <p:bldP spid="36"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20312" y="0"/>
            <a:ext cx="4621659" cy="793555"/>
          </a:xfrm>
        </p:spPr>
        <p:txBody>
          <a:bodyPr>
            <a:normAutofit fontScale="90000"/>
          </a:bodyPr>
          <a:lstStyle/>
          <a:p>
            <a:r>
              <a:rPr lang="zh-CN" altLang="en-US" dirty="0"/>
              <a:t>总结：</a:t>
            </a:r>
            <a:r>
              <a:rPr lang="en-US" altLang="zh-CN" dirty="0"/>
              <a:t>C</a:t>
            </a:r>
            <a:r>
              <a:rPr lang="zh-CN" altLang="en-US" dirty="0"/>
              <a:t>语言程序的结构</a:t>
            </a:r>
          </a:p>
        </p:txBody>
      </p:sp>
      <p:sp>
        <p:nvSpPr>
          <p:cNvPr id="51203" name="Rectangle 7"/>
          <p:cNvSpPr>
            <a:spLocks noGrp="1" noChangeArrowheads="1"/>
          </p:cNvSpPr>
          <p:nvPr>
            <p:ph idx="1"/>
          </p:nvPr>
        </p:nvSpPr>
        <p:spPr>
          <a:xfrm>
            <a:off x="395536" y="692696"/>
            <a:ext cx="7572375" cy="3660998"/>
          </a:xfrm>
          <a:noFill/>
        </p:spPr>
        <p:txBody>
          <a:bodyPr>
            <a:normAutofit fontScale="92500" lnSpcReduction="10000"/>
          </a:bodyPr>
          <a:lstStyle/>
          <a:p>
            <a:pPr>
              <a:buNone/>
            </a:pPr>
            <a:r>
              <a:rPr lang="en-US" altLang="zh-CN" sz="3200" b="1" dirty="0">
                <a:solidFill>
                  <a:schemeClr val="accent6"/>
                </a:solidFill>
              </a:rPr>
              <a:t>1</a:t>
            </a:r>
            <a:r>
              <a:rPr lang="zh-CN" altLang="en-US" sz="3200" b="1" dirty="0">
                <a:solidFill>
                  <a:schemeClr val="accent6"/>
                </a:solidFill>
              </a:rPr>
              <a:t>、</a:t>
            </a:r>
            <a:r>
              <a:rPr lang="zh-CN" altLang="zh-CN" sz="3200" b="1" dirty="0">
                <a:solidFill>
                  <a:schemeClr val="accent6"/>
                </a:solidFill>
              </a:rPr>
              <a:t>一个程序由一个或多个源程序文件组成</a:t>
            </a:r>
            <a:endParaRPr lang="en-US" altLang="zh-CN" sz="3200" b="1" dirty="0">
              <a:solidFill>
                <a:schemeClr val="accent6"/>
              </a:solidFill>
            </a:endParaRPr>
          </a:p>
          <a:p>
            <a:pPr lvl="1" eaLnBrk="1" hangingPunct="1"/>
            <a:r>
              <a:rPr lang="zh-CN" altLang="zh-CN" sz="2200" dirty="0"/>
              <a:t>小程序往往只包括一个源程序文件</a:t>
            </a:r>
            <a:endParaRPr lang="en-US" altLang="zh-CN" sz="2600" dirty="0"/>
          </a:p>
          <a:p>
            <a:pPr lvl="1" eaLnBrk="1" hangingPunct="1"/>
            <a:r>
              <a:rPr lang="zh-CN" altLang="zh-CN" sz="2200" dirty="0"/>
              <a:t>一个源程序文件中可以包括三个部分：</a:t>
            </a:r>
            <a:endParaRPr lang="en-US" altLang="zh-CN" sz="2200" dirty="0"/>
          </a:p>
          <a:p>
            <a:pPr marL="342900" lvl="1" indent="0">
              <a:buNone/>
            </a:pPr>
            <a:r>
              <a:rPr lang="en-US" altLang="zh-CN" sz="2200" dirty="0"/>
              <a:t>       </a:t>
            </a:r>
            <a:r>
              <a:rPr lang="zh-CN" altLang="zh-CN" sz="2200" dirty="0"/>
              <a:t>预处理指令</a:t>
            </a:r>
            <a:r>
              <a:rPr lang="zh-CN" altLang="en-US" sz="2200" dirty="0"/>
              <a:t>：</a:t>
            </a:r>
            <a:r>
              <a:rPr lang="en-US" altLang="zh-CN" sz="2200" dirty="0"/>
              <a:t>#include &lt;</a:t>
            </a:r>
            <a:r>
              <a:rPr lang="en-US" altLang="zh-CN" sz="2200" dirty="0" err="1"/>
              <a:t>stdio.h</a:t>
            </a:r>
            <a:r>
              <a:rPr lang="en-US" altLang="zh-CN" sz="2200" dirty="0"/>
              <a:t>&gt;</a:t>
            </a:r>
            <a:r>
              <a:rPr lang="zh-CN" altLang="en-US" sz="2200" dirty="0"/>
              <a:t>等</a:t>
            </a:r>
          </a:p>
          <a:p>
            <a:pPr marL="342900" lvl="1" indent="0">
              <a:buNone/>
            </a:pPr>
            <a:r>
              <a:rPr lang="en-US" altLang="zh-CN" sz="2200" dirty="0"/>
              <a:t>       </a:t>
            </a:r>
            <a:r>
              <a:rPr lang="zh-CN" altLang="zh-CN" sz="2200" dirty="0"/>
              <a:t>全局声明</a:t>
            </a:r>
            <a:r>
              <a:rPr lang="zh-CN" altLang="en-US" sz="2200" dirty="0"/>
              <a:t>：</a:t>
            </a:r>
            <a:r>
              <a:rPr lang="zh-CN" altLang="zh-CN" sz="2200" dirty="0"/>
              <a:t>在函数之外进行的数据声明</a:t>
            </a:r>
            <a:endParaRPr lang="zh-CN" altLang="en-US" sz="2200" dirty="0"/>
          </a:p>
          <a:p>
            <a:pPr marL="342900" lvl="1" indent="0">
              <a:buNone/>
            </a:pPr>
            <a:r>
              <a:rPr lang="en-US" altLang="zh-CN" sz="2200" dirty="0"/>
              <a:t>       </a:t>
            </a:r>
            <a:r>
              <a:rPr lang="zh-CN" altLang="zh-CN" sz="2200" dirty="0"/>
              <a:t>函数定义</a:t>
            </a:r>
            <a:r>
              <a:rPr lang="zh-CN" altLang="en-US" sz="2200" dirty="0"/>
              <a:t>：</a:t>
            </a:r>
            <a:r>
              <a:rPr lang="zh-CN" altLang="zh-CN" sz="2200" dirty="0"/>
              <a:t>每个函数用来实现一定的功能</a:t>
            </a:r>
            <a:endParaRPr lang="en-US" altLang="zh-CN" sz="2200" dirty="0"/>
          </a:p>
          <a:p>
            <a:pPr>
              <a:buNone/>
            </a:pPr>
            <a:r>
              <a:rPr lang="en-US" altLang="zh-CN" sz="3200" b="1" dirty="0">
                <a:solidFill>
                  <a:schemeClr val="accent6"/>
                </a:solidFill>
              </a:rPr>
              <a:t>2</a:t>
            </a:r>
            <a:r>
              <a:rPr lang="zh-CN" altLang="en-US" sz="3200" b="1" dirty="0">
                <a:solidFill>
                  <a:schemeClr val="accent6"/>
                </a:solidFill>
              </a:rPr>
              <a:t>、</a:t>
            </a:r>
            <a:r>
              <a:rPr lang="zh-CN" altLang="zh-CN" sz="3200" b="1" dirty="0">
                <a:solidFill>
                  <a:schemeClr val="accent6"/>
                </a:solidFill>
              </a:rPr>
              <a:t>函数是</a:t>
            </a:r>
            <a:r>
              <a:rPr lang="en-US" altLang="zh-CN" sz="3200" b="1" dirty="0">
                <a:solidFill>
                  <a:schemeClr val="accent6"/>
                </a:solidFill>
              </a:rPr>
              <a:t>C</a:t>
            </a:r>
            <a:r>
              <a:rPr lang="zh-CN" altLang="zh-CN" sz="3200" b="1" dirty="0">
                <a:solidFill>
                  <a:schemeClr val="accent6"/>
                </a:solidFill>
              </a:rPr>
              <a:t>程序的主要组成部分</a:t>
            </a:r>
            <a:endParaRPr lang="en-US" altLang="zh-CN" sz="3200" b="1" dirty="0">
              <a:solidFill>
                <a:schemeClr val="accent6"/>
              </a:solidFill>
            </a:endParaRPr>
          </a:p>
          <a:p>
            <a:pPr lvl="1"/>
            <a:r>
              <a:rPr lang="zh-CN" altLang="zh-CN" sz="2200" dirty="0"/>
              <a:t>一个</a:t>
            </a:r>
            <a:r>
              <a:rPr lang="en-US" altLang="zh-CN" sz="2200" dirty="0"/>
              <a:t>C</a:t>
            </a:r>
            <a:r>
              <a:rPr lang="zh-CN" altLang="zh-CN" sz="2200" dirty="0"/>
              <a:t>程序是由一个或多个函数组成的</a:t>
            </a:r>
            <a:endParaRPr lang="en-US" altLang="zh-CN" sz="2200" dirty="0"/>
          </a:p>
          <a:p>
            <a:pPr lvl="1"/>
            <a:r>
              <a:rPr lang="zh-CN" altLang="zh-CN" sz="2200" dirty="0"/>
              <a:t>必须包含一个</a:t>
            </a:r>
            <a:r>
              <a:rPr lang="en-US" altLang="zh-CN" sz="2200" dirty="0"/>
              <a:t>main</a:t>
            </a:r>
            <a:r>
              <a:rPr lang="zh-CN" altLang="zh-CN" sz="2200" dirty="0"/>
              <a:t>函数</a:t>
            </a:r>
            <a:r>
              <a:rPr lang="zh-CN" altLang="en-US" sz="2200" dirty="0"/>
              <a:t>（只能有一个）</a:t>
            </a:r>
            <a:endParaRPr lang="en-US" altLang="zh-CN" sz="2200" dirty="0"/>
          </a:p>
          <a:p>
            <a:pPr lvl="1"/>
            <a:r>
              <a:rPr lang="zh-CN" altLang="zh-CN" sz="2200" dirty="0"/>
              <a:t>每个函数都用来实现一个或几个特定功能</a:t>
            </a:r>
            <a:endParaRPr lang="en-US" altLang="zh-CN" sz="2200" dirty="0"/>
          </a:p>
          <a:p>
            <a:pPr lvl="1"/>
            <a:r>
              <a:rPr lang="zh-CN" altLang="zh-CN" sz="2200" dirty="0"/>
              <a:t>被调用的函数可以是库函数</a:t>
            </a:r>
            <a:r>
              <a:rPr lang="zh-CN" altLang="en-US" sz="2200" dirty="0"/>
              <a:t>，</a:t>
            </a:r>
            <a:r>
              <a:rPr lang="zh-CN" altLang="zh-CN" sz="2200" dirty="0"/>
              <a:t>也可以</a:t>
            </a:r>
            <a:r>
              <a:rPr lang="zh-CN" altLang="en-US" sz="2200" dirty="0"/>
              <a:t>是</a:t>
            </a:r>
            <a:r>
              <a:rPr lang="zh-CN" altLang="zh-CN" sz="2200" dirty="0"/>
              <a:t>自己编制设计的函数</a:t>
            </a:r>
            <a:endParaRPr lang="en-US" altLang="zh-CN" sz="2200" dirty="0"/>
          </a:p>
          <a:p>
            <a:pPr marL="342900" lvl="1" indent="0">
              <a:buNone/>
            </a:pPr>
            <a:endParaRPr lang="en-US" altLang="zh-CN" dirty="0"/>
          </a:p>
          <a:p>
            <a:pPr marL="342900" lvl="1" indent="0">
              <a:buNone/>
            </a:pPr>
            <a:endParaRPr lang="zh-CN" altLang="en-US" dirty="0"/>
          </a:p>
        </p:txBody>
      </p:sp>
    </p:spTree>
    <p:extLst>
      <p:ext uri="{BB962C8B-B14F-4D97-AF65-F5344CB8AC3E}">
        <p14:creationId xmlns:p14="http://schemas.microsoft.com/office/powerpoint/2010/main" val="4184874758"/>
      </p:ext>
    </p:extLst>
  </p:cSld>
  <p:clrMapOvr>
    <a:masterClrMapping/>
  </p:clrMapOvr>
  <p:transition>
    <p:checker dir="vert"/>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987" name="Group 19"/>
          <p:cNvGrpSpPr>
            <a:grpSpLocks/>
          </p:cNvGrpSpPr>
          <p:nvPr/>
        </p:nvGrpSpPr>
        <p:grpSpPr bwMode="auto">
          <a:xfrm>
            <a:off x="122312" y="2132856"/>
            <a:ext cx="7586662" cy="3024188"/>
            <a:chOff x="777" y="1979"/>
            <a:chExt cx="4779" cy="1905"/>
          </a:xfrm>
          <a:solidFill>
            <a:srgbClr val="CCFFCC"/>
          </a:solidFill>
        </p:grpSpPr>
        <p:sp>
          <p:nvSpPr>
            <p:cNvPr id="83971" name="AutoShape 3"/>
            <p:cNvSpPr>
              <a:spLocks noChangeArrowheads="1"/>
            </p:cNvSpPr>
            <p:nvPr/>
          </p:nvSpPr>
          <p:spPr bwMode="auto">
            <a:xfrm>
              <a:off x="777" y="1979"/>
              <a:ext cx="4779" cy="1905"/>
            </a:xfrm>
            <a:prstGeom prst="roundRect">
              <a:avLst>
                <a:gd name="adj" fmla="val 16667"/>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3972" name="Text Box 4"/>
            <p:cNvSpPr txBox="1">
              <a:spLocks noChangeArrowheads="1"/>
            </p:cNvSpPr>
            <p:nvPr/>
          </p:nvSpPr>
          <p:spPr bwMode="auto">
            <a:xfrm>
              <a:off x="4632" y="3511"/>
              <a:ext cx="78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2800" b="1" dirty="0">
                  <a:solidFill>
                    <a:srgbClr val="FF0000"/>
                  </a:solidFill>
                  <a:latin typeface="Times New Roman" pitchFamily="18" charset="0"/>
                  <a:ea typeface="华文彩云" pitchFamily="2" charset="-122"/>
                </a:rPr>
                <a:t>函数体</a:t>
              </a:r>
            </a:p>
          </p:txBody>
        </p:sp>
      </p:grpSp>
      <p:grpSp>
        <p:nvGrpSpPr>
          <p:cNvPr id="83986" name="Group 18"/>
          <p:cNvGrpSpPr>
            <a:grpSpLocks/>
          </p:cNvGrpSpPr>
          <p:nvPr/>
        </p:nvGrpSpPr>
        <p:grpSpPr bwMode="auto">
          <a:xfrm>
            <a:off x="107504" y="670389"/>
            <a:ext cx="7586662" cy="1350962"/>
            <a:chOff x="1112" y="1137"/>
            <a:chExt cx="4779" cy="851"/>
          </a:xfrm>
          <a:solidFill>
            <a:srgbClr val="FFCCFF"/>
          </a:solidFill>
        </p:grpSpPr>
        <p:sp>
          <p:nvSpPr>
            <p:cNvPr id="83974" name="AutoShape 6"/>
            <p:cNvSpPr>
              <a:spLocks noChangeArrowheads="1"/>
            </p:cNvSpPr>
            <p:nvPr/>
          </p:nvSpPr>
          <p:spPr bwMode="auto">
            <a:xfrm>
              <a:off x="1112" y="1137"/>
              <a:ext cx="4779" cy="851"/>
            </a:xfrm>
            <a:prstGeom prst="roundRect">
              <a:avLst>
                <a:gd name="adj" fmla="val 16667"/>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3975" name="Text Box 7"/>
            <p:cNvSpPr txBox="1">
              <a:spLocks noChangeArrowheads="1"/>
            </p:cNvSpPr>
            <p:nvPr/>
          </p:nvSpPr>
          <p:spPr bwMode="auto">
            <a:xfrm>
              <a:off x="4814" y="1624"/>
              <a:ext cx="101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2800" b="1" dirty="0">
                  <a:solidFill>
                    <a:srgbClr val="CCFFFF"/>
                  </a:solidFill>
                  <a:latin typeface="Times New Roman" pitchFamily="18" charset="0"/>
                  <a:ea typeface="华文彩云" pitchFamily="2" charset="-122"/>
                </a:rPr>
                <a:t>函数首部</a:t>
              </a:r>
            </a:p>
          </p:txBody>
        </p:sp>
      </p:grpSp>
      <p:grpSp>
        <p:nvGrpSpPr>
          <p:cNvPr id="83982" name="Group 14"/>
          <p:cNvGrpSpPr>
            <a:grpSpLocks/>
          </p:cNvGrpSpPr>
          <p:nvPr/>
        </p:nvGrpSpPr>
        <p:grpSpPr bwMode="auto">
          <a:xfrm>
            <a:off x="1547508" y="2682289"/>
            <a:ext cx="5881687" cy="542925"/>
            <a:chOff x="913" y="2205"/>
            <a:chExt cx="3705" cy="342"/>
          </a:xfrm>
          <a:solidFill>
            <a:srgbClr val="00B0F0"/>
          </a:solidFill>
        </p:grpSpPr>
        <p:sp>
          <p:nvSpPr>
            <p:cNvPr id="83980" name="AutoShape 12"/>
            <p:cNvSpPr>
              <a:spLocks noChangeArrowheads="1"/>
            </p:cNvSpPr>
            <p:nvPr/>
          </p:nvSpPr>
          <p:spPr bwMode="auto">
            <a:xfrm>
              <a:off x="913" y="2205"/>
              <a:ext cx="3691" cy="317"/>
            </a:xfrm>
            <a:prstGeom prst="roundRect">
              <a:avLst>
                <a:gd name="adj" fmla="val 16667"/>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3981" name="Text Box 13"/>
            <p:cNvSpPr txBox="1">
              <a:spLocks noChangeArrowheads="1"/>
            </p:cNvSpPr>
            <p:nvPr/>
          </p:nvSpPr>
          <p:spPr bwMode="auto">
            <a:xfrm>
              <a:off x="3606" y="2220"/>
              <a:ext cx="101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2800" dirty="0">
                  <a:latin typeface="Times New Roman" pitchFamily="18" charset="0"/>
                  <a:ea typeface="华文行楷" pitchFamily="2" charset="-122"/>
                </a:rPr>
                <a:t>声明部分</a:t>
              </a:r>
            </a:p>
          </p:txBody>
        </p:sp>
      </p:grpSp>
      <p:grpSp>
        <p:nvGrpSpPr>
          <p:cNvPr id="83983" name="Group 15"/>
          <p:cNvGrpSpPr>
            <a:grpSpLocks/>
          </p:cNvGrpSpPr>
          <p:nvPr/>
        </p:nvGrpSpPr>
        <p:grpSpPr bwMode="auto">
          <a:xfrm>
            <a:off x="1604962" y="3525889"/>
            <a:ext cx="5881688" cy="542925"/>
            <a:chOff x="913" y="2205"/>
            <a:chExt cx="3705" cy="342"/>
          </a:xfrm>
        </p:grpSpPr>
        <p:sp>
          <p:nvSpPr>
            <p:cNvPr id="83984" name="AutoShape 16"/>
            <p:cNvSpPr>
              <a:spLocks noChangeArrowheads="1"/>
            </p:cNvSpPr>
            <p:nvPr/>
          </p:nvSpPr>
          <p:spPr bwMode="auto">
            <a:xfrm>
              <a:off x="913" y="2205"/>
              <a:ext cx="3691" cy="317"/>
            </a:xfrm>
            <a:prstGeom prst="roundRect">
              <a:avLst>
                <a:gd name="adj" fmla="val 16667"/>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3985" name="Text Box 17"/>
            <p:cNvSpPr txBox="1">
              <a:spLocks noChangeArrowheads="1"/>
            </p:cNvSpPr>
            <p:nvPr/>
          </p:nvSpPr>
          <p:spPr bwMode="auto">
            <a:xfrm>
              <a:off x="3606" y="2220"/>
              <a:ext cx="1012" cy="32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2800" dirty="0">
                  <a:latin typeface="Times New Roman" pitchFamily="18" charset="0"/>
                  <a:ea typeface="华文行楷" pitchFamily="2" charset="-122"/>
                </a:rPr>
                <a:t>执行部分</a:t>
              </a:r>
            </a:p>
          </p:txBody>
        </p:sp>
      </p:grpSp>
      <p:sp>
        <p:nvSpPr>
          <p:cNvPr id="83977" name="Rectangle 9"/>
          <p:cNvSpPr>
            <a:spLocks noGrp="1" noChangeArrowheads="1"/>
          </p:cNvSpPr>
          <p:nvPr>
            <p:ph idx="1"/>
          </p:nvPr>
        </p:nvSpPr>
        <p:spPr>
          <a:xfrm>
            <a:off x="298667" y="197852"/>
            <a:ext cx="7812088" cy="5472112"/>
          </a:xfrm>
        </p:spPr>
        <p:txBody>
          <a:bodyPr/>
          <a:lstStyle/>
          <a:p>
            <a:pPr algn="just">
              <a:buFontTx/>
              <a:buNone/>
            </a:pPr>
            <a:r>
              <a:rPr lang="en-US" altLang="zh-CN" sz="2800" dirty="0">
                <a:latin typeface="Times New Roman" pitchFamily="18" charset="0"/>
              </a:rPr>
              <a:t>3</a:t>
            </a:r>
            <a:r>
              <a:rPr lang="zh-CN" altLang="en-US" sz="2800" dirty="0">
                <a:latin typeface="Times New Roman" pitchFamily="18" charset="0"/>
              </a:rPr>
              <a:t>、</a:t>
            </a:r>
            <a:r>
              <a:rPr lang="zh-CN" altLang="zh-CN" sz="2800" b="1" dirty="0">
                <a:solidFill>
                  <a:schemeClr val="accent6"/>
                </a:solidFill>
              </a:rPr>
              <a:t>一个函数包括两个部分</a:t>
            </a:r>
            <a:r>
              <a:rPr lang="zh-CN" altLang="en-US" sz="2800" b="1" dirty="0">
                <a:solidFill>
                  <a:schemeClr val="accent6"/>
                </a:solidFill>
                <a:latin typeface="Times New Roman" pitchFamily="18" charset="0"/>
              </a:rPr>
              <a:t>：</a:t>
            </a:r>
          </a:p>
          <a:p>
            <a:pPr>
              <a:lnSpc>
                <a:spcPct val="105000"/>
              </a:lnSpc>
              <a:spcBef>
                <a:spcPct val="45000"/>
              </a:spcBef>
              <a:buFontTx/>
              <a:buNone/>
            </a:pPr>
            <a:r>
              <a:rPr lang="zh-CN" altLang="en-US" sz="2400" dirty="0">
                <a:latin typeface="Times New Roman" pitchFamily="18" charset="0"/>
              </a:rPr>
              <a:t>返回值的类型</a:t>
            </a:r>
            <a:r>
              <a:rPr lang="en-US" altLang="zh-CN" sz="2400" dirty="0">
                <a:latin typeface="Times New Roman" pitchFamily="18" charset="0"/>
              </a:rPr>
              <a:t>  </a:t>
            </a:r>
            <a:r>
              <a:rPr lang="zh-CN" altLang="en-US" sz="2400" dirty="0">
                <a:latin typeface="Times New Roman" pitchFamily="18" charset="0"/>
              </a:rPr>
              <a:t>函数名 </a:t>
            </a:r>
            <a:r>
              <a:rPr lang="en-US" altLang="zh-CN" sz="2400" dirty="0">
                <a:latin typeface="Times New Roman" pitchFamily="18" charset="0"/>
              </a:rPr>
              <a:t>(</a:t>
            </a:r>
            <a:r>
              <a:rPr lang="en-US" altLang="zh-CN" sz="2400" dirty="0">
                <a:solidFill>
                  <a:srgbClr val="FF0000"/>
                </a:solidFill>
                <a:latin typeface="Times New Roman" pitchFamily="18" charset="0"/>
              </a:rPr>
              <a:t>[</a:t>
            </a:r>
            <a:r>
              <a:rPr lang="zh-CN" altLang="en-US" sz="2400" dirty="0">
                <a:latin typeface="Times New Roman" pitchFamily="18" charset="0"/>
              </a:rPr>
              <a:t>形式参数</a:t>
            </a:r>
            <a:r>
              <a:rPr lang="en-US" altLang="zh-CN" sz="2400" dirty="0">
                <a:latin typeface="Times New Roman" pitchFamily="18" charset="0"/>
              </a:rPr>
              <a:t>1</a:t>
            </a:r>
            <a:r>
              <a:rPr lang="zh-CN" altLang="en-US" sz="2400" dirty="0">
                <a:latin typeface="Times New Roman" pitchFamily="18" charset="0"/>
              </a:rPr>
              <a:t>的类型  形式参数</a:t>
            </a:r>
            <a:r>
              <a:rPr lang="en-US" altLang="zh-CN" sz="2400" dirty="0">
                <a:latin typeface="Times New Roman" pitchFamily="18" charset="0"/>
              </a:rPr>
              <a:t>1</a:t>
            </a:r>
            <a:br>
              <a:rPr lang="en-US" altLang="zh-CN" sz="2400" dirty="0">
                <a:latin typeface="Times New Roman" pitchFamily="18" charset="0"/>
              </a:rPr>
            </a:br>
            <a:r>
              <a:rPr lang="en-US" altLang="zh-CN" sz="2400" dirty="0">
                <a:solidFill>
                  <a:srgbClr val="FF0000"/>
                </a:solidFill>
                <a:latin typeface="Times New Roman" pitchFamily="18" charset="0"/>
              </a:rPr>
              <a:t>[</a:t>
            </a:r>
            <a:r>
              <a:rPr lang="en-US" altLang="zh-CN" sz="2400" dirty="0">
                <a:latin typeface="Times New Roman" pitchFamily="18" charset="0"/>
              </a:rPr>
              <a:t>, </a:t>
            </a:r>
            <a:r>
              <a:rPr lang="zh-CN" altLang="en-US" sz="2400" dirty="0">
                <a:latin typeface="Times New Roman" pitchFamily="18" charset="0"/>
              </a:rPr>
              <a:t>形式参数</a:t>
            </a:r>
            <a:r>
              <a:rPr lang="en-US" altLang="zh-CN" sz="2400" dirty="0">
                <a:latin typeface="Times New Roman" pitchFamily="18" charset="0"/>
              </a:rPr>
              <a:t>2</a:t>
            </a:r>
            <a:r>
              <a:rPr lang="zh-CN" altLang="en-US" sz="2400" dirty="0">
                <a:latin typeface="Times New Roman" pitchFamily="18" charset="0"/>
              </a:rPr>
              <a:t>的类型  形式参数</a:t>
            </a:r>
            <a:r>
              <a:rPr lang="en-US" altLang="zh-CN" sz="2400" dirty="0">
                <a:latin typeface="Times New Roman" pitchFamily="18" charset="0"/>
              </a:rPr>
              <a:t>2</a:t>
            </a:r>
            <a:r>
              <a:rPr lang="en-US" altLang="zh-CN" sz="2400" dirty="0">
                <a:solidFill>
                  <a:srgbClr val="FF0000"/>
                </a:solidFill>
                <a:latin typeface="Times New Roman" pitchFamily="18" charset="0"/>
              </a:rPr>
              <a:t>[</a:t>
            </a:r>
            <a:r>
              <a:rPr lang="en-US" altLang="zh-CN" sz="2400" dirty="0">
                <a:latin typeface="Times New Roman" pitchFamily="18" charset="0"/>
              </a:rPr>
              <a:t>, </a:t>
            </a:r>
            <a:r>
              <a:rPr lang="en-US" altLang="zh-CN" sz="2400" dirty="0">
                <a:solidFill>
                  <a:srgbClr val="FF0000"/>
                </a:solidFill>
                <a:latin typeface="Times New Roman" pitchFamily="18" charset="0"/>
              </a:rPr>
              <a:t>......]…]</a:t>
            </a:r>
            <a:r>
              <a:rPr lang="en-US" altLang="zh-CN" sz="2400" dirty="0">
                <a:latin typeface="Times New Roman" pitchFamily="18" charset="0"/>
              </a:rPr>
              <a:t> ) </a:t>
            </a:r>
            <a:endParaRPr lang="en-US" altLang="zh-CN" sz="2400" dirty="0">
              <a:solidFill>
                <a:srgbClr val="FF0000"/>
              </a:solidFill>
              <a:latin typeface="Times New Roman" pitchFamily="18" charset="0"/>
            </a:endParaRPr>
          </a:p>
          <a:p>
            <a:pPr>
              <a:lnSpc>
                <a:spcPct val="105000"/>
              </a:lnSpc>
              <a:spcBef>
                <a:spcPct val="45000"/>
              </a:spcBef>
              <a:buFontTx/>
              <a:buNone/>
            </a:pPr>
            <a:endParaRPr lang="en-US" altLang="zh-CN" sz="2400" dirty="0">
              <a:latin typeface="Times New Roman" pitchFamily="18" charset="0"/>
            </a:endParaRPr>
          </a:p>
          <a:p>
            <a:pPr>
              <a:lnSpc>
                <a:spcPct val="105000"/>
              </a:lnSpc>
              <a:spcBef>
                <a:spcPct val="45000"/>
              </a:spcBef>
              <a:buFontTx/>
              <a:buNone/>
            </a:pPr>
            <a:r>
              <a:rPr lang="en-US" altLang="zh-CN" sz="2400" dirty="0">
                <a:latin typeface="Times New Roman" pitchFamily="18" charset="0"/>
              </a:rPr>
              <a:t>{</a:t>
            </a:r>
            <a:br>
              <a:rPr lang="en-US" altLang="zh-CN" sz="2400" dirty="0">
                <a:latin typeface="Times New Roman" pitchFamily="18" charset="0"/>
              </a:rPr>
            </a:br>
            <a:r>
              <a:rPr lang="en-US" altLang="zh-CN" sz="2400" dirty="0">
                <a:solidFill>
                  <a:srgbClr val="FF0000"/>
                </a:solidFill>
                <a:latin typeface="Times New Roman" pitchFamily="18" charset="0"/>
              </a:rPr>
              <a:t>[</a:t>
            </a:r>
            <a:r>
              <a:rPr lang="zh-CN" altLang="en-US" sz="2400" dirty="0">
                <a:latin typeface="Times New Roman" pitchFamily="18" charset="0"/>
              </a:rPr>
              <a:t>变量定义部分</a:t>
            </a:r>
            <a:r>
              <a:rPr lang="en-US" altLang="zh-CN" sz="2400" dirty="0">
                <a:solidFill>
                  <a:srgbClr val="FF0000"/>
                </a:solidFill>
                <a:latin typeface="Times New Roman" pitchFamily="18" charset="0"/>
              </a:rPr>
              <a:t>]</a:t>
            </a:r>
            <a:br>
              <a:rPr lang="en-US" altLang="zh-CN" sz="2400" dirty="0">
                <a:latin typeface="Times New Roman" pitchFamily="18" charset="0"/>
              </a:rPr>
            </a:br>
            <a:endParaRPr lang="en-US" altLang="zh-CN" sz="2400" dirty="0">
              <a:latin typeface="Times New Roman" pitchFamily="18" charset="0"/>
            </a:endParaRPr>
          </a:p>
          <a:p>
            <a:pPr>
              <a:lnSpc>
                <a:spcPct val="105000"/>
              </a:lnSpc>
              <a:spcBef>
                <a:spcPct val="45000"/>
              </a:spcBef>
              <a:buFontTx/>
              <a:buNone/>
            </a:pPr>
            <a:r>
              <a:rPr lang="en-US" altLang="zh-CN" sz="2400" dirty="0">
                <a:latin typeface="Times New Roman" pitchFamily="18" charset="0"/>
              </a:rPr>
              <a:t>	</a:t>
            </a:r>
            <a:r>
              <a:rPr lang="en-US" altLang="zh-CN" sz="2400" dirty="0">
                <a:solidFill>
                  <a:srgbClr val="FF0000"/>
                </a:solidFill>
                <a:latin typeface="Times New Roman" pitchFamily="18" charset="0"/>
              </a:rPr>
              <a:t>[</a:t>
            </a:r>
            <a:r>
              <a:rPr lang="zh-CN" altLang="en-US" sz="2400" dirty="0">
                <a:latin typeface="Times New Roman" pitchFamily="18" charset="0"/>
              </a:rPr>
              <a:t>实现函数功能的语句串</a:t>
            </a:r>
            <a:r>
              <a:rPr lang="en-US" altLang="zh-CN" sz="2400" dirty="0">
                <a:solidFill>
                  <a:srgbClr val="FF0000"/>
                </a:solidFill>
                <a:latin typeface="Times New Roman" pitchFamily="18" charset="0"/>
              </a:rPr>
              <a:t>]</a:t>
            </a:r>
          </a:p>
          <a:p>
            <a:pPr>
              <a:lnSpc>
                <a:spcPct val="105000"/>
              </a:lnSpc>
              <a:spcBef>
                <a:spcPct val="45000"/>
              </a:spcBef>
              <a:buFontTx/>
              <a:buNone/>
            </a:pPr>
            <a:r>
              <a:rPr lang="en-US" altLang="zh-CN" sz="2400" dirty="0">
                <a:latin typeface="Times New Roman" pitchFamily="18" charset="0"/>
              </a:rPr>
              <a:t>}</a:t>
            </a:r>
            <a:r>
              <a:rPr lang="en-US" altLang="zh-CN" dirty="0">
                <a:latin typeface="Times New Roman" pitchFamily="18" charset="0"/>
              </a:rPr>
              <a:t> </a:t>
            </a:r>
          </a:p>
        </p:txBody>
      </p:sp>
      <p:sp>
        <p:nvSpPr>
          <p:cNvPr id="17" name="灯片编号占位符 5"/>
          <p:cNvSpPr>
            <a:spLocks noGrp="1"/>
          </p:cNvSpPr>
          <p:nvPr>
            <p:ph type="sldNum" sz="quarter" idx="12"/>
          </p:nvPr>
        </p:nvSpPr>
        <p:spPr/>
        <p:txBody>
          <a:bodyPr/>
          <a:lstStyle/>
          <a:p>
            <a:fld id="{AB750AC9-5DC2-4107-AFD6-B05BD7AA2566}" type="slidenum">
              <a:rPr lang="ko-KR" altLang="en-US"/>
              <a:pPr/>
              <a:t>25</a:t>
            </a:fld>
            <a:endParaRPr lang="en-US" altLang="ko-K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9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398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398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39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4819" name="Rectangle 7"/>
          <p:cNvSpPr>
            <a:spLocks noGrp="1" noChangeArrowheads="1"/>
          </p:cNvSpPr>
          <p:nvPr>
            <p:ph idx="1"/>
          </p:nvPr>
        </p:nvSpPr>
        <p:spPr>
          <a:xfrm>
            <a:off x="28086" y="188640"/>
            <a:ext cx="7572375" cy="3658716"/>
          </a:xfrm>
          <a:noFill/>
        </p:spPr>
        <p:txBody>
          <a:bodyPr/>
          <a:lstStyle/>
          <a:p>
            <a:pPr marL="514350" indent="-457200">
              <a:buFont typeface="Wingdings" panose="05000000000000000000" pitchFamily="2" charset="2"/>
              <a:buChar char="l"/>
            </a:pPr>
            <a:r>
              <a:rPr lang="zh-CN" altLang="zh-CN" sz="3200" b="1" dirty="0">
                <a:solidFill>
                  <a:srgbClr val="FF0000"/>
                </a:solidFill>
              </a:rPr>
              <a:t>函数首部</a:t>
            </a:r>
            <a:endParaRPr lang="en-US" altLang="zh-CN" sz="2000" dirty="0"/>
          </a:p>
          <a:p>
            <a:pPr>
              <a:buFont typeface="Wingdings" pitchFamily="2" charset="2"/>
              <a:buNone/>
            </a:pPr>
            <a:endParaRPr lang="en-US" altLang="zh-CN" sz="2800" dirty="0"/>
          </a:p>
          <a:p>
            <a:pPr>
              <a:buFont typeface="Wingdings" pitchFamily="2" charset="2"/>
              <a:buNone/>
            </a:pPr>
            <a:r>
              <a:rPr lang="zh-CN" altLang="en-US" sz="2400" dirty="0"/>
              <a:t>若</a:t>
            </a:r>
            <a:r>
              <a:rPr lang="zh-CN" altLang="zh-CN" sz="2400" dirty="0"/>
              <a:t>函数</a:t>
            </a:r>
            <a:r>
              <a:rPr lang="zh-CN" altLang="en-US" sz="2400" dirty="0"/>
              <a:t>无</a:t>
            </a:r>
            <a:r>
              <a:rPr lang="zh-CN" altLang="zh-CN" sz="2400" dirty="0"/>
              <a:t>参，在括弧中写</a:t>
            </a:r>
            <a:r>
              <a:rPr lang="en-US" altLang="zh-CN" sz="2400" dirty="0"/>
              <a:t>void</a:t>
            </a:r>
            <a:r>
              <a:rPr lang="zh-CN" altLang="en-US" sz="2400" dirty="0"/>
              <a:t>或</a:t>
            </a:r>
            <a:r>
              <a:rPr lang="zh-CN" altLang="zh-CN" sz="2400" dirty="0"/>
              <a:t>空括弧</a:t>
            </a:r>
          </a:p>
        </p:txBody>
      </p:sp>
      <p:sp>
        <p:nvSpPr>
          <p:cNvPr id="4" name="灯片编号占位符 3"/>
          <p:cNvSpPr>
            <a:spLocks noGrp="1"/>
          </p:cNvSpPr>
          <p:nvPr>
            <p:ph type="sldNum" sz="quarter" idx="12"/>
          </p:nvPr>
        </p:nvSpPr>
        <p:spPr/>
        <p:txBody>
          <a:bodyPr/>
          <a:lstStyle/>
          <a:p>
            <a:fld id="{08E28563-F264-4A9D-BB2D-6BC9F50DF586}" type="slidenum">
              <a:rPr lang="ko-KR" altLang="en-US" smtClean="0"/>
              <a:pPr/>
              <a:t>26</a:t>
            </a:fld>
            <a:endParaRPr lang="en-US" altLang="ko-KR"/>
          </a:p>
        </p:txBody>
      </p:sp>
      <p:sp>
        <p:nvSpPr>
          <p:cNvPr id="18" name="TextBox 17"/>
          <p:cNvSpPr txBox="1">
            <a:spLocks noChangeArrowheads="1"/>
          </p:cNvSpPr>
          <p:nvPr/>
        </p:nvSpPr>
        <p:spPr bwMode="auto">
          <a:xfrm>
            <a:off x="395536" y="1662995"/>
            <a:ext cx="5643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2800" b="1" dirty="0" err="1">
                <a:solidFill>
                  <a:srgbClr val="0070C0"/>
                </a:solidFill>
              </a:rPr>
              <a:t>int</a:t>
            </a:r>
            <a:r>
              <a:rPr lang="en-US" altLang="zh-CN" sz="2800" b="1" dirty="0">
                <a:solidFill>
                  <a:srgbClr val="0070C0"/>
                </a:solidFill>
              </a:rPr>
              <a:t> main( void)    </a:t>
            </a:r>
            <a:r>
              <a:rPr lang="zh-CN" altLang="zh-CN" sz="2800" b="1" dirty="0">
                <a:solidFill>
                  <a:srgbClr val="0070C0"/>
                </a:solidFill>
              </a:rPr>
              <a:t>或</a:t>
            </a:r>
            <a:r>
              <a:rPr lang="en-US" altLang="zh-CN" sz="2800" b="1" dirty="0">
                <a:solidFill>
                  <a:srgbClr val="0070C0"/>
                </a:solidFill>
              </a:rPr>
              <a:t>    </a:t>
            </a:r>
            <a:r>
              <a:rPr lang="en-US" altLang="zh-CN" sz="2800" b="1" dirty="0" err="1">
                <a:solidFill>
                  <a:srgbClr val="0070C0"/>
                </a:solidFill>
              </a:rPr>
              <a:t>int</a:t>
            </a:r>
            <a:r>
              <a:rPr lang="en-US" altLang="zh-CN" sz="2800" b="1" dirty="0">
                <a:solidFill>
                  <a:srgbClr val="0070C0"/>
                </a:solidFill>
              </a:rPr>
              <a:t> main()</a:t>
            </a:r>
            <a:endParaRPr lang="zh-CN" altLang="en-US" sz="2800" b="1" dirty="0">
              <a:solidFill>
                <a:srgbClr val="0070C0"/>
              </a:solidFill>
            </a:endParaRPr>
          </a:p>
        </p:txBody>
      </p:sp>
      <p:pic>
        <p:nvPicPr>
          <p:cNvPr id="5" name="图片 4"/>
          <p:cNvPicPr>
            <a:picLocks noChangeAspect="1"/>
          </p:cNvPicPr>
          <p:nvPr/>
        </p:nvPicPr>
        <p:blipFill>
          <a:blip r:embed="rId2"/>
          <a:stretch>
            <a:fillRect/>
          </a:stretch>
        </p:blipFill>
        <p:spPr>
          <a:xfrm>
            <a:off x="2555776" y="188640"/>
            <a:ext cx="3579038" cy="861620"/>
          </a:xfrm>
          <a:prstGeom prst="rect">
            <a:avLst/>
          </a:prstGeom>
        </p:spPr>
      </p:pic>
      <p:sp>
        <p:nvSpPr>
          <p:cNvPr id="11" name="Rectangle 7">
            <a:extLst>
              <a:ext uri="{FF2B5EF4-FFF2-40B4-BE49-F238E27FC236}">
                <a16:creationId xmlns:a16="http://schemas.microsoft.com/office/drawing/2014/main" id="{B3938540-F690-469C-8E4A-6389F804A5A4}"/>
              </a:ext>
            </a:extLst>
          </p:cNvPr>
          <p:cNvSpPr txBox="1">
            <a:spLocks noChangeArrowheads="1"/>
          </p:cNvSpPr>
          <p:nvPr/>
        </p:nvSpPr>
        <p:spPr>
          <a:xfrm>
            <a:off x="179512" y="2362738"/>
            <a:ext cx="7572375" cy="4643438"/>
          </a:xfrm>
          <a:prstGeom prst="rect">
            <a:avLst/>
          </a:prstGeom>
          <a:noFill/>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Font typeface="Wingdings" panose="05000000000000000000" pitchFamily="2" charset="2"/>
              <a:buChar char="l"/>
            </a:pPr>
            <a:r>
              <a:rPr lang="zh-CN" altLang="zh-CN" sz="3200" b="1" dirty="0">
                <a:solidFill>
                  <a:srgbClr val="FF0000"/>
                </a:solidFill>
              </a:rPr>
              <a:t>函数</a:t>
            </a:r>
            <a:r>
              <a:rPr lang="zh-CN" altLang="en-US" sz="3200" b="1" dirty="0">
                <a:solidFill>
                  <a:srgbClr val="FF0000"/>
                </a:solidFill>
              </a:rPr>
              <a:t>体</a:t>
            </a:r>
            <a:endParaRPr lang="en-US" altLang="zh-CN" sz="3200" b="1" dirty="0">
              <a:solidFill>
                <a:srgbClr val="FF0000"/>
              </a:solidFill>
            </a:endParaRPr>
          </a:p>
          <a:p>
            <a:pPr lvl="1" fontAlgn="auto">
              <a:spcAft>
                <a:spcPts val="0"/>
              </a:spcAft>
              <a:buFont typeface="Wingdings" panose="05000000000000000000" pitchFamily="2" charset="2"/>
              <a:buChar char="l"/>
            </a:pPr>
            <a:r>
              <a:rPr kumimoji="0" lang="zh-CN" altLang="zh-CN" sz="2800" dirty="0">
                <a:solidFill>
                  <a:srgbClr val="FF0000"/>
                </a:solidFill>
              </a:rPr>
              <a:t>声明部分</a:t>
            </a:r>
            <a:endParaRPr kumimoji="0" lang="en-US" altLang="zh-CN" sz="2800" dirty="0">
              <a:solidFill>
                <a:srgbClr val="FF0000"/>
              </a:solidFill>
            </a:endParaRPr>
          </a:p>
          <a:p>
            <a:pPr lvl="2" fontAlgn="auto">
              <a:spcAft>
                <a:spcPts val="0"/>
              </a:spcAft>
              <a:buFont typeface="Wingdings" panose="05000000000000000000" pitchFamily="2" charset="2"/>
              <a:buChar char="l"/>
            </a:pPr>
            <a:r>
              <a:rPr kumimoji="0" lang="zh-CN" altLang="zh-CN" sz="2800" dirty="0"/>
              <a:t>定义在本函数中所用到的变量</a:t>
            </a:r>
            <a:endParaRPr kumimoji="0" lang="en-US" altLang="zh-CN" sz="2800" dirty="0"/>
          </a:p>
          <a:p>
            <a:pPr lvl="2" fontAlgn="auto">
              <a:spcAft>
                <a:spcPts val="0"/>
              </a:spcAft>
              <a:buFont typeface="Wingdings" panose="05000000000000000000" pitchFamily="2" charset="2"/>
              <a:buChar char="l"/>
            </a:pPr>
            <a:r>
              <a:rPr kumimoji="0" lang="zh-CN" altLang="zh-CN" sz="2800" dirty="0"/>
              <a:t>对本函数所调用函数进行声明</a:t>
            </a:r>
            <a:endParaRPr kumimoji="0" lang="en-US" altLang="zh-CN" sz="2800" dirty="0"/>
          </a:p>
          <a:p>
            <a:pPr lvl="1" fontAlgn="auto">
              <a:spcAft>
                <a:spcPts val="0"/>
              </a:spcAft>
              <a:buFont typeface="Wingdings" panose="05000000000000000000" pitchFamily="2" charset="2"/>
              <a:buChar char="l"/>
            </a:pPr>
            <a:r>
              <a:rPr kumimoji="0" lang="zh-CN" altLang="zh-CN" sz="2800" dirty="0">
                <a:solidFill>
                  <a:srgbClr val="FF0000"/>
                </a:solidFill>
              </a:rPr>
              <a:t>执行部分</a:t>
            </a:r>
            <a:r>
              <a:rPr kumimoji="0" lang="zh-CN" altLang="en-US" sz="2800" dirty="0"/>
              <a:t>：</a:t>
            </a:r>
            <a:r>
              <a:rPr kumimoji="0" lang="zh-CN" altLang="zh-CN" sz="2800" dirty="0"/>
              <a:t>由若干个语句组成，指定在函数中所进行的操作</a:t>
            </a:r>
            <a:endParaRPr kumimoji="0" lang="en-US" altLang="zh-CN" sz="2800" dirty="0"/>
          </a:p>
          <a:p>
            <a:pPr marL="457200" lvl="1" indent="0" fontAlgn="auto">
              <a:spcAft>
                <a:spcPts val="0"/>
              </a:spcAft>
              <a:buFont typeface="Arial" panose="020B0604020202020204" pitchFamily="34" charset="0"/>
              <a:buNone/>
            </a:pPr>
            <a:r>
              <a:rPr kumimoji="0" lang="zh-CN" altLang="en-US" sz="2800" dirty="0"/>
              <a:t>例如：</a:t>
            </a:r>
            <a:endParaRPr kumimoji="0" lang="en-US" altLang="zh-CN" sz="2800" dirty="0"/>
          </a:p>
          <a:p>
            <a:pPr lvl="1" fontAlgn="auto">
              <a:spcAft>
                <a:spcPts val="0"/>
              </a:spcAft>
              <a:buFont typeface="Wingdings" pitchFamily="2" charset="2"/>
              <a:buNone/>
            </a:pPr>
            <a:r>
              <a:rPr kumimoji="0" lang="en-US" altLang="zh-CN" sz="2800" dirty="0"/>
              <a:t>void dump ( )</a:t>
            </a:r>
            <a:endParaRPr kumimoji="0" lang="zh-CN" altLang="zh-CN" sz="2800" dirty="0"/>
          </a:p>
          <a:p>
            <a:pPr lvl="1" fontAlgn="auto">
              <a:spcAft>
                <a:spcPts val="0"/>
              </a:spcAft>
              <a:buFont typeface="Wingdings" pitchFamily="2" charset="2"/>
              <a:buNone/>
            </a:pPr>
            <a:r>
              <a:rPr kumimoji="0" lang="en-US" altLang="zh-CN" sz="2800" dirty="0"/>
              <a:t>{        }</a:t>
            </a:r>
          </a:p>
        </p:txBody>
      </p:sp>
      <p:sp>
        <p:nvSpPr>
          <p:cNvPr id="12" name="圆角矩形标注 4">
            <a:extLst>
              <a:ext uri="{FF2B5EF4-FFF2-40B4-BE49-F238E27FC236}">
                <a16:creationId xmlns:a16="http://schemas.microsoft.com/office/drawing/2014/main" id="{B6628C89-02AB-4335-BAB8-59C6F171F763}"/>
              </a:ext>
            </a:extLst>
          </p:cNvPr>
          <p:cNvSpPr>
            <a:spLocks noChangeArrowheads="1"/>
          </p:cNvSpPr>
          <p:nvPr/>
        </p:nvSpPr>
        <p:spPr bwMode="auto">
          <a:xfrm>
            <a:off x="2574032" y="2503387"/>
            <a:ext cx="3214688" cy="642937"/>
          </a:xfrm>
          <a:prstGeom prst="wedgeRoundRectCallout">
            <a:avLst>
              <a:gd name="adj1" fmla="val -56245"/>
              <a:gd name="adj2" fmla="val 34028"/>
              <a:gd name="adj3" fmla="val 16667"/>
            </a:avLst>
          </a:prstGeom>
          <a:solidFill>
            <a:srgbClr val="FFFFCC"/>
          </a:solidFill>
          <a:ln w="9525" algn="ctr">
            <a:solidFill>
              <a:schemeClr val="tx1"/>
            </a:solidFill>
            <a:miter lim="800000"/>
            <a:headEnd/>
            <a:tailEnd/>
          </a:ln>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zh-CN" altLang="en-US" sz="2800" b="1" dirty="0">
                <a:solidFill>
                  <a:srgbClr val="FF0000"/>
                </a:solidFill>
              </a:rPr>
              <a:t>可以没有声明部分</a:t>
            </a:r>
          </a:p>
        </p:txBody>
      </p:sp>
      <p:sp>
        <p:nvSpPr>
          <p:cNvPr id="13" name="圆角矩形标注 6">
            <a:extLst>
              <a:ext uri="{FF2B5EF4-FFF2-40B4-BE49-F238E27FC236}">
                <a16:creationId xmlns:a16="http://schemas.microsoft.com/office/drawing/2014/main" id="{E67EC926-5D67-4218-8DD6-5BF80770AA70}"/>
              </a:ext>
            </a:extLst>
          </p:cNvPr>
          <p:cNvSpPr>
            <a:spLocks noChangeArrowheads="1"/>
          </p:cNvSpPr>
          <p:nvPr/>
        </p:nvSpPr>
        <p:spPr bwMode="auto">
          <a:xfrm>
            <a:off x="4847877" y="5252740"/>
            <a:ext cx="3379787" cy="642937"/>
          </a:xfrm>
          <a:prstGeom prst="wedgeRoundRectCallout">
            <a:avLst>
              <a:gd name="adj1" fmla="val -76912"/>
              <a:gd name="adj2" fmla="val 26296"/>
              <a:gd name="adj3" fmla="val 16667"/>
            </a:avLst>
          </a:prstGeom>
          <a:solidFill>
            <a:srgbClr val="FFFFCC"/>
          </a:solidFill>
          <a:ln w="9525" algn="ctr">
            <a:solidFill>
              <a:schemeClr val="tx1"/>
            </a:solidFill>
            <a:miter lim="800000"/>
            <a:headEnd/>
            <a:tailEnd/>
          </a:ln>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zh-CN" altLang="en-US" sz="2800" b="1" dirty="0">
                <a:solidFill>
                  <a:srgbClr val="FF0000"/>
                </a:solidFill>
              </a:rPr>
              <a:t>可以是空函数</a:t>
            </a:r>
          </a:p>
        </p:txBody>
      </p:sp>
    </p:spTree>
    <p:extLst>
      <p:ext uri="{BB962C8B-B14F-4D97-AF65-F5344CB8AC3E}">
        <p14:creationId xmlns:p14="http://schemas.microsoft.com/office/powerpoint/2010/main" val="1813369867"/>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4819">
                                            <p:txEl>
                                              <p:pRg st="2" end="2"/>
                                            </p:txEl>
                                          </p:spTgt>
                                        </p:tgtEl>
                                        <p:attrNameLst>
                                          <p:attrName>style.visibility</p:attrName>
                                        </p:attrNameLst>
                                      </p:cBhvr>
                                      <p:to>
                                        <p:strVal val="visible"/>
                                      </p:to>
                                    </p:set>
                                    <p:animEffect transition="in" filter="blinds(horizontal)">
                                      <p:cBhvr>
                                        <p:cTn id="7" dur="500"/>
                                        <p:tgtEl>
                                          <p:spTgt spid="3481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blinds(horizontal)">
                                      <p:cBhvr>
                                        <p:cTn id="16" dur="500"/>
                                        <p:tgtEl>
                                          <p:spTgt spid="11">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Effect transition="in" filter="blinds(horizontal)">
                                      <p:cBhvr>
                                        <p:cTn id="21" dur="500"/>
                                        <p:tgtEl>
                                          <p:spTgt spid="11">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1">
                                            <p:txEl>
                                              <p:pRg st="2" end="2"/>
                                            </p:txEl>
                                          </p:spTgt>
                                        </p:tgtEl>
                                        <p:attrNameLst>
                                          <p:attrName>style.visibility</p:attrName>
                                        </p:attrNameLst>
                                      </p:cBhvr>
                                      <p:to>
                                        <p:strVal val="visible"/>
                                      </p:to>
                                    </p:set>
                                    <p:animEffect transition="in" filter="blinds(horizontal)">
                                      <p:cBhvr>
                                        <p:cTn id="26" dur="500"/>
                                        <p:tgtEl>
                                          <p:spTgt spid="11">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1">
                                            <p:txEl>
                                              <p:pRg st="3" end="3"/>
                                            </p:txEl>
                                          </p:spTgt>
                                        </p:tgtEl>
                                        <p:attrNameLst>
                                          <p:attrName>style.visibility</p:attrName>
                                        </p:attrNameLst>
                                      </p:cBhvr>
                                      <p:to>
                                        <p:strVal val="visible"/>
                                      </p:to>
                                    </p:set>
                                    <p:animEffect transition="in" filter="blinds(horizontal)">
                                      <p:cBhvr>
                                        <p:cTn id="31" dur="500"/>
                                        <p:tgtEl>
                                          <p:spTgt spid="11">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1">
                                            <p:txEl>
                                              <p:pRg st="4" end="4"/>
                                            </p:txEl>
                                          </p:spTgt>
                                        </p:tgtEl>
                                        <p:attrNameLst>
                                          <p:attrName>style.visibility</p:attrName>
                                        </p:attrNameLst>
                                      </p:cBhvr>
                                      <p:to>
                                        <p:strVal val="visible"/>
                                      </p:to>
                                    </p:set>
                                    <p:animEffect transition="in" filter="blinds(horizontal)">
                                      <p:cBhvr>
                                        <p:cTn id="36" dur="500"/>
                                        <p:tgtEl>
                                          <p:spTgt spid="11">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1">
                                            <p:txEl>
                                              <p:pRg st="5" end="5"/>
                                            </p:txEl>
                                          </p:spTgt>
                                        </p:tgtEl>
                                        <p:attrNameLst>
                                          <p:attrName>style.visibility</p:attrName>
                                        </p:attrNameLst>
                                      </p:cBhvr>
                                      <p:to>
                                        <p:strVal val="visible"/>
                                      </p:to>
                                    </p:set>
                                    <p:animEffect transition="in" filter="blinds(horizontal)">
                                      <p:cBhvr>
                                        <p:cTn id="41" dur="500"/>
                                        <p:tgtEl>
                                          <p:spTgt spid="11">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1">
                                            <p:txEl>
                                              <p:pRg st="6" end="6"/>
                                            </p:txEl>
                                          </p:spTgt>
                                        </p:tgtEl>
                                        <p:attrNameLst>
                                          <p:attrName>style.visibility</p:attrName>
                                        </p:attrNameLst>
                                      </p:cBhvr>
                                      <p:to>
                                        <p:strVal val="visible"/>
                                      </p:to>
                                    </p:set>
                                    <p:animEffect transition="in" filter="blinds(horizontal)">
                                      <p:cBhvr>
                                        <p:cTn id="46" dur="500"/>
                                        <p:tgtEl>
                                          <p:spTgt spid="11">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11">
                                            <p:txEl>
                                              <p:pRg st="7" end="7"/>
                                            </p:txEl>
                                          </p:spTgt>
                                        </p:tgtEl>
                                        <p:attrNameLst>
                                          <p:attrName>style.visibility</p:attrName>
                                        </p:attrNameLst>
                                      </p:cBhvr>
                                      <p:to>
                                        <p:strVal val="visible"/>
                                      </p:to>
                                    </p:set>
                                    <p:animEffect transition="in" filter="blinds(horizontal)">
                                      <p:cBhvr>
                                        <p:cTn id="51" dur="500"/>
                                        <p:tgtEl>
                                          <p:spTgt spid="11">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blinds(horizontal)">
                                      <p:cBhvr>
                                        <p:cTn id="56" dur="500"/>
                                        <p:tgtEl>
                                          <p:spTgt spid="12"/>
                                        </p:tgtEl>
                                      </p:cBhvr>
                                    </p:animEffect>
                                  </p:childTnLst>
                                </p:cTn>
                              </p:par>
                            </p:childTnLst>
                          </p:cTn>
                        </p:par>
                        <p:par>
                          <p:cTn id="57" fill="hold">
                            <p:stCondLst>
                              <p:cond delay="500"/>
                            </p:stCondLst>
                            <p:childTnLst>
                              <p:par>
                                <p:cTn id="58" presetID="3" presetClass="entr" presetSubtype="10" fill="hold" grpId="0" nodeType="after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blinds(horizontal)">
                                      <p:cBhvr>
                                        <p:cTn id="6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2"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1" name="Rectangle 3"/>
          <p:cNvSpPr>
            <a:spLocks noGrp="1" noChangeArrowheads="1"/>
          </p:cNvSpPr>
          <p:nvPr>
            <p:ph idx="1"/>
          </p:nvPr>
        </p:nvSpPr>
        <p:spPr>
          <a:xfrm>
            <a:off x="827584" y="764704"/>
            <a:ext cx="7772400" cy="4833937"/>
          </a:xfrm>
        </p:spPr>
        <p:txBody>
          <a:bodyPr>
            <a:normAutofit/>
          </a:bodyPr>
          <a:lstStyle/>
          <a:p>
            <a:pPr eaLnBrk="1" hangingPunct="1">
              <a:buFont typeface="Wingdings" pitchFamily="2" charset="2"/>
              <a:buNone/>
            </a:pPr>
            <a:r>
              <a:rPr lang="en-US" altLang="zh-CN" sz="2800" dirty="0"/>
              <a:t>4. </a:t>
            </a:r>
            <a:r>
              <a:rPr lang="zh-CN" altLang="zh-CN" sz="2800" b="1" dirty="0">
                <a:solidFill>
                  <a:schemeClr val="accent6"/>
                </a:solidFill>
              </a:rPr>
              <a:t>程序总是从</a:t>
            </a:r>
            <a:r>
              <a:rPr lang="en-US" altLang="zh-CN" sz="2800" b="1" dirty="0">
                <a:solidFill>
                  <a:schemeClr val="accent6"/>
                </a:solidFill>
              </a:rPr>
              <a:t>main</a:t>
            </a:r>
            <a:r>
              <a:rPr lang="zh-CN" altLang="zh-CN" sz="2800" b="1" dirty="0">
                <a:solidFill>
                  <a:schemeClr val="accent6"/>
                </a:solidFill>
              </a:rPr>
              <a:t>函数开始执行</a:t>
            </a:r>
            <a:r>
              <a:rPr lang="zh-CN" altLang="en-US" sz="2800" b="1" dirty="0">
                <a:solidFill>
                  <a:schemeClr val="accent6"/>
                </a:solidFill>
              </a:rPr>
              <a:t>；</a:t>
            </a:r>
            <a:endParaRPr lang="en-US" altLang="zh-CN" sz="2800" b="1" dirty="0">
              <a:solidFill>
                <a:schemeClr val="accent6"/>
              </a:solidFill>
            </a:endParaRPr>
          </a:p>
          <a:p>
            <a:pPr>
              <a:buNone/>
            </a:pPr>
            <a:r>
              <a:rPr lang="en-US" altLang="zh-CN" sz="2800" dirty="0"/>
              <a:t>5. </a:t>
            </a:r>
            <a:r>
              <a:rPr lang="en-US" altLang="zh-CN" sz="2800" b="1" dirty="0">
                <a:solidFill>
                  <a:schemeClr val="accent6"/>
                </a:solidFill>
              </a:rPr>
              <a:t>C</a:t>
            </a:r>
            <a:r>
              <a:rPr lang="zh-CN" altLang="zh-CN" sz="2800" b="1" dirty="0">
                <a:solidFill>
                  <a:schemeClr val="accent6"/>
                </a:solidFill>
              </a:rPr>
              <a:t>程序对计算机的操作由</a:t>
            </a:r>
            <a:r>
              <a:rPr lang="en-US" altLang="zh-CN" sz="2800" b="1" dirty="0">
                <a:solidFill>
                  <a:schemeClr val="accent6"/>
                </a:solidFill>
              </a:rPr>
              <a:t>C</a:t>
            </a:r>
            <a:r>
              <a:rPr lang="zh-CN" altLang="zh-CN" sz="2800" b="1" dirty="0">
                <a:solidFill>
                  <a:schemeClr val="accent6"/>
                </a:solidFill>
              </a:rPr>
              <a:t>语句完成</a:t>
            </a:r>
            <a:r>
              <a:rPr lang="zh-CN" altLang="en-US" sz="2800" b="1" dirty="0">
                <a:solidFill>
                  <a:schemeClr val="accent6"/>
                </a:solidFill>
              </a:rPr>
              <a:t>；</a:t>
            </a:r>
            <a:endParaRPr lang="en-US" altLang="zh-CN" sz="2800" b="1" dirty="0">
              <a:solidFill>
                <a:schemeClr val="accent6"/>
              </a:solidFill>
            </a:endParaRPr>
          </a:p>
          <a:p>
            <a:pPr lvl="1" eaLnBrk="1" hangingPunct="1"/>
            <a:r>
              <a:rPr lang="en-US" altLang="zh-CN" sz="2400" dirty="0"/>
              <a:t>C</a:t>
            </a:r>
            <a:r>
              <a:rPr lang="zh-CN" altLang="zh-CN" sz="2400" dirty="0"/>
              <a:t>程序书写格式是比较自由的</a:t>
            </a:r>
            <a:endParaRPr lang="en-US" altLang="zh-CN" sz="2400" dirty="0"/>
          </a:p>
          <a:p>
            <a:pPr lvl="2" eaLnBrk="1" hangingPunct="1"/>
            <a:r>
              <a:rPr lang="zh-CN" altLang="zh-CN" sz="1800" dirty="0"/>
              <a:t>一行内可以写几个语句</a:t>
            </a:r>
            <a:endParaRPr lang="en-US" altLang="zh-CN" sz="1800" dirty="0"/>
          </a:p>
          <a:p>
            <a:pPr lvl="2" eaLnBrk="1" hangingPunct="1"/>
            <a:r>
              <a:rPr lang="zh-CN" altLang="zh-CN" sz="1800" dirty="0"/>
              <a:t>一个语句可以分写在多行上</a:t>
            </a:r>
            <a:endParaRPr lang="en-US" altLang="zh-CN" sz="1800" dirty="0"/>
          </a:p>
          <a:p>
            <a:pPr lvl="1" eaLnBrk="1" hangingPunct="1"/>
            <a:r>
              <a:rPr lang="zh-CN" altLang="zh-CN" sz="2400" dirty="0"/>
              <a:t>为清晰起见，习惯上每行只写一个语句</a:t>
            </a:r>
            <a:endParaRPr lang="en-US" altLang="zh-CN" sz="2400" dirty="0"/>
          </a:p>
          <a:p>
            <a:pPr>
              <a:buNone/>
            </a:pPr>
            <a:endParaRPr lang="en-US" altLang="zh-CN" sz="2800" dirty="0"/>
          </a:p>
          <a:p>
            <a:pPr>
              <a:buNone/>
            </a:pPr>
            <a:r>
              <a:rPr lang="en-US" altLang="zh-CN" sz="2800" dirty="0"/>
              <a:t>6. </a:t>
            </a:r>
            <a:r>
              <a:rPr lang="zh-CN" altLang="zh-CN" sz="2800" b="1" dirty="0">
                <a:solidFill>
                  <a:schemeClr val="accent6"/>
                </a:solidFill>
              </a:rPr>
              <a:t>数据声明和语句最后必须有分号</a:t>
            </a:r>
            <a:r>
              <a:rPr lang="zh-CN" altLang="en-US" sz="2800" b="1" dirty="0">
                <a:solidFill>
                  <a:schemeClr val="accent6"/>
                </a:solidFill>
              </a:rPr>
              <a:t>；</a:t>
            </a:r>
            <a:endParaRPr lang="en-US" altLang="zh-CN" sz="2800" b="1" dirty="0">
              <a:solidFill>
                <a:schemeClr val="accent6"/>
              </a:solidFill>
            </a:endParaRPr>
          </a:p>
          <a:p>
            <a:pPr eaLnBrk="1" hangingPunct="1">
              <a:buFont typeface="Wingdings" pitchFamily="2" charset="2"/>
              <a:buNone/>
            </a:pPr>
            <a:r>
              <a:rPr lang="en-US" altLang="zh-CN" sz="2800" dirty="0"/>
              <a:t>7. </a:t>
            </a:r>
            <a:r>
              <a:rPr lang="en-US" altLang="zh-CN" sz="2800" b="1" dirty="0">
                <a:solidFill>
                  <a:schemeClr val="accent6"/>
                </a:solidFill>
              </a:rPr>
              <a:t>C</a:t>
            </a:r>
            <a:r>
              <a:rPr lang="zh-CN" altLang="zh-CN" sz="2800" b="1" dirty="0">
                <a:solidFill>
                  <a:schemeClr val="accent6"/>
                </a:solidFill>
              </a:rPr>
              <a:t>语言本身不提供输入输出语句</a:t>
            </a:r>
            <a:r>
              <a:rPr lang="zh-CN" altLang="en-US" sz="2800" b="1" dirty="0">
                <a:solidFill>
                  <a:schemeClr val="accent6"/>
                </a:solidFill>
              </a:rPr>
              <a:t>；</a:t>
            </a:r>
            <a:endParaRPr lang="en-US" altLang="zh-CN" sz="2800" b="1" dirty="0">
              <a:solidFill>
                <a:schemeClr val="accent6"/>
              </a:solidFill>
            </a:endParaRPr>
          </a:p>
          <a:p>
            <a:pPr>
              <a:buNone/>
            </a:pPr>
            <a:r>
              <a:rPr lang="en-US" altLang="zh-CN" sz="2800" dirty="0"/>
              <a:t>8. </a:t>
            </a:r>
            <a:r>
              <a:rPr lang="zh-CN" altLang="zh-CN" sz="2800" b="1" dirty="0">
                <a:solidFill>
                  <a:schemeClr val="accent6"/>
                </a:solidFill>
              </a:rPr>
              <a:t>程序应当包含注释</a:t>
            </a:r>
            <a:r>
              <a:rPr lang="zh-CN" altLang="en-US" sz="2800" b="1" dirty="0">
                <a:solidFill>
                  <a:schemeClr val="accent6"/>
                </a:solidFill>
              </a:rPr>
              <a:t>，</a:t>
            </a:r>
            <a:r>
              <a:rPr lang="zh-CN" altLang="zh-CN" sz="2800" b="1" dirty="0">
                <a:solidFill>
                  <a:schemeClr val="accent6"/>
                </a:solidFill>
              </a:rPr>
              <a:t>增加可读性</a:t>
            </a:r>
            <a:r>
              <a:rPr lang="zh-CN" altLang="en-US" sz="2800" b="1" dirty="0">
                <a:solidFill>
                  <a:schemeClr val="accent6"/>
                </a:solidFill>
              </a:rPr>
              <a:t>。</a:t>
            </a:r>
            <a:endParaRPr lang="en-US" altLang="zh-CN" sz="2800" b="1" dirty="0">
              <a:solidFill>
                <a:schemeClr val="accent6"/>
              </a:solidFill>
            </a:endParaRPr>
          </a:p>
        </p:txBody>
      </p:sp>
      <p:sp>
        <p:nvSpPr>
          <p:cNvPr id="6" name="灯片编号占位符 5"/>
          <p:cNvSpPr>
            <a:spLocks noGrp="1"/>
          </p:cNvSpPr>
          <p:nvPr>
            <p:ph type="sldNum" sz="quarter" idx="12"/>
          </p:nvPr>
        </p:nvSpPr>
        <p:spPr/>
        <p:txBody>
          <a:bodyPr/>
          <a:lstStyle/>
          <a:p>
            <a:fld id="{16E93BAC-223E-4165-AB39-FB85113E4127}" type="slidenum">
              <a:rPr lang="ko-KR" altLang="en-US"/>
              <a:pPr/>
              <a:t>27</a:t>
            </a:fld>
            <a:endParaRPr lang="en-US" altLang="ko-K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269255" y="480695"/>
            <a:ext cx="3931483" cy="648968"/>
          </a:xfrm>
        </p:spPr>
        <p:txBody>
          <a:bodyPr/>
          <a:lstStyle/>
          <a:p>
            <a:r>
              <a:rPr lang="en-US" altLang="zh-CN" dirty="0"/>
              <a:t>1</a:t>
            </a:r>
            <a:r>
              <a:rPr lang="zh-CN" altLang="en-US" dirty="0"/>
              <a:t>、</a:t>
            </a:r>
            <a:r>
              <a:rPr lang="zh-CN" altLang="zh-CN" dirty="0"/>
              <a:t>程序设计的任务</a:t>
            </a:r>
            <a:endParaRPr lang="zh-CN" altLang="en-US" dirty="0"/>
          </a:p>
        </p:txBody>
      </p:sp>
      <p:sp>
        <p:nvSpPr>
          <p:cNvPr id="34819" name="Rectangle 7"/>
          <p:cNvSpPr>
            <a:spLocks noGrp="1" noChangeArrowheads="1"/>
          </p:cNvSpPr>
          <p:nvPr>
            <p:ph idx="1"/>
          </p:nvPr>
        </p:nvSpPr>
        <p:spPr>
          <a:xfrm>
            <a:off x="269255" y="1017774"/>
            <a:ext cx="7072312" cy="3297188"/>
          </a:xfrm>
          <a:noFill/>
        </p:spPr>
        <p:txBody>
          <a:bodyPr/>
          <a:lstStyle/>
          <a:p>
            <a:pPr eaLnBrk="1" hangingPunct="1">
              <a:buFont typeface="Wingdings" pitchFamily="2" charset="2"/>
              <a:buNone/>
            </a:pPr>
            <a:r>
              <a:rPr lang="zh-CN" altLang="en-US" sz="2400" dirty="0"/>
              <a:t>（</a:t>
            </a:r>
            <a:r>
              <a:rPr lang="en-US" altLang="zh-CN" sz="2400" dirty="0"/>
              <a:t>1</a:t>
            </a:r>
            <a:r>
              <a:rPr lang="zh-CN" altLang="en-US" sz="2400" dirty="0"/>
              <a:t>）</a:t>
            </a:r>
            <a:r>
              <a:rPr lang="zh-CN" altLang="zh-CN" sz="2400" b="1" dirty="0">
                <a:solidFill>
                  <a:schemeClr val="accent6"/>
                </a:solidFill>
              </a:rPr>
              <a:t>问题分析</a:t>
            </a:r>
            <a:endParaRPr lang="en-US" altLang="zh-CN" sz="2400" b="1" dirty="0">
              <a:solidFill>
                <a:schemeClr val="accent6"/>
              </a:solidFill>
            </a:endParaRPr>
          </a:p>
          <a:p>
            <a:pPr eaLnBrk="1" hangingPunct="1"/>
            <a:r>
              <a:rPr lang="zh-CN" altLang="zh-CN" sz="2400" dirty="0"/>
              <a:t>对于接手的任务要进行认真的分析</a:t>
            </a:r>
            <a:endParaRPr lang="en-US" altLang="zh-CN" sz="2400" dirty="0"/>
          </a:p>
          <a:p>
            <a:pPr eaLnBrk="1" hangingPunct="1"/>
            <a:r>
              <a:rPr lang="zh-CN" altLang="zh-CN" sz="2400" dirty="0"/>
              <a:t>研究所给定的条件</a:t>
            </a:r>
            <a:endParaRPr lang="en-US" altLang="zh-CN" sz="2400" dirty="0"/>
          </a:p>
          <a:p>
            <a:pPr eaLnBrk="1" hangingPunct="1"/>
            <a:r>
              <a:rPr lang="zh-CN" altLang="zh-CN" sz="2400" dirty="0"/>
              <a:t>分析最后应达到的目标</a:t>
            </a:r>
            <a:endParaRPr lang="en-US" altLang="zh-CN" sz="2400" dirty="0"/>
          </a:p>
          <a:p>
            <a:pPr eaLnBrk="1" hangingPunct="1"/>
            <a:r>
              <a:rPr lang="zh-CN" altLang="zh-CN" sz="2400" dirty="0"/>
              <a:t>找出解决问题的规律</a:t>
            </a:r>
            <a:endParaRPr lang="en-US" altLang="zh-CN" sz="2400" dirty="0"/>
          </a:p>
          <a:p>
            <a:pPr eaLnBrk="1" hangingPunct="1"/>
            <a:r>
              <a:rPr lang="zh-CN" altLang="zh-CN" sz="2400" dirty="0"/>
              <a:t>选择解题的方法</a:t>
            </a:r>
            <a:endParaRPr lang="en-US" altLang="zh-CN" sz="3200" dirty="0"/>
          </a:p>
        </p:txBody>
      </p:sp>
      <p:sp>
        <p:nvSpPr>
          <p:cNvPr id="4" name="灯片编号占位符 3"/>
          <p:cNvSpPr>
            <a:spLocks noGrp="1"/>
          </p:cNvSpPr>
          <p:nvPr>
            <p:ph type="sldNum" sz="quarter" idx="12"/>
          </p:nvPr>
        </p:nvSpPr>
        <p:spPr/>
        <p:txBody>
          <a:bodyPr/>
          <a:lstStyle/>
          <a:p>
            <a:fld id="{08E28563-F264-4A9D-BB2D-6BC9F50DF586}" type="slidenum">
              <a:rPr lang="ko-KR" altLang="en-US" smtClean="0"/>
              <a:pPr/>
              <a:t>28</a:t>
            </a:fld>
            <a:endParaRPr lang="en-US" altLang="ko-KR"/>
          </a:p>
        </p:txBody>
      </p:sp>
      <p:sp>
        <p:nvSpPr>
          <p:cNvPr id="7" name="Rectangle 4">
            <a:extLst>
              <a:ext uri="{FF2B5EF4-FFF2-40B4-BE49-F238E27FC236}">
                <a16:creationId xmlns:a16="http://schemas.microsoft.com/office/drawing/2014/main" id="{F75D8A76-FCAF-4684-8C34-2A2ACAC73096}"/>
              </a:ext>
            </a:extLst>
          </p:cNvPr>
          <p:cNvSpPr txBox="1">
            <a:spLocks noChangeArrowheads="1"/>
          </p:cNvSpPr>
          <p:nvPr/>
        </p:nvSpPr>
        <p:spPr>
          <a:xfrm>
            <a:off x="0" y="-53240"/>
            <a:ext cx="5126310" cy="729450"/>
          </a:xfrm>
          <a:prstGeom prst="rect">
            <a:avLst/>
          </a:prstGeom>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kumimoji="0" lang="zh-CN" altLang="en-US" sz="3600" dirty="0">
                <a:latin typeface="Times New Roman" pitchFamily="18" charset="0"/>
              </a:rPr>
              <a:t>五、</a:t>
            </a:r>
            <a:r>
              <a:rPr kumimoji="0" lang="en-US" altLang="zh-CN" sz="3600" dirty="0">
                <a:latin typeface="Times New Roman" pitchFamily="18" charset="0"/>
              </a:rPr>
              <a:t>C</a:t>
            </a:r>
            <a:r>
              <a:rPr kumimoji="0" lang="zh-CN" altLang="en-US" sz="3600" dirty="0">
                <a:latin typeface="Times New Roman" pitchFamily="18" charset="0"/>
              </a:rPr>
              <a:t>程序开发流程</a:t>
            </a:r>
          </a:p>
        </p:txBody>
      </p:sp>
      <p:sp>
        <p:nvSpPr>
          <p:cNvPr id="8" name="Rectangle 7">
            <a:extLst>
              <a:ext uri="{FF2B5EF4-FFF2-40B4-BE49-F238E27FC236}">
                <a16:creationId xmlns:a16="http://schemas.microsoft.com/office/drawing/2014/main" id="{662FB217-022D-44B9-B9F1-A9E66A8CEB0A}"/>
              </a:ext>
            </a:extLst>
          </p:cNvPr>
          <p:cNvSpPr txBox="1">
            <a:spLocks noChangeArrowheads="1"/>
          </p:cNvSpPr>
          <p:nvPr/>
        </p:nvSpPr>
        <p:spPr>
          <a:xfrm>
            <a:off x="303134" y="3599508"/>
            <a:ext cx="7072312" cy="1068710"/>
          </a:xfrm>
          <a:prstGeom prst="rect">
            <a:avLst/>
          </a:prstGeom>
          <a:noFill/>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Font typeface="Arial" panose="020B0604020202020204" pitchFamily="34" charset="0"/>
              <a:buNone/>
            </a:pPr>
            <a:r>
              <a:rPr kumimoji="0" lang="zh-CN" altLang="en-US" sz="2400" dirty="0"/>
              <a:t>（</a:t>
            </a:r>
            <a:r>
              <a:rPr kumimoji="0" lang="en-US" altLang="zh-CN" sz="2400" dirty="0"/>
              <a:t>2</a:t>
            </a:r>
            <a:r>
              <a:rPr kumimoji="0" lang="zh-CN" altLang="en-US" sz="2400" dirty="0"/>
              <a:t>）</a:t>
            </a:r>
            <a:r>
              <a:rPr kumimoji="0" lang="zh-CN" altLang="zh-CN" sz="2400" b="1" dirty="0">
                <a:solidFill>
                  <a:schemeClr val="accent6"/>
                </a:solidFill>
              </a:rPr>
              <a:t>设计算法</a:t>
            </a:r>
            <a:endParaRPr kumimoji="0" lang="en-US" altLang="zh-CN" sz="2400" b="1" dirty="0">
              <a:solidFill>
                <a:schemeClr val="accent6"/>
              </a:solidFill>
            </a:endParaRPr>
          </a:p>
          <a:p>
            <a:pPr fontAlgn="auto">
              <a:spcAft>
                <a:spcPts val="0"/>
              </a:spcAft>
            </a:pPr>
            <a:r>
              <a:rPr kumimoji="0" lang="zh-CN" altLang="zh-CN" sz="2400" dirty="0"/>
              <a:t>设计出解题的方法和具体步骤</a:t>
            </a:r>
            <a:endParaRPr kumimoji="0" lang="en-US" altLang="zh-CN" sz="3200" dirty="0"/>
          </a:p>
        </p:txBody>
      </p:sp>
      <p:sp>
        <p:nvSpPr>
          <p:cNvPr id="9" name="Rectangle 7">
            <a:extLst>
              <a:ext uri="{FF2B5EF4-FFF2-40B4-BE49-F238E27FC236}">
                <a16:creationId xmlns:a16="http://schemas.microsoft.com/office/drawing/2014/main" id="{352E25AE-A43C-4C95-9295-CFFC44D5CDE8}"/>
              </a:ext>
            </a:extLst>
          </p:cNvPr>
          <p:cNvSpPr txBox="1">
            <a:spLocks noChangeArrowheads="1"/>
          </p:cNvSpPr>
          <p:nvPr/>
        </p:nvSpPr>
        <p:spPr>
          <a:xfrm>
            <a:off x="318243" y="4509120"/>
            <a:ext cx="7072312" cy="3328442"/>
          </a:xfrm>
          <a:prstGeom prst="rect">
            <a:avLst/>
          </a:prstGeom>
          <a:noFill/>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Font typeface="Arial" panose="020B0604020202020204" pitchFamily="34" charset="0"/>
              <a:buNone/>
            </a:pPr>
            <a:r>
              <a:rPr kumimoji="0" lang="zh-CN" altLang="en-US" sz="2400" dirty="0"/>
              <a:t>（</a:t>
            </a:r>
            <a:r>
              <a:rPr kumimoji="0" lang="en-US" altLang="zh-CN" sz="2400" dirty="0"/>
              <a:t>3</a:t>
            </a:r>
            <a:r>
              <a:rPr kumimoji="0" lang="zh-CN" altLang="en-US" sz="2400" dirty="0"/>
              <a:t>）</a:t>
            </a:r>
            <a:r>
              <a:rPr kumimoji="0" lang="zh-CN" altLang="zh-CN" sz="2400" b="1" dirty="0">
                <a:solidFill>
                  <a:schemeClr val="accent6"/>
                </a:solidFill>
              </a:rPr>
              <a:t>编写程序</a:t>
            </a:r>
            <a:endParaRPr kumimoji="0" lang="en-US" altLang="zh-CN" sz="2400" b="1" dirty="0">
              <a:solidFill>
                <a:schemeClr val="accent6"/>
              </a:solidFill>
            </a:endParaRPr>
          </a:p>
          <a:p>
            <a:pPr fontAlgn="auto">
              <a:spcAft>
                <a:spcPts val="0"/>
              </a:spcAft>
              <a:buFont typeface="Wingdings" pitchFamily="2" charset="2"/>
              <a:buNone/>
            </a:pPr>
            <a:r>
              <a:rPr kumimoji="0" lang="zh-CN" altLang="en-US" sz="2400" dirty="0"/>
              <a:t>（</a:t>
            </a:r>
            <a:r>
              <a:rPr kumimoji="0" lang="en-US" altLang="zh-CN" sz="2400" dirty="0"/>
              <a:t>4</a:t>
            </a:r>
            <a:r>
              <a:rPr kumimoji="0" lang="zh-CN" altLang="en-US" sz="2400" dirty="0"/>
              <a:t>）</a:t>
            </a:r>
            <a:r>
              <a:rPr kumimoji="0" lang="zh-CN" altLang="zh-CN" sz="2400" b="1" dirty="0">
                <a:solidFill>
                  <a:schemeClr val="accent6"/>
                </a:solidFill>
              </a:rPr>
              <a:t>对源程序进行编辑、编译和连接</a:t>
            </a:r>
            <a:endParaRPr kumimoji="0" lang="en-US" altLang="zh-CN" sz="2400" b="1" dirty="0">
              <a:solidFill>
                <a:schemeClr val="accent6"/>
              </a:solidFill>
            </a:endParaRPr>
          </a:p>
          <a:p>
            <a:pPr fontAlgn="auto">
              <a:spcAft>
                <a:spcPts val="0"/>
              </a:spcAft>
              <a:buFont typeface="Arial" panose="020B0604020202020204" pitchFamily="34" charset="0"/>
              <a:buNone/>
            </a:pPr>
            <a:r>
              <a:rPr kumimoji="0" lang="zh-CN" altLang="en-US" sz="2400" dirty="0"/>
              <a:t>（</a:t>
            </a:r>
            <a:r>
              <a:rPr kumimoji="0" lang="en-US" altLang="zh-CN" sz="2400" dirty="0"/>
              <a:t>5</a:t>
            </a:r>
            <a:r>
              <a:rPr kumimoji="0" lang="zh-CN" altLang="en-US" sz="2400" dirty="0"/>
              <a:t>）</a:t>
            </a:r>
            <a:r>
              <a:rPr kumimoji="0" lang="zh-CN" altLang="zh-CN" sz="2400" b="1" dirty="0">
                <a:solidFill>
                  <a:schemeClr val="accent6"/>
                </a:solidFill>
              </a:rPr>
              <a:t>运行程序，分析结果</a:t>
            </a:r>
            <a:endParaRPr kumimoji="0" lang="en-US" altLang="zh-CN" sz="2400" b="1" dirty="0">
              <a:solidFill>
                <a:schemeClr val="accent6"/>
              </a:solidFill>
            </a:endParaRPr>
          </a:p>
          <a:p>
            <a:pPr lvl="1" fontAlgn="auto">
              <a:spcAft>
                <a:spcPts val="0"/>
              </a:spcAft>
            </a:pPr>
            <a:r>
              <a:rPr kumimoji="0" lang="zh-CN" altLang="en-US" sz="2000" dirty="0"/>
              <a:t>结果错了，程序肯定错</a:t>
            </a:r>
            <a:endParaRPr kumimoji="0" lang="en-US" altLang="zh-CN" sz="2000" dirty="0"/>
          </a:p>
          <a:p>
            <a:pPr lvl="1" fontAlgn="auto">
              <a:spcAft>
                <a:spcPts val="0"/>
              </a:spcAft>
            </a:pPr>
            <a:r>
              <a:rPr kumimoji="0" lang="zh-CN" altLang="en-US" sz="2000" dirty="0"/>
              <a:t>结果对了，程序未必对</a:t>
            </a:r>
            <a:endParaRPr kumimoji="0" lang="en-US" altLang="zh-CN" sz="2000" dirty="0"/>
          </a:p>
        </p:txBody>
      </p:sp>
      <p:sp>
        <p:nvSpPr>
          <p:cNvPr id="10" name="Rectangle 7">
            <a:extLst>
              <a:ext uri="{FF2B5EF4-FFF2-40B4-BE49-F238E27FC236}">
                <a16:creationId xmlns:a16="http://schemas.microsoft.com/office/drawing/2014/main" id="{0FEB518E-F3FB-4E01-BB9A-2A533E8F20BB}"/>
              </a:ext>
            </a:extLst>
          </p:cNvPr>
          <p:cNvSpPr txBox="1">
            <a:spLocks noChangeArrowheads="1"/>
          </p:cNvSpPr>
          <p:nvPr/>
        </p:nvSpPr>
        <p:spPr>
          <a:xfrm>
            <a:off x="318243" y="6371265"/>
            <a:ext cx="4392488" cy="504056"/>
          </a:xfrm>
          <a:prstGeom prst="rect">
            <a:avLst/>
          </a:prstGeom>
          <a:noFill/>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Font typeface="Wingdings" pitchFamily="2" charset="2"/>
              <a:buNone/>
            </a:pPr>
            <a:r>
              <a:rPr kumimoji="0" lang="zh-CN" altLang="en-US" sz="2400" dirty="0"/>
              <a:t>（</a:t>
            </a:r>
            <a:r>
              <a:rPr kumimoji="0" lang="en-US" altLang="zh-CN" sz="2400" dirty="0"/>
              <a:t>6</a:t>
            </a:r>
            <a:r>
              <a:rPr kumimoji="0" lang="zh-CN" altLang="en-US" sz="2400" dirty="0"/>
              <a:t>）</a:t>
            </a:r>
            <a:r>
              <a:rPr kumimoji="0" lang="zh-CN" altLang="zh-CN" sz="2400" b="1" dirty="0">
                <a:solidFill>
                  <a:schemeClr val="accent6"/>
                </a:solidFill>
              </a:rPr>
              <a:t>编写程序文档</a:t>
            </a:r>
            <a:endParaRPr kumimoji="0" lang="en-US" altLang="zh-CN" sz="2400" b="1" dirty="0">
              <a:solidFill>
                <a:schemeClr val="accent6"/>
              </a:solidFill>
            </a:endParaRPr>
          </a:p>
        </p:txBody>
      </p:sp>
    </p:spTree>
    <p:extLst>
      <p:ext uri="{BB962C8B-B14F-4D97-AF65-F5344CB8AC3E}">
        <p14:creationId xmlns:p14="http://schemas.microsoft.com/office/powerpoint/2010/main" val="2059306438"/>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blinds(horizontal)">
                                      <p:cBhvr>
                                        <p:cTn id="7" dur="500"/>
                                        <p:tgtEl>
                                          <p:spTgt spid="34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blinds(horizontal)">
                                      <p:cBhvr>
                                        <p:cTn id="12" dur="500"/>
                                        <p:tgtEl>
                                          <p:spTgt spid="34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Effect transition="in" filter="blinds(horizontal)">
                                      <p:cBhvr>
                                        <p:cTn id="17" dur="500"/>
                                        <p:tgtEl>
                                          <p:spTgt spid="348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4819">
                                            <p:txEl>
                                              <p:pRg st="3" end="3"/>
                                            </p:txEl>
                                          </p:spTgt>
                                        </p:tgtEl>
                                        <p:attrNameLst>
                                          <p:attrName>style.visibility</p:attrName>
                                        </p:attrNameLst>
                                      </p:cBhvr>
                                      <p:to>
                                        <p:strVal val="visible"/>
                                      </p:to>
                                    </p:set>
                                    <p:animEffect transition="in" filter="blinds(horizontal)">
                                      <p:cBhvr>
                                        <p:cTn id="22" dur="500"/>
                                        <p:tgtEl>
                                          <p:spTgt spid="348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4819">
                                            <p:txEl>
                                              <p:pRg st="4" end="4"/>
                                            </p:txEl>
                                          </p:spTgt>
                                        </p:tgtEl>
                                        <p:attrNameLst>
                                          <p:attrName>style.visibility</p:attrName>
                                        </p:attrNameLst>
                                      </p:cBhvr>
                                      <p:to>
                                        <p:strVal val="visible"/>
                                      </p:to>
                                    </p:set>
                                    <p:animEffect transition="in" filter="blinds(horizontal)">
                                      <p:cBhvr>
                                        <p:cTn id="27" dur="500"/>
                                        <p:tgtEl>
                                          <p:spTgt spid="348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4819">
                                            <p:txEl>
                                              <p:pRg st="5" end="5"/>
                                            </p:txEl>
                                          </p:spTgt>
                                        </p:tgtEl>
                                        <p:attrNameLst>
                                          <p:attrName>style.visibility</p:attrName>
                                        </p:attrNameLst>
                                      </p:cBhvr>
                                      <p:to>
                                        <p:strVal val="visible"/>
                                      </p:to>
                                    </p:set>
                                    <p:animEffect transition="in" filter="blinds(horizontal)">
                                      <p:cBhvr>
                                        <p:cTn id="32" dur="500"/>
                                        <p:tgtEl>
                                          <p:spTgt spid="34819">
                                            <p:txEl>
                                              <p:pRg st="5" end="5"/>
                                            </p:txEl>
                                          </p:spTgt>
                                        </p:tgtEl>
                                      </p:cBhvr>
                                    </p:animEffect>
                                  </p:childTnLst>
                                </p:cTn>
                              </p:par>
                            </p:childTnLst>
                          </p:cTn>
                        </p:par>
                        <p:par>
                          <p:cTn id="33" fill="hold">
                            <p:stCondLst>
                              <p:cond delay="500"/>
                            </p:stCondLst>
                            <p:childTnLst>
                              <p:par>
                                <p:cTn id="34" presetID="3" presetClass="entr" presetSubtype="10" fill="hold" nodeType="after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blinds(horizontal)">
                                      <p:cBhvr>
                                        <p:cTn id="36" dur="500"/>
                                        <p:tgtEl>
                                          <p:spTgt spid="8">
                                            <p:txEl>
                                              <p:pRg st="0" end="0"/>
                                            </p:txEl>
                                          </p:spTgt>
                                        </p:tgtEl>
                                      </p:cBhvr>
                                    </p:animEffect>
                                  </p:childTnLst>
                                </p:cTn>
                              </p:par>
                            </p:childTnLst>
                          </p:cTn>
                        </p:par>
                        <p:par>
                          <p:cTn id="37" fill="hold">
                            <p:stCondLst>
                              <p:cond delay="1000"/>
                            </p:stCondLst>
                            <p:childTnLst>
                              <p:par>
                                <p:cTn id="38" presetID="3" presetClass="entr" presetSubtype="10" fill="hold" nodeType="afterEffect">
                                  <p:stCondLst>
                                    <p:cond delay="0"/>
                                  </p:stCondLst>
                                  <p:childTnLst>
                                    <p:set>
                                      <p:cBhvr>
                                        <p:cTn id="39" dur="1" fill="hold">
                                          <p:stCondLst>
                                            <p:cond delay="0"/>
                                          </p:stCondLst>
                                        </p:cTn>
                                        <p:tgtEl>
                                          <p:spTgt spid="8">
                                            <p:txEl>
                                              <p:pRg st="1" end="1"/>
                                            </p:txEl>
                                          </p:spTgt>
                                        </p:tgtEl>
                                        <p:attrNameLst>
                                          <p:attrName>style.visibility</p:attrName>
                                        </p:attrNameLst>
                                      </p:cBhvr>
                                      <p:to>
                                        <p:strVal val="visible"/>
                                      </p:to>
                                    </p:set>
                                    <p:animEffect transition="in" filter="blinds(horizontal)">
                                      <p:cBhvr>
                                        <p:cTn id="40" dur="500"/>
                                        <p:tgtEl>
                                          <p:spTgt spid="8">
                                            <p:txEl>
                                              <p:pRg st="1" end="1"/>
                                            </p:txEl>
                                          </p:spTgt>
                                        </p:tgtEl>
                                      </p:cBhvr>
                                    </p:animEffect>
                                  </p:childTnLst>
                                </p:cTn>
                              </p:par>
                            </p:childTnLst>
                          </p:cTn>
                        </p:par>
                        <p:par>
                          <p:cTn id="41" fill="hold">
                            <p:stCondLst>
                              <p:cond delay="1500"/>
                            </p:stCondLst>
                            <p:childTnLst>
                              <p:par>
                                <p:cTn id="42" presetID="3" presetClass="entr" presetSubtype="10" fill="hold" nodeType="afterEffect">
                                  <p:stCondLst>
                                    <p:cond delay="0"/>
                                  </p:stCondLst>
                                  <p:childTnLst>
                                    <p:set>
                                      <p:cBhvr>
                                        <p:cTn id="43" dur="1" fill="hold">
                                          <p:stCondLst>
                                            <p:cond delay="0"/>
                                          </p:stCondLst>
                                        </p:cTn>
                                        <p:tgtEl>
                                          <p:spTgt spid="9">
                                            <p:txEl>
                                              <p:pRg st="0" end="0"/>
                                            </p:txEl>
                                          </p:spTgt>
                                        </p:tgtEl>
                                        <p:attrNameLst>
                                          <p:attrName>style.visibility</p:attrName>
                                        </p:attrNameLst>
                                      </p:cBhvr>
                                      <p:to>
                                        <p:strVal val="visible"/>
                                      </p:to>
                                    </p:set>
                                    <p:animEffect transition="in" filter="blinds(horizontal)">
                                      <p:cBhvr>
                                        <p:cTn id="44" dur="500"/>
                                        <p:tgtEl>
                                          <p:spTgt spid="9">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9">
                                            <p:txEl>
                                              <p:pRg st="1" end="1"/>
                                            </p:txEl>
                                          </p:spTgt>
                                        </p:tgtEl>
                                        <p:attrNameLst>
                                          <p:attrName>style.visibility</p:attrName>
                                        </p:attrNameLst>
                                      </p:cBhvr>
                                      <p:to>
                                        <p:strVal val="visible"/>
                                      </p:to>
                                    </p:set>
                                    <p:animEffect transition="in" filter="blinds(horizontal)">
                                      <p:cBhvr>
                                        <p:cTn id="49" dur="500"/>
                                        <p:tgtEl>
                                          <p:spTgt spid="9">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9">
                                            <p:txEl>
                                              <p:pRg st="2" end="2"/>
                                            </p:txEl>
                                          </p:spTgt>
                                        </p:tgtEl>
                                        <p:attrNameLst>
                                          <p:attrName>style.visibility</p:attrName>
                                        </p:attrNameLst>
                                      </p:cBhvr>
                                      <p:to>
                                        <p:strVal val="visible"/>
                                      </p:to>
                                    </p:set>
                                    <p:animEffect transition="in" filter="blinds(horizontal)">
                                      <p:cBhvr>
                                        <p:cTn id="54" dur="500"/>
                                        <p:tgtEl>
                                          <p:spTgt spid="9">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9">
                                            <p:txEl>
                                              <p:pRg st="3" end="3"/>
                                            </p:txEl>
                                          </p:spTgt>
                                        </p:tgtEl>
                                        <p:attrNameLst>
                                          <p:attrName>style.visibility</p:attrName>
                                        </p:attrNameLst>
                                      </p:cBhvr>
                                      <p:to>
                                        <p:strVal val="visible"/>
                                      </p:to>
                                    </p:set>
                                    <p:animEffect transition="in" filter="blinds(horizontal)">
                                      <p:cBhvr>
                                        <p:cTn id="59" dur="500"/>
                                        <p:tgtEl>
                                          <p:spTgt spid="9">
                                            <p:txEl>
                                              <p:pRg st="3" end="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9">
                                            <p:txEl>
                                              <p:pRg st="4" end="4"/>
                                            </p:txEl>
                                          </p:spTgt>
                                        </p:tgtEl>
                                        <p:attrNameLst>
                                          <p:attrName>style.visibility</p:attrName>
                                        </p:attrNameLst>
                                      </p:cBhvr>
                                      <p:to>
                                        <p:strVal val="visible"/>
                                      </p:to>
                                    </p:set>
                                    <p:animEffect transition="in" filter="blinds(horizontal)">
                                      <p:cBhvr>
                                        <p:cTn id="64" dur="500"/>
                                        <p:tgtEl>
                                          <p:spTgt spid="9">
                                            <p:txEl>
                                              <p:pRg st="4" end="4"/>
                                            </p:txEl>
                                          </p:spTgt>
                                        </p:tgtEl>
                                      </p:cBhvr>
                                    </p:animEffect>
                                  </p:childTnLst>
                                </p:cTn>
                              </p:par>
                            </p:childTnLst>
                          </p:cTn>
                        </p:par>
                        <p:par>
                          <p:cTn id="65" fill="hold">
                            <p:stCondLst>
                              <p:cond delay="500"/>
                            </p:stCondLst>
                            <p:childTnLst>
                              <p:par>
                                <p:cTn id="66" presetID="3" presetClass="entr" presetSubtype="10" fill="hold" nodeType="afterEffect">
                                  <p:stCondLst>
                                    <p:cond delay="0"/>
                                  </p:stCondLst>
                                  <p:childTnLst>
                                    <p:set>
                                      <p:cBhvr>
                                        <p:cTn id="67" dur="1" fill="hold">
                                          <p:stCondLst>
                                            <p:cond delay="0"/>
                                          </p:stCondLst>
                                        </p:cTn>
                                        <p:tgtEl>
                                          <p:spTgt spid="10">
                                            <p:txEl>
                                              <p:pRg st="0" end="0"/>
                                            </p:txEl>
                                          </p:spTgt>
                                        </p:tgtEl>
                                        <p:attrNameLst>
                                          <p:attrName>style.visibility</p:attrName>
                                        </p:attrNameLst>
                                      </p:cBhvr>
                                      <p:to>
                                        <p:strVal val="visible"/>
                                      </p:to>
                                    </p:set>
                                    <p:animEffect transition="in" filter="blinds(horizontal)">
                                      <p:cBhvr>
                                        <p:cTn id="68"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107504" y="188640"/>
            <a:ext cx="4807446" cy="687610"/>
          </a:xfrm>
        </p:spPr>
        <p:txBody>
          <a:bodyPr/>
          <a:lstStyle/>
          <a:p>
            <a:r>
              <a:rPr lang="en-US" altLang="zh-CN" dirty="0"/>
              <a:t>2</a:t>
            </a:r>
            <a:r>
              <a:rPr lang="zh-CN" altLang="en-US" dirty="0"/>
              <a:t>、</a:t>
            </a:r>
            <a:r>
              <a:rPr lang="en-US" altLang="zh-CN" dirty="0"/>
              <a:t>C</a:t>
            </a:r>
            <a:r>
              <a:rPr lang="zh-CN" altLang="en-US" dirty="0"/>
              <a:t>程序的编辑和执行</a:t>
            </a:r>
          </a:p>
        </p:txBody>
      </p:sp>
      <p:sp>
        <p:nvSpPr>
          <p:cNvPr id="111619" name="Rectangle 3"/>
          <p:cNvSpPr>
            <a:spLocks noGrp="1" noChangeArrowheads="1"/>
          </p:cNvSpPr>
          <p:nvPr>
            <p:ph idx="1"/>
          </p:nvPr>
        </p:nvSpPr>
        <p:spPr>
          <a:xfrm>
            <a:off x="395536" y="1152872"/>
            <a:ext cx="8136904" cy="5084440"/>
          </a:xfrm>
        </p:spPr>
        <p:txBody>
          <a:bodyPr>
            <a:normAutofit/>
          </a:bodyPr>
          <a:lstStyle/>
          <a:p>
            <a:pPr>
              <a:buFontTx/>
              <a:buNone/>
            </a:pPr>
            <a:r>
              <a:rPr lang="en-US" altLang="zh-CN" sz="2400" dirty="0"/>
              <a:t>【4</a:t>
            </a:r>
            <a:r>
              <a:rPr lang="zh-CN" altLang="en-US" sz="2400" dirty="0"/>
              <a:t>个步骤</a:t>
            </a:r>
            <a:r>
              <a:rPr lang="en-US" altLang="zh-CN" sz="2400" dirty="0"/>
              <a:t>】</a:t>
            </a:r>
          </a:p>
          <a:p>
            <a:pPr>
              <a:buFontTx/>
              <a:buAutoNum type="arabicPeriod"/>
            </a:pPr>
            <a:r>
              <a:rPr lang="zh-CN" altLang="en-US" sz="2400" dirty="0">
                <a:solidFill>
                  <a:srgbClr val="FF0000"/>
                </a:solidFill>
              </a:rPr>
              <a:t>编辑</a:t>
            </a:r>
            <a:r>
              <a:rPr lang="zh-CN" altLang="en-US" sz="2400" dirty="0"/>
              <a:t>：用编辑器建立程序文件，并保存到磁盘中（*</a:t>
            </a:r>
            <a:r>
              <a:rPr lang="en-US" altLang="zh-CN" sz="2400" dirty="0"/>
              <a:t>.c</a:t>
            </a:r>
            <a:r>
              <a:rPr lang="zh-CN" altLang="en-US" sz="2400" dirty="0"/>
              <a:t>）；</a:t>
            </a:r>
          </a:p>
          <a:p>
            <a:pPr lvl="1">
              <a:buFontTx/>
              <a:buChar char="•"/>
            </a:pPr>
            <a:r>
              <a:rPr lang="zh-CN" altLang="en-US" sz="2000" dirty="0"/>
              <a:t>编辑</a:t>
            </a:r>
            <a:r>
              <a:rPr lang="en-US" altLang="zh-CN" sz="2000" dirty="0"/>
              <a:t>(editing)</a:t>
            </a:r>
            <a:r>
              <a:rPr lang="zh-CN" altLang="en-US" sz="2000" dirty="0"/>
              <a:t>：输入文件或改变文件内容的过程。</a:t>
            </a:r>
          </a:p>
          <a:p>
            <a:pPr lvl="1">
              <a:buFontTx/>
              <a:buChar char="•"/>
            </a:pPr>
            <a:r>
              <a:rPr lang="zh-CN" altLang="en-US" sz="2000" dirty="0"/>
              <a:t>不同的计算机系统和开发平台上的编辑过程差异很大，相关的信息可以在计算机系统的用户手册或所使用的</a:t>
            </a:r>
            <a:r>
              <a:rPr lang="en-US" altLang="zh-CN" sz="2000" dirty="0"/>
              <a:t>C</a:t>
            </a:r>
            <a:r>
              <a:rPr lang="zh-CN" altLang="en-US" sz="2000" dirty="0"/>
              <a:t>编辑器的说明文档中找到。</a:t>
            </a:r>
          </a:p>
          <a:p>
            <a:pPr>
              <a:buFontTx/>
              <a:buAutoNum type="arabicPeriod"/>
            </a:pPr>
            <a:r>
              <a:rPr lang="zh-CN" altLang="en-US" sz="2400" dirty="0">
                <a:solidFill>
                  <a:srgbClr val="FF0000"/>
                </a:solidFill>
              </a:rPr>
              <a:t>编译</a:t>
            </a:r>
            <a:r>
              <a:rPr lang="zh-CN" altLang="en-US" sz="2400" dirty="0"/>
              <a:t>：编译器建立目标码，并把它保存到磁盘中（*</a:t>
            </a:r>
            <a:r>
              <a:rPr lang="en-US" altLang="zh-CN" sz="2400" dirty="0"/>
              <a:t>.</a:t>
            </a:r>
            <a:r>
              <a:rPr lang="en-US" altLang="zh-CN" sz="2400" dirty="0" err="1"/>
              <a:t>obj</a:t>
            </a:r>
            <a:r>
              <a:rPr lang="zh-CN" altLang="en-US" sz="2400" dirty="0"/>
              <a:t>）；</a:t>
            </a:r>
            <a:endParaRPr lang="en-US" altLang="zh-CN" sz="2400" dirty="0"/>
          </a:p>
          <a:p>
            <a:pPr marL="0" indent="0">
              <a:buClr>
                <a:srgbClr val="000000"/>
              </a:buClr>
              <a:buNone/>
            </a:pPr>
            <a:r>
              <a:rPr lang="en-US" altLang="zh-CN" sz="2400" dirty="0">
                <a:solidFill>
                  <a:srgbClr val="FF0000"/>
                </a:solidFill>
              </a:rPr>
              <a:t>3.</a:t>
            </a:r>
            <a:r>
              <a:rPr lang="zh-CN" altLang="en-US" sz="2400" dirty="0">
                <a:solidFill>
                  <a:srgbClr val="FF0000"/>
                </a:solidFill>
              </a:rPr>
              <a:t>连接</a:t>
            </a:r>
            <a:r>
              <a:rPr lang="zh-CN" altLang="en-US" sz="2400" dirty="0"/>
              <a:t>：链接程序连接目标码和函数库，建立可执行映象</a:t>
            </a:r>
            <a:r>
              <a:rPr lang="en-US" altLang="zh-CN" sz="2400" dirty="0"/>
              <a:t>(*.exe)</a:t>
            </a:r>
            <a:r>
              <a:rPr lang="zh-CN" altLang="en-US" sz="2400" dirty="0"/>
              <a:t>并把它保存到磁盘中；</a:t>
            </a:r>
          </a:p>
          <a:p>
            <a:pPr marL="0" indent="0">
              <a:buClr>
                <a:srgbClr val="000000"/>
              </a:buClr>
              <a:buNone/>
            </a:pPr>
            <a:r>
              <a:rPr lang="en-US" altLang="zh-CN" sz="2400" dirty="0">
                <a:solidFill>
                  <a:srgbClr val="FF0000"/>
                </a:solidFill>
              </a:rPr>
              <a:t>4.</a:t>
            </a:r>
            <a:r>
              <a:rPr lang="zh-CN" altLang="en-US" sz="2400" dirty="0">
                <a:solidFill>
                  <a:srgbClr val="FF0000"/>
                </a:solidFill>
              </a:rPr>
              <a:t>执行</a:t>
            </a:r>
            <a:r>
              <a:rPr lang="zh-CN" altLang="en-US" sz="2400" dirty="0"/>
              <a:t>：</a:t>
            </a:r>
            <a:r>
              <a:rPr lang="en-US" altLang="zh-CN" sz="2400" dirty="0"/>
              <a:t>CPU</a:t>
            </a:r>
            <a:r>
              <a:rPr lang="zh-CN" altLang="en-US" sz="2400" dirty="0"/>
              <a:t>取出并执行每条指令，在程序执行过程中可能会在磁盘上存储新的值。</a:t>
            </a:r>
          </a:p>
          <a:p>
            <a:pPr marL="533400" indent="-533400"/>
            <a:r>
              <a:rPr lang="en-US" altLang="zh-CN" sz="2000" b="1" dirty="0">
                <a:solidFill>
                  <a:srgbClr val="0000FF"/>
                </a:solidFill>
              </a:rPr>
              <a:t>1</a:t>
            </a:r>
            <a:r>
              <a:rPr lang="zh-CN" altLang="en-US" sz="2000" b="1" dirty="0">
                <a:solidFill>
                  <a:srgbClr val="0000FF"/>
                </a:solidFill>
              </a:rPr>
              <a:t>～</a:t>
            </a:r>
            <a:r>
              <a:rPr lang="en-US" altLang="zh-CN" sz="2000" b="1" dirty="0">
                <a:solidFill>
                  <a:srgbClr val="0000FF"/>
                </a:solidFill>
              </a:rPr>
              <a:t>4</a:t>
            </a:r>
            <a:r>
              <a:rPr lang="zh-CN" altLang="en-US" sz="2000" b="1" dirty="0">
                <a:solidFill>
                  <a:srgbClr val="0000FF"/>
                </a:solidFill>
              </a:rPr>
              <a:t>的具体实施过程在不同的系统平台上有所差异。</a:t>
            </a:r>
            <a:r>
              <a:rPr lang="zh-CN" altLang="en-US" sz="2400" dirty="0"/>
              <a:t>  			</a:t>
            </a:r>
            <a:endParaRPr lang="zh-CN" altLang="en-US" sz="2400" dirty="0">
              <a:solidFill>
                <a:srgbClr val="008000"/>
              </a:solidFill>
            </a:endParaRPr>
          </a:p>
        </p:txBody>
      </p:sp>
      <p:sp>
        <p:nvSpPr>
          <p:cNvPr id="5" name="灯片编号占位符 5"/>
          <p:cNvSpPr>
            <a:spLocks noGrp="1"/>
          </p:cNvSpPr>
          <p:nvPr>
            <p:ph type="sldNum" sz="quarter" idx="12"/>
          </p:nvPr>
        </p:nvSpPr>
        <p:spPr/>
        <p:txBody>
          <a:bodyPr/>
          <a:lstStyle/>
          <a:p>
            <a:fld id="{9890717A-AB61-4BA8-9B7E-F5EC4FBB66A2}" type="slidenum">
              <a:rPr lang="ko-KR" altLang="en-US"/>
              <a:pPr/>
              <a:t>29</a:t>
            </a:fld>
            <a:endParaRPr lang="en-US" altLang="ko-K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307" y="521047"/>
            <a:ext cx="6816725" cy="730250"/>
          </a:xfrm>
        </p:spPr>
        <p:txBody>
          <a:bodyPr>
            <a:normAutofit/>
          </a:bodyPr>
          <a:lstStyle/>
          <a:p>
            <a:r>
              <a:rPr lang="zh-CN" altLang="en-US" sz="3200" dirty="0"/>
              <a:t>一、程序设计语言的发展阶段</a:t>
            </a:r>
          </a:p>
        </p:txBody>
      </p:sp>
      <p:sp>
        <p:nvSpPr>
          <p:cNvPr id="59395" name="Rectangle 3"/>
          <p:cNvSpPr>
            <a:spLocks noGrp="1" noChangeArrowheads="1"/>
          </p:cNvSpPr>
          <p:nvPr>
            <p:ph idx="1"/>
          </p:nvPr>
        </p:nvSpPr>
        <p:spPr>
          <a:xfrm>
            <a:off x="107504" y="1161820"/>
            <a:ext cx="7583488" cy="2907083"/>
          </a:xfrm>
        </p:spPr>
        <p:txBody>
          <a:bodyPr>
            <a:normAutofit/>
          </a:bodyPr>
          <a:lstStyle/>
          <a:p>
            <a:pPr marL="0" indent="0" algn="just">
              <a:buClr>
                <a:schemeClr val="tx1"/>
              </a:buClr>
              <a:buNone/>
            </a:pPr>
            <a:r>
              <a:rPr lang="en-US" altLang="zh-CN" sz="2000" b="1" dirty="0">
                <a:solidFill>
                  <a:srgbClr val="FF0000"/>
                </a:solidFill>
                <a:effectLst>
                  <a:outerShdw blurRad="38100" dist="38100" dir="2700000" algn="tl">
                    <a:srgbClr val="C0C0C0"/>
                  </a:outerShdw>
                </a:effectLst>
              </a:rPr>
              <a:t>1</a:t>
            </a:r>
            <a:r>
              <a:rPr lang="zh-CN" altLang="en-US" sz="2000" b="1" dirty="0">
                <a:solidFill>
                  <a:srgbClr val="FF0000"/>
                </a:solidFill>
                <a:effectLst>
                  <a:outerShdw blurRad="38100" dist="38100" dir="2700000" algn="tl">
                    <a:srgbClr val="C0C0C0"/>
                  </a:outerShdw>
                </a:effectLst>
              </a:rPr>
              <a:t>、机器语言</a:t>
            </a:r>
            <a:r>
              <a:rPr lang="zh-CN" altLang="en-US" sz="2000" dirty="0">
                <a:effectLst>
                  <a:outerShdw blurRad="38100" dist="38100" dir="2700000" algn="tl">
                    <a:srgbClr val="C0C0C0"/>
                  </a:outerShdw>
                </a:effectLst>
              </a:rPr>
              <a:t> </a:t>
            </a:r>
            <a:r>
              <a:rPr lang="en-US" altLang="zh-CN" sz="2000" dirty="0">
                <a:effectLst>
                  <a:outerShdw blurRad="38100" dist="38100" dir="2700000" algn="tl">
                    <a:srgbClr val="C0C0C0"/>
                  </a:outerShdw>
                </a:effectLst>
                <a:latin typeface="Times New Roman"/>
              </a:rPr>
              <a:t>——</a:t>
            </a:r>
            <a:r>
              <a:rPr lang="en-US" altLang="zh-CN" sz="2000" dirty="0">
                <a:effectLst>
                  <a:outerShdw blurRad="38100" dist="38100" dir="2700000" algn="tl">
                    <a:srgbClr val="C0C0C0"/>
                  </a:outerShdw>
                </a:effectLst>
              </a:rPr>
              <a:t> </a:t>
            </a:r>
            <a:r>
              <a:rPr lang="zh-CN" altLang="en-US" sz="2000" dirty="0">
                <a:effectLst>
                  <a:outerShdw blurRad="38100" dist="38100" dir="2700000" algn="tl">
                    <a:srgbClr val="C0C0C0"/>
                  </a:outerShdw>
                </a:effectLst>
              </a:rPr>
              <a:t>由机器指令组成</a:t>
            </a:r>
            <a:endParaRPr lang="zh-CN" altLang="en-US" sz="2000" dirty="0"/>
          </a:p>
          <a:p>
            <a:pPr lvl="1" algn="just">
              <a:buFontTx/>
              <a:buNone/>
            </a:pPr>
            <a:r>
              <a:rPr lang="zh-CN" altLang="en-US" sz="1600" b="1" dirty="0">
                <a:solidFill>
                  <a:srgbClr val="FF0000"/>
                </a:solidFill>
                <a:latin typeface="Garamond" pitchFamily="18" charset="0"/>
              </a:rPr>
              <a:t>机器指令</a:t>
            </a:r>
            <a:r>
              <a:rPr lang="zh-CN" altLang="en-US" sz="1600" dirty="0">
                <a:latin typeface="Garamond" pitchFamily="18" charset="0"/>
              </a:rPr>
              <a:t>：由操作码和地址码组成，形式上是</a:t>
            </a:r>
            <a:r>
              <a:rPr lang="zh-CN" altLang="en-US" sz="1600" dirty="0"/>
              <a:t>由</a:t>
            </a:r>
            <a:r>
              <a:rPr lang="en-US" altLang="zh-CN" sz="1600" dirty="0"/>
              <a:t>0</a:t>
            </a:r>
            <a:r>
              <a:rPr lang="zh-CN" altLang="en-US" sz="1600" dirty="0"/>
              <a:t>、</a:t>
            </a:r>
            <a:r>
              <a:rPr lang="en-US" altLang="zh-CN" sz="1600" dirty="0"/>
              <a:t>1</a:t>
            </a:r>
            <a:r>
              <a:rPr lang="zh-CN" altLang="en-US" sz="1600" dirty="0"/>
              <a:t>组成的</a:t>
            </a:r>
            <a:r>
              <a:rPr lang="zh-CN" altLang="en-US" sz="1600" b="1" dirty="0">
                <a:solidFill>
                  <a:schemeClr val="accent2"/>
                </a:solidFill>
              </a:rPr>
              <a:t>二进制代码串</a:t>
            </a:r>
            <a:r>
              <a:rPr lang="zh-CN" altLang="en-US" sz="1600" dirty="0"/>
              <a:t>。</a:t>
            </a:r>
            <a:endParaRPr lang="zh-CN" altLang="en-US" dirty="0"/>
          </a:p>
          <a:p>
            <a:pPr lvl="1" algn="just">
              <a:spcBef>
                <a:spcPct val="50000"/>
              </a:spcBef>
              <a:buFontTx/>
              <a:buNone/>
            </a:pPr>
            <a:r>
              <a:rPr lang="en-US" altLang="zh-CN" dirty="0"/>
              <a:t>[</a:t>
            </a:r>
            <a:r>
              <a:rPr lang="zh-CN" altLang="en-US" dirty="0"/>
              <a:t>例</a:t>
            </a:r>
            <a:r>
              <a:rPr lang="en-US" altLang="zh-CN" dirty="0"/>
              <a:t>]  8086</a:t>
            </a:r>
            <a:r>
              <a:rPr lang="zh-CN" altLang="en-US" dirty="0"/>
              <a:t>机器上将数值</a:t>
            </a:r>
            <a:r>
              <a:rPr lang="en-US" altLang="zh-CN" dirty="0"/>
              <a:t>1</a:t>
            </a:r>
            <a:r>
              <a:rPr lang="zh-CN" altLang="en-US" dirty="0"/>
              <a:t>送到累加器</a:t>
            </a:r>
            <a:r>
              <a:rPr lang="en-US" altLang="zh-CN" dirty="0"/>
              <a:t>A</a:t>
            </a:r>
            <a:r>
              <a:rPr lang="zh-CN" altLang="en-US" dirty="0"/>
              <a:t>中的指令：</a:t>
            </a:r>
          </a:p>
          <a:p>
            <a:pPr lvl="4">
              <a:buFontTx/>
              <a:buNone/>
            </a:pPr>
            <a:r>
              <a:rPr lang="en-US" altLang="zh-CN" sz="1800" u="sng" dirty="0"/>
              <a:t>10110000</a:t>
            </a:r>
            <a:r>
              <a:rPr lang="en-US" altLang="zh-CN" sz="1800" dirty="0"/>
              <a:t>    </a:t>
            </a:r>
            <a:r>
              <a:rPr lang="en-US" altLang="zh-CN" sz="1800" u="sng" dirty="0"/>
              <a:t>00000001</a:t>
            </a:r>
            <a:endParaRPr lang="en-US" altLang="zh-CN" sz="1800" dirty="0"/>
          </a:p>
          <a:p>
            <a:pPr lvl="4">
              <a:buFontTx/>
              <a:buNone/>
            </a:pPr>
            <a:r>
              <a:rPr lang="zh-CN" altLang="en-US" sz="1800" dirty="0">
                <a:latin typeface="Garamond" pitchFamily="18" charset="0"/>
              </a:rPr>
              <a:t>操作码        地址码</a:t>
            </a:r>
            <a:endParaRPr lang="en-US" altLang="zh-CN" sz="2000" b="1" dirty="0">
              <a:effectLst>
                <a:outerShdw blurRad="38100" dist="38100" dir="2700000" algn="tl">
                  <a:srgbClr val="C0C0C0"/>
                </a:outerShdw>
              </a:effectLst>
            </a:endParaRPr>
          </a:p>
          <a:p>
            <a:pPr lvl="1" algn="just">
              <a:spcBef>
                <a:spcPct val="50000"/>
              </a:spcBef>
              <a:buClr>
                <a:schemeClr val="tx1"/>
              </a:buClr>
              <a:buFont typeface="Webdings" pitchFamily="18" charset="2"/>
              <a:buNone/>
            </a:pPr>
            <a:endParaRPr lang="en-US" altLang="zh-CN" sz="1600" b="1" dirty="0">
              <a:effectLst>
                <a:outerShdw blurRad="38100" dist="38100" dir="2700000" algn="tl">
                  <a:srgbClr val="C0C0C0"/>
                </a:outerShdw>
              </a:effectLst>
            </a:endParaRPr>
          </a:p>
          <a:p>
            <a:pPr lvl="1" algn="just">
              <a:spcBef>
                <a:spcPct val="50000"/>
              </a:spcBef>
              <a:buClr>
                <a:schemeClr val="tx1"/>
              </a:buClr>
              <a:buFont typeface="Webdings" pitchFamily="18" charset="2"/>
              <a:buNone/>
            </a:pPr>
            <a:r>
              <a:rPr lang="zh-CN" altLang="en-US" sz="1600" b="1" dirty="0">
                <a:effectLst>
                  <a:outerShdw blurRad="38100" dist="38100" dir="2700000" algn="tl">
                    <a:srgbClr val="C0C0C0"/>
                  </a:outerShdw>
                </a:effectLst>
              </a:rPr>
              <a:t>优点：硬件直接识别、执行速度最快、空间占用小</a:t>
            </a:r>
          </a:p>
          <a:p>
            <a:pPr lvl="1" algn="just">
              <a:buClr>
                <a:schemeClr val="tx1"/>
              </a:buClr>
              <a:buFont typeface="Webdings" pitchFamily="18" charset="2"/>
              <a:buNone/>
            </a:pPr>
            <a:r>
              <a:rPr lang="zh-CN" altLang="en-US" sz="1600" b="1" dirty="0">
                <a:effectLst>
                  <a:outerShdw blurRad="38100" dist="38100" dir="2700000" algn="tl">
                    <a:srgbClr val="C0C0C0"/>
                  </a:outerShdw>
                </a:effectLst>
              </a:rPr>
              <a:t>缺点：仅适用于特定机型、编写麻烦、难认、难记、难改、难调</a:t>
            </a:r>
            <a:endParaRPr lang="zh-CN" altLang="en-US" sz="1600" b="1" dirty="0"/>
          </a:p>
        </p:txBody>
      </p:sp>
      <p:sp>
        <p:nvSpPr>
          <p:cNvPr id="6" name="灯片编号占位符 5"/>
          <p:cNvSpPr>
            <a:spLocks noGrp="1"/>
          </p:cNvSpPr>
          <p:nvPr>
            <p:ph type="sldNum" sz="quarter" idx="12"/>
          </p:nvPr>
        </p:nvSpPr>
        <p:spPr/>
        <p:txBody>
          <a:bodyPr/>
          <a:lstStyle/>
          <a:p>
            <a:fld id="{09104875-7124-4D26-9AAB-05319E34B18F}" type="slidenum">
              <a:rPr lang="ko-KR" altLang="en-US"/>
              <a:pPr/>
              <a:t>3</a:t>
            </a:fld>
            <a:endParaRPr lang="en-US" altLang="ko-KR"/>
          </a:p>
        </p:txBody>
      </p:sp>
      <p:sp>
        <p:nvSpPr>
          <p:cNvPr id="59396" name="Rectangle 4"/>
          <p:cNvSpPr>
            <a:spLocks noChangeArrowheads="1"/>
          </p:cNvSpPr>
          <p:nvPr/>
        </p:nvSpPr>
        <p:spPr bwMode="auto">
          <a:xfrm>
            <a:off x="251520" y="1784544"/>
            <a:ext cx="5635625" cy="1223963"/>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2">
            <a:extLst>
              <a:ext uri="{FF2B5EF4-FFF2-40B4-BE49-F238E27FC236}">
                <a16:creationId xmlns:a16="http://schemas.microsoft.com/office/drawing/2014/main" id="{2ACB7951-9C7E-417C-9FD5-D70D4DECE27E}"/>
              </a:ext>
            </a:extLst>
          </p:cNvPr>
          <p:cNvSpPr txBox="1">
            <a:spLocks noChangeArrowheads="1"/>
          </p:cNvSpPr>
          <p:nvPr/>
        </p:nvSpPr>
        <p:spPr>
          <a:xfrm>
            <a:off x="7623" y="27218"/>
            <a:ext cx="5769632" cy="671057"/>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kumimoji="0" lang="en-US" altLang="zh-CN" sz="4000" b="1" dirty="0"/>
              <a:t>§1 </a:t>
            </a:r>
            <a:r>
              <a:rPr kumimoji="0" lang="zh-CN" altLang="en-US" sz="4000" dirty="0">
                <a:latin typeface="Times New Roman" pitchFamily="18" charset="0"/>
              </a:rPr>
              <a:t>程序设计和</a:t>
            </a:r>
            <a:r>
              <a:rPr kumimoji="0" lang="en-US" altLang="zh-CN" sz="4000" dirty="0">
                <a:latin typeface="Times New Roman" pitchFamily="18" charset="0"/>
              </a:rPr>
              <a:t>C</a:t>
            </a:r>
            <a:r>
              <a:rPr kumimoji="0" lang="zh-CN" altLang="en-US" sz="4000" dirty="0">
                <a:latin typeface="Times New Roman" pitchFamily="18" charset="0"/>
              </a:rPr>
              <a:t>语言</a:t>
            </a:r>
          </a:p>
        </p:txBody>
      </p:sp>
      <p:sp>
        <p:nvSpPr>
          <p:cNvPr id="8" name="Rectangle 3">
            <a:extLst>
              <a:ext uri="{FF2B5EF4-FFF2-40B4-BE49-F238E27FC236}">
                <a16:creationId xmlns:a16="http://schemas.microsoft.com/office/drawing/2014/main" id="{9AAA34F5-97BF-44F0-BEFF-DD9B4247CD33}"/>
              </a:ext>
            </a:extLst>
          </p:cNvPr>
          <p:cNvSpPr txBox="1">
            <a:spLocks noChangeArrowheads="1"/>
          </p:cNvSpPr>
          <p:nvPr/>
        </p:nvSpPr>
        <p:spPr>
          <a:xfrm>
            <a:off x="107504" y="3686041"/>
            <a:ext cx="8280920" cy="317195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fontAlgn="auto">
              <a:spcAft>
                <a:spcPts val="0"/>
              </a:spcAft>
              <a:buClr>
                <a:schemeClr val="tx1"/>
              </a:buClr>
              <a:buNone/>
            </a:pPr>
            <a:r>
              <a:rPr kumimoji="0" lang="en-US" altLang="zh-CN" sz="2000" b="1" dirty="0">
                <a:solidFill>
                  <a:srgbClr val="FF0000"/>
                </a:solidFill>
                <a:effectLst>
                  <a:outerShdw blurRad="38100" dist="38100" dir="2700000" algn="tl">
                    <a:srgbClr val="C0C0C0"/>
                  </a:outerShdw>
                </a:effectLst>
              </a:rPr>
              <a:t>2</a:t>
            </a:r>
            <a:r>
              <a:rPr kumimoji="0" lang="zh-CN" altLang="en-US" sz="2000" b="1" dirty="0">
                <a:solidFill>
                  <a:srgbClr val="FF0000"/>
                </a:solidFill>
                <a:effectLst>
                  <a:outerShdw blurRad="38100" dist="38100" dir="2700000" algn="tl">
                    <a:srgbClr val="C0C0C0"/>
                  </a:outerShdw>
                </a:effectLst>
              </a:rPr>
              <a:t>、汇编语言</a:t>
            </a:r>
            <a:r>
              <a:rPr kumimoji="0" lang="zh-CN" altLang="en-US" sz="2000" dirty="0">
                <a:effectLst>
                  <a:outerShdw blurRad="38100" dist="38100" dir="2700000" algn="tl">
                    <a:srgbClr val="C0C0C0"/>
                  </a:outerShdw>
                </a:effectLst>
              </a:rPr>
              <a:t> </a:t>
            </a:r>
            <a:r>
              <a:rPr kumimoji="0" lang="en-US" altLang="zh-CN" sz="2000" dirty="0">
                <a:effectLst>
                  <a:outerShdw blurRad="38100" dist="38100" dir="2700000" algn="tl">
                    <a:srgbClr val="C0C0C0"/>
                  </a:outerShdw>
                </a:effectLst>
                <a:latin typeface="Times New Roman"/>
              </a:rPr>
              <a:t>——</a:t>
            </a:r>
            <a:r>
              <a:rPr kumimoji="0" lang="en-US" altLang="zh-CN" sz="2000" dirty="0">
                <a:effectLst>
                  <a:outerShdw blurRad="38100" dist="38100" dir="2700000" algn="tl">
                    <a:srgbClr val="C0C0C0"/>
                  </a:outerShdw>
                </a:effectLst>
              </a:rPr>
              <a:t> </a:t>
            </a:r>
            <a:r>
              <a:rPr kumimoji="0" lang="zh-CN" altLang="en-US" sz="2000" dirty="0">
                <a:effectLst>
                  <a:outerShdw blurRad="38100" dist="38100" dir="2700000" algn="tl">
                    <a:srgbClr val="C0C0C0"/>
                  </a:outerShdw>
                </a:effectLst>
              </a:rPr>
              <a:t>符号化的机器语言</a:t>
            </a:r>
          </a:p>
          <a:p>
            <a:pPr lvl="1" fontAlgn="auto">
              <a:spcAft>
                <a:spcPts val="0"/>
              </a:spcAft>
              <a:buFontTx/>
              <a:buNone/>
            </a:pPr>
            <a:r>
              <a:rPr kumimoji="0" lang="zh-CN" altLang="en-US" sz="1600" b="1" dirty="0"/>
              <a:t>助记符 </a:t>
            </a:r>
            <a:r>
              <a:rPr kumimoji="0" lang="zh-CN" altLang="en-US" sz="1600" b="1" dirty="0">
                <a:sym typeface="Wingdings" pitchFamily="2" charset="2"/>
              </a:rPr>
              <a:t> 操作码	地址符号  地址码</a:t>
            </a:r>
            <a:endParaRPr kumimoji="0" lang="zh-CN" altLang="en-US" b="1" dirty="0">
              <a:sym typeface="Wingdings" pitchFamily="2" charset="2"/>
            </a:endParaRPr>
          </a:p>
          <a:p>
            <a:pPr lvl="1" fontAlgn="auto">
              <a:spcBef>
                <a:spcPct val="50000"/>
              </a:spcBef>
              <a:spcAft>
                <a:spcPts val="0"/>
              </a:spcAft>
              <a:buFontTx/>
              <a:buNone/>
            </a:pPr>
            <a:r>
              <a:rPr kumimoji="0" lang="en-US" altLang="zh-CN" dirty="0"/>
              <a:t>[</a:t>
            </a:r>
            <a:r>
              <a:rPr kumimoji="0" lang="zh-CN" altLang="en-US" dirty="0"/>
              <a:t>例</a:t>
            </a:r>
            <a:r>
              <a:rPr kumimoji="0" lang="en-US" altLang="zh-CN" dirty="0"/>
              <a:t>]		ORG  00H	</a:t>
            </a:r>
            <a:r>
              <a:rPr kumimoji="0" lang="zh-CN" altLang="en-US" dirty="0"/>
              <a:t>；程序起始地址</a:t>
            </a:r>
          </a:p>
          <a:p>
            <a:pPr lvl="1" fontAlgn="auto">
              <a:spcAft>
                <a:spcPts val="0"/>
              </a:spcAft>
              <a:buFontTx/>
              <a:buNone/>
            </a:pPr>
            <a:r>
              <a:rPr kumimoji="0" lang="zh-CN" altLang="en-US" dirty="0"/>
              <a:t>	  </a:t>
            </a:r>
            <a:r>
              <a:rPr kumimoji="0" lang="en-US" altLang="zh-CN" dirty="0"/>
              <a:t>START: LOAD  A , 7	</a:t>
            </a:r>
            <a:r>
              <a:rPr kumimoji="0" lang="zh-CN" altLang="en-US" dirty="0"/>
              <a:t>；</a:t>
            </a:r>
            <a:r>
              <a:rPr kumimoji="0" lang="en-US" altLang="zh-CN" dirty="0"/>
              <a:t>7 </a:t>
            </a:r>
            <a:r>
              <a:rPr kumimoji="0" lang="en-US" altLang="zh-CN" dirty="0">
                <a:sym typeface="Symbol" pitchFamily="18" charset="2"/>
              </a:rPr>
              <a:t> A</a:t>
            </a:r>
          </a:p>
          <a:p>
            <a:pPr lvl="1" fontAlgn="auto">
              <a:spcAft>
                <a:spcPts val="0"/>
              </a:spcAft>
              <a:buFontTx/>
              <a:buNone/>
            </a:pPr>
            <a:r>
              <a:rPr kumimoji="0" lang="en-US" altLang="zh-CN" dirty="0">
                <a:sym typeface="Symbol" pitchFamily="18" charset="2"/>
              </a:rPr>
              <a:t>			ADD  A , 8	</a:t>
            </a:r>
            <a:r>
              <a:rPr kumimoji="0" lang="zh-CN" altLang="en-US" dirty="0">
                <a:sym typeface="Symbol" pitchFamily="18" charset="2"/>
              </a:rPr>
              <a:t>；</a:t>
            </a:r>
            <a:r>
              <a:rPr kumimoji="0" lang="en-US" altLang="zh-CN" dirty="0">
                <a:sym typeface="Symbol" pitchFamily="18" charset="2"/>
              </a:rPr>
              <a:t>8 + (A)</a:t>
            </a:r>
            <a:r>
              <a:rPr kumimoji="0" lang="en-US" altLang="zh-CN" dirty="0"/>
              <a:t> </a:t>
            </a:r>
            <a:r>
              <a:rPr kumimoji="0" lang="en-US" altLang="zh-CN" dirty="0">
                <a:sym typeface="Symbol" pitchFamily="18" charset="2"/>
              </a:rPr>
              <a:t> A</a:t>
            </a:r>
          </a:p>
          <a:p>
            <a:pPr lvl="1" fontAlgn="auto">
              <a:spcAft>
                <a:spcPts val="0"/>
              </a:spcAft>
              <a:buFontTx/>
              <a:buNone/>
            </a:pPr>
            <a:r>
              <a:rPr kumimoji="0" lang="en-US" altLang="zh-CN" dirty="0">
                <a:sym typeface="Symbol" pitchFamily="18" charset="2"/>
              </a:rPr>
              <a:t>			HALT		</a:t>
            </a:r>
            <a:r>
              <a:rPr kumimoji="0" lang="zh-CN" altLang="en-US" dirty="0">
                <a:sym typeface="Symbol" pitchFamily="18" charset="2"/>
              </a:rPr>
              <a:t>；停止所有操作</a:t>
            </a:r>
          </a:p>
          <a:p>
            <a:pPr lvl="1" fontAlgn="auto">
              <a:spcAft>
                <a:spcPts val="0"/>
              </a:spcAft>
              <a:buFontTx/>
              <a:buNone/>
            </a:pPr>
            <a:r>
              <a:rPr kumimoji="0" lang="zh-CN" altLang="en-US" dirty="0">
                <a:sym typeface="Symbol" pitchFamily="18" charset="2"/>
              </a:rPr>
              <a:t>			</a:t>
            </a:r>
            <a:r>
              <a:rPr kumimoji="0" lang="en-US" altLang="zh-CN" dirty="0">
                <a:sym typeface="Symbol" pitchFamily="18" charset="2"/>
              </a:rPr>
              <a:t>END START	</a:t>
            </a:r>
            <a:r>
              <a:rPr kumimoji="0" lang="zh-CN" altLang="en-US" dirty="0">
                <a:sym typeface="Symbol" pitchFamily="18" charset="2"/>
              </a:rPr>
              <a:t>；结束程序</a:t>
            </a:r>
            <a:endParaRPr kumimoji="0" lang="en-US" altLang="zh-CN" sz="1600" b="1" dirty="0">
              <a:effectLst>
                <a:outerShdw blurRad="38100" dist="38100" dir="2700000" algn="tl">
                  <a:srgbClr val="C0C0C0"/>
                </a:outerShdw>
              </a:effectLst>
            </a:endParaRPr>
          </a:p>
          <a:p>
            <a:pPr lvl="1" fontAlgn="auto">
              <a:spcBef>
                <a:spcPct val="50000"/>
              </a:spcBef>
              <a:spcAft>
                <a:spcPts val="0"/>
              </a:spcAft>
              <a:buClr>
                <a:schemeClr val="tx1"/>
              </a:buClr>
              <a:buFont typeface="Webdings" pitchFamily="18" charset="2"/>
              <a:buNone/>
            </a:pPr>
            <a:r>
              <a:rPr kumimoji="0" lang="zh-CN" altLang="en-US" sz="1600" b="1" dirty="0">
                <a:effectLst>
                  <a:outerShdw blurRad="38100" dist="38100" dir="2700000" algn="tl">
                    <a:srgbClr val="C0C0C0"/>
                  </a:outerShdw>
                </a:effectLst>
              </a:rPr>
              <a:t>优点：可直接对硬件进行操作、执行速度快、空间占用小；较易理解和记忆。</a:t>
            </a:r>
          </a:p>
          <a:p>
            <a:pPr lvl="1" fontAlgn="auto">
              <a:spcAft>
                <a:spcPts val="0"/>
              </a:spcAft>
              <a:buClr>
                <a:schemeClr val="tx1"/>
              </a:buClr>
              <a:buFont typeface="Webdings" pitchFamily="18" charset="2"/>
              <a:buNone/>
            </a:pPr>
            <a:r>
              <a:rPr kumimoji="0" lang="zh-CN" altLang="en-US" sz="1600" b="1" dirty="0">
                <a:effectLst>
                  <a:outerShdw blurRad="38100" dist="38100" dir="2700000" algn="tl">
                    <a:srgbClr val="C0C0C0"/>
                  </a:outerShdw>
                </a:effectLst>
              </a:rPr>
              <a:t>缺点：依赖于硬件，程序的可读性和可移植性较差</a:t>
            </a:r>
            <a:endParaRPr kumimoji="0" lang="zh-CN" altLang="en-US" b="1" dirty="0"/>
          </a:p>
        </p:txBody>
      </p:sp>
      <p:sp>
        <p:nvSpPr>
          <p:cNvPr id="9" name="Rectangle 4">
            <a:extLst>
              <a:ext uri="{FF2B5EF4-FFF2-40B4-BE49-F238E27FC236}">
                <a16:creationId xmlns:a16="http://schemas.microsoft.com/office/drawing/2014/main" id="{71A9DF95-07E0-4A8A-9CF8-A2C33C0BEC02}"/>
              </a:ext>
            </a:extLst>
          </p:cNvPr>
          <p:cNvSpPr>
            <a:spLocks noChangeArrowheads="1"/>
          </p:cNvSpPr>
          <p:nvPr/>
        </p:nvSpPr>
        <p:spPr bwMode="auto">
          <a:xfrm>
            <a:off x="283343" y="4293096"/>
            <a:ext cx="5603802" cy="160049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292646" y="116632"/>
            <a:ext cx="5472608" cy="722539"/>
          </a:xfrm>
        </p:spPr>
        <p:txBody>
          <a:bodyPr/>
          <a:lstStyle/>
          <a:p>
            <a:r>
              <a:rPr lang="en-US" altLang="zh-CN" dirty="0"/>
              <a:t>3</a:t>
            </a:r>
            <a:r>
              <a:rPr lang="zh-CN" altLang="en-US" dirty="0"/>
              <a:t>、</a:t>
            </a:r>
            <a:r>
              <a:rPr lang="en-US" altLang="zh-CN" dirty="0"/>
              <a:t>C</a:t>
            </a:r>
            <a:r>
              <a:rPr lang="zh-CN" altLang="en-US" dirty="0"/>
              <a:t>程序开发的实际流程</a:t>
            </a:r>
          </a:p>
        </p:txBody>
      </p:sp>
      <p:sp>
        <p:nvSpPr>
          <p:cNvPr id="4" name="页脚占位符 4"/>
          <p:cNvSpPr>
            <a:spLocks noGrp="1"/>
          </p:cNvSpPr>
          <p:nvPr>
            <p:ph type="ftr" sz="quarter" idx="11"/>
          </p:nvPr>
        </p:nvSpPr>
        <p:spPr/>
        <p:txBody>
          <a:bodyPr/>
          <a:lstStyle/>
          <a:p>
            <a:r>
              <a:rPr lang="en-US" altLang="zh-CN" dirty="0" err="1"/>
              <a:t>xlzheng@xmu</a:t>
            </a:r>
            <a:endParaRPr lang="en-US" altLang="zh-CN" dirty="0"/>
          </a:p>
        </p:txBody>
      </p:sp>
      <p:sp>
        <p:nvSpPr>
          <p:cNvPr id="5" name="灯片编号占位符 5"/>
          <p:cNvSpPr>
            <a:spLocks noGrp="1"/>
          </p:cNvSpPr>
          <p:nvPr>
            <p:ph type="sldNum" sz="quarter" idx="12"/>
          </p:nvPr>
        </p:nvSpPr>
        <p:spPr/>
        <p:txBody>
          <a:bodyPr/>
          <a:lstStyle/>
          <a:p>
            <a:fld id="{31ED4802-7226-4FDB-AB83-48CA49BE8740}" type="slidenum">
              <a:rPr lang="ko-KR" altLang="en-US"/>
              <a:pPr/>
              <a:t>30</a:t>
            </a:fld>
            <a:endParaRPr lang="en-US" altLang="ko-KR"/>
          </a:p>
        </p:txBody>
      </p:sp>
      <p:pic>
        <p:nvPicPr>
          <p:cNvPr id="2" name="图片 1"/>
          <p:cNvPicPr>
            <a:picLocks noChangeAspect="1"/>
          </p:cNvPicPr>
          <p:nvPr/>
        </p:nvPicPr>
        <p:blipFill>
          <a:blip r:embed="rId2"/>
          <a:stretch>
            <a:fillRect/>
          </a:stretch>
        </p:blipFill>
        <p:spPr>
          <a:xfrm>
            <a:off x="1475656" y="1136781"/>
            <a:ext cx="5524500" cy="56864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179512" y="188640"/>
            <a:ext cx="4015358" cy="540443"/>
          </a:xfrm>
        </p:spPr>
        <p:txBody>
          <a:bodyPr>
            <a:normAutofit fontScale="90000"/>
          </a:bodyPr>
          <a:lstStyle/>
          <a:p>
            <a:r>
              <a:rPr lang="en-US" altLang="zh-CN" dirty="0"/>
              <a:t>4</a:t>
            </a:r>
            <a:r>
              <a:rPr lang="zh-CN" altLang="en-US" dirty="0"/>
              <a:t>、编程错误和调试</a:t>
            </a:r>
          </a:p>
        </p:txBody>
      </p:sp>
      <p:sp>
        <p:nvSpPr>
          <p:cNvPr id="113667" name="Rectangle 3"/>
          <p:cNvSpPr>
            <a:spLocks noGrp="1" noChangeArrowheads="1"/>
          </p:cNvSpPr>
          <p:nvPr>
            <p:ph idx="1"/>
          </p:nvPr>
        </p:nvSpPr>
        <p:spPr>
          <a:xfrm>
            <a:off x="181418" y="908720"/>
            <a:ext cx="8423030" cy="3312368"/>
          </a:xfrm>
        </p:spPr>
        <p:txBody>
          <a:bodyPr>
            <a:normAutofit lnSpcReduction="10000"/>
          </a:bodyPr>
          <a:lstStyle/>
          <a:p>
            <a:r>
              <a:rPr lang="zh-CN" altLang="en-US" dirty="0">
                <a:solidFill>
                  <a:srgbClr val="FF0000"/>
                </a:solidFill>
                <a:effectLst>
                  <a:outerShdw blurRad="38100" dist="38100" dir="2700000" algn="tl">
                    <a:srgbClr val="C0C0C0"/>
                  </a:outerShdw>
                </a:effectLst>
              </a:rPr>
              <a:t>语法规则</a:t>
            </a:r>
            <a:r>
              <a:rPr lang="en-US" altLang="zh-CN" dirty="0">
                <a:solidFill>
                  <a:srgbClr val="FF0000"/>
                </a:solidFill>
                <a:effectLst>
                  <a:outerShdw blurRad="38100" dist="38100" dir="2700000" algn="tl">
                    <a:srgbClr val="C0C0C0"/>
                  </a:outerShdw>
                </a:effectLst>
              </a:rPr>
              <a:t>(syntax rule)</a:t>
            </a:r>
            <a:r>
              <a:rPr lang="zh-CN" altLang="en-US" dirty="0"/>
              <a:t>：确定一个语句表述是否正确的规则。</a:t>
            </a:r>
          </a:p>
          <a:p>
            <a:pPr lvl="2"/>
            <a:r>
              <a:rPr lang="zh-CN" altLang="en-US" dirty="0"/>
              <a:t>程序设计语言的语法决定了如何将一个程序的各个元素组合在一起。</a:t>
            </a:r>
          </a:p>
          <a:p>
            <a:r>
              <a:rPr lang="zh-CN" altLang="en-US" dirty="0">
                <a:solidFill>
                  <a:srgbClr val="FF0000"/>
                </a:solidFill>
                <a:effectLst>
                  <a:outerShdw blurRad="38100" dist="38100" dir="2700000" algn="tl">
                    <a:srgbClr val="C0C0C0"/>
                  </a:outerShdw>
                </a:effectLst>
              </a:rPr>
              <a:t>语法错误</a:t>
            </a:r>
            <a:r>
              <a:rPr lang="en-US" altLang="zh-CN" dirty="0">
                <a:solidFill>
                  <a:srgbClr val="FF0000"/>
                </a:solidFill>
                <a:effectLst>
                  <a:outerShdw blurRad="38100" dist="38100" dir="2700000" algn="tl">
                    <a:srgbClr val="C0C0C0"/>
                  </a:outerShdw>
                </a:effectLst>
              </a:rPr>
              <a:t>(syntax error)</a:t>
            </a:r>
            <a:r>
              <a:rPr lang="zh-CN" altLang="en-US" dirty="0"/>
              <a:t>：由于违反语法规则而导致的错误</a:t>
            </a:r>
            <a:endParaRPr lang="en-US" altLang="zh-CN" dirty="0"/>
          </a:p>
          <a:p>
            <a:endParaRPr lang="zh-CN" altLang="en-US" sz="1800" dirty="0"/>
          </a:p>
          <a:p>
            <a:r>
              <a:rPr lang="zh-CN" altLang="en-US" sz="2400" dirty="0"/>
              <a:t>除翻译之外，编译器的另一项重要功能就是在编译之前先检查程序的语法是否正确，若违反了语法规则，编译器将显示</a:t>
            </a:r>
            <a:r>
              <a:rPr lang="zh-CN" altLang="en-US" sz="2400" dirty="0">
                <a:solidFill>
                  <a:srgbClr val="FF0000"/>
                </a:solidFill>
                <a:effectLst>
                  <a:outerShdw blurRad="38100" dist="38100" dir="2700000" algn="tl">
                    <a:srgbClr val="C0C0C0"/>
                  </a:outerShdw>
                </a:effectLst>
              </a:rPr>
              <a:t>出错信息</a:t>
            </a:r>
            <a:r>
              <a:rPr lang="zh-CN" altLang="en-US" sz="2400" dirty="0"/>
              <a:t>。</a:t>
            </a:r>
          </a:p>
          <a:p>
            <a:pPr lvl="1"/>
            <a:r>
              <a:rPr lang="zh-CN" altLang="en-US" sz="2000" dirty="0"/>
              <a:t>当编译器得到语法错误信息时，必须返回程序并改正错误。注意，通常</a:t>
            </a:r>
            <a:r>
              <a:rPr lang="zh-CN" altLang="en-US" sz="2000" b="1" dirty="0">
                <a:solidFill>
                  <a:srgbClr val="FF0000"/>
                </a:solidFill>
              </a:rPr>
              <a:t>从第一个错误查起！</a:t>
            </a:r>
            <a:endParaRPr lang="en-US" altLang="zh-CN" sz="2000" b="1" dirty="0">
              <a:solidFill>
                <a:srgbClr val="FF0000"/>
              </a:solidFill>
            </a:endParaRPr>
          </a:p>
          <a:p>
            <a:pPr lvl="1"/>
            <a:r>
              <a:rPr lang="en-US" altLang="zh-CN" sz="2000" dirty="0"/>
              <a:t>C</a:t>
            </a:r>
            <a:r>
              <a:rPr lang="zh-CN" altLang="en-US" sz="2000" dirty="0"/>
              <a:t>的语法限制不太严格</a:t>
            </a:r>
            <a:r>
              <a:rPr lang="en-US" altLang="zh-CN" sz="2000" dirty="0"/>
              <a:t>,</a:t>
            </a:r>
            <a:r>
              <a:rPr lang="zh-CN" altLang="en-US" sz="2000" b="1" dirty="0">
                <a:solidFill>
                  <a:srgbClr val="FF0000"/>
                </a:solidFill>
              </a:rPr>
              <a:t>不能过分依赖</a:t>
            </a:r>
            <a:r>
              <a:rPr lang="en-US" altLang="zh-CN" sz="2000" b="1" dirty="0">
                <a:solidFill>
                  <a:srgbClr val="FF0000"/>
                </a:solidFill>
              </a:rPr>
              <a:t>C</a:t>
            </a:r>
            <a:r>
              <a:rPr lang="zh-CN" altLang="en-US" sz="2000" b="1" dirty="0">
                <a:solidFill>
                  <a:srgbClr val="FF0000"/>
                </a:solidFill>
              </a:rPr>
              <a:t>编译程序查错！</a:t>
            </a:r>
            <a:endParaRPr lang="zh-CN" altLang="en-US" sz="2000" b="1" dirty="0">
              <a:latin typeface="Garamond" pitchFamily="18" charset="0"/>
            </a:endParaRPr>
          </a:p>
          <a:p>
            <a:pPr lvl="1"/>
            <a:endParaRPr lang="zh-CN" altLang="en-US" dirty="0"/>
          </a:p>
        </p:txBody>
      </p:sp>
      <p:sp>
        <p:nvSpPr>
          <p:cNvPr id="5" name="灯片编号占位符 5"/>
          <p:cNvSpPr>
            <a:spLocks noGrp="1"/>
          </p:cNvSpPr>
          <p:nvPr>
            <p:ph type="sldNum" sz="quarter" idx="12"/>
          </p:nvPr>
        </p:nvSpPr>
        <p:spPr/>
        <p:txBody>
          <a:bodyPr/>
          <a:lstStyle/>
          <a:p>
            <a:fld id="{50BD5AD9-5739-4708-8CD0-E7A4356218CA}" type="slidenum">
              <a:rPr lang="ko-KR" altLang="en-US"/>
              <a:pPr/>
              <a:t>31</a:t>
            </a:fld>
            <a:endParaRPr lang="en-US" altLang="ko-KR"/>
          </a:p>
        </p:txBody>
      </p:sp>
      <p:sp>
        <p:nvSpPr>
          <p:cNvPr id="6" name="Rectangle 3">
            <a:extLst>
              <a:ext uri="{FF2B5EF4-FFF2-40B4-BE49-F238E27FC236}">
                <a16:creationId xmlns:a16="http://schemas.microsoft.com/office/drawing/2014/main" id="{405E4ABC-ED98-41A5-B41E-5F1852DDE808}"/>
              </a:ext>
            </a:extLst>
          </p:cNvPr>
          <p:cNvSpPr txBox="1">
            <a:spLocks noChangeArrowheads="1"/>
          </p:cNvSpPr>
          <p:nvPr/>
        </p:nvSpPr>
        <p:spPr>
          <a:xfrm>
            <a:off x="179512" y="4077072"/>
            <a:ext cx="7467600" cy="295210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kumimoji="0" lang="zh-CN" altLang="en-US" dirty="0">
                <a:solidFill>
                  <a:srgbClr val="FF0000"/>
                </a:solidFill>
                <a:effectLst>
                  <a:outerShdw blurRad="38100" dist="38100" dir="2700000" algn="tl">
                    <a:srgbClr val="C0C0C0"/>
                  </a:outerShdw>
                </a:effectLst>
              </a:rPr>
              <a:t>逻辑错误</a:t>
            </a:r>
            <a:r>
              <a:rPr kumimoji="0" lang="en-US" altLang="zh-CN" dirty="0">
                <a:solidFill>
                  <a:srgbClr val="FF0000"/>
                </a:solidFill>
                <a:effectLst>
                  <a:outerShdw blurRad="38100" dist="38100" dir="2700000" algn="tl">
                    <a:srgbClr val="C0C0C0"/>
                  </a:outerShdw>
                </a:effectLst>
              </a:rPr>
              <a:t>(bug)</a:t>
            </a:r>
            <a:r>
              <a:rPr kumimoji="0" lang="zh-CN" altLang="en-US" dirty="0"/>
              <a:t>：合乎语法的程序却给出了不正确的答案或者根本无法给出答案，这是程序设计逻辑上的错误引起的。</a:t>
            </a:r>
          </a:p>
          <a:p>
            <a:pPr fontAlgn="auto">
              <a:spcAft>
                <a:spcPts val="0"/>
              </a:spcAft>
            </a:pPr>
            <a:r>
              <a:rPr kumimoji="0" lang="zh-CN" altLang="en-US" dirty="0">
                <a:solidFill>
                  <a:srgbClr val="FF0000"/>
                </a:solidFill>
                <a:effectLst>
                  <a:outerShdw blurRad="38100" dist="38100" dir="2700000" algn="tl">
                    <a:srgbClr val="C0C0C0"/>
                  </a:outerShdw>
                </a:effectLst>
              </a:rPr>
              <a:t>调试</a:t>
            </a:r>
            <a:r>
              <a:rPr kumimoji="0" lang="en-US" altLang="zh-CN" dirty="0">
                <a:solidFill>
                  <a:srgbClr val="FF0000"/>
                </a:solidFill>
                <a:effectLst>
                  <a:outerShdw blurRad="38100" dist="38100" dir="2700000" algn="tl">
                    <a:srgbClr val="C0C0C0"/>
                  </a:outerShdw>
                </a:effectLst>
              </a:rPr>
              <a:t>(debugging)</a:t>
            </a:r>
            <a:r>
              <a:rPr kumimoji="0" lang="zh-CN" altLang="en-US" dirty="0"/>
              <a:t>：找出并改正这种逻辑错误的过程。</a:t>
            </a:r>
          </a:p>
          <a:p>
            <a:pPr lvl="1" fontAlgn="auto">
              <a:spcAft>
                <a:spcPts val="0"/>
              </a:spcAft>
            </a:pPr>
            <a:r>
              <a:rPr kumimoji="0" lang="zh-CN" altLang="en-US" dirty="0">
                <a:solidFill>
                  <a:srgbClr val="FF0000"/>
                </a:solidFill>
              </a:rPr>
              <a:t>调试是程序设计过程中重要的一环！</a:t>
            </a:r>
          </a:p>
          <a:p>
            <a:pPr lvl="1" fontAlgn="auto">
              <a:spcAft>
                <a:spcPts val="0"/>
              </a:spcAft>
            </a:pPr>
            <a:r>
              <a:rPr kumimoji="0" lang="zh-CN" altLang="en-US" dirty="0">
                <a:solidFill>
                  <a:srgbClr val="FF0000"/>
                </a:solidFill>
                <a:effectLst>
                  <a:outerShdw blurRad="38100" dist="38100" dir="2700000" algn="tl">
                    <a:srgbClr val="C0C0C0"/>
                  </a:outerShdw>
                </a:effectLst>
              </a:rPr>
              <a:t>所有的程序员都会犯逻辑错误！</a:t>
            </a:r>
            <a:r>
              <a:rPr kumimoji="0" lang="zh-CN" altLang="en-US" dirty="0"/>
              <a:t>优秀的程序员的优秀之处并不在于他们能够避免逻辑错误，而是他们能努力将存在于完成的代码中的逻辑错误的数量减到最少。</a:t>
            </a:r>
          </a:p>
          <a:p>
            <a:pPr lvl="1" fontAlgn="auto">
              <a:spcAft>
                <a:spcPts val="0"/>
              </a:spcAft>
            </a:pPr>
            <a:r>
              <a:rPr kumimoji="0" lang="zh-CN" altLang="en-US" dirty="0"/>
              <a:t>几乎可以肯定，程序中的某个地方肯定会存在逻辑错误。应当总是怀疑自己编写的程序，并尽可能彻底地进行测试。</a:t>
            </a:r>
          </a:p>
        </p:txBody>
      </p:sp>
    </p:spTree>
    <p:extLst>
      <p:ext uri="{BB962C8B-B14F-4D97-AF65-F5344CB8AC3E}">
        <p14:creationId xmlns:p14="http://schemas.microsoft.com/office/powerpoint/2010/main" val="838542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251520" y="332656"/>
            <a:ext cx="3439294" cy="615602"/>
          </a:xfrm>
        </p:spPr>
        <p:txBody>
          <a:bodyPr/>
          <a:lstStyle/>
          <a:p>
            <a:r>
              <a:rPr lang="en-US" altLang="zh-CN" dirty="0"/>
              <a:t>5</a:t>
            </a:r>
            <a:r>
              <a:rPr lang="zh-CN" altLang="en-US" dirty="0"/>
              <a:t>、程序书写格式</a:t>
            </a:r>
          </a:p>
        </p:txBody>
      </p:sp>
      <p:sp>
        <p:nvSpPr>
          <p:cNvPr id="183299" name="Rectangle 3"/>
          <p:cNvSpPr>
            <a:spLocks noGrp="1" noChangeArrowheads="1"/>
          </p:cNvSpPr>
          <p:nvPr>
            <p:ph idx="1"/>
          </p:nvPr>
        </p:nvSpPr>
        <p:spPr>
          <a:xfrm>
            <a:off x="263620" y="966702"/>
            <a:ext cx="7886700" cy="2822338"/>
          </a:xfrm>
        </p:spPr>
        <p:txBody>
          <a:bodyPr/>
          <a:lstStyle/>
          <a:p>
            <a:pPr>
              <a:lnSpc>
                <a:spcPct val="90000"/>
              </a:lnSpc>
            </a:pPr>
            <a:r>
              <a:rPr lang="en-US" altLang="zh-CN" dirty="0"/>
              <a:t>C</a:t>
            </a:r>
            <a:r>
              <a:rPr lang="zh-CN" altLang="en-US" dirty="0"/>
              <a:t>语言是一种</a:t>
            </a:r>
            <a:r>
              <a:rPr lang="zh-CN" altLang="en-US" dirty="0">
                <a:latin typeface="Times New Roman"/>
              </a:rPr>
              <a:t>“</a:t>
            </a:r>
            <a:r>
              <a:rPr lang="zh-CN" altLang="en-US" dirty="0"/>
              <a:t>自由格式</a:t>
            </a:r>
            <a:r>
              <a:rPr lang="zh-CN" altLang="en-US" dirty="0">
                <a:latin typeface="Times New Roman"/>
              </a:rPr>
              <a:t>”</a:t>
            </a:r>
            <a:r>
              <a:rPr lang="zh-CN" altLang="en-US" dirty="0"/>
              <a:t>语言，除了若干简单的限制外，写程序的人完全可以根据自己的想法和需要选择程序的格式，如在哪儿换行，在哪儿增加空格等等。</a:t>
            </a:r>
          </a:p>
          <a:p>
            <a:pPr lvl="1">
              <a:lnSpc>
                <a:spcPct val="90000"/>
              </a:lnSpc>
            </a:pPr>
            <a:r>
              <a:rPr lang="zh-CN" altLang="en-US" dirty="0"/>
              <a:t>格式的变化并不影响程序的意义。</a:t>
            </a:r>
          </a:p>
          <a:p>
            <a:pPr lvl="1">
              <a:lnSpc>
                <a:spcPct val="90000"/>
              </a:lnSpc>
            </a:pPr>
            <a:r>
              <a:rPr lang="zh-CN" altLang="en-US" dirty="0"/>
              <a:t>但对于人的阅读而言，程序格式是非常重要的！</a:t>
            </a:r>
          </a:p>
          <a:p>
            <a:pPr>
              <a:lnSpc>
                <a:spcPct val="90000"/>
              </a:lnSpc>
            </a:pPr>
            <a:endParaRPr lang="zh-CN" altLang="en-US" dirty="0"/>
          </a:p>
          <a:p>
            <a:pPr>
              <a:lnSpc>
                <a:spcPct val="90000"/>
              </a:lnSpc>
            </a:pPr>
            <a:r>
              <a:rPr lang="zh-CN" altLang="en-US" b="1" dirty="0">
                <a:solidFill>
                  <a:srgbClr val="FF0000"/>
                </a:solidFill>
              </a:rPr>
              <a:t>良好的程序书写格式</a:t>
            </a:r>
            <a:r>
              <a:rPr lang="zh-CN" altLang="en-US" dirty="0"/>
              <a:t>至少应当做到：很好地表现程序的层次结构，反映程序各部分之间的结构关系。</a:t>
            </a:r>
          </a:p>
        </p:txBody>
      </p:sp>
      <p:sp>
        <p:nvSpPr>
          <p:cNvPr id="5" name="灯片编号占位符 5"/>
          <p:cNvSpPr>
            <a:spLocks noGrp="1"/>
          </p:cNvSpPr>
          <p:nvPr>
            <p:ph type="sldNum" sz="quarter" idx="12"/>
          </p:nvPr>
        </p:nvSpPr>
        <p:spPr/>
        <p:txBody>
          <a:bodyPr/>
          <a:lstStyle/>
          <a:p>
            <a:fld id="{1824B0D8-0E6E-44E2-B8F4-4F53746D9B76}" type="slidenum">
              <a:rPr lang="ko-KR" altLang="en-US"/>
              <a:pPr/>
              <a:t>32</a:t>
            </a:fld>
            <a:endParaRPr lang="en-US" altLang="ko-KR"/>
          </a:p>
        </p:txBody>
      </p:sp>
      <p:sp>
        <p:nvSpPr>
          <p:cNvPr id="6" name="Rectangle 3">
            <a:extLst>
              <a:ext uri="{FF2B5EF4-FFF2-40B4-BE49-F238E27FC236}">
                <a16:creationId xmlns:a16="http://schemas.microsoft.com/office/drawing/2014/main" id="{1D3C36A4-E23E-4833-A952-0977BBF5C58D}"/>
              </a:ext>
            </a:extLst>
          </p:cNvPr>
          <p:cNvSpPr txBox="1">
            <a:spLocks noChangeArrowheads="1"/>
          </p:cNvSpPr>
          <p:nvPr/>
        </p:nvSpPr>
        <p:spPr>
          <a:xfrm>
            <a:off x="467544" y="3643682"/>
            <a:ext cx="7886700" cy="289951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kumimoji="0" lang="zh-CN" altLang="en-US" dirty="0"/>
              <a:t>普遍采用的程序书写格式：</a:t>
            </a:r>
          </a:p>
          <a:p>
            <a:pPr lvl="1" fontAlgn="auto">
              <a:spcAft>
                <a:spcPts val="0"/>
              </a:spcAft>
            </a:pPr>
            <a:r>
              <a:rPr kumimoji="0" lang="zh-CN" altLang="en-US" b="1" dirty="0">
                <a:solidFill>
                  <a:srgbClr val="FF0000"/>
                </a:solidFill>
              </a:rPr>
              <a:t>在程序里适当加入空行</a:t>
            </a:r>
            <a:r>
              <a:rPr kumimoji="0" lang="zh-CN" altLang="en-US" dirty="0"/>
              <a:t>，分隔程序中处于同一层次（通常把花括号内的部分看作是下一层次的内容）的不同部分；</a:t>
            </a:r>
          </a:p>
          <a:p>
            <a:pPr lvl="1" fontAlgn="auto">
              <a:spcAft>
                <a:spcPts val="0"/>
              </a:spcAft>
            </a:pPr>
            <a:r>
              <a:rPr kumimoji="0" lang="zh-CN" altLang="en-US" b="1" dirty="0">
                <a:solidFill>
                  <a:srgbClr val="0000FF"/>
                </a:solidFill>
              </a:rPr>
              <a:t>同一层次的不同部分对齐排列（左对齐），下一层次的内容通过适当退格</a:t>
            </a:r>
            <a:r>
              <a:rPr kumimoji="0" lang="zh-CN" altLang="en-US" dirty="0"/>
              <a:t>（在一行开始加入空格，通常每一层增加两个空格）。（</a:t>
            </a:r>
            <a:r>
              <a:rPr kumimoji="0" lang="zh-CN" altLang="en-US" b="1" dirty="0">
                <a:solidFill>
                  <a:srgbClr val="FF0000"/>
                </a:solidFill>
              </a:rPr>
              <a:t>缩进格式</a:t>
            </a:r>
            <a:r>
              <a:rPr kumimoji="0" lang="zh-CN" altLang="en-US" dirty="0"/>
              <a:t>）</a:t>
            </a:r>
          </a:p>
          <a:p>
            <a:pPr lvl="1" fontAlgn="auto">
              <a:spcAft>
                <a:spcPts val="0"/>
              </a:spcAft>
            </a:pPr>
            <a:r>
              <a:rPr kumimoji="0" lang="zh-CN" altLang="en-US" dirty="0"/>
              <a:t>在程序里增加一些说明性信息（</a:t>
            </a:r>
            <a:r>
              <a:rPr kumimoji="0" lang="zh-CN" altLang="en-US" b="1" dirty="0">
                <a:solidFill>
                  <a:srgbClr val="FF0000"/>
                </a:solidFill>
              </a:rPr>
              <a:t>注释</a:t>
            </a:r>
            <a:r>
              <a:rPr kumimoji="0" lang="zh-CN" altLang="en-US" dirty="0"/>
              <a:t>）。</a:t>
            </a:r>
          </a:p>
          <a:p>
            <a:pPr fontAlgn="auto">
              <a:spcAft>
                <a:spcPts val="0"/>
              </a:spcAft>
            </a:pPr>
            <a:endParaRPr kumimoji="0" lang="zh-CN" altLang="en-US" dirty="0"/>
          </a:p>
          <a:p>
            <a:pPr fontAlgn="auto">
              <a:spcAft>
                <a:spcPts val="0"/>
              </a:spcAft>
            </a:pPr>
            <a:r>
              <a:rPr kumimoji="0" lang="zh-CN" altLang="en-US" dirty="0">
                <a:solidFill>
                  <a:srgbClr val="FF0000"/>
                </a:solidFill>
                <a:effectLst>
                  <a:outerShdw blurRad="38100" dist="38100" dir="2700000" algn="tl">
                    <a:srgbClr val="C0C0C0"/>
                  </a:outerShdw>
                </a:effectLst>
              </a:rPr>
              <a:t>良好的程序风格是一门技巧，有一定的艺术性，需要经过长期的训练。</a:t>
            </a:r>
            <a:endParaRPr kumimoji="0" lang="zh-CN" altLang="en-US" sz="2400" dirty="0">
              <a:solidFill>
                <a:srgbClr val="FF0000"/>
              </a:solidFill>
              <a:effectLst>
                <a:outerShdw blurRad="38100" dist="38100" dir="2700000" algn="tl">
                  <a:srgbClr val="C0C0C0"/>
                </a:outerShdw>
              </a:effectLs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zh-CN" dirty="0"/>
              <a:t>6</a:t>
            </a:r>
            <a:r>
              <a:rPr lang="zh-CN" altLang="en-US" dirty="0"/>
              <a:t>、软件维护</a:t>
            </a:r>
          </a:p>
        </p:txBody>
      </p:sp>
      <p:sp>
        <p:nvSpPr>
          <p:cNvPr id="114691" name="Rectangle 3"/>
          <p:cNvSpPr>
            <a:spLocks noGrp="1" noChangeArrowheads="1"/>
          </p:cNvSpPr>
          <p:nvPr>
            <p:ph idx="1"/>
          </p:nvPr>
        </p:nvSpPr>
        <p:spPr>
          <a:xfrm>
            <a:off x="628650" y="1340768"/>
            <a:ext cx="7620000" cy="4724400"/>
          </a:xfrm>
        </p:spPr>
        <p:txBody>
          <a:bodyPr/>
          <a:lstStyle/>
          <a:p>
            <a:pPr marL="914400" lvl="1" indent="-457200"/>
            <a:r>
              <a:rPr lang="zh-CN" altLang="en-US" dirty="0"/>
              <a:t>对软件开发的研究表明，大多数软件在发布后，用于维护的费用占到总费用的</a:t>
            </a:r>
            <a:r>
              <a:rPr lang="en-US" altLang="zh-CN" dirty="0"/>
              <a:t>80%~90%</a:t>
            </a:r>
            <a:r>
              <a:rPr lang="zh-CN" altLang="en-US" dirty="0"/>
              <a:t>。</a:t>
            </a:r>
          </a:p>
          <a:p>
            <a:pPr marL="533400" indent="-533400"/>
            <a:r>
              <a:rPr lang="zh-CN" altLang="en-US" dirty="0"/>
              <a:t>为什么软件需要维护？</a:t>
            </a:r>
          </a:p>
          <a:p>
            <a:pPr marL="0" indent="0">
              <a:buNone/>
            </a:pPr>
            <a:r>
              <a:rPr lang="zh-CN" altLang="en-US" dirty="0"/>
              <a:t>（</a:t>
            </a:r>
            <a:r>
              <a:rPr lang="en-US" altLang="zh-CN" dirty="0"/>
              <a:t>1</a:t>
            </a:r>
            <a:r>
              <a:rPr lang="zh-CN" altLang="en-US" dirty="0"/>
              <a:t>）纠正逻辑错误</a:t>
            </a:r>
          </a:p>
          <a:p>
            <a:pPr marL="914400" lvl="1" indent="-457200"/>
            <a:r>
              <a:rPr lang="zh-CN" altLang="en-US" dirty="0"/>
              <a:t>即使经过大量测试，并在相关领域使用多年，软件中依然可能存在逻辑错误；</a:t>
            </a:r>
          </a:p>
          <a:p>
            <a:pPr marL="914400" lvl="1" indent="-457200"/>
            <a:r>
              <a:rPr lang="zh-CN" altLang="en-US" dirty="0"/>
              <a:t>当出现一些不常见的情况或发生之前未预料到的情况时，之前隐藏的逻辑错误就会使程序运行失败。</a:t>
            </a:r>
          </a:p>
          <a:p>
            <a:pPr marL="0" indent="0">
              <a:buNone/>
            </a:pPr>
            <a:r>
              <a:rPr lang="zh-CN" altLang="en-US" dirty="0"/>
              <a:t>（</a:t>
            </a:r>
            <a:r>
              <a:rPr lang="en-US" altLang="zh-CN" dirty="0"/>
              <a:t>2</a:t>
            </a:r>
            <a:r>
              <a:rPr lang="zh-CN" altLang="en-US" dirty="0"/>
              <a:t>）增强功能（从费用角度看更重要）</a:t>
            </a:r>
          </a:p>
          <a:p>
            <a:pPr marL="914400" lvl="1" indent="-457200"/>
            <a:r>
              <a:rPr lang="zh-CN" altLang="en-US" dirty="0"/>
              <a:t>更多功能、更多方法、更好的界面、更快的速度、更大的容量</a:t>
            </a:r>
            <a:r>
              <a:rPr lang="en-US" altLang="zh-CN" dirty="0">
                <a:latin typeface="Times New Roman"/>
              </a:rPr>
              <a:t>……</a:t>
            </a:r>
            <a:endParaRPr lang="en-US" altLang="zh-CN" dirty="0"/>
          </a:p>
        </p:txBody>
      </p:sp>
      <p:sp>
        <p:nvSpPr>
          <p:cNvPr id="5" name="灯片编号占位符 5"/>
          <p:cNvSpPr>
            <a:spLocks noGrp="1"/>
          </p:cNvSpPr>
          <p:nvPr>
            <p:ph type="sldNum" sz="quarter" idx="12"/>
          </p:nvPr>
        </p:nvSpPr>
        <p:spPr/>
        <p:txBody>
          <a:bodyPr/>
          <a:lstStyle/>
          <a:p>
            <a:fld id="{9B720174-1E96-4A61-81C9-0563AC28A14A}" type="slidenum">
              <a:rPr lang="ko-KR" altLang="en-US"/>
              <a:pPr/>
              <a:t>33</a:t>
            </a:fld>
            <a:endParaRPr lang="en-US" altLang="ko-K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179512" y="260648"/>
            <a:ext cx="4375398" cy="615602"/>
          </a:xfrm>
        </p:spPr>
        <p:txBody>
          <a:bodyPr/>
          <a:lstStyle/>
          <a:p>
            <a:r>
              <a:rPr lang="en-US" altLang="zh-CN" dirty="0"/>
              <a:t>7</a:t>
            </a:r>
            <a:r>
              <a:rPr lang="zh-CN" altLang="en-US" dirty="0"/>
              <a:t>、软件工程的重要性</a:t>
            </a:r>
          </a:p>
        </p:txBody>
      </p:sp>
      <p:sp>
        <p:nvSpPr>
          <p:cNvPr id="116739" name="Rectangle 3"/>
          <p:cNvSpPr>
            <a:spLocks noGrp="1" noChangeArrowheads="1"/>
          </p:cNvSpPr>
          <p:nvPr>
            <p:ph idx="1"/>
          </p:nvPr>
        </p:nvSpPr>
        <p:spPr>
          <a:xfrm>
            <a:off x="395536" y="876250"/>
            <a:ext cx="7886700" cy="3128814"/>
          </a:xfrm>
        </p:spPr>
        <p:txBody>
          <a:bodyPr>
            <a:normAutofit lnSpcReduction="10000"/>
          </a:bodyPr>
          <a:lstStyle/>
          <a:p>
            <a:pPr lvl="1"/>
            <a:r>
              <a:rPr lang="zh-CN" altLang="en-US" dirty="0"/>
              <a:t>软件维护困难的一部分原因是大部分程序员没有花很长时间来编写他们的程序？</a:t>
            </a:r>
          </a:p>
          <a:p>
            <a:r>
              <a:rPr lang="zh-CN" altLang="en-US" dirty="0"/>
              <a:t>大型软件开发中的困难：</a:t>
            </a:r>
          </a:p>
          <a:p>
            <a:pPr lvl="1">
              <a:buFont typeface="Wingdings" pitchFamily="2" charset="2"/>
              <a:buAutoNum type="arabicPeriod"/>
            </a:pPr>
            <a:r>
              <a:rPr lang="zh-CN" altLang="en-US" dirty="0"/>
              <a:t>一致性难以保证；</a:t>
            </a:r>
          </a:p>
          <a:p>
            <a:pPr lvl="1">
              <a:buFont typeface="Wingdings" pitchFamily="2" charset="2"/>
              <a:buAutoNum type="arabicPeriod"/>
            </a:pPr>
            <a:r>
              <a:rPr lang="zh-CN" altLang="en-US" dirty="0"/>
              <a:t>软件测试的困难；</a:t>
            </a:r>
          </a:p>
          <a:p>
            <a:pPr lvl="1">
              <a:buFont typeface="Wingdings" pitchFamily="2" charset="2"/>
              <a:buAutoNum type="arabicPeriod"/>
            </a:pPr>
            <a:r>
              <a:rPr lang="zh-CN" altLang="en-US" dirty="0"/>
              <a:t>工作进度难以控制；</a:t>
            </a:r>
          </a:p>
          <a:p>
            <a:pPr lvl="1">
              <a:buFont typeface="Wingdings" pitchFamily="2" charset="2"/>
              <a:buAutoNum type="arabicPeriod"/>
            </a:pPr>
            <a:r>
              <a:rPr lang="zh-CN" altLang="en-US" dirty="0"/>
              <a:t>文件和代码的协调；</a:t>
            </a:r>
          </a:p>
          <a:p>
            <a:pPr lvl="1">
              <a:buFont typeface="Wingdings" pitchFamily="2" charset="2"/>
              <a:buAutoNum type="arabicPeriod"/>
            </a:pPr>
            <a:r>
              <a:rPr lang="zh-CN" altLang="en-US" dirty="0"/>
              <a:t>版本更新带来的困难：软件重用难；</a:t>
            </a:r>
          </a:p>
          <a:p>
            <a:r>
              <a:rPr lang="zh-CN" altLang="en-US" dirty="0">
                <a:solidFill>
                  <a:srgbClr val="FF0000"/>
                </a:solidFill>
                <a:effectLst>
                  <a:outerShdw blurRad="38100" dist="38100" dir="2700000" algn="tl">
                    <a:srgbClr val="C0C0C0"/>
                  </a:outerShdw>
                </a:effectLst>
              </a:rPr>
              <a:t>软件工程</a:t>
            </a:r>
            <a:r>
              <a:rPr lang="en-US" altLang="zh-CN" dirty="0">
                <a:solidFill>
                  <a:srgbClr val="FF0000"/>
                </a:solidFill>
                <a:effectLst>
                  <a:outerShdw blurRad="38100" dist="38100" dir="2700000" algn="tl">
                    <a:srgbClr val="C0C0C0"/>
                  </a:outerShdw>
                </a:effectLst>
              </a:rPr>
              <a:t>(software engineering, SE)</a:t>
            </a:r>
            <a:r>
              <a:rPr lang="zh-CN" altLang="en-US" dirty="0"/>
              <a:t>：用工程项目实施的方法来组织软件的开发及维护全过程。</a:t>
            </a:r>
          </a:p>
        </p:txBody>
      </p:sp>
      <p:sp>
        <p:nvSpPr>
          <p:cNvPr id="5" name="灯片编号占位符 5"/>
          <p:cNvSpPr>
            <a:spLocks noGrp="1"/>
          </p:cNvSpPr>
          <p:nvPr>
            <p:ph type="sldNum" sz="quarter" idx="12"/>
          </p:nvPr>
        </p:nvSpPr>
        <p:spPr/>
        <p:txBody>
          <a:bodyPr/>
          <a:lstStyle/>
          <a:p>
            <a:fld id="{85FA613C-0FC9-4E8F-BF94-582B4E08381A}" type="slidenum">
              <a:rPr lang="ko-KR" altLang="en-US"/>
              <a:pPr/>
              <a:t>34</a:t>
            </a:fld>
            <a:endParaRPr lang="en-US" altLang="ko-KR"/>
          </a:p>
        </p:txBody>
      </p:sp>
      <p:sp>
        <p:nvSpPr>
          <p:cNvPr id="6" name="Rectangle 3">
            <a:extLst>
              <a:ext uri="{FF2B5EF4-FFF2-40B4-BE49-F238E27FC236}">
                <a16:creationId xmlns:a16="http://schemas.microsoft.com/office/drawing/2014/main" id="{AC0E8079-8EEB-41EA-8D45-D4533F3A90F1}"/>
              </a:ext>
            </a:extLst>
          </p:cNvPr>
          <p:cNvSpPr txBox="1">
            <a:spLocks noChangeArrowheads="1"/>
          </p:cNvSpPr>
          <p:nvPr/>
        </p:nvSpPr>
        <p:spPr>
          <a:xfrm>
            <a:off x="417754" y="3742457"/>
            <a:ext cx="5095478" cy="31155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533400" indent="-533400" fontAlgn="auto">
              <a:spcAft>
                <a:spcPts val="0"/>
              </a:spcAft>
            </a:pPr>
            <a:r>
              <a:rPr kumimoji="0" lang="zh-CN" altLang="en-US"/>
              <a:t>软件开发过程的几个重要阶段：</a:t>
            </a:r>
          </a:p>
          <a:p>
            <a:pPr marL="533400" indent="-533400" fontAlgn="auto">
              <a:spcAft>
                <a:spcPts val="0"/>
              </a:spcAft>
              <a:buFontTx/>
              <a:buAutoNum type="arabicPeriod"/>
            </a:pPr>
            <a:r>
              <a:rPr kumimoji="0" lang="zh-CN" altLang="en-US"/>
              <a:t>可行性论证；</a:t>
            </a:r>
          </a:p>
          <a:p>
            <a:pPr marL="533400" indent="-533400" fontAlgn="auto">
              <a:spcAft>
                <a:spcPts val="0"/>
              </a:spcAft>
              <a:buFontTx/>
              <a:buAutoNum type="arabicPeriod"/>
            </a:pPr>
            <a:r>
              <a:rPr kumimoji="0" lang="zh-CN" altLang="en-US"/>
              <a:t>需求分析；</a:t>
            </a:r>
          </a:p>
          <a:p>
            <a:pPr marL="533400" indent="-533400" fontAlgn="auto">
              <a:spcAft>
                <a:spcPts val="0"/>
              </a:spcAft>
              <a:buFontTx/>
              <a:buAutoNum type="arabicPeriod"/>
            </a:pPr>
            <a:r>
              <a:rPr kumimoji="0" lang="zh-CN" altLang="en-US"/>
              <a:t>系统设计：概要设计和详细设计；</a:t>
            </a:r>
          </a:p>
          <a:p>
            <a:pPr marL="533400" indent="-533400" fontAlgn="auto">
              <a:spcAft>
                <a:spcPts val="0"/>
              </a:spcAft>
              <a:buFontTx/>
              <a:buAutoNum type="arabicPeriod"/>
            </a:pPr>
            <a:r>
              <a:rPr kumimoji="0" lang="zh-CN" altLang="en-US"/>
              <a:t>程序开发：编码及单元测试；</a:t>
            </a:r>
          </a:p>
          <a:p>
            <a:pPr marL="533400" indent="-533400" fontAlgn="auto">
              <a:spcAft>
                <a:spcPts val="0"/>
              </a:spcAft>
              <a:buFontTx/>
              <a:buAutoNum type="arabicPeriod"/>
            </a:pPr>
            <a:r>
              <a:rPr kumimoji="0" lang="zh-CN" altLang="en-US"/>
              <a:t>系统测试：测试和修改；</a:t>
            </a:r>
          </a:p>
          <a:p>
            <a:pPr marL="533400" indent="-533400" fontAlgn="auto">
              <a:spcAft>
                <a:spcPts val="0"/>
              </a:spcAft>
              <a:buFontTx/>
              <a:buAutoNum type="arabicPeriod"/>
            </a:pPr>
            <a:r>
              <a:rPr kumimoji="0" lang="zh-CN" altLang="en-US"/>
              <a:t>系统维护：使用和维护</a:t>
            </a:r>
          </a:p>
          <a:p>
            <a:pPr marL="914400" lvl="1" indent="-457200" fontAlgn="auto">
              <a:spcAft>
                <a:spcPts val="0"/>
              </a:spcAft>
            </a:pPr>
            <a:r>
              <a:rPr kumimoji="0" lang="zh-CN" altLang="en-US"/>
              <a:t>每个阶段都要形成相应的规范文档。</a:t>
            </a:r>
          </a:p>
          <a:p>
            <a:pPr marL="914400" lvl="1" indent="-457200" fontAlgn="auto">
              <a:spcAft>
                <a:spcPts val="0"/>
              </a:spcAft>
            </a:pPr>
            <a:endParaRPr kumimoji="0" lang="en-US" altLang="zh-C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614E5EE8-7702-48EB-9793-65C4EF6FE319}"/>
              </a:ext>
            </a:extLst>
          </p:cNvPr>
          <p:cNvSpPr>
            <a:spLocks noGrp="1"/>
          </p:cNvSpPr>
          <p:nvPr>
            <p:ph type="sldNum" sz="quarter" idx="12"/>
          </p:nvPr>
        </p:nvSpPr>
        <p:spPr/>
        <p:txBody>
          <a:bodyPr/>
          <a:lstStyle/>
          <a:p>
            <a:fld id="{08E28563-F264-4A9D-BB2D-6BC9F50DF586}" type="slidenum">
              <a:rPr lang="ko-KR" altLang="en-US" smtClean="0"/>
              <a:pPr/>
              <a:t>35</a:t>
            </a:fld>
            <a:endParaRPr lang="en-US" altLang="ko-KR"/>
          </a:p>
        </p:txBody>
      </p:sp>
      <p:sp>
        <p:nvSpPr>
          <p:cNvPr id="2" name="文本框 1">
            <a:extLst>
              <a:ext uri="{FF2B5EF4-FFF2-40B4-BE49-F238E27FC236}">
                <a16:creationId xmlns:a16="http://schemas.microsoft.com/office/drawing/2014/main" id="{E5EB0AEE-48D5-4949-9390-679F2F5F6021}"/>
              </a:ext>
            </a:extLst>
          </p:cNvPr>
          <p:cNvSpPr txBox="1"/>
          <p:nvPr/>
        </p:nvSpPr>
        <p:spPr>
          <a:xfrm>
            <a:off x="0" y="0"/>
            <a:ext cx="8568952" cy="830997"/>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作业：</a:t>
            </a:r>
            <a:r>
              <a:rPr lang="en-US" altLang="zh-CN" b="1" dirty="0">
                <a:latin typeface="仿宋" panose="02010609060101010101" pitchFamily="49" charset="-122"/>
                <a:ea typeface="仿宋" panose="02010609060101010101" pitchFamily="49" charset="-122"/>
              </a:rPr>
              <a:t>P15</a:t>
            </a: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T6</a:t>
            </a:r>
          </a:p>
          <a:p>
            <a:r>
              <a:rPr lang="zh-CN" altLang="en-US" b="1" dirty="0">
                <a:latin typeface="仿宋" panose="02010609060101010101" pitchFamily="49" charset="-122"/>
                <a:ea typeface="仿宋" panose="02010609060101010101" pitchFamily="49" charset="-122"/>
              </a:rPr>
              <a:t>编写一个</a:t>
            </a:r>
            <a:r>
              <a:rPr lang="en-US" altLang="zh-CN" b="1" dirty="0">
                <a:latin typeface="仿宋" panose="02010609060101010101" pitchFamily="49" charset="-122"/>
                <a:ea typeface="仿宋" panose="02010609060101010101" pitchFamily="49" charset="-122"/>
              </a:rPr>
              <a:t>C</a:t>
            </a:r>
            <a:r>
              <a:rPr lang="zh-CN" altLang="en-US" b="1" dirty="0">
                <a:latin typeface="仿宋" panose="02010609060101010101" pitchFamily="49" charset="-122"/>
                <a:ea typeface="仿宋" panose="02010609060101010101" pitchFamily="49" charset="-122"/>
              </a:rPr>
              <a:t>程序，输入</a:t>
            </a:r>
            <a:r>
              <a:rPr lang="en-US" altLang="zh-CN" b="1" dirty="0" err="1">
                <a:latin typeface="仿宋" panose="02010609060101010101" pitchFamily="49" charset="-122"/>
                <a:ea typeface="仿宋" panose="02010609060101010101" pitchFamily="49" charset="-122"/>
              </a:rPr>
              <a:t>a,b,c</a:t>
            </a:r>
            <a:r>
              <a:rPr lang="zh-CN" altLang="en-US" b="1" dirty="0">
                <a:latin typeface="仿宋" panose="02010609060101010101" pitchFamily="49" charset="-122"/>
                <a:ea typeface="仿宋" panose="02010609060101010101" pitchFamily="49" charset="-122"/>
              </a:rPr>
              <a:t>三个值，输出其中最大值</a:t>
            </a:r>
          </a:p>
        </p:txBody>
      </p:sp>
      <p:pic>
        <p:nvPicPr>
          <p:cNvPr id="3" name="图片 2">
            <a:extLst>
              <a:ext uri="{FF2B5EF4-FFF2-40B4-BE49-F238E27FC236}">
                <a16:creationId xmlns:a16="http://schemas.microsoft.com/office/drawing/2014/main" id="{A3A5DFB8-8CF9-4F23-9070-D8E9FE918719}"/>
              </a:ext>
            </a:extLst>
          </p:cNvPr>
          <p:cNvPicPr>
            <a:picLocks noChangeAspect="1"/>
          </p:cNvPicPr>
          <p:nvPr/>
        </p:nvPicPr>
        <p:blipFill>
          <a:blip r:embed="rId2"/>
          <a:stretch>
            <a:fillRect/>
          </a:stretch>
        </p:blipFill>
        <p:spPr>
          <a:xfrm>
            <a:off x="11430" y="830997"/>
            <a:ext cx="4922150" cy="5525354"/>
          </a:xfrm>
          <a:prstGeom prst="rect">
            <a:avLst/>
          </a:prstGeom>
        </p:spPr>
      </p:pic>
      <p:pic>
        <p:nvPicPr>
          <p:cNvPr id="7" name="图片 6">
            <a:extLst>
              <a:ext uri="{FF2B5EF4-FFF2-40B4-BE49-F238E27FC236}">
                <a16:creationId xmlns:a16="http://schemas.microsoft.com/office/drawing/2014/main" id="{BC2320B1-73A8-4F86-B73A-6859950F6832}"/>
              </a:ext>
            </a:extLst>
          </p:cNvPr>
          <p:cNvPicPr>
            <a:picLocks noChangeAspect="1"/>
          </p:cNvPicPr>
          <p:nvPr/>
        </p:nvPicPr>
        <p:blipFill>
          <a:blip r:embed="rId3"/>
          <a:stretch>
            <a:fillRect/>
          </a:stretch>
        </p:blipFill>
        <p:spPr>
          <a:xfrm>
            <a:off x="6457950" y="3501008"/>
            <a:ext cx="1296144" cy="967544"/>
          </a:xfrm>
          <a:prstGeom prst="rect">
            <a:avLst/>
          </a:prstGeom>
        </p:spPr>
      </p:pic>
    </p:spTree>
    <p:extLst>
      <p:ext uri="{BB962C8B-B14F-4D97-AF65-F5344CB8AC3E}">
        <p14:creationId xmlns:p14="http://schemas.microsoft.com/office/powerpoint/2010/main" val="2224462866"/>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p:cNvSpPr>
            <a:spLocks noGrp="1" noChangeArrowheads="1"/>
          </p:cNvSpPr>
          <p:nvPr>
            <p:ph idx="1"/>
          </p:nvPr>
        </p:nvSpPr>
        <p:spPr>
          <a:xfrm>
            <a:off x="685800" y="1124744"/>
            <a:ext cx="7772400" cy="4752528"/>
          </a:xfrm>
        </p:spPr>
        <p:txBody>
          <a:bodyPr>
            <a:normAutofit lnSpcReduction="10000"/>
          </a:bodyPr>
          <a:lstStyle/>
          <a:p>
            <a:pPr>
              <a:buClr>
                <a:schemeClr val="tx1"/>
              </a:buClr>
              <a:buFont typeface="Webdings" pitchFamily="18" charset="2"/>
              <a:buChar char="="/>
            </a:pPr>
            <a:r>
              <a:rPr lang="zh-CN" altLang="en-US" sz="2800" dirty="0">
                <a:effectLst>
                  <a:outerShdw blurRad="38100" dist="38100" dir="2700000" algn="tl">
                    <a:srgbClr val="C0C0C0"/>
                  </a:outerShdw>
                </a:effectLst>
              </a:rPr>
              <a:t>机器语言</a:t>
            </a:r>
            <a:endParaRPr lang="zh-CN" altLang="en-US" sz="2800" dirty="0"/>
          </a:p>
          <a:p>
            <a:pPr>
              <a:buClr>
                <a:schemeClr val="tx1"/>
              </a:buClr>
              <a:buFont typeface="Webdings" pitchFamily="18" charset="2"/>
              <a:buChar char="="/>
            </a:pPr>
            <a:r>
              <a:rPr lang="zh-CN" altLang="en-US" sz="2800" dirty="0">
                <a:effectLst>
                  <a:outerShdw blurRad="38100" dist="38100" dir="2700000" algn="tl">
                    <a:srgbClr val="C0C0C0"/>
                  </a:outerShdw>
                </a:effectLst>
              </a:rPr>
              <a:t>汇编语言</a:t>
            </a:r>
          </a:p>
          <a:p>
            <a:pPr marL="0" indent="0">
              <a:buClr>
                <a:schemeClr val="tx1"/>
              </a:buClr>
              <a:buNone/>
            </a:pPr>
            <a:r>
              <a:rPr lang="en-US" altLang="zh-CN" sz="2800" b="1" dirty="0">
                <a:solidFill>
                  <a:srgbClr val="FF0000"/>
                </a:solidFill>
                <a:effectLst>
                  <a:outerShdw blurRad="38100" dist="38100" dir="2700000" algn="tl">
                    <a:srgbClr val="C0C0C0"/>
                  </a:outerShdw>
                </a:effectLst>
              </a:rPr>
              <a:t>3</a:t>
            </a:r>
            <a:r>
              <a:rPr lang="zh-CN" altLang="en-US" sz="2800" b="1" dirty="0">
                <a:solidFill>
                  <a:srgbClr val="FF0000"/>
                </a:solidFill>
                <a:effectLst>
                  <a:outerShdw blurRad="38100" dist="38100" dir="2700000" algn="tl">
                    <a:srgbClr val="C0C0C0"/>
                  </a:outerShdw>
                </a:effectLst>
              </a:rPr>
              <a:t>、高级语言</a:t>
            </a:r>
            <a:r>
              <a:rPr lang="zh-CN" altLang="en-US" sz="2800" dirty="0">
                <a:effectLst>
                  <a:outerShdw blurRad="38100" dist="38100" dir="2700000" algn="tl">
                    <a:srgbClr val="C0C0C0"/>
                  </a:outerShdw>
                </a:effectLst>
              </a:rPr>
              <a:t> </a:t>
            </a:r>
            <a:r>
              <a:rPr lang="en-US" altLang="zh-CN" sz="2800" dirty="0">
                <a:effectLst>
                  <a:outerShdw blurRad="38100" dist="38100" dir="2700000" algn="tl">
                    <a:srgbClr val="C0C0C0"/>
                  </a:outerShdw>
                </a:effectLst>
                <a:latin typeface="Times New Roman"/>
              </a:rPr>
              <a:t>——</a:t>
            </a:r>
            <a:r>
              <a:rPr lang="en-US" altLang="zh-CN" sz="2800" dirty="0">
                <a:effectLst>
                  <a:outerShdw blurRad="38100" dist="38100" dir="2700000" algn="tl">
                    <a:srgbClr val="C0C0C0"/>
                  </a:outerShdw>
                </a:effectLst>
              </a:rPr>
              <a:t> </a:t>
            </a:r>
            <a:r>
              <a:rPr lang="zh-CN" altLang="en-US" sz="2800" dirty="0">
                <a:effectLst>
                  <a:outerShdw blurRad="38100" dist="38100" dir="2700000" algn="tl">
                    <a:srgbClr val="C0C0C0"/>
                  </a:outerShdw>
                </a:effectLst>
              </a:rPr>
              <a:t>类自然语言</a:t>
            </a:r>
            <a:endParaRPr lang="zh-CN" altLang="en-US" sz="3200" dirty="0">
              <a:latin typeface="Garamond" pitchFamily="18" charset="0"/>
            </a:endParaRPr>
          </a:p>
          <a:p>
            <a:pPr lvl="1"/>
            <a:r>
              <a:rPr lang="zh-CN" altLang="en-US" sz="2800" dirty="0"/>
              <a:t>包含数据、运算、控制、数据传输四大成分；</a:t>
            </a:r>
          </a:p>
          <a:p>
            <a:pPr lvl="1"/>
            <a:r>
              <a:rPr lang="zh-CN" altLang="en-US" sz="2800" dirty="0"/>
              <a:t>具有语法结构、语法规则及语义。</a:t>
            </a:r>
          </a:p>
          <a:p>
            <a:pPr lvl="1">
              <a:buFontTx/>
              <a:buNone/>
            </a:pPr>
            <a:r>
              <a:rPr lang="zh-CN" altLang="en-US" sz="2400" b="1" dirty="0">
                <a:solidFill>
                  <a:srgbClr val="7030A0"/>
                </a:solidFill>
                <a:effectLst>
                  <a:outerShdw blurRad="38100" dist="38100" dir="2700000" algn="tl">
                    <a:srgbClr val="C0C0C0"/>
                  </a:outerShdw>
                </a:effectLst>
              </a:rPr>
              <a:t>优点：可读性和可移植性好</a:t>
            </a:r>
          </a:p>
          <a:p>
            <a:pPr lvl="1">
              <a:buFontTx/>
              <a:buNone/>
            </a:pPr>
            <a:r>
              <a:rPr lang="zh-CN" altLang="en-US" sz="2400" b="1" dirty="0">
                <a:solidFill>
                  <a:srgbClr val="008000"/>
                </a:solidFill>
                <a:effectLst>
                  <a:outerShdw blurRad="38100" dist="38100" dir="2700000" algn="tl">
                    <a:srgbClr val="C0C0C0"/>
                  </a:outerShdw>
                </a:effectLst>
              </a:rPr>
              <a:t>缺点：需要“翻译”才可执行、难以实现汇编语言的某些功能（如：对内存地址、位等的直接操作）</a:t>
            </a:r>
            <a:endParaRPr lang="en-US" altLang="zh-CN" sz="2400" b="1" dirty="0">
              <a:solidFill>
                <a:srgbClr val="008000"/>
              </a:solidFill>
              <a:effectLst>
                <a:outerShdw blurRad="38100" dist="38100" dir="2700000" algn="tl">
                  <a:srgbClr val="C0C0C0"/>
                </a:outerShdw>
              </a:effectLst>
            </a:endParaRPr>
          </a:p>
          <a:p>
            <a:pPr lvl="1">
              <a:buFont typeface="Wingdings" panose="05000000000000000000" pitchFamily="2" charset="2"/>
              <a:buChar char="n"/>
            </a:pPr>
            <a:r>
              <a:rPr lang="zh-CN" altLang="en-US" sz="2400" b="1" dirty="0">
                <a:solidFill>
                  <a:srgbClr val="FF0000"/>
                </a:solidFill>
              </a:rPr>
              <a:t>面向过程的语言</a:t>
            </a:r>
          </a:p>
          <a:p>
            <a:pPr lvl="2">
              <a:buFont typeface="Wingdings" panose="05000000000000000000" pitchFamily="2" charset="2"/>
              <a:buChar char="n"/>
            </a:pPr>
            <a:r>
              <a:rPr lang="zh-CN" altLang="en-US" sz="1800" b="1" dirty="0">
                <a:solidFill>
                  <a:srgbClr val="FF0000"/>
                </a:solidFill>
              </a:rPr>
              <a:t>非结构化的语言</a:t>
            </a:r>
            <a:endParaRPr lang="en-US" altLang="zh-CN" sz="1800" b="1" dirty="0">
              <a:solidFill>
                <a:srgbClr val="FF0000"/>
              </a:solidFill>
            </a:endParaRPr>
          </a:p>
          <a:p>
            <a:pPr lvl="2">
              <a:buFont typeface="Wingdings" panose="05000000000000000000" pitchFamily="2" charset="2"/>
              <a:buChar char="n"/>
            </a:pPr>
            <a:r>
              <a:rPr lang="zh-CN" altLang="en-US" sz="1800" b="1" dirty="0">
                <a:solidFill>
                  <a:srgbClr val="FF0000"/>
                </a:solidFill>
              </a:rPr>
              <a:t>结构化语言</a:t>
            </a:r>
            <a:r>
              <a:rPr lang="zh-CN" altLang="en-US" sz="1800" dirty="0">
                <a:solidFill>
                  <a:schemeClr val="tx1">
                    <a:lumMod val="95000"/>
                    <a:lumOff val="5000"/>
                  </a:schemeClr>
                </a:solidFill>
              </a:rPr>
              <a:t>：顺序、分支、循环</a:t>
            </a:r>
          </a:p>
          <a:p>
            <a:pPr lvl="1">
              <a:buFont typeface="Wingdings" panose="05000000000000000000" pitchFamily="2" charset="2"/>
              <a:buChar char="n"/>
            </a:pPr>
            <a:r>
              <a:rPr lang="zh-CN" altLang="en-US" sz="2400" b="1" dirty="0">
                <a:solidFill>
                  <a:srgbClr val="FF0000"/>
                </a:solidFill>
              </a:rPr>
              <a:t>面向对象的语言</a:t>
            </a:r>
          </a:p>
          <a:p>
            <a:pPr lvl="1">
              <a:buFont typeface="Wingdings" panose="05000000000000000000" pitchFamily="2" charset="2"/>
              <a:buChar char="l"/>
            </a:pPr>
            <a:endParaRPr lang="zh-CN" altLang="en-US" b="1" dirty="0">
              <a:solidFill>
                <a:srgbClr val="008000"/>
              </a:solidFill>
              <a:effectLst>
                <a:outerShdw blurRad="38100" dist="38100" dir="2700000" algn="tl">
                  <a:srgbClr val="C0C0C0"/>
                </a:outerShdw>
              </a:effectLst>
            </a:endParaRPr>
          </a:p>
        </p:txBody>
      </p:sp>
      <p:sp>
        <p:nvSpPr>
          <p:cNvPr id="6" name="灯片编号占位符 5"/>
          <p:cNvSpPr>
            <a:spLocks noGrp="1"/>
          </p:cNvSpPr>
          <p:nvPr>
            <p:ph type="sldNum" sz="quarter" idx="12"/>
          </p:nvPr>
        </p:nvSpPr>
        <p:spPr/>
        <p:txBody>
          <a:bodyPr/>
          <a:lstStyle/>
          <a:p>
            <a:fld id="{7C1C1FC3-9881-46C1-9EA0-26FF172687F1}" type="slidenum">
              <a:rPr lang="ko-KR" altLang="en-US"/>
              <a:pPr/>
              <a:t>4</a:t>
            </a:fld>
            <a:endParaRPr lang="en-US" altLang="ko-KR"/>
          </a:p>
        </p:txBody>
      </p:sp>
      <p:sp>
        <p:nvSpPr>
          <p:cNvPr id="61443" name="AutoShape 3"/>
          <p:cNvSpPr>
            <a:spLocks/>
          </p:cNvSpPr>
          <p:nvPr/>
        </p:nvSpPr>
        <p:spPr bwMode="auto">
          <a:xfrm>
            <a:off x="2699792" y="1133069"/>
            <a:ext cx="228600" cy="762000"/>
          </a:xfrm>
          <a:prstGeom prst="rightBrace">
            <a:avLst>
              <a:gd name="adj1" fmla="val 27778"/>
              <a:gd name="adj2" fmla="val 50000"/>
            </a:avLst>
          </a:prstGeom>
          <a:noFill/>
          <a:ln w="12700" cap="sq">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1" latinLnBrk="0"/>
            <a:r>
              <a:rPr lang="zh-CN" altLang="en-US" b="1" dirty="0">
                <a:solidFill>
                  <a:srgbClr val="FF0000"/>
                </a:solidFill>
                <a:latin typeface="Times New Roman" pitchFamily="18" charset="0"/>
                <a:ea typeface="宋体" pitchFamily="2" charset="-122"/>
              </a:rPr>
              <a:t>低级语言</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42">
                                            <p:txEl>
                                              <p:pRg st="7" end="7"/>
                                            </p:txEl>
                                          </p:spTgt>
                                        </p:tgtEl>
                                        <p:attrNameLst>
                                          <p:attrName>style.visibility</p:attrName>
                                        </p:attrNameLst>
                                      </p:cBhvr>
                                      <p:to>
                                        <p:strVal val="visible"/>
                                      </p:to>
                                    </p:set>
                                    <p:animEffect transition="in" filter="fade">
                                      <p:cBhvr>
                                        <p:cTn id="7" dur="500"/>
                                        <p:tgtEl>
                                          <p:spTgt spid="61442">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1442">
                                            <p:txEl>
                                              <p:pRg st="8" end="8"/>
                                            </p:txEl>
                                          </p:spTgt>
                                        </p:tgtEl>
                                        <p:attrNameLst>
                                          <p:attrName>style.visibility</p:attrName>
                                        </p:attrNameLst>
                                      </p:cBhvr>
                                      <p:to>
                                        <p:strVal val="visible"/>
                                      </p:to>
                                    </p:set>
                                    <p:animEffect transition="in" filter="fade">
                                      <p:cBhvr>
                                        <p:cTn id="10" dur="500"/>
                                        <p:tgtEl>
                                          <p:spTgt spid="61442">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1442">
                                            <p:txEl>
                                              <p:pRg st="9" end="9"/>
                                            </p:txEl>
                                          </p:spTgt>
                                        </p:tgtEl>
                                        <p:attrNameLst>
                                          <p:attrName>style.visibility</p:attrName>
                                        </p:attrNameLst>
                                      </p:cBhvr>
                                      <p:to>
                                        <p:strVal val="visible"/>
                                      </p:to>
                                    </p:set>
                                    <p:animEffect transition="in" filter="fade">
                                      <p:cBhvr>
                                        <p:cTn id="13" dur="500"/>
                                        <p:tgtEl>
                                          <p:spTgt spid="61442">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1442">
                                            <p:txEl>
                                              <p:pRg st="10" end="10"/>
                                            </p:txEl>
                                          </p:spTgt>
                                        </p:tgtEl>
                                        <p:attrNameLst>
                                          <p:attrName>style.visibility</p:attrName>
                                        </p:attrNameLst>
                                      </p:cBhvr>
                                      <p:to>
                                        <p:strVal val="visible"/>
                                      </p:to>
                                    </p:set>
                                    <p:animEffect transition="in" filter="fade">
                                      <p:cBhvr>
                                        <p:cTn id="16" dur="500"/>
                                        <p:tgtEl>
                                          <p:spTgt spid="6144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三类语言程序对比</a:t>
            </a:r>
          </a:p>
        </p:txBody>
      </p:sp>
      <p:sp>
        <p:nvSpPr>
          <p:cNvPr id="5" name="灯片编号占位符 4"/>
          <p:cNvSpPr>
            <a:spLocks noGrp="1"/>
          </p:cNvSpPr>
          <p:nvPr>
            <p:ph type="sldNum" sz="quarter" idx="12"/>
          </p:nvPr>
        </p:nvSpPr>
        <p:spPr/>
        <p:txBody>
          <a:bodyPr/>
          <a:lstStyle/>
          <a:p>
            <a:fld id="{08E28563-F264-4A9D-BB2D-6BC9F50DF586}" type="slidenum">
              <a:rPr lang="ko-KR" altLang="en-US" smtClean="0"/>
              <a:pPr/>
              <a:t>5</a:t>
            </a:fld>
            <a:endParaRPr lang="en-US" altLang="ko-KR"/>
          </a:p>
        </p:txBody>
      </p:sp>
      <p:pic>
        <p:nvPicPr>
          <p:cNvPr id="6" name="图片 5"/>
          <p:cNvPicPr>
            <a:picLocks noChangeAspect="1"/>
          </p:cNvPicPr>
          <p:nvPr/>
        </p:nvPicPr>
        <p:blipFill>
          <a:blip r:embed="rId2"/>
          <a:stretch>
            <a:fillRect/>
          </a:stretch>
        </p:blipFill>
        <p:spPr>
          <a:xfrm>
            <a:off x="1131590" y="1511353"/>
            <a:ext cx="7795220" cy="4622747"/>
          </a:xfrm>
          <a:prstGeom prst="rect">
            <a:avLst/>
          </a:prstGeom>
        </p:spPr>
      </p:pic>
    </p:spTree>
    <p:extLst>
      <p:ext uri="{BB962C8B-B14F-4D97-AF65-F5344CB8AC3E}">
        <p14:creationId xmlns:p14="http://schemas.microsoft.com/office/powerpoint/2010/main" val="1472492212"/>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80599" y="182562"/>
            <a:ext cx="7620000" cy="523875"/>
          </a:xfrm>
        </p:spPr>
        <p:txBody>
          <a:bodyPr>
            <a:normAutofit fontScale="90000"/>
          </a:bodyPr>
          <a:lstStyle/>
          <a:p>
            <a:r>
              <a:rPr lang="zh-CN" altLang="en-US" dirty="0">
                <a:latin typeface="Times New Roman" pitchFamily="18" charset="0"/>
              </a:rPr>
              <a:t>二、程序的加工和执行</a:t>
            </a:r>
          </a:p>
        </p:txBody>
      </p:sp>
      <p:sp>
        <p:nvSpPr>
          <p:cNvPr id="117780" name="Rectangle 20"/>
          <p:cNvSpPr>
            <a:spLocks noGrp="1" noChangeArrowheads="1"/>
          </p:cNvSpPr>
          <p:nvPr>
            <p:ph idx="1"/>
          </p:nvPr>
        </p:nvSpPr>
        <p:spPr>
          <a:xfrm>
            <a:off x="215900" y="929482"/>
            <a:ext cx="8172450" cy="3939678"/>
          </a:xfrm>
        </p:spPr>
        <p:txBody>
          <a:bodyPr>
            <a:normAutofit/>
          </a:bodyPr>
          <a:lstStyle/>
          <a:p>
            <a:r>
              <a:rPr lang="zh-CN" altLang="en-US" b="1" dirty="0"/>
              <a:t>语言翻译程序</a:t>
            </a:r>
            <a:r>
              <a:rPr lang="zh-CN" altLang="en-US" dirty="0"/>
              <a:t>（</a:t>
            </a:r>
            <a:r>
              <a:rPr lang="en-US" altLang="zh-CN" dirty="0"/>
              <a:t>Language Translator</a:t>
            </a:r>
            <a:r>
              <a:rPr lang="zh-CN" altLang="en-US" dirty="0"/>
              <a:t>）：将程序员编写的源代码翻译成机器语言的系统软件。</a:t>
            </a:r>
          </a:p>
          <a:p>
            <a:r>
              <a:rPr lang="zh-CN" altLang="en-US" dirty="0"/>
              <a:t>高级语言翻译器有两种：</a:t>
            </a:r>
          </a:p>
          <a:p>
            <a:pPr lvl="1"/>
            <a:r>
              <a:rPr lang="zh-CN" altLang="en-US" b="1" dirty="0">
                <a:solidFill>
                  <a:srgbClr val="FF0000"/>
                </a:solidFill>
              </a:rPr>
              <a:t>解释器</a:t>
            </a:r>
            <a:r>
              <a:rPr lang="zh-CN" altLang="en-US" dirty="0">
                <a:solidFill>
                  <a:srgbClr val="FF0000"/>
                </a:solidFill>
              </a:rPr>
              <a:t>（</a:t>
            </a:r>
            <a:r>
              <a:rPr lang="en-US" altLang="zh-CN" dirty="0">
                <a:solidFill>
                  <a:srgbClr val="FF0000"/>
                </a:solidFill>
              </a:rPr>
              <a:t>Interpreter</a:t>
            </a:r>
            <a:r>
              <a:rPr lang="zh-CN" altLang="en-US" dirty="0">
                <a:solidFill>
                  <a:srgbClr val="FF0000"/>
                </a:solidFill>
              </a:rPr>
              <a:t>）</a:t>
            </a:r>
            <a:r>
              <a:rPr lang="zh-CN" altLang="en-US" dirty="0"/>
              <a:t>：在程序执行的同时，按动态顺序进行逐句分析翻译，解释一句后立即执行。</a:t>
            </a:r>
          </a:p>
          <a:p>
            <a:pPr lvl="1"/>
            <a:endParaRPr lang="zh-CN" altLang="en-US" dirty="0"/>
          </a:p>
          <a:p>
            <a:pPr lvl="1"/>
            <a:endParaRPr lang="zh-CN" altLang="en-US" dirty="0"/>
          </a:p>
          <a:p>
            <a:pPr lvl="1">
              <a:spcBef>
                <a:spcPct val="50000"/>
              </a:spcBef>
            </a:pPr>
            <a:endParaRPr lang="zh-CN" altLang="en-US" b="1" dirty="0">
              <a:solidFill>
                <a:srgbClr val="FF0000"/>
              </a:solidFill>
            </a:endParaRPr>
          </a:p>
          <a:p>
            <a:pPr lvl="1">
              <a:spcBef>
                <a:spcPct val="50000"/>
              </a:spcBef>
            </a:pPr>
            <a:endParaRPr lang="en-US" altLang="zh-CN" b="1" dirty="0">
              <a:solidFill>
                <a:srgbClr val="FF0000"/>
              </a:solidFill>
            </a:endParaRPr>
          </a:p>
          <a:p>
            <a:pPr lvl="1">
              <a:spcBef>
                <a:spcPct val="50000"/>
              </a:spcBef>
            </a:pPr>
            <a:r>
              <a:rPr lang="zh-CN" altLang="en-US" b="1" dirty="0">
                <a:solidFill>
                  <a:srgbClr val="FF0000"/>
                </a:solidFill>
              </a:rPr>
              <a:t>编译器</a:t>
            </a:r>
            <a:r>
              <a:rPr lang="zh-CN" altLang="en-US" dirty="0">
                <a:solidFill>
                  <a:srgbClr val="FF0000"/>
                </a:solidFill>
              </a:rPr>
              <a:t>（</a:t>
            </a:r>
            <a:r>
              <a:rPr lang="en-US" altLang="zh-CN" dirty="0">
                <a:solidFill>
                  <a:srgbClr val="FF0000"/>
                </a:solidFill>
              </a:rPr>
              <a:t>Compiler</a:t>
            </a:r>
            <a:r>
              <a:rPr lang="zh-CN" altLang="en-US" dirty="0">
                <a:solidFill>
                  <a:srgbClr val="FF0000"/>
                </a:solidFill>
              </a:rPr>
              <a:t>）</a:t>
            </a:r>
            <a:r>
              <a:rPr lang="zh-CN" altLang="en-US" dirty="0"/>
              <a:t>：先将整个程序都翻译成机器语言，生成可直接运行的机器语言程序（目标程序）。</a:t>
            </a:r>
          </a:p>
          <a:p>
            <a:pPr lvl="1"/>
            <a:endParaRPr lang="zh-CN" altLang="en-US" dirty="0"/>
          </a:p>
          <a:p>
            <a:pPr lvl="1"/>
            <a:endParaRPr lang="en-US" altLang="zh-CN" dirty="0"/>
          </a:p>
        </p:txBody>
      </p:sp>
      <p:sp>
        <p:nvSpPr>
          <p:cNvPr id="25" name="灯片编号占位符 5"/>
          <p:cNvSpPr>
            <a:spLocks noGrp="1"/>
          </p:cNvSpPr>
          <p:nvPr>
            <p:ph type="sldNum" sz="quarter" idx="12"/>
          </p:nvPr>
        </p:nvSpPr>
        <p:spPr/>
        <p:txBody>
          <a:bodyPr/>
          <a:lstStyle/>
          <a:p>
            <a:fld id="{35EF1509-02C1-4527-8EA1-CF04F41FDD1F}" type="slidenum">
              <a:rPr lang="ko-KR" altLang="en-US"/>
              <a:pPr/>
              <a:t>6</a:t>
            </a:fld>
            <a:endParaRPr lang="en-US" altLang="ko-KR"/>
          </a:p>
        </p:txBody>
      </p:sp>
      <p:grpSp>
        <p:nvGrpSpPr>
          <p:cNvPr id="117770" name="Group 10"/>
          <p:cNvGrpSpPr>
            <a:grpSpLocks/>
          </p:cNvGrpSpPr>
          <p:nvPr/>
        </p:nvGrpSpPr>
        <p:grpSpPr bwMode="auto">
          <a:xfrm>
            <a:off x="1438887" y="5256675"/>
            <a:ext cx="3962400" cy="609600"/>
            <a:chOff x="1248" y="3716"/>
            <a:chExt cx="2496" cy="384"/>
          </a:xfrm>
        </p:grpSpPr>
        <p:sp>
          <p:nvSpPr>
            <p:cNvPr id="117771" name="Rectangle 11"/>
            <p:cNvSpPr>
              <a:spLocks noChangeArrowheads="1"/>
            </p:cNvSpPr>
            <p:nvPr/>
          </p:nvSpPr>
          <p:spPr bwMode="auto">
            <a:xfrm>
              <a:off x="1248" y="3716"/>
              <a:ext cx="672" cy="384"/>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0"/>
              <a:r>
                <a:rPr lang="zh-CN" altLang="en-US" sz="2000" b="1" dirty="0">
                  <a:latin typeface="Times New Roman" pitchFamily="18" charset="0"/>
                  <a:ea typeface="楷体_GB2312" pitchFamily="49" charset="-122"/>
                </a:rPr>
                <a:t>高级语言</a:t>
              </a:r>
            </a:p>
            <a:p>
              <a:pPr algn="ctr" latinLnBrk="0"/>
              <a:r>
                <a:rPr lang="zh-CN" altLang="en-US" sz="2000" b="1" dirty="0">
                  <a:latin typeface="Times New Roman" pitchFamily="18" charset="0"/>
                  <a:ea typeface="楷体_GB2312" pitchFamily="49" charset="-122"/>
                </a:rPr>
                <a:t>程序</a:t>
              </a:r>
            </a:p>
          </p:txBody>
        </p:sp>
        <p:sp>
          <p:nvSpPr>
            <p:cNvPr id="117772" name="Rectangle 12"/>
            <p:cNvSpPr>
              <a:spLocks noChangeArrowheads="1"/>
            </p:cNvSpPr>
            <p:nvPr/>
          </p:nvSpPr>
          <p:spPr bwMode="auto">
            <a:xfrm>
              <a:off x="2160" y="3716"/>
              <a:ext cx="672" cy="384"/>
            </a:xfrm>
            <a:prstGeom prst="rect">
              <a:avLst/>
            </a:prstGeom>
            <a:solidFill>
              <a:srgbClr val="FF99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0"/>
              <a:r>
                <a:rPr lang="zh-CN" altLang="en-US" sz="2000" b="1">
                  <a:latin typeface="Times New Roman" pitchFamily="18" charset="0"/>
                  <a:ea typeface="楷体_GB2312" pitchFamily="49" charset="-122"/>
                </a:rPr>
                <a:t>编译器</a:t>
              </a:r>
            </a:p>
          </p:txBody>
        </p:sp>
        <p:sp>
          <p:nvSpPr>
            <p:cNvPr id="117773" name="Rectangle 13"/>
            <p:cNvSpPr>
              <a:spLocks noChangeArrowheads="1"/>
            </p:cNvSpPr>
            <p:nvPr/>
          </p:nvSpPr>
          <p:spPr bwMode="auto">
            <a:xfrm>
              <a:off x="3072" y="3716"/>
              <a:ext cx="672" cy="384"/>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0"/>
              <a:r>
                <a:rPr lang="zh-CN" altLang="en-US" sz="2000" b="1" dirty="0">
                  <a:latin typeface="Times New Roman" pitchFamily="18" charset="0"/>
                  <a:ea typeface="楷体_GB2312" pitchFamily="49" charset="-122"/>
                </a:rPr>
                <a:t>机器语言</a:t>
              </a:r>
            </a:p>
            <a:p>
              <a:pPr algn="ctr" latinLnBrk="0"/>
              <a:r>
                <a:rPr lang="zh-CN" altLang="en-US" sz="2000" b="1" dirty="0">
                  <a:latin typeface="Times New Roman" pitchFamily="18" charset="0"/>
                  <a:ea typeface="楷体_GB2312" pitchFamily="49" charset="-122"/>
                </a:rPr>
                <a:t>程序</a:t>
              </a:r>
            </a:p>
          </p:txBody>
        </p:sp>
        <p:cxnSp>
          <p:nvCxnSpPr>
            <p:cNvPr id="117774" name="AutoShape 14"/>
            <p:cNvCxnSpPr>
              <a:cxnSpLocks noChangeShapeType="1"/>
              <a:stCxn id="117771" idx="3"/>
              <a:endCxn id="117772" idx="1"/>
            </p:cNvCxnSpPr>
            <p:nvPr/>
          </p:nvCxnSpPr>
          <p:spPr bwMode="auto">
            <a:xfrm>
              <a:off x="1920" y="3908"/>
              <a:ext cx="240" cy="0"/>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75" name="AutoShape 15"/>
            <p:cNvCxnSpPr>
              <a:cxnSpLocks noChangeShapeType="1"/>
              <a:stCxn id="117772" idx="3"/>
              <a:endCxn id="117773" idx="1"/>
            </p:cNvCxnSpPr>
            <p:nvPr/>
          </p:nvCxnSpPr>
          <p:spPr bwMode="auto">
            <a:xfrm>
              <a:off x="2832" y="3908"/>
              <a:ext cx="240" cy="0"/>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7776" name="Group 16"/>
          <p:cNvGrpSpPr>
            <a:grpSpLocks/>
          </p:cNvGrpSpPr>
          <p:nvPr/>
        </p:nvGrpSpPr>
        <p:grpSpPr bwMode="auto">
          <a:xfrm>
            <a:off x="6037081" y="5053309"/>
            <a:ext cx="2303462" cy="990600"/>
            <a:chOff x="3984" y="3600"/>
            <a:chExt cx="1451" cy="624"/>
          </a:xfrm>
        </p:grpSpPr>
        <p:pic>
          <p:nvPicPr>
            <p:cNvPr id="117777" name="Picture 17" descr="01-0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48" y="3600"/>
              <a:ext cx="587" cy="624"/>
            </a:xfrm>
            <a:prstGeom prst="rect">
              <a:avLst/>
            </a:prstGeom>
            <a:noFill/>
            <a:extLst>
              <a:ext uri="{909E8E84-426E-40DD-AFC4-6F175D3DCCD1}">
                <a14:hiddenFill xmlns:a14="http://schemas.microsoft.com/office/drawing/2010/main">
                  <a:solidFill>
                    <a:srgbClr val="FFFFFF"/>
                  </a:solidFill>
                </a14:hiddenFill>
              </a:ext>
            </a:extLst>
          </p:spPr>
        </p:pic>
        <p:sp>
          <p:nvSpPr>
            <p:cNvPr id="117778" name="Rectangle 18"/>
            <p:cNvSpPr>
              <a:spLocks noChangeArrowheads="1"/>
            </p:cNvSpPr>
            <p:nvPr/>
          </p:nvSpPr>
          <p:spPr bwMode="auto">
            <a:xfrm>
              <a:off x="3984" y="3716"/>
              <a:ext cx="672" cy="384"/>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0"/>
              <a:r>
                <a:rPr lang="zh-CN" altLang="en-US" sz="2000" b="1" dirty="0">
                  <a:latin typeface="Times New Roman" pitchFamily="18" charset="0"/>
                  <a:ea typeface="楷体_GB2312" pitchFamily="49" charset="-122"/>
                </a:rPr>
                <a:t>机器语言</a:t>
              </a:r>
            </a:p>
            <a:p>
              <a:pPr algn="ctr" latinLnBrk="0"/>
              <a:r>
                <a:rPr lang="zh-CN" altLang="en-US" sz="2000" b="1" dirty="0">
                  <a:latin typeface="Times New Roman" pitchFamily="18" charset="0"/>
                  <a:ea typeface="楷体_GB2312" pitchFamily="49" charset="-122"/>
                </a:rPr>
                <a:t>程序</a:t>
              </a:r>
            </a:p>
          </p:txBody>
        </p:sp>
        <p:cxnSp>
          <p:nvCxnSpPr>
            <p:cNvPr id="117779" name="AutoShape 19"/>
            <p:cNvCxnSpPr>
              <a:cxnSpLocks noChangeShapeType="1"/>
              <a:stCxn id="117778" idx="3"/>
              <a:endCxn id="117777" idx="1"/>
            </p:cNvCxnSpPr>
            <p:nvPr/>
          </p:nvCxnSpPr>
          <p:spPr bwMode="auto">
            <a:xfrm>
              <a:off x="4656" y="3908"/>
              <a:ext cx="192" cy="4"/>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7782" name="Line 22"/>
          <p:cNvSpPr>
            <a:spLocks noChangeShapeType="1"/>
          </p:cNvSpPr>
          <p:nvPr/>
        </p:nvSpPr>
        <p:spPr bwMode="auto">
          <a:xfrm>
            <a:off x="5652120" y="4869160"/>
            <a:ext cx="0" cy="1412875"/>
          </a:xfrm>
          <a:prstGeom prst="line">
            <a:avLst/>
          </a:prstGeom>
          <a:noFill/>
          <a:ln w="381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 name="组合 1">
            <a:extLst>
              <a:ext uri="{FF2B5EF4-FFF2-40B4-BE49-F238E27FC236}">
                <a16:creationId xmlns:a16="http://schemas.microsoft.com/office/drawing/2014/main" id="{BD70250F-EC4C-4103-9F6D-D28DB1C73535}"/>
              </a:ext>
            </a:extLst>
          </p:cNvPr>
          <p:cNvGrpSpPr/>
          <p:nvPr/>
        </p:nvGrpSpPr>
        <p:grpSpPr>
          <a:xfrm>
            <a:off x="1972287" y="2899321"/>
            <a:ext cx="5216525" cy="1042195"/>
            <a:chOff x="2484438" y="3323430"/>
            <a:chExt cx="5216525" cy="1042195"/>
          </a:xfrm>
        </p:grpSpPr>
        <p:sp>
          <p:nvSpPr>
            <p:cNvPr id="117763" name="Rectangle 3"/>
            <p:cNvSpPr>
              <a:spLocks noChangeArrowheads="1"/>
            </p:cNvSpPr>
            <p:nvPr/>
          </p:nvSpPr>
          <p:spPr bwMode="auto">
            <a:xfrm>
              <a:off x="2484438" y="3559175"/>
              <a:ext cx="1066800" cy="609600"/>
            </a:xfrm>
            <a:prstGeom prst="rect">
              <a:avLst/>
            </a:prstGeom>
            <a:solidFill>
              <a:srgbClr val="99FF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0"/>
              <a:r>
                <a:rPr lang="zh-CN" altLang="en-US" sz="2000" b="1">
                  <a:latin typeface="Times New Roman" pitchFamily="18" charset="0"/>
                  <a:ea typeface="楷体_GB2312" pitchFamily="49" charset="-122"/>
                </a:rPr>
                <a:t>高级语言</a:t>
              </a:r>
            </a:p>
            <a:p>
              <a:pPr algn="ctr" latinLnBrk="0"/>
              <a:r>
                <a:rPr lang="zh-CN" altLang="en-US" sz="2000" b="1">
                  <a:latin typeface="Times New Roman" pitchFamily="18" charset="0"/>
                  <a:ea typeface="楷体_GB2312" pitchFamily="49" charset="-122"/>
                </a:rPr>
                <a:t>程序语句</a:t>
              </a:r>
            </a:p>
          </p:txBody>
        </p:sp>
        <p:sp>
          <p:nvSpPr>
            <p:cNvPr id="117764" name="Rectangle 4"/>
            <p:cNvSpPr>
              <a:spLocks noChangeArrowheads="1"/>
            </p:cNvSpPr>
            <p:nvPr/>
          </p:nvSpPr>
          <p:spPr bwMode="auto">
            <a:xfrm>
              <a:off x="3932238" y="3559175"/>
              <a:ext cx="1066800" cy="609600"/>
            </a:xfrm>
            <a:prstGeom prst="rect">
              <a:avLst/>
            </a:prstGeom>
            <a:solidFill>
              <a:srgbClr val="FF99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0"/>
              <a:r>
                <a:rPr lang="zh-CN" altLang="en-US" sz="2000" b="1" dirty="0">
                  <a:latin typeface="Times New Roman" pitchFamily="18" charset="0"/>
                  <a:ea typeface="楷体_GB2312" pitchFamily="49" charset="-122"/>
                </a:rPr>
                <a:t>解释器</a:t>
              </a:r>
            </a:p>
          </p:txBody>
        </p:sp>
        <p:sp>
          <p:nvSpPr>
            <p:cNvPr id="117765" name="Rectangle 5"/>
            <p:cNvSpPr>
              <a:spLocks noChangeArrowheads="1"/>
            </p:cNvSpPr>
            <p:nvPr/>
          </p:nvSpPr>
          <p:spPr bwMode="auto">
            <a:xfrm>
              <a:off x="5380038" y="3559175"/>
              <a:ext cx="1066800" cy="609600"/>
            </a:xfrm>
            <a:prstGeom prst="rect">
              <a:avLst/>
            </a:prstGeom>
            <a:solidFill>
              <a:srgbClr val="99FF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0"/>
              <a:r>
                <a:rPr lang="zh-CN" altLang="en-US" sz="2000" b="1">
                  <a:latin typeface="Times New Roman" pitchFamily="18" charset="0"/>
                  <a:ea typeface="楷体_GB2312" pitchFamily="49" charset="-122"/>
                </a:rPr>
                <a:t>机器语言</a:t>
              </a:r>
            </a:p>
            <a:p>
              <a:pPr algn="ctr" latinLnBrk="0"/>
              <a:r>
                <a:rPr lang="zh-CN" altLang="en-US" sz="2000" b="1">
                  <a:latin typeface="Times New Roman" pitchFamily="18" charset="0"/>
                  <a:ea typeface="楷体_GB2312" pitchFamily="49" charset="-122"/>
                </a:rPr>
                <a:t>语句</a:t>
              </a:r>
            </a:p>
          </p:txBody>
        </p:sp>
        <p:cxnSp>
          <p:nvCxnSpPr>
            <p:cNvPr id="117766" name="AutoShape 6"/>
            <p:cNvCxnSpPr>
              <a:cxnSpLocks noChangeShapeType="1"/>
              <a:stCxn id="117763" idx="3"/>
              <a:endCxn id="117764" idx="1"/>
            </p:cNvCxnSpPr>
            <p:nvPr/>
          </p:nvCxnSpPr>
          <p:spPr bwMode="auto">
            <a:xfrm>
              <a:off x="3551238" y="3863975"/>
              <a:ext cx="381000" cy="0"/>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67" name="AutoShape 7"/>
            <p:cNvCxnSpPr>
              <a:cxnSpLocks noChangeShapeType="1"/>
              <a:stCxn id="117764" idx="3"/>
              <a:endCxn id="117765" idx="1"/>
            </p:cNvCxnSpPr>
            <p:nvPr/>
          </p:nvCxnSpPr>
          <p:spPr bwMode="auto">
            <a:xfrm>
              <a:off x="4999038" y="3863975"/>
              <a:ext cx="381000" cy="0"/>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17768" name="Picture 8" descr="01-0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69100" y="3375025"/>
              <a:ext cx="931863" cy="990600"/>
            </a:xfrm>
            <a:prstGeom prst="rect">
              <a:avLst/>
            </a:prstGeom>
            <a:noFill/>
            <a:extLst>
              <a:ext uri="{909E8E84-426E-40DD-AFC4-6F175D3DCCD1}">
                <a14:hiddenFill xmlns:a14="http://schemas.microsoft.com/office/drawing/2010/main">
                  <a:solidFill>
                    <a:srgbClr val="FFFFFF"/>
                  </a:solidFill>
                </a14:hiddenFill>
              </a:ext>
            </a:extLst>
          </p:spPr>
        </p:pic>
        <p:cxnSp>
          <p:nvCxnSpPr>
            <p:cNvPr id="117769" name="AutoShape 9"/>
            <p:cNvCxnSpPr>
              <a:cxnSpLocks noChangeShapeType="1"/>
              <a:stCxn id="117765" idx="3"/>
              <a:endCxn id="117768" idx="1"/>
            </p:cNvCxnSpPr>
            <p:nvPr/>
          </p:nvCxnSpPr>
          <p:spPr bwMode="auto">
            <a:xfrm>
              <a:off x="6446838" y="3863975"/>
              <a:ext cx="322262" cy="6350"/>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83" name="AutoShape 23"/>
            <p:cNvCxnSpPr>
              <a:cxnSpLocks noChangeShapeType="1"/>
            </p:cNvCxnSpPr>
            <p:nvPr/>
          </p:nvCxnSpPr>
          <p:spPr bwMode="auto">
            <a:xfrm rot="16200000" flipH="1" flipV="1">
              <a:off x="5047271" y="1306511"/>
              <a:ext cx="184150" cy="4217987"/>
            </a:xfrm>
            <a:prstGeom prst="bentConnector3">
              <a:avLst>
                <a:gd name="adj1" fmla="val -124139"/>
              </a:avLst>
            </a:prstGeom>
            <a:noFill/>
            <a:ln w="28575">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7784" name="Rectangle 24"/>
          <p:cNvSpPr>
            <a:spLocks noChangeArrowheads="1"/>
          </p:cNvSpPr>
          <p:nvPr/>
        </p:nvSpPr>
        <p:spPr bwMode="auto">
          <a:xfrm>
            <a:off x="80599" y="3717032"/>
            <a:ext cx="69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938">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dirty="0">
                <a:solidFill>
                  <a:srgbClr val="FF0000"/>
                </a:solidFill>
                <a:ea typeface="宋体" pitchFamily="2" charset="-122"/>
              </a:rPr>
              <a:t>√</a:t>
            </a:r>
          </a:p>
        </p:txBody>
      </p:sp>
    </p:spTree>
    <p:extLst>
      <p:ext uri="{BB962C8B-B14F-4D97-AF65-F5344CB8AC3E}">
        <p14:creationId xmlns:p14="http://schemas.microsoft.com/office/powerpoint/2010/main" val="604590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4"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0" y="-179361"/>
            <a:ext cx="7772400" cy="1143000"/>
          </a:xfrm>
        </p:spPr>
        <p:txBody>
          <a:bodyPr/>
          <a:lstStyle/>
          <a:p>
            <a:r>
              <a:rPr lang="zh-CN" altLang="en-US" dirty="0">
                <a:latin typeface="Times New Roman" pitchFamily="18" charset="0"/>
              </a:rPr>
              <a:t>三、</a:t>
            </a:r>
            <a:r>
              <a:rPr lang="en-US" altLang="zh-CN" dirty="0">
                <a:latin typeface="Times New Roman" pitchFamily="18" charset="0"/>
              </a:rPr>
              <a:t>C</a:t>
            </a:r>
            <a:r>
              <a:rPr lang="zh-CN" altLang="en-US" dirty="0">
                <a:latin typeface="Times New Roman" pitchFamily="18" charset="0"/>
              </a:rPr>
              <a:t>语言的主要特点  		</a:t>
            </a:r>
            <a:endParaRPr lang="zh-CN" altLang="en-US" dirty="0">
              <a:solidFill>
                <a:schemeClr val="accent1"/>
              </a:solidFill>
              <a:latin typeface="Times New Roman" pitchFamily="18" charset="0"/>
            </a:endParaRPr>
          </a:p>
        </p:txBody>
      </p:sp>
      <p:sp>
        <p:nvSpPr>
          <p:cNvPr id="91139" name="Rectangle 3"/>
          <p:cNvSpPr>
            <a:spLocks noGrp="1" noChangeArrowheads="1"/>
          </p:cNvSpPr>
          <p:nvPr>
            <p:ph idx="1"/>
          </p:nvPr>
        </p:nvSpPr>
        <p:spPr>
          <a:xfrm>
            <a:off x="467544" y="764704"/>
            <a:ext cx="8047806" cy="6408712"/>
          </a:xfrm>
        </p:spPr>
        <p:txBody>
          <a:bodyPr>
            <a:normAutofit lnSpcReduction="10000"/>
          </a:bodyPr>
          <a:lstStyle/>
          <a:p>
            <a:pPr>
              <a:buFontTx/>
              <a:buNone/>
            </a:pPr>
            <a:r>
              <a:rPr lang="en-US" altLang="zh-CN" dirty="0"/>
              <a:t>1</a:t>
            </a:r>
            <a:r>
              <a:rPr lang="zh-CN" altLang="en-US" dirty="0"/>
              <a:t>、语言简洁、紧凑，使用方便、灵活。</a:t>
            </a:r>
            <a:endParaRPr lang="zh-CN" altLang="en-US" sz="3600" dirty="0"/>
          </a:p>
          <a:p>
            <a:pPr marL="766763" lvl="1"/>
            <a:r>
              <a:rPr lang="zh-CN" altLang="en-US" dirty="0"/>
              <a:t> </a:t>
            </a:r>
            <a:r>
              <a:rPr lang="en-US" altLang="zh-CN" dirty="0"/>
              <a:t>37</a:t>
            </a:r>
            <a:r>
              <a:rPr lang="zh-CN" altLang="en-US" dirty="0"/>
              <a:t>个关键字（见</a:t>
            </a:r>
            <a:r>
              <a:rPr lang="en-US" altLang="zh-CN" dirty="0"/>
              <a:t>《</a:t>
            </a:r>
            <a:r>
              <a:rPr lang="zh-CN" altLang="en-US" dirty="0"/>
              <a:t>附录</a:t>
            </a:r>
            <a:r>
              <a:rPr lang="en-US" altLang="zh-CN" dirty="0"/>
              <a:t>C》 </a:t>
            </a:r>
            <a:r>
              <a:rPr lang="zh-CN" altLang="en-US" dirty="0"/>
              <a:t>）；</a:t>
            </a:r>
            <a:endParaRPr lang="en-US" altLang="zh-CN" dirty="0"/>
          </a:p>
          <a:p>
            <a:pPr marL="766763" lvl="1"/>
            <a:r>
              <a:rPr lang="en-US" altLang="zh-CN" dirty="0"/>
              <a:t> 9</a:t>
            </a:r>
            <a:r>
              <a:rPr lang="zh-CN" altLang="en-US" dirty="0"/>
              <a:t>种控制语句；</a:t>
            </a:r>
            <a:endParaRPr lang="en-US" altLang="zh-CN" dirty="0"/>
          </a:p>
          <a:p>
            <a:pPr marL="766763" lvl="1"/>
            <a:r>
              <a:rPr lang="en-US" altLang="zh-CN" dirty="0"/>
              <a:t> </a:t>
            </a:r>
            <a:r>
              <a:rPr lang="zh-CN" altLang="en-US" dirty="0"/>
              <a:t>程序书写形式自由，主要用小写字母表示，压缩了一切不必要的成分，源程序较简短。</a:t>
            </a:r>
          </a:p>
          <a:p>
            <a:pPr marL="766763" lvl="1">
              <a:buFontTx/>
              <a:buNone/>
            </a:pPr>
            <a:r>
              <a:rPr lang="zh-CN" altLang="en-US" dirty="0">
                <a:solidFill>
                  <a:srgbClr val="FF0000"/>
                </a:solidFill>
              </a:rPr>
              <a:t>注意，</a:t>
            </a:r>
            <a:r>
              <a:rPr lang="en-US" altLang="zh-CN" dirty="0">
                <a:solidFill>
                  <a:srgbClr val="FF0000"/>
                </a:solidFill>
              </a:rPr>
              <a:t>C</a:t>
            </a:r>
            <a:r>
              <a:rPr lang="zh-CN" altLang="en-US" dirty="0">
                <a:solidFill>
                  <a:srgbClr val="FF0000"/>
                </a:solidFill>
              </a:rPr>
              <a:t>程序是区分大小写的！</a:t>
            </a:r>
            <a:endParaRPr lang="zh-CN" altLang="en-US" dirty="0">
              <a:latin typeface="Garamond" pitchFamily="18" charset="0"/>
            </a:endParaRPr>
          </a:p>
          <a:p>
            <a:pPr>
              <a:buFontTx/>
              <a:buNone/>
            </a:pPr>
            <a:r>
              <a:rPr lang="en-US" altLang="zh-CN" dirty="0"/>
              <a:t>2</a:t>
            </a:r>
            <a:r>
              <a:rPr lang="zh-CN" altLang="en-US" dirty="0"/>
              <a:t>、运算符丰富，共</a:t>
            </a:r>
            <a:r>
              <a:rPr lang="en-US" altLang="zh-CN" dirty="0"/>
              <a:t>34</a:t>
            </a:r>
            <a:r>
              <a:rPr lang="zh-CN" altLang="en-US" dirty="0"/>
              <a:t>种（见</a:t>
            </a:r>
            <a:r>
              <a:rPr lang="en-US" altLang="zh-CN" dirty="0"/>
              <a:t>《</a:t>
            </a:r>
            <a:r>
              <a:rPr lang="zh-CN" altLang="en-US" dirty="0"/>
              <a:t>附录</a:t>
            </a:r>
            <a:r>
              <a:rPr lang="en-US" altLang="zh-CN" dirty="0"/>
              <a:t>D》</a:t>
            </a:r>
            <a:r>
              <a:rPr lang="zh-CN" altLang="en-US" dirty="0"/>
              <a:t>）。</a:t>
            </a:r>
            <a:endParaRPr lang="zh-CN" altLang="en-US" dirty="0">
              <a:latin typeface="Garamond" pitchFamily="18" charset="0"/>
            </a:endParaRPr>
          </a:p>
          <a:p>
            <a:pPr>
              <a:buFontTx/>
              <a:buNone/>
            </a:pPr>
            <a:r>
              <a:rPr lang="en-US" altLang="zh-CN" dirty="0"/>
              <a:t>3</a:t>
            </a:r>
            <a:r>
              <a:rPr lang="zh-CN" altLang="en-US" dirty="0"/>
              <a:t>、数据结构丰富，具有现代化语言的各种数据结构。</a:t>
            </a:r>
          </a:p>
          <a:p>
            <a:pPr marL="766763" lvl="1">
              <a:buFontTx/>
              <a:buNone/>
            </a:pPr>
            <a:r>
              <a:rPr lang="zh-CN" altLang="en-US" dirty="0"/>
              <a:t>如：整型、实型、字符型、数组类型、</a:t>
            </a:r>
            <a:r>
              <a:rPr lang="zh-CN" altLang="en-US" dirty="0">
                <a:solidFill>
                  <a:srgbClr val="FF0000"/>
                </a:solidFill>
              </a:rPr>
              <a:t>指针类型</a:t>
            </a:r>
            <a:r>
              <a:rPr lang="zh-CN" altLang="en-US" dirty="0"/>
              <a:t>、结构体类型、共同体类型等等。</a:t>
            </a:r>
            <a:endParaRPr lang="en-US" altLang="zh-CN" dirty="0"/>
          </a:p>
          <a:p>
            <a:pPr marL="766763" lvl="1">
              <a:buFontTx/>
              <a:buNone/>
            </a:pPr>
            <a:r>
              <a:rPr lang="en-US" altLang="zh-CN" dirty="0"/>
              <a:t>C99</a:t>
            </a:r>
            <a:r>
              <a:rPr lang="zh-CN" altLang="en-US" dirty="0"/>
              <a:t>又扩充了复数浮点类型、超长整型</a:t>
            </a:r>
            <a:r>
              <a:rPr lang="en-US" altLang="zh-CN" dirty="0"/>
              <a:t>(long long)</a:t>
            </a:r>
            <a:r>
              <a:rPr lang="zh-CN" altLang="en-US" dirty="0"/>
              <a:t>、布尔类型</a:t>
            </a:r>
            <a:r>
              <a:rPr lang="en-US" altLang="zh-CN" dirty="0"/>
              <a:t>(bool)</a:t>
            </a:r>
          </a:p>
          <a:p>
            <a:pPr>
              <a:spcBef>
                <a:spcPct val="10000"/>
              </a:spcBef>
              <a:buFontTx/>
              <a:buNone/>
            </a:pPr>
            <a:r>
              <a:rPr lang="en-US" altLang="zh-CN" dirty="0"/>
              <a:t>4</a:t>
            </a:r>
            <a:r>
              <a:rPr lang="zh-CN" altLang="en-US" dirty="0"/>
              <a:t>、完全模块化和结构化的语言。</a:t>
            </a:r>
          </a:p>
          <a:p>
            <a:pPr marL="819150" lvl="1">
              <a:spcBef>
                <a:spcPct val="10000"/>
              </a:spcBef>
            </a:pPr>
            <a:r>
              <a:rPr lang="zh-CN" altLang="en-US" dirty="0"/>
              <a:t>有结构化的控制语句，用函数作为程序的模块单位</a:t>
            </a:r>
          </a:p>
          <a:p>
            <a:pPr>
              <a:spcBef>
                <a:spcPct val="10000"/>
              </a:spcBef>
              <a:buFontTx/>
              <a:buNone/>
            </a:pPr>
            <a:r>
              <a:rPr lang="en-US" altLang="zh-CN" dirty="0"/>
              <a:t>5</a:t>
            </a:r>
            <a:r>
              <a:rPr lang="zh-CN" altLang="en-US" dirty="0"/>
              <a:t>、语法限制不太严格，程序设计自由度大。</a:t>
            </a:r>
          </a:p>
          <a:p>
            <a:pPr marL="819150" lvl="1">
              <a:spcBef>
                <a:spcPct val="10000"/>
              </a:spcBef>
              <a:buFontTx/>
              <a:buNone/>
            </a:pPr>
            <a:r>
              <a:rPr lang="zh-CN" altLang="en-US" dirty="0">
                <a:solidFill>
                  <a:srgbClr val="FF0000"/>
                </a:solidFill>
              </a:rPr>
              <a:t>不能过分依赖</a:t>
            </a:r>
            <a:r>
              <a:rPr lang="en-US" altLang="zh-CN" dirty="0">
                <a:solidFill>
                  <a:srgbClr val="FF0000"/>
                </a:solidFill>
              </a:rPr>
              <a:t>C</a:t>
            </a:r>
            <a:r>
              <a:rPr lang="zh-CN" altLang="en-US" dirty="0">
                <a:solidFill>
                  <a:srgbClr val="FF0000"/>
                </a:solidFill>
              </a:rPr>
              <a:t>编译程序查错！</a:t>
            </a:r>
            <a:endParaRPr lang="en-US" altLang="zh-CN" dirty="0">
              <a:solidFill>
                <a:srgbClr val="FF0000"/>
              </a:solidFill>
            </a:endParaRPr>
          </a:p>
          <a:p>
            <a:pPr>
              <a:spcBef>
                <a:spcPct val="10000"/>
              </a:spcBef>
              <a:buFontTx/>
              <a:buNone/>
            </a:pPr>
            <a:r>
              <a:rPr lang="en-US" altLang="zh-CN" dirty="0"/>
              <a:t>6</a:t>
            </a:r>
            <a:r>
              <a:rPr lang="zh-CN" altLang="en-US" dirty="0"/>
              <a:t>、兼具高级语言和低级语言的功能，既可用于编写系统软件，由可用于编写通用程序。</a:t>
            </a:r>
          </a:p>
          <a:p>
            <a:pPr marL="819150" lvl="1">
              <a:spcBef>
                <a:spcPct val="10000"/>
              </a:spcBef>
            </a:pPr>
            <a:r>
              <a:rPr lang="zh-CN" altLang="en-US" dirty="0"/>
              <a:t>允许直接访问物理地址，能进行位操作，能实现汇编语言的大部分功能，可以直接对硬件进行操作。</a:t>
            </a:r>
          </a:p>
          <a:p>
            <a:pPr>
              <a:spcBef>
                <a:spcPct val="10000"/>
              </a:spcBef>
              <a:buFontTx/>
              <a:buNone/>
            </a:pPr>
            <a:r>
              <a:rPr lang="en-US" altLang="zh-CN" dirty="0"/>
              <a:t>7</a:t>
            </a:r>
            <a:r>
              <a:rPr lang="zh-CN" altLang="en-US" dirty="0"/>
              <a:t>、可移植性好（与汇编语言相比）。</a:t>
            </a:r>
          </a:p>
          <a:p>
            <a:pPr marL="819150" lvl="1">
              <a:spcBef>
                <a:spcPct val="10000"/>
              </a:spcBef>
            </a:pPr>
            <a:r>
              <a:rPr lang="zh-CN" altLang="en-US" dirty="0"/>
              <a:t>基本上不做修改就能用于各种型号的计算机和各种系统</a:t>
            </a:r>
          </a:p>
          <a:p>
            <a:pPr>
              <a:spcBef>
                <a:spcPct val="10000"/>
              </a:spcBef>
              <a:buNone/>
            </a:pPr>
            <a:r>
              <a:rPr lang="en-US" altLang="zh-CN" dirty="0"/>
              <a:t>8</a:t>
            </a:r>
            <a:r>
              <a:rPr lang="zh-CN" altLang="en-US" dirty="0"/>
              <a:t>、生成目标代码质量高，程序执行效率高。</a:t>
            </a:r>
          </a:p>
          <a:p>
            <a:pPr marL="819150" lvl="1">
              <a:spcBef>
                <a:spcPct val="10000"/>
              </a:spcBef>
              <a:buFontTx/>
              <a:buNone/>
            </a:pPr>
            <a:endParaRPr lang="zh-CN" altLang="en-US" dirty="0">
              <a:latin typeface="Garamond" pitchFamily="18" charset="0"/>
            </a:endParaRPr>
          </a:p>
          <a:p>
            <a:pPr marL="766763" lvl="1">
              <a:buFontTx/>
              <a:buNone/>
            </a:pPr>
            <a:endParaRPr lang="en-US" altLang="zh-CN" dirty="0"/>
          </a:p>
          <a:p>
            <a:pPr marL="766763" lvl="1">
              <a:buFontTx/>
              <a:buNone/>
            </a:pPr>
            <a:endParaRPr lang="zh-CN" altLang="en-US" dirty="0"/>
          </a:p>
        </p:txBody>
      </p:sp>
      <p:sp>
        <p:nvSpPr>
          <p:cNvPr id="5" name="灯片编号占位符 5"/>
          <p:cNvSpPr>
            <a:spLocks noGrp="1"/>
          </p:cNvSpPr>
          <p:nvPr>
            <p:ph type="sldNum" sz="quarter" idx="12"/>
          </p:nvPr>
        </p:nvSpPr>
        <p:spPr/>
        <p:txBody>
          <a:bodyPr/>
          <a:lstStyle/>
          <a:p>
            <a:fld id="{70BFFA9F-F72B-4D43-B33C-45BE73BFD8EF}" type="slidenum">
              <a:rPr lang="ko-KR" altLang="en-US"/>
              <a:pPr/>
              <a:t>7</a:t>
            </a:fld>
            <a:endParaRPr lang="en-US" altLang="ko-K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08E28563-F264-4A9D-BB2D-6BC9F50DF586}" type="slidenum">
              <a:rPr lang="ko-KR" altLang="en-US" smtClean="0"/>
              <a:pPr/>
              <a:t>8</a:t>
            </a:fld>
            <a:endParaRPr lang="en-US" altLang="ko-KR"/>
          </a:p>
        </p:txBody>
      </p:sp>
      <p:sp>
        <p:nvSpPr>
          <p:cNvPr id="9" name="Rectangle 4">
            <a:extLst>
              <a:ext uri="{FF2B5EF4-FFF2-40B4-BE49-F238E27FC236}">
                <a16:creationId xmlns:a16="http://schemas.microsoft.com/office/drawing/2014/main" id="{EC104D12-E444-4429-BD79-56D132CDA22D}"/>
              </a:ext>
            </a:extLst>
          </p:cNvPr>
          <p:cNvSpPr txBox="1">
            <a:spLocks noChangeArrowheads="1"/>
          </p:cNvSpPr>
          <p:nvPr/>
        </p:nvSpPr>
        <p:spPr>
          <a:xfrm>
            <a:off x="7260" y="0"/>
            <a:ext cx="9029236" cy="80104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kumimoji="0" lang="zh-CN" altLang="en-US" dirty="0">
                <a:latin typeface="Times New Roman" pitchFamily="18" charset="0"/>
              </a:rPr>
              <a:t>四、最简单的</a:t>
            </a:r>
            <a:r>
              <a:rPr kumimoji="0" lang="en-US" altLang="zh-CN" dirty="0">
                <a:latin typeface="Times New Roman" pitchFamily="18" charset="0"/>
              </a:rPr>
              <a:t>C</a:t>
            </a:r>
            <a:r>
              <a:rPr kumimoji="0" lang="zh-CN" altLang="en-US" dirty="0">
                <a:latin typeface="Times New Roman" pitchFamily="18" charset="0"/>
              </a:rPr>
              <a:t>语言程序与</a:t>
            </a:r>
            <a:r>
              <a:rPr kumimoji="0" lang="en-US" altLang="zh-CN" dirty="0">
                <a:latin typeface="Times New Roman" pitchFamily="18" charset="0"/>
              </a:rPr>
              <a:t>C</a:t>
            </a:r>
            <a:r>
              <a:rPr kumimoji="0" lang="zh-CN" altLang="en-US" dirty="0">
                <a:latin typeface="Times New Roman" pitchFamily="18" charset="0"/>
              </a:rPr>
              <a:t>程序的结构特点</a:t>
            </a:r>
          </a:p>
        </p:txBody>
      </p:sp>
      <p:sp>
        <p:nvSpPr>
          <p:cNvPr id="13" name="矩形 12">
            <a:extLst>
              <a:ext uri="{FF2B5EF4-FFF2-40B4-BE49-F238E27FC236}">
                <a16:creationId xmlns:a16="http://schemas.microsoft.com/office/drawing/2014/main" id="{59909B20-8BBF-498D-8083-681063F85B58}"/>
              </a:ext>
            </a:extLst>
          </p:cNvPr>
          <p:cNvSpPr/>
          <p:nvPr/>
        </p:nvSpPr>
        <p:spPr>
          <a:xfrm>
            <a:off x="-108520" y="801043"/>
            <a:ext cx="3703258" cy="461665"/>
          </a:xfrm>
          <a:prstGeom prst="rect">
            <a:avLst/>
          </a:prstGeom>
        </p:spPr>
        <p:txBody>
          <a:bodyPr wrap="none">
            <a:spAutoFit/>
          </a:bodyPr>
          <a:lstStyle/>
          <a:p>
            <a:r>
              <a:rPr lang="zh-CN" altLang="en-US" dirty="0"/>
              <a:t>（一）</a:t>
            </a:r>
            <a:r>
              <a:rPr lang="en-US" altLang="zh-CN" dirty="0"/>
              <a:t> </a:t>
            </a:r>
            <a:r>
              <a:rPr lang="en-US" altLang="zh-CN" dirty="0">
                <a:latin typeface="Times New Roman"/>
                <a:hlinkClick r:id="rId2" action="ppaction://hlinksldjump"/>
              </a:rPr>
              <a:t>“</a:t>
            </a:r>
            <a:r>
              <a:rPr lang="en-US" altLang="zh-CN" dirty="0">
                <a:hlinkClick r:id="rId2" action="ppaction://hlinksldjump"/>
              </a:rPr>
              <a:t>Hello world</a:t>
            </a:r>
            <a:r>
              <a:rPr lang="en-US" altLang="zh-CN" dirty="0">
                <a:latin typeface="Times New Roman"/>
                <a:hlinkClick r:id="rId2" action="ppaction://hlinksldjump"/>
              </a:rPr>
              <a:t>”</a:t>
            </a:r>
            <a:r>
              <a:rPr lang="zh-CN" altLang="en-US" dirty="0">
                <a:hlinkClick r:id="rId2" action="ppaction://hlinksldjump"/>
              </a:rPr>
              <a:t>程序</a:t>
            </a:r>
            <a:endParaRPr lang="zh-CN" altLang="en-US" dirty="0"/>
          </a:p>
        </p:txBody>
      </p:sp>
      <p:pic>
        <p:nvPicPr>
          <p:cNvPr id="14" name="图片 13">
            <a:extLst>
              <a:ext uri="{FF2B5EF4-FFF2-40B4-BE49-F238E27FC236}">
                <a16:creationId xmlns:a16="http://schemas.microsoft.com/office/drawing/2014/main" id="{7D647677-6EF1-4805-AB85-EFF4C02318DA}"/>
              </a:ext>
            </a:extLst>
          </p:cNvPr>
          <p:cNvPicPr>
            <a:picLocks noChangeAspect="1"/>
          </p:cNvPicPr>
          <p:nvPr/>
        </p:nvPicPr>
        <p:blipFill>
          <a:blip r:embed="rId3"/>
          <a:stretch>
            <a:fillRect/>
          </a:stretch>
        </p:blipFill>
        <p:spPr>
          <a:xfrm>
            <a:off x="238081" y="1419192"/>
            <a:ext cx="7383043" cy="3161935"/>
          </a:xfrm>
          <a:prstGeom prst="rect">
            <a:avLst/>
          </a:prstGeom>
        </p:spPr>
      </p:pic>
      <p:pic>
        <p:nvPicPr>
          <p:cNvPr id="15" name="图片 14">
            <a:extLst>
              <a:ext uri="{FF2B5EF4-FFF2-40B4-BE49-F238E27FC236}">
                <a16:creationId xmlns:a16="http://schemas.microsoft.com/office/drawing/2014/main" id="{15ABA61F-7E4E-4F36-86BD-9BAE127A5A75}"/>
              </a:ext>
            </a:extLst>
          </p:cNvPr>
          <p:cNvPicPr>
            <a:picLocks noChangeAspect="1"/>
          </p:cNvPicPr>
          <p:nvPr/>
        </p:nvPicPr>
        <p:blipFill>
          <a:blip r:embed="rId4"/>
          <a:stretch>
            <a:fillRect/>
          </a:stretch>
        </p:blipFill>
        <p:spPr>
          <a:xfrm>
            <a:off x="467544" y="4869160"/>
            <a:ext cx="7491771" cy="1262525"/>
          </a:xfrm>
          <a:prstGeom prst="rect">
            <a:avLst/>
          </a:prstGeom>
        </p:spPr>
      </p:pic>
    </p:spTree>
    <p:extLst>
      <p:ext uri="{BB962C8B-B14F-4D97-AF65-F5344CB8AC3E}">
        <p14:creationId xmlns:p14="http://schemas.microsoft.com/office/powerpoint/2010/main" val="2038363730"/>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79512" y="-315416"/>
            <a:ext cx="3923928" cy="958836"/>
          </a:xfrm>
        </p:spPr>
        <p:txBody>
          <a:bodyPr>
            <a:normAutofit fontScale="90000"/>
          </a:bodyPr>
          <a:lstStyle/>
          <a:p>
            <a:br>
              <a:rPr lang="en-US" altLang="zh-CN" dirty="0"/>
            </a:br>
            <a:r>
              <a:rPr lang="zh-CN" altLang="en-US" dirty="0"/>
              <a:t>主程序（程序主体）</a:t>
            </a:r>
          </a:p>
        </p:txBody>
      </p:sp>
      <p:sp>
        <p:nvSpPr>
          <p:cNvPr id="102403" name="Rectangle 3"/>
          <p:cNvSpPr>
            <a:spLocks noGrp="1" noChangeArrowheads="1"/>
          </p:cNvSpPr>
          <p:nvPr>
            <p:ph idx="1"/>
          </p:nvPr>
        </p:nvSpPr>
        <p:spPr>
          <a:xfrm>
            <a:off x="539552" y="643420"/>
            <a:ext cx="7772400" cy="1993492"/>
          </a:xfrm>
        </p:spPr>
        <p:txBody>
          <a:bodyPr/>
          <a:lstStyle/>
          <a:p>
            <a:r>
              <a:rPr lang="zh-CN" altLang="en-US" dirty="0"/>
              <a:t>一个</a:t>
            </a:r>
            <a:r>
              <a:rPr lang="en-US" altLang="zh-CN" dirty="0"/>
              <a:t>C</a:t>
            </a:r>
            <a:r>
              <a:rPr lang="zh-CN" altLang="en-US" dirty="0"/>
              <a:t>语言的程序可由多个函数构成。</a:t>
            </a:r>
          </a:p>
          <a:p>
            <a:r>
              <a:rPr lang="zh-CN" altLang="en-US" dirty="0"/>
              <a:t>当运行</a:t>
            </a:r>
            <a:r>
              <a:rPr lang="en-US" altLang="zh-CN" dirty="0"/>
              <a:t>C</a:t>
            </a:r>
            <a:r>
              <a:rPr lang="zh-CN" altLang="en-US" dirty="0"/>
              <a:t>语言程序时，总是从</a:t>
            </a:r>
            <a:r>
              <a:rPr lang="en-US" altLang="zh-CN" dirty="0"/>
              <a:t>main</a:t>
            </a:r>
            <a:r>
              <a:rPr lang="zh-CN" altLang="en-US" dirty="0"/>
              <a:t>函数开始执行，而不论</a:t>
            </a:r>
            <a:r>
              <a:rPr lang="en-US" altLang="zh-CN" dirty="0"/>
              <a:t>main</a:t>
            </a:r>
            <a:r>
              <a:rPr lang="zh-CN" altLang="en-US" dirty="0"/>
              <a:t>函数在整个程序中的位置如何。</a:t>
            </a:r>
          </a:p>
          <a:p>
            <a:pPr lvl="1"/>
            <a:r>
              <a:rPr lang="en-US" altLang="zh-CN" dirty="0"/>
              <a:t>main</a:t>
            </a:r>
            <a:r>
              <a:rPr lang="zh-CN" altLang="en-US" dirty="0"/>
              <a:t>函数可以放在程序主体的最开头，也可以放在最后，或者是插程序主体中其他函数的中间。</a:t>
            </a:r>
          </a:p>
          <a:p>
            <a:r>
              <a:rPr lang="zh-CN" altLang="en-US" dirty="0">
                <a:solidFill>
                  <a:srgbClr val="FF0000"/>
                </a:solidFill>
                <a:effectLst>
                  <a:outerShdw blurRad="38100" dist="38100" dir="2700000" algn="tl">
                    <a:srgbClr val="C0C0C0"/>
                  </a:outerShdw>
                </a:effectLst>
              </a:rPr>
              <a:t>每个完整的</a:t>
            </a:r>
            <a:r>
              <a:rPr lang="en-US" altLang="zh-CN" dirty="0">
                <a:solidFill>
                  <a:srgbClr val="FF0000"/>
                </a:solidFill>
                <a:effectLst>
                  <a:outerShdw blurRad="38100" dist="38100" dir="2700000" algn="tl">
                    <a:srgbClr val="C0C0C0"/>
                  </a:outerShdw>
                </a:effectLst>
              </a:rPr>
              <a:t>C</a:t>
            </a:r>
            <a:r>
              <a:rPr lang="zh-CN" altLang="en-US" dirty="0">
                <a:solidFill>
                  <a:srgbClr val="FF0000"/>
                </a:solidFill>
                <a:effectLst>
                  <a:outerShdw blurRad="38100" dist="38100" dir="2700000" algn="tl">
                    <a:srgbClr val="C0C0C0"/>
                  </a:outerShdw>
                </a:effectLst>
              </a:rPr>
              <a:t>程序中都必须有</a:t>
            </a:r>
            <a:r>
              <a:rPr lang="en-US" altLang="zh-CN" dirty="0">
                <a:solidFill>
                  <a:srgbClr val="FF0000"/>
                </a:solidFill>
                <a:effectLst>
                  <a:outerShdw blurRad="38100" dist="38100" dir="2700000" algn="tl">
                    <a:srgbClr val="C0C0C0"/>
                  </a:outerShdw>
                </a:effectLst>
              </a:rPr>
              <a:t>main</a:t>
            </a:r>
            <a:r>
              <a:rPr lang="zh-CN" altLang="en-US" dirty="0">
                <a:solidFill>
                  <a:srgbClr val="FF0000"/>
                </a:solidFill>
                <a:effectLst>
                  <a:outerShdw blurRad="38100" dist="38100" dir="2700000" algn="tl">
                    <a:srgbClr val="C0C0C0"/>
                  </a:outerShdw>
                </a:effectLst>
              </a:rPr>
              <a:t>这个函数且只有一个</a:t>
            </a:r>
            <a:r>
              <a:rPr lang="en-US" altLang="zh-CN" dirty="0">
                <a:solidFill>
                  <a:srgbClr val="FF0000"/>
                </a:solidFill>
                <a:effectLst>
                  <a:outerShdw blurRad="38100" dist="38100" dir="2700000" algn="tl">
                    <a:srgbClr val="C0C0C0"/>
                  </a:outerShdw>
                </a:effectLst>
              </a:rPr>
              <a:t>main!</a:t>
            </a:r>
          </a:p>
        </p:txBody>
      </p:sp>
      <p:sp>
        <p:nvSpPr>
          <p:cNvPr id="16" name="灯片编号占位符 5"/>
          <p:cNvSpPr>
            <a:spLocks noGrp="1"/>
          </p:cNvSpPr>
          <p:nvPr>
            <p:ph type="sldNum" sz="quarter" idx="12"/>
          </p:nvPr>
        </p:nvSpPr>
        <p:spPr/>
        <p:txBody>
          <a:bodyPr/>
          <a:lstStyle/>
          <a:p>
            <a:fld id="{64ED2EFA-9883-4A8D-BB91-393920B93D8C}" type="slidenum">
              <a:rPr lang="ko-KR" altLang="en-US"/>
              <a:pPr/>
              <a:t>9</a:t>
            </a:fld>
            <a:endParaRPr lang="en-US" altLang="ko-KR"/>
          </a:p>
        </p:txBody>
      </p:sp>
      <p:sp>
        <p:nvSpPr>
          <p:cNvPr id="6" name="标题 1">
            <a:extLst>
              <a:ext uri="{FF2B5EF4-FFF2-40B4-BE49-F238E27FC236}">
                <a16:creationId xmlns:a16="http://schemas.microsoft.com/office/drawing/2014/main" id="{12A6ACBF-6D9E-473D-8F31-A936ABA1C7D7}"/>
              </a:ext>
            </a:extLst>
          </p:cNvPr>
          <p:cNvSpPr txBox="1">
            <a:spLocks/>
          </p:cNvSpPr>
          <p:nvPr/>
        </p:nvSpPr>
        <p:spPr>
          <a:xfrm>
            <a:off x="185744" y="2924944"/>
            <a:ext cx="5383510" cy="543594"/>
          </a:xfrm>
          <a:prstGeom prst="rect">
            <a:avLst/>
          </a:prstGeom>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kumimoji="0" lang="zh-CN" altLang="en-US"/>
              <a:t>最简单的</a:t>
            </a:r>
            <a:r>
              <a:rPr kumimoji="0" lang="en-US" altLang="zh-CN"/>
              <a:t>C</a:t>
            </a:r>
            <a:r>
              <a:rPr kumimoji="0" lang="zh-CN" altLang="en-US"/>
              <a:t>程序（不符合</a:t>
            </a:r>
            <a:r>
              <a:rPr kumimoji="0" lang="en-US" altLang="zh-CN"/>
              <a:t>C99</a:t>
            </a:r>
            <a:r>
              <a:rPr kumimoji="0" lang="zh-CN" altLang="en-US"/>
              <a:t>）</a:t>
            </a:r>
            <a:endParaRPr kumimoji="0" lang="zh-CN" altLang="en-US" dirty="0"/>
          </a:p>
        </p:txBody>
      </p:sp>
      <p:sp>
        <p:nvSpPr>
          <p:cNvPr id="7" name="内容占位符 2">
            <a:extLst>
              <a:ext uri="{FF2B5EF4-FFF2-40B4-BE49-F238E27FC236}">
                <a16:creationId xmlns:a16="http://schemas.microsoft.com/office/drawing/2014/main" id="{83AC9196-6666-4A90-A8BB-B68880F435F3}"/>
              </a:ext>
            </a:extLst>
          </p:cNvPr>
          <p:cNvSpPr txBox="1">
            <a:spLocks/>
          </p:cNvSpPr>
          <p:nvPr/>
        </p:nvSpPr>
        <p:spPr>
          <a:xfrm>
            <a:off x="628649" y="3531233"/>
            <a:ext cx="2400301" cy="353218"/>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kumimoji="0" lang="en-US" altLang="zh-CN" b="1">
                <a:latin typeface="Times New Roman" panose="02020603050405020304" pitchFamily="18" charset="0"/>
                <a:cs typeface="Times New Roman" panose="02020603050405020304" pitchFamily="18" charset="0"/>
              </a:rPr>
              <a:t>void  main( )  {   }</a:t>
            </a:r>
            <a:endParaRPr kumimoji="0" lang="zh-CN" altLang="en-US" b="1"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C6B7EEE7-CE56-4D41-A0C3-FD7DED74B4D6}"/>
              </a:ext>
            </a:extLst>
          </p:cNvPr>
          <p:cNvPicPr>
            <a:picLocks noChangeAspect="1"/>
          </p:cNvPicPr>
          <p:nvPr/>
        </p:nvPicPr>
        <p:blipFill rotWithShape="1">
          <a:blip r:embed="rId2"/>
          <a:srcRect t="41720"/>
          <a:stretch/>
        </p:blipFill>
        <p:spPr>
          <a:xfrm>
            <a:off x="971600" y="4043166"/>
            <a:ext cx="5952579" cy="2385694"/>
          </a:xfrm>
          <a:prstGeom prst="rect">
            <a:avLst/>
          </a:prstGeom>
        </p:spPr>
      </p:pic>
      <p:sp>
        <p:nvSpPr>
          <p:cNvPr id="9" name="文本框 8">
            <a:extLst>
              <a:ext uri="{FF2B5EF4-FFF2-40B4-BE49-F238E27FC236}">
                <a16:creationId xmlns:a16="http://schemas.microsoft.com/office/drawing/2014/main" id="{B90E28B3-59C8-4102-917D-F81AA29F8788}"/>
              </a:ext>
            </a:extLst>
          </p:cNvPr>
          <p:cNvSpPr txBox="1"/>
          <p:nvPr/>
        </p:nvSpPr>
        <p:spPr>
          <a:xfrm>
            <a:off x="2780001" y="3502143"/>
            <a:ext cx="2646878" cy="461665"/>
          </a:xfrm>
          <a:prstGeom prst="rect">
            <a:avLst/>
          </a:prstGeom>
          <a:noFill/>
        </p:spPr>
        <p:txBody>
          <a:bodyPr wrap="none" rtlCol="0">
            <a:spAutoFit/>
          </a:bodyPr>
          <a:lstStyle/>
          <a:p>
            <a:r>
              <a:rPr lang="zh-CN" altLang="en-US" dirty="0">
                <a:solidFill>
                  <a:srgbClr val="FF0000"/>
                </a:solidFill>
                <a:latin typeface="华文楷体" panose="02010600040101010101" pitchFamily="2" charset="-122"/>
                <a:ea typeface="华文楷体" panose="02010600040101010101" pitchFamily="2" charset="-122"/>
              </a:rPr>
              <a:t>主函数</a:t>
            </a:r>
            <a:r>
              <a:rPr lang="zh-CN" altLang="en-US" dirty="0">
                <a:latin typeface="华文楷体" panose="02010600040101010101" pitchFamily="2" charset="-122"/>
                <a:ea typeface="华文楷体" panose="02010600040101010101" pitchFamily="2" charset="-122"/>
              </a:rPr>
              <a:t>专用的名字</a:t>
            </a:r>
          </a:p>
        </p:txBody>
      </p:sp>
      <p:cxnSp>
        <p:nvCxnSpPr>
          <p:cNvPr id="10" name="直接连接符 9">
            <a:extLst>
              <a:ext uri="{FF2B5EF4-FFF2-40B4-BE49-F238E27FC236}">
                <a16:creationId xmlns:a16="http://schemas.microsoft.com/office/drawing/2014/main" id="{FA54E935-BBD6-4482-9CB8-A03E0048CF7A}"/>
              </a:ext>
            </a:extLst>
          </p:cNvPr>
          <p:cNvCxnSpPr/>
          <p:nvPr/>
        </p:nvCxnSpPr>
        <p:spPr bwMode="auto">
          <a:xfrm>
            <a:off x="1403648" y="3789040"/>
            <a:ext cx="792088"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024846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ppt_plates016</Template>
  <TotalTime>2041</TotalTime>
  <Words>3434</Words>
  <Application>Microsoft Office PowerPoint</Application>
  <PresentationFormat>全屏显示(4:3)</PresentationFormat>
  <Paragraphs>433</Paragraphs>
  <Slides>35</Slides>
  <Notes>1</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35</vt:i4>
      </vt:variant>
    </vt:vector>
  </HeadingPairs>
  <TitlesOfParts>
    <vt:vector size="55" baseType="lpstr">
      <vt:lpstr>Gulim</vt:lpstr>
      <vt:lpstr>等线</vt:lpstr>
      <vt:lpstr>等线 Light</vt:lpstr>
      <vt:lpstr>仿宋</vt:lpstr>
      <vt:lpstr>华文彩云</vt:lpstr>
      <vt:lpstr>华文行楷</vt:lpstr>
      <vt:lpstr>华文楷体</vt:lpstr>
      <vt:lpstr>华文新魏</vt:lpstr>
      <vt:lpstr>楷体_GB2312</vt:lpstr>
      <vt:lpstr>宋体</vt:lpstr>
      <vt:lpstr>Arial</vt:lpstr>
      <vt:lpstr>Calibri</vt:lpstr>
      <vt:lpstr>Calibri Light</vt:lpstr>
      <vt:lpstr>Garamond</vt:lpstr>
      <vt:lpstr>Symbol</vt:lpstr>
      <vt:lpstr>Times New Roman</vt:lpstr>
      <vt:lpstr>Webdings</vt:lpstr>
      <vt:lpstr>Wingdings</vt:lpstr>
      <vt:lpstr>1_Office 主题​​</vt:lpstr>
      <vt:lpstr>Office Theme</vt:lpstr>
      <vt:lpstr>·什么是计算机程序？</vt:lpstr>
      <vt:lpstr>编程学习建议</vt:lpstr>
      <vt:lpstr>一、程序设计语言的发展阶段</vt:lpstr>
      <vt:lpstr>PowerPoint 演示文稿</vt:lpstr>
      <vt:lpstr>三类语言程序对比</vt:lpstr>
      <vt:lpstr>二、程序的加工和执行</vt:lpstr>
      <vt:lpstr>三、C语言的主要特点    </vt:lpstr>
      <vt:lpstr>PowerPoint 演示文稿</vt:lpstr>
      <vt:lpstr> 主程序（程序主体）</vt:lpstr>
      <vt:lpstr>函数</vt:lpstr>
      <vt:lpstr>PowerPoint 演示文稿</vt:lpstr>
      <vt:lpstr>PowerPoint 演示文稿</vt:lpstr>
      <vt:lpstr>PowerPoint 演示文稿</vt:lpstr>
      <vt:lpstr>PowerPoint 演示文稿</vt:lpstr>
      <vt:lpstr>PowerPoint 演示文稿</vt:lpstr>
      <vt:lpstr>变量及其声明</vt:lpstr>
      <vt:lpstr>(三)求两个整数中的较大者</vt:lpstr>
      <vt:lpstr>自己编写函数（自定义函数）</vt:lpstr>
      <vt:lpstr>函数定义的一般形式</vt:lpstr>
      <vt:lpstr>max函数的函数定义</vt:lpstr>
      <vt:lpstr>main函数的函数定义</vt:lpstr>
      <vt:lpstr>max函数的调用</vt:lpstr>
      <vt:lpstr>PowerPoint 演示文稿</vt:lpstr>
      <vt:lpstr>总结：C语言程序的结构</vt:lpstr>
      <vt:lpstr>PowerPoint 演示文稿</vt:lpstr>
      <vt:lpstr>PowerPoint 演示文稿</vt:lpstr>
      <vt:lpstr>PowerPoint 演示文稿</vt:lpstr>
      <vt:lpstr>1、程序设计的任务</vt:lpstr>
      <vt:lpstr>2、C程序的编辑和执行</vt:lpstr>
      <vt:lpstr>3、C程序开发的实际流程</vt:lpstr>
      <vt:lpstr>4、编程错误和调试</vt:lpstr>
      <vt:lpstr>5、程序书写格式</vt:lpstr>
      <vt:lpstr>6、软件维护</vt:lpstr>
      <vt:lpstr>7、软件工程的重要性</vt:lpstr>
      <vt:lpstr>PowerPoint 演示文稿</vt:lpstr>
    </vt:vector>
  </TitlesOfParts>
  <Company>xmu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C语言概述</dc:title>
  <dc:creator>zxl</dc:creator>
  <cp:lastModifiedBy>刘明辉</cp:lastModifiedBy>
  <cp:revision>473</cp:revision>
  <dcterms:created xsi:type="dcterms:W3CDTF">2006-02-12T17:51:37Z</dcterms:created>
  <dcterms:modified xsi:type="dcterms:W3CDTF">2017-10-29T12:26:49Z</dcterms:modified>
</cp:coreProperties>
</file>