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48"/>
  </p:notesMasterIdLst>
  <p:sldIdLst>
    <p:sldId id="349" r:id="rId2"/>
    <p:sldId id="393" r:id="rId3"/>
    <p:sldId id="404" r:id="rId4"/>
    <p:sldId id="398" r:id="rId5"/>
    <p:sldId id="395" r:id="rId6"/>
    <p:sldId id="397" r:id="rId7"/>
    <p:sldId id="351" r:id="rId8"/>
    <p:sldId id="352" r:id="rId9"/>
    <p:sldId id="353" r:id="rId10"/>
    <p:sldId id="362" r:id="rId11"/>
    <p:sldId id="363" r:id="rId12"/>
    <p:sldId id="364" r:id="rId13"/>
    <p:sldId id="365" r:id="rId14"/>
    <p:sldId id="292" r:id="rId15"/>
    <p:sldId id="310" r:id="rId16"/>
    <p:sldId id="311" r:id="rId17"/>
    <p:sldId id="297" r:id="rId18"/>
    <p:sldId id="294" r:id="rId19"/>
    <p:sldId id="314" r:id="rId20"/>
    <p:sldId id="265" r:id="rId21"/>
    <p:sldId id="392" r:id="rId22"/>
    <p:sldId id="319" r:id="rId23"/>
    <p:sldId id="377" r:id="rId24"/>
    <p:sldId id="379" r:id="rId25"/>
    <p:sldId id="320" r:id="rId26"/>
    <p:sldId id="321" r:id="rId27"/>
    <p:sldId id="322" r:id="rId28"/>
    <p:sldId id="400" r:id="rId29"/>
    <p:sldId id="340" r:id="rId30"/>
    <p:sldId id="326" r:id="rId31"/>
    <p:sldId id="341" r:id="rId32"/>
    <p:sldId id="325" r:id="rId33"/>
    <p:sldId id="405" r:id="rId34"/>
    <p:sldId id="406" r:id="rId35"/>
    <p:sldId id="407" r:id="rId36"/>
    <p:sldId id="327" r:id="rId37"/>
    <p:sldId id="328" r:id="rId38"/>
    <p:sldId id="343" r:id="rId39"/>
    <p:sldId id="345" r:id="rId40"/>
    <p:sldId id="329" r:id="rId41"/>
    <p:sldId id="346" r:id="rId42"/>
    <p:sldId id="273" r:id="rId43"/>
    <p:sldId id="347" r:id="rId44"/>
    <p:sldId id="348" r:id="rId45"/>
    <p:sldId id="408" r:id="rId46"/>
    <p:sldId id="386" r:id="rId47"/>
  </p:sldIdLst>
  <p:sldSz cx="9144000" cy="6858000" type="screen4x3"/>
  <p:notesSz cx="6858000" cy="9144000"/>
  <p:defaultTextStyle>
    <a:defPPr>
      <a:defRPr lang="en-US"/>
    </a:defPPr>
    <a:lvl1pPr algn="l"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CC0000"/>
    <a:srgbClr val="0033CC"/>
    <a:srgbClr val="FF0066"/>
    <a:srgbClr val="333399"/>
    <a:srgbClr val="336600"/>
    <a:srgbClr val="00FFCC"/>
    <a:srgbClr val="66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3" autoAdjust="0"/>
    <p:restoredTop sz="91007" autoAdjust="0"/>
  </p:normalViewPr>
  <p:slideViewPr>
    <p:cSldViewPr>
      <p:cViewPr varScale="1">
        <p:scale>
          <a:sx n="58" d="100"/>
          <a:sy n="58" d="100"/>
        </p:scale>
        <p:origin x="13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638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F0FB22F-0F8E-486A-8B8B-6D8ECD733C4F}" type="slidenum">
              <a:rPr lang="zh-CN" altLang="en-US"/>
              <a:pPr/>
              <a:t>‹#›</a:t>
            </a:fld>
            <a:endParaRPr lang="en-US" altLang="zh-CN"/>
          </a:p>
        </p:txBody>
      </p:sp>
    </p:spTree>
    <p:extLst>
      <p:ext uri="{BB962C8B-B14F-4D97-AF65-F5344CB8AC3E}">
        <p14:creationId xmlns:p14="http://schemas.microsoft.com/office/powerpoint/2010/main" val="35393532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太极生两仪，两仪生四象，四象生八卦</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fld id="{DF0FB22F-0F8E-486A-8B8B-6D8ECD733C4F}" type="slidenum">
              <a:rPr lang="zh-CN" altLang="en-US" smtClean="0"/>
              <a:pPr/>
              <a:t>1</a:t>
            </a:fld>
            <a:endParaRPr lang="en-US" altLang="zh-CN"/>
          </a:p>
        </p:txBody>
      </p:sp>
    </p:spTree>
    <p:extLst>
      <p:ext uri="{BB962C8B-B14F-4D97-AF65-F5344CB8AC3E}">
        <p14:creationId xmlns:p14="http://schemas.microsoft.com/office/powerpoint/2010/main" val="3576974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汉字编码范围（</a:t>
            </a:r>
            <a:r>
              <a:rPr lang="en-US" altLang="zh-CN" dirty="0"/>
              <a:t>GB2312</a:t>
            </a:r>
            <a:r>
              <a:rPr lang="zh-CN" altLang="en-US" dirty="0"/>
              <a:t>）</a:t>
            </a:r>
            <a:br>
              <a:rPr lang="zh-CN" altLang="en-US"/>
            </a:br>
            <a:r>
              <a:rPr lang="zh-CN" altLang="en-US"/>
              <a:t>第一</a:t>
            </a:r>
            <a:r>
              <a:rPr lang="zh-CN" altLang="en-US" dirty="0"/>
              <a:t>字节 </a:t>
            </a:r>
            <a:r>
              <a:rPr lang="en-US" altLang="zh-CN" dirty="0"/>
              <a:t>			</a:t>
            </a:r>
            <a:r>
              <a:rPr lang="zh-CN" altLang="en-US" dirty="0"/>
              <a:t>第二字节</a:t>
            </a:r>
            <a:br>
              <a:rPr lang="zh-CN" altLang="en-US" dirty="0"/>
            </a:br>
            <a:r>
              <a:rPr lang="en-US" altLang="zh-CN" dirty="0"/>
              <a:t>0xB0-0xF7(176-247) 		0xA0-0xFE</a:t>
            </a:r>
            <a:r>
              <a:rPr lang="zh-CN" altLang="en-US" dirty="0"/>
              <a:t>（</a:t>
            </a:r>
            <a:r>
              <a:rPr lang="en-US" altLang="zh-CN" dirty="0"/>
              <a:t>160-254</a:t>
            </a:r>
            <a:r>
              <a:rPr lang="zh-CN" altLang="en-US" dirty="0"/>
              <a:t>）</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DF0FB22F-0F8E-486A-8B8B-6D8ECD733C4F}" type="slidenum">
              <a:rPr lang="zh-CN" altLang="en-US" smtClean="0"/>
              <a:pPr/>
              <a:t>40</a:t>
            </a:fld>
            <a:endParaRPr lang="en-US" altLang="zh-CN"/>
          </a:p>
        </p:txBody>
      </p:sp>
    </p:spTree>
    <p:extLst>
      <p:ext uri="{BB962C8B-B14F-4D97-AF65-F5344CB8AC3E}">
        <p14:creationId xmlns:p14="http://schemas.microsoft.com/office/powerpoint/2010/main" val="3516995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37607-C0FA-4F28-9CE1-B848D2BEA319}"/>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8B35393A-AB9D-4375-ABE1-9DD8CA79893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E4E8EF-9F95-4FE2-8E17-513824B53C5B}"/>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25999227-B77C-4BB9-9E8E-3FACF929BA8C}"/>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2C05A46B-A119-402B-9EDD-A6564385B14F}"/>
              </a:ext>
            </a:extLst>
          </p:cNvPr>
          <p:cNvSpPr>
            <a:spLocks noGrp="1"/>
          </p:cNvSpPr>
          <p:nvPr>
            <p:ph type="sldNum" sz="quarter" idx="12"/>
          </p:nvPr>
        </p:nvSpPr>
        <p:spPr/>
        <p:txBody>
          <a:bodyPr/>
          <a:lstStyle/>
          <a:p>
            <a:fld id="{FA5385D0-5B4C-4A2A-BFCB-57D6EFD5DB50}" type="slidenum">
              <a:rPr lang="zh-CN" altLang="en-US" smtClean="0"/>
              <a:pPr/>
              <a:t>‹#›</a:t>
            </a:fld>
            <a:endParaRPr lang="en-US" altLang="zh-CN"/>
          </a:p>
        </p:txBody>
      </p:sp>
    </p:spTree>
    <p:extLst>
      <p:ext uri="{BB962C8B-B14F-4D97-AF65-F5344CB8AC3E}">
        <p14:creationId xmlns:p14="http://schemas.microsoft.com/office/powerpoint/2010/main" val="1574492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7261E-9966-43D8-8BCB-FA1EA54958E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F2740AC-2E9B-4A7A-9E44-A10650C2F77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EE1358D-0631-41E2-8DD8-3A597811BF97}"/>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A4CE5A3F-C1A3-4812-872F-F4438C54F71B}"/>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866A0826-191D-4C40-8E20-ACD825DD87AF}"/>
              </a:ext>
            </a:extLst>
          </p:cNvPr>
          <p:cNvSpPr>
            <a:spLocks noGrp="1"/>
          </p:cNvSpPr>
          <p:nvPr>
            <p:ph type="sldNum" sz="quarter" idx="12"/>
          </p:nvPr>
        </p:nvSpPr>
        <p:spPr/>
        <p:txBody>
          <a:bodyPr/>
          <a:lstStyle/>
          <a:p>
            <a:fld id="{E937A7BE-0477-4A38-8FD1-619FB1A38F71}" type="slidenum">
              <a:rPr lang="zh-CN" altLang="en-US" smtClean="0"/>
              <a:pPr/>
              <a:t>‹#›</a:t>
            </a:fld>
            <a:endParaRPr lang="en-US" altLang="zh-CN"/>
          </a:p>
        </p:txBody>
      </p:sp>
    </p:spTree>
    <p:extLst>
      <p:ext uri="{BB962C8B-B14F-4D97-AF65-F5344CB8AC3E}">
        <p14:creationId xmlns:p14="http://schemas.microsoft.com/office/powerpoint/2010/main" val="58373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9186BF-A766-4214-87BD-3D4AE87BDFB3}"/>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46C9926-73F3-4C91-B8A6-C3685C122F57}"/>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35AAD9-9CF3-4281-BC5A-ACB646B148D3}"/>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3D235BFB-85C9-4697-AA4F-E050F787071A}"/>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583B88DA-684F-4279-B76B-31701DEC6600}"/>
              </a:ext>
            </a:extLst>
          </p:cNvPr>
          <p:cNvSpPr>
            <a:spLocks noGrp="1"/>
          </p:cNvSpPr>
          <p:nvPr>
            <p:ph type="sldNum" sz="quarter" idx="12"/>
          </p:nvPr>
        </p:nvSpPr>
        <p:spPr/>
        <p:txBody>
          <a:bodyPr/>
          <a:lstStyle/>
          <a:p>
            <a:fld id="{AF33390F-4196-4AD3-835C-FD6FA2A07E89}" type="slidenum">
              <a:rPr lang="zh-CN" altLang="en-US" smtClean="0"/>
              <a:pPr/>
              <a:t>‹#›</a:t>
            </a:fld>
            <a:endParaRPr lang="en-US" altLang="zh-CN"/>
          </a:p>
        </p:txBody>
      </p:sp>
    </p:spTree>
    <p:extLst>
      <p:ext uri="{BB962C8B-B14F-4D97-AF65-F5344CB8AC3E}">
        <p14:creationId xmlns:p14="http://schemas.microsoft.com/office/powerpoint/2010/main" val="129508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4B4F36-A305-486B-A5C3-1CDDB7DC85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371A6AD-4D4A-40C9-904B-7F250A8E393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9FA076-ADE2-43DE-9FA8-57726BCD27F2}"/>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D4E8AD92-98AD-4B43-8B71-A1F265C66A04}"/>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C83E9937-0C1A-4CF9-AD86-2A6A78EBEF25}"/>
              </a:ext>
            </a:extLst>
          </p:cNvPr>
          <p:cNvSpPr>
            <a:spLocks noGrp="1"/>
          </p:cNvSpPr>
          <p:nvPr>
            <p:ph type="sldNum" sz="quarter" idx="12"/>
          </p:nvPr>
        </p:nvSpPr>
        <p:spPr/>
        <p:txBody>
          <a:bodyPr/>
          <a:lstStyle/>
          <a:p>
            <a:fld id="{F3E77201-8C80-4C8F-8C12-E0ADFBBB5274}" type="slidenum">
              <a:rPr lang="zh-CN" altLang="en-US" smtClean="0"/>
              <a:pPr/>
              <a:t>‹#›</a:t>
            </a:fld>
            <a:endParaRPr lang="en-US" altLang="zh-CN"/>
          </a:p>
        </p:txBody>
      </p:sp>
    </p:spTree>
    <p:extLst>
      <p:ext uri="{BB962C8B-B14F-4D97-AF65-F5344CB8AC3E}">
        <p14:creationId xmlns:p14="http://schemas.microsoft.com/office/powerpoint/2010/main" val="689530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4647D-1318-4EA4-9063-BB3D8AB86FED}"/>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BD84C87E-2E64-454A-BAD4-84F1F995332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C58F1A4-75BD-4D2D-9DCD-9EF12DADA897}"/>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1ADD4221-DA40-4C0C-8E77-502EE867E44B}"/>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3B062342-4B10-42B8-A784-3E1D8541771F}"/>
              </a:ext>
            </a:extLst>
          </p:cNvPr>
          <p:cNvSpPr>
            <a:spLocks noGrp="1"/>
          </p:cNvSpPr>
          <p:nvPr>
            <p:ph type="sldNum" sz="quarter" idx="12"/>
          </p:nvPr>
        </p:nvSpPr>
        <p:spPr/>
        <p:txBody>
          <a:bodyPr/>
          <a:lstStyle/>
          <a:p>
            <a:fld id="{A151D003-DAB0-4BBD-B4CC-F85C89D6C861}" type="slidenum">
              <a:rPr lang="zh-CN" altLang="en-US" smtClean="0"/>
              <a:pPr/>
              <a:t>‹#›</a:t>
            </a:fld>
            <a:endParaRPr lang="en-US" altLang="zh-CN"/>
          </a:p>
        </p:txBody>
      </p:sp>
    </p:spTree>
    <p:extLst>
      <p:ext uri="{BB962C8B-B14F-4D97-AF65-F5344CB8AC3E}">
        <p14:creationId xmlns:p14="http://schemas.microsoft.com/office/powerpoint/2010/main" val="255648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595932-3207-4D19-B3B7-17073AB1A0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D06429-2976-415B-ACB2-CC2499D0C947}"/>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8EE8749-3B76-4814-AD53-A1E337703D6D}"/>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CA6113E-8685-4EAE-B9CC-816D1602E484}"/>
              </a:ext>
            </a:extLst>
          </p:cNvPr>
          <p:cNvSpPr>
            <a:spLocks noGrp="1"/>
          </p:cNvSpPr>
          <p:nvPr>
            <p:ph type="dt" sz="half" idx="10"/>
          </p:nvPr>
        </p:nvSpPr>
        <p:spPr/>
        <p:txBody>
          <a:bodyPr/>
          <a:lstStyle/>
          <a:p>
            <a:endParaRPr lang="en-US" altLang="zh-CN"/>
          </a:p>
        </p:txBody>
      </p:sp>
      <p:sp>
        <p:nvSpPr>
          <p:cNvPr id="6" name="页脚占位符 5">
            <a:extLst>
              <a:ext uri="{FF2B5EF4-FFF2-40B4-BE49-F238E27FC236}">
                <a16:creationId xmlns:a16="http://schemas.microsoft.com/office/drawing/2014/main" id="{7DA1BB48-8B93-41AF-8D1A-989B28C3ADB4}"/>
              </a:ext>
            </a:extLst>
          </p:cNvPr>
          <p:cNvSpPr>
            <a:spLocks noGrp="1"/>
          </p:cNvSpPr>
          <p:nvPr>
            <p:ph type="ftr" sz="quarter" idx="11"/>
          </p:nvPr>
        </p:nvSpPr>
        <p:spPr/>
        <p:txBody>
          <a:bodyPr/>
          <a:lstStyle/>
          <a:p>
            <a:endParaRPr lang="en-US" altLang="zh-CN"/>
          </a:p>
        </p:txBody>
      </p:sp>
      <p:sp>
        <p:nvSpPr>
          <p:cNvPr id="7" name="灯片编号占位符 6">
            <a:extLst>
              <a:ext uri="{FF2B5EF4-FFF2-40B4-BE49-F238E27FC236}">
                <a16:creationId xmlns:a16="http://schemas.microsoft.com/office/drawing/2014/main" id="{97665D06-0A22-499A-A6A9-76D36FA01AD6}"/>
              </a:ext>
            </a:extLst>
          </p:cNvPr>
          <p:cNvSpPr>
            <a:spLocks noGrp="1"/>
          </p:cNvSpPr>
          <p:nvPr>
            <p:ph type="sldNum" sz="quarter" idx="12"/>
          </p:nvPr>
        </p:nvSpPr>
        <p:spPr/>
        <p:txBody>
          <a:bodyPr/>
          <a:lstStyle/>
          <a:p>
            <a:fld id="{DD53601E-BF04-419F-B0ED-0C7B44B876C5}" type="slidenum">
              <a:rPr lang="zh-CN" altLang="en-US" smtClean="0"/>
              <a:pPr/>
              <a:t>‹#›</a:t>
            </a:fld>
            <a:endParaRPr lang="en-US" altLang="zh-CN"/>
          </a:p>
        </p:txBody>
      </p:sp>
    </p:spTree>
    <p:extLst>
      <p:ext uri="{BB962C8B-B14F-4D97-AF65-F5344CB8AC3E}">
        <p14:creationId xmlns:p14="http://schemas.microsoft.com/office/powerpoint/2010/main" val="299057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4BB8E2-B7F0-4CCC-ADDB-D22452C59023}"/>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72A0E56-8784-4F97-9415-8F24FF1D09B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51CC0E42-D4DD-4C5A-B443-52BCFDB30B41}"/>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61D7266-BFEF-460C-8F6A-18E66D10B61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DA373140-8ABA-4FB1-8FA6-517D44772417}"/>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3E17D5D-8B8F-4CBA-814C-58FA65769000}"/>
              </a:ext>
            </a:extLst>
          </p:cNvPr>
          <p:cNvSpPr>
            <a:spLocks noGrp="1"/>
          </p:cNvSpPr>
          <p:nvPr>
            <p:ph type="dt" sz="half" idx="10"/>
          </p:nvPr>
        </p:nvSpPr>
        <p:spPr/>
        <p:txBody>
          <a:bodyPr/>
          <a:lstStyle/>
          <a:p>
            <a:endParaRPr lang="en-US" altLang="zh-CN"/>
          </a:p>
        </p:txBody>
      </p:sp>
      <p:sp>
        <p:nvSpPr>
          <p:cNvPr id="8" name="页脚占位符 7">
            <a:extLst>
              <a:ext uri="{FF2B5EF4-FFF2-40B4-BE49-F238E27FC236}">
                <a16:creationId xmlns:a16="http://schemas.microsoft.com/office/drawing/2014/main" id="{660B47BF-0BE2-4F03-86A8-12FD072A36BD}"/>
              </a:ext>
            </a:extLst>
          </p:cNvPr>
          <p:cNvSpPr>
            <a:spLocks noGrp="1"/>
          </p:cNvSpPr>
          <p:nvPr>
            <p:ph type="ftr" sz="quarter" idx="11"/>
          </p:nvPr>
        </p:nvSpPr>
        <p:spPr/>
        <p:txBody>
          <a:bodyPr/>
          <a:lstStyle/>
          <a:p>
            <a:endParaRPr lang="en-US" altLang="zh-CN"/>
          </a:p>
        </p:txBody>
      </p:sp>
      <p:sp>
        <p:nvSpPr>
          <p:cNvPr id="9" name="灯片编号占位符 8">
            <a:extLst>
              <a:ext uri="{FF2B5EF4-FFF2-40B4-BE49-F238E27FC236}">
                <a16:creationId xmlns:a16="http://schemas.microsoft.com/office/drawing/2014/main" id="{64DCF38E-3A4D-4CAF-956F-6FC49554F634}"/>
              </a:ext>
            </a:extLst>
          </p:cNvPr>
          <p:cNvSpPr>
            <a:spLocks noGrp="1"/>
          </p:cNvSpPr>
          <p:nvPr>
            <p:ph type="sldNum" sz="quarter" idx="12"/>
          </p:nvPr>
        </p:nvSpPr>
        <p:spPr/>
        <p:txBody>
          <a:bodyPr/>
          <a:lstStyle/>
          <a:p>
            <a:fld id="{3CECE103-E949-4AFB-A08F-9E9E36AC9A2C}" type="slidenum">
              <a:rPr lang="zh-CN" altLang="en-US" smtClean="0"/>
              <a:pPr/>
              <a:t>‹#›</a:t>
            </a:fld>
            <a:endParaRPr lang="en-US" altLang="zh-CN"/>
          </a:p>
        </p:txBody>
      </p:sp>
    </p:spTree>
    <p:extLst>
      <p:ext uri="{BB962C8B-B14F-4D97-AF65-F5344CB8AC3E}">
        <p14:creationId xmlns:p14="http://schemas.microsoft.com/office/powerpoint/2010/main" val="3239832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0D8FAF-6899-4975-964A-01B7C63A72F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FB0CA84-5810-464C-BAFC-10276AEA5077}"/>
              </a:ext>
            </a:extLst>
          </p:cNvPr>
          <p:cNvSpPr>
            <a:spLocks noGrp="1"/>
          </p:cNvSpPr>
          <p:nvPr>
            <p:ph type="dt" sz="half" idx="10"/>
          </p:nvPr>
        </p:nvSpPr>
        <p:spPr/>
        <p:txBody>
          <a:bodyPr/>
          <a:lstStyle/>
          <a:p>
            <a:endParaRPr lang="en-US" altLang="zh-CN"/>
          </a:p>
        </p:txBody>
      </p:sp>
      <p:sp>
        <p:nvSpPr>
          <p:cNvPr id="4" name="页脚占位符 3">
            <a:extLst>
              <a:ext uri="{FF2B5EF4-FFF2-40B4-BE49-F238E27FC236}">
                <a16:creationId xmlns:a16="http://schemas.microsoft.com/office/drawing/2014/main" id="{36F99BB8-8CEC-4835-B887-5C85D1EF01F2}"/>
              </a:ext>
            </a:extLst>
          </p:cNvPr>
          <p:cNvSpPr>
            <a:spLocks noGrp="1"/>
          </p:cNvSpPr>
          <p:nvPr>
            <p:ph type="ftr" sz="quarter" idx="11"/>
          </p:nvPr>
        </p:nvSpPr>
        <p:spPr/>
        <p:txBody>
          <a:bodyPr/>
          <a:lstStyle/>
          <a:p>
            <a:endParaRPr lang="en-US" altLang="zh-CN"/>
          </a:p>
        </p:txBody>
      </p:sp>
      <p:sp>
        <p:nvSpPr>
          <p:cNvPr id="5" name="灯片编号占位符 4">
            <a:extLst>
              <a:ext uri="{FF2B5EF4-FFF2-40B4-BE49-F238E27FC236}">
                <a16:creationId xmlns:a16="http://schemas.microsoft.com/office/drawing/2014/main" id="{5C9CE007-7EB7-43FD-B9F9-F8A8A96AD3B3}"/>
              </a:ext>
            </a:extLst>
          </p:cNvPr>
          <p:cNvSpPr>
            <a:spLocks noGrp="1"/>
          </p:cNvSpPr>
          <p:nvPr>
            <p:ph type="sldNum" sz="quarter" idx="12"/>
          </p:nvPr>
        </p:nvSpPr>
        <p:spPr/>
        <p:txBody>
          <a:bodyPr/>
          <a:lstStyle/>
          <a:p>
            <a:fld id="{470DBA09-8492-4B92-9683-5ED0D5D01179}" type="slidenum">
              <a:rPr lang="zh-CN" altLang="en-US" smtClean="0"/>
              <a:pPr/>
              <a:t>‹#›</a:t>
            </a:fld>
            <a:endParaRPr lang="en-US" altLang="zh-CN"/>
          </a:p>
        </p:txBody>
      </p:sp>
    </p:spTree>
    <p:extLst>
      <p:ext uri="{BB962C8B-B14F-4D97-AF65-F5344CB8AC3E}">
        <p14:creationId xmlns:p14="http://schemas.microsoft.com/office/powerpoint/2010/main" val="168056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003727-EC18-4060-AD0E-230E7F211C85}"/>
              </a:ext>
            </a:extLst>
          </p:cNvPr>
          <p:cNvSpPr>
            <a:spLocks noGrp="1"/>
          </p:cNvSpPr>
          <p:nvPr>
            <p:ph type="dt" sz="half" idx="10"/>
          </p:nvPr>
        </p:nvSpPr>
        <p:spPr/>
        <p:txBody>
          <a:bodyPr/>
          <a:lstStyle/>
          <a:p>
            <a:endParaRPr lang="en-US" altLang="zh-CN"/>
          </a:p>
        </p:txBody>
      </p:sp>
      <p:sp>
        <p:nvSpPr>
          <p:cNvPr id="3" name="页脚占位符 2">
            <a:extLst>
              <a:ext uri="{FF2B5EF4-FFF2-40B4-BE49-F238E27FC236}">
                <a16:creationId xmlns:a16="http://schemas.microsoft.com/office/drawing/2014/main" id="{FE258901-8720-4442-B367-4ABCF1BA3906}"/>
              </a:ext>
            </a:extLst>
          </p:cNvPr>
          <p:cNvSpPr>
            <a:spLocks noGrp="1"/>
          </p:cNvSpPr>
          <p:nvPr>
            <p:ph type="ftr" sz="quarter" idx="11"/>
          </p:nvPr>
        </p:nvSpPr>
        <p:spPr/>
        <p:txBody>
          <a:bodyPr/>
          <a:lstStyle/>
          <a:p>
            <a:endParaRPr lang="en-US" altLang="zh-CN"/>
          </a:p>
        </p:txBody>
      </p:sp>
      <p:sp>
        <p:nvSpPr>
          <p:cNvPr id="4" name="灯片编号占位符 3">
            <a:extLst>
              <a:ext uri="{FF2B5EF4-FFF2-40B4-BE49-F238E27FC236}">
                <a16:creationId xmlns:a16="http://schemas.microsoft.com/office/drawing/2014/main" id="{40273341-6C76-4B7B-95C5-FDAEBBBC8873}"/>
              </a:ext>
            </a:extLst>
          </p:cNvPr>
          <p:cNvSpPr>
            <a:spLocks noGrp="1"/>
          </p:cNvSpPr>
          <p:nvPr>
            <p:ph type="sldNum" sz="quarter" idx="12"/>
          </p:nvPr>
        </p:nvSpPr>
        <p:spPr/>
        <p:txBody>
          <a:bodyPr/>
          <a:lstStyle/>
          <a:p>
            <a:fld id="{A4DF53FE-B1C3-4774-B876-DAD0892553CB}" type="slidenum">
              <a:rPr lang="zh-CN" altLang="en-US" smtClean="0"/>
              <a:pPr/>
              <a:t>‹#›</a:t>
            </a:fld>
            <a:endParaRPr lang="en-US" altLang="zh-CN"/>
          </a:p>
        </p:txBody>
      </p:sp>
    </p:spTree>
    <p:extLst>
      <p:ext uri="{BB962C8B-B14F-4D97-AF65-F5344CB8AC3E}">
        <p14:creationId xmlns:p14="http://schemas.microsoft.com/office/powerpoint/2010/main" val="2182365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7B2E6-341C-456D-B320-6BA61A9BA4CD}"/>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36C8C1AB-1DE2-436A-87CD-FB0DA77AE01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3B60C93-2601-488F-BF1D-56F045E5DCF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B6E4B5DA-F159-4200-8EB8-D8451AB7F15C}"/>
              </a:ext>
            </a:extLst>
          </p:cNvPr>
          <p:cNvSpPr>
            <a:spLocks noGrp="1"/>
          </p:cNvSpPr>
          <p:nvPr>
            <p:ph type="dt" sz="half" idx="10"/>
          </p:nvPr>
        </p:nvSpPr>
        <p:spPr/>
        <p:txBody>
          <a:bodyPr/>
          <a:lstStyle/>
          <a:p>
            <a:endParaRPr lang="en-US" altLang="zh-CN"/>
          </a:p>
        </p:txBody>
      </p:sp>
      <p:sp>
        <p:nvSpPr>
          <p:cNvPr id="6" name="页脚占位符 5">
            <a:extLst>
              <a:ext uri="{FF2B5EF4-FFF2-40B4-BE49-F238E27FC236}">
                <a16:creationId xmlns:a16="http://schemas.microsoft.com/office/drawing/2014/main" id="{AED1999A-3D1C-4B2F-BF67-F2693F42F04B}"/>
              </a:ext>
            </a:extLst>
          </p:cNvPr>
          <p:cNvSpPr>
            <a:spLocks noGrp="1"/>
          </p:cNvSpPr>
          <p:nvPr>
            <p:ph type="ftr" sz="quarter" idx="11"/>
          </p:nvPr>
        </p:nvSpPr>
        <p:spPr/>
        <p:txBody>
          <a:bodyPr/>
          <a:lstStyle/>
          <a:p>
            <a:endParaRPr lang="en-US" altLang="zh-CN"/>
          </a:p>
        </p:txBody>
      </p:sp>
      <p:sp>
        <p:nvSpPr>
          <p:cNvPr id="7" name="灯片编号占位符 6">
            <a:extLst>
              <a:ext uri="{FF2B5EF4-FFF2-40B4-BE49-F238E27FC236}">
                <a16:creationId xmlns:a16="http://schemas.microsoft.com/office/drawing/2014/main" id="{B9D87DA7-CED4-4D0C-99E4-090465FAE3C1}"/>
              </a:ext>
            </a:extLst>
          </p:cNvPr>
          <p:cNvSpPr>
            <a:spLocks noGrp="1"/>
          </p:cNvSpPr>
          <p:nvPr>
            <p:ph type="sldNum" sz="quarter" idx="12"/>
          </p:nvPr>
        </p:nvSpPr>
        <p:spPr/>
        <p:txBody>
          <a:bodyPr/>
          <a:lstStyle/>
          <a:p>
            <a:fld id="{B6A97FCE-DAFC-4881-9289-4080EB3D46BE}" type="slidenum">
              <a:rPr lang="zh-CN" altLang="en-US" smtClean="0"/>
              <a:pPr/>
              <a:t>‹#›</a:t>
            </a:fld>
            <a:endParaRPr lang="en-US" altLang="zh-CN"/>
          </a:p>
        </p:txBody>
      </p:sp>
    </p:spTree>
    <p:extLst>
      <p:ext uri="{BB962C8B-B14F-4D97-AF65-F5344CB8AC3E}">
        <p14:creationId xmlns:p14="http://schemas.microsoft.com/office/powerpoint/2010/main" val="3680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2D8FA-E6F3-402A-A0C9-9271568A46E0}"/>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807BCE6D-49F6-4572-A7B2-B0B7C3A107B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0A109861-D66B-46B8-866F-774FCB8F02B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7930C8AD-0C33-4CD3-82DA-F2CDBD5F22EC}"/>
              </a:ext>
            </a:extLst>
          </p:cNvPr>
          <p:cNvSpPr>
            <a:spLocks noGrp="1"/>
          </p:cNvSpPr>
          <p:nvPr>
            <p:ph type="dt" sz="half" idx="10"/>
          </p:nvPr>
        </p:nvSpPr>
        <p:spPr/>
        <p:txBody>
          <a:bodyPr/>
          <a:lstStyle/>
          <a:p>
            <a:endParaRPr lang="en-US" altLang="zh-CN"/>
          </a:p>
        </p:txBody>
      </p:sp>
      <p:sp>
        <p:nvSpPr>
          <p:cNvPr id="6" name="页脚占位符 5">
            <a:extLst>
              <a:ext uri="{FF2B5EF4-FFF2-40B4-BE49-F238E27FC236}">
                <a16:creationId xmlns:a16="http://schemas.microsoft.com/office/drawing/2014/main" id="{7432C2C7-CC15-400F-AF4E-F0DA50A5EC25}"/>
              </a:ext>
            </a:extLst>
          </p:cNvPr>
          <p:cNvSpPr>
            <a:spLocks noGrp="1"/>
          </p:cNvSpPr>
          <p:nvPr>
            <p:ph type="ftr" sz="quarter" idx="11"/>
          </p:nvPr>
        </p:nvSpPr>
        <p:spPr/>
        <p:txBody>
          <a:bodyPr/>
          <a:lstStyle/>
          <a:p>
            <a:endParaRPr lang="en-US" altLang="zh-CN"/>
          </a:p>
        </p:txBody>
      </p:sp>
      <p:sp>
        <p:nvSpPr>
          <p:cNvPr id="7" name="灯片编号占位符 6">
            <a:extLst>
              <a:ext uri="{FF2B5EF4-FFF2-40B4-BE49-F238E27FC236}">
                <a16:creationId xmlns:a16="http://schemas.microsoft.com/office/drawing/2014/main" id="{1BC59F1E-FA05-4044-92BA-AC512CDD8E6B}"/>
              </a:ext>
            </a:extLst>
          </p:cNvPr>
          <p:cNvSpPr>
            <a:spLocks noGrp="1"/>
          </p:cNvSpPr>
          <p:nvPr>
            <p:ph type="sldNum" sz="quarter" idx="12"/>
          </p:nvPr>
        </p:nvSpPr>
        <p:spPr/>
        <p:txBody>
          <a:bodyPr/>
          <a:lstStyle/>
          <a:p>
            <a:fld id="{680998D5-6890-470B-B42C-E98418947ACE}" type="slidenum">
              <a:rPr lang="zh-CN" altLang="en-US" smtClean="0"/>
              <a:pPr/>
              <a:t>‹#›</a:t>
            </a:fld>
            <a:endParaRPr lang="en-US" altLang="zh-CN"/>
          </a:p>
        </p:txBody>
      </p:sp>
    </p:spTree>
    <p:extLst>
      <p:ext uri="{BB962C8B-B14F-4D97-AF65-F5344CB8AC3E}">
        <p14:creationId xmlns:p14="http://schemas.microsoft.com/office/powerpoint/2010/main" val="2675394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813B8D9-3933-4F2A-BABA-50AD5EFA1AD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343619A-5BB4-4D76-8615-6BC2F78E9ED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8A4B19-6086-41EA-A84C-8267D258C55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CN"/>
          </a:p>
        </p:txBody>
      </p:sp>
      <p:sp>
        <p:nvSpPr>
          <p:cNvPr id="5" name="页脚占位符 4">
            <a:extLst>
              <a:ext uri="{FF2B5EF4-FFF2-40B4-BE49-F238E27FC236}">
                <a16:creationId xmlns:a16="http://schemas.microsoft.com/office/drawing/2014/main" id="{CFCC9568-2BD0-496A-B6B4-D4CF7669C46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ltLang="zh-CN"/>
          </a:p>
        </p:txBody>
      </p:sp>
      <p:sp>
        <p:nvSpPr>
          <p:cNvPr id="6" name="灯片编号占位符 5">
            <a:extLst>
              <a:ext uri="{FF2B5EF4-FFF2-40B4-BE49-F238E27FC236}">
                <a16:creationId xmlns:a16="http://schemas.microsoft.com/office/drawing/2014/main" id="{43E681AC-18EB-4713-BA82-AC954561D4B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33390F-4196-4AD3-835C-FD6FA2A07E89}" type="slidenum">
              <a:rPr lang="zh-CN" altLang="en-US" smtClean="0"/>
              <a:pPr/>
              <a:t>‹#›</a:t>
            </a:fld>
            <a:endParaRPr lang="en-US" altLang="zh-CN"/>
          </a:p>
        </p:txBody>
      </p:sp>
    </p:spTree>
    <p:extLst>
      <p:ext uri="{BB962C8B-B14F-4D97-AF65-F5344CB8AC3E}">
        <p14:creationId xmlns:p14="http://schemas.microsoft.com/office/powerpoint/2010/main" val="120612545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2.xml"/><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slide" Target="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oleObject" Target="../embeddings/oleObject4.bin"/><Relationship Id="rId4" Type="http://schemas.openxmlformats.org/officeDocument/2006/relationships/image" Target="../media/image7.png"/><Relationship Id="rId9"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427" y="576138"/>
            <a:ext cx="5527526" cy="799804"/>
          </a:xfrm>
        </p:spPr>
        <p:txBody>
          <a:bodyPr/>
          <a:lstStyle/>
          <a:p>
            <a:r>
              <a:rPr lang="zh-CN" altLang="en-US" dirty="0"/>
              <a:t>一、信息在计算机中的表示</a:t>
            </a:r>
          </a:p>
        </p:txBody>
      </p:sp>
      <p:sp>
        <p:nvSpPr>
          <p:cNvPr id="3" name="内容占位符 2"/>
          <p:cNvSpPr>
            <a:spLocks noGrp="1"/>
          </p:cNvSpPr>
          <p:nvPr>
            <p:ph idx="1"/>
          </p:nvPr>
        </p:nvSpPr>
        <p:spPr>
          <a:xfrm>
            <a:off x="465949" y="1171129"/>
            <a:ext cx="7526734" cy="2911301"/>
          </a:xfrm>
        </p:spPr>
        <p:txBody>
          <a:bodyPr/>
          <a:lstStyle/>
          <a:p>
            <a:pPr marL="0" indent="0">
              <a:buNone/>
            </a:pPr>
            <a:r>
              <a:rPr lang="en-US" altLang="zh-CN" sz="2400" b="1" dirty="0">
                <a:solidFill>
                  <a:schemeClr val="hlink"/>
                </a:solidFill>
              </a:rPr>
              <a:t>1</a:t>
            </a:r>
            <a:r>
              <a:rPr lang="zh-CN" altLang="en-US" sz="2400" b="1" dirty="0">
                <a:solidFill>
                  <a:schemeClr val="hlink"/>
                </a:solidFill>
              </a:rPr>
              <a:t>、信息与数据</a:t>
            </a:r>
            <a:endParaRPr lang="en-US" altLang="zh-CN" sz="2400" b="1" dirty="0">
              <a:solidFill>
                <a:schemeClr val="hlink"/>
              </a:solidFill>
            </a:endParaRPr>
          </a:p>
          <a:p>
            <a:r>
              <a:rPr lang="zh-CN" altLang="en-US" sz="2400" b="1" dirty="0">
                <a:solidFill>
                  <a:schemeClr val="hlink"/>
                </a:solidFill>
              </a:rPr>
              <a:t>信息</a:t>
            </a:r>
            <a:r>
              <a:rPr lang="zh-CN" altLang="en-US" sz="2400" dirty="0">
                <a:solidFill>
                  <a:schemeClr val="hlink"/>
                </a:solidFill>
              </a:rPr>
              <a:t>：</a:t>
            </a:r>
            <a:r>
              <a:rPr lang="zh-CN" altLang="en-US" sz="2400" dirty="0"/>
              <a:t>数值、文字、语音、图形、图像</a:t>
            </a:r>
            <a:r>
              <a:rPr lang="en-US" altLang="zh-CN" sz="2400" dirty="0"/>
              <a:t>……</a:t>
            </a:r>
            <a:endParaRPr lang="en-US" altLang="zh-CN" sz="2400" dirty="0">
              <a:solidFill>
                <a:schemeClr val="hlink"/>
              </a:solidFill>
            </a:endParaRPr>
          </a:p>
          <a:p>
            <a:r>
              <a:rPr lang="zh-CN" altLang="en-US" sz="2400" b="1" dirty="0">
                <a:solidFill>
                  <a:schemeClr val="hlink"/>
                </a:solidFill>
              </a:rPr>
              <a:t>数据(</a:t>
            </a:r>
            <a:r>
              <a:rPr lang="en-US" altLang="zh-CN" sz="2400" b="1" dirty="0">
                <a:solidFill>
                  <a:schemeClr val="hlink"/>
                </a:solidFill>
              </a:rPr>
              <a:t>Data)</a:t>
            </a:r>
            <a:r>
              <a:rPr lang="en-US" altLang="zh-CN" sz="2400" dirty="0"/>
              <a:t>：</a:t>
            </a:r>
            <a:r>
              <a:rPr lang="zh-CN" altLang="en-US" sz="2400" dirty="0"/>
              <a:t>是对信息的一种符号表示，在计算机科学中是指所有能输入到计算机中并被计算机程序处理的符号的总称。</a:t>
            </a:r>
          </a:p>
          <a:p>
            <a:pPr lvl="1"/>
            <a:r>
              <a:rPr lang="zh-CN" altLang="en-US" sz="2000" dirty="0"/>
              <a:t>在计算机中，所有的信息都将转换成</a:t>
            </a:r>
            <a:r>
              <a:rPr lang="zh-CN" altLang="en-US" sz="2000" b="1" dirty="0">
                <a:solidFill>
                  <a:srgbClr val="FF0066"/>
                </a:solidFill>
              </a:rPr>
              <a:t>二进制</a:t>
            </a:r>
            <a:r>
              <a:rPr lang="zh-CN" altLang="en-US" sz="2000" dirty="0"/>
              <a:t>数的形式进行存储和运算，即需要将信息进行</a:t>
            </a:r>
            <a:r>
              <a:rPr lang="zh-CN" altLang="en-US" sz="2000" b="1" dirty="0">
                <a:solidFill>
                  <a:srgbClr val="FF0066"/>
                </a:solidFill>
              </a:rPr>
              <a:t>二进制</a:t>
            </a:r>
            <a:r>
              <a:rPr lang="zh-CN" altLang="en-US" sz="2000" dirty="0"/>
              <a:t>的</a:t>
            </a:r>
            <a:r>
              <a:rPr lang="zh-CN" altLang="en-US" sz="2000" b="1" dirty="0">
                <a:solidFill>
                  <a:srgbClr val="0070C0"/>
                </a:solidFill>
              </a:rPr>
              <a:t>转换</a:t>
            </a:r>
            <a:r>
              <a:rPr lang="zh-CN" altLang="en-US" sz="2000" dirty="0"/>
              <a:t>和</a:t>
            </a:r>
            <a:r>
              <a:rPr lang="zh-CN" altLang="en-US" sz="2000" b="1" dirty="0">
                <a:solidFill>
                  <a:srgbClr val="0070C0"/>
                </a:solidFill>
              </a:rPr>
              <a:t>编码</a:t>
            </a:r>
            <a:r>
              <a:rPr lang="zh-CN" altLang="en-US" sz="2000" dirty="0"/>
              <a:t>。</a:t>
            </a:r>
          </a:p>
          <a:p>
            <a:pPr lvl="1"/>
            <a:endParaRPr lang="zh-CN" altLang="en-US" dirty="0"/>
          </a:p>
        </p:txBody>
      </p:sp>
      <p:sp>
        <p:nvSpPr>
          <p:cNvPr id="21" name="Rectangle 2">
            <a:extLst>
              <a:ext uri="{FF2B5EF4-FFF2-40B4-BE49-F238E27FC236}">
                <a16:creationId xmlns:a16="http://schemas.microsoft.com/office/drawing/2014/main" id="{7703B225-6A86-46A6-AABC-52F7D55A30F2}"/>
              </a:ext>
            </a:extLst>
          </p:cNvPr>
          <p:cNvSpPr txBox="1">
            <a:spLocks noChangeArrowheads="1"/>
          </p:cNvSpPr>
          <p:nvPr/>
        </p:nvSpPr>
        <p:spPr>
          <a:xfrm>
            <a:off x="113427" y="-26070"/>
            <a:ext cx="4475584" cy="83001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en-US" altLang="zh-CN" sz="4000" b="1"/>
              <a:t>§2 </a:t>
            </a:r>
            <a:r>
              <a:rPr kumimoji="0" lang="zh-CN" altLang="zh-CN" sz="4000" b="1"/>
              <a:t>计算机中的数</a:t>
            </a:r>
            <a:endParaRPr kumimoji="0" lang="zh-CN" altLang="en-US" sz="4000" b="1" dirty="0"/>
          </a:p>
        </p:txBody>
      </p:sp>
      <p:sp>
        <p:nvSpPr>
          <p:cNvPr id="22" name="Rectangle 2">
            <a:extLst>
              <a:ext uri="{FF2B5EF4-FFF2-40B4-BE49-F238E27FC236}">
                <a16:creationId xmlns:a16="http://schemas.microsoft.com/office/drawing/2014/main" id="{7B01F537-7595-4806-B526-A8E5943565E1}"/>
              </a:ext>
            </a:extLst>
          </p:cNvPr>
          <p:cNvSpPr txBox="1">
            <a:spLocks noChangeArrowheads="1"/>
          </p:cNvSpPr>
          <p:nvPr/>
        </p:nvSpPr>
        <p:spPr>
          <a:xfrm>
            <a:off x="465949" y="3301747"/>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Bef>
                <a:spcPts val="750"/>
              </a:spcBef>
              <a:spcAft>
                <a:spcPts val="0"/>
              </a:spcAft>
            </a:pPr>
            <a:r>
              <a:rPr lang="en-US" altLang="zh-CN" sz="2400" b="1" dirty="0">
                <a:solidFill>
                  <a:schemeClr val="hlink"/>
                </a:solidFill>
                <a:latin typeface="+mn-lt"/>
                <a:ea typeface="+mn-ea"/>
                <a:cs typeface="+mn-cs"/>
              </a:rPr>
              <a:t>2</a:t>
            </a:r>
            <a:r>
              <a:rPr lang="zh-CN" altLang="en-US" sz="2400" b="1" dirty="0">
                <a:solidFill>
                  <a:schemeClr val="hlink"/>
                </a:solidFill>
                <a:latin typeface="+mn-lt"/>
                <a:ea typeface="+mn-ea"/>
                <a:cs typeface="+mn-cs"/>
              </a:rPr>
              <a:t>、二进制的特点</a:t>
            </a:r>
          </a:p>
        </p:txBody>
      </p:sp>
      <p:sp>
        <p:nvSpPr>
          <p:cNvPr id="23" name="Rectangle 3">
            <a:extLst>
              <a:ext uri="{FF2B5EF4-FFF2-40B4-BE49-F238E27FC236}">
                <a16:creationId xmlns:a16="http://schemas.microsoft.com/office/drawing/2014/main" id="{51BBE693-FBBA-42A6-B2B1-648EADD68464}"/>
              </a:ext>
            </a:extLst>
          </p:cNvPr>
          <p:cNvSpPr txBox="1">
            <a:spLocks noChangeArrowheads="1"/>
          </p:cNvSpPr>
          <p:nvPr/>
        </p:nvSpPr>
        <p:spPr>
          <a:xfrm>
            <a:off x="580249" y="4274907"/>
            <a:ext cx="7772400" cy="243420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kumimoji="0" lang="zh-CN" altLang="en-US" sz="2400" dirty="0"/>
              <a:t>只有两个数码０和１，任何具有两个不同稳定状态的元器件都可用来表示一个二进制位</a:t>
            </a:r>
          </a:p>
          <a:p>
            <a:pPr lvl="1" fontAlgn="auto">
              <a:spcAft>
                <a:spcPts val="0"/>
              </a:spcAft>
              <a:buFont typeface="Wingdings" pitchFamily="2" charset="2"/>
              <a:buNone/>
            </a:pPr>
            <a:r>
              <a:rPr kumimoji="0" lang="zh-CN" altLang="en-US" sz="2000" dirty="0">
                <a:solidFill>
                  <a:srgbClr val="333399"/>
                </a:solidFill>
              </a:rPr>
              <a:t>如：晶体管的截止和导通。</a:t>
            </a:r>
          </a:p>
          <a:p>
            <a:pPr fontAlgn="auto">
              <a:spcAft>
                <a:spcPts val="0"/>
              </a:spcAft>
            </a:pPr>
            <a:r>
              <a:rPr kumimoji="0" lang="zh-CN" altLang="en-US" sz="2400" dirty="0"/>
              <a:t>数的存储和传递也可用简单可靠的方法进行</a:t>
            </a:r>
          </a:p>
          <a:p>
            <a:pPr lvl="1" fontAlgn="auto">
              <a:spcAft>
                <a:spcPts val="0"/>
              </a:spcAft>
            </a:pPr>
            <a:r>
              <a:rPr kumimoji="0" lang="zh-CN" altLang="en-US" sz="2000" b="1" dirty="0">
                <a:solidFill>
                  <a:srgbClr val="FF0000"/>
                </a:solidFill>
              </a:rPr>
              <a:t>理论证明，采用</a:t>
            </a:r>
            <a:r>
              <a:rPr kumimoji="0" lang="en-US" altLang="zh-CN" sz="2000" b="1" dirty="0">
                <a:solidFill>
                  <a:srgbClr val="FF0000"/>
                </a:solidFill>
              </a:rPr>
              <a:t>R=e=2.71828</a:t>
            </a:r>
            <a:r>
              <a:rPr kumimoji="0" lang="zh-CN" altLang="zh-CN" sz="2000" b="1" dirty="0">
                <a:solidFill>
                  <a:srgbClr val="FF0000"/>
                </a:solidFill>
              </a:rPr>
              <a:t>进制时，存储设备最省。</a:t>
            </a:r>
            <a:endParaRPr kumimoji="0" lang="zh-CN" altLang="en-US" sz="2000" b="1" dirty="0">
              <a:solidFill>
                <a:srgbClr val="FF0000"/>
              </a:solidFill>
            </a:endParaRPr>
          </a:p>
          <a:p>
            <a:pPr lvl="1" fontAlgn="auto">
              <a:spcAft>
                <a:spcPts val="0"/>
              </a:spcAft>
              <a:buFont typeface="Wingdings" pitchFamily="2" charset="2"/>
              <a:buNone/>
            </a:pPr>
            <a:r>
              <a:rPr kumimoji="0" lang="zh-CN" altLang="en-US" sz="2000" dirty="0">
                <a:solidFill>
                  <a:srgbClr val="333399"/>
                </a:solidFill>
              </a:rPr>
              <a:t>如：脉冲的有无，电位的高低等。 </a:t>
            </a:r>
          </a:p>
        </p:txBody>
      </p:sp>
    </p:spTree>
    <p:extLst>
      <p:ext uri="{BB962C8B-B14F-4D97-AF65-F5344CB8AC3E}">
        <p14:creationId xmlns:p14="http://schemas.microsoft.com/office/powerpoint/2010/main" val="25424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90736" y="254767"/>
            <a:ext cx="6895678" cy="777874"/>
          </a:xfrm>
        </p:spPr>
        <p:txBody>
          <a:bodyPr/>
          <a:lstStyle/>
          <a:p>
            <a:r>
              <a:rPr lang="en-US" altLang="zh-CN" dirty="0"/>
              <a:t>4</a:t>
            </a:r>
            <a:r>
              <a:rPr lang="zh-CN" altLang="en-US" dirty="0"/>
              <a:t>、推广：任意进制数的表示</a:t>
            </a:r>
            <a:r>
              <a:rPr lang="en-US" altLang="zh-CN" dirty="0"/>
              <a:t>*</a:t>
            </a:r>
            <a:endParaRPr lang="zh-CN" altLang="en-US" dirty="0"/>
          </a:p>
        </p:txBody>
      </p:sp>
      <p:sp>
        <p:nvSpPr>
          <p:cNvPr id="49155" name="Rectangle 3"/>
          <p:cNvSpPr>
            <a:spLocks noGrp="1" noChangeArrowheads="1"/>
          </p:cNvSpPr>
          <p:nvPr>
            <p:ph idx="1"/>
          </p:nvPr>
        </p:nvSpPr>
        <p:spPr>
          <a:xfrm>
            <a:off x="990600" y="1143000"/>
            <a:ext cx="7772400" cy="5334000"/>
          </a:xfrm>
        </p:spPr>
        <p:txBody>
          <a:bodyPr>
            <a:normAutofit/>
          </a:bodyPr>
          <a:lstStyle/>
          <a:p>
            <a:pPr>
              <a:spcBef>
                <a:spcPct val="40000"/>
              </a:spcBef>
            </a:pPr>
            <a:r>
              <a:rPr lang="zh-CN" altLang="en-US" sz="2400" dirty="0"/>
              <a:t>基数：</a:t>
            </a:r>
            <a:r>
              <a:rPr lang="en-US" altLang="zh-CN" sz="2400" dirty="0">
                <a:solidFill>
                  <a:srgbClr val="FF0066"/>
                </a:solidFill>
              </a:rPr>
              <a:t>r</a:t>
            </a:r>
          </a:p>
          <a:p>
            <a:pPr>
              <a:spcBef>
                <a:spcPct val="40000"/>
              </a:spcBef>
            </a:pPr>
            <a:r>
              <a:rPr lang="zh-CN" altLang="en-US" sz="2400" dirty="0"/>
              <a:t>使用数码：</a:t>
            </a:r>
            <a:r>
              <a:rPr lang="zh-CN" altLang="en-US" sz="2400" dirty="0">
                <a:solidFill>
                  <a:srgbClr val="FF0066"/>
                </a:solidFill>
              </a:rPr>
              <a:t>0~</a:t>
            </a:r>
            <a:r>
              <a:rPr lang="en-US" altLang="zh-CN" sz="2400" dirty="0">
                <a:solidFill>
                  <a:srgbClr val="FF0066"/>
                </a:solidFill>
              </a:rPr>
              <a:t>r-1</a:t>
            </a:r>
          </a:p>
          <a:p>
            <a:pPr>
              <a:spcBef>
                <a:spcPct val="40000"/>
              </a:spcBef>
            </a:pPr>
            <a:r>
              <a:rPr lang="zh-CN" altLang="en-US" sz="2400" dirty="0"/>
              <a:t>计数规律：</a:t>
            </a:r>
            <a:r>
              <a:rPr lang="zh-CN" altLang="en-US" sz="2400" dirty="0">
                <a:solidFill>
                  <a:srgbClr val="FF0066"/>
                </a:solidFill>
              </a:rPr>
              <a:t>逢</a:t>
            </a:r>
            <a:r>
              <a:rPr lang="en-US" altLang="zh-CN" sz="2400" dirty="0">
                <a:solidFill>
                  <a:srgbClr val="FF0066"/>
                </a:solidFill>
              </a:rPr>
              <a:t>r</a:t>
            </a:r>
            <a:r>
              <a:rPr lang="zh-CN" altLang="en-US" sz="2400" dirty="0">
                <a:solidFill>
                  <a:srgbClr val="FF0066"/>
                </a:solidFill>
              </a:rPr>
              <a:t>进一</a:t>
            </a:r>
          </a:p>
          <a:p>
            <a:pPr>
              <a:spcBef>
                <a:spcPct val="40000"/>
              </a:spcBef>
            </a:pPr>
            <a:r>
              <a:rPr lang="en-US" altLang="zh-CN" sz="2400" dirty="0"/>
              <a:t>r</a:t>
            </a:r>
            <a:r>
              <a:rPr lang="zh-CN" altLang="en-US" sz="2400" dirty="0"/>
              <a:t>进制数</a:t>
            </a:r>
            <a:r>
              <a:rPr lang="en-US" altLang="zh-CN" sz="2400" dirty="0"/>
              <a:t>N</a:t>
            </a:r>
            <a:r>
              <a:rPr lang="zh-CN" altLang="en-US" sz="2400" dirty="0"/>
              <a:t>的表示法</a:t>
            </a:r>
          </a:p>
          <a:p>
            <a:pPr lvl="1">
              <a:spcBef>
                <a:spcPct val="40000"/>
              </a:spcBef>
            </a:pPr>
            <a:r>
              <a:rPr lang="zh-CN" altLang="en-US" sz="2000" dirty="0"/>
              <a:t>位置记数表示：</a:t>
            </a:r>
            <a:br>
              <a:rPr lang="zh-CN" altLang="en-US" sz="2000" dirty="0"/>
            </a:br>
            <a:r>
              <a:rPr lang="zh-CN" altLang="en-US" sz="3200" dirty="0">
                <a:solidFill>
                  <a:srgbClr val="FF0066"/>
                </a:solidFill>
              </a:rPr>
              <a:t>(</a:t>
            </a:r>
            <a:r>
              <a:rPr lang="en-US" altLang="zh-CN" sz="3200" dirty="0">
                <a:solidFill>
                  <a:srgbClr val="FF0066"/>
                </a:solidFill>
              </a:rPr>
              <a:t>N)</a:t>
            </a:r>
            <a:r>
              <a:rPr lang="en-US" altLang="zh-CN" sz="3200" baseline="-25000" dirty="0">
                <a:solidFill>
                  <a:srgbClr val="FF0066"/>
                </a:solidFill>
              </a:rPr>
              <a:t>r</a:t>
            </a:r>
            <a:r>
              <a:rPr lang="en-US" altLang="zh-CN" sz="3200" dirty="0">
                <a:solidFill>
                  <a:srgbClr val="FF0066"/>
                </a:solidFill>
              </a:rPr>
              <a:t>=(a</a:t>
            </a:r>
            <a:r>
              <a:rPr lang="en-US" altLang="zh-CN" sz="3200" baseline="-25000" dirty="0">
                <a:solidFill>
                  <a:srgbClr val="FF0066"/>
                </a:solidFill>
              </a:rPr>
              <a:t>n-1</a:t>
            </a:r>
            <a:r>
              <a:rPr lang="en-US" altLang="zh-CN" sz="3200" dirty="0">
                <a:solidFill>
                  <a:srgbClr val="FF0066"/>
                </a:solidFill>
              </a:rPr>
              <a:t>a</a:t>
            </a:r>
            <a:r>
              <a:rPr lang="en-US" altLang="zh-CN" sz="3200" baseline="-25000" dirty="0">
                <a:solidFill>
                  <a:srgbClr val="FF0066"/>
                </a:solidFill>
              </a:rPr>
              <a:t>n-2</a:t>
            </a:r>
            <a:r>
              <a:rPr lang="en-US" altLang="zh-CN" sz="3200" dirty="0">
                <a:solidFill>
                  <a:srgbClr val="FF0066"/>
                </a:solidFill>
              </a:rPr>
              <a:t>…a</a:t>
            </a:r>
            <a:r>
              <a:rPr lang="en-US" altLang="zh-CN" sz="3200" baseline="-25000" dirty="0">
                <a:solidFill>
                  <a:srgbClr val="FF0066"/>
                </a:solidFill>
              </a:rPr>
              <a:t>1</a:t>
            </a:r>
            <a:r>
              <a:rPr lang="en-US" altLang="zh-CN" sz="3200" dirty="0">
                <a:solidFill>
                  <a:srgbClr val="FF0066"/>
                </a:solidFill>
              </a:rPr>
              <a:t>a</a:t>
            </a:r>
            <a:r>
              <a:rPr lang="en-US" altLang="zh-CN" sz="3200" baseline="-25000" dirty="0">
                <a:solidFill>
                  <a:srgbClr val="FF0066"/>
                </a:solidFill>
              </a:rPr>
              <a:t>0 </a:t>
            </a:r>
            <a:r>
              <a:rPr lang="en-US" altLang="zh-CN" sz="3200" b="1" dirty="0">
                <a:solidFill>
                  <a:srgbClr val="FF0066"/>
                </a:solidFill>
                <a:effectLst>
                  <a:outerShdw blurRad="38100" dist="38100" dir="2700000" algn="tl">
                    <a:srgbClr val="000000">
                      <a:alpha val="43137"/>
                    </a:srgbClr>
                  </a:outerShdw>
                </a:effectLst>
              </a:rPr>
              <a:t>.</a:t>
            </a:r>
            <a:r>
              <a:rPr lang="en-US" altLang="zh-CN" sz="3200" b="1" dirty="0">
                <a:solidFill>
                  <a:srgbClr val="FF0066"/>
                </a:solidFill>
              </a:rPr>
              <a:t> </a:t>
            </a:r>
            <a:r>
              <a:rPr lang="en-US" altLang="zh-CN" sz="3200" dirty="0">
                <a:solidFill>
                  <a:srgbClr val="FF0066"/>
                </a:solidFill>
              </a:rPr>
              <a:t>a</a:t>
            </a:r>
            <a:r>
              <a:rPr lang="en-US" altLang="zh-CN" sz="3200" baseline="-25000" dirty="0">
                <a:solidFill>
                  <a:srgbClr val="FF0066"/>
                </a:solidFill>
              </a:rPr>
              <a:t>-1</a:t>
            </a:r>
            <a:r>
              <a:rPr lang="en-US" altLang="zh-CN" sz="3200" dirty="0">
                <a:solidFill>
                  <a:srgbClr val="FF0066"/>
                </a:solidFill>
              </a:rPr>
              <a:t>a</a:t>
            </a:r>
            <a:r>
              <a:rPr lang="en-US" altLang="zh-CN" sz="3200" baseline="-25000" dirty="0">
                <a:solidFill>
                  <a:srgbClr val="FF0066"/>
                </a:solidFill>
              </a:rPr>
              <a:t>-2</a:t>
            </a:r>
            <a:r>
              <a:rPr lang="en-US" altLang="zh-CN" sz="3200" dirty="0">
                <a:solidFill>
                  <a:srgbClr val="FF0066"/>
                </a:solidFill>
              </a:rPr>
              <a:t>…a</a:t>
            </a:r>
            <a:r>
              <a:rPr lang="en-US" altLang="zh-CN" sz="3200" baseline="-25000" dirty="0">
                <a:solidFill>
                  <a:srgbClr val="FF0066"/>
                </a:solidFill>
              </a:rPr>
              <a:t>-m</a:t>
            </a:r>
            <a:r>
              <a:rPr lang="en-US" altLang="zh-CN" sz="3200" dirty="0">
                <a:solidFill>
                  <a:srgbClr val="FF0066"/>
                </a:solidFill>
              </a:rPr>
              <a:t>)</a:t>
            </a:r>
            <a:r>
              <a:rPr lang="en-US" altLang="zh-CN" sz="3200" baseline="-25000" dirty="0">
                <a:solidFill>
                  <a:srgbClr val="FF0066"/>
                </a:solidFill>
              </a:rPr>
              <a:t>r</a:t>
            </a:r>
          </a:p>
          <a:p>
            <a:pPr lvl="1">
              <a:spcBef>
                <a:spcPct val="40000"/>
              </a:spcBef>
            </a:pPr>
            <a:r>
              <a:rPr lang="zh-CN" altLang="en-US" sz="2000" dirty="0"/>
              <a:t>用按权展开式表示：</a:t>
            </a:r>
            <a:br>
              <a:rPr lang="zh-CN" altLang="en-US" sz="2000" dirty="0"/>
            </a:br>
            <a:r>
              <a:rPr lang="zh-CN" altLang="en-US" sz="3200" dirty="0">
                <a:solidFill>
                  <a:srgbClr val="FF0066"/>
                </a:solidFill>
              </a:rPr>
              <a:t>(</a:t>
            </a:r>
            <a:r>
              <a:rPr lang="en-US" altLang="zh-CN" sz="3200" dirty="0">
                <a:solidFill>
                  <a:srgbClr val="FF0066"/>
                </a:solidFill>
              </a:rPr>
              <a:t>N)</a:t>
            </a:r>
            <a:r>
              <a:rPr lang="en-US" altLang="zh-CN" sz="3200" baseline="-25000" dirty="0">
                <a:solidFill>
                  <a:srgbClr val="FF0066"/>
                </a:solidFill>
              </a:rPr>
              <a:t>r</a:t>
            </a:r>
            <a:r>
              <a:rPr lang="en-US" altLang="zh-CN" sz="3200" dirty="0">
                <a:solidFill>
                  <a:srgbClr val="FF0066"/>
                </a:solidFill>
              </a:rPr>
              <a:t>=a</a:t>
            </a:r>
            <a:r>
              <a:rPr lang="en-US" altLang="zh-CN" sz="3200" baseline="-25000" dirty="0">
                <a:solidFill>
                  <a:srgbClr val="FF0066"/>
                </a:solidFill>
              </a:rPr>
              <a:t>n-1</a:t>
            </a:r>
            <a:r>
              <a:rPr lang="en-US" altLang="zh-CN" sz="3200" dirty="0">
                <a:solidFill>
                  <a:srgbClr val="FF0066"/>
                </a:solidFill>
              </a:rPr>
              <a:t>×r</a:t>
            </a:r>
            <a:r>
              <a:rPr lang="en-US" altLang="zh-CN" sz="3200" baseline="30000" dirty="0">
                <a:solidFill>
                  <a:srgbClr val="FF0066"/>
                </a:solidFill>
              </a:rPr>
              <a:t>n-1</a:t>
            </a:r>
            <a:r>
              <a:rPr lang="en-US" altLang="zh-CN" sz="3200" dirty="0">
                <a:solidFill>
                  <a:srgbClr val="FF0066"/>
                </a:solidFill>
              </a:rPr>
              <a:t>+a</a:t>
            </a:r>
            <a:r>
              <a:rPr lang="en-US" altLang="zh-CN" sz="3200" baseline="-25000" dirty="0">
                <a:solidFill>
                  <a:srgbClr val="FF0066"/>
                </a:solidFill>
              </a:rPr>
              <a:t>n-2</a:t>
            </a:r>
            <a:r>
              <a:rPr lang="en-US" altLang="zh-CN" sz="3200" dirty="0">
                <a:solidFill>
                  <a:srgbClr val="FF0066"/>
                </a:solidFill>
              </a:rPr>
              <a:t>×r</a:t>
            </a:r>
            <a:r>
              <a:rPr lang="en-US" altLang="zh-CN" sz="3200" baseline="30000" dirty="0">
                <a:solidFill>
                  <a:srgbClr val="FF0066"/>
                </a:solidFill>
              </a:rPr>
              <a:t>n-2</a:t>
            </a:r>
            <a:r>
              <a:rPr lang="en-US" altLang="zh-CN" sz="3200" dirty="0">
                <a:solidFill>
                  <a:srgbClr val="FF0066"/>
                </a:solidFill>
              </a:rPr>
              <a:t>+…+a</a:t>
            </a:r>
            <a:r>
              <a:rPr lang="en-US" altLang="zh-CN" sz="3200" baseline="-25000" dirty="0">
                <a:solidFill>
                  <a:srgbClr val="FF0066"/>
                </a:solidFill>
              </a:rPr>
              <a:t>1</a:t>
            </a:r>
            <a:r>
              <a:rPr lang="en-US" altLang="zh-CN" sz="3200" dirty="0">
                <a:solidFill>
                  <a:srgbClr val="FF0066"/>
                </a:solidFill>
              </a:rPr>
              <a:t>×r</a:t>
            </a:r>
            <a:r>
              <a:rPr lang="en-US" altLang="zh-CN" sz="3200" baseline="30000" dirty="0">
                <a:solidFill>
                  <a:srgbClr val="FF0066"/>
                </a:solidFill>
              </a:rPr>
              <a:t>1</a:t>
            </a:r>
            <a:r>
              <a:rPr lang="en-US" altLang="zh-CN" sz="3200" dirty="0">
                <a:solidFill>
                  <a:srgbClr val="FF0066"/>
                </a:solidFill>
              </a:rPr>
              <a:t>+a</a:t>
            </a:r>
            <a:r>
              <a:rPr lang="en-US" altLang="zh-CN" sz="3200" baseline="-25000" dirty="0">
                <a:solidFill>
                  <a:srgbClr val="FF0066"/>
                </a:solidFill>
              </a:rPr>
              <a:t>0</a:t>
            </a:r>
            <a:r>
              <a:rPr lang="en-US" altLang="zh-CN" sz="3200" dirty="0">
                <a:solidFill>
                  <a:srgbClr val="FF0066"/>
                </a:solidFill>
              </a:rPr>
              <a:t>×r</a:t>
            </a:r>
            <a:r>
              <a:rPr lang="en-US" altLang="zh-CN" sz="3200" baseline="30000" dirty="0">
                <a:solidFill>
                  <a:srgbClr val="FF0066"/>
                </a:solidFill>
              </a:rPr>
              <a:t>0</a:t>
            </a:r>
            <a:br>
              <a:rPr lang="en-US" altLang="zh-CN" sz="3200" baseline="30000" dirty="0">
                <a:solidFill>
                  <a:srgbClr val="FF0066"/>
                </a:solidFill>
              </a:rPr>
            </a:br>
            <a:r>
              <a:rPr lang="en-US" altLang="zh-CN" sz="3200" dirty="0">
                <a:solidFill>
                  <a:srgbClr val="FF0066"/>
                </a:solidFill>
              </a:rPr>
              <a:t>          +a</a:t>
            </a:r>
            <a:r>
              <a:rPr lang="en-US" altLang="zh-CN" sz="3200" baseline="-25000" dirty="0">
                <a:solidFill>
                  <a:srgbClr val="FF0066"/>
                </a:solidFill>
              </a:rPr>
              <a:t>-1</a:t>
            </a:r>
            <a:r>
              <a:rPr lang="en-US" altLang="zh-CN" sz="3200" dirty="0">
                <a:solidFill>
                  <a:srgbClr val="FF0066"/>
                </a:solidFill>
              </a:rPr>
              <a:t>×r</a:t>
            </a:r>
            <a:r>
              <a:rPr lang="en-US" altLang="zh-CN" sz="3200" baseline="30000" dirty="0">
                <a:solidFill>
                  <a:srgbClr val="FF0066"/>
                </a:solidFill>
              </a:rPr>
              <a:t>-1</a:t>
            </a:r>
            <a:r>
              <a:rPr lang="en-US" altLang="zh-CN" sz="3200" dirty="0">
                <a:solidFill>
                  <a:srgbClr val="FF0066"/>
                </a:solidFill>
              </a:rPr>
              <a:t>+a</a:t>
            </a:r>
            <a:r>
              <a:rPr lang="en-US" altLang="zh-CN" sz="3200" baseline="-25000" dirty="0">
                <a:solidFill>
                  <a:srgbClr val="FF0066"/>
                </a:solidFill>
              </a:rPr>
              <a:t>-2</a:t>
            </a:r>
            <a:r>
              <a:rPr lang="en-US" altLang="zh-CN" sz="3200" dirty="0">
                <a:solidFill>
                  <a:srgbClr val="FF0066"/>
                </a:solidFill>
              </a:rPr>
              <a:t>×r</a:t>
            </a:r>
            <a:r>
              <a:rPr lang="en-US" altLang="zh-CN" sz="3200" baseline="30000" dirty="0">
                <a:solidFill>
                  <a:srgbClr val="FF0066"/>
                </a:solidFill>
              </a:rPr>
              <a:t>-2</a:t>
            </a:r>
            <a:r>
              <a:rPr lang="en-US" altLang="zh-CN" sz="3200" dirty="0">
                <a:solidFill>
                  <a:srgbClr val="FF0066"/>
                </a:solidFill>
              </a:rPr>
              <a:t>+…+</a:t>
            </a:r>
            <a:r>
              <a:rPr lang="en-US" altLang="zh-CN" sz="3200" dirty="0" err="1">
                <a:solidFill>
                  <a:srgbClr val="FF0066"/>
                </a:solidFill>
              </a:rPr>
              <a:t>a</a:t>
            </a:r>
            <a:r>
              <a:rPr lang="en-US" altLang="zh-CN" sz="3200" baseline="-25000" dirty="0" err="1">
                <a:solidFill>
                  <a:srgbClr val="FF0066"/>
                </a:solidFill>
              </a:rPr>
              <a:t>-m</a:t>
            </a:r>
            <a:r>
              <a:rPr lang="en-US" altLang="zh-CN" sz="3200" dirty="0" err="1">
                <a:solidFill>
                  <a:srgbClr val="FF0066"/>
                </a:solidFill>
              </a:rPr>
              <a:t>×r</a:t>
            </a:r>
            <a:r>
              <a:rPr lang="en-US" altLang="zh-CN" sz="3200" baseline="30000" dirty="0" err="1">
                <a:solidFill>
                  <a:srgbClr val="FF0066"/>
                </a:solidFill>
              </a:rPr>
              <a:t>-m</a:t>
            </a:r>
            <a:r>
              <a:rPr lang="en-US" altLang="zh-CN" sz="3200" dirty="0">
                <a:solidFill>
                  <a:srgbClr val="FF0066"/>
                </a:solidFill>
              </a:rPr>
              <a:t>       </a:t>
            </a:r>
            <a:br>
              <a:rPr lang="en-US" altLang="zh-CN" sz="3200" dirty="0">
                <a:solidFill>
                  <a:srgbClr val="FF0066"/>
                </a:solidFill>
              </a:rPr>
            </a:br>
            <a:r>
              <a:rPr lang="en-US" altLang="zh-CN" sz="3200" dirty="0">
                <a:solidFill>
                  <a:srgbClr val="FF0066"/>
                </a:solidFill>
              </a:rPr>
              <a:t>      </a:t>
            </a:r>
            <a:r>
              <a:rPr lang="en-US" altLang="zh-CN" sz="3200" dirty="0"/>
              <a:t>=</a:t>
            </a:r>
          </a:p>
        </p:txBody>
      </p:sp>
      <p:graphicFrame>
        <p:nvGraphicFramePr>
          <p:cNvPr id="49156" name="Object 4"/>
          <p:cNvGraphicFramePr>
            <a:graphicFrameLocks noChangeAspect="1"/>
          </p:cNvGraphicFramePr>
          <p:nvPr>
            <p:extLst>
              <p:ext uri="{D42A27DB-BD31-4B8C-83A1-F6EECF244321}">
                <p14:modId xmlns:p14="http://schemas.microsoft.com/office/powerpoint/2010/main" val="4244834497"/>
              </p:ext>
            </p:extLst>
          </p:nvPr>
        </p:nvGraphicFramePr>
        <p:xfrm>
          <a:off x="2590800" y="5013176"/>
          <a:ext cx="1414957" cy="864096"/>
        </p:xfrm>
        <a:graphic>
          <a:graphicData uri="http://schemas.openxmlformats.org/presentationml/2006/ole">
            <mc:AlternateContent xmlns:mc="http://schemas.openxmlformats.org/markup-compatibility/2006">
              <mc:Choice xmlns:v="urn:schemas-microsoft-com:vml" Requires="v">
                <p:oleObj spid="_x0000_s113787" name="公式" r:id="rId3" imgW="647419" imgH="482391" progId="Equation.3">
                  <p:embed/>
                </p:oleObj>
              </mc:Choice>
              <mc:Fallback>
                <p:oleObj name="公式" r:id="rId3" imgW="647419" imgH="482391" progId="Equation.3">
                  <p:embed/>
                  <p:pic>
                    <p:nvPicPr>
                      <p:cNvPr id="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5013176"/>
                        <a:ext cx="1414957" cy="864096"/>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8100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536" y="133045"/>
            <a:ext cx="7886700" cy="1325563"/>
          </a:xfrm>
        </p:spPr>
        <p:txBody>
          <a:bodyPr/>
          <a:lstStyle/>
          <a:p>
            <a:r>
              <a:rPr lang="zh-CN" altLang="en-US" dirty="0"/>
              <a:t>常用各种进制数表示法对照表</a:t>
            </a:r>
          </a:p>
        </p:txBody>
      </p:sp>
      <p:graphicFrame>
        <p:nvGraphicFramePr>
          <p:cNvPr id="14339" name="Group 3"/>
          <p:cNvGraphicFramePr>
            <a:graphicFrameLocks noGrp="1"/>
          </p:cNvGraphicFramePr>
          <p:nvPr>
            <p:extLst>
              <p:ext uri="{D42A27DB-BD31-4B8C-83A1-F6EECF244321}">
                <p14:modId xmlns:p14="http://schemas.microsoft.com/office/powerpoint/2010/main" val="2147605584"/>
              </p:ext>
            </p:extLst>
          </p:nvPr>
        </p:nvGraphicFramePr>
        <p:xfrm>
          <a:off x="971600" y="1178209"/>
          <a:ext cx="7467600" cy="4645597"/>
        </p:xfrm>
        <a:graphic>
          <a:graphicData uri="http://schemas.openxmlformats.org/drawingml/2006/table">
            <a:tbl>
              <a:tblPr/>
              <a:tblGrid>
                <a:gridCol w="838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2286000">
                  <a:extLst>
                    <a:ext uri="{9D8B030D-6E8A-4147-A177-3AD203B41FA5}">
                      <a16:colId xmlns:a16="http://schemas.microsoft.com/office/drawing/2014/main" val="20004"/>
                    </a:ext>
                  </a:extLst>
                </a:gridCol>
              </a:tblGrid>
              <a:tr h="6778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华文中宋" pitchFamily="2" charset="-122"/>
                        </a:rPr>
                        <a:t>进制</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华文中宋" pitchFamily="2" charset="-122"/>
                        </a:rPr>
                        <a:t>二进制</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华文中宋" pitchFamily="2" charset="-122"/>
                        </a:rPr>
                        <a:t>Binary</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华文中宋" pitchFamily="2" charset="-122"/>
                        </a:rPr>
                        <a:t>八进制</a:t>
                      </a:r>
                      <a:r>
                        <a:rPr kumimoji="1" lang="en-US" altLang="zh-CN" sz="2400" b="1" i="0" u="none" strike="noStrike" cap="none" normalizeH="0" baseline="0" dirty="0">
                          <a:ln>
                            <a:noFill/>
                          </a:ln>
                          <a:solidFill>
                            <a:schemeClr val="tx1"/>
                          </a:solidFill>
                          <a:effectLst/>
                          <a:latin typeface="Times New Roman" pitchFamily="18" charset="0"/>
                          <a:ea typeface="华文中宋" pitchFamily="2" charset="-122"/>
                        </a:rPr>
                        <a:t>Octal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华文中宋" pitchFamily="2" charset="-122"/>
                        </a:rPr>
                        <a:t>十进制</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华文中宋" pitchFamily="2" charset="-122"/>
                        </a:rPr>
                        <a:t>Decimal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华文中宋" pitchFamily="2" charset="-122"/>
                        </a:rPr>
                        <a:t>十六进制</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华文中宋" pitchFamily="2" charset="-122"/>
                        </a:rPr>
                        <a:t>Hexadecimal</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762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规则</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逢二进一</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逢八进一</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逢十进一</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逢十六进一</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778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数码</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0,1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0,1,…,7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0,1,…,9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0,1,…,9,</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A,B,C,D,E,F</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778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基数</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R=2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R=8</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R=10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R=16</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6762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位权</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2</a:t>
                      </a:r>
                      <a:r>
                        <a:rPr kumimoji="1" lang="en-US" altLang="zh-CN" sz="2400" b="0" i="0" u="none" strike="noStrike" cap="none" normalizeH="0" baseline="30000">
                          <a:ln>
                            <a:noFill/>
                          </a:ln>
                          <a:solidFill>
                            <a:schemeClr val="tx1"/>
                          </a:solidFill>
                          <a:effectLst/>
                          <a:latin typeface="Times New Roman" pitchFamily="18" charset="0"/>
                          <a:ea typeface="楷体_GB2312" pitchFamily="49" charset="-122"/>
                        </a:rPr>
                        <a:t>i</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8</a:t>
                      </a:r>
                      <a:r>
                        <a:rPr kumimoji="1" lang="en-US" altLang="zh-CN" sz="2400" b="0" i="0" u="none" strike="noStrike" cap="none" normalizeH="0" baseline="30000">
                          <a:ln>
                            <a:noFill/>
                          </a:ln>
                          <a:solidFill>
                            <a:schemeClr val="tx1"/>
                          </a:solidFill>
                          <a:effectLst/>
                          <a:latin typeface="Times New Roman" pitchFamily="18" charset="0"/>
                          <a:ea typeface="楷体_GB2312" pitchFamily="49" charset="-122"/>
                        </a:rPr>
                        <a:t>i</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10</a:t>
                      </a:r>
                      <a:r>
                        <a:rPr kumimoji="1" lang="en-US" altLang="zh-CN" sz="2400" b="0" i="0" u="none" strike="noStrike" cap="none" normalizeH="0" baseline="30000">
                          <a:ln>
                            <a:noFill/>
                          </a:ln>
                          <a:solidFill>
                            <a:schemeClr val="tx1"/>
                          </a:solidFill>
                          <a:effectLst/>
                          <a:latin typeface="Times New Roman" pitchFamily="18" charset="0"/>
                          <a:ea typeface="楷体_GB2312" pitchFamily="49" charset="-122"/>
                        </a:rPr>
                        <a:t>i</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楷体_GB2312" pitchFamily="49" charset="-122"/>
                        </a:rPr>
                        <a:t>16</a:t>
                      </a:r>
                      <a:r>
                        <a:rPr kumimoji="1" lang="en-US" altLang="zh-CN" sz="2400" b="0" i="0" u="none" strike="noStrike" cap="none" normalizeH="0" baseline="30000">
                          <a:ln>
                            <a:noFill/>
                          </a:ln>
                          <a:solidFill>
                            <a:schemeClr val="tx1"/>
                          </a:solidFill>
                          <a:effectLst/>
                          <a:latin typeface="Times New Roman" pitchFamily="18" charset="0"/>
                          <a:ea typeface="楷体_GB2312" pitchFamily="49" charset="-122"/>
                        </a:rPr>
                        <a:t>i</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778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形式表示</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B</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楷体_GB2312" pitchFamily="49" charset="-122"/>
                        </a:rPr>
                        <a:t>O</a:t>
                      </a:r>
                      <a:r>
                        <a:rPr kumimoji="1" lang="zh-CN" altLang="en-US" sz="2400" b="0" i="0" u="none" strike="noStrike" cap="none" normalizeH="0" baseline="0" dirty="0">
                          <a:ln>
                            <a:noFill/>
                          </a:ln>
                          <a:solidFill>
                            <a:schemeClr val="tx1"/>
                          </a:solidFill>
                          <a:effectLst/>
                          <a:latin typeface="Times New Roman" pitchFamily="18" charset="0"/>
                          <a:ea typeface="楷体_GB2312" pitchFamily="49" charset="-122"/>
                        </a:rPr>
                        <a:t>或</a:t>
                      </a:r>
                      <a:r>
                        <a:rPr kumimoji="1" lang="en-US" altLang="zh-CN" sz="2400" b="0" i="0" u="none" strike="noStrike" cap="none" normalizeH="0" baseline="0" dirty="0">
                          <a:ln>
                            <a:noFill/>
                          </a:ln>
                          <a:solidFill>
                            <a:schemeClr val="tx1"/>
                          </a:solidFill>
                          <a:effectLst/>
                          <a:latin typeface="Times New Roman" pitchFamily="18" charset="0"/>
                          <a:ea typeface="楷体_GB2312" pitchFamily="49" charset="-122"/>
                        </a:rPr>
                        <a:t>Q</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楷体_GB2312" pitchFamily="49" charset="-122"/>
                        </a:rPr>
                        <a:t>D</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楷体_GB2312" pitchFamily="49" charset="-122"/>
                        </a:rPr>
                        <a:t>H</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82383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79512" y="188640"/>
            <a:ext cx="5887566" cy="327569"/>
          </a:xfrm>
        </p:spPr>
        <p:txBody>
          <a:bodyPr>
            <a:normAutofit fontScale="90000"/>
          </a:bodyPr>
          <a:lstStyle/>
          <a:p>
            <a:r>
              <a:rPr lang="zh-CN" altLang="en-US" dirty="0"/>
              <a:t>常用各种进制数的数值对照表</a:t>
            </a:r>
          </a:p>
        </p:txBody>
      </p:sp>
      <p:graphicFrame>
        <p:nvGraphicFramePr>
          <p:cNvPr id="50284" name="Group 108"/>
          <p:cNvGraphicFramePr>
            <a:graphicFrameLocks noGrp="1"/>
          </p:cNvGraphicFramePr>
          <p:nvPr>
            <p:extLst>
              <p:ext uri="{D42A27DB-BD31-4B8C-83A1-F6EECF244321}">
                <p14:modId xmlns:p14="http://schemas.microsoft.com/office/powerpoint/2010/main" val="873576271"/>
              </p:ext>
            </p:extLst>
          </p:nvPr>
        </p:nvGraphicFramePr>
        <p:xfrm>
          <a:off x="1187624" y="692696"/>
          <a:ext cx="6808788" cy="5848668"/>
        </p:xfrm>
        <a:graphic>
          <a:graphicData uri="http://schemas.openxmlformats.org/drawingml/2006/table">
            <a:tbl>
              <a:tblPr/>
              <a:tblGrid>
                <a:gridCol w="1612900">
                  <a:extLst>
                    <a:ext uri="{9D8B030D-6E8A-4147-A177-3AD203B41FA5}">
                      <a16:colId xmlns:a16="http://schemas.microsoft.com/office/drawing/2014/main" val="20000"/>
                    </a:ext>
                  </a:extLst>
                </a:gridCol>
                <a:gridCol w="1612900">
                  <a:extLst>
                    <a:ext uri="{9D8B030D-6E8A-4147-A177-3AD203B41FA5}">
                      <a16:colId xmlns:a16="http://schemas.microsoft.com/office/drawing/2014/main" val="20001"/>
                    </a:ext>
                  </a:extLst>
                </a:gridCol>
                <a:gridCol w="1612900">
                  <a:extLst>
                    <a:ext uri="{9D8B030D-6E8A-4147-A177-3AD203B41FA5}">
                      <a16:colId xmlns:a16="http://schemas.microsoft.com/office/drawing/2014/main" val="20002"/>
                    </a:ext>
                  </a:extLst>
                </a:gridCol>
                <a:gridCol w="1970088">
                  <a:extLst>
                    <a:ext uri="{9D8B030D-6E8A-4147-A177-3AD203B41FA5}">
                      <a16:colId xmlns:a16="http://schemas.microsoft.com/office/drawing/2014/main" val="20003"/>
                    </a:ext>
                  </a:extLst>
                </a:gridCol>
              </a:tblGrid>
              <a:tr h="484188">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十进制数</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rPr>
                        <a:t>二进制数</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八进制数</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十六进制数</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0001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0010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0011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03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0100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04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0101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05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0110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06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0111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07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1001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1010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楷体_GB2312" pitchFamily="49" charset="-122"/>
                        </a:rPr>
                        <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1011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楷体_GB2312" pitchFamily="49" charset="-122"/>
                        </a:rPr>
                        <a:t>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楷体_GB2312" pitchFamily="49"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1101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楷体_GB2312" pitchFamily="49" charset="-122"/>
                        </a:rPr>
                        <a:t>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1110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楷体_GB2312" pitchFamily="49" charset="-122"/>
                        </a:rPr>
                        <a: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rPr>
                        <a:t>15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_GB2312" pitchFamily="49" charset="-122"/>
                        </a:rPr>
                        <a:t>1111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_GB2312" pitchFamily="49" charset="-122"/>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_GB2312" pitchFamily="49" charset="-122"/>
                        </a:rPr>
                        <a:t>F</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533982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dirty="0"/>
              <a:t>5</a:t>
            </a:r>
            <a:r>
              <a:rPr lang="zh-CN" altLang="en-US" dirty="0"/>
              <a:t>、常用进制数</a:t>
            </a:r>
          </a:p>
        </p:txBody>
      </p:sp>
      <p:sp>
        <p:nvSpPr>
          <p:cNvPr id="76805" name="Rectangle 5"/>
          <p:cNvSpPr>
            <a:spLocks noGrp="1" noChangeArrowheads="1"/>
          </p:cNvSpPr>
          <p:nvPr>
            <p:ph idx="1"/>
          </p:nvPr>
        </p:nvSpPr>
        <p:spPr/>
        <p:txBody>
          <a:bodyPr/>
          <a:lstStyle/>
          <a:p>
            <a:pPr>
              <a:lnSpc>
                <a:spcPct val="90000"/>
              </a:lnSpc>
            </a:pPr>
            <a:r>
              <a:rPr lang="zh-CN" altLang="en-US" dirty="0"/>
              <a:t>十六进制数的优点</a:t>
            </a:r>
          </a:p>
          <a:p>
            <a:pPr lvl="1">
              <a:lnSpc>
                <a:spcPct val="90000"/>
              </a:lnSpc>
            </a:pPr>
            <a:r>
              <a:rPr lang="zh-CN" altLang="en-US" dirty="0"/>
              <a:t>十六进制数简短，便于书写和读数</a:t>
            </a:r>
          </a:p>
          <a:p>
            <a:pPr lvl="1">
              <a:lnSpc>
                <a:spcPct val="90000"/>
              </a:lnSpc>
            </a:pPr>
            <a:r>
              <a:rPr lang="zh-CN" altLang="en-US" dirty="0"/>
              <a:t>易转换成二进制数，与计算机本身的结构相适应，所以在微机中应用很普遍，可用来表示机器指令和常数，也可以用来表示各种字符和字母。 </a:t>
            </a:r>
          </a:p>
          <a:p>
            <a:pPr>
              <a:lnSpc>
                <a:spcPct val="90000"/>
              </a:lnSpc>
            </a:pPr>
            <a:r>
              <a:rPr lang="zh-CN" altLang="en-US" dirty="0"/>
              <a:t>在计算机中书写不同进制数时，常用如下的符号来标识： </a:t>
            </a:r>
          </a:p>
          <a:p>
            <a:pPr>
              <a:lnSpc>
                <a:spcPct val="90000"/>
              </a:lnSpc>
              <a:buFontTx/>
              <a:buNone/>
            </a:pPr>
            <a:r>
              <a:rPr lang="zh-CN" altLang="en-US" dirty="0">
                <a:latin typeface="+mj-lt"/>
              </a:rPr>
              <a:t>　“Ｈ”</a:t>
            </a:r>
            <a:r>
              <a:rPr lang="en-US" altLang="zh-CN" dirty="0">
                <a:latin typeface="+mj-lt"/>
              </a:rPr>
              <a:t>	</a:t>
            </a:r>
            <a:r>
              <a:rPr lang="zh-CN" altLang="en-US" dirty="0">
                <a:latin typeface="+mj-lt"/>
              </a:rPr>
              <a:t>十六进制数（</a:t>
            </a:r>
            <a:r>
              <a:rPr lang="en-US" altLang="zh-CN" dirty="0">
                <a:latin typeface="+mj-lt"/>
              </a:rPr>
              <a:t>Hexadecimal</a:t>
            </a:r>
            <a:r>
              <a:rPr lang="zh-CN" altLang="en-US" dirty="0">
                <a:latin typeface="+mj-lt"/>
              </a:rPr>
              <a:t>）</a:t>
            </a:r>
            <a:endParaRPr lang="en-US" altLang="zh-CN" dirty="0">
              <a:latin typeface="+mj-lt"/>
            </a:endParaRPr>
          </a:p>
          <a:p>
            <a:pPr lvl="0">
              <a:lnSpc>
                <a:spcPct val="90000"/>
              </a:lnSpc>
              <a:buNone/>
            </a:pPr>
            <a:r>
              <a:rPr lang="en-US" altLang="zh-CN" dirty="0">
                <a:latin typeface="+mj-lt"/>
              </a:rPr>
              <a:t>	</a:t>
            </a:r>
            <a:r>
              <a:rPr lang="zh-CN" altLang="en-US" dirty="0"/>
              <a:t>“</a:t>
            </a:r>
            <a:r>
              <a:rPr lang="en-US" altLang="zh-CN" dirty="0"/>
              <a:t>O</a:t>
            </a:r>
            <a:r>
              <a:rPr lang="zh-CN" altLang="en-US" dirty="0"/>
              <a:t>” </a:t>
            </a:r>
            <a:r>
              <a:rPr lang="en-US" altLang="zh-CN" dirty="0"/>
              <a:t>	</a:t>
            </a:r>
            <a:r>
              <a:rPr lang="zh-CN" altLang="en-US" dirty="0">
                <a:latin typeface="+mj-lt"/>
              </a:rPr>
              <a:t>八进制数（</a:t>
            </a:r>
            <a:r>
              <a:rPr lang="en-US" altLang="zh-CN" dirty="0">
                <a:latin typeface="Times New Roman" pitchFamily="18" charset="0"/>
                <a:ea typeface="华文中宋" pitchFamily="2" charset="-122"/>
              </a:rPr>
              <a:t>Octal</a:t>
            </a:r>
            <a:r>
              <a:rPr lang="zh-CN" altLang="en-US" dirty="0">
                <a:latin typeface="+mj-lt"/>
              </a:rPr>
              <a:t>）</a:t>
            </a:r>
          </a:p>
          <a:p>
            <a:pPr lvl="0">
              <a:lnSpc>
                <a:spcPct val="90000"/>
              </a:lnSpc>
              <a:buNone/>
            </a:pPr>
            <a:r>
              <a:rPr lang="zh-CN" altLang="en-US" dirty="0">
                <a:latin typeface="+mj-lt"/>
              </a:rPr>
              <a:t>	“Ｄ”</a:t>
            </a:r>
            <a:r>
              <a:rPr lang="en-US" altLang="zh-CN" dirty="0">
                <a:latin typeface="+mj-lt"/>
              </a:rPr>
              <a:t>	</a:t>
            </a:r>
            <a:r>
              <a:rPr lang="zh-CN" altLang="en-US" dirty="0">
                <a:latin typeface="+mj-lt"/>
              </a:rPr>
              <a:t>十进制数（</a:t>
            </a:r>
            <a:r>
              <a:rPr lang="en-US" altLang="zh-CN" dirty="0">
                <a:latin typeface="Times New Roman" pitchFamily="18" charset="0"/>
                <a:ea typeface="华文中宋" pitchFamily="2" charset="-122"/>
              </a:rPr>
              <a:t>Decimal</a:t>
            </a:r>
            <a:r>
              <a:rPr lang="zh-CN" altLang="en-US" dirty="0">
                <a:latin typeface="+mj-lt"/>
              </a:rPr>
              <a:t>）</a:t>
            </a:r>
          </a:p>
          <a:p>
            <a:pPr lvl="0">
              <a:lnSpc>
                <a:spcPct val="90000"/>
              </a:lnSpc>
              <a:buNone/>
            </a:pPr>
            <a:r>
              <a:rPr lang="zh-CN" altLang="en-US" dirty="0">
                <a:latin typeface="+mj-lt"/>
              </a:rPr>
              <a:t>	“Ｂ”</a:t>
            </a:r>
            <a:r>
              <a:rPr lang="en-US" altLang="zh-CN" dirty="0">
                <a:latin typeface="+mj-lt"/>
              </a:rPr>
              <a:t>	</a:t>
            </a:r>
            <a:r>
              <a:rPr lang="zh-CN" altLang="en-US" dirty="0">
                <a:latin typeface="+mj-lt"/>
              </a:rPr>
              <a:t>二进制数（</a:t>
            </a:r>
            <a:r>
              <a:rPr lang="en-US" altLang="zh-CN" dirty="0">
                <a:latin typeface="Times New Roman" pitchFamily="18" charset="0"/>
                <a:ea typeface="华文中宋" pitchFamily="2" charset="-122"/>
              </a:rPr>
              <a:t>Binary</a:t>
            </a:r>
            <a:r>
              <a:rPr lang="zh-CN" altLang="en-US" dirty="0">
                <a:latin typeface="+mj-lt"/>
              </a:rPr>
              <a:t>）</a:t>
            </a:r>
          </a:p>
        </p:txBody>
      </p:sp>
      <p:sp>
        <p:nvSpPr>
          <p:cNvPr id="2" name="TextBox 1"/>
          <p:cNvSpPr txBox="1"/>
          <p:nvPr/>
        </p:nvSpPr>
        <p:spPr>
          <a:xfrm>
            <a:off x="6732240" y="3573016"/>
            <a:ext cx="1954381" cy="1791260"/>
          </a:xfrm>
          <a:prstGeom prst="rect">
            <a:avLst/>
          </a:prstGeom>
          <a:noFill/>
        </p:spPr>
        <p:txBody>
          <a:bodyPr wrap="none" rtlCol="0">
            <a:spAutoFit/>
          </a:bodyPr>
          <a:lstStyle/>
          <a:p>
            <a:pPr algn="ctr"/>
            <a:r>
              <a:rPr lang="en-US" altLang="zh-CN" b="1" dirty="0">
                <a:solidFill>
                  <a:srgbClr val="7030A0"/>
                </a:solidFill>
              </a:rPr>
              <a:t>C</a:t>
            </a:r>
            <a:r>
              <a:rPr lang="zh-CN" altLang="en-US" b="1" dirty="0">
                <a:solidFill>
                  <a:srgbClr val="7030A0"/>
                </a:solidFill>
              </a:rPr>
              <a:t>格式控制符</a:t>
            </a:r>
            <a:endParaRPr lang="en-US" altLang="zh-CN" b="1" dirty="0">
              <a:solidFill>
                <a:srgbClr val="7030A0"/>
              </a:solidFill>
            </a:endParaRPr>
          </a:p>
          <a:p>
            <a:pPr algn="ctr"/>
            <a:r>
              <a:rPr lang="en-US" altLang="zh-CN" b="1" dirty="0">
                <a:solidFill>
                  <a:srgbClr val="7030A0"/>
                </a:solidFill>
              </a:rPr>
              <a:t>%x</a:t>
            </a:r>
          </a:p>
          <a:p>
            <a:pPr algn="ctr"/>
            <a:r>
              <a:rPr lang="en-US" altLang="zh-CN" b="1" dirty="0">
                <a:solidFill>
                  <a:srgbClr val="7030A0"/>
                </a:solidFill>
              </a:rPr>
              <a:t>%o</a:t>
            </a:r>
          </a:p>
          <a:p>
            <a:pPr algn="ctr"/>
            <a:r>
              <a:rPr lang="en-US" altLang="zh-CN" b="1" dirty="0">
                <a:solidFill>
                  <a:srgbClr val="7030A0"/>
                </a:solidFill>
              </a:rPr>
              <a:t>%d</a:t>
            </a:r>
            <a:endParaRPr lang="zh-CN" altLang="en-US" b="1" dirty="0">
              <a:solidFill>
                <a:srgbClr val="7030A0"/>
              </a:solidFill>
            </a:endParaRPr>
          </a:p>
        </p:txBody>
      </p:sp>
    </p:spTree>
    <p:extLst>
      <p:ext uri="{BB962C8B-B14F-4D97-AF65-F5344CB8AC3E}">
        <p14:creationId xmlns:p14="http://schemas.microsoft.com/office/powerpoint/2010/main" val="20321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23528" y="836712"/>
            <a:ext cx="5688632" cy="842614"/>
          </a:xfrm>
        </p:spPr>
        <p:txBody>
          <a:bodyPr/>
          <a:lstStyle/>
          <a:p>
            <a:r>
              <a:rPr lang="en-US" altLang="zh-CN" dirty="0"/>
              <a:t>1</a:t>
            </a:r>
            <a:r>
              <a:rPr lang="zh-CN" altLang="en-US" dirty="0"/>
              <a:t>、二进制数转换成十进制数</a:t>
            </a:r>
          </a:p>
        </p:txBody>
      </p:sp>
      <p:sp>
        <p:nvSpPr>
          <p:cNvPr id="52227" name="Rectangle 3"/>
          <p:cNvSpPr>
            <a:spLocks noGrp="1" noChangeArrowheads="1"/>
          </p:cNvSpPr>
          <p:nvPr>
            <p:ph idx="1"/>
          </p:nvPr>
        </p:nvSpPr>
        <p:spPr>
          <a:xfrm>
            <a:off x="611560" y="1556792"/>
            <a:ext cx="7769225" cy="3312368"/>
          </a:xfrm>
        </p:spPr>
        <p:txBody>
          <a:bodyPr/>
          <a:lstStyle/>
          <a:p>
            <a:r>
              <a:rPr lang="zh-CN" altLang="en-US" sz="3200" dirty="0"/>
              <a:t>方法：将二进制数写成</a:t>
            </a:r>
            <a:r>
              <a:rPr lang="zh-CN" altLang="en-US" sz="3200" dirty="0">
                <a:solidFill>
                  <a:srgbClr val="FF0066"/>
                </a:solidFill>
                <a:effectLst>
                  <a:outerShdw blurRad="38100" dist="38100" dir="2700000" algn="tl">
                    <a:srgbClr val="000000"/>
                  </a:outerShdw>
                </a:effectLst>
              </a:rPr>
              <a:t>按权展开式</a:t>
            </a:r>
            <a:r>
              <a:rPr lang="zh-CN" altLang="en-US" sz="3200" dirty="0"/>
              <a:t>，并将式中各乘积项的积算出来，然后各项相加，即可得到与该二进制数相对应的十进制数。</a:t>
            </a:r>
          </a:p>
          <a:p>
            <a:pPr>
              <a:buFontTx/>
              <a:buNone/>
            </a:pPr>
            <a:r>
              <a:rPr lang="zh-CN" altLang="en-US" sz="3200" b="1" dirty="0">
                <a:solidFill>
                  <a:srgbClr val="333399"/>
                </a:solidFill>
              </a:rPr>
              <a:t>『例』</a:t>
            </a:r>
            <a:br>
              <a:rPr lang="zh-CN" altLang="en-US" sz="3200" b="1" dirty="0">
                <a:solidFill>
                  <a:srgbClr val="333399"/>
                </a:solidFill>
              </a:rPr>
            </a:br>
            <a:r>
              <a:rPr lang="zh-CN" altLang="en-US" b="1" dirty="0">
                <a:solidFill>
                  <a:srgbClr val="333399"/>
                </a:solidFill>
              </a:rPr>
              <a:t>(11010.101)</a:t>
            </a:r>
            <a:r>
              <a:rPr lang="zh-CN" altLang="en-US" b="1" baseline="-25000" dirty="0">
                <a:solidFill>
                  <a:srgbClr val="333399"/>
                </a:solidFill>
              </a:rPr>
              <a:t>2</a:t>
            </a:r>
            <a:r>
              <a:rPr lang="zh-CN" altLang="en-US" b="1" dirty="0">
                <a:solidFill>
                  <a:srgbClr val="333399"/>
                </a:solidFill>
              </a:rPr>
              <a:t>=1×2</a:t>
            </a:r>
            <a:r>
              <a:rPr lang="zh-CN" altLang="en-US" b="1" baseline="30000" dirty="0">
                <a:solidFill>
                  <a:srgbClr val="333399"/>
                </a:solidFill>
              </a:rPr>
              <a:t>4</a:t>
            </a:r>
            <a:r>
              <a:rPr lang="zh-CN" altLang="en-US" b="1" dirty="0">
                <a:solidFill>
                  <a:srgbClr val="333399"/>
                </a:solidFill>
              </a:rPr>
              <a:t>+1×2</a:t>
            </a:r>
            <a:r>
              <a:rPr lang="zh-CN" altLang="en-US" b="1" baseline="30000" dirty="0">
                <a:solidFill>
                  <a:srgbClr val="333399"/>
                </a:solidFill>
              </a:rPr>
              <a:t>3</a:t>
            </a:r>
            <a:r>
              <a:rPr lang="zh-CN" altLang="en-US" b="1" dirty="0">
                <a:solidFill>
                  <a:srgbClr val="333399"/>
                </a:solidFill>
              </a:rPr>
              <a:t>+0×2</a:t>
            </a:r>
            <a:r>
              <a:rPr lang="zh-CN" altLang="en-US" b="1" baseline="30000" dirty="0">
                <a:solidFill>
                  <a:srgbClr val="333399"/>
                </a:solidFill>
              </a:rPr>
              <a:t>2</a:t>
            </a:r>
            <a:r>
              <a:rPr lang="zh-CN" altLang="en-US" b="1" dirty="0">
                <a:solidFill>
                  <a:srgbClr val="333399"/>
                </a:solidFill>
              </a:rPr>
              <a:t>+1×2</a:t>
            </a:r>
            <a:r>
              <a:rPr lang="zh-CN" altLang="en-US" b="1" baseline="30000" dirty="0">
                <a:solidFill>
                  <a:srgbClr val="333399"/>
                </a:solidFill>
              </a:rPr>
              <a:t>1</a:t>
            </a:r>
            <a:r>
              <a:rPr lang="zh-CN" altLang="en-US" b="1" dirty="0">
                <a:solidFill>
                  <a:srgbClr val="333399"/>
                </a:solidFill>
              </a:rPr>
              <a:t>+0×2</a:t>
            </a:r>
            <a:r>
              <a:rPr lang="zh-CN" altLang="en-US" b="1" baseline="30000" dirty="0">
                <a:solidFill>
                  <a:srgbClr val="333399"/>
                </a:solidFill>
              </a:rPr>
              <a:t>0</a:t>
            </a:r>
            <a:br>
              <a:rPr lang="zh-CN" altLang="en-US" b="1" dirty="0">
                <a:solidFill>
                  <a:srgbClr val="333399"/>
                </a:solidFill>
              </a:rPr>
            </a:br>
            <a:r>
              <a:rPr lang="zh-CN" altLang="en-US" b="1" dirty="0">
                <a:solidFill>
                  <a:srgbClr val="333399"/>
                </a:solidFill>
              </a:rPr>
              <a:t>                       +1×2</a:t>
            </a:r>
            <a:r>
              <a:rPr lang="zh-CN" altLang="en-US" b="1" baseline="30000" dirty="0">
                <a:solidFill>
                  <a:srgbClr val="333399"/>
                </a:solidFill>
              </a:rPr>
              <a:t>-1</a:t>
            </a:r>
            <a:r>
              <a:rPr lang="zh-CN" altLang="en-US" b="1" dirty="0">
                <a:solidFill>
                  <a:srgbClr val="333399"/>
                </a:solidFill>
              </a:rPr>
              <a:t>+0×2</a:t>
            </a:r>
            <a:r>
              <a:rPr lang="zh-CN" altLang="en-US" b="1" baseline="30000" dirty="0">
                <a:solidFill>
                  <a:srgbClr val="333399"/>
                </a:solidFill>
              </a:rPr>
              <a:t>-2</a:t>
            </a:r>
            <a:r>
              <a:rPr lang="zh-CN" altLang="en-US" b="1" dirty="0">
                <a:solidFill>
                  <a:srgbClr val="333399"/>
                </a:solidFill>
              </a:rPr>
              <a:t>+1×2</a:t>
            </a:r>
            <a:r>
              <a:rPr lang="zh-CN" altLang="en-US" b="1" baseline="30000" dirty="0">
                <a:solidFill>
                  <a:srgbClr val="333399"/>
                </a:solidFill>
              </a:rPr>
              <a:t>-3</a:t>
            </a:r>
            <a:br>
              <a:rPr lang="zh-CN" altLang="en-US" b="1" baseline="30000" dirty="0">
                <a:solidFill>
                  <a:srgbClr val="333399"/>
                </a:solidFill>
              </a:rPr>
            </a:br>
            <a:r>
              <a:rPr lang="zh-CN" altLang="en-US" b="1" dirty="0">
                <a:solidFill>
                  <a:srgbClr val="333399"/>
                </a:solidFill>
              </a:rPr>
              <a:t>                    </a:t>
            </a:r>
            <a:r>
              <a:rPr lang="zh-CN" altLang="en-US" b="1" baseline="-25000" dirty="0">
                <a:solidFill>
                  <a:srgbClr val="333399"/>
                </a:solidFill>
              </a:rPr>
              <a:t> </a:t>
            </a:r>
            <a:r>
              <a:rPr lang="zh-CN" altLang="en-US" b="1" dirty="0">
                <a:solidFill>
                  <a:srgbClr val="333399"/>
                </a:solidFill>
              </a:rPr>
              <a:t>=16+8+2+0.5+0.125</a:t>
            </a:r>
            <a:br>
              <a:rPr lang="zh-CN" altLang="en-US" b="1" dirty="0">
                <a:solidFill>
                  <a:srgbClr val="333399"/>
                </a:solidFill>
              </a:rPr>
            </a:br>
            <a:r>
              <a:rPr lang="zh-CN" altLang="en-US" b="1" dirty="0">
                <a:solidFill>
                  <a:srgbClr val="333399"/>
                </a:solidFill>
              </a:rPr>
              <a:t>                    </a:t>
            </a:r>
            <a:r>
              <a:rPr lang="zh-CN" altLang="en-US" b="1" baseline="-25000" dirty="0">
                <a:solidFill>
                  <a:srgbClr val="333399"/>
                </a:solidFill>
              </a:rPr>
              <a:t> </a:t>
            </a:r>
            <a:r>
              <a:rPr lang="zh-CN" altLang="en-US" b="1" dirty="0">
                <a:solidFill>
                  <a:srgbClr val="333399"/>
                </a:solidFill>
              </a:rPr>
              <a:t>=(26.625)</a:t>
            </a:r>
            <a:r>
              <a:rPr lang="zh-CN" altLang="en-US" b="1" baseline="-25000" dirty="0">
                <a:solidFill>
                  <a:srgbClr val="333399"/>
                </a:solidFill>
              </a:rPr>
              <a:t>10</a:t>
            </a:r>
          </a:p>
        </p:txBody>
      </p:sp>
      <p:sp>
        <p:nvSpPr>
          <p:cNvPr id="4" name="Rectangle 2">
            <a:extLst>
              <a:ext uri="{FF2B5EF4-FFF2-40B4-BE49-F238E27FC236}">
                <a16:creationId xmlns:a16="http://schemas.microsoft.com/office/drawing/2014/main" id="{6609A5CC-FD88-4DD9-A67F-E48524C3F36E}"/>
              </a:ext>
            </a:extLst>
          </p:cNvPr>
          <p:cNvSpPr txBox="1">
            <a:spLocks noChangeArrowheads="1"/>
          </p:cNvSpPr>
          <p:nvPr/>
        </p:nvSpPr>
        <p:spPr>
          <a:xfrm>
            <a:off x="102601" y="160661"/>
            <a:ext cx="4509120" cy="86647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zh-CN" altLang="en-US" sz="4800" dirty="0"/>
              <a:t>四、数制转换</a:t>
            </a:r>
          </a:p>
        </p:txBody>
      </p:sp>
      <p:sp>
        <p:nvSpPr>
          <p:cNvPr id="5" name="Rectangle 2">
            <a:extLst>
              <a:ext uri="{FF2B5EF4-FFF2-40B4-BE49-F238E27FC236}">
                <a16:creationId xmlns:a16="http://schemas.microsoft.com/office/drawing/2014/main" id="{373217DE-4BE2-4EAF-9DAD-0507A283E963}"/>
              </a:ext>
            </a:extLst>
          </p:cNvPr>
          <p:cNvSpPr txBox="1">
            <a:spLocks noChangeArrowheads="1"/>
          </p:cNvSpPr>
          <p:nvPr/>
        </p:nvSpPr>
        <p:spPr>
          <a:xfrm>
            <a:off x="350411" y="4509120"/>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en-US" altLang="zh-CN"/>
              <a:t>2</a:t>
            </a:r>
            <a:r>
              <a:rPr kumimoji="0" lang="zh-CN" altLang="en-US"/>
              <a:t>、十进制数转换成二进制数</a:t>
            </a:r>
            <a:endParaRPr kumimoji="0" lang="zh-CN" altLang="en-US" dirty="0"/>
          </a:p>
        </p:txBody>
      </p:sp>
      <p:sp>
        <p:nvSpPr>
          <p:cNvPr id="6" name="Rectangle 3">
            <a:extLst>
              <a:ext uri="{FF2B5EF4-FFF2-40B4-BE49-F238E27FC236}">
                <a16:creationId xmlns:a16="http://schemas.microsoft.com/office/drawing/2014/main" id="{7396CDBF-2AA2-4545-9C16-A182FC662E7D}"/>
              </a:ext>
            </a:extLst>
          </p:cNvPr>
          <p:cNvSpPr txBox="1">
            <a:spLocks noChangeArrowheads="1"/>
          </p:cNvSpPr>
          <p:nvPr/>
        </p:nvSpPr>
        <p:spPr>
          <a:xfrm>
            <a:off x="765369" y="5412754"/>
            <a:ext cx="7772400" cy="100811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kumimoji="0" lang="en-US" altLang="zh-CN" sz="3200"/>
              <a:t>【</a:t>
            </a:r>
            <a:r>
              <a:rPr kumimoji="0" lang="zh-CN" altLang="en-US" sz="3200"/>
              <a:t>步骤</a:t>
            </a:r>
            <a:r>
              <a:rPr kumimoji="0" lang="en-US" altLang="zh-CN" sz="3200"/>
              <a:t>】</a:t>
            </a:r>
            <a:r>
              <a:rPr kumimoji="0" lang="zh-CN" altLang="en-US" sz="3200"/>
              <a:t>将待转换的数分成</a:t>
            </a:r>
            <a:r>
              <a:rPr kumimoji="0" lang="zh-CN" altLang="en-US" sz="3200">
                <a:hlinkClick r:id="rId2" action="ppaction://hlinksldjump"/>
              </a:rPr>
              <a:t>整数部分</a:t>
            </a:r>
            <a:r>
              <a:rPr kumimoji="0" lang="zh-CN" altLang="en-US" sz="3200"/>
              <a:t>和</a:t>
            </a:r>
            <a:r>
              <a:rPr kumimoji="0" lang="zh-CN" altLang="en-US" sz="3200">
                <a:hlinkClick r:id="rId3" action="ppaction://hlinksldjump"/>
              </a:rPr>
              <a:t>纯小数部分</a:t>
            </a:r>
            <a:r>
              <a:rPr kumimoji="0" lang="zh-CN" altLang="en-US" sz="3200"/>
              <a:t>，并分别加以转换。</a:t>
            </a:r>
            <a:endParaRPr kumimoji="0" lang="zh-CN" alt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1489" y="-99392"/>
            <a:ext cx="8424936" cy="1325563"/>
          </a:xfrm>
        </p:spPr>
        <p:txBody>
          <a:bodyPr/>
          <a:lstStyle/>
          <a:p>
            <a:r>
              <a:rPr lang="zh-CN" altLang="en-US" dirty="0"/>
              <a:t>（</a:t>
            </a:r>
            <a:r>
              <a:rPr lang="en-US" altLang="zh-CN" dirty="0"/>
              <a:t>1</a:t>
            </a:r>
            <a:r>
              <a:rPr lang="zh-CN" altLang="en-US" dirty="0"/>
              <a:t>）整数部分的转换方法——“</a:t>
            </a:r>
            <a:r>
              <a:rPr lang="zh-CN" altLang="en-US" dirty="0">
                <a:solidFill>
                  <a:srgbClr val="FF0066"/>
                </a:solidFill>
              </a:rPr>
              <a:t>除2取余</a:t>
            </a:r>
            <a:r>
              <a:rPr lang="zh-CN" altLang="en-US" dirty="0"/>
              <a:t>”法</a:t>
            </a:r>
          </a:p>
        </p:txBody>
      </p:sp>
      <p:sp>
        <p:nvSpPr>
          <p:cNvPr id="70659" name="Rectangle 3"/>
          <p:cNvSpPr>
            <a:spLocks noGrp="1" noChangeArrowheads="1"/>
          </p:cNvSpPr>
          <p:nvPr>
            <p:ph idx="1"/>
          </p:nvPr>
        </p:nvSpPr>
        <p:spPr>
          <a:xfrm>
            <a:off x="724025" y="908720"/>
            <a:ext cx="7772400" cy="5715000"/>
          </a:xfrm>
        </p:spPr>
        <p:txBody>
          <a:bodyPr>
            <a:normAutofit lnSpcReduction="10000"/>
          </a:bodyPr>
          <a:lstStyle/>
          <a:p>
            <a:pPr>
              <a:spcBef>
                <a:spcPct val="5000"/>
              </a:spcBef>
            </a:pPr>
            <a:r>
              <a:rPr lang="en-US" altLang="zh-CN" sz="2400" dirty="0"/>
              <a:t>【</a:t>
            </a:r>
            <a:r>
              <a:rPr lang="zh-CN" altLang="en-US" sz="2400" dirty="0"/>
              <a:t>步骤</a:t>
            </a:r>
            <a:r>
              <a:rPr lang="en-US" altLang="zh-CN" sz="2400" dirty="0"/>
              <a:t>】</a:t>
            </a:r>
            <a:r>
              <a:rPr lang="zh-CN" altLang="en-US" sz="2400" dirty="0"/>
              <a:t>把十进制整数除以２，取出余数作为相应二进制数的最低位；把得到的商再除以２，再取余数作为二进制数的次低位；依次类推，继续上述过程，直到商为０，所得余数为最高位。</a:t>
            </a:r>
            <a:r>
              <a:rPr lang="zh-CN" altLang="en-US" sz="2400" b="1" dirty="0">
                <a:solidFill>
                  <a:srgbClr val="FF0000"/>
                </a:solidFill>
              </a:rPr>
              <a:t>逆序！</a:t>
            </a:r>
          </a:p>
          <a:p>
            <a:pPr>
              <a:lnSpc>
                <a:spcPct val="95000"/>
              </a:lnSpc>
              <a:spcBef>
                <a:spcPct val="5000"/>
              </a:spcBef>
              <a:buFontTx/>
              <a:buNone/>
            </a:pPr>
            <a:r>
              <a:rPr lang="zh-CN" altLang="en-US" sz="2400" b="1" dirty="0">
                <a:solidFill>
                  <a:srgbClr val="333399"/>
                </a:solidFill>
              </a:rPr>
              <a:t>『例』 (58)</a:t>
            </a:r>
            <a:r>
              <a:rPr lang="zh-CN" altLang="en-US" sz="2400" b="1" baseline="-25000" dirty="0">
                <a:solidFill>
                  <a:srgbClr val="333399"/>
                </a:solidFill>
              </a:rPr>
              <a:t>10</a:t>
            </a:r>
            <a:r>
              <a:rPr lang="zh-CN" altLang="en-US" sz="2400" b="1" dirty="0">
                <a:solidFill>
                  <a:srgbClr val="333399"/>
                </a:solidFill>
              </a:rPr>
              <a:t>=(？)</a:t>
            </a:r>
            <a:r>
              <a:rPr lang="zh-CN" altLang="en-US" sz="2400" b="1" baseline="-25000" dirty="0">
                <a:solidFill>
                  <a:srgbClr val="333399"/>
                </a:solidFill>
              </a:rPr>
              <a:t>2</a:t>
            </a:r>
            <a:endParaRPr lang="zh-CN" altLang="en-US" sz="2400" b="1" dirty="0">
              <a:solidFill>
                <a:srgbClr val="333399"/>
              </a:solidFill>
            </a:endParaRPr>
          </a:p>
          <a:p>
            <a:pPr>
              <a:lnSpc>
                <a:spcPct val="95000"/>
              </a:lnSpc>
              <a:spcBef>
                <a:spcPct val="5000"/>
              </a:spcBef>
              <a:buFontTx/>
              <a:buNone/>
            </a:pPr>
            <a:r>
              <a:rPr lang="zh-CN" altLang="en-US" sz="2400" b="1" dirty="0">
                <a:solidFill>
                  <a:srgbClr val="333399"/>
                </a:solidFill>
              </a:rPr>
              <a:t>    (58)</a:t>
            </a:r>
            <a:r>
              <a:rPr lang="zh-CN" altLang="en-US" sz="2400" b="1" baseline="-25000" dirty="0">
                <a:solidFill>
                  <a:srgbClr val="333399"/>
                </a:solidFill>
              </a:rPr>
              <a:t>10</a:t>
            </a:r>
            <a:r>
              <a:rPr lang="zh-CN" altLang="en-US" sz="2400" b="1" dirty="0">
                <a:solidFill>
                  <a:srgbClr val="333399"/>
                </a:solidFill>
              </a:rPr>
              <a:t>=2(</a:t>
            </a:r>
            <a:r>
              <a:rPr lang="en-US" altLang="zh-CN" sz="2400" b="1" dirty="0">
                <a:solidFill>
                  <a:srgbClr val="333399"/>
                </a:solidFill>
              </a:rPr>
              <a:t>a</a:t>
            </a:r>
            <a:r>
              <a:rPr lang="en-US" altLang="zh-CN" sz="2400" b="1" baseline="-25000" dirty="0">
                <a:solidFill>
                  <a:srgbClr val="333399"/>
                </a:solidFill>
              </a:rPr>
              <a:t>n-1</a:t>
            </a:r>
            <a:r>
              <a:rPr lang="en-US" altLang="zh-CN" sz="2400" b="1" dirty="0">
                <a:solidFill>
                  <a:srgbClr val="333399"/>
                </a:solidFill>
              </a:rPr>
              <a:t>×2</a:t>
            </a:r>
            <a:r>
              <a:rPr lang="en-US" altLang="zh-CN" sz="2400" b="1" baseline="30000" dirty="0">
                <a:solidFill>
                  <a:srgbClr val="333399"/>
                </a:solidFill>
              </a:rPr>
              <a:t>n-2</a:t>
            </a:r>
            <a:r>
              <a:rPr lang="en-US" altLang="zh-CN" sz="2400" b="1" dirty="0">
                <a:solidFill>
                  <a:srgbClr val="333399"/>
                </a:solidFill>
              </a:rPr>
              <a:t>+a</a:t>
            </a:r>
            <a:r>
              <a:rPr lang="en-US" altLang="zh-CN" sz="2400" b="1" baseline="-25000" dirty="0">
                <a:solidFill>
                  <a:srgbClr val="333399"/>
                </a:solidFill>
              </a:rPr>
              <a:t>n-2</a:t>
            </a:r>
            <a:r>
              <a:rPr lang="en-US" altLang="zh-CN" sz="2400" b="1" dirty="0">
                <a:solidFill>
                  <a:srgbClr val="333399"/>
                </a:solidFill>
              </a:rPr>
              <a:t>×2</a:t>
            </a:r>
            <a:r>
              <a:rPr lang="en-US" altLang="zh-CN" sz="2400" b="1" baseline="30000" dirty="0">
                <a:solidFill>
                  <a:srgbClr val="333399"/>
                </a:solidFill>
              </a:rPr>
              <a:t>n-3</a:t>
            </a:r>
            <a:r>
              <a:rPr lang="en-US" altLang="zh-CN" sz="2400" b="1" dirty="0">
                <a:solidFill>
                  <a:srgbClr val="333399"/>
                </a:solidFill>
              </a:rPr>
              <a:t>+…+a</a:t>
            </a:r>
            <a:r>
              <a:rPr lang="en-US" altLang="zh-CN" sz="2400" b="1" baseline="-25000" dirty="0">
                <a:solidFill>
                  <a:srgbClr val="333399"/>
                </a:solidFill>
              </a:rPr>
              <a:t>1</a:t>
            </a:r>
            <a:r>
              <a:rPr lang="en-US" altLang="zh-CN" sz="2400" b="1" dirty="0">
                <a:solidFill>
                  <a:srgbClr val="333399"/>
                </a:solidFill>
              </a:rPr>
              <a:t>)+a</a:t>
            </a:r>
            <a:r>
              <a:rPr lang="en-US" altLang="zh-CN" sz="2400" b="1" baseline="-25000" dirty="0">
                <a:solidFill>
                  <a:srgbClr val="333399"/>
                </a:solidFill>
              </a:rPr>
              <a:t>0</a:t>
            </a:r>
            <a:r>
              <a:rPr lang="en-US" altLang="zh-CN" sz="2400" b="1" dirty="0">
                <a:solidFill>
                  <a:srgbClr val="333399"/>
                </a:solidFill>
              </a:rPr>
              <a:t>，</a:t>
            </a:r>
            <a:r>
              <a:rPr lang="zh-CN" altLang="en-US" sz="2400" b="1" dirty="0">
                <a:solidFill>
                  <a:srgbClr val="333399"/>
                </a:solidFill>
              </a:rPr>
              <a:t>两边除以2，</a:t>
            </a:r>
            <a:endParaRPr lang="en-US" altLang="zh-CN" sz="2400" b="1" dirty="0">
              <a:solidFill>
                <a:srgbClr val="333399"/>
              </a:solidFill>
            </a:endParaRPr>
          </a:p>
          <a:p>
            <a:pPr>
              <a:lnSpc>
                <a:spcPct val="95000"/>
              </a:lnSpc>
              <a:spcBef>
                <a:spcPct val="5000"/>
              </a:spcBef>
              <a:buFontTx/>
              <a:buNone/>
            </a:pPr>
            <a:r>
              <a:rPr lang="zh-CN" altLang="en-US" sz="2400" b="1" dirty="0">
                <a:solidFill>
                  <a:srgbClr val="333399"/>
                </a:solidFill>
              </a:rPr>
              <a:t>得(29)</a:t>
            </a:r>
            <a:r>
              <a:rPr lang="zh-CN" altLang="en-US" sz="2400" b="1" baseline="-25000" dirty="0">
                <a:solidFill>
                  <a:srgbClr val="333399"/>
                </a:solidFill>
              </a:rPr>
              <a:t>10</a:t>
            </a:r>
            <a:r>
              <a:rPr lang="zh-CN" altLang="en-US" sz="2400" b="1" dirty="0">
                <a:solidFill>
                  <a:srgbClr val="333399"/>
                </a:solidFill>
              </a:rPr>
              <a:t>=</a:t>
            </a:r>
            <a:r>
              <a:rPr lang="en-US" altLang="zh-CN" sz="2400" b="1" dirty="0">
                <a:solidFill>
                  <a:srgbClr val="333399"/>
                </a:solidFill>
              </a:rPr>
              <a:t>a</a:t>
            </a:r>
            <a:r>
              <a:rPr lang="en-US" altLang="zh-CN" sz="2400" b="1" baseline="-25000" dirty="0">
                <a:solidFill>
                  <a:srgbClr val="333399"/>
                </a:solidFill>
              </a:rPr>
              <a:t>n-1</a:t>
            </a:r>
            <a:r>
              <a:rPr lang="en-US" altLang="zh-CN" sz="2400" b="1" dirty="0">
                <a:solidFill>
                  <a:srgbClr val="333399"/>
                </a:solidFill>
              </a:rPr>
              <a:t>×2</a:t>
            </a:r>
            <a:r>
              <a:rPr lang="en-US" altLang="zh-CN" sz="2400" b="1" baseline="30000" dirty="0">
                <a:solidFill>
                  <a:srgbClr val="333399"/>
                </a:solidFill>
              </a:rPr>
              <a:t>n-2</a:t>
            </a:r>
            <a:r>
              <a:rPr lang="en-US" altLang="zh-CN" sz="2400" b="1" dirty="0">
                <a:solidFill>
                  <a:srgbClr val="333399"/>
                </a:solidFill>
              </a:rPr>
              <a:t>+a</a:t>
            </a:r>
            <a:r>
              <a:rPr lang="en-US" altLang="zh-CN" sz="2400" b="1" baseline="-25000" dirty="0">
                <a:solidFill>
                  <a:srgbClr val="333399"/>
                </a:solidFill>
              </a:rPr>
              <a:t>n-2</a:t>
            </a:r>
            <a:r>
              <a:rPr lang="en-US" altLang="zh-CN" sz="2400" b="1" dirty="0">
                <a:solidFill>
                  <a:srgbClr val="333399"/>
                </a:solidFill>
              </a:rPr>
              <a:t>×2</a:t>
            </a:r>
            <a:r>
              <a:rPr lang="en-US" altLang="zh-CN" sz="2400" b="1" baseline="30000" dirty="0">
                <a:solidFill>
                  <a:srgbClr val="333399"/>
                </a:solidFill>
              </a:rPr>
              <a:t>n-3</a:t>
            </a:r>
            <a:r>
              <a:rPr lang="en-US" altLang="zh-CN" sz="2400" b="1" dirty="0">
                <a:solidFill>
                  <a:srgbClr val="333399"/>
                </a:solidFill>
              </a:rPr>
              <a:t>+…+a</a:t>
            </a:r>
            <a:r>
              <a:rPr lang="en-US" altLang="zh-CN" sz="2400" b="1" baseline="-25000" dirty="0">
                <a:solidFill>
                  <a:srgbClr val="333399"/>
                </a:solidFill>
              </a:rPr>
              <a:t>1</a:t>
            </a:r>
            <a:r>
              <a:rPr lang="en-US" altLang="zh-CN" sz="2400" b="1" dirty="0">
                <a:solidFill>
                  <a:srgbClr val="333399"/>
                </a:solidFill>
              </a:rPr>
              <a:t>，</a:t>
            </a:r>
            <a:r>
              <a:rPr lang="zh-CN" altLang="en-US" sz="2400" b="1" dirty="0">
                <a:solidFill>
                  <a:srgbClr val="333399"/>
                </a:solidFill>
              </a:rPr>
              <a:t>于是取</a:t>
            </a:r>
            <a:r>
              <a:rPr lang="en-US" altLang="zh-CN" sz="2400" b="1" dirty="0">
                <a:solidFill>
                  <a:srgbClr val="333399"/>
                </a:solidFill>
              </a:rPr>
              <a:t>a</a:t>
            </a:r>
            <a:r>
              <a:rPr lang="en-US" altLang="zh-CN" sz="2400" b="1" baseline="-25000" dirty="0">
                <a:solidFill>
                  <a:srgbClr val="333399"/>
                </a:solidFill>
              </a:rPr>
              <a:t>0</a:t>
            </a:r>
            <a:r>
              <a:rPr lang="en-US" altLang="zh-CN" sz="2400" b="1" dirty="0">
                <a:solidFill>
                  <a:srgbClr val="333399"/>
                </a:solidFill>
              </a:rPr>
              <a:t>=0；</a:t>
            </a:r>
          </a:p>
          <a:p>
            <a:pPr>
              <a:lnSpc>
                <a:spcPct val="95000"/>
              </a:lnSpc>
              <a:spcBef>
                <a:spcPct val="5000"/>
              </a:spcBef>
              <a:buFontTx/>
              <a:buNone/>
            </a:pPr>
            <a:r>
              <a:rPr lang="zh-CN" altLang="en-US" sz="2400" b="1" dirty="0">
                <a:solidFill>
                  <a:srgbClr val="333399"/>
                </a:solidFill>
              </a:rPr>
              <a:t>又(29)</a:t>
            </a:r>
            <a:r>
              <a:rPr lang="zh-CN" altLang="en-US" sz="2400" b="1" baseline="-25000" dirty="0">
                <a:solidFill>
                  <a:srgbClr val="333399"/>
                </a:solidFill>
              </a:rPr>
              <a:t>10</a:t>
            </a:r>
            <a:r>
              <a:rPr lang="zh-CN" altLang="en-US" sz="2400" b="1" dirty="0">
                <a:solidFill>
                  <a:srgbClr val="333399"/>
                </a:solidFill>
              </a:rPr>
              <a:t>=2(</a:t>
            </a:r>
            <a:r>
              <a:rPr lang="en-US" altLang="zh-CN" sz="2400" b="1" dirty="0">
                <a:solidFill>
                  <a:srgbClr val="333399"/>
                </a:solidFill>
              </a:rPr>
              <a:t>a</a:t>
            </a:r>
            <a:r>
              <a:rPr lang="en-US" altLang="zh-CN" sz="2400" b="1" baseline="-25000" dirty="0">
                <a:solidFill>
                  <a:srgbClr val="333399"/>
                </a:solidFill>
              </a:rPr>
              <a:t>n-1</a:t>
            </a:r>
            <a:r>
              <a:rPr lang="en-US" altLang="zh-CN" sz="2400" b="1" dirty="0">
                <a:solidFill>
                  <a:srgbClr val="333399"/>
                </a:solidFill>
              </a:rPr>
              <a:t>×2</a:t>
            </a:r>
            <a:r>
              <a:rPr lang="en-US" altLang="zh-CN" sz="2400" b="1" baseline="30000" dirty="0">
                <a:solidFill>
                  <a:srgbClr val="333399"/>
                </a:solidFill>
              </a:rPr>
              <a:t>n-3</a:t>
            </a:r>
            <a:r>
              <a:rPr lang="en-US" altLang="zh-CN" sz="2400" b="1" dirty="0">
                <a:solidFill>
                  <a:srgbClr val="333399"/>
                </a:solidFill>
              </a:rPr>
              <a:t>+a</a:t>
            </a:r>
            <a:r>
              <a:rPr lang="en-US" altLang="zh-CN" sz="2400" b="1" baseline="-25000" dirty="0">
                <a:solidFill>
                  <a:srgbClr val="333399"/>
                </a:solidFill>
              </a:rPr>
              <a:t>n-2</a:t>
            </a:r>
            <a:r>
              <a:rPr lang="en-US" altLang="zh-CN" sz="2400" b="1" dirty="0">
                <a:solidFill>
                  <a:srgbClr val="333399"/>
                </a:solidFill>
              </a:rPr>
              <a:t>×2</a:t>
            </a:r>
            <a:r>
              <a:rPr lang="en-US" altLang="zh-CN" sz="2400" b="1" baseline="30000" dirty="0">
                <a:solidFill>
                  <a:srgbClr val="333399"/>
                </a:solidFill>
              </a:rPr>
              <a:t>n-4</a:t>
            </a:r>
            <a:r>
              <a:rPr lang="en-US" altLang="zh-CN" sz="2400" b="1" dirty="0">
                <a:solidFill>
                  <a:srgbClr val="333399"/>
                </a:solidFill>
              </a:rPr>
              <a:t>+…+a</a:t>
            </a:r>
            <a:r>
              <a:rPr lang="en-US" altLang="zh-CN" sz="2400" b="1" baseline="-25000" dirty="0">
                <a:solidFill>
                  <a:srgbClr val="333399"/>
                </a:solidFill>
              </a:rPr>
              <a:t>2</a:t>
            </a:r>
            <a:r>
              <a:rPr lang="en-US" altLang="zh-CN" sz="2400" b="1" dirty="0">
                <a:solidFill>
                  <a:srgbClr val="333399"/>
                </a:solidFill>
              </a:rPr>
              <a:t>)+a</a:t>
            </a:r>
            <a:r>
              <a:rPr lang="en-US" altLang="zh-CN" sz="2400" b="1" baseline="-25000" dirty="0">
                <a:solidFill>
                  <a:srgbClr val="333399"/>
                </a:solidFill>
              </a:rPr>
              <a:t>1</a:t>
            </a:r>
            <a:r>
              <a:rPr lang="en-US" altLang="zh-CN" sz="2400" b="1" dirty="0">
                <a:solidFill>
                  <a:srgbClr val="333399"/>
                </a:solidFill>
              </a:rPr>
              <a:t>，</a:t>
            </a:r>
            <a:r>
              <a:rPr lang="zh-CN" altLang="en-US" sz="2400" b="1" dirty="0">
                <a:solidFill>
                  <a:srgbClr val="333399"/>
                </a:solidFill>
              </a:rPr>
              <a:t>两边再除以2，</a:t>
            </a:r>
            <a:endParaRPr lang="en-US" altLang="zh-CN" sz="2400" b="1" dirty="0">
              <a:solidFill>
                <a:srgbClr val="333399"/>
              </a:solidFill>
            </a:endParaRPr>
          </a:p>
          <a:p>
            <a:pPr>
              <a:lnSpc>
                <a:spcPct val="95000"/>
              </a:lnSpc>
              <a:spcBef>
                <a:spcPct val="5000"/>
              </a:spcBef>
              <a:buFontTx/>
              <a:buNone/>
            </a:pPr>
            <a:r>
              <a:rPr lang="zh-CN" altLang="en-US" sz="2400" b="1" dirty="0">
                <a:solidFill>
                  <a:srgbClr val="333399"/>
                </a:solidFill>
              </a:rPr>
              <a:t>得(14+1/2)</a:t>
            </a:r>
            <a:r>
              <a:rPr lang="zh-CN" altLang="en-US" sz="2400" b="1" baseline="-25000" dirty="0">
                <a:solidFill>
                  <a:srgbClr val="333399"/>
                </a:solidFill>
              </a:rPr>
              <a:t>10</a:t>
            </a:r>
            <a:r>
              <a:rPr lang="zh-CN" altLang="en-US" sz="2400" b="1" dirty="0">
                <a:solidFill>
                  <a:srgbClr val="333399"/>
                </a:solidFill>
              </a:rPr>
              <a:t>=</a:t>
            </a:r>
            <a:r>
              <a:rPr lang="en-US" altLang="zh-CN" sz="2400" b="1" dirty="0">
                <a:solidFill>
                  <a:srgbClr val="333399"/>
                </a:solidFill>
              </a:rPr>
              <a:t>a</a:t>
            </a:r>
            <a:r>
              <a:rPr lang="en-US" altLang="zh-CN" sz="2400" b="1" baseline="-25000" dirty="0">
                <a:solidFill>
                  <a:srgbClr val="333399"/>
                </a:solidFill>
              </a:rPr>
              <a:t>n-1</a:t>
            </a:r>
            <a:r>
              <a:rPr lang="en-US" altLang="zh-CN" sz="2400" b="1" dirty="0">
                <a:solidFill>
                  <a:srgbClr val="333399"/>
                </a:solidFill>
              </a:rPr>
              <a:t>×2</a:t>
            </a:r>
            <a:r>
              <a:rPr lang="en-US" altLang="zh-CN" sz="2400" b="1" baseline="30000" dirty="0">
                <a:solidFill>
                  <a:srgbClr val="333399"/>
                </a:solidFill>
              </a:rPr>
              <a:t>n-3</a:t>
            </a:r>
            <a:r>
              <a:rPr lang="en-US" altLang="zh-CN" sz="2400" b="1" dirty="0">
                <a:solidFill>
                  <a:srgbClr val="333399"/>
                </a:solidFill>
              </a:rPr>
              <a:t>+a</a:t>
            </a:r>
            <a:r>
              <a:rPr lang="en-US" altLang="zh-CN" sz="2400" b="1" baseline="-25000" dirty="0">
                <a:solidFill>
                  <a:srgbClr val="333399"/>
                </a:solidFill>
              </a:rPr>
              <a:t>n-2</a:t>
            </a:r>
            <a:r>
              <a:rPr lang="en-US" altLang="zh-CN" sz="2400" b="1" dirty="0">
                <a:solidFill>
                  <a:srgbClr val="333399"/>
                </a:solidFill>
              </a:rPr>
              <a:t>×2</a:t>
            </a:r>
            <a:r>
              <a:rPr lang="en-US" altLang="zh-CN" sz="2400" b="1" baseline="30000" dirty="0">
                <a:solidFill>
                  <a:srgbClr val="333399"/>
                </a:solidFill>
              </a:rPr>
              <a:t>n-4</a:t>
            </a:r>
            <a:r>
              <a:rPr lang="en-US" altLang="zh-CN" sz="2400" b="1" dirty="0">
                <a:solidFill>
                  <a:srgbClr val="333399"/>
                </a:solidFill>
              </a:rPr>
              <a:t>+…+a</a:t>
            </a:r>
            <a:r>
              <a:rPr lang="en-US" altLang="zh-CN" sz="2400" b="1" baseline="-25000" dirty="0">
                <a:solidFill>
                  <a:srgbClr val="333399"/>
                </a:solidFill>
              </a:rPr>
              <a:t>2</a:t>
            </a:r>
            <a:r>
              <a:rPr lang="en-US" altLang="zh-CN" sz="2400" b="1" dirty="0">
                <a:solidFill>
                  <a:srgbClr val="333399"/>
                </a:solidFill>
              </a:rPr>
              <a:t>+a</a:t>
            </a:r>
            <a:r>
              <a:rPr lang="en-US" altLang="zh-CN" sz="2400" b="1" baseline="-25000" dirty="0">
                <a:solidFill>
                  <a:srgbClr val="333399"/>
                </a:solidFill>
              </a:rPr>
              <a:t>1</a:t>
            </a:r>
            <a:r>
              <a:rPr lang="en-US" altLang="zh-CN" sz="2400" b="1" dirty="0">
                <a:solidFill>
                  <a:srgbClr val="333399"/>
                </a:solidFill>
              </a:rPr>
              <a:t>/2，</a:t>
            </a:r>
            <a:r>
              <a:rPr lang="zh-CN" altLang="en-US" sz="2400" b="1" dirty="0">
                <a:solidFill>
                  <a:srgbClr val="333399"/>
                </a:solidFill>
              </a:rPr>
              <a:t>于是取</a:t>
            </a:r>
            <a:r>
              <a:rPr lang="en-US" altLang="zh-CN" sz="2400" b="1" dirty="0">
                <a:solidFill>
                  <a:srgbClr val="333399"/>
                </a:solidFill>
              </a:rPr>
              <a:t>a</a:t>
            </a:r>
            <a:r>
              <a:rPr lang="en-US" altLang="zh-CN" sz="2400" b="1" baseline="-25000" dirty="0">
                <a:solidFill>
                  <a:srgbClr val="333399"/>
                </a:solidFill>
              </a:rPr>
              <a:t>1</a:t>
            </a:r>
            <a:r>
              <a:rPr lang="en-US" altLang="zh-CN" sz="2400" b="1" dirty="0">
                <a:solidFill>
                  <a:srgbClr val="333399"/>
                </a:solidFill>
              </a:rPr>
              <a:t>=1</a:t>
            </a:r>
          </a:p>
          <a:p>
            <a:pPr>
              <a:lnSpc>
                <a:spcPct val="70000"/>
              </a:lnSpc>
              <a:spcBef>
                <a:spcPct val="5000"/>
              </a:spcBef>
              <a:buFontTx/>
              <a:buNone/>
            </a:pPr>
            <a:r>
              <a:rPr lang="en-US" altLang="zh-CN" sz="2400" b="1" dirty="0">
                <a:solidFill>
                  <a:srgbClr val="333399"/>
                </a:solidFill>
              </a:rPr>
              <a:t>……</a:t>
            </a:r>
          </a:p>
          <a:p>
            <a:pPr>
              <a:lnSpc>
                <a:spcPct val="95000"/>
              </a:lnSpc>
              <a:spcBef>
                <a:spcPct val="5000"/>
              </a:spcBef>
              <a:buFontTx/>
              <a:buNone/>
            </a:pPr>
            <a:r>
              <a:rPr lang="zh-CN" altLang="en-US" sz="2400" b="1" dirty="0">
                <a:solidFill>
                  <a:srgbClr val="333399"/>
                </a:solidFill>
              </a:rPr>
              <a:t>可以采用如下形式进行求解：</a:t>
            </a:r>
          </a:p>
          <a:p>
            <a:pPr>
              <a:lnSpc>
                <a:spcPct val="95000"/>
              </a:lnSpc>
              <a:spcBef>
                <a:spcPct val="5000"/>
              </a:spcBef>
              <a:buFontTx/>
              <a:buNone/>
            </a:pPr>
            <a:r>
              <a:rPr lang="zh-CN" altLang="en-US" sz="2400" b="1" dirty="0">
                <a:solidFill>
                  <a:srgbClr val="FF0066"/>
                </a:solidFill>
              </a:rPr>
              <a:t>	</a:t>
            </a:r>
            <a:r>
              <a:rPr lang="zh-CN" altLang="en-US" sz="2400" dirty="0">
                <a:solidFill>
                  <a:srgbClr val="FF0066"/>
                </a:solidFill>
              </a:rPr>
              <a:t>2|</a:t>
            </a:r>
            <a:r>
              <a:rPr lang="zh-CN" altLang="en-US" sz="2400" u="sng" dirty="0">
                <a:solidFill>
                  <a:srgbClr val="FF0066"/>
                </a:solidFill>
              </a:rPr>
              <a:t>58</a:t>
            </a:r>
            <a:r>
              <a:rPr lang="zh-CN" altLang="en-US" sz="2400" dirty="0">
                <a:solidFill>
                  <a:srgbClr val="FF0066"/>
                </a:solidFill>
              </a:rPr>
              <a:t>				2|</a:t>
            </a:r>
            <a:r>
              <a:rPr lang="zh-CN" altLang="en-US" sz="2400" u="sng" dirty="0">
                <a:solidFill>
                  <a:srgbClr val="FF0066"/>
                </a:solidFill>
              </a:rPr>
              <a:t>  7</a:t>
            </a:r>
          </a:p>
          <a:p>
            <a:pPr>
              <a:lnSpc>
                <a:spcPct val="95000"/>
              </a:lnSpc>
              <a:spcBef>
                <a:spcPct val="5000"/>
              </a:spcBef>
              <a:buFontTx/>
              <a:buNone/>
            </a:pPr>
            <a:r>
              <a:rPr lang="zh-CN" altLang="en-US" sz="2400" dirty="0">
                <a:solidFill>
                  <a:srgbClr val="FF0066"/>
                </a:solidFill>
              </a:rPr>
              <a:t>	2|</a:t>
            </a:r>
            <a:r>
              <a:rPr lang="zh-CN" altLang="en-US" sz="2400" u="sng" dirty="0">
                <a:solidFill>
                  <a:srgbClr val="FF0066"/>
                </a:solidFill>
              </a:rPr>
              <a:t>29</a:t>
            </a:r>
            <a:r>
              <a:rPr lang="zh-CN" altLang="en-US" sz="2400" dirty="0">
                <a:solidFill>
                  <a:srgbClr val="FF0066"/>
                </a:solidFill>
              </a:rPr>
              <a:t>…………余数0，</a:t>
            </a:r>
            <a:r>
              <a:rPr lang="en-US" altLang="zh-CN" sz="2400" dirty="0">
                <a:solidFill>
                  <a:srgbClr val="FF0066"/>
                </a:solidFill>
              </a:rPr>
              <a:t>a</a:t>
            </a:r>
            <a:r>
              <a:rPr lang="en-US" altLang="zh-CN" sz="2400" baseline="-25000" dirty="0">
                <a:solidFill>
                  <a:srgbClr val="FF0066"/>
                </a:solidFill>
              </a:rPr>
              <a:t>0</a:t>
            </a:r>
            <a:r>
              <a:rPr lang="en-US" altLang="zh-CN" sz="2400" dirty="0">
                <a:solidFill>
                  <a:srgbClr val="FF0066"/>
                </a:solidFill>
              </a:rPr>
              <a:t>	2|</a:t>
            </a:r>
            <a:r>
              <a:rPr lang="en-US" altLang="zh-CN" sz="2400" u="sng" dirty="0">
                <a:solidFill>
                  <a:srgbClr val="FF0066"/>
                </a:solidFill>
              </a:rPr>
              <a:t>  3</a:t>
            </a:r>
            <a:r>
              <a:rPr lang="en-US" altLang="zh-CN" sz="2400" dirty="0">
                <a:solidFill>
                  <a:srgbClr val="FF0066"/>
                </a:solidFill>
              </a:rPr>
              <a:t>…………</a:t>
            </a:r>
            <a:r>
              <a:rPr lang="zh-CN" altLang="en-US" sz="2400" dirty="0">
                <a:solidFill>
                  <a:srgbClr val="FF0066"/>
                </a:solidFill>
              </a:rPr>
              <a:t>余数1，</a:t>
            </a:r>
            <a:r>
              <a:rPr lang="en-US" altLang="zh-CN" sz="2400" dirty="0">
                <a:solidFill>
                  <a:srgbClr val="FF0066"/>
                </a:solidFill>
              </a:rPr>
              <a:t>a</a:t>
            </a:r>
            <a:r>
              <a:rPr lang="en-US" altLang="zh-CN" sz="2400" baseline="-25000" dirty="0">
                <a:solidFill>
                  <a:srgbClr val="FF0066"/>
                </a:solidFill>
              </a:rPr>
              <a:t>3</a:t>
            </a:r>
            <a:endParaRPr lang="en-US" altLang="zh-CN" sz="2400" u="sng" dirty="0">
              <a:solidFill>
                <a:srgbClr val="FF0066"/>
              </a:solidFill>
            </a:endParaRPr>
          </a:p>
          <a:p>
            <a:pPr>
              <a:lnSpc>
                <a:spcPct val="95000"/>
              </a:lnSpc>
              <a:spcBef>
                <a:spcPct val="5000"/>
              </a:spcBef>
              <a:buFontTx/>
              <a:buNone/>
            </a:pPr>
            <a:r>
              <a:rPr lang="en-US" altLang="zh-CN" sz="2400" dirty="0">
                <a:solidFill>
                  <a:srgbClr val="FF0066"/>
                </a:solidFill>
              </a:rPr>
              <a:t>	2|</a:t>
            </a:r>
            <a:r>
              <a:rPr lang="en-US" altLang="zh-CN" sz="2400" u="sng" dirty="0">
                <a:solidFill>
                  <a:srgbClr val="FF0066"/>
                </a:solidFill>
              </a:rPr>
              <a:t>14</a:t>
            </a:r>
            <a:r>
              <a:rPr lang="en-US" altLang="zh-CN" sz="2400" dirty="0">
                <a:solidFill>
                  <a:srgbClr val="FF0066"/>
                </a:solidFill>
              </a:rPr>
              <a:t>…………</a:t>
            </a:r>
            <a:r>
              <a:rPr lang="zh-CN" altLang="en-US" sz="2400" dirty="0">
                <a:solidFill>
                  <a:srgbClr val="FF0066"/>
                </a:solidFill>
              </a:rPr>
              <a:t>余数1，</a:t>
            </a:r>
            <a:r>
              <a:rPr lang="en-US" altLang="zh-CN" sz="2400" dirty="0">
                <a:solidFill>
                  <a:srgbClr val="FF0066"/>
                </a:solidFill>
              </a:rPr>
              <a:t>a</a:t>
            </a:r>
            <a:r>
              <a:rPr lang="en-US" altLang="zh-CN" sz="2400" baseline="-25000" dirty="0">
                <a:solidFill>
                  <a:srgbClr val="FF0066"/>
                </a:solidFill>
              </a:rPr>
              <a:t>1</a:t>
            </a:r>
            <a:r>
              <a:rPr lang="en-US" altLang="zh-CN" sz="2400" dirty="0">
                <a:solidFill>
                  <a:srgbClr val="FF0066"/>
                </a:solidFill>
              </a:rPr>
              <a:t>	2|</a:t>
            </a:r>
            <a:r>
              <a:rPr lang="en-US" altLang="zh-CN" sz="2400" u="sng" dirty="0">
                <a:solidFill>
                  <a:srgbClr val="FF0066"/>
                </a:solidFill>
              </a:rPr>
              <a:t>  1</a:t>
            </a:r>
            <a:r>
              <a:rPr lang="en-US" altLang="zh-CN" sz="2400" dirty="0">
                <a:solidFill>
                  <a:srgbClr val="FF0066"/>
                </a:solidFill>
              </a:rPr>
              <a:t>…………</a:t>
            </a:r>
            <a:r>
              <a:rPr lang="zh-CN" altLang="en-US" sz="2400" dirty="0">
                <a:solidFill>
                  <a:srgbClr val="FF0066"/>
                </a:solidFill>
              </a:rPr>
              <a:t>余数1，</a:t>
            </a:r>
            <a:r>
              <a:rPr lang="en-US" altLang="zh-CN" sz="2400" dirty="0">
                <a:solidFill>
                  <a:srgbClr val="FF0066"/>
                </a:solidFill>
              </a:rPr>
              <a:t>a</a:t>
            </a:r>
            <a:r>
              <a:rPr lang="en-US" altLang="zh-CN" sz="2400" baseline="-25000" dirty="0">
                <a:solidFill>
                  <a:srgbClr val="FF0066"/>
                </a:solidFill>
              </a:rPr>
              <a:t>4</a:t>
            </a:r>
            <a:endParaRPr lang="en-US" altLang="zh-CN" sz="2400" u="sng" dirty="0">
              <a:solidFill>
                <a:srgbClr val="FF0066"/>
              </a:solidFill>
            </a:endParaRPr>
          </a:p>
          <a:p>
            <a:pPr>
              <a:lnSpc>
                <a:spcPct val="95000"/>
              </a:lnSpc>
              <a:spcBef>
                <a:spcPct val="5000"/>
              </a:spcBef>
              <a:buFontTx/>
              <a:buNone/>
            </a:pPr>
            <a:r>
              <a:rPr lang="en-US" altLang="zh-CN" sz="2400" dirty="0">
                <a:solidFill>
                  <a:srgbClr val="FF0066"/>
                </a:solidFill>
              </a:rPr>
              <a:t>	     7…………</a:t>
            </a:r>
            <a:r>
              <a:rPr lang="zh-CN" altLang="en-US" sz="2400" dirty="0">
                <a:solidFill>
                  <a:srgbClr val="FF0066"/>
                </a:solidFill>
              </a:rPr>
              <a:t>余数0，</a:t>
            </a:r>
            <a:r>
              <a:rPr lang="en-US" altLang="zh-CN" sz="2400" dirty="0">
                <a:solidFill>
                  <a:srgbClr val="FF0066"/>
                </a:solidFill>
              </a:rPr>
              <a:t>a</a:t>
            </a:r>
            <a:r>
              <a:rPr lang="en-US" altLang="zh-CN" sz="2400" baseline="-25000" dirty="0">
                <a:solidFill>
                  <a:srgbClr val="FF0066"/>
                </a:solidFill>
              </a:rPr>
              <a:t>2</a:t>
            </a:r>
            <a:r>
              <a:rPr lang="en-US" altLang="zh-CN" sz="2400" dirty="0">
                <a:solidFill>
                  <a:srgbClr val="FF0066"/>
                </a:solidFill>
              </a:rPr>
              <a:t>	     0…………</a:t>
            </a:r>
            <a:r>
              <a:rPr lang="zh-CN" altLang="en-US" sz="2400" dirty="0">
                <a:solidFill>
                  <a:srgbClr val="FF0066"/>
                </a:solidFill>
              </a:rPr>
              <a:t>余数1，</a:t>
            </a:r>
            <a:r>
              <a:rPr lang="en-US" altLang="zh-CN" sz="2400" dirty="0">
                <a:solidFill>
                  <a:srgbClr val="FF0066"/>
                </a:solidFill>
              </a:rPr>
              <a:t>a</a:t>
            </a:r>
            <a:r>
              <a:rPr lang="en-US" altLang="zh-CN" sz="2400" baseline="-25000" dirty="0">
                <a:solidFill>
                  <a:srgbClr val="FF0066"/>
                </a:solidFill>
              </a:rPr>
              <a:t>5</a:t>
            </a:r>
            <a:endParaRPr lang="zh-CN" altLang="en-US" sz="2400" baseline="-25000" dirty="0">
              <a:solidFill>
                <a:srgbClr val="FF0066"/>
              </a:solidFill>
            </a:endParaRPr>
          </a:p>
        </p:txBody>
      </p:sp>
      <p:sp>
        <p:nvSpPr>
          <p:cNvPr id="70661" name="Rectangle 5"/>
          <p:cNvSpPr>
            <a:spLocks noChangeArrowheads="1"/>
          </p:cNvSpPr>
          <p:nvPr/>
        </p:nvSpPr>
        <p:spPr bwMode="auto">
          <a:xfrm>
            <a:off x="4860032" y="4487522"/>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00FF"/>
                </a:solidFill>
                <a:ea typeface="楷体_GB2312" pitchFamily="49" charset="-122"/>
              </a:rPr>
              <a:t>因此，(58)</a:t>
            </a:r>
            <a:r>
              <a:rPr lang="zh-CN" altLang="en-US" b="1" baseline="-25000" dirty="0">
                <a:solidFill>
                  <a:srgbClr val="0000FF"/>
                </a:solidFill>
                <a:ea typeface="楷体_GB2312" pitchFamily="49" charset="-122"/>
              </a:rPr>
              <a:t>10</a:t>
            </a:r>
            <a:r>
              <a:rPr lang="zh-CN" altLang="en-US" b="1" dirty="0">
                <a:solidFill>
                  <a:srgbClr val="0000FF"/>
                </a:solidFill>
                <a:ea typeface="楷体_GB2312" pitchFamily="49" charset="-122"/>
              </a:rPr>
              <a:t>=(111010)</a:t>
            </a:r>
            <a:r>
              <a:rPr lang="zh-CN" altLang="en-US" b="1" baseline="-25000" dirty="0">
                <a:solidFill>
                  <a:srgbClr val="0000FF"/>
                </a:solidFill>
                <a:ea typeface="楷体_GB2312" pitchFamily="49" charset="-122"/>
              </a:rPr>
              <a:t>2</a:t>
            </a:r>
            <a:r>
              <a:rPr lang="zh-CN" altLang="en-US" b="1" dirty="0">
                <a:solidFill>
                  <a:srgbClr val="0000FF"/>
                </a:solidFill>
                <a:ea typeface="楷体_GB2312" pitchFamily="49" charset="-122"/>
              </a:rPr>
              <a:t>。</a:t>
            </a:r>
          </a:p>
        </p:txBody>
      </p:sp>
      <p:sp>
        <p:nvSpPr>
          <p:cNvPr id="70662" name="Text Box 6"/>
          <p:cNvSpPr txBox="1">
            <a:spLocks noChangeArrowheads="1"/>
          </p:cNvSpPr>
          <p:nvPr/>
        </p:nvSpPr>
        <p:spPr bwMode="auto">
          <a:xfrm>
            <a:off x="8121650" y="60960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Tahoma" pitchFamily="34" charset="0"/>
                <a:ea typeface="楷体_GB2312" pitchFamily="49" charset="-122"/>
                <a:hlinkClick r:id="rId2" action="ppaction://hlinksldjump"/>
              </a:rPr>
              <a:t>返回</a:t>
            </a:r>
            <a:endParaRPr lang="zh-CN" altLang="en-US" dirty="0">
              <a:latin typeface="Tahoma" pitchFamily="34" charset="0"/>
              <a:ea typeface="楷体_GB2312" pitchFamily="49" charset="-122"/>
            </a:endParaRPr>
          </a:p>
        </p:txBody>
      </p:sp>
      <p:cxnSp>
        <p:nvCxnSpPr>
          <p:cNvPr id="3" name="直接箭头连接符 2"/>
          <p:cNvCxnSpPr/>
          <p:nvPr/>
        </p:nvCxnSpPr>
        <p:spPr bwMode="auto">
          <a:xfrm flipH="1">
            <a:off x="7438405" y="4916016"/>
            <a:ext cx="1080120" cy="0"/>
          </a:xfrm>
          <a:prstGeom prst="straightConnector1">
            <a:avLst/>
          </a:prstGeom>
          <a:ln>
            <a:solidFill>
              <a:srgbClr val="00B050"/>
            </a:solidFill>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065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65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65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0659">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659">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0659">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70661"/>
                                        </p:tgtEl>
                                        <p:attrNameLst>
                                          <p:attrName>style.visibility</p:attrName>
                                        </p:attrNameLst>
                                      </p:cBhvr>
                                      <p:to>
                                        <p:strVal val="visible"/>
                                      </p:to>
                                    </p:set>
                                    <p:anim calcmode="lin" valueType="num">
                                      <p:cBhvr additive="base">
                                        <p:cTn id="39" dur="500" fill="hold"/>
                                        <p:tgtEl>
                                          <p:spTgt spid="70661"/>
                                        </p:tgtEl>
                                        <p:attrNameLst>
                                          <p:attrName>ppt_x</p:attrName>
                                        </p:attrNameLst>
                                      </p:cBhvr>
                                      <p:tavLst>
                                        <p:tav tm="0">
                                          <p:val>
                                            <p:strVal val="1+#ppt_w/2"/>
                                          </p:val>
                                        </p:tav>
                                        <p:tav tm="100000">
                                          <p:val>
                                            <p:strVal val="#ppt_x"/>
                                          </p:val>
                                        </p:tav>
                                      </p:tavLst>
                                    </p:anim>
                                    <p:anim calcmode="lin" valueType="num">
                                      <p:cBhvr additive="base">
                                        <p:cTn id="40" dur="500" fill="hold"/>
                                        <p:tgtEl>
                                          <p:spTgt spid="70661"/>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2" presetClass="entr" presetSubtype="2"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right)">
                                      <p:cBhvr>
                                        <p:cTn id="4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07504" y="268360"/>
            <a:ext cx="7918891" cy="531812"/>
          </a:xfrm>
        </p:spPr>
        <p:txBody>
          <a:bodyPr>
            <a:normAutofit fontScale="90000"/>
          </a:bodyPr>
          <a:lstStyle/>
          <a:p>
            <a:r>
              <a:rPr lang="zh-CN" altLang="en-US" dirty="0"/>
              <a:t>（</a:t>
            </a:r>
            <a:r>
              <a:rPr lang="en-US" altLang="zh-CN" dirty="0"/>
              <a:t>2</a:t>
            </a:r>
            <a:r>
              <a:rPr lang="zh-CN" altLang="en-US" dirty="0"/>
              <a:t>）纯小数部分的转换方法——“</a:t>
            </a:r>
            <a:r>
              <a:rPr lang="zh-CN" altLang="en-US" dirty="0">
                <a:solidFill>
                  <a:srgbClr val="FF0066"/>
                </a:solidFill>
              </a:rPr>
              <a:t>乘2取整</a:t>
            </a:r>
            <a:r>
              <a:rPr lang="zh-CN" altLang="en-US" dirty="0"/>
              <a:t>”法</a:t>
            </a:r>
          </a:p>
        </p:txBody>
      </p:sp>
      <p:sp>
        <p:nvSpPr>
          <p:cNvPr id="71683" name="Rectangle 3"/>
          <p:cNvSpPr>
            <a:spLocks noGrp="1" noChangeArrowheads="1"/>
          </p:cNvSpPr>
          <p:nvPr>
            <p:ph idx="1"/>
          </p:nvPr>
        </p:nvSpPr>
        <p:spPr>
          <a:xfrm>
            <a:off x="738777" y="880748"/>
            <a:ext cx="7924800" cy="5715000"/>
          </a:xfrm>
        </p:spPr>
        <p:txBody>
          <a:bodyPr>
            <a:normAutofit lnSpcReduction="10000"/>
          </a:bodyPr>
          <a:lstStyle/>
          <a:p>
            <a:pPr>
              <a:lnSpc>
                <a:spcPct val="95000"/>
              </a:lnSpc>
              <a:spcBef>
                <a:spcPct val="5000"/>
              </a:spcBef>
            </a:pPr>
            <a:r>
              <a:rPr lang="en-US" altLang="zh-CN" sz="2400" dirty="0"/>
              <a:t>【</a:t>
            </a:r>
            <a:r>
              <a:rPr lang="zh-CN" altLang="en-US" sz="2400" dirty="0"/>
              <a:t>步骤</a:t>
            </a:r>
            <a:r>
              <a:rPr lang="en-US" altLang="zh-CN" sz="2400" dirty="0"/>
              <a:t>】</a:t>
            </a:r>
            <a:r>
              <a:rPr lang="zh-CN" altLang="en-US" sz="2400" dirty="0"/>
              <a:t>把十进制小数乘以２，取其整数作为相应二进制小数的最高位；把乘积的小数部分再乘以２，再取整数作为二进制小数的次高位；依次类推，继续上述过程，直到小数部分为０或达到所要求的精度。</a:t>
            </a:r>
          </a:p>
          <a:p>
            <a:pPr>
              <a:lnSpc>
                <a:spcPct val="95000"/>
              </a:lnSpc>
              <a:spcBef>
                <a:spcPct val="5000"/>
              </a:spcBef>
              <a:buFontTx/>
              <a:buNone/>
            </a:pPr>
            <a:r>
              <a:rPr lang="zh-CN" altLang="en-US" sz="2400" b="1" dirty="0">
                <a:solidFill>
                  <a:srgbClr val="333399"/>
                </a:solidFill>
              </a:rPr>
              <a:t>『例』 (0.625)</a:t>
            </a:r>
            <a:r>
              <a:rPr lang="zh-CN" altLang="en-US" sz="2400" b="1" baseline="-25000" dirty="0">
                <a:solidFill>
                  <a:srgbClr val="333399"/>
                </a:solidFill>
              </a:rPr>
              <a:t>10</a:t>
            </a:r>
            <a:r>
              <a:rPr lang="zh-CN" altLang="en-US" sz="2400" b="1" dirty="0">
                <a:solidFill>
                  <a:srgbClr val="333399"/>
                </a:solidFill>
              </a:rPr>
              <a:t>=(？)</a:t>
            </a:r>
            <a:r>
              <a:rPr lang="zh-CN" altLang="en-US" sz="2400" b="1" baseline="-25000" dirty="0">
                <a:solidFill>
                  <a:srgbClr val="333399"/>
                </a:solidFill>
              </a:rPr>
              <a:t>2</a:t>
            </a:r>
            <a:endParaRPr lang="zh-CN" altLang="en-US" sz="2400" b="1" dirty="0">
              <a:solidFill>
                <a:srgbClr val="333399"/>
              </a:solidFill>
            </a:endParaRPr>
          </a:p>
          <a:p>
            <a:pPr>
              <a:lnSpc>
                <a:spcPct val="95000"/>
              </a:lnSpc>
              <a:spcBef>
                <a:spcPct val="5000"/>
              </a:spcBef>
              <a:buFontTx/>
              <a:buNone/>
            </a:pPr>
            <a:r>
              <a:rPr lang="zh-CN" altLang="en-US" sz="2400" b="1" dirty="0">
                <a:solidFill>
                  <a:srgbClr val="333399"/>
                </a:solidFill>
              </a:rPr>
              <a:t>    (0.625)</a:t>
            </a:r>
            <a:r>
              <a:rPr lang="zh-CN" altLang="en-US" sz="2400" b="1" baseline="-25000" dirty="0">
                <a:solidFill>
                  <a:srgbClr val="333399"/>
                </a:solidFill>
              </a:rPr>
              <a:t>10</a:t>
            </a:r>
            <a:r>
              <a:rPr lang="zh-CN" altLang="en-US" sz="2400" b="1" dirty="0">
                <a:solidFill>
                  <a:srgbClr val="333399"/>
                </a:solidFill>
              </a:rPr>
              <a:t>=</a:t>
            </a:r>
            <a:r>
              <a:rPr lang="en-US" altLang="zh-CN" sz="2400" b="1" dirty="0">
                <a:solidFill>
                  <a:srgbClr val="333399"/>
                </a:solidFill>
              </a:rPr>
              <a:t>a</a:t>
            </a:r>
            <a:r>
              <a:rPr lang="en-US" altLang="zh-CN" sz="2400" b="1" baseline="-25000" dirty="0">
                <a:solidFill>
                  <a:srgbClr val="333399"/>
                </a:solidFill>
              </a:rPr>
              <a:t>-1</a:t>
            </a:r>
            <a:r>
              <a:rPr lang="en-US" altLang="zh-CN" sz="2400" b="1" dirty="0">
                <a:solidFill>
                  <a:srgbClr val="333399"/>
                </a:solidFill>
              </a:rPr>
              <a:t>/2+(a</a:t>
            </a:r>
            <a:r>
              <a:rPr lang="en-US" altLang="zh-CN" sz="2400" b="1" baseline="-25000" dirty="0">
                <a:solidFill>
                  <a:srgbClr val="333399"/>
                </a:solidFill>
              </a:rPr>
              <a:t>-2</a:t>
            </a:r>
            <a:r>
              <a:rPr lang="en-US" altLang="zh-CN" sz="2400" b="1" dirty="0">
                <a:solidFill>
                  <a:srgbClr val="333399"/>
                </a:solidFill>
              </a:rPr>
              <a:t>×2</a:t>
            </a:r>
            <a:r>
              <a:rPr lang="en-US" altLang="zh-CN" sz="2400" b="1" baseline="30000" dirty="0">
                <a:solidFill>
                  <a:srgbClr val="333399"/>
                </a:solidFill>
              </a:rPr>
              <a:t>-1</a:t>
            </a:r>
            <a:r>
              <a:rPr lang="en-US" altLang="zh-CN" sz="2400" b="1" dirty="0">
                <a:solidFill>
                  <a:srgbClr val="333399"/>
                </a:solidFill>
              </a:rPr>
              <a:t>+…+a</a:t>
            </a:r>
            <a:r>
              <a:rPr lang="en-US" altLang="zh-CN" sz="2400" b="1" baseline="-25000" dirty="0">
                <a:solidFill>
                  <a:srgbClr val="333399"/>
                </a:solidFill>
              </a:rPr>
              <a:t>-m</a:t>
            </a:r>
            <a:r>
              <a:rPr lang="en-US" altLang="zh-CN" sz="2400" b="1" dirty="0">
                <a:solidFill>
                  <a:srgbClr val="333399"/>
                </a:solidFill>
              </a:rPr>
              <a:t>×2</a:t>
            </a:r>
            <a:r>
              <a:rPr lang="en-US" altLang="zh-CN" sz="2400" b="1" baseline="30000" dirty="0">
                <a:solidFill>
                  <a:srgbClr val="333399"/>
                </a:solidFill>
              </a:rPr>
              <a:t>-m+1</a:t>
            </a:r>
            <a:r>
              <a:rPr lang="en-US" altLang="zh-CN" sz="2400" b="1" dirty="0">
                <a:solidFill>
                  <a:srgbClr val="333399"/>
                </a:solidFill>
              </a:rPr>
              <a:t>)/2，</a:t>
            </a:r>
            <a:r>
              <a:rPr lang="zh-CN" altLang="en-US" sz="2400" b="1" dirty="0">
                <a:solidFill>
                  <a:srgbClr val="333399"/>
                </a:solidFill>
              </a:rPr>
              <a:t>两边乘以2，</a:t>
            </a:r>
            <a:endParaRPr lang="en-US" altLang="zh-CN" sz="2400" b="1" dirty="0">
              <a:solidFill>
                <a:srgbClr val="333399"/>
              </a:solidFill>
            </a:endParaRPr>
          </a:p>
          <a:p>
            <a:pPr>
              <a:lnSpc>
                <a:spcPct val="95000"/>
              </a:lnSpc>
              <a:spcBef>
                <a:spcPct val="5000"/>
              </a:spcBef>
              <a:buFontTx/>
              <a:buNone/>
            </a:pPr>
            <a:r>
              <a:rPr lang="zh-CN" altLang="en-US" sz="2400" b="1" dirty="0">
                <a:solidFill>
                  <a:srgbClr val="333399"/>
                </a:solidFill>
              </a:rPr>
              <a:t>得(1.25)</a:t>
            </a:r>
            <a:r>
              <a:rPr lang="zh-CN" altLang="en-US" sz="2400" b="1" baseline="-25000" dirty="0">
                <a:solidFill>
                  <a:srgbClr val="333399"/>
                </a:solidFill>
              </a:rPr>
              <a:t>10</a:t>
            </a:r>
            <a:r>
              <a:rPr lang="zh-CN" altLang="en-US" sz="2400" b="1" dirty="0">
                <a:solidFill>
                  <a:srgbClr val="333399"/>
                </a:solidFill>
              </a:rPr>
              <a:t>=</a:t>
            </a:r>
            <a:r>
              <a:rPr lang="en-US" altLang="zh-CN" sz="2400" b="1" dirty="0">
                <a:solidFill>
                  <a:srgbClr val="333399"/>
                </a:solidFill>
              </a:rPr>
              <a:t>a</a:t>
            </a:r>
            <a:r>
              <a:rPr lang="en-US" altLang="zh-CN" sz="2400" b="1" baseline="-25000" dirty="0">
                <a:solidFill>
                  <a:srgbClr val="333399"/>
                </a:solidFill>
              </a:rPr>
              <a:t>-1</a:t>
            </a:r>
            <a:r>
              <a:rPr lang="en-US" altLang="zh-CN" sz="2400" b="1" dirty="0">
                <a:solidFill>
                  <a:srgbClr val="333399"/>
                </a:solidFill>
              </a:rPr>
              <a:t>+(a</a:t>
            </a:r>
            <a:r>
              <a:rPr lang="en-US" altLang="zh-CN" sz="2400" b="1" baseline="-25000" dirty="0">
                <a:solidFill>
                  <a:srgbClr val="333399"/>
                </a:solidFill>
              </a:rPr>
              <a:t>-2</a:t>
            </a:r>
            <a:r>
              <a:rPr lang="en-US" altLang="zh-CN" sz="2400" b="1" dirty="0">
                <a:solidFill>
                  <a:srgbClr val="333399"/>
                </a:solidFill>
              </a:rPr>
              <a:t>×2</a:t>
            </a:r>
            <a:r>
              <a:rPr lang="en-US" altLang="zh-CN" sz="2400" b="1" baseline="30000" dirty="0">
                <a:solidFill>
                  <a:srgbClr val="333399"/>
                </a:solidFill>
              </a:rPr>
              <a:t>-1</a:t>
            </a:r>
            <a:r>
              <a:rPr lang="en-US" altLang="zh-CN" sz="2400" b="1" dirty="0">
                <a:solidFill>
                  <a:srgbClr val="333399"/>
                </a:solidFill>
              </a:rPr>
              <a:t>+…+a</a:t>
            </a:r>
            <a:r>
              <a:rPr lang="en-US" altLang="zh-CN" sz="2400" b="1" baseline="-25000" dirty="0">
                <a:solidFill>
                  <a:srgbClr val="333399"/>
                </a:solidFill>
              </a:rPr>
              <a:t>-m</a:t>
            </a:r>
            <a:r>
              <a:rPr lang="en-US" altLang="zh-CN" sz="2400" b="1" dirty="0">
                <a:solidFill>
                  <a:srgbClr val="333399"/>
                </a:solidFill>
              </a:rPr>
              <a:t>×2</a:t>
            </a:r>
            <a:r>
              <a:rPr lang="en-US" altLang="zh-CN" sz="2400" b="1" baseline="30000" dirty="0">
                <a:solidFill>
                  <a:srgbClr val="333399"/>
                </a:solidFill>
              </a:rPr>
              <a:t>-m+1</a:t>
            </a:r>
            <a:r>
              <a:rPr lang="en-US" altLang="zh-CN" sz="2400" b="1" dirty="0">
                <a:solidFill>
                  <a:srgbClr val="333399"/>
                </a:solidFill>
              </a:rPr>
              <a:t>)，</a:t>
            </a:r>
            <a:r>
              <a:rPr lang="zh-CN" altLang="en-US" sz="2400" b="1" dirty="0">
                <a:solidFill>
                  <a:srgbClr val="333399"/>
                </a:solidFill>
              </a:rPr>
              <a:t>于是取</a:t>
            </a:r>
            <a:r>
              <a:rPr lang="en-US" altLang="zh-CN" sz="2400" b="1" dirty="0">
                <a:solidFill>
                  <a:srgbClr val="333399"/>
                </a:solidFill>
              </a:rPr>
              <a:t>a</a:t>
            </a:r>
            <a:r>
              <a:rPr lang="en-US" altLang="zh-CN" sz="2400" b="1" baseline="-25000" dirty="0">
                <a:solidFill>
                  <a:srgbClr val="333399"/>
                </a:solidFill>
              </a:rPr>
              <a:t>-1</a:t>
            </a:r>
            <a:r>
              <a:rPr lang="en-US" altLang="zh-CN" sz="2400" b="1" dirty="0">
                <a:solidFill>
                  <a:srgbClr val="333399"/>
                </a:solidFill>
              </a:rPr>
              <a:t>=1；</a:t>
            </a:r>
          </a:p>
          <a:p>
            <a:pPr>
              <a:lnSpc>
                <a:spcPct val="95000"/>
              </a:lnSpc>
              <a:spcBef>
                <a:spcPct val="5000"/>
              </a:spcBef>
              <a:buFontTx/>
              <a:buNone/>
            </a:pPr>
            <a:r>
              <a:rPr lang="zh-CN" altLang="en-US" sz="2400" b="1" dirty="0">
                <a:solidFill>
                  <a:srgbClr val="333399"/>
                </a:solidFill>
              </a:rPr>
              <a:t>则(0.25)</a:t>
            </a:r>
            <a:r>
              <a:rPr lang="zh-CN" altLang="en-US" sz="2400" b="1" baseline="-25000" dirty="0">
                <a:solidFill>
                  <a:srgbClr val="333399"/>
                </a:solidFill>
              </a:rPr>
              <a:t>10</a:t>
            </a:r>
            <a:r>
              <a:rPr lang="zh-CN" altLang="en-US" sz="2400" b="1" dirty="0">
                <a:solidFill>
                  <a:srgbClr val="333399"/>
                </a:solidFill>
              </a:rPr>
              <a:t>=</a:t>
            </a:r>
            <a:r>
              <a:rPr lang="en-US" altLang="zh-CN" sz="2400" b="1" dirty="0">
                <a:solidFill>
                  <a:srgbClr val="333399"/>
                </a:solidFill>
              </a:rPr>
              <a:t>a</a:t>
            </a:r>
            <a:r>
              <a:rPr lang="en-US" altLang="zh-CN" sz="2400" b="1" baseline="-25000" dirty="0">
                <a:solidFill>
                  <a:srgbClr val="333399"/>
                </a:solidFill>
              </a:rPr>
              <a:t>-2</a:t>
            </a:r>
            <a:r>
              <a:rPr lang="en-US" altLang="zh-CN" sz="2400" b="1" dirty="0">
                <a:solidFill>
                  <a:srgbClr val="333399"/>
                </a:solidFill>
              </a:rPr>
              <a:t>/2+(a</a:t>
            </a:r>
            <a:r>
              <a:rPr lang="en-US" altLang="zh-CN" sz="2400" b="1" baseline="-25000" dirty="0">
                <a:solidFill>
                  <a:srgbClr val="333399"/>
                </a:solidFill>
              </a:rPr>
              <a:t>-3</a:t>
            </a:r>
            <a:r>
              <a:rPr lang="en-US" altLang="zh-CN" sz="2400" b="1" dirty="0">
                <a:solidFill>
                  <a:srgbClr val="333399"/>
                </a:solidFill>
              </a:rPr>
              <a:t>×2</a:t>
            </a:r>
            <a:r>
              <a:rPr lang="en-US" altLang="zh-CN" sz="2400" b="1" baseline="30000" dirty="0">
                <a:solidFill>
                  <a:srgbClr val="333399"/>
                </a:solidFill>
              </a:rPr>
              <a:t>-1</a:t>
            </a:r>
            <a:r>
              <a:rPr lang="en-US" altLang="zh-CN" sz="2400" b="1" dirty="0">
                <a:solidFill>
                  <a:srgbClr val="333399"/>
                </a:solidFill>
              </a:rPr>
              <a:t>+…+a</a:t>
            </a:r>
            <a:r>
              <a:rPr lang="en-US" altLang="zh-CN" sz="2400" b="1" baseline="-25000" dirty="0">
                <a:solidFill>
                  <a:srgbClr val="333399"/>
                </a:solidFill>
              </a:rPr>
              <a:t>-m</a:t>
            </a:r>
            <a:r>
              <a:rPr lang="en-US" altLang="zh-CN" sz="2400" b="1" dirty="0">
                <a:solidFill>
                  <a:srgbClr val="333399"/>
                </a:solidFill>
              </a:rPr>
              <a:t>×2</a:t>
            </a:r>
            <a:r>
              <a:rPr lang="en-US" altLang="zh-CN" sz="2400" b="1" baseline="30000" dirty="0">
                <a:solidFill>
                  <a:srgbClr val="333399"/>
                </a:solidFill>
              </a:rPr>
              <a:t>-m+2</a:t>
            </a:r>
            <a:r>
              <a:rPr lang="en-US" altLang="zh-CN" sz="2400" b="1" dirty="0">
                <a:solidFill>
                  <a:srgbClr val="333399"/>
                </a:solidFill>
              </a:rPr>
              <a:t>)/2，</a:t>
            </a:r>
            <a:r>
              <a:rPr lang="zh-CN" altLang="en-US" sz="2400" b="1" dirty="0">
                <a:solidFill>
                  <a:srgbClr val="333399"/>
                </a:solidFill>
              </a:rPr>
              <a:t>再乘以2，</a:t>
            </a:r>
            <a:endParaRPr lang="en-US" altLang="zh-CN" sz="2400" b="1" dirty="0">
              <a:solidFill>
                <a:srgbClr val="333399"/>
              </a:solidFill>
            </a:endParaRPr>
          </a:p>
          <a:p>
            <a:pPr>
              <a:lnSpc>
                <a:spcPct val="95000"/>
              </a:lnSpc>
              <a:spcBef>
                <a:spcPct val="5000"/>
              </a:spcBef>
              <a:buFontTx/>
              <a:buNone/>
            </a:pPr>
            <a:r>
              <a:rPr lang="zh-CN" altLang="en-US" sz="2400" b="1" dirty="0">
                <a:solidFill>
                  <a:srgbClr val="333399"/>
                </a:solidFill>
              </a:rPr>
              <a:t>得(0.5)</a:t>
            </a:r>
            <a:r>
              <a:rPr lang="zh-CN" altLang="en-US" sz="2400" b="1" baseline="-25000" dirty="0">
                <a:solidFill>
                  <a:srgbClr val="333399"/>
                </a:solidFill>
              </a:rPr>
              <a:t>10</a:t>
            </a:r>
            <a:r>
              <a:rPr lang="zh-CN" altLang="en-US" sz="2400" b="1" dirty="0">
                <a:solidFill>
                  <a:srgbClr val="333399"/>
                </a:solidFill>
              </a:rPr>
              <a:t>=</a:t>
            </a:r>
            <a:r>
              <a:rPr lang="en-US" altLang="zh-CN" sz="2400" b="1" dirty="0">
                <a:solidFill>
                  <a:srgbClr val="333399"/>
                </a:solidFill>
              </a:rPr>
              <a:t>a</a:t>
            </a:r>
            <a:r>
              <a:rPr lang="en-US" altLang="zh-CN" sz="2400" b="1" baseline="-25000" dirty="0">
                <a:solidFill>
                  <a:srgbClr val="333399"/>
                </a:solidFill>
              </a:rPr>
              <a:t>-2</a:t>
            </a:r>
            <a:r>
              <a:rPr lang="en-US" altLang="zh-CN" sz="2400" b="1" dirty="0">
                <a:solidFill>
                  <a:srgbClr val="333399"/>
                </a:solidFill>
              </a:rPr>
              <a:t>+(a</a:t>
            </a:r>
            <a:r>
              <a:rPr lang="en-US" altLang="zh-CN" sz="2400" b="1" baseline="-25000" dirty="0">
                <a:solidFill>
                  <a:srgbClr val="333399"/>
                </a:solidFill>
              </a:rPr>
              <a:t>-3</a:t>
            </a:r>
            <a:r>
              <a:rPr lang="en-US" altLang="zh-CN" sz="2400" b="1" dirty="0">
                <a:solidFill>
                  <a:srgbClr val="333399"/>
                </a:solidFill>
              </a:rPr>
              <a:t>×2</a:t>
            </a:r>
            <a:r>
              <a:rPr lang="en-US" altLang="zh-CN" sz="2400" b="1" baseline="30000" dirty="0">
                <a:solidFill>
                  <a:srgbClr val="333399"/>
                </a:solidFill>
              </a:rPr>
              <a:t>-1</a:t>
            </a:r>
            <a:r>
              <a:rPr lang="en-US" altLang="zh-CN" sz="2400" b="1" dirty="0">
                <a:solidFill>
                  <a:srgbClr val="333399"/>
                </a:solidFill>
              </a:rPr>
              <a:t>+…+a</a:t>
            </a:r>
            <a:r>
              <a:rPr lang="en-US" altLang="zh-CN" sz="2400" b="1" baseline="-25000" dirty="0">
                <a:solidFill>
                  <a:srgbClr val="333399"/>
                </a:solidFill>
              </a:rPr>
              <a:t>-m</a:t>
            </a:r>
            <a:r>
              <a:rPr lang="en-US" altLang="zh-CN" sz="2400" b="1" dirty="0">
                <a:solidFill>
                  <a:srgbClr val="333399"/>
                </a:solidFill>
              </a:rPr>
              <a:t>×2</a:t>
            </a:r>
            <a:r>
              <a:rPr lang="en-US" altLang="zh-CN" sz="2400" b="1" baseline="30000" dirty="0">
                <a:solidFill>
                  <a:srgbClr val="333399"/>
                </a:solidFill>
              </a:rPr>
              <a:t>-m+2</a:t>
            </a:r>
            <a:r>
              <a:rPr lang="en-US" altLang="zh-CN" sz="2400" b="1" dirty="0">
                <a:solidFill>
                  <a:srgbClr val="333399"/>
                </a:solidFill>
              </a:rPr>
              <a:t>)，</a:t>
            </a:r>
            <a:r>
              <a:rPr lang="zh-CN" altLang="en-US" sz="2400" b="1" dirty="0">
                <a:solidFill>
                  <a:srgbClr val="333399"/>
                </a:solidFill>
              </a:rPr>
              <a:t>于是取</a:t>
            </a:r>
            <a:r>
              <a:rPr lang="en-US" altLang="zh-CN" sz="2400" b="1" dirty="0">
                <a:solidFill>
                  <a:srgbClr val="333399"/>
                </a:solidFill>
              </a:rPr>
              <a:t>a</a:t>
            </a:r>
            <a:r>
              <a:rPr lang="en-US" altLang="zh-CN" sz="2400" b="1" baseline="-25000" dirty="0">
                <a:solidFill>
                  <a:srgbClr val="333399"/>
                </a:solidFill>
              </a:rPr>
              <a:t>-2</a:t>
            </a:r>
            <a:r>
              <a:rPr lang="en-US" altLang="zh-CN" sz="2400" b="1" dirty="0">
                <a:solidFill>
                  <a:srgbClr val="333399"/>
                </a:solidFill>
              </a:rPr>
              <a:t>=0</a:t>
            </a:r>
            <a:r>
              <a:rPr lang="zh-CN" altLang="en-US" sz="2400" b="1" dirty="0">
                <a:solidFill>
                  <a:srgbClr val="333399"/>
                </a:solidFill>
              </a:rPr>
              <a:t>；</a:t>
            </a:r>
            <a:endParaRPr lang="en-US" altLang="zh-CN" sz="2400" b="1" dirty="0">
              <a:solidFill>
                <a:srgbClr val="333399"/>
              </a:solidFill>
            </a:endParaRPr>
          </a:p>
          <a:p>
            <a:pPr>
              <a:lnSpc>
                <a:spcPct val="95000"/>
              </a:lnSpc>
              <a:spcBef>
                <a:spcPct val="5000"/>
              </a:spcBef>
              <a:buFontTx/>
              <a:buNone/>
            </a:pPr>
            <a:r>
              <a:rPr lang="en-US" altLang="zh-CN" sz="2400" b="1" dirty="0">
                <a:solidFill>
                  <a:srgbClr val="333399"/>
                </a:solidFill>
              </a:rPr>
              <a:t>……</a:t>
            </a:r>
          </a:p>
          <a:p>
            <a:pPr>
              <a:lnSpc>
                <a:spcPct val="95000"/>
              </a:lnSpc>
              <a:spcBef>
                <a:spcPct val="5000"/>
              </a:spcBef>
              <a:buFontTx/>
              <a:buNone/>
            </a:pPr>
            <a:r>
              <a:rPr lang="zh-CN" altLang="en-US" sz="2400" b="1" dirty="0">
                <a:solidFill>
                  <a:srgbClr val="333399"/>
                </a:solidFill>
              </a:rPr>
              <a:t>可以采用如下形式进行求解：</a:t>
            </a:r>
          </a:p>
          <a:p>
            <a:pPr>
              <a:lnSpc>
                <a:spcPct val="95000"/>
              </a:lnSpc>
              <a:spcBef>
                <a:spcPct val="5000"/>
              </a:spcBef>
              <a:buFontTx/>
              <a:buNone/>
            </a:pPr>
            <a:r>
              <a:rPr lang="zh-CN" altLang="en-US" sz="2400" dirty="0">
                <a:solidFill>
                  <a:srgbClr val="FF0066"/>
                </a:solidFill>
              </a:rPr>
              <a:t>	    0.625			    0.500</a:t>
            </a:r>
          </a:p>
          <a:p>
            <a:pPr>
              <a:lnSpc>
                <a:spcPct val="95000"/>
              </a:lnSpc>
              <a:spcBef>
                <a:spcPct val="5000"/>
              </a:spcBef>
              <a:buFontTx/>
              <a:buNone/>
            </a:pPr>
            <a:r>
              <a:rPr lang="zh-CN" altLang="en-US" sz="2400" dirty="0">
                <a:solidFill>
                  <a:srgbClr val="FF0066"/>
                </a:solidFill>
              </a:rPr>
              <a:t>	</a:t>
            </a:r>
            <a:r>
              <a:rPr lang="zh-CN" altLang="en-US" sz="2400" u="sng" dirty="0">
                <a:solidFill>
                  <a:srgbClr val="FF0066"/>
                </a:solidFill>
              </a:rPr>
              <a:t>×)     2 </a:t>
            </a:r>
            <a:r>
              <a:rPr lang="zh-CN" altLang="en-US" sz="2400" dirty="0">
                <a:solidFill>
                  <a:srgbClr val="FF0066"/>
                </a:solidFill>
              </a:rPr>
              <a:t>			</a:t>
            </a:r>
            <a:r>
              <a:rPr lang="zh-CN" altLang="en-US" sz="2400" u="sng" dirty="0">
                <a:solidFill>
                  <a:srgbClr val="FF0066"/>
                </a:solidFill>
              </a:rPr>
              <a:t>×)     2   </a:t>
            </a:r>
            <a:endParaRPr lang="zh-CN" altLang="en-US" sz="2400" dirty="0">
              <a:solidFill>
                <a:srgbClr val="FF0066"/>
              </a:solidFill>
            </a:endParaRPr>
          </a:p>
          <a:p>
            <a:pPr>
              <a:lnSpc>
                <a:spcPct val="95000"/>
              </a:lnSpc>
              <a:spcBef>
                <a:spcPct val="5000"/>
              </a:spcBef>
              <a:buFontTx/>
              <a:buNone/>
            </a:pPr>
            <a:r>
              <a:rPr lang="zh-CN" altLang="en-US" sz="2400" dirty="0">
                <a:solidFill>
                  <a:srgbClr val="FF0066"/>
                </a:solidFill>
              </a:rPr>
              <a:t>	    1.250……整数1，</a:t>
            </a:r>
            <a:r>
              <a:rPr lang="en-US" altLang="zh-CN" sz="2400" dirty="0">
                <a:solidFill>
                  <a:srgbClr val="FF0066"/>
                </a:solidFill>
              </a:rPr>
              <a:t>a</a:t>
            </a:r>
            <a:r>
              <a:rPr lang="en-US" altLang="zh-CN" sz="2400" baseline="-25000" dirty="0">
                <a:solidFill>
                  <a:srgbClr val="FF0066"/>
                </a:solidFill>
              </a:rPr>
              <a:t>-1</a:t>
            </a:r>
            <a:r>
              <a:rPr lang="en-US" altLang="zh-CN" sz="2400" dirty="0">
                <a:solidFill>
                  <a:srgbClr val="FF0066"/>
                </a:solidFill>
              </a:rPr>
              <a:t>	    1.000……</a:t>
            </a:r>
            <a:r>
              <a:rPr lang="zh-CN" altLang="en-US" sz="2400" dirty="0">
                <a:solidFill>
                  <a:srgbClr val="FF0066"/>
                </a:solidFill>
              </a:rPr>
              <a:t>整数1，</a:t>
            </a:r>
            <a:r>
              <a:rPr lang="en-US" altLang="zh-CN" sz="2400" dirty="0">
                <a:solidFill>
                  <a:srgbClr val="FF0066"/>
                </a:solidFill>
              </a:rPr>
              <a:t>a</a:t>
            </a:r>
            <a:r>
              <a:rPr lang="en-US" altLang="zh-CN" sz="2400" baseline="-25000" dirty="0">
                <a:solidFill>
                  <a:srgbClr val="FF0066"/>
                </a:solidFill>
              </a:rPr>
              <a:t>-3</a:t>
            </a:r>
            <a:endParaRPr lang="en-US" altLang="zh-CN" sz="2400" dirty="0">
              <a:solidFill>
                <a:srgbClr val="FF0066"/>
              </a:solidFill>
            </a:endParaRPr>
          </a:p>
          <a:p>
            <a:pPr>
              <a:lnSpc>
                <a:spcPct val="95000"/>
              </a:lnSpc>
              <a:spcBef>
                <a:spcPct val="5000"/>
              </a:spcBef>
              <a:buFontTx/>
              <a:buNone/>
            </a:pPr>
            <a:r>
              <a:rPr lang="en-US" altLang="zh-CN" sz="2400" dirty="0">
                <a:solidFill>
                  <a:srgbClr val="FF0066"/>
                </a:solidFill>
              </a:rPr>
              <a:t>	</a:t>
            </a:r>
            <a:r>
              <a:rPr lang="en-US" altLang="zh-CN" sz="2400" u="sng" dirty="0">
                <a:solidFill>
                  <a:srgbClr val="FF0066"/>
                </a:solidFill>
              </a:rPr>
              <a:t>×)     2 </a:t>
            </a:r>
          </a:p>
          <a:p>
            <a:pPr>
              <a:lnSpc>
                <a:spcPct val="95000"/>
              </a:lnSpc>
              <a:spcBef>
                <a:spcPct val="5000"/>
              </a:spcBef>
              <a:buFontTx/>
              <a:buNone/>
            </a:pPr>
            <a:r>
              <a:rPr lang="en-US" altLang="zh-CN" sz="2400" dirty="0">
                <a:solidFill>
                  <a:srgbClr val="FF0066"/>
                </a:solidFill>
              </a:rPr>
              <a:t>	    0.500……</a:t>
            </a:r>
            <a:r>
              <a:rPr lang="zh-CN" altLang="en-US" sz="2400" dirty="0">
                <a:solidFill>
                  <a:srgbClr val="FF0066"/>
                </a:solidFill>
              </a:rPr>
              <a:t>整数0，</a:t>
            </a:r>
            <a:r>
              <a:rPr lang="en-US" altLang="zh-CN" sz="2400" dirty="0">
                <a:solidFill>
                  <a:srgbClr val="FF0066"/>
                </a:solidFill>
              </a:rPr>
              <a:t>a</a:t>
            </a:r>
            <a:r>
              <a:rPr lang="en-US" altLang="zh-CN" sz="2400" baseline="-25000" dirty="0">
                <a:solidFill>
                  <a:srgbClr val="FF0066"/>
                </a:solidFill>
              </a:rPr>
              <a:t>-2</a:t>
            </a:r>
          </a:p>
        </p:txBody>
      </p:sp>
      <p:sp>
        <p:nvSpPr>
          <p:cNvPr id="71684" name="Rectangle 4"/>
          <p:cNvSpPr>
            <a:spLocks noChangeArrowheads="1"/>
          </p:cNvSpPr>
          <p:nvPr/>
        </p:nvSpPr>
        <p:spPr bwMode="auto">
          <a:xfrm>
            <a:off x="5161855" y="6172200"/>
            <a:ext cx="3665537"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spcBef>
                <a:spcPct val="5000"/>
              </a:spcBef>
            </a:pPr>
            <a:r>
              <a:rPr lang="zh-CN" altLang="en-US" b="1" dirty="0">
                <a:solidFill>
                  <a:srgbClr val="0000FF"/>
                </a:solidFill>
                <a:ea typeface="楷体_GB2312" pitchFamily="49" charset="-122"/>
              </a:rPr>
              <a:t>因此，(0.625)</a:t>
            </a:r>
            <a:r>
              <a:rPr lang="zh-CN" altLang="en-US" b="1" baseline="-25000" dirty="0">
                <a:solidFill>
                  <a:srgbClr val="0000FF"/>
                </a:solidFill>
                <a:ea typeface="楷体_GB2312" pitchFamily="49" charset="-122"/>
              </a:rPr>
              <a:t>10</a:t>
            </a:r>
            <a:r>
              <a:rPr lang="zh-CN" altLang="en-US" b="1" dirty="0">
                <a:solidFill>
                  <a:srgbClr val="0000FF"/>
                </a:solidFill>
                <a:ea typeface="楷体_GB2312" pitchFamily="49" charset="-122"/>
              </a:rPr>
              <a:t>=(0.101)</a:t>
            </a:r>
            <a:r>
              <a:rPr lang="zh-CN" altLang="en-US" b="1" baseline="-25000" dirty="0">
                <a:solidFill>
                  <a:srgbClr val="0000FF"/>
                </a:solidFill>
                <a:ea typeface="楷体_GB2312" pitchFamily="49" charset="-122"/>
              </a:rPr>
              <a:t>2</a:t>
            </a:r>
            <a:r>
              <a:rPr lang="zh-CN" altLang="en-US" b="1" dirty="0">
                <a:solidFill>
                  <a:srgbClr val="0000FF"/>
                </a:solidFill>
                <a:ea typeface="楷体_GB2312" pitchFamily="49" charset="-122"/>
              </a:rPr>
              <a:t>。</a:t>
            </a:r>
          </a:p>
        </p:txBody>
      </p:sp>
      <p:cxnSp>
        <p:nvCxnSpPr>
          <p:cNvPr id="7" name="直接箭头连接符 6"/>
          <p:cNvCxnSpPr/>
          <p:nvPr/>
        </p:nvCxnSpPr>
        <p:spPr bwMode="auto">
          <a:xfrm>
            <a:off x="4066949" y="6392069"/>
            <a:ext cx="1080120" cy="0"/>
          </a:xfrm>
          <a:prstGeom prst="straightConnector1">
            <a:avLst/>
          </a:prstGeom>
          <a:ln>
            <a:solidFill>
              <a:srgbClr val="00B050"/>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 name="矩形 1"/>
          <p:cNvSpPr/>
          <p:nvPr/>
        </p:nvSpPr>
        <p:spPr>
          <a:xfrm>
            <a:off x="6444208" y="4941168"/>
            <a:ext cx="2031325"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b="1" dirty="0">
                <a:solidFill>
                  <a:srgbClr val="FF0000"/>
                </a:solidFill>
              </a:rPr>
              <a:t>小数部分为０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68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8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68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68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68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68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68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71684"/>
                                        </p:tgtEl>
                                        <p:attrNameLst>
                                          <p:attrName>style.visibility</p:attrName>
                                        </p:attrNameLst>
                                      </p:cBhvr>
                                      <p:to>
                                        <p:strVal val="visible"/>
                                      </p:to>
                                    </p:set>
                                    <p:anim calcmode="lin" valueType="num">
                                      <p:cBhvr additive="base">
                                        <p:cTn id="45" dur="500" fill="hold"/>
                                        <p:tgtEl>
                                          <p:spTgt spid="71684"/>
                                        </p:tgtEl>
                                        <p:attrNameLst>
                                          <p:attrName>ppt_x</p:attrName>
                                        </p:attrNameLst>
                                      </p:cBhvr>
                                      <p:tavLst>
                                        <p:tav tm="0">
                                          <p:val>
                                            <p:strVal val="1+#ppt_w/2"/>
                                          </p:val>
                                        </p:tav>
                                        <p:tav tm="100000">
                                          <p:val>
                                            <p:strVal val="#ppt_x"/>
                                          </p:val>
                                        </p:tav>
                                      </p:tavLst>
                                    </p:anim>
                                    <p:anim calcmode="lin" valueType="num">
                                      <p:cBhvr additive="base">
                                        <p:cTn id="46" dur="500" fill="hold"/>
                                        <p:tgtEl>
                                          <p:spTgt spid="71684"/>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utoUpdateAnimBg="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990600" y="1143000"/>
            <a:ext cx="7772400" cy="5334000"/>
          </a:xfrm>
        </p:spPr>
        <p:txBody>
          <a:bodyPr/>
          <a:lstStyle/>
          <a:p>
            <a:pPr>
              <a:buFontTx/>
              <a:buNone/>
            </a:pPr>
            <a:r>
              <a:rPr lang="zh-CN" altLang="en-US" b="1" dirty="0">
                <a:solidFill>
                  <a:srgbClr val="333399"/>
                </a:solidFill>
              </a:rPr>
              <a:t>『例2』将十进制0.18转换成二进制数，精确到小数点后4位：</a:t>
            </a:r>
          </a:p>
          <a:p>
            <a:pPr>
              <a:buFontTx/>
              <a:buNone/>
            </a:pPr>
            <a:r>
              <a:rPr lang="zh-CN" altLang="en-US" sz="2400" b="1" dirty="0">
                <a:solidFill>
                  <a:srgbClr val="333399"/>
                </a:solidFill>
              </a:rPr>
              <a:t>	    0.18			    0.88</a:t>
            </a:r>
          </a:p>
          <a:p>
            <a:pPr>
              <a:buFontTx/>
              <a:buNone/>
            </a:pPr>
            <a:r>
              <a:rPr lang="zh-CN" altLang="en-US" sz="2400" b="1" dirty="0">
                <a:solidFill>
                  <a:srgbClr val="333399"/>
                </a:solidFill>
              </a:rPr>
              <a:t>	</a:t>
            </a:r>
            <a:r>
              <a:rPr lang="zh-CN" altLang="en-US" sz="2400" b="1" u="sng" dirty="0">
                <a:solidFill>
                  <a:srgbClr val="333399"/>
                </a:solidFill>
              </a:rPr>
              <a:t>×)   2</a:t>
            </a:r>
            <a:r>
              <a:rPr lang="zh-CN" altLang="en-US" sz="2400" b="1" dirty="0">
                <a:solidFill>
                  <a:srgbClr val="333399"/>
                </a:solidFill>
              </a:rPr>
              <a:t>			</a:t>
            </a:r>
            <a:r>
              <a:rPr lang="zh-CN" altLang="en-US" sz="2400" b="1" u="sng" dirty="0">
                <a:solidFill>
                  <a:srgbClr val="333399"/>
                </a:solidFill>
              </a:rPr>
              <a:t>×)   2   </a:t>
            </a:r>
            <a:endParaRPr lang="zh-CN" altLang="en-US" sz="2400" b="1" dirty="0">
              <a:solidFill>
                <a:srgbClr val="333399"/>
              </a:solidFill>
            </a:endParaRPr>
          </a:p>
          <a:p>
            <a:pPr>
              <a:buFontTx/>
              <a:buNone/>
            </a:pPr>
            <a:r>
              <a:rPr lang="zh-CN" altLang="en-US" sz="2400" dirty="0"/>
              <a:t>	    </a:t>
            </a:r>
            <a:r>
              <a:rPr lang="zh-CN" altLang="en-US" sz="2400" b="1" dirty="0">
                <a:solidFill>
                  <a:srgbClr val="FF0000"/>
                </a:solidFill>
              </a:rPr>
              <a:t>0</a:t>
            </a:r>
            <a:r>
              <a:rPr lang="zh-CN" altLang="en-US" sz="2400" b="1" dirty="0">
                <a:solidFill>
                  <a:srgbClr val="333399"/>
                </a:solidFill>
              </a:rPr>
              <a:t>.36……整数0，</a:t>
            </a:r>
            <a:r>
              <a:rPr lang="en-US" altLang="zh-CN" sz="2400" b="1" dirty="0">
                <a:solidFill>
                  <a:srgbClr val="333399"/>
                </a:solidFill>
              </a:rPr>
              <a:t>a</a:t>
            </a:r>
            <a:r>
              <a:rPr lang="en-US" altLang="zh-CN" sz="2400" b="1" baseline="-25000" dirty="0">
                <a:solidFill>
                  <a:srgbClr val="333399"/>
                </a:solidFill>
              </a:rPr>
              <a:t>-1</a:t>
            </a:r>
            <a:r>
              <a:rPr lang="en-US" altLang="zh-CN" sz="2400" b="1" dirty="0"/>
              <a:t>	</a:t>
            </a:r>
            <a:r>
              <a:rPr lang="en-US" altLang="zh-CN" sz="2400" dirty="0"/>
              <a:t>    </a:t>
            </a:r>
            <a:r>
              <a:rPr lang="en-US" altLang="zh-CN" sz="2400" b="1" dirty="0">
                <a:solidFill>
                  <a:srgbClr val="FF0000"/>
                </a:solidFill>
              </a:rPr>
              <a:t>1</a:t>
            </a:r>
            <a:r>
              <a:rPr lang="en-US" altLang="zh-CN" sz="2400" b="1" dirty="0">
                <a:solidFill>
                  <a:srgbClr val="333399"/>
                </a:solidFill>
              </a:rPr>
              <a:t>.76……</a:t>
            </a:r>
            <a:r>
              <a:rPr lang="zh-CN" altLang="en-US" sz="2400" b="1" dirty="0">
                <a:solidFill>
                  <a:srgbClr val="333399"/>
                </a:solidFill>
              </a:rPr>
              <a:t>整数1，</a:t>
            </a:r>
            <a:r>
              <a:rPr lang="en-US" altLang="zh-CN" sz="2400" b="1" dirty="0">
                <a:solidFill>
                  <a:srgbClr val="333399"/>
                </a:solidFill>
              </a:rPr>
              <a:t>a</a:t>
            </a:r>
            <a:r>
              <a:rPr lang="en-US" altLang="zh-CN" sz="2400" b="1" baseline="-25000" dirty="0">
                <a:solidFill>
                  <a:srgbClr val="333399"/>
                </a:solidFill>
              </a:rPr>
              <a:t>-5</a:t>
            </a:r>
            <a:endParaRPr lang="en-US" altLang="zh-CN" sz="2400" b="1" dirty="0">
              <a:solidFill>
                <a:srgbClr val="333399"/>
              </a:solidFill>
            </a:endParaRPr>
          </a:p>
          <a:p>
            <a:pPr>
              <a:buFontTx/>
              <a:buNone/>
            </a:pPr>
            <a:r>
              <a:rPr lang="en-US" altLang="zh-CN" sz="2400" dirty="0"/>
              <a:t>	</a:t>
            </a:r>
            <a:r>
              <a:rPr lang="en-US" altLang="zh-CN" sz="2400" b="1" u="sng" dirty="0">
                <a:solidFill>
                  <a:srgbClr val="333399"/>
                </a:solidFill>
              </a:rPr>
              <a:t>×)   2</a:t>
            </a:r>
            <a:r>
              <a:rPr lang="en-US" altLang="zh-CN" sz="2400" b="1" u="sng" dirty="0"/>
              <a:t> </a:t>
            </a:r>
          </a:p>
          <a:p>
            <a:pPr>
              <a:buFontTx/>
              <a:buNone/>
            </a:pPr>
            <a:r>
              <a:rPr lang="en-US" altLang="zh-CN" sz="2400" dirty="0"/>
              <a:t>	    </a:t>
            </a:r>
            <a:r>
              <a:rPr lang="en-US" altLang="zh-CN" sz="2400" b="1" dirty="0">
                <a:solidFill>
                  <a:srgbClr val="FF0000"/>
                </a:solidFill>
              </a:rPr>
              <a:t>0</a:t>
            </a:r>
            <a:r>
              <a:rPr lang="en-US" altLang="zh-CN" sz="2400" b="1" dirty="0">
                <a:solidFill>
                  <a:srgbClr val="333399"/>
                </a:solidFill>
              </a:rPr>
              <a:t>.72……</a:t>
            </a:r>
            <a:r>
              <a:rPr lang="zh-CN" altLang="en-US" sz="2400" b="1" dirty="0">
                <a:solidFill>
                  <a:srgbClr val="333399"/>
                </a:solidFill>
              </a:rPr>
              <a:t>整数0，</a:t>
            </a:r>
            <a:r>
              <a:rPr lang="en-US" altLang="zh-CN" sz="2400" b="1" dirty="0">
                <a:solidFill>
                  <a:srgbClr val="333399"/>
                </a:solidFill>
              </a:rPr>
              <a:t>a</a:t>
            </a:r>
            <a:r>
              <a:rPr lang="en-US" altLang="zh-CN" sz="2400" b="1" baseline="-25000" dirty="0">
                <a:solidFill>
                  <a:srgbClr val="333399"/>
                </a:solidFill>
              </a:rPr>
              <a:t>-2</a:t>
            </a:r>
            <a:endParaRPr lang="en-US" altLang="zh-CN" sz="2400" b="1" dirty="0">
              <a:solidFill>
                <a:srgbClr val="333399"/>
              </a:solidFill>
            </a:endParaRPr>
          </a:p>
          <a:p>
            <a:pPr>
              <a:buFontTx/>
              <a:buNone/>
            </a:pPr>
            <a:r>
              <a:rPr lang="en-US" altLang="zh-CN" sz="2400" b="1" dirty="0">
                <a:solidFill>
                  <a:srgbClr val="333399"/>
                </a:solidFill>
              </a:rPr>
              <a:t>	</a:t>
            </a:r>
            <a:r>
              <a:rPr lang="en-US" altLang="zh-CN" sz="2400" b="1" u="sng" dirty="0">
                <a:solidFill>
                  <a:srgbClr val="333399"/>
                </a:solidFill>
              </a:rPr>
              <a:t>×)   2</a:t>
            </a:r>
            <a:r>
              <a:rPr lang="en-US" altLang="zh-CN" sz="2400" u="sng" dirty="0">
                <a:solidFill>
                  <a:srgbClr val="333399"/>
                </a:solidFill>
              </a:rPr>
              <a:t> </a:t>
            </a:r>
          </a:p>
          <a:p>
            <a:pPr>
              <a:buFontTx/>
              <a:buNone/>
            </a:pPr>
            <a:r>
              <a:rPr lang="en-US" altLang="zh-CN" sz="2400" dirty="0"/>
              <a:t>	    </a:t>
            </a:r>
            <a:r>
              <a:rPr lang="en-US" altLang="zh-CN" sz="2400" b="1" dirty="0">
                <a:solidFill>
                  <a:srgbClr val="FF0000"/>
                </a:solidFill>
              </a:rPr>
              <a:t>1</a:t>
            </a:r>
            <a:r>
              <a:rPr lang="en-US" altLang="zh-CN" sz="2400" b="1" dirty="0">
                <a:solidFill>
                  <a:srgbClr val="333399"/>
                </a:solidFill>
              </a:rPr>
              <a:t>.44……</a:t>
            </a:r>
            <a:r>
              <a:rPr lang="zh-CN" altLang="en-US" sz="2400" b="1" dirty="0">
                <a:solidFill>
                  <a:srgbClr val="333399"/>
                </a:solidFill>
              </a:rPr>
              <a:t>整数1，</a:t>
            </a:r>
            <a:r>
              <a:rPr lang="en-US" altLang="zh-CN" sz="2400" b="1" dirty="0">
                <a:solidFill>
                  <a:srgbClr val="333399"/>
                </a:solidFill>
              </a:rPr>
              <a:t>a</a:t>
            </a:r>
            <a:r>
              <a:rPr lang="en-US" altLang="zh-CN" sz="2400" b="1" baseline="-25000" dirty="0">
                <a:solidFill>
                  <a:srgbClr val="333399"/>
                </a:solidFill>
              </a:rPr>
              <a:t>-3</a:t>
            </a:r>
            <a:endParaRPr lang="en-US" altLang="zh-CN" sz="2400" b="1" dirty="0">
              <a:solidFill>
                <a:srgbClr val="333399"/>
              </a:solidFill>
            </a:endParaRPr>
          </a:p>
          <a:p>
            <a:pPr>
              <a:buFontTx/>
              <a:buNone/>
            </a:pPr>
            <a:r>
              <a:rPr lang="en-US" altLang="zh-CN" sz="2400" b="1" dirty="0">
                <a:solidFill>
                  <a:srgbClr val="333399"/>
                </a:solidFill>
              </a:rPr>
              <a:t>	</a:t>
            </a:r>
            <a:r>
              <a:rPr lang="en-US" altLang="zh-CN" sz="2400" b="1" u="sng" dirty="0">
                <a:solidFill>
                  <a:srgbClr val="333399"/>
                </a:solidFill>
              </a:rPr>
              <a:t>×)   2</a:t>
            </a:r>
            <a:r>
              <a:rPr lang="en-US" altLang="zh-CN" sz="2400" u="sng" dirty="0"/>
              <a:t> </a:t>
            </a:r>
          </a:p>
          <a:p>
            <a:pPr>
              <a:buFontTx/>
              <a:buNone/>
            </a:pPr>
            <a:r>
              <a:rPr lang="en-US" altLang="zh-CN" sz="2400" dirty="0"/>
              <a:t>	    </a:t>
            </a:r>
            <a:r>
              <a:rPr lang="en-US" altLang="zh-CN" sz="2400" b="1" dirty="0">
                <a:solidFill>
                  <a:srgbClr val="FF0000"/>
                </a:solidFill>
              </a:rPr>
              <a:t>0</a:t>
            </a:r>
            <a:r>
              <a:rPr lang="en-US" altLang="zh-CN" sz="2400" b="1" dirty="0">
                <a:solidFill>
                  <a:srgbClr val="333399"/>
                </a:solidFill>
              </a:rPr>
              <a:t>.88……</a:t>
            </a:r>
            <a:r>
              <a:rPr lang="zh-CN" altLang="en-US" sz="2400" b="1" dirty="0">
                <a:solidFill>
                  <a:srgbClr val="333399"/>
                </a:solidFill>
              </a:rPr>
              <a:t>整数0，</a:t>
            </a:r>
            <a:r>
              <a:rPr lang="en-US" altLang="zh-CN" sz="2400" b="1" dirty="0">
                <a:solidFill>
                  <a:srgbClr val="333399"/>
                </a:solidFill>
              </a:rPr>
              <a:t>a</a:t>
            </a:r>
            <a:r>
              <a:rPr lang="en-US" altLang="zh-CN" sz="2400" b="1" baseline="-25000" dirty="0">
                <a:solidFill>
                  <a:srgbClr val="333399"/>
                </a:solidFill>
              </a:rPr>
              <a:t>-4</a:t>
            </a:r>
            <a:endParaRPr lang="en-US" altLang="zh-CN" sz="2400" b="1" dirty="0">
              <a:solidFill>
                <a:srgbClr val="333399"/>
              </a:solidFill>
            </a:endParaRPr>
          </a:p>
          <a:p>
            <a:pPr>
              <a:buFontTx/>
              <a:buNone/>
            </a:pPr>
            <a:r>
              <a:rPr lang="zh-CN" altLang="en-US" sz="2400" b="1" dirty="0">
                <a:solidFill>
                  <a:srgbClr val="0000FF"/>
                </a:solidFill>
              </a:rPr>
              <a:t>因此，(0.18)</a:t>
            </a:r>
            <a:r>
              <a:rPr lang="zh-CN" altLang="en-US" sz="2400" b="1" baseline="-25000" dirty="0">
                <a:solidFill>
                  <a:srgbClr val="0000FF"/>
                </a:solidFill>
              </a:rPr>
              <a:t>10</a:t>
            </a:r>
            <a:r>
              <a:rPr lang="zh-CN" altLang="en-US" sz="2400" b="1" dirty="0">
                <a:solidFill>
                  <a:srgbClr val="0000FF"/>
                </a:solidFill>
              </a:rPr>
              <a:t>≈(0.0011)</a:t>
            </a:r>
            <a:r>
              <a:rPr lang="zh-CN" altLang="en-US" sz="2400" b="1" baseline="-25000" dirty="0">
                <a:solidFill>
                  <a:srgbClr val="0000FF"/>
                </a:solidFill>
              </a:rPr>
              <a:t>2</a:t>
            </a:r>
            <a:r>
              <a:rPr lang="zh-CN" altLang="en-US" sz="2400" b="1" dirty="0">
                <a:solidFill>
                  <a:srgbClr val="0000FF"/>
                </a:solidFill>
              </a:rPr>
              <a:t>。</a:t>
            </a:r>
          </a:p>
        </p:txBody>
      </p:sp>
      <p:sp>
        <p:nvSpPr>
          <p:cNvPr id="5" name="Text Box 6"/>
          <p:cNvSpPr txBox="1">
            <a:spLocks noChangeArrowheads="1"/>
          </p:cNvSpPr>
          <p:nvPr/>
        </p:nvSpPr>
        <p:spPr bwMode="auto">
          <a:xfrm>
            <a:off x="8121650" y="60960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Tahoma" pitchFamily="34" charset="0"/>
                <a:ea typeface="楷体_GB2312" pitchFamily="49" charset="-122"/>
                <a:hlinkClick r:id="rId2" action="ppaction://hlinksldjump"/>
              </a:rPr>
              <a:t>返回</a:t>
            </a:r>
            <a:endParaRPr lang="zh-CN" altLang="en-US" dirty="0">
              <a:latin typeface="Tahoma" pitchFamily="34" charset="0"/>
              <a:ea typeface="楷体_GB2312" pitchFamily="49" charset="-122"/>
            </a:endParaRPr>
          </a:p>
        </p:txBody>
      </p:sp>
      <p:sp>
        <p:nvSpPr>
          <p:cNvPr id="2" name="矩形 1"/>
          <p:cNvSpPr/>
          <p:nvPr/>
        </p:nvSpPr>
        <p:spPr>
          <a:xfrm>
            <a:off x="5474772" y="3645024"/>
            <a:ext cx="2646878"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b="1" dirty="0">
                <a:solidFill>
                  <a:srgbClr val="FF0000"/>
                </a:solidFill>
              </a:rPr>
              <a:t>达到所要求的精度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6642" y="116633"/>
            <a:ext cx="8515350" cy="720080"/>
          </a:xfrm>
        </p:spPr>
        <p:txBody>
          <a:bodyPr/>
          <a:lstStyle/>
          <a:p>
            <a:r>
              <a:rPr lang="en-US" altLang="zh-CN" dirty="0"/>
              <a:t>3</a:t>
            </a:r>
            <a:r>
              <a:rPr lang="zh-CN" altLang="en-US" dirty="0"/>
              <a:t>、八进制数、十六进制数与二进制数的转换</a:t>
            </a:r>
          </a:p>
        </p:txBody>
      </p:sp>
      <p:sp>
        <p:nvSpPr>
          <p:cNvPr id="54275" name="Rectangle 3"/>
          <p:cNvSpPr>
            <a:spLocks noGrp="1" noChangeArrowheads="1"/>
          </p:cNvSpPr>
          <p:nvPr>
            <p:ph idx="1"/>
          </p:nvPr>
        </p:nvSpPr>
        <p:spPr>
          <a:xfrm>
            <a:off x="217277" y="836713"/>
            <a:ext cx="8508379" cy="1442027"/>
          </a:xfrm>
        </p:spPr>
        <p:txBody>
          <a:bodyPr>
            <a:normAutofit lnSpcReduction="10000"/>
          </a:bodyPr>
          <a:lstStyle/>
          <a:p>
            <a:r>
              <a:rPr lang="zh-CN" altLang="en-US" sz="2400" dirty="0"/>
              <a:t>二进制数的基数是8（8=2</a:t>
            </a:r>
            <a:r>
              <a:rPr lang="zh-CN" altLang="en-US" sz="2400" baseline="30000" dirty="0"/>
              <a:t>3</a:t>
            </a:r>
            <a:r>
              <a:rPr lang="zh-CN" altLang="en-US" sz="2400" dirty="0"/>
              <a:t>），十六进制数的基数是16（16=2</a:t>
            </a:r>
            <a:r>
              <a:rPr lang="zh-CN" altLang="en-US" sz="2400" baseline="30000" dirty="0"/>
              <a:t>4</a:t>
            </a:r>
            <a:r>
              <a:rPr lang="zh-CN" altLang="en-US" sz="2400" dirty="0"/>
              <a:t>）。</a:t>
            </a:r>
          </a:p>
          <a:p>
            <a:r>
              <a:rPr lang="zh-CN" altLang="en-US" sz="2400" dirty="0"/>
              <a:t>二进制数、八进制数和十六进制数有2的整指数倍的关系，因而可以直接转换。</a:t>
            </a:r>
          </a:p>
        </p:txBody>
      </p:sp>
      <p:sp>
        <p:nvSpPr>
          <p:cNvPr id="4" name="Rectangle 2">
            <a:extLst>
              <a:ext uri="{FF2B5EF4-FFF2-40B4-BE49-F238E27FC236}">
                <a16:creationId xmlns:a16="http://schemas.microsoft.com/office/drawing/2014/main" id="{C5AC0253-9EA7-48E6-AD72-7C1ACB72BD5D}"/>
              </a:ext>
            </a:extLst>
          </p:cNvPr>
          <p:cNvSpPr txBox="1">
            <a:spLocks noChangeArrowheads="1"/>
          </p:cNvSpPr>
          <p:nvPr/>
        </p:nvSpPr>
        <p:spPr>
          <a:xfrm>
            <a:off x="224218" y="2138016"/>
            <a:ext cx="5868228" cy="617536"/>
          </a:xfrm>
          <a:prstGeom prst="rect">
            <a:avLst/>
          </a:prstGeom>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zh-CN" altLang="en-US"/>
              <a:t>（</a:t>
            </a:r>
            <a:r>
              <a:rPr kumimoji="0" lang="en-US" altLang="zh-CN"/>
              <a:t>1</a:t>
            </a:r>
            <a:r>
              <a:rPr kumimoji="0" lang="zh-CN" altLang="en-US"/>
              <a:t>）二进制、八进制数相互转化</a:t>
            </a:r>
            <a:endParaRPr kumimoji="0" lang="zh-CN" altLang="en-US" dirty="0"/>
          </a:p>
        </p:txBody>
      </p:sp>
      <p:sp>
        <p:nvSpPr>
          <p:cNvPr id="5" name="Rectangle 3">
            <a:extLst>
              <a:ext uri="{FF2B5EF4-FFF2-40B4-BE49-F238E27FC236}">
                <a16:creationId xmlns:a16="http://schemas.microsoft.com/office/drawing/2014/main" id="{7AA819EC-50F6-4EC5-AE79-4612B63D2136}"/>
              </a:ext>
            </a:extLst>
          </p:cNvPr>
          <p:cNvSpPr txBox="1">
            <a:spLocks noChangeArrowheads="1"/>
          </p:cNvSpPr>
          <p:nvPr/>
        </p:nvSpPr>
        <p:spPr>
          <a:xfrm>
            <a:off x="528116" y="2755552"/>
            <a:ext cx="8436372" cy="3841800"/>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Bef>
                <a:spcPct val="50000"/>
              </a:spcBef>
              <a:spcAft>
                <a:spcPts val="0"/>
              </a:spcAft>
              <a:buFontTx/>
              <a:buNone/>
            </a:pPr>
            <a:r>
              <a:rPr kumimoji="0" lang="zh-CN" altLang="en-US" dirty="0">
                <a:solidFill>
                  <a:srgbClr val="FF00FF"/>
                </a:solidFill>
                <a:effectLst>
                  <a:outerShdw blurRad="38100" dist="38100" dir="2700000" algn="tl">
                    <a:srgbClr val="000000"/>
                  </a:outerShdw>
                </a:effectLst>
              </a:rPr>
              <a:t>1位八进制数相当于3位二进制数</a:t>
            </a:r>
          </a:p>
          <a:p>
            <a:pPr lvl="1" fontAlgn="auto">
              <a:spcBef>
                <a:spcPct val="50000"/>
              </a:spcBef>
              <a:spcAft>
                <a:spcPts val="0"/>
              </a:spcAft>
              <a:buFont typeface="Wingdings" pitchFamily="2" charset="2"/>
              <a:buChar char="§"/>
            </a:pPr>
            <a:r>
              <a:rPr kumimoji="0" lang="zh-CN" altLang="en-US" sz="2800" dirty="0"/>
              <a:t>二进制→八进制：</a:t>
            </a:r>
            <a:r>
              <a:rPr kumimoji="0" lang="zh-CN" altLang="en-US" sz="2800" dirty="0">
                <a:solidFill>
                  <a:srgbClr val="FF0000"/>
                </a:solidFill>
              </a:rPr>
              <a:t>从小数点向两边每3位为一组</a:t>
            </a:r>
            <a:r>
              <a:rPr kumimoji="0" lang="zh-CN" altLang="en-US" sz="2800" dirty="0"/>
              <a:t>，每一组用1位八进制数替换</a:t>
            </a:r>
          </a:p>
          <a:p>
            <a:pPr lvl="1" fontAlgn="auto">
              <a:spcBef>
                <a:spcPct val="50000"/>
              </a:spcBef>
              <a:spcAft>
                <a:spcPts val="0"/>
              </a:spcAft>
              <a:buFont typeface="Wingdings" pitchFamily="2" charset="2"/>
              <a:buChar char="§"/>
            </a:pPr>
            <a:r>
              <a:rPr kumimoji="0" lang="zh-CN" altLang="en-US" sz="2800" dirty="0"/>
              <a:t>二进制←八进制：每1位用3位二进制数替换</a:t>
            </a:r>
          </a:p>
          <a:p>
            <a:pPr fontAlgn="auto">
              <a:spcBef>
                <a:spcPct val="50000"/>
              </a:spcBef>
              <a:spcAft>
                <a:spcPts val="0"/>
              </a:spcAft>
              <a:buFontTx/>
              <a:buNone/>
            </a:pPr>
            <a:r>
              <a:rPr kumimoji="0" lang="zh-CN" altLang="en-US" b="1" dirty="0">
                <a:solidFill>
                  <a:srgbClr val="333399"/>
                </a:solidFill>
              </a:rPr>
              <a:t>『例1』 (10110101.01101)</a:t>
            </a:r>
            <a:r>
              <a:rPr kumimoji="0" lang="zh-CN" altLang="en-US" b="1" baseline="-25000" dirty="0">
                <a:solidFill>
                  <a:srgbClr val="333399"/>
                </a:solidFill>
              </a:rPr>
              <a:t>2</a:t>
            </a:r>
            <a:r>
              <a:rPr kumimoji="0" lang="zh-CN" altLang="en-US" b="1" dirty="0">
                <a:solidFill>
                  <a:srgbClr val="333399"/>
                </a:solidFill>
              </a:rPr>
              <a:t> = (？)</a:t>
            </a:r>
            <a:r>
              <a:rPr kumimoji="0" lang="zh-CN" altLang="en-US" b="1" baseline="-25000" dirty="0">
                <a:solidFill>
                  <a:srgbClr val="333399"/>
                </a:solidFill>
              </a:rPr>
              <a:t>8</a:t>
            </a:r>
          </a:p>
          <a:p>
            <a:pPr fontAlgn="auto">
              <a:spcBef>
                <a:spcPct val="50000"/>
              </a:spcBef>
              <a:spcAft>
                <a:spcPts val="0"/>
              </a:spcAft>
              <a:buFontTx/>
              <a:buNone/>
            </a:pPr>
            <a:r>
              <a:rPr kumimoji="0" lang="zh-CN" altLang="en-US" b="1" dirty="0">
                <a:solidFill>
                  <a:srgbClr val="333399"/>
                </a:solidFill>
              </a:rPr>
              <a:t>	      (10110101.01101)</a:t>
            </a:r>
            <a:r>
              <a:rPr kumimoji="0" lang="zh-CN" altLang="en-US" b="1" baseline="-25000" dirty="0">
                <a:solidFill>
                  <a:srgbClr val="333399"/>
                </a:solidFill>
              </a:rPr>
              <a:t>2</a:t>
            </a:r>
            <a:r>
              <a:rPr kumimoji="0" lang="zh-CN" altLang="en-US" b="1" dirty="0">
                <a:solidFill>
                  <a:srgbClr val="333399"/>
                </a:solidFill>
              </a:rPr>
              <a:t> = (</a:t>
            </a:r>
            <a:r>
              <a:rPr kumimoji="0" lang="zh-CN" altLang="en-US" b="1" u="sng" dirty="0">
                <a:solidFill>
                  <a:srgbClr val="333399"/>
                </a:solidFill>
              </a:rPr>
              <a:t>010</a:t>
            </a:r>
            <a:r>
              <a:rPr kumimoji="0" lang="zh-CN" altLang="en-US" b="1" dirty="0">
                <a:solidFill>
                  <a:srgbClr val="333399"/>
                </a:solidFill>
              </a:rPr>
              <a:t> </a:t>
            </a:r>
            <a:r>
              <a:rPr kumimoji="0" lang="zh-CN" altLang="en-US" b="1" u="sng" dirty="0">
                <a:solidFill>
                  <a:srgbClr val="333399"/>
                </a:solidFill>
              </a:rPr>
              <a:t>110</a:t>
            </a:r>
            <a:r>
              <a:rPr kumimoji="0" lang="zh-CN" altLang="en-US" b="1" dirty="0">
                <a:solidFill>
                  <a:srgbClr val="333399"/>
                </a:solidFill>
              </a:rPr>
              <a:t> </a:t>
            </a:r>
            <a:r>
              <a:rPr kumimoji="0" lang="zh-CN" altLang="en-US" b="1" u="sng" dirty="0">
                <a:solidFill>
                  <a:srgbClr val="333399"/>
                </a:solidFill>
              </a:rPr>
              <a:t>101</a:t>
            </a:r>
            <a:r>
              <a:rPr kumimoji="0" lang="zh-CN" altLang="en-US" b="1" dirty="0">
                <a:solidFill>
                  <a:srgbClr val="333399"/>
                </a:solidFill>
              </a:rPr>
              <a:t>.</a:t>
            </a:r>
            <a:r>
              <a:rPr kumimoji="0" lang="zh-CN" altLang="en-US" b="1" u="sng" dirty="0">
                <a:solidFill>
                  <a:srgbClr val="333399"/>
                </a:solidFill>
              </a:rPr>
              <a:t>011</a:t>
            </a:r>
            <a:r>
              <a:rPr kumimoji="0" lang="zh-CN" altLang="en-US" b="1" dirty="0">
                <a:solidFill>
                  <a:srgbClr val="333399"/>
                </a:solidFill>
              </a:rPr>
              <a:t> </a:t>
            </a:r>
            <a:r>
              <a:rPr kumimoji="0" lang="zh-CN" altLang="en-US" b="1" u="sng" dirty="0">
                <a:solidFill>
                  <a:srgbClr val="333399"/>
                </a:solidFill>
              </a:rPr>
              <a:t>01</a:t>
            </a:r>
            <a:r>
              <a:rPr kumimoji="0" lang="zh-CN" altLang="en-US" b="1" u="sng" dirty="0">
                <a:solidFill>
                  <a:srgbClr val="FF0000"/>
                </a:solidFill>
              </a:rPr>
              <a:t>0</a:t>
            </a:r>
            <a:r>
              <a:rPr kumimoji="0" lang="zh-CN" altLang="en-US" b="1" dirty="0">
                <a:solidFill>
                  <a:srgbClr val="333399"/>
                </a:solidFill>
              </a:rPr>
              <a:t>)</a:t>
            </a:r>
            <a:r>
              <a:rPr kumimoji="0" lang="zh-CN" altLang="en-US" b="1" baseline="-25000" dirty="0">
                <a:solidFill>
                  <a:srgbClr val="333399"/>
                </a:solidFill>
              </a:rPr>
              <a:t>2 </a:t>
            </a:r>
          </a:p>
          <a:p>
            <a:pPr fontAlgn="auto">
              <a:spcBef>
                <a:spcPct val="50000"/>
              </a:spcBef>
              <a:spcAft>
                <a:spcPts val="0"/>
              </a:spcAft>
              <a:buFontTx/>
              <a:buNone/>
            </a:pPr>
            <a:r>
              <a:rPr kumimoji="0" lang="zh-CN" altLang="en-US" sz="2000" b="1" baseline="-25000" dirty="0">
                <a:solidFill>
                  <a:srgbClr val="333399"/>
                </a:solidFill>
              </a:rPr>
              <a:t>                                                               </a:t>
            </a:r>
          </a:p>
          <a:p>
            <a:pPr fontAlgn="auto">
              <a:spcBef>
                <a:spcPct val="50000"/>
              </a:spcBef>
              <a:spcAft>
                <a:spcPts val="0"/>
              </a:spcAft>
              <a:buFontTx/>
              <a:buNone/>
            </a:pPr>
            <a:endParaRPr kumimoji="0" lang="zh-CN" altLang="en-US" sz="2000" b="1" baseline="-25000" dirty="0">
              <a:solidFill>
                <a:srgbClr val="333399"/>
              </a:solidFill>
            </a:endParaRPr>
          </a:p>
          <a:p>
            <a:pPr fontAlgn="auto">
              <a:spcBef>
                <a:spcPct val="50000"/>
              </a:spcBef>
              <a:spcAft>
                <a:spcPts val="0"/>
              </a:spcAft>
              <a:buFontTx/>
              <a:buNone/>
            </a:pPr>
            <a:r>
              <a:rPr kumimoji="0" lang="zh-CN" altLang="en-US" sz="2000" b="1" dirty="0">
                <a:solidFill>
                  <a:srgbClr val="333399"/>
                </a:solidFill>
              </a:rPr>
              <a:t>                                      	   </a:t>
            </a:r>
            <a:r>
              <a:rPr kumimoji="0" lang="zh-CN" altLang="en-US" b="1" dirty="0">
                <a:solidFill>
                  <a:srgbClr val="333399"/>
                </a:solidFill>
              </a:rPr>
              <a:t>= ( 2     6     5   .  3     2 )</a:t>
            </a:r>
            <a:r>
              <a:rPr kumimoji="0" lang="zh-CN" altLang="en-US" b="1" baseline="-25000" dirty="0">
                <a:solidFill>
                  <a:srgbClr val="333399"/>
                </a:solidFill>
              </a:rPr>
              <a:t>8</a:t>
            </a:r>
            <a:endParaRPr kumimoji="0" lang="zh-CN" altLang="en-US" sz="3600" b="1" dirty="0">
              <a:solidFill>
                <a:srgbClr val="333399"/>
              </a:solidFill>
            </a:endParaRPr>
          </a:p>
          <a:p>
            <a:pPr fontAlgn="auto">
              <a:spcAft>
                <a:spcPts val="0"/>
              </a:spcAft>
            </a:pPr>
            <a:endParaRPr kumimoji="0" lang="zh-CN" altLang="en-US" b="1" dirty="0">
              <a:solidFill>
                <a:srgbClr val="333399"/>
              </a:solidFill>
            </a:endParaRPr>
          </a:p>
        </p:txBody>
      </p:sp>
      <p:sp>
        <p:nvSpPr>
          <p:cNvPr id="6" name="椭圆 5">
            <a:extLst>
              <a:ext uri="{FF2B5EF4-FFF2-40B4-BE49-F238E27FC236}">
                <a16:creationId xmlns:a16="http://schemas.microsoft.com/office/drawing/2014/main" id="{ADB28B1A-3A44-4DD5-8FC1-C79212221CDD}"/>
              </a:ext>
            </a:extLst>
          </p:cNvPr>
          <p:cNvSpPr/>
          <p:nvPr/>
        </p:nvSpPr>
        <p:spPr bwMode="auto">
          <a:xfrm>
            <a:off x="6147393" y="4958510"/>
            <a:ext cx="360040" cy="360040"/>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7" name="文本框 6">
            <a:extLst>
              <a:ext uri="{FF2B5EF4-FFF2-40B4-BE49-F238E27FC236}">
                <a16:creationId xmlns:a16="http://schemas.microsoft.com/office/drawing/2014/main" id="{091FA132-CE54-4004-8B4E-3B5A54AB53E3}"/>
              </a:ext>
            </a:extLst>
          </p:cNvPr>
          <p:cNvSpPr txBox="1"/>
          <p:nvPr/>
        </p:nvSpPr>
        <p:spPr>
          <a:xfrm>
            <a:off x="6507433" y="4512287"/>
            <a:ext cx="2755642" cy="707886"/>
          </a:xfrm>
          <a:prstGeom prst="rect">
            <a:avLst/>
          </a:prstGeom>
          <a:noFill/>
        </p:spPr>
        <p:txBody>
          <a:bodyPr wrap="square" rtlCol="0">
            <a:spAutoFit/>
          </a:bodyPr>
          <a:lstStyle/>
          <a:p>
            <a:r>
              <a:rPr lang="zh-CN" altLang="en-US" sz="2000" b="1" dirty="0">
                <a:solidFill>
                  <a:srgbClr val="FF0000"/>
                </a:solidFill>
              </a:rPr>
              <a:t>小数位数不足</a:t>
            </a:r>
            <a:r>
              <a:rPr lang="en-US" altLang="zh-CN" sz="2000" b="1" dirty="0">
                <a:solidFill>
                  <a:srgbClr val="FF0000"/>
                </a:solidFill>
              </a:rPr>
              <a:t>3</a:t>
            </a:r>
            <a:r>
              <a:rPr lang="zh-CN" altLang="en-US" sz="2000" b="1" dirty="0">
                <a:solidFill>
                  <a:srgbClr val="FF0000"/>
                </a:solidFill>
              </a:rPr>
              <a:t>的整数倍的，最右边需补零</a:t>
            </a:r>
          </a:p>
        </p:txBody>
      </p:sp>
      <p:grpSp>
        <p:nvGrpSpPr>
          <p:cNvPr id="8" name="Group 5">
            <a:extLst>
              <a:ext uri="{FF2B5EF4-FFF2-40B4-BE49-F238E27FC236}">
                <a16:creationId xmlns:a16="http://schemas.microsoft.com/office/drawing/2014/main" id="{E6292BBE-6988-4093-A0BD-6390D3BB7FF7}"/>
              </a:ext>
            </a:extLst>
          </p:cNvPr>
          <p:cNvGrpSpPr>
            <a:grpSpLocks/>
          </p:cNvGrpSpPr>
          <p:nvPr/>
        </p:nvGrpSpPr>
        <p:grpSpPr bwMode="auto">
          <a:xfrm>
            <a:off x="3995936" y="5332219"/>
            <a:ext cx="2209800" cy="679728"/>
            <a:chOff x="2640" y="2232"/>
            <a:chExt cx="1392" cy="528"/>
          </a:xfrm>
        </p:grpSpPr>
        <p:sp>
          <p:nvSpPr>
            <p:cNvPr id="9" name="Line 6">
              <a:extLst>
                <a:ext uri="{FF2B5EF4-FFF2-40B4-BE49-F238E27FC236}">
                  <a16:creationId xmlns:a16="http://schemas.microsoft.com/office/drawing/2014/main" id="{6A49F3BA-62A4-41D5-9076-B1372D84F283}"/>
                </a:ext>
              </a:extLst>
            </p:cNvPr>
            <p:cNvSpPr>
              <a:spLocks noChangeShapeType="1"/>
            </p:cNvSpPr>
            <p:nvPr/>
          </p:nvSpPr>
          <p:spPr bwMode="auto">
            <a:xfrm>
              <a:off x="2640" y="2304"/>
              <a:ext cx="0" cy="384"/>
            </a:xfrm>
            <a:prstGeom prst="line">
              <a:avLst/>
            </a:prstGeom>
            <a:noFill/>
            <a:ln w="25400">
              <a:solidFill>
                <a:srgbClr val="0000CC"/>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7">
              <a:extLst>
                <a:ext uri="{FF2B5EF4-FFF2-40B4-BE49-F238E27FC236}">
                  <a16:creationId xmlns:a16="http://schemas.microsoft.com/office/drawing/2014/main" id="{AE4075CE-F371-4E32-8BF7-5CD86A6720CF}"/>
                </a:ext>
              </a:extLst>
            </p:cNvPr>
            <p:cNvSpPr>
              <a:spLocks noChangeShapeType="1"/>
            </p:cNvSpPr>
            <p:nvPr/>
          </p:nvSpPr>
          <p:spPr bwMode="auto">
            <a:xfrm>
              <a:off x="2976" y="2304"/>
              <a:ext cx="0" cy="384"/>
            </a:xfrm>
            <a:prstGeom prst="line">
              <a:avLst/>
            </a:prstGeom>
            <a:noFill/>
            <a:ln w="25400">
              <a:solidFill>
                <a:srgbClr val="0000CC"/>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8">
              <a:extLst>
                <a:ext uri="{FF2B5EF4-FFF2-40B4-BE49-F238E27FC236}">
                  <a16:creationId xmlns:a16="http://schemas.microsoft.com/office/drawing/2014/main" id="{FC02F7D1-4A50-4183-8D04-C158B6BEA5DA}"/>
                </a:ext>
              </a:extLst>
            </p:cNvPr>
            <p:cNvSpPr>
              <a:spLocks noChangeShapeType="1"/>
            </p:cNvSpPr>
            <p:nvPr/>
          </p:nvSpPr>
          <p:spPr bwMode="auto">
            <a:xfrm>
              <a:off x="3312" y="2304"/>
              <a:ext cx="0" cy="384"/>
            </a:xfrm>
            <a:prstGeom prst="line">
              <a:avLst/>
            </a:prstGeom>
            <a:noFill/>
            <a:ln w="25400">
              <a:solidFill>
                <a:srgbClr val="0000CC"/>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9">
              <a:extLst>
                <a:ext uri="{FF2B5EF4-FFF2-40B4-BE49-F238E27FC236}">
                  <a16:creationId xmlns:a16="http://schemas.microsoft.com/office/drawing/2014/main" id="{4BF089BE-26C2-46C9-BDD0-E488B7A0C206}"/>
                </a:ext>
              </a:extLst>
            </p:cNvPr>
            <p:cNvSpPr>
              <a:spLocks noChangeShapeType="1"/>
            </p:cNvSpPr>
            <p:nvPr/>
          </p:nvSpPr>
          <p:spPr bwMode="auto">
            <a:xfrm>
              <a:off x="3696" y="2304"/>
              <a:ext cx="0" cy="384"/>
            </a:xfrm>
            <a:prstGeom prst="line">
              <a:avLst/>
            </a:prstGeom>
            <a:noFill/>
            <a:ln w="25400">
              <a:solidFill>
                <a:srgbClr val="0000CC"/>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0">
              <a:extLst>
                <a:ext uri="{FF2B5EF4-FFF2-40B4-BE49-F238E27FC236}">
                  <a16:creationId xmlns:a16="http://schemas.microsoft.com/office/drawing/2014/main" id="{BA64A9B1-FB49-4B2D-B74E-1CD27939A7FB}"/>
                </a:ext>
              </a:extLst>
            </p:cNvPr>
            <p:cNvSpPr>
              <a:spLocks noChangeShapeType="1"/>
            </p:cNvSpPr>
            <p:nvPr/>
          </p:nvSpPr>
          <p:spPr bwMode="auto">
            <a:xfrm>
              <a:off x="4032" y="2304"/>
              <a:ext cx="0" cy="384"/>
            </a:xfrm>
            <a:prstGeom prst="line">
              <a:avLst/>
            </a:prstGeom>
            <a:noFill/>
            <a:ln w="25400">
              <a:solidFill>
                <a:srgbClr val="0000CC"/>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11">
              <a:extLst>
                <a:ext uri="{FF2B5EF4-FFF2-40B4-BE49-F238E27FC236}">
                  <a16:creationId xmlns:a16="http://schemas.microsoft.com/office/drawing/2014/main" id="{CCABE097-ADD2-4470-9C5E-C50F77A39DDC}"/>
                </a:ext>
              </a:extLst>
            </p:cNvPr>
            <p:cNvSpPr>
              <a:spLocks noChangeShapeType="1"/>
            </p:cNvSpPr>
            <p:nvPr/>
          </p:nvSpPr>
          <p:spPr bwMode="auto">
            <a:xfrm>
              <a:off x="3502" y="2232"/>
              <a:ext cx="0" cy="528"/>
            </a:xfrm>
            <a:prstGeom prst="line">
              <a:avLst/>
            </a:prstGeom>
            <a:noFill/>
            <a:ln w="25400">
              <a:solidFill>
                <a:srgbClr val="0000CC"/>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5401" y="350122"/>
            <a:ext cx="7032273" cy="620688"/>
          </a:xfrm>
        </p:spPr>
        <p:txBody>
          <a:bodyPr/>
          <a:lstStyle/>
          <a:p>
            <a:r>
              <a:rPr lang="zh-CN" altLang="en-US" dirty="0"/>
              <a:t>（</a:t>
            </a:r>
            <a:r>
              <a:rPr lang="en-US" altLang="zh-CN" dirty="0"/>
              <a:t>2</a:t>
            </a:r>
            <a:r>
              <a:rPr lang="zh-CN" altLang="en-US" dirty="0"/>
              <a:t>）二进制、十六进制数相互转化</a:t>
            </a:r>
          </a:p>
        </p:txBody>
      </p:sp>
      <p:sp>
        <p:nvSpPr>
          <p:cNvPr id="74755" name="Rectangle 3"/>
          <p:cNvSpPr>
            <a:spLocks noGrp="1" noChangeArrowheads="1"/>
          </p:cNvSpPr>
          <p:nvPr>
            <p:ph idx="1"/>
          </p:nvPr>
        </p:nvSpPr>
        <p:spPr>
          <a:xfrm>
            <a:off x="611560" y="1196752"/>
            <a:ext cx="8081963" cy="4464496"/>
          </a:xfrm>
        </p:spPr>
        <p:txBody>
          <a:bodyPr/>
          <a:lstStyle/>
          <a:p>
            <a:pPr>
              <a:spcBef>
                <a:spcPct val="50000"/>
              </a:spcBef>
              <a:buFontTx/>
              <a:buNone/>
            </a:pPr>
            <a:r>
              <a:rPr lang="zh-CN" altLang="en-US" dirty="0">
                <a:solidFill>
                  <a:srgbClr val="FF00FF"/>
                </a:solidFill>
                <a:effectLst>
                  <a:outerShdw blurRad="38100" dist="38100" dir="2700000" algn="tl">
                    <a:srgbClr val="000000"/>
                  </a:outerShdw>
                </a:effectLst>
              </a:rPr>
              <a:t>1位十六进制数相当于4位二进制数</a:t>
            </a:r>
          </a:p>
          <a:p>
            <a:pPr lvl="1">
              <a:spcBef>
                <a:spcPct val="50000"/>
              </a:spcBef>
              <a:buFont typeface="Wingdings" pitchFamily="2" charset="2"/>
              <a:buChar char="§"/>
            </a:pPr>
            <a:r>
              <a:rPr lang="zh-CN" altLang="en-US" sz="2800" dirty="0"/>
              <a:t>二进制→十六进制：</a:t>
            </a:r>
            <a:r>
              <a:rPr lang="zh-CN" altLang="en-US" sz="2800" dirty="0">
                <a:solidFill>
                  <a:srgbClr val="FF0000"/>
                </a:solidFill>
              </a:rPr>
              <a:t>从小数点向两边每4位为一组</a:t>
            </a:r>
            <a:r>
              <a:rPr lang="zh-CN" altLang="en-US" sz="2800" dirty="0"/>
              <a:t>，每一组用1位十六进制数替换</a:t>
            </a:r>
          </a:p>
          <a:p>
            <a:pPr lvl="1">
              <a:spcBef>
                <a:spcPct val="50000"/>
              </a:spcBef>
              <a:buFont typeface="Wingdings" pitchFamily="2" charset="2"/>
              <a:buChar char="§"/>
            </a:pPr>
            <a:r>
              <a:rPr lang="zh-CN" altLang="en-US" sz="2800" dirty="0"/>
              <a:t>二进制←十六进制：每1位用4位二进制数替换</a:t>
            </a:r>
          </a:p>
          <a:p>
            <a:pPr>
              <a:spcBef>
                <a:spcPct val="50000"/>
              </a:spcBef>
              <a:buFontTx/>
              <a:buNone/>
            </a:pPr>
            <a:r>
              <a:rPr lang="zh-CN" altLang="en-US" b="1" dirty="0">
                <a:solidFill>
                  <a:srgbClr val="333399"/>
                </a:solidFill>
              </a:rPr>
              <a:t>『例2』 (10110101.01101)</a:t>
            </a:r>
            <a:r>
              <a:rPr lang="zh-CN" altLang="en-US" b="1" baseline="-25000" dirty="0">
                <a:solidFill>
                  <a:srgbClr val="333399"/>
                </a:solidFill>
              </a:rPr>
              <a:t>2</a:t>
            </a:r>
            <a:r>
              <a:rPr lang="zh-CN" altLang="en-US" b="1" dirty="0">
                <a:solidFill>
                  <a:srgbClr val="333399"/>
                </a:solidFill>
              </a:rPr>
              <a:t> = (？)</a:t>
            </a:r>
            <a:r>
              <a:rPr lang="zh-CN" altLang="en-US" b="1" baseline="-25000" dirty="0">
                <a:solidFill>
                  <a:srgbClr val="333399"/>
                </a:solidFill>
              </a:rPr>
              <a:t>16</a:t>
            </a:r>
          </a:p>
          <a:p>
            <a:pPr>
              <a:spcBef>
                <a:spcPct val="30000"/>
              </a:spcBef>
              <a:buFontTx/>
              <a:buNone/>
            </a:pPr>
            <a:r>
              <a:rPr lang="zh-CN" altLang="en-US" dirty="0">
                <a:solidFill>
                  <a:srgbClr val="333399"/>
                </a:solidFill>
              </a:rPr>
              <a:t>	     </a:t>
            </a:r>
            <a:r>
              <a:rPr lang="zh-CN" altLang="en-US" b="1" dirty="0">
                <a:solidFill>
                  <a:srgbClr val="333399"/>
                </a:solidFill>
              </a:rPr>
              <a:t>(10110101.01101)</a:t>
            </a:r>
            <a:r>
              <a:rPr lang="zh-CN" altLang="en-US" b="1" baseline="-25000" dirty="0">
                <a:solidFill>
                  <a:srgbClr val="333399"/>
                </a:solidFill>
              </a:rPr>
              <a:t>2</a:t>
            </a:r>
            <a:r>
              <a:rPr lang="zh-CN" altLang="en-US" b="1" dirty="0">
                <a:solidFill>
                  <a:srgbClr val="333399"/>
                </a:solidFill>
              </a:rPr>
              <a:t> = (</a:t>
            </a:r>
            <a:r>
              <a:rPr lang="zh-CN" altLang="en-US" b="1" u="sng" dirty="0">
                <a:solidFill>
                  <a:srgbClr val="333399"/>
                </a:solidFill>
              </a:rPr>
              <a:t>1011</a:t>
            </a:r>
            <a:r>
              <a:rPr lang="zh-CN" altLang="en-US" b="1" dirty="0">
                <a:solidFill>
                  <a:srgbClr val="333399"/>
                </a:solidFill>
              </a:rPr>
              <a:t> </a:t>
            </a:r>
            <a:r>
              <a:rPr lang="zh-CN" altLang="en-US" b="1" u="sng" dirty="0">
                <a:solidFill>
                  <a:srgbClr val="333399"/>
                </a:solidFill>
              </a:rPr>
              <a:t>0101</a:t>
            </a:r>
            <a:r>
              <a:rPr lang="zh-CN" altLang="en-US" b="1" dirty="0">
                <a:solidFill>
                  <a:srgbClr val="333399"/>
                </a:solidFill>
              </a:rPr>
              <a:t>.</a:t>
            </a:r>
            <a:r>
              <a:rPr lang="zh-CN" altLang="en-US" b="1" u="sng" dirty="0">
                <a:solidFill>
                  <a:srgbClr val="333399"/>
                </a:solidFill>
              </a:rPr>
              <a:t>0110</a:t>
            </a:r>
            <a:r>
              <a:rPr lang="zh-CN" altLang="en-US" b="1" dirty="0">
                <a:solidFill>
                  <a:srgbClr val="333399"/>
                </a:solidFill>
              </a:rPr>
              <a:t> </a:t>
            </a:r>
            <a:r>
              <a:rPr lang="zh-CN" altLang="en-US" b="1" u="sng" dirty="0">
                <a:solidFill>
                  <a:srgbClr val="333399"/>
                </a:solidFill>
              </a:rPr>
              <a:t>1</a:t>
            </a:r>
            <a:r>
              <a:rPr lang="zh-CN" altLang="en-US" b="1" u="sng" dirty="0">
                <a:solidFill>
                  <a:srgbClr val="FF0000"/>
                </a:solidFill>
              </a:rPr>
              <a:t>000</a:t>
            </a:r>
            <a:r>
              <a:rPr lang="zh-CN" altLang="en-US" b="1" dirty="0">
                <a:solidFill>
                  <a:srgbClr val="333399"/>
                </a:solidFill>
              </a:rPr>
              <a:t>)</a:t>
            </a:r>
            <a:r>
              <a:rPr lang="zh-CN" altLang="en-US" b="1" baseline="-25000" dirty="0">
                <a:solidFill>
                  <a:srgbClr val="333399"/>
                </a:solidFill>
              </a:rPr>
              <a:t>2 </a:t>
            </a:r>
          </a:p>
          <a:p>
            <a:pPr>
              <a:spcBef>
                <a:spcPct val="50000"/>
              </a:spcBef>
              <a:buFontTx/>
              <a:buNone/>
            </a:pPr>
            <a:r>
              <a:rPr lang="zh-CN" altLang="en-US" b="1" baseline="-25000" dirty="0">
                <a:solidFill>
                  <a:srgbClr val="333399"/>
                </a:solidFill>
              </a:rPr>
              <a:t>                                                               </a:t>
            </a:r>
          </a:p>
          <a:p>
            <a:pPr>
              <a:spcBef>
                <a:spcPct val="50000"/>
              </a:spcBef>
              <a:buFontTx/>
              <a:buNone/>
            </a:pPr>
            <a:r>
              <a:rPr lang="zh-CN" altLang="en-US" b="1" dirty="0">
                <a:solidFill>
                  <a:srgbClr val="333399"/>
                </a:solidFill>
              </a:rPr>
              <a:t>                                         = (  </a:t>
            </a:r>
            <a:r>
              <a:rPr lang="en-US" altLang="zh-CN" b="1" dirty="0">
                <a:solidFill>
                  <a:srgbClr val="333399"/>
                </a:solidFill>
              </a:rPr>
              <a:t>B       5   .    6      8  )</a:t>
            </a:r>
            <a:r>
              <a:rPr lang="en-US" altLang="zh-CN" b="1" baseline="-25000" dirty="0">
                <a:solidFill>
                  <a:srgbClr val="333399"/>
                </a:solidFill>
              </a:rPr>
              <a:t>16</a:t>
            </a:r>
          </a:p>
          <a:p>
            <a:endParaRPr lang="zh-CN" altLang="en-US" b="1" dirty="0">
              <a:solidFill>
                <a:srgbClr val="333399"/>
              </a:solidFill>
            </a:endParaRPr>
          </a:p>
        </p:txBody>
      </p:sp>
      <p:grpSp>
        <p:nvGrpSpPr>
          <p:cNvPr id="74763" name="Group 11"/>
          <p:cNvGrpSpPr>
            <a:grpSpLocks/>
          </p:cNvGrpSpPr>
          <p:nvPr/>
        </p:nvGrpSpPr>
        <p:grpSpPr bwMode="auto">
          <a:xfrm>
            <a:off x="4247685" y="3956311"/>
            <a:ext cx="1981200" cy="563228"/>
            <a:chOff x="2880" y="3360"/>
            <a:chExt cx="1248" cy="624"/>
          </a:xfrm>
        </p:grpSpPr>
        <p:sp>
          <p:nvSpPr>
            <p:cNvPr id="74764" name="Line 12"/>
            <p:cNvSpPr>
              <a:spLocks noChangeShapeType="1"/>
            </p:cNvSpPr>
            <p:nvPr/>
          </p:nvSpPr>
          <p:spPr bwMode="auto">
            <a:xfrm>
              <a:off x="2880" y="3456"/>
              <a:ext cx="0" cy="384"/>
            </a:xfrm>
            <a:prstGeom prst="line">
              <a:avLst/>
            </a:prstGeom>
            <a:noFill/>
            <a:ln w="25400">
              <a:solidFill>
                <a:schemeClr val="folHlink"/>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65" name="Line 13"/>
            <p:cNvSpPr>
              <a:spLocks noChangeShapeType="1"/>
            </p:cNvSpPr>
            <p:nvPr/>
          </p:nvSpPr>
          <p:spPr bwMode="auto">
            <a:xfrm>
              <a:off x="3264" y="3456"/>
              <a:ext cx="0" cy="384"/>
            </a:xfrm>
            <a:prstGeom prst="line">
              <a:avLst/>
            </a:prstGeom>
            <a:noFill/>
            <a:ln w="25400">
              <a:solidFill>
                <a:schemeClr val="folHlink"/>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66" name="Line 14"/>
            <p:cNvSpPr>
              <a:spLocks noChangeShapeType="1"/>
            </p:cNvSpPr>
            <p:nvPr/>
          </p:nvSpPr>
          <p:spPr bwMode="auto">
            <a:xfrm>
              <a:off x="3744" y="3456"/>
              <a:ext cx="0" cy="384"/>
            </a:xfrm>
            <a:prstGeom prst="line">
              <a:avLst/>
            </a:prstGeom>
            <a:noFill/>
            <a:ln w="25400">
              <a:solidFill>
                <a:schemeClr val="folHlink"/>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67" name="Line 15"/>
            <p:cNvSpPr>
              <a:spLocks noChangeShapeType="1"/>
            </p:cNvSpPr>
            <p:nvPr/>
          </p:nvSpPr>
          <p:spPr bwMode="auto">
            <a:xfrm>
              <a:off x="4128" y="3456"/>
              <a:ext cx="0" cy="384"/>
            </a:xfrm>
            <a:prstGeom prst="line">
              <a:avLst/>
            </a:prstGeom>
            <a:noFill/>
            <a:ln w="25400">
              <a:solidFill>
                <a:schemeClr val="folHlink"/>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68" name="Line 16"/>
            <p:cNvSpPr>
              <a:spLocks noChangeShapeType="1"/>
            </p:cNvSpPr>
            <p:nvPr/>
          </p:nvSpPr>
          <p:spPr bwMode="auto">
            <a:xfrm>
              <a:off x="3504" y="3360"/>
              <a:ext cx="0" cy="624"/>
            </a:xfrm>
            <a:prstGeom prst="line">
              <a:avLst/>
            </a:prstGeom>
            <a:noFill/>
            <a:ln w="25400">
              <a:solidFill>
                <a:schemeClr val="folHlink"/>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 name="椭圆 9"/>
          <p:cNvSpPr/>
          <p:nvPr/>
        </p:nvSpPr>
        <p:spPr bwMode="auto">
          <a:xfrm>
            <a:off x="5914614" y="3666995"/>
            <a:ext cx="595402" cy="289316"/>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1" name="文本框 10"/>
          <p:cNvSpPr txBox="1"/>
          <p:nvPr/>
        </p:nvSpPr>
        <p:spPr>
          <a:xfrm>
            <a:off x="6472352" y="3103767"/>
            <a:ext cx="2755642" cy="707886"/>
          </a:xfrm>
          <a:prstGeom prst="rect">
            <a:avLst/>
          </a:prstGeom>
          <a:noFill/>
        </p:spPr>
        <p:txBody>
          <a:bodyPr wrap="square" rtlCol="0">
            <a:spAutoFit/>
          </a:bodyPr>
          <a:lstStyle/>
          <a:p>
            <a:r>
              <a:rPr lang="zh-CN" altLang="en-US" sz="2000" b="1" dirty="0">
                <a:solidFill>
                  <a:srgbClr val="FF0000"/>
                </a:solidFill>
              </a:rPr>
              <a:t>小数位数不足</a:t>
            </a:r>
            <a:r>
              <a:rPr lang="en-US" altLang="zh-CN" sz="2000" b="1" dirty="0">
                <a:solidFill>
                  <a:srgbClr val="FF0000"/>
                </a:solidFill>
              </a:rPr>
              <a:t>4</a:t>
            </a:r>
            <a:r>
              <a:rPr lang="zh-CN" altLang="en-US" sz="2000" b="1" dirty="0">
                <a:solidFill>
                  <a:srgbClr val="FF0000"/>
                </a:solidFill>
              </a:rPr>
              <a:t>的整数倍的，最右边需补零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74763"/>
                                        </p:tgtEl>
                                        <p:attrNameLst>
                                          <p:attrName>style.visibility</p:attrName>
                                        </p:attrNameLst>
                                      </p:cBhvr>
                                      <p:to>
                                        <p:strVal val="visible"/>
                                      </p:to>
                                    </p:set>
                                    <p:animEffect transition="in" filter="wipe(up)">
                                      <p:cBhvr>
                                        <p:cTn id="18" dur="500"/>
                                        <p:tgtEl>
                                          <p:spTgt spid="74763"/>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747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3543C0EE-4242-4277-A920-71F0E843C0FB}"/>
              </a:ext>
            </a:extLst>
          </p:cNvPr>
          <p:cNvSpPr txBox="1">
            <a:spLocks noChangeArrowheads="1"/>
          </p:cNvSpPr>
          <p:nvPr/>
        </p:nvSpPr>
        <p:spPr>
          <a:xfrm>
            <a:off x="395536" y="260648"/>
            <a:ext cx="3600400" cy="43204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kumimoji="0" lang="zh-CN" altLang="en-US" sz="2400" dirty="0">
                <a:hlinkClick r:id="" action="ppaction://noaction"/>
              </a:rPr>
              <a:t>算术运算</a:t>
            </a:r>
            <a:r>
              <a:rPr kumimoji="0" lang="zh-CN" altLang="en-US" sz="2400" dirty="0"/>
              <a:t>规则简单</a:t>
            </a:r>
          </a:p>
        </p:txBody>
      </p:sp>
      <p:sp>
        <p:nvSpPr>
          <p:cNvPr id="9" name="Text Box 2">
            <a:extLst>
              <a:ext uri="{FF2B5EF4-FFF2-40B4-BE49-F238E27FC236}">
                <a16:creationId xmlns:a16="http://schemas.microsoft.com/office/drawing/2014/main" id="{A6431582-C2F8-496A-9A70-B698995614EC}"/>
              </a:ext>
            </a:extLst>
          </p:cNvPr>
          <p:cNvSpPr txBox="1">
            <a:spLocks noChangeArrowheads="1"/>
          </p:cNvSpPr>
          <p:nvPr/>
        </p:nvSpPr>
        <p:spPr bwMode="auto">
          <a:xfrm>
            <a:off x="733633" y="614214"/>
            <a:ext cx="18002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pPr>
            <a:r>
              <a:rPr lang="zh-CN" altLang="en-US" sz="2800" b="1" dirty="0">
                <a:solidFill>
                  <a:srgbClr val="0000CC"/>
                </a:solidFill>
                <a:ea typeface="华文新魏" pitchFamily="2" charset="-122"/>
              </a:rPr>
              <a:t>运算法则：</a:t>
            </a:r>
          </a:p>
        </p:txBody>
      </p:sp>
      <p:sp>
        <p:nvSpPr>
          <p:cNvPr id="10" name="Text Box 4">
            <a:extLst>
              <a:ext uri="{FF2B5EF4-FFF2-40B4-BE49-F238E27FC236}">
                <a16:creationId xmlns:a16="http://schemas.microsoft.com/office/drawing/2014/main" id="{7B5837F6-3778-4039-A9CF-8D778E06EBDD}"/>
              </a:ext>
            </a:extLst>
          </p:cNvPr>
          <p:cNvSpPr txBox="1">
            <a:spLocks noChangeArrowheads="1"/>
          </p:cNvSpPr>
          <p:nvPr/>
        </p:nvSpPr>
        <p:spPr bwMode="auto">
          <a:xfrm>
            <a:off x="889586" y="1095589"/>
            <a:ext cx="7831196" cy="1735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15000"/>
              </a:spcBef>
            </a:pPr>
            <a:r>
              <a:rPr lang="zh-CN" altLang="en-US" dirty="0"/>
              <a:t>0＋0=0     	0＋1=1     	1＋0=1   	  1＋1=10</a:t>
            </a:r>
            <a:r>
              <a:rPr lang="zh-CN" altLang="en-US" sz="2000" dirty="0">
                <a:solidFill>
                  <a:srgbClr val="FF0066"/>
                </a:solidFill>
              </a:rPr>
              <a:t>(进位)</a:t>
            </a:r>
          </a:p>
          <a:p>
            <a:pPr>
              <a:spcBef>
                <a:spcPct val="15000"/>
              </a:spcBef>
            </a:pPr>
            <a:r>
              <a:rPr lang="zh-CN" altLang="en-US" dirty="0"/>
              <a:t>0－0=0     	0－1=1</a:t>
            </a:r>
            <a:r>
              <a:rPr lang="zh-CN" altLang="en-US" sz="2000" dirty="0">
                <a:solidFill>
                  <a:srgbClr val="FF0066"/>
                </a:solidFill>
              </a:rPr>
              <a:t>(借位)</a:t>
            </a:r>
            <a:r>
              <a:rPr lang="zh-CN" altLang="en-US" dirty="0"/>
              <a:t> 	1－0=1	  1－1=0 </a:t>
            </a:r>
          </a:p>
          <a:p>
            <a:pPr>
              <a:spcBef>
                <a:spcPct val="15000"/>
              </a:spcBef>
            </a:pPr>
            <a:r>
              <a:rPr lang="zh-CN" altLang="en-US" dirty="0"/>
              <a:t>0×0=0     	0×1=0     	1×0=0   	  1×1=1</a:t>
            </a:r>
          </a:p>
          <a:p>
            <a:pPr>
              <a:spcBef>
                <a:spcPct val="15000"/>
              </a:spcBef>
            </a:pPr>
            <a:r>
              <a:rPr lang="zh-CN" altLang="en-US" dirty="0"/>
              <a:t>0÷0=0     	0÷1=0       	1÷0=0</a:t>
            </a:r>
            <a:r>
              <a:rPr lang="zh-CN" altLang="en-US" sz="2000" dirty="0">
                <a:solidFill>
                  <a:srgbClr val="FF0066"/>
                </a:solidFill>
              </a:rPr>
              <a:t>(无意义)</a:t>
            </a:r>
            <a:r>
              <a:rPr lang="zh-CN" altLang="en-US" sz="2000" dirty="0"/>
              <a:t>  </a:t>
            </a:r>
            <a:r>
              <a:rPr lang="zh-CN" altLang="en-US" dirty="0"/>
              <a:t>1÷1=1 </a:t>
            </a:r>
          </a:p>
        </p:txBody>
      </p:sp>
      <p:sp>
        <p:nvSpPr>
          <p:cNvPr id="11" name="Text Box 6">
            <a:extLst>
              <a:ext uri="{FF2B5EF4-FFF2-40B4-BE49-F238E27FC236}">
                <a16:creationId xmlns:a16="http://schemas.microsoft.com/office/drawing/2014/main" id="{AC7111B5-A8EB-4E35-9001-B16C5CD9E117}"/>
              </a:ext>
            </a:extLst>
          </p:cNvPr>
          <p:cNvSpPr txBox="1">
            <a:spLocks noChangeArrowheads="1"/>
          </p:cNvSpPr>
          <p:nvPr/>
        </p:nvSpPr>
        <p:spPr bwMode="auto">
          <a:xfrm>
            <a:off x="1496759" y="6093296"/>
            <a:ext cx="6616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dirty="0">
                <a:solidFill>
                  <a:srgbClr val="FF0000"/>
                </a:solidFill>
                <a:effectLst>
                  <a:outerShdw blurRad="38100" dist="38100" dir="2700000" algn="tl">
                    <a:srgbClr val="000000"/>
                  </a:outerShdw>
                </a:effectLst>
              </a:rPr>
              <a:t>首要步骤：按数位对齐(右对齐）</a:t>
            </a:r>
          </a:p>
        </p:txBody>
      </p:sp>
      <p:sp>
        <p:nvSpPr>
          <p:cNvPr id="12" name="Text Box 15">
            <a:extLst>
              <a:ext uri="{FF2B5EF4-FFF2-40B4-BE49-F238E27FC236}">
                <a16:creationId xmlns:a16="http://schemas.microsoft.com/office/drawing/2014/main" id="{37D7564F-38C5-4C45-9E70-CCCCC657C6C6}"/>
              </a:ext>
            </a:extLst>
          </p:cNvPr>
          <p:cNvSpPr txBox="1">
            <a:spLocks noChangeArrowheads="1"/>
          </p:cNvSpPr>
          <p:nvPr/>
        </p:nvSpPr>
        <p:spPr bwMode="auto">
          <a:xfrm>
            <a:off x="755288" y="2775001"/>
            <a:ext cx="3557089" cy="238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333399"/>
                </a:solidFill>
              </a:rPr>
              <a:t>『例1』1101＋1011　 </a:t>
            </a:r>
          </a:p>
          <a:p>
            <a:r>
              <a:rPr lang="zh-CN" altLang="en-US" b="1" dirty="0">
                <a:solidFill>
                  <a:srgbClr val="333399"/>
                </a:solidFill>
              </a:rPr>
              <a:t>	被加数 １１０１</a:t>
            </a:r>
            <a:br>
              <a:rPr lang="zh-CN" altLang="en-US" b="1" dirty="0">
                <a:solidFill>
                  <a:srgbClr val="333399"/>
                </a:solidFill>
              </a:rPr>
            </a:br>
            <a:r>
              <a:rPr lang="zh-CN" altLang="en-US" b="1" dirty="0">
                <a:solidFill>
                  <a:srgbClr val="333399"/>
                </a:solidFill>
              </a:rPr>
              <a:t>+）	加数     １０１１ </a:t>
            </a:r>
            <a:br>
              <a:rPr lang="zh-CN" altLang="en-US" b="1" dirty="0">
                <a:solidFill>
                  <a:srgbClr val="333399"/>
                </a:solidFill>
              </a:rPr>
            </a:br>
            <a:r>
              <a:rPr lang="zh-CN" altLang="en-US" b="1" dirty="0">
                <a:solidFill>
                  <a:srgbClr val="333399"/>
                </a:solidFill>
              </a:rPr>
              <a:t>	进位 １１１１　 </a:t>
            </a:r>
            <a:br>
              <a:rPr lang="zh-CN" altLang="en-US" b="1" dirty="0">
                <a:solidFill>
                  <a:srgbClr val="333399"/>
                </a:solidFill>
              </a:rPr>
            </a:br>
            <a:r>
              <a:rPr lang="zh-CN" altLang="en-US" b="1" dirty="0">
                <a:solidFill>
                  <a:srgbClr val="333399"/>
                </a:solidFill>
              </a:rPr>
              <a:t>━━━━━━━━━━━ </a:t>
            </a:r>
            <a:br>
              <a:rPr lang="zh-CN" altLang="en-US" b="1" dirty="0">
                <a:solidFill>
                  <a:srgbClr val="333399"/>
                </a:solidFill>
              </a:rPr>
            </a:br>
            <a:r>
              <a:rPr lang="zh-CN" altLang="en-US" b="1" dirty="0">
                <a:solidFill>
                  <a:srgbClr val="333399"/>
                </a:solidFill>
              </a:rPr>
              <a:t>	和     １１０００　</a:t>
            </a:r>
          </a:p>
        </p:txBody>
      </p:sp>
      <p:sp>
        <p:nvSpPr>
          <p:cNvPr id="13" name="Text Box 16">
            <a:extLst>
              <a:ext uri="{FF2B5EF4-FFF2-40B4-BE49-F238E27FC236}">
                <a16:creationId xmlns:a16="http://schemas.microsoft.com/office/drawing/2014/main" id="{A578288E-68C1-42C5-8702-44E69D4245ED}"/>
              </a:ext>
            </a:extLst>
          </p:cNvPr>
          <p:cNvSpPr txBox="1">
            <a:spLocks noChangeArrowheads="1"/>
          </p:cNvSpPr>
          <p:nvPr/>
        </p:nvSpPr>
        <p:spPr bwMode="auto">
          <a:xfrm>
            <a:off x="4623147" y="2839274"/>
            <a:ext cx="306116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b="1" dirty="0">
                <a:solidFill>
                  <a:srgbClr val="333399"/>
                </a:solidFill>
              </a:rPr>
              <a:t>『例2』1101×1011　 </a:t>
            </a:r>
          </a:p>
          <a:p>
            <a:pPr>
              <a:spcBef>
                <a:spcPct val="0"/>
              </a:spcBef>
            </a:pPr>
            <a:r>
              <a:rPr lang="zh-CN" altLang="en-US" b="1" dirty="0">
                <a:solidFill>
                  <a:srgbClr val="333399"/>
                </a:solidFill>
              </a:rPr>
              <a:t> 	    １１０１</a:t>
            </a:r>
            <a:br>
              <a:rPr lang="zh-CN" altLang="en-US" b="1" dirty="0">
                <a:solidFill>
                  <a:srgbClr val="333399"/>
                </a:solidFill>
              </a:rPr>
            </a:br>
            <a:r>
              <a:rPr lang="zh-CN" altLang="en-US" b="1" u="sng" dirty="0">
                <a:solidFill>
                  <a:srgbClr val="333399"/>
                </a:solidFill>
              </a:rPr>
              <a:t>×）	    １０１１</a:t>
            </a:r>
            <a:r>
              <a:rPr lang="zh-CN" altLang="en-US" u="sng" dirty="0">
                <a:solidFill>
                  <a:srgbClr val="333399"/>
                </a:solidFill>
              </a:rPr>
              <a:t>              </a:t>
            </a:r>
            <a:br>
              <a:rPr lang="zh-CN" altLang="en-US" u="sng" dirty="0">
                <a:solidFill>
                  <a:srgbClr val="333399"/>
                </a:solidFill>
              </a:rPr>
            </a:br>
            <a:r>
              <a:rPr lang="zh-CN" altLang="en-US" b="1" dirty="0">
                <a:solidFill>
                  <a:srgbClr val="333399"/>
                </a:solidFill>
              </a:rPr>
              <a:t>  	    １１０１</a:t>
            </a:r>
          </a:p>
          <a:p>
            <a:pPr>
              <a:spcBef>
                <a:spcPct val="0"/>
              </a:spcBef>
            </a:pPr>
            <a:r>
              <a:rPr lang="zh-CN" altLang="en-US" b="1" dirty="0">
                <a:solidFill>
                  <a:srgbClr val="333399"/>
                </a:solidFill>
              </a:rPr>
              <a:t>            １１０１</a:t>
            </a:r>
          </a:p>
          <a:p>
            <a:pPr>
              <a:spcBef>
                <a:spcPct val="0"/>
              </a:spcBef>
            </a:pPr>
            <a:r>
              <a:rPr lang="zh-CN" altLang="en-US" b="1" dirty="0">
                <a:solidFill>
                  <a:srgbClr val="333399"/>
                </a:solidFill>
              </a:rPr>
              <a:t>        ００００	</a:t>
            </a:r>
          </a:p>
          <a:p>
            <a:pPr>
              <a:spcBef>
                <a:spcPct val="0"/>
              </a:spcBef>
            </a:pPr>
            <a:r>
              <a:rPr lang="zh-CN" altLang="en-US" b="1" u="sng" dirty="0">
                <a:solidFill>
                  <a:srgbClr val="333399"/>
                </a:solidFill>
              </a:rPr>
              <a:t>    １１０１            </a:t>
            </a:r>
            <a:r>
              <a:rPr lang="zh-CN" altLang="en-US" b="1" u="sng" dirty="0">
                <a:solidFill>
                  <a:schemeClr val="accent1"/>
                </a:solidFill>
              </a:rPr>
              <a:t>2</a:t>
            </a:r>
            <a:r>
              <a:rPr lang="zh-CN" altLang="en-US" b="1" u="sng" dirty="0">
                <a:solidFill>
                  <a:srgbClr val="333399"/>
                </a:solidFill>
              </a:rPr>
              <a:t>     </a:t>
            </a:r>
          </a:p>
          <a:p>
            <a:pPr>
              <a:spcBef>
                <a:spcPct val="0"/>
              </a:spcBef>
            </a:pPr>
            <a:r>
              <a:rPr lang="zh-CN" altLang="en-US" b="1" dirty="0">
                <a:solidFill>
                  <a:srgbClr val="333399"/>
                </a:solidFill>
              </a:rPr>
              <a:t>１ </a:t>
            </a:r>
            <a:r>
              <a:rPr lang="en-US" altLang="zh-CN" b="1" dirty="0">
                <a:solidFill>
                  <a:srgbClr val="333399"/>
                </a:solidFill>
              </a:rPr>
              <a:t>0   0 </a:t>
            </a:r>
            <a:r>
              <a:rPr lang="zh-CN" altLang="en-US" b="1" dirty="0">
                <a:solidFill>
                  <a:srgbClr val="333399"/>
                </a:solidFill>
              </a:rPr>
              <a:t>０１１１１</a:t>
            </a:r>
          </a:p>
        </p:txBody>
      </p:sp>
    </p:spTree>
    <p:extLst>
      <p:ext uri="{BB962C8B-B14F-4D97-AF65-F5344CB8AC3E}">
        <p14:creationId xmlns:p14="http://schemas.microsoft.com/office/powerpoint/2010/main" val="167539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100000">
                                          <p:val>
                                            <p:strVal val="#ppt_x"/>
                                          </p:val>
                                        </p:tav>
                                      </p:tavLst>
                                    </p:anim>
                                    <p:anim calcmode="lin" valueType="num">
                                      <p:cBhvr>
                                        <p:cTn id="8" dur="500" fill="hold"/>
                                        <p:tgtEl>
                                          <p:spTgt spid="9"/>
                                        </p:tgtEl>
                                        <p:attrNameLst>
                                          <p:attrName>ppt_y</p:attrName>
                                        </p:attrNameLst>
                                      </p:cBhvr>
                                      <p:tavLst>
                                        <p:tav tm="0">
                                          <p:val>
                                            <p:strVal val="#ppt_y-#ppt_h/2"/>
                                          </p:val>
                                        </p:tav>
                                        <p:tav tm="100000">
                                          <p:val>
                                            <p:strVal val="#ppt_y"/>
                                          </p:val>
                                        </p:tav>
                                      </p:tavLst>
                                    </p:anim>
                                    <p:anim calcmode="lin" valueType="num">
                                      <p:cBhvr>
                                        <p:cTn id="9" dur="500" fill="hold"/>
                                        <p:tgtEl>
                                          <p:spTgt spid="9"/>
                                        </p:tgtEl>
                                        <p:attrNameLst>
                                          <p:attrName>ppt_w</p:attrName>
                                        </p:attrNameLst>
                                      </p:cBhvr>
                                      <p:tavLst>
                                        <p:tav tm="0">
                                          <p:val>
                                            <p:strVal val="#ppt_w"/>
                                          </p:val>
                                        </p:tav>
                                        <p:tav tm="100000">
                                          <p:val>
                                            <p:strVal val="#ppt_w"/>
                                          </p:val>
                                        </p:tav>
                                      </p:tavLst>
                                    </p:anim>
                                    <p:anim calcmode="lin" valueType="num">
                                      <p:cBhvr>
                                        <p:cTn id="10"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ppt_h/2"/>
                                          </p:val>
                                        </p:tav>
                                        <p:tav tm="100000">
                                          <p:val>
                                            <p:strVal val="#ppt_y"/>
                                          </p:val>
                                        </p:tav>
                                      </p:tavLst>
                                    </p:anim>
                                    <p:anim calcmode="lin" valueType="num">
                                      <p:cBhvr>
                                        <p:cTn id="17" dur="500" fill="hold"/>
                                        <p:tgtEl>
                                          <p:spTgt spid="10"/>
                                        </p:tgtEl>
                                        <p:attrNameLst>
                                          <p:attrName>ppt_w</p:attrName>
                                        </p:attrNameLst>
                                      </p:cBhvr>
                                      <p:tavLst>
                                        <p:tav tm="0">
                                          <p:val>
                                            <p:strVal val="#ppt_w"/>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2" grpId="0" autoUpdateAnimBg="0"/>
      <p:bldP spid="1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9552" y="228811"/>
            <a:ext cx="6679654" cy="777874"/>
          </a:xfrm>
        </p:spPr>
        <p:txBody>
          <a:bodyPr/>
          <a:lstStyle/>
          <a:p>
            <a:r>
              <a:rPr lang="en-US" altLang="zh-CN" sz="2800" dirty="0"/>
              <a:t>(3)</a:t>
            </a:r>
            <a:r>
              <a:rPr lang="zh-CN" altLang="en-US" sz="2800" dirty="0"/>
              <a:t>八</a:t>
            </a:r>
            <a:r>
              <a:rPr lang="zh-CN" altLang="en-US" dirty="0"/>
              <a:t>进制、十六进制数相互转化</a:t>
            </a:r>
          </a:p>
        </p:txBody>
      </p:sp>
      <p:sp>
        <p:nvSpPr>
          <p:cNvPr id="24579" name="Rectangle 3"/>
          <p:cNvSpPr>
            <a:spLocks noGrp="1" noChangeArrowheads="1"/>
          </p:cNvSpPr>
          <p:nvPr>
            <p:ph idx="1"/>
          </p:nvPr>
        </p:nvSpPr>
        <p:spPr>
          <a:xfrm>
            <a:off x="1371600" y="1143000"/>
            <a:ext cx="7620000" cy="5410200"/>
          </a:xfrm>
        </p:spPr>
        <p:txBody>
          <a:bodyPr/>
          <a:lstStyle/>
          <a:p>
            <a:pPr>
              <a:spcBef>
                <a:spcPct val="30000"/>
              </a:spcBef>
              <a:buFontTx/>
              <a:buNone/>
            </a:pPr>
            <a:r>
              <a:rPr lang="zh-CN" altLang="en-US" dirty="0">
                <a:solidFill>
                  <a:srgbClr val="FF00FF"/>
                </a:solidFill>
                <a:effectLst>
                  <a:outerShdw blurRad="38100" dist="38100" dir="2700000" algn="tl">
                    <a:srgbClr val="000000"/>
                  </a:outerShdw>
                </a:effectLst>
              </a:rPr>
              <a:t>以二进制为中介</a:t>
            </a:r>
          </a:p>
          <a:p>
            <a:pPr>
              <a:spcBef>
                <a:spcPct val="30000"/>
              </a:spcBef>
              <a:buFontTx/>
              <a:buNone/>
            </a:pPr>
            <a:r>
              <a:rPr lang="zh-CN" altLang="en-US" b="1" dirty="0">
                <a:solidFill>
                  <a:srgbClr val="333399"/>
                </a:solidFill>
              </a:rPr>
              <a:t>『例3』</a:t>
            </a:r>
          </a:p>
          <a:p>
            <a:pPr>
              <a:spcBef>
                <a:spcPct val="30000"/>
              </a:spcBef>
              <a:buFontTx/>
              <a:buNone/>
            </a:pPr>
            <a:r>
              <a:rPr lang="en-US" altLang="zh-CN" b="1" dirty="0">
                <a:solidFill>
                  <a:srgbClr val="333399"/>
                </a:solidFill>
              </a:rPr>
              <a:t>	</a:t>
            </a:r>
            <a:r>
              <a:rPr lang="zh-CN" altLang="en-US" b="1" dirty="0">
                <a:solidFill>
                  <a:srgbClr val="333399"/>
                </a:solidFill>
              </a:rPr>
              <a:t>(12</a:t>
            </a:r>
            <a:r>
              <a:rPr lang="en-US" altLang="zh-CN" b="1" dirty="0">
                <a:solidFill>
                  <a:srgbClr val="333399"/>
                </a:solidFill>
              </a:rPr>
              <a:t>F)</a:t>
            </a:r>
            <a:r>
              <a:rPr lang="en-US" altLang="zh-CN" b="1" baseline="-25000" dirty="0">
                <a:solidFill>
                  <a:srgbClr val="333399"/>
                </a:solidFill>
              </a:rPr>
              <a:t>16</a:t>
            </a:r>
            <a:r>
              <a:rPr lang="en-US" altLang="zh-CN" b="1" dirty="0">
                <a:solidFill>
                  <a:srgbClr val="333399"/>
                </a:solidFill>
              </a:rPr>
              <a:t> </a:t>
            </a:r>
          </a:p>
          <a:p>
            <a:pPr>
              <a:spcBef>
                <a:spcPct val="30000"/>
              </a:spcBef>
              <a:buFontTx/>
              <a:buNone/>
            </a:pPr>
            <a:r>
              <a:rPr lang="en-US" altLang="zh-CN" b="1" dirty="0">
                <a:solidFill>
                  <a:srgbClr val="333399"/>
                </a:solidFill>
              </a:rPr>
              <a:t>= (0001 0010 1111)</a:t>
            </a:r>
            <a:r>
              <a:rPr lang="en-US" altLang="zh-CN" b="1" baseline="-25000" dirty="0">
                <a:solidFill>
                  <a:srgbClr val="333399"/>
                </a:solidFill>
              </a:rPr>
              <a:t>2 </a:t>
            </a:r>
          </a:p>
          <a:p>
            <a:pPr>
              <a:spcBef>
                <a:spcPct val="30000"/>
              </a:spcBef>
              <a:buFontTx/>
              <a:buNone/>
            </a:pPr>
            <a:r>
              <a:rPr lang="en-US" altLang="zh-CN" b="1" dirty="0">
                <a:solidFill>
                  <a:srgbClr val="333399"/>
                </a:solidFill>
              </a:rPr>
              <a:t>= (000 100 101 111)</a:t>
            </a:r>
            <a:r>
              <a:rPr lang="en-US" altLang="zh-CN" b="1" baseline="-25000" dirty="0">
                <a:solidFill>
                  <a:srgbClr val="333399"/>
                </a:solidFill>
              </a:rPr>
              <a:t>2 </a:t>
            </a:r>
          </a:p>
          <a:p>
            <a:pPr>
              <a:spcBef>
                <a:spcPct val="30000"/>
              </a:spcBef>
              <a:buFontTx/>
              <a:buNone/>
            </a:pPr>
            <a:r>
              <a:rPr lang="en-US" altLang="zh-CN" b="1" dirty="0">
                <a:solidFill>
                  <a:srgbClr val="333399"/>
                </a:solidFill>
              </a:rPr>
              <a:t>= (157)</a:t>
            </a:r>
            <a:r>
              <a:rPr lang="en-US" altLang="zh-CN" b="1" baseline="-25000" dirty="0">
                <a:solidFill>
                  <a:srgbClr val="333399"/>
                </a:solidFill>
              </a:rPr>
              <a:t>8</a:t>
            </a:r>
          </a:p>
          <a:p>
            <a:pPr lvl="0">
              <a:spcBef>
                <a:spcPct val="30000"/>
              </a:spcBef>
              <a:buNone/>
            </a:pPr>
            <a:r>
              <a:rPr lang="en-US" altLang="zh-CN" b="1" dirty="0">
                <a:solidFill>
                  <a:srgbClr val="333399"/>
                </a:solidFill>
              </a:rPr>
              <a:t>	(AF.16C)</a:t>
            </a:r>
            <a:r>
              <a:rPr lang="en-US" altLang="zh-CN" b="1" baseline="-25000" dirty="0">
                <a:solidFill>
                  <a:srgbClr val="333399"/>
                </a:solidFill>
              </a:rPr>
              <a:t>16</a:t>
            </a:r>
            <a:r>
              <a:rPr lang="en-US" altLang="zh-CN" b="1" dirty="0">
                <a:solidFill>
                  <a:srgbClr val="333399"/>
                </a:solidFill>
              </a:rPr>
              <a:t> 	</a:t>
            </a:r>
          </a:p>
          <a:p>
            <a:pPr lvl="0">
              <a:spcBef>
                <a:spcPct val="30000"/>
              </a:spcBef>
              <a:buNone/>
            </a:pPr>
            <a:r>
              <a:rPr lang="en-US" altLang="zh-CN" b="1" dirty="0">
                <a:solidFill>
                  <a:srgbClr val="333399"/>
                </a:solidFill>
              </a:rPr>
              <a:t>= (1010 1111. 0001 0110 11)</a:t>
            </a:r>
            <a:r>
              <a:rPr lang="en-US" altLang="zh-CN" b="1" baseline="-25000" dirty="0">
                <a:solidFill>
                  <a:srgbClr val="333399"/>
                </a:solidFill>
              </a:rPr>
              <a:t>2</a:t>
            </a:r>
            <a:r>
              <a:rPr lang="en-US" altLang="zh-CN" b="1" dirty="0">
                <a:solidFill>
                  <a:srgbClr val="333399"/>
                </a:solidFill>
              </a:rPr>
              <a:t> </a:t>
            </a:r>
          </a:p>
          <a:p>
            <a:pPr lvl="0">
              <a:spcBef>
                <a:spcPct val="30000"/>
              </a:spcBef>
              <a:buNone/>
            </a:pPr>
            <a:r>
              <a:rPr lang="en-US" altLang="zh-CN" b="1" dirty="0">
                <a:solidFill>
                  <a:srgbClr val="333399"/>
                </a:solidFill>
              </a:rPr>
              <a:t>= (010 101 111. 000 101 101 10</a:t>
            </a:r>
            <a:r>
              <a:rPr lang="en-US" altLang="zh-CN" b="1" dirty="0">
                <a:solidFill>
                  <a:srgbClr val="FF0000"/>
                </a:solidFill>
              </a:rPr>
              <a:t>0</a:t>
            </a:r>
            <a:r>
              <a:rPr lang="en-US" altLang="zh-CN" b="1" dirty="0">
                <a:solidFill>
                  <a:srgbClr val="333399"/>
                </a:solidFill>
              </a:rPr>
              <a:t>)</a:t>
            </a:r>
            <a:r>
              <a:rPr lang="en-US" altLang="zh-CN" b="1" baseline="-25000" dirty="0">
                <a:solidFill>
                  <a:srgbClr val="333399"/>
                </a:solidFill>
              </a:rPr>
              <a:t>2</a:t>
            </a:r>
          </a:p>
          <a:p>
            <a:pPr lvl="0">
              <a:spcBef>
                <a:spcPct val="30000"/>
              </a:spcBef>
              <a:buNone/>
            </a:pPr>
            <a:r>
              <a:rPr lang="en-US" altLang="zh-CN" b="1" dirty="0">
                <a:solidFill>
                  <a:srgbClr val="333399"/>
                </a:solidFill>
              </a:rPr>
              <a:t>= (257.0554)</a:t>
            </a:r>
            <a:r>
              <a:rPr lang="en-US" altLang="zh-CN" b="1" baseline="-25000" dirty="0">
                <a:solidFill>
                  <a:srgbClr val="333399"/>
                </a:solidFill>
              </a:rPr>
              <a:t>8</a:t>
            </a:r>
            <a:endParaRPr lang="en-US" altLang="zh-CN" b="1" dirty="0">
              <a:solidFill>
                <a:srgbClr val="333399"/>
              </a:solidFill>
            </a:endParaRPr>
          </a:p>
          <a:p>
            <a:pPr>
              <a:spcBef>
                <a:spcPct val="30000"/>
              </a:spcBef>
              <a:buFontTx/>
              <a:buNone/>
            </a:pPr>
            <a:endParaRPr lang="en-US" altLang="zh-CN" b="1" baseline="-25000" dirty="0">
              <a:solidFill>
                <a:srgbClr val="333399"/>
              </a:solidFill>
            </a:endParaRPr>
          </a:p>
          <a:p>
            <a:pPr>
              <a:spcBef>
                <a:spcPct val="30000"/>
              </a:spcBef>
              <a:buFontTx/>
              <a:buNone/>
            </a:pPr>
            <a:endParaRPr lang="zh-CN" altLang="en-US" b="1" dirty="0">
              <a:solidFill>
                <a:srgbClr val="33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47236"/>
            <a:ext cx="1063030" cy="903633"/>
          </a:xfrm>
        </p:spPr>
        <p:txBody>
          <a:bodyPr/>
          <a:lstStyle/>
          <a:p>
            <a:r>
              <a:rPr lang="en-US" altLang="zh-CN" dirty="0"/>
              <a:t>Q&amp;A</a:t>
            </a:r>
            <a:endParaRPr lang="zh-CN" altLang="en-US" dirty="0"/>
          </a:p>
        </p:txBody>
      </p:sp>
      <p:sp>
        <p:nvSpPr>
          <p:cNvPr id="3" name="内容占位符 2"/>
          <p:cNvSpPr>
            <a:spLocks noGrp="1"/>
          </p:cNvSpPr>
          <p:nvPr>
            <p:ph idx="1"/>
          </p:nvPr>
        </p:nvSpPr>
        <p:spPr>
          <a:xfrm>
            <a:off x="800639" y="1211982"/>
            <a:ext cx="5616624" cy="5257800"/>
          </a:xfrm>
        </p:spPr>
        <p:txBody>
          <a:bodyPr/>
          <a:lstStyle/>
          <a:p>
            <a:r>
              <a:rPr lang="zh-CN" altLang="en-US" sz="2400" b="1" dirty="0">
                <a:solidFill>
                  <a:srgbClr val="0000FF"/>
                </a:solidFill>
              </a:rPr>
              <a:t>什么是数据类型？</a:t>
            </a:r>
            <a:endParaRPr lang="en-US" altLang="zh-CN" sz="2400" b="1" dirty="0">
              <a:solidFill>
                <a:srgbClr val="0000FF"/>
              </a:solidFill>
            </a:endParaRPr>
          </a:p>
          <a:p>
            <a:pPr lvl="1"/>
            <a:r>
              <a:rPr lang="zh-CN" altLang="en-US" sz="2000" b="1" dirty="0"/>
              <a:t>针对不同类型的数据，</a:t>
            </a:r>
            <a:r>
              <a:rPr lang="en-US" altLang="zh-CN" sz="2000" b="1" dirty="0"/>
              <a:t>C</a:t>
            </a:r>
            <a:r>
              <a:rPr lang="zh-CN" altLang="en-US" sz="2000" b="1" dirty="0"/>
              <a:t>语言采用不同的存储和处理方式。</a:t>
            </a:r>
            <a:endParaRPr lang="en-US" altLang="zh-CN" sz="2000" b="1" dirty="0"/>
          </a:p>
          <a:p>
            <a:pPr lvl="1"/>
            <a:r>
              <a:rPr lang="en-US" altLang="zh-CN" sz="2000" b="1" dirty="0"/>
              <a:t>C</a:t>
            </a:r>
            <a:r>
              <a:rPr lang="zh-CN" altLang="en-US" sz="2000" b="1" dirty="0"/>
              <a:t>语言中的数据可分为“数值”和“字符”两大类型。</a:t>
            </a:r>
            <a:endParaRPr lang="en-US" altLang="zh-CN" sz="2000" b="1" dirty="0"/>
          </a:p>
          <a:p>
            <a:r>
              <a:rPr lang="zh-CN" altLang="en-US" sz="2400" b="1" dirty="0">
                <a:solidFill>
                  <a:srgbClr val="0000FF"/>
                </a:solidFill>
              </a:rPr>
              <a:t>为什么要把数值类型进一步分为“整型”和“实型”两种？</a:t>
            </a:r>
            <a:endParaRPr lang="en-US" altLang="zh-CN" sz="2400" b="1" dirty="0">
              <a:solidFill>
                <a:srgbClr val="0000FF"/>
              </a:solidFill>
            </a:endParaRPr>
          </a:p>
          <a:p>
            <a:pPr lvl="1"/>
            <a:r>
              <a:rPr lang="zh-CN" altLang="en-US" sz="2000" b="1" dirty="0"/>
              <a:t>两者的存储空间大小、编码方案和运算方法不同</a:t>
            </a:r>
            <a:endParaRPr lang="en-US" altLang="zh-CN" sz="2000" b="1" dirty="0"/>
          </a:p>
          <a:p>
            <a:r>
              <a:rPr lang="zh-CN" altLang="en-US" sz="2400" b="1" dirty="0">
                <a:solidFill>
                  <a:srgbClr val="0000FF"/>
                </a:solidFill>
              </a:rPr>
              <a:t>为什么计算机中能表示的数值范围都是有限的？</a:t>
            </a:r>
            <a:endParaRPr lang="en-US" altLang="zh-CN" sz="2400" b="1" dirty="0">
              <a:solidFill>
                <a:srgbClr val="0000FF"/>
              </a:solidFill>
            </a:endParaRPr>
          </a:p>
          <a:p>
            <a:pPr lvl="1"/>
            <a:r>
              <a:rPr lang="zh-CN" altLang="en-US" sz="2000" b="1" dirty="0"/>
              <a:t>因为存储空间大小（二进制位数）有限。</a:t>
            </a:r>
            <a:endParaRPr lang="en-US" altLang="zh-CN" sz="2000" b="1" dirty="0"/>
          </a:p>
          <a:p>
            <a:pPr lvl="1"/>
            <a:r>
              <a:rPr lang="zh-CN" altLang="en-US" sz="2000" b="1" dirty="0">
                <a:solidFill>
                  <a:srgbClr val="FF0000"/>
                </a:solidFill>
              </a:rPr>
              <a:t>正因为这一点，编程中应注意</a:t>
            </a:r>
            <a:br>
              <a:rPr lang="en-US" altLang="zh-CN" sz="2000" b="1" dirty="0">
                <a:solidFill>
                  <a:srgbClr val="FF0000"/>
                </a:solidFill>
              </a:rPr>
            </a:br>
            <a:r>
              <a:rPr lang="zh-CN" altLang="en-US" sz="2000" b="1" dirty="0">
                <a:solidFill>
                  <a:srgbClr val="FF0000"/>
                </a:solidFill>
              </a:rPr>
              <a:t>“数值精度”、“溢出”等问题！</a:t>
            </a:r>
            <a:endParaRPr lang="en-US" altLang="zh-CN" sz="2000" b="1" dirty="0">
              <a:solidFill>
                <a:srgbClr val="FF0000"/>
              </a:solidFill>
            </a:endParaRPr>
          </a:p>
          <a:p>
            <a:endParaRPr lang="zh-CN" altLang="en-US" sz="2400" b="1" dirty="0"/>
          </a:p>
        </p:txBody>
      </p:sp>
      <p:sp>
        <p:nvSpPr>
          <p:cNvPr id="4" name="AutoShape 10"/>
          <p:cNvSpPr>
            <a:spLocks noChangeArrowheads="1"/>
          </p:cNvSpPr>
          <p:nvPr/>
        </p:nvSpPr>
        <p:spPr bwMode="auto">
          <a:xfrm>
            <a:off x="7366444" y="1916832"/>
            <a:ext cx="1447800" cy="4343400"/>
          </a:xfrm>
          <a:prstGeom prst="flowChart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a:solidFill>
                <a:srgbClr val="000000"/>
              </a:solidFill>
              <a:latin typeface="Verdana" pitchFamily="34" charset="0"/>
            </a:endParaRPr>
          </a:p>
        </p:txBody>
      </p:sp>
      <p:sp>
        <p:nvSpPr>
          <p:cNvPr id="5" name="Line 6"/>
          <p:cNvSpPr>
            <a:spLocks noChangeShapeType="1"/>
          </p:cNvSpPr>
          <p:nvPr/>
        </p:nvSpPr>
        <p:spPr bwMode="auto">
          <a:xfrm>
            <a:off x="7366444" y="2697882"/>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0"/>
              </a:spcBef>
            </a:pPr>
            <a:endParaRPr lang="zh-CN" altLang="en-US" sz="2000">
              <a:solidFill>
                <a:srgbClr val="000000"/>
              </a:solidFill>
              <a:latin typeface="Verdana" pitchFamily="34" charset="0"/>
            </a:endParaRPr>
          </a:p>
        </p:txBody>
      </p:sp>
      <p:sp>
        <p:nvSpPr>
          <p:cNvPr id="6" name="Line 7"/>
          <p:cNvSpPr>
            <a:spLocks noChangeShapeType="1"/>
          </p:cNvSpPr>
          <p:nvPr/>
        </p:nvSpPr>
        <p:spPr bwMode="auto">
          <a:xfrm>
            <a:off x="7366444" y="3078882"/>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0"/>
              </a:spcBef>
            </a:pPr>
            <a:endParaRPr lang="zh-CN" altLang="en-US" sz="2000">
              <a:solidFill>
                <a:srgbClr val="000000"/>
              </a:solidFill>
              <a:latin typeface="Verdana" pitchFamily="34" charset="0"/>
            </a:endParaRPr>
          </a:p>
        </p:txBody>
      </p:sp>
      <p:sp>
        <p:nvSpPr>
          <p:cNvPr id="7" name="Line 8"/>
          <p:cNvSpPr>
            <a:spLocks noChangeShapeType="1"/>
          </p:cNvSpPr>
          <p:nvPr/>
        </p:nvSpPr>
        <p:spPr bwMode="auto">
          <a:xfrm>
            <a:off x="7366444" y="3459882"/>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0"/>
              </a:spcBef>
            </a:pPr>
            <a:endParaRPr lang="zh-CN" altLang="en-US" sz="2000">
              <a:solidFill>
                <a:srgbClr val="000000"/>
              </a:solidFill>
              <a:latin typeface="Verdana" pitchFamily="34" charset="0"/>
            </a:endParaRPr>
          </a:p>
        </p:txBody>
      </p:sp>
      <p:sp>
        <p:nvSpPr>
          <p:cNvPr id="8" name="Line 9"/>
          <p:cNvSpPr>
            <a:spLocks noChangeShapeType="1"/>
          </p:cNvSpPr>
          <p:nvPr/>
        </p:nvSpPr>
        <p:spPr bwMode="auto">
          <a:xfrm>
            <a:off x="7366444" y="3840882"/>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0"/>
              </a:spcBef>
            </a:pPr>
            <a:endParaRPr lang="zh-CN" altLang="en-US" sz="2000">
              <a:solidFill>
                <a:srgbClr val="000000"/>
              </a:solidFill>
              <a:latin typeface="Verdana" pitchFamily="34" charset="0"/>
            </a:endParaRPr>
          </a:p>
        </p:txBody>
      </p:sp>
      <p:sp>
        <p:nvSpPr>
          <p:cNvPr id="9" name="Line 11"/>
          <p:cNvSpPr>
            <a:spLocks noChangeShapeType="1"/>
          </p:cNvSpPr>
          <p:nvPr/>
        </p:nvSpPr>
        <p:spPr bwMode="auto">
          <a:xfrm>
            <a:off x="7366444" y="4202832"/>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0"/>
              </a:spcBef>
            </a:pPr>
            <a:endParaRPr lang="zh-CN" altLang="en-US" sz="2000">
              <a:solidFill>
                <a:srgbClr val="000000"/>
              </a:solidFill>
              <a:latin typeface="Verdana" pitchFamily="34" charset="0"/>
            </a:endParaRPr>
          </a:p>
        </p:txBody>
      </p:sp>
      <p:sp>
        <p:nvSpPr>
          <p:cNvPr id="10" name="Line 12"/>
          <p:cNvSpPr>
            <a:spLocks noChangeShapeType="1"/>
          </p:cNvSpPr>
          <p:nvPr/>
        </p:nvSpPr>
        <p:spPr bwMode="auto">
          <a:xfrm>
            <a:off x="7366444" y="4583832"/>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0"/>
              </a:spcBef>
            </a:pPr>
            <a:endParaRPr lang="zh-CN" altLang="en-US" sz="2000">
              <a:solidFill>
                <a:srgbClr val="000000"/>
              </a:solidFill>
              <a:latin typeface="Verdana" pitchFamily="34" charset="0"/>
            </a:endParaRPr>
          </a:p>
        </p:txBody>
      </p:sp>
      <p:sp>
        <p:nvSpPr>
          <p:cNvPr id="11" name="Line 13"/>
          <p:cNvSpPr>
            <a:spLocks noChangeShapeType="1"/>
          </p:cNvSpPr>
          <p:nvPr/>
        </p:nvSpPr>
        <p:spPr bwMode="auto">
          <a:xfrm>
            <a:off x="7366444" y="4964832"/>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0"/>
              </a:spcBef>
            </a:pPr>
            <a:endParaRPr lang="zh-CN" altLang="en-US" sz="2000">
              <a:solidFill>
                <a:srgbClr val="000000"/>
              </a:solidFill>
              <a:latin typeface="Verdana" pitchFamily="34" charset="0"/>
            </a:endParaRPr>
          </a:p>
        </p:txBody>
      </p:sp>
      <p:sp>
        <p:nvSpPr>
          <p:cNvPr id="12" name="Line 14"/>
          <p:cNvSpPr>
            <a:spLocks noChangeShapeType="1"/>
          </p:cNvSpPr>
          <p:nvPr/>
        </p:nvSpPr>
        <p:spPr bwMode="auto">
          <a:xfrm>
            <a:off x="7366444" y="5345832"/>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0"/>
              </a:spcBef>
            </a:pPr>
            <a:endParaRPr lang="zh-CN" altLang="en-US" sz="2000">
              <a:solidFill>
                <a:srgbClr val="000000"/>
              </a:solidFill>
              <a:latin typeface="Verdana" pitchFamily="34" charset="0"/>
            </a:endParaRPr>
          </a:p>
        </p:txBody>
      </p:sp>
      <p:sp>
        <p:nvSpPr>
          <p:cNvPr id="13" name="Text Box 17"/>
          <p:cNvSpPr txBox="1">
            <a:spLocks noChangeArrowheads="1"/>
          </p:cNvSpPr>
          <p:nvPr/>
        </p:nvSpPr>
        <p:spPr bwMode="auto">
          <a:xfrm>
            <a:off x="7899844" y="5441082"/>
            <a:ext cx="4762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nSpc>
                <a:spcPct val="80000"/>
              </a:lnSpc>
              <a:spcBef>
                <a:spcPct val="0"/>
              </a:spcBef>
            </a:pPr>
            <a:r>
              <a:rPr lang="en-US" altLang="zh-CN" b="1">
                <a:solidFill>
                  <a:srgbClr val="000000"/>
                </a:solidFill>
                <a:latin typeface="Verdana" pitchFamily="34" charset="0"/>
              </a:rPr>
              <a:t>...</a:t>
            </a:r>
          </a:p>
        </p:txBody>
      </p:sp>
      <p:sp>
        <p:nvSpPr>
          <p:cNvPr id="14" name="Text Box 19"/>
          <p:cNvSpPr txBox="1">
            <a:spLocks noChangeArrowheads="1"/>
          </p:cNvSpPr>
          <p:nvPr/>
        </p:nvSpPr>
        <p:spPr bwMode="auto">
          <a:xfrm>
            <a:off x="7861744" y="2107332"/>
            <a:ext cx="4762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nSpc>
                <a:spcPct val="80000"/>
              </a:lnSpc>
              <a:spcBef>
                <a:spcPct val="0"/>
              </a:spcBef>
            </a:pPr>
            <a:r>
              <a:rPr lang="en-US" altLang="zh-CN" b="1">
                <a:solidFill>
                  <a:srgbClr val="000000"/>
                </a:solidFill>
                <a:latin typeface="Verdana" pitchFamily="34" charset="0"/>
              </a:rPr>
              <a:t>...</a:t>
            </a:r>
          </a:p>
        </p:txBody>
      </p:sp>
      <p:sp>
        <p:nvSpPr>
          <p:cNvPr id="15" name="Text Box 20"/>
          <p:cNvSpPr txBox="1">
            <a:spLocks noChangeArrowheads="1"/>
          </p:cNvSpPr>
          <p:nvPr/>
        </p:nvSpPr>
        <p:spPr bwMode="auto">
          <a:xfrm>
            <a:off x="6375844" y="2697882"/>
            <a:ext cx="9156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dirty="0">
                <a:solidFill>
                  <a:srgbClr val="FF0000"/>
                </a:solidFill>
                <a:latin typeface="Verdana" pitchFamily="34" charset="0"/>
              </a:rPr>
              <a:t>1000</a:t>
            </a:r>
          </a:p>
        </p:txBody>
      </p:sp>
      <p:sp>
        <p:nvSpPr>
          <p:cNvPr id="16" name="Text Box 21"/>
          <p:cNvSpPr txBox="1">
            <a:spLocks noChangeArrowheads="1"/>
          </p:cNvSpPr>
          <p:nvPr/>
        </p:nvSpPr>
        <p:spPr bwMode="auto">
          <a:xfrm>
            <a:off x="6375844" y="3078882"/>
            <a:ext cx="9156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a:defRPr b="1">
                <a:solidFill>
                  <a:srgbClr val="FF0000"/>
                </a:solidFill>
              </a:defRPr>
            </a:lvl1pPr>
          </a:lstStyle>
          <a:p>
            <a:pPr>
              <a:spcBef>
                <a:spcPct val="0"/>
              </a:spcBef>
            </a:pPr>
            <a:r>
              <a:rPr lang="en-US" altLang="zh-CN" sz="2000" dirty="0">
                <a:latin typeface="Verdana" pitchFamily="34" charset="0"/>
              </a:rPr>
              <a:t>1001</a:t>
            </a:r>
          </a:p>
        </p:txBody>
      </p:sp>
      <p:sp>
        <p:nvSpPr>
          <p:cNvPr id="17" name="Text Box 22"/>
          <p:cNvSpPr txBox="1">
            <a:spLocks noChangeArrowheads="1"/>
          </p:cNvSpPr>
          <p:nvPr/>
        </p:nvSpPr>
        <p:spPr bwMode="auto">
          <a:xfrm>
            <a:off x="6375844" y="3478932"/>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dirty="0">
                <a:solidFill>
                  <a:srgbClr val="000000"/>
                </a:solidFill>
                <a:latin typeface="Verdana" pitchFamily="34" charset="0"/>
              </a:rPr>
              <a:t>1002</a:t>
            </a:r>
          </a:p>
        </p:txBody>
      </p:sp>
      <p:sp>
        <p:nvSpPr>
          <p:cNvPr id="18" name="Text Box 23"/>
          <p:cNvSpPr txBox="1">
            <a:spLocks noChangeArrowheads="1"/>
          </p:cNvSpPr>
          <p:nvPr/>
        </p:nvSpPr>
        <p:spPr bwMode="auto">
          <a:xfrm>
            <a:off x="6375844" y="3859932"/>
            <a:ext cx="9156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dirty="0">
                <a:solidFill>
                  <a:srgbClr val="FF0000"/>
                </a:solidFill>
                <a:latin typeface="Verdana" pitchFamily="34" charset="0"/>
              </a:rPr>
              <a:t>1003</a:t>
            </a:r>
          </a:p>
        </p:txBody>
      </p:sp>
      <p:sp>
        <p:nvSpPr>
          <p:cNvPr id="19" name="Text Box 24"/>
          <p:cNvSpPr txBox="1">
            <a:spLocks noChangeArrowheads="1"/>
          </p:cNvSpPr>
          <p:nvPr/>
        </p:nvSpPr>
        <p:spPr bwMode="auto">
          <a:xfrm>
            <a:off x="6382194" y="4240932"/>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a:solidFill>
                  <a:srgbClr val="000000"/>
                </a:solidFill>
                <a:latin typeface="Verdana" pitchFamily="34" charset="0"/>
              </a:rPr>
              <a:t>1004</a:t>
            </a:r>
          </a:p>
        </p:txBody>
      </p:sp>
      <p:sp>
        <p:nvSpPr>
          <p:cNvPr id="20" name="Text Box 25"/>
          <p:cNvSpPr txBox="1">
            <a:spLocks noChangeArrowheads="1"/>
          </p:cNvSpPr>
          <p:nvPr/>
        </p:nvSpPr>
        <p:spPr bwMode="auto">
          <a:xfrm>
            <a:off x="6382194" y="4621932"/>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a:solidFill>
                  <a:srgbClr val="000000"/>
                </a:solidFill>
                <a:latin typeface="Verdana" pitchFamily="34" charset="0"/>
              </a:rPr>
              <a:t>1005</a:t>
            </a:r>
          </a:p>
        </p:txBody>
      </p:sp>
      <p:sp>
        <p:nvSpPr>
          <p:cNvPr id="21" name="Text Box 26"/>
          <p:cNvSpPr txBox="1">
            <a:spLocks noChangeArrowheads="1"/>
          </p:cNvSpPr>
          <p:nvPr/>
        </p:nvSpPr>
        <p:spPr bwMode="auto">
          <a:xfrm>
            <a:off x="6375844" y="4948957"/>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dirty="0">
                <a:solidFill>
                  <a:srgbClr val="000000"/>
                </a:solidFill>
                <a:latin typeface="Verdana" pitchFamily="34" charset="0"/>
              </a:rPr>
              <a:t>1006</a:t>
            </a:r>
          </a:p>
        </p:txBody>
      </p:sp>
      <p:sp>
        <p:nvSpPr>
          <p:cNvPr id="22" name="Text Box 27"/>
          <p:cNvSpPr txBox="1">
            <a:spLocks noChangeArrowheads="1"/>
          </p:cNvSpPr>
          <p:nvPr/>
        </p:nvSpPr>
        <p:spPr bwMode="auto">
          <a:xfrm>
            <a:off x="7595044" y="2705991"/>
            <a:ext cx="99060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pPr>
            <a:r>
              <a:rPr lang="en-US" altLang="zh-CN" sz="1800" dirty="0">
                <a:solidFill>
                  <a:srgbClr val="000000"/>
                </a:solidFill>
                <a:latin typeface="Verdana" pitchFamily="34" charset="0"/>
              </a:rPr>
              <a:t>‘</a:t>
            </a:r>
            <a:r>
              <a:rPr lang="zh-CN" altLang="zh-CN" sz="1800" dirty="0">
                <a:solidFill>
                  <a:srgbClr val="000000"/>
                </a:solidFill>
                <a:latin typeface="Verdana" pitchFamily="34" charset="0"/>
              </a:rPr>
              <a:t>A’</a:t>
            </a:r>
            <a:endParaRPr lang="en-US" altLang="zh-CN" sz="1800" dirty="0">
              <a:solidFill>
                <a:srgbClr val="000000"/>
              </a:solidFill>
              <a:latin typeface="Verdana" pitchFamily="34" charset="0"/>
            </a:endParaRPr>
          </a:p>
        </p:txBody>
      </p:sp>
      <p:sp>
        <p:nvSpPr>
          <p:cNvPr id="23" name="Text Box 28"/>
          <p:cNvSpPr txBox="1">
            <a:spLocks noChangeArrowheads="1"/>
          </p:cNvSpPr>
          <p:nvPr/>
        </p:nvSpPr>
        <p:spPr bwMode="auto">
          <a:xfrm>
            <a:off x="7595044" y="3212232"/>
            <a:ext cx="958850" cy="45720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altLang="zh-CN">
                <a:solidFill>
                  <a:srgbClr val="000000"/>
                </a:solidFill>
                <a:latin typeface="Verdana" pitchFamily="34" charset="0"/>
              </a:rPr>
              <a:t>3255</a:t>
            </a:r>
          </a:p>
        </p:txBody>
      </p:sp>
      <p:sp>
        <p:nvSpPr>
          <p:cNvPr id="24" name="Text Box 29"/>
          <p:cNvSpPr txBox="1">
            <a:spLocks noChangeArrowheads="1"/>
          </p:cNvSpPr>
          <p:nvPr/>
        </p:nvSpPr>
        <p:spPr bwMode="auto">
          <a:xfrm>
            <a:off x="7574407" y="3996457"/>
            <a:ext cx="1069975" cy="11874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endParaRPr lang="en-US" altLang="zh-CN">
              <a:solidFill>
                <a:srgbClr val="000000"/>
              </a:solidFill>
              <a:latin typeface="Verdana" pitchFamily="34" charset="0"/>
            </a:endParaRPr>
          </a:p>
          <a:p>
            <a:pPr>
              <a:spcBef>
                <a:spcPct val="0"/>
              </a:spcBef>
            </a:pPr>
            <a:r>
              <a:rPr lang="en-US" altLang="zh-CN">
                <a:solidFill>
                  <a:srgbClr val="000000"/>
                </a:solidFill>
                <a:latin typeface="Verdana" pitchFamily="34" charset="0"/>
              </a:rPr>
              <a:t>113.3</a:t>
            </a:r>
          </a:p>
          <a:p>
            <a:pPr>
              <a:spcBef>
                <a:spcPct val="0"/>
              </a:spcBef>
            </a:pPr>
            <a:endParaRPr lang="en-US" altLang="zh-CN">
              <a:solidFill>
                <a:srgbClr val="000000"/>
              </a:solidFill>
              <a:latin typeface="Verdana" pitchFamily="34" charset="0"/>
            </a:endParaRPr>
          </a:p>
        </p:txBody>
      </p:sp>
      <p:sp>
        <p:nvSpPr>
          <p:cNvPr id="26" name="Rectangle 2">
            <a:extLst>
              <a:ext uri="{FF2B5EF4-FFF2-40B4-BE49-F238E27FC236}">
                <a16:creationId xmlns:a16="http://schemas.microsoft.com/office/drawing/2014/main" id="{A3311C52-8D7C-4C3E-8DD8-E5889231B7AE}"/>
              </a:ext>
            </a:extLst>
          </p:cNvPr>
          <p:cNvSpPr txBox="1">
            <a:spLocks noChangeArrowheads="1"/>
          </p:cNvSpPr>
          <p:nvPr/>
        </p:nvSpPr>
        <p:spPr>
          <a:xfrm>
            <a:off x="22243" y="-68113"/>
            <a:ext cx="7173416" cy="86647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zh-CN" altLang="en-US" sz="4400"/>
              <a:t>五、数据在计算机中的表示</a:t>
            </a:r>
            <a:endParaRPr kumimoji="0" lang="zh-CN" altLang="en-US" sz="4400" dirty="0"/>
          </a:p>
        </p:txBody>
      </p:sp>
    </p:spTree>
    <p:extLst>
      <p:ext uri="{BB962C8B-B14F-4D97-AF65-F5344CB8AC3E}">
        <p14:creationId xmlns:p14="http://schemas.microsoft.com/office/powerpoint/2010/main" val="217759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95536" y="952576"/>
            <a:ext cx="3511302" cy="759618"/>
          </a:xfrm>
        </p:spPr>
        <p:txBody>
          <a:bodyPr/>
          <a:lstStyle/>
          <a:p>
            <a:r>
              <a:rPr lang="en-US" altLang="zh-CN" dirty="0"/>
              <a:t>1</a:t>
            </a:r>
            <a:r>
              <a:rPr lang="zh-CN" altLang="en-US" dirty="0"/>
              <a:t>、真值与机器数</a:t>
            </a:r>
          </a:p>
        </p:txBody>
      </p:sp>
      <p:sp>
        <p:nvSpPr>
          <p:cNvPr id="79875" name="Rectangle 3"/>
          <p:cNvSpPr>
            <a:spLocks noGrp="1" noChangeArrowheads="1"/>
          </p:cNvSpPr>
          <p:nvPr>
            <p:ph idx="1"/>
          </p:nvPr>
        </p:nvSpPr>
        <p:spPr/>
        <p:txBody>
          <a:bodyPr/>
          <a:lstStyle/>
          <a:p>
            <a:r>
              <a:rPr lang="zh-CN" altLang="en-US" sz="2600" dirty="0"/>
              <a:t>带符号数字的组成部分：</a:t>
            </a:r>
            <a:br>
              <a:rPr lang="zh-CN" altLang="en-US" sz="2600" dirty="0"/>
            </a:br>
            <a:r>
              <a:rPr lang="zh-CN" altLang="en-US" sz="2600" dirty="0"/>
              <a:t>　　　　　</a:t>
            </a:r>
            <a:r>
              <a:rPr lang="en-US" altLang="zh-CN" sz="2600" b="1" dirty="0">
                <a:solidFill>
                  <a:srgbClr val="FF0066"/>
                </a:solidFill>
              </a:rPr>
              <a:t>&lt;</a:t>
            </a:r>
            <a:r>
              <a:rPr lang="zh-CN" altLang="en-US" sz="2600" b="1" dirty="0">
                <a:solidFill>
                  <a:srgbClr val="FF0066"/>
                </a:solidFill>
              </a:rPr>
              <a:t>数的符号</a:t>
            </a:r>
            <a:r>
              <a:rPr lang="en-US" altLang="zh-CN" sz="2600" b="1" dirty="0">
                <a:solidFill>
                  <a:srgbClr val="FF0066"/>
                </a:solidFill>
              </a:rPr>
              <a:t>&gt; &lt;</a:t>
            </a:r>
            <a:r>
              <a:rPr lang="zh-CN" altLang="en-US" sz="2600" b="1" dirty="0">
                <a:solidFill>
                  <a:srgbClr val="FF0066"/>
                </a:solidFill>
              </a:rPr>
              <a:t>数的数值</a:t>
            </a:r>
            <a:r>
              <a:rPr lang="en-US" altLang="zh-CN" sz="2600" b="1" dirty="0">
                <a:solidFill>
                  <a:srgbClr val="FF0066"/>
                </a:solidFill>
              </a:rPr>
              <a:t>&gt;</a:t>
            </a:r>
          </a:p>
          <a:p>
            <a:pPr>
              <a:buFontTx/>
              <a:buNone/>
            </a:pPr>
            <a:r>
              <a:rPr lang="en-US" altLang="zh-CN" sz="2600" dirty="0"/>
              <a:t>	</a:t>
            </a:r>
            <a:r>
              <a:rPr lang="zh-CN" altLang="en-US" sz="2600" dirty="0"/>
              <a:t>如：</a:t>
            </a:r>
            <a:r>
              <a:rPr lang="en-US" altLang="zh-CN" sz="2600" dirty="0"/>
              <a:t>19</a:t>
            </a:r>
            <a:r>
              <a:rPr lang="zh-CN" altLang="en-US" sz="2600" dirty="0"/>
              <a:t>、＋</a:t>
            </a:r>
            <a:r>
              <a:rPr lang="en-US" altLang="zh-CN" sz="2600" dirty="0"/>
              <a:t>12</a:t>
            </a:r>
            <a:r>
              <a:rPr lang="zh-CN" altLang="en-US" sz="2600" dirty="0"/>
              <a:t>、－</a:t>
            </a:r>
            <a:r>
              <a:rPr lang="en-US" altLang="zh-CN" sz="2600" dirty="0"/>
              <a:t>15</a:t>
            </a:r>
          </a:p>
          <a:p>
            <a:r>
              <a:rPr lang="en-US" altLang="zh-CN" sz="2600" b="1" dirty="0"/>
              <a:t>【</a:t>
            </a:r>
            <a:r>
              <a:rPr lang="zh-CN" altLang="en-US" sz="2600" b="1" dirty="0"/>
              <a:t>真值</a:t>
            </a:r>
            <a:r>
              <a:rPr lang="en-US" altLang="zh-CN" sz="2600" b="1" dirty="0"/>
              <a:t>】</a:t>
            </a:r>
            <a:r>
              <a:rPr lang="zh-CN" altLang="en-US" sz="2600" dirty="0"/>
              <a:t>直接用正号“+”和负号“－”来表示符号的二进制数，如</a:t>
            </a:r>
            <a:r>
              <a:rPr lang="en-US" altLang="zh-CN" sz="2600" dirty="0"/>
              <a:t>+1101</a:t>
            </a:r>
            <a:r>
              <a:rPr lang="zh-CN" altLang="en-US" sz="2600" dirty="0"/>
              <a:t>、－</a:t>
            </a:r>
            <a:r>
              <a:rPr lang="en-US" altLang="zh-CN" sz="2600" dirty="0"/>
              <a:t>1001</a:t>
            </a:r>
            <a:r>
              <a:rPr lang="zh-CN" altLang="en-US" sz="2600" dirty="0"/>
              <a:t>，不能直接用于数字计算机。</a:t>
            </a:r>
          </a:p>
          <a:p>
            <a:r>
              <a:rPr lang="en-US" altLang="zh-CN" sz="2600" b="1" dirty="0"/>
              <a:t>【</a:t>
            </a:r>
            <a:r>
              <a:rPr lang="zh-CN" altLang="en-US" sz="2600" b="1" dirty="0"/>
              <a:t>机器数</a:t>
            </a:r>
            <a:r>
              <a:rPr lang="en-US" altLang="zh-CN" sz="2600" b="1" dirty="0"/>
              <a:t>】</a:t>
            </a:r>
            <a:r>
              <a:rPr lang="zh-CN" altLang="en-US" sz="2600" dirty="0"/>
              <a:t>将真值中的</a:t>
            </a:r>
            <a:r>
              <a:rPr lang="zh-CN" altLang="en-US" sz="2600" b="1" dirty="0">
                <a:solidFill>
                  <a:srgbClr val="FF0066"/>
                </a:solidFill>
              </a:rPr>
              <a:t>符号数值化</a:t>
            </a:r>
            <a:r>
              <a:rPr lang="zh-CN" altLang="en-US" sz="2600" dirty="0"/>
              <a:t>（即，用0表示正，用1表示负）后的</a:t>
            </a:r>
            <a:r>
              <a:rPr lang="zh-CN" altLang="en-US" sz="2600" b="1" dirty="0">
                <a:solidFill>
                  <a:srgbClr val="FF0000"/>
                </a:solidFill>
                <a:effectLst>
                  <a:outerShdw blurRad="38100" dist="38100" dir="2700000" algn="tl">
                    <a:srgbClr val="000000">
                      <a:alpha val="43137"/>
                    </a:srgbClr>
                  </a:outerShdw>
                </a:effectLst>
              </a:rPr>
              <a:t>二进制数</a:t>
            </a:r>
            <a:r>
              <a:rPr lang="zh-CN" altLang="en-US" sz="2600" dirty="0"/>
              <a:t>，可以为计算机所用。</a:t>
            </a:r>
          </a:p>
          <a:p>
            <a:pPr lvl="1"/>
            <a:r>
              <a:rPr lang="zh-CN" altLang="en-US" sz="2600" dirty="0"/>
              <a:t>一般地，</a:t>
            </a:r>
            <a:r>
              <a:rPr lang="en-US" altLang="zh-CN" sz="2600" dirty="0"/>
              <a:t>n</a:t>
            </a:r>
            <a:r>
              <a:rPr lang="zh-CN" altLang="en-US" sz="2600" dirty="0"/>
              <a:t>个二进制位的机器数，左起第一位表示符号，剩余</a:t>
            </a:r>
            <a:r>
              <a:rPr lang="en-US" altLang="zh-CN" sz="2600" dirty="0"/>
              <a:t>n-1</a:t>
            </a:r>
            <a:r>
              <a:rPr lang="zh-CN" altLang="en-US" sz="2600" dirty="0"/>
              <a:t>位表示数值。</a:t>
            </a:r>
          </a:p>
        </p:txBody>
      </p:sp>
      <p:sp>
        <p:nvSpPr>
          <p:cNvPr id="4" name="Rectangle 2">
            <a:extLst>
              <a:ext uri="{FF2B5EF4-FFF2-40B4-BE49-F238E27FC236}">
                <a16:creationId xmlns:a16="http://schemas.microsoft.com/office/drawing/2014/main" id="{BDB780D9-4687-47FC-B37F-A7DFAA0ABDAE}"/>
              </a:ext>
            </a:extLst>
          </p:cNvPr>
          <p:cNvSpPr txBox="1">
            <a:spLocks noChangeArrowheads="1"/>
          </p:cNvSpPr>
          <p:nvPr/>
        </p:nvSpPr>
        <p:spPr>
          <a:xfrm>
            <a:off x="-180528" y="120950"/>
            <a:ext cx="5743550" cy="83162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zh-CN" altLang="en-US" dirty="0"/>
              <a:t>（一）实数在计算机中的表示</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4879454" cy="615602"/>
          </a:xfrm>
        </p:spPr>
        <p:txBody>
          <a:bodyPr/>
          <a:lstStyle/>
          <a:p>
            <a:r>
              <a:rPr lang="en-US" altLang="zh-CN" dirty="0"/>
              <a:t>2</a:t>
            </a:r>
            <a:r>
              <a:rPr lang="zh-CN" altLang="en-US" dirty="0"/>
              <a:t>、有符号数、无符号数</a:t>
            </a:r>
          </a:p>
        </p:txBody>
      </p:sp>
      <p:sp>
        <p:nvSpPr>
          <p:cNvPr id="3" name="内容占位符 2"/>
          <p:cNvSpPr>
            <a:spLocks noGrp="1"/>
          </p:cNvSpPr>
          <p:nvPr>
            <p:ph idx="1"/>
          </p:nvPr>
        </p:nvSpPr>
        <p:spPr>
          <a:xfrm>
            <a:off x="367079" y="587557"/>
            <a:ext cx="7776864" cy="2381350"/>
          </a:xfrm>
        </p:spPr>
        <p:txBody>
          <a:bodyPr/>
          <a:lstStyle/>
          <a:p>
            <a:r>
              <a:rPr lang="zh-CN" altLang="en-US" dirty="0"/>
              <a:t>在计算机中，可以区分正负的</a:t>
            </a:r>
            <a:r>
              <a:rPr lang="zh-CN" altLang="en-US" b="1" dirty="0">
                <a:solidFill>
                  <a:srgbClr val="0070C0"/>
                </a:solidFill>
              </a:rPr>
              <a:t>数值类型</a:t>
            </a:r>
            <a:r>
              <a:rPr lang="zh-CN" altLang="en-US" dirty="0"/>
              <a:t>，称为</a:t>
            </a:r>
            <a:r>
              <a:rPr lang="zh-CN" altLang="en-US" b="1" dirty="0">
                <a:solidFill>
                  <a:srgbClr val="FF0000"/>
                </a:solidFill>
              </a:rPr>
              <a:t>有符类型</a:t>
            </a:r>
            <a:r>
              <a:rPr lang="zh-CN" altLang="en-US" dirty="0"/>
              <a:t>，无正负的数值类型（</a:t>
            </a:r>
            <a:r>
              <a:rPr lang="zh-CN" altLang="en-US" u="sng" dirty="0">
                <a:solidFill>
                  <a:srgbClr val="0070C0"/>
                </a:solidFill>
              </a:rPr>
              <a:t>只有正值</a:t>
            </a:r>
            <a:r>
              <a:rPr lang="zh-CN" altLang="en-US" dirty="0"/>
              <a:t>），称为</a:t>
            </a:r>
            <a:r>
              <a:rPr lang="zh-CN" altLang="en-US" b="1" dirty="0">
                <a:solidFill>
                  <a:srgbClr val="FF0000"/>
                </a:solidFill>
              </a:rPr>
              <a:t>无符类型</a:t>
            </a:r>
            <a:r>
              <a:rPr lang="zh-CN" altLang="en-US" dirty="0"/>
              <a:t>。</a:t>
            </a:r>
            <a:endParaRPr lang="en-US" altLang="zh-CN" dirty="0"/>
          </a:p>
          <a:p>
            <a:pPr lvl="1"/>
            <a:r>
              <a:rPr lang="zh-CN" altLang="en-US" dirty="0"/>
              <a:t>如：年龄、体重、库存量</a:t>
            </a:r>
            <a:endParaRPr lang="zh-CN" altLang="en-US" b="1" dirty="0">
              <a:solidFill>
                <a:srgbClr val="FF0000"/>
              </a:solidFill>
            </a:endParaRPr>
          </a:p>
          <a:p>
            <a:r>
              <a:rPr lang="en-US" altLang="zh-CN" sz="2400" dirty="0"/>
              <a:t>C</a:t>
            </a:r>
            <a:r>
              <a:rPr lang="zh-CN" altLang="en-US" sz="2400" dirty="0"/>
              <a:t>语言中，数值类型分为</a:t>
            </a:r>
            <a:r>
              <a:rPr lang="zh-CN" altLang="en-US" sz="2400" b="1" dirty="0">
                <a:solidFill>
                  <a:srgbClr val="FF0000"/>
                </a:solidFill>
              </a:rPr>
              <a:t>整型</a:t>
            </a:r>
            <a:r>
              <a:rPr lang="zh-CN" altLang="en-US" sz="2400" dirty="0"/>
              <a:t>和</a:t>
            </a:r>
            <a:r>
              <a:rPr lang="zh-CN" altLang="en-US" sz="2400" b="1" dirty="0">
                <a:solidFill>
                  <a:srgbClr val="FF0000"/>
                </a:solidFill>
              </a:rPr>
              <a:t>实型</a:t>
            </a:r>
            <a:r>
              <a:rPr lang="zh-CN" altLang="en-US" sz="2400" dirty="0"/>
              <a:t>，其中整型又分为无符类型或有符类型，而实型则只有有符类型。</a:t>
            </a:r>
            <a:endParaRPr lang="en-US" altLang="zh-CN" sz="2400" dirty="0"/>
          </a:p>
          <a:p>
            <a:r>
              <a:rPr lang="en-US" altLang="zh-CN" sz="2400" dirty="0"/>
              <a:t>C</a:t>
            </a:r>
            <a:r>
              <a:rPr lang="zh-CN" altLang="en-US" sz="2400" dirty="0"/>
              <a:t>语言中，字符类型也分为有符和无符类型。</a:t>
            </a:r>
          </a:p>
        </p:txBody>
      </p:sp>
      <p:sp>
        <p:nvSpPr>
          <p:cNvPr id="4" name="内容占位符 2">
            <a:extLst>
              <a:ext uri="{FF2B5EF4-FFF2-40B4-BE49-F238E27FC236}">
                <a16:creationId xmlns:a16="http://schemas.microsoft.com/office/drawing/2014/main" id="{D88A24E3-A755-4B17-A28A-BCF4C97C2C1B}"/>
              </a:ext>
            </a:extLst>
          </p:cNvPr>
          <p:cNvSpPr txBox="1">
            <a:spLocks/>
          </p:cNvSpPr>
          <p:nvPr/>
        </p:nvSpPr>
        <p:spPr>
          <a:xfrm>
            <a:off x="367079" y="2778910"/>
            <a:ext cx="7518223" cy="177520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kumimoji="0" lang="zh-CN" altLang="en-US" dirty="0"/>
              <a:t>在计算机中，当一个数值是</a:t>
            </a:r>
            <a:r>
              <a:rPr kumimoji="0" lang="zh-CN" altLang="en-US" b="1" dirty="0"/>
              <a:t>有符号类型</a:t>
            </a:r>
            <a:r>
              <a:rPr kumimoji="0" lang="zh-CN" altLang="en-US" dirty="0"/>
              <a:t>时，其</a:t>
            </a:r>
            <a:r>
              <a:rPr kumimoji="0" lang="zh-CN" altLang="en-US" b="1" dirty="0">
                <a:effectLst>
                  <a:outerShdw blurRad="38100" dist="38100" dir="2700000" algn="tl">
                    <a:srgbClr val="000000">
                      <a:alpha val="43137"/>
                    </a:srgbClr>
                  </a:outerShdw>
                </a:effectLst>
              </a:rPr>
              <a:t>最高数位</a:t>
            </a:r>
            <a:r>
              <a:rPr kumimoji="0" lang="zh-CN" altLang="en-US" dirty="0"/>
              <a:t>称为“</a:t>
            </a:r>
            <a:r>
              <a:rPr kumimoji="0" lang="zh-CN" altLang="en-US" b="1" dirty="0">
                <a:solidFill>
                  <a:srgbClr val="FF0000"/>
                </a:solidFill>
              </a:rPr>
              <a:t>符号位</a:t>
            </a:r>
            <a:r>
              <a:rPr kumimoji="0" lang="zh-CN" altLang="en-US" dirty="0"/>
              <a:t>”。</a:t>
            </a:r>
            <a:endParaRPr kumimoji="0" lang="en-US" altLang="zh-CN" dirty="0"/>
          </a:p>
          <a:p>
            <a:pPr lvl="1" fontAlgn="auto">
              <a:spcAft>
                <a:spcPts val="0"/>
              </a:spcAft>
            </a:pPr>
            <a:r>
              <a:rPr kumimoji="0" lang="zh-CN" altLang="en-US" b="1" dirty="0">
                <a:solidFill>
                  <a:srgbClr val="0000FF"/>
                </a:solidFill>
              </a:rPr>
              <a:t>符号位为</a:t>
            </a:r>
            <a:r>
              <a:rPr kumimoji="0" lang="en-US" altLang="zh-CN" b="1" dirty="0">
                <a:solidFill>
                  <a:srgbClr val="0000FF"/>
                </a:solidFill>
              </a:rPr>
              <a:t>1</a:t>
            </a:r>
            <a:r>
              <a:rPr kumimoji="0" lang="zh-CN" altLang="en-US" b="1" dirty="0">
                <a:solidFill>
                  <a:srgbClr val="0000FF"/>
                </a:solidFill>
              </a:rPr>
              <a:t>时，表示该数为负值，为</a:t>
            </a:r>
            <a:r>
              <a:rPr kumimoji="0" lang="en-US" altLang="zh-CN" b="1" dirty="0">
                <a:solidFill>
                  <a:srgbClr val="0000FF"/>
                </a:solidFill>
              </a:rPr>
              <a:t>0</a:t>
            </a:r>
            <a:r>
              <a:rPr kumimoji="0" lang="zh-CN" altLang="en-US" b="1" dirty="0">
                <a:solidFill>
                  <a:srgbClr val="0000FF"/>
                </a:solidFill>
              </a:rPr>
              <a:t>时表示为正值。 </a:t>
            </a:r>
          </a:p>
          <a:p>
            <a:pPr fontAlgn="auto">
              <a:spcAft>
                <a:spcPts val="0"/>
              </a:spcAft>
            </a:pPr>
            <a:r>
              <a:rPr kumimoji="0" lang="zh-CN" altLang="en-US" dirty="0"/>
              <a:t>当一个数值是</a:t>
            </a:r>
            <a:r>
              <a:rPr kumimoji="0" lang="zh-CN" altLang="en-US" b="1" dirty="0"/>
              <a:t>无符号类型</a:t>
            </a:r>
            <a:r>
              <a:rPr kumimoji="0" lang="zh-CN" altLang="en-US" dirty="0"/>
              <a:t>时，那么其最高位的</a:t>
            </a:r>
            <a:r>
              <a:rPr kumimoji="0" lang="en-US" altLang="zh-CN" dirty="0"/>
              <a:t>1</a:t>
            </a:r>
            <a:r>
              <a:rPr kumimoji="0" lang="zh-CN" altLang="en-US" dirty="0"/>
              <a:t>或</a:t>
            </a:r>
            <a:r>
              <a:rPr kumimoji="0" lang="en-US" altLang="zh-CN" dirty="0"/>
              <a:t>0</a:t>
            </a:r>
            <a:r>
              <a:rPr kumimoji="0" lang="zh-CN" altLang="en-US" dirty="0"/>
              <a:t>，和其它位一样，用来表示该数的大小。</a:t>
            </a:r>
          </a:p>
        </p:txBody>
      </p:sp>
      <p:pic>
        <p:nvPicPr>
          <p:cNvPr id="5" name="图片 4">
            <a:extLst>
              <a:ext uri="{FF2B5EF4-FFF2-40B4-BE49-F238E27FC236}">
                <a16:creationId xmlns:a16="http://schemas.microsoft.com/office/drawing/2014/main" id="{0B5310AD-4F28-44FB-9B7F-B580A2805EFA}"/>
              </a:ext>
            </a:extLst>
          </p:cNvPr>
          <p:cNvPicPr>
            <a:picLocks noChangeAspect="1"/>
          </p:cNvPicPr>
          <p:nvPr/>
        </p:nvPicPr>
        <p:blipFill>
          <a:blip r:embed="rId2"/>
          <a:stretch>
            <a:fillRect/>
          </a:stretch>
        </p:blipFill>
        <p:spPr>
          <a:xfrm>
            <a:off x="946259" y="4554113"/>
            <a:ext cx="3152775" cy="2038350"/>
          </a:xfrm>
          <a:prstGeom prst="rect">
            <a:avLst/>
          </a:prstGeom>
        </p:spPr>
      </p:pic>
      <p:pic>
        <p:nvPicPr>
          <p:cNvPr id="6" name="图片 5">
            <a:extLst>
              <a:ext uri="{FF2B5EF4-FFF2-40B4-BE49-F238E27FC236}">
                <a16:creationId xmlns:a16="http://schemas.microsoft.com/office/drawing/2014/main" id="{7F87064E-45DE-42D6-BC24-705DFBFBD776}"/>
              </a:ext>
            </a:extLst>
          </p:cNvPr>
          <p:cNvPicPr>
            <a:picLocks noChangeAspect="1"/>
          </p:cNvPicPr>
          <p:nvPr/>
        </p:nvPicPr>
        <p:blipFill>
          <a:blip r:embed="rId3"/>
          <a:stretch>
            <a:fillRect/>
          </a:stretch>
        </p:blipFill>
        <p:spPr>
          <a:xfrm>
            <a:off x="4618667" y="4554113"/>
            <a:ext cx="3298607" cy="2038244"/>
          </a:xfrm>
          <a:prstGeom prst="rect">
            <a:avLst/>
          </a:prstGeom>
        </p:spPr>
      </p:pic>
    </p:spTree>
    <p:extLst>
      <p:ext uri="{BB962C8B-B14F-4D97-AF65-F5344CB8AC3E}">
        <p14:creationId xmlns:p14="http://schemas.microsoft.com/office/powerpoint/2010/main" val="254138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6535638" cy="759618"/>
          </a:xfrm>
        </p:spPr>
        <p:txBody>
          <a:bodyPr/>
          <a:lstStyle/>
          <a:p>
            <a:r>
              <a:rPr lang="zh-CN" altLang="en-US" dirty="0"/>
              <a:t>无符号数和有符号数的范围区别</a:t>
            </a:r>
          </a:p>
        </p:txBody>
      </p:sp>
      <p:sp>
        <p:nvSpPr>
          <p:cNvPr id="3" name="内容占位符 2"/>
          <p:cNvSpPr>
            <a:spLocks noGrp="1"/>
          </p:cNvSpPr>
          <p:nvPr>
            <p:ph idx="1"/>
          </p:nvPr>
        </p:nvSpPr>
        <p:spPr>
          <a:xfrm>
            <a:off x="467544" y="1096796"/>
            <a:ext cx="8280920" cy="5716580"/>
          </a:xfrm>
        </p:spPr>
        <p:txBody>
          <a:bodyPr/>
          <a:lstStyle/>
          <a:p>
            <a:r>
              <a:rPr lang="zh-CN" altLang="en-US" sz="2800" dirty="0"/>
              <a:t>以一个字节的数值（即</a:t>
            </a:r>
            <a:r>
              <a:rPr lang="en-US" altLang="zh-CN" sz="2800" dirty="0"/>
              <a:t>8</a:t>
            </a:r>
            <a:r>
              <a:rPr lang="zh-CN" altLang="en-US" sz="2800" dirty="0"/>
              <a:t>个二进制位）为例</a:t>
            </a:r>
            <a:endParaRPr lang="en-US" altLang="zh-CN" sz="2800" dirty="0"/>
          </a:p>
          <a:p>
            <a:pPr lvl="1"/>
            <a:r>
              <a:rPr lang="zh-CN" altLang="en-US" sz="2400" dirty="0"/>
              <a:t> </a:t>
            </a:r>
            <a:r>
              <a:rPr lang="zh-CN" altLang="en-US" sz="2400" b="1" dirty="0">
                <a:solidFill>
                  <a:srgbClr val="CC0000"/>
                </a:solidFill>
                <a:effectLst>
                  <a:outerShdw blurRad="38100" dist="38100" dir="2700000" algn="tl">
                    <a:srgbClr val="000000">
                      <a:alpha val="43137"/>
                    </a:srgbClr>
                  </a:outerShdw>
                </a:effectLst>
              </a:rPr>
              <a:t>最大值</a:t>
            </a:r>
            <a:endParaRPr lang="en-US" altLang="zh-CN" sz="2400" b="1" dirty="0">
              <a:solidFill>
                <a:srgbClr val="CC0000"/>
              </a:solidFill>
              <a:effectLst>
                <a:outerShdw blurRad="38100" dist="38100" dir="2700000" algn="tl">
                  <a:srgbClr val="000000">
                    <a:alpha val="43137"/>
                  </a:srgbClr>
                </a:outerShdw>
              </a:effectLst>
            </a:endParaRPr>
          </a:p>
          <a:p>
            <a:pPr marL="914400" lvl="2" indent="0">
              <a:buNone/>
            </a:pPr>
            <a:r>
              <a:rPr lang="zh-CN" altLang="en-US" sz="1800" b="1" dirty="0"/>
              <a:t>无符号数： </a:t>
            </a:r>
            <a:r>
              <a:rPr lang="en-US" altLang="zh-CN" sz="1800" b="1" dirty="0"/>
              <a:t>1111 1111 		</a:t>
            </a:r>
            <a:r>
              <a:rPr lang="zh-CN" altLang="en-US" sz="1800" b="1" dirty="0"/>
              <a:t>值：</a:t>
            </a:r>
            <a:r>
              <a:rPr lang="en-US" altLang="zh-CN" sz="1800" b="1" dirty="0"/>
              <a:t>255 </a:t>
            </a:r>
            <a:br>
              <a:rPr lang="en-US" altLang="zh-CN" sz="1800" dirty="0"/>
            </a:br>
            <a:r>
              <a:rPr lang="en-US" altLang="zh-CN" sz="1800" dirty="0"/>
              <a:t>1* 2</a:t>
            </a:r>
            <a:r>
              <a:rPr lang="en-US" altLang="zh-CN" sz="1800" baseline="30000" dirty="0"/>
              <a:t>7</a:t>
            </a:r>
            <a:r>
              <a:rPr lang="en-US" altLang="zh-CN" sz="1800" dirty="0"/>
              <a:t> + 1* 2</a:t>
            </a:r>
            <a:r>
              <a:rPr lang="en-US" altLang="zh-CN" sz="1800" baseline="30000" dirty="0"/>
              <a:t>6</a:t>
            </a:r>
            <a:r>
              <a:rPr lang="en-US" altLang="zh-CN" sz="1800" dirty="0"/>
              <a:t> + 1* 2</a:t>
            </a:r>
            <a:r>
              <a:rPr lang="en-US" altLang="zh-CN" sz="1800" baseline="30000" dirty="0"/>
              <a:t>5</a:t>
            </a:r>
            <a:r>
              <a:rPr lang="en-US" altLang="zh-CN" sz="1800" dirty="0"/>
              <a:t> + 1* 2</a:t>
            </a:r>
            <a:r>
              <a:rPr lang="en-US" altLang="zh-CN" sz="1800" baseline="30000" dirty="0"/>
              <a:t>4</a:t>
            </a:r>
            <a:r>
              <a:rPr lang="en-US" altLang="zh-CN" sz="1800" dirty="0"/>
              <a:t> + 1* 2</a:t>
            </a:r>
            <a:r>
              <a:rPr lang="en-US" altLang="zh-CN" sz="1800" baseline="30000" dirty="0"/>
              <a:t>3</a:t>
            </a:r>
            <a:r>
              <a:rPr lang="en-US" altLang="zh-CN" sz="1800" dirty="0"/>
              <a:t> + 1* 2</a:t>
            </a:r>
            <a:r>
              <a:rPr lang="en-US" altLang="zh-CN" sz="1800" baseline="30000" dirty="0"/>
              <a:t>2</a:t>
            </a:r>
            <a:r>
              <a:rPr lang="en-US" altLang="zh-CN" sz="1800" dirty="0"/>
              <a:t> + 1* 2</a:t>
            </a:r>
            <a:r>
              <a:rPr lang="en-US" altLang="zh-CN" sz="1800" baseline="30000" dirty="0"/>
              <a:t>1</a:t>
            </a:r>
            <a:r>
              <a:rPr lang="en-US" altLang="zh-CN" sz="1800" dirty="0"/>
              <a:t> + 1* 2</a:t>
            </a:r>
            <a:r>
              <a:rPr lang="en-US" altLang="zh-CN" sz="1800" baseline="30000" dirty="0"/>
              <a:t>0</a:t>
            </a:r>
            <a:r>
              <a:rPr lang="en-US" altLang="zh-CN" sz="1800" dirty="0"/>
              <a:t> </a:t>
            </a:r>
          </a:p>
          <a:p>
            <a:pPr marL="914400" lvl="2" indent="0">
              <a:buNone/>
            </a:pPr>
            <a:r>
              <a:rPr lang="zh-CN" altLang="en-US" sz="1800" b="1" dirty="0"/>
              <a:t>有符号数： </a:t>
            </a:r>
            <a:r>
              <a:rPr lang="en-US" altLang="zh-CN" sz="1800" b="1" dirty="0"/>
              <a:t>0111 1111 		</a:t>
            </a:r>
            <a:r>
              <a:rPr lang="zh-CN" altLang="en-US" sz="1800" b="1" dirty="0"/>
              <a:t>值：</a:t>
            </a:r>
            <a:r>
              <a:rPr lang="en-US" altLang="zh-CN" sz="1800" b="1" dirty="0"/>
              <a:t>127 </a:t>
            </a:r>
            <a:br>
              <a:rPr lang="en-US" altLang="zh-CN" sz="1800" dirty="0"/>
            </a:br>
            <a:r>
              <a:rPr lang="en-US" altLang="zh-CN" sz="1800" dirty="0"/>
              <a:t>1* 2</a:t>
            </a:r>
            <a:r>
              <a:rPr lang="en-US" altLang="zh-CN" sz="1800" baseline="30000" dirty="0"/>
              <a:t>6</a:t>
            </a:r>
            <a:r>
              <a:rPr lang="en-US" altLang="zh-CN" sz="1800" dirty="0"/>
              <a:t> + 1* 2</a:t>
            </a:r>
            <a:r>
              <a:rPr lang="en-US" altLang="zh-CN" sz="1800" baseline="30000" dirty="0"/>
              <a:t>5</a:t>
            </a:r>
            <a:r>
              <a:rPr lang="en-US" altLang="zh-CN" sz="1800" dirty="0"/>
              <a:t> + 1* 2</a:t>
            </a:r>
            <a:r>
              <a:rPr lang="en-US" altLang="zh-CN" sz="1800" baseline="30000" dirty="0"/>
              <a:t>4</a:t>
            </a:r>
            <a:r>
              <a:rPr lang="en-US" altLang="zh-CN" sz="1800" dirty="0"/>
              <a:t> + 1* 2</a:t>
            </a:r>
            <a:r>
              <a:rPr lang="en-US" altLang="zh-CN" sz="1800" baseline="30000" dirty="0"/>
              <a:t>3</a:t>
            </a:r>
            <a:r>
              <a:rPr lang="en-US" altLang="zh-CN" sz="1800" dirty="0"/>
              <a:t> + 1* 2</a:t>
            </a:r>
            <a:r>
              <a:rPr lang="en-US" altLang="zh-CN" sz="1800" baseline="30000" dirty="0"/>
              <a:t>2</a:t>
            </a:r>
            <a:r>
              <a:rPr lang="en-US" altLang="zh-CN" sz="1800" dirty="0"/>
              <a:t> + 1* 2</a:t>
            </a:r>
            <a:r>
              <a:rPr lang="en-US" altLang="zh-CN" sz="1800" baseline="30000" dirty="0"/>
              <a:t>1</a:t>
            </a:r>
            <a:r>
              <a:rPr lang="en-US" altLang="zh-CN" sz="1800" dirty="0"/>
              <a:t> + 1* 2</a:t>
            </a:r>
            <a:r>
              <a:rPr lang="en-US" altLang="zh-CN" sz="1800" baseline="30000" dirty="0"/>
              <a:t>0</a:t>
            </a:r>
            <a:r>
              <a:rPr lang="en-US" altLang="zh-CN" sz="1800" dirty="0"/>
              <a:t> </a:t>
            </a:r>
          </a:p>
          <a:p>
            <a:pPr lvl="2"/>
            <a:r>
              <a:rPr lang="zh-CN" altLang="en-US" sz="1800" b="1" dirty="0">
                <a:solidFill>
                  <a:srgbClr val="0000FF"/>
                </a:solidFill>
              </a:rPr>
              <a:t>原因是有符号数中的最高位被挪去表示符号了，少掉最高位，其最大值一下子减半。</a:t>
            </a:r>
            <a:endParaRPr lang="en-US" altLang="zh-CN" sz="1800" b="1" dirty="0">
              <a:solidFill>
                <a:srgbClr val="0000FF"/>
              </a:solidFill>
            </a:endParaRPr>
          </a:p>
          <a:p>
            <a:pPr lvl="1"/>
            <a:r>
              <a:rPr lang="zh-CN" altLang="en-US" sz="2400" dirty="0"/>
              <a:t> </a:t>
            </a:r>
            <a:r>
              <a:rPr lang="zh-CN" altLang="en-US" sz="2400" b="1" dirty="0">
                <a:solidFill>
                  <a:srgbClr val="CC0000"/>
                </a:solidFill>
                <a:effectLst>
                  <a:outerShdw blurRad="38100" dist="38100" dir="2700000" algn="tl">
                    <a:srgbClr val="000000">
                      <a:alpha val="43137"/>
                    </a:srgbClr>
                  </a:outerShdw>
                </a:effectLst>
              </a:rPr>
              <a:t>最小值</a:t>
            </a:r>
            <a:endParaRPr lang="en-US" altLang="zh-CN" sz="2400" b="1" dirty="0">
              <a:solidFill>
                <a:srgbClr val="CC0000"/>
              </a:solidFill>
              <a:effectLst>
                <a:outerShdw blurRad="38100" dist="38100" dir="2700000" algn="tl">
                  <a:srgbClr val="000000">
                    <a:alpha val="43137"/>
                  </a:srgbClr>
                </a:outerShdw>
              </a:effectLst>
            </a:endParaRPr>
          </a:p>
          <a:p>
            <a:pPr marL="914400" lvl="2" indent="0">
              <a:buNone/>
            </a:pPr>
            <a:r>
              <a:rPr lang="zh-CN" altLang="en-US" sz="1800" b="1" dirty="0"/>
              <a:t>无符号数： </a:t>
            </a:r>
            <a:r>
              <a:rPr lang="en-US" altLang="zh-CN" sz="1800" b="1" dirty="0"/>
              <a:t>0000 0000 		</a:t>
            </a:r>
            <a:r>
              <a:rPr lang="zh-CN" altLang="en-US" sz="1800" b="1" dirty="0"/>
              <a:t>值：</a:t>
            </a:r>
            <a:r>
              <a:rPr lang="en-US" altLang="zh-CN" sz="1800" b="1" dirty="0"/>
              <a:t>0 </a:t>
            </a:r>
          </a:p>
          <a:p>
            <a:pPr marL="914400" lvl="2" indent="0">
              <a:buNone/>
            </a:pPr>
            <a:r>
              <a:rPr lang="zh-CN" altLang="en-US" sz="1800" b="1" dirty="0"/>
              <a:t>有符号数： </a:t>
            </a:r>
            <a:r>
              <a:rPr lang="en-US" altLang="zh-CN" sz="1800" b="1" dirty="0"/>
              <a:t>1000 0000 		</a:t>
            </a:r>
            <a:r>
              <a:rPr lang="zh-CN" altLang="en-US" sz="1800" b="1" dirty="0"/>
              <a:t>值：</a:t>
            </a:r>
            <a:r>
              <a:rPr lang="en-US" altLang="zh-CN" sz="1800" b="1" dirty="0"/>
              <a:t>-128 </a:t>
            </a:r>
          </a:p>
          <a:p>
            <a:pPr lvl="1"/>
            <a:r>
              <a:rPr lang="zh-CN" altLang="en-US" sz="2400" dirty="0"/>
              <a:t> </a:t>
            </a:r>
            <a:r>
              <a:rPr lang="zh-CN" altLang="en-US" sz="2400" b="1" dirty="0">
                <a:solidFill>
                  <a:srgbClr val="CC0000"/>
                </a:solidFill>
                <a:effectLst>
                  <a:outerShdw blurRad="38100" dist="38100" dir="2700000" algn="tl">
                    <a:srgbClr val="000000">
                      <a:alpha val="43137"/>
                    </a:srgbClr>
                  </a:outerShdw>
                </a:effectLst>
              </a:rPr>
              <a:t>取值范围</a:t>
            </a:r>
            <a:endParaRPr lang="en-US" altLang="zh-CN" sz="2400" b="1" dirty="0">
              <a:solidFill>
                <a:srgbClr val="CC0000"/>
              </a:solidFill>
              <a:effectLst>
                <a:outerShdw blurRad="38100" dist="38100" dir="2700000" algn="tl">
                  <a:srgbClr val="000000">
                    <a:alpha val="43137"/>
                  </a:srgbClr>
                </a:outerShdw>
              </a:effectLst>
            </a:endParaRPr>
          </a:p>
          <a:p>
            <a:pPr marL="914400" lvl="2" indent="0">
              <a:buNone/>
            </a:pPr>
            <a:r>
              <a:rPr lang="zh-CN" altLang="en-US" sz="1800" b="1" dirty="0"/>
              <a:t>无符号数：       </a:t>
            </a:r>
            <a:r>
              <a:rPr lang="en-US" altLang="zh-CN" sz="1800" b="1" dirty="0"/>
              <a:t>0 --------------------- 255 </a:t>
            </a:r>
          </a:p>
          <a:p>
            <a:pPr marL="914400" lvl="2" indent="0">
              <a:buNone/>
            </a:pPr>
            <a:r>
              <a:rPr lang="zh-CN" altLang="en-US" sz="1800" b="1" dirty="0"/>
              <a:t>有符号数： </a:t>
            </a:r>
            <a:r>
              <a:rPr lang="en-US" altLang="zh-CN" sz="1800" b="1" dirty="0"/>
              <a:t>-128 --------- 0 ---------- 127 </a:t>
            </a:r>
            <a:r>
              <a:rPr lang="en-US" altLang="zh-CN" sz="1800" dirty="0"/>
              <a:t>	</a:t>
            </a:r>
            <a:r>
              <a:rPr lang="en-US" altLang="zh-CN" dirty="0"/>
              <a:t>	</a:t>
            </a:r>
            <a:endParaRPr lang="zh-CN" altLang="en-US" dirty="0"/>
          </a:p>
        </p:txBody>
      </p:sp>
      <p:sp>
        <p:nvSpPr>
          <p:cNvPr id="4" name="矩形 3"/>
          <p:cNvSpPr/>
          <p:nvPr/>
        </p:nvSpPr>
        <p:spPr>
          <a:xfrm>
            <a:off x="1115616" y="5733256"/>
            <a:ext cx="6048672" cy="400110"/>
          </a:xfrm>
          <a:prstGeom prst="rect">
            <a:avLst/>
          </a:prstGeom>
        </p:spPr>
        <p:txBody>
          <a:bodyPr wrap="square">
            <a:spAutoFit/>
          </a:bodyPr>
          <a:lstStyle/>
          <a:p>
            <a:pPr marL="342900" indent="-342900">
              <a:buFont typeface="Arial" panose="020B0604020202020204" pitchFamily="34" charset="0"/>
              <a:buChar char="•"/>
            </a:pPr>
            <a:r>
              <a:rPr lang="zh-CN" altLang="en-US" sz="2000" b="1" dirty="0">
                <a:solidFill>
                  <a:srgbClr val="FF0000"/>
                </a:solidFill>
              </a:rPr>
              <a:t>二者能表达的不同数值的个数都一样是</a:t>
            </a:r>
            <a:r>
              <a:rPr lang="en-US" altLang="zh-CN" sz="2000" b="1" dirty="0">
                <a:solidFill>
                  <a:srgbClr val="FF0000"/>
                </a:solidFill>
              </a:rPr>
              <a:t>256</a:t>
            </a:r>
            <a:r>
              <a:rPr lang="zh-CN" altLang="en-US" sz="2000" b="1" dirty="0">
                <a:solidFill>
                  <a:srgbClr val="FF0000"/>
                </a:solidFill>
              </a:rPr>
              <a:t>个！</a:t>
            </a:r>
          </a:p>
        </p:txBody>
      </p:sp>
    </p:spTree>
    <p:extLst>
      <p:ext uri="{BB962C8B-B14F-4D97-AF65-F5344CB8AC3E}">
        <p14:creationId xmlns:p14="http://schemas.microsoft.com/office/powerpoint/2010/main" val="244443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51520" y="836712"/>
            <a:ext cx="6535638" cy="759618"/>
          </a:xfrm>
        </p:spPr>
        <p:txBody>
          <a:bodyPr/>
          <a:lstStyle/>
          <a:p>
            <a:r>
              <a:rPr lang="en-US" altLang="zh-CN" dirty="0"/>
              <a:t>3</a:t>
            </a:r>
            <a:r>
              <a:rPr lang="zh-CN" altLang="en-US" dirty="0"/>
              <a:t>、原码、反码和补码——背景</a:t>
            </a:r>
          </a:p>
        </p:txBody>
      </p:sp>
      <p:sp>
        <p:nvSpPr>
          <p:cNvPr id="80899" name="Rectangle 3"/>
          <p:cNvSpPr>
            <a:spLocks noGrp="1" noChangeArrowheads="1"/>
          </p:cNvSpPr>
          <p:nvPr>
            <p:ph idx="1"/>
          </p:nvPr>
        </p:nvSpPr>
        <p:spPr>
          <a:xfrm>
            <a:off x="539552" y="1988840"/>
            <a:ext cx="7902449" cy="3672408"/>
          </a:xfrm>
        </p:spPr>
        <p:txBody>
          <a:bodyPr>
            <a:normAutofit/>
          </a:bodyPr>
          <a:lstStyle/>
          <a:p>
            <a:r>
              <a:rPr lang="zh-CN" altLang="en-US" sz="2800" dirty="0"/>
              <a:t>机器数在计算机中要进行加、减、乘、除等运算。</a:t>
            </a:r>
          </a:p>
          <a:p>
            <a:r>
              <a:rPr lang="zh-CN" altLang="en-US" sz="2800" dirty="0"/>
              <a:t>实际上，</a:t>
            </a:r>
            <a:r>
              <a:rPr lang="zh-CN" altLang="en-US" sz="2800" b="1" dirty="0">
                <a:solidFill>
                  <a:srgbClr val="FF0066"/>
                </a:solidFill>
              </a:rPr>
              <a:t>乘法是做移位加法，除法是做移位减法</a:t>
            </a:r>
            <a:r>
              <a:rPr lang="zh-CN" altLang="en-US" sz="2800" dirty="0"/>
              <a:t>。</a:t>
            </a:r>
          </a:p>
          <a:p>
            <a:r>
              <a:rPr lang="zh-CN" altLang="en-US" sz="2800" dirty="0"/>
              <a:t>因此，在机器中只需要做加、减两种运算。</a:t>
            </a:r>
          </a:p>
          <a:p>
            <a:r>
              <a:rPr lang="zh-CN" altLang="en-US" sz="2800" dirty="0"/>
              <a:t>如果直接实现减法，必须使用较复杂的逻辑电路来实现，运算时间较长。</a:t>
            </a:r>
          </a:p>
          <a:p>
            <a:r>
              <a:rPr lang="zh-CN" altLang="en-US" sz="2800" dirty="0"/>
              <a:t>于是，人们提出了多种机器数的表示形式，试图</a:t>
            </a:r>
            <a:r>
              <a:rPr lang="zh-CN" altLang="en-US" sz="2800" b="1" dirty="0">
                <a:solidFill>
                  <a:srgbClr val="FF0066"/>
                </a:solidFill>
              </a:rPr>
              <a:t>用加法运算来实现减法运算</a:t>
            </a:r>
            <a:r>
              <a:rPr lang="zh-CN" altLang="en-US" sz="2800" dirty="0"/>
              <a:t>。</a:t>
            </a:r>
            <a:endParaRPr lang="en-US" altLang="zh-CN" sz="2800" dirty="0"/>
          </a:p>
          <a:p>
            <a:pPr lvl="1"/>
            <a:r>
              <a:rPr lang="zh-CN" altLang="en-US" sz="2400" dirty="0">
                <a:solidFill>
                  <a:srgbClr val="0033CC"/>
                </a:solidFill>
              </a:rPr>
              <a:t>几乎所有现代计算机的数值表示都采用补码！</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79512" y="404664"/>
            <a:ext cx="3727326" cy="831849"/>
          </a:xfrm>
        </p:spPr>
        <p:txBody>
          <a:bodyPr/>
          <a:lstStyle/>
          <a:p>
            <a:r>
              <a:rPr lang="zh-CN" altLang="en-US" dirty="0"/>
              <a:t>（</a:t>
            </a:r>
            <a:r>
              <a:rPr lang="en-US" altLang="zh-CN" dirty="0"/>
              <a:t>1</a:t>
            </a:r>
            <a:r>
              <a:rPr lang="zh-CN" altLang="en-US" dirty="0"/>
              <a:t>）原码表示法</a:t>
            </a:r>
          </a:p>
        </p:txBody>
      </p:sp>
      <p:sp>
        <p:nvSpPr>
          <p:cNvPr id="81923" name="Rectangle 3"/>
          <p:cNvSpPr>
            <a:spLocks noGrp="1" noChangeArrowheads="1"/>
          </p:cNvSpPr>
          <p:nvPr>
            <p:ph idx="1"/>
          </p:nvPr>
        </p:nvSpPr>
        <p:spPr>
          <a:xfrm>
            <a:off x="899593" y="1236513"/>
            <a:ext cx="7272808" cy="4856783"/>
          </a:xfrm>
        </p:spPr>
        <p:txBody>
          <a:bodyPr>
            <a:normAutofit/>
          </a:bodyPr>
          <a:lstStyle/>
          <a:p>
            <a:pPr>
              <a:lnSpc>
                <a:spcPct val="80000"/>
              </a:lnSpc>
            </a:pPr>
            <a:r>
              <a:rPr lang="zh-CN" altLang="en-US" sz="2400" b="1" dirty="0">
                <a:solidFill>
                  <a:srgbClr val="000000"/>
                </a:solidFill>
              </a:rPr>
              <a:t>原码表示也称为“</a:t>
            </a:r>
            <a:r>
              <a:rPr lang="zh-CN" altLang="en-US" sz="2400" b="1" dirty="0">
                <a:solidFill>
                  <a:srgbClr val="FF0000"/>
                </a:solidFill>
              </a:rPr>
              <a:t>符号－数值表示</a:t>
            </a:r>
            <a:r>
              <a:rPr lang="zh-CN" altLang="en-US" sz="2400" b="1" dirty="0">
                <a:solidFill>
                  <a:srgbClr val="000000"/>
                </a:solidFill>
              </a:rPr>
              <a:t>”。</a:t>
            </a:r>
          </a:p>
          <a:p>
            <a:pPr>
              <a:lnSpc>
                <a:spcPct val="80000"/>
              </a:lnSpc>
            </a:pPr>
            <a:r>
              <a:rPr lang="zh-CN" altLang="en-US" sz="2400" b="1" dirty="0">
                <a:solidFill>
                  <a:srgbClr val="000000"/>
                </a:solidFill>
              </a:rPr>
              <a:t>形成规则：</a:t>
            </a:r>
          </a:p>
          <a:p>
            <a:pPr lvl="1">
              <a:lnSpc>
                <a:spcPct val="80000"/>
              </a:lnSpc>
            </a:pPr>
            <a:r>
              <a:rPr lang="zh-CN" altLang="en-US" sz="2000" b="1" dirty="0">
                <a:solidFill>
                  <a:srgbClr val="FF0066"/>
                </a:solidFill>
              </a:rPr>
              <a:t>最高位表示符号</a:t>
            </a:r>
            <a:r>
              <a:rPr lang="zh-CN" altLang="en-US" sz="2000" b="1" dirty="0">
                <a:solidFill>
                  <a:srgbClr val="000000"/>
                </a:solidFill>
              </a:rPr>
              <a:t>（正数符号位为0，负数符号位为1）</a:t>
            </a:r>
          </a:p>
          <a:p>
            <a:pPr lvl="1">
              <a:lnSpc>
                <a:spcPct val="80000"/>
              </a:lnSpc>
            </a:pPr>
            <a:r>
              <a:rPr lang="zh-CN" altLang="en-US" sz="2000" b="1" dirty="0">
                <a:solidFill>
                  <a:srgbClr val="000000"/>
                </a:solidFill>
              </a:rPr>
              <a:t>其余位表示数值部分，为</a:t>
            </a:r>
            <a:r>
              <a:rPr lang="zh-CN" altLang="en-US" sz="2000" b="1" dirty="0">
                <a:solidFill>
                  <a:srgbClr val="FF0066"/>
                </a:solidFill>
              </a:rPr>
              <a:t>数值绝对值</a:t>
            </a:r>
            <a:r>
              <a:rPr lang="zh-CN" altLang="en-US" sz="2000" b="1" dirty="0">
                <a:solidFill>
                  <a:srgbClr val="000000"/>
                </a:solidFill>
              </a:rPr>
              <a:t>的二进制表示。</a:t>
            </a:r>
          </a:p>
          <a:p>
            <a:pPr>
              <a:lnSpc>
                <a:spcPct val="80000"/>
              </a:lnSpc>
            </a:pPr>
            <a:r>
              <a:rPr lang="zh-CN" altLang="en-US" sz="2400" b="1" dirty="0">
                <a:solidFill>
                  <a:srgbClr val="000000"/>
                </a:solidFill>
              </a:rPr>
              <a:t>整数</a:t>
            </a:r>
            <a:r>
              <a:rPr lang="zh-CN" altLang="en-US" sz="2800" dirty="0">
                <a:solidFill>
                  <a:srgbClr val="000000"/>
                </a:solidFill>
              </a:rPr>
              <a:t>（以</a:t>
            </a:r>
            <a:r>
              <a:rPr lang="en-US" altLang="zh-CN" sz="2800" dirty="0">
                <a:solidFill>
                  <a:srgbClr val="000000"/>
                </a:solidFill>
              </a:rPr>
              <a:t>8</a:t>
            </a:r>
            <a:r>
              <a:rPr lang="zh-CN" altLang="en-US" sz="2800" dirty="0">
                <a:solidFill>
                  <a:srgbClr val="000000"/>
                </a:solidFill>
              </a:rPr>
              <a:t>位为例）</a:t>
            </a:r>
          </a:p>
          <a:p>
            <a:pPr lvl="2">
              <a:lnSpc>
                <a:spcPct val="80000"/>
              </a:lnSpc>
              <a:spcBef>
                <a:spcPct val="25000"/>
              </a:spcBef>
              <a:buFontTx/>
              <a:buNone/>
            </a:pPr>
            <a:r>
              <a:rPr lang="en-US" altLang="zh-CN" sz="2800" dirty="0"/>
              <a:t>x＝1100110，             [x]</a:t>
            </a:r>
            <a:r>
              <a:rPr lang="zh-CN" altLang="en-US" sz="2800" baseline="-25000" dirty="0"/>
              <a:t>原</a:t>
            </a:r>
            <a:r>
              <a:rPr lang="zh-CN" altLang="en-US" sz="2800" dirty="0"/>
              <a:t>＝01100110</a:t>
            </a:r>
          </a:p>
          <a:p>
            <a:pPr lvl="2">
              <a:lnSpc>
                <a:spcPct val="80000"/>
              </a:lnSpc>
              <a:spcBef>
                <a:spcPct val="25000"/>
              </a:spcBef>
              <a:buFontTx/>
              <a:buNone/>
            </a:pPr>
            <a:r>
              <a:rPr lang="en-US" altLang="zh-CN" sz="2800" dirty="0"/>
              <a:t>x＝</a:t>
            </a:r>
            <a:r>
              <a:rPr lang="zh-CN" altLang="en-US" sz="2800" b="1" dirty="0"/>
              <a:t>－</a:t>
            </a:r>
            <a:r>
              <a:rPr lang="en-US" altLang="zh-CN" sz="2800" dirty="0"/>
              <a:t>1100110，         [x]</a:t>
            </a:r>
            <a:r>
              <a:rPr lang="zh-CN" altLang="en-US" sz="2800" baseline="-25000" dirty="0"/>
              <a:t>原</a:t>
            </a:r>
            <a:r>
              <a:rPr lang="zh-CN" altLang="en-US" sz="2800" dirty="0"/>
              <a:t>＝</a:t>
            </a:r>
            <a:r>
              <a:rPr lang="zh-CN" altLang="en-US" sz="2800" dirty="0">
                <a:solidFill>
                  <a:srgbClr val="FF0066"/>
                </a:solidFill>
              </a:rPr>
              <a:t>1</a:t>
            </a:r>
            <a:r>
              <a:rPr lang="zh-CN" altLang="en-US" sz="2800" dirty="0"/>
              <a:t>1100110</a:t>
            </a:r>
          </a:p>
          <a:p>
            <a:pPr lvl="1">
              <a:lnSpc>
                <a:spcPct val="80000"/>
              </a:lnSpc>
              <a:spcBef>
                <a:spcPct val="25000"/>
              </a:spcBef>
            </a:pPr>
            <a:r>
              <a:rPr lang="zh-CN" altLang="en-US" sz="2000" dirty="0"/>
              <a:t> </a:t>
            </a:r>
            <a:r>
              <a:rPr lang="zh-CN" altLang="en-US" sz="2000" dirty="0">
                <a:solidFill>
                  <a:srgbClr val="FF0066"/>
                </a:solidFill>
              </a:rPr>
              <a:t>[+0]</a:t>
            </a:r>
            <a:r>
              <a:rPr lang="zh-CN" altLang="en-US" sz="3200" baseline="-25000" dirty="0">
                <a:solidFill>
                  <a:srgbClr val="FF0066"/>
                </a:solidFill>
              </a:rPr>
              <a:t>原</a:t>
            </a:r>
            <a:r>
              <a:rPr lang="zh-CN" altLang="en-US" sz="2000" dirty="0">
                <a:solidFill>
                  <a:srgbClr val="FF0066"/>
                </a:solidFill>
              </a:rPr>
              <a:t>=000</a:t>
            </a:r>
            <a:r>
              <a:rPr lang="en-US" altLang="zh-CN" sz="2000" dirty="0">
                <a:solidFill>
                  <a:srgbClr val="FF0066"/>
                </a:solidFill>
              </a:rPr>
              <a:t>00000</a:t>
            </a:r>
            <a:r>
              <a:rPr lang="zh-CN" altLang="en-US" sz="2000" dirty="0">
                <a:solidFill>
                  <a:srgbClr val="FF0066"/>
                </a:solidFill>
              </a:rPr>
              <a:t>， [-0]</a:t>
            </a:r>
            <a:r>
              <a:rPr lang="zh-CN" altLang="en-US" sz="3200" baseline="-25000" dirty="0">
                <a:solidFill>
                  <a:srgbClr val="FF0066"/>
                </a:solidFill>
              </a:rPr>
              <a:t>原</a:t>
            </a:r>
            <a:r>
              <a:rPr lang="zh-CN" altLang="en-US" sz="2000" dirty="0">
                <a:solidFill>
                  <a:srgbClr val="FF0066"/>
                </a:solidFill>
              </a:rPr>
              <a:t>=100</a:t>
            </a:r>
            <a:r>
              <a:rPr lang="en-US" altLang="zh-CN" sz="2000" dirty="0">
                <a:solidFill>
                  <a:srgbClr val="FF0066"/>
                </a:solidFill>
              </a:rPr>
              <a:t>00000</a:t>
            </a:r>
            <a:endParaRPr lang="en-US" altLang="zh-CN" sz="3200" dirty="0">
              <a:solidFill>
                <a:srgbClr val="FF0066"/>
              </a:solidFill>
            </a:endParaRPr>
          </a:p>
          <a:p>
            <a:pPr>
              <a:lnSpc>
                <a:spcPct val="80000"/>
              </a:lnSpc>
            </a:pPr>
            <a:r>
              <a:rPr lang="zh-CN" altLang="en-US" sz="2400" b="1" dirty="0">
                <a:solidFill>
                  <a:srgbClr val="000000"/>
                </a:solidFill>
              </a:rPr>
              <a:t>纯小数</a:t>
            </a:r>
            <a:r>
              <a:rPr lang="zh-CN" altLang="en-US" sz="2800" dirty="0">
                <a:solidFill>
                  <a:srgbClr val="000000"/>
                </a:solidFill>
              </a:rPr>
              <a:t>（以</a:t>
            </a:r>
            <a:r>
              <a:rPr lang="en-US" altLang="zh-CN" sz="2800" dirty="0">
                <a:solidFill>
                  <a:srgbClr val="000000"/>
                </a:solidFill>
              </a:rPr>
              <a:t>8</a:t>
            </a:r>
            <a:r>
              <a:rPr lang="zh-CN" altLang="en-US" sz="2800" dirty="0">
                <a:solidFill>
                  <a:srgbClr val="000000"/>
                </a:solidFill>
              </a:rPr>
              <a:t>位为例）</a:t>
            </a:r>
            <a:endParaRPr lang="zh-CN" altLang="en-US" sz="2400" b="1" dirty="0">
              <a:solidFill>
                <a:srgbClr val="000000"/>
              </a:solidFill>
            </a:endParaRPr>
          </a:p>
          <a:p>
            <a:pPr lvl="2">
              <a:lnSpc>
                <a:spcPct val="80000"/>
              </a:lnSpc>
              <a:spcBef>
                <a:spcPct val="25000"/>
              </a:spcBef>
              <a:buFontTx/>
              <a:buNone/>
            </a:pPr>
            <a:r>
              <a:rPr lang="en-US" altLang="zh-CN" sz="2800" dirty="0"/>
              <a:t>x＝0.1100110，          [x]</a:t>
            </a:r>
            <a:r>
              <a:rPr lang="zh-CN" altLang="en-US" sz="2800" baseline="-25000" dirty="0"/>
              <a:t>原</a:t>
            </a:r>
            <a:r>
              <a:rPr lang="zh-CN" altLang="en-US" sz="2800" dirty="0"/>
              <a:t>＝0.1100110</a:t>
            </a:r>
          </a:p>
          <a:p>
            <a:pPr lvl="2">
              <a:lnSpc>
                <a:spcPct val="80000"/>
              </a:lnSpc>
              <a:spcBef>
                <a:spcPct val="25000"/>
              </a:spcBef>
              <a:buFontTx/>
              <a:buNone/>
            </a:pPr>
            <a:r>
              <a:rPr lang="en-US" altLang="zh-CN" sz="2800" dirty="0"/>
              <a:t>x＝</a:t>
            </a:r>
            <a:r>
              <a:rPr lang="zh-CN" altLang="en-US" sz="2800" b="1" dirty="0"/>
              <a:t>－</a:t>
            </a:r>
            <a:r>
              <a:rPr lang="en-US" altLang="zh-CN" sz="2800" dirty="0"/>
              <a:t>0.1100110，      [x]</a:t>
            </a:r>
            <a:r>
              <a:rPr lang="zh-CN" altLang="en-US" sz="2800" baseline="-25000" dirty="0"/>
              <a:t>原</a:t>
            </a:r>
            <a:r>
              <a:rPr lang="zh-CN" altLang="en-US" sz="2800" dirty="0"/>
              <a:t>＝</a:t>
            </a:r>
            <a:r>
              <a:rPr lang="zh-CN" altLang="en-US" sz="2800" dirty="0">
                <a:solidFill>
                  <a:srgbClr val="FF0066"/>
                </a:solidFill>
              </a:rPr>
              <a:t>1</a:t>
            </a:r>
            <a:r>
              <a:rPr lang="zh-CN" altLang="en-US" sz="2800" dirty="0"/>
              <a:t>.1100110</a:t>
            </a:r>
          </a:p>
          <a:p>
            <a:pPr lvl="1">
              <a:lnSpc>
                <a:spcPct val="80000"/>
              </a:lnSpc>
            </a:pPr>
            <a:r>
              <a:rPr lang="zh-CN" altLang="en-US" sz="2000" dirty="0"/>
              <a:t> </a:t>
            </a:r>
            <a:r>
              <a:rPr lang="zh-CN" altLang="en-US" sz="2000" dirty="0">
                <a:solidFill>
                  <a:srgbClr val="FF0066"/>
                </a:solidFill>
              </a:rPr>
              <a:t>[+0]</a:t>
            </a:r>
            <a:r>
              <a:rPr lang="zh-CN" altLang="en-US" sz="2000" baseline="-25000" dirty="0">
                <a:solidFill>
                  <a:srgbClr val="FF0066"/>
                </a:solidFill>
              </a:rPr>
              <a:t>原</a:t>
            </a:r>
            <a:r>
              <a:rPr lang="zh-CN" altLang="en-US" sz="2000" dirty="0">
                <a:solidFill>
                  <a:srgbClr val="FF0066"/>
                </a:solidFill>
              </a:rPr>
              <a:t> =0.00</a:t>
            </a:r>
            <a:r>
              <a:rPr lang="en-US" altLang="zh-CN" sz="2000" dirty="0">
                <a:solidFill>
                  <a:srgbClr val="FF0066"/>
                </a:solidFill>
              </a:rPr>
              <a:t>00000</a:t>
            </a:r>
            <a:r>
              <a:rPr lang="zh-CN" altLang="en-US" sz="2000" dirty="0">
                <a:solidFill>
                  <a:srgbClr val="FF0066"/>
                </a:solidFill>
              </a:rPr>
              <a:t>，[-0]</a:t>
            </a:r>
            <a:r>
              <a:rPr lang="zh-CN" altLang="en-US" sz="2000" baseline="-25000" dirty="0">
                <a:solidFill>
                  <a:srgbClr val="FF0066"/>
                </a:solidFill>
              </a:rPr>
              <a:t>原</a:t>
            </a:r>
            <a:r>
              <a:rPr lang="zh-CN" altLang="en-US" sz="2000" dirty="0">
                <a:solidFill>
                  <a:srgbClr val="FF0066"/>
                </a:solidFill>
              </a:rPr>
              <a:t>=1.00</a:t>
            </a:r>
            <a:r>
              <a:rPr lang="en-US" altLang="zh-CN" sz="2000" dirty="0">
                <a:solidFill>
                  <a:srgbClr val="FF0066"/>
                </a:solidFill>
              </a:rPr>
              <a:t>00000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23528" y="395231"/>
            <a:ext cx="3871342" cy="615602"/>
          </a:xfrm>
        </p:spPr>
        <p:txBody>
          <a:bodyPr/>
          <a:lstStyle/>
          <a:p>
            <a:r>
              <a:rPr lang="en-US" altLang="zh-CN" dirty="0"/>
              <a:t>2</a:t>
            </a:r>
            <a:r>
              <a:rPr lang="zh-CN" altLang="en-US" dirty="0"/>
              <a:t>、反码表示法</a:t>
            </a:r>
          </a:p>
        </p:txBody>
      </p:sp>
      <p:sp>
        <p:nvSpPr>
          <p:cNvPr id="82947" name="Rectangle 3"/>
          <p:cNvSpPr>
            <a:spLocks noGrp="1" noChangeArrowheads="1"/>
          </p:cNvSpPr>
          <p:nvPr>
            <p:ph idx="1"/>
          </p:nvPr>
        </p:nvSpPr>
        <p:spPr>
          <a:xfrm>
            <a:off x="755576" y="1010833"/>
            <a:ext cx="7769225" cy="5162550"/>
          </a:xfrm>
        </p:spPr>
        <p:txBody>
          <a:bodyPr>
            <a:normAutofit/>
          </a:bodyPr>
          <a:lstStyle/>
          <a:p>
            <a:pPr>
              <a:lnSpc>
                <a:spcPct val="80000"/>
              </a:lnSpc>
            </a:pPr>
            <a:r>
              <a:rPr lang="zh-CN" altLang="en-US" sz="2400" b="1" dirty="0"/>
              <a:t>反码表示也称为“</a:t>
            </a:r>
            <a:r>
              <a:rPr lang="zh-CN" altLang="en-US" sz="2400" b="1" dirty="0">
                <a:solidFill>
                  <a:srgbClr val="FF0000"/>
                </a:solidFill>
              </a:rPr>
              <a:t>对1的补数</a:t>
            </a:r>
            <a:r>
              <a:rPr lang="zh-CN" altLang="en-US" sz="2400" b="1" dirty="0"/>
              <a:t>”。</a:t>
            </a:r>
          </a:p>
          <a:p>
            <a:pPr>
              <a:lnSpc>
                <a:spcPct val="80000"/>
              </a:lnSpc>
            </a:pPr>
            <a:r>
              <a:rPr lang="zh-CN" altLang="en-US" sz="2400" b="1" dirty="0"/>
              <a:t>形成规则：</a:t>
            </a:r>
          </a:p>
          <a:p>
            <a:pPr lvl="1">
              <a:lnSpc>
                <a:spcPct val="80000"/>
              </a:lnSpc>
            </a:pPr>
            <a:r>
              <a:rPr lang="zh-CN" altLang="en-US" sz="2000" b="1" dirty="0"/>
              <a:t>正数的反码表示完全等同于其原码表示；</a:t>
            </a:r>
          </a:p>
          <a:p>
            <a:pPr lvl="1">
              <a:lnSpc>
                <a:spcPct val="80000"/>
              </a:lnSpc>
            </a:pPr>
            <a:r>
              <a:rPr lang="zh-CN" altLang="en-US" sz="2000" b="1" dirty="0"/>
              <a:t>对于负数，最高位为1（符号位），其余位（即数值部分）为相应原码表示</a:t>
            </a:r>
            <a:r>
              <a:rPr lang="zh-CN" altLang="en-US" sz="2000" b="1" dirty="0">
                <a:solidFill>
                  <a:srgbClr val="FF0066"/>
                </a:solidFill>
              </a:rPr>
              <a:t>数值部分按位求反</a:t>
            </a:r>
            <a:r>
              <a:rPr lang="zh-CN" altLang="en-US" sz="2000" b="1" dirty="0"/>
              <a:t>。</a:t>
            </a:r>
          </a:p>
          <a:p>
            <a:pPr>
              <a:lnSpc>
                <a:spcPct val="80000"/>
              </a:lnSpc>
            </a:pPr>
            <a:r>
              <a:rPr lang="zh-CN" altLang="en-US" sz="2400" b="1" dirty="0">
                <a:solidFill>
                  <a:srgbClr val="000000"/>
                </a:solidFill>
              </a:rPr>
              <a:t>整数</a:t>
            </a:r>
            <a:r>
              <a:rPr lang="zh-CN" altLang="en-US" sz="2800" dirty="0">
                <a:solidFill>
                  <a:srgbClr val="000000"/>
                </a:solidFill>
              </a:rPr>
              <a:t>（以</a:t>
            </a:r>
            <a:r>
              <a:rPr lang="en-US" altLang="zh-CN" sz="2800" dirty="0">
                <a:solidFill>
                  <a:srgbClr val="000000"/>
                </a:solidFill>
              </a:rPr>
              <a:t>8</a:t>
            </a:r>
            <a:r>
              <a:rPr lang="zh-CN" altLang="en-US" sz="2800" dirty="0">
                <a:solidFill>
                  <a:srgbClr val="000000"/>
                </a:solidFill>
              </a:rPr>
              <a:t>位为例）</a:t>
            </a:r>
          </a:p>
          <a:p>
            <a:pPr lvl="2">
              <a:lnSpc>
                <a:spcPct val="80000"/>
              </a:lnSpc>
              <a:spcBef>
                <a:spcPct val="25000"/>
              </a:spcBef>
              <a:buFontTx/>
              <a:buNone/>
            </a:pPr>
            <a:r>
              <a:rPr lang="en-US" altLang="zh-CN" sz="2800" dirty="0"/>
              <a:t>x＝1100110，             [x]</a:t>
            </a:r>
            <a:r>
              <a:rPr lang="zh-CN" altLang="en-US" sz="2800" baseline="-25000" dirty="0"/>
              <a:t>反</a:t>
            </a:r>
            <a:r>
              <a:rPr lang="zh-CN" altLang="en-US" sz="2800" dirty="0"/>
              <a:t>＝01100110</a:t>
            </a:r>
          </a:p>
          <a:p>
            <a:pPr lvl="2">
              <a:lnSpc>
                <a:spcPct val="80000"/>
              </a:lnSpc>
              <a:spcBef>
                <a:spcPct val="25000"/>
              </a:spcBef>
              <a:buFontTx/>
              <a:buNone/>
            </a:pPr>
            <a:r>
              <a:rPr lang="en-US" altLang="zh-CN" sz="2800" dirty="0"/>
              <a:t>x＝</a:t>
            </a:r>
            <a:r>
              <a:rPr lang="zh-CN" altLang="en-US" sz="2800" dirty="0"/>
              <a:t>－</a:t>
            </a:r>
            <a:r>
              <a:rPr lang="en-US" altLang="zh-CN" sz="2800" dirty="0"/>
              <a:t>1100110，         [x]</a:t>
            </a:r>
            <a:r>
              <a:rPr lang="zh-CN" altLang="en-US" sz="2800" baseline="-25000" dirty="0"/>
              <a:t>反</a:t>
            </a:r>
            <a:r>
              <a:rPr lang="zh-CN" altLang="en-US" sz="2800" dirty="0"/>
              <a:t>＝</a:t>
            </a:r>
            <a:r>
              <a:rPr lang="zh-CN" altLang="en-US" sz="2800" dirty="0">
                <a:solidFill>
                  <a:srgbClr val="FF00FF"/>
                </a:solidFill>
              </a:rPr>
              <a:t>1</a:t>
            </a:r>
            <a:r>
              <a:rPr lang="zh-CN" altLang="en-US" sz="2800" dirty="0"/>
              <a:t>001100</a:t>
            </a:r>
            <a:r>
              <a:rPr lang="en-US" altLang="zh-CN" sz="2800" dirty="0"/>
              <a:t>1</a:t>
            </a:r>
          </a:p>
          <a:p>
            <a:pPr lvl="1">
              <a:lnSpc>
                <a:spcPct val="80000"/>
              </a:lnSpc>
              <a:spcBef>
                <a:spcPct val="25000"/>
              </a:spcBef>
            </a:pPr>
            <a:r>
              <a:rPr lang="zh-CN" altLang="en-US" sz="2000" dirty="0">
                <a:solidFill>
                  <a:srgbClr val="FF0066"/>
                </a:solidFill>
              </a:rPr>
              <a:t> [+0]</a:t>
            </a:r>
            <a:r>
              <a:rPr lang="zh-CN" altLang="en-US" sz="3200" baseline="-25000" dirty="0">
                <a:solidFill>
                  <a:srgbClr val="FF0066"/>
                </a:solidFill>
              </a:rPr>
              <a:t>反</a:t>
            </a:r>
            <a:r>
              <a:rPr lang="en-US" altLang="zh-CN" sz="2000" dirty="0">
                <a:solidFill>
                  <a:srgbClr val="FF0066"/>
                </a:solidFill>
              </a:rPr>
              <a:t>=00000000</a:t>
            </a:r>
            <a:r>
              <a:rPr lang="zh-CN" altLang="en-US" sz="2000" dirty="0">
                <a:solidFill>
                  <a:srgbClr val="FF0066"/>
                </a:solidFill>
              </a:rPr>
              <a:t>， [-0]</a:t>
            </a:r>
            <a:r>
              <a:rPr lang="zh-CN" altLang="en-US" sz="3200" baseline="-25000" dirty="0">
                <a:solidFill>
                  <a:srgbClr val="FF0066"/>
                </a:solidFill>
              </a:rPr>
              <a:t>反</a:t>
            </a:r>
            <a:r>
              <a:rPr lang="zh-CN" altLang="en-US" sz="2000" dirty="0">
                <a:solidFill>
                  <a:srgbClr val="FF0066"/>
                </a:solidFill>
              </a:rPr>
              <a:t>=1</a:t>
            </a:r>
            <a:r>
              <a:rPr lang="en-US" altLang="zh-CN" sz="2000" dirty="0">
                <a:solidFill>
                  <a:srgbClr val="FF0066"/>
                </a:solidFill>
              </a:rPr>
              <a:t>1111111</a:t>
            </a:r>
          </a:p>
          <a:p>
            <a:pPr>
              <a:lnSpc>
                <a:spcPct val="80000"/>
              </a:lnSpc>
            </a:pPr>
            <a:r>
              <a:rPr lang="zh-CN" altLang="en-US" sz="2400" b="1" dirty="0">
                <a:solidFill>
                  <a:srgbClr val="000000"/>
                </a:solidFill>
              </a:rPr>
              <a:t>纯小数</a:t>
            </a:r>
            <a:r>
              <a:rPr lang="zh-CN" altLang="en-US" sz="2800" dirty="0">
                <a:solidFill>
                  <a:srgbClr val="000000"/>
                </a:solidFill>
              </a:rPr>
              <a:t>（以</a:t>
            </a:r>
            <a:r>
              <a:rPr lang="en-US" altLang="zh-CN" sz="2800" dirty="0">
                <a:solidFill>
                  <a:srgbClr val="000000"/>
                </a:solidFill>
              </a:rPr>
              <a:t>8</a:t>
            </a:r>
            <a:r>
              <a:rPr lang="zh-CN" altLang="en-US" sz="2800" dirty="0">
                <a:solidFill>
                  <a:srgbClr val="000000"/>
                </a:solidFill>
              </a:rPr>
              <a:t>位为例）</a:t>
            </a:r>
            <a:endParaRPr lang="zh-CN" altLang="en-US" sz="2400" b="1" dirty="0">
              <a:solidFill>
                <a:srgbClr val="000000"/>
              </a:solidFill>
            </a:endParaRPr>
          </a:p>
          <a:p>
            <a:pPr lvl="2">
              <a:lnSpc>
                <a:spcPct val="80000"/>
              </a:lnSpc>
              <a:spcBef>
                <a:spcPct val="25000"/>
              </a:spcBef>
              <a:buFontTx/>
              <a:buNone/>
            </a:pPr>
            <a:r>
              <a:rPr lang="en-US" altLang="zh-CN" sz="2800" dirty="0"/>
              <a:t>x＝0.1100110，          [x]</a:t>
            </a:r>
            <a:r>
              <a:rPr lang="zh-CN" altLang="en-US" sz="2800" baseline="-25000" dirty="0"/>
              <a:t>反</a:t>
            </a:r>
            <a:r>
              <a:rPr lang="zh-CN" altLang="en-US" sz="2800" dirty="0"/>
              <a:t>＝0.1100110</a:t>
            </a:r>
          </a:p>
          <a:p>
            <a:pPr lvl="2">
              <a:lnSpc>
                <a:spcPct val="80000"/>
              </a:lnSpc>
              <a:spcBef>
                <a:spcPct val="25000"/>
              </a:spcBef>
              <a:buFontTx/>
              <a:buNone/>
            </a:pPr>
            <a:r>
              <a:rPr lang="en-US" altLang="zh-CN" sz="2800" dirty="0"/>
              <a:t>x＝</a:t>
            </a:r>
            <a:r>
              <a:rPr lang="zh-CN" altLang="en-US" sz="2800" b="1" dirty="0"/>
              <a:t>－</a:t>
            </a:r>
            <a:r>
              <a:rPr lang="en-US" altLang="zh-CN" sz="2800" dirty="0"/>
              <a:t>0.1100110，      [x]</a:t>
            </a:r>
            <a:r>
              <a:rPr lang="zh-CN" altLang="en-US" sz="2800" baseline="-25000" dirty="0"/>
              <a:t>反</a:t>
            </a:r>
            <a:r>
              <a:rPr lang="zh-CN" altLang="en-US" sz="2800" dirty="0"/>
              <a:t>＝</a:t>
            </a:r>
            <a:r>
              <a:rPr lang="zh-CN" altLang="en-US" sz="2800" dirty="0">
                <a:solidFill>
                  <a:srgbClr val="FF0066"/>
                </a:solidFill>
              </a:rPr>
              <a:t>1</a:t>
            </a:r>
            <a:r>
              <a:rPr lang="zh-CN" altLang="en-US" sz="2800" dirty="0"/>
              <a:t>.</a:t>
            </a:r>
            <a:r>
              <a:rPr lang="en-US" altLang="zh-CN" sz="2800" dirty="0"/>
              <a:t>0011001</a:t>
            </a:r>
          </a:p>
          <a:p>
            <a:pPr lvl="1">
              <a:lnSpc>
                <a:spcPct val="80000"/>
              </a:lnSpc>
            </a:pPr>
            <a:r>
              <a:rPr lang="zh-CN" altLang="en-US" sz="2000" dirty="0"/>
              <a:t> </a:t>
            </a:r>
            <a:r>
              <a:rPr lang="zh-CN" altLang="en-US" sz="2000" dirty="0">
                <a:solidFill>
                  <a:srgbClr val="FF0066"/>
                </a:solidFill>
              </a:rPr>
              <a:t>[+0]</a:t>
            </a:r>
            <a:r>
              <a:rPr lang="zh-CN" altLang="en-US" sz="2000" baseline="-25000" dirty="0">
                <a:solidFill>
                  <a:srgbClr val="FF0066"/>
                </a:solidFill>
              </a:rPr>
              <a:t>反</a:t>
            </a:r>
            <a:r>
              <a:rPr lang="zh-CN" altLang="en-US" sz="2000" dirty="0">
                <a:solidFill>
                  <a:srgbClr val="FF0066"/>
                </a:solidFill>
              </a:rPr>
              <a:t> =0.00</a:t>
            </a:r>
            <a:r>
              <a:rPr lang="en-US" altLang="zh-CN" sz="2000" dirty="0">
                <a:solidFill>
                  <a:srgbClr val="FF0066"/>
                </a:solidFill>
              </a:rPr>
              <a:t>00000</a:t>
            </a:r>
            <a:r>
              <a:rPr lang="zh-CN" altLang="en-US" sz="2000" dirty="0">
                <a:solidFill>
                  <a:srgbClr val="FF0066"/>
                </a:solidFill>
              </a:rPr>
              <a:t>，[-0]</a:t>
            </a:r>
            <a:r>
              <a:rPr lang="zh-CN" altLang="en-US" sz="2000" baseline="-25000" dirty="0">
                <a:solidFill>
                  <a:srgbClr val="FF0066"/>
                </a:solidFill>
              </a:rPr>
              <a:t>反</a:t>
            </a:r>
            <a:r>
              <a:rPr lang="zh-CN" altLang="en-US" sz="2000" dirty="0">
                <a:solidFill>
                  <a:srgbClr val="FF0066"/>
                </a:solidFill>
              </a:rPr>
              <a:t>=1.</a:t>
            </a:r>
            <a:r>
              <a:rPr lang="en-US" altLang="zh-CN" sz="2000" dirty="0">
                <a:solidFill>
                  <a:srgbClr val="FF0066"/>
                </a:solidFill>
              </a:rPr>
              <a:t>1111111</a:t>
            </a:r>
            <a:endParaRPr lang="en-US" altLang="zh-CN" sz="3200" dirty="0">
              <a:solidFill>
                <a:srgbClr val="FF006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519" y="601291"/>
            <a:ext cx="3888432" cy="1006046"/>
          </a:xfrm>
        </p:spPr>
        <p:txBody>
          <a:bodyPr>
            <a:normAutofit/>
          </a:bodyPr>
          <a:lstStyle/>
          <a:p>
            <a:r>
              <a:rPr lang="zh-CN" altLang="en-US" sz="2800" dirty="0"/>
              <a:t>（</a:t>
            </a:r>
            <a:r>
              <a:rPr lang="en-US" altLang="zh-CN" sz="2800" dirty="0"/>
              <a:t>1</a:t>
            </a:r>
            <a:r>
              <a:rPr lang="zh-CN" altLang="en-US" sz="2800" dirty="0"/>
              <a:t>）补码的由来</a:t>
            </a:r>
            <a:br>
              <a:rPr lang="en-US" altLang="zh-CN" sz="2800" dirty="0"/>
            </a:br>
            <a:r>
              <a:rPr lang="en-US" altLang="zh-CN" sz="2800" dirty="0"/>
              <a:t>      </a:t>
            </a:r>
            <a:r>
              <a:rPr lang="zh-CN" altLang="en-US" sz="2800" dirty="0"/>
              <a:t>①模和补数</a:t>
            </a:r>
          </a:p>
        </p:txBody>
      </p:sp>
      <p:sp>
        <p:nvSpPr>
          <p:cNvPr id="3" name="内容占位符 2"/>
          <p:cNvSpPr>
            <a:spLocks noGrp="1"/>
          </p:cNvSpPr>
          <p:nvPr>
            <p:ph idx="1"/>
          </p:nvPr>
        </p:nvSpPr>
        <p:spPr>
          <a:xfrm>
            <a:off x="628650" y="1606339"/>
            <a:ext cx="7615758" cy="2035423"/>
          </a:xfrm>
        </p:spPr>
        <p:txBody>
          <a:bodyPr>
            <a:normAutofit/>
          </a:bodyPr>
          <a:lstStyle/>
          <a:p>
            <a:r>
              <a:rPr lang="zh-CN" altLang="en-US" sz="2000" b="1" dirty="0">
                <a:solidFill>
                  <a:srgbClr val="FF0000"/>
                </a:solidFill>
              </a:rPr>
              <a:t>模</a:t>
            </a:r>
            <a:r>
              <a:rPr lang="zh-CN" altLang="en-US" sz="2000" dirty="0"/>
              <a:t>：一个计量系统的计数范围</a:t>
            </a:r>
          </a:p>
          <a:p>
            <a:pPr lvl="1"/>
            <a:r>
              <a:rPr lang="zh-CN" altLang="en-US" dirty="0"/>
              <a:t>比如时钟，模</a:t>
            </a:r>
            <a:r>
              <a:rPr lang="en-US" altLang="zh-CN" dirty="0"/>
              <a:t>=12</a:t>
            </a:r>
          </a:p>
          <a:p>
            <a:pPr lvl="2"/>
            <a:r>
              <a:rPr lang="zh-CN" altLang="en-US" sz="1400" dirty="0"/>
              <a:t>计数总是不会超过</a:t>
            </a:r>
            <a:r>
              <a:rPr lang="en-US" altLang="zh-CN" sz="1400" dirty="0"/>
              <a:t>12</a:t>
            </a:r>
          </a:p>
          <a:p>
            <a:pPr lvl="2"/>
            <a:r>
              <a:rPr lang="en-US" altLang="zh-CN" sz="1400" dirty="0"/>
              <a:t>12</a:t>
            </a:r>
            <a:r>
              <a:rPr lang="zh-CN" altLang="en-US" sz="1400" dirty="0"/>
              <a:t>点过后，就是</a:t>
            </a:r>
            <a:r>
              <a:rPr lang="en-US" altLang="zh-CN" sz="1400" dirty="0"/>
              <a:t>1</a:t>
            </a:r>
            <a:r>
              <a:rPr lang="zh-CN" altLang="en-US" sz="1400" dirty="0"/>
              <a:t>点</a:t>
            </a:r>
            <a:endParaRPr lang="en-US" altLang="zh-CN" sz="1400" dirty="0"/>
          </a:p>
          <a:p>
            <a:r>
              <a:rPr lang="zh-CN" altLang="en-US" sz="2000" b="1" dirty="0">
                <a:solidFill>
                  <a:srgbClr val="FF0000"/>
                </a:solidFill>
              </a:rPr>
              <a:t>补数</a:t>
            </a:r>
            <a:r>
              <a:rPr lang="zh-CN" altLang="en-US" sz="2000" dirty="0"/>
              <a:t>：两个小于模的正数，和为模则互为补数</a:t>
            </a:r>
          </a:p>
          <a:p>
            <a:pPr lvl="1"/>
            <a:r>
              <a:rPr lang="zh-CN" altLang="en-US" dirty="0"/>
              <a:t>当模</a:t>
            </a:r>
            <a:r>
              <a:rPr lang="en-US" altLang="zh-CN" dirty="0"/>
              <a:t>=12</a:t>
            </a:r>
            <a:r>
              <a:rPr lang="zh-CN" altLang="en-US" dirty="0"/>
              <a:t>，</a:t>
            </a:r>
            <a:r>
              <a:rPr lang="en-US" altLang="zh-CN" dirty="0"/>
              <a:t>1</a:t>
            </a:r>
            <a:r>
              <a:rPr lang="zh-CN" altLang="en-US" dirty="0"/>
              <a:t>和</a:t>
            </a:r>
            <a:r>
              <a:rPr lang="en-US" altLang="zh-CN" dirty="0"/>
              <a:t>11</a:t>
            </a:r>
            <a:r>
              <a:rPr lang="zh-CN" altLang="en-US" dirty="0"/>
              <a:t>，</a:t>
            </a:r>
            <a:r>
              <a:rPr lang="en-US" altLang="zh-CN" dirty="0"/>
              <a:t>2</a:t>
            </a:r>
            <a:r>
              <a:rPr lang="zh-CN" altLang="en-US" dirty="0"/>
              <a:t>和</a:t>
            </a:r>
            <a:r>
              <a:rPr lang="en-US" altLang="zh-CN" dirty="0"/>
              <a:t>10</a:t>
            </a:r>
            <a:r>
              <a:rPr lang="zh-CN" altLang="en-US" dirty="0"/>
              <a:t>，</a:t>
            </a:r>
            <a:r>
              <a:rPr lang="en-US" altLang="zh-CN" dirty="0"/>
              <a:t>…</a:t>
            </a:r>
            <a:r>
              <a:rPr lang="zh-CN" altLang="en-US" dirty="0"/>
              <a:t>，</a:t>
            </a:r>
            <a:r>
              <a:rPr lang="en-US" altLang="zh-CN" dirty="0"/>
              <a:t>6</a:t>
            </a:r>
            <a:r>
              <a:rPr lang="zh-CN" altLang="en-US" dirty="0"/>
              <a:t>和</a:t>
            </a:r>
            <a:r>
              <a:rPr lang="en-US" altLang="zh-CN" dirty="0"/>
              <a:t>6 </a:t>
            </a:r>
            <a:r>
              <a:rPr lang="zh-CN" altLang="en-US" dirty="0"/>
              <a:t>互为补数</a:t>
            </a:r>
          </a:p>
        </p:txBody>
      </p:sp>
      <p:pic>
        <p:nvPicPr>
          <p:cNvPr id="4" name="图片 3"/>
          <p:cNvPicPr>
            <a:picLocks noChangeAspect="1"/>
          </p:cNvPicPr>
          <p:nvPr/>
        </p:nvPicPr>
        <p:blipFill>
          <a:blip r:embed="rId2"/>
          <a:stretch>
            <a:fillRect/>
          </a:stretch>
        </p:blipFill>
        <p:spPr>
          <a:xfrm>
            <a:off x="6699176" y="126377"/>
            <a:ext cx="2444824" cy="2388529"/>
          </a:xfrm>
          <a:prstGeom prst="rect">
            <a:avLst/>
          </a:prstGeom>
        </p:spPr>
      </p:pic>
      <p:sp>
        <p:nvSpPr>
          <p:cNvPr id="5" name="Rectangle 2">
            <a:extLst>
              <a:ext uri="{FF2B5EF4-FFF2-40B4-BE49-F238E27FC236}">
                <a16:creationId xmlns:a16="http://schemas.microsoft.com/office/drawing/2014/main" id="{5F891720-E43A-4673-B0F7-E43AD02326A6}"/>
              </a:ext>
            </a:extLst>
          </p:cNvPr>
          <p:cNvSpPr txBox="1">
            <a:spLocks noChangeArrowheads="1"/>
          </p:cNvSpPr>
          <p:nvPr/>
        </p:nvSpPr>
        <p:spPr>
          <a:xfrm>
            <a:off x="107504" y="110794"/>
            <a:ext cx="3672408" cy="508663"/>
          </a:xfrm>
          <a:prstGeom prst="rect">
            <a:avLst/>
          </a:prstGeom>
        </p:spPr>
        <p:txBody>
          <a:bodyPr vert="horz" lIns="91440" tIns="45720" rIns="91440" bIns="45720" rtlCol="0" anchor="ctr">
            <a:normAutofit fontScale="925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en-US" altLang="zh-CN" sz="3600" dirty="0"/>
              <a:t>3</a:t>
            </a:r>
            <a:r>
              <a:rPr kumimoji="0" lang="zh-CN" altLang="en-US" sz="3600" dirty="0"/>
              <a:t>、补码表示法</a:t>
            </a:r>
          </a:p>
        </p:txBody>
      </p:sp>
      <p:sp>
        <p:nvSpPr>
          <p:cNvPr id="6" name="标题 1">
            <a:extLst>
              <a:ext uri="{FF2B5EF4-FFF2-40B4-BE49-F238E27FC236}">
                <a16:creationId xmlns:a16="http://schemas.microsoft.com/office/drawing/2014/main" id="{3929609F-E564-4321-87F4-B50BD3DD6758}"/>
              </a:ext>
            </a:extLst>
          </p:cNvPr>
          <p:cNvSpPr txBox="1">
            <a:spLocks/>
          </p:cNvSpPr>
          <p:nvPr/>
        </p:nvSpPr>
        <p:spPr>
          <a:xfrm>
            <a:off x="628650" y="3482518"/>
            <a:ext cx="2647206" cy="54359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zh-CN" altLang="en-US" sz="2800" dirty="0"/>
              <a:t>②带模的计算</a:t>
            </a:r>
          </a:p>
        </p:txBody>
      </p:sp>
      <p:sp>
        <p:nvSpPr>
          <p:cNvPr id="7" name="内容占位符 2">
            <a:extLst>
              <a:ext uri="{FF2B5EF4-FFF2-40B4-BE49-F238E27FC236}">
                <a16:creationId xmlns:a16="http://schemas.microsoft.com/office/drawing/2014/main" id="{68CA8596-3803-4B66-8B56-BD216445CAC4}"/>
              </a:ext>
            </a:extLst>
          </p:cNvPr>
          <p:cNvSpPr txBox="1">
            <a:spLocks/>
          </p:cNvSpPr>
          <p:nvPr/>
        </p:nvSpPr>
        <p:spPr>
          <a:xfrm>
            <a:off x="734132" y="4054981"/>
            <a:ext cx="6391622" cy="2803019"/>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kumimoji="0" lang="zh-CN" altLang="en-US" sz="2400" dirty="0"/>
              <a:t>带模的计量系统</a:t>
            </a:r>
          </a:p>
          <a:p>
            <a:pPr lvl="1" fontAlgn="auto">
              <a:spcAft>
                <a:spcPts val="0"/>
              </a:spcAft>
            </a:pPr>
            <a:r>
              <a:rPr kumimoji="0" lang="zh-CN" altLang="en-US" sz="2000" dirty="0"/>
              <a:t>运算结果超出计数范围则表示为模的余数</a:t>
            </a:r>
          </a:p>
          <a:p>
            <a:pPr lvl="2" fontAlgn="auto">
              <a:spcAft>
                <a:spcPts val="0"/>
              </a:spcAft>
            </a:pPr>
            <a:r>
              <a:rPr kumimoji="0" lang="zh-CN" altLang="en-US" sz="1600" dirty="0"/>
              <a:t>现假设模为</a:t>
            </a:r>
            <a:r>
              <a:rPr kumimoji="0" lang="en-US" altLang="zh-CN" sz="1600" dirty="0"/>
              <a:t>12</a:t>
            </a:r>
            <a:r>
              <a:rPr kumimoji="0" lang="zh-CN" altLang="en-US" sz="1600" dirty="0"/>
              <a:t>：</a:t>
            </a:r>
          </a:p>
          <a:p>
            <a:pPr lvl="3" fontAlgn="auto">
              <a:spcAft>
                <a:spcPts val="0"/>
              </a:spcAft>
            </a:pPr>
            <a:r>
              <a:rPr kumimoji="0" lang="en-US" altLang="zh-CN" sz="1400" dirty="0"/>
              <a:t>6+7=13 →</a:t>
            </a:r>
            <a:r>
              <a:rPr kumimoji="0" lang="zh-CN" altLang="en-US" sz="1400" dirty="0"/>
              <a:t>（对</a:t>
            </a:r>
            <a:r>
              <a:rPr kumimoji="0" lang="en-US" altLang="zh-CN" sz="1400" dirty="0"/>
              <a:t>12</a:t>
            </a:r>
            <a:r>
              <a:rPr kumimoji="0" lang="zh-CN" altLang="en-US" sz="1400" dirty="0"/>
              <a:t>求余数）</a:t>
            </a:r>
            <a:r>
              <a:rPr kumimoji="0" lang="en-US" altLang="zh-CN" sz="1400" dirty="0"/>
              <a:t>1</a:t>
            </a:r>
          </a:p>
          <a:p>
            <a:pPr lvl="3" fontAlgn="auto">
              <a:spcAft>
                <a:spcPts val="0"/>
              </a:spcAft>
            </a:pPr>
            <a:r>
              <a:rPr kumimoji="0" lang="en-US" altLang="zh-CN" sz="1400" dirty="0"/>
              <a:t>8+10=18 →</a:t>
            </a:r>
            <a:r>
              <a:rPr kumimoji="0" lang="zh-CN" altLang="en-US" sz="1400" dirty="0"/>
              <a:t>（对</a:t>
            </a:r>
            <a:r>
              <a:rPr kumimoji="0" lang="en-US" altLang="zh-CN" sz="1400" dirty="0"/>
              <a:t>12</a:t>
            </a:r>
            <a:r>
              <a:rPr kumimoji="0" lang="zh-CN" altLang="en-US" sz="1400" dirty="0"/>
              <a:t>求余数）</a:t>
            </a:r>
            <a:r>
              <a:rPr kumimoji="0" lang="en-US" altLang="zh-CN" sz="1400" dirty="0"/>
              <a:t>6</a:t>
            </a:r>
          </a:p>
          <a:p>
            <a:pPr lvl="1" fontAlgn="auto">
              <a:spcAft>
                <a:spcPts val="0"/>
              </a:spcAft>
            </a:pPr>
            <a:r>
              <a:rPr kumimoji="0" lang="zh-CN" altLang="en-US" sz="2000" dirty="0"/>
              <a:t>可以化减法为加法：</a:t>
            </a:r>
          </a:p>
          <a:p>
            <a:pPr lvl="2" fontAlgn="auto">
              <a:spcAft>
                <a:spcPts val="0"/>
              </a:spcAft>
            </a:pPr>
            <a:r>
              <a:rPr kumimoji="0" lang="zh-CN" altLang="en-US" sz="1600" b="1" dirty="0">
                <a:solidFill>
                  <a:srgbClr val="FF0000"/>
                </a:solidFill>
              </a:rPr>
              <a:t>减一个数等价于加上它的补数</a:t>
            </a:r>
            <a:r>
              <a:rPr kumimoji="0" lang="zh-CN" altLang="en-US" sz="1600" dirty="0"/>
              <a:t>（设模为</a:t>
            </a:r>
            <a:r>
              <a:rPr kumimoji="0" lang="en-US" altLang="zh-CN" sz="1600" dirty="0"/>
              <a:t>12</a:t>
            </a:r>
            <a:r>
              <a:rPr kumimoji="0" lang="zh-CN" altLang="en-US" sz="1600" dirty="0"/>
              <a:t>）</a:t>
            </a:r>
          </a:p>
          <a:p>
            <a:pPr lvl="3" fontAlgn="auto">
              <a:spcAft>
                <a:spcPts val="0"/>
              </a:spcAft>
            </a:pPr>
            <a:r>
              <a:rPr kumimoji="0" lang="en-US" altLang="zh-CN" sz="1400" dirty="0"/>
              <a:t>9-4 </a:t>
            </a:r>
            <a:r>
              <a:rPr kumimoji="0" lang="zh-CN" altLang="en-US" sz="1400" dirty="0"/>
              <a:t>相当于</a:t>
            </a:r>
            <a:r>
              <a:rPr kumimoji="0" lang="en-US" altLang="zh-CN" sz="1400" dirty="0"/>
              <a:t>9+8=17 → </a:t>
            </a:r>
            <a:r>
              <a:rPr kumimoji="0" lang="zh-CN" altLang="en-US" sz="1400" dirty="0"/>
              <a:t>（对</a:t>
            </a:r>
            <a:r>
              <a:rPr kumimoji="0" lang="en-US" altLang="zh-CN" sz="1400" dirty="0"/>
              <a:t>12</a:t>
            </a:r>
            <a:r>
              <a:rPr kumimoji="0" lang="zh-CN" altLang="en-US" sz="1400" dirty="0"/>
              <a:t>求余数） </a:t>
            </a:r>
            <a:r>
              <a:rPr kumimoji="0" lang="en-US" altLang="zh-CN" sz="1400" dirty="0"/>
              <a:t>5</a:t>
            </a:r>
          </a:p>
          <a:p>
            <a:pPr lvl="3" fontAlgn="auto">
              <a:spcAft>
                <a:spcPts val="0"/>
              </a:spcAft>
            </a:pPr>
            <a:r>
              <a:rPr kumimoji="0" lang="en-US" altLang="zh-CN" sz="1400" dirty="0"/>
              <a:t>6-1 </a:t>
            </a:r>
            <a:r>
              <a:rPr kumimoji="0" lang="zh-CN" altLang="en-US" sz="1400" dirty="0"/>
              <a:t>相当于</a:t>
            </a:r>
            <a:r>
              <a:rPr kumimoji="0" lang="en-US" altLang="zh-CN" sz="1400" dirty="0"/>
              <a:t>6+11=17 → </a:t>
            </a:r>
            <a:r>
              <a:rPr kumimoji="0" lang="zh-CN" altLang="en-US" sz="1400" dirty="0"/>
              <a:t>（对</a:t>
            </a:r>
            <a:r>
              <a:rPr kumimoji="0" lang="en-US" altLang="zh-CN" sz="1400" dirty="0"/>
              <a:t>12</a:t>
            </a:r>
            <a:r>
              <a:rPr kumimoji="0" lang="zh-CN" altLang="en-US" sz="1400" dirty="0"/>
              <a:t>求余数） </a:t>
            </a:r>
            <a:r>
              <a:rPr kumimoji="0" lang="en-US" altLang="zh-CN" sz="1400" dirty="0"/>
              <a:t>5</a:t>
            </a:r>
          </a:p>
          <a:p>
            <a:pPr lvl="1" fontAlgn="auto">
              <a:spcAft>
                <a:spcPts val="0"/>
              </a:spcAft>
            </a:pPr>
            <a:r>
              <a:rPr kumimoji="0" lang="zh-CN" altLang="en-US" sz="2000" dirty="0"/>
              <a:t>好处：做加减法不需要判断符号位！</a:t>
            </a:r>
          </a:p>
        </p:txBody>
      </p:sp>
    </p:spTree>
    <p:extLst>
      <p:ext uri="{BB962C8B-B14F-4D97-AF65-F5344CB8AC3E}">
        <p14:creationId xmlns:p14="http://schemas.microsoft.com/office/powerpoint/2010/main" val="2224177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23528" y="404664"/>
            <a:ext cx="3799334" cy="687610"/>
          </a:xfrm>
        </p:spPr>
        <p:txBody>
          <a:bodyPr>
            <a:normAutofit/>
          </a:bodyPr>
          <a:lstStyle/>
          <a:p>
            <a:r>
              <a:rPr lang="zh-CN" altLang="en-US" sz="3200" dirty="0"/>
              <a:t>（</a:t>
            </a:r>
            <a:r>
              <a:rPr lang="en-US" altLang="zh-CN" sz="3200" dirty="0"/>
              <a:t>2</a:t>
            </a:r>
            <a:r>
              <a:rPr lang="zh-CN" altLang="en-US" sz="3200" dirty="0"/>
              <a:t>）补码表示法</a:t>
            </a:r>
          </a:p>
        </p:txBody>
      </p:sp>
      <p:sp>
        <p:nvSpPr>
          <p:cNvPr id="101379" name="Rectangle 3"/>
          <p:cNvSpPr>
            <a:spLocks noGrp="1" noChangeArrowheads="1"/>
          </p:cNvSpPr>
          <p:nvPr>
            <p:ph idx="1"/>
          </p:nvPr>
        </p:nvSpPr>
        <p:spPr>
          <a:xfrm>
            <a:off x="827584" y="1196752"/>
            <a:ext cx="7769225" cy="5162550"/>
          </a:xfrm>
        </p:spPr>
        <p:txBody>
          <a:bodyPr/>
          <a:lstStyle/>
          <a:p>
            <a:pPr>
              <a:lnSpc>
                <a:spcPct val="80000"/>
              </a:lnSpc>
            </a:pPr>
            <a:r>
              <a:rPr lang="zh-CN" altLang="en-US" b="1" dirty="0"/>
              <a:t>编码规则：</a:t>
            </a:r>
          </a:p>
          <a:p>
            <a:pPr lvl="1">
              <a:lnSpc>
                <a:spcPct val="80000"/>
              </a:lnSpc>
            </a:pPr>
            <a:r>
              <a:rPr lang="zh-CN" altLang="en-US" b="1" dirty="0"/>
              <a:t>正数的补码表示完全等同于其原码表示；</a:t>
            </a:r>
          </a:p>
          <a:p>
            <a:pPr lvl="1">
              <a:lnSpc>
                <a:spcPct val="80000"/>
              </a:lnSpc>
            </a:pPr>
            <a:r>
              <a:rPr lang="zh-CN" altLang="en-US" b="1" dirty="0"/>
              <a:t>对于负数，最高位为</a:t>
            </a:r>
            <a:r>
              <a:rPr lang="en-US" altLang="zh-CN" b="1" dirty="0"/>
              <a:t>1</a:t>
            </a:r>
            <a:r>
              <a:rPr lang="zh-CN" altLang="en-US" b="1" dirty="0"/>
              <a:t>（符号位），其余位（即绝对值）</a:t>
            </a:r>
            <a:r>
              <a:rPr lang="zh-CN" altLang="en-US" b="1" dirty="0">
                <a:solidFill>
                  <a:srgbClr val="FF0000"/>
                </a:solidFill>
              </a:rPr>
              <a:t>按位取反</a:t>
            </a:r>
            <a:r>
              <a:rPr lang="zh-CN" altLang="en-US" b="1" dirty="0"/>
              <a:t>，得到的结果最低位</a:t>
            </a:r>
            <a:r>
              <a:rPr lang="zh-CN" altLang="en-US" b="1" dirty="0">
                <a:solidFill>
                  <a:srgbClr val="FF0000"/>
                </a:solidFill>
              </a:rPr>
              <a:t>再</a:t>
            </a:r>
            <a:r>
              <a:rPr lang="zh-CN" altLang="en-US" b="1" dirty="0">
                <a:solidFill>
                  <a:srgbClr val="FF0066"/>
                </a:solidFill>
              </a:rPr>
              <a:t>加</a:t>
            </a:r>
            <a:r>
              <a:rPr lang="en-US" altLang="zh-CN" b="1" dirty="0">
                <a:solidFill>
                  <a:srgbClr val="FF0066"/>
                </a:solidFill>
              </a:rPr>
              <a:t>1</a:t>
            </a:r>
            <a:r>
              <a:rPr lang="zh-CN" altLang="en-US" b="1" dirty="0"/>
              <a:t>。</a:t>
            </a:r>
          </a:p>
          <a:p>
            <a:pPr>
              <a:lnSpc>
                <a:spcPct val="80000"/>
              </a:lnSpc>
            </a:pPr>
            <a:r>
              <a:rPr lang="zh-CN" altLang="en-US" b="1" dirty="0">
                <a:solidFill>
                  <a:srgbClr val="000000"/>
                </a:solidFill>
              </a:rPr>
              <a:t>整数</a:t>
            </a:r>
            <a:r>
              <a:rPr lang="zh-CN" altLang="en-US" sz="2400" dirty="0">
                <a:solidFill>
                  <a:srgbClr val="000000"/>
                </a:solidFill>
              </a:rPr>
              <a:t>（以</a:t>
            </a:r>
            <a:r>
              <a:rPr lang="en-US" altLang="zh-CN" sz="2400" dirty="0">
                <a:solidFill>
                  <a:srgbClr val="000000"/>
                </a:solidFill>
              </a:rPr>
              <a:t>8</a:t>
            </a:r>
            <a:r>
              <a:rPr lang="zh-CN" altLang="en-US" sz="2400" dirty="0">
                <a:solidFill>
                  <a:srgbClr val="000000"/>
                </a:solidFill>
              </a:rPr>
              <a:t>位为例）</a:t>
            </a:r>
          </a:p>
          <a:p>
            <a:pPr lvl="2">
              <a:lnSpc>
                <a:spcPct val="80000"/>
              </a:lnSpc>
              <a:spcBef>
                <a:spcPct val="25000"/>
              </a:spcBef>
              <a:buFontTx/>
              <a:buNone/>
            </a:pPr>
            <a:r>
              <a:rPr lang="en-US" altLang="zh-CN" sz="2400" dirty="0"/>
              <a:t>x＝1100110，             [x]</a:t>
            </a:r>
            <a:r>
              <a:rPr lang="zh-CN" altLang="en-US" sz="2400" baseline="-25000" dirty="0"/>
              <a:t>补</a:t>
            </a:r>
            <a:r>
              <a:rPr lang="zh-CN" altLang="en-US" sz="2400" dirty="0"/>
              <a:t>＝01100110</a:t>
            </a:r>
          </a:p>
          <a:p>
            <a:pPr lvl="2">
              <a:lnSpc>
                <a:spcPct val="80000"/>
              </a:lnSpc>
              <a:spcBef>
                <a:spcPct val="25000"/>
              </a:spcBef>
              <a:buFontTx/>
              <a:buNone/>
            </a:pPr>
            <a:r>
              <a:rPr lang="en-US" altLang="zh-CN" sz="2400" dirty="0"/>
              <a:t>x＝</a:t>
            </a:r>
            <a:r>
              <a:rPr lang="zh-CN" altLang="en-US" sz="2400" dirty="0"/>
              <a:t>－</a:t>
            </a:r>
            <a:r>
              <a:rPr lang="en-US" altLang="zh-CN" sz="2400" dirty="0"/>
              <a:t>1100110，         [x]</a:t>
            </a:r>
            <a:r>
              <a:rPr lang="zh-CN" altLang="en-US" sz="2400" baseline="-25000" dirty="0"/>
              <a:t>补</a:t>
            </a:r>
            <a:r>
              <a:rPr lang="zh-CN" altLang="en-US" sz="2400" dirty="0"/>
              <a:t>＝</a:t>
            </a:r>
            <a:r>
              <a:rPr lang="zh-CN" altLang="en-US" sz="2400" dirty="0">
                <a:solidFill>
                  <a:srgbClr val="FF0000"/>
                </a:solidFill>
              </a:rPr>
              <a:t>1</a:t>
            </a:r>
            <a:r>
              <a:rPr lang="zh-CN" altLang="en-US" sz="2400" dirty="0"/>
              <a:t>00110</a:t>
            </a:r>
            <a:r>
              <a:rPr lang="en-US" altLang="zh-CN" sz="2400" dirty="0"/>
              <a:t>10</a:t>
            </a:r>
          </a:p>
          <a:p>
            <a:pPr lvl="1">
              <a:lnSpc>
                <a:spcPct val="80000"/>
              </a:lnSpc>
              <a:spcBef>
                <a:spcPct val="25000"/>
              </a:spcBef>
            </a:pPr>
            <a:r>
              <a:rPr lang="zh-CN" altLang="en-US" dirty="0">
                <a:solidFill>
                  <a:srgbClr val="FF0066"/>
                </a:solidFill>
              </a:rPr>
              <a:t> [+0]</a:t>
            </a:r>
            <a:r>
              <a:rPr lang="zh-CN" altLang="en-US" sz="2800" baseline="-25000" dirty="0">
                <a:solidFill>
                  <a:srgbClr val="FF0066"/>
                </a:solidFill>
              </a:rPr>
              <a:t>补</a:t>
            </a:r>
            <a:r>
              <a:rPr lang="en-US" altLang="zh-CN" dirty="0">
                <a:solidFill>
                  <a:srgbClr val="FF0066"/>
                </a:solidFill>
              </a:rPr>
              <a:t>= </a:t>
            </a:r>
            <a:r>
              <a:rPr lang="zh-CN" altLang="en-US" dirty="0">
                <a:solidFill>
                  <a:srgbClr val="FF0066"/>
                </a:solidFill>
              </a:rPr>
              <a:t>[-0]</a:t>
            </a:r>
            <a:r>
              <a:rPr lang="zh-CN" altLang="en-US" sz="2800" baseline="-25000" dirty="0">
                <a:solidFill>
                  <a:srgbClr val="FF0066"/>
                </a:solidFill>
              </a:rPr>
              <a:t>补</a:t>
            </a:r>
            <a:r>
              <a:rPr lang="zh-CN" altLang="en-US" dirty="0">
                <a:solidFill>
                  <a:srgbClr val="FF0066"/>
                </a:solidFill>
              </a:rPr>
              <a:t>=</a:t>
            </a:r>
            <a:r>
              <a:rPr lang="en-US" altLang="zh-CN" dirty="0">
                <a:solidFill>
                  <a:srgbClr val="FF0066"/>
                </a:solidFill>
              </a:rPr>
              <a:t> 00000000</a:t>
            </a:r>
          </a:p>
          <a:p>
            <a:pPr>
              <a:lnSpc>
                <a:spcPct val="80000"/>
              </a:lnSpc>
            </a:pPr>
            <a:r>
              <a:rPr lang="zh-CN" altLang="en-US" b="1" dirty="0">
                <a:solidFill>
                  <a:srgbClr val="000000"/>
                </a:solidFill>
              </a:rPr>
              <a:t>纯小数</a:t>
            </a:r>
            <a:r>
              <a:rPr lang="zh-CN" altLang="en-US" sz="2400" dirty="0">
                <a:solidFill>
                  <a:srgbClr val="000000"/>
                </a:solidFill>
              </a:rPr>
              <a:t>（以</a:t>
            </a:r>
            <a:r>
              <a:rPr lang="en-US" altLang="zh-CN" sz="2400" dirty="0">
                <a:solidFill>
                  <a:srgbClr val="000000"/>
                </a:solidFill>
              </a:rPr>
              <a:t>8</a:t>
            </a:r>
            <a:r>
              <a:rPr lang="zh-CN" altLang="en-US" sz="2400" dirty="0">
                <a:solidFill>
                  <a:srgbClr val="000000"/>
                </a:solidFill>
              </a:rPr>
              <a:t>位为例）</a:t>
            </a:r>
            <a:endParaRPr lang="zh-CN" altLang="en-US" b="1" dirty="0">
              <a:solidFill>
                <a:srgbClr val="000000"/>
              </a:solidFill>
            </a:endParaRPr>
          </a:p>
          <a:p>
            <a:pPr lvl="2">
              <a:lnSpc>
                <a:spcPct val="80000"/>
              </a:lnSpc>
              <a:spcBef>
                <a:spcPct val="25000"/>
              </a:spcBef>
              <a:buFontTx/>
              <a:buNone/>
            </a:pPr>
            <a:r>
              <a:rPr lang="en-US" altLang="zh-CN" sz="2400" dirty="0"/>
              <a:t>x＝0.1100110，          [x]</a:t>
            </a:r>
            <a:r>
              <a:rPr lang="zh-CN" altLang="en-US" sz="2400" baseline="-25000" dirty="0"/>
              <a:t>补</a:t>
            </a:r>
            <a:r>
              <a:rPr lang="zh-CN" altLang="en-US" sz="2400" dirty="0"/>
              <a:t>＝0.1100110</a:t>
            </a:r>
          </a:p>
          <a:p>
            <a:pPr lvl="2">
              <a:lnSpc>
                <a:spcPct val="80000"/>
              </a:lnSpc>
              <a:spcBef>
                <a:spcPct val="25000"/>
              </a:spcBef>
              <a:buFontTx/>
              <a:buNone/>
            </a:pPr>
            <a:r>
              <a:rPr lang="en-US" altLang="zh-CN" sz="2400" dirty="0"/>
              <a:t>x＝</a:t>
            </a:r>
            <a:r>
              <a:rPr lang="zh-CN" altLang="en-US" sz="2400" b="1" dirty="0"/>
              <a:t>－</a:t>
            </a:r>
            <a:r>
              <a:rPr lang="en-US" altLang="zh-CN" sz="2400" dirty="0"/>
              <a:t>0.1100110，      [x]</a:t>
            </a:r>
            <a:r>
              <a:rPr lang="zh-CN" altLang="en-US" sz="2400" baseline="-25000" dirty="0"/>
              <a:t>补</a:t>
            </a:r>
            <a:r>
              <a:rPr lang="zh-CN" altLang="en-US" sz="2400" dirty="0"/>
              <a:t>＝</a:t>
            </a:r>
            <a:r>
              <a:rPr lang="zh-CN" altLang="en-US" sz="2400" dirty="0">
                <a:solidFill>
                  <a:srgbClr val="FF0066"/>
                </a:solidFill>
              </a:rPr>
              <a:t>1</a:t>
            </a:r>
            <a:r>
              <a:rPr lang="zh-CN" altLang="en-US" sz="2400" dirty="0"/>
              <a:t>.</a:t>
            </a:r>
            <a:r>
              <a:rPr lang="en-US" altLang="zh-CN" sz="2400" dirty="0"/>
              <a:t>0011010</a:t>
            </a:r>
          </a:p>
          <a:p>
            <a:pPr lvl="1">
              <a:lnSpc>
                <a:spcPct val="80000"/>
              </a:lnSpc>
            </a:pPr>
            <a:r>
              <a:rPr lang="zh-CN" altLang="en-US" dirty="0"/>
              <a:t> </a:t>
            </a:r>
            <a:r>
              <a:rPr lang="zh-CN" altLang="en-US" dirty="0">
                <a:solidFill>
                  <a:srgbClr val="FF0066"/>
                </a:solidFill>
              </a:rPr>
              <a:t>[+0]</a:t>
            </a:r>
            <a:r>
              <a:rPr lang="zh-CN" altLang="en-US" baseline="-25000" dirty="0">
                <a:solidFill>
                  <a:srgbClr val="FF0066"/>
                </a:solidFill>
              </a:rPr>
              <a:t>补</a:t>
            </a:r>
            <a:r>
              <a:rPr lang="zh-CN" altLang="en-US" dirty="0">
                <a:solidFill>
                  <a:srgbClr val="FF0066"/>
                </a:solidFill>
              </a:rPr>
              <a:t>= [-0]</a:t>
            </a:r>
            <a:r>
              <a:rPr lang="zh-CN" altLang="en-US" baseline="-25000" dirty="0">
                <a:solidFill>
                  <a:srgbClr val="FF0066"/>
                </a:solidFill>
              </a:rPr>
              <a:t>补</a:t>
            </a:r>
            <a:r>
              <a:rPr lang="zh-CN" altLang="en-US" dirty="0">
                <a:solidFill>
                  <a:srgbClr val="FF0066"/>
                </a:solidFill>
              </a:rPr>
              <a:t>= 0.00</a:t>
            </a:r>
            <a:r>
              <a:rPr lang="en-US" altLang="zh-CN" dirty="0">
                <a:solidFill>
                  <a:srgbClr val="FF0066"/>
                </a:solidFill>
              </a:rPr>
              <a:t>00000</a:t>
            </a:r>
          </a:p>
        </p:txBody>
      </p:sp>
      <p:sp>
        <p:nvSpPr>
          <p:cNvPr id="101380" name="Rectangle 4"/>
          <p:cNvSpPr>
            <a:spLocks noChangeArrowheads="1"/>
          </p:cNvSpPr>
          <p:nvPr/>
        </p:nvSpPr>
        <p:spPr bwMode="auto">
          <a:xfrm>
            <a:off x="6348413" y="2627148"/>
            <a:ext cx="381000" cy="838200"/>
          </a:xfrm>
          <a:prstGeom prst="rect">
            <a:avLst/>
          </a:prstGeom>
          <a:noFill/>
          <a:ln w="2857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1" name="Rectangle 5"/>
          <p:cNvSpPr>
            <a:spLocks noChangeArrowheads="1"/>
          </p:cNvSpPr>
          <p:nvPr/>
        </p:nvSpPr>
        <p:spPr bwMode="auto">
          <a:xfrm>
            <a:off x="5386388" y="2627148"/>
            <a:ext cx="962025" cy="838200"/>
          </a:xfrm>
          <a:prstGeom prst="rect">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2" name="Text Box 6"/>
          <p:cNvSpPr txBox="1">
            <a:spLocks noChangeArrowheads="1"/>
          </p:cNvSpPr>
          <p:nvPr/>
        </p:nvSpPr>
        <p:spPr bwMode="auto">
          <a:xfrm>
            <a:off x="6790234" y="2615013"/>
            <a:ext cx="1997075"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sz="2000" dirty="0">
                <a:solidFill>
                  <a:srgbClr val="FF0000"/>
                </a:solidFill>
              </a:rPr>
              <a:t>绝对值相等的正值和负值的转换关系：</a:t>
            </a:r>
          </a:p>
          <a:p>
            <a:pPr>
              <a:spcBef>
                <a:spcPct val="15000"/>
              </a:spcBef>
            </a:pPr>
            <a:r>
              <a:rPr lang="zh-CN" altLang="en-US" sz="2000" dirty="0">
                <a:solidFill>
                  <a:srgbClr val="FF0000"/>
                </a:solidFill>
              </a:rPr>
              <a:t>1）从右向左复制，直到复制了一个1为止；</a:t>
            </a:r>
          </a:p>
          <a:p>
            <a:pPr>
              <a:spcBef>
                <a:spcPct val="15000"/>
              </a:spcBef>
            </a:pPr>
            <a:r>
              <a:rPr lang="zh-CN" altLang="en-US" sz="2000" dirty="0">
                <a:solidFill>
                  <a:srgbClr val="FF0000"/>
                </a:solidFill>
              </a:rPr>
              <a:t>2）对剩余的部分按位取反；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379">
                                            <p:txEl>
                                              <p:pRg st="5" end="5"/>
                                            </p:txEl>
                                          </p:spTgt>
                                        </p:tgtEl>
                                        <p:attrNameLst>
                                          <p:attrName>style.visibility</p:attrName>
                                        </p:attrNameLst>
                                      </p:cBhvr>
                                      <p:to>
                                        <p:strVal val="visible"/>
                                      </p:to>
                                    </p:set>
                                    <p:animEffect transition="in" filter="fade">
                                      <p:cBhvr>
                                        <p:cTn id="7" dur="500"/>
                                        <p:tgtEl>
                                          <p:spTgt spid="10137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379">
                                            <p:txEl>
                                              <p:pRg st="6" end="6"/>
                                            </p:txEl>
                                          </p:spTgt>
                                        </p:tgtEl>
                                        <p:attrNameLst>
                                          <p:attrName>style.visibility</p:attrName>
                                        </p:attrNameLst>
                                      </p:cBhvr>
                                      <p:to>
                                        <p:strVal val="visible"/>
                                      </p:to>
                                    </p:set>
                                    <p:animEffect transition="in" filter="fade">
                                      <p:cBhvr>
                                        <p:cTn id="12" dur="500"/>
                                        <p:tgtEl>
                                          <p:spTgt spid="101379">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379">
                                            <p:txEl>
                                              <p:pRg st="7" end="7"/>
                                            </p:txEl>
                                          </p:spTgt>
                                        </p:tgtEl>
                                        <p:attrNameLst>
                                          <p:attrName>style.visibility</p:attrName>
                                        </p:attrNameLst>
                                      </p:cBhvr>
                                      <p:to>
                                        <p:strVal val="visible"/>
                                      </p:to>
                                    </p:set>
                                    <p:animEffect transition="in" filter="fade">
                                      <p:cBhvr>
                                        <p:cTn id="17" dur="500"/>
                                        <p:tgtEl>
                                          <p:spTgt spid="101379">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1379">
                                            <p:txEl>
                                              <p:pRg st="8" end="8"/>
                                            </p:txEl>
                                          </p:spTgt>
                                        </p:tgtEl>
                                        <p:attrNameLst>
                                          <p:attrName>style.visibility</p:attrName>
                                        </p:attrNameLst>
                                      </p:cBhvr>
                                      <p:to>
                                        <p:strVal val="visible"/>
                                      </p:to>
                                    </p:set>
                                    <p:animEffect transition="in" filter="fade">
                                      <p:cBhvr>
                                        <p:cTn id="20" dur="500"/>
                                        <p:tgtEl>
                                          <p:spTgt spid="101379">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1379">
                                            <p:txEl>
                                              <p:pRg st="9" end="9"/>
                                            </p:txEl>
                                          </p:spTgt>
                                        </p:tgtEl>
                                        <p:attrNameLst>
                                          <p:attrName>style.visibility</p:attrName>
                                        </p:attrNameLst>
                                      </p:cBhvr>
                                      <p:to>
                                        <p:strVal val="visible"/>
                                      </p:to>
                                    </p:set>
                                    <p:animEffect transition="in" filter="fade">
                                      <p:cBhvr>
                                        <p:cTn id="25" dur="500"/>
                                        <p:tgtEl>
                                          <p:spTgt spid="101379">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1379">
                                            <p:txEl>
                                              <p:pRg st="10" end="10"/>
                                            </p:txEl>
                                          </p:spTgt>
                                        </p:tgtEl>
                                        <p:attrNameLst>
                                          <p:attrName>style.visibility</p:attrName>
                                        </p:attrNameLst>
                                      </p:cBhvr>
                                      <p:to>
                                        <p:strVal val="visible"/>
                                      </p:to>
                                    </p:set>
                                    <p:animEffect transition="in" filter="fade">
                                      <p:cBhvr>
                                        <p:cTn id="30" dur="500"/>
                                        <p:tgtEl>
                                          <p:spTgt spid="101379">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1380"/>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10138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01382"/>
                                        </p:tgtEl>
                                        <p:attrNameLst>
                                          <p:attrName>style.visibility</p:attrName>
                                        </p:attrNameLst>
                                      </p:cBhvr>
                                      <p:to>
                                        <p:strVal val="visible"/>
                                      </p:to>
                                    </p:set>
                                    <p:anim calcmode="lin" valueType="num">
                                      <p:cBhvr additive="base">
                                        <p:cTn id="42" dur="500" fill="hold"/>
                                        <p:tgtEl>
                                          <p:spTgt spid="101382"/>
                                        </p:tgtEl>
                                        <p:attrNameLst>
                                          <p:attrName>ppt_x</p:attrName>
                                        </p:attrNameLst>
                                      </p:cBhvr>
                                      <p:tavLst>
                                        <p:tav tm="0">
                                          <p:val>
                                            <p:strVal val="1+#ppt_w/2"/>
                                          </p:val>
                                        </p:tav>
                                        <p:tav tm="100000">
                                          <p:val>
                                            <p:strVal val="#ppt_x"/>
                                          </p:val>
                                        </p:tav>
                                      </p:tavLst>
                                    </p:anim>
                                    <p:anim calcmode="lin" valueType="num">
                                      <p:cBhvr additive="base">
                                        <p:cTn id="43" dur="500" fill="hold"/>
                                        <p:tgtEl>
                                          <p:spTgt spid="1013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animBg="1"/>
      <p:bldP spid="101381" grpId="0" animBg="1"/>
      <p:bldP spid="10138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EFDA0E7F-3649-4AB3-B607-BCEBEB5ED758}"/>
              </a:ext>
            </a:extLst>
          </p:cNvPr>
          <p:cNvSpPr txBox="1">
            <a:spLocks noChangeArrowheads="1"/>
          </p:cNvSpPr>
          <p:nvPr/>
        </p:nvSpPr>
        <p:spPr bwMode="auto">
          <a:xfrm>
            <a:off x="395536" y="449140"/>
            <a:ext cx="19800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dirty="0">
                <a:solidFill>
                  <a:srgbClr val="0000CC"/>
                </a:solidFill>
                <a:ea typeface="华文新魏" pitchFamily="2" charset="-122"/>
              </a:rPr>
              <a:t>算术性质：</a:t>
            </a:r>
          </a:p>
        </p:txBody>
      </p:sp>
      <p:sp>
        <p:nvSpPr>
          <p:cNvPr id="5" name="Text Box 6">
            <a:extLst>
              <a:ext uri="{FF2B5EF4-FFF2-40B4-BE49-F238E27FC236}">
                <a16:creationId xmlns:a16="http://schemas.microsoft.com/office/drawing/2014/main" id="{19733398-BE2B-4636-A075-953042CA2B67}"/>
              </a:ext>
            </a:extLst>
          </p:cNvPr>
          <p:cNvSpPr txBox="1">
            <a:spLocks noChangeArrowheads="1"/>
          </p:cNvSpPr>
          <p:nvPr/>
        </p:nvSpPr>
        <p:spPr bwMode="auto">
          <a:xfrm>
            <a:off x="755576" y="980728"/>
            <a:ext cx="7239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t>1）</a:t>
            </a:r>
            <a:r>
              <a:rPr lang="zh-CN" altLang="en-US" b="1" dirty="0"/>
              <a:t>奇偶性质</a:t>
            </a:r>
            <a:r>
              <a:rPr lang="zh-CN" altLang="en-US" dirty="0"/>
              <a:t>：</a:t>
            </a:r>
            <a:r>
              <a:rPr lang="zh-CN" altLang="en-US" dirty="0">
                <a:solidFill>
                  <a:srgbClr val="FF0066"/>
                </a:solidFill>
              </a:rPr>
              <a:t>最低位为0---偶数；为1---奇数</a:t>
            </a:r>
          </a:p>
          <a:p>
            <a:pPr>
              <a:spcBef>
                <a:spcPct val="50000"/>
              </a:spcBef>
            </a:pPr>
            <a:r>
              <a:rPr lang="zh-CN" altLang="en-US" dirty="0"/>
              <a:t>2）</a:t>
            </a:r>
            <a:r>
              <a:rPr lang="zh-CN" altLang="en-US" b="1" dirty="0"/>
              <a:t>移位性质</a:t>
            </a:r>
            <a:r>
              <a:rPr lang="zh-CN" altLang="en-US" dirty="0"/>
              <a:t>：</a:t>
            </a:r>
            <a:r>
              <a:rPr lang="zh-CN" altLang="en-US" dirty="0">
                <a:solidFill>
                  <a:srgbClr val="FF0066"/>
                </a:solidFill>
              </a:rPr>
              <a:t>小数点右移---乘2；左移---除2</a:t>
            </a:r>
          </a:p>
          <a:p>
            <a:pPr lvl="1">
              <a:spcBef>
                <a:spcPct val="50000"/>
              </a:spcBef>
              <a:buFontTx/>
              <a:buChar char="•"/>
            </a:pPr>
            <a:r>
              <a:rPr lang="zh-CN" altLang="en-US" dirty="0">
                <a:solidFill>
                  <a:srgbClr val="FF0066"/>
                </a:solidFill>
              </a:rPr>
              <a:t> </a:t>
            </a:r>
            <a:r>
              <a:rPr lang="zh-CN" altLang="en-US" dirty="0">
                <a:solidFill>
                  <a:schemeClr val="hlink"/>
                </a:solidFill>
              </a:rPr>
              <a:t>将加法运算和部分积右移的方法结合起来即可实现乘法运算。 </a:t>
            </a:r>
          </a:p>
        </p:txBody>
      </p:sp>
      <p:sp>
        <p:nvSpPr>
          <p:cNvPr id="6" name="Rectangle 3">
            <a:extLst>
              <a:ext uri="{FF2B5EF4-FFF2-40B4-BE49-F238E27FC236}">
                <a16:creationId xmlns:a16="http://schemas.microsoft.com/office/drawing/2014/main" id="{E7056220-CDF6-4B0B-8266-6973334491C9}"/>
              </a:ext>
            </a:extLst>
          </p:cNvPr>
          <p:cNvSpPr txBox="1">
            <a:spLocks noChangeArrowheads="1"/>
          </p:cNvSpPr>
          <p:nvPr/>
        </p:nvSpPr>
        <p:spPr>
          <a:xfrm>
            <a:off x="395536" y="3068960"/>
            <a:ext cx="7772400" cy="119381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kumimoji="0" lang="zh-CN" altLang="en-US" sz="2400" dirty="0"/>
              <a:t>二进制数的数码０和１，可与逻辑代数中</a:t>
            </a:r>
            <a:r>
              <a:rPr kumimoji="0" lang="zh-CN" altLang="en-US" sz="2400" dirty="0">
                <a:hlinkClick r:id="" action="ppaction://noaction"/>
              </a:rPr>
              <a:t>逻辑变量</a:t>
            </a:r>
            <a:r>
              <a:rPr kumimoji="0" lang="zh-CN" altLang="en-US" sz="2400" dirty="0"/>
              <a:t>的“假”和“真”对应起来，这样在</a:t>
            </a:r>
            <a:r>
              <a:rPr kumimoji="0" lang="zh-CN" altLang="en-US" sz="2400" dirty="0">
                <a:hlinkClick r:id="" action="ppaction://noaction"/>
              </a:rPr>
              <a:t>逻辑运算</a:t>
            </a:r>
            <a:r>
              <a:rPr kumimoji="0" lang="zh-CN" altLang="en-US" sz="2400" dirty="0"/>
              <a:t>中可以使用逻辑代数这一数学工具。</a:t>
            </a:r>
          </a:p>
        </p:txBody>
      </p:sp>
    </p:spTree>
    <p:extLst>
      <p:ext uri="{BB962C8B-B14F-4D97-AF65-F5344CB8AC3E}">
        <p14:creationId xmlns:p14="http://schemas.microsoft.com/office/powerpoint/2010/main" val="102635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23528" y="0"/>
            <a:ext cx="7886700" cy="1325563"/>
          </a:xfrm>
        </p:spPr>
        <p:txBody>
          <a:bodyPr/>
          <a:lstStyle/>
          <a:p>
            <a:r>
              <a:rPr lang="zh-CN" altLang="en-US" sz="3600" dirty="0"/>
              <a:t>机器数的不同编码表示的比较</a:t>
            </a:r>
          </a:p>
        </p:txBody>
      </p:sp>
      <p:sp>
        <p:nvSpPr>
          <p:cNvPr id="87043" name="Rectangle 3"/>
          <p:cNvSpPr>
            <a:spLocks noGrp="1" noChangeArrowheads="1"/>
          </p:cNvSpPr>
          <p:nvPr>
            <p:ph idx="1"/>
          </p:nvPr>
        </p:nvSpPr>
        <p:spPr>
          <a:xfrm>
            <a:off x="590228" y="980728"/>
            <a:ext cx="7620000" cy="5111750"/>
          </a:xfrm>
        </p:spPr>
        <p:txBody>
          <a:bodyPr/>
          <a:lstStyle/>
          <a:p>
            <a:r>
              <a:rPr lang="zh-CN" altLang="en-US" sz="2400" b="1" dirty="0"/>
              <a:t>原码表示</a:t>
            </a:r>
            <a:r>
              <a:rPr lang="zh-CN" altLang="en-US" sz="2400" dirty="0"/>
              <a:t>：简单方便，但减法运算必须真正实施，不能用加法运算代替，于是增加了实现所需的逻辑电路的复杂度。此外，还有一个缺点即零的编码有两种。</a:t>
            </a:r>
            <a:endParaRPr lang="en-US" altLang="zh-CN" sz="2400" dirty="0"/>
          </a:p>
          <a:p>
            <a:pPr lvl="1"/>
            <a:r>
              <a:rPr lang="en-US" altLang="zh-CN" sz="2000" b="1" dirty="0">
                <a:solidFill>
                  <a:srgbClr val="0000FF"/>
                </a:solidFill>
              </a:rPr>
              <a:t>0</a:t>
            </a:r>
            <a:r>
              <a:rPr lang="zh-CN" altLang="en-US" sz="2000" b="1" dirty="0">
                <a:solidFill>
                  <a:srgbClr val="0000FF"/>
                </a:solidFill>
              </a:rPr>
              <a:t>的原码（以</a:t>
            </a:r>
            <a:r>
              <a:rPr lang="en-US" altLang="zh-CN" sz="2000" b="1" dirty="0">
                <a:solidFill>
                  <a:srgbClr val="0000FF"/>
                </a:solidFill>
              </a:rPr>
              <a:t> 8</a:t>
            </a:r>
            <a:r>
              <a:rPr lang="zh-CN" altLang="en-US" sz="2000" b="1" dirty="0">
                <a:solidFill>
                  <a:srgbClr val="0000FF"/>
                </a:solidFill>
              </a:rPr>
              <a:t>位整数为例）：</a:t>
            </a:r>
            <a:r>
              <a:rPr lang="zh-CN" altLang="en-US" sz="2000" b="1" dirty="0">
                <a:solidFill>
                  <a:srgbClr val="FF0066"/>
                </a:solidFill>
              </a:rPr>
              <a:t>1</a:t>
            </a:r>
            <a:r>
              <a:rPr lang="en-US" altLang="zh-CN" sz="2000" b="1" dirty="0">
                <a:solidFill>
                  <a:srgbClr val="FF0066"/>
                </a:solidFill>
              </a:rPr>
              <a:t>0000000 </a:t>
            </a:r>
            <a:r>
              <a:rPr lang="zh-CN" altLang="en-US" sz="2000" b="1" dirty="0">
                <a:solidFill>
                  <a:srgbClr val="0000FF"/>
                </a:solidFill>
              </a:rPr>
              <a:t>和 </a:t>
            </a:r>
            <a:r>
              <a:rPr lang="en-US" altLang="zh-CN" sz="2000" b="1" dirty="0">
                <a:solidFill>
                  <a:srgbClr val="333399"/>
                </a:solidFill>
              </a:rPr>
              <a:t>00000000</a:t>
            </a:r>
            <a:endParaRPr lang="zh-CN" altLang="en-US" sz="2000" dirty="0"/>
          </a:p>
          <a:p>
            <a:r>
              <a:rPr lang="zh-CN" altLang="en-US" sz="2000" b="1" dirty="0"/>
              <a:t>反码表示*</a:t>
            </a:r>
            <a:r>
              <a:rPr lang="zh-CN" altLang="en-US" sz="2000" dirty="0"/>
              <a:t>：运算实现较简单，减法运算可用加法运算代替。但是运算中若出现进位则需要两次算术相加。另外，和原码一样，它的零也有两种编码。</a:t>
            </a:r>
          </a:p>
          <a:p>
            <a:pPr marL="342900" lvl="1" indent="-342900">
              <a:buClrTx/>
              <a:buBlip>
                <a:blip r:embed="rId2"/>
              </a:buBlip>
            </a:pPr>
            <a:r>
              <a:rPr lang="zh-CN" altLang="en-US" sz="2400" b="1" dirty="0"/>
              <a:t>补码表示</a:t>
            </a:r>
            <a:r>
              <a:rPr lang="zh-CN" altLang="en-US" sz="2400" dirty="0"/>
              <a:t>：运算实现较简单，减法运算可用加法运算代替。运算中出现进位处理简单。而且零的编码只有一种。</a:t>
            </a:r>
            <a:endParaRPr lang="en-US" altLang="zh-CN" sz="2400" dirty="0"/>
          </a:p>
          <a:p>
            <a:pPr lvl="1"/>
            <a:r>
              <a:rPr lang="en-US" altLang="zh-CN" sz="2000" b="1" dirty="0">
                <a:solidFill>
                  <a:srgbClr val="0000FF"/>
                </a:solidFill>
              </a:rPr>
              <a:t>0</a:t>
            </a:r>
            <a:r>
              <a:rPr lang="zh-CN" altLang="en-US" sz="2000" b="1" dirty="0">
                <a:solidFill>
                  <a:srgbClr val="0000FF"/>
                </a:solidFill>
              </a:rPr>
              <a:t>的补码（以</a:t>
            </a:r>
            <a:r>
              <a:rPr lang="en-US" altLang="zh-CN" sz="2000" b="1" dirty="0">
                <a:solidFill>
                  <a:srgbClr val="0000FF"/>
                </a:solidFill>
              </a:rPr>
              <a:t> 8</a:t>
            </a:r>
            <a:r>
              <a:rPr lang="zh-CN" altLang="en-US" sz="2000" b="1" dirty="0">
                <a:solidFill>
                  <a:srgbClr val="0000FF"/>
                </a:solidFill>
              </a:rPr>
              <a:t>位整数为例）： </a:t>
            </a:r>
            <a:r>
              <a:rPr lang="en-US" altLang="zh-CN" sz="2000" b="1" dirty="0">
                <a:solidFill>
                  <a:srgbClr val="0000FF"/>
                </a:solidFill>
              </a:rPr>
              <a:t>00000000</a:t>
            </a:r>
            <a:endParaRPr lang="zh-CN" altLang="en-US" sz="2000" b="1" dirty="0">
              <a:solidFill>
                <a:srgbClr val="0000FF"/>
              </a:solidFill>
            </a:endParaRPr>
          </a:p>
          <a:p>
            <a:endParaRPr lang="zh-CN" altLang="en-US" sz="2400" dirty="0"/>
          </a:p>
        </p:txBody>
      </p:sp>
      <p:sp>
        <p:nvSpPr>
          <p:cNvPr id="2" name="矩形 1"/>
          <p:cNvSpPr/>
          <p:nvPr/>
        </p:nvSpPr>
        <p:spPr>
          <a:xfrm>
            <a:off x="1619672" y="4869160"/>
            <a:ext cx="5729054" cy="1569660"/>
          </a:xfrm>
          <a:prstGeom prst="rect">
            <a:avLst/>
          </a:prstGeom>
        </p:spPr>
        <p:txBody>
          <a:bodyPr wrap="square">
            <a:spAutoFit/>
          </a:bodyPr>
          <a:lstStyle/>
          <a:p>
            <a:r>
              <a:rPr lang="zh-CN" altLang="en-US" b="1" dirty="0">
                <a:latin typeface="MicrosoftYaHei-Bold"/>
              </a:rPr>
              <a:t>对于</a:t>
            </a:r>
            <a:r>
              <a:rPr lang="en-US" altLang="zh-CN" b="1" dirty="0">
                <a:latin typeface="Verdana" panose="020B0604030504040204" pitchFamily="34" charset="0"/>
              </a:rPr>
              <a:t>N</a:t>
            </a:r>
            <a:r>
              <a:rPr lang="zh-CN" altLang="en-US" b="1" dirty="0">
                <a:latin typeface="MicrosoftYaHei-Bold"/>
              </a:rPr>
              <a:t>位的二进制数</a:t>
            </a:r>
          </a:p>
          <a:p>
            <a:r>
              <a:rPr lang="en-US" altLang="zh-CN" sz="2000" dirty="0">
                <a:latin typeface="Wingdings" panose="05000000000000000000" pitchFamily="2" charset="2"/>
              </a:rPr>
              <a:t>l</a:t>
            </a:r>
            <a:r>
              <a:rPr lang="zh-CN" altLang="en-US" sz="2000" b="1" dirty="0">
                <a:latin typeface="MicrosoftYaHei-Bold"/>
              </a:rPr>
              <a:t>原码表示范围： </a:t>
            </a:r>
            <a:r>
              <a:rPr lang="en-US" altLang="zh-CN" sz="2000" b="1" dirty="0">
                <a:latin typeface="Verdana" panose="020B0604030504040204" pitchFamily="34" charset="0"/>
              </a:rPr>
              <a:t>-(2</a:t>
            </a:r>
            <a:r>
              <a:rPr lang="en-US" altLang="zh-CN" sz="2000" b="1" baseline="30000" dirty="0">
                <a:latin typeface="Verdana" panose="020B0604030504040204" pitchFamily="34" charset="0"/>
              </a:rPr>
              <a:t>N-1</a:t>
            </a:r>
            <a:r>
              <a:rPr lang="en-US" altLang="zh-CN" sz="2000" b="1" dirty="0">
                <a:latin typeface="Verdana" panose="020B0604030504040204" pitchFamily="34" charset="0"/>
              </a:rPr>
              <a:t>-1)~(2</a:t>
            </a:r>
            <a:r>
              <a:rPr lang="en-US" altLang="zh-CN" sz="2000" b="1" baseline="30000" dirty="0">
                <a:latin typeface="Verdana" panose="020B0604030504040204" pitchFamily="34" charset="0"/>
              </a:rPr>
              <a:t>N-1</a:t>
            </a:r>
            <a:r>
              <a:rPr lang="en-US" altLang="zh-CN" sz="2000" b="1" dirty="0">
                <a:latin typeface="Verdana" panose="020B0604030504040204" pitchFamily="34" charset="0"/>
              </a:rPr>
              <a:t>-1)</a:t>
            </a:r>
          </a:p>
          <a:p>
            <a:r>
              <a:rPr lang="en-US" altLang="zh-CN" sz="2000" dirty="0">
                <a:latin typeface="Wingdings" panose="05000000000000000000" pitchFamily="2" charset="2"/>
              </a:rPr>
              <a:t>l</a:t>
            </a:r>
            <a:r>
              <a:rPr lang="zh-CN" altLang="en-US" sz="2000" b="1" dirty="0">
                <a:latin typeface="MicrosoftYaHei-Bold"/>
              </a:rPr>
              <a:t>补码表示范围： </a:t>
            </a:r>
            <a:r>
              <a:rPr lang="en-US" altLang="zh-CN" sz="2000" b="1" dirty="0">
                <a:latin typeface="Verdana" panose="020B0604030504040204" pitchFamily="34" charset="0"/>
              </a:rPr>
              <a:t>-2</a:t>
            </a:r>
            <a:r>
              <a:rPr lang="en-US" altLang="zh-CN" sz="2000" b="1" baseline="30000" dirty="0">
                <a:latin typeface="Verdana" panose="020B0604030504040204" pitchFamily="34" charset="0"/>
              </a:rPr>
              <a:t>N-1</a:t>
            </a:r>
            <a:r>
              <a:rPr lang="en-US" altLang="zh-CN" sz="2000" b="1" dirty="0">
                <a:latin typeface="Verdana" panose="020B0604030504040204" pitchFamily="34" charset="0"/>
              </a:rPr>
              <a:t>~(2</a:t>
            </a:r>
            <a:r>
              <a:rPr lang="en-US" altLang="zh-CN" sz="2000" b="1" baseline="30000" dirty="0">
                <a:latin typeface="Verdana" panose="020B0604030504040204" pitchFamily="34" charset="0"/>
              </a:rPr>
              <a:t>N-1</a:t>
            </a:r>
            <a:r>
              <a:rPr lang="en-US" altLang="zh-CN" sz="2000" b="1" dirty="0">
                <a:latin typeface="Verdana" panose="020B0604030504040204" pitchFamily="34" charset="0"/>
              </a:rPr>
              <a:t>-1)</a:t>
            </a:r>
          </a:p>
          <a:p>
            <a:r>
              <a:rPr lang="en-US" altLang="zh-CN" sz="2000" b="1" dirty="0">
                <a:solidFill>
                  <a:srgbClr val="FF0000"/>
                </a:solidFill>
                <a:latin typeface="Verdana" panose="020B0604030504040204" pitchFamily="34" charset="0"/>
              </a:rPr>
              <a:t>   -2</a:t>
            </a:r>
            <a:r>
              <a:rPr lang="en-US" altLang="zh-CN" sz="2000" b="1" baseline="30000" dirty="0">
                <a:solidFill>
                  <a:srgbClr val="FF0000"/>
                </a:solidFill>
                <a:latin typeface="Verdana" panose="020B0604030504040204" pitchFamily="34" charset="0"/>
              </a:rPr>
              <a:t>N-1</a:t>
            </a:r>
            <a:r>
              <a:rPr lang="zh-CN" altLang="en-US" sz="2000" b="1" dirty="0">
                <a:solidFill>
                  <a:srgbClr val="FF0000"/>
                </a:solidFill>
                <a:latin typeface="Verdana" panose="020B0604030504040204" pitchFamily="34" charset="0"/>
              </a:rPr>
              <a:t>是孤独的，</a:t>
            </a:r>
            <a:r>
              <a:rPr lang="en-US" altLang="zh-CN" sz="2000" b="1" dirty="0">
                <a:solidFill>
                  <a:srgbClr val="FF0000"/>
                </a:solidFill>
                <a:latin typeface="Verdana" panose="020B0604030504040204" pitchFamily="34" charset="0"/>
              </a:rPr>
              <a:t>[-2</a:t>
            </a:r>
            <a:r>
              <a:rPr lang="en-US" altLang="zh-CN" sz="2000" b="1" baseline="30000" dirty="0">
                <a:solidFill>
                  <a:srgbClr val="FF0000"/>
                </a:solidFill>
                <a:latin typeface="Verdana" panose="020B0604030504040204" pitchFamily="34" charset="0"/>
              </a:rPr>
              <a:t>N-1</a:t>
            </a:r>
            <a:r>
              <a:rPr lang="en-US" altLang="zh-CN" sz="2000" b="1" dirty="0">
                <a:solidFill>
                  <a:srgbClr val="FF0000"/>
                </a:solidFill>
                <a:latin typeface="Verdana" panose="020B0604030504040204" pitchFamily="34" charset="0"/>
              </a:rPr>
              <a:t>]</a:t>
            </a:r>
            <a:r>
              <a:rPr lang="zh-CN" altLang="en-US" sz="2000" b="1" baseline="-25000" dirty="0">
                <a:solidFill>
                  <a:srgbClr val="FF0000"/>
                </a:solidFill>
                <a:latin typeface="Verdana" panose="020B0604030504040204" pitchFamily="34" charset="0"/>
              </a:rPr>
              <a:t>补</a:t>
            </a:r>
            <a:r>
              <a:rPr lang="en-US" altLang="zh-CN" sz="2000" b="1" dirty="0">
                <a:solidFill>
                  <a:srgbClr val="FF0000"/>
                </a:solidFill>
                <a:latin typeface="Verdana" panose="020B0604030504040204" pitchFamily="34" charset="0"/>
              </a:rPr>
              <a:t>=(100…0)</a:t>
            </a:r>
            <a:r>
              <a:rPr lang="en-US" altLang="zh-CN" sz="1200" b="1" dirty="0">
                <a:solidFill>
                  <a:srgbClr val="FF0000"/>
                </a:solidFill>
                <a:latin typeface="Verdana" panose="020B0604030504040204" pitchFamily="34" charset="0"/>
              </a:rPr>
              <a:t>2</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395536" y="980728"/>
            <a:ext cx="8555996" cy="4680520"/>
          </a:xfrm>
        </p:spPr>
        <p:txBody>
          <a:bodyPr/>
          <a:lstStyle/>
          <a:p>
            <a:pPr>
              <a:spcBef>
                <a:spcPct val="25000"/>
              </a:spcBef>
              <a:buClr>
                <a:schemeClr val="bg1"/>
              </a:buClr>
            </a:pPr>
            <a:r>
              <a:rPr lang="zh-CN" altLang="en-US" b="1" dirty="0"/>
              <a:t>表示范围</a:t>
            </a:r>
          </a:p>
          <a:p>
            <a:pPr lvl="1">
              <a:spcBef>
                <a:spcPct val="25000"/>
              </a:spcBef>
              <a:buClr>
                <a:schemeClr val="bg1"/>
              </a:buClr>
            </a:pPr>
            <a:r>
              <a:rPr lang="zh-CN" altLang="en-US" b="1" dirty="0"/>
              <a:t>原码、反码：</a:t>
            </a:r>
          </a:p>
          <a:p>
            <a:pPr>
              <a:spcBef>
                <a:spcPct val="25000"/>
              </a:spcBef>
              <a:buFontTx/>
              <a:buNone/>
            </a:pPr>
            <a:r>
              <a:rPr lang="zh-CN" altLang="en-US" sz="2400" b="1" dirty="0"/>
              <a:t>		8位整数：</a:t>
            </a:r>
            <a:r>
              <a:rPr lang="en-US" altLang="zh-CN" sz="2400" b="1" dirty="0"/>
              <a:t>1</a:t>
            </a:r>
            <a:r>
              <a:rPr lang="zh-CN" altLang="en-US" sz="2400" b="1" dirty="0"/>
              <a:t>－</a:t>
            </a:r>
            <a:r>
              <a:rPr lang="en-US" altLang="zh-CN" sz="2400" b="1" dirty="0"/>
              <a:t>2</a:t>
            </a:r>
            <a:r>
              <a:rPr lang="en-US" altLang="zh-CN" sz="2400" b="1" baseline="30000" dirty="0"/>
              <a:t>7</a:t>
            </a:r>
            <a:r>
              <a:rPr lang="zh-CN" altLang="en-US" sz="2400" b="1" dirty="0"/>
              <a:t>－</a:t>
            </a:r>
            <a:r>
              <a:rPr lang="en-US" altLang="zh-CN" sz="2400" b="1" dirty="0"/>
              <a:t>1~2</a:t>
            </a:r>
            <a:r>
              <a:rPr lang="en-US" altLang="zh-CN" sz="2400" b="1" baseline="30000" dirty="0"/>
              <a:t>7</a:t>
            </a:r>
            <a:r>
              <a:rPr lang="zh-CN" altLang="en-US" sz="2400" b="1" dirty="0"/>
              <a:t>－</a:t>
            </a:r>
            <a:r>
              <a:rPr lang="en-US" altLang="zh-CN" sz="2400" b="1" dirty="0"/>
              <a:t>1</a:t>
            </a:r>
            <a:r>
              <a:rPr lang="zh-CN" altLang="en-US" sz="2400" b="1" dirty="0"/>
              <a:t>，即－</a:t>
            </a:r>
            <a:r>
              <a:rPr lang="en-US" altLang="zh-CN" sz="2400" b="1" dirty="0"/>
              <a:t>127~127</a:t>
            </a:r>
          </a:p>
          <a:p>
            <a:pPr>
              <a:spcBef>
                <a:spcPct val="25000"/>
              </a:spcBef>
              <a:buFontTx/>
              <a:buNone/>
            </a:pPr>
            <a:r>
              <a:rPr lang="en-US" altLang="zh-CN" sz="2000" b="1" dirty="0"/>
              <a:t>		</a:t>
            </a:r>
            <a:r>
              <a:rPr lang="zh-CN" altLang="en-US" sz="2000" b="1" dirty="0">
                <a:solidFill>
                  <a:srgbClr val="333399"/>
                </a:solidFill>
              </a:rPr>
              <a:t>原码：</a:t>
            </a:r>
            <a:r>
              <a:rPr lang="en-US" altLang="zh-CN" sz="2000" b="1" dirty="0">
                <a:solidFill>
                  <a:srgbClr val="333399"/>
                </a:solidFill>
              </a:rPr>
              <a:t>11111111</a:t>
            </a:r>
            <a:r>
              <a:rPr lang="en-US" altLang="zh-CN" sz="2000" b="1" dirty="0">
                <a:solidFill>
                  <a:srgbClr val="333399"/>
                </a:solidFill>
                <a:cs typeface="Times New Roman" pitchFamily="18" charset="0"/>
              </a:rPr>
              <a:t>→</a:t>
            </a:r>
            <a:r>
              <a:rPr lang="zh-CN" altLang="en-US" sz="2000" b="1" dirty="0">
                <a:solidFill>
                  <a:srgbClr val="FF0066"/>
                </a:solidFill>
              </a:rPr>
              <a:t>1</a:t>
            </a:r>
            <a:r>
              <a:rPr lang="en-US" altLang="zh-CN" sz="2000" b="1" dirty="0">
                <a:solidFill>
                  <a:srgbClr val="FF0066"/>
                </a:solidFill>
              </a:rPr>
              <a:t>0000000</a:t>
            </a:r>
            <a:r>
              <a:rPr lang="zh-CN" altLang="en-US" sz="2000" b="1" dirty="0">
                <a:solidFill>
                  <a:srgbClr val="333399"/>
                </a:solidFill>
              </a:rPr>
              <a:t>、</a:t>
            </a:r>
            <a:r>
              <a:rPr lang="en-US" altLang="zh-CN" sz="2000" b="1" dirty="0">
                <a:solidFill>
                  <a:srgbClr val="333399"/>
                </a:solidFill>
              </a:rPr>
              <a:t>00000000</a:t>
            </a:r>
            <a:r>
              <a:rPr lang="zh-CN" altLang="en-US" sz="2000" b="1" dirty="0">
                <a:solidFill>
                  <a:srgbClr val="333399"/>
                </a:solidFill>
              </a:rPr>
              <a:t> </a:t>
            </a:r>
            <a:r>
              <a:rPr lang="en-US" altLang="zh-CN" sz="2000" b="1" dirty="0">
                <a:solidFill>
                  <a:srgbClr val="333399"/>
                </a:solidFill>
                <a:cs typeface="Times New Roman" pitchFamily="18" charset="0"/>
              </a:rPr>
              <a:t>→</a:t>
            </a:r>
            <a:r>
              <a:rPr lang="en-US" altLang="zh-CN" sz="2000" b="1" dirty="0">
                <a:solidFill>
                  <a:srgbClr val="333399"/>
                </a:solidFill>
              </a:rPr>
              <a:t>01111111</a:t>
            </a:r>
          </a:p>
          <a:p>
            <a:pPr>
              <a:spcBef>
                <a:spcPct val="25000"/>
              </a:spcBef>
              <a:buFontTx/>
              <a:buNone/>
            </a:pPr>
            <a:r>
              <a:rPr lang="zh-CN" altLang="en-US" sz="2400" b="1" dirty="0"/>
              <a:t>		8位小数：</a:t>
            </a:r>
            <a:r>
              <a:rPr lang="en-US" altLang="zh-CN" sz="2400" b="1" dirty="0"/>
              <a:t>2</a:t>
            </a:r>
            <a:r>
              <a:rPr lang="en-US" altLang="zh-CN" sz="2400" b="1" baseline="30000" dirty="0"/>
              <a:t>-7</a:t>
            </a:r>
            <a:r>
              <a:rPr lang="zh-CN" altLang="en-US" sz="2400" b="1" dirty="0"/>
              <a:t>－</a:t>
            </a:r>
            <a:r>
              <a:rPr lang="en-US" altLang="zh-CN" sz="2400" b="1" dirty="0"/>
              <a:t>1~1</a:t>
            </a:r>
            <a:r>
              <a:rPr lang="zh-CN" altLang="en-US" sz="2400" b="1" dirty="0"/>
              <a:t>－</a:t>
            </a:r>
            <a:r>
              <a:rPr lang="en-US" altLang="zh-CN" sz="2400" b="1" dirty="0"/>
              <a:t>2</a:t>
            </a:r>
            <a:r>
              <a:rPr lang="en-US" altLang="zh-CN" sz="2400" b="1" baseline="30000" dirty="0"/>
              <a:t>-7</a:t>
            </a:r>
            <a:r>
              <a:rPr lang="zh-CN" altLang="en-US" sz="2400" b="1" dirty="0"/>
              <a:t>，即－</a:t>
            </a:r>
            <a:r>
              <a:rPr lang="en-US" altLang="zh-CN" sz="2400" b="1" dirty="0"/>
              <a:t>127/128~127/128</a:t>
            </a:r>
          </a:p>
          <a:p>
            <a:pPr lvl="1">
              <a:spcBef>
                <a:spcPct val="25000"/>
              </a:spcBef>
              <a:buClr>
                <a:schemeClr val="bg1"/>
              </a:buClr>
              <a:buFont typeface="Wingdings" pitchFamily="2" charset="2"/>
              <a:buNone/>
            </a:pPr>
            <a:r>
              <a:rPr lang="en-US" altLang="zh-CN" b="1" dirty="0"/>
              <a:t>		</a:t>
            </a:r>
            <a:r>
              <a:rPr lang="zh-CN" altLang="en-US" sz="2000" b="1" dirty="0">
                <a:solidFill>
                  <a:srgbClr val="333399"/>
                </a:solidFill>
              </a:rPr>
              <a:t>原码：</a:t>
            </a:r>
            <a:r>
              <a:rPr lang="en-US" altLang="zh-CN" sz="2000" b="1" dirty="0">
                <a:solidFill>
                  <a:srgbClr val="333399"/>
                </a:solidFill>
              </a:rPr>
              <a:t>1.1111111</a:t>
            </a:r>
            <a:r>
              <a:rPr lang="en-US" altLang="zh-CN" sz="2000" b="1" dirty="0">
                <a:solidFill>
                  <a:srgbClr val="333399"/>
                </a:solidFill>
                <a:cs typeface="Times New Roman" pitchFamily="18" charset="0"/>
              </a:rPr>
              <a:t>→</a:t>
            </a:r>
            <a:r>
              <a:rPr lang="zh-CN" altLang="en-US" sz="2000" b="1" dirty="0">
                <a:solidFill>
                  <a:srgbClr val="FF0066"/>
                </a:solidFill>
              </a:rPr>
              <a:t>1</a:t>
            </a:r>
            <a:r>
              <a:rPr lang="en-US" altLang="zh-CN" sz="2000" b="1" dirty="0">
                <a:solidFill>
                  <a:srgbClr val="FF0066"/>
                </a:solidFill>
              </a:rPr>
              <a:t>.0000000</a:t>
            </a:r>
            <a:r>
              <a:rPr lang="zh-CN" altLang="en-US" sz="2000" b="1" dirty="0">
                <a:solidFill>
                  <a:srgbClr val="333399"/>
                </a:solidFill>
              </a:rPr>
              <a:t>、</a:t>
            </a:r>
            <a:r>
              <a:rPr lang="en-US" altLang="zh-CN" sz="2000" b="1" dirty="0">
                <a:solidFill>
                  <a:srgbClr val="333399"/>
                </a:solidFill>
              </a:rPr>
              <a:t>0.0000000</a:t>
            </a:r>
            <a:r>
              <a:rPr lang="zh-CN" altLang="en-US" sz="2000" b="1" dirty="0">
                <a:solidFill>
                  <a:srgbClr val="333399"/>
                </a:solidFill>
              </a:rPr>
              <a:t> </a:t>
            </a:r>
            <a:r>
              <a:rPr lang="en-US" altLang="zh-CN" sz="2000" b="1" dirty="0">
                <a:solidFill>
                  <a:srgbClr val="333399"/>
                </a:solidFill>
                <a:cs typeface="Times New Roman" pitchFamily="18" charset="0"/>
              </a:rPr>
              <a:t>→</a:t>
            </a:r>
            <a:r>
              <a:rPr lang="en-US" altLang="zh-CN" sz="2000" b="1" dirty="0">
                <a:solidFill>
                  <a:srgbClr val="333399"/>
                </a:solidFill>
              </a:rPr>
              <a:t>0.1111111</a:t>
            </a:r>
          </a:p>
          <a:p>
            <a:pPr lvl="1">
              <a:spcBef>
                <a:spcPct val="25000"/>
              </a:spcBef>
              <a:buClr>
                <a:schemeClr val="bg1"/>
              </a:buClr>
            </a:pPr>
            <a:r>
              <a:rPr lang="zh-CN" altLang="en-US" b="1" dirty="0"/>
              <a:t>补码：</a:t>
            </a:r>
          </a:p>
          <a:p>
            <a:pPr>
              <a:spcBef>
                <a:spcPct val="25000"/>
              </a:spcBef>
              <a:buFontTx/>
              <a:buNone/>
            </a:pPr>
            <a:r>
              <a:rPr lang="zh-CN" altLang="en-US" sz="2400" b="1" dirty="0"/>
              <a:t>		8位整数：－</a:t>
            </a:r>
            <a:r>
              <a:rPr lang="en-US" altLang="zh-CN" sz="2400" b="1" dirty="0"/>
              <a:t>2</a:t>
            </a:r>
            <a:r>
              <a:rPr lang="en-US" altLang="zh-CN" sz="2400" b="1" baseline="30000" dirty="0"/>
              <a:t>7</a:t>
            </a:r>
            <a:r>
              <a:rPr lang="zh-CN" altLang="en-US" sz="2400" b="1" dirty="0"/>
              <a:t>－</a:t>
            </a:r>
            <a:r>
              <a:rPr lang="en-US" altLang="zh-CN" sz="2400" b="1" dirty="0"/>
              <a:t>1~2</a:t>
            </a:r>
            <a:r>
              <a:rPr lang="en-US" altLang="zh-CN" sz="2400" b="1" baseline="30000" dirty="0"/>
              <a:t>7</a:t>
            </a:r>
            <a:r>
              <a:rPr lang="zh-CN" altLang="en-US" sz="2400" b="1" dirty="0"/>
              <a:t>－</a:t>
            </a:r>
            <a:r>
              <a:rPr lang="en-US" altLang="zh-CN" sz="2400" b="1" dirty="0"/>
              <a:t>1</a:t>
            </a:r>
            <a:r>
              <a:rPr lang="zh-CN" altLang="en-US" sz="2400" b="1" dirty="0"/>
              <a:t>，即－</a:t>
            </a:r>
            <a:r>
              <a:rPr lang="en-US" altLang="zh-CN" sz="2400" b="1" dirty="0"/>
              <a:t>128~127</a:t>
            </a:r>
          </a:p>
          <a:p>
            <a:pPr>
              <a:spcBef>
                <a:spcPct val="25000"/>
              </a:spcBef>
              <a:buFontTx/>
              <a:buNone/>
            </a:pPr>
            <a:r>
              <a:rPr lang="en-US" altLang="zh-CN" sz="2000" b="1" dirty="0"/>
              <a:t>		</a:t>
            </a:r>
            <a:r>
              <a:rPr lang="en-US" altLang="zh-CN" sz="2000" b="1" dirty="0">
                <a:solidFill>
                  <a:srgbClr val="FF0066"/>
                </a:solidFill>
              </a:rPr>
              <a:t>10000000</a:t>
            </a:r>
            <a:r>
              <a:rPr lang="en-US" altLang="zh-CN" sz="2000" b="1" dirty="0">
                <a:solidFill>
                  <a:srgbClr val="333399"/>
                </a:solidFill>
                <a:cs typeface="Times New Roman" pitchFamily="18" charset="0"/>
              </a:rPr>
              <a:t>→</a:t>
            </a:r>
            <a:r>
              <a:rPr lang="en-US" altLang="zh-CN" sz="2000" b="1" dirty="0">
                <a:solidFill>
                  <a:srgbClr val="333399"/>
                </a:solidFill>
              </a:rPr>
              <a:t>11111111</a:t>
            </a:r>
            <a:r>
              <a:rPr lang="en-US" altLang="zh-CN" sz="2000" b="1" dirty="0">
                <a:solidFill>
                  <a:srgbClr val="333399"/>
                </a:solidFill>
                <a:cs typeface="Times New Roman" pitchFamily="18" charset="0"/>
              </a:rPr>
              <a:t>→</a:t>
            </a:r>
            <a:r>
              <a:rPr lang="en-US" altLang="zh-CN" sz="2000" b="1" dirty="0">
                <a:solidFill>
                  <a:srgbClr val="333399"/>
                </a:solidFill>
              </a:rPr>
              <a:t>00000000</a:t>
            </a:r>
            <a:r>
              <a:rPr lang="zh-CN" altLang="en-US" sz="2000" b="1" dirty="0">
                <a:solidFill>
                  <a:srgbClr val="333399"/>
                </a:solidFill>
              </a:rPr>
              <a:t> </a:t>
            </a:r>
            <a:r>
              <a:rPr lang="en-US" altLang="zh-CN" sz="2000" b="1" dirty="0">
                <a:solidFill>
                  <a:srgbClr val="333399"/>
                </a:solidFill>
                <a:cs typeface="Times New Roman" pitchFamily="18" charset="0"/>
              </a:rPr>
              <a:t>→</a:t>
            </a:r>
            <a:r>
              <a:rPr lang="en-US" altLang="zh-CN" sz="2000" b="1" dirty="0">
                <a:solidFill>
                  <a:srgbClr val="333399"/>
                </a:solidFill>
              </a:rPr>
              <a:t>01111111</a:t>
            </a:r>
          </a:p>
          <a:p>
            <a:pPr>
              <a:spcBef>
                <a:spcPct val="25000"/>
              </a:spcBef>
              <a:buFontTx/>
              <a:buNone/>
            </a:pPr>
            <a:r>
              <a:rPr lang="zh-CN" altLang="en-US" sz="2400" b="1" dirty="0"/>
              <a:t>	</a:t>
            </a:r>
            <a:r>
              <a:rPr lang="zh-CN" altLang="en-US" sz="2400" b="1" dirty="0">
                <a:solidFill>
                  <a:srgbClr val="FF0000"/>
                </a:solidFill>
              </a:rPr>
              <a:t>	8位小数：</a:t>
            </a:r>
            <a:r>
              <a:rPr lang="en-US" altLang="zh-CN" sz="2400" b="1" dirty="0">
                <a:solidFill>
                  <a:srgbClr val="FF0000"/>
                </a:solidFill>
              </a:rPr>
              <a:t>2</a:t>
            </a:r>
            <a:r>
              <a:rPr lang="en-US" altLang="zh-CN" sz="2400" b="1" baseline="30000" dirty="0">
                <a:solidFill>
                  <a:srgbClr val="FF0000"/>
                </a:solidFill>
              </a:rPr>
              <a:t>-7</a:t>
            </a:r>
            <a:r>
              <a:rPr lang="zh-CN" altLang="en-US" sz="2400" b="1" dirty="0">
                <a:solidFill>
                  <a:srgbClr val="FF0000"/>
                </a:solidFill>
              </a:rPr>
              <a:t>－</a:t>
            </a:r>
            <a:r>
              <a:rPr lang="en-US" altLang="zh-CN" sz="2400" b="1" dirty="0">
                <a:solidFill>
                  <a:srgbClr val="FF0000"/>
                </a:solidFill>
              </a:rPr>
              <a:t>1~1</a:t>
            </a:r>
            <a:r>
              <a:rPr lang="zh-CN" altLang="en-US" sz="2400" b="1" dirty="0">
                <a:solidFill>
                  <a:srgbClr val="FF0000"/>
                </a:solidFill>
              </a:rPr>
              <a:t>－</a:t>
            </a:r>
            <a:r>
              <a:rPr lang="en-US" altLang="zh-CN" sz="2400" b="1" dirty="0">
                <a:solidFill>
                  <a:srgbClr val="FF0000"/>
                </a:solidFill>
              </a:rPr>
              <a:t>2</a:t>
            </a:r>
            <a:r>
              <a:rPr lang="en-US" altLang="zh-CN" sz="2400" b="1" baseline="30000" dirty="0">
                <a:solidFill>
                  <a:srgbClr val="FF0000"/>
                </a:solidFill>
              </a:rPr>
              <a:t>-7</a:t>
            </a:r>
            <a:r>
              <a:rPr lang="zh-CN" altLang="en-US" sz="2400" b="1" dirty="0">
                <a:solidFill>
                  <a:srgbClr val="FF0000"/>
                </a:solidFill>
              </a:rPr>
              <a:t>，即－</a:t>
            </a:r>
            <a:r>
              <a:rPr lang="en-US" altLang="zh-CN" sz="2400" b="1" dirty="0">
                <a:solidFill>
                  <a:srgbClr val="FF0000"/>
                </a:solidFill>
              </a:rPr>
              <a:t>127/128~127/128？</a:t>
            </a:r>
          </a:p>
          <a:p>
            <a:pPr lvl="1">
              <a:spcBef>
                <a:spcPct val="25000"/>
              </a:spcBef>
              <a:buClr>
                <a:schemeClr val="bg1"/>
              </a:buClr>
              <a:buFont typeface="Wingdings" pitchFamily="2" charset="2"/>
              <a:buNone/>
            </a:pPr>
            <a:r>
              <a:rPr lang="en-US" altLang="zh-CN" b="1" dirty="0"/>
              <a:t>		</a:t>
            </a:r>
            <a:r>
              <a:rPr lang="en-US" altLang="zh-CN" sz="2000" b="1" dirty="0">
                <a:solidFill>
                  <a:srgbClr val="FF0066"/>
                </a:solidFill>
              </a:rPr>
              <a:t>1.0000000？</a:t>
            </a:r>
            <a:r>
              <a:rPr lang="en-US" altLang="zh-CN" sz="2000" b="1" dirty="0">
                <a:solidFill>
                  <a:srgbClr val="333399"/>
                </a:solidFill>
              </a:rPr>
              <a:t>→1.1111111</a:t>
            </a:r>
            <a:r>
              <a:rPr lang="en-US" altLang="zh-CN" sz="2000" b="1" dirty="0">
                <a:solidFill>
                  <a:srgbClr val="333399"/>
                </a:solidFill>
                <a:cs typeface="Times New Roman" pitchFamily="18" charset="0"/>
              </a:rPr>
              <a:t>→</a:t>
            </a:r>
            <a:r>
              <a:rPr lang="en-US" altLang="zh-CN" sz="2000" b="1" dirty="0">
                <a:solidFill>
                  <a:srgbClr val="333399"/>
                </a:solidFill>
              </a:rPr>
              <a:t>0.0000000</a:t>
            </a:r>
            <a:r>
              <a:rPr lang="zh-CN" altLang="en-US" sz="2000" b="1" dirty="0">
                <a:solidFill>
                  <a:srgbClr val="333399"/>
                </a:solidFill>
              </a:rPr>
              <a:t> </a:t>
            </a:r>
            <a:r>
              <a:rPr lang="en-US" altLang="zh-CN" sz="2000" b="1" dirty="0">
                <a:solidFill>
                  <a:srgbClr val="333399"/>
                </a:solidFill>
                <a:cs typeface="Times New Roman" pitchFamily="18" charset="0"/>
              </a:rPr>
              <a:t>→</a:t>
            </a:r>
            <a:r>
              <a:rPr lang="en-US" altLang="zh-CN" sz="2000" b="1" dirty="0">
                <a:solidFill>
                  <a:srgbClr val="333399"/>
                </a:solidFill>
              </a:rPr>
              <a:t>0.1111111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67544" y="260648"/>
            <a:ext cx="4968552" cy="720080"/>
          </a:xfrm>
        </p:spPr>
        <p:txBody>
          <a:bodyPr>
            <a:normAutofit fontScale="90000"/>
          </a:bodyPr>
          <a:lstStyle/>
          <a:p>
            <a:r>
              <a:rPr lang="en-US" altLang="zh-CN" sz="3600" dirty="0"/>
              <a:t>4</a:t>
            </a:r>
            <a:r>
              <a:rPr lang="zh-CN" altLang="en-US" sz="3600" dirty="0"/>
              <a:t>、机器数的加、减运算</a:t>
            </a:r>
          </a:p>
        </p:txBody>
      </p:sp>
      <p:sp>
        <p:nvSpPr>
          <p:cNvPr id="86019" name="Rectangle 3"/>
          <p:cNvSpPr>
            <a:spLocks noGrp="1" noChangeArrowheads="1"/>
          </p:cNvSpPr>
          <p:nvPr>
            <p:ph idx="1"/>
          </p:nvPr>
        </p:nvSpPr>
        <p:spPr>
          <a:xfrm>
            <a:off x="971550" y="980729"/>
            <a:ext cx="7620000" cy="5616922"/>
          </a:xfrm>
        </p:spPr>
        <p:txBody>
          <a:bodyPr/>
          <a:lstStyle/>
          <a:p>
            <a:pPr>
              <a:lnSpc>
                <a:spcPct val="90000"/>
              </a:lnSpc>
            </a:pPr>
            <a:r>
              <a:rPr lang="zh-CN" altLang="en-US" sz="2400" b="1" dirty="0"/>
              <a:t>原码运算：原码中的符号位仅用来表示数的正、负，不参加运算。</a:t>
            </a:r>
          </a:p>
          <a:p>
            <a:pPr>
              <a:lnSpc>
                <a:spcPct val="90000"/>
              </a:lnSpc>
            </a:pPr>
            <a:r>
              <a:rPr lang="zh-CN" altLang="en-US" sz="2400" b="1" dirty="0"/>
              <a:t>补码运算规则：</a:t>
            </a:r>
            <a:r>
              <a:rPr lang="zh-CN" altLang="en-US" sz="2400" b="1" dirty="0">
                <a:solidFill>
                  <a:srgbClr val="FF0000"/>
                </a:solidFill>
              </a:rPr>
              <a:t>[</a:t>
            </a:r>
            <a:r>
              <a:rPr lang="en-US" altLang="zh-CN" sz="2400" b="1" i="1" dirty="0">
                <a:solidFill>
                  <a:srgbClr val="FF0000"/>
                </a:solidFill>
              </a:rPr>
              <a:t>N</a:t>
            </a:r>
            <a:r>
              <a:rPr lang="en-US" altLang="zh-CN" sz="2400" b="1" baseline="-25000" dirty="0">
                <a:solidFill>
                  <a:srgbClr val="FF0000"/>
                </a:solidFill>
              </a:rPr>
              <a:t>1</a:t>
            </a:r>
            <a:r>
              <a:rPr lang="en-US" altLang="zh-CN" sz="2400" b="1" dirty="0">
                <a:solidFill>
                  <a:srgbClr val="FF0000"/>
                </a:solidFill>
              </a:rPr>
              <a:t>+</a:t>
            </a:r>
            <a:r>
              <a:rPr lang="en-US" altLang="zh-CN" sz="2400" b="1" i="1" dirty="0">
                <a:solidFill>
                  <a:srgbClr val="FF0000"/>
                </a:solidFill>
              </a:rPr>
              <a:t>N</a:t>
            </a:r>
            <a:r>
              <a:rPr lang="en-US" altLang="zh-CN" sz="2400" b="1" baseline="-25000" dirty="0">
                <a:solidFill>
                  <a:srgbClr val="FF0000"/>
                </a:solidFill>
              </a:rPr>
              <a:t>2</a:t>
            </a:r>
            <a:r>
              <a:rPr lang="en-US" altLang="zh-CN" sz="2400" b="1" dirty="0">
                <a:solidFill>
                  <a:srgbClr val="FF0000"/>
                </a:solidFill>
              </a:rPr>
              <a:t>]</a:t>
            </a:r>
            <a:r>
              <a:rPr lang="zh-CN" altLang="en-US" sz="2400" b="1" baseline="-25000" dirty="0">
                <a:solidFill>
                  <a:srgbClr val="FF0000"/>
                </a:solidFill>
              </a:rPr>
              <a:t>补</a:t>
            </a:r>
            <a:r>
              <a:rPr lang="zh-CN" altLang="en-US" sz="2400" b="1" dirty="0">
                <a:solidFill>
                  <a:srgbClr val="FF0000"/>
                </a:solidFill>
              </a:rPr>
              <a:t>=[</a:t>
            </a:r>
            <a:r>
              <a:rPr lang="en-US" altLang="zh-CN" sz="2400" b="1" i="1" dirty="0">
                <a:solidFill>
                  <a:srgbClr val="FF0000"/>
                </a:solidFill>
              </a:rPr>
              <a:t>N</a:t>
            </a:r>
            <a:r>
              <a:rPr lang="en-US" altLang="zh-CN" sz="2400" b="1" baseline="-25000" dirty="0">
                <a:solidFill>
                  <a:srgbClr val="FF0000"/>
                </a:solidFill>
              </a:rPr>
              <a:t>1</a:t>
            </a:r>
            <a:r>
              <a:rPr lang="en-US" altLang="zh-CN" sz="2400" b="1" dirty="0">
                <a:solidFill>
                  <a:srgbClr val="FF0000"/>
                </a:solidFill>
              </a:rPr>
              <a:t>]</a:t>
            </a:r>
            <a:r>
              <a:rPr lang="zh-CN" altLang="en-US" sz="2400" b="1" baseline="-25000" dirty="0">
                <a:solidFill>
                  <a:srgbClr val="FF0000"/>
                </a:solidFill>
              </a:rPr>
              <a:t>补</a:t>
            </a:r>
            <a:r>
              <a:rPr lang="zh-CN" altLang="en-US" sz="2400" b="1" dirty="0">
                <a:solidFill>
                  <a:srgbClr val="FF0000"/>
                </a:solidFill>
              </a:rPr>
              <a:t>+[</a:t>
            </a:r>
            <a:r>
              <a:rPr lang="en-US" altLang="zh-CN" sz="2400" b="1" i="1" dirty="0">
                <a:solidFill>
                  <a:srgbClr val="FF0000"/>
                </a:solidFill>
              </a:rPr>
              <a:t>N</a:t>
            </a:r>
            <a:r>
              <a:rPr lang="en-US" altLang="zh-CN" sz="2400" b="1" baseline="-25000" dirty="0">
                <a:solidFill>
                  <a:srgbClr val="FF0000"/>
                </a:solidFill>
              </a:rPr>
              <a:t>2</a:t>
            </a:r>
            <a:r>
              <a:rPr lang="en-US" altLang="zh-CN" sz="2400" b="1" dirty="0">
                <a:solidFill>
                  <a:srgbClr val="FF0000"/>
                </a:solidFill>
              </a:rPr>
              <a:t>]</a:t>
            </a:r>
            <a:r>
              <a:rPr lang="zh-CN" altLang="en-US" sz="2400" b="1" baseline="-25000" dirty="0">
                <a:solidFill>
                  <a:srgbClr val="FF0000"/>
                </a:solidFill>
              </a:rPr>
              <a:t>补</a:t>
            </a:r>
            <a:br>
              <a:rPr lang="zh-CN" altLang="en-US" sz="2400" b="1" baseline="-25000" dirty="0"/>
            </a:br>
            <a:r>
              <a:rPr lang="zh-CN" altLang="en-US" sz="2400" b="1" dirty="0"/>
              <a:t>　　　　　　　</a:t>
            </a:r>
            <a:r>
              <a:rPr lang="zh-CN" altLang="en-US" sz="2400" b="1" dirty="0">
                <a:solidFill>
                  <a:srgbClr val="FF0000"/>
                </a:solidFill>
              </a:rPr>
              <a:t>[</a:t>
            </a:r>
            <a:r>
              <a:rPr lang="en-US" altLang="zh-CN" sz="2400" b="1" i="1" dirty="0">
                <a:solidFill>
                  <a:srgbClr val="FF0000"/>
                </a:solidFill>
              </a:rPr>
              <a:t>N</a:t>
            </a:r>
            <a:r>
              <a:rPr lang="en-US" altLang="zh-CN" sz="2400" b="1" baseline="-25000" dirty="0">
                <a:solidFill>
                  <a:srgbClr val="FF0000"/>
                </a:solidFill>
              </a:rPr>
              <a:t>1</a:t>
            </a:r>
            <a:r>
              <a:rPr lang="en-US" altLang="zh-CN" sz="2400" b="1" dirty="0">
                <a:solidFill>
                  <a:srgbClr val="FF0000"/>
                </a:solidFill>
              </a:rPr>
              <a:t>-</a:t>
            </a:r>
            <a:r>
              <a:rPr lang="en-US" altLang="zh-CN" sz="2400" b="1" i="1" dirty="0">
                <a:solidFill>
                  <a:srgbClr val="FF0000"/>
                </a:solidFill>
              </a:rPr>
              <a:t>N</a:t>
            </a:r>
            <a:r>
              <a:rPr lang="en-US" altLang="zh-CN" sz="2400" b="1" baseline="-25000" dirty="0">
                <a:solidFill>
                  <a:srgbClr val="FF0000"/>
                </a:solidFill>
              </a:rPr>
              <a:t>2</a:t>
            </a:r>
            <a:r>
              <a:rPr lang="en-US" altLang="zh-CN" sz="2400" b="1" dirty="0">
                <a:solidFill>
                  <a:srgbClr val="FF0000"/>
                </a:solidFill>
              </a:rPr>
              <a:t>]</a:t>
            </a:r>
            <a:r>
              <a:rPr lang="zh-CN" altLang="en-US" sz="2400" b="1" baseline="-25000" dirty="0">
                <a:solidFill>
                  <a:srgbClr val="FF0000"/>
                </a:solidFill>
              </a:rPr>
              <a:t>补</a:t>
            </a:r>
            <a:r>
              <a:rPr lang="zh-CN" altLang="en-US" sz="2400" b="1" dirty="0">
                <a:solidFill>
                  <a:srgbClr val="FF0000"/>
                </a:solidFill>
              </a:rPr>
              <a:t>=[</a:t>
            </a:r>
            <a:r>
              <a:rPr lang="en-US" altLang="zh-CN" sz="2400" b="1" i="1" dirty="0">
                <a:solidFill>
                  <a:srgbClr val="FF0000"/>
                </a:solidFill>
              </a:rPr>
              <a:t>N</a:t>
            </a:r>
            <a:r>
              <a:rPr lang="en-US" altLang="zh-CN" sz="2400" b="1" baseline="-25000" dirty="0">
                <a:solidFill>
                  <a:srgbClr val="FF0000"/>
                </a:solidFill>
              </a:rPr>
              <a:t>1</a:t>
            </a:r>
            <a:r>
              <a:rPr lang="en-US" altLang="zh-CN" sz="2400" b="1" dirty="0">
                <a:solidFill>
                  <a:srgbClr val="FF0000"/>
                </a:solidFill>
              </a:rPr>
              <a:t>]</a:t>
            </a:r>
            <a:r>
              <a:rPr lang="zh-CN" altLang="en-US" sz="2400" b="1" baseline="-25000" dirty="0">
                <a:solidFill>
                  <a:srgbClr val="FF0000"/>
                </a:solidFill>
              </a:rPr>
              <a:t>补</a:t>
            </a:r>
            <a:r>
              <a:rPr lang="zh-CN" altLang="en-US" sz="2400" b="1" dirty="0">
                <a:solidFill>
                  <a:srgbClr val="FF0000"/>
                </a:solidFill>
              </a:rPr>
              <a:t>+[-</a:t>
            </a:r>
            <a:r>
              <a:rPr lang="en-US" altLang="zh-CN" sz="2400" b="1" i="1" dirty="0">
                <a:solidFill>
                  <a:srgbClr val="FF0000"/>
                </a:solidFill>
              </a:rPr>
              <a:t>N</a:t>
            </a:r>
            <a:r>
              <a:rPr lang="en-US" altLang="zh-CN" sz="2400" b="1" baseline="-25000" dirty="0">
                <a:solidFill>
                  <a:srgbClr val="FF0000"/>
                </a:solidFill>
              </a:rPr>
              <a:t>2</a:t>
            </a:r>
            <a:r>
              <a:rPr lang="en-US" altLang="zh-CN" sz="2400" b="1" dirty="0">
                <a:solidFill>
                  <a:srgbClr val="FF0000"/>
                </a:solidFill>
              </a:rPr>
              <a:t>]</a:t>
            </a:r>
            <a:r>
              <a:rPr lang="zh-CN" altLang="en-US" sz="2400" b="1" baseline="-25000" dirty="0">
                <a:solidFill>
                  <a:srgbClr val="FF0000"/>
                </a:solidFill>
              </a:rPr>
              <a:t>补</a:t>
            </a:r>
          </a:p>
          <a:p>
            <a:pPr lvl="1">
              <a:lnSpc>
                <a:spcPct val="90000"/>
              </a:lnSpc>
              <a:spcBef>
                <a:spcPct val="35000"/>
              </a:spcBef>
            </a:pPr>
            <a:r>
              <a:rPr lang="zh-CN" altLang="en-US" sz="2000" b="1" dirty="0">
                <a:solidFill>
                  <a:srgbClr val="FF0066"/>
                </a:solidFill>
              </a:rPr>
              <a:t>由</a:t>
            </a:r>
            <a:r>
              <a:rPr lang="en-US" altLang="zh-CN" b="1" dirty="0">
                <a:solidFill>
                  <a:srgbClr val="FF0066"/>
                </a:solidFill>
              </a:rPr>
              <a:t>[x]</a:t>
            </a:r>
            <a:r>
              <a:rPr lang="zh-CN" altLang="en-US" b="1" baseline="-25000" dirty="0">
                <a:solidFill>
                  <a:srgbClr val="FF0066"/>
                </a:solidFill>
              </a:rPr>
              <a:t>补</a:t>
            </a:r>
            <a:r>
              <a:rPr lang="zh-CN" altLang="en-US" b="1" dirty="0">
                <a:solidFill>
                  <a:srgbClr val="FF0066"/>
                </a:solidFill>
              </a:rPr>
              <a:t>求</a:t>
            </a:r>
            <a:r>
              <a:rPr lang="en-US" altLang="zh-CN" b="1" dirty="0">
                <a:solidFill>
                  <a:srgbClr val="FF0066"/>
                </a:solidFill>
              </a:rPr>
              <a:t>[-x]</a:t>
            </a:r>
            <a:r>
              <a:rPr lang="zh-CN" altLang="en-US" b="1" baseline="-25000" dirty="0">
                <a:solidFill>
                  <a:srgbClr val="FF0066"/>
                </a:solidFill>
              </a:rPr>
              <a:t>补</a:t>
            </a:r>
            <a:r>
              <a:rPr lang="zh-CN" altLang="en-US" b="1" dirty="0">
                <a:solidFill>
                  <a:srgbClr val="FF0066"/>
                </a:solidFill>
              </a:rPr>
              <a:t>：连符号位一起求反，末位加</a:t>
            </a:r>
            <a:r>
              <a:rPr lang="en-US" altLang="zh-CN" b="1" dirty="0">
                <a:solidFill>
                  <a:srgbClr val="FF0066"/>
                </a:solidFill>
              </a:rPr>
              <a:t>1</a:t>
            </a:r>
          </a:p>
          <a:p>
            <a:pPr lvl="1">
              <a:lnSpc>
                <a:spcPct val="90000"/>
              </a:lnSpc>
              <a:buFont typeface="Wingdings" pitchFamily="2" charset="2"/>
              <a:buNone/>
            </a:pPr>
            <a:r>
              <a:rPr lang="en-US" altLang="zh-CN" b="1" dirty="0">
                <a:solidFill>
                  <a:srgbClr val="333399"/>
                </a:solidFill>
              </a:rPr>
              <a:t>	</a:t>
            </a:r>
            <a:r>
              <a:rPr lang="zh-CN" altLang="en-US" b="1" dirty="0">
                <a:solidFill>
                  <a:srgbClr val="333399"/>
                </a:solidFill>
              </a:rPr>
              <a:t>如：</a:t>
            </a:r>
            <a:r>
              <a:rPr lang="en-US" altLang="zh-CN" b="1" dirty="0">
                <a:solidFill>
                  <a:srgbClr val="333399"/>
                </a:solidFill>
              </a:rPr>
              <a:t>[x]</a:t>
            </a:r>
            <a:r>
              <a:rPr lang="zh-CN" altLang="en-US" b="1" baseline="-25000" dirty="0">
                <a:solidFill>
                  <a:srgbClr val="333399"/>
                </a:solidFill>
              </a:rPr>
              <a:t>补</a:t>
            </a:r>
            <a:r>
              <a:rPr lang="en-US" altLang="zh-CN" b="1" dirty="0">
                <a:solidFill>
                  <a:srgbClr val="333399"/>
                </a:solidFill>
              </a:rPr>
              <a:t>=1.1010101   →     [-x]</a:t>
            </a:r>
            <a:r>
              <a:rPr lang="zh-CN" altLang="en-US" b="1" baseline="-25000" dirty="0">
                <a:solidFill>
                  <a:srgbClr val="333399"/>
                </a:solidFill>
              </a:rPr>
              <a:t>补</a:t>
            </a:r>
            <a:r>
              <a:rPr lang="en-US" altLang="zh-CN" b="1" dirty="0">
                <a:solidFill>
                  <a:srgbClr val="333399"/>
                </a:solidFill>
              </a:rPr>
              <a:t>=0.0101011</a:t>
            </a:r>
            <a:endParaRPr lang="zh-CN" altLang="en-US" b="1" dirty="0">
              <a:solidFill>
                <a:srgbClr val="333399"/>
              </a:solidFill>
            </a:endParaRPr>
          </a:p>
          <a:p>
            <a:pPr>
              <a:lnSpc>
                <a:spcPct val="90000"/>
              </a:lnSpc>
            </a:pPr>
            <a:r>
              <a:rPr lang="zh-CN" altLang="en-US" sz="2400" b="1" dirty="0"/>
              <a:t>反码运算规则：</a:t>
            </a:r>
            <a:r>
              <a:rPr lang="zh-CN" altLang="en-US" sz="2400" b="1" dirty="0">
                <a:solidFill>
                  <a:srgbClr val="FF0000"/>
                </a:solidFill>
              </a:rPr>
              <a:t>[</a:t>
            </a:r>
            <a:r>
              <a:rPr lang="en-US" altLang="zh-CN" sz="2400" b="1" i="1" dirty="0">
                <a:solidFill>
                  <a:srgbClr val="FF0000"/>
                </a:solidFill>
              </a:rPr>
              <a:t>N</a:t>
            </a:r>
            <a:r>
              <a:rPr lang="en-US" altLang="zh-CN" sz="2400" b="1" baseline="-25000" dirty="0">
                <a:solidFill>
                  <a:srgbClr val="FF0000"/>
                </a:solidFill>
              </a:rPr>
              <a:t>1</a:t>
            </a:r>
            <a:r>
              <a:rPr lang="en-US" altLang="zh-CN" sz="2400" b="1" dirty="0">
                <a:solidFill>
                  <a:srgbClr val="FF0000"/>
                </a:solidFill>
              </a:rPr>
              <a:t>+</a:t>
            </a:r>
            <a:r>
              <a:rPr lang="en-US" altLang="zh-CN" sz="2400" b="1" i="1" dirty="0">
                <a:solidFill>
                  <a:srgbClr val="FF0000"/>
                </a:solidFill>
              </a:rPr>
              <a:t>N</a:t>
            </a:r>
            <a:r>
              <a:rPr lang="en-US" altLang="zh-CN" sz="2400" b="1" baseline="-25000" dirty="0">
                <a:solidFill>
                  <a:srgbClr val="FF0000"/>
                </a:solidFill>
              </a:rPr>
              <a:t>2</a:t>
            </a:r>
            <a:r>
              <a:rPr lang="en-US" altLang="zh-CN" sz="2400" b="1" dirty="0">
                <a:solidFill>
                  <a:srgbClr val="FF0000"/>
                </a:solidFill>
              </a:rPr>
              <a:t>]</a:t>
            </a:r>
            <a:r>
              <a:rPr lang="zh-CN" altLang="en-US" sz="2400" b="1" baseline="-25000" dirty="0">
                <a:solidFill>
                  <a:srgbClr val="FF0000"/>
                </a:solidFill>
              </a:rPr>
              <a:t>反</a:t>
            </a:r>
            <a:r>
              <a:rPr lang="zh-CN" altLang="en-US" sz="2400" b="1" dirty="0">
                <a:solidFill>
                  <a:srgbClr val="FF0000"/>
                </a:solidFill>
              </a:rPr>
              <a:t>=[</a:t>
            </a:r>
            <a:r>
              <a:rPr lang="en-US" altLang="zh-CN" sz="2400" b="1" i="1" dirty="0">
                <a:solidFill>
                  <a:srgbClr val="FF0000"/>
                </a:solidFill>
              </a:rPr>
              <a:t>N</a:t>
            </a:r>
            <a:r>
              <a:rPr lang="en-US" altLang="zh-CN" sz="2400" b="1" baseline="-25000" dirty="0">
                <a:solidFill>
                  <a:srgbClr val="FF0000"/>
                </a:solidFill>
              </a:rPr>
              <a:t>1</a:t>
            </a:r>
            <a:r>
              <a:rPr lang="en-US" altLang="zh-CN" sz="2400" b="1" dirty="0">
                <a:solidFill>
                  <a:srgbClr val="FF0000"/>
                </a:solidFill>
              </a:rPr>
              <a:t>]</a:t>
            </a:r>
            <a:r>
              <a:rPr lang="zh-CN" altLang="en-US" sz="2400" b="1" baseline="-25000" dirty="0">
                <a:solidFill>
                  <a:srgbClr val="FF0000"/>
                </a:solidFill>
              </a:rPr>
              <a:t>反</a:t>
            </a:r>
            <a:r>
              <a:rPr lang="zh-CN" altLang="en-US" sz="2400" b="1" dirty="0">
                <a:solidFill>
                  <a:srgbClr val="FF0000"/>
                </a:solidFill>
              </a:rPr>
              <a:t>+[</a:t>
            </a:r>
            <a:r>
              <a:rPr lang="en-US" altLang="zh-CN" sz="2400" b="1" i="1" dirty="0">
                <a:solidFill>
                  <a:srgbClr val="FF0000"/>
                </a:solidFill>
              </a:rPr>
              <a:t>N</a:t>
            </a:r>
            <a:r>
              <a:rPr lang="en-US" altLang="zh-CN" sz="2400" b="1" baseline="-25000" dirty="0">
                <a:solidFill>
                  <a:srgbClr val="FF0000"/>
                </a:solidFill>
              </a:rPr>
              <a:t>2</a:t>
            </a:r>
            <a:r>
              <a:rPr lang="en-US" altLang="zh-CN" sz="2400" b="1" dirty="0">
                <a:solidFill>
                  <a:srgbClr val="FF0000"/>
                </a:solidFill>
              </a:rPr>
              <a:t>]</a:t>
            </a:r>
            <a:r>
              <a:rPr lang="zh-CN" altLang="en-US" sz="2400" b="1" baseline="-25000" dirty="0">
                <a:solidFill>
                  <a:srgbClr val="FF0000"/>
                </a:solidFill>
              </a:rPr>
              <a:t>反</a:t>
            </a:r>
            <a:br>
              <a:rPr lang="zh-CN" altLang="en-US" sz="2400" b="1" baseline="-25000" dirty="0"/>
            </a:br>
            <a:r>
              <a:rPr lang="zh-CN" altLang="en-US" sz="2400" b="1" dirty="0"/>
              <a:t>　　　　　　　</a:t>
            </a:r>
            <a:r>
              <a:rPr lang="zh-CN" altLang="en-US" sz="2400" b="1" dirty="0">
                <a:solidFill>
                  <a:srgbClr val="FF0000"/>
                </a:solidFill>
              </a:rPr>
              <a:t>[</a:t>
            </a:r>
            <a:r>
              <a:rPr lang="en-US" altLang="zh-CN" sz="2400" b="1" i="1" dirty="0">
                <a:solidFill>
                  <a:srgbClr val="FF0000"/>
                </a:solidFill>
              </a:rPr>
              <a:t>N</a:t>
            </a:r>
            <a:r>
              <a:rPr lang="en-US" altLang="zh-CN" sz="2400" b="1" baseline="-25000" dirty="0">
                <a:solidFill>
                  <a:srgbClr val="FF0000"/>
                </a:solidFill>
              </a:rPr>
              <a:t>1</a:t>
            </a:r>
            <a:r>
              <a:rPr lang="en-US" altLang="zh-CN" sz="2400" b="1" dirty="0">
                <a:solidFill>
                  <a:srgbClr val="FF0000"/>
                </a:solidFill>
              </a:rPr>
              <a:t>-</a:t>
            </a:r>
            <a:r>
              <a:rPr lang="en-US" altLang="zh-CN" sz="2400" b="1" i="1" dirty="0">
                <a:solidFill>
                  <a:srgbClr val="FF0000"/>
                </a:solidFill>
              </a:rPr>
              <a:t>N</a:t>
            </a:r>
            <a:r>
              <a:rPr lang="en-US" altLang="zh-CN" sz="2400" b="1" baseline="-25000" dirty="0">
                <a:solidFill>
                  <a:srgbClr val="FF0000"/>
                </a:solidFill>
              </a:rPr>
              <a:t>2</a:t>
            </a:r>
            <a:r>
              <a:rPr lang="en-US" altLang="zh-CN" sz="2400" b="1" dirty="0">
                <a:solidFill>
                  <a:srgbClr val="FF0000"/>
                </a:solidFill>
              </a:rPr>
              <a:t>]</a:t>
            </a:r>
            <a:r>
              <a:rPr lang="zh-CN" altLang="en-US" sz="2400" b="1" baseline="-25000" dirty="0">
                <a:solidFill>
                  <a:srgbClr val="FF0000"/>
                </a:solidFill>
              </a:rPr>
              <a:t>反</a:t>
            </a:r>
            <a:r>
              <a:rPr lang="zh-CN" altLang="en-US" sz="2400" b="1" dirty="0">
                <a:solidFill>
                  <a:srgbClr val="FF0000"/>
                </a:solidFill>
              </a:rPr>
              <a:t>=[</a:t>
            </a:r>
            <a:r>
              <a:rPr lang="en-US" altLang="zh-CN" sz="2400" b="1" i="1" dirty="0">
                <a:solidFill>
                  <a:srgbClr val="FF0000"/>
                </a:solidFill>
              </a:rPr>
              <a:t>N</a:t>
            </a:r>
            <a:r>
              <a:rPr lang="en-US" altLang="zh-CN" sz="2400" b="1" baseline="-25000" dirty="0">
                <a:solidFill>
                  <a:srgbClr val="FF0000"/>
                </a:solidFill>
              </a:rPr>
              <a:t>1</a:t>
            </a:r>
            <a:r>
              <a:rPr lang="en-US" altLang="zh-CN" sz="2400" b="1" dirty="0">
                <a:solidFill>
                  <a:srgbClr val="FF0000"/>
                </a:solidFill>
              </a:rPr>
              <a:t>]</a:t>
            </a:r>
            <a:r>
              <a:rPr lang="zh-CN" altLang="en-US" sz="2400" b="1" baseline="-25000" dirty="0">
                <a:solidFill>
                  <a:srgbClr val="FF0000"/>
                </a:solidFill>
              </a:rPr>
              <a:t>反</a:t>
            </a:r>
            <a:r>
              <a:rPr lang="zh-CN" altLang="en-US" sz="2400" b="1" dirty="0">
                <a:solidFill>
                  <a:srgbClr val="FF0000"/>
                </a:solidFill>
              </a:rPr>
              <a:t>+[-</a:t>
            </a:r>
            <a:r>
              <a:rPr lang="en-US" altLang="zh-CN" sz="2400" b="1" i="1" dirty="0">
                <a:solidFill>
                  <a:srgbClr val="FF0000"/>
                </a:solidFill>
              </a:rPr>
              <a:t>N</a:t>
            </a:r>
            <a:r>
              <a:rPr lang="en-US" altLang="zh-CN" sz="2400" b="1" baseline="-25000" dirty="0">
                <a:solidFill>
                  <a:srgbClr val="FF0000"/>
                </a:solidFill>
              </a:rPr>
              <a:t>2</a:t>
            </a:r>
            <a:r>
              <a:rPr lang="en-US" altLang="zh-CN" sz="2400" b="1" dirty="0">
                <a:solidFill>
                  <a:srgbClr val="FF0000"/>
                </a:solidFill>
              </a:rPr>
              <a:t>]</a:t>
            </a:r>
            <a:r>
              <a:rPr lang="zh-CN" altLang="en-US" sz="2400" b="1" baseline="-25000" dirty="0">
                <a:solidFill>
                  <a:srgbClr val="FF0000"/>
                </a:solidFill>
              </a:rPr>
              <a:t>反</a:t>
            </a:r>
          </a:p>
          <a:p>
            <a:pPr lvl="1">
              <a:lnSpc>
                <a:spcPct val="90000"/>
              </a:lnSpc>
              <a:spcBef>
                <a:spcPct val="35000"/>
              </a:spcBef>
            </a:pPr>
            <a:r>
              <a:rPr lang="zh-CN" altLang="en-US" sz="2000" b="1" dirty="0">
                <a:solidFill>
                  <a:srgbClr val="FF0066"/>
                </a:solidFill>
              </a:rPr>
              <a:t>由</a:t>
            </a:r>
            <a:r>
              <a:rPr lang="en-US" altLang="zh-CN" b="1" dirty="0">
                <a:solidFill>
                  <a:srgbClr val="FF0066"/>
                </a:solidFill>
              </a:rPr>
              <a:t>[x]</a:t>
            </a:r>
            <a:r>
              <a:rPr lang="zh-CN" altLang="en-US" b="1" baseline="-25000" dirty="0">
                <a:solidFill>
                  <a:srgbClr val="FF0066"/>
                </a:solidFill>
              </a:rPr>
              <a:t>反</a:t>
            </a:r>
            <a:r>
              <a:rPr lang="zh-CN" altLang="en-US" b="1" dirty="0">
                <a:solidFill>
                  <a:srgbClr val="FF0066"/>
                </a:solidFill>
              </a:rPr>
              <a:t>求</a:t>
            </a:r>
            <a:r>
              <a:rPr lang="en-US" altLang="zh-CN" b="1" dirty="0">
                <a:solidFill>
                  <a:srgbClr val="FF0066"/>
                </a:solidFill>
              </a:rPr>
              <a:t>[-x]</a:t>
            </a:r>
            <a:r>
              <a:rPr lang="zh-CN" altLang="en-US" b="1" baseline="-25000" dirty="0">
                <a:solidFill>
                  <a:srgbClr val="FF0066"/>
                </a:solidFill>
              </a:rPr>
              <a:t>反</a:t>
            </a:r>
            <a:r>
              <a:rPr lang="zh-CN" altLang="en-US" b="1" dirty="0">
                <a:solidFill>
                  <a:srgbClr val="FF0066"/>
                </a:solidFill>
              </a:rPr>
              <a:t>：连符号位一起求反</a:t>
            </a:r>
            <a:endParaRPr lang="en-US" altLang="zh-CN" b="1" dirty="0">
              <a:solidFill>
                <a:srgbClr val="FF0066"/>
              </a:solidFill>
            </a:endParaRPr>
          </a:p>
          <a:p>
            <a:pPr lvl="1">
              <a:lnSpc>
                <a:spcPct val="90000"/>
              </a:lnSpc>
              <a:buFont typeface="Wingdings" pitchFamily="2" charset="2"/>
              <a:buNone/>
            </a:pPr>
            <a:r>
              <a:rPr lang="en-US" altLang="zh-CN" b="1" dirty="0"/>
              <a:t>	</a:t>
            </a:r>
            <a:r>
              <a:rPr lang="zh-CN" altLang="en-US" b="1" dirty="0">
                <a:solidFill>
                  <a:srgbClr val="333399"/>
                </a:solidFill>
              </a:rPr>
              <a:t>如：</a:t>
            </a:r>
            <a:r>
              <a:rPr lang="en-US" altLang="zh-CN" b="1" dirty="0">
                <a:solidFill>
                  <a:srgbClr val="333399"/>
                </a:solidFill>
              </a:rPr>
              <a:t>[x]</a:t>
            </a:r>
            <a:r>
              <a:rPr lang="zh-CN" altLang="en-US" b="1" baseline="-25000" dirty="0">
                <a:solidFill>
                  <a:srgbClr val="333399"/>
                </a:solidFill>
              </a:rPr>
              <a:t>反</a:t>
            </a:r>
            <a:r>
              <a:rPr lang="en-US" altLang="zh-CN" b="1" dirty="0">
                <a:solidFill>
                  <a:srgbClr val="333399"/>
                </a:solidFill>
              </a:rPr>
              <a:t>=1.1010101   →     [-x]</a:t>
            </a:r>
            <a:r>
              <a:rPr lang="zh-CN" altLang="en-US" b="1" baseline="-25000" dirty="0">
                <a:solidFill>
                  <a:srgbClr val="333399"/>
                </a:solidFill>
              </a:rPr>
              <a:t>反</a:t>
            </a:r>
            <a:r>
              <a:rPr lang="en-US" altLang="zh-CN" b="1" dirty="0">
                <a:solidFill>
                  <a:srgbClr val="333399"/>
                </a:solidFill>
              </a:rPr>
              <a:t>=0.0101010</a:t>
            </a:r>
            <a:endParaRPr lang="zh-CN" altLang="en-US" b="1" dirty="0">
              <a:solidFill>
                <a:srgbClr val="333399"/>
              </a:solidFill>
            </a:endParaRPr>
          </a:p>
          <a:p>
            <a:pPr>
              <a:lnSpc>
                <a:spcPct val="90000"/>
              </a:lnSpc>
            </a:pPr>
            <a:r>
              <a:rPr lang="en-US" altLang="zh-CN" sz="2400" b="1" dirty="0"/>
              <a:t>『</a:t>
            </a:r>
            <a:r>
              <a:rPr lang="zh-CN" altLang="en-US" sz="2400" b="1" dirty="0"/>
              <a:t>例</a:t>
            </a:r>
            <a:r>
              <a:rPr lang="en-US" altLang="zh-CN" sz="2400" b="1" dirty="0"/>
              <a:t>』</a:t>
            </a:r>
            <a:r>
              <a:rPr lang="zh-CN" altLang="en-US" sz="2400" b="1" dirty="0"/>
              <a:t>已知</a:t>
            </a:r>
            <a:r>
              <a:rPr lang="en-US" altLang="zh-CN" sz="2400" b="1" i="1" dirty="0"/>
              <a:t>N</a:t>
            </a:r>
            <a:r>
              <a:rPr lang="en-US" altLang="zh-CN" sz="2400" b="1" baseline="-25000" dirty="0"/>
              <a:t>1</a:t>
            </a:r>
            <a:r>
              <a:rPr lang="en-US" altLang="zh-CN" sz="2400" b="1" dirty="0"/>
              <a:t>=-0.0011，</a:t>
            </a:r>
            <a:r>
              <a:rPr lang="en-US" altLang="zh-CN" sz="2400" b="1" i="1" dirty="0"/>
              <a:t>N</a:t>
            </a:r>
            <a:r>
              <a:rPr lang="en-US" altLang="zh-CN" sz="2400" b="1" baseline="-25000" dirty="0"/>
              <a:t>2</a:t>
            </a:r>
            <a:r>
              <a:rPr lang="en-US" altLang="zh-CN" sz="2400" b="1" dirty="0"/>
              <a:t>=0.1011，</a:t>
            </a:r>
            <a:br>
              <a:rPr lang="en-US" altLang="zh-CN" sz="2400" b="1" dirty="0"/>
            </a:br>
            <a:r>
              <a:rPr lang="zh-CN" altLang="en-US" sz="2400" b="1" dirty="0"/>
              <a:t>求：</a:t>
            </a:r>
            <a:r>
              <a:rPr lang="zh-CN" altLang="en-US" sz="2400" b="1" dirty="0">
                <a:hlinkClick r:id="rId2" action="ppaction://hlinksldjump"/>
              </a:rPr>
              <a:t>[</a:t>
            </a:r>
            <a:r>
              <a:rPr lang="en-US" altLang="zh-CN" sz="2400" b="1" i="1" dirty="0">
                <a:hlinkClick r:id="rId2" action="ppaction://hlinksldjump"/>
              </a:rPr>
              <a:t>N</a:t>
            </a:r>
            <a:r>
              <a:rPr lang="en-US" altLang="zh-CN" sz="2400" b="1" baseline="-25000" dirty="0">
                <a:hlinkClick r:id="rId2" action="ppaction://hlinksldjump"/>
              </a:rPr>
              <a:t>1</a:t>
            </a:r>
            <a:r>
              <a:rPr lang="en-US" altLang="zh-CN" sz="2400" b="1" dirty="0">
                <a:hlinkClick r:id="rId2" action="ppaction://hlinksldjump"/>
              </a:rPr>
              <a:t>+</a:t>
            </a:r>
            <a:r>
              <a:rPr lang="en-US" altLang="zh-CN" sz="2400" b="1" i="1" dirty="0">
                <a:hlinkClick r:id="rId2" action="ppaction://hlinksldjump"/>
              </a:rPr>
              <a:t>N</a:t>
            </a:r>
            <a:r>
              <a:rPr lang="en-US" altLang="zh-CN" sz="2400" b="1" baseline="-25000" dirty="0">
                <a:hlinkClick r:id="rId2" action="ppaction://hlinksldjump"/>
              </a:rPr>
              <a:t>2</a:t>
            </a:r>
            <a:r>
              <a:rPr lang="en-US" altLang="zh-CN" sz="2400" b="1" dirty="0">
                <a:hlinkClick r:id="rId2" action="ppaction://hlinksldjump"/>
              </a:rPr>
              <a:t>]</a:t>
            </a:r>
            <a:r>
              <a:rPr lang="zh-CN" altLang="en-US" sz="2400" b="1" baseline="-25000" dirty="0">
                <a:hlinkClick r:id="rId2" action="ppaction://hlinksldjump"/>
              </a:rPr>
              <a:t>原</a:t>
            </a:r>
            <a:r>
              <a:rPr lang="zh-CN" altLang="en-US" sz="2400" b="1" dirty="0"/>
              <a:t>、</a:t>
            </a:r>
            <a:r>
              <a:rPr lang="zh-CN" altLang="en-US" sz="2400" b="1" dirty="0">
                <a:hlinkClick r:id="rId3" action="ppaction://hlinksldjump"/>
              </a:rPr>
              <a:t>[</a:t>
            </a:r>
            <a:r>
              <a:rPr lang="en-US" altLang="zh-CN" sz="2400" b="1" i="1" dirty="0">
                <a:hlinkClick r:id="rId3" action="ppaction://hlinksldjump"/>
              </a:rPr>
              <a:t>N</a:t>
            </a:r>
            <a:r>
              <a:rPr lang="en-US" altLang="zh-CN" sz="2400" b="1" baseline="-25000" dirty="0">
                <a:hlinkClick r:id="rId3" action="ppaction://hlinksldjump"/>
              </a:rPr>
              <a:t>1</a:t>
            </a:r>
            <a:r>
              <a:rPr lang="en-US" altLang="zh-CN" sz="2400" b="1" dirty="0">
                <a:hlinkClick r:id="rId3" action="ppaction://hlinksldjump"/>
              </a:rPr>
              <a:t>-</a:t>
            </a:r>
            <a:r>
              <a:rPr lang="en-US" altLang="zh-CN" sz="2400" b="1" i="1" dirty="0">
                <a:hlinkClick r:id="rId3" action="ppaction://hlinksldjump"/>
              </a:rPr>
              <a:t>N</a:t>
            </a:r>
            <a:r>
              <a:rPr lang="en-US" altLang="zh-CN" sz="2400" b="1" baseline="-25000" dirty="0">
                <a:hlinkClick r:id="rId3" action="ppaction://hlinksldjump"/>
              </a:rPr>
              <a:t>2</a:t>
            </a:r>
            <a:r>
              <a:rPr lang="en-US" altLang="zh-CN" sz="2400" b="1" dirty="0">
                <a:hlinkClick r:id="rId3" action="ppaction://hlinksldjump"/>
              </a:rPr>
              <a:t>]</a:t>
            </a:r>
            <a:r>
              <a:rPr lang="zh-CN" altLang="en-US" sz="2400" b="1" baseline="-25000" dirty="0">
                <a:hlinkClick r:id="rId3" action="ppaction://hlinksldjump"/>
              </a:rPr>
              <a:t>原</a:t>
            </a:r>
            <a:r>
              <a:rPr lang="zh-CN" altLang="en-US" sz="2400" b="1" dirty="0"/>
              <a:t>、</a:t>
            </a:r>
            <a:br>
              <a:rPr lang="zh-CN" altLang="en-US" sz="2400" b="1" dirty="0"/>
            </a:br>
            <a:r>
              <a:rPr lang="zh-CN" altLang="en-US" sz="2400" b="1" dirty="0"/>
              <a:t>　　</a:t>
            </a:r>
            <a:r>
              <a:rPr lang="zh-CN" altLang="en-US" sz="2400" b="1" dirty="0">
                <a:hlinkClick r:id="rId4" action="ppaction://hlinksldjump"/>
              </a:rPr>
              <a:t>[</a:t>
            </a:r>
            <a:r>
              <a:rPr lang="en-US" altLang="zh-CN" sz="2400" b="1" i="1" dirty="0">
                <a:hlinkClick r:id="rId4" action="ppaction://hlinksldjump"/>
              </a:rPr>
              <a:t>N</a:t>
            </a:r>
            <a:r>
              <a:rPr lang="en-US" altLang="zh-CN" sz="2400" b="1" baseline="-25000" dirty="0">
                <a:hlinkClick r:id="rId4" action="ppaction://hlinksldjump"/>
              </a:rPr>
              <a:t>1</a:t>
            </a:r>
            <a:r>
              <a:rPr lang="en-US" altLang="zh-CN" sz="2400" b="1" dirty="0">
                <a:hlinkClick r:id="rId4" action="ppaction://hlinksldjump"/>
              </a:rPr>
              <a:t>+</a:t>
            </a:r>
            <a:r>
              <a:rPr lang="en-US" altLang="zh-CN" sz="2400" b="1" i="1" dirty="0">
                <a:hlinkClick r:id="rId4" action="ppaction://hlinksldjump"/>
              </a:rPr>
              <a:t>N</a:t>
            </a:r>
            <a:r>
              <a:rPr lang="en-US" altLang="zh-CN" sz="2400" b="1" baseline="-25000" dirty="0">
                <a:hlinkClick r:id="rId4" action="ppaction://hlinksldjump"/>
              </a:rPr>
              <a:t>2</a:t>
            </a:r>
            <a:r>
              <a:rPr lang="en-US" altLang="zh-CN" sz="2400" b="1" dirty="0">
                <a:hlinkClick r:id="rId4" action="ppaction://hlinksldjump"/>
              </a:rPr>
              <a:t>]</a:t>
            </a:r>
            <a:r>
              <a:rPr lang="zh-CN" altLang="en-US" sz="2400" b="1" baseline="-25000" dirty="0">
                <a:hlinkClick r:id="rId4" action="ppaction://hlinksldjump"/>
              </a:rPr>
              <a:t>补</a:t>
            </a:r>
            <a:r>
              <a:rPr lang="zh-CN" altLang="en-US" sz="2400" b="1" dirty="0"/>
              <a:t>、</a:t>
            </a:r>
            <a:r>
              <a:rPr lang="zh-CN" altLang="en-US" sz="2400" b="1" dirty="0">
                <a:hlinkClick r:id="rId4" action="ppaction://hlinksldjump"/>
              </a:rPr>
              <a:t>[</a:t>
            </a:r>
            <a:r>
              <a:rPr lang="en-US" altLang="zh-CN" sz="2400" b="1" i="1" dirty="0">
                <a:hlinkClick r:id="rId4" action="ppaction://hlinksldjump"/>
              </a:rPr>
              <a:t>N</a:t>
            </a:r>
            <a:r>
              <a:rPr lang="en-US" altLang="zh-CN" sz="2400" b="1" baseline="-25000" dirty="0">
                <a:hlinkClick r:id="rId4" action="ppaction://hlinksldjump"/>
              </a:rPr>
              <a:t>1</a:t>
            </a:r>
            <a:r>
              <a:rPr lang="en-US" altLang="zh-CN" sz="2400" b="1" dirty="0">
                <a:hlinkClick r:id="rId4" action="ppaction://hlinksldjump"/>
              </a:rPr>
              <a:t>-</a:t>
            </a:r>
            <a:r>
              <a:rPr lang="en-US" altLang="zh-CN" sz="2400" b="1" i="1" dirty="0">
                <a:hlinkClick r:id="rId4" action="ppaction://hlinksldjump"/>
              </a:rPr>
              <a:t>N</a:t>
            </a:r>
            <a:r>
              <a:rPr lang="en-US" altLang="zh-CN" sz="2400" b="1" baseline="-25000" dirty="0">
                <a:hlinkClick r:id="rId4" action="ppaction://hlinksldjump"/>
              </a:rPr>
              <a:t>2</a:t>
            </a:r>
            <a:r>
              <a:rPr lang="en-US" altLang="zh-CN" sz="2400" b="1" dirty="0">
                <a:hlinkClick r:id="rId4" action="ppaction://hlinksldjump"/>
              </a:rPr>
              <a:t>]</a:t>
            </a:r>
            <a:r>
              <a:rPr lang="zh-CN" altLang="en-US" sz="2400" b="1" baseline="-25000" dirty="0">
                <a:hlinkClick r:id="rId4" action="ppaction://hlinksldjump"/>
              </a:rPr>
              <a:t>补</a:t>
            </a:r>
            <a:r>
              <a:rPr lang="zh-CN" altLang="en-US" sz="2400" b="1" dirty="0"/>
              <a:t>、</a:t>
            </a:r>
            <a:br>
              <a:rPr lang="zh-CN" altLang="en-US" sz="2400" b="1" dirty="0"/>
            </a:br>
            <a:r>
              <a:rPr lang="zh-CN" altLang="en-US" sz="2400" b="1" dirty="0"/>
              <a:t>　　</a:t>
            </a:r>
            <a:r>
              <a:rPr lang="zh-CN" altLang="en-US" sz="2400" b="1" dirty="0">
                <a:hlinkClick r:id="rId5" action="ppaction://hlinksldjump"/>
              </a:rPr>
              <a:t>[</a:t>
            </a:r>
            <a:r>
              <a:rPr lang="en-US" altLang="zh-CN" sz="2400" b="1" i="1" dirty="0">
                <a:hlinkClick r:id="rId5" action="ppaction://hlinksldjump"/>
              </a:rPr>
              <a:t>N</a:t>
            </a:r>
            <a:r>
              <a:rPr lang="en-US" altLang="zh-CN" sz="2400" b="1" baseline="-25000" dirty="0">
                <a:hlinkClick r:id="rId5" action="ppaction://hlinksldjump"/>
              </a:rPr>
              <a:t>1</a:t>
            </a:r>
            <a:r>
              <a:rPr lang="en-US" altLang="zh-CN" sz="2400" b="1" dirty="0">
                <a:hlinkClick r:id="rId5" action="ppaction://hlinksldjump"/>
              </a:rPr>
              <a:t>+</a:t>
            </a:r>
            <a:r>
              <a:rPr lang="en-US" altLang="zh-CN" sz="2400" b="1" i="1" dirty="0">
                <a:hlinkClick r:id="rId5" action="ppaction://hlinksldjump"/>
              </a:rPr>
              <a:t>N</a:t>
            </a:r>
            <a:r>
              <a:rPr lang="en-US" altLang="zh-CN" sz="2400" b="1" baseline="-25000" dirty="0">
                <a:hlinkClick r:id="rId5" action="ppaction://hlinksldjump"/>
              </a:rPr>
              <a:t>2</a:t>
            </a:r>
            <a:r>
              <a:rPr lang="en-US" altLang="zh-CN" sz="2400" b="1" dirty="0">
                <a:hlinkClick r:id="rId5" action="ppaction://hlinksldjump"/>
              </a:rPr>
              <a:t>]</a:t>
            </a:r>
            <a:r>
              <a:rPr lang="zh-CN" altLang="en-US" sz="2400" b="1" baseline="-25000" dirty="0">
                <a:hlinkClick r:id="rId5" action="ppaction://hlinksldjump"/>
              </a:rPr>
              <a:t>反</a:t>
            </a:r>
            <a:r>
              <a:rPr lang="zh-CN" altLang="en-US" sz="2400" b="1" dirty="0"/>
              <a:t>和</a:t>
            </a:r>
            <a:r>
              <a:rPr lang="zh-CN" altLang="en-US" sz="2400" b="1" dirty="0">
                <a:hlinkClick r:id="rId4" action="ppaction://hlinksldjump"/>
              </a:rPr>
              <a:t>[</a:t>
            </a:r>
            <a:r>
              <a:rPr lang="en-US" altLang="zh-CN" sz="2400" b="1" i="1" dirty="0">
                <a:hlinkClick r:id="rId4" action="ppaction://hlinksldjump"/>
              </a:rPr>
              <a:t>N</a:t>
            </a:r>
            <a:r>
              <a:rPr lang="en-US" altLang="zh-CN" sz="2400" b="1" baseline="-25000" dirty="0">
                <a:hlinkClick r:id="rId4" action="ppaction://hlinksldjump"/>
              </a:rPr>
              <a:t>1</a:t>
            </a:r>
            <a:r>
              <a:rPr lang="en-US" altLang="zh-CN" sz="2400" b="1" dirty="0">
                <a:hlinkClick r:id="rId4" action="ppaction://hlinksldjump"/>
              </a:rPr>
              <a:t>-</a:t>
            </a:r>
            <a:r>
              <a:rPr lang="en-US" altLang="zh-CN" sz="2400" b="1" i="1" dirty="0">
                <a:hlinkClick r:id="rId4" action="ppaction://hlinksldjump"/>
              </a:rPr>
              <a:t>N</a:t>
            </a:r>
            <a:r>
              <a:rPr lang="en-US" altLang="zh-CN" sz="2400" b="1" baseline="-25000" dirty="0">
                <a:hlinkClick r:id="rId4" action="ppaction://hlinksldjump"/>
              </a:rPr>
              <a:t>2</a:t>
            </a:r>
            <a:r>
              <a:rPr lang="en-US" altLang="zh-CN" sz="2400" b="1" dirty="0">
                <a:hlinkClick r:id="rId4" action="ppaction://hlinksldjump"/>
              </a:rPr>
              <a:t>]</a:t>
            </a:r>
            <a:r>
              <a:rPr lang="zh-CN" altLang="en-US" sz="2400" b="1" baseline="-25000" dirty="0">
                <a:hlinkClick r:id="rId4" action="ppaction://hlinksldjump"/>
              </a:rPr>
              <a:t>反</a:t>
            </a:r>
            <a:r>
              <a:rPr lang="zh-CN" altLang="en-US" sz="2400" b="1"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33233"/>
            <a:ext cx="6967686" cy="615602"/>
          </a:xfrm>
        </p:spPr>
        <p:txBody>
          <a:bodyPr/>
          <a:lstStyle/>
          <a:p>
            <a:r>
              <a:rPr lang="zh-CN" altLang="en-US" sz="3000" i="1" dirty="0">
                <a:latin typeface="华文新魏" pitchFamily="2" charset="-122"/>
              </a:rPr>
              <a:t>*</a:t>
            </a:r>
            <a:r>
              <a:rPr lang="en-US" altLang="zh-CN" sz="3000" i="1" dirty="0">
                <a:latin typeface="华文新魏" pitchFamily="2" charset="-122"/>
              </a:rPr>
              <a:t>N</a:t>
            </a:r>
            <a:r>
              <a:rPr lang="en-US" altLang="zh-CN" sz="3000" baseline="-25000" dirty="0">
                <a:latin typeface="华文新魏" pitchFamily="2" charset="-122"/>
              </a:rPr>
              <a:t>1</a:t>
            </a:r>
            <a:r>
              <a:rPr lang="en-US" altLang="zh-CN" sz="3000" dirty="0">
                <a:latin typeface="华文新魏" pitchFamily="2" charset="-122"/>
              </a:rPr>
              <a:t>=</a:t>
            </a:r>
            <a:r>
              <a:rPr lang="zh-CN" altLang="en-US" sz="3000" dirty="0">
                <a:latin typeface="华文新魏" pitchFamily="2" charset="-122"/>
              </a:rPr>
              <a:t>－</a:t>
            </a:r>
            <a:r>
              <a:rPr lang="en-US" altLang="zh-CN" sz="3000" dirty="0">
                <a:latin typeface="华文新魏" pitchFamily="2" charset="-122"/>
              </a:rPr>
              <a:t>0.0011，</a:t>
            </a:r>
            <a:r>
              <a:rPr lang="en-US" altLang="zh-CN" sz="3000" i="1" dirty="0">
                <a:latin typeface="华文新魏" pitchFamily="2" charset="-122"/>
              </a:rPr>
              <a:t>N</a:t>
            </a:r>
            <a:r>
              <a:rPr lang="en-US" altLang="zh-CN" sz="3000" baseline="-25000" dirty="0">
                <a:latin typeface="华文新魏" pitchFamily="2" charset="-122"/>
              </a:rPr>
              <a:t>2</a:t>
            </a:r>
            <a:r>
              <a:rPr lang="en-US" altLang="zh-CN" sz="3000" dirty="0">
                <a:latin typeface="华文新魏" pitchFamily="2" charset="-122"/>
              </a:rPr>
              <a:t>=0.1011</a:t>
            </a:r>
            <a:r>
              <a:rPr lang="zh-CN" altLang="en-US" sz="3000" dirty="0">
                <a:latin typeface="华文新魏" pitchFamily="2" charset="-122"/>
              </a:rPr>
              <a:t>求[</a:t>
            </a:r>
            <a:r>
              <a:rPr lang="en-US" altLang="zh-CN" sz="3000" i="1" dirty="0">
                <a:latin typeface="华文新魏" pitchFamily="2" charset="-122"/>
              </a:rPr>
              <a:t>N</a:t>
            </a:r>
            <a:r>
              <a:rPr lang="en-US" altLang="zh-CN" sz="3000" baseline="-25000" dirty="0">
                <a:latin typeface="华文新魏" pitchFamily="2" charset="-122"/>
              </a:rPr>
              <a:t>1</a:t>
            </a:r>
            <a:r>
              <a:rPr lang="en-US" altLang="zh-CN" sz="3000" dirty="0">
                <a:latin typeface="华文新魏" pitchFamily="2" charset="-122"/>
              </a:rPr>
              <a:t>+</a:t>
            </a:r>
            <a:r>
              <a:rPr lang="en-US" altLang="zh-CN" sz="3000" i="1" dirty="0">
                <a:latin typeface="华文新魏" pitchFamily="2" charset="-122"/>
              </a:rPr>
              <a:t>N</a:t>
            </a:r>
            <a:r>
              <a:rPr lang="en-US" altLang="zh-CN" sz="3000" baseline="-25000" dirty="0">
                <a:latin typeface="华文新魏" pitchFamily="2" charset="-122"/>
              </a:rPr>
              <a:t>2</a:t>
            </a:r>
            <a:r>
              <a:rPr lang="en-US" altLang="zh-CN" sz="3000" dirty="0">
                <a:latin typeface="华文新魏" pitchFamily="2" charset="-122"/>
              </a:rPr>
              <a:t>]</a:t>
            </a:r>
            <a:r>
              <a:rPr lang="zh-CN" altLang="en-US" sz="3000" baseline="-25000" dirty="0">
                <a:latin typeface="华文新魏" pitchFamily="2" charset="-122"/>
              </a:rPr>
              <a:t>原</a:t>
            </a:r>
          </a:p>
        </p:txBody>
      </p:sp>
      <p:sp>
        <p:nvSpPr>
          <p:cNvPr id="91139" name="Rectangle 3"/>
          <p:cNvSpPr>
            <a:spLocks noGrp="1" noChangeArrowheads="1"/>
          </p:cNvSpPr>
          <p:nvPr>
            <p:ph idx="1"/>
          </p:nvPr>
        </p:nvSpPr>
        <p:spPr>
          <a:xfrm>
            <a:off x="567209" y="648972"/>
            <a:ext cx="5833268" cy="2664073"/>
          </a:xfrm>
        </p:spPr>
        <p:txBody>
          <a:bodyPr/>
          <a:lstStyle/>
          <a:p>
            <a:pPr>
              <a:buFontTx/>
              <a:buNone/>
            </a:pPr>
            <a:r>
              <a:rPr lang="zh-CN" altLang="en-US" b="1" dirty="0"/>
              <a:t>∵</a:t>
            </a:r>
            <a:r>
              <a:rPr lang="en-US" altLang="zh-CN" b="1" i="1" dirty="0"/>
              <a:t>N</a:t>
            </a:r>
            <a:r>
              <a:rPr lang="en-US" altLang="zh-CN" b="1" baseline="-25000" dirty="0"/>
              <a:t>1</a:t>
            </a:r>
            <a:r>
              <a:rPr lang="zh-CN" altLang="en-US" b="1" dirty="0"/>
              <a:t>与</a:t>
            </a:r>
            <a:r>
              <a:rPr lang="en-US" altLang="zh-CN" b="1" i="1" dirty="0"/>
              <a:t>N</a:t>
            </a:r>
            <a:r>
              <a:rPr lang="en-US" altLang="zh-CN" b="1" baseline="-25000" dirty="0"/>
              <a:t>2</a:t>
            </a:r>
            <a:r>
              <a:rPr lang="zh-CN" altLang="en-US" b="1" dirty="0"/>
              <a:t>异号，且有|</a:t>
            </a:r>
            <a:r>
              <a:rPr lang="en-US" altLang="zh-CN" b="1" i="1" dirty="0"/>
              <a:t>N</a:t>
            </a:r>
            <a:r>
              <a:rPr lang="en-US" altLang="zh-CN" b="1" baseline="-25000" dirty="0"/>
              <a:t>2</a:t>
            </a:r>
            <a:r>
              <a:rPr lang="en-US" altLang="zh-CN" b="1" dirty="0"/>
              <a:t>|&gt;|</a:t>
            </a:r>
            <a:r>
              <a:rPr lang="en-US" altLang="zh-CN" b="1" i="1" dirty="0"/>
              <a:t>N</a:t>
            </a:r>
            <a:r>
              <a:rPr lang="en-US" altLang="zh-CN" b="1" baseline="-25000" dirty="0"/>
              <a:t>1</a:t>
            </a:r>
            <a:r>
              <a:rPr lang="en-US" altLang="zh-CN" b="1" dirty="0"/>
              <a:t>|</a:t>
            </a:r>
          </a:p>
          <a:p>
            <a:pPr>
              <a:buFontTx/>
              <a:buNone/>
            </a:pPr>
            <a:r>
              <a:rPr lang="en-US" altLang="zh-CN" b="1" dirty="0"/>
              <a:t>∴</a:t>
            </a:r>
            <a:r>
              <a:rPr lang="zh-CN" altLang="en-US" b="1" dirty="0"/>
              <a:t>只要做|</a:t>
            </a:r>
            <a:r>
              <a:rPr lang="en-US" altLang="zh-CN" b="1" i="1" dirty="0"/>
              <a:t>N</a:t>
            </a:r>
            <a:r>
              <a:rPr lang="en-US" altLang="zh-CN" b="1" baseline="-25000" dirty="0"/>
              <a:t>2</a:t>
            </a:r>
            <a:r>
              <a:rPr lang="en-US" altLang="zh-CN" b="1" dirty="0"/>
              <a:t>|</a:t>
            </a:r>
            <a:r>
              <a:rPr lang="zh-CN" altLang="en-US" b="1" dirty="0"/>
              <a:t>－</a:t>
            </a:r>
            <a:r>
              <a:rPr lang="en-US" altLang="zh-CN" b="1" dirty="0"/>
              <a:t>|</a:t>
            </a:r>
            <a:r>
              <a:rPr lang="en-US" altLang="zh-CN" b="1" i="1" dirty="0"/>
              <a:t>N</a:t>
            </a:r>
            <a:r>
              <a:rPr lang="en-US" altLang="zh-CN" b="1" baseline="-25000" dirty="0"/>
              <a:t>1</a:t>
            </a:r>
            <a:r>
              <a:rPr lang="en-US" altLang="zh-CN" b="1" dirty="0"/>
              <a:t>|，</a:t>
            </a:r>
            <a:r>
              <a:rPr lang="zh-CN" altLang="en-US" b="1" dirty="0"/>
              <a:t>最终结果为正：</a:t>
            </a:r>
          </a:p>
          <a:p>
            <a:pPr>
              <a:buFontTx/>
              <a:buNone/>
            </a:pPr>
            <a:r>
              <a:rPr lang="zh-CN" altLang="en-US" b="1" dirty="0"/>
              <a:t>　　　　　　0.1011</a:t>
            </a:r>
          </a:p>
          <a:p>
            <a:pPr>
              <a:buFontTx/>
              <a:buNone/>
            </a:pPr>
            <a:r>
              <a:rPr lang="zh-CN" altLang="en-US" b="1" dirty="0"/>
              <a:t>　　　　　</a:t>
            </a:r>
            <a:r>
              <a:rPr lang="zh-CN" altLang="en-US" b="1" u="sng" dirty="0"/>
              <a:t>-) 0.0011</a:t>
            </a:r>
          </a:p>
          <a:p>
            <a:pPr>
              <a:buFontTx/>
              <a:buNone/>
            </a:pPr>
            <a:r>
              <a:rPr lang="zh-CN" altLang="en-US" b="1" dirty="0"/>
              <a:t>　　　　　　0.1000</a:t>
            </a:r>
          </a:p>
          <a:p>
            <a:pPr>
              <a:buFontTx/>
              <a:buNone/>
            </a:pPr>
            <a:r>
              <a:rPr lang="zh-CN" altLang="en-US" b="1" dirty="0"/>
              <a:t>则[</a:t>
            </a:r>
            <a:r>
              <a:rPr lang="en-US" altLang="zh-CN" b="1" i="1" dirty="0"/>
              <a:t>N</a:t>
            </a:r>
            <a:r>
              <a:rPr lang="en-US" altLang="zh-CN" b="1" baseline="-25000" dirty="0"/>
              <a:t>1</a:t>
            </a:r>
            <a:r>
              <a:rPr lang="en-US" altLang="zh-CN" b="1" dirty="0"/>
              <a:t>+</a:t>
            </a:r>
            <a:r>
              <a:rPr lang="en-US" altLang="zh-CN" b="1" i="1" dirty="0"/>
              <a:t>N</a:t>
            </a:r>
            <a:r>
              <a:rPr lang="en-US" altLang="zh-CN" b="1" baseline="-25000" dirty="0"/>
              <a:t>2</a:t>
            </a:r>
            <a:r>
              <a:rPr lang="en-US" altLang="zh-CN" b="1" dirty="0"/>
              <a:t>]</a:t>
            </a:r>
            <a:r>
              <a:rPr lang="zh-CN" altLang="en-US" b="1" baseline="-25000" dirty="0"/>
              <a:t>原</a:t>
            </a:r>
            <a:r>
              <a:rPr lang="zh-CN" altLang="en-US" b="1" dirty="0"/>
              <a:t>=0.1000</a:t>
            </a:r>
          </a:p>
        </p:txBody>
      </p:sp>
      <p:sp>
        <p:nvSpPr>
          <p:cNvPr id="4" name="Rectangle 2">
            <a:extLst>
              <a:ext uri="{FF2B5EF4-FFF2-40B4-BE49-F238E27FC236}">
                <a16:creationId xmlns:a16="http://schemas.microsoft.com/office/drawing/2014/main" id="{E1166A1D-ED65-487E-B8A7-44ECD0757E72}"/>
              </a:ext>
            </a:extLst>
          </p:cNvPr>
          <p:cNvSpPr txBox="1">
            <a:spLocks noChangeArrowheads="1"/>
          </p:cNvSpPr>
          <p:nvPr/>
        </p:nvSpPr>
        <p:spPr>
          <a:xfrm>
            <a:off x="80243" y="3173438"/>
            <a:ext cx="7111702" cy="54359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zh-CN" altLang="en-US" sz="3000" i="1">
                <a:latin typeface="华文新魏" pitchFamily="2" charset="-122"/>
              </a:rPr>
              <a:t>* </a:t>
            </a:r>
            <a:r>
              <a:rPr kumimoji="0" lang="en-US" altLang="zh-CN" sz="3000" i="1">
                <a:latin typeface="华文新魏" pitchFamily="2" charset="-122"/>
              </a:rPr>
              <a:t>N</a:t>
            </a:r>
            <a:r>
              <a:rPr kumimoji="0" lang="en-US" altLang="zh-CN" sz="3000" baseline="-25000">
                <a:latin typeface="华文新魏" pitchFamily="2" charset="-122"/>
              </a:rPr>
              <a:t>1</a:t>
            </a:r>
            <a:r>
              <a:rPr kumimoji="0" lang="en-US" altLang="zh-CN" sz="3000">
                <a:latin typeface="华文新魏" pitchFamily="2" charset="-122"/>
              </a:rPr>
              <a:t>=</a:t>
            </a:r>
            <a:r>
              <a:rPr kumimoji="0" lang="zh-CN" altLang="en-US" sz="3000">
                <a:latin typeface="华文新魏" pitchFamily="2" charset="-122"/>
              </a:rPr>
              <a:t>－</a:t>
            </a:r>
            <a:r>
              <a:rPr kumimoji="0" lang="en-US" altLang="zh-CN" sz="3000">
                <a:latin typeface="华文新魏" pitchFamily="2" charset="-122"/>
              </a:rPr>
              <a:t>0.0011，</a:t>
            </a:r>
            <a:r>
              <a:rPr kumimoji="0" lang="en-US" altLang="zh-CN" sz="3000" i="1">
                <a:latin typeface="华文新魏" pitchFamily="2" charset="-122"/>
              </a:rPr>
              <a:t>N</a:t>
            </a:r>
            <a:r>
              <a:rPr kumimoji="0" lang="en-US" altLang="zh-CN" sz="3000" baseline="-25000">
                <a:latin typeface="华文新魏" pitchFamily="2" charset="-122"/>
              </a:rPr>
              <a:t>2</a:t>
            </a:r>
            <a:r>
              <a:rPr kumimoji="0" lang="en-US" altLang="zh-CN" sz="3000">
                <a:latin typeface="华文新魏" pitchFamily="2" charset="-122"/>
              </a:rPr>
              <a:t>=0.1011</a:t>
            </a:r>
            <a:r>
              <a:rPr kumimoji="0" lang="zh-CN" altLang="en-US" sz="3000">
                <a:latin typeface="华文新魏" pitchFamily="2" charset="-122"/>
              </a:rPr>
              <a:t>求[</a:t>
            </a:r>
            <a:r>
              <a:rPr kumimoji="0" lang="en-US" altLang="zh-CN" sz="3000" i="1">
                <a:latin typeface="华文新魏" pitchFamily="2" charset="-122"/>
              </a:rPr>
              <a:t>N</a:t>
            </a:r>
            <a:r>
              <a:rPr kumimoji="0" lang="en-US" altLang="zh-CN" sz="3000" baseline="-25000">
                <a:latin typeface="华文新魏" pitchFamily="2" charset="-122"/>
              </a:rPr>
              <a:t>1</a:t>
            </a:r>
            <a:r>
              <a:rPr kumimoji="0" lang="zh-CN" altLang="en-US" sz="3000">
                <a:latin typeface="华文新魏" pitchFamily="2" charset="-122"/>
              </a:rPr>
              <a:t>－</a:t>
            </a:r>
            <a:r>
              <a:rPr kumimoji="0" lang="en-US" altLang="zh-CN" sz="3000" i="1">
                <a:latin typeface="华文新魏" pitchFamily="2" charset="-122"/>
              </a:rPr>
              <a:t>N</a:t>
            </a:r>
            <a:r>
              <a:rPr kumimoji="0" lang="en-US" altLang="zh-CN" sz="3000" baseline="-25000">
                <a:latin typeface="华文新魏" pitchFamily="2" charset="-122"/>
              </a:rPr>
              <a:t>2</a:t>
            </a:r>
            <a:r>
              <a:rPr kumimoji="0" lang="en-US" altLang="zh-CN" sz="3000">
                <a:latin typeface="华文新魏" pitchFamily="2" charset="-122"/>
              </a:rPr>
              <a:t>]</a:t>
            </a:r>
            <a:r>
              <a:rPr kumimoji="0" lang="zh-CN" altLang="en-US" sz="3000" baseline="-25000">
                <a:latin typeface="华文新魏" pitchFamily="2" charset="-122"/>
              </a:rPr>
              <a:t>原</a:t>
            </a:r>
            <a:endParaRPr kumimoji="0" lang="zh-CN" altLang="en-US" sz="3000" baseline="-25000" dirty="0">
              <a:latin typeface="华文新魏" pitchFamily="2" charset="-122"/>
            </a:endParaRPr>
          </a:p>
        </p:txBody>
      </p:sp>
      <p:sp>
        <p:nvSpPr>
          <p:cNvPr id="5" name="Rectangle 3">
            <a:extLst>
              <a:ext uri="{FF2B5EF4-FFF2-40B4-BE49-F238E27FC236}">
                <a16:creationId xmlns:a16="http://schemas.microsoft.com/office/drawing/2014/main" id="{70A0523A-EC8C-436A-BCC9-B5AE1B100753}"/>
              </a:ext>
            </a:extLst>
          </p:cNvPr>
          <p:cNvSpPr txBox="1">
            <a:spLocks noChangeArrowheads="1"/>
          </p:cNvSpPr>
          <p:nvPr/>
        </p:nvSpPr>
        <p:spPr>
          <a:xfrm>
            <a:off x="567209" y="3717032"/>
            <a:ext cx="4752578" cy="28398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FontTx/>
              <a:buNone/>
            </a:pPr>
            <a:r>
              <a:rPr kumimoji="0" lang="zh-CN" altLang="en-US" b="1"/>
              <a:t>∵[</a:t>
            </a:r>
            <a:r>
              <a:rPr kumimoji="0" lang="en-US" altLang="zh-CN" b="1" i="1"/>
              <a:t>N</a:t>
            </a:r>
            <a:r>
              <a:rPr kumimoji="0" lang="en-US" altLang="zh-CN" b="1" baseline="-25000"/>
              <a:t>1</a:t>
            </a:r>
            <a:r>
              <a:rPr kumimoji="0" lang="en-US" altLang="zh-CN" b="1"/>
              <a:t>-</a:t>
            </a:r>
            <a:r>
              <a:rPr kumimoji="0" lang="en-US" altLang="zh-CN" b="1" i="1"/>
              <a:t>N</a:t>
            </a:r>
            <a:r>
              <a:rPr kumimoji="0" lang="en-US" altLang="zh-CN" b="1" baseline="-25000"/>
              <a:t>2</a:t>
            </a:r>
            <a:r>
              <a:rPr kumimoji="0" lang="en-US" altLang="zh-CN" b="1"/>
              <a:t>]</a:t>
            </a:r>
            <a:r>
              <a:rPr kumimoji="0" lang="zh-CN" altLang="en-US" b="1" baseline="-25000"/>
              <a:t>原</a:t>
            </a:r>
            <a:r>
              <a:rPr kumimoji="0" lang="zh-CN" altLang="en-US" b="1"/>
              <a:t>= [(-0.0011)-0.1011]</a:t>
            </a:r>
            <a:r>
              <a:rPr kumimoji="0" lang="zh-CN" altLang="en-US" b="1" baseline="-25000"/>
              <a:t>原</a:t>
            </a:r>
          </a:p>
          <a:p>
            <a:pPr fontAlgn="auto">
              <a:spcAft>
                <a:spcPts val="0"/>
              </a:spcAft>
              <a:buFontTx/>
              <a:buNone/>
            </a:pPr>
            <a:r>
              <a:rPr kumimoji="0" lang="zh-CN" altLang="en-US" b="1" baseline="-25000"/>
              <a:t>　                        </a:t>
            </a:r>
            <a:r>
              <a:rPr kumimoji="0" lang="zh-CN" altLang="en-US" b="1"/>
              <a:t>= [(-0.0011)+(-0.1011)]</a:t>
            </a:r>
            <a:r>
              <a:rPr kumimoji="0" lang="zh-CN" altLang="en-US" b="1" baseline="-25000"/>
              <a:t>原</a:t>
            </a:r>
            <a:endParaRPr kumimoji="0" lang="zh-CN" altLang="en-US" b="1"/>
          </a:p>
          <a:p>
            <a:pPr fontAlgn="auto">
              <a:spcAft>
                <a:spcPts val="0"/>
              </a:spcAft>
              <a:buFontTx/>
              <a:buNone/>
            </a:pPr>
            <a:r>
              <a:rPr kumimoji="0" lang="zh-CN" altLang="en-US" b="1"/>
              <a:t>∴只要做|</a:t>
            </a:r>
            <a:r>
              <a:rPr kumimoji="0" lang="en-US" altLang="zh-CN" b="1" i="1"/>
              <a:t>N</a:t>
            </a:r>
            <a:r>
              <a:rPr kumimoji="0" lang="en-US" altLang="zh-CN" b="1" baseline="-25000"/>
              <a:t>1</a:t>
            </a:r>
            <a:r>
              <a:rPr kumimoji="0" lang="en-US" altLang="zh-CN" b="1"/>
              <a:t>|+|</a:t>
            </a:r>
            <a:r>
              <a:rPr kumimoji="0" lang="en-US" altLang="zh-CN" b="1" i="1"/>
              <a:t>N</a:t>
            </a:r>
            <a:r>
              <a:rPr kumimoji="0" lang="en-US" altLang="zh-CN" b="1" baseline="-25000"/>
              <a:t>2</a:t>
            </a:r>
            <a:r>
              <a:rPr kumimoji="0" lang="en-US" altLang="zh-CN" b="1"/>
              <a:t>|，</a:t>
            </a:r>
            <a:r>
              <a:rPr kumimoji="0" lang="zh-CN" altLang="en-US" b="1"/>
              <a:t>最终结果为负：</a:t>
            </a:r>
          </a:p>
          <a:p>
            <a:pPr fontAlgn="auto">
              <a:spcAft>
                <a:spcPts val="0"/>
              </a:spcAft>
              <a:buFontTx/>
              <a:buNone/>
            </a:pPr>
            <a:r>
              <a:rPr kumimoji="0" lang="zh-CN" altLang="en-US" b="1"/>
              <a:t>　　　　　　0.0011</a:t>
            </a:r>
          </a:p>
          <a:p>
            <a:pPr fontAlgn="auto">
              <a:spcAft>
                <a:spcPts val="0"/>
              </a:spcAft>
              <a:buFontTx/>
              <a:buNone/>
            </a:pPr>
            <a:r>
              <a:rPr kumimoji="0" lang="zh-CN" altLang="en-US" b="1"/>
              <a:t>　　　　　</a:t>
            </a:r>
            <a:r>
              <a:rPr kumimoji="0" lang="zh-CN" altLang="en-US" b="1" u="sng"/>
              <a:t>+) 0.1011</a:t>
            </a:r>
          </a:p>
          <a:p>
            <a:pPr fontAlgn="auto">
              <a:spcAft>
                <a:spcPts val="0"/>
              </a:spcAft>
              <a:buFontTx/>
              <a:buNone/>
            </a:pPr>
            <a:r>
              <a:rPr kumimoji="0" lang="zh-CN" altLang="en-US" b="1"/>
              <a:t>　　　　　　0.1110</a:t>
            </a:r>
          </a:p>
          <a:p>
            <a:pPr fontAlgn="auto">
              <a:spcAft>
                <a:spcPts val="0"/>
              </a:spcAft>
              <a:buFontTx/>
              <a:buNone/>
            </a:pPr>
            <a:r>
              <a:rPr kumimoji="0" lang="zh-CN" altLang="en-US" b="1"/>
              <a:t>则[</a:t>
            </a:r>
            <a:r>
              <a:rPr kumimoji="0" lang="en-US" altLang="zh-CN" b="1" i="1"/>
              <a:t>N</a:t>
            </a:r>
            <a:r>
              <a:rPr kumimoji="0" lang="en-US" altLang="zh-CN" b="1" baseline="-25000"/>
              <a:t>1</a:t>
            </a:r>
            <a:r>
              <a:rPr kumimoji="0" lang="en-US" altLang="zh-CN" b="1"/>
              <a:t>-</a:t>
            </a:r>
            <a:r>
              <a:rPr kumimoji="0" lang="en-US" altLang="zh-CN" b="1" i="1"/>
              <a:t>N</a:t>
            </a:r>
            <a:r>
              <a:rPr kumimoji="0" lang="en-US" altLang="zh-CN" b="1" baseline="-25000"/>
              <a:t>2</a:t>
            </a:r>
            <a:r>
              <a:rPr kumimoji="0" lang="en-US" altLang="zh-CN" b="1"/>
              <a:t>]</a:t>
            </a:r>
            <a:r>
              <a:rPr kumimoji="0" lang="zh-CN" altLang="en-US" b="1" baseline="-25000"/>
              <a:t>原</a:t>
            </a:r>
            <a:r>
              <a:rPr kumimoji="0" lang="zh-CN" altLang="en-US" b="1"/>
              <a:t>=1.1110</a:t>
            </a:r>
            <a:endParaRPr kumimoji="0" lang="zh-CN" altLang="en-US" b="1" dirty="0"/>
          </a:p>
        </p:txBody>
      </p:sp>
    </p:spTree>
    <p:extLst>
      <p:ext uri="{BB962C8B-B14F-4D97-AF65-F5344CB8AC3E}">
        <p14:creationId xmlns:p14="http://schemas.microsoft.com/office/powerpoint/2010/main" val="607706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23528" y="188640"/>
            <a:ext cx="6967686" cy="615602"/>
          </a:xfrm>
        </p:spPr>
        <p:txBody>
          <a:bodyPr/>
          <a:lstStyle/>
          <a:p>
            <a:r>
              <a:rPr lang="zh-CN" altLang="en-US" sz="3000" i="1" dirty="0">
                <a:latin typeface="华文新魏" pitchFamily="2" charset="-122"/>
              </a:rPr>
              <a:t>* </a:t>
            </a:r>
            <a:r>
              <a:rPr lang="en-US" altLang="zh-CN" sz="3000" i="1" dirty="0">
                <a:latin typeface="华文新魏" pitchFamily="2" charset="-122"/>
              </a:rPr>
              <a:t>N</a:t>
            </a:r>
            <a:r>
              <a:rPr lang="en-US" altLang="zh-CN" sz="3000" baseline="-25000" dirty="0">
                <a:latin typeface="华文新魏" pitchFamily="2" charset="-122"/>
              </a:rPr>
              <a:t>1</a:t>
            </a:r>
            <a:r>
              <a:rPr lang="en-US" altLang="zh-CN" sz="3000" dirty="0">
                <a:latin typeface="华文新魏" pitchFamily="2" charset="-122"/>
              </a:rPr>
              <a:t>=</a:t>
            </a:r>
            <a:r>
              <a:rPr lang="zh-CN" altLang="en-US" sz="3000" dirty="0">
                <a:latin typeface="华文新魏" pitchFamily="2" charset="-122"/>
              </a:rPr>
              <a:t>－</a:t>
            </a:r>
            <a:r>
              <a:rPr lang="en-US" altLang="zh-CN" sz="3000" dirty="0">
                <a:latin typeface="华文新魏" pitchFamily="2" charset="-122"/>
              </a:rPr>
              <a:t>0.0011，</a:t>
            </a:r>
            <a:r>
              <a:rPr lang="en-US" altLang="zh-CN" sz="3000" i="1" dirty="0">
                <a:latin typeface="华文新魏" pitchFamily="2" charset="-122"/>
              </a:rPr>
              <a:t>N</a:t>
            </a:r>
            <a:r>
              <a:rPr lang="en-US" altLang="zh-CN" sz="3000" baseline="-25000" dirty="0">
                <a:latin typeface="华文新魏" pitchFamily="2" charset="-122"/>
              </a:rPr>
              <a:t>2</a:t>
            </a:r>
            <a:r>
              <a:rPr lang="en-US" altLang="zh-CN" sz="3000" dirty="0">
                <a:latin typeface="华文新魏" pitchFamily="2" charset="-122"/>
              </a:rPr>
              <a:t>=0.1011</a:t>
            </a:r>
            <a:r>
              <a:rPr lang="zh-CN" altLang="en-US" sz="3000" dirty="0">
                <a:latin typeface="华文新魏" pitchFamily="2" charset="-122"/>
              </a:rPr>
              <a:t>求[</a:t>
            </a:r>
            <a:r>
              <a:rPr lang="en-US" altLang="zh-CN" sz="3000" i="1" dirty="0">
                <a:latin typeface="华文新魏" pitchFamily="2" charset="-122"/>
              </a:rPr>
              <a:t>N</a:t>
            </a:r>
            <a:r>
              <a:rPr lang="en-US" altLang="zh-CN" sz="3000" baseline="-25000" dirty="0">
                <a:latin typeface="华文新魏" pitchFamily="2" charset="-122"/>
              </a:rPr>
              <a:t>1</a:t>
            </a:r>
            <a:r>
              <a:rPr lang="en-US" altLang="zh-CN" sz="3000" dirty="0">
                <a:latin typeface="华文新魏" pitchFamily="2" charset="-122"/>
              </a:rPr>
              <a:t>+</a:t>
            </a:r>
            <a:r>
              <a:rPr lang="en-US" altLang="zh-CN" sz="3000" i="1" dirty="0">
                <a:latin typeface="华文新魏" pitchFamily="2" charset="-122"/>
              </a:rPr>
              <a:t>N</a:t>
            </a:r>
            <a:r>
              <a:rPr lang="en-US" altLang="zh-CN" sz="3000" baseline="-25000" dirty="0">
                <a:latin typeface="华文新魏" pitchFamily="2" charset="-122"/>
              </a:rPr>
              <a:t>2</a:t>
            </a:r>
            <a:r>
              <a:rPr lang="en-US" altLang="zh-CN" sz="3000" dirty="0">
                <a:latin typeface="华文新魏" pitchFamily="2" charset="-122"/>
              </a:rPr>
              <a:t>]</a:t>
            </a:r>
            <a:r>
              <a:rPr lang="zh-CN" altLang="en-US" sz="3000" baseline="-25000" dirty="0">
                <a:latin typeface="华文新魏" pitchFamily="2" charset="-122"/>
              </a:rPr>
              <a:t>补</a:t>
            </a:r>
          </a:p>
        </p:txBody>
      </p:sp>
      <p:sp>
        <p:nvSpPr>
          <p:cNvPr id="93187" name="Rectangle 3"/>
          <p:cNvSpPr>
            <a:spLocks noGrp="1" noChangeArrowheads="1"/>
          </p:cNvSpPr>
          <p:nvPr>
            <p:ph idx="1"/>
          </p:nvPr>
        </p:nvSpPr>
        <p:spPr>
          <a:xfrm>
            <a:off x="855043" y="804242"/>
            <a:ext cx="5904656" cy="2376264"/>
          </a:xfrm>
        </p:spPr>
        <p:txBody>
          <a:bodyPr/>
          <a:lstStyle/>
          <a:p>
            <a:pPr>
              <a:buFontTx/>
              <a:buNone/>
            </a:pPr>
            <a:r>
              <a:rPr lang="zh-CN" altLang="en-US" b="1" dirty="0"/>
              <a:t>[</a:t>
            </a:r>
            <a:r>
              <a:rPr lang="en-US" altLang="zh-CN" b="1" i="1" dirty="0"/>
              <a:t>N</a:t>
            </a:r>
            <a:r>
              <a:rPr lang="en-US" altLang="zh-CN" b="1" baseline="-25000" dirty="0"/>
              <a:t>1</a:t>
            </a:r>
            <a:r>
              <a:rPr lang="en-US" altLang="zh-CN" b="1" dirty="0"/>
              <a:t>+</a:t>
            </a:r>
            <a:r>
              <a:rPr lang="en-US" altLang="zh-CN" b="1" i="1" dirty="0"/>
              <a:t>N</a:t>
            </a:r>
            <a:r>
              <a:rPr lang="en-US" altLang="zh-CN" b="1" baseline="-25000" dirty="0"/>
              <a:t>2</a:t>
            </a:r>
            <a:r>
              <a:rPr lang="en-US" altLang="zh-CN" b="1" dirty="0"/>
              <a:t>]</a:t>
            </a:r>
            <a:r>
              <a:rPr lang="zh-CN" altLang="en-US" b="1" baseline="-25000" dirty="0"/>
              <a:t>补</a:t>
            </a:r>
            <a:r>
              <a:rPr lang="zh-CN" altLang="en-US" b="1" dirty="0"/>
              <a:t>= [</a:t>
            </a:r>
            <a:r>
              <a:rPr lang="en-US" altLang="zh-CN" b="1" i="1" dirty="0"/>
              <a:t>N</a:t>
            </a:r>
            <a:r>
              <a:rPr lang="en-US" altLang="zh-CN" b="1" baseline="-25000" dirty="0"/>
              <a:t>1</a:t>
            </a:r>
            <a:r>
              <a:rPr lang="en-US" altLang="zh-CN" b="1" dirty="0"/>
              <a:t>]</a:t>
            </a:r>
            <a:r>
              <a:rPr lang="zh-CN" altLang="en-US" b="1" baseline="-25000" dirty="0"/>
              <a:t>补</a:t>
            </a:r>
            <a:r>
              <a:rPr lang="zh-CN" altLang="en-US" b="1" dirty="0"/>
              <a:t>+ [</a:t>
            </a:r>
            <a:r>
              <a:rPr lang="en-US" altLang="zh-CN" b="1" i="1" dirty="0"/>
              <a:t>N</a:t>
            </a:r>
            <a:r>
              <a:rPr lang="en-US" altLang="zh-CN" b="1" baseline="-25000" dirty="0"/>
              <a:t>2</a:t>
            </a:r>
            <a:r>
              <a:rPr lang="en-US" altLang="zh-CN" b="1" dirty="0"/>
              <a:t>]</a:t>
            </a:r>
            <a:r>
              <a:rPr lang="zh-CN" altLang="en-US" b="1" baseline="-25000" dirty="0"/>
              <a:t>补</a:t>
            </a:r>
            <a:r>
              <a:rPr lang="zh-CN" altLang="en-US" b="1" dirty="0"/>
              <a:t>=1.1101+0.1011</a:t>
            </a:r>
          </a:p>
          <a:p>
            <a:pPr>
              <a:buFontTx/>
              <a:buNone/>
            </a:pPr>
            <a:r>
              <a:rPr lang="zh-CN" altLang="en-US" b="1" dirty="0"/>
              <a:t>　　　　　　1.1101</a:t>
            </a:r>
          </a:p>
          <a:p>
            <a:pPr>
              <a:buFontTx/>
              <a:buNone/>
            </a:pPr>
            <a:r>
              <a:rPr lang="zh-CN" altLang="en-US" b="1" dirty="0"/>
              <a:t>　　　　　</a:t>
            </a:r>
            <a:r>
              <a:rPr lang="zh-CN" altLang="en-US" b="1" u="sng" dirty="0"/>
              <a:t>+) 0.1011</a:t>
            </a:r>
          </a:p>
          <a:p>
            <a:pPr>
              <a:buFontTx/>
              <a:buNone/>
            </a:pPr>
            <a:r>
              <a:rPr lang="zh-CN" altLang="en-US" b="1" dirty="0"/>
              <a:t>　　  </a:t>
            </a:r>
            <a:r>
              <a:rPr lang="zh-CN" altLang="en-US" b="1" dirty="0">
                <a:solidFill>
                  <a:srgbClr val="FF0000"/>
                </a:solidFill>
              </a:rPr>
              <a:t>丢掉←1</a:t>
            </a:r>
            <a:r>
              <a:rPr lang="zh-CN" altLang="en-US" b="1" dirty="0"/>
              <a:t>0.1000</a:t>
            </a:r>
          </a:p>
          <a:p>
            <a:pPr>
              <a:buFontTx/>
              <a:buNone/>
            </a:pPr>
            <a:r>
              <a:rPr lang="zh-CN" altLang="en-US" b="1" dirty="0"/>
              <a:t>则[</a:t>
            </a:r>
            <a:r>
              <a:rPr lang="en-US" altLang="zh-CN" b="1" i="1" dirty="0"/>
              <a:t>N</a:t>
            </a:r>
            <a:r>
              <a:rPr lang="en-US" altLang="zh-CN" b="1" baseline="-25000" dirty="0"/>
              <a:t>1</a:t>
            </a:r>
            <a:r>
              <a:rPr lang="en-US" altLang="zh-CN" b="1" dirty="0"/>
              <a:t>+</a:t>
            </a:r>
            <a:r>
              <a:rPr lang="en-US" altLang="zh-CN" b="1" i="1" dirty="0"/>
              <a:t>N</a:t>
            </a:r>
            <a:r>
              <a:rPr lang="en-US" altLang="zh-CN" b="1" baseline="-25000" dirty="0"/>
              <a:t>2</a:t>
            </a:r>
            <a:r>
              <a:rPr lang="en-US" altLang="zh-CN" b="1" dirty="0"/>
              <a:t>]</a:t>
            </a:r>
            <a:r>
              <a:rPr lang="zh-CN" altLang="en-US" b="1" baseline="-25000" dirty="0"/>
              <a:t>补</a:t>
            </a:r>
            <a:r>
              <a:rPr lang="zh-CN" altLang="en-US" b="1" dirty="0"/>
              <a:t>=0.1000</a:t>
            </a:r>
          </a:p>
        </p:txBody>
      </p:sp>
      <p:sp>
        <p:nvSpPr>
          <p:cNvPr id="5" name="Rectangle 2">
            <a:extLst>
              <a:ext uri="{FF2B5EF4-FFF2-40B4-BE49-F238E27FC236}">
                <a16:creationId xmlns:a16="http://schemas.microsoft.com/office/drawing/2014/main" id="{C27A3056-DEAE-4B91-89F8-5A1F9A45F4DD}"/>
              </a:ext>
            </a:extLst>
          </p:cNvPr>
          <p:cNvSpPr txBox="1">
            <a:spLocks noChangeArrowheads="1"/>
          </p:cNvSpPr>
          <p:nvPr/>
        </p:nvSpPr>
        <p:spPr>
          <a:xfrm>
            <a:off x="336286" y="3029423"/>
            <a:ext cx="7183710" cy="471586"/>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zh-CN" altLang="en-US" sz="3000" i="1">
                <a:latin typeface="华文新魏" pitchFamily="2" charset="-122"/>
              </a:rPr>
              <a:t>* </a:t>
            </a:r>
            <a:r>
              <a:rPr kumimoji="0" lang="en-US" altLang="zh-CN" sz="3000" i="1">
                <a:latin typeface="华文新魏" pitchFamily="2" charset="-122"/>
              </a:rPr>
              <a:t>N</a:t>
            </a:r>
            <a:r>
              <a:rPr kumimoji="0" lang="en-US" altLang="zh-CN" sz="3000" baseline="-25000">
                <a:latin typeface="华文新魏" pitchFamily="2" charset="-122"/>
              </a:rPr>
              <a:t>1</a:t>
            </a:r>
            <a:r>
              <a:rPr kumimoji="0" lang="en-US" altLang="zh-CN" sz="3000">
                <a:latin typeface="华文新魏" pitchFamily="2" charset="-122"/>
              </a:rPr>
              <a:t>=</a:t>
            </a:r>
            <a:r>
              <a:rPr kumimoji="0" lang="zh-CN" altLang="en-US" sz="3000">
                <a:latin typeface="华文新魏" pitchFamily="2" charset="-122"/>
              </a:rPr>
              <a:t>－</a:t>
            </a:r>
            <a:r>
              <a:rPr kumimoji="0" lang="en-US" altLang="zh-CN" sz="3000">
                <a:latin typeface="华文新魏" pitchFamily="2" charset="-122"/>
              </a:rPr>
              <a:t>0.0011，</a:t>
            </a:r>
            <a:r>
              <a:rPr kumimoji="0" lang="en-US" altLang="zh-CN" sz="3000" i="1">
                <a:latin typeface="华文新魏" pitchFamily="2" charset="-122"/>
              </a:rPr>
              <a:t>N</a:t>
            </a:r>
            <a:r>
              <a:rPr kumimoji="0" lang="en-US" altLang="zh-CN" sz="3000" baseline="-25000">
                <a:latin typeface="华文新魏" pitchFamily="2" charset="-122"/>
              </a:rPr>
              <a:t>2</a:t>
            </a:r>
            <a:r>
              <a:rPr kumimoji="0" lang="en-US" altLang="zh-CN" sz="3000">
                <a:latin typeface="华文新魏" pitchFamily="2" charset="-122"/>
              </a:rPr>
              <a:t>=0.1011</a:t>
            </a:r>
            <a:r>
              <a:rPr kumimoji="0" lang="zh-CN" altLang="en-US" sz="3000">
                <a:latin typeface="华文新魏" pitchFamily="2" charset="-122"/>
              </a:rPr>
              <a:t>求[</a:t>
            </a:r>
            <a:r>
              <a:rPr kumimoji="0" lang="en-US" altLang="zh-CN" sz="3000" i="1">
                <a:latin typeface="华文新魏" pitchFamily="2" charset="-122"/>
              </a:rPr>
              <a:t>N</a:t>
            </a:r>
            <a:r>
              <a:rPr kumimoji="0" lang="en-US" altLang="zh-CN" sz="3000" baseline="-25000">
                <a:latin typeface="华文新魏" pitchFamily="2" charset="-122"/>
              </a:rPr>
              <a:t>1</a:t>
            </a:r>
            <a:r>
              <a:rPr kumimoji="0" lang="zh-CN" altLang="en-US" sz="3000">
                <a:latin typeface="华文新魏" pitchFamily="2" charset="-122"/>
              </a:rPr>
              <a:t>－</a:t>
            </a:r>
            <a:r>
              <a:rPr kumimoji="0" lang="en-US" altLang="zh-CN" sz="3000" i="1">
                <a:latin typeface="华文新魏" pitchFamily="2" charset="-122"/>
              </a:rPr>
              <a:t>N</a:t>
            </a:r>
            <a:r>
              <a:rPr kumimoji="0" lang="en-US" altLang="zh-CN" sz="3000" baseline="-25000">
                <a:latin typeface="华文新魏" pitchFamily="2" charset="-122"/>
              </a:rPr>
              <a:t>2</a:t>
            </a:r>
            <a:r>
              <a:rPr kumimoji="0" lang="en-US" altLang="zh-CN" sz="3000">
                <a:latin typeface="华文新魏" pitchFamily="2" charset="-122"/>
              </a:rPr>
              <a:t>]</a:t>
            </a:r>
            <a:r>
              <a:rPr kumimoji="0" lang="zh-CN" altLang="en-US" sz="3000" baseline="-25000">
                <a:latin typeface="华文新魏" pitchFamily="2" charset="-122"/>
              </a:rPr>
              <a:t>补</a:t>
            </a:r>
            <a:endParaRPr kumimoji="0" lang="zh-CN" altLang="en-US" sz="3000" baseline="-25000" dirty="0">
              <a:latin typeface="华文新魏" pitchFamily="2" charset="-122"/>
            </a:endParaRPr>
          </a:p>
        </p:txBody>
      </p:sp>
      <p:sp>
        <p:nvSpPr>
          <p:cNvPr id="6" name="Rectangle 3">
            <a:extLst>
              <a:ext uri="{FF2B5EF4-FFF2-40B4-BE49-F238E27FC236}">
                <a16:creationId xmlns:a16="http://schemas.microsoft.com/office/drawing/2014/main" id="{94FED08D-619E-452F-83D4-8EE18305DB8C}"/>
              </a:ext>
            </a:extLst>
          </p:cNvPr>
          <p:cNvSpPr txBox="1">
            <a:spLocks noChangeArrowheads="1"/>
          </p:cNvSpPr>
          <p:nvPr/>
        </p:nvSpPr>
        <p:spPr>
          <a:xfrm>
            <a:off x="823252" y="3573016"/>
            <a:ext cx="5809456" cy="194456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FontTx/>
              <a:buNone/>
            </a:pPr>
            <a:r>
              <a:rPr kumimoji="0" lang="zh-CN" altLang="en-US" b="1"/>
              <a:t>[</a:t>
            </a:r>
            <a:r>
              <a:rPr kumimoji="0" lang="en-US" altLang="zh-CN" b="1" i="1"/>
              <a:t>N</a:t>
            </a:r>
            <a:r>
              <a:rPr kumimoji="0" lang="en-US" altLang="zh-CN" b="1" baseline="-25000"/>
              <a:t>1</a:t>
            </a:r>
            <a:r>
              <a:rPr kumimoji="0" lang="en-US" altLang="zh-CN" b="1"/>
              <a:t>-</a:t>
            </a:r>
            <a:r>
              <a:rPr kumimoji="0" lang="en-US" altLang="zh-CN" b="1" i="1"/>
              <a:t>N</a:t>
            </a:r>
            <a:r>
              <a:rPr kumimoji="0" lang="en-US" altLang="zh-CN" b="1" baseline="-25000"/>
              <a:t>2</a:t>
            </a:r>
            <a:r>
              <a:rPr kumimoji="0" lang="en-US" altLang="zh-CN" b="1"/>
              <a:t>]</a:t>
            </a:r>
            <a:r>
              <a:rPr kumimoji="0" lang="zh-CN" altLang="en-US" b="1" baseline="-25000"/>
              <a:t>补</a:t>
            </a:r>
            <a:r>
              <a:rPr kumimoji="0" lang="zh-CN" altLang="en-US" b="1"/>
              <a:t>= [</a:t>
            </a:r>
            <a:r>
              <a:rPr kumimoji="0" lang="en-US" altLang="zh-CN" b="1" i="1"/>
              <a:t>N</a:t>
            </a:r>
            <a:r>
              <a:rPr kumimoji="0" lang="en-US" altLang="zh-CN" b="1" baseline="-25000"/>
              <a:t>1</a:t>
            </a:r>
            <a:r>
              <a:rPr kumimoji="0" lang="en-US" altLang="zh-CN" b="1"/>
              <a:t>]</a:t>
            </a:r>
            <a:r>
              <a:rPr kumimoji="0" lang="zh-CN" altLang="en-US" b="1" baseline="-25000"/>
              <a:t>补</a:t>
            </a:r>
            <a:r>
              <a:rPr kumimoji="0" lang="zh-CN" altLang="en-US" b="1"/>
              <a:t>+ [-</a:t>
            </a:r>
            <a:r>
              <a:rPr kumimoji="0" lang="en-US" altLang="zh-CN" b="1" i="1"/>
              <a:t>N</a:t>
            </a:r>
            <a:r>
              <a:rPr kumimoji="0" lang="en-US" altLang="zh-CN" b="1" baseline="-25000"/>
              <a:t>2</a:t>
            </a:r>
            <a:r>
              <a:rPr kumimoji="0" lang="en-US" altLang="zh-CN" b="1"/>
              <a:t>]</a:t>
            </a:r>
            <a:r>
              <a:rPr kumimoji="0" lang="zh-CN" altLang="en-US" b="1" baseline="-25000"/>
              <a:t>补</a:t>
            </a:r>
            <a:r>
              <a:rPr kumimoji="0" lang="zh-CN" altLang="en-US" b="1"/>
              <a:t>=1.1101+1.0101</a:t>
            </a:r>
          </a:p>
          <a:p>
            <a:pPr fontAlgn="auto">
              <a:spcAft>
                <a:spcPts val="0"/>
              </a:spcAft>
              <a:buFontTx/>
              <a:buNone/>
            </a:pPr>
            <a:r>
              <a:rPr kumimoji="0" lang="zh-CN" altLang="en-US" b="1"/>
              <a:t>　　　　　　1.1101</a:t>
            </a:r>
          </a:p>
          <a:p>
            <a:pPr fontAlgn="auto">
              <a:spcAft>
                <a:spcPts val="0"/>
              </a:spcAft>
              <a:buFontTx/>
              <a:buNone/>
            </a:pPr>
            <a:r>
              <a:rPr kumimoji="0" lang="zh-CN" altLang="en-US" b="1"/>
              <a:t>　　　　　</a:t>
            </a:r>
            <a:r>
              <a:rPr kumimoji="0" lang="zh-CN" altLang="en-US" b="1" u="sng"/>
              <a:t>+) 1.0101</a:t>
            </a:r>
          </a:p>
          <a:p>
            <a:pPr fontAlgn="auto">
              <a:spcAft>
                <a:spcPts val="0"/>
              </a:spcAft>
              <a:buFontTx/>
              <a:buNone/>
            </a:pPr>
            <a:r>
              <a:rPr kumimoji="0" lang="zh-CN" altLang="en-US" b="1"/>
              <a:t>　　  </a:t>
            </a:r>
            <a:r>
              <a:rPr kumimoji="0" lang="zh-CN" altLang="en-US" b="1">
                <a:solidFill>
                  <a:srgbClr val="FF0000"/>
                </a:solidFill>
              </a:rPr>
              <a:t>丢掉←1</a:t>
            </a:r>
            <a:r>
              <a:rPr kumimoji="0" lang="zh-CN" altLang="en-US" b="1"/>
              <a:t>1.0010</a:t>
            </a:r>
          </a:p>
          <a:p>
            <a:pPr fontAlgn="auto">
              <a:spcAft>
                <a:spcPts val="0"/>
              </a:spcAft>
              <a:buFontTx/>
              <a:buNone/>
            </a:pPr>
            <a:r>
              <a:rPr kumimoji="0" lang="zh-CN" altLang="en-US" b="1"/>
              <a:t>则[</a:t>
            </a:r>
            <a:r>
              <a:rPr kumimoji="0" lang="en-US" altLang="zh-CN" b="1" i="1"/>
              <a:t>N</a:t>
            </a:r>
            <a:r>
              <a:rPr kumimoji="0" lang="en-US" altLang="zh-CN" b="1" baseline="-25000"/>
              <a:t>1</a:t>
            </a:r>
            <a:r>
              <a:rPr kumimoji="0" lang="en-US" altLang="zh-CN" b="1"/>
              <a:t>-</a:t>
            </a:r>
            <a:r>
              <a:rPr kumimoji="0" lang="en-US" altLang="zh-CN" b="1" i="1"/>
              <a:t>N</a:t>
            </a:r>
            <a:r>
              <a:rPr kumimoji="0" lang="en-US" altLang="zh-CN" b="1" baseline="-25000"/>
              <a:t>2</a:t>
            </a:r>
            <a:r>
              <a:rPr kumimoji="0" lang="en-US" altLang="zh-CN" b="1"/>
              <a:t>]</a:t>
            </a:r>
            <a:r>
              <a:rPr kumimoji="0" lang="zh-CN" altLang="en-US" b="1" baseline="-25000"/>
              <a:t>补</a:t>
            </a:r>
            <a:r>
              <a:rPr kumimoji="0" lang="zh-CN" altLang="en-US" b="1"/>
              <a:t>=1.0010</a:t>
            </a:r>
          </a:p>
        </p:txBody>
      </p:sp>
    </p:spTree>
    <p:extLst>
      <p:ext uri="{BB962C8B-B14F-4D97-AF65-F5344CB8AC3E}">
        <p14:creationId xmlns:p14="http://schemas.microsoft.com/office/powerpoint/2010/main" val="349447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251520" y="116632"/>
            <a:ext cx="7035800" cy="543594"/>
          </a:xfrm>
        </p:spPr>
        <p:txBody>
          <a:bodyPr/>
          <a:lstStyle/>
          <a:p>
            <a:r>
              <a:rPr lang="zh-CN" altLang="en-US" sz="3000" i="1" dirty="0">
                <a:latin typeface="华文新魏" pitchFamily="2" charset="-122"/>
              </a:rPr>
              <a:t>* </a:t>
            </a:r>
            <a:r>
              <a:rPr lang="en-US" altLang="zh-CN" sz="3000" i="1" dirty="0">
                <a:latin typeface="华文新魏" pitchFamily="2" charset="-122"/>
              </a:rPr>
              <a:t>N</a:t>
            </a:r>
            <a:r>
              <a:rPr lang="en-US" altLang="zh-CN" sz="3000" baseline="-25000" dirty="0">
                <a:latin typeface="华文新魏" pitchFamily="2" charset="-122"/>
              </a:rPr>
              <a:t>1</a:t>
            </a:r>
            <a:r>
              <a:rPr lang="en-US" altLang="zh-CN" sz="3000" dirty="0">
                <a:latin typeface="华文新魏" pitchFamily="2" charset="-122"/>
              </a:rPr>
              <a:t>=</a:t>
            </a:r>
            <a:r>
              <a:rPr lang="zh-CN" altLang="en-US" sz="3000" dirty="0">
                <a:latin typeface="华文新魏" pitchFamily="2" charset="-122"/>
              </a:rPr>
              <a:t>－</a:t>
            </a:r>
            <a:r>
              <a:rPr lang="en-US" altLang="zh-CN" sz="3000" dirty="0">
                <a:latin typeface="华文新魏" pitchFamily="2" charset="-122"/>
              </a:rPr>
              <a:t>0.0011，</a:t>
            </a:r>
            <a:r>
              <a:rPr lang="en-US" altLang="zh-CN" sz="3000" i="1" dirty="0">
                <a:latin typeface="华文新魏" pitchFamily="2" charset="-122"/>
              </a:rPr>
              <a:t>N</a:t>
            </a:r>
            <a:r>
              <a:rPr lang="en-US" altLang="zh-CN" sz="3000" baseline="-25000" dirty="0">
                <a:latin typeface="华文新魏" pitchFamily="2" charset="-122"/>
              </a:rPr>
              <a:t>2</a:t>
            </a:r>
            <a:r>
              <a:rPr lang="en-US" altLang="zh-CN" sz="3000" dirty="0">
                <a:latin typeface="华文新魏" pitchFamily="2" charset="-122"/>
              </a:rPr>
              <a:t>=0.1011</a:t>
            </a:r>
            <a:r>
              <a:rPr lang="zh-CN" altLang="en-US" sz="3000" dirty="0">
                <a:latin typeface="华文新魏" pitchFamily="2" charset="-122"/>
              </a:rPr>
              <a:t>求[</a:t>
            </a:r>
            <a:r>
              <a:rPr lang="en-US" altLang="zh-CN" sz="3000" i="1" dirty="0">
                <a:latin typeface="华文新魏" pitchFamily="2" charset="-122"/>
              </a:rPr>
              <a:t>N</a:t>
            </a:r>
            <a:r>
              <a:rPr lang="en-US" altLang="zh-CN" sz="3000" baseline="-25000" dirty="0">
                <a:latin typeface="华文新魏" pitchFamily="2" charset="-122"/>
              </a:rPr>
              <a:t>1</a:t>
            </a:r>
            <a:r>
              <a:rPr lang="en-US" altLang="zh-CN" sz="3000" dirty="0">
                <a:latin typeface="华文新魏" pitchFamily="2" charset="-122"/>
              </a:rPr>
              <a:t>+</a:t>
            </a:r>
            <a:r>
              <a:rPr lang="en-US" altLang="zh-CN" sz="3000" i="1" dirty="0">
                <a:latin typeface="华文新魏" pitchFamily="2" charset="-122"/>
              </a:rPr>
              <a:t>N</a:t>
            </a:r>
            <a:r>
              <a:rPr lang="en-US" altLang="zh-CN" sz="3000" baseline="-25000" dirty="0">
                <a:latin typeface="华文新魏" pitchFamily="2" charset="-122"/>
              </a:rPr>
              <a:t>2</a:t>
            </a:r>
            <a:r>
              <a:rPr lang="en-US" altLang="zh-CN" sz="3000" dirty="0">
                <a:latin typeface="华文新魏" pitchFamily="2" charset="-122"/>
              </a:rPr>
              <a:t>]</a:t>
            </a:r>
            <a:r>
              <a:rPr lang="zh-CN" altLang="en-US" sz="3000" baseline="-25000" dirty="0">
                <a:latin typeface="华文新魏" pitchFamily="2" charset="-122"/>
              </a:rPr>
              <a:t>反</a:t>
            </a:r>
          </a:p>
        </p:txBody>
      </p:sp>
      <p:sp>
        <p:nvSpPr>
          <p:cNvPr id="95235" name="Rectangle 3"/>
          <p:cNvSpPr>
            <a:spLocks noGrp="1" noChangeArrowheads="1"/>
          </p:cNvSpPr>
          <p:nvPr>
            <p:ph idx="1"/>
          </p:nvPr>
        </p:nvSpPr>
        <p:spPr>
          <a:xfrm>
            <a:off x="671339" y="660226"/>
            <a:ext cx="5953472" cy="2808089"/>
          </a:xfrm>
        </p:spPr>
        <p:txBody>
          <a:bodyPr/>
          <a:lstStyle/>
          <a:p>
            <a:pPr>
              <a:buFontTx/>
              <a:buNone/>
            </a:pPr>
            <a:r>
              <a:rPr lang="zh-CN" altLang="en-US" b="1" dirty="0"/>
              <a:t>[</a:t>
            </a:r>
            <a:r>
              <a:rPr lang="en-US" altLang="zh-CN" b="1" i="1" dirty="0"/>
              <a:t>N</a:t>
            </a:r>
            <a:r>
              <a:rPr lang="en-US" altLang="zh-CN" b="1" baseline="-25000" dirty="0"/>
              <a:t>1</a:t>
            </a:r>
            <a:r>
              <a:rPr lang="en-US" altLang="zh-CN" b="1" dirty="0"/>
              <a:t>+</a:t>
            </a:r>
            <a:r>
              <a:rPr lang="en-US" altLang="zh-CN" b="1" i="1" dirty="0"/>
              <a:t>N</a:t>
            </a:r>
            <a:r>
              <a:rPr lang="en-US" altLang="zh-CN" b="1" baseline="-25000" dirty="0"/>
              <a:t>2</a:t>
            </a:r>
            <a:r>
              <a:rPr lang="en-US" altLang="zh-CN" b="1" dirty="0"/>
              <a:t>]</a:t>
            </a:r>
            <a:r>
              <a:rPr lang="zh-CN" altLang="en-US" b="1" baseline="-25000" dirty="0"/>
              <a:t>反</a:t>
            </a:r>
            <a:r>
              <a:rPr lang="zh-CN" altLang="en-US" b="1" dirty="0"/>
              <a:t>= [</a:t>
            </a:r>
            <a:r>
              <a:rPr lang="en-US" altLang="zh-CN" b="1" i="1" dirty="0"/>
              <a:t>N</a:t>
            </a:r>
            <a:r>
              <a:rPr lang="en-US" altLang="zh-CN" b="1" baseline="-25000" dirty="0"/>
              <a:t>1</a:t>
            </a:r>
            <a:r>
              <a:rPr lang="en-US" altLang="zh-CN" b="1" dirty="0"/>
              <a:t>]</a:t>
            </a:r>
            <a:r>
              <a:rPr lang="zh-CN" altLang="en-US" b="1" baseline="-25000" dirty="0"/>
              <a:t>反</a:t>
            </a:r>
            <a:r>
              <a:rPr lang="zh-CN" altLang="en-US" b="1" dirty="0"/>
              <a:t>+ [</a:t>
            </a:r>
            <a:r>
              <a:rPr lang="en-US" altLang="zh-CN" b="1" i="1" dirty="0"/>
              <a:t>N</a:t>
            </a:r>
            <a:r>
              <a:rPr lang="en-US" altLang="zh-CN" b="1" baseline="-25000" dirty="0"/>
              <a:t>2</a:t>
            </a:r>
            <a:r>
              <a:rPr lang="en-US" altLang="zh-CN" b="1" dirty="0"/>
              <a:t>]</a:t>
            </a:r>
            <a:r>
              <a:rPr lang="zh-CN" altLang="en-US" b="1" baseline="-25000" dirty="0"/>
              <a:t>反</a:t>
            </a:r>
            <a:r>
              <a:rPr lang="zh-CN" altLang="en-US" b="1" dirty="0"/>
              <a:t>=1.1100+0.1011</a:t>
            </a:r>
          </a:p>
          <a:p>
            <a:pPr>
              <a:buFontTx/>
              <a:buNone/>
            </a:pPr>
            <a:r>
              <a:rPr lang="zh-CN" altLang="en-US" b="1" dirty="0"/>
              <a:t>　　　　　　1.1100</a:t>
            </a:r>
          </a:p>
          <a:p>
            <a:pPr>
              <a:buFontTx/>
              <a:buNone/>
            </a:pPr>
            <a:r>
              <a:rPr lang="zh-CN" altLang="en-US" b="1" dirty="0"/>
              <a:t>　　　　　</a:t>
            </a:r>
            <a:r>
              <a:rPr lang="zh-CN" altLang="en-US" b="1" u="sng" dirty="0"/>
              <a:t>+) 0.1011</a:t>
            </a:r>
          </a:p>
          <a:p>
            <a:pPr>
              <a:buFontTx/>
              <a:buNone/>
            </a:pPr>
            <a:r>
              <a:rPr lang="zh-CN" altLang="en-US" b="1" dirty="0"/>
              <a:t>　　　　　  </a:t>
            </a:r>
            <a:r>
              <a:rPr lang="zh-CN" altLang="en-US" b="1" dirty="0">
                <a:solidFill>
                  <a:srgbClr val="FF0000"/>
                </a:solidFill>
              </a:rPr>
              <a:t>1</a:t>
            </a:r>
            <a:r>
              <a:rPr lang="zh-CN" altLang="en-US" b="1" dirty="0"/>
              <a:t>0.0111</a:t>
            </a:r>
          </a:p>
          <a:p>
            <a:pPr>
              <a:buFontTx/>
              <a:buNone/>
            </a:pPr>
            <a:r>
              <a:rPr lang="zh-CN" altLang="en-US" b="1" dirty="0"/>
              <a:t>　　　　　</a:t>
            </a:r>
            <a:r>
              <a:rPr lang="zh-CN" altLang="en-US" b="1" u="sng" dirty="0"/>
              <a:t>+)          1</a:t>
            </a:r>
          </a:p>
          <a:p>
            <a:pPr>
              <a:buFontTx/>
              <a:buNone/>
            </a:pPr>
            <a:r>
              <a:rPr lang="zh-CN" altLang="en-US" b="1" dirty="0"/>
              <a:t>　　　　　　0.1000</a:t>
            </a:r>
          </a:p>
          <a:p>
            <a:pPr>
              <a:buFontTx/>
              <a:buNone/>
            </a:pPr>
            <a:r>
              <a:rPr lang="zh-CN" altLang="en-US" b="1" dirty="0"/>
              <a:t>则[</a:t>
            </a:r>
            <a:r>
              <a:rPr lang="en-US" altLang="zh-CN" b="1" i="1" dirty="0"/>
              <a:t>N</a:t>
            </a:r>
            <a:r>
              <a:rPr lang="en-US" altLang="zh-CN" b="1" baseline="-25000" dirty="0"/>
              <a:t>1</a:t>
            </a:r>
            <a:r>
              <a:rPr lang="en-US" altLang="zh-CN" b="1" dirty="0"/>
              <a:t>+</a:t>
            </a:r>
            <a:r>
              <a:rPr lang="en-US" altLang="zh-CN" b="1" i="1" dirty="0"/>
              <a:t>N</a:t>
            </a:r>
            <a:r>
              <a:rPr lang="en-US" altLang="zh-CN" b="1" baseline="-25000" dirty="0"/>
              <a:t>2</a:t>
            </a:r>
            <a:r>
              <a:rPr lang="en-US" altLang="zh-CN" b="1" dirty="0"/>
              <a:t>]</a:t>
            </a:r>
            <a:r>
              <a:rPr lang="zh-CN" altLang="en-US" b="1" baseline="-25000" dirty="0"/>
              <a:t>反</a:t>
            </a:r>
            <a:r>
              <a:rPr lang="zh-CN" altLang="en-US" b="1" dirty="0"/>
              <a:t>=0.1000</a:t>
            </a:r>
          </a:p>
        </p:txBody>
      </p:sp>
      <p:sp>
        <p:nvSpPr>
          <p:cNvPr id="6" name="Rectangle 2">
            <a:extLst>
              <a:ext uri="{FF2B5EF4-FFF2-40B4-BE49-F238E27FC236}">
                <a16:creationId xmlns:a16="http://schemas.microsoft.com/office/drawing/2014/main" id="{4D401344-8C29-4D33-9877-1E8A7982EF38}"/>
              </a:ext>
            </a:extLst>
          </p:cNvPr>
          <p:cNvSpPr txBox="1">
            <a:spLocks noChangeArrowheads="1"/>
          </p:cNvSpPr>
          <p:nvPr/>
        </p:nvSpPr>
        <p:spPr>
          <a:xfrm>
            <a:off x="461442" y="3317231"/>
            <a:ext cx="7399734" cy="831849"/>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zh-CN" altLang="en-US" sz="3000" i="1">
                <a:latin typeface="华文新魏" pitchFamily="2" charset="-122"/>
              </a:rPr>
              <a:t>* </a:t>
            </a:r>
            <a:r>
              <a:rPr kumimoji="0" lang="en-US" altLang="zh-CN" sz="3000" i="1">
                <a:latin typeface="华文新魏" pitchFamily="2" charset="-122"/>
              </a:rPr>
              <a:t>N</a:t>
            </a:r>
            <a:r>
              <a:rPr kumimoji="0" lang="en-US" altLang="zh-CN" sz="3000" baseline="-25000">
                <a:latin typeface="华文新魏" pitchFamily="2" charset="-122"/>
              </a:rPr>
              <a:t>1</a:t>
            </a:r>
            <a:r>
              <a:rPr kumimoji="0" lang="en-US" altLang="zh-CN" sz="3000">
                <a:latin typeface="华文新魏" pitchFamily="2" charset="-122"/>
              </a:rPr>
              <a:t>=</a:t>
            </a:r>
            <a:r>
              <a:rPr kumimoji="0" lang="zh-CN" altLang="en-US" sz="3000">
                <a:latin typeface="华文新魏" pitchFamily="2" charset="-122"/>
              </a:rPr>
              <a:t>－</a:t>
            </a:r>
            <a:r>
              <a:rPr kumimoji="0" lang="en-US" altLang="zh-CN" sz="3000">
                <a:latin typeface="华文新魏" pitchFamily="2" charset="-122"/>
              </a:rPr>
              <a:t>0.0011，</a:t>
            </a:r>
            <a:r>
              <a:rPr kumimoji="0" lang="en-US" altLang="zh-CN" sz="3000" i="1">
                <a:latin typeface="华文新魏" pitchFamily="2" charset="-122"/>
              </a:rPr>
              <a:t>N</a:t>
            </a:r>
            <a:r>
              <a:rPr kumimoji="0" lang="en-US" altLang="zh-CN" sz="3000" baseline="-25000">
                <a:latin typeface="华文新魏" pitchFamily="2" charset="-122"/>
              </a:rPr>
              <a:t>2</a:t>
            </a:r>
            <a:r>
              <a:rPr kumimoji="0" lang="en-US" altLang="zh-CN" sz="3000">
                <a:latin typeface="华文新魏" pitchFamily="2" charset="-122"/>
              </a:rPr>
              <a:t>=0.1011</a:t>
            </a:r>
            <a:r>
              <a:rPr kumimoji="0" lang="zh-CN" altLang="en-US" sz="3000">
                <a:latin typeface="华文新魏" pitchFamily="2" charset="-122"/>
              </a:rPr>
              <a:t>求[</a:t>
            </a:r>
            <a:r>
              <a:rPr kumimoji="0" lang="en-US" altLang="zh-CN" sz="3000" i="1">
                <a:latin typeface="华文新魏" pitchFamily="2" charset="-122"/>
              </a:rPr>
              <a:t>N</a:t>
            </a:r>
            <a:r>
              <a:rPr kumimoji="0" lang="en-US" altLang="zh-CN" sz="3000" baseline="-25000">
                <a:latin typeface="华文新魏" pitchFamily="2" charset="-122"/>
              </a:rPr>
              <a:t>1</a:t>
            </a:r>
            <a:r>
              <a:rPr kumimoji="0" lang="zh-CN" altLang="en-US" sz="3000">
                <a:latin typeface="华文新魏" pitchFamily="2" charset="-122"/>
              </a:rPr>
              <a:t>－</a:t>
            </a:r>
            <a:r>
              <a:rPr kumimoji="0" lang="en-US" altLang="zh-CN" sz="3000" i="1">
                <a:latin typeface="华文新魏" pitchFamily="2" charset="-122"/>
              </a:rPr>
              <a:t>N</a:t>
            </a:r>
            <a:r>
              <a:rPr kumimoji="0" lang="en-US" altLang="zh-CN" sz="3000" baseline="-25000">
                <a:latin typeface="华文新魏" pitchFamily="2" charset="-122"/>
              </a:rPr>
              <a:t>2</a:t>
            </a:r>
            <a:r>
              <a:rPr kumimoji="0" lang="en-US" altLang="zh-CN" sz="3000">
                <a:latin typeface="华文新魏" pitchFamily="2" charset="-122"/>
              </a:rPr>
              <a:t>]</a:t>
            </a:r>
            <a:r>
              <a:rPr kumimoji="0" lang="zh-CN" altLang="en-US" sz="3000" baseline="-25000">
                <a:latin typeface="华文新魏" pitchFamily="2" charset="-122"/>
              </a:rPr>
              <a:t>反</a:t>
            </a:r>
            <a:endParaRPr kumimoji="0" lang="zh-CN" altLang="en-US" sz="3000" baseline="-25000" dirty="0">
              <a:latin typeface="华文新魏" pitchFamily="2" charset="-122"/>
            </a:endParaRPr>
          </a:p>
        </p:txBody>
      </p:sp>
      <p:sp>
        <p:nvSpPr>
          <p:cNvPr id="7" name="Rectangle 3">
            <a:extLst>
              <a:ext uri="{FF2B5EF4-FFF2-40B4-BE49-F238E27FC236}">
                <a16:creationId xmlns:a16="http://schemas.microsoft.com/office/drawing/2014/main" id="{29BB585E-6A2A-4F33-8064-01FFDF7BBBD1}"/>
              </a:ext>
            </a:extLst>
          </p:cNvPr>
          <p:cNvSpPr txBox="1">
            <a:spLocks noChangeArrowheads="1"/>
          </p:cNvSpPr>
          <p:nvPr/>
        </p:nvSpPr>
        <p:spPr>
          <a:xfrm>
            <a:off x="899592" y="4149080"/>
            <a:ext cx="5233392" cy="288009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FontTx/>
              <a:buNone/>
            </a:pPr>
            <a:r>
              <a:rPr kumimoji="0" lang="zh-CN" altLang="en-US" b="1"/>
              <a:t>[</a:t>
            </a:r>
            <a:r>
              <a:rPr kumimoji="0" lang="en-US" altLang="zh-CN" b="1" i="1"/>
              <a:t>N</a:t>
            </a:r>
            <a:r>
              <a:rPr kumimoji="0" lang="en-US" altLang="zh-CN" b="1" baseline="-25000"/>
              <a:t>1</a:t>
            </a:r>
            <a:r>
              <a:rPr kumimoji="0" lang="en-US" altLang="zh-CN" b="1"/>
              <a:t>-</a:t>
            </a:r>
            <a:r>
              <a:rPr kumimoji="0" lang="en-US" altLang="zh-CN" b="1" i="1"/>
              <a:t>N</a:t>
            </a:r>
            <a:r>
              <a:rPr kumimoji="0" lang="en-US" altLang="zh-CN" b="1" baseline="-25000"/>
              <a:t>2</a:t>
            </a:r>
            <a:r>
              <a:rPr kumimoji="0" lang="en-US" altLang="zh-CN" b="1"/>
              <a:t>]</a:t>
            </a:r>
            <a:r>
              <a:rPr kumimoji="0" lang="zh-CN" altLang="en-US" b="1" baseline="-25000"/>
              <a:t>反</a:t>
            </a:r>
            <a:r>
              <a:rPr kumimoji="0" lang="zh-CN" altLang="en-US" b="1"/>
              <a:t>= [</a:t>
            </a:r>
            <a:r>
              <a:rPr kumimoji="0" lang="en-US" altLang="zh-CN" b="1" i="1"/>
              <a:t>N</a:t>
            </a:r>
            <a:r>
              <a:rPr kumimoji="0" lang="en-US" altLang="zh-CN" b="1" baseline="-25000"/>
              <a:t>1</a:t>
            </a:r>
            <a:r>
              <a:rPr kumimoji="0" lang="en-US" altLang="zh-CN" b="1"/>
              <a:t>]</a:t>
            </a:r>
            <a:r>
              <a:rPr kumimoji="0" lang="zh-CN" altLang="en-US" b="1" baseline="-25000"/>
              <a:t>反</a:t>
            </a:r>
            <a:r>
              <a:rPr kumimoji="0" lang="zh-CN" altLang="en-US" b="1"/>
              <a:t>+ [-</a:t>
            </a:r>
            <a:r>
              <a:rPr kumimoji="0" lang="en-US" altLang="zh-CN" b="1" i="1"/>
              <a:t>N</a:t>
            </a:r>
            <a:r>
              <a:rPr kumimoji="0" lang="en-US" altLang="zh-CN" b="1" baseline="-25000"/>
              <a:t>2</a:t>
            </a:r>
            <a:r>
              <a:rPr kumimoji="0" lang="en-US" altLang="zh-CN" b="1"/>
              <a:t>]</a:t>
            </a:r>
            <a:r>
              <a:rPr kumimoji="0" lang="zh-CN" altLang="en-US" b="1" baseline="-25000"/>
              <a:t>反</a:t>
            </a:r>
            <a:r>
              <a:rPr kumimoji="0" lang="zh-CN" altLang="en-US" b="1"/>
              <a:t>=1.1100+1.0100</a:t>
            </a:r>
          </a:p>
          <a:p>
            <a:pPr fontAlgn="auto">
              <a:spcAft>
                <a:spcPts val="0"/>
              </a:spcAft>
              <a:buFontTx/>
              <a:buNone/>
            </a:pPr>
            <a:r>
              <a:rPr kumimoji="0" lang="zh-CN" altLang="en-US" b="1"/>
              <a:t>　　　　　　1.1100</a:t>
            </a:r>
          </a:p>
          <a:p>
            <a:pPr fontAlgn="auto">
              <a:spcAft>
                <a:spcPts val="0"/>
              </a:spcAft>
              <a:buFontTx/>
              <a:buNone/>
            </a:pPr>
            <a:r>
              <a:rPr kumimoji="0" lang="zh-CN" altLang="en-US" b="1"/>
              <a:t>　　　　　</a:t>
            </a:r>
            <a:r>
              <a:rPr kumimoji="0" lang="zh-CN" altLang="en-US" b="1" u="sng"/>
              <a:t>+) 1.0100</a:t>
            </a:r>
          </a:p>
          <a:p>
            <a:pPr fontAlgn="auto">
              <a:spcAft>
                <a:spcPts val="0"/>
              </a:spcAft>
              <a:buFontTx/>
              <a:buNone/>
            </a:pPr>
            <a:r>
              <a:rPr kumimoji="0" lang="zh-CN" altLang="en-US" b="1"/>
              <a:t>　　　　　  </a:t>
            </a:r>
            <a:r>
              <a:rPr kumimoji="0" lang="zh-CN" altLang="en-US" b="1">
                <a:solidFill>
                  <a:srgbClr val="FF0000"/>
                </a:solidFill>
              </a:rPr>
              <a:t>1</a:t>
            </a:r>
            <a:r>
              <a:rPr kumimoji="0" lang="zh-CN" altLang="en-US" b="1"/>
              <a:t>1.0000</a:t>
            </a:r>
          </a:p>
          <a:p>
            <a:pPr fontAlgn="auto">
              <a:spcAft>
                <a:spcPts val="0"/>
              </a:spcAft>
              <a:buFontTx/>
              <a:buNone/>
            </a:pPr>
            <a:r>
              <a:rPr kumimoji="0" lang="zh-CN" altLang="en-US" b="1"/>
              <a:t>　　　　　</a:t>
            </a:r>
            <a:r>
              <a:rPr kumimoji="0" lang="zh-CN" altLang="en-US" b="1" u="sng"/>
              <a:t>+)          1</a:t>
            </a:r>
          </a:p>
          <a:p>
            <a:pPr fontAlgn="auto">
              <a:spcAft>
                <a:spcPts val="0"/>
              </a:spcAft>
              <a:buFontTx/>
              <a:buNone/>
            </a:pPr>
            <a:r>
              <a:rPr kumimoji="0" lang="zh-CN" altLang="en-US" b="1"/>
              <a:t>　　　　　　1.0001</a:t>
            </a:r>
          </a:p>
          <a:p>
            <a:pPr fontAlgn="auto">
              <a:spcAft>
                <a:spcPts val="0"/>
              </a:spcAft>
              <a:buFontTx/>
              <a:buNone/>
            </a:pPr>
            <a:r>
              <a:rPr kumimoji="0" lang="zh-CN" altLang="en-US" b="1"/>
              <a:t>则[</a:t>
            </a:r>
            <a:r>
              <a:rPr kumimoji="0" lang="en-US" altLang="zh-CN" b="1" i="1"/>
              <a:t>N</a:t>
            </a:r>
            <a:r>
              <a:rPr kumimoji="0" lang="en-US" altLang="zh-CN" b="1" baseline="-25000"/>
              <a:t>1</a:t>
            </a:r>
            <a:r>
              <a:rPr kumimoji="0" lang="en-US" altLang="zh-CN" b="1"/>
              <a:t>-</a:t>
            </a:r>
            <a:r>
              <a:rPr kumimoji="0" lang="en-US" altLang="zh-CN" b="1" i="1"/>
              <a:t>N</a:t>
            </a:r>
            <a:r>
              <a:rPr kumimoji="0" lang="en-US" altLang="zh-CN" b="1" baseline="-25000"/>
              <a:t>2</a:t>
            </a:r>
            <a:r>
              <a:rPr kumimoji="0" lang="en-US" altLang="zh-CN" b="1"/>
              <a:t>]</a:t>
            </a:r>
            <a:r>
              <a:rPr kumimoji="0" lang="zh-CN" altLang="en-US" b="1" baseline="-25000"/>
              <a:t>反</a:t>
            </a:r>
            <a:r>
              <a:rPr kumimoji="0" lang="zh-CN" altLang="en-US" b="1"/>
              <a:t>=1.0001</a:t>
            </a:r>
            <a:endParaRPr kumimoji="0" lang="zh-CN" altLang="en-US" b="1" dirty="0"/>
          </a:p>
        </p:txBody>
      </p:sp>
    </p:spTree>
    <p:extLst>
      <p:ext uri="{BB962C8B-B14F-4D97-AF65-F5344CB8AC3E}">
        <p14:creationId xmlns:p14="http://schemas.microsoft.com/office/powerpoint/2010/main" val="474113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79450" y="173038"/>
            <a:ext cx="3740150" cy="769937"/>
          </a:xfrm>
        </p:spPr>
        <p:txBody>
          <a:bodyPr/>
          <a:lstStyle/>
          <a:p>
            <a:r>
              <a:rPr lang="en-US" altLang="zh-CN" sz="3600" dirty="0"/>
              <a:t>5</a:t>
            </a:r>
            <a:r>
              <a:rPr lang="zh-CN" altLang="en-US" sz="3600" dirty="0"/>
              <a:t>、数的定点表示</a:t>
            </a:r>
          </a:p>
        </p:txBody>
      </p:sp>
      <p:sp>
        <p:nvSpPr>
          <p:cNvPr id="88067" name="Rectangle 3"/>
          <p:cNvSpPr>
            <a:spLocks noGrp="1" noChangeArrowheads="1"/>
          </p:cNvSpPr>
          <p:nvPr>
            <p:ph idx="1"/>
          </p:nvPr>
        </p:nvSpPr>
        <p:spPr>
          <a:xfrm>
            <a:off x="777984" y="1052736"/>
            <a:ext cx="7620000" cy="5638800"/>
          </a:xfrm>
        </p:spPr>
        <p:txBody>
          <a:bodyPr/>
          <a:lstStyle/>
          <a:p>
            <a:pPr>
              <a:lnSpc>
                <a:spcPct val="90000"/>
              </a:lnSpc>
            </a:pPr>
            <a:r>
              <a:rPr lang="zh-CN" altLang="en-US" b="1" dirty="0">
                <a:solidFill>
                  <a:srgbClr val="FF0000"/>
                </a:solidFill>
              </a:rPr>
              <a:t>定点表示</a:t>
            </a:r>
            <a:r>
              <a:rPr lang="zh-CN" altLang="en-US" dirty="0"/>
              <a:t>：小数点在数中的位置固定不变。</a:t>
            </a:r>
          </a:p>
          <a:p>
            <a:pPr>
              <a:lnSpc>
                <a:spcPct val="90000"/>
              </a:lnSpc>
            </a:pPr>
            <a:r>
              <a:rPr lang="zh-CN" altLang="en-US" b="1" dirty="0"/>
              <a:t>定点机</a:t>
            </a:r>
            <a:r>
              <a:rPr lang="zh-CN" altLang="en-US" dirty="0"/>
              <a:t>：使用定点数的计算机。</a:t>
            </a:r>
          </a:p>
          <a:p>
            <a:pPr>
              <a:lnSpc>
                <a:spcPct val="90000"/>
              </a:lnSpc>
            </a:pPr>
            <a:r>
              <a:rPr lang="zh-CN" altLang="en-US" dirty="0"/>
              <a:t>通常把小数点固定在数的符号位之后或固定在最低位之后。</a:t>
            </a:r>
          </a:p>
          <a:p>
            <a:pPr lvl="1">
              <a:lnSpc>
                <a:spcPct val="90000"/>
              </a:lnSpc>
            </a:pPr>
            <a:endParaRPr lang="zh-CN" altLang="en-US" dirty="0"/>
          </a:p>
          <a:p>
            <a:pPr lvl="1">
              <a:lnSpc>
                <a:spcPct val="90000"/>
              </a:lnSpc>
            </a:pPr>
            <a:endParaRPr lang="zh-CN" altLang="en-US" dirty="0"/>
          </a:p>
          <a:p>
            <a:pPr lvl="1">
              <a:lnSpc>
                <a:spcPct val="90000"/>
              </a:lnSpc>
            </a:pPr>
            <a:endParaRPr lang="zh-CN" altLang="en-US" dirty="0"/>
          </a:p>
          <a:p>
            <a:pPr>
              <a:lnSpc>
                <a:spcPct val="90000"/>
              </a:lnSpc>
            </a:pPr>
            <a:endParaRPr lang="en-US" altLang="zh-CN" dirty="0"/>
          </a:p>
          <a:p>
            <a:pPr>
              <a:lnSpc>
                <a:spcPct val="90000"/>
              </a:lnSpc>
            </a:pPr>
            <a:endParaRPr lang="en-US" altLang="zh-CN" dirty="0"/>
          </a:p>
          <a:p>
            <a:pPr>
              <a:lnSpc>
                <a:spcPct val="90000"/>
              </a:lnSpc>
            </a:pPr>
            <a:r>
              <a:rPr lang="en-US" altLang="zh-CN" dirty="0"/>
              <a:t>n</a:t>
            </a:r>
            <a:r>
              <a:rPr lang="zh-CN" altLang="en-US" dirty="0"/>
              <a:t>位(不算符号位)定点小数</a:t>
            </a:r>
            <a:r>
              <a:rPr lang="en-US" altLang="zh-CN" dirty="0"/>
              <a:t>N</a:t>
            </a:r>
            <a:r>
              <a:rPr lang="zh-CN" altLang="en-US" dirty="0"/>
              <a:t>的值域为：</a:t>
            </a:r>
            <a:br>
              <a:rPr lang="zh-CN" altLang="en-US" dirty="0"/>
            </a:br>
            <a:r>
              <a:rPr lang="zh-CN" altLang="en-US" dirty="0"/>
              <a:t>			2</a:t>
            </a:r>
            <a:r>
              <a:rPr lang="zh-CN" altLang="en-US" baseline="30000" dirty="0"/>
              <a:t>-</a:t>
            </a:r>
            <a:r>
              <a:rPr lang="en-US" altLang="zh-CN" baseline="30000" dirty="0"/>
              <a:t>n </a:t>
            </a:r>
            <a:r>
              <a:rPr lang="en-US" altLang="zh-CN" dirty="0"/>
              <a:t>≤ |N| ≤ 1-2</a:t>
            </a:r>
            <a:r>
              <a:rPr lang="en-US" altLang="zh-CN" baseline="30000" dirty="0"/>
              <a:t>-n</a:t>
            </a:r>
          </a:p>
          <a:p>
            <a:pPr>
              <a:lnSpc>
                <a:spcPct val="90000"/>
              </a:lnSpc>
            </a:pPr>
            <a:r>
              <a:rPr lang="en-US" altLang="zh-CN" dirty="0"/>
              <a:t>n</a:t>
            </a:r>
            <a:r>
              <a:rPr lang="zh-CN" altLang="en-US" dirty="0"/>
              <a:t>位(不算符号位)定点整数</a:t>
            </a:r>
            <a:r>
              <a:rPr lang="en-US" altLang="zh-CN" dirty="0"/>
              <a:t>N</a:t>
            </a:r>
            <a:r>
              <a:rPr lang="zh-CN" altLang="en-US" dirty="0"/>
              <a:t>的值域为：</a:t>
            </a:r>
            <a:br>
              <a:rPr lang="zh-CN" altLang="en-US" dirty="0"/>
            </a:br>
            <a:r>
              <a:rPr lang="zh-CN" altLang="en-US" dirty="0"/>
              <a:t>			</a:t>
            </a:r>
            <a:r>
              <a:rPr lang="en-US" altLang="zh-CN" dirty="0"/>
              <a:t>0 ≤ |N| ≤ 2</a:t>
            </a:r>
            <a:r>
              <a:rPr lang="en-US" altLang="zh-CN" baseline="30000" dirty="0"/>
              <a:t>n</a:t>
            </a:r>
            <a:r>
              <a:rPr lang="en-US" altLang="zh-CN" dirty="0"/>
              <a:t>-1</a:t>
            </a:r>
          </a:p>
          <a:p>
            <a:pPr>
              <a:lnSpc>
                <a:spcPct val="90000"/>
              </a:lnSpc>
            </a:pPr>
            <a:r>
              <a:rPr lang="zh-CN" altLang="en-US" dirty="0"/>
              <a:t>定点机中，运算数和运算结果都不能超出数域范围，否则出现“溢出”（</a:t>
            </a:r>
            <a:r>
              <a:rPr lang="zh-CN" altLang="en-US" dirty="0">
                <a:solidFill>
                  <a:srgbClr val="FF0000"/>
                </a:solidFill>
              </a:rPr>
              <a:t>上溢</a:t>
            </a:r>
            <a:r>
              <a:rPr lang="zh-CN" altLang="en-US" dirty="0"/>
              <a:t>或</a:t>
            </a:r>
            <a:r>
              <a:rPr lang="zh-CN" altLang="en-US" dirty="0">
                <a:solidFill>
                  <a:srgbClr val="FF0000"/>
                </a:solidFill>
              </a:rPr>
              <a:t>下溢</a:t>
            </a:r>
            <a:r>
              <a:rPr lang="zh-CN" altLang="en-US" dirty="0"/>
              <a:t>）。</a:t>
            </a:r>
          </a:p>
        </p:txBody>
      </p:sp>
      <p:grpSp>
        <p:nvGrpSpPr>
          <p:cNvPr id="88102" name="Group 38"/>
          <p:cNvGrpSpPr>
            <a:grpSpLocks/>
          </p:cNvGrpSpPr>
          <p:nvPr/>
        </p:nvGrpSpPr>
        <p:grpSpPr bwMode="auto">
          <a:xfrm>
            <a:off x="1066800" y="2492896"/>
            <a:ext cx="7346950" cy="1082675"/>
            <a:chOff x="768" y="1872"/>
            <a:chExt cx="4628" cy="682"/>
          </a:xfrm>
        </p:grpSpPr>
        <p:grpSp>
          <p:nvGrpSpPr>
            <p:cNvPr id="88071" name="Group 7"/>
            <p:cNvGrpSpPr>
              <a:grpSpLocks/>
            </p:cNvGrpSpPr>
            <p:nvPr/>
          </p:nvGrpSpPr>
          <p:grpSpPr bwMode="auto">
            <a:xfrm>
              <a:off x="960" y="1872"/>
              <a:ext cx="1920" cy="240"/>
              <a:chOff x="960" y="2304"/>
              <a:chExt cx="1920" cy="240"/>
            </a:xfrm>
          </p:grpSpPr>
          <p:sp>
            <p:nvSpPr>
              <p:cNvPr id="88072" name="Rectangle 8"/>
              <p:cNvSpPr>
                <a:spLocks noChangeArrowheads="1"/>
              </p:cNvSpPr>
              <p:nvPr/>
            </p:nvSpPr>
            <p:spPr bwMode="auto">
              <a:xfrm>
                <a:off x="96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3" name="Rectangle 9"/>
              <p:cNvSpPr>
                <a:spLocks noChangeArrowheads="1"/>
              </p:cNvSpPr>
              <p:nvPr/>
            </p:nvSpPr>
            <p:spPr bwMode="auto">
              <a:xfrm>
                <a:off x="120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4" name="Rectangle 10"/>
              <p:cNvSpPr>
                <a:spLocks noChangeArrowheads="1"/>
              </p:cNvSpPr>
              <p:nvPr/>
            </p:nvSpPr>
            <p:spPr bwMode="auto">
              <a:xfrm>
                <a:off x="144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5" name="Rectangle 11"/>
              <p:cNvSpPr>
                <a:spLocks noChangeArrowheads="1"/>
              </p:cNvSpPr>
              <p:nvPr/>
            </p:nvSpPr>
            <p:spPr bwMode="auto">
              <a:xfrm>
                <a:off x="168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6" name="Rectangle 12"/>
              <p:cNvSpPr>
                <a:spLocks noChangeArrowheads="1"/>
              </p:cNvSpPr>
              <p:nvPr/>
            </p:nvSpPr>
            <p:spPr bwMode="auto">
              <a:xfrm>
                <a:off x="192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7" name="Rectangle 13"/>
              <p:cNvSpPr>
                <a:spLocks noChangeArrowheads="1"/>
              </p:cNvSpPr>
              <p:nvPr/>
            </p:nvSpPr>
            <p:spPr bwMode="auto">
              <a:xfrm>
                <a:off x="216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8" name="Rectangle 14"/>
              <p:cNvSpPr>
                <a:spLocks noChangeArrowheads="1"/>
              </p:cNvSpPr>
              <p:nvPr/>
            </p:nvSpPr>
            <p:spPr bwMode="auto">
              <a:xfrm>
                <a:off x="240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9" name="Rectangle 15"/>
              <p:cNvSpPr>
                <a:spLocks noChangeArrowheads="1"/>
              </p:cNvSpPr>
              <p:nvPr/>
            </p:nvSpPr>
            <p:spPr bwMode="auto">
              <a:xfrm>
                <a:off x="264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8080" name="Text Box 16"/>
            <p:cNvSpPr txBox="1">
              <a:spLocks noChangeArrowheads="1"/>
            </p:cNvSpPr>
            <p:nvPr/>
          </p:nvSpPr>
          <p:spPr bwMode="auto">
            <a:xfrm>
              <a:off x="768" y="210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符号</a:t>
              </a:r>
            </a:p>
          </p:txBody>
        </p:sp>
        <p:sp>
          <p:nvSpPr>
            <p:cNvPr id="88081" name="Text Box 17"/>
            <p:cNvSpPr txBox="1">
              <a:spLocks noChangeArrowheads="1"/>
            </p:cNvSpPr>
            <p:nvPr/>
          </p:nvSpPr>
          <p:spPr bwMode="auto">
            <a:xfrm>
              <a:off x="1124" y="2001"/>
              <a:ext cx="1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800" b="1">
                  <a:solidFill>
                    <a:srgbClr val="FF0000"/>
                  </a:solidFill>
                  <a:ea typeface="楷体_GB2312" pitchFamily="49" charset="-122"/>
                </a:rPr>
                <a:t>·</a:t>
              </a:r>
            </a:p>
          </p:txBody>
        </p:sp>
        <p:sp>
          <p:nvSpPr>
            <p:cNvPr id="88082" name="AutoShape 18"/>
            <p:cNvSpPr>
              <a:spLocks/>
            </p:cNvSpPr>
            <p:nvPr/>
          </p:nvSpPr>
          <p:spPr bwMode="auto">
            <a:xfrm rot="16200000">
              <a:off x="1920" y="1440"/>
              <a:ext cx="192" cy="1536"/>
            </a:xfrm>
            <a:prstGeom prst="leftBrace">
              <a:avLst>
                <a:gd name="adj1" fmla="val 66667"/>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3" name="Text Box 19"/>
            <p:cNvSpPr txBox="1">
              <a:spLocks noChangeArrowheads="1"/>
            </p:cNvSpPr>
            <p:nvPr/>
          </p:nvSpPr>
          <p:spPr bwMode="auto">
            <a:xfrm>
              <a:off x="1644" y="2256"/>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数值部分</a:t>
              </a:r>
            </a:p>
          </p:txBody>
        </p:sp>
        <p:sp>
          <p:nvSpPr>
            <p:cNvPr id="88084" name="Text Box 20"/>
            <p:cNvSpPr txBox="1">
              <a:spLocks noChangeArrowheads="1"/>
            </p:cNvSpPr>
            <p:nvPr/>
          </p:nvSpPr>
          <p:spPr bwMode="auto">
            <a:xfrm>
              <a:off x="940" y="2294"/>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小数点</a:t>
              </a:r>
            </a:p>
          </p:txBody>
        </p:sp>
        <p:sp>
          <p:nvSpPr>
            <p:cNvPr id="88085" name="Line 21"/>
            <p:cNvSpPr>
              <a:spLocks noChangeShapeType="1"/>
            </p:cNvSpPr>
            <p:nvPr/>
          </p:nvSpPr>
          <p:spPr bwMode="auto">
            <a:xfrm flipH="1" flipV="1">
              <a:off x="1200" y="2208"/>
              <a:ext cx="48"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88087" name="Group 23"/>
            <p:cNvGrpSpPr>
              <a:grpSpLocks/>
            </p:cNvGrpSpPr>
            <p:nvPr/>
          </p:nvGrpSpPr>
          <p:grpSpPr bwMode="auto">
            <a:xfrm>
              <a:off x="3216" y="1872"/>
              <a:ext cx="1920" cy="240"/>
              <a:chOff x="960" y="2304"/>
              <a:chExt cx="1920" cy="240"/>
            </a:xfrm>
          </p:grpSpPr>
          <p:sp>
            <p:nvSpPr>
              <p:cNvPr id="88088" name="Rectangle 24"/>
              <p:cNvSpPr>
                <a:spLocks noChangeArrowheads="1"/>
              </p:cNvSpPr>
              <p:nvPr/>
            </p:nvSpPr>
            <p:spPr bwMode="auto">
              <a:xfrm>
                <a:off x="96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9" name="Rectangle 25"/>
              <p:cNvSpPr>
                <a:spLocks noChangeArrowheads="1"/>
              </p:cNvSpPr>
              <p:nvPr/>
            </p:nvSpPr>
            <p:spPr bwMode="auto">
              <a:xfrm>
                <a:off x="120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0" name="Rectangle 26"/>
              <p:cNvSpPr>
                <a:spLocks noChangeArrowheads="1"/>
              </p:cNvSpPr>
              <p:nvPr/>
            </p:nvSpPr>
            <p:spPr bwMode="auto">
              <a:xfrm>
                <a:off x="144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1" name="Rectangle 27"/>
              <p:cNvSpPr>
                <a:spLocks noChangeArrowheads="1"/>
              </p:cNvSpPr>
              <p:nvPr/>
            </p:nvSpPr>
            <p:spPr bwMode="auto">
              <a:xfrm>
                <a:off x="168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2" name="Rectangle 28"/>
              <p:cNvSpPr>
                <a:spLocks noChangeArrowheads="1"/>
              </p:cNvSpPr>
              <p:nvPr/>
            </p:nvSpPr>
            <p:spPr bwMode="auto">
              <a:xfrm>
                <a:off x="192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3" name="Rectangle 29"/>
              <p:cNvSpPr>
                <a:spLocks noChangeArrowheads="1"/>
              </p:cNvSpPr>
              <p:nvPr/>
            </p:nvSpPr>
            <p:spPr bwMode="auto">
              <a:xfrm>
                <a:off x="216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4" name="Rectangle 30"/>
              <p:cNvSpPr>
                <a:spLocks noChangeArrowheads="1"/>
              </p:cNvSpPr>
              <p:nvPr/>
            </p:nvSpPr>
            <p:spPr bwMode="auto">
              <a:xfrm>
                <a:off x="240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5" name="Rectangle 31"/>
              <p:cNvSpPr>
                <a:spLocks noChangeArrowheads="1"/>
              </p:cNvSpPr>
              <p:nvPr/>
            </p:nvSpPr>
            <p:spPr bwMode="auto">
              <a:xfrm>
                <a:off x="264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8096" name="Text Box 32"/>
            <p:cNvSpPr txBox="1">
              <a:spLocks noChangeArrowheads="1"/>
            </p:cNvSpPr>
            <p:nvPr/>
          </p:nvSpPr>
          <p:spPr bwMode="auto">
            <a:xfrm>
              <a:off x="3068" y="211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符号</a:t>
              </a:r>
            </a:p>
          </p:txBody>
        </p:sp>
        <p:sp>
          <p:nvSpPr>
            <p:cNvPr id="88097" name="Text Box 33"/>
            <p:cNvSpPr txBox="1">
              <a:spLocks noChangeArrowheads="1"/>
            </p:cNvSpPr>
            <p:nvPr/>
          </p:nvSpPr>
          <p:spPr bwMode="auto">
            <a:xfrm>
              <a:off x="5076" y="2001"/>
              <a:ext cx="1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800" b="1">
                  <a:solidFill>
                    <a:srgbClr val="FF0000"/>
                  </a:solidFill>
                  <a:ea typeface="楷体_GB2312" pitchFamily="49" charset="-122"/>
                </a:rPr>
                <a:t>·</a:t>
              </a:r>
            </a:p>
          </p:txBody>
        </p:sp>
        <p:sp>
          <p:nvSpPr>
            <p:cNvPr id="88098" name="AutoShape 34"/>
            <p:cNvSpPr>
              <a:spLocks/>
            </p:cNvSpPr>
            <p:nvPr/>
          </p:nvSpPr>
          <p:spPr bwMode="auto">
            <a:xfrm rot="16200000">
              <a:off x="4224" y="1440"/>
              <a:ext cx="192" cy="1536"/>
            </a:xfrm>
            <a:prstGeom prst="leftBrace">
              <a:avLst>
                <a:gd name="adj1" fmla="val 66667"/>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9" name="Text Box 35"/>
            <p:cNvSpPr txBox="1">
              <a:spLocks noChangeArrowheads="1"/>
            </p:cNvSpPr>
            <p:nvPr/>
          </p:nvSpPr>
          <p:spPr bwMode="auto">
            <a:xfrm>
              <a:off x="3948" y="2256"/>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数值部分</a:t>
              </a:r>
            </a:p>
          </p:txBody>
        </p:sp>
        <p:sp>
          <p:nvSpPr>
            <p:cNvPr id="88100" name="Text Box 36"/>
            <p:cNvSpPr txBox="1">
              <a:spLocks noChangeArrowheads="1"/>
            </p:cNvSpPr>
            <p:nvPr/>
          </p:nvSpPr>
          <p:spPr bwMode="auto">
            <a:xfrm>
              <a:off x="4800" y="2304"/>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小数点</a:t>
              </a:r>
            </a:p>
          </p:txBody>
        </p:sp>
        <p:sp>
          <p:nvSpPr>
            <p:cNvPr id="88101" name="Line 37"/>
            <p:cNvSpPr>
              <a:spLocks noChangeShapeType="1"/>
            </p:cNvSpPr>
            <p:nvPr/>
          </p:nvSpPr>
          <p:spPr bwMode="auto">
            <a:xfrm flipV="1">
              <a:off x="5136" y="2208"/>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28650" y="365127"/>
            <a:ext cx="4019550" cy="615602"/>
          </a:xfrm>
        </p:spPr>
        <p:txBody>
          <a:bodyPr/>
          <a:lstStyle/>
          <a:p>
            <a:r>
              <a:rPr lang="en-US" altLang="zh-CN" sz="3600" dirty="0"/>
              <a:t>6</a:t>
            </a:r>
            <a:r>
              <a:rPr lang="zh-CN" altLang="en-US" sz="3600" dirty="0"/>
              <a:t>、数的浮点表示</a:t>
            </a:r>
          </a:p>
        </p:txBody>
      </p:sp>
      <p:sp>
        <p:nvSpPr>
          <p:cNvPr id="89091" name="Rectangle 3"/>
          <p:cNvSpPr>
            <a:spLocks noGrp="1" noChangeArrowheads="1"/>
          </p:cNvSpPr>
          <p:nvPr>
            <p:ph idx="1"/>
          </p:nvPr>
        </p:nvSpPr>
        <p:spPr>
          <a:xfrm>
            <a:off x="990600" y="1143000"/>
            <a:ext cx="7620000" cy="5334000"/>
          </a:xfrm>
        </p:spPr>
        <p:txBody>
          <a:bodyPr/>
          <a:lstStyle/>
          <a:p>
            <a:r>
              <a:rPr lang="zh-CN" altLang="en-US" b="1" dirty="0"/>
              <a:t>浮点表示</a:t>
            </a:r>
            <a:r>
              <a:rPr lang="zh-CN" altLang="en-US" dirty="0"/>
              <a:t>：小数点在数中的位置不固定。</a:t>
            </a:r>
          </a:p>
          <a:p>
            <a:r>
              <a:rPr lang="zh-CN" altLang="en-US" dirty="0"/>
              <a:t>一般表示形式：</a:t>
            </a:r>
            <a:r>
              <a:rPr lang="en-US" altLang="zh-CN" i="1" dirty="0">
                <a:solidFill>
                  <a:srgbClr val="FF0000"/>
                </a:solidFill>
              </a:rPr>
              <a:t>N</a:t>
            </a:r>
            <a:r>
              <a:rPr lang="en-US" altLang="zh-CN" dirty="0">
                <a:solidFill>
                  <a:srgbClr val="FF0000"/>
                </a:solidFill>
              </a:rPr>
              <a:t>=2</a:t>
            </a:r>
            <a:r>
              <a:rPr lang="en-US" altLang="zh-CN" i="1" baseline="30000" dirty="0">
                <a:solidFill>
                  <a:srgbClr val="FF0000"/>
                </a:solidFill>
              </a:rPr>
              <a:t>J</a:t>
            </a:r>
            <a:r>
              <a:rPr lang="en-US" altLang="zh-CN" dirty="0">
                <a:solidFill>
                  <a:srgbClr val="FF0000"/>
                </a:solidFill>
                <a:sym typeface="Symbol" pitchFamily="18" charset="2"/>
              </a:rPr>
              <a:t></a:t>
            </a:r>
            <a:r>
              <a:rPr lang="en-US" altLang="zh-CN" i="1" dirty="0">
                <a:solidFill>
                  <a:srgbClr val="FF0000"/>
                </a:solidFill>
                <a:sym typeface="Symbol" pitchFamily="18" charset="2"/>
              </a:rPr>
              <a:t>S</a:t>
            </a:r>
            <a:br>
              <a:rPr lang="en-US" altLang="zh-CN" dirty="0">
                <a:solidFill>
                  <a:srgbClr val="FF0000"/>
                </a:solidFill>
                <a:sym typeface="Symbol" pitchFamily="18" charset="2"/>
              </a:rPr>
            </a:br>
            <a:r>
              <a:rPr lang="zh-CN" altLang="en-US" dirty="0">
                <a:sym typeface="Symbol" pitchFamily="18" charset="2"/>
              </a:rPr>
              <a:t>其中，</a:t>
            </a:r>
            <a:r>
              <a:rPr lang="en-US" altLang="zh-CN" i="1" dirty="0">
                <a:sym typeface="Symbol" pitchFamily="18" charset="2"/>
              </a:rPr>
              <a:t>S</a:t>
            </a:r>
            <a:r>
              <a:rPr lang="zh-CN" altLang="en-US" dirty="0">
                <a:sym typeface="Symbol" pitchFamily="18" charset="2"/>
              </a:rPr>
              <a:t>为</a:t>
            </a:r>
            <a:r>
              <a:rPr lang="en-US" altLang="zh-CN" i="1" dirty="0">
                <a:sym typeface="Symbol" pitchFamily="18" charset="2"/>
              </a:rPr>
              <a:t>N</a:t>
            </a:r>
            <a:r>
              <a:rPr lang="zh-CN" altLang="en-US" dirty="0">
                <a:sym typeface="Symbol" pitchFamily="18" charset="2"/>
              </a:rPr>
              <a:t>的</a:t>
            </a:r>
            <a:r>
              <a:rPr lang="zh-CN" altLang="en-US" dirty="0">
                <a:solidFill>
                  <a:srgbClr val="FF0000"/>
                </a:solidFill>
                <a:sym typeface="Symbol" pitchFamily="18" charset="2"/>
              </a:rPr>
              <a:t>尾数</a:t>
            </a:r>
            <a:r>
              <a:rPr lang="zh-CN" altLang="en-US" dirty="0">
                <a:sym typeface="Symbol" pitchFamily="18" charset="2"/>
              </a:rPr>
              <a:t>，</a:t>
            </a:r>
            <a:r>
              <a:rPr lang="en-US" altLang="zh-CN" i="1" dirty="0">
                <a:sym typeface="Symbol" pitchFamily="18" charset="2"/>
              </a:rPr>
              <a:t>J</a:t>
            </a:r>
            <a:r>
              <a:rPr lang="zh-CN" altLang="en-US" dirty="0">
                <a:sym typeface="Symbol" pitchFamily="18" charset="2"/>
              </a:rPr>
              <a:t>为</a:t>
            </a:r>
            <a:r>
              <a:rPr lang="zh-CN" altLang="en-US" dirty="0">
                <a:solidFill>
                  <a:srgbClr val="FF0000"/>
                </a:solidFill>
                <a:sym typeface="Symbol" pitchFamily="18" charset="2"/>
              </a:rPr>
              <a:t>阶码</a:t>
            </a:r>
            <a:r>
              <a:rPr lang="zh-CN" altLang="en-US" dirty="0">
                <a:sym typeface="Symbol" pitchFamily="18" charset="2"/>
              </a:rPr>
              <a:t>，2为</a:t>
            </a:r>
            <a:r>
              <a:rPr lang="en-US" altLang="zh-CN" i="1" dirty="0">
                <a:sym typeface="Symbol" pitchFamily="18" charset="2"/>
              </a:rPr>
              <a:t>J</a:t>
            </a:r>
            <a:r>
              <a:rPr lang="zh-CN" altLang="en-US" dirty="0">
                <a:sym typeface="Symbol" pitchFamily="18" charset="2"/>
              </a:rPr>
              <a:t>的基数</a:t>
            </a:r>
          </a:p>
          <a:p>
            <a:endParaRPr lang="zh-CN" altLang="en-US" dirty="0"/>
          </a:p>
          <a:p>
            <a:endParaRPr lang="zh-CN" altLang="en-US" dirty="0"/>
          </a:p>
          <a:p>
            <a:endParaRPr lang="en-US" altLang="zh-CN" dirty="0"/>
          </a:p>
          <a:p>
            <a:endParaRPr lang="en-US" altLang="zh-CN" dirty="0"/>
          </a:p>
          <a:p>
            <a:r>
              <a:rPr lang="zh-CN" altLang="en-US" dirty="0"/>
              <a:t>浮点数中，</a:t>
            </a:r>
            <a:r>
              <a:rPr lang="zh-CN" altLang="en-US" dirty="0">
                <a:solidFill>
                  <a:srgbClr val="FF0000"/>
                </a:solidFill>
              </a:rPr>
              <a:t>阶码部分反映了小数点浮动的位置，即数值范围</a:t>
            </a:r>
            <a:r>
              <a:rPr lang="zh-CN" altLang="en-US" dirty="0"/>
              <a:t>；</a:t>
            </a:r>
            <a:r>
              <a:rPr lang="zh-CN" altLang="en-US" dirty="0">
                <a:solidFill>
                  <a:srgbClr val="FF0000"/>
                </a:solidFill>
              </a:rPr>
              <a:t>尾数部分则体现数的有效数位</a:t>
            </a:r>
            <a:r>
              <a:rPr lang="zh-CN" altLang="en-US" dirty="0"/>
              <a:t>。</a:t>
            </a:r>
          </a:p>
          <a:p>
            <a:r>
              <a:rPr lang="zh-CN" altLang="en-US" dirty="0"/>
              <a:t>为提高运算精度，避免有效数字丢失，浮点数字一般表示成规格化数（使1/2≤|</a:t>
            </a:r>
            <a:r>
              <a:rPr lang="en-US" altLang="zh-CN" dirty="0"/>
              <a:t>S|&lt;1），</a:t>
            </a:r>
            <a:r>
              <a:rPr lang="zh-CN" altLang="en-US" dirty="0">
                <a:solidFill>
                  <a:srgbClr val="333399"/>
                </a:solidFill>
              </a:rPr>
              <a:t>例如：2</a:t>
            </a:r>
            <a:r>
              <a:rPr lang="zh-CN" altLang="en-US" baseline="30000" dirty="0">
                <a:solidFill>
                  <a:srgbClr val="333399"/>
                </a:solidFill>
              </a:rPr>
              <a:t>101</a:t>
            </a:r>
            <a:r>
              <a:rPr lang="zh-CN" altLang="en-US" dirty="0">
                <a:solidFill>
                  <a:srgbClr val="333399"/>
                </a:solidFill>
                <a:sym typeface="Symbol" pitchFamily="18" charset="2"/>
              </a:rPr>
              <a:t>0.0101→2</a:t>
            </a:r>
            <a:r>
              <a:rPr lang="zh-CN" altLang="en-US" baseline="30000" dirty="0">
                <a:solidFill>
                  <a:srgbClr val="333399"/>
                </a:solidFill>
                <a:sym typeface="Symbol" pitchFamily="18" charset="2"/>
              </a:rPr>
              <a:t>100</a:t>
            </a:r>
            <a:r>
              <a:rPr lang="zh-CN" altLang="en-US" dirty="0">
                <a:solidFill>
                  <a:srgbClr val="333399"/>
                </a:solidFill>
                <a:sym typeface="Symbol" pitchFamily="18" charset="2"/>
              </a:rPr>
              <a:t>0.1010</a:t>
            </a:r>
          </a:p>
        </p:txBody>
      </p:sp>
      <p:grpSp>
        <p:nvGrpSpPr>
          <p:cNvPr id="89094" name="Group 6"/>
          <p:cNvGrpSpPr>
            <a:grpSpLocks/>
          </p:cNvGrpSpPr>
          <p:nvPr/>
        </p:nvGrpSpPr>
        <p:grpSpPr bwMode="auto">
          <a:xfrm>
            <a:off x="3158419" y="2536824"/>
            <a:ext cx="3048000" cy="381000"/>
            <a:chOff x="960" y="2304"/>
            <a:chExt cx="1920" cy="240"/>
          </a:xfrm>
        </p:grpSpPr>
        <p:sp>
          <p:nvSpPr>
            <p:cNvPr id="89095" name="Rectangle 7"/>
            <p:cNvSpPr>
              <a:spLocks noChangeArrowheads="1"/>
            </p:cNvSpPr>
            <p:nvPr/>
          </p:nvSpPr>
          <p:spPr bwMode="auto">
            <a:xfrm>
              <a:off x="96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6" name="Rectangle 8"/>
            <p:cNvSpPr>
              <a:spLocks noChangeArrowheads="1"/>
            </p:cNvSpPr>
            <p:nvPr/>
          </p:nvSpPr>
          <p:spPr bwMode="auto">
            <a:xfrm>
              <a:off x="120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7" name="Rectangle 9"/>
            <p:cNvSpPr>
              <a:spLocks noChangeArrowheads="1"/>
            </p:cNvSpPr>
            <p:nvPr/>
          </p:nvSpPr>
          <p:spPr bwMode="auto">
            <a:xfrm>
              <a:off x="144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8" name="Rectangle 10"/>
            <p:cNvSpPr>
              <a:spLocks noChangeArrowheads="1"/>
            </p:cNvSpPr>
            <p:nvPr/>
          </p:nvSpPr>
          <p:spPr bwMode="auto">
            <a:xfrm>
              <a:off x="168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9" name="Rectangle 11"/>
            <p:cNvSpPr>
              <a:spLocks noChangeArrowheads="1"/>
            </p:cNvSpPr>
            <p:nvPr/>
          </p:nvSpPr>
          <p:spPr bwMode="auto">
            <a:xfrm>
              <a:off x="192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0" name="Rectangle 12"/>
            <p:cNvSpPr>
              <a:spLocks noChangeArrowheads="1"/>
            </p:cNvSpPr>
            <p:nvPr/>
          </p:nvSpPr>
          <p:spPr bwMode="auto">
            <a:xfrm>
              <a:off x="216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1" name="Rectangle 13"/>
            <p:cNvSpPr>
              <a:spLocks noChangeArrowheads="1"/>
            </p:cNvSpPr>
            <p:nvPr/>
          </p:nvSpPr>
          <p:spPr bwMode="auto">
            <a:xfrm>
              <a:off x="240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2" name="Rectangle 14"/>
            <p:cNvSpPr>
              <a:spLocks noChangeArrowheads="1"/>
            </p:cNvSpPr>
            <p:nvPr/>
          </p:nvSpPr>
          <p:spPr bwMode="auto">
            <a:xfrm>
              <a:off x="264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9103" name="Text Box 15"/>
          <p:cNvSpPr txBox="1">
            <a:spLocks noChangeArrowheads="1"/>
          </p:cNvSpPr>
          <p:nvPr/>
        </p:nvSpPr>
        <p:spPr bwMode="auto">
          <a:xfrm>
            <a:off x="2667000" y="332105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符号位</a:t>
            </a:r>
          </a:p>
        </p:txBody>
      </p:sp>
      <p:sp>
        <p:nvSpPr>
          <p:cNvPr id="89104" name="AutoShape 16"/>
          <p:cNvSpPr>
            <a:spLocks/>
          </p:cNvSpPr>
          <p:nvPr/>
        </p:nvSpPr>
        <p:spPr bwMode="auto">
          <a:xfrm rot="16200000">
            <a:off x="5181600" y="2422525"/>
            <a:ext cx="457200" cy="1524000"/>
          </a:xfrm>
          <a:prstGeom prst="leftBrace">
            <a:avLst>
              <a:gd name="adj1" fmla="val 19090"/>
              <a:gd name="adj2" fmla="val 4989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5" name="Text Box 17"/>
          <p:cNvSpPr txBox="1">
            <a:spLocks noChangeArrowheads="1"/>
          </p:cNvSpPr>
          <p:nvPr/>
        </p:nvSpPr>
        <p:spPr bwMode="auto">
          <a:xfrm>
            <a:off x="3727450" y="3336925"/>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阶码</a:t>
            </a:r>
          </a:p>
        </p:txBody>
      </p:sp>
      <p:sp>
        <p:nvSpPr>
          <p:cNvPr id="89106" name="AutoShape 18"/>
          <p:cNvSpPr>
            <a:spLocks/>
          </p:cNvSpPr>
          <p:nvPr/>
        </p:nvSpPr>
        <p:spPr bwMode="auto">
          <a:xfrm rot="16200000">
            <a:off x="3810000" y="2651125"/>
            <a:ext cx="533400" cy="1143000"/>
          </a:xfrm>
          <a:prstGeom prst="leftBrace">
            <a:avLst>
              <a:gd name="adj1" fmla="val 12044"/>
              <a:gd name="adj2" fmla="val 4937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8" name="Text Box 20"/>
          <p:cNvSpPr txBox="1">
            <a:spLocks noChangeArrowheads="1"/>
          </p:cNvSpPr>
          <p:nvPr/>
        </p:nvSpPr>
        <p:spPr bwMode="auto">
          <a:xfrm>
            <a:off x="5099050" y="3336925"/>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尾数</a:t>
            </a:r>
          </a:p>
        </p:txBody>
      </p:sp>
      <p:sp>
        <p:nvSpPr>
          <p:cNvPr id="89109" name="Line 21"/>
          <p:cNvSpPr>
            <a:spLocks noChangeShapeType="1"/>
          </p:cNvSpPr>
          <p:nvPr/>
        </p:nvSpPr>
        <p:spPr bwMode="auto">
          <a:xfrm flipV="1">
            <a:off x="3276600" y="3032125"/>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idx="1"/>
          </p:nvPr>
        </p:nvSpPr>
        <p:spPr>
          <a:xfrm>
            <a:off x="899592" y="836712"/>
            <a:ext cx="7620000" cy="5410200"/>
          </a:xfrm>
        </p:spPr>
        <p:txBody>
          <a:bodyPr/>
          <a:lstStyle/>
          <a:p>
            <a:pPr>
              <a:lnSpc>
                <a:spcPct val="90000"/>
              </a:lnSpc>
              <a:spcBef>
                <a:spcPct val="50000"/>
              </a:spcBef>
              <a:buFontTx/>
              <a:buNone/>
            </a:pPr>
            <a:r>
              <a:rPr lang="zh-CN" altLang="en-US" dirty="0">
                <a:solidFill>
                  <a:srgbClr val="333399"/>
                </a:solidFill>
              </a:rPr>
              <a:t>『例』设16位浮点表示法，用5位补码表示阶码，11位原码表示尾数，则</a:t>
            </a:r>
          </a:p>
          <a:p>
            <a:pPr>
              <a:spcBef>
                <a:spcPct val="25000"/>
              </a:spcBef>
              <a:buFontTx/>
              <a:buNone/>
            </a:pPr>
            <a:r>
              <a:rPr lang="en-US" altLang="zh-CN" sz="2400" dirty="0"/>
              <a:t>N2= 1010.110101 =  0.</a:t>
            </a:r>
            <a:r>
              <a:rPr lang="en-US" altLang="zh-CN" sz="2400" u="sng" dirty="0"/>
              <a:t>1010110101</a:t>
            </a:r>
            <a:r>
              <a:rPr lang="en-US" altLang="zh-CN" sz="2400" dirty="0"/>
              <a:t>*2</a:t>
            </a:r>
            <a:r>
              <a:rPr lang="en-US" altLang="zh-CN" sz="2400" b="1" i="1" baseline="30000" dirty="0">
                <a:solidFill>
                  <a:schemeClr val="folHlink"/>
                </a:solidFill>
              </a:rPr>
              <a:t>0100</a:t>
            </a:r>
            <a:endParaRPr lang="en-US" altLang="zh-CN" sz="2400" b="1" i="1" dirty="0">
              <a:solidFill>
                <a:schemeClr val="folHlink"/>
              </a:solidFill>
            </a:endParaRPr>
          </a:p>
          <a:p>
            <a:pPr>
              <a:spcBef>
                <a:spcPct val="25000"/>
              </a:spcBef>
              <a:buFontTx/>
              <a:buNone/>
            </a:pPr>
            <a:r>
              <a:rPr lang="en-US" altLang="zh-CN" sz="2400" dirty="0"/>
              <a:t>            </a:t>
            </a:r>
            <a:r>
              <a:rPr lang="zh-CN" altLang="en-US" sz="2400" dirty="0"/>
              <a:t>表示为：</a:t>
            </a:r>
            <a:r>
              <a:rPr lang="zh-CN" altLang="en-US" sz="2400" b="1" dirty="0">
                <a:solidFill>
                  <a:schemeClr val="folHlink"/>
                </a:solidFill>
              </a:rPr>
              <a:t>0</a:t>
            </a:r>
            <a:r>
              <a:rPr lang="zh-CN" altLang="en-US" sz="2400" dirty="0"/>
              <a:t> </a:t>
            </a:r>
            <a:r>
              <a:rPr lang="zh-CN" altLang="en-US" sz="2400" i="1" u="sng" dirty="0">
                <a:solidFill>
                  <a:srgbClr val="CC3300"/>
                </a:solidFill>
              </a:rPr>
              <a:t>0</a:t>
            </a:r>
            <a:r>
              <a:rPr lang="zh-CN" altLang="en-US" sz="2400" b="1" i="1" u="sng" dirty="0">
                <a:solidFill>
                  <a:schemeClr val="folHlink"/>
                </a:solidFill>
              </a:rPr>
              <a:t>0100</a:t>
            </a:r>
            <a:r>
              <a:rPr lang="zh-CN" altLang="en-US" sz="2400" dirty="0"/>
              <a:t> </a:t>
            </a:r>
            <a:r>
              <a:rPr lang="zh-CN" altLang="en-US" sz="2400" u="sng" dirty="0"/>
              <a:t>10101101001</a:t>
            </a:r>
            <a:r>
              <a:rPr lang="zh-CN" altLang="en-US" sz="2400" dirty="0"/>
              <a:t>	</a:t>
            </a:r>
          </a:p>
          <a:p>
            <a:pPr>
              <a:spcBef>
                <a:spcPct val="25000"/>
              </a:spcBef>
              <a:buFontTx/>
              <a:buNone/>
            </a:pPr>
            <a:r>
              <a:rPr lang="en-US" altLang="zh-CN" sz="2400" dirty="0"/>
              <a:t>N3=-0.0011010011 = -0.</a:t>
            </a:r>
            <a:r>
              <a:rPr lang="en-US" altLang="zh-CN" sz="2400" u="sng" dirty="0"/>
              <a:t>1101001100</a:t>
            </a:r>
            <a:r>
              <a:rPr lang="en-US" altLang="zh-CN" sz="2400" dirty="0"/>
              <a:t>*2</a:t>
            </a:r>
            <a:r>
              <a:rPr lang="en-US" altLang="zh-CN" sz="2400" b="1" i="1" baseline="30000" dirty="0">
                <a:solidFill>
                  <a:srgbClr val="FF00FF"/>
                </a:solidFill>
              </a:rPr>
              <a:t>-</a:t>
            </a:r>
            <a:r>
              <a:rPr lang="en-US" altLang="zh-CN" sz="2400" b="1" i="1" baseline="30000" dirty="0">
                <a:solidFill>
                  <a:schemeClr val="folHlink"/>
                </a:solidFill>
              </a:rPr>
              <a:t>0010</a:t>
            </a:r>
            <a:r>
              <a:rPr lang="en-US" altLang="zh-CN" sz="2400" dirty="0"/>
              <a:t>  </a:t>
            </a:r>
          </a:p>
          <a:p>
            <a:pPr>
              <a:spcBef>
                <a:spcPct val="25000"/>
              </a:spcBef>
              <a:buFontTx/>
              <a:buNone/>
            </a:pPr>
            <a:r>
              <a:rPr lang="en-US" altLang="zh-CN" sz="2400" dirty="0"/>
              <a:t>            </a:t>
            </a:r>
            <a:r>
              <a:rPr lang="zh-CN" altLang="en-US" sz="2400" dirty="0"/>
              <a:t>表示为：</a:t>
            </a:r>
            <a:r>
              <a:rPr lang="zh-CN" altLang="en-US" sz="2400" b="1" dirty="0">
                <a:solidFill>
                  <a:schemeClr val="folHlink"/>
                </a:solidFill>
              </a:rPr>
              <a:t>1 </a:t>
            </a:r>
            <a:r>
              <a:rPr lang="zh-CN" altLang="en-US" sz="2400" b="1" i="1" u="sng" dirty="0">
                <a:solidFill>
                  <a:srgbClr val="CC3300"/>
                </a:solidFill>
              </a:rPr>
              <a:t>1</a:t>
            </a:r>
            <a:r>
              <a:rPr lang="zh-CN" altLang="en-US" sz="2400" b="1" i="1" u="sng" dirty="0">
                <a:solidFill>
                  <a:schemeClr val="folHlink"/>
                </a:solidFill>
              </a:rPr>
              <a:t>1110</a:t>
            </a:r>
            <a:r>
              <a:rPr lang="zh-CN" altLang="en-US" sz="2400" b="1" i="1" dirty="0">
                <a:solidFill>
                  <a:schemeClr val="folHlink"/>
                </a:solidFill>
              </a:rPr>
              <a:t> </a:t>
            </a:r>
            <a:r>
              <a:rPr lang="zh-CN" altLang="en-US" sz="2400" u="sng" dirty="0"/>
              <a:t>1101001100</a:t>
            </a:r>
          </a:p>
          <a:p>
            <a:pPr>
              <a:spcBef>
                <a:spcPct val="25000"/>
              </a:spcBef>
              <a:buFontTx/>
              <a:buNone/>
            </a:pPr>
            <a:r>
              <a:rPr lang="zh-CN" altLang="en-US" sz="2400" b="1" dirty="0">
                <a:solidFill>
                  <a:srgbClr val="FF00FF"/>
                </a:solidFill>
              </a:rPr>
              <a:t>	</a:t>
            </a:r>
            <a:r>
              <a:rPr lang="zh-CN" altLang="en-US" sz="2000" b="1" dirty="0">
                <a:solidFill>
                  <a:srgbClr val="333399"/>
                </a:solidFill>
              </a:rPr>
              <a:t>『思考』此种浮点表示方案的表示范围如何？</a:t>
            </a:r>
          </a:p>
          <a:p>
            <a:pPr>
              <a:spcBef>
                <a:spcPct val="15000"/>
              </a:spcBef>
              <a:buFontTx/>
              <a:buNone/>
            </a:pPr>
            <a:r>
              <a:rPr lang="zh-CN" altLang="en-US" sz="2400" b="1" dirty="0">
                <a:solidFill>
                  <a:srgbClr val="FF00FF"/>
                </a:solidFill>
              </a:rPr>
              <a:t>【机器零】</a:t>
            </a:r>
            <a:r>
              <a:rPr lang="zh-CN" altLang="en-US" sz="2400" dirty="0"/>
              <a:t>尾数为0（不论阶码为何值），或者，阶码等于最小值（不论尾数为何值）</a:t>
            </a:r>
          </a:p>
          <a:p>
            <a:pPr>
              <a:spcBef>
                <a:spcPct val="15000"/>
              </a:spcBef>
              <a:buFontTx/>
              <a:buNone/>
            </a:pPr>
            <a:r>
              <a:rPr lang="zh-CN" altLang="en-US" sz="2400" b="1" dirty="0">
                <a:solidFill>
                  <a:srgbClr val="FF00FF"/>
                </a:solidFill>
              </a:rPr>
              <a:t>【舍位错误】</a:t>
            </a:r>
            <a:r>
              <a:rPr lang="zh-CN" altLang="en-US" sz="2400" dirty="0"/>
              <a:t>由于尾数长度不足致使存储的数值部分地丢失。</a:t>
            </a:r>
          </a:p>
          <a:p>
            <a:pPr lvl="1">
              <a:spcBef>
                <a:spcPct val="15000"/>
              </a:spcBef>
              <a:buClr>
                <a:schemeClr val="bg1"/>
              </a:buClr>
            </a:pPr>
            <a:r>
              <a:rPr lang="zh-CN" altLang="en-US" sz="2000" dirty="0"/>
              <a:t>在数值相加时，他们相加地次序可能是重要的。因为若一个很大的数加一个非常小的数，那么小的数可能会被舍去。</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67544" y="830454"/>
            <a:ext cx="7039694" cy="759618"/>
          </a:xfrm>
        </p:spPr>
        <p:txBody>
          <a:bodyPr/>
          <a:lstStyle/>
          <a:p>
            <a:r>
              <a:rPr lang="en-US" altLang="zh-CN" dirty="0"/>
              <a:t>1</a:t>
            </a:r>
            <a:r>
              <a:rPr lang="zh-CN" altLang="en-US" dirty="0"/>
              <a:t>、字符在计算机中的表示——背景</a:t>
            </a:r>
          </a:p>
        </p:txBody>
      </p:sp>
      <p:sp>
        <p:nvSpPr>
          <p:cNvPr id="107523" name="Rectangle 3"/>
          <p:cNvSpPr>
            <a:spLocks noGrp="1" noChangeArrowheads="1"/>
          </p:cNvSpPr>
          <p:nvPr>
            <p:ph idx="1"/>
          </p:nvPr>
        </p:nvSpPr>
        <p:spPr>
          <a:xfrm>
            <a:off x="467544" y="1772816"/>
            <a:ext cx="8344701" cy="4186583"/>
          </a:xfrm>
        </p:spPr>
        <p:txBody>
          <a:bodyPr>
            <a:normAutofit/>
          </a:bodyPr>
          <a:lstStyle/>
          <a:p>
            <a:pPr>
              <a:lnSpc>
                <a:spcPct val="90000"/>
              </a:lnSpc>
            </a:pPr>
            <a:r>
              <a:rPr lang="zh-CN" altLang="en-US" sz="2400" dirty="0">
                <a:latin typeface="宋体" pitchFamily="2" charset="-122"/>
                <a:ea typeface="宋体" pitchFamily="2" charset="-122"/>
              </a:rPr>
              <a:t>字母及各种字符必须按特定的规则变为二进制编码才能进入计算机。</a:t>
            </a:r>
          </a:p>
          <a:p>
            <a:pPr lvl="1">
              <a:lnSpc>
                <a:spcPct val="90000"/>
              </a:lnSpc>
            </a:pPr>
            <a:r>
              <a:rPr lang="zh-CN" altLang="en-US" sz="2000" dirty="0">
                <a:latin typeface="宋体" pitchFamily="2" charset="-122"/>
                <a:ea typeface="宋体" pitchFamily="2" charset="-122"/>
              </a:rPr>
              <a:t>计算机对字符的处理实际上是对字符的内部编码进行处理。</a:t>
            </a:r>
          </a:p>
          <a:p>
            <a:pPr>
              <a:lnSpc>
                <a:spcPct val="90000"/>
              </a:lnSpc>
            </a:pPr>
            <a:r>
              <a:rPr lang="zh-CN" altLang="en-US" sz="2400" b="1" dirty="0">
                <a:solidFill>
                  <a:srgbClr val="FF0066"/>
                </a:solidFill>
                <a:latin typeface="宋体" pitchFamily="2" charset="-122"/>
                <a:ea typeface="宋体" pitchFamily="2" charset="-122"/>
              </a:rPr>
              <a:t>字符编码</a:t>
            </a:r>
            <a:r>
              <a:rPr lang="zh-CN" altLang="en-US" sz="2400" dirty="0">
                <a:latin typeface="宋体" pitchFamily="2" charset="-122"/>
                <a:ea typeface="宋体" pitchFamily="2" charset="-122"/>
              </a:rPr>
              <a:t>实际上就是为每一个字符确定一个对应的整数值（以及它对应的二进制编码）。</a:t>
            </a:r>
          </a:p>
          <a:p>
            <a:pPr lvl="1">
              <a:lnSpc>
                <a:spcPct val="90000"/>
              </a:lnSpc>
            </a:pPr>
            <a:r>
              <a:rPr lang="zh-CN" altLang="en-US" sz="2000" dirty="0">
                <a:latin typeface="宋体" pitchFamily="2" charset="-122"/>
                <a:ea typeface="宋体" pitchFamily="2" charset="-122"/>
              </a:rPr>
              <a:t>不同的字符对应不同的整数值，反之亦然。</a:t>
            </a:r>
          </a:p>
          <a:p>
            <a:pPr lvl="1">
              <a:lnSpc>
                <a:spcPct val="90000"/>
              </a:lnSpc>
            </a:pPr>
            <a:r>
              <a:rPr lang="zh-CN" altLang="en-US" sz="2000" dirty="0">
                <a:latin typeface="宋体" pitchFamily="2" charset="-122"/>
                <a:ea typeface="宋体" pitchFamily="2" charset="-122"/>
              </a:rPr>
              <a:t>为了在计算机中使用的方便，字符的编码都是从</a:t>
            </a:r>
            <a:r>
              <a:rPr lang="zh-CN" altLang="en-US" sz="2000" dirty="0"/>
              <a:t>0</a:t>
            </a:r>
            <a:r>
              <a:rPr lang="zh-CN" altLang="en-US" sz="2000" dirty="0">
                <a:latin typeface="宋体" pitchFamily="2" charset="-122"/>
                <a:ea typeface="宋体" pitchFamily="2" charset="-122"/>
              </a:rPr>
              <a:t>开始，连续排列的。</a:t>
            </a:r>
          </a:p>
          <a:p>
            <a:pPr lvl="1">
              <a:lnSpc>
                <a:spcPct val="90000"/>
              </a:lnSpc>
            </a:pPr>
            <a:r>
              <a:rPr lang="zh-CN" altLang="en-US" sz="2000" dirty="0">
                <a:latin typeface="宋体" pitchFamily="2" charset="-122"/>
                <a:ea typeface="宋体" pitchFamily="2" charset="-122"/>
              </a:rPr>
              <a:t>由于字符（包括拉丁字母等）与整数值之间没有什么必然的联系，某一个字符究竟对应哪个整数完全可以人为地规定。</a:t>
            </a:r>
          </a:p>
          <a:p>
            <a:pPr>
              <a:lnSpc>
                <a:spcPct val="90000"/>
              </a:lnSpc>
            </a:pPr>
            <a:r>
              <a:rPr lang="zh-CN" altLang="en-US" sz="2400" dirty="0">
                <a:latin typeface="宋体" pitchFamily="2" charset="-122"/>
                <a:ea typeface="宋体" pitchFamily="2" charset="-122"/>
              </a:rPr>
              <a:t>为了信息交换中的统一性，人们建立了一些</a:t>
            </a:r>
            <a:r>
              <a:rPr lang="zh-CN" altLang="en-US" sz="2400" b="1" dirty="0">
                <a:solidFill>
                  <a:srgbClr val="FF0066"/>
                </a:solidFill>
                <a:latin typeface="宋体" pitchFamily="2" charset="-122"/>
                <a:ea typeface="宋体" pitchFamily="2" charset="-122"/>
              </a:rPr>
              <a:t>字符编码标准</a:t>
            </a:r>
            <a:r>
              <a:rPr lang="zh-CN" altLang="en-US" sz="2400" dirty="0">
                <a:latin typeface="宋体" pitchFamily="2" charset="-122"/>
                <a:ea typeface="宋体" pitchFamily="2" charset="-122"/>
              </a:rPr>
              <a:t>，常用的有</a:t>
            </a:r>
            <a:r>
              <a:rPr lang="en-US" altLang="zh-CN" sz="2400" dirty="0"/>
              <a:t>ASCII</a:t>
            </a:r>
            <a:r>
              <a:rPr lang="zh-CN" altLang="en-US" sz="2400" dirty="0"/>
              <a:t>码、</a:t>
            </a:r>
            <a:r>
              <a:rPr lang="en-US" altLang="zh-CN" sz="2400" dirty="0"/>
              <a:t>Unicode</a:t>
            </a:r>
            <a:r>
              <a:rPr lang="zh-CN" altLang="en-US" sz="2400" dirty="0"/>
              <a:t>等等。</a:t>
            </a:r>
          </a:p>
        </p:txBody>
      </p:sp>
      <p:sp>
        <p:nvSpPr>
          <p:cNvPr id="4" name="Rectangle 2">
            <a:extLst>
              <a:ext uri="{FF2B5EF4-FFF2-40B4-BE49-F238E27FC236}">
                <a16:creationId xmlns:a16="http://schemas.microsoft.com/office/drawing/2014/main" id="{0103B467-E692-416D-BB12-1EC03BC5ECD8}"/>
              </a:ext>
            </a:extLst>
          </p:cNvPr>
          <p:cNvSpPr txBox="1">
            <a:spLocks noChangeArrowheads="1"/>
          </p:cNvSpPr>
          <p:nvPr/>
        </p:nvSpPr>
        <p:spPr>
          <a:xfrm>
            <a:off x="57982" y="70836"/>
            <a:ext cx="5743550" cy="759618"/>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en-US" altLang="zh-CN"/>
              <a:t>(</a:t>
            </a:r>
            <a:r>
              <a:rPr kumimoji="0" lang="zh-CN" altLang="en-US"/>
              <a:t>二</a:t>
            </a:r>
            <a:r>
              <a:rPr kumimoji="0" lang="en-US" altLang="zh-CN"/>
              <a:t>)</a:t>
            </a:r>
            <a:r>
              <a:rPr kumimoji="0" lang="zh-CN" altLang="en-US"/>
              <a:t>字符在计算机中的表示</a:t>
            </a:r>
            <a:endParaRPr kumimoji="0"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71600" y="980728"/>
            <a:ext cx="4464496" cy="864096"/>
          </a:xfrm>
        </p:spPr>
        <p:txBody>
          <a:bodyPr>
            <a:normAutofit/>
          </a:bodyPr>
          <a:lstStyle/>
          <a:p>
            <a:r>
              <a:rPr lang="en-US" altLang="zh-CN" sz="3200" dirty="0"/>
              <a:t>3</a:t>
            </a:r>
            <a:r>
              <a:rPr lang="zh-CN" altLang="en-US" sz="3200" dirty="0"/>
              <a:t>、数据在内存中的存储</a:t>
            </a:r>
          </a:p>
        </p:txBody>
      </p:sp>
      <p:sp>
        <p:nvSpPr>
          <p:cNvPr id="4099" name="Rectangle 3"/>
          <p:cNvSpPr>
            <a:spLocks noGrp="1" noChangeArrowheads="1"/>
          </p:cNvSpPr>
          <p:nvPr>
            <p:ph idx="1"/>
          </p:nvPr>
        </p:nvSpPr>
        <p:spPr>
          <a:xfrm>
            <a:off x="323528" y="2458244"/>
            <a:ext cx="5512122" cy="2628900"/>
          </a:xfrm>
        </p:spPr>
        <p:txBody>
          <a:bodyPr/>
          <a:lstStyle/>
          <a:p>
            <a:pPr>
              <a:lnSpc>
                <a:spcPct val="90000"/>
              </a:lnSpc>
            </a:pPr>
            <a:r>
              <a:rPr lang="zh-CN" altLang="en-US" sz="2800" dirty="0"/>
              <a:t>虚拟存储空间</a:t>
            </a:r>
          </a:p>
          <a:p>
            <a:pPr lvl="1">
              <a:lnSpc>
                <a:spcPct val="90000"/>
              </a:lnSpc>
            </a:pPr>
            <a:r>
              <a:rPr lang="zh-CN" altLang="en-US" dirty="0"/>
              <a:t>内存按字节编址，即给内存中的每个字节一个唯一的编号，这个编号就是</a:t>
            </a:r>
            <a:r>
              <a:rPr lang="zh-CN" altLang="en-US" dirty="0">
                <a:latin typeface="Times New Roman"/>
              </a:rPr>
              <a:t>“</a:t>
            </a:r>
            <a:r>
              <a:rPr lang="zh-CN" altLang="en-US" b="1" dirty="0"/>
              <a:t>地址</a:t>
            </a:r>
            <a:r>
              <a:rPr lang="zh-CN" altLang="en-US" dirty="0">
                <a:latin typeface="Times New Roman"/>
              </a:rPr>
              <a:t>”</a:t>
            </a:r>
            <a:r>
              <a:rPr lang="zh-CN" altLang="en-US" dirty="0"/>
              <a:t>。</a:t>
            </a:r>
          </a:p>
          <a:p>
            <a:pPr marL="88900" lvl="1" indent="0">
              <a:lnSpc>
                <a:spcPct val="90000"/>
              </a:lnSpc>
            </a:pPr>
            <a:r>
              <a:rPr lang="zh-CN" altLang="en-US" sz="2800" dirty="0"/>
              <a:t>数据的存储实现</a:t>
            </a:r>
          </a:p>
          <a:p>
            <a:pPr marL="88900" lvl="2" indent="0">
              <a:lnSpc>
                <a:spcPct val="90000"/>
              </a:lnSpc>
              <a:buNone/>
            </a:pPr>
            <a:r>
              <a:rPr lang="zh-CN" altLang="en-US" sz="2000" dirty="0"/>
              <a:t>      根据数据类型分配一定长度的空间作为存储单元</a:t>
            </a:r>
          </a:p>
          <a:p>
            <a:pPr marL="88900" lvl="2" indent="0">
              <a:lnSpc>
                <a:spcPct val="90000"/>
              </a:lnSpc>
              <a:buNone/>
            </a:pPr>
            <a:r>
              <a:rPr lang="zh-CN" altLang="en-US" sz="2000" dirty="0"/>
              <a:t>      以首字节地址作为该存储单元的地址</a:t>
            </a:r>
          </a:p>
        </p:txBody>
      </p:sp>
      <p:sp>
        <p:nvSpPr>
          <p:cNvPr id="27" name="灯片编号占位符 5"/>
          <p:cNvSpPr>
            <a:spLocks noGrp="1"/>
          </p:cNvSpPr>
          <p:nvPr>
            <p:ph type="sldNum" sz="quarter" idx="12"/>
          </p:nvPr>
        </p:nvSpPr>
        <p:spPr/>
        <p:txBody>
          <a:bodyPr/>
          <a:lstStyle/>
          <a:p>
            <a:fld id="{C1F7D345-036E-48D5-8320-270F6AF9315A}" type="slidenum">
              <a:rPr lang="en-US" altLang="zh-CN">
                <a:solidFill>
                  <a:srgbClr val="000000"/>
                </a:solidFill>
              </a:rPr>
              <a:pPr/>
              <a:t>4</a:t>
            </a:fld>
            <a:endParaRPr lang="en-US" altLang="zh-CN">
              <a:solidFill>
                <a:srgbClr val="000000"/>
              </a:solidFill>
            </a:endParaRPr>
          </a:p>
        </p:txBody>
      </p:sp>
      <p:sp>
        <p:nvSpPr>
          <p:cNvPr id="4106" name="AutoShape 10"/>
          <p:cNvSpPr>
            <a:spLocks noChangeArrowheads="1"/>
          </p:cNvSpPr>
          <p:nvPr/>
        </p:nvSpPr>
        <p:spPr bwMode="auto">
          <a:xfrm>
            <a:off x="7086600" y="2057400"/>
            <a:ext cx="1447800" cy="4343400"/>
          </a:xfrm>
          <a:prstGeom prst="flowChart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a:solidFill>
                <a:srgbClr val="000000"/>
              </a:solidFill>
              <a:latin typeface="Verdana" pitchFamily="34" charset="0"/>
            </a:endParaRPr>
          </a:p>
        </p:txBody>
      </p:sp>
      <p:sp>
        <p:nvSpPr>
          <p:cNvPr id="4102" name="Line 6"/>
          <p:cNvSpPr>
            <a:spLocks noChangeShapeType="1"/>
          </p:cNvSpPr>
          <p:nvPr/>
        </p:nvSpPr>
        <p:spPr bwMode="auto">
          <a:xfrm>
            <a:off x="7086600" y="283845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0"/>
              </a:spcBef>
            </a:pPr>
            <a:endParaRPr lang="zh-CN" altLang="en-US" sz="2000">
              <a:solidFill>
                <a:srgbClr val="000000"/>
              </a:solidFill>
              <a:latin typeface="Verdana" pitchFamily="34" charset="0"/>
            </a:endParaRPr>
          </a:p>
        </p:txBody>
      </p:sp>
      <p:sp>
        <p:nvSpPr>
          <p:cNvPr id="4103" name="Line 7"/>
          <p:cNvSpPr>
            <a:spLocks noChangeShapeType="1"/>
          </p:cNvSpPr>
          <p:nvPr/>
        </p:nvSpPr>
        <p:spPr bwMode="auto">
          <a:xfrm>
            <a:off x="7086600" y="321945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0"/>
              </a:spcBef>
            </a:pPr>
            <a:endParaRPr lang="zh-CN" altLang="en-US" sz="2000">
              <a:solidFill>
                <a:srgbClr val="000000"/>
              </a:solidFill>
              <a:latin typeface="Verdana" pitchFamily="34" charset="0"/>
            </a:endParaRPr>
          </a:p>
        </p:txBody>
      </p:sp>
      <p:sp>
        <p:nvSpPr>
          <p:cNvPr id="4104" name="Line 8"/>
          <p:cNvSpPr>
            <a:spLocks noChangeShapeType="1"/>
          </p:cNvSpPr>
          <p:nvPr/>
        </p:nvSpPr>
        <p:spPr bwMode="auto">
          <a:xfrm>
            <a:off x="7086600" y="360045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0"/>
              </a:spcBef>
            </a:pPr>
            <a:endParaRPr lang="zh-CN" altLang="en-US" sz="2000">
              <a:solidFill>
                <a:srgbClr val="000000"/>
              </a:solidFill>
              <a:latin typeface="Verdana" pitchFamily="34" charset="0"/>
            </a:endParaRPr>
          </a:p>
        </p:txBody>
      </p:sp>
      <p:sp>
        <p:nvSpPr>
          <p:cNvPr id="4105" name="Line 9"/>
          <p:cNvSpPr>
            <a:spLocks noChangeShapeType="1"/>
          </p:cNvSpPr>
          <p:nvPr/>
        </p:nvSpPr>
        <p:spPr bwMode="auto">
          <a:xfrm>
            <a:off x="7086600" y="398145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0"/>
              </a:spcBef>
            </a:pPr>
            <a:endParaRPr lang="zh-CN" altLang="en-US" sz="2000">
              <a:solidFill>
                <a:srgbClr val="000000"/>
              </a:solidFill>
              <a:latin typeface="Verdana" pitchFamily="34" charset="0"/>
            </a:endParaRPr>
          </a:p>
        </p:txBody>
      </p:sp>
      <p:sp>
        <p:nvSpPr>
          <p:cNvPr id="4107" name="Line 11"/>
          <p:cNvSpPr>
            <a:spLocks noChangeShapeType="1"/>
          </p:cNvSpPr>
          <p:nvPr/>
        </p:nvSpPr>
        <p:spPr bwMode="auto">
          <a:xfrm>
            <a:off x="7086600" y="434340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0"/>
              </a:spcBef>
            </a:pPr>
            <a:endParaRPr lang="zh-CN" altLang="en-US" sz="2000">
              <a:solidFill>
                <a:srgbClr val="000000"/>
              </a:solidFill>
              <a:latin typeface="Verdana" pitchFamily="34" charset="0"/>
            </a:endParaRPr>
          </a:p>
        </p:txBody>
      </p:sp>
      <p:sp>
        <p:nvSpPr>
          <p:cNvPr id="4108" name="Line 12"/>
          <p:cNvSpPr>
            <a:spLocks noChangeShapeType="1"/>
          </p:cNvSpPr>
          <p:nvPr/>
        </p:nvSpPr>
        <p:spPr bwMode="auto">
          <a:xfrm>
            <a:off x="7086600" y="472440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0"/>
              </a:spcBef>
            </a:pPr>
            <a:endParaRPr lang="zh-CN" altLang="en-US" sz="2000">
              <a:solidFill>
                <a:srgbClr val="000000"/>
              </a:solidFill>
              <a:latin typeface="Verdana" pitchFamily="34" charset="0"/>
            </a:endParaRPr>
          </a:p>
        </p:txBody>
      </p:sp>
      <p:sp>
        <p:nvSpPr>
          <p:cNvPr id="4109" name="Line 13"/>
          <p:cNvSpPr>
            <a:spLocks noChangeShapeType="1"/>
          </p:cNvSpPr>
          <p:nvPr/>
        </p:nvSpPr>
        <p:spPr bwMode="auto">
          <a:xfrm>
            <a:off x="7086600" y="510540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0"/>
              </a:spcBef>
            </a:pPr>
            <a:endParaRPr lang="zh-CN" altLang="en-US" sz="2000">
              <a:solidFill>
                <a:srgbClr val="000000"/>
              </a:solidFill>
              <a:latin typeface="Verdana" pitchFamily="34" charset="0"/>
            </a:endParaRPr>
          </a:p>
        </p:txBody>
      </p:sp>
      <p:sp>
        <p:nvSpPr>
          <p:cNvPr id="4110" name="Line 14"/>
          <p:cNvSpPr>
            <a:spLocks noChangeShapeType="1"/>
          </p:cNvSpPr>
          <p:nvPr/>
        </p:nvSpPr>
        <p:spPr bwMode="auto">
          <a:xfrm>
            <a:off x="7086600" y="548640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0"/>
              </a:spcBef>
            </a:pPr>
            <a:endParaRPr lang="zh-CN" altLang="en-US" sz="2000">
              <a:solidFill>
                <a:srgbClr val="000000"/>
              </a:solidFill>
              <a:latin typeface="Verdana" pitchFamily="34" charset="0"/>
            </a:endParaRPr>
          </a:p>
        </p:txBody>
      </p:sp>
      <p:sp>
        <p:nvSpPr>
          <p:cNvPr id="4113" name="Text Box 17"/>
          <p:cNvSpPr txBox="1">
            <a:spLocks noChangeArrowheads="1"/>
          </p:cNvSpPr>
          <p:nvPr/>
        </p:nvSpPr>
        <p:spPr bwMode="auto">
          <a:xfrm>
            <a:off x="7620000" y="5581650"/>
            <a:ext cx="4762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nSpc>
                <a:spcPct val="80000"/>
              </a:lnSpc>
              <a:spcBef>
                <a:spcPct val="0"/>
              </a:spcBef>
            </a:pPr>
            <a:r>
              <a:rPr lang="en-US" altLang="zh-CN" b="1">
                <a:solidFill>
                  <a:srgbClr val="000000"/>
                </a:solidFill>
                <a:latin typeface="Verdana" pitchFamily="34" charset="0"/>
              </a:rPr>
              <a:t>...</a:t>
            </a:r>
          </a:p>
        </p:txBody>
      </p:sp>
      <p:sp>
        <p:nvSpPr>
          <p:cNvPr id="4114" name="Text Box 18"/>
          <p:cNvSpPr txBox="1">
            <a:spLocks noChangeArrowheads="1"/>
          </p:cNvSpPr>
          <p:nvPr/>
        </p:nvSpPr>
        <p:spPr bwMode="auto">
          <a:xfrm>
            <a:off x="6953250" y="1181100"/>
            <a:ext cx="1768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pPr>
            <a:r>
              <a:rPr lang="zh-CN" altLang="en-US">
                <a:solidFill>
                  <a:srgbClr val="000000"/>
                </a:solidFill>
                <a:latin typeface="Verdana" pitchFamily="34" charset="0"/>
              </a:rPr>
              <a:t>内存中的</a:t>
            </a:r>
          </a:p>
          <a:p>
            <a:pPr algn="ctr">
              <a:spcBef>
                <a:spcPct val="0"/>
              </a:spcBef>
            </a:pPr>
            <a:r>
              <a:rPr lang="zh-CN" altLang="en-US">
                <a:solidFill>
                  <a:srgbClr val="000000"/>
                </a:solidFill>
                <a:latin typeface="Verdana" pitchFamily="34" charset="0"/>
              </a:rPr>
              <a:t>用户数据区</a:t>
            </a:r>
          </a:p>
        </p:txBody>
      </p:sp>
      <p:sp>
        <p:nvSpPr>
          <p:cNvPr id="4115" name="Text Box 19"/>
          <p:cNvSpPr txBox="1">
            <a:spLocks noChangeArrowheads="1"/>
          </p:cNvSpPr>
          <p:nvPr/>
        </p:nvSpPr>
        <p:spPr bwMode="auto">
          <a:xfrm>
            <a:off x="7581900" y="2247900"/>
            <a:ext cx="4762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nSpc>
                <a:spcPct val="80000"/>
              </a:lnSpc>
              <a:spcBef>
                <a:spcPct val="0"/>
              </a:spcBef>
            </a:pPr>
            <a:r>
              <a:rPr lang="en-US" altLang="zh-CN" b="1">
                <a:solidFill>
                  <a:srgbClr val="000000"/>
                </a:solidFill>
                <a:latin typeface="Verdana" pitchFamily="34" charset="0"/>
              </a:rPr>
              <a:t>...</a:t>
            </a:r>
          </a:p>
        </p:txBody>
      </p:sp>
      <p:sp>
        <p:nvSpPr>
          <p:cNvPr id="4116" name="Text Box 20"/>
          <p:cNvSpPr txBox="1">
            <a:spLocks noChangeArrowheads="1"/>
          </p:cNvSpPr>
          <p:nvPr/>
        </p:nvSpPr>
        <p:spPr bwMode="auto">
          <a:xfrm>
            <a:off x="6096000" y="2838450"/>
            <a:ext cx="9156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dirty="0">
                <a:solidFill>
                  <a:srgbClr val="FF0000"/>
                </a:solidFill>
                <a:latin typeface="Verdana" pitchFamily="34" charset="0"/>
              </a:rPr>
              <a:t>1000</a:t>
            </a:r>
          </a:p>
        </p:txBody>
      </p:sp>
      <p:sp>
        <p:nvSpPr>
          <p:cNvPr id="4117" name="Text Box 21"/>
          <p:cNvSpPr txBox="1">
            <a:spLocks noChangeArrowheads="1"/>
          </p:cNvSpPr>
          <p:nvPr/>
        </p:nvSpPr>
        <p:spPr bwMode="auto">
          <a:xfrm>
            <a:off x="6096000" y="3219450"/>
            <a:ext cx="9156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a:defRPr b="1">
                <a:solidFill>
                  <a:srgbClr val="FF0000"/>
                </a:solidFill>
              </a:defRPr>
            </a:lvl1pPr>
          </a:lstStyle>
          <a:p>
            <a:pPr>
              <a:spcBef>
                <a:spcPct val="0"/>
              </a:spcBef>
            </a:pPr>
            <a:r>
              <a:rPr lang="en-US" altLang="zh-CN" sz="2000" dirty="0">
                <a:latin typeface="Verdana" pitchFamily="34" charset="0"/>
              </a:rPr>
              <a:t>1001</a:t>
            </a:r>
          </a:p>
        </p:txBody>
      </p:sp>
      <p:sp>
        <p:nvSpPr>
          <p:cNvPr id="4118" name="Text Box 22"/>
          <p:cNvSpPr txBox="1">
            <a:spLocks noChangeArrowheads="1"/>
          </p:cNvSpPr>
          <p:nvPr/>
        </p:nvSpPr>
        <p:spPr bwMode="auto">
          <a:xfrm>
            <a:off x="6096000" y="3619500"/>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dirty="0">
                <a:solidFill>
                  <a:srgbClr val="000000"/>
                </a:solidFill>
                <a:latin typeface="Verdana" pitchFamily="34" charset="0"/>
              </a:rPr>
              <a:t>1002</a:t>
            </a:r>
          </a:p>
        </p:txBody>
      </p:sp>
      <p:sp>
        <p:nvSpPr>
          <p:cNvPr id="4119" name="Text Box 23"/>
          <p:cNvSpPr txBox="1">
            <a:spLocks noChangeArrowheads="1"/>
          </p:cNvSpPr>
          <p:nvPr/>
        </p:nvSpPr>
        <p:spPr bwMode="auto">
          <a:xfrm>
            <a:off x="6096000" y="4000500"/>
            <a:ext cx="9156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dirty="0">
                <a:solidFill>
                  <a:srgbClr val="FF0000"/>
                </a:solidFill>
                <a:latin typeface="Verdana" pitchFamily="34" charset="0"/>
              </a:rPr>
              <a:t>1003</a:t>
            </a:r>
          </a:p>
        </p:txBody>
      </p:sp>
      <p:sp>
        <p:nvSpPr>
          <p:cNvPr id="4120" name="Text Box 24"/>
          <p:cNvSpPr txBox="1">
            <a:spLocks noChangeArrowheads="1"/>
          </p:cNvSpPr>
          <p:nvPr/>
        </p:nvSpPr>
        <p:spPr bwMode="auto">
          <a:xfrm>
            <a:off x="6102350" y="4381500"/>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a:solidFill>
                  <a:srgbClr val="000000"/>
                </a:solidFill>
                <a:latin typeface="Verdana" pitchFamily="34" charset="0"/>
              </a:rPr>
              <a:t>1004</a:t>
            </a:r>
          </a:p>
        </p:txBody>
      </p:sp>
      <p:sp>
        <p:nvSpPr>
          <p:cNvPr id="4121" name="Text Box 25"/>
          <p:cNvSpPr txBox="1">
            <a:spLocks noChangeArrowheads="1"/>
          </p:cNvSpPr>
          <p:nvPr/>
        </p:nvSpPr>
        <p:spPr bwMode="auto">
          <a:xfrm>
            <a:off x="6102350" y="4762500"/>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a:solidFill>
                  <a:srgbClr val="000000"/>
                </a:solidFill>
                <a:latin typeface="Verdana" pitchFamily="34" charset="0"/>
              </a:rPr>
              <a:t>1005</a:t>
            </a:r>
          </a:p>
        </p:txBody>
      </p:sp>
      <p:sp>
        <p:nvSpPr>
          <p:cNvPr id="4122" name="Text Box 26"/>
          <p:cNvSpPr txBox="1">
            <a:spLocks noChangeArrowheads="1"/>
          </p:cNvSpPr>
          <p:nvPr/>
        </p:nvSpPr>
        <p:spPr bwMode="auto">
          <a:xfrm>
            <a:off x="6096000" y="5089525"/>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dirty="0">
                <a:solidFill>
                  <a:srgbClr val="000000"/>
                </a:solidFill>
                <a:latin typeface="Verdana" pitchFamily="34" charset="0"/>
              </a:rPr>
              <a:t>1006</a:t>
            </a:r>
          </a:p>
        </p:txBody>
      </p:sp>
      <p:sp>
        <p:nvSpPr>
          <p:cNvPr id="4123" name="Text Box 27"/>
          <p:cNvSpPr txBox="1">
            <a:spLocks noChangeArrowheads="1"/>
          </p:cNvSpPr>
          <p:nvPr/>
        </p:nvSpPr>
        <p:spPr bwMode="auto">
          <a:xfrm>
            <a:off x="7315200" y="2846559"/>
            <a:ext cx="99060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pPr>
            <a:r>
              <a:rPr lang="en-US" altLang="zh-CN" sz="1800" dirty="0">
                <a:solidFill>
                  <a:srgbClr val="000000"/>
                </a:solidFill>
                <a:latin typeface="Verdana" pitchFamily="34" charset="0"/>
              </a:rPr>
              <a:t>‘</a:t>
            </a:r>
            <a:r>
              <a:rPr lang="zh-CN" altLang="zh-CN" sz="1800" dirty="0">
                <a:solidFill>
                  <a:srgbClr val="000000"/>
                </a:solidFill>
                <a:latin typeface="Verdana" pitchFamily="34" charset="0"/>
              </a:rPr>
              <a:t>A’</a:t>
            </a:r>
            <a:endParaRPr lang="en-US" altLang="zh-CN" sz="1800" dirty="0">
              <a:solidFill>
                <a:srgbClr val="000000"/>
              </a:solidFill>
              <a:latin typeface="Verdana" pitchFamily="34" charset="0"/>
            </a:endParaRPr>
          </a:p>
        </p:txBody>
      </p:sp>
      <p:sp>
        <p:nvSpPr>
          <p:cNvPr id="4124" name="Text Box 28"/>
          <p:cNvSpPr txBox="1">
            <a:spLocks noChangeArrowheads="1"/>
          </p:cNvSpPr>
          <p:nvPr/>
        </p:nvSpPr>
        <p:spPr bwMode="auto">
          <a:xfrm>
            <a:off x="7315200" y="3352800"/>
            <a:ext cx="958850" cy="45720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altLang="zh-CN">
                <a:solidFill>
                  <a:srgbClr val="000000"/>
                </a:solidFill>
                <a:latin typeface="Verdana" pitchFamily="34" charset="0"/>
              </a:rPr>
              <a:t>3255</a:t>
            </a:r>
          </a:p>
        </p:txBody>
      </p:sp>
      <p:sp>
        <p:nvSpPr>
          <p:cNvPr id="4125" name="Text Box 29"/>
          <p:cNvSpPr txBox="1">
            <a:spLocks noChangeArrowheads="1"/>
          </p:cNvSpPr>
          <p:nvPr/>
        </p:nvSpPr>
        <p:spPr bwMode="auto">
          <a:xfrm>
            <a:off x="7294563" y="4137025"/>
            <a:ext cx="1069975" cy="11874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endParaRPr lang="en-US" altLang="zh-CN" dirty="0">
              <a:solidFill>
                <a:srgbClr val="000000"/>
              </a:solidFill>
              <a:latin typeface="Verdana" pitchFamily="34" charset="0"/>
            </a:endParaRPr>
          </a:p>
          <a:p>
            <a:pPr>
              <a:spcBef>
                <a:spcPct val="0"/>
              </a:spcBef>
            </a:pPr>
            <a:r>
              <a:rPr lang="en-US" altLang="zh-CN" dirty="0">
                <a:solidFill>
                  <a:srgbClr val="000000"/>
                </a:solidFill>
                <a:latin typeface="Verdana" pitchFamily="34" charset="0"/>
              </a:rPr>
              <a:t>113.3</a:t>
            </a:r>
          </a:p>
          <a:p>
            <a:pPr>
              <a:spcBef>
                <a:spcPct val="0"/>
              </a:spcBef>
            </a:pPr>
            <a:endParaRPr lang="en-US" altLang="zh-CN" dirty="0">
              <a:solidFill>
                <a:srgbClr val="000000"/>
              </a:solidFill>
              <a:latin typeface="Verdana" pitchFamily="34" charset="0"/>
            </a:endParaRPr>
          </a:p>
        </p:txBody>
      </p:sp>
    </p:spTree>
    <p:extLst>
      <p:ext uri="{BB962C8B-B14F-4D97-AF65-F5344CB8AC3E}">
        <p14:creationId xmlns:p14="http://schemas.microsoft.com/office/powerpoint/2010/main" val="1607025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67544" y="260648"/>
            <a:ext cx="7111702" cy="854074"/>
          </a:xfrm>
        </p:spPr>
        <p:txBody>
          <a:bodyPr>
            <a:normAutofit fontScale="90000"/>
          </a:bodyPr>
          <a:lstStyle/>
          <a:p>
            <a:r>
              <a:rPr lang="en-US" altLang="zh-CN" dirty="0">
                <a:latin typeface="华文新魏" pitchFamily="2" charset="-122"/>
              </a:rPr>
              <a:t>2</a:t>
            </a:r>
            <a:r>
              <a:rPr lang="zh-CN" altLang="en-US" dirty="0">
                <a:latin typeface="华文新魏" pitchFamily="2" charset="-122"/>
              </a:rPr>
              <a:t>、常用的字符代码</a:t>
            </a:r>
            <a:br>
              <a:rPr lang="en-US" altLang="zh-CN" dirty="0">
                <a:latin typeface="华文新魏" pitchFamily="2" charset="-122"/>
              </a:rPr>
            </a:br>
            <a:r>
              <a:rPr lang="zh-CN" altLang="en-US" dirty="0">
                <a:latin typeface="华文新魏" pitchFamily="2" charset="-122"/>
              </a:rPr>
              <a:t>（</a:t>
            </a:r>
            <a:r>
              <a:rPr lang="en-US" altLang="zh-CN" dirty="0">
                <a:latin typeface="华文新魏" pitchFamily="2" charset="-122"/>
              </a:rPr>
              <a:t>1</a:t>
            </a:r>
            <a:r>
              <a:rPr lang="zh-CN" altLang="en-US" dirty="0">
                <a:latin typeface="华文新魏" pitchFamily="2" charset="-122"/>
              </a:rPr>
              <a:t>）</a:t>
            </a:r>
            <a:r>
              <a:rPr lang="en-US" altLang="zh-CN" dirty="0">
                <a:latin typeface="华文新魏" pitchFamily="2" charset="-122"/>
              </a:rPr>
              <a:t>ASCII</a:t>
            </a:r>
            <a:r>
              <a:rPr lang="zh-CN" altLang="en-US" dirty="0">
                <a:latin typeface="华文新魏" pitchFamily="2" charset="-122"/>
              </a:rPr>
              <a:t>码</a:t>
            </a:r>
          </a:p>
        </p:txBody>
      </p:sp>
      <p:sp>
        <p:nvSpPr>
          <p:cNvPr id="90115" name="Rectangle 3"/>
          <p:cNvSpPr>
            <a:spLocks noGrp="1" noChangeArrowheads="1"/>
          </p:cNvSpPr>
          <p:nvPr>
            <p:ph idx="1"/>
          </p:nvPr>
        </p:nvSpPr>
        <p:spPr>
          <a:xfrm>
            <a:off x="755576" y="1340768"/>
            <a:ext cx="7769225" cy="4370040"/>
          </a:xfrm>
        </p:spPr>
        <p:txBody>
          <a:bodyPr>
            <a:normAutofit/>
          </a:bodyPr>
          <a:lstStyle/>
          <a:p>
            <a:pPr>
              <a:lnSpc>
                <a:spcPct val="90000"/>
              </a:lnSpc>
            </a:pPr>
            <a:r>
              <a:rPr lang="en-US" altLang="zh-CN" sz="2400" dirty="0">
                <a:solidFill>
                  <a:srgbClr val="FF0066"/>
                </a:solidFill>
              </a:rPr>
              <a:t>ASCII</a:t>
            </a:r>
            <a:r>
              <a:rPr lang="zh-CN" altLang="en-US" sz="2400" dirty="0">
                <a:solidFill>
                  <a:srgbClr val="FF0066"/>
                </a:solidFill>
              </a:rPr>
              <a:t>码</a:t>
            </a:r>
            <a:r>
              <a:rPr lang="zh-CN" altLang="en-US" sz="2400" dirty="0"/>
              <a:t>（</a:t>
            </a:r>
            <a:r>
              <a:rPr lang="en-US" altLang="zh-CN" sz="2400" dirty="0"/>
              <a:t>American Standard Code for Information Interchange，</a:t>
            </a:r>
            <a:r>
              <a:rPr lang="zh-CN" altLang="en-US" sz="2400" dirty="0"/>
              <a:t>美国标准信息交换码）是国际上广泛使用的字符代码。</a:t>
            </a:r>
            <a:r>
              <a:rPr lang="zh-CN" altLang="en-US" sz="2400" b="1" dirty="0">
                <a:solidFill>
                  <a:srgbClr val="0000FF"/>
                </a:solidFill>
              </a:rPr>
              <a:t>（详见</a:t>
            </a:r>
            <a:r>
              <a:rPr lang="en-US" altLang="zh-CN" sz="2400" b="1" dirty="0">
                <a:solidFill>
                  <a:srgbClr val="0000FF"/>
                </a:solidFill>
              </a:rPr>
              <a:t>P377</a:t>
            </a:r>
            <a:r>
              <a:rPr lang="zh-CN" altLang="en-US" sz="2400" b="1" dirty="0">
                <a:solidFill>
                  <a:srgbClr val="0000FF"/>
                </a:solidFill>
              </a:rPr>
              <a:t>附录</a:t>
            </a:r>
            <a:r>
              <a:rPr lang="en-US" altLang="zh-CN" sz="2400" b="1" dirty="0">
                <a:solidFill>
                  <a:srgbClr val="0000FF"/>
                </a:solidFill>
              </a:rPr>
              <a:t>B</a:t>
            </a:r>
            <a:r>
              <a:rPr lang="zh-CN" altLang="en-US" sz="2400" b="1" dirty="0">
                <a:solidFill>
                  <a:srgbClr val="0000FF"/>
                </a:solidFill>
              </a:rPr>
              <a:t>）</a:t>
            </a:r>
            <a:endParaRPr lang="zh-CN" altLang="en-US" sz="2400" b="1" dirty="0"/>
          </a:p>
          <a:p>
            <a:pPr lvl="1">
              <a:lnSpc>
                <a:spcPct val="90000"/>
              </a:lnSpc>
              <a:spcBef>
                <a:spcPct val="50000"/>
              </a:spcBef>
            </a:pPr>
            <a:r>
              <a:rPr lang="zh-CN" altLang="en-US" sz="2000" dirty="0"/>
              <a:t>字符宽度为8位，</a:t>
            </a:r>
            <a:r>
              <a:rPr lang="zh-CN" altLang="en-US" sz="2000" dirty="0">
                <a:latin typeface="楷体_GB2312" pitchFamily="49" charset="-122"/>
              </a:rPr>
              <a:t>最高位为０，余下的７位可以给出128个编码，用来表示128种不同的字符。其中的95个编码，对应键盘上能敲入并且可以显示和打印的95个字符。</a:t>
            </a:r>
          </a:p>
          <a:p>
            <a:pPr lvl="1">
              <a:lnSpc>
                <a:spcPct val="90000"/>
              </a:lnSpc>
              <a:spcBef>
                <a:spcPct val="50000"/>
              </a:spcBef>
            </a:pPr>
            <a:r>
              <a:rPr lang="zh-CN" altLang="en-US" sz="2000" dirty="0"/>
              <a:t> 常用的</a:t>
            </a:r>
            <a:r>
              <a:rPr lang="en-US" altLang="zh-CN" sz="2000" dirty="0"/>
              <a:t>ASCII</a:t>
            </a:r>
            <a:r>
              <a:rPr lang="zh-CN" altLang="en-US" sz="2000" dirty="0"/>
              <a:t>码：	</a:t>
            </a:r>
            <a:br>
              <a:rPr lang="en-US" altLang="zh-CN" sz="2000" dirty="0"/>
            </a:br>
            <a:r>
              <a:rPr lang="en-US" altLang="zh-CN" sz="2000" dirty="0"/>
              <a:t>  </a:t>
            </a:r>
            <a:r>
              <a:rPr lang="zh-CN" altLang="en-US" sz="2000" dirty="0"/>
              <a:t>空格—32　		0~9—48~57</a:t>
            </a:r>
            <a:br>
              <a:rPr lang="zh-CN" altLang="en-US" sz="2000" dirty="0"/>
            </a:br>
            <a:r>
              <a:rPr lang="zh-CN" altLang="en-US" sz="2000" dirty="0"/>
              <a:t>	</a:t>
            </a:r>
            <a:r>
              <a:rPr lang="en-US" altLang="zh-CN" sz="2000" dirty="0"/>
              <a:t>A~Z—65~90　	</a:t>
            </a:r>
            <a:r>
              <a:rPr lang="en-US" altLang="zh-CN" sz="2000" dirty="0" err="1"/>
              <a:t>a~z</a:t>
            </a:r>
            <a:r>
              <a:rPr lang="en-US" altLang="zh-CN" sz="2000" dirty="0"/>
              <a:t>—97~112</a:t>
            </a:r>
          </a:p>
          <a:p>
            <a:pPr lvl="1">
              <a:lnSpc>
                <a:spcPct val="90000"/>
              </a:lnSpc>
              <a:spcBef>
                <a:spcPct val="50000"/>
              </a:spcBef>
            </a:pPr>
            <a:r>
              <a:rPr lang="zh-CN" altLang="en-US" sz="2000" dirty="0">
                <a:latin typeface="楷体_GB2312" pitchFamily="49" charset="-122"/>
              </a:rPr>
              <a:t>标准</a:t>
            </a:r>
            <a:r>
              <a:rPr lang="en-US" altLang="zh-CN" sz="2000" dirty="0">
                <a:latin typeface="楷体_GB2312" pitchFamily="49" charset="-122"/>
              </a:rPr>
              <a:t>ASCII</a:t>
            </a:r>
            <a:r>
              <a:rPr lang="zh-CN" altLang="en-US" sz="2000" dirty="0">
                <a:latin typeface="楷体_GB2312" pitchFamily="49" charset="-122"/>
              </a:rPr>
              <a:t>码只使用了低7位，当最高位为１时，又可引出128～255共128个编码，这些编码怎样定义并未标准化，可用来在特定的计算机上定义其它字符，如</a:t>
            </a:r>
            <a:r>
              <a:rPr lang="zh-CN" altLang="en-US" sz="2000" b="1" dirty="0">
                <a:solidFill>
                  <a:srgbClr val="FF0000"/>
                </a:solidFill>
                <a:latin typeface="楷体_GB2312" pitchFamily="49" charset="-122"/>
              </a:rPr>
              <a:t>汉字编码</a:t>
            </a:r>
            <a:r>
              <a:rPr lang="zh-CN" altLang="en-US" sz="2000" dirty="0">
                <a:latin typeface="楷体_GB2312" pitchFamily="49" charset="-122"/>
              </a:rPr>
              <a:t>。</a:t>
            </a:r>
            <a:endParaRPr lang="en-US" altLang="zh-CN" sz="2000" dirty="0">
              <a:latin typeface="楷体_GB2312"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07504" y="0"/>
            <a:ext cx="3295278" cy="975642"/>
          </a:xfrm>
        </p:spPr>
        <p:txBody>
          <a:bodyPr/>
          <a:lstStyle/>
          <a:p>
            <a:r>
              <a:rPr lang="zh-CN" altLang="en-US" dirty="0">
                <a:ea typeface="楷体_GB2312" pitchFamily="49" charset="-122"/>
              </a:rPr>
              <a:t>（</a:t>
            </a:r>
            <a:r>
              <a:rPr lang="en-US" altLang="zh-CN" dirty="0">
                <a:ea typeface="楷体_GB2312" pitchFamily="49" charset="-122"/>
              </a:rPr>
              <a:t>2</a:t>
            </a:r>
            <a:r>
              <a:rPr lang="zh-CN" altLang="en-US" dirty="0">
                <a:ea typeface="楷体_GB2312" pitchFamily="49" charset="-122"/>
              </a:rPr>
              <a:t>）</a:t>
            </a:r>
            <a:r>
              <a:rPr lang="en-US" altLang="zh-CN" dirty="0">
                <a:ea typeface="楷体_GB2312" pitchFamily="49" charset="-122"/>
              </a:rPr>
              <a:t>Unicode</a:t>
            </a:r>
          </a:p>
        </p:txBody>
      </p:sp>
      <p:sp>
        <p:nvSpPr>
          <p:cNvPr id="108547" name="Rectangle 3"/>
          <p:cNvSpPr>
            <a:spLocks noGrp="1" noChangeArrowheads="1"/>
          </p:cNvSpPr>
          <p:nvPr>
            <p:ph idx="1"/>
          </p:nvPr>
        </p:nvSpPr>
        <p:spPr>
          <a:xfrm>
            <a:off x="539552" y="764704"/>
            <a:ext cx="7886700" cy="1800200"/>
          </a:xfrm>
        </p:spPr>
        <p:txBody>
          <a:bodyPr/>
          <a:lstStyle/>
          <a:p>
            <a:r>
              <a:rPr lang="en-US" altLang="zh-CN" dirty="0"/>
              <a:t>ASCII</a:t>
            </a:r>
            <a:r>
              <a:rPr lang="zh-CN" altLang="en-US" dirty="0"/>
              <a:t>码的局限性：字符采用8位存储，仅能表示最多256个不同的字符，表示中文、日文等远东语言有困难。</a:t>
            </a:r>
          </a:p>
          <a:p>
            <a:r>
              <a:rPr lang="zh-CN" altLang="en-US" dirty="0"/>
              <a:t>统一代码联盟提出了字符表示的新标准 ——</a:t>
            </a:r>
            <a:r>
              <a:rPr lang="zh-CN" altLang="en-US" b="1" dirty="0">
                <a:solidFill>
                  <a:srgbClr val="FF0066"/>
                </a:solidFill>
              </a:rPr>
              <a:t>统一代码（</a:t>
            </a:r>
            <a:r>
              <a:rPr lang="en-US" altLang="zh-CN" b="1" dirty="0">
                <a:solidFill>
                  <a:srgbClr val="FF0066"/>
                </a:solidFill>
              </a:rPr>
              <a:t>Unicode）</a:t>
            </a:r>
          </a:p>
          <a:p>
            <a:pPr lvl="1">
              <a:spcBef>
                <a:spcPct val="50000"/>
              </a:spcBef>
            </a:pPr>
            <a:r>
              <a:rPr lang="zh-CN" altLang="en-US" dirty="0"/>
              <a:t>字符的宽度是字节的整数倍，为每种语言中的每个字符设定了统一并且唯一的二进制编码。</a:t>
            </a:r>
          </a:p>
        </p:txBody>
      </p:sp>
      <p:sp>
        <p:nvSpPr>
          <p:cNvPr id="4" name="Rectangle 2">
            <a:extLst>
              <a:ext uri="{FF2B5EF4-FFF2-40B4-BE49-F238E27FC236}">
                <a16:creationId xmlns:a16="http://schemas.microsoft.com/office/drawing/2014/main" id="{42A42FE3-50C7-4165-AEF9-A1A70525E3CD}"/>
              </a:ext>
            </a:extLst>
          </p:cNvPr>
          <p:cNvSpPr txBox="1">
            <a:spLocks noChangeArrowheads="1"/>
          </p:cNvSpPr>
          <p:nvPr/>
        </p:nvSpPr>
        <p:spPr>
          <a:xfrm>
            <a:off x="104251" y="2689151"/>
            <a:ext cx="2359174" cy="831626"/>
          </a:xfrm>
          <a:prstGeom prst="rect">
            <a:avLst/>
          </a:prstGeom>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zh-CN" altLang="en-US" dirty="0">
                <a:ea typeface="楷体_GB2312" pitchFamily="49" charset="-122"/>
              </a:rPr>
              <a:t>（</a:t>
            </a:r>
            <a:r>
              <a:rPr lang="en-US" altLang="zh-CN" dirty="0">
                <a:ea typeface="楷体_GB2312" pitchFamily="49" charset="-122"/>
              </a:rPr>
              <a:t>3</a:t>
            </a:r>
            <a:r>
              <a:rPr lang="zh-CN" altLang="en-US" dirty="0">
                <a:ea typeface="楷体_GB2312" pitchFamily="49" charset="-122"/>
              </a:rPr>
              <a:t>）</a:t>
            </a:r>
            <a:r>
              <a:rPr lang="en-US" altLang="zh-CN" dirty="0">
                <a:ea typeface="楷体_GB2312" pitchFamily="49" charset="-122"/>
              </a:rPr>
              <a:t>BCD</a:t>
            </a:r>
            <a:r>
              <a:rPr lang="zh-CN" altLang="en-US" dirty="0">
                <a:ea typeface="楷体_GB2312" pitchFamily="49" charset="-122"/>
              </a:rPr>
              <a:t>码</a:t>
            </a:r>
          </a:p>
        </p:txBody>
      </p:sp>
      <p:sp>
        <p:nvSpPr>
          <p:cNvPr id="5" name="Rectangle 3">
            <a:extLst>
              <a:ext uri="{FF2B5EF4-FFF2-40B4-BE49-F238E27FC236}">
                <a16:creationId xmlns:a16="http://schemas.microsoft.com/office/drawing/2014/main" id="{6E8CF642-1842-4735-AA8C-FB035311B621}"/>
              </a:ext>
            </a:extLst>
          </p:cNvPr>
          <p:cNvSpPr txBox="1">
            <a:spLocks noChangeArrowheads="1"/>
          </p:cNvSpPr>
          <p:nvPr/>
        </p:nvSpPr>
        <p:spPr>
          <a:xfrm>
            <a:off x="683568" y="3539732"/>
            <a:ext cx="7851357" cy="246529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09600" indent="-609600" fontAlgn="auto">
              <a:spcBef>
                <a:spcPct val="50000"/>
              </a:spcBef>
              <a:spcAft>
                <a:spcPts val="0"/>
              </a:spcAft>
              <a:buFontTx/>
              <a:buNone/>
            </a:pPr>
            <a:r>
              <a:rPr kumimoji="0" lang="en-US" altLang="zh-CN" sz="2400" dirty="0"/>
              <a:t>BCD</a:t>
            </a:r>
            <a:r>
              <a:rPr kumimoji="0" lang="zh-CN" altLang="en-US" sz="2400" dirty="0"/>
              <a:t>码—— 用4位二进制数表示1位十进制数的编码方式，具体有：8421码、2421码、余三码、格雷码等等。</a:t>
            </a:r>
          </a:p>
          <a:p>
            <a:pPr marL="990600" lvl="1" indent="-533400" fontAlgn="auto">
              <a:spcBef>
                <a:spcPct val="50000"/>
              </a:spcBef>
              <a:spcAft>
                <a:spcPts val="0"/>
              </a:spcAft>
              <a:buClr>
                <a:schemeClr val="bg1"/>
              </a:buClr>
              <a:buFont typeface="Wingdings" pitchFamily="2" charset="2"/>
              <a:buNone/>
            </a:pPr>
            <a:r>
              <a:rPr kumimoji="0" lang="zh-CN" altLang="en-US" sz="2000" dirty="0">
                <a:solidFill>
                  <a:srgbClr val="333399"/>
                </a:solidFill>
              </a:rPr>
              <a:t>例：十进制：             8       3       1 </a:t>
            </a:r>
          </a:p>
          <a:p>
            <a:pPr marL="990600" lvl="1" indent="-533400" fontAlgn="auto">
              <a:spcBef>
                <a:spcPct val="50000"/>
              </a:spcBef>
              <a:spcAft>
                <a:spcPts val="0"/>
              </a:spcAft>
              <a:buClr>
                <a:schemeClr val="bg1"/>
              </a:buClr>
              <a:buFont typeface="Wingdings" pitchFamily="2" charset="2"/>
              <a:buNone/>
            </a:pPr>
            <a:endParaRPr kumimoji="0" lang="zh-CN" altLang="en-US" sz="2000" dirty="0">
              <a:solidFill>
                <a:srgbClr val="333399"/>
              </a:solidFill>
            </a:endParaRPr>
          </a:p>
          <a:p>
            <a:pPr marL="990600" lvl="1" indent="-533400" fontAlgn="auto">
              <a:spcBef>
                <a:spcPct val="50000"/>
              </a:spcBef>
              <a:spcAft>
                <a:spcPts val="0"/>
              </a:spcAft>
              <a:buClr>
                <a:schemeClr val="bg1"/>
              </a:buClr>
              <a:buFont typeface="Wingdings" pitchFamily="2" charset="2"/>
              <a:buNone/>
            </a:pPr>
            <a:r>
              <a:rPr kumimoji="0" lang="zh-CN" altLang="en-US" sz="2000" dirty="0">
                <a:solidFill>
                  <a:srgbClr val="333399"/>
                </a:solidFill>
              </a:rPr>
              <a:t>         8421</a:t>
            </a:r>
            <a:r>
              <a:rPr kumimoji="0" lang="en-US" altLang="zh-CN" sz="2000" dirty="0">
                <a:solidFill>
                  <a:srgbClr val="333399"/>
                </a:solidFill>
              </a:rPr>
              <a:t>BCD</a:t>
            </a:r>
            <a:r>
              <a:rPr kumimoji="0" lang="zh-CN" altLang="en-US" sz="2000" dirty="0">
                <a:solidFill>
                  <a:srgbClr val="333399"/>
                </a:solidFill>
              </a:rPr>
              <a:t>码： </a:t>
            </a:r>
            <a:r>
              <a:rPr kumimoji="0" lang="zh-CN" altLang="en-US" sz="2000" u="sng" dirty="0">
                <a:solidFill>
                  <a:srgbClr val="333399"/>
                </a:solidFill>
              </a:rPr>
              <a:t>1000</a:t>
            </a:r>
            <a:r>
              <a:rPr kumimoji="0" lang="zh-CN" altLang="en-US" sz="2000" dirty="0">
                <a:solidFill>
                  <a:srgbClr val="333399"/>
                </a:solidFill>
              </a:rPr>
              <a:t> </a:t>
            </a:r>
            <a:r>
              <a:rPr kumimoji="0" lang="zh-CN" altLang="en-US" sz="2000" u="sng" dirty="0">
                <a:solidFill>
                  <a:srgbClr val="333399"/>
                </a:solidFill>
              </a:rPr>
              <a:t>0011</a:t>
            </a:r>
            <a:r>
              <a:rPr kumimoji="0" lang="zh-CN" altLang="en-US" sz="2000" dirty="0">
                <a:solidFill>
                  <a:srgbClr val="333399"/>
                </a:solidFill>
              </a:rPr>
              <a:t> </a:t>
            </a:r>
            <a:r>
              <a:rPr kumimoji="0" lang="zh-CN" altLang="en-US" sz="2000" u="sng" dirty="0">
                <a:solidFill>
                  <a:srgbClr val="333399"/>
                </a:solidFill>
              </a:rPr>
              <a:t>0001</a:t>
            </a:r>
          </a:p>
        </p:txBody>
      </p:sp>
      <p:sp>
        <p:nvSpPr>
          <p:cNvPr id="6" name="Line 5">
            <a:extLst>
              <a:ext uri="{FF2B5EF4-FFF2-40B4-BE49-F238E27FC236}">
                <a16:creationId xmlns:a16="http://schemas.microsoft.com/office/drawing/2014/main" id="{4F8B5E06-9AEE-4E70-8C51-55D5C4D85399}"/>
              </a:ext>
            </a:extLst>
          </p:cNvPr>
          <p:cNvSpPr>
            <a:spLocks noChangeShapeType="1"/>
          </p:cNvSpPr>
          <p:nvPr/>
        </p:nvSpPr>
        <p:spPr bwMode="auto">
          <a:xfrm flipH="1">
            <a:off x="3688735" y="4741714"/>
            <a:ext cx="16024" cy="469776"/>
          </a:xfrm>
          <a:prstGeom prst="line">
            <a:avLst/>
          </a:prstGeom>
          <a:noFill/>
          <a:ln w="25400">
            <a:solidFill>
              <a:schemeClr val="folHlink"/>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Line 6">
            <a:extLst>
              <a:ext uri="{FF2B5EF4-FFF2-40B4-BE49-F238E27FC236}">
                <a16:creationId xmlns:a16="http://schemas.microsoft.com/office/drawing/2014/main" id="{AE4414C3-CBC4-4EB7-9A62-3B2CF2E60D59}"/>
              </a:ext>
            </a:extLst>
          </p:cNvPr>
          <p:cNvSpPr>
            <a:spLocks noChangeShapeType="1"/>
          </p:cNvSpPr>
          <p:nvPr/>
        </p:nvSpPr>
        <p:spPr bwMode="auto">
          <a:xfrm flipH="1">
            <a:off x="4309864" y="4720952"/>
            <a:ext cx="4936" cy="469776"/>
          </a:xfrm>
          <a:prstGeom prst="line">
            <a:avLst/>
          </a:prstGeom>
          <a:noFill/>
          <a:ln w="25400">
            <a:solidFill>
              <a:schemeClr val="folHlink"/>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Line 7">
            <a:extLst>
              <a:ext uri="{FF2B5EF4-FFF2-40B4-BE49-F238E27FC236}">
                <a16:creationId xmlns:a16="http://schemas.microsoft.com/office/drawing/2014/main" id="{5F374D4B-5F67-4DE3-BE81-F8F45428846A}"/>
              </a:ext>
            </a:extLst>
          </p:cNvPr>
          <p:cNvSpPr>
            <a:spLocks noChangeShapeType="1"/>
          </p:cNvSpPr>
          <p:nvPr/>
        </p:nvSpPr>
        <p:spPr bwMode="auto">
          <a:xfrm>
            <a:off x="5004048" y="4720952"/>
            <a:ext cx="0" cy="469776"/>
          </a:xfrm>
          <a:prstGeom prst="line">
            <a:avLst/>
          </a:prstGeom>
          <a:noFill/>
          <a:ln w="25400">
            <a:solidFill>
              <a:schemeClr val="folHlink"/>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7544" y="324946"/>
            <a:ext cx="7886700" cy="1325563"/>
          </a:xfrm>
        </p:spPr>
        <p:txBody>
          <a:bodyPr/>
          <a:lstStyle/>
          <a:p>
            <a:r>
              <a:rPr lang="en-US" altLang="zh-CN" dirty="0">
                <a:latin typeface="华文新魏" pitchFamily="2" charset="-122"/>
              </a:rPr>
              <a:t>(4)</a:t>
            </a:r>
            <a:r>
              <a:rPr lang="zh-CN" altLang="en-US" dirty="0">
                <a:latin typeface="华文新魏" pitchFamily="2" charset="-122"/>
              </a:rPr>
              <a:t>汉字编码</a:t>
            </a:r>
          </a:p>
        </p:txBody>
      </p:sp>
      <p:sp>
        <p:nvSpPr>
          <p:cNvPr id="32771" name="Rectangle 3"/>
          <p:cNvSpPr>
            <a:spLocks noGrp="1" noChangeArrowheads="1"/>
          </p:cNvSpPr>
          <p:nvPr>
            <p:ph idx="1"/>
          </p:nvPr>
        </p:nvSpPr>
        <p:spPr>
          <a:xfrm>
            <a:off x="827584" y="1973262"/>
            <a:ext cx="7886700" cy="4351338"/>
          </a:xfrm>
        </p:spPr>
        <p:txBody>
          <a:bodyPr/>
          <a:lstStyle/>
          <a:p>
            <a:pPr>
              <a:spcBef>
                <a:spcPct val="50000"/>
              </a:spcBef>
              <a:buFontTx/>
              <a:buNone/>
            </a:pPr>
            <a:r>
              <a:rPr lang="zh-CN" altLang="en-US" b="1" dirty="0"/>
              <a:t>汉字输入码</a:t>
            </a:r>
            <a:r>
              <a:rPr lang="zh-CN" altLang="en-US" dirty="0"/>
              <a:t>：区位码、拼音码、五笔字型码</a:t>
            </a:r>
          </a:p>
          <a:p>
            <a:pPr>
              <a:spcBef>
                <a:spcPct val="50000"/>
              </a:spcBef>
              <a:buFontTx/>
              <a:buNone/>
            </a:pPr>
            <a:r>
              <a:rPr lang="zh-CN" altLang="en-US" b="1" dirty="0"/>
              <a:t>汉字内码：</a:t>
            </a:r>
            <a:r>
              <a:rPr lang="zh-CN" altLang="en-US" dirty="0"/>
              <a:t>计算机内部进行存储、传输和加工时所用的统一机内代码，如：根据</a:t>
            </a:r>
            <a:r>
              <a:rPr lang="en-US" altLang="zh-CN" dirty="0"/>
              <a:t>GB2312-80</a:t>
            </a:r>
            <a:r>
              <a:rPr lang="zh-CN" altLang="en-US" dirty="0"/>
              <a:t>图形字符分区表制定的编码。</a:t>
            </a:r>
          </a:p>
          <a:p>
            <a:pPr>
              <a:spcBef>
                <a:spcPct val="50000"/>
              </a:spcBef>
              <a:buFontTx/>
              <a:buNone/>
            </a:pPr>
            <a:r>
              <a:rPr lang="zh-CN" altLang="en-US" b="1" dirty="0"/>
              <a:t>汉字字形码：</a:t>
            </a:r>
            <a:r>
              <a:rPr lang="zh-CN" altLang="en-US" dirty="0"/>
              <a:t>汉字字形点阵中一个点用一位二进制码表示。</a:t>
            </a:r>
            <a:endParaRPr lang="zh-CN" altLang="en-US" sz="3200" dirty="0"/>
          </a:p>
          <a:p>
            <a:endParaRPr lang="zh-CN" altLang="en-US" sz="3600" dirty="0"/>
          </a:p>
        </p:txBody>
      </p:sp>
      <p:graphicFrame>
        <p:nvGraphicFramePr>
          <p:cNvPr id="32772" name="Object 4"/>
          <p:cNvGraphicFramePr>
            <a:graphicFrameLocks noChangeAspect="1"/>
          </p:cNvGraphicFramePr>
          <p:nvPr/>
        </p:nvGraphicFramePr>
        <p:xfrm>
          <a:off x="1447800" y="4343400"/>
          <a:ext cx="2209800" cy="944563"/>
        </p:xfrm>
        <a:graphic>
          <a:graphicData uri="http://schemas.openxmlformats.org/presentationml/2006/ole">
            <mc:AlternateContent xmlns:mc="http://schemas.openxmlformats.org/markup-compatibility/2006">
              <mc:Choice xmlns:v="urn:schemas-microsoft-com:vml" Requires="v">
                <p:oleObj spid="_x0000_s111985" name="位图图像" r:id="rId3" imgW="1514686" imgH="647619" progId="PBrush">
                  <p:embed/>
                </p:oleObj>
              </mc:Choice>
              <mc:Fallback>
                <p:oleObj name="位图图像" r:id="rId3" imgW="1514686" imgH="647619" progId="PBrush">
                  <p:embed/>
                  <p:pic>
                    <p:nvPicPr>
                      <p:cNvPr id="0" name="Picture 20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7800" y="4343400"/>
                        <a:ext cx="22098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3" name="Object 5"/>
          <p:cNvGraphicFramePr>
            <a:graphicFrameLocks noChangeAspect="1"/>
          </p:cNvGraphicFramePr>
          <p:nvPr/>
        </p:nvGraphicFramePr>
        <p:xfrm>
          <a:off x="5638800" y="4419600"/>
          <a:ext cx="2443163" cy="681038"/>
        </p:xfrm>
        <a:graphic>
          <a:graphicData uri="http://schemas.openxmlformats.org/presentationml/2006/ole">
            <mc:AlternateContent xmlns:mc="http://schemas.openxmlformats.org/markup-compatibility/2006">
              <mc:Choice xmlns:v="urn:schemas-microsoft-com:vml" Requires="v">
                <p:oleObj spid="_x0000_s111986" name="位图图像" r:id="rId5" imgW="1228571" imgH="343039" progId="PBrush">
                  <p:embed/>
                </p:oleObj>
              </mc:Choice>
              <mc:Fallback>
                <p:oleObj name="位图图像" r:id="rId5" imgW="1228571" imgH="343039" progId="PBrush">
                  <p:embed/>
                  <p:pic>
                    <p:nvPicPr>
                      <p:cNvPr id="0" name="Picture 205"/>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38800" y="4419600"/>
                        <a:ext cx="2443163"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4" name="Object 6"/>
          <p:cNvGraphicFramePr>
            <a:graphicFrameLocks noChangeAspect="1"/>
          </p:cNvGraphicFramePr>
          <p:nvPr/>
        </p:nvGraphicFramePr>
        <p:xfrm>
          <a:off x="1447800" y="5810250"/>
          <a:ext cx="2166938" cy="895350"/>
        </p:xfrm>
        <a:graphic>
          <a:graphicData uri="http://schemas.openxmlformats.org/presentationml/2006/ole">
            <mc:AlternateContent xmlns:mc="http://schemas.openxmlformats.org/markup-compatibility/2006">
              <mc:Choice xmlns:v="urn:schemas-microsoft-com:vml" Requires="v">
                <p:oleObj spid="_x0000_s111987" name="位图图像" r:id="rId7" imgW="1590897" imgH="657317" progId="PBrush">
                  <p:embed/>
                </p:oleObj>
              </mc:Choice>
              <mc:Fallback>
                <p:oleObj name="位图图像" r:id="rId7" imgW="1590897" imgH="657317" progId="PBrush">
                  <p:embed/>
                  <p:pic>
                    <p:nvPicPr>
                      <p:cNvPr id="0" name="Picture 206"/>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7800" y="5810250"/>
                        <a:ext cx="2166938"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2775" name="Picture 7" descr="1-0"/>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16625" y="5162550"/>
            <a:ext cx="145097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AutoShape 9"/>
          <p:cNvSpPr>
            <a:spLocks noChangeArrowheads="1"/>
          </p:cNvSpPr>
          <p:nvPr/>
        </p:nvSpPr>
        <p:spPr bwMode="auto">
          <a:xfrm>
            <a:off x="4038600" y="4648200"/>
            <a:ext cx="1143000" cy="228600"/>
          </a:xfrm>
          <a:prstGeom prst="leftArrow">
            <a:avLst>
              <a:gd name="adj1" fmla="val 50000"/>
              <a:gd name="adj2" fmla="val 125000"/>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8" name="Text Box 10"/>
          <p:cNvSpPr txBox="1">
            <a:spLocks noChangeArrowheads="1"/>
          </p:cNvSpPr>
          <p:nvPr/>
        </p:nvSpPr>
        <p:spPr bwMode="auto">
          <a:xfrm>
            <a:off x="4038600" y="4205288"/>
            <a:ext cx="125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333399"/>
                </a:solidFill>
                <a:ea typeface="华文新魏" pitchFamily="2" charset="-122"/>
              </a:rPr>
              <a:t>输入码</a:t>
            </a:r>
          </a:p>
        </p:txBody>
      </p:sp>
      <p:sp>
        <p:nvSpPr>
          <p:cNvPr id="32779" name="AutoShape 11"/>
          <p:cNvSpPr>
            <a:spLocks noChangeArrowheads="1"/>
          </p:cNvSpPr>
          <p:nvPr/>
        </p:nvSpPr>
        <p:spPr bwMode="auto">
          <a:xfrm>
            <a:off x="2438400" y="5257800"/>
            <a:ext cx="304800" cy="533400"/>
          </a:xfrm>
          <a:prstGeom prst="downArrow">
            <a:avLst>
              <a:gd name="adj1" fmla="val 50000"/>
              <a:gd name="adj2" fmla="val 43750"/>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0" name="Text Box 12"/>
          <p:cNvSpPr txBox="1">
            <a:spLocks noChangeArrowheads="1"/>
          </p:cNvSpPr>
          <p:nvPr/>
        </p:nvSpPr>
        <p:spPr bwMode="auto">
          <a:xfrm>
            <a:off x="2686050" y="5195888"/>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333399"/>
                </a:solidFill>
                <a:ea typeface="华文新魏" pitchFamily="2" charset="-122"/>
              </a:rPr>
              <a:t>内码</a:t>
            </a:r>
          </a:p>
        </p:txBody>
      </p:sp>
      <p:sp>
        <p:nvSpPr>
          <p:cNvPr id="32781" name="AutoShape 13"/>
          <p:cNvSpPr>
            <a:spLocks noChangeArrowheads="1"/>
          </p:cNvSpPr>
          <p:nvPr/>
        </p:nvSpPr>
        <p:spPr bwMode="auto">
          <a:xfrm flipH="1">
            <a:off x="4038600" y="6096000"/>
            <a:ext cx="1143000" cy="228600"/>
          </a:xfrm>
          <a:prstGeom prst="leftArrow">
            <a:avLst>
              <a:gd name="adj1" fmla="val 50000"/>
              <a:gd name="adj2" fmla="val 125000"/>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2" name="Text Box 14"/>
          <p:cNvSpPr txBox="1">
            <a:spLocks noChangeArrowheads="1"/>
          </p:cNvSpPr>
          <p:nvPr/>
        </p:nvSpPr>
        <p:spPr bwMode="auto">
          <a:xfrm>
            <a:off x="3886200" y="5653088"/>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333399"/>
                </a:solidFill>
                <a:ea typeface="华文新魏" pitchFamily="2" charset="-122"/>
              </a:rPr>
              <a:t>字形数据</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dirty="0"/>
              <a:t>汉字点阵</a:t>
            </a:r>
          </a:p>
        </p:txBody>
      </p:sp>
      <p:pic>
        <p:nvPicPr>
          <p:cNvPr id="109573" name="Picture 5" descr="K:\计算机导论_2003年秋\第二讲\zhong_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28600"/>
            <a:ext cx="4724400" cy="3275013"/>
          </a:xfrm>
          <a:prstGeom prst="rect">
            <a:avLst/>
          </a:prstGeom>
          <a:noFill/>
          <a:extLst>
            <a:ext uri="{909E8E84-426E-40DD-AFC4-6F175D3DCCD1}">
              <a14:hiddenFill xmlns:a14="http://schemas.microsoft.com/office/drawing/2010/main">
                <a:solidFill>
                  <a:srgbClr val="FFFFFF"/>
                </a:solidFill>
              </a14:hiddenFill>
            </a:ext>
          </a:extLst>
        </p:spPr>
      </p:pic>
      <p:pic>
        <p:nvPicPr>
          <p:cNvPr id="109574" name="Picture 6" descr="K:\计算机导论_2003年秋\第二讲\zhong_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886200"/>
            <a:ext cx="4495800" cy="2900363"/>
          </a:xfrm>
          <a:prstGeom prst="rect">
            <a:avLst/>
          </a:prstGeom>
          <a:noFill/>
          <a:extLst>
            <a:ext uri="{909E8E84-426E-40DD-AFC4-6F175D3DCCD1}">
              <a14:hiddenFill xmlns:a14="http://schemas.microsoft.com/office/drawing/2010/main">
                <a:solidFill>
                  <a:srgbClr val="FFFFFF"/>
                </a:solidFill>
              </a14:hiddenFill>
            </a:ext>
          </a:extLst>
        </p:spPr>
      </p:pic>
      <p:sp>
        <p:nvSpPr>
          <p:cNvPr id="109575" name="Rectangle 7"/>
          <p:cNvSpPr>
            <a:spLocks noChangeArrowheads="1"/>
          </p:cNvSpPr>
          <p:nvPr/>
        </p:nvSpPr>
        <p:spPr bwMode="auto">
          <a:xfrm>
            <a:off x="609600" y="1524000"/>
            <a:ext cx="2438400" cy="1031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a:solidFill>
                  <a:srgbClr val="FF0066"/>
                </a:solidFill>
                <a:ea typeface="楷体_GB2312" pitchFamily="49" charset="-122"/>
              </a:rPr>
              <a:t>“中”字的内码</a:t>
            </a:r>
          </a:p>
          <a:p>
            <a:pPr algn="ctr"/>
            <a:r>
              <a:rPr lang="en-US" altLang="zh-CN" sz="2800" b="1">
                <a:solidFill>
                  <a:srgbClr val="FF0066"/>
                </a:solidFill>
                <a:ea typeface="楷体_GB2312" pitchFamily="49" charset="-122"/>
              </a:rPr>
              <a:t>D6D0</a:t>
            </a:r>
            <a:endParaRPr lang="zh-CN" altLang="en-US" sz="2800" b="1">
              <a:solidFill>
                <a:srgbClr val="FF0066"/>
              </a:solidFill>
              <a:ea typeface="楷体_GB2312" pitchFamily="49" charset="-122"/>
            </a:endParaRPr>
          </a:p>
        </p:txBody>
      </p:sp>
      <p:sp>
        <p:nvSpPr>
          <p:cNvPr id="109576" name="AutoShape 8"/>
          <p:cNvSpPr>
            <a:spLocks noChangeArrowheads="1"/>
          </p:cNvSpPr>
          <p:nvPr/>
        </p:nvSpPr>
        <p:spPr bwMode="auto">
          <a:xfrm flipH="1">
            <a:off x="3124200" y="1905000"/>
            <a:ext cx="685800" cy="304800"/>
          </a:xfrm>
          <a:prstGeom prst="leftArrow">
            <a:avLst>
              <a:gd name="adj1" fmla="val 50000"/>
              <a:gd name="adj2" fmla="val 56250"/>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7" name="AutoShape 9"/>
          <p:cNvSpPr>
            <a:spLocks noChangeArrowheads="1"/>
          </p:cNvSpPr>
          <p:nvPr/>
        </p:nvSpPr>
        <p:spPr bwMode="auto">
          <a:xfrm rot="10800000">
            <a:off x="6172200" y="4343400"/>
            <a:ext cx="762000" cy="7620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8" name="Rectangle 10"/>
          <p:cNvSpPr>
            <a:spLocks noChangeArrowheads="1"/>
          </p:cNvSpPr>
          <p:nvPr/>
        </p:nvSpPr>
        <p:spPr bwMode="auto">
          <a:xfrm>
            <a:off x="4572000" y="3429000"/>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336600"/>
                </a:solidFill>
                <a:ea typeface="楷体_GB2312" pitchFamily="49" charset="-122"/>
              </a:rPr>
              <a:t>字库中存储的字型数据</a:t>
            </a:r>
          </a:p>
        </p:txBody>
      </p:sp>
      <p:sp>
        <p:nvSpPr>
          <p:cNvPr id="109580" name="Rectangle 12"/>
          <p:cNvSpPr>
            <a:spLocks noChangeArrowheads="1"/>
          </p:cNvSpPr>
          <p:nvPr/>
        </p:nvSpPr>
        <p:spPr bwMode="auto">
          <a:xfrm>
            <a:off x="5387975" y="4203700"/>
            <a:ext cx="47942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333399"/>
                </a:solidFill>
                <a:ea typeface="楷体_GB2312" pitchFamily="49" charset="-122"/>
              </a:rPr>
              <a:t>屏幕显示方式</a:t>
            </a:r>
          </a:p>
        </p:txBody>
      </p:sp>
      <p:sp>
        <p:nvSpPr>
          <p:cNvPr id="109581" name="Oval 13"/>
          <p:cNvSpPr>
            <a:spLocks noChangeArrowheads="1"/>
          </p:cNvSpPr>
          <p:nvPr/>
        </p:nvSpPr>
        <p:spPr bwMode="auto">
          <a:xfrm>
            <a:off x="7756525" y="0"/>
            <a:ext cx="1143000" cy="3810000"/>
          </a:xfrm>
          <a:prstGeom prst="ellipse">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251520" y="116632"/>
            <a:ext cx="991022" cy="615602"/>
          </a:xfrm>
        </p:spPr>
        <p:txBody>
          <a:bodyPr>
            <a:normAutofit fontScale="90000"/>
          </a:bodyPr>
          <a:lstStyle/>
          <a:p>
            <a:r>
              <a:rPr lang="zh-CN" altLang="en-US" dirty="0"/>
              <a:t>作业</a:t>
            </a:r>
          </a:p>
        </p:txBody>
      </p:sp>
      <p:sp>
        <p:nvSpPr>
          <p:cNvPr id="110595" name="Rectangle 3"/>
          <p:cNvSpPr>
            <a:spLocks noGrp="1" noChangeArrowheads="1"/>
          </p:cNvSpPr>
          <p:nvPr>
            <p:ph idx="1"/>
          </p:nvPr>
        </p:nvSpPr>
        <p:spPr>
          <a:xfrm>
            <a:off x="395536" y="716044"/>
            <a:ext cx="7399734" cy="1872208"/>
          </a:xfrm>
        </p:spPr>
        <p:txBody>
          <a:bodyPr>
            <a:normAutofit fontScale="92500"/>
          </a:bodyPr>
          <a:lstStyle/>
          <a:p>
            <a:pPr marL="0" indent="0">
              <a:buNone/>
            </a:pPr>
            <a:r>
              <a:rPr lang="en-US" altLang="zh-CN" dirty="0"/>
              <a:t>1</a:t>
            </a:r>
            <a:r>
              <a:rPr lang="zh-CN" altLang="en-US" dirty="0"/>
              <a:t>、</a:t>
            </a:r>
            <a:r>
              <a:rPr lang="zh-CN" altLang="zh-CN" dirty="0"/>
              <a:t>将下列十进制数，转换成二进制数，再转换成八和十六进制。</a:t>
            </a:r>
            <a:endParaRPr lang="en-US" altLang="zh-CN" dirty="0"/>
          </a:p>
          <a:p>
            <a:pPr marL="800100" lvl="1" indent="-342900">
              <a:buAutoNum type="arabicParenBoth"/>
            </a:pPr>
            <a:r>
              <a:rPr lang="en-US" altLang="zh-CN" dirty="0"/>
              <a:t>67</a:t>
            </a:r>
          </a:p>
          <a:p>
            <a:pPr marL="800100" lvl="1" indent="-342900">
              <a:buAutoNum type="arabicParenBoth"/>
            </a:pPr>
            <a:r>
              <a:rPr lang="en-US" altLang="zh-CN" dirty="0"/>
              <a:t>(2)  253</a:t>
            </a:r>
            <a:endParaRPr lang="zh-CN" altLang="zh-CN" dirty="0"/>
          </a:p>
          <a:p>
            <a:pPr marL="457200" lvl="1" indent="0">
              <a:buNone/>
            </a:pPr>
            <a:r>
              <a:rPr lang="en-US" altLang="zh-CN" dirty="0"/>
              <a:t>(3)  1024</a:t>
            </a:r>
            <a:endParaRPr lang="zh-CN" altLang="zh-CN" dirty="0"/>
          </a:p>
          <a:p>
            <a:pPr marL="457200" lvl="1" indent="0">
              <a:buNone/>
            </a:pPr>
            <a:r>
              <a:rPr lang="en-US" altLang="zh-CN" dirty="0"/>
              <a:t>(4)  218.875</a:t>
            </a:r>
            <a:endParaRPr lang="zh-CN" altLang="zh-CN" dirty="0"/>
          </a:p>
          <a:p>
            <a:pPr marL="800100" lvl="1" indent="-342900">
              <a:buAutoNum type="arabicParenBoth" startAt="5"/>
            </a:pPr>
            <a:r>
              <a:rPr lang="en-US" altLang="zh-CN" dirty="0"/>
              <a:t>0.0625</a:t>
            </a:r>
          </a:p>
          <a:p>
            <a:pPr marL="457200" lvl="1" indent="0">
              <a:buNone/>
            </a:pPr>
            <a:endParaRPr lang="zh-CN" altLang="zh-CN" dirty="0"/>
          </a:p>
          <a:p>
            <a:pPr marL="0" indent="0">
              <a:buNone/>
            </a:pPr>
            <a:endParaRPr lang="zh-CN" altLang="zh-CN" dirty="0"/>
          </a:p>
          <a:p>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C099B66-1DF9-4ECC-935B-EC2A55EE740D}"/>
              </a:ext>
            </a:extLst>
          </p:cNvPr>
          <p:cNvSpPr txBox="1">
            <a:spLocks noChangeArrowheads="1"/>
          </p:cNvSpPr>
          <p:nvPr/>
        </p:nvSpPr>
        <p:spPr>
          <a:xfrm>
            <a:off x="323528" y="188640"/>
            <a:ext cx="8280920" cy="144016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None/>
            </a:pPr>
            <a:r>
              <a:rPr kumimoji="0" lang="en-US" altLang="zh-CN" dirty="0"/>
              <a:t>2</a:t>
            </a:r>
            <a:r>
              <a:rPr kumimoji="0" lang="zh-CN" altLang="en-US" dirty="0"/>
              <a:t>、</a:t>
            </a:r>
            <a:r>
              <a:rPr kumimoji="0" lang="zh-CN" altLang="zh-CN" dirty="0"/>
              <a:t>将下列</a:t>
            </a:r>
            <a:r>
              <a:rPr kumimoji="0" lang="zh-CN" altLang="en-US" dirty="0"/>
              <a:t>不同进制</a:t>
            </a:r>
            <a:r>
              <a:rPr kumimoji="0" lang="zh-CN" altLang="zh-CN" dirty="0"/>
              <a:t>数</a:t>
            </a:r>
            <a:r>
              <a:rPr kumimoji="0" lang="zh-CN" altLang="en-US" dirty="0"/>
              <a:t>写成按权展开形式，并分别</a:t>
            </a:r>
            <a:r>
              <a:rPr kumimoji="0" lang="zh-CN" altLang="zh-CN" dirty="0"/>
              <a:t>转换成</a:t>
            </a:r>
            <a:r>
              <a:rPr kumimoji="0" lang="zh-CN" altLang="en-US" dirty="0"/>
              <a:t>十</a:t>
            </a:r>
            <a:r>
              <a:rPr kumimoji="0" lang="zh-CN" altLang="zh-CN" dirty="0"/>
              <a:t>进制数。</a:t>
            </a:r>
            <a:endParaRPr kumimoji="0" lang="en-US" altLang="zh-CN" dirty="0"/>
          </a:p>
          <a:p>
            <a:pPr marL="400050" lvl="1" indent="0" fontAlgn="auto">
              <a:spcAft>
                <a:spcPts val="0"/>
              </a:spcAft>
              <a:buFont typeface="Arial" panose="020B0604020202020204" pitchFamily="34" charset="0"/>
              <a:buNone/>
            </a:pPr>
            <a:r>
              <a:rPr kumimoji="0" lang="en-US" altLang="zh-CN" dirty="0"/>
              <a:t> (1)  (10110.01101)</a:t>
            </a:r>
            <a:r>
              <a:rPr kumimoji="0" lang="en-US" altLang="zh-CN" baseline="-25000" dirty="0"/>
              <a:t>2</a:t>
            </a:r>
          </a:p>
          <a:p>
            <a:pPr marL="400050" lvl="1" indent="0" fontAlgn="auto">
              <a:spcAft>
                <a:spcPts val="0"/>
              </a:spcAft>
              <a:buFont typeface="Arial" panose="020B0604020202020204" pitchFamily="34" charset="0"/>
              <a:buNone/>
            </a:pPr>
            <a:r>
              <a:rPr kumimoji="0" lang="en-US" altLang="zh-CN" dirty="0"/>
              <a:t> (2)  (5701.36)</a:t>
            </a:r>
            <a:r>
              <a:rPr kumimoji="0" lang="en-US" altLang="zh-CN" baseline="-25000" dirty="0"/>
              <a:t>8</a:t>
            </a:r>
          </a:p>
          <a:p>
            <a:pPr marL="400050" lvl="1" indent="0" fontAlgn="auto">
              <a:spcAft>
                <a:spcPts val="0"/>
              </a:spcAft>
              <a:buFont typeface="Arial" panose="020B0604020202020204" pitchFamily="34" charset="0"/>
              <a:buNone/>
            </a:pPr>
            <a:r>
              <a:rPr kumimoji="0" lang="en-US" altLang="zh-CN" dirty="0"/>
              <a:t> (3)  (8D4A.1FC)</a:t>
            </a:r>
            <a:r>
              <a:rPr kumimoji="0" lang="en-US" altLang="zh-CN" baseline="-25000" dirty="0"/>
              <a:t>16</a:t>
            </a:r>
          </a:p>
          <a:p>
            <a:pPr marL="514350" indent="-514350" fontAlgn="auto">
              <a:spcAft>
                <a:spcPts val="0"/>
              </a:spcAft>
              <a:buFont typeface="+mj-lt"/>
              <a:buAutoNum type="arabicPeriod"/>
            </a:pPr>
            <a:endParaRPr kumimoji="0" lang="zh-CN" altLang="zh-CN" dirty="0"/>
          </a:p>
          <a:p>
            <a:pPr fontAlgn="auto">
              <a:spcAft>
                <a:spcPts val="0"/>
              </a:spcAft>
            </a:pPr>
            <a:endParaRPr kumimoji="0" lang="en-US" altLang="zh-CN" dirty="0"/>
          </a:p>
        </p:txBody>
      </p:sp>
    </p:spTree>
    <p:extLst>
      <p:ext uri="{BB962C8B-B14F-4D97-AF65-F5344CB8AC3E}">
        <p14:creationId xmlns:p14="http://schemas.microsoft.com/office/powerpoint/2010/main" val="2170243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a:xfrm>
            <a:off x="179512" y="116632"/>
            <a:ext cx="7111702" cy="1387351"/>
          </a:xfrm>
        </p:spPr>
        <p:txBody>
          <a:bodyPr/>
          <a:lstStyle/>
          <a:p>
            <a:pPr marL="514350" indent="-514350">
              <a:buFont typeface="+mj-lt"/>
              <a:buAutoNum type="arabicPeriod" startAt="3"/>
            </a:pPr>
            <a:r>
              <a:rPr lang="zh-CN" altLang="en-US" dirty="0"/>
              <a:t>写出下列各数的原码和补码</a:t>
            </a:r>
            <a:r>
              <a:rPr lang="zh-CN" altLang="zh-CN" dirty="0"/>
              <a:t>。</a:t>
            </a:r>
            <a:endParaRPr lang="en-US" altLang="zh-CN" dirty="0"/>
          </a:p>
          <a:p>
            <a:pPr marL="457200" lvl="1" indent="0">
              <a:buNone/>
            </a:pPr>
            <a:r>
              <a:rPr lang="en-US" altLang="zh-CN" dirty="0"/>
              <a:t>(1)  0.1011</a:t>
            </a:r>
            <a:endParaRPr lang="zh-CN" altLang="zh-CN" dirty="0"/>
          </a:p>
          <a:p>
            <a:pPr marL="457200" lvl="1" indent="0">
              <a:buNone/>
            </a:pPr>
            <a:r>
              <a:rPr lang="en-US" altLang="zh-CN" dirty="0"/>
              <a:t>(2)  -10110</a:t>
            </a:r>
            <a:endParaRPr lang="zh-CN" altLang="zh-CN" dirty="0"/>
          </a:p>
          <a:p>
            <a:pPr marL="457200" lvl="1" indent="0">
              <a:buNone/>
            </a:pPr>
            <a:r>
              <a:rPr lang="en-US" altLang="zh-CN" dirty="0"/>
              <a:t>(3)  -0.1010</a:t>
            </a:r>
            <a:endParaRPr lang="zh-CN" altLang="zh-CN" dirty="0"/>
          </a:p>
          <a:p>
            <a:endParaRPr lang="en-US" altLang="zh-CN" dirty="0"/>
          </a:p>
        </p:txBody>
      </p:sp>
    </p:spTree>
    <p:extLst>
      <p:ext uri="{BB962C8B-B14F-4D97-AF65-F5344CB8AC3E}">
        <p14:creationId xmlns:p14="http://schemas.microsoft.com/office/powerpoint/2010/main" val="278219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43087"/>
            <a:ext cx="3799334" cy="615602"/>
          </a:xfrm>
        </p:spPr>
        <p:txBody>
          <a:bodyPr/>
          <a:lstStyle/>
          <a:p>
            <a:r>
              <a:rPr lang="en-US" altLang="zh-CN" sz="3200" dirty="0"/>
              <a:t>1</a:t>
            </a:r>
            <a:r>
              <a:rPr lang="zh-CN" altLang="en-US" sz="3200" dirty="0"/>
              <a:t>、位（</a:t>
            </a:r>
            <a:r>
              <a:rPr lang="en-US" altLang="zh-CN" sz="3200" dirty="0"/>
              <a:t>bit</a:t>
            </a:r>
            <a:r>
              <a:rPr lang="zh-CN" altLang="en-US" sz="3200" dirty="0"/>
              <a:t>，简称</a:t>
            </a:r>
            <a:r>
              <a:rPr lang="en-US" altLang="zh-CN" sz="3200" dirty="0"/>
              <a:t>b</a:t>
            </a:r>
            <a:r>
              <a:rPr lang="zh-CN" altLang="en-US" dirty="0"/>
              <a:t>）</a:t>
            </a:r>
          </a:p>
        </p:txBody>
      </p:sp>
      <p:sp>
        <p:nvSpPr>
          <p:cNvPr id="3" name="内容占位符 2"/>
          <p:cNvSpPr>
            <a:spLocks noGrp="1"/>
          </p:cNvSpPr>
          <p:nvPr>
            <p:ph idx="1"/>
          </p:nvPr>
        </p:nvSpPr>
        <p:spPr>
          <a:xfrm>
            <a:off x="548097" y="986680"/>
            <a:ext cx="7886700" cy="1819399"/>
          </a:xfrm>
        </p:spPr>
        <p:txBody>
          <a:bodyPr/>
          <a:lstStyle/>
          <a:p>
            <a:r>
              <a:rPr lang="zh-CN" altLang="en-US" dirty="0">
                <a:effectLst/>
              </a:rPr>
              <a:t>即一个二进制位，音译为“比特” 。</a:t>
            </a:r>
          </a:p>
          <a:p>
            <a:r>
              <a:rPr lang="zh-CN" altLang="en-US" dirty="0">
                <a:effectLst/>
              </a:rPr>
              <a:t>位是计算机内部数据储存</a:t>
            </a:r>
            <a:r>
              <a:rPr lang="zh-CN" altLang="en-US" dirty="0"/>
              <a:t>和处理</a:t>
            </a:r>
            <a:r>
              <a:rPr lang="zh-CN" altLang="en-US" dirty="0">
                <a:effectLst/>
              </a:rPr>
              <a:t>的</a:t>
            </a:r>
            <a:r>
              <a:rPr lang="zh-CN" altLang="en-US" b="1" dirty="0">
                <a:solidFill>
                  <a:srgbClr val="0070C0"/>
                </a:solidFill>
              </a:rPr>
              <a:t>最小单位</a:t>
            </a:r>
            <a:endParaRPr lang="en-US" altLang="zh-CN" dirty="0">
              <a:effectLst/>
            </a:endParaRPr>
          </a:p>
          <a:p>
            <a:pPr lvl="1"/>
            <a:r>
              <a:rPr lang="zh-CN" altLang="en-US" dirty="0">
                <a:effectLst/>
              </a:rPr>
              <a:t> 一个二进制位只可以表示</a:t>
            </a:r>
            <a:r>
              <a:rPr lang="en-US" altLang="zh-CN" dirty="0">
                <a:effectLst/>
              </a:rPr>
              <a:t>0</a:t>
            </a:r>
            <a:r>
              <a:rPr lang="zh-CN" altLang="en-US" dirty="0">
                <a:effectLst/>
              </a:rPr>
              <a:t>和</a:t>
            </a:r>
            <a:r>
              <a:rPr lang="en-US" altLang="zh-CN" dirty="0">
                <a:effectLst/>
              </a:rPr>
              <a:t>1</a:t>
            </a:r>
            <a:r>
              <a:rPr lang="zh-CN" altLang="en-US" dirty="0">
                <a:effectLst/>
              </a:rPr>
              <a:t>两种状态（</a:t>
            </a:r>
            <a:r>
              <a:rPr lang="en-US" altLang="zh-CN" dirty="0">
                <a:effectLst/>
              </a:rPr>
              <a:t>2</a:t>
            </a:r>
            <a:r>
              <a:rPr lang="en-US" altLang="zh-CN" baseline="30000" dirty="0">
                <a:effectLst/>
              </a:rPr>
              <a:t>1</a:t>
            </a:r>
            <a:r>
              <a:rPr lang="zh-CN" altLang="en-US" dirty="0">
                <a:effectLst/>
              </a:rPr>
              <a:t>）；</a:t>
            </a:r>
            <a:endParaRPr lang="en-US" altLang="zh-CN" dirty="0">
              <a:effectLst/>
            </a:endParaRPr>
          </a:p>
          <a:p>
            <a:pPr lvl="1"/>
            <a:r>
              <a:rPr lang="zh-CN" altLang="en-US" dirty="0">
                <a:effectLst/>
              </a:rPr>
              <a:t> 两个二进制位可以表示</a:t>
            </a:r>
            <a:r>
              <a:rPr lang="en-US" altLang="zh-CN" dirty="0">
                <a:effectLst/>
              </a:rPr>
              <a:t>00</a:t>
            </a:r>
            <a:r>
              <a:rPr lang="zh-CN" altLang="en-US" dirty="0">
                <a:effectLst/>
              </a:rPr>
              <a:t>、</a:t>
            </a:r>
            <a:r>
              <a:rPr lang="en-US" altLang="zh-CN" dirty="0">
                <a:effectLst/>
              </a:rPr>
              <a:t>01</a:t>
            </a:r>
            <a:r>
              <a:rPr lang="zh-CN" altLang="en-US" dirty="0">
                <a:effectLst/>
              </a:rPr>
              <a:t>、</a:t>
            </a:r>
            <a:r>
              <a:rPr lang="en-US" altLang="zh-CN" dirty="0">
                <a:effectLst/>
              </a:rPr>
              <a:t>10</a:t>
            </a:r>
            <a:r>
              <a:rPr lang="zh-CN" altLang="en-US" dirty="0">
                <a:effectLst/>
              </a:rPr>
              <a:t>、</a:t>
            </a:r>
            <a:r>
              <a:rPr lang="en-US" altLang="zh-CN" dirty="0">
                <a:effectLst/>
              </a:rPr>
              <a:t>11</a:t>
            </a:r>
            <a:r>
              <a:rPr lang="zh-CN" altLang="en-US" dirty="0">
                <a:effectLst/>
              </a:rPr>
              <a:t>四种（</a:t>
            </a:r>
            <a:r>
              <a:rPr lang="en-US" altLang="zh-CN" dirty="0">
                <a:effectLst/>
              </a:rPr>
              <a:t>2</a:t>
            </a:r>
            <a:r>
              <a:rPr lang="en-US" altLang="zh-CN" baseline="30000" dirty="0"/>
              <a:t>2</a:t>
            </a:r>
            <a:r>
              <a:rPr lang="zh-CN" altLang="en-US" dirty="0">
                <a:effectLst/>
              </a:rPr>
              <a:t>）状态；</a:t>
            </a:r>
            <a:endParaRPr lang="en-US" altLang="zh-CN" dirty="0">
              <a:effectLst/>
            </a:endParaRPr>
          </a:p>
          <a:p>
            <a:pPr lvl="1"/>
            <a:r>
              <a:rPr lang="zh-CN" altLang="en-US" dirty="0">
                <a:effectLst/>
              </a:rPr>
              <a:t> 三位二进制数可表示八种状态（</a:t>
            </a:r>
            <a:r>
              <a:rPr lang="en-US" altLang="zh-CN" dirty="0">
                <a:effectLst/>
              </a:rPr>
              <a:t>2</a:t>
            </a:r>
            <a:r>
              <a:rPr lang="en-US" altLang="zh-CN" baseline="30000" dirty="0"/>
              <a:t>3</a:t>
            </a:r>
            <a:r>
              <a:rPr lang="zh-CN" altLang="en-US" dirty="0">
                <a:effectLst/>
              </a:rPr>
              <a:t>）</a:t>
            </a:r>
            <a:r>
              <a:rPr lang="en-US" altLang="zh-CN" dirty="0">
                <a:effectLst/>
              </a:rPr>
              <a:t>……</a:t>
            </a:r>
            <a:endParaRPr lang="zh-CN" altLang="en-US" dirty="0">
              <a:effectLst/>
            </a:endParaRPr>
          </a:p>
          <a:p>
            <a:endParaRPr lang="zh-CN" altLang="en-US" dirty="0"/>
          </a:p>
        </p:txBody>
      </p:sp>
      <p:sp>
        <p:nvSpPr>
          <p:cNvPr id="4" name="标题 1">
            <a:extLst>
              <a:ext uri="{FF2B5EF4-FFF2-40B4-BE49-F238E27FC236}">
                <a16:creationId xmlns:a16="http://schemas.microsoft.com/office/drawing/2014/main" id="{6F289D94-D7D2-4885-A103-2B31905CB560}"/>
              </a:ext>
            </a:extLst>
          </p:cNvPr>
          <p:cNvSpPr txBox="1">
            <a:spLocks/>
          </p:cNvSpPr>
          <p:nvPr/>
        </p:nvSpPr>
        <p:spPr>
          <a:xfrm>
            <a:off x="0" y="0"/>
            <a:ext cx="5292080" cy="62243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zh-CN" altLang="en-US" sz="3600" dirty="0"/>
              <a:t>二、计算机中的存储单位</a:t>
            </a:r>
          </a:p>
        </p:txBody>
      </p:sp>
      <p:sp>
        <p:nvSpPr>
          <p:cNvPr id="5" name="标题 1">
            <a:extLst>
              <a:ext uri="{FF2B5EF4-FFF2-40B4-BE49-F238E27FC236}">
                <a16:creationId xmlns:a16="http://schemas.microsoft.com/office/drawing/2014/main" id="{BD90928A-8492-437A-97DA-86798A2A1DD2}"/>
              </a:ext>
            </a:extLst>
          </p:cNvPr>
          <p:cNvSpPr txBox="1">
            <a:spLocks/>
          </p:cNvSpPr>
          <p:nvPr/>
        </p:nvSpPr>
        <p:spPr>
          <a:xfrm>
            <a:off x="251520" y="2633663"/>
            <a:ext cx="4680520" cy="504056"/>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en-US" altLang="zh-CN" dirty="0"/>
              <a:t>2</a:t>
            </a:r>
            <a:r>
              <a:rPr kumimoji="0" lang="zh-CN" altLang="en-US" dirty="0"/>
              <a:t>、字节（</a:t>
            </a:r>
            <a:r>
              <a:rPr kumimoji="0" lang="en-US" altLang="zh-CN" dirty="0"/>
              <a:t>byte</a:t>
            </a:r>
            <a:r>
              <a:rPr kumimoji="0" lang="zh-CN" altLang="en-US" dirty="0"/>
              <a:t>，简称</a:t>
            </a:r>
            <a:r>
              <a:rPr kumimoji="0" lang="en-US" altLang="zh-CN" dirty="0"/>
              <a:t>B</a:t>
            </a:r>
            <a:r>
              <a:rPr kumimoji="0" lang="zh-CN" altLang="en-US" dirty="0"/>
              <a:t>）</a:t>
            </a:r>
          </a:p>
        </p:txBody>
      </p:sp>
      <p:sp>
        <p:nvSpPr>
          <p:cNvPr id="6" name="内容占位符 2">
            <a:extLst>
              <a:ext uri="{FF2B5EF4-FFF2-40B4-BE49-F238E27FC236}">
                <a16:creationId xmlns:a16="http://schemas.microsoft.com/office/drawing/2014/main" id="{28E2F51C-1FE3-4A39-911F-362F16CA7D2C}"/>
              </a:ext>
            </a:extLst>
          </p:cNvPr>
          <p:cNvSpPr txBox="1">
            <a:spLocks/>
          </p:cNvSpPr>
          <p:nvPr/>
        </p:nvSpPr>
        <p:spPr>
          <a:xfrm>
            <a:off x="645740" y="3137719"/>
            <a:ext cx="7759774" cy="369160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kumimoji="0" lang="en-US" altLang="zh-CN" dirty="0"/>
              <a:t>1</a:t>
            </a:r>
            <a:r>
              <a:rPr kumimoji="0" lang="zh-CN" altLang="en-US" dirty="0"/>
              <a:t>个字节由</a:t>
            </a:r>
            <a:r>
              <a:rPr kumimoji="0" lang="en-US" altLang="zh-CN" dirty="0"/>
              <a:t>8</a:t>
            </a:r>
            <a:r>
              <a:rPr kumimoji="0" lang="zh-CN" altLang="en-US" dirty="0"/>
              <a:t>个二进制位构成，音译为“拜特” ，</a:t>
            </a:r>
            <a:br>
              <a:rPr kumimoji="0" lang="en-US" altLang="zh-CN" dirty="0"/>
            </a:br>
            <a:r>
              <a:rPr kumimoji="0" lang="zh-CN" altLang="en-US" dirty="0"/>
              <a:t>即   </a:t>
            </a:r>
            <a:r>
              <a:rPr kumimoji="0" lang="en-US" altLang="zh-CN" dirty="0"/>
              <a:t>	1Byte  =  8bit</a:t>
            </a:r>
          </a:p>
          <a:p>
            <a:pPr fontAlgn="auto">
              <a:spcAft>
                <a:spcPts val="0"/>
              </a:spcAft>
            </a:pPr>
            <a:r>
              <a:rPr kumimoji="0" lang="zh-CN" altLang="en-US" dirty="0"/>
              <a:t>字节是计算机中数据存储和处理的</a:t>
            </a:r>
            <a:r>
              <a:rPr kumimoji="0" lang="zh-CN" altLang="en-US" b="1" dirty="0">
                <a:solidFill>
                  <a:srgbClr val="0070C0"/>
                </a:solidFill>
              </a:rPr>
              <a:t>基本单位</a:t>
            </a:r>
            <a:r>
              <a:rPr kumimoji="0" lang="zh-CN" altLang="en-US" dirty="0"/>
              <a:t>。</a:t>
            </a:r>
            <a:endParaRPr kumimoji="0" lang="en-US" altLang="zh-CN" dirty="0"/>
          </a:p>
          <a:p>
            <a:pPr lvl="1" fontAlgn="auto">
              <a:spcAft>
                <a:spcPts val="0"/>
              </a:spcAft>
            </a:pPr>
            <a:r>
              <a:rPr kumimoji="0" lang="zh-CN" altLang="en-US" dirty="0">
                <a:solidFill>
                  <a:srgbClr val="0000FF"/>
                </a:solidFill>
              </a:rPr>
              <a:t>为什么是</a:t>
            </a:r>
            <a:r>
              <a:rPr kumimoji="0" lang="en-US" altLang="zh-CN" dirty="0">
                <a:solidFill>
                  <a:srgbClr val="0000FF"/>
                </a:solidFill>
              </a:rPr>
              <a:t>8</a:t>
            </a:r>
            <a:r>
              <a:rPr kumimoji="0" lang="zh-CN" altLang="en-US" dirty="0">
                <a:solidFill>
                  <a:srgbClr val="0000FF"/>
                </a:solidFill>
              </a:rPr>
              <a:t>位的？据说和</a:t>
            </a:r>
            <a:r>
              <a:rPr kumimoji="0" lang="en-US" altLang="zh-CN" dirty="0">
                <a:solidFill>
                  <a:srgbClr val="0000FF"/>
                </a:solidFill>
              </a:rPr>
              <a:t>Intel 8008</a:t>
            </a:r>
            <a:r>
              <a:rPr kumimoji="0" lang="zh-CN" altLang="en-US" dirty="0">
                <a:solidFill>
                  <a:srgbClr val="0000FF"/>
                </a:solidFill>
              </a:rPr>
              <a:t>的数据总线带宽有关，详见</a:t>
            </a:r>
            <a:r>
              <a:rPr kumimoji="0" lang="en-US" altLang="zh-CN" dirty="0">
                <a:solidFill>
                  <a:srgbClr val="0000FF"/>
                </a:solidFill>
              </a:rPr>
              <a:t>《The C Programming Language》</a:t>
            </a:r>
            <a:endParaRPr kumimoji="0" lang="en-US" altLang="zh-CN" b="1" dirty="0"/>
          </a:p>
          <a:p>
            <a:pPr fontAlgn="auto">
              <a:spcAft>
                <a:spcPts val="0"/>
              </a:spcAft>
            </a:pPr>
            <a:r>
              <a:rPr kumimoji="0" lang="zh-CN" altLang="en-US" b="1" dirty="0">
                <a:solidFill>
                  <a:srgbClr val="FF0000"/>
                </a:solidFill>
              </a:rPr>
              <a:t>存储容量</a:t>
            </a:r>
            <a:r>
              <a:rPr kumimoji="0" lang="zh-CN" altLang="en-US" b="1" dirty="0"/>
              <a:t> </a:t>
            </a:r>
            <a:r>
              <a:rPr kumimoji="0" lang="en-US" altLang="zh-CN" b="1" dirty="0"/>
              <a:t>—— </a:t>
            </a:r>
            <a:r>
              <a:rPr kumimoji="0" lang="zh-CN" altLang="en-US" dirty="0"/>
              <a:t>衡量存储器所能容纳信息量多少的指标。</a:t>
            </a:r>
          </a:p>
          <a:p>
            <a:pPr fontAlgn="auto">
              <a:spcAft>
                <a:spcPts val="0"/>
              </a:spcAft>
              <a:buFont typeface="Wingdings" pitchFamily="2" charset="2"/>
              <a:buNone/>
            </a:pPr>
            <a:r>
              <a:rPr kumimoji="0" lang="zh-CN" altLang="en-US" dirty="0"/>
              <a:t>	</a:t>
            </a:r>
            <a:r>
              <a:rPr kumimoji="0" lang="en-US" altLang="zh-CN" dirty="0"/>
              <a:t>【</a:t>
            </a:r>
            <a:r>
              <a:rPr kumimoji="0" lang="zh-CN" altLang="en-US" dirty="0"/>
              <a:t>单位</a:t>
            </a:r>
            <a:r>
              <a:rPr kumimoji="0" lang="en-US" altLang="zh-CN" dirty="0"/>
              <a:t>】</a:t>
            </a:r>
            <a:r>
              <a:rPr kumimoji="0" lang="zh-CN" altLang="en-US" dirty="0"/>
              <a:t>字节</a:t>
            </a:r>
            <a:r>
              <a:rPr kumimoji="0" lang="en-US" altLang="zh-CN" dirty="0"/>
              <a:t>(Byte</a:t>
            </a:r>
            <a:r>
              <a:rPr kumimoji="0" lang="zh-CN" altLang="en-US" dirty="0"/>
              <a:t>，</a:t>
            </a:r>
            <a:r>
              <a:rPr kumimoji="0" lang="en-US" altLang="zh-CN" dirty="0"/>
              <a:t>B)</a:t>
            </a:r>
          </a:p>
          <a:p>
            <a:pPr fontAlgn="auto">
              <a:spcAft>
                <a:spcPts val="0"/>
              </a:spcAft>
              <a:buFont typeface="Wingdings" pitchFamily="2" charset="2"/>
              <a:buNone/>
            </a:pPr>
            <a:r>
              <a:rPr kumimoji="0" lang="en-US" altLang="zh-CN" dirty="0"/>
              <a:t>		1KB</a:t>
            </a:r>
            <a:r>
              <a:rPr kumimoji="0" lang="zh-CN" altLang="en-US" dirty="0"/>
              <a:t>＝</a:t>
            </a:r>
            <a:r>
              <a:rPr kumimoji="0" lang="en-US" altLang="zh-CN" dirty="0"/>
              <a:t>1024B	</a:t>
            </a:r>
            <a:r>
              <a:rPr kumimoji="0" lang="zh-CN" altLang="en-US" dirty="0"/>
              <a:t>（</a:t>
            </a:r>
            <a:r>
              <a:rPr kumimoji="0" lang="en-US" altLang="zh-CN" dirty="0">
                <a:solidFill>
                  <a:srgbClr val="FF0000"/>
                </a:solidFill>
              </a:rPr>
              <a:t>1024=2</a:t>
            </a:r>
            <a:r>
              <a:rPr kumimoji="0" lang="en-US" altLang="zh-CN" baseline="30000" dirty="0">
                <a:solidFill>
                  <a:srgbClr val="FF0000"/>
                </a:solidFill>
              </a:rPr>
              <a:t>10</a:t>
            </a:r>
            <a:r>
              <a:rPr kumimoji="0" lang="zh-CN" altLang="en-US" dirty="0"/>
              <a:t>）</a:t>
            </a:r>
          </a:p>
          <a:p>
            <a:pPr fontAlgn="auto">
              <a:spcAft>
                <a:spcPts val="0"/>
              </a:spcAft>
              <a:buFont typeface="Wingdings" pitchFamily="2" charset="2"/>
              <a:buNone/>
            </a:pPr>
            <a:r>
              <a:rPr kumimoji="0" lang="zh-CN" altLang="en-US" dirty="0"/>
              <a:t>	</a:t>
            </a:r>
            <a:r>
              <a:rPr kumimoji="0" lang="en-US" altLang="zh-CN" dirty="0"/>
              <a:t>	1GB</a:t>
            </a:r>
            <a:r>
              <a:rPr kumimoji="0" lang="zh-CN" altLang="en-US" dirty="0"/>
              <a:t>＝</a:t>
            </a:r>
            <a:r>
              <a:rPr kumimoji="0" lang="en-US" altLang="zh-CN" dirty="0"/>
              <a:t>1024MB</a:t>
            </a:r>
            <a:r>
              <a:rPr kumimoji="0" lang="zh-CN" altLang="en-US" dirty="0"/>
              <a:t>＝</a:t>
            </a:r>
            <a:r>
              <a:rPr kumimoji="0" lang="en-US" altLang="zh-CN" dirty="0"/>
              <a:t>1024×1024KB=1024</a:t>
            </a:r>
            <a:r>
              <a:rPr kumimoji="0" lang="en-US" altLang="zh-CN" baseline="30000" dirty="0"/>
              <a:t>3</a:t>
            </a:r>
            <a:r>
              <a:rPr kumimoji="0" lang="en-US" altLang="zh-CN" dirty="0"/>
              <a:t>B</a:t>
            </a:r>
          </a:p>
          <a:p>
            <a:pPr fontAlgn="auto">
              <a:spcAft>
                <a:spcPts val="0"/>
              </a:spcAft>
              <a:buFont typeface="Arial" panose="020B0604020202020204" pitchFamily="34" charset="0"/>
              <a:buNone/>
            </a:pPr>
            <a:r>
              <a:rPr kumimoji="0" lang="en-US" altLang="zh-CN" dirty="0"/>
              <a:t>		1TB</a:t>
            </a:r>
            <a:r>
              <a:rPr kumimoji="0" lang="zh-CN" altLang="en-US" dirty="0"/>
              <a:t>＝</a:t>
            </a:r>
            <a:r>
              <a:rPr kumimoji="0" lang="en-US" altLang="zh-CN" dirty="0"/>
              <a:t>1024GB = 1024</a:t>
            </a:r>
            <a:r>
              <a:rPr kumimoji="0" lang="en-US" altLang="zh-CN" baseline="30000" dirty="0"/>
              <a:t>4</a:t>
            </a:r>
            <a:r>
              <a:rPr kumimoji="0" lang="en-US" altLang="zh-CN" dirty="0"/>
              <a:t>B</a:t>
            </a:r>
          </a:p>
          <a:p>
            <a:pPr fontAlgn="auto">
              <a:spcAft>
                <a:spcPts val="0"/>
              </a:spcAft>
              <a:buFont typeface="Wingdings" pitchFamily="2" charset="2"/>
              <a:buNone/>
            </a:pPr>
            <a:endParaRPr kumimoji="0" lang="en-US" altLang="zh-CN" dirty="0"/>
          </a:p>
        </p:txBody>
      </p:sp>
    </p:spTree>
    <p:extLst>
      <p:ext uri="{BB962C8B-B14F-4D97-AF65-F5344CB8AC3E}">
        <p14:creationId xmlns:p14="http://schemas.microsoft.com/office/powerpoint/2010/main" val="182760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、字（</a:t>
            </a:r>
            <a:r>
              <a:rPr lang="en-US" altLang="zh-CN" dirty="0"/>
              <a:t>word)</a:t>
            </a:r>
            <a:r>
              <a:rPr lang="zh-CN" altLang="en-US" dirty="0"/>
              <a:t>、字长</a:t>
            </a:r>
          </a:p>
        </p:txBody>
      </p:sp>
      <p:sp>
        <p:nvSpPr>
          <p:cNvPr id="3" name="内容占位符 2"/>
          <p:cNvSpPr>
            <a:spLocks noGrp="1"/>
          </p:cNvSpPr>
          <p:nvPr>
            <p:ph idx="1"/>
          </p:nvPr>
        </p:nvSpPr>
        <p:spPr>
          <a:xfrm>
            <a:off x="755576" y="1556792"/>
            <a:ext cx="7886700" cy="4351338"/>
          </a:xfrm>
        </p:spPr>
        <p:txBody>
          <a:bodyPr>
            <a:normAutofit/>
          </a:bodyPr>
          <a:lstStyle/>
          <a:p>
            <a:r>
              <a:rPr lang="zh-CN" altLang="en-US" sz="2400" dirty="0"/>
              <a:t>计算机进行数据处理时，作为一个整体进行存取、加工和传送的一串二进制数码，称为一个</a:t>
            </a:r>
            <a:r>
              <a:rPr lang="zh-CN" altLang="en-US" sz="2400" b="1" dirty="0">
                <a:solidFill>
                  <a:srgbClr val="FF0000"/>
                </a:solidFill>
              </a:rPr>
              <a:t>计算机字</a:t>
            </a:r>
            <a:r>
              <a:rPr lang="zh-CN" altLang="en-US" sz="2400" dirty="0"/>
              <a:t>，简称</a:t>
            </a:r>
            <a:r>
              <a:rPr lang="zh-CN" altLang="en-US" sz="2400" b="1" dirty="0">
                <a:solidFill>
                  <a:srgbClr val="FF0000"/>
                </a:solidFill>
              </a:rPr>
              <a:t>字</a:t>
            </a:r>
            <a:r>
              <a:rPr lang="zh-CN" altLang="en-US" sz="2400" dirty="0"/>
              <a:t>。</a:t>
            </a:r>
            <a:endParaRPr lang="en-US" altLang="zh-CN" sz="2400" dirty="0"/>
          </a:p>
          <a:p>
            <a:pPr lvl="1"/>
            <a:r>
              <a:rPr lang="zh-CN" altLang="en-US" sz="2000" dirty="0"/>
              <a:t>一个字通常由一个或多个字节构成，即一般是字节的整数倍 。</a:t>
            </a:r>
            <a:endParaRPr lang="en-US" altLang="zh-CN" sz="2000" dirty="0"/>
          </a:p>
          <a:p>
            <a:r>
              <a:rPr lang="zh-CN" altLang="en-US" sz="2400" b="1" dirty="0">
                <a:solidFill>
                  <a:srgbClr val="FF0000"/>
                </a:solidFill>
              </a:rPr>
              <a:t>字长</a:t>
            </a:r>
            <a:r>
              <a:rPr lang="zh-CN" altLang="en-US" sz="2400" dirty="0"/>
              <a:t>是指一个计算机字所包含的二进制位数。</a:t>
            </a:r>
            <a:endParaRPr lang="en-US" altLang="zh-CN" sz="2400" dirty="0"/>
          </a:p>
          <a:p>
            <a:pPr lvl="1"/>
            <a:r>
              <a:rPr lang="zh-CN" altLang="en-US" sz="2000" dirty="0"/>
              <a:t>字长直接反映了一台计算机的</a:t>
            </a:r>
            <a:r>
              <a:rPr lang="zh-CN" altLang="en-US" sz="2000" b="1" dirty="0">
                <a:solidFill>
                  <a:srgbClr val="0033CC"/>
                </a:solidFill>
              </a:rPr>
              <a:t>计算精度</a:t>
            </a:r>
            <a:r>
              <a:rPr lang="zh-CN" altLang="en-US" sz="2000" dirty="0"/>
              <a:t>和</a:t>
            </a:r>
            <a:r>
              <a:rPr lang="zh-CN" altLang="en-US" sz="2000" b="1" dirty="0">
                <a:solidFill>
                  <a:srgbClr val="0033CC"/>
                </a:solidFill>
              </a:rPr>
              <a:t>计算性能</a:t>
            </a:r>
            <a:r>
              <a:rPr lang="zh-CN" altLang="en-US" sz="2000" dirty="0"/>
              <a:t>，是计算机的一个重要技术指标。</a:t>
            </a:r>
          </a:p>
          <a:p>
            <a:pPr lvl="1"/>
            <a:r>
              <a:rPr lang="zh-CN" altLang="en-US" sz="2000" dirty="0"/>
              <a:t>早期的微机（</a:t>
            </a:r>
            <a:r>
              <a:rPr lang="en-US" altLang="zh-CN" sz="2000" dirty="0"/>
              <a:t>PC</a:t>
            </a:r>
            <a:r>
              <a:rPr lang="zh-CN" altLang="en-US" sz="2000" dirty="0"/>
              <a:t>）字长一般是</a:t>
            </a:r>
            <a:r>
              <a:rPr lang="en-US" altLang="zh-CN" sz="2000" dirty="0"/>
              <a:t>8</a:t>
            </a:r>
            <a:r>
              <a:rPr lang="zh-CN" altLang="en-US" sz="2000" dirty="0"/>
              <a:t>位和</a:t>
            </a:r>
            <a:r>
              <a:rPr lang="en-US" altLang="zh-CN" sz="2000" dirty="0"/>
              <a:t>16</a:t>
            </a:r>
            <a:r>
              <a:rPr lang="zh-CN" altLang="en-US" sz="2000" dirty="0"/>
              <a:t>位；</a:t>
            </a:r>
            <a:r>
              <a:rPr lang="en-US" altLang="zh-CN" sz="2000" dirty="0"/>
              <a:t>386</a:t>
            </a:r>
            <a:r>
              <a:rPr lang="zh-CN" altLang="en-US" sz="2000" dirty="0"/>
              <a:t>以及更高的处理器（</a:t>
            </a:r>
            <a:r>
              <a:rPr lang="en-US" altLang="zh-CN" sz="2000" dirty="0"/>
              <a:t>CPU</a:t>
            </a:r>
            <a:r>
              <a:rPr lang="zh-CN" altLang="en-US" sz="2000" dirty="0"/>
              <a:t>）大多是</a:t>
            </a:r>
            <a:r>
              <a:rPr lang="en-US" altLang="zh-CN" sz="2000" dirty="0"/>
              <a:t>32</a:t>
            </a:r>
            <a:r>
              <a:rPr lang="zh-CN" altLang="en-US" sz="2000" dirty="0"/>
              <a:t>位；目前市面上的计算机的处理器大部分已达到</a:t>
            </a:r>
            <a:r>
              <a:rPr lang="en-US" altLang="zh-CN" sz="2000" dirty="0"/>
              <a:t>64</a:t>
            </a:r>
            <a:r>
              <a:rPr lang="zh-CN" altLang="en-US" sz="2000" dirty="0"/>
              <a:t>位。</a:t>
            </a:r>
          </a:p>
        </p:txBody>
      </p:sp>
    </p:spTree>
    <p:extLst>
      <p:ext uri="{BB962C8B-B14F-4D97-AF65-F5344CB8AC3E}">
        <p14:creationId xmlns:p14="http://schemas.microsoft.com/office/powerpoint/2010/main" val="207754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23528" y="1266646"/>
            <a:ext cx="5760640" cy="471586"/>
          </a:xfrm>
        </p:spPr>
        <p:txBody>
          <a:bodyPr>
            <a:normAutofit fontScale="90000"/>
          </a:bodyPr>
          <a:lstStyle/>
          <a:p>
            <a:r>
              <a:rPr lang="en-US" altLang="zh-CN" dirty="0"/>
              <a:t>1</a:t>
            </a:r>
            <a:r>
              <a:rPr lang="zh-CN" altLang="en-US" dirty="0"/>
              <a:t>、基本概念（以十进制数为例）</a:t>
            </a:r>
          </a:p>
        </p:txBody>
      </p:sp>
      <p:sp>
        <p:nvSpPr>
          <p:cNvPr id="58371" name="Rectangle 3"/>
          <p:cNvSpPr>
            <a:spLocks noGrp="1" noChangeArrowheads="1"/>
          </p:cNvSpPr>
          <p:nvPr>
            <p:ph idx="1"/>
          </p:nvPr>
        </p:nvSpPr>
        <p:spPr>
          <a:xfrm>
            <a:off x="611560" y="1844824"/>
            <a:ext cx="7769225" cy="5562600"/>
          </a:xfrm>
        </p:spPr>
        <p:txBody>
          <a:bodyPr>
            <a:normAutofit/>
          </a:bodyPr>
          <a:lstStyle/>
          <a:p>
            <a:pPr>
              <a:spcBef>
                <a:spcPct val="15000"/>
              </a:spcBef>
            </a:pPr>
            <a:r>
              <a:rPr lang="zh-CN" altLang="en-US" sz="2400" dirty="0">
                <a:solidFill>
                  <a:srgbClr val="333399"/>
                </a:solidFill>
              </a:rPr>
              <a:t>数由０～９这10个不同的符号来表示</a:t>
            </a:r>
          </a:p>
          <a:p>
            <a:pPr>
              <a:spcBef>
                <a:spcPct val="15000"/>
              </a:spcBef>
              <a:buFontTx/>
              <a:buNone/>
            </a:pPr>
            <a:r>
              <a:rPr lang="zh-CN" altLang="en-US" sz="2800" dirty="0"/>
              <a:t>【</a:t>
            </a:r>
            <a:r>
              <a:rPr lang="zh-CN" altLang="en-US" sz="2800" b="1" dirty="0">
                <a:solidFill>
                  <a:srgbClr val="FF0000"/>
                </a:solidFill>
              </a:rPr>
              <a:t>数码</a:t>
            </a:r>
            <a:r>
              <a:rPr lang="zh-CN" altLang="en-US" sz="2800" dirty="0"/>
              <a:t>】用来表示数的符号</a:t>
            </a:r>
          </a:p>
          <a:p>
            <a:pPr>
              <a:spcBef>
                <a:spcPct val="15000"/>
              </a:spcBef>
              <a:buFontTx/>
              <a:buNone/>
            </a:pPr>
            <a:r>
              <a:rPr lang="zh-CN" altLang="en-US" sz="2800" dirty="0"/>
              <a:t>【</a:t>
            </a:r>
            <a:r>
              <a:rPr lang="zh-CN" altLang="en-US" sz="2800" b="1" dirty="0">
                <a:solidFill>
                  <a:srgbClr val="FF0000"/>
                </a:solidFill>
              </a:rPr>
              <a:t>基数</a:t>
            </a:r>
            <a:r>
              <a:rPr lang="zh-CN" altLang="en-US" sz="2800" dirty="0"/>
              <a:t>】表示一位数所需要的不同符号的数目</a:t>
            </a:r>
            <a:endParaRPr lang="zh-CN" altLang="en-US" sz="2400" dirty="0"/>
          </a:p>
          <a:p>
            <a:pPr>
              <a:lnSpc>
                <a:spcPct val="90000"/>
              </a:lnSpc>
              <a:spcBef>
                <a:spcPct val="35000"/>
              </a:spcBef>
            </a:pPr>
            <a:r>
              <a:rPr lang="zh-CN" altLang="en-US" sz="2400" dirty="0">
                <a:solidFill>
                  <a:srgbClr val="333399"/>
                </a:solidFill>
              </a:rPr>
              <a:t>计数/运算时由低位向高位进位的规则：</a:t>
            </a:r>
            <a:br>
              <a:rPr lang="zh-CN" altLang="en-US" sz="2400" dirty="0">
                <a:solidFill>
                  <a:srgbClr val="333399"/>
                </a:solidFill>
              </a:rPr>
            </a:br>
            <a:r>
              <a:rPr lang="zh-CN" altLang="en-US" sz="2800" dirty="0"/>
              <a:t>			</a:t>
            </a:r>
            <a:r>
              <a:rPr lang="zh-CN" altLang="en-US" sz="2800" b="1" dirty="0">
                <a:solidFill>
                  <a:srgbClr val="FF0066"/>
                </a:solidFill>
              </a:rPr>
              <a:t>逢十进一</a:t>
            </a:r>
          </a:p>
          <a:p>
            <a:pPr>
              <a:spcBef>
                <a:spcPct val="35000"/>
              </a:spcBef>
            </a:pPr>
            <a:r>
              <a:rPr lang="zh-CN" altLang="en-US" sz="2400" dirty="0">
                <a:solidFill>
                  <a:srgbClr val="333399"/>
                </a:solidFill>
              </a:rPr>
              <a:t>同一个</a:t>
            </a:r>
            <a:r>
              <a:rPr lang="zh-CN" altLang="en-US" sz="2400" b="1" dirty="0">
                <a:solidFill>
                  <a:srgbClr val="333399"/>
                </a:solidFill>
              </a:rPr>
              <a:t>数码</a:t>
            </a:r>
            <a:r>
              <a:rPr lang="zh-CN" altLang="en-US" sz="2400" dirty="0">
                <a:solidFill>
                  <a:srgbClr val="333399"/>
                </a:solidFill>
              </a:rPr>
              <a:t>由于它所在的位置不同而有不同的</a:t>
            </a:r>
            <a:r>
              <a:rPr lang="zh-CN" altLang="en-US" sz="2400" b="1" dirty="0">
                <a:solidFill>
                  <a:srgbClr val="333399"/>
                </a:solidFill>
              </a:rPr>
              <a:t>数值</a:t>
            </a:r>
            <a:r>
              <a:rPr lang="zh-CN" altLang="en-US" sz="2400" dirty="0">
                <a:solidFill>
                  <a:srgbClr val="333399"/>
                </a:solidFill>
              </a:rPr>
              <a:t>。</a:t>
            </a:r>
          </a:p>
          <a:p>
            <a:pPr>
              <a:spcBef>
                <a:spcPct val="15000"/>
              </a:spcBef>
              <a:buFontTx/>
              <a:buNone/>
            </a:pPr>
            <a:r>
              <a:rPr lang="zh-CN" altLang="en-US" sz="2800" dirty="0"/>
              <a:t>【位权/权】位权的值是</a:t>
            </a:r>
            <a:r>
              <a:rPr lang="zh-CN" altLang="en-US" sz="2800" b="1" dirty="0"/>
              <a:t>基数</a:t>
            </a:r>
            <a:r>
              <a:rPr lang="zh-CN" altLang="en-US" sz="2800" dirty="0"/>
              <a:t>的若干次幂，相邻</a:t>
            </a:r>
            <a:r>
              <a:rPr lang="zh-CN" altLang="en-US" sz="2800" b="1" dirty="0"/>
              <a:t>位权</a:t>
            </a:r>
            <a:r>
              <a:rPr lang="zh-CN" altLang="en-US" sz="2800" dirty="0"/>
              <a:t>之比为</a:t>
            </a:r>
            <a:r>
              <a:rPr lang="zh-CN" altLang="en-US" sz="2800" b="1" dirty="0"/>
              <a:t>基数</a:t>
            </a:r>
          </a:p>
          <a:p>
            <a:pPr lvl="1">
              <a:spcBef>
                <a:spcPct val="15000"/>
              </a:spcBef>
            </a:pPr>
            <a:r>
              <a:rPr lang="zh-CN" altLang="en-US" sz="2000" dirty="0">
                <a:solidFill>
                  <a:srgbClr val="FF0066"/>
                </a:solidFill>
              </a:rPr>
              <a:t>某一位的</a:t>
            </a:r>
            <a:r>
              <a:rPr lang="zh-CN" altLang="en-US" sz="2000" b="1" dirty="0">
                <a:solidFill>
                  <a:srgbClr val="FF0066"/>
                </a:solidFill>
              </a:rPr>
              <a:t>数值</a:t>
            </a:r>
            <a:r>
              <a:rPr lang="zh-CN" altLang="en-US" sz="2000" dirty="0">
                <a:solidFill>
                  <a:srgbClr val="FF0066"/>
                </a:solidFill>
              </a:rPr>
              <a:t>＝该位上的</a:t>
            </a:r>
            <a:r>
              <a:rPr lang="zh-CN" altLang="en-US" sz="2000" b="1" dirty="0">
                <a:solidFill>
                  <a:srgbClr val="FF0066"/>
                </a:solidFill>
              </a:rPr>
              <a:t>数码</a:t>
            </a:r>
            <a:r>
              <a:rPr lang="zh-CN" altLang="en-US" sz="2000" dirty="0">
                <a:solidFill>
                  <a:srgbClr val="FF0066"/>
                </a:solidFill>
              </a:rPr>
              <a:t>×该位的</a:t>
            </a:r>
            <a:r>
              <a:rPr lang="zh-CN" altLang="en-US" sz="2000" b="1" dirty="0">
                <a:solidFill>
                  <a:srgbClr val="FF0066"/>
                </a:solidFill>
              </a:rPr>
              <a:t>位权</a:t>
            </a:r>
          </a:p>
          <a:p>
            <a:pPr lvl="1">
              <a:spcBef>
                <a:spcPct val="15000"/>
              </a:spcBef>
              <a:buFont typeface="Wingdings" pitchFamily="2" charset="2"/>
              <a:buNone/>
            </a:pPr>
            <a:r>
              <a:rPr lang="zh-CN" altLang="en-US" sz="2000" dirty="0">
                <a:solidFill>
                  <a:schemeClr val="hlink"/>
                </a:solidFill>
              </a:rPr>
              <a:t>如：1978.12＝1000+900+70+8+1×0.1+2×0.01 </a:t>
            </a:r>
            <a:br>
              <a:rPr lang="zh-CN" altLang="en-US" sz="2000" dirty="0">
                <a:solidFill>
                  <a:schemeClr val="hlink"/>
                </a:solidFill>
              </a:rPr>
            </a:br>
            <a:r>
              <a:rPr lang="zh-CN" altLang="en-US" sz="2000" dirty="0">
                <a:solidFill>
                  <a:schemeClr val="hlink"/>
                </a:solidFill>
              </a:rPr>
              <a:t>		   ＝1×10</a:t>
            </a:r>
            <a:r>
              <a:rPr lang="zh-CN" altLang="en-US" sz="2000" baseline="30000" dirty="0">
                <a:solidFill>
                  <a:schemeClr val="hlink"/>
                </a:solidFill>
              </a:rPr>
              <a:t>3</a:t>
            </a:r>
            <a:r>
              <a:rPr lang="zh-CN" altLang="en-US" sz="2000" dirty="0">
                <a:solidFill>
                  <a:schemeClr val="hlink"/>
                </a:solidFill>
              </a:rPr>
              <a:t>＋9×10</a:t>
            </a:r>
            <a:r>
              <a:rPr lang="zh-CN" altLang="en-US" sz="2000" baseline="30000" dirty="0">
                <a:solidFill>
                  <a:schemeClr val="hlink"/>
                </a:solidFill>
              </a:rPr>
              <a:t>2</a:t>
            </a:r>
            <a:r>
              <a:rPr lang="zh-CN" altLang="en-US" sz="2000" dirty="0">
                <a:solidFill>
                  <a:schemeClr val="hlink"/>
                </a:solidFill>
              </a:rPr>
              <a:t>＋7×10</a:t>
            </a:r>
            <a:r>
              <a:rPr lang="zh-CN" altLang="en-US" sz="2000" baseline="30000" dirty="0">
                <a:solidFill>
                  <a:schemeClr val="hlink"/>
                </a:solidFill>
              </a:rPr>
              <a:t>1</a:t>
            </a:r>
            <a:r>
              <a:rPr lang="zh-CN" altLang="en-US" sz="2000" dirty="0">
                <a:solidFill>
                  <a:schemeClr val="hlink"/>
                </a:solidFill>
              </a:rPr>
              <a:t>＋8×10</a:t>
            </a:r>
            <a:r>
              <a:rPr lang="zh-CN" altLang="en-US" sz="2000" baseline="30000" dirty="0">
                <a:solidFill>
                  <a:schemeClr val="hlink"/>
                </a:solidFill>
              </a:rPr>
              <a:t>0</a:t>
            </a:r>
            <a:br>
              <a:rPr lang="zh-CN" altLang="en-US" sz="2000" dirty="0">
                <a:solidFill>
                  <a:schemeClr val="hlink"/>
                </a:solidFill>
              </a:rPr>
            </a:br>
            <a:r>
              <a:rPr lang="zh-CN" altLang="en-US" sz="2000" dirty="0">
                <a:solidFill>
                  <a:schemeClr val="hlink"/>
                </a:solidFill>
              </a:rPr>
              <a:t>			 ＋1×10</a:t>
            </a:r>
            <a:r>
              <a:rPr lang="zh-CN" altLang="en-US" sz="2000" baseline="30000" dirty="0">
                <a:solidFill>
                  <a:schemeClr val="hlink"/>
                </a:solidFill>
              </a:rPr>
              <a:t>-1</a:t>
            </a:r>
            <a:r>
              <a:rPr lang="zh-CN" altLang="en-US" sz="2000" dirty="0">
                <a:solidFill>
                  <a:schemeClr val="hlink"/>
                </a:solidFill>
              </a:rPr>
              <a:t>＋2×10</a:t>
            </a:r>
            <a:r>
              <a:rPr lang="zh-CN" altLang="en-US" sz="2000" baseline="30000" dirty="0">
                <a:solidFill>
                  <a:schemeClr val="hlink"/>
                </a:solidFill>
              </a:rPr>
              <a:t>-2</a:t>
            </a:r>
            <a:endParaRPr lang="zh-CN" altLang="en-US" sz="2000" dirty="0">
              <a:solidFill>
                <a:schemeClr val="hlink"/>
              </a:solidFill>
            </a:endParaRPr>
          </a:p>
        </p:txBody>
      </p:sp>
      <p:sp>
        <p:nvSpPr>
          <p:cNvPr id="4" name="Rectangle 2">
            <a:extLst>
              <a:ext uri="{FF2B5EF4-FFF2-40B4-BE49-F238E27FC236}">
                <a16:creationId xmlns:a16="http://schemas.microsoft.com/office/drawing/2014/main" id="{0F3BEA8D-47FC-4744-8311-F4774F01801B}"/>
              </a:ext>
            </a:extLst>
          </p:cNvPr>
          <p:cNvSpPr txBox="1">
            <a:spLocks noChangeArrowheads="1"/>
          </p:cNvSpPr>
          <p:nvPr/>
        </p:nvSpPr>
        <p:spPr>
          <a:xfrm>
            <a:off x="107504" y="260648"/>
            <a:ext cx="5229200" cy="86647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zh-CN" altLang="en-US" sz="4800"/>
              <a:t>三、进位计数制</a:t>
            </a:r>
            <a:endParaRPr kumimoji="0" lang="zh-CN" altLang="en-US" sz="4800" dirty="0"/>
          </a:p>
        </p:txBody>
      </p:sp>
    </p:spTree>
    <p:extLst>
      <p:ext uri="{BB962C8B-B14F-4D97-AF65-F5344CB8AC3E}">
        <p14:creationId xmlns:p14="http://schemas.microsoft.com/office/powerpoint/2010/main" val="377695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79512" y="188640"/>
            <a:ext cx="7886700" cy="1325563"/>
          </a:xfrm>
        </p:spPr>
        <p:txBody>
          <a:bodyPr/>
          <a:lstStyle/>
          <a:p>
            <a:r>
              <a:rPr lang="en-US" altLang="zh-CN" dirty="0"/>
              <a:t>2</a:t>
            </a:r>
            <a:r>
              <a:rPr lang="zh-CN" altLang="en-US" dirty="0"/>
              <a:t>、十进制数的表示</a:t>
            </a:r>
          </a:p>
        </p:txBody>
      </p:sp>
      <p:sp>
        <p:nvSpPr>
          <p:cNvPr id="47107" name="Rectangle 3"/>
          <p:cNvSpPr>
            <a:spLocks noGrp="1" noChangeArrowheads="1"/>
          </p:cNvSpPr>
          <p:nvPr>
            <p:ph idx="1"/>
          </p:nvPr>
        </p:nvSpPr>
        <p:spPr>
          <a:xfrm>
            <a:off x="438150" y="1196752"/>
            <a:ext cx="7772400" cy="5486400"/>
          </a:xfrm>
        </p:spPr>
        <p:txBody>
          <a:bodyPr/>
          <a:lstStyle/>
          <a:p>
            <a:r>
              <a:rPr lang="zh-CN" altLang="en-US" dirty="0"/>
              <a:t>基数：</a:t>
            </a:r>
            <a:r>
              <a:rPr lang="zh-CN" altLang="en-US" dirty="0">
                <a:solidFill>
                  <a:srgbClr val="FF0066"/>
                </a:solidFill>
              </a:rPr>
              <a:t>10</a:t>
            </a:r>
          </a:p>
          <a:p>
            <a:r>
              <a:rPr lang="zh-CN" altLang="en-US" dirty="0"/>
              <a:t>使用数码：</a:t>
            </a:r>
            <a:r>
              <a:rPr lang="zh-CN" altLang="en-US" dirty="0">
                <a:solidFill>
                  <a:srgbClr val="FF0066"/>
                </a:solidFill>
              </a:rPr>
              <a:t>0,1,2,3,4,5,6,7,8,9</a:t>
            </a:r>
          </a:p>
          <a:p>
            <a:r>
              <a:rPr lang="zh-CN" altLang="en-US" dirty="0"/>
              <a:t>计数规律：</a:t>
            </a:r>
            <a:r>
              <a:rPr lang="zh-CN" altLang="en-US" dirty="0">
                <a:solidFill>
                  <a:srgbClr val="FF0066"/>
                </a:solidFill>
              </a:rPr>
              <a:t>逢十进一</a:t>
            </a:r>
          </a:p>
          <a:p>
            <a:r>
              <a:rPr lang="zh-CN" altLang="en-US" dirty="0"/>
              <a:t>十进制数</a:t>
            </a:r>
            <a:r>
              <a:rPr lang="en-US" altLang="zh-CN" dirty="0"/>
              <a:t>N</a:t>
            </a:r>
            <a:r>
              <a:rPr lang="zh-CN" altLang="en-US" dirty="0"/>
              <a:t>的表示法</a:t>
            </a:r>
          </a:p>
          <a:p>
            <a:pPr lvl="1"/>
            <a:r>
              <a:rPr lang="zh-CN" altLang="en-US" sz="2800" dirty="0"/>
              <a:t>位置记数表示： </a:t>
            </a:r>
            <a:br>
              <a:rPr lang="zh-CN" altLang="en-US" sz="2800" dirty="0"/>
            </a:br>
            <a:r>
              <a:rPr lang="zh-CN" altLang="en-US" sz="2800" dirty="0"/>
              <a:t> </a:t>
            </a:r>
            <a:r>
              <a:rPr lang="zh-CN" altLang="en-US" sz="2800" dirty="0">
                <a:solidFill>
                  <a:srgbClr val="FF0066"/>
                </a:solidFill>
              </a:rPr>
              <a:t>(</a:t>
            </a:r>
            <a:r>
              <a:rPr lang="en-US" altLang="zh-CN" sz="2800" dirty="0">
                <a:solidFill>
                  <a:srgbClr val="FF0066"/>
                </a:solidFill>
              </a:rPr>
              <a:t>N)</a:t>
            </a:r>
            <a:r>
              <a:rPr lang="en-US" altLang="zh-CN" sz="2800" baseline="-25000" dirty="0">
                <a:solidFill>
                  <a:srgbClr val="FF0066"/>
                </a:solidFill>
              </a:rPr>
              <a:t>10</a:t>
            </a:r>
            <a:r>
              <a:rPr lang="en-US" altLang="zh-CN" sz="2800" dirty="0">
                <a:solidFill>
                  <a:srgbClr val="FF0066"/>
                </a:solidFill>
              </a:rPr>
              <a:t>= (a</a:t>
            </a:r>
            <a:r>
              <a:rPr lang="en-US" altLang="zh-CN" sz="2800" baseline="-25000" dirty="0">
                <a:solidFill>
                  <a:srgbClr val="FF0066"/>
                </a:solidFill>
              </a:rPr>
              <a:t>n-1</a:t>
            </a:r>
            <a:r>
              <a:rPr lang="en-US" altLang="zh-CN" sz="2800" dirty="0">
                <a:solidFill>
                  <a:srgbClr val="FF0066"/>
                </a:solidFill>
              </a:rPr>
              <a:t>a</a:t>
            </a:r>
            <a:r>
              <a:rPr lang="en-US" altLang="zh-CN" sz="2800" baseline="-25000" dirty="0">
                <a:solidFill>
                  <a:srgbClr val="FF0066"/>
                </a:solidFill>
              </a:rPr>
              <a:t>n-2</a:t>
            </a:r>
            <a:r>
              <a:rPr lang="en-US" altLang="zh-CN" sz="2800" dirty="0">
                <a:solidFill>
                  <a:srgbClr val="FF0066"/>
                </a:solidFill>
              </a:rPr>
              <a:t>…a</a:t>
            </a:r>
            <a:r>
              <a:rPr lang="en-US" altLang="zh-CN" sz="2800" baseline="-25000" dirty="0">
                <a:solidFill>
                  <a:srgbClr val="FF0066"/>
                </a:solidFill>
              </a:rPr>
              <a:t>1</a:t>
            </a:r>
            <a:r>
              <a:rPr lang="en-US" altLang="zh-CN" sz="2800" dirty="0">
                <a:solidFill>
                  <a:srgbClr val="FF0066"/>
                </a:solidFill>
              </a:rPr>
              <a:t>a</a:t>
            </a:r>
            <a:r>
              <a:rPr lang="en-US" altLang="zh-CN" sz="2800" baseline="-25000" dirty="0">
                <a:solidFill>
                  <a:srgbClr val="FF0066"/>
                </a:solidFill>
              </a:rPr>
              <a:t>0 </a:t>
            </a:r>
            <a:r>
              <a:rPr lang="en-US" altLang="zh-CN" sz="2800" b="1" dirty="0">
                <a:solidFill>
                  <a:srgbClr val="FF0000"/>
                </a:solidFill>
                <a:effectLst>
                  <a:outerShdw blurRad="38100" dist="38100" dir="2700000" algn="tl">
                    <a:srgbClr val="000000">
                      <a:alpha val="43137"/>
                    </a:srgbClr>
                  </a:outerShdw>
                </a:effectLst>
              </a:rPr>
              <a:t>. </a:t>
            </a:r>
            <a:r>
              <a:rPr lang="en-US" altLang="zh-CN" sz="2800" dirty="0">
                <a:solidFill>
                  <a:srgbClr val="FF0066"/>
                </a:solidFill>
              </a:rPr>
              <a:t>a</a:t>
            </a:r>
            <a:r>
              <a:rPr lang="en-US" altLang="zh-CN" sz="2800" baseline="-25000" dirty="0">
                <a:solidFill>
                  <a:srgbClr val="FF0066"/>
                </a:solidFill>
              </a:rPr>
              <a:t>-1</a:t>
            </a:r>
            <a:r>
              <a:rPr lang="en-US" altLang="zh-CN" sz="2800" dirty="0">
                <a:solidFill>
                  <a:srgbClr val="FF0066"/>
                </a:solidFill>
              </a:rPr>
              <a:t>a</a:t>
            </a:r>
            <a:r>
              <a:rPr lang="en-US" altLang="zh-CN" sz="2800" baseline="-25000" dirty="0">
                <a:solidFill>
                  <a:srgbClr val="FF0066"/>
                </a:solidFill>
              </a:rPr>
              <a:t>-2</a:t>
            </a:r>
            <a:r>
              <a:rPr lang="en-US" altLang="zh-CN" sz="2800" dirty="0">
                <a:solidFill>
                  <a:srgbClr val="FF0066"/>
                </a:solidFill>
              </a:rPr>
              <a:t>…a</a:t>
            </a:r>
            <a:r>
              <a:rPr lang="en-US" altLang="zh-CN" sz="2800" baseline="-25000" dirty="0">
                <a:solidFill>
                  <a:srgbClr val="FF0066"/>
                </a:solidFill>
              </a:rPr>
              <a:t>-m</a:t>
            </a:r>
            <a:r>
              <a:rPr lang="en-US" altLang="zh-CN" sz="2800" dirty="0">
                <a:solidFill>
                  <a:srgbClr val="FF0066"/>
                </a:solidFill>
              </a:rPr>
              <a:t>)</a:t>
            </a:r>
            <a:r>
              <a:rPr lang="en-US" altLang="zh-CN" sz="2800" baseline="-25000" dirty="0">
                <a:solidFill>
                  <a:srgbClr val="FF0066"/>
                </a:solidFill>
              </a:rPr>
              <a:t>10</a:t>
            </a:r>
          </a:p>
          <a:p>
            <a:pPr lvl="1"/>
            <a:r>
              <a:rPr lang="zh-CN" altLang="en-US" sz="2800" dirty="0"/>
              <a:t>按权展开式表示：</a:t>
            </a:r>
            <a:br>
              <a:rPr lang="zh-CN" altLang="en-US" sz="2800" dirty="0"/>
            </a:br>
            <a:r>
              <a:rPr lang="zh-CN" altLang="en-US" sz="2800" dirty="0"/>
              <a:t> </a:t>
            </a:r>
            <a:r>
              <a:rPr lang="zh-CN" altLang="en-US" sz="2800" dirty="0">
                <a:solidFill>
                  <a:srgbClr val="FF0066"/>
                </a:solidFill>
              </a:rPr>
              <a:t>(</a:t>
            </a:r>
            <a:r>
              <a:rPr lang="en-US" altLang="zh-CN" sz="2800" dirty="0">
                <a:solidFill>
                  <a:srgbClr val="FF0066"/>
                </a:solidFill>
              </a:rPr>
              <a:t>N)</a:t>
            </a:r>
            <a:r>
              <a:rPr lang="en-US" altLang="zh-CN" sz="2800" baseline="-25000" dirty="0">
                <a:solidFill>
                  <a:srgbClr val="FF0066"/>
                </a:solidFill>
              </a:rPr>
              <a:t>10</a:t>
            </a:r>
            <a:r>
              <a:rPr lang="en-US" altLang="zh-CN" sz="2800" dirty="0">
                <a:solidFill>
                  <a:srgbClr val="FF0066"/>
                </a:solidFill>
              </a:rPr>
              <a:t>= a</a:t>
            </a:r>
            <a:r>
              <a:rPr lang="en-US" altLang="zh-CN" sz="2800" baseline="-25000" dirty="0">
                <a:solidFill>
                  <a:srgbClr val="FF0066"/>
                </a:solidFill>
              </a:rPr>
              <a:t>n-1</a:t>
            </a:r>
            <a:r>
              <a:rPr lang="en-US" altLang="zh-CN" sz="2800" dirty="0">
                <a:solidFill>
                  <a:srgbClr val="FF0066"/>
                </a:solidFill>
              </a:rPr>
              <a:t>×10</a:t>
            </a:r>
            <a:r>
              <a:rPr lang="en-US" altLang="zh-CN" sz="2800" baseline="30000" dirty="0">
                <a:solidFill>
                  <a:srgbClr val="FF0066"/>
                </a:solidFill>
              </a:rPr>
              <a:t>n-1</a:t>
            </a:r>
            <a:r>
              <a:rPr lang="en-US" altLang="zh-CN" sz="2800" dirty="0">
                <a:solidFill>
                  <a:srgbClr val="FF0066"/>
                </a:solidFill>
              </a:rPr>
              <a:t>+a</a:t>
            </a:r>
            <a:r>
              <a:rPr lang="en-US" altLang="zh-CN" sz="2800" baseline="-25000" dirty="0">
                <a:solidFill>
                  <a:srgbClr val="FF0066"/>
                </a:solidFill>
              </a:rPr>
              <a:t>n-2</a:t>
            </a:r>
            <a:r>
              <a:rPr lang="en-US" altLang="zh-CN" sz="2800" dirty="0">
                <a:solidFill>
                  <a:srgbClr val="FF0066"/>
                </a:solidFill>
              </a:rPr>
              <a:t>×10</a:t>
            </a:r>
            <a:r>
              <a:rPr lang="en-US" altLang="zh-CN" sz="2800" baseline="30000" dirty="0">
                <a:solidFill>
                  <a:srgbClr val="FF0066"/>
                </a:solidFill>
              </a:rPr>
              <a:t>n-2</a:t>
            </a:r>
            <a:r>
              <a:rPr lang="en-US" altLang="zh-CN" sz="2800" dirty="0">
                <a:solidFill>
                  <a:srgbClr val="FF0066"/>
                </a:solidFill>
              </a:rPr>
              <a:t>+…+a</a:t>
            </a:r>
            <a:r>
              <a:rPr lang="en-US" altLang="zh-CN" sz="2800" baseline="-25000" dirty="0">
                <a:solidFill>
                  <a:srgbClr val="FF0066"/>
                </a:solidFill>
              </a:rPr>
              <a:t>1</a:t>
            </a:r>
            <a:r>
              <a:rPr lang="en-US" altLang="zh-CN" sz="2800" dirty="0">
                <a:solidFill>
                  <a:srgbClr val="FF0066"/>
                </a:solidFill>
              </a:rPr>
              <a:t>×10</a:t>
            </a:r>
            <a:r>
              <a:rPr lang="en-US" altLang="zh-CN" sz="2800" baseline="30000" dirty="0">
                <a:solidFill>
                  <a:srgbClr val="FF0066"/>
                </a:solidFill>
              </a:rPr>
              <a:t>1</a:t>
            </a:r>
            <a:br>
              <a:rPr lang="en-US" altLang="zh-CN" sz="2800" baseline="30000" dirty="0">
                <a:solidFill>
                  <a:srgbClr val="FF0066"/>
                </a:solidFill>
              </a:rPr>
            </a:br>
            <a:r>
              <a:rPr lang="en-US" altLang="zh-CN" sz="2800" baseline="30000" dirty="0">
                <a:solidFill>
                  <a:srgbClr val="FF0066"/>
                </a:solidFill>
              </a:rPr>
              <a:t>			</a:t>
            </a:r>
            <a:r>
              <a:rPr lang="en-US" altLang="zh-CN" sz="2800" dirty="0">
                <a:solidFill>
                  <a:srgbClr val="FF0066"/>
                </a:solidFill>
              </a:rPr>
              <a:t>+a</a:t>
            </a:r>
            <a:r>
              <a:rPr lang="en-US" altLang="zh-CN" sz="2800" baseline="-25000" dirty="0">
                <a:solidFill>
                  <a:srgbClr val="FF0066"/>
                </a:solidFill>
              </a:rPr>
              <a:t>0</a:t>
            </a:r>
            <a:r>
              <a:rPr lang="en-US" altLang="zh-CN" sz="2800" dirty="0">
                <a:solidFill>
                  <a:srgbClr val="FF0066"/>
                </a:solidFill>
              </a:rPr>
              <a:t>×10</a:t>
            </a:r>
            <a:r>
              <a:rPr lang="en-US" altLang="zh-CN" sz="2800" baseline="30000" dirty="0">
                <a:solidFill>
                  <a:srgbClr val="FF0066"/>
                </a:solidFill>
              </a:rPr>
              <a:t>0</a:t>
            </a:r>
            <a:br>
              <a:rPr lang="en-US" altLang="zh-CN" sz="2800" baseline="30000" dirty="0">
                <a:solidFill>
                  <a:srgbClr val="FF0066"/>
                </a:solidFill>
              </a:rPr>
            </a:br>
            <a:r>
              <a:rPr lang="en-US" altLang="zh-CN" sz="2800" baseline="30000" dirty="0">
                <a:solidFill>
                  <a:srgbClr val="FF0066"/>
                </a:solidFill>
              </a:rPr>
              <a:t>		 </a:t>
            </a:r>
            <a:r>
              <a:rPr lang="en-US" altLang="zh-CN" sz="2800" dirty="0">
                <a:solidFill>
                  <a:srgbClr val="FF0066"/>
                </a:solidFill>
              </a:rPr>
              <a:t>+a</a:t>
            </a:r>
            <a:r>
              <a:rPr lang="en-US" altLang="zh-CN" sz="2800" baseline="-25000" dirty="0">
                <a:solidFill>
                  <a:srgbClr val="FF0066"/>
                </a:solidFill>
              </a:rPr>
              <a:t>-1</a:t>
            </a:r>
            <a:r>
              <a:rPr lang="en-US" altLang="zh-CN" sz="2800" dirty="0">
                <a:solidFill>
                  <a:srgbClr val="FF0066"/>
                </a:solidFill>
              </a:rPr>
              <a:t>×10</a:t>
            </a:r>
            <a:r>
              <a:rPr lang="en-US" altLang="zh-CN" sz="2800" baseline="30000" dirty="0">
                <a:solidFill>
                  <a:srgbClr val="FF0066"/>
                </a:solidFill>
              </a:rPr>
              <a:t>-1</a:t>
            </a:r>
            <a:r>
              <a:rPr lang="en-US" altLang="zh-CN" sz="2800" dirty="0">
                <a:solidFill>
                  <a:srgbClr val="FF0066"/>
                </a:solidFill>
              </a:rPr>
              <a:t>+a</a:t>
            </a:r>
            <a:r>
              <a:rPr lang="en-US" altLang="zh-CN" sz="2800" baseline="-25000" dirty="0">
                <a:solidFill>
                  <a:srgbClr val="FF0066"/>
                </a:solidFill>
              </a:rPr>
              <a:t>-2</a:t>
            </a:r>
            <a:r>
              <a:rPr lang="en-US" altLang="zh-CN" sz="2800" dirty="0">
                <a:solidFill>
                  <a:srgbClr val="FF0066"/>
                </a:solidFill>
              </a:rPr>
              <a:t>×10</a:t>
            </a:r>
            <a:r>
              <a:rPr lang="en-US" altLang="zh-CN" sz="2800" baseline="30000" dirty="0">
                <a:solidFill>
                  <a:srgbClr val="FF0066"/>
                </a:solidFill>
              </a:rPr>
              <a:t>-2</a:t>
            </a:r>
            <a:r>
              <a:rPr lang="en-US" altLang="zh-CN" sz="2800" dirty="0">
                <a:solidFill>
                  <a:srgbClr val="FF0066"/>
                </a:solidFill>
              </a:rPr>
              <a:t>+…+a</a:t>
            </a:r>
            <a:r>
              <a:rPr lang="en-US" altLang="zh-CN" sz="2800" baseline="-25000" dirty="0">
                <a:solidFill>
                  <a:srgbClr val="FF0066"/>
                </a:solidFill>
              </a:rPr>
              <a:t>-m</a:t>
            </a:r>
            <a:r>
              <a:rPr lang="en-US" altLang="zh-CN" sz="2800" dirty="0">
                <a:solidFill>
                  <a:srgbClr val="FF0066"/>
                </a:solidFill>
              </a:rPr>
              <a:t>×10</a:t>
            </a:r>
            <a:r>
              <a:rPr lang="en-US" altLang="zh-CN" sz="2800" baseline="30000" dirty="0">
                <a:solidFill>
                  <a:srgbClr val="FF0066"/>
                </a:solidFill>
              </a:rPr>
              <a:t>-m</a:t>
            </a:r>
          </a:p>
          <a:p>
            <a:pPr lvl="1">
              <a:buFont typeface="Wingdings" pitchFamily="2" charset="2"/>
              <a:buNone/>
            </a:pPr>
            <a:r>
              <a:rPr lang="en-US" altLang="zh-CN" sz="2800" dirty="0">
                <a:solidFill>
                  <a:srgbClr val="FF0066"/>
                </a:solidFill>
              </a:rPr>
              <a:t>		       </a:t>
            </a:r>
            <a:r>
              <a:rPr lang="en-US" altLang="zh-CN" sz="2800" dirty="0"/>
              <a:t>=</a:t>
            </a:r>
          </a:p>
        </p:txBody>
      </p:sp>
      <p:graphicFrame>
        <p:nvGraphicFramePr>
          <p:cNvPr id="47108" name="Object 4"/>
          <p:cNvGraphicFramePr>
            <a:graphicFrameLocks noChangeAspect="1"/>
          </p:cNvGraphicFramePr>
          <p:nvPr>
            <p:extLst>
              <p:ext uri="{D42A27DB-BD31-4B8C-83A1-F6EECF244321}">
                <p14:modId xmlns:p14="http://schemas.microsoft.com/office/powerpoint/2010/main" val="599508955"/>
              </p:ext>
            </p:extLst>
          </p:nvPr>
        </p:nvGraphicFramePr>
        <p:xfrm>
          <a:off x="2195736" y="5157192"/>
          <a:ext cx="1219200" cy="871537"/>
        </p:xfrm>
        <a:graphic>
          <a:graphicData uri="http://schemas.openxmlformats.org/presentationml/2006/ole">
            <mc:AlternateContent xmlns:mc="http://schemas.openxmlformats.org/markup-compatibility/2006">
              <mc:Choice xmlns:v="urn:schemas-microsoft-com:vml" Requires="v">
                <p:oleObj spid="_x0000_s112761" name="公式" r:id="rId3" imgW="710891" imgH="482391" progId="Equation.3">
                  <p:embed/>
                </p:oleObj>
              </mc:Choice>
              <mc:Fallback>
                <p:oleObj name="公式" r:id="rId3" imgW="710891" imgH="482391" progId="Equation.3">
                  <p:embed/>
                  <p:pic>
                    <p:nvPicPr>
                      <p:cNvPr id="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5157192"/>
                        <a:ext cx="1219200" cy="871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0089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19597" y="90189"/>
            <a:ext cx="4248150" cy="471586"/>
          </a:xfrm>
        </p:spPr>
        <p:txBody>
          <a:bodyPr>
            <a:normAutofit fontScale="90000"/>
          </a:bodyPr>
          <a:lstStyle/>
          <a:p>
            <a:r>
              <a:rPr lang="en-US" altLang="zh-CN" dirty="0"/>
              <a:t>3</a:t>
            </a:r>
            <a:r>
              <a:rPr lang="zh-CN" altLang="en-US" dirty="0"/>
              <a:t>、二进制数的表示</a:t>
            </a:r>
          </a:p>
        </p:txBody>
      </p:sp>
      <p:sp>
        <p:nvSpPr>
          <p:cNvPr id="59395" name="Rectangle 3"/>
          <p:cNvSpPr>
            <a:spLocks noGrp="1" noChangeArrowheads="1"/>
          </p:cNvSpPr>
          <p:nvPr>
            <p:ph idx="1"/>
          </p:nvPr>
        </p:nvSpPr>
        <p:spPr>
          <a:xfrm>
            <a:off x="245996" y="541784"/>
            <a:ext cx="7772400" cy="5486400"/>
          </a:xfrm>
        </p:spPr>
        <p:txBody>
          <a:bodyPr/>
          <a:lstStyle/>
          <a:p>
            <a:r>
              <a:rPr lang="zh-CN" altLang="en-US" dirty="0"/>
              <a:t>基数：</a:t>
            </a:r>
            <a:r>
              <a:rPr lang="zh-CN" altLang="en-US" dirty="0">
                <a:solidFill>
                  <a:srgbClr val="FF0066"/>
                </a:solidFill>
              </a:rPr>
              <a:t>2</a:t>
            </a:r>
          </a:p>
          <a:p>
            <a:r>
              <a:rPr lang="zh-CN" altLang="en-US" dirty="0"/>
              <a:t>使用数码：</a:t>
            </a:r>
            <a:r>
              <a:rPr lang="zh-CN" altLang="en-US" dirty="0">
                <a:solidFill>
                  <a:srgbClr val="FF0066"/>
                </a:solidFill>
              </a:rPr>
              <a:t>0,1</a:t>
            </a:r>
          </a:p>
          <a:p>
            <a:r>
              <a:rPr lang="zh-CN" altLang="en-US" dirty="0"/>
              <a:t>计数规律：</a:t>
            </a:r>
            <a:r>
              <a:rPr lang="zh-CN" altLang="en-US" dirty="0">
                <a:solidFill>
                  <a:srgbClr val="FF0066"/>
                </a:solidFill>
              </a:rPr>
              <a:t>逢二进一</a:t>
            </a:r>
          </a:p>
          <a:p>
            <a:r>
              <a:rPr lang="zh-CN" altLang="en-US" dirty="0"/>
              <a:t>二进制数</a:t>
            </a:r>
            <a:r>
              <a:rPr lang="en-US" altLang="zh-CN" dirty="0"/>
              <a:t>N</a:t>
            </a:r>
            <a:r>
              <a:rPr lang="zh-CN" altLang="en-US" dirty="0"/>
              <a:t>的表示法</a:t>
            </a:r>
          </a:p>
          <a:p>
            <a:pPr lvl="1"/>
            <a:r>
              <a:rPr lang="zh-CN" altLang="en-US" sz="2800" dirty="0"/>
              <a:t>位置记数表示： </a:t>
            </a:r>
            <a:br>
              <a:rPr lang="zh-CN" altLang="en-US" sz="2800" dirty="0"/>
            </a:br>
            <a:r>
              <a:rPr lang="zh-CN" altLang="en-US" sz="2800" dirty="0"/>
              <a:t> </a:t>
            </a:r>
            <a:r>
              <a:rPr lang="zh-CN" altLang="en-US" sz="2800" dirty="0">
                <a:solidFill>
                  <a:srgbClr val="FF0066"/>
                </a:solidFill>
              </a:rPr>
              <a:t>(</a:t>
            </a:r>
            <a:r>
              <a:rPr lang="en-US" altLang="zh-CN" sz="2800" dirty="0">
                <a:solidFill>
                  <a:srgbClr val="FF0066"/>
                </a:solidFill>
              </a:rPr>
              <a:t>N)</a:t>
            </a:r>
            <a:r>
              <a:rPr lang="en-US" altLang="zh-CN" sz="2800" baseline="-25000" dirty="0">
                <a:solidFill>
                  <a:srgbClr val="FF0066"/>
                </a:solidFill>
              </a:rPr>
              <a:t>2</a:t>
            </a:r>
            <a:r>
              <a:rPr lang="en-US" altLang="zh-CN" sz="2800" dirty="0">
                <a:solidFill>
                  <a:srgbClr val="FF0066"/>
                </a:solidFill>
              </a:rPr>
              <a:t>= (a</a:t>
            </a:r>
            <a:r>
              <a:rPr lang="en-US" altLang="zh-CN" sz="2800" baseline="-25000" dirty="0">
                <a:solidFill>
                  <a:srgbClr val="FF0066"/>
                </a:solidFill>
              </a:rPr>
              <a:t>n-1</a:t>
            </a:r>
            <a:r>
              <a:rPr lang="en-US" altLang="zh-CN" sz="2800" dirty="0">
                <a:solidFill>
                  <a:srgbClr val="FF0066"/>
                </a:solidFill>
              </a:rPr>
              <a:t>a</a:t>
            </a:r>
            <a:r>
              <a:rPr lang="en-US" altLang="zh-CN" sz="2800" baseline="-25000" dirty="0">
                <a:solidFill>
                  <a:srgbClr val="FF0066"/>
                </a:solidFill>
              </a:rPr>
              <a:t>n-2</a:t>
            </a:r>
            <a:r>
              <a:rPr lang="en-US" altLang="zh-CN" sz="2800" dirty="0">
                <a:solidFill>
                  <a:srgbClr val="FF0066"/>
                </a:solidFill>
              </a:rPr>
              <a:t>…a</a:t>
            </a:r>
            <a:r>
              <a:rPr lang="en-US" altLang="zh-CN" sz="2800" baseline="-25000" dirty="0">
                <a:solidFill>
                  <a:srgbClr val="FF0066"/>
                </a:solidFill>
              </a:rPr>
              <a:t>1</a:t>
            </a:r>
            <a:r>
              <a:rPr lang="en-US" altLang="zh-CN" sz="2800" dirty="0">
                <a:solidFill>
                  <a:srgbClr val="FF0066"/>
                </a:solidFill>
              </a:rPr>
              <a:t>a</a:t>
            </a:r>
            <a:r>
              <a:rPr lang="en-US" altLang="zh-CN" sz="2800" baseline="-25000" dirty="0">
                <a:solidFill>
                  <a:srgbClr val="FF0066"/>
                </a:solidFill>
              </a:rPr>
              <a:t>0 </a:t>
            </a:r>
            <a:r>
              <a:rPr lang="en-US" altLang="zh-CN" sz="2800" b="1" dirty="0">
                <a:solidFill>
                  <a:srgbClr val="FF0066"/>
                </a:solidFill>
                <a:effectLst>
                  <a:outerShdw blurRad="38100" dist="38100" dir="2700000" algn="tl">
                    <a:srgbClr val="000000">
                      <a:alpha val="43137"/>
                    </a:srgbClr>
                  </a:outerShdw>
                </a:effectLst>
              </a:rPr>
              <a:t>.</a:t>
            </a:r>
            <a:r>
              <a:rPr lang="en-US" altLang="zh-CN" sz="2800" b="1" dirty="0">
                <a:solidFill>
                  <a:srgbClr val="FF0066"/>
                </a:solidFill>
              </a:rPr>
              <a:t> </a:t>
            </a:r>
            <a:r>
              <a:rPr lang="en-US" altLang="zh-CN" sz="2800" dirty="0">
                <a:solidFill>
                  <a:srgbClr val="FF0066"/>
                </a:solidFill>
              </a:rPr>
              <a:t>a</a:t>
            </a:r>
            <a:r>
              <a:rPr lang="en-US" altLang="zh-CN" sz="2800" baseline="-25000" dirty="0">
                <a:solidFill>
                  <a:srgbClr val="FF0066"/>
                </a:solidFill>
              </a:rPr>
              <a:t>-1</a:t>
            </a:r>
            <a:r>
              <a:rPr lang="en-US" altLang="zh-CN" sz="2800" dirty="0">
                <a:solidFill>
                  <a:srgbClr val="FF0066"/>
                </a:solidFill>
              </a:rPr>
              <a:t>a</a:t>
            </a:r>
            <a:r>
              <a:rPr lang="en-US" altLang="zh-CN" sz="2800" baseline="-25000" dirty="0">
                <a:solidFill>
                  <a:srgbClr val="FF0066"/>
                </a:solidFill>
              </a:rPr>
              <a:t>-2</a:t>
            </a:r>
            <a:r>
              <a:rPr lang="en-US" altLang="zh-CN" sz="2800" dirty="0">
                <a:solidFill>
                  <a:srgbClr val="FF0066"/>
                </a:solidFill>
              </a:rPr>
              <a:t>…a</a:t>
            </a:r>
            <a:r>
              <a:rPr lang="en-US" altLang="zh-CN" sz="2800" baseline="-25000" dirty="0">
                <a:solidFill>
                  <a:srgbClr val="FF0066"/>
                </a:solidFill>
              </a:rPr>
              <a:t>-m</a:t>
            </a:r>
            <a:r>
              <a:rPr lang="en-US" altLang="zh-CN" sz="2800" dirty="0">
                <a:solidFill>
                  <a:srgbClr val="FF0066"/>
                </a:solidFill>
              </a:rPr>
              <a:t>)</a:t>
            </a:r>
            <a:r>
              <a:rPr lang="en-US" altLang="zh-CN" sz="2800" baseline="-25000" dirty="0">
                <a:solidFill>
                  <a:srgbClr val="FF0066"/>
                </a:solidFill>
              </a:rPr>
              <a:t>2</a:t>
            </a:r>
          </a:p>
          <a:p>
            <a:pPr lvl="1"/>
            <a:r>
              <a:rPr lang="zh-CN" altLang="en-US" sz="2800" dirty="0"/>
              <a:t>按权展开式表示：</a:t>
            </a:r>
            <a:br>
              <a:rPr lang="zh-CN" altLang="en-US" sz="2800" dirty="0"/>
            </a:br>
            <a:r>
              <a:rPr lang="zh-CN" altLang="en-US" sz="2800" dirty="0"/>
              <a:t> </a:t>
            </a:r>
            <a:r>
              <a:rPr lang="zh-CN" altLang="en-US" sz="2800" dirty="0">
                <a:solidFill>
                  <a:srgbClr val="FF0066"/>
                </a:solidFill>
              </a:rPr>
              <a:t>(</a:t>
            </a:r>
            <a:r>
              <a:rPr lang="en-US" altLang="zh-CN" sz="2800" dirty="0">
                <a:solidFill>
                  <a:srgbClr val="FF0066"/>
                </a:solidFill>
              </a:rPr>
              <a:t>N)</a:t>
            </a:r>
            <a:r>
              <a:rPr lang="en-US" altLang="zh-CN" sz="2800" baseline="-25000" dirty="0">
                <a:solidFill>
                  <a:srgbClr val="FF0066"/>
                </a:solidFill>
              </a:rPr>
              <a:t>2</a:t>
            </a:r>
            <a:r>
              <a:rPr lang="en-US" altLang="zh-CN" sz="2800" dirty="0">
                <a:solidFill>
                  <a:srgbClr val="FF0066"/>
                </a:solidFill>
              </a:rPr>
              <a:t>= a</a:t>
            </a:r>
            <a:r>
              <a:rPr lang="en-US" altLang="zh-CN" sz="2800" baseline="-25000" dirty="0">
                <a:solidFill>
                  <a:srgbClr val="FF0066"/>
                </a:solidFill>
              </a:rPr>
              <a:t>n-1</a:t>
            </a:r>
            <a:r>
              <a:rPr lang="en-US" altLang="zh-CN" sz="2800" dirty="0">
                <a:solidFill>
                  <a:srgbClr val="FF0066"/>
                </a:solidFill>
              </a:rPr>
              <a:t>×2</a:t>
            </a:r>
            <a:r>
              <a:rPr lang="en-US" altLang="zh-CN" sz="2800" baseline="30000" dirty="0">
                <a:solidFill>
                  <a:srgbClr val="FF0066"/>
                </a:solidFill>
              </a:rPr>
              <a:t>n-1</a:t>
            </a:r>
            <a:r>
              <a:rPr lang="en-US" altLang="zh-CN" sz="2800" dirty="0">
                <a:solidFill>
                  <a:srgbClr val="FF0066"/>
                </a:solidFill>
              </a:rPr>
              <a:t>+a</a:t>
            </a:r>
            <a:r>
              <a:rPr lang="en-US" altLang="zh-CN" sz="2800" baseline="-25000" dirty="0">
                <a:solidFill>
                  <a:srgbClr val="FF0066"/>
                </a:solidFill>
              </a:rPr>
              <a:t>n-2</a:t>
            </a:r>
            <a:r>
              <a:rPr lang="en-US" altLang="zh-CN" sz="2800" dirty="0">
                <a:solidFill>
                  <a:srgbClr val="FF0066"/>
                </a:solidFill>
              </a:rPr>
              <a:t>×2</a:t>
            </a:r>
            <a:r>
              <a:rPr lang="en-US" altLang="zh-CN" sz="2800" baseline="30000" dirty="0">
                <a:solidFill>
                  <a:srgbClr val="FF0066"/>
                </a:solidFill>
              </a:rPr>
              <a:t>n-2</a:t>
            </a:r>
            <a:r>
              <a:rPr lang="en-US" altLang="zh-CN" sz="2800" dirty="0">
                <a:solidFill>
                  <a:srgbClr val="FF0066"/>
                </a:solidFill>
              </a:rPr>
              <a:t>+…+a</a:t>
            </a:r>
            <a:r>
              <a:rPr lang="en-US" altLang="zh-CN" sz="2800" baseline="-25000" dirty="0">
                <a:solidFill>
                  <a:srgbClr val="FF0066"/>
                </a:solidFill>
              </a:rPr>
              <a:t>1</a:t>
            </a:r>
            <a:r>
              <a:rPr lang="en-US" altLang="zh-CN" sz="2800" dirty="0">
                <a:solidFill>
                  <a:srgbClr val="FF0066"/>
                </a:solidFill>
              </a:rPr>
              <a:t>×2</a:t>
            </a:r>
            <a:r>
              <a:rPr lang="en-US" altLang="zh-CN" sz="2800" baseline="30000" dirty="0">
                <a:solidFill>
                  <a:srgbClr val="FF0066"/>
                </a:solidFill>
              </a:rPr>
              <a:t>1</a:t>
            </a:r>
            <a:r>
              <a:rPr lang="en-US" altLang="zh-CN" sz="2800" dirty="0">
                <a:solidFill>
                  <a:srgbClr val="FF0066"/>
                </a:solidFill>
              </a:rPr>
              <a:t>+a</a:t>
            </a:r>
            <a:r>
              <a:rPr lang="en-US" altLang="zh-CN" sz="2800" baseline="-25000" dirty="0">
                <a:solidFill>
                  <a:srgbClr val="FF0066"/>
                </a:solidFill>
              </a:rPr>
              <a:t>0</a:t>
            </a:r>
            <a:r>
              <a:rPr lang="en-US" altLang="zh-CN" sz="2800" dirty="0">
                <a:solidFill>
                  <a:srgbClr val="FF0066"/>
                </a:solidFill>
              </a:rPr>
              <a:t>×2</a:t>
            </a:r>
            <a:r>
              <a:rPr lang="en-US" altLang="zh-CN" sz="2800" baseline="30000" dirty="0">
                <a:solidFill>
                  <a:srgbClr val="FF0066"/>
                </a:solidFill>
              </a:rPr>
              <a:t>0</a:t>
            </a:r>
            <a:br>
              <a:rPr lang="en-US" altLang="zh-CN" sz="2800" baseline="30000" dirty="0">
                <a:solidFill>
                  <a:srgbClr val="FF0066"/>
                </a:solidFill>
              </a:rPr>
            </a:br>
            <a:r>
              <a:rPr lang="en-US" altLang="zh-CN" sz="2800" baseline="30000" dirty="0">
                <a:solidFill>
                  <a:srgbClr val="FF0066"/>
                </a:solidFill>
              </a:rPr>
              <a:t>		 </a:t>
            </a:r>
            <a:r>
              <a:rPr lang="en-US" altLang="zh-CN" sz="2800" dirty="0">
                <a:solidFill>
                  <a:srgbClr val="FF0066"/>
                </a:solidFill>
              </a:rPr>
              <a:t>+a</a:t>
            </a:r>
            <a:r>
              <a:rPr lang="en-US" altLang="zh-CN" sz="2800" baseline="-25000" dirty="0">
                <a:solidFill>
                  <a:srgbClr val="FF0066"/>
                </a:solidFill>
              </a:rPr>
              <a:t>-1</a:t>
            </a:r>
            <a:r>
              <a:rPr lang="en-US" altLang="zh-CN" sz="2800" dirty="0">
                <a:solidFill>
                  <a:srgbClr val="FF0066"/>
                </a:solidFill>
              </a:rPr>
              <a:t>×2</a:t>
            </a:r>
            <a:r>
              <a:rPr lang="en-US" altLang="zh-CN" sz="2800" baseline="30000" dirty="0">
                <a:solidFill>
                  <a:srgbClr val="FF0066"/>
                </a:solidFill>
              </a:rPr>
              <a:t>-1</a:t>
            </a:r>
            <a:r>
              <a:rPr lang="en-US" altLang="zh-CN" sz="2800" dirty="0">
                <a:solidFill>
                  <a:srgbClr val="FF0066"/>
                </a:solidFill>
              </a:rPr>
              <a:t>+a</a:t>
            </a:r>
            <a:r>
              <a:rPr lang="en-US" altLang="zh-CN" sz="2800" baseline="-25000" dirty="0">
                <a:solidFill>
                  <a:srgbClr val="FF0066"/>
                </a:solidFill>
              </a:rPr>
              <a:t>-2</a:t>
            </a:r>
            <a:r>
              <a:rPr lang="en-US" altLang="zh-CN" sz="2800" dirty="0">
                <a:solidFill>
                  <a:srgbClr val="FF0066"/>
                </a:solidFill>
              </a:rPr>
              <a:t>×2</a:t>
            </a:r>
            <a:r>
              <a:rPr lang="en-US" altLang="zh-CN" sz="2800" baseline="30000" dirty="0">
                <a:solidFill>
                  <a:srgbClr val="FF0066"/>
                </a:solidFill>
              </a:rPr>
              <a:t>-2</a:t>
            </a:r>
            <a:r>
              <a:rPr lang="en-US" altLang="zh-CN" sz="2800" dirty="0">
                <a:solidFill>
                  <a:srgbClr val="FF0066"/>
                </a:solidFill>
              </a:rPr>
              <a:t>+…+a</a:t>
            </a:r>
            <a:r>
              <a:rPr lang="en-US" altLang="zh-CN" sz="2800" baseline="-25000" dirty="0">
                <a:solidFill>
                  <a:srgbClr val="FF0066"/>
                </a:solidFill>
              </a:rPr>
              <a:t>-m</a:t>
            </a:r>
            <a:r>
              <a:rPr lang="en-US" altLang="zh-CN" sz="2800" dirty="0">
                <a:solidFill>
                  <a:srgbClr val="FF0066"/>
                </a:solidFill>
              </a:rPr>
              <a:t>×2</a:t>
            </a:r>
            <a:r>
              <a:rPr lang="en-US" altLang="zh-CN" sz="2800" baseline="30000" dirty="0">
                <a:solidFill>
                  <a:srgbClr val="FF0066"/>
                </a:solidFill>
              </a:rPr>
              <a:t>-m</a:t>
            </a:r>
            <a:endParaRPr lang="en-US" altLang="zh-CN" sz="2800" dirty="0">
              <a:solidFill>
                <a:srgbClr val="FF0066"/>
              </a:solidFill>
            </a:endParaRPr>
          </a:p>
        </p:txBody>
      </p:sp>
      <p:grpSp>
        <p:nvGrpSpPr>
          <p:cNvPr id="59401" name="Group 9"/>
          <p:cNvGrpSpPr>
            <a:grpSpLocks/>
          </p:cNvGrpSpPr>
          <p:nvPr/>
        </p:nvGrpSpPr>
        <p:grpSpPr bwMode="auto">
          <a:xfrm>
            <a:off x="457200" y="-6732588"/>
            <a:ext cx="8229600" cy="20324763"/>
            <a:chOff x="0" y="12803"/>
            <a:chExt cx="5184" cy="12803"/>
          </a:xfrm>
        </p:grpSpPr>
        <p:sp>
          <p:nvSpPr>
            <p:cNvPr id="59397" name="Rectangle 5"/>
            <p:cNvSpPr>
              <a:spLocks noChangeArrowheads="1"/>
            </p:cNvSpPr>
            <p:nvPr/>
          </p:nvSpPr>
          <p:spPr bwMode="auto">
            <a:xfrm>
              <a:off x="0" y="12803"/>
              <a:ext cx="3398" cy="1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59400" name="Group 8"/>
            <p:cNvGrpSpPr>
              <a:grpSpLocks/>
            </p:cNvGrpSpPr>
            <p:nvPr/>
          </p:nvGrpSpPr>
          <p:grpSpPr bwMode="auto">
            <a:xfrm>
              <a:off x="0" y="12803"/>
              <a:ext cx="5184" cy="1918"/>
              <a:chOff x="0" y="14721"/>
              <a:chExt cx="5184" cy="1918"/>
            </a:xfrm>
          </p:grpSpPr>
          <p:sp>
            <p:nvSpPr>
              <p:cNvPr id="59398" name="Rectangle 6"/>
              <p:cNvSpPr>
                <a:spLocks noChangeArrowheads="1"/>
              </p:cNvSpPr>
              <p:nvPr/>
            </p:nvSpPr>
            <p:spPr bwMode="auto">
              <a:xfrm>
                <a:off x="0" y="14721"/>
                <a:ext cx="3398" cy="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9399" name="Rectangle 7"/>
              <p:cNvSpPr>
                <a:spLocks noChangeArrowheads="1"/>
              </p:cNvSpPr>
              <p:nvPr/>
            </p:nvSpPr>
            <p:spPr bwMode="auto">
              <a:xfrm>
                <a:off x="0" y="14721"/>
                <a:ext cx="5184"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pPr>
                <a:endParaRPr lang="zh-CN" altLang="en-US"/>
              </a:p>
            </p:txBody>
          </p:sp>
        </p:grpSp>
      </p:grpSp>
      <p:grpSp>
        <p:nvGrpSpPr>
          <p:cNvPr id="59406" name="Group 14"/>
          <p:cNvGrpSpPr>
            <a:grpSpLocks/>
          </p:cNvGrpSpPr>
          <p:nvPr/>
        </p:nvGrpSpPr>
        <p:grpSpPr bwMode="auto">
          <a:xfrm>
            <a:off x="457200" y="-6732588"/>
            <a:ext cx="8229600" cy="20324763"/>
            <a:chOff x="0" y="12803"/>
            <a:chExt cx="5184" cy="12803"/>
          </a:xfrm>
        </p:grpSpPr>
        <p:sp>
          <p:nvSpPr>
            <p:cNvPr id="59402" name="Rectangle 10"/>
            <p:cNvSpPr>
              <a:spLocks noChangeArrowheads="1"/>
            </p:cNvSpPr>
            <p:nvPr/>
          </p:nvSpPr>
          <p:spPr bwMode="auto">
            <a:xfrm>
              <a:off x="0" y="12803"/>
              <a:ext cx="3398" cy="1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59405" name="Group 13"/>
            <p:cNvGrpSpPr>
              <a:grpSpLocks/>
            </p:cNvGrpSpPr>
            <p:nvPr/>
          </p:nvGrpSpPr>
          <p:grpSpPr bwMode="auto">
            <a:xfrm>
              <a:off x="0" y="12803"/>
              <a:ext cx="5184" cy="1918"/>
              <a:chOff x="0" y="14721"/>
              <a:chExt cx="5184" cy="1918"/>
            </a:xfrm>
          </p:grpSpPr>
          <p:sp>
            <p:nvSpPr>
              <p:cNvPr id="59403" name="Rectangle 11"/>
              <p:cNvSpPr>
                <a:spLocks noChangeArrowheads="1"/>
              </p:cNvSpPr>
              <p:nvPr/>
            </p:nvSpPr>
            <p:spPr bwMode="auto">
              <a:xfrm>
                <a:off x="0" y="14721"/>
                <a:ext cx="3398" cy="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9404" name="Rectangle 12"/>
              <p:cNvSpPr>
                <a:spLocks noChangeArrowheads="1"/>
              </p:cNvSpPr>
              <p:nvPr/>
            </p:nvSpPr>
            <p:spPr bwMode="auto">
              <a:xfrm>
                <a:off x="0" y="14721"/>
                <a:ext cx="5184"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pPr>
                <a:endParaRPr lang="zh-CN" altLang="en-US"/>
              </a:p>
            </p:txBody>
          </p:sp>
        </p:grpSp>
      </p:grpSp>
      <p:sp>
        <p:nvSpPr>
          <p:cNvPr id="59407" name="Text Box 15"/>
          <p:cNvSpPr txBox="1">
            <a:spLocks noChangeArrowheads="1"/>
          </p:cNvSpPr>
          <p:nvPr/>
        </p:nvSpPr>
        <p:spPr bwMode="auto">
          <a:xfrm>
            <a:off x="-41342" y="4149080"/>
            <a:ext cx="80597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b="1" dirty="0">
                <a:solidFill>
                  <a:srgbClr val="333399"/>
                </a:solidFill>
              </a:rPr>
              <a:t>『例1』 (111011)</a:t>
            </a:r>
            <a:r>
              <a:rPr lang="zh-CN" altLang="en-US" b="1" baseline="-25000" dirty="0">
                <a:solidFill>
                  <a:srgbClr val="333399"/>
                </a:solidFill>
              </a:rPr>
              <a:t>2</a:t>
            </a:r>
            <a:r>
              <a:rPr lang="zh-CN" altLang="en-US" b="1" dirty="0">
                <a:solidFill>
                  <a:srgbClr val="333399"/>
                </a:solidFill>
              </a:rPr>
              <a:t> </a:t>
            </a:r>
          </a:p>
          <a:p>
            <a:pPr>
              <a:spcBef>
                <a:spcPct val="0"/>
              </a:spcBef>
            </a:pPr>
            <a:r>
              <a:rPr lang="zh-CN" altLang="en-US" b="1" dirty="0">
                <a:solidFill>
                  <a:srgbClr val="333399"/>
                </a:solidFill>
              </a:rPr>
              <a:t>	= 1×2</a:t>
            </a:r>
            <a:r>
              <a:rPr lang="zh-CN" altLang="en-US" b="1" baseline="30000" dirty="0">
                <a:solidFill>
                  <a:srgbClr val="333399"/>
                </a:solidFill>
              </a:rPr>
              <a:t>5</a:t>
            </a:r>
            <a:r>
              <a:rPr lang="zh-CN" altLang="en-US" b="1" dirty="0">
                <a:solidFill>
                  <a:srgbClr val="333399"/>
                </a:solidFill>
              </a:rPr>
              <a:t> + 1×2</a:t>
            </a:r>
            <a:r>
              <a:rPr lang="zh-CN" altLang="en-US" b="1" baseline="30000" dirty="0">
                <a:solidFill>
                  <a:srgbClr val="333399"/>
                </a:solidFill>
              </a:rPr>
              <a:t>4</a:t>
            </a:r>
            <a:r>
              <a:rPr lang="zh-CN" altLang="en-US" b="1" dirty="0">
                <a:solidFill>
                  <a:srgbClr val="333399"/>
                </a:solidFill>
              </a:rPr>
              <a:t> + 1×2</a:t>
            </a:r>
            <a:r>
              <a:rPr lang="zh-CN" altLang="en-US" b="1" baseline="30000" dirty="0">
                <a:solidFill>
                  <a:srgbClr val="333399"/>
                </a:solidFill>
              </a:rPr>
              <a:t>3</a:t>
            </a:r>
            <a:r>
              <a:rPr lang="zh-CN" altLang="en-US" b="1" dirty="0">
                <a:solidFill>
                  <a:srgbClr val="333399"/>
                </a:solidFill>
              </a:rPr>
              <a:t> + 0×2</a:t>
            </a:r>
            <a:r>
              <a:rPr lang="zh-CN" altLang="en-US" b="1" baseline="30000" dirty="0">
                <a:solidFill>
                  <a:srgbClr val="333399"/>
                </a:solidFill>
              </a:rPr>
              <a:t>2</a:t>
            </a:r>
            <a:r>
              <a:rPr lang="zh-CN" altLang="en-US" b="1" dirty="0">
                <a:solidFill>
                  <a:srgbClr val="333399"/>
                </a:solidFill>
              </a:rPr>
              <a:t> + 1×2</a:t>
            </a:r>
            <a:r>
              <a:rPr lang="zh-CN" altLang="en-US" b="1" baseline="30000" dirty="0">
                <a:solidFill>
                  <a:srgbClr val="333399"/>
                </a:solidFill>
              </a:rPr>
              <a:t>1</a:t>
            </a:r>
            <a:r>
              <a:rPr lang="zh-CN" altLang="en-US" b="1" dirty="0">
                <a:solidFill>
                  <a:srgbClr val="333399"/>
                </a:solidFill>
              </a:rPr>
              <a:t> + 1×2</a:t>
            </a:r>
            <a:r>
              <a:rPr lang="zh-CN" altLang="en-US" b="1" baseline="30000" dirty="0">
                <a:solidFill>
                  <a:srgbClr val="333399"/>
                </a:solidFill>
              </a:rPr>
              <a:t>0</a:t>
            </a:r>
            <a:r>
              <a:rPr lang="zh-CN" altLang="en-US" b="1" dirty="0">
                <a:solidFill>
                  <a:srgbClr val="333399"/>
                </a:solidFill>
              </a:rPr>
              <a:t> </a:t>
            </a:r>
          </a:p>
          <a:p>
            <a:pPr>
              <a:spcBef>
                <a:spcPct val="0"/>
              </a:spcBef>
            </a:pPr>
            <a:r>
              <a:rPr lang="zh-CN" altLang="en-US" b="1" dirty="0">
                <a:solidFill>
                  <a:srgbClr val="333399"/>
                </a:solidFill>
              </a:rPr>
              <a:t>	= 1×32 + 1×16 + 1×8 + 0×4 + 1×2 + 1×1 = (59)</a:t>
            </a:r>
            <a:r>
              <a:rPr lang="zh-CN" altLang="en-US" b="1" baseline="-25000" dirty="0">
                <a:solidFill>
                  <a:srgbClr val="333399"/>
                </a:solidFill>
              </a:rPr>
              <a:t>10</a:t>
            </a:r>
            <a:r>
              <a:rPr lang="zh-CN" altLang="en-US" b="1" dirty="0">
                <a:solidFill>
                  <a:srgbClr val="333399"/>
                </a:solidFill>
              </a:rPr>
              <a:t> </a:t>
            </a:r>
          </a:p>
        </p:txBody>
      </p:sp>
      <p:sp>
        <p:nvSpPr>
          <p:cNvPr id="59408" name="Rectangle 16"/>
          <p:cNvSpPr>
            <a:spLocks noChangeArrowheads="1"/>
          </p:cNvSpPr>
          <p:nvPr/>
        </p:nvSpPr>
        <p:spPr bwMode="auto">
          <a:xfrm>
            <a:off x="-40946" y="5097860"/>
            <a:ext cx="3581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b="1" dirty="0">
                <a:solidFill>
                  <a:srgbClr val="333399"/>
                </a:solidFill>
              </a:rPr>
              <a:t>『例2』</a:t>
            </a:r>
          </a:p>
          <a:p>
            <a:pPr>
              <a:spcBef>
                <a:spcPct val="0"/>
              </a:spcBef>
            </a:pPr>
            <a:r>
              <a:rPr lang="zh-CN" altLang="en-US" b="1" dirty="0">
                <a:solidFill>
                  <a:srgbClr val="333399"/>
                </a:solidFill>
              </a:rPr>
              <a:t>   (0.101)</a:t>
            </a:r>
            <a:r>
              <a:rPr lang="zh-CN" altLang="en-US" b="1" baseline="-25000" dirty="0">
                <a:solidFill>
                  <a:srgbClr val="333399"/>
                </a:solidFill>
              </a:rPr>
              <a:t>2</a:t>
            </a:r>
            <a:r>
              <a:rPr lang="zh-CN" altLang="en-US" b="1" dirty="0">
                <a:solidFill>
                  <a:srgbClr val="333399"/>
                </a:solidFill>
              </a:rPr>
              <a:t> </a:t>
            </a:r>
          </a:p>
          <a:p>
            <a:pPr>
              <a:spcBef>
                <a:spcPct val="0"/>
              </a:spcBef>
            </a:pPr>
            <a:r>
              <a:rPr lang="zh-CN" altLang="en-US" b="1" dirty="0">
                <a:solidFill>
                  <a:srgbClr val="333399"/>
                </a:solidFill>
              </a:rPr>
              <a:t>= 1×2</a:t>
            </a:r>
            <a:r>
              <a:rPr lang="zh-CN" altLang="en-US" b="1" baseline="30000" dirty="0">
                <a:solidFill>
                  <a:srgbClr val="333399"/>
                </a:solidFill>
              </a:rPr>
              <a:t>-1</a:t>
            </a:r>
            <a:r>
              <a:rPr lang="zh-CN" altLang="en-US" b="1" dirty="0">
                <a:solidFill>
                  <a:srgbClr val="333399"/>
                </a:solidFill>
              </a:rPr>
              <a:t> + 0×2</a:t>
            </a:r>
            <a:r>
              <a:rPr lang="zh-CN" altLang="en-US" b="1" baseline="30000" dirty="0">
                <a:solidFill>
                  <a:srgbClr val="333399"/>
                </a:solidFill>
              </a:rPr>
              <a:t>-2</a:t>
            </a:r>
            <a:r>
              <a:rPr lang="zh-CN" altLang="en-US" b="1" dirty="0">
                <a:solidFill>
                  <a:srgbClr val="333399"/>
                </a:solidFill>
              </a:rPr>
              <a:t> + 1×2</a:t>
            </a:r>
            <a:r>
              <a:rPr lang="zh-CN" altLang="en-US" b="1" baseline="30000" dirty="0">
                <a:solidFill>
                  <a:srgbClr val="333399"/>
                </a:solidFill>
              </a:rPr>
              <a:t>-3</a:t>
            </a:r>
            <a:r>
              <a:rPr lang="zh-CN" altLang="en-US" b="1" dirty="0">
                <a:solidFill>
                  <a:srgbClr val="333399"/>
                </a:solidFill>
              </a:rPr>
              <a:t> </a:t>
            </a:r>
          </a:p>
          <a:p>
            <a:pPr>
              <a:spcBef>
                <a:spcPct val="0"/>
              </a:spcBef>
            </a:pPr>
            <a:r>
              <a:rPr lang="zh-CN" altLang="en-US" b="1" dirty="0">
                <a:solidFill>
                  <a:srgbClr val="333399"/>
                </a:solidFill>
              </a:rPr>
              <a:t>= 0.5 + 0.125 = (0.625)</a:t>
            </a:r>
            <a:r>
              <a:rPr lang="zh-CN" altLang="en-US" b="1" baseline="-25000" dirty="0">
                <a:solidFill>
                  <a:srgbClr val="333399"/>
                </a:solidFill>
              </a:rPr>
              <a:t>10</a:t>
            </a:r>
            <a:r>
              <a:rPr lang="zh-CN" altLang="en-US" b="1" dirty="0">
                <a:solidFill>
                  <a:srgbClr val="333399"/>
                </a:solidFill>
              </a:rPr>
              <a:t> </a:t>
            </a:r>
          </a:p>
        </p:txBody>
      </p:sp>
      <p:sp>
        <p:nvSpPr>
          <p:cNvPr id="59409" name="Rectangle 17"/>
          <p:cNvSpPr>
            <a:spLocks noChangeArrowheads="1"/>
          </p:cNvSpPr>
          <p:nvPr/>
        </p:nvSpPr>
        <p:spPr bwMode="auto">
          <a:xfrm>
            <a:off x="4494146" y="-80467"/>
            <a:ext cx="4542350" cy="2677656"/>
          </a:xfrm>
          <a:prstGeom prst="rect">
            <a:avLst/>
          </a:prstGeom>
          <a:noFill/>
          <a:ln>
            <a:noFill/>
          </a:ln>
          <a:effectLst/>
          <a:extLst/>
        </p:spPr>
        <p:txBody>
          <a:bodyPr wrap="square">
            <a:spAutoFit/>
          </a:bodyPr>
          <a:lstStyle/>
          <a:p>
            <a:pPr>
              <a:spcBef>
                <a:spcPct val="0"/>
              </a:spcBef>
            </a:pPr>
            <a:r>
              <a:rPr lang="zh-CN" altLang="en-US" b="1" dirty="0">
                <a:solidFill>
                  <a:srgbClr val="333399"/>
                </a:solidFill>
              </a:rPr>
              <a:t>『例3』</a:t>
            </a:r>
          </a:p>
          <a:p>
            <a:pPr>
              <a:spcBef>
                <a:spcPct val="0"/>
              </a:spcBef>
            </a:pPr>
            <a:r>
              <a:rPr lang="zh-CN" altLang="en-US" b="1" dirty="0">
                <a:solidFill>
                  <a:srgbClr val="333399"/>
                </a:solidFill>
              </a:rPr>
              <a:t>   (1101.111)</a:t>
            </a:r>
            <a:r>
              <a:rPr lang="zh-CN" altLang="en-US" b="1" baseline="-25000" dirty="0">
                <a:solidFill>
                  <a:srgbClr val="333399"/>
                </a:solidFill>
              </a:rPr>
              <a:t>2</a:t>
            </a:r>
            <a:r>
              <a:rPr lang="zh-CN" altLang="en-US" b="1" dirty="0">
                <a:solidFill>
                  <a:srgbClr val="333399"/>
                </a:solidFill>
              </a:rPr>
              <a:t> </a:t>
            </a:r>
          </a:p>
          <a:p>
            <a:pPr>
              <a:spcBef>
                <a:spcPct val="0"/>
              </a:spcBef>
            </a:pPr>
            <a:r>
              <a:rPr lang="zh-CN" altLang="en-US" b="1" dirty="0">
                <a:solidFill>
                  <a:srgbClr val="333399"/>
                </a:solidFill>
              </a:rPr>
              <a:t>= 1×2</a:t>
            </a:r>
            <a:r>
              <a:rPr lang="zh-CN" altLang="en-US" b="1" baseline="30000" dirty="0">
                <a:solidFill>
                  <a:srgbClr val="333399"/>
                </a:solidFill>
              </a:rPr>
              <a:t>3</a:t>
            </a:r>
            <a:r>
              <a:rPr lang="zh-CN" altLang="en-US" b="1" dirty="0">
                <a:solidFill>
                  <a:srgbClr val="333399"/>
                </a:solidFill>
              </a:rPr>
              <a:t> + 1×2</a:t>
            </a:r>
            <a:r>
              <a:rPr lang="zh-CN" altLang="en-US" b="1" baseline="30000" dirty="0">
                <a:solidFill>
                  <a:srgbClr val="333399"/>
                </a:solidFill>
              </a:rPr>
              <a:t>2</a:t>
            </a:r>
            <a:r>
              <a:rPr lang="zh-CN" altLang="en-US" b="1" dirty="0">
                <a:solidFill>
                  <a:srgbClr val="333399"/>
                </a:solidFill>
              </a:rPr>
              <a:t> + 0×2</a:t>
            </a:r>
            <a:r>
              <a:rPr lang="zh-CN" altLang="en-US" b="1" baseline="30000" dirty="0">
                <a:solidFill>
                  <a:srgbClr val="333399"/>
                </a:solidFill>
              </a:rPr>
              <a:t>1</a:t>
            </a:r>
            <a:r>
              <a:rPr lang="zh-CN" altLang="en-US" b="1" dirty="0">
                <a:solidFill>
                  <a:srgbClr val="333399"/>
                </a:solidFill>
              </a:rPr>
              <a:t> + 1×2</a:t>
            </a:r>
            <a:r>
              <a:rPr lang="zh-CN" altLang="en-US" b="1" baseline="30000" dirty="0">
                <a:solidFill>
                  <a:srgbClr val="333399"/>
                </a:solidFill>
              </a:rPr>
              <a:t>0</a:t>
            </a:r>
            <a:br>
              <a:rPr lang="zh-CN" altLang="en-US" b="1" baseline="30000" dirty="0">
                <a:solidFill>
                  <a:srgbClr val="333399"/>
                </a:solidFill>
              </a:rPr>
            </a:br>
            <a:r>
              <a:rPr lang="zh-CN" altLang="en-US" b="1" dirty="0">
                <a:solidFill>
                  <a:srgbClr val="333399"/>
                </a:solidFill>
              </a:rPr>
              <a:t>     + 1×2</a:t>
            </a:r>
            <a:r>
              <a:rPr lang="zh-CN" altLang="en-US" b="1" baseline="30000" dirty="0">
                <a:solidFill>
                  <a:srgbClr val="333399"/>
                </a:solidFill>
              </a:rPr>
              <a:t>-1</a:t>
            </a:r>
            <a:r>
              <a:rPr lang="zh-CN" altLang="en-US" b="1" dirty="0">
                <a:solidFill>
                  <a:srgbClr val="333399"/>
                </a:solidFill>
              </a:rPr>
              <a:t> + 1×2</a:t>
            </a:r>
            <a:r>
              <a:rPr lang="zh-CN" altLang="en-US" b="1" baseline="30000" dirty="0">
                <a:solidFill>
                  <a:srgbClr val="333399"/>
                </a:solidFill>
              </a:rPr>
              <a:t>-2</a:t>
            </a:r>
            <a:r>
              <a:rPr lang="zh-CN" altLang="en-US" b="1" dirty="0">
                <a:solidFill>
                  <a:srgbClr val="333399"/>
                </a:solidFill>
              </a:rPr>
              <a:t> + 1×2</a:t>
            </a:r>
            <a:r>
              <a:rPr lang="zh-CN" altLang="en-US" b="1" baseline="30000" dirty="0">
                <a:solidFill>
                  <a:srgbClr val="333399"/>
                </a:solidFill>
              </a:rPr>
              <a:t>-3</a:t>
            </a:r>
            <a:r>
              <a:rPr lang="zh-CN" altLang="en-US" b="1" dirty="0">
                <a:solidFill>
                  <a:srgbClr val="333399"/>
                </a:solidFill>
              </a:rPr>
              <a:t> </a:t>
            </a:r>
          </a:p>
          <a:p>
            <a:pPr>
              <a:spcBef>
                <a:spcPct val="0"/>
              </a:spcBef>
            </a:pPr>
            <a:r>
              <a:rPr lang="zh-CN" altLang="en-US" b="1" dirty="0">
                <a:solidFill>
                  <a:srgbClr val="333399"/>
                </a:solidFill>
              </a:rPr>
              <a:t>= 1×8＋1×4＋1×1＋1×0.5</a:t>
            </a:r>
            <a:br>
              <a:rPr lang="zh-CN" altLang="en-US" b="1" dirty="0">
                <a:solidFill>
                  <a:srgbClr val="333399"/>
                </a:solidFill>
              </a:rPr>
            </a:br>
            <a:r>
              <a:rPr lang="zh-CN" altLang="en-US" b="1" dirty="0">
                <a:solidFill>
                  <a:srgbClr val="333399"/>
                </a:solidFill>
              </a:rPr>
              <a:t>    ＋1×0.25＋1×0.125 </a:t>
            </a:r>
          </a:p>
          <a:p>
            <a:pPr>
              <a:spcBef>
                <a:spcPct val="0"/>
              </a:spcBef>
            </a:pPr>
            <a:r>
              <a:rPr lang="zh-CN" altLang="en-US" b="1" dirty="0">
                <a:solidFill>
                  <a:srgbClr val="333399"/>
                </a:solidFill>
              </a:rPr>
              <a:t>= (13.875)</a:t>
            </a:r>
            <a:r>
              <a:rPr lang="zh-CN" altLang="en-US" b="1" baseline="-25000" dirty="0">
                <a:solidFill>
                  <a:srgbClr val="333399"/>
                </a:solidFill>
              </a:rPr>
              <a:t>10</a:t>
            </a:r>
            <a:r>
              <a:rPr lang="zh-CN" altLang="en-US" b="1" dirty="0">
                <a:solidFill>
                  <a:srgbClr val="333399"/>
                </a:solidFill>
              </a:rPr>
              <a:t> </a:t>
            </a:r>
          </a:p>
        </p:txBody>
      </p:sp>
    </p:spTree>
    <p:extLst>
      <p:ext uri="{BB962C8B-B14F-4D97-AF65-F5344CB8AC3E}">
        <p14:creationId xmlns:p14="http://schemas.microsoft.com/office/powerpoint/2010/main" val="1031697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407">
                                            <p:txEl>
                                              <p:pRg st="0" end="0"/>
                                            </p:txEl>
                                          </p:spTgt>
                                        </p:tgtEl>
                                        <p:attrNameLst>
                                          <p:attrName>style.visibility</p:attrName>
                                        </p:attrNameLst>
                                      </p:cBhvr>
                                      <p:to>
                                        <p:strVal val="visible"/>
                                      </p:to>
                                    </p:set>
                                    <p:anim calcmode="lin" valueType="num">
                                      <p:cBhvr additive="base">
                                        <p:cTn id="7" dur="500" fill="hold"/>
                                        <p:tgtEl>
                                          <p:spTgt spid="594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4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407">
                                            <p:txEl>
                                              <p:pRg st="1" end="1"/>
                                            </p:txEl>
                                          </p:spTgt>
                                        </p:tgtEl>
                                        <p:attrNameLst>
                                          <p:attrName>style.visibility</p:attrName>
                                        </p:attrNameLst>
                                      </p:cBhvr>
                                      <p:to>
                                        <p:strVal val="visible"/>
                                      </p:to>
                                    </p:set>
                                    <p:anim calcmode="lin" valueType="num">
                                      <p:cBhvr additive="base">
                                        <p:cTn id="13" dur="500" fill="hold"/>
                                        <p:tgtEl>
                                          <p:spTgt spid="594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4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407">
                                            <p:txEl>
                                              <p:pRg st="2" end="2"/>
                                            </p:txEl>
                                          </p:spTgt>
                                        </p:tgtEl>
                                        <p:attrNameLst>
                                          <p:attrName>style.visibility</p:attrName>
                                        </p:attrNameLst>
                                      </p:cBhvr>
                                      <p:to>
                                        <p:strVal val="visible"/>
                                      </p:to>
                                    </p:set>
                                    <p:anim calcmode="lin" valueType="num">
                                      <p:cBhvr additive="base">
                                        <p:cTn id="19" dur="500" fill="hold"/>
                                        <p:tgtEl>
                                          <p:spTgt spid="594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4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9408">
                                            <p:txEl>
                                              <p:pRg st="0" end="0"/>
                                            </p:txEl>
                                          </p:spTgt>
                                        </p:tgtEl>
                                        <p:attrNameLst>
                                          <p:attrName>style.visibility</p:attrName>
                                        </p:attrNameLst>
                                      </p:cBhvr>
                                      <p:to>
                                        <p:strVal val="visible"/>
                                      </p:to>
                                    </p:set>
                                    <p:anim calcmode="lin" valueType="num">
                                      <p:cBhvr additive="base">
                                        <p:cTn id="25" dur="500" fill="hold"/>
                                        <p:tgtEl>
                                          <p:spTgt spid="59408">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94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9408">
                                            <p:txEl>
                                              <p:pRg st="1" end="1"/>
                                            </p:txEl>
                                          </p:spTgt>
                                        </p:tgtEl>
                                        <p:attrNameLst>
                                          <p:attrName>style.visibility</p:attrName>
                                        </p:attrNameLst>
                                      </p:cBhvr>
                                      <p:to>
                                        <p:strVal val="visible"/>
                                      </p:to>
                                    </p:set>
                                    <p:anim calcmode="lin" valueType="num">
                                      <p:cBhvr additive="base">
                                        <p:cTn id="31" dur="500" fill="hold"/>
                                        <p:tgtEl>
                                          <p:spTgt spid="59408">
                                            <p:txEl>
                                              <p:pRg st="1" end="1"/>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94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9408">
                                            <p:txEl>
                                              <p:pRg st="2" end="2"/>
                                            </p:txEl>
                                          </p:spTgt>
                                        </p:tgtEl>
                                        <p:attrNameLst>
                                          <p:attrName>style.visibility</p:attrName>
                                        </p:attrNameLst>
                                      </p:cBhvr>
                                      <p:to>
                                        <p:strVal val="visible"/>
                                      </p:to>
                                    </p:set>
                                    <p:anim calcmode="lin" valueType="num">
                                      <p:cBhvr additive="base">
                                        <p:cTn id="37" dur="500" fill="hold"/>
                                        <p:tgtEl>
                                          <p:spTgt spid="59408">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940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9408">
                                            <p:txEl>
                                              <p:pRg st="3" end="3"/>
                                            </p:txEl>
                                          </p:spTgt>
                                        </p:tgtEl>
                                        <p:attrNameLst>
                                          <p:attrName>style.visibility</p:attrName>
                                        </p:attrNameLst>
                                      </p:cBhvr>
                                      <p:to>
                                        <p:strVal val="visible"/>
                                      </p:to>
                                    </p:set>
                                    <p:anim calcmode="lin" valueType="num">
                                      <p:cBhvr additive="base">
                                        <p:cTn id="43" dur="500" fill="hold"/>
                                        <p:tgtEl>
                                          <p:spTgt spid="59408">
                                            <p:txEl>
                                              <p:pRg st="3" end="3"/>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940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9409">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59409">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9409">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59409">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5940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7" grpId="0" build="p" autoUpdateAnimBg="0"/>
      <p:bldP spid="59408" grpId="0" build="p" autoUpdateAnimBg="0"/>
      <p:bldP spid="59409"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1397</TotalTime>
  <Words>4093</Words>
  <Application>Microsoft Office PowerPoint</Application>
  <PresentationFormat>全屏显示(4:3)</PresentationFormat>
  <Paragraphs>607</Paragraphs>
  <Slides>46</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62" baseType="lpstr">
      <vt:lpstr>MicrosoftYaHei-Bold</vt:lpstr>
      <vt:lpstr>等线</vt:lpstr>
      <vt:lpstr>等线 Light</vt:lpstr>
      <vt:lpstr>华文新魏</vt:lpstr>
      <vt:lpstr>华文中宋</vt:lpstr>
      <vt:lpstr>楷体_GB2312</vt:lpstr>
      <vt:lpstr>宋体</vt:lpstr>
      <vt:lpstr>Arial</vt:lpstr>
      <vt:lpstr>Symbol</vt:lpstr>
      <vt:lpstr>Tahoma</vt:lpstr>
      <vt:lpstr>Times New Roman</vt:lpstr>
      <vt:lpstr>Verdana</vt:lpstr>
      <vt:lpstr>Wingdings</vt:lpstr>
      <vt:lpstr>Office 主题​​</vt:lpstr>
      <vt:lpstr>公式</vt:lpstr>
      <vt:lpstr>位图图像</vt:lpstr>
      <vt:lpstr>一、信息在计算机中的表示</vt:lpstr>
      <vt:lpstr>PowerPoint 演示文稿</vt:lpstr>
      <vt:lpstr>PowerPoint 演示文稿</vt:lpstr>
      <vt:lpstr>3、数据在内存中的存储</vt:lpstr>
      <vt:lpstr>1、位（bit，简称b）</vt:lpstr>
      <vt:lpstr>3、字（word)、字长</vt:lpstr>
      <vt:lpstr>1、基本概念（以十进制数为例）</vt:lpstr>
      <vt:lpstr>2、十进制数的表示</vt:lpstr>
      <vt:lpstr>3、二进制数的表示</vt:lpstr>
      <vt:lpstr>4、推广：任意进制数的表示*</vt:lpstr>
      <vt:lpstr>常用各种进制数表示法对照表</vt:lpstr>
      <vt:lpstr>常用各种进制数的数值对照表</vt:lpstr>
      <vt:lpstr>5、常用进制数</vt:lpstr>
      <vt:lpstr>1、二进制数转换成十进制数</vt:lpstr>
      <vt:lpstr>（1）整数部分的转换方法——“除2取余”法</vt:lpstr>
      <vt:lpstr>（2）纯小数部分的转换方法——“乘2取整”法</vt:lpstr>
      <vt:lpstr>PowerPoint 演示文稿</vt:lpstr>
      <vt:lpstr>3、八进制数、十六进制数与二进制数的转换</vt:lpstr>
      <vt:lpstr>（2）二进制、十六进制数相互转化</vt:lpstr>
      <vt:lpstr>(3)八进制、十六进制数相互转化</vt:lpstr>
      <vt:lpstr>Q&amp;A</vt:lpstr>
      <vt:lpstr>1、真值与机器数</vt:lpstr>
      <vt:lpstr>2、有符号数、无符号数</vt:lpstr>
      <vt:lpstr>无符号数和有符号数的范围区别</vt:lpstr>
      <vt:lpstr>3、原码、反码和补码——背景</vt:lpstr>
      <vt:lpstr>（1）原码表示法</vt:lpstr>
      <vt:lpstr>2、反码表示法</vt:lpstr>
      <vt:lpstr>（1）补码的由来       ①模和补数</vt:lpstr>
      <vt:lpstr>（2）补码表示法</vt:lpstr>
      <vt:lpstr>机器数的不同编码表示的比较</vt:lpstr>
      <vt:lpstr>PowerPoint 演示文稿</vt:lpstr>
      <vt:lpstr>4、机器数的加、减运算</vt:lpstr>
      <vt:lpstr>*N1=－0.0011，N2=0.1011求[N1+N2]原</vt:lpstr>
      <vt:lpstr>* N1=－0.0011，N2=0.1011求[N1+N2]补</vt:lpstr>
      <vt:lpstr>* N1=－0.0011，N2=0.1011求[N1+N2]反</vt:lpstr>
      <vt:lpstr>5、数的定点表示</vt:lpstr>
      <vt:lpstr>6、数的浮点表示</vt:lpstr>
      <vt:lpstr>PowerPoint 演示文稿</vt:lpstr>
      <vt:lpstr>1、字符在计算机中的表示——背景</vt:lpstr>
      <vt:lpstr>2、常用的字符代码 （1）ASCII码</vt:lpstr>
      <vt:lpstr>（2）Unicode</vt:lpstr>
      <vt:lpstr>(4)汉字编码</vt:lpstr>
      <vt:lpstr>汉字点阵</vt:lpstr>
      <vt:lpstr>作业</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xlzheng</dc:creator>
  <cp:lastModifiedBy>刘明辉</cp:lastModifiedBy>
  <cp:revision>186</cp:revision>
  <dcterms:created xsi:type="dcterms:W3CDTF">1601-01-01T00:00:00Z</dcterms:created>
  <dcterms:modified xsi:type="dcterms:W3CDTF">2017-10-24T14:43:19Z</dcterms:modified>
</cp:coreProperties>
</file>