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handoutMasterIdLst>
    <p:handoutMasterId r:id="rId12"/>
  </p:handoutMasterIdLst>
  <p:sldIdLst>
    <p:sldId id="491" r:id="rId2"/>
    <p:sldId id="492" r:id="rId3"/>
    <p:sldId id="493" r:id="rId4"/>
    <p:sldId id="494" r:id="rId5"/>
    <p:sldId id="495" r:id="rId6"/>
    <p:sldId id="496" r:id="rId7"/>
    <p:sldId id="498" r:id="rId8"/>
    <p:sldId id="499" r:id="rId9"/>
    <p:sldId id="500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99FF"/>
    <a:srgbClr val="9933FF"/>
    <a:srgbClr val="FF33CC"/>
    <a:srgbClr val="FFCCFF"/>
    <a:srgbClr val="CCFF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9" autoAdjust="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34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DC32F75-A413-4B83-95F4-2313022ED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69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D7B7BA7-20DE-4E56-B845-BC04EC207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66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58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01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9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21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4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8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16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486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42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7EB89-BE30-4CE8-9C64-991F321D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159C7D-FB8A-4141-85BD-7C2F9ACEB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80A53-0EEC-41A2-8CCD-FFCA4A43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9AE4B-A82B-44ED-B1A0-C4727EFD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28957-AAFD-4B3D-8D93-089C44C7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E6CFD-4F1B-4937-9B85-174FDE8A695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56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50A9-4BB8-4310-85AC-04E64F0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08EC5C-A0E4-4F6D-8997-405E5146C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94354-434E-49D8-86CE-0C404D3A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B6D03-2ABA-4028-97F1-B6BD2DDC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947E7-893F-4A50-AD4D-362CB939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0F2BE-A580-4987-88E6-3D23703D8C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14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7FDADE-CCF7-4C2E-BCDD-8BB853312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22374-2895-4407-BACF-3C1D212C7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4F903-A4EC-4B66-971C-C66B9F69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A291F-6F69-4E4C-B39C-A804B582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61408-5AB3-4858-A83B-051EB95B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B5EB3-A9C6-43ED-A2E8-6122BA76D5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24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FEB4C-4824-4510-8469-22F90F7E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316F8-4564-4DDB-8EB5-9A2F6999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6C0FF-C019-47C3-B053-0038DA38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E55DB-BAE1-43E8-B83D-905520DD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88529-B39C-4E98-98FC-04770F16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67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8565A-EA37-41D8-A5EA-6BE6A66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79AAC-CCD9-4321-91FA-BE2231670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79676-BF8A-4072-A71A-9D47CCF7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C6771-252D-4A76-83FC-D3346164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20E21-281E-4640-BB8F-EF5C03C8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800F3-C506-42B0-B667-A73BE3975B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D2673-5C51-40BC-B1CC-4C9FA4ED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1A0E9-1CB7-41E6-A65D-592D75CA2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A7FF03-1CB8-43F2-B83C-2DDE71DC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21F09-730B-4887-8DE6-39F5DDF9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E8E2B3-C89D-4213-AFE2-64F014F7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C2294-C8EA-4015-8ECD-A5F233F1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B15B4-C900-4E55-9F0D-BF4A0CDDBE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8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67AA5-B318-450A-AB3B-E7E16361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04666-4626-4208-8328-31D28BEAD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5528D-889A-4640-BBDA-7256E29A4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52CE5-453E-4C2E-BF66-389CC525F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6DCBE1-02C1-4398-AB3A-FDC6B2C2B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AC6B0-3BC1-4BA7-B0C9-004CAA1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370BB-274C-4AF2-9491-B7C797E8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175CF7-6A1B-418A-9312-239C5F09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191B3-F616-42AC-ABAF-9F212F7783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5597-6837-4627-8825-65887394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57559C-C652-49F4-AC5C-3F65CC09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2D7F2-739E-4CE1-A90E-D7841CC3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5887D-228F-4FF3-BBE6-D183CD86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914D-0043-4E57-ACE8-B059E441F8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91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0B0AE-C40B-4564-B578-7D44A196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E00AAA-784D-42E8-A064-0EA5A7DD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62BE5-DB98-483E-B4A5-993E6204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14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AD661-2BDE-438C-A787-FB653B98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5E01F0-0423-4E85-A78D-A62A80F5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A1F43-F6C2-445A-8AED-7E426F7A4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77D0B-AC3A-4D54-B050-C70E352D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FDBD80-8537-453E-A384-ACFB33A8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19C5F-A049-4995-A252-ABDA6642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423D3-5E37-4233-8087-FDED2828BF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5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B6C1-BB96-4D5A-8EA6-64A69139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04D79-03F8-42F4-AAB3-6EE39C6F1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0A2AA-972F-4C9A-971A-581F9352E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4A6E3-54F2-46E3-A162-72C5F25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9E3FEE-C788-487D-93F7-2589C6F9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E7874C-64B6-4470-BE10-F9368FFB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2C092-9560-49B1-B5D7-9A34CF697E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6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DE4788-63E8-4C61-B7FE-6E23F0ED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54F3F-CCCD-41DA-8671-FA9CD9CE3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58020-B676-4D15-BFEF-1488955A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0E941-8212-4198-98D1-60302AC5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58C38-CC23-4733-A624-2C757E632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B5EB3-A9C6-43ED-A2E8-6122BA76D5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BA7DC52F-6C56-4C5C-9835-A13C7E9EEC6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63102" y="6524625"/>
            <a:ext cx="1582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zh-CN" sz="1600" b="1" dirty="0">
                <a:solidFill>
                  <a:schemeClr val="accent1"/>
                </a:solidFill>
                <a:latin typeface="Georgia" pitchFamily="18" charset="0"/>
                <a:ea typeface="宋体" charset="-122"/>
              </a:rPr>
              <a:t>zxl.xmu.2015</a:t>
            </a:r>
          </a:p>
        </p:txBody>
      </p:sp>
    </p:spTree>
    <p:extLst>
      <p:ext uri="{BB962C8B-B14F-4D97-AF65-F5344CB8AC3E}">
        <p14:creationId xmlns:p14="http://schemas.microsoft.com/office/powerpoint/2010/main" val="31595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229222"/>
            <a:ext cx="7886700" cy="903634"/>
          </a:xfrm>
        </p:spPr>
        <p:txBody>
          <a:bodyPr>
            <a:normAutofit fontScale="90000"/>
          </a:bodyPr>
          <a:lstStyle/>
          <a:p>
            <a:r>
              <a:rPr lang="zh-CN" altLang="en-US" sz="3600" dirty="0"/>
              <a:t>一、编写</a:t>
            </a:r>
            <a:r>
              <a:rPr lang="en-US" altLang="zh-CN" sz="3600" dirty="0"/>
              <a:t>C</a:t>
            </a:r>
            <a:r>
              <a:rPr lang="zh-CN" altLang="en-US" sz="3600" dirty="0"/>
              <a:t>语言程序应具备的知识和能力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132856"/>
            <a:ext cx="7975798" cy="275550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要有正确的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解题思路</a:t>
            </a:r>
            <a:r>
              <a:rPr lang="zh-CN" altLang="en-US" dirty="0"/>
              <a:t>，即学会设计算法；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掌握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语言的语法</a:t>
            </a:r>
            <a:r>
              <a:rPr lang="zh-CN" altLang="en-US" dirty="0"/>
              <a:t>，知道怎样使用</a:t>
            </a:r>
            <a:r>
              <a:rPr lang="en-US" altLang="zh-CN" dirty="0"/>
              <a:t>C</a:t>
            </a:r>
            <a:r>
              <a:rPr lang="zh-CN" altLang="en-US" dirty="0"/>
              <a:t>语言所提供的功能编写出一个完整的、正确的程序；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在设计算法和编写程序时，采用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结构化程序设计方法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4198C-E42A-42DE-8CD6-B886AD7F5A36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18958"/>
            <a:ext cx="6309320" cy="93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/>
              <a:t>§3.1  </a:t>
            </a:r>
            <a:r>
              <a:rPr lang="zh-CN" altLang="en-US" sz="4400" b="1" dirty="0"/>
              <a:t>顺序程序设计举例</a:t>
            </a:r>
          </a:p>
        </p:txBody>
      </p:sp>
    </p:spTree>
    <p:extLst>
      <p:ext uri="{BB962C8B-B14F-4D97-AF65-F5344CB8AC3E}">
        <p14:creationId xmlns:p14="http://schemas.microsoft.com/office/powerpoint/2010/main" val="370912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6" name="Rectangle 78"/>
          <p:cNvSpPr>
            <a:spLocks noGrp="1" noRot="1" noChangeArrowheads="1"/>
          </p:cNvSpPr>
          <p:nvPr>
            <p:ph type="title"/>
          </p:nvPr>
        </p:nvSpPr>
        <p:spPr>
          <a:xfrm>
            <a:off x="251520" y="677494"/>
            <a:ext cx="8180710" cy="702756"/>
          </a:xfrm>
        </p:spPr>
        <p:txBody>
          <a:bodyPr/>
          <a:lstStyle/>
          <a:p>
            <a:r>
              <a:rPr lang="zh-CN" altLang="en-US" sz="4000" dirty="0"/>
              <a:t>二、三种基本结构及其流程图描述</a:t>
            </a: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83568" y="1710490"/>
            <a:ext cx="8077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、顺序结构	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33563" y="2780928"/>
            <a:ext cx="1143000" cy="1905000"/>
            <a:chOff x="1416050" y="1882322"/>
            <a:chExt cx="1143000" cy="190500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1416050" y="233952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416050" y="294912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993900" y="1882322"/>
              <a:ext cx="0" cy="454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993900" y="271734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993900" y="3326947"/>
              <a:ext cx="0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63688" y="2987303"/>
            <a:ext cx="1752600" cy="14478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101680" y="3306550"/>
            <a:ext cx="990600" cy="762000"/>
            <a:chOff x="1600200" y="2263775"/>
            <a:chExt cx="990600" cy="7620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600200" y="2263775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600200" y="2644775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2121" y="483256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）传统流程图表示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41984" y="483256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</a:rPr>
              <a:t>N-S</a:t>
            </a:r>
            <a:r>
              <a:rPr lang="zh-CN" altLang="en-US" sz="2400" dirty="0">
                <a:solidFill>
                  <a:schemeClr val="tx2"/>
                </a:solidFill>
              </a:rPr>
              <a:t>流程图表示</a:t>
            </a:r>
          </a:p>
        </p:txBody>
      </p:sp>
    </p:spTree>
    <p:extLst>
      <p:ext uri="{BB962C8B-B14F-4D97-AF65-F5344CB8AC3E}">
        <p14:creationId xmlns:p14="http://schemas.microsoft.com/office/powerpoint/2010/main" val="10930162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02062" y="1170454"/>
            <a:ext cx="8077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2</a:t>
            </a:r>
            <a:r>
              <a:rPr lang="zh-CN" altLang="en-US" sz="2800" dirty="0"/>
              <a:t>、选择（</a:t>
            </a:r>
            <a:r>
              <a:rPr lang="en-US" altLang="zh-CN" sz="2800" dirty="0"/>
              <a:t>/</a:t>
            </a:r>
            <a:r>
              <a:rPr lang="zh-CN" altLang="en-US" sz="2800" dirty="0"/>
              <a:t>选取</a:t>
            </a:r>
            <a:r>
              <a:rPr lang="en-US" altLang="zh-CN" sz="2800" dirty="0"/>
              <a:t>/</a:t>
            </a:r>
            <a:r>
              <a:rPr lang="zh-CN" altLang="en-US" sz="2800" dirty="0"/>
              <a:t>分支）结构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8207" y="414908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）传统流程图表示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05037" y="6058409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</a:rPr>
              <a:t>N-S</a:t>
            </a:r>
            <a:r>
              <a:rPr lang="zh-CN" altLang="en-US" sz="2400" dirty="0">
                <a:solidFill>
                  <a:schemeClr val="tx2"/>
                </a:solidFill>
              </a:rPr>
              <a:t>流程图表示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952326" y="2163059"/>
            <a:ext cx="2895600" cy="17526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060776" y="2141240"/>
            <a:ext cx="2895600" cy="17526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11076" y="1949666"/>
            <a:ext cx="2590800" cy="2286000"/>
            <a:chOff x="546100" y="2468350"/>
            <a:chExt cx="2590800" cy="2286000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1155700" y="2925550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461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2225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9" name="AutoShape 16"/>
            <p:cNvCxnSpPr>
              <a:cxnSpLocks noChangeShapeType="1"/>
              <a:stCxn id="16" idx="1"/>
              <a:endCxn id="17" idx="0"/>
            </p:cNvCxnSpPr>
            <p:nvPr/>
          </p:nvCxnSpPr>
          <p:spPr bwMode="auto">
            <a:xfrm rot="10800000" flipV="1">
              <a:off x="10033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6" idx="3"/>
              <a:endCxn id="18" idx="0"/>
            </p:cNvCxnSpPr>
            <p:nvPr/>
          </p:nvCxnSpPr>
          <p:spPr bwMode="auto">
            <a:xfrm>
              <a:off x="25273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41500" y="42209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0033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797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33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18415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41500" y="24683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927100" y="27414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314575" y="271282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25876" y="1988840"/>
            <a:ext cx="2173288" cy="2286000"/>
            <a:chOff x="3670300" y="2468350"/>
            <a:chExt cx="2173288" cy="228600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279900" y="2925550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6703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4" name="AutoShape 31"/>
            <p:cNvCxnSpPr>
              <a:cxnSpLocks noChangeShapeType="1"/>
              <a:stCxn id="32" idx="1"/>
              <a:endCxn id="33" idx="0"/>
            </p:cNvCxnSpPr>
            <p:nvPr/>
          </p:nvCxnSpPr>
          <p:spPr bwMode="auto">
            <a:xfrm rot="10800000" flipV="1">
              <a:off x="41275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965700" y="42209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1275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965700" y="24683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1275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5651500" y="31541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5803900" y="315415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49657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4051300" y="27572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5438775" y="27287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50062" y="4730172"/>
            <a:ext cx="1981200" cy="1219200"/>
            <a:chOff x="4648200" y="2187575"/>
            <a:chExt cx="1981200" cy="121920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4648200" y="2263775"/>
              <a:ext cx="1981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648200" y="2797175"/>
              <a:ext cx="990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5638800" y="2797175"/>
              <a:ext cx="990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4648200" y="2263775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5638800" y="2263775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864100" y="2478088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6096000" y="2478088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N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5486400" y="218757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0188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420772" y="1068900"/>
            <a:ext cx="8077200" cy="4114800"/>
          </a:xfrm>
        </p:spPr>
        <p:txBody>
          <a:bodyPr/>
          <a:lstStyle/>
          <a:p>
            <a:pPr>
              <a:buNone/>
              <a:tabLst>
                <a:tab pos="5114925" algn="l"/>
              </a:tabLst>
            </a:pPr>
            <a:r>
              <a:rPr lang="en-US" altLang="zh-CN" sz="2800" dirty="0"/>
              <a:t> 3</a:t>
            </a:r>
            <a:r>
              <a:rPr lang="zh-CN" altLang="en-US" sz="2800" dirty="0"/>
              <a:t>、循环（</a:t>
            </a:r>
            <a:r>
              <a:rPr lang="en-US" altLang="zh-CN" sz="2800" dirty="0"/>
              <a:t>/</a:t>
            </a:r>
            <a:r>
              <a:rPr lang="zh-CN" altLang="en-US" sz="2800" dirty="0"/>
              <a:t>重复）结构	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8207" y="421554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）传统流程图表示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805037" y="6351711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</a:rPr>
              <a:t>N-S</a:t>
            </a:r>
            <a:r>
              <a:rPr lang="zh-CN" altLang="en-US" sz="2400" dirty="0">
                <a:solidFill>
                  <a:schemeClr val="tx2"/>
                </a:solidFill>
              </a:rPr>
              <a:t>流程图表示</a:t>
            </a:r>
          </a:p>
        </p:txBody>
      </p:sp>
      <p:sp>
        <p:nvSpPr>
          <p:cNvPr id="66" name="Rectangle 53"/>
          <p:cNvSpPr>
            <a:spLocks noChangeArrowheads="1"/>
          </p:cNvSpPr>
          <p:nvPr/>
        </p:nvSpPr>
        <p:spPr bwMode="auto">
          <a:xfrm>
            <a:off x="973088" y="2242212"/>
            <a:ext cx="2590800" cy="1905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01688" y="2089812"/>
            <a:ext cx="2209800" cy="2197744"/>
            <a:chOff x="634546" y="1974397"/>
            <a:chExt cx="2209800" cy="2197744"/>
          </a:xfrm>
        </p:grpSpPr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634546" y="3193597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0" name="Rectangle 47"/>
            <p:cNvSpPr>
              <a:spLocks noChangeArrowheads="1"/>
            </p:cNvSpPr>
            <p:nvPr/>
          </p:nvSpPr>
          <p:spPr bwMode="auto">
            <a:xfrm>
              <a:off x="1929946" y="2583997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61" name="AutoShape 48"/>
            <p:cNvCxnSpPr>
              <a:cxnSpLocks noChangeShapeType="1"/>
              <a:stCxn id="50" idx="3"/>
              <a:endCxn id="60" idx="2"/>
            </p:cNvCxnSpPr>
            <p:nvPr/>
          </p:nvCxnSpPr>
          <p:spPr bwMode="auto">
            <a:xfrm flipV="1">
              <a:off x="2006146" y="2964997"/>
              <a:ext cx="3810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1320346" y="1974397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1320346" y="3650796"/>
              <a:ext cx="0" cy="52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 flipH="1">
              <a:off x="1320346" y="235539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2387146" y="235539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1853746" y="30411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1383165" y="35745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220072" y="2211900"/>
            <a:ext cx="2590800" cy="1905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8672" y="1983300"/>
            <a:ext cx="1981200" cy="2273944"/>
            <a:chOff x="4749346" y="1898197"/>
            <a:chExt cx="1981200" cy="2273944"/>
          </a:xfrm>
        </p:grpSpPr>
        <p:sp>
          <p:nvSpPr>
            <p:cNvPr id="69" name="AutoShape 60"/>
            <p:cNvSpPr>
              <a:spLocks noChangeArrowheads="1"/>
            </p:cNvSpPr>
            <p:nvPr/>
          </p:nvSpPr>
          <p:spPr bwMode="auto">
            <a:xfrm>
              <a:off x="4749346" y="3193597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>
              <a:off x="4974771" y="2583997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5435146" y="3650796"/>
              <a:ext cx="0" cy="52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6120946" y="30411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5435146" y="1898197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5435146" y="296499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6120946" y="342219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6730546" y="2355397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 flipH="1">
              <a:off x="5435146" y="235539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5511346" y="35745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1184796" y="16288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当型（</a:t>
            </a:r>
            <a:r>
              <a:rPr kumimoji="1" lang="en-US" altLang="zh-CN" sz="2400" dirty="0">
                <a:latin typeface="Times New Roman" pitchFamily="18" charset="0"/>
              </a:rPr>
              <a:t>While</a:t>
            </a:r>
            <a:r>
              <a:rPr kumimoji="1" lang="zh-CN" altLang="en-US" sz="2400" dirty="0">
                <a:latin typeface="Times New Roman" pitchFamily="18" charset="0"/>
              </a:rPr>
              <a:t>型）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5317951" y="162880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直到型（</a:t>
            </a:r>
            <a:r>
              <a:rPr kumimoji="1" lang="en-US" altLang="zh-CN" sz="2400" dirty="0">
                <a:latin typeface="Times New Roman" pitchFamily="18" charset="0"/>
              </a:rPr>
              <a:t>Until</a:t>
            </a:r>
            <a:r>
              <a:rPr kumimoji="1" lang="zh-CN" altLang="en-US" sz="2400" dirty="0">
                <a:latin typeface="Times New Roman" pitchFamily="18" charset="0"/>
              </a:rPr>
              <a:t>型）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315988" y="4857328"/>
            <a:ext cx="1905000" cy="1524000"/>
            <a:chOff x="1524000" y="4244975"/>
            <a:chExt cx="1905000" cy="1524000"/>
          </a:xfrm>
        </p:grpSpPr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1524000" y="4244975"/>
              <a:ext cx="19050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kumimoji="1" lang="zh-CN" altLang="en-US" sz="2200" b="1">
                  <a:latin typeface="Times New Roman" pitchFamily="18" charset="0"/>
                </a:rPr>
                <a:t>当 </a:t>
              </a:r>
              <a:r>
                <a:rPr kumimoji="1" lang="en-US" altLang="zh-CN" sz="2200" b="1">
                  <a:latin typeface="Times New Roman" pitchFamily="18" charset="0"/>
                </a:rPr>
                <a:t>p </a:t>
              </a:r>
              <a:r>
                <a:rPr kumimoji="1" lang="zh-CN" altLang="en-US" sz="2200" b="1">
                  <a:latin typeface="Times New Roman" pitchFamily="18" charset="0"/>
                </a:rPr>
                <a:t>成立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1981200" y="4778375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562972" y="4857328"/>
            <a:ext cx="1905000" cy="1524000"/>
            <a:chOff x="4724400" y="4244975"/>
            <a:chExt cx="1905000" cy="1524000"/>
          </a:xfrm>
        </p:grpSpPr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4724400" y="4244975"/>
              <a:ext cx="19050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r"/>
              <a:r>
                <a:rPr kumimoji="1" lang="zh-CN" altLang="en-US" sz="2200" b="1">
                  <a:latin typeface="Times New Roman" pitchFamily="18" charset="0"/>
                </a:rPr>
                <a:t>直到 </a:t>
              </a:r>
              <a:r>
                <a:rPr kumimoji="1" lang="en-US" altLang="zh-CN" sz="2200" b="1">
                  <a:latin typeface="Times New Roman" pitchFamily="18" charset="0"/>
                </a:rPr>
                <a:t>p </a:t>
              </a:r>
              <a:r>
                <a:rPr kumimoji="1" lang="zh-CN" altLang="en-US" sz="2200" b="1">
                  <a:latin typeface="Times New Roman" pitchFamily="18" charset="0"/>
                </a:rPr>
                <a:t>成立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4724400" y="4244975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8505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332656"/>
            <a:ext cx="7886700" cy="1325563"/>
          </a:xfrm>
        </p:spPr>
        <p:txBody>
          <a:bodyPr/>
          <a:lstStyle/>
          <a:p>
            <a:r>
              <a:rPr lang="zh-CN" altLang="en-US" dirty="0"/>
              <a:t>三种基本结构的共同特点</a:t>
            </a: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282575" y="1419225"/>
            <a:ext cx="8382000" cy="4724400"/>
          </a:xfrm>
        </p:spPr>
        <p:txBody>
          <a:bodyPr/>
          <a:lstStyle/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(1) </a:t>
            </a:r>
            <a:r>
              <a:rPr lang="zh-CN" altLang="zh-CN" b="1" dirty="0"/>
              <a:t>只有一个入口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zh-CN" b="1" dirty="0"/>
              <a:t>只有一个出口</a:t>
            </a:r>
            <a:endParaRPr lang="en-US" altLang="zh-CN" b="1" dirty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(3) </a:t>
            </a:r>
            <a:r>
              <a:rPr lang="zh-CN" altLang="zh-CN" b="1" dirty="0"/>
              <a:t>结构内的每一部分都有机会被执行到。</a:t>
            </a:r>
            <a:r>
              <a:rPr lang="zh-CN" altLang="zh-CN" dirty="0"/>
              <a:t>也就是说，对每一个框来说，都应当有一条从入口到出口的路径通过它</a:t>
            </a:r>
            <a:endParaRPr lang="en-US" altLang="zh-CN" dirty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/>
              <a:t>(4) </a:t>
            </a:r>
            <a:r>
              <a:rPr lang="zh-CN" altLang="zh-CN" b="1" dirty="0"/>
              <a:t>结构内不存在“死循环”</a:t>
            </a:r>
            <a:endParaRPr lang="en-US" altLang="zh-CN" b="1" dirty="0"/>
          </a:p>
          <a:p>
            <a:pPr lvl="1" algn="just"/>
            <a:r>
              <a:rPr lang="zh-CN" altLang="en-US" sz="2400" dirty="0"/>
              <a:t>不存在无规律的转向，只在结构内部允许分支和跳转。</a:t>
            </a:r>
          </a:p>
          <a:p>
            <a:pPr lvl="1" algn="just"/>
            <a:r>
              <a:rPr lang="zh-CN" altLang="en-US" sz="2400" dirty="0"/>
              <a:t>可根据需要构造其它满足上述特点的基本结构（如：多分支选择结构）</a:t>
            </a:r>
            <a:endParaRPr lang="en-US" altLang="zh-CN" sz="2400" dirty="0"/>
          </a:p>
          <a:p>
            <a:pPr algn="just"/>
            <a:r>
              <a:rPr lang="zh-CN" altLang="en-US" sz="2800" dirty="0"/>
              <a:t>用上述三种基本结构组成的算法结构，可以解决任何复杂的问题。</a:t>
            </a:r>
          </a:p>
          <a:p>
            <a:pPr lvl="1" algn="just"/>
            <a:endParaRPr lang="zh-CN" altLang="en-US" sz="2400" dirty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0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050" y="747466"/>
            <a:ext cx="8382000" cy="903311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1】 </a:t>
            </a:r>
            <a:r>
              <a:rPr lang="zh-CN" altLang="zh-CN" sz="2800" dirty="0"/>
              <a:t>有人用温度计测量出用华氏法表示的温度</a:t>
            </a:r>
            <a:r>
              <a:rPr lang="zh-CN" altLang="en-US" sz="2800" dirty="0"/>
              <a:t>（</a:t>
            </a:r>
            <a:r>
              <a:rPr lang="zh-CN" altLang="zh-CN" sz="2800" dirty="0"/>
              <a:t>如</a:t>
            </a:r>
            <a:r>
              <a:rPr lang="en-US" altLang="zh-CN" sz="2800" dirty="0"/>
              <a:t>64 F</a:t>
            </a:r>
            <a:r>
              <a:rPr lang="zh-CN" altLang="en-US" sz="2800" dirty="0"/>
              <a:t>）</a:t>
            </a:r>
            <a:r>
              <a:rPr lang="zh-CN" altLang="zh-CN" sz="2800" dirty="0"/>
              <a:t>，今要求把它转换为以摄氏法表示的温度</a:t>
            </a:r>
            <a:r>
              <a:rPr lang="zh-CN" altLang="en-US" sz="2800" dirty="0"/>
              <a:t>（</a:t>
            </a:r>
            <a:r>
              <a:rPr lang="zh-CN" altLang="zh-CN" sz="2800" dirty="0"/>
              <a:t>如</a:t>
            </a:r>
            <a:r>
              <a:rPr lang="en-US" altLang="zh-CN" sz="2800" dirty="0"/>
              <a:t>17.8 C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498" y="1933439"/>
            <a:ext cx="5626638" cy="3434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b="1" dirty="0"/>
              <a:t>解题思路</a:t>
            </a:r>
            <a:r>
              <a:rPr lang="en-US" altLang="zh-CN" dirty="0"/>
              <a:t>】</a:t>
            </a:r>
            <a:r>
              <a:rPr lang="zh-CN" altLang="zh-CN" b="1" dirty="0"/>
              <a:t>找到二者间的转换公式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99"/>
              </a:solidFill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120535"/>
              </p:ext>
            </p:extLst>
          </p:nvPr>
        </p:nvGraphicFramePr>
        <p:xfrm>
          <a:off x="4211960" y="1503456"/>
          <a:ext cx="2428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4" imgW="876240" imgH="393480" progId="Equation.3">
                  <p:embed/>
                </p:oleObj>
              </mc:Choice>
              <mc:Fallback>
                <p:oleObj name="公式" r:id="rId4" imgW="876240" imgH="393480" progId="Equation.3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503456"/>
                        <a:ext cx="2428875" cy="1089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721887" y="2455372"/>
            <a:ext cx="5270326" cy="54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/>
              <a:t>f</a:t>
            </a:r>
            <a:r>
              <a:rPr lang="zh-CN" altLang="zh-CN" sz="2800" b="1" dirty="0"/>
              <a:t>代表华氏温度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c</a:t>
            </a:r>
            <a:r>
              <a:rPr lang="zh-CN" altLang="zh-CN" sz="2800" b="1" dirty="0"/>
              <a:t>代表摄氏温度</a:t>
            </a:r>
            <a:endParaRPr lang="en-US" altLang="zh-CN" sz="2800" b="1" dirty="0"/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5EDFB4CF-59C9-4EB3-974B-196421377AC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1906" y="116675"/>
            <a:ext cx="7700454" cy="53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三、</a:t>
            </a:r>
            <a:r>
              <a:rPr lang="zh-CN" altLang="en-US" sz="4000" b="1" dirty="0"/>
              <a:t>顺序程序设计举例</a:t>
            </a:r>
            <a:endParaRPr lang="zh-CN" altLang="en-US" sz="4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7E9FFEF-45B4-40DD-9450-AF1E857AAE36}"/>
              </a:ext>
            </a:extLst>
          </p:cNvPr>
          <p:cNvSpPr txBox="1">
            <a:spLocks/>
          </p:cNvSpPr>
          <p:nvPr/>
        </p:nvSpPr>
        <p:spPr>
          <a:xfrm>
            <a:off x="246452" y="3190058"/>
            <a:ext cx="7781931" cy="406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【</a:t>
            </a:r>
            <a:r>
              <a:rPr lang="zh-CN" altLang="en-US" b="1" dirty="0"/>
              <a:t>算法</a:t>
            </a:r>
            <a:r>
              <a:rPr lang="en-US" altLang="zh-CN" dirty="0"/>
              <a:t>】N-S</a:t>
            </a:r>
            <a:r>
              <a:rPr lang="zh-CN" altLang="en-US" dirty="0"/>
              <a:t>图</a:t>
            </a:r>
            <a:endParaRPr lang="en-US" altLang="zh-CN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06310B-9A45-4B1B-9BF1-28B3953B8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85107"/>
              </p:ext>
            </p:extLst>
          </p:nvPr>
        </p:nvGraphicFramePr>
        <p:xfrm>
          <a:off x="2982817" y="3778567"/>
          <a:ext cx="2855371" cy="2175222"/>
        </p:xfrm>
        <a:graphic>
          <a:graphicData uri="http://schemas.openxmlformats.org/drawingml/2006/table">
            <a:tbl>
              <a:tblPr/>
              <a:tblGrid>
                <a:gridCol w="2855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6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zh-CN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输入</a:t>
                      </a:r>
                      <a:r>
                        <a:rPr kumimoji="1" lang="en-US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1" lang="zh-CN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kumimoji="1" lang="zh-CN" altLang="zh-CN" sz="32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zh-CN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  <a:r>
                        <a:rPr kumimoji="1" lang="en-US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zh-CN" altLang="zh-CN" sz="28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F03E77D-6BA2-4F41-8AFA-187C2C7EC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09897"/>
              </p:ext>
            </p:extLst>
          </p:nvPr>
        </p:nvGraphicFramePr>
        <p:xfrm>
          <a:off x="3497585" y="4365104"/>
          <a:ext cx="1928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6" imgW="875920" imgH="393529" progId="Equation.3">
                  <p:embed/>
                </p:oleObj>
              </mc:Choice>
              <mc:Fallback>
                <p:oleObj name="公式" r:id="rId6" imgW="875920" imgH="393529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585" y="4365104"/>
                        <a:ext cx="1928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97184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6193764-AA82-425E-9A00-C8C4A173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571"/>
            <a:ext cx="7582247" cy="4951113"/>
          </a:xfrm>
          <a:prstGeom prst="rect">
            <a:avLst/>
          </a:prstGeom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84096" y="2086390"/>
            <a:ext cx="4857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0000CC"/>
                </a:solidFill>
              </a:rPr>
              <a:t>定义</a:t>
            </a:r>
            <a:r>
              <a:rPr lang="en-US" altLang="zh-CN" sz="2000" b="1" dirty="0">
                <a:solidFill>
                  <a:srgbClr val="0000CC"/>
                </a:solidFill>
              </a:rPr>
              <a:t>f</a:t>
            </a:r>
            <a:r>
              <a:rPr lang="zh-CN" altLang="zh-CN" sz="2000" b="1" dirty="0">
                <a:solidFill>
                  <a:srgbClr val="0000CC"/>
                </a:solidFill>
              </a:rPr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c</a:t>
            </a:r>
            <a:r>
              <a:rPr lang="zh-CN" altLang="zh-CN" sz="2000" b="1" dirty="0">
                <a:solidFill>
                  <a:srgbClr val="0000CC"/>
                </a:solidFill>
              </a:rPr>
              <a:t>为单精度浮点型变量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91123" y="2486500"/>
            <a:ext cx="22145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0000CC"/>
                </a:solidFill>
              </a:rPr>
              <a:t>指定</a:t>
            </a:r>
            <a:r>
              <a:rPr lang="en-US" altLang="zh-CN" sz="2000" b="1" dirty="0">
                <a:solidFill>
                  <a:srgbClr val="0000CC"/>
                </a:solidFill>
              </a:rPr>
              <a:t>f</a:t>
            </a:r>
            <a:r>
              <a:rPr lang="zh-CN" altLang="zh-CN" sz="2000" b="1" dirty="0">
                <a:solidFill>
                  <a:srgbClr val="0000CC"/>
                </a:solidFill>
              </a:rPr>
              <a:t>的值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508104" y="2916652"/>
            <a:ext cx="2214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0000CC"/>
                </a:solidFill>
              </a:rPr>
              <a:t>计算</a:t>
            </a:r>
            <a:r>
              <a:rPr lang="en-US" altLang="zh-CN" sz="2000" b="1" dirty="0">
                <a:solidFill>
                  <a:srgbClr val="0000CC"/>
                </a:solidFill>
              </a:rPr>
              <a:t>c</a:t>
            </a:r>
            <a:r>
              <a:rPr lang="zh-CN" altLang="zh-CN" sz="2000" b="1" dirty="0">
                <a:solidFill>
                  <a:srgbClr val="0000CC"/>
                </a:solidFill>
              </a:rPr>
              <a:t>的值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308304" y="3346804"/>
            <a:ext cx="2786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0000CC"/>
                </a:solidFill>
              </a:rPr>
              <a:t>输出</a:t>
            </a:r>
            <a:r>
              <a:rPr lang="en-US" altLang="zh-CN" sz="2000" b="1" dirty="0">
                <a:solidFill>
                  <a:srgbClr val="0000CC"/>
                </a:solidFill>
              </a:rPr>
              <a:t>f</a:t>
            </a:r>
            <a:r>
              <a:rPr lang="zh-CN" altLang="en-US" sz="2000" b="1" dirty="0">
                <a:solidFill>
                  <a:srgbClr val="0000CC"/>
                </a:solidFill>
              </a:rPr>
              <a:t>和</a:t>
            </a:r>
            <a:r>
              <a:rPr lang="en-US" altLang="zh-CN" sz="2000" b="1" dirty="0">
                <a:solidFill>
                  <a:srgbClr val="0000CC"/>
                </a:solidFill>
              </a:rPr>
              <a:t>c</a:t>
            </a:r>
            <a:r>
              <a:rPr lang="zh-CN" altLang="zh-CN" sz="2000" b="1" dirty="0">
                <a:solidFill>
                  <a:srgbClr val="0000CC"/>
                </a:solidFill>
              </a:rPr>
              <a:t>的</a:t>
            </a:r>
            <a:r>
              <a:rPr lang="zh-CN" altLang="en-US" sz="2000" b="1" dirty="0">
                <a:solidFill>
                  <a:srgbClr val="0000CC"/>
                </a:solidFill>
              </a:rPr>
              <a:t>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9093E3-E042-4CCE-BFDD-4907CAFC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44" y="4728803"/>
            <a:ext cx="3809950" cy="152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670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7728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2】</a:t>
            </a:r>
            <a:r>
              <a:rPr lang="zh-CN" altLang="zh-CN" sz="2800" dirty="0"/>
              <a:t>计算存款利息。有</a:t>
            </a:r>
            <a:r>
              <a:rPr lang="en-US" altLang="zh-CN" sz="2800" dirty="0"/>
              <a:t>1000</a:t>
            </a:r>
            <a:r>
              <a:rPr lang="zh-CN" altLang="zh-CN" sz="2800" dirty="0"/>
              <a:t>元，想存一年。有三种方法可选</a:t>
            </a:r>
            <a:r>
              <a:rPr lang="zh-CN" altLang="en-US" sz="2800" dirty="0">
                <a:sym typeface="Wingdings" panose="05000000000000000000" pitchFamily="2" charset="2"/>
              </a:rPr>
              <a:t>：（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r>
              <a:rPr lang="zh-CN" altLang="zh-CN" sz="2800" dirty="0"/>
              <a:t>活期，年利率为</a:t>
            </a:r>
            <a:r>
              <a:rPr lang="en-US" altLang="zh-CN" sz="2800" dirty="0"/>
              <a:t>r1</a:t>
            </a:r>
            <a:r>
              <a:rPr lang="zh-CN" altLang="en-US" sz="2800" dirty="0"/>
              <a:t>；（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一年期定期，年利率为</a:t>
            </a:r>
            <a:r>
              <a:rPr lang="en-US" altLang="zh-CN" sz="2800" dirty="0"/>
              <a:t>r2</a:t>
            </a:r>
            <a:r>
              <a:rPr lang="zh-CN" altLang="en-US" sz="2800" dirty="0"/>
              <a:t>；（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zh-CN" sz="2800" dirty="0"/>
              <a:t>存两次半年定期，年利率为</a:t>
            </a:r>
            <a:r>
              <a:rPr lang="en-US" altLang="zh-CN" sz="2800" dirty="0"/>
              <a:t>r3</a:t>
            </a:r>
            <a:r>
              <a:rPr lang="zh-CN" altLang="en-US" sz="2800" dirty="0"/>
              <a:t>。</a:t>
            </a:r>
            <a:r>
              <a:rPr lang="zh-CN" altLang="zh-CN" sz="2800" dirty="0"/>
              <a:t>请分别计算出一年后按三种方法所得到的本息和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2" y="1661058"/>
            <a:ext cx="6113115" cy="20471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解题思路</a:t>
            </a:r>
            <a:r>
              <a:rPr lang="en-US" altLang="zh-CN" sz="2000" dirty="0"/>
              <a:t>】</a:t>
            </a:r>
            <a:r>
              <a:rPr lang="zh-CN" altLang="en-US" sz="2000" dirty="0"/>
              <a:t>确定计算本息和的公式。</a:t>
            </a:r>
            <a:endParaRPr lang="en-US" altLang="zh-CN" sz="20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000" dirty="0"/>
              <a:t>若存款额为</a:t>
            </a:r>
            <a:r>
              <a:rPr lang="en-US" altLang="zh-CN" sz="2000" dirty="0"/>
              <a:t>p0</a:t>
            </a:r>
            <a:r>
              <a:rPr lang="zh-CN" altLang="zh-CN" sz="2000" dirty="0"/>
              <a:t>，则：</a:t>
            </a:r>
          </a:p>
          <a:p>
            <a:r>
              <a:rPr lang="zh-CN" altLang="zh-CN" sz="2000" dirty="0"/>
              <a:t>活期存款一年后本息和为</a:t>
            </a:r>
            <a:r>
              <a:rPr lang="en-US" altLang="zh-CN" sz="2000" dirty="0"/>
              <a:t>  p1=p0(1+r1)</a:t>
            </a:r>
            <a:endParaRPr lang="zh-CN" altLang="zh-CN" sz="2000" dirty="0"/>
          </a:p>
          <a:p>
            <a:r>
              <a:rPr lang="zh-CN" altLang="zh-CN" sz="2000" dirty="0"/>
              <a:t>一年期定期存款，一年后本息和为</a:t>
            </a:r>
            <a:r>
              <a:rPr lang="en-US" altLang="zh-CN" sz="2000" dirty="0"/>
              <a:t>  p2=p0(1+r2)</a:t>
            </a:r>
            <a:endParaRPr lang="zh-CN" altLang="zh-CN" sz="2000" dirty="0"/>
          </a:p>
          <a:p>
            <a:r>
              <a:rPr lang="zh-CN" altLang="zh-CN" sz="2000" dirty="0"/>
              <a:t>两次半年定期存款，一年后本息和为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99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61121"/>
              </p:ext>
            </p:extLst>
          </p:nvPr>
        </p:nvGraphicFramePr>
        <p:xfrm>
          <a:off x="4719847" y="2935398"/>
          <a:ext cx="37861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4" imgW="1459866" imgH="393529" progId="Equation.DSMT4">
                  <p:embed/>
                </p:oleObj>
              </mc:Choice>
              <mc:Fallback>
                <p:oleObj name="Equation" r:id="rId4" imgW="1459866" imgH="393529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847" y="2935398"/>
                        <a:ext cx="37861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0261AFF-0829-4954-8091-5F89993F7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35312"/>
              </p:ext>
            </p:extLst>
          </p:nvPr>
        </p:nvGraphicFramePr>
        <p:xfrm>
          <a:off x="2753229" y="3913166"/>
          <a:ext cx="4248472" cy="2808310"/>
        </p:xfrm>
        <a:graphic>
          <a:graphicData uri="http://schemas.openxmlformats.org/drawingml/2006/table">
            <a:tbl>
              <a:tblPr/>
              <a:tblGrid>
                <a:gridCol w="424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p0,r1,r2,r3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p1=p0(1+r1)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p2=p0(1+r2)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p3=p0(1+     )(1+     )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p1,p2,p3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B1174B4-AF5C-4B23-8F26-53C80E21B0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31955"/>
              </p:ext>
            </p:extLst>
          </p:nvPr>
        </p:nvGraphicFramePr>
        <p:xfrm>
          <a:off x="5224706" y="5556128"/>
          <a:ext cx="32336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name="公式" r:id="rId6" imgW="215713" imgH="393359" progId="Equation.3">
                  <p:embed/>
                </p:oleObj>
              </mc:Choice>
              <mc:Fallback>
                <p:oleObj name="公式" r:id="rId6" imgW="215713" imgH="393359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706" y="5556128"/>
                        <a:ext cx="32336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FD044D-9133-473E-BA05-495C5D3D0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954222"/>
              </p:ext>
            </p:extLst>
          </p:nvPr>
        </p:nvGraphicFramePr>
        <p:xfrm>
          <a:off x="6296269" y="5556128"/>
          <a:ext cx="32336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公式" r:id="rId8" imgW="215713" imgH="393359" progId="Equation.3">
                  <p:embed/>
                </p:oleObj>
              </mc:Choice>
              <mc:Fallback>
                <p:oleObj name="公式" r:id="rId8" imgW="215713" imgH="393359" progId="Equation.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269" y="5556128"/>
                        <a:ext cx="323362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F521514-CACC-43C7-B07C-761F0B7D6126}"/>
              </a:ext>
            </a:extLst>
          </p:cNvPr>
          <p:cNvSpPr txBox="1">
            <a:spLocks/>
          </p:cNvSpPr>
          <p:nvPr/>
        </p:nvSpPr>
        <p:spPr>
          <a:xfrm>
            <a:off x="26694" y="3670375"/>
            <a:ext cx="2726535" cy="52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算法</a:t>
            </a:r>
            <a:r>
              <a:rPr lang="en-US" altLang="zh-CN" sz="2400" dirty="0"/>
              <a:t>】N-S</a:t>
            </a:r>
            <a:r>
              <a:rPr lang="zh-CN" altLang="en-US" sz="2400" dirty="0"/>
              <a:t>图：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038616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2605B0-2CB1-48AF-9063-1B398E2F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B5E083-94FC-4CD0-A7C5-7D356068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92565" cy="32849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6EDE40-FF9F-435B-98A1-B060FB6EB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2" y="3645024"/>
            <a:ext cx="905945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2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569</Words>
  <Application>Microsoft Office PowerPoint</Application>
  <PresentationFormat>全屏显示(4:3)</PresentationFormat>
  <Paragraphs>96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Georgia</vt:lpstr>
      <vt:lpstr>Times New Roman</vt:lpstr>
      <vt:lpstr>Wingdings</vt:lpstr>
      <vt:lpstr>Office 主题​​</vt:lpstr>
      <vt:lpstr>公式</vt:lpstr>
      <vt:lpstr>Equation</vt:lpstr>
      <vt:lpstr>一、编写C语言程序应具备的知识和能力</vt:lpstr>
      <vt:lpstr>二、三种基本结构及其流程图描述</vt:lpstr>
      <vt:lpstr>PowerPoint 演示文稿</vt:lpstr>
      <vt:lpstr>PowerPoint 演示文稿</vt:lpstr>
      <vt:lpstr>三种基本结构的共同特点</vt:lpstr>
      <vt:lpstr>【例1】 有人用温度计测量出用华氏法表示的温度（如64 F），今要求把它转换为以摄氏法表示的温度（如17.8 C）</vt:lpstr>
      <vt:lpstr>PowerPoint 演示文稿</vt:lpstr>
      <vt:lpstr>【例2】计算存款利息。有1000元，想存一年。有三种方法可选：（1）活期，年利率为r1；（2）一年期定期，年利率为r2；（3）存两次半年定期，年利率为r3。请分别计算出一年后按三种方法所得到的本息和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数据类型、运算符 与表达式</dc:title>
  <dc:creator>zxl</dc:creator>
  <cp:lastModifiedBy>刘明辉</cp:lastModifiedBy>
  <cp:revision>298</cp:revision>
  <dcterms:created xsi:type="dcterms:W3CDTF">2006-02-23T01:47:58Z</dcterms:created>
  <dcterms:modified xsi:type="dcterms:W3CDTF">2017-10-29T12:33:28Z</dcterms:modified>
</cp:coreProperties>
</file>