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55"/>
  </p:notesMasterIdLst>
  <p:sldIdLst>
    <p:sldId id="297" r:id="rId2"/>
    <p:sldId id="296" r:id="rId3"/>
    <p:sldId id="298" r:id="rId4"/>
    <p:sldId id="311" r:id="rId5"/>
    <p:sldId id="312" r:id="rId6"/>
    <p:sldId id="313" r:id="rId7"/>
    <p:sldId id="315" r:id="rId8"/>
    <p:sldId id="279" r:id="rId9"/>
    <p:sldId id="320" r:id="rId10"/>
    <p:sldId id="321" r:id="rId11"/>
    <p:sldId id="411" r:id="rId12"/>
    <p:sldId id="324" r:id="rId13"/>
    <p:sldId id="325" r:id="rId14"/>
    <p:sldId id="466" r:id="rId15"/>
    <p:sldId id="467" r:id="rId16"/>
    <p:sldId id="381" r:id="rId17"/>
    <p:sldId id="375" r:id="rId18"/>
    <p:sldId id="376" r:id="rId19"/>
    <p:sldId id="377" r:id="rId20"/>
    <p:sldId id="379" r:id="rId21"/>
    <p:sldId id="378" r:id="rId22"/>
    <p:sldId id="366" r:id="rId23"/>
    <p:sldId id="367" r:id="rId24"/>
    <p:sldId id="468" r:id="rId25"/>
    <p:sldId id="469" r:id="rId26"/>
    <p:sldId id="470" r:id="rId27"/>
    <p:sldId id="383" r:id="rId28"/>
    <p:sldId id="369" r:id="rId29"/>
    <p:sldId id="386" r:id="rId30"/>
    <p:sldId id="370" r:id="rId31"/>
    <p:sldId id="372" r:id="rId32"/>
    <p:sldId id="472" r:id="rId33"/>
    <p:sldId id="373" r:id="rId34"/>
    <p:sldId id="374" r:id="rId35"/>
    <p:sldId id="471" r:id="rId36"/>
    <p:sldId id="339" r:id="rId37"/>
    <p:sldId id="346" r:id="rId38"/>
    <p:sldId id="350" r:id="rId39"/>
    <p:sldId id="351" r:id="rId40"/>
    <p:sldId id="357" r:id="rId41"/>
    <p:sldId id="353" r:id="rId42"/>
    <p:sldId id="355" r:id="rId43"/>
    <p:sldId id="473" r:id="rId44"/>
    <p:sldId id="354" r:id="rId45"/>
    <p:sldId id="474" r:id="rId46"/>
    <p:sldId id="475" r:id="rId47"/>
    <p:sldId id="344" r:id="rId48"/>
    <p:sldId id="345" r:id="rId49"/>
    <p:sldId id="359" r:id="rId50"/>
    <p:sldId id="341" r:id="rId51"/>
    <p:sldId id="342" r:id="rId52"/>
    <p:sldId id="476" r:id="rId53"/>
    <p:sldId id="477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8B6CB-C048-426B-8CA0-9C0AC5301EB8}" type="datetimeFigureOut">
              <a:rPr lang="zh-CN" altLang="en-US" smtClean="0"/>
              <a:t>2018/1/6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E6869-D38F-489B-8B85-C275BBFE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70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E6869-D38F-489B-8B85-C275BBFE03E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535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ASCII</a:t>
            </a:r>
            <a:r>
              <a:rPr lang="zh-CN" altLang="en-US" dirty="0"/>
              <a:t>码值为</a:t>
            </a:r>
            <a:r>
              <a:rPr lang="en-US" altLang="zh-CN" dirty="0"/>
              <a:t>97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E6869-D38F-489B-8B85-C275BBFE03E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716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5E6869-D38F-489B-8B85-C275BBFE03E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05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0CAF0-B459-45AC-967F-04FAA24D1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600F35-6930-40EF-BEDB-DD8534E6F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0EAC4-E37D-47FF-A33B-A6EAEC4E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29EB4E-0DCA-40B7-B96B-C8F13595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FFFF99"/>
                </a:solidFill>
              </a:rPr>
              <a:t>xlzheng@xmu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2C556-1070-40E2-B027-7F697D363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B84B8A-3A04-4892-A9F6-C3152DC951E5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05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07AC0-F3BA-4032-A8E0-B887374F2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7E7D8C-2B0C-417D-8750-3DA53F0A6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41B7AB-BF45-47D6-855E-B50F4CA97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F1B79-AF49-4BE7-9766-DCC8782B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FFFF99"/>
                </a:solidFill>
              </a:rPr>
              <a:t>xlzheng@xmu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AAD6F3-AE62-4694-80A4-C48D43A2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D8B99A-455F-49E4-B3A0-7DA8CE997EEE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71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68045F-9921-441F-8B0F-78C9036AA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0FC2D1-A85D-4804-A500-664E2BCCB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69CF4E-A4C2-434D-8F9E-210645E4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17B3D7-B334-4182-BE0D-B832CC059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99"/>
                </a:solidFill>
              </a:rPr>
              <a:t>xlzheng@xmu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96F986-060B-40EA-B25B-AA7C5AA7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80CC7C-C665-4027-8CA4-49F7F2C2DCE3}" type="slidenum">
              <a:rPr lang="en-US" altLang="zh-CN" smtClean="0">
                <a:solidFill>
                  <a:srgbClr val="FFFF9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55341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6BF1D-F3C8-4AEE-B226-8E38EE3D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DD251-6948-41A5-9EA4-289492505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F7618-7685-4035-9E47-861F96E5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E042A-38B5-41D1-B295-F1AD0987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FFFF99"/>
                </a:solidFill>
              </a:rPr>
              <a:t>xlzheng@xmu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4BB468-7FCD-42B0-A065-E4F08D55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00F5E-AAD3-4BEE-B9FC-6A558795DB81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62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563D9-1BB4-472C-8DF9-F891564C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D8A1CD-F022-48BB-85A2-D1B4D789C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6A8D0-B666-416E-991F-45708226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BF40B8-F843-48B4-AC76-7F8BB7E9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FFFF99"/>
                </a:solidFill>
              </a:rPr>
              <a:t>xlzheng@xmu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8659A6-94EA-462E-9C10-D9C873E84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B2B7B4-5A5C-409D-8492-3B4441D664C4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58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853ED-DFDB-429A-8738-A0D18F49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D2B063-8F34-4AE8-9B7B-D7B05F67E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DA6F86-FB05-4667-8EF4-23FA3B2AE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795FCA-F7CF-4890-B41B-2E1F5000C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9E77AE-77FA-4DD5-8130-929C3A56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FFFF99"/>
                </a:solidFill>
              </a:rPr>
              <a:t>xlzheng@xmu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4D8A74-4456-426E-A391-83DFFA87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39B1FF-F2CC-40E4-9F68-E3974FDFB906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89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9988B-041B-4023-8B61-18958C49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22F27F-15B0-44BF-8E0D-599367AF9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27CCBE-4514-46A3-A329-664E7B6F8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B677F1-76C2-426F-A886-01E2BE47E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B465DC-E985-4913-BED7-19ECE8FC9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37AD6E-DA23-4E7B-861A-96CBF653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BBE689-C294-4B57-9C81-EA59A100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FFFF99"/>
                </a:solidFill>
              </a:rPr>
              <a:t>xlzheng@xmu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994D24-2C62-41A6-8EBA-4488F693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1AF4A6-13B5-40A7-8DEA-0C7C68073D0D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97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AF00D-E8A7-4F2D-9F12-4A79BE278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E91324-D6A8-4355-A092-414524AD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BB4A9D-AF84-417A-9159-2A2953F1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FFFF99"/>
                </a:solidFill>
              </a:rPr>
              <a:t>xlzheng@xmu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956E32-32FC-45D1-94B7-FB119A92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C839D9-FD0C-4690-A5EF-2EB2E2B6D077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82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8C253C-8F2C-4B3C-8D8A-4FBAB58A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CC0F73-7086-4BF2-AB70-6C43CACF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FFFF99"/>
                </a:solidFill>
              </a:rPr>
              <a:t>xlzheng@xmu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68CBFE-57D6-45E9-B5F6-656BDF77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C89E-4636-4EE1-83FE-EFBC55009ADA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65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31FC5-5DDF-48CB-A9C5-47EF1524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98861-F8EF-4B92-B4FB-2C39EA5A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C13BFB-10C9-48FF-A465-F3BD64711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FB996D-8F6A-48CB-86D0-B2C82C04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2A346B-4B39-44B4-81F0-E8731142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FFFF99"/>
                </a:solidFill>
              </a:rPr>
              <a:t>xlzheng@xmu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7CF0D3-EE3C-4569-B6D3-1C142E49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536BA-5E78-41EA-96DD-734EA69DE1B7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5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46173-2686-4601-9E12-80011B084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A3BD92-4848-4DAB-9F5E-D8C23DF1D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13A950-AD3A-4BD8-8EA4-318281FC6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F3450E-A9F1-49A4-B9B9-2BA65980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E1A91C-B72E-4541-8276-3FBB8DEC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FFFF99"/>
                </a:solidFill>
              </a:rPr>
              <a:t>xlzheng@xmu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642B88-3F0D-48B7-BC75-710E852B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DC994B-DC0A-414F-970A-DF25B4EECD10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83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FBAA22-418D-463D-81BA-263091F8C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4B43A-3A7C-4382-84D9-8F2208692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507487-AA2A-4D32-8041-441976DDC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BF2136-C376-4FC9-BE34-56E99F6AD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99"/>
                </a:solidFill>
              </a:rPr>
              <a:t>xlzheng@xmu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4F0BF-1C90-4519-B7BB-84651E61D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80CC7C-C665-4027-8CA4-49F7F2C2DCE3}" type="slidenum">
              <a:rPr lang="en-US" altLang="zh-CN" smtClean="0">
                <a:solidFill>
                  <a:srgbClr val="FFFF9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29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jp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484784"/>
            <a:ext cx="7886700" cy="1325563"/>
          </a:xfrm>
        </p:spPr>
        <p:txBody>
          <a:bodyPr/>
          <a:lstStyle/>
          <a:p>
            <a:r>
              <a:rPr lang="zh-CN" altLang="en-US" dirty="0"/>
              <a:t>基本概念 </a:t>
            </a:r>
            <a:r>
              <a:rPr lang="en-US" altLang="zh-CN" dirty="0"/>
              <a:t>—— </a:t>
            </a:r>
            <a:r>
              <a:rPr lang="zh-CN" altLang="en-US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438083"/>
            <a:ext cx="7886700" cy="4351338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zh-CN" altLang="en-US" b="1" dirty="0">
                <a:solidFill>
                  <a:schemeClr val="tx1"/>
                </a:solidFill>
              </a:rPr>
              <a:t>数据类型</a:t>
            </a:r>
            <a:r>
              <a:rPr lang="en-US" altLang="zh-CN" b="1" dirty="0">
                <a:solidFill>
                  <a:schemeClr val="tx1"/>
                </a:solidFill>
              </a:rPr>
              <a:t>(data type)</a:t>
            </a:r>
            <a:r>
              <a:rPr lang="zh-CN" altLang="en-US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：高级语言中对不同类型的数据存放单元的安排（规定），包括存储单元的长度（占多少字节）以及数据的存储形式。</a:t>
            </a:r>
            <a:endParaRPr lang="en-US" altLang="zh-CN" sz="28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数据类型规定了该类型数据的所有可能取值范围，以及在这些值上允许进行的操作。</a:t>
            </a:r>
            <a:endParaRPr lang="en-US" altLang="zh-CN" sz="2400" b="1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也就是说，数据类型是一个值的集合和定义在这个值集上的一组操作的总称。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00F5E-AAD3-4BEE-B9FC-6A558795DB81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0CAACE-E611-42BE-9930-9B3F85FD0CF3}"/>
              </a:ext>
            </a:extLst>
          </p:cNvPr>
          <p:cNvSpPr txBox="1">
            <a:spLocks noChangeArrowheads="1"/>
          </p:cNvSpPr>
          <p:nvPr/>
        </p:nvSpPr>
        <p:spPr>
          <a:xfrm>
            <a:off x="1225556" y="116632"/>
            <a:ext cx="6840760" cy="17323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400" b="1" dirty="0"/>
              <a:t>§3.2  </a:t>
            </a:r>
            <a:r>
              <a:rPr lang="zh-CN" altLang="en-US" sz="4400" b="1" dirty="0"/>
              <a:t>数据的表现形式</a:t>
            </a:r>
            <a:br>
              <a:rPr lang="en-US" altLang="zh-CN" sz="4400" b="1" dirty="0"/>
            </a:br>
            <a:r>
              <a:rPr lang="zh-CN" altLang="en-US" sz="4400" b="1" dirty="0"/>
              <a:t>及其运算</a:t>
            </a:r>
          </a:p>
        </p:txBody>
      </p:sp>
    </p:spTree>
    <p:extLst>
      <p:ext uri="{BB962C8B-B14F-4D97-AF65-F5344CB8AC3E}">
        <p14:creationId xmlns:p14="http://schemas.microsoft.com/office/powerpoint/2010/main" val="1921850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22846"/>
            <a:ext cx="7886700" cy="648072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chemeClr val="tx1"/>
                </a:solidFill>
              </a:rPr>
              <a:t>2</a:t>
            </a:r>
            <a:r>
              <a:rPr lang="zh-CN" altLang="en-US" sz="3600" dirty="0">
                <a:solidFill>
                  <a:schemeClr val="tx1"/>
                </a:solidFill>
              </a:rPr>
              <a:t>、字符型数据类型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812007"/>
            <a:ext cx="8382000" cy="3625106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400" dirty="0">
                <a:ea typeface="楷体_GB2312" pitchFamily="49" charset="-122"/>
              </a:rPr>
              <a:t>有些系统（包括</a:t>
            </a:r>
            <a:r>
              <a:rPr lang="en-US" altLang="zh-CN" sz="2400" dirty="0">
                <a:ea typeface="楷体_GB2312" pitchFamily="49" charset="-122"/>
              </a:rPr>
              <a:t>TC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VC</a:t>
            </a:r>
            <a:r>
              <a:rPr lang="zh-CN" altLang="en-US" sz="2400" dirty="0">
                <a:ea typeface="楷体_GB2312" pitchFamily="49" charset="-122"/>
              </a:rPr>
              <a:t>）中，字符变量中最高位作为符号位，这样就有了</a:t>
            </a:r>
            <a:r>
              <a:rPr lang="zh-CN" altLang="en-US" sz="2400" b="1" dirty="0">
                <a:ea typeface="楷体_GB2312" pitchFamily="49" charset="-122"/>
              </a:rPr>
              <a:t>符号字符型（</a:t>
            </a:r>
            <a:r>
              <a:rPr lang="en-US" altLang="zh-CN" sz="2400" b="1" dirty="0">
                <a:ea typeface="楷体_GB2312" pitchFamily="49" charset="-122"/>
              </a:rPr>
              <a:t>signed char</a:t>
            </a:r>
            <a:r>
              <a:rPr lang="zh-CN" altLang="en-US" sz="2400" b="1" dirty="0">
                <a:ea typeface="楷体_GB2312" pitchFamily="49" charset="-122"/>
              </a:rPr>
              <a:t>）</a:t>
            </a:r>
            <a:r>
              <a:rPr lang="zh-CN" altLang="en-US" sz="2400" dirty="0">
                <a:ea typeface="楷体_GB2312" pitchFamily="49" charset="-122"/>
              </a:rPr>
              <a:t>和</a:t>
            </a:r>
            <a:r>
              <a:rPr lang="zh-CN" altLang="en-US" sz="2400" b="1" dirty="0">
                <a:ea typeface="楷体_GB2312" pitchFamily="49" charset="-122"/>
              </a:rPr>
              <a:t>无符号字符型（</a:t>
            </a:r>
            <a:r>
              <a:rPr lang="en-US" altLang="zh-CN" sz="2400" b="1" dirty="0">
                <a:ea typeface="楷体_GB2312" pitchFamily="49" charset="-122"/>
              </a:rPr>
              <a:t>unsigned char</a:t>
            </a:r>
            <a:r>
              <a:rPr lang="zh-CN" altLang="en-US" sz="2400" b="1" dirty="0">
                <a:ea typeface="楷体_GB2312" pitchFamily="49" charset="-122"/>
              </a:rPr>
              <a:t>）</a:t>
            </a:r>
            <a:r>
              <a:rPr lang="zh-CN" altLang="en-US" sz="2400" dirty="0">
                <a:ea typeface="楷体_GB2312" pitchFamily="49" charset="-122"/>
              </a:rPr>
              <a:t>的差别。</a:t>
            </a:r>
          </a:p>
          <a:p>
            <a:pPr lvl="1" eaLnBrk="1" hangingPunct="1">
              <a:buFontTx/>
              <a:buNone/>
            </a:pPr>
            <a:r>
              <a:rPr lang="en-US" altLang="zh-CN" sz="2400" dirty="0">
                <a:ea typeface="楷体_GB2312" pitchFamily="49" charset="-122"/>
              </a:rPr>
              <a:t>		signed char     -128~127</a:t>
            </a:r>
          </a:p>
          <a:p>
            <a:pPr lvl="1" eaLnBrk="1" hangingPunct="1">
              <a:buFontTx/>
              <a:buNone/>
            </a:pPr>
            <a:r>
              <a:rPr lang="en-US" altLang="zh-CN" sz="2400" dirty="0">
                <a:ea typeface="楷体_GB2312" pitchFamily="49" charset="-122"/>
              </a:rPr>
              <a:t>		unsigned char      0~255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zh-CN" sz="2000" dirty="0">
                <a:ea typeface="楷体_GB2312" pitchFamily="49" charset="-122"/>
              </a:rPr>
              <a:t>C</a:t>
            </a:r>
            <a:r>
              <a:rPr lang="zh-CN" altLang="en-US" sz="2000" dirty="0">
                <a:ea typeface="楷体_GB2312" pitchFamily="49" charset="-122"/>
              </a:rPr>
              <a:t>标准未规定只出现</a:t>
            </a:r>
            <a:r>
              <a:rPr lang="en-US" altLang="zh-CN" sz="2000" dirty="0">
                <a:ea typeface="楷体_GB2312" pitchFamily="49" charset="-122"/>
              </a:rPr>
              <a:t>char</a:t>
            </a:r>
            <a:r>
              <a:rPr lang="zh-CN" altLang="en-US" sz="2000" dirty="0">
                <a:ea typeface="楷体_GB2312" pitchFamily="49" charset="-122"/>
              </a:rPr>
              <a:t>，是按</a:t>
            </a:r>
            <a:r>
              <a:rPr lang="en-US" altLang="zh-CN" sz="2000" dirty="0">
                <a:ea typeface="楷体_GB2312" pitchFamily="49" charset="-122"/>
              </a:rPr>
              <a:t>signed char</a:t>
            </a:r>
            <a:r>
              <a:rPr lang="zh-CN" altLang="en-US" sz="2000" dirty="0">
                <a:ea typeface="楷体_GB2312" pitchFamily="49" charset="-122"/>
              </a:rPr>
              <a:t>处理还是按</a:t>
            </a:r>
            <a:r>
              <a:rPr lang="en-US" altLang="zh-CN" sz="2000" dirty="0">
                <a:ea typeface="楷体_GB2312" pitchFamily="49" charset="-122"/>
              </a:rPr>
              <a:t>unsigned char</a:t>
            </a:r>
            <a:r>
              <a:rPr lang="zh-CN" altLang="en-US" sz="2000" dirty="0">
                <a:ea typeface="楷体_GB2312" pitchFamily="49" charset="-122"/>
              </a:rPr>
              <a:t>处理，各个编译器自己决定。</a:t>
            </a:r>
            <a:endParaRPr lang="en-US" altLang="zh-CN" sz="2000" dirty="0"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 sz="2400" dirty="0">
                <a:ea typeface="楷体_GB2312" pitchFamily="49" charset="-122"/>
              </a:rPr>
              <a:t>常用的</a:t>
            </a:r>
            <a:r>
              <a:rPr lang="en-US" altLang="zh-CN" sz="2400" dirty="0">
                <a:ea typeface="楷体_GB2312" pitchFamily="49" charset="-122"/>
              </a:rPr>
              <a:t>ASCII</a:t>
            </a:r>
            <a:r>
              <a:rPr lang="zh-CN" altLang="en-US" sz="2400" dirty="0">
                <a:ea typeface="楷体_GB2312" pitchFamily="49" charset="-122"/>
              </a:rPr>
              <a:t>码：</a:t>
            </a:r>
            <a:r>
              <a:rPr lang="en-US" altLang="zh-CN" sz="2400" dirty="0">
                <a:ea typeface="楷体_GB2312" pitchFamily="49" charset="-122"/>
              </a:rPr>
              <a:t>A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en-US" altLang="zh-CN" sz="2400" dirty="0">
                <a:ea typeface="楷体_GB2312" pitchFamily="49" charset="-122"/>
              </a:rPr>
              <a:t>65</a:t>
            </a:r>
            <a:r>
              <a:rPr lang="zh-CN" altLang="en-US" sz="2400" dirty="0">
                <a:ea typeface="楷体_GB2312" pitchFamily="49" charset="-122"/>
              </a:rPr>
              <a:t>），</a:t>
            </a:r>
            <a:r>
              <a:rPr lang="en-US" altLang="zh-CN" sz="2400" dirty="0">
                <a:ea typeface="楷体_GB2312" pitchFamily="49" charset="-122"/>
              </a:rPr>
              <a:t>a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en-US" altLang="zh-CN" sz="2400" dirty="0">
                <a:ea typeface="楷体_GB2312" pitchFamily="49" charset="-122"/>
              </a:rPr>
              <a:t>97</a:t>
            </a:r>
            <a:r>
              <a:rPr lang="zh-CN" altLang="en-US" sz="2400" dirty="0">
                <a:ea typeface="楷体_GB2312" pitchFamily="49" charset="-122"/>
              </a:rPr>
              <a:t>），</a:t>
            </a:r>
            <a:r>
              <a:rPr lang="en-US" altLang="zh-CN" sz="2400" dirty="0">
                <a:ea typeface="楷体_GB2312" pitchFamily="49" charset="-122"/>
              </a:rPr>
              <a:t>0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en-US" altLang="zh-CN" sz="2400" dirty="0">
                <a:ea typeface="楷体_GB2312" pitchFamily="49" charset="-122"/>
              </a:rPr>
              <a:t>48</a:t>
            </a:r>
            <a:r>
              <a:rPr lang="zh-CN" altLang="en-US" sz="2400" dirty="0">
                <a:ea typeface="楷体_GB2312" pitchFamily="49" charset="-122"/>
              </a:rPr>
              <a:t>），</a:t>
            </a: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</a:t>
            </a: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en-US" altLang="zh-CN" sz="2400" dirty="0">
                <a:ea typeface="楷体_GB2312" pitchFamily="49" charset="-122"/>
              </a:rPr>
              <a:t>32</a:t>
            </a:r>
            <a:r>
              <a:rPr lang="zh-CN" altLang="en-US" sz="2400" dirty="0">
                <a:ea typeface="楷体_GB2312" pitchFamily="49" charset="-122"/>
              </a:rPr>
              <a:t>）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 sz="2400" dirty="0">
                <a:ea typeface="楷体_GB2312" pitchFamily="49" charset="-122"/>
              </a:rPr>
              <a:t>这样的字符存储模式，有利于对字符数据进行处理（可直接对</a:t>
            </a:r>
            <a:r>
              <a:rPr lang="en-US" altLang="zh-CN" sz="2400" dirty="0">
                <a:ea typeface="楷体_GB2312" pitchFamily="49" charset="-122"/>
              </a:rPr>
              <a:t>ASCII</a:t>
            </a:r>
            <a:r>
              <a:rPr lang="zh-CN" altLang="en-US" sz="2400" dirty="0">
                <a:ea typeface="楷体_GB2312" pitchFamily="49" charset="-122"/>
              </a:rPr>
              <a:t>码进行处理，如实现大小写转换 ）</a:t>
            </a:r>
            <a:endParaRPr lang="en-US" altLang="zh-CN" sz="2400" dirty="0">
              <a:ea typeface="楷体_GB2312" pitchFamily="49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3BCBDC-0F68-4CFD-8C14-212E4734E947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9F7F7FF-FBD1-4942-9F27-7FA3BBA1C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4149080"/>
            <a:ext cx="4569901" cy="257239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7D038C1-9816-4460-B0B1-4D3F3CABF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4107991"/>
            <a:ext cx="5500337" cy="90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64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37679"/>
            <a:ext cx="8855392" cy="803768"/>
          </a:xfrm>
        </p:spPr>
        <p:txBody>
          <a:bodyPr>
            <a:noAutofit/>
          </a:bodyPr>
          <a:lstStyle/>
          <a:p>
            <a:r>
              <a:rPr lang="en-US" altLang="zh-CN" sz="2800" dirty="0"/>
              <a:t>·</a:t>
            </a:r>
            <a:r>
              <a:rPr lang="zh-CN" altLang="en-US" sz="2800" dirty="0"/>
              <a:t>如何知道你的系统中</a:t>
            </a:r>
            <a:r>
              <a:rPr lang="en-US" altLang="zh-CN" sz="2800" dirty="0"/>
              <a:t>char</a:t>
            </a:r>
            <a:r>
              <a:rPr lang="zh-CN" altLang="en-US" sz="2800" dirty="0"/>
              <a:t>默认是</a:t>
            </a:r>
            <a:r>
              <a:rPr lang="en-US" altLang="zh-CN" sz="2800" dirty="0"/>
              <a:t>signed</a:t>
            </a:r>
            <a:r>
              <a:rPr lang="zh-CN" altLang="en-US" sz="2800" dirty="0"/>
              <a:t>还是</a:t>
            </a:r>
            <a:r>
              <a:rPr lang="en-US" altLang="zh-CN" sz="2800" dirty="0"/>
              <a:t>unsigned</a:t>
            </a:r>
            <a:r>
              <a:rPr lang="zh-CN" altLang="en-US" sz="2800" dirty="0"/>
              <a:t>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00F5E-AAD3-4BEE-B9FC-6A558795DB81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rgbClr val="FFFF99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725B64C-E7A4-455E-BCC1-3CE4D39C6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672"/>
            <a:ext cx="5256584" cy="31792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9B3EA8F-E743-4867-9E8E-B128DB093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307" y="3007164"/>
            <a:ext cx="7034693" cy="100811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40B97AE-DC88-4A11-BE88-5D581C23B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14649"/>
            <a:ext cx="6131748" cy="28433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2FEF8BC-B788-4429-B204-8824E2990C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69256" b="37396"/>
          <a:stretch/>
        </p:blipFill>
        <p:spPr>
          <a:xfrm>
            <a:off x="5263255" y="5702637"/>
            <a:ext cx="2801252" cy="115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62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038399"/>
            <a:ext cx="8382000" cy="993775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chemeClr val="tx1"/>
                </a:solidFill>
              </a:rPr>
              <a:t>1</a:t>
            </a:r>
            <a:r>
              <a:rPr lang="zh-CN" altLang="en-US" sz="3600" dirty="0">
                <a:solidFill>
                  <a:schemeClr val="tx1"/>
                </a:solidFill>
              </a:rPr>
              <a:t>、浮点型型数据的存储方式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916832"/>
            <a:ext cx="8382000" cy="4896544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ea typeface="楷体_GB2312" pitchFamily="49" charset="-122"/>
              </a:rPr>
              <a:t>浮点型数据是按</a:t>
            </a:r>
            <a:r>
              <a:rPr lang="zh-CN" altLang="en-US" sz="2400" b="1" dirty="0">
                <a:ea typeface="楷体_GB2312" pitchFamily="49" charset="-122"/>
              </a:rPr>
              <a:t>规范化的指数形式</a:t>
            </a:r>
            <a:r>
              <a:rPr lang="zh-CN" altLang="en-US" sz="2400" dirty="0">
                <a:ea typeface="楷体_GB2312" pitchFamily="49" charset="-122"/>
              </a:rPr>
              <a:t>存储的。</a:t>
            </a:r>
          </a:p>
          <a:p>
            <a:pPr lvl="1" eaLnBrk="1" hangingPunct="1"/>
            <a:r>
              <a:rPr lang="zh-CN" altLang="en-US" sz="2400" dirty="0">
                <a:ea typeface="楷体_GB2312" pitchFamily="49" charset="-122"/>
              </a:rPr>
              <a:t>把一个浮点型数据分成</a:t>
            </a:r>
            <a:r>
              <a:rPr lang="zh-CN" altLang="en-US" sz="2400" b="1" dirty="0">
                <a:ea typeface="楷体_GB2312" pitchFamily="49" charset="-122"/>
              </a:rPr>
              <a:t>小数部分</a:t>
            </a:r>
            <a:r>
              <a:rPr lang="zh-CN" altLang="en-US" sz="2400" dirty="0">
                <a:ea typeface="楷体_GB2312" pitchFamily="49" charset="-122"/>
              </a:rPr>
              <a:t>（含符号位）和</a:t>
            </a:r>
            <a:r>
              <a:rPr lang="zh-CN" altLang="en-US" sz="2400" b="1" dirty="0">
                <a:ea typeface="楷体_GB2312" pitchFamily="49" charset="-122"/>
              </a:rPr>
              <a:t>指数部分</a:t>
            </a:r>
            <a:r>
              <a:rPr lang="zh-CN" altLang="en-US" sz="2400" dirty="0">
                <a:ea typeface="楷体_GB2312" pitchFamily="49" charset="-122"/>
              </a:rPr>
              <a:t>（含符号位），形如</a:t>
            </a:r>
            <a:r>
              <a:rPr lang="en-US" altLang="zh-CN" sz="2400" dirty="0">
                <a:ea typeface="楷体_GB2312" pitchFamily="49" charset="-122"/>
              </a:rPr>
              <a:t>N=R×10</a:t>
            </a:r>
            <a:r>
              <a:rPr lang="en-US" altLang="zh-CN" sz="2400" baseline="30000" dirty="0">
                <a:ea typeface="楷体_GB2312" pitchFamily="49" charset="-122"/>
              </a:rPr>
              <a:t>J</a:t>
            </a:r>
          </a:p>
          <a:p>
            <a:pPr lvl="1" eaLnBrk="1" hangingPunct="1"/>
            <a:r>
              <a:rPr lang="zh-CN" altLang="en-US" sz="2400" b="1" dirty="0">
                <a:ea typeface="楷体_GB2312" pitchFamily="49" charset="-122"/>
              </a:rPr>
              <a:t>规范化的指数形式 </a:t>
            </a:r>
            <a:r>
              <a:rPr lang="en-US" altLang="zh-CN" sz="2400" b="1" dirty="0">
                <a:ea typeface="楷体_GB2312" pitchFamily="49" charset="-122"/>
              </a:rPr>
              <a:t>—— </a:t>
            </a:r>
            <a:r>
              <a:rPr lang="zh-CN" altLang="en-US" sz="2400" b="1" dirty="0">
                <a:ea typeface="楷体_GB2312" pitchFamily="49" charset="-122"/>
              </a:rPr>
              <a:t>小数部分中小数点前的数字为</a:t>
            </a:r>
            <a:r>
              <a:rPr lang="en-US" altLang="zh-CN" sz="2400" b="1" dirty="0">
                <a:ea typeface="楷体_GB2312" pitchFamily="49" charset="-122"/>
              </a:rPr>
              <a:t>0</a:t>
            </a:r>
            <a:r>
              <a:rPr lang="zh-CN" altLang="en-US" sz="2400" b="1" dirty="0">
                <a:ea typeface="楷体_GB2312" pitchFamily="49" charset="-122"/>
              </a:rPr>
              <a:t>、小数点后第</a:t>
            </a:r>
            <a:r>
              <a:rPr lang="en-US" altLang="zh-CN" sz="2400" b="1" dirty="0">
                <a:ea typeface="楷体_GB2312" pitchFamily="49" charset="-122"/>
              </a:rPr>
              <a:t>1</a:t>
            </a:r>
            <a:r>
              <a:rPr lang="zh-CN" altLang="en-US" sz="2400" b="1" dirty="0">
                <a:ea typeface="楷体_GB2312" pitchFamily="49" charset="-122"/>
              </a:rPr>
              <a:t>位数字不为</a:t>
            </a:r>
            <a:r>
              <a:rPr lang="en-US" altLang="zh-CN" sz="2400" b="1" dirty="0">
                <a:ea typeface="楷体_GB2312" pitchFamily="49" charset="-122"/>
              </a:rPr>
              <a:t>0</a:t>
            </a:r>
            <a:r>
              <a:rPr lang="zh-CN" altLang="en-US" sz="2400" b="1" dirty="0">
                <a:ea typeface="楷体_GB2312" pitchFamily="49" charset="-122"/>
              </a:rPr>
              <a:t>的指数形式</a:t>
            </a:r>
            <a:r>
              <a:rPr lang="zh-CN" altLang="en-US" sz="2400" dirty="0">
                <a:ea typeface="楷体_GB2312" pitchFamily="49" charset="-122"/>
              </a:rPr>
              <a:t>，如：</a:t>
            </a:r>
            <a:r>
              <a:rPr lang="en-US" altLang="zh-CN" sz="2400" dirty="0">
                <a:ea typeface="楷体_GB2312" pitchFamily="49" charset="-122"/>
              </a:rPr>
              <a:t>0.123e5</a:t>
            </a:r>
          </a:p>
          <a:p>
            <a:pPr lvl="1" eaLnBrk="1" hangingPunct="1"/>
            <a:r>
              <a:rPr lang="zh-CN" altLang="en-US" sz="2400" dirty="0">
                <a:ea typeface="楷体_GB2312" pitchFamily="49" charset="-122"/>
              </a:rPr>
              <a:t>计算机中，</a:t>
            </a:r>
            <a:r>
              <a:rPr lang="zh-CN" altLang="en-US" sz="2400" b="1" dirty="0">
                <a:ea typeface="楷体_GB2312" pitchFamily="49" charset="-122"/>
              </a:rPr>
              <a:t>以二进制数来表示小数部分，用</a:t>
            </a:r>
            <a:r>
              <a:rPr lang="en-US" altLang="zh-CN" sz="2400" b="1" dirty="0">
                <a:ea typeface="楷体_GB2312" pitchFamily="49" charset="-122"/>
              </a:rPr>
              <a:t>2</a:t>
            </a:r>
            <a:r>
              <a:rPr lang="zh-CN" altLang="en-US" sz="2400" b="1" dirty="0">
                <a:ea typeface="楷体_GB2312" pitchFamily="49" charset="-122"/>
              </a:rPr>
              <a:t>的幂次来表示指数部分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  <a:p>
            <a:pPr lvl="2" eaLnBrk="1" hangingPunct="1"/>
            <a:r>
              <a:rPr lang="zh-CN" altLang="en-US" dirty="0">
                <a:ea typeface="楷体_GB2312" pitchFamily="49" charset="-122"/>
              </a:rPr>
              <a:t>一般表示形式：</a:t>
            </a:r>
            <a:r>
              <a:rPr lang="en-US" altLang="zh-CN" dirty="0">
                <a:ea typeface="楷体_GB2312" pitchFamily="49" charset="-122"/>
              </a:rPr>
              <a:t>N=S×2</a:t>
            </a:r>
            <a:r>
              <a:rPr lang="en-US" altLang="zh-CN" baseline="30000" dirty="0">
                <a:ea typeface="楷体_GB2312" pitchFamily="49" charset="-122"/>
              </a:rPr>
              <a:t>J</a:t>
            </a:r>
            <a:br>
              <a:rPr lang="en-US" altLang="zh-CN" dirty="0">
                <a:ea typeface="楷体_GB2312" pitchFamily="49" charset="-122"/>
              </a:rPr>
            </a:br>
            <a:r>
              <a:rPr lang="zh-CN" altLang="en-US" dirty="0">
                <a:ea typeface="楷体_GB2312" pitchFamily="49" charset="-122"/>
              </a:rPr>
              <a:t>其中，</a:t>
            </a:r>
            <a:r>
              <a:rPr lang="en-US" altLang="zh-CN" dirty="0">
                <a:ea typeface="楷体_GB2312" pitchFamily="49" charset="-122"/>
              </a:rPr>
              <a:t>S</a:t>
            </a:r>
            <a:r>
              <a:rPr lang="zh-CN" altLang="en-US" dirty="0">
                <a:ea typeface="楷体_GB2312" pitchFamily="49" charset="-122"/>
              </a:rPr>
              <a:t>为</a:t>
            </a:r>
            <a:r>
              <a:rPr lang="en-US" altLang="zh-CN" dirty="0">
                <a:ea typeface="楷体_GB2312" pitchFamily="49" charset="-122"/>
              </a:rPr>
              <a:t>N</a:t>
            </a:r>
            <a:r>
              <a:rPr lang="zh-CN" altLang="en-US" dirty="0">
                <a:ea typeface="楷体_GB2312" pitchFamily="49" charset="-122"/>
              </a:rPr>
              <a:t>的小数部分，</a:t>
            </a:r>
            <a:r>
              <a:rPr lang="en-US" altLang="zh-CN" dirty="0">
                <a:ea typeface="楷体_GB2312" pitchFamily="49" charset="-122"/>
              </a:rPr>
              <a:t>J</a:t>
            </a:r>
            <a:r>
              <a:rPr lang="zh-CN" altLang="en-US" dirty="0">
                <a:ea typeface="楷体_GB2312" pitchFamily="49" charset="-122"/>
              </a:rPr>
              <a:t>为指数，</a:t>
            </a:r>
            <a:r>
              <a:rPr lang="en-US" altLang="zh-CN" dirty="0">
                <a:ea typeface="楷体_GB2312" pitchFamily="49" charset="-122"/>
              </a:rPr>
              <a:t>2</a:t>
            </a:r>
            <a:r>
              <a:rPr lang="zh-CN" altLang="en-US" dirty="0">
                <a:ea typeface="楷体_GB2312" pitchFamily="49" charset="-122"/>
              </a:rPr>
              <a:t>为</a:t>
            </a:r>
            <a:r>
              <a:rPr lang="en-US" altLang="zh-CN" dirty="0">
                <a:ea typeface="楷体_GB2312" pitchFamily="49" charset="-122"/>
              </a:rPr>
              <a:t>J</a:t>
            </a:r>
            <a:r>
              <a:rPr lang="zh-CN" altLang="en-US" dirty="0">
                <a:ea typeface="楷体_GB2312" pitchFamily="49" charset="-122"/>
              </a:rPr>
              <a:t>的基数</a:t>
            </a:r>
          </a:p>
          <a:p>
            <a:pPr lvl="1" eaLnBrk="1" hangingPunct="1"/>
            <a:endParaRPr lang="zh-CN" altLang="en-US" dirty="0">
              <a:ea typeface="楷体_GB2312" pitchFamily="49" charset="-122"/>
            </a:endParaRPr>
          </a:p>
          <a:p>
            <a:pPr lvl="1" eaLnBrk="1" hangingPunct="1"/>
            <a:endParaRPr lang="zh-CN" altLang="en-US" sz="2400" dirty="0">
              <a:ea typeface="楷体_GB2312" pitchFamily="49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zh-CN" sz="2000" dirty="0">
                <a:ea typeface="楷体_GB2312" pitchFamily="49" charset="-122"/>
              </a:rPr>
              <a:t>C</a:t>
            </a:r>
            <a:r>
              <a:rPr lang="zh-CN" altLang="en-US" sz="2000" dirty="0">
                <a:ea typeface="楷体_GB2312" pitchFamily="49" charset="-122"/>
              </a:rPr>
              <a:t>标准并未具体规定各部分所占的位数，，由各</a:t>
            </a:r>
            <a:r>
              <a:rPr lang="en-US" altLang="zh-CN" sz="2000" dirty="0">
                <a:ea typeface="楷体_GB2312" pitchFamily="49" charset="-122"/>
              </a:rPr>
              <a:t>C</a:t>
            </a:r>
            <a:r>
              <a:rPr lang="zh-CN" altLang="en-US" sz="2000" dirty="0">
                <a:ea typeface="楷体_GB2312" pitchFamily="49" charset="-122"/>
              </a:rPr>
              <a:t>编译系统自定；</a:t>
            </a:r>
            <a:endParaRPr lang="en-US" altLang="zh-CN" sz="2000" dirty="0">
              <a:ea typeface="楷体_GB2312" pitchFamily="49" charset="-122"/>
            </a:endParaRPr>
          </a:p>
          <a:p>
            <a:pPr lvl="1" eaLnBrk="1" hangingPunct="1"/>
            <a:r>
              <a:rPr lang="zh-CN" altLang="en-US" sz="2000" dirty="0">
                <a:ea typeface="楷体_GB2312" pitchFamily="49" charset="-122"/>
              </a:rPr>
              <a:t>小数部分占的位数愈多，数的有效数字愈多；指数部分占得位数愈多，所能表示的数值范围愈大。</a:t>
            </a:r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04075" y="6356176"/>
            <a:ext cx="1905000" cy="457200"/>
          </a:xfrm>
        </p:spPr>
        <p:txBody>
          <a:bodyPr/>
          <a:lstStyle/>
          <a:p>
            <a:pPr>
              <a:defRPr/>
            </a:pPr>
            <a:fld id="{F85391AC-FD17-4EF8-BEAF-374F42638DBD}" type="slidenum">
              <a:rPr lang="en-US" altLang="zh-CN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52021537-6768-47E6-BABA-4A66C1B4A2C1}"/>
              </a:ext>
            </a:extLst>
          </p:cNvPr>
          <p:cNvSpPr txBox="1">
            <a:spLocks/>
          </p:cNvSpPr>
          <p:nvPr/>
        </p:nvSpPr>
        <p:spPr>
          <a:xfrm>
            <a:off x="-108520" y="309364"/>
            <a:ext cx="4725144" cy="72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/>
              <a:t>（三）浮点型数据</a:t>
            </a:r>
            <a:endParaRPr lang="en-US" altLang="zh-CN" sz="48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78A40B6-76F9-46D4-8201-C23BB3103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4437112"/>
            <a:ext cx="3685211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30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64417" y="58157"/>
            <a:ext cx="7886700" cy="5191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600" dirty="0">
                <a:solidFill>
                  <a:schemeClr val="tx1"/>
                </a:solidFill>
              </a:rPr>
              <a:t>2</a:t>
            </a:r>
            <a:r>
              <a:rPr lang="zh-CN" altLang="en-US" sz="3600" dirty="0">
                <a:solidFill>
                  <a:schemeClr val="tx1"/>
                </a:solidFill>
              </a:rPr>
              <a:t>、浮点型数据的类型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>
          <a:xfrm>
            <a:off x="262060" y="593330"/>
            <a:ext cx="9007475" cy="400482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微机上常用的</a:t>
            </a:r>
            <a:r>
              <a:rPr lang="en-US" altLang="zh-CN" sz="2400" dirty="0">
                <a:ea typeface="楷体_GB2312" pitchFamily="49" charset="-122"/>
              </a:rPr>
              <a:t>C</a:t>
            </a:r>
            <a:r>
              <a:rPr lang="zh-CN" altLang="en-US" sz="2400" dirty="0">
                <a:ea typeface="楷体_GB2312" pitchFamily="49" charset="-122"/>
              </a:rPr>
              <a:t>编译系统（如</a:t>
            </a:r>
            <a:r>
              <a:rPr lang="en-US" altLang="zh-CN" sz="2400" dirty="0">
                <a:ea typeface="楷体_GB2312" pitchFamily="49" charset="-122"/>
              </a:rPr>
              <a:t>Turbo C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Visual C</a:t>
            </a:r>
            <a:r>
              <a:rPr lang="zh-CN" altLang="en-US" sz="2400" dirty="0">
                <a:ea typeface="楷体_GB2312" pitchFamily="49" charset="-122"/>
              </a:rPr>
              <a:t>）的情况：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类型	      字节数    有效数字		数值范围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楷体_GB2312" pitchFamily="49" charset="-122"/>
              </a:rPr>
              <a:t>Float	              4 	     6	        </a:t>
            </a:r>
            <a:r>
              <a:rPr lang="en-US" altLang="en-US" sz="2400" dirty="0"/>
              <a:t>±</a:t>
            </a:r>
            <a:r>
              <a:rPr lang="en-US" altLang="zh-CN" sz="2400" dirty="0"/>
              <a:t>(</a:t>
            </a:r>
            <a:r>
              <a:rPr lang="en-US" altLang="zh-CN" sz="2400" dirty="0">
                <a:ea typeface="楷体_GB2312" pitchFamily="49" charset="-122"/>
              </a:rPr>
              <a:t>3.4×10</a:t>
            </a:r>
            <a:r>
              <a:rPr lang="en-US" altLang="zh-CN" sz="2400" baseline="30000" dirty="0">
                <a:ea typeface="楷体_GB2312" pitchFamily="49" charset="-122"/>
              </a:rPr>
              <a:t>-38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3.4×10</a:t>
            </a:r>
            <a:r>
              <a:rPr lang="en-US" altLang="zh-CN" sz="2400" baseline="30000" dirty="0">
                <a:ea typeface="楷体_GB2312" pitchFamily="49" charset="-122"/>
              </a:rPr>
              <a:t>38</a:t>
            </a:r>
            <a:r>
              <a:rPr lang="en-US" altLang="zh-CN" sz="2400" dirty="0"/>
              <a:t>)</a:t>
            </a:r>
            <a:endParaRPr lang="en-US" altLang="zh-CN" sz="2400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楷体_GB2312" pitchFamily="49" charset="-122"/>
              </a:rPr>
              <a:t>double            8	   15	        </a:t>
            </a:r>
            <a:r>
              <a:rPr lang="en-US" altLang="en-US" sz="2400" dirty="0"/>
              <a:t>±</a:t>
            </a:r>
            <a:r>
              <a:rPr lang="en-US" altLang="zh-CN" sz="2400" dirty="0"/>
              <a:t>(</a:t>
            </a:r>
            <a:r>
              <a:rPr lang="en-US" altLang="zh-CN" sz="2400" dirty="0">
                <a:ea typeface="楷体_GB2312" pitchFamily="49" charset="-122"/>
              </a:rPr>
              <a:t>1.7×10</a:t>
            </a:r>
            <a:r>
              <a:rPr lang="en-US" altLang="zh-CN" sz="2400" baseline="30000" dirty="0">
                <a:ea typeface="楷体_GB2312" pitchFamily="49" charset="-122"/>
              </a:rPr>
              <a:t>-308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1.7×10</a:t>
            </a:r>
            <a:r>
              <a:rPr lang="en-US" altLang="zh-CN" sz="2400" baseline="30000" dirty="0">
                <a:ea typeface="楷体_GB2312" pitchFamily="49" charset="-122"/>
              </a:rPr>
              <a:t>308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楷体_GB2312" pitchFamily="49" charset="-122"/>
              </a:rPr>
              <a:t>long double    8	   15	        </a:t>
            </a:r>
            <a:r>
              <a:rPr lang="en-US" altLang="en-US" sz="2400" dirty="0"/>
              <a:t>±</a:t>
            </a:r>
            <a:r>
              <a:rPr lang="en-US" altLang="zh-CN" sz="2400" dirty="0"/>
              <a:t>(</a:t>
            </a:r>
            <a:r>
              <a:rPr lang="en-US" altLang="zh-CN" sz="2400" dirty="0">
                <a:ea typeface="楷体_GB2312" pitchFamily="49" charset="-122"/>
              </a:rPr>
              <a:t>1.7×10</a:t>
            </a:r>
            <a:r>
              <a:rPr lang="en-US" altLang="zh-CN" sz="2400" baseline="30000" dirty="0">
                <a:ea typeface="楷体_GB2312" pitchFamily="49" charset="-122"/>
              </a:rPr>
              <a:t>-308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1.7×10</a:t>
            </a:r>
            <a:r>
              <a:rPr lang="en-US" altLang="zh-CN" sz="2400" baseline="30000" dirty="0">
                <a:ea typeface="楷体_GB2312" pitchFamily="49" charset="-122"/>
              </a:rPr>
              <a:t>308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楷体_GB2312" pitchFamily="49" charset="-122"/>
              </a:rPr>
              <a:t>		        </a:t>
            </a:r>
            <a:r>
              <a:rPr lang="zh-CN" altLang="en-US" sz="2400" dirty="0">
                <a:ea typeface="楷体_GB2312" pitchFamily="49" charset="-122"/>
              </a:rPr>
              <a:t>或</a:t>
            </a:r>
            <a:r>
              <a:rPr lang="en-US" altLang="zh-CN" sz="2400" dirty="0">
                <a:ea typeface="楷体_GB2312" pitchFamily="49" charset="-122"/>
              </a:rPr>
              <a:t> 16	   19	        </a:t>
            </a:r>
            <a:r>
              <a:rPr lang="en-US" altLang="en-US" sz="2400" dirty="0"/>
              <a:t>±</a:t>
            </a:r>
            <a:r>
              <a:rPr lang="en-US" altLang="zh-CN" sz="2400" dirty="0"/>
              <a:t>(</a:t>
            </a:r>
            <a:r>
              <a:rPr lang="en-US" altLang="zh-CN" sz="2400" dirty="0">
                <a:ea typeface="楷体_GB2312" pitchFamily="49" charset="-122"/>
              </a:rPr>
              <a:t>3.4×10</a:t>
            </a:r>
            <a:r>
              <a:rPr lang="en-US" altLang="zh-CN" sz="2400" baseline="30000" dirty="0">
                <a:ea typeface="楷体_GB2312" pitchFamily="49" charset="-122"/>
              </a:rPr>
              <a:t>-4932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3.4×10</a:t>
            </a:r>
            <a:r>
              <a:rPr lang="en-US" altLang="zh-CN" sz="2400" baseline="30000" dirty="0">
                <a:ea typeface="楷体_GB2312" pitchFamily="49" charset="-122"/>
              </a:rPr>
              <a:t>4932</a:t>
            </a:r>
            <a:r>
              <a:rPr lang="en-US" altLang="zh-CN" sz="2400" dirty="0">
                <a:ea typeface="楷体_GB2312" pitchFamily="49" charset="-12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>
                <a:ea typeface="楷体_GB2312" pitchFamily="49" charset="-122"/>
              </a:rPr>
              <a:t>C</a:t>
            </a:r>
            <a:r>
              <a:rPr lang="zh-CN" altLang="en-US" sz="2400" dirty="0">
                <a:ea typeface="楷体_GB2312" pitchFamily="49" charset="-122"/>
              </a:rPr>
              <a:t>标准未具体规定每种类型数据的长度、精度和数值范围，不同的系统有所差异。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ea typeface="楷体_GB2312" pitchFamily="49" charset="-122"/>
              </a:rPr>
              <a:t>使用不同编译系统时请注意其差别！</a:t>
            </a:r>
            <a:endParaRPr lang="en-US" altLang="zh-CN" sz="2400" dirty="0">
              <a:ea typeface="楷体_GB2312" pitchFamily="49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ea typeface="楷体_GB2312" pitchFamily="49" charset="-122"/>
              </a:rPr>
              <a:t>【</a:t>
            </a:r>
            <a:r>
              <a:rPr lang="zh-CN" altLang="en-US" sz="2400" b="1" dirty="0">
                <a:ea typeface="楷体_GB2312" pitchFamily="49" charset="-122"/>
              </a:rPr>
              <a:t>注意</a:t>
            </a:r>
            <a:r>
              <a:rPr lang="en-US" altLang="zh-CN" sz="2400" b="1" dirty="0">
                <a:ea typeface="楷体_GB2312" pitchFamily="49" charset="-122"/>
              </a:rPr>
              <a:t>】</a:t>
            </a:r>
            <a:r>
              <a:rPr lang="zh-CN" altLang="en-US" sz="2400" b="1" dirty="0">
                <a:ea typeface="楷体_GB2312" pitchFamily="49" charset="-122"/>
              </a:rPr>
              <a:t>浮点型数据能表示的只是实数轴上的离散的点！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C13C6-8A20-47CE-89A2-CC1340F23069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38917" name="Line 4"/>
          <p:cNvSpPr>
            <a:spLocks noChangeShapeType="1"/>
          </p:cNvSpPr>
          <p:nvPr/>
        </p:nvSpPr>
        <p:spPr bwMode="auto">
          <a:xfrm>
            <a:off x="171128" y="1340768"/>
            <a:ext cx="8777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Line 5"/>
          <p:cNvSpPr>
            <a:spLocks noChangeShapeType="1"/>
          </p:cNvSpPr>
          <p:nvPr/>
        </p:nvSpPr>
        <p:spPr bwMode="auto">
          <a:xfrm>
            <a:off x="64417" y="908720"/>
            <a:ext cx="8777287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9" name="Line 6"/>
          <p:cNvSpPr>
            <a:spLocks noChangeShapeType="1"/>
          </p:cNvSpPr>
          <p:nvPr/>
        </p:nvSpPr>
        <p:spPr bwMode="auto">
          <a:xfrm>
            <a:off x="171127" y="3039301"/>
            <a:ext cx="8777287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B0E98E-A94A-4576-BEEB-85DA0D80CA17}"/>
              </a:ext>
            </a:extLst>
          </p:cNvPr>
          <p:cNvSpPr txBox="1">
            <a:spLocks noChangeArrowheads="1"/>
          </p:cNvSpPr>
          <p:nvPr/>
        </p:nvSpPr>
        <p:spPr>
          <a:xfrm>
            <a:off x="64417" y="4566298"/>
            <a:ext cx="545356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3</a:t>
            </a:r>
            <a:r>
              <a:rPr lang="zh-CN" altLang="en-US" sz="3600" dirty="0"/>
              <a:t>、浮点型数据的舍入误差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AB7A2A0-15A6-4FCA-BF19-D609C20B2083}"/>
              </a:ext>
            </a:extLst>
          </p:cNvPr>
          <p:cNvSpPr txBox="1">
            <a:spLocks noChangeArrowheads="1"/>
          </p:cNvSpPr>
          <p:nvPr/>
        </p:nvSpPr>
        <p:spPr>
          <a:xfrm>
            <a:off x="262060" y="5169882"/>
            <a:ext cx="8382000" cy="16973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ea typeface="楷体_GB2312" pitchFamily="49" charset="-122"/>
              </a:rPr>
              <a:t>由于浮点型变量的存储单元有限，因此能提供的</a:t>
            </a:r>
            <a:r>
              <a:rPr lang="zh-CN" altLang="en-US" sz="2400" b="1" dirty="0">
                <a:ea typeface="楷体_GB2312" pitchFamily="49" charset="-122"/>
              </a:rPr>
              <a:t>有效数字总是有限的</a:t>
            </a:r>
            <a:r>
              <a:rPr lang="zh-CN" altLang="en-US" sz="2400" dirty="0">
                <a:ea typeface="楷体_GB2312" pitchFamily="49" charset="-122"/>
              </a:rPr>
              <a:t>，在</a:t>
            </a:r>
            <a:r>
              <a:rPr lang="zh-CN" altLang="en-US" sz="2400" b="1" dirty="0">
                <a:ea typeface="楷体_GB2312" pitchFamily="49" charset="-122"/>
              </a:rPr>
              <a:t>有效位以外的数字将被舍去</a:t>
            </a:r>
            <a:r>
              <a:rPr lang="zh-CN" altLang="en-US" sz="2400" dirty="0">
                <a:ea typeface="楷体_GB2312" pitchFamily="49" charset="-122"/>
              </a:rPr>
              <a:t>，由此可能产生一些</a:t>
            </a:r>
            <a:r>
              <a:rPr lang="zh-CN" altLang="en-US" sz="2400" b="1" dirty="0">
                <a:ea typeface="楷体_GB2312" pitchFamily="49" charset="-122"/>
              </a:rPr>
              <a:t>误差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  <a:p>
            <a:pPr lvl="1" algn="just">
              <a:spcBef>
                <a:spcPct val="0"/>
              </a:spcBef>
            </a:pPr>
            <a:r>
              <a:rPr lang="zh-CN" altLang="en-US" sz="2400" dirty="0">
                <a:ea typeface="楷体_GB2312" pitchFamily="49" charset="-122"/>
              </a:rPr>
              <a:t>应当避免将一个很大的数和一个很小的数直接相加或相减，否则就会“丢失”小的数。</a:t>
            </a:r>
          </a:p>
        </p:txBody>
      </p:sp>
    </p:spTree>
    <p:extLst>
      <p:ext uri="{BB962C8B-B14F-4D97-AF65-F5344CB8AC3E}">
        <p14:creationId xmlns:p14="http://schemas.microsoft.com/office/powerpoint/2010/main" val="1458915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B5C6A6-D5C2-4408-97B2-F6E0132A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00F5E-AAD3-4BEE-B9FC-6A558795DB81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rgbClr val="FFFF99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F1E783-C892-4E8B-9104-7A0224314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76672"/>
            <a:ext cx="5832648" cy="31150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9B015F-EC0A-4D33-9F73-4E6B0BC55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149080"/>
            <a:ext cx="7539035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541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5858F4-022A-4F81-BCAD-7B453B35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00F5E-AAD3-4BEE-B9FC-6A558795DB81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rgbClr val="FFFF99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C2584B-3868-4BC0-AA7E-D4F97EA9A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32656"/>
            <a:ext cx="5880068" cy="25922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BEB45F7-99A0-49A0-8965-02D1F6E5D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501008"/>
            <a:ext cx="8025544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648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辨别</a:t>
            </a:r>
            <a:r>
              <a:rPr lang="en-US" altLang="zh-CN" dirty="0"/>
              <a:t>】</a:t>
            </a:r>
            <a:r>
              <a:rPr lang="zh-CN" altLang="en-US" dirty="0"/>
              <a:t>区分类型与变量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371600"/>
            <a:ext cx="8583488" cy="4724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【</a:t>
            </a:r>
            <a:r>
              <a:rPr lang="zh-CN" altLang="en-US" sz="2400" dirty="0">
                <a:solidFill>
                  <a:srgbClr val="00B0F0"/>
                </a:solidFill>
              </a:rPr>
              <a:t>例</a:t>
            </a:r>
            <a:r>
              <a:rPr lang="en-US" altLang="zh-CN" sz="2400" dirty="0">
                <a:solidFill>
                  <a:srgbClr val="00B0F0"/>
                </a:solidFill>
              </a:rPr>
              <a:t>】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	</a:t>
            </a:r>
            <a:r>
              <a:rPr lang="en-US" altLang="zh-CN" sz="2400" dirty="0" err="1">
                <a:solidFill>
                  <a:srgbClr val="00B0F0"/>
                </a:solidFill>
              </a:rPr>
              <a:t>int</a:t>
            </a:r>
            <a:r>
              <a:rPr lang="en-US" altLang="zh-CN" sz="2400" dirty="0">
                <a:solidFill>
                  <a:srgbClr val="00B0F0"/>
                </a:solidFill>
              </a:rPr>
              <a:t> a;  a=3;		//</a:t>
            </a:r>
            <a:r>
              <a:rPr lang="zh-CN" altLang="en-US" sz="2400" dirty="0">
                <a:solidFill>
                  <a:srgbClr val="00B0F0"/>
                </a:solidFill>
              </a:rPr>
              <a:t>正确。</a:t>
            </a:r>
            <a:endParaRPr lang="en-US" altLang="zh-CN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	</a:t>
            </a:r>
            <a:r>
              <a:rPr lang="en-US" altLang="zh-CN" sz="2400" dirty="0" err="1">
                <a:solidFill>
                  <a:srgbClr val="00B0F0"/>
                </a:solidFill>
              </a:rPr>
              <a:t>int</a:t>
            </a:r>
            <a:r>
              <a:rPr lang="en-US" altLang="zh-CN" sz="2400" dirty="0">
                <a:solidFill>
                  <a:srgbClr val="00B0F0"/>
                </a:solidFill>
              </a:rPr>
              <a:t> =3 ;		//</a:t>
            </a:r>
            <a:r>
              <a:rPr lang="zh-CN" altLang="en-US" sz="2400" dirty="0">
                <a:solidFill>
                  <a:srgbClr val="00B0F0"/>
                </a:solidFill>
              </a:rPr>
              <a:t>错误！不能对类型赋值</a:t>
            </a:r>
            <a:endParaRPr lang="en-US" altLang="zh-CN" sz="2400" dirty="0">
              <a:solidFill>
                <a:srgbClr val="00B0F0"/>
              </a:solidFill>
            </a:endParaRPr>
          </a:p>
          <a:p>
            <a:r>
              <a:rPr lang="zh-CN" altLang="en-US" sz="2400" dirty="0"/>
              <a:t>变量是存储空间中一块有名字的存储单元，用于存储数据，是内存中具体存在的实体；</a:t>
            </a:r>
            <a:endParaRPr lang="en-US" altLang="zh-CN" sz="2400" dirty="0"/>
          </a:p>
          <a:p>
            <a:pPr lvl="1"/>
            <a:r>
              <a:rPr lang="zh-CN" altLang="en-US" sz="2400" dirty="0"/>
              <a:t>每个变量在定义时都必须指定一个明确的类型，类型是变量的一个重要属性。</a:t>
            </a:r>
            <a:endParaRPr lang="en-US" altLang="zh-CN" sz="2400" dirty="0"/>
          </a:p>
          <a:p>
            <a:r>
              <a:rPr lang="zh-CN" altLang="en-US" sz="2400" dirty="0"/>
              <a:t>类型是对同一类型数据的存储实现方案，包括存储单元的长度（占多少字节）以及数据的存储形式。</a:t>
            </a:r>
            <a:endParaRPr lang="en-US" altLang="zh-CN" sz="2400" dirty="0"/>
          </a:p>
          <a:p>
            <a:pPr lvl="1"/>
            <a:r>
              <a:rPr lang="zh-CN" altLang="en-US" sz="2400" dirty="0"/>
              <a:t>不同高级语言中定义的数据类型可能有所不同。</a:t>
            </a:r>
            <a:endParaRPr lang="en-US" altLang="zh-CN" sz="2400" dirty="0"/>
          </a:p>
          <a:p>
            <a:pPr lvl="1"/>
            <a:r>
              <a:rPr lang="zh-CN" altLang="en-US" sz="2400" dirty="0"/>
              <a:t>类型是抽象的，不占用存储单元，不能用来存放数据。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00F5E-AAD3-4BEE-B9FC-6A558795DB81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16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821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40804" y="907170"/>
            <a:ext cx="5517232" cy="506437"/>
          </a:xfrm>
        </p:spPr>
        <p:txBody>
          <a:bodyPr>
            <a:noAutofit/>
          </a:bodyPr>
          <a:lstStyle/>
          <a:p>
            <a:r>
              <a:rPr lang="zh-CN" altLang="en-US" sz="4000" dirty="0"/>
              <a:t>（一）常量的数据类型</a:t>
            </a:r>
            <a:endParaRPr lang="en-US" altLang="zh-CN" sz="40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07504" y="1413607"/>
            <a:ext cx="5760640" cy="694928"/>
          </a:xfrm>
        </p:spPr>
        <p:txBody>
          <a:bodyPr/>
          <a:lstStyle/>
          <a:p>
            <a:pPr algn="l"/>
            <a:r>
              <a:rPr lang="en-US" altLang="zh-CN" dirty="0">
                <a:latin typeface="+mj-ea"/>
                <a:ea typeface="+mj-ea"/>
              </a:rPr>
              <a:t>·</a:t>
            </a:r>
            <a:r>
              <a:rPr lang="zh-CN" altLang="en-US" dirty="0">
                <a:latin typeface="+mj-ea"/>
                <a:ea typeface="+mj-ea"/>
              </a:rPr>
              <a:t>常量同样也要放在存储单元中，也涉及存储方式问题</a:t>
            </a:r>
            <a:endParaRPr lang="en-US" altLang="zh-CN" dirty="0">
              <a:latin typeface="+mj-ea"/>
              <a:ea typeface="+mj-ea"/>
            </a:endParaRPr>
          </a:p>
          <a:p>
            <a:pPr algn="l"/>
            <a:r>
              <a:rPr lang="zh-CN" altLang="en-US" dirty="0">
                <a:latin typeface="+mj-ea"/>
                <a:ea typeface="+mj-ea"/>
              </a:rPr>
              <a:t> </a:t>
            </a:r>
            <a:r>
              <a:rPr lang="en-US" altLang="zh-CN" dirty="0">
                <a:latin typeface="+mj-ea"/>
                <a:ea typeface="+mj-ea"/>
              </a:rPr>
              <a:t>·</a:t>
            </a:r>
            <a:r>
              <a:rPr lang="zh-CN" altLang="en-US" dirty="0">
                <a:latin typeface="+mj-ea"/>
                <a:ea typeface="+mj-ea"/>
              </a:rPr>
              <a:t>常量主要根据其表示形式来判断类型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B84B8A-3A04-4892-A9F6-C3152DC951E5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88B6470-1709-4E95-8383-F843D45EA044}"/>
              </a:ext>
            </a:extLst>
          </p:cNvPr>
          <p:cNvSpPr txBox="1">
            <a:spLocks/>
          </p:cNvSpPr>
          <p:nvPr/>
        </p:nvSpPr>
        <p:spPr>
          <a:xfrm>
            <a:off x="-270892" y="0"/>
            <a:ext cx="3284984" cy="7944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dirty="0"/>
              <a:t>二、常量</a:t>
            </a:r>
            <a:endParaRPr lang="zh-CN" altLang="en-US" sz="28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5E43DBC-EF63-4020-A9A3-82A962E136FE}"/>
              </a:ext>
            </a:extLst>
          </p:cNvPr>
          <p:cNvSpPr txBox="1">
            <a:spLocks noChangeArrowheads="1"/>
          </p:cNvSpPr>
          <p:nvPr/>
        </p:nvSpPr>
        <p:spPr>
          <a:xfrm>
            <a:off x="194930" y="2116671"/>
            <a:ext cx="6465302" cy="57378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/>
              <a:t>1</a:t>
            </a:r>
            <a:r>
              <a:rPr lang="zh-CN" altLang="en-US" sz="3600" dirty="0"/>
              <a:t>、整型常量的类型与表现形式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8CF1C50-17A4-4502-87B1-CA0572803E8E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2996952"/>
            <a:ext cx="8382000" cy="263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b="1" dirty="0">
                <a:ea typeface="楷体_GB2312" pitchFamily="49" charset="-122"/>
              </a:rPr>
              <a:t>不带小数点的数值是整型常量</a:t>
            </a:r>
            <a:r>
              <a:rPr lang="zh-CN" altLang="en-US" sz="2800" dirty="0">
                <a:ea typeface="楷体_GB2312" pitchFamily="49" charset="-122"/>
              </a:rPr>
              <a:t>，系统依据</a:t>
            </a:r>
            <a:r>
              <a:rPr lang="en-US" altLang="zh-CN" sz="2800" dirty="0">
                <a:ea typeface="楷体_GB2312" pitchFamily="49" charset="-122"/>
              </a:rPr>
              <a:t>int</a:t>
            </a:r>
            <a:r>
              <a:rPr lang="zh-CN" altLang="en-US" sz="2800" dirty="0">
                <a:ea typeface="楷体_GB2312" pitchFamily="49" charset="-122"/>
              </a:rPr>
              <a:t>、</a:t>
            </a:r>
            <a:r>
              <a:rPr lang="en-US" altLang="zh-CN" sz="2800" dirty="0">
                <a:ea typeface="楷体_GB2312" pitchFamily="49" charset="-122"/>
              </a:rPr>
              <a:t>long int</a:t>
            </a:r>
            <a:r>
              <a:rPr lang="zh-CN" altLang="en-US" sz="2800" dirty="0">
                <a:ea typeface="楷体_GB2312" pitchFamily="49" charset="-122"/>
              </a:rPr>
              <a:t>和</a:t>
            </a:r>
            <a:r>
              <a:rPr lang="en-US" altLang="zh-CN" sz="2800" dirty="0">
                <a:ea typeface="楷体_GB2312" pitchFamily="49" charset="-122"/>
              </a:rPr>
              <a:t>long </a:t>
            </a:r>
            <a:r>
              <a:rPr lang="en-US" altLang="zh-CN" sz="2800" dirty="0" err="1">
                <a:ea typeface="楷体_GB2312" pitchFamily="49" charset="-122"/>
              </a:rPr>
              <a:t>long</a:t>
            </a:r>
            <a:r>
              <a:rPr lang="zh-CN" altLang="en-US" sz="2800" dirty="0">
                <a:ea typeface="楷体_GB2312" pitchFamily="49" charset="-122"/>
              </a:rPr>
              <a:t>的取值范围，自动判定。</a:t>
            </a:r>
          </a:p>
          <a:p>
            <a:pPr lvl="1" algn="l"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 如：</a:t>
            </a:r>
            <a:r>
              <a:rPr lang="en-US" altLang="zh-CN" sz="2400" dirty="0">
                <a:ea typeface="楷体_GB2312" pitchFamily="49" charset="-122"/>
              </a:rPr>
              <a:t>5224</a:t>
            </a:r>
            <a:r>
              <a:rPr lang="zh-CN" altLang="en-US" sz="2400" dirty="0">
                <a:ea typeface="楷体_GB2312" pitchFamily="49" charset="-122"/>
              </a:rPr>
              <a:t>为</a:t>
            </a:r>
            <a:r>
              <a:rPr lang="en-US" altLang="zh-CN" sz="2400" dirty="0">
                <a:ea typeface="楷体_GB2312" pitchFamily="49" charset="-122"/>
              </a:rPr>
              <a:t>int</a:t>
            </a:r>
            <a:r>
              <a:rPr lang="zh-CN" altLang="en-US" sz="2400" dirty="0">
                <a:ea typeface="楷体_GB2312" pitchFamily="49" charset="-122"/>
              </a:rPr>
              <a:t>，而</a:t>
            </a:r>
            <a:r>
              <a:rPr lang="en-US" altLang="zh-CN" sz="2400" dirty="0">
                <a:ea typeface="楷体_GB2312" pitchFamily="49" charset="-122"/>
              </a:rPr>
              <a:t>500000</a:t>
            </a:r>
            <a:r>
              <a:rPr lang="zh-CN" altLang="en-US" sz="2400" dirty="0">
                <a:ea typeface="楷体_GB2312" pitchFamily="49" charset="-122"/>
              </a:rPr>
              <a:t>为</a:t>
            </a:r>
            <a:r>
              <a:rPr lang="en-US" altLang="zh-CN" sz="2400" dirty="0">
                <a:ea typeface="楷体_GB2312" pitchFamily="49" charset="-122"/>
              </a:rPr>
              <a:t>long int</a:t>
            </a:r>
          </a:p>
          <a:p>
            <a:pPr algn="l"/>
            <a:r>
              <a:rPr lang="zh-CN" altLang="en-US" sz="2800" dirty="0">
                <a:ea typeface="楷体_GB2312" pitchFamily="49" charset="-122"/>
              </a:rPr>
              <a:t>欲</a:t>
            </a:r>
            <a:r>
              <a:rPr lang="zh-CN" altLang="en-US" sz="2800" b="1" dirty="0">
                <a:ea typeface="楷体_GB2312" pitchFamily="49" charset="-122"/>
              </a:rPr>
              <a:t>强制说明某一整常量为长整型</a:t>
            </a:r>
            <a:r>
              <a:rPr lang="zh-CN" altLang="en-US" sz="2800" dirty="0">
                <a:ea typeface="楷体_GB2312" pitchFamily="49" charset="-122"/>
              </a:rPr>
              <a:t>，可</a:t>
            </a:r>
            <a:r>
              <a:rPr lang="zh-CN" altLang="en-US" sz="2800" b="1" dirty="0">
                <a:ea typeface="楷体_GB2312" pitchFamily="49" charset="-122"/>
              </a:rPr>
              <a:t>在其后加上</a:t>
            </a:r>
            <a:r>
              <a:rPr lang="en-US" altLang="zh-CN" sz="2800" b="1" dirty="0">
                <a:ea typeface="楷体_GB2312" pitchFamily="49" charset="-122"/>
              </a:rPr>
              <a:t>l</a:t>
            </a:r>
            <a:r>
              <a:rPr lang="zh-CN" altLang="en-US" sz="2800" b="1" dirty="0">
                <a:ea typeface="楷体_GB2312" pitchFamily="49" charset="-122"/>
              </a:rPr>
              <a:t>或</a:t>
            </a:r>
            <a:r>
              <a:rPr lang="en-US" altLang="zh-CN" sz="2800" b="1" dirty="0">
                <a:ea typeface="楷体_GB2312" pitchFamily="49" charset="-122"/>
              </a:rPr>
              <a:t>L</a:t>
            </a:r>
            <a:r>
              <a:rPr lang="zh-CN" altLang="en-US" sz="2800" dirty="0">
                <a:ea typeface="楷体_GB2312" pitchFamily="49" charset="-122"/>
              </a:rPr>
              <a:t>      如：</a:t>
            </a:r>
            <a:r>
              <a:rPr lang="en-US" altLang="zh-CN" sz="2800" dirty="0">
                <a:ea typeface="楷体_GB2312" pitchFamily="49" charset="-122"/>
              </a:rPr>
              <a:t>123l</a:t>
            </a:r>
            <a:r>
              <a:rPr lang="zh-CN" altLang="en-US" sz="2800" dirty="0">
                <a:ea typeface="楷体_GB2312" pitchFamily="49" charset="-122"/>
              </a:rPr>
              <a:t>、</a:t>
            </a:r>
            <a:r>
              <a:rPr lang="en-US" altLang="zh-CN" sz="2800" dirty="0">
                <a:ea typeface="楷体_GB2312" pitchFamily="49" charset="-122"/>
              </a:rPr>
              <a:t>0L</a:t>
            </a:r>
            <a:r>
              <a:rPr lang="zh-CN" altLang="en-US" sz="2800" dirty="0">
                <a:ea typeface="楷体_GB2312" pitchFamily="49" charset="-122"/>
              </a:rPr>
              <a:t>等。</a:t>
            </a:r>
            <a:endParaRPr lang="en-US" altLang="zh-CN" sz="2800" dirty="0">
              <a:ea typeface="楷体_GB2312" pitchFamily="49" charset="-122"/>
            </a:endParaRPr>
          </a:p>
          <a:p>
            <a:pPr algn="l"/>
            <a:r>
              <a:rPr lang="zh-CN" altLang="en-US" sz="2800" dirty="0">
                <a:ea typeface="楷体_GB2312" pitchFamily="49" charset="-122"/>
              </a:rPr>
              <a:t>后缀</a:t>
            </a:r>
            <a:r>
              <a:rPr lang="en-US" altLang="zh-CN" sz="2800" dirty="0">
                <a:ea typeface="楷体_GB2312" pitchFamily="49" charset="-122"/>
              </a:rPr>
              <a:t>u</a:t>
            </a:r>
            <a:r>
              <a:rPr lang="zh-CN" altLang="en-US" sz="2800" dirty="0">
                <a:ea typeface="楷体_GB2312" pitchFamily="49" charset="-122"/>
              </a:rPr>
              <a:t>或</a:t>
            </a:r>
            <a:r>
              <a:rPr lang="en-US" altLang="zh-CN" sz="2800" dirty="0">
                <a:ea typeface="楷体_GB2312" pitchFamily="49" charset="-122"/>
              </a:rPr>
              <a:t>U</a:t>
            </a:r>
            <a:r>
              <a:rPr lang="zh-CN" altLang="en-US" sz="2800" dirty="0">
                <a:ea typeface="楷体_GB2312" pitchFamily="49" charset="-122"/>
              </a:rPr>
              <a:t>表示无符号数，如</a:t>
            </a:r>
            <a:r>
              <a:rPr lang="en-US" altLang="zh-CN" sz="2800" dirty="0">
                <a:ea typeface="楷体_GB2312" pitchFamily="49" charset="-122"/>
              </a:rPr>
              <a:t>635u</a:t>
            </a:r>
            <a:endParaRPr lang="zh-CN" altLang="en-US" sz="2800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696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51D6D-5B25-43FB-8A82-F784B641ACFC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AD1F0BD-D8E3-4938-A1F0-D6C28C5D12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chemeClr val="tx1"/>
                </a:solidFill>
              </a:rPr>
              <a:t>整型常量的表示形式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D9E8038-3F2E-4857-9082-31C8754BC4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382000" cy="50292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sz="2800" dirty="0"/>
              <a:t>在</a:t>
            </a:r>
            <a:r>
              <a:rPr lang="en-US" altLang="zh-CN" sz="2800" dirty="0"/>
              <a:t>C</a:t>
            </a:r>
            <a:r>
              <a:rPr lang="zh-CN" altLang="en-US" sz="2800" dirty="0"/>
              <a:t>中，整型常量有三种表示形式：</a:t>
            </a:r>
            <a:endParaRPr lang="zh-CN" altLang="en-US" dirty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zh-CN" altLang="en-US" sz="2800" b="1" dirty="0"/>
              <a:t>十进制整数</a:t>
            </a:r>
            <a:r>
              <a:rPr lang="zh-CN" altLang="en-US" sz="2800" dirty="0"/>
              <a:t>：即通常的整数表示法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</a:t>
            </a:r>
            <a:r>
              <a:rPr lang="zh-CN" altLang="en-US" sz="2800" b="1" dirty="0"/>
              <a:t>八进制整数</a:t>
            </a:r>
            <a:r>
              <a:rPr lang="zh-CN" altLang="en-US" sz="2800" dirty="0"/>
              <a:t>：以</a:t>
            </a:r>
            <a:r>
              <a:rPr lang="en-US" altLang="zh-CN" sz="2800" dirty="0"/>
              <a:t>0</a:t>
            </a:r>
            <a:r>
              <a:rPr lang="zh-CN" altLang="en-US" sz="2800" dirty="0"/>
              <a:t>开头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] 	0123 = 1*8</a:t>
            </a:r>
            <a:r>
              <a:rPr lang="en-US" altLang="zh-CN" sz="2400" baseline="30000" dirty="0"/>
              <a:t>2 </a:t>
            </a:r>
            <a:r>
              <a:rPr lang="en-US" altLang="zh-CN" sz="2400" dirty="0"/>
              <a:t>+ 2*8</a:t>
            </a:r>
            <a:r>
              <a:rPr lang="en-US" altLang="zh-CN" sz="2400" baseline="30000" dirty="0"/>
              <a:t>1 </a:t>
            </a:r>
            <a:r>
              <a:rPr lang="en-US" altLang="zh-CN" sz="2400" dirty="0"/>
              <a:t>+ 3*8</a:t>
            </a:r>
            <a:r>
              <a:rPr lang="en-US" altLang="zh-CN" sz="2400" baseline="30000" dirty="0"/>
              <a:t>0 </a:t>
            </a:r>
            <a:r>
              <a:rPr lang="en-US" altLang="zh-CN" sz="2400" dirty="0"/>
              <a:t>= 83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400" dirty="0"/>
              <a:t>			</a:t>
            </a:r>
            <a:r>
              <a:rPr lang="en-US" altLang="zh-CN" sz="2400" dirty="0">
                <a:latin typeface="Times New Roman" pitchFamily="18" charset="0"/>
              </a:rPr>
              <a:t>–</a:t>
            </a:r>
            <a:r>
              <a:rPr lang="en-US" altLang="zh-CN" sz="2400" dirty="0"/>
              <a:t>017 = </a:t>
            </a:r>
            <a:r>
              <a:rPr lang="en-US" altLang="zh-CN" sz="2400" dirty="0">
                <a:latin typeface="Times New Roman" pitchFamily="18" charset="0"/>
              </a:rPr>
              <a:t>–</a:t>
            </a:r>
            <a:r>
              <a:rPr lang="en-US" altLang="zh-CN" sz="2400" dirty="0"/>
              <a:t> ( 1*8</a:t>
            </a:r>
            <a:r>
              <a:rPr lang="en-US" altLang="zh-CN" sz="2400" baseline="30000" dirty="0"/>
              <a:t>1 </a:t>
            </a:r>
            <a:r>
              <a:rPr lang="en-US" altLang="zh-CN" sz="2400" dirty="0"/>
              <a:t>+ 7*8</a:t>
            </a:r>
            <a:r>
              <a:rPr lang="en-US" altLang="zh-CN" sz="2400" baseline="30000" dirty="0"/>
              <a:t>0 </a:t>
            </a:r>
            <a:r>
              <a:rPr lang="en-US" altLang="zh-CN" sz="2400" dirty="0"/>
              <a:t>) = </a:t>
            </a:r>
            <a:r>
              <a:rPr lang="en-US" altLang="zh-CN" sz="2400" dirty="0">
                <a:latin typeface="Times New Roman" pitchFamily="18" charset="0"/>
              </a:rPr>
              <a:t>–</a:t>
            </a:r>
            <a:r>
              <a:rPr lang="en-US" altLang="zh-CN" sz="2400" dirty="0"/>
              <a:t>15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zh-CN" altLang="en-US" sz="2400" dirty="0"/>
              <a:t>经常被混淆，要特别注意</a:t>
            </a:r>
            <a:r>
              <a:rPr lang="en-US" altLang="zh-CN" sz="2400" dirty="0"/>
              <a:t>!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r>
              <a:rPr lang="zh-CN" altLang="en-US" sz="2800" b="1" dirty="0"/>
              <a:t>十六进制整数</a:t>
            </a:r>
            <a:r>
              <a:rPr lang="zh-CN" altLang="en-US" sz="2800" dirty="0"/>
              <a:t>：以</a:t>
            </a:r>
            <a:r>
              <a:rPr lang="en-US" altLang="zh-CN" sz="2800" dirty="0"/>
              <a:t>0x</a:t>
            </a:r>
            <a:r>
              <a:rPr lang="zh-CN" altLang="en-US" sz="2800" dirty="0"/>
              <a:t>开头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dirty="0"/>
              <a:t>	  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]	0x123 = 1*162 + 2*161 + 3*160 = 291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/>
              <a:t>			 </a:t>
            </a:r>
            <a:r>
              <a:rPr lang="en-US" altLang="zh-CN" sz="2400" dirty="0">
                <a:latin typeface="Times New Roman" pitchFamily="18" charset="0"/>
              </a:rPr>
              <a:t>–</a:t>
            </a:r>
            <a:r>
              <a:rPr lang="en-US" altLang="zh-CN" sz="2400" dirty="0"/>
              <a:t>0x17 = </a:t>
            </a:r>
            <a:r>
              <a:rPr lang="en-US" altLang="zh-CN" sz="2400" dirty="0">
                <a:latin typeface="Times New Roman" pitchFamily="18" charset="0"/>
              </a:rPr>
              <a:t>–</a:t>
            </a:r>
            <a:r>
              <a:rPr lang="en-US" altLang="zh-CN" sz="2400" dirty="0"/>
              <a:t> ( 1*161 + 7*160 ) = </a:t>
            </a:r>
            <a:r>
              <a:rPr lang="en-US" altLang="zh-CN" sz="2400" dirty="0">
                <a:latin typeface="Times New Roman" pitchFamily="18" charset="0"/>
              </a:rPr>
              <a:t>–</a:t>
            </a:r>
            <a:r>
              <a:rPr lang="en-US" altLang="zh-CN" sz="2400" dirty="0"/>
              <a:t>23</a:t>
            </a:r>
          </a:p>
          <a:p>
            <a:pPr algn="just" eaLnBrk="1" hangingPunct="1">
              <a:buFont typeface="Wingdings" pitchFamily="2" charset="2"/>
              <a:buChar char="ü"/>
            </a:pPr>
            <a:r>
              <a:rPr lang="zh-CN" altLang="en-US" sz="2800" dirty="0"/>
              <a:t>正整数前面的</a:t>
            </a:r>
            <a:r>
              <a:rPr lang="zh-CN" altLang="en-US" sz="2800" dirty="0">
                <a:latin typeface="Times New Roman" pitchFamily="18" charset="0"/>
              </a:rPr>
              <a:t>“</a:t>
            </a:r>
            <a:r>
              <a:rPr lang="zh-CN" altLang="en-US" sz="2800" b="1" dirty="0"/>
              <a:t>＋</a:t>
            </a:r>
            <a:r>
              <a:rPr lang="zh-CN" altLang="en-US" sz="2800" dirty="0">
                <a:latin typeface="Times New Roman" pitchFamily="18" charset="0"/>
              </a:rPr>
              <a:t>”</a:t>
            </a:r>
            <a:r>
              <a:rPr lang="zh-CN" altLang="en-US" sz="2800" dirty="0"/>
              <a:t>经常被省略。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185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9333CB-B905-4A46-A5A4-CEF3F2739373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BDE841-554C-43C4-904A-622E9F800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60648"/>
            <a:ext cx="6749966" cy="31683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F203821-9685-4DF5-AE78-4FA5B9635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149080"/>
            <a:ext cx="6622632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4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32656"/>
            <a:ext cx="8382000" cy="6120680"/>
          </a:xfrm>
        </p:spPr>
        <p:txBody>
          <a:bodyPr>
            <a:normAutofit/>
          </a:bodyPr>
          <a:lstStyle/>
          <a:p>
            <a:pPr marL="0" indent="0" algn="just" eaLnBrk="1" hangingPunct="1">
              <a:spcBef>
                <a:spcPct val="25000"/>
              </a:spcBef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【C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语言规定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】</a:t>
            </a:r>
          </a:p>
          <a:p>
            <a:pPr algn="just" eaLnBrk="1" hangingPunct="1">
              <a:spcBef>
                <a:spcPct val="25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程序中所使用的每个变量都必须在使用之前先给出定义（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“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先定义，后使用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”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）；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/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变量定义语句的形式：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数据类型符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&gt;  &lt;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变量名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1&gt; [ ,&lt;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变量名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2&gt;,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…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,&lt;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变量名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n&gt;]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457200" lvl="1" indent="0" algn="just" eaLnBrk="1" hangingPunct="1">
              <a:spcBef>
                <a:spcPct val="25000"/>
              </a:spcBef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例如： 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000" b="1" dirty="0" err="1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 dirty="0" err="1">
                <a:latin typeface="楷体_GB2312" pitchFamily="49" charset="-122"/>
                <a:ea typeface="楷体_GB2312" pitchFamily="49" charset="-122"/>
              </a:rPr>
              <a:t>a,b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; 	float p0=1000, r1=0.0036;</a:t>
            </a:r>
          </a:p>
          <a:p>
            <a:pPr algn="just" eaLnBrk="1" hangingPunct="1">
              <a:spcBef>
                <a:spcPct val="25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在定义所有的变量时都要指定变量的类型；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spcBef>
                <a:spcPct val="25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常量也是区分类型的。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algn="just" eaLnBrk="1" hangingPunct="1">
              <a:spcBef>
                <a:spcPct val="25000"/>
              </a:spcBef>
              <a:buNone/>
            </a:pP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algn="just" eaLnBrk="1" hangingPunct="1">
              <a:spcBef>
                <a:spcPct val="25000"/>
              </a:spcBef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为什么必须指定数据的类型？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lvl="1" algn="just" eaLnBrk="1" hangingPunct="1">
              <a:spcBef>
                <a:spcPct val="25000"/>
              </a:spcBef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在计算机中，数据时存放在存储单元中的，而存储单元是由有限的字节构成的，因此每一个存储单元中存放的数据的范围是有限的。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 lvl="1" algn="just" eaLnBrk="1" hangingPunct="1">
              <a:spcBef>
                <a:spcPct val="25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计算机中的数据：有限的、离散的、近似的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00F5E-AAD3-4BEE-B9FC-6A558795DB81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81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7368" y="0"/>
            <a:ext cx="7255718" cy="831626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chemeClr val="tx1"/>
                </a:solidFill>
              </a:rPr>
              <a:t>2</a:t>
            </a:r>
            <a:r>
              <a:rPr lang="zh-CN" altLang="en-US" sz="3600" dirty="0">
                <a:solidFill>
                  <a:schemeClr val="tx1"/>
                </a:solidFill>
              </a:rPr>
              <a:t>、浮点型常量的类型及表现形式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766477"/>
            <a:ext cx="7886700" cy="2827511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ü"/>
            </a:pPr>
            <a:r>
              <a:rPr lang="zh-CN" altLang="en-US" sz="2400" dirty="0">
                <a:ea typeface="楷体_GB2312" pitchFamily="49" charset="-122"/>
              </a:rPr>
              <a:t>通常，系统</a:t>
            </a:r>
            <a:r>
              <a:rPr lang="zh-CN" altLang="en-US" sz="2400" b="1" dirty="0">
                <a:ea typeface="楷体_GB2312" pitchFamily="49" charset="-122"/>
              </a:rPr>
              <a:t>将浮点型常量都作为双精度来处理</a:t>
            </a:r>
            <a:r>
              <a:rPr lang="zh-CN" altLang="en-US" sz="2400" dirty="0">
                <a:ea typeface="楷体_GB2312" pitchFamily="49" charset="-122"/>
              </a:rPr>
              <a:t>，这样可以保证计算结果更精确，但是运算速度降低了。</a:t>
            </a:r>
          </a:p>
          <a:p>
            <a:pPr algn="just" eaLnBrk="1" hangingPunct="1">
              <a:buFont typeface="Wingdings" pitchFamily="2" charset="2"/>
              <a:buChar char="ü"/>
            </a:pPr>
            <a:r>
              <a:rPr lang="zh-CN" altLang="en-US" sz="2400" b="1" dirty="0">
                <a:ea typeface="楷体_GB2312" pitchFamily="49" charset="-122"/>
              </a:rPr>
              <a:t>在数的后面加字母</a:t>
            </a:r>
            <a:r>
              <a:rPr lang="en-US" altLang="zh-CN" sz="2400" b="1" dirty="0">
                <a:ea typeface="楷体_GB2312" pitchFamily="49" charset="-122"/>
              </a:rPr>
              <a:t>f</a:t>
            </a:r>
            <a:r>
              <a:rPr lang="zh-CN" altLang="en-US" sz="2400" b="1" dirty="0">
                <a:ea typeface="楷体_GB2312" pitchFamily="49" charset="-122"/>
              </a:rPr>
              <a:t>或</a:t>
            </a:r>
            <a:r>
              <a:rPr lang="en-US" altLang="zh-CN" sz="2400" b="1" dirty="0">
                <a:ea typeface="楷体_GB2312" pitchFamily="49" charset="-122"/>
              </a:rPr>
              <a:t>F</a:t>
            </a:r>
            <a:r>
              <a:rPr lang="zh-CN" altLang="en-US" sz="2400" b="1" dirty="0">
                <a:ea typeface="楷体_GB2312" pitchFamily="49" charset="-122"/>
              </a:rPr>
              <a:t>，编译系统将其按单精度处理</a:t>
            </a:r>
            <a:r>
              <a:rPr lang="zh-CN" altLang="en-US" sz="2400" dirty="0">
                <a:ea typeface="楷体_GB2312" pitchFamily="49" charset="-122"/>
              </a:rPr>
              <a:t>。</a:t>
            </a:r>
            <a:endParaRPr lang="en-US" altLang="zh-CN" sz="2400" dirty="0">
              <a:ea typeface="楷体_GB2312" pitchFamily="49" charset="-122"/>
            </a:endParaRPr>
          </a:p>
          <a:p>
            <a:pPr algn="just" eaLnBrk="1" hangingPunct="1">
              <a:buFont typeface="Wingdings" pitchFamily="2" charset="2"/>
              <a:buChar char="ü"/>
            </a:pPr>
            <a:r>
              <a:rPr lang="zh-CN" altLang="en-US" sz="2400" b="1" dirty="0">
                <a:ea typeface="楷体_GB2312" pitchFamily="49" charset="-122"/>
              </a:rPr>
              <a:t>在数的后面加字母</a:t>
            </a:r>
            <a:r>
              <a:rPr lang="en-US" altLang="zh-CN" sz="2400" b="1" dirty="0">
                <a:ea typeface="楷体_GB2312" pitchFamily="49" charset="-122"/>
              </a:rPr>
              <a:t>l</a:t>
            </a:r>
            <a:r>
              <a:rPr lang="zh-CN" altLang="en-US" sz="2400" b="1" dirty="0">
                <a:ea typeface="楷体_GB2312" pitchFamily="49" charset="-122"/>
              </a:rPr>
              <a:t>或</a:t>
            </a:r>
            <a:r>
              <a:rPr lang="en-US" altLang="zh-CN" sz="2400" b="1" dirty="0">
                <a:ea typeface="楷体_GB2312" pitchFamily="49" charset="-122"/>
              </a:rPr>
              <a:t>L</a:t>
            </a:r>
            <a:r>
              <a:rPr lang="zh-CN" altLang="en-US" sz="2400" b="1" dirty="0">
                <a:ea typeface="楷体_GB2312" pitchFamily="49" charset="-122"/>
              </a:rPr>
              <a:t>，编译系统将其按</a:t>
            </a:r>
            <a:r>
              <a:rPr lang="en-US" altLang="zh-CN" sz="2400" b="1" dirty="0">
                <a:ea typeface="楷体_GB2312" pitchFamily="49" charset="-122"/>
              </a:rPr>
              <a:t>long double</a:t>
            </a:r>
            <a:r>
              <a:rPr lang="zh-CN" altLang="en-US" sz="2400" b="1" dirty="0">
                <a:ea typeface="楷体_GB2312" pitchFamily="49" charset="-122"/>
              </a:rPr>
              <a:t>类型处理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  <a:p>
            <a:pPr algn="just" eaLnBrk="1" hangingPunct="1"/>
            <a:r>
              <a:rPr lang="zh-CN" altLang="en-US" sz="2400" dirty="0">
                <a:ea typeface="楷体_GB2312" pitchFamily="49" charset="-122"/>
              </a:rPr>
              <a:t>一个浮点型常量可赋给一个</a:t>
            </a:r>
            <a:r>
              <a:rPr lang="en-US" altLang="zh-CN" sz="2400" dirty="0">
                <a:ea typeface="楷体_GB2312" pitchFamily="49" charset="-122"/>
              </a:rPr>
              <a:t>float</a:t>
            </a:r>
            <a:r>
              <a:rPr lang="zh-CN" altLang="en-US" sz="2400" dirty="0">
                <a:ea typeface="楷体_GB2312" pitchFamily="49" charset="-122"/>
              </a:rPr>
              <a:t>型</a:t>
            </a:r>
            <a:r>
              <a:rPr lang="en-US" altLang="zh-CN" sz="2400" dirty="0">
                <a:ea typeface="楷体_GB2312" pitchFamily="49" charset="-122"/>
              </a:rPr>
              <a:t>/double</a:t>
            </a:r>
            <a:r>
              <a:rPr lang="zh-CN" altLang="en-US" sz="2400" dirty="0">
                <a:ea typeface="楷体_GB2312" pitchFamily="49" charset="-122"/>
              </a:rPr>
              <a:t>型</a:t>
            </a:r>
            <a:r>
              <a:rPr lang="en-US" altLang="zh-CN" sz="2400" dirty="0">
                <a:ea typeface="楷体_GB2312" pitchFamily="49" charset="-122"/>
              </a:rPr>
              <a:t>/long double</a:t>
            </a:r>
            <a:r>
              <a:rPr lang="zh-CN" altLang="en-US" sz="2400" dirty="0">
                <a:ea typeface="楷体_GB2312" pitchFamily="49" charset="-122"/>
              </a:rPr>
              <a:t>型变量，系统将根据类型截取相应的有效位数字。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25FF5-DCFB-4F8B-A1BA-435F15D6CFDA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E5D2C9B-E14B-4C57-9ED2-28794E8CC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429000"/>
            <a:ext cx="4655362" cy="278650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EAE1949-9240-4CF9-9D97-AFF47E398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5469364"/>
            <a:ext cx="6363617" cy="88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58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7886700" cy="1325563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chemeClr val="tx1"/>
                </a:solidFill>
              </a:rPr>
              <a:t>浮点型常量的表示形式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>
          <a:xfrm>
            <a:off x="684212" y="1195536"/>
            <a:ext cx="7992243" cy="525780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凡</a:t>
            </a:r>
            <a:r>
              <a:rPr lang="zh-CN" altLang="en-US" sz="2400" b="1" dirty="0">
                <a:ea typeface="楷体_GB2312" pitchFamily="49" charset="-122"/>
              </a:rPr>
              <a:t>以小数形式或指数形式出现的实数都是浮点型常量</a:t>
            </a:r>
            <a:r>
              <a:rPr lang="zh-CN" altLang="en-US" sz="2400" dirty="0">
                <a:ea typeface="楷体_GB2312" pitchFamily="49" charset="-122"/>
              </a:rPr>
              <a:t>，都按</a:t>
            </a:r>
            <a:r>
              <a:rPr lang="zh-CN" altLang="en-US" sz="2400" b="1" dirty="0">
                <a:ea typeface="楷体_GB2312" pitchFamily="49" charset="-122"/>
              </a:rPr>
              <a:t>双精度</a:t>
            </a:r>
            <a:r>
              <a:rPr lang="zh-CN" altLang="en-US" sz="2400" dirty="0">
                <a:ea typeface="楷体_GB2312" pitchFamily="49" charset="-122"/>
              </a:rPr>
              <a:t>处理，在内存中均以规范化的指数形式存储。</a:t>
            </a:r>
            <a:endParaRPr lang="en-US" altLang="zh-CN" sz="2400" dirty="0">
              <a:ea typeface="楷体_GB2312" pitchFamily="49" charset="-122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在</a:t>
            </a:r>
            <a:r>
              <a:rPr lang="en-US" altLang="zh-CN" sz="2400" dirty="0">
                <a:ea typeface="楷体_GB2312" pitchFamily="49" charset="-122"/>
              </a:rPr>
              <a:t>C</a:t>
            </a:r>
            <a:r>
              <a:rPr lang="zh-CN" altLang="en-US" sz="2400" dirty="0">
                <a:ea typeface="楷体_GB2312" pitchFamily="49" charset="-122"/>
              </a:rPr>
              <a:t>中，浮点型常量有两种表示形式：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）</a:t>
            </a:r>
            <a:r>
              <a:rPr lang="zh-CN" altLang="en-US" sz="2400" b="1" dirty="0">
                <a:ea typeface="楷体_GB2312" pitchFamily="49" charset="-122"/>
              </a:rPr>
              <a:t>十进制小数</a:t>
            </a:r>
            <a:r>
              <a:rPr lang="zh-CN" altLang="en-US" sz="2400" dirty="0">
                <a:ea typeface="楷体_GB2312" pitchFamily="49" charset="-122"/>
              </a:rPr>
              <a:t>：由数字和小数点组成</a:t>
            </a:r>
          </a:p>
          <a:p>
            <a:pPr lvl="1" eaLnBrk="1" hangingPunct="1"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dirty="0">
                <a:ea typeface="楷体_GB2312" pitchFamily="49" charset="-122"/>
              </a:rPr>
              <a:t>小数点必须有，如：</a:t>
            </a:r>
            <a:r>
              <a:rPr lang="en-US" altLang="zh-CN" sz="2400" dirty="0">
                <a:ea typeface="楷体_GB2312" pitchFamily="49" charset="-122"/>
              </a:rPr>
              <a:t>0</a:t>
            </a:r>
            <a:r>
              <a:rPr lang="zh-CN" altLang="en-US" sz="2400" dirty="0">
                <a:ea typeface="楷体_GB2312" pitchFamily="49" charset="-122"/>
              </a:rPr>
              <a:t>与</a:t>
            </a:r>
            <a:r>
              <a:rPr lang="en-US" altLang="zh-CN" sz="2400" dirty="0">
                <a:ea typeface="楷体_GB2312" pitchFamily="49" charset="-122"/>
              </a:rPr>
              <a:t>0.0</a:t>
            </a:r>
            <a:r>
              <a:rPr lang="zh-CN" altLang="en-US" sz="2400" dirty="0">
                <a:ea typeface="楷体_GB2312" pitchFamily="49" charset="-122"/>
              </a:rPr>
              <a:t>的区别</a:t>
            </a:r>
          </a:p>
          <a:p>
            <a:pPr lvl="1" eaLnBrk="1" hangingPunct="1"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dirty="0">
                <a:ea typeface="楷体_GB2312" pitchFamily="49" charset="-122"/>
              </a:rPr>
              <a:t>纯小数可省略整数部分，如：</a:t>
            </a:r>
            <a:r>
              <a:rPr lang="en-US" altLang="zh-CN" sz="2400" dirty="0">
                <a:ea typeface="楷体_GB2312" pitchFamily="49" charset="-122"/>
              </a:rPr>
              <a:t>.123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（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）</a:t>
            </a:r>
            <a:r>
              <a:rPr lang="zh-CN" altLang="en-US" sz="2400" b="1" dirty="0">
                <a:ea typeface="楷体_GB2312" pitchFamily="49" charset="-122"/>
              </a:rPr>
              <a:t>指数形式</a:t>
            </a:r>
            <a:r>
              <a:rPr lang="zh-CN" altLang="en-US" sz="2400" dirty="0">
                <a:ea typeface="楷体_GB2312" pitchFamily="49" charset="-122"/>
              </a:rPr>
              <a:t>：类似于科学记数法</a:t>
            </a:r>
          </a:p>
          <a:p>
            <a:pPr lvl="1" eaLnBrk="1" hangingPunct="1">
              <a:spcBef>
                <a:spcPts val="1200"/>
              </a:spcBef>
              <a:buFont typeface="Wingdings" pitchFamily="2" charset="2"/>
              <a:buChar char="ü"/>
            </a:pPr>
            <a:r>
              <a:rPr lang="en-US" altLang="zh-CN" sz="2400" dirty="0">
                <a:ea typeface="楷体_GB2312" pitchFamily="49" charset="-122"/>
              </a:rPr>
              <a:t>e</a:t>
            </a:r>
            <a:r>
              <a:rPr lang="zh-CN" altLang="en-US" sz="2400" dirty="0">
                <a:ea typeface="楷体_GB2312" pitchFamily="49" charset="-122"/>
              </a:rPr>
              <a:t>或</a:t>
            </a:r>
            <a:r>
              <a:rPr lang="en-US" altLang="zh-CN" sz="2400" dirty="0">
                <a:ea typeface="楷体_GB2312" pitchFamily="49" charset="-122"/>
              </a:rPr>
              <a:t>E</a:t>
            </a:r>
            <a:r>
              <a:rPr lang="zh-CN" altLang="en-US" sz="2400" dirty="0">
                <a:ea typeface="楷体_GB2312" pitchFamily="49" charset="-122"/>
              </a:rPr>
              <a:t>前</a:t>
            </a:r>
            <a:r>
              <a:rPr lang="en-US" altLang="zh-CN" sz="2400" dirty="0">
                <a:ea typeface="楷体_GB2312" pitchFamily="49" charset="-122"/>
              </a:rPr>
              <a:t>(</a:t>
            </a:r>
            <a:r>
              <a:rPr lang="zh-CN" altLang="en-US" sz="2400" dirty="0">
                <a:ea typeface="楷体_GB2312" pitchFamily="49" charset="-122"/>
              </a:rPr>
              <a:t>后</a:t>
            </a:r>
            <a:r>
              <a:rPr lang="en-US" altLang="zh-CN" sz="2400" dirty="0">
                <a:ea typeface="楷体_GB2312" pitchFamily="49" charset="-122"/>
              </a:rPr>
              <a:t>)</a:t>
            </a:r>
            <a:r>
              <a:rPr lang="zh-CN" altLang="en-US" sz="2400" dirty="0">
                <a:ea typeface="楷体_GB2312" pitchFamily="49" charset="-122"/>
              </a:rPr>
              <a:t>必须有数字，其后必须为整数。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	</a:t>
            </a:r>
            <a:r>
              <a:rPr lang="en-US" altLang="zh-CN" sz="2400" dirty="0">
                <a:ea typeface="楷体_GB2312" pitchFamily="49" charset="-122"/>
              </a:rPr>
              <a:t>[</a:t>
            </a:r>
            <a:r>
              <a:rPr lang="zh-CN" altLang="en-US" sz="2400" dirty="0">
                <a:ea typeface="楷体_GB2312" pitchFamily="49" charset="-122"/>
              </a:rPr>
              <a:t>例</a:t>
            </a:r>
            <a:r>
              <a:rPr lang="en-US" altLang="zh-CN" sz="2400" dirty="0">
                <a:ea typeface="楷体_GB2312" pitchFamily="49" charset="-122"/>
              </a:rPr>
              <a:t>] </a:t>
            </a:r>
            <a:r>
              <a:rPr lang="zh-CN" altLang="en-US" sz="2400" dirty="0">
                <a:ea typeface="楷体_GB2312" pitchFamily="49" charset="-122"/>
              </a:rPr>
              <a:t>合法形式：</a:t>
            </a:r>
            <a:r>
              <a:rPr lang="en-US" altLang="zh-CN" sz="2400" dirty="0">
                <a:ea typeface="楷体_GB2312" pitchFamily="49" charset="-122"/>
              </a:rPr>
              <a:t>123e3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123E3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-.3E-4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0E+0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		</a:t>
            </a:r>
            <a:r>
              <a:rPr lang="zh-CN" altLang="en-US" sz="2400" dirty="0">
                <a:ea typeface="楷体_GB2312" pitchFamily="49" charset="-122"/>
              </a:rPr>
              <a:t>非法形式：</a:t>
            </a:r>
            <a:r>
              <a:rPr lang="en-US" altLang="zh-CN" sz="2400" dirty="0">
                <a:ea typeface="楷体_GB2312" pitchFamily="49" charset="-122"/>
              </a:rPr>
              <a:t>e3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12E3.2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.e2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e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1e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F70DAF-C7B6-44C5-A914-A78A6AD4523C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0559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620688"/>
            <a:ext cx="3583310" cy="687610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chemeClr val="tx1"/>
                </a:solidFill>
              </a:rPr>
              <a:t>（二）字符常量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556792"/>
            <a:ext cx="7886700" cy="3835623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800" dirty="0">
                <a:ea typeface="楷体_GB2312" pitchFamily="49" charset="-122"/>
              </a:rPr>
              <a:t>C</a:t>
            </a:r>
            <a:r>
              <a:rPr lang="zh-CN" altLang="en-US" sz="2800" dirty="0">
                <a:ea typeface="楷体_GB2312" pitchFamily="49" charset="-122"/>
              </a:rPr>
              <a:t>中，</a:t>
            </a:r>
            <a:r>
              <a:rPr lang="zh-CN" altLang="en-US" sz="2800" b="1" dirty="0">
                <a:ea typeface="楷体_GB2312" pitchFamily="49" charset="-122"/>
              </a:rPr>
              <a:t>字符常量</a:t>
            </a:r>
            <a:r>
              <a:rPr lang="zh-CN" altLang="en-US" sz="2800" dirty="0">
                <a:ea typeface="楷体_GB2312" pitchFamily="49" charset="-122"/>
              </a:rPr>
              <a:t>是用</a:t>
            </a:r>
            <a:r>
              <a:rPr lang="zh-CN" altLang="en-US" sz="2800" b="1" dirty="0">
                <a:ea typeface="楷体_GB2312" pitchFamily="49" charset="-122"/>
              </a:rPr>
              <a:t>单引号</a:t>
            </a:r>
            <a:r>
              <a:rPr lang="zh-CN" altLang="en-US" sz="2800" dirty="0">
                <a:ea typeface="楷体_GB2312" pitchFamily="49" charset="-122"/>
              </a:rPr>
              <a:t>括起来的</a:t>
            </a:r>
            <a:r>
              <a:rPr lang="zh-CN" altLang="en-US" sz="2800" b="1" dirty="0">
                <a:ea typeface="楷体_GB2312" pitchFamily="49" charset="-122"/>
              </a:rPr>
              <a:t>一个或多个字符</a:t>
            </a:r>
            <a:r>
              <a:rPr lang="zh-CN" altLang="en-US" sz="2800" dirty="0">
                <a:ea typeface="楷体_GB2312" pitchFamily="49" charset="-122"/>
              </a:rPr>
              <a:t>，其中字符可为普通字符，也可为</a:t>
            </a:r>
            <a:r>
              <a:rPr lang="zh-CN" altLang="en-US" sz="2800" u="sng" dirty="0">
                <a:ea typeface="楷体_GB2312" pitchFamily="49" charset="-122"/>
              </a:rPr>
              <a:t>转义字符</a:t>
            </a:r>
            <a:r>
              <a:rPr lang="zh-CN" altLang="en-US" sz="2800" dirty="0">
                <a:ea typeface="楷体_GB2312" pitchFamily="49" charset="-122"/>
              </a:rPr>
              <a:t>。</a:t>
            </a:r>
            <a:endParaRPr lang="zh-CN" altLang="en-US" sz="2400" dirty="0">
              <a:ea typeface="楷体_GB2312" pitchFamily="49" charset="-122"/>
            </a:endParaRPr>
          </a:p>
          <a:p>
            <a:pPr algn="just" eaLnBrk="1" hangingPunct="1">
              <a:buFont typeface="Wingdings" pitchFamily="2" charset="2"/>
              <a:buChar char="ü"/>
            </a:pPr>
            <a:endParaRPr lang="zh-CN" altLang="en-US" sz="2400" b="1" dirty="0">
              <a:ea typeface="楷体_GB2312" pitchFamily="49" charset="-122"/>
            </a:endParaRPr>
          </a:p>
          <a:p>
            <a:pPr algn="just" eaLnBrk="1" hangingPunct="1">
              <a:buFont typeface="Wingdings" pitchFamily="2" charset="2"/>
              <a:buChar char="ü"/>
            </a:pPr>
            <a:r>
              <a:rPr lang="zh-CN" altLang="en-US" sz="2800" b="1" dirty="0">
                <a:ea typeface="楷体_GB2312" pitchFamily="49" charset="-122"/>
              </a:rPr>
              <a:t>转义字符</a:t>
            </a:r>
            <a:r>
              <a:rPr lang="zh-CN" altLang="en-US" sz="2400" dirty="0">
                <a:ea typeface="楷体_GB2312" pitchFamily="49" charset="-122"/>
              </a:rPr>
              <a:t>是以“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\</a:t>
            </a:r>
            <a:r>
              <a:rPr lang="zh-CN" altLang="en-US" sz="2400" dirty="0">
                <a:ea typeface="楷体_GB2312" pitchFamily="49" charset="-122"/>
              </a:rPr>
              <a:t>”开头的特殊字符。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zh-CN" altLang="en-US" sz="2400" dirty="0">
                <a:ea typeface="楷体_GB2312" pitchFamily="49" charset="-122"/>
              </a:rPr>
              <a:t>有些字符属于</a:t>
            </a:r>
            <a:r>
              <a:rPr lang="zh-CN" altLang="en-US" sz="2400" b="1" dirty="0">
                <a:ea typeface="楷体_GB2312" pitchFamily="49" charset="-122"/>
              </a:rPr>
              <a:t>不可见字符</a:t>
            </a:r>
            <a:r>
              <a:rPr lang="zh-CN" altLang="en-US" sz="2400" dirty="0">
                <a:ea typeface="楷体_GB2312" pitchFamily="49" charset="-122"/>
              </a:rPr>
              <a:t>，无法直接写出，如：回车和</a:t>
            </a:r>
            <a:r>
              <a:rPr lang="en-US" altLang="zh-CN" sz="2400" dirty="0">
                <a:ea typeface="楷体_GB2312" pitchFamily="49" charset="-122"/>
              </a:rPr>
              <a:t>tab</a:t>
            </a:r>
            <a:r>
              <a:rPr lang="zh-CN" altLang="en-US" sz="2400" dirty="0">
                <a:ea typeface="楷体_GB2312" pitchFamily="49" charset="-122"/>
              </a:rPr>
              <a:t>；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zh-CN" altLang="en-US" sz="2400" dirty="0">
                <a:ea typeface="楷体_GB2312" pitchFamily="49" charset="-122"/>
              </a:rPr>
              <a:t>有些字符直接写出会引起歧义，如：</a:t>
            </a:r>
            <a:r>
              <a:rPr lang="en-US" altLang="zh-CN" sz="2400" dirty="0">
                <a:ea typeface="楷体_GB2312" pitchFamily="49" charset="-122"/>
              </a:rPr>
              <a:t>”</a:t>
            </a:r>
            <a:r>
              <a:rPr lang="zh-CN" altLang="en-US" sz="2400" dirty="0">
                <a:ea typeface="楷体_GB2312" pitchFamily="49" charset="-122"/>
              </a:rPr>
              <a:t>和</a:t>
            </a:r>
            <a:r>
              <a:rPr lang="en-US" altLang="zh-CN" sz="2400" dirty="0">
                <a:ea typeface="楷体_GB2312" pitchFamily="49" charset="-122"/>
              </a:rPr>
              <a:t>’</a:t>
            </a:r>
            <a:endParaRPr lang="zh-CN" altLang="en-US" sz="2000" dirty="0">
              <a:ea typeface="楷体_GB2312" pitchFamily="49" charset="-122"/>
            </a:endParaRPr>
          </a:p>
          <a:p>
            <a:pPr algn="just" eaLnBrk="1" hangingPunct="1"/>
            <a:r>
              <a:rPr lang="zh-CN" altLang="en-US" sz="2400" b="1" dirty="0">
                <a:ea typeface="楷体_GB2312" pitchFamily="49" charset="-122"/>
              </a:rPr>
              <a:t>一个转义字符仅仅算一个字符</a:t>
            </a:r>
            <a:r>
              <a:rPr lang="zh-CN" altLang="en-US" sz="2400" dirty="0">
                <a:ea typeface="楷体_GB2312" pitchFamily="49" charset="-122"/>
              </a:rPr>
              <a:t>，尽管其表现形式是两个（或多个）字符。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5732-5795-4731-B604-2FD64FB39DE3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1641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9749"/>
            <a:ext cx="7886700" cy="1325563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chemeClr val="tx1"/>
                </a:solidFill>
              </a:rPr>
              <a:t>转义字符表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4077072"/>
            <a:ext cx="8382000" cy="18002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dirty="0">
                <a:ea typeface="楷体_GB2312" pitchFamily="49" charset="-122"/>
              </a:rPr>
              <a:t>\n</a:t>
            </a:r>
            <a:r>
              <a:rPr lang="zh-CN" altLang="en-US" sz="2400" dirty="0">
                <a:ea typeface="楷体_GB2312" pitchFamily="49" charset="-122"/>
              </a:rPr>
              <a:t>是跳到下一行的开头，而</a:t>
            </a:r>
            <a:r>
              <a:rPr lang="en-US" altLang="zh-CN" sz="2400" dirty="0">
                <a:ea typeface="楷体_GB2312" pitchFamily="49" charset="-122"/>
              </a:rPr>
              <a:t>\r</a:t>
            </a:r>
            <a:r>
              <a:rPr lang="zh-CN" altLang="en-US" sz="2400" dirty="0">
                <a:ea typeface="楷体_GB2312" pitchFamily="49" charset="-122"/>
              </a:rPr>
              <a:t>是跳到本行的开头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zh-CN" sz="2400" dirty="0">
                <a:ea typeface="楷体_GB2312" pitchFamily="49" charset="-122"/>
              </a:rPr>
              <a:t>\t</a:t>
            </a:r>
            <a:r>
              <a:rPr lang="zh-CN" altLang="en-US" sz="2400" dirty="0">
                <a:ea typeface="楷体_GB2312" pitchFamily="49" charset="-122"/>
              </a:rPr>
              <a:t>不是水平右跳固定空格，而是水平跳到固定位置（</a:t>
            </a:r>
            <a:r>
              <a:rPr lang="en-US" altLang="zh-CN" sz="2400" dirty="0">
                <a:ea typeface="楷体_GB2312" pitchFamily="49" charset="-122"/>
              </a:rPr>
              <a:t>8</a:t>
            </a:r>
            <a:r>
              <a:rPr lang="zh-CN" altLang="en-US" sz="2400" dirty="0">
                <a:ea typeface="楷体_GB2312" pitchFamily="49" charset="-122"/>
              </a:rPr>
              <a:t>列为一制表区）；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zh-CN" sz="2400" dirty="0">
                <a:ea typeface="楷体_GB2312" pitchFamily="49" charset="-122"/>
              </a:rPr>
              <a:t>\b</a:t>
            </a:r>
            <a:r>
              <a:rPr lang="zh-CN" altLang="en-US" sz="2400" dirty="0">
                <a:ea typeface="楷体_GB2312" pitchFamily="49" charset="-122"/>
              </a:rPr>
              <a:t>仅仅是位置的移动，本身不作删除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zh-CN" sz="2400" dirty="0">
                <a:ea typeface="楷体_GB2312" pitchFamily="49" charset="-122"/>
              </a:rPr>
              <a:t>\</a:t>
            </a:r>
            <a:r>
              <a:rPr lang="en-US" altLang="zh-CN" sz="2400" dirty="0" err="1">
                <a:ea typeface="楷体_GB2312" pitchFamily="49" charset="-122"/>
              </a:rPr>
              <a:t>ddd</a:t>
            </a:r>
            <a:r>
              <a:rPr lang="zh-CN" altLang="en-US" sz="2400" dirty="0">
                <a:ea typeface="楷体_GB2312" pitchFamily="49" charset="-122"/>
              </a:rPr>
              <a:t>和</a:t>
            </a:r>
            <a:r>
              <a:rPr lang="en-US" altLang="zh-CN" sz="2400" dirty="0">
                <a:ea typeface="楷体_GB2312" pitchFamily="49" charset="-122"/>
              </a:rPr>
              <a:t>\</a:t>
            </a:r>
            <a:r>
              <a:rPr lang="en-US" altLang="zh-CN" sz="2400" dirty="0" err="1">
                <a:ea typeface="楷体_GB2312" pitchFamily="49" charset="-122"/>
              </a:rPr>
              <a:t>xhh</a:t>
            </a:r>
            <a:r>
              <a:rPr lang="zh-CN" altLang="en-US" sz="2400" dirty="0">
                <a:ea typeface="楷体_GB2312" pitchFamily="49" charset="-122"/>
              </a:rPr>
              <a:t>的位数限制其取值范围为</a:t>
            </a:r>
            <a:r>
              <a:rPr lang="en-US" altLang="zh-CN" sz="2400" dirty="0">
                <a:ea typeface="楷体_GB2312" pitchFamily="49" charset="-122"/>
              </a:rPr>
              <a:t>ASCII</a:t>
            </a:r>
            <a:r>
              <a:rPr lang="zh-CN" altLang="en-US" sz="2400" dirty="0">
                <a:ea typeface="楷体_GB2312" pitchFamily="49" charset="-122"/>
              </a:rPr>
              <a:t>字符</a:t>
            </a: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D75DE-29C0-440C-95B1-B4DB3163D641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7130CB-B31A-43C2-8DB2-898FABB6C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24744"/>
            <a:ext cx="6994095" cy="277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63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2BF1C9-6B88-44D9-8531-33724101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00F5E-AAD3-4BEE-B9FC-6A558795DB81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24</a:t>
            </a:fld>
            <a:endParaRPr lang="en-US" altLang="zh-CN">
              <a:solidFill>
                <a:srgbClr val="FFFF99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750858-D197-4885-BC90-D09B7E1A1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60648"/>
            <a:ext cx="4536504" cy="25922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F8F1326-58DD-460B-9DB2-6A2EA84BA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429000"/>
            <a:ext cx="7076506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41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2BF1C9-6B88-44D9-8531-33724101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00F5E-AAD3-4BEE-B9FC-6A558795DB81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25</a:t>
            </a:fld>
            <a:endParaRPr lang="en-US" altLang="zh-CN">
              <a:solidFill>
                <a:srgbClr val="FFFF99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486C050-3C67-4192-A73C-8448EAECF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548680"/>
            <a:ext cx="5639059" cy="23042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5095E6-F92D-495B-B433-47DDB14A6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15" y="3789040"/>
            <a:ext cx="7746535" cy="93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18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2BF1C9-6B88-44D9-8531-33724101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00F5E-AAD3-4BEE-B9FC-6A558795DB81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26</a:t>
            </a:fld>
            <a:endParaRPr lang="en-US" altLang="zh-CN">
              <a:solidFill>
                <a:srgbClr val="FFFF99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BEE3A30-05FF-41A2-90C6-B5BB82571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548680"/>
            <a:ext cx="5843966" cy="252028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04597BF-13A1-46D3-9A38-21CA9BF1E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85" y="3645024"/>
            <a:ext cx="8140029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78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88913"/>
            <a:ext cx="8382000" cy="993775"/>
          </a:xfrm>
        </p:spPr>
        <p:txBody>
          <a:bodyPr/>
          <a:lstStyle/>
          <a:p>
            <a:pPr eaLnBrk="1" hangingPunct="1"/>
            <a:r>
              <a:rPr lang="en-US" altLang="zh-CN" sz="3600" dirty="0"/>
              <a:t>【</a:t>
            </a:r>
            <a:r>
              <a:rPr lang="zh-CN" altLang="en-US" sz="3600" dirty="0"/>
              <a:t>辨析</a:t>
            </a:r>
            <a:r>
              <a:rPr lang="en-US" altLang="zh-CN" sz="3600" dirty="0"/>
              <a:t>】</a:t>
            </a:r>
            <a:endParaRPr lang="zh-CN" altLang="en-US" sz="3600" dirty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>
          <a:xfrm>
            <a:off x="345440" y="1182688"/>
            <a:ext cx="8382000" cy="5173663"/>
          </a:xfrm>
        </p:spPr>
        <p:txBody>
          <a:bodyPr/>
          <a:lstStyle/>
          <a:p>
            <a:pPr eaLnBrk="1" hangingPunct="1"/>
            <a:r>
              <a:rPr lang="zh-CN" altLang="en-US" b="1" dirty="0">
                <a:ea typeface="楷体_GB2312" pitchFamily="49" charset="-122"/>
              </a:rPr>
              <a:t>数字字符与数字</a:t>
            </a:r>
          </a:p>
          <a:p>
            <a:pPr eaLnBrk="1" hangingPunct="1">
              <a:buFontTx/>
              <a:buNone/>
            </a:pPr>
            <a:r>
              <a:rPr lang="zh-CN" altLang="en-US" dirty="0">
                <a:ea typeface="楷体_GB2312" pitchFamily="49" charset="-122"/>
              </a:rPr>
              <a:t>	</a:t>
            </a:r>
            <a:r>
              <a:rPr lang="en-US" altLang="zh-CN" sz="2800" dirty="0">
                <a:solidFill>
                  <a:srgbClr val="00B0F0"/>
                </a:solidFill>
                <a:ea typeface="楷体_GB2312" pitchFamily="49" charset="-122"/>
              </a:rPr>
              <a:t>【</a:t>
            </a:r>
            <a:r>
              <a:rPr lang="zh-CN" altLang="en-US" sz="2800" dirty="0">
                <a:solidFill>
                  <a:srgbClr val="00B0F0"/>
                </a:solidFill>
                <a:ea typeface="楷体_GB2312" pitchFamily="49" charset="-122"/>
              </a:rPr>
              <a:t>例</a:t>
            </a:r>
            <a:r>
              <a:rPr lang="en-US" altLang="zh-CN" sz="2800" dirty="0">
                <a:solidFill>
                  <a:srgbClr val="00B0F0"/>
                </a:solidFill>
                <a:ea typeface="楷体_GB2312" pitchFamily="49" charset="-122"/>
              </a:rPr>
              <a:t>】1 </a:t>
            </a:r>
            <a:r>
              <a:rPr lang="zh-CN" altLang="en-US" sz="2800" dirty="0">
                <a:solidFill>
                  <a:srgbClr val="00B0F0"/>
                </a:solidFill>
                <a:ea typeface="楷体_GB2312" pitchFamily="49" charset="-122"/>
              </a:rPr>
              <a:t>和 </a:t>
            </a:r>
            <a:r>
              <a:rPr lang="en-US" altLang="zh-CN" sz="2800" dirty="0">
                <a:solidFill>
                  <a:srgbClr val="00B0F0"/>
                </a:solidFill>
                <a:ea typeface="楷体_GB2312" pitchFamily="49" charset="-122"/>
              </a:rPr>
              <a:t>’1’</a:t>
            </a:r>
          </a:p>
          <a:p>
            <a:pPr eaLnBrk="1" hangingPunct="1">
              <a:buFontTx/>
              <a:buNone/>
            </a:pPr>
            <a:endParaRPr lang="en-US" altLang="zh-CN" sz="2800" dirty="0"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endParaRPr lang="en-US" altLang="zh-CN" sz="2800" dirty="0"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endParaRPr lang="en-US" altLang="zh-CN" sz="2800" dirty="0"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endParaRPr lang="en-US" altLang="zh-CN" sz="2800" dirty="0">
              <a:ea typeface="楷体_GB2312" pitchFamily="49" charset="-122"/>
            </a:endParaRPr>
          </a:p>
          <a:p>
            <a:pPr eaLnBrk="1" hangingPunct="1"/>
            <a:endParaRPr lang="en-US" altLang="zh-CN" b="1" dirty="0">
              <a:ea typeface="楷体_GB2312" pitchFamily="49" charset="-122"/>
            </a:endParaRPr>
          </a:p>
          <a:p>
            <a:pPr eaLnBrk="1" hangingPunct="1"/>
            <a:r>
              <a:rPr lang="zh-CN" altLang="en-US" b="1" dirty="0">
                <a:ea typeface="楷体_GB2312" pitchFamily="49" charset="-122"/>
              </a:rPr>
              <a:t>字符型数据与标识符</a:t>
            </a:r>
          </a:p>
          <a:p>
            <a:pPr eaLnBrk="1" hangingPunct="1">
              <a:buFontTx/>
              <a:buNone/>
            </a:pPr>
            <a:r>
              <a:rPr lang="zh-CN" altLang="en-US" dirty="0">
                <a:solidFill>
                  <a:srgbClr val="00B0F0"/>
                </a:solidFill>
                <a:ea typeface="楷体_GB2312" pitchFamily="49" charset="-122"/>
              </a:rPr>
              <a:t>	</a:t>
            </a:r>
            <a:r>
              <a:rPr lang="en-US" altLang="zh-CN" sz="2800" dirty="0">
                <a:solidFill>
                  <a:srgbClr val="00B0F0"/>
                </a:solidFill>
                <a:ea typeface="楷体_GB2312" pitchFamily="49" charset="-122"/>
              </a:rPr>
              <a:t>【</a:t>
            </a:r>
            <a:r>
              <a:rPr lang="zh-CN" altLang="en-US" sz="2800" dirty="0">
                <a:solidFill>
                  <a:srgbClr val="00B0F0"/>
                </a:solidFill>
                <a:ea typeface="楷体_GB2312" pitchFamily="49" charset="-122"/>
              </a:rPr>
              <a:t>例</a:t>
            </a:r>
            <a:r>
              <a:rPr lang="en-US" altLang="zh-CN" sz="2800" dirty="0">
                <a:solidFill>
                  <a:srgbClr val="00B0F0"/>
                </a:solidFill>
                <a:ea typeface="楷体_GB2312" pitchFamily="49" charset="-122"/>
              </a:rPr>
              <a:t>】x </a:t>
            </a:r>
            <a:r>
              <a:rPr lang="zh-CN" altLang="en-US" sz="2800" dirty="0">
                <a:solidFill>
                  <a:srgbClr val="00B0F0"/>
                </a:solidFill>
                <a:ea typeface="楷体_GB2312" pitchFamily="49" charset="-122"/>
              </a:rPr>
              <a:t>和 </a:t>
            </a:r>
            <a:r>
              <a:rPr lang="en-US" altLang="zh-CN" sz="2800" dirty="0">
                <a:solidFill>
                  <a:srgbClr val="00B0F0"/>
                </a:solidFill>
                <a:ea typeface="楷体_GB2312" pitchFamily="49" charset="-122"/>
              </a:rPr>
              <a:t>’x’</a:t>
            </a:r>
          </a:p>
          <a:p>
            <a:pPr lvl="1" eaLnBrk="1" hangingPunct="1"/>
            <a:r>
              <a:rPr lang="en-US" altLang="zh-CN" sz="2400" dirty="0">
                <a:ea typeface="楷体_GB2312" pitchFamily="49" charset="-122"/>
              </a:rPr>
              <a:t>x</a:t>
            </a:r>
            <a:r>
              <a:rPr lang="zh-CN" altLang="en-US" sz="2400" dirty="0">
                <a:ea typeface="楷体_GB2312" pitchFamily="49" charset="-122"/>
              </a:rPr>
              <a:t>是一个标识符，可以用来命名程序中的某个对象，如变量、函数、数据类型等等；</a:t>
            </a:r>
          </a:p>
          <a:p>
            <a:pPr lvl="1" eaLnBrk="1" hangingPunct="1"/>
            <a:r>
              <a:rPr lang="en-US" altLang="zh-CN" sz="2400" dirty="0">
                <a:ea typeface="楷体_GB2312" pitchFamily="49" charset="-122"/>
              </a:rPr>
              <a:t>’ x’</a:t>
            </a:r>
            <a:r>
              <a:rPr lang="zh-CN" altLang="en-US" sz="2400" dirty="0">
                <a:ea typeface="楷体_GB2312" pitchFamily="49" charset="-122"/>
              </a:rPr>
              <a:t>是一个字符型常量。</a:t>
            </a:r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EBA05-8EC4-4EEA-8E82-5335F6304C7C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graphicFrame>
        <p:nvGraphicFramePr>
          <p:cNvPr id="164939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970337"/>
              </p:ext>
            </p:extLst>
          </p:nvPr>
        </p:nvGraphicFramePr>
        <p:xfrm>
          <a:off x="684213" y="2105025"/>
          <a:ext cx="7667625" cy="2046515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5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25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8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 Black" pitchFamily="34" charset="0"/>
                        <a:ea typeface="宋体" charset="-12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8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常量类别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8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数据类型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8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机内存储形式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8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数据长度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99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8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8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整型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8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int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8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整数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1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的二进制编码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8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2B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或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4B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70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8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charset="-122"/>
                        </a:rPr>
                        <a:t>‘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宋体" charset="-122"/>
                        </a:rPr>
                        <a:t>’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Black" pitchFamily="34" charset="0"/>
                        <a:ea typeface="宋体" charset="-12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8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字符型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8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char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8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字符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/>
                          <a:ea typeface="宋体" charset="-122"/>
                        </a:rPr>
                        <a:t>’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/>
                          <a:ea typeface="宋体" charset="-122"/>
                        </a:rPr>
                        <a:t>’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的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ASCII</a:t>
                      </a: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码（二进制形式）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8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1B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596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2168" y="227170"/>
            <a:ext cx="3943350" cy="662782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chemeClr val="tx1"/>
                </a:solidFill>
              </a:rPr>
              <a:t>（三）字符串常量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124744"/>
            <a:ext cx="8280920" cy="4968552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800" dirty="0">
                <a:ea typeface="楷体_GB2312" pitchFamily="49" charset="-122"/>
              </a:rPr>
              <a:t>C</a:t>
            </a:r>
            <a:r>
              <a:rPr lang="zh-CN" altLang="en-US" sz="2800" dirty="0">
                <a:ea typeface="楷体_GB2312" pitchFamily="49" charset="-122"/>
              </a:rPr>
              <a:t>中的</a:t>
            </a:r>
            <a:r>
              <a:rPr lang="zh-CN" altLang="en-US" sz="2800" b="1" dirty="0">
                <a:ea typeface="楷体_GB2312" pitchFamily="49" charset="-122"/>
              </a:rPr>
              <a:t>字符串常量</a:t>
            </a:r>
            <a:r>
              <a:rPr lang="zh-CN" altLang="en-US" sz="2800" dirty="0">
                <a:ea typeface="楷体_GB2312" pitchFamily="49" charset="-122"/>
              </a:rPr>
              <a:t>是用一对</a:t>
            </a:r>
            <a:r>
              <a:rPr lang="zh-CN" altLang="en-US" sz="2800" b="1" dirty="0">
                <a:ea typeface="楷体_GB2312" pitchFamily="49" charset="-122"/>
              </a:rPr>
              <a:t>双引号</a:t>
            </a:r>
            <a:r>
              <a:rPr lang="zh-CN" altLang="en-US" sz="2800" dirty="0">
                <a:ea typeface="楷体_GB2312" pitchFamily="49" charset="-122"/>
              </a:rPr>
              <a:t>括起来的</a:t>
            </a:r>
            <a:br>
              <a:rPr lang="en-US" altLang="zh-CN" sz="2800" dirty="0">
                <a:ea typeface="楷体_GB2312" pitchFamily="49" charset="-122"/>
              </a:rPr>
            </a:br>
            <a:r>
              <a:rPr lang="zh-CN" altLang="en-US" sz="2800" b="1" dirty="0">
                <a:ea typeface="楷体_GB2312" pitchFamily="49" charset="-122"/>
              </a:rPr>
              <a:t>字符序列</a:t>
            </a:r>
            <a:r>
              <a:rPr lang="zh-CN" altLang="en-US" sz="2800" dirty="0">
                <a:ea typeface="楷体_GB2312" pitchFamily="49" charset="-122"/>
              </a:rPr>
              <a:t>。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800" dirty="0">
                <a:ea typeface="楷体_GB2312" pitchFamily="49" charset="-122"/>
              </a:rPr>
              <a:t>	</a:t>
            </a:r>
            <a:r>
              <a:rPr lang="zh-CN" altLang="en-US" sz="2400" dirty="0">
                <a:ea typeface="楷体_GB2312" pitchFamily="49" charset="-122"/>
              </a:rPr>
              <a:t>如：</a:t>
            </a:r>
            <a:r>
              <a:rPr lang="en-US" altLang="zh-CN" sz="2400" dirty="0">
                <a:ea typeface="楷体_GB2312" pitchFamily="49" charset="-122"/>
              </a:rPr>
              <a:t> ”12.3”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 ”a”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 ”a=</a:t>
            </a:r>
            <a:r>
              <a:rPr lang="en-US" altLang="zh-CN" sz="2400" dirty="0" err="1">
                <a:ea typeface="楷体_GB2312" pitchFamily="49" charset="-122"/>
              </a:rPr>
              <a:t>a+b</a:t>
            </a:r>
            <a:r>
              <a:rPr lang="en-US" altLang="zh-CN" sz="2400" dirty="0">
                <a:ea typeface="楷体_GB2312" pitchFamily="49" charset="-122"/>
              </a:rPr>
              <a:t>”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ea typeface="楷体_GB2312" pitchFamily="49" charset="-122"/>
              </a:rPr>
              <a:t> ”/12”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b="1" u="sng" dirty="0">
                <a:ea typeface="楷体_GB2312" pitchFamily="49" charset="-122"/>
              </a:rPr>
              <a:t>注意，不要将字符常量与字符串常量混淆！</a:t>
            </a:r>
            <a:endParaRPr lang="zh-CN" altLang="en-US" b="1" u="sng" dirty="0">
              <a:ea typeface="楷体_GB2312" pitchFamily="49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800" b="1" dirty="0">
                <a:ea typeface="楷体_GB2312" pitchFamily="49" charset="-122"/>
              </a:rPr>
              <a:t>C</a:t>
            </a:r>
            <a:r>
              <a:rPr lang="zh-CN" altLang="en-US" sz="2800" b="1" dirty="0">
                <a:ea typeface="楷体_GB2312" pitchFamily="49" charset="-122"/>
              </a:rPr>
              <a:t>中规定，在每一个字符串的结尾加上一个字符串结束标志（</a:t>
            </a:r>
            <a:r>
              <a:rPr lang="en-US" altLang="zh-CN" sz="2800" b="1" dirty="0">
                <a:ea typeface="楷体_GB2312" pitchFamily="49" charset="-122"/>
              </a:rPr>
              <a:t> ’\0’</a:t>
            </a:r>
            <a:r>
              <a:rPr lang="zh-CN" altLang="en-US" sz="2800" b="1" dirty="0">
                <a:ea typeface="楷体_GB2312" pitchFamily="49" charset="-122"/>
              </a:rPr>
              <a:t>）。写字符串时，自动添加。</a:t>
            </a:r>
          </a:p>
          <a:p>
            <a:pPr lvl="1" eaLnBrk="1" hangingPunct="1">
              <a:spcBef>
                <a:spcPts val="1200"/>
              </a:spcBef>
              <a:buFontTx/>
              <a:buNone/>
            </a:pPr>
            <a:r>
              <a:rPr lang="en-US" altLang="zh-CN" sz="2400" b="1" dirty="0">
                <a:ea typeface="楷体_GB2312" pitchFamily="49" charset="-122"/>
              </a:rPr>
              <a:t>’</a:t>
            </a:r>
            <a:r>
              <a:rPr lang="en-US" altLang="zh-CN" sz="2400" dirty="0">
                <a:ea typeface="楷体_GB2312" pitchFamily="49" charset="-122"/>
              </a:rPr>
              <a:t>a’</a:t>
            </a:r>
            <a:r>
              <a:rPr lang="zh-CN" altLang="en-US" sz="2400" dirty="0">
                <a:ea typeface="楷体_GB2312" pitchFamily="49" charset="-122"/>
              </a:rPr>
              <a:t>和</a:t>
            </a:r>
            <a:r>
              <a:rPr lang="en-US" altLang="zh-CN" sz="2400" dirty="0">
                <a:ea typeface="楷体_GB2312" pitchFamily="49" charset="-122"/>
              </a:rPr>
              <a:t>”a”</a:t>
            </a:r>
            <a:r>
              <a:rPr lang="zh-CN" altLang="en-US" sz="2400" dirty="0">
                <a:ea typeface="楷体_GB2312" pitchFamily="49" charset="-122"/>
              </a:rPr>
              <a:t>的差别：</a:t>
            </a:r>
            <a:r>
              <a:rPr lang="en-US" altLang="zh-CN" sz="2400" dirty="0">
                <a:ea typeface="楷体_GB2312" pitchFamily="49" charset="-122"/>
              </a:rPr>
              <a:t>”a”</a:t>
            </a:r>
            <a:r>
              <a:rPr lang="zh-CN" altLang="en-US" sz="2400" dirty="0">
                <a:ea typeface="楷体_GB2312" pitchFamily="49" charset="-122"/>
              </a:rPr>
              <a:t>事实上是两个字符：</a:t>
            </a:r>
            <a:r>
              <a:rPr lang="en-US" altLang="zh-CN" sz="2400" dirty="0">
                <a:ea typeface="楷体_GB2312" pitchFamily="49" charset="-122"/>
              </a:rPr>
              <a:t> ’a’</a:t>
            </a:r>
            <a:r>
              <a:rPr lang="zh-CN" altLang="en-US" sz="2400" dirty="0">
                <a:ea typeface="楷体_GB2312" pitchFamily="49" charset="-122"/>
              </a:rPr>
              <a:t>和</a:t>
            </a:r>
            <a:r>
              <a:rPr lang="en-US" altLang="zh-CN" sz="2400" dirty="0">
                <a:ea typeface="楷体_GB2312" pitchFamily="49" charset="-122"/>
              </a:rPr>
              <a:t>’\0’</a:t>
            </a:r>
            <a:r>
              <a:rPr lang="zh-CN" altLang="en-US" sz="2400" dirty="0">
                <a:ea typeface="楷体_GB2312" pitchFamily="49" charset="-122"/>
              </a:rPr>
              <a:t>。</a:t>
            </a:r>
            <a:endParaRPr lang="en-US" altLang="zh-CN" sz="2400" dirty="0">
              <a:ea typeface="楷体_GB2312" pitchFamily="49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800" b="1" dirty="0">
                <a:ea typeface="楷体_GB2312" pitchFamily="49" charset="-122"/>
              </a:rPr>
              <a:t>C</a:t>
            </a:r>
            <a:r>
              <a:rPr lang="zh-CN" altLang="en-US" sz="2800" b="1" dirty="0">
                <a:ea typeface="楷体_GB2312" pitchFamily="49" charset="-122"/>
              </a:rPr>
              <a:t>中没有专门的字符串型变量</a:t>
            </a:r>
            <a:r>
              <a:rPr lang="zh-CN" altLang="en-US" sz="2800" dirty="0">
                <a:ea typeface="楷体_GB2312" pitchFamily="49" charset="-122"/>
              </a:rPr>
              <a:t>（与</a:t>
            </a:r>
            <a:r>
              <a:rPr lang="en-US" altLang="zh-CN" sz="2800" dirty="0">
                <a:ea typeface="楷体_GB2312" pitchFamily="49" charset="-122"/>
              </a:rPr>
              <a:t>Basic</a:t>
            </a:r>
            <a:r>
              <a:rPr lang="zh-CN" altLang="en-US" sz="2800" dirty="0">
                <a:ea typeface="楷体_GB2312" pitchFamily="49" charset="-122"/>
              </a:rPr>
              <a:t>、</a:t>
            </a:r>
            <a:r>
              <a:rPr lang="en-US" altLang="zh-CN" sz="2800" dirty="0">
                <a:ea typeface="楷体_GB2312" pitchFamily="49" charset="-122"/>
              </a:rPr>
              <a:t>Pascal</a:t>
            </a:r>
            <a:r>
              <a:rPr lang="zh-CN" altLang="en-US" sz="2800" dirty="0">
                <a:ea typeface="楷体_GB2312" pitchFamily="49" charset="-122"/>
              </a:rPr>
              <a:t>、</a:t>
            </a:r>
            <a:r>
              <a:rPr lang="en-US" altLang="zh-CN" sz="2800" dirty="0">
                <a:ea typeface="楷体_GB2312" pitchFamily="49" charset="-122"/>
              </a:rPr>
              <a:t>C++</a:t>
            </a:r>
            <a:r>
              <a:rPr lang="zh-CN" altLang="en-US" sz="2800" dirty="0">
                <a:ea typeface="楷体_GB2312" pitchFamily="49" charset="-122"/>
              </a:rPr>
              <a:t>等不同），要将一个字符串保存到变量中，必须使用</a:t>
            </a:r>
            <a:r>
              <a:rPr lang="zh-CN" altLang="en-US" sz="2800" b="1" dirty="0">
                <a:ea typeface="楷体_GB2312" pitchFamily="49" charset="-122"/>
              </a:rPr>
              <a:t>字符数组</a:t>
            </a:r>
            <a:r>
              <a:rPr lang="zh-CN" altLang="en-US" sz="2800" dirty="0">
                <a:ea typeface="楷体_GB2312" pitchFamily="49" charset="-122"/>
              </a:rPr>
              <a:t>（</a:t>
            </a:r>
            <a:r>
              <a:rPr lang="en-US" altLang="zh-CN" sz="2800" dirty="0">
                <a:ea typeface="楷体_GB2312" pitchFamily="49" charset="-122"/>
              </a:rPr>
              <a:t>§6</a:t>
            </a:r>
            <a:r>
              <a:rPr lang="zh-CN" altLang="en-US" sz="2800" dirty="0">
                <a:ea typeface="楷体_GB2312" pitchFamily="49" charset="-122"/>
              </a:rPr>
              <a:t>）。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829F5-DEEC-492F-BCB2-025BFB84318E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048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340768"/>
            <a:ext cx="8638728" cy="3310111"/>
          </a:xfrm>
        </p:spPr>
        <p:txBody>
          <a:bodyPr>
            <a:normAutofit fontScale="92500" lnSpcReduction="10000"/>
          </a:bodyPr>
          <a:lstStyle/>
          <a:p>
            <a:pPr marL="342900" lvl="1" indent="-342900" algn="just" eaLnBrk="1" hangingPunct="1">
              <a:buClr>
                <a:schemeClr val="hlink"/>
              </a:buClr>
            </a:pPr>
            <a:r>
              <a:rPr lang="zh-CN" altLang="en-US" sz="3200" b="1" u="sng" dirty="0">
                <a:ea typeface="楷体_GB2312" pitchFamily="49" charset="-122"/>
              </a:rPr>
              <a:t>字符串的长度：字符串中实际包含的字符个数。</a:t>
            </a:r>
            <a:endParaRPr lang="en-US" altLang="zh-CN" sz="3200" u="sng" dirty="0">
              <a:ea typeface="楷体_GB2312" pitchFamily="49" charset="-122"/>
            </a:endParaRPr>
          </a:p>
          <a:p>
            <a:pPr algn="just" eaLnBrk="1" hangingPunct="1">
              <a:buFontTx/>
              <a:buNone/>
            </a:pPr>
            <a:endParaRPr lang="en-US" altLang="zh-CN" sz="2400" dirty="0">
              <a:ea typeface="楷体_GB2312" pitchFamily="49" charset="-122"/>
            </a:endParaRPr>
          </a:p>
          <a:p>
            <a:pPr algn="just" eaLnBrk="1" hangingPunct="1">
              <a:buFontTx/>
              <a:buNone/>
            </a:pPr>
            <a:endParaRPr lang="en-US" altLang="zh-CN" sz="2400" dirty="0">
              <a:ea typeface="楷体_GB2312" pitchFamily="49" charset="-122"/>
            </a:endParaRPr>
          </a:p>
          <a:p>
            <a:pPr algn="just" eaLnBrk="1" hangingPunct="1">
              <a:buFontTx/>
              <a:buNone/>
            </a:pPr>
            <a:endParaRPr lang="en-US" altLang="zh-CN" sz="2400" dirty="0">
              <a:ea typeface="楷体_GB2312" pitchFamily="49" charset="-122"/>
            </a:endParaRPr>
          </a:p>
          <a:p>
            <a:pPr algn="just" eaLnBrk="1" hangingPunct="1">
              <a:buFontTx/>
              <a:buNone/>
            </a:pPr>
            <a:endParaRPr lang="en-US" altLang="zh-CN" sz="2400" dirty="0">
              <a:ea typeface="楷体_GB2312" pitchFamily="49" charset="-122"/>
            </a:endParaRPr>
          </a:p>
          <a:p>
            <a:pPr algn="just" eaLnBrk="1" hangingPunct="1">
              <a:buFontTx/>
              <a:buNone/>
            </a:pPr>
            <a:endParaRPr lang="en-US" altLang="zh-CN" sz="2400" dirty="0">
              <a:ea typeface="楷体_GB2312" pitchFamily="49" charset="-122"/>
            </a:endParaRP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第一个字符串常量的长度为</a:t>
            </a:r>
            <a:r>
              <a:rPr lang="en-US" altLang="zh-CN" sz="2400" dirty="0">
                <a:ea typeface="楷体_GB2312" pitchFamily="49" charset="-122"/>
              </a:rPr>
              <a:t>14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第二个字符串常量的长度为</a:t>
            </a:r>
            <a:r>
              <a:rPr lang="en-US" altLang="zh-CN" sz="2400" dirty="0">
                <a:ea typeface="楷体_GB2312" pitchFamily="49" charset="-122"/>
              </a:rPr>
              <a:t>8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FAA218-B707-4E7F-8ABF-F4BEEBE0AB56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D9CAA56-3D70-42D1-90B9-7E475C334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77" y="1916832"/>
            <a:ext cx="8140029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8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98739" y="-19697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chemeClr val="tx1"/>
                </a:solidFill>
              </a:rPr>
              <a:t>C</a:t>
            </a:r>
            <a:r>
              <a:rPr lang="zh-CN" altLang="en-US" sz="3600" dirty="0">
                <a:solidFill>
                  <a:schemeClr val="tx1"/>
                </a:solidFill>
              </a:rPr>
              <a:t>语言的数据类型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79912" y="381474"/>
            <a:ext cx="2393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（</a:t>
            </a:r>
            <a:r>
              <a:rPr lang="en-US" altLang="zh-CN" sz="2800" dirty="0"/>
              <a:t>P43 </a:t>
            </a:r>
            <a:r>
              <a:rPr lang="zh-CN" altLang="en-US" sz="2800" dirty="0"/>
              <a:t>图</a:t>
            </a:r>
            <a:r>
              <a:rPr lang="en-US" altLang="zh-CN" sz="2800" dirty="0"/>
              <a:t>3.4</a:t>
            </a:r>
            <a:r>
              <a:rPr lang="zh-CN" altLang="en-US" sz="2800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CFABCC-1C41-4AC1-A564-72E0C12E1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24" y="980728"/>
            <a:ext cx="8800308" cy="552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08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-180528" y="0"/>
            <a:ext cx="3439294" cy="760412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chemeClr val="tx1"/>
                </a:solidFill>
              </a:rPr>
              <a:t>（四）符号常量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296862" y="766668"/>
            <a:ext cx="8218488" cy="223028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符号常量</a:t>
            </a:r>
            <a:r>
              <a:rPr lang="en-US" altLang="zh-CN" dirty="0">
                <a:latin typeface="Times New Roman" pitchFamily="18" charset="0"/>
                <a:ea typeface="楷体_GB2312" pitchFamily="49" charset="-122"/>
              </a:rPr>
              <a:t>——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一个用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标识符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来代表的常量，即以标识符形式出现的常量。</a:t>
            </a:r>
          </a:p>
          <a:p>
            <a:pPr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符号常量的定义格式（预处理命令</a:t>
            </a:r>
            <a:r>
              <a:rPr lang="zh-CN" altLang="en-US" dirty="0"/>
              <a:t>）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algn="ctr" eaLnBrk="1" hangingPunct="1">
              <a:buFontTx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# define  &lt;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符号常量名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&gt;  &lt;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字符序列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&gt;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符号常量的定义必须单独占一行，其后无须跟逗号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通常放在程序开头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F9C04F-9D86-4271-BB24-08F6B16EF202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4B3C89E-E901-4ED0-995D-A3919136C57F}"/>
              </a:ext>
            </a:extLst>
          </p:cNvPr>
          <p:cNvSpPr txBox="1">
            <a:spLocks noChangeArrowheads="1"/>
          </p:cNvSpPr>
          <p:nvPr/>
        </p:nvSpPr>
        <p:spPr>
          <a:xfrm>
            <a:off x="296862" y="3316289"/>
            <a:ext cx="8388672" cy="2994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使用符号常量的好处</a:t>
            </a:r>
            <a:endParaRPr lang="zh-CN" altLang="en-US" sz="3600" dirty="0">
              <a:latin typeface="楷体_GB2312" pitchFamily="49" charset="-122"/>
              <a:ea typeface="楷体_GB2312" pitchFamily="49" charset="-122"/>
            </a:endParaRPr>
          </a:p>
          <a:p>
            <a:pPr marL="971550" lvl="1" indent="-514350" algn="just">
              <a:buFont typeface="+mj-lt"/>
              <a:buAutoNum type="arabicPeriod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使用“见名知意”的符号常量名可提高程序的可读性</a:t>
            </a:r>
          </a:p>
          <a:p>
            <a:pPr lvl="1" algn="just">
              <a:buFontTx/>
              <a:buNone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如：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area=PI*r*r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与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area=3.14*r*r</a:t>
            </a:r>
          </a:p>
          <a:p>
            <a:pPr marL="971550" lvl="1" indent="-514350" algn="just">
              <a:buFont typeface="+mj-lt"/>
              <a:buAutoNum type="arabicPeriod" startAt="2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在需要改变一个常量时，能做到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“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一改全改</a:t>
            </a:r>
            <a:r>
              <a:rPr lang="zh-CN" altLang="en-US" dirty="0">
                <a:latin typeface="Times New Roman" pitchFamily="18" charset="0"/>
                <a:ea typeface="楷体_GB2312" pitchFamily="49" charset="-122"/>
              </a:rPr>
              <a:t>”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lvl="1" algn="just"/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只是一个临时符号，预编译后这个符号就不存在了！不是变量不可赋值！</a:t>
            </a:r>
            <a:endParaRPr lang="en-US" altLang="zh-CN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习惯上，符号常量名用大写，变量用小写，以示区别。</a:t>
            </a:r>
          </a:p>
        </p:txBody>
      </p:sp>
    </p:spTree>
    <p:extLst>
      <p:ext uri="{BB962C8B-B14F-4D97-AF65-F5344CB8AC3E}">
        <p14:creationId xmlns:p14="http://schemas.microsoft.com/office/powerpoint/2010/main" val="162755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4122A-FA8C-4766-B195-1B2CDD67035F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BE9B8A-BB64-4A89-A96A-522B326B0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60648"/>
            <a:ext cx="5162052" cy="33426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D6C9AA-AA8A-4606-9146-8B707AA5A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4221088"/>
            <a:ext cx="7992888" cy="98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8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D87FFF-DF29-4560-AB25-C86310C5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16216" y="6382273"/>
            <a:ext cx="2057400" cy="365125"/>
          </a:xfrm>
        </p:spPr>
        <p:txBody>
          <a:bodyPr/>
          <a:lstStyle/>
          <a:p>
            <a:pPr>
              <a:defRPr/>
            </a:pPr>
            <a:fld id="{55700F5E-AAD3-4BEE-B9FC-6A558795DB81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32</a:t>
            </a:fld>
            <a:endParaRPr lang="en-US" altLang="zh-CN">
              <a:solidFill>
                <a:srgbClr val="FFFF99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7CD4B8-B59B-46FF-BC60-2BC9C1BC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4624"/>
            <a:ext cx="6479762" cy="54726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F0AFA8-D925-4138-A4EA-23F8CBC8D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5661248"/>
            <a:ext cx="688311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92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648"/>
            <a:ext cx="3096344" cy="821507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chemeClr val="tx1"/>
                </a:solidFill>
              </a:rPr>
              <a:t>（五）常变量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268760"/>
            <a:ext cx="8215313" cy="4803428"/>
          </a:xfrm>
        </p:spPr>
        <p:txBody>
          <a:bodyPr/>
          <a:lstStyle/>
          <a:p>
            <a:pPr marL="609600" indent="-609600" algn="just" eaLnBrk="1" hangingPunct="1"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定义语句形式：</a:t>
            </a:r>
          </a:p>
          <a:p>
            <a:pPr marL="609600" indent="-609600"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const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&lt;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数据类型符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&gt;  &lt;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常变量名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&gt; = &lt;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常变量值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；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400050" lvl="1" indent="0" eaLnBrk="1" hangingPunct="1">
              <a:spcBef>
                <a:spcPts val="1200"/>
              </a:spcBef>
              <a:buNone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例： 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const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a = 3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57150" indent="0" eaLnBrk="1" hangingPunct="1">
              <a:spcBef>
                <a:spcPts val="1200"/>
              </a:spcBef>
              <a:buNone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常变量与 变量 的异同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】</a:t>
            </a:r>
          </a:p>
          <a:p>
            <a:pPr marL="800100" lvl="1" eaLnBrk="1" hangingPunct="1">
              <a:spcBef>
                <a:spcPts val="12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相同点：有类型、占存储单元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800100" lvl="1" eaLnBrk="1" hangingPunct="1">
              <a:spcBef>
                <a:spcPts val="12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不同点：在其存在期间不允许改变其值！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57150" indent="0" eaLnBrk="1" hangingPunct="1">
              <a:spcBef>
                <a:spcPts val="1200"/>
              </a:spcBef>
              <a:buNone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常变量与 常量 的异同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】</a:t>
            </a:r>
          </a:p>
          <a:p>
            <a:pPr marL="800100" lvl="1" eaLnBrk="1" hangingPunct="1">
              <a:spcBef>
                <a:spcPts val="12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常变量是有名字的不变量，常量是没有名字的不变量。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800100" lvl="1" eaLnBrk="1" hangingPunct="1">
              <a:spcBef>
                <a:spcPts val="12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有名字便于程序中被引用。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990600" lvl="1" indent="-533400" eaLnBrk="1" hangingPunct="1">
              <a:spcBef>
                <a:spcPts val="1200"/>
              </a:spcBef>
              <a:buFontTx/>
              <a:buNone/>
            </a:pP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DA12A6-6C3F-4F79-9564-F224B85AAF19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1289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268760"/>
            <a:ext cx="8215313" cy="4803428"/>
          </a:xfrm>
        </p:spPr>
        <p:txBody>
          <a:bodyPr/>
          <a:lstStyle/>
          <a:p>
            <a:pPr marL="57150" indent="0" eaLnBrk="1" hangingPunct="1">
              <a:buNone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常变量与符号常量的异同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】</a:t>
            </a:r>
          </a:p>
          <a:p>
            <a:pPr marL="914400" lvl="1" indent="-45720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符号常量是用预处理命令（预编译指令）定义的，只是用符号来代表一个字符串；在预编译时仅仅进行字符替换；在预编译后，符号常量就不存在了！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有类型、占存储单元，只是在其存在期间不允许改变其值！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 eaLnBrk="1" hangingPunct="1"/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514350" indent="-457200" eaLnBrk="1" hangingPunct="1"/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常变量具有符号常量的优点，而且使用更方便，在使用中可替代符号常量。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  <a:p>
            <a:pPr marL="990600" lvl="1" indent="-533400" eaLnBrk="1" hangingPunct="1">
              <a:buFontTx/>
              <a:buNone/>
            </a:pP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DA12A6-6C3F-4F79-9564-F224B85AAF19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4092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B3E989-CF5E-4E42-8EF8-96CDD7CE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C89E-4636-4EE1-83FE-EFBC55009ADA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35</a:t>
            </a:fld>
            <a:endParaRPr lang="en-US" altLang="zh-CN">
              <a:solidFill>
                <a:srgbClr val="FFFF99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07A239-8853-43A4-B290-52FF9F530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188640"/>
            <a:ext cx="4032449" cy="22861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AD7D792-6EE7-4CEA-A772-775F4D96A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474752"/>
            <a:ext cx="6840760" cy="8311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22B0BF-F0D2-4045-801C-65C9C6F58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39" y="3429000"/>
            <a:ext cx="3825305" cy="24133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DC40CD5-E602-4443-A702-EFE4CFFBD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551" y="5950234"/>
            <a:ext cx="8462913" cy="64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117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16632"/>
            <a:ext cx="5772150" cy="792087"/>
          </a:xfrm>
        </p:spPr>
        <p:txBody>
          <a:bodyPr/>
          <a:lstStyle/>
          <a:p>
            <a:pPr algn="ctr"/>
            <a:r>
              <a:rPr lang="zh-CN" altLang="en-US" sz="4800" dirty="0"/>
              <a:t>三、运算符和表达式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B84B8A-3A04-4892-A9F6-C3152DC951E5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36</a:t>
            </a:fld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68ABE4F-55E8-4E43-A7DE-636CD1B05649}"/>
              </a:ext>
            </a:extLst>
          </p:cNvPr>
          <p:cNvSpPr txBox="1">
            <a:spLocks/>
          </p:cNvSpPr>
          <p:nvPr/>
        </p:nvSpPr>
        <p:spPr>
          <a:xfrm>
            <a:off x="26432" y="944175"/>
            <a:ext cx="3861048" cy="65045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/>
              <a:t>（一）</a:t>
            </a:r>
            <a:r>
              <a:rPr lang="en-US" altLang="zh-CN" sz="4800"/>
              <a:t>C</a:t>
            </a:r>
            <a:r>
              <a:rPr lang="zh-CN" altLang="en-US" sz="4800"/>
              <a:t>运算符</a:t>
            </a:r>
            <a:endParaRPr lang="en-US" altLang="zh-CN" sz="48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917D8D3-BECF-47C4-B41F-0588C5889EFA}"/>
              </a:ext>
            </a:extLst>
          </p:cNvPr>
          <p:cNvSpPr txBox="1">
            <a:spLocks noChangeArrowheads="1"/>
          </p:cNvSpPr>
          <p:nvPr/>
        </p:nvSpPr>
        <p:spPr>
          <a:xfrm>
            <a:off x="654496" y="1630084"/>
            <a:ext cx="7589912" cy="50913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en-US" altLang="zh-CN" sz="2800" dirty="0"/>
              <a:t>C</a:t>
            </a:r>
            <a:r>
              <a:rPr lang="zh-CN" altLang="en-US" sz="2800" dirty="0"/>
              <a:t>语言的运算符范围很宽，涉及多种基本操作。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zh-CN" altLang="en-US" sz="2800" dirty="0"/>
              <a:t>主要有以下</a:t>
            </a:r>
            <a:r>
              <a:rPr lang="en-US" altLang="zh-CN" sz="2800" dirty="0"/>
              <a:t>13</a:t>
            </a:r>
            <a:r>
              <a:rPr lang="zh-CN" altLang="en-US" sz="2800" dirty="0"/>
              <a:t>类（</a:t>
            </a:r>
            <a:r>
              <a:rPr lang="en-US" altLang="zh-CN" sz="2800" dirty="0"/>
              <a:t>34</a:t>
            </a:r>
            <a:r>
              <a:rPr lang="zh-CN" altLang="en-US" sz="2800" dirty="0"/>
              <a:t>种，详见</a:t>
            </a:r>
            <a:r>
              <a:rPr lang="en-US" altLang="zh-CN" sz="2800" dirty="0"/>
              <a:t>P378 </a:t>
            </a:r>
            <a:r>
              <a:rPr lang="zh-CN" altLang="en-US" sz="2800" dirty="0"/>
              <a:t>附录</a:t>
            </a:r>
            <a:r>
              <a:rPr lang="en-US" altLang="zh-CN" sz="2800" dirty="0"/>
              <a:t>D</a:t>
            </a:r>
            <a:r>
              <a:rPr lang="zh-CN" altLang="en-US" sz="2800" dirty="0"/>
              <a:t>）：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、算术		</a:t>
            </a:r>
            <a:r>
              <a:rPr lang="en-US" altLang="zh-CN" sz="2800" dirty="0"/>
              <a:t>+</a:t>
            </a:r>
            <a:r>
              <a:rPr lang="zh-CN" altLang="en-US" sz="2800" dirty="0"/>
              <a:t>、</a:t>
            </a:r>
            <a:r>
              <a:rPr lang="en-US" altLang="zh-CN" sz="2800" dirty="0"/>
              <a:t>–</a:t>
            </a:r>
            <a:r>
              <a:rPr lang="zh-CN" altLang="en-US" sz="2800" dirty="0"/>
              <a:t>、*、</a:t>
            </a:r>
            <a:r>
              <a:rPr lang="en-US" altLang="zh-CN" sz="2800" dirty="0"/>
              <a:t>/</a:t>
            </a:r>
            <a:r>
              <a:rPr lang="zh-CN" altLang="en-US" sz="2800" dirty="0"/>
              <a:t>、</a:t>
            </a:r>
            <a:r>
              <a:rPr lang="en-US" altLang="zh-CN" sz="2800" dirty="0"/>
              <a:t>%</a:t>
            </a:r>
            <a:r>
              <a:rPr lang="zh-CN" altLang="en-US" sz="2800" dirty="0"/>
              <a:t>（模）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、关系		</a:t>
            </a:r>
            <a:r>
              <a:rPr lang="en-US" altLang="zh-CN" sz="2800" dirty="0"/>
              <a:t>&gt;</a:t>
            </a:r>
            <a:r>
              <a:rPr lang="zh-CN" altLang="en-US" sz="2800" dirty="0"/>
              <a:t>、</a:t>
            </a:r>
            <a:r>
              <a:rPr lang="en-US" altLang="zh-CN" sz="2800" dirty="0"/>
              <a:t>&lt;</a:t>
            </a:r>
            <a:r>
              <a:rPr lang="zh-CN" altLang="en-US" sz="2800" dirty="0"/>
              <a:t>、</a:t>
            </a:r>
            <a:r>
              <a:rPr lang="en-US" altLang="zh-CN" sz="2800" dirty="0"/>
              <a:t>==</a:t>
            </a:r>
            <a:r>
              <a:rPr lang="zh-CN" altLang="en-US" sz="2800" dirty="0"/>
              <a:t>、</a:t>
            </a:r>
            <a:r>
              <a:rPr lang="en-US" altLang="zh-CN" sz="2800" dirty="0"/>
              <a:t>&gt;=</a:t>
            </a:r>
            <a:r>
              <a:rPr lang="zh-CN" altLang="en-US" sz="2800" dirty="0"/>
              <a:t>、</a:t>
            </a:r>
            <a:r>
              <a:rPr lang="en-US" altLang="zh-CN" sz="2800" dirty="0"/>
              <a:t>&lt;=</a:t>
            </a:r>
            <a:r>
              <a:rPr lang="zh-CN" altLang="en-US" sz="2800" dirty="0"/>
              <a:t>、</a:t>
            </a:r>
            <a:r>
              <a:rPr lang="en-US" altLang="zh-CN" sz="2800" dirty="0"/>
              <a:t>!=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、逻辑		！、</a:t>
            </a:r>
            <a:r>
              <a:rPr lang="en-US" altLang="zh-CN" sz="2800" dirty="0"/>
              <a:t>&amp;&amp;</a:t>
            </a:r>
            <a:r>
              <a:rPr lang="zh-CN" altLang="en-US" sz="2800" dirty="0"/>
              <a:t>、</a:t>
            </a:r>
            <a:r>
              <a:rPr lang="en-US" altLang="zh-CN" sz="2800" dirty="0"/>
              <a:t>||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zh-CN" sz="2800" dirty="0"/>
              <a:t>4</a:t>
            </a:r>
            <a:r>
              <a:rPr lang="zh-CN" altLang="en-US" sz="2800" dirty="0"/>
              <a:t>、位		</a:t>
            </a:r>
            <a:r>
              <a:rPr lang="en-US" altLang="zh-CN" sz="2800" dirty="0"/>
              <a:t>&lt;&lt;</a:t>
            </a:r>
            <a:r>
              <a:rPr lang="zh-CN" altLang="en-US" sz="2800" dirty="0"/>
              <a:t>、</a:t>
            </a:r>
            <a:r>
              <a:rPr lang="en-US" altLang="zh-CN" sz="2800" dirty="0"/>
              <a:t>&gt;&gt;</a:t>
            </a:r>
            <a:r>
              <a:rPr lang="zh-CN" altLang="en-US" sz="2800" dirty="0"/>
              <a:t>、</a:t>
            </a:r>
            <a:r>
              <a:rPr lang="en-US" altLang="zh-CN" sz="2800" dirty="0"/>
              <a:t>~</a:t>
            </a:r>
            <a:r>
              <a:rPr lang="zh-CN" altLang="en-US" sz="2800" dirty="0"/>
              <a:t>、</a:t>
            </a:r>
            <a:r>
              <a:rPr lang="en-US" altLang="zh-CN" sz="2800" dirty="0"/>
              <a:t>|</a:t>
            </a:r>
            <a:r>
              <a:rPr lang="zh-CN" altLang="en-US" sz="2800" dirty="0"/>
              <a:t>、</a:t>
            </a:r>
            <a:r>
              <a:rPr lang="en-US" altLang="zh-CN" sz="2800" dirty="0"/>
              <a:t>^</a:t>
            </a:r>
            <a:r>
              <a:rPr lang="zh-CN" altLang="en-US" sz="2800" dirty="0"/>
              <a:t>、</a:t>
            </a:r>
            <a:r>
              <a:rPr lang="en-US" altLang="zh-CN" sz="2800" dirty="0"/>
              <a:t>&amp;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zh-CN" sz="2800" dirty="0"/>
              <a:t>5</a:t>
            </a:r>
            <a:r>
              <a:rPr lang="zh-CN" altLang="en-US" sz="2800" dirty="0"/>
              <a:t>、赋值		</a:t>
            </a:r>
            <a:r>
              <a:rPr lang="en-US" altLang="zh-CN" sz="2800" dirty="0"/>
              <a:t>=</a:t>
            </a:r>
            <a:r>
              <a:rPr lang="zh-CN" altLang="en-US" sz="2800" dirty="0"/>
              <a:t>及其扩展赋值运算符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zh-CN" sz="2800" dirty="0"/>
              <a:t>6</a:t>
            </a:r>
            <a:r>
              <a:rPr lang="zh-CN" altLang="en-US" sz="2800" dirty="0"/>
              <a:t>、条件		</a:t>
            </a:r>
            <a:r>
              <a:rPr lang="en-US" altLang="zh-CN" sz="2800" dirty="0"/>
              <a:t>__?__ :__  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zh-CN" sz="2800" dirty="0"/>
              <a:t>7</a:t>
            </a:r>
            <a:r>
              <a:rPr lang="zh-CN" altLang="en-US" sz="2800" dirty="0"/>
              <a:t>、逗号		</a:t>
            </a:r>
            <a:r>
              <a:rPr lang="en-US" altLang="zh-CN" sz="2800" dirty="0"/>
              <a:t>,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zh-CN" sz="2800" dirty="0"/>
              <a:t>8</a:t>
            </a:r>
            <a:r>
              <a:rPr lang="zh-CN" altLang="en-US" sz="2800" dirty="0"/>
              <a:t>、指针		*、</a:t>
            </a:r>
            <a:r>
              <a:rPr lang="en-US" altLang="zh-CN" sz="2800" dirty="0"/>
              <a:t>&amp;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zh-CN" sz="2800" dirty="0"/>
              <a:t>9</a:t>
            </a:r>
            <a:r>
              <a:rPr lang="zh-CN" altLang="en-US" sz="2800" dirty="0"/>
              <a:t>、求字节		</a:t>
            </a:r>
            <a:r>
              <a:rPr lang="en-US" altLang="zh-CN" sz="2800" dirty="0" err="1"/>
              <a:t>sizeof</a:t>
            </a:r>
            <a:r>
              <a:rPr lang="en-US" altLang="zh-CN" sz="2800" dirty="0"/>
              <a:t>( )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altLang="zh-CN" sz="2800" dirty="0"/>
              <a:t>10</a:t>
            </a:r>
            <a:r>
              <a:rPr lang="zh-CN" altLang="en-US" sz="2800" dirty="0"/>
              <a:t>、强制类型转换	</a:t>
            </a:r>
            <a:r>
              <a:rPr lang="en-US" altLang="zh-CN" sz="2800" dirty="0"/>
              <a:t>(</a:t>
            </a:r>
            <a:r>
              <a:rPr lang="zh-CN" altLang="en-US" sz="2800" dirty="0"/>
              <a:t>类型</a:t>
            </a:r>
            <a:r>
              <a:rPr lang="en-US" altLang="zh-CN" sz="2800" dirty="0"/>
              <a:t>)</a:t>
            </a:r>
          </a:p>
          <a:p>
            <a:pPr algn="l"/>
            <a:r>
              <a:rPr lang="en-US" altLang="zh-CN" sz="2800" dirty="0"/>
              <a:t>11</a:t>
            </a:r>
            <a:r>
              <a:rPr lang="zh-CN" altLang="en-US" sz="2800" dirty="0"/>
              <a:t>、成员		</a:t>
            </a:r>
            <a:r>
              <a:rPr lang="en-US" altLang="zh-CN" sz="2800" dirty="0"/>
              <a:t>__ .__ –&gt;__</a:t>
            </a:r>
          </a:p>
          <a:p>
            <a:pPr algn="l"/>
            <a:r>
              <a:rPr lang="en-US" altLang="zh-CN" sz="2800" dirty="0"/>
              <a:t>12</a:t>
            </a:r>
            <a:r>
              <a:rPr lang="zh-CN" altLang="en-US" sz="2800" dirty="0"/>
              <a:t>、下标		</a:t>
            </a:r>
            <a:r>
              <a:rPr lang="en-US" altLang="zh-CN" sz="2800" dirty="0"/>
              <a:t>[ ]</a:t>
            </a:r>
          </a:p>
          <a:p>
            <a:pPr algn="l"/>
            <a:r>
              <a:rPr lang="en-US" altLang="zh-CN" sz="2800" dirty="0"/>
              <a:t>13</a:t>
            </a:r>
            <a:r>
              <a:rPr lang="zh-CN" altLang="en-US" sz="2800" dirty="0"/>
              <a:t>、其他		如：函数调用运算符（）</a:t>
            </a:r>
            <a:endParaRPr lang="en-US" altLang="zh-CN" sz="2800" dirty="0"/>
          </a:p>
          <a:p>
            <a:pPr algn="l">
              <a:lnSpc>
                <a:spcPct val="80000"/>
              </a:lnSpc>
              <a:buFontTx/>
              <a:buNone/>
            </a:pPr>
            <a:endParaRPr lang="en-US" altLang="zh-CN" sz="2800" dirty="0"/>
          </a:p>
          <a:p>
            <a:pPr algn="l">
              <a:lnSpc>
                <a:spcPct val="80000"/>
              </a:lnSpc>
              <a:buFontTx/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75958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96CF-7C15-4EAD-8E46-CC8FF3AA0779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E79D7D1-6972-4614-8FA4-D2B6BA11D5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520" y="-20568"/>
            <a:ext cx="8496944" cy="1696968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endParaRPr lang="en-US" altLang="zh-CN" sz="2800" dirty="0"/>
          </a:p>
          <a:p>
            <a:pPr>
              <a:spcBef>
                <a:spcPts val="1200"/>
              </a:spcBef>
            </a:pPr>
            <a:r>
              <a:rPr lang="zh-CN" altLang="en-US" sz="2800" b="1" dirty="0"/>
              <a:t>目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元</a:t>
            </a:r>
            <a:r>
              <a:rPr lang="en-US" altLang="zh-CN" sz="2800" dirty="0"/>
              <a:t>——</a:t>
            </a:r>
            <a:r>
              <a:rPr lang="zh-CN" altLang="en-US" sz="2800" dirty="0"/>
              <a:t>运算时所需运算对象（</a:t>
            </a:r>
            <a:r>
              <a:rPr lang="zh-CN" altLang="en-US" sz="2800" b="1" dirty="0"/>
              <a:t>操作数</a:t>
            </a:r>
            <a:r>
              <a:rPr lang="zh-CN" altLang="en-US" sz="2800" dirty="0"/>
              <a:t>）的个数。</a:t>
            </a:r>
          </a:p>
          <a:p>
            <a:pPr>
              <a:spcBef>
                <a:spcPts val="1200"/>
              </a:spcBef>
            </a:pPr>
            <a:r>
              <a:rPr lang="zh-CN" altLang="en-US" sz="2800" b="1" dirty="0"/>
              <a:t>优先级</a:t>
            </a:r>
            <a:r>
              <a:rPr lang="en-US" altLang="zh-CN" sz="2800" dirty="0"/>
              <a:t>——</a:t>
            </a:r>
            <a:r>
              <a:rPr lang="zh-CN" altLang="en-US" sz="2800" dirty="0"/>
              <a:t>表达式中多个不同运算符之间的运算先后顺序。</a:t>
            </a:r>
          </a:p>
          <a:p>
            <a:pPr>
              <a:spcBef>
                <a:spcPts val="1200"/>
              </a:spcBef>
            </a:pPr>
            <a:r>
              <a:rPr lang="zh-CN" altLang="en-US" sz="2800" b="1" dirty="0"/>
              <a:t>结合性</a:t>
            </a:r>
            <a:r>
              <a:rPr kumimoji="0" lang="en-US" altLang="zh-CN" sz="2800" dirty="0"/>
              <a:t>——</a:t>
            </a:r>
            <a:r>
              <a:rPr lang="zh-CN" altLang="en-US" sz="2800" dirty="0"/>
              <a:t>表达式中多个相同优先级的运算符之间的运算优先顺序。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0B3C45C-B87D-4ACF-A093-E77CF0D13015}"/>
              </a:ext>
            </a:extLst>
          </p:cNvPr>
          <p:cNvSpPr txBox="1">
            <a:spLocks noChangeArrowheads="1"/>
          </p:cNvSpPr>
          <p:nvPr/>
        </p:nvSpPr>
        <p:spPr>
          <a:xfrm>
            <a:off x="827584" y="1668294"/>
            <a:ext cx="7558088" cy="180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）单目运算符：均为右结合（自右向左）</a:t>
            </a:r>
          </a:p>
          <a:p>
            <a:pPr algn="ctr">
              <a:buFontTx/>
              <a:buNone/>
            </a:pPr>
            <a:r>
              <a:rPr lang="zh-CN" altLang="en-US" sz="2400" dirty="0"/>
              <a:t>！、</a:t>
            </a:r>
            <a:r>
              <a:rPr lang="en-US" altLang="zh-CN" sz="2400" dirty="0"/>
              <a:t>~</a:t>
            </a:r>
            <a:r>
              <a:rPr lang="zh-CN" altLang="en-US" sz="2400" dirty="0"/>
              <a:t>、</a:t>
            </a:r>
            <a:r>
              <a:rPr lang="en-US" altLang="zh-CN" sz="2400" dirty="0"/>
              <a:t>++</a:t>
            </a:r>
            <a:r>
              <a:rPr lang="zh-CN" altLang="en-US" sz="2400" dirty="0"/>
              <a:t>、</a:t>
            </a:r>
            <a:r>
              <a:rPr lang="en-US" altLang="zh-CN" sz="2400" dirty="0"/>
              <a:t>--</a:t>
            </a:r>
            <a:r>
              <a:rPr lang="zh-CN" altLang="en-US" sz="2400" dirty="0"/>
              <a:t>、</a:t>
            </a:r>
            <a:r>
              <a:rPr lang="en-US" altLang="zh-CN" sz="2400" dirty="0"/>
              <a:t>-</a:t>
            </a:r>
            <a:r>
              <a:rPr lang="zh-CN" altLang="en-US" sz="2400" dirty="0"/>
              <a:t>、（类型）、*、</a:t>
            </a:r>
            <a:r>
              <a:rPr lang="en-US" altLang="zh-CN" sz="2400" dirty="0"/>
              <a:t>&amp;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sizeof</a:t>
            </a:r>
            <a:endParaRPr lang="en-US" altLang="zh-CN" sz="2400" dirty="0"/>
          </a:p>
          <a:p>
            <a:pPr>
              <a:buFontTx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] </a:t>
            </a:r>
            <a:r>
              <a:rPr lang="zh-CN" altLang="en-US" sz="2400" dirty="0"/>
              <a:t>逻辑非运算符</a:t>
            </a:r>
            <a:r>
              <a:rPr lang="en-US" altLang="zh-CN" sz="2400" dirty="0"/>
              <a:t>!</a:t>
            </a:r>
            <a:r>
              <a:rPr lang="zh-CN" altLang="en-US" sz="2400" dirty="0"/>
              <a:t>，如：</a:t>
            </a:r>
          </a:p>
          <a:p>
            <a:pPr algn="ctr">
              <a:buFontTx/>
              <a:buNone/>
            </a:pPr>
            <a:r>
              <a:rPr lang="en-US" altLang="zh-CN" sz="2400" dirty="0"/>
              <a:t>! ! (a&gt;b) </a:t>
            </a:r>
            <a:r>
              <a:rPr lang="zh-CN" altLang="en-US" sz="2400" dirty="0"/>
              <a:t>等价于 </a:t>
            </a:r>
            <a:r>
              <a:rPr lang="en-US" altLang="zh-CN" sz="2400" dirty="0"/>
              <a:t>! ( ! (a&gt;b))</a:t>
            </a:r>
            <a:r>
              <a:rPr lang="zh-CN" altLang="en-US" sz="2400" dirty="0"/>
              <a:t>，即 </a:t>
            </a:r>
            <a:r>
              <a:rPr lang="en-US" altLang="zh-CN" sz="2400" dirty="0"/>
              <a:t>a&gt;b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DB567CF8-D98C-495B-B071-0AD52C996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296" y="3520472"/>
            <a:ext cx="75580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）双目运算符：除赋值运算符外，均为左结合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] </a:t>
            </a:r>
            <a:r>
              <a:rPr lang="zh-CN" altLang="en-US" sz="2400" dirty="0"/>
              <a:t>运算符</a:t>
            </a:r>
            <a:r>
              <a:rPr lang="en-US" altLang="zh-CN" sz="2400" dirty="0"/>
              <a:t>+</a:t>
            </a:r>
            <a:r>
              <a:rPr lang="zh-CN" altLang="en-US" sz="2400" dirty="0"/>
              <a:t>、</a:t>
            </a:r>
            <a:r>
              <a:rPr lang="en-US" altLang="zh-CN" sz="2400" dirty="0"/>
              <a:t>-</a:t>
            </a:r>
            <a:r>
              <a:rPr lang="zh-CN" altLang="en-US" sz="2400" dirty="0"/>
              <a:t>，如：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dirty="0" err="1"/>
              <a:t>a+b-c</a:t>
            </a:r>
            <a:r>
              <a:rPr lang="en-US" altLang="zh-CN" sz="2400" dirty="0"/>
              <a:t> </a:t>
            </a:r>
            <a:r>
              <a:rPr lang="zh-CN" altLang="en-US" sz="2400" dirty="0"/>
              <a:t>等价于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a+b</a:t>
            </a:r>
            <a:r>
              <a:rPr lang="en-US" altLang="zh-CN" sz="2400" dirty="0"/>
              <a:t>) -c</a:t>
            </a:r>
            <a:r>
              <a:rPr lang="zh-CN" altLang="en-US" sz="2400" dirty="0"/>
              <a:t>，而不是</a:t>
            </a:r>
            <a:r>
              <a:rPr lang="en-US" altLang="zh-CN" sz="2400" dirty="0"/>
              <a:t>a + (b-c)</a:t>
            </a:r>
          </a:p>
          <a:p>
            <a:pPr eaLnBrk="0" hangingPunct="0">
              <a:spcBef>
                <a:spcPct val="50000"/>
              </a:spcBef>
            </a:pPr>
            <a:endParaRPr lang="en-US" altLang="zh-CN" sz="2400" dirty="0">
              <a:solidFill>
                <a:srgbClr val="99FF66"/>
              </a:solidFill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BCA36DF-E433-41F2-98F4-4FEBF166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4930607"/>
            <a:ext cx="754380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）三目运算符：条件运算符   ？ ：，右结合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] </a:t>
            </a:r>
            <a:r>
              <a:rPr lang="zh-CN" altLang="en-US" sz="2400" dirty="0"/>
              <a:t>（</a:t>
            </a:r>
            <a:r>
              <a:rPr lang="en-US" altLang="zh-CN" sz="2400" dirty="0"/>
              <a:t>a&gt;b)? ‘</a:t>
            </a:r>
            <a:r>
              <a:rPr lang="en-US" altLang="zh-CN" sz="2400" dirty="0" err="1"/>
              <a:t>y’:’n</a:t>
            </a:r>
            <a:r>
              <a:rPr lang="en-US" altLang="zh-CN" sz="2400" dirty="0"/>
              <a:t>’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A66061D-8811-412C-8BEE-B41414251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5921207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）其它运算符</a:t>
            </a:r>
            <a:r>
              <a:rPr lang="zh-CN" altLang="en-US" sz="2400" dirty="0">
                <a:sym typeface="Wingdings" pitchFamily="2" charset="2"/>
              </a:rPr>
              <a:t>： （ ）、</a:t>
            </a:r>
            <a:r>
              <a:rPr lang="en-US" altLang="zh-CN" sz="2400" dirty="0">
                <a:sym typeface="Wingdings" pitchFamily="2" charset="2"/>
              </a:rPr>
              <a:t>[ ]</a:t>
            </a:r>
            <a:r>
              <a:rPr lang="zh-CN" altLang="en-US" sz="2400" dirty="0">
                <a:sym typeface="Wingdings" pitchFamily="2" charset="2"/>
              </a:rPr>
              <a:t>、</a:t>
            </a:r>
            <a:r>
              <a:rPr lang="en-US" altLang="zh-CN" sz="2400" dirty="0">
                <a:sym typeface="Wingdings" pitchFamily="2" charset="2"/>
              </a:rPr>
              <a:t>-&gt;</a:t>
            </a:r>
            <a:r>
              <a:rPr lang="zh-CN" altLang="en-US" sz="2400" dirty="0">
                <a:sym typeface="Wingdings" pitchFamily="2" charset="2"/>
              </a:rPr>
              <a:t>、</a:t>
            </a:r>
            <a:r>
              <a:rPr lang="en-US" altLang="zh-CN" sz="2400" dirty="0">
                <a:sym typeface="Wingdings" pitchFamily="2" charset="2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319222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  <p:bldP spid="1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-180528" y="-57783"/>
            <a:ext cx="8382000" cy="993775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/>
                </a:solidFill>
              </a:rPr>
              <a:t>（二）基本算术运算符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2852936"/>
            <a:ext cx="8439472" cy="3024559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说明</a:t>
            </a:r>
            <a:r>
              <a:rPr lang="en-US" altLang="zh-CN" sz="2400" dirty="0"/>
              <a:t>】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dirty="0"/>
              <a:t>单目运算符，如： </a:t>
            </a:r>
            <a:r>
              <a:rPr lang="en-US" altLang="zh-CN" sz="2400" dirty="0"/>
              <a:t>–3</a:t>
            </a:r>
            <a:r>
              <a:rPr lang="zh-CN" altLang="en-US" sz="2400" dirty="0"/>
              <a:t>、</a:t>
            </a:r>
            <a:r>
              <a:rPr lang="en-US" altLang="zh-CN" sz="2400" dirty="0"/>
              <a:t>+3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ü"/>
            </a:pPr>
            <a:r>
              <a:rPr lang="en-US" altLang="zh-CN" sz="2400" dirty="0"/>
              <a:t>% </a:t>
            </a:r>
            <a:r>
              <a:rPr lang="zh-CN" altLang="en-US" sz="2400" dirty="0"/>
              <a:t>运算符要求参加运算的运算对象</a:t>
            </a:r>
            <a:r>
              <a:rPr lang="en-US" altLang="zh-CN" sz="2400" dirty="0"/>
              <a:t>(</a:t>
            </a:r>
            <a:r>
              <a:rPr lang="zh-CN" altLang="en-US" sz="2400" dirty="0"/>
              <a:t>即操作数</a:t>
            </a:r>
            <a:r>
              <a:rPr lang="en-US" altLang="zh-CN" sz="2400" dirty="0"/>
              <a:t>)</a:t>
            </a:r>
            <a:r>
              <a:rPr lang="zh-CN" altLang="en-US" sz="2400" dirty="0"/>
              <a:t>为整数，结果也是整数。如</a:t>
            </a:r>
            <a:r>
              <a:rPr lang="en-US" altLang="zh-CN" sz="2400" dirty="0"/>
              <a:t>8%3</a:t>
            </a:r>
            <a:r>
              <a:rPr lang="zh-CN" altLang="en-US" sz="2400" dirty="0"/>
              <a:t>，结果为</a:t>
            </a:r>
            <a:r>
              <a:rPr lang="en-US" altLang="zh-CN" sz="2400" dirty="0"/>
              <a:t>2</a:t>
            </a:r>
            <a:r>
              <a:rPr lang="zh-CN" altLang="en-US" sz="2400" dirty="0"/>
              <a:t>，又如：</a:t>
            </a:r>
            <a:r>
              <a:rPr lang="en-US" altLang="zh-CN" sz="2400" dirty="0"/>
              <a:t>23%12</a:t>
            </a:r>
            <a:r>
              <a:rPr lang="zh-CN" altLang="en-US" sz="2400" dirty="0"/>
              <a:t>值为</a:t>
            </a:r>
            <a:r>
              <a:rPr lang="en-US" altLang="zh-CN" sz="2400" dirty="0"/>
              <a:t>11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2"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dirty="0"/>
              <a:t>当至少有一个数为负值时，不同的系统有所差异！</a:t>
            </a:r>
            <a:endParaRPr lang="en-US" altLang="zh-CN" sz="2400" dirty="0"/>
          </a:p>
          <a:p>
            <a:pPr lvl="1"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/>
              <a:t>两个整数相除的结果为整数，</a:t>
            </a:r>
            <a:r>
              <a:rPr lang="zh-CN" altLang="en-US" sz="2400" dirty="0"/>
              <a:t>如</a:t>
            </a:r>
            <a:r>
              <a:rPr lang="en-US" altLang="zh-CN" sz="2400" dirty="0"/>
              <a:t>5/3</a:t>
            </a:r>
            <a:r>
              <a:rPr lang="zh-CN" altLang="en-US" sz="2400" dirty="0"/>
              <a:t>的结果值为１，舍去小数部分。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5D9-7F34-4FA8-87EE-52DD1FB123B0}" type="slidenum">
              <a:rPr lang="en-US" altLang="zh-CN"/>
              <a:pPr/>
              <a:t>38</a:t>
            </a:fld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1BD34A-5A7B-45D9-B3D3-9045FBFF9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935992"/>
            <a:ext cx="8077833" cy="148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953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>
          <a:xfrm>
            <a:off x="-36512" y="116632"/>
            <a:ext cx="8382000" cy="1728093"/>
          </a:xfrm>
        </p:spPr>
        <p:txBody>
          <a:bodyPr/>
          <a:lstStyle/>
          <a:p>
            <a:pPr lvl="1">
              <a:buFont typeface="Wingdings" pitchFamily="2" charset="2"/>
              <a:buChar char="ü"/>
            </a:pPr>
            <a:r>
              <a:rPr lang="zh-CN" altLang="en-US" sz="2400" dirty="0"/>
              <a:t>如果除数或被除数中有一个为负值，舍入方向不固定。</a:t>
            </a:r>
            <a:endParaRPr lang="en-US" altLang="zh-CN" sz="2400" dirty="0"/>
          </a:p>
          <a:p>
            <a:pPr marL="342900" lvl="1" indent="0">
              <a:buNone/>
            </a:pPr>
            <a:r>
              <a:rPr lang="zh-CN" altLang="en-US" dirty="0"/>
              <a:t>多数</a:t>
            </a:r>
            <a:r>
              <a:rPr lang="en-US" altLang="zh-CN" dirty="0"/>
              <a:t>C</a:t>
            </a:r>
            <a:r>
              <a:rPr lang="zh-CN" altLang="en-US" dirty="0"/>
              <a:t>编译系统采取“向零取整”，如</a:t>
            </a:r>
            <a:r>
              <a:rPr lang="en-US" altLang="zh-CN" dirty="0"/>
              <a:t>VC</a:t>
            </a:r>
            <a:r>
              <a:rPr lang="zh-CN" altLang="en-US" dirty="0"/>
              <a:t>。</a:t>
            </a:r>
            <a:endParaRPr lang="en-US" altLang="zh-CN" sz="2400" dirty="0"/>
          </a:p>
          <a:p>
            <a:pPr lvl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dirty="0"/>
              <a:t>+</a:t>
            </a:r>
            <a:r>
              <a:rPr lang="zh-CN" altLang="en-US" sz="2400" dirty="0"/>
              <a:t>、 </a:t>
            </a:r>
            <a:r>
              <a:rPr lang="en-US" altLang="zh-CN" sz="2400" dirty="0"/>
              <a:t>– </a:t>
            </a:r>
            <a:r>
              <a:rPr lang="zh-CN" altLang="en-US" sz="2400" dirty="0"/>
              <a:t>、*、</a:t>
            </a:r>
            <a:r>
              <a:rPr lang="en-US" altLang="zh-CN" sz="2400" dirty="0"/>
              <a:t>/</a:t>
            </a:r>
            <a:r>
              <a:rPr lang="zh-CN" altLang="en-US" sz="2400" dirty="0"/>
              <a:t>的操作数可以是任何算术类型，若有一个为实数，均自动转换为</a:t>
            </a:r>
            <a:r>
              <a:rPr lang="en-US" altLang="zh-CN" sz="2400" dirty="0"/>
              <a:t>double</a:t>
            </a:r>
            <a:r>
              <a:rPr lang="zh-CN" altLang="en-US" sz="2400" dirty="0"/>
              <a:t>型进行计算。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C2B3-7DFB-45EA-8E96-DEE2A7E26B05}" type="slidenum">
              <a:rPr lang="en-US" altLang="zh-CN"/>
              <a:pPr/>
              <a:t>39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D85CA0-DDC2-4473-ABD7-5991AF75C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725"/>
            <a:ext cx="4524896" cy="38637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E72A29B-67C1-4879-8ACE-D2240142F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4964103"/>
            <a:ext cx="5988441" cy="175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10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88032" y="1124744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chemeClr val="tx1"/>
                </a:solidFill>
              </a:rPr>
              <a:t>    1</a:t>
            </a:r>
            <a:r>
              <a:rPr lang="zh-CN" altLang="en-US" sz="3600" dirty="0">
                <a:solidFill>
                  <a:schemeClr val="tx1"/>
                </a:solidFill>
              </a:rPr>
              <a:t>、整型数据的存储方式</a:t>
            </a:r>
            <a:endParaRPr lang="zh-CN" altLang="en-US" sz="4800" dirty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2126975"/>
            <a:ext cx="7886700" cy="4351338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Wingdings" pitchFamily="2" charset="2"/>
              <a:buChar char="ü"/>
            </a:pPr>
            <a:r>
              <a:rPr lang="zh-CN" altLang="en-US" sz="2800" dirty="0">
                <a:ea typeface="楷体_GB2312" pitchFamily="49" charset="-122"/>
              </a:rPr>
              <a:t>整型数据以二进制形式存储，占</a:t>
            </a:r>
            <a:r>
              <a:rPr lang="en-US" altLang="zh-CN" sz="2800" dirty="0">
                <a:ea typeface="楷体_GB2312" pitchFamily="49" charset="-122"/>
              </a:rPr>
              <a:t>2B</a:t>
            </a:r>
            <a:r>
              <a:rPr lang="zh-CN" altLang="en-US" sz="2800" dirty="0">
                <a:ea typeface="楷体_GB2312" pitchFamily="49" charset="-122"/>
              </a:rPr>
              <a:t>或</a:t>
            </a:r>
            <a:r>
              <a:rPr lang="en-US" altLang="zh-CN" sz="2800" dirty="0">
                <a:ea typeface="楷体_GB2312" pitchFamily="49" charset="-122"/>
              </a:rPr>
              <a:t>4B</a:t>
            </a:r>
            <a:r>
              <a:rPr lang="zh-CN" altLang="en-US" sz="2800" dirty="0">
                <a:ea typeface="楷体_GB2312" pitchFamily="49" charset="-122"/>
              </a:rPr>
              <a:t>或</a:t>
            </a:r>
            <a:r>
              <a:rPr lang="en-US" altLang="zh-CN" sz="2800" dirty="0">
                <a:ea typeface="楷体_GB2312" pitchFamily="49" charset="-122"/>
              </a:rPr>
              <a:t>8B</a:t>
            </a:r>
            <a:r>
              <a:rPr lang="zh-CN" altLang="en-US" sz="2800" dirty="0">
                <a:ea typeface="楷体_GB2312" pitchFamily="49" charset="-122"/>
              </a:rPr>
              <a:t>。</a:t>
            </a:r>
            <a:endParaRPr lang="en-US" altLang="zh-CN" sz="2800" dirty="0">
              <a:ea typeface="楷体_GB2312" pitchFamily="49" charset="-122"/>
            </a:endParaRP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zh-CN" altLang="en-US" sz="2400" dirty="0">
                <a:ea typeface="楷体_GB2312" pitchFamily="49" charset="-122"/>
              </a:rPr>
              <a:t>分为有符号整型和无符号整型。</a:t>
            </a:r>
            <a:endParaRPr lang="en-US" altLang="zh-CN" sz="2400" dirty="0">
              <a:ea typeface="楷体_GB2312" pitchFamily="49" charset="-122"/>
            </a:endParaRP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zh-CN" altLang="en-US" sz="2400" dirty="0">
                <a:ea typeface="楷体_GB2312" pitchFamily="49" charset="-122"/>
              </a:rPr>
              <a:t>不同的编译系统为整型数据分配的字节数不相同！</a:t>
            </a:r>
          </a:p>
          <a:p>
            <a:pPr algn="just" eaLnBrk="1" hangingPunct="1">
              <a:buFont typeface="Wingdings" pitchFamily="2" charset="2"/>
              <a:buChar char="ü"/>
            </a:pPr>
            <a:r>
              <a:rPr lang="zh-CN" altLang="en-US" sz="2800" dirty="0">
                <a:ea typeface="楷体_GB2312" pitchFamily="49" charset="-122"/>
              </a:rPr>
              <a:t>有符号整型数值以补码表示存储：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zh-CN" altLang="en-US" sz="2400" dirty="0">
                <a:ea typeface="楷体_GB2312" pitchFamily="49" charset="-122"/>
              </a:rPr>
              <a:t>最高位为符号位，</a:t>
            </a:r>
            <a:r>
              <a:rPr lang="en-US" altLang="zh-CN" sz="2400" dirty="0">
                <a:ea typeface="楷体_GB2312" pitchFamily="49" charset="-122"/>
              </a:rPr>
              <a:t>0</a:t>
            </a:r>
            <a:r>
              <a:rPr lang="zh-CN" altLang="en-US" sz="2400" dirty="0">
                <a:ea typeface="楷体_GB2312" pitchFamily="49" charset="-122"/>
              </a:rPr>
              <a:t>表示该数为正，否则为负。</a:t>
            </a:r>
            <a:endParaRPr lang="en-US" altLang="zh-CN" sz="2400" dirty="0">
              <a:ea typeface="楷体_GB2312" pitchFamily="49" charset="-122"/>
            </a:endParaRP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zh-CN" altLang="en-US" sz="2400" dirty="0">
                <a:ea typeface="楷体_GB2312" pitchFamily="49" charset="-122"/>
              </a:rPr>
              <a:t>正数的补码：与其原码形式相同。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zh-CN" altLang="en-US" sz="2400" dirty="0">
                <a:ea typeface="楷体_GB2312" pitchFamily="49" charset="-122"/>
              </a:rPr>
              <a:t>负数的补码：其绝对值的原码按位取反再加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[</a:t>
            </a:r>
            <a:r>
              <a:rPr lang="zh-CN" altLang="en-US" sz="2400" dirty="0">
                <a:ea typeface="楷体_GB2312" pitchFamily="49" charset="-122"/>
              </a:rPr>
              <a:t>例</a:t>
            </a:r>
            <a:r>
              <a:rPr lang="en-US" altLang="zh-CN" sz="2400" dirty="0">
                <a:ea typeface="楷体_GB2312" pitchFamily="49" charset="-122"/>
              </a:rPr>
              <a:t>] – 83</a:t>
            </a:r>
            <a:r>
              <a:rPr lang="zh-CN" altLang="en-US" sz="2400" dirty="0">
                <a:ea typeface="楷体_GB2312" pitchFamily="49" charset="-122"/>
              </a:rPr>
              <a:t>的补码表示（</a:t>
            </a:r>
            <a:r>
              <a:rPr lang="en-US" altLang="zh-CN" sz="2400" dirty="0">
                <a:ea typeface="楷体_GB2312" pitchFamily="49" charset="-122"/>
              </a:rPr>
              <a:t>2B</a:t>
            </a:r>
            <a:r>
              <a:rPr lang="zh-CN" altLang="en-US" sz="2400" dirty="0">
                <a:ea typeface="楷体_GB2312" pitchFamily="49" charset="-122"/>
              </a:rPr>
              <a:t>，即</a:t>
            </a:r>
            <a:r>
              <a:rPr lang="en-US" altLang="zh-CN" sz="2400" dirty="0">
                <a:ea typeface="楷体_GB2312" pitchFamily="49" charset="-122"/>
              </a:rPr>
              <a:t>16</a:t>
            </a:r>
            <a:r>
              <a:rPr lang="zh-CN" altLang="en-US" sz="2400" dirty="0">
                <a:ea typeface="楷体_GB2312" pitchFamily="49" charset="-122"/>
              </a:rPr>
              <a:t>个二进制位）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400" dirty="0">
                <a:ea typeface="楷体_GB2312" pitchFamily="49" charset="-122"/>
              </a:rPr>
              <a:t>83</a:t>
            </a:r>
            <a:r>
              <a:rPr lang="zh-CN" altLang="en-US" sz="2400" dirty="0">
                <a:ea typeface="楷体_GB2312" pitchFamily="49" charset="-122"/>
              </a:rPr>
              <a:t>的原码		</a:t>
            </a:r>
            <a:r>
              <a:rPr lang="en-US" altLang="zh-CN" sz="2400" dirty="0">
                <a:ea typeface="楷体_GB2312" pitchFamily="49" charset="-122"/>
              </a:rPr>
              <a:t>0000000001010011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按位取反		</a:t>
            </a:r>
            <a:r>
              <a:rPr lang="en-US" altLang="zh-CN" sz="2400" dirty="0">
                <a:ea typeface="楷体_GB2312" pitchFamily="49" charset="-122"/>
              </a:rPr>
              <a:t>1111111110101100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	</a:t>
            </a:r>
            <a:r>
              <a:rPr lang="zh-CN" altLang="en-US" sz="2400" dirty="0">
                <a:ea typeface="楷体_GB2312" pitchFamily="49" charset="-122"/>
                <a:sym typeface="Symbol" pitchFamily="18" charset="2"/>
              </a:rPr>
              <a:t>加</a:t>
            </a:r>
            <a:r>
              <a:rPr lang="en-US" altLang="zh-CN" sz="2400" dirty="0">
                <a:ea typeface="楷体_GB2312" pitchFamily="49" charset="-122"/>
                <a:sym typeface="Symbol" pitchFamily="18" charset="2"/>
              </a:rPr>
              <a:t>1		1</a:t>
            </a:r>
            <a:r>
              <a:rPr lang="en-US" altLang="zh-CN" sz="2400" dirty="0">
                <a:ea typeface="楷体_GB2312" pitchFamily="49" charset="-122"/>
              </a:rPr>
              <a:t>111111110101101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C3E2B6-6C8D-401F-8E6E-3488BAEAF1F2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6766338" y="5445224"/>
            <a:ext cx="1731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有符号数！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0E92E05-DCE1-40ED-BAC8-314C8536D764}"/>
              </a:ext>
            </a:extLst>
          </p:cNvPr>
          <p:cNvSpPr txBox="1">
            <a:spLocks/>
          </p:cNvSpPr>
          <p:nvPr/>
        </p:nvSpPr>
        <p:spPr>
          <a:xfrm>
            <a:off x="-252536" y="38301"/>
            <a:ext cx="4653136" cy="794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dirty="0"/>
              <a:t>一、数据类型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49C47F7A-4FB7-4F69-907B-4670FBE83E23}"/>
              </a:ext>
            </a:extLst>
          </p:cNvPr>
          <p:cNvSpPr txBox="1">
            <a:spLocks/>
          </p:cNvSpPr>
          <p:nvPr/>
        </p:nvSpPr>
        <p:spPr>
          <a:xfrm>
            <a:off x="9272" y="832770"/>
            <a:ext cx="3789040" cy="657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dirty="0"/>
              <a:t>（一）整型数据</a:t>
            </a:r>
            <a:endParaRPr lang="en-US" altLang="zh-CN" sz="4400" dirty="0"/>
          </a:p>
        </p:txBody>
      </p:sp>
    </p:spTree>
    <p:extLst>
      <p:ext uri="{BB962C8B-B14F-4D97-AF65-F5344CB8AC3E}">
        <p14:creationId xmlns:p14="http://schemas.microsoft.com/office/powerpoint/2010/main" val="756980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-10448" y="-33104"/>
            <a:ext cx="7632848" cy="1143000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/>
                </a:solidFill>
              </a:rPr>
              <a:t>（三）算术表达式和运算符的优先级与结合性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249480"/>
            <a:ext cx="8447087" cy="4967287"/>
          </a:xfrm>
        </p:spPr>
        <p:txBody>
          <a:bodyPr/>
          <a:lstStyle/>
          <a:p>
            <a:pPr algn="just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dirty="0"/>
              <a:t>	</a:t>
            </a:r>
            <a:r>
              <a:rPr lang="zh-CN" altLang="en-US" sz="2800" b="1" dirty="0"/>
              <a:t>算术表达式 </a:t>
            </a:r>
            <a:r>
              <a:rPr lang="en-US" altLang="zh-CN" sz="2800" b="1" dirty="0"/>
              <a:t>—— </a:t>
            </a:r>
            <a:r>
              <a:rPr lang="zh-CN" altLang="en-US" sz="2800" dirty="0"/>
              <a:t>用算术运算符和括号将运算对象（也称操作数，含常量、变量、函数等）连接起来的、符合</a:t>
            </a:r>
            <a:r>
              <a:rPr lang="en-US" altLang="zh-CN" sz="2800" dirty="0"/>
              <a:t>C</a:t>
            </a:r>
            <a:r>
              <a:rPr lang="zh-CN" altLang="en-US" sz="2800" dirty="0"/>
              <a:t>语法规则的式子。</a:t>
            </a:r>
          </a:p>
          <a:p>
            <a:pPr algn="just">
              <a:spcBef>
                <a:spcPct val="25000"/>
              </a:spcBef>
              <a:buFont typeface="Wingdings" pitchFamily="2" charset="2"/>
              <a:buChar char="ü"/>
            </a:pPr>
            <a:r>
              <a:rPr lang="zh-CN" altLang="en-US" sz="2400" dirty="0"/>
              <a:t>算术运算符的优先次序：</a:t>
            </a:r>
          </a:p>
          <a:p>
            <a:pPr algn="ctr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+</a:t>
            </a:r>
            <a:r>
              <a:rPr lang="zh-CN" altLang="en-US" sz="2400" dirty="0"/>
              <a:t>、</a:t>
            </a:r>
            <a:r>
              <a:rPr lang="en-US" altLang="zh-CN" sz="2400" dirty="0"/>
              <a:t>–</a:t>
            </a:r>
            <a:r>
              <a:rPr lang="zh-CN" altLang="en-US" sz="2400" dirty="0"/>
              <a:t>（单目）→ *、</a:t>
            </a:r>
            <a:r>
              <a:rPr lang="en-US" altLang="zh-CN" sz="2400" dirty="0"/>
              <a:t>/</a:t>
            </a:r>
            <a:r>
              <a:rPr lang="zh-CN" altLang="en-US" sz="2400" dirty="0"/>
              <a:t>、</a:t>
            </a:r>
            <a:r>
              <a:rPr lang="en-US" altLang="zh-CN" sz="2400" dirty="0"/>
              <a:t>%  → +</a:t>
            </a:r>
            <a:r>
              <a:rPr lang="zh-CN" altLang="en-US" sz="2400" dirty="0"/>
              <a:t>、</a:t>
            </a:r>
            <a:r>
              <a:rPr lang="en-US" altLang="zh-CN" sz="2400" dirty="0"/>
              <a:t>–</a:t>
            </a:r>
          </a:p>
          <a:p>
            <a:pPr algn="just">
              <a:spcBef>
                <a:spcPct val="25000"/>
              </a:spcBef>
              <a:buFont typeface="Wingdings" pitchFamily="2" charset="2"/>
              <a:buChar char="ü"/>
            </a:pPr>
            <a:r>
              <a:rPr lang="en-US" altLang="zh-CN" sz="2400" dirty="0"/>
              <a:t>C</a:t>
            </a:r>
            <a:r>
              <a:rPr lang="zh-CN" altLang="en-US" sz="2400" dirty="0"/>
              <a:t>规定了各种运算符的</a:t>
            </a:r>
            <a:r>
              <a:rPr lang="zh-CN" altLang="en-US" sz="2400" b="1" dirty="0"/>
              <a:t>结合方向</a:t>
            </a:r>
            <a:r>
              <a:rPr lang="en-US" altLang="zh-CN" sz="2400" b="1" dirty="0"/>
              <a:t>/</a:t>
            </a:r>
            <a:r>
              <a:rPr lang="zh-CN" altLang="en-US" sz="2400" dirty="0"/>
              <a:t>结合性</a:t>
            </a:r>
            <a:endParaRPr lang="zh-CN" altLang="en-US" sz="2800" dirty="0"/>
          </a:p>
          <a:p>
            <a:pPr lvl="1" algn="just">
              <a:spcBef>
                <a:spcPct val="25000"/>
              </a:spcBef>
              <a:buFont typeface="Wingdings" pitchFamily="2" charset="2"/>
              <a:buChar char="ü"/>
            </a:pPr>
            <a:r>
              <a:rPr lang="zh-CN" altLang="en-US" sz="2400" dirty="0"/>
              <a:t>（双目）算术运算符的结合方向为“自左至右”（又称“</a:t>
            </a:r>
            <a:r>
              <a:rPr lang="zh-CN" altLang="en-US" sz="2400" b="1" dirty="0"/>
              <a:t>左结合性</a:t>
            </a:r>
            <a:r>
              <a:rPr lang="zh-CN" altLang="en-US" sz="2400" dirty="0"/>
              <a:t>”），即运算对象先与左面的运算符结合。</a:t>
            </a:r>
          </a:p>
          <a:p>
            <a:pPr lvl="1" algn="just">
              <a:spcBef>
                <a:spcPct val="25000"/>
              </a:spcBef>
              <a:buFont typeface="Wingdings" pitchFamily="2" charset="2"/>
              <a:buChar char="ü"/>
            </a:pPr>
            <a:r>
              <a:rPr lang="zh-CN" altLang="en-US" sz="2400" dirty="0"/>
              <a:t>单目运算符、赋值运算符等为右结合性。</a:t>
            </a:r>
          </a:p>
          <a:p>
            <a:pPr algn="just">
              <a:spcBef>
                <a:spcPct val="25000"/>
              </a:spcBef>
            </a:pPr>
            <a:r>
              <a:rPr lang="zh-CN" altLang="en-US" sz="2400" dirty="0"/>
              <a:t>先考虑优先级再考虑结合性；结合性仅在同级运算符中发生作用。 </a:t>
            </a:r>
            <a:r>
              <a:rPr lang="zh-CN" altLang="en-US" sz="2800" b="1" dirty="0"/>
              <a:t>（参见附录</a:t>
            </a:r>
            <a:r>
              <a:rPr lang="en-US" altLang="zh-CN" sz="2800" b="1" dirty="0"/>
              <a:t>D</a:t>
            </a:r>
            <a:r>
              <a:rPr lang="zh-CN" altLang="en-US" sz="2800" b="1" dirty="0"/>
              <a:t>）</a:t>
            </a:r>
            <a:endParaRPr lang="zh-CN" altLang="en-US" sz="2400" b="1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4ED3-856D-4620-9F71-1267875554D4}" type="slidenum">
              <a:rPr lang="en-US" altLang="zh-CN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9873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-108520" y="116632"/>
            <a:ext cx="5472608" cy="792540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/>
                </a:solidFill>
              </a:rPr>
              <a:t>（四）自增、自减运算符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877387"/>
            <a:ext cx="8223250" cy="561545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b="1" dirty="0"/>
              <a:t>		++	</a:t>
            </a:r>
            <a:r>
              <a:rPr lang="zh-CN" altLang="en-US" sz="2800" b="1" dirty="0"/>
              <a:t>使变量的值增</a:t>
            </a:r>
            <a:r>
              <a:rPr lang="en-US" altLang="zh-CN" sz="2800" b="1" dirty="0"/>
              <a:t>1	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dirty="0"/>
              <a:t> 		--	</a:t>
            </a:r>
            <a:r>
              <a:rPr lang="zh-CN" altLang="en-US" sz="2800" b="1" dirty="0"/>
              <a:t>使变量的值减</a:t>
            </a:r>
            <a:r>
              <a:rPr lang="en-US" altLang="zh-CN" sz="2800" b="1" dirty="0"/>
              <a:t>1</a:t>
            </a:r>
            <a:endParaRPr lang="en-US" altLang="zh-CN" sz="2400" b="1" dirty="0"/>
          </a:p>
          <a:p>
            <a:pPr>
              <a:buFont typeface="Wingdings" pitchFamily="2" charset="2"/>
              <a:buNone/>
            </a:pPr>
            <a:r>
              <a:rPr lang="en-US" altLang="zh-CN" sz="2400" b="1" dirty="0"/>
              <a:t>[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] 	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=3, j;  j=++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;	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dirty="0"/>
              <a:t>        	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=3, j;  j=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++;	</a:t>
            </a:r>
          </a:p>
          <a:p>
            <a:pPr>
              <a:spcBef>
                <a:spcPct val="45000"/>
              </a:spcBef>
              <a:buFont typeface="Wingdings" pitchFamily="2" charset="2"/>
              <a:buChar char="ü"/>
            </a:pPr>
            <a:r>
              <a:rPr lang="en-US" altLang="zh-CN" sz="2400" b="1" dirty="0"/>
              <a:t>++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与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--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与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--</a:t>
            </a:r>
            <a:r>
              <a:rPr lang="zh-CN" altLang="en-US" sz="2400" b="1" dirty="0"/>
              <a:t>）的区别：前者先执行增（减）运算再返回变量值，后者反之。</a:t>
            </a:r>
          </a:p>
          <a:p>
            <a:pPr>
              <a:buFont typeface="Wingdings" pitchFamily="2" charset="2"/>
              <a:buChar char="ü"/>
            </a:pPr>
            <a:r>
              <a:rPr lang="zh-CN" altLang="en-US" sz="2400" b="1" dirty="0"/>
              <a:t>自增、自减运算符只能用于变量，而不能用于常量或表达式。错例：</a:t>
            </a:r>
            <a:r>
              <a:rPr lang="en-US" altLang="zh-CN" sz="2400" b="1" dirty="0"/>
              <a:t>5++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a++++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a+b</a:t>
            </a:r>
            <a:r>
              <a:rPr lang="en-US" altLang="zh-CN" sz="2400" b="1" dirty="0"/>
              <a:t>)++</a:t>
            </a:r>
          </a:p>
          <a:p>
            <a:pPr marL="0" indent="0">
              <a:buNone/>
            </a:pPr>
            <a:endParaRPr lang="en-US" altLang="zh-CN" sz="2400" b="1" dirty="0"/>
          </a:p>
          <a:p>
            <a:pPr>
              <a:buFont typeface="Wingdings" pitchFamily="2" charset="2"/>
              <a:buChar char="ü"/>
            </a:pPr>
            <a:r>
              <a:rPr lang="zh-CN" altLang="en-US" sz="2400" b="1" dirty="0"/>
              <a:t>自增、自减运算符的结合方向是“自右至左”，优先于算术运算符，与强制类型转换符和负号运算符号同级。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dirty="0"/>
              <a:t>	</a:t>
            </a:r>
            <a:r>
              <a:rPr lang="en-US" altLang="zh-CN" sz="2400" b="1" dirty="0"/>
              <a:t>[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] -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 </a:t>
            </a:r>
            <a:r>
              <a:rPr lang="zh-CN" altLang="en-US" sz="2400" b="1" dirty="0"/>
              <a:t>等价于 </a:t>
            </a:r>
            <a:r>
              <a:rPr lang="en-US" altLang="zh-CN" sz="2400" b="1" dirty="0"/>
              <a:t>-(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++)</a:t>
            </a:r>
          </a:p>
          <a:p>
            <a:r>
              <a:rPr lang="zh-CN" altLang="en-US" sz="2400" b="1" dirty="0"/>
              <a:t>常用于循环语句、指针变量中，原因是：简洁、高效。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1375-A5AE-4981-8DB8-FD40FEDFFC24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3779912" y="1826149"/>
            <a:ext cx="21323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/>
              <a:t>结果：</a:t>
            </a:r>
            <a:r>
              <a:rPr lang="en-US" altLang="zh-CN" sz="2400" dirty="0"/>
              <a:t>j=4,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=4</a:t>
            </a:r>
          </a:p>
        </p:txBody>
      </p:sp>
      <p:sp>
        <p:nvSpPr>
          <p:cNvPr id="183307" name="Rectangle 11"/>
          <p:cNvSpPr>
            <a:spLocks noChangeArrowheads="1"/>
          </p:cNvSpPr>
          <p:nvPr/>
        </p:nvSpPr>
        <p:spPr bwMode="auto">
          <a:xfrm>
            <a:off x="3779912" y="2284479"/>
            <a:ext cx="21323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/>
              <a:t>结果：</a:t>
            </a:r>
            <a:r>
              <a:rPr lang="en-US" altLang="zh-CN" sz="2400" dirty="0"/>
              <a:t>j=3,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=4</a:t>
            </a:r>
          </a:p>
        </p:txBody>
      </p:sp>
    </p:spTree>
    <p:extLst>
      <p:ext uri="{BB962C8B-B14F-4D97-AF65-F5344CB8AC3E}">
        <p14:creationId xmlns:p14="http://schemas.microsoft.com/office/powerpoint/2010/main" val="39982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4" grpId="0"/>
      <p:bldP spid="18330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E1BE-E897-4697-97B1-A45F5749C7F3}" type="slidenum">
              <a:rPr lang="en-US" altLang="zh-CN"/>
              <a:pPr/>
              <a:t>42</a:t>
            </a:fld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94DB221-3F59-42D2-841B-E99CB24E4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26791"/>
            <a:ext cx="6842377" cy="393499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D32C05D-4579-419F-AE64-A8A5BC772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581128"/>
            <a:ext cx="7343180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2891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B9B4292-68A4-404B-9632-0B5BF008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C89E-4636-4EE1-83FE-EFBC55009ADA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43</a:t>
            </a:fld>
            <a:endParaRPr lang="en-US" altLang="zh-CN">
              <a:solidFill>
                <a:srgbClr val="FFFF99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B78B71-337C-4DF1-BE54-2F64E37BF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8640"/>
            <a:ext cx="6552728" cy="307203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C6ED231-E4B0-4828-A866-B9768E3D6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66" y="4013480"/>
            <a:ext cx="8037782" cy="107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756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C475B140-D2D9-4C16-B749-58351F76406A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3832022"/>
            <a:ext cx="8640960" cy="2909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0000"/>
              </a:spcBef>
              <a:buFont typeface="Wingdings" panose="05000000000000000000" pitchFamily="2" charset="2"/>
              <a:buChar char="ü"/>
            </a:pPr>
            <a:r>
              <a:rPr lang="zh-CN" altLang="en-US" sz="2000" dirty="0"/>
              <a:t>在调用函数时，</a:t>
            </a:r>
            <a:r>
              <a:rPr lang="zh-CN" altLang="en-US" sz="2000" b="1" dirty="0"/>
              <a:t>对于实参的求值顺序，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标准并没有统一的规定</a:t>
            </a:r>
            <a:r>
              <a:rPr lang="zh-CN" altLang="en-US" sz="2000" dirty="0"/>
              <a:t>。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[</a:t>
            </a:r>
            <a:r>
              <a:rPr lang="zh-CN" altLang="en-US" sz="2000" dirty="0"/>
              <a:t>例</a:t>
            </a:r>
            <a:r>
              <a:rPr lang="en-US" altLang="zh-CN" sz="2000" dirty="0"/>
              <a:t>]  </a:t>
            </a:r>
            <a:r>
              <a:rPr lang="zh-CN" altLang="en-US" sz="2000" dirty="0"/>
              <a:t>若</a:t>
            </a:r>
            <a:r>
              <a:rPr lang="en-US" altLang="zh-CN" sz="2000" dirty="0" err="1"/>
              <a:t>i</a:t>
            </a:r>
            <a:r>
              <a:rPr lang="zh-CN" altLang="en-US" sz="2000" dirty="0"/>
              <a:t>＝</a:t>
            </a:r>
            <a:r>
              <a:rPr lang="en-US" altLang="zh-CN" sz="2000" dirty="0"/>
              <a:t>3</a:t>
            </a:r>
            <a:r>
              <a:rPr lang="zh-CN" altLang="en-US" sz="2000" dirty="0"/>
              <a:t>，则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("%d, %d",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CN" sz="2000" dirty="0"/>
              <a:t>		</a:t>
            </a:r>
            <a:r>
              <a:rPr lang="zh-CN" altLang="en-US" sz="2000" dirty="0"/>
              <a:t>有的系统中从左到右求值，输出</a:t>
            </a:r>
            <a:r>
              <a:rPr lang="en-US" altLang="zh-CN" sz="2000" dirty="0"/>
              <a:t>3,3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CN" sz="2000" dirty="0"/>
              <a:t>		</a:t>
            </a:r>
            <a:r>
              <a:rPr lang="zh-CN" altLang="en-US" sz="2000" dirty="0"/>
              <a:t>多数系统输出</a:t>
            </a:r>
            <a:r>
              <a:rPr lang="en-US" altLang="zh-CN" sz="2000" dirty="0"/>
              <a:t>4,3</a:t>
            </a:r>
            <a:r>
              <a:rPr lang="zh-CN" altLang="en-US" sz="2000" dirty="0"/>
              <a:t>。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zh-CN" altLang="en-US" sz="2000" dirty="0"/>
              <a:t>		（因为多数系统中的参数传递顺序是从右到左的）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zh-CN" altLang="en-US" sz="2000" dirty="0"/>
              <a:t>	最好改写为：</a:t>
            </a:r>
            <a:r>
              <a:rPr lang="en-US" altLang="zh-CN" sz="2000" dirty="0"/>
              <a:t>j=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++;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("%d, %d",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j);</a:t>
            </a:r>
          </a:p>
          <a:p>
            <a:pPr>
              <a:spcBef>
                <a:spcPct val="10000"/>
              </a:spcBef>
              <a:buFont typeface="Wingdings" panose="05000000000000000000" pitchFamily="2" charset="2"/>
              <a:buChar char="ü"/>
            </a:pPr>
            <a:r>
              <a:rPr lang="zh-CN" altLang="en-US" sz="2000" b="1" u="sng" dirty="0"/>
              <a:t>不要写出别人看不懂的、也不知道系统将怎样执行的程序！</a:t>
            </a:r>
            <a:r>
              <a:rPr lang="zh-CN" altLang="en-US" sz="2000" dirty="0"/>
              <a:t>应当知道使用</a:t>
            </a:r>
            <a:r>
              <a:rPr lang="en-US" altLang="zh-CN" sz="2000" dirty="0"/>
              <a:t>C</a:t>
            </a:r>
            <a:r>
              <a:rPr lang="zh-CN" altLang="en-US" sz="2000" dirty="0"/>
              <a:t>语言时（尤其是在不同的</a:t>
            </a:r>
            <a:r>
              <a:rPr lang="en-US" altLang="zh-CN" sz="2000" dirty="0"/>
              <a:t>C</a:t>
            </a:r>
            <a:r>
              <a:rPr lang="zh-CN" altLang="en-US" sz="2000" dirty="0"/>
              <a:t>编译系统上）可能出问题的地方，以免遇到问题时不知其所以然。</a:t>
            </a:r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464" y="49297"/>
            <a:ext cx="7920880" cy="679103"/>
          </a:xfrm>
        </p:spPr>
        <p:txBody>
          <a:bodyPr>
            <a:normAutofit fontScale="90000"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算术运算和算术表达式的一些问题的说明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>
          <a:xfrm>
            <a:off x="2272" y="620688"/>
            <a:ext cx="8962216" cy="3384376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altLang="zh-CN" sz="2400" b="1" dirty="0"/>
              <a:t>C</a:t>
            </a:r>
            <a:r>
              <a:rPr lang="zh-CN" altLang="en-US" sz="2400" b="1" dirty="0"/>
              <a:t>标准并没有具体规定表达式中的子表达式的求值顺序！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] 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++)+(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++)+(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	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sz="2400" dirty="0"/>
              <a:t>VC</a:t>
            </a:r>
            <a:r>
              <a:rPr lang="zh-CN" altLang="en-US" sz="2400" dirty="0"/>
              <a:t>中，若</a:t>
            </a:r>
            <a:r>
              <a:rPr lang="en-US" altLang="zh-CN" sz="2400" dirty="0" err="1"/>
              <a:t>i</a:t>
            </a:r>
            <a:r>
              <a:rPr lang="zh-CN" altLang="en-US" sz="2400" dirty="0"/>
              <a:t>的初始值为</a:t>
            </a:r>
            <a:r>
              <a:rPr lang="en-US" altLang="zh-CN" sz="2400" dirty="0"/>
              <a:t>1</a:t>
            </a:r>
            <a:r>
              <a:rPr lang="zh-CN" altLang="en-US" sz="2400" dirty="0"/>
              <a:t>，则表达式值为</a:t>
            </a:r>
            <a:r>
              <a:rPr lang="en-US" altLang="zh-CN" sz="2400" dirty="0"/>
              <a:t>6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为</a:t>
            </a:r>
            <a:r>
              <a:rPr lang="en-US" altLang="zh-CN" sz="2400" dirty="0"/>
              <a:t>4</a:t>
            </a:r>
            <a:r>
              <a:rPr lang="zh-CN" altLang="en-US" sz="2400" dirty="0"/>
              <a:t>。</a:t>
            </a:r>
            <a:br>
              <a:rPr lang="zh-CN" altLang="en-US" sz="2400" dirty="0"/>
            </a:br>
            <a:endParaRPr lang="en-US" altLang="zh-CN" sz="2400" dirty="0"/>
          </a:p>
          <a:p>
            <a:pPr>
              <a:buFont typeface="Wingdings" pitchFamily="2" charset="2"/>
              <a:buChar char="ü"/>
            </a:pPr>
            <a:r>
              <a:rPr lang="zh-CN" altLang="en-US" sz="2400" dirty="0"/>
              <a:t>避免采用容易产生歧义的写法，可增加一些的括号！</a:t>
            </a:r>
            <a:endParaRPr lang="en-US" altLang="zh-CN" sz="2400" dirty="0"/>
          </a:p>
          <a:p>
            <a:pPr>
              <a:buFont typeface="Wingdings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]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+++j </a:t>
            </a:r>
            <a:r>
              <a:rPr lang="zh-CN" altLang="en-US" sz="2400" dirty="0"/>
              <a:t>等价于 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++)+j</a:t>
            </a:r>
            <a:r>
              <a:rPr lang="zh-CN" altLang="en-US" sz="2400" dirty="0"/>
              <a:t>，而不是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+(++j)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		---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 </a:t>
            </a:r>
            <a:r>
              <a:rPr lang="zh-CN" altLang="en-US" sz="2400" dirty="0"/>
              <a:t>等价于 </a:t>
            </a:r>
            <a:r>
              <a:rPr lang="en-US" altLang="zh-CN" sz="2400" dirty="0"/>
              <a:t>-(--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</a:t>
            </a:r>
            <a:r>
              <a:rPr lang="zh-CN" altLang="en-US" sz="2400" dirty="0"/>
              <a:t>，而不是</a:t>
            </a:r>
            <a:r>
              <a:rPr lang="en-US" altLang="zh-CN" sz="2400" dirty="0"/>
              <a:t>--(-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</a:t>
            </a:r>
          </a:p>
          <a:p>
            <a:pPr marL="742950" lvl="2" indent="-342900">
              <a:buClr>
                <a:schemeClr val="hlink"/>
              </a:buClr>
            </a:pPr>
            <a:r>
              <a:rPr lang="zh-CN" altLang="en-US" sz="1800" dirty="0"/>
              <a:t>运算符组合时，</a:t>
            </a:r>
            <a:r>
              <a:rPr lang="en-US" altLang="zh-CN" sz="1800" dirty="0"/>
              <a:t>C</a:t>
            </a:r>
            <a:r>
              <a:rPr lang="zh-CN" altLang="en-US" sz="1800" dirty="0"/>
              <a:t>编译系统在处理时</a:t>
            </a:r>
            <a:r>
              <a:rPr lang="zh-CN" altLang="en-US" sz="1800" b="1" u="sng" dirty="0"/>
              <a:t>尽可能多地（自左而右）将若干字符组成一个运算符</a:t>
            </a:r>
            <a:endParaRPr lang="zh-CN" altLang="en-US" sz="1800" u="sng" dirty="0"/>
          </a:p>
          <a:p>
            <a:endParaRPr lang="en-US" altLang="zh-CN" sz="2400" dirty="0">
              <a:solidFill>
                <a:srgbClr val="99FF66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40312" y="6558805"/>
            <a:ext cx="2057400" cy="365125"/>
          </a:xfrm>
        </p:spPr>
        <p:txBody>
          <a:bodyPr/>
          <a:lstStyle/>
          <a:p>
            <a:fld id="{30D5B34B-277E-4E40-AADA-1188740102A3}" type="slidenum">
              <a:rPr lang="en-US" altLang="zh-CN"/>
              <a:pPr/>
              <a:t>44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19470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B9B4292-68A4-404B-9632-0B5BF008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C89E-4636-4EE1-83FE-EFBC55009ADA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45</a:t>
            </a:fld>
            <a:endParaRPr lang="en-US" altLang="zh-CN">
              <a:solidFill>
                <a:srgbClr val="FFFF99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25A6F7-713D-433E-8225-8F378AEF4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4869"/>
            <a:ext cx="6012160" cy="300000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564C9F6-6D89-4C68-A2EF-F1D9AE7A7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3167035"/>
            <a:ext cx="7421284" cy="12961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9A83468-EF0A-4F2F-BDE1-36F341CA3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3167035"/>
            <a:ext cx="1086692" cy="11443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470BFC6-6B19-4D2B-A704-A2A32DD08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743" y="5013176"/>
            <a:ext cx="1127469" cy="127116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E02E1A0-E5B0-4421-8DEB-4827B38710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471" y="4928048"/>
            <a:ext cx="7394331" cy="152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218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B9B4292-68A4-404B-9632-0B5BF008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C89E-4636-4EE1-83FE-EFBC55009ADA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46</a:t>
            </a:fld>
            <a:endParaRPr lang="en-US" altLang="zh-CN">
              <a:solidFill>
                <a:srgbClr val="FFFF99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FC4039-2F66-44F5-8C1E-FB0C95F97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0029"/>
            <a:ext cx="5904656" cy="32380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7F538B-FB8F-4DA1-8272-08BB7A3F7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50" y="3861048"/>
            <a:ext cx="7487541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98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25796"/>
            <a:ext cx="7740352" cy="677516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chemeClr val="tx1"/>
                </a:solidFill>
              </a:rPr>
              <a:t>（五）各类数值型数据间的混合运算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382000" cy="5081588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ea typeface="楷体_GB2312" pitchFamily="49" charset="-122"/>
              </a:rPr>
              <a:t>整型、实型、字符型数据间可混合运算。运算时，系统自动先将不同类型数据转换为同类型，再进行运算：</a:t>
            </a:r>
            <a:endParaRPr lang="en-US" altLang="zh-CN" sz="2400" dirty="0">
              <a:ea typeface="楷体_GB2312" pitchFamily="49" charset="-122"/>
            </a:endParaRPr>
          </a:p>
          <a:p>
            <a:pPr eaLnBrk="1" hangingPunct="1"/>
            <a:endParaRPr lang="en-US" altLang="zh-CN" sz="2400" dirty="0">
              <a:ea typeface="楷体_GB2312" pitchFamily="49" charset="-122"/>
            </a:endParaRPr>
          </a:p>
          <a:p>
            <a:pPr eaLnBrk="1" hangingPunct="1"/>
            <a:endParaRPr lang="en-US" altLang="zh-CN" sz="2400" dirty="0">
              <a:ea typeface="楷体_GB2312" pitchFamily="49" charset="-122"/>
            </a:endParaRPr>
          </a:p>
          <a:p>
            <a:pPr eaLnBrk="1" hangingPunct="1"/>
            <a:endParaRPr lang="en-US" altLang="zh-CN" sz="2400" dirty="0">
              <a:ea typeface="楷体_GB2312" pitchFamily="49" charset="-122"/>
            </a:endParaRPr>
          </a:p>
          <a:p>
            <a:pPr eaLnBrk="1" hangingPunct="1"/>
            <a:endParaRPr lang="en-US" altLang="zh-CN" sz="2400" dirty="0">
              <a:ea typeface="楷体_GB2312" pitchFamily="49" charset="-122"/>
            </a:endParaRPr>
          </a:p>
          <a:p>
            <a:pPr marL="0" indent="0" eaLnBrk="1" hangingPunct="1">
              <a:buNone/>
            </a:pPr>
            <a:r>
              <a:rPr lang="zh-CN" altLang="en-US" sz="2400" dirty="0">
                <a:ea typeface="楷体_GB2312" pitchFamily="49" charset="-122"/>
              </a:rPr>
              <a:t>　　　　</a:t>
            </a:r>
            <a:endParaRPr lang="en-US" altLang="zh-CN" sz="2400" dirty="0">
              <a:ea typeface="楷体_GB2312" pitchFamily="49" charset="-122"/>
            </a:endParaRPr>
          </a:p>
          <a:p>
            <a:pPr marL="0" indent="0" eaLnBrk="1" hangingPunct="1">
              <a:buNone/>
            </a:pPr>
            <a:endParaRPr lang="en-US" altLang="zh-CN" sz="2400" dirty="0">
              <a:ea typeface="楷体_GB2312" pitchFamily="49" charset="-122"/>
            </a:endParaRPr>
          </a:p>
          <a:p>
            <a:pPr lvl="1" algn="just" eaLnBrk="1" hangingPunct="1"/>
            <a:r>
              <a:rPr lang="zh-CN" altLang="en-US" sz="2400" dirty="0">
                <a:ea typeface="楷体_GB2312" pitchFamily="49" charset="-122"/>
              </a:rPr>
              <a:t>横向向左的箭头表示必定的转换；</a:t>
            </a:r>
          </a:p>
          <a:p>
            <a:pPr lvl="1" algn="just" eaLnBrk="1" hangingPunct="1"/>
            <a:r>
              <a:rPr lang="zh-CN" altLang="en-US" sz="2400" dirty="0">
                <a:ea typeface="楷体_GB2312" pitchFamily="49" charset="-122"/>
              </a:rPr>
              <a:t>纵向箭头表示当运算对象为不同类型时转换的方向</a:t>
            </a:r>
          </a:p>
          <a:p>
            <a:pPr lvl="1" algn="just" eaLnBrk="1" hangingPunct="1"/>
            <a:r>
              <a:rPr lang="zh-CN" altLang="en-US" sz="2400" dirty="0">
                <a:ea typeface="楷体_GB2312" pitchFamily="49" charset="-122"/>
              </a:rPr>
              <a:t>转换将是一步到位的！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5F25A3-E3DC-42C1-A32F-400C2EF0A081}" type="slidenum">
              <a:rPr lang="en-US" altLang="zh-CN"/>
              <a:pPr>
                <a:defRPr/>
              </a:pPr>
              <a:t>47</a:t>
            </a:fld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49E796F-D4AE-4774-BE59-1CFC710F7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412" y="2204864"/>
            <a:ext cx="4968552" cy="229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183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>
          <a:xfrm>
            <a:off x="654690" y="1340768"/>
            <a:ext cx="7886700" cy="4351338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800" dirty="0">
                <a:ea typeface="楷体_GB2312" pitchFamily="49" charset="-122"/>
              </a:rPr>
              <a:t>[</a:t>
            </a:r>
            <a:r>
              <a:rPr lang="zh-CN" altLang="en-US" sz="2800" dirty="0">
                <a:ea typeface="楷体_GB2312" pitchFamily="49" charset="-122"/>
              </a:rPr>
              <a:t>例</a:t>
            </a:r>
            <a:r>
              <a:rPr lang="en-US" altLang="zh-CN" sz="2800" dirty="0">
                <a:ea typeface="楷体_GB2312" pitchFamily="49" charset="-122"/>
              </a:rPr>
              <a:t>]  </a:t>
            </a:r>
            <a:r>
              <a:rPr lang="zh-CN" altLang="en-US" sz="2800" dirty="0">
                <a:ea typeface="楷体_GB2312" pitchFamily="49" charset="-122"/>
              </a:rPr>
              <a:t>若有  </a:t>
            </a:r>
            <a:r>
              <a:rPr lang="en-US" altLang="zh-CN" sz="2800" dirty="0" err="1">
                <a:ea typeface="楷体_GB2312" pitchFamily="49" charset="-122"/>
              </a:rPr>
              <a:t>int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en-US" altLang="zh-CN" sz="2800" dirty="0" err="1">
                <a:ea typeface="楷体_GB2312" pitchFamily="49" charset="-122"/>
              </a:rPr>
              <a:t>i</a:t>
            </a:r>
            <a:r>
              <a:rPr lang="en-US" altLang="zh-CN" sz="2800" dirty="0">
                <a:ea typeface="楷体_GB2312" pitchFamily="49" charset="-122"/>
              </a:rPr>
              <a:t>;  float f;  double d;  long e;</a:t>
            </a:r>
          </a:p>
          <a:p>
            <a:pPr algn="just" eaLnBrk="1" hangingPunct="1">
              <a:buFontTx/>
              <a:buNone/>
            </a:pPr>
            <a:r>
              <a:rPr lang="en-US" altLang="zh-CN" sz="2800" dirty="0">
                <a:ea typeface="楷体_GB2312" pitchFamily="49" charset="-122"/>
              </a:rPr>
              <a:t>	    </a:t>
            </a:r>
            <a:r>
              <a:rPr lang="zh-CN" altLang="en-US" sz="2800" dirty="0">
                <a:ea typeface="楷体_GB2312" pitchFamily="49" charset="-122"/>
              </a:rPr>
              <a:t>则</a:t>
            </a:r>
            <a:r>
              <a:rPr lang="en-US" altLang="zh-CN" sz="2800" dirty="0">
                <a:ea typeface="楷体_GB2312" pitchFamily="49" charset="-122"/>
              </a:rPr>
              <a:t>10+ 'a' +i*f–d/e</a:t>
            </a:r>
            <a:r>
              <a:rPr lang="zh-CN" altLang="en-US" sz="2800" dirty="0">
                <a:ea typeface="楷体_GB2312" pitchFamily="49" charset="-122"/>
              </a:rPr>
              <a:t>运算次序为：</a:t>
            </a:r>
          </a:p>
          <a:p>
            <a:pPr algn="just" eaLnBrk="1" hangingPunct="1">
              <a:buFontTx/>
              <a:buNone/>
            </a:pPr>
            <a:endParaRPr lang="zh-CN" altLang="en-US" sz="2400" dirty="0">
              <a:ea typeface="楷体_GB2312" pitchFamily="49" charset="-122"/>
            </a:endParaRP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	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10+'a'</a:t>
            </a:r>
            <a:r>
              <a:rPr lang="zh-CN" altLang="en-US" sz="2400" dirty="0">
                <a:ea typeface="楷体_GB2312" pitchFamily="49" charset="-122"/>
              </a:rPr>
              <a:t>：</a:t>
            </a:r>
            <a:r>
              <a:rPr lang="en-US" altLang="zh-CN" sz="2400" dirty="0">
                <a:ea typeface="楷体_GB2312" pitchFamily="49" charset="-122"/>
              </a:rPr>
              <a:t>'a'</a:t>
            </a:r>
            <a:r>
              <a:rPr lang="zh-CN" altLang="en-US" sz="2400" dirty="0">
                <a:ea typeface="楷体_GB2312" pitchFamily="49" charset="-122"/>
              </a:rPr>
              <a:t>转换为</a:t>
            </a:r>
            <a:r>
              <a:rPr lang="en-US" altLang="zh-CN" sz="2400" dirty="0">
                <a:ea typeface="楷体_GB2312" pitchFamily="49" charset="-122"/>
              </a:rPr>
              <a:t>97(</a:t>
            </a:r>
            <a:r>
              <a:rPr lang="en-US" altLang="zh-CN" sz="2400" dirty="0" err="1">
                <a:ea typeface="楷体_GB2312" pitchFamily="49" charset="-122"/>
              </a:rPr>
              <a:t>int</a:t>
            </a:r>
            <a:r>
              <a:rPr lang="en-US" altLang="zh-CN" sz="2400" dirty="0">
                <a:ea typeface="楷体_GB2312" pitchFamily="49" charset="-122"/>
              </a:rPr>
              <a:t>)</a:t>
            </a:r>
            <a:r>
              <a:rPr lang="zh-CN" altLang="en-US" sz="2400" dirty="0">
                <a:ea typeface="楷体_GB2312" pitchFamily="49" charset="-122"/>
              </a:rPr>
              <a:t>，结果为</a:t>
            </a:r>
            <a:r>
              <a:rPr lang="en-US" altLang="zh-CN" sz="2400" dirty="0">
                <a:ea typeface="楷体_GB2312" pitchFamily="49" charset="-122"/>
              </a:rPr>
              <a:t>107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>
                <a:ea typeface="楷体_GB2312" pitchFamily="49" charset="-122"/>
              </a:rPr>
              <a:t>	</a:t>
            </a:r>
            <a:r>
              <a:rPr lang="en-US" altLang="zh-CN" sz="2400" dirty="0">
                <a:ea typeface="楷体_GB2312" pitchFamily="49" charset="-122"/>
              </a:rPr>
              <a:t>2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 err="1">
                <a:ea typeface="楷体_GB2312" pitchFamily="49" charset="-122"/>
              </a:rPr>
              <a:t>i</a:t>
            </a:r>
            <a:r>
              <a:rPr lang="en-US" altLang="zh-CN" sz="2400" dirty="0">
                <a:ea typeface="楷体_GB2312" pitchFamily="49" charset="-122"/>
              </a:rPr>
              <a:t>*f</a:t>
            </a:r>
            <a:r>
              <a:rPr lang="zh-CN" altLang="en-US" sz="2400" dirty="0">
                <a:ea typeface="楷体_GB2312" pitchFamily="49" charset="-122"/>
              </a:rPr>
              <a:t>：</a:t>
            </a:r>
            <a:r>
              <a:rPr lang="en-US" altLang="zh-CN" sz="2400" dirty="0" err="1">
                <a:ea typeface="楷体_GB2312" pitchFamily="49" charset="-122"/>
              </a:rPr>
              <a:t>i</a:t>
            </a:r>
            <a:r>
              <a:rPr lang="zh-CN" altLang="en-US" sz="2400" dirty="0">
                <a:ea typeface="楷体_GB2312" pitchFamily="49" charset="-122"/>
              </a:rPr>
              <a:t>和</a:t>
            </a:r>
            <a:r>
              <a:rPr lang="en-US" altLang="zh-CN" sz="2400" dirty="0">
                <a:ea typeface="楷体_GB2312" pitchFamily="49" charset="-122"/>
              </a:rPr>
              <a:t>f</a:t>
            </a:r>
            <a:r>
              <a:rPr lang="zh-CN" altLang="en-US" sz="2400" dirty="0">
                <a:ea typeface="楷体_GB2312" pitchFamily="49" charset="-122"/>
              </a:rPr>
              <a:t>转换为</a:t>
            </a:r>
            <a:r>
              <a:rPr lang="en-US" altLang="zh-CN" sz="2400" dirty="0">
                <a:ea typeface="楷体_GB2312" pitchFamily="49" charset="-122"/>
              </a:rPr>
              <a:t>double</a:t>
            </a:r>
            <a:r>
              <a:rPr lang="zh-CN" altLang="en-US" sz="2400" dirty="0">
                <a:ea typeface="楷体_GB2312" pitchFamily="49" charset="-122"/>
              </a:rPr>
              <a:t>，结果为</a:t>
            </a:r>
            <a:r>
              <a:rPr lang="en-US" altLang="zh-CN" sz="2400" dirty="0">
                <a:ea typeface="楷体_GB2312" pitchFamily="49" charset="-122"/>
              </a:rPr>
              <a:t>double</a:t>
            </a:r>
          </a:p>
          <a:p>
            <a:pPr algn="just" eaLnBrk="1" hangingPunct="1">
              <a:buFontTx/>
              <a:buNone/>
            </a:pPr>
            <a:r>
              <a:rPr lang="en-US" altLang="zh-CN" sz="2400" dirty="0">
                <a:ea typeface="楷体_GB2312" pitchFamily="49" charset="-122"/>
              </a:rPr>
              <a:t>	3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10+'a'+i*f</a:t>
            </a:r>
            <a:r>
              <a:rPr lang="zh-CN" altLang="en-US" sz="2400" dirty="0">
                <a:ea typeface="楷体_GB2312" pitchFamily="49" charset="-122"/>
              </a:rPr>
              <a:t>：将</a:t>
            </a:r>
            <a:r>
              <a:rPr lang="en-US" altLang="zh-CN" sz="2400" dirty="0">
                <a:ea typeface="楷体_GB2312" pitchFamily="49" charset="-122"/>
              </a:rPr>
              <a:t>107</a:t>
            </a:r>
            <a:r>
              <a:rPr lang="zh-CN" altLang="en-US" sz="2400" dirty="0">
                <a:ea typeface="楷体_GB2312" pitchFamily="49" charset="-122"/>
              </a:rPr>
              <a:t>转换为</a:t>
            </a:r>
            <a:r>
              <a:rPr lang="en-US" altLang="zh-CN" sz="2400" dirty="0">
                <a:ea typeface="楷体_GB2312" pitchFamily="49" charset="-122"/>
              </a:rPr>
              <a:t>double</a:t>
            </a:r>
            <a:r>
              <a:rPr lang="zh-CN" altLang="en-US" sz="2400" dirty="0">
                <a:ea typeface="楷体_GB2312" pitchFamily="49" charset="-122"/>
              </a:rPr>
              <a:t>，结果为</a:t>
            </a:r>
            <a:r>
              <a:rPr lang="en-US" altLang="zh-CN" sz="2400" dirty="0">
                <a:ea typeface="楷体_GB2312" pitchFamily="49" charset="-122"/>
              </a:rPr>
              <a:t>double</a:t>
            </a:r>
          </a:p>
          <a:p>
            <a:pPr algn="just" eaLnBrk="1" hangingPunct="1">
              <a:buFontTx/>
              <a:buNone/>
            </a:pPr>
            <a:r>
              <a:rPr lang="en-US" altLang="zh-CN" sz="2400" dirty="0">
                <a:ea typeface="楷体_GB2312" pitchFamily="49" charset="-122"/>
              </a:rPr>
              <a:t>	4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d/e</a:t>
            </a:r>
            <a:r>
              <a:rPr lang="zh-CN" altLang="en-US" sz="2400" dirty="0">
                <a:ea typeface="楷体_GB2312" pitchFamily="49" charset="-122"/>
              </a:rPr>
              <a:t>：</a:t>
            </a:r>
            <a:r>
              <a:rPr lang="en-US" altLang="zh-CN" sz="2400" dirty="0">
                <a:ea typeface="楷体_GB2312" pitchFamily="49" charset="-122"/>
              </a:rPr>
              <a:t>e</a:t>
            </a:r>
            <a:r>
              <a:rPr lang="zh-CN" altLang="en-US" sz="2400" dirty="0">
                <a:ea typeface="楷体_GB2312" pitchFamily="49" charset="-122"/>
              </a:rPr>
              <a:t>转换为</a:t>
            </a:r>
            <a:r>
              <a:rPr lang="en-US" altLang="zh-CN" sz="2400" dirty="0">
                <a:ea typeface="楷体_GB2312" pitchFamily="49" charset="-122"/>
              </a:rPr>
              <a:t>double</a:t>
            </a:r>
            <a:r>
              <a:rPr lang="zh-CN" altLang="en-US" sz="2400" dirty="0">
                <a:ea typeface="楷体_GB2312" pitchFamily="49" charset="-122"/>
              </a:rPr>
              <a:t>，结果为</a:t>
            </a:r>
            <a:r>
              <a:rPr lang="en-US" altLang="zh-CN" sz="2400" dirty="0">
                <a:ea typeface="楷体_GB2312" pitchFamily="49" charset="-122"/>
              </a:rPr>
              <a:t>double</a:t>
            </a:r>
          </a:p>
          <a:p>
            <a:pPr algn="just" eaLnBrk="1" hangingPunct="1">
              <a:buFontTx/>
              <a:buNone/>
            </a:pPr>
            <a:r>
              <a:rPr lang="en-US" altLang="zh-CN" sz="2400" dirty="0">
                <a:ea typeface="楷体_GB2312" pitchFamily="49" charset="-122"/>
              </a:rPr>
              <a:t>	5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10+'a'+i*f – d/e</a:t>
            </a:r>
            <a:r>
              <a:rPr lang="zh-CN" altLang="en-US" sz="2400" dirty="0">
                <a:ea typeface="楷体_GB2312" pitchFamily="49" charset="-122"/>
              </a:rPr>
              <a:t>：无转换，结果为</a:t>
            </a:r>
            <a:r>
              <a:rPr lang="en-US" altLang="zh-CN" sz="2400" dirty="0">
                <a:ea typeface="楷体_GB2312" pitchFamily="49" charset="-122"/>
              </a:rPr>
              <a:t>double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3BBA4A-6AD5-4BC9-9DC2-923ADB836CCA}" type="slidenum">
              <a:rPr lang="en-US" altLang="zh-CN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89790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-18936" y="565318"/>
            <a:ext cx="5933440" cy="648072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solidFill>
                  <a:schemeClr val="tx1"/>
                </a:solidFill>
              </a:rPr>
              <a:t>（六）强制类型转换运算符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3390"/>
            <a:ext cx="8382000" cy="538426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70000"/>
              </a:lnSpc>
              <a:buFont typeface="Wingdings" pitchFamily="2" charset="2"/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可利用强制类型转换符将一个表达式转换为所需类型，一般形式：（类型名）（表达式）</a:t>
            </a:r>
            <a:endParaRPr lang="zh-CN" altLang="en-US" sz="2400" dirty="0"/>
          </a:p>
          <a:p>
            <a:pPr algn="just">
              <a:buFont typeface="Wingdings" pitchFamily="2" charset="2"/>
              <a:buChar char="ü"/>
            </a:pPr>
            <a:r>
              <a:rPr lang="zh-CN" altLang="en-US" sz="2400" dirty="0"/>
              <a:t>两种类型转换：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1</a:t>
            </a:r>
            <a:r>
              <a:rPr lang="zh-CN" altLang="en-US" sz="2400" dirty="0"/>
              <a:t>）自动类型转换：运算时由系统自动进行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2</a:t>
            </a:r>
            <a:r>
              <a:rPr lang="zh-CN" altLang="en-US" sz="2400" dirty="0"/>
              <a:t>）强制类型转换：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400" dirty="0"/>
              <a:t>	  </a:t>
            </a:r>
            <a:r>
              <a:rPr lang="en-US" altLang="zh-CN" sz="2400" dirty="0"/>
              <a:t>(a)</a:t>
            </a:r>
            <a:r>
              <a:rPr lang="zh-CN" altLang="en-US" sz="2400" dirty="0"/>
              <a:t>当自动类型转换不能实现目的时，可以用强制类型转换。</a:t>
            </a:r>
          </a:p>
          <a:p>
            <a:pPr>
              <a:lnSpc>
                <a:spcPct val="120000"/>
              </a:lnSpc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  (b)</a:t>
            </a:r>
            <a:r>
              <a:rPr lang="zh-CN" altLang="en-US" sz="2400" dirty="0"/>
              <a:t>在进行函数调用时，有时为了使实参与形参类型一致，可以用强制类型转换运算符得到一个所需类型的参数。</a:t>
            </a:r>
          </a:p>
          <a:p>
            <a:pPr lvl="1">
              <a:lnSpc>
                <a:spcPct val="120000"/>
              </a:lnSpc>
              <a:spcBef>
                <a:spcPct val="25000"/>
              </a:spcBef>
            </a:pPr>
            <a:r>
              <a:rPr lang="zh-CN" altLang="en-US" sz="2400" dirty="0"/>
              <a:t>强制类型转换得到一个所需类型的中间结果，原来的变量类型并未变化！</a:t>
            </a:r>
            <a:endParaRPr lang="en-US" altLang="zh-CN" sz="2400" dirty="0"/>
          </a:p>
          <a:p>
            <a:pPr lvl="1">
              <a:spcBef>
                <a:spcPct val="25000"/>
              </a:spcBef>
            </a:pPr>
            <a:r>
              <a:rPr lang="zh-CN" altLang="en-US" sz="2400" dirty="0"/>
              <a:t>强制类型转换符是“自右至左”结合的</a:t>
            </a:r>
          </a:p>
          <a:p>
            <a:pPr lvl="1">
              <a:spcBef>
                <a:spcPct val="25000"/>
              </a:spcBef>
            </a:pPr>
            <a:r>
              <a:rPr lang="zh-CN" altLang="en-US" sz="2400" dirty="0"/>
              <a:t>强制类型转换符优先于算术运算符。</a:t>
            </a:r>
          </a:p>
          <a:p>
            <a:pPr lvl="1">
              <a:spcBef>
                <a:spcPct val="25000"/>
              </a:spcBef>
            </a:pPr>
            <a:r>
              <a:rPr lang="zh-CN" altLang="en-US" sz="2400" dirty="0"/>
              <a:t>对整个表达式进行类型转换时，要注意必须将表达式用括号括起。</a:t>
            </a:r>
          </a:p>
          <a:p>
            <a:pPr lvl="1"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400" dirty="0"/>
              <a:t>	   如：</a:t>
            </a:r>
            <a:r>
              <a:rPr lang="en-US" altLang="zh-CN" sz="2400" dirty="0"/>
              <a:t>(int)</a:t>
            </a:r>
            <a:r>
              <a:rPr lang="en-US" altLang="zh-CN" sz="2400" dirty="0" err="1"/>
              <a:t>x+y</a:t>
            </a:r>
            <a:r>
              <a:rPr lang="en-US" altLang="zh-CN" sz="2400" dirty="0"/>
              <a:t>  </a:t>
            </a:r>
            <a:r>
              <a:rPr lang="zh-CN" altLang="en-US" sz="2400" dirty="0"/>
              <a:t>与  </a:t>
            </a:r>
            <a:r>
              <a:rPr lang="en-US" altLang="zh-CN" sz="2400" dirty="0"/>
              <a:t>(int)(</a:t>
            </a:r>
            <a:r>
              <a:rPr lang="en-US" altLang="zh-CN" sz="2400" dirty="0" err="1"/>
              <a:t>x+y</a:t>
            </a:r>
            <a:r>
              <a:rPr lang="en-US" altLang="zh-CN" sz="2400" dirty="0"/>
              <a:t>) </a:t>
            </a:r>
            <a:r>
              <a:rPr lang="zh-CN" altLang="en-US" sz="2400" dirty="0"/>
              <a:t>的区别</a:t>
            </a:r>
            <a:endParaRPr lang="en-US" altLang="zh-CN" sz="2400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6CC3-724F-4D3C-AAE1-755B30B11531}" type="slidenum">
              <a:rPr lang="en-US" altLang="zh-CN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349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06624" cy="6192688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chemeClr val="tx1"/>
                </a:solidFill>
              </a:rPr>
              <a:t>2</a:t>
            </a:r>
            <a:r>
              <a:rPr lang="zh-CN" altLang="en-US" sz="3600" dirty="0">
                <a:solidFill>
                  <a:schemeClr val="tx1"/>
                </a:solidFill>
              </a:rPr>
              <a:t>、最基本的整型类型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00F5E-AAD3-4BEE-B9FC-6A558795DB81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07504" y="6077248"/>
            <a:ext cx="90011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zh-CN" altLang="en-US" b="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标准规定：</a:t>
            </a:r>
            <a:r>
              <a:rPr lang="en-US" altLang="zh-CN" b="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sizeof</a:t>
            </a:r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(short)</a:t>
            </a:r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Symbol"/>
              </a:rPr>
              <a:t></a:t>
            </a:r>
            <a:r>
              <a:rPr lang="en-US" altLang="zh-CN" b="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Symbol"/>
              </a:rPr>
              <a:t>sizeof</a:t>
            </a:r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Symbol"/>
              </a:rPr>
              <a:t>(</a:t>
            </a:r>
            <a:r>
              <a:rPr lang="en-US" altLang="zh-CN" b="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Symbol"/>
              </a:rPr>
              <a:t>int</a:t>
            </a:r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Symbol"/>
              </a:rPr>
              <a:t>) </a:t>
            </a:r>
            <a:r>
              <a:rPr lang="en-US" altLang="zh-CN" b="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Symbol"/>
              </a:rPr>
              <a:t>sizeof</a:t>
            </a:r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Symbol"/>
              </a:rPr>
              <a:t>(long) </a:t>
            </a:r>
            <a:r>
              <a:rPr lang="en-US" altLang="zh-CN" b="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Symbol"/>
              </a:rPr>
              <a:t>sizeof</a:t>
            </a:r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  <a:ea typeface="宋体" charset="-122"/>
                <a:sym typeface="Symbol"/>
              </a:rPr>
              <a:t>(long long)</a:t>
            </a:r>
            <a:endParaRPr lang="zh-CN" altLang="en-US" sz="2800" b="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C13ECD-5461-404B-B35E-62F920ACE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84436"/>
            <a:ext cx="7882166" cy="582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162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15888"/>
            <a:ext cx="8382000" cy="993775"/>
          </a:xfrm>
        </p:spPr>
        <p:txBody>
          <a:bodyPr/>
          <a:lstStyle/>
          <a:p>
            <a:pPr eaLnBrk="1" hangingPunct="1"/>
            <a:r>
              <a:rPr lang="zh-CN" altLang="en-US" dirty="0"/>
              <a:t>补充练习：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23950"/>
            <a:ext cx="8382000" cy="5545138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zh-CN" altLang="en-US" sz="2400" dirty="0"/>
              <a:t>合法整型常量有</a:t>
            </a:r>
            <a:r>
              <a:rPr lang="en-US" altLang="zh-CN" sz="2400" dirty="0"/>
              <a:t>_________</a:t>
            </a:r>
            <a:r>
              <a:rPr lang="zh-CN" altLang="en-US" sz="2400" dirty="0"/>
              <a:t>。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Times New Roman" pitchFamily="18" charset="0"/>
              </a:rPr>
              <a:t>160		         -0xffff		0011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Times New Roman" pitchFamily="18" charset="0"/>
              </a:rPr>
              <a:t>–0Xcdf		017		12,345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Times New Roman" pitchFamily="18" charset="0"/>
              </a:rPr>
              <a:t>–18			999		5e2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Times New Roman" pitchFamily="18" charset="0"/>
              </a:rPr>
              <a:t>–0x48e		-068		03f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endParaRPr lang="en-US" altLang="zh-CN" sz="2000" dirty="0">
              <a:latin typeface="Times New Roman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zh-CN" altLang="en-US" sz="2400" dirty="0"/>
              <a:t>合法浮点数有</a:t>
            </a:r>
            <a:r>
              <a:rPr lang="en-US" altLang="zh-CN" sz="2400" dirty="0"/>
              <a:t>_________</a:t>
            </a:r>
            <a:r>
              <a:rPr lang="zh-CN" altLang="en-US" sz="2400" dirty="0"/>
              <a:t>。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Times New Roman" pitchFamily="18" charset="0"/>
              </a:rPr>
              <a:t>+1e+1		5e-9.4		03e2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Times New Roman" pitchFamily="18" charset="0"/>
              </a:rPr>
              <a:t>-.60			12e-4		-8e5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Times New Roman" pitchFamily="18" charset="0"/>
              </a:rPr>
              <a:t>123e			1.2e-.4	+2e-1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Times New Roman" pitchFamily="18" charset="0"/>
              </a:rPr>
              <a:t>–e3			.8e-4		5.e-0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endParaRPr lang="en-US" altLang="zh-CN" sz="2000" dirty="0">
              <a:latin typeface="Times New Roman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zh-CN" altLang="en-US" sz="2400" dirty="0"/>
              <a:t>正确的数值常量或字符常量有</a:t>
            </a:r>
            <a:r>
              <a:rPr lang="en-US" altLang="zh-CN" sz="2400" dirty="0"/>
              <a:t>_________</a:t>
            </a:r>
            <a:r>
              <a:rPr lang="zh-CN" altLang="en-US" sz="2400" dirty="0"/>
              <a:t>。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Times New Roman" pitchFamily="18" charset="0"/>
              </a:rPr>
              <a:t>0.0		0f		8.9e		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CN" sz="2000" dirty="0">
                <a:latin typeface="Times New Roman" pitchFamily="18" charset="0"/>
              </a:rPr>
              <a:t>&amp;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'</a:t>
            </a:r>
            <a:endParaRPr lang="en-US" altLang="zh-CN" sz="2000" dirty="0">
              <a:latin typeface="Times New Roman" pitchFamily="18" charset="0"/>
            </a:endParaRP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2000" dirty="0">
                <a:latin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2000" dirty="0">
                <a:latin typeface="Times New Roman" pitchFamily="18" charset="0"/>
              </a:rPr>
              <a:t> 		3.9E-2.5	1e1		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CN" sz="2000" dirty="0">
                <a:latin typeface="Times New Roman" pitchFamily="18" charset="0"/>
              </a:rPr>
              <a:t>\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"'</a:t>
            </a:r>
            <a:endParaRPr lang="en-US" altLang="zh-CN" sz="2000" dirty="0">
              <a:latin typeface="Times New Roman" pitchFamily="18" charset="0"/>
            </a:endParaRP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CN" sz="2000" dirty="0">
                <a:latin typeface="Times New Roman" pitchFamily="18" charset="0"/>
              </a:rPr>
              <a:t>3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CN" sz="2000" dirty="0">
                <a:latin typeface="Times New Roman" pitchFamily="18" charset="0"/>
              </a:rPr>
              <a:t>		011		0xFF00	0a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Times New Roman" pitchFamily="18" charset="0"/>
              </a:rPr>
              <a:t>+001	0	</a:t>
            </a:r>
            <a:r>
              <a:rPr lang="en-US" altLang="zh-CN" sz="2000" dirty="0" err="1">
                <a:latin typeface="Times New Roman" pitchFamily="18" charset="0"/>
              </a:rPr>
              <a:t>xabcd</a:t>
            </a:r>
            <a:r>
              <a:rPr lang="en-US" altLang="zh-CN" sz="2000" dirty="0">
                <a:latin typeface="Times New Roman" pitchFamily="18" charset="0"/>
              </a:rPr>
              <a:t>		3e2		50.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A421C5-D1B7-4DB9-8307-3A28D9A49AB2}" type="slidenum">
              <a:rPr lang="en-US" altLang="zh-CN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19174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57757"/>
            <a:ext cx="7921544" cy="1383964"/>
          </a:xfrm>
        </p:spPr>
        <p:txBody>
          <a:bodyPr/>
          <a:lstStyle/>
          <a:p>
            <a:pPr eaLnBrk="1" hangingPunct="1"/>
            <a:r>
              <a:rPr lang="zh-CN" altLang="en-US" dirty="0"/>
              <a:t>补充练习：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1412776"/>
            <a:ext cx="4248472" cy="4351338"/>
          </a:xfrm>
        </p:spPr>
        <p:txBody>
          <a:bodyPr>
            <a:normAutofit/>
          </a:bodyPr>
          <a:lstStyle/>
          <a:p>
            <a:pPr marL="533400" indent="-533400" eaLnBrk="1" hangingPunct="1">
              <a:buFontTx/>
              <a:buAutoNum type="arabicPeriod" startAt="4"/>
            </a:pPr>
            <a:r>
              <a:rPr lang="zh-CN" altLang="en-US" sz="2400" dirty="0"/>
              <a:t>请写出下列字符串的长度：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400" dirty="0"/>
              <a:t>1) "abc!x=/"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400" dirty="0"/>
              <a:t>2) "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\n\\\'\""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400" dirty="0"/>
              <a:t>3) "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\0xyz"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400" dirty="0"/>
              <a:t>4) "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\\0xy"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400" dirty="0"/>
              <a:t>5) "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\\\0xy"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400" dirty="0"/>
              <a:t>6) "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\\\061xy"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400" dirty="0"/>
              <a:t>7) "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\787xy"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400" dirty="0"/>
              <a:t>8) "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\x78xy"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CD4DD4-BE44-4DF4-84F5-9AE4459173DC}" type="slidenum">
              <a:rPr lang="en-US" altLang="zh-CN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2211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3FECDC0-571A-43F7-810C-DB6841E1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C89E-4636-4EE1-83FE-EFBC55009ADA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52</a:t>
            </a:fld>
            <a:endParaRPr lang="en-US" altLang="zh-CN">
              <a:solidFill>
                <a:srgbClr val="FFFF99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D90CD0-1FF3-4FF1-B439-1C14126B2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751" y="0"/>
            <a:ext cx="5521751" cy="56612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0C9DC4-FB93-4000-B2D8-D64581054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4043770"/>
            <a:ext cx="4102276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351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2FED1D1-A007-4531-945C-51D3A202B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6632"/>
            <a:ext cx="5284773" cy="5688632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E54AEAE-0892-4635-94DD-85F801AA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A6C89E-4636-4EE1-83FE-EFBC55009ADA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53</a:t>
            </a:fld>
            <a:endParaRPr lang="en-US" altLang="zh-CN">
              <a:solidFill>
                <a:srgbClr val="FFFF99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FDC488-38AF-4F92-8AEA-F377EB5D7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4653136"/>
            <a:ext cx="3665323" cy="141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1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595610" y="84033"/>
            <a:ext cx="7886700" cy="687610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chemeClr val="tx1"/>
                </a:solidFill>
              </a:rPr>
              <a:t>3</a:t>
            </a:r>
            <a:r>
              <a:rPr lang="zh-CN" altLang="en-US" sz="3600" dirty="0">
                <a:solidFill>
                  <a:schemeClr val="tx1"/>
                </a:solidFill>
              </a:rPr>
              <a:t>、整型的相关说明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371048" y="797824"/>
            <a:ext cx="8449424" cy="3279248"/>
          </a:xfrm>
        </p:spPr>
        <p:txBody>
          <a:bodyPr>
            <a:normAutofit lnSpcReduction="10000"/>
          </a:bodyPr>
          <a:lstStyle/>
          <a:p>
            <a:pPr algn="just" eaLnBrk="1" hangingPunct="1"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dirty="0">
                <a:ea typeface="楷体_GB2312" pitchFamily="49" charset="-122"/>
              </a:rPr>
              <a:t>既不指定为</a:t>
            </a:r>
            <a:r>
              <a:rPr lang="en-US" altLang="zh-CN" sz="2400" dirty="0">
                <a:ea typeface="楷体_GB2312" pitchFamily="49" charset="-122"/>
              </a:rPr>
              <a:t>signed</a:t>
            </a:r>
            <a:r>
              <a:rPr lang="zh-CN" altLang="en-US" sz="2400" dirty="0">
                <a:ea typeface="楷体_GB2312" pitchFamily="49" charset="-122"/>
              </a:rPr>
              <a:t>也不指定为</a:t>
            </a:r>
            <a:r>
              <a:rPr lang="en-US" altLang="zh-CN" sz="2400" dirty="0">
                <a:ea typeface="楷体_GB2312" pitchFamily="49" charset="-122"/>
              </a:rPr>
              <a:t>unsigned</a:t>
            </a:r>
            <a:r>
              <a:rPr lang="zh-CN" altLang="en-US" sz="2400" dirty="0">
                <a:ea typeface="楷体_GB2312" pitchFamily="49" charset="-122"/>
              </a:rPr>
              <a:t>时，系统默认为</a:t>
            </a:r>
            <a:r>
              <a:rPr lang="en-US" altLang="zh-CN" sz="2400" dirty="0">
                <a:ea typeface="楷体_GB2312" pitchFamily="49" charset="-122"/>
              </a:rPr>
              <a:t>signed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  <a:p>
            <a:pPr algn="just" eaLnBrk="1" hangingPunct="1">
              <a:spcBef>
                <a:spcPts val="1200"/>
              </a:spcBef>
              <a:buFont typeface="Wingdings" pitchFamily="2" charset="2"/>
              <a:buChar char="ü"/>
            </a:pPr>
            <a:r>
              <a:rPr lang="en-US" altLang="zh-CN" sz="2400" dirty="0">
                <a:ea typeface="楷体_GB2312" pitchFamily="49" charset="-122"/>
              </a:rPr>
              <a:t>signed</a:t>
            </a:r>
            <a:r>
              <a:rPr lang="zh-CN" altLang="en-US" sz="2400" dirty="0">
                <a:ea typeface="楷体_GB2312" pitchFamily="49" charset="-122"/>
              </a:rPr>
              <a:t>类型的存贮单元中最高位为符号位， </a:t>
            </a:r>
            <a:r>
              <a:rPr lang="en-US" altLang="zh-CN" sz="2400" dirty="0">
                <a:ea typeface="楷体_GB2312" pitchFamily="49" charset="-122"/>
              </a:rPr>
              <a:t>0</a:t>
            </a:r>
            <a:r>
              <a:rPr lang="zh-CN" altLang="en-US" sz="2400" dirty="0">
                <a:ea typeface="楷体_GB2312" pitchFamily="49" charset="-122"/>
              </a:rPr>
              <a:t>为正，</a:t>
            </a:r>
            <a:r>
              <a:rPr lang="en-US" altLang="zh-CN" sz="2400" dirty="0">
                <a:ea typeface="楷体_GB2312" pitchFamily="49" charset="-122"/>
              </a:rPr>
              <a:t>1</a:t>
            </a:r>
            <a:r>
              <a:rPr lang="zh-CN" altLang="en-US" sz="2400" dirty="0">
                <a:ea typeface="楷体_GB2312" pitchFamily="49" charset="-122"/>
              </a:rPr>
              <a:t>为负。</a:t>
            </a:r>
          </a:p>
          <a:p>
            <a:pPr algn="just" eaLnBrk="1" hangingPunct="1">
              <a:spcBef>
                <a:spcPts val="1200"/>
              </a:spcBef>
              <a:buFont typeface="Wingdings" pitchFamily="2" charset="2"/>
              <a:buChar char="ü"/>
            </a:pPr>
            <a:r>
              <a:rPr lang="en-US" altLang="zh-CN" sz="2400" dirty="0">
                <a:ea typeface="楷体_GB2312" pitchFamily="49" charset="-122"/>
              </a:rPr>
              <a:t>unsigned</a:t>
            </a:r>
            <a:r>
              <a:rPr lang="zh-CN" altLang="en-US" sz="2400" dirty="0">
                <a:ea typeface="楷体_GB2312" pitchFamily="49" charset="-122"/>
              </a:rPr>
              <a:t>类型只能存放不带符号的整数，即非负整数。</a:t>
            </a:r>
          </a:p>
          <a:p>
            <a:pPr algn="just" eaLnBrk="1" hangingPunct="1">
              <a:spcBef>
                <a:spcPts val="1200"/>
              </a:spcBef>
              <a:buFont typeface="Wingdings" pitchFamily="2" charset="2"/>
              <a:buChar char="ü"/>
            </a:pPr>
            <a:r>
              <a:rPr lang="en-US" altLang="zh-CN" sz="2400" dirty="0">
                <a:ea typeface="楷体_GB2312" pitchFamily="49" charset="-122"/>
              </a:rPr>
              <a:t>C</a:t>
            </a:r>
            <a:r>
              <a:rPr lang="zh-CN" altLang="en-US" sz="2400" dirty="0">
                <a:ea typeface="楷体_GB2312" pitchFamily="49" charset="-122"/>
              </a:rPr>
              <a:t>标准中没有具体规定各类数据所占内存字节数，只要求</a:t>
            </a:r>
            <a:r>
              <a:rPr lang="en-US" altLang="zh-CN" sz="2400" dirty="0">
                <a:ea typeface="楷体_GB2312" pitchFamily="49" charset="-122"/>
              </a:rPr>
              <a:t>long</a:t>
            </a:r>
            <a:r>
              <a:rPr lang="zh-CN" altLang="en-US" sz="2400" dirty="0">
                <a:ea typeface="楷体_GB2312" pitchFamily="49" charset="-122"/>
              </a:rPr>
              <a:t>型数据不短于</a:t>
            </a:r>
            <a:r>
              <a:rPr lang="en-US" altLang="zh-CN" sz="2400" dirty="0" err="1">
                <a:ea typeface="楷体_GB2312" pitchFamily="49" charset="-122"/>
              </a:rPr>
              <a:t>int</a:t>
            </a:r>
            <a:r>
              <a:rPr lang="zh-CN" altLang="en-US" sz="2400" dirty="0">
                <a:ea typeface="楷体_GB2312" pitchFamily="49" charset="-122"/>
              </a:rPr>
              <a:t>型，</a:t>
            </a:r>
            <a:r>
              <a:rPr lang="en-US" altLang="zh-CN" sz="2400" dirty="0">
                <a:ea typeface="楷体_GB2312" pitchFamily="49" charset="-122"/>
              </a:rPr>
              <a:t>short</a:t>
            </a:r>
            <a:r>
              <a:rPr lang="zh-CN" altLang="en-US" sz="2400" dirty="0">
                <a:ea typeface="楷体_GB2312" pitchFamily="49" charset="-122"/>
              </a:rPr>
              <a:t>型不长于</a:t>
            </a:r>
            <a:r>
              <a:rPr lang="en-US" altLang="zh-CN" sz="2400" dirty="0" err="1">
                <a:ea typeface="楷体_GB2312" pitchFamily="49" charset="-122"/>
              </a:rPr>
              <a:t>int</a:t>
            </a:r>
            <a:r>
              <a:rPr lang="zh-CN" altLang="en-US" sz="2400" dirty="0">
                <a:ea typeface="楷体_GB2312" pitchFamily="49" charset="-122"/>
              </a:rPr>
              <a:t>型。</a:t>
            </a:r>
          </a:p>
          <a:p>
            <a:pPr algn="just" eaLnBrk="1" hangingPunct="1">
              <a:spcBef>
                <a:spcPts val="1200"/>
              </a:spcBef>
            </a:pPr>
            <a:r>
              <a:rPr lang="zh-CN" altLang="en-US" sz="2400" dirty="0">
                <a:ea typeface="楷体_GB2312" pitchFamily="49" charset="-122"/>
              </a:rPr>
              <a:t>在不同软硬件平台中移植程序时，需要特别注意数据长度上的区别！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A588C4-8D0D-4EBF-A0BD-C91AE46E995D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561D1FC-B2D7-4ACF-B077-CC81D9ADA8A2}"/>
              </a:ext>
            </a:extLst>
          </p:cNvPr>
          <p:cNvSpPr txBox="1">
            <a:spLocks noChangeArrowheads="1"/>
          </p:cNvSpPr>
          <p:nvPr/>
        </p:nvSpPr>
        <p:spPr>
          <a:xfrm>
            <a:off x="652410" y="3804539"/>
            <a:ext cx="7886700" cy="848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/>
              <a:t>4</a:t>
            </a:r>
            <a:r>
              <a:rPr lang="zh-CN" altLang="en-US" sz="3600" dirty="0"/>
              <a:t>、整型数据的溢出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5D75418-95AC-4A8B-A483-E6469A6435E8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4653137"/>
            <a:ext cx="8763000" cy="18848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溢出 </a:t>
            </a:r>
            <a:r>
              <a:rPr lang="en-US" altLang="zh-CN" sz="2800" b="1" dirty="0">
                <a:latin typeface="Times New Roman" pitchFamily="18" charset="0"/>
                <a:ea typeface="楷体_GB2312" pitchFamily="49" charset="-122"/>
              </a:rPr>
              <a:t>——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某个数值超出了该类型数据的取值范围</a:t>
            </a:r>
            <a:endParaRPr lang="en-US" altLang="zh-CN" sz="2400" dirty="0"/>
          </a:p>
          <a:p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语言的用法比较灵活，当整型数发生溢出时，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系统自动取模，并不报错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!</a:t>
            </a:r>
          </a:p>
          <a:p>
            <a:pPr lvl="1"/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出现此种问题往往要靠程序员的细心和经验来保证程序结果的正确。</a:t>
            </a:r>
            <a:endParaRPr lang="en-US" altLang="zh-CN" sz="2000" b="1" dirty="0"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zh-CN" altLang="en-US" sz="2000" b="1" dirty="0">
                <a:ea typeface="楷体_GB2312" pitchFamily="49" charset="-122"/>
              </a:rPr>
              <a:t>将一个负值赋予一个无符号整型变量，也会产生问题！</a:t>
            </a:r>
          </a:p>
          <a:p>
            <a:pPr lvl="1"/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993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7EFC7-3212-4329-AB97-94D3D2BD0615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12221A-0494-4006-AC18-72DBAF35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60648"/>
            <a:ext cx="7571126" cy="34563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67D186-7F3B-4278-8BA7-AE62E4825D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79" t="20953" r="579" b="-1272"/>
          <a:stretch/>
        </p:blipFill>
        <p:spPr>
          <a:xfrm>
            <a:off x="808152" y="4221088"/>
            <a:ext cx="7393574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11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00F5E-AAD3-4BEE-B9FC-6A558795DB81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FFFF99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4DAEA01-1335-4462-B8C5-303DDC82D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32656"/>
            <a:ext cx="6480720" cy="325924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AE30B8F-B339-4282-803C-7D2E81445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933056"/>
            <a:ext cx="6805362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46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>
                <a:solidFill>
                  <a:schemeClr val="tx1"/>
                </a:solidFill>
              </a:rPr>
              <a:t>1</a:t>
            </a:r>
            <a:r>
              <a:rPr lang="zh-CN" altLang="en-US" sz="3600" dirty="0">
                <a:solidFill>
                  <a:schemeClr val="tx1"/>
                </a:solidFill>
              </a:rPr>
              <a:t>、字符型数据的存储方式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82000" cy="54864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ü"/>
            </a:pPr>
            <a:r>
              <a:rPr lang="zh-CN" altLang="en-US" sz="2400" dirty="0">
                <a:ea typeface="楷体_GB2312" pitchFamily="49" charset="-122"/>
              </a:rPr>
              <a:t>字符数据并不是存储字符本身，而是</a:t>
            </a:r>
            <a:r>
              <a:rPr lang="zh-CN" altLang="en-US" sz="2400" b="1" dirty="0">
                <a:ea typeface="楷体_GB2312" pitchFamily="49" charset="-122"/>
              </a:rPr>
              <a:t>存储字符所对应的</a:t>
            </a:r>
            <a:r>
              <a:rPr lang="en-US" altLang="zh-CN" sz="2400" b="1" dirty="0">
                <a:ea typeface="楷体_GB2312" pitchFamily="49" charset="-122"/>
              </a:rPr>
              <a:t>ASCII</a:t>
            </a:r>
            <a:r>
              <a:rPr lang="zh-CN" altLang="en-US" sz="2400" b="1" dirty="0">
                <a:ea typeface="楷体_GB2312" pitchFamily="49" charset="-122"/>
              </a:rPr>
              <a:t>值（</a:t>
            </a:r>
            <a:r>
              <a:rPr lang="en-US" altLang="zh-CN" sz="2400" b="1" dirty="0">
                <a:ea typeface="楷体_GB2312" pitchFamily="49" charset="-122"/>
              </a:rPr>
              <a:t>1Byte</a:t>
            </a:r>
            <a:r>
              <a:rPr lang="zh-CN" altLang="en-US" sz="2400" b="1" dirty="0">
                <a:ea typeface="楷体_GB2312" pitchFamily="49" charset="-122"/>
              </a:rPr>
              <a:t>）</a:t>
            </a:r>
            <a:r>
              <a:rPr lang="zh-CN" altLang="en-US" sz="2400" dirty="0">
                <a:ea typeface="楷体_GB2312" pitchFamily="49" charset="-122"/>
              </a:rPr>
              <a:t>，其存储形式和整型类似，故</a:t>
            </a:r>
            <a:r>
              <a:rPr lang="en-US" altLang="zh-CN" sz="2400" dirty="0">
                <a:ea typeface="楷体_GB2312" pitchFamily="49" charset="-122"/>
              </a:rPr>
              <a:t>C99</a:t>
            </a:r>
            <a:r>
              <a:rPr lang="zh-CN" altLang="en-US" sz="2400" dirty="0">
                <a:ea typeface="楷体_GB2312" pitchFamily="49" charset="-122"/>
              </a:rPr>
              <a:t>将字符型数据作为整数类型的一种。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en-US" altLang="zh-CN" sz="2400" dirty="0">
                <a:ea typeface="楷体_GB2312" pitchFamily="49" charset="-122"/>
              </a:rPr>
              <a:t>C</a:t>
            </a:r>
            <a:r>
              <a:rPr lang="zh-CN" altLang="en-US" sz="2400" dirty="0">
                <a:ea typeface="楷体_GB2312" pitchFamily="49" charset="-122"/>
              </a:rPr>
              <a:t>中，字符型数据和整型数据可通用。</a:t>
            </a:r>
            <a:r>
              <a:rPr lang="en-US" altLang="zh-CN" sz="2400" dirty="0">
                <a:ea typeface="楷体_GB2312" pitchFamily="49" charset="-122"/>
              </a:rPr>
              <a:t>	</a:t>
            </a:r>
            <a:endParaRPr lang="zh-CN" altLang="en-US" sz="2400" dirty="0">
              <a:ea typeface="楷体_GB2312" pitchFamily="49" charset="-122"/>
            </a:endParaRP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zh-CN" altLang="en-US" sz="2400" dirty="0">
                <a:ea typeface="楷体_GB2312" pitchFamily="49" charset="-122"/>
              </a:rPr>
              <a:t>字符数据可以字符形式输出，也可以整数形式输出。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zh-CN" altLang="en-US" sz="2400" dirty="0">
                <a:ea typeface="楷体_GB2312" pitchFamily="49" charset="-122"/>
              </a:rPr>
              <a:t>字符数据与整型数据可以相互赋值。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B31FDB-6B63-479F-91AE-5F0ECF7617B8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CE89DB4-671A-4B58-BA21-4996CC8D38EF}"/>
              </a:ext>
            </a:extLst>
          </p:cNvPr>
          <p:cNvSpPr txBox="1">
            <a:spLocks/>
          </p:cNvSpPr>
          <p:nvPr/>
        </p:nvSpPr>
        <p:spPr>
          <a:xfrm>
            <a:off x="-252536" y="26288"/>
            <a:ext cx="4653136" cy="729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（二）字符型数据</a:t>
            </a:r>
            <a:endParaRPr lang="en-US" altLang="zh-CN" sz="4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50585B3-270F-45DC-A7C4-390144D39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76" y="3429000"/>
            <a:ext cx="6463630" cy="244827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ACAD4BA-C885-4223-885F-1E88F7EC59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211"/>
          <a:stretch/>
        </p:blipFill>
        <p:spPr>
          <a:xfrm>
            <a:off x="3020430" y="5374945"/>
            <a:ext cx="6123570" cy="142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4394</TotalTime>
  <Words>2389</Words>
  <Application>Microsoft Office PowerPoint</Application>
  <PresentationFormat>全屏显示(4:3)</PresentationFormat>
  <Paragraphs>401</Paragraphs>
  <Slides>53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5" baseType="lpstr">
      <vt:lpstr>Monotype Sorts</vt:lpstr>
      <vt:lpstr>等线</vt:lpstr>
      <vt:lpstr>等线 Light</vt:lpstr>
      <vt:lpstr>楷体_GB2312</vt:lpstr>
      <vt:lpstr>宋体</vt:lpstr>
      <vt:lpstr>Arial</vt:lpstr>
      <vt:lpstr>Arial Black</vt:lpstr>
      <vt:lpstr>Calibri</vt:lpstr>
      <vt:lpstr>Symbol</vt:lpstr>
      <vt:lpstr>Times New Roman</vt:lpstr>
      <vt:lpstr>Wingdings</vt:lpstr>
      <vt:lpstr>Office 主题​​</vt:lpstr>
      <vt:lpstr>基本概念 —— 数据类型</vt:lpstr>
      <vt:lpstr>PowerPoint 演示文稿</vt:lpstr>
      <vt:lpstr>C语言的数据类型</vt:lpstr>
      <vt:lpstr>    1、整型数据的存储方式</vt:lpstr>
      <vt:lpstr>2、最基本的整型类型</vt:lpstr>
      <vt:lpstr>3、整型的相关说明</vt:lpstr>
      <vt:lpstr>PowerPoint 演示文稿</vt:lpstr>
      <vt:lpstr>PowerPoint 演示文稿</vt:lpstr>
      <vt:lpstr>1、字符型数据的存储方式</vt:lpstr>
      <vt:lpstr>2、字符型数据类型</vt:lpstr>
      <vt:lpstr>·如何知道你的系统中char默认是signed还是unsigned？</vt:lpstr>
      <vt:lpstr>1、浮点型型数据的存储方式</vt:lpstr>
      <vt:lpstr>2、浮点型数据的类型</vt:lpstr>
      <vt:lpstr>PowerPoint 演示文稿</vt:lpstr>
      <vt:lpstr>PowerPoint 演示文稿</vt:lpstr>
      <vt:lpstr>【辨别】区分类型与变量</vt:lpstr>
      <vt:lpstr>（一）常量的数据类型</vt:lpstr>
      <vt:lpstr>整型常量的表示形式</vt:lpstr>
      <vt:lpstr>PowerPoint 演示文稿</vt:lpstr>
      <vt:lpstr>2、浮点型常量的类型及表现形式</vt:lpstr>
      <vt:lpstr>浮点型常量的表示形式</vt:lpstr>
      <vt:lpstr>（二）字符常量</vt:lpstr>
      <vt:lpstr>转义字符表</vt:lpstr>
      <vt:lpstr>PowerPoint 演示文稿</vt:lpstr>
      <vt:lpstr>PowerPoint 演示文稿</vt:lpstr>
      <vt:lpstr>PowerPoint 演示文稿</vt:lpstr>
      <vt:lpstr>【辨析】</vt:lpstr>
      <vt:lpstr>（三）字符串常量</vt:lpstr>
      <vt:lpstr>PowerPoint 演示文稿</vt:lpstr>
      <vt:lpstr>（四）符号常量</vt:lpstr>
      <vt:lpstr>PowerPoint 演示文稿</vt:lpstr>
      <vt:lpstr>PowerPoint 演示文稿</vt:lpstr>
      <vt:lpstr>（五）常变量</vt:lpstr>
      <vt:lpstr>PowerPoint 演示文稿</vt:lpstr>
      <vt:lpstr>PowerPoint 演示文稿</vt:lpstr>
      <vt:lpstr>三、运算符和表达式</vt:lpstr>
      <vt:lpstr>PowerPoint 演示文稿</vt:lpstr>
      <vt:lpstr>（二）基本算术运算符</vt:lpstr>
      <vt:lpstr>PowerPoint 演示文稿</vt:lpstr>
      <vt:lpstr>（三）算术表达式和运算符的优先级与结合性</vt:lpstr>
      <vt:lpstr>（四）自增、自减运算符</vt:lpstr>
      <vt:lpstr>PowerPoint 演示文稿</vt:lpstr>
      <vt:lpstr>PowerPoint 演示文稿</vt:lpstr>
      <vt:lpstr>算术运算和算术表达式的一些问题的说明</vt:lpstr>
      <vt:lpstr>PowerPoint 演示文稿</vt:lpstr>
      <vt:lpstr>PowerPoint 演示文稿</vt:lpstr>
      <vt:lpstr>（五）各类数值型数据间的混合运算</vt:lpstr>
      <vt:lpstr>PowerPoint 演示文稿</vt:lpstr>
      <vt:lpstr>（六）强制类型转换运算符</vt:lpstr>
      <vt:lpstr>补充练习：</vt:lpstr>
      <vt:lpstr>补充练习：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最简单的C程序设计 ——顺序程序设计</dc:title>
  <dc:creator>zxl</dc:creator>
  <cp:lastModifiedBy>刘明辉</cp:lastModifiedBy>
  <cp:revision>233</cp:revision>
  <dcterms:created xsi:type="dcterms:W3CDTF">2013-09-26T16:18:00Z</dcterms:created>
  <dcterms:modified xsi:type="dcterms:W3CDTF">2018-01-06T12:22:48Z</dcterms:modified>
</cp:coreProperties>
</file>