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23"/>
  </p:notesMasterIdLst>
  <p:sldIdLst>
    <p:sldId id="435" r:id="rId2"/>
    <p:sldId id="437" r:id="rId3"/>
    <p:sldId id="439" r:id="rId4"/>
    <p:sldId id="440" r:id="rId5"/>
    <p:sldId id="441" r:id="rId6"/>
    <p:sldId id="444" r:id="rId7"/>
    <p:sldId id="466" r:id="rId8"/>
    <p:sldId id="450" r:id="rId9"/>
    <p:sldId id="451" r:id="rId10"/>
    <p:sldId id="452" r:id="rId11"/>
    <p:sldId id="453" r:id="rId12"/>
    <p:sldId id="455" r:id="rId13"/>
    <p:sldId id="456" r:id="rId14"/>
    <p:sldId id="457" r:id="rId15"/>
    <p:sldId id="458" r:id="rId16"/>
    <p:sldId id="459" r:id="rId17"/>
    <p:sldId id="460" r:id="rId18"/>
    <p:sldId id="462" r:id="rId19"/>
    <p:sldId id="463" r:id="rId20"/>
    <p:sldId id="464" r:id="rId21"/>
    <p:sldId id="465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388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48B6CB-C048-426B-8CA0-9C0AC5301EB8}" type="datetimeFigureOut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5E6869-D38F-489B-8B85-C275BBFE03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706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C96EE-B375-4503-BA93-BBFB9ABEAB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5AC563-42CC-42D5-BFD2-CD4084805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56CDAF-55E6-44CF-8E4B-43F09AA37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FFFF99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2EDF6A-F53E-460E-B0A1-FB8277A48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FFFF99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C39C29-9B27-4FE6-891B-15C8194A9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9E6CFD-4F1B-4937-9B85-174FDE8A695E}" type="slidenum">
              <a:rPr lang="en-US" altLang="zh-CN" smtClean="0">
                <a:solidFill>
                  <a:srgbClr val="FFFF99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92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50ACB3-8D79-4843-B4EE-9AB00423A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0EF7C0-DA10-43A6-888A-58A41346FE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F0B4E9-550B-48D3-ADE1-B777E5553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FFFF99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4BF8D2-C78C-417D-B1F7-4EA9CFACF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FFFF99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23EBE7-33A3-443D-BB18-964598885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30F2BE-A580-4987-88E6-3D23703D8CEE}" type="slidenum">
              <a:rPr lang="en-US" altLang="zh-CN" smtClean="0">
                <a:solidFill>
                  <a:srgbClr val="FFFF99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330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6415C88-3348-421A-AF9E-29E64519F8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E3F399-E07E-4158-ABA5-ED86C73AA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B58173-6B1B-4F29-8CAB-2D6D0E79C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FFFF99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C28E9E-5A96-44AD-88EE-42E24ABDC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FFFF99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84445A-06A5-409B-AD81-4DE658BE5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71B5EB3-A9C6-43ED-A2E8-6122BA76D530}" type="slidenum">
              <a:rPr lang="en-US" altLang="zh-CN" smtClean="0">
                <a:solidFill>
                  <a:srgbClr val="FFFF9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FFFF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57128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252481-21CF-4D88-9D3D-A4DD45711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B0C220-B0B8-4024-8D3A-C6B5173C3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FC05BB-AB86-4E69-A8C0-6F61F36B1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FFFF99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060F1A-EAA0-4A14-A13B-F4F95EF8F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FFFF99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10E75A-DDE5-4508-90A1-C8B6133D1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1E501F-1580-4CB2-9BB2-B7881186B4FE}" type="slidenum">
              <a:rPr lang="en-US" altLang="zh-CN" smtClean="0">
                <a:solidFill>
                  <a:srgbClr val="FFFF99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425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24BAB5-937E-496B-9D59-13C8FCE30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972E33-2C79-4924-A139-D20DBD1EF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F4DFEE-09CC-4CF5-BECC-B10A27D2B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FFFF99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0D1AF4-365B-4791-A0D6-5E389D062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FFFF99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C9FEF3-A2DD-48F7-AE9B-23F82F284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D800F3-C506-42B0-B667-A73BE3975B16}" type="slidenum">
              <a:rPr lang="en-US" altLang="zh-CN" smtClean="0">
                <a:solidFill>
                  <a:srgbClr val="FFFF99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765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C914BF-E13C-4D83-BE3A-D5DF66345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36049C-23EE-49ED-A891-FC28F0474D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72B057B-6C74-4DC7-9057-441DC3E00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CDD9E4-FA55-4EED-8C04-46773F1E3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FFFF99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F53187-CB46-405A-AB3F-00AD82A63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FFFF99"/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430A01-DC08-4D2A-8D0B-E02B0326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2B15B4-C900-4E55-9F0D-BF4A0CDDBE5B}" type="slidenum">
              <a:rPr lang="en-US" altLang="zh-CN" smtClean="0">
                <a:solidFill>
                  <a:srgbClr val="FFFF99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728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8075B-499C-4EE2-867D-97890E5BC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6B1AC2-4224-4786-A875-995DA8ACC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A1EC29-CBEF-42D1-BF22-2D675B5B64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E261BB1-8822-49E4-B59D-9E917D270D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85501E1-9A09-40F2-95A6-8B0959475F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B31960-8CD4-4678-B72F-A3A87528B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FFFF99"/>
              </a:solidFill>
            </a:endParaRP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AC16EE9-4195-42F3-82C7-6A5F4BF7A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FFFF99"/>
              </a:solidFill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271820-DF5C-4B3E-9308-6D11BE6B0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B191B3-F616-42AC-ABAF-9F212F77830F}" type="slidenum">
              <a:rPr lang="en-US" altLang="zh-CN" smtClean="0">
                <a:solidFill>
                  <a:srgbClr val="FFFF99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047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4B4A12-2E83-406C-9A61-54726A50A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7AB4205-ECDC-4BEF-B766-3C3C2B618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FFFF99"/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F7C3837-D641-4D4A-93EC-4BB9DB511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FFFF99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3DC08D-A706-4913-BD16-B49E59A9D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7E914D-0043-4E57-ACE8-B059E441F8AC}" type="slidenum">
              <a:rPr lang="en-US" altLang="zh-CN" smtClean="0">
                <a:solidFill>
                  <a:srgbClr val="FFFF99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685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CDB473E-98F9-4B29-9179-E74790CA4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FFFF99"/>
              </a:solidFill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C5EA77-DA8E-4082-9B83-A89E14EA7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FFFF99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91B032-F28B-4CB2-A7B6-150675C7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68E5B8-5B0F-4F51-A058-C87284181B33}" type="slidenum">
              <a:rPr lang="en-US" altLang="zh-CN" smtClean="0">
                <a:solidFill>
                  <a:srgbClr val="FFFF99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41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533D9F-9E08-44D8-A8C1-FEA93C497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8FD103-5CC9-45C6-915B-2EFE0F34D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D52F13-F843-43D0-8401-E22BB93C3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D86A4F-A79C-421C-AB88-B072D018F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FFFF99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FF68E2-0930-4CC4-B19C-815762B16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FFFF99"/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0501CF-6390-4DE3-9143-BF23BB3E2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5423D3-5E37-4233-8087-FDED2828BFBC}" type="slidenum">
              <a:rPr lang="en-US" altLang="zh-CN" smtClean="0">
                <a:solidFill>
                  <a:srgbClr val="FFFF99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2299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2A1B6C-739C-44A3-B33C-DB04E56DB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62F216B-7E3A-4064-B3ED-1EA687718F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60417B-5660-4998-A604-8ADE45E20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D7E299-48E3-4078-AACA-6166BFDC2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FFFF99"/>
              </a:solidFill>
            </a:endParaRP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A42262-F46C-42E6-9AC5-E0510718B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>
              <a:solidFill>
                <a:srgbClr val="FFFF99"/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68C175-3D72-4DB9-A32E-26B51551B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72C092-9560-49B1-B5D7-9A34CF697EA7}" type="slidenum">
              <a:rPr lang="en-US" altLang="zh-CN" smtClean="0">
                <a:solidFill>
                  <a:srgbClr val="FFFF99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096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AACA4D3-8C65-49D7-9FBE-E962D5772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F47A96-C29D-47B6-A1C7-B9C605F6A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795F4F-7F68-4CA1-84E3-E36BA0C9A0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FFFF99"/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42D45F-D772-4440-A27E-DDA71968D0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FFFF99"/>
                </a:solidFill>
              </a:rPr>
              <a:t>xlzheng@xmu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55AA1F-9326-4C9B-B3F2-0DCA52EF39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480CC7C-C665-4027-8CA4-49F7F2C2DCE3}" type="slidenum">
              <a:rPr lang="en-US" altLang="zh-CN" smtClean="0">
                <a:solidFill>
                  <a:srgbClr val="FFFF9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FFFF99"/>
              </a:solidFill>
            </a:endParaRPr>
          </a:p>
        </p:txBody>
      </p:sp>
      <p:sp>
        <p:nvSpPr>
          <p:cNvPr id="7" name="Rectangle 142">
            <a:extLst>
              <a:ext uri="{FF2B5EF4-FFF2-40B4-BE49-F238E27FC236}">
                <a16:creationId xmlns:a16="http://schemas.microsoft.com/office/drawing/2014/main" id="{B73CD0A9-7800-4E57-AA0B-E07F406AF5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563102" y="6524625"/>
            <a:ext cx="1582486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 dirty="0">
                <a:solidFill>
                  <a:srgbClr val="39A6DD"/>
                </a:solidFill>
                <a:latin typeface="Georgia" pitchFamily="18" charset="0"/>
                <a:ea typeface="宋体" charset="-122"/>
              </a:rPr>
              <a:t>zxl.xmu.2015</a:t>
            </a:r>
          </a:p>
        </p:txBody>
      </p:sp>
    </p:spTree>
    <p:extLst>
      <p:ext uri="{BB962C8B-B14F-4D97-AF65-F5344CB8AC3E}">
        <p14:creationId xmlns:p14="http://schemas.microsoft.com/office/powerpoint/2010/main" val="1097164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396552" y="692696"/>
            <a:ext cx="6525344" cy="866477"/>
          </a:xfrm>
        </p:spPr>
        <p:txBody>
          <a:bodyPr/>
          <a:lstStyle/>
          <a:p>
            <a:pPr algn="ctr"/>
            <a:r>
              <a:rPr lang="zh-CN" altLang="en-US" sz="4800" dirty="0"/>
              <a:t>一、</a:t>
            </a:r>
            <a:r>
              <a:rPr lang="en-US" altLang="zh-CN" sz="4800" dirty="0"/>
              <a:t>C</a:t>
            </a:r>
            <a:r>
              <a:rPr lang="zh-CN" altLang="en-US" sz="4800" dirty="0"/>
              <a:t>程序的结构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6C9E0F4-F786-4B60-BA73-E14649ADD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-28664"/>
            <a:ext cx="7677760" cy="891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zh-CN" altLang="en-US" sz="3200">
                <a:solidFill>
                  <a:srgbClr val="FFFF66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itchFamily="18" charset="0"/>
                <a:ea typeface="华文行楷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itchFamily="18" charset="0"/>
                <a:ea typeface="华文行楷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itchFamily="18" charset="0"/>
                <a:ea typeface="华文行楷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itchFamily="18" charset="0"/>
                <a:ea typeface="华文行楷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itchFamily="18" charset="0"/>
                <a:ea typeface="华文行楷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itchFamily="18" charset="0"/>
                <a:ea typeface="华文行楷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itchFamily="18" charset="0"/>
                <a:ea typeface="华文行楷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itchFamily="18" charset="0"/>
                <a:ea typeface="华文行楷" pitchFamily="2" charset="-122"/>
              </a:defRPr>
            </a:lvl9pPr>
          </a:lstStyle>
          <a:p>
            <a:pPr algn="ctr" eaLnBrk="1" hangingPunct="1"/>
            <a:r>
              <a:rPr lang="en-US" altLang="zh-CN" sz="4400" b="1" kern="0" dirty="0">
                <a:solidFill>
                  <a:schemeClr val="tx1"/>
                </a:solidFill>
              </a:rPr>
              <a:t>§3.3.1  C</a:t>
            </a:r>
            <a:r>
              <a:rPr lang="zh-CN" altLang="en-US" sz="4400" b="1" kern="0" dirty="0">
                <a:solidFill>
                  <a:schemeClr val="tx1"/>
                </a:solidFill>
              </a:rPr>
              <a:t>语句与赋值语句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AA3A9F0-A482-4EBF-99C7-20598FEB7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559173"/>
            <a:ext cx="7920880" cy="512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720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403616"/>
            <a:ext cx="3583310" cy="715874"/>
          </a:xfrm>
        </p:spPr>
        <p:txBody>
          <a:bodyPr/>
          <a:lstStyle/>
          <a:p>
            <a:pPr eaLnBrk="1" hangingPunct="1"/>
            <a:r>
              <a:rPr lang="en-US" altLang="zh-CN" sz="3600" dirty="0">
                <a:solidFill>
                  <a:schemeClr val="tx1"/>
                </a:solidFill>
              </a:rPr>
              <a:t>3</a:t>
            </a:r>
            <a:r>
              <a:rPr lang="zh-CN" altLang="en-US" sz="3600" dirty="0">
                <a:solidFill>
                  <a:schemeClr val="tx1"/>
                </a:solidFill>
              </a:rPr>
              <a:t>、赋</a:t>
            </a:r>
            <a:r>
              <a:rPr lang="zh-CN" altLang="en-US" sz="3600" dirty="0"/>
              <a:t>值</a:t>
            </a:r>
            <a:r>
              <a:rPr lang="zh-CN" altLang="en-US" sz="3600" dirty="0">
                <a:solidFill>
                  <a:schemeClr val="tx1"/>
                </a:solidFill>
              </a:rPr>
              <a:t>表达式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96752"/>
            <a:ext cx="8382000" cy="4724400"/>
          </a:xfrm>
        </p:spPr>
        <p:txBody>
          <a:bodyPr>
            <a:normAutofit lnSpcReduction="10000"/>
          </a:bodyPr>
          <a:lstStyle/>
          <a:p>
            <a:pPr eaLnBrk="1" hangingPunct="1">
              <a:spcBef>
                <a:spcPct val="40000"/>
              </a:spcBef>
              <a:buFontTx/>
              <a:buNone/>
            </a:pPr>
            <a:r>
              <a:rPr lang="en-US" altLang="zh-CN" sz="2400" dirty="0">
                <a:solidFill>
                  <a:schemeClr val="tx2"/>
                </a:solidFill>
              </a:rPr>
              <a:t>	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赋值表达式 </a:t>
            </a:r>
            <a:r>
              <a:rPr lang="en-US" altLang="zh-CN" sz="2400" dirty="0"/>
              <a:t>—— </a:t>
            </a:r>
            <a:r>
              <a:rPr lang="zh-CN" altLang="en-US" sz="2400" dirty="0"/>
              <a:t>由赋值运算符将一个变量和一个表达式连接起来的式子。</a:t>
            </a:r>
          </a:p>
          <a:p>
            <a:pPr eaLnBrk="1" hangingPunct="1">
              <a:spcBef>
                <a:spcPct val="40000"/>
              </a:spcBef>
            </a:pPr>
            <a:r>
              <a:rPr lang="zh-CN" altLang="en-US" sz="2400" dirty="0"/>
              <a:t>一般形式：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变量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  &lt;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赋值运算符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  &lt;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表达式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pPr eaLnBrk="1" hangingPunct="1">
              <a:spcBef>
                <a:spcPct val="40000"/>
              </a:spcBef>
              <a:buFontTx/>
              <a:buNone/>
            </a:pP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</a:p>
          <a:p>
            <a:pPr eaLnBrk="1" hangingPunct="1">
              <a:spcBef>
                <a:spcPct val="40000"/>
              </a:spcBef>
            </a:pPr>
            <a:r>
              <a:rPr lang="zh-CN" altLang="en-US" sz="2400" dirty="0"/>
              <a:t>作用：将表达式的值赋给变量。</a:t>
            </a:r>
            <a:endParaRPr lang="en-US" altLang="zh-CN" sz="2400" dirty="0"/>
          </a:p>
          <a:p>
            <a:pPr eaLnBrk="1" hangingPunct="1">
              <a:spcBef>
                <a:spcPct val="40000"/>
              </a:spcBef>
            </a:pPr>
            <a:r>
              <a:rPr lang="zh-CN" altLang="en-US" sz="2400" dirty="0"/>
              <a:t>求解过程：</a:t>
            </a:r>
          </a:p>
          <a:p>
            <a:pPr marL="914400" lvl="1" indent="-457200" eaLnBrk="1" hangingPunct="1">
              <a:spcBef>
                <a:spcPct val="40000"/>
              </a:spcBef>
              <a:buFont typeface="+mj-lt"/>
              <a:buAutoNum type="arabicPeriod"/>
            </a:pPr>
            <a:r>
              <a:rPr lang="zh-CN" altLang="en-US" sz="2400" dirty="0"/>
              <a:t>求赋值运算符右侧的“表达式”的值</a:t>
            </a:r>
          </a:p>
          <a:p>
            <a:pPr marL="914400" lvl="1" indent="-457200" eaLnBrk="1" hangingPunct="1">
              <a:spcBef>
                <a:spcPct val="40000"/>
              </a:spcBef>
              <a:buFont typeface="+mj-lt"/>
              <a:buAutoNum type="arabicPeriod"/>
            </a:pPr>
            <a:r>
              <a:rPr lang="zh-CN" altLang="en-US" sz="2400" dirty="0"/>
              <a:t>赋给赋值运算符左侧的变量</a:t>
            </a:r>
          </a:p>
          <a:p>
            <a:pPr eaLnBrk="1" hangingPunct="1">
              <a:spcBef>
                <a:spcPct val="40000"/>
              </a:spcBef>
            </a:pPr>
            <a:r>
              <a:rPr lang="zh-CN" altLang="en-US" sz="2400" dirty="0"/>
              <a:t>左值必须是在程序运行时可以改变的，变量可作为左值，但常量、算术表达式不能作为左值；</a:t>
            </a:r>
            <a:endParaRPr lang="en-US" altLang="zh-CN" sz="2400" dirty="0"/>
          </a:p>
          <a:p>
            <a:pPr eaLnBrk="1" hangingPunct="1">
              <a:spcBef>
                <a:spcPct val="40000"/>
              </a:spcBef>
            </a:pPr>
            <a:r>
              <a:rPr lang="zh-CN" altLang="en-US" sz="2400" dirty="0"/>
              <a:t>凡是左值都可以作为右值，但反之未必！</a:t>
            </a:r>
            <a:endParaRPr lang="en-US" altLang="zh-CN" sz="2400" dirty="0"/>
          </a:p>
        </p:txBody>
      </p:sp>
      <p:sp>
        <p:nvSpPr>
          <p:cNvPr id="1331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9pPr>
          </a:lstStyle>
          <a:p>
            <a:pPr eaLnBrk="1" hangingPunct="1"/>
            <a:fld id="{94B73410-A03E-4EEF-8783-95C7F2870637}" type="slidenum">
              <a:rPr kumimoji="0" lang="en-US" altLang="zh-CN">
                <a:solidFill>
                  <a:srgbClr val="FFFF99"/>
                </a:solidFill>
                <a:ea typeface="宋体" charset="-122"/>
              </a:rPr>
              <a:pPr eaLnBrk="1" hangingPunct="1"/>
              <a:t>10</a:t>
            </a:fld>
            <a:endParaRPr kumimoji="0" lang="en-US" altLang="zh-CN">
              <a:solidFill>
                <a:srgbClr val="FFFF99"/>
              </a:solidFill>
              <a:ea typeface="宋体" charset="-122"/>
            </a:endParaRP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2123728" y="2348880"/>
            <a:ext cx="108012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TextBox 3"/>
          <p:cNvSpPr txBox="1"/>
          <p:nvPr/>
        </p:nvSpPr>
        <p:spPr>
          <a:xfrm>
            <a:off x="667005" y="2376034"/>
            <a:ext cx="4304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FF0000"/>
                </a:solidFill>
              </a:rPr>
              <a:t>左值（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left value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，</a:t>
            </a:r>
            <a:r>
              <a:rPr kumimoji="1" lang="en-US" altLang="zh-CN" sz="2400" b="1" dirty="0" err="1">
                <a:solidFill>
                  <a:srgbClr val="FF0000"/>
                </a:solidFill>
              </a:rPr>
              <a:t>lvalue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）</a:t>
            </a:r>
          </a:p>
        </p:txBody>
      </p:sp>
      <p:cxnSp>
        <p:nvCxnSpPr>
          <p:cNvPr id="10" name="直接连接符 9"/>
          <p:cNvCxnSpPr/>
          <p:nvPr/>
        </p:nvCxnSpPr>
        <p:spPr bwMode="auto">
          <a:xfrm>
            <a:off x="5508104" y="2348880"/>
            <a:ext cx="1453664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4615945" y="2349737"/>
            <a:ext cx="4070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2060"/>
                </a:solidFill>
              </a:rPr>
              <a:t>右值（</a:t>
            </a:r>
            <a:r>
              <a:rPr kumimoji="1" lang="en-US" altLang="zh-CN" sz="2400" b="1" dirty="0">
                <a:solidFill>
                  <a:srgbClr val="002060"/>
                </a:solidFill>
              </a:rPr>
              <a:t>right value</a:t>
            </a:r>
            <a:r>
              <a:rPr kumimoji="1" lang="zh-CN" altLang="en-US" sz="2400" b="1" dirty="0">
                <a:solidFill>
                  <a:srgbClr val="002060"/>
                </a:solidFill>
              </a:rPr>
              <a:t>，</a:t>
            </a:r>
            <a:r>
              <a:rPr kumimoji="1" lang="en-US" altLang="zh-CN" sz="2400" b="1" dirty="0" err="1">
                <a:solidFill>
                  <a:srgbClr val="002060"/>
                </a:solidFill>
              </a:rPr>
              <a:t>rvalue</a:t>
            </a:r>
            <a:r>
              <a:rPr kumimoji="1" lang="zh-CN" altLang="en-US" sz="2400" b="1" dirty="0">
                <a:solidFill>
                  <a:srgbClr val="00B0F0"/>
                </a:solidFill>
              </a:rPr>
              <a:t>）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0152" y="3789040"/>
            <a:ext cx="1512168" cy="86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——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计算</a:t>
            </a:r>
            <a:endParaRPr kumimoji="1"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——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赋值</a:t>
            </a:r>
          </a:p>
        </p:txBody>
      </p:sp>
    </p:spTree>
    <p:extLst>
      <p:ext uri="{BB962C8B-B14F-4D97-AF65-F5344CB8AC3E}">
        <p14:creationId xmlns:p14="http://schemas.microsoft.com/office/powerpoint/2010/main" val="1595177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ct val="40000"/>
              </a:spcBef>
            </a:pPr>
            <a:r>
              <a:rPr lang="zh-CN" altLang="en-US" sz="2400" dirty="0"/>
              <a:t>赋值表达式可以作为另一个赋值表达式的右值；</a:t>
            </a:r>
            <a:endParaRPr lang="en-US" altLang="zh-CN" sz="2400" dirty="0"/>
          </a:p>
          <a:p>
            <a:pPr eaLnBrk="1" hangingPunct="1">
              <a:spcBef>
                <a:spcPct val="40000"/>
              </a:spcBef>
            </a:pPr>
            <a:r>
              <a:rPr lang="zh-CN" altLang="en-US" sz="2400" dirty="0"/>
              <a:t>赋值表达式的值就是“作为右值的表达式的值”；</a:t>
            </a:r>
            <a:endParaRPr lang="en-US" altLang="zh-CN" sz="2400" dirty="0"/>
          </a:p>
          <a:p>
            <a:pPr marL="0" indent="0" eaLnBrk="1" hangingPunct="1">
              <a:spcBef>
                <a:spcPct val="40000"/>
              </a:spcBef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如：</a:t>
            </a:r>
            <a:r>
              <a:rPr lang="en-US" altLang="zh-CN" sz="2400" dirty="0"/>
              <a:t>a=(b=5)</a:t>
            </a:r>
            <a:endParaRPr lang="zh-CN" altLang="en-US" sz="2400" dirty="0"/>
          </a:p>
          <a:p>
            <a:pPr eaLnBrk="1" hangingPunct="1">
              <a:spcBef>
                <a:spcPct val="40000"/>
              </a:spcBef>
            </a:pPr>
            <a:r>
              <a:rPr lang="zh-CN" altLang="en-US" sz="2400" dirty="0"/>
              <a:t>赋值运算符按照“</a:t>
            </a:r>
            <a:r>
              <a:rPr lang="zh-CN" altLang="en-US" sz="2400" b="1" dirty="0"/>
              <a:t>自右而左</a:t>
            </a:r>
            <a:r>
              <a:rPr lang="zh-CN" altLang="en-US" sz="2400" dirty="0"/>
              <a:t>”的结合顺序</a:t>
            </a:r>
          </a:p>
          <a:p>
            <a:pPr eaLnBrk="1" hangingPunct="1">
              <a:spcBef>
                <a:spcPct val="40000"/>
              </a:spcBef>
              <a:buFontTx/>
              <a:buNone/>
            </a:pPr>
            <a:r>
              <a:rPr lang="zh-CN" altLang="en-US" sz="2400" dirty="0"/>
              <a:t>	</a:t>
            </a:r>
            <a:r>
              <a:rPr lang="en-US" altLang="zh-CN" sz="2400" dirty="0"/>
              <a:t>[</a:t>
            </a:r>
            <a:r>
              <a:rPr lang="zh-CN" altLang="en-US" sz="2400" dirty="0"/>
              <a:t>例</a:t>
            </a:r>
            <a:r>
              <a:rPr lang="en-US" altLang="zh-CN" sz="2400" dirty="0"/>
              <a:t>] a=b=c=5  </a:t>
            </a:r>
            <a:r>
              <a:rPr lang="zh-CN" altLang="en-US" sz="2400" dirty="0"/>
              <a:t>等价于 </a:t>
            </a:r>
            <a:r>
              <a:rPr lang="en-US" altLang="zh-CN" sz="2400" dirty="0"/>
              <a:t>a=(b=(c=5 ))  (</a:t>
            </a:r>
            <a:r>
              <a:rPr lang="zh-CN" altLang="en-US" sz="2400" dirty="0"/>
              <a:t>设</a:t>
            </a:r>
            <a:r>
              <a:rPr lang="en-US" altLang="zh-CN" sz="2400" dirty="0" err="1"/>
              <a:t>a,b,c</a:t>
            </a:r>
            <a:r>
              <a:rPr lang="zh-CN" altLang="en-US" sz="2400" dirty="0"/>
              <a:t>均为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)</a:t>
            </a:r>
          </a:p>
          <a:p>
            <a:pPr lvl="1" eaLnBrk="1" hangingPunct="1">
              <a:spcBef>
                <a:spcPct val="40000"/>
              </a:spcBef>
              <a:buFontTx/>
              <a:buNone/>
            </a:pPr>
            <a:r>
              <a:rPr lang="en-US" altLang="zh-CN" sz="2400" dirty="0"/>
              <a:t>		a=(b=4)+(c=6)</a:t>
            </a:r>
          </a:p>
          <a:p>
            <a:pPr lvl="1" eaLnBrk="1" hangingPunct="1">
              <a:spcBef>
                <a:spcPct val="40000"/>
              </a:spcBef>
              <a:buFontTx/>
              <a:buNone/>
            </a:pPr>
            <a:r>
              <a:rPr lang="en-US" altLang="zh-CN" sz="2400" dirty="0"/>
              <a:t> 		a+=a-=a*a	</a:t>
            </a:r>
            <a:r>
              <a:rPr lang="zh-CN" altLang="en-US" sz="2400" dirty="0"/>
              <a:t>等价于  </a:t>
            </a:r>
            <a:r>
              <a:rPr lang="en-US" altLang="zh-CN" sz="2400" dirty="0"/>
              <a:t>a=a+(a=a-a*a) </a:t>
            </a:r>
          </a:p>
          <a:p>
            <a:pPr lvl="1" eaLnBrk="1" hangingPunct="1">
              <a:spcBef>
                <a:spcPct val="40000"/>
              </a:spcBef>
              <a:buFontTx/>
              <a:buNone/>
            </a:pPr>
            <a:r>
              <a:rPr lang="en-US" altLang="zh-CN" sz="2400" dirty="0"/>
              <a:t> [</a:t>
            </a:r>
            <a:r>
              <a:rPr lang="zh-CN" altLang="en-US" sz="2400" dirty="0"/>
              <a:t>例</a:t>
            </a:r>
            <a:r>
              <a:rPr lang="en-US" altLang="zh-CN" sz="2400" dirty="0"/>
              <a:t>] printf("%d", a=b);		   </a:t>
            </a:r>
          </a:p>
          <a:p>
            <a:pPr lvl="1" eaLnBrk="1" hangingPunct="1">
              <a:spcBef>
                <a:spcPct val="40000"/>
              </a:spcBef>
              <a:buFontTx/>
              <a:buNone/>
            </a:pPr>
            <a:r>
              <a:rPr lang="zh-CN" altLang="en-US" sz="2400" dirty="0"/>
              <a:t>体现了</a:t>
            </a:r>
            <a:r>
              <a:rPr lang="en-US" altLang="zh-CN" sz="2400" dirty="0"/>
              <a:t>C</a:t>
            </a:r>
            <a:r>
              <a:rPr lang="zh-CN" altLang="en-US" sz="2400" dirty="0"/>
              <a:t>语言的灵活性，但过多使用影响可读性</a:t>
            </a:r>
          </a:p>
        </p:txBody>
      </p:sp>
      <p:sp>
        <p:nvSpPr>
          <p:cNvPr id="1331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9pPr>
          </a:lstStyle>
          <a:p>
            <a:pPr eaLnBrk="1" hangingPunct="1"/>
            <a:fld id="{94B73410-A03E-4EEF-8783-95C7F2870637}" type="slidenum">
              <a:rPr kumimoji="0" lang="en-US" altLang="zh-CN">
                <a:solidFill>
                  <a:srgbClr val="FFFF99"/>
                </a:solidFill>
                <a:ea typeface="宋体" charset="-122"/>
              </a:rPr>
              <a:pPr eaLnBrk="1" hangingPunct="1"/>
              <a:t>11</a:t>
            </a:fld>
            <a:endParaRPr kumimoji="0" lang="en-US" altLang="zh-CN">
              <a:solidFill>
                <a:srgbClr val="FFFF99"/>
              </a:solidFill>
              <a:ea typeface="宋体" charset="-122"/>
            </a:endParaRPr>
          </a:p>
        </p:txBody>
      </p:sp>
      <p:sp>
        <p:nvSpPr>
          <p:cNvPr id="190469" name="Text Box 5"/>
          <p:cNvSpPr txBox="1">
            <a:spLocks noChangeArrowheads="1"/>
          </p:cNvSpPr>
          <p:nvPr/>
        </p:nvSpPr>
        <p:spPr bwMode="auto">
          <a:xfrm>
            <a:off x="3240265" y="2636912"/>
            <a:ext cx="3188693" cy="461665"/>
          </a:xfrm>
          <a:prstGeom prst="rect">
            <a:avLst/>
          </a:prstGeom>
          <a:noFill/>
          <a:ln w="38100" cmpd="dbl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/>
              <a:t>错例：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a=b=c=5;</a:t>
            </a:r>
          </a:p>
        </p:txBody>
      </p:sp>
    </p:spTree>
    <p:extLst>
      <p:ext uri="{BB962C8B-B14F-4D97-AF65-F5344CB8AC3E}">
        <p14:creationId xmlns:p14="http://schemas.microsoft.com/office/powerpoint/2010/main" val="1110129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332656"/>
            <a:ext cx="5599534" cy="809623"/>
          </a:xfrm>
        </p:spPr>
        <p:txBody>
          <a:bodyPr/>
          <a:lstStyle/>
          <a:p>
            <a:pPr eaLnBrk="1" hangingPunct="1"/>
            <a:r>
              <a:rPr lang="en-US" altLang="zh-CN" sz="3600" dirty="0"/>
              <a:t>(</a:t>
            </a:r>
            <a:r>
              <a:rPr lang="zh-CN" altLang="en-US" sz="3600" dirty="0"/>
              <a:t>三</a:t>
            </a:r>
            <a:r>
              <a:rPr lang="en-US" altLang="zh-CN" sz="3600" dirty="0"/>
              <a:t>)</a:t>
            </a:r>
            <a:r>
              <a:rPr lang="zh-CN" altLang="en-US" sz="3600" dirty="0"/>
              <a:t>赋值过程中的类型转换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539552" y="1340769"/>
            <a:ext cx="8382000" cy="4176464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800" dirty="0">
                <a:solidFill>
                  <a:schemeClr val="tx2"/>
                </a:solidFill>
              </a:rPr>
              <a:t>	</a:t>
            </a:r>
            <a:r>
              <a:rPr lang="zh-CN" altLang="en-US" sz="2800" dirty="0"/>
              <a:t>当赋值运算符两侧的类型不一致，但都是算术类型时，在赋值时系统要进行自动类型转换，转换规则：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zh-CN" altLang="en-US" sz="2400" b="1" dirty="0"/>
              <a:t>整型变量</a:t>
            </a:r>
            <a:r>
              <a:rPr lang="en-US" altLang="zh-CN" sz="2400" b="1" dirty="0"/>
              <a:t>=</a:t>
            </a:r>
            <a:r>
              <a:rPr lang="zh-CN" altLang="en-US" sz="2400" b="1" dirty="0"/>
              <a:t>字符型数据</a:t>
            </a:r>
          </a:p>
          <a:p>
            <a:pPr marL="457200" lvl="0" indent="-457200" eaLnBrk="1" hangingPunct="1">
              <a:lnSpc>
                <a:spcPct val="80000"/>
              </a:lnSpc>
              <a:buNone/>
            </a:pPr>
            <a:r>
              <a:rPr lang="zh-CN" altLang="en-US" sz="2400" dirty="0"/>
              <a:t>	</a:t>
            </a:r>
            <a:r>
              <a:rPr lang="zh-CN" altLang="en-US" sz="2400" b="1" dirty="0"/>
              <a:t>将字符的</a:t>
            </a:r>
            <a:r>
              <a:rPr lang="en-US" altLang="zh-CN" sz="2400" b="1" dirty="0"/>
              <a:t>ASCII</a:t>
            </a:r>
            <a:r>
              <a:rPr lang="zh-CN" altLang="en-US" sz="2400" b="1" dirty="0"/>
              <a:t>码值赋给整型变量</a:t>
            </a:r>
            <a:endParaRPr lang="en-US" altLang="zh-CN" sz="2400" dirty="0"/>
          </a:p>
          <a:p>
            <a:pPr marL="457200" lvl="1" indent="-457200" eaLnBrk="1" hangingPunct="1">
              <a:lnSpc>
                <a:spcPct val="80000"/>
              </a:lnSpc>
              <a:buClr>
                <a:schemeClr val="hlink"/>
              </a:buClr>
              <a:buNone/>
            </a:pPr>
            <a:r>
              <a:rPr lang="zh-CN" altLang="en-US" sz="2400" dirty="0"/>
              <a:t>     如：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= ’a’;	        	//</a:t>
            </a:r>
            <a:r>
              <a:rPr lang="zh-CN" altLang="en-US" sz="2400" dirty="0"/>
              <a:t>赋值后</a:t>
            </a:r>
            <a:r>
              <a:rPr lang="en-US" altLang="zh-CN" sz="2400" dirty="0" err="1"/>
              <a:t>i</a:t>
            </a:r>
            <a:r>
              <a:rPr lang="zh-CN" altLang="en-US" sz="2400" dirty="0"/>
              <a:t>的值为</a:t>
            </a:r>
            <a:r>
              <a:rPr lang="en-US" altLang="zh-CN" sz="2400" dirty="0"/>
              <a:t>97</a:t>
            </a:r>
            <a:endParaRPr lang="en-US" altLang="zh-CN" sz="2400" b="1" dirty="0"/>
          </a:p>
          <a:p>
            <a:pPr marL="457200" indent="-457200" eaLnBrk="1" hangingPunct="1">
              <a:spcBef>
                <a:spcPct val="35000"/>
              </a:spcBef>
              <a:buFont typeface="+mj-lt"/>
              <a:buAutoNum type="arabicPeriod" startAt="2"/>
            </a:pPr>
            <a:r>
              <a:rPr lang="en-US" altLang="zh-CN" sz="2400" b="1" dirty="0"/>
              <a:t>float</a:t>
            </a:r>
            <a:r>
              <a:rPr lang="zh-CN" altLang="en-US" sz="2400" b="1" dirty="0"/>
              <a:t>或</a:t>
            </a:r>
            <a:r>
              <a:rPr lang="en-US" altLang="zh-CN" sz="2400" b="1" dirty="0"/>
              <a:t>double</a:t>
            </a:r>
            <a:r>
              <a:rPr lang="zh-CN" altLang="en-US" sz="2400" b="1" dirty="0"/>
              <a:t>型变量</a:t>
            </a:r>
            <a:r>
              <a:rPr lang="en-US" altLang="zh-CN" sz="2400" b="1" dirty="0"/>
              <a:t>=</a:t>
            </a:r>
            <a:r>
              <a:rPr lang="zh-CN" altLang="en-US" sz="2400" b="1" dirty="0"/>
              <a:t>整型数据</a:t>
            </a:r>
            <a:r>
              <a:rPr lang="zh-CN" altLang="en-US" sz="2400" dirty="0"/>
              <a:t>	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dirty="0"/>
              <a:t>	数值不变，转换为实数，再以浮点数形式存储到变量中。</a:t>
            </a:r>
            <a:br>
              <a:rPr lang="zh-CN" altLang="en-US" sz="2400" dirty="0"/>
            </a:br>
            <a:r>
              <a:rPr lang="zh-CN" altLang="en-US" sz="2400" dirty="0"/>
              <a:t> 如：</a:t>
            </a:r>
            <a:r>
              <a:rPr lang="en-US" altLang="zh-CN" sz="2400" dirty="0"/>
              <a:t>float f = 12;	</a:t>
            </a:r>
            <a:r>
              <a:rPr lang="zh-CN" altLang="en-US" sz="2400" dirty="0"/>
              <a:t>先转换成</a:t>
            </a:r>
            <a:r>
              <a:rPr lang="en-US" altLang="zh-CN" sz="2400" dirty="0"/>
              <a:t>12.0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50000"/>
              </a:spcBef>
              <a:buFont typeface="+mj-lt"/>
              <a:buAutoNum type="arabicPeriod" startAt="3"/>
            </a:pPr>
            <a:r>
              <a:rPr lang="en-US" altLang="zh-CN" sz="2400" b="1" dirty="0"/>
              <a:t>double</a:t>
            </a:r>
            <a:r>
              <a:rPr lang="zh-CN" altLang="en-US" sz="2400" b="1" dirty="0"/>
              <a:t>变量</a:t>
            </a:r>
            <a:r>
              <a:rPr lang="en-US" altLang="zh-CN" sz="2400" b="1" dirty="0"/>
              <a:t>=float</a:t>
            </a:r>
            <a:r>
              <a:rPr lang="zh-CN" altLang="en-US" sz="2400" b="1" dirty="0"/>
              <a:t>数据</a:t>
            </a:r>
            <a:r>
              <a:rPr lang="zh-CN" altLang="en-US" sz="2400" dirty="0"/>
              <a:t>	数值不变，有效位数扩展。</a:t>
            </a:r>
          </a:p>
        </p:txBody>
      </p:sp>
    </p:spTree>
    <p:extLst>
      <p:ext uri="{BB962C8B-B14F-4D97-AF65-F5344CB8AC3E}">
        <p14:creationId xmlns:p14="http://schemas.microsoft.com/office/powerpoint/2010/main" val="761447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908720"/>
            <a:ext cx="8763000" cy="576064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zh-CN" altLang="en-US" sz="2400" b="1" dirty="0"/>
              <a:t>注：整型变量</a:t>
            </a:r>
            <a:r>
              <a:rPr lang="en-US" altLang="zh-CN" sz="2400" b="1" dirty="0"/>
              <a:t>=</a:t>
            </a:r>
            <a:r>
              <a:rPr lang="zh-CN" altLang="en-US" sz="2400" b="1" dirty="0"/>
              <a:t>字符型数据</a:t>
            </a:r>
          </a:p>
          <a:p>
            <a:pPr marL="457200" indent="-457200" eaLnBrk="1" hangingPunct="1">
              <a:lnSpc>
                <a:spcPct val="80000"/>
              </a:lnSpc>
              <a:spcBef>
                <a:spcPct val="50000"/>
              </a:spcBef>
              <a:buFont typeface="+mj-lt"/>
              <a:buAutoNum type="alphaLcParenR"/>
            </a:pPr>
            <a:r>
              <a:rPr lang="zh-CN" altLang="en-US" sz="2400" dirty="0"/>
              <a:t>若所用系统将字符型处理为</a:t>
            </a:r>
            <a:r>
              <a:rPr lang="en-US" altLang="zh-CN" sz="2400" dirty="0"/>
              <a:t>unsigned</a:t>
            </a:r>
            <a:r>
              <a:rPr lang="zh-CN" altLang="en-US" sz="2400" dirty="0"/>
              <a:t>，或是程序中已声明字符型数据为</a:t>
            </a:r>
            <a:r>
              <a:rPr lang="en-US" altLang="zh-CN" sz="2400" dirty="0"/>
              <a:t>unsigned</a:t>
            </a:r>
            <a:r>
              <a:rPr lang="zh-CN" altLang="en-US" sz="2400" dirty="0"/>
              <a:t>的，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/>
              <a:t>	则将字符的</a:t>
            </a:r>
            <a:r>
              <a:rPr lang="en-US" altLang="zh-CN" sz="2400" dirty="0"/>
              <a:t>8</a:t>
            </a:r>
            <a:r>
              <a:rPr lang="zh-CN" altLang="en-US" sz="2400" dirty="0"/>
              <a:t>位放到整型变量的低</a:t>
            </a:r>
            <a:r>
              <a:rPr lang="en-US" altLang="zh-CN" sz="2400" dirty="0"/>
              <a:t>8</a:t>
            </a:r>
            <a:r>
              <a:rPr lang="zh-CN" altLang="en-US" sz="2400" dirty="0"/>
              <a:t>位，高</a:t>
            </a:r>
            <a:r>
              <a:rPr lang="en-US" altLang="zh-CN" sz="2400" dirty="0"/>
              <a:t>8</a:t>
            </a:r>
            <a:r>
              <a:rPr lang="zh-CN" altLang="en-US" sz="2400" dirty="0"/>
              <a:t>位补</a:t>
            </a:r>
            <a:r>
              <a:rPr lang="en-US" altLang="zh-CN" sz="2400" dirty="0"/>
              <a:t>0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457200" lvl="1" indent="-457200" eaLnBrk="1" hangingPunct="1">
              <a:lnSpc>
                <a:spcPct val="80000"/>
              </a:lnSpc>
              <a:buClr>
                <a:schemeClr val="hlink"/>
              </a:buClr>
              <a:buNone/>
            </a:pPr>
            <a:r>
              <a:rPr lang="zh-CN" altLang="en-US" sz="2400" dirty="0"/>
              <a:t>     如：</a:t>
            </a:r>
            <a:r>
              <a:rPr lang="en-US" altLang="zh-CN" sz="2400" dirty="0"/>
              <a:t>unsigned char a= ’\212’;</a:t>
            </a:r>
          </a:p>
          <a:p>
            <a:pPr marL="457200" lvl="1" indent="-457200" eaLnBrk="1" hangingPunct="1">
              <a:lnSpc>
                <a:spcPct val="80000"/>
              </a:lnSpc>
              <a:buClr>
                <a:schemeClr val="hlink"/>
              </a:buClr>
              <a:buNone/>
            </a:pPr>
            <a:r>
              <a:rPr lang="en-US" altLang="zh-CN" sz="2400" dirty="0"/>
              <a:t>		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= a;	     </a:t>
            </a:r>
          </a:p>
          <a:p>
            <a:pPr marL="457200" lvl="1" indent="-457200" eaLnBrk="1" hangingPunct="1">
              <a:lnSpc>
                <a:spcPct val="80000"/>
              </a:lnSpc>
              <a:buClr>
                <a:schemeClr val="hlink"/>
              </a:buClr>
              <a:buNone/>
            </a:pPr>
            <a:r>
              <a:rPr lang="en-US" altLang="zh-CN" sz="2400" dirty="0"/>
              <a:t>   	TC</a:t>
            </a:r>
            <a:r>
              <a:rPr lang="zh-CN" altLang="en-US" sz="2400" dirty="0"/>
              <a:t>、</a:t>
            </a:r>
            <a:r>
              <a:rPr lang="en-US" altLang="zh-CN" sz="2400" dirty="0"/>
              <a:t>VC6</a:t>
            </a:r>
            <a:r>
              <a:rPr lang="zh-CN" altLang="en-US" sz="2400" dirty="0"/>
              <a:t>中</a:t>
            </a:r>
            <a:r>
              <a:rPr lang="en-US" altLang="zh-CN" sz="2400" dirty="0" err="1"/>
              <a:t>i</a:t>
            </a:r>
            <a:r>
              <a:rPr lang="zh-CN" altLang="en-US" sz="2400" dirty="0"/>
              <a:t>的值为</a:t>
            </a:r>
            <a:r>
              <a:rPr lang="en-US" altLang="zh-CN" sz="2400" dirty="0"/>
              <a:t>138</a:t>
            </a:r>
            <a:endParaRPr lang="zh-CN" altLang="en-US" sz="2400" dirty="0"/>
          </a:p>
          <a:p>
            <a:pPr marL="457200" indent="-457200" eaLnBrk="1" hangingPunct="1">
              <a:lnSpc>
                <a:spcPct val="80000"/>
              </a:lnSpc>
              <a:spcBef>
                <a:spcPct val="50000"/>
              </a:spcBef>
              <a:buFont typeface="+mj-lt"/>
              <a:buAutoNum type="alphaLcParenR" startAt="2"/>
            </a:pPr>
            <a:r>
              <a:rPr lang="zh-CN" altLang="en-US" sz="2400" dirty="0"/>
              <a:t>若所用系统将字符型处理为</a:t>
            </a:r>
            <a:r>
              <a:rPr lang="en-US" altLang="zh-CN" sz="2400" dirty="0"/>
              <a:t>signed</a:t>
            </a:r>
            <a:r>
              <a:rPr lang="zh-CN" altLang="en-US" sz="2400" dirty="0"/>
              <a:t>（如</a:t>
            </a:r>
            <a:r>
              <a:rPr lang="en-US" altLang="zh-CN" sz="2400" dirty="0"/>
              <a:t>TC</a:t>
            </a:r>
            <a:r>
              <a:rPr lang="zh-CN" altLang="en-US" sz="2400" dirty="0"/>
              <a:t>）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/>
              <a:t>	则将字符的</a:t>
            </a:r>
            <a:r>
              <a:rPr lang="en-US" altLang="zh-CN" sz="2400" dirty="0"/>
              <a:t>8</a:t>
            </a:r>
            <a:r>
              <a:rPr lang="zh-CN" altLang="en-US" sz="2400" dirty="0"/>
              <a:t>位放到</a:t>
            </a:r>
            <a:r>
              <a:rPr lang="en-US" altLang="zh-CN" sz="2400" dirty="0" err="1"/>
              <a:t>int</a:t>
            </a:r>
            <a:r>
              <a:rPr lang="zh-CN" altLang="en-US" sz="2400" dirty="0"/>
              <a:t>变量的低</a:t>
            </a:r>
            <a:r>
              <a:rPr lang="en-US" altLang="zh-CN" sz="2400" dirty="0"/>
              <a:t>8</a:t>
            </a:r>
            <a:r>
              <a:rPr lang="zh-CN" altLang="en-US" sz="2400" dirty="0"/>
              <a:t>位，其</a:t>
            </a:r>
            <a:r>
              <a:rPr lang="zh-CN" altLang="en-US" sz="2400" b="1" dirty="0"/>
              <a:t>符号位扩展</a:t>
            </a:r>
            <a:r>
              <a:rPr lang="zh-CN" altLang="en-US" sz="2400" dirty="0"/>
              <a:t>为高</a:t>
            </a:r>
            <a:r>
              <a:rPr lang="en-US" altLang="zh-CN" sz="2400" dirty="0"/>
              <a:t>8</a:t>
            </a:r>
            <a:r>
              <a:rPr lang="zh-CN" altLang="en-US" sz="2400" dirty="0"/>
              <a:t>位。（无论整型变量是否为</a:t>
            </a:r>
            <a:r>
              <a:rPr lang="en-US" altLang="zh-CN" sz="2400" dirty="0"/>
              <a:t>singed</a:t>
            </a:r>
            <a:r>
              <a:rPr lang="zh-CN" altLang="en-US" sz="2400" dirty="0"/>
              <a:t>型！）</a:t>
            </a:r>
          </a:p>
          <a:p>
            <a:pPr marL="838200" lvl="1" indent="-3810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/>
              <a:t>如：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j = ’\212’;	TC</a:t>
            </a:r>
            <a:r>
              <a:rPr lang="zh-CN" altLang="en-US" sz="2400" dirty="0"/>
              <a:t>、</a:t>
            </a:r>
            <a:r>
              <a:rPr lang="en-US" altLang="zh-CN" sz="2400" dirty="0"/>
              <a:t>VC6</a:t>
            </a:r>
            <a:r>
              <a:rPr lang="zh-CN" altLang="en-US" sz="2400" dirty="0"/>
              <a:t>中</a:t>
            </a:r>
            <a:r>
              <a:rPr lang="en-US" altLang="zh-CN" sz="2400" dirty="0" err="1"/>
              <a:t>i</a:t>
            </a:r>
            <a:r>
              <a:rPr lang="zh-CN" altLang="en-US" sz="2400" dirty="0"/>
              <a:t>的值为</a:t>
            </a:r>
            <a:r>
              <a:rPr lang="en-US" altLang="zh-CN" sz="2400" dirty="0"/>
              <a:t>-118</a:t>
            </a:r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None/>
            </a:pPr>
            <a:endParaRPr lang="en-US" altLang="zh-CN" sz="2400" dirty="0">
              <a:solidFill>
                <a:schemeClr val="tx2"/>
              </a:solidFill>
            </a:endParaRPr>
          </a:p>
          <a:p>
            <a:pPr marL="838200" lvl="1" indent="-3810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400" dirty="0">
              <a:solidFill>
                <a:srgbClr val="00B0F0"/>
              </a:solidFill>
            </a:endParaRPr>
          </a:p>
        </p:txBody>
      </p:sp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9pPr>
          </a:lstStyle>
          <a:p>
            <a:pPr eaLnBrk="1" hangingPunct="1"/>
            <a:fld id="{5AA1E60F-B6D2-4C89-B4A3-7447AC1CADA3}" type="slidenum">
              <a:rPr kumimoji="0" lang="en-US" altLang="zh-CN">
                <a:solidFill>
                  <a:srgbClr val="FFFF99"/>
                </a:solidFill>
                <a:ea typeface="宋体" charset="-122"/>
              </a:rPr>
              <a:pPr eaLnBrk="1" hangingPunct="1"/>
              <a:t>13</a:t>
            </a:fld>
            <a:endParaRPr kumimoji="0" lang="en-US" altLang="zh-CN">
              <a:solidFill>
                <a:srgbClr val="FFFF99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5465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187400" y="908720"/>
            <a:ext cx="8928992" cy="5177501"/>
          </a:xfrm>
        </p:spPr>
        <p:txBody>
          <a:bodyPr/>
          <a:lstStyle/>
          <a:p>
            <a:pPr marL="457200" indent="-457200">
              <a:spcBef>
                <a:spcPct val="35000"/>
              </a:spcBef>
              <a:buFont typeface="+mj-lt"/>
              <a:buAutoNum type="arabicPeriod" startAt="2"/>
            </a:pPr>
            <a:r>
              <a:rPr lang="en-US" altLang="zh-CN" sz="2400" b="1" dirty="0"/>
              <a:t>float</a:t>
            </a:r>
            <a:r>
              <a:rPr lang="zh-CN" altLang="en-US" sz="2400" b="1" dirty="0"/>
              <a:t>或</a:t>
            </a:r>
            <a:r>
              <a:rPr lang="en-US" altLang="zh-CN" sz="2400" b="1" dirty="0"/>
              <a:t>double</a:t>
            </a:r>
            <a:r>
              <a:rPr lang="zh-CN" altLang="en-US" sz="2400" b="1" dirty="0"/>
              <a:t>型变量</a:t>
            </a:r>
            <a:r>
              <a:rPr lang="en-US" altLang="zh-CN" sz="2400" b="1" dirty="0"/>
              <a:t>=</a:t>
            </a:r>
            <a:r>
              <a:rPr lang="zh-CN" altLang="en-US" sz="2400" b="1" dirty="0"/>
              <a:t>整型数据</a:t>
            </a:r>
            <a:r>
              <a:rPr lang="zh-CN" altLang="en-US" sz="2400" dirty="0"/>
              <a:t>	</a:t>
            </a:r>
          </a:p>
          <a:p>
            <a:pPr>
              <a:buNone/>
            </a:pPr>
            <a:r>
              <a:rPr lang="zh-CN" altLang="en-US" sz="2400" dirty="0"/>
              <a:t>	数值不变，转换为实数，再以浮点数形式存储到变量中。</a:t>
            </a:r>
            <a:br>
              <a:rPr lang="zh-CN" altLang="en-US" sz="2400" dirty="0"/>
            </a:br>
            <a:r>
              <a:rPr lang="zh-CN" altLang="en-US" sz="2400" dirty="0"/>
              <a:t> 如：</a:t>
            </a:r>
            <a:r>
              <a:rPr lang="en-US" altLang="zh-CN" sz="2400" dirty="0"/>
              <a:t>float f = 12;	</a:t>
            </a:r>
            <a:r>
              <a:rPr lang="zh-CN" altLang="en-US" sz="2400" dirty="0"/>
              <a:t>先转换成</a:t>
            </a:r>
            <a:r>
              <a:rPr lang="en-US" altLang="zh-CN" sz="2400" dirty="0"/>
              <a:t>12.0</a:t>
            </a:r>
          </a:p>
          <a:p>
            <a:pPr marL="457200" indent="-457200">
              <a:lnSpc>
                <a:spcPct val="80000"/>
              </a:lnSpc>
              <a:spcBef>
                <a:spcPct val="50000"/>
              </a:spcBef>
              <a:buFont typeface="+mj-lt"/>
              <a:buAutoNum type="arabicPeriod" startAt="3"/>
            </a:pPr>
            <a:r>
              <a:rPr lang="en-US" altLang="zh-CN" sz="2400" b="1" dirty="0"/>
              <a:t>double</a:t>
            </a:r>
            <a:r>
              <a:rPr lang="zh-CN" altLang="en-US" sz="2400" b="1" dirty="0"/>
              <a:t>变量</a:t>
            </a:r>
            <a:r>
              <a:rPr lang="en-US" altLang="zh-CN" sz="2400" b="1" dirty="0"/>
              <a:t>=float</a:t>
            </a:r>
            <a:r>
              <a:rPr lang="zh-CN" altLang="en-US" sz="2400" b="1" dirty="0"/>
              <a:t>数据</a:t>
            </a:r>
            <a:r>
              <a:rPr lang="zh-CN" altLang="en-US" sz="2400" dirty="0"/>
              <a:t>	数值不变，有效位数扩展。</a:t>
            </a:r>
            <a:endParaRPr lang="en-US" altLang="zh-CN" sz="2400" b="1" dirty="0"/>
          </a:p>
          <a:p>
            <a:pPr marL="457200" indent="-457200" eaLnBrk="1" hangingPunct="1">
              <a:lnSpc>
                <a:spcPct val="80000"/>
              </a:lnSpc>
              <a:buFont typeface="+mj-lt"/>
              <a:buAutoNum type="arabicPeriod" startAt="4"/>
            </a:pPr>
            <a:r>
              <a:rPr lang="zh-CN" altLang="en-US" sz="2400" b="1" dirty="0"/>
              <a:t>整型变量</a:t>
            </a:r>
            <a:r>
              <a:rPr lang="en-US" altLang="zh-CN" sz="2400" b="1" dirty="0"/>
              <a:t>=</a:t>
            </a:r>
            <a:r>
              <a:rPr lang="zh-CN" altLang="en-US" sz="2400" b="1" dirty="0"/>
              <a:t>实型数据</a:t>
            </a:r>
            <a:r>
              <a:rPr lang="zh-CN" altLang="en-US" sz="2400" dirty="0"/>
              <a:t>	先取整，即舍弃实数的小数部分。</a:t>
            </a:r>
            <a:br>
              <a:rPr lang="zh-CN" altLang="en-US" sz="2400" dirty="0"/>
            </a:br>
            <a:r>
              <a:rPr lang="zh-CN" altLang="en-US" sz="2400" dirty="0"/>
              <a:t>如：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= 43.24;</a:t>
            </a:r>
            <a:endParaRPr lang="en-US" altLang="zh-CN" sz="2400" b="1" dirty="0"/>
          </a:p>
          <a:p>
            <a:pPr marL="457200" indent="-457200" eaLnBrk="1" hangingPunct="1">
              <a:lnSpc>
                <a:spcPct val="80000"/>
              </a:lnSpc>
              <a:buFont typeface="+mj-lt"/>
              <a:buAutoNum type="arabicPeriod" startAt="4"/>
            </a:pPr>
            <a:r>
              <a:rPr lang="en-US" altLang="zh-CN" sz="2400" b="1" dirty="0"/>
              <a:t>float</a:t>
            </a:r>
            <a:r>
              <a:rPr lang="zh-CN" altLang="en-US" sz="2400" b="1" dirty="0"/>
              <a:t>变量</a:t>
            </a:r>
            <a:r>
              <a:rPr lang="en-US" altLang="zh-CN" sz="2400" b="1" dirty="0"/>
              <a:t>=double</a:t>
            </a:r>
            <a:r>
              <a:rPr lang="zh-CN" altLang="en-US" sz="2400" b="1" dirty="0"/>
              <a:t>数据</a:t>
            </a:r>
          </a:p>
          <a:p>
            <a:pPr marL="457200" indent="-4572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400" dirty="0"/>
              <a:t>	当数值范围不溢出时，截取其前</a:t>
            </a:r>
            <a:r>
              <a:rPr lang="en-US" altLang="zh-CN" sz="2400" dirty="0"/>
              <a:t>6~7</a:t>
            </a:r>
            <a:r>
              <a:rPr lang="zh-CN" altLang="en-US" sz="2400" dirty="0"/>
              <a:t>位有效数字（双精度转单精度）；否则运行时将出现浮点数溢出错误。</a:t>
            </a:r>
            <a:endParaRPr lang="en-US" altLang="zh-CN" sz="2400" dirty="0"/>
          </a:p>
          <a:p>
            <a:pPr marL="838200" lvl="1" indent="-381000" eaLnBrk="1" hangingPunct="1">
              <a:lnSpc>
                <a:spcPct val="80000"/>
              </a:lnSpc>
              <a:buFont typeface="Wingdings" pitchFamily="2" charset="2"/>
              <a:buChar char="ü"/>
            </a:pPr>
            <a:r>
              <a:rPr lang="en-US" altLang="zh-CN" sz="2400" dirty="0"/>
              <a:t>float</a:t>
            </a:r>
            <a:r>
              <a:rPr lang="zh-CN" altLang="en-US" sz="2400" dirty="0"/>
              <a:t>型的数值范围： </a:t>
            </a:r>
            <a:r>
              <a:rPr lang="en-US" altLang="en-US" sz="2400" dirty="0"/>
              <a:t>±</a:t>
            </a:r>
            <a:r>
              <a:rPr lang="en-US" altLang="zh-CN" sz="2400" dirty="0"/>
              <a:t>(3.4×10</a:t>
            </a:r>
            <a:r>
              <a:rPr lang="en-US" altLang="zh-CN" sz="2400" baseline="30000" dirty="0"/>
              <a:t>-38</a:t>
            </a:r>
            <a:r>
              <a:rPr lang="zh-CN" altLang="en-US" sz="2400" dirty="0"/>
              <a:t>～</a:t>
            </a:r>
            <a:r>
              <a:rPr lang="en-US" altLang="zh-CN" sz="2400" dirty="0"/>
              <a:t>3.4×10</a:t>
            </a:r>
            <a:r>
              <a:rPr lang="en-US" altLang="zh-CN" sz="2400" baseline="30000" dirty="0"/>
              <a:t>38</a:t>
            </a:r>
            <a:r>
              <a:rPr lang="en-US" altLang="zh-CN" sz="2400" dirty="0"/>
              <a:t>)</a:t>
            </a:r>
          </a:p>
          <a:p>
            <a:pPr marL="838200" lvl="1" indent="-38100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2400" dirty="0">
              <a:solidFill>
                <a:srgbClr val="00B0F0"/>
              </a:solidFill>
            </a:endParaRPr>
          </a:p>
        </p:txBody>
      </p:sp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9pPr>
          </a:lstStyle>
          <a:p>
            <a:pPr eaLnBrk="1" hangingPunct="1"/>
            <a:fld id="{5AA1E60F-B6D2-4C89-B4A3-7447AC1CADA3}" type="slidenum">
              <a:rPr kumimoji="0" lang="en-US" altLang="zh-CN">
                <a:solidFill>
                  <a:srgbClr val="FFFF99"/>
                </a:solidFill>
                <a:ea typeface="宋体" charset="-122"/>
              </a:rPr>
              <a:pPr eaLnBrk="1" hangingPunct="1"/>
              <a:t>14</a:t>
            </a:fld>
            <a:endParaRPr kumimoji="0" lang="en-US" altLang="zh-CN">
              <a:solidFill>
                <a:srgbClr val="FFFF99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0041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404638"/>
            <a:ext cx="7886700" cy="4351338"/>
          </a:xfrm>
        </p:spPr>
        <p:txBody>
          <a:bodyPr/>
          <a:lstStyle/>
          <a:p>
            <a:pPr marL="457200" lvl="0" indent="-457200" eaLnBrk="1" hangingPunct="1">
              <a:lnSpc>
                <a:spcPct val="90000"/>
              </a:lnSpc>
              <a:spcBef>
                <a:spcPct val="50000"/>
              </a:spcBef>
              <a:buClr>
                <a:srgbClr val="FFFFFF"/>
              </a:buClr>
              <a:buFont typeface="+mj-lt"/>
              <a:buAutoNum type="arabicPeriod" startAt="6"/>
            </a:pPr>
            <a:r>
              <a:rPr lang="zh-CN" altLang="en-US" sz="2400" b="1" dirty="0"/>
              <a:t>占字节少的整形或字符型变量</a:t>
            </a:r>
            <a:r>
              <a:rPr lang="en-US" altLang="zh-CN" sz="2400" b="1" dirty="0"/>
              <a:t>=</a:t>
            </a:r>
            <a:r>
              <a:rPr lang="zh-CN" altLang="en-US" sz="2400" b="1" dirty="0"/>
              <a:t>占字节多的整形数据</a:t>
            </a:r>
            <a:endParaRPr lang="en-US" altLang="zh-CN" sz="2400" b="1" dirty="0"/>
          </a:p>
          <a:p>
            <a:pPr marL="0" lvl="0" indent="0" eaLnBrk="1" hangingPunct="1">
              <a:lnSpc>
                <a:spcPct val="90000"/>
              </a:lnSpc>
              <a:spcBef>
                <a:spcPct val="50000"/>
              </a:spcBef>
              <a:buClr>
                <a:srgbClr val="FFFFFF"/>
              </a:buClr>
              <a:buNone/>
            </a:pPr>
            <a:r>
              <a:rPr lang="en-US" altLang="zh-CN" sz="2400" b="1" dirty="0"/>
              <a:t>	  </a:t>
            </a:r>
            <a:r>
              <a:rPr lang="zh-CN" altLang="en-US" sz="2400" b="1" dirty="0"/>
              <a:t>将其低字节原封不动地送到被复制的变量（截断）</a:t>
            </a:r>
            <a:endParaRPr lang="en-US" altLang="zh-CN" sz="2400" b="1" dirty="0"/>
          </a:p>
          <a:p>
            <a:pPr eaLnBrk="1" hangingPunct="1">
              <a:spcBef>
                <a:spcPts val="600"/>
              </a:spcBef>
              <a:buClr>
                <a:srgbClr val="FFFFFF"/>
              </a:buClr>
            </a:pPr>
            <a:r>
              <a:rPr lang="en-US" altLang="zh-CN" sz="2400" dirty="0"/>
              <a:t>char</a:t>
            </a:r>
            <a:r>
              <a:rPr lang="zh-CN" altLang="en-US" sz="2400" dirty="0"/>
              <a:t>变量</a:t>
            </a:r>
            <a:r>
              <a:rPr lang="en-US" altLang="zh-CN" sz="2400" dirty="0"/>
              <a:t>=</a:t>
            </a:r>
            <a:r>
              <a:rPr lang="en-US" altLang="zh-CN" sz="2400" dirty="0" err="1"/>
              <a:t>int</a:t>
            </a:r>
            <a:r>
              <a:rPr lang="zh-CN" altLang="en-US" sz="2400" dirty="0"/>
              <a:t>、</a:t>
            </a:r>
            <a:r>
              <a:rPr lang="en-US" altLang="zh-CN" sz="2400" dirty="0"/>
              <a:t>short</a:t>
            </a:r>
            <a:r>
              <a:rPr lang="zh-CN" altLang="en-US" sz="2400" dirty="0"/>
              <a:t>或</a:t>
            </a:r>
            <a:r>
              <a:rPr lang="en-US" altLang="zh-CN" sz="2400" dirty="0"/>
              <a:t>long</a:t>
            </a:r>
            <a:r>
              <a:rPr lang="zh-CN" altLang="en-US" sz="2400" dirty="0"/>
              <a:t>数据	取其低</a:t>
            </a:r>
            <a:r>
              <a:rPr lang="en-US" altLang="zh-CN" sz="2400" dirty="0"/>
              <a:t>8</a:t>
            </a:r>
            <a:r>
              <a:rPr lang="zh-CN" altLang="en-US" sz="2400" dirty="0"/>
              <a:t>位</a:t>
            </a:r>
            <a:r>
              <a:rPr lang="en-US" altLang="zh-CN" sz="2400" dirty="0"/>
              <a:t>(</a:t>
            </a:r>
            <a:r>
              <a:rPr lang="zh-CN" altLang="en-US" sz="2400" dirty="0"/>
              <a:t>截断</a:t>
            </a:r>
            <a:r>
              <a:rPr lang="en-US" altLang="zh-CN" sz="2400" dirty="0"/>
              <a:t>)</a:t>
            </a:r>
          </a:p>
          <a:p>
            <a:pPr marL="0" indent="0" eaLnBrk="1" hangingPunct="1">
              <a:spcBef>
                <a:spcPts val="600"/>
              </a:spcBef>
              <a:buClr>
                <a:srgbClr val="FFFFFF"/>
              </a:buClr>
              <a:buNone/>
            </a:pPr>
            <a:r>
              <a:rPr lang="en-US" altLang="zh-CN" sz="2400" dirty="0"/>
              <a:t>  </a:t>
            </a:r>
            <a:r>
              <a:rPr lang="zh-CN" altLang="en-US" sz="2400" dirty="0"/>
              <a:t>如：</a:t>
            </a:r>
            <a:r>
              <a:rPr lang="en-US" altLang="zh-CN" sz="2400" dirty="0"/>
              <a:t>	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=289;</a:t>
            </a:r>
          </a:p>
          <a:p>
            <a:pPr marL="0" indent="0" eaLnBrk="1" hangingPunct="1">
              <a:spcBef>
                <a:spcPts val="600"/>
              </a:spcBef>
              <a:buClr>
                <a:srgbClr val="FFFFFF"/>
              </a:buClr>
              <a:buNone/>
            </a:pPr>
            <a:r>
              <a:rPr lang="en-US" altLang="zh-CN" sz="2400" dirty="0"/>
              <a:t>	char c=</a:t>
            </a:r>
            <a:r>
              <a:rPr lang="en-US" altLang="zh-CN" sz="2400" dirty="0" err="1"/>
              <a:t>i</a:t>
            </a:r>
            <a:r>
              <a:rPr lang="en-US" altLang="zh-CN" sz="2400" dirty="0"/>
              <a:t>;</a:t>
            </a:r>
          </a:p>
          <a:p>
            <a:pPr marL="0" indent="0" eaLnBrk="1" hangingPunct="1">
              <a:spcBef>
                <a:spcPts val="600"/>
              </a:spcBef>
              <a:buClr>
                <a:srgbClr val="FFFFFF"/>
              </a:buClr>
              <a:buNone/>
            </a:pPr>
            <a:endParaRPr lang="en-US" altLang="zh-CN" sz="2400" dirty="0"/>
          </a:p>
          <a:p>
            <a:pPr marL="0" indent="0" eaLnBrk="1" hangingPunct="1">
              <a:spcBef>
                <a:spcPts val="600"/>
              </a:spcBef>
              <a:buClr>
                <a:srgbClr val="FFFFFF"/>
              </a:buClr>
              <a:buNone/>
            </a:pPr>
            <a:endParaRPr lang="en-US" altLang="zh-CN" sz="2400" dirty="0"/>
          </a:p>
          <a:p>
            <a:pPr eaLnBrk="1" hangingPunct="1">
              <a:spcBef>
                <a:spcPts val="600"/>
              </a:spcBef>
              <a:buClr>
                <a:srgbClr val="FFFFFF"/>
              </a:buClr>
            </a:pPr>
            <a:r>
              <a:rPr lang="en-US" altLang="zh-CN" sz="2400" dirty="0"/>
              <a:t>short</a:t>
            </a:r>
            <a:r>
              <a:rPr lang="zh-CN" altLang="en-US" sz="2400" dirty="0"/>
              <a:t>变量</a:t>
            </a:r>
            <a:r>
              <a:rPr lang="en-US" altLang="zh-CN" sz="2400" dirty="0"/>
              <a:t>=</a:t>
            </a:r>
            <a:r>
              <a:rPr lang="en-US" altLang="zh-CN" sz="2400" dirty="0" err="1"/>
              <a:t>int</a:t>
            </a:r>
            <a:r>
              <a:rPr lang="zh-CN" altLang="en-US" sz="2400" dirty="0"/>
              <a:t>数据			取其低</a:t>
            </a:r>
            <a:r>
              <a:rPr lang="en-US" altLang="zh-CN" sz="2400" dirty="0"/>
              <a:t>16</a:t>
            </a:r>
            <a:r>
              <a:rPr lang="zh-CN" altLang="en-US" sz="2400" dirty="0"/>
              <a:t>位</a:t>
            </a:r>
            <a:r>
              <a:rPr lang="en-US" altLang="zh-CN" sz="2400" dirty="0"/>
              <a:t>(</a:t>
            </a:r>
            <a:r>
              <a:rPr lang="zh-CN" altLang="en-US" sz="2400" dirty="0"/>
              <a:t>截断</a:t>
            </a:r>
            <a:r>
              <a:rPr lang="en-US" altLang="zh-CN" sz="2400" dirty="0"/>
              <a:t>)</a:t>
            </a:r>
          </a:p>
          <a:p>
            <a:pPr marL="0" lvl="0" indent="0" eaLnBrk="1" hangingPunct="1">
              <a:spcBef>
                <a:spcPts val="600"/>
              </a:spcBef>
              <a:buClr>
                <a:srgbClr val="FFFFFF"/>
              </a:buClr>
              <a:buNone/>
            </a:pPr>
            <a:r>
              <a:rPr lang="en-US" altLang="zh-CN" sz="2400" dirty="0"/>
              <a:t> </a:t>
            </a:r>
            <a:r>
              <a:rPr lang="zh-CN" altLang="en-US" sz="2400" dirty="0"/>
              <a:t>如：</a:t>
            </a:r>
            <a:r>
              <a:rPr lang="en-US" altLang="zh-CN" sz="2400" dirty="0"/>
              <a:t>	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a=32767;	short b=a+1;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1E501F-1580-4CB2-9BB2-B7881186B4FE}" type="slidenum">
              <a:rPr lang="en-US" altLang="zh-CN" smtClean="0">
                <a:solidFill>
                  <a:srgbClr val="FFFF99"/>
                </a:solidFill>
              </a:rPr>
              <a:pPr>
                <a:defRPr/>
              </a:pPr>
              <a:t>15</a:t>
            </a:fld>
            <a:endParaRPr lang="en-US" altLang="zh-CN">
              <a:solidFill>
                <a:srgbClr val="FFFF99"/>
              </a:solidFill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82"/>
          <a:stretch/>
        </p:blipFill>
        <p:spPr bwMode="auto">
          <a:xfrm>
            <a:off x="5401004" y="1911945"/>
            <a:ext cx="3330370" cy="1336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87" y="4569363"/>
            <a:ext cx="6350849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8616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092322"/>
            <a:ext cx="8382000" cy="525688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Char char="ü"/>
            </a:pPr>
            <a:r>
              <a:rPr lang="en-US" altLang="zh-CN" sz="2400" dirty="0"/>
              <a:t>long</a:t>
            </a:r>
            <a:r>
              <a:rPr lang="zh-CN" altLang="en-US" sz="2400" dirty="0"/>
              <a:t>变量</a:t>
            </a:r>
            <a:r>
              <a:rPr lang="en-US" altLang="zh-CN" sz="2400" dirty="0"/>
              <a:t>=</a:t>
            </a:r>
            <a:r>
              <a:rPr lang="zh-CN" altLang="en-US" sz="2400" dirty="0"/>
              <a:t>带符号整型数据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/>
              <a:t>	效果类似于“整型变量</a:t>
            </a:r>
            <a:r>
              <a:rPr lang="en-US" altLang="zh-CN" sz="2400" dirty="0"/>
              <a:t>=</a:t>
            </a:r>
            <a:r>
              <a:rPr lang="zh-CN" altLang="en-US" sz="2400" dirty="0"/>
              <a:t>字符数据”，需要符号扩展以保持数值不变！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ü"/>
            </a:pPr>
            <a:r>
              <a:rPr lang="en-US" altLang="zh-CN" sz="2400" dirty="0"/>
              <a:t>long </a:t>
            </a:r>
            <a:r>
              <a:rPr lang="en-US" altLang="zh-CN" sz="2400" dirty="0" err="1"/>
              <a:t>int</a:t>
            </a:r>
            <a:r>
              <a:rPr lang="zh-CN" altLang="en-US" sz="2400" dirty="0"/>
              <a:t>变量</a:t>
            </a:r>
            <a:r>
              <a:rPr lang="en-US" altLang="zh-CN" sz="2400" dirty="0"/>
              <a:t>=unsigned </a:t>
            </a:r>
            <a:r>
              <a:rPr lang="en-US" altLang="zh-CN" sz="2400" dirty="0" err="1"/>
              <a:t>int</a:t>
            </a:r>
            <a:r>
              <a:rPr lang="zh-CN" altLang="en-US" sz="2400" dirty="0"/>
              <a:t>数据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/>
              <a:t>	效果类似于“</a:t>
            </a:r>
            <a:r>
              <a:rPr lang="en-US" altLang="zh-CN" sz="2400" dirty="0" err="1"/>
              <a:t>int</a:t>
            </a:r>
            <a:r>
              <a:rPr lang="zh-CN" altLang="en-US" sz="2400" dirty="0"/>
              <a:t>变量</a:t>
            </a:r>
            <a:r>
              <a:rPr lang="en-US" altLang="zh-CN" sz="2400" dirty="0"/>
              <a:t>=unsigned char</a:t>
            </a:r>
            <a:r>
              <a:rPr lang="zh-CN" altLang="en-US" sz="2400" dirty="0"/>
              <a:t>数据”，高位补</a:t>
            </a:r>
            <a:r>
              <a:rPr lang="en-US" altLang="zh-CN" sz="2400" dirty="0"/>
              <a:t>0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ü"/>
            </a:pPr>
            <a:r>
              <a:rPr lang="zh-CN" altLang="en-US" sz="2400" dirty="0"/>
              <a:t>将一个</a:t>
            </a:r>
            <a:r>
              <a:rPr lang="en-US" altLang="zh-CN" sz="2400" dirty="0"/>
              <a:t>unsigned</a:t>
            </a:r>
            <a:r>
              <a:rPr lang="zh-CN" altLang="en-US" sz="2400" dirty="0"/>
              <a:t>型数据赋给一个占字节数相同的非</a:t>
            </a:r>
            <a:r>
              <a:rPr lang="en-US" altLang="zh-CN" sz="2400" dirty="0"/>
              <a:t>unsigned</a:t>
            </a:r>
            <a:r>
              <a:rPr lang="zh-CN" altLang="en-US" sz="2400" dirty="0"/>
              <a:t>型整数变量时，或是将一个非</a:t>
            </a:r>
            <a:r>
              <a:rPr lang="en-US" altLang="zh-CN" sz="2400" dirty="0"/>
              <a:t>unsigned</a:t>
            </a:r>
            <a:r>
              <a:rPr lang="zh-CN" altLang="en-US" sz="2400" dirty="0"/>
              <a:t>型数据赋给一个占字节数相同的</a:t>
            </a:r>
            <a:r>
              <a:rPr lang="en-US" altLang="zh-CN" sz="2400" dirty="0"/>
              <a:t>unsigned</a:t>
            </a:r>
            <a:r>
              <a:rPr lang="zh-CN" altLang="en-US" sz="2400" dirty="0"/>
              <a:t>型整数变量时，都是将其值原样送到变量中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ü"/>
            </a:pPr>
            <a:r>
              <a:rPr lang="zh-CN" altLang="en-US" sz="2000" dirty="0"/>
              <a:t>如果右边的数据的取值范围超出左边变量所属数据类型的取值范围，则左边变量中得到的值并非右边的原值！</a:t>
            </a:r>
            <a:br>
              <a:rPr lang="zh-CN" altLang="en-US" sz="2000" dirty="0"/>
            </a:br>
            <a:r>
              <a:rPr lang="zh-CN" altLang="en-US" sz="2000" dirty="0"/>
              <a:t>如：</a:t>
            </a:r>
            <a:r>
              <a:rPr lang="en-US" altLang="zh-CN" sz="2000" dirty="0" err="1"/>
              <a:t>unsinged</a:t>
            </a:r>
            <a:r>
              <a:rPr lang="en-US" altLang="zh-CN" sz="2000" dirty="0"/>
              <a:t> u=65535;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= u;   </a:t>
            </a:r>
            <a:r>
              <a:rPr lang="zh-CN" altLang="en-US" sz="2000" dirty="0"/>
              <a:t>则</a:t>
            </a:r>
            <a:r>
              <a:rPr lang="en-US" altLang="zh-CN" sz="2000" dirty="0" err="1"/>
              <a:t>i</a:t>
            </a:r>
            <a:r>
              <a:rPr lang="zh-CN" altLang="en-US" sz="2000" dirty="0"/>
              <a:t>的值为</a:t>
            </a:r>
            <a:r>
              <a:rPr lang="en-US" altLang="zh-CN" sz="2000" dirty="0"/>
              <a:t>-1</a:t>
            </a:r>
            <a:br>
              <a:rPr lang="en-US" altLang="zh-CN" sz="2000" dirty="0"/>
            </a:br>
            <a:r>
              <a:rPr lang="zh-CN" altLang="en-US" sz="2000" dirty="0"/>
              <a:t>如：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= -1; unsigned u=I;	</a:t>
            </a:r>
            <a:r>
              <a:rPr lang="zh-CN" altLang="en-US" sz="2000" dirty="0"/>
              <a:t>则</a:t>
            </a:r>
            <a:r>
              <a:rPr lang="en-US" altLang="zh-CN" sz="2000" dirty="0"/>
              <a:t>u</a:t>
            </a:r>
            <a:r>
              <a:rPr lang="zh-CN" altLang="en-US" sz="2000" dirty="0"/>
              <a:t>的值为</a:t>
            </a:r>
            <a:r>
              <a:rPr lang="en-US" altLang="zh-CN" sz="2000" dirty="0"/>
              <a:t>65535</a:t>
            </a:r>
          </a:p>
        </p:txBody>
      </p:sp>
      <p:sp>
        <p:nvSpPr>
          <p:cNvPr id="1126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9pPr>
          </a:lstStyle>
          <a:p>
            <a:pPr eaLnBrk="1" hangingPunct="1"/>
            <a:fld id="{6ED7352B-6FBA-4D80-9533-A52E7FF10834}" type="slidenum">
              <a:rPr kumimoji="0" lang="en-US" altLang="zh-CN">
                <a:solidFill>
                  <a:srgbClr val="FFFF99"/>
                </a:solidFill>
                <a:ea typeface="宋体" charset="-122"/>
              </a:rPr>
              <a:pPr eaLnBrk="1" hangingPunct="1"/>
              <a:t>16</a:t>
            </a:fld>
            <a:endParaRPr kumimoji="0" lang="en-US" altLang="zh-CN">
              <a:solidFill>
                <a:srgbClr val="FFFF99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7879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484784"/>
            <a:ext cx="7886700" cy="4351338"/>
          </a:xfrm>
        </p:spPr>
        <p:txBody>
          <a:bodyPr/>
          <a:lstStyle/>
          <a:p>
            <a:r>
              <a:rPr lang="zh-CN" altLang="en-US" sz="2800" dirty="0"/>
              <a:t>对初学者不必死记规则，只需要知道：</a:t>
            </a:r>
            <a:endParaRPr lang="en-US" altLang="zh-CN" sz="2800" dirty="0"/>
          </a:p>
          <a:p>
            <a:pPr lvl="1"/>
            <a:r>
              <a:rPr lang="zh-CN" altLang="en-US" sz="2400" dirty="0"/>
              <a:t>在赋值时应当注意变量的取值范围。</a:t>
            </a:r>
            <a:endParaRPr lang="en-US" altLang="zh-CN" sz="2400" dirty="0"/>
          </a:p>
          <a:p>
            <a:pPr lvl="1"/>
            <a:r>
              <a:rPr lang="zh-CN" altLang="en-US" sz="2400" dirty="0"/>
              <a:t>避免把占字节多的整型数据向占字节少的整型变量赋值，因为赋值后数值可能发生</a:t>
            </a:r>
            <a:r>
              <a:rPr lang="zh-CN" altLang="en-US" sz="2400" b="1" dirty="0"/>
              <a:t>失真</a:t>
            </a:r>
            <a:r>
              <a:rPr lang="zh-CN" altLang="en-US" sz="2400" dirty="0"/>
              <a:t>（不属于语法错误，系统不会提示出错！）；如果一定要进行这种赋值，应当保证所赋的值在变量允许的数值范围内。</a:t>
            </a:r>
            <a:endParaRPr lang="en-US" altLang="zh-CN" sz="2400" dirty="0"/>
          </a:p>
          <a:p>
            <a:pPr lvl="1"/>
            <a:r>
              <a:rPr lang="zh-CN" altLang="en-US" sz="2400" dirty="0"/>
              <a:t>整型数据之间的赋值，是按存储单元中的存储形式直接传送的；</a:t>
            </a:r>
            <a:endParaRPr lang="en-US" altLang="zh-CN" sz="2400" dirty="0"/>
          </a:p>
          <a:p>
            <a:pPr lvl="1"/>
            <a:r>
              <a:rPr lang="zh-CN" altLang="en-US" sz="2400" dirty="0"/>
              <a:t>实型数据之间以及整型与实型之间的赋值，是先转换类型后赋值。</a:t>
            </a:r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1E501F-1580-4CB2-9BB2-B7881186B4FE}" type="slidenum">
              <a:rPr lang="en-US" altLang="zh-CN" smtClean="0">
                <a:solidFill>
                  <a:srgbClr val="FFFF99"/>
                </a:solidFill>
              </a:rPr>
              <a:pPr>
                <a:defRPr/>
              </a:pPr>
              <a:t>17</a:t>
            </a:fld>
            <a:endParaRPr lang="en-US" altLang="zh-CN">
              <a:solidFill>
                <a:srgbClr val="FFFF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110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68413"/>
            <a:ext cx="7772400" cy="49688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b="1" dirty="0">
                <a:latin typeface="Arial Black" pitchFamily="34" charset="0"/>
                <a:ea typeface="楷体_GB2312" pitchFamily="49" charset="-122"/>
              </a:rPr>
              <a:t>赋值语句：由赋值表达式加上一个分号构成。</a:t>
            </a:r>
            <a:endParaRPr lang="en-US" altLang="zh-CN" b="1" dirty="0">
              <a:latin typeface="Arial Black" pitchFamily="34" charset="0"/>
              <a:ea typeface="楷体_GB2312" pitchFamily="49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b="1" dirty="0">
                <a:latin typeface="Arial Black" pitchFamily="34" charset="0"/>
                <a:ea typeface="楷体_GB2312" pitchFamily="49" charset="-122"/>
              </a:rPr>
              <a:t>C</a:t>
            </a:r>
            <a:r>
              <a:rPr lang="zh-CN" altLang="en-US" b="1" dirty="0">
                <a:latin typeface="Arial Black" pitchFamily="34" charset="0"/>
                <a:ea typeface="楷体_GB2312" pitchFamily="49" charset="-122"/>
              </a:rPr>
              <a:t>语言的赋值语句属于表达式语句，这是</a:t>
            </a:r>
            <a:r>
              <a:rPr lang="en-US" altLang="zh-CN" b="1" dirty="0">
                <a:latin typeface="Arial Black" pitchFamily="34" charset="0"/>
                <a:ea typeface="楷体_GB2312" pitchFamily="49" charset="-122"/>
              </a:rPr>
              <a:t>C</a:t>
            </a:r>
            <a:r>
              <a:rPr lang="zh-CN" altLang="en-US" b="1" dirty="0">
                <a:latin typeface="Arial Black" pitchFamily="34" charset="0"/>
                <a:ea typeface="楷体_GB2312" pitchFamily="49" charset="-122"/>
              </a:rPr>
              <a:t>语言的一个特点；</a:t>
            </a:r>
            <a:endParaRPr lang="en-US" altLang="zh-CN" b="1" dirty="0">
              <a:latin typeface="Arial Black" pitchFamily="34" charset="0"/>
              <a:ea typeface="楷体_GB2312" pitchFamily="49" charset="-122"/>
            </a:endParaRPr>
          </a:p>
          <a:p>
            <a:pPr lvl="2">
              <a:lnSpc>
                <a:spcPct val="90000"/>
              </a:lnSpc>
              <a:spcBef>
                <a:spcPct val="40000"/>
              </a:spcBef>
            </a:pPr>
            <a:r>
              <a:rPr lang="zh-CN" altLang="en-US" b="1" dirty="0">
                <a:latin typeface="Arial Black" pitchFamily="34" charset="0"/>
                <a:ea typeface="楷体_GB2312" pitchFamily="49" charset="-122"/>
              </a:rPr>
              <a:t>其他大多数高级语言中赋值号不是运算符。</a:t>
            </a:r>
          </a:p>
          <a:p>
            <a:pPr lvl="2">
              <a:lnSpc>
                <a:spcPct val="90000"/>
              </a:lnSpc>
              <a:spcBef>
                <a:spcPct val="40000"/>
              </a:spcBef>
            </a:pPr>
            <a:r>
              <a:rPr lang="zh-CN" altLang="en-US" b="1" dirty="0">
                <a:latin typeface="Arial Black" pitchFamily="34" charset="0"/>
                <a:ea typeface="楷体_GB2312" pitchFamily="49" charset="-122"/>
              </a:rPr>
              <a:t>其他多数高级语言中没有“赋值表达式”的概念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zh-CN" altLang="en-US" b="1" dirty="0">
                <a:latin typeface="Arial Black" pitchFamily="34" charset="0"/>
                <a:ea typeface="楷体_GB2312" pitchFamily="49" charset="-122"/>
              </a:rPr>
              <a:t>赋值表达式可以出现在其他表达式之中，增强了语言的表达能力。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zh-CN" altLang="en-US" b="1" dirty="0">
                <a:latin typeface="Arial Black" pitchFamily="34" charset="0"/>
                <a:ea typeface="楷体_GB2312" pitchFamily="49" charset="-122"/>
              </a:rPr>
              <a:t>	</a:t>
            </a:r>
            <a:r>
              <a:rPr lang="en-US" altLang="zh-CN" b="1" dirty="0">
                <a:latin typeface="Arial Black" pitchFamily="34" charset="0"/>
                <a:ea typeface="楷体_GB2312" pitchFamily="49" charset="-122"/>
              </a:rPr>
              <a:t>[</a:t>
            </a:r>
            <a:r>
              <a:rPr lang="zh-CN" altLang="en-US" b="1" dirty="0">
                <a:latin typeface="Arial Black" pitchFamily="34" charset="0"/>
                <a:ea typeface="楷体_GB2312" pitchFamily="49" charset="-122"/>
              </a:rPr>
              <a:t>例</a:t>
            </a:r>
            <a:r>
              <a:rPr lang="en-US" altLang="zh-CN" b="1" dirty="0">
                <a:latin typeface="Arial Black" pitchFamily="34" charset="0"/>
                <a:ea typeface="楷体_GB2312" pitchFamily="49" charset="-122"/>
              </a:rPr>
              <a:t>] if ((a=b )&gt;0) t=a;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B7C97-50AC-4381-AF68-CE3CDF5C0622}" type="slidenum">
              <a:rPr lang="en-US" altLang="zh-CN">
                <a:solidFill>
                  <a:srgbClr val="FFFF99"/>
                </a:solidFill>
              </a:rPr>
              <a:pPr/>
              <a:t>18</a:t>
            </a:fld>
            <a:endParaRPr lang="en-US" altLang="zh-CN">
              <a:solidFill>
                <a:srgbClr val="FFFF99"/>
              </a:solidFill>
            </a:endParaRP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3611910" y="2780928"/>
            <a:ext cx="3345788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FF0000"/>
                </a:solidFill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4000" b="1" dirty="0">
                <a:solidFill>
                  <a:srgbClr val="FF0000"/>
                </a:solidFill>
              </a:rPr>
              <a:t> </a:t>
            </a:r>
            <a:r>
              <a:rPr kumimoji="1" lang="en-US" altLang="zh-CN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×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这个分号加不得！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762006" y="4586051"/>
            <a:ext cx="5724644" cy="461665"/>
          </a:xfrm>
          <a:prstGeom prst="rect">
            <a:avLst/>
          </a:prstGeom>
          <a:noFill/>
          <a:ln w="38100" cmpd="dbl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/>
              <a:t>【</a:t>
            </a:r>
            <a:r>
              <a:rPr lang="zh-CN" altLang="en-US" sz="2400" dirty="0"/>
              <a:t>注意</a:t>
            </a:r>
            <a:r>
              <a:rPr lang="en-US" altLang="zh-CN" sz="2400" dirty="0"/>
              <a:t>】</a:t>
            </a:r>
            <a:r>
              <a:rPr lang="zh-CN" altLang="en-US" sz="2400" dirty="0"/>
              <a:t>要区分赋值表达式和赋值语句！</a:t>
            </a:r>
            <a:endParaRPr lang="en-US" altLang="zh-CN" sz="2400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77272DEB-7787-4D03-A884-6B5116E3E1F3}"/>
              </a:ext>
            </a:extLst>
          </p:cNvPr>
          <p:cNvSpPr txBox="1">
            <a:spLocks/>
          </p:cNvSpPr>
          <p:nvPr/>
        </p:nvSpPr>
        <p:spPr>
          <a:xfrm>
            <a:off x="-262830" y="188640"/>
            <a:ext cx="774948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/>
              <a:t>（四）赋值表达式和赋值语句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152814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>
                <a:solidFill>
                  <a:schemeClr val="tx1"/>
                </a:solidFill>
              </a:rPr>
              <a:t>（五）变量赋初值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idx="1"/>
          </p:nvPr>
        </p:nvSpPr>
        <p:spPr>
          <a:xfrm>
            <a:off x="610706" y="1690689"/>
            <a:ext cx="7886700" cy="4351338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800" dirty="0">
                <a:ea typeface="楷体_GB2312" pitchFamily="49" charset="-122"/>
              </a:rPr>
              <a:t>程序中经常要对一些变量预先设置初值，</a:t>
            </a:r>
            <a:r>
              <a:rPr lang="zh-CN" altLang="en-US" sz="2800" b="1" u="sng" dirty="0">
                <a:ea typeface="楷体_GB2312" pitchFamily="49" charset="-122"/>
              </a:rPr>
              <a:t>使用未赋值的变量往往是危险的</a:t>
            </a:r>
            <a:r>
              <a:rPr lang="zh-CN" altLang="en-US" sz="2800" dirty="0">
                <a:ea typeface="楷体_GB2312" pitchFamily="49" charset="-122"/>
              </a:rPr>
              <a:t>。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Char char="ü"/>
            </a:pPr>
            <a:r>
              <a:rPr lang="en-US" altLang="zh-CN" sz="2800" dirty="0">
                <a:ea typeface="楷体_GB2312" pitchFamily="49" charset="-122"/>
              </a:rPr>
              <a:t>C</a:t>
            </a:r>
            <a:r>
              <a:rPr lang="zh-CN" altLang="en-US" sz="2800" dirty="0">
                <a:ea typeface="楷体_GB2312" pitchFamily="49" charset="-122"/>
              </a:rPr>
              <a:t>语言允许在定义变量的同时使变量初始化。</a:t>
            </a:r>
          </a:p>
          <a:p>
            <a:pPr eaLnBrk="1" hangingPunct="1">
              <a:lnSpc>
                <a:spcPct val="120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zh-CN" altLang="en-US" sz="2800" dirty="0">
                <a:ea typeface="楷体_GB2312" pitchFamily="49" charset="-122"/>
              </a:rPr>
              <a:t>	如，</a:t>
            </a:r>
            <a:r>
              <a:rPr lang="en-US" altLang="zh-CN" sz="2800" dirty="0" err="1">
                <a:ea typeface="楷体_GB2312" pitchFamily="49" charset="-122"/>
              </a:rPr>
              <a:t>int</a:t>
            </a:r>
            <a:r>
              <a:rPr lang="en-US" altLang="zh-CN" sz="2800" dirty="0">
                <a:ea typeface="楷体_GB2312" pitchFamily="49" charset="-122"/>
              </a:rPr>
              <a:t> a=3; </a:t>
            </a:r>
            <a:r>
              <a:rPr lang="zh-CN" altLang="en-US" sz="2800" dirty="0">
                <a:ea typeface="楷体_GB2312" pitchFamily="49" charset="-122"/>
              </a:rPr>
              <a:t>或者 </a:t>
            </a:r>
            <a:r>
              <a:rPr lang="en-US" altLang="zh-CN" sz="2800" dirty="0" err="1">
                <a:ea typeface="楷体_GB2312" pitchFamily="49" charset="-122"/>
              </a:rPr>
              <a:t>int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en-US" altLang="zh-CN" sz="2800" dirty="0" err="1">
                <a:ea typeface="楷体_GB2312" pitchFamily="49" charset="-122"/>
              </a:rPr>
              <a:t>a,b,c</a:t>
            </a:r>
            <a:r>
              <a:rPr lang="en-US" altLang="zh-CN" sz="2800" dirty="0">
                <a:ea typeface="楷体_GB2312" pitchFamily="49" charset="-122"/>
              </a:rPr>
              <a:t>=5; </a:t>
            </a:r>
            <a:br>
              <a:rPr lang="en-US" altLang="zh-CN" sz="2800" dirty="0">
                <a:ea typeface="楷体_GB2312" pitchFamily="49" charset="-122"/>
              </a:rPr>
            </a:br>
            <a:r>
              <a:rPr lang="zh-CN" altLang="en-US" sz="2800" dirty="0">
                <a:ea typeface="楷体_GB2312" pitchFamily="49" charset="-122"/>
              </a:rPr>
              <a:t>这将使得程序更为简洁。</a:t>
            </a:r>
            <a:endParaRPr lang="en-US" altLang="zh-CN" sz="2800" dirty="0">
              <a:ea typeface="楷体_GB2312" pitchFamily="49" charset="-122"/>
            </a:endParaRPr>
          </a:p>
          <a:p>
            <a:pPr lvl="1" eaLnBrk="1" hangingPunct="1">
              <a:lnSpc>
                <a:spcPct val="120000"/>
              </a:lnSpc>
              <a:buFont typeface="Wingdings" pitchFamily="2" charset="2"/>
              <a:buChar char="ü"/>
            </a:pPr>
            <a:r>
              <a:rPr lang="zh-CN" altLang="en-US" sz="2400" dirty="0">
                <a:ea typeface="楷体_GB2312" pitchFamily="49" charset="-122"/>
              </a:rPr>
              <a:t>相当于一个赋值语句。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>
                <a:ea typeface="楷体_GB2312" pitchFamily="49" charset="-122"/>
              </a:rPr>
              <a:t>	如，</a:t>
            </a:r>
            <a:r>
              <a:rPr lang="en-US" altLang="zh-CN" sz="2400" dirty="0" err="1">
                <a:ea typeface="楷体_GB2312" pitchFamily="49" charset="-122"/>
              </a:rPr>
              <a:t>int</a:t>
            </a:r>
            <a:r>
              <a:rPr lang="en-US" altLang="zh-CN" sz="2400" dirty="0">
                <a:ea typeface="楷体_GB2312" pitchFamily="49" charset="-122"/>
              </a:rPr>
              <a:t> a=3;    </a:t>
            </a:r>
            <a:r>
              <a:rPr lang="zh-CN" altLang="en-US" sz="2400" dirty="0">
                <a:ea typeface="楷体_GB2312" pitchFamily="49" charset="-122"/>
              </a:rPr>
              <a:t>相当于  </a:t>
            </a:r>
            <a:r>
              <a:rPr lang="en-US" altLang="zh-CN" sz="2400" dirty="0" err="1">
                <a:ea typeface="楷体_GB2312" pitchFamily="49" charset="-122"/>
              </a:rPr>
              <a:t>int</a:t>
            </a:r>
            <a:r>
              <a:rPr lang="en-US" altLang="zh-CN" sz="2400" dirty="0">
                <a:ea typeface="楷体_GB2312" pitchFamily="49" charset="-122"/>
              </a:rPr>
              <a:t> a;  a=3;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buFont typeface="Wingdings" pitchFamily="2" charset="2"/>
              <a:buNone/>
            </a:pPr>
            <a:br>
              <a:rPr lang="zh-CN" altLang="en-US" sz="2800" dirty="0">
                <a:ea typeface="楷体_GB2312" pitchFamily="49" charset="-122"/>
              </a:rPr>
            </a:br>
            <a:r>
              <a:rPr lang="en-US" altLang="zh-CN" sz="2800" dirty="0">
                <a:ea typeface="楷体_GB2312" pitchFamily="49" charset="-122"/>
              </a:rPr>
              <a:t>【</a:t>
            </a:r>
            <a:r>
              <a:rPr lang="zh-CN" altLang="en-US" sz="2800" dirty="0">
                <a:ea typeface="楷体_GB2312" pitchFamily="49" charset="-122"/>
              </a:rPr>
              <a:t>错例</a:t>
            </a:r>
            <a:r>
              <a:rPr lang="en-US" altLang="zh-CN" sz="2800" dirty="0">
                <a:ea typeface="楷体_GB2312" pitchFamily="49" charset="-122"/>
              </a:rPr>
              <a:t>】</a:t>
            </a:r>
            <a:r>
              <a:rPr lang="en-US" altLang="zh-CN" sz="2800" dirty="0" err="1">
                <a:ea typeface="楷体_GB2312" pitchFamily="49" charset="-122"/>
              </a:rPr>
              <a:t>int</a:t>
            </a:r>
            <a:r>
              <a:rPr lang="en-US" altLang="zh-CN" sz="2800" dirty="0">
                <a:ea typeface="楷体_GB2312" pitchFamily="49" charset="-122"/>
              </a:rPr>
              <a:t> a=b=c=3;</a:t>
            </a:r>
          </a:p>
          <a:p>
            <a:pPr eaLnBrk="1" hangingPunct="1">
              <a:lnSpc>
                <a:spcPct val="90000"/>
              </a:lnSpc>
            </a:pPr>
            <a:endParaRPr lang="en-US" altLang="zh-CN" sz="2800" dirty="0"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800" dirty="0">
                <a:ea typeface="楷体_GB2312" pitchFamily="49" charset="-122"/>
              </a:rPr>
              <a:t>初始化不是在编译阶段完成的（静态变量和外部变量除外，参见</a:t>
            </a:r>
            <a:r>
              <a:rPr lang="en-US" altLang="zh-CN" sz="2800" dirty="0">
                <a:ea typeface="楷体_GB2312" pitchFamily="49" charset="-122"/>
              </a:rPr>
              <a:t>§7</a:t>
            </a:r>
            <a:r>
              <a:rPr lang="zh-CN" altLang="en-US" sz="2800" dirty="0">
                <a:ea typeface="楷体_GB2312" pitchFamily="49" charset="-122"/>
              </a:rPr>
              <a:t>），通常是在程序运行执行到本函数时才赋予初值的。</a:t>
            </a: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4534ED-11FC-4AAD-A886-9FD3F7331813}" type="slidenum">
              <a:rPr lang="en-US" altLang="zh-CN">
                <a:solidFill>
                  <a:srgbClr val="FFFF99"/>
                </a:solidFill>
              </a:rPr>
              <a:pPr>
                <a:defRPr/>
              </a:pPr>
              <a:t>19</a:t>
            </a:fld>
            <a:endParaRPr lang="en-US" altLang="zh-CN">
              <a:solidFill>
                <a:srgbClr val="FFFF99"/>
              </a:solidFill>
            </a:endParaRPr>
          </a:p>
        </p:txBody>
      </p:sp>
      <p:sp>
        <p:nvSpPr>
          <p:cNvPr id="145412" name="Line 4"/>
          <p:cNvSpPr>
            <a:spLocks noChangeShapeType="1"/>
          </p:cNvSpPr>
          <p:nvPr/>
        </p:nvSpPr>
        <p:spPr bwMode="auto">
          <a:xfrm>
            <a:off x="2555776" y="4941168"/>
            <a:ext cx="1296144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dirty="0">
              <a:solidFill>
                <a:srgbClr val="FFFF99"/>
              </a:solidFill>
            </a:endParaRPr>
          </a:p>
        </p:txBody>
      </p:sp>
      <p:sp>
        <p:nvSpPr>
          <p:cNvPr id="145414" name="Line 6"/>
          <p:cNvSpPr>
            <a:spLocks noChangeShapeType="1"/>
          </p:cNvSpPr>
          <p:nvPr/>
        </p:nvSpPr>
        <p:spPr bwMode="auto">
          <a:xfrm>
            <a:off x="4572000" y="3212976"/>
            <a:ext cx="863600" cy="0"/>
          </a:xfrm>
          <a:prstGeom prst="line">
            <a:avLst/>
          </a:prstGeom>
          <a:noFill/>
          <a:ln w="38100">
            <a:solidFill>
              <a:srgbClr val="66CC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>
              <a:solidFill>
                <a:srgbClr val="FFFF99"/>
              </a:solidFill>
            </a:endParaRPr>
          </a:p>
        </p:txBody>
      </p:sp>
      <p:sp>
        <p:nvSpPr>
          <p:cNvPr id="145415" name="Text Box 7"/>
          <p:cNvSpPr txBox="1">
            <a:spLocks noChangeArrowheads="1"/>
          </p:cNvSpPr>
          <p:nvPr/>
        </p:nvSpPr>
        <p:spPr bwMode="auto">
          <a:xfrm>
            <a:off x="5505051" y="2856549"/>
            <a:ext cx="27717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66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zh-CN" altLang="en-US" dirty="0"/>
              <a:t>注意：这里只有</a:t>
            </a:r>
            <a:r>
              <a:rPr lang="en-US" altLang="zh-CN" dirty="0"/>
              <a:t>c</a:t>
            </a:r>
            <a:r>
              <a:rPr lang="zh-CN" altLang="en-US" dirty="0"/>
              <a:t>被赋了初始值！</a:t>
            </a:r>
          </a:p>
        </p:txBody>
      </p:sp>
      <p:sp>
        <p:nvSpPr>
          <p:cNvPr id="145416" name="Text Box 8"/>
          <p:cNvSpPr txBox="1">
            <a:spLocks noChangeArrowheads="1"/>
          </p:cNvSpPr>
          <p:nvPr/>
        </p:nvSpPr>
        <p:spPr bwMode="auto">
          <a:xfrm>
            <a:off x="4168039" y="3849627"/>
            <a:ext cx="1408112" cy="155575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rgbClr val="66CCFF"/>
                </a:solidFill>
                <a:latin typeface="Arial Black" pitchFamily="34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zh-CN" sz="9600" dirty="0">
                <a:solidFill>
                  <a:srgbClr val="FF0000"/>
                </a:solidFill>
              </a:rPr>
              <a:t>×</a:t>
            </a:r>
          </a:p>
        </p:txBody>
      </p:sp>
    </p:spTree>
    <p:extLst>
      <p:ext uri="{BB962C8B-B14F-4D97-AF65-F5344CB8AC3E}">
        <p14:creationId xmlns:p14="http://schemas.microsoft.com/office/powerpoint/2010/main" val="354709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2" grpId="0" animBg="1"/>
      <p:bldP spid="145414" grpId="0" animBg="1"/>
      <p:bldP spid="145415" grpId="0"/>
      <p:bldP spid="1454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196752"/>
            <a:ext cx="7990656" cy="4770462"/>
          </a:xfrm>
        </p:spPr>
        <p:txBody>
          <a:bodyPr/>
          <a:lstStyle/>
          <a:p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一个</a:t>
            </a: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C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语言程序可以由若干个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源程序文件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（分别进行编译的文件模块）组成。</a:t>
            </a:r>
          </a:p>
          <a:p>
            <a:pPr>
              <a:spcBef>
                <a:spcPct val="80000"/>
              </a:spcBef>
            </a:pP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一个源文件可以由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预处理命令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 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、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全局变量</a:t>
            </a: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(§7)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声明部分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以及若干个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函数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组成。</a:t>
            </a:r>
          </a:p>
          <a:p>
            <a:pPr>
              <a:spcBef>
                <a:spcPct val="80000"/>
              </a:spcBef>
            </a:pP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一个函数由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数据声明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部分（数据描述）和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执行语句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（操作步骤）组成。</a:t>
            </a:r>
          </a:p>
          <a:p>
            <a:pPr>
              <a:spcBef>
                <a:spcPct val="80000"/>
              </a:spcBef>
            </a:pP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C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语句是用来完成一定操作任务的；</a:t>
            </a:r>
          </a:p>
          <a:p>
            <a:pPr lvl="1"/>
            <a:r>
              <a:rPr lang="zh-CN" altLang="en-US" b="1" dirty="0">
                <a:latin typeface="Arial Black" pitchFamily="34" charset="0"/>
                <a:ea typeface="楷体_GB2312" pitchFamily="49" charset="-122"/>
              </a:rPr>
              <a:t>声明部分不是语句！  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F6FCF-EBA4-4E57-B00B-18DBB57AFFEF}" type="slidenum">
              <a:rPr lang="en-US" altLang="zh-CN">
                <a:solidFill>
                  <a:srgbClr val="FFFF99"/>
                </a:solidFill>
              </a:rPr>
              <a:pPr/>
              <a:t>2</a:t>
            </a:fld>
            <a:endParaRPr lang="en-US" altLang="zh-CN">
              <a:solidFill>
                <a:srgbClr val="FFFF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31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补充练习：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382000" cy="5081588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>
                <a:solidFill>
                  <a:schemeClr val="tx2"/>
                </a:solidFill>
              </a:rPr>
              <a:t>1</a:t>
            </a:r>
            <a:r>
              <a:rPr lang="zh-CN" altLang="en-US" sz="2400" dirty="0">
                <a:solidFill>
                  <a:schemeClr val="tx2"/>
                </a:solidFill>
              </a:rPr>
              <a:t>．	下列语句中符合</a:t>
            </a:r>
            <a:r>
              <a:rPr lang="en-US" altLang="zh-CN" sz="2400" dirty="0">
                <a:solidFill>
                  <a:schemeClr val="tx2"/>
                </a:solidFill>
              </a:rPr>
              <a:t>C</a:t>
            </a:r>
            <a:r>
              <a:rPr lang="zh-CN" altLang="en-US" sz="2400" dirty="0">
                <a:solidFill>
                  <a:schemeClr val="tx2"/>
                </a:solidFill>
              </a:rPr>
              <a:t>语言语法的赋值语句是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>
                <a:solidFill>
                  <a:schemeClr val="tx2"/>
                </a:solidFill>
              </a:rPr>
              <a:t>A) a=7+b+c=a+7;            B) a=7+b++=a+7;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>
                <a:solidFill>
                  <a:schemeClr val="tx2"/>
                </a:solidFill>
              </a:rPr>
              <a:t>C) a=7+b+++a+7;       	   D) a=7+b,c=a+7;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2400" dirty="0">
              <a:solidFill>
                <a:schemeClr val="tx2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>
                <a:solidFill>
                  <a:schemeClr val="tx2"/>
                </a:solidFill>
              </a:rPr>
              <a:t>2</a:t>
            </a:r>
            <a:r>
              <a:rPr lang="zh-CN" altLang="en-US" sz="2400" dirty="0">
                <a:solidFill>
                  <a:schemeClr val="tx2"/>
                </a:solidFill>
              </a:rPr>
              <a:t>．	已知各变量的类型说明如下：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 err="1">
                <a:solidFill>
                  <a:schemeClr val="tx2"/>
                </a:solidFill>
              </a:rPr>
              <a:t>int</a:t>
            </a:r>
            <a:r>
              <a:rPr lang="en-US" altLang="zh-CN" sz="2400" dirty="0">
                <a:solidFill>
                  <a:schemeClr val="tx2"/>
                </a:solidFill>
              </a:rPr>
              <a:t>  </a:t>
            </a:r>
            <a:r>
              <a:rPr lang="en-US" altLang="zh-CN" sz="2400" dirty="0" err="1">
                <a:solidFill>
                  <a:schemeClr val="tx2"/>
                </a:solidFill>
              </a:rPr>
              <a:t>i</a:t>
            </a:r>
            <a:r>
              <a:rPr lang="en-US" altLang="zh-CN" sz="2400" dirty="0">
                <a:solidFill>
                  <a:schemeClr val="tx2"/>
                </a:solidFill>
              </a:rPr>
              <a:t>=8, k, a, b;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>
                <a:solidFill>
                  <a:schemeClr val="tx2"/>
                </a:solidFill>
              </a:rPr>
              <a:t>unsigned long w=5;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>
                <a:solidFill>
                  <a:schemeClr val="tx2"/>
                </a:solidFill>
              </a:rPr>
              <a:t>double x=1.42, y=5.2;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zh-CN" altLang="en-US" sz="2400" dirty="0">
                <a:solidFill>
                  <a:schemeClr val="tx2"/>
                </a:solidFill>
              </a:rPr>
              <a:t>则以下符合</a:t>
            </a:r>
            <a:r>
              <a:rPr lang="en-US" altLang="zh-CN" sz="2400" dirty="0">
                <a:solidFill>
                  <a:schemeClr val="tx2"/>
                </a:solidFill>
              </a:rPr>
              <a:t>C</a:t>
            </a:r>
            <a:r>
              <a:rPr lang="zh-CN" altLang="en-US" sz="2400" dirty="0">
                <a:solidFill>
                  <a:schemeClr val="tx2"/>
                </a:solidFill>
              </a:rPr>
              <a:t>语言语法的表达式是</a:t>
            </a:r>
            <a:r>
              <a:rPr lang="en-US" altLang="zh-CN" sz="2400" dirty="0">
                <a:solidFill>
                  <a:schemeClr val="tx2"/>
                </a:solidFill>
              </a:rPr>
              <a:t>_________</a:t>
            </a:r>
            <a:r>
              <a:rPr lang="zh-CN" altLang="en-US" sz="2400" dirty="0">
                <a:solidFill>
                  <a:schemeClr val="tx2"/>
                </a:solidFill>
              </a:rPr>
              <a:t>。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>
                <a:solidFill>
                  <a:schemeClr val="tx2"/>
                </a:solidFill>
              </a:rPr>
              <a:t>A)	a+=a-=(b=4)*(a=3)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>
                <a:solidFill>
                  <a:schemeClr val="tx2"/>
                </a:solidFill>
              </a:rPr>
              <a:t>B)	a=a*3=2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>
                <a:solidFill>
                  <a:schemeClr val="tx2"/>
                </a:solidFill>
              </a:rPr>
              <a:t>C)	x%(-3)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>
                <a:solidFill>
                  <a:schemeClr val="tx2"/>
                </a:solidFill>
              </a:rPr>
              <a:t>D)	y=float(</a:t>
            </a:r>
            <a:r>
              <a:rPr lang="en-US" altLang="zh-CN" sz="2400" dirty="0" err="1">
                <a:solidFill>
                  <a:schemeClr val="tx2"/>
                </a:solidFill>
              </a:rPr>
              <a:t>i</a:t>
            </a:r>
            <a:r>
              <a:rPr lang="en-US" altLang="zh-CN" sz="2400" dirty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9pPr>
          </a:lstStyle>
          <a:p>
            <a:pPr eaLnBrk="1" hangingPunct="1"/>
            <a:fld id="{59000E2D-7253-405E-B70B-08768685C362}" type="slidenum">
              <a:rPr kumimoji="0" lang="en-US" altLang="zh-CN">
                <a:ea typeface="宋体" charset="-122"/>
              </a:rPr>
              <a:pPr eaLnBrk="1" hangingPunct="1"/>
              <a:t>20</a:t>
            </a:fld>
            <a:endParaRPr kumimoji="0"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9052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补充练习：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chemeClr val="tx2"/>
                </a:solidFill>
              </a:rPr>
              <a:t>3</a:t>
            </a:r>
            <a:r>
              <a:rPr lang="zh-CN" altLang="en-US" sz="2400" dirty="0">
                <a:solidFill>
                  <a:schemeClr val="tx2"/>
                </a:solidFill>
              </a:rPr>
              <a:t>．	已知字母</a:t>
            </a:r>
            <a:r>
              <a:rPr lang="en-US" altLang="zh-CN" sz="2400" dirty="0">
                <a:solidFill>
                  <a:schemeClr val="tx2"/>
                </a:solidFill>
              </a:rPr>
              <a:t>A</a:t>
            </a:r>
            <a:r>
              <a:rPr lang="zh-CN" altLang="en-US" sz="2400" dirty="0">
                <a:solidFill>
                  <a:schemeClr val="tx2"/>
                </a:solidFill>
              </a:rPr>
              <a:t>的</a:t>
            </a:r>
            <a:r>
              <a:rPr lang="en-US" altLang="zh-CN" sz="2400" dirty="0" err="1">
                <a:solidFill>
                  <a:schemeClr val="tx2"/>
                </a:solidFill>
              </a:rPr>
              <a:t>ASCⅡ</a:t>
            </a:r>
            <a:r>
              <a:rPr lang="zh-CN" altLang="en-US" sz="2400" dirty="0">
                <a:solidFill>
                  <a:schemeClr val="tx2"/>
                </a:solidFill>
              </a:rPr>
              <a:t>码为十进制的</a:t>
            </a:r>
            <a:r>
              <a:rPr lang="en-US" altLang="zh-CN" sz="2400" dirty="0">
                <a:solidFill>
                  <a:schemeClr val="tx2"/>
                </a:solidFill>
              </a:rPr>
              <a:t>65,</a:t>
            </a:r>
            <a:r>
              <a:rPr lang="zh-CN" altLang="en-US" sz="2400" dirty="0">
                <a:solidFill>
                  <a:schemeClr val="tx2"/>
                </a:solidFill>
              </a:rPr>
              <a:t>请写出下面程序的输出结果。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chemeClr val="tx2"/>
                </a:solidFill>
              </a:rPr>
              <a:t>main()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chemeClr val="tx2"/>
                </a:solidFill>
              </a:rPr>
              <a:t>{ char ch1,ch2;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chemeClr val="tx2"/>
                </a:solidFill>
              </a:rPr>
              <a:t>  ch1='A'+'5'-'3';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chemeClr val="tx2"/>
                </a:solidFill>
              </a:rPr>
              <a:t>  ch2='A'+'6'-'3';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chemeClr val="tx2"/>
                </a:solidFill>
              </a:rPr>
              <a:t>  printf ("%</a:t>
            </a:r>
            <a:r>
              <a:rPr lang="en-US" altLang="zh-CN" sz="2400" dirty="0" err="1">
                <a:solidFill>
                  <a:schemeClr val="tx2"/>
                </a:solidFill>
              </a:rPr>
              <a:t>d,%c</a:t>
            </a:r>
            <a:r>
              <a:rPr lang="en-US" altLang="zh-CN" sz="2400" dirty="0">
                <a:solidFill>
                  <a:schemeClr val="tx2"/>
                </a:solidFill>
              </a:rPr>
              <a:t>\n",ch1,ch2);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chemeClr val="tx2"/>
                </a:solidFill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zh-CN" sz="2400" dirty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solidFill>
                  <a:schemeClr val="tx2"/>
                </a:solidFill>
              </a:rPr>
              <a:t>4</a:t>
            </a:r>
            <a:r>
              <a:rPr lang="zh-CN" altLang="en-US" sz="2400" dirty="0">
                <a:solidFill>
                  <a:schemeClr val="tx2"/>
                </a:solidFill>
              </a:rPr>
              <a:t>．	若以下变量均是整形，且</a:t>
            </a:r>
            <a:r>
              <a:rPr lang="en-US" altLang="zh-CN" sz="2400" dirty="0" err="1">
                <a:solidFill>
                  <a:schemeClr val="tx2"/>
                </a:solidFill>
              </a:rPr>
              <a:t>num</a:t>
            </a:r>
            <a:r>
              <a:rPr lang="en-US" altLang="zh-CN" sz="2400" dirty="0">
                <a:solidFill>
                  <a:schemeClr val="tx2"/>
                </a:solidFill>
              </a:rPr>
              <a:t>=sum=7</a:t>
            </a:r>
            <a:r>
              <a:rPr lang="zh-CN" altLang="en-US" sz="2400" dirty="0">
                <a:solidFill>
                  <a:schemeClr val="tx2"/>
                </a:solidFill>
              </a:rPr>
              <a:t>，则计算表达式</a:t>
            </a:r>
            <a:r>
              <a:rPr lang="en-US" altLang="zh-CN" sz="2400" dirty="0">
                <a:solidFill>
                  <a:schemeClr val="tx2"/>
                </a:solidFill>
              </a:rPr>
              <a:t>sum=++</a:t>
            </a:r>
            <a:r>
              <a:rPr lang="en-US" altLang="zh-CN" sz="2400" dirty="0" err="1">
                <a:solidFill>
                  <a:schemeClr val="tx2"/>
                </a:solidFill>
              </a:rPr>
              <a:t>num</a:t>
            </a:r>
            <a:r>
              <a:rPr lang="en-US" altLang="zh-CN" sz="2400" dirty="0">
                <a:solidFill>
                  <a:schemeClr val="tx2"/>
                </a:solidFill>
              </a:rPr>
              <a:t>, sum++, </a:t>
            </a:r>
            <a:r>
              <a:rPr lang="en-US" altLang="zh-CN" sz="2400" dirty="0" err="1">
                <a:solidFill>
                  <a:schemeClr val="tx2"/>
                </a:solidFill>
              </a:rPr>
              <a:t>num</a:t>
            </a:r>
            <a:r>
              <a:rPr lang="en-US" altLang="zh-CN" sz="2400" dirty="0">
                <a:solidFill>
                  <a:schemeClr val="tx2"/>
                </a:solidFill>
              </a:rPr>
              <a:t>++</a:t>
            </a:r>
            <a:r>
              <a:rPr lang="zh-CN" altLang="en-US" sz="2400" dirty="0">
                <a:solidFill>
                  <a:schemeClr val="tx2"/>
                </a:solidFill>
              </a:rPr>
              <a:t>后，</a:t>
            </a:r>
            <a:r>
              <a:rPr lang="en-US" altLang="zh-CN" sz="2400" dirty="0">
                <a:solidFill>
                  <a:schemeClr val="tx2"/>
                </a:solidFill>
              </a:rPr>
              <a:t>sum</a:t>
            </a:r>
            <a:r>
              <a:rPr lang="zh-CN" altLang="en-US" sz="2400" dirty="0">
                <a:solidFill>
                  <a:schemeClr val="tx2"/>
                </a:solidFill>
              </a:rPr>
              <a:t>的值为</a:t>
            </a:r>
            <a:r>
              <a:rPr lang="en-US" altLang="zh-CN" sz="2400" dirty="0">
                <a:solidFill>
                  <a:schemeClr val="tx2"/>
                </a:solidFill>
              </a:rPr>
              <a:t>_______</a:t>
            </a:r>
            <a:r>
              <a:rPr lang="zh-CN" altLang="en-US" sz="2400" dirty="0">
                <a:solidFill>
                  <a:schemeClr val="tx2"/>
                </a:solidFill>
              </a:rPr>
              <a:t>，</a:t>
            </a:r>
            <a:r>
              <a:rPr lang="en-US" altLang="zh-CN" sz="2400" dirty="0" err="1">
                <a:solidFill>
                  <a:schemeClr val="tx2"/>
                </a:solidFill>
              </a:rPr>
              <a:t>num</a:t>
            </a:r>
            <a:r>
              <a:rPr lang="zh-CN" altLang="en-US" sz="2400" dirty="0">
                <a:solidFill>
                  <a:schemeClr val="tx2"/>
                </a:solidFill>
              </a:rPr>
              <a:t>的值为</a:t>
            </a:r>
            <a:r>
              <a:rPr lang="en-US" altLang="zh-CN" sz="2400" dirty="0">
                <a:solidFill>
                  <a:schemeClr val="tx2"/>
                </a:solidFill>
              </a:rPr>
              <a:t>________</a:t>
            </a:r>
            <a:r>
              <a:rPr lang="zh-CN" altLang="en-US" sz="2400" dirty="0">
                <a:solidFill>
                  <a:schemeClr val="tx2"/>
                </a:solidFill>
              </a:rPr>
              <a:t>。</a:t>
            </a:r>
          </a:p>
        </p:txBody>
      </p:sp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9pPr>
          </a:lstStyle>
          <a:p>
            <a:pPr eaLnBrk="1" hangingPunct="1"/>
            <a:fld id="{61E717D6-462E-47C3-9373-DD34FF455929}" type="slidenum">
              <a:rPr kumimoji="0" lang="en-US" altLang="zh-CN">
                <a:ea typeface="宋体" charset="-122"/>
              </a:rPr>
              <a:pPr eaLnBrk="1" hangingPunct="1"/>
              <a:t>21</a:t>
            </a:fld>
            <a:endParaRPr kumimoji="0" lang="en-US" altLang="zh-CN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6717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124744"/>
            <a:ext cx="7772400" cy="4971256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1</a:t>
            </a:r>
            <a:r>
              <a:rPr lang="zh-CN" altLang="en-US" sz="2800" b="1" dirty="0">
                <a:solidFill>
                  <a:schemeClr val="tx2"/>
                </a:solidFill>
                <a:latin typeface="Arial Black" pitchFamily="34" charset="0"/>
                <a:ea typeface="楷体_GB2312" pitchFamily="49" charset="-122"/>
              </a:rPr>
              <a:t>、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控制语句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：完成一定的控制功能（语句执行顺序等）。</a:t>
            </a:r>
            <a:r>
              <a:rPr lang="en-US" altLang="zh-CN" sz="2800" b="1" dirty="0">
                <a:latin typeface="Arial Black" pitchFamily="34" charset="0"/>
                <a:ea typeface="楷体_GB2312" pitchFamily="49" charset="-122"/>
                <a:cs typeface="Times New Roman" pitchFamily="18" charset="0"/>
              </a:rPr>
              <a:t>C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中仅有</a:t>
            </a: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9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种控制语句：</a:t>
            </a:r>
          </a:p>
          <a:p>
            <a:pPr marL="914400" lvl="1" indent="-457200">
              <a:lnSpc>
                <a:spcPct val="90000"/>
              </a:lnSpc>
              <a:buFont typeface="+mj-ea"/>
              <a:buAutoNum type="circleNumDbPlain"/>
            </a:pPr>
            <a:r>
              <a:rPr lang="en-US" altLang="zh-CN" sz="2400" b="1" dirty="0">
                <a:latin typeface="Arial Black" pitchFamily="34" charset="0"/>
                <a:ea typeface="楷体_GB2312" pitchFamily="49" charset="-122"/>
              </a:rPr>
              <a:t>if ( ) … else …</a:t>
            </a:r>
            <a:r>
              <a:rPr lang="zh-CN" altLang="en-US" sz="2400" b="1" dirty="0">
                <a:latin typeface="Arial Black" pitchFamily="34" charset="0"/>
                <a:ea typeface="楷体_GB2312" pitchFamily="49" charset="-122"/>
              </a:rPr>
              <a:t>：条件语句</a:t>
            </a:r>
          </a:p>
          <a:p>
            <a:pPr marL="914400" lvl="1" indent="-457200">
              <a:lnSpc>
                <a:spcPct val="90000"/>
              </a:lnSpc>
              <a:buFont typeface="+mj-ea"/>
              <a:buAutoNum type="circleNumDbPlain"/>
            </a:pPr>
            <a:r>
              <a:rPr lang="en-US" altLang="zh-CN" sz="2400" b="1" dirty="0">
                <a:latin typeface="Arial Black" pitchFamily="34" charset="0"/>
                <a:ea typeface="楷体_GB2312" pitchFamily="49" charset="-122"/>
              </a:rPr>
              <a:t>switch</a:t>
            </a:r>
            <a:r>
              <a:rPr lang="zh-CN" altLang="en-US" sz="2400" b="1" dirty="0">
                <a:latin typeface="Arial Black" pitchFamily="34" charset="0"/>
                <a:ea typeface="楷体_GB2312" pitchFamily="49" charset="-122"/>
              </a:rPr>
              <a:t>：多分支选择语句</a:t>
            </a:r>
          </a:p>
          <a:p>
            <a:pPr marL="914400" lvl="1" indent="-457200">
              <a:lnSpc>
                <a:spcPct val="90000"/>
              </a:lnSpc>
              <a:buFont typeface="+mj-ea"/>
              <a:buAutoNum type="circleNumDbPlain"/>
            </a:pPr>
            <a:r>
              <a:rPr lang="en-US" altLang="zh-CN" sz="2400" b="1" dirty="0">
                <a:latin typeface="Arial Black" pitchFamily="34" charset="0"/>
                <a:ea typeface="楷体_GB2312" pitchFamily="49" charset="-122"/>
              </a:rPr>
              <a:t>for ( ) …</a:t>
            </a:r>
            <a:r>
              <a:rPr lang="zh-CN" altLang="en-US" sz="2400" b="1" dirty="0">
                <a:latin typeface="Arial Black" pitchFamily="34" charset="0"/>
                <a:ea typeface="楷体_GB2312" pitchFamily="49" charset="-122"/>
              </a:rPr>
              <a:t>：循环语句</a:t>
            </a:r>
          </a:p>
          <a:p>
            <a:pPr marL="914400" lvl="1" indent="-457200">
              <a:lnSpc>
                <a:spcPct val="90000"/>
              </a:lnSpc>
              <a:buFont typeface="+mj-ea"/>
              <a:buAutoNum type="circleNumDbPlain"/>
            </a:pPr>
            <a:r>
              <a:rPr lang="en-US" altLang="zh-CN" sz="2400" b="1" dirty="0">
                <a:latin typeface="Arial Black" pitchFamily="34" charset="0"/>
                <a:ea typeface="楷体_GB2312" pitchFamily="49" charset="-122"/>
              </a:rPr>
              <a:t>while ( ) …</a:t>
            </a:r>
            <a:r>
              <a:rPr lang="zh-CN" altLang="en-US" sz="2400" b="1" dirty="0">
                <a:latin typeface="Arial Black" pitchFamily="34" charset="0"/>
                <a:ea typeface="楷体_GB2312" pitchFamily="49" charset="-122"/>
              </a:rPr>
              <a:t>：循环语句</a:t>
            </a:r>
          </a:p>
          <a:p>
            <a:pPr marL="914400" lvl="1" indent="-457200">
              <a:lnSpc>
                <a:spcPct val="90000"/>
              </a:lnSpc>
              <a:buFont typeface="+mj-ea"/>
              <a:buAutoNum type="circleNumDbPlain"/>
            </a:pPr>
            <a:r>
              <a:rPr lang="en-US" altLang="zh-CN" sz="2400" b="1" dirty="0">
                <a:latin typeface="Arial Black" pitchFamily="34" charset="0"/>
                <a:ea typeface="楷体_GB2312" pitchFamily="49" charset="-122"/>
              </a:rPr>
              <a:t>do … while ( )</a:t>
            </a:r>
            <a:r>
              <a:rPr lang="zh-CN" altLang="en-US" sz="2400" b="1" dirty="0">
                <a:latin typeface="Arial Black" pitchFamily="34" charset="0"/>
                <a:ea typeface="楷体_GB2312" pitchFamily="49" charset="-122"/>
              </a:rPr>
              <a:t>：循环语句</a:t>
            </a:r>
          </a:p>
          <a:p>
            <a:pPr marL="914400" lvl="1" indent="-457200">
              <a:lnSpc>
                <a:spcPct val="90000"/>
              </a:lnSpc>
              <a:buFont typeface="+mj-ea"/>
              <a:buAutoNum type="circleNumDbPlain"/>
            </a:pPr>
            <a:r>
              <a:rPr lang="en-US" altLang="zh-CN" sz="2400" b="1" dirty="0">
                <a:latin typeface="Arial Black" pitchFamily="34" charset="0"/>
                <a:ea typeface="楷体_GB2312" pitchFamily="49" charset="-122"/>
              </a:rPr>
              <a:t>continue</a:t>
            </a:r>
            <a:r>
              <a:rPr lang="zh-CN" altLang="en-US" sz="2400" b="1" dirty="0">
                <a:latin typeface="Arial Black" pitchFamily="34" charset="0"/>
                <a:ea typeface="楷体_GB2312" pitchFamily="49" charset="-122"/>
              </a:rPr>
              <a:t>：结束本次循环</a:t>
            </a:r>
          </a:p>
          <a:p>
            <a:pPr marL="914400" lvl="1" indent="-457200">
              <a:lnSpc>
                <a:spcPct val="90000"/>
              </a:lnSpc>
              <a:buFont typeface="+mj-ea"/>
              <a:buAutoNum type="circleNumDbPlain"/>
            </a:pPr>
            <a:r>
              <a:rPr lang="en-US" altLang="zh-CN" sz="2400" b="1" dirty="0">
                <a:latin typeface="Arial Black" pitchFamily="34" charset="0"/>
                <a:ea typeface="楷体_GB2312" pitchFamily="49" charset="-122"/>
              </a:rPr>
              <a:t>break</a:t>
            </a:r>
            <a:r>
              <a:rPr lang="zh-CN" altLang="en-US" sz="2400" b="1" dirty="0">
                <a:latin typeface="Arial Black" pitchFamily="34" charset="0"/>
                <a:ea typeface="楷体_GB2312" pitchFamily="49" charset="-122"/>
              </a:rPr>
              <a:t>：终止执行</a:t>
            </a:r>
            <a:r>
              <a:rPr lang="en-US" altLang="zh-CN" sz="2400" b="1" dirty="0">
                <a:latin typeface="Arial Black" pitchFamily="34" charset="0"/>
                <a:ea typeface="楷体_GB2312" pitchFamily="49" charset="-122"/>
              </a:rPr>
              <a:t>switch</a:t>
            </a:r>
            <a:r>
              <a:rPr lang="zh-CN" altLang="en-US" sz="2400" b="1" dirty="0">
                <a:latin typeface="Arial Black" pitchFamily="34" charset="0"/>
                <a:ea typeface="楷体_GB2312" pitchFamily="49" charset="-122"/>
              </a:rPr>
              <a:t>或循环语句</a:t>
            </a:r>
          </a:p>
          <a:p>
            <a:pPr marL="914400" lvl="1" indent="-457200">
              <a:lnSpc>
                <a:spcPct val="90000"/>
              </a:lnSpc>
              <a:buFont typeface="+mj-ea"/>
              <a:buAutoNum type="circleNumDbPlain"/>
            </a:pPr>
            <a:r>
              <a:rPr lang="en-US" altLang="zh-CN" sz="2400" b="1" dirty="0" err="1">
                <a:latin typeface="Arial Black" pitchFamily="34" charset="0"/>
                <a:ea typeface="楷体_GB2312" pitchFamily="49" charset="-122"/>
              </a:rPr>
              <a:t>goto</a:t>
            </a:r>
            <a:r>
              <a:rPr lang="zh-CN" altLang="en-US" sz="2400" b="1" dirty="0">
                <a:latin typeface="Arial Black" pitchFamily="34" charset="0"/>
                <a:ea typeface="楷体_GB2312" pitchFamily="49" charset="-122"/>
              </a:rPr>
              <a:t>：转向语句</a:t>
            </a:r>
          </a:p>
          <a:p>
            <a:pPr marL="914400" lvl="1" indent="-457200">
              <a:lnSpc>
                <a:spcPct val="90000"/>
              </a:lnSpc>
              <a:buFont typeface="+mj-ea"/>
              <a:buAutoNum type="circleNumDbPlain"/>
            </a:pPr>
            <a:r>
              <a:rPr lang="en-US" altLang="zh-CN" sz="2400" b="1" dirty="0">
                <a:latin typeface="Arial Black" pitchFamily="34" charset="0"/>
                <a:ea typeface="楷体_GB2312" pitchFamily="49" charset="-122"/>
              </a:rPr>
              <a:t>return</a:t>
            </a:r>
            <a:r>
              <a:rPr lang="zh-CN" altLang="en-US" sz="2400" b="1" dirty="0">
                <a:latin typeface="Arial Black" pitchFamily="34" charset="0"/>
                <a:ea typeface="楷体_GB2312" pitchFamily="49" charset="-122"/>
              </a:rPr>
              <a:t>：从函数返回语句</a:t>
            </a:r>
          </a:p>
          <a:p>
            <a:pPr>
              <a:lnSpc>
                <a:spcPct val="90000"/>
              </a:lnSpc>
            </a:pPr>
            <a:r>
              <a:rPr lang="zh-CN" altLang="en-US" sz="2400" b="1" dirty="0">
                <a:latin typeface="Arial Black" pitchFamily="34" charset="0"/>
                <a:ea typeface="楷体_GB2312" pitchFamily="49" charset="-122"/>
              </a:rPr>
              <a:t>（）中是一个判别条件，“</a:t>
            </a:r>
            <a:r>
              <a:rPr lang="en-US" altLang="zh-CN" sz="2400" b="1" dirty="0">
                <a:latin typeface="Arial Black" pitchFamily="34" charset="0"/>
                <a:ea typeface="楷体_GB2312" pitchFamily="49" charset="-122"/>
              </a:rPr>
              <a:t>…</a:t>
            </a:r>
            <a:r>
              <a:rPr lang="zh-CN" altLang="en-US" sz="2400" b="1" dirty="0">
                <a:latin typeface="Arial Black" pitchFamily="34" charset="0"/>
                <a:ea typeface="楷体_GB2312" pitchFamily="49" charset="-122"/>
              </a:rPr>
              <a:t>”</a:t>
            </a:r>
            <a:r>
              <a:rPr lang="en-US" altLang="zh-CN" sz="2400" b="1" dirty="0">
                <a:latin typeface="Arial Black" pitchFamily="34" charset="0"/>
                <a:ea typeface="楷体_GB2312" pitchFamily="49" charset="-122"/>
              </a:rPr>
              <a:t> </a:t>
            </a:r>
            <a:r>
              <a:rPr lang="zh-CN" altLang="en-US" sz="2400" b="1" dirty="0">
                <a:latin typeface="Arial Black" pitchFamily="34" charset="0"/>
                <a:ea typeface="楷体_GB2312" pitchFamily="49" charset="-122"/>
              </a:rPr>
              <a:t>表示内嵌的语句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400" b="1" dirty="0">
                <a:latin typeface="Arial Black" pitchFamily="34" charset="0"/>
                <a:ea typeface="楷体_GB2312" pitchFamily="49" charset="-122"/>
              </a:rPr>
              <a:t>	    如：</a:t>
            </a:r>
            <a:r>
              <a:rPr lang="en-US" altLang="zh-CN" sz="2400" b="1" dirty="0">
                <a:latin typeface="Arial Black" pitchFamily="34" charset="0"/>
                <a:ea typeface="楷体_GB2312" pitchFamily="49" charset="-122"/>
              </a:rPr>
              <a:t>if (x&gt;y) z=x; else x=y;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10CA5-DEBD-43D3-B731-3F4436512147}" type="slidenum">
              <a:rPr lang="en-US" altLang="zh-CN">
                <a:solidFill>
                  <a:srgbClr val="FFFF99"/>
                </a:solidFill>
              </a:rPr>
              <a:pPr/>
              <a:t>3</a:t>
            </a:fld>
            <a:endParaRPr lang="en-US" altLang="zh-CN">
              <a:solidFill>
                <a:srgbClr val="FFFF99"/>
              </a:solidFill>
            </a:endParaRP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2C44AEA6-BC7D-48B0-B64E-1B2CC74F42CF}"/>
              </a:ext>
            </a:extLst>
          </p:cNvPr>
          <p:cNvSpPr txBox="1">
            <a:spLocks/>
          </p:cNvSpPr>
          <p:nvPr/>
        </p:nvSpPr>
        <p:spPr>
          <a:xfrm>
            <a:off x="0" y="188640"/>
            <a:ext cx="5085184" cy="801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/>
              <a:t>二、</a:t>
            </a:r>
            <a:r>
              <a:rPr lang="en-US" altLang="zh-CN" sz="4800"/>
              <a:t>C</a:t>
            </a:r>
            <a:r>
              <a:rPr lang="zh-CN" altLang="en-US" sz="4800"/>
              <a:t>语句的分类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363395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908720"/>
            <a:ext cx="8458200" cy="5051648"/>
          </a:xfrm>
          <a:noFill/>
          <a:ln/>
        </p:spPr>
        <p:txBody>
          <a:bodyPr lIns="90000">
            <a:normAutofit lnSpcReduction="10000"/>
          </a:bodyPr>
          <a:lstStyle/>
          <a:p>
            <a:pPr>
              <a:buFontTx/>
              <a:buNone/>
            </a:pP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2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、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函数调用语句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：由一个函数调用加上一个分号构成。</a:t>
            </a:r>
          </a:p>
          <a:p>
            <a:pPr>
              <a:buFontTx/>
              <a:buNone/>
            </a:pP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	如： </a:t>
            </a: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printf("This is a C statement ! ");</a:t>
            </a:r>
          </a:p>
          <a:p>
            <a:pPr>
              <a:spcBef>
                <a:spcPct val="80000"/>
              </a:spcBef>
              <a:buFontTx/>
              <a:buNone/>
            </a:pP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3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、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表达式语句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：在一个表达式之后加上一个分号构成。（</a:t>
            </a: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C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语言的一个重要特色）</a:t>
            </a:r>
          </a:p>
          <a:p>
            <a:pPr>
              <a:buFontTx/>
              <a:buNone/>
            </a:pPr>
            <a:r>
              <a:rPr lang="zh-CN" altLang="en-US" sz="2400" b="1" dirty="0">
                <a:latin typeface="Arial Black" pitchFamily="34" charset="0"/>
                <a:ea typeface="楷体_GB2312" pitchFamily="49" charset="-122"/>
              </a:rPr>
              <a:t>	☆ 分号是</a:t>
            </a:r>
            <a:r>
              <a:rPr lang="en-US" altLang="zh-CN" sz="2400" b="1" dirty="0">
                <a:latin typeface="Arial Black" pitchFamily="34" charset="0"/>
                <a:ea typeface="楷体_GB2312" pitchFamily="49" charset="-122"/>
              </a:rPr>
              <a:t>C</a:t>
            </a:r>
            <a:r>
              <a:rPr lang="zh-CN" altLang="en-US" sz="2400" b="1" dirty="0">
                <a:latin typeface="Arial Black" pitchFamily="34" charset="0"/>
                <a:ea typeface="楷体_GB2312" pitchFamily="49" charset="-122"/>
              </a:rPr>
              <a:t>语句中不可以缺少的一部分，而不是两个语句间的分隔符！</a:t>
            </a:r>
          </a:p>
          <a:p>
            <a:pPr>
              <a:buFontTx/>
              <a:buNone/>
            </a:pPr>
            <a:r>
              <a:rPr lang="zh-CN" altLang="en-US" sz="2400" b="1" dirty="0">
                <a:latin typeface="Arial Black" pitchFamily="34" charset="0"/>
                <a:ea typeface="楷体_GB2312" pitchFamily="49" charset="-122"/>
              </a:rPr>
              <a:t>	☆ 函数调用语句也属于表达式语句。</a:t>
            </a:r>
          </a:p>
          <a:p>
            <a:pPr>
              <a:buFontTx/>
              <a:buNone/>
            </a:pP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	如：</a:t>
            </a:r>
            <a:r>
              <a:rPr lang="en-US" altLang="zh-CN" sz="2800" b="1" dirty="0" err="1">
                <a:latin typeface="Arial Black" pitchFamily="34" charset="0"/>
                <a:ea typeface="楷体_GB2312" pitchFamily="49" charset="-122"/>
              </a:rPr>
              <a:t>i</a:t>
            </a: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=i+1 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是表达式，而 </a:t>
            </a:r>
            <a:r>
              <a:rPr lang="en-US" altLang="zh-CN" sz="2800" b="1" dirty="0" err="1">
                <a:latin typeface="Arial Black" pitchFamily="34" charset="0"/>
                <a:ea typeface="楷体_GB2312" pitchFamily="49" charset="-122"/>
              </a:rPr>
              <a:t>i</a:t>
            </a: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=i+1; 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是语句。</a:t>
            </a:r>
            <a:endParaRPr lang="en-US" altLang="zh-CN" sz="2800" b="1" dirty="0">
              <a:latin typeface="Arial Black" pitchFamily="34" charset="0"/>
              <a:ea typeface="楷体_GB2312" pitchFamily="49" charset="-122"/>
            </a:endParaRPr>
          </a:p>
          <a:p>
            <a:pPr>
              <a:buFontTx/>
              <a:buNone/>
            </a:pP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	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如：</a:t>
            </a:r>
            <a:r>
              <a:rPr lang="en-US" altLang="zh-CN" sz="2800" b="1" dirty="0" err="1">
                <a:latin typeface="Arial Black" pitchFamily="34" charset="0"/>
                <a:ea typeface="楷体_GB2312" pitchFamily="49" charset="-122"/>
              </a:rPr>
              <a:t>i</a:t>
            </a: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++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；</a:t>
            </a:r>
            <a:endParaRPr lang="en-US" altLang="zh-CN" sz="2800" b="1" dirty="0">
              <a:latin typeface="Arial Black" pitchFamily="34" charset="0"/>
              <a:ea typeface="楷体_GB2312" pitchFamily="49" charset="-122"/>
            </a:endParaRPr>
          </a:p>
          <a:p>
            <a:pPr>
              <a:buFontTx/>
              <a:buNone/>
            </a:pP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	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如：</a:t>
            </a:r>
            <a:r>
              <a:rPr lang="en-US" altLang="zh-CN" sz="2800" b="1" dirty="0" err="1">
                <a:latin typeface="Arial Black" pitchFamily="34" charset="0"/>
                <a:ea typeface="楷体_GB2312" pitchFamily="49" charset="-122"/>
              </a:rPr>
              <a:t>x+y</a:t>
            </a: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;</a:t>
            </a:r>
            <a:endParaRPr lang="zh-CN" altLang="en-US" sz="2800" b="1" dirty="0">
              <a:latin typeface="Arial Black" pitchFamily="34" charset="0"/>
              <a:ea typeface="楷体_GB2312" pitchFamily="49" charset="-122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64806-F9E1-4F1A-8CC0-4EFAEA1D617D}" type="slidenum">
              <a:rPr lang="en-US" altLang="zh-CN">
                <a:solidFill>
                  <a:srgbClr val="FFFF99"/>
                </a:solidFill>
              </a:rPr>
              <a:pPr/>
              <a:t>4</a:t>
            </a:fld>
            <a:endParaRPr lang="en-US" altLang="zh-CN">
              <a:solidFill>
                <a:srgbClr val="FFFF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0552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828210"/>
            <a:ext cx="7772400" cy="550480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4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、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空语句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：只有一个分号，它什么都不做。</a:t>
            </a:r>
          </a:p>
          <a:p>
            <a:pPr>
              <a:buFontTx/>
              <a:buNone/>
            </a:pP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	☆  可用作流程的转向点，或循环体。</a:t>
            </a:r>
          </a:p>
          <a:p>
            <a:pPr>
              <a:spcBef>
                <a:spcPct val="80000"/>
              </a:spcBef>
              <a:buFontTx/>
              <a:buNone/>
            </a:pP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5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、</a:t>
            </a:r>
            <a:r>
              <a:rPr lang="zh-CN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复合语句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：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用</a:t>
            </a:r>
            <a:r>
              <a:rPr lang="en-US" altLang="zh-CN" sz="2800" b="1" dirty="0">
                <a:latin typeface="Arial Black" pitchFamily="34" charset="0"/>
                <a:ea typeface="楷体_GB2312" pitchFamily="49" charset="-122"/>
                <a:cs typeface="Times New Roman" pitchFamily="18" charset="0"/>
              </a:rPr>
              <a:t>{ }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把一些语句和声明括起来，又称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程序块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。</a:t>
            </a:r>
          </a:p>
          <a:p>
            <a:pPr>
              <a:buFontTx/>
              <a:buNone/>
            </a:pPr>
            <a:r>
              <a:rPr lang="zh-CN" altLang="en-US" sz="2400" b="1" dirty="0">
                <a:latin typeface="Arial Black" pitchFamily="34" charset="0"/>
                <a:ea typeface="楷体_GB2312" pitchFamily="49" charset="-122"/>
              </a:rPr>
              <a:t>	☆ </a:t>
            </a:r>
            <a:r>
              <a:rPr lang="en-US" altLang="zh-CN" sz="2400" b="1" dirty="0">
                <a:latin typeface="Arial Black" pitchFamily="34" charset="0"/>
                <a:ea typeface="楷体_GB2312" pitchFamily="49" charset="-122"/>
              </a:rPr>
              <a:t>C99</a:t>
            </a:r>
            <a:r>
              <a:rPr lang="zh-CN" altLang="en-US" sz="2400" b="1" dirty="0">
                <a:latin typeface="Arial Black" pitchFamily="34" charset="0"/>
                <a:ea typeface="楷体_GB2312" pitchFamily="49" charset="-122"/>
              </a:rPr>
              <a:t>允许将声明部分放在复合语句中的任何位置，但习惯上放在语句块开头位置。</a:t>
            </a:r>
            <a:endParaRPr lang="en-US" altLang="zh-CN" sz="2400" b="1" dirty="0">
              <a:latin typeface="Arial Black" pitchFamily="34" charset="0"/>
              <a:ea typeface="楷体_GB2312" pitchFamily="49" charset="-122"/>
            </a:endParaRPr>
          </a:p>
          <a:p>
            <a:pPr>
              <a:buFontTx/>
              <a:buNone/>
            </a:pPr>
            <a:r>
              <a:rPr lang="en-US" altLang="zh-CN" sz="2400" b="1" dirty="0">
                <a:latin typeface="Arial Black" pitchFamily="34" charset="0"/>
                <a:ea typeface="楷体_GB2312" pitchFamily="49" charset="-122"/>
              </a:rPr>
              <a:t>	</a:t>
            </a:r>
            <a:r>
              <a:rPr lang="zh-CN" altLang="en-US" sz="2400" b="1" dirty="0">
                <a:latin typeface="Arial Black" pitchFamily="34" charset="0"/>
                <a:ea typeface="楷体_GB2312" pitchFamily="49" charset="-122"/>
              </a:rPr>
              <a:t>☆ 复合语句中最后一个语句中最后的分号不能忽略，但复合语句的 </a:t>
            </a:r>
            <a:r>
              <a:rPr lang="en-US" altLang="zh-CN" sz="2400" b="1" dirty="0">
                <a:latin typeface="Arial Black" pitchFamily="34" charset="0"/>
                <a:ea typeface="楷体_GB2312" pitchFamily="49" charset="-122"/>
              </a:rPr>
              <a:t>} </a:t>
            </a:r>
            <a:r>
              <a:rPr lang="zh-CN" altLang="en-US" sz="2400" b="1" dirty="0">
                <a:latin typeface="Arial Black" pitchFamily="34" charset="0"/>
                <a:ea typeface="楷体_GB2312" pitchFamily="49" charset="-122"/>
              </a:rPr>
              <a:t>之后不需要分号。</a:t>
            </a:r>
            <a:endParaRPr lang="en-US" altLang="zh-CN" sz="2400" b="1" dirty="0">
              <a:latin typeface="Arial Black" pitchFamily="34" charset="0"/>
              <a:ea typeface="楷体_GB2312" pitchFamily="49" charset="-122"/>
            </a:endParaRPr>
          </a:p>
          <a:p>
            <a:pPr>
              <a:buFontTx/>
              <a:buNone/>
            </a:pPr>
            <a:endParaRPr lang="zh-CN" altLang="en-US" sz="2400" b="1" dirty="0">
              <a:latin typeface="Arial Black" pitchFamily="34" charset="0"/>
              <a:ea typeface="楷体_GB2312" pitchFamily="49" charset="-122"/>
            </a:endParaRPr>
          </a:p>
          <a:p>
            <a:pPr>
              <a:buFontTx/>
              <a:buNone/>
            </a:pP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☆  书写格式上，</a:t>
            </a:r>
            <a:r>
              <a:rPr lang="en-US" altLang="zh-CN" sz="2800" b="1" dirty="0">
                <a:latin typeface="Arial Black" pitchFamily="34" charset="0"/>
                <a:ea typeface="楷体_GB2312" pitchFamily="49" charset="-122"/>
              </a:rPr>
              <a:t>C</a:t>
            </a:r>
            <a:r>
              <a:rPr lang="zh-CN" altLang="en-US" sz="2800" b="1" dirty="0">
                <a:latin typeface="Arial Black" pitchFamily="34" charset="0"/>
                <a:ea typeface="楷体_GB2312" pitchFamily="49" charset="-122"/>
              </a:rPr>
              <a:t>语言允许一行写多个语句，也允许一个语句拆开写在几行上。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9D5D5-687C-473D-84C1-0AD4852D29A3}" type="slidenum">
              <a:rPr lang="en-US" altLang="zh-CN">
                <a:solidFill>
                  <a:srgbClr val="FFFF99"/>
                </a:solidFill>
              </a:rPr>
              <a:pPr/>
              <a:t>5</a:t>
            </a:fld>
            <a:endParaRPr lang="en-US" altLang="zh-CN">
              <a:solidFill>
                <a:srgbClr val="FFFF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30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0108" y="1558991"/>
            <a:ext cx="8943528" cy="993775"/>
          </a:xfrm>
        </p:spPr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【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1】</a:t>
            </a:r>
            <a:r>
              <a:rPr lang="zh-CN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给出三角形的三边长，求三角形面积。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8522" y="2329484"/>
            <a:ext cx="7886700" cy="237196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>
                <a:solidFill>
                  <a:schemeClr val="tx2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【</a:t>
            </a:r>
            <a:r>
              <a:rPr lang="zh-CN" altLang="zh-CN" sz="2800" dirty="0">
                <a:solidFill>
                  <a:schemeClr val="tx2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解题思路</a:t>
            </a:r>
            <a:r>
              <a:rPr lang="en-US" altLang="zh-CN" sz="2800" dirty="0">
                <a:solidFill>
                  <a:schemeClr val="tx2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】</a:t>
            </a:r>
            <a:r>
              <a:rPr lang="zh-CN" altLang="zh-CN" sz="2800" dirty="0">
                <a:solidFill>
                  <a:schemeClr val="tx2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假设给定的三个边符合构成三角形的条件</a:t>
            </a:r>
            <a:r>
              <a:rPr lang="zh-CN" altLang="en-US" sz="2800" dirty="0">
                <a:solidFill>
                  <a:schemeClr val="tx2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，则</a:t>
            </a:r>
            <a:r>
              <a:rPr lang="zh-CN" altLang="zh-CN" sz="2800" dirty="0">
                <a:solidFill>
                  <a:schemeClr val="tx2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关键是找到求三角形面积的公式</a:t>
            </a:r>
            <a:r>
              <a:rPr lang="zh-CN" altLang="en-US" sz="2800" dirty="0">
                <a:solidFill>
                  <a:schemeClr val="tx2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：</a:t>
            </a:r>
            <a:endParaRPr lang="en-US" altLang="zh-CN" sz="2800" dirty="0">
              <a:solidFill>
                <a:schemeClr val="tx2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endParaRPr lang="en-US" altLang="zh-CN" sz="2800" dirty="0">
              <a:solidFill>
                <a:schemeClr val="tx2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endParaRPr lang="en-US" altLang="zh-CN" sz="2800" dirty="0">
              <a:solidFill>
                <a:schemeClr val="tx2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zh-CN" altLang="zh-CN" sz="2800" dirty="0">
                <a:solidFill>
                  <a:schemeClr val="tx2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其中</a:t>
            </a:r>
            <a:r>
              <a:rPr lang="en-US" altLang="zh-CN" sz="2800" b="0" dirty="0">
                <a:solidFill>
                  <a:schemeClr val="tx2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s=(</a:t>
            </a:r>
            <a:r>
              <a:rPr lang="en-US" altLang="zh-CN" sz="2800" b="0" dirty="0" err="1">
                <a:solidFill>
                  <a:schemeClr val="tx2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a+b+c</a:t>
            </a:r>
            <a:r>
              <a:rPr lang="en-US" altLang="zh-CN" sz="2800" b="0" dirty="0">
                <a:solidFill>
                  <a:schemeClr val="tx2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)/2</a:t>
            </a:r>
            <a:r>
              <a:rPr lang="zh-CN" altLang="en-US" sz="2800" b="0" dirty="0">
                <a:solidFill>
                  <a:schemeClr val="tx2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。</a:t>
            </a:r>
            <a:endParaRPr lang="en-US" altLang="zh-CN" sz="2800" b="0" dirty="0">
              <a:solidFill>
                <a:schemeClr val="tx2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>
              <a:buFont typeface="Wingdings" pitchFamily="2" charset="2"/>
              <a:buNone/>
            </a:pPr>
            <a:endParaRPr lang="en-US" altLang="zh-CN" sz="2800" dirty="0">
              <a:solidFill>
                <a:schemeClr val="tx2"/>
              </a:solidFill>
            </a:endParaRPr>
          </a:p>
          <a:p>
            <a:pPr lvl="1"/>
            <a:endParaRPr lang="en-US" altLang="zh-CN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zh-CN" altLang="en-US" sz="2800" dirty="0">
              <a:solidFill>
                <a:schemeClr val="tx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1E501F-1580-4CB2-9BB2-B7881186B4FE}" type="slidenum">
              <a:rPr lang="en-US" altLang="zh-CN" smtClean="0">
                <a:solidFill>
                  <a:srgbClr val="FFFF99"/>
                </a:solidFill>
              </a:rPr>
              <a:pPr>
                <a:defRPr/>
              </a:pPr>
              <a:t>6</a:t>
            </a:fld>
            <a:endParaRPr lang="en-US" altLang="zh-CN">
              <a:solidFill>
                <a:srgbClr val="FFFF99"/>
              </a:solidFill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959759"/>
              </p:ext>
            </p:extLst>
          </p:nvPr>
        </p:nvGraphicFramePr>
        <p:xfrm>
          <a:off x="1850400" y="3323259"/>
          <a:ext cx="508000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0" name="Equation" r:id="rId3" imgW="1828800" imgH="254000" progId="Equation.DSMT4">
                  <p:embed/>
                </p:oleObj>
              </mc:Choice>
              <mc:Fallback>
                <p:oleObj name="Equation" r:id="rId3" imgW="1828800" imgH="254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0400" y="3323259"/>
                        <a:ext cx="5080000" cy="7143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>
            <a:extLst>
              <a:ext uri="{FF2B5EF4-FFF2-40B4-BE49-F238E27FC236}">
                <a16:creationId xmlns:a16="http://schemas.microsoft.com/office/drawing/2014/main" id="{C880C6BF-D08F-4947-BBFF-1B667937AA08}"/>
              </a:ext>
            </a:extLst>
          </p:cNvPr>
          <p:cNvSpPr txBox="1">
            <a:spLocks noChangeArrowheads="1"/>
          </p:cNvSpPr>
          <p:nvPr/>
        </p:nvSpPr>
        <p:spPr>
          <a:xfrm>
            <a:off x="-197618" y="105779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400" b="1" dirty="0"/>
              <a:t>三、最基本的语句</a:t>
            </a:r>
            <a:r>
              <a:rPr lang="en-US" altLang="zh-CN" sz="4400" b="1" dirty="0"/>
              <a:t>——</a:t>
            </a:r>
            <a:r>
              <a:rPr lang="zh-CN" altLang="en-US" sz="4400" b="1" dirty="0"/>
              <a:t>赋值语句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AFF289F-B252-4501-9C64-4831FED3EC6A}"/>
              </a:ext>
            </a:extLst>
          </p:cNvPr>
          <p:cNvSpPr txBox="1">
            <a:spLocks noChangeArrowheads="1"/>
          </p:cNvSpPr>
          <p:nvPr/>
        </p:nvSpPr>
        <p:spPr>
          <a:xfrm>
            <a:off x="197918" y="906787"/>
            <a:ext cx="7776864" cy="2880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赋值语句</a:t>
            </a:r>
            <a:r>
              <a:rPr lang="zh-CN" altLang="en-US"/>
              <a:t>和</a:t>
            </a:r>
            <a:r>
              <a:rPr lang="zh-CN" alt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输入输出语句</a:t>
            </a:r>
            <a:r>
              <a:rPr lang="zh-CN" altLang="en-US"/>
              <a:t>都是</a:t>
            </a:r>
            <a:r>
              <a:rPr lang="en-US" altLang="zh-CN"/>
              <a:t>C</a:t>
            </a:r>
            <a:r>
              <a:rPr lang="zh-CN" altLang="en-US"/>
              <a:t>中最常用的语句，但</a:t>
            </a:r>
            <a:r>
              <a:rPr lang="zh-CN" altLang="en-US" i="1" u="sng"/>
              <a:t>赋值语句最基本</a:t>
            </a:r>
            <a:r>
              <a:rPr lang="zh-CN" altLang="en-US"/>
              <a:t>。</a:t>
            </a:r>
            <a:endParaRPr lang="zh-CN" altLang="zh-CN" dirty="0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509E73E6-9E28-461D-AF07-81B69D5A84A2}"/>
              </a:ext>
            </a:extLst>
          </p:cNvPr>
          <p:cNvSpPr txBox="1">
            <a:spLocks noChangeArrowheads="1"/>
          </p:cNvSpPr>
          <p:nvPr/>
        </p:nvSpPr>
        <p:spPr>
          <a:xfrm>
            <a:off x="-1584684" y="1312377"/>
            <a:ext cx="6840760" cy="4497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400" dirty="0"/>
              <a:t>(</a:t>
            </a:r>
            <a:r>
              <a:rPr lang="zh-CN" altLang="en-US" sz="4400" dirty="0"/>
              <a:t>一</a:t>
            </a:r>
            <a:r>
              <a:rPr lang="en-US" altLang="zh-CN" sz="4400" dirty="0"/>
              <a:t>)</a:t>
            </a:r>
            <a:r>
              <a:rPr lang="zh-CN" altLang="en-US" sz="4400" dirty="0"/>
              <a:t>赋值语句举例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C7EC8668-8881-438E-84B9-34F645CD6B5F}"/>
              </a:ext>
            </a:extLst>
          </p:cNvPr>
          <p:cNvSpPr txBox="1">
            <a:spLocks/>
          </p:cNvSpPr>
          <p:nvPr/>
        </p:nvSpPr>
        <p:spPr>
          <a:xfrm>
            <a:off x="539552" y="4941168"/>
            <a:ext cx="7886700" cy="139463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chemeClr val="tx2"/>
                </a:solidFill>
              </a:rPr>
              <a:t>说明：</a:t>
            </a:r>
            <a:endParaRPr lang="en-US" altLang="zh-CN" b="1" dirty="0">
              <a:solidFill>
                <a:schemeClr val="tx2"/>
              </a:solidFill>
            </a:endParaRPr>
          </a:p>
          <a:p>
            <a:r>
              <a:rPr lang="en-US" altLang="zh-CN" b="1" dirty="0">
                <a:solidFill>
                  <a:schemeClr val="tx2"/>
                </a:solidFill>
              </a:rPr>
              <a:t>math.h</a:t>
            </a:r>
            <a:r>
              <a:rPr lang="zh-CN" altLang="en-US" b="1" dirty="0">
                <a:solidFill>
                  <a:schemeClr val="tx2"/>
                </a:solidFill>
              </a:rPr>
              <a:t>为</a:t>
            </a:r>
            <a:r>
              <a:rPr lang="zh-CN" altLang="en-US" b="1" u="sng" dirty="0">
                <a:solidFill>
                  <a:schemeClr val="tx2"/>
                </a:solidFill>
              </a:rPr>
              <a:t>数学函数库</a:t>
            </a:r>
            <a:r>
              <a:rPr lang="zh-CN" altLang="en-US" b="1" dirty="0">
                <a:solidFill>
                  <a:schemeClr val="tx2"/>
                </a:solidFill>
              </a:rPr>
              <a:t>的头文件</a:t>
            </a:r>
            <a:endParaRPr lang="en-US" altLang="zh-CN" dirty="0">
              <a:solidFill>
                <a:schemeClr val="tx2"/>
              </a:solidFill>
            </a:endParaRPr>
          </a:p>
          <a:p>
            <a:r>
              <a:rPr lang="zh-CN" altLang="en-US" dirty="0">
                <a:solidFill>
                  <a:schemeClr val="tx2"/>
                </a:solidFill>
              </a:rPr>
              <a:t>一个</a:t>
            </a:r>
            <a:r>
              <a:rPr lang="en-US" altLang="zh-CN" dirty="0">
                <a:solidFill>
                  <a:schemeClr val="tx2"/>
                </a:solidFill>
              </a:rPr>
              <a:t>tab</a:t>
            </a:r>
            <a:r>
              <a:rPr lang="zh-CN" altLang="en-US" dirty="0">
                <a:solidFill>
                  <a:schemeClr val="tx2"/>
                </a:solidFill>
              </a:rPr>
              <a:t>区有</a:t>
            </a:r>
            <a:r>
              <a:rPr lang="en-US" altLang="zh-CN" dirty="0">
                <a:solidFill>
                  <a:schemeClr val="tx2"/>
                </a:solidFill>
              </a:rPr>
              <a:t>8</a:t>
            </a:r>
            <a:r>
              <a:rPr lang="zh-CN" altLang="en-US" dirty="0">
                <a:solidFill>
                  <a:schemeClr val="tx2"/>
                </a:solidFill>
              </a:rPr>
              <a:t>列，</a:t>
            </a:r>
            <a:r>
              <a:rPr lang="en-US" altLang="zh-CN" dirty="0">
                <a:solidFill>
                  <a:schemeClr val="tx2"/>
                </a:solidFill>
              </a:rPr>
              <a:t>’\t’</a:t>
            </a:r>
            <a:r>
              <a:rPr lang="zh-CN" altLang="en-US" dirty="0">
                <a:solidFill>
                  <a:schemeClr val="tx2"/>
                </a:solidFill>
              </a:rPr>
              <a:t>用来调到下一个</a:t>
            </a:r>
            <a:r>
              <a:rPr lang="en-US" altLang="zh-CN" dirty="0">
                <a:solidFill>
                  <a:schemeClr val="tx2"/>
                </a:solidFill>
              </a:rPr>
              <a:t>tab</a:t>
            </a:r>
            <a:r>
              <a:rPr lang="zh-CN" altLang="en-US" dirty="0">
                <a:solidFill>
                  <a:schemeClr val="tx2"/>
                </a:solidFill>
              </a:rPr>
              <a:t>区，主要用于调整输出的位置，使输出更清晰、整齐、美观</a:t>
            </a:r>
            <a:endParaRPr lang="en-US" altLang="zh-CN" dirty="0">
              <a:solidFill>
                <a:schemeClr val="tx2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9456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392786D-3E4F-469A-A304-6BEEEA89B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68E5B8-5B0F-4F51-A058-C87284181B33}" type="slidenum">
              <a:rPr lang="en-US" altLang="zh-CN" smtClean="0">
                <a:solidFill>
                  <a:srgbClr val="FFFF99"/>
                </a:solidFill>
              </a:rPr>
              <a:pPr>
                <a:defRPr/>
              </a:pPr>
              <a:t>7</a:t>
            </a:fld>
            <a:endParaRPr lang="en-US" altLang="zh-CN">
              <a:solidFill>
                <a:srgbClr val="FFFF99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2CEF95C-A8F0-4396-A738-23428731B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8" y="15632"/>
            <a:ext cx="8304088" cy="566129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9FE9BC2-83A9-4771-B900-1BDAA59F6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5157192"/>
            <a:ext cx="6946780" cy="143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080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222387" y="1656274"/>
            <a:ext cx="2880320" cy="616421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CN" sz="3600" dirty="0">
                <a:solidFill>
                  <a:schemeClr val="tx1"/>
                </a:solidFill>
              </a:rPr>
              <a:t>1</a:t>
            </a:r>
            <a:r>
              <a:rPr lang="zh-CN" altLang="en-US" sz="3600" dirty="0">
                <a:solidFill>
                  <a:schemeClr val="tx1"/>
                </a:solidFill>
              </a:rPr>
              <a:t>、赋值运算符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2282761"/>
            <a:ext cx="8382000" cy="428964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赋值运算符</a:t>
            </a:r>
            <a:r>
              <a:rPr lang="zh-CN" altLang="en-US" sz="2800" dirty="0"/>
              <a:t>：赋值符号“</a:t>
            </a:r>
            <a:r>
              <a:rPr lang="en-US" altLang="zh-CN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zh-CN" altLang="en-US" sz="2800" dirty="0"/>
              <a:t>”就是赋值运算符；</a:t>
            </a:r>
            <a:endParaRPr lang="en-US" altLang="zh-CN" sz="2800" dirty="0"/>
          </a:p>
          <a:p>
            <a:pPr eaLnBrk="1" hangingPunct="1">
              <a:buFontTx/>
              <a:buNone/>
            </a:pPr>
            <a:r>
              <a:rPr lang="en-US" altLang="zh-CN" sz="2800" dirty="0"/>
              <a:t>【</a:t>
            </a:r>
            <a:r>
              <a:rPr lang="zh-CN" altLang="en-US" sz="2800" dirty="0"/>
              <a:t>作用</a:t>
            </a:r>
            <a:r>
              <a:rPr lang="en-US" altLang="zh-CN" sz="2800" dirty="0"/>
              <a:t>】</a:t>
            </a:r>
            <a:r>
              <a:rPr lang="zh-CN" altLang="en-US" sz="2800" dirty="0"/>
              <a:t>将一个数据值（赋值号</a:t>
            </a:r>
            <a:r>
              <a:rPr lang="zh-CN" altLang="en-US" sz="2800" u="sng" dirty="0"/>
              <a:t>右边</a:t>
            </a:r>
            <a:r>
              <a:rPr lang="zh-CN" altLang="en-US" sz="2800" dirty="0"/>
              <a:t>）赋给一个变量（赋值号</a:t>
            </a:r>
            <a:r>
              <a:rPr lang="zh-CN" altLang="en-US" sz="2800" u="sng" dirty="0"/>
              <a:t>左边</a:t>
            </a:r>
            <a:r>
              <a:rPr lang="zh-CN" altLang="en-US" sz="2800" dirty="0"/>
              <a:t>） 。	</a:t>
            </a:r>
            <a:endParaRPr lang="en-US" altLang="zh-CN" sz="2800" dirty="0"/>
          </a:p>
          <a:p>
            <a:pPr eaLnBrk="1" hangingPunct="1"/>
            <a:r>
              <a:rPr lang="zh-CN" altLang="en-US" sz="2800" dirty="0"/>
              <a:t>赋值运算符的右边可以是一个常量，也可以是一个表达式；</a:t>
            </a:r>
            <a:endParaRPr lang="en-US" altLang="zh-CN" sz="2800" dirty="0"/>
          </a:p>
          <a:p>
            <a:pPr eaLnBrk="1" hangingPunct="1">
              <a:buFontTx/>
              <a:buNone/>
            </a:pPr>
            <a:r>
              <a:rPr lang="zh-CN" altLang="en-US" sz="2800" dirty="0"/>
              <a:t>如：</a:t>
            </a:r>
            <a:endParaRPr lang="en-US" altLang="zh-CN" sz="2800" dirty="0"/>
          </a:p>
          <a:p>
            <a:pPr eaLnBrk="1" hangingPunct="1">
              <a:buFontTx/>
              <a:buNone/>
            </a:pPr>
            <a:r>
              <a:rPr lang="en-US" altLang="zh-CN" sz="2800" dirty="0"/>
              <a:t>	a = 3;  </a:t>
            </a:r>
          </a:p>
          <a:p>
            <a:pPr eaLnBrk="1" hangingPunct="1">
              <a:buFontTx/>
              <a:buNone/>
            </a:pPr>
            <a:r>
              <a:rPr lang="en-US" altLang="zh-CN" sz="2800" dirty="0"/>
              <a:t>	b = ’3’;</a:t>
            </a:r>
          </a:p>
          <a:p>
            <a:pPr eaLnBrk="1" hangingPunct="1">
              <a:buFontTx/>
              <a:buNone/>
            </a:pPr>
            <a:r>
              <a:rPr lang="en-US" altLang="zh-CN" sz="2800" dirty="0"/>
              <a:t>	c = </a:t>
            </a:r>
            <a:r>
              <a:rPr lang="en-US" altLang="zh-CN" sz="2800" dirty="0" err="1"/>
              <a:t>a+b</a:t>
            </a:r>
            <a:r>
              <a:rPr lang="en-US" altLang="zh-CN" sz="2800" dirty="0"/>
              <a:t>;</a:t>
            </a:r>
          </a:p>
        </p:txBody>
      </p:sp>
      <p:sp>
        <p:nvSpPr>
          <p:cNvPr id="921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 Black" pitchFamily="34" charset="0"/>
                <a:ea typeface="楷体_GB2312" pitchFamily="49" charset="-122"/>
              </a:defRPr>
            </a:lvl9pPr>
          </a:lstStyle>
          <a:p>
            <a:pPr eaLnBrk="1" hangingPunct="1"/>
            <a:fld id="{BC0D1816-7037-4712-9AC3-C0B81AEDA1B0}" type="slidenum">
              <a:rPr kumimoji="0" lang="en-US" altLang="zh-CN">
                <a:solidFill>
                  <a:srgbClr val="FFFF99"/>
                </a:solidFill>
                <a:ea typeface="宋体" charset="-122"/>
              </a:rPr>
              <a:pPr eaLnBrk="1" hangingPunct="1"/>
              <a:t>8</a:t>
            </a:fld>
            <a:endParaRPr kumimoji="0" lang="en-US" altLang="zh-CN">
              <a:solidFill>
                <a:srgbClr val="FFFF99"/>
              </a:solidFill>
              <a:ea typeface="宋体" charset="-122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3D1533-5D59-429B-B4A0-C6DE85E03CB2}"/>
              </a:ext>
            </a:extLst>
          </p:cNvPr>
          <p:cNvSpPr txBox="1">
            <a:spLocks noChangeArrowheads="1"/>
          </p:cNvSpPr>
          <p:nvPr/>
        </p:nvSpPr>
        <p:spPr>
          <a:xfrm>
            <a:off x="130585" y="276438"/>
            <a:ext cx="8767886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dirty="0"/>
              <a:t>（二）赋值运算符、复合赋值运算符与赋值表达式</a:t>
            </a:r>
          </a:p>
        </p:txBody>
      </p:sp>
    </p:spTree>
    <p:extLst>
      <p:ext uri="{BB962C8B-B14F-4D97-AF65-F5344CB8AC3E}">
        <p14:creationId xmlns:p14="http://schemas.microsoft.com/office/powerpoint/2010/main" val="3597067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872777"/>
          </a:xfrm>
        </p:spPr>
        <p:txBody>
          <a:bodyPr/>
          <a:lstStyle/>
          <a:p>
            <a:pPr eaLnBrk="1" hangingPunct="1"/>
            <a:r>
              <a:rPr lang="en-US" altLang="zh-CN" sz="3600" dirty="0">
                <a:solidFill>
                  <a:schemeClr val="tx1"/>
                </a:solidFill>
              </a:rPr>
              <a:t>2</a:t>
            </a:r>
            <a:r>
              <a:rPr lang="zh-CN" altLang="en-US" sz="3600" dirty="0">
                <a:solidFill>
                  <a:schemeClr val="tx1"/>
                </a:solidFill>
              </a:rPr>
              <a:t>、复合赋值运算符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556792"/>
            <a:ext cx="7886700" cy="4351338"/>
          </a:xfrm>
        </p:spPr>
        <p:txBody>
          <a:bodyPr>
            <a:normAutofit lnSpcReduction="10000"/>
          </a:bodyPr>
          <a:lstStyle/>
          <a:p>
            <a:pPr algn="just" eaLnBrk="1" hangingPunct="1">
              <a:spcBef>
                <a:spcPct val="40000"/>
              </a:spcBef>
              <a:buFont typeface="Wingdings" pitchFamily="2" charset="2"/>
              <a:buNone/>
            </a:pPr>
            <a:r>
              <a:rPr lang="en-US" altLang="zh-CN" sz="2800" b="1" dirty="0"/>
              <a:t>	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复合赋值运算符 </a:t>
            </a:r>
            <a:r>
              <a:rPr lang="en-US" altLang="zh-CN" sz="2800" b="1" dirty="0"/>
              <a:t>—— </a:t>
            </a:r>
            <a:r>
              <a:rPr lang="zh-CN" altLang="en-US" sz="2800" dirty="0"/>
              <a:t>在赋值符“</a:t>
            </a:r>
            <a:r>
              <a:rPr lang="en-US" altLang="zh-CN" sz="2800" dirty="0"/>
              <a:t>=</a:t>
            </a:r>
            <a:r>
              <a:rPr lang="zh-CN" altLang="en-US" sz="2800" dirty="0"/>
              <a:t>”前加上其它运算符，可以构成复合的运算符。</a:t>
            </a:r>
          </a:p>
          <a:p>
            <a:pPr algn="just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zh-CN" altLang="en-US" sz="2800" dirty="0"/>
              <a:t>凡是二元（目）运算符，都可以与赋值符一起组合成复合赋值符。</a:t>
            </a:r>
            <a:endParaRPr lang="en-US" altLang="zh-CN" sz="2800" dirty="0"/>
          </a:p>
          <a:p>
            <a:pPr lvl="1" algn="just"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n-US" altLang="zh-CN" sz="2400" dirty="0"/>
              <a:t>C</a:t>
            </a:r>
            <a:r>
              <a:rPr lang="zh-CN" altLang="en-US" sz="2400" dirty="0"/>
              <a:t>语言规定可以使用</a:t>
            </a:r>
            <a:r>
              <a:rPr lang="en-US" altLang="zh-CN" sz="2400" dirty="0"/>
              <a:t>10</a:t>
            </a:r>
            <a:r>
              <a:rPr lang="zh-CN" altLang="en-US" sz="2400" dirty="0"/>
              <a:t>种复合赋值运算符：</a:t>
            </a:r>
            <a:r>
              <a:rPr lang="en-US" altLang="zh-CN" sz="2400" dirty="0"/>
              <a:t>+=</a:t>
            </a:r>
            <a:r>
              <a:rPr lang="zh-CN" altLang="en-US" sz="2400" dirty="0"/>
              <a:t>，－</a:t>
            </a:r>
            <a:r>
              <a:rPr lang="en-US" altLang="zh-CN" sz="2400" dirty="0"/>
              <a:t>=</a:t>
            </a:r>
            <a:r>
              <a:rPr lang="zh-CN" altLang="en-US" sz="2400" dirty="0"/>
              <a:t>，*</a:t>
            </a:r>
            <a:r>
              <a:rPr lang="en-US" altLang="zh-CN" sz="2400" dirty="0"/>
              <a:t>=</a:t>
            </a:r>
            <a:r>
              <a:rPr lang="zh-CN" altLang="en-US" sz="2400" dirty="0"/>
              <a:t>，</a:t>
            </a:r>
            <a:r>
              <a:rPr lang="en-US" altLang="zh-CN" sz="2400" dirty="0"/>
              <a:t>/=</a:t>
            </a:r>
            <a:r>
              <a:rPr lang="zh-CN" altLang="en-US" sz="2400" dirty="0"/>
              <a:t>，</a:t>
            </a:r>
            <a:r>
              <a:rPr lang="en-US" altLang="zh-CN" sz="2400" dirty="0"/>
              <a:t>%=</a:t>
            </a:r>
            <a:r>
              <a:rPr lang="zh-CN" altLang="en-US" sz="2400" dirty="0"/>
              <a:t>，</a:t>
            </a:r>
            <a:r>
              <a:rPr lang="en-US" altLang="zh-CN" sz="2400" dirty="0"/>
              <a:t>&lt;&lt;=</a:t>
            </a:r>
            <a:r>
              <a:rPr lang="zh-CN" altLang="en-US" sz="2400" dirty="0"/>
              <a:t>，</a:t>
            </a:r>
            <a:r>
              <a:rPr lang="en-US" altLang="zh-CN" sz="2400" dirty="0"/>
              <a:t>&gt;&gt;=</a:t>
            </a:r>
            <a:r>
              <a:rPr lang="zh-CN" altLang="en-US" sz="2400" dirty="0"/>
              <a:t>，</a:t>
            </a:r>
            <a:r>
              <a:rPr lang="en-US" altLang="zh-CN" sz="2400" dirty="0"/>
              <a:t>&amp;=</a:t>
            </a:r>
            <a:r>
              <a:rPr lang="zh-CN" altLang="en-US" sz="2400" dirty="0"/>
              <a:t>，∧</a:t>
            </a:r>
            <a:r>
              <a:rPr lang="en-US" altLang="zh-CN" sz="2400" dirty="0"/>
              <a:t>=</a:t>
            </a:r>
            <a:r>
              <a:rPr lang="zh-CN" altLang="en-US" sz="2400" dirty="0"/>
              <a:t>，</a:t>
            </a:r>
            <a:r>
              <a:rPr lang="en-US" altLang="zh-CN" sz="2400" dirty="0"/>
              <a:t>|=</a:t>
            </a:r>
          </a:p>
          <a:p>
            <a:pPr eaLnBrk="1" hangingPunct="1">
              <a:spcBef>
                <a:spcPct val="40000"/>
              </a:spcBef>
              <a:buFont typeface="Wingdings" pitchFamily="2" charset="2"/>
              <a:buChar char="ü"/>
            </a:pPr>
            <a:r>
              <a:rPr lang="en-US" altLang="zh-CN" sz="2800" dirty="0" err="1"/>
              <a:t>aφ</a:t>
            </a:r>
            <a:r>
              <a:rPr lang="en-US" altLang="zh-CN" sz="2800" dirty="0"/>
              <a:t>=b </a:t>
            </a:r>
            <a:r>
              <a:rPr lang="zh-CN" altLang="en-US" sz="2800" dirty="0"/>
              <a:t>等价于 </a:t>
            </a:r>
            <a:r>
              <a:rPr lang="en-US" altLang="zh-CN" sz="2800" dirty="0"/>
              <a:t>a=</a:t>
            </a:r>
            <a:r>
              <a:rPr lang="en-US" altLang="zh-CN" sz="2800" dirty="0" err="1"/>
              <a:t>aφ</a:t>
            </a:r>
            <a:r>
              <a:rPr lang="en-US" altLang="zh-CN" sz="2800" dirty="0"/>
              <a:t>(b)</a:t>
            </a:r>
            <a:r>
              <a:rPr lang="zh-CN" altLang="en-US" sz="2800" dirty="0"/>
              <a:t>，其中</a:t>
            </a:r>
            <a:r>
              <a:rPr lang="en-US" altLang="zh-CN" sz="2800" dirty="0"/>
              <a:t>φ</a:t>
            </a:r>
            <a:r>
              <a:rPr lang="zh-CN" altLang="en-US" sz="2800" dirty="0"/>
              <a:t>代表二元运算符，</a:t>
            </a:r>
            <a:r>
              <a:rPr lang="en-US" altLang="zh-CN" sz="2800" dirty="0"/>
              <a:t>b</a:t>
            </a:r>
            <a:r>
              <a:rPr lang="zh-CN" altLang="en-US" sz="2800" dirty="0"/>
              <a:t>是含若干项的表达式。</a:t>
            </a:r>
            <a:br>
              <a:rPr lang="en-US" altLang="zh-CN" sz="2800" dirty="0"/>
            </a:br>
            <a:r>
              <a:rPr lang="zh-CN" altLang="en-US" sz="2800" dirty="0"/>
              <a:t>如：</a:t>
            </a:r>
            <a:r>
              <a:rPr lang="en-US" altLang="zh-CN" sz="2800" dirty="0"/>
              <a:t>x%=y+3 </a:t>
            </a:r>
            <a:r>
              <a:rPr lang="zh-CN" altLang="en-US" sz="2800" dirty="0"/>
              <a:t>等价与 </a:t>
            </a:r>
            <a:r>
              <a:rPr lang="en-US" altLang="zh-CN" sz="2800" dirty="0"/>
              <a:t>x=x%(y+3)</a:t>
            </a:r>
          </a:p>
          <a:p>
            <a:pPr algn="just" eaLnBrk="1" hangingPunct="1">
              <a:spcBef>
                <a:spcPct val="40000"/>
              </a:spcBef>
            </a:pPr>
            <a:r>
              <a:rPr lang="zh-CN" altLang="en-US" sz="2800" dirty="0"/>
              <a:t>采用复合运算符，可以简化程序，提高编译效率</a:t>
            </a:r>
            <a:r>
              <a:rPr lang="zh-CN" altLang="en-US" sz="2800" dirty="0">
                <a:solidFill>
                  <a:schemeClr val="tx2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691982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4094</TotalTime>
  <Words>844</Words>
  <Application>Microsoft Office PowerPoint</Application>
  <PresentationFormat>全屏显示(4:3)</PresentationFormat>
  <Paragraphs>194</Paragraphs>
  <Slides>21</Slides>
  <Notes>0</Notes>
  <HiddenSlides>1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4" baseType="lpstr">
      <vt:lpstr>等线</vt:lpstr>
      <vt:lpstr>等线 Light</vt:lpstr>
      <vt:lpstr>华文仿宋</vt:lpstr>
      <vt:lpstr>楷体_GB2312</vt:lpstr>
      <vt:lpstr>宋体</vt:lpstr>
      <vt:lpstr>Arial</vt:lpstr>
      <vt:lpstr>Arial Black</vt:lpstr>
      <vt:lpstr>Calibri</vt:lpstr>
      <vt:lpstr>Georgia</vt:lpstr>
      <vt:lpstr>Times New Roman</vt:lpstr>
      <vt:lpstr>Wingdings</vt:lpstr>
      <vt:lpstr>Office 主题​​</vt:lpstr>
      <vt:lpstr>Equation</vt:lpstr>
      <vt:lpstr>一、C程序的结构</vt:lpstr>
      <vt:lpstr>PowerPoint 演示文稿</vt:lpstr>
      <vt:lpstr>PowerPoint 演示文稿</vt:lpstr>
      <vt:lpstr>PowerPoint 演示文稿</vt:lpstr>
      <vt:lpstr>PowerPoint 演示文稿</vt:lpstr>
      <vt:lpstr>【例1】给出三角形的三边长，求三角形面积。</vt:lpstr>
      <vt:lpstr>PowerPoint 演示文稿</vt:lpstr>
      <vt:lpstr>1、赋值运算符</vt:lpstr>
      <vt:lpstr>2、复合赋值运算符</vt:lpstr>
      <vt:lpstr>3、赋值表达式</vt:lpstr>
      <vt:lpstr>PowerPoint 演示文稿</vt:lpstr>
      <vt:lpstr>(三)赋值过程中的类型转换</vt:lpstr>
      <vt:lpstr>PowerPoint 演示文稿</vt:lpstr>
      <vt:lpstr>PowerPoint 演示文稿</vt:lpstr>
      <vt:lpstr>PowerPoint 演示文稿</vt:lpstr>
      <vt:lpstr>PowerPoint 演示文稿</vt:lpstr>
      <vt:lpstr>小结</vt:lpstr>
      <vt:lpstr>PowerPoint 演示文稿</vt:lpstr>
      <vt:lpstr>（五）变量赋初值</vt:lpstr>
      <vt:lpstr>补充练习：</vt:lpstr>
      <vt:lpstr>补充练习：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第3章 最简单的C程序设计 ——顺序程序设计</dc:title>
  <dc:creator>zxl</dc:creator>
  <cp:lastModifiedBy>刘明辉</cp:lastModifiedBy>
  <cp:revision>220</cp:revision>
  <dcterms:created xsi:type="dcterms:W3CDTF">2013-09-26T16:18:00Z</dcterms:created>
  <dcterms:modified xsi:type="dcterms:W3CDTF">2017-10-29T12:40:53Z</dcterms:modified>
</cp:coreProperties>
</file>