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7"/>
  </p:notesMasterIdLst>
  <p:handoutMasterIdLst>
    <p:handoutMasterId r:id="rId48"/>
  </p:handoutMasterIdLst>
  <p:sldIdLst>
    <p:sldId id="439" r:id="rId2"/>
    <p:sldId id="435" r:id="rId3"/>
    <p:sldId id="445" r:id="rId4"/>
    <p:sldId id="442" r:id="rId5"/>
    <p:sldId id="443" r:id="rId6"/>
    <p:sldId id="444" r:id="rId7"/>
    <p:sldId id="446" r:id="rId8"/>
    <p:sldId id="473" r:id="rId9"/>
    <p:sldId id="447" r:id="rId10"/>
    <p:sldId id="448" r:id="rId11"/>
    <p:sldId id="450" r:id="rId12"/>
    <p:sldId id="451" r:id="rId13"/>
    <p:sldId id="459" r:id="rId14"/>
    <p:sldId id="453" r:id="rId15"/>
    <p:sldId id="449" r:id="rId16"/>
    <p:sldId id="495" r:id="rId17"/>
    <p:sldId id="496" r:id="rId18"/>
    <p:sldId id="497" r:id="rId19"/>
    <p:sldId id="500" r:id="rId20"/>
    <p:sldId id="499" r:id="rId21"/>
    <p:sldId id="498" r:id="rId22"/>
    <p:sldId id="460" r:id="rId23"/>
    <p:sldId id="461" r:id="rId24"/>
    <p:sldId id="454" r:id="rId25"/>
    <p:sldId id="455" r:id="rId26"/>
    <p:sldId id="463" r:id="rId27"/>
    <p:sldId id="464" r:id="rId28"/>
    <p:sldId id="456" r:id="rId29"/>
    <p:sldId id="457" r:id="rId30"/>
    <p:sldId id="501" r:id="rId31"/>
    <p:sldId id="465" r:id="rId32"/>
    <p:sldId id="480" r:id="rId33"/>
    <p:sldId id="479" r:id="rId34"/>
    <p:sldId id="466" r:id="rId35"/>
    <p:sldId id="487" r:id="rId36"/>
    <p:sldId id="488" r:id="rId37"/>
    <p:sldId id="467" r:id="rId38"/>
    <p:sldId id="502" r:id="rId39"/>
    <p:sldId id="468" r:id="rId40"/>
    <p:sldId id="503" r:id="rId41"/>
    <p:sldId id="396" r:id="rId42"/>
    <p:sldId id="504" r:id="rId43"/>
    <p:sldId id="505" r:id="rId44"/>
    <p:sldId id="506" r:id="rId45"/>
    <p:sldId id="507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CC99FF"/>
    <a:srgbClr val="9933FF"/>
    <a:srgbClr val="FF33CC"/>
    <a:srgbClr val="FFCCFF"/>
    <a:srgbClr val="CCFF99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19" autoAdjust="0"/>
  </p:normalViewPr>
  <p:slideViewPr>
    <p:cSldViewPr>
      <p:cViewPr varScale="1">
        <p:scale>
          <a:sx n="60" d="100"/>
          <a:sy n="60" d="100"/>
        </p:scale>
        <p:origin x="138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34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DC32F75-A413-4B83-95F4-2313022ED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69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D7B7BA7-20DE-4E56-B845-BC04EC207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66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7B7BA7-20DE-4E56-B845-BC04EC207E5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41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C4765-55C0-4944-A810-70CCC8855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621838-E534-4A64-AD0B-6454D636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23291-CC98-4F8F-A63B-8BF8CD44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E12E45-2448-4A05-842B-9C04618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C06CD-C491-4EE7-AB18-B136701C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E6CFD-4F1B-4937-9B85-174FDE8A695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07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2E4D2-0DA9-4CE3-862B-22C3FE5F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99578-E7C7-49B8-8164-AB77CD524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C751E-AF06-4043-B31B-F759CC4C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7444-7273-419A-82CC-AE0FD5B4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999F6-E969-497D-8EAA-1884B274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0F2BE-A580-4987-88E6-3D23703D8CE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4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9C3E32-B40D-49AE-8BB7-5FB9C3D2F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6A83A0-E65B-4807-A149-109E39F00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C855B-48EA-44A4-91DF-7B0AD889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ECFCB-F1D1-443C-BE60-0F93DC07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77144-FCED-4799-A6C7-BC3A689D8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B5EB3-A9C6-43ED-A2E8-6122BA76D5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3151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8A38E-7D25-4316-8798-689786CE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C414C-A419-41E9-A67E-B217EA62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9DCD-B524-4A6F-A925-806C4214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DA3E5-1515-49E4-8AA7-C5A9D73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C2CB4-EB82-41D8-8B2B-290634F2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33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256CD-E719-4F72-BE76-EDE19BC7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2C546-BE21-4E5E-B0A7-C5F92302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81F53-DD0E-4632-AACC-20458B51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01273-E9B3-40B7-89A2-22076A3A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DC7BB-AC5C-4D73-B696-FCF7A75B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800F3-C506-42B0-B667-A73BE3975B1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3DB6-543B-4D75-95CF-8DE185E6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DD84A-CF3C-47A8-A76F-624C48650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627E9A-E2CE-476D-8E86-6E17D7BF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04B83-5A7A-41F8-BB55-461B08FA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E2340-1828-4AA8-8EDA-52090EC2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4CB47-D024-48C0-A3C0-BAEEB7F5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B15B4-C900-4E55-9F0D-BF4A0CDDBE5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95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13D95-90A2-4DB7-A927-12C9F558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60F62-2E58-44D8-B1CE-DF8EB587C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7BEA47-B295-4606-91FA-2693EBF49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58927B-80CC-406D-B639-027D118B4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4C54AD-15BD-42D1-9318-FBE53CAB8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BC03BC-9CB3-45B0-BFBE-97C2CDE5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E8190-1A16-42B3-A060-9E2249F8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3A02DA-8558-4707-8392-95844153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191B3-F616-42AC-ABAF-9F212F7783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42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DF246-65FB-4DCE-BE84-D82EC40D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B5D418-F883-46D4-BA82-805831FF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18552F-AAD4-496F-A152-FD032044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AEE2D1-8EF9-41D7-AB07-2CA8809B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914D-0043-4E57-ACE8-B059E441F8A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91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63584-E057-402F-896D-DA34CEFA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B98CE5-D4D1-45C0-833B-D4191DB1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A9E1D-4F62-44F3-9B35-F35BB9C5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07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51633-7F67-497E-BDC1-198B19A9C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2F2D6-FE07-42FF-898A-4C61A47F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15AA93-A0CE-4585-B57C-DC49EE6E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B2C14-46B2-4896-B908-141E94DD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8AF04-0E66-478B-923F-6DEACDAD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45A48-5065-4A32-BBFE-EAA9E65E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423D3-5E37-4233-8087-FDED2828BFB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5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B18FC-CC6A-4795-AD84-4A067861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54E15F-5378-4DE9-AE2E-CDE4A0173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E008F-5239-487E-B93B-DCE5C461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AF001-D27C-4B86-95BE-170714A3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48B13-6EAC-4C92-AAB7-E2EF8E18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F7B9F-4326-415A-B0FA-A31C7080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2C092-9560-49B1-B5D7-9A34CF697EA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77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425CFD-AECD-4206-8B5C-97E1A625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99E38F-5621-4F34-9A8B-644C690B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62E5-BF9D-4F02-948B-757DFEFC2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9C9CB-089B-477F-9048-B642AD2A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17F00-7BB4-48B3-A901-5C9A14F15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B5EB3-A9C6-43ED-A2E8-6122BA76D53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6D03A2BA-D699-47BC-8CCC-52FD04FB6C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63102" y="6524625"/>
            <a:ext cx="1582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zh-CN" sz="1600" b="1" dirty="0">
                <a:solidFill>
                  <a:schemeClr val="accent1"/>
                </a:solidFill>
                <a:latin typeface="Georgia" pitchFamily="18" charset="0"/>
                <a:ea typeface="宋体" charset="-122"/>
              </a:rPr>
              <a:t>zxl.xmu.2015</a:t>
            </a:r>
          </a:p>
        </p:txBody>
      </p:sp>
    </p:spTree>
    <p:extLst>
      <p:ext uri="{BB962C8B-B14F-4D97-AF65-F5344CB8AC3E}">
        <p14:creationId xmlns:p14="http://schemas.microsoft.com/office/powerpoint/2010/main" val="39957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image" Target="../media/image3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125" y="2128530"/>
            <a:ext cx="8763000" cy="4446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【</a:t>
            </a:r>
            <a:r>
              <a:rPr lang="zh-CN" altLang="zh-CN" dirty="0">
                <a:solidFill>
                  <a:schemeClr val="tx2"/>
                </a:solidFill>
              </a:rPr>
              <a:t>解题思路</a:t>
            </a:r>
            <a:r>
              <a:rPr lang="en-US" altLang="zh-CN" dirty="0">
                <a:solidFill>
                  <a:schemeClr val="tx2"/>
                </a:solidFill>
              </a:rPr>
              <a:t>】</a:t>
            </a:r>
            <a:r>
              <a:rPr lang="zh-CN" altLang="zh-CN" dirty="0">
                <a:solidFill>
                  <a:schemeClr val="tx2"/>
                </a:solidFill>
              </a:rPr>
              <a:t>首先要知道求方程式的根的方法。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zh-CN" dirty="0">
                <a:solidFill>
                  <a:schemeClr val="tx2"/>
                </a:solidFill>
              </a:rPr>
              <a:t>由数学知识已知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zh-CN" dirty="0">
                <a:solidFill>
                  <a:schemeClr val="tx2"/>
                </a:solidFill>
              </a:rPr>
              <a:t>如果</a:t>
            </a:r>
            <a:r>
              <a:rPr lang="en-US" altLang="zh-CN" dirty="0">
                <a:solidFill>
                  <a:schemeClr val="tx2"/>
                </a:solidFill>
              </a:rPr>
              <a:t>              </a:t>
            </a:r>
            <a:r>
              <a:rPr lang="zh-CN" altLang="zh-CN" sz="1800" dirty="0">
                <a:solidFill>
                  <a:schemeClr val="tx2"/>
                </a:solidFill>
              </a:rPr>
              <a:t>≥</a:t>
            </a:r>
            <a:r>
              <a:rPr lang="en-US" altLang="zh-CN" sz="1800" dirty="0">
                <a:solidFill>
                  <a:schemeClr val="tx2"/>
                </a:solidFill>
              </a:rPr>
              <a:t>0</a:t>
            </a:r>
            <a:r>
              <a:rPr lang="zh-CN" altLang="zh-CN" dirty="0">
                <a:solidFill>
                  <a:schemeClr val="tx2"/>
                </a:solidFill>
              </a:rPr>
              <a:t>，则一元二次方程有两个实根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en-US" dirty="0">
                <a:solidFill>
                  <a:schemeClr val="tx2"/>
                </a:solidFill>
              </a:rPr>
              <a:t>若记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  </a:t>
            </a:r>
            <a:r>
              <a:rPr lang="zh-CN" altLang="en-US" dirty="0">
                <a:solidFill>
                  <a:schemeClr val="tx2"/>
                </a:solidFill>
              </a:rPr>
              <a:t>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5876" y="1988113"/>
            <a:ext cx="8372587" cy="169234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(</a:t>
            </a:r>
            <a:r>
              <a:rPr lang="zh-CN" altLang="en-US" sz="3600" dirty="0"/>
              <a:t>一</a:t>
            </a:r>
            <a:r>
              <a:rPr lang="en-US" altLang="zh-CN" sz="3600" dirty="0"/>
              <a:t>)</a:t>
            </a:r>
            <a:r>
              <a:rPr lang="zh-CN" altLang="en-US" sz="3600" dirty="0"/>
              <a:t>输入输出举例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】</a:t>
            </a:r>
            <a:r>
              <a:rPr lang="zh-CN" altLang="zh-CN" dirty="0"/>
              <a:t>求</a:t>
            </a:r>
            <a:r>
              <a:rPr lang="en-US" altLang="zh-CN" dirty="0"/>
              <a:t>  </a:t>
            </a:r>
            <a:r>
              <a:rPr lang="zh-CN" altLang="zh-CN" dirty="0"/>
              <a:t></a:t>
            </a:r>
            <a:r>
              <a:rPr lang="en-US" altLang="zh-CN" dirty="0"/>
              <a:t>                         </a:t>
            </a:r>
            <a:r>
              <a:rPr lang="zh-CN" altLang="zh-CN" dirty="0"/>
              <a:t>方程的根。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由键盘输入</a:t>
            </a:r>
            <a:r>
              <a:rPr lang="zh-CN" altLang="en-US" dirty="0"/>
              <a:t>，</a:t>
            </a:r>
            <a:r>
              <a:rPr lang="zh-CN" altLang="zh-CN" dirty="0"/>
              <a:t>设</a:t>
            </a:r>
            <a:r>
              <a:rPr lang="en-US" altLang="zh-CN" dirty="0"/>
              <a:t>                  </a:t>
            </a:r>
            <a:r>
              <a:rPr lang="zh-CN" altLang="zh-CN" dirty="0"/>
              <a:t>＞０</a:t>
            </a:r>
            <a:r>
              <a:rPr lang="zh-CN" altLang="en-US" dirty="0"/>
              <a:t>。</a:t>
            </a:r>
            <a:br>
              <a:rPr lang="en-US" altLang="zh-CN" dirty="0"/>
            </a:b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007800"/>
              </p:ext>
            </p:extLst>
          </p:nvPr>
        </p:nvGraphicFramePr>
        <p:xfrm>
          <a:off x="3301610" y="2767314"/>
          <a:ext cx="1571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4" name="公式" r:id="rId3" imgW="571252" imgH="203112" progId="Equation.3">
                  <p:embed/>
                </p:oleObj>
              </mc:Choice>
              <mc:Fallback>
                <p:oleObj name="公式" r:id="rId3" imgW="57125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610" y="2767314"/>
                        <a:ext cx="15716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099869"/>
              </p:ext>
            </p:extLst>
          </p:nvPr>
        </p:nvGraphicFramePr>
        <p:xfrm>
          <a:off x="2067136" y="2321197"/>
          <a:ext cx="3086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5" name="公式" r:id="rId5" imgW="1218960" imgH="203040" progId="Equation.3">
                  <p:embed/>
                </p:oleObj>
              </mc:Choice>
              <mc:Fallback>
                <p:oleObj name="公式" r:id="rId5" imgW="121896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136" y="2321197"/>
                        <a:ext cx="3086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196910"/>
              </p:ext>
            </p:extLst>
          </p:nvPr>
        </p:nvGraphicFramePr>
        <p:xfrm>
          <a:off x="3328668" y="3592587"/>
          <a:ext cx="952321" cy="43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6" name="公式" r:id="rId7" imgW="571252" imgH="203112" progId="Equation.3">
                  <p:embed/>
                </p:oleObj>
              </mc:Choice>
              <mc:Fallback>
                <p:oleObj name="公式" r:id="rId7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68" y="3592587"/>
                        <a:ext cx="952321" cy="43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93541"/>
              </p:ext>
            </p:extLst>
          </p:nvPr>
        </p:nvGraphicFramePr>
        <p:xfrm>
          <a:off x="1259632" y="4139804"/>
          <a:ext cx="2556483" cy="87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7" name="公式" r:id="rId8" imgW="1307532" imgH="444307" progId="Equation.3">
                  <p:embed/>
                </p:oleObj>
              </mc:Choice>
              <mc:Fallback>
                <p:oleObj name="公式" r:id="rId8" imgW="1307532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39804"/>
                        <a:ext cx="2556483" cy="87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822455"/>
              </p:ext>
            </p:extLst>
          </p:nvPr>
        </p:nvGraphicFramePr>
        <p:xfrm>
          <a:off x="4011352" y="4139804"/>
          <a:ext cx="2594078" cy="87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8" name="公式" r:id="rId10" imgW="1320227" imgH="444307" progId="Equation.3">
                  <p:embed/>
                </p:oleObj>
              </mc:Choice>
              <mc:Fallback>
                <p:oleObj name="公式" r:id="rId10" imgW="1320227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352" y="4139804"/>
                        <a:ext cx="2594078" cy="87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13406"/>
              </p:ext>
            </p:extLst>
          </p:nvPr>
        </p:nvGraphicFramePr>
        <p:xfrm>
          <a:off x="2248917" y="5287221"/>
          <a:ext cx="1008112" cy="751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9" name="公式" r:id="rId12" imgW="520474" imgH="393529" progId="Equation.3">
                  <p:embed/>
                </p:oleObj>
              </mc:Choice>
              <mc:Fallback>
                <p:oleObj name="公式" r:id="rId12" imgW="520474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917" y="5287221"/>
                        <a:ext cx="1008112" cy="751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01217"/>
              </p:ext>
            </p:extLst>
          </p:nvPr>
        </p:nvGraphicFramePr>
        <p:xfrm>
          <a:off x="3816115" y="5146845"/>
          <a:ext cx="1817108" cy="88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0" name="公式" r:id="rId14" imgW="926698" imgH="444307" progId="Equation.3">
                  <p:embed/>
                </p:oleObj>
              </mc:Choice>
              <mc:Fallback>
                <p:oleObj name="公式" r:id="rId14" imgW="926698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115" y="5146845"/>
                        <a:ext cx="1817108" cy="880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581742"/>
              </p:ext>
            </p:extLst>
          </p:nvPr>
        </p:nvGraphicFramePr>
        <p:xfrm>
          <a:off x="2067136" y="6309320"/>
          <a:ext cx="1261532" cy="4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1" name="公式" r:id="rId16" imgW="660400" imgH="228600" progId="Equation.3">
                  <p:embed/>
                </p:oleObj>
              </mc:Choice>
              <mc:Fallback>
                <p:oleObj name="公式" r:id="rId16" imgW="660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136" y="6309320"/>
                        <a:ext cx="1261532" cy="43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315070"/>
              </p:ext>
            </p:extLst>
          </p:nvPr>
        </p:nvGraphicFramePr>
        <p:xfrm>
          <a:off x="4011352" y="6309320"/>
          <a:ext cx="1261532" cy="43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2" name="公式" r:id="rId18" imgW="660400" imgH="228600" progId="Equation.3">
                  <p:embed/>
                </p:oleObj>
              </mc:Choice>
              <mc:Fallback>
                <p:oleObj name="公式" r:id="rId18" imgW="660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352" y="6309320"/>
                        <a:ext cx="1261532" cy="43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92B80768-A22D-41E8-9111-F34D142FCB34}"/>
              </a:ext>
            </a:extLst>
          </p:cNvPr>
          <p:cNvSpPr txBox="1">
            <a:spLocks noChangeArrowheads="1"/>
          </p:cNvSpPr>
          <p:nvPr/>
        </p:nvSpPr>
        <p:spPr>
          <a:xfrm>
            <a:off x="-54805" y="1196608"/>
            <a:ext cx="5686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dirty="0"/>
              <a:t>一、输入输出概念及举例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6B17C61-1AF0-4C8A-B870-5F8BF3303AF2}"/>
              </a:ext>
            </a:extLst>
          </p:cNvPr>
          <p:cNvSpPr txBox="1">
            <a:spLocks noChangeArrowheads="1"/>
          </p:cNvSpPr>
          <p:nvPr/>
        </p:nvSpPr>
        <p:spPr>
          <a:xfrm>
            <a:off x="-186245" y="404922"/>
            <a:ext cx="5949280" cy="65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/>
              <a:t>§3.3.2 </a:t>
            </a:r>
            <a:r>
              <a:rPr lang="zh-CN" altLang="en-US" sz="4400" dirty="0"/>
              <a:t>数据的输入输出</a:t>
            </a:r>
          </a:p>
        </p:txBody>
      </p:sp>
    </p:spTree>
    <p:extLst>
      <p:ext uri="{BB962C8B-B14F-4D97-AF65-F5344CB8AC3E}">
        <p14:creationId xmlns:p14="http://schemas.microsoft.com/office/powerpoint/2010/main" val="36536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548681"/>
            <a:ext cx="8458200" cy="6120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 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十进制整数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[.n]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l|ll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d|i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，则按实际位数输出。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指定了最小输出数位（含符号位，但不含空格）。若实际位数小于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，则左端用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填充；若大于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，则按实际位数。 </a:t>
            </a:r>
          </a:p>
          <a:p>
            <a:pPr lvl="1">
              <a:lnSpc>
                <a:spcPct val="10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表示按长整型输出，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ll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表示按双长整型输出</a:t>
            </a:r>
          </a:p>
          <a:p>
            <a:pPr lvl="2">
              <a:lnSpc>
                <a:spcPct val="100000"/>
              </a:lnSpc>
              <a:buFont typeface="Wingdings" pitchFamily="2" charset="2"/>
              <a:buChar char="v"/>
            </a:pPr>
            <a:r>
              <a:rPr lang="zh-CN" altLang="en-US" sz="1600" b="1" dirty="0">
                <a:latin typeface="Arial Black" pitchFamily="34" charset="0"/>
                <a:ea typeface="楷体_GB2312" pitchFamily="49" charset="-122"/>
              </a:rPr>
              <a:t>注意：此时，系统将直接从对应参数处读取相应字节的数据，因此若相应数据为基本整数，输出的数值将是错有误的，故小的整型常量以此格式输出时要在后面加上</a:t>
            </a:r>
            <a:r>
              <a:rPr lang="en-US" altLang="zh-CN" sz="16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1600" b="1" dirty="0">
                <a:latin typeface="Arial Black" pitchFamily="34" charset="0"/>
                <a:ea typeface="楷体_GB2312" pitchFamily="49" charset="-122"/>
              </a:rPr>
              <a:t>，基本整变量则应进行强制类型转换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 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4FE-5C74-41AA-83A3-EC82AED1B8C2}" type="slidenum">
              <a:rPr lang="en-US" altLang="zh-CN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27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620688"/>
            <a:ext cx="8458200" cy="5475312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c 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字符</a:t>
            </a:r>
          </a:p>
          <a:p>
            <a:pPr lvl="1"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c</a:t>
            </a:r>
          </a:p>
          <a:p>
            <a:pPr lvl="1">
              <a:buFontTx/>
              <a:buNone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/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/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（仅当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m=0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时），则按一个字符输出。</a:t>
            </a:r>
          </a:p>
          <a:p>
            <a:pPr lvl="1"/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整型数据也可用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%c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输出，不过会自动转换为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0~255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范围内的值（即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char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型）；反之，字符数据也可用整数形式输出。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	</a:t>
            </a:r>
            <a:endParaRPr lang="en-US" altLang="zh-CN" sz="2800" b="1" u="sng" dirty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CA00-FD8D-4272-836A-3173ADE01A95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41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836712"/>
            <a:ext cx="8458200" cy="554503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s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字符串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[.n] 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 －、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，则按实际输出字符数输出；即总宽度为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max(m, min(n,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(s)))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。缺省取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min(n,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(s))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 </a:t>
            </a:r>
          </a:p>
          <a:p>
            <a:pPr lvl="1">
              <a:lnSpc>
                <a:spcPct val="8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指定了输出的最大字符数。若实际字符数小于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，则按实际字符数输出；若大于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，则截取前面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个字符；即实际输出字符数为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min(n,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(s))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。缺省取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(s)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  </a:t>
            </a:r>
            <a:endParaRPr lang="en-US" altLang="zh-CN" sz="2400" b="1" u="sng" dirty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6E1-1B01-4226-853B-0A0BB5CD697F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95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052736"/>
            <a:ext cx="8458200" cy="504326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f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小数形式</a:t>
            </a:r>
          </a:p>
          <a:p>
            <a:pPr lvl="1"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[.n] [L]f</a:t>
            </a:r>
          </a:p>
          <a:p>
            <a:pPr lvl="1"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/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/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指定输出的最小宽度（符号和小数点各占一列）。若实际输出位数大于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，则按实际输出位数输出。</a:t>
            </a:r>
          </a:p>
          <a:p>
            <a:pPr lvl="1"/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指定了小数点后的位数。缺省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n=6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lvl="1"/>
            <a:r>
              <a:rPr kumimoji="0" lang="en-US" altLang="zh-CN" sz="28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kumimoji="0" lang="zh-CN" altLang="en-US" sz="2800" b="1" dirty="0">
                <a:latin typeface="Arial Black" pitchFamily="34" charset="0"/>
                <a:ea typeface="楷体_GB2312" pitchFamily="49" charset="-122"/>
              </a:rPr>
              <a:t>用于输出</a:t>
            </a:r>
            <a:r>
              <a:rPr kumimoji="0" lang="en-US" altLang="zh-CN" sz="2800" b="1" dirty="0">
                <a:latin typeface="Arial Black" pitchFamily="34" charset="0"/>
                <a:ea typeface="楷体_GB2312" pitchFamily="49" charset="-122"/>
              </a:rPr>
              <a:t>long double</a:t>
            </a:r>
            <a:r>
              <a:rPr kumimoji="0" lang="zh-CN" altLang="en-US" sz="2800" b="1" dirty="0">
                <a:latin typeface="Arial Black" pitchFamily="34" charset="0"/>
                <a:ea typeface="楷体_GB2312" pitchFamily="49" charset="-122"/>
              </a:rPr>
              <a:t>型数据</a:t>
            </a:r>
          </a:p>
          <a:p>
            <a:pPr lvl="1"/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单精度实数的有效数位一般为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7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位，双精度实数的一般为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16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位。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75D-976B-43D8-9446-A0EA5BD799BF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33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908720"/>
            <a:ext cx="8458200" cy="5187280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e 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指数形式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] [m] [.n] </a:t>
            </a:r>
            <a:r>
              <a:rPr lang="en-US" altLang="zh-CN" sz="2000" b="1" dirty="0" err="1">
                <a:latin typeface="Arial Black" pitchFamily="34" charset="0"/>
                <a:ea typeface="楷体_GB2312" pitchFamily="49" charset="-122"/>
              </a:rPr>
              <a:t>e|E</a:t>
            </a:r>
            <a:endParaRPr lang="en-US" altLang="zh-CN" sz="2000" b="1" dirty="0">
              <a:latin typeface="Arial Black" pitchFamily="34" charset="0"/>
              <a:ea typeface="楷体_GB2312" pitchFamily="49" charset="-122"/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 －、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指定的是数据的尾数部分的数字位数。缺省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n=6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指数部分至少占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位（不足用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补），其中“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e”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和指数符号各占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位。</a:t>
            </a:r>
          </a:p>
          <a:p>
            <a:pPr algn="just">
              <a:lnSpc>
                <a:spcPct val="80000"/>
              </a:lnSpc>
            </a:pPr>
            <a:endParaRPr lang="en-US" altLang="zh-CN" sz="3200" b="1" dirty="0">
              <a:latin typeface="Arial Black" pitchFamily="34" charset="0"/>
              <a:ea typeface="楷体_GB2312" pitchFamily="49" charset="-122"/>
            </a:endParaRPr>
          </a:p>
          <a:p>
            <a:pPr algn="just">
              <a:lnSpc>
                <a:spcPct val="80000"/>
              </a:lnSpc>
            </a:pP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g 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实数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 </a:t>
            </a:r>
            <a:r>
              <a:rPr lang="en-US" altLang="zh-CN" sz="2000" b="1" dirty="0" err="1">
                <a:latin typeface="Arial Black" pitchFamily="34" charset="0"/>
                <a:ea typeface="楷体_GB2312" pitchFamily="49" charset="-122"/>
              </a:rPr>
              <a:t>g|G</a:t>
            </a:r>
            <a:endParaRPr lang="en-US" altLang="zh-CN" sz="2000" b="1" dirty="0">
              <a:latin typeface="Arial Black" pitchFamily="34" charset="0"/>
              <a:ea typeface="楷体_GB2312" pitchFamily="49" charset="-122"/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根据数值的大小，自动选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或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格式中输出占宽度较小者，并不输出无意义的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 </a:t>
            </a:r>
          </a:p>
          <a:p>
            <a:pPr marL="342900" lvl="1" indent="0">
              <a:lnSpc>
                <a:spcPct val="80000"/>
              </a:lnSpc>
              <a:spcBef>
                <a:spcPct val="40000"/>
              </a:spcBef>
              <a:buSz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注：书上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P80~81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的输出有误！</a:t>
            </a:r>
            <a:endParaRPr lang="en-US" altLang="zh-CN" sz="2400" b="1" u="sng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8ACA-98EA-4CAA-9BF5-3AA37470B407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00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476672"/>
            <a:ext cx="8458200" cy="54959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o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八进制整数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] [m] [.n] [l] 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以补码形式输出，因此输出的数值不再有符号。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x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十六进制整数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] [m] [.n] [l]  </a:t>
            </a:r>
            <a:r>
              <a:rPr lang="en-US" altLang="zh-CN" sz="2000" b="1" dirty="0" err="1">
                <a:latin typeface="Arial Black" pitchFamily="34" charset="0"/>
                <a:ea typeface="楷体_GB2312" pitchFamily="49" charset="-122"/>
              </a:rPr>
              <a:t>x|X</a:t>
            </a:r>
            <a:endParaRPr lang="en-US" altLang="zh-CN" sz="2000" b="1" dirty="0"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则字母以小写输出，用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则以大写输出。</a:t>
            </a:r>
          </a:p>
          <a:p>
            <a:pPr lvl="1">
              <a:lnSpc>
                <a:spcPct val="80000"/>
              </a:lnSpc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以补码形式输出，同样不再有符号。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</a:pPr>
            <a:endParaRPr lang="zh-CN" altLang="en-US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u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十进制无符号整数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] [m] [.n] [l] u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77AC-BEEA-495C-88B2-38BEDDD7EB4B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69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8BD269-BC69-4374-9EF9-2F599100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1110CC-A545-42F4-8A14-BAE70B54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5156979" cy="55892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D31433E-924C-4399-9426-CBA114A07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0"/>
            <a:ext cx="2139314" cy="67898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8225F3-B66B-44D0-A8CE-B507EC4DC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280" y="2204864"/>
            <a:ext cx="1944216" cy="214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07391A-E50D-4DDE-B8A8-A86059E1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72BD2F-C963-4428-9609-A7678873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698055" cy="47525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9186946-9C6F-484E-8E3F-E8210A667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0"/>
            <a:ext cx="2192031" cy="690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2DD238-E5D6-4810-855E-3C42927B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687793-EB8E-452D-B204-D96FFBC33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45217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DA2E69-6C14-4CE5-AAB1-0C90D924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765" y="19135"/>
            <a:ext cx="2282885" cy="68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50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A4C81F-A9CF-433C-BE7E-B7464653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97762A-4C8E-45FC-A04A-8298F6A81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78" y="332656"/>
            <a:ext cx="9132853" cy="59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F963524-1E34-45C6-8134-D7285D76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735"/>
            <a:ext cx="8630961" cy="40560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419872" y="620688"/>
            <a:ext cx="4032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CC"/>
                </a:solidFill>
              </a:rPr>
              <a:t>程序中</a:t>
            </a:r>
            <a:r>
              <a:rPr lang="zh-CN" altLang="zh-CN" sz="2400" b="1" dirty="0">
                <a:solidFill>
                  <a:srgbClr val="0000CC"/>
                </a:solidFill>
              </a:rPr>
              <a:t>调用数学函数</a:t>
            </a:r>
            <a:r>
              <a:rPr lang="en-US" altLang="zh-CN" sz="2400" b="1" dirty="0">
                <a:solidFill>
                  <a:srgbClr val="0000CC"/>
                </a:solidFill>
              </a:rPr>
              <a:t>sqrt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767416" y="1633052"/>
            <a:ext cx="2714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0000CC"/>
                </a:solidFill>
              </a:rPr>
              <a:t>输入</a:t>
            </a:r>
            <a:r>
              <a:rPr lang="en-US" altLang="zh-CN" sz="2000" b="1" dirty="0" err="1">
                <a:solidFill>
                  <a:srgbClr val="0000CC"/>
                </a:solidFill>
              </a:rPr>
              <a:t>a,b,c</a:t>
            </a:r>
            <a:r>
              <a:rPr lang="zh-CN" altLang="zh-CN" sz="2000" b="1" dirty="0">
                <a:solidFill>
                  <a:srgbClr val="0000CC"/>
                </a:solidFill>
              </a:rPr>
              <a:t>的值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3779912" y="1488207"/>
            <a:ext cx="252028" cy="281186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 flipH="1">
            <a:off x="5404999" y="997391"/>
            <a:ext cx="3738999" cy="631409"/>
          </a:xfrm>
          <a:prstGeom prst="wedgeRoundRectCallout">
            <a:avLst>
              <a:gd name="adj1" fmla="val 69699"/>
              <a:gd name="adj2" fmla="val 404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</a:rPr>
              <a:t>取地址运算符，</a:t>
            </a:r>
            <a:r>
              <a:rPr lang="en-US" altLang="zh-CN" sz="1800" b="1" dirty="0">
                <a:solidFill>
                  <a:srgbClr val="FF0000"/>
                </a:solidFill>
              </a:rPr>
              <a:t>&amp;a</a:t>
            </a:r>
            <a:r>
              <a:rPr lang="zh-CN" altLang="en-US" sz="1800" b="1" dirty="0">
                <a:solidFill>
                  <a:srgbClr val="FF0000"/>
                </a:solidFill>
              </a:rPr>
              <a:t>表示变量</a:t>
            </a:r>
            <a:r>
              <a:rPr lang="en-US" altLang="zh-CN" sz="1800" b="1" dirty="0">
                <a:solidFill>
                  <a:srgbClr val="FF0000"/>
                </a:solidFill>
              </a:rPr>
              <a:t>a</a:t>
            </a:r>
            <a:r>
              <a:rPr lang="zh-CN" altLang="en-US" sz="1800" b="1" dirty="0">
                <a:solidFill>
                  <a:srgbClr val="FF0000"/>
                </a:solidFill>
              </a:rPr>
              <a:t>在内存中的地址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1D062E-B1C0-42A8-80B5-4B8DE730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976" y="1409353"/>
            <a:ext cx="288032" cy="36004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圆角矩形标注 22">
            <a:extLst>
              <a:ext uri="{FF2B5EF4-FFF2-40B4-BE49-F238E27FC236}">
                <a16:creationId xmlns:a16="http://schemas.microsoft.com/office/drawing/2014/main" id="{7E731467-84F5-4D58-AB27-FE3510D6A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9" y="1468827"/>
            <a:ext cx="1186623" cy="1395838"/>
          </a:xfrm>
          <a:prstGeom prst="wedgeRoundRectCallout">
            <a:avLst>
              <a:gd name="adj1" fmla="val 78968"/>
              <a:gd name="adj2" fmla="val -3424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000" b="1" dirty="0">
                <a:solidFill>
                  <a:srgbClr val="FF0000"/>
                </a:solidFill>
              </a:rPr>
              <a:t>输入的是双精度型实数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FE161B-9991-4DC0-87CD-7C9025DA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96" y="1409353"/>
            <a:ext cx="1381478" cy="46322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圆角矩形标注 22">
            <a:extLst>
              <a:ext uri="{FF2B5EF4-FFF2-40B4-BE49-F238E27FC236}">
                <a16:creationId xmlns:a16="http://schemas.microsoft.com/office/drawing/2014/main" id="{7ED6D470-527B-4CA5-B615-7A44EB43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023" y="2304721"/>
            <a:ext cx="3143250" cy="642937"/>
          </a:xfrm>
          <a:prstGeom prst="wedgeRoundRectCallout">
            <a:avLst>
              <a:gd name="adj1" fmla="val -45875"/>
              <a:gd name="adj2" fmla="val -102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0000"/>
                </a:solidFill>
              </a:rPr>
              <a:t>要求输入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</a:rPr>
              <a:t>个实数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1D15D34-99AD-4E09-A10C-586462AD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30" y="4907377"/>
            <a:ext cx="25384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圆角矩形标注 16">
            <a:extLst>
              <a:ext uri="{FF2B5EF4-FFF2-40B4-BE49-F238E27FC236}">
                <a16:creationId xmlns:a16="http://schemas.microsoft.com/office/drawing/2014/main" id="{30903551-4B95-47AD-AF0F-15458DFB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4894044"/>
            <a:ext cx="4840580" cy="381510"/>
          </a:xfrm>
          <a:prstGeom prst="wedgeRoundRectCallout">
            <a:avLst>
              <a:gd name="adj1" fmla="val -65763"/>
              <a:gd name="adj2" fmla="val 1890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</a:rPr>
              <a:t>空格隔开，自动</a:t>
            </a:r>
            <a:r>
              <a:rPr lang="zh-CN" altLang="zh-CN" sz="2000" b="1" dirty="0">
                <a:solidFill>
                  <a:srgbClr val="FF0000"/>
                </a:solidFill>
              </a:rPr>
              <a:t>转成实数后赋给</a:t>
            </a:r>
            <a:r>
              <a:rPr lang="en-US" altLang="zh-CN" sz="2000" b="1" dirty="0" err="1">
                <a:solidFill>
                  <a:srgbClr val="FF0000"/>
                </a:solidFill>
              </a:rPr>
              <a:t>a,b,c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9DDEE85-BA2F-41DF-A653-3342310CA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48" y="5703888"/>
            <a:ext cx="25384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A9E8DE6-2BD9-4F1A-9B90-C6262731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3124956"/>
            <a:ext cx="545532" cy="32252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圆角矩形标注 22">
            <a:extLst>
              <a:ext uri="{FF2B5EF4-FFF2-40B4-BE49-F238E27FC236}">
                <a16:creationId xmlns:a16="http://schemas.microsoft.com/office/drawing/2014/main" id="{5AE6A56D-999A-4712-BC67-4B610001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5805" y="3910768"/>
            <a:ext cx="3944467" cy="362843"/>
          </a:xfrm>
          <a:prstGeom prst="wedgeRoundRectCallout">
            <a:avLst>
              <a:gd name="adj1" fmla="val -36720"/>
              <a:gd name="adj2" fmla="val -17267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输出</a:t>
            </a:r>
            <a:r>
              <a:rPr lang="zh-CN" altLang="zh-CN" sz="2000" b="1" dirty="0">
                <a:solidFill>
                  <a:srgbClr val="FF0000"/>
                </a:solidFill>
              </a:rPr>
              <a:t>数据占</a:t>
            </a:r>
            <a:r>
              <a:rPr lang="en-US" altLang="zh-CN" sz="2000" b="1" dirty="0">
                <a:solidFill>
                  <a:srgbClr val="FF0000"/>
                </a:solidFill>
              </a:rPr>
              <a:t>7</a:t>
            </a:r>
            <a:r>
              <a:rPr lang="zh-CN" altLang="zh-CN" sz="2000" b="1" dirty="0">
                <a:solidFill>
                  <a:srgbClr val="FF0000"/>
                </a:solidFill>
              </a:rPr>
              <a:t>列，其中小数占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zh-CN" sz="2000" b="1" dirty="0">
                <a:solidFill>
                  <a:srgbClr val="FF0000"/>
                </a:solidFill>
              </a:rPr>
              <a:t>列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427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 animBg="1"/>
      <p:bldP spid="18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5D2F8C-22A6-4EF6-A7DA-93BA0D80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F69F03-B564-4EEF-B5B5-5AF06B401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7" y="28487"/>
            <a:ext cx="5941982" cy="51571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013D5F-632A-4A36-81BA-A8B7FC49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-56172"/>
            <a:ext cx="1944216" cy="68835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E77918-56F2-4AAF-8656-36C39A18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772816"/>
            <a:ext cx="18827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8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BE5FEE-E18C-41D7-95BE-2FCBA8E2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A59C4-8911-4E2D-96DB-C4FD65FC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83" y="7296"/>
            <a:ext cx="6362642" cy="53659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4538D5-A5A9-461B-B0F3-561B781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250" y="7296"/>
            <a:ext cx="1955166" cy="68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03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6632"/>
            <a:ext cx="8382000" cy="1106760"/>
          </a:xfrm>
        </p:spPr>
        <p:txBody>
          <a:bodyPr/>
          <a:lstStyle/>
          <a:p>
            <a:r>
              <a:rPr lang="zh-CN" altLang="en-US" b="1" dirty="0"/>
              <a:t>小结：格式声明的一般形式</a:t>
            </a:r>
            <a:br>
              <a:rPr lang="en-US" altLang="zh-CN" b="1" dirty="0"/>
            </a:br>
            <a:r>
              <a:rPr lang="en-US" altLang="zh-CN" b="1" dirty="0"/>
              <a:t>		</a:t>
            </a:r>
            <a:r>
              <a:rPr lang="en-US" altLang="zh-CN" b="1" u="sng" dirty="0"/>
              <a:t>%  </a:t>
            </a:r>
            <a:r>
              <a:rPr lang="zh-CN" altLang="en-US" b="1" u="sng" dirty="0"/>
              <a:t>附加字符  格式字符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382000" cy="5043264"/>
          </a:xfrm>
        </p:spPr>
        <p:txBody>
          <a:bodyPr/>
          <a:lstStyle/>
          <a:p>
            <a:r>
              <a:rPr lang="en-US" altLang="zh-CN" dirty="0"/>
              <a:t>P74 </a:t>
            </a:r>
            <a:r>
              <a:rPr lang="zh-CN" altLang="en-US" dirty="0"/>
              <a:t>表</a:t>
            </a:r>
            <a:r>
              <a:rPr lang="en-US" altLang="zh-CN" dirty="0"/>
              <a:t>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2" y="1628801"/>
            <a:ext cx="8363042" cy="488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49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816" y="1163786"/>
            <a:ext cx="8382000" cy="5043264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P74 </a:t>
            </a:r>
            <a:r>
              <a:rPr lang="zh-CN" altLang="en-US" sz="2800" b="1" dirty="0"/>
              <a:t>表</a:t>
            </a:r>
            <a:r>
              <a:rPr lang="en-US" altLang="zh-CN" sz="2800" b="1" dirty="0"/>
              <a:t>3.7 </a:t>
            </a:r>
            <a:r>
              <a:rPr lang="zh-CN" altLang="en-US" sz="2800" b="1" dirty="0"/>
              <a:t>（修饰符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附加符号）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22707" r="5706"/>
          <a:stretch/>
        </p:blipFill>
        <p:spPr bwMode="auto">
          <a:xfrm>
            <a:off x="251520" y="2276872"/>
            <a:ext cx="8686593" cy="281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646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450849"/>
            <a:ext cx="8915400" cy="1143000"/>
          </a:xfrm>
        </p:spPr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219200"/>
            <a:ext cx="8607425" cy="5305425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将从终端（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系统隐含指定的输出设备）输入的若干个任意类型的数据保存到相应的变量中。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]	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#include &lt;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stdio.h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&gt;</a:t>
            </a:r>
            <a:endParaRPr lang="en-US" altLang="zh-CN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　　	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char *format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…);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格式控制字符串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转换控制字符串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（基本同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地址表列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：由若干个用于存放输入数据的地址组成，可以是变量的地址，或字符串的首地址。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] 	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成功时返回输入的数据个数。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	如：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(“%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d%d%d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”,&amp;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a,&amp;b,&amp;c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);	</a:t>
            </a:r>
          </a:p>
          <a:p>
            <a:pPr marL="1295400" lvl="2" indent="-381000">
              <a:lnSpc>
                <a:spcPct val="90000"/>
              </a:lnSpc>
              <a:spcBef>
                <a:spcPct val="40000"/>
              </a:spcBef>
            </a:pP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此时，输入的数据之间可用空格</a:t>
            </a: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回车键</a:t>
            </a:r>
            <a:r>
              <a:rPr lang="en-US" altLang="zh-CN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/tab</a:t>
            </a:r>
            <a:r>
              <a:rPr lang="zh-CN" altLang="en-US" sz="1700" b="1" dirty="0">
                <a:latin typeface="宋体" panose="02010600030101010101" pitchFamily="2" charset="-122"/>
                <a:ea typeface="宋体" panose="02010600030101010101" pitchFamily="2" charset="-122"/>
              </a:rPr>
              <a:t>键作为间隔，而不能使用其它符号。（行缓冲）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878F-D0BA-40B2-A804-18045CCFE7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691680" y="2780928"/>
            <a:ext cx="3600450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483768" y="3284984"/>
            <a:ext cx="533400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068F02D-4757-4ED8-8C9C-8B6838E80926}"/>
              </a:ext>
            </a:extLst>
          </p:cNvPr>
          <p:cNvSpPr txBox="1">
            <a:spLocks noChangeArrowheads="1"/>
          </p:cNvSpPr>
          <p:nvPr/>
        </p:nvSpPr>
        <p:spPr>
          <a:xfrm>
            <a:off x="-108520" y="82003"/>
            <a:ext cx="6838528" cy="737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/>
              <a:t>三、用</a:t>
            </a:r>
            <a:r>
              <a:rPr lang="en-US" altLang="zh-CN" sz="4400"/>
              <a:t>scanf</a:t>
            </a:r>
            <a:r>
              <a:rPr lang="zh-CN" altLang="en-US" sz="4400"/>
              <a:t>函数输入数据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9214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36787" y="836712"/>
            <a:ext cx="7886700" cy="4908203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 err="1">
                <a:latin typeface="Arial Black" pitchFamily="34" charset="0"/>
                <a:ea typeface="楷体_GB2312" pitchFamily="49" charset="-122"/>
              </a:rPr>
              <a:t>i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u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s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g</a:t>
            </a:r>
          </a:p>
          <a:p>
            <a:pPr lvl="1" algn="just"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% [*] [m] [</a:t>
            </a:r>
            <a:r>
              <a:rPr lang="en-US" altLang="zh-CN" sz="2400" b="1" dirty="0" err="1">
                <a:latin typeface="Arial Black" pitchFamily="34" charset="0"/>
                <a:ea typeface="楷体_GB2312" pitchFamily="49" charset="-122"/>
              </a:rPr>
              <a:t>h|l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] &lt;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&gt;</a:t>
            </a:r>
          </a:p>
          <a:p>
            <a:pPr lvl="1" algn="just">
              <a:buFontTx/>
              <a:buNone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 algn="just"/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指定输入数据所占的宽度（列数），应为正整数；</a:t>
            </a:r>
          </a:p>
          <a:p>
            <a:pPr lvl="1" algn="just"/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用于输入长整型数据及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double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型数据，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用于输入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long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double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型数据；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h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用于输入短整型数据。</a:t>
            </a:r>
          </a:p>
          <a:p>
            <a:pPr lvl="1" algn="just"/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*表示本输入项在读入后不赋给相应变量。</a:t>
            </a:r>
          </a:p>
          <a:p>
            <a:pPr lvl="1" algn="just"/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g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的作用相同；格式字符大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小写作用均相同。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F18-48C0-401C-A400-3E778D875FEA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22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P76 </a:t>
            </a:r>
            <a:r>
              <a:rPr lang="zh-CN" altLang="en-US" dirty="0"/>
              <a:t>表</a:t>
            </a:r>
            <a:r>
              <a:rPr lang="en-US" altLang="zh-CN" dirty="0"/>
              <a:t>3.8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7" y="1340768"/>
            <a:ext cx="8570903" cy="46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P76 </a:t>
            </a:r>
            <a:r>
              <a:rPr lang="zh-CN" altLang="en-US" dirty="0"/>
              <a:t>表</a:t>
            </a:r>
            <a:r>
              <a:rPr lang="en-US" altLang="zh-CN" dirty="0"/>
              <a:t>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768607" cy="274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7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548680"/>
            <a:ext cx="8458200" cy="5328592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【</a:t>
            </a:r>
            <a:r>
              <a:rPr lang="zh-CN" altLang="en-US" sz="3600" b="1" dirty="0">
                <a:latin typeface="Arial Black" pitchFamily="34" charset="0"/>
                <a:ea typeface="楷体_GB2312" pitchFamily="49" charset="-122"/>
              </a:rPr>
              <a:t>注意事项</a:t>
            </a:r>
            <a:r>
              <a:rPr lang="en-US" altLang="zh-CN" sz="3600" b="1" dirty="0">
                <a:latin typeface="Arial Black" pitchFamily="34" charset="0"/>
                <a:ea typeface="楷体_GB2312" pitchFamily="49" charset="-122"/>
              </a:rPr>
              <a:t>】</a:t>
            </a:r>
          </a:p>
          <a:p>
            <a:pPr lvl="1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要将输入数据存放在变量中，必须用取地址符“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&amp;”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取得其地址；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错例：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(”%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f%f%f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”,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a,b,c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正确：</a:t>
            </a:r>
            <a:r>
              <a:rPr lang="en-US" altLang="zh-CN" sz="3200" dirty="0"/>
              <a:t> 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(”%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f%f%f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”,&amp;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a,&amp;b,&amp;c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 lvl="1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如果在“格式控制”中除了格式说明符外还有其它字符，则在输入时应该在对应位置上输入与这些字符相同的字符。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(”a=%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f,b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=%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f,c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=%</a:t>
            </a:r>
            <a:r>
              <a:rPr lang="en-US" altLang="zh-CN" sz="3200" b="1" dirty="0" err="1">
                <a:latin typeface="Arial Black" pitchFamily="34" charset="0"/>
                <a:ea typeface="楷体_GB2312" pitchFamily="49" charset="-122"/>
              </a:rPr>
              <a:t>f”,&amp;a,&amp;b,&amp;c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		1 3 2↙                   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错</a:t>
            </a:r>
          </a:p>
          <a:p>
            <a:pPr marL="457200" lvl="1" indent="0">
              <a:buNone/>
            </a:pP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      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	a=1,b=3,c=2↙       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对</a:t>
            </a:r>
          </a:p>
          <a:p>
            <a:pPr marL="457200" lvl="1" indent="0">
              <a:buNone/>
            </a:pP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       </a:t>
            </a:r>
            <a:r>
              <a:rPr lang="en-US" altLang="zh-CN" sz="3200" b="1" dirty="0">
                <a:latin typeface="Arial Black" pitchFamily="34" charset="0"/>
                <a:ea typeface="楷体_GB2312" pitchFamily="49" charset="-122"/>
              </a:rPr>
              <a:t>	a=1 b=3 c=2↙        </a:t>
            </a:r>
            <a:r>
              <a:rPr lang="zh-CN" altLang="en-US" sz="3200" b="1" dirty="0">
                <a:latin typeface="Arial Black" pitchFamily="34" charset="0"/>
                <a:ea typeface="楷体_GB2312" pitchFamily="49" charset="-122"/>
              </a:rPr>
              <a:t>错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  <a:p>
            <a:pPr lvl="2"/>
            <a:r>
              <a:rPr lang="zh-CN" altLang="en-US" sz="1800" b="1" dirty="0">
                <a:latin typeface="Arial Black" pitchFamily="34" charset="0"/>
                <a:ea typeface="楷体_GB2312" pitchFamily="49" charset="-122"/>
              </a:rPr>
              <a:t>若是</a:t>
            </a:r>
            <a:r>
              <a:rPr lang="en-US" altLang="zh-CN" sz="1800" b="1" dirty="0"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1800" b="1" dirty="0">
                <a:latin typeface="Arial Black" pitchFamily="34" charset="0"/>
                <a:ea typeface="楷体_GB2312" pitchFamily="49" charset="-122"/>
              </a:rPr>
              <a:t>个空格，则应输入</a:t>
            </a:r>
            <a:r>
              <a:rPr lang="en-US" altLang="zh-CN" sz="1800" b="1" dirty="0"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1800" b="1" dirty="0">
                <a:latin typeface="Arial Black" pitchFamily="34" charset="0"/>
                <a:ea typeface="楷体_GB2312" pitchFamily="49" charset="-122"/>
              </a:rPr>
              <a:t>（</a:t>
            </a:r>
            <a:r>
              <a:rPr lang="en-US" altLang="zh-CN" sz="1800" b="1" dirty="0">
                <a:latin typeface="Arial Black" pitchFamily="34" charset="0"/>
                <a:ea typeface="楷体_GB2312" pitchFamily="49" charset="-122"/>
              </a:rPr>
              <a:t>m&gt;=n</a:t>
            </a:r>
            <a:r>
              <a:rPr lang="zh-CN" altLang="en-US" sz="1800" b="1" dirty="0">
                <a:latin typeface="Arial Black" pitchFamily="34" charset="0"/>
                <a:ea typeface="楷体_GB2312" pitchFamily="49" charset="-122"/>
              </a:rPr>
              <a:t>）个空格。</a:t>
            </a:r>
            <a:endParaRPr lang="en-US" altLang="zh-CN" sz="18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endParaRPr lang="zh-CN" altLang="en-US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4075" y="6212160"/>
            <a:ext cx="1905000" cy="457200"/>
          </a:xfrm>
        </p:spPr>
        <p:txBody>
          <a:bodyPr/>
          <a:lstStyle/>
          <a:p>
            <a:fld id="{26DD61FD-E183-4062-BDF2-345832E04D9C}" type="slidenum">
              <a:rPr lang="en-US" altLang="zh-CN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308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-29992" y="764704"/>
            <a:ext cx="9173992" cy="5453980"/>
          </a:xfrm>
        </p:spPr>
        <p:txBody>
          <a:bodyPr/>
          <a:lstStyle/>
          <a:p>
            <a:pPr marL="57150" indent="0">
              <a:buNone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【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注意事项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】</a:t>
            </a:r>
          </a:p>
          <a:p>
            <a:pPr lvl="1"/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使用</a:t>
            </a: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%c</a:t>
            </a: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输入时，空格等键盘上可键入的字符都</a:t>
            </a:r>
            <a:br>
              <a:rPr lang="en-US" altLang="zh-CN" sz="2000" b="1" dirty="0">
                <a:latin typeface="Arial Black" pitchFamily="34" charset="0"/>
                <a:ea typeface="楷体_GB2312" pitchFamily="49" charset="-122"/>
              </a:rPr>
            </a:b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作为有效字符（转义字符无需转义！）。 </a:t>
            </a:r>
            <a:endParaRPr lang="en-US" altLang="zh-CN" sz="20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20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(“%c%c%c”,&amp;c1,&amp;c2,&amp;c3);</a:t>
            </a:r>
          </a:p>
          <a:p>
            <a:pPr lvl="2"/>
            <a:r>
              <a:rPr lang="zh-CN" altLang="en-US" sz="1600" b="1" dirty="0">
                <a:latin typeface="Arial Black" pitchFamily="34" charset="0"/>
                <a:ea typeface="楷体_GB2312" pitchFamily="49" charset="-122"/>
              </a:rPr>
              <a:t>中间不要添加空格！</a:t>
            </a:r>
          </a:p>
          <a:p>
            <a:pPr lvl="1"/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在输入数据时，当遇到如下情况之一时，该数据</a:t>
            </a:r>
            <a:br>
              <a:rPr lang="en-US" altLang="zh-CN" sz="2000" b="1" dirty="0">
                <a:latin typeface="Arial Black" pitchFamily="34" charset="0"/>
                <a:ea typeface="楷体_GB2312" pitchFamily="49" charset="-122"/>
              </a:rPr>
            </a:br>
            <a:r>
              <a:rPr lang="zh-CN" altLang="en-US" sz="2000" b="1" dirty="0">
                <a:latin typeface="Arial Black" pitchFamily="34" charset="0"/>
                <a:ea typeface="楷体_GB2312" pitchFamily="49" charset="-122"/>
              </a:rPr>
              <a:t>认为结束：</a:t>
            </a:r>
            <a:endParaRPr lang="en-US" altLang="zh-CN" sz="20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800" b="1" dirty="0"/>
              <a:t>①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遇到空字符（空格，回车，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Tab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）；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800" b="1" dirty="0"/>
              <a:t>②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按指定的宽度读取结束；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800" b="1" dirty="0"/>
              <a:t>③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遇到非法输入（相对于格式符所限定的类型和格式而言）。  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(“%d%c%f”,&amp;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a,&amp;b,&amp;c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); </a:t>
            </a:r>
          </a:p>
          <a:p>
            <a:pPr marL="457200" lvl="1" indent="0">
              <a:buNone/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输入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1234a123o.26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，则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a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1234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’a’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123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endParaRPr lang="zh-CN" altLang="en-US" sz="24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2057400" cy="365125"/>
          </a:xfrm>
        </p:spPr>
        <p:txBody>
          <a:bodyPr/>
          <a:lstStyle/>
          <a:p>
            <a:fld id="{E3FDCD16-D29B-49AC-A771-17ADDF705D47}" type="slidenum">
              <a:rPr lang="en-US" altLang="zh-CN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0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-750197" y="-99392"/>
            <a:ext cx="8263830" cy="88170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4000" dirty="0"/>
              <a:t>（二）有关数据输入输出的概念</a:t>
            </a:r>
          </a:p>
        </p:txBody>
      </p:sp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3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AD5067-D7BB-4CDD-99BD-F6898A68BBD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7382594" cy="936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输入输出是相对计算机主机而言的。</a:t>
            </a:r>
          </a:p>
          <a:p>
            <a:pPr lvl="1" algn="l"/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输出 </a:t>
            </a: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从计算机向外部输出设备输出数据</a:t>
            </a:r>
          </a:p>
          <a:p>
            <a:pPr lvl="1" algn="l"/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输入 </a:t>
            </a: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从外部输入设备输入数据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C92105-DC5D-4FBC-90A2-41336C049FEC}"/>
              </a:ext>
            </a:extLst>
          </p:cNvPr>
          <p:cNvSpPr txBox="1">
            <a:spLocks noChangeArrowheads="1"/>
          </p:cNvSpPr>
          <p:nvPr/>
        </p:nvSpPr>
        <p:spPr>
          <a:xfrm>
            <a:off x="-180528" y="612176"/>
            <a:ext cx="5688632" cy="656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/>
              <a:t>1</a:t>
            </a:r>
            <a:r>
              <a:rPr lang="zh-CN" altLang="en-US" sz="3200" dirty="0"/>
              <a:t>、数据输入输出的概念</a:t>
            </a:r>
          </a:p>
        </p:txBody>
      </p:sp>
      <p:pic>
        <p:nvPicPr>
          <p:cNvPr id="7" name="Picture 49">
            <a:extLst>
              <a:ext uri="{FF2B5EF4-FFF2-40B4-BE49-F238E27FC236}">
                <a16:creationId xmlns:a16="http://schemas.microsoft.com/office/drawing/2014/main" id="{A525A777-8130-428B-BB94-92FE0F61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457828"/>
            <a:ext cx="61912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1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DA0A4C-B0A7-410C-B9F5-A6F9FA31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202AD3-AC10-41EC-BEE4-3A6418E1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077072"/>
            <a:ext cx="2664296" cy="1547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3598ED-DB5A-47E7-90EC-B5DE85C1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444" y="0"/>
            <a:ext cx="8359819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64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-252536" y="834450"/>
            <a:ext cx="4248472" cy="623999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（一）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752600"/>
            <a:ext cx="8678863" cy="460375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conio.h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putchar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ch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向终端（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系统隐含指定的输出设备）输出一个字符。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成功时返回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ch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的值，否则返回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）。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实参可以是字符型或者整型；当提供整型参数时，当成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ASCII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码值。</a:t>
            </a:r>
          </a:p>
          <a:p>
            <a:pPr lvl="1"/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即可输出字符，也可输出控制字符（用转义符）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59AC-99A9-4B6D-A66C-FB13971C7FCD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A4B92D-2ED9-4D13-A2C4-307B0984202A}"/>
              </a:ext>
            </a:extLst>
          </p:cNvPr>
          <p:cNvSpPr txBox="1">
            <a:spLocks noChangeArrowheads="1"/>
          </p:cNvSpPr>
          <p:nvPr/>
        </p:nvSpPr>
        <p:spPr>
          <a:xfrm>
            <a:off x="97310" y="0"/>
            <a:ext cx="6334472" cy="809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/>
              <a:t>四、字符数据的输入输出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85631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98" y="116632"/>
            <a:ext cx="5167486" cy="615601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【</a:t>
            </a:r>
            <a:r>
              <a:rPr lang="zh-CN" altLang="zh-CN" sz="2800" dirty="0"/>
              <a:t>例</a:t>
            </a:r>
            <a:r>
              <a:rPr lang="en-US" altLang="zh-CN" sz="2800" dirty="0"/>
              <a:t>】 </a:t>
            </a:r>
            <a:r>
              <a:rPr lang="zh-CN" altLang="zh-CN" sz="2800" dirty="0"/>
              <a:t>先后输出</a:t>
            </a:r>
            <a:r>
              <a:rPr lang="en-US" altLang="zh-CN" sz="2800" dirty="0"/>
              <a:t>BOY</a:t>
            </a:r>
            <a:r>
              <a:rPr lang="zh-CN" altLang="zh-CN" sz="2800" dirty="0"/>
              <a:t>三个字符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32233"/>
            <a:ext cx="5887566" cy="1027311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/>
              <a:t> </a:t>
            </a:r>
            <a:r>
              <a:rPr lang="en-US" altLang="zh-CN" dirty="0"/>
              <a:t>【</a:t>
            </a:r>
            <a:r>
              <a:rPr lang="zh-CN" altLang="zh-CN" dirty="0"/>
              <a:t>解题思路</a:t>
            </a:r>
            <a:r>
              <a:rPr lang="en-US" altLang="zh-CN" dirty="0"/>
              <a:t>】</a:t>
            </a:r>
          </a:p>
          <a:p>
            <a:pPr lvl="1"/>
            <a:r>
              <a:rPr lang="zh-CN" altLang="zh-CN" dirty="0"/>
              <a:t>定义</a:t>
            </a:r>
            <a:r>
              <a:rPr lang="en-US" altLang="zh-CN" dirty="0"/>
              <a:t>3</a:t>
            </a:r>
            <a:r>
              <a:rPr lang="zh-CN" altLang="zh-CN" dirty="0"/>
              <a:t>个字符变量，分别赋以初值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</a:p>
          <a:p>
            <a:pPr lvl="1"/>
            <a:r>
              <a:rPr lang="zh-CN" altLang="zh-CN" dirty="0"/>
              <a:t>用</a:t>
            </a:r>
            <a:r>
              <a:rPr lang="en-US" altLang="zh-CN" dirty="0" err="1"/>
              <a:t>putchar</a:t>
            </a:r>
            <a:r>
              <a:rPr lang="zh-CN" altLang="zh-CN" dirty="0"/>
              <a:t>函数输出这</a:t>
            </a:r>
            <a:r>
              <a:rPr lang="en-US" altLang="zh-CN" dirty="0"/>
              <a:t>3</a:t>
            </a:r>
            <a:r>
              <a:rPr lang="zh-CN" altLang="zh-CN" dirty="0"/>
              <a:t>个字符变量的值 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F0C04B-6165-4AC6-A46C-D8B5A999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" y="1746453"/>
            <a:ext cx="6162906" cy="4072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7FD6DA-20D7-4D4C-B26F-EB5EDDC8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819329"/>
            <a:ext cx="1531948" cy="902147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6B35CD3-1D50-466E-AF35-6BBB7271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907" y="3327770"/>
            <a:ext cx="2876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rgbClr val="0000CC"/>
                </a:solidFill>
              </a:rPr>
              <a:t>向显示器输出字符</a:t>
            </a:r>
            <a:r>
              <a:rPr lang="en-US" altLang="zh-CN" sz="2400" b="1" dirty="0">
                <a:solidFill>
                  <a:srgbClr val="0000CC"/>
                </a:solidFill>
              </a:rPr>
              <a:t>B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1FED2AD-D036-414F-B379-2FF9CA8AB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4567378"/>
            <a:ext cx="2950616" cy="472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rgbClr val="0000CC"/>
                </a:solidFill>
              </a:rPr>
              <a:t>向显示器输出换行符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6BC7A1-524A-4BAE-9E53-16008128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26" y="637127"/>
            <a:ext cx="5083386" cy="3672408"/>
          </a:xfrm>
          <a:prstGeom prst="rect">
            <a:avLst/>
          </a:prstGeom>
        </p:spPr>
      </p:pic>
      <p:sp>
        <p:nvSpPr>
          <p:cNvPr id="91139" name="Rectangle 7"/>
          <p:cNvSpPr>
            <a:spLocks noGrp="1" noChangeArrowheads="1"/>
          </p:cNvSpPr>
          <p:nvPr>
            <p:ph idx="1"/>
          </p:nvPr>
        </p:nvSpPr>
        <p:spPr>
          <a:xfrm>
            <a:off x="5046926" y="2022019"/>
            <a:ext cx="2029317" cy="35704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0070C0"/>
                </a:solidFill>
              </a:rPr>
              <a:t>输出字符Ａ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8606AF-C5FB-43DD-A6F5-E1F9E786D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5213615"/>
            <a:ext cx="7823646" cy="1365447"/>
          </a:xfrm>
          <a:prstGeom prst="rect">
            <a:avLst/>
          </a:prstGeom>
        </p:spPr>
      </p:pic>
      <p:sp>
        <p:nvSpPr>
          <p:cNvPr id="16" name="Rectangle 7">
            <a:extLst>
              <a:ext uri="{FF2B5EF4-FFF2-40B4-BE49-F238E27FC236}">
                <a16:creationId xmlns:a16="http://schemas.microsoft.com/office/drawing/2014/main" id="{36269968-C563-44F9-AA09-2410EA2B46F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2500880"/>
            <a:ext cx="2304256" cy="44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</a:rPr>
              <a:t>输出单撇号字符</a:t>
            </a:r>
            <a:r>
              <a:rPr lang="en-US" altLang="zh-CN" sz="2000" dirty="0">
                <a:solidFill>
                  <a:srgbClr val="0070C0"/>
                </a:solidFill>
              </a:rPr>
              <a:t>’</a:t>
            </a:r>
            <a:endParaRPr lang="zh-CN" altLang="zh-CN" sz="2000" dirty="0">
              <a:solidFill>
                <a:srgbClr val="0070C0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3ABC322-9F74-43B5-BFF0-DE39D700018D}"/>
              </a:ext>
            </a:extLst>
          </p:cNvPr>
          <p:cNvSpPr txBox="1">
            <a:spLocks noChangeArrowheads="1"/>
          </p:cNvSpPr>
          <p:nvPr/>
        </p:nvSpPr>
        <p:spPr>
          <a:xfrm>
            <a:off x="5117841" y="2950430"/>
            <a:ext cx="4176463" cy="3753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zh-CN" dirty="0">
                <a:solidFill>
                  <a:srgbClr val="0070C0"/>
                </a:solidFill>
              </a:rPr>
              <a:t>输出</a:t>
            </a:r>
            <a:r>
              <a:rPr lang="zh-CN" altLang="en-US" dirty="0">
                <a:solidFill>
                  <a:srgbClr val="0070C0"/>
                </a:solidFill>
              </a:rPr>
              <a:t>回车，即光标移到本行开头</a:t>
            </a:r>
            <a:endParaRPr lang="zh-CN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51686"/>
      </p:ext>
    </p:extLst>
  </p:cSld>
  <p:clrMapOvr>
    <a:masterClrMapping/>
  </p:clrMapOvr>
  <p:transition>
    <p:checke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-396552" y="188640"/>
            <a:ext cx="4457700" cy="900336"/>
          </a:xfrm>
        </p:spPr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（二）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71600"/>
            <a:ext cx="8458200" cy="486568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conio.h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从终端（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成功时返回所读入的字符，否则（失败或读到文件尾）返回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必须输入回车键，字符才能被接收。（行缓冲）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只能接收一个字符，多余的字符被忽略（会被后继的</a:t>
            </a:r>
            <a:r>
              <a:rPr lang="en-US" altLang="zh-CN" sz="2400" b="1" dirty="0" err="1"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读取）。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返回值可赋给一个字符变量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整型变量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ADE-0D28-41D2-8785-5CE58C5618CD}" type="slidenum">
              <a:rPr lang="en-US" altLang="zh-CN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725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41" y="40415"/>
            <a:ext cx="8964488" cy="903634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【</a:t>
            </a:r>
            <a:r>
              <a:rPr lang="zh-CN" altLang="zh-CN" sz="3200" dirty="0"/>
              <a:t>例</a:t>
            </a:r>
            <a:r>
              <a:rPr lang="en-US" altLang="zh-CN" sz="3200" dirty="0"/>
              <a:t>】</a:t>
            </a:r>
            <a:r>
              <a:rPr lang="zh-CN" altLang="zh-CN" sz="3200" dirty="0"/>
              <a:t>从键盘输入</a:t>
            </a:r>
            <a:r>
              <a:rPr lang="en-US" altLang="zh-CN" sz="3200" dirty="0"/>
              <a:t>BOY</a:t>
            </a:r>
            <a:r>
              <a:rPr lang="zh-CN" altLang="zh-CN" sz="3200" dirty="0"/>
              <a:t>三个字符，然后把它们输出到屏幕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18592"/>
            <a:ext cx="7491164" cy="1142256"/>
          </a:xfrm>
        </p:spPr>
        <p:txBody>
          <a:bodyPr/>
          <a:lstStyle/>
          <a:p>
            <a:r>
              <a:rPr lang="zh-CN" altLang="zh-CN" sz="2800" dirty="0"/>
              <a:t>解题思路：</a:t>
            </a:r>
            <a:endParaRPr lang="en-US" altLang="zh-CN" sz="2800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 err="1"/>
              <a:t>getchar</a:t>
            </a:r>
            <a:r>
              <a:rPr lang="zh-CN" altLang="zh-CN" dirty="0"/>
              <a:t>函数先后从键盘向计算机输入</a:t>
            </a:r>
            <a:r>
              <a:rPr lang="en-US" altLang="zh-CN" dirty="0"/>
              <a:t>BOY</a:t>
            </a:r>
            <a:r>
              <a:rPr lang="zh-CN" altLang="zh-CN" dirty="0"/>
              <a:t>三个字符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 err="1"/>
              <a:t>putchar</a:t>
            </a:r>
            <a:r>
              <a:rPr lang="zh-CN" altLang="zh-CN" dirty="0"/>
              <a:t>函数输出</a:t>
            </a:r>
          </a:p>
          <a:p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A60E6-FB83-4E52-95D9-6CABF72C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16832"/>
            <a:ext cx="3173568" cy="40513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E0681B-41CE-446A-A2F8-7DBD61C37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31" y="1916832"/>
            <a:ext cx="3933069" cy="28449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823B55-67C4-4F6D-B1D1-D5350A7A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5467510"/>
            <a:ext cx="5916804" cy="1201850"/>
          </a:xfrm>
          <a:prstGeom prst="rect">
            <a:avLst/>
          </a:prstGeom>
        </p:spPr>
      </p:pic>
      <p:sp>
        <p:nvSpPr>
          <p:cNvPr id="8" name="圆角矩形标注 15">
            <a:extLst>
              <a:ext uri="{FF2B5EF4-FFF2-40B4-BE49-F238E27FC236}">
                <a16:creationId xmlns:a16="http://schemas.microsoft.com/office/drawing/2014/main" id="{7B912006-AEE5-471B-8EE6-D598605F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631" y="510852"/>
            <a:ext cx="4742259" cy="815479"/>
          </a:xfrm>
          <a:prstGeom prst="wedgeRoundRectCallout">
            <a:avLst>
              <a:gd name="adj1" fmla="val 17211"/>
              <a:gd name="adj2" fmla="val 5043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FF0000"/>
                </a:solidFill>
              </a:rPr>
              <a:t>不要在输入每个字符后马 上按回车，否则回车也会作为一个字符输入。</a:t>
            </a:r>
          </a:p>
        </p:txBody>
      </p:sp>
    </p:spTree>
    <p:extLst>
      <p:ext uri="{BB962C8B-B14F-4D97-AF65-F5344CB8AC3E}">
        <p14:creationId xmlns:p14="http://schemas.microsoft.com/office/powerpoint/2010/main" val="394652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37" y="229617"/>
            <a:ext cx="8583488" cy="96713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【</a:t>
            </a:r>
            <a:r>
              <a:rPr lang="zh-CN" altLang="en-US" sz="2800" dirty="0"/>
              <a:t>例</a:t>
            </a:r>
            <a:r>
              <a:rPr lang="en-US" altLang="zh-CN" sz="2800" dirty="0"/>
              <a:t>】</a:t>
            </a:r>
            <a:r>
              <a:rPr lang="zh-CN" altLang="en-US" sz="2800" dirty="0"/>
              <a:t>改写例</a:t>
            </a:r>
            <a:r>
              <a:rPr lang="en-US" altLang="zh-CN" sz="2800" dirty="0"/>
              <a:t>3.3</a:t>
            </a:r>
            <a:r>
              <a:rPr lang="zh-CN" altLang="en-US" sz="2800" dirty="0"/>
              <a:t>程序，使之可以适用于任何大写字母。从键盘输入一个大写字母，在屏幕上显示对应的小写字母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7647384" cy="12961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解题思路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getchar</a:t>
            </a:r>
            <a:r>
              <a:rPr lang="zh-CN" altLang="en-US" dirty="0"/>
              <a:t>函数从键盘上读入一个大写字母；</a:t>
            </a:r>
            <a:endParaRPr lang="en-US" altLang="zh-CN" dirty="0"/>
          </a:p>
          <a:p>
            <a:pPr lvl="1"/>
            <a:r>
              <a:rPr lang="zh-CN" altLang="en-US" dirty="0"/>
              <a:t>把它转换成小写字母；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 err="1"/>
              <a:t>putchar</a:t>
            </a:r>
            <a:r>
              <a:rPr lang="zh-CN" altLang="en-US" dirty="0"/>
              <a:t>函数输出该小写字母。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DCBE9-0D0D-408A-A6C7-5332ED69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4" y="2492896"/>
            <a:ext cx="5940152" cy="3168352"/>
          </a:xfrm>
          <a:prstGeom prst="rect">
            <a:avLst/>
          </a:prstGeom>
        </p:spPr>
      </p:pic>
      <p:sp>
        <p:nvSpPr>
          <p:cNvPr id="9" name="圆角矩形标注 11">
            <a:extLst>
              <a:ext uri="{FF2B5EF4-FFF2-40B4-BE49-F238E27FC236}">
                <a16:creationId xmlns:a16="http://schemas.microsoft.com/office/drawing/2014/main" id="{3D81E54F-6054-45C8-B5C2-028EF4C5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2" y="5869766"/>
            <a:ext cx="4032590" cy="576064"/>
          </a:xfrm>
          <a:prstGeom prst="wedgeRoundRectCallout">
            <a:avLst>
              <a:gd name="adj1" fmla="val 22724"/>
              <a:gd name="adj2" fmla="val -171659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增加输出结果的可读性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46A24E-7FF9-4A0B-A5DF-A4DC14AAE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1034108"/>
            <a:ext cx="2889991" cy="1705274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68997A9E-563F-47E2-8938-BB0914DDA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697"/>
          <a:stretch/>
        </p:blipFill>
        <p:spPr bwMode="auto">
          <a:xfrm>
            <a:off x="2204427" y="3842611"/>
            <a:ext cx="5945333" cy="8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 6">
            <a:extLst>
              <a:ext uri="{FF2B5EF4-FFF2-40B4-BE49-F238E27FC236}">
                <a16:creationId xmlns:a16="http://schemas.microsoft.com/office/drawing/2014/main" id="{AEEE34AC-4B2B-4079-B706-7A51CEAAE540}"/>
              </a:ext>
            </a:extLst>
          </p:cNvPr>
          <p:cNvSpPr/>
          <p:nvPr/>
        </p:nvSpPr>
        <p:spPr bwMode="auto">
          <a:xfrm>
            <a:off x="4572000" y="5209205"/>
            <a:ext cx="4320480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楷体_GB2312" pitchFamily="49" charset="-122"/>
              </a:rPr>
              <a:t>【bug】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楷体_GB2312" pitchFamily="49" charset="-122"/>
              </a:rPr>
              <a:t>未对输入字符是否为大写字母进行判断（需用到下一章的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楷体_GB2312" pitchFamily="49" charset="-122"/>
              </a:rPr>
              <a:t>if</a:t>
            </a:r>
            <a:r>
              <a:rPr kumimoji="1" lang="zh-CN" altLang="en-US" sz="2400" b="0" i="0" u="none" strike="noStrike" cap="none" normalizeH="0" baseline="0" dirty="0">
                <a:ln>
                  <a:noFill/>
                </a:ln>
                <a:effectLst/>
                <a:latin typeface="Arial Black" pitchFamily="34" charset="0"/>
                <a:ea typeface="楷体_GB2312" pitchFamily="49" charset="-122"/>
              </a:rPr>
              <a:t>语句）！</a:t>
            </a:r>
          </a:p>
        </p:txBody>
      </p:sp>
    </p:spTree>
    <p:extLst>
      <p:ext uri="{BB962C8B-B14F-4D97-AF65-F5344CB8AC3E}">
        <p14:creationId xmlns:p14="http://schemas.microsoft.com/office/powerpoint/2010/main" val="278797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8425"/>
            <a:ext cx="8915400" cy="1143000"/>
          </a:xfrm>
        </p:spPr>
        <p:txBody>
          <a:bodyPr/>
          <a:lstStyle/>
          <a:p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（三）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71600"/>
            <a:ext cx="8458200" cy="4724400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conio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.h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）从终端（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）成功时返回所读入的字符，否则（失败或读到文件尾）返回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没有行缓冲的，接收到一个字符后立即返回之。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不带有回显。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2DA7-3D35-400E-9EC7-33E11ADBB307}" type="slidenum">
              <a:rPr lang="en-US" altLang="zh-CN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403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EB317C-81DB-4EB0-9660-9C0F8A53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A3725-C37E-4C08-90BB-5A5EFF66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941168"/>
            <a:ext cx="1342638" cy="984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DC79F4-302B-4409-BFC1-0B1A14A2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980728"/>
            <a:ext cx="473350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2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（四）</a:t>
            </a:r>
            <a:r>
              <a:rPr lang="en-US" altLang="zh-CN" sz="32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函数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71600"/>
            <a:ext cx="8458200" cy="5153025"/>
          </a:xfrm>
        </p:spPr>
        <p:txBody>
          <a:bodyPr/>
          <a:lstStyle/>
          <a:p>
            <a:pPr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conio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.h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getche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）从终端（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）成功时返回所读入的字符，否则（失败或读到文件尾）返回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没有行缓冲的，接收到一个字符后立即返回之。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400" b="1" dirty="0" err="1">
                <a:latin typeface="Arial Black" pitchFamily="34" charset="0"/>
                <a:ea typeface="楷体_GB2312" pitchFamily="49" charset="-122"/>
              </a:rPr>
              <a:t>getch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有回显。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B066-498D-4666-8D30-48CBF49587B3}" type="slidenum">
              <a:rPr lang="en-US" altLang="zh-CN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53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27F-5150-44D5-8884-52CAFB390B64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5060863" cy="33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8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91109"/>
            <a:ext cx="5377936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493E9F-6523-44FC-BEF2-D0F916DD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9EF836-E64A-4816-B8F7-44583CDE2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64704"/>
            <a:ext cx="4670332" cy="3600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004969-E2E1-46EF-89EA-537DD90A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4221088"/>
            <a:ext cx="229317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0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567086" cy="68761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800" dirty="0"/>
              <a:t>作业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21EDF62-B808-44E6-AE90-ADA652DA841B}" type="slidenum">
              <a:rPr kumimoji="0" lang="en-US" altLang="zh-CN">
                <a:ea typeface="宋体" charset="-122"/>
              </a:rPr>
              <a:pPr eaLnBrk="1" hangingPunct="1"/>
              <a:t>41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B928C1-E4D1-44C6-9941-2B2095505267}"/>
              </a:ext>
            </a:extLst>
          </p:cNvPr>
          <p:cNvSpPr txBox="1"/>
          <p:nvPr/>
        </p:nvSpPr>
        <p:spPr>
          <a:xfrm>
            <a:off x="107504" y="620688"/>
            <a:ext cx="87849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P82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，习题三，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：假如我国国民生产总值的年增长率为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9%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，计算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年后我国国民生产总值与现在相比增长多少百分比。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计算公式：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p=(1+r)^n    r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为年增长率，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为年数，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为与现在相比的倍数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14CD4A-4E71-438E-A4BD-130BE5747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44824"/>
            <a:ext cx="8136904" cy="3024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1A3057B-E902-463B-AA66-86B0F237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42" y="4889223"/>
            <a:ext cx="8129900" cy="140883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A19BD4-3859-4584-B12F-3D79109C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1CFB4B-9F7D-4292-B230-D1BC2BD09DC2}"/>
                  </a:ext>
                </a:extLst>
              </p:cNvPr>
              <p:cNvSpPr txBox="1"/>
              <p:nvPr/>
            </p:nvSpPr>
            <p:spPr>
              <a:xfrm>
                <a:off x="0" y="6420"/>
                <a:ext cx="9036496" cy="2129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P83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，习题三，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T3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：购房从银行贷了一笔款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，准备每月还款额为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，月利率为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，计算多少月能还清。设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300000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元，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6000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元，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1%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。对所求的月份取小数点后一位，对第二位按四舍五入处理。</a:t>
                </a:r>
                <a:endPara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计算还清月数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m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的公式如下：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m=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 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𝑙𝑜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⁡(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r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𝑑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log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⁡(1+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r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</a:t>
                </a:r>
                <a:endParaRPr lang="en-US" altLang="zh-CN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C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的库函数中有求对数的函数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log10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，是求以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10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为底的对数，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log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p</a:t>
                </a:r>
                <a:r>
                  <a:rPr lang="zh-CN" altLang="en-US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）表示</a:t>
                </a:r>
                <a:r>
                  <a:rPr lang="en-US" altLang="zh-CN" sz="20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log p</a:t>
                </a:r>
                <a:endParaRPr lang="zh-CN" altLang="en-US" sz="20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1CFB4B-9F7D-4292-B230-D1BC2BD09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20"/>
                <a:ext cx="9036496" cy="2129237"/>
              </a:xfrm>
              <a:prstGeom prst="rect">
                <a:avLst/>
              </a:prstGeom>
              <a:blipFill>
                <a:blip r:embed="rId2"/>
                <a:stretch>
                  <a:fillRect l="-1012" t="-2292" r="-3171" b="-4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251AC57-4B17-41AB-8FB7-532253485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65032"/>
            <a:ext cx="5716823" cy="2632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ABF785-3F7D-4D3C-9DF3-B158DF5A2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4941168"/>
            <a:ext cx="7632848" cy="1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03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DFF51A-2161-4F43-8D83-64F2CE13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4C20EC-4439-4FCB-9446-1D0AB7D39382}"/>
              </a:ext>
            </a:extLst>
          </p:cNvPr>
          <p:cNvSpPr txBox="1"/>
          <p:nvPr/>
        </p:nvSpPr>
        <p:spPr>
          <a:xfrm>
            <a:off x="179512" y="11663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P83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，习题三，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：用下面的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函数输入数据，使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a=3,b=7,x=8.5,y=71.82,c1=‘A’,c2=‘a’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。问在键盘上如何输入？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15E077-B15D-4E8F-93EA-891A1F8A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5" y="1288913"/>
            <a:ext cx="8256032" cy="3076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484C5D-47C1-41B0-96BE-DDD31AB1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44" y="4547884"/>
            <a:ext cx="8061820" cy="161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62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C3C93-6CE8-45ED-84BB-9A8A6031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1881A4-A6F0-48DD-A425-F3040232B27B}"/>
              </a:ext>
            </a:extLst>
          </p:cNvPr>
          <p:cNvSpPr txBox="1"/>
          <p:nvPr/>
        </p:nvSpPr>
        <p:spPr>
          <a:xfrm>
            <a:off x="0" y="0"/>
            <a:ext cx="89289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P84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，习题三，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T6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：请编写一程序，用赋初值的方法使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c1,c2,c3,c4,c5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个变量的值分别为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’C’,’h’,’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’,’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n’,’a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’,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经过运算，使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c1,c2,c3,c4,c5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分别变为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G’,’l’,’m’,’r’,’e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。分别用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函数和</a:t>
            </a:r>
            <a:r>
              <a:rPr lang="en-US" altLang="zh-CN" sz="2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函数输出这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个字符。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1CE805-61DA-4A5A-8339-CA7C2741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921576"/>
            <a:ext cx="6881351" cy="36676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2A383A-4679-40E3-A102-8D389C94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20" y="5551343"/>
            <a:ext cx="618407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65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336026-4CF0-4C21-8EF4-C4D389E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B15B4-C900-4E55-9F0D-BF4A0CDDBE5B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E1DB0E-ADDF-4DBC-9B13-06DE0D2D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6840760" cy="35701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F5ADB1-FB9E-4AF5-A383-BAE76792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49080"/>
            <a:ext cx="6184073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7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67600" cy="1022349"/>
          </a:xfrm>
        </p:spPr>
        <p:txBody>
          <a:bodyPr/>
          <a:lstStyle/>
          <a:p>
            <a:r>
              <a:rPr lang="en-US" altLang="zh-CN" sz="36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2</a:t>
            </a:r>
            <a:r>
              <a:rPr lang="zh-CN" altLang="en-US" sz="36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、数据输入输出在</a:t>
            </a:r>
            <a:r>
              <a:rPr lang="en-US" altLang="zh-CN" sz="36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C</a:t>
            </a:r>
            <a:r>
              <a:rPr lang="zh-CN" altLang="en-US" sz="36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语言中的实现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371601"/>
            <a:ext cx="8678738" cy="472169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语言本身不提供输入输出语句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，而由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标准库函数库中的函数来实现相应操作！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 err="1">
                <a:solidFill>
                  <a:schemeClr val="tx2"/>
                </a:solidFill>
                <a:latin typeface="+mn-ea"/>
                <a:cs typeface="Times New Roman" pitchFamily="18" charset="0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  <a:cs typeface="Times New Roman" pitchFamily="18" charset="0"/>
              </a:rPr>
              <a:t>scanf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提供的库函数，不是输入输出语句！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提供的标准函数以库的形式在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的编译系统中提供，它们不是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语言文本中的组成部分！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【</a:t>
            </a:r>
            <a:r>
              <a:rPr lang="zh-CN" altLang="en-US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目的</a:t>
            </a:r>
            <a:r>
              <a:rPr lang="en-US" altLang="zh-CN" sz="28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】</a:t>
            </a:r>
          </a:p>
          <a:p>
            <a:pPr lvl="2" algn="just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1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）使</a:t>
            </a:r>
            <a:r>
              <a:rPr lang="en-US" altLang="zh-CN" sz="1600" b="1" dirty="0">
                <a:solidFill>
                  <a:schemeClr val="tx2"/>
                </a:solidFill>
                <a:latin typeface="+mn-ea"/>
                <a:cs typeface="Times New Roman" pitchFamily="18" charset="0"/>
              </a:rPr>
              <a:t>C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语言编译系统简化：避免在编译阶段处理与硬件有关的问题；</a:t>
            </a:r>
          </a:p>
          <a:p>
            <a:pPr lvl="2" algn="just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1600" b="1" dirty="0">
                <a:solidFill>
                  <a:schemeClr val="tx2"/>
                </a:solidFill>
                <a:latin typeface="+mn-ea"/>
              </a:rPr>
              <a:t>2</a:t>
            </a:r>
            <a:r>
              <a:rPr lang="zh-CN" altLang="en-US" sz="1600" b="1" dirty="0">
                <a:solidFill>
                  <a:schemeClr val="tx2"/>
                </a:solidFill>
                <a:latin typeface="+mn-ea"/>
              </a:rPr>
              <a:t>）通用性强、可移植性好：只需针对不同的机器编写相应的函数库。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标准的输入输出函数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：以标准的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I/O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设备（通常为终端设备）为输入输出对象，如：（各系统均提供）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putchar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getchar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+mn-ea"/>
              </a:rPr>
              <a:t>scanf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puts</a:t>
            </a:r>
            <a:r>
              <a:rPr lang="zh-CN" altLang="en-US" sz="2400" b="1" dirty="0">
                <a:solidFill>
                  <a:schemeClr val="tx2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+mn-ea"/>
              </a:rPr>
              <a:t>gets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C1-E0F7-4704-BEEF-4DE4CE8937A6}" type="slidenum">
              <a:rPr lang="en-US" altLang="zh-CN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99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640513" cy="5081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latin typeface="+mn-ea"/>
              </a:rPr>
              <a:t>在使用</a:t>
            </a:r>
            <a:r>
              <a:rPr lang="en-US" altLang="zh-CN" sz="2800" b="1" dirty="0">
                <a:latin typeface="+mn-ea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+mn-ea"/>
              </a:rPr>
              <a:t>语言库函数时，须用预编译命令“</a:t>
            </a:r>
            <a:r>
              <a:rPr lang="en-US" altLang="zh-CN" sz="2800" b="1" dirty="0">
                <a:latin typeface="+mn-ea"/>
              </a:rPr>
              <a:t>#include”</a:t>
            </a:r>
            <a:r>
              <a:rPr lang="zh-CN" altLang="en-US" sz="2800" b="1" dirty="0">
                <a:latin typeface="+mn-ea"/>
              </a:rPr>
              <a:t>将所需要的“头文件”包括到用户源文件中。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头文件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—— </a:t>
            </a:r>
            <a:r>
              <a:rPr lang="zh-CN" altLang="en-US" sz="2400" b="1" dirty="0">
                <a:latin typeface="+mn-ea"/>
              </a:rPr>
              <a:t>包含了将用到的库函数的有关信息，扩展名为“</a:t>
            </a:r>
            <a:r>
              <a:rPr lang="en-US" altLang="zh-CN" sz="2400" b="1" dirty="0">
                <a:latin typeface="+mn-ea"/>
              </a:rPr>
              <a:t>.h”</a:t>
            </a:r>
            <a:r>
              <a:rPr lang="zh-CN" altLang="en-US" sz="2400" b="1" dirty="0">
                <a:latin typeface="+mn-ea"/>
              </a:rPr>
              <a:t>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[</a:t>
            </a:r>
            <a:r>
              <a:rPr lang="zh-CN" altLang="en-US" sz="2400" b="1" dirty="0">
                <a:latin typeface="+mn-ea"/>
              </a:rPr>
              <a:t>例</a:t>
            </a:r>
            <a:r>
              <a:rPr lang="en-US" altLang="zh-CN" sz="2400" b="1" dirty="0">
                <a:latin typeface="+mn-ea"/>
              </a:rPr>
              <a:t>] </a:t>
            </a:r>
            <a:r>
              <a:rPr lang="en-US" altLang="zh-CN" sz="2400" b="1" dirty="0" err="1">
                <a:latin typeface="+mn-ea"/>
              </a:rPr>
              <a:t>stdio.h</a:t>
            </a:r>
            <a:r>
              <a:rPr lang="zh-CN" altLang="en-US" sz="2400" b="1" dirty="0">
                <a:latin typeface="+mn-ea"/>
              </a:rPr>
              <a:t>即标准输入输出函数库，包含了与标准</a:t>
            </a:r>
            <a:r>
              <a:rPr lang="en-US" altLang="zh-CN" sz="2400" b="1" dirty="0">
                <a:latin typeface="+mn-ea"/>
              </a:rPr>
              <a:t>I/O</a:t>
            </a:r>
            <a:r>
              <a:rPr lang="zh-CN" altLang="en-US" sz="2400" b="1" dirty="0">
                <a:latin typeface="+mn-ea"/>
              </a:rPr>
              <a:t>库有关的变量定义、宏定义和函数原型（函数首部）等。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	调用标准</a:t>
            </a:r>
            <a:r>
              <a:rPr lang="en-US" altLang="zh-CN" sz="2400" b="1" dirty="0">
                <a:latin typeface="+mn-ea"/>
              </a:rPr>
              <a:t>I/O</a:t>
            </a:r>
            <a:r>
              <a:rPr lang="zh-CN" altLang="en-US" sz="2400" b="1" dirty="0">
                <a:latin typeface="+mn-ea"/>
              </a:rPr>
              <a:t>库函数时，文件开头应有如下预编译命令：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</a:rPr>
              <a:t>		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#include &lt;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stdio.h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			//</a:t>
            </a:r>
            <a:r>
              <a:rPr lang="zh-CN" altLang="en-US" sz="2400" b="1" dirty="0">
                <a:latin typeface="+mn-ea"/>
              </a:rPr>
              <a:t>在系统指定的</a:t>
            </a:r>
            <a:r>
              <a:rPr lang="en-US" altLang="zh-CN" sz="2400" b="1" dirty="0">
                <a:latin typeface="+mn-ea"/>
              </a:rPr>
              <a:t>include</a:t>
            </a:r>
            <a:r>
              <a:rPr lang="zh-CN" altLang="en-US" sz="2400" b="1" dirty="0">
                <a:latin typeface="+mn-ea"/>
              </a:rPr>
              <a:t>目录中找（标准方式）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sz="2400" b="1" dirty="0">
                <a:latin typeface="+mn-ea"/>
              </a:rPr>
              <a:t>或	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#include ″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stdio.h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″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			//</a:t>
            </a:r>
            <a:r>
              <a:rPr lang="zh-CN" altLang="en-US" sz="2400" b="1" dirty="0">
                <a:latin typeface="+mn-ea"/>
              </a:rPr>
              <a:t>先在用户的当前目录下找，再按标准方式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latin typeface="+mn-ea"/>
              </a:rPr>
              <a:t>有些编译器（如</a:t>
            </a:r>
            <a:r>
              <a:rPr lang="en-US" altLang="zh-CN" sz="2400" b="1" dirty="0">
                <a:latin typeface="+mn-ea"/>
              </a:rPr>
              <a:t>TC2</a:t>
            </a:r>
            <a:r>
              <a:rPr lang="zh-CN" altLang="en-US" sz="2400" b="1" dirty="0">
                <a:latin typeface="+mn-ea"/>
              </a:rPr>
              <a:t>）允许在仅使用</a:t>
            </a:r>
            <a:r>
              <a:rPr lang="en-US" altLang="zh-CN" sz="2400" b="1" dirty="0" err="1">
                <a:latin typeface="+mn-ea"/>
              </a:rPr>
              <a:t>printf</a:t>
            </a:r>
            <a:r>
              <a:rPr lang="zh-CN" altLang="en-US" sz="2400" b="1" dirty="0">
                <a:latin typeface="+mn-ea"/>
              </a:rPr>
              <a:t>和</a:t>
            </a:r>
            <a:r>
              <a:rPr lang="en-US" altLang="zh-CN" sz="2400" b="1" dirty="0" err="1">
                <a:latin typeface="+mn-ea"/>
              </a:rPr>
              <a:t>scanf</a:t>
            </a:r>
            <a:r>
              <a:rPr lang="zh-CN" altLang="en-US" sz="2400" b="1" dirty="0">
                <a:latin typeface="+mn-ea"/>
              </a:rPr>
              <a:t>时，省略</a:t>
            </a:r>
            <a:r>
              <a:rPr lang="en-US" altLang="zh-CN" sz="2400" b="1" dirty="0">
                <a:latin typeface="+mn-ea"/>
              </a:rPr>
              <a:t>#include</a:t>
            </a:r>
            <a:r>
              <a:rPr lang="zh-CN" altLang="en-US" sz="2400" b="1" dirty="0">
                <a:latin typeface="+mn-ea"/>
              </a:rPr>
              <a:t>命令。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86B-90EF-4D70-A499-2921E8529EBF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56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9388" y="866492"/>
            <a:ext cx="3780564" cy="83671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3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函数简介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362" y="1662352"/>
            <a:ext cx="9037638" cy="4790984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向终端（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系统隐含指定的输出设备）输出若干个任意类型的数据。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	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#include &lt;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stdio.h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&gt;</a:t>
            </a:r>
            <a:endParaRPr lang="en-US" altLang="zh-C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　　	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char *format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…);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格式控制字符串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转换控制字符串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，包括两种信息：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格式说明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：由“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%”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格式字符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组成，作用是将输出的数据转换为指定的格式输出。</a:t>
            </a:r>
          </a:p>
          <a:p>
            <a:pPr marL="1714500" lvl="3" indent="-342900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想输出字符“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%”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，应在“格式控制”字符串中用连续的两个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%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表示！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普通字符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：即要原样输出的字符。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输出表列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：需要输出的一些数据，可以是常量、变量或表达式。如：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(”%d, %c\n”,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 c);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返回值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成功时返回输出的字节数，否则返回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EOF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596A-F3FF-4848-BC05-AE25624C242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BB6F4EF-5F32-419E-AD79-BD35B1B42264}"/>
              </a:ext>
            </a:extLst>
          </p:cNvPr>
          <p:cNvSpPr txBox="1">
            <a:spLocks noChangeArrowheads="1"/>
          </p:cNvSpPr>
          <p:nvPr/>
        </p:nvSpPr>
        <p:spPr>
          <a:xfrm>
            <a:off x="-238794" y="316746"/>
            <a:ext cx="6696744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/>
              <a:t>二、用</a:t>
            </a:r>
            <a:r>
              <a:rPr lang="en-US" altLang="zh-CN" sz="4400" dirty="0" err="1"/>
              <a:t>printf</a:t>
            </a:r>
            <a:r>
              <a:rPr lang="zh-CN" altLang="en-US" sz="4400" dirty="0"/>
              <a:t>函数输出数据</a:t>
            </a:r>
          </a:p>
        </p:txBody>
      </p:sp>
    </p:spTree>
    <p:extLst>
      <p:ext uri="{BB962C8B-B14F-4D97-AF65-F5344CB8AC3E}">
        <p14:creationId xmlns:p14="http://schemas.microsoft.com/office/powerpoint/2010/main" val="394756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88640"/>
            <a:ext cx="7886700" cy="131534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dirty="0"/>
              <a:t>2</a:t>
            </a:r>
            <a:r>
              <a:rPr lang="zh-CN" altLang="en-US" sz="4000" dirty="0"/>
              <a:t>、</a:t>
            </a:r>
            <a:r>
              <a:rPr lang="en-US" altLang="zh-CN" sz="4000" dirty="0" err="1"/>
              <a:t>printf</a:t>
            </a:r>
            <a:r>
              <a:rPr lang="zh-CN" altLang="zh-CN" sz="4000" dirty="0"/>
              <a:t>函数的一般格式</a:t>
            </a:r>
            <a:endParaRPr lang="en-US" altLang="zh-CN" sz="4000" dirty="0"/>
          </a:p>
          <a:p>
            <a:pPr algn="ctr">
              <a:buFont typeface="Wingdings" pitchFamily="2" charset="2"/>
              <a:buNone/>
            </a:pPr>
            <a:r>
              <a:rPr lang="en-US" altLang="zh-CN" sz="4000" b="1" dirty="0" err="1"/>
              <a:t>printf</a:t>
            </a:r>
            <a:r>
              <a:rPr lang="zh-CN" altLang="zh-CN" sz="4000" b="1" dirty="0"/>
              <a:t>（格式控制，输出表列</a:t>
            </a:r>
            <a:r>
              <a:rPr lang="zh-CN" altLang="zh-CN" sz="4000" dirty="0"/>
              <a:t>）</a:t>
            </a:r>
            <a:endParaRPr lang="en-US" altLang="zh-CN" sz="4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6BADE0-EB72-44ED-B5F7-95330F8F2EC8}"/>
              </a:ext>
            </a:extLst>
          </p:cNvPr>
          <p:cNvSpPr/>
          <p:nvPr/>
        </p:nvSpPr>
        <p:spPr>
          <a:xfrm>
            <a:off x="1073977" y="1772816"/>
            <a:ext cx="6097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/>
              <a:t>printf</a:t>
            </a:r>
            <a:r>
              <a:rPr lang="en-US" altLang="zh-CN" sz="4000" dirty="0">
                <a:solidFill>
                  <a:srgbClr val="00B0F0"/>
                </a:solidFill>
              </a:rPr>
              <a:t>(”</a:t>
            </a:r>
            <a:r>
              <a:rPr lang="en-US" altLang="zh-CN" sz="4000" dirty="0" err="1">
                <a:solidFill>
                  <a:srgbClr val="00B0F0"/>
                </a:solidFill>
              </a:rPr>
              <a:t>i</a:t>
            </a:r>
            <a:r>
              <a:rPr lang="en-US" altLang="zh-CN" sz="4000" dirty="0">
                <a:solidFill>
                  <a:srgbClr val="00B0F0"/>
                </a:solidFill>
              </a:rPr>
              <a:t>=%</a:t>
            </a:r>
            <a:r>
              <a:rPr lang="en-US" altLang="zh-CN" sz="4000" dirty="0" err="1">
                <a:solidFill>
                  <a:srgbClr val="00B0F0"/>
                </a:solidFill>
              </a:rPr>
              <a:t>d,c</a:t>
            </a:r>
            <a:r>
              <a:rPr lang="en-US" altLang="zh-CN" sz="4000" dirty="0">
                <a:solidFill>
                  <a:srgbClr val="00B0F0"/>
                </a:solidFill>
              </a:rPr>
              <a:t>=%c\n”</a:t>
            </a:r>
            <a:r>
              <a:rPr lang="en-US" altLang="zh-CN" sz="4000" dirty="0"/>
              <a:t>,</a:t>
            </a:r>
            <a:r>
              <a:rPr lang="en-US" altLang="zh-CN" sz="4000" dirty="0">
                <a:solidFill>
                  <a:srgbClr val="FFC000"/>
                </a:solidFill>
              </a:rPr>
              <a:t>i,33</a:t>
            </a:r>
            <a:r>
              <a:rPr lang="en-US" altLang="zh-CN" sz="4000" dirty="0"/>
              <a:t>);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3B56B5-4F53-499C-876E-A615EEA8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2877" y="1889460"/>
            <a:ext cx="496961" cy="50787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圆角矩形标注 8">
            <a:extLst>
              <a:ext uri="{FF2B5EF4-FFF2-40B4-BE49-F238E27FC236}">
                <a16:creationId xmlns:a16="http://schemas.microsoft.com/office/drawing/2014/main" id="{93636901-D756-4DDE-956E-9096E5DE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2720983"/>
            <a:ext cx="2000250" cy="642938"/>
          </a:xfrm>
          <a:prstGeom prst="wedgeRoundRectCallout">
            <a:avLst>
              <a:gd name="adj1" fmla="val -25153"/>
              <a:gd name="adj2" fmla="val -809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普通字符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60D070-AF45-43CF-A098-798A65CCA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988106"/>
            <a:ext cx="577502" cy="4092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50A6D73-330B-4E3D-B639-C106846A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594" y="1889460"/>
            <a:ext cx="440035" cy="50787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023574-4C1E-43A9-98CD-3D11A7286252}"/>
              </a:ext>
            </a:extLst>
          </p:cNvPr>
          <p:cNvSpPr/>
          <p:nvPr/>
        </p:nvSpPr>
        <p:spPr>
          <a:xfrm>
            <a:off x="1097073" y="3429000"/>
            <a:ext cx="60977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err="1"/>
              <a:t>printf</a:t>
            </a:r>
            <a:r>
              <a:rPr lang="en-US" altLang="zh-CN" sz="4000" dirty="0">
                <a:solidFill>
                  <a:srgbClr val="00B0F0"/>
                </a:solidFill>
              </a:rPr>
              <a:t>(”</a:t>
            </a:r>
            <a:r>
              <a:rPr lang="en-US" altLang="zh-CN" sz="4000" dirty="0" err="1">
                <a:solidFill>
                  <a:srgbClr val="00B0F0"/>
                </a:solidFill>
              </a:rPr>
              <a:t>i</a:t>
            </a:r>
            <a:r>
              <a:rPr lang="en-US" altLang="zh-CN" sz="4000" dirty="0">
                <a:solidFill>
                  <a:srgbClr val="00B0F0"/>
                </a:solidFill>
              </a:rPr>
              <a:t>=%</a:t>
            </a:r>
            <a:r>
              <a:rPr lang="en-US" altLang="zh-CN" sz="4000" dirty="0" err="1">
                <a:solidFill>
                  <a:srgbClr val="00B0F0"/>
                </a:solidFill>
              </a:rPr>
              <a:t>d,c</a:t>
            </a:r>
            <a:r>
              <a:rPr lang="en-US" altLang="zh-CN" sz="4000" dirty="0">
                <a:solidFill>
                  <a:srgbClr val="00B0F0"/>
                </a:solidFill>
              </a:rPr>
              <a:t>=%c\n”</a:t>
            </a:r>
            <a:r>
              <a:rPr lang="en-US" altLang="zh-CN" sz="4000" dirty="0"/>
              <a:t>,</a:t>
            </a:r>
            <a:r>
              <a:rPr lang="en-US" altLang="zh-CN" sz="4000" dirty="0">
                <a:solidFill>
                  <a:srgbClr val="FFC000"/>
                </a:solidFill>
              </a:rPr>
              <a:t>i,33</a:t>
            </a:r>
            <a:r>
              <a:rPr lang="en-US" altLang="zh-CN" sz="4000" dirty="0"/>
              <a:t>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F0B02E9-5D72-4043-9BC0-0D8DDFB3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838" y="3545644"/>
            <a:ext cx="598066" cy="507871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圆角矩形标注 8">
            <a:extLst>
              <a:ext uri="{FF2B5EF4-FFF2-40B4-BE49-F238E27FC236}">
                <a16:creationId xmlns:a16="http://schemas.microsoft.com/office/drawing/2014/main" id="{FAF36E12-14F1-4F9F-A900-6DC170BB4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616" y="4326636"/>
            <a:ext cx="2000250" cy="642938"/>
          </a:xfrm>
          <a:prstGeom prst="wedgeRoundRectCallout">
            <a:avLst>
              <a:gd name="adj1" fmla="val -25153"/>
              <a:gd name="adj2" fmla="val -809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格式控制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5E897E-D8DB-44CD-9408-D9C57251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488" y="3545644"/>
            <a:ext cx="542959" cy="55852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FD5D23F-A401-4527-ABD5-FBEEB5A92E1E}"/>
              </a:ext>
            </a:extLst>
          </p:cNvPr>
          <p:cNvSpPr txBox="1">
            <a:spLocks/>
          </p:cNvSpPr>
          <p:nvPr/>
        </p:nvSpPr>
        <p:spPr>
          <a:xfrm>
            <a:off x="1073977" y="5100819"/>
            <a:ext cx="7886700" cy="1675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/>
              <a:t>printf</a:t>
            </a:r>
            <a:r>
              <a:rPr lang="en-US" altLang="zh-CN" sz="4000">
                <a:solidFill>
                  <a:srgbClr val="00B0F0"/>
                </a:solidFill>
              </a:rPr>
              <a:t>(”i=%d,c=%c\n”</a:t>
            </a:r>
            <a:r>
              <a:rPr lang="en-US" altLang="zh-CN" sz="4000"/>
              <a:t>,</a:t>
            </a:r>
            <a:r>
              <a:rPr lang="en-US" altLang="zh-CN" sz="4000">
                <a:solidFill>
                  <a:srgbClr val="FFC000"/>
                </a:solidFill>
              </a:rPr>
              <a:t>i,33</a:t>
            </a:r>
            <a:r>
              <a:rPr lang="en-US" altLang="zh-CN" sz="4000"/>
              <a:t>);</a:t>
            </a:r>
          </a:p>
          <a:p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FB4039E-585D-43B6-98F0-05D1EFA97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520" y="5100819"/>
            <a:ext cx="102755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圆角矩形标注 12">
            <a:extLst>
              <a:ext uri="{FF2B5EF4-FFF2-40B4-BE49-F238E27FC236}">
                <a16:creationId xmlns:a16="http://schemas.microsoft.com/office/drawing/2014/main" id="{B3E11CFE-F3A3-4AF9-89B8-51C7426B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70" y="5984114"/>
            <a:ext cx="6450302" cy="642938"/>
          </a:xfrm>
          <a:prstGeom prst="wedgeRoundRectCallout">
            <a:avLst>
              <a:gd name="adj1" fmla="val 7549"/>
              <a:gd name="adj2" fmla="val -9671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输出表列：</a:t>
            </a:r>
            <a:r>
              <a:rPr lang="zh-CN" altLang="zh-CN" sz="2800" b="1" dirty="0">
                <a:solidFill>
                  <a:srgbClr val="FF0000"/>
                </a:solidFill>
              </a:rPr>
              <a:t>可以是常量、变量或表达式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5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813"/>
            <a:ext cx="7772400" cy="936625"/>
          </a:xfrm>
        </p:spPr>
        <p:txBody>
          <a:bodyPr/>
          <a:lstStyle/>
          <a:p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、与格式相关的几个基本概念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数据宽度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：一个数据在输入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输出时所占用的字符数。</a:t>
            </a:r>
          </a:p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对齐方式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：输出时，需要考虑类似表格中各列的对齐问题。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右对齐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：通常为数值数据所采用。</a:t>
            </a:r>
          </a:p>
          <a:p>
            <a:pPr lvl="1"/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左对齐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：通常为非数值数据所采用。</a:t>
            </a:r>
          </a:p>
        </p:txBody>
      </p:sp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EA99-6143-4598-9B8F-5E8A959B7B35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523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65751"/>
              </p:ext>
            </p:extLst>
          </p:nvPr>
        </p:nvGraphicFramePr>
        <p:xfrm>
          <a:off x="1524000" y="4292600"/>
          <a:ext cx="6072188" cy="1828800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书名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作者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价格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谭浩强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儿童画报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辞海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××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出版社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342" name="Line 118"/>
          <p:cNvSpPr>
            <a:spLocks noChangeShapeType="1"/>
          </p:cNvSpPr>
          <p:nvPr/>
        </p:nvSpPr>
        <p:spPr bwMode="auto">
          <a:xfrm>
            <a:off x="1619250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43" name="Line 119"/>
          <p:cNvSpPr>
            <a:spLocks noChangeShapeType="1"/>
          </p:cNvSpPr>
          <p:nvPr/>
        </p:nvSpPr>
        <p:spPr bwMode="auto">
          <a:xfrm>
            <a:off x="4772025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44" name="Line 120"/>
          <p:cNvSpPr>
            <a:spLocks noChangeShapeType="1"/>
          </p:cNvSpPr>
          <p:nvPr/>
        </p:nvSpPr>
        <p:spPr bwMode="auto">
          <a:xfrm>
            <a:off x="7499350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Words>1349</Words>
  <Application>Microsoft Office PowerPoint</Application>
  <PresentationFormat>全屏显示(4:3)</PresentationFormat>
  <Paragraphs>282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等线</vt:lpstr>
      <vt:lpstr>等线 Light</vt:lpstr>
      <vt:lpstr>仿宋</vt:lpstr>
      <vt:lpstr>华文行楷</vt:lpstr>
      <vt:lpstr>楷体_GB2312</vt:lpstr>
      <vt:lpstr>宋体</vt:lpstr>
      <vt:lpstr>Arial</vt:lpstr>
      <vt:lpstr>Arial Black</vt:lpstr>
      <vt:lpstr>Cambria Math</vt:lpstr>
      <vt:lpstr>Georgia</vt:lpstr>
      <vt:lpstr>Times New Roman</vt:lpstr>
      <vt:lpstr>Wingdings</vt:lpstr>
      <vt:lpstr>Office 主题​​</vt:lpstr>
      <vt:lpstr>公式</vt:lpstr>
      <vt:lpstr>(一)输入输出举例 【例】求                           方程的根。a、b、c由键盘输入，设                  ＞０。 </vt:lpstr>
      <vt:lpstr>PowerPoint 演示文稿</vt:lpstr>
      <vt:lpstr>（二）有关数据输入输出的概念</vt:lpstr>
      <vt:lpstr>PowerPoint 演示文稿</vt:lpstr>
      <vt:lpstr>2、数据输入输出在C语言中的实现</vt:lpstr>
      <vt:lpstr>PowerPoint 演示文稿</vt:lpstr>
      <vt:lpstr>1、printf函数简介</vt:lpstr>
      <vt:lpstr>PowerPoint 演示文稿</vt:lpstr>
      <vt:lpstr>3、与格式相关的几个基本概念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小结：格式声明的一般形式   %  附加字符  格式字符</vt:lpstr>
      <vt:lpstr>PowerPoint 演示文稿</vt:lpstr>
      <vt:lpstr>  scanf函数</vt:lpstr>
      <vt:lpstr>PowerPoint 演示文稿</vt:lpstr>
      <vt:lpstr>P76 表3.8</vt:lpstr>
      <vt:lpstr>P76 表3.9</vt:lpstr>
      <vt:lpstr>PowerPoint 演示文稿</vt:lpstr>
      <vt:lpstr>PowerPoint 演示文稿</vt:lpstr>
      <vt:lpstr>PowerPoint 演示文稿</vt:lpstr>
      <vt:lpstr>  （一）putchar函数</vt:lpstr>
      <vt:lpstr>【例】 先后输出BOY三个字符</vt:lpstr>
      <vt:lpstr>PowerPoint 演示文稿</vt:lpstr>
      <vt:lpstr>  （二）getchar函数</vt:lpstr>
      <vt:lpstr>【例】从键盘输入BOY三个字符，然后把它们输出到屏幕</vt:lpstr>
      <vt:lpstr>【例】改写例3.3程序，使之可以适用于任何大写字母。从键盘输入一个大写字母，在屏幕上显示对应的小写字母</vt:lpstr>
      <vt:lpstr> （三） getch函数</vt:lpstr>
      <vt:lpstr>PowerPoint 演示文稿</vt:lpstr>
      <vt:lpstr>  （四）getche函数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数据类型、运算符 与表达式</dc:title>
  <dc:creator>zxl</dc:creator>
  <cp:lastModifiedBy>刘明辉</cp:lastModifiedBy>
  <cp:revision>317</cp:revision>
  <dcterms:created xsi:type="dcterms:W3CDTF">2006-02-23T01:47:58Z</dcterms:created>
  <dcterms:modified xsi:type="dcterms:W3CDTF">2017-10-31T01:35:00Z</dcterms:modified>
</cp:coreProperties>
</file>