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48"/>
  </p:notesMasterIdLst>
  <p:sldIdLst>
    <p:sldId id="256" r:id="rId2"/>
    <p:sldId id="444" r:id="rId3"/>
    <p:sldId id="396" r:id="rId4"/>
    <p:sldId id="446" r:id="rId5"/>
    <p:sldId id="447" r:id="rId6"/>
    <p:sldId id="448" r:id="rId7"/>
    <p:sldId id="404" r:id="rId8"/>
    <p:sldId id="450" r:id="rId9"/>
    <p:sldId id="451" r:id="rId10"/>
    <p:sldId id="398" r:id="rId11"/>
    <p:sldId id="452" r:id="rId12"/>
    <p:sldId id="491" r:id="rId13"/>
    <p:sldId id="490" r:id="rId14"/>
    <p:sldId id="453" r:id="rId15"/>
    <p:sldId id="454" r:id="rId16"/>
    <p:sldId id="455" r:id="rId17"/>
    <p:sldId id="456" r:id="rId18"/>
    <p:sldId id="457" r:id="rId19"/>
    <p:sldId id="492" r:id="rId20"/>
    <p:sldId id="493" r:id="rId21"/>
    <p:sldId id="494" r:id="rId22"/>
    <p:sldId id="458" r:id="rId23"/>
    <p:sldId id="486" r:id="rId24"/>
    <p:sldId id="487" r:id="rId25"/>
    <p:sldId id="488" r:id="rId26"/>
    <p:sldId id="459" r:id="rId27"/>
    <p:sldId id="460" r:id="rId28"/>
    <p:sldId id="462" r:id="rId29"/>
    <p:sldId id="463" r:id="rId30"/>
    <p:sldId id="464" r:id="rId31"/>
    <p:sldId id="465" r:id="rId32"/>
    <p:sldId id="466" r:id="rId33"/>
    <p:sldId id="495" r:id="rId34"/>
    <p:sldId id="467" r:id="rId35"/>
    <p:sldId id="468" r:id="rId36"/>
    <p:sldId id="472" r:id="rId37"/>
    <p:sldId id="473" r:id="rId38"/>
    <p:sldId id="474" r:id="rId39"/>
    <p:sldId id="475" r:id="rId40"/>
    <p:sldId id="476" r:id="rId41"/>
    <p:sldId id="477" r:id="rId42"/>
    <p:sldId id="478" r:id="rId43"/>
    <p:sldId id="479" r:id="rId44"/>
    <p:sldId id="480" r:id="rId45"/>
    <p:sldId id="481" r:id="rId46"/>
    <p:sldId id="343" r:id="rId4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jpzg1sA5I7ujv4OsOsQrIg==" hashData="ipop7H2k0Keo56rNsnzN6vvSDgE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66FF33"/>
    <a:srgbClr val="FF0000"/>
    <a:srgbClr val="66CCFF"/>
    <a:srgbClr val="FFFF00"/>
    <a:srgbClr val="000000"/>
    <a:srgbClr val="FFCCFF"/>
    <a:srgbClr val="CCFF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13" autoAdjust="0"/>
  </p:normalViewPr>
  <p:slideViewPr>
    <p:cSldViewPr>
      <p:cViewPr varScale="1">
        <p:scale>
          <a:sx n="110" d="100"/>
          <a:sy n="110" d="100"/>
        </p:scale>
        <p:origin x="92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EDE874A-BC55-4E2D-9C33-06879DF6C3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925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zh-CN" noProof="0" smtClean="0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zh-CN" noProof="0" smtClean="0"/>
              <a:t>单击此处编辑母版副标题样式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400"/>
            </a:lvl1pPr>
          </a:lstStyle>
          <a:p>
            <a:fld id="{6AB97A21-5CCA-420F-8DDB-EC51C4E02DF0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C105F-A1E8-4397-94B6-536FFAEA79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7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6048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6048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565D7-AA3D-426B-A5C8-8B56843E84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0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819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EACD749-3C6B-4F8F-87B1-CA89734E89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2AA3B-4E3A-48A3-B1C6-ACC183BE71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05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396E7-37FC-474B-AAF9-3BC304CCD9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66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C9E03-ACEB-420B-981F-63CC87ADEF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53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C21F3-4019-4E55-9CE8-171B5810F1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79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903FF-97B1-45AE-A455-433603174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11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138E0-543D-4FAB-B890-57AC60011B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36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EE391-A7F4-43F5-B644-21654562E8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93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56708-DA04-4171-91EA-8EBF87FE33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85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75438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endParaRPr lang="en-US" altLang="zh-CN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D7421D10-2CEB-4E04-BF27-91C186F7D9C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88" name="Text Box 40"/>
          <p:cNvSpPr txBox="1">
            <a:spLocks noChangeArrowheads="1"/>
          </p:cNvSpPr>
          <p:nvPr userDrawn="1"/>
        </p:nvSpPr>
        <p:spPr bwMode="auto">
          <a:xfrm>
            <a:off x="7554913" y="6546850"/>
            <a:ext cx="11496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600" b="1" dirty="0" err="1" smtClean="0">
                <a:solidFill>
                  <a:srgbClr val="FFFF00"/>
                </a:solidFill>
                <a:latin typeface="Georgia" pitchFamily="18" charset="0"/>
              </a:rPr>
              <a:t>zxl@xmu</a:t>
            </a:r>
            <a:endParaRPr kumimoji="1" lang="en-US" altLang="zh-CN" sz="1600" b="1" dirty="0">
              <a:solidFill>
                <a:srgbClr val="FFFF00"/>
              </a:solidFill>
              <a:latin typeface="Georgia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500" b="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itchFamily="34" charset="0"/>
          <a:ea typeface="华文行楷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itchFamily="34" charset="0"/>
          <a:ea typeface="华文行楷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itchFamily="34" charset="0"/>
          <a:ea typeface="华文行楷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itchFamily="34" charset="0"/>
          <a:ea typeface="华文行楷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itchFamily="34" charset="0"/>
          <a:ea typeface="华文行楷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itchFamily="34" charset="0"/>
          <a:ea typeface="华文行楷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itchFamily="34" charset="0"/>
          <a:ea typeface="华文行楷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itchFamily="34" charset="0"/>
          <a:ea typeface="华文行楷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2"/>
          </a:solidFill>
          <a:latin typeface="+mn-ea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2"/>
          </a:solidFill>
          <a:latin typeface="+mn-ea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500">
          <a:solidFill>
            <a:schemeClr val="tx2"/>
          </a:solidFill>
          <a:latin typeface="+mn-ea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2"/>
          </a:solidFill>
          <a:latin typeface="+mn-ea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2"/>
          </a:solidFill>
          <a:latin typeface="+mn-ea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>
                <a:cs typeface="Times New Roman" pitchFamily="18" charset="0"/>
              </a:rPr>
              <a:t>5</a:t>
            </a:r>
            <a:r>
              <a:rPr lang="zh-CN" altLang="en-US" dirty="0" smtClean="0"/>
              <a:t>章</a:t>
            </a:r>
            <a:r>
              <a:rPr lang="zh-CN" altLang="en-US" dirty="0"/>
              <a:t>　</a:t>
            </a:r>
            <a:r>
              <a:rPr lang="zh-CN" altLang="en-US" dirty="0" smtClean="0"/>
              <a:t>循环结构程序设计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386512" cy="3403600"/>
          </a:xfrm>
        </p:spPr>
        <p:txBody>
          <a:bodyPr/>
          <a:lstStyle/>
          <a:p>
            <a:pPr marL="806450" lvl="0" algn="ctr">
              <a:lnSpc>
                <a:spcPct val="80000"/>
              </a:lnSpc>
              <a:buClr>
                <a:srgbClr val="FFFFFF"/>
              </a:buClr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6450" algn="l">
              <a:lnSpc>
                <a:spcPct val="80000"/>
              </a:lnSpc>
            </a:pPr>
            <a:endParaRPr lang="en-US" altLang="zh-CN" sz="2400" dirty="0" smtClean="0"/>
          </a:p>
          <a:p>
            <a:pPr marL="806450" algn="l">
              <a:lnSpc>
                <a:spcPct val="80000"/>
              </a:lnSpc>
            </a:pPr>
            <a:r>
              <a:rPr lang="en-US" altLang="zh-CN" sz="2400" dirty="0" smtClean="0"/>
              <a:t>5.7  </a:t>
            </a:r>
            <a:r>
              <a:rPr lang="zh-CN" altLang="en-US" sz="2400" dirty="0" smtClean="0"/>
              <a:t>改变循环执行的状态</a:t>
            </a:r>
            <a:endParaRPr lang="zh-CN" altLang="en-US" sz="2400" dirty="0"/>
          </a:p>
          <a:p>
            <a:pPr marL="806450" algn="l">
              <a:lnSpc>
                <a:spcPct val="80000"/>
              </a:lnSpc>
            </a:pPr>
            <a:r>
              <a:rPr lang="en-US" altLang="zh-CN" sz="2400" dirty="0" smtClean="0"/>
              <a:t>5.8</a:t>
            </a:r>
            <a:r>
              <a:rPr lang="en-US" altLang="zh-CN" sz="2400" dirty="0"/>
              <a:t>  </a:t>
            </a:r>
            <a:r>
              <a:rPr lang="zh-CN" altLang="en-US" sz="2400" dirty="0" smtClean="0"/>
              <a:t>循环程序举例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99CD-C406-43A8-8C13-8A6EA98AE55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900" dirty="0">
                <a:ea typeface="楷体_GB2312" pitchFamily="49" charset="-122"/>
              </a:rPr>
              <a:t>5.7</a:t>
            </a:r>
            <a:r>
              <a:rPr lang="zh-CN" altLang="en-US" dirty="0" smtClean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break</a:t>
            </a:r>
            <a:r>
              <a:rPr lang="zh-CN" altLang="en-US" dirty="0">
                <a:ea typeface="楷体_GB2312" pitchFamily="49" charset="-122"/>
              </a:rPr>
              <a:t>语句</a:t>
            </a:r>
            <a:r>
              <a:rPr lang="zh-CN" altLang="zh-CN" dirty="0">
                <a:ea typeface="楷体_GB2312" pitchFamily="49" charset="-122"/>
              </a:rPr>
              <a:t>和</a:t>
            </a:r>
            <a:r>
              <a:rPr lang="en-US" altLang="zh-CN" dirty="0">
                <a:ea typeface="楷体_GB2312" pitchFamily="49" charset="-122"/>
              </a:rPr>
              <a:t>continue</a:t>
            </a:r>
            <a:r>
              <a:rPr lang="zh-CN" altLang="en-US" dirty="0">
                <a:ea typeface="楷体_GB2312" pitchFamily="49" charset="-122"/>
              </a:rPr>
              <a:t>语句（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）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3200" dirty="0">
                <a:ea typeface="楷体_GB2312" pitchFamily="49" charset="-122"/>
              </a:rPr>
              <a:t>continue </a:t>
            </a:r>
            <a:r>
              <a:rPr kumimoji="1" lang="en-US" altLang="zh-CN" sz="3200" dirty="0" err="1">
                <a:ea typeface="楷体_GB2312" pitchFamily="49" charset="-122"/>
              </a:rPr>
              <a:t>语句与break语句的区别</a:t>
            </a:r>
            <a:r>
              <a:rPr kumimoji="1" lang="en-US" altLang="zh-CN" sz="3200" dirty="0">
                <a:ea typeface="楷体_GB2312" pitchFamily="49" charset="-122"/>
              </a:rPr>
              <a:t>：</a:t>
            </a:r>
          </a:p>
          <a:p>
            <a:pPr lvl="1"/>
            <a:r>
              <a:rPr kumimoji="1" lang="en-US" altLang="zh-CN" sz="2800" dirty="0">
                <a:ea typeface="楷体_GB2312" pitchFamily="49" charset="-122"/>
              </a:rPr>
              <a:t> continue </a:t>
            </a:r>
            <a:r>
              <a:rPr kumimoji="1" lang="en-US" altLang="zh-CN" sz="2800" dirty="0" err="1">
                <a:ea typeface="楷体_GB2312" pitchFamily="49" charset="-122"/>
              </a:rPr>
              <a:t>语句只是结束本次循环，</a:t>
            </a:r>
            <a:r>
              <a:rPr kumimoji="1" lang="en-US" altLang="zh-CN" sz="2800" dirty="0" err="1" smtClean="0">
                <a:ea typeface="楷体_GB2312" pitchFamily="49" charset="-122"/>
              </a:rPr>
              <a:t>而不是终止整个循环</a:t>
            </a:r>
            <a:r>
              <a:rPr kumimoji="1" lang="zh-CN" altLang="en-US" sz="2800" dirty="0" smtClean="0">
                <a:ea typeface="楷体_GB2312" pitchFamily="49" charset="-122"/>
              </a:rPr>
              <a:t>语句</a:t>
            </a:r>
            <a:r>
              <a:rPr kumimoji="1" lang="en-US" altLang="zh-CN" sz="2800" dirty="0" err="1" smtClean="0">
                <a:ea typeface="楷体_GB2312" pitchFamily="49" charset="-122"/>
              </a:rPr>
              <a:t>的执行</a:t>
            </a:r>
            <a:r>
              <a:rPr kumimoji="1" lang="en-US" altLang="zh-CN" sz="2800" dirty="0">
                <a:ea typeface="楷体_GB2312" pitchFamily="49" charset="-122"/>
              </a:rPr>
              <a:t>。</a:t>
            </a:r>
          </a:p>
          <a:p>
            <a:pPr lvl="1"/>
            <a:r>
              <a:rPr kumimoji="1" lang="en-US" altLang="zh-CN" sz="2800" dirty="0">
                <a:ea typeface="楷体_GB2312" pitchFamily="49" charset="-122"/>
              </a:rPr>
              <a:t> </a:t>
            </a:r>
            <a:r>
              <a:rPr kumimoji="1" lang="en-US" altLang="zh-CN" sz="2800" dirty="0" err="1">
                <a:ea typeface="楷体_GB2312" pitchFamily="49" charset="-122"/>
              </a:rPr>
              <a:t>break</a:t>
            </a:r>
            <a:r>
              <a:rPr kumimoji="1" lang="en-US" altLang="zh-CN" sz="2800" dirty="0" err="1" smtClean="0">
                <a:ea typeface="楷体_GB2312" pitchFamily="49" charset="-122"/>
              </a:rPr>
              <a:t>语句结束</a:t>
            </a:r>
            <a:r>
              <a:rPr kumimoji="1" lang="zh-CN" altLang="en-US" sz="2800" dirty="0" smtClean="0">
                <a:ea typeface="楷体_GB2312" pitchFamily="49" charset="-122"/>
              </a:rPr>
              <a:t>的是</a:t>
            </a:r>
            <a:r>
              <a:rPr kumimoji="1" lang="en-US" altLang="zh-CN" sz="2800" dirty="0" err="1" smtClean="0">
                <a:ea typeface="楷体_GB2312" pitchFamily="49" charset="-122"/>
              </a:rPr>
              <a:t>整个循环</a:t>
            </a:r>
            <a:r>
              <a:rPr kumimoji="1" lang="zh-CN" altLang="en-US" sz="2800" dirty="0" smtClean="0">
                <a:ea typeface="楷体_GB2312" pitchFamily="49" charset="-122"/>
              </a:rPr>
              <a:t>语句的执行</a:t>
            </a:r>
            <a:r>
              <a:rPr kumimoji="1" lang="en-US" altLang="zh-CN" sz="2800" dirty="0" smtClean="0">
                <a:ea typeface="楷体_GB2312" pitchFamily="49" charset="-122"/>
              </a:rPr>
              <a:t>。</a:t>
            </a:r>
            <a:endParaRPr kumimoji="1" lang="en-US" altLang="zh-CN" sz="2800" dirty="0" smtClean="0">
              <a:ea typeface="楷体_GB2312" pitchFamily="49" charset="-122"/>
            </a:endParaRPr>
          </a:p>
          <a:p>
            <a:pPr lvl="1"/>
            <a:endParaRPr kumimoji="1" lang="en-US" altLang="zh-CN" sz="2800" dirty="0" smtClean="0"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3200" dirty="0">
                <a:solidFill>
                  <a:srgbClr val="66FF33"/>
                </a:solidFill>
                <a:ea typeface="楷体_GB2312" pitchFamily="49" charset="-122"/>
              </a:rPr>
              <a:t>	【</a:t>
            </a:r>
            <a:r>
              <a:rPr kumimoji="1" lang="zh-CN" altLang="en-US" sz="3200" dirty="0">
                <a:solidFill>
                  <a:srgbClr val="66FF33"/>
                </a:solidFill>
                <a:ea typeface="楷体_GB2312" pitchFamily="49" charset="-122"/>
              </a:rPr>
              <a:t>例</a:t>
            </a:r>
            <a:r>
              <a:rPr kumimoji="1" lang="en-US" altLang="zh-CN" sz="3200" dirty="0">
                <a:solidFill>
                  <a:srgbClr val="66FF33"/>
                </a:solidFill>
                <a:ea typeface="楷体_GB2312" pitchFamily="49" charset="-122"/>
              </a:rPr>
              <a:t>】 对比</a:t>
            </a:r>
            <a:r>
              <a:rPr kumimoji="1" lang="en-US" altLang="zh-CN" sz="3200" dirty="0" smtClean="0">
                <a:solidFill>
                  <a:srgbClr val="66FF33"/>
                </a:solidFill>
                <a:ea typeface="楷体_GB2312" pitchFamily="49" charset="-122"/>
              </a:rPr>
              <a:t>P129的图5</a:t>
            </a:r>
            <a:r>
              <a:rPr kumimoji="1" lang="zh-CN" altLang="en-US" sz="3200" dirty="0" smtClean="0">
                <a:solidFill>
                  <a:srgbClr val="66FF33"/>
                </a:solidFill>
                <a:ea typeface="楷体_GB2312" pitchFamily="49" charset="-122"/>
              </a:rPr>
              <a:t>－</a:t>
            </a:r>
            <a:r>
              <a:rPr kumimoji="1" lang="en-US" altLang="zh-CN" sz="3200" dirty="0" smtClean="0">
                <a:solidFill>
                  <a:srgbClr val="66FF33"/>
                </a:solidFill>
                <a:ea typeface="楷体_GB2312" pitchFamily="49" charset="-122"/>
              </a:rPr>
              <a:t>13与</a:t>
            </a:r>
            <a:r>
              <a:rPr kumimoji="1" lang="zh-CN" altLang="en-US" sz="3200" dirty="0" smtClean="0">
                <a:solidFill>
                  <a:srgbClr val="66FF33"/>
                </a:solidFill>
                <a:ea typeface="楷体_GB2312" pitchFamily="49" charset="-122"/>
              </a:rPr>
              <a:t>图</a:t>
            </a:r>
            <a:r>
              <a:rPr kumimoji="1" lang="en-US" altLang="zh-CN" sz="3200" dirty="0" smtClean="0">
                <a:solidFill>
                  <a:srgbClr val="66FF33"/>
                </a:solidFill>
                <a:ea typeface="楷体_GB2312" pitchFamily="49" charset="-122"/>
              </a:rPr>
              <a:t>5</a:t>
            </a:r>
            <a:r>
              <a:rPr kumimoji="1" lang="zh-CN" altLang="en-US" sz="3200" dirty="0" smtClean="0">
                <a:solidFill>
                  <a:srgbClr val="66FF33"/>
                </a:solidFill>
                <a:ea typeface="楷体_GB2312" pitchFamily="49" charset="-122"/>
              </a:rPr>
              <a:t>－</a:t>
            </a:r>
            <a:r>
              <a:rPr kumimoji="1" lang="en-US" altLang="zh-CN" sz="3200" dirty="0" smtClean="0">
                <a:solidFill>
                  <a:srgbClr val="66FF33"/>
                </a:solidFill>
                <a:ea typeface="楷体_GB2312" pitchFamily="49" charset="-122"/>
              </a:rPr>
              <a:t>14</a:t>
            </a:r>
            <a:endParaRPr kumimoji="1" lang="en-US" altLang="zh-CN" sz="3200" dirty="0">
              <a:solidFill>
                <a:srgbClr val="66FF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5"/>
          <p:cNvSpPr txBox="1">
            <a:spLocks noChangeArrowheads="1"/>
          </p:cNvSpPr>
          <p:nvPr/>
        </p:nvSpPr>
        <p:spPr bwMode="auto">
          <a:xfrm>
            <a:off x="7715250" y="1143000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53251" name="直接箭头连接符 6"/>
          <p:cNvCxnSpPr>
            <a:cxnSpLocks noChangeShapeType="1"/>
          </p:cNvCxnSpPr>
          <p:nvPr/>
        </p:nvCxnSpPr>
        <p:spPr bwMode="auto">
          <a:xfrm rot="16200000" flipH="1">
            <a:off x="6551612" y="6572251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2" name="直接箭头连接符 7"/>
          <p:cNvCxnSpPr>
            <a:cxnSpLocks noChangeShapeType="1"/>
          </p:cNvCxnSpPr>
          <p:nvPr/>
        </p:nvCxnSpPr>
        <p:spPr bwMode="auto">
          <a:xfrm>
            <a:off x="4500563" y="1071563"/>
            <a:ext cx="1917700" cy="269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3" name="直接连接符 8"/>
          <p:cNvCxnSpPr>
            <a:cxnSpLocks noChangeShapeType="1"/>
          </p:cNvCxnSpPr>
          <p:nvPr/>
        </p:nvCxnSpPr>
        <p:spPr bwMode="auto">
          <a:xfrm rot="5400000">
            <a:off x="6036469" y="4036219"/>
            <a:ext cx="46434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4" name="直接连接符 9"/>
          <p:cNvCxnSpPr>
            <a:cxnSpLocks noChangeShapeType="1"/>
          </p:cNvCxnSpPr>
          <p:nvPr/>
        </p:nvCxnSpPr>
        <p:spPr bwMode="auto">
          <a:xfrm flipH="1">
            <a:off x="6765924" y="6357938"/>
            <a:ext cx="159226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5" name="直接连接符 10"/>
          <p:cNvCxnSpPr>
            <a:cxnSpLocks noChangeShapeType="1"/>
            <a:endCxn id="53256" idx="3"/>
          </p:cNvCxnSpPr>
          <p:nvPr/>
        </p:nvCxnSpPr>
        <p:spPr bwMode="auto">
          <a:xfrm rot="10800000">
            <a:off x="7791450" y="1668463"/>
            <a:ext cx="566738" cy="4762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6" name="流程图: 决策 13"/>
          <p:cNvSpPr>
            <a:spLocks noChangeArrowheads="1"/>
          </p:cNvSpPr>
          <p:nvPr/>
        </p:nvSpPr>
        <p:spPr bwMode="auto">
          <a:xfrm>
            <a:off x="4933950" y="1311275"/>
            <a:ext cx="2857500" cy="71437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表达式</a:t>
            </a:r>
            <a:r>
              <a:rPr lang="en-US" altLang="zh-CN" sz="2800" b="1"/>
              <a:t>1</a:t>
            </a:r>
            <a:endParaRPr lang="zh-CN" altLang="en-US" sz="2800" b="1"/>
          </a:p>
        </p:txBody>
      </p:sp>
      <p:cxnSp>
        <p:nvCxnSpPr>
          <p:cNvPr id="53257" name="直接箭头连接符 14"/>
          <p:cNvCxnSpPr>
            <a:cxnSpLocks noChangeShapeType="1"/>
          </p:cNvCxnSpPr>
          <p:nvPr/>
        </p:nvCxnSpPr>
        <p:spPr bwMode="auto">
          <a:xfrm rot="16200000" flipH="1">
            <a:off x="6148387" y="1143001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8" name="TextBox 15"/>
          <p:cNvSpPr txBox="1">
            <a:spLocks noChangeArrowheads="1"/>
          </p:cNvSpPr>
          <p:nvPr/>
        </p:nvSpPr>
        <p:spPr bwMode="auto">
          <a:xfrm>
            <a:off x="6434138" y="1954213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  <p:cxnSp>
        <p:nvCxnSpPr>
          <p:cNvPr id="53259" name="直接箭头连接符 16"/>
          <p:cNvCxnSpPr>
            <a:cxnSpLocks noChangeShapeType="1"/>
          </p:cNvCxnSpPr>
          <p:nvPr/>
        </p:nvCxnSpPr>
        <p:spPr bwMode="auto">
          <a:xfrm rot="16200000" flipH="1">
            <a:off x="6148387" y="220186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0" name="流程图: 决策 17"/>
          <p:cNvSpPr>
            <a:spLocks noChangeArrowheads="1"/>
          </p:cNvSpPr>
          <p:nvPr/>
        </p:nvSpPr>
        <p:spPr bwMode="auto">
          <a:xfrm>
            <a:off x="4857750" y="3357563"/>
            <a:ext cx="3000375" cy="71437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表达式</a:t>
            </a:r>
            <a:r>
              <a:rPr lang="en-US" altLang="zh-CN" sz="2800" b="1"/>
              <a:t>2</a:t>
            </a:r>
            <a:endParaRPr lang="zh-CN" altLang="en-US" sz="2800" b="1"/>
          </a:p>
        </p:txBody>
      </p:sp>
      <p:sp>
        <p:nvSpPr>
          <p:cNvPr id="53261" name="TextBox 18"/>
          <p:cNvSpPr txBox="1">
            <a:spLocks noChangeArrowheads="1"/>
          </p:cNvSpPr>
          <p:nvPr/>
        </p:nvSpPr>
        <p:spPr bwMode="auto">
          <a:xfrm>
            <a:off x="6434138" y="4000500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53262" name="直接箭头连接符 19"/>
          <p:cNvCxnSpPr>
            <a:cxnSpLocks noChangeShapeType="1"/>
          </p:cNvCxnSpPr>
          <p:nvPr/>
        </p:nvCxnSpPr>
        <p:spPr bwMode="auto">
          <a:xfrm rot="16200000" flipH="1">
            <a:off x="6148387" y="4286251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3" name="流程图: 过程 20"/>
          <p:cNvSpPr>
            <a:spLocks noChangeArrowheads="1"/>
          </p:cNvSpPr>
          <p:nvPr/>
        </p:nvSpPr>
        <p:spPr bwMode="auto">
          <a:xfrm>
            <a:off x="5487988" y="5373688"/>
            <a:ext cx="1714500" cy="500062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……</a:t>
            </a:r>
            <a:endParaRPr lang="zh-CN" altLang="en-US" sz="2800" b="1"/>
          </a:p>
        </p:txBody>
      </p:sp>
      <p:cxnSp>
        <p:nvCxnSpPr>
          <p:cNvPr id="53264" name="直接连接符 21"/>
          <p:cNvCxnSpPr>
            <a:cxnSpLocks noChangeShapeType="1"/>
          </p:cNvCxnSpPr>
          <p:nvPr/>
        </p:nvCxnSpPr>
        <p:spPr bwMode="auto">
          <a:xfrm rot="10800000">
            <a:off x="4500563" y="6143625"/>
            <a:ext cx="1844675" cy="158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直接连接符 22"/>
          <p:cNvCxnSpPr>
            <a:cxnSpLocks noChangeShapeType="1"/>
          </p:cNvCxnSpPr>
          <p:nvPr/>
        </p:nvCxnSpPr>
        <p:spPr bwMode="auto">
          <a:xfrm rot="5400000" flipH="1" flipV="1">
            <a:off x="1956594" y="3615532"/>
            <a:ext cx="50879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直接箭头连接符 24"/>
          <p:cNvCxnSpPr>
            <a:cxnSpLocks noChangeShapeType="1"/>
          </p:cNvCxnSpPr>
          <p:nvPr/>
        </p:nvCxnSpPr>
        <p:spPr bwMode="auto">
          <a:xfrm rot="16200000" flipH="1">
            <a:off x="6130925" y="5184776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直接连接符 25"/>
          <p:cNvCxnSpPr>
            <a:cxnSpLocks noChangeShapeType="1"/>
            <a:stCxn id="53263" idx="2"/>
          </p:cNvCxnSpPr>
          <p:nvPr/>
        </p:nvCxnSpPr>
        <p:spPr bwMode="auto">
          <a:xfrm rot="5400000">
            <a:off x="6202363" y="6016625"/>
            <a:ext cx="285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直接连接符 26"/>
          <p:cNvCxnSpPr>
            <a:cxnSpLocks noChangeShapeType="1"/>
          </p:cNvCxnSpPr>
          <p:nvPr/>
        </p:nvCxnSpPr>
        <p:spPr bwMode="auto">
          <a:xfrm rot="10800000">
            <a:off x="7929563" y="3714750"/>
            <a:ext cx="142875" cy="0"/>
          </a:xfrm>
          <a:prstGeom prst="line">
            <a:avLst/>
          </a:prstGeom>
          <a:noFill/>
          <a:ln w="57150" algn="ctr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直接连接符 27"/>
          <p:cNvCxnSpPr>
            <a:cxnSpLocks noChangeShapeType="1"/>
          </p:cNvCxnSpPr>
          <p:nvPr/>
        </p:nvCxnSpPr>
        <p:spPr bwMode="auto">
          <a:xfrm>
            <a:off x="8072438" y="3714750"/>
            <a:ext cx="0" cy="2428141"/>
          </a:xfrm>
          <a:prstGeom prst="line">
            <a:avLst/>
          </a:prstGeom>
          <a:noFill/>
          <a:ln w="57150" algn="ctr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直接箭头连接符 28"/>
          <p:cNvCxnSpPr>
            <a:cxnSpLocks noChangeShapeType="1"/>
          </p:cNvCxnSpPr>
          <p:nvPr/>
        </p:nvCxnSpPr>
        <p:spPr bwMode="auto">
          <a:xfrm rot="10800000" flipV="1">
            <a:off x="6350000" y="6130190"/>
            <a:ext cx="1722438" cy="12700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1" name="TextBox 29"/>
          <p:cNvSpPr txBox="1">
            <a:spLocks noChangeArrowheads="1"/>
          </p:cNvSpPr>
          <p:nvPr/>
        </p:nvSpPr>
        <p:spPr bwMode="auto">
          <a:xfrm>
            <a:off x="7715250" y="3190875"/>
            <a:ext cx="44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  <p:sp>
        <p:nvSpPr>
          <p:cNvPr id="53272" name="流程图: 过程 30"/>
          <p:cNvSpPr>
            <a:spLocks noChangeArrowheads="1"/>
          </p:cNvSpPr>
          <p:nvPr/>
        </p:nvSpPr>
        <p:spPr bwMode="auto">
          <a:xfrm>
            <a:off x="5534025" y="2420938"/>
            <a:ext cx="1714500" cy="500062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……</a:t>
            </a:r>
            <a:endParaRPr lang="zh-CN" altLang="en-US" sz="2800" b="1"/>
          </a:p>
        </p:txBody>
      </p:sp>
      <p:cxnSp>
        <p:nvCxnSpPr>
          <p:cNvPr id="53273" name="直接箭头连接符 31"/>
          <p:cNvCxnSpPr>
            <a:cxnSpLocks noChangeShapeType="1"/>
          </p:cNvCxnSpPr>
          <p:nvPr/>
        </p:nvCxnSpPr>
        <p:spPr bwMode="auto">
          <a:xfrm rot="16200000" flipH="1">
            <a:off x="6143625" y="3143251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4" name="流程图: 过程 34"/>
          <p:cNvSpPr>
            <a:spLocks noChangeArrowheads="1"/>
          </p:cNvSpPr>
          <p:nvPr/>
        </p:nvSpPr>
        <p:spPr bwMode="auto">
          <a:xfrm>
            <a:off x="5521325" y="4467225"/>
            <a:ext cx="1714500" cy="50006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……</a:t>
            </a:r>
            <a:endParaRPr lang="zh-CN" altLang="en-US" sz="2800" b="1"/>
          </a:p>
        </p:txBody>
      </p:sp>
      <p:sp>
        <p:nvSpPr>
          <p:cNvPr id="53275" name="TextBox 46"/>
          <p:cNvSpPr txBox="1">
            <a:spLocks noChangeArrowheads="1"/>
          </p:cNvSpPr>
          <p:nvPr/>
        </p:nvSpPr>
        <p:spPr bwMode="auto">
          <a:xfrm>
            <a:off x="3571875" y="1071563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53276" name="直接箭头连接符 47"/>
          <p:cNvCxnSpPr>
            <a:cxnSpLocks noChangeShapeType="1"/>
          </p:cNvCxnSpPr>
          <p:nvPr/>
        </p:nvCxnSpPr>
        <p:spPr bwMode="auto">
          <a:xfrm rot="16200000" flipH="1">
            <a:off x="1979612" y="564356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7" name="直接箭头连接符 48"/>
          <p:cNvCxnSpPr>
            <a:cxnSpLocks noChangeShapeType="1"/>
          </p:cNvCxnSpPr>
          <p:nvPr/>
        </p:nvCxnSpPr>
        <p:spPr bwMode="auto">
          <a:xfrm>
            <a:off x="357188" y="1000125"/>
            <a:ext cx="1917700" cy="269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8" name="直接连接符 49"/>
          <p:cNvCxnSpPr>
            <a:cxnSpLocks noChangeShapeType="1"/>
          </p:cNvCxnSpPr>
          <p:nvPr/>
        </p:nvCxnSpPr>
        <p:spPr bwMode="auto">
          <a:xfrm>
            <a:off x="4214813" y="1595440"/>
            <a:ext cx="0" cy="383381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9" name="直接连接符 50"/>
          <p:cNvCxnSpPr>
            <a:cxnSpLocks noChangeShapeType="1"/>
          </p:cNvCxnSpPr>
          <p:nvPr/>
        </p:nvCxnSpPr>
        <p:spPr bwMode="auto">
          <a:xfrm rot="10800000" flipV="1">
            <a:off x="2193925" y="5429250"/>
            <a:ext cx="2020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0" name="直接连接符 51"/>
          <p:cNvCxnSpPr>
            <a:cxnSpLocks noChangeShapeType="1"/>
            <a:endCxn id="53281" idx="3"/>
          </p:cNvCxnSpPr>
          <p:nvPr/>
        </p:nvCxnSpPr>
        <p:spPr bwMode="auto">
          <a:xfrm rot="10800000">
            <a:off x="3648075" y="1597025"/>
            <a:ext cx="566738" cy="4763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81" name="流程图: 决策 52"/>
          <p:cNvSpPr>
            <a:spLocks noChangeArrowheads="1"/>
          </p:cNvSpPr>
          <p:nvPr/>
        </p:nvSpPr>
        <p:spPr bwMode="auto">
          <a:xfrm>
            <a:off x="790575" y="1239838"/>
            <a:ext cx="2857500" cy="71437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表达式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cxnSp>
        <p:nvCxnSpPr>
          <p:cNvPr id="53282" name="直接箭头连接符 53"/>
          <p:cNvCxnSpPr>
            <a:cxnSpLocks noChangeShapeType="1"/>
          </p:cNvCxnSpPr>
          <p:nvPr/>
        </p:nvCxnSpPr>
        <p:spPr bwMode="auto">
          <a:xfrm rot="16200000" flipH="1">
            <a:off x="2005012" y="107156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83" name="TextBox 54"/>
          <p:cNvSpPr txBox="1">
            <a:spLocks noChangeArrowheads="1"/>
          </p:cNvSpPr>
          <p:nvPr/>
        </p:nvSpPr>
        <p:spPr bwMode="auto">
          <a:xfrm>
            <a:off x="2290763" y="1882775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  <p:cxnSp>
        <p:nvCxnSpPr>
          <p:cNvPr id="53284" name="直接箭头连接符 55"/>
          <p:cNvCxnSpPr>
            <a:cxnSpLocks noChangeShapeType="1"/>
          </p:cNvCxnSpPr>
          <p:nvPr/>
        </p:nvCxnSpPr>
        <p:spPr bwMode="auto">
          <a:xfrm rot="16200000" flipH="1">
            <a:off x="2005012" y="2130426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85" name="流程图: 决策 56"/>
          <p:cNvSpPr>
            <a:spLocks noChangeArrowheads="1"/>
          </p:cNvSpPr>
          <p:nvPr/>
        </p:nvSpPr>
        <p:spPr bwMode="auto">
          <a:xfrm>
            <a:off x="714375" y="3286125"/>
            <a:ext cx="3000375" cy="71437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表达式</a:t>
            </a:r>
            <a:r>
              <a:rPr lang="en-US" altLang="zh-CN" sz="2800" b="1"/>
              <a:t>2</a:t>
            </a:r>
            <a:endParaRPr lang="zh-CN" altLang="en-US" sz="2800" b="1"/>
          </a:p>
        </p:txBody>
      </p:sp>
      <p:sp>
        <p:nvSpPr>
          <p:cNvPr id="53286" name="TextBox 57"/>
          <p:cNvSpPr txBox="1">
            <a:spLocks noChangeArrowheads="1"/>
          </p:cNvSpPr>
          <p:nvPr/>
        </p:nvSpPr>
        <p:spPr bwMode="auto">
          <a:xfrm>
            <a:off x="2290763" y="3929063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53287" name="直接箭头连接符 58"/>
          <p:cNvCxnSpPr>
            <a:cxnSpLocks noChangeShapeType="1"/>
          </p:cNvCxnSpPr>
          <p:nvPr/>
        </p:nvCxnSpPr>
        <p:spPr bwMode="auto">
          <a:xfrm rot="16200000" flipH="1">
            <a:off x="2005012" y="421481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8" name="直接连接符 60"/>
          <p:cNvCxnSpPr>
            <a:cxnSpLocks noChangeShapeType="1"/>
          </p:cNvCxnSpPr>
          <p:nvPr/>
        </p:nvCxnSpPr>
        <p:spPr bwMode="auto">
          <a:xfrm rot="10800000">
            <a:off x="357188" y="5199063"/>
            <a:ext cx="1844675" cy="158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9" name="直接连接符 61"/>
          <p:cNvCxnSpPr>
            <a:cxnSpLocks noChangeShapeType="1"/>
          </p:cNvCxnSpPr>
          <p:nvPr/>
        </p:nvCxnSpPr>
        <p:spPr bwMode="auto">
          <a:xfrm rot="16200000" flipV="1">
            <a:off x="-1750219" y="3107532"/>
            <a:ext cx="42148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90" name="直接连接符 63"/>
          <p:cNvCxnSpPr>
            <a:cxnSpLocks noChangeShapeType="1"/>
          </p:cNvCxnSpPr>
          <p:nvPr/>
        </p:nvCxnSpPr>
        <p:spPr bwMode="auto">
          <a:xfrm rot="5400000">
            <a:off x="2058988" y="5072063"/>
            <a:ext cx="285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91" name="直接连接符 64"/>
          <p:cNvCxnSpPr>
            <a:cxnSpLocks noChangeShapeType="1"/>
          </p:cNvCxnSpPr>
          <p:nvPr/>
        </p:nvCxnSpPr>
        <p:spPr bwMode="auto">
          <a:xfrm rot="10800000">
            <a:off x="3786188" y="3643313"/>
            <a:ext cx="428625" cy="0"/>
          </a:xfrm>
          <a:prstGeom prst="line">
            <a:avLst/>
          </a:prstGeom>
          <a:noFill/>
          <a:ln w="57150" algn="ctr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92" name="TextBox 67"/>
          <p:cNvSpPr txBox="1">
            <a:spLocks noChangeArrowheads="1"/>
          </p:cNvSpPr>
          <p:nvPr/>
        </p:nvSpPr>
        <p:spPr bwMode="auto">
          <a:xfrm>
            <a:off x="3643313" y="3143250"/>
            <a:ext cx="44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  <p:sp>
        <p:nvSpPr>
          <p:cNvPr id="53293" name="流程图: 过程 68"/>
          <p:cNvSpPr>
            <a:spLocks noChangeArrowheads="1"/>
          </p:cNvSpPr>
          <p:nvPr/>
        </p:nvSpPr>
        <p:spPr bwMode="auto">
          <a:xfrm>
            <a:off x="1390650" y="2349500"/>
            <a:ext cx="1714500" cy="50006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……</a:t>
            </a:r>
            <a:endParaRPr lang="zh-CN" altLang="en-US" sz="2800" b="1"/>
          </a:p>
        </p:txBody>
      </p:sp>
      <p:cxnSp>
        <p:nvCxnSpPr>
          <p:cNvPr id="53294" name="直接箭头连接符 69"/>
          <p:cNvCxnSpPr>
            <a:cxnSpLocks noChangeShapeType="1"/>
          </p:cNvCxnSpPr>
          <p:nvPr/>
        </p:nvCxnSpPr>
        <p:spPr bwMode="auto">
          <a:xfrm rot="16200000" flipH="1">
            <a:off x="2000250" y="307181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95" name="流程图: 过程 70"/>
          <p:cNvSpPr>
            <a:spLocks noChangeArrowheads="1"/>
          </p:cNvSpPr>
          <p:nvPr/>
        </p:nvSpPr>
        <p:spPr bwMode="auto">
          <a:xfrm>
            <a:off x="1377950" y="4395788"/>
            <a:ext cx="1714500" cy="500062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……</a:t>
            </a:r>
            <a:endParaRPr lang="zh-CN" altLang="en-US" sz="2800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1071563" y="142875"/>
            <a:ext cx="2500312" cy="584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FF0000"/>
                </a:solidFill>
              </a:rPr>
              <a:t>break</a:t>
            </a:r>
            <a:r>
              <a:rPr lang="zh-CN" altLang="zh-CN" sz="3200" b="1" dirty="0">
                <a:solidFill>
                  <a:srgbClr val="FF0000"/>
                </a:solidFill>
              </a:rPr>
              <a:t>语句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286375" y="142875"/>
            <a:ext cx="2928938" cy="584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0000"/>
                </a:solidFill>
              </a:rPr>
              <a:t>continue</a:t>
            </a:r>
            <a:r>
              <a:rPr lang="zh-CN" altLang="zh-CN" sz="3200" b="1">
                <a:solidFill>
                  <a:srgbClr val="FF0000"/>
                </a:solidFill>
              </a:rPr>
              <a:t>语句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77" name="圆角矩形标注 76"/>
          <p:cNvSpPr>
            <a:spLocks noChangeArrowheads="1"/>
          </p:cNvSpPr>
          <p:nvPr/>
        </p:nvSpPr>
        <p:spPr bwMode="auto">
          <a:xfrm>
            <a:off x="1643063" y="5857875"/>
            <a:ext cx="2571750" cy="571500"/>
          </a:xfrm>
          <a:prstGeom prst="wedgeRoundRectCallout">
            <a:avLst>
              <a:gd name="adj1" fmla="val 41953"/>
              <a:gd name="adj2" fmla="val -426830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</a:rPr>
              <a:t>强行退出循环</a:t>
            </a:r>
          </a:p>
        </p:txBody>
      </p:sp>
      <p:sp>
        <p:nvSpPr>
          <p:cNvPr id="78" name="圆角矩形标注 77"/>
          <p:cNvSpPr>
            <a:spLocks noChangeArrowheads="1"/>
          </p:cNvSpPr>
          <p:nvPr/>
        </p:nvSpPr>
        <p:spPr bwMode="auto">
          <a:xfrm>
            <a:off x="5072063" y="4774406"/>
            <a:ext cx="2786062" cy="571500"/>
          </a:xfrm>
          <a:prstGeom prst="wedgeRoundRectCallout">
            <a:avLst>
              <a:gd name="adj1" fmla="val 55753"/>
              <a:gd name="adj2" fmla="val -165026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</a:rPr>
              <a:t>只结束本次循环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11486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53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3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比较下列程序的输出结果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22"/>
          <a:stretch/>
        </p:blipFill>
        <p:spPr>
          <a:xfrm>
            <a:off x="170309" y="1255736"/>
            <a:ext cx="4257675" cy="403159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84" y="4830916"/>
            <a:ext cx="1600200" cy="1457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255736"/>
            <a:ext cx="4543425" cy="4448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634" y="5013176"/>
            <a:ext cx="1247775" cy="150495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7173491" y="3271535"/>
            <a:ext cx="1070917" cy="366241"/>
          </a:xfrm>
          <a:prstGeom prst="ellipse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34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比较下列程序的输出</a:t>
            </a:r>
            <a:r>
              <a:rPr lang="zh-CN" altLang="en-US" dirty="0" smtClean="0"/>
              <a:t>结果（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261177"/>
            <a:ext cx="4029075" cy="464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25" y="1261177"/>
            <a:ext cx="3981450" cy="4629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300" y="5013176"/>
            <a:ext cx="1247775" cy="1504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191" y="4998888"/>
            <a:ext cx="1104900" cy="153352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 bwMode="auto">
          <a:xfrm>
            <a:off x="2467216" y="3834921"/>
            <a:ext cx="1512168" cy="366241"/>
          </a:xfrm>
          <a:prstGeom prst="ellipse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" name="曲线连接符 10"/>
          <p:cNvCxnSpPr>
            <a:stCxn id="8" idx="2"/>
          </p:cNvCxnSpPr>
          <p:nvPr/>
        </p:nvCxnSpPr>
        <p:spPr bwMode="auto">
          <a:xfrm rot="10800000" flipV="1">
            <a:off x="1547664" y="4018042"/>
            <a:ext cx="919552" cy="851118"/>
          </a:xfrm>
          <a:prstGeom prst="curvedConnector3">
            <a:avLst>
              <a:gd name="adj1" fmla="val 139022"/>
            </a:avLst>
          </a:prstGeom>
          <a:solidFill>
            <a:schemeClr val="accent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曲线连接符 11"/>
          <p:cNvCxnSpPr>
            <a:stCxn id="13" idx="7"/>
          </p:cNvCxnSpPr>
          <p:nvPr/>
        </p:nvCxnSpPr>
        <p:spPr bwMode="auto">
          <a:xfrm rot="5400000" flipH="1" flipV="1">
            <a:off x="8031874" y="3437170"/>
            <a:ext cx="585663" cy="268865"/>
          </a:xfrm>
          <a:prstGeom prst="curvedConnector3">
            <a:avLst>
              <a:gd name="adj1" fmla="val 9852"/>
            </a:avLst>
          </a:prstGeom>
          <a:solidFill>
            <a:schemeClr val="accent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>
            <a:off x="6862257" y="3806659"/>
            <a:ext cx="1555867" cy="394503"/>
          </a:xfrm>
          <a:prstGeom prst="ellipse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78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5.6】</a:t>
            </a:r>
            <a:r>
              <a:rPr lang="zh-CN" altLang="zh-CN" dirty="0" smtClean="0"/>
              <a:t>输出</a:t>
            </a:r>
            <a:r>
              <a:rPr lang="zh-CN" altLang="zh-CN" dirty="0"/>
              <a:t>以下</a:t>
            </a:r>
            <a:r>
              <a:rPr lang="en-US" altLang="zh-CN" dirty="0"/>
              <a:t>4*5</a:t>
            </a:r>
            <a:r>
              <a:rPr lang="zh-CN" altLang="zh-CN" dirty="0"/>
              <a:t>的矩阵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61047"/>
            <a:ext cx="8229600" cy="2447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zh-CN" dirty="0" smtClean="0"/>
              <a:t>解题思路</a:t>
            </a:r>
            <a:r>
              <a:rPr lang="en-US" altLang="zh-CN" dirty="0" smtClean="0"/>
              <a:t>】</a:t>
            </a:r>
            <a:endParaRPr lang="en-US" altLang="zh-CN" dirty="0"/>
          </a:p>
          <a:p>
            <a:pPr lvl="1"/>
            <a:r>
              <a:rPr lang="zh-CN" altLang="zh-CN" sz="2800" dirty="0"/>
              <a:t>可以用循环的嵌套来处理此问题</a:t>
            </a:r>
            <a:endParaRPr lang="en-US" altLang="zh-CN" sz="2800" dirty="0"/>
          </a:p>
          <a:p>
            <a:pPr lvl="1"/>
            <a:r>
              <a:rPr lang="zh-CN" altLang="zh-CN" sz="2800" dirty="0"/>
              <a:t>用外循环来输出一行数据</a:t>
            </a:r>
            <a:endParaRPr lang="en-US" altLang="zh-CN" sz="2800" dirty="0"/>
          </a:p>
          <a:p>
            <a:pPr lvl="1"/>
            <a:r>
              <a:rPr lang="zh-CN" altLang="zh-CN" sz="2800" dirty="0"/>
              <a:t>用内循环来输出一列数据</a:t>
            </a:r>
            <a:endParaRPr lang="en-US" altLang="zh-CN" sz="2800" dirty="0"/>
          </a:p>
          <a:p>
            <a:pPr lvl="1"/>
            <a:r>
              <a:rPr lang="zh-CN" altLang="en-US" sz="2800" dirty="0"/>
              <a:t>按</a:t>
            </a:r>
            <a:r>
              <a:rPr lang="zh-CN" altLang="zh-CN" sz="2800" dirty="0"/>
              <a:t>矩阵的格式</a:t>
            </a:r>
            <a:r>
              <a:rPr lang="en-US" altLang="zh-CN" sz="2800" dirty="0"/>
              <a:t>(</a:t>
            </a:r>
            <a:r>
              <a:rPr lang="zh-CN" altLang="zh-CN" sz="2800" dirty="0"/>
              <a:t>每行</a:t>
            </a:r>
            <a:r>
              <a:rPr lang="en-US" altLang="zh-CN" sz="2800" dirty="0"/>
              <a:t>5</a:t>
            </a:r>
            <a:r>
              <a:rPr lang="zh-CN" altLang="zh-CN" sz="2800" dirty="0"/>
              <a:t>个数据</a:t>
            </a:r>
            <a:r>
              <a:rPr lang="en-US" altLang="zh-CN" sz="2800" dirty="0"/>
              <a:t>)</a:t>
            </a:r>
            <a:r>
              <a:rPr lang="zh-CN" altLang="zh-CN" sz="2800" dirty="0"/>
              <a:t>输出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475656" y="1109526"/>
            <a:ext cx="5238328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eaLnBrk="0" fontAlgn="auto" latinLnBrk="0" hangingPunc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宋体"/>
              </a:rPr>
              <a:t>       1    2    3    4    5</a:t>
            </a:r>
            <a:endParaRPr kumimoji="1" lang="zh-CN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eaLnBrk="0" fontAlgn="auto" latinLnBrk="0" hangingPunc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宋体"/>
              </a:rPr>
              <a:t>       2    4    6    8  10</a:t>
            </a:r>
            <a:endParaRPr kumimoji="1" lang="zh-CN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eaLnBrk="0" fontAlgn="auto" latinLnBrk="0" hangingPunc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宋体"/>
              </a:rPr>
              <a:t>       3    6    9  12  15</a:t>
            </a:r>
            <a:endParaRPr kumimoji="1" lang="zh-CN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/>
              <a:ea typeface="宋体"/>
            </a:endParaRPr>
          </a:p>
          <a:p>
            <a:pPr marL="342900" marR="0" lvl="0" indent="-342900" algn="l" defTabSz="914400" eaLnBrk="0" fontAlgn="auto" latinLnBrk="0" hangingPunct="0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Verdana"/>
                <a:ea typeface="宋体"/>
              </a:rPr>
              <a:t>       4    8  12  16  20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135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32655"/>
            <a:ext cx="8113712" cy="62808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j, n=0;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=1;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&lt;=4;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           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(j=1; j&lt;=5; j++, n++)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if (n%5==0)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\n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("%d\t",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*j);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	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24128" y="2563178"/>
            <a:ext cx="928687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79712" y="3284984"/>
            <a:ext cx="3985319" cy="93610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43609" y="2060848"/>
            <a:ext cx="6048672" cy="302433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143500" y="2047875"/>
            <a:ext cx="3643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FF00"/>
                </a:solidFill>
              </a:rPr>
              <a:t>累计输出数据的个数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6644391" y="3501008"/>
            <a:ext cx="2428875" cy="1000125"/>
          </a:xfrm>
          <a:prstGeom prst="wedgeRoundRectCallout">
            <a:avLst>
              <a:gd name="adj1" fmla="val -76351"/>
              <a:gd name="adj2" fmla="val -23500"/>
              <a:gd name="adj3" fmla="val 16667"/>
            </a:avLst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</a:rPr>
              <a:t>每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输出</a:t>
            </a:r>
            <a:r>
              <a:rPr lang="en-US" altLang="zh-CN" sz="2800" b="1" dirty="0">
                <a:solidFill>
                  <a:srgbClr val="FFFF00"/>
                </a:solidFill>
              </a:rPr>
              <a:t>5</a:t>
            </a:r>
            <a:r>
              <a:rPr lang="zh-CN" altLang="zh-CN" sz="2800" b="1" dirty="0">
                <a:solidFill>
                  <a:srgbClr val="FFFF00"/>
                </a:solidFill>
              </a:rPr>
              <a:t>个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数据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换行一次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29275" y="5065365"/>
            <a:ext cx="214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FF00"/>
                </a:solidFill>
              </a:rPr>
              <a:t>双重循环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67944" y="1536973"/>
            <a:ext cx="250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 smtClean="0">
                <a:solidFill>
                  <a:srgbClr val="66CCFF"/>
                </a:solidFill>
              </a:rPr>
              <a:t>输出</a:t>
            </a:r>
            <a:r>
              <a:rPr lang="en-US" altLang="zh-CN" sz="2800" b="1" dirty="0">
                <a:solidFill>
                  <a:srgbClr val="66CCFF"/>
                </a:solidFill>
              </a:rPr>
              <a:t>4</a:t>
            </a:r>
            <a:r>
              <a:rPr lang="zh-CN" altLang="zh-CN" sz="2800" b="1" dirty="0">
                <a:solidFill>
                  <a:srgbClr val="66CCFF"/>
                </a:solidFill>
              </a:rPr>
              <a:t>行</a:t>
            </a:r>
            <a:endParaRPr lang="zh-CN" altLang="en-US" sz="2800" b="1" dirty="0">
              <a:solidFill>
                <a:srgbClr val="66CCFF"/>
              </a:solidFill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1130856" y="2532698"/>
            <a:ext cx="4214813" cy="0"/>
          </a:xfrm>
          <a:prstGeom prst="line">
            <a:avLst/>
          </a:prstGeom>
          <a:noFill/>
          <a:ln w="38100" algn="ctr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44008" y="2905780"/>
            <a:ext cx="4183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 smtClean="0">
                <a:solidFill>
                  <a:srgbClr val="66CCFF"/>
                </a:solidFill>
              </a:rPr>
              <a:t>每</a:t>
            </a:r>
            <a:r>
              <a:rPr lang="zh-CN" altLang="zh-CN" sz="2800" b="1" dirty="0">
                <a:solidFill>
                  <a:srgbClr val="66CCFF"/>
                </a:solidFill>
              </a:rPr>
              <a:t>行中输出</a:t>
            </a:r>
            <a:r>
              <a:rPr lang="en-US" altLang="zh-CN" sz="2800" b="1" dirty="0">
                <a:solidFill>
                  <a:srgbClr val="66CCFF"/>
                </a:solidFill>
              </a:rPr>
              <a:t>5</a:t>
            </a:r>
            <a:r>
              <a:rPr lang="zh-CN" altLang="zh-CN" sz="2800" b="1" dirty="0">
                <a:solidFill>
                  <a:srgbClr val="66CCFF"/>
                </a:solidFill>
              </a:rPr>
              <a:t>个数据</a:t>
            </a:r>
            <a:endParaRPr lang="zh-CN" altLang="en-US" sz="2800" b="1" dirty="0">
              <a:solidFill>
                <a:srgbClr val="66CCFF"/>
              </a:solidFill>
            </a:endParaRPr>
          </a:p>
        </p:txBody>
      </p:sp>
      <p:cxnSp>
        <p:nvCxnSpPr>
          <p:cNvPr id="14" name="直接连接符 13"/>
          <p:cNvCxnSpPr>
            <a:cxnSpLocks noChangeShapeType="1"/>
            <a:endCxn id="13" idx="0"/>
          </p:cNvCxnSpPr>
          <p:nvPr/>
        </p:nvCxnSpPr>
        <p:spPr bwMode="auto">
          <a:xfrm flipV="1">
            <a:off x="1691680" y="2905780"/>
            <a:ext cx="5043983" cy="19164"/>
          </a:xfrm>
          <a:prstGeom prst="line">
            <a:avLst/>
          </a:prstGeom>
          <a:noFill/>
          <a:ln w="38100" algn="ctr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92492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3" grpId="0"/>
      <p:bldP spid="7" grpId="0" animBg="1"/>
      <p:bldP spid="9" grpId="0"/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32655"/>
            <a:ext cx="8113712" cy="628086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j, n=0;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=1;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&lt;=4;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           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(j=1; j&lt;=5; j++, n++)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if (n%5==0)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\n</a:t>
            </a: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("%d\t",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*j);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	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92080" y="2070736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err="1">
                <a:solidFill>
                  <a:srgbClr val="FFFF00"/>
                </a:solidFill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</a:rPr>
              <a:t>=1</a:t>
            </a:r>
            <a:r>
              <a:rPr lang="zh-CN" altLang="en-US" sz="2800" b="1" dirty="0">
                <a:solidFill>
                  <a:srgbClr val="FFFF00"/>
                </a:solidFill>
              </a:rPr>
              <a:t>时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58064" y="3308213"/>
            <a:ext cx="40702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</a:rPr>
              <a:t>j</a:t>
            </a:r>
            <a:r>
              <a:rPr lang="zh-CN" altLang="zh-CN" sz="2800" b="1" dirty="0">
                <a:solidFill>
                  <a:srgbClr val="FFFF00"/>
                </a:solidFill>
              </a:rPr>
              <a:t>由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增加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到</a:t>
            </a:r>
            <a:r>
              <a:rPr lang="en-US" altLang="zh-CN" sz="2800" b="1" dirty="0">
                <a:solidFill>
                  <a:srgbClr val="FFFF00"/>
                </a:solidFill>
              </a:rPr>
              <a:t>5</a:t>
            </a:r>
          </a:p>
          <a:p>
            <a:pPr eaLnBrk="1" hangingPunct="1"/>
            <a:r>
              <a:rPr lang="en-US" altLang="zh-CN" sz="2800" b="1" dirty="0" err="1">
                <a:solidFill>
                  <a:srgbClr val="FFFF00"/>
                </a:solidFill>
              </a:rPr>
              <a:t>i</a:t>
            </a:r>
            <a:r>
              <a:rPr lang="en-US" altLang="zh-CN" sz="2800" b="1" dirty="0">
                <a:solidFill>
                  <a:srgbClr val="FFFF00"/>
                </a:solidFill>
              </a:rPr>
              <a:t>*j</a:t>
            </a:r>
            <a:r>
              <a:rPr lang="zh-CN" altLang="zh-CN" sz="2800" b="1" dirty="0">
                <a:solidFill>
                  <a:srgbClr val="FFFF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值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依次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是</a:t>
            </a:r>
            <a:r>
              <a:rPr lang="en-US" altLang="zh-CN" sz="2800" b="1" dirty="0">
                <a:solidFill>
                  <a:srgbClr val="FFFF00"/>
                </a:solidFill>
              </a:rPr>
              <a:t>1,2,3,4,5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660232" y="2051415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 err="1">
                <a:solidFill>
                  <a:srgbClr val="66CCFF"/>
                </a:solidFill>
              </a:rPr>
              <a:t>i</a:t>
            </a:r>
            <a:r>
              <a:rPr lang="en-US" altLang="zh-CN" sz="2800" b="1" dirty="0">
                <a:solidFill>
                  <a:srgbClr val="66CCFF"/>
                </a:solidFill>
              </a:rPr>
              <a:t>=2</a:t>
            </a:r>
            <a:r>
              <a:rPr lang="zh-CN" altLang="en-US" sz="2800" b="1" dirty="0">
                <a:solidFill>
                  <a:srgbClr val="66CCFF"/>
                </a:solidFill>
              </a:rPr>
              <a:t>时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036344" y="4638212"/>
            <a:ext cx="40001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66CCFF"/>
                </a:solidFill>
              </a:rPr>
              <a:t>j</a:t>
            </a:r>
            <a:r>
              <a:rPr lang="zh-CN" altLang="en-US" sz="2800" b="1" dirty="0">
                <a:solidFill>
                  <a:srgbClr val="66CCFF"/>
                </a:solidFill>
              </a:rPr>
              <a:t>也</a:t>
            </a:r>
            <a:r>
              <a:rPr lang="zh-CN" altLang="zh-CN" sz="2800" b="1" dirty="0">
                <a:solidFill>
                  <a:srgbClr val="66CCFF"/>
                </a:solidFill>
              </a:rPr>
              <a:t>由</a:t>
            </a:r>
            <a:r>
              <a:rPr lang="en-US" altLang="zh-CN" sz="2800" b="1" dirty="0" smtClean="0">
                <a:solidFill>
                  <a:srgbClr val="66CCFF"/>
                </a:solidFill>
              </a:rPr>
              <a:t>1</a:t>
            </a:r>
            <a:r>
              <a:rPr lang="zh-CN" altLang="en-US" sz="2800" b="1" dirty="0" smtClean="0">
                <a:solidFill>
                  <a:srgbClr val="66CCFF"/>
                </a:solidFill>
              </a:rPr>
              <a:t>增加</a:t>
            </a:r>
            <a:r>
              <a:rPr lang="zh-CN" altLang="zh-CN" sz="2800" b="1" dirty="0" smtClean="0">
                <a:solidFill>
                  <a:srgbClr val="66CCFF"/>
                </a:solidFill>
              </a:rPr>
              <a:t>到</a:t>
            </a:r>
            <a:r>
              <a:rPr lang="en-US" altLang="zh-CN" sz="2800" b="1" dirty="0">
                <a:solidFill>
                  <a:srgbClr val="66CCFF"/>
                </a:solidFill>
              </a:rPr>
              <a:t>5</a:t>
            </a:r>
          </a:p>
          <a:p>
            <a:pPr eaLnBrk="1" hangingPunct="1"/>
            <a:r>
              <a:rPr lang="en-US" altLang="zh-CN" sz="2800" b="1" dirty="0" err="1">
                <a:solidFill>
                  <a:srgbClr val="66CCFF"/>
                </a:solidFill>
              </a:rPr>
              <a:t>i</a:t>
            </a:r>
            <a:r>
              <a:rPr lang="en-US" altLang="zh-CN" sz="2800" b="1" dirty="0">
                <a:solidFill>
                  <a:srgbClr val="66CCFF"/>
                </a:solidFill>
              </a:rPr>
              <a:t>*j</a:t>
            </a:r>
            <a:r>
              <a:rPr lang="zh-CN" altLang="zh-CN" sz="2800" b="1" dirty="0">
                <a:solidFill>
                  <a:srgbClr val="66CCFF"/>
                </a:solidFill>
              </a:rPr>
              <a:t>的</a:t>
            </a:r>
            <a:r>
              <a:rPr lang="zh-CN" altLang="zh-CN" sz="2800" b="1" dirty="0" smtClean="0">
                <a:solidFill>
                  <a:srgbClr val="66CCFF"/>
                </a:solidFill>
              </a:rPr>
              <a:t>值</a:t>
            </a:r>
            <a:r>
              <a:rPr lang="zh-CN" altLang="en-US" sz="2800" b="1" dirty="0" smtClean="0">
                <a:solidFill>
                  <a:srgbClr val="66CCFF"/>
                </a:solidFill>
              </a:rPr>
              <a:t>依次</a:t>
            </a:r>
            <a:r>
              <a:rPr lang="zh-CN" altLang="zh-CN" sz="2800" b="1" dirty="0" smtClean="0">
                <a:solidFill>
                  <a:srgbClr val="66CCFF"/>
                </a:solidFill>
              </a:rPr>
              <a:t>是</a:t>
            </a:r>
            <a:r>
              <a:rPr lang="en-US" altLang="zh-CN" sz="2800" b="1" dirty="0">
                <a:solidFill>
                  <a:srgbClr val="66CCFF"/>
                </a:solidFill>
              </a:rPr>
              <a:t>2,4,6,8,10</a:t>
            </a:r>
            <a:endParaRPr lang="zh-CN" altLang="en-US" sz="2800" b="1" dirty="0">
              <a:solidFill>
                <a:srgbClr val="66CCFF"/>
              </a:solidFill>
            </a:endParaRPr>
          </a:p>
        </p:txBody>
      </p:sp>
      <p:pic>
        <p:nvPicPr>
          <p:cNvPr id="19" name="Picture 2" descr="pic5-6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29" y="0"/>
            <a:ext cx="7971871" cy="207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圆角矩形标注 19"/>
          <p:cNvSpPr>
            <a:spLocks noChangeArrowheads="1"/>
          </p:cNvSpPr>
          <p:nvPr/>
        </p:nvSpPr>
        <p:spPr bwMode="auto">
          <a:xfrm>
            <a:off x="5146114" y="1030221"/>
            <a:ext cx="3819525" cy="1000125"/>
          </a:xfrm>
          <a:prstGeom prst="wedgeRoundRectCallout">
            <a:avLst>
              <a:gd name="adj1" fmla="val -34113"/>
              <a:gd name="adj2" fmla="val -116107"/>
              <a:gd name="adj3" fmla="val 16667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</a:rPr>
              <a:t>如何修改程序，不输出第一行的空行？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1172129" y="84216"/>
            <a:ext cx="6900309" cy="248439"/>
          </a:xfrm>
          <a:prstGeom prst="ellipse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1109" y="2918537"/>
            <a:ext cx="3911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66FF33"/>
                </a:solidFill>
              </a:rPr>
              <a:t>i</a:t>
            </a:r>
            <a:r>
              <a:rPr lang="en-US" altLang="zh-CN" sz="3200" b="1" dirty="0" smtClean="0">
                <a:solidFill>
                  <a:srgbClr val="66FF33"/>
                </a:solidFill>
              </a:rPr>
              <a:t>f (n%5==0 &amp;&amp; n&gt;0)</a:t>
            </a:r>
            <a:endParaRPr lang="zh-CN" altLang="en-US" sz="3200" b="1" dirty="0">
              <a:solidFill>
                <a:srgbClr val="66FF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434786" y="569598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66FF"/>
                </a:solidFill>
              </a:rPr>
              <a:t>依此类推</a:t>
            </a:r>
            <a:r>
              <a:rPr lang="en-US" altLang="zh-CN" sz="2800" dirty="0" smtClean="0">
                <a:solidFill>
                  <a:srgbClr val="FF66FF"/>
                </a:solidFill>
              </a:rPr>
              <a:t>……</a:t>
            </a:r>
            <a:endParaRPr lang="zh-CN" altLang="en-US" sz="2800" dirty="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0010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 animBg="1"/>
      <p:bldP spid="2" grpId="0" animBg="1"/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0863" y="97706"/>
            <a:ext cx="8113712" cy="628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2"/>
                </a:solidFill>
                <a:latin typeface="+mn-ea"/>
                <a:ea typeface="+mn-ea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2"/>
                </a:solidFill>
                <a:latin typeface="+mn-ea"/>
                <a:ea typeface="+mn-ea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2"/>
                </a:solidFill>
                <a:latin typeface="+mn-ea"/>
                <a:ea typeface="+mn-ea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2"/>
                </a:solidFill>
                <a:latin typeface="+mn-ea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j, n=0;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=1;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&lt;=4;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                    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(j=1; j&lt;=5; j++, n++)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   if (n%5==0)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("\n");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("%d\t",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*j);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 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	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return 0;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33326" y="3933056"/>
            <a:ext cx="5214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</a:rPr>
              <a:t>if (</a:t>
            </a:r>
            <a:r>
              <a:rPr lang="en-US" altLang="zh-CN" sz="3200" b="1" dirty="0" err="1">
                <a:solidFill>
                  <a:srgbClr val="FFFF00"/>
                </a:solidFill>
              </a:rPr>
              <a:t>i</a:t>
            </a:r>
            <a:r>
              <a:rPr lang="en-US" altLang="zh-CN" sz="3200" b="1" dirty="0">
                <a:solidFill>
                  <a:srgbClr val="FFFF00"/>
                </a:solidFill>
              </a:rPr>
              <a:t>==3 &amp;&amp; j==1) break; 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pic>
        <p:nvPicPr>
          <p:cNvPr id="2" name="Picture 2" descr="pic5-6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58020"/>
            <a:ext cx="7376459" cy="186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971600" y="2238015"/>
            <a:ext cx="3249612" cy="1000125"/>
          </a:xfrm>
          <a:prstGeom prst="wedgeRoundRectCallout">
            <a:avLst>
              <a:gd name="adj1" fmla="val -40063"/>
              <a:gd name="adj2" fmla="val -111814"/>
              <a:gd name="adj3" fmla="val 16667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chemeClr val="tx2"/>
                </a:solidFill>
              </a:rPr>
              <a:t>遇到第</a:t>
            </a:r>
            <a:r>
              <a:rPr lang="en-US" altLang="zh-CN" sz="2800" b="1" dirty="0">
                <a:solidFill>
                  <a:schemeClr val="tx2"/>
                </a:solidFill>
              </a:rPr>
              <a:t>3</a:t>
            </a:r>
            <a:r>
              <a:rPr lang="zh-CN" altLang="zh-CN" sz="2800" b="1" dirty="0">
                <a:solidFill>
                  <a:schemeClr val="tx2"/>
                </a:solidFill>
              </a:rPr>
              <a:t>行第</a:t>
            </a:r>
            <a:r>
              <a:rPr lang="en-US" altLang="zh-CN" sz="2800" b="1" dirty="0">
                <a:solidFill>
                  <a:schemeClr val="tx2"/>
                </a:solidFill>
              </a:rPr>
              <a:t>1</a:t>
            </a:r>
            <a:r>
              <a:rPr lang="zh-CN" altLang="zh-CN" sz="2800" b="1" dirty="0">
                <a:solidFill>
                  <a:schemeClr val="tx2"/>
                </a:solidFill>
              </a:rPr>
              <a:t>列，终止内循环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8972" y="1041084"/>
            <a:ext cx="7626924" cy="398558"/>
          </a:xfrm>
          <a:prstGeom prst="ellipse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17</a:t>
            </a:fld>
            <a:endParaRPr lang="en-US" altLang="zh-CN"/>
          </a:p>
        </p:txBody>
      </p:sp>
      <p:cxnSp>
        <p:nvCxnSpPr>
          <p:cNvPr id="10" name="曲线连接符 9"/>
          <p:cNvCxnSpPr>
            <a:stCxn id="11" idx="0"/>
          </p:cNvCxnSpPr>
          <p:nvPr/>
        </p:nvCxnSpPr>
        <p:spPr bwMode="auto">
          <a:xfrm rot="16200000" flipV="1">
            <a:off x="4512747" y="2595685"/>
            <a:ext cx="1792692" cy="1077353"/>
          </a:xfrm>
          <a:prstGeom prst="curvedConnector3">
            <a:avLst>
              <a:gd name="adj1" fmla="val 70403"/>
            </a:avLst>
          </a:prstGeom>
          <a:solidFill>
            <a:schemeClr val="accent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椭圆 10"/>
          <p:cNvSpPr/>
          <p:nvPr/>
        </p:nvSpPr>
        <p:spPr bwMode="auto">
          <a:xfrm>
            <a:off x="5169835" y="4030708"/>
            <a:ext cx="1555867" cy="394503"/>
          </a:xfrm>
          <a:prstGeom prst="ellipse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5592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0863" y="97706"/>
            <a:ext cx="8113712" cy="628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2"/>
                </a:solidFill>
                <a:latin typeface="+mn-ea"/>
                <a:ea typeface="+mn-ea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2"/>
                </a:solidFill>
                <a:latin typeface="+mn-ea"/>
                <a:ea typeface="+mn-ea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2"/>
                </a:solidFill>
                <a:latin typeface="+mn-ea"/>
                <a:ea typeface="+mn-ea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2"/>
                </a:solidFill>
                <a:latin typeface="+mn-ea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j, n=0;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=1;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&lt;=4;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                    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for (j=1; j&lt;=5; j++, n++)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   if (n%5==0)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("\n");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("%d\t",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*j);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  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800" b="1" kern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	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return 0;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kern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b="1" kern="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21358" y="3933056"/>
            <a:ext cx="5214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algn="l" eaLnBrk="1" hangingPunct="1"/>
            <a:r>
              <a:rPr lang="en-US" altLang="zh-CN" sz="3200" b="1" dirty="0">
                <a:solidFill>
                  <a:srgbClr val="FFFF00"/>
                </a:solidFill>
              </a:rPr>
              <a:t>if (</a:t>
            </a:r>
            <a:r>
              <a:rPr lang="en-US" altLang="zh-CN" sz="3200" b="1" dirty="0" err="1">
                <a:solidFill>
                  <a:srgbClr val="FFFF00"/>
                </a:solidFill>
              </a:rPr>
              <a:t>i</a:t>
            </a:r>
            <a:r>
              <a:rPr lang="en-US" altLang="zh-CN" sz="3200" b="1" dirty="0">
                <a:solidFill>
                  <a:srgbClr val="FFFF00"/>
                </a:solidFill>
              </a:rPr>
              <a:t>==3 &amp;&amp; j==1) continue; 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pic>
        <p:nvPicPr>
          <p:cNvPr id="9" name="Picture 2" descr="pic5-6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0" y="0"/>
            <a:ext cx="7487812" cy="187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6444208" y="2636913"/>
            <a:ext cx="2567757" cy="1440160"/>
          </a:xfrm>
          <a:prstGeom prst="wedgeRoundRectCallout">
            <a:avLst>
              <a:gd name="adj1" fmla="val 268"/>
              <a:gd name="adj2" fmla="val -188789"/>
              <a:gd name="adj3" fmla="val 16667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FF00"/>
                </a:solidFill>
              </a:rPr>
              <a:t>原来第</a:t>
            </a:r>
            <a:r>
              <a:rPr lang="en-US" altLang="zh-CN" sz="2800" b="1">
                <a:solidFill>
                  <a:srgbClr val="FFFF00"/>
                </a:solidFill>
              </a:rPr>
              <a:t>3</a:t>
            </a:r>
            <a:r>
              <a:rPr lang="zh-CN" altLang="zh-CN" sz="2800" b="1">
                <a:solidFill>
                  <a:srgbClr val="FFFF00"/>
                </a:solidFill>
              </a:rPr>
              <a:t>行第</a:t>
            </a:r>
            <a:r>
              <a:rPr lang="en-US" altLang="zh-CN" sz="2800" b="1">
                <a:solidFill>
                  <a:srgbClr val="FFFF00"/>
                </a:solidFill>
              </a:rPr>
              <a:t>1</a:t>
            </a:r>
            <a:r>
              <a:rPr lang="zh-CN" altLang="zh-CN" sz="2800" b="1">
                <a:solidFill>
                  <a:srgbClr val="FFFF00"/>
                </a:solidFill>
              </a:rPr>
              <a:t>个数据</a:t>
            </a:r>
            <a:r>
              <a:rPr lang="en-US" altLang="zh-CN" sz="2800" b="1">
                <a:solidFill>
                  <a:srgbClr val="FFFF00"/>
                </a:solidFill>
              </a:rPr>
              <a:t>3</a:t>
            </a:r>
            <a:r>
              <a:rPr lang="zh-CN" altLang="zh-CN" sz="2800" b="1">
                <a:solidFill>
                  <a:srgbClr val="FFFF00"/>
                </a:solidFill>
              </a:rPr>
              <a:t>没有输出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0" y="1058930"/>
            <a:ext cx="7626924" cy="398558"/>
          </a:xfrm>
          <a:prstGeom prst="ellipse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18</a:t>
            </a:fld>
            <a:endParaRPr lang="en-US" altLang="zh-CN"/>
          </a:p>
        </p:txBody>
      </p:sp>
      <p:cxnSp>
        <p:nvCxnSpPr>
          <p:cNvPr id="11" name="曲线连接符 10"/>
          <p:cNvCxnSpPr>
            <a:stCxn id="12" idx="0"/>
          </p:cNvCxnSpPr>
          <p:nvPr/>
        </p:nvCxnSpPr>
        <p:spPr bwMode="auto">
          <a:xfrm rot="5400000" flipH="1" flipV="1">
            <a:off x="5590735" y="3321251"/>
            <a:ext cx="1393796" cy="25118"/>
          </a:xfrm>
          <a:prstGeom prst="curvedConnector3">
            <a:avLst>
              <a:gd name="adj1" fmla="val 41252"/>
            </a:avLst>
          </a:prstGeom>
          <a:solidFill>
            <a:schemeClr val="accent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椭圆 11"/>
          <p:cNvSpPr/>
          <p:nvPr/>
        </p:nvSpPr>
        <p:spPr bwMode="auto">
          <a:xfrm>
            <a:off x="5169835" y="4030708"/>
            <a:ext cx="2210477" cy="481617"/>
          </a:xfrm>
          <a:prstGeom prst="ellipse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90503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7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5.6 </a:t>
            </a:r>
            <a:r>
              <a:rPr lang="zh-CN" altLang="en-US" dirty="0" smtClean="0"/>
              <a:t>几种循环的比较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5.7 </a:t>
            </a:r>
            <a:r>
              <a:rPr lang="zh-CN" altLang="en-US" dirty="0" smtClean="0"/>
              <a:t>改变循环执行的状态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7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B343-0F5F-446B-8B02-0170FCBF190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几种</a:t>
            </a:r>
            <a:r>
              <a:rPr lang="zh-CN" altLang="en-US" dirty="0">
                <a:ea typeface="楷体_GB2312" pitchFamily="49" charset="-122"/>
              </a:rPr>
              <a:t>循环的比较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496944" cy="5256213"/>
          </a:xfrm>
        </p:spPr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种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循环在流程控制能力上是相同的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/>
            </a:r>
            <a:b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一般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情况下可以互相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代替。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571500" indent="-571500">
              <a:lnSpc>
                <a:spcPct val="9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在循环实现细节上的差异：</a:t>
            </a:r>
          </a:p>
          <a:p>
            <a:pPr marL="839788" lvl="1" indent="-495300">
              <a:spcBef>
                <a:spcPct val="15000"/>
              </a:spcBef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使循环趋向于结束的操作</a:t>
            </a:r>
            <a:r>
              <a:rPr lang="zh-CN" altLang="en-US" sz="2800" dirty="0">
                <a:ea typeface="楷体_GB2312" pitchFamily="49" charset="-122"/>
              </a:rPr>
              <a:t>：</a:t>
            </a:r>
            <a:r>
              <a:rPr lang="en-US" altLang="zh-CN" sz="2800" dirty="0">
                <a:ea typeface="楷体_GB2312" pitchFamily="49" charset="-122"/>
              </a:rPr>
              <a:t>while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dirty="0">
                <a:ea typeface="楷体_GB2312" pitchFamily="49" charset="-122"/>
              </a:rPr>
              <a:t>do-while</a:t>
            </a:r>
            <a:r>
              <a:rPr lang="zh-CN" altLang="en-US" sz="2800" dirty="0">
                <a:ea typeface="楷体_GB2312" pitchFamily="49" charset="-122"/>
              </a:rPr>
              <a:t>循环应在循环体内包含这类语句，而</a:t>
            </a:r>
            <a:r>
              <a:rPr lang="en-US" altLang="zh-CN" sz="2800" dirty="0">
                <a:ea typeface="楷体_GB2312" pitchFamily="49" charset="-122"/>
              </a:rPr>
              <a:t>for</a:t>
            </a:r>
            <a:r>
              <a:rPr lang="zh-CN" altLang="en-US" sz="2800" dirty="0">
                <a:ea typeface="楷体_GB2312" pitchFamily="49" charset="-122"/>
              </a:rPr>
              <a:t>循环可以在表达式</a:t>
            </a: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ea typeface="楷体_GB2312" pitchFamily="49" charset="-122"/>
              </a:rPr>
              <a:t>中实现，甚至将这个循环体都放到表达式</a:t>
            </a: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ea typeface="楷体_GB2312" pitchFamily="49" charset="-122"/>
              </a:rPr>
              <a:t>中；</a:t>
            </a:r>
          </a:p>
          <a:p>
            <a:pPr marL="839788" lvl="1" indent="-495300">
              <a:spcBef>
                <a:spcPct val="15000"/>
              </a:spcBef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循环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变量初始化操作</a:t>
            </a:r>
            <a:r>
              <a:rPr lang="zh-CN" altLang="en-US" sz="2800" dirty="0">
                <a:ea typeface="楷体_GB2312" pitchFamily="49" charset="-122"/>
              </a:rPr>
              <a:t>：</a:t>
            </a:r>
            <a:r>
              <a:rPr lang="en-US" altLang="zh-CN" sz="2800" dirty="0">
                <a:ea typeface="楷体_GB2312" pitchFamily="49" charset="-122"/>
              </a:rPr>
              <a:t>while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dirty="0">
                <a:ea typeface="楷体_GB2312" pitchFamily="49" charset="-122"/>
              </a:rPr>
              <a:t>do-while</a:t>
            </a:r>
            <a:r>
              <a:rPr lang="zh-CN" altLang="en-US" sz="2800" dirty="0">
                <a:ea typeface="楷体_GB2312" pitchFamily="49" charset="-122"/>
              </a:rPr>
              <a:t>循环必须在语句之前完成，而</a:t>
            </a:r>
            <a:r>
              <a:rPr lang="en-US" altLang="zh-CN" sz="2800" dirty="0">
                <a:ea typeface="楷体_GB2312" pitchFamily="49" charset="-122"/>
              </a:rPr>
              <a:t>for</a:t>
            </a:r>
            <a:r>
              <a:rPr lang="zh-CN" altLang="en-US" sz="2800" dirty="0">
                <a:ea typeface="楷体_GB2312" pitchFamily="49" charset="-122"/>
              </a:rPr>
              <a:t>循环可以在表达式</a:t>
            </a:r>
            <a:r>
              <a:rPr lang="en-US" altLang="zh-CN" sz="2800" dirty="0">
                <a:ea typeface="楷体_GB2312" pitchFamily="49" charset="-122"/>
              </a:rPr>
              <a:t>1</a:t>
            </a:r>
            <a:r>
              <a:rPr lang="zh-CN" altLang="en-US" sz="2800" dirty="0">
                <a:ea typeface="楷体_GB2312" pitchFamily="49" charset="-122"/>
              </a:rPr>
              <a:t>中实现；</a:t>
            </a:r>
          </a:p>
          <a:p>
            <a:pPr marL="839788" lvl="1" indent="-495300">
              <a:spcBef>
                <a:spcPct val="15000"/>
              </a:spcBef>
              <a:buFont typeface="Wingdings" pitchFamily="2" charset="2"/>
              <a:buAutoNum type="arabicPeriod"/>
            </a:pP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break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语句和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continue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语句的使用</a:t>
            </a:r>
            <a:r>
              <a:rPr lang="zh-CN" altLang="en-US" sz="2800" dirty="0">
                <a:ea typeface="楷体_GB2312" pitchFamily="49" charset="-122"/>
              </a:rPr>
              <a:t>：</a:t>
            </a:r>
            <a:r>
              <a:rPr lang="en-US" altLang="zh-CN" sz="2800" dirty="0">
                <a:ea typeface="楷体_GB2312" pitchFamily="49" charset="-122"/>
              </a:rPr>
              <a:t>while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en-US" altLang="zh-CN" sz="2800" dirty="0">
                <a:ea typeface="楷体_GB2312" pitchFamily="49" charset="-122"/>
              </a:rPr>
              <a:t>do-while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dirty="0">
                <a:ea typeface="楷体_GB2312" pitchFamily="49" charset="-122"/>
              </a:rPr>
              <a:t>for</a:t>
            </a:r>
            <a:r>
              <a:rPr lang="zh-CN" altLang="en-US" sz="2800" dirty="0">
                <a:ea typeface="楷体_GB2312" pitchFamily="49" charset="-122"/>
              </a:rPr>
              <a:t>循环中均可</a:t>
            </a:r>
            <a:r>
              <a:rPr lang="zh-CN" altLang="en-US" sz="2800" dirty="0" smtClean="0">
                <a:ea typeface="楷体_GB2312" pitchFamily="49" charset="-122"/>
              </a:rPr>
              <a:t>使用</a:t>
            </a:r>
            <a:r>
              <a:rPr lang="zh-CN" altLang="en-US" sz="3200" dirty="0" smtClean="0">
                <a:ea typeface="楷体_GB2312" pitchFamily="49" charset="-122"/>
              </a:rPr>
              <a:t>。</a:t>
            </a:r>
            <a:endParaRPr lang="en-US" altLang="zh-CN" sz="2800" dirty="0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9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4A67-23DD-44C0-83E3-3C7D188E898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421688" cy="657225"/>
          </a:xfrm>
        </p:spPr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几种</a:t>
            </a:r>
            <a:r>
              <a:rPr lang="zh-CN" altLang="en-US" dirty="0">
                <a:ea typeface="楷体_GB2312" pitchFamily="49" charset="-122"/>
              </a:rPr>
              <a:t>循环的比较（</a:t>
            </a: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）</a:t>
            </a:r>
          </a:p>
        </p:txBody>
      </p:sp>
      <p:sp>
        <p:nvSpPr>
          <p:cNvPr id="19865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11188" y="1412776"/>
            <a:ext cx="7862887" cy="489585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ea typeface="楷体_GB2312" pitchFamily="49" charset="-122"/>
              </a:rPr>
              <a:t>种循环中，</a:t>
            </a:r>
            <a:r>
              <a:rPr lang="en-US" altLang="zh-CN" sz="2800" b="1" dirty="0">
                <a:ea typeface="楷体_GB2312" pitchFamily="49" charset="-122"/>
              </a:rPr>
              <a:t>for</a:t>
            </a:r>
            <a:r>
              <a:rPr lang="zh-CN" altLang="en-US" sz="2800" b="1" dirty="0">
                <a:ea typeface="楷体_GB2312" pitchFamily="49" charset="-122"/>
              </a:rPr>
              <a:t>循环和</a:t>
            </a:r>
            <a:r>
              <a:rPr lang="en-US" altLang="zh-CN" sz="2800" b="1" dirty="0">
                <a:ea typeface="楷体_GB2312" pitchFamily="49" charset="-122"/>
              </a:rPr>
              <a:t>while</a:t>
            </a:r>
            <a:r>
              <a:rPr lang="zh-CN" altLang="en-US" sz="2800" b="1" dirty="0">
                <a:ea typeface="楷体_GB2312" pitchFamily="49" charset="-122"/>
              </a:rPr>
              <a:t>循环的使用率最高；</a:t>
            </a:r>
            <a:r>
              <a:rPr lang="en-US" altLang="zh-CN" sz="2800" b="1" dirty="0">
                <a:ea typeface="楷体_GB2312" pitchFamily="49" charset="-122"/>
              </a:rPr>
              <a:t>for</a:t>
            </a:r>
            <a:r>
              <a:rPr lang="zh-CN" altLang="en-US" sz="2800" b="1" dirty="0">
                <a:ea typeface="楷体_GB2312" pitchFamily="49" charset="-122"/>
              </a:rPr>
              <a:t>语句的功能最强，凡用</a:t>
            </a:r>
            <a:r>
              <a:rPr lang="en-US" altLang="zh-CN" sz="2800" b="1" dirty="0">
                <a:ea typeface="楷体_GB2312" pitchFamily="49" charset="-122"/>
              </a:rPr>
              <a:t>while</a:t>
            </a:r>
            <a:r>
              <a:rPr lang="zh-CN" altLang="en-US" sz="2800" b="1" dirty="0">
                <a:ea typeface="楷体_GB2312" pitchFamily="49" charset="-122"/>
              </a:rPr>
              <a:t>循环能完成的，用</a:t>
            </a:r>
            <a:r>
              <a:rPr lang="en-US" altLang="zh-CN" sz="2800" b="1" dirty="0">
                <a:ea typeface="楷体_GB2312" pitchFamily="49" charset="-122"/>
              </a:rPr>
              <a:t>for</a:t>
            </a:r>
            <a:r>
              <a:rPr lang="zh-CN" altLang="en-US" sz="2800" b="1" dirty="0">
                <a:ea typeface="楷体_GB2312" pitchFamily="49" charset="-122"/>
              </a:rPr>
              <a:t>循环都能实现</a:t>
            </a:r>
            <a:r>
              <a:rPr lang="zh-CN" altLang="en-US" sz="2800" b="1" dirty="0" smtClean="0">
                <a:ea typeface="楷体_GB2312" pitchFamily="49" charset="-122"/>
              </a:rPr>
              <a:t>。</a:t>
            </a:r>
            <a:endParaRPr lang="en-US" altLang="zh-CN" sz="2800" b="1" dirty="0" smtClean="0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用</a:t>
            </a:r>
            <a:r>
              <a:rPr lang="en-US" altLang="en-US" sz="2800" b="1" dirty="0" err="1">
                <a:ea typeface="楷体_GB2312" pitchFamily="49" charset="-122"/>
              </a:rPr>
              <a:t>while</a:t>
            </a:r>
            <a:r>
              <a:rPr lang="en-US" altLang="zh-CN" sz="2800" b="1" dirty="0" err="1">
                <a:ea typeface="楷体_GB2312" pitchFamily="49" charset="-122"/>
              </a:rPr>
              <a:t>循环</a:t>
            </a:r>
            <a:r>
              <a:rPr lang="zh-CN" altLang="en-US" sz="2800" b="1" dirty="0">
                <a:ea typeface="楷体_GB2312" pitchFamily="49" charset="-122"/>
              </a:rPr>
              <a:t>还是</a:t>
            </a:r>
            <a:r>
              <a:rPr lang="en-US" altLang="en-US" sz="2800" b="1" dirty="0" err="1">
                <a:ea typeface="楷体_GB2312" pitchFamily="49" charset="-122"/>
              </a:rPr>
              <a:t>for</a:t>
            </a:r>
            <a:r>
              <a:rPr lang="en-US" altLang="zh-CN" sz="2800" b="1" dirty="0" err="1">
                <a:ea typeface="楷体_GB2312" pitchFamily="49" charset="-122"/>
              </a:rPr>
              <a:t>循环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zh-CN" sz="2800" b="1" dirty="0">
                <a:ea typeface="楷体_GB2312" pitchFamily="49" charset="-122"/>
              </a:rPr>
              <a:t>主要</a:t>
            </a:r>
            <a:r>
              <a:rPr lang="zh-CN" altLang="en-US" sz="2800" b="1" dirty="0">
                <a:ea typeface="楷体_GB2312" pitchFamily="49" charset="-122"/>
              </a:rPr>
              <a:t>根据个人的爱好，但</a:t>
            </a:r>
            <a:r>
              <a:rPr lang="zh-CN" altLang="zh-CN" sz="2800" b="1" dirty="0">
                <a:ea typeface="楷体_GB2312" pitchFamily="49" charset="-122"/>
              </a:rPr>
              <a:t>一般</a:t>
            </a:r>
            <a:r>
              <a:rPr lang="zh-CN" altLang="en-US" sz="2800" b="1" dirty="0">
                <a:ea typeface="楷体_GB2312" pitchFamily="49" charset="-122"/>
              </a:rPr>
              <a:t>在不用初始化和重修改变量时用</a:t>
            </a:r>
            <a:r>
              <a:rPr lang="en-US" altLang="en-US" sz="2800" b="1" dirty="0" err="1">
                <a:ea typeface="楷体_GB2312" pitchFamily="49" charset="-122"/>
              </a:rPr>
              <a:t>while</a:t>
            </a:r>
            <a:r>
              <a:rPr lang="en-US" altLang="zh-CN" sz="2800" b="1" dirty="0" err="1">
                <a:ea typeface="楷体_GB2312" pitchFamily="49" charset="-122"/>
              </a:rPr>
              <a:t>循环</a:t>
            </a:r>
            <a:r>
              <a:rPr lang="zh-CN" altLang="en-US" sz="2800" b="1" dirty="0">
                <a:ea typeface="楷体_GB2312" pitchFamily="49" charset="-122"/>
              </a:rPr>
              <a:t>比较恰当，如</a:t>
            </a:r>
            <a:r>
              <a:rPr lang="zh-CN" altLang="en-US" sz="2800" b="1" dirty="0" smtClean="0">
                <a:ea typeface="楷体_GB2312" pitchFamily="49" charset="-122"/>
              </a:rPr>
              <a:t>：</a:t>
            </a:r>
            <a:r>
              <a:rPr lang="zh-CN" altLang="en-US" sz="2800" b="1" dirty="0">
                <a:ea typeface="楷体_GB2312" pitchFamily="49" charset="-122"/>
              </a:rPr>
              <a:t/>
            </a:r>
            <a:br>
              <a:rPr lang="zh-CN" altLang="en-US" sz="2800" b="1" dirty="0">
                <a:ea typeface="楷体_GB2312" pitchFamily="49" charset="-122"/>
              </a:rPr>
            </a:br>
            <a:r>
              <a:rPr lang="en-US" altLang="zh-CN" sz="2800" b="1" dirty="0" smtClean="0">
                <a:ea typeface="楷体_GB2312" pitchFamily="49" charset="-122"/>
              </a:rPr>
              <a:t>	</a:t>
            </a:r>
            <a:r>
              <a:rPr lang="en-US" altLang="en-US" sz="2400" b="1" dirty="0" smtClean="0">
                <a:solidFill>
                  <a:srgbClr val="66CCFF"/>
                </a:solidFill>
                <a:ea typeface="楷体_GB2312" pitchFamily="49" charset="-122"/>
              </a:rPr>
              <a:t>while ( (</a:t>
            </a:r>
            <a:r>
              <a:rPr lang="en-US" altLang="en-US" sz="2400" b="1" dirty="0">
                <a:solidFill>
                  <a:srgbClr val="66CCFF"/>
                </a:solidFill>
                <a:ea typeface="楷体_GB2312" pitchFamily="49" charset="-122"/>
              </a:rPr>
              <a:t>c = </a:t>
            </a:r>
            <a:r>
              <a:rPr lang="en-US" altLang="en-US" sz="2400" b="1" dirty="0" err="1">
                <a:solidFill>
                  <a:srgbClr val="66CCFF"/>
                </a:solidFill>
                <a:ea typeface="楷体_GB2312" pitchFamily="49" charset="-122"/>
              </a:rPr>
              <a:t>getchar</a:t>
            </a:r>
            <a:r>
              <a:rPr lang="en-US" altLang="en-US" sz="2400" b="1" dirty="0">
                <a:solidFill>
                  <a:srgbClr val="66CCFF"/>
                </a:solidFill>
                <a:ea typeface="楷体_GB2312" pitchFamily="49" charset="-122"/>
              </a:rPr>
              <a:t>( )) == </a:t>
            </a:r>
            <a:r>
              <a:rPr lang="en-US" altLang="en-US" sz="2400" b="1" dirty="0" smtClean="0">
                <a:solidFill>
                  <a:srgbClr val="66CCFF"/>
                </a:solidFill>
                <a:ea typeface="楷体_GB2312" pitchFamily="49" charset="-122"/>
              </a:rPr>
              <a:t>‘ ’</a:t>
            </a:r>
            <a:br>
              <a:rPr lang="en-US" altLang="en-US" sz="2400" b="1" dirty="0" smtClean="0">
                <a:solidFill>
                  <a:srgbClr val="66CCFF"/>
                </a:solidFill>
                <a:ea typeface="楷体_GB2312" pitchFamily="49" charset="-122"/>
              </a:rPr>
            </a:br>
            <a:r>
              <a:rPr lang="en-US" altLang="en-US" sz="2400" b="1" dirty="0" smtClean="0">
                <a:solidFill>
                  <a:srgbClr val="66CCFF"/>
                </a:solidFill>
                <a:ea typeface="楷体_GB2312" pitchFamily="49" charset="-122"/>
              </a:rPr>
              <a:t>		|| </a:t>
            </a:r>
            <a:r>
              <a:rPr lang="en-US" altLang="en-US" sz="2400" b="1" dirty="0">
                <a:solidFill>
                  <a:srgbClr val="66CCFF"/>
                </a:solidFill>
                <a:ea typeface="楷体_GB2312" pitchFamily="49" charset="-122"/>
              </a:rPr>
              <a:t>c == </a:t>
            </a:r>
            <a:r>
              <a:rPr lang="zh-CN" altLang="en-US" sz="2400" b="1" dirty="0">
                <a:solidFill>
                  <a:srgbClr val="66CCFF"/>
                </a:solidFill>
                <a:ea typeface="楷体_GB2312" pitchFamily="49" charset="-122"/>
              </a:rPr>
              <a:t>‘</a:t>
            </a:r>
            <a:r>
              <a:rPr lang="en-US" altLang="en-US" sz="2400" b="1" dirty="0" smtClean="0">
                <a:solidFill>
                  <a:srgbClr val="66CCFF"/>
                </a:solidFill>
                <a:ea typeface="楷体_GB2312" pitchFamily="49" charset="-122"/>
              </a:rPr>
              <a:t>\</a:t>
            </a:r>
            <a:r>
              <a:rPr lang="en-US" altLang="en-US" sz="2400" b="1" dirty="0">
                <a:solidFill>
                  <a:srgbClr val="66CCFF"/>
                </a:solidFill>
                <a:ea typeface="楷体_GB2312" pitchFamily="49" charset="-122"/>
              </a:rPr>
              <a:t>n’ || c == ‘\t’);</a:t>
            </a:r>
            <a:br>
              <a:rPr lang="en-US" altLang="en-US" sz="2400" b="1" dirty="0">
                <a:solidFill>
                  <a:srgbClr val="66CCFF"/>
                </a:solidFill>
                <a:ea typeface="楷体_GB2312" pitchFamily="49" charset="-122"/>
              </a:rPr>
            </a:br>
            <a:r>
              <a:rPr lang="zh-CN" altLang="en-US" sz="2800" b="1" dirty="0">
                <a:ea typeface="楷体_GB2312" pitchFamily="49" charset="-122"/>
              </a:rPr>
              <a:t>反之，使用</a:t>
            </a:r>
            <a:r>
              <a:rPr lang="en-US" altLang="en-US" sz="2800" b="1" dirty="0">
                <a:ea typeface="楷体_GB2312" pitchFamily="49" charset="-122"/>
              </a:rPr>
              <a:t>for</a:t>
            </a:r>
            <a:r>
              <a:rPr lang="zh-CN" altLang="en-US" sz="2800" b="1" dirty="0">
                <a:ea typeface="楷体_GB2312" pitchFamily="49" charset="-122"/>
              </a:rPr>
              <a:t>更好些，如：</a:t>
            </a:r>
            <a:br>
              <a:rPr lang="zh-CN" altLang="en-US" sz="2800" b="1" dirty="0">
                <a:ea typeface="楷体_GB2312" pitchFamily="49" charset="-122"/>
              </a:rPr>
            </a:br>
            <a:r>
              <a:rPr lang="en-US" altLang="zh-CN" sz="2800" b="1" dirty="0" smtClean="0">
                <a:ea typeface="楷体_GB2312" pitchFamily="49" charset="-122"/>
              </a:rPr>
              <a:t>	</a:t>
            </a:r>
            <a:r>
              <a:rPr lang="en-US" altLang="en-US" sz="2400" b="1" dirty="0" smtClean="0">
                <a:solidFill>
                  <a:srgbClr val="66CCFF"/>
                </a:solidFill>
                <a:ea typeface="楷体_GB2312" pitchFamily="49" charset="-122"/>
              </a:rPr>
              <a:t>for </a:t>
            </a:r>
            <a:r>
              <a:rPr lang="en-US" altLang="en-US" sz="2400" b="1" dirty="0">
                <a:solidFill>
                  <a:srgbClr val="66CCFF"/>
                </a:solidFill>
                <a:ea typeface="楷体_GB2312" pitchFamily="49" charset="-122"/>
              </a:rPr>
              <a:t>(</a:t>
            </a:r>
            <a:r>
              <a:rPr lang="en-US" altLang="en-US" sz="2400" b="1" dirty="0" err="1">
                <a:solidFill>
                  <a:srgbClr val="66CCFF"/>
                </a:solidFill>
                <a:ea typeface="楷体_GB2312" pitchFamily="49" charset="-122"/>
              </a:rPr>
              <a:t>i</a:t>
            </a:r>
            <a:r>
              <a:rPr lang="en-US" altLang="en-US" sz="2400" b="1" dirty="0">
                <a:solidFill>
                  <a:srgbClr val="66CCFF"/>
                </a:solidFill>
                <a:ea typeface="楷体_GB2312" pitchFamily="49" charset="-122"/>
              </a:rPr>
              <a:t> = 0; </a:t>
            </a:r>
            <a:r>
              <a:rPr lang="en-US" altLang="en-US" sz="2400" b="1" dirty="0" err="1">
                <a:solidFill>
                  <a:srgbClr val="66CCFF"/>
                </a:solidFill>
                <a:ea typeface="楷体_GB2312" pitchFamily="49" charset="-122"/>
              </a:rPr>
              <a:t>i</a:t>
            </a:r>
            <a:r>
              <a:rPr lang="en-US" altLang="en-US" sz="2400" b="1" dirty="0">
                <a:solidFill>
                  <a:srgbClr val="66CCFF"/>
                </a:solidFill>
                <a:ea typeface="楷体_GB2312" pitchFamily="49" charset="-122"/>
              </a:rPr>
              <a:t> &lt; n; </a:t>
            </a:r>
            <a:r>
              <a:rPr lang="en-US" altLang="en-US" sz="2400" b="1" dirty="0" err="1">
                <a:solidFill>
                  <a:srgbClr val="66CCFF"/>
                </a:solidFill>
                <a:ea typeface="楷体_GB2312" pitchFamily="49" charset="-122"/>
              </a:rPr>
              <a:t>i</a:t>
            </a:r>
            <a:r>
              <a:rPr lang="en-US" altLang="en-US" sz="2400" b="1" dirty="0">
                <a:solidFill>
                  <a:srgbClr val="66CCFF"/>
                </a:solidFill>
                <a:ea typeface="楷体_GB2312" pitchFamily="49" charset="-122"/>
              </a:rPr>
              <a:t>++) {…};</a:t>
            </a:r>
          </a:p>
        </p:txBody>
      </p:sp>
    </p:spTree>
    <p:extLst>
      <p:ext uri="{BB962C8B-B14F-4D97-AF65-F5344CB8AC3E}">
        <p14:creationId xmlns:p14="http://schemas.microsoft.com/office/powerpoint/2010/main" val="3277272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5.8 </a:t>
            </a:r>
            <a:r>
              <a:rPr lang="zh-CN" altLang="en-US" dirty="0" smtClean="0"/>
              <a:t>循环程序举例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26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1A64-667F-488E-B492-9B7C59F6600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543800" cy="819150"/>
          </a:xfrm>
        </p:spPr>
        <p:txBody>
          <a:bodyPr/>
          <a:lstStyle/>
          <a:p>
            <a:r>
              <a:rPr lang="zh-CN" altLang="en-US" sz="3800" b="0"/>
              <a:t>如何写好循环？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08063"/>
            <a:ext cx="9144000" cy="5805487"/>
          </a:xfrm>
        </p:spPr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400" dirty="0" smtClean="0"/>
              <a:t>需要</a:t>
            </a:r>
            <a:r>
              <a:rPr lang="zh-CN" altLang="en-US" sz="2400" dirty="0"/>
              <a:t>发现计算过程中可能需要（应该使用）循环</a:t>
            </a:r>
            <a:r>
              <a:rPr lang="zh-CN" altLang="en-US" sz="2400" dirty="0" smtClean="0"/>
              <a:t>。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How</a:t>
            </a:r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</a:p>
          <a:p>
            <a:pPr marL="839788" lvl="1" indent="-495300">
              <a:lnSpc>
                <a:spcPct val="90000"/>
              </a:lnSpc>
            </a:pPr>
            <a:r>
              <a:rPr lang="zh-CN" altLang="en-US" sz="2200" dirty="0"/>
              <a:t>在分析问题时，注意识别出计算过程中重复执行的类似动作</a:t>
            </a:r>
            <a:br>
              <a:rPr lang="zh-CN" altLang="en-US" sz="2200" dirty="0"/>
            </a:br>
            <a:r>
              <a:rPr lang="zh-CN" altLang="en-US" sz="2200" dirty="0"/>
              <a:t>（</a:t>
            </a:r>
            <a:r>
              <a:rPr lang="zh-CN" altLang="en-US" sz="2200" b="1" dirty="0">
                <a:solidFill>
                  <a:srgbClr val="66CCFF"/>
                </a:solidFill>
              </a:rPr>
              <a:t>重复性计算</a:t>
            </a:r>
            <a:r>
              <a:rPr lang="zh-CN" altLang="en-US" sz="2200" dirty="0"/>
              <a:t>）。			</a:t>
            </a:r>
            <a:r>
              <a:rPr lang="en-US" altLang="zh-CN" sz="2200" b="1" dirty="0">
                <a:solidFill>
                  <a:srgbClr val="FFFF00"/>
                </a:solidFill>
              </a:rPr>
              <a:t>——</a:t>
            </a:r>
            <a:r>
              <a:rPr lang="zh-CN" altLang="en-US" sz="2200" b="1" dirty="0">
                <a:solidFill>
                  <a:srgbClr val="FFFF00"/>
                </a:solidFill>
              </a:rPr>
              <a:t>重要线索</a:t>
            </a:r>
          </a:p>
          <a:p>
            <a:pPr marL="1169988" lvl="2" indent="-476250">
              <a:lnSpc>
                <a:spcPct val="90000"/>
              </a:lnSpc>
            </a:pPr>
            <a:r>
              <a:rPr lang="zh-CN" altLang="en-US" sz="2000" dirty="0"/>
              <a:t>一批可按统一规律计算的数据；</a:t>
            </a:r>
          </a:p>
          <a:p>
            <a:pPr marL="1169988" lvl="2" indent="-476250">
              <a:lnSpc>
                <a:spcPct val="90000"/>
              </a:lnSpc>
            </a:pPr>
            <a:r>
              <a:rPr lang="zh-CN" altLang="en-US" sz="2000" dirty="0"/>
              <a:t>需要对一系列类似数据做同样的处理；</a:t>
            </a:r>
          </a:p>
          <a:p>
            <a:pPr marL="1169988" lvl="2" indent="-476250">
              <a:lnSpc>
                <a:spcPct val="90000"/>
              </a:lnSpc>
            </a:pPr>
            <a:r>
              <a:rPr lang="zh-CN" altLang="en-US" sz="2000" dirty="0"/>
              <a:t>需要反复从一个结果算出另一个结果，等等。</a:t>
            </a:r>
          </a:p>
          <a:p>
            <a:pPr marL="839788" lvl="1" indent="-495300">
              <a:lnSpc>
                <a:spcPct val="90000"/>
              </a:lnSpc>
            </a:pPr>
            <a:r>
              <a:rPr lang="zh-CN" altLang="en-US" sz="2200" dirty="0"/>
              <a:t>如果重复次数较多，或是重复的次数无法确定，就应考虑用</a:t>
            </a:r>
            <a:br>
              <a:rPr lang="zh-CN" altLang="en-US" sz="2200" dirty="0"/>
            </a:br>
            <a:r>
              <a:rPr lang="zh-CN" altLang="en-US" sz="2200" dirty="0"/>
              <a:t>循环结构描述。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400" dirty="0" smtClean="0"/>
              <a:t>需要</a:t>
            </a:r>
            <a:r>
              <a:rPr lang="zh-CN" altLang="en-US" sz="2400" dirty="0"/>
              <a:t>考虑和解决许多具体问题：</a:t>
            </a:r>
          </a:p>
          <a:p>
            <a:pPr marL="839788" lvl="1" indent="-495300">
              <a:lnSpc>
                <a:spcPct val="90000"/>
              </a:lnSpc>
            </a:pPr>
            <a:r>
              <a:rPr lang="zh-CN" altLang="en-US" sz="2200" dirty="0"/>
              <a:t>循环中涉及哪些变量？</a:t>
            </a:r>
          </a:p>
          <a:p>
            <a:pPr marL="839788" lvl="1" indent="-495300">
              <a:lnSpc>
                <a:spcPct val="90000"/>
              </a:lnSpc>
            </a:pPr>
            <a:r>
              <a:rPr lang="zh-CN" altLang="en-US" sz="2200" dirty="0"/>
              <a:t>循环开始前应该赋给它们什么初值？</a:t>
            </a:r>
          </a:p>
          <a:p>
            <a:pPr marL="839788" lvl="1" indent="-495300">
              <a:lnSpc>
                <a:spcPct val="90000"/>
              </a:lnSpc>
            </a:pPr>
            <a:r>
              <a:rPr lang="zh-CN" altLang="en-US" sz="2200" dirty="0"/>
              <a:t>循环体中应该如何修改它们？</a:t>
            </a:r>
          </a:p>
          <a:p>
            <a:pPr marL="839788" lvl="1" indent="-495300">
              <a:lnSpc>
                <a:spcPct val="90000"/>
              </a:lnSpc>
            </a:pPr>
            <a:r>
              <a:rPr lang="zh-CN" altLang="en-US" sz="2200" dirty="0"/>
              <a:t>在什么情况下应该继续（或终止）循环？</a:t>
            </a:r>
          </a:p>
          <a:p>
            <a:pPr marL="839788" lvl="1" indent="-495300">
              <a:lnSpc>
                <a:spcPct val="90000"/>
              </a:lnSpc>
            </a:pPr>
            <a:r>
              <a:rPr lang="zh-CN" altLang="en-US" sz="2200" dirty="0"/>
              <a:t>循环终止后如何得到所需要的结果？</a:t>
            </a:r>
          </a:p>
          <a:p>
            <a:pPr marL="839788" lvl="1" indent="-495300">
              <a:lnSpc>
                <a:spcPct val="90000"/>
              </a:lnSpc>
            </a:pPr>
            <a:r>
              <a:rPr lang="en-US" altLang="zh-CN" sz="2200" dirty="0"/>
              <a:t>……</a:t>
            </a:r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199912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A8D-EBC8-4F6C-A71B-1274E3CD541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循环中的几种变量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400947"/>
          </a:xfrm>
        </p:spPr>
        <p:txBody>
          <a:bodyPr/>
          <a:lstStyle/>
          <a:p>
            <a:r>
              <a:rPr lang="zh-CN" altLang="en-US" sz="2600" dirty="0"/>
              <a:t>循环控制变量（简称循环变量）</a:t>
            </a:r>
          </a:p>
          <a:p>
            <a:pPr lvl="1"/>
            <a:r>
              <a:rPr lang="zh-CN" altLang="en-US" sz="2200" dirty="0"/>
              <a:t>在循环开始之前设置初始值，每次循环执行时递增</a:t>
            </a:r>
            <a:r>
              <a:rPr lang="en-US" altLang="zh-CN" sz="2200" dirty="0"/>
              <a:t>/</a:t>
            </a:r>
            <a:r>
              <a:rPr lang="zh-CN" altLang="en-US" sz="2200" dirty="0"/>
              <a:t>减一个固定值，直到其值达到</a:t>
            </a:r>
            <a:r>
              <a:rPr lang="en-US" altLang="zh-CN" sz="2200" dirty="0"/>
              <a:t>/</a:t>
            </a:r>
            <a:r>
              <a:rPr lang="zh-CN" altLang="en-US" sz="2200" dirty="0"/>
              <a:t>超过某个界限时循环结束。</a:t>
            </a:r>
          </a:p>
          <a:p>
            <a:pPr lvl="1"/>
            <a:r>
              <a:rPr lang="zh-CN" altLang="en-US" sz="2200" dirty="0"/>
              <a:t>控制着循环的进行和结束，使之成为具有有限执行次数的循环。</a:t>
            </a:r>
          </a:p>
          <a:p>
            <a:r>
              <a:rPr lang="zh-CN" altLang="en-US" sz="2600" dirty="0"/>
              <a:t>累积变量</a:t>
            </a:r>
          </a:p>
          <a:p>
            <a:pPr lvl="1"/>
            <a:r>
              <a:rPr lang="zh-CN" altLang="en-US" sz="2200" dirty="0"/>
              <a:t>在每次循环执行中被更新，其更新常常可以用“</a:t>
            </a:r>
            <a:r>
              <a:rPr lang="en-US" altLang="zh-CN" sz="2200" dirty="0"/>
              <a:t>+=”</a:t>
            </a:r>
            <a:r>
              <a:rPr lang="zh-CN" altLang="en-US" sz="2200" dirty="0"/>
              <a:t>或“*</a:t>
            </a:r>
            <a:r>
              <a:rPr lang="en-US" altLang="zh-CN" sz="2200" dirty="0"/>
              <a:t>=”</a:t>
            </a:r>
            <a:r>
              <a:rPr lang="zh-CN" altLang="en-US" sz="2200" dirty="0"/>
              <a:t>一类运算符来描述。</a:t>
            </a:r>
          </a:p>
          <a:p>
            <a:pPr lvl="1"/>
            <a:r>
              <a:rPr lang="zh-CN" altLang="en-US" sz="2200" dirty="0"/>
              <a:t>循环开始之前的初值通常置为相应运算的</a:t>
            </a:r>
            <a:r>
              <a:rPr lang="en-US" altLang="zh-CN" sz="2200" dirty="0"/>
              <a:t>0</a:t>
            </a:r>
            <a:r>
              <a:rPr lang="zh-CN" altLang="en-US" sz="2200" dirty="0"/>
              <a:t>元。</a:t>
            </a:r>
          </a:p>
          <a:p>
            <a:pPr lvl="1"/>
            <a:r>
              <a:rPr lang="zh-CN" altLang="en-US" sz="2200" dirty="0"/>
              <a:t>循环结束时所保存的值（终止值）即为循环计算的最终结果。</a:t>
            </a:r>
          </a:p>
          <a:p>
            <a:r>
              <a:rPr lang="zh-CN" altLang="en-US" sz="2600" dirty="0"/>
              <a:t>递推变量（循环变量和累积变量都是其中的特例）</a:t>
            </a:r>
          </a:p>
          <a:p>
            <a:pPr lvl="1"/>
            <a:r>
              <a:rPr lang="zh-CN" altLang="en-US" sz="2200" dirty="0"/>
              <a:t>在循环中互相协调工作的多个变量，它们亦步亦趋，每次循环均通过其中一个或几个算出另一个或几个新值，然后按某种顺序更新各个变量。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9252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20CF-FF39-47F9-A8B1-D9D49FA228C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控制循环的进行和终止的典型方法</a:t>
            </a:r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通过计数器控制循环</a:t>
            </a:r>
          </a:p>
          <a:p>
            <a:r>
              <a:rPr lang="zh-CN" altLang="en-US"/>
              <a:t>用结束标志控制循环</a:t>
            </a:r>
          </a:p>
          <a:p>
            <a:pPr lvl="1"/>
            <a:r>
              <a:rPr lang="zh-CN" altLang="en-US"/>
              <a:t>特定的条件、标志值等等</a:t>
            </a:r>
          </a:p>
          <a:p>
            <a:r>
              <a:rPr lang="zh-CN" altLang="en-US"/>
              <a:t>根据输入控制循环</a:t>
            </a:r>
          </a:p>
          <a:p>
            <a:pPr lvl="1"/>
            <a:r>
              <a:rPr lang="zh-CN" altLang="en-US"/>
              <a:t>输入的数据、输入函数的返回值等等</a:t>
            </a:r>
          </a:p>
        </p:txBody>
      </p:sp>
    </p:spTree>
    <p:extLst>
      <p:ext uri="{BB962C8B-B14F-4D97-AF65-F5344CB8AC3E}">
        <p14:creationId xmlns:p14="http://schemas.microsoft.com/office/powerpoint/2010/main" val="220099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1728490"/>
          </a:xfrm>
        </p:spPr>
        <p:txBody>
          <a:bodyPr/>
          <a:lstStyle/>
          <a:p>
            <a:r>
              <a:rPr lang="zh-CN" altLang="zh-CN" dirty="0"/>
              <a:t>例</a:t>
            </a:r>
            <a:r>
              <a:rPr lang="en-US" altLang="zh-CN" dirty="0"/>
              <a:t>5.7</a:t>
            </a:r>
            <a:r>
              <a:rPr lang="zh-CN" altLang="zh-CN" dirty="0"/>
              <a:t>用</a:t>
            </a:r>
            <a:r>
              <a:rPr lang="en-US" altLang="zh-CN" dirty="0"/>
              <a:t>                        </a:t>
            </a:r>
            <a:r>
              <a:rPr lang="en-US" altLang="zh-CN" dirty="0" smtClean="0"/>
              <a:t>  </a:t>
            </a:r>
            <a:r>
              <a:rPr lang="zh-CN" altLang="zh-CN" dirty="0" smtClean="0"/>
              <a:t>公式求</a:t>
            </a:r>
            <a:r>
              <a:rPr lang="en-US" altLang="zh-CN" dirty="0" smtClean="0"/>
              <a:t>     </a:t>
            </a:r>
            <a:r>
              <a:rPr lang="zh-CN" altLang="zh-CN" dirty="0"/>
              <a:t>的近似值，直到发现某一项的绝对值小于</a:t>
            </a:r>
            <a:r>
              <a:rPr lang="en-US" altLang="zh-CN" dirty="0"/>
              <a:t>10</a:t>
            </a:r>
            <a:r>
              <a:rPr lang="en-US" altLang="zh-CN" baseline="30000" dirty="0"/>
              <a:t>-6</a:t>
            </a:r>
            <a:r>
              <a:rPr lang="en-US" altLang="zh-CN" dirty="0"/>
              <a:t> </a:t>
            </a:r>
            <a:r>
              <a:rPr lang="zh-CN" altLang="zh-CN" dirty="0"/>
              <a:t>为止</a:t>
            </a:r>
            <a:r>
              <a:rPr lang="en-US" altLang="zh-CN" dirty="0"/>
              <a:t>(</a:t>
            </a:r>
            <a:r>
              <a:rPr lang="zh-CN" altLang="zh-CN" dirty="0"/>
              <a:t>该项不累计加</a:t>
            </a:r>
            <a:r>
              <a:rPr lang="en-US" altLang="zh-CN" dirty="0"/>
              <a:t>)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7"/>
            <a:ext cx="8229600" cy="4247877"/>
          </a:xfrm>
        </p:spPr>
        <p:txBody>
          <a:bodyPr/>
          <a:lstStyle/>
          <a:p>
            <a:r>
              <a:rPr lang="zh-CN" altLang="zh-CN" dirty="0"/>
              <a:t>解题思路：</a:t>
            </a:r>
            <a:endParaRPr lang="en-US" altLang="zh-CN" dirty="0"/>
          </a:p>
          <a:p>
            <a:pPr lvl="1"/>
            <a:r>
              <a:rPr lang="zh-CN" altLang="en-US" sz="2800" dirty="0"/>
              <a:t>求   </a:t>
            </a:r>
            <a:r>
              <a:rPr lang="zh-CN" altLang="en-US" sz="2800" dirty="0" smtClean="0"/>
              <a:t> </a:t>
            </a:r>
            <a:r>
              <a:rPr lang="zh-CN" altLang="zh-CN" sz="2800" dirty="0" smtClean="0"/>
              <a:t>近似</a:t>
            </a:r>
            <a:r>
              <a:rPr lang="zh-CN" altLang="en-US" sz="2800" dirty="0" smtClean="0"/>
              <a:t>值</a:t>
            </a:r>
            <a:r>
              <a:rPr lang="zh-CN" altLang="en-US" sz="2800" dirty="0"/>
              <a:t>的</a:t>
            </a:r>
            <a:r>
              <a:rPr lang="zh-CN" altLang="zh-CN" sz="2800" dirty="0"/>
              <a:t>方法</a:t>
            </a:r>
            <a:r>
              <a:rPr lang="zh-CN" altLang="en-US" sz="2800" dirty="0"/>
              <a:t>很多，本题是</a:t>
            </a:r>
            <a:r>
              <a:rPr lang="zh-CN" altLang="zh-CN" sz="2800" dirty="0"/>
              <a:t>一种</a:t>
            </a:r>
            <a:endParaRPr lang="en-US" altLang="zh-CN" sz="2800" dirty="0"/>
          </a:p>
          <a:p>
            <a:pPr lvl="1"/>
            <a:r>
              <a:rPr lang="zh-CN" altLang="en-US" sz="2800" dirty="0"/>
              <a:t>其他方法：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26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160926"/>
              </p:ext>
            </p:extLst>
          </p:nvPr>
        </p:nvGraphicFramePr>
        <p:xfrm>
          <a:off x="2076822" y="-27384"/>
          <a:ext cx="31432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68" name="公式" r:id="rId3" imgW="1371600" imgH="393700" progId="Equation.3">
                  <p:embed/>
                </p:oleObj>
              </mc:Choice>
              <mc:Fallback>
                <p:oleObj name="公式" r:id="rId3" imgW="13716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822" y="-27384"/>
                        <a:ext cx="3143250" cy="8953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015591"/>
              </p:ext>
            </p:extLst>
          </p:nvPr>
        </p:nvGraphicFramePr>
        <p:xfrm>
          <a:off x="6660232" y="344587"/>
          <a:ext cx="5000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69" name="公式" r:id="rId5" imgW="139700" imgH="139700" progId="Equation.3">
                  <p:embed/>
                </p:oleObj>
              </mc:Choice>
              <mc:Fallback>
                <p:oleObj name="公式" r:id="rId5" imgW="139700" imgH="139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44587"/>
                        <a:ext cx="500062" cy="4921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93183"/>
              </p:ext>
            </p:extLst>
          </p:nvPr>
        </p:nvGraphicFramePr>
        <p:xfrm>
          <a:off x="1691680" y="2708920"/>
          <a:ext cx="5000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70" name="公式" r:id="rId7" imgW="139700" imgH="139700" progId="Equation.3">
                  <p:embed/>
                </p:oleObj>
              </mc:Choice>
              <mc:Fallback>
                <p:oleObj name="公式" r:id="rId7" imgW="139700" imgH="139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08920"/>
                        <a:ext cx="500062" cy="4921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06322"/>
              </p:ext>
            </p:extLst>
          </p:nvPr>
        </p:nvGraphicFramePr>
        <p:xfrm>
          <a:off x="1907704" y="3825503"/>
          <a:ext cx="10001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71" name="公式" r:id="rId8" imgW="482391" imgH="393529" progId="Equation.3">
                  <p:embed/>
                </p:oleObj>
              </mc:Choice>
              <mc:Fallback>
                <p:oleObj name="公式" r:id="rId8" imgW="482391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825503"/>
                        <a:ext cx="1000125" cy="8032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094110"/>
              </p:ext>
            </p:extLst>
          </p:nvPr>
        </p:nvGraphicFramePr>
        <p:xfrm>
          <a:off x="1907134" y="4633565"/>
          <a:ext cx="392906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72" name="公式" r:id="rId10" imgW="1727200" imgH="419100" progId="Equation.3">
                  <p:embed/>
                </p:oleObj>
              </mc:Choice>
              <mc:Fallback>
                <p:oleObj name="公式" r:id="rId10" imgW="17272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134" y="4633565"/>
                        <a:ext cx="3929062" cy="9556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328251"/>
              </p:ext>
            </p:extLst>
          </p:nvPr>
        </p:nvGraphicFramePr>
        <p:xfrm>
          <a:off x="1906165" y="5589240"/>
          <a:ext cx="56181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73" name="公式" r:id="rId12" imgW="2514600" imgH="444500" progId="Equation.3">
                  <p:embed/>
                </p:oleObj>
              </mc:Choice>
              <mc:Fallback>
                <p:oleObj name="公式" r:id="rId12" imgW="25146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165" y="5589240"/>
                        <a:ext cx="5618163" cy="10001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5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1728490"/>
          </a:xfrm>
        </p:spPr>
        <p:txBody>
          <a:bodyPr/>
          <a:lstStyle/>
          <a:p>
            <a:r>
              <a:rPr lang="zh-CN" altLang="zh-CN" dirty="0"/>
              <a:t>例</a:t>
            </a:r>
            <a:r>
              <a:rPr lang="en-US" altLang="zh-CN" dirty="0"/>
              <a:t>5.7</a:t>
            </a:r>
            <a:r>
              <a:rPr lang="zh-CN" altLang="zh-CN" dirty="0"/>
              <a:t>用</a:t>
            </a:r>
            <a:r>
              <a:rPr lang="en-US" altLang="zh-CN" dirty="0"/>
              <a:t>                        </a:t>
            </a:r>
            <a:r>
              <a:rPr lang="en-US" altLang="zh-CN" dirty="0" smtClean="0"/>
              <a:t>  </a:t>
            </a:r>
            <a:r>
              <a:rPr lang="zh-CN" altLang="zh-CN" dirty="0" smtClean="0"/>
              <a:t>公式求</a:t>
            </a:r>
            <a:r>
              <a:rPr lang="en-US" altLang="zh-CN" dirty="0" smtClean="0"/>
              <a:t>     </a:t>
            </a:r>
            <a:r>
              <a:rPr lang="zh-CN" altLang="zh-CN" dirty="0"/>
              <a:t>的近似值，直到发现某一项的绝对值小于</a:t>
            </a:r>
            <a:r>
              <a:rPr lang="en-US" altLang="zh-CN" dirty="0"/>
              <a:t>10</a:t>
            </a:r>
            <a:r>
              <a:rPr lang="en-US" altLang="zh-CN" baseline="30000" dirty="0"/>
              <a:t>-6</a:t>
            </a:r>
            <a:r>
              <a:rPr lang="en-US" altLang="zh-CN" dirty="0"/>
              <a:t> </a:t>
            </a:r>
            <a:r>
              <a:rPr lang="zh-CN" altLang="zh-CN" dirty="0"/>
              <a:t>为止</a:t>
            </a:r>
            <a:r>
              <a:rPr lang="en-US" altLang="zh-CN" dirty="0"/>
              <a:t>(</a:t>
            </a:r>
            <a:r>
              <a:rPr lang="zh-CN" altLang="zh-CN" dirty="0"/>
              <a:t>该项不累计加</a:t>
            </a:r>
            <a:r>
              <a:rPr lang="en-US" altLang="zh-CN" dirty="0"/>
              <a:t>)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88840"/>
            <a:ext cx="4474840" cy="4247877"/>
          </a:xfrm>
        </p:spPr>
        <p:txBody>
          <a:bodyPr/>
          <a:lstStyle/>
          <a:p>
            <a:r>
              <a:rPr lang="zh-CN" altLang="zh-CN" dirty="0"/>
              <a:t>解题思路：</a:t>
            </a:r>
            <a:endParaRPr lang="en-US" altLang="zh-CN" dirty="0"/>
          </a:p>
          <a:p>
            <a:pPr lvl="1"/>
            <a:r>
              <a:rPr lang="zh-CN" altLang="en-US" sz="2800" dirty="0"/>
              <a:t>每项的分子都是</a:t>
            </a:r>
            <a:r>
              <a:rPr lang="en-US" altLang="zh-CN" sz="2800" dirty="0"/>
              <a:t>1</a:t>
            </a:r>
          </a:p>
          <a:p>
            <a:pPr lvl="1"/>
            <a:r>
              <a:rPr lang="zh-CN" altLang="en-US" sz="2800" dirty="0"/>
              <a:t>后一项的分母是前一项的分母加</a:t>
            </a:r>
            <a:r>
              <a:rPr lang="en-US" altLang="zh-CN" sz="2800" dirty="0"/>
              <a:t>2</a:t>
            </a:r>
          </a:p>
          <a:p>
            <a:pPr lvl="1"/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项的符号为正，从第</a:t>
            </a:r>
            <a:r>
              <a:rPr lang="en-US" altLang="zh-CN" sz="2800" dirty="0"/>
              <a:t>2</a:t>
            </a:r>
            <a:r>
              <a:rPr lang="zh-CN" altLang="en-US" sz="2800" dirty="0"/>
              <a:t>项起，每一项的符号与前一项的符号相反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92453"/>
              </p:ext>
            </p:extLst>
          </p:nvPr>
        </p:nvGraphicFramePr>
        <p:xfrm>
          <a:off x="2076822" y="-27384"/>
          <a:ext cx="31432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1" name="公式" r:id="rId3" imgW="1371600" imgH="393700" progId="Equation.3">
                  <p:embed/>
                </p:oleObj>
              </mc:Choice>
              <mc:Fallback>
                <p:oleObj name="公式" r:id="rId3" imgW="1371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822" y="-27384"/>
                        <a:ext cx="3143250" cy="8953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245302"/>
              </p:ext>
            </p:extLst>
          </p:nvPr>
        </p:nvGraphicFramePr>
        <p:xfrm>
          <a:off x="6660232" y="344587"/>
          <a:ext cx="5000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2" name="公式" r:id="rId5" imgW="139700" imgH="139700" progId="Equation.3">
                  <p:embed/>
                </p:oleObj>
              </mc:Choice>
              <mc:Fallback>
                <p:oleObj name="公式" r:id="rId5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44587"/>
                        <a:ext cx="500062" cy="4921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19104"/>
              </p:ext>
            </p:extLst>
          </p:nvPr>
        </p:nvGraphicFramePr>
        <p:xfrm>
          <a:off x="1259632" y="5445224"/>
          <a:ext cx="4286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3" name="公式" r:id="rId7" imgW="152334" imgH="393529" progId="Equation.3">
                  <p:embed/>
                </p:oleObj>
              </mc:Choice>
              <mc:Fallback>
                <p:oleObj name="公式" r:id="rId7" imgW="15233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445224"/>
                        <a:ext cx="428625" cy="10985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>
            <a:spLocks noChangeArrowheads="1"/>
          </p:cNvSpPr>
          <p:nvPr/>
        </p:nvSpPr>
        <p:spPr bwMode="auto">
          <a:xfrm>
            <a:off x="2045444" y="5873849"/>
            <a:ext cx="1071563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085405"/>
              </p:ext>
            </p:extLst>
          </p:nvPr>
        </p:nvGraphicFramePr>
        <p:xfrm>
          <a:off x="3259882" y="5516661"/>
          <a:ext cx="135731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4" name="公式" r:id="rId9" imgW="482391" imgH="393529" progId="Equation.3">
                  <p:embed/>
                </p:oleObj>
              </mc:Choice>
              <mc:Fallback>
                <p:oleObj name="公式" r:id="rId9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882" y="5516661"/>
                        <a:ext cx="1357312" cy="10906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24"/>
          <p:cNvGrpSpPr>
            <a:grpSpLocks/>
          </p:cNvGrpSpPr>
          <p:nvPr/>
        </p:nvGrpSpPr>
        <p:grpSpPr bwMode="auto">
          <a:xfrm>
            <a:off x="4932040" y="2150713"/>
            <a:ext cx="4055228" cy="3942583"/>
            <a:chOff x="1714480" y="1500174"/>
            <a:chExt cx="5143536" cy="5000660"/>
          </a:xfrm>
          <a:noFill/>
        </p:grpSpPr>
        <p:sp>
          <p:nvSpPr>
            <p:cNvPr id="11" name="流程图: 过程 14"/>
            <p:cNvSpPr>
              <a:spLocks noChangeArrowheads="1"/>
            </p:cNvSpPr>
            <p:nvPr/>
          </p:nvSpPr>
          <p:spPr bwMode="auto">
            <a:xfrm>
              <a:off x="1714480" y="1500174"/>
              <a:ext cx="5143536" cy="5000660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15" name="矩形 15"/>
            <p:cNvSpPr>
              <a:spLocks noChangeArrowheads="1"/>
            </p:cNvSpPr>
            <p:nvPr/>
          </p:nvSpPr>
          <p:spPr bwMode="auto">
            <a:xfrm>
              <a:off x="1714480" y="1500174"/>
              <a:ext cx="5143536" cy="571504"/>
            </a:xfrm>
            <a:prstGeom prst="rect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/>
                <a:t>sign=1,pi=0,n=1,term=1</a:t>
              </a:r>
              <a:endParaRPr lang="zh-CN" altLang="en-US" sz="2400" b="1"/>
            </a:p>
          </p:txBody>
        </p:sp>
        <p:sp>
          <p:nvSpPr>
            <p:cNvPr id="16" name="矩形 16"/>
            <p:cNvSpPr>
              <a:spLocks noChangeArrowheads="1"/>
            </p:cNvSpPr>
            <p:nvPr/>
          </p:nvSpPr>
          <p:spPr bwMode="auto">
            <a:xfrm>
              <a:off x="1714480" y="2071678"/>
              <a:ext cx="5143536" cy="3143272"/>
            </a:xfrm>
            <a:prstGeom prst="rect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当</a:t>
              </a:r>
              <a:r>
                <a:rPr lang="en-US" altLang="zh-CN" sz="2400" b="1"/>
                <a:t>term ≥10</a:t>
              </a:r>
              <a:r>
                <a:rPr lang="en-US" altLang="zh-CN" sz="2400" b="1" baseline="30000"/>
                <a:t>-6</a:t>
              </a:r>
              <a:endParaRPr lang="zh-CN" altLang="en-US" sz="2400" b="1" baseline="30000"/>
            </a:p>
          </p:txBody>
        </p:sp>
        <p:sp>
          <p:nvSpPr>
            <p:cNvPr id="17" name="流程图: 过程 17"/>
            <p:cNvSpPr>
              <a:spLocks noChangeArrowheads="1"/>
            </p:cNvSpPr>
            <p:nvPr/>
          </p:nvSpPr>
          <p:spPr bwMode="auto">
            <a:xfrm>
              <a:off x="2786050" y="2643182"/>
              <a:ext cx="4071966" cy="2571768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2400"/>
            </a:p>
            <a:p>
              <a:pPr eaLnBrk="1" hangingPunct="1"/>
              <a:endParaRPr lang="en-US" altLang="zh-CN" sz="2400"/>
            </a:p>
            <a:p>
              <a:pPr eaLnBrk="1" hangingPunct="1"/>
              <a:endParaRPr lang="en-US" altLang="zh-CN" sz="2400"/>
            </a:p>
            <a:p>
              <a:pPr eaLnBrk="1" hangingPunct="1"/>
              <a:endParaRPr lang="zh-CN" altLang="en-US" sz="2400"/>
            </a:p>
          </p:txBody>
        </p:sp>
        <p:sp>
          <p:nvSpPr>
            <p:cNvPr id="18" name="流程图: 过程 18"/>
            <p:cNvSpPr>
              <a:spLocks noChangeArrowheads="1"/>
            </p:cNvSpPr>
            <p:nvPr/>
          </p:nvSpPr>
          <p:spPr bwMode="auto">
            <a:xfrm>
              <a:off x="2786050" y="2643182"/>
              <a:ext cx="4071966" cy="642942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pi=pi+term</a:t>
              </a:r>
              <a:endParaRPr lang="zh-CN" altLang="en-US" sz="2400" b="1"/>
            </a:p>
          </p:txBody>
        </p:sp>
        <p:sp>
          <p:nvSpPr>
            <p:cNvPr id="19" name="流程图: 过程 19"/>
            <p:cNvSpPr>
              <a:spLocks noChangeArrowheads="1"/>
            </p:cNvSpPr>
            <p:nvPr/>
          </p:nvSpPr>
          <p:spPr bwMode="auto">
            <a:xfrm>
              <a:off x="2786050" y="3286124"/>
              <a:ext cx="4071966" cy="642942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 dirty="0" smtClean="0"/>
                <a:t>         n=n+2</a:t>
              </a:r>
              <a:endParaRPr lang="zh-CN" altLang="en-US" sz="2400" b="1" dirty="0"/>
            </a:p>
          </p:txBody>
        </p:sp>
        <p:sp>
          <p:nvSpPr>
            <p:cNvPr id="20" name="流程图: 过程 20"/>
            <p:cNvSpPr>
              <a:spLocks noChangeArrowheads="1"/>
            </p:cNvSpPr>
            <p:nvPr/>
          </p:nvSpPr>
          <p:spPr bwMode="auto">
            <a:xfrm>
              <a:off x="2786050" y="3929066"/>
              <a:ext cx="4071966" cy="642942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/>
                <a:t>sign=-</a:t>
              </a:r>
              <a:r>
                <a:rPr lang="en-US" altLang="zh-CN" sz="2400" b="1" dirty="0"/>
                <a:t>sign</a:t>
              </a:r>
              <a:endParaRPr lang="zh-CN" altLang="en-US" sz="2400" b="1" dirty="0"/>
            </a:p>
          </p:txBody>
        </p:sp>
        <p:sp>
          <p:nvSpPr>
            <p:cNvPr id="21" name="流程图: 过程 21"/>
            <p:cNvSpPr>
              <a:spLocks noChangeArrowheads="1"/>
            </p:cNvSpPr>
            <p:nvPr/>
          </p:nvSpPr>
          <p:spPr bwMode="auto">
            <a:xfrm>
              <a:off x="2786050" y="4572008"/>
              <a:ext cx="4071966" cy="642942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/>
                <a:t>  term=sign/n</a:t>
              </a:r>
              <a:endParaRPr lang="zh-CN" altLang="en-US" sz="2400" b="1" dirty="0"/>
            </a:p>
          </p:txBody>
        </p:sp>
        <p:sp>
          <p:nvSpPr>
            <p:cNvPr id="22" name="流程图: 过程 22"/>
            <p:cNvSpPr>
              <a:spLocks noChangeArrowheads="1"/>
            </p:cNvSpPr>
            <p:nvPr/>
          </p:nvSpPr>
          <p:spPr bwMode="auto">
            <a:xfrm>
              <a:off x="1714480" y="5214950"/>
              <a:ext cx="5143536" cy="642942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/>
                <a:t>pi=pi*4</a:t>
              </a:r>
              <a:endParaRPr lang="zh-CN" altLang="en-US" sz="2400" b="1"/>
            </a:p>
          </p:txBody>
        </p:sp>
        <p:sp>
          <p:nvSpPr>
            <p:cNvPr id="23" name="流程图: 过程 23"/>
            <p:cNvSpPr>
              <a:spLocks noChangeArrowheads="1"/>
            </p:cNvSpPr>
            <p:nvPr/>
          </p:nvSpPr>
          <p:spPr bwMode="auto">
            <a:xfrm>
              <a:off x="1714480" y="5857892"/>
              <a:ext cx="5143536" cy="642942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输出</a:t>
              </a:r>
              <a:r>
                <a:rPr lang="en-US" altLang="zh-CN" sz="2400" b="1"/>
                <a:t>pi</a:t>
              </a:r>
              <a:endParaRPr lang="zh-CN" altLang="en-US" sz="2400" b="1"/>
            </a:p>
          </p:txBody>
        </p:sp>
      </p:grpSp>
      <p:sp>
        <p:nvSpPr>
          <p:cNvPr id="7" name="椭圆 6"/>
          <p:cNvSpPr/>
          <p:nvPr/>
        </p:nvSpPr>
        <p:spPr bwMode="auto">
          <a:xfrm>
            <a:off x="6007102" y="3572865"/>
            <a:ext cx="2736304" cy="1584176"/>
          </a:xfrm>
          <a:prstGeom prst="ellipse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24"/>
          <p:cNvGrpSpPr>
            <a:grpSpLocks/>
          </p:cNvGrpSpPr>
          <p:nvPr/>
        </p:nvGrpSpPr>
        <p:grpSpPr bwMode="auto">
          <a:xfrm>
            <a:off x="5427539" y="123257"/>
            <a:ext cx="3566982" cy="3249557"/>
            <a:chOff x="1714480" y="1500174"/>
            <a:chExt cx="5143536" cy="5000660"/>
          </a:xfrm>
          <a:solidFill>
            <a:srgbClr val="000000"/>
          </a:solidFill>
        </p:grpSpPr>
        <p:sp>
          <p:nvSpPr>
            <p:cNvPr id="23" name="流程图: 过程 14"/>
            <p:cNvSpPr>
              <a:spLocks noChangeArrowheads="1"/>
            </p:cNvSpPr>
            <p:nvPr/>
          </p:nvSpPr>
          <p:spPr bwMode="auto">
            <a:xfrm>
              <a:off x="1714480" y="1500174"/>
              <a:ext cx="5143536" cy="5000660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24" name="矩形 15"/>
            <p:cNvSpPr>
              <a:spLocks noChangeArrowheads="1"/>
            </p:cNvSpPr>
            <p:nvPr/>
          </p:nvSpPr>
          <p:spPr bwMode="auto">
            <a:xfrm>
              <a:off x="1714480" y="1500174"/>
              <a:ext cx="5143536" cy="571504"/>
            </a:xfrm>
            <a:prstGeom prst="rect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/>
                <a:t>sign=1,pi=0,n=1,term=1</a:t>
              </a:r>
              <a:endParaRPr lang="zh-CN" altLang="en-US" sz="2400" b="1"/>
            </a:p>
          </p:txBody>
        </p:sp>
        <p:sp>
          <p:nvSpPr>
            <p:cNvPr id="25" name="矩形 16"/>
            <p:cNvSpPr>
              <a:spLocks noChangeArrowheads="1"/>
            </p:cNvSpPr>
            <p:nvPr/>
          </p:nvSpPr>
          <p:spPr bwMode="auto">
            <a:xfrm>
              <a:off x="1714480" y="2071678"/>
              <a:ext cx="5143536" cy="3143272"/>
            </a:xfrm>
            <a:prstGeom prst="rect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当</a:t>
              </a:r>
              <a:r>
                <a:rPr lang="en-US" altLang="zh-CN" sz="2400" b="1"/>
                <a:t>term ≥10</a:t>
              </a:r>
              <a:r>
                <a:rPr lang="en-US" altLang="zh-CN" sz="2400" b="1" baseline="30000"/>
                <a:t>-6</a:t>
              </a:r>
              <a:endParaRPr lang="zh-CN" altLang="en-US" sz="2400" b="1" baseline="30000"/>
            </a:p>
          </p:txBody>
        </p:sp>
        <p:sp>
          <p:nvSpPr>
            <p:cNvPr id="26" name="流程图: 过程 17"/>
            <p:cNvSpPr>
              <a:spLocks noChangeArrowheads="1"/>
            </p:cNvSpPr>
            <p:nvPr/>
          </p:nvSpPr>
          <p:spPr bwMode="auto">
            <a:xfrm>
              <a:off x="2786050" y="2643182"/>
              <a:ext cx="4071966" cy="2571768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 sz="2400"/>
            </a:p>
            <a:p>
              <a:pPr eaLnBrk="1" hangingPunct="1"/>
              <a:endParaRPr lang="en-US" altLang="zh-CN" sz="2400"/>
            </a:p>
            <a:p>
              <a:pPr eaLnBrk="1" hangingPunct="1"/>
              <a:endParaRPr lang="en-US" altLang="zh-CN" sz="2400"/>
            </a:p>
            <a:p>
              <a:pPr eaLnBrk="1" hangingPunct="1"/>
              <a:endParaRPr lang="zh-CN" altLang="en-US" sz="2400"/>
            </a:p>
          </p:txBody>
        </p:sp>
        <p:sp>
          <p:nvSpPr>
            <p:cNvPr id="27" name="流程图: 过程 18"/>
            <p:cNvSpPr>
              <a:spLocks noChangeArrowheads="1"/>
            </p:cNvSpPr>
            <p:nvPr/>
          </p:nvSpPr>
          <p:spPr bwMode="auto">
            <a:xfrm>
              <a:off x="2786050" y="2643182"/>
              <a:ext cx="4071966" cy="642942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pi=pi+term</a:t>
              </a:r>
              <a:endParaRPr lang="zh-CN" altLang="en-US" sz="2400" b="1"/>
            </a:p>
          </p:txBody>
        </p:sp>
        <p:sp>
          <p:nvSpPr>
            <p:cNvPr id="28" name="流程图: 过程 19"/>
            <p:cNvSpPr>
              <a:spLocks noChangeArrowheads="1"/>
            </p:cNvSpPr>
            <p:nvPr/>
          </p:nvSpPr>
          <p:spPr bwMode="auto">
            <a:xfrm>
              <a:off x="2786050" y="3286124"/>
              <a:ext cx="4071966" cy="642942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 dirty="0" smtClean="0"/>
                <a:t>       n=n+2</a:t>
              </a:r>
              <a:endParaRPr lang="zh-CN" altLang="en-US" sz="2400" b="1" dirty="0"/>
            </a:p>
          </p:txBody>
        </p:sp>
        <p:sp>
          <p:nvSpPr>
            <p:cNvPr id="29" name="流程图: 过程 20"/>
            <p:cNvSpPr>
              <a:spLocks noChangeArrowheads="1"/>
            </p:cNvSpPr>
            <p:nvPr/>
          </p:nvSpPr>
          <p:spPr bwMode="auto">
            <a:xfrm>
              <a:off x="2786050" y="3929066"/>
              <a:ext cx="4071966" cy="642942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/>
                <a:t>sign=-</a:t>
              </a:r>
              <a:r>
                <a:rPr lang="en-US" altLang="zh-CN" sz="2400" b="1" dirty="0"/>
                <a:t>sign</a:t>
              </a:r>
              <a:endParaRPr lang="zh-CN" altLang="en-US" sz="2400" b="1" dirty="0"/>
            </a:p>
          </p:txBody>
        </p:sp>
        <p:sp>
          <p:nvSpPr>
            <p:cNvPr id="30" name="流程图: 过程 21"/>
            <p:cNvSpPr>
              <a:spLocks noChangeArrowheads="1"/>
            </p:cNvSpPr>
            <p:nvPr/>
          </p:nvSpPr>
          <p:spPr bwMode="auto">
            <a:xfrm>
              <a:off x="2786050" y="4572008"/>
              <a:ext cx="4071966" cy="642942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/>
                <a:t>  term=sign/n</a:t>
              </a:r>
              <a:endParaRPr lang="zh-CN" altLang="en-US" sz="2400" b="1" dirty="0"/>
            </a:p>
          </p:txBody>
        </p:sp>
        <p:sp>
          <p:nvSpPr>
            <p:cNvPr id="31" name="流程图: 过程 22"/>
            <p:cNvSpPr>
              <a:spLocks noChangeArrowheads="1"/>
            </p:cNvSpPr>
            <p:nvPr/>
          </p:nvSpPr>
          <p:spPr bwMode="auto">
            <a:xfrm>
              <a:off x="1714480" y="5214950"/>
              <a:ext cx="5143536" cy="642942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/>
                <a:t>pi=pi*4</a:t>
              </a:r>
              <a:endParaRPr lang="zh-CN" altLang="en-US" sz="2400" b="1"/>
            </a:p>
          </p:txBody>
        </p:sp>
        <p:sp>
          <p:nvSpPr>
            <p:cNvPr id="32" name="流程图: 过程 23"/>
            <p:cNvSpPr>
              <a:spLocks noChangeArrowheads="1"/>
            </p:cNvSpPr>
            <p:nvPr/>
          </p:nvSpPr>
          <p:spPr bwMode="auto">
            <a:xfrm>
              <a:off x="1714480" y="5857892"/>
              <a:ext cx="5143536" cy="642942"/>
            </a:xfrm>
            <a:prstGeom prst="flowChartProcess">
              <a:avLst/>
            </a:prstGeom>
            <a:grpFill/>
            <a:ln w="38100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输出</a:t>
              </a:r>
              <a:r>
                <a:rPr lang="en-US" altLang="zh-CN" sz="2400" b="1"/>
                <a:t>pi</a:t>
              </a:r>
              <a:endParaRPr lang="zh-CN" altLang="en-US" sz="2400" b="1"/>
            </a:p>
          </p:txBody>
        </p:sp>
      </p:grp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4624"/>
            <a:ext cx="8572500" cy="6357938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math.h</a:t>
            </a:r>
            <a:r>
              <a:rPr lang="en-US" altLang="zh-CN" sz="2800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  </a:t>
            </a:r>
            <a:r>
              <a:rPr lang="en-US" altLang="zh-CN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sign=1; 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double pi=0,n=1,term=1;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while(</a:t>
            </a:r>
            <a:r>
              <a:rPr lang="en-US" altLang="zh-CN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fabs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(term)&gt;=1e-6) </a:t>
            </a:r>
            <a:endParaRPr lang="zh-CN" altLang="zh-CN" sz="2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{  pi=</a:t>
            </a:r>
            <a:r>
              <a:rPr lang="en-US" altLang="zh-CN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pi+term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n=n+2; </a:t>
            </a:r>
            <a:endParaRPr lang="zh-CN" altLang="zh-CN" sz="2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sign=-sign; </a:t>
            </a:r>
            <a:endParaRPr lang="zh-CN" altLang="zh-CN" sz="2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term=sign/n;    </a:t>
            </a:r>
            <a:endParaRPr lang="zh-CN" altLang="zh-CN" sz="2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}</a:t>
            </a:r>
            <a:endParaRPr lang="zh-CN" altLang="zh-CN" sz="2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pi=pi*4;          </a:t>
            </a:r>
            <a:endParaRPr lang="zh-CN" altLang="zh-CN" sz="2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("pi=%10.8f\</a:t>
            </a:r>
            <a:r>
              <a:rPr lang="en-US" altLang="zh-CN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n",pi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</a:t>
            </a:r>
            <a:endParaRPr lang="zh-CN" altLang="zh-CN" sz="2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0;</a:t>
            </a:r>
            <a:endParaRPr lang="zh-CN" altLang="zh-CN" sz="2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endParaRPr lang="en-US" altLang="zh-CN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692029" y="3307404"/>
            <a:ext cx="45190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双精度数求</a:t>
            </a:r>
            <a:r>
              <a:rPr lang="zh-CN" altLang="en-US" sz="2800" b="1" dirty="0">
                <a:solidFill>
                  <a:srgbClr val="FF0000"/>
                </a:solidFill>
              </a:rPr>
              <a:t>绝对值的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函数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/>
            </a:r>
            <a:br>
              <a:rPr lang="en-US" altLang="zh-CN" sz="2800" b="1" dirty="0" smtClean="0">
                <a:solidFill>
                  <a:srgbClr val="FF0000"/>
                </a:solidFill>
              </a:rPr>
            </a:br>
            <a:r>
              <a:rPr lang="zh-CN" altLang="en-US" sz="2800" b="1" dirty="0" smtClean="0">
                <a:solidFill>
                  <a:srgbClr val="FF0000"/>
                </a:solidFill>
              </a:rPr>
              <a:t>（整数用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abs( 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函数）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752462" y="2290287"/>
            <a:ext cx="928687" cy="500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21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786188"/>
            <a:ext cx="38941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786313" y="3714750"/>
            <a:ext cx="2928937" cy="928688"/>
          </a:xfrm>
          <a:prstGeom prst="rect">
            <a:avLst/>
          </a:prstGeom>
          <a:noFill/>
          <a:ln w="38100" algn="ctr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57688" y="471487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66CCFF"/>
                </a:solidFill>
              </a:rPr>
              <a:t>只保证前</a:t>
            </a:r>
            <a:r>
              <a:rPr lang="en-US" altLang="zh-CN" sz="2800" b="1" dirty="0">
                <a:solidFill>
                  <a:srgbClr val="66CCFF"/>
                </a:solidFill>
              </a:rPr>
              <a:t>5</a:t>
            </a:r>
            <a:r>
              <a:rPr lang="zh-CN" altLang="en-US" sz="2800" b="1" dirty="0">
                <a:solidFill>
                  <a:srgbClr val="66CCFF"/>
                </a:solidFill>
              </a:rPr>
              <a:t>位小数是准确的</a:t>
            </a:r>
            <a:endParaRPr lang="en-US" altLang="zh-CN" sz="2800" b="1" dirty="0">
              <a:solidFill>
                <a:srgbClr val="66CCFF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220518" y="2254578"/>
            <a:ext cx="1071562" cy="500062"/>
          </a:xfrm>
          <a:prstGeom prst="rect">
            <a:avLst/>
          </a:prstGeom>
          <a:noFill/>
          <a:ln w="38100" algn="ctr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5343773"/>
            <a:ext cx="3911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71875" y="2740838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66FF"/>
                </a:solidFill>
              </a:rPr>
              <a:t>改为</a:t>
            </a:r>
            <a:r>
              <a:rPr lang="en-US" altLang="zh-CN" sz="3200" b="1" dirty="0">
                <a:solidFill>
                  <a:srgbClr val="FF66FF"/>
                </a:solidFill>
              </a:rPr>
              <a:t>1e-8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760769" y="5236616"/>
            <a:ext cx="3267615" cy="928688"/>
          </a:xfrm>
          <a:prstGeom prst="rect">
            <a:avLst/>
          </a:prstGeom>
          <a:noFill/>
          <a:ln w="38100" algn="ctr">
            <a:solidFill>
              <a:srgbClr val="FF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12160" y="4232999"/>
            <a:ext cx="1758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66CCFF"/>
                </a:solidFill>
              </a:rPr>
              <a:t>循环</a:t>
            </a:r>
            <a:r>
              <a:rPr lang="en-US" altLang="zh-CN" dirty="0" smtClean="0">
                <a:solidFill>
                  <a:srgbClr val="66CCFF"/>
                </a:solidFill>
              </a:rPr>
              <a:t>50</a:t>
            </a:r>
            <a:r>
              <a:rPr lang="zh-CN" altLang="en-US" dirty="0" smtClean="0">
                <a:solidFill>
                  <a:srgbClr val="66CCFF"/>
                </a:solidFill>
              </a:rPr>
              <a:t>万次</a:t>
            </a:r>
            <a:endParaRPr lang="zh-CN" altLang="en-US" dirty="0">
              <a:solidFill>
                <a:srgbClr val="66CC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2160" y="6165304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66FF"/>
                </a:solidFill>
              </a:rPr>
              <a:t>循环</a:t>
            </a:r>
            <a:r>
              <a:rPr lang="en-US" altLang="zh-CN" dirty="0" smtClean="0">
                <a:solidFill>
                  <a:srgbClr val="FF66FF"/>
                </a:solidFill>
              </a:rPr>
              <a:t>5000</a:t>
            </a:r>
            <a:r>
              <a:rPr lang="zh-CN" altLang="en-US" dirty="0" smtClean="0">
                <a:solidFill>
                  <a:srgbClr val="FF66FF"/>
                </a:solidFill>
              </a:rPr>
              <a:t>万次</a:t>
            </a:r>
            <a:endParaRPr lang="zh-CN" altLang="en-US" dirty="0">
              <a:solidFill>
                <a:srgbClr val="FF66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84354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3" grpId="0" animBg="1"/>
      <p:bldP spid="14" grpId="0"/>
      <p:bldP spid="15" grpId="0" animBg="1"/>
      <p:bldP spid="19" grpId="0"/>
      <p:bldP spid="21" grpId="0" animBg="1"/>
      <p:bldP spid="2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2304554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5.8】</a:t>
            </a:r>
            <a:r>
              <a:rPr lang="zh-CN" altLang="zh-CN" dirty="0" smtClean="0"/>
              <a:t>求</a:t>
            </a:r>
            <a:r>
              <a:rPr lang="zh-CN" altLang="zh-CN" dirty="0"/>
              <a:t>费波那西</a:t>
            </a:r>
            <a:r>
              <a:rPr lang="en-US" altLang="zh-CN" dirty="0"/>
              <a:t>(Fibonacci)</a:t>
            </a:r>
            <a:r>
              <a:rPr lang="zh-CN" altLang="zh-CN" dirty="0"/>
              <a:t>数列的前</a:t>
            </a:r>
            <a:r>
              <a:rPr lang="en-US" altLang="zh-CN" dirty="0"/>
              <a:t>40</a:t>
            </a:r>
            <a:r>
              <a:rPr lang="zh-CN" altLang="zh-CN" dirty="0"/>
              <a:t>个数。这个数列有如下特点：第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两个数为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。从第</a:t>
            </a:r>
            <a:r>
              <a:rPr lang="en-US" altLang="zh-CN" dirty="0"/>
              <a:t>3</a:t>
            </a:r>
            <a:r>
              <a:rPr lang="zh-CN" altLang="zh-CN" dirty="0"/>
              <a:t>个数开始，该数是其前面两个数之和。即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25143"/>
            <a:ext cx="8229600" cy="18722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这是一个有趣的古典数学问题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有</a:t>
            </a:r>
            <a:r>
              <a:rPr lang="zh-CN" altLang="en-US" sz="2400" dirty="0"/>
              <a:t>一对兔子，从出生后第</a:t>
            </a:r>
            <a:r>
              <a:rPr lang="en-US" altLang="zh-CN" sz="2400" dirty="0"/>
              <a:t>3</a:t>
            </a:r>
            <a:r>
              <a:rPr lang="zh-CN" altLang="en-US" sz="2400" dirty="0"/>
              <a:t>个月起每个月都生一对兔子。</a:t>
            </a:r>
          </a:p>
          <a:p>
            <a:r>
              <a:rPr lang="zh-CN" altLang="en-US" sz="2400" dirty="0"/>
              <a:t>小兔子长到第</a:t>
            </a:r>
            <a:r>
              <a:rPr lang="en-US" altLang="zh-CN" sz="2400" dirty="0"/>
              <a:t>3</a:t>
            </a:r>
            <a:r>
              <a:rPr lang="zh-CN" altLang="en-US" sz="2400" dirty="0"/>
              <a:t>个月后每个月又生一对兔子。</a:t>
            </a:r>
          </a:p>
          <a:p>
            <a:r>
              <a:rPr lang="zh-CN" altLang="en-US" sz="2400" dirty="0"/>
              <a:t>假设所有兔子都不死，问每个月的兔子总数为多少？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29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97214"/>
              </p:ext>
            </p:extLst>
          </p:nvPr>
        </p:nvGraphicFramePr>
        <p:xfrm>
          <a:off x="2123728" y="2724324"/>
          <a:ext cx="439737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6" name="公式" r:id="rId3" imgW="1625600" imgH="711200" progId="Equation.3">
                  <p:embed/>
                </p:oleObj>
              </mc:Choice>
              <mc:Fallback>
                <p:oleObj name="公式" r:id="rId3" imgW="16256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724324"/>
                        <a:ext cx="4397375" cy="19288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38481-004E-45AA-BB7A-F8178979E31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21688" cy="990600"/>
          </a:xfrm>
        </p:spPr>
        <p:txBody>
          <a:bodyPr/>
          <a:lstStyle/>
          <a:p>
            <a:r>
              <a:rPr lang="en-US" altLang="zh-CN" dirty="0" smtClean="0">
                <a:ea typeface="楷体_GB2312" pitchFamily="49" charset="-122"/>
              </a:rPr>
              <a:t>break</a:t>
            </a:r>
            <a:r>
              <a:rPr lang="zh-CN" altLang="en-US" dirty="0" smtClean="0">
                <a:ea typeface="楷体_GB2312" pitchFamily="49" charset="-122"/>
              </a:rPr>
              <a:t>语句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1955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74075" cy="5562600"/>
          </a:xfrm>
          <a:noFill/>
          <a:ln/>
        </p:spPr>
        <p:txBody>
          <a:bodyPr lIns="92075" tIns="46038" rIns="92075" bIns="46038"/>
          <a:lstStyle/>
          <a:p>
            <a:pPr marL="571500" indent="-571500">
              <a:spcBef>
                <a:spcPts val="1200"/>
              </a:spcBef>
              <a:buSzTx/>
            </a:pPr>
            <a:r>
              <a:rPr lang="en-US" altLang="zh-CN" sz="2800" dirty="0">
                <a:ea typeface="楷体_GB2312" pitchFamily="49" charset="-122"/>
              </a:rPr>
              <a:t>break</a:t>
            </a:r>
            <a:r>
              <a:rPr lang="zh-CN" altLang="en-US" sz="2800" dirty="0">
                <a:ea typeface="楷体_GB2312" pitchFamily="49" charset="-122"/>
              </a:rPr>
              <a:t>语句的一般形式：</a:t>
            </a:r>
            <a:br>
              <a:rPr lang="zh-CN" altLang="en-US" sz="2800" dirty="0">
                <a:ea typeface="楷体_GB2312" pitchFamily="49" charset="-122"/>
              </a:rPr>
            </a:br>
            <a:r>
              <a:rPr lang="zh-CN" altLang="en-US" sz="2800" dirty="0">
                <a:ea typeface="楷体_GB2312" pitchFamily="49" charset="-122"/>
              </a:rPr>
              <a:t>		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break;</a:t>
            </a:r>
          </a:p>
          <a:p>
            <a:pPr marL="571500" indent="-571500">
              <a:spcBef>
                <a:spcPts val="1200"/>
              </a:spcBef>
              <a:buSzTx/>
            </a:pPr>
            <a:r>
              <a:rPr lang="en-US" altLang="zh-CN" sz="2800" dirty="0">
                <a:ea typeface="楷体_GB2312" pitchFamily="49" charset="-122"/>
              </a:rPr>
              <a:t>break</a:t>
            </a:r>
            <a:r>
              <a:rPr lang="zh-CN" altLang="en-US" sz="2800" dirty="0">
                <a:ea typeface="楷体_GB2312" pitchFamily="49" charset="-122"/>
              </a:rPr>
              <a:t>语句的功能：</a:t>
            </a:r>
          </a:p>
          <a:p>
            <a:pPr marL="839788" lvl="1" indent="-495300">
              <a:spcBef>
                <a:spcPts val="1200"/>
              </a:spcBef>
              <a:buSzTx/>
              <a:buFont typeface="Wingdings" pitchFamily="2" charset="2"/>
              <a:buAutoNum type="arabicPeriod"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en-US" altLang="zh-CN" sz="2800" dirty="0">
                <a:ea typeface="楷体_GB2312" pitchFamily="49" charset="-122"/>
              </a:rPr>
              <a:t>switch</a:t>
            </a:r>
            <a:r>
              <a:rPr lang="zh-CN" altLang="en-US" sz="2800" dirty="0">
                <a:ea typeface="楷体_GB2312" pitchFamily="49" charset="-122"/>
              </a:rPr>
              <a:t>语句中使用，使流程跳出</a:t>
            </a:r>
            <a:r>
              <a:rPr lang="en-US" altLang="zh-CN" sz="2800" dirty="0">
                <a:ea typeface="楷体_GB2312" pitchFamily="49" charset="-122"/>
              </a:rPr>
              <a:t>switch</a:t>
            </a:r>
            <a:r>
              <a:rPr lang="zh-CN" altLang="en-US" sz="2800" dirty="0">
                <a:ea typeface="楷体_GB2312" pitchFamily="49" charset="-122"/>
              </a:rPr>
              <a:t>结构，继续执行</a:t>
            </a:r>
            <a:r>
              <a:rPr lang="en-US" altLang="zh-CN" sz="2800" dirty="0">
                <a:ea typeface="楷体_GB2312" pitchFamily="49" charset="-122"/>
              </a:rPr>
              <a:t>switch</a:t>
            </a:r>
            <a:r>
              <a:rPr lang="zh-CN" altLang="en-US" sz="2800" dirty="0" smtClean="0">
                <a:ea typeface="楷体_GB2312" pitchFamily="49" charset="-122"/>
              </a:rPr>
              <a:t>语句后面</a:t>
            </a:r>
            <a:r>
              <a:rPr lang="zh-CN" altLang="en-US" sz="2800" dirty="0">
                <a:ea typeface="楷体_GB2312" pitchFamily="49" charset="-122"/>
              </a:rPr>
              <a:t>的语句。</a:t>
            </a:r>
          </a:p>
          <a:p>
            <a:pPr marL="839788" lvl="1" indent="-495300">
              <a:spcBef>
                <a:spcPts val="1200"/>
              </a:spcBef>
              <a:buSzTx/>
              <a:buFont typeface="Wingdings" pitchFamily="2" charset="2"/>
              <a:buAutoNum type="arabicPeriod"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en-US" altLang="zh-CN" sz="2800" dirty="0">
                <a:ea typeface="楷体_GB2312" pitchFamily="49" charset="-122"/>
              </a:rPr>
              <a:t>for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en-US" altLang="zh-CN" sz="2800" dirty="0">
                <a:ea typeface="楷体_GB2312" pitchFamily="49" charset="-122"/>
              </a:rPr>
              <a:t>while</a:t>
            </a:r>
            <a:r>
              <a:rPr lang="zh-CN" altLang="en-US" sz="2800" dirty="0">
                <a:ea typeface="楷体_GB2312" pitchFamily="49" charset="-122"/>
              </a:rPr>
              <a:t>或</a:t>
            </a:r>
            <a:r>
              <a:rPr lang="en-US" altLang="zh-CN" sz="2800" dirty="0">
                <a:ea typeface="楷体_GB2312" pitchFamily="49" charset="-122"/>
              </a:rPr>
              <a:t>do-while</a:t>
            </a:r>
            <a:r>
              <a:rPr lang="zh-CN" altLang="en-US" sz="2800" dirty="0">
                <a:ea typeface="楷体_GB2312" pitchFamily="49" charset="-122"/>
              </a:rPr>
              <a:t>语句使用，使流程从循环体内跳出，即</a:t>
            </a: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提前结束</a:t>
            </a:r>
            <a:r>
              <a:rPr lang="zh-CN" altLang="en-US" sz="2800" b="1" dirty="0" smtClean="0">
                <a:solidFill>
                  <a:srgbClr val="FFFF00"/>
                </a:solidFill>
                <a:ea typeface="楷体_GB2312" pitchFamily="49" charset="-122"/>
              </a:rPr>
              <a:t>循环</a:t>
            </a:r>
            <a:r>
              <a:rPr lang="zh-CN" altLang="en-US" sz="2800" dirty="0" smtClean="0">
                <a:ea typeface="楷体_GB2312" pitchFamily="49" charset="-122"/>
              </a:rPr>
              <a:t>，</a:t>
            </a:r>
            <a:r>
              <a:rPr lang="zh-CN" altLang="en-US" sz="2800" dirty="0">
                <a:ea typeface="楷体_GB2312" pitchFamily="49" charset="-122"/>
              </a:rPr>
              <a:t>接着</a:t>
            </a:r>
            <a:r>
              <a:rPr lang="zh-CN" altLang="en-US" sz="2800" dirty="0" smtClean="0">
                <a:ea typeface="楷体_GB2312" pitchFamily="49" charset="-122"/>
              </a:rPr>
              <a:t>执行后面的语句</a:t>
            </a:r>
            <a:r>
              <a:rPr lang="zh-CN" altLang="en-US" sz="2800" dirty="0" smtClean="0">
                <a:ea typeface="楷体_GB2312" pitchFamily="49" charset="-122"/>
              </a:rPr>
              <a:t>。</a:t>
            </a:r>
            <a:endParaRPr lang="zh-CN" altLang="en-US" sz="2800" dirty="0">
              <a:solidFill>
                <a:srgbClr val="66FF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82834"/>
              </p:ext>
            </p:extLst>
          </p:nvPr>
        </p:nvGraphicFramePr>
        <p:xfrm>
          <a:off x="1214438" y="1143000"/>
          <a:ext cx="6786562" cy="4876800"/>
        </p:xfrm>
        <a:graphic>
          <a:graphicData uri="http://schemas.openxmlformats.org/drawingml/2006/table">
            <a:tbl>
              <a:tblPr/>
              <a:tblGrid>
                <a:gridCol w="1322785"/>
                <a:gridCol w="1391840"/>
                <a:gridCol w="1500187"/>
                <a:gridCol w="1428750"/>
                <a:gridCol w="1143000"/>
              </a:tblGrid>
              <a:tr h="484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latin typeface="Times New Roman"/>
                          <a:ea typeface="宋体"/>
                          <a:cs typeface="Times New Roman"/>
                        </a:rPr>
                        <a:t>第几个月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latin typeface="Times New Roman"/>
                          <a:ea typeface="宋体"/>
                          <a:cs typeface="Times New Roman"/>
                        </a:rPr>
                        <a:t>小兔子对数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  <a:cs typeface="Times New Roman"/>
                        </a:rPr>
                        <a:t>中兔子对数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  <a:cs typeface="Times New Roman"/>
                        </a:rPr>
                        <a:t>老兔子对数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  <a:cs typeface="Times New Roman"/>
                        </a:rPr>
                        <a:t>兔子总数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4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3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4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3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3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4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3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3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3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4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3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4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3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3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4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3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3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4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32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32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41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  <a:cs typeface="Times New Roman"/>
                        </a:rPr>
                        <a:t>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  <a:cs typeface="Times New Roman"/>
                        </a:rPr>
                        <a:t>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  <a:cs typeface="Times New Roman"/>
                        </a:rPr>
                        <a:t>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  <a:cs typeface="Times New Roman"/>
                        </a:rPr>
                        <a:t>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latin typeface="Times New Roman"/>
                          <a:ea typeface="宋体"/>
                          <a:cs typeface="Times New Roman"/>
                        </a:rPr>
                        <a:t>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00875" y="2143125"/>
            <a:ext cx="857250" cy="3857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41107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9640" name="组合 26"/>
          <p:cNvGrpSpPr>
            <a:grpSpLocks/>
          </p:cNvGrpSpPr>
          <p:nvPr/>
        </p:nvGrpSpPr>
        <p:grpSpPr bwMode="auto">
          <a:xfrm>
            <a:off x="2000250" y="2285999"/>
            <a:ext cx="5143500" cy="4286250"/>
            <a:chOff x="1714480" y="928670"/>
            <a:chExt cx="5143536" cy="4286280"/>
          </a:xfrm>
          <a:noFill/>
        </p:grpSpPr>
        <p:sp>
          <p:nvSpPr>
            <p:cNvPr id="69642" name="流程图: 过程 14"/>
            <p:cNvSpPr>
              <a:spLocks noChangeArrowheads="1"/>
            </p:cNvSpPr>
            <p:nvPr/>
          </p:nvSpPr>
          <p:spPr bwMode="auto">
            <a:xfrm>
              <a:off x="1714480" y="928670"/>
              <a:ext cx="5143536" cy="4286280"/>
            </a:xfrm>
            <a:prstGeom prst="flowChartProcess">
              <a:avLst/>
            </a:prstGeom>
            <a:grpFill/>
            <a:ln w="38100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643" name="矩形 15"/>
            <p:cNvSpPr>
              <a:spLocks noChangeArrowheads="1"/>
            </p:cNvSpPr>
            <p:nvPr/>
          </p:nvSpPr>
          <p:spPr bwMode="auto">
            <a:xfrm>
              <a:off x="1714480" y="1500174"/>
              <a:ext cx="5143536" cy="571504"/>
            </a:xfrm>
            <a:prstGeom prst="rect">
              <a:avLst/>
            </a:prstGeom>
            <a:grpFill/>
            <a:ln w="38100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3200" b="1"/>
                <a:t>输出</a:t>
              </a:r>
              <a:r>
                <a:rPr lang="en-US" altLang="zh-CN" sz="3200" b="1"/>
                <a:t>f1,f2</a:t>
              </a:r>
              <a:endParaRPr lang="zh-CN" altLang="en-US" sz="3200" b="1"/>
            </a:p>
          </p:txBody>
        </p:sp>
        <p:sp>
          <p:nvSpPr>
            <p:cNvPr id="69644" name="矩形 16"/>
            <p:cNvSpPr>
              <a:spLocks noChangeArrowheads="1"/>
            </p:cNvSpPr>
            <p:nvPr/>
          </p:nvSpPr>
          <p:spPr bwMode="auto">
            <a:xfrm>
              <a:off x="1714480" y="2071678"/>
              <a:ext cx="5143536" cy="3143272"/>
            </a:xfrm>
            <a:prstGeom prst="rect">
              <a:avLst/>
            </a:prstGeom>
            <a:grpFill/>
            <a:ln w="38100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For i=1 to 38</a:t>
              </a:r>
              <a:endParaRPr lang="zh-CN" altLang="en-US" sz="3200" b="1" baseline="30000"/>
            </a:p>
          </p:txBody>
        </p:sp>
        <p:sp>
          <p:nvSpPr>
            <p:cNvPr id="69645" name="流程图: 过程 17"/>
            <p:cNvSpPr>
              <a:spLocks noChangeArrowheads="1"/>
            </p:cNvSpPr>
            <p:nvPr/>
          </p:nvSpPr>
          <p:spPr bwMode="auto">
            <a:xfrm>
              <a:off x="2786050" y="2643182"/>
              <a:ext cx="4071966" cy="2571768"/>
            </a:xfrm>
            <a:prstGeom prst="flowChartProcess">
              <a:avLst/>
            </a:prstGeom>
            <a:grpFill/>
            <a:ln w="38100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en-US" altLang="zh-CN"/>
            </a:p>
            <a:p>
              <a:pPr eaLnBrk="1" hangingPunct="1"/>
              <a:endParaRPr lang="en-US" altLang="zh-CN"/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 sz="3200"/>
            </a:p>
          </p:txBody>
        </p:sp>
        <p:sp>
          <p:nvSpPr>
            <p:cNvPr id="69646" name="流程图: 过程 18"/>
            <p:cNvSpPr>
              <a:spLocks noChangeArrowheads="1"/>
            </p:cNvSpPr>
            <p:nvPr/>
          </p:nvSpPr>
          <p:spPr bwMode="auto">
            <a:xfrm>
              <a:off x="2786050" y="2643182"/>
              <a:ext cx="4071966" cy="642942"/>
            </a:xfrm>
            <a:prstGeom prst="flowChartProcess">
              <a:avLst/>
            </a:prstGeom>
            <a:grpFill/>
            <a:ln w="38100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f3=f1+f2</a:t>
              </a:r>
              <a:endParaRPr lang="zh-CN" altLang="en-US" sz="3200" b="1"/>
            </a:p>
          </p:txBody>
        </p:sp>
        <p:sp>
          <p:nvSpPr>
            <p:cNvPr id="69647" name="流程图: 过程 19"/>
            <p:cNvSpPr>
              <a:spLocks noChangeArrowheads="1"/>
            </p:cNvSpPr>
            <p:nvPr/>
          </p:nvSpPr>
          <p:spPr bwMode="auto">
            <a:xfrm>
              <a:off x="2786050" y="3286124"/>
              <a:ext cx="4071966" cy="642942"/>
            </a:xfrm>
            <a:prstGeom prst="flowChartProcess">
              <a:avLst/>
            </a:prstGeom>
            <a:grpFill/>
            <a:ln w="38100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3200" b="1"/>
                <a:t>输出</a:t>
              </a:r>
              <a:r>
                <a:rPr lang="en-US" altLang="zh-CN" sz="3200" b="1"/>
                <a:t>f3</a:t>
              </a:r>
              <a:endParaRPr lang="zh-CN" altLang="en-US" sz="3200" b="1"/>
            </a:p>
          </p:txBody>
        </p:sp>
        <p:sp>
          <p:nvSpPr>
            <p:cNvPr id="69648" name="流程图: 过程 20"/>
            <p:cNvSpPr>
              <a:spLocks noChangeArrowheads="1"/>
            </p:cNvSpPr>
            <p:nvPr/>
          </p:nvSpPr>
          <p:spPr bwMode="auto">
            <a:xfrm>
              <a:off x="2786050" y="3929066"/>
              <a:ext cx="4071966" cy="642942"/>
            </a:xfrm>
            <a:prstGeom prst="flowChartProcess">
              <a:avLst/>
            </a:prstGeom>
            <a:grpFill/>
            <a:ln w="38100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f1=f2</a:t>
              </a:r>
              <a:endParaRPr lang="zh-CN" altLang="en-US" sz="3200" b="1"/>
            </a:p>
          </p:txBody>
        </p:sp>
        <p:sp>
          <p:nvSpPr>
            <p:cNvPr id="69649" name="流程图: 过程 21"/>
            <p:cNvSpPr>
              <a:spLocks noChangeArrowheads="1"/>
            </p:cNvSpPr>
            <p:nvPr/>
          </p:nvSpPr>
          <p:spPr bwMode="auto">
            <a:xfrm>
              <a:off x="2786050" y="4572008"/>
              <a:ext cx="4071966" cy="642942"/>
            </a:xfrm>
            <a:prstGeom prst="flowChartProcess">
              <a:avLst/>
            </a:prstGeom>
            <a:grpFill/>
            <a:ln w="38100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f2=f3</a:t>
              </a:r>
              <a:endParaRPr lang="zh-CN" altLang="en-US" sz="3200" b="1"/>
            </a:p>
          </p:txBody>
        </p:sp>
        <p:sp>
          <p:nvSpPr>
            <p:cNvPr id="69650" name="矩形 25"/>
            <p:cNvSpPr>
              <a:spLocks noChangeArrowheads="1"/>
            </p:cNvSpPr>
            <p:nvPr/>
          </p:nvSpPr>
          <p:spPr bwMode="auto">
            <a:xfrm>
              <a:off x="1714480" y="928670"/>
              <a:ext cx="5143536" cy="571504"/>
            </a:xfrm>
            <a:prstGeom prst="rect">
              <a:avLst/>
            </a:prstGeom>
            <a:grpFill/>
            <a:ln w="38100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200" b="1"/>
                <a:t>f1=1,f2=1</a:t>
              </a:r>
              <a:endParaRPr lang="zh-CN" altLang="en-US" sz="3200" b="1"/>
            </a:p>
          </p:txBody>
        </p:sp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463"/>
              </p:ext>
            </p:extLst>
          </p:nvPr>
        </p:nvGraphicFramePr>
        <p:xfrm>
          <a:off x="2373312" y="178594"/>
          <a:ext cx="439737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4" name="公式" r:id="rId3" imgW="1625600" imgH="711200" progId="Equation.3">
                  <p:embed/>
                </p:oleObj>
              </mc:Choice>
              <mc:Fallback>
                <p:oleObj name="公式" r:id="rId3" imgW="1625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2" y="178594"/>
                        <a:ext cx="4397375" cy="19288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20" name="椭圆 19"/>
          <p:cNvSpPr/>
          <p:nvPr/>
        </p:nvSpPr>
        <p:spPr bwMode="auto">
          <a:xfrm>
            <a:off x="4211960" y="5214937"/>
            <a:ext cx="1872208" cy="1357312"/>
          </a:xfrm>
          <a:prstGeom prst="ellipse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56487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7464580" y="2115071"/>
            <a:ext cx="792092" cy="4515009"/>
            <a:chOff x="7142874" y="2934504"/>
            <a:chExt cx="644731" cy="3258006"/>
          </a:xfrm>
        </p:grpSpPr>
        <p:pic>
          <p:nvPicPr>
            <p:cNvPr id="70669" name="Picture 2" descr="pic5-8-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96" r="32818"/>
            <a:stretch/>
          </p:blipFill>
          <p:spPr bwMode="auto">
            <a:xfrm>
              <a:off x="7142874" y="2934504"/>
              <a:ext cx="644728" cy="2714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70" name="TextBox 10"/>
            <p:cNvSpPr txBox="1">
              <a:spLocks noChangeArrowheads="1"/>
            </p:cNvSpPr>
            <p:nvPr/>
          </p:nvSpPr>
          <p:spPr bwMode="auto">
            <a:xfrm>
              <a:off x="7142874" y="5715016"/>
              <a:ext cx="644731" cy="47749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accent1"/>
                  </a:solidFill>
                </a:rPr>
                <a:t>…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82563"/>
            <a:ext cx="7715250" cy="621506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f1=1,f2=1,f3;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("%12d\n%12d\n",f1,f2);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=1;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&lt;=38;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{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f3=f1+f2;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("%12d\n",f3);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f1=f2;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f2=f3;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143250" y="4929188"/>
            <a:ext cx="2928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</a:rPr>
              <a:t>代码可改进</a:t>
            </a:r>
            <a:endParaRPr lang="en-US" altLang="zh-CN" sz="2800" b="1" dirty="0">
              <a:solidFill>
                <a:srgbClr val="FFFF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62101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9375"/>
            <a:ext cx="7704856" cy="585787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f1=1,f2=1;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=1;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{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(“%12d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\n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%12d\n 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",f1,f2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endParaRPr lang="en-US" altLang="zh-CN" sz="2800" b="1" dirty="0" smtClean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zh-CN" sz="2800" b="1" dirty="0" smtClean="0">
              <a:solidFill>
                <a:srgbClr val="FFFF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f1=f1+f2;                       </a:t>
            </a:r>
            <a:endParaRPr lang="zh-CN" altLang="zh-CN" sz="2800" b="1" dirty="0" smtClean="0">
              <a:solidFill>
                <a:srgbClr val="FFFF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f2=f2+f1;                      </a:t>
            </a:r>
            <a:endParaRPr lang="zh-CN" altLang="zh-CN" sz="2800" b="1" dirty="0" smtClean="0">
              <a:solidFill>
                <a:srgbClr val="FFFF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992"/>
            <a:ext cx="3540930" cy="270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33</a:t>
            </a:fld>
            <a:endParaRPr lang="en-US" altLang="zh-CN"/>
          </a:p>
        </p:txBody>
      </p:sp>
      <p:grpSp>
        <p:nvGrpSpPr>
          <p:cNvPr id="16" name="组合 11"/>
          <p:cNvGrpSpPr>
            <a:grpSpLocks/>
          </p:cNvGrpSpPr>
          <p:nvPr/>
        </p:nvGrpSpPr>
        <p:grpSpPr bwMode="auto">
          <a:xfrm>
            <a:off x="8047334" y="2924944"/>
            <a:ext cx="639466" cy="3645024"/>
            <a:chOff x="7142874" y="2934504"/>
            <a:chExt cx="644731" cy="3258006"/>
          </a:xfrm>
        </p:grpSpPr>
        <p:pic>
          <p:nvPicPr>
            <p:cNvPr id="17" name="Picture 2" descr="pic5-8-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96" r="32818"/>
            <a:stretch/>
          </p:blipFill>
          <p:spPr bwMode="auto">
            <a:xfrm>
              <a:off x="7142874" y="2934504"/>
              <a:ext cx="644728" cy="2714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7142874" y="5715016"/>
              <a:ext cx="644731" cy="47749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>
              <a:spAutoFit/>
            </a:bodyPr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accent1"/>
                  </a:solidFill>
                </a:rPr>
                <a:t>…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1683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9375"/>
            <a:ext cx="7143750" cy="585787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f1=1,f2=1;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for(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=1;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{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800" b="1" dirty="0" smtClean="0">
                <a:solidFill>
                  <a:srgbClr val="66FF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"%12d %12d "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,f1,f2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altLang="zh-CN" sz="2800" b="1" dirty="0" smtClean="0">
                <a:solidFill>
                  <a:srgbClr val="66FF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if(i%2==0)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66FF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solidFill>
                  <a:srgbClr val="66FF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altLang="zh-CN" sz="2800" b="1" dirty="0" err="1" smtClean="0">
                <a:solidFill>
                  <a:srgbClr val="66FF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solidFill>
                  <a:srgbClr val="66FF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("\n");</a:t>
            </a:r>
            <a:endParaRPr lang="zh-CN" altLang="zh-CN" sz="2800" b="1" dirty="0" smtClean="0">
              <a:solidFill>
                <a:srgbClr val="66FF33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f1=f1+f2;                       </a:t>
            </a:r>
            <a:endParaRPr lang="zh-CN" altLang="zh-CN" sz="2800" b="1" dirty="0" smtClean="0">
              <a:solidFill>
                <a:srgbClr val="FFFF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f2=f2+f1;                      </a:t>
            </a:r>
            <a:endParaRPr lang="zh-CN" altLang="zh-CN" sz="2800" b="1" dirty="0" smtClean="0">
              <a:solidFill>
                <a:srgbClr val="FFFF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992"/>
            <a:ext cx="3540930" cy="270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34</a:t>
            </a:fld>
            <a:endParaRPr lang="en-US" altLang="zh-CN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"/>
          <a:stretch/>
        </p:blipFill>
        <p:spPr bwMode="auto">
          <a:xfrm>
            <a:off x="3275856" y="4293096"/>
            <a:ext cx="5643464" cy="226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27762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1224434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5.9】</a:t>
            </a:r>
            <a:r>
              <a:rPr lang="zh-CN" altLang="zh-CN" dirty="0" smtClean="0"/>
              <a:t>输入</a:t>
            </a:r>
            <a:r>
              <a:rPr lang="zh-CN" altLang="zh-CN" dirty="0"/>
              <a:t>一个大于</a:t>
            </a:r>
            <a:r>
              <a:rPr lang="en-US" altLang="zh-CN" dirty="0"/>
              <a:t>3</a:t>
            </a:r>
            <a:r>
              <a:rPr lang="zh-CN" altLang="zh-CN" dirty="0"/>
              <a:t>的整数</a:t>
            </a:r>
            <a:r>
              <a:rPr lang="en-US" altLang="zh-CN" dirty="0"/>
              <a:t>n</a:t>
            </a:r>
            <a:r>
              <a:rPr lang="zh-CN" altLang="zh-CN" dirty="0"/>
              <a:t>，判定它是否素数</a:t>
            </a:r>
            <a:r>
              <a:rPr lang="en-US" altLang="zh-CN" dirty="0"/>
              <a:t>(prime</a:t>
            </a:r>
            <a:r>
              <a:rPr lang="zh-CN" altLang="zh-CN" dirty="0"/>
              <a:t>，又称质数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6799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zh-CN" dirty="0" smtClean="0"/>
              <a:t>解题思路</a:t>
            </a:r>
            <a:r>
              <a:rPr lang="en-US" altLang="zh-CN" dirty="0" smtClean="0"/>
              <a:t>】</a:t>
            </a:r>
            <a:endParaRPr lang="zh-CN" altLang="zh-CN" dirty="0"/>
          </a:p>
          <a:p>
            <a:pPr lvl="1"/>
            <a:r>
              <a:rPr lang="zh-CN" altLang="zh-CN" dirty="0"/>
              <a:t>让</a:t>
            </a:r>
            <a:r>
              <a:rPr lang="en-US" altLang="zh-CN" dirty="0"/>
              <a:t>n</a:t>
            </a:r>
            <a:r>
              <a:rPr lang="zh-CN" altLang="zh-CN" dirty="0"/>
              <a:t>被</a:t>
            </a:r>
            <a:r>
              <a:rPr lang="en-US" altLang="zh-CN" dirty="0" err="1"/>
              <a:t>i</a:t>
            </a:r>
            <a:r>
              <a:rPr lang="zh-CN" altLang="en-US" dirty="0"/>
              <a:t>整</a:t>
            </a:r>
            <a:r>
              <a:rPr lang="zh-CN" altLang="zh-CN" dirty="0"/>
              <a:t>除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zh-CN" altLang="zh-CN" dirty="0"/>
              <a:t>的值从</a:t>
            </a:r>
            <a:r>
              <a:rPr lang="en-US" altLang="zh-CN" dirty="0"/>
              <a:t>2</a:t>
            </a:r>
            <a:r>
              <a:rPr lang="zh-CN" altLang="zh-CN" dirty="0"/>
              <a:t>变到</a:t>
            </a:r>
            <a:r>
              <a:rPr lang="en-US" altLang="zh-CN" dirty="0"/>
              <a:t>n-1)</a:t>
            </a:r>
          </a:p>
          <a:p>
            <a:pPr lvl="1"/>
            <a:r>
              <a:rPr lang="zh-CN" altLang="zh-CN" dirty="0"/>
              <a:t>如果</a:t>
            </a:r>
            <a:r>
              <a:rPr lang="en-US" altLang="zh-CN" dirty="0"/>
              <a:t>n</a:t>
            </a:r>
            <a:r>
              <a:rPr lang="zh-CN" altLang="zh-CN" dirty="0"/>
              <a:t>能被</a:t>
            </a:r>
            <a:r>
              <a:rPr lang="en-US" altLang="zh-CN" dirty="0"/>
              <a:t>2</a:t>
            </a:r>
            <a:r>
              <a:rPr lang="zh-CN" altLang="zh-CN" dirty="0"/>
              <a:t>～</a:t>
            </a:r>
            <a:r>
              <a:rPr lang="en-US" altLang="zh-CN" dirty="0"/>
              <a:t>(n-1)</a:t>
            </a:r>
            <a:r>
              <a:rPr lang="zh-CN" altLang="zh-CN" dirty="0"/>
              <a:t>之中任何一个整数整除，则表示</a:t>
            </a:r>
            <a:r>
              <a:rPr lang="en-US" altLang="zh-CN" dirty="0"/>
              <a:t>n</a:t>
            </a:r>
            <a:r>
              <a:rPr lang="zh-CN" altLang="zh-CN" dirty="0"/>
              <a:t>肯定不是素数，不必再继续被后面的整数除，因此，可以提前结束循环</a:t>
            </a:r>
            <a:endParaRPr lang="en-US" altLang="zh-CN" dirty="0"/>
          </a:p>
          <a:p>
            <a:pPr lvl="1"/>
            <a:r>
              <a:rPr lang="zh-CN" altLang="zh-CN" dirty="0"/>
              <a:t>注意：此时</a:t>
            </a:r>
            <a:r>
              <a:rPr lang="en-US" altLang="zh-CN" dirty="0" err="1"/>
              <a:t>i</a:t>
            </a:r>
            <a:r>
              <a:rPr lang="zh-CN" altLang="zh-CN" dirty="0"/>
              <a:t>的值必然小于</a:t>
            </a:r>
            <a:r>
              <a:rPr lang="en-US" altLang="zh-CN" dirty="0"/>
              <a:t>n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1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571500" y="-14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571500" y="-14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571500" y="-14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3" name="Rectangle 9"/>
          <p:cNvSpPr>
            <a:spLocks noChangeArrowheads="1"/>
          </p:cNvSpPr>
          <p:nvPr/>
        </p:nvSpPr>
        <p:spPr bwMode="auto">
          <a:xfrm>
            <a:off x="571500" y="-14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4" name="Rectangle 11"/>
          <p:cNvSpPr>
            <a:spLocks noChangeArrowheads="1"/>
          </p:cNvSpPr>
          <p:nvPr/>
        </p:nvSpPr>
        <p:spPr bwMode="auto">
          <a:xfrm>
            <a:off x="571500" y="-14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5" name="Rectangle 13"/>
          <p:cNvSpPr>
            <a:spLocks noChangeArrowheads="1"/>
          </p:cNvSpPr>
          <p:nvPr/>
        </p:nvSpPr>
        <p:spPr bwMode="auto">
          <a:xfrm>
            <a:off x="571500" y="-14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auto">
          <a:xfrm>
            <a:off x="571500" y="-14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46"/>
          <p:cNvSpPr txBox="1">
            <a:spLocks noChangeArrowheads="1"/>
          </p:cNvSpPr>
          <p:nvPr/>
        </p:nvSpPr>
        <p:spPr bwMode="auto">
          <a:xfrm>
            <a:off x="5212904" y="1609725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12" name="直接箭头连接符 47"/>
          <p:cNvCxnSpPr>
            <a:cxnSpLocks noChangeShapeType="1"/>
          </p:cNvCxnSpPr>
          <p:nvPr/>
        </p:nvCxnSpPr>
        <p:spPr bwMode="auto">
          <a:xfrm rot="16200000" flipH="1">
            <a:off x="3707954" y="4929188"/>
            <a:ext cx="303212" cy="17462"/>
          </a:xfrm>
          <a:prstGeom prst="straightConnector1">
            <a:avLst/>
          </a:prstGeom>
          <a:noFill/>
          <a:ln w="38100" algn="ctr">
            <a:solidFill>
              <a:srgbClr val="66FF33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48"/>
          <p:cNvCxnSpPr>
            <a:cxnSpLocks noChangeShapeType="1"/>
          </p:cNvCxnSpPr>
          <p:nvPr/>
        </p:nvCxnSpPr>
        <p:spPr bwMode="auto">
          <a:xfrm>
            <a:off x="1939479" y="1556792"/>
            <a:ext cx="185737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49"/>
          <p:cNvCxnSpPr>
            <a:cxnSpLocks noChangeShapeType="1"/>
          </p:cNvCxnSpPr>
          <p:nvPr/>
        </p:nvCxnSpPr>
        <p:spPr bwMode="auto">
          <a:xfrm rot="16200000" flipH="1">
            <a:off x="4496941" y="3414713"/>
            <a:ext cx="2730500" cy="12700"/>
          </a:xfrm>
          <a:prstGeom prst="line">
            <a:avLst/>
          </a:prstGeom>
          <a:noFill/>
          <a:ln w="38100" algn="ctr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50"/>
          <p:cNvCxnSpPr>
            <a:cxnSpLocks noChangeShapeType="1"/>
          </p:cNvCxnSpPr>
          <p:nvPr/>
        </p:nvCxnSpPr>
        <p:spPr bwMode="auto">
          <a:xfrm rot="10800000" flipV="1">
            <a:off x="3834954" y="4786313"/>
            <a:ext cx="2020887" cy="0"/>
          </a:xfrm>
          <a:prstGeom prst="line">
            <a:avLst/>
          </a:prstGeom>
          <a:noFill/>
          <a:ln w="38100" algn="ctr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51"/>
          <p:cNvCxnSpPr>
            <a:cxnSpLocks noChangeShapeType="1"/>
          </p:cNvCxnSpPr>
          <p:nvPr/>
        </p:nvCxnSpPr>
        <p:spPr bwMode="auto">
          <a:xfrm rot="10800000">
            <a:off x="5289104" y="2046288"/>
            <a:ext cx="566737" cy="4762"/>
          </a:xfrm>
          <a:prstGeom prst="line">
            <a:avLst/>
          </a:prstGeom>
          <a:noFill/>
          <a:ln w="38100" algn="ctr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57"/>
          <p:cNvSpPr txBox="1">
            <a:spLocks noChangeArrowheads="1"/>
          </p:cNvSpPr>
          <p:nvPr/>
        </p:nvSpPr>
        <p:spPr bwMode="auto">
          <a:xfrm>
            <a:off x="3873054" y="3484563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23" name="直接箭头连接符 58"/>
          <p:cNvCxnSpPr>
            <a:cxnSpLocks noChangeShapeType="1"/>
          </p:cNvCxnSpPr>
          <p:nvPr/>
        </p:nvCxnSpPr>
        <p:spPr bwMode="auto">
          <a:xfrm rot="16200000" flipH="1">
            <a:off x="3587303" y="377031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60"/>
          <p:cNvCxnSpPr>
            <a:cxnSpLocks noChangeShapeType="1"/>
          </p:cNvCxnSpPr>
          <p:nvPr/>
        </p:nvCxnSpPr>
        <p:spPr bwMode="auto">
          <a:xfrm rot="10800000">
            <a:off x="1939479" y="4643438"/>
            <a:ext cx="1844675" cy="158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61"/>
          <p:cNvCxnSpPr>
            <a:cxnSpLocks noChangeShapeType="1"/>
          </p:cNvCxnSpPr>
          <p:nvPr/>
        </p:nvCxnSpPr>
        <p:spPr bwMode="auto">
          <a:xfrm flipV="1">
            <a:off x="1939479" y="1556792"/>
            <a:ext cx="0" cy="3086646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63"/>
          <p:cNvCxnSpPr>
            <a:cxnSpLocks noChangeShapeType="1"/>
          </p:cNvCxnSpPr>
          <p:nvPr/>
        </p:nvCxnSpPr>
        <p:spPr bwMode="auto">
          <a:xfrm rot="16200000" flipH="1">
            <a:off x="3689697" y="4536282"/>
            <a:ext cx="201613" cy="1270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67"/>
          <p:cNvSpPr txBox="1">
            <a:spLocks noChangeArrowheads="1"/>
          </p:cNvSpPr>
          <p:nvPr/>
        </p:nvSpPr>
        <p:spPr bwMode="auto">
          <a:xfrm>
            <a:off x="5355779" y="2705100"/>
            <a:ext cx="44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  <p:sp>
        <p:nvSpPr>
          <p:cNvPr id="31" name="流程图: 过程 70"/>
          <p:cNvSpPr>
            <a:spLocks noChangeArrowheads="1"/>
          </p:cNvSpPr>
          <p:nvPr/>
        </p:nvSpPr>
        <p:spPr bwMode="auto">
          <a:xfrm>
            <a:off x="2960241" y="3951288"/>
            <a:ext cx="1714500" cy="500062"/>
          </a:xfrm>
          <a:prstGeom prst="flowChartProcess">
            <a:avLst/>
          </a:prstGeom>
          <a:solidFill>
            <a:schemeClr val="bg2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=i+1</a:t>
            </a:r>
            <a:endParaRPr lang="zh-CN" altLang="en-US" sz="2800" b="1" dirty="0"/>
          </a:p>
        </p:txBody>
      </p:sp>
      <p:sp>
        <p:nvSpPr>
          <p:cNvPr id="32" name="平行四边形 31"/>
          <p:cNvSpPr>
            <a:spLocks noChangeArrowheads="1"/>
          </p:cNvSpPr>
          <p:nvPr/>
        </p:nvSpPr>
        <p:spPr bwMode="auto">
          <a:xfrm>
            <a:off x="2876104" y="0"/>
            <a:ext cx="1714500" cy="500063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输入</a:t>
            </a:r>
            <a:r>
              <a:rPr lang="en-US" altLang="zh-CN" sz="2800" b="1" dirty="0"/>
              <a:t>n</a:t>
            </a:r>
            <a:endParaRPr lang="zh-CN" altLang="en-US" sz="2800" b="1" dirty="0"/>
          </a:p>
        </p:txBody>
      </p:sp>
      <p:cxnSp>
        <p:nvCxnSpPr>
          <p:cNvPr id="34" name="直接箭头连接符 55"/>
          <p:cNvCxnSpPr>
            <a:cxnSpLocks noChangeShapeType="1"/>
          </p:cNvCxnSpPr>
          <p:nvPr/>
        </p:nvCxnSpPr>
        <p:spPr bwMode="auto">
          <a:xfrm rot="16200000" flipH="1">
            <a:off x="3561903" y="70961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流程图: 过程 68"/>
          <p:cNvSpPr>
            <a:spLocks noChangeArrowheads="1"/>
          </p:cNvSpPr>
          <p:nvPr/>
        </p:nvSpPr>
        <p:spPr bwMode="auto">
          <a:xfrm>
            <a:off x="2947541" y="928688"/>
            <a:ext cx="1714500" cy="500062"/>
          </a:xfrm>
          <a:prstGeom prst="flowChartProcess">
            <a:avLst/>
          </a:prstGeom>
          <a:solidFill>
            <a:schemeClr val="bg2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/>
              <a:t>i=2</a:t>
            </a:r>
            <a:endParaRPr lang="zh-CN" altLang="en-US" sz="2800" b="1"/>
          </a:p>
        </p:txBody>
      </p:sp>
      <p:sp>
        <p:nvSpPr>
          <p:cNvPr id="36" name="流程图: 决策 52"/>
          <p:cNvSpPr>
            <a:spLocks noChangeArrowheads="1"/>
          </p:cNvSpPr>
          <p:nvPr/>
        </p:nvSpPr>
        <p:spPr bwMode="auto">
          <a:xfrm>
            <a:off x="2376041" y="1698625"/>
            <a:ext cx="2857500" cy="714375"/>
          </a:xfrm>
          <a:prstGeom prst="flowChartDecision">
            <a:avLst/>
          </a:prstGeom>
          <a:solidFill>
            <a:schemeClr val="bg2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/>
              <a:t>i ≤n-1</a:t>
            </a:r>
            <a:endParaRPr lang="zh-CN" altLang="en-US" sz="2800" b="1"/>
          </a:p>
        </p:txBody>
      </p:sp>
      <p:cxnSp>
        <p:nvCxnSpPr>
          <p:cNvPr id="37" name="直接箭头连接符 53"/>
          <p:cNvCxnSpPr>
            <a:cxnSpLocks noChangeShapeType="1"/>
          </p:cNvCxnSpPr>
          <p:nvPr/>
        </p:nvCxnSpPr>
        <p:spPr bwMode="auto">
          <a:xfrm rot="5400000">
            <a:off x="3645248" y="1554956"/>
            <a:ext cx="311150" cy="79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54"/>
          <p:cNvSpPr txBox="1">
            <a:spLocks noChangeArrowheads="1"/>
          </p:cNvSpPr>
          <p:nvPr/>
        </p:nvSpPr>
        <p:spPr bwMode="auto">
          <a:xfrm>
            <a:off x="3876229" y="2341563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  <p:cxnSp>
        <p:nvCxnSpPr>
          <p:cNvPr id="39" name="直接箭头连接符 55"/>
          <p:cNvCxnSpPr>
            <a:cxnSpLocks noChangeShapeType="1"/>
          </p:cNvCxnSpPr>
          <p:nvPr/>
        </p:nvCxnSpPr>
        <p:spPr bwMode="auto">
          <a:xfrm rot="16200000" flipH="1">
            <a:off x="3590478" y="262731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流程图: 决策 56"/>
          <p:cNvSpPr>
            <a:spLocks noChangeArrowheads="1"/>
          </p:cNvSpPr>
          <p:nvPr/>
        </p:nvSpPr>
        <p:spPr bwMode="auto">
          <a:xfrm>
            <a:off x="2090291" y="2841625"/>
            <a:ext cx="3429000" cy="714375"/>
          </a:xfrm>
          <a:prstGeom prst="flowChartDecision">
            <a:avLst/>
          </a:prstGeom>
          <a:solidFill>
            <a:schemeClr val="bg2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/>
              <a:t>n</a:t>
            </a:r>
            <a:r>
              <a:rPr lang="zh-CN" altLang="en-US" sz="2800" b="1"/>
              <a:t>被</a:t>
            </a:r>
            <a:r>
              <a:rPr lang="en-US" altLang="zh-CN" sz="2800" b="1"/>
              <a:t>i</a:t>
            </a:r>
            <a:r>
              <a:rPr lang="zh-CN" altLang="en-US" sz="2800" b="1"/>
              <a:t>整除</a:t>
            </a:r>
          </a:p>
        </p:txBody>
      </p:sp>
      <p:cxnSp>
        <p:nvCxnSpPr>
          <p:cNvPr id="45" name="直接连接符 51"/>
          <p:cNvCxnSpPr>
            <a:cxnSpLocks noChangeShapeType="1"/>
            <a:endCxn id="40" idx="3"/>
          </p:cNvCxnSpPr>
          <p:nvPr/>
        </p:nvCxnSpPr>
        <p:spPr bwMode="auto">
          <a:xfrm rot="10800000">
            <a:off x="5519291" y="3198813"/>
            <a:ext cx="352425" cy="4762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流程图: 决策 52"/>
          <p:cNvSpPr>
            <a:spLocks noChangeArrowheads="1"/>
          </p:cNvSpPr>
          <p:nvPr/>
        </p:nvSpPr>
        <p:spPr bwMode="auto">
          <a:xfrm>
            <a:off x="2393504" y="5089525"/>
            <a:ext cx="2857500" cy="714375"/>
          </a:xfrm>
          <a:prstGeom prst="flowChartDecision">
            <a:avLst/>
          </a:prstGeom>
          <a:solidFill>
            <a:schemeClr val="bg2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err="1"/>
              <a:t>i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&lt; n</a:t>
            </a:r>
            <a:endParaRPr lang="zh-CN" altLang="en-US" sz="2800" b="1" dirty="0"/>
          </a:p>
        </p:txBody>
      </p:sp>
      <p:cxnSp>
        <p:nvCxnSpPr>
          <p:cNvPr id="49" name="直接连接符 51"/>
          <p:cNvCxnSpPr>
            <a:cxnSpLocks noChangeShapeType="1"/>
          </p:cNvCxnSpPr>
          <p:nvPr/>
        </p:nvCxnSpPr>
        <p:spPr bwMode="auto">
          <a:xfrm rot="10800000">
            <a:off x="1464816" y="5446713"/>
            <a:ext cx="923925" cy="4762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箭头连接符 53"/>
          <p:cNvCxnSpPr>
            <a:cxnSpLocks noChangeShapeType="1"/>
          </p:cNvCxnSpPr>
          <p:nvPr/>
        </p:nvCxnSpPr>
        <p:spPr bwMode="auto">
          <a:xfrm rot="16200000" flipH="1">
            <a:off x="1250503" y="5661026"/>
            <a:ext cx="42862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平行四边形 51"/>
          <p:cNvSpPr>
            <a:spLocks noChangeArrowheads="1"/>
          </p:cNvSpPr>
          <p:nvPr/>
        </p:nvSpPr>
        <p:spPr bwMode="auto">
          <a:xfrm>
            <a:off x="107504" y="5875338"/>
            <a:ext cx="2643187" cy="500062"/>
          </a:xfrm>
          <a:prstGeom prst="parallelogram">
            <a:avLst>
              <a:gd name="adj" fmla="val 25009"/>
            </a:avLst>
          </a:prstGeom>
          <a:solidFill>
            <a:schemeClr val="bg2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/>
              <a:t>输出不是素数</a:t>
            </a:r>
          </a:p>
        </p:txBody>
      </p:sp>
      <p:sp>
        <p:nvSpPr>
          <p:cNvPr id="53" name="TextBox 67"/>
          <p:cNvSpPr txBox="1">
            <a:spLocks noChangeArrowheads="1"/>
          </p:cNvSpPr>
          <p:nvPr/>
        </p:nvSpPr>
        <p:spPr bwMode="auto">
          <a:xfrm>
            <a:off x="1822004" y="4875213"/>
            <a:ext cx="44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  <p:cxnSp>
        <p:nvCxnSpPr>
          <p:cNvPr id="54" name="直接连接符 51"/>
          <p:cNvCxnSpPr>
            <a:cxnSpLocks noChangeShapeType="1"/>
          </p:cNvCxnSpPr>
          <p:nvPr/>
        </p:nvCxnSpPr>
        <p:spPr bwMode="auto">
          <a:xfrm rot="10800000">
            <a:off x="5251005" y="5446714"/>
            <a:ext cx="923925" cy="4762"/>
          </a:xfrm>
          <a:prstGeom prst="line">
            <a:avLst/>
          </a:prstGeom>
          <a:noFill/>
          <a:ln w="38100" algn="ctr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箭头连接符 53"/>
          <p:cNvCxnSpPr>
            <a:cxnSpLocks noChangeShapeType="1"/>
          </p:cNvCxnSpPr>
          <p:nvPr/>
        </p:nvCxnSpPr>
        <p:spPr bwMode="auto">
          <a:xfrm rot="16200000" flipH="1">
            <a:off x="5965379" y="5661027"/>
            <a:ext cx="428625" cy="0"/>
          </a:xfrm>
          <a:prstGeom prst="straightConnector1">
            <a:avLst/>
          </a:prstGeom>
          <a:noFill/>
          <a:ln w="38100" algn="ctr">
            <a:solidFill>
              <a:srgbClr val="66FF33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平行四边形 55"/>
          <p:cNvSpPr>
            <a:spLocks noChangeArrowheads="1"/>
          </p:cNvSpPr>
          <p:nvPr/>
        </p:nvSpPr>
        <p:spPr bwMode="auto">
          <a:xfrm>
            <a:off x="4822379" y="5875338"/>
            <a:ext cx="2643187" cy="500062"/>
          </a:xfrm>
          <a:prstGeom prst="parallelogram">
            <a:avLst>
              <a:gd name="adj" fmla="val 25009"/>
            </a:avLst>
          </a:prstGeom>
          <a:solidFill>
            <a:schemeClr val="bg2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/>
              <a:t>输出是素数</a:t>
            </a:r>
          </a:p>
        </p:txBody>
      </p:sp>
      <p:sp>
        <p:nvSpPr>
          <p:cNvPr id="57" name="TextBox 46"/>
          <p:cNvSpPr txBox="1">
            <a:spLocks noChangeArrowheads="1"/>
          </p:cNvSpPr>
          <p:nvPr/>
        </p:nvSpPr>
        <p:spPr bwMode="auto">
          <a:xfrm>
            <a:off x="5465316" y="4946650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64" name="直接连接符 63"/>
          <p:cNvCxnSpPr>
            <a:cxnSpLocks noChangeShapeType="1"/>
          </p:cNvCxnSpPr>
          <p:nvPr/>
        </p:nvCxnSpPr>
        <p:spPr bwMode="auto">
          <a:xfrm rot="5400000">
            <a:off x="1332260" y="6480969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连接符 51"/>
          <p:cNvCxnSpPr>
            <a:cxnSpLocks noChangeShapeType="1"/>
          </p:cNvCxnSpPr>
          <p:nvPr/>
        </p:nvCxnSpPr>
        <p:spPr bwMode="auto">
          <a:xfrm rot="10800000">
            <a:off x="1439416" y="6588125"/>
            <a:ext cx="4786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直接连接符 70"/>
          <p:cNvCxnSpPr>
            <a:cxnSpLocks noChangeShapeType="1"/>
          </p:cNvCxnSpPr>
          <p:nvPr/>
        </p:nvCxnSpPr>
        <p:spPr bwMode="auto">
          <a:xfrm rot="5400000">
            <a:off x="6118573" y="6480969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箭头连接符 47"/>
          <p:cNvCxnSpPr>
            <a:cxnSpLocks noChangeShapeType="1"/>
          </p:cNvCxnSpPr>
          <p:nvPr/>
        </p:nvCxnSpPr>
        <p:spPr bwMode="auto">
          <a:xfrm rot="16200000" flipH="1">
            <a:off x="3725417" y="6713537"/>
            <a:ext cx="303212" cy="174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0"/>
            <a:ext cx="3203848" cy="370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61405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8" grpId="0"/>
      <p:bldP spid="31" grpId="0" animBg="1"/>
      <p:bldP spid="32" grpId="0" animBg="1"/>
      <p:bldP spid="35" grpId="0" animBg="1"/>
      <p:bldP spid="36" grpId="0" animBg="1"/>
      <p:bldP spid="36" grpId="1" animBg="1"/>
      <p:bldP spid="38" grpId="0"/>
      <p:bldP spid="40" grpId="0" animBg="1"/>
      <p:bldP spid="48" grpId="0" animBg="1"/>
      <p:bldP spid="52" grpId="0" animBg="1"/>
      <p:bldP spid="53" grpId="0"/>
      <p:bldP spid="56" grpId="0" animBg="1"/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可选过程 21"/>
          <p:cNvSpPr/>
          <p:nvPr/>
        </p:nvSpPr>
        <p:spPr bwMode="auto">
          <a:xfrm>
            <a:off x="1116097" y="2924656"/>
            <a:ext cx="2879358" cy="1008400"/>
          </a:xfrm>
          <a:prstGeom prst="flowChartAlternateProcess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04576"/>
            <a:ext cx="8001000" cy="55006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n,i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(“n=?");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d",&amp;n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=2;i&lt;=n-1;i++)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if(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n%i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==0)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break;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&lt;n)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 is not\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n",n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 is\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n",n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2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6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b="6936"/>
          <a:stretch/>
        </p:blipFill>
        <p:spPr bwMode="auto">
          <a:xfrm>
            <a:off x="4139952" y="3398887"/>
            <a:ext cx="1445295" cy="96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t="4575"/>
          <a:stretch/>
        </p:blipFill>
        <p:spPr bwMode="auto">
          <a:xfrm>
            <a:off x="6300192" y="3428999"/>
            <a:ext cx="2428305" cy="9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779912" y="2739190"/>
            <a:ext cx="2928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66FF"/>
                </a:solidFill>
              </a:rPr>
              <a:t>代码可改进</a:t>
            </a:r>
            <a:endParaRPr lang="en-US" altLang="zh-CN" sz="2800" b="1" dirty="0">
              <a:solidFill>
                <a:srgbClr val="FF66FF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299247" y="2358788"/>
            <a:ext cx="714375" cy="500062"/>
          </a:xfrm>
          <a:prstGeom prst="rect">
            <a:avLst/>
          </a:prstGeom>
          <a:noFill/>
          <a:ln w="38100" algn="ctr">
            <a:solidFill>
              <a:srgbClr val="FF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764020"/>
              </p:ext>
            </p:extLst>
          </p:nvPr>
        </p:nvGraphicFramePr>
        <p:xfrm>
          <a:off x="3597548" y="1195677"/>
          <a:ext cx="832148" cy="75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0" name="Equation" r:id="rId5" imgW="253800" imgH="228600" progId="Equation.DSMT4">
                  <p:embed/>
                </p:oleObj>
              </mc:Choice>
              <mc:Fallback>
                <p:oleObj name="Equation" r:id="rId5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548" y="1195677"/>
                        <a:ext cx="832148" cy="7588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17" name="椭圆 16"/>
          <p:cNvSpPr/>
          <p:nvPr/>
        </p:nvSpPr>
        <p:spPr bwMode="auto">
          <a:xfrm>
            <a:off x="2051720" y="3383119"/>
            <a:ext cx="1613670" cy="507624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8" name="曲线连接符 17"/>
          <p:cNvCxnSpPr>
            <a:stCxn id="17" idx="2"/>
          </p:cNvCxnSpPr>
          <p:nvPr/>
        </p:nvCxnSpPr>
        <p:spPr bwMode="auto">
          <a:xfrm rot="10800000" flipV="1">
            <a:off x="827584" y="3636930"/>
            <a:ext cx="1224136" cy="558387"/>
          </a:xfrm>
          <a:prstGeom prst="curvedConnector3">
            <a:avLst>
              <a:gd name="adj1" fmla="val 129677"/>
            </a:avLst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980085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/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04576"/>
            <a:ext cx="8001000" cy="55006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n,i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(“n=?");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d",&amp;n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=2;i&lt;=n-1;i++)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if(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n%i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==0)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break;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&lt;n)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 is not\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n",n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 is\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n",n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return 0;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 sz="2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6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299247" y="2358788"/>
            <a:ext cx="714375" cy="500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5871"/>
              </p:ext>
            </p:extLst>
          </p:nvPr>
        </p:nvGraphicFramePr>
        <p:xfrm>
          <a:off x="4288675" y="1143953"/>
          <a:ext cx="8572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1" name="公式" r:id="rId3" imgW="241300" imgH="228600" progId="Equation.3">
                  <p:embed/>
                </p:oleObj>
              </mc:Choice>
              <mc:Fallback>
                <p:oleObj name="公式" r:id="rId3" imgW="24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675" y="1143953"/>
                        <a:ext cx="857250" cy="8223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17363" y="2288859"/>
            <a:ext cx="2357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66FF"/>
                </a:solidFill>
              </a:rPr>
              <a:t>k=</a:t>
            </a:r>
            <a:r>
              <a:rPr lang="en-US" altLang="zh-CN" sz="2800" b="1" dirty="0" err="1">
                <a:solidFill>
                  <a:srgbClr val="FF66FF"/>
                </a:solidFill>
              </a:rPr>
              <a:t>sqrt</a:t>
            </a:r>
            <a:r>
              <a:rPr lang="en-US" altLang="zh-CN" sz="2800" b="1" dirty="0">
                <a:solidFill>
                  <a:srgbClr val="FF66FF"/>
                </a:solidFill>
              </a:rPr>
              <a:t>(n);</a:t>
            </a:r>
          </a:p>
        </p:txBody>
      </p: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4788738" y="2360296"/>
            <a:ext cx="714375" cy="57150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flipV="1">
            <a:off x="4788738" y="2288859"/>
            <a:ext cx="1071562" cy="71437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627784" y="692696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66FF"/>
                </a:solidFill>
              </a:rPr>
              <a:t>#include &lt;</a:t>
            </a:r>
            <a:r>
              <a:rPr lang="en-US" altLang="zh-CN" sz="2800" b="1" dirty="0" err="1">
                <a:solidFill>
                  <a:srgbClr val="FF66FF"/>
                </a:solidFill>
              </a:rPr>
              <a:t>math.h</a:t>
            </a:r>
            <a:r>
              <a:rPr lang="en-US" altLang="zh-CN" sz="2800" b="1" dirty="0">
                <a:solidFill>
                  <a:srgbClr val="FF66FF"/>
                </a:solidFill>
              </a:rPr>
              <a:t>&gt;</a:t>
            </a:r>
          </a:p>
        </p:txBody>
      </p: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2204294" y="841276"/>
            <a:ext cx="714375" cy="57150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4"/>
          <p:cNvCxnSpPr>
            <a:cxnSpLocks noChangeShapeType="1"/>
          </p:cNvCxnSpPr>
          <p:nvPr/>
        </p:nvCxnSpPr>
        <p:spPr bwMode="auto">
          <a:xfrm flipV="1">
            <a:off x="2204294" y="769839"/>
            <a:ext cx="1071562" cy="71437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4"/>
          <p:cNvSpPr/>
          <p:nvPr/>
        </p:nvSpPr>
        <p:spPr>
          <a:xfrm>
            <a:off x="2072571" y="1321604"/>
            <a:ext cx="699229" cy="523220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Verdana"/>
                <a:ea typeface="宋体"/>
              </a:rPr>
              <a:t>,k;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66FF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3957" y="2364120"/>
            <a:ext cx="671979" cy="523220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r>
              <a:rPr kumimoji="1" lang="en-US" altLang="zh-CN" sz="2800" b="1" kern="0" dirty="0" smtClean="0">
                <a:solidFill>
                  <a:srgbClr val="FF66FF"/>
                </a:solidFill>
                <a:latin typeface="Verdana"/>
                <a:ea typeface="宋体"/>
              </a:rPr>
              <a:t> k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907704" y="3898652"/>
            <a:ext cx="931666" cy="523220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r>
              <a:rPr kumimoji="1" lang="en-US" altLang="zh-CN" sz="2800" b="1" kern="0" dirty="0" smtClean="0">
                <a:solidFill>
                  <a:srgbClr val="FF66FF"/>
                </a:solidFill>
                <a:latin typeface="Verdana"/>
                <a:ea typeface="宋体"/>
              </a:rPr>
              <a:t>=k</a:t>
            </a:r>
            <a:r>
              <a:rPr kumimoji="1" lang="en-US" altLang="zh-CN" sz="2800" b="1" kern="0" dirty="0">
                <a:solidFill>
                  <a:srgbClr val="FF66FF"/>
                </a:solidFill>
                <a:latin typeface="Verdana"/>
                <a:ea typeface="宋体"/>
              </a:rPr>
              <a:t>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17506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5" grpId="0" animBg="1"/>
      <p:bldP spid="7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5.10】</a:t>
            </a:r>
            <a:r>
              <a:rPr lang="zh-CN" altLang="zh-CN" dirty="0" smtClean="0"/>
              <a:t>求</a:t>
            </a:r>
            <a:r>
              <a:rPr lang="en-US" altLang="zh-CN" dirty="0"/>
              <a:t>100</a:t>
            </a:r>
            <a:r>
              <a:rPr lang="zh-CN" altLang="zh-CN" dirty="0"/>
              <a:t>～</a:t>
            </a:r>
            <a:r>
              <a:rPr lang="en-US" altLang="zh-CN" dirty="0"/>
              <a:t>200</a:t>
            </a:r>
            <a:r>
              <a:rPr lang="zh-CN" altLang="zh-CN" dirty="0"/>
              <a:t>间的全部素数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zh-CN" dirty="0" smtClean="0"/>
              <a:t>解题思路</a:t>
            </a:r>
            <a:r>
              <a:rPr lang="en-US" altLang="zh-CN" dirty="0" smtClean="0"/>
              <a:t>】</a:t>
            </a:r>
            <a:endParaRPr lang="zh-CN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zh-CN" dirty="0"/>
              <a:t>例</a:t>
            </a:r>
            <a:r>
              <a:rPr lang="en-US" altLang="zh-CN" dirty="0"/>
              <a:t>5.9</a:t>
            </a:r>
            <a:r>
              <a:rPr lang="zh-CN" altLang="zh-CN" dirty="0"/>
              <a:t>的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zh-CN" dirty="0"/>
              <a:t>例</a:t>
            </a:r>
            <a:r>
              <a:rPr lang="en-US" altLang="zh-CN" dirty="0"/>
              <a:t>5.9</a:t>
            </a:r>
            <a:r>
              <a:rPr lang="zh-CN" altLang="en-US" dirty="0"/>
              <a:t>程序中</a:t>
            </a:r>
            <a:r>
              <a:rPr lang="zh-CN" altLang="zh-CN" dirty="0"/>
              <a:t>只要增加一个外循环，先后对</a:t>
            </a:r>
            <a:r>
              <a:rPr lang="en-US" altLang="zh-CN" dirty="0"/>
              <a:t>100</a:t>
            </a:r>
            <a:r>
              <a:rPr lang="zh-CN" altLang="zh-CN" dirty="0"/>
              <a:t>～</a:t>
            </a:r>
            <a:r>
              <a:rPr lang="en-US" altLang="zh-CN" dirty="0"/>
              <a:t>200</a:t>
            </a:r>
            <a:r>
              <a:rPr lang="zh-CN" altLang="zh-CN" dirty="0"/>
              <a:t>间的全部整数一一进行判定即可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5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2160538"/>
          </a:xfrm>
        </p:spPr>
        <p:txBody>
          <a:bodyPr/>
          <a:lstStyle/>
          <a:p>
            <a:r>
              <a:rPr lang="en-US" altLang="zh-CN" dirty="0"/>
              <a:t> 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5.4】</a:t>
            </a:r>
            <a:r>
              <a:rPr lang="zh-CN" altLang="zh-CN" dirty="0" smtClean="0"/>
              <a:t>在</a:t>
            </a:r>
            <a:r>
              <a:rPr lang="zh-CN" altLang="zh-CN" dirty="0"/>
              <a:t>全系</a:t>
            </a:r>
            <a:r>
              <a:rPr lang="en-US" altLang="zh-CN" dirty="0"/>
              <a:t>1000</a:t>
            </a:r>
            <a:r>
              <a:rPr lang="zh-CN" altLang="zh-CN" dirty="0"/>
              <a:t>学生中，征集慈善募捐，当总数达到</a:t>
            </a:r>
            <a:r>
              <a:rPr lang="en-US" altLang="zh-CN" dirty="0"/>
              <a:t>10</a:t>
            </a:r>
            <a:r>
              <a:rPr lang="zh-CN" altLang="zh-CN" dirty="0"/>
              <a:t>万元时就结束，统计此时捐款的人数，以及平均每人捐款的数目。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79"/>
            <a:ext cx="8229600" cy="3959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编程思路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pPr lvl="1"/>
            <a:r>
              <a:rPr lang="zh-CN" altLang="en-US" dirty="0"/>
              <a:t>循环次数不确定，但最多循环</a:t>
            </a:r>
            <a:r>
              <a:rPr lang="en-US" altLang="zh-CN" dirty="0"/>
              <a:t>1000</a:t>
            </a:r>
            <a:r>
              <a:rPr lang="zh-CN" altLang="en-US" dirty="0"/>
              <a:t>次</a:t>
            </a:r>
          </a:p>
          <a:p>
            <a:pPr lvl="2"/>
            <a:r>
              <a:rPr lang="zh-CN" altLang="en-US" dirty="0"/>
              <a:t>在循环体中累计捐款总数</a:t>
            </a:r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if</a:t>
            </a:r>
            <a:r>
              <a:rPr lang="zh-CN" altLang="en-US" dirty="0"/>
              <a:t>语句检查是否达到</a:t>
            </a:r>
            <a:r>
              <a:rPr lang="en-US" altLang="zh-CN" dirty="0"/>
              <a:t>10</a:t>
            </a:r>
            <a:r>
              <a:rPr lang="zh-CN" altLang="en-US" dirty="0"/>
              <a:t>万元</a:t>
            </a:r>
          </a:p>
          <a:p>
            <a:pPr lvl="2"/>
            <a:r>
              <a:rPr lang="zh-CN" altLang="en-US" dirty="0"/>
              <a:t>如果达到就不再继续执行循环，终止累加</a:t>
            </a:r>
          </a:p>
          <a:p>
            <a:pPr lvl="1"/>
            <a:r>
              <a:rPr lang="zh-CN" altLang="en-US" dirty="0"/>
              <a:t>计算人均捐款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3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98053"/>
            <a:ext cx="7143750" cy="62992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……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for(n=101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,m=0</a:t>
            </a:r>
            <a:r>
              <a:rPr lang="en-US" altLang="zh-CN" sz="2800" b="1" dirty="0" smtClean="0">
                <a:solidFill>
                  <a:srgbClr val="FF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;n&lt;=200;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n=n+2</a:t>
            </a:r>
            <a:r>
              <a:rPr lang="en-US" altLang="zh-CN" sz="2800" b="1" dirty="0" smtClean="0">
                <a:solidFill>
                  <a:srgbClr val="FF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zh-CN" altLang="zh-CN" sz="2800" b="1" dirty="0" smtClean="0">
              <a:solidFill>
                <a:srgbClr val="FF66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k=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sqrt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(n);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for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=2;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&lt;=k;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               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if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n%i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==0) break;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if (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&gt;=k+1)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("%d ",n);  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m=m+1;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     </a:t>
            </a:r>
            <a:endParaRPr lang="zh-CN" altLang="zh-CN" sz="28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if(m%10==0) </a:t>
            </a:r>
            <a:r>
              <a:rPr lang="en-US" altLang="zh-CN" sz="28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(“\n”); </a:t>
            </a:r>
            <a:endParaRPr lang="zh-CN" altLang="zh-CN" sz="2800" b="1" dirty="0" smtClean="0">
              <a:solidFill>
                <a:srgbClr val="FFFF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800" b="1" dirty="0" smtClean="0">
              <a:solidFill>
                <a:srgbClr val="FF66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……</a:t>
            </a: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0" y="-60344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-60344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0" y="-60344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0" y="-60344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5" name="Rectangle 11"/>
          <p:cNvSpPr>
            <a:spLocks noChangeArrowheads="1"/>
          </p:cNvSpPr>
          <p:nvPr/>
        </p:nvSpPr>
        <p:spPr bwMode="auto">
          <a:xfrm>
            <a:off x="0" y="-60344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6" name="Rectangle 13"/>
          <p:cNvSpPr>
            <a:spLocks noChangeArrowheads="1"/>
          </p:cNvSpPr>
          <p:nvPr/>
        </p:nvSpPr>
        <p:spPr bwMode="auto">
          <a:xfrm>
            <a:off x="0" y="-60344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7" name="Rectangle 7"/>
          <p:cNvSpPr>
            <a:spLocks noChangeArrowheads="1"/>
          </p:cNvSpPr>
          <p:nvPr/>
        </p:nvSpPr>
        <p:spPr bwMode="auto">
          <a:xfrm>
            <a:off x="0" y="-60344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5212656" y="1550541"/>
            <a:ext cx="3286125" cy="642937"/>
          </a:xfrm>
          <a:prstGeom prst="wedgeRoundRectCallout">
            <a:avLst>
              <a:gd name="adj1" fmla="val -35519"/>
              <a:gd name="adj2" fmla="val -109389"/>
              <a:gd name="adj3" fmla="val 16667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FF00"/>
                </a:solidFill>
              </a:rPr>
              <a:t>只对奇数进行检查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4749675" y="4154215"/>
            <a:ext cx="4214813" cy="642937"/>
          </a:xfrm>
          <a:prstGeom prst="wedgeRoundRectCallout">
            <a:avLst>
              <a:gd name="adj1" fmla="val -36412"/>
              <a:gd name="adj2" fmla="val 91278"/>
              <a:gd name="adj3" fmla="val 16667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zh-CN" sz="2800" b="1" dirty="0">
                <a:solidFill>
                  <a:srgbClr val="FFFF00"/>
                </a:solidFill>
              </a:rPr>
              <a:t>控制每行输出</a:t>
            </a:r>
            <a:r>
              <a:rPr lang="en-US" altLang="zh-CN" sz="2800" b="1" dirty="0">
                <a:solidFill>
                  <a:srgbClr val="FFFF00"/>
                </a:solidFill>
              </a:rPr>
              <a:t>10</a:t>
            </a:r>
            <a:r>
              <a:rPr lang="zh-CN" altLang="zh-CN" sz="2800" b="1" dirty="0">
                <a:solidFill>
                  <a:srgbClr val="FFFF00"/>
                </a:solidFill>
              </a:rPr>
              <a:t>个数据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16632"/>
            <a:ext cx="230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（详见</a:t>
            </a:r>
            <a:r>
              <a:rPr lang="en-US" altLang="zh-CN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P137</a:t>
            </a:r>
            <a:r>
              <a:rPr lang="zh-CN" altLang="en-US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92524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1728490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5.11】</a:t>
            </a:r>
            <a:r>
              <a:rPr lang="zh-CN" altLang="zh-CN" dirty="0" smtClean="0"/>
              <a:t>译</a:t>
            </a:r>
            <a:r>
              <a:rPr lang="zh-CN" altLang="zh-CN" dirty="0"/>
              <a:t>密码。为使电文保密，往往按一定规律将其转换成密码，收报人再按约定的规律将其译回原文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45023"/>
            <a:ext cx="8229600" cy="2663701"/>
          </a:xfrm>
        </p:spPr>
        <p:txBody>
          <a:bodyPr/>
          <a:lstStyle/>
          <a:p>
            <a:r>
              <a:rPr lang="zh-CN" altLang="en-US" sz="3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非字母字符保持原状不变</a:t>
            </a:r>
          </a:p>
          <a:p>
            <a:r>
              <a:rPr lang="zh-CN" altLang="en-US" sz="3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输入一行字符，要求输出其相应的密码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>
            <a:off x="1790700" y="2132856"/>
            <a:ext cx="1804988" cy="425450"/>
          </a:xfrm>
          <a:custGeom>
            <a:avLst/>
            <a:gdLst>
              <a:gd name="T0" fmla="*/ 0 w 1803748"/>
              <a:gd name="T1" fmla="*/ 171056 h 567846"/>
              <a:gd name="T2" fmla="*/ 891183 w 1803748"/>
              <a:gd name="T3" fmla="*/ 1316 h 567846"/>
              <a:gd name="T4" fmla="*/ 1807471 w 1803748"/>
              <a:gd name="T5" fmla="*/ 178950 h 567846"/>
              <a:gd name="T6" fmla="*/ 0 60000 65536"/>
              <a:gd name="T7" fmla="*/ 0 60000 65536"/>
              <a:gd name="T8" fmla="*/ 0 60000 65536"/>
              <a:gd name="T9" fmla="*/ 0 w 1803748"/>
              <a:gd name="T10" fmla="*/ 0 h 567846"/>
              <a:gd name="T11" fmla="*/ 1803748 w 1803748"/>
              <a:gd name="T12" fmla="*/ 567846 h 5678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3748" h="567846">
                <a:moveTo>
                  <a:pt x="0" y="542794"/>
                </a:moveTo>
                <a:cubicBezTo>
                  <a:pt x="294361" y="271397"/>
                  <a:pt x="588723" y="0"/>
                  <a:pt x="889348" y="4175"/>
                </a:cubicBezTo>
                <a:cubicBezTo>
                  <a:pt x="1189973" y="8350"/>
                  <a:pt x="1496860" y="288098"/>
                  <a:pt x="1803748" y="56784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2286000" y="2132856"/>
            <a:ext cx="1803400" cy="425450"/>
          </a:xfrm>
          <a:custGeom>
            <a:avLst/>
            <a:gdLst>
              <a:gd name="T0" fmla="*/ 0 w 1803748"/>
              <a:gd name="T1" fmla="*/ 171056 h 567846"/>
              <a:gd name="T2" fmla="*/ 888832 w 1803748"/>
              <a:gd name="T3" fmla="*/ 1316 h 567846"/>
              <a:gd name="T4" fmla="*/ 1802704 w 1803748"/>
              <a:gd name="T5" fmla="*/ 178950 h 567846"/>
              <a:gd name="T6" fmla="*/ 0 60000 65536"/>
              <a:gd name="T7" fmla="*/ 0 60000 65536"/>
              <a:gd name="T8" fmla="*/ 0 60000 65536"/>
              <a:gd name="T9" fmla="*/ 0 w 1803748"/>
              <a:gd name="T10" fmla="*/ 0 h 567846"/>
              <a:gd name="T11" fmla="*/ 1803748 w 1803748"/>
              <a:gd name="T12" fmla="*/ 567846 h 5678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3748" h="567846">
                <a:moveTo>
                  <a:pt x="0" y="542794"/>
                </a:moveTo>
                <a:cubicBezTo>
                  <a:pt x="294361" y="271397"/>
                  <a:pt x="588723" y="0"/>
                  <a:pt x="889348" y="4175"/>
                </a:cubicBezTo>
                <a:cubicBezTo>
                  <a:pt x="1189973" y="8350"/>
                  <a:pt x="1496860" y="288098"/>
                  <a:pt x="1803748" y="56784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2714625" y="2132856"/>
            <a:ext cx="1803400" cy="425450"/>
          </a:xfrm>
          <a:custGeom>
            <a:avLst/>
            <a:gdLst>
              <a:gd name="T0" fmla="*/ 0 w 1803748"/>
              <a:gd name="T1" fmla="*/ 171056 h 567846"/>
              <a:gd name="T2" fmla="*/ 888832 w 1803748"/>
              <a:gd name="T3" fmla="*/ 1316 h 567846"/>
              <a:gd name="T4" fmla="*/ 1802704 w 1803748"/>
              <a:gd name="T5" fmla="*/ 178950 h 567846"/>
              <a:gd name="T6" fmla="*/ 0 60000 65536"/>
              <a:gd name="T7" fmla="*/ 0 60000 65536"/>
              <a:gd name="T8" fmla="*/ 0 60000 65536"/>
              <a:gd name="T9" fmla="*/ 0 w 1803748"/>
              <a:gd name="T10" fmla="*/ 0 h 567846"/>
              <a:gd name="T11" fmla="*/ 1803748 w 1803748"/>
              <a:gd name="T12" fmla="*/ 567846 h 5678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3748" h="567846">
                <a:moveTo>
                  <a:pt x="0" y="542794"/>
                </a:moveTo>
                <a:cubicBezTo>
                  <a:pt x="294361" y="271397"/>
                  <a:pt x="588723" y="0"/>
                  <a:pt x="889348" y="4175"/>
                </a:cubicBezTo>
                <a:cubicBezTo>
                  <a:pt x="1189973" y="8350"/>
                  <a:pt x="1496860" y="288098"/>
                  <a:pt x="1803748" y="56784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rot="10800000">
            <a:off x="1857375" y="2918668"/>
            <a:ext cx="4089400" cy="425450"/>
          </a:xfrm>
          <a:custGeom>
            <a:avLst/>
            <a:gdLst>
              <a:gd name="T0" fmla="*/ 0 w 1803748"/>
              <a:gd name="T1" fmla="*/ 171056 h 567846"/>
              <a:gd name="T2" fmla="*/ 23498765 w 1803748"/>
              <a:gd name="T3" fmla="*/ 1316 h 567846"/>
              <a:gd name="T4" fmla="*/ 47659470 w 1803748"/>
              <a:gd name="T5" fmla="*/ 178950 h 567846"/>
              <a:gd name="T6" fmla="*/ 0 60000 65536"/>
              <a:gd name="T7" fmla="*/ 0 60000 65536"/>
              <a:gd name="T8" fmla="*/ 0 60000 65536"/>
              <a:gd name="T9" fmla="*/ 0 w 1803748"/>
              <a:gd name="T10" fmla="*/ 0 h 567846"/>
              <a:gd name="T11" fmla="*/ 1803748 w 1803748"/>
              <a:gd name="T12" fmla="*/ 567846 h 5678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3748" h="567846">
                <a:moveTo>
                  <a:pt x="0" y="542794"/>
                </a:moveTo>
                <a:cubicBezTo>
                  <a:pt x="294361" y="271397"/>
                  <a:pt x="588723" y="0"/>
                  <a:pt x="889348" y="4175"/>
                </a:cubicBezTo>
                <a:cubicBezTo>
                  <a:pt x="1189973" y="8350"/>
                  <a:pt x="1496860" y="288098"/>
                  <a:pt x="1803748" y="56784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 rot="10800000">
            <a:off x="2357438" y="2918668"/>
            <a:ext cx="4089400" cy="425450"/>
          </a:xfrm>
          <a:custGeom>
            <a:avLst/>
            <a:gdLst>
              <a:gd name="T0" fmla="*/ 0 w 1803748"/>
              <a:gd name="T1" fmla="*/ 171056 h 567846"/>
              <a:gd name="T2" fmla="*/ 23498765 w 1803748"/>
              <a:gd name="T3" fmla="*/ 1316 h 567846"/>
              <a:gd name="T4" fmla="*/ 47659470 w 1803748"/>
              <a:gd name="T5" fmla="*/ 178950 h 567846"/>
              <a:gd name="T6" fmla="*/ 0 60000 65536"/>
              <a:gd name="T7" fmla="*/ 0 60000 65536"/>
              <a:gd name="T8" fmla="*/ 0 60000 65536"/>
              <a:gd name="T9" fmla="*/ 0 w 1803748"/>
              <a:gd name="T10" fmla="*/ 0 h 567846"/>
              <a:gd name="T11" fmla="*/ 1803748 w 1803748"/>
              <a:gd name="T12" fmla="*/ 567846 h 5678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3748" h="567846">
                <a:moveTo>
                  <a:pt x="0" y="542794"/>
                </a:moveTo>
                <a:cubicBezTo>
                  <a:pt x="294361" y="271397"/>
                  <a:pt x="588723" y="0"/>
                  <a:pt x="889348" y="4175"/>
                </a:cubicBezTo>
                <a:cubicBezTo>
                  <a:pt x="1189973" y="8350"/>
                  <a:pt x="1496860" y="288098"/>
                  <a:pt x="1803748" y="56784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rot="10800000">
            <a:off x="2786063" y="2918668"/>
            <a:ext cx="4089400" cy="425450"/>
          </a:xfrm>
          <a:custGeom>
            <a:avLst/>
            <a:gdLst>
              <a:gd name="T0" fmla="*/ 0 w 1803748"/>
              <a:gd name="T1" fmla="*/ 171056 h 567846"/>
              <a:gd name="T2" fmla="*/ 23498765 w 1803748"/>
              <a:gd name="T3" fmla="*/ 1316 h 567846"/>
              <a:gd name="T4" fmla="*/ 47659470 w 1803748"/>
              <a:gd name="T5" fmla="*/ 178950 h 567846"/>
              <a:gd name="T6" fmla="*/ 0 60000 65536"/>
              <a:gd name="T7" fmla="*/ 0 60000 65536"/>
              <a:gd name="T8" fmla="*/ 0 60000 65536"/>
              <a:gd name="T9" fmla="*/ 0 w 1803748"/>
              <a:gd name="T10" fmla="*/ 0 h 567846"/>
              <a:gd name="T11" fmla="*/ 1803748 w 1803748"/>
              <a:gd name="T12" fmla="*/ 567846 h 5678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3748" h="567846">
                <a:moveTo>
                  <a:pt x="0" y="542794"/>
                </a:moveTo>
                <a:cubicBezTo>
                  <a:pt x="294361" y="271397"/>
                  <a:pt x="588723" y="0"/>
                  <a:pt x="889348" y="4175"/>
                </a:cubicBezTo>
                <a:cubicBezTo>
                  <a:pt x="1189973" y="8350"/>
                  <a:pt x="1496860" y="288098"/>
                  <a:pt x="1803748" y="56784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rot="10800000">
            <a:off x="3214688" y="2918668"/>
            <a:ext cx="4089400" cy="425450"/>
          </a:xfrm>
          <a:custGeom>
            <a:avLst/>
            <a:gdLst>
              <a:gd name="T0" fmla="*/ 0 w 1803748"/>
              <a:gd name="T1" fmla="*/ 171056 h 567846"/>
              <a:gd name="T2" fmla="*/ 23498765 w 1803748"/>
              <a:gd name="T3" fmla="*/ 1316 h 567846"/>
              <a:gd name="T4" fmla="*/ 47659470 w 1803748"/>
              <a:gd name="T5" fmla="*/ 178950 h 567846"/>
              <a:gd name="T6" fmla="*/ 0 60000 65536"/>
              <a:gd name="T7" fmla="*/ 0 60000 65536"/>
              <a:gd name="T8" fmla="*/ 0 60000 65536"/>
              <a:gd name="T9" fmla="*/ 0 w 1803748"/>
              <a:gd name="T10" fmla="*/ 0 h 567846"/>
              <a:gd name="T11" fmla="*/ 1803748 w 1803748"/>
              <a:gd name="T12" fmla="*/ 567846 h 5678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3748" h="567846">
                <a:moveTo>
                  <a:pt x="0" y="542794"/>
                </a:moveTo>
                <a:cubicBezTo>
                  <a:pt x="294361" y="271397"/>
                  <a:pt x="588723" y="0"/>
                  <a:pt x="889348" y="4175"/>
                </a:cubicBezTo>
                <a:cubicBezTo>
                  <a:pt x="1189973" y="8350"/>
                  <a:pt x="1496860" y="288098"/>
                  <a:pt x="1803748" y="56784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47664" y="2385696"/>
            <a:ext cx="617443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3200" b="1" kern="0" dirty="0">
                <a:solidFill>
                  <a:schemeClr val="tx2"/>
                </a:solidFill>
                <a:latin typeface="Verdana"/>
                <a:ea typeface="宋体"/>
              </a:rPr>
              <a:t>A B C D E F G …… W X Y Z</a:t>
            </a:r>
          </a:p>
        </p:txBody>
      </p:sp>
    </p:spTree>
    <p:extLst>
      <p:ext uri="{BB962C8B-B14F-4D97-AF65-F5344CB8AC3E}">
        <p14:creationId xmlns:p14="http://schemas.microsoft.com/office/powerpoint/2010/main" val="168403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zh-CN" dirty="0" smtClean="0"/>
              <a:t>解题思路</a:t>
            </a:r>
            <a:r>
              <a:rPr lang="en-US" altLang="zh-CN" dirty="0" smtClean="0"/>
              <a:t>】</a:t>
            </a:r>
            <a:r>
              <a:rPr lang="zh-CN" altLang="zh-CN" dirty="0" smtClean="0"/>
              <a:t>问题</a:t>
            </a:r>
            <a:r>
              <a:rPr lang="zh-CN" altLang="zh-CN" dirty="0"/>
              <a:t>的关键有两个：</a:t>
            </a:r>
          </a:p>
          <a:p>
            <a:pPr lvl="1">
              <a:buNone/>
            </a:pPr>
            <a:r>
              <a:rPr lang="en-US" altLang="zh-CN" dirty="0"/>
              <a:t> (1) </a:t>
            </a:r>
            <a:r>
              <a:rPr lang="zh-CN" altLang="zh-CN" dirty="0"/>
              <a:t>决定哪些字符不需要改变，哪些字符</a:t>
            </a:r>
            <a:r>
              <a:rPr lang="zh-CN" altLang="zh-CN" dirty="0" smtClean="0"/>
              <a:t>需要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改变</a:t>
            </a:r>
            <a:r>
              <a:rPr lang="zh-CN" altLang="zh-CN" dirty="0"/>
              <a:t>，如果需要改变，应改为哪个</a:t>
            </a:r>
            <a:r>
              <a:rPr lang="zh-CN" altLang="zh-CN" dirty="0" smtClean="0"/>
              <a:t>字符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2) </a:t>
            </a:r>
            <a:r>
              <a:rPr lang="zh-CN" altLang="zh-CN" dirty="0"/>
              <a:t>怎样使</a:t>
            </a:r>
            <a:r>
              <a:rPr lang="en-US" altLang="zh-CN" dirty="0"/>
              <a:t>c</a:t>
            </a:r>
            <a:r>
              <a:rPr lang="zh-CN" altLang="zh-CN" dirty="0"/>
              <a:t>改变为所指定的字母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/>
              <a:t>[</a:t>
            </a:r>
            <a:r>
              <a:rPr lang="zh-CN" altLang="zh-CN" dirty="0" smtClean="0"/>
              <a:t>处理</a:t>
            </a:r>
            <a:r>
              <a:rPr lang="zh-CN" altLang="zh-CN" dirty="0"/>
              <a:t>的</a:t>
            </a:r>
            <a:r>
              <a:rPr lang="zh-CN" altLang="zh-CN" dirty="0" smtClean="0"/>
              <a:t>方法</a:t>
            </a:r>
            <a:r>
              <a:rPr lang="en-US" altLang="zh-CN" dirty="0" smtClean="0"/>
              <a:t>] </a:t>
            </a:r>
            <a:r>
              <a:rPr lang="zh-CN" altLang="zh-CN" dirty="0" smtClean="0"/>
              <a:t>输入</a:t>
            </a:r>
            <a:r>
              <a:rPr lang="zh-CN" altLang="zh-CN" dirty="0"/>
              <a:t>一个字符给字符变量</a:t>
            </a:r>
            <a:r>
              <a:rPr lang="en-US" altLang="zh-CN" dirty="0"/>
              <a:t>c</a:t>
            </a:r>
            <a:r>
              <a:rPr lang="zh-CN" altLang="zh-CN" dirty="0" smtClean="0"/>
              <a:t>，先</a:t>
            </a:r>
            <a:r>
              <a:rPr lang="zh-CN" altLang="zh-CN" dirty="0"/>
              <a:t>判定它是否字母</a:t>
            </a:r>
            <a:r>
              <a:rPr lang="en-US" altLang="zh-CN" dirty="0"/>
              <a:t>(</a:t>
            </a:r>
            <a:r>
              <a:rPr lang="zh-CN" altLang="zh-CN" dirty="0"/>
              <a:t>包括大小写</a:t>
            </a:r>
            <a:r>
              <a:rPr lang="en-US" altLang="zh-CN" dirty="0"/>
              <a:t>)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2">
              <a:spcBef>
                <a:spcPts val="1800"/>
              </a:spcBef>
            </a:pPr>
            <a:r>
              <a:rPr lang="zh-CN" altLang="zh-CN" sz="2400" dirty="0" smtClean="0"/>
              <a:t>若不是</a:t>
            </a:r>
            <a:r>
              <a:rPr lang="zh-CN" altLang="zh-CN" sz="2400" dirty="0"/>
              <a:t>字母，不改变</a:t>
            </a:r>
            <a:r>
              <a:rPr lang="en-US" altLang="zh-CN" sz="2400" dirty="0"/>
              <a:t>c</a:t>
            </a:r>
            <a:r>
              <a:rPr lang="zh-CN" altLang="zh-CN" sz="2400" dirty="0"/>
              <a:t>的值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2"/>
            <a:r>
              <a:rPr lang="zh-CN" altLang="zh-CN" sz="2400" dirty="0" smtClean="0"/>
              <a:t>若是</a:t>
            </a:r>
            <a:r>
              <a:rPr lang="zh-CN" altLang="zh-CN" sz="2400" dirty="0"/>
              <a:t>字母，则还要检查它是否</a:t>
            </a:r>
            <a:r>
              <a:rPr lang="en-US" altLang="zh-CN" sz="2400" dirty="0"/>
              <a:t>’W’</a:t>
            </a:r>
            <a:r>
              <a:rPr lang="zh-CN" altLang="zh-CN" sz="2400" dirty="0"/>
              <a:t>到</a:t>
            </a:r>
            <a:r>
              <a:rPr lang="en-US" altLang="zh-CN" sz="2400" dirty="0"/>
              <a:t>’Z’</a:t>
            </a:r>
            <a:r>
              <a:rPr lang="zh-CN" altLang="zh-CN" sz="2400" dirty="0"/>
              <a:t>的范围内</a:t>
            </a:r>
            <a:r>
              <a:rPr lang="en-US" altLang="zh-CN" sz="2400" dirty="0"/>
              <a:t>(</a:t>
            </a:r>
            <a:r>
              <a:rPr lang="zh-CN" altLang="zh-CN" sz="2400" dirty="0"/>
              <a:t>包括大小写字母</a:t>
            </a:r>
            <a:r>
              <a:rPr lang="en-US" altLang="zh-CN" sz="2400" dirty="0"/>
              <a:t>)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2"/>
            <a:endParaRPr lang="en-US" altLang="zh-CN" sz="2400" dirty="0" smtClean="0"/>
          </a:p>
          <a:p>
            <a:pPr lvl="3"/>
            <a:r>
              <a:rPr lang="zh-CN" altLang="zh-CN" sz="2400" dirty="0" smtClean="0"/>
              <a:t>如</a:t>
            </a:r>
            <a:r>
              <a:rPr lang="zh-CN" altLang="zh-CN" sz="2400" dirty="0"/>
              <a:t>不在此范围内，</a:t>
            </a:r>
            <a:r>
              <a:rPr lang="zh-CN" altLang="zh-CN" sz="2400" dirty="0" smtClean="0"/>
              <a:t>则变量</a:t>
            </a:r>
            <a:r>
              <a:rPr lang="en-US" altLang="zh-CN" sz="2400" dirty="0"/>
              <a:t>c</a:t>
            </a:r>
            <a:r>
              <a:rPr lang="zh-CN" altLang="zh-CN" sz="2400" dirty="0"/>
              <a:t>的值</a:t>
            </a:r>
            <a:r>
              <a:rPr lang="zh-CN" altLang="zh-CN" sz="2400" dirty="0" smtClean="0"/>
              <a:t>改为</a:t>
            </a:r>
            <a:r>
              <a:rPr lang="zh-CN" altLang="zh-CN" sz="2400" dirty="0"/>
              <a:t>其后第</a:t>
            </a:r>
            <a:r>
              <a:rPr lang="en-US" altLang="zh-CN" sz="2400" dirty="0"/>
              <a:t>4</a:t>
            </a:r>
            <a:r>
              <a:rPr lang="zh-CN" altLang="zh-CN" sz="2400" dirty="0"/>
              <a:t>个字母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3"/>
            <a:r>
              <a:rPr lang="zh-CN" altLang="zh-CN" sz="2400" dirty="0" smtClean="0"/>
              <a:t>如果</a:t>
            </a:r>
            <a:r>
              <a:rPr lang="zh-CN" altLang="zh-CN" sz="2400" dirty="0"/>
              <a:t>在</a:t>
            </a:r>
            <a:r>
              <a:rPr lang="en-US" altLang="zh-CN" sz="2400" dirty="0"/>
              <a:t>’W’</a:t>
            </a:r>
            <a:r>
              <a:rPr lang="zh-CN" altLang="zh-CN" sz="2400" dirty="0"/>
              <a:t>到</a:t>
            </a:r>
            <a:r>
              <a:rPr lang="en-US" altLang="zh-CN" sz="2400" dirty="0"/>
              <a:t>’Z’</a:t>
            </a:r>
            <a:r>
              <a:rPr lang="zh-CN" altLang="zh-CN" sz="2400" dirty="0"/>
              <a:t>的范围内，则应将它转换为</a:t>
            </a:r>
            <a:r>
              <a:rPr lang="en-US" altLang="zh-CN" sz="2400" dirty="0"/>
              <a:t>A</a:t>
            </a:r>
            <a:r>
              <a:rPr lang="zh-CN" altLang="zh-CN" sz="2400" dirty="0"/>
              <a:t>～</a:t>
            </a:r>
            <a:r>
              <a:rPr lang="en-US" altLang="zh-CN" sz="2400" dirty="0"/>
              <a:t>D(</a:t>
            </a:r>
            <a:r>
              <a:rPr lang="zh-CN" altLang="zh-CN" sz="2400" dirty="0"/>
              <a:t>或</a:t>
            </a:r>
            <a:r>
              <a:rPr lang="en-US" altLang="zh-CN" sz="2400" dirty="0"/>
              <a:t>a</a:t>
            </a:r>
            <a:r>
              <a:rPr lang="zh-CN" altLang="zh-CN" sz="2400" dirty="0"/>
              <a:t>～</a:t>
            </a:r>
            <a:r>
              <a:rPr lang="en-US" altLang="zh-CN" sz="2400" dirty="0"/>
              <a:t>d)</a:t>
            </a:r>
            <a:r>
              <a:rPr lang="zh-CN" altLang="zh-CN" sz="2400" dirty="0"/>
              <a:t>之一的字母。</a:t>
            </a:r>
            <a:endParaRPr lang="en-US" altLang="zh-CN" sz="2400" dirty="0"/>
          </a:p>
          <a:p>
            <a:pPr lvl="1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716216"/>
            <a:ext cx="2133600" cy="457200"/>
          </a:xfrm>
        </p:spPr>
        <p:txBody>
          <a:bodyPr/>
          <a:lstStyle/>
          <a:p>
            <a:fld id="{B0B2AA3B-4E3A-48A3-B1C6-ACC183BE71FA}" type="slidenum">
              <a:rPr lang="en-US" altLang="zh-CN" smtClean="0"/>
              <a:pPr/>
              <a:t>42</a:t>
            </a:fld>
            <a:endParaRPr lang="en-US" altLang="zh-CN"/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2987824" y="2456800"/>
            <a:ext cx="42862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84168" y="1502936"/>
            <a:ext cx="2857500" cy="584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CC"/>
                </a:solidFill>
              </a:rPr>
              <a:t>c=</a:t>
            </a:r>
            <a:r>
              <a:rPr lang="en-US" altLang="zh-CN" sz="3200" b="1" dirty="0" err="1">
                <a:solidFill>
                  <a:srgbClr val="0000CC"/>
                </a:solidFill>
              </a:rPr>
              <a:t>getchar</a:t>
            </a:r>
            <a:r>
              <a:rPr lang="en-US" altLang="zh-CN" sz="3200" b="1" dirty="0">
                <a:solidFill>
                  <a:srgbClr val="0000CC"/>
                </a:solidFill>
              </a:rPr>
              <a:t>(); </a:t>
            </a: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1187624" y="2871088"/>
            <a:ext cx="337721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5748" y="2943096"/>
            <a:ext cx="8358187" cy="584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0000CC"/>
                </a:solidFill>
              </a:rPr>
              <a:t>if ((</a:t>
            </a:r>
            <a:r>
              <a:rPr lang="en-US" altLang="zh-CN" sz="3200" b="1" dirty="0">
                <a:solidFill>
                  <a:srgbClr val="0000CC"/>
                </a:solidFill>
              </a:rPr>
              <a:t>c&gt;='a' &amp;&amp; c&lt;='z') || (c&gt;='A' &amp;&amp; c&lt;='Z')) </a:t>
            </a:r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4932040" y="4400872"/>
            <a:ext cx="365919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>
          <a:xfrm>
            <a:off x="967036" y="4500409"/>
            <a:ext cx="7974632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charset="-122"/>
              </a:rPr>
              <a:t>if (c&gt;='W' &amp;&amp; c&lt;='Z' || c&gt;='w' &amp;&amp; c&lt;='z')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59233" y="5625008"/>
            <a:ext cx="1484702" cy="58477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charset="-122"/>
              </a:rPr>
              <a:t>c=c+4;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48119" y="6093296"/>
            <a:ext cx="2076209" cy="58477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宋体" charset="-122"/>
              </a:rPr>
              <a:t>c=c+4-26;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00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5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43</a:t>
            </a:fld>
            <a:endParaRPr lang="en-US" altLang="zh-CN"/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05096"/>
            <a:ext cx="606143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310852"/>
            <a:ext cx="8803928" cy="6286500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（详见</a:t>
            </a:r>
            <a:r>
              <a:rPr lang="en-US" altLang="zh-CN" sz="24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P139</a:t>
            </a:r>
            <a:r>
              <a:rPr lang="zh-CN" altLang="en-US" sz="24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 sz="2400" b="1" dirty="0" smtClean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……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c;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c=</a:t>
            </a:r>
            <a:r>
              <a:rPr lang="en-US" altLang="zh-CN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getchar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                                          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hile (c!=‘\n’)    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if ((c&gt;=‘a’ &amp;&amp; c&lt;=‘z’) || (c&gt;=‘A’ &amp;&amp; c&lt;=‘Z’)) 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if (c&gt;='W' &amp;&amp; c&lt;='Z' || c&gt;='w' &amp;&amp; c&lt;='z')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c=c-22;   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else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c=c+4;   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}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</a:t>
            </a:r>
            <a:r>
              <a:rPr lang="en-US" altLang="zh-CN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c",c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                                   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c=</a:t>
            </a:r>
            <a:r>
              <a:rPr lang="en-US" altLang="zh-CN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getchar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(); 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……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5474" name="Picture 2" descr="pic5-1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286250"/>
            <a:ext cx="250983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000625" y="785813"/>
            <a:ext cx="264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</a:rPr>
              <a:t>可以改进程序</a:t>
            </a:r>
            <a:endParaRPr lang="en-US" altLang="zh-CN" sz="2800" b="1" dirty="0">
              <a:solidFill>
                <a:srgbClr val="FFFF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88834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453157"/>
            <a:ext cx="9328521" cy="607218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……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 c;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hile ((</a:t>
            </a:r>
            <a:r>
              <a:rPr lang="en-US" altLang="zh-CN" sz="24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c=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getchar</a:t>
            </a:r>
            <a:r>
              <a:rPr lang="en-US" altLang="zh-CN" sz="24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!=‘\n’)   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((c&gt;=‘A’ &amp;&amp; c&lt;=‘Z’) || (c&gt;=‘a’ &amp;&amp; c&lt;=‘z’)) 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c=c+4;         </a:t>
            </a:r>
            <a:endParaRPr lang="zh-CN" altLang="zh-CN" sz="2400" b="1" dirty="0" smtClean="0">
              <a:solidFill>
                <a:srgbClr val="FFFF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2400" b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</a:t>
            </a:r>
            <a:r>
              <a:rPr lang="en-US" altLang="zh-CN" sz="24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c&gt;‘Z’ &amp;&amp; c&lt;=‘Z’+4 || c&gt;‘z’) </a:t>
            </a:r>
            <a:endParaRPr lang="zh-CN" altLang="zh-CN" sz="2400" b="1" dirty="0" smtClean="0">
              <a:solidFill>
                <a:srgbClr val="FFFF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   c=c-26;         </a:t>
            </a:r>
            <a:endParaRPr lang="zh-CN" altLang="zh-CN" sz="2400" b="1" dirty="0" smtClean="0">
              <a:solidFill>
                <a:srgbClr val="FFFF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}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</a:t>
            </a:r>
            <a:r>
              <a:rPr lang="en-US" altLang="zh-CN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c",c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       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……</a:t>
            </a:r>
            <a:endParaRPr lang="zh-CN" altLang="zh-CN" sz="2400" b="1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0" y="12050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12050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0" y="12050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2" name="Rectangle 9"/>
          <p:cNvSpPr>
            <a:spLocks noChangeArrowheads="1"/>
          </p:cNvSpPr>
          <p:nvPr/>
        </p:nvSpPr>
        <p:spPr bwMode="auto">
          <a:xfrm>
            <a:off x="0" y="12050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3" name="Rectangle 11"/>
          <p:cNvSpPr>
            <a:spLocks noChangeArrowheads="1"/>
          </p:cNvSpPr>
          <p:nvPr/>
        </p:nvSpPr>
        <p:spPr bwMode="auto">
          <a:xfrm>
            <a:off x="0" y="12050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4" name="Rectangle 13"/>
          <p:cNvSpPr>
            <a:spLocks noChangeArrowheads="1"/>
          </p:cNvSpPr>
          <p:nvPr/>
        </p:nvSpPr>
        <p:spPr bwMode="auto">
          <a:xfrm>
            <a:off x="0" y="12050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5" name="Rectangle 7"/>
          <p:cNvSpPr>
            <a:spLocks noChangeArrowheads="1"/>
          </p:cNvSpPr>
          <p:nvPr/>
        </p:nvSpPr>
        <p:spPr bwMode="auto">
          <a:xfrm>
            <a:off x="0" y="12050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2699792" y="3978126"/>
            <a:ext cx="225484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60552" y="4053557"/>
            <a:ext cx="2071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</a:rPr>
              <a:t>不能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少！</a:t>
            </a:r>
            <a:endParaRPr lang="en-US" altLang="zh-CN" sz="2800" b="1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3121" y="116632"/>
            <a:ext cx="230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（详见</a:t>
            </a:r>
            <a:r>
              <a:rPr lang="en-US" altLang="zh-CN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P140</a:t>
            </a:r>
            <a:r>
              <a:rPr lang="zh-CN" altLang="en-US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43169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E5AA-995E-4674-9E19-1798A5635F88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504825"/>
          </a:xfrm>
        </p:spPr>
        <p:txBody>
          <a:bodyPr/>
          <a:lstStyle/>
          <a:p>
            <a:r>
              <a:rPr lang="zh-CN" altLang="en-US" sz="3100">
                <a:ea typeface="楷体_GB2312" pitchFamily="49" charset="-122"/>
              </a:rPr>
              <a:t>作业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5" y="1196751"/>
            <a:ext cx="8291265" cy="5589811"/>
          </a:xfrm>
        </p:spPr>
        <p:txBody>
          <a:bodyPr/>
          <a:lstStyle/>
          <a:p>
            <a:pPr marL="495300" indent="-495300">
              <a:lnSpc>
                <a:spcPct val="90000"/>
              </a:lnSpc>
            </a:pPr>
            <a:r>
              <a:rPr lang="zh-CN" altLang="en-US" sz="2500" dirty="0" smtClean="0">
                <a:ea typeface="楷体_GB2312" pitchFamily="49" charset="-122"/>
              </a:rPr>
              <a:t>书面提交：</a:t>
            </a:r>
            <a:endParaRPr lang="en-US" altLang="zh-CN" sz="2500" dirty="0" smtClean="0">
              <a:ea typeface="楷体_GB2312" pitchFamily="49" charset="-122"/>
            </a:endParaRPr>
          </a:p>
          <a:p>
            <a:pPr marL="844550" lvl="1" indent="-495300">
              <a:lnSpc>
                <a:spcPct val="90000"/>
              </a:lnSpc>
            </a:pPr>
            <a:r>
              <a:rPr lang="en-US" altLang="zh-CN" sz="2100" dirty="0" smtClean="0">
                <a:ea typeface="楷体_GB2312" pitchFamily="49" charset="-122"/>
              </a:rPr>
              <a:t>P141  5.12</a:t>
            </a:r>
            <a:r>
              <a:rPr lang="zh-CN" altLang="en-US" sz="2100" dirty="0" smtClean="0">
                <a:ea typeface="楷体_GB2312" pitchFamily="49" charset="-122"/>
              </a:rPr>
              <a:t>，</a:t>
            </a:r>
            <a:r>
              <a:rPr lang="en-US" altLang="zh-CN" sz="2100" dirty="0" smtClean="0">
                <a:ea typeface="楷体_GB2312" pitchFamily="49" charset="-122"/>
              </a:rPr>
              <a:t>5.16</a:t>
            </a:r>
          </a:p>
          <a:p>
            <a:pPr marL="844550" lvl="1" indent="-495300">
              <a:lnSpc>
                <a:spcPct val="90000"/>
              </a:lnSpc>
            </a:pPr>
            <a:endParaRPr kumimoji="1" lang="en-US" altLang="zh-CN" sz="2100" dirty="0">
              <a:ea typeface="楷体_GB2312" pitchFamily="49" charset="-122"/>
            </a:endParaRPr>
          </a:p>
          <a:p>
            <a:pPr marL="844550" lvl="1" indent="-495300">
              <a:lnSpc>
                <a:spcPct val="90000"/>
              </a:lnSpc>
            </a:pPr>
            <a:r>
              <a:rPr kumimoji="1" lang="en-US" altLang="zh-CN" sz="2100" dirty="0" smtClean="0">
                <a:ea typeface="楷体_GB2312" pitchFamily="49" charset="-122"/>
              </a:rPr>
              <a:t>【</a:t>
            </a:r>
            <a:r>
              <a:rPr kumimoji="1" lang="zh-CN" altLang="en-US" sz="2100" dirty="0">
                <a:ea typeface="楷体_GB2312" pitchFamily="49" charset="-122"/>
              </a:rPr>
              <a:t>补充题</a:t>
            </a:r>
            <a:r>
              <a:rPr kumimoji="1" lang="en-US" altLang="zh-CN" sz="2100" dirty="0">
                <a:ea typeface="楷体_GB2312" pitchFamily="49" charset="-122"/>
              </a:rPr>
              <a:t>1】</a:t>
            </a:r>
            <a:r>
              <a:rPr kumimoji="1" lang="zh-CN" altLang="en-US" sz="2100" dirty="0">
                <a:ea typeface="楷体_GB2312" pitchFamily="49" charset="-122"/>
              </a:rPr>
              <a:t>（歌德巴赫猜想）任意一个偶数</a:t>
            </a:r>
            <a:r>
              <a:rPr kumimoji="1" lang="en-US" altLang="zh-CN" sz="2100" dirty="0">
                <a:ea typeface="楷体_GB2312" pitchFamily="49" charset="-122"/>
              </a:rPr>
              <a:t>(&gt;2)</a:t>
            </a:r>
            <a:r>
              <a:rPr kumimoji="1" lang="zh-CN" altLang="en-US" sz="2100" dirty="0">
                <a:ea typeface="楷体_GB2312" pitchFamily="49" charset="-122"/>
              </a:rPr>
              <a:t>都可分解成两个素数之和。要求：对于输入的偶数，输出这两个素数。</a:t>
            </a:r>
          </a:p>
          <a:p>
            <a:pPr marL="844550" lvl="1" indent="-495300">
              <a:lnSpc>
                <a:spcPct val="90000"/>
              </a:lnSpc>
              <a:spcBef>
                <a:spcPct val="50000"/>
              </a:spcBef>
            </a:pPr>
            <a:r>
              <a:rPr lang="en-US" altLang="zh-CN" sz="2100" dirty="0">
                <a:ea typeface="楷体_GB2312" pitchFamily="49" charset="-122"/>
              </a:rPr>
              <a:t>【</a:t>
            </a:r>
            <a:r>
              <a:rPr lang="zh-CN" altLang="en-US" sz="2100" dirty="0">
                <a:ea typeface="楷体_GB2312" pitchFamily="49" charset="-122"/>
              </a:rPr>
              <a:t>补充题</a:t>
            </a:r>
            <a:r>
              <a:rPr lang="en-US" altLang="zh-CN" sz="2100" dirty="0">
                <a:ea typeface="楷体_GB2312" pitchFamily="49" charset="-122"/>
              </a:rPr>
              <a:t>2】</a:t>
            </a:r>
            <a:r>
              <a:rPr lang="zh-CN" altLang="en-US" sz="2100" dirty="0">
                <a:ea typeface="楷体_GB2312" pitchFamily="49" charset="-122"/>
              </a:rPr>
              <a:t>写一个程序，它把一个表示</a:t>
            </a:r>
            <a:r>
              <a:rPr lang="en-US" altLang="zh-CN" sz="2100" dirty="0">
                <a:ea typeface="楷体_GB2312" pitchFamily="49" charset="-122"/>
              </a:rPr>
              <a:t>10/8/16</a:t>
            </a:r>
            <a:r>
              <a:rPr lang="zh-CN" altLang="en-US" sz="2100" dirty="0">
                <a:ea typeface="楷体_GB2312" pitchFamily="49" charset="-122"/>
              </a:rPr>
              <a:t>进制数的字符串转换成对应的整数值。（注意： 以0</a:t>
            </a:r>
            <a:r>
              <a:rPr lang="en-US" altLang="en-US" sz="2100" dirty="0">
                <a:ea typeface="楷体_GB2312" pitchFamily="49" charset="-122"/>
              </a:rPr>
              <a:t>x</a:t>
            </a:r>
            <a:r>
              <a:rPr lang="zh-CN" altLang="en-US" sz="2100" dirty="0">
                <a:ea typeface="楷体_GB2312" pitchFamily="49" charset="-122"/>
              </a:rPr>
              <a:t>或0</a:t>
            </a:r>
            <a:r>
              <a:rPr lang="en-US" altLang="en-US" sz="2100" dirty="0" err="1">
                <a:ea typeface="楷体_GB2312" pitchFamily="49" charset="-122"/>
              </a:rPr>
              <a:t>X</a:t>
            </a:r>
            <a:r>
              <a:rPr lang="en-US" altLang="zh-CN" sz="2100" dirty="0" err="1">
                <a:ea typeface="楷体_GB2312" pitchFamily="49" charset="-122"/>
              </a:rPr>
              <a:t>开头</a:t>
            </a:r>
            <a:r>
              <a:rPr lang="zh-CN" altLang="en-US" sz="2100" dirty="0">
                <a:ea typeface="楷体_GB2312" pitchFamily="49" charset="-122"/>
              </a:rPr>
              <a:t>的为</a:t>
            </a:r>
            <a:r>
              <a:rPr lang="en-US" altLang="zh-CN" sz="2100" dirty="0">
                <a:ea typeface="楷体_GB2312" pitchFamily="49" charset="-122"/>
              </a:rPr>
              <a:t>16</a:t>
            </a:r>
            <a:r>
              <a:rPr lang="zh-CN" altLang="en-US" sz="2100" dirty="0">
                <a:ea typeface="楷体_GB2312" pitchFamily="49" charset="-122"/>
              </a:rPr>
              <a:t>进制，以</a:t>
            </a:r>
            <a:r>
              <a:rPr lang="en-US" altLang="zh-CN" sz="2100" dirty="0">
                <a:ea typeface="楷体_GB2312" pitchFamily="49" charset="-122"/>
              </a:rPr>
              <a:t>0</a:t>
            </a:r>
            <a:r>
              <a:rPr lang="zh-CN" altLang="en-US" sz="2100" dirty="0">
                <a:ea typeface="楷体_GB2312" pitchFamily="49" charset="-122"/>
              </a:rPr>
              <a:t>开头的为</a:t>
            </a:r>
            <a:r>
              <a:rPr lang="en-US" altLang="zh-CN" sz="2100" dirty="0">
                <a:ea typeface="楷体_GB2312" pitchFamily="49" charset="-122"/>
              </a:rPr>
              <a:t>8</a:t>
            </a:r>
            <a:r>
              <a:rPr lang="zh-CN" altLang="en-US" sz="2100" dirty="0">
                <a:ea typeface="楷体_GB2312" pitchFamily="49" charset="-122"/>
              </a:rPr>
              <a:t>进</a:t>
            </a:r>
            <a:r>
              <a:rPr lang="zh-CN" altLang="en-US" sz="2100">
                <a:ea typeface="楷体_GB2312" pitchFamily="49" charset="-122"/>
              </a:rPr>
              <a:t>制</a:t>
            </a:r>
            <a:r>
              <a:rPr lang="zh-CN" altLang="en-US" sz="2100" smtClean="0">
                <a:ea typeface="楷体_GB2312" pitchFamily="49" charset="-122"/>
              </a:rPr>
              <a:t>；16</a:t>
            </a:r>
            <a:r>
              <a:rPr lang="zh-CN" altLang="en-US" sz="2100" dirty="0">
                <a:ea typeface="楷体_GB2312" pitchFamily="49" charset="-122"/>
              </a:rPr>
              <a:t>进制数字符串中允许的数字是0-9以及</a:t>
            </a:r>
            <a:r>
              <a:rPr lang="en-US" altLang="en-US" sz="2100" dirty="0">
                <a:ea typeface="楷体_GB2312" pitchFamily="49" charset="-122"/>
              </a:rPr>
              <a:t>a-f </a:t>
            </a:r>
            <a:r>
              <a:rPr lang="zh-CN" altLang="en-US" sz="2100" dirty="0">
                <a:ea typeface="楷体_GB2312" pitchFamily="49" charset="-122"/>
              </a:rPr>
              <a:t>或</a:t>
            </a:r>
            <a:r>
              <a:rPr lang="en-US" altLang="en-US" sz="2100" dirty="0">
                <a:ea typeface="楷体_GB2312" pitchFamily="49" charset="-122"/>
              </a:rPr>
              <a:t>A-F</a:t>
            </a:r>
            <a:r>
              <a:rPr lang="en-US" altLang="zh-CN" sz="2100" dirty="0" smtClean="0">
                <a:ea typeface="楷体_GB2312" pitchFamily="49" charset="-122"/>
              </a:rPr>
              <a:t>）</a:t>
            </a:r>
          </a:p>
          <a:p>
            <a:pPr marL="844550" lvl="1" indent="-495300">
              <a:lnSpc>
                <a:spcPct val="90000"/>
              </a:lnSpc>
              <a:spcBef>
                <a:spcPct val="50000"/>
              </a:spcBef>
            </a:pPr>
            <a:endParaRPr lang="en-US" altLang="zh-CN" sz="2100" dirty="0" smtClean="0">
              <a:ea typeface="楷体_GB2312" pitchFamily="49" charset="-122"/>
            </a:endParaRPr>
          </a:p>
          <a:p>
            <a:pPr marL="495300" indent="-495300">
              <a:lnSpc>
                <a:spcPct val="90000"/>
              </a:lnSpc>
              <a:spcBef>
                <a:spcPct val="50000"/>
              </a:spcBef>
            </a:pPr>
            <a:r>
              <a:rPr lang="zh-CN" altLang="en-US" sz="2500" dirty="0">
                <a:ea typeface="楷体_GB2312" pitchFamily="49" charset="-122"/>
              </a:rPr>
              <a:t>上机练习：编译运行本讲义以及课本第五章</a:t>
            </a:r>
            <a:r>
              <a:rPr lang="en-US" altLang="zh-CN" sz="2500" dirty="0" smtClean="0">
                <a:ea typeface="楷体_GB2312" pitchFamily="49" charset="-122"/>
              </a:rPr>
              <a:t>5.7-5.8</a:t>
            </a:r>
            <a:r>
              <a:rPr lang="zh-CN" altLang="en-US" sz="2500" dirty="0" smtClean="0">
                <a:ea typeface="楷体_GB2312" pitchFamily="49" charset="-122"/>
              </a:rPr>
              <a:t>中</a:t>
            </a:r>
            <a:r>
              <a:rPr lang="zh-CN" altLang="en-US" sz="2500" dirty="0">
                <a:ea typeface="楷体_GB2312" pitchFamily="49" charset="-122"/>
              </a:rPr>
              <a:t>的所有例程</a:t>
            </a:r>
            <a:r>
              <a:rPr lang="zh-CN" altLang="en-US" sz="2500" dirty="0" smtClean="0">
                <a:ea typeface="楷体_GB2312" pitchFamily="49" charset="-122"/>
              </a:rPr>
              <a:t>。</a:t>
            </a:r>
            <a:endParaRPr lang="en-US" altLang="zh-CN" sz="25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2160538"/>
          </a:xfrm>
        </p:spPr>
        <p:txBody>
          <a:bodyPr/>
          <a:lstStyle/>
          <a:p>
            <a:r>
              <a:rPr lang="en-US" altLang="zh-CN" dirty="0"/>
              <a:t> 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5.4】</a:t>
            </a:r>
            <a:r>
              <a:rPr lang="zh-CN" altLang="zh-CN" dirty="0" smtClean="0"/>
              <a:t>在</a:t>
            </a:r>
            <a:r>
              <a:rPr lang="zh-CN" altLang="zh-CN" dirty="0"/>
              <a:t>全系</a:t>
            </a:r>
            <a:r>
              <a:rPr lang="en-US" altLang="zh-CN" dirty="0"/>
              <a:t>1000</a:t>
            </a:r>
            <a:r>
              <a:rPr lang="zh-CN" altLang="zh-CN" dirty="0"/>
              <a:t>学生中，征集慈善募捐，当总数达到</a:t>
            </a:r>
            <a:r>
              <a:rPr lang="en-US" altLang="zh-CN" dirty="0"/>
              <a:t>10</a:t>
            </a:r>
            <a:r>
              <a:rPr lang="zh-CN" altLang="zh-CN" dirty="0"/>
              <a:t>万元时就结束，统计此时捐款的人数，以及平均每人捐款的数目。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79"/>
            <a:ext cx="8229600" cy="3959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编程思路</a:t>
            </a:r>
            <a:r>
              <a:rPr lang="en-US" altLang="zh-CN" dirty="0" smtClean="0"/>
              <a:t>】</a:t>
            </a:r>
            <a:endParaRPr lang="zh-CN" altLang="en-US" dirty="0"/>
          </a:p>
          <a:p>
            <a:pPr lvl="1" eaLnBrk="1" hangingPunct="1">
              <a:spcBef>
                <a:spcPct val="50000"/>
              </a:spcBef>
            </a:pPr>
            <a:r>
              <a:rPr lang="zh-CN" altLang="zh-CN" dirty="0"/>
              <a:t>变量</a:t>
            </a:r>
            <a:r>
              <a:rPr lang="en-US" altLang="zh-CN" dirty="0"/>
              <a:t>amount</a:t>
            </a:r>
            <a:r>
              <a:rPr lang="zh-CN" altLang="zh-CN" dirty="0"/>
              <a:t>，用来存放捐款数</a:t>
            </a:r>
            <a:endParaRPr lang="en-US" altLang="zh-CN" dirty="0"/>
          </a:p>
          <a:p>
            <a:pPr lvl="1" eaLnBrk="1" hangingPunct="1">
              <a:spcBef>
                <a:spcPct val="50000"/>
              </a:spcBef>
            </a:pPr>
            <a:r>
              <a:rPr lang="zh-CN" altLang="zh-CN" dirty="0"/>
              <a:t>变量</a:t>
            </a:r>
            <a:r>
              <a:rPr lang="en-US" altLang="zh-CN" dirty="0"/>
              <a:t>total</a:t>
            </a:r>
            <a:r>
              <a:rPr lang="zh-CN" altLang="zh-CN" dirty="0"/>
              <a:t>，用来存放累加后的总捐款数</a:t>
            </a:r>
            <a:endParaRPr lang="en-US" altLang="zh-CN" dirty="0"/>
          </a:p>
          <a:p>
            <a:pPr lvl="1" eaLnBrk="1" hangingPunct="1">
              <a:spcBef>
                <a:spcPct val="50000"/>
              </a:spcBef>
            </a:pPr>
            <a:r>
              <a:rPr lang="zh-CN" altLang="zh-CN" dirty="0"/>
              <a:t>变量</a:t>
            </a:r>
            <a:r>
              <a:rPr lang="en-US" altLang="zh-CN" dirty="0"/>
              <a:t>aver</a:t>
            </a:r>
            <a:r>
              <a:rPr lang="zh-CN" altLang="zh-CN" dirty="0"/>
              <a:t>，用来存放人均捐款数</a:t>
            </a:r>
            <a:endParaRPr lang="en-US" altLang="zh-CN" dirty="0"/>
          </a:p>
          <a:p>
            <a:pPr lvl="1" eaLnBrk="1" hangingPunct="1">
              <a:spcBef>
                <a:spcPct val="50000"/>
              </a:spcBef>
            </a:pPr>
            <a:r>
              <a:rPr lang="zh-CN" altLang="zh-CN" dirty="0"/>
              <a:t>定义符号常量</a:t>
            </a:r>
            <a:r>
              <a:rPr lang="en-US" altLang="zh-CN" dirty="0"/>
              <a:t>SUM</a:t>
            </a:r>
            <a:r>
              <a:rPr lang="zh-CN" altLang="zh-CN" dirty="0"/>
              <a:t>代表</a:t>
            </a:r>
            <a:r>
              <a:rPr lang="en-US" altLang="zh-CN" dirty="0"/>
              <a:t>100000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4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1438"/>
            <a:ext cx="8715375" cy="6786562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SUM 100000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 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float amount, aver, total;  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	for (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=1, total=0; 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++)                      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	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("please enter amount:");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	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scanf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("%f", &amp;amount);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	total= 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total+amount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                       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	if (total&gt;=SUM)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break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                              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	}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	aver=total / 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=%d\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naver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=%10.2f\n“, 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aver);              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return 0;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zh-CN" altLang="zh-CN" sz="2400" dirty="0" smtClean="0">
              <a:latin typeface="Verdana" panose="020B0604030504040204" pitchFamily="34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71800" y="857250"/>
            <a:ext cx="5500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FF00"/>
                </a:solidFill>
              </a:rPr>
              <a:t>指定符号常量</a:t>
            </a:r>
            <a:r>
              <a:rPr lang="en-US" altLang="zh-CN" sz="2800" b="1" dirty="0">
                <a:solidFill>
                  <a:srgbClr val="FFFF00"/>
                </a:solidFill>
              </a:rPr>
              <a:t>SUM</a:t>
            </a:r>
            <a:r>
              <a:rPr lang="zh-CN" altLang="zh-CN" sz="2800" b="1" dirty="0">
                <a:solidFill>
                  <a:srgbClr val="FFFF00"/>
                </a:solidFill>
              </a:rPr>
              <a:t>代表</a:t>
            </a:r>
            <a:r>
              <a:rPr lang="en-US" altLang="zh-CN" sz="2800" b="1" dirty="0">
                <a:solidFill>
                  <a:srgbClr val="FFFF00"/>
                </a:solidFill>
              </a:rPr>
              <a:t>100000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>
            <a:off x="285750" y="928688"/>
            <a:ext cx="421481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88024" y="2617093"/>
            <a:ext cx="321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</a:rPr>
              <a:t>应该执行</a:t>
            </a:r>
            <a:r>
              <a:rPr lang="en-US" altLang="zh-CN" sz="2800" b="1" dirty="0">
                <a:solidFill>
                  <a:srgbClr val="FFFF00"/>
                </a:solidFill>
              </a:rPr>
              <a:t>1000</a:t>
            </a:r>
            <a:r>
              <a:rPr lang="zh-CN" altLang="en-US" sz="2800" b="1" dirty="0">
                <a:solidFill>
                  <a:srgbClr val="FFFF00"/>
                </a:solidFill>
              </a:rPr>
              <a:t>次</a:t>
            </a: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3850958" y="2708920"/>
            <a:ext cx="11430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79912" y="4077072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</a:rPr>
              <a:t>达到</a:t>
            </a:r>
            <a:r>
              <a:rPr lang="en-US" altLang="zh-CN" sz="2800" b="1" dirty="0">
                <a:solidFill>
                  <a:srgbClr val="FFFF00"/>
                </a:solidFill>
              </a:rPr>
              <a:t>10</a:t>
            </a:r>
            <a:r>
              <a:rPr lang="zh-CN" altLang="en-US" sz="2800" b="1" dirty="0">
                <a:solidFill>
                  <a:srgbClr val="FFFF00"/>
                </a:solidFill>
              </a:rPr>
              <a:t>万，</a:t>
            </a:r>
            <a:r>
              <a:rPr lang="zh-CN" altLang="zh-CN" sz="2800" b="1" dirty="0">
                <a:solidFill>
                  <a:srgbClr val="FFFF00"/>
                </a:solidFill>
              </a:rPr>
              <a:t>提前结束循环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流程图: 可选过程 1"/>
          <p:cNvSpPr/>
          <p:nvPr/>
        </p:nvSpPr>
        <p:spPr bwMode="auto">
          <a:xfrm>
            <a:off x="971600" y="4179560"/>
            <a:ext cx="2879358" cy="732482"/>
          </a:xfrm>
          <a:prstGeom prst="flowChartAlternateProcess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002211" y="4635152"/>
            <a:ext cx="4786313" cy="9540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CC"/>
                </a:solidFill>
              </a:rPr>
              <a:t>只能用于循环语句和</a:t>
            </a:r>
            <a:r>
              <a:rPr lang="en-US" altLang="zh-CN" sz="2800" b="1" dirty="0">
                <a:solidFill>
                  <a:srgbClr val="0000CC"/>
                </a:solidFill>
              </a:rPr>
              <a:t>switch</a:t>
            </a:r>
            <a:r>
              <a:rPr lang="zh-CN" altLang="zh-CN" sz="2800" b="1" dirty="0">
                <a:solidFill>
                  <a:srgbClr val="0000CC"/>
                </a:solidFill>
              </a:rPr>
              <a:t>语句之中，而不能</a:t>
            </a:r>
            <a:r>
              <a:rPr lang="zh-CN" altLang="en-US" sz="2800" b="1" dirty="0">
                <a:solidFill>
                  <a:srgbClr val="0000CC"/>
                </a:solidFill>
              </a:rPr>
              <a:t>单独</a:t>
            </a:r>
            <a:r>
              <a:rPr lang="zh-CN" altLang="zh-CN" sz="2800" b="1" dirty="0">
                <a:solidFill>
                  <a:srgbClr val="0000CC"/>
                </a:solidFill>
              </a:rPr>
              <a:t>使用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1835696" y="4545801"/>
            <a:ext cx="1512168" cy="366241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2327938" y="5646008"/>
            <a:ext cx="5715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804200" y="5992296"/>
            <a:ext cx="271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</a:rPr>
              <a:t>实际捐款人数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"/>
            <a:ext cx="5796136" cy="394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6</a:t>
            </a:fld>
            <a:endParaRPr lang="en-US" altLang="zh-CN"/>
          </a:p>
        </p:txBody>
      </p:sp>
      <p:cxnSp>
        <p:nvCxnSpPr>
          <p:cNvPr id="14" name="曲线连接符 13"/>
          <p:cNvCxnSpPr>
            <a:stCxn id="3" idx="2"/>
          </p:cNvCxnSpPr>
          <p:nvPr/>
        </p:nvCxnSpPr>
        <p:spPr bwMode="auto">
          <a:xfrm rot="10800000" flipV="1">
            <a:off x="539552" y="4728922"/>
            <a:ext cx="1296144" cy="716302"/>
          </a:xfrm>
          <a:prstGeom prst="curvedConnector3">
            <a:avLst>
              <a:gd name="adj1" fmla="val 120548"/>
            </a:avLst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4956272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2" grpId="0" animBg="1"/>
      <p:bldP spid="11" grpId="0" animBg="1"/>
      <p:bldP spid="3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BF83-2CE9-4C88-B25A-34F0233147D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21688" cy="990600"/>
          </a:xfrm>
        </p:spPr>
        <p:txBody>
          <a:bodyPr/>
          <a:lstStyle/>
          <a:p>
            <a:r>
              <a:rPr lang="en-US" altLang="zh-CN" dirty="0" smtClean="0">
                <a:ea typeface="楷体_GB2312" pitchFamily="49" charset="-122"/>
              </a:rPr>
              <a:t>continue</a:t>
            </a:r>
            <a:r>
              <a:rPr lang="zh-CN" altLang="en-US" dirty="0" smtClean="0">
                <a:ea typeface="楷体_GB2312" pitchFamily="49" charset="-122"/>
              </a:rPr>
              <a:t>语句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0582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74075" cy="5562600"/>
          </a:xfrm>
          <a:noFill/>
          <a:ln/>
        </p:spPr>
        <p:txBody>
          <a:bodyPr lIns="92075" tIns="46038" rIns="92075" bIns="46038"/>
          <a:lstStyle/>
          <a:p>
            <a:pPr marL="571500" indent="-571500">
              <a:spcBef>
                <a:spcPts val="1200"/>
              </a:spcBef>
              <a:buSzTx/>
            </a:pPr>
            <a:r>
              <a:rPr lang="en-US" altLang="zh-CN" sz="2800" dirty="0">
                <a:ea typeface="楷体_GB2312" pitchFamily="49" charset="-122"/>
              </a:rPr>
              <a:t>continue</a:t>
            </a:r>
            <a:r>
              <a:rPr lang="zh-CN" altLang="en-US" sz="2800" dirty="0">
                <a:ea typeface="楷体_GB2312" pitchFamily="49" charset="-122"/>
              </a:rPr>
              <a:t>语句的一般形式：</a:t>
            </a:r>
            <a:br>
              <a:rPr lang="zh-CN" altLang="en-US" sz="2800" dirty="0">
                <a:ea typeface="楷体_GB2312" pitchFamily="49" charset="-122"/>
              </a:rPr>
            </a:br>
            <a:r>
              <a:rPr lang="zh-CN" altLang="en-US" sz="2800" dirty="0">
                <a:ea typeface="楷体_GB2312" pitchFamily="49" charset="-122"/>
              </a:rPr>
              <a:t>		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continue;</a:t>
            </a:r>
          </a:p>
          <a:p>
            <a:pPr marL="571500" indent="-571500">
              <a:spcBef>
                <a:spcPts val="1200"/>
              </a:spcBef>
              <a:buSzTx/>
            </a:pPr>
            <a:r>
              <a:rPr lang="en-US" altLang="zh-CN" sz="2800" dirty="0" err="1">
                <a:ea typeface="楷体_GB2312" pitchFamily="49" charset="-122"/>
              </a:rPr>
              <a:t>ocntinue</a:t>
            </a:r>
            <a:r>
              <a:rPr lang="zh-CN" altLang="en-US" sz="2800" dirty="0">
                <a:ea typeface="楷体_GB2312" pitchFamily="49" charset="-122"/>
              </a:rPr>
              <a:t>语句的功能</a:t>
            </a:r>
            <a:r>
              <a:rPr lang="zh-CN" altLang="en-US" sz="2800" dirty="0" smtClean="0">
                <a:ea typeface="楷体_GB2312" pitchFamily="49" charset="-122"/>
              </a:rPr>
              <a:t>：</a:t>
            </a:r>
            <a:endParaRPr lang="en-US" altLang="zh-CN" sz="2800" dirty="0" smtClean="0">
              <a:ea typeface="楷体_GB2312" pitchFamily="49" charset="-122"/>
            </a:endParaRPr>
          </a:p>
          <a:p>
            <a:pPr marL="349250" lvl="1" indent="0">
              <a:spcBef>
                <a:spcPts val="1200"/>
              </a:spcBef>
              <a:buSzTx/>
              <a:buNone/>
            </a:pPr>
            <a:r>
              <a:rPr lang="zh-CN" altLang="en-US" sz="2800" dirty="0" smtClean="0">
                <a:ea typeface="楷体_GB2312" pitchFamily="49" charset="-122"/>
              </a:rPr>
              <a:t>在</a:t>
            </a:r>
            <a:r>
              <a:rPr lang="en-US" altLang="zh-CN" sz="2800" dirty="0">
                <a:ea typeface="楷体_GB2312" pitchFamily="49" charset="-122"/>
              </a:rPr>
              <a:t>for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en-US" altLang="zh-CN" sz="2800" dirty="0">
                <a:ea typeface="楷体_GB2312" pitchFamily="49" charset="-122"/>
              </a:rPr>
              <a:t>while</a:t>
            </a:r>
            <a:r>
              <a:rPr lang="zh-CN" altLang="en-US" sz="2800" dirty="0">
                <a:ea typeface="楷体_GB2312" pitchFamily="49" charset="-122"/>
              </a:rPr>
              <a:t>或</a:t>
            </a:r>
            <a:r>
              <a:rPr lang="en-US" altLang="zh-CN" sz="2800" dirty="0">
                <a:ea typeface="楷体_GB2312" pitchFamily="49" charset="-122"/>
              </a:rPr>
              <a:t>do-while</a:t>
            </a:r>
            <a:r>
              <a:rPr lang="zh-CN" altLang="en-US" sz="2800" dirty="0">
                <a:ea typeface="楷体_GB2312" pitchFamily="49" charset="-122"/>
              </a:rPr>
              <a:t>语句使用，用于</a:t>
            </a: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结束本次循环体的执行</a:t>
            </a:r>
            <a:r>
              <a:rPr lang="zh-CN" altLang="en-US" sz="2800" dirty="0">
                <a:ea typeface="楷体_GB2312" pitchFamily="49" charset="-122"/>
              </a:rPr>
              <a:t>，即跳过循环体中该语句之后尚未执行的</a:t>
            </a:r>
            <a:r>
              <a:rPr lang="zh-CN" altLang="en-US" sz="2800" dirty="0" smtClean="0">
                <a:ea typeface="楷体_GB2312" pitchFamily="49" charset="-122"/>
              </a:rPr>
              <a:t>语句：</a:t>
            </a:r>
            <a:endParaRPr lang="en-US" altLang="zh-CN" sz="2800" dirty="0" smtClean="0">
              <a:ea typeface="楷体_GB2312" pitchFamily="49" charset="-122"/>
            </a:endParaRPr>
          </a:p>
          <a:p>
            <a:pPr marL="1101725" lvl="2" indent="-457200">
              <a:spcBef>
                <a:spcPts val="1200"/>
              </a:spcBef>
              <a:buSzTx/>
            </a:pPr>
            <a:r>
              <a:rPr lang="en-US" altLang="zh-CN" sz="2700" dirty="0" smtClean="0">
                <a:ea typeface="楷体_GB2312" pitchFamily="49" charset="-122"/>
              </a:rPr>
              <a:t>while</a:t>
            </a:r>
            <a:r>
              <a:rPr lang="zh-CN" altLang="en-US" sz="2700" dirty="0" smtClean="0">
                <a:ea typeface="楷体_GB2312" pitchFamily="49" charset="-122"/>
              </a:rPr>
              <a:t>和</a:t>
            </a:r>
            <a:r>
              <a:rPr lang="en-US" altLang="zh-CN" sz="2700" dirty="0" smtClean="0">
                <a:ea typeface="楷体_GB2312" pitchFamily="49" charset="-122"/>
              </a:rPr>
              <a:t>do-while</a:t>
            </a:r>
            <a:r>
              <a:rPr lang="zh-CN" altLang="en-US" sz="2700" dirty="0">
                <a:ea typeface="楷体_GB2312" pitchFamily="49" charset="-122"/>
              </a:rPr>
              <a:t>语句中</a:t>
            </a:r>
            <a:r>
              <a:rPr lang="zh-CN" altLang="en-US" sz="2700" dirty="0" smtClean="0">
                <a:ea typeface="楷体_GB2312" pitchFamily="49" charset="-122"/>
              </a:rPr>
              <a:t>，</a:t>
            </a:r>
            <a:r>
              <a:rPr lang="zh-CN" altLang="en-US" sz="2700" dirty="0" smtClean="0">
                <a:solidFill>
                  <a:srgbClr val="FFFF00"/>
                </a:solidFill>
                <a:ea typeface="楷体_GB2312" pitchFamily="49" charset="-122"/>
              </a:rPr>
              <a:t>直接</a:t>
            </a:r>
            <a:r>
              <a:rPr lang="zh-CN" altLang="en-US" sz="2700" dirty="0">
                <a:solidFill>
                  <a:srgbClr val="FFFF00"/>
                </a:solidFill>
                <a:ea typeface="楷体_GB2312" pitchFamily="49" charset="-122"/>
              </a:rPr>
              <a:t>进入下一次是否执行循环体的</a:t>
            </a:r>
            <a:r>
              <a:rPr lang="zh-CN" altLang="en-US" sz="2700" dirty="0" smtClean="0">
                <a:solidFill>
                  <a:srgbClr val="FFFF00"/>
                </a:solidFill>
                <a:ea typeface="楷体_GB2312" pitchFamily="49" charset="-122"/>
              </a:rPr>
              <a:t>判断（</a:t>
            </a:r>
            <a:r>
              <a:rPr lang="zh-CN" altLang="en-US" sz="2700" dirty="0" smtClean="0">
                <a:ea typeface="楷体_GB2312" pitchFamily="49" charset="-122"/>
              </a:rPr>
              <a:t>即对循环判断表达式求值</a:t>
            </a:r>
            <a:r>
              <a:rPr lang="zh-CN" altLang="en-US" sz="2700" dirty="0">
                <a:solidFill>
                  <a:srgbClr val="FFFF00"/>
                </a:solidFill>
                <a:ea typeface="楷体_GB2312" pitchFamily="49" charset="-122"/>
              </a:rPr>
              <a:t>）</a:t>
            </a:r>
            <a:r>
              <a:rPr lang="zh-CN" altLang="en-US" sz="2700" dirty="0" smtClean="0">
                <a:ea typeface="楷体_GB2312" pitchFamily="49" charset="-122"/>
              </a:rPr>
              <a:t>；</a:t>
            </a:r>
            <a:endParaRPr lang="en-US" altLang="zh-CN" sz="2700" dirty="0" smtClean="0">
              <a:ea typeface="楷体_GB2312" pitchFamily="49" charset="-122"/>
            </a:endParaRPr>
          </a:p>
          <a:p>
            <a:pPr marL="1101725" lvl="2" indent="-457200">
              <a:spcBef>
                <a:spcPts val="1200"/>
              </a:spcBef>
              <a:buSzTx/>
            </a:pPr>
            <a:r>
              <a:rPr lang="en-US" altLang="zh-CN" sz="2700" dirty="0" smtClean="0">
                <a:ea typeface="楷体_GB2312" pitchFamily="49" charset="-122"/>
              </a:rPr>
              <a:t>for</a:t>
            </a:r>
            <a:r>
              <a:rPr lang="zh-CN" altLang="en-US" sz="2700" dirty="0" smtClean="0">
                <a:ea typeface="楷体_GB2312" pitchFamily="49" charset="-122"/>
              </a:rPr>
              <a:t>语句中，则</a:t>
            </a:r>
            <a:r>
              <a:rPr lang="zh-CN" altLang="en-US" sz="2700" dirty="0" smtClean="0">
                <a:solidFill>
                  <a:srgbClr val="FFFF00"/>
                </a:solidFill>
                <a:ea typeface="楷体_GB2312" pitchFamily="49" charset="-122"/>
              </a:rPr>
              <a:t>先对表达式</a:t>
            </a:r>
            <a:r>
              <a:rPr lang="en-US" altLang="zh-CN" sz="2700" dirty="0" smtClean="0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zh-CN" altLang="en-US" sz="2700" dirty="0" smtClean="0">
                <a:solidFill>
                  <a:srgbClr val="FFFF00"/>
                </a:solidFill>
                <a:ea typeface="楷体_GB2312" pitchFamily="49" charset="-122"/>
              </a:rPr>
              <a:t>求值，再进入</a:t>
            </a:r>
            <a:r>
              <a:rPr lang="zh-CN" altLang="en-US" sz="2700" dirty="0">
                <a:solidFill>
                  <a:srgbClr val="FFFF00"/>
                </a:solidFill>
                <a:ea typeface="楷体_GB2312" pitchFamily="49" charset="-122"/>
              </a:rPr>
              <a:t>下一次是否执行循环体的</a:t>
            </a:r>
            <a:r>
              <a:rPr lang="zh-CN" altLang="en-US" sz="2700" dirty="0" smtClean="0">
                <a:solidFill>
                  <a:srgbClr val="FFFF00"/>
                </a:solidFill>
                <a:ea typeface="楷体_GB2312" pitchFamily="49" charset="-122"/>
              </a:rPr>
              <a:t>判断（</a:t>
            </a:r>
            <a:r>
              <a:rPr lang="zh-CN" altLang="en-US" sz="2700" dirty="0" smtClean="0">
                <a:ea typeface="楷体_GB2312" pitchFamily="49" charset="-122"/>
              </a:rPr>
              <a:t>即对表达式</a:t>
            </a:r>
            <a:r>
              <a:rPr lang="en-US" altLang="zh-CN" sz="2700" dirty="0" smtClean="0">
                <a:ea typeface="楷体_GB2312" pitchFamily="49" charset="-122"/>
              </a:rPr>
              <a:t>2</a:t>
            </a:r>
            <a:r>
              <a:rPr lang="zh-CN" altLang="en-US" sz="2700" dirty="0" smtClean="0">
                <a:ea typeface="楷体_GB2312" pitchFamily="49" charset="-122"/>
              </a:rPr>
              <a:t>求</a:t>
            </a:r>
            <a:r>
              <a:rPr lang="zh-CN" altLang="en-US" sz="2700" dirty="0">
                <a:ea typeface="楷体_GB2312" pitchFamily="49" charset="-122"/>
              </a:rPr>
              <a:t>值</a:t>
            </a:r>
            <a:r>
              <a:rPr lang="zh-CN" altLang="en-US" sz="2700" dirty="0">
                <a:solidFill>
                  <a:srgbClr val="FFFF00"/>
                </a:solidFill>
                <a:ea typeface="楷体_GB2312" pitchFamily="49" charset="-122"/>
              </a:rPr>
              <a:t>）</a:t>
            </a:r>
            <a:endParaRPr lang="zh-CN" altLang="en-US" sz="2700" dirty="0">
              <a:ea typeface="楷体_GB2312" pitchFamily="49" charset="-122"/>
            </a:endParaRPr>
          </a:p>
          <a:p>
            <a:pPr marL="571500" indent="-571500">
              <a:spcBef>
                <a:spcPts val="1200"/>
              </a:spcBef>
              <a:buSzTx/>
              <a:buFont typeface="Wingdings" pitchFamily="2" charset="2"/>
              <a:buNone/>
            </a:pPr>
            <a:endParaRPr lang="en-US" altLang="zh-CN" sz="2800" dirty="0">
              <a:solidFill>
                <a:srgbClr val="66FF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1224434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5.5】 </a:t>
            </a:r>
            <a:r>
              <a:rPr lang="zh-CN" altLang="zh-CN" dirty="0"/>
              <a:t>要求输出</a:t>
            </a:r>
            <a:r>
              <a:rPr lang="en-US" altLang="zh-CN" dirty="0"/>
              <a:t>100</a:t>
            </a:r>
            <a:r>
              <a:rPr lang="zh-CN" altLang="zh-CN" dirty="0"/>
              <a:t>～</a:t>
            </a:r>
            <a:r>
              <a:rPr lang="en-US" altLang="zh-CN" dirty="0"/>
              <a:t>200</a:t>
            </a:r>
            <a:r>
              <a:rPr lang="zh-CN" altLang="zh-CN" dirty="0"/>
              <a:t>之间的不能被</a:t>
            </a:r>
            <a:r>
              <a:rPr lang="en-US" altLang="zh-CN" dirty="0"/>
              <a:t>3</a:t>
            </a:r>
            <a:r>
              <a:rPr lang="zh-CN" altLang="zh-CN" dirty="0"/>
              <a:t>整除的数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3530475" cy="50948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zh-CN" dirty="0" smtClean="0"/>
              <a:t>编程思路</a:t>
            </a:r>
            <a:r>
              <a:rPr lang="en-US" altLang="zh-CN" dirty="0" smtClean="0"/>
              <a:t>】</a:t>
            </a:r>
            <a:endParaRPr lang="en-US" altLang="zh-CN" dirty="0"/>
          </a:p>
          <a:p>
            <a:pPr lvl="1"/>
            <a:r>
              <a:rPr lang="zh-CN" altLang="zh-CN" sz="2800" dirty="0"/>
              <a:t>对</a:t>
            </a:r>
            <a:r>
              <a:rPr lang="en-US" altLang="zh-CN" sz="2800" dirty="0"/>
              <a:t>100</a:t>
            </a:r>
            <a:r>
              <a:rPr lang="zh-CN" altLang="zh-CN" sz="2800" dirty="0"/>
              <a:t>到</a:t>
            </a:r>
            <a:r>
              <a:rPr lang="en-US" altLang="zh-CN" sz="2800" dirty="0"/>
              <a:t>200</a:t>
            </a:r>
            <a:r>
              <a:rPr lang="zh-CN" altLang="zh-CN" sz="2800" dirty="0"/>
              <a:t>之间的每一个整数进行检查</a:t>
            </a:r>
            <a:endParaRPr lang="en-US" altLang="zh-CN" sz="2800" dirty="0"/>
          </a:p>
          <a:p>
            <a:pPr lvl="1"/>
            <a:r>
              <a:rPr lang="zh-CN" altLang="zh-CN" sz="2800" dirty="0"/>
              <a:t>如果不能被</a:t>
            </a:r>
            <a:r>
              <a:rPr lang="en-US" altLang="zh-CN" sz="2800" dirty="0"/>
              <a:t>3</a:t>
            </a:r>
            <a:r>
              <a:rPr lang="zh-CN" altLang="zh-CN" sz="2800" dirty="0"/>
              <a:t>整除，输出，</a:t>
            </a:r>
            <a:r>
              <a:rPr lang="zh-CN" altLang="en-US" sz="2800" dirty="0"/>
              <a:t>否则</a:t>
            </a:r>
            <a:r>
              <a:rPr lang="zh-CN" altLang="zh-CN" sz="2800" dirty="0"/>
              <a:t>不输出</a:t>
            </a:r>
            <a:endParaRPr lang="en-US" altLang="zh-CN" sz="2800" dirty="0"/>
          </a:p>
          <a:p>
            <a:pPr lvl="1"/>
            <a:r>
              <a:rPr lang="zh-CN" altLang="zh-CN" sz="2800" dirty="0"/>
              <a:t>无论是否输出此数，都要接着检查下一个数</a:t>
            </a:r>
            <a:r>
              <a:rPr lang="en-US" altLang="zh-CN" sz="2800" dirty="0"/>
              <a:t>(</a:t>
            </a:r>
            <a:r>
              <a:rPr lang="zh-CN" altLang="zh-CN" sz="2800" dirty="0"/>
              <a:t>直到</a:t>
            </a:r>
            <a:r>
              <a:rPr lang="en-US" altLang="zh-CN" sz="2800" dirty="0"/>
              <a:t>200</a:t>
            </a:r>
            <a:r>
              <a:rPr lang="zh-CN" altLang="zh-CN" sz="2800" dirty="0"/>
              <a:t>为止</a:t>
            </a:r>
            <a:r>
              <a:rPr lang="en-US" altLang="zh-CN" sz="2800" dirty="0"/>
              <a:t>)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AA3B-4E3A-48A3-B1C6-ACC183BE71FA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424737" y="2341562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56" name="直接箭头连接符 55"/>
          <p:cNvCxnSpPr>
            <a:cxnSpLocks noChangeShapeType="1"/>
          </p:cNvCxnSpPr>
          <p:nvPr/>
        </p:nvCxnSpPr>
        <p:spPr bwMode="auto">
          <a:xfrm rot="16200000" flipH="1">
            <a:off x="5853112" y="643731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箭头连接符 56"/>
          <p:cNvCxnSpPr>
            <a:cxnSpLocks noChangeShapeType="1"/>
          </p:cNvCxnSpPr>
          <p:nvPr/>
        </p:nvCxnSpPr>
        <p:spPr bwMode="auto">
          <a:xfrm>
            <a:off x="3709987" y="1793875"/>
            <a:ext cx="2438400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7"/>
          <p:cNvCxnSpPr>
            <a:cxnSpLocks noChangeShapeType="1"/>
          </p:cNvCxnSpPr>
          <p:nvPr/>
        </p:nvCxnSpPr>
        <p:spPr bwMode="auto">
          <a:xfrm rot="5400000">
            <a:off x="6996112" y="4294188"/>
            <a:ext cx="38576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0800000" flipV="1">
            <a:off x="6067425" y="6223000"/>
            <a:ext cx="28575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连接符 59"/>
          <p:cNvCxnSpPr>
            <a:cxnSpLocks noChangeShapeType="1"/>
            <a:endCxn id="63" idx="3"/>
          </p:cNvCxnSpPr>
          <p:nvPr/>
        </p:nvCxnSpPr>
        <p:spPr bwMode="auto">
          <a:xfrm rot="10800000">
            <a:off x="7521575" y="2365375"/>
            <a:ext cx="1423987" cy="1270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流程图: 过程 60"/>
          <p:cNvSpPr>
            <a:spLocks noChangeArrowheads="1"/>
          </p:cNvSpPr>
          <p:nvPr/>
        </p:nvSpPr>
        <p:spPr bwMode="auto">
          <a:xfrm>
            <a:off x="5378450" y="1150937"/>
            <a:ext cx="1463675" cy="50006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n=100</a:t>
            </a:r>
            <a:endParaRPr lang="zh-CN" altLang="en-US" sz="2800" b="1"/>
          </a:p>
        </p:txBody>
      </p:sp>
      <p:cxnSp>
        <p:nvCxnSpPr>
          <p:cNvPr id="62" name="直接箭头连接符 61"/>
          <p:cNvCxnSpPr>
            <a:cxnSpLocks noChangeShapeType="1"/>
          </p:cNvCxnSpPr>
          <p:nvPr/>
        </p:nvCxnSpPr>
        <p:spPr bwMode="auto">
          <a:xfrm rot="16200000" flipH="1">
            <a:off x="5888037" y="936625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流程图: 决策 62"/>
          <p:cNvSpPr>
            <a:spLocks noChangeArrowheads="1"/>
          </p:cNvSpPr>
          <p:nvPr/>
        </p:nvSpPr>
        <p:spPr bwMode="auto">
          <a:xfrm>
            <a:off x="4664075" y="2008187"/>
            <a:ext cx="2857500" cy="71437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/>
              <a:t>n</a:t>
            </a:r>
            <a:r>
              <a:rPr lang="zh-CN" altLang="zh-CN" sz="2800" b="1" dirty="0"/>
              <a:t>≤</a:t>
            </a:r>
            <a:r>
              <a:rPr lang="en-US" altLang="zh-CN" sz="2800" b="1" dirty="0"/>
              <a:t>200</a:t>
            </a:r>
            <a:endParaRPr lang="zh-CN" altLang="en-US" sz="2800" b="1" dirty="0"/>
          </a:p>
        </p:txBody>
      </p:sp>
      <p:cxnSp>
        <p:nvCxnSpPr>
          <p:cNvPr id="64" name="直接箭头连接符 63"/>
          <p:cNvCxnSpPr>
            <a:cxnSpLocks noChangeShapeType="1"/>
          </p:cNvCxnSpPr>
          <p:nvPr/>
        </p:nvCxnSpPr>
        <p:spPr bwMode="auto">
          <a:xfrm rot="16200000" flipH="1">
            <a:off x="5878512" y="183991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164262" y="2651125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  <p:cxnSp>
        <p:nvCxnSpPr>
          <p:cNvPr id="66" name="直接箭头连接符 65"/>
          <p:cNvCxnSpPr>
            <a:cxnSpLocks noChangeShapeType="1"/>
          </p:cNvCxnSpPr>
          <p:nvPr/>
        </p:nvCxnSpPr>
        <p:spPr bwMode="auto">
          <a:xfrm rot="16200000" flipH="1">
            <a:off x="5878512" y="2898775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流程图: 决策 66"/>
          <p:cNvSpPr>
            <a:spLocks noChangeArrowheads="1"/>
          </p:cNvSpPr>
          <p:nvPr/>
        </p:nvSpPr>
        <p:spPr bwMode="auto">
          <a:xfrm>
            <a:off x="3995737" y="3079750"/>
            <a:ext cx="4214813" cy="857250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n</a:t>
            </a:r>
            <a:r>
              <a:rPr lang="zh-CN" altLang="en-US" sz="2800" b="1"/>
              <a:t>能被</a:t>
            </a:r>
            <a:r>
              <a:rPr lang="en-US" altLang="zh-CN" sz="2800" b="1"/>
              <a:t>3</a:t>
            </a:r>
            <a:r>
              <a:rPr lang="zh-CN" altLang="en-US" sz="2800" b="1"/>
              <a:t>整除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164262" y="3865562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69" name="直接箭头连接符 68"/>
          <p:cNvCxnSpPr>
            <a:cxnSpLocks noChangeShapeType="1"/>
          </p:cNvCxnSpPr>
          <p:nvPr/>
        </p:nvCxnSpPr>
        <p:spPr bwMode="auto">
          <a:xfrm rot="16200000" flipH="1">
            <a:off x="5878512" y="4151313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流程图: 过程 69"/>
          <p:cNvSpPr>
            <a:spLocks noChangeArrowheads="1"/>
          </p:cNvSpPr>
          <p:nvPr/>
        </p:nvSpPr>
        <p:spPr bwMode="auto">
          <a:xfrm>
            <a:off x="5218112" y="5238750"/>
            <a:ext cx="1714500" cy="500062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n=n+1</a:t>
            </a:r>
            <a:endParaRPr lang="zh-CN" altLang="en-US" sz="2800" b="1"/>
          </a:p>
        </p:txBody>
      </p:sp>
      <p:cxnSp>
        <p:nvCxnSpPr>
          <p:cNvPr id="71" name="直接连接符 70"/>
          <p:cNvCxnSpPr>
            <a:cxnSpLocks noChangeShapeType="1"/>
          </p:cNvCxnSpPr>
          <p:nvPr/>
        </p:nvCxnSpPr>
        <p:spPr bwMode="auto">
          <a:xfrm rot="10800000">
            <a:off x="3709987" y="6008687"/>
            <a:ext cx="2365375" cy="1587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接连接符 71"/>
          <p:cNvCxnSpPr>
            <a:cxnSpLocks noChangeShapeType="1"/>
          </p:cNvCxnSpPr>
          <p:nvPr/>
        </p:nvCxnSpPr>
        <p:spPr bwMode="auto">
          <a:xfrm rot="16200000" flipV="1">
            <a:off x="1594643" y="3909219"/>
            <a:ext cx="42306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平行四边形 72"/>
          <p:cNvSpPr>
            <a:spLocks noChangeArrowheads="1"/>
          </p:cNvSpPr>
          <p:nvPr/>
        </p:nvSpPr>
        <p:spPr bwMode="auto">
          <a:xfrm>
            <a:off x="5218112" y="4343400"/>
            <a:ext cx="1714500" cy="500062"/>
          </a:xfrm>
          <a:prstGeom prst="parallelogram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输出</a:t>
            </a:r>
            <a:r>
              <a:rPr lang="en-US" altLang="zh-CN" sz="2800" b="1"/>
              <a:t>n</a:t>
            </a:r>
            <a:endParaRPr lang="zh-CN" altLang="en-US" sz="2800" b="1"/>
          </a:p>
        </p:txBody>
      </p:sp>
      <p:cxnSp>
        <p:nvCxnSpPr>
          <p:cNvPr id="74" name="直接箭头连接符 73"/>
          <p:cNvCxnSpPr>
            <a:cxnSpLocks noChangeShapeType="1"/>
          </p:cNvCxnSpPr>
          <p:nvPr/>
        </p:nvCxnSpPr>
        <p:spPr bwMode="auto">
          <a:xfrm rot="16200000" flipH="1">
            <a:off x="5861049" y="5049838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连接符 74"/>
          <p:cNvCxnSpPr>
            <a:cxnSpLocks noChangeShapeType="1"/>
            <a:stCxn id="70" idx="2"/>
          </p:cNvCxnSpPr>
          <p:nvPr/>
        </p:nvCxnSpPr>
        <p:spPr bwMode="auto">
          <a:xfrm rot="5400000">
            <a:off x="5932487" y="5881687"/>
            <a:ext cx="2857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连接符 75"/>
          <p:cNvCxnSpPr>
            <a:cxnSpLocks noChangeShapeType="1"/>
          </p:cNvCxnSpPr>
          <p:nvPr/>
        </p:nvCxnSpPr>
        <p:spPr bwMode="auto">
          <a:xfrm rot="10800000">
            <a:off x="8210550" y="3508375"/>
            <a:ext cx="4286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接连接符 76"/>
          <p:cNvCxnSpPr>
            <a:cxnSpLocks noChangeShapeType="1"/>
          </p:cNvCxnSpPr>
          <p:nvPr/>
        </p:nvCxnSpPr>
        <p:spPr bwMode="auto">
          <a:xfrm rot="5400000">
            <a:off x="7889081" y="4258469"/>
            <a:ext cx="15001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箭头连接符 77"/>
          <p:cNvCxnSpPr>
            <a:cxnSpLocks noChangeShapeType="1"/>
          </p:cNvCxnSpPr>
          <p:nvPr/>
        </p:nvCxnSpPr>
        <p:spPr bwMode="auto">
          <a:xfrm rot="10800000">
            <a:off x="6067425" y="5008562"/>
            <a:ext cx="257175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8016875" y="3008312"/>
            <a:ext cx="44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Y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83035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1" grpId="0" animBg="1"/>
      <p:bldP spid="63" grpId="0" animBg="1"/>
      <p:bldP spid="65" grpId="0"/>
      <p:bldP spid="67" grpId="0" animBg="1"/>
      <p:bldP spid="68" grpId="0"/>
      <p:bldP spid="70" grpId="0" animBg="1"/>
      <p:bldP spid="73" grpId="0" animBg="1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99" y="46996"/>
            <a:ext cx="5038725" cy="5686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-243408"/>
            <a:ext cx="7543800" cy="819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744642"/>
            <a:ext cx="2133600" cy="457200"/>
          </a:xfrm>
        </p:spPr>
        <p:txBody>
          <a:bodyPr/>
          <a:lstStyle/>
          <a:p>
            <a:fld id="{B0B2AA3B-4E3A-48A3-B1C6-ACC183BE71FA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764655"/>
            <a:ext cx="8229600" cy="504031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77" y="44625"/>
            <a:ext cx="2832098" cy="569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流程图: 可选过程 9"/>
          <p:cNvSpPr/>
          <p:nvPr/>
        </p:nvSpPr>
        <p:spPr bwMode="auto">
          <a:xfrm>
            <a:off x="1619672" y="2102376"/>
            <a:ext cx="2618415" cy="1080120"/>
          </a:xfrm>
          <a:prstGeom prst="flowChartAlternateProcess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1" name="Picture 2" descr="pic5-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" y="5661248"/>
            <a:ext cx="8929688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流程图: 可选过程 11"/>
          <p:cNvSpPr/>
          <p:nvPr/>
        </p:nvSpPr>
        <p:spPr bwMode="auto">
          <a:xfrm>
            <a:off x="1176576" y="1999888"/>
            <a:ext cx="3168352" cy="2160240"/>
          </a:xfrm>
          <a:prstGeom prst="flowChartAlternateProcess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4840" y="3518044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if (n%3!=0) </a:t>
            </a:r>
          </a:p>
          <a:p>
            <a:pPr algn="l"/>
            <a:r>
              <a:rPr lang="en-US" altLang="zh-CN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printf</a:t>
            </a:r>
            <a:r>
              <a:rPr lang="en-US" altLang="zh-CN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(″%d  ″,n); </a:t>
            </a:r>
            <a:endParaRPr lang="zh-CN" altLang="en-US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4" name="曲线连接符 13"/>
          <p:cNvCxnSpPr/>
          <p:nvPr/>
        </p:nvCxnSpPr>
        <p:spPr bwMode="auto">
          <a:xfrm flipV="1">
            <a:off x="3419872" y="1960250"/>
            <a:ext cx="1557033" cy="962899"/>
          </a:xfrm>
          <a:prstGeom prst="curvedConnector3">
            <a:avLst>
              <a:gd name="adj1" fmla="val 103693"/>
            </a:avLst>
          </a:prstGeom>
          <a:solidFill>
            <a:schemeClr val="accent1"/>
          </a:solidFill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/>
          <p:cNvSpPr/>
          <p:nvPr/>
        </p:nvSpPr>
        <p:spPr bwMode="auto">
          <a:xfrm>
            <a:off x="1864004" y="2672085"/>
            <a:ext cx="1555867" cy="394503"/>
          </a:xfrm>
          <a:prstGeom prst="ellipse">
            <a:avLst/>
          </a:prstGeom>
          <a:noFill/>
          <a:ln w="2857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3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7" grpId="0"/>
      <p:bldP spid="19" grpId="0" animBg="1"/>
    </p:bldLst>
  </p:timing>
</p:sld>
</file>

<file path=ppt/theme/theme1.xml><?xml version="1.0" encoding="utf-8"?>
<a:theme xmlns:a="http://schemas.openxmlformats.org/drawingml/2006/main" name="ch03 顺序结构、选择结构和循环结构的程序设计">
  <a:themeElements>
    <a:clrScheme name="ch03 顺序结构、选择结构和循环结构的程序设计 7">
      <a:dk1>
        <a:srgbClr val="808080"/>
      </a:dk1>
      <a:lt1>
        <a:srgbClr val="FFFFCC"/>
      </a:lt1>
      <a:dk2>
        <a:srgbClr val="29527B"/>
      </a:dk2>
      <a:lt2>
        <a:srgbClr val="FFFFFF"/>
      </a:lt2>
      <a:accent1>
        <a:srgbClr val="CCCC00"/>
      </a:accent1>
      <a:accent2>
        <a:srgbClr val="669999"/>
      </a:accent2>
      <a:accent3>
        <a:srgbClr val="ACB3BF"/>
      </a:accent3>
      <a:accent4>
        <a:srgbClr val="DADAAE"/>
      </a:accent4>
      <a:accent5>
        <a:srgbClr val="E2E2AA"/>
      </a:accent5>
      <a:accent6>
        <a:srgbClr val="5C8A8A"/>
      </a:accent6>
      <a:hlink>
        <a:srgbClr val="D8D8EC"/>
      </a:hlink>
      <a:folHlink>
        <a:srgbClr val="B2B2B2"/>
      </a:folHlink>
    </a:clrScheme>
    <a:fontScheme name="ch03 顺序结构、选择结构和循环结构的程序设计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66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66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h03 顺序结构、选择结构和循环结构的程序设计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3459</TotalTime>
  <Words>2036</Words>
  <Application>Microsoft Office PowerPoint</Application>
  <PresentationFormat>全屏显示(4:3)</PresentationFormat>
  <Paragraphs>548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Arial Unicode MS</vt:lpstr>
      <vt:lpstr>华文行楷</vt:lpstr>
      <vt:lpstr>华文细黑</vt:lpstr>
      <vt:lpstr>楷体_GB2312</vt:lpstr>
      <vt:lpstr>宋体</vt:lpstr>
      <vt:lpstr>Arial</vt:lpstr>
      <vt:lpstr>Georgia</vt:lpstr>
      <vt:lpstr>Times New Roman</vt:lpstr>
      <vt:lpstr>Verdana</vt:lpstr>
      <vt:lpstr>Wingdings</vt:lpstr>
      <vt:lpstr>ch03 顺序结构、选择结构和循环结构的程序设计</vt:lpstr>
      <vt:lpstr>公式</vt:lpstr>
      <vt:lpstr>MathType 6.0 Equation</vt:lpstr>
      <vt:lpstr>第5章　循环结构程序设计</vt:lpstr>
      <vt:lpstr>5.7 改变循环执行的状态</vt:lpstr>
      <vt:lpstr>break语句</vt:lpstr>
      <vt:lpstr> 【例5.4】在全系1000学生中，征集慈善募捐，当总数达到10万元时就结束，统计此时捐款的人数，以及平均每人捐款的数目。</vt:lpstr>
      <vt:lpstr> 【例5.4】在全系1000学生中，征集慈善募捐，当总数达到10万元时就结束，统计此时捐款的人数，以及平均每人捐款的数目。</vt:lpstr>
      <vt:lpstr>PowerPoint 演示文稿</vt:lpstr>
      <vt:lpstr>continue语句</vt:lpstr>
      <vt:lpstr>【例5.5】 要求输出100～200之间的不能被3整除的数。</vt:lpstr>
      <vt:lpstr>PowerPoint 演示文稿</vt:lpstr>
      <vt:lpstr>5.7 break语句和continue语句（3）</vt:lpstr>
      <vt:lpstr>PowerPoint 演示文稿</vt:lpstr>
      <vt:lpstr>比较下列程序的输出结果</vt:lpstr>
      <vt:lpstr>比较下列程序的输出结果（2）</vt:lpstr>
      <vt:lpstr>【例5.6】输出以下4*5的矩阵。</vt:lpstr>
      <vt:lpstr>PowerPoint 演示文稿</vt:lpstr>
      <vt:lpstr>PowerPoint 演示文稿</vt:lpstr>
      <vt:lpstr>PowerPoint 演示文稿</vt:lpstr>
      <vt:lpstr>PowerPoint 演示文稿</vt:lpstr>
      <vt:lpstr>5.6 几种循环的比较</vt:lpstr>
      <vt:lpstr>几种循环的比较</vt:lpstr>
      <vt:lpstr>几种循环的比较（2）</vt:lpstr>
      <vt:lpstr>5.8 循环程序举例</vt:lpstr>
      <vt:lpstr>如何写好循环？</vt:lpstr>
      <vt:lpstr>循环中的几种变量</vt:lpstr>
      <vt:lpstr>控制循环的进行和终止的典型方法</vt:lpstr>
      <vt:lpstr>例5.7用                          公式求     的近似值，直到发现某一项的绝对值小于10-6 为止(该项不累计加)。</vt:lpstr>
      <vt:lpstr>例5.7用                          公式求     的近似值，直到发现某一项的绝对值小于10-6 为止(该项不累计加)。</vt:lpstr>
      <vt:lpstr>PowerPoint 演示文稿</vt:lpstr>
      <vt:lpstr> 【例5.8】求费波那西(Fibonacci)数列的前40个数。这个数列有如下特点：第1、2两个数为1、1。从第3个数开始，该数是其前面两个数之和。即: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【例5.9】输入一个大于3的整数n，判定它是否素数(prime，又称质数)。</vt:lpstr>
      <vt:lpstr>PowerPoint 演示文稿</vt:lpstr>
      <vt:lpstr>PowerPoint 演示文稿</vt:lpstr>
      <vt:lpstr>PowerPoint 演示文稿</vt:lpstr>
      <vt:lpstr>【例5.10】求100～200间的全部素数。</vt:lpstr>
      <vt:lpstr>PowerPoint 演示文稿</vt:lpstr>
      <vt:lpstr>【例5.11】译密码。为使电文保密，往往按一定规律将其转换成密码，收报人再按约定的规律将其译回原文。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>xmu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　选择结构程序设计</dc:title>
  <dc:creator>zxl</dc:creator>
  <cp:lastModifiedBy>xlzheng</cp:lastModifiedBy>
  <cp:revision>472</cp:revision>
  <dcterms:created xsi:type="dcterms:W3CDTF">2006-03-08T15:12:49Z</dcterms:created>
  <dcterms:modified xsi:type="dcterms:W3CDTF">2017-11-09T14:16:26Z</dcterms:modified>
</cp:coreProperties>
</file>