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68"/>
  </p:notesMasterIdLst>
  <p:sldIdLst>
    <p:sldId id="340" r:id="rId2"/>
    <p:sldId id="342" r:id="rId3"/>
    <p:sldId id="343" r:id="rId4"/>
    <p:sldId id="346" r:id="rId5"/>
    <p:sldId id="348" r:id="rId6"/>
    <p:sldId id="351" r:id="rId7"/>
    <p:sldId id="353" r:id="rId8"/>
    <p:sldId id="357" r:id="rId9"/>
    <p:sldId id="354" r:id="rId10"/>
    <p:sldId id="355" r:id="rId11"/>
    <p:sldId id="356" r:id="rId12"/>
    <p:sldId id="359" r:id="rId13"/>
    <p:sldId id="364" r:id="rId14"/>
    <p:sldId id="365" r:id="rId15"/>
    <p:sldId id="363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5" r:id="rId25"/>
    <p:sldId id="376" r:id="rId26"/>
    <p:sldId id="378" r:id="rId27"/>
    <p:sldId id="379" r:id="rId28"/>
    <p:sldId id="380" r:id="rId29"/>
    <p:sldId id="387" r:id="rId30"/>
    <p:sldId id="381" r:id="rId31"/>
    <p:sldId id="384" r:id="rId32"/>
    <p:sldId id="386" r:id="rId33"/>
    <p:sldId id="388" r:id="rId34"/>
    <p:sldId id="389" r:id="rId35"/>
    <p:sldId id="396" r:id="rId36"/>
    <p:sldId id="390" r:id="rId37"/>
    <p:sldId id="392" r:id="rId38"/>
    <p:sldId id="275" r:id="rId39"/>
    <p:sldId id="304" r:id="rId40"/>
    <p:sldId id="397" r:id="rId41"/>
    <p:sldId id="276" r:id="rId42"/>
    <p:sldId id="398" r:id="rId43"/>
    <p:sldId id="410" r:id="rId44"/>
    <p:sldId id="305" r:id="rId45"/>
    <p:sldId id="323" r:id="rId46"/>
    <p:sldId id="278" r:id="rId47"/>
    <p:sldId id="307" r:id="rId48"/>
    <p:sldId id="412" r:id="rId49"/>
    <p:sldId id="413" r:id="rId50"/>
    <p:sldId id="414" r:id="rId51"/>
    <p:sldId id="415" r:id="rId52"/>
    <p:sldId id="419" r:id="rId53"/>
    <p:sldId id="420" r:id="rId54"/>
    <p:sldId id="421" r:id="rId55"/>
    <p:sldId id="470" r:id="rId56"/>
    <p:sldId id="422" r:id="rId57"/>
    <p:sldId id="424" r:id="rId58"/>
    <p:sldId id="426" r:id="rId59"/>
    <p:sldId id="471" r:id="rId60"/>
    <p:sldId id="472" r:id="rId61"/>
    <p:sldId id="427" r:id="rId62"/>
    <p:sldId id="429" r:id="rId63"/>
    <p:sldId id="460" r:id="rId64"/>
    <p:sldId id="462" r:id="rId65"/>
    <p:sldId id="463" r:id="rId66"/>
    <p:sldId id="464" r:id="rId6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0099"/>
    <a:srgbClr val="FF0000"/>
    <a:srgbClr val="0066FF"/>
    <a:srgbClr val="006600"/>
    <a:srgbClr val="000000"/>
    <a:srgbClr val="000066"/>
    <a:srgbClr val="CC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 autoAdjust="0"/>
    <p:restoredTop sz="94585" autoAdjust="0"/>
  </p:normalViewPr>
  <p:slideViewPr>
    <p:cSldViewPr>
      <p:cViewPr varScale="1">
        <p:scale>
          <a:sx n="60" d="100"/>
          <a:sy n="60" d="100"/>
        </p:scale>
        <p:origin x="138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0258FE7-5039-4237-BD5F-D876FC82F6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58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58FE7-5039-4237-BD5F-D876FC82F60E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94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电影</a:t>
            </a:r>
            <a:r>
              <a:rPr lang="en-US" altLang="zh-CN" b="1" dirty="0"/>
              <a:t>《</a:t>
            </a:r>
            <a:r>
              <a:rPr lang="zh-CN" altLang="en-US" b="1" dirty="0"/>
              <a:t>猩球崛起</a:t>
            </a:r>
            <a:r>
              <a:rPr lang="en-US" altLang="zh-CN" b="1" dirty="0"/>
              <a:t>》</a:t>
            </a:r>
            <a:r>
              <a:rPr lang="zh-CN" altLang="en-US" b="1" dirty="0"/>
              <a:t>刚开始的时候，年轻的</a:t>
            </a:r>
            <a:r>
              <a:rPr lang="en-US" altLang="zh-CN" b="1" dirty="0"/>
              <a:t>Caesar</a:t>
            </a:r>
            <a:r>
              <a:rPr lang="zh-CN" altLang="en-US" b="1" dirty="0"/>
              <a:t>在玩一种很有意思的游戏，就是汉诺塔</a:t>
            </a:r>
            <a:r>
              <a:rPr lang="en-US" altLang="zh-CN" b="1" dirty="0"/>
              <a:t>......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258FE7-5039-4237-BD5F-D876FC82F60E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17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19050" y="1109663"/>
            <a:ext cx="9156700" cy="757237"/>
            <a:chOff x="0" y="0"/>
            <a:chExt cx="5768" cy="477"/>
          </a:xfrm>
        </p:grpSpPr>
        <p:sp>
          <p:nvSpPr>
            <p:cNvPr id="64515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6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7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8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9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0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1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2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3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4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5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6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7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8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9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0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1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2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3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4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5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6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20638" y="6161088"/>
            <a:ext cx="9169400" cy="138112"/>
            <a:chOff x="0" y="4032"/>
            <a:chExt cx="5776" cy="87"/>
          </a:xfrm>
        </p:grpSpPr>
        <p:sp>
          <p:nvSpPr>
            <p:cNvPr id="64538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9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40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541" name="Rectangle 2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68488"/>
            <a:ext cx="7772400" cy="1600200"/>
          </a:xfrm>
        </p:spPr>
        <p:txBody>
          <a:bodyPr anchorCtr="1"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4542" name="Rectangle 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73175" y="3729038"/>
            <a:ext cx="6400800" cy="1371600"/>
          </a:xfrm>
        </p:spPr>
        <p:txBody>
          <a:bodyPr anchorCtr="1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4543" name="Rectangle 31"/>
          <p:cNvSpPr>
            <a:spLocks noGrp="1" noChangeArrowheads="1"/>
          </p:cNvSpPr>
          <p:nvPr>
            <p:ph type="dt" sz="quarter" idx="2"/>
          </p:nvPr>
        </p:nvSpPr>
        <p:spPr>
          <a:xfrm>
            <a:off x="685800" y="63484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4544" name="Rectangle 32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484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4545" name="Rectangle 3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48413"/>
            <a:ext cx="1905000" cy="457200"/>
          </a:xfrm>
        </p:spPr>
        <p:txBody>
          <a:bodyPr/>
          <a:lstStyle>
            <a:lvl1pPr>
              <a:defRPr b="0">
                <a:effectLst/>
              </a:defRPr>
            </a:lvl1pPr>
          </a:lstStyle>
          <a:p>
            <a:fld id="{E71CC073-8ABA-4397-AC2D-147E07D2D6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85E9AF-A059-4656-8106-EA47E4F983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53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8350"/>
            <a:ext cx="1943100" cy="6089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8350"/>
            <a:ext cx="5676900" cy="6089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23669-B36B-4ACA-9621-57012ABCA8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750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835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5163" y="636746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03563" y="63674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23900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18A4155-CFD7-498D-A0FE-77FB964DD5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89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0A3C2-E592-46A2-BD97-7190688465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38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2CEC7-7BD5-48CC-A14E-A91CFC6C0E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28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00D68-3FCE-471B-8FEC-F6298EF3EA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28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AFC56-76C4-4B3D-A12D-E1F5F4348D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49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A033AB-1FD2-4135-A58E-CA1B03C302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102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5B842-A536-48A9-A2F6-A7E1E34B8C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91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229B8C-CFBA-4B4B-80F2-35673A65C2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13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802E4-CC5A-4179-80D8-D4B6D1C4DF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03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>
            <a:grpSpLocks/>
          </p:cNvGrpSpPr>
          <p:nvPr/>
        </p:nvGrpSpPr>
        <p:grpSpPr bwMode="auto">
          <a:xfrm>
            <a:off x="0" y="0"/>
            <a:ext cx="9156700" cy="757238"/>
            <a:chOff x="0" y="0"/>
            <a:chExt cx="5768" cy="477"/>
          </a:xfrm>
        </p:grpSpPr>
        <p:sp>
          <p:nvSpPr>
            <p:cNvPr id="63491" name="Freeform 3"/>
            <p:cNvSpPr>
              <a:spLocks/>
            </p:cNvSpPr>
            <p:nvPr userDrawn="1"/>
          </p:nvSpPr>
          <p:spPr bwMode="auto">
            <a:xfrm>
              <a:off x="5" y="0"/>
              <a:ext cx="5763" cy="477"/>
            </a:xfrm>
            <a:custGeom>
              <a:avLst/>
              <a:gdLst>
                <a:gd name="T0" fmla="*/ 0 w 5763"/>
                <a:gd name="T1" fmla="*/ 450 h 477"/>
                <a:gd name="T2" fmla="*/ 3 w 5763"/>
                <a:gd name="T3" fmla="*/ 0 h 477"/>
                <a:gd name="T4" fmla="*/ 5763 w 5763"/>
                <a:gd name="T5" fmla="*/ 0 h 477"/>
                <a:gd name="T6" fmla="*/ 5763 w 5763"/>
                <a:gd name="T7" fmla="*/ 465 h 477"/>
                <a:gd name="T8" fmla="*/ 4821 w 5763"/>
                <a:gd name="T9" fmla="*/ 477 h 477"/>
                <a:gd name="T10" fmla="*/ 4326 w 5763"/>
                <a:gd name="T11" fmla="*/ 447 h 477"/>
                <a:gd name="T12" fmla="*/ 3783 w 5763"/>
                <a:gd name="T13" fmla="*/ 465 h 477"/>
                <a:gd name="T14" fmla="*/ 3417 w 5763"/>
                <a:gd name="T15" fmla="*/ 456 h 477"/>
                <a:gd name="T16" fmla="*/ 2973 w 5763"/>
                <a:gd name="T17" fmla="*/ 459 h 477"/>
                <a:gd name="T18" fmla="*/ 2451 w 5763"/>
                <a:gd name="T19" fmla="*/ 453 h 477"/>
                <a:gd name="T20" fmla="*/ 2289 w 5763"/>
                <a:gd name="T21" fmla="*/ 441 h 477"/>
                <a:gd name="T22" fmla="*/ 2010 w 5763"/>
                <a:gd name="T23" fmla="*/ 453 h 477"/>
                <a:gd name="T24" fmla="*/ 1827 w 5763"/>
                <a:gd name="T25" fmla="*/ 450 h 477"/>
                <a:gd name="T26" fmla="*/ 1215 w 5763"/>
                <a:gd name="T27" fmla="*/ 465 h 477"/>
                <a:gd name="T28" fmla="*/ 660 w 5763"/>
                <a:gd name="T29" fmla="*/ 456 h 477"/>
                <a:gd name="T30" fmla="*/ 0 w 5763"/>
                <a:gd name="T31" fmla="*/ 450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763" h="477">
                  <a:moveTo>
                    <a:pt x="0" y="450"/>
                  </a:moveTo>
                  <a:lnTo>
                    <a:pt x="3" y="0"/>
                  </a:lnTo>
                  <a:lnTo>
                    <a:pt x="5763" y="0"/>
                  </a:lnTo>
                  <a:lnTo>
                    <a:pt x="5763" y="465"/>
                  </a:lnTo>
                  <a:lnTo>
                    <a:pt x="4821" y="477"/>
                  </a:lnTo>
                  <a:lnTo>
                    <a:pt x="4326" y="447"/>
                  </a:lnTo>
                  <a:lnTo>
                    <a:pt x="3783" y="465"/>
                  </a:lnTo>
                  <a:lnTo>
                    <a:pt x="3417" y="456"/>
                  </a:lnTo>
                  <a:lnTo>
                    <a:pt x="2973" y="459"/>
                  </a:lnTo>
                  <a:lnTo>
                    <a:pt x="2451" y="453"/>
                  </a:lnTo>
                  <a:lnTo>
                    <a:pt x="2289" y="441"/>
                  </a:lnTo>
                  <a:lnTo>
                    <a:pt x="2010" y="453"/>
                  </a:lnTo>
                  <a:lnTo>
                    <a:pt x="1827" y="450"/>
                  </a:lnTo>
                  <a:lnTo>
                    <a:pt x="1215" y="465"/>
                  </a:lnTo>
                  <a:lnTo>
                    <a:pt x="660" y="456"/>
                  </a:lnTo>
                  <a:lnTo>
                    <a:pt x="0" y="450"/>
                  </a:ln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2" name="Freeform 4"/>
            <p:cNvSpPr>
              <a:spLocks/>
            </p:cNvSpPr>
            <p:nvPr userDrawn="1"/>
          </p:nvSpPr>
          <p:spPr bwMode="auto">
            <a:xfrm>
              <a:off x="0" y="98"/>
              <a:ext cx="256" cy="253"/>
            </a:xfrm>
            <a:custGeom>
              <a:avLst/>
              <a:gdLst>
                <a:gd name="T0" fmla="*/ 8 w 256"/>
                <a:gd name="T1" fmla="*/ 190 h 253"/>
                <a:gd name="T2" fmla="*/ 71 w 256"/>
                <a:gd name="T3" fmla="*/ 115 h 253"/>
                <a:gd name="T4" fmla="*/ 203 w 256"/>
                <a:gd name="T5" fmla="*/ 16 h 253"/>
                <a:gd name="T6" fmla="*/ 251 w 256"/>
                <a:gd name="T7" fmla="*/ 19 h 253"/>
                <a:gd name="T8" fmla="*/ 236 w 256"/>
                <a:gd name="T9" fmla="*/ 46 h 253"/>
                <a:gd name="T10" fmla="*/ 176 w 256"/>
                <a:gd name="T11" fmla="*/ 82 h 253"/>
                <a:gd name="T12" fmla="*/ 92 w 256"/>
                <a:gd name="T13" fmla="*/ 154 h 253"/>
                <a:gd name="T14" fmla="*/ 23 w 256"/>
                <a:gd name="T15" fmla="*/ 247 h 253"/>
                <a:gd name="T16" fmla="*/ 8 w 256"/>
                <a:gd name="T17" fmla="*/ 190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6" h="253">
                  <a:moveTo>
                    <a:pt x="8" y="190"/>
                  </a:moveTo>
                  <a:cubicBezTo>
                    <a:pt x="16" y="168"/>
                    <a:pt x="38" y="144"/>
                    <a:pt x="71" y="115"/>
                  </a:cubicBezTo>
                  <a:cubicBezTo>
                    <a:pt x="104" y="86"/>
                    <a:pt x="173" y="32"/>
                    <a:pt x="203" y="16"/>
                  </a:cubicBezTo>
                  <a:cubicBezTo>
                    <a:pt x="233" y="0"/>
                    <a:pt x="246" y="14"/>
                    <a:pt x="251" y="19"/>
                  </a:cubicBezTo>
                  <a:cubicBezTo>
                    <a:pt x="256" y="24"/>
                    <a:pt x="249" y="35"/>
                    <a:pt x="236" y="46"/>
                  </a:cubicBezTo>
                  <a:cubicBezTo>
                    <a:pt x="223" y="57"/>
                    <a:pt x="200" y="64"/>
                    <a:pt x="176" y="82"/>
                  </a:cubicBezTo>
                  <a:cubicBezTo>
                    <a:pt x="152" y="100"/>
                    <a:pt x="118" y="126"/>
                    <a:pt x="92" y="154"/>
                  </a:cubicBezTo>
                  <a:cubicBezTo>
                    <a:pt x="66" y="182"/>
                    <a:pt x="36" y="241"/>
                    <a:pt x="23" y="247"/>
                  </a:cubicBezTo>
                  <a:cubicBezTo>
                    <a:pt x="10" y="253"/>
                    <a:pt x="0" y="212"/>
                    <a:pt x="8" y="19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3" name="Freeform 5"/>
            <p:cNvSpPr>
              <a:spLocks/>
            </p:cNvSpPr>
            <p:nvPr userDrawn="1"/>
          </p:nvSpPr>
          <p:spPr bwMode="auto">
            <a:xfrm>
              <a:off x="56" y="0"/>
              <a:ext cx="708" cy="459"/>
            </a:xfrm>
            <a:custGeom>
              <a:avLst/>
              <a:gdLst>
                <a:gd name="T0" fmla="*/ 0 w 708"/>
                <a:gd name="T1" fmla="*/ 432 h 459"/>
                <a:gd name="T2" fmla="*/ 0 w 708"/>
                <a:gd name="T3" fmla="*/ 453 h 459"/>
                <a:gd name="T4" fmla="*/ 72 w 708"/>
                <a:gd name="T5" fmla="*/ 324 h 459"/>
                <a:gd name="T6" fmla="*/ 198 w 708"/>
                <a:gd name="T7" fmla="*/ 201 h 459"/>
                <a:gd name="T8" fmla="*/ 366 w 708"/>
                <a:gd name="T9" fmla="*/ 102 h 459"/>
                <a:gd name="T10" fmla="*/ 531 w 708"/>
                <a:gd name="T11" fmla="*/ 36 h 459"/>
                <a:gd name="T12" fmla="*/ 609 w 708"/>
                <a:gd name="T13" fmla="*/ 0 h 459"/>
                <a:gd name="T14" fmla="*/ 708 w 708"/>
                <a:gd name="T15" fmla="*/ 3 h 459"/>
                <a:gd name="T16" fmla="*/ 591 w 708"/>
                <a:gd name="T17" fmla="*/ 66 h 459"/>
                <a:gd name="T18" fmla="*/ 417 w 708"/>
                <a:gd name="T19" fmla="*/ 126 h 459"/>
                <a:gd name="T20" fmla="*/ 237 w 708"/>
                <a:gd name="T21" fmla="*/ 231 h 459"/>
                <a:gd name="T22" fmla="*/ 117 w 708"/>
                <a:gd name="T23" fmla="*/ 345 h 459"/>
                <a:gd name="T24" fmla="*/ 51 w 708"/>
                <a:gd name="T25" fmla="*/ 459 h 459"/>
                <a:gd name="T26" fmla="*/ 0 w 708"/>
                <a:gd name="T27" fmla="*/ 453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8" h="459">
                  <a:moveTo>
                    <a:pt x="0" y="432"/>
                  </a:moveTo>
                  <a:lnTo>
                    <a:pt x="0" y="453"/>
                  </a:lnTo>
                  <a:cubicBezTo>
                    <a:pt x="12" y="435"/>
                    <a:pt x="39" y="366"/>
                    <a:pt x="72" y="324"/>
                  </a:cubicBezTo>
                  <a:cubicBezTo>
                    <a:pt x="105" y="282"/>
                    <a:pt x="149" y="238"/>
                    <a:pt x="198" y="201"/>
                  </a:cubicBezTo>
                  <a:cubicBezTo>
                    <a:pt x="247" y="164"/>
                    <a:pt x="311" y="129"/>
                    <a:pt x="366" y="102"/>
                  </a:cubicBezTo>
                  <a:cubicBezTo>
                    <a:pt x="421" y="75"/>
                    <a:pt x="490" y="53"/>
                    <a:pt x="531" y="36"/>
                  </a:cubicBezTo>
                  <a:cubicBezTo>
                    <a:pt x="572" y="19"/>
                    <a:pt x="580" y="5"/>
                    <a:pt x="609" y="0"/>
                  </a:cubicBezTo>
                  <a:lnTo>
                    <a:pt x="708" y="3"/>
                  </a:lnTo>
                  <a:cubicBezTo>
                    <a:pt x="705" y="14"/>
                    <a:pt x="640" y="45"/>
                    <a:pt x="591" y="66"/>
                  </a:cubicBezTo>
                  <a:cubicBezTo>
                    <a:pt x="542" y="87"/>
                    <a:pt x="476" y="98"/>
                    <a:pt x="417" y="126"/>
                  </a:cubicBezTo>
                  <a:cubicBezTo>
                    <a:pt x="358" y="154"/>
                    <a:pt x="287" y="195"/>
                    <a:pt x="237" y="231"/>
                  </a:cubicBezTo>
                  <a:cubicBezTo>
                    <a:pt x="187" y="267"/>
                    <a:pt x="148" y="307"/>
                    <a:pt x="117" y="345"/>
                  </a:cubicBezTo>
                  <a:cubicBezTo>
                    <a:pt x="86" y="383"/>
                    <a:pt x="70" y="441"/>
                    <a:pt x="51" y="459"/>
                  </a:cubicBezTo>
                  <a:lnTo>
                    <a:pt x="0" y="453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4" name="Freeform 6"/>
            <p:cNvSpPr>
              <a:spLocks/>
            </p:cNvSpPr>
            <p:nvPr userDrawn="1"/>
          </p:nvSpPr>
          <p:spPr bwMode="auto">
            <a:xfrm>
              <a:off x="131" y="269"/>
              <a:ext cx="251" cy="194"/>
            </a:xfrm>
            <a:custGeom>
              <a:avLst/>
              <a:gdLst>
                <a:gd name="T0" fmla="*/ 21 w 251"/>
                <a:gd name="T1" fmla="*/ 163 h 194"/>
                <a:gd name="T2" fmla="*/ 9 w 251"/>
                <a:gd name="T3" fmla="*/ 184 h 194"/>
                <a:gd name="T4" fmla="*/ 75 w 251"/>
                <a:gd name="T5" fmla="*/ 103 h 194"/>
                <a:gd name="T6" fmla="*/ 165 w 251"/>
                <a:gd name="T7" fmla="*/ 28 h 194"/>
                <a:gd name="T8" fmla="*/ 207 w 251"/>
                <a:gd name="T9" fmla="*/ 7 h 194"/>
                <a:gd name="T10" fmla="*/ 246 w 251"/>
                <a:gd name="T11" fmla="*/ 4 h 194"/>
                <a:gd name="T12" fmla="*/ 237 w 251"/>
                <a:gd name="T13" fmla="*/ 34 h 194"/>
                <a:gd name="T14" fmla="*/ 183 w 251"/>
                <a:gd name="T15" fmla="*/ 61 h 194"/>
                <a:gd name="T16" fmla="*/ 108 w 251"/>
                <a:gd name="T17" fmla="*/ 124 h 194"/>
                <a:gd name="T18" fmla="*/ 54 w 251"/>
                <a:gd name="T19" fmla="*/ 190 h 194"/>
                <a:gd name="T20" fmla="*/ 6 w 251"/>
                <a:gd name="T21" fmla="*/ 18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1" h="194">
                  <a:moveTo>
                    <a:pt x="21" y="163"/>
                  </a:moveTo>
                  <a:cubicBezTo>
                    <a:pt x="10" y="178"/>
                    <a:pt x="0" y="194"/>
                    <a:pt x="9" y="184"/>
                  </a:cubicBezTo>
                  <a:cubicBezTo>
                    <a:pt x="18" y="174"/>
                    <a:pt x="49" y="129"/>
                    <a:pt x="75" y="103"/>
                  </a:cubicBezTo>
                  <a:cubicBezTo>
                    <a:pt x="101" y="77"/>
                    <a:pt x="143" y="44"/>
                    <a:pt x="165" y="28"/>
                  </a:cubicBezTo>
                  <a:cubicBezTo>
                    <a:pt x="187" y="12"/>
                    <a:pt x="194" y="11"/>
                    <a:pt x="207" y="7"/>
                  </a:cubicBezTo>
                  <a:cubicBezTo>
                    <a:pt x="220" y="3"/>
                    <a:pt x="241" y="0"/>
                    <a:pt x="246" y="4"/>
                  </a:cubicBezTo>
                  <a:cubicBezTo>
                    <a:pt x="251" y="8"/>
                    <a:pt x="247" y="25"/>
                    <a:pt x="237" y="34"/>
                  </a:cubicBezTo>
                  <a:cubicBezTo>
                    <a:pt x="227" y="43"/>
                    <a:pt x="204" y="46"/>
                    <a:pt x="183" y="61"/>
                  </a:cubicBezTo>
                  <a:cubicBezTo>
                    <a:pt x="162" y="76"/>
                    <a:pt x="129" y="103"/>
                    <a:pt x="108" y="124"/>
                  </a:cubicBezTo>
                  <a:cubicBezTo>
                    <a:pt x="87" y="145"/>
                    <a:pt x="71" y="180"/>
                    <a:pt x="54" y="190"/>
                  </a:cubicBezTo>
                  <a:lnTo>
                    <a:pt x="6" y="184"/>
                  </a:ln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5" name="Freeform 7"/>
            <p:cNvSpPr>
              <a:spLocks/>
            </p:cNvSpPr>
            <p:nvPr userDrawn="1"/>
          </p:nvSpPr>
          <p:spPr bwMode="auto">
            <a:xfrm>
              <a:off x="341" y="0"/>
              <a:ext cx="159" cy="72"/>
            </a:xfrm>
            <a:custGeom>
              <a:avLst/>
              <a:gdLst>
                <a:gd name="T0" fmla="*/ 99 w 159"/>
                <a:gd name="T1" fmla="*/ 0 h 72"/>
                <a:gd name="T2" fmla="*/ 15 w 159"/>
                <a:gd name="T3" fmla="*/ 36 h 72"/>
                <a:gd name="T4" fmla="*/ 6 w 159"/>
                <a:gd name="T5" fmla="*/ 60 h 72"/>
                <a:gd name="T6" fmla="*/ 36 w 159"/>
                <a:gd name="T7" fmla="*/ 69 h 72"/>
                <a:gd name="T8" fmla="*/ 87 w 159"/>
                <a:gd name="T9" fmla="*/ 42 h 72"/>
                <a:gd name="T10" fmla="*/ 159 w 159"/>
                <a:gd name="T11" fmla="*/ 0 h 72"/>
                <a:gd name="T12" fmla="*/ 99 w 159"/>
                <a:gd name="T1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9" h="72">
                  <a:moveTo>
                    <a:pt x="99" y="0"/>
                  </a:moveTo>
                  <a:cubicBezTo>
                    <a:pt x="75" y="6"/>
                    <a:pt x="30" y="26"/>
                    <a:pt x="15" y="36"/>
                  </a:cubicBezTo>
                  <a:cubicBezTo>
                    <a:pt x="0" y="46"/>
                    <a:pt x="3" y="55"/>
                    <a:pt x="6" y="60"/>
                  </a:cubicBezTo>
                  <a:cubicBezTo>
                    <a:pt x="9" y="65"/>
                    <a:pt x="23" y="72"/>
                    <a:pt x="36" y="69"/>
                  </a:cubicBezTo>
                  <a:cubicBezTo>
                    <a:pt x="49" y="66"/>
                    <a:pt x="67" y="53"/>
                    <a:pt x="87" y="42"/>
                  </a:cubicBezTo>
                  <a:cubicBezTo>
                    <a:pt x="107" y="31"/>
                    <a:pt x="158" y="6"/>
                    <a:pt x="159" y="0"/>
                  </a:cubicBezTo>
                  <a:lnTo>
                    <a:pt x="99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6" name="Freeform 8"/>
            <p:cNvSpPr>
              <a:spLocks/>
            </p:cNvSpPr>
            <p:nvPr userDrawn="1"/>
          </p:nvSpPr>
          <p:spPr bwMode="auto">
            <a:xfrm>
              <a:off x="488" y="0"/>
              <a:ext cx="455" cy="216"/>
            </a:xfrm>
            <a:custGeom>
              <a:avLst/>
              <a:gdLst>
                <a:gd name="T0" fmla="*/ 395 w 455"/>
                <a:gd name="T1" fmla="*/ 0 h 216"/>
                <a:gd name="T2" fmla="*/ 338 w 455"/>
                <a:gd name="T3" fmla="*/ 48 h 216"/>
                <a:gd name="T4" fmla="*/ 242 w 455"/>
                <a:gd name="T5" fmla="*/ 102 h 216"/>
                <a:gd name="T6" fmla="*/ 104 w 455"/>
                <a:gd name="T7" fmla="*/ 147 h 216"/>
                <a:gd name="T8" fmla="*/ 35 w 455"/>
                <a:gd name="T9" fmla="*/ 168 h 216"/>
                <a:gd name="T10" fmla="*/ 8 w 455"/>
                <a:gd name="T11" fmla="*/ 192 h 216"/>
                <a:gd name="T12" fmla="*/ 8 w 455"/>
                <a:gd name="T13" fmla="*/ 213 h 216"/>
                <a:gd name="T14" fmla="*/ 59 w 455"/>
                <a:gd name="T15" fmla="*/ 213 h 216"/>
                <a:gd name="T16" fmla="*/ 86 w 455"/>
                <a:gd name="T17" fmla="*/ 192 h 216"/>
                <a:gd name="T18" fmla="*/ 173 w 455"/>
                <a:gd name="T19" fmla="*/ 159 h 216"/>
                <a:gd name="T20" fmla="*/ 299 w 455"/>
                <a:gd name="T21" fmla="*/ 126 h 216"/>
                <a:gd name="T22" fmla="*/ 392 w 455"/>
                <a:gd name="T23" fmla="*/ 72 h 216"/>
                <a:gd name="T24" fmla="*/ 455 w 455"/>
                <a:gd name="T25" fmla="*/ 0 h 216"/>
                <a:gd name="T26" fmla="*/ 395 w 455"/>
                <a:gd name="T2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216">
                  <a:moveTo>
                    <a:pt x="395" y="0"/>
                  </a:moveTo>
                  <a:cubicBezTo>
                    <a:pt x="376" y="8"/>
                    <a:pt x="364" y="31"/>
                    <a:pt x="338" y="48"/>
                  </a:cubicBezTo>
                  <a:cubicBezTo>
                    <a:pt x="312" y="65"/>
                    <a:pt x="281" y="86"/>
                    <a:pt x="242" y="102"/>
                  </a:cubicBezTo>
                  <a:cubicBezTo>
                    <a:pt x="203" y="118"/>
                    <a:pt x="138" y="136"/>
                    <a:pt x="104" y="147"/>
                  </a:cubicBezTo>
                  <a:cubicBezTo>
                    <a:pt x="70" y="158"/>
                    <a:pt x="51" y="161"/>
                    <a:pt x="35" y="168"/>
                  </a:cubicBezTo>
                  <a:cubicBezTo>
                    <a:pt x="19" y="175"/>
                    <a:pt x="12" y="185"/>
                    <a:pt x="8" y="192"/>
                  </a:cubicBezTo>
                  <a:cubicBezTo>
                    <a:pt x="4" y="199"/>
                    <a:pt x="0" y="210"/>
                    <a:pt x="8" y="213"/>
                  </a:cubicBezTo>
                  <a:cubicBezTo>
                    <a:pt x="16" y="216"/>
                    <a:pt x="46" y="216"/>
                    <a:pt x="59" y="213"/>
                  </a:cubicBezTo>
                  <a:cubicBezTo>
                    <a:pt x="72" y="210"/>
                    <a:pt x="67" y="201"/>
                    <a:pt x="86" y="192"/>
                  </a:cubicBezTo>
                  <a:cubicBezTo>
                    <a:pt x="105" y="183"/>
                    <a:pt x="138" y="170"/>
                    <a:pt x="173" y="159"/>
                  </a:cubicBezTo>
                  <a:cubicBezTo>
                    <a:pt x="208" y="148"/>
                    <a:pt x="263" y="140"/>
                    <a:pt x="299" y="126"/>
                  </a:cubicBezTo>
                  <a:cubicBezTo>
                    <a:pt x="335" y="112"/>
                    <a:pt x="366" y="93"/>
                    <a:pt x="392" y="72"/>
                  </a:cubicBezTo>
                  <a:cubicBezTo>
                    <a:pt x="418" y="51"/>
                    <a:pt x="454" y="12"/>
                    <a:pt x="455" y="0"/>
                  </a:cubicBezTo>
                  <a:lnTo>
                    <a:pt x="39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7" name="Freeform 9"/>
            <p:cNvSpPr>
              <a:spLocks/>
            </p:cNvSpPr>
            <p:nvPr userDrawn="1"/>
          </p:nvSpPr>
          <p:spPr bwMode="auto">
            <a:xfrm>
              <a:off x="1448" y="37"/>
              <a:ext cx="414" cy="108"/>
            </a:xfrm>
            <a:custGeom>
              <a:avLst/>
              <a:gdLst>
                <a:gd name="T0" fmla="*/ 0 w 414"/>
                <a:gd name="T1" fmla="*/ 11 h 108"/>
                <a:gd name="T2" fmla="*/ 24 w 414"/>
                <a:gd name="T3" fmla="*/ 11 h 108"/>
                <a:gd name="T4" fmla="*/ 156 w 414"/>
                <a:gd name="T5" fmla="*/ 2 h 108"/>
                <a:gd name="T6" fmla="*/ 288 w 414"/>
                <a:gd name="T7" fmla="*/ 23 h 108"/>
                <a:gd name="T8" fmla="*/ 384 w 414"/>
                <a:gd name="T9" fmla="*/ 53 h 108"/>
                <a:gd name="T10" fmla="*/ 411 w 414"/>
                <a:gd name="T11" fmla="*/ 74 h 108"/>
                <a:gd name="T12" fmla="*/ 405 w 414"/>
                <a:gd name="T13" fmla="*/ 104 h 108"/>
                <a:gd name="T14" fmla="*/ 363 w 414"/>
                <a:gd name="T15" fmla="*/ 101 h 108"/>
                <a:gd name="T16" fmla="*/ 294 w 414"/>
                <a:gd name="T17" fmla="*/ 77 h 108"/>
                <a:gd name="T18" fmla="*/ 174 w 414"/>
                <a:gd name="T19" fmla="*/ 50 h 108"/>
                <a:gd name="T20" fmla="*/ 72 w 414"/>
                <a:gd name="T21" fmla="*/ 62 h 108"/>
                <a:gd name="T22" fmla="*/ 36 w 414"/>
                <a:gd name="T23" fmla="*/ 59 h 108"/>
                <a:gd name="T24" fmla="*/ 0 w 414"/>
                <a:gd name="T25" fmla="*/ 11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4" h="108">
                  <a:moveTo>
                    <a:pt x="0" y="11"/>
                  </a:moveTo>
                  <a:lnTo>
                    <a:pt x="24" y="11"/>
                  </a:lnTo>
                  <a:cubicBezTo>
                    <a:pt x="50" y="9"/>
                    <a:pt x="112" y="0"/>
                    <a:pt x="156" y="2"/>
                  </a:cubicBezTo>
                  <a:cubicBezTo>
                    <a:pt x="200" y="4"/>
                    <a:pt x="250" y="15"/>
                    <a:pt x="288" y="23"/>
                  </a:cubicBezTo>
                  <a:cubicBezTo>
                    <a:pt x="326" y="31"/>
                    <a:pt x="363" y="44"/>
                    <a:pt x="384" y="53"/>
                  </a:cubicBezTo>
                  <a:cubicBezTo>
                    <a:pt x="405" y="62"/>
                    <a:pt x="408" y="66"/>
                    <a:pt x="411" y="74"/>
                  </a:cubicBezTo>
                  <a:cubicBezTo>
                    <a:pt x="414" y="82"/>
                    <a:pt x="413" y="100"/>
                    <a:pt x="405" y="104"/>
                  </a:cubicBezTo>
                  <a:cubicBezTo>
                    <a:pt x="397" y="108"/>
                    <a:pt x="381" y="105"/>
                    <a:pt x="363" y="101"/>
                  </a:cubicBezTo>
                  <a:cubicBezTo>
                    <a:pt x="345" y="97"/>
                    <a:pt x="325" y="85"/>
                    <a:pt x="294" y="77"/>
                  </a:cubicBezTo>
                  <a:cubicBezTo>
                    <a:pt x="263" y="69"/>
                    <a:pt x="211" y="53"/>
                    <a:pt x="174" y="50"/>
                  </a:cubicBezTo>
                  <a:cubicBezTo>
                    <a:pt x="137" y="47"/>
                    <a:pt x="95" y="61"/>
                    <a:pt x="72" y="62"/>
                  </a:cubicBezTo>
                  <a:cubicBezTo>
                    <a:pt x="49" y="63"/>
                    <a:pt x="48" y="66"/>
                    <a:pt x="36" y="59"/>
                  </a:cubicBezTo>
                  <a:cubicBezTo>
                    <a:pt x="24" y="52"/>
                    <a:pt x="13" y="36"/>
                    <a:pt x="0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8" name="Freeform 10"/>
            <p:cNvSpPr>
              <a:spLocks/>
            </p:cNvSpPr>
            <p:nvPr userDrawn="1"/>
          </p:nvSpPr>
          <p:spPr bwMode="auto">
            <a:xfrm>
              <a:off x="1790" y="0"/>
              <a:ext cx="520" cy="225"/>
            </a:xfrm>
            <a:custGeom>
              <a:avLst/>
              <a:gdLst>
                <a:gd name="T0" fmla="*/ 42 w 520"/>
                <a:gd name="T1" fmla="*/ 0 h 225"/>
                <a:gd name="T2" fmla="*/ 12 w 520"/>
                <a:gd name="T3" fmla="*/ 24 h 225"/>
                <a:gd name="T4" fmla="*/ 114 w 520"/>
                <a:gd name="T5" fmla="*/ 54 h 225"/>
                <a:gd name="T6" fmla="*/ 240 w 520"/>
                <a:gd name="T7" fmla="*/ 117 h 225"/>
                <a:gd name="T8" fmla="*/ 333 w 520"/>
                <a:gd name="T9" fmla="*/ 153 h 225"/>
                <a:gd name="T10" fmla="*/ 438 w 520"/>
                <a:gd name="T11" fmla="*/ 219 h 225"/>
                <a:gd name="T12" fmla="*/ 426 w 520"/>
                <a:gd name="T13" fmla="*/ 192 h 225"/>
                <a:gd name="T14" fmla="*/ 441 w 520"/>
                <a:gd name="T15" fmla="*/ 180 h 225"/>
                <a:gd name="T16" fmla="*/ 519 w 520"/>
                <a:gd name="T17" fmla="*/ 216 h 225"/>
                <a:gd name="T18" fmla="*/ 450 w 520"/>
                <a:gd name="T19" fmla="*/ 162 h 225"/>
                <a:gd name="T20" fmla="*/ 381 w 520"/>
                <a:gd name="T21" fmla="*/ 135 h 225"/>
                <a:gd name="T22" fmla="*/ 285 w 520"/>
                <a:gd name="T23" fmla="*/ 84 h 225"/>
                <a:gd name="T24" fmla="*/ 186 w 520"/>
                <a:gd name="T25" fmla="*/ 18 h 225"/>
                <a:gd name="T26" fmla="*/ 123 w 520"/>
                <a:gd name="T27" fmla="*/ 0 h 225"/>
                <a:gd name="T28" fmla="*/ 42 w 520"/>
                <a:gd name="T2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0" h="225">
                  <a:moveTo>
                    <a:pt x="42" y="0"/>
                  </a:moveTo>
                  <a:cubicBezTo>
                    <a:pt x="24" y="4"/>
                    <a:pt x="0" y="15"/>
                    <a:pt x="12" y="24"/>
                  </a:cubicBezTo>
                  <a:cubicBezTo>
                    <a:pt x="24" y="33"/>
                    <a:pt x="76" y="39"/>
                    <a:pt x="114" y="54"/>
                  </a:cubicBezTo>
                  <a:cubicBezTo>
                    <a:pt x="152" y="69"/>
                    <a:pt x="203" y="100"/>
                    <a:pt x="240" y="117"/>
                  </a:cubicBezTo>
                  <a:cubicBezTo>
                    <a:pt x="277" y="134"/>
                    <a:pt x="300" y="136"/>
                    <a:pt x="333" y="153"/>
                  </a:cubicBezTo>
                  <a:cubicBezTo>
                    <a:pt x="366" y="170"/>
                    <a:pt x="423" y="213"/>
                    <a:pt x="438" y="219"/>
                  </a:cubicBezTo>
                  <a:cubicBezTo>
                    <a:pt x="453" y="225"/>
                    <a:pt x="426" y="198"/>
                    <a:pt x="426" y="192"/>
                  </a:cubicBezTo>
                  <a:cubicBezTo>
                    <a:pt x="426" y="186"/>
                    <a:pt x="426" y="176"/>
                    <a:pt x="441" y="180"/>
                  </a:cubicBezTo>
                  <a:cubicBezTo>
                    <a:pt x="456" y="184"/>
                    <a:pt x="518" y="219"/>
                    <a:pt x="519" y="216"/>
                  </a:cubicBezTo>
                  <a:cubicBezTo>
                    <a:pt x="520" y="213"/>
                    <a:pt x="473" y="176"/>
                    <a:pt x="450" y="162"/>
                  </a:cubicBezTo>
                  <a:cubicBezTo>
                    <a:pt x="427" y="148"/>
                    <a:pt x="408" y="148"/>
                    <a:pt x="381" y="135"/>
                  </a:cubicBezTo>
                  <a:cubicBezTo>
                    <a:pt x="354" y="122"/>
                    <a:pt x="318" y="104"/>
                    <a:pt x="285" y="84"/>
                  </a:cubicBezTo>
                  <a:cubicBezTo>
                    <a:pt x="252" y="64"/>
                    <a:pt x="213" y="32"/>
                    <a:pt x="186" y="18"/>
                  </a:cubicBezTo>
                  <a:cubicBezTo>
                    <a:pt x="159" y="4"/>
                    <a:pt x="147" y="2"/>
                    <a:pt x="123" y="0"/>
                  </a:cubicBezTo>
                  <a:lnTo>
                    <a:pt x="4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499" name="Freeform 11"/>
            <p:cNvSpPr>
              <a:spLocks/>
            </p:cNvSpPr>
            <p:nvPr userDrawn="1"/>
          </p:nvSpPr>
          <p:spPr bwMode="auto">
            <a:xfrm>
              <a:off x="1943" y="154"/>
              <a:ext cx="431" cy="233"/>
            </a:xfrm>
            <a:custGeom>
              <a:avLst/>
              <a:gdLst>
                <a:gd name="T0" fmla="*/ 6 w 431"/>
                <a:gd name="T1" fmla="*/ 38 h 233"/>
                <a:gd name="T2" fmla="*/ 9 w 431"/>
                <a:gd name="T3" fmla="*/ 20 h 233"/>
                <a:gd name="T4" fmla="*/ 42 w 431"/>
                <a:gd name="T5" fmla="*/ 2 h 233"/>
                <a:gd name="T6" fmla="*/ 90 w 431"/>
                <a:gd name="T7" fmla="*/ 35 h 233"/>
                <a:gd name="T8" fmla="*/ 189 w 431"/>
                <a:gd name="T9" fmla="*/ 89 h 233"/>
                <a:gd name="T10" fmla="*/ 288 w 431"/>
                <a:gd name="T11" fmla="*/ 140 h 233"/>
                <a:gd name="T12" fmla="*/ 375 w 431"/>
                <a:gd name="T13" fmla="*/ 176 h 233"/>
                <a:gd name="T14" fmla="*/ 396 w 431"/>
                <a:gd name="T15" fmla="*/ 176 h 233"/>
                <a:gd name="T16" fmla="*/ 429 w 431"/>
                <a:gd name="T17" fmla="*/ 212 h 233"/>
                <a:gd name="T18" fmla="*/ 408 w 431"/>
                <a:gd name="T19" fmla="*/ 233 h 233"/>
                <a:gd name="T20" fmla="*/ 333 w 431"/>
                <a:gd name="T21" fmla="*/ 212 h 233"/>
                <a:gd name="T22" fmla="*/ 186 w 431"/>
                <a:gd name="T23" fmla="*/ 143 h 233"/>
                <a:gd name="T24" fmla="*/ 48 w 431"/>
                <a:gd name="T25" fmla="*/ 68 h 233"/>
                <a:gd name="T26" fmla="*/ 6 w 431"/>
                <a:gd name="T27" fmla="*/ 38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1" h="233">
                  <a:moveTo>
                    <a:pt x="6" y="38"/>
                  </a:moveTo>
                  <a:cubicBezTo>
                    <a:pt x="0" y="26"/>
                    <a:pt x="3" y="26"/>
                    <a:pt x="9" y="20"/>
                  </a:cubicBezTo>
                  <a:cubicBezTo>
                    <a:pt x="15" y="14"/>
                    <a:pt x="29" y="0"/>
                    <a:pt x="42" y="2"/>
                  </a:cubicBezTo>
                  <a:cubicBezTo>
                    <a:pt x="55" y="4"/>
                    <a:pt x="66" y="21"/>
                    <a:pt x="90" y="35"/>
                  </a:cubicBezTo>
                  <a:cubicBezTo>
                    <a:pt x="114" y="49"/>
                    <a:pt x="156" y="72"/>
                    <a:pt x="189" y="89"/>
                  </a:cubicBezTo>
                  <a:cubicBezTo>
                    <a:pt x="222" y="106"/>
                    <a:pt x="257" y="126"/>
                    <a:pt x="288" y="140"/>
                  </a:cubicBezTo>
                  <a:cubicBezTo>
                    <a:pt x="319" y="154"/>
                    <a:pt x="357" y="170"/>
                    <a:pt x="375" y="176"/>
                  </a:cubicBezTo>
                  <a:cubicBezTo>
                    <a:pt x="393" y="182"/>
                    <a:pt x="387" y="170"/>
                    <a:pt x="396" y="176"/>
                  </a:cubicBezTo>
                  <a:cubicBezTo>
                    <a:pt x="405" y="182"/>
                    <a:pt x="427" y="203"/>
                    <a:pt x="429" y="212"/>
                  </a:cubicBezTo>
                  <a:cubicBezTo>
                    <a:pt x="431" y="221"/>
                    <a:pt x="424" y="233"/>
                    <a:pt x="408" y="233"/>
                  </a:cubicBezTo>
                  <a:cubicBezTo>
                    <a:pt x="392" y="233"/>
                    <a:pt x="370" y="227"/>
                    <a:pt x="333" y="212"/>
                  </a:cubicBezTo>
                  <a:cubicBezTo>
                    <a:pt x="296" y="197"/>
                    <a:pt x="234" y="167"/>
                    <a:pt x="186" y="143"/>
                  </a:cubicBezTo>
                  <a:cubicBezTo>
                    <a:pt x="138" y="119"/>
                    <a:pt x="78" y="86"/>
                    <a:pt x="48" y="68"/>
                  </a:cubicBezTo>
                  <a:cubicBezTo>
                    <a:pt x="18" y="50"/>
                    <a:pt x="12" y="50"/>
                    <a:pt x="6" y="3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0" name="Freeform 12"/>
            <p:cNvSpPr>
              <a:spLocks/>
            </p:cNvSpPr>
            <p:nvPr userDrawn="1"/>
          </p:nvSpPr>
          <p:spPr bwMode="auto">
            <a:xfrm>
              <a:off x="2262" y="87"/>
              <a:ext cx="396" cy="227"/>
            </a:xfrm>
            <a:custGeom>
              <a:avLst/>
              <a:gdLst>
                <a:gd name="T0" fmla="*/ 2 w 396"/>
                <a:gd name="T1" fmla="*/ 9 h 227"/>
                <a:gd name="T2" fmla="*/ 53 w 396"/>
                <a:gd name="T3" fmla="*/ 66 h 227"/>
                <a:gd name="T4" fmla="*/ 176 w 396"/>
                <a:gd name="T5" fmla="*/ 132 h 227"/>
                <a:gd name="T6" fmla="*/ 293 w 396"/>
                <a:gd name="T7" fmla="*/ 189 h 227"/>
                <a:gd name="T8" fmla="*/ 341 w 396"/>
                <a:gd name="T9" fmla="*/ 222 h 227"/>
                <a:gd name="T10" fmla="*/ 377 w 396"/>
                <a:gd name="T11" fmla="*/ 219 h 227"/>
                <a:gd name="T12" fmla="*/ 377 w 396"/>
                <a:gd name="T13" fmla="*/ 180 h 227"/>
                <a:gd name="T14" fmla="*/ 260 w 396"/>
                <a:gd name="T15" fmla="*/ 126 h 227"/>
                <a:gd name="T16" fmla="*/ 113 w 396"/>
                <a:gd name="T17" fmla="*/ 51 h 227"/>
                <a:gd name="T18" fmla="*/ 41 w 396"/>
                <a:gd name="T19" fmla="*/ 9 h 227"/>
                <a:gd name="T20" fmla="*/ 2 w 396"/>
                <a:gd name="T21" fmla="*/ 9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6" h="227">
                  <a:moveTo>
                    <a:pt x="2" y="9"/>
                  </a:moveTo>
                  <a:cubicBezTo>
                    <a:pt x="4" y="18"/>
                    <a:pt x="24" y="45"/>
                    <a:pt x="53" y="66"/>
                  </a:cubicBezTo>
                  <a:cubicBezTo>
                    <a:pt x="82" y="87"/>
                    <a:pt x="136" y="111"/>
                    <a:pt x="176" y="132"/>
                  </a:cubicBezTo>
                  <a:cubicBezTo>
                    <a:pt x="216" y="153"/>
                    <a:pt x="266" y="174"/>
                    <a:pt x="293" y="189"/>
                  </a:cubicBezTo>
                  <a:cubicBezTo>
                    <a:pt x="320" y="204"/>
                    <a:pt x="327" y="217"/>
                    <a:pt x="341" y="222"/>
                  </a:cubicBezTo>
                  <a:cubicBezTo>
                    <a:pt x="355" y="227"/>
                    <a:pt x="371" y="226"/>
                    <a:pt x="377" y="219"/>
                  </a:cubicBezTo>
                  <a:cubicBezTo>
                    <a:pt x="383" y="212"/>
                    <a:pt x="396" y="195"/>
                    <a:pt x="377" y="180"/>
                  </a:cubicBezTo>
                  <a:cubicBezTo>
                    <a:pt x="358" y="165"/>
                    <a:pt x="304" y="147"/>
                    <a:pt x="260" y="126"/>
                  </a:cubicBezTo>
                  <a:cubicBezTo>
                    <a:pt x="216" y="105"/>
                    <a:pt x="149" y="70"/>
                    <a:pt x="113" y="51"/>
                  </a:cubicBezTo>
                  <a:cubicBezTo>
                    <a:pt x="77" y="32"/>
                    <a:pt x="60" y="17"/>
                    <a:pt x="41" y="9"/>
                  </a:cubicBezTo>
                  <a:cubicBezTo>
                    <a:pt x="22" y="1"/>
                    <a:pt x="0" y="0"/>
                    <a:pt x="2" y="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1" name="Freeform 13"/>
            <p:cNvSpPr>
              <a:spLocks/>
            </p:cNvSpPr>
            <p:nvPr userDrawn="1"/>
          </p:nvSpPr>
          <p:spPr bwMode="auto">
            <a:xfrm>
              <a:off x="2264" y="240"/>
              <a:ext cx="516" cy="223"/>
            </a:xfrm>
            <a:custGeom>
              <a:avLst/>
              <a:gdLst>
                <a:gd name="T0" fmla="*/ 3 w 516"/>
                <a:gd name="T1" fmla="*/ 10 h 223"/>
                <a:gd name="T2" fmla="*/ 105 w 516"/>
                <a:gd name="T3" fmla="*/ 97 h 223"/>
                <a:gd name="T4" fmla="*/ 243 w 516"/>
                <a:gd name="T5" fmla="*/ 178 h 223"/>
                <a:gd name="T6" fmla="*/ 357 w 516"/>
                <a:gd name="T7" fmla="*/ 217 h 223"/>
                <a:gd name="T8" fmla="*/ 498 w 516"/>
                <a:gd name="T9" fmla="*/ 214 h 223"/>
                <a:gd name="T10" fmla="*/ 468 w 516"/>
                <a:gd name="T11" fmla="*/ 187 h 223"/>
                <a:gd name="T12" fmla="*/ 309 w 516"/>
                <a:gd name="T13" fmla="*/ 136 h 223"/>
                <a:gd name="T14" fmla="*/ 123 w 516"/>
                <a:gd name="T15" fmla="*/ 34 h 223"/>
                <a:gd name="T16" fmla="*/ 3 w 516"/>
                <a:gd name="T17" fmla="*/ 1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6" h="223">
                  <a:moveTo>
                    <a:pt x="3" y="10"/>
                  </a:moveTo>
                  <a:cubicBezTo>
                    <a:pt x="0" y="20"/>
                    <a:pt x="65" y="69"/>
                    <a:pt x="105" y="97"/>
                  </a:cubicBezTo>
                  <a:cubicBezTo>
                    <a:pt x="145" y="125"/>
                    <a:pt x="201" y="158"/>
                    <a:pt x="243" y="178"/>
                  </a:cubicBezTo>
                  <a:cubicBezTo>
                    <a:pt x="285" y="198"/>
                    <a:pt x="315" y="211"/>
                    <a:pt x="357" y="217"/>
                  </a:cubicBezTo>
                  <a:cubicBezTo>
                    <a:pt x="399" y="223"/>
                    <a:pt x="480" y="219"/>
                    <a:pt x="498" y="214"/>
                  </a:cubicBezTo>
                  <a:cubicBezTo>
                    <a:pt x="516" y="209"/>
                    <a:pt x="499" y="200"/>
                    <a:pt x="468" y="187"/>
                  </a:cubicBezTo>
                  <a:cubicBezTo>
                    <a:pt x="437" y="174"/>
                    <a:pt x="366" y="161"/>
                    <a:pt x="309" y="136"/>
                  </a:cubicBezTo>
                  <a:cubicBezTo>
                    <a:pt x="252" y="111"/>
                    <a:pt x="172" y="54"/>
                    <a:pt x="123" y="34"/>
                  </a:cubicBezTo>
                  <a:cubicBezTo>
                    <a:pt x="74" y="14"/>
                    <a:pt x="6" y="0"/>
                    <a:pt x="3" y="1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2" name="Freeform 14"/>
            <p:cNvSpPr>
              <a:spLocks/>
            </p:cNvSpPr>
            <p:nvPr userDrawn="1"/>
          </p:nvSpPr>
          <p:spPr bwMode="auto">
            <a:xfrm>
              <a:off x="2723" y="324"/>
              <a:ext cx="414" cy="100"/>
            </a:xfrm>
            <a:custGeom>
              <a:avLst/>
              <a:gdLst>
                <a:gd name="T0" fmla="*/ 69 w 414"/>
                <a:gd name="T1" fmla="*/ 60 h 100"/>
                <a:gd name="T2" fmla="*/ 12 w 414"/>
                <a:gd name="T3" fmla="*/ 42 h 100"/>
                <a:gd name="T4" fmla="*/ 3 w 414"/>
                <a:gd name="T5" fmla="*/ 15 h 100"/>
                <a:gd name="T6" fmla="*/ 30 w 414"/>
                <a:gd name="T7" fmla="*/ 0 h 100"/>
                <a:gd name="T8" fmla="*/ 117 w 414"/>
                <a:gd name="T9" fmla="*/ 18 h 100"/>
                <a:gd name="T10" fmla="*/ 243 w 414"/>
                <a:gd name="T11" fmla="*/ 48 h 100"/>
                <a:gd name="T12" fmla="*/ 387 w 414"/>
                <a:gd name="T13" fmla="*/ 48 h 100"/>
                <a:gd name="T14" fmla="*/ 408 w 414"/>
                <a:gd name="T15" fmla="*/ 54 h 100"/>
                <a:gd name="T16" fmla="*/ 381 w 414"/>
                <a:gd name="T17" fmla="*/ 87 h 100"/>
                <a:gd name="T18" fmla="*/ 318 w 414"/>
                <a:gd name="T19" fmla="*/ 99 h 100"/>
                <a:gd name="T20" fmla="*/ 195 w 414"/>
                <a:gd name="T21" fmla="*/ 93 h 100"/>
                <a:gd name="T22" fmla="*/ 69 w 414"/>
                <a:gd name="T23" fmla="*/ 6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14" h="100">
                  <a:moveTo>
                    <a:pt x="69" y="60"/>
                  </a:moveTo>
                  <a:cubicBezTo>
                    <a:pt x="39" y="52"/>
                    <a:pt x="23" y="49"/>
                    <a:pt x="12" y="42"/>
                  </a:cubicBezTo>
                  <a:cubicBezTo>
                    <a:pt x="1" y="35"/>
                    <a:pt x="0" y="22"/>
                    <a:pt x="3" y="15"/>
                  </a:cubicBezTo>
                  <a:cubicBezTo>
                    <a:pt x="6" y="8"/>
                    <a:pt x="11" y="0"/>
                    <a:pt x="30" y="0"/>
                  </a:cubicBezTo>
                  <a:cubicBezTo>
                    <a:pt x="49" y="0"/>
                    <a:pt x="82" y="10"/>
                    <a:pt x="117" y="18"/>
                  </a:cubicBezTo>
                  <a:cubicBezTo>
                    <a:pt x="152" y="26"/>
                    <a:pt x="198" y="43"/>
                    <a:pt x="243" y="48"/>
                  </a:cubicBezTo>
                  <a:cubicBezTo>
                    <a:pt x="288" y="53"/>
                    <a:pt x="360" y="47"/>
                    <a:pt x="387" y="48"/>
                  </a:cubicBezTo>
                  <a:cubicBezTo>
                    <a:pt x="414" y="49"/>
                    <a:pt x="409" y="48"/>
                    <a:pt x="408" y="54"/>
                  </a:cubicBezTo>
                  <a:cubicBezTo>
                    <a:pt x="407" y="60"/>
                    <a:pt x="396" y="80"/>
                    <a:pt x="381" y="87"/>
                  </a:cubicBezTo>
                  <a:cubicBezTo>
                    <a:pt x="366" y="94"/>
                    <a:pt x="349" y="98"/>
                    <a:pt x="318" y="99"/>
                  </a:cubicBezTo>
                  <a:cubicBezTo>
                    <a:pt x="287" y="100"/>
                    <a:pt x="237" y="99"/>
                    <a:pt x="195" y="93"/>
                  </a:cubicBezTo>
                  <a:cubicBezTo>
                    <a:pt x="153" y="87"/>
                    <a:pt x="99" y="68"/>
                    <a:pt x="69" y="6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3" name="Freeform 15"/>
            <p:cNvSpPr>
              <a:spLocks/>
            </p:cNvSpPr>
            <p:nvPr userDrawn="1"/>
          </p:nvSpPr>
          <p:spPr bwMode="auto">
            <a:xfrm>
              <a:off x="3165" y="375"/>
              <a:ext cx="150" cy="72"/>
            </a:xfrm>
            <a:custGeom>
              <a:avLst/>
              <a:gdLst>
                <a:gd name="T0" fmla="*/ 3 w 150"/>
                <a:gd name="T1" fmla="*/ 67 h 72"/>
                <a:gd name="T2" fmla="*/ 84 w 150"/>
                <a:gd name="T3" fmla="*/ 19 h 72"/>
                <a:gd name="T4" fmla="*/ 123 w 150"/>
                <a:gd name="T5" fmla="*/ 1 h 72"/>
                <a:gd name="T6" fmla="*/ 150 w 150"/>
                <a:gd name="T7" fmla="*/ 22 h 72"/>
                <a:gd name="T8" fmla="*/ 123 w 150"/>
                <a:gd name="T9" fmla="*/ 55 h 72"/>
                <a:gd name="T10" fmla="*/ 90 w 150"/>
                <a:gd name="T11" fmla="*/ 70 h 72"/>
                <a:gd name="T12" fmla="*/ 0 w 150"/>
                <a:gd name="T13" fmla="*/ 67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72">
                  <a:moveTo>
                    <a:pt x="3" y="67"/>
                  </a:moveTo>
                  <a:cubicBezTo>
                    <a:pt x="16" y="59"/>
                    <a:pt x="64" y="30"/>
                    <a:pt x="84" y="19"/>
                  </a:cubicBezTo>
                  <a:cubicBezTo>
                    <a:pt x="104" y="8"/>
                    <a:pt x="112" y="0"/>
                    <a:pt x="123" y="1"/>
                  </a:cubicBezTo>
                  <a:cubicBezTo>
                    <a:pt x="134" y="2"/>
                    <a:pt x="150" y="13"/>
                    <a:pt x="150" y="22"/>
                  </a:cubicBezTo>
                  <a:cubicBezTo>
                    <a:pt x="150" y="31"/>
                    <a:pt x="133" y="47"/>
                    <a:pt x="123" y="55"/>
                  </a:cubicBezTo>
                  <a:cubicBezTo>
                    <a:pt x="113" y="63"/>
                    <a:pt x="110" y="68"/>
                    <a:pt x="90" y="70"/>
                  </a:cubicBezTo>
                  <a:cubicBezTo>
                    <a:pt x="70" y="72"/>
                    <a:pt x="35" y="69"/>
                    <a:pt x="0" y="67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Freeform 16"/>
            <p:cNvSpPr>
              <a:spLocks/>
            </p:cNvSpPr>
            <p:nvPr userDrawn="1"/>
          </p:nvSpPr>
          <p:spPr bwMode="auto">
            <a:xfrm>
              <a:off x="3463" y="267"/>
              <a:ext cx="148" cy="91"/>
            </a:xfrm>
            <a:custGeom>
              <a:avLst/>
              <a:gdLst>
                <a:gd name="T0" fmla="*/ 1 w 148"/>
                <a:gd name="T1" fmla="*/ 69 h 91"/>
                <a:gd name="T2" fmla="*/ 25 w 148"/>
                <a:gd name="T3" fmla="*/ 51 h 91"/>
                <a:gd name="T4" fmla="*/ 100 w 148"/>
                <a:gd name="T5" fmla="*/ 9 h 91"/>
                <a:gd name="T6" fmla="*/ 133 w 148"/>
                <a:gd name="T7" fmla="*/ 3 h 91"/>
                <a:gd name="T8" fmla="*/ 136 w 148"/>
                <a:gd name="T9" fmla="*/ 27 h 91"/>
                <a:gd name="T10" fmla="*/ 61 w 148"/>
                <a:gd name="T11" fmla="*/ 75 h 91"/>
                <a:gd name="T12" fmla="*/ 19 w 148"/>
                <a:gd name="T13" fmla="*/ 90 h 91"/>
                <a:gd name="T14" fmla="*/ 1 w 148"/>
                <a:gd name="T15" fmla="*/ 69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91">
                  <a:moveTo>
                    <a:pt x="1" y="69"/>
                  </a:moveTo>
                  <a:cubicBezTo>
                    <a:pt x="2" y="63"/>
                    <a:pt x="9" y="61"/>
                    <a:pt x="25" y="51"/>
                  </a:cubicBezTo>
                  <a:cubicBezTo>
                    <a:pt x="41" y="41"/>
                    <a:pt x="82" y="17"/>
                    <a:pt x="100" y="9"/>
                  </a:cubicBezTo>
                  <a:cubicBezTo>
                    <a:pt x="118" y="1"/>
                    <a:pt x="127" y="0"/>
                    <a:pt x="133" y="3"/>
                  </a:cubicBezTo>
                  <a:cubicBezTo>
                    <a:pt x="139" y="6"/>
                    <a:pt x="148" y="15"/>
                    <a:pt x="136" y="27"/>
                  </a:cubicBezTo>
                  <a:cubicBezTo>
                    <a:pt x="124" y="39"/>
                    <a:pt x="80" y="65"/>
                    <a:pt x="61" y="75"/>
                  </a:cubicBezTo>
                  <a:cubicBezTo>
                    <a:pt x="42" y="85"/>
                    <a:pt x="29" y="91"/>
                    <a:pt x="19" y="90"/>
                  </a:cubicBezTo>
                  <a:cubicBezTo>
                    <a:pt x="9" y="89"/>
                    <a:pt x="0" y="75"/>
                    <a:pt x="1" y="6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5" name="Freeform 17"/>
            <p:cNvSpPr>
              <a:spLocks/>
            </p:cNvSpPr>
            <p:nvPr userDrawn="1"/>
          </p:nvSpPr>
          <p:spPr bwMode="auto">
            <a:xfrm>
              <a:off x="3580" y="58"/>
              <a:ext cx="938" cy="158"/>
            </a:xfrm>
            <a:custGeom>
              <a:avLst/>
              <a:gdLst>
                <a:gd name="T0" fmla="*/ 172 w 938"/>
                <a:gd name="T1" fmla="*/ 86 h 158"/>
                <a:gd name="T2" fmla="*/ 61 w 938"/>
                <a:gd name="T3" fmla="*/ 137 h 158"/>
                <a:gd name="T4" fmla="*/ 16 w 938"/>
                <a:gd name="T5" fmla="*/ 155 h 158"/>
                <a:gd name="T6" fmla="*/ 7 w 938"/>
                <a:gd name="T7" fmla="*/ 122 h 158"/>
                <a:gd name="T8" fmla="*/ 58 w 938"/>
                <a:gd name="T9" fmla="*/ 80 h 158"/>
                <a:gd name="T10" fmla="*/ 172 w 938"/>
                <a:gd name="T11" fmla="*/ 38 h 158"/>
                <a:gd name="T12" fmla="*/ 304 w 938"/>
                <a:gd name="T13" fmla="*/ 11 h 158"/>
                <a:gd name="T14" fmla="*/ 463 w 938"/>
                <a:gd name="T15" fmla="*/ 2 h 158"/>
                <a:gd name="T16" fmla="*/ 631 w 938"/>
                <a:gd name="T17" fmla="*/ 23 h 158"/>
                <a:gd name="T18" fmla="*/ 796 w 938"/>
                <a:gd name="T19" fmla="*/ 53 h 158"/>
                <a:gd name="T20" fmla="*/ 841 w 938"/>
                <a:gd name="T21" fmla="*/ 47 h 158"/>
                <a:gd name="T22" fmla="*/ 907 w 938"/>
                <a:gd name="T23" fmla="*/ 71 h 158"/>
                <a:gd name="T24" fmla="*/ 919 w 938"/>
                <a:gd name="T25" fmla="*/ 101 h 158"/>
                <a:gd name="T26" fmla="*/ 793 w 938"/>
                <a:gd name="T27" fmla="*/ 98 h 158"/>
                <a:gd name="T28" fmla="*/ 634 w 938"/>
                <a:gd name="T29" fmla="*/ 62 h 158"/>
                <a:gd name="T30" fmla="*/ 439 w 938"/>
                <a:gd name="T31" fmla="*/ 38 h 158"/>
                <a:gd name="T32" fmla="*/ 238 w 938"/>
                <a:gd name="T33" fmla="*/ 59 h 158"/>
                <a:gd name="T34" fmla="*/ 172 w 938"/>
                <a:gd name="T35" fmla="*/ 86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8" h="158">
                  <a:moveTo>
                    <a:pt x="172" y="86"/>
                  </a:moveTo>
                  <a:cubicBezTo>
                    <a:pt x="142" y="99"/>
                    <a:pt x="87" y="126"/>
                    <a:pt x="61" y="137"/>
                  </a:cubicBezTo>
                  <a:cubicBezTo>
                    <a:pt x="35" y="148"/>
                    <a:pt x="25" y="158"/>
                    <a:pt x="16" y="155"/>
                  </a:cubicBezTo>
                  <a:cubicBezTo>
                    <a:pt x="7" y="152"/>
                    <a:pt x="0" y="134"/>
                    <a:pt x="7" y="122"/>
                  </a:cubicBezTo>
                  <a:cubicBezTo>
                    <a:pt x="14" y="110"/>
                    <a:pt x="31" y="94"/>
                    <a:pt x="58" y="80"/>
                  </a:cubicBezTo>
                  <a:cubicBezTo>
                    <a:pt x="85" y="66"/>
                    <a:pt x="131" y="49"/>
                    <a:pt x="172" y="38"/>
                  </a:cubicBezTo>
                  <a:cubicBezTo>
                    <a:pt x="213" y="27"/>
                    <a:pt x="256" y="17"/>
                    <a:pt x="304" y="11"/>
                  </a:cubicBezTo>
                  <a:cubicBezTo>
                    <a:pt x="352" y="5"/>
                    <a:pt x="409" y="0"/>
                    <a:pt x="463" y="2"/>
                  </a:cubicBezTo>
                  <a:cubicBezTo>
                    <a:pt x="517" y="4"/>
                    <a:pt x="576" y="15"/>
                    <a:pt x="631" y="23"/>
                  </a:cubicBezTo>
                  <a:cubicBezTo>
                    <a:pt x="686" y="31"/>
                    <a:pt x="761" y="49"/>
                    <a:pt x="796" y="53"/>
                  </a:cubicBezTo>
                  <a:cubicBezTo>
                    <a:pt x="831" y="57"/>
                    <a:pt x="823" y="44"/>
                    <a:pt x="841" y="47"/>
                  </a:cubicBezTo>
                  <a:cubicBezTo>
                    <a:pt x="859" y="50"/>
                    <a:pt x="894" y="62"/>
                    <a:pt x="907" y="71"/>
                  </a:cubicBezTo>
                  <a:cubicBezTo>
                    <a:pt x="920" y="80"/>
                    <a:pt x="938" y="97"/>
                    <a:pt x="919" y="101"/>
                  </a:cubicBezTo>
                  <a:cubicBezTo>
                    <a:pt x="900" y="105"/>
                    <a:pt x="840" y="104"/>
                    <a:pt x="793" y="98"/>
                  </a:cubicBezTo>
                  <a:cubicBezTo>
                    <a:pt x="746" y="92"/>
                    <a:pt x="693" y="72"/>
                    <a:pt x="634" y="62"/>
                  </a:cubicBezTo>
                  <a:cubicBezTo>
                    <a:pt x="575" y="52"/>
                    <a:pt x="505" y="38"/>
                    <a:pt x="439" y="38"/>
                  </a:cubicBezTo>
                  <a:cubicBezTo>
                    <a:pt x="373" y="38"/>
                    <a:pt x="284" y="51"/>
                    <a:pt x="238" y="59"/>
                  </a:cubicBezTo>
                  <a:cubicBezTo>
                    <a:pt x="192" y="67"/>
                    <a:pt x="202" y="73"/>
                    <a:pt x="172" y="8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6" name="Freeform 18"/>
            <p:cNvSpPr>
              <a:spLocks/>
            </p:cNvSpPr>
            <p:nvPr userDrawn="1"/>
          </p:nvSpPr>
          <p:spPr bwMode="auto">
            <a:xfrm>
              <a:off x="3686" y="145"/>
              <a:ext cx="372" cy="98"/>
            </a:xfrm>
            <a:custGeom>
              <a:avLst/>
              <a:gdLst>
                <a:gd name="T0" fmla="*/ 18 w 372"/>
                <a:gd name="T1" fmla="*/ 47 h 98"/>
                <a:gd name="T2" fmla="*/ 141 w 372"/>
                <a:gd name="T3" fmla="*/ 17 h 98"/>
                <a:gd name="T4" fmla="*/ 246 w 372"/>
                <a:gd name="T5" fmla="*/ 2 h 98"/>
                <a:gd name="T6" fmla="*/ 351 w 372"/>
                <a:gd name="T7" fmla="*/ 5 h 98"/>
                <a:gd name="T8" fmla="*/ 372 w 372"/>
                <a:gd name="T9" fmla="*/ 23 h 98"/>
                <a:gd name="T10" fmla="*/ 354 w 372"/>
                <a:gd name="T11" fmla="*/ 44 h 98"/>
                <a:gd name="T12" fmla="*/ 264 w 372"/>
                <a:gd name="T13" fmla="*/ 50 h 98"/>
                <a:gd name="T14" fmla="*/ 168 w 372"/>
                <a:gd name="T15" fmla="*/ 53 h 98"/>
                <a:gd name="T16" fmla="*/ 72 w 372"/>
                <a:gd name="T17" fmla="*/ 77 h 98"/>
                <a:gd name="T18" fmla="*/ 15 w 372"/>
                <a:gd name="T19" fmla="*/ 95 h 98"/>
                <a:gd name="T20" fmla="*/ 0 w 372"/>
                <a:gd name="T21" fmla="*/ 56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2" h="98">
                  <a:moveTo>
                    <a:pt x="18" y="47"/>
                  </a:moveTo>
                  <a:cubicBezTo>
                    <a:pt x="60" y="36"/>
                    <a:pt x="103" y="25"/>
                    <a:pt x="141" y="17"/>
                  </a:cubicBezTo>
                  <a:cubicBezTo>
                    <a:pt x="179" y="9"/>
                    <a:pt x="211" y="4"/>
                    <a:pt x="246" y="2"/>
                  </a:cubicBezTo>
                  <a:cubicBezTo>
                    <a:pt x="281" y="0"/>
                    <a:pt x="330" y="1"/>
                    <a:pt x="351" y="5"/>
                  </a:cubicBezTo>
                  <a:cubicBezTo>
                    <a:pt x="372" y="9"/>
                    <a:pt x="372" y="17"/>
                    <a:pt x="372" y="23"/>
                  </a:cubicBezTo>
                  <a:cubicBezTo>
                    <a:pt x="372" y="29"/>
                    <a:pt x="372" y="40"/>
                    <a:pt x="354" y="44"/>
                  </a:cubicBezTo>
                  <a:cubicBezTo>
                    <a:pt x="336" y="48"/>
                    <a:pt x="295" y="49"/>
                    <a:pt x="264" y="50"/>
                  </a:cubicBezTo>
                  <a:cubicBezTo>
                    <a:pt x="233" y="51"/>
                    <a:pt x="200" y="49"/>
                    <a:pt x="168" y="53"/>
                  </a:cubicBezTo>
                  <a:cubicBezTo>
                    <a:pt x="136" y="57"/>
                    <a:pt x="98" y="70"/>
                    <a:pt x="72" y="77"/>
                  </a:cubicBezTo>
                  <a:cubicBezTo>
                    <a:pt x="46" y="84"/>
                    <a:pt x="27" y="98"/>
                    <a:pt x="15" y="95"/>
                  </a:cubicBezTo>
                  <a:cubicBezTo>
                    <a:pt x="3" y="92"/>
                    <a:pt x="1" y="74"/>
                    <a:pt x="0" y="56"/>
                  </a:cubicBezTo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7" name="Freeform 19"/>
            <p:cNvSpPr>
              <a:spLocks/>
            </p:cNvSpPr>
            <p:nvPr userDrawn="1"/>
          </p:nvSpPr>
          <p:spPr bwMode="auto">
            <a:xfrm>
              <a:off x="3618" y="308"/>
              <a:ext cx="318" cy="158"/>
            </a:xfrm>
            <a:custGeom>
              <a:avLst/>
              <a:gdLst>
                <a:gd name="T0" fmla="*/ 0 w 318"/>
                <a:gd name="T1" fmla="*/ 158 h 158"/>
                <a:gd name="T2" fmla="*/ 12 w 318"/>
                <a:gd name="T3" fmla="*/ 137 h 158"/>
                <a:gd name="T4" fmla="*/ 162 w 318"/>
                <a:gd name="T5" fmla="*/ 71 h 158"/>
                <a:gd name="T6" fmla="*/ 249 w 318"/>
                <a:gd name="T7" fmla="*/ 20 h 158"/>
                <a:gd name="T8" fmla="*/ 285 w 318"/>
                <a:gd name="T9" fmla="*/ 2 h 158"/>
                <a:gd name="T10" fmla="*/ 309 w 318"/>
                <a:gd name="T11" fmla="*/ 11 h 158"/>
                <a:gd name="T12" fmla="*/ 303 w 318"/>
                <a:gd name="T13" fmla="*/ 47 h 158"/>
                <a:gd name="T14" fmla="*/ 219 w 318"/>
                <a:gd name="T15" fmla="*/ 89 h 158"/>
                <a:gd name="T16" fmla="*/ 108 w 318"/>
                <a:gd name="T17" fmla="*/ 140 h 158"/>
                <a:gd name="T18" fmla="*/ 57 w 318"/>
                <a:gd name="T19" fmla="*/ 152 h 158"/>
                <a:gd name="T20" fmla="*/ 0 w 318"/>
                <a:gd name="T21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8" h="158">
                  <a:moveTo>
                    <a:pt x="0" y="158"/>
                  </a:moveTo>
                  <a:lnTo>
                    <a:pt x="12" y="137"/>
                  </a:lnTo>
                  <a:cubicBezTo>
                    <a:pt x="39" y="123"/>
                    <a:pt x="122" y="90"/>
                    <a:pt x="162" y="71"/>
                  </a:cubicBezTo>
                  <a:cubicBezTo>
                    <a:pt x="202" y="52"/>
                    <a:pt x="229" y="31"/>
                    <a:pt x="249" y="20"/>
                  </a:cubicBezTo>
                  <a:cubicBezTo>
                    <a:pt x="269" y="9"/>
                    <a:pt x="275" y="4"/>
                    <a:pt x="285" y="2"/>
                  </a:cubicBezTo>
                  <a:cubicBezTo>
                    <a:pt x="295" y="0"/>
                    <a:pt x="306" y="4"/>
                    <a:pt x="309" y="11"/>
                  </a:cubicBezTo>
                  <a:cubicBezTo>
                    <a:pt x="312" y="18"/>
                    <a:pt x="318" y="34"/>
                    <a:pt x="303" y="47"/>
                  </a:cubicBezTo>
                  <a:cubicBezTo>
                    <a:pt x="288" y="60"/>
                    <a:pt x="252" y="74"/>
                    <a:pt x="219" y="89"/>
                  </a:cubicBezTo>
                  <a:cubicBezTo>
                    <a:pt x="186" y="104"/>
                    <a:pt x="135" y="130"/>
                    <a:pt x="108" y="140"/>
                  </a:cubicBezTo>
                  <a:cubicBezTo>
                    <a:pt x="81" y="150"/>
                    <a:pt x="74" y="150"/>
                    <a:pt x="57" y="152"/>
                  </a:cubicBezTo>
                  <a:cubicBezTo>
                    <a:pt x="40" y="154"/>
                    <a:pt x="23" y="154"/>
                    <a:pt x="0" y="15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8" name="Freeform 20"/>
            <p:cNvSpPr>
              <a:spLocks/>
            </p:cNvSpPr>
            <p:nvPr userDrawn="1"/>
          </p:nvSpPr>
          <p:spPr bwMode="auto">
            <a:xfrm>
              <a:off x="3413" y="291"/>
              <a:ext cx="380" cy="174"/>
            </a:xfrm>
            <a:custGeom>
              <a:avLst/>
              <a:gdLst>
                <a:gd name="T0" fmla="*/ 3 w 380"/>
                <a:gd name="T1" fmla="*/ 165 h 174"/>
                <a:gd name="T2" fmla="*/ 129 w 380"/>
                <a:gd name="T3" fmla="*/ 93 h 174"/>
                <a:gd name="T4" fmla="*/ 261 w 380"/>
                <a:gd name="T5" fmla="*/ 30 h 174"/>
                <a:gd name="T6" fmla="*/ 351 w 380"/>
                <a:gd name="T7" fmla="*/ 0 h 174"/>
                <a:gd name="T8" fmla="*/ 378 w 380"/>
                <a:gd name="T9" fmla="*/ 27 h 174"/>
                <a:gd name="T10" fmla="*/ 336 w 380"/>
                <a:gd name="T11" fmla="*/ 51 h 174"/>
                <a:gd name="T12" fmla="*/ 291 w 380"/>
                <a:gd name="T13" fmla="*/ 60 h 174"/>
                <a:gd name="T14" fmla="*/ 240 w 380"/>
                <a:gd name="T15" fmla="*/ 75 h 174"/>
                <a:gd name="T16" fmla="*/ 189 w 380"/>
                <a:gd name="T17" fmla="*/ 120 h 174"/>
                <a:gd name="T18" fmla="*/ 102 w 380"/>
                <a:gd name="T19" fmla="*/ 174 h 174"/>
                <a:gd name="T20" fmla="*/ 0 w 380"/>
                <a:gd name="T21" fmla="*/ 16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174">
                  <a:moveTo>
                    <a:pt x="3" y="165"/>
                  </a:moveTo>
                  <a:cubicBezTo>
                    <a:pt x="24" y="153"/>
                    <a:pt x="86" y="115"/>
                    <a:pt x="129" y="93"/>
                  </a:cubicBezTo>
                  <a:cubicBezTo>
                    <a:pt x="172" y="71"/>
                    <a:pt x="224" y="45"/>
                    <a:pt x="261" y="30"/>
                  </a:cubicBezTo>
                  <a:cubicBezTo>
                    <a:pt x="298" y="15"/>
                    <a:pt x="332" y="0"/>
                    <a:pt x="351" y="0"/>
                  </a:cubicBezTo>
                  <a:cubicBezTo>
                    <a:pt x="370" y="0"/>
                    <a:pt x="380" y="19"/>
                    <a:pt x="378" y="27"/>
                  </a:cubicBezTo>
                  <a:cubicBezTo>
                    <a:pt x="376" y="35"/>
                    <a:pt x="350" y="46"/>
                    <a:pt x="336" y="51"/>
                  </a:cubicBezTo>
                  <a:cubicBezTo>
                    <a:pt x="322" y="56"/>
                    <a:pt x="307" y="56"/>
                    <a:pt x="291" y="60"/>
                  </a:cubicBezTo>
                  <a:cubicBezTo>
                    <a:pt x="275" y="64"/>
                    <a:pt x="257" y="65"/>
                    <a:pt x="240" y="75"/>
                  </a:cubicBezTo>
                  <a:cubicBezTo>
                    <a:pt x="223" y="85"/>
                    <a:pt x="212" y="104"/>
                    <a:pt x="189" y="120"/>
                  </a:cubicBezTo>
                  <a:cubicBezTo>
                    <a:pt x="166" y="136"/>
                    <a:pt x="133" y="167"/>
                    <a:pt x="102" y="174"/>
                  </a:cubicBezTo>
                  <a:lnTo>
                    <a:pt x="0" y="162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9" name="Freeform 21"/>
            <p:cNvSpPr>
              <a:spLocks/>
            </p:cNvSpPr>
            <p:nvPr userDrawn="1"/>
          </p:nvSpPr>
          <p:spPr bwMode="auto">
            <a:xfrm>
              <a:off x="4178" y="187"/>
              <a:ext cx="523" cy="69"/>
            </a:xfrm>
            <a:custGeom>
              <a:avLst/>
              <a:gdLst>
                <a:gd name="T0" fmla="*/ 84 w 523"/>
                <a:gd name="T1" fmla="*/ 11 h 69"/>
                <a:gd name="T2" fmla="*/ 27 w 523"/>
                <a:gd name="T3" fmla="*/ 5 h 69"/>
                <a:gd name="T4" fmla="*/ 9 w 523"/>
                <a:gd name="T5" fmla="*/ 35 h 69"/>
                <a:gd name="T6" fmla="*/ 81 w 523"/>
                <a:gd name="T7" fmla="*/ 56 h 69"/>
                <a:gd name="T8" fmla="*/ 255 w 523"/>
                <a:gd name="T9" fmla="*/ 68 h 69"/>
                <a:gd name="T10" fmla="*/ 432 w 523"/>
                <a:gd name="T11" fmla="*/ 50 h 69"/>
                <a:gd name="T12" fmla="*/ 513 w 523"/>
                <a:gd name="T13" fmla="*/ 5 h 69"/>
                <a:gd name="T14" fmla="*/ 372 w 523"/>
                <a:gd name="T15" fmla="*/ 20 h 69"/>
                <a:gd name="T16" fmla="*/ 141 w 523"/>
                <a:gd name="T17" fmla="*/ 14 h 69"/>
                <a:gd name="T18" fmla="*/ 84 w 523"/>
                <a:gd name="T19" fmla="*/ 1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3" h="69">
                  <a:moveTo>
                    <a:pt x="84" y="11"/>
                  </a:moveTo>
                  <a:cubicBezTo>
                    <a:pt x="65" y="9"/>
                    <a:pt x="40" y="1"/>
                    <a:pt x="27" y="5"/>
                  </a:cubicBezTo>
                  <a:cubicBezTo>
                    <a:pt x="14" y="9"/>
                    <a:pt x="0" y="27"/>
                    <a:pt x="9" y="35"/>
                  </a:cubicBezTo>
                  <a:cubicBezTo>
                    <a:pt x="18" y="43"/>
                    <a:pt x="40" y="51"/>
                    <a:pt x="81" y="56"/>
                  </a:cubicBezTo>
                  <a:cubicBezTo>
                    <a:pt x="122" y="61"/>
                    <a:pt x="197" y="69"/>
                    <a:pt x="255" y="68"/>
                  </a:cubicBezTo>
                  <a:cubicBezTo>
                    <a:pt x="313" y="67"/>
                    <a:pt x="389" y="60"/>
                    <a:pt x="432" y="50"/>
                  </a:cubicBezTo>
                  <a:cubicBezTo>
                    <a:pt x="475" y="40"/>
                    <a:pt x="523" y="10"/>
                    <a:pt x="513" y="5"/>
                  </a:cubicBezTo>
                  <a:cubicBezTo>
                    <a:pt x="503" y="0"/>
                    <a:pt x="434" y="19"/>
                    <a:pt x="372" y="20"/>
                  </a:cubicBezTo>
                  <a:cubicBezTo>
                    <a:pt x="310" y="21"/>
                    <a:pt x="189" y="15"/>
                    <a:pt x="141" y="14"/>
                  </a:cubicBezTo>
                  <a:cubicBezTo>
                    <a:pt x="93" y="13"/>
                    <a:pt x="103" y="13"/>
                    <a:pt x="84" y="11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0" name="Freeform 22"/>
            <p:cNvSpPr>
              <a:spLocks/>
            </p:cNvSpPr>
            <p:nvPr userDrawn="1"/>
          </p:nvSpPr>
          <p:spPr bwMode="auto">
            <a:xfrm>
              <a:off x="4689" y="186"/>
              <a:ext cx="537" cy="120"/>
            </a:xfrm>
            <a:custGeom>
              <a:avLst/>
              <a:gdLst>
                <a:gd name="T0" fmla="*/ 23 w 537"/>
                <a:gd name="T1" fmla="*/ 6 h 120"/>
                <a:gd name="T2" fmla="*/ 188 w 537"/>
                <a:gd name="T3" fmla="*/ 3 h 120"/>
                <a:gd name="T4" fmla="*/ 323 w 537"/>
                <a:gd name="T5" fmla="*/ 27 h 120"/>
                <a:gd name="T6" fmla="*/ 464 w 537"/>
                <a:gd name="T7" fmla="*/ 69 h 120"/>
                <a:gd name="T8" fmla="*/ 521 w 537"/>
                <a:gd name="T9" fmla="*/ 90 h 120"/>
                <a:gd name="T10" fmla="*/ 533 w 537"/>
                <a:gd name="T11" fmla="*/ 105 h 120"/>
                <a:gd name="T12" fmla="*/ 497 w 537"/>
                <a:gd name="T13" fmla="*/ 120 h 120"/>
                <a:gd name="T14" fmla="*/ 452 w 537"/>
                <a:gd name="T15" fmla="*/ 108 h 120"/>
                <a:gd name="T16" fmla="*/ 350 w 537"/>
                <a:gd name="T17" fmla="*/ 72 h 120"/>
                <a:gd name="T18" fmla="*/ 158 w 537"/>
                <a:gd name="T19" fmla="*/ 39 h 120"/>
                <a:gd name="T20" fmla="*/ 50 w 537"/>
                <a:gd name="T21" fmla="*/ 39 h 120"/>
                <a:gd name="T22" fmla="*/ 23 w 537"/>
                <a:gd name="T23" fmla="*/ 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7" h="120">
                  <a:moveTo>
                    <a:pt x="23" y="6"/>
                  </a:moveTo>
                  <a:cubicBezTo>
                    <a:pt x="46" y="0"/>
                    <a:pt x="138" y="0"/>
                    <a:pt x="188" y="3"/>
                  </a:cubicBezTo>
                  <a:cubicBezTo>
                    <a:pt x="238" y="6"/>
                    <a:pt x="277" y="16"/>
                    <a:pt x="323" y="27"/>
                  </a:cubicBezTo>
                  <a:cubicBezTo>
                    <a:pt x="369" y="38"/>
                    <a:pt x="431" y="59"/>
                    <a:pt x="464" y="69"/>
                  </a:cubicBezTo>
                  <a:cubicBezTo>
                    <a:pt x="497" y="79"/>
                    <a:pt x="509" y="84"/>
                    <a:pt x="521" y="90"/>
                  </a:cubicBezTo>
                  <a:cubicBezTo>
                    <a:pt x="533" y="96"/>
                    <a:pt x="537" y="100"/>
                    <a:pt x="533" y="105"/>
                  </a:cubicBezTo>
                  <a:cubicBezTo>
                    <a:pt x="529" y="110"/>
                    <a:pt x="510" y="120"/>
                    <a:pt x="497" y="120"/>
                  </a:cubicBezTo>
                  <a:cubicBezTo>
                    <a:pt x="484" y="120"/>
                    <a:pt x="476" y="116"/>
                    <a:pt x="452" y="108"/>
                  </a:cubicBezTo>
                  <a:cubicBezTo>
                    <a:pt x="428" y="100"/>
                    <a:pt x="399" y="84"/>
                    <a:pt x="350" y="72"/>
                  </a:cubicBezTo>
                  <a:cubicBezTo>
                    <a:pt x="301" y="60"/>
                    <a:pt x="208" y="45"/>
                    <a:pt x="158" y="39"/>
                  </a:cubicBezTo>
                  <a:cubicBezTo>
                    <a:pt x="108" y="33"/>
                    <a:pt x="72" y="43"/>
                    <a:pt x="50" y="39"/>
                  </a:cubicBezTo>
                  <a:cubicBezTo>
                    <a:pt x="28" y="35"/>
                    <a:pt x="0" y="12"/>
                    <a:pt x="23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1" name="Freeform 23"/>
            <p:cNvSpPr>
              <a:spLocks/>
            </p:cNvSpPr>
            <p:nvPr userDrawn="1"/>
          </p:nvSpPr>
          <p:spPr bwMode="auto">
            <a:xfrm>
              <a:off x="4968" y="312"/>
              <a:ext cx="800" cy="143"/>
            </a:xfrm>
            <a:custGeom>
              <a:avLst/>
              <a:gdLst>
                <a:gd name="T0" fmla="*/ 800 w 800"/>
                <a:gd name="T1" fmla="*/ 24 h 143"/>
                <a:gd name="T2" fmla="*/ 782 w 800"/>
                <a:gd name="T3" fmla="*/ 15 h 143"/>
                <a:gd name="T4" fmla="*/ 659 w 800"/>
                <a:gd name="T5" fmla="*/ 63 h 143"/>
                <a:gd name="T6" fmla="*/ 500 w 800"/>
                <a:gd name="T7" fmla="*/ 84 h 143"/>
                <a:gd name="T8" fmla="*/ 326 w 800"/>
                <a:gd name="T9" fmla="*/ 69 h 143"/>
                <a:gd name="T10" fmla="*/ 98 w 800"/>
                <a:gd name="T11" fmla="*/ 21 h 143"/>
                <a:gd name="T12" fmla="*/ 11 w 800"/>
                <a:gd name="T13" fmla="*/ 6 h 143"/>
                <a:gd name="T14" fmla="*/ 32 w 800"/>
                <a:gd name="T15" fmla="*/ 60 h 143"/>
                <a:gd name="T16" fmla="*/ 155 w 800"/>
                <a:gd name="T17" fmla="*/ 96 h 143"/>
                <a:gd name="T18" fmla="*/ 410 w 800"/>
                <a:gd name="T19" fmla="*/ 138 h 143"/>
                <a:gd name="T20" fmla="*/ 596 w 800"/>
                <a:gd name="T21" fmla="*/ 129 h 143"/>
                <a:gd name="T22" fmla="*/ 737 w 800"/>
                <a:gd name="T23" fmla="*/ 90 h 143"/>
                <a:gd name="T24" fmla="*/ 788 w 800"/>
                <a:gd name="T25" fmla="*/ 69 h 143"/>
                <a:gd name="T26" fmla="*/ 800 w 800"/>
                <a:gd name="T27" fmla="*/ 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0" h="143">
                  <a:moveTo>
                    <a:pt x="800" y="24"/>
                  </a:moveTo>
                  <a:lnTo>
                    <a:pt x="782" y="15"/>
                  </a:lnTo>
                  <a:cubicBezTo>
                    <a:pt x="759" y="21"/>
                    <a:pt x="706" y="51"/>
                    <a:pt x="659" y="63"/>
                  </a:cubicBezTo>
                  <a:cubicBezTo>
                    <a:pt x="612" y="75"/>
                    <a:pt x="555" y="83"/>
                    <a:pt x="500" y="84"/>
                  </a:cubicBezTo>
                  <a:cubicBezTo>
                    <a:pt x="445" y="85"/>
                    <a:pt x="393" y="79"/>
                    <a:pt x="326" y="69"/>
                  </a:cubicBezTo>
                  <a:cubicBezTo>
                    <a:pt x="259" y="59"/>
                    <a:pt x="150" y="31"/>
                    <a:pt x="98" y="21"/>
                  </a:cubicBezTo>
                  <a:cubicBezTo>
                    <a:pt x="46" y="11"/>
                    <a:pt x="22" y="0"/>
                    <a:pt x="11" y="6"/>
                  </a:cubicBezTo>
                  <a:cubicBezTo>
                    <a:pt x="0" y="12"/>
                    <a:pt x="8" y="45"/>
                    <a:pt x="32" y="60"/>
                  </a:cubicBezTo>
                  <a:cubicBezTo>
                    <a:pt x="56" y="75"/>
                    <a:pt x="92" y="83"/>
                    <a:pt x="155" y="96"/>
                  </a:cubicBezTo>
                  <a:cubicBezTo>
                    <a:pt x="218" y="109"/>
                    <a:pt x="337" y="133"/>
                    <a:pt x="410" y="138"/>
                  </a:cubicBezTo>
                  <a:cubicBezTo>
                    <a:pt x="483" y="143"/>
                    <a:pt x="542" y="137"/>
                    <a:pt x="596" y="129"/>
                  </a:cubicBezTo>
                  <a:cubicBezTo>
                    <a:pt x="650" y="121"/>
                    <a:pt x="705" y="100"/>
                    <a:pt x="737" y="90"/>
                  </a:cubicBezTo>
                  <a:cubicBezTo>
                    <a:pt x="769" y="80"/>
                    <a:pt x="780" y="80"/>
                    <a:pt x="788" y="69"/>
                  </a:cubicBezTo>
                  <a:cubicBezTo>
                    <a:pt x="796" y="58"/>
                    <a:pt x="792" y="39"/>
                    <a:pt x="800" y="2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accent2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2" name="Freeform 24"/>
            <p:cNvSpPr>
              <a:spLocks/>
            </p:cNvSpPr>
            <p:nvPr userDrawn="1"/>
          </p:nvSpPr>
          <p:spPr bwMode="auto">
            <a:xfrm>
              <a:off x="5318" y="240"/>
              <a:ext cx="402" cy="115"/>
            </a:xfrm>
            <a:custGeom>
              <a:avLst/>
              <a:gdLst>
                <a:gd name="T0" fmla="*/ 402 w 402"/>
                <a:gd name="T1" fmla="*/ 0 h 115"/>
                <a:gd name="T2" fmla="*/ 384 w 402"/>
                <a:gd name="T3" fmla="*/ 12 h 115"/>
                <a:gd name="T4" fmla="*/ 276 w 402"/>
                <a:gd name="T5" fmla="*/ 51 h 115"/>
                <a:gd name="T6" fmla="*/ 165 w 402"/>
                <a:gd name="T7" fmla="*/ 66 h 115"/>
                <a:gd name="T8" fmla="*/ 51 w 402"/>
                <a:gd name="T9" fmla="*/ 57 h 115"/>
                <a:gd name="T10" fmla="*/ 15 w 402"/>
                <a:gd name="T11" fmla="*/ 54 h 115"/>
                <a:gd name="T12" fmla="*/ 3 w 402"/>
                <a:gd name="T13" fmla="*/ 69 h 115"/>
                <a:gd name="T14" fmla="*/ 9 w 402"/>
                <a:gd name="T15" fmla="*/ 93 h 115"/>
                <a:gd name="T16" fmla="*/ 54 w 402"/>
                <a:gd name="T17" fmla="*/ 102 h 115"/>
                <a:gd name="T18" fmla="*/ 198 w 402"/>
                <a:gd name="T19" fmla="*/ 111 h 115"/>
                <a:gd name="T20" fmla="*/ 336 w 402"/>
                <a:gd name="T21" fmla="*/ 75 h 115"/>
                <a:gd name="T22" fmla="*/ 375 w 402"/>
                <a:gd name="T23" fmla="*/ 54 h 115"/>
                <a:gd name="T24" fmla="*/ 402 w 402"/>
                <a:gd name="T2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2" h="115">
                  <a:moveTo>
                    <a:pt x="402" y="0"/>
                  </a:moveTo>
                  <a:lnTo>
                    <a:pt x="384" y="12"/>
                  </a:lnTo>
                  <a:cubicBezTo>
                    <a:pt x="363" y="20"/>
                    <a:pt x="312" y="42"/>
                    <a:pt x="276" y="51"/>
                  </a:cubicBezTo>
                  <a:cubicBezTo>
                    <a:pt x="240" y="60"/>
                    <a:pt x="202" y="65"/>
                    <a:pt x="165" y="66"/>
                  </a:cubicBezTo>
                  <a:cubicBezTo>
                    <a:pt x="128" y="67"/>
                    <a:pt x="76" y="59"/>
                    <a:pt x="51" y="57"/>
                  </a:cubicBezTo>
                  <a:cubicBezTo>
                    <a:pt x="26" y="55"/>
                    <a:pt x="23" y="52"/>
                    <a:pt x="15" y="54"/>
                  </a:cubicBezTo>
                  <a:cubicBezTo>
                    <a:pt x="7" y="56"/>
                    <a:pt x="4" y="63"/>
                    <a:pt x="3" y="69"/>
                  </a:cubicBezTo>
                  <a:cubicBezTo>
                    <a:pt x="2" y="75"/>
                    <a:pt x="0" y="88"/>
                    <a:pt x="9" y="93"/>
                  </a:cubicBezTo>
                  <a:cubicBezTo>
                    <a:pt x="18" y="98"/>
                    <a:pt x="22" y="99"/>
                    <a:pt x="54" y="102"/>
                  </a:cubicBezTo>
                  <a:cubicBezTo>
                    <a:pt x="86" y="105"/>
                    <a:pt x="151" y="115"/>
                    <a:pt x="198" y="111"/>
                  </a:cubicBezTo>
                  <a:cubicBezTo>
                    <a:pt x="245" y="107"/>
                    <a:pt x="307" y="84"/>
                    <a:pt x="336" y="75"/>
                  </a:cubicBezTo>
                  <a:cubicBezTo>
                    <a:pt x="365" y="66"/>
                    <a:pt x="365" y="65"/>
                    <a:pt x="375" y="54"/>
                  </a:cubicBezTo>
                  <a:cubicBezTo>
                    <a:pt x="385" y="43"/>
                    <a:pt x="392" y="26"/>
                    <a:pt x="402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3513" name="Group 25"/>
          <p:cNvGrpSpPr>
            <a:grpSpLocks/>
          </p:cNvGrpSpPr>
          <p:nvPr/>
        </p:nvGrpSpPr>
        <p:grpSpPr bwMode="auto">
          <a:xfrm>
            <a:off x="0" y="6180138"/>
            <a:ext cx="9169400" cy="138112"/>
            <a:chOff x="0" y="4032"/>
            <a:chExt cx="5776" cy="87"/>
          </a:xfrm>
        </p:grpSpPr>
        <p:sp>
          <p:nvSpPr>
            <p:cNvPr id="63514" name="Freeform 26"/>
            <p:cNvSpPr>
              <a:spLocks/>
            </p:cNvSpPr>
            <p:nvPr userDrawn="1"/>
          </p:nvSpPr>
          <p:spPr bwMode="auto">
            <a:xfrm>
              <a:off x="4041" y="4047"/>
              <a:ext cx="1735" cy="72"/>
            </a:xfrm>
            <a:custGeom>
              <a:avLst/>
              <a:gdLst>
                <a:gd name="T0" fmla="*/ 165 w 1735"/>
                <a:gd name="T1" fmla="*/ 6 h 72"/>
                <a:gd name="T2" fmla="*/ 450 w 1735"/>
                <a:gd name="T3" fmla="*/ 3 h 72"/>
                <a:gd name="T4" fmla="*/ 714 w 1735"/>
                <a:gd name="T5" fmla="*/ 12 h 72"/>
                <a:gd name="T6" fmla="*/ 957 w 1735"/>
                <a:gd name="T7" fmla="*/ 24 h 72"/>
                <a:gd name="T8" fmla="*/ 1173 w 1735"/>
                <a:gd name="T9" fmla="*/ 24 h 72"/>
                <a:gd name="T10" fmla="*/ 1473 w 1735"/>
                <a:gd name="T11" fmla="*/ 15 h 72"/>
                <a:gd name="T12" fmla="*/ 1617 w 1735"/>
                <a:gd name="T13" fmla="*/ 0 h 72"/>
                <a:gd name="T14" fmla="*/ 1719 w 1735"/>
                <a:gd name="T15" fmla="*/ 15 h 72"/>
                <a:gd name="T16" fmla="*/ 1716 w 1735"/>
                <a:gd name="T17" fmla="*/ 66 h 72"/>
                <a:gd name="T18" fmla="*/ 1632 w 1735"/>
                <a:gd name="T19" fmla="*/ 51 h 72"/>
                <a:gd name="T20" fmla="*/ 1407 w 1735"/>
                <a:gd name="T21" fmla="*/ 51 h 72"/>
                <a:gd name="T22" fmla="*/ 1191 w 1735"/>
                <a:gd name="T23" fmla="*/ 48 h 72"/>
                <a:gd name="T24" fmla="*/ 870 w 1735"/>
                <a:gd name="T25" fmla="*/ 60 h 72"/>
                <a:gd name="T26" fmla="*/ 492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5" name="Freeform 27"/>
            <p:cNvSpPr>
              <a:spLocks/>
            </p:cNvSpPr>
            <p:nvPr userDrawn="1"/>
          </p:nvSpPr>
          <p:spPr bwMode="auto">
            <a:xfrm>
              <a:off x="1727" y="4038"/>
              <a:ext cx="2655" cy="60"/>
            </a:xfrm>
            <a:custGeom>
              <a:avLst/>
              <a:gdLst>
                <a:gd name="T0" fmla="*/ 2641 w 2655"/>
                <a:gd name="T1" fmla="*/ 6 h 60"/>
                <a:gd name="T2" fmla="*/ 2620 w 2655"/>
                <a:gd name="T3" fmla="*/ 30 h 60"/>
                <a:gd name="T4" fmla="*/ 2368 w 2655"/>
                <a:gd name="T5" fmla="*/ 45 h 60"/>
                <a:gd name="T6" fmla="*/ 2023 w 2655"/>
                <a:gd name="T7" fmla="*/ 60 h 60"/>
                <a:gd name="T8" fmla="*/ 1786 w 2655"/>
                <a:gd name="T9" fmla="*/ 48 h 60"/>
                <a:gd name="T10" fmla="*/ 1525 w 2655"/>
                <a:gd name="T11" fmla="*/ 36 h 60"/>
                <a:gd name="T12" fmla="*/ 1195 w 2655"/>
                <a:gd name="T13" fmla="*/ 45 h 60"/>
                <a:gd name="T14" fmla="*/ 817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53 w 2655"/>
                <a:gd name="T29" fmla="*/ 21 h 60"/>
                <a:gd name="T30" fmla="*/ 1114 w 2655"/>
                <a:gd name="T31" fmla="*/ 21 h 60"/>
                <a:gd name="T32" fmla="*/ 1399 w 2655"/>
                <a:gd name="T33" fmla="*/ 3 h 60"/>
                <a:gd name="T34" fmla="*/ 1588 w 2655"/>
                <a:gd name="T35" fmla="*/ 9 h 60"/>
                <a:gd name="T36" fmla="*/ 1807 w 2655"/>
                <a:gd name="T37" fmla="*/ 21 h 60"/>
                <a:gd name="T38" fmla="*/ 2035 w 2655"/>
                <a:gd name="T39" fmla="*/ 12 h 60"/>
                <a:gd name="T40" fmla="*/ 2290 w 2655"/>
                <a:gd name="T41" fmla="*/ 18 h 60"/>
                <a:gd name="T42" fmla="*/ 2596 w 2655"/>
                <a:gd name="T43" fmla="*/ 3 h 60"/>
                <a:gd name="T44" fmla="*/ 2641 w 2655"/>
                <a:gd name="T45" fmla="*/ 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16" name="Freeform 28"/>
            <p:cNvSpPr>
              <a:spLocks/>
            </p:cNvSpPr>
            <p:nvPr userDrawn="1"/>
          </p:nvSpPr>
          <p:spPr bwMode="auto">
            <a:xfrm>
              <a:off x="0" y="4032"/>
              <a:ext cx="2041" cy="62"/>
            </a:xfrm>
            <a:custGeom>
              <a:avLst/>
              <a:gdLst>
                <a:gd name="T0" fmla="*/ 1893 w 2041"/>
                <a:gd name="T1" fmla="*/ 39 h 62"/>
                <a:gd name="T2" fmla="*/ 1578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67 w 2041"/>
                <a:gd name="T21" fmla="*/ 30 h 62"/>
                <a:gd name="T22" fmla="*/ 1500 w 2041"/>
                <a:gd name="T23" fmla="*/ 24 h 62"/>
                <a:gd name="T24" fmla="*/ 1758 w 2041"/>
                <a:gd name="T25" fmla="*/ 3 h 62"/>
                <a:gd name="T26" fmla="*/ 1938 w 2041"/>
                <a:gd name="T27" fmla="*/ 18 h 62"/>
                <a:gd name="T28" fmla="*/ 2034 w 2041"/>
                <a:gd name="T29" fmla="*/ 33 h 62"/>
                <a:gd name="T30" fmla="*/ 1893 w 2041"/>
                <a:gd name="T31" fmla="*/ 3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517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83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3518" name="Rectangle 3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3519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5163" y="636746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3520" name="Rectangle 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03563" y="636746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endParaRPr lang="en-US" altLang="zh-CN"/>
          </a:p>
        </p:txBody>
      </p:sp>
      <p:sp>
        <p:nvSpPr>
          <p:cNvPr id="63521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A65DE0E5-177D-4F3A-B962-1321C43F026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3522" name="Text Box 34"/>
          <p:cNvSpPr txBox="1">
            <a:spLocks noChangeArrowheads="1"/>
          </p:cNvSpPr>
          <p:nvPr userDrawn="1"/>
        </p:nvSpPr>
        <p:spPr bwMode="auto">
          <a:xfrm>
            <a:off x="7527925" y="6526213"/>
            <a:ext cx="11833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Georgia" pitchFamily="18" charset="0"/>
              </a:rPr>
              <a:t>Zxl@xmu</a:t>
            </a:r>
            <a:endParaRPr lang="en-US" altLang="zh-CN" sz="1600" b="1" dirty="0">
              <a:effectLst>
                <a:outerShdw blurRad="38100" dist="38100" dir="2700000" algn="tl">
                  <a:srgbClr val="C0C0C0"/>
                </a:outerShdw>
              </a:effectLst>
              <a:latin typeface="Georgi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90000"/>
        <a:buBlip>
          <a:blip r:embed="rId15"/>
        </a:buBlip>
        <a:defRPr kumimoji="1"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Blip>
          <a:blip r:embed="rId16"/>
        </a:buBlip>
        <a:defRPr kumimoji="1" sz="2800">
          <a:solidFill>
            <a:srgbClr val="000000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kumimoji="1" sz="2400">
          <a:solidFill>
            <a:srgbClr val="000000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000">
          <a:solidFill>
            <a:srgbClr val="000000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4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7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2340768" y="692696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§7.1</a:t>
            </a:r>
            <a:r>
              <a:rPr lang="zh-CN" altLang="zh-CN" sz="36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为什么要用函数</a:t>
            </a:r>
            <a:endParaRPr lang="zh-CN" altLang="en-US" sz="36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4789" y="1321594"/>
            <a:ext cx="8501063" cy="42148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问题：</a:t>
            </a:r>
            <a:endParaRPr lang="en-US" altLang="zh-CN" sz="2800" dirty="0"/>
          </a:p>
          <a:p>
            <a:pPr lvl="1" eaLnBrk="1" hangingPunct="1">
              <a:spcBef>
                <a:spcPct val="50000"/>
              </a:spcBef>
            </a:pPr>
            <a:r>
              <a:rPr lang="zh-CN" altLang="zh-CN" sz="2400" dirty="0"/>
              <a:t>如果程序的功能比较多，规模比较大，把所有代码都写在</a:t>
            </a:r>
            <a:r>
              <a:rPr lang="en-US" altLang="zh-CN" sz="2400" dirty="0"/>
              <a:t>main</a:t>
            </a:r>
            <a:r>
              <a:rPr lang="zh-CN" altLang="zh-CN" sz="2400" dirty="0"/>
              <a:t>函数中，就会使主函数变得庞杂、头绪不清，阅读和维护变得困难</a:t>
            </a:r>
            <a:endParaRPr lang="en-US" altLang="zh-CN" sz="2400" dirty="0"/>
          </a:p>
          <a:p>
            <a:pPr lvl="1" eaLnBrk="1" hangingPunct="1">
              <a:spcBef>
                <a:spcPct val="50000"/>
              </a:spcBef>
            </a:pPr>
            <a:r>
              <a:rPr lang="zh-CN" altLang="zh-CN" sz="2400" dirty="0"/>
              <a:t>有时程序中要多次实现某一功能，就需要多次重复编写实现此功能的程序代码</a:t>
            </a:r>
            <a:r>
              <a:rPr lang="zh-CN" altLang="en-US" sz="2400" dirty="0"/>
              <a:t>，</a:t>
            </a:r>
            <a:r>
              <a:rPr lang="zh-CN" altLang="zh-CN" sz="2400" dirty="0"/>
              <a:t>这使程序冗长，不精炼</a:t>
            </a:r>
            <a:endParaRPr lang="en-US" altLang="zh-C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21F77B-874B-40A5-B1AD-F28DD7DD5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65" y="3991943"/>
            <a:ext cx="8247831" cy="286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kern="0" dirty="0"/>
              <a:t>解决的方法：用</a:t>
            </a:r>
            <a:r>
              <a:rPr lang="zh-CN" altLang="zh-CN" sz="2800" kern="0" dirty="0"/>
              <a:t>模块化程序设计的思路</a:t>
            </a:r>
            <a:endParaRPr lang="en-US" altLang="zh-CN" sz="2800" kern="0" dirty="0"/>
          </a:p>
          <a:p>
            <a:pPr lvl="1">
              <a:spcBef>
                <a:spcPct val="50000"/>
              </a:spcBef>
            </a:pPr>
            <a:r>
              <a:rPr lang="zh-CN" altLang="zh-CN" sz="2400" kern="0" dirty="0"/>
              <a:t>采用“组装”的办法简化程序设计的过程</a:t>
            </a:r>
            <a:endParaRPr lang="en-US" altLang="zh-CN" sz="2400" kern="0" dirty="0"/>
          </a:p>
          <a:p>
            <a:pPr lvl="1">
              <a:spcBef>
                <a:spcPct val="50000"/>
              </a:spcBef>
            </a:pPr>
            <a:r>
              <a:rPr lang="zh-CN" altLang="zh-CN" sz="2400" kern="0" dirty="0"/>
              <a:t>事先编好一批实现各种不同功能的函数</a:t>
            </a:r>
            <a:endParaRPr lang="en-US" altLang="zh-CN" sz="2400" kern="0" dirty="0"/>
          </a:p>
          <a:p>
            <a:pPr lvl="1">
              <a:spcBef>
                <a:spcPct val="50000"/>
              </a:spcBef>
            </a:pPr>
            <a:r>
              <a:rPr lang="zh-CN" altLang="zh-CN" sz="2400" kern="0" dirty="0"/>
              <a:t>把它们保存在函数库中</a:t>
            </a:r>
            <a:r>
              <a:rPr lang="en-US" altLang="zh-CN" sz="2400" kern="0" dirty="0"/>
              <a:t>,</a:t>
            </a:r>
            <a:r>
              <a:rPr lang="zh-CN" altLang="zh-CN" sz="2400" kern="0" dirty="0"/>
              <a:t>需要时</a:t>
            </a:r>
            <a:r>
              <a:rPr lang="zh-CN" altLang="en-US" sz="2400" kern="0" dirty="0"/>
              <a:t>直接用</a:t>
            </a:r>
            <a:endParaRPr lang="en-US" altLang="zh-CN" sz="2400" kern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091D2A-850D-4D59-BA0E-43DA306CE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68570" y="351079"/>
            <a:ext cx="4894312" cy="33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kern="0">
                <a:latin typeface="Times New Roman" pitchFamily="18" charset="0"/>
              </a:rPr>
              <a:t>第</a:t>
            </a:r>
            <a:r>
              <a:rPr lang="en-US" altLang="zh-CN" kern="0">
                <a:latin typeface="Times New Roman" pitchFamily="18" charset="0"/>
              </a:rPr>
              <a:t>7</a:t>
            </a:r>
            <a:r>
              <a:rPr lang="zh-CN" altLang="en-US" kern="0">
                <a:latin typeface="Times New Roman" pitchFamily="18" charset="0"/>
              </a:rPr>
              <a:t>章　函  数</a:t>
            </a:r>
            <a:endParaRPr lang="zh-CN" altLang="en-US" kern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47811"/>
      </p:ext>
    </p:extLst>
  </p:cSld>
  <p:clrMapOvr>
    <a:masterClrMapping/>
  </p:clrMapOvr>
  <p:transition spd="med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500063" y="857250"/>
            <a:ext cx="8153400" cy="4643438"/>
          </a:xfrm>
        </p:spPr>
        <p:txBody>
          <a:bodyPr/>
          <a:lstStyle/>
          <a:p>
            <a:r>
              <a:rPr lang="zh-CN" altLang="zh-CN" dirty="0"/>
              <a:t>说明：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(5) </a:t>
            </a:r>
            <a:r>
              <a:rPr lang="zh-CN" altLang="zh-CN" dirty="0"/>
              <a:t>从用户使用的角度看，函数有两种。</a:t>
            </a:r>
          </a:p>
          <a:p>
            <a:pPr lvl="1"/>
            <a:r>
              <a:rPr lang="zh-CN" altLang="zh-CN" b="1" dirty="0">
                <a:solidFill>
                  <a:srgbClr val="FF0000"/>
                </a:solidFill>
              </a:rPr>
              <a:t>库函数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它是由系统提供的，用户不必自己定义而直接使用它们。</a:t>
            </a:r>
            <a:endParaRPr lang="en-US" altLang="zh-CN" dirty="0"/>
          </a:p>
          <a:p>
            <a:pPr lvl="2"/>
            <a:r>
              <a:rPr lang="zh-CN" altLang="zh-CN" dirty="0"/>
              <a:t>说明</a:t>
            </a:r>
            <a:r>
              <a:rPr lang="zh-CN" altLang="en-US" dirty="0"/>
              <a:t>：</a:t>
            </a:r>
            <a:r>
              <a:rPr lang="zh-CN" altLang="zh-CN" dirty="0"/>
              <a:t>不同的</a:t>
            </a:r>
            <a:r>
              <a:rPr lang="en-US" altLang="zh-CN" dirty="0"/>
              <a:t>C</a:t>
            </a:r>
            <a:r>
              <a:rPr lang="zh-CN" altLang="zh-CN" dirty="0"/>
              <a:t>语言编译系统提供的库函数的数量和功能会有一些不同，当然许多基本的函数是共同的。</a:t>
            </a:r>
          </a:p>
          <a:p>
            <a:pPr lvl="1"/>
            <a:r>
              <a:rPr lang="zh-CN" altLang="zh-CN" b="1" dirty="0">
                <a:solidFill>
                  <a:srgbClr val="FF0000"/>
                </a:solidFill>
              </a:rPr>
              <a:t>用户自己定义的函数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它是用以解决用户专门需要的函数。</a:t>
            </a:r>
          </a:p>
        </p:txBody>
      </p:sp>
    </p:spTree>
    <p:extLst>
      <p:ext uri="{BB962C8B-B14F-4D97-AF65-F5344CB8AC3E}">
        <p14:creationId xmlns:p14="http://schemas.microsoft.com/office/powerpoint/2010/main" val="216964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500063" y="857250"/>
            <a:ext cx="8153400" cy="5214938"/>
          </a:xfrm>
        </p:spPr>
        <p:txBody>
          <a:bodyPr/>
          <a:lstStyle/>
          <a:p>
            <a:r>
              <a:rPr lang="zh-CN" altLang="zh-CN" dirty="0"/>
              <a:t>说明：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(6) </a:t>
            </a:r>
            <a:r>
              <a:rPr lang="zh-CN" altLang="zh-CN" dirty="0"/>
              <a:t>从函数的形式看，函数分两类。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</a:t>
            </a:r>
            <a:r>
              <a:rPr lang="zh-CN" altLang="zh-CN" dirty="0"/>
              <a:t>① </a:t>
            </a:r>
            <a:r>
              <a:rPr lang="zh-CN" altLang="zh-CN" b="1" dirty="0">
                <a:solidFill>
                  <a:srgbClr val="FF0000"/>
                </a:solidFill>
              </a:rPr>
              <a:t>无参函数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无参函数一般用来执行指定的一组操作。无参函数可以带回或不带回函数值，但一般以不带回函数值的居多。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 </a:t>
            </a:r>
            <a:r>
              <a:rPr lang="zh-CN" altLang="zh-CN" dirty="0"/>
              <a:t>② </a:t>
            </a:r>
            <a:r>
              <a:rPr lang="zh-CN" altLang="zh-CN" b="1" dirty="0">
                <a:solidFill>
                  <a:srgbClr val="FF0000"/>
                </a:solidFill>
              </a:rPr>
              <a:t>有参函数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altLang="zh-CN" dirty="0"/>
              <a:t>在调用函数时，主调函数在调用被调用函数时，通过参数向被调用函数传递数据，一般情况下，执行被调用函数时会得到一个函数值，供主调函数使用。</a:t>
            </a:r>
          </a:p>
        </p:txBody>
      </p:sp>
    </p:spTree>
    <p:extLst>
      <p:ext uri="{BB962C8B-B14F-4D97-AF65-F5344CB8AC3E}">
        <p14:creationId xmlns:p14="http://schemas.microsoft.com/office/powerpoint/2010/main" val="147550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1908720" y="620688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一、</a:t>
            </a:r>
            <a:r>
              <a:rPr lang="zh-CN" altLang="zh-CN" sz="32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为什么要定义函数</a:t>
            </a:r>
            <a:endParaRPr lang="zh-CN" altLang="en-US" sz="32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68760"/>
            <a:ext cx="9036496" cy="216024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C</a:t>
            </a:r>
            <a:r>
              <a:rPr lang="zh-CN" altLang="zh-CN" sz="2400" dirty="0"/>
              <a:t>语言要求，在程序中用到的所有函数，必须“</a:t>
            </a:r>
            <a:r>
              <a:rPr lang="zh-CN" altLang="zh-CN" sz="2400" b="1" dirty="0">
                <a:solidFill>
                  <a:srgbClr val="C00000"/>
                </a:solidFill>
              </a:rPr>
              <a:t>先定义，后使用</a:t>
            </a:r>
            <a:r>
              <a:rPr lang="zh-CN" altLang="zh-CN" sz="2400" dirty="0"/>
              <a:t>”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</a:pPr>
            <a:r>
              <a:rPr lang="zh-CN" altLang="zh-CN" sz="2400" dirty="0"/>
              <a:t>指定</a:t>
            </a:r>
            <a:r>
              <a:rPr lang="zh-CN" altLang="en-US" sz="2400" dirty="0"/>
              <a:t>函数</a:t>
            </a:r>
            <a:r>
              <a:rPr lang="zh-CN" altLang="zh-CN" sz="2400" b="1" dirty="0">
                <a:solidFill>
                  <a:srgbClr val="0000CC"/>
                </a:solidFill>
              </a:rPr>
              <a:t>名字</a:t>
            </a:r>
            <a:r>
              <a:rPr lang="zh-CN" altLang="zh-CN" sz="2400" dirty="0"/>
              <a:t>、函数</a:t>
            </a:r>
            <a:r>
              <a:rPr lang="zh-CN" altLang="zh-CN" sz="2400" b="1" dirty="0">
                <a:solidFill>
                  <a:srgbClr val="0000CC"/>
                </a:solidFill>
              </a:rPr>
              <a:t>返回值类型</a:t>
            </a:r>
            <a:r>
              <a:rPr lang="zh-CN" altLang="zh-CN" sz="2400" dirty="0"/>
              <a:t>、函数实现的</a:t>
            </a:r>
            <a:r>
              <a:rPr lang="zh-CN" altLang="zh-CN" sz="2400" b="1" dirty="0">
                <a:solidFill>
                  <a:srgbClr val="0000CC"/>
                </a:solidFill>
              </a:rPr>
              <a:t>功能</a:t>
            </a:r>
            <a:r>
              <a:rPr lang="zh-CN" altLang="zh-CN" sz="2400" dirty="0"/>
              <a:t>以及</a:t>
            </a:r>
            <a:r>
              <a:rPr lang="zh-CN" altLang="zh-CN" sz="2400" b="1" dirty="0">
                <a:solidFill>
                  <a:srgbClr val="0000CC"/>
                </a:solidFill>
              </a:rPr>
              <a:t>参数的个数与类型</a:t>
            </a:r>
            <a:r>
              <a:rPr lang="zh-CN" altLang="zh-CN" sz="2400" dirty="0"/>
              <a:t>，将这些信息通知编译系统。</a:t>
            </a:r>
            <a:endParaRPr lang="en-US" altLang="zh-CN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96048B-1C07-4B90-AB55-14089B4C3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908720" y="-15874"/>
            <a:ext cx="8858250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4000" ker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§7.2 </a:t>
            </a:r>
            <a:r>
              <a:rPr lang="zh-CN" altLang="zh-CN" sz="4000" ker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怎样定义函数</a:t>
            </a:r>
            <a:endParaRPr lang="zh-CN" altLang="en-US" sz="4000" kern="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320892-6683-4921-B029-37EC036D1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810" y="2579167"/>
            <a:ext cx="8676456" cy="301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2400" kern="0" dirty="0"/>
              <a:t>指定</a:t>
            </a:r>
            <a:r>
              <a:rPr lang="zh-CN" altLang="zh-CN" sz="2400" b="1" kern="0" dirty="0">
                <a:solidFill>
                  <a:srgbClr val="FF0000"/>
                </a:solidFill>
              </a:rPr>
              <a:t>函数的名字</a:t>
            </a:r>
            <a:r>
              <a:rPr lang="zh-CN" altLang="zh-CN" sz="2400" kern="0" dirty="0"/>
              <a:t>，以便以后按名调用</a:t>
            </a:r>
          </a:p>
          <a:p>
            <a:r>
              <a:rPr lang="zh-CN" altLang="zh-CN" sz="2400" kern="0" dirty="0"/>
              <a:t>指定</a:t>
            </a:r>
            <a:r>
              <a:rPr lang="zh-CN" altLang="zh-CN" sz="2400" b="1" kern="0" dirty="0">
                <a:solidFill>
                  <a:srgbClr val="FF0000"/>
                </a:solidFill>
              </a:rPr>
              <a:t>函数类型</a:t>
            </a:r>
            <a:r>
              <a:rPr lang="zh-CN" altLang="zh-CN" sz="2400" kern="0" dirty="0"/>
              <a:t>，即函数返回值的类型</a:t>
            </a:r>
          </a:p>
          <a:p>
            <a:r>
              <a:rPr lang="zh-CN" altLang="zh-CN" sz="2400" kern="0" dirty="0"/>
              <a:t>指定函数</a:t>
            </a:r>
            <a:r>
              <a:rPr lang="zh-CN" altLang="zh-CN" sz="2400" b="1" kern="0" dirty="0">
                <a:solidFill>
                  <a:srgbClr val="FF0000"/>
                </a:solidFill>
              </a:rPr>
              <a:t>参数的名字和类型</a:t>
            </a:r>
            <a:r>
              <a:rPr lang="zh-CN" altLang="zh-CN" sz="2400" kern="0" dirty="0"/>
              <a:t>，以便在调用函数时向它们传递数据</a:t>
            </a:r>
          </a:p>
          <a:p>
            <a:r>
              <a:rPr lang="zh-CN" altLang="zh-CN" sz="2400" kern="0" dirty="0"/>
              <a:t>指定</a:t>
            </a:r>
            <a:r>
              <a:rPr lang="zh-CN" altLang="zh-CN" sz="2400" b="1" kern="0" dirty="0">
                <a:solidFill>
                  <a:srgbClr val="FF0000"/>
                </a:solidFill>
              </a:rPr>
              <a:t>函数的功能</a:t>
            </a:r>
            <a:r>
              <a:rPr lang="zh-CN" altLang="en-US" sz="2400" kern="0" dirty="0"/>
              <a:t>，</a:t>
            </a:r>
            <a:r>
              <a:rPr lang="zh-CN" altLang="zh-CN" sz="2400" kern="0" dirty="0"/>
              <a:t>这是最重要的，这是在</a:t>
            </a:r>
            <a:r>
              <a:rPr lang="zh-CN" altLang="zh-CN" sz="2400" b="1" u="sng" kern="0" dirty="0">
                <a:solidFill>
                  <a:srgbClr val="000099"/>
                </a:solidFill>
              </a:rPr>
              <a:t>函数体</a:t>
            </a:r>
            <a:r>
              <a:rPr lang="zh-CN" altLang="zh-CN" sz="2400" kern="0" dirty="0"/>
              <a:t>中解决的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25D9FFF-473C-4CA7-95F5-4ACDF6235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617542"/>
            <a:ext cx="9144000" cy="2217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400" kern="0" dirty="0"/>
              <a:t>对于</a:t>
            </a:r>
            <a:r>
              <a:rPr lang="zh-CN" altLang="zh-CN" sz="2400" b="1" kern="0" dirty="0">
                <a:solidFill>
                  <a:srgbClr val="000099"/>
                </a:solidFill>
              </a:rPr>
              <a:t>库函数</a:t>
            </a:r>
            <a:r>
              <a:rPr lang="zh-CN" altLang="zh-CN" sz="2400" kern="0" dirty="0"/>
              <a:t>，程序设计者只需用</a:t>
            </a:r>
            <a:r>
              <a:rPr lang="en-US" altLang="zh-CN" sz="2400" kern="0" dirty="0"/>
              <a:t>#include</a:t>
            </a:r>
            <a:r>
              <a:rPr lang="zh-CN" altLang="zh-CN" sz="2400" kern="0" dirty="0"/>
              <a:t>指令把有关的头文件包含到本文件模块中即可</a:t>
            </a:r>
          </a:p>
          <a:p>
            <a:r>
              <a:rPr lang="zh-CN" altLang="zh-CN" sz="2400" kern="0" dirty="0"/>
              <a:t>程序设计者需要在程序中</a:t>
            </a:r>
            <a:r>
              <a:rPr lang="zh-CN" altLang="zh-CN" sz="2400" b="1" kern="0" dirty="0">
                <a:solidFill>
                  <a:srgbClr val="000099"/>
                </a:solidFill>
              </a:rPr>
              <a:t>自己定义</a:t>
            </a:r>
            <a:r>
              <a:rPr lang="zh-CN" altLang="zh-CN" sz="2400" kern="0" dirty="0"/>
              <a:t>想用的而库函数并没有提供的函数</a:t>
            </a:r>
          </a:p>
        </p:txBody>
      </p:sp>
    </p:spTree>
    <p:extLst>
      <p:ext uri="{BB962C8B-B14F-4D97-AF65-F5344CB8AC3E}">
        <p14:creationId xmlns:p14="http://schemas.microsoft.com/office/powerpoint/2010/main" val="350896484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409017" y="-65236"/>
            <a:ext cx="6914034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二、</a:t>
            </a: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定义函数的方法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25511"/>
            <a:ext cx="5715000" cy="1428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/>
              <a:t>1.</a:t>
            </a:r>
            <a:r>
              <a:rPr lang="zh-CN" altLang="zh-CN" sz="2800" dirty="0"/>
              <a:t>定义</a:t>
            </a:r>
            <a:r>
              <a:rPr lang="zh-CN" altLang="zh-CN" sz="2800" b="1" dirty="0">
                <a:solidFill>
                  <a:srgbClr val="FF0000"/>
                </a:solidFill>
              </a:rPr>
              <a:t>无参函数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zh-CN" sz="2800" dirty="0"/>
              <a:t>定义无参函数的一般形式为</a:t>
            </a:r>
            <a:r>
              <a:rPr lang="en-US" altLang="zh-CN" sz="2800" dirty="0"/>
              <a:t>:</a:t>
            </a:r>
            <a:endParaRPr lang="zh-CN" altLang="zh-CN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21817" y="3003365"/>
            <a:ext cx="4214813" cy="257175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类型名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  </a:t>
            </a:r>
            <a:r>
              <a:rPr lang="zh-CN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函数名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</a:rPr>
              <a:t>void</a:t>
            </a:r>
            <a:r>
              <a:rPr lang="en-US" altLang="zh-CN" sz="2800" b="1" kern="0" dirty="0">
                <a:solidFill>
                  <a:srgbClr val="FF0000"/>
                </a:solidFill>
                <a:latin typeface="Tahoma"/>
                <a:ea typeface="宋体"/>
              </a:rPr>
              <a:t>)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                                 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｛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      </a:t>
            </a:r>
            <a:r>
              <a:rPr lang="zh-CN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函数体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            </a:t>
            </a:r>
            <a:endParaRPr lang="zh-CN" altLang="zh-CN" sz="2800" b="1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zh-CN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｝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                 </a:t>
            </a:r>
            <a:endParaRPr lang="zh-CN" altLang="zh-CN" sz="2800" b="1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zh-CN" sz="2800" b="1" kern="0" dirty="0">
              <a:latin typeface="+mn-lt"/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51520" y="3104746"/>
            <a:ext cx="3643312" cy="25717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类型名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  </a:t>
            </a:r>
            <a:r>
              <a:rPr lang="zh-CN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函数名</a:t>
            </a:r>
            <a:r>
              <a:rPr lang="en-US" altLang="zh-CN" sz="2800" b="1" kern="0" dirty="0">
                <a:solidFill>
                  <a:srgbClr val="FF0000"/>
                </a:solidFill>
                <a:latin typeface="+mn-lt"/>
                <a:ea typeface="+mn-ea"/>
              </a:rPr>
              <a:t>()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                                 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｛</a:t>
            </a: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      </a:t>
            </a:r>
            <a:r>
              <a:rPr lang="zh-CN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函数体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            </a:t>
            </a:r>
            <a:endParaRPr lang="zh-CN" altLang="zh-CN" sz="2800" b="1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zh-CN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｝</a:t>
            </a:r>
            <a:r>
              <a:rPr lang="en-US" altLang="zh-CN" sz="2800" b="1" kern="0" dirty="0">
                <a:solidFill>
                  <a:srgbClr val="000000"/>
                </a:solidFill>
                <a:latin typeface="+mn-lt"/>
                <a:ea typeface="+mn-ea"/>
              </a:rPr>
              <a:t>                 </a:t>
            </a:r>
            <a:endParaRPr lang="zh-CN" altLang="zh-CN" sz="2800" b="1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zh-CN" sz="2800" b="1" kern="0" dirty="0">
              <a:latin typeface="+mn-lt"/>
              <a:ea typeface="+mn-ea"/>
            </a:endParaRP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2762454" y="1556580"/>
            <a:ext cx="2000250" cy="1000125"/>
          </a:xfrm>
          <a:prstGeom prst="wedgeRoundRectCallout">
            <a:avLst>
              <a:gd name="adj1" fmla="val -118885"/>
              <a:gd name="adj2" fmla="val 124871"/>
              <a:gd name="adj3" fmla="val 16667"/>
            </a:avLst>
          </a:prstGeom>
          <a:solidFill>
            <a:srgbClr val="E1FFE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 sz="2800" b="1">
                <a:solidFill>
                  <a:srgbClr val="FF0000"/>
                </a:solidFill>
              </a:rPr>
              <a:t>指定函数值的类型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2762454" y="1543123"/>
            <a:ext cx="2000250" cy="1000125"/>
          </a:xfrm>
          <a:prstGeom prst="wedgeRoundRectCallout">
            <a:avLst>
              <a:gd name="adj1" fmla="val 75544"/>
              <a:gd name="adj2" fmla="val 107663"/>
              <a:gd name="adj3" fmla="val 16667"/>
            </a:avLst>
          </a:prstGeom>
          <a:solidFill>
            <a:srgbClr val="E1FFE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 sz="2800" b="1" dirty="0">
                <a:solidFill>
                  <a:srgbClr val="FF0000"/>
                </a:solidFill>
              </a:rPr>
              <a:t>指定函数值的类型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圆角矩形标注 9"/>
          <p:cNvSpPr>
            <a:spLocks noChangeArrowheads="1"/>
          </p:cNvSpPr>
          <p:nvPr/>
        </p:nvSpPr>
        <p:spPr bwMode="auto">
          <a:xfrm>
            <a:off x="3143250" y="5643563"/>
            <a:ext cx="2500313" cy="1000125"/>
          </a:xfrm>
          <a:prstGeom prst="wedgeRoundRectCallout">
            <a:avLst>
              <a:gd name="adj1" fmla="val 45130"/>
              <a:gd name="adj2" fmla="val -135759"/>
              <a:gd name="adj3" fmla="val 16667"/>
            </a:avLst>
          </a:prstGeom>
          <a:solidFill>
            <a:srgbClr val="E1FFE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 sz="2800" b="1">
                <a:solidFill>
                  <a:srgbClr val="FF0000"/>
                </a:solidFill>
              </a:rPr>
              <a:t>包括声明部分和语句部分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3048000" y="5638800"/>
            <a:ext cx="2957513" cy="1000125"/>
          </a:xfrm>
          <a:prstGeom prst="wedgeRoundRectCallout">
            <a:avLst>
              <a:gd name="adj1" fmla="val -50699"/>
              <a:gd name="adj2" fmla="val -128255"/>
              <a:gd name="adj3" fmla="val 16667"/>
            </a:avLst>
          </a:prstGeom>
          <a:solidFill>
            <a:srgbClr val="E1FFE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 sz="2800" b="1" dirty="0">
                <a:solidFill>
                  <a:srgbClr val="000000"/>
                </a:solidFill>
              </a:rPr>
              <a:t>包括</a:t>
            </a:r>
            <a:r>
              <a:rPr lang="zh-CN" altLang="zh-CN" sz="2800" b="1" dirty="0">
                <a:solidFill>
                  <a:srgbClr val="FF0000"/>
                </a:solidFill>
              </a:rPr>
              <a:t>声明部分</a:t>
            </a:r>
            <a:br>
              <a:rPr lang="en-US" altLang="zh-CN" sz="2800" b="1" dirty="0">
                <a:solidFill>
                  <a:srgbClr val="FF0000"/>
                </a:solidFill>
              </a:rPr>
            </a:br>
            <a:r>
              <a:rPr lang="zh-CN" altLang="zh-CN" sz="2800" b="1" dirty="0">
                <a:solidFill>
                  <a:srgbClr val="000000"/>
                </a:solidFill>
              </a:rPr>
              <a:t>和</a:t>
            </a:r>
            <a:r>
              <a:rPr lang="zh-CN" altLang="zh-CN" sz="2800" b="1" dirty="0">
                <a:solidFill>
                  <a:srgbClr val="FF0000"/>
                </a:solidFill>
              </a:rPr>
              <a:t>语句部分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8022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24694"/>
            <a:ext cx="7715250" cy="4000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2.</a:t>
            </a:r>
            <a:r>
              <a:rPr lang="zh-CN" altLang="zh-CN" dirty="0"/>
              <a:t>定义</a:t>
            </a:r>
            <a:r>
              <a:rPr lang="zh-CN" altLang="zh-CN" b="1" dirty="0">
                <a:solidFill>
                  <a:srgbClr val="FF0000"/>
                </a:solidFill>
              </a:rPr>
              <a:t>有参函数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zh-CN" dirty="0"/>
              <a:t>定义有参函数的一般形式为</a:t>
            </a:r>
            <a:r>
              <a:rPr lang="en-US" altLang="zh-CN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zh-CN" altLang="zh-CN" b="1" dirty="0">
                <a:solidFill>
                  <a:srgbClr val="000099"/>
                </a:solidFill>
              </a:rPr>
              <a:t>类型名 函数名（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形式参数表列</a:t>
            </a:r>
            <a:r>
              <a:rPr lang="zh-CN" altLang="zh-CN" b="1" dirty="0">
                <a:solidFill>
                  <a:srgbClr val="000099"/>
                </a:solidFill>
              </a:rPr>
              <a:t>）</a:t>
            </a:r>
          </a:p>
          <a:p>
            <a:pPr lvl="1">
              <a:buFont typeface="Wingdings" pitchFamily="2" charset="2"/>
              <a:buNone/>
            </a:pPr>
            <a:r>
              <a:rPr lang="zh-CN" altLang="zh-CN" b="1" dirty="0">
                <a:solidFill>
                  <a:srgbClr val="000099"/>
                </a:solidFill>
              </a:rPr>
              <a:t>｛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      </a:t>
            </a:r>
            <a:r>
              <a:rPr lang="zh-CN" altLang="zh-CN" b="1" dirty="0">
                <a:solidFill>
                  <a:srgbClr val="000099"/>
                </a:solidFill>
              </a:rPr>
              <a:t>函数体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 </a:t>
            </a:r>
            <a:r>
              <a:rPr lang="zh-CN" altLang="zh-CN" b="1" dirty="0">
                <a:solidFill>
                  <a:srgbClr val="000099"/>
                </a:solidFill>
              </a:rPr>
              <a:t>｝</a:t>
            </a:r>
          </a:p>
          <a:p>
            <a:pPr>
              <a:buFont typeface="Wingdings" pitchFamily="2" charset="2"/>
              <a:buNone/>
            </a:pPr>
            <a:endParaRPr lang="zh-CN" altLang="zh-CN" dirty="0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37062"/>
            <a:ext cx="554461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85207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0728"/>
            <a:ext cx="7715250" cy="45005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3. </a:t>
            </a:r>
            <a:r>
              <a:rPr lang="zh-CN" altLang="zh-CN" dirty="0"/>
              <a:t>定义</a:t>
            </a:r>
            <a:r>
              <a:rPr lang="zh-CN" altLang="zh-CN" b="1" dirty="0">
                <a:solidFill>
                  <a:srgbClr val="000099"/>
                </a:solidFill>
              </a:rPr>
              <a:t>空函数</a:t>
            </a:r>
            <a:endParaRPr lang="en-US" altLang="zh-CN" b="1" dirty="0">
              <a:solidFill>
                <a:srgbClr val="000099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zh-CN" dirty="0"/>
              <a:t>定义</a:t>
            </a:r>
            <a:r>
              <a:rPr lang="zh-CN" altLang="en-US" dirty="0"/>
              <a:t>空</a:t>
            </a:r>
            <a:r>
              <a:rPr lang="zh-CN" altLang="zh-CN" dirty="0"/>
              <a:t>函数的一般形式为</a:t>
            </a:r>
            <a:r>
              <a:rPr lang="en-US" altLang="zh-CN" dirty="0"/>
              <a:t>:</a:t>
            </a:r>
          </a:p>
          <a:p>
            <a:pPr lvl="1">
              <a:buFont typeface="Wingdings" pitchFamily="2" charset="2"/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类型名 函数名（</a:t>
            </a:r>
            <a:r>
              <a:rPr lang="en-US" altLang="zh-CN" b="1" dirty="0">
                <a:solidFill>
                  <a:srgbClr val="FF0000"/>
                </a:solidFill>
              </a:rPr>
              <a:t>  </a:t>
            </a:r>
            <a:r>
              <a:rPr lang="zh-CN" altLang="zh-CN" b="1" dirty="0">
                <a:solidFill>
                  <a:srgbClr val="FF0000"/>
                </a:solidFill>
              </a:rPr>
              <a:t>）</a:t>
            </a:r>
          </a:p>
          <a:p>
            <a:pPr lvl="1">
              <a:buFont typeface="Wingdings" pitchFamily="2" charset="2"/>
              <a:buNone/>
            </a:pPr>
            <a:r>
              <a:rPr lang="zh-CN" altLang="zh-CN" b="1" dirty="0">
                <a:solidFill>
                  <a:srgbClr val="FF0000"/>
                </a:solidFill>
              </a:rPr>
              <a:t>｛</a:t>
            </a:r>
            <a:r>
              <a:rPr lang="en-US" altLang="zh-CN" b="1" dirty="0">
                <a:solidFill>
                  <a:srgbClr val="FF0000"/>
                </a:solidFill>
              </a:rPr>
              <a:t>          </a:t>
            </a:r>
            <a:r>
              <a:rPr lang="zh-CN" altLang="zh-CN" b="1" dirty="0">
                <a:solidFill>
                  <a:srgbClr val="FF0000"/>
                </a:solidFill>
              </a:rPr>
              <a:t>｝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zh-CN" b="1" dirty="0"/>
              <a:t>先用空函数占一个位置，以后</a:t>
            </a:r>
            <a:r>
              <a:rPr lang="zh-CN" altLang="en-US" b="1" dirty="0"/>
              <a:t>逐步</a:t>
            </a:r>
            <a:r>
              <a:rPr lang="zh-CN" altLang="zh-CN" b="1" dirty="0"/>
              <a:t>扩充</a:t>
            </a:r>
            <a:endParaRPr lang="en-US" altLang="zh-CN" b="1" dirty="0"/>
          </a:p>
          <a:p>
            <a:r>
              <a:rPr lang="zh-CN" altLang="en-US" dirty="0"/>
              <a:t>好处：</a:t>
            </a:r>
            <a:r>
              <a:rPr lang="zh-CN" altLang="zh-CN" dirty="0"/>
              <a:t>程序结构清楚，可读性好，以后扩充新功能方便，对程序结构影响不大</a:t>
            </a:r>
          </a:p>
        </p:txBody>
      </p:sp>
      <p:sp>
        <p:nvSpPr>
          <p:cNvPr id="2" name="矩形 1"/>
          <p:cNvSpPr/>
          <p:nvPr/>
        </p:nvSpPr>
        <p:spPr>
          <a:xfrm>
            <a:off x="1259632" y="5157192"/>
            <a:ext cx="542007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l"/>
            <a:r>
              <a:rPr lang="zh-CN" altLang="en-US" sz="28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如：定义    </a:t>
            </a:r>
            <a:r>
              <a:rPr lang="en-US" altLang="zh-CN" sz="28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void dummy( ) { }</a:t>
            </a:r>
          </a:p>
          <a:p>
            <a:pPr lvl="1" algn="l"/>
            <a:r>
              <a:rPr lang="en-US" altLang="zh-CN" sz="28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	  </a:t>
            </a:r>
            <a:r>
              <a:rPr lang="zh-CN" altLang="en-US" sz="28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调用    </a:t>
            </a:r>
            <a:r>
              <a:rPr lang="en-US" altLang="zh-CN" sz="28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dummy( );</a:t>
            </a:r>
          </a:p>
        </p:txBody>
      </p:sp>
    </p:spTree>
    <p:extLst>
      <p:ext uri="{BB962C8B-B14F-4D97-AF65-F5344CB8AC3E}">
        <p14:creationId xmlns:p14="http://schemas.microsoft.com/office/powerpoint/2010/main" val="341726255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0188" y="2000250"/>
            <a:ext cx="6858000" cy="3643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>
                <a:hlinkClick r:id="rId2" action="ppaction://hlinksldjump"/>
              </a:rPr>
              <a:t>7.3.1</a:t>
            </a:r>
            <a:r>
              <a:rPr lang="zh-CN" altLang="zh-CN" sz="3600">
                <a:hlinkClick r:id="rId2" action="ppaction://hlinksldjump"/>
              </a:rPr>
              <a:t>函数调用的形式</a:t>
            </a:r>
            <a:endParaRPr lang="en-US" altLang="zh-CN" sz="3600"/>
          </a:p>
          <a:p>
            <a:pPr>
              <a:buFont typeface="Wingdings" pitchFamily="2" charset="2"/>
              <a:buNone/>
            </a:pPr>
            <a:r>
              <a:rPr lang="en-US" altLang="zh-CN" sz="3600">
                <a:hlinkClick r:id="rId3" action="ppaction://hlinksldjump"/>
              </a:rPr>
              <a:t>7.3.2</a:t>
            </a:r>
            <a:r>
              <a:rPr lang="zh-CN" altLang="zh-CN" sz="3600">
                <a:hlinkClick r:id="rId3" action="ppaction://hlinksldjump"/>
              </a:rPr>
              <a:t>函数调用时的数据传递</a:t>
            </a:r>
            <a:endParaRPr lang="en-US" altLang="zh-CN" sz="3600"/>
          </a:p>
          <a:p>
            <a:pPr>
              <a:buFont typeface="Wingdings" pitchFamily="2" charset="2"/>
              <a:buNone/>
            </a:pPr>
            <a:r>
              <a:rPr lang="en-US" altLang="zh-CN" sz="3600">
                <a:hlinkClick r:id="rId4" action="ppaction://hlinksldjump"/>
              </a:rPr>
              <a:t>7.3.3</a:t>
            </a:r>
            <a:r>
              <a:rPr lang="zh-CN" altLang="zh-CN" sz="3600">
                <a:hlinkClick r:id="rId4" action="ppaction://hlinksldjump"/>
              </a:rPr>
              <a:t>函数调用的过程</a:t>
            </a:r>
            <a:endParaRPr lang="en-US" altLang="zh-CN" sz="3600"/>
          </a:p>
          <a:p>
            <a:pPr>
              <a:buFont typeface="Wingdings" pitchFamily="2" charset="2"/>
              <a:buNone/>
            </a:pPr>
            <a:r>
              <a:rPr lang="en-US" altLang="zh-CN" sz="3600">
                <a:hlinkClick r:id="rId5" action="ppaction://hlinksldjump"/>
              </a:rPr>
              <a:t>7.3.4</a:t>
            </a:r>
            <a:r>
              <a:rPr lang="zh-CN" altLang="zh-CN" sz="3600">
                <a:hlinkClick r:id="rId5" action="ppaction://hlinksldjump"/>
              </a:rPr>
              <a:t>函数的返回值</a:t>
            </a:r>
            <a:endParaRPr lang="zh-CN" altLang="zh-CN" sz="36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7B01592-60E3-44B3-A6C3-663B5F12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55633"/>
      </p:ext>
    </p:extLst>
  </p:cSld>
  <p:clrMapOvr>
    <a:masterClrMapping/>
  </p:clrMapOvr>
  <p:transition spd="med"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3492896" y="733278"/>
            <a:ext cx="12205989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一、</a:t>
            </a:r>
            <a:r>
              <a:rPr lang="zh-CN" altLang="zh-CN" sz="40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函数调用的形式</a:t>
            </a:r>
            <a:endParaRPr lang="zh-CN" altLang="en-US" sz="400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643063"/>
            <a:ext cx="7715250" cy="4500562"/>
          </a:xfrm>
        </p:spPr>
        <p:txBody>
          <a:bodyPr/>
          <a:lstStyle/>
          <a:p>
            <a:r>
              <a:rPr lang="zh-CN" altLang="zh-CN" dirty="0"/>
              <a:t>函数调用的一般形式为：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         </a:t>
            </a:r>
            <a:r>
              <a:rPr lang="zh-CN" altLang="zh-CN" b="1" dirty="0">
                <a:solidFill>
                  <a:srgbClr val="000099"/>
                </a:solidFill>
              </a:rPr>
              <a:t>函数名（</a:t>
            </a:r>
            <a:r>
              <a:rPr lang="zh-CN" altLang="zh-CN" b="1" dirty="0">
                <a:solidFill>
                  <a:srgbClr val="FF0000"/>
                </a:solidFill>
              </a:rPr>
              <a:t>实参表列</a:t>
            </a:r>
            <a:r>
              <a:rPr lang="zh-CN" altLang="zh-CN" b="1" dirty="0">
                <a:solidFill>
                  <a:srgbClr val="000099"/>
                </a:solidFill>
              </a:rPr>
              <a:t>）</a:t>
            </a:r>
            <a:endParaRPr lang="en-US" altLang="zh-CN" b="1" dirty="0">
              <a:solidFill>
                <a:srgbClr val="000099"/>
              </a:solidFill>
            </a:endParaRPr>
          </a:p>
          <a:p>
            <a:r>
              <a:rPr lang="zh-CN" altLang="zh-CN" dirty="0"/>
              <a:t>如果是调用无参函数，则“实参表列”可以没有，但</a:t>
            </a:r>
            <a:r>
              <a:rPr lang="zh-CN" altLang="zh-CN" u="sng" dirty="0">
                <a:solidFill>
                  <a:srgbClr val="FF0000"/>
                </a:solidFill>
              </a:rPr>
              <a:t>括号不能省略</a:t>
            </a:r>
            <a:endParaRPr lang="en-US" altLang="zh-CN" u="sng" dirty="0">
              <a:solidFill>
                <a:srgbClr val="FF0000"/>
              </a:solidFill>
            </a:endParaRPr>
          </a:p>
          <a:p>
            <a:pPr marL="0" lvl="1" indent="0">
              <a:buSzPct val="90000"/>
              <a:buNone/>
            </a:pPr>
            <a:r>
              <a:rPr lang="en-US" altLang="zh-CN" b="1" kern="0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	</a:t>
            </a:r>
            <a:r>
              <a:rPr lang="zh-CN" altLang="en-US" b="1" kern="0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如：</a:t>
            </a:r>
            <a:r>
              <a:rPr lang="en-US" altLang="zh-CN" b="1" kern="0" dirty="0" err="1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printstar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( );</a:t>
            </a:r>
            <a:r>
              <a:rPr lang="zh-CN" altLang="en-US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   </a:t>
            </a:r>
            <a:r>
              <a:rPr lang="en-US" altLang="zh-CN" b="1" kern="0" dirty="0" err="1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printf_message</a:t>
            </a:r>
            <a:r>
              <a:rPr lang="en-US" altLang="zh-CN" b="1" kern="0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( );</a:t>
            </a:r>
            <a:endParaRPr lang="en-US" altLang="zh-CN" dirty="0"/>
          </a:p>
          <a:p>
            <a:r>
              <a:rPr lang="zh-CN" altLang="zh-CN" dirty="0"/>
              <a:t>如果实参表列包含多个实参，则各参数间用</a:t>
            </a:r>
            <a:r>
              <a:rPr lang="zh-CN" altLang="zh-CN" u="sng" dirty="0"/>
              <a:t>逗号隔开</a:t>
            </a:r>
            <a:endParaRPr lang="en-US" altLang="zh-CN" u="sng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28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如：</a:t>
            </a:r>
            <a:r>
              <a:rPr lang="en-US" altLang="zh-CN" sz="28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c=max(</a:t>
            </a:r>
            <a:r>
              <a:rPr lang="en-US" altLang="zh-CN" sz="2800" b="1" dirty="0" err="1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a,b</a:t>
            </a:r>
            <a:r>
              <a:rPr lang="en-US" altLang="zh-CN" sz="28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);</a:t>
            </a:r>
            <a:endParaRPr lang="zh-CN" altLang="zh-CN" sz="2800" b="1" dirty="0">
              <a:solidFill>
                <a:srgbClr val="0000FF"/>
              </a:solidFill>
              <a:latin typeface="Arial" charset="0"/>
              <a:ea typeface="楷体_GB2312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AD1316-7F8C-47BE-9F1A-BAA9F5A95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36712" y="-55563"/>
            <a:ext cx="828675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ker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§7.3 </a:t>
            </a:r>
            <a:r>
              <a:rPr lang="zh-CN" altLang="zh-CN" kern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调用函数</a:t>
            </a:r>
            <a:endParaRPr lang="zh-CN" altLang="en-US" kern="0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61997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7961510" cy="4500562"/>
          </a:xfrm>
        </p:spPr>
        <p:txBody>
          <a:bodyPr/>
          <a:lstStyle/>
          <a:p>
            <a:r>
              <a:rPr lang="zh-CN" altLang="zh-CN" dirty="0"/>
              <a:t>按函数调用在程序中出现的形式和位置来分，可以有以下</a:t>
            </a:r>
            <a:r>
              <a:rPr lang="en-US" altLang="zh-CN" b="1" dirty="0">
                <a:solidFill>
                  <a:srgbClr val="000099"/>
                </a:solidFill>
              </a:rPr>
              <a:t>3</a:t>
            </a:r>
            <a:r>
              <a:rPr lang="zh-CN" altLang="zh-CN" b="1" dirty="0">
                <a:solidFill>
                  <a:srgbClr val="000099"/>
                </a:solidFill>
              </a:rPr>
              <a:t>种函数调用方式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zh-CN" altLang="zh-CN" dirty="0"/>
              <a:t>１</a:t>
            </a:r>
            <a:r>
              <a:rPr lang="en-US" altLang="zh-CN" dirty="0"/>
              <a:t>. </a:t>
            </a:r>
            <a:r>
              <a:rPr lang="zh-CN" altLang="zh-CN" b="1" dirty="0">
                <a:solidFill>
                  <a:srgbClr val="FF0000"/>
                </a:solidFill>
              </a:rPr>
              <a:t>函数调用语句</a:t>
            </a:r>
          </a:p>
          <a:p>
            <a:r>
              <a:rPr lang="zh-CN" altLang="zh-CN" dirty="0"/>
              <a:t>把函数调用单独作为一个语句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en-US" altLang="zh-CN" dirty="0"/>
              <a:t>    </a:t>
            </a:r>
            <a:r>
              <a:rPr lang="zh-CN" altLang="zh-CN" b="1" dirty="0">
                <a:solidFill>
                  <a:srgbClr val="000099"/>
                </a:solidFill>
              </a:rPr>
              <a:t>如</a:t>
            </a:r>
            <a:r>
              <a:rPr lang="en-US" altLang="zh-CN" b="1" dirty="0" err="1">
                <a:solidFill>
                  <a:srgbClr val="000099"/>
                </a:solidFill>
              </a:rPr>
              <a:t>printf_star</a:t>
            </a:r>
            <a:r>
              <a:rPr lang="en-US" altLang="zh-CN" b="1" dirty="0">
                <a:solidFill>
                  <a:srgbClr val="000099"/>
                </a:solidFill>
              </a:rPr>
              <a:t>()</a:t>
            </a:r>
            <a:r>
              <a:rPr lang="zh-CN" altLang="zh-CN" b="1" dirty="0">
                <a:solidFill>
                  <a:srgbClr val="000099"/>
                </a:solidFill>
              </a:rPr>
              <a:t>；</a:t>
            </a:r>
            <a:endParaRPr lang="en-US" altLang="zh-CN" b="1" dirty="0">
              <a:solidFill>
                <a:srgbClr val="000099"/>
              </a:solidFill>
            </a:endParaRPr>
          </a:p>
          <a:p>
            <a:r>
              <a:rPr lang="zh-CN" altLang="zh-CN" dirty="0"/>
              <a:t>这时</a:t>
            </a:r>
            <a:r>
              <a:rPr lang="zh-CN" altLang="zh-CN" b="1" dirty="0"/>
              <a:t>不要求函数带回值</a:t>
            </a:r>
            <a:r>
              <a:rPr lang="zh-CN" altLang="zh-CN" dirty="0"/>
              <a:t>，只要求函数完成一定的操作</a:t>
            </a:r>
            <a:endParaRPr lang="en-US" altLang="zh-CN" dirty="0"/>
          </a:p>
          <a:p>
            <a:r>
              <a:rPr lang="zh-CN" altLang="en-US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如：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rewind, 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srand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clrscr</a:t>
            </a:r>
            <a:r>
              <a:rPr lang="zh-CN" altLang="en-US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等；</a:t>
            </a:r>
            <a:endParaRPr lang="en-US" altLang="zh-CN" b="1" dirty="0">
              <a:solidFill>
                <a:srgbClr val="0000FF"/>
              </a:solidFill>
              <a:latin typeface="Arial" charset="0"/>
              <a:ea typeface="楷体_GB2312" pitchFamily="49" charset="-122"/>
            </a:endParaRPr>
          </a:p>
          <a:p>
            <a:endParaRPr lang="zh-CN" altLang="zh-CN" dirty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267297923"/>
      </p:ext>
    </p:extLst>
  </p:cSld>
  <p:clrMapOvr>
    <a:masterClrMapping/>
  </p:clrMapOvr>
  <p:transition spd="med"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7715250" cy="4500562"/>
          </a:xfrm>
        </p:spPr>
        <p:txBody>
          <a:bodyPr/>
          <a:lstStyle/>
          <a:p>
            <a:r>
              <a:rPr lang="zh-CN" altLang="zh-CN" dirty="0"/>
              <a:t>按函数调用在程序中出现的形式和位置来分，可以有以下</a:t>
            </a:r>
            <a:r>
              <a:rPr lang="en-US" altLang="zh-CN" dirty="0"/>
              <a:t>3</a:t>
            </a:r>
            <a:r>
              <a:rPr lang="zh-CN" altLang="zh-CN" dirty="0"/>
              <a:t>种函数调用方式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zh-CN" altLang="zh-CN" dirty="0"/>
              <a:t>２</a:t>
            </a:r>
            <a:r>
              <a:rPr lang="en-US" altLang="zh-CN" dirty="0"/>
              <a:t>. </a:t>
            </a:r>
            <a:r>
              <a:rPr lang="zh-CN" altLang="zh-CN" b="1" dirty="0">
                <a:solidFill>
                  <a:srgbClr val="FF0000"/>
                </a:solidFill>
              </a:rPr>
              <a:t>函数表达式</a:t>
            </a:r>
          </a:p>
          <a:p>
            <a:r>
              <a:rPr lang="zh-CN" altLang="zh-CN" dirty="0"/>
              <a:t>函数调用出现在另一个表达式中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zh-CN" b="1" dirty="0">
                <a:solidFill>
                  <a:srgbClr val="000099"/>
                </a:solidFill>
              </a:rPr>
              <a:t>如</a:t>
            </a:r>
            <a:r>
              <a:rPr lang="zh-CN" altLang="en-US" b="1" dirty="0">
                <a:solidFill>
                  <a:srgbClr val="000099"/>
                </a:solidFill>
              </a:rPr>
              <a:t>：</a:t>
            </a:r>
            <a:r>
              <a:rPr lang="en-US" altLang="zh-CN" b="1" dirty="0">
                <a:solidFill>
                  <a:srgbClr val="000099"/>
                </a:solidFill>
              </a:rPr>
              <a:t>c=max(</a:t>
            </a:r>
            <a:r>
              <a:rPr lang="en-US" altLang="zh-CN" b="1" dirty="0" err="1">
                <a:solidFill>
                  <a:srgbClr val="000099"/>
                </a:solidFill>
              </a:rPr>
              <a:t>a,b</a:t>
            </a:r>
            <a:r>
              <a:rPr lang="en-US" altLang="zh-CN" b="1" dirty="0">
                <a:solidFill>
                  <a:srgbClr val="000099"/>
                </a:solidFill>
              </a:rPr>
              <a:t>);</a:t>
            </a:r>
          </a:p>
          <a:p>
            <a:r>
              <a:rPr lang="zh-CN" altLang="zh-CN" dirty="0"/>
              <a:t>这时</a:t>
            </a:r>
            <a:r>
              <a:rPr lang="zh-CN" altLang="zh-CN" b="1" dirty="0"/>
              <a:t>要求函数带回一个确定的值</a:t>
            </a:r>
            <a:r>
              <a:rPr lang="zh-CN" altLang="zh-CN" dirty="0"/>
              <a:t>以参加表达式的运算</a:t>
            </a:r>
            <a:endParaRPr lang="en-US" altLang="zh-CN" dirty="0"/>
          </a:p>
          <a:p>
            <a:r>
              <a:rPr lang="zh-CN" altLang="en-US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如：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c=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getchar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 ( );  c=2*max(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a,b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);</a:t>
            </a:r>
          </a:p>
          <a:p>
            <a:endParaRPr lang="zh-CN" altLang="en-US" b="1" dirty="0">
              <a:solidFill>
                <a:srgbClr val="0000FF"/>
              </a:solidFill>
              <a:latin typeface="Arial" charset="0"/>
              <a:ea typeface="楷体_GB2312" pitchFamily="49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52929893"/>
      </p:ext>
    </p:extLst>
  </p:cSld>
  <p:clrMapOvr>
    <a:masterClrMapping/>
  </p:clrMapOvr>
  <p:transition spd="med">
    <p:blinds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4704"/>
            <a:ext cx="8215313" cy="42148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解决的方法：用</a:t>
            </a:r>
            <a:r>
              <a:rPr lang="zh-CN" altLang="zh-CN" dirty="0"/>
              <a:t>模块化程序设计的思路</a:t>
            </a:r>
            <a:endParaRPr lang="en-US" altLang="zh-CN" dirty="0"/>
          </a:p>
          <a:p>
            <a:pPr lvl="1" eaLnBrk="1" hangingPunct="1">
              <a:spcBef>
                <a:spcPct val="50000"/>
              </a:spcBef>
            </a:pPr>
            <a:r>
              <a:rPr lang="zh-CN" altLang="zh-CN" dirty="0"/>
              <a:t>函数就是功能</a:t>
            </a:r>
            <a:endParaRPr lang="en-US" altLang="zh-CN" dirty="0"/>
          </a:p>
          <a:p>
            <a:pPr lvl="1" eaLnBrk="1" hangingPunct="1">
              <a:spcBef>
                <a:spcPct val="50000"/>
              </a:spcBef>
            </a:pPr>
            <a:r>
              <a:rPr lang="zh-CN" altLang="zh-CN" dirty="0"/>
              <a:t>每一个函数用来</a:t>
            </a:r>
            <a:br>
              <a:rPr lang="en-US" altLang="zh-CN" dirty="0"/>
            </a:br>
            <a:r>
              <a:rPr lang="zh-CN" altLang="zh-CN" dirty="0"/>
              <a:t>实现一个特定的功能</a:t>
            </a:r>
            <a:endParaRPr lang="en-US" altLang="zh-CN" dirty="0"/>
          </a:p>
          <a:p>
            <a:pPr lvl="1" eaLnBrk="1" hangingPunct="1">
              <a:spcBef>
                <a:spcPct val="50000"/>
              </a:spcBef>
            </a:pPr>
            <a:r>
              <a:rPr lang="zh-CN" altLang="zh-CN" dirty="0"/>
              <a:t>函数的名字应反映</a:t>
            </a:r>
            <a:br>
              <a:rPr lang="en-US" altLang="zh-CN" dirty="0"/>
            </a:br>
            <a:r>
              <a:rPr lang="zh-CN" altLang="zh-CN" dirty="0"/>
              <a:t>其代表的功能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8794969"/>
      </p:ext>
    </p:extLst>
  </p:cSld>
  <p:clrMapOvr>
    <a:masterClrMapping/>
  </p:clrMapOvr>
  <p:transition spd="med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908720"/>
            <a:ext cx="7715250" cy="4500562"/>
          </a:xfrm>
        </p:spPr>
        <p:txBody>
          <a:bodyPr/>
          <a:lstStyle/>
          <a:p>
            <a:r>
              <a:rPr lang="zh-CN" altLang="zh-CN" dirty="0"/>
              <a:t>按函数调用在程序中出现的形式和位置来分，可以有以下</a:t>
            </a:r>
            <a:r>
              <a:rPr lang="en-US" altLang="zh-CN" dirty="0"/>
              <a:t>3</a:t>
            </a:r>
            <a:r>
              <a:rPr lang="zh-CN" altLang="zh-CN" dirty="0"/>
              <a:t>种函数调用方式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Wingdings" pitchFamily="2" charset="2"/>
              <a:buNone/>
            </a:pPr>
            <a:r>
              <a:rPr lang="zh-CN" altLang="zh-CN" dirty="0"/>
              <a:t>３</a:t>
            </a:r>
            <a:r>
              <a:rPr lang="en-US" altLang="zh-CN" dirty="0"/>
              <a:t>. </a:t>
            </a:r>
            <a:r>
              <a:rPr lang="zh-CN" altLang="zh-CN" b="1" dirty="0">
                <a:solidFill>
                  <a:srgbClr val="FF0000"/>
                </a:solidFill>
              </a:rPr>
              <a:t>函数参数</a:t>
            </a:r>
          </a:p>
          <a:p>
            <a:r>
              <a:rPr lang="zh-CN" altLang="zh-CN" dirty="0"/>
              <a:t>函数调用作为另一函数调用时的实参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</a:t>
            </a:r>
            <a:r>
              <a:rPr lang="zh-CN" altLang="zh-CN" b="1" dirty="0">
                <a:solidFill>
                  <a:srgbClr val="000099"/>
                </a:solidFill>
              </a:rPr>
              <a:t>如</a:t>
            </a:r>
            <a:r>
              <a:rPr lang="en-US" altLang="zh-CN" b="1" dirty="0">
                <a:solidFill>
                  <a:srgbClr val="000099"/>
                </a:solidFill>
              </a:rPr>
              <a:t>m</a:t>
            </a:r>
            <a:r>
              <a:rPr lang="zh-CN" altLang="zh-CN" b="1" dirty="0">
                <a:solidFill>
                  <a:srgbClr val="000099"/>
                </a:solidFill>
              </a:rPr>
              <a:t>＝</a:t>
            </a:r>
            <a:r>
              <a:rPr lang="en-US" altLang="zh-CN" b="1" dirty="0">
                <a:solidFill>
                  <a:srgbClr val="000099"/>
                </a:solidFill>
              </a:rPr>
              <a:t>max(</a:t>
            </a:r>
            <a:r>
              <a:rPr lang="en-US" altLang="zh-CN" b="1" dirty="0" err="1">
                <a:solidFill>
                  <a:srgbClr val="000099"/>
                </a:solidFill>
              </a:rPr>
              <a:t>a,max</a:t>
            </a:r>
            <a:r>
              <a:rPr lang="en-US" altLang="zh-CN" b="1" dirty="0">
                <a:solidFill>
                  <a:srgbClr val="000099"/>
                </a:solidFill>
              </a:rPr>
              <a:t>(</a:t>
            </a:r>
            <a:r>
              <a:rPr lang="en-US" altLang="zh-CN" b="1" dirty="0" err="1">
                <a:solidFill>
                  <a:srgbClr val="000099"/>
                </a:solidFill>
              </a:rPr>
              <a:t>b,c</a:t>
            </a:r>
            <a:r>
              <a:rPr lang="en-US" altLang="zh-CN" b="1" dirty="0">
                <a:solidFill>
                  <a:srgbClr val="000099"/>
                </a:solidFill>
              </a:rPr>
              <a:t>));</a:t>
            </a:r>
            <a:endParaRPr lang="zh-CN" altLang="zh-CN" b="1" dirty="0">
              <a:solidFill>
                <a:srgbClr val="000099"/>
              </a:solidFill>
            </a:endParaRPr>
          </a:p>
          <a:p>
            <a:pPr lvl="1"/>
            <a:r>
              <a:rPr lang="zh-CN" altLang="zh-CN" dirty="0"/>
              <a:t>其中</a:t>
            </a:r>
            <a:r>
              <a:rPr lang="en-US" altLang="zh-CN" dirty="0"/>
              <a:t>max(</a:t>
            </a:r>
            <a:r>
              <a:rPr lang="en-US" altLang="zh-CN" dirty="0" err="1"/>
              <a:t>b,c</a:t>
            </a:r>
            <a:r>
              <a:rPr lang="en-US" altLang="zh-CN" dirty="0"/>
              <a:t>)</a:t>
            </a:r>
            <a:r>
              <a:rPr lang="zh-CN" altLang="zh-CN" dirty="0"/>
              <a:t>是一次函数调用，它的值作为</a:t>
            </a:r>
            <a:r>
              <a:rPr lang="en-US" altLang="zh-CN" dirty="0"/>
              <a:t>max</a:t>
            </a:r>
            <a:r>
              <a:rPr lang="zh-CN" altLang="zh-CN" dirty="0"/>
              <a:t>另一次调用的实参</a:t>
            </a:r>
            <a:endParaRPr lang="en-US" altLang="zh-CN" dirty="0"/>
          </a:p>
          <a:p>
            <a:r>
              <a:rPr lang="zh-CN" altLang="en-US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如：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	m=max(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a,max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b,c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)); 				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printf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(“%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d”,max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a,b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));</a:t>
            </a:r>
          </a:p>
          <a:p>
            <a:pPr lvl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04691112"/>
      </p:ext>
    </p:extLst>
  </p:cSld>
  <p:clrMapOvr>
    <a:masterClrMapping/>
  </p:clrMapOvr>
  <p:transition spd="med"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65246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二、</a:t>
            </a: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函数调用时的数据传递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643063"/>
            <a:ext cx="7715250" cy="49291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1.</a:t>
            </a:r>
            <a:r>
              <a:rPr lang="zh-CN" altLang="zh-CN" dirty="0"/>
              <a:t>形式参数和实际参数</a:t>
            </a:r>
          </a:p>
          <a:p>
            <a:pPr lvl="1"/>
            <a:r>
              <a:rPr lang="zh-CN" altLang="zh-CN" dirty="0"/>
              <a:t>在调用有参函数时，</a:t>
            </a:r>
            <a:r>
              <a:rPr lang="zh-CN" altLang="zh-CN" b="1" dirty="0">
                <a:solidFill>
                  <a:srgbClr val="000099"/>
                </a:solidFill>
              </a:rPr>
              <a:t>主调函数</a:t>
            </a:r>
            <a:r>
              <a:rPr lang="zh-CN" altLang="zh-CN" dirty="0"/>
              <a:t>和</a:t>
            </a:r>
            <a:r>
              <a:rPr lang="zh-CN" altLang="zh-CN" b="1" dirty="0">
                <a:solidFill>
                  <a:srgbClr val="000099"/>
                </a:solidFill>
              </a:rPr>
              <a:t>被调用函数</a:t>
            </a:r>
            <a:r>
              <a:rPr lang="zh-CN" altLang="zh-CN" dirty="0"/>
              <a:t>之间有数据传递关系</a:t>
            </a:r>
            <a:endParaRPr lang="en-US" altLang="zh-CN" dirty="0"/>
          </a:p>
          <a:p>
            <a:pPr lvl="1"/>
            <a:r>
              <a:rPr lang="zh-CN" altLang="zh-CN" dirty="0"/>
              <a:t>定义函数时函数名后面的变量名称为“</a:t>
            </a:r>
            <a:r>
              <a:rPr lang="zh-CN" altLang="zh-CN" b="1" dirty="0">
                <a:solidFill>
                  <a:srgbClr val="000099"/>
                </a:solidFill>
              </a:rPr>
              <a:t>形式参数</a:t>
            </a:r>
            <a:r>
              <a:rPr lang="zh-CN" altLang="zh-CN" dirty="0"/>
              <a:t>”（简称“</a:t>
            </a:r>
            <a:r>
              <a:rPr lang="zh-CN" altLang="zh-CN" b="1" dirty="0">
                <a:solidFill>
                  <a:srgbClr val="000099"/>
                </a:solidFill>
              </a:rPr>
              <a:t>形参</a:t>
            </a:r>
            <a:r>
              <a:rPr lang="zh-CN" altLang="zh-CN" dirty="0"/>
              <a:t>”）</a:t>
            </a:r>
            <a:endParaRPr lang="en-US" altLang="zh-CN" dirty="0"/>
          </a:p>
          <a:p>
            <a:pPr lvl="1"/>
            <a:r>
              <a:rPr lang="zh-CN" altLang="zh-CN" dirty="0"/>
              <a:t>主调函数中调用一个函数时，函数名后面参数称为“</a:t>
            </a:r>
            <a:r>
              <a:rPr lang="zh-CN" altLang="zh-CN" b="1" dirty="0">
                <a:solidFill>
                  <a:srgbClr val="000099"/>
                </a:solidFill>
              </a:rPr>
              <a:t>实际参数</a:t>
            </a:r>
            <a:r>
              <a:rPr lang="zh-CN" altLang="zh-CN" dirty="0"/>
              <a:t>”（简称“</a:t>
            </a:r>
            <a:r>
              <a:rPr lang="zh-CN" altLang="zh-CN" b="1" dirty="0">
                <a:solidFill>
                  <a:srgbClr val="000099"/>
                </a:solidFill>
              </a:rPr>
              <a:t>实参</a:t>
            </a:r>
            <a:r>
              <a:rPr lang="zh-CN" altLang="zh-CN" dirty="0"/>
              <a:t>”）</a:t>
            </a:r>
            <a:endParaRPr lang="en-US" altLang="zh-CN" dirty="0"/>
          </a:p>
          <a:p>
            <a:pPr lvl="2"/>
            <a:r>
              <a:rPr lang="en-US" altLang="zh-CN" dirty="0"/>
              <a:t> </a:t>
            </a:r>
            <a:r>
              <a:rPr lang="zh-CN" altLang="zh-CN" b="1" dirty="0">
                <a:solidFill>
                  <a:srgbClr val="FF0000"/>
                </a:solidFill>
              </a:rPr>
              <a:t>实际参数可以是常量、变量或表达式</a:t>
            </a:r>
          </a:p>
        </p:txBody>
      </p:sp>
    </p:spTree>
    <p:extLst>
      <p:ext uri="{BB962C8B-B14F-4D97-AF65-F5344CB8AC3E}">
        <p14:creationId xmlns:p14="http://schemas.microsoft.com/office/powerpoint/2010/main" val="17827282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643063"/>
            <a:ext cx="7715250" cy="39290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2. </a:t>
            </a:r>
            <a:r>
              <a:rPr lang="zh-CN" altLang="zh-CN" dirty="0"/>
              <a:t>实参和形参间的数据传递</a:t>
            </a:r>
          </a:p>
          <a:p>
            <a:pPr lvl="1"/>
            <a:r>
              <a:rPr lang="zh-CN" altLang="zh-CN" dirty="0"/>
              <a:t>在</a:t>
            </a:r>
            <a:r>
              <a:rPr lang="zh-CN" altLang="zh-CN" b="1" dirty="0">
                <a:solidFill>
                  <a:srgbClr val="000099"/>
                </a:solidFill>
              </a:rPr>
              <a:t>调用函数过程中</a:t>
            </a:r>
            <a:r>
              <a:rPr lang="zh-CN" altLang="zh-CN" dirty="0"/>
              <a:t>，系统会把</a:t>
            </a:r>
            <a:r>
              <a:rPr lang="zh-CN" altLang="zh-CN" b="1" dirty="0">
                <a:solidFill>
                  <a:srgbClr val="FF0000"/>
                </a:solidFill>
              </a:rPr>
              <a:t>实参的值传递给被调用函数的形参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zh-CN" altLang="zh-CN" dirty="0"/>
              <a:t>或者说，形参从实参得到一个值</a:t>
            </a:r>
            <a:endParaRPr lang="en-US" altLang="zh-CN" dirty="0"/>
          </a:p>
          <a:p>
            <a:pPr lvl="1"/>
            <a:r>
              <a:rPr lang="zh-CN" altLang="zh-CN" b="1" dirty="0"/>
              <a:t>该值在函数调用期间有效，可以参加</a:t>
            </a:r>
            <a:r>
              <a:rPr lang="zh-CN" altLang="en-US" b="1" dirty="0"/>
              <a:t>被调</a:t>
            </a:r>
            <a:r>
              <a:rPr lang="zh-CN" altLang="zh-CN" b="1" dirty="0"/>
              <a:t>函数中的运算</a:t>
            </a:r>
          </a:p>
        </p:txBody>
      </p:sp>
    </p:spTree>
    <p:extLst>
      <p:ext uri="{BB962C8B-B14F-4D97-AF65-F5344CB8AC3E}">
        <p14:creationId xmlns:p14="http://schemas.microsoft.com/office/powerpoint/2010/main" val="222917387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4344" y="1196752"/>
            <a:ext cx="8215312" cy="48577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  </a:t>
            </a:r>
            <a:r>
              <a:rPr lang="zh-CN" altLang="zh-CN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zh-CN" dirty="0"/>
              <a:t>输入两个整数，要求输出其中值较大者。要求用函数来找到大数。</a:t>
            </a:r>
            <a:endParaRPr lang="en-US" altLang="zh-CN" dirty="0"/>
          </a:p>
          <a:p>
            <a:r>
              <a:rPr lang="zh-CN" altLang="zh-CN" dirty="0"/>
              <a:t>解题思路：</a:t>
            </a:r>
            <a:endParaRPr lang="en-US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(1)</a:t>
            </a:r>
            <a:r>
              <a:rPr lang="zh-CN" altLang="zh-CN" dirty="0"/>
              <a:t>函数名应是见名知意，今定名为</a:t>
            </a:r>
            <a:r>
              <a:rPr lang="en-US" altLang="zh-CN" dirty="0"/>
              <a:t>max</a:t>
            </a:r>
            <a:endParaRPr lang="zh-CN" altLang="zh-CN" dirty="0"/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(2) </a:t>
            </a:r>
            <a:r>
              <a:rPr lang="zh-CN" altLang="zh-CN" dirty="0"/>
              <a:t>由于给定的两个数是整数，返回主调函数的值</a:t>
            </a:r>
            <a:r>
              <a:rPr lang="zh-CN" altLang="en-US" dirty="0"/>
              <a:t>（即较大数）</a:t>
            </a:r>
            <a:r>
              <a:rPr lang="zh-CN" altLang="zh-CN" dirty="0"/>
              <a:t>应该是整型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(3)max</a:t>
            </a:r>
            <a:r>
              <a:rPr lang="zh-CN" altLang="zh-CN" dirty="0"/>
              <a:t>函数应当有两个参数，以便从主函数接收两个整数，</a:t>
            </a:r>
            <a:r>
              <a:rPr lang="zh-CN" altLang="en-US" dirty="0"/>
              <a:t>因此</a:t>
            </a:r>
            <a:r>
              <a:rPr lang="zh-CN" altLang="zh-CN" dirty="0"/>
              <a:t>参数的类型应当是整型</a:t>
            </a:r>
          </a:p>
        </p:txBody>
      </p:sp>
    </p:spTree>
    <p:extLst>
      <p:ext uri="{BB962C8B-B14F-4D97-AF65-F5344CB8AC3E}">
        <p14:creationId xmlns:p14="http://schemas.microsoft.com/office/powerpoint/2010/main" val="264534022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D41A7D-2715-43E8-A0A8-C9DC8A1F9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32568"/>
            <a:ext cx="6218560" cy="4674642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07197" y="3446102"/>
            <a:ext cx="5357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CC"/>
                </a:solidFill>
              </a:rPr>
              <a:t>实参可以是常量、变量或表达式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580112" y="3008349"/>
            <a:ext cx="714375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6E191A-8D35-418F-8DC0-8864E3E9D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531" y="5295330"/>
            <a:ext cx="4405925" cy="8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5655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85813" y="1500188"/>
            <a:ext cx="7858125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altLang="zh-CN" sz="3200" b="1" dirty="0">
                <a:latin typeface="+mn-lt"/>
                <a:ea typeface="+mn-ea"/>
              </a:rPr>
              <a:t>     </a:t>
            </a:r>
            <a:r>
              <a:rPr lang="en-US" altLang="zh-CN" sz="3200" b="1" dirty="0">
                <a:solidFill>
                  <a:srgbClr val="00B050"/>
                </a:solidFill>
                <a:latin typeface="+mn-lt"/>
                <a:ea typeface="+mn-ea"/>
              </a:rPr>
              <a:t>c=max(</a:t>
            </a:r>
            <a:r>
              <a:rPr lang="en-US" altLang="zh-CN" sz="3200" b="1" dirty="0" err="1">
                <a:solidFill>
                  <a:srgbClr val="00B050"/>
                </a:solidFill>
                <a:latin typeface="+mn-lt"/>
                <a:ea typeface="+mn-ea"/>
              </a:rPr>
              <a:t>a,b</a:t>
            </a:r>
            <a:r>
              <a:rPr lang="en-US" altLang="zh-CN" sz="3200" b="1" dirty="0">
                <a:solidFill>
                  <a:srgbClr val="00B050"/>
                </a:solidFill>
                <a:latin typeface="+mn-lt"/>
                <a:ea typeface="+mn-ea"/>
              </a:rPr>
              <a:t>);      </a:t>
            </a:r>
            <a:r>
              <a:rPr lang="zh-CN" altLang="en-US" sz="3200" b="1" dirty="0">
                <a:solidFill>
                  <a:srgbClr val="0000CC"/>
                </a:solidFill>
                <a:latin typeface="+mn-lt"/>
                <a:ea typeface="+mn-ea"/>
              </a:rPr>
              <a:t>（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  <a:ea typeface="+mn-ea"/>
              </a:rPr>
              <a:t>main</a:t>
            </a:r>
            <a:r>
              <a:rPr lang="zh-CN" altLang="en-US" sz="3200" b="1" dirty="0">
                <a:solidFill>
                  <a:srgbClr val="0000CC"/>
                </a:solidFill>
                <a:latin typeface="+mn-lt"/>
                <a:ea typeface="+mn-ea"/>
              </a:rPr>
              <a:t>函数）</a:t>
            </a:r>
            <a:endParaRPr lang="en-US" altLang="zh-CN" sz="32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 algn="l">
              <a:defRPr/>
            </a:pPr>
            <a:endParaRPr lang="zh-CN" altLang="zh-CN" sz="3200" b="1" dirty="0">
              <a:latin typeface="+mn-lt"/>
              <a:ea typeface="+mn-ea"/>
            </a:endParaRPr>
          </a:p>
          <a:p>
            <a:pPr algn="l">
              <a:defRPr/>
            </a:pPr>
            <a:r>
              <a:rPr lang="en-US" altLang="zh-CN" sz="3200" b="1" dirty="0" err="1">
                <a:solidFill>
                  <a:srgbClr val="9D138D"/>
                </a:solidFill>
                <a:latin typeface="+mn-lt"/>
                <a:ea typeface="+mn-ea"/>
              </a:rPr>
              <a:t>int</a:t>
            </a:r>
            <a:r>
              <a:rPr lang="en-US" altLang="zh-CN" sz="3200" b="1" dirty="0">
                <a:solidFill>
                  <a:srgbClr val="9D138D"/>
                </a:solidFill>
                <a:latin typeface="+mn-lt"/>
                <a:ea typeface="+mn-ea"/>
              </a:rPr>
              <a:t> max(</a:t>
            </a:r>
            <a:r>
              <a:rPr lang="en-US" altLang="zh-CN" sz="3200" b="1" dirty="0" err="1">
                <a:solidFill>
                  <a:srgbClr val="9D138D"/>
                </a:solidFill>
                <a:latin typeface="+mn-lt"/>
                <a:ea typeface="+mn-ea"/>
              </a:rPr>
              <a:t>int</a:t>
            </a:r>
            <a:r>
              <a:rPr lang="en-US" altLang="zh-CN" sz="3200" b="1" dirty="0">
                <a:solidFill>
                  <a:srgbClr val="9D138D"/>
                </a:solidFill>
                <a:latin typeface="+mn-lt"/>
                <a:ea typeface="+mn-ea"/>
              </a:rPr>
              <a:t> x, </a:t>
            </a:r>
            <a:r>
              <a:rPr lang="en-US" altLang="zh-CN" sz="3200" b="1" dirty="0" err="1">
                <a:solidFill>
                  <a:srgbClr val="9D138D"/>
                </a:solidFill>
                <a:latin typeface="+mn-lt"/>
                <a:ea typeface="+mn-ea"/>
              </a:rPr>
              <a:t>int</a:t>
            </a:r>
            <a:r>
              <a:rPr lang="en-US" altLang="zh-CN" sz="3200" b="1" dirty="0">
                <a:solidFill>
                  <a:srgbClr val="9D138D"/>
                </a:solidFill>
                <a:latin typeface="+mn-lt"/>
                <a:ea typeface="+mn-ea"/>
              </a:rPr>
              <a:t> y)  </a:t>
            </a:r>
            <a:r>
              <a:rPr lang="zh-CN" altLang="en-US" sz="3200" b="1" dirty="0">
                <a:solidFill>
                  <a:srgbClr val="0000CC"/>
                </a:solidFill>
                <a:latin typeface="+mn-lt"/>
                <a:ea typeface="+mn-ea"/>
              </a:rPr>
              <a:t>（</a:t>
            </a:r>
            <a:r>
              <a:rPr lang="en-US" altLang="zh-CN" sz="3200" b="1" dirty="0">
                <a:solidFill>
                  <a:srgbClr val="0000CC"/>
                </a:solidFill>
                <a:latin typeface="+mn-lt"/>
                <a:ea typeface="+mn-ea"/>
              </a:rPr>
              <a:t>max</a:t>
            </a:r>
            <a:r>
              <a:rPr lang="zh-CN" altLang="en-US" sz="3200" b="1" dirty="0">
                <a:solidFill>
                  <a:srgbClr val="0000CC"/>
                </a:solidFill>
                <a:latin typeface="+mn-lt"/>
                <a:ea typeface="+mn-ea"/>
              </a:rPr>
              <a:t>函数）</a:t>
            </a:r>
            <a:endParaRPr lang="zh-CN" altLang="zh-CN" sz="3200" b="1" dirty="0">
              <a:solidFill>
                <a:srgbClr val="0000CC"/>
              </a:solidFill>
              <a:latin typeface="+mn-lt"/>
              <a:ea typeface="+mn-ea"/>
            </a:endParaRPr>
          </a:p>
          <a:p>
            <a:pPr algn="l">
              <a:defRPr/>
            </a:pPr>
            <a:r>
              <a:rPr lang="en-US" altLang="zh-CN" sz="3200" b="1" dirty="0">
                <a:solidFill>
                  <a:srgbClr val="9D138D"/>
                </a:solidFill>
                <a:latin typeface="+mn-lt"/>
                <a:ea typeface="+mn-ea"/>
              </a:rPr>
              <a:t>{</a:t>
            </a:r>
            <a:endParaRPr lang="zh-CN" altLang="zh-CN" sz="3200" b="1" dirty="0">
              <a:solidFill>
                <a:srgbClr val="9D138D"/>
              </a:solidFill>
              <a:latin typeface="+mn-lt"/>
              <a:ea typeface="+mn-ea"/>
            </a:endParaRPr>
          </a:p>
          <a:p>
            <a:pPr algn="l">
              <a:defRPr/>
            </a:pPr>
            <a:r>
              <a:rPr lang="en-US" altLang="zh-CN" sz="3200" b="1" dirty="0">
                <a:solidFill>
                  <a:srgbClr val="9D138D"/>
                </a:solidFill>
                <a:latin typeface="+mn-lt"/>
                <a:ea typeface="+mn-ea"/>
              </a:rPr>
              <a:t>     </a:t>
            </a:r>
            <a:r>
              <a:rPr lang="en-US" altLang="zh-CN" sz="3200" b="1" dirty="0" err="1">
                <a:solidFill>
                  <a:srgbClr val="9D138D"/>
                </a:solidFill>
                <a:latin typeface="+mn-lt"/>
                <a:ea typeface="+mn-ea"/>
              </a:rPr>
              <a:t>int</a:t>
            </a:r>
            <a:r>
              <a:rPr lang="en-US" altLang="zh-CN" sz="3200" b="1" dirty="0">
                <a:solidFill>
                  <a:srgbClr val="9D138D"/>
                </a:solidFill>
                <a:latin typeface="+mn-lt"/>
                <a:ea typeface="+mn-ea"/>
              </a:rPr>
              <a:t> z; </a:t>
            </a:r>
            <a:endParaRPr lang="zh-CN" altLang="zh-CN" sz="3200" b="1" dirty="0">
              <a:solidFill>
                <a:srgbClr val="9D138D"/>
              </a:solidFill>
              <a:latin typeface="+mn-lt"/>
              <a:ea typeface="+mn-ea"/>
            </a:endParaRPr>
          </a:p>
          <a:p>
            <a:pPr algn="l">
              <a:defRPr/>
            </a:pPr>
            <a:r>
              <a:rPr lang="en-US" altLang="zh-CN" sz="3200" b="1" dirty="0">
                <a:solidFill>
                  <a:srgbClr val="9D138D"/>
                </a:solidFill>
                <a:latin typeface="+mn-lt"/>
                <a:ea typeface="+mn-ea"/>
              </a:rPr>
              <a:t>     z=x&gt;</a:t>
            </a:r>
            <a:r>
              <a:rPr lang="en-US" altLang="zh-CN" sz="3200" b="1" dirty="0" err="1">
                <a:solidFill>
                  <a:srgbClr val="9D138D"/>
                </a:solidFill>
                <a:latin typeface="+mn-lt"/>
                <a:ea typeface="+mn-ea"/>
              </a:rPr>
              <a:t>y?x:y</a:t>
            </a:r>
            <a:r>
              <a:rPr lang="en-US" altLang="zh-CN" sz="3200" b="1" dirty="0">
                <a:solidFill>
                  <a:srgbClr val="9D138D"/>
                </a:solidFill>
                <a:latin typeface="+mn-lt"/>
                <a:ea typeface="+mn-ea"/>
              </a:rPr>
              <a:t>; </a:t>
            </a:r>
            <a:endParaRPr lang="zh-CN" altLang="zh-CN" sz="3200" b="1" dirty="0">
              <a:solidFill>
                <a:srgbClr val="9D138D"/>
              </a:solidFill>
              <a:latin typeface="+mn-lt"/>
              <a:ea typeface="+mn-ea"/>
            </a:endParaRPr>
          </a:p>
          <a:p>
            <a:pPr algn="l">
              <a:defRPr/>
            </a:pPr>
            <a:r>
              <a:rPr lang="en-US" altLang="zh-CN" sz="3200" b="1" dirty="0">
                <a:solidFill>
                  <a:srgbClr val="9D138D"/>
                </a:solidFill>
                <a:latin typeface="+mn-lt"/>
                <a:ea typeface="+mn-ea"/>
              </a:rPr>
              <a:t>     return(z); </a:t>
            </a:r>
            <a:endParaRPr lang="zh-CN" altLang="zh-CN" sz="3200" b="1" dirty="0">
              <a:solidFill>
                <a:srgbClr val="9D138D"/>
              </a:solidFill>
              <a:latin typeface="+mn-lt"/>
              <a:ea typeface="+mn-ea"/>
            </a:endParaRPr>
          </a:p>
          <a:p>
            <a:pPr algn="l">
              <a:defRPr/>
            </a:pPr>
            <a:r>
              <a:rPr lang="en-US" altLang="zh-CN" sz="3200" b="1" dirty="0">
                <a:solidFill>
                  <a:srgbClr val="9D138D"/>
                </a:solidFill>
                <a:latin typeface="+mn-lt"/>
                <a:ea typeface="+mn-ea"/>
              </a:rPr>
              <a:t>} </a:t>
            </a:r>
            <a:endParaRPr lang="zh-CN" altLang="zh-CN" sz="3200" b="1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cxnSp>
        <p:nvCxnSpPr>
          <p:cNvPr id="41988" name="直接连接符 8"/>
          <p:cNvCxnSpPr>
            <a:cxnSpLocks noChangeShapeType="1"/>
          </p:cNvCxnSpPr>
          <p:nvPr/>
        </p:nvCxnSpPr>
        <p:spPr bwMode="auto">
          <a:xfrm>
            <a:off x="714375" y="2286000"/>
            <a:ext cx="7500938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箭头连接符 55"/>
          <p:cNvCxnSpPr>
            <a:cxnSpLocks noChangeShapeType="1"/>
          </p:cNvCxnSpPr>
          <p:nvPr/>
        </p:nvCxnSpPr>
        <p:spPr bwMode="auto">
          <a:xfrm rot="16200000" flipH="1">
            <a:off x="2845520" y="2216151"/>
            <a:ext cx="642938" cy="2143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箭头连接符 55"/>
          <p:cNvCxnSpPr>
            <a:cxnSpLocks noChangeShapeType="1"/>
          </p:cNvCxnSpPr>
          <p:nvPr/>
        </p:nvCxnSpPr>
        <p:spPr bwMode="auto">
          <a:xfrm>
            <a:off x="3488457" y="1930402"/>
            <a:ext cx="1143000" cy="714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任意多边形 14"/>
          <p:cNvSpPr>
            <a:spLocks/>
          </p:cNvSpPr>
          <p:nvPr/>
        </p:nvSpPr>
        <p:spPr bwMode="auto">
          <a:xfrm>
            <a:off x="447675" y="2001838"/>
            <a:ext cx="2981325" cy="3213100"/>
          </a:xfrm>
          <a:custGeom>
            <a:avLst/>
            <a:gdLst>
              <a:gd name="T0" fmla="*/ 2982235 w 2981195"/>
              <a:gd name="T1" fmla="*/ 3057678 h 3212926"/>
              <a:gd name="T2" fmla="*/ 1253044 w 2981195"/>
              <a:gd name="T3" fmla="*/ 3145392 h 3212926"/>
              <a:gd name="T4" fmla="*/ 350849 w 2981195"/>
              <a:gd name="T5" fmla="*/ 2644129 h 3212926"/>
              <a:gd name="T6" fmla="*/ 37595 w 2981195"/>
              <a:gd name="T7" fmla="*/ 1328335 h 3212926"/>
              <a:gd name="T8" fmla="*/ 288203 w 2981195"/>
              <a:gd name="T9" fmla="*/ 363415 h 3212926"/>
              <a:gd name="T10" fmla="*/ 1766796 w 2981195"/>
              <a:gd name="T11" fmla="*/ 0 h 321292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981195"/>
              <a:gd name="T19" fmla="*/ 0 h 3212926"/>
              <a:gd name="T20" fmla="*/ 2981195 w 2981195"/>
              <a:gd name="T21" fmla="*/ 3212926 h 321292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981195" h="3212926">
                <a:moveTo>
                  <a:pt x="2981195" y="3056351"/>
                </a:moveTo>
                <a:cubicBezTo>
                  <a:pt x="2336104" y="3134638"/>
                  <a:pt x="1691014" y="3212926"/>
                  <a:pt x="1252603" y="3144033"/>
                </a:cubicBezTo>
                <a:cubicBezTo>
                  <a:pt x="814192" y="3075140"/>
                  <a:pt x="553233" y="2945704"/>
                  <a:pt x="350729" y="2642992"/>
                </a:cubicBezTo>
                <a:cubicBezTo>
                  <a:pt x="148225" y="2340280"/>
                  <a:pt x="48017" y="1707715"/>
                  <a:pt x="37579" y="1327759"/>
                </a:cubicBezTo>
                <a:cubicBezTo>
                  <a:pt x="27141" y="947803"/>
                  <a:pt x="0" y="584548"/>
                  <a:pt x="288099" y="363255"/>
                </a:cubicBezTo>
                <a:cubicBezTo>
                  <a:pt x="576198" y="141962"/>
                  <a:pt x="1171184" y="70981"/>
                  <a:pt x="1766171" y="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42920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1643062" y="770603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三、</a:t>
            </a:r>
            <a:r>
              <a:rPr lang="en-US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函数调用的过程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85813" y="1500188"/>
            <a:ext cx="7858125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defRPr/>
            </a:pPr>
            <a:r>
              <a:rPr lang="zh-CN" altLang="zh-CN" sz="3200" b="1" dirty="0">
                <a:latin typeface="+mn-lt"/>
                <a:ea typeface="+mn-ea"/>
              </a:rPr>
              <a:t>在定义函数中指定的形参，在未出现函数调用时，它们并不占内存中的存储单元。在发生函数调用时，函数</a:t>
            </a:r>
            <a:r>
              <a:rPr lang="en-US" altLang="zh-CN" sz="3200" b="1" dirty="0">
                <a:latin typeface="+mn-lt"/>
                <a:ea typeface="+mn-ea"/>
              </a:rPr>
              <a:t>max</a:t>
            </a:r>
            <a:r>
              <a:rPr lang="zh-CN" altLang="zh-CN" sz="3200" b="1" dirty="0">
                <a:latin typeface="+mn-lt"/>
                <a:ea typeface="+mn-ea"/>
              </a:rPr>
              <a:t>的形参被临时分配内存单元。</a:t>
            </a:r>
          </a:p>
        </p:txBody>
      </p:sp>
      <p:sp>
        <p:nvSpPr>
          <p:cNvPr id="8" name="流程图: 过程 7"/>
          <p:cNvSpPr>
            <a:spLocks noChangeArrowheads="1"/>
          </p:cNvSpPr>
          <p:nvPr/>
        </p:nvSpPr>
        <p:spPr bwMode="auto">
          <a:xfrm>
            <a:off x="4071938" y="4286250"/>
            <a:ext cx="642937" cy="5715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/>
              <a:t>2</a:t>
            </a:r>
            <a:endParaRPr lang="zh-CN" altLang="en-US" sz="3200" b="1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643313" y="4273550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a</a:t>
            </a:r>
            <a:endParaRPr lang="zh-CN" altLang="en-US" sz="3200" b="1"/>
          </a:p>
        </p:txBody>
      </p:sp>
      <p:sp>
        <p:nvSpPr>
          <p:cNvPr id="10" name="流程图: 过程 9"/>
          <p:cNvSpPr>
            <a:spLocks noChangeArrowheads="1"/>
          </p:cNvSpPr>
          <p:nvPr/>
        </p:nvSpPr>
        <p:spPr bwMode="auto">
          <a:xfrm>
            <a:off x="5214938" y="4286250"/>
            <a:ext cx="642937" cy="5715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/>
              <a:t>3</a:t>
            </a:r>
            <a:endParaRPr lang="zh-CN" altLang="en-US" sz="3200" b="1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929313" y="4286250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b</a:t>
            </a:r>
            <a:endParaRPr lang="zh-CN" altLang="en-US" sz="3200" b="1"/>
          </a:p>
        </p:txBody>
      </p:sp>
      <p:sp>
        <p:nvSpPr>
          <p:cNvPr id="12" name="流程图: 过程 11"/>
          <p:cNvSpPr>
            <a:spLocks noChangeArrowheads="1"/>
          </p:cNvSpPr>
          <p:nvPr/>
        </p:nvSpPr>
        <p:spPr bwMode="auto">
          <a:xfrm>
            <a:off x="4071938" y="5357813"/>
            <a:ext cx="642937" cy="5715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3200" b="1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643313" y="5345113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x</a:t>
            </a:r>
            <a:endParaRPr lang="zh-CN" altLang="en-US" sz="3200" b="1"/>
          </a:p>
        </p:txBody>
      </p:sp>
      <p:sp>
        <p:nvSpPr>
          <p:cNvPr id="14" name="流程图: 过程 13"/>
          <p:cNvSpPr>
            <a:spLocks noChangeArrowheads="1"/>
          </p:cNvSpPr>
          <p:nvPr/>
        </p:nvSpPr>
        <p:spPr bwMode="auto">
          <a:xfrm>
            <a:off x="5214938" y="5357813"/>
            <a:ext cx="642937" cy="5715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3200" b="1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929313" y="5357813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y</a:t>
            </a:r>
            <a:endParaRPr lang="zh-CN" altLang="en-US" sz="3200" b="1"/>
          </a:p>
        </p:txBody>
      </p:sp>
      <p:sp>
        <p:nvSpPr>
          <p:cNvPr id="16" name="流程图: 过程 15"/>
          <p:cNvSpPr>
            <a:spLocks noChangeArrowheads="1"/>
          </p:cNvSpPr>
          <p:nvPr/>
        </p:nvSpPr>
        <p:spPr bwMode="auto">
          <a:xfrm>
            <a:off x="4143375" y="5357813"/>
            <a:ext cx="500063" cy="500062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0000"/>
                </a:solidFill>
              </a:rPr>
              <a:t>2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7" name="流程图: 过程 16"/>
          <p:cNvSpPr>
            <a:spLocks noChangeArrowheads="1"/>
          </p:cNvSpPr>
          <p:nvPr/>
        </p:nvSpPr>
        <p:spPr bwMode="auto">
          <a:xfrm>
            <a:off x="5286375" y="5357813"/>
            <a:ext cx="500063" cy="500062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0000"/>
                </a:solidFill>
              </a:rPr>
              <a:t>3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>
            <a:off x="857250" y="3357563"/>
            <a:ext cx="764381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19"/>
          <p:cNvCxnSpPr>
            <a:cxnSpLocks noChangeShapeType="1"/>
          </p:cNvCxnSpPr>
          <p:nvPr/>
        </p:nvCxnSpPr>
        <p:spPr bwMode="auto">
          <a:xfrm>
            <a:off x="857250" y="3933825"/>
            <a:ext cx="307181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21"/>
          <p:cNvCxnSpPr>
            <a:cxnSpLocks noChangeShapeType="1"/>
          </p:cNvCxnSpPr>
          <p:nvPr/>
        </p:nvCxnSpPr>
        <p:spPr bwMode="auto">
          <a:xfrm>
            <a:off x="2214563" y="5072063"/>
            <a:ext cx="4214812" cy="0"/>
          </a:xfrm>
          <a:prstGeom prst="line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214563" y="4286250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实参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143125" y="5286375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形参</a:t>
            </a:r>
          </a:p>
        </p:txBody>
      </p:sp>
      <p:cxnSp>
        <p:nvCxnSpPr>
          <p:cNvPr id="26" name="直接箭头连接符 55"/>
          <p:cNvCxnSpPr>
            <a:cxnSpLocks noChangeShapeType="1"/>
            <a:stCxn id="8" idx="2"/>
            <a:endCxn id="12" idx="0"/>
          </p:cNvCxnSpPr>
          <p:nvPr/>
        </p:nvCxnSpPr>
        <p:spPr bwMode="auto">
          <a:xfrm rot="5400000">
            <a:off x="4143376" y="5108575"/>
            <a:ext cx="500062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箭头连接符 55"/>
          <p:cNvCxnSpPr>
            <a:cxnSpLocks noChangeShapeType="1"/>
          </p:cNvCxnSpPr>
          <p:nvPr/>
        </p:nvCxnSpPr>
        <p:spPr bwMode="auto">
          <a:xfrm rot="5400000">
            <a:off x="5322887" y="5106988"/>
            <a:ext cx="500063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9187592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/>
      <p:bldP spid="17" grpId="0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85812" y="1519501"/>
            <a:ext cx="7858125" cy="306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en-US" sz="3200" b="1" dirty="0">
                <a:latin typeface="+mn-lt"/>
                <a:ea typeface="+mn-ea"/>
              </a:rPr>
              <a:t>被调函数中，形参可以参与运算</a:t>
            </a:r>
            <a:endParaRPr lang="en-US" altLang="zh-CN" sz="3200" b="1" dirty="0">
              <a:latin typeface="+mn-lt"/>
              <a:ea typeface="+mn-ea"/>
            </a:endParaRPr>
          </a:p>
          <a:p>
            <a:pPr algn="l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zh-CN" sz="3200" b="1" dirty="0">
                <a:latin typeface="+mn-lt"/>
                <a:ea typeface="+mn-ea"/>
              </a:rPr>
              <a:t>调用结束，形参单元被释放</a:t>
            </a:r>
            <a:endParaRPr lang="en-US" altLang="zh-CN" sz="3200" b="1" dirty="0">
              <a:latin typeface="+mn-lt"/>
              <a:ea typeface="+mn-ea"/>
            </a:endParaRPr>
          </a:p>
          <a:p>
            <a:pPr algn="l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zh-CN" sz="3200" b="1" dirty="0">
                <a:solidFill>
                  <a:srgbClr val="FF0000"/>
                </a:solidFill>
                <a:latin typeface="+mn-lt"/>
                <a:ea typeface="+mn-ea"/>
              </a:rPr>
              <a:t>实参单元仍保留并维持原值，没有改变</a:t>
            </a:r>
            <a:endParaRPr lang="en-US" altLang="zh-CN" sz="32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algn="l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zh-CN" sz="3200" b="1" dirty="0">
                <a:latin typeface="+mn-lt"/>
                <a:ea typeface="+mn-ea"/>
              </a:rPr>
              <a:t>如果在执行一个被调用函数时，形参的值发生改变，不会改变主调函数的实参的值</a:t>
            </a:r>
          </a:p>
        </p:txBody>
      </p:sp>
      <p:sp>
        <p:nvSpPr>
          <p:cNvPr id="44036" name="流程图: 过程 7"/>
          <p:cNvSpPr>
            <a:spLocks noChangeArrowheads="1"/>
          </p:cNvSpPr>
          <p:nvPr/>
        </p:nvSpPr>
        <p:spPr bwMode="auto">
          <a:xfrm>
            <a:off x="4071938" y="4521820"/>
            <a:ext cx="642937" cy="5715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/>
              <a:t>2</a:t>
            </a:r>
            <a:endParaRPr lang="zh-CN" altLang="en-US" sz="3200" b="1" dirty="0"/>
          </a:p>
        </p:txBody>
      </p:sp>
      <p:sp>
        <p:nvSpPr>
          <p:cNvPr id="44037" name="TextBox 8"/>
          <p:cNvSpPr txBox="1">
            <a:spLocks noChangeArrowheads="1"/>
          </p:cNvSpPr>
          <p:nvPr/>
        </p:nvSpPr>
        <p:spPr bwMode="auto">
          <a:xfrm>
            <a:off x="3643313" y="4509120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a</a:t>
            </a:r>
            <a:endParaRPr lang="zh-CN" altLang="en-US" sz="3200" b="1"/>
          </a:p>
        </p:txBody>
      </p:sp>
      <p:sp>
        <p:nvSpPr>
          <p:cNvPr id="44038" name="流程图: 过程 9"/>
          <p:cNvSpPr>
            <a:spLocks noChangeArrowheads="1"/>
          </p:cNvSpPr>
          <p:nvPr/>
        </p:nvSpPr>
        <p:spPr bwMode="auto">
          <a:xfrm>
            <a:off x="5214938" y="4521820"/>
            <a:ext cx="642937" cy="5715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/>
              <a:t>3</a:t>
            </a:r>
            <a:endParaRPr lang="zh-CN" altLang="en-US" sz="3200" b="1"/>
          </a:p>
        </p:txBody>
      </p:sp>
      <p:sp>
        <p:nvSpPr>
          <p:cNvPr id="44039" name="TextBox 10"/>
          <p:cNvSpPr txBox="1">
            <a:spLocks noChangeArrowheads="1"/>
          </p:cNvSpPr>
          <p:nvPr/>
        </p:nvSpPr>
        <p:spPr bwMode="auto">
          <a:xfrm>
            <a:off x="5929313" y="4521820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b</a:t>
            </a:r>
            <a:endParaRPr lang="zh-CN" altLang="en-US" sz="3200" b="1"/>
          </a:p>
        </p:txBody>
      </p:sp>
      <p:sp>
        <p:nvSpPr>
          <p:cNvPr id="44040" name="流程图: 过程 11"/>
          <p:cNvSpPr>
            <a:spLocks noChangeArrowheads="1"/>
          </p:cNvSpPr>
          <p:nvPr/>
        </p:nvSpPr>
        <p:spPr bwMode="auto">
          <a:xfrm>
            <a:off x="4071938" y="5593383"/>
            <a:ext cx="642937" cy="5715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3200" b="1"/>
          </a:p>
        </p:txBody>
      </p:sp>
      <p:sp>
        <p:nvSpPr>
          <p:cNvPr id="44041" name="TextBox 12"/>
          <p:cNvSpPr txBox="1">
            <a:spLocks noChangeArrowheads="1"/>
          </p:cNvSpPr>
          <p:nvPr/>
        </p:nvSpPr>
        <p:spPr bwMode="auto">
          <a:xfrm>
            <a:off x="3643313" y="5580683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x</a:t>
            </a:r>
            <a:endParaRPr lang="zh-CN" altLang="en-US" sz="3200" b="1"/>
          </a:p>
        </p:txBody>
      </p:sp>
      <p:sp>
        <p:nvSpPr>
          <p:cNvPr id="44042" name="流程图: 过程 13"/>
          <p:cNvSpPr>
            <a:spLocks noChangeArrowheads="1"/>
          </p:cNvSpPr>
          <p:nvPr/>
        </p:nvSpPr>
        <p:spPr bwMode="auto">
          <a:xfrm>
            <a:off x="5214938" y="5593383"/>
            <a:ext cx="642937" cy="571500"/>
          </a:xfrm>
          <a:prstGeom prst="flowChartProces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3200" b="1"/>
          </a:p>
        </p:txBody>
      </p:sp>
      <p:sp>
        <p:nvSpPr>
          <p:cNvPr id="44043" name="TextBox 14"/>
          <p:cNvSpPr txBox="1">
            <a:spLocks noChangeArrowheads="1"/>
          </p:cNvSpPr>
          <p:nvPr/>
        </p:nvSpPr>
        <p:spPr bwMode="auto">
          <a:xfrm>
            <a:off x="5929313" y="5593383"/>
            <a:ext cx="50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/>
              <a:t>y</a:t>
            </a:r>
            <a:endParaRPr lang="zh-CN" altLang="en-US" sz="3200" b="1"/>
          </a:p>
        </p:txBody>
      </p:sp>
      <p:sp>
        <p:nvSpPr>
          <p:cNvPr id="44044" name="流程图: 过程 15"/>
          <p:cNvSpPr>
            <a:spLocks noChangeArrowheads="1"/>
          </p:cNvSpPr>
          <p:nvPr/>
        </p:nvSpPr>
        <p:spPr bwMode="auto">
          <a:xfrm>
            <a:off x="4143375" y="5593383"/>
            <a:ext cx="500063" cy="500062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FF0000"/>
                </a:solidFill>
              </a:rPr>
              <a:t>2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4045" name="流程图: 过程 16"/>
          <p:cNvSpPr>
            <a:spLocks noChangeArrowheads="1"/>
          </p:cNvSpPr>
          <p:nvPr/>
        </p:nvSpPr>
        <p:spPr bwMode="auto">
          <a:xfrm>
            <a:off x="5286375" y="5593383"/>
            <a:ext cx="500063" cy="500062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>
                <a:solidFill>
                  <a:srgbClr val="FF0000"/>
                </a:solidFill>
              </a:rPr>
              <a:t>3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cxnSp>
        <p:nvCxnSpPr>
          <p:cNvPr id="44046" name="直接连接符 21"/>
          <p:cNvCxnSpPr>
            <a:cxnSpLocks noChangeShapeType="1"/>
          </p:cNvCxnSpPr>
          <p:nvPr/>
        </p:nvCxnSpPr>
        <p:spPr bwMode="auto">
          <a:xfrm>
            <a:off x="2214563" y="5307633"/>
            <a:ext cx="4214812" cy="0"/>
          </a:xfrm>
          <a:prstGeom prst="line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7" name="TextBox 22"/>
          <p:cNvSpPr txBox="1">
            <a:spLocks noChangeArrowheads="1"/>
          </p:cNvSpPr>
          <p:nvPr/>
        </p:nvSpPr>
        <p:spPr bwMode="auto">
          <a:xfrm>
            <a:off x="2214563" y="4521820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实参</a:t>
            </a:r>
          </a:p>
        </p:txBody>
      </p:sp>
      <p:sp>
        <p:nvSpPr>
          <p:cNvPr id="44048" name="TextBox 23"/>
          <p:cNvSpPr txBox="1">
            <a:spLocks noChangeArrowheads="1"/>
          </p:cNvSpPr>
          <p:nvPr/>
        </p:nvSpPr>
        <p:spPr bwMode="auto">
          <a:xfrm>
            <a:off x="2143125" y="5521945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/>
              <a:t>形参</a:t>
            </a:r>
          </a:p>
        </p:txBody>
      </p:sp>
      <p:cxnSp>
        <p:nvCxnSpPr>
          <p:cNvPr id="44049" name="直接箭头连接符 55"/>
          <p:cNvCxnSpPr>
            <a:cxnSpLocks noChangeShapeType="1"/>
            <a:stCxn id="44036" idx="2"/>
            <a:endCxn id="44040" idx="0"/>
          </p:cNvCxnSpPr>
          <p:nvPr/>
        </p:nvCxnSpPr>
        <p:spPr bwMode="auto">
          <a:xfrm rot="5400000">
            <a:off x="4143376" y="5344145"/>
            <a:ext cx="500062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直接箭头连接符 55"/>
          <p:cNvCxnSpPr>
            <a:cxnSpLocks noChangeShapeType="1"/>
          </p:cNvCxnSpPr>
          <p:nvPr/>
        </p:nvCxnSpPr>
        <p:spPr bwMode="auto">
          <a:xfrm rot="5400000">
            <a:off x="5322887" y="5342558"/>
            <a:ext cx="500063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流程图: 过程 15"/>
          <p:cNvSpPr>
            <a:spLocks noChangeArrowheads="1"/>
          </p:cNvSpPr>
          <p:nvPr/>
        </p:nvSpPr>
        <p:spPr bwMode="auto">
          <a:xfrm>
            <a:off x="4139952" y="5619522"/>
            <a:ext cx="500063" cy="50006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FF0000"/>
                </a:solidFill>
              </a:rPr>
              <a:t>10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流程图: 过程 16"/>
          <p:cNvSpPr>
            <a:spLocks noChangeArrowheads="1"/>
          </p:cNvSpPr>
          <p:nvPr/>
        </p:nvSpPr>
        <p:spPr bwMode="auto">
          <a:xfrm>
            <a:off x="5282952" y="5619522"/>
            <a:ext cx="500063" cy="50006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3200" b="1" dirty="0">
                <a:solidFill>
                  <a:srgbClr val="FF0000"/>
                </a:solidFill>
              </a:rPr>
              <a:t>15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8668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-2052736" y="620688"/>
            <a:ext cx="8858250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四、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函数的返回值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85813" y="1500188"/>
            <a:ext cx="7858125" cy="450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zh-CN" altLang="zh-CN" sz="3200" b="1" dirty="0"/>
              <a:t>通常，希望通过函数调用使主调函数能得到一个确定的值，这就是函数值</a:t>
            </a:r>
            <a:r>
              <a:rPr lang="en-US" altLang="zh-CN" sz="3200" b="1" dirty="0"/>
              <a:t>(</a:t>
            </a:r>
            <a:r>
              <a:rPr lang="zh-CN" altLang="zh-CN" sz="3200" b="1" dirty="0"/>
              <a:t>函数的返回值</a:t>
            </a:r>
            <a:r>
              <a:rPr lang="en-US" altLang="zh-CN" sz="3200" b="1" dirty="0"/>
              <a:t>)</a:t>
            </a:r>
          </a:p>
          <a:p>
            <a:pPr marL="514350" indent="-514350" algn="l">
              <a:lnSpc>
                <a:spcPct val="120000"/>
              </a:lnSpc>
              <a:buFontTx/>
              <a:buAutoNum type="arabicParenBoth"/>
              <a:defRPr/>
            </a:pPr>
            <a:r>
              <a:rPr lang="zh-CN" altLang="zh-CN" sz="3200" b="1" dirty="0">
                <a:solidFill>
                  <a:srgbClr val="FF0000"/>
                </a:solidFill>
              </a:rPr>
              <a:t>函数的返回值是通过函数中的</a:t>
            </a:r>
            <a:r>
              <a:rPr lang="en-US" altLang="zh-CN" sz="3200" b="1" dirty="0">
                <a:solidFill>
                  <a:srgbClr val="FF0000"/>
                </a:solidFill>
              </a:rPr>
              <a:t>return</a:t>
            </a:r>
            <a:r>
              <a:rPr lang="zh-CN" altLang="zh-CN" sz="3200" b="1" dirty="0">
                <a:solidFill>
                  <a:srgbClr val="FF0000"/>
                </a:solidFill>
              </a:rPr>
              <a:t>语句获得的。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lvl="1" algn="l">
              <a:buFont typeface="Wingdings" pitchFamily="2" charset="2"/>
              <a:buChar char="u"/>
              <a:defRPr/>
            </a:pPr>
            <a:r>
              <a:rPr lang="zh-CN" altLang="zh-CN" sz="2800" b="1" dirty="0"/>
              <a:t>一个函数中可以有一个以上的</a:t>
            </a:r>
            <a:r>
              <a:rPr lang="en-US" altLang="zh-CN" sz="2800" b="1" dirty="0"/>
              <a:t>return</a:t>
            </a:r>
            <a:r>
              <a:rPr lang="zh-CN" altLang="zh-CN" sz="2800" b="1" dirty="0"/>
              <a:t>语句，执行到哪一个</a:t>
            </a:r>
            <a:r>
              <a:rPr lang="en-US" altLang="zh-CN" sz="2800" b="1" dirty="0"/>
              <a:t>return</a:t>
            </a:r>
            <a:r>
              <a:rPr lang="zh-CN" altLang="zh-CN" sz="2800" b="1" dirty="0"/>
              <a:t>语句，哪一个</a:t>
            </a:r>
            <a:r>
              <a:rPr lang="zh-CN" altLang="en-US" sz="2800" b="1" dirty="0"/>
              <a:t>就</a:t>
            </a:r>
            <a:r>
              <a:rPr lang="zh-CN" altLang="zh-CN" sz="2800" b="1" dirty="0"/>
              <a:t>起作用</a:t>
            </a:r>
          </a:p>
          <a:p>
            <a:pPr lvl="1" algn="l">
              <a:buFont typeface="Wingdings" pitchFamily="2" charset="2"/>
              <a:buChar char="u"/>
              <a:defRPr/>
            </a:pPr>
            <a:r>
              <a:rPr lang="en-US" altLang="zh-CN" sz="2800" b="1" dirty="0"/>
              <a:t>return</a:t>
            </a:r>
            <a:r>
              <a:rPr lang="zh-CN" altLang="zh-CN" sz="2800" b="1" dirty="0"/>
              <a:t>语句后面的括号可以不要</a:t>
            </a:r>
          </a:p>
        </p:txBody>
      </p:sp>
    </p:spTree>
    <p:extLst>
      <p:ext uri="{BB962C8B-B14F-4D97-AF65-F5344CB8AC3E}">
        <p14:creationId xmlns:p14="http://schemas.microsoft.com/office/powerpoint/2010/main" val="190232477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196752"/>
            <a:ext cx="7772400" cy="4876800"/>
          </a:xfrm>
        </p:spPr>
        <p:txBody>
          <a:bodyPr/>
          <a:lstStyle/>
          <a:p>
            <a:r>
              <a:rPr lang="en-US" altLang="zh-CN" b="1" dirty="0">
                <a:latin typeface="Arial" charset="0"/>
                <a:ea typeface="楷体_GB2312" pitchFamily="49" charset="-122"/>
              </a:rPr>
              <a:t>return </a:t>
            </a:r>
            <a:r>
              <a:rPr lang="zh-CN" altLang="en-US" b="1" dirty="0">
                <a:latin typeface="Arial" charset="0"/>
                <a:ea typeface="楷体_GB2312" pitchFamily="49" charset="-122"/>
              </a:rPr>
              <a:t>语句的一般形式：	</a:t>
            </a:r>
            <a:br>
              <a:rPr lang="zh-CN" altLang="en-US" b="1" dirty="0">
                <a:latin typeface="Arial" charset="0"/>
                <a:ea typeface="楷体_GB2312" pitchFamily="49" charset="-122"/>
              </a:rPr>
            </a:br>
            <a:r>
              <a:rPr lang="zh-CN" altLang="en-US" b="1" dirty="0">
                <a:latin typeface="Arial" charset="0"/>
                <a:ea typeface="楷体_GB2312" pitchFamily="49" charset="-122"/>
              </a:rPr>
              <a:t>		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return  [ (] </a:t>
            </a:r>
            <a:r>
              <a:rPr lang="zh-CN" altLang="en-US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表达式 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[)] 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	</a:t>
            </a:r>
            <a:r>
              <a:rPr lang="zh-CN" altLang="en-US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或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	return  ;</a:t>
            </a:r>
          </a:p>
          <a:p>
            <a:r>
              <a:rPr lang="en-US" altLang="zh-CN" b="1" dirty="0">
                <a:latin typeface="Arial" charset="0"/>
                <a:ea typeface="楷体_GB2312" pitchFamily="49" charset="-122"/>
              </a:rPr>
              <a:t>return</a:t>
            </a:r>
            <a:r>
              <a:rPr lang="zh-CN" altLang="en-US" b="1" dirty="0">
                <a:latin typeface="Arial" charset="0"/>
                <a:ea typeface="楷体_GB2312" pitchFamily="49" charset="-122"/>
              </a:rPr>
              <a:t>不是必须的；当函数体执行完毕后，若未执行过</a:t>
            </a:r>
            <a:r>
              <a:rPr lang="en-US" altLang="zh-CN" b="1" dirty="0">
                <a:latin typeface="Arial" charset="0"/>
                <a:ea typeface="楷体_GB2312" pitchFamily="49" charset="-122"/>
              </a:rPr>
              <a:t>return</a:t>
            </a:r>
            <a:r>
              <a:rPr lang="zh-CN" altLang="en-US" b="1" dirty="0">
                <a:latin typeface="Arial" charset="0"/>
                <a:ea typeface="楷体_GB2312" pitchFamily="49" charset="-122"/>
              </a:rPr>
              <a:t>语句，则并不表示函数不带回值，而是其带回的值是不确定的。</a:t>
            </a:r>
          </a:p>
          <a:p>
            <a:r>
              <a:rPr lang="zh-CN" altLang="en-US" b="1" dirty="0">
                <a:latin typeface="Arial" charset="0"/>
                <a:ea typeface="楷体_GB2312" pitchFamily="49" charset="-122"/>
              </a:rPr>
              <a:t>一个函数中可以有多个</a:t>
            </a:r>
            <a:r>
              <a:rPr lang="en-US" altLang="zh-CN" b="1" dirty="0">
                <a:latin typeface="Arial" charset="0"/>
                <a:ea typeface="楷体_GB2312" pitchFamily="49" charset="-122"/>
              </a:rPr>
              <a:t>return</a:t>
            </a:r>
            <a:r>
              <a:rPr lang="zh-CN" altLang="en-US" b="1" dirty="0">
                <a:latin typeface="Arial" charset="0"/>
                <a:ea typeface="楷体_GB2312" pitchFamily="49" charset="-122"/>
              </a:rPr>
              <a:t>语句，先执行到的那个</a:t>
            </a:r>
            <a:r>
              <a:rPr lang="en-US" altLang="zh-CN" b="1" dirty="0">
                <a:latin typeface="Arial" charset="0"/>
                <a:ea typeface="楷体_GB2312" pitchFamily="49" charset="-122"/>
              </a:rPr>
              <a:t>return</a:t>
            </a:r>
            <a:r>
              <a:rPr lang="zh-CN" altLang="en-US" b="1" dirty="0">
                <a:latin typeface="Arial" charset="0"/>
                <a:ea typeface="楷体_GB2312" pitchFamily="49" charset="-122"/>
              </a:rPr>
              <a:t>语句起作用。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A3C2-E592-46A2-BD97-71906884657C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86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92696"/>
            <a:ext cx="9144000" cy="428625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zh-CN" sz="2400" dirty="0"/>
              <a:t>在设计一个较大的程序时，往往把它分为若干个程序模块，每一个模块包括一个或多个函数，每个函数实现一个特定的功能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</a:pPr>
            <a:r>
              <a:rPr lang="zh-CN" altLang="zh-CN" sz="2400" dirty="0"/>
              <a:t>Ｃ程序可由一个主函数和若干个其他函数构成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</a:pPr>
            <a:r>
              <a:rPr lang="zh-CN" altLang="zh-CN" sz="2400" dirty="0"/>
              <a:t>主函数调用其他函数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</a:pPr>
            <a:r>
              <a:rPr lang="zh-CN" altLang="zh-CN" sz="2400" dirty="0"/>
              <a:t>其他函数也可以互相调用</a:t>
            </a:r>
            <a:r>
              <a:rPr lang="zh-CN" altLang="en-US" sz="2400" dirty="0"/>
              <a:t>，但不能调用</a:t>
            </a:r>
            <a:r>
              <a:rPr lang="en-US" altLang="zh-CN" sz="2400" dirty="0"/>
              <a:t>main( )</a:t>
            </a:r>
            <a:r>
              <a:rPr lang="zh-CN" altLang="en-US" sz="2400" dirty="0"/>
              <a:t>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zh-CN" sz="2400" dirty="0"/>
              <a:t>同一个函数可以被一个或多个函数</a:t>
            </a:r>
            <a:r>
              <a:rPr lang="zh-CN" altLang="en-US" sz="2400" dirty="0"/>
              <a:t>（包括自身）</a:t>
            </a:r>
            <a:r>
              <a:rPr lang="zh-CN" altLang="zh-CN" sz="2400" dirty="0"/>
              <a:t>调用任意多次</a:t>
            </a:r>
            <a:endParaRPr lang="en-US" altLang="zh-CN" sz="2400" dirty="0"/>
          </a:p>
          <a:p>
            <a:pPr eaLnBrk="1" hangingPunct="1">
              <a:spcBef>
                <a:spcPct val="50000"/>
              </a:spcBef>
            </a:pPr>
            <a:endParaRPr lang="en-US" altLang="zh-CN" sz="2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EC5C77C-810B-42E0-8A6F-ACCAE12D5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17032"/>
            <a:ext cx="8215313" cy="272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400" kern="0" dirty="0"/>
              <a:t>可以使用库函数</a:t>
            </a:r>
            <a:endParaRPr lang="en-US" altLang="zh-CN" sz="2400" kern="0" dirty="0"/>
          </a:p>
          <a:p>
            <a:pPr>
              <a:spcBef>
                <a:spcPct val="50000"/>
              </a:spcBef>
            </a:pPr>
            <a:r>
              <a:rPr lang="zh-CN" altLang="en-US" sz="2400" kern="0" dirty="0"/>
              <a:t>可以使用自己编写的函数</a:t>
            </a:r>
            <a:endParaRPr lang="en-US" altLang="zh-CN" sz="2400" kern="0" dirty="0"/>
          </a:p>
          <a:p>
            <a:pPr>
              <a:spcBef>
                <a:spcPct val="50000"/>
              </a:spcBef>
            </a:pPr>
            <a:r>
              <a:rPr lang="zh-CN" altLang="zh-CN" sz="2400" kern="0" dirty="0"/>
              <a:t>在程序设计中要善于利用</a:t>
            </a:r>
            <a:br>
              <a:rPr lang="en-US" altLang="zh-CN" sz="2400" kern="0" dirty="0"/>
            </a:br>
            <a:r>
              <a:rPr lang="zh-CN" altLang="zh-CN" sz="2400" kern="0" dirty="0"/>
              <a:t>函数，可以减少重复编写程序段的工作量，同时可以方便地实现模块化的程序设计</a:t>
            </a: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312770155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 txBox="1">
            <a:spLocks noChangeArrowheads="1"/>
          </p:cNvSpPr>
          <p:nvPr/>
        </p:nvSpPr>
        <p:spPr bwMode="auto">
          <a:xfrm>
            <a:off x="-16864" y="692696"/>
            <a:ext cx="8837336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3200" b="1" dirty="0"/>
              <a:t>(2) </a:t>
            </a:r>
            <a:r>
              <a:rPr lang="zh-CN" altLang="zh-CN" sz="3200" b="1" dirty="0">
                <a:solidFill>
                  <a:srgbClr val="FF0000"/>
                </a:solidFill>
              </a:rPr>
              <a:t>函数值的类型</a:t>
            </a:r>
            <a:r>
              <a:rPr lang="zh-CN" altLang="zh-CN" sz="3200" b="1" dirty="0"/>
              <a:t>。应当在定义函数时指定函数值的类型</a:t>
            </a:r>
            <a:endParaRPr lang="en-US" altLang="zh-CN" sz="3200" b="1" dirty="0"/>
          </a:p>
          <a:p>
            <a:pPr algn="l" eaLnBrk="1" hangingPunct="1">
              <a:lnSpc>
                <a:spcPct val="120000"/>
              </a:lnSpc>
            </a:pPr>
            <a:endParaRPr lang="en-US" altLang="zh-CN" sz="3200" b="1" dirty="0"/>
          </a:p>
          <a:p>
            <a:pPr algn="l" eaLnBrk="1" hangingPunct="1">
              <a:lnSpc>
                <a:spcPct val="120000"/>
              </a:lnSpc>
            </a:pPr>
            <a:endParaRPr lang="en-US" altLang="zh-CN" sz="3200" b="1" dirty="0"/>
          </a:p>
          <a:p>
            <a:pPr algn="l" eaLnBrk="1" hangingPunct="1">
              <a:lnSpc>
                <a:spcPct val="120000"/>
              </a:lnSpc>
            </a:pPr>
            <a:endParaRPr lang="en-US" altLang="zh-CN" sz="3200" b="1" dirty="0"/>
          </a:p>
          <a:p>
            <a:pPr algn="l" eaLnBrk="1" hangingPunct="1">
              <a:lnSpc>
                <a:spcPct val="120000"/>
              </a:lnSpc>
            </a:pPr>
            <a:r>
              <a:rPr lang="en-US" altLang="zh-CN" sz="3200" b="1" dirty="0"/>
              <a:t>(3)</a:t>
            </a:r>
            <a:r>
              <a:rPr lang="zh-CN" altLang="zh-CN" sz="3200" b="1" dirty="0">
                <a:solidFill>
                  <a:srgbClr val="FF0000"/>
                </a:solidFill>
              </a:rPr>
              <a:t>在定义函数时指定的函数类型一般应该和</a:t>
            </a:r>
            <a:r>
              <a:rPr lang="en-US" altLang="zh-CN" sz="3200" b="1" dirty="0">
                <a:solidFill>
                  <a:srgbClr val="FF0000"/>
                </a:solidFill>
              </a:rPr>
              <a:t>return</a:t>
            </a:r>
            <a:r>
              <a:rPr lang="zh-CN" altLang="zh-CN" sz="3200" b="1" dirty="0">
                <a:solidFill>
                  <a:srgbClr val="FF0000"/>
                </a:solidFill>
              </a:rPr>
              <a:t>语句中的表达式类型一致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lvl="1" algn="l" eaLnBrk="1" hangingPunct="1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zh-CN" sz="2800" b="1" dirty="0"/>
              <a:t>如果函数值的类型和</a:t>
            </a:r>
            <a:r>
              <a:rPr lang="en-US" altLang="zh-CN" sz="2800" b="1" dirty="0"/>
              <a:t>return</a:t>
            </a:r>
            <a:r>
              <a:rPr lang="zh-CN" altLang="zh-CN" sz="2800" b="1" dirty="0"/>
              <a:t>语句中表达式的值</a:t>
            </a:r>
            <a:r>
              <a:rPr lang="zh-CN" altLang="zh-CN" sz="2800" b="1" dirty="0">
                <a:solidFill>
                  <a:srgbClr val="FF0000"/>
                </a:solidFill>
              </a:rPr>
              <a:t>不一致，则</a:t>
            </a:r>
            <a:r>
              <a:rPr lang="zh-CN" altLang="zh-CN" sz="2800" b="1" u="sng" dirty="0">
                <a:solidFill>
                  <a:srgbClr val="FF0000"/>
                </a:solidFill>
              </a:rPr>
              <a:t>以函数类型为准</a:t>
            </a:r>
          </a:p>
          <a:p>
            <a:pPr algn="l" eaLnBrk="1" hangingPunct="1">
              <a:lnSpc>
                <a:spcPct val="120000"/>
              </a:lnSpc>
            </a:pPr>
            <a:endParaRPr lang="zh-CN" altLang="zh-CN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686" y="1412776"/>
            <a:ext cx="4981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65017"/>
      </p:ext>
    </p:extLst>
  </p:cSld>
  <p:clrMapOvr>
    <a:masterClrMapping/>
  </p:clrMapOvr>
  <p:transition spd="med">
    <p:blind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D076721-4E59-44A0-A15F-3D402913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32656"/>
            <a:ext cx="6768752" cy="44662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E7408A-2A0C-49E0-B1CF-68CEDE8E0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157192"/>
            <a:ext cx="3240360" cy="59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96484"/>
      </p:ext>
    </p:extLst>
  </p:cSld>
  <p:clrMapOvr>
    <a:masterClrMapping/>
  </p:clrMapOvr>
  <p:transition spd="med">
    <p:blinds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 txBox="1">
            <a:spLocks noChangeArrowheads="1"/>
          </p:cNvSpPr>
          <p:nvPr/>
        </p:nvSpPr>
        <p:spPr bwMode="auto">
          <a:xfrm>
            <a:off x="785813" y="1500188"/>
            <a:ext cx="7858125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3200" b="1" dirty="0"/>
              <a:t>(4)</a:t>
            </a:r>
            <a:r>
              <a:rPr lang="zh-CN" altLang="en-US" sz="3200" b="1" dirty="0">
                <a:solidFill>
                  <a:srgbClr val="FF0000"/>
                </a:solidFill>
              </a:rPr>
              <a:t>对于不带回值得函数，应当定义函数为“</a:t>
            </a:r>
            <a:r>
              <a:rPr lang="en-US" altLang="zh-CN" sz="3200" b="1" dirty="0">
                <a:solidFill>
                  <a:srgbClr val="FF0000"/>
                </a:solidFill>
              </a:rPr>
              <a:t>void</a:t>
            </a:r>
            <a:r>
              <a:rPr lang="zh-CN" altLang="en-US" sz="3200" b="1" dirty="0">
                <a:solidFill>
                  <a:srgbClr val="FF0000"/>
                </a:solidFill>
              </a:rPr>
              <a:t>类型”（或称空类型）。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lvl="1" algn="l" eaLnBrk="1" hangingPunct="1">
              <a:lnSpc>
                <a:spcPct val="120000"/>
              </a:lnSpc>
              <a:buFont typeface="Wingdings" pitchFamily="2" charset="2"/>
              <a:buChar char="u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此时，</a:t>
            </a:r>
            <a:r>
              <a:rPr lang="zh-CN" altLang="en-US" sz="2800" b="1" dirty="0">
                <a:solidFill>
                  <a:srgbClr val="000099"/>
                </a:solidFill>
              </a:rPr>
              <a:t>禁止在调用函数中使用被调用函数的返回值</a:t>
            </a:r>
            <a:r>
              <a:rPr lang="zh-CN" altLang="en-US" sz="2800" b="1" dirty="0"/>
              <a:t>，并且在</a:t>
            </a:r>
            <a:r>
              <a:rPr lang="zh-CN" altLang="en-US" sz="2800" b="1" dirty="0">
                <a:solidFill>
                  <a:srgbClr val="000099"/>
                </a:solidFill>
              </a:rPr>
              <a:t>被调用函数的函数体内不得出现</a:t>
            </a:r>
            <a:r>
              <a:rPr lang="en-US" altLang="zh-CN" sz="2800" b="1" dirty="0">
                <a:solidFill>
                  <a:srgbClr val="000099"/>
                </a:solidFill>
              </a:rPr>
              <a:t>return &lt;</a:t>
            </a:r>
            <a:r>
              <a:rPr lang="zh-CN" altLang="en-US" sz="2800" b="1" dirty="0">
                <a:solidFill>
                  <a:srgbClr val="000099"/>
                </a:solidFill>
              </a:rPr>
              <a:t>表达式</a:t>
            </a:r>
            <a:r>
              <a:rPr lang="en-US" altLang="zh-CN" sz="2800" b="1" dirty="0">
                <a:solidFill>
                  <a:srgbClr val="000099"/>
                </a:solidFill>
              </a:rPr>
              <a:t>&gt;</a:t>
            </a:r>
            <a:r>
              <a:rPr lang="zh-CN" altLang="zh-CN" sz="2800" b="1" dirty="0">
                <a:solidFill>
                  <a:srgbClr val="000099"/>
                </a:solidFill>
              </a:rPr>
              <a:t>语句</a:t>
            </a:r>
            <a:r>
              <a:rPr lang="zh-CN" altLang="en-US" sz="2800" b="1" dirty="0">
                <a:solidFill>
                  <a:srgbClr val="000099"/>
                </a:solidFill>
              </a:rPr>
              <a:t>（只能用</a:t>
            </a:r>
            <a:r>
              <a:rPr lang="en-US" altLang="zh-CN" sz="2800" b="1" dirty="0">
                <a:solidFill>
                  <a:srgbClr val="000099"/>
                </a:solidFill>
              </a:rPr>
              <a:t>return;</a:t>
            </a:r>
            <a:r>
              <a:rPr lang="zh-CN" altLang="en-US" sz="2800" b="1" dirty="0">
                <a:solidFill>
                  <a:srgbClr val="000099"/>
                </a:solidFill>
              </a:rPr>
              <a:t>）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pPr lvl="1" algn="l" eaLnBrk="1" hangingPunct="1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dirty="0">
                <a:solidFill>
                  <a:srgbClr val="3333FF"/>
                </a:solidFill>
                <a:ea typeface="楷体_GB2312" pitchFamily="49" charset="-122"/>
              </a:rPr>
              <a:t> 如：例</a:t>
            </a:r>
            <a:r>
              <a:rPr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7.1</a:t>
            </a:r>
            <a:r>
              <a:rPr lang="zh-CN" altLang="en-US" sz="2400" b="1" dirty="0">
                <a:solidFill>
                  <a:srgbClr val="3333FF"/>
                </a:solidFill>
                <a:ea typeface="楷体_GB2312" pitchFamily="49" charset="-122"/>
              </a:rPr>
              <a:t>中不允许形如“</a:t>
            </a:r>
            <a:r>
              <a:rPr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a=</a:t>
            </a:r>
            <a:r>
              <a:rPr lang="en-US" altLang="zh-CN" sz="2400" b="1" dirty="0" err="1">
                <a:solidFill>
                  <a:srgbClr val="3333FF"/>
                </a:solidFill>
                <a:ea typeface="楷体_GB2312" pitchFamily="49" charset="-122"/>
              </a:rPr>
              <a:t>printstar</a:t>
            </a:r>
            <a:r>
              <a:rPr lang="en-US" altLang="zh-CN" sz="2400" b="1" dirty="0">
                <a:solidFill>
                  <a:srgbClr val="3333FF"/>
                </a:solidFill>
                <a:ea typeface="楷体_GB2312" pitchFamily="49" charset="-122"/>
              </a:rPr>
              <a:t>( )”</a:t>
            </a:r>
            <a:r>
              <a:rPr lang="zh-CN" altLang="en-US" sz="2400" b="1" dirty="0">
                <a:solidFill>
                  <a:srgbClr val="3333FF"/>
                </a:solidFill>
                <a:ea typeface="楷体_GB2312" pitchFamily="49" charset="-122"/>
              </a:rPr>
              <a:t>的调用。</a:t>
            </a:r>
            <a:endParaRPr lang="zh-CN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354674"/>
      </p:ext>
    </p:extLst>
  </p:cSld>
  <p:clrMapOvr>
    <a:masterClrMapping/>
  </p:clrMapOvr>
  <p:transition spd="med">
    <p:blinds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FB4F1-B52A-4154-842B-69500FB9090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836712"/>
            <a:ext cx="7772400" cy="54737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若实参表列包含多个实参，则对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实参求值的顺序并不是确定的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，多数系统（如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Turbo C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MS C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）是按</a:t>
            </a:r>
            <a:r>
              <a:rPr lang="zh-CN" altLang="en-US" sz="28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自右至左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顺序求值。</a:t>
            </a:r>
          </a:p>
          <a:p>
            <a:pPr lvl="1">
              <a:spcBef>
                <a:spcPct val="0"/>
              </a:spcBef>
            </a:pPr>
            <a:endParaRPr lang="en-US" altLang="zh-CN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 lvl="1">
              <a:spcBef>
                <a:spcPct val="0"/>
              </a:spcBef>
            </a:pPr>
            <a:endParaRPr lang="en-US" altLang="zh-CN" b="1" dirty="0">
              <a:latin typeface="Arial" charset="0"/>
              <a:ea typeface="楷体_GB2312" pitchFamily="49" charset="-122"/>
            </a:endParaRPr>
          </a:p>
          <a:p>
            <a:pPr lvl="1">
              <a:spcBef>
                <a:spcPct val="0"/>
              </a:spcBef>
            </a:pPr>
            <a:endParaRPr lang="en-US" altLang="zh-CN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 lvl="1">
              <a:spcBef>
                <a:spcPct val="0"/>
              </a:spcBef>
            </a:pPr>
            <a:endParaRPr lang="en-US" altLang="zh-CN" b="1" dirty="0">
              <a:latin typeface="Arial" charset="0"/>
              <a:ea typeface="楷体_GB2312" pitchFamily="49" charset="-122"/>
            </a:endParaRPr>
          </a:p>
          <a:p>
            <a:pPr lvl="1">
              <a:spcBef>
                <a:spcPct val="0"/>
              </a:spcBef>
            </a:pPr>
            <a:endParaRPr lang="en-US" altLang="zh-CN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 lvl="1">
              <a:spcBef>
                <a:spcPct val="0"/>
              </a:spcBef>
            </a:pPr>
            <a:endParaRPr lang="en-US" altLang="zh-CN" b="1" dirty="0">
              <a:latin typeface="Arial" charset="0"/>
              <a:ea typeface="楷体_GB2312" pitchFamily="49" charset="-122"/>
            </a:endParaRPr>
          </a:p>
          <a:p>
            <a:pPr lvl="1">
              <a:spcBef>
                <a:spcPct val="0"/>
              </a:spcBef>
            </a:pPr>
            <a:endParaRPr lang="en-US" altLang="zh-CN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为避免混淆，提高程序的可移植性，实际应用中应避免此类情况！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CB1D4E-4408-4845-BB73-9E55BA97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4679890" cy="22322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92F375-CA6F-4650-AC74-76851DFAC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58" y="2008448"/>
            <a:ext cx="2808942" cy="28411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BCEF45B-6547-4071-8328-358BDA555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9710" y="3861048"/>
            <a:ext cx="371328" cy="4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09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7039" y="708693"/>
            <a:ext cx="9124928" cy="769937"/>
          </a:xfrm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四、</a:t>
            </a:r>
            <a:r>
              <a:rPr lang="zh-CN" altLang="zh-CN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对被调用函数的声明和函数原型</a:t>
            </a:r>
            <a:endParaRPr lang="zh-CN" altLang="en-US" dirty="0"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617" y="1555327"/>
            <a:ext cx="4791447" cy="4786313"/>
          </a:xfrm>
        </p:spPr>
        <p:txBody>
          <a:bodyPr/>
          <a:lstStyle/>
          <a:p>
            <a:r>
              <a:rPr lang="zh-CN" altLang="zh-CN" sz="2800" dirty="0"/>
              <a:t>在一个函数中调用另一个函数需要具备如下条件：</a:t>
            </a:r>
            <a:endParaRPr lang="en-US" altLang="zh-CN" sz="2800" dirty="0"/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(1) </a:t>
            </a:r>
            <a:r>
              <a:rPr lang="zh-CN" altLang="zh-CN" sz="2400" dirty="0"/>
              <a:t>被调用函数必须是已经定义的函数（是库函数或用户自己定义的函数）</a:t>
            </a:r>
            <a:endParaRPr lang="en-US" altLang="zh-CN" sz="2400" dirty="0"/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(2) </a:t>
            </a:r>
            <a:r>
              <a:rPr lang="zh-CN" altLang="zh-CN" sz="2400" dirty="0"/>
              <a:t>如果使用库函数，应该在本文件开头</a:t>
            </a:r>
            <a:r>
              <a:rPr lang="zh-CN" altLang="en-US" sz="2400" dirty="0"/>
              <a:t>加相应的</a:t>
            </a:r>
            <a:r>
              <a:rPr lang="en-US" altLang="zh-CN" sz="2400" dirty="0"/>
              <a:t>#include</a:t>
            </a:r>
            <a:r>
              <a:rPr lang="zh-CN" altLang="zh-CN" sz="2400" dirty="0"/>
              <a:t>指令</a:t>
            </a:r>
            <a:endParaRPr lang="en-US" altLang="zh-CN" sz="2400" dirty="0"/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(3) </a:t>
            </a:r>
            <a:r>
              <a:rPr lang="zh-CN" altLang="zh-CN" sz="2400" dirty="0"/>
              <a:t>如果使用自己定义的函数，而该函数的位置在调用它的函数后面，应该</a:t>
            </a:r>
            <a:r>
              <a:rPr lang="zh-CN" altLang="zh-CN" sz="2400" b="1" dirty="0">
                <a:solidFill>
                  <a:srgbClr val="FF0000"/>
                </a:solidFill>
              </a:rPr>
              <a:t>声明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571625"/>
            <a:ext cx="3925069" cy="409813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52067" y="5669757"/>
            <a:ext cx="2634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这个程序有何问题？</a:t>
            </a:r>
          </a:p>
        </p:txBody>
      </p:sp>
    </p:spTree>
    <p:extLst>
      <p:ext uri="{BB962C8B-B14F-4D97-AF65-F5344CB8AC3E}">
        <p14:creationId xmlns:p14="http://schemas.microsoft.com/office/powerpoint/2010/main" val="31571191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029B6-AAB1-4970-8F7F-4AF6ED5A534A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4876800"/>
          </a:xfrm>
        </p:spPr>
        <p:txBody>
          <a:bodyPr/>
          <a:lstStyle/>
          <a:p>
            <a:pPr>
              <a:spcAft>
                <a:spcPct val="2000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函数的定义与函数的声明的区别：</a:t>
            </a:r>
          </a:p>
          <a:p>
            <a:pPr lvl="1">
              <a:spcAft>
                <a:spcPct val="200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函数的定义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—— 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指的是对函数功能的确立，包括指定函数名，函数值类型，形参及其类型，函数体等。</a:t>
            </a:r>
          </a:p>
          <a:p>
            <a:pPr lvl="1">
              <a:spcAft>
                <a:spcPct val="2000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函数的声明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语言中称为</a:t>
            </a: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函数原型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—— 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其作用是把函数的名字，函数类型以及形参的类型、个数和顺序通知编译系统，以便在编译时以此为依据作对照检查，及时发现并纠正错误（语法错误）。</a:t>
            </a:r>
          </a:p>
        </p:txBody>
      </p:sp>
    </p:spTree>
    <p:extLst>
      <p:ext uri="{BB962C8B-B14F-4D97-AF65-F5344CB8AC3E}">
        <p14:creationId xmlns:p14="http://schemas.microsoft.com/office/powerpoint/2010/main" val="897469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448" y="1196752"/>
            <a:ext cx="9036496" cy="47863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   </a:t>
            </a:r>
            <a:r>
              <a:rPr lang="zh-CN" altLang="zh-CN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zh-CN" dirty="0"/>
              <a:t>输入两个实数，用一个函数求出它们之和。</a:t>
            </a:r>
            <a:endParaRPr lang="en-US" altLang="zh-CN" dirty="0"/>
          </a:p>
          <a:p>
            <a:r>
              <a:rPr lang="zh-CN" altLang="zh-CN" dirty="0"/>
              <a:t>解题思路：</a:t>
            </a:r>
            <a:endParaRPr lang="en-US" altLang="zh-CN" dirty="0"/>
          </a:p>
          <a:p>
            <a:pPr lvl="1"/>
            <a:r>
              <a:rPr lang="zh-CN" altLang="zh-CN" dirty="0"/>
              <a:t>用</a:t>
            </a:r>
            <a:r>
              <a:rPr lang="en-US" altLang="zh-CN" dirty="0"/>
              <a:t>add</a:t>
            </a:r>
            <a:r>
              <a:rPr lang="zh-CN" altLang="zh-CN" dirty="0"/>
              <a:t>函数实现。首先要定义</a:t>
            </a:r>
            <a:r>
              <a:rPr lang="en-US" altLang="zh-CN" dirty="0"/>
              <a:t>add</a:t>
            </a:r>
            <a:r>
              <a:rPr lang="zh-CN" altLang="zh-CN" dirty="0"/>
              <a:t>函数，它为</a:t>
            </a:r>
            <a:r>
              <a:rPr lang="en-US" altLang="zh-CN" dirty="0"/>
              <a:t>float</a:t>
            </a:r>
            <a:r>
              <a:rPr lang="zh-CN" altLang="zh-CN" dirty="0"/>
              <a:t>型，它应有两个参数，也应为</a:t>
            </a:r>
            <a:r>
              <a:rPr lang="en-US" altLang="zh-CN" dirty="0"/>
              <a:t>float</a:t>
            </a:r>
            <a:r>
              <a:rPr lang="zh-CN" altLang="zh-CN" dirty="0"/>
              <a:t>型。特别要注意的是：要对</a:t>
            </a:r>
            <a:r>
              <a:rPr lang="en-US" altLang="zh-CN" dirty="0"/>
              <a:t>add</a:t>
            </a:r>
            <a:r>
              <a:rPr lang="zh-CN" altLang="zh-CN" dirty="0"/>
              <a:t>函数进行声明。</a:t>
            </a:r>
            <a:endParaRPr lang="en-US" altLang="zh-CN" dirty="0"/>
          </a:p>
          <a:p>
            <a:pPr lvl="1"/>
            <a:r>
              <a:rPr lang="zh-CN" altLang="zh-CN" dirty="0"/>
              <a:t>分别编写</a:t>
            </a:r>
            <a:r>
              <a:rPr lang="en-US" altLang="zh-CN" dirty="0"/>
              <a:t>add</a:t>
            </a:r>
            <a:r>
              <a:rPr lang="zh-CN" altLang="zh-CN" dirty="0"/>
              <a:t>函数和</a:t>
            </a:r>
            <a:r>
              <a:rPr lang="en-US" altLang="zh-CN" dirty="0"/>
              <a:t>main</a:t>
            </a:r>
            <a:r>
              <a:rPr lang="zh-CN" altLang="zh-CN" dirty="0"/>
              <a:t>函数，它们组成一个源程序文件</a:t>
            </a:r>
            <a:endParaRPr lang="en-US" altLang="zh-CN" dirty="0"/>
          </a:p>
          <a:p>
            <a:pPr lvl="1"/>
            <a:r>
              <a:rPr lang="en-US" altLang="zh-CN" dirty="0"/>
              <a:t>main</a:t>
            </a:r>
            <a:r>
              <a:rPr lang="zh-CN" altLang="zh-CN" dirty="0"/>
              <a:t>函数的位置在</a:t>
            </a:r>
            <a:r>
              <a:rPr lang="en-US" altLang="zh-CN" dirty="0"/>
              <a:t>add</a:t>
            </a:r>
            <a:r>
              <a:rPr lang="zh-CN" altLang="zh-CN" dirty="0"/>
              <a:t>函数之前</a:t>
            </a:r>
            <a:endParaRPr lang="en-US" altLang="zh-CN" dirty="0"/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main</a:t>
            </a:r>
            <a:r>
              <a:rPr lang="zh-CN" altLang="zh-CN" dirty="0"/>
              <a:t>函数中对</a:t>
            </a:r>
            <a:r>
              <a:rPr lang="en-US" altLang="zh-CN" dirty="0"/>
              <a:t>add</a:t>
            </a:r>
            <a:r>
              <a:rPr lang="zh-CN" altLang="zh-CN" dirty="0"/>
              <a:t>函数进行声明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12743529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2B16768-EDB7-439B-8D2B-EDCB5A4E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" y="435428"/>
            <a:ext cx="7029676" cy="5035341"/>
          </a:xfrm>
          <a:prstGeom prst="rect">
            <a:avLst/>
          </a:prstGeom>
        </p:spPr>
      </p:pic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1907704" y="5463792"/>
            <a:ext cx="3421063" cy="1143000"/>
          </a:xfrm>
          <a:prstGeom prst="wedgeRoundRectCallout">
            <a:avLst>
              <a:gd name="adj1" fmla="val -29674"/>
              <a:gd name="adj2" fmla="val -80617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求两个实数之和，函数值也是实型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5715000" y="500063"/>
            <a:ext cx="2857500" cy="714375"/>
          </a:xfrm>
          <a:prstGeom prst="wedgeRoundRectCallout">
            <a:avLst>
              <a:gd name="adj1" fmla="val -40634"/>
              <a:gd name="adj2" fmla="val 95472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对</a:t>
            </a:r>
            <a:r>
              <a:rPr lang="en-US" altLang="zh-CN" sz="2800" b="1">
                <a:solidFill>
                  <a:srgbClr val="0000CC"/>
                </a:solidFill>
              </a:rPr>
              <a:t>add</a:t>
            </a:r>
            <a:r>
              <a:rPr lang="zh-CN" altLang="zh-CN" sz="2800" b="1">
                <a:solidFill>
                  <a:srgbClr val="0000CC"/>
                </a:solidFill>
              </a:rPr>
              <a:t>函数声明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714375" y="1785938"/>
            <a:ext cx="521493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圆角矩形标注 6">
            <a:extLst>
              <a:ext uri="{FF2B5EF4-FFF2-40B4-BE49-F238E27FC236}">
                <a16:creationId xmlns:a16="http://schemas.microsoft.com/office/drawing/2014/main" id="{B0FFCC86-033A-46AA-B838-4A9457BA8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4377160"/>
            <a:ext cx="2571750" cy="714375"/>
          </a:xfrm>
          <a:prstGeom prst="wedgeRoundRectCallout">
            <a:avLst>
              <a:gd name="adj1" fmla="val -90969"/>
              <a:gd name="adj2" fmla="val -60888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0000CC"/>
                </a:solidFill>
              </a:rPr>
              <a:t>定义</a:t>
            </a:r>
            <a:r>
              <a:rPr lang="en-US" altLang="zh-CN" sz="2800" b="1" dirty="0">
                <a:solidFill>
                  <a:srgbClr val="0000CC"/>
                </a:solidFill>
              </a:rPr>
              <a:t>add</a:t>
            </a:r>
            <a:r>
              <a:rPr lang="zh-CN" altLang="en-US" sz="2800" b="1" dirty="0">
                <a:solidFill>
                  <a:srgbClr val="0000CC"/>
                </a:solidFill>
              </a:rPr>
              <a:t>函数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AF17E2C-DF94-45A9-8B06-29181B6BE43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28767" y="3076067"/>
            <a:ext cx="140347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圆角矩形标注 10">
            <a:extLst>
              <a:ext uri="{FF2B5EF4-FFF2-40B4-BE49-F238E27FC236}">
                <a16:creationId xmlns:a16="http://schemas.microsoft.com/office/drawing/2014/main" id="{E6FF594D-C5C3-4A61-9CAF-2196E0D58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8904" y="2537430"/>
            <a:ext cx="1741696" cy="905098"/>
          </a:xfrm>
          <a:prstGeom prst="wedgeRoundRectCallout">
            <a:avLst>
              <a:gd name="adj1" fmla="val -63278"/>
              <a:gd name="adj2" fmla="val 18852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0000CC"/>
                </a:solidFill>
              </a:rPr>
              <a:t>调用</a:t>
            </a:r>
            <a:r>
              <a:rPr lang="en-US" altLang="zh-CN" sz="2800" b="1" dirty="0">
                <a:solidFill>
                  <a:srgbClr val="0000CC"/>
                </a:solidFill>
              </a:rPr>
              <a:t>add</a:t>
            </a:r>
            <a:r>
              <a:rPr lang="zh-CN" altLang="en-US" sz="2800" b="1" dirty="0">
                <a:solidFill>
                  <a:srgbClr val="0000CC"/>
                </a:solidFill>
              </a:rPr>
              <a:t>函数</a:t>
            </a:r>
          </a:p>
        </p:txBody>
      </p:sp>
      <p:sp>
        <p:nvSpPr>
          <p:cNvPr id="14" name="圆角矩形标注 6">
            <a:extLst>
              <a:ext uri="{FF2B5EF4-FFF2-40B4-BE49-F238E27FC236}">
                <a16:creationId xmlns:a16="http://schemas.microsoft.com/office/drawing/2014/main" id="{8C34AEAE-5D16-4B0C-8C20-075A9B5EC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877" y="1529697"/>
            <a:ext cx="2857500" cy="714375"/>
          </a:xfrm>
          <a:prstGeom prst="wedgeRoundRectCallout">
            <a:avLst>
              <a:gd name="adj1" fmla="val -71890"/>
              <a:gd name="adj2" fmla="val -39970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CC"/>
                </a:solidFill>
              </a:rPr>
              <a:t>只差一个分号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A0278F3-8917-494B-BBFB-6A359B25A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797" y="3933055"/>
            <a:ext cx="4632235" cy="44410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9794435-A578-4C96-A7B6-F4A1B7A8E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227" y="5588392"/>
            <a:ext cx="3929045" cy="71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5287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F8988-A24D-451A-9FAA-EF51ADAAE20C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769938"/>
            <a:ext cx="8497888" cy="5683250"/>
          </a:xfrm>
        </p:spPr>
        <p:txBody>
          <a:bodyPr/>
          <a:lstStyle/>
          <a:p>
            <a:pPr marL="533400" indent="-533400"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函数原型的一般形式是：</a:t>
            </a:r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zh-CN" altLang="en-US" sz="2800" b="1" dirty="0">
                <a:latin typeface="Arial" charset="0"/>
                <a:ea typeface="楷体_GB2312" pitchFamily="49" charset="-122"/>
              </a:rPr>
              <a:t>函数类型 函数名</a:t>
            </a:r>
            <a:r>
              <a:rPr lang="en-US" altLang="zh-CN" sz="2800" b="1" dirty="0">
                <a:latin typeface="Arial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Arial" charset="0"/>
                <a:ea typeface="楷体_GB2312" pitchFamily="49" charset="-122"/>
              </a:rPr>
              <a:t>参数类型</a:t>
            </a:r>
            <a:r>
              <a:rPr lang="en-US" altLang="zh-CN" sz="2800" b="1" dirty="0">
                <a:latin typeface="Arial" charset="0"/>
                <a:ea typeface="楷体_GB2312" pitchFamily="49" charset="-122"/>
              </a:rPr>
              <a:t>1 </a:t>
            </a:r>
            <a:r>
              <a:rPr lang="zh-CN" altLang="en-US" sz="2800" b="1" dirty="0">
                <a:latin typeface="Arial" charset="0"/>
                <a:ea typeface="楷体_GB2312" pitchFamily="49" charset="-122"/>
              </a:rPr>
              <a:t>参数名</a:t>
            </a:r>
            <a:r>
              <a:rPr lang="en-US" altLang="zh-CN" sz="2800" b="1" dirty="0">
                <a:latin typeface="Arial" charset="0"/>
                <a:ea typeface="楷体_GB2312" pitchFamily="49" charset="-122"/>
              </a:rPr>
              <a:t>1,</a:t>
            </a:r>
            <a:br>
              <a:rPr lang="en-US" altLang="zh-CN" sz="2800" b="1" dirty="0">
                <a:latin typeface="Arial" charset="0"/>
                <a:ea typeface="楷体_GB2312" pitchFamily="49" charset="-122"/>
              </a:rPr>
            </a:br>
            <a:r>
              <a:rPr lang="en-US" altLang="zh-CN" sz="2800" b="1" dirty="0">
                <a:latin typeface="Arial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Arial" charset="0"/>
                <a:ea typeface="楷体_GB2312" pitchFamily="49" charset="-122"/>
              </a:rPr>
              <a:t>参数类型</a:t>
            </a:r>
            <a:r>
              <a:rPr lang="en-US" altLang="zh-CN" sz="2800" b="1" dirty="0">
                <a:latin typeface="Arial" charset="0"/>
                <a:ea typeface="楷体_GB2312" pitchFamily="49" charset="-122"/>
              </a:rPr>
              <a:t>2 </a:t>
            </a:r>
            <a:r>
              <a:rPr lang="zh-CN" altLang="en-US" sz="2800" b="1" dirty="0">
                <a:latin typeface="Arial" charset="0"/>
                <a:ea typeface="楷体_GB2312" pitchFamily="49" charset="-122"/>
              </a:rPr>
              <a:t>参数名</a:t>
            </a:r>
            <a:r>
              <a:rPr lang="en-US" altLang="zh-CN" sz="2800" b="1" dirty="0">
                <a:latin typeface="Arial" charset="0"/>
                <a:ea typeface="楷体_GB2312" pitchFamily="49" charset="-122"/>
              </a:rPr>
              <a:t>2 ……)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；</a:t>
            </a:r>
            <a:br>
              <a:rPr lang="zh-CN" altLang="en-US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</a:br>
            <a:r>
              <a:rPr lang="zh-CN" altLang="en-US" sz="28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如： </a:t>
            </a:r>
            <a:r>
              <a:rPr lang="en-US" altLang="zh-CN" sz="2800" b="1" dirty="0">
                <a:solidFill>
                  <a:srgbClr val="0000FF"/>
                </a:solidFill>
              </a:rPr>
              <a:t>float add(float a, float b);</a:t>
            </a:r>
            <a:endParaRPr lang="en-US" altLang="zh-CN" sz="2800" b="1" dirty="0">
              <a:solidFill>
                <a:srgbClr val="0000FF"/>
              </a:solidFill>
              <a:latin typeface="Arial" charset="0"/>
              <a:ea typeface="楷体_GB2312" pitchFamily="49" charset="-122"/>
            </a:endParaRPr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zh-CN" altLang="en-US" sz="2800" b="1" dirty="0">
                <a:latin typeface="Arial" charset="0"/>
                <a:ea typeface="楷体_GB2312" pitchFamily="49" charset="-122"/>
              </a:rPr>
              <a:t>函数类型 函数名</a:t>
            </a:r>
            <a:r>
              <a:rPr lang="en-US" altLang="zh-CN" sz="2800" b="1" dirty="0">
                <a:latin typeface="Arial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latin typeface="Arial" charset="0"/>
                <a:ea typeface="楷体_GB2312" pitchFamily="49" charset="-122"/>
              </a:rPr>
              <a:t>参数类型</a:t>
            </a:r>
            <a:r>
              <a:rPr lang="en-US" altLang="zh-CN" sz="2800" b="1" dirty="0">
                <a:latin typeface="Arial" charset="0"/>
                <a:ea typeface="楷体_GB2312" pitchFamily="49" charset="-122"/>
              </a:rPr>
              <a:t>1, </a:t>
            </a:r>
            <a:r>
              <a:rPr lang="zh-CN" altLang="en-US" sz="2800" b="1" dirty="0">
                <a:latin typeface="Arial" charset="0"/>
                <a:ea typeface="楷体_GB2312" pitchFamily="49" charset="-122"/>
              </a:rPr>
              <a:t>参数类型</a:t>
            </a:r>
            <a:r>
              <a:rPr lang="en-US" altLang="zh-CN" sz="2800" b="1" dirty="0">
                <a:latin typeface="Arial" charset="0"/>
                <a:ea typeface="楷体_GB2312" pitchFamily="49" charset="-122"/>
              </a:rPr>
              <a:t>2……)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；</a:t>
            </a:r>
            <a:br>
              <a:rPr lang="zh-CN" altLang="en-US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</a:br>
            <a:r>
              <a:rPr lang="zh-CN" altLang="en-US" sz="2800" b="1" dirty="0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如： </a:t>
            </a:r>
            <a:r>
              <a:rPr lang="en-US" altLang="zh-CN" sz="2800" b="1" dirty="0">
                <a:solidFill>
                  <a:srgbClr val="0000FF"/>
                </a:solidFill>
              </a:rPr>
              <a:t>float add(float, float);</a:t>
            </a:r>
            <a:endParaRPr lang="en-US" altLang="zh-CN" sz="2800" b="1" dirty="0">
              <a:solidFill>
                <a:srgbClr val="0000FF"/>
              </a:solidFill>
              <a:latin typeface="Arial" charset="0"/>
              <a:ea typeface="楷体_GB2312" pitchFamily="49" charset="-122"/>
            </a:endParaRPr>
          </a:p>
          <a:p>
            <a:pPr marL="533400" indent="-533400"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应当确保函数原型与函数首部写法一致！</a:t>
            </a:r>
          </a:p>
        </p:txBody>
      </p:sp>
      <p:sp>
        <p:nvSpPr>
          <p:cNvPr id="3" name="矩形 2"/>
          <p:cNvSpPr/>
          <p:nvPr/>
        </p:nvSpPr>
        <p:spPr>
          <a:xfrm>
            <a:off x="323850" y="4581128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l">
              <a:spcBef>
                <a:spcPct val="20000"/>
              </a:spcBef>
              <a:spcAft>
                <a:spcPct val="20000"/>
              </a:spcAft>
              <a:buSzPct val="70000"/>
              <a:buBlip>
                <a:blip r:embed="rId2"/>
              </a:buBlip>
            </a:pPr>
            <a:r>
              <a:rPr lang="zh-CN" altLang="en-US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楷体_GB2312" pitchFamily="49" charset="-122"/>
              </a:rPr>
              <a:t>函数声明中可以不给出形参名</a:t>
            </a:r>
            <a:r>
              <a:rPr lang="zh-CN" altLang="en-US" b="1" kern="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，因为编译系统不检查参数名；但形参的数据类型不可省略！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37BE-4A5F-44B4-A493-B1B93DAD2072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60705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如果在函数调用之前，没有对该函数作声明，则编译系统会把第一次遇到的该函数形式（函数定义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/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函数调用）作为函数的声明，且若遇到的是函数调用将把函数类型默认为</a:t>
            </a:r>
            <a:r>
              <a:rPr lang="en-US" altLang="zh-CN" sz="2800" b="1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int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型。</a:t>
            </a:r>
            <a:b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</a:br>
            <a:endParaRPr lang="en-US" altLang="zh-CN" sz="2800" b="1" dirty="0">
              <a:solidFill>
                <a:srgbClr val="0000FF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如果被调用函数的定义出现在主调函数之前，可以不必再加以声明。</a:t>
            </a:r>
            <a:b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</a:br>
            <a:endParaRPr lang="en-US" altLang="zh-CN" sz="2800" b="1" dirty="0">
              <a:solidFill>
                <a:srgbClr val="0000FF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Aft>
                <a:spcPct val="5000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如果在所有函数定义前，且在函数的外部，已做了函数声明，则在各个主调函数中不必对所调用函数再作声明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。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（头文件中大体如此。）</a:t>
            </a:r>
            <a:b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</a:br>
            <a:endParaRPr lang="en-US" altLang="zh-CN" sz="2800" b="1" dirty="0">
              <a:solidFill>
                <a:srgbClr val="0000FF"/>
              </a:solidFill>
              <a:latin typeface="Arial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4831" y="764704"/>
            <a:ext cx="7415144" cy="201622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sz="2800" dirty="0"/>
              <a:t>例</a:t>
            </a:r>
            <a:r>
              <a:rPr lang="en-US" altLang="zh-CN" sz="2800" dirty="0"/>
              <a:t>1</a:t>
            </a:r>
            <a:r>
              <a:rPr lang="zh-CN" altLang="en-US" sz="2800" dirty="0"/>
              <a:t>：</a:t>
            </a:r>
            <a:r>
              <a:rPr lang="zh-CN" altLang="zh-CN" sz="2800" dirty="0"/>
              <a:t>输出以下的结果，用函数调用实现。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  ******************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       How do you do!</a:t>
            </a:r>
            <a:endParaRPr lang="zh-CN" altLang="zh-CN" sz="2800" dirty="0"/>
          </a:p>
          <a:p>
            <a:pPr>
              <a:buFont typeface="Wingdings" pitchFamily="2" charset="2"/>
              <a:buNone/>
            </a:pPr>
            <a:r>
              <a:rPr lang="en-US" altLang="zh-CN" sz="2800" dirty="0"/>
              <a:t>       ******************</a:t>
            </a:r>
            <a:endParaRPr lang="zh-CN" altLang="zh-CN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FD5D56-C550-40CC-B327-C23E1F51B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780928"/>
            <a:ext cx="8429625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2800" kern="0" dirty="0"/>
              <a:t>解题思路：</a:t>
            </a:r>
            <a:endParaRPr lang="en-US" altLang="zh-CN" sz="2800" kern="0" dirty="0"/>
          </a:p>
          <a:p>
            <a:pPr lvl="1"/>
            <a:r>
              <a:rPr lang="zh-CN" altLang="zh-CN" sz="2400" kern="0" dirty="0"/>
              <a:t>在输出的文字上下分别有一行“</a:t>
            </a:r>
            <a:r>
              <a:rPr lang="en-US" altLang="zh-CN" sz="2400" kern="0" dirty="0"/>
              <a:t>*</a:t>
            </a:r>
            <a:r>
              <a:rPr lang="zh-CN" altLang="zh-CN" sz="2400" kern="0" dirty="0"/>
              <a:t>”号，显然不必重复写这段代码，用一个函数</a:t>
            </a:r>
            <a:r>
              <a:rPr lang="en-US" altLang="zh-CN" sz="2400" kern="0" dirty="0" err="1"/>
              <a:t>print_star</a:t>
            </a:r>
            <a:r>
              <a:rPr lang="zh-CN" altLang="zh-CN" sz="2400" kern="0" dirty="0"/>
              <a:t>来实现输出一行“</a:t>
            </a:r>
            <a:r>
              <a:rPr lang="en-US" altLang="zh-CN" sz="2400" kern="0" dirty="0"/>
              <a:t>*</a:t>
            </a:r>
            <a:r>
              <a:rPr lang="zh-CN" altLang="zh-CN" sz="2400" kern="0" dirty="0"/>
              <a:t>”号的功能。</a:t>
            </a:r>
            <a:endParaRPr lang="en-US" altLang="zh-CN" sz="2400" kern="0" dirty="0"/>
          </a:p>
          <a:p>
            <a:pPr lvl="1"/>
            <a:r>
              <a:rPr lang="zh-CN" altLang="zh-CN" sz="2400" kern="0" dirty="0"/>
              <a:t>再写一个</a:t>
            </a:r>
            <a:r>
              <a:rPr lang="en-US" altLang="zh-CN" sz="2400" kern="0" dirty="0" err="1"/>
              <a:t>print_message</a:t>
            </a:r>
            <a:r>
              <a:rPr lang="zh-CN" altLang="zh-CN" sz="2400" kern="0" dirty="0"/>
              <a:t>函数来输出中间一行文字信息</a:t>
            </a:r>
            <a:endParaRPr lang="en-US" altLang="zh-CN" sz="2400" kern="0" dirty="0"/>
          </a:p>
          <a:p>
            <a:pPr lvl="1"/>
            <a:r>
              <a:rPr lang="zh-CN" altLang="zh-CN" sz="2400" kern="0" dirty="0"/>
              <a:t>用主函数分别调用这两个函数</a:t>
            </a:r>
          </a:p>
        </p:txBody>
      </p:sp>
    </p:spTree>
    <p:extLst>
      <p:ext uri="{BB962C8B-B14F-4D97-AF65-F5344CB8AC3E}">
        <p14:creationId xmlns:p14="http://schemas.microsoft.com/office/powerpoint/2010/main" val="369120361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A3C2-E592-46A2-BD97-71906884657C}" type="slidenum">
              <a:rPr lang="en-US" altLang="zh-CN" smtClean="0"/>
              <a:pPr/>
              <a:t>40</a:t>
            </a:fld>
            <a:endParaRPr lang="en-US" altLang="zh-CN"/>
          </a:p>
        </p:txBody>
      </p:sp>
      <p:pic>
        <p:nvPicPr>
          <p:cNvPr id="129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88640"/>
            <a:ext cx="8224587" cy="662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09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BBA25-C2BC-4CC5-973E-23638550D5A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56579"/>
            <a:ext cx="3962400" cy="609600"/>
          </a:xfrm>
        </p:spPr>
        <p:txBody>
          <a:bodyPr/>
          <a:lstStyle/>
          <a:p>
            <a:r>
              <a:rPr lang="zh-CN" altLang="en-US" sz="3200" b="1" dirty="0">
                <a:latin typeface="Arial" charset="0"/>
                <a:ea typeface="楷体_GB2312" pitchFamily="49" charset="-122"/>
              </a:rPr>
              <a:t>五、</a:t>
            </a:r>
            <a:r>
              <a:rPr lang="en-US" altLang="zh-CN" sz="3200" b="1" dirty="0">
                <a:latin typeface="Arial" charset="0"/>
                <a:ea typeface="楷体_GB2312" pitchFamily="49" charset="-122"/>
              </a:rPr>
              <a:t> </a:t>
            </a:r>
            <a:r>
              <a:rPr lang="zh-CN" altLang="en-US" sz="3200" b="1" dirty="0">
                <a:latin typeface="Arial" charset="0"/>
                <a:ea typeface="楷体_GB2312" pitchFamily="49" charset="-122"/>
              </a:rPr>
              <a:t>函数的嵌套调用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842392"/>
            <a:ext cx="8496944" cy="359472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语言的函数定义都是互相平行、独立的，也就是说在定义函数时，一个函数内不能包含另一个函数的定义，即</a:t>
            </a:r>
            <a:r>
              <a:rPr lang="en-US" altLang="zh-CN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语言不允许嵌套定义函数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语言允许嵌套调用函数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，即在调用一个函数的过程中，还可以调用另一函数（甚至该函数子自身，称为</a:t>
            </a: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递归调用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）。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31925" y="3760787"/>
            <a:ext cx="1785938" cy="30416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main( )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{ 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…..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sub1(…);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…..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sub2(…);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…..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0" y="3760787"/>
            <a:ext cx="1785938" cy="2311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sub1(…)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{ 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…..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sub2(…);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…..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}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172200" y="3760787"/>
            <a:ext cx="1955800" cy="19462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sub2(…)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{ 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…..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return(…);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076450" y="4219574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V="1">
            <a:off x="2647950" y="4143374"/>
            <a:ext cx="990600" cy="762000"/>
          </a:xfrm>
          <a:prstGeom prst="line">
            <a:avLst/>
          </a:prstGeom>
          <a:noFill/>
          <a:ln w="101600">
            <a:solidFill>
              <a:srgbClr val="FF0000"/>
            </a:solidFill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476750" y="4143374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5067300" y="4086224"/>
            <a:ext cx="990600" cy="762000"/>
          </a:xfrm>
          <a:prstGeom prst="line">
            <a:avLst/>
          </a:prstGeom>
          <a:noFill/>
          <a:ln w="101600">
            <a:solidFill>
              <a:srgbClr val="FF0000"/>
            </a:solidFill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6915150" y="4219574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5314950" y="5038724"/>
            <a:ext cx="1066800" cy="152400"/>
          </a:xfrm>
          <a:prstGeom prst="leftArrow">
            <a:avLst>
              <a:gd name="adj1" fmla="val 50000"/>
              <a:gd name="adj2" fmla="val 17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4495800" y="5267324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 flipV="1">
            <a:off x="2876550" y="5114924"/>
            <a:ext cx="990600" cy="762000"/>
          </a:xfrm>
          <a:prstGeom prst="line">
            <a:avLst/>
          </a:prstGeom>
          <a:noFill/>
          <a:ln w="101600">
            <a:solidFill>
              <a:srgbClr val="FF0000"/>
            </a:solidFill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2076450" y="5286374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V="1">
            <a:off x="2571750" y="4067174"/>
            <a:ext cx="3505200" cy="160020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/>
            <a:tailEnd type="triangl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6915150" y="4219574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2952750" y="5210174"/>
            <a:ext cx="3429000" cy="68580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/>
            <a:tailEnd type="triangl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AutoShape 19"/>
          <p:cNvSpPr>
            <a:spLocks noChangeArrowheads="1"/>
          </p:cNvSpPr>
          <p:nvPr/>
        </p:nvSpPr>
        <p:spPr bwMode="auto">
          <a:xfrm>
            <a:off x="2057400" y="5972174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3" name="矩形 2"/>
          <p:cNvSpPr/>
          <p:nvPr/>
        </p:nvSpPr>
        <p:spPr>
          <a:xfrm>
            <a:off x="3874849" y="6206162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</a:rPr>
              <a:t>函数嵌套调用示意图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196752"/>
            <a:ext cx="8286750" cy="4714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   </a:t>
            </a:r>
            <a:r>
              <a:rPr lang="zh-CN" altLang="zh-CN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zh-CN" dirty="0"/>
              <a:t>输入</a:t>
            </a:r>
            <a:r>
              <a:rPr lang="en-US" altLang="zh-CN" dirty="0"/>
              <a:t>4</a:t>
            </a:r>
            <a:r>
              <a:rPr lang="zh-CN" altLang="zh-CN" dirty="0"/>
              <a:t>个整数，找出其中最大的数。用函数的嵌套调用来处理。</a:t>
            </a:r>
            <a:endParaRPr lang="en-US" altLang="zh-CN" dirty="0"/>
          </a:p>
          <a:p>
            <a:r>
              <a:rPr lang="zh-CN" altLang="zh-CN" dirty="0"/>
              <a:t>解题思路：</a:t>
            </a:r>
            <a:endParaRPr lang="en-US" altLang="zh-CN" dirty="0"/>
          </a:p>
          <a:p>
            <a:pPr lvl="1"/>
            <a:r>
              <a:rPr lang="en-US" altLang="zh-CN" dirty="0"/>
              <a:t>main</a:t>
            </a:r>
            <a:r>
              <a:rPr lang="zh-CN" altLang="zh-CN" dirty="0"/>
              <a:t>中调用</a:t>
            </a:r>
            <a:r>
              <a:rPr lang="en-US" altLang="zh-CN" dirty="0"/>
              <a:t>max4</a:t>
            </a:r>
            <a:r>
              <a:rPr lang="zh-CN" altLang="zh-CN" dirty="0"/>
              <a:t>函数，找</a:t>
            </a:r>
            <a:r>
              <a:rPr lang="en-US" altLang="zh-CN" dirty="0"/>
              <a:t>4</a:t>
            </a:r>
            <a:r>
              <a:rPr lang="zh-CN" altLang="zh-CN" dirty="0"/>
              <a:t>个数中最大者</a:t>
            </a:r>
            <a:endParaRPr lang="en-US" altLang="zh-CN" dirty="0"/>
          </a:p>
          <a:p>
            <a:pPr lvl="1"/>
            <a:r>
              <a:rPr lang="en-US" altLang="zh-CN" dirty="0"/>
              <a:t>max4</a:t>
            </a:r>
            <a:r>
              <a:rPr lang="zh-CN" altLang="zh-CN" dirty="0"/>
              <a:t>中再调用</a:t>
            </a:r>
            <a:r>
              <a:rPr lang="en-US" altLang="zh-CN" dirty="0"/>
              <a:t>max2</a:t>
            </a:r>
            <a:r>
              <a:rPr lang="zh-CN" altLang="en-US" dirty="0"/>
              <a:t>，</a:t>
            </a:r>
            <a:r>
              <a:rPr lang="zh-CN" altLang="zh-CN" dirty="0"/>
              <a:t>找两个数中的大者</a:t>
            </a:r>
            <a:endParaRPr lang="en-US" altLang="zh-CN" dirty="0"/>
          </a:p>
          <a:p>
            <a:pPr lvl="1"/>
            <a:r>
              <a:rPr lang="en-US" altLang="zh-CN" dirty="0"/>
              <a:t>max4</a:t>
            </a:r>
            <a:r>
              <a:rPr lang="zh-CN" altLang="zh-CN" dirty="0"/>
              <a:t>中多次调用</a:t>
            </a:r>
            <a:r>
              <a:rPr lang="en-US" altLang="zh-CN" dirty="0"/>
              <a:t>max2</a:t>
            </a:r>
            <a:r>
              <a:rPr lang="zh-CN" altLang="zh-CN" dirty="0"/>
              <a:t>，可找</a:t>
            </a:r>
            <a:r>
              <a:rPr lang="en-US" altLang="zh-CN" dirty="0"/>
              <a:t>4</a:t>
            </a:r>
            <a:r>
              <a:rPr lang="zh-CN" altLang="zh-CN" dirty="0"/>
              <a:t>个数中的大者，然后把它作为函数值返回</a:t>
            </a:r>
            <a:r>
              <a:rPr lang="en-US" altLang="zh-CN" dirty="0"/>
              <a:t>main</a:t>
            </a:r>
            <a:r>
              <a:rPr lang="zh-CN" altLang="zh-CN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main</a:t>
            </a:r>
            <a:r>
              <a:rPr lang="zh-CN" altLang="zh-CN" dirty="0"/>
              <a:t>函数中输出结果</a:t>
            </a:r>
          </a:p>
        </p:txBody>
      </p:sp>
    </p:spTree>
    <p:extLst>
      <p:ext uri="{BB962C8B-B14F-4D97-AF65-F5344CB8AC3E}">
        <p14:creationId xmlns:p14="http://schemas.microsoft.com/office/powerpoint/2010/main" val="320843619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3214688"/>
            <a:ext cx="8286750" cy="21431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>
                <a:solidFill>
                  <a:srgbClr val="00B050"/>
                </a:solidFill>
              </a:rPr>
              <a:t>int</a:t>
            </a:r>
            <a:r>
              <a:rPr lang="en-US" altLang="zh-CN" sz="2800" dirty="0">
                <a:solidFill>
                  <a:srgbClr val="00B050"/>
                </a:solidFill>
              </a:rPr>
              <a:t> max4(</a:t>
            </a:r>
            <a:r>
              <a:rPr lang="en-US" altLang="zh-CN" sz="2800" dirty="0" err="1">
                <a:solidFill>
                  <a:srgbClr val="00B050"/>
                </a:solidFill>
              </a:rPr>
              <a:t>int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err="1">
                <a:solidFill>
                  <a:srgbClr val="00B050"/>
                </a:solidFill>
              </a:rPr>
              <a:t>a,int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err="1">
                <a:solidFill>
                  <a:srgbClr val="00B050"/>
                </a:solidFill>
              </a:rPr>
              <a:t>b,int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err="1">
                <a:solidFill>
                  <a:srgbClr val="00B050"/>
                </a:solidFill>
              </a:rPr>
              <a:t>c,int</a:t>
            </a:r>
            <a:r>
              <a:rPr lang="en-US" altLang="zh-CN" sz="2800" dirty="0">
                <a:solidFill>
                  <a:srgbClr val="00B050"/>
                </a:solidFill>
              </a:rPr>
              <a:t> d)</a:t>
            </a:r>
            <a:endParaRPr lang="zh-CN" altLang="zh-CN" sz="2800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B050"/>
                </a:solidFill>
              </a:rPr>
              <a:t>{  </a:t>
            </a:r>
            <a:r>
              <a:rPr lang="en-US" altLang="zh-CN" sz="2800" dirty="0" err="1">
                <a:solidFill>
                  <a:srgbClr val="00B050"/>
                </a:solidFill>
              </a:rPr>
              <a:t>int</a:t>
            </a:r>
            <a:r>
              <a:rPr lang="en-US" altLang="zh-CN" sz="2800" dirty="0">
                <a:solidFill>
                  <a:srgbClr val="00B050"/>
                </a:solidFill>
              </a:rPr>
              <a:t> max2(</a:t>
            </a:r>
            <a:r>
              <a:rPr lang="en-US" altLang="zh-CN" sz="2800" dirty="0" err="1">
                <a:solidFill>
                  <a:srgbClr val="00B050"/>
                </a:solidFill>
              </a:rPr>
              <a:t>int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en-US" altLang="zh-CN" sz="2800" dirty="0" err="1">
                <a:solidFill>
                  <a:srgbClr val="00B050"/>
                </a:solidFill>
              </a:rPr>
              <a:t>a,int</a:t>
            </a:r>
            <a:r>
              <a:rPr lang="en-US" altLang="zh-CN" sz="2800" dirty="0">
                <a:solidFill>
                  <a:srgbClr val="00B050"/>
                </a:solidFill>
              </a:rPr>
              <a:t> b);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B050"/>
                </a:solidFill>
              </a:rPr>
              <a:t>    </a:t>
            </a:r>
            <a:r>
              <a:rPr lang="en-US" altLang="zh-CN" sz="2800" dirty="0" err="1">
                <a:solidFill>
                  <a:srgbClr val="00B050"/>
                </a:solidFill>
              </a:rPr>
              <a:t>ruturn</a:t>
            </a:r>
            <a:r>
              <a:rPr lang="en-US" altLang="zh-CN" sz="2800" dirty="0">
                <a:solidFill>
                  <a:srgbClr val="00B050"/>
                </a:solidFill>
              </a:rPr>
              <a:t> max2(max2(max2(</a:t>
            </a:r>
            <a:r>
              <a:rPr lang="en-US" altLang="zh-CN" sz="2800" dirty="0" err="1">
                <a:solidFill>
                  <a:srgbClr val="00B050"/>
                </a:solidFill>
              </a:rPr>
              <a:t>a,b</a:t>
            </a:r>
            <a:r>
              <a:rPr lang="en-US" altLang="zh-CN" sz="2800" dirty="0">
                <a:solidFill>
                  <a:srgbClr val="00B050"/>
                </a:solidFill>
              </a:rPr>
              <a:t>),c),d);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rgbClr val="00B050"/>
                </a:solidFill>
              </a:rPr>
              <a:t>}</a:t>
            </a:r>
            <a:endParaRPr lang="zh-CN" altLang="zh-CN" sz="2800" dirty="0">
              <a:solidFill>
                <a:srgbClr val="00B050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063" y="5357813"/>
            <a:ext cx="5429250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en-US" altLang="zh-CN" sz="2800" b="1" dirty="0" err="1">
                <a:solidFill>
                  <a:srgbClr val="9D138D"/>
                </a:solidFill>
                <a:latin typeface="+mn-lt"/>
                <a:ea typeface="+mn-ea"/>
              </a:rPr>
              <a:t>int</a:t>
            </a:r>
            <a:r>
              <a:rPr lang="en-US" altLang="zh-CN" sz="2800" b="1" dirty="0">
                <a:solidFill>
                  <a:srgbClr val="9D138D"/>
                </a:solidFill>
                <a:latin typeface="+mn-lt"/>
                <a:ea typeface="+mn-ea"/>
              </a:rPr>
              <a:t> max2(</a:t>
            </a:r>
            <a:r>
              <a:rPr lang="en-US" altLang="zh-CN" sz="2800" b="1" dirty="0" err="1">
                <a:solidFill>
                  <a:srgbClr val="9D138D"/>
                </a:solidFill>
                <a:latin typeface="+mn-lt"/>
                <a:ea typeface="+mn-ea"/>
              </a:rPr>
              <a:t>int</a:t>
            </a:r>
            <a:r>
              <a:rPr lang="en-US" altLang="zh-CN" sz="2800" b="1" dirty="0">
                <a:solidFill>
                  <a:srgbClr val="9D138D"/>
                </a:solidFill>
                <a:latin typeface="+mn-lt"/>
                <a:ea typeface="+mn-ea"/>
              </a:rPr>
              <a:t> </a:t>
            </a:r>
            <a:r>
              <a:rPr lang="en-US" altLang="zh-CN" sz="2800" b="1" dirty="0" err="1">
                <a:solidFill>
                  <a:srgbClr val="9D138D"/>
                </a:solidFill>
                <a:latin typeface="+mn-lt"/>
                <a:ea typeface="+mn-ea"/>
              </a:rPr>
              <a:t>a,int</a:t>
            </a:r>
            <a:r>
              <a:rPr lang="en-US" altLang="zh-CN" sz="2800" b="1" dirty="0">
                <a:solidFill>
                  <a:srgbClr val="9D138D"/>
                </a:solidFill>
                <a:latin typeface="+mn-lt"/>
                <a:ea typeface="+mn-ea"/>
              </a:rPr>
              <a:t> b) {    return(a&gt;</a:t>
            </a:r>
            <a:r>
              <a:rPr lang="en-US" altLang="zh-CN" sz="2800" b="1" dirty="0" err="1">
                <a:solidFill>
                  <a:srgbClr val="9D138D"/>
                </a:solidFill>
                <a:latin typeface="+mn-lt"/>
                <a:ea typeface="+mn-ea"/>
              </a:rPr>
              <a:t>b?a:b</a:t>
            </a:r>
            <a:r>
              <a:rPr lang="en-US" altLang="zh-CN" sz="2800" b="1" dirty="0">
                <a:solidFill>
                  <a:srgbClr val="9D138D"/>
                </a:solidFill>
                <a:latin typeface="+mn-lt"/>
                <a:ea typeface="+mn-ea"/>
              </a:rPr>
              <a:t>);   }</a:t>
            </a:r>
            <a:endParaRPr lang="zh-CN" altLang="zh-CN" sz="2800" b="1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625" y="428625"/>
            <a:ext cx="8215313" cy="2754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l" eaLnBrk="0" hangingPunct="0">
              <a:lnSpc>
                <a:spcPts val="29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latin typeface="+mn-lt"/>
                <a:ea typeface="+mn-ea"/>
              </a:rPr>
              <a:t>#include &lt;</a:t>
            </a:r>
            <a:r>
              <a:rPr lang="en-US" altLang="zh-CN" sz="2800" b="1" dirty="0" err="1">
                <a:latin typeface="+mn-lt"/>
                <a:ea typeface="+mn-ea"/>
              </a:rPr>
              <a:t>stdio.h</a:t>
            </a:r>
            <a:r>
              <a:rPr lang="en-US" altLang="zh-CN" sz="2800" b="1" dirty="0">
                <a:latin typeface="+mn-lt"/>
                <a:ea typeface="+mn-ea"/>
              </a:rPr>
              <a:t>&gt;</a:t>
            </a:r>
            <a:endParaRPr lang="zh-CN" altLang="zh-CN" sz="2800" b="1" dirty="0"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ts val="2900"/>
              </a:lnSpc>
              <a:spcBef>
                <a:spcPct val="20000"/>
              </a:spcBef>
              <a:defRPr/>
            </a:pPr>
            <a:r>
              <a:rPr lang="en-US" altLang="zh-CN" sz="2800" b="1" dirty="0" err="1">
                <a:latin typeface="+mn-lt"/>
                <a:ea typeface="+mn-ea"/>
              </a:rPr>
              <a:t>int</a:t>
            </a:r>
            <a:r>
              <a:rPr lang="en-US" altLang="zh-CN" sz="2800" b="1" dirty="0">
                <a:latin typeface="+mn-lt"/>
                <a:ea typeface="+mn-ea"/>
              </a:rPr>
              <a:t> main()</a:t>
            </a:r>
            <a:endParaRPr lang="zh-CN" altLang="zh-CN" sz="2800" b="1" dirty="0"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ts val="29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latin typeface="+mn-lt"/>
                <a:ea typeface="+mn-ea"/>
              </a:rPr>
              <a:t>{  ……</a:t>
            </a:r>
          </a:p>
          <a:p>
            <a:pPr marL="342900" indent="-342900" algn="l" eaLnBrk="0" hangingPunct="0">
              <a:lnSpc>
                <a:spcPts val="29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latin typeface="+mn-lt"/>
                <a:ea typeface="+mn-ea"/>
              </a:rPr>
              <a:t>    max=max4(</a:t>
            </a:r>
            <a:r>
              <a:rPr lang="en-US" altLang="zh-CN" sz="2800" b="1" dirty="0" err="1">
                <a:latin typeface="+mn-lt"/>
                <a:ea typeface="+mn-ea"/>
              </a:rPr>
              <a:t>a,b,c,d</a:t>
            </a:r>
            <a:r>
              <a:rPr lang="en-US" altLang="zh-CN" sz="2800" b="1" dirty="0">
                <a:latin typeface="+mn-lt"/>
                <a:ea typeface="+mn-ea"/>
              </a:rPr>
              <a:t>); </a:t>
            </a:r>
            <a:endParaRPr lang="zh-CN" altLang="zh-CN" sz="2800" b="1" dirty="0">
              <a:latin typeface="+mn-lt"/>
              <a:ea typeface="+mn-ea"/>
            </a:endParaRPr>
          </a:p>
          <a:p>
            <a:pPr marL="342900" indent="-342900" algn="l" eaLnBrk="0" hangingPunct="0">
              <a:lnSpc>
                <a:spcPts val="29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latin typeface="+mn-lt"/>
                <a:ea typeface="+mn-ea"/>
              </a:rPr>
              <a:t>   ……</a:t>
            </a:r>
          </a:p>
          <a:p>
            <a:pPr marL="342900" indent="-342900" algn="l" eaLnBrk="0" hangingPunct="0">
              <a:lnSpc>
                <a:spcPts val="2900"/>
              </a:lnSpc>
              <a:spcBef>
                <a:spcPct val="20000"/>
              </a:spcBef>
              <a:defRPr/>
            </a:pPr>
            <a:r>
              <a:rPr lang="en-US" altLang="zh-CN" sz="2800" b="1" dirty="0">
                <a:latin typeface="+mn-lt"/>
                <a:ea typeface="+mn-ea"/>
              </a:rPr>
              <a:t>}</a:t>
            </a:r>
            <a:endParaRPr lang="zh-CN" altLang="en-US" sz="2800" b="1" dirty="0">
              <a:latin typeface="+mn-lt"/>
              <a:ea typeface="+mn-ea"/>
            </a:endParaRPr>
          </a:p>
        </p:txBody>
      </p:sp>
      <p:cxnSp>
        <p:nvCxnSpPr>
          <p:cNvPr id="11" name="直接箭头连接符 55"/>
          <p:cNvCxnSpPr>
            <a:cxnSpLocks noChangeShapeType="1"/>
          </p:cNvCxnSpPr>
          <p:nvPr/>
        </p:nvCxnSpPr>
        <p:spPr bwMode="auto">
          <a:xfrm rot="5400000">
            <a:off x="-70643" y="1499394"/>
            <a:ext cx="857250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55"/>
          <p:cNvCxnSpPr>
            <a:cxnSpLocks noChangeShapeType="1"/>
          </p:cNvCxnSpPr>
          <p:nvPr/>
        </p:nvCxnSpPr>
        <p:spPr bwMode="auto">
          <a:xfrm rot="5400000">
            <a:off x="1715294" y="2356644"/>
            <a:ext cx="1143000" cy="85883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55"/>
          <p:cNvCxnSpPr>
            <a:cxnSpLocks noChangeShapeType="1"/>
          </p:cNvCxnSpPr>
          <p:nvPr/>
        </p:nvCxnSpPr>
        <p:spPr bwMode="auto">
          <a:xfrm rot="10800000" flipV="1">
            <a:off x="1691681" y="4714875"/>
            <a:ext cx="2714625" cy="714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55"/>
          <p:cNvCxnSpPr>
            <a:cxnSpLocks noChangeShapeType="1"/>
          </p:cNvCxnSpPr>
          <p:nvPr/>
        </p:nvCxnSpPr>
        <p:spPr bwMode="auto">
          <a:xfrm rot="5400000" flipH="1" flipV="1">
            <a:off x="3584774" y="4893469"/>
            <a:ext cx="1214438" cy="8572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55"/>
          <p:cNvCxnSpPr>
            <a:cxnSpLocks noChangeShapeType="1"/>
          </p:cNvCxnSpPr>
          <p:nvPr/>
        </p:nvCxnSpPr>
        <p:spPr bwMode="auto">
          <a:xfrm rot="10800000" flipV="1">
            <a:off x="1691681" y="4714875"/>
            <a:ext cx="1571625" cy="7143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55"/>
          <p:cNvCxnSpPr>
            <a:cxnSpLocks noChangeShapeType="1"/>
          </p:cNvCxnSpPr>
          <p:nvPr/>
        </p:nvCxnSpPr>
        <p:spPr bwMode="auto">
          <a:xfrm rot="16200000" flipV="1">
            <a:off x="2906118" y="5072063"/>
            <a:ext cx="1214438" cy="5000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55"/>
          <p:cNvCxnSpPr>
            <a:cxnSpLocks noChangeShapeType="1"/>
          </p:cNvCxnSpPr>
          <p:nvPr/>
        </p:nvCxnSpPr>
        <p:spPr bwMode="auto">
          <a:xfrm rot="5400000">
            <a:off x="1584524" y="4822032"/>
            <a:ext cx="714375" cy="50006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箭头连接符 55"/>
          <p:cNvCxnSpPr>
            <a:cxnSpLocks noChangeShapeType="1"/>
          </p:cNvCxnSpPr>
          <p:nvPr/>
        </p:nvCxnSpPr>
        <p:spPr bwMode="auto">
          <a:xfrm rot="10800000">
            <a:off x="2191743" y="4643438"/>
            <a:ext cx="1571625" cy="12858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直接箭头连接符 55"/>
          <p:cNvCxnSpPr>
            <a:cxnSpLocks noChangeShapeType="1"/>
          </p:cNvCxnSpPr>
          <p:nvPr/>
        </p:nvCxnSpPr>
        <p:spPr bwMode="auto">
          <a:xfrm rot="5400000" flipH="1" flipV="1">
            <a:off x="1393031" y="2964657"/>
            <a:ext cx="2214563" cy="5715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箭头连接符 55"/>
          <p:cNvCxnSpPr>
            <a:cxnSpLocks noChangeShapeType="1"/>
          </p:cNvCxnSpPr>
          <p:nvPr/>
        </p:nvCxnSpPr>
        <p:spPr bwMode="auto">
          <a:xfrm rot="5400000">
            <a:off x="-70643" y="2642394"/>
            <a:ext cx="857250" cy="15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54" y="-7907"/>
            <a:ext cx="6786563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5327"/>
          <a:stretch/>
        </p:blipFill>
        <p:spPr bwMode="auto">
          <a:xfrm>
            <a:off x="4170654" y="458344"/>
            <a:ext cx="1758660" cy="37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954985" y="1277968"/>
            <a:ext cx="3956712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rgbClr val="000099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rgbClr val="0000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0000"/>
                </a:solidFill>
              </a:rPr>
              <a:t>stdio.h</a:t>
            </a:r>
            <a:r>
              <a:rPr lang="en-US" altLang="zh-CN" sz="1800" dirty="0">
                <a:solidFill>
                  <a:srgbClr val="000000"/>
                </a:solidFill>
              </a:rPr>
              <a:t>&gt;</a:t>
            </a:r>
          </a:p>
          <a:p>
            <a:pPr algn="l"/>
            <a:r>
              <a:rPr lang="en-US" altLang="zh-CN" sz="1800" dirty="0" err="1">
                <a:solidFill>
                  <a:srgbClr val="FF0000"/>
                </a:solidFill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</a:rPr>
              <a:t> max4(</a:t>
            </a:r>
            <a:r>
              <a:rPr lang="en-US" altLang="zh-CN" sz="1800" dirty="0" err="1">
                <a:solidFill>
                  <a:srgbClr val="FF0000"/>
                </a:solidFill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a,int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b,int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c,int</a:t>
            </a:r>
            <a:r>
              <a:rPr lang="en-US" altLang="zh-CN" sz="1800" dirty="0">
                <a:solidFill>
                  <a:srgbClr val="FF0000"/>
                </a:solidFill>
              </a:rPr>
              <a:t> d); </a:t>
            </a:r>
          </a:p>
          <a:p>
            <a:pPr algn="l"/>
            <a:r>
              <a:rPr lang="en-US" altLang="zh-CN" sz="1800" dirty="0" err="1">
                <a:solidFill>
                  <a:srgbClr val="FF0000"/>
                </a:solidFill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</a:rPr>
              <a:t> max2(</a:t>
            </a:r>
            <a:r>
              <a:rPr lang="en-US" altLang="zh-CN" sz="1800" dirty="0" err="1">
                <a:solidFill>
                  <a:srgbClr val="FF0000"/>
                </a:solidFill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a,int</a:t>
            </a:r>
            <a:r>
              <a:rPr lang="en-US" altLang="zh-CN" sz="1800" dirty="0">
                <a:solidFill>
                  <a:srgbClr val="FF0000"/>
                </a:solidFill>
              </a:rPr>
              <a:t> b); </a:t>
            </a:r>
          </a:p>
          <a:p>
            <a:pPr algn="l"/>
            <a:r>
              <a:rPr lang="en-US" altLang="zh-CN" sz="1800" dirty="0" err="1">
                <a:solidFill>
                  <a:srgbClr val="000000"/>
                </a:solidFill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</a:rPr>
              <a:t> main()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</a:rPr>
              <a:t>{   </a:t>
            </a:r>
            <a:r>
              <a:rPr lang="en-US" altLang="zh-CN" sz="1800" dirty="0" err="1">
                <a:solidFill>
                  <a:srgbClr val="000000"/>
                </a:solidFill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a,b,c,d,max</a:t>
            </a:r>
            <a:r>
              <a:rPr lang="en-US" altLang="zh-CN" sz="1800" dirty="0">
                <a:solidFill>
                  <a:srgbClr val="000000"/>
                </a:solidFill>
              </a:rPr>
              <a:t>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</a:rPr>
              <a:t>   </a:t>
            </a:r>
            <a:r>
              <a:rPr lang="en-US" altLang="zh-CN" sz="1800" dirty="0" err="1">
                <a:solidFill>
                  <a:srgbClr val="000000"/>
                </a:solidFill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</a:rPr>
              <a:t>(“4 </a:t>
            </a:r>
            <a:r>
              <a:rPr lang="en-US" altLang="zh-CN" sz="1800" dirty="0" err="1">
                <a:solidFill>
                  <a:srgbClr val="000000"/>
                </a:solidFill>
              </a:rPr>
              <a:t>interger</a:t>
            </a:r>
            <a:r>
              <a:rPr lang="en-US" altLang="zh-CN" sz="1800" dirty="0">
                <a:solidFill>
                  <a:srgbClr val="000000"/>
                </a:solidFill>
              </a:rPr>
              <a:t> numbers:");    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</a:rPr>
              <a:t>   </a:t>
            </a:r>
            <a:r>
              <a:rPr lang="en-US" altLang="zh-CN" sz="1800" dirty="0" err="1">
                <a:solidFill>
                  <a:srgbClr val="000000"/>
                </a:solidFill>
              </a:rPr>
              <a:t>scanf</a:t>
            </a:r>
            <a:r>
              <a:rPr lang="en-US" altLang="zh-CN" sz="1800" dirty="0">
                <a:solidFill>
                  <a:srgbClr val="000000"/>
                </a:solidFill>
              </a:rPr>
              <a:t>("%</a:t>
            </a:r>
            <a:r>
              <a:rPr lang="en-US" altLang="zh-CN" sz="1800" dirty="0" err="1">
                <a:solidFill>
                  <a:srgbClr val="000000"/>
                </a:solidFill>
              </a:rPr>
              <a:t>d%d%d%d</a:t>
            </a:r>
            <a:r>
              <a:rPr lang="en-US" altLang="zh-CN" sz="1800" dirty="0">
                <a:solidFill>
                  <a:srgbClr val="000000"/>
                </a:solidFill>
              </a:rPr>
              <a:t>",&amp;</a:t>
            </a:r>
            <a:r>
              <a:rPr lang="en-US" altLang="zh-CN" sz="1800" dirty="0" err="1">
                <a:solidFill>
                  <a:srgbClr val="000000"/>
                </a:solidFill>
              </a:rPr>
              <a:t>a,&amp;b,&amp;c,&amp;d</a:t>
            </a:r>
            <a:r>
              <a:rPr lang="en-US" altLang="zh-CN" sz="1800" dirty="0">
                <a:solidFill>
                  <a:srgbClr val="000000"/>
                </a:solidFill>
              </a:rPr>
              <a:t>);              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</a:rPr>
              <a:t>   max=max4(</a:t>
            </a:r>
            <a:r>
              <a:rPr lang="en-US" altLang="zh-CN" sz="1800" dirty="0" err="1">
                <a:solidFill>
                  <a:srgbClr val="000000"/>
                </a:solidFill>
              </a:rPr>
              <a:t>a,b,c,d</a:t>
            </a:r>
            <a:r>
              <a:rPr lang="en-US" altLang="zh-CN" sz="1800" dirty="0">
                <a:solidFill>
                  <a:srgbClr val="000000"/>
                </a:solidFill>
              </a:rPr>
              <a:t>); 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</a:rPr>
              <a:t>   </a:t>
            </a:r>
            <a:r>
              <a:rPr lang="en-US" altLang="zh-CN" sz="1800" dirty="0" err="1">
                <a:solidFill>
                  <a:srgbClr val="000000"/>
                </a:solidFill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</a:rPr>
              <a:t>("max=%d \</a:t>
            </a:r>
            <a:r>
              <a:rPr lang="en-US" altLang="zh-CN" sz="1800" dirty="0" err="1">
                <a:solidFill>
                  <a:srgbClr val="000000"/>
                </a:solidFill>
              </a:rPr>
              <a:t>n",max</a:t>
            </a:r>
            <a:r>
              <a:rPr lang="en-US" altLang="zh-CN" sz="1800" dirty="0">
                <a:solidFill>
                  <a:srgbClr val="000000"/>
                </a:solidFill>
              </a:rPr>
              <a:t>);   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</a:rPr>
              <a:t>   return 0;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</a:rPr>
              <a:t>} </a:t>
            </a:r>
          </a:p>
          <a:p>
            <a:pPr algn="l"/>
            <a:r>
              <a:rPr lang="en-US" altLang="zh-CN" sz="1800" dirty="0" err="1">
                <a:solidFill>
                  <a:srgbClr val="000000"/>
                </a:solidFill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</a:rPr>
              <a:t> max4(</a:t>
            </a:r>
            <a:r>
              <a:rPr lang="en-US" altLang="zh-CN" sz="1800" dirty="0" err="1">
                <a:solidFill>
                  <a:srgbClr val="000000"/>
                </a:solidFill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a,int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b,int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c,int</a:t>
            </a:r>
            <a:r>
              <a:rPr lang="en-US" altLang="zh-CN" sz="1800" dirty="0">
                <a:solidFill>
                  <a:srgbClr val="000000"/>
                </a:solidFill>
              </a:rPr>
              <a:t> d)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</a:rPr>
              <a:t>{   </a:t>
            </a:r>
            <a:r>
              <a:rPr lang="en-US" altLang="zh-CN" sz="1800" dirty="0" err="1">
                <a:solidFill>
                  <a:srgbClr val="000000"/>
                </a:solidFill>
              </a:rPr>
              <a:t>ruturn</a:t>
            </a:r>
            <a:r>
              <a:rPr lang="en-US" altLang="zh-CN" sz="1800" dirty="0">
                <a:solidFill>
                  <a:srgbClr val="000000"/>
                </a:solidFill>
              </a:rPr>
              <a:t> max2(max2(max2(</a:t>
            </a:r>
            <a:r>
              <a:rPr lang="en-US" altLang="zh-CN" sz="1800" dirty="0" err="1">
                <a:solidFill>
                  <a:srgbClr val="000000"/>
                </a:solidFill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</a:rPr>
              <a:t>),c),d); }</a:t>
            </a:r>
          </a:p>
          <a:p>
            <a:pPr algn="l"/>
            <a:r>
              <a:rPr lang="en-US" altLang="zh-CN" sz="1800" dirty="0" err="1">
                <a:solidFill>
                  <a:srgbClr val="000000"/>
                </a:solidFill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</a:rPr>
              <a:t> max2(</a:t>
            </a:r>
            <a:r>
              <a:rPr lang="en-US" altLang="zh-CN" sz="1800" dirty="0" err="1">
                <a:solidFill>
                  <a:srgbClr val="000000"/>
                </a:solidFill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a,int</a:t>
            </a:r>
            <a:r>
              <a:rPr lang="en-US" altLang="zh-CN" sz="1800" dirty="0">
                <a:solidFill>
                  <a:srgbClr val="000000"/>
                </a:solidFill>
              </a:rPr>
              <a:t> b) </a:t>
            </a:r>
          </a:p>
          <a:p>
            <a:pPr algn="l"/>
            <a:r>
              <a:rPr lang="en-US" altLang="zh-CN" sz="1800" dirty="0">
                <a:solidFill>
                  <a:srgbClr val="000000"/>
                </a:solidFill>
              </a:rPr>
              <a:t>{  return(a&gt;</a:t>
            </a:r>
            <a:r>
              <a:rPr lang="en-US" altLang="zh-CN" sz="1800" dirty="0" err="1">
                <a:solidFill>
                  <a:srgbClr val="000000"/>
                </a:solidFill>
              </a:rPr>
              <a:t>b?a:b</a:t>
            </a:r>
            <a:r>
              <a:rPr lang="en-US" altLang="zh-CN" sz="1800" dirty="0">
                <a:solidFill>
                  <a:srgbClr val="000000"/>
                </a:solidFill>
              </a:rPr>
              <a:t>);   }</a:t>
            </a:r>
          </a:p>
          <a:p>
            <a:pPr algn="l"/>
            <a:endParaRPr lang="zh-CN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0033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F417F-199D-4F82-ABD4-18CCC2F35D49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8200"/>
            <a:ext cx="8353425" cy="56864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【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latin typeface="Arial" charset="0"/>
                <a:ea typeface="楷体_GB2312" pitchFamily="49" charset="-122"/>
              </a:rPr>
              <a:t>Ex8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.6】 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用弦截法求方程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-5x</a:t>
            </a:r>
            <a:r>
              <a:rPr lang="en-US" altLang="zh-CN" sz="2800" b="1" baseline="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+16x-80=0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的根。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弦截法</a:t>
            </a:r>
            <a:br>
              <a:rPr lang="zh-CN" altLang="en-US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、取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x</a:t>
            </a:r>
            <a:r>
              <a:rPr lang="en-US" altLang="zh-CN" sz="24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≠x</a:t>
            </a:r>
            <a:r>
              <a:rPr lang="en-US" altLang="zh-CN" sz="24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，且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 (x</a:t>
            </a:r>
            <a:r>
              <a:rPr lang="en-US" altLang="zh-CN" sz="24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)f (x</a:t>
            </a:r>
            <a:r>
              <a:rPr lang="en-US" altLang="zh-CN" sz="24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)&lt;0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。</a:t>
            </a:r>
            <a:b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、连接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(x</a:t>
            </a:r>
            <a:r>
              <a:rPr lang="en-US" altLang="zh-CN" sz="24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,f (x</a:t>
            </a:r>
            <a:r>
              <a:rPr lang="en-US" altLang="zh-CN" sz="24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))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(x</a:t>
            </a:r>
            <a:r>
              <a:rPr lang="en-US" altLang="zh-CN" sz="24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,f (x</a:t>
            </a:r>
            <a:r>
              <a:rPr lang="en-US" altLang="zh-CN" sz="24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))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两</a:t>
            </a:r>
            <a:b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点，与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轴交于点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(x,0)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，其中</a:t>
            </a:r>
            <a:b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x=(x</a:t>
            </a:r>
            <a:r>
              <a:rPr lang="en-US" altLang="zh-CN" sz="24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 (x</a:t>
            </a:r>
            <a:r>
              <a:rPr lang="en-US" altLang="zh-CN" sz="24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)-x</a:t>
            </a:r>
            <a:r>
              <a:rPr lang="en-US" altLang="zh-CN" sz="24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 (x</a:t>
            </a:r>
            <a:r>
              <a:rPr lang="en-US" altLang="zh-CN" sz="24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))/(f (x</a:t>
            </a:r>
            <a:r>
              <a:rPr lang="en-US" altLang="zh-CN" sz="24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)-f (x</a:t>
            </a:r>
            <a:r>
              <a:rPr lang="en-US" altLang="zh-CN" sz="24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))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。</a:t>
            </a:r>
            <a:b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、求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 (x)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，若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|f (x)| &lt;ε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，</a:t>
            </a:r>
            <a:b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则认为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 (x)≈0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，算法结束。</a:t>
            </a:r>
            <a:b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、否则，若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 (x)f (x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)&lt;0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，</a:t>
            </a:r>
            <a:b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</a:b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则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x</a:t>
            </a:r>
            <a:r>
              <a:rPr lang="en-US" altLang="zh-CN" sz="24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=x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；否则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x</a:t>
            </a:r>
            <a:r>
              <a:rPr lang="en-US" altLang="zh-CN" sz="24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=x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。</a:t>
            </a:r>
          </a:p>
        </p:txBody>
      </p:sp>
      <p:pic>
        <p:nvPicPr>
          <p:cNvPr id="778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1700213"/>
            <a:ext cx="38703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DCF56-BD32-43BB-856E-4B8A121E65FD}" type="slidenum">
              <a:rPr lang="en-US" altLang="zh-CN"/>
              <a:pPr/>
              <a:t>45</a:t>
            </a:fld>
            <a:endParaRPr lang="en-US" altLang="zh-CN"/>
          </a:p>
        </p:txBody>
      </p:sp>
      <p:pic>
        <p:nvPicPr>
          <p:cNvPr id="10035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09"/>
          <a:stretch>
            <a:fillRect/>
          </a:stretch>
        </p:blipFill>
        <p:spPr bwMode="auto">
          <a:xfrm>
            <a:off x="4572000" y="1755775"/>
            <a:ext cx="3455988" cy="41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6728" y="836712"/>
            <a:ext cx="8353425" cy="56864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latin typeface="Arial" charset="0"/>
                <a:ea typeface="楷体_GB2312" pitchFamily="49" charset="-122"/>
              </a:rPr>
              <a:t>【</a:t>
            </a:r>
            <a:r>
              <a:rPr lang="zh-CN" altLang="en-US" sz="2800" b="1" dirty="0">
                <a:latin typeface="Arial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latin typeface="Arial" charset="0"/>
                <a:ea typeface="楷体_GB2312" pitchFamily="49" charset="-122"/>
              </a:rPr>
              <a:t>5 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】 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用弦截法求方程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x</a:t>
            </a:r>
            <a:r>
              <a:rPr lang="en-US" altLang="zh-CN" sz="2800" b="1" baseline="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-5x</a:t>
            </a:r>
            <a:r>
              <a:rPr lang="en-US" altLang="zh-CN" sz="2800" b="1" baseline="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+16x-80=0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的根。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Arial" charset="0"/>
                <a:ea typeface="楷体_GB2312" pitchFamily="49" charset="-122"/>
              </a:rPr>
              <a:t>弦截法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程序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N-S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流程图</a:t>
            </a:r>
          </a:p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|f (x)|&lt;ε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的表示</a:t>
            </a:r>
            <a:b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、  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 (x)&lt;ε&amp;&amp;f (x)&gt;-ε</a:t>
            </a:r>
            <a:b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、  用求绝对值函数：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Arial" charset="0"/>
                <a:ea typeface="楷体_GB2312" pitchFamily="49" charset="-122"/>
              </a:rPr>
              <a:t>		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math.h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&gt;</a:t>
            </a:r>
            <a:b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	double </a:t>
            </a:r>
            <a:r>
              <a:rPr lang="en-US" altLang="zh-CN" sz="2400" b="1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fabs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(double x);</a:t>
            </a:r>
            <a:b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</a:b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	</a:t>
            </a:r>
            <a:r>
              <a:rPr lang="en-US" altLang="zh-CN" sz="2400" b="1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abs (</a:t>
            </a:r>
            <a:r>
              <a:rPr lang="en-US" altLang="zh-CN" sz="2400" b="1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x);</a:t>
            </a:r>
          </a:p>
        </p:txBody>
      </p:sp>
      <p:grpSp>
        <p:nvGrpSpPr>
          <p:cNvPr id="100369" name="Group 17"/>
          <p:cNvGrpSpPr>
            <a:grpSpLocks/>
          </p:cNvGrpSpPr>
          <p:nvPr/>
        </p:nvGrpSpPr>
        <p:grpSpPr bwMode="auto">
          <a:xfrm>
            <a:off x="5868988" y="1412875"/>
            <a:ext cx="2814637" cy="2160588"/>
            <a:chOff x="3697" y="890"/>
            <a:chExt cx="1773" cy="1361"/>
          </a:xfrm>
        </p:grpSpPr>
        <p:sp>
          <p:nvSpPr>
            <p:cNvPr id="100359" name="Oval 7"/>
            <p:cNvSpPr>
              <a:spLocks noChangeArrowheads="1"/>
            </p:cNvSpPr>
            <p:nvPr/>
          </p:nvSpPr>
          <p:spPr bwMode="auto">
            <a:xfrm>
              <a:off x="4150" y="1162"/>
              <a:ext cx="317" cy="317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0" name="Oval 8"/>
            <p:cNvSpPr>
              <a:spLocks noChangeArrowheads="1"/>
            </p:cNvSpPr>
            <p:nvPr/>
          </p:nvSpPr>
          <p:spPr bwMode="auto">
            <a:xfrm>
              <a:off x="4558" y="1162"/>
              <a:ext cx="317" cy="317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1" name="Oval 9"/>
            <p:cNvSpPr>
              <a:spLocks noChangeArrowheads="1"/>
            </p:cNvSpPr>
            <p:nvPr/>
          </p:nvSpPr>
          <p:spPr bwMode="auto">
            <a:xfrm>
              <a:off x="3697" y="1934"/>
              <a:ext cx="317" cy="317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364" name="Text Box 12"/>
            <p:cNvSpPr txBox="1">
              <a:spLocks noChangeArrowheads="1"/>
            </p:cNvSpPr>
            <p:nvPr/>
          </p:nvSpPr>
          <p:spPr bwMode="auto">
            <a:xfrm>
              <a:off x="4904" y="890"/>
              <a:ext cx="5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FF0000"/>
                  </a:solidFill>
                  <a:latin typeface="Arial" charset="0"/>
                  <a:ea typeface="楷体_GB2312" pitchFamily="49" charset="-122"/>
                </a:rPr>
                <a:t>f</a:t>
              </a:r>
              <a:r>
                <a:rPr lang="zh-CN" altLang="en-US" b="1">
                  <a:solidFill>
                    <a:srgbClr val="FF0000"/>
                  </a:solidFill>
                  <a:latin typeface="Arial" charset="0"/>
                  <a:ea typeface="楷体_GB2312" pitchFamily="49" charset="-122"/>
                </a:rPr>
                <a:t>函数</a:t>
              </a:r>
            </a:p>
          </p:txBody>
        </p:sp>
      </p:grpSp>
      <p:grpSp>
        <p:nvGrpSpPr>
          <p:cNvPr id="100368" name="Group 16"/>
          <p:cNvGrpSpPr>
            <a:grpSpLocks/>
          </p:cNvGrpSpPr>
          <p:nvPr/>
        </p:nvGrpSpPr>
        <p:grpSpPr bwMode="auto">
          <a:xfrm>
            <a:off x="5219700" y="2263775"/>
            <a:ext cx="3943350" cy="949325"/>
            <a:chOff x="3288" y="1426"/>
            <a:chExt cx="2484" cy="598"/>
          </a:xfrm>
        </p:grpSpPr>
        <p:sp>
          <p:nvSpPr>
            <p:cNvPr id="100363" name="Text Box 11"/>
            <p:cNvSpPr txBox="1">
              <a:spLocks noChangeArrowheads="1"/>
            </p:cNvSpPr>
            <p:nvPr/>
          </p:nvSpPr>
          <p:spPr bwMode="auto">
            <a:xfrm>
              <a:off x="4695" y="1426"/>
              <a:ext cx="10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Arial" charset="0"/>
                  <a:ea typeface="楷体_GB2312" pitchFamily="49" charset="-122"/>
                </a:rPr>
                <a:t>xpoint</a:t>
              </a:r>
              <a:r>
                <a:rPr lang="zh-CN" altLang="en-US" b="1">
                  <a:solidFill>
                    <a:srgbClr val="0000FF"/>
                  </a:solidFill>
                  <a:latin typeface="Arial" charset="0"/>
                  <a:ea typeface="楷体_GB2312" pitchFamily="49" charset="-122"/>
                </a:rPr>
                <a:t>函数</a:t>
              </a:r>
            </a:p>
          </p:txBody>
        </p:sp>
        <p:sp>
          <p:nvSpPr>
            <p:cNvPr id="100362" name="AutoShape 10"/>
            <p:cNvSpPr>
              <a:spLocks noChangeArrowheads="1"/>
            </p:cNvSpPr>
            <p:nvPr/>
          </p:nvSpPr>
          <p:spPr bwMode="auto">
            <a:xfrm>
              <a:off x="3288" y="1706"/>
              <a:ext cx="1678" cy="318"/>
            </a:xfrm>
            <a:prstGeom prst="roundRect">
              <a:avLst>
                <a:gd name="adj" fmla="val 16667"/>
              </a:avLst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0367" name="Group 15"/>
          <p:cNvGrpSpPr>
            <a:grpSpLocks/>
          </p:cNvGrpSpPr>
          <p:nvPr/>
        </p:nvGrpSpPr>
        <p:grpSpPr bwMode="auto">
          <a:xfrm>
            <a:off x="4645025" y="2708275"/>
            <a:ext cx="4357688" cy="2952750"/>
            <a:chOff x="2926" y="1706"/>
            <a:chExt cx="2745" cy="1860"/>
          </a:xfrm>
        </p:grpSpPr>
        <p:sp>
          <p:nvSpPr>
            <p:cNvPr id="100365" name="AutoShape 13"/>
            <p:cNvSpPr>
              <a:spLocks noChangeArrowheads="1"/>
            </p:cNvSpPr>
            <p:nvPr/>
          </p:nvSpPr>
          <p:spPr bwMode="auto">
            <a:xfrm>
              <a:off x="2926" y="1706"/>
              <a:ext cx="2086" cy="1633"/>
            </a:xfrm>
            <a:prstGeom prst="roundRect">
              <a:avLst>
                <a:gd name="adj" fmla="val 16667"/>
              </a:avLst>
            </a:prstGeom>
            <a:noFill/>
            <a:ln w="57150" algn="ctr">
              <a:solidFill>
                <a:srgbClr val="66FF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zh-CN">
                <a:solidFill>
                  <a:srgbClr val="66FF99"/>
                </a:solidFill>
              </a:endParaRPr>
            </a:p>
          </p:txBody>
        </p:sp>
        <p:sp>
          <p:nvSpPr>
            <p:cNvPr id="100366" name="Text Box 14"/>
            <p:cNvSpPr txBox="1">
              <a:spLocks noChangeArrowheads="1"/>
            </p:cNvSpPr>
            <p:nvPr/>
          </p:nvSpPr>
          <p:spPr bwMode="auto">
            <a:xfrm>
              <a:off x="4796" y="3278"/>
              <a:ext cx="8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楷体_GB2312" pitchFamily="49" charset="-122"/>
                </a:rPr>
                <a:t>root</a:t>
              </a:r>
              <a:r>
                <a:rPr lang="zh-CN" altLang="en-US" b="1">
                  <a:solidFill>
                    <a:srgbClr val="0099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楷体_GB2312" pitchFamily="49" charset="-122"/>
                </a:rPr>
                <a:t>函数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8C94C59-DF00-4D4E-9EFD-D7215678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80" y="1844824"/>
            <a:ext cx="3436249" cy="44699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1587E5C-4C85-40E7-97C0-301AC6ED2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5" y="-34881"/>
            <a:ext cx="5499915" cy="3214739"/>
          </a:xfrm>
          <a:prstGeom prst="rect">
            <a:avLst/>
          </a:prstGeom>
        </p:spPr>
      </p:pic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AD25E-F880-4130-A02A-200AAE9B3A58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21265" y="1124744"/>
            <a:ext cx="1814431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5521180" y="2348880"/>
            <a:ext cx="3436249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0" y="2420888"/>
            <a:ext cx="3803360" cy="0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7612-D682-4B34-B053-AC4247F2CB0C}" type="slidenum">
              <a:rPr lang="en-US" altLang="zh-CN"/>
              <a:pPr/>
              <a:t>47</a:t>
            </a:fld>
            <a:endParaRPr lang="en-US" altLang="zh-CN"/>
          </a:p>
        </p:txBody>
      </p:sp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03725"/>
            <a:ext cx="511175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994" y="836712"/>
            <a:ext cx="7772400" cy="58356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 b="1" dirty="0">
              <a:latin typeface="Arial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 b="1" dirty="0">
              <a:latin typeface="Arial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 b="1" dirty="0">
              <a:latin typeface="Arial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 b="1" dirty="0">
              <a:latin typeface="Arial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 b="1" dirty="0">
              <a:latin typeface="Arial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sz="2400" b="1" dirty="0">
              <a:latin typeface="Arial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函数调用关系图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 b="1" dirty="0">
              <a:solidFill>
                <a:srgbClr val="000000"/>
              </a:solidFill>
              <a:latin typeface="Arial" charset="0"/>
              <a:ea typeface="楷体_GB2312" pitchFamily="49" charset="-122"/>
            </a:endParaRPr>
          </a:p>
        </p:txBody>
      </p:sp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983163"/>
            <a:ext cx="995363" cy="2460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03" name="Line 7"/>
          <p:cNvSpPr>
            <a:spLocks noChangeShapeType="1"/>
          </p:cNvSpPr>
          <p:nvPr/>
        </p:nvSpPr>
        <p:spPr bwMode="auto">
          <a:xfrm flipV="1">
            <a:off x="4500563" y="4797425"/>
            <a:ext cx="3167062" cy="287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 rot="-10800000">
            <a:off x="4500563" y="5157788"/>
            <a:ext cx="3384550" cy="13668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809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5084763"/>
            <a:ext cx="995363" cy="246062"/>
          </a:xfrm>
          <a:prstGeom prst="rect">
            <a:avLst/>
          </a:prstGeom>
          <a:noFill/>
          <a:ln w="9525">
            <a:solidFill>
              <a:srgbClr val="3333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06" name="Line 10"/>
          <p:cNvSpPr>
            <a:spLocks noChangeShapeType="1"/>
          </p:cNvSpPr>
          <p:nvPr/>
        </p:nvSpPr>
        <p:spPr bwMode="auto">
          <a:xfrm flipV="1">
            <a:off x="6084888" y="4868863"/>
            <a:ext cx="1655762" cy="288925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 flipH="1" flipV="1">
            <a:off x="6084888" y="5300663"/>
            <a:ext cx="1800225" cy="1223962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8" name="Line 12"/>
          <p:cNvSpPr>
            <a:spLocks noChangeShapeType="1"/>
          </p:cNvSpPr>
          <p:nvPr/>
        </p:nvSpPr>
        <p:spPr bwMode="auto">
          <a:xfrm flipH="1">
            <a:off x="8101013" y="4797425"/>
            <a:ext cx="0" cy="172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0909" name="Line 13"/>
          <p:cNvSpPr>
            <a:spLocks noChangeShapeType="1"/>
          </p:cNvSpPr>
          <p:nvPr/>
        </p:nvSpPr>
        <p:spPr bwMode="auto">
          <a:xfrm flipH="1">
            <a:off x="7885113" y="4797425"/>
            <a:ext cx="0" cy="17272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9551F4-8D43-476B-8163-B4C919872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74781"/>
            <a:ext cx="6912768" cy="41812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 animBg="1"/>
      <p:bldP spid="80904" grpId="0" animBg="1"/>
      <p:bldP spid="80906" grpId="0" animBg="1"/>
      <p:bldP spid="80907" grpId="0" animBg="1"/>
      <p:bldP spid="80908" grpId="0" animBg="1"/>
      <p:bldP spid="8090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7EE96-881B-452C-8F37-4A3ABB5EB6F8}" type="slidenum">
              <a:rPr lang="en-US" altLang="zh-CN"/>
              <a:pPr/>
              <a:t>48</a:t>
            </a:fld>
            <a:endParaRPr lang="en-US" altLang="zh-CN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365624"/>
            <a:ext cx="4672013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469" y="4645023"/>
            <a:ext cx="2235200" cy="152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-1188640" y="29813"/>
            <a:ext cx="7772400" cy="609600"/>
          </a:xfrm>
        </p:spPr>
        <p:txBody>
          <a:bodyPr/>
          <a:lstStyle/>
          <a:p>
            <a:r>
              <a:rPr lang="zh-CN" altLang="en-US" sz="36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六、</a:t>
            </a:r>
            <a:r>
              <a:rPr lang="en-US" altLang="zh-CN" sz="36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zh-CN" altLang="zh-CN" sz="3600" dirty="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函数的递归调用</a:t>
            </a:r>
            <a:endParaRPr lang="zh-CN" altLang="en-US" sz="3600" b="1" dirty="0">
              <a:latin typeface="Arial" charset="0"/>
              <a:ea typeface="楷体_GB2312" pitchFamily="49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800600"/>
          </a:xfrm>
        </p:spPr>
        <p:txBody>
          <a:bodyPr/>
          <a:lstStyle/>
          <a:p>
            <a:pPr marL="533400" indent="-533400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函数的递归调用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—— 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在调用一个函数的过程中又出现</a:t>
            </a:r>
            <a:r>
              <a:rPr lang="zh-CN" altLang="en-US" sz="2800" b="1" dirty="0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直接或间接地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调用函数本身。</a:t>
            </a:r>
          </a:p>
          <a:p>
            <a:pPr marL="533400" indent="-533400"/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两种情况：</a:t>
            </a:r>
          </a:p>
          <a:p>
            <a:pPr marL="914400" lvl="1" indent="-457200">
              <a:buFontTx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直接调用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f1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中调用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f1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；</a:t>
            </a:r>
          </a:p>
          <a:p>
            <a:pPr marL="914400" lvl="1" indent="-457200">
              <a:buFontTx/>
              <a:buAutoNum type="arabicPeriod"/>
            </a:pPr>
            <a:r>
              <a:rPr lang="zh-CN" altLang="en-US" sz="24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间接调用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f1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中调用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f2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，而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f2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再调用</a:t>
            </a:r>
            <a:r>
              <a:rPr lang="en-US" altLang="zh-CN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f1</a:t>
            </a:r>
            <a:r>
              <a:rPr lang="zh-CN" altLang="en-US" sz="24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。</a:t>
            </a:r>
          </a:p>
          <a:p>
            <a:pPr marL="533400" indent="-533400"/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程序中出现的递归调用应当是</a:t>
            </a:r>
            <a:r>
              <a:rPr lang="zh-CN" altLang="en-US" sz="2800" b="1" dirty="0">
                <a:solidFill>
                  <a:srgbClr val="0066FF"/>
                </a:solidFill>
                <a:latin typeface="Arial" charset="0"/>
                <a:ea typeface="楷体_GB2312" pitchFamily="49" charset="-122"/>
              </a:rPr>
              <a:t>有限次数的、有终止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的递归调用，这通常用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if</a:t>
            </a: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语句来控制。</a:t>
            </a:r>
          </a:p>
        </p:txBody>
      </p:sp>
      <p:sp>
        <p:nvSpPr>
          <p:cNvPr id="2" name="矩形 1"/>
          <p:cNvSpPr/>
          <p:nvPr/>
        </p:nvSpPr>
        <p:spPr>
          <a:xfrm rot="20735967">
            <a:off x="5495076" y="2057731"/>
            <a:ext cx="2944192" cy="584775"/>
          </a:xfrm>
          <a:prstGeom prst="rect">
            <a:avLst/>
          </a:prstGeom>
          <a:ln w="57150" cmpd="thickThin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有限递归！</a:t>
            </a:r>
            <a:endParaRPr lang="zh-CN" altLang="en-US" sz="3200" dirty="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48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F315-39BB-4B68-8C13-EAD4EA052F74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23850"/>
            <a:ext cx="7772400" cy="1143000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【</a:t>
            </a:r>
            <a:r>
              <a:rPr lang="zh-CN" altLang="en-US" sz="32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例</a:t>
            </a:r>
            <a:r>
              <a:rPr lang="en-US" altLang="zh-CN" sz="32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6】</a:t>
            </a:r>
            <a:r>
              <a:rPr lang="zh-CN" altLang="en-US" sz="32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猴子吃桃问题（</a:t>
            </a:r>
            <a:r>
              <a:rPr lang="en-US" altLang="zh-CN" sz="32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P141 5.12</a:t>
            </a:r>
            <a:r>
              <a:rPr lang="zh-CN" altLang="en-US" sz="32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19250"/>
            <a:ext cx="7772400" cy="41148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递推公式：	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f</a:t>
            </a:r>
            <a:r>
              <a:rPr lang="en-US" altLang="zh-CN" sz="28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i+1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=f</a:t>
            </a:r>
            <a:r>
              <a:rPr lang="en-US" altLang="zh-CN" sz="28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 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/ 2-1 </a:t>
            </a:r>
            <a:r>
              <a:rPr lang="en-US" altLang="zh-CN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  <a:sym typeface="Wingdings" pitchFamily="2" charset="2"/>
              </a:rPr>
              <a:t></a:t>
            </a:r>
            <a:r>
              <a:rPr lang="en-US" altLang="zh-CN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 f</a:t>
            </a:r>
            <a:r>
              <a:rPr lang="en-US" altLang="zh-CN" sz="2800" b="1" baseline="-3000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=2*(f</a:t>
            </a:r>
            <a:r>
              <a:rPr lang="en-US" altLang="zh-CN" sz="2800" b="1" baseline="-30000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i+1</a:t>
            </a:r>
            <a:r>
              <a:rPr lang="en-US" altLang="zh-CN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+1)</a:t>
            </a:r>
            <a:br>
              <a:rPr lang="en-US" altLang="zh-CN" sz="2800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</a:b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			f</a:t>
            </a:r>
            <a:r>
              <a:rPr lang="en-US" altLang="zh-CN" sz="2800" b="1" baseline="-30000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10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=1</a:t>
            </a:r>
          </a:p>
          <a:p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解法一（循环）：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main()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{ 	</a:t>
            </a:r>
            <a:r>
              <a:rPr lang="en-US" altLang="zh-CN" sz="2800" b="1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, f=1;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	for(</a:t>
            </a:r>
            <a:r>
              <a:rPr lang="en-US" altLang="zh-CN" sz="2800" b="1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=9; </a:t>
            </a:r>
            <a:r>
              <a:rPr lang="en-US" altLang="zh-CN" sz="2800" b="1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&gt;0; </a:t>
            </a:r>
            <a:r>
              <a:rPr lang="en-US" altLang="zh-CN" sz="2800" b="1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--) f = 2 * (f + 1);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	</a:t>
            </a:r>
            <a:r>
              <a:rPr lang="en-US" altLang="zh-CN" sz="2800" b="1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printf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("%d\</a:t>
            </a:r>
            <a:r>
              <a:rPr lang="en-US" altLang="zh-CN" sz="2800" b="1" dirty="0" err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n",f</a:t>
            </a: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);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}</a:t>
            </a:r>
          </a:p>
        </p:txBody>
      </p:sp>
      <p:sp>
        <p:nvSpPr>
          <p:cNvPr id="2" name="左大括号 1"/>
          <p:cNvSpPr/>
          <p:nvPr/>
        </p:nvSpPr>
        <p:spPr bwMode="auto">
          <a:xfrm>
            <a:off x="3203848" y="1769408"/>
            <a:ext cx="216024" cy="648072"/>
          </a:xfrm>
          <a:prstGeom prst="leftBrace">
            <a:avLst/>
          </a:prstGeom>
          <a:noFill/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5618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151392-05E5-47C1-BEF2-29EB69F6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2" y="20350"/>
            <a:ext cx="5855946" cy="6586150"/>
          </a:xfrm>
          <a:prstGeom prst="rect">
            <a:avLst/>
          </a:prstGeom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28222" y="3500438"/>
            <a:ext cx="5711930" cy="31432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3434991" y="2786062"/>
            <a:ext cx="2286000" cy="571500"/>
          </a:xfrm>
          <a:prstGeom prst="wedgeRoundRectCallout">
            <a:avLst>
              <a:gd name="adj1" fmla="val -44407"/>
              <a:gd name="adj2" fmla="val 12475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 sz="2800" b="1" dirty="0">
                <a:solidFill>
                  <a:srgbClr val="FF0000"/>
                </a:solidFill>
              </a:rPr>
              <a:t>输出</a:t>
            </a:r>
            <a:r>
              <a:rPr lang="en-US" altLang="zh-CN" sz="2800" b="1" dirty="0">
                <a:solidFill>
                  <a:srgbClr val="FF0000"/>
                </a:solidFill>
              </a:rPr>
              <a:t>16</a:t>
            </a:r>
            <a:r>
              <a:rPr lang="zh-CN" altLang="en-US" sz="2800" b="1" dirty="0">
                <a:solidFill>
                  <a:srgbClr val="FF0000"/>
                </a:solidFill>
              </a:rPr>
              <a:t>个</a:t>
            </a:r>
            <a:r>
              <a:rPr lang="en-US" altLang="zh-CN" sz="2800" b="1" dirty="0">
                <a:solidFill>
                  <a:srgbClr val="FF0000"/>
                </a:solidFill>
              </a:rPr>
              <a:t>*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4067944" y="4822032"/>
            <a:ext cx="2571750" cy="500062"/>
          </a:xfrm>
          <a:prstGeom prst="wedgeRoundRectCallout">
            <a:avLst>
              <a:gd name="adj1" fmla="val -53662"/>
              <a:gd name="adj2" fmla="val 9719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zh-CN" sz="2800" b="1" dirty="0">
                <a:solidFill>
                  <a:srgbClr val="FF0000"/>
                </a:solidFill>
              </a:rPr>
              <a:t>输出一行文字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CC6CF4-D1E3-4775-B3A0-047AAECE5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289" y="1053703"/>
            <a:ext cx="3769743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圆角矩形标注 9">
            <a:extLst>
              <a:ext uri="{FF2B5EF4-FFF2-40B4-BE49-F238E27FC236}">
                <a16:creationId xmlns:a16="http://schemas.microsoft.com/office/drawing/2014/main" id="{FB36B3CE-F3F4-4E44-B947-3103A9B9D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242347"/>
            <a:ext cx="2071687" cy="571500"/>
          </a:xfrm>
          <a:prstGeom prst="wedgeRoundRectCallout">
            <a:avLst>
              <a:gd name="adj1" fmla="val -44407"/>
              <a:gd name="adj2" fmla="val 12475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</a:rPr>
              <a:t>声明函数</a:t>
            </a:r>
          </a:p>
        </p:txBody>
      </p:sp>
      <p:sp>
        <p:nvSpPr>
          <p:cNvPr id="13" name="圆角矩形标注 11">
            <a:extLst>
              <a:ext uri="{FF2B5EF4-FFF2-40B4-BE49-F238E27FC236}">
                <a16:creationId xmlns:a16="http://schemas.microsoft.com/office/drawing/2014/main" id="{C13BAA2C-7A80-496B-81C1-1FED9CD55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208" y="3113345"/>
            <a:ext cx="2071688" cy="571500"/>
          </a:xfrm>
          <a:prstGeom prst="wedgeRoundRectCallout">
            <a:avLst>
              <a:gd name="adj1" fmla="val -72121"/>
              <a:gd name="adj2" fmla="val 11358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</a:rPr>
              <a:t>定义函数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A849F6-B23B-4373-9B52-84AC63234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867" y="1251456"/>
            <a:ext cx="2780581" cy="11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8045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B0B9E59-75D8-4768-B904-CDB6224C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86" y="1325763"/>
            <a:ext cx="6708334" cy="4645229"/>
          </a:xfrm>
          <a:prstGeom prst="rect">
            <a:avLst/>
          </a:prstGeom>
        </p:spPr>
      </p:pic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4C4C-3E86-4AF7-8BC7-4BB3FC31A1DC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772400" cy="5699125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解法二（递归）：</a:t>
            </a:r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 flipV="1">
            <a:off x="3059832" y="3459981"/>
            <a:ext cx="2163638" cy="1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6109073" y="5229200"/>
            <a:ext cx="911199" cy="1411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6492875" y="2728913"/>
            <a:ext cx="20208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20000"/>
              </a:spcBef>
              <a:buSzPct val="90000"/>
            </a:pPr>
            <a:r>
              <a:rPr lang="en-US" altLang="zh-CN" sz="2800" b="1" dirty="0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f</a:t>
            </a:r>
            <a:r>
              <a:rPr lang="en-US" altLang="zh-CN" sz="2800" b="1" baseline="-30000" dirty="0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=2*(f</a:t>
            </a:r>
            <a:r>
              <a:rPr lang="en-US" altLang="zh-CN" sz="2800" b="1" baseline="-30000" dirty="0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i+1</a:t>
            </a:r>
            <a:r>
              <a:rPr lang="en-US" altLang="zh-CN" sz="2800" b="1" dirty="0">
                <a:solidFill>
                  <a:srgbClr val="3333FF"/>
                </a:solidFill>
                <a:latin typeface="Arial" charset="0"/>
                <a:ea typeface="楷体_GB2312" pitchFamily="49" charset="-122"/>
              </a:rPr>
              <a:t>+1)</a:t>
            </a:r>
            <a:endParaRPr lang="en-US" altLang="zh-CN" b="1" dirty="0">
              <a:solidFill>
                <a:srgbClr val="3333FF"/>
              </a:solidFill>
            </a:endParaRPr>
          </a:p>
          <a:p>
            <a:pPr algn="l">
              <a:spcBef>
                <a:spcPct val="20000"/>
              </a:spcBef>
              <a:buSzPct val="90000"/>
            </a:pPr>
            <a:r>
              <a:rPr lang="en-US" altLang="zh-CN" sz="2800" b="1" dirty="0">
                <a:solidFill>
                  <a:srgbClr val="3333FF"/>
                </a:solidFill>
              </a:rPr>
              <a:t>f</a:t>
            </a:r>
            <a:r>
              <a:rPr lang="en-US" altLang="zh-CN" sz="2800" b="1" baseline="-25000" dirty="0">
                <a:solidFill>
                  <a:srgbClr val="3333FF"/>
                </a:solidFill>
              </a:rPr>
              <a:t>10</a:t>
            </a:r>
            <a:r>
              <a:rPr lang="en-US" altLang="zh-CN" sz="2800" b="1" dirty="0">
                <a:solidFill>
                  <a:srgbClr val="3333FF"/>
                </a:solidFill>
              </a:rPr>
              <a:t>=1</a:t>
            </a:r>
          </a:p>
        </p:txBody>
      </p:sp>
      <p:sp>
        <p:nvSpPr>
          <p:cNvPr id="82951" name="AutoShape 7"/>
          <p:cNvSpPr>
            <a:spLocks/>
          </p:cNvSpPr>
          <p:nvPr/>
        </p:nvSpPr>
        <p:spPr bwMode="auto">
          <a:xfrm>
            <a:off x="6229350" y="2924175"/>
            <a:ext cx="287338" cy="720725"/>
          </a:xfrm>
          <a:prstGeom prst="leftBrace">
            <a:avLst>
              <a:gd name="adj1" fmla="val 20902"/>
              <a:gd name="adj2" fmla="val 52204"/>
            </a:avLst>
          </a:prstGeom>
          <a:noFill/>
          <a:ln w="381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9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nimBg="1"/>
      <p:bldP spid="8294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116632"/>
            <a:ext cx="8429625" cy="43576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/>
              <a:t>  </a:t>
            </a:r>
            <a:r>
              <a:rPr lang="zh-CN" altLang="zh-CN" sz="2800" dirty="0"/>
              <a:t>例</a:t>
            </a:r>
            <a:r>
              <a:rPr lang="en-US" altLang="zh-CN" sz="2800" dirty="0"/>
              <a:t>7</a:t>
            </a:r>
            <a:r>
              <a:rPr lang="zh-CN" altLang="en-US" sz="2800" dirty="0"/>
              <a:t>：</a:t>
            </a:r>
            <a:r>
              <a:rPr lang="zh-CN" altLang="zh-CN" sz="2800" dirty="0"/>
              <a:t>有</a:t>
            </a:r>
            <a:r>
              <a:rPr lang="en-US" altLang="zh-CN" sz="2800" dirty="0"/>
              <a:t>5</a:t>
            </a:r>
            <a:r>
              <a:rPr lang="zh-CN" altLang="zh-CN" sz="2800" dirty="0"/>
              <a:t>个学生坐在一起</a:t>
            </a:r>
            <a:endParaRPr lang="en-US" altLang="zh-CN" sz="2800" dirty="0"/>
          </a:p>
          <a:p>
            <a:pPr lvl="1"/>
            <a:r>
              <a:rPr lang="zh-CN" altLang="zh-CN" sz="2400" dirty="0"/>
              <a:t>问第</a:t>
            </a:r>
            <a:r>
              <a:rPr lang="en-US" altLang="zh-CN" sz="2400" dirty="0"/>
              <a:t>5</a:t>
            </a:r>
            <a:r>
              <a:rPr lang="zh-CN" altLang="zh-CN" sz="2400" dirty="0"/>
              <a:t>个学生多少岁？他说比第</a:t>
            </a:r>
            <a:r>
              <a:rPr lang="en-US" altLang="zh-CN" sz="2400" dirty="0"/>
              <a:t>4</a:t>
            </a:r>
            <a:r>
              <a:rPr lang="zh-CN" altLang="zh-CN" sz="2400" dirty="0"/>
              <a:t>个学生大</a:t>
            </a:r>
            <a:r>
              <a:rPr lang="en-US" altLang="zh-CN" sz="2400" dirty="0"/>
              <a:t>2</a:t>
            </a:r>
            <a:r>
              <a:rPr lang="zh-CN" altLang="zh-CN" sz="2400" dirty="0"/>
              <a:t>岁</a:t>
            </a:r>
            <a:endParaRPr lang="en-US" altLang="zh-CN" sz="2400" dirty="0"/>
          </a:p>
          <a:p>
            <a:pPr lvl="1"/>
            <a:r>
              <a:rPr lang="zh-CN" altLang="zh-CN" sz="2400" dirty="0"/>
              <a:t>问第</a:t>
            </a:r>
            <a:r>
              <a:rPr lang="en-US" altLang="zh-CN" sz="2400" dirty="0"/>
              <a:t>4</a:t>
            </a:r>
            <a:r>
              <a:rPr lang="zh-CN" altLang="zh-CN" sz="2400" dirty="0"/>
              <a:t>个学生岁数，他说比第</a:t>
            </a:r>
            <a:r>
              <a:rPr lang="en-US" altLang="zh-CN" sz="2400" dirty="0"/>
              <a:t>3</a:t>
            </a:r>
            <a:r>
              <a:rPr lang="zh-CN" altLang="zh-CN" sz="2400" dirty="0"/>
              <a:t>个学生大</a:t>
            </a:r>
            <a:r>
              <a:rPr lang="en-US" altLang="zh-CN" sz="2400" dirty="0"/>
              <a:t>2</a:t>
            </a:r>
            <a:r>
              <a:rPr lang="zh-CN" altLang="zh-CN" sz="2400" dirty="0"/>
              <a:t>岁</a:t>
            </a:r>
            <a:endParaRPr lang="en-US" altLang="zh-CN" sz="2400" dirty="0"/>
          </a:p>
          <a:p>
            <a:pPr lvl="1"/>
            <a:r>
              <a:rPr lang="zh-CN" altLang="zh-CN" sz="2400" dirty="0"/>
              <a:t>问第</a:t>
            </a:r>
            <a:r>
              <a:rPr lang="en-US" altLang="zh-CN" sz="2400" dirty="0"/>
              <a:t>3</a:t>
            </a:r>
            <a:r>
              <a:rPr lang="zh-CN" altLang="zh-CN" sz="2400" dirty="0"/>
              <a:t>个学生，又说比第</a:t>
            </a:r>
            <a:r>
              <a:rPr lang="en-US" altLang="zh-CN" sz="2400" dirty="0"/>
              <a:t>2</a:t>
            </a:r>
            <a:r>
              <a:rPr lang="zh-CN" altLang="zh-CN" sz="2400" dirty="0"/>
              <a:t>个学生大</a:t>
            </a:r>
            <a:r>
              <a:rPr lang="en-US" altLang="zh-CN" sz="2400" dirty="0"/>
              <a:t>2</a:t>
            </a:r>
            <a:r>
              <a:rPr lang="zh-CN" altLang="zh-CN" sz="2400" dirty="0"/>
              <a:t>岁</a:t>
            </a:r>
            <a:endParaRPr lang="en-US" altLang="zh-CN" sz="2400" dirty="0"/>
          </a:p>
          <a:p>
            <a:pPr lvl="1"/>
            <a:r>
              <a:rPr lang="zh-CN" altLang="zh-CN" sz="2400" dirty="0"/>
              <a:t>问第</a:t>
            </a:r>
            <a:r>
              <a:rPr lang="en-US" altLang="zh-CN" sz="2400" dirty="0"/>
              <a:t>2</a:t>
            </a:r>
            <a:r>
              <a:rPr lang="zh-CN" altLang="zh-CN" sz="2400" dirty="0"/>
              <a:t>个学生，说比第</a:t>
            </a:r>
            <a:r>
              <a:rPr lang="en-US" altLang="zh-CN" sz="2400" dirty="0"/>
              <a:t>1</a:t>
            </a:r>
            <a:r>
              <a:rPr lang="zh-CN" altLang="zh-CN" sz="2400" dirty="0"/>
              <a:t>个学生大</a:t>
            </a:r>
            <a:r>
              <a:rPr lang="en-US" altLang="zh-CN" sz="2400" dirty="0"/>
              <a:t>2</a:t>
            </a:r>
            <a:r>
              <a:rPr lang="zh-CN" altLang="zh-CN" sz="2400" dirty="0"/>
              <a:t>岁</a:t>
            </a:r>
            <a:endParaRPr lang="en-US" altLang="zh-CN" sz="2400" dirty="0"/>
          </a:p>
          <a:p>
            <a:pPr lvl="1"/>
            <a:r>
              <a:rPr lang="zh-CN" altLang="zh-CN" sz="2400" dirty="0"/>
              <a:t>最后问第</a:t>
            </a:r>
            <a:r>
              <a:rPr lang="en-US" altLang="zh-CN" sz="2400" dirty="0"/>
              <a:t>1</a:t>
            </a:r>
            <a:r>
              <a:rPr lang="zh-CN" altLang="zh-CN" sz="2400" dirty="0"/>
              <a:t>个学生，他说是</a:t>
            </a:r>
            <a:r>
              <a:rPr lang="en-US" altLang="zh-CN" sz="2400" dirty="0"/>
              <a:t>10</a:t>
            </a:r>
            <a:r>
              <a:rPr lang="zh-CN" altLang="zh-CN" sz="2400" dirty="0"/>
              <a:t>岁</a:t>
            </a:r>
            <a:endParaRPr lang="en-US" altLang="zh-CN" sz="2400" dirty="0"/>
          </a:p>
          <a:p>
            <a:pPr lvl="1"/>
            <a:r>
              <a:rPr lang="zh-CN" altLang="zh-CN" sz="2400" dirty="0"/>
              <a:t>请问第</a:t>
            </a:r>
            <a:r>
              <a:rPr lang="en-US" altLang="zh-CN" sz="2400" dirty="0"/>
              <a:t>5</a:t>
            </a:r>
            <a:r>
              <a:rPr lang="zh-CN" altLang="zh-CN" sz="2400" dirty="0"/>
              <a:t>个学生多大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0A54CAD-8E20-4A45-A018-128AF5DF7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3284984"/>
            <a:ext cx="8429625" cy="2793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3"/>
              </a:buBlip>
              <a:defRPr kumimoji="1"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4"/>
              </a:buBlip>
              <a:defRPr kumimoji="1"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7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2800" kern="0"/>
              <a:t>解题思路：</a:t>
            </a:r>
            <a:endParaRPr lang="en-US" altLang="zh-CN" sz="2800" kern="0"/>
          </a:p>
          <a:p>
            <a:pPr lvl="1"/>
            <a:r>
              <a:rPr lang="zh-CN" altLang="zh-CN" sz="2400" kern="0"/>
              <a:t>要求第５个年龄，就必须先知道第４个年龄</a:t>
            </a:r>
            <a:endParaRPr lang="en-US" altLang="zh-CN" sz="2400" kern="0"/>
          </a:p>
          <a:p>
            <a:pPr lvl="1"/>
            <a:r>
              <a:rPr lang="zh-CN" altLang="zh-CN" sz="2400" kern="0"/>
              <a:t>要求第４个年龄必须先知道第３个年龄</a:t>
            </a:r>
            <a:endParaRPr lang="en-US" altLang="zh-CN" sz="2400" kern="0"/>
          </a:p>
          <a:p>
            <a:pPr lvl="1"/>
            <a:r>
              <a:rPr lang="zh-CN" altLang="zh-CN" sz="2400" kern="0"/>
              <a:t>第３个年龄又取决于第２个年龄</a:t>
            </a:r>
            <a:endParaRPr lang="en-US" altLang="zh-CN" sz="2400" kern="0"/>
          </a:p>
          <a:p>
            <a:pPr lvl="1"/>
            <a:r>
              <a:rPr lang="zh-CN" altLang="zh-CN" sz="2400" kern="0"/>
              <a:t>第２个年龄取决于第１个年龄</a:t>
            </a:r>
            <a:endParaRPr lang="en-US" altLang="zh-CN" sz="2400" kern="0"/>
          </a:p>
          <a:p>
            <a:pPr lvl="1"/>
            <a:r>
              <a:rPr lang="zh-CN" altLang="zh-CN" sz="2400" kern="0"/>
              <a:t>每个学生年龄都比其前１个学生的年龄大２</a:t>
            </a:r>
            <a:endParaRPr lang="zh-CN" altLang="zh-CN" sz="2400" kern="0" dirty="0"/>
          </a:p>
        </p:txBody>
      </p:sp>
      <p:graphicFrame>
        <p:nvGraphicFramePr>
          <p:cNvPr id="9" name="Object 1">
            <a:extLst>
              <a:ext uri="{FF2B5EF4-FFF2-40B4-BE49-F238E27FC236}">
                <a16:creationId xmlns:a16="http://schemas.microsoft.com/office/drawing/2014/main" id="{49FFC9E4-5964-4678-A00E-9626FC07D0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708051"/>
              </p:ext>
            </p:extLst>
          </p:nvPr>
        </p:nvGraphicFramePr>
        <p:xfrm>
          <a:off x="3635896" y="2713484"/>
          <a:ext cx="51482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公式" r:id="rId8" imgW="1930320" imgH="431640" progId="Equation.3">
                  <p:embed/>
                </p:oleObj>
              </mc:Choice>
              <mc:Fallback>
                <p:oleObj name="公式" r:id="rId8" imgW="1930320" imgH="431640" progId="Equation.3">
                  <p:embed/>
                  <p:pic>
                    <p:nvPicPr>
                      <p:cNvPr id="7372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713484"/>
                        <a:ext cx="5148262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27282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2"/>
          <p:cNvSpPr>
            <a:spLocks noGrp="1"/>
          </p:cNvSpPr>
          <p:nvPr>
            <p:ph idx="1"/>
          </p:nvPr>
        </p:nvSpPr>
        <p:spPr>
          <a:xfrm>
            <a:off x="357188" y="500063"/>
            <a:ext cx="2786062" cy="11430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   age(5)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/>
              <a:t>=age(4)+2</a:t>
            </a:r>
          </a:p>
          <a:p>
            <a:pPr>
              <a:buFont typeface="Wingdings" pitchFamily="2" charset="2"/>
              <a:buNone/>
            </a:pPr>
            <a:endParaRPr lang="zh-CN" altLang="en-US" sz="2800"/>
          </a:p>
        </p:txBody>
      </p:sp>
      <p:cxnSp>
        <p:nvCxnSpPr>
          <p:cNvPr id="77827" name="直接连接符 11"/>
          <p:cNvCxnSpPr>
            <a:cxnSpLocks noChangeShapeType="1"/>
          </p:cNvCxnSpPr>
          <p:nvPr/>
        </p:nvCxnSpPr>
        <p:spPr bwMode="auto">
          <a:xfrm rot="10800000">
            <a:off x="357188" y="1046163"/>
            <a:ext cx="2357437" cy="0"/>
          </a:xfrm>
          <a:prstGeom prst="line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857250" y="1714500"/>
            <a:ext cx="27860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age(4)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=age(3)+2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77829" name="直接连接符 16"/>
          <p:cNvCxnSpPr>
            <a:cxnSpLocks noChangeShapeType="1"/>
          </p:cNvCxnSpPr>
          <p:nvPr/>
        </p:nvCxnSpPr>
        <p:spPr bwMode="auto">
          <a:xfrm rot="10800000">
            <a:off x="857250" y="2260600"/>
            <a:ext cx="2357438" cy="0"/>
          </a:xfrm>
          <a:prstGeom prst="line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1428750" y="3000375"/>
            <a:ext cx="27860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age(3)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=age(2)+2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77831" name="直接连接符 18"/>
          <p:cNvCxnSpPr>
            <a:cxnSpLocks noChangeShapeType="1"/>
          </p:cNvCxnSpPr>
          <p:nvPr/>
        </p:nvCxnSpPr>
        <p:spPr bwMode="auto">
          <a:xfrm rot="10800000">
            <a:off x="1428750" y="3546475"/>
            <a:ext cx="2357438" cy="0"/>
          </a:xfrm>
          <a:prstGeom prst="line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1928813" y="4286250"/>
            <a:ext cx="27860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age(2)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=age(1)+2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77833" name="直接连接符 20"/>
          <p:cNvCxnSpPr>
            <a:cxnSpLocks noChangeShapeType="1"/>
          </p:cNvCxnSpPr>
          <p:nvPr/>
        </p:nvCxnSpPr>
        <p:spPr bwMode="auto">
          <a:xfrm rot="10800000">
            <a:off x="1928813" y="4832350"/>
            <a:ext cx="2357437" cy="0"/>
          </a:xfrm>
          <a:prstGeom prst="line">
            <a:avLst/>
          </a:prstGeom>
          <a:noFill/>
          <a:ln w="38100" algn="ctr">
            <a:solidFill>
              <a:srgbClr val="9D138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3429000" y="5500688"/>
            <a:ext cx="278606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age(1)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  =10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77835" name="直接连接符 22"/>
          <p:cNvCxnSpPr>
            <a:cxnSpLocks noChangeShapeType="1"/>
          </p:cNvCxnSpPr>
          <p:nvPr/>
        </p:nvCxnSpPr>
        <p:spPr bwMode="auto">
          <a:xfrm rot="10800000">
            <a:off x="3429000" y="6046788"/>
            <a:ext cx="235743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内容占位符 2"/>
          <p:cNvSpPr txBox="1">
            <a:spLocks/>
          </p:cNvSpPr>
          <p:nvPr/>
        </p:nvSpPr>
        <p:spPr bwMode="auto">
          <a:xfrm>
            <a:off x="5072063" y="4286250"/>
            <a:ext cx="2071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age(2)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=12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77837" name="直接连接符 34"/>
          <p:cNvCxnSpPr>
            <a:cxnSpLocks noChangeShapeType="1"/>
          </p:cNvCxnSpPr>
          <p:nvPr/>
        </p:nvCxnSpPr>
        <p:spPr bwMode="auto">
          <a:xfrm>
            <a:off x="5143500" y="4837113"/>
            <a:ext cx="1643063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内容占位符 2"/>
          <p:cNvSpPr txBox="1">
            <a:spLocks/>
          </p:cNvSpPr>
          <p:nvPr/>
        </p:nvSpPr>
        <p:spPr bwMode="auto">
          <a:xfrm>
            <a:off x="5929313" y="3071813"/>
            <a:ext cx="2071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age(3)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=14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77839" name="直接连接符 36"/>
          <p:cNvCxnSpPr>
            <a:cxnSpLocks noChangeShapeType="1"/>
          </p:cNvCxnSpPr>
          <p:nvPr/>
        </p:nvCxnSpPr>
        <p:spPr bwMode="auto">
          <a:xfrm>
            <a:off x="6000750" y="3622675"/>
            <a:ext cx="1643063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内容占位符 2"/>
          <p:cNvSpPr txBox="1">
            <a:spLocks/>
          </p:cNvSpPr>
          <p:nvPr/>
        </p:nvSpPr>
        <p:spPr bwMode="auto">
          <a:xfrm>
            <a:off x="6643688" y="1714500"/>
            <a:ext cx="2071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age(4)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=16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77841" name="直接连接符 38"/>
          <p:cNvCxnSpPr>
            <a:cxnSpLocks noChangeShapeType="1"/>
          </p:cNvCxnSpPr>
          <p:nvPr/>
        </p:nvCxnSpPr>
        <p:spPr bwMode="auto">
          <a:xfrm>
            <a:off x="6715125" y="2265363"/>
            <a:ext cx="1643063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内容占位符 2"/>
          <p:cNvSpPr txBox="1">
            <a:spLocks/>
          </p:cNvSpPr>
          <p:nvPr/>
        </p:nvSpPr>
        <p:spPr bwMode="auto">
          <a:xfrm>
            <a:off x="6929438" y="428625"/>
            <a:ext cx="20716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age(5)</a:t>
            </a:r>
          </a:p>
          <a:p>
            <a:pPr marL="342900" indent="-342900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   =18</a:t>
            </a:r>
          </a:p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77843" name="直接连接符 40"/>
          <p:cNvCxnSpPr>
            <a:cxnSpLocks noChangeShapeType="1"/>
          </p:cNvCxnSpPr>
          <p:nvPr/>
        </p:nvCxnSpPr>
        <p:spPr bwMode="auto">
          <a:xfrm>
            <a:off x="6929438" y="1000125"/>
            <a:ext cx="1643062" cy="0"/>
          </a:xfrm>
          <a:prstGeom prst="line">
            <a:avLst/>
          </a:prstGeom>
          <a:noFill/>
          <a:ln w="38100" algn="ctr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4" name="直接连接符 47"/>
          <p:cNvCxnSpPr>
            <a:cxnSpLocks noChangeShapeType="1"/>
          </p:cNvCxnSpPr>
          <p:nvPr/>
        </p:nvCxnSpPr>
        <p:spPr bwMode="auto">
          <a:xfrm rot="5400000">
            <a:off x="2178843" y="2964657"/>
            <a:ext cx="478631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5" name="直接箭头连接符 55"/>
          <p:cNvCxnSpPr>
            <a:cxnSpLocks noChangeShapeType="1"/>
          </p:cNvCxnSpPr>
          <p:nvPr/>
        </p:nvCxnSpPr>
        <p:spPr bwMode="auto">
          <a:xfrm rot="16200000" flipH="1">
            <a:off x="1143000" y="1571626"/>
            <a:ext cx="357187" cy="21431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6" name="直接箭头连接符 55"/>
          <p:cNvCxnSpPr>
            <a:cxnSpLocks noChangeShapeType="1"/>
          </p:cNvCxnSpPr>
          <p:nvPr/>
        </p:nvCxnSpPr>
        <p:spPr bwMode="auto">
          <a:xfrm rot="16200000" flipH="1">
            <a:off x="1785938" y="2786062"/>
            <a:ext cx="357188" cy="21431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7" name="直接箭头连接符 55"/>
          <p:cNvCxnSpPr>
            <a:cxnSpLocks noChangeShapeType="1"/>
          </p:cNvCxnSpPr>
          <p:nvPr/>
        </p:nvCxnSpPr>
        <p:spPr bwMode="auto">
          <a:xfrm rot="16200000" flipH="1">
            <a:off x="2286000" y="4071938"/>
            <a:ext cx="357188" cy="214312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8" name="直接箭头连接符 55"/>
          <p:cNvCxnSpPr>
            <a:cxnSpLocks noChangeShapeType="1"/>
          </p:cNvCxnSpPr>
          <p:nvPr/>
        </p:nvCxnSpPr>
        <p:spPr bwMode="auto">
          <a:xfrm>
            <a:off x="3429000" y="5357813"/>
            <a:ext cx="500063" cy="3571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内容占位符 2"/>
          <p:cNvSpPr txBox="1">
            <a:spLocks/>
          </p:cNvSpPr>
          <p:nvPr/>
        </p:nvSpPr>
        <p:spPr bwMode="auto">
          <a:xfrm>
            <a:off x="571500" y="5500688"/>
            <a:ext cx="2000250" cy="5000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zh-CN" altLang="en-US" sz="2800" b="1" kern="0" dirty="0">
                <a:solidFill>
                  <a:srgbClr val="0000CC"/>
                </a:solidFill>
                <a:latin typeface="+mn-lt"/>
                <a:ea typeface="+mn-ea"/>
              </a:rPr>
              <a:t>回</a:t>
            </a:r>
            <a:r>
              <a:rPr lang="zh-CN" altLang="en-US" sz="2800" b="1" kern="0" dirty="0">
                <a:solidFill>
                  <a:srgbClr val="0000CC"/>
                </a:solidFill>
                <a:ea typeface="宋体" pitchFamily="2" charset="-122"/>
              </a:rPr>
              <a:t>溯</a:t>
            </a:r>
            <a:r>
              <a:rPr lang="zh-CN" altLang="en-US" sz="2800" b="1" kern="0" dirty="0">
                <a:solidFill>
                  <a:srgbClr val="0000CC"/>
                </a:solidFill>
                <a:latin typeface="+mn-lt"/>
                <a:ea typeface="+mn-ea"/>
              </a:rPr>
              <a:t>阶段</a:t>
            </a:r>
          </a:p>
        </p:txBody>
      </p:sp>
      <p:cxnSp>
        <p:nvCxnSpPr>
          <p:cNvPr id="77850" name="直接箭头连接符 55"/>
          <p:cNvCxnSpPr>
            <a:cxnSpLocks noChangeShapeType="1"/>
          </p:cNvCxnSpPr>
          <p:nvPr/>
        </p:nvCxnSpPr>
        <p:spPr bwMode="auto">
          <a:xfrm rot="5400000" flipH="1" flipV="1">
            <a:off x="5000626" y="5143500"/>
            <a:ext cx="500062" cy="3571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1" name="直接箭头连接符 55"/>
          <p:cNvCxnSpPr>
            <a:cxnSpLocks noChangeShapeType="1"/>
          </p:cNvCxnSpPr>
          <p:nvPr/>
        </p:nvCxnSpPr>
        <p:spPr bwMode="auto">
          <a:xfrm rot="5400000" flipH="1" flipV="1">
            <a:off x="5857876" y="4000500"/>
            <a:ext cx="500062" cy="3571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2" name="直接箭头连接符 55"/>
          <p:cNvCxnSpPr>
            <a:cxnSpLocks noChangeShapeType="1"/>
          </p:cNvCxnSpPr>
          <p:nvPr/>
        </p:nvCxnSpPr>
        <p:spPr bwMode="auto">
          <a:xfrm rot="5400000" flipH="1" flipV="1">
            <a:off x="6572250" y="2786063"/>
            <a:ext cx="500063" cy="3571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53" name="直接箭头连接符 55"/>
          <p:cNvCxnSpPr>
            <a:cxnSpLocks noChangeShapeType="1"/>
          </p:cNvCxnSpPr>
          <p:nvPr/>
        </p:nvCxnSpPr>
        <p:spPr bwMode="auto">
          <a:xfrm rot="5400000" flipH="1" flipV="1">
            <a:off x="7286626" y="1428750"/>
            <a:ext cx="500062" cy="357187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内容占位符 2"/>
          <p:cNvSpPr txBox="1">
            <a:spLocks/>
          </p:cNvSpPr>
          <p:nvPr/>
        </p:nvSpPr>
        <p:spPr bwMode="auto">
          <a:xfrm>
            <a:off x="6572250" y="5500688"/>
            <a:ext cx="1857375" cy="500062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00CC"/>
                </a:solidFill>
                <a:latin typeface="+mn-lt"/>
                <a:ea typeface="+mn-ea"/>
              </a:rPr>
              <a:t> </a:t>
            </a:r>
            <a:r>
              <a:rPr lang="zh-CN" altLang="en-US" sz="2800" b="1" kern="0" dirty="0">
                <a:solidFill>
                  <a:srgbClr val="0000CC"/>
                </a:solidFill>
                <a:latin typeface="+mn-lt"/>
                <a:ea typeface="+mn-ea"/>
              </a:rPr>
              <a:t>递推阶段</a:t>
            </a:r>
          </a:p>
        </p:txBody>
      </p:sp>
      <p:sp>
        <p:nvSpPr>
          <p:cNvPr id="31" name="圆角矩形标注 30"/>
          <p:cNvSpPr>
            <a:spLocks noChangeArrowheads="1"/>
          </p:cNvSpPr>
          <p:nvPr/>
        </p:nvSpPr>
        <p:spPr bwMode="auto">
          <a:xfrm>
            <a:off x="3536156" y="2306637"/>
            <a:ext cx="3071813" cy="642938"/>
          </a:xfrm>
          <a:prstGeom prst="wedgeRoundRectCallout">
            <a:avLst>
              <a:gd name="adj1" fmla="val -13015"/>
              <a:gd name="adj2" fmla="val 444888"/>
              <a:gd name="adj3" fmla="val 16667"/>
            </a:avLst>
          </a:prstGeom>
          <a:solidFill>
            <a:srgbClr val="FFCC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zh-CN" sz="2800" b="1" dirty="0">
                <a:solidFill>
                  <a:srgbClr val="0000CC"/>
                </a:solidFill>
              </a:rPr>
              <a:t>结束递归的条件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357563" y="5572125"/>
            <a:ext cx="2571750" cy="1000125"/>
          </a:xfrm>
          <a:prstGeom prst="rect">
            <a:avLst/>
          </a:prstGeom>
          <a:noFill/>
          <a:ln w="38100" algn="ctr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36AAB21-D4FE-4FC3-9191-81F5A536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72" y="404664"/>
            <a:ext cx="6774030" cy="4680510"/>
          </a:xfrm>
          <a:prstGeom prst="rect">
            <a:avLst/>
          </a:prstGeom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200400" y="2852936"/>
            <a:ext cx="27432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47664" y="1772816"/>
            <a:ext cx="1498848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5A0D48-F6C6-4802-A527-81DC4F94C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73" y="5433645"/>
            <a:ext cx="3106751" cy="53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内容占位符 2"/>
          <p:cNvSpPr txBox="1">
            <a:spLocks/>
          </p:cNvSpPr>
          <p:nvPr/>
        </p:nvSpPr>
        <p:spPr bwMode="auto">
          <a:xfrm>
            <a:off x="39688" y="1859930"/>
            <a:ext cx="2389187" cy="13001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8" y="1871042"/>
            <a:ext cx="2389187" cy="13001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 sz="2800"/>
              <a:t>age(5)</a:t>
            </a:r>
          </a:p>
          <a:p>
            <a:pPr algn="ctr">
              <a:buFont typeface="Wingdings" pitchFamily="2" charset="2"/>
              <a:buNone/>
            </a:pPr>
            <a:r>
              <a:rPr lang="zh-CN" altLang="en-US" sz="2800"/>
              <a:t>输出</a:t>
            </a:r>
            <a:r>
              <a:rPr lang="en-US" altLang="zh-CN" sz="2800"/>
              <a:t>age(5)</a:t>
            </a:r>
            <a:endParaRPr lang="zh-CN" altLang="en-US" sz="280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0063" y="1299542"/>
            <a:ext cx="150018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main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 rot="10800000">
            <a:off x="71438" y="2513980"/>
            <a:ext cx="23574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857500" y="1871042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c=age(4)+2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857500" y="1028080"/>
            <a:ext cx="27860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age</a:t>
            </a:r>
            <a:r>
              <a:rPr lang="zh-CN" altLang="en-US" sz="2800" b="1" kern="0" dirty="0">
                <a:latin typeface="+mn-lt"/>
                <a:ea typeface="+mn-ea"/>
              </a:rPr>
              <a:t>函数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n=5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138863" y="1871042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c=age(3)+2</a:t>
            </a: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6143625" y="1028080"/>
            <a:ext cx="2857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age</a:t>
            </a:r>
            <a:r>
              <a:rPr lang="zh-CN" altLang="en-US" sz="2800" b="1" kern="0" dirty="0">
                <a:latin typeface="+mn-lt"/>
                <a:ea typeface="+mn-ea"/>
              </a:rPr>
              <a:t>函数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n=4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2857500" y="4885705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c=age(1)+2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2857500" y="4099892"/>
            <a:ext cx="2786063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age</a:t>
            </a:r>
            <a:r>
              <a:rPr lang="zh-CN" altLang="en-US" sz="2800" b="1" kern="0" dirty="0">
                <a:latin typeface="+mn-lt"/>
                <a:ea typeface="+mn-ea"/>
              </a:rPr>
              <a:t>函数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n=2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6138863" y="4885705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c=age(2)+2</a:t>
            </a: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143625" y="4099892"/>
            <a:ext cx="28575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age</a:t>
            </a:r>
            <a:r>
              <a:rPr lang="zh-CN" altLang="en-US" sz="2800" b="1" kern="0" dirty="0">
                <a:latin typeface="+mn-lt"/>
                <a:ea typeface="+mn-ea"/>
              </a:rPr>
              <a:t>函数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n=3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85750" y="4885705"/>
            <a:ext cx="2071688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c=10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0" y="4114180"/>
            <a:ext cx="278606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age</a:t>
            </a:r>
            <a:r>
              <a:rPr lang="zh-CN" altLang="en-US" sz="2800" b="1" kern="0" dirty="0">
                <a:latin typeface="+mn-lt"/>
                <a:ea typeface="+mn-ea"/>
              </a:rPr>
              <a:t>函数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n=1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" name="直接箭头连接符 55"/>
          <p:cNvCxnSpPr>
            <a:cxnSpLocks noChangeShapeType="1"/>
          </p:cNvCxnSpPr>
          <p:nvPr/>
        </p:nvCxnSpPr>
        <p:spPr bwMode="auto">
          <a:xfrm flipV="1">
            <a:off x="2000250" y="1242392"/>
            <a:ext cx="1500188" cy="8572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55"/>
          <p:cNvCxnSpPr>
            <a:cxnSpLocks noChangeShapeType="1"/>
          </p:cNvCxnSpPr>
          <p:nvPr/>
        </p:nvCxnSpPr>
        <p:spPr bwMode="auto">
          <a:xfrm flipV="1">
            <a:off x="4000500" y="1242392"/>
            <a:ext cx="2786063" cy="10715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55"/>
          <p:cNvCxnSpPr>
            <a:cxnSpLocks noChangeShapeType="1"/>
          </p:cNvCxnSpPr>
          <p:nvPr/>
        </p:nvCxnSpPr>
        <p:spPr bwMode="auto">
          <a:xfrm rot="5400000">
            <a:off x="6465095" y="3349798"/>
            <a:ext cx="1357312" cy="1428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55"/>
          <p:cNvCxnSpPr>
            <a:cxnSpLocks noChangeShapeType="1"/>
          </p:cNvCxnSpPr>
          <p:nvPr/>
        </p:nvCxnSpPr>
        <p:spPr bwMode="auto">
          <a:xfrm rot="10800000">
            <a:off x="5072063" y="4385642"/>
            <a:ext cx="2000250" cy="10001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箭头连接符 55"/>
          <p:cNvCxnSpPr>
            <a:cxnSpLocks noChangeShapeType="1"/>
          </p:cNvCxnSpPr>
          <p:nvPr/>
        </p:nvCxnSpPr>
        <p:spPr bwMode="auto">
          <a:xfrm rot="10800000">
            <a:off x="2143125" y="4457080"/>
            <a:ext cx="1643063" cy="8572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箭头连接符 55"/>
          <p:cNvCxnSpPr>
            <a:cxnSpLocks noChangeShapeType="1"/>
          </p:cNvCxnSpPr>
          <p:nvPr/>
        </p:nvCxnSpPr>
        <p:spPr bwMode="auto">
          <a:xfrm flipV="1">
            <a:off x="2357438" y="5742955"/>
            <a:ext cx="1500187" cy="428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箭头连接符 55"/>
          <p:cNvCxnSpPr>
            <a:cxnSpLocks noChangeShapeType="1"/>
          </p:cNvCxnSpPr>
          <p:nvPr/>
        </p:nvCxnSpPr>
        <p:spPr bwMode="auto">
          <a:xfrm flipV="1">
            <a:off x="5643563" y="5742955"/>
            <a:ext cx="1500187" cy="428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箭头连接符 55"/>
          <p:cNvCxnSpPr>
            <a:cxnSpLocks noChangeShapeType="1"/>
          </p:cNvCxnSpPr>
          <p:nvPr/>
        </p:nvCxnSpPr>
        <p:spPr bwMode="auto">
          <a:xfrm rot="16200000" flipV="1">
            <a:off x="6607969" y="3421236"/>
            <a:ext cx="3071813" cy="1571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箭头连接符 55"/>
          <p:cNvCxnSpPr>
            <a:cxnSpLocks noChangeShapeType="1"/>
          </p:cNvCxnSpPr>
          <p:nvPr/>
        </p:nvCxnSpPr>
        <p:spPr bwMode="auto">
          <a:xfrm rot="10800000">
            <a:off x="4286250" y="2742580"/>
            <a:ext cx="1928813" cy="428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箭头连接符 55"/>
          <p:cNvCxnSpPr>
            <a:cxnSpLocks noChangeShapeType="1"/>
          </p:cNvCxnSpPr>
          <p:nvPr/>
        </p:nvCxnSpPr>
        <p:spPr bwMode="auto">
          <a:xfrm rot="10800000">
            <a:off x="1928813" y="2313955"/>
            <a:ext cx="1071562" cy="8572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内容占位符 2"/>
          <p:cNvSpPr txBox="1">
            <a:spLocks/>
          </p:cNvSpPr>
          <p:nvPr/>
        </p:nvSpPr>
        <p:spPr bwMode="auto">
          <a:xfrm>
            <a:off x="0" y="6385892"/>
            <a:ext cx="2786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age(1)=10</a:t>
            </a:r>
            <a:endParaRPr lang="zh-CN" altLang="en-US" sz="2800" b="1" kern="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47" name="内容占位符 2"/>
          <p:cNvSpPr txBox="1">
            <a:spLocks/>
          </p:cNvSpPr>
          <p:nvPr/>
        </p:nvSpPr>
        <p:spPr bwMode="auto">
          <a:xfrm>
            <a:off x="2928938" y="6385892"/>
            <a:ext cx="2786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age(2)=12</a:t>
            </a:r>
            <a:endParaRPr lang="zh-CN" altLang="en-US" sz="2800" b="1" kern="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 bwMode="auto">
          <a:xfrm>
            <a:off x="5857875" y="6314455"/>
            <a:ext cx="2786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age(3)=14</a:t>
            </a:r>
            <a:endParaRPr lang="zh-CN" altLang="en-US" sz="2800" b="1" kern="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49" name="内容占位符 2"/>
          <p:cNvSpPr txBox="1">
            <a:spLocks/>
          </p:cNvSpPr>
          <p:nvPr/>
        </p:nvSpPr>
        <p:spPr bwMode="auto">
          <a:xfrm>
            <a:off x="6156325" y="3301380"/>
            <a:ext cx="2786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age(4)=16</a:t>
            </a:r>
            <a:endParaRPr lang="zh-CN" altLang="en-US" sz="2800" b="1" kern="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50" name="内容占位符 2"/>
          <p:cNvSpPr txBox="1">
            <a:spLocks/>
          </p:cNvSpPr>
          <p:nvPr/>
        </p:nvSpPr>
        <p:spPr bwMode="auto">
          <a:xfrm>
            <a:off x="3000375" y="3314080"/>
            <a:ext cx="2786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age(5)=18</a:t>
            </a:r>
            <a:endParaRPr lang="zh-CN" altLang="en-US" sz="2800" b="1" kern="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54" name="内容占位符 2"/>
          <p:cNvSpPr txBox="1">
            <a:spLocks/>
          </p:cNvSpPr>
          <p:nvPr/>
        </p:nvSpPr>
        <p:spPr bwMode="auto">
          <a:xfrm>
            <a:off x="357188" y="3314080"/>
            <a:ext cx="164306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9D138D"/>
                </a:solidFill>
                <a:latin typeface="+mn-lt"/>
                <a:ea typeface="+mn-ea"/>
              </a:rPr>
              <a:t>18</a:t>
            </a:r>
            <a:endParaRPr lang="zh-CN" altLang="en-US" sz="2800" b="1" kern="0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b="1" dirty="0" err="1">
                <a:solidFill>
                  <a:srgbClr val="C00000"/>
                </a:solidFill>
                <a:latin typeface="+mn-lt"/>
              </a:rPr>
              <a:t>int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 age(</a:t>
            </a:r>
            <a:r>
              <a:rPr lang="en-US" altLang="zh-CN" sz="1800" b="1" dirty="0" err="1">
                <a:solidFill>
                  <a:srgbClr val="C00000"/>
                </a:solidFill>
                <a:latin typeface="+mn-lt"/>
              </a:rPr>
              <a:t>int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 n)     </a:t>
            </a:r>
            <a:endParaRPr lang="zh-CN" altLang="zh-CN" sz="1800" b="1" dirty="0">
              <a:solidFill>
                <a:srgbClr val="C00000"/>
              </a:solidFill>
              <a:latin typeface="+mn-lt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{ </a:t>
            </a:r>
            <a:r>
              <a:rPr lang="en-US" altLang="zh-CN" sz="1800" b="1" dirty="0" err="1">
                <a:solidFill>
                  <a:srgbClr val="C00000"/>
                </a:solidFill>
                <a:latin typeface="+mn-lt"/>
              </a:rPr>
              <a:t>int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 c;                </a:t>
            </a:r>
            <a:endParaRPr lang="zh-CN" altLang="zh-CN" sz="1800" b="1" dirty="0">
              <a:solidFill>
                <a:srgbClr val="C00000"/>
              </a:solidFill>
              <a:latin typeface="+mn-lt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   if(n==1)   c=10; </a:t>
            </a:r>
            <a:endParaRPr lang="zh-CN" altLang="zh-CN" sz="1800" b="1" dirty="0">
              <a:solidFill>
                <a:srgbClr val="C00000"/>
              </a:solidFill>
              <a:latin typeface="+mn-lt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   else    c=age(n-1)+2; </a:t>
            </a:r>
            <a:endParaRPr lang="zh-CN" altLang="zh-CN" sz="1800" b="1" dirty="0">
              <a:solidFill>
                <a:srgbClr val="C00000"/>
              </a:solidFill>
              <a:latin typeface="+mn-lt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   return(c); </a:t>
            </a:r>
            <a:endParaRPr lang="zh-CN" altLang="zh-CN" sz="1800" b="1" dirty="0">
              <a:solidFill>
                <a:srgbClr val="C00000"/>
              </a:solidFill>
              <a:latin typeface="+mn-lt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}</a:t>
            </a:r>
            <a:endParaRPr lang="zh-CN" altLang="zh-CN" sz="18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23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  <p:bldP spid="6" grpId="0" animBg="1"/>
      <p:bldP spid="9" grpId="0" animBg="1"/>
      <p:bldP spid="11" grpId="0" animBg="1"/>
      <p:bldP spid="13" grpId="0" animBg="1"/>
      <p:bldP spid="15" grpId="0" animBg="1"/>
      <p:bldP spid="46" grpId="0"/>
      <p:bldP spid="47" grpId="0"/>
      <p:bldP spid="48" grpId="0"/>
      <p:bldP spid="49" grpId="0"/>
      <p:bldP spid="50" grpId="0"/>
      <p:bldP spid="5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A0955-9FDA-4CE7-97E6-FA4BD976E8C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4744"/>
            <a:ext cx="8382000" cy="5284787"/>
          </a:xfrm>
        </p:spPr>
        <p:txBody>
          <a:bodyPr/>
          <a:lstStyle/>
          <a:p>
            <a:pPr marL="609600" indent="-609600">
              <a:spcBef>
                <a:spcPts val="12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设计递归算法时，可先写出问题的递归定义（同第二数学归纳法类似）：</a:t>
            </a:r>
          </a:p>
          <a:p>
            <a:pPr marL="990600" lvl="1" indent="-533400">
              <a:spcBef>
                <a:spcPts val="1200"/>
              </a:spcBef>
              <a:buFontTx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基本项（递归出口）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：描述了一个或几个问题的终结状态（不需要再继续递归就可以直接求解的状态）。</a:t>
            </a:r>
          </a:p>
          <a:p>
            <a:pPr marL="1371600" lvl="2" indent="-457200">
              <a:spcBef>
                <a:spcPts val="1200"/>
              </a:spcBef>
            </a:pPr>
            <a:r>
              <a:rPr lang="zh-CN" altLang="en-US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任何实际应用的递归过程，除错误情况外，必定能经过有限层次的递归而终止。</a:t>
            </a:r>
          </a:p>
          <a:p>
            <a:pPr marL="990600" lvl="1" indent="-533400">
              <a:spcBef>
                <a:spcPts val="1200"/>
              </a:spcBef>
              <a:buFontTx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归纳项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：描述了如何实现从当前状态到终结状态的转化，即描述了这类原问题和子问题之间的转化关系。（</a:t>
            </a:r>
            <a:r>
              <a:rPr lang="zh-CN" altLang="en-US" b="1" dirty="0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向着递归出口的方向转化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02038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内容占位符 2"/>
          <p:cNvSpPr>
            <a:spLocks noGrp="1"/>
          </p:cNvSpPr>
          <p:nvPr>
            <p:ph idx="1"/>
          </p:nvPr>
        </p:nvSpPr>
        <p:spPr>
          <a:xfrm>
            <a:off x="107504" y="116632"/>
            <a:ext cx="8153400" cy="53578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dirty="0"/>
              <a:t>例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zh-CN" altLang="zh-CN" dirty="0"/>
              <a:t>用递归方法求ｎ！。</a:t>
            </a:r>
            <a:endParaRPr lang="en-US" altLang="zh-CN" dirty="0"/>
          </a:p>
          <a:p>
            <a:r>
              <a:rPr lang="zh-CN" altLang="zh-CN" dirty="0"/>
              <a:t>解题思路：</a:t>
            </a:r>
            <a:endParaRPr lang="en-US" altLang="zh-CN" dirty="0"/>
          </a:p>
          <a:p>
            <a:pPr lvl="1"/>
            <a:r>
              <a:rPr lang="zh-CN" altLang="zh-CN" dirty="0"/>
              <a:t>求ｎ！可以用递推方法</a:t>
            </a:r>
            <a:r>
              <a:rPr lang="zh-CN" altLang="en-US" dirty="0"/>
              <a:t>：</a:t>
            </a:r>
            <a:r>
              <a:rPr lang="zh-CN" altLang="zh-CN" dirty="0"/>
              <a:t>即从１开始，乘２，再乘３……一直乘到ｎ。</a:t>
            </a:r>
            <a:endParaRPr lang="en-US" altLang="zh-CN" dirty="0"/>
          </a:p>
          <a:p>
            <a:pPr lvl="1"/>
            <a:r>
              <a:rPr lang="zh-CN" altLang="zh-CN" dirty="0"/>
              <a:t>递推法的特点是从一个已知的事实</a:t>
            </a:r>
            <a:r>
              <a:rPr lang="en-US" altLang="zh-CN" dirty="0"/>
              <a:t>(</a:t>
            </a:r>
            <a:r>
              <a:rPr lang="zh-CN" altLang="zh-CN" dirty="0"/>
              <a:t>如</a:t>
            </a:r>
            <a:r>
              <a:rPr lang="en-US" altLang="zh-CN" dirty="0"/>
              <a:t>1!=1)</a:t>
            </a:r>
            <a:r>
              <a:rPr lang="zh-CN" altLang="zh-CN" dirty="0"/>
              <a:t>出发，按一定规律推出下一个事实</a:t>
            </a:r>
            <a:r>
              <a:rPr lang="en-US" altLang="zh-CN" dirty="0"/>
              <a:t>(</a:t>
            </a:r>
            <a:r>
              <a:rPr lang="zh-CN" altLang="zh-CN" dirty="0"/>
              <a:t>如</a:t>
            </a:r>
            <a:r>
              <a:rPr lang="en-US" altLang="zh-CN" dirty="0"/>
              <a:t>2!=1!*2)</a:t>
            </a:r>
            <a:r>
              <a:rPr lang="zh-CN" altLang="zh-CN" dirty="0"/>
              <a:t>，再从这个新的已知的事实出发，再向下推出一个新的事实</a:t>
            </a:r>
            <a:r>
              <a:rPr lang="en-US" altLang="zh-CN" dirty="0"/>
              <a:t>(3!=3*2!)</a:t>
            </a:r>
            <a:r>
              <a:rPr lang="zh-CN" altLang="zh-CN" dirty="0"/>
              <a:t>。</a:t>
            </a:r>
            <a:r>
              <a:rPr lang="en-US" altLang="zh-CN" dirty="0"/>
              <a:t>n!=n*(n-1)!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求ｎ！也可以用递归方法，即５！等于４！×５，而４！＝３！×４…，１！＝１</a:t>
            </a:r>
            <a:endParaRPr lang="en-US" altLang="zh-CN" dirty="0"/>
          </a:p>
          <a:p>
            <a:pPr lvl="1"/>
            <a:r>
              <a:rPr lang="zh-CN" altLang="zh-CN" dirty="0"/>
              <a:t>可用下面的递归公式表示：</a:t>
            </a: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</p:txBody>
      </p:sp>
      <p:graphicFrame>
        <p:nvGraphicFramePr>
          <p:cNvPr id="3" name="Object 1">
            <a:extLst>
              <a:ext uri="{FF2B5EF4-FFF2-40B4-BE49-F238E27FC236}">
                <a16:creationId xmlns:a16="http://schemas.microsoft.com/office/drawing/2014/main" id="{612FCB8A-F49B-4BAF-BDE9-5A065601E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373508"/>
              </p:ext>
            </p:extLst>
          </p:nvPr>
        </p:nvGraphicFramePr>
        <p:xfrm>
          <a:off x="1879947" y="5455493"/>
          <a:ext cx="4608513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638000" imgH="457200" progId="Equation.DSMT4">
                  <p:embed/>
                </p:oleObj>
              </mc:Choice>
              <mc:Fallback>
                <p:oleObj name="Equation" r:id="rId3" imgW="1638000" imgH="457200" progId="Equation.DSMT4">
                  <p:embed/>
                  <p:pic>
                    <p:nvPicPr>
                      <p:cNvPr id="205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947" y="5455493"/>
                        <a:ext cx="4608513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45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F7ED1B7-A30E-4B16-A0D4-B28D1C18B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7492257" cy="5876281"/>
          </a:xfrm>
          <a:prstGeom prst="rect">
            <a:avLst/>
          </a:prstGeom>
        </p:spPr>
      </p:pic>
      <p:sp>
        <p:nvSpPr>
          <p:cNvPr id="6" name="爆炸形 1 4">
            <a:extLst>
              <a:ext uri="{FF2B5EF4-FFF2-40B4-BE49-F238E27FC236}">
                <a16:creationId xmlns:a16="http://schemas.microsoft.com/office/drawing/2014/main" id="{75FD6499-88FA-484E-A03A-1DA77B1E9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2" y="1196752"/>
            <a:ext cx="3786188" cy="1571625"/>
          </a:xfrm>
          <a:prstGeom prst="irregularSeal1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FF0000"/>
                </a:solidFill>
              </a:rPr>
              <a:t>注意溢出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05C5DD-0388-44C9-96E7-45AF7DB60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5301208"/>
            <a:ext cx="2304256" cy="9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2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内容占位符 2"/>
          <p:cNvSpPr txBox="1">
            <a:spLocks/>
          </p:cNvSpPr>
          <p:nvPr/>
        </p:nvSpPr>
        <p:spPr bwMode="auto">
          <a:xfrm>
            <a:off x="39688" y="1997670"/>
            <a:ext cx="2389187" cy="13001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8" y="2008782"/>
            <a:ext cx="2389187" cy="1300163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CN" sz="2800"/>
              <a:t>fac(5)</a:t>
            </a:r>
          </a:p>
          <a:p>
            <a:pPr algn="ctr">
              <a:buFont typeface="Wingdings" pitchFamily="2" charset="2"/>
              <a:buNone/>
            </a:pPr>
            <a:r>
              <a:rPr lang="zh-CN" altLang="en-US" sz="2800"/>
              <a:t>输出</a:t>
            </a:r>
            <a:r>
              <a:rPr lang="en-US" altLang="zh-CN" sz="2800"/>
              <a:t>fac(5)</a:t>
            </a:r>
            <a:endParaRPr lang="zh-CN" altLang="en-US" sz="280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00063" y="1437282"/>
            <a:ext cx="1500187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main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5" name="直接连接符 4"/>
          <p:cNvCxnSpPr>
            <a:cxnSpLocks noChangeShapeType="1"/>
          </p:cNvCxnSpPr>
          <p:nvPr/>
        </p:nvCxnSpPr>
        <p:spPr bwMode="auto">
          <a:xfrm rot="10800000">
            <a:off x="71438" y="2651720"/>
            <a:ext cx="2357437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2857500" y="2008782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f=</a:t>
            </a:r>
            <a:r>
              <a:rPr lang="en-US" altLang="zh-CN" sz="2800" b="1" kern="0" dirty="0" err="1">
                <a:latin typeface="+mn-lt"/>
                <a:ea typeface="+mn-ea"/>
              </a:rPr>
              <a:t>fac</a:t>
            </a:r>
            <a:r>
              <a:rPr lang="en-US" altLang="zh-CN" sz="2800" b="1" kern="0" dirty="0">
                <a:latin typeface="+mn-lt"/>
                <a:ea typeface="+mn-ea"/>
              </a:rPr>
              <a:t>(4)×5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2857500" y="1165820"/>
            <a:ext cx="278606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+mn-lt"/>
                <a:ea typeface="+mn-ea"/>
              </a:rPr>
              <a:t>fac</a:t>
            </a:r>
            <a:r>
              <a:rPr lang="zh-CN" altLang="en-US" sz="2800" b="1" kern="0" dirty="0">
                <a:latin typeface="+mn-lt"/>
                <a:ea typeface="+mn-ea"/>
              </a:rPr>
              <a:t>函数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n=5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138863" y="2008782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f=</a:t>
            </a:r>
            <a:r>
              <a:rPr lang="en-US" altLang="zh-CN" sz="2800" b="1" kern="0" dirty="0" err="1">
                <a:latin typeface="+mn-lt"/>
                <a:ea typeface="+mn-ea"/>
              </a:rPr>
              <a:t>fac</a:t>
            </a:r>
            <a:r>
              <a:rPr lang="en-US" altLang="zh-CN" sz="2800" b="1" kern="0" dirty="0">
                <a:latin typeface="+mn-lt"/>
                <a:ea typeface="+mn-ea"/>
              </a:rPr>
              <a:t>(3)</a:t>
            </a:r>
            <a:r>
              <a:rPr lang="en-US" altLang="zh-CN" sz="2800" b="1" kern="0" dirty="0">
                <a:ea typeface="宋体" pitchFamily="2" charset="-122"/>
              </a:rPr>
              <a:t>×4</a:t>
            </a:r>
            <a:endParaRPr lang="en-US" altLang="zh-CN" sz="2800" b="1" kern="0" dirty="0">
              <a:latin typeface="+mn-lt"/>
              <a:ea typeface="+mn-ea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6143625" y="1165820"/>
            <a:ext cx="2857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+mn-lt"/>
                <a:ea typeface="+mn-ea"/>
              </a:rPr>
              <a:t>fac</a:t>
            </a:r>
            <a:r>
              <a:rPr lang="zh-CN" altLang="en-US" sz="2800" b="1" kern="0" dirty="0">
                <a:latin typeface="+mn-lt"/>
                <a:ea typeface="+mn-ea"/>
              </a:rPr>
              <a:t>函数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n=4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2857500" y="5023445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f=</a:t>
            </a:r>
            <a:r>
              <a:rPr lang="en-US" altLang="zh-CN" sz="2800" b="1" kern="0" dirty="0" err="1">
                <a:latin typeface="+mn-lt"/>
                <a:ea typeface="+mn-ea"/>
              </a:rPr>
              <a:t>fac</a:t>
            </a:r>
            <a:r>
              <a:rPr lang="en-US" altLang="zh-CN" sz="2800" b="1" kern="0" dirty="0">
                <a:latin typeface="+mn-lt"/>
                <a:ea typeface="+mn-ea"/>
              </a:rPr>
              <a:t>(1)</a:t>
            </a:r>
            <a:r>
              <a:rPr lang="en-US" altLang="zh-CN" sz="2800" b="1" kern="0" dirty="0">
                <a:ea typeface="宋体" pitchFamily="2" charset="-122"/>
              </a:rPr>
              <a:t>×2</a:t>
            </a:r>
            <a:endParaRPr lang="en-US" altLang="zh-CN" sz="2800" b="1" kern="0" dirty="0">
              <a:latin typeface="+mn-lt"/>
              <a:ea typeface="+mn-ea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2857500" y="4237632"/>
            <a:ext cx="2786063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+mn-lt"/>
                <a:ea typeface="+mn-ea"/>
              </a:rPr>
              <a:t>fac</a:t>
            </a:r>
            <a:r>
              <a:rPr lang="zh-CN" altLang="en-US" sz="2800" b="1" kern="0" dirty="0">
                <a:latin typeface="+mn-lt"/>
                <a:ea typeface="+mn-ea"/>
              </a:rPr>
              <a:t>函数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n=2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6138863" y="5023445"/>
            <a:ext cx="2857500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f=</a:t>
            </a:r>
            <a:r>
              <a:rPr lang="en-US" altLang="zh-CN" sz="2800" b="1" kern="0" dirty="0" err="1">
                <a:latin typeface="+mn-lt"/>
                <a:ea typeface="+mn-ea"/>
              </a:rPr>
              <a:t>fac</a:t>
            </a:r>
            <a:r>
              <a:rPr lang="en-US" altLang="zh-CN" sz="2800" b="1" kern="0" dirty="0">
                <a:latin typeface="+mn-lt"/>
                <a:ea typeface="+mn-ea"/>
              </a:rPr>
              <a:t>(2)</a:t>
            </a:r>
            <a:r>
              <a:rPr lang="en-US" altLang="zh-CN" sz="2800" b="1" kern="0" dirty="0">
                <a:ea typeface="宋体" pitchFamily="2" charset="-122"/>
              </a:rPr>
              <a:t>×3</a:t>
            </a:r>
            <a:endParaRPr lang="en-US" altLang="zh-CN" sz="2800" b="1" kern="0" dirty="0">
              <a:latin typeface="+mn-lt"/>
              <a:ea typeface="+mn-ea"/>
            </a:endParaRPr>
          </a:p>
        </p:txBody>
      </p: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6143625" y="4237632"/>
            <a:ext cx="28575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+mn-lt"/>
                <a:ea typeface="+mn-ea"/>
              </a:rPr>
              <a:t>fac</a:t>
            </a:r>
            <a:r>
              <a:rPr lang="zh-CN" altLang="en-US" sz="2800" b="1" kern="0" dirty="0">
                <a:latin typeface="+mn-lt"/>
                <a:ea typeface="+mn-ea"/>
              </a:rPr>
              <a:t>函数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n=3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285750" y="5023445"/>
            <a:ext cx="2071688" cy="12858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tIns="360000"/>
          <a:lstStyle/>
          <a:p>
            <a:pPr marL="342900" indent="-342900" algn="ctr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f=1</a:t>
            </a:r>
          </a:p>
        </p:txBody>
      </p:sp>
      <p:sp>
        <p:nvSpPr>
          <p:cNvPr id="16" name="内容占位符 2"/>
          <p:cNvSpPr txBox="1">
            <a:spLocks/>
          </p:cNvSpPr>
          <p:nvPr/>
        </p:nvSpPr>
        <p:spPr bwMode="auto">
          <a:xfrm>
            <a:off x="0" y="4251920"/>
            <a:ext cx="2786063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latin typeface="+mn-lt"/>
                <a:ea typeface="+mn-ea"/>
              </a:rPr>
              <a:t>fac</a:t>
            </a:r>
            <a:r>
              <a:rPr lang="zh-CN" altLang="en-US" sz="2800" b="1" kern="0" dirty="0">
                <a:latin typeface="+mn-lt"/>
                <a:ea typeface="+mn-ea"/>
              </a:rPr>
              <a:t>函数</a:t>
            </a:r>
            <a:endParaRPr lang="en-US" altLang="zh-CN" sz="2800" b="1" kern="0" dirty="0">
              <a:latin typeface="+mn-lt"/>
              <a:ea typeface="+mn-ea"/>
            </a:endParaRPr>
          </a:p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+mn-lt"/>
                <a:ea typeface="+mn-ea"/>
              </a:rPr>
              <a:t>n=1</a:t>
            </a:r>
            <a:endParaRPr lang="zh-CN" altLang="en-US" sz="2800" b="1" kern="0" dirty="0">
              <a:latin typeface="+mn-lt"/>
              <a:ea typeface="+mn-ea"/>
            </a:endParaRPr>
          </a:p>
        </p:txBody>
      </p:sp>
      <p:cxnSp>
        <p:nvCxnSpPr>
          <p:cNvPr id="17" name="直接箭头连接符 55"/>
          <p:cNvCxnSpPr>
            <a:cxnSpLocks noChangeShapeType="1"/>
          </p:cNvCxnSpPr>
          <p:nvPr/>
        </p:nvCxnSpPr>
        <p:spPr bwMode="auto">
          <a:xfrm flipV="1">
            <a:off x="2000250" y="1380132"/>
            <a:ext cx="1500188" cy="8572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55"/>
          <p:cNvCxnSpPr>
            <a:cxnSpLocks noChangeShapeType="1"/>
          </p:cNvCxnSpPr>
          <p:nvPr/>
        </p:nvCxnSpPr>
        <p:spPr bwMode="auto">
          <a:xfrm flipV="1">
            <a:off x="4000500" y="1380132"/>
            <a:ext cx="2786063" cy="10715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55"/>
          <p:cNvCxnSpPr>
            <a:cxnSpLocks noChangeShapeType="1"/>
          </p:cNvCxnSpPr>
          <p:nvPr/>
        </p:nvCxnSpPr>
        <p:spPr bwMode="auto">
          <a:xfrm rot="5400000">
            <a:off x="6465095" y="3487538"/>
            <a:ext cx="1357312" cy="14287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55"/>
          <p:cNvCxnSpPr>
            <a:cxnSpLocks noChangeShapeType="1"/>
          </p:cNvCxnSpPr>
          <p:nvPr/>
        </p:nvCxnSpPr>
        <p:spPr bwMode="auto">
          <a:xfrm rot="10800000">
            <a:off x="5072063" y="4523382"/>
            <a:ext cx="2000250" cy="10001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箭头连接符 55"/>
          <p:cNvCxnSpPr>
            <a:cxnSpLocks noChangeShapeType="1"/>
          </p:cNvCxnSpPr>
          <p:nvPr/>
        </p:nvCxnSpPr>
        <p:spPr bwMode="auto">
          <a:xfrm rot="10800000">
            <a:off x="2143125" y="4594820"/>
            <a:ext cx="1643063" cy="8572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箭头连接符 55"/>
          <p:cNvCxnSpPr>
            <a:cxnSpLocks noChangeShapeType="1"/>
          </p:cNvCxnSpPr>
          <p:nvPr/>
        </p:nvCxnSpPr>
        <p:spPr bwMode="auto">
          <a:xfrm flipV="1">
            <a:off x="2357438" y="5880695"/>
            <a:ext cx="1500187" cy="428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箭头连接符 55"/>
          <p:cNvCxnSpPr>
            <a:cxnSpLocks noChangeShapeType="1"/>
          </p:cNvCxnSpPr>
          <p:nvPr/>
        </p:nvCxnSpPr>
        <p:spPr bwMode="auto">
          <a:xfrm flipV="1">
            <a:off x="5643563" y="5880695"/>
            <a:ext cx="1500187" cy="428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箭头连接符 55"/>
          <p:cNvCxnSpPr>
            <a:cxnSpLocks noChangeShapeType="1"/>
          </p:cNvCxnSpPr>
          <p:nvPr/>
        </p:nvCxnSpPr>
        <p:spPr bwMode="auto">
          <a:xfrm rot="16200000" flipV="1">
            <a:off x="6607969" y="3558976"/>
            <a:ext cx="3071813" cy="1571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箭头连接符 55"/>
          <p:cNvCxnSpPr>
            <a:cxnSpLocks noChangeShapeType="1"/>
          </p:cNvCxnSpPr>
          <p:nvPr/>
        </p:nvCxnSpPr>
        <p:spPr bwMode="auto">
          <a:xfrm rot="10800000">
            <a:off x="4286250" y="2880320"/>
            <a:ext cx="1928813" cy="4286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箭头连接符 55"/>
          <p:cNvCxnSpPr>
            <a:cxnSpLocks noChangeShapeType="1"/>
          </p:cNvCxnSpPr>
          <p:nvPr/>
        </p:nvCxnSpPr>
        <p:spPr bwMode="auto">
          <a:xfrm rot="10800000">
            <a:off x="1928813" y="2451695"/>
            <a:ext cx="1071562" cy="85725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内容占位符 2"/>
          <p:cNvSpPr txBox="1">
            <a:spLocks/>
          </p:cNvSpPr>
          <p:nvPr/>
        </p:nvSpPr>
        <p:spPr bwMode="auto">
          <a:xfrm>
            <a:off x="0" y="6457900"/>
            <a:ext cx="2786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solidFill>
                  <a:srgbClr val="00B050"/>
                </a:solidFill>
                <a:latin typeface="+mn-lt"/>
                <a:ea typeface="+mn-ea"/>
              </a:rPr>
              <a:t>fac</a:t>
            </a: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(1)=1</a:t>
            </a:r>
            <a:endParaRPr lang="zh-CN" altLang="en-US" sz="2800" b="1" kern="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47" name="内容占位符 2"/>
          <p:cNvSpPr txBox="1">
            <a:spLocks/>
          </p:cNvSpPr>
          <p:nvPr/>
        </p:nvSpPr>
        <p:spPr bwMode="auto">
          <a:xfrm>
            <a:off x="2928938" y="6457900"/>
            <a:ext cx="278606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solidFill>
                  <a:srgbClr val="00B050"/>
                </a:solidFill>
                <a:latin typeface="+mn-lt"/>
                <a:ea typeface="+mn-ea"/>
              </a:rPr>
              <a:t>fac</a:t>
            </a: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(2)=2</a:t>
            </a:r>
            <a:endParaRPr lang="zh-CN" altLang="en-US" sz="2800" b="1" kern="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48" name="内容占位符 2"/>
          <p:cNvSpPr txBox="1">
            <a:spLocks/>
          </p:cNvSpPr>
          <p:nvPr/>
        </p:nvSpPr>
        <p:spPr bwMode="auto">
          <a:xfrm>
            <a:off x="6000750" y="6386463"/>
            <a:ext cx="2786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solidFill>
                  <a:srgbClr val="00B050"/>
                </a:solidFill>
                <a:latin typeface="+mn-lt"/>
                <a:ea typeface="+mn-ea"/>
              </a:rPr>
              <a:t>fac</a:t>
            </a: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(3)=6</a:t>
            </a:r>
            <a:endParaRPr lang="zh-CN" altLang="en-US" sz="2800" b="1" kern="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49" name="内容占位符 2"/>
          <p:cNvSpPr txBox="1">
            <a:spLocks/>
          </p:cNvSpPr>
          <p:nvPr/>
        </p:nvSpPr>
        <p:spPr bwMode="auto">
          <a:xfrm>
            <a:off x="6156325" y="3439120"/>
            <a:ext cx="2786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solidFill>
                  <a:srgbClr val="00B050"/>
                </a:solidFill>
                <a:latin typeface="+mn-lt"/>
                <a:ea typeface="+mn-ea"/>
              </a:rPr>
              <a:t>fac</a:t>
            </a: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(4)=24</a:t>
            </a:r>
            <a:endParaRPr lang="zh-CN" altLang="en-US" sz="2800" b="1" kern="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50" name="内容占位符 2"/>
          <p:cNvSpPr txBox="1">
            <a:spLocks/>
          </p:cNvSpPr>
          <p:nvPr/>
        </p:nvSpPr>
        <p:spPr bwMode="auto">
          <a:xfrm>
            <a:off x="3000375" y="3451820"/>
            <a:ext cx="2786063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 err="1">
                <a:solidFill>
                  <a:srgbClr val="00B050"/>
                </a:solidFill>
                <a:latin typeface="+mn-lt"/>
                <a:ea typeface="+mn-ea"/>
              </a:rPr>
              <a:t>fac</a:t>
            </a:r>
            <a:r>
              <a:rPr lang="en-US" altLang="zh-CN" sz="2800" b="1" kern="0" dirty="0">
                <a:solidFill>
                  <a:srgbClr val="00B050"/>
                </a:solidFill>
                <a:latin typeface="+mn-lt"/>
                <a:ea typeface="+mn-ea"/>
              </a:rPr>
              <a:t>(5)=120</a:t>
            </a:r>
            <a:endParaRPr lang="zh-CN" altLang="en-US" sz="2800" b="1" kern="0" dirty="0">
              <a:solidFill>
                <a:srgbClr val="00B050"/>
              </a:solidFill>
              <a:latin typeface="+mn-lt"/>
              <a:ea typeface="+mn-ea"/>
            </a:endParaRPr>
          </a:p>
        </p:txBody>
      </p:sp>
      <p:sp>
        <p:nvSpPr>
          <p:cNvPr id="54" name="内容占位符 2"/>
          <p:cNvSpPr txBox="1">
            <a:spLocks/>
          </p:cNvSpPr>
          <p:nvPr/>
        </p:nvSpPr>
        <p:spPr bwMode="auto">
          <a:xfrm>
            <a:off x="357188" y="3451820"/>
            <a:ext cx="1643062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lnSpc>
                <a:spcPts val="24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9D138D"/>
                </a:solidFill>
                <a:latin typeface="+mn-lt"/>
                <a:ea typeface="+mn-ea"/>
              </a:rPr>
              <a:t>120</a:t>
            </a:r>
            <a:endParaRPr lang="zh-CN" altLang="en-US" sz="2800" b="1" kern="0" dirty="0">
              <a:solidFill>
                <a:srgbClr val="9D138D"/>
              </a:solidFill>
              <a:latin typeface="+mn-lt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-42485"/>
            <a:ext cx="56760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b="1" dirty="0" err="1">
                <a:solidFill>
                  <a:srgbClr val="C00000"/>
                </a:solidFill>
                <a:latin typeface="+mn-lt"/>
              </a:rPr>
              <a:t>int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1800" b="1" dirty="0" err="1">
                <a:solidFill>
                  <a:srgbClr val="C00000"/>
                </a:solidFill>
                <a:latin typeface="+mn-lt"/>
              </a:rPr>
              <a:t>fac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altLang="zh-CN" sz="1800" b="1" dirty="0" err="1">
                <a:solidFill>
                  <a:srgbClr val="C00000"/>
                </a:solidFill>
                <a:latin typeface="+mn-lt"/>
              </a:rPr>
              <a:t>int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 n) </a:t>
            </a:r>
            <a:endParaRPr lang="zh-CN" altLang="zh-CN" sz="1800" b="1" dirty="0">
              <a:solidFill>
                <a:srgbClr val="C00000"/>
              </a:solidFill>
              <a:latin typeface="+mn-lt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 {  </a:t>
            </a:r>
            <a:r>
              <a:rPr lang="en-US" altLang="zh-CN" sz="1800" b="1" dirty="0" err="1">
                <a:solidFill>
                  <a:srgbClr val="C00000"/>
                </a:solidFill>
                <a:latin typeface="+mn-lt"/>
              </a:rPr>
              <a:t>int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 f;</a:t>
            </a:r>
            <a:endParaRPr lang="zh-CN" altLang="zh-CN" sz="1800" b="1" dirty="0">
              <a:solidFill>
                <a:srgbClr val="C00000"/>
              </a:solidFill>
              <a:latin typeface="+mn-lt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     if(n&lt;0)  </a:t>
            </a:r>
            <a:r>
              <a:rPr lang="en-US" altLang="zh-CN" sz="1800" b="1" dirty="0" err="1">
                <a:solidFill>
                  <a:srgbClr val="C00000"/>
                </a:solidFill>
                <a:latin typeface="+mn-lt"/>
              </a:rPr>
              <a:t>printf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("n&lt;0,data error!");</a:t>
            </a:r>
            <a:endParaRPr lang="zh-CN" altLang="zh-CN" sz="1800" b="1" dirty="0">
              <a:solidFill>
                <a:srgbClr val="C00000"/>
              </a:solidFill>
              <a:latin typeface="+mn-lt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     else if(n==0 | | n==1)  f=1;</a:t>
            </a:r>
            <a:endParaRPr lang="zh-CN" altLang="zh-CN" sz="1800" b="1" dirty="0">
              <a:solidFill>
                <a:srgbClr val="C00000"/>
              </a:solidFill>
              <a:latin typeface="+mn-lt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     else   f=</a:t>
            </a:r>
            <a:r>
              <a:rPr lang="en-US" altLang="zh-CN" sz="1800" b="1" dirty="0" err="1">
                <a:solidFill>
                  <a:srgbClr val="C00000"/>
                </a:solidFill>
                <a:latin typeface="+mn-lt"/>
              </a:rPr>
              <a:t>fac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(n-1)*n; </a:t>
            </a:r>
            <a:endParaRPr lang="zh-CN" altLang="zh-CN" sz="1800" b="1" dirty="0">
              <a:solidFill>
                <a:srgbClr val="C00000"/>
              </a:solidFill>
              <a:latin typeface="+mn-lt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     return(f);</a:t>
            </a:r>
            <a:endParaRPr lang="zh-CN" altLang="zh-CN" sz="1800" b="1" dirty="0">
              <a:solidFill>
                <a:srgbClr val="C00000"/>
              </a:solidFill>
              <a:latin typeface="+mn-lt"/>
            </a:endParaRPr>
          </a:p>
          <a:p>
            <a:pPr algn="l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 }</a:t>
            </a:r>
            <a:endParaRPr lang="zh-CN" altLang="zh-CN" sz="18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095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0"/>
      <p:bldP spid="6" grpId="0" animBg="1"/>
      <p:bldP spid="9" grpId="0" animBg="1"/>
      <p:bldP spid="11" grpId="0" animBg="1"/>
      <p:bldP spid="13" grpId="0" animBg="1"/>
      <p:bldP spid="15" grpId="0" animBg="1"/>
      <p:bldP spid="46" grpId="0"/>
      <p:bldP spid="47" grpId="0"/>
      <p:bldP spid="48" grpId="0"/>
      <p:bldP spid="49" grpId="0"/>
      <p:bldP spid="50" grpId="0"/>
      <p:bldP spid="5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685" y="908720"/>
            <a:ext cx="7772400" cy="4876800"/>
          </a:xfrm>
        </p:spPr>
        <p:txBody>
          <a:bodyPr/>
          <a:lstStyle/>
          <a:p>
            <a:r>
              <a:rPr lang="zh-CN" altLang="en-US" sz="2400" b="1" dirty="0"/>
              <a:t>改变函数语句的顺序会导致执行结果的巨大变化</a:t>
            </a:r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zh-CN" altLang="en-US" sz="2400" dirty="0"/>
              <a:t>递归的时空开销交待，递归层次有限，应避免过度使用递归。</a:t>
            </a:r>
            <a:r>
              <a:rPr lang="zh-CN" altLang="en-US" sz="2000" dirty="0"/>
              <a:t>（尤其是当问题存在简便的非递归求解方法时）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A3C2-E592-46A2-BD97-71906884657C}" type="slidenum">
              <a:rPr lang="en-US" altLang="zh-CN" smtClean="0"/>
              <a:pPr/>
              <a:t>59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68" y="1423493"/>
            <a:ext cx="7659017" cy="384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31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-180528" y="116632"/>
            <a:ext cx="8964488" cy="5904656"/>
          </a:xfrm>
        </p:spPr>
        <p:txBody>
          <a:bodyPr/>
          <a:lstStyle/>
          <a:p>
            <a:r>
              <a:rPr lang="zh-CN" altLang="zh-CN" b="1" dirty="0"/>
              <a:t>说明：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  (1) </a:t>
            </a:r>
            <a:r>
              <a:rPr lang="zh-CN" altLang="zh-CN" sz="2400" dirty="0"/>
              <a:t>一个</a:t>
            </a:r>
            <a:r>
              <a:rPr lang="zh-CN" altLang="zh-CN" sz="2400" b="1" dirty="0">
                <a:solidFill>
                  <a:srgbClr val="FF0000"/>
                </a:solidFill>
              </a:rPr>
              <a:t>Ｃ程序</a:t>
            </a:r>
            <a:r>
              <a:rPr lang="zh-CN" altLang="zh-CN" sz="2400" dirty="0"/>
              <a:t>由一个或多个</a:t>
            </a:r>
            <a:r>
              <a:rPr lang="zh-CN" altLang="zh-CN" sz="2400" b="1" dirty="0">
                <a:solidFill>
                  <a:srgbClr val="FF0000"/>
                </a:solidFill>
              </a:rPr>
              <a:t>程序模块</a:t>
            </a:r>
            <a:r>
              <a:rPr lang="zh-CN" altLang="zh-CN" sz="2400" dirty="0"/>
              <a:t>组成，每一个程序模块作为一个</a:t>
            </a:r>
            <a:r>
              <a:rPr lang="zh-CN" altLang="zh-CN" sz="2400" b="1" dirty="0">
                <a:solidFill>
                  <a:srgbClr val="FF0000"/>
                </a:solidFill>
              </a:rPr>
              <a:t>源程序文件</a:t>
            </a:r>
            <a:r>
              <a:rPr lang="zh-CN" altLang="zh-CN" sz="2400" dirty="0"/>
              <a:t>。</a:t>
            </a:r>
            <a:endParaRPr lang="en-US" altLang="zh-C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/>
              <a:t>	</a:t>
            </a:r>
            <a:r>
              <a:rPr lang="zh-CN" altLang="zh-CN" sz="2400" dirty="0"/>
              <a:t>对较大的程序，一般不希望把所有内容全放在一个文件中，而是将它们分别放在若干个源文件中，由若干个源程序文件组成一个</a:t>
            </a:r>
            <a:r>
              <a:rPr lang="en-US" altLang="zh-CN" sz="2400" dirty="0"/>
              <a:t>C</a:t>
            </a:r>
            <a:r>
              <a:rPr lang="zh-CN" altLang="zh-CN" sz="2400" dirty="0"/>
              <a:t>程序。</a:t>
            </a:r>
            <a:endParaRPr lang="en-US" altLang="zh-CN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sz="2400" dirty="0"/>
              <a:t>这样便于分别编写、分别编译，提高调试效率。一个源程序文件可以为多个</a:t>
            </a:r>
            <a:r>
              <a:rPr lang="en-US" altLang="zh-CN" sz="2400" dirty="0"/>
              <a:t>C</a:t>
            </a:r>
            <a:r>
              <a:rPr lang="zh-CN" altLang="zh-CN" sz="2400" dirty="0"/>
              <a:t>程序共用。</a:t>
            </a:r>
            <a:endParaRPr lang="en-US" altLang="zh-CN" sz="2400" dirty="0"/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 (2) </a:t>
            </a:r>
            <a:r>
              <a:rPr lang="zh-CN" altLang="zh-CN" sz="2400" dirty="0"/>
              <a:t>一个源程序文件由一个或多个</a:t>
            </a:r>
            <a:r>
              <a:rPr lang="zh-CN" altLang="zh-CN" sz="2400" b="1" dirty="0">
                <a:solidFill>
                  <a:srgbClr val="FF0000"/>
                </a:solidFill>
              </a:rPr>
              <a:t>函数</a:t>
            </a:r>
            <a:r>
              <a:rPr lang="zh-CN" altLang="zh-CN" sz="2400" dirty="0"/>
              <a:t>以及其他有关内容（如预处理指令、数据声明与定义等）组成。</a:t>
            </a:r>
            <a:endParaRPr lang="en-US" altLang="zh-CN" sz="24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FF0000"/>
                </a:solidFill>
              </a:rPr>
              <a:t>一个源程序文件是一个编译单位</a:t>
            </a:r>
            <a:r>
              <a:rPr lang="zh-CN" altLang="zh-CN" dirty="0"/>
              <a:t>，在程序编译时是以源程序文件为单位进行编译的，而不是以函数为单位进行编译的。</a:t>
            </a:r>
            <a:endParaRPr lang="en-US" altLang="zh-CN" dirty="0"/>
          </a:p>
          <a:p>
            <a:pPr marL="914400" lvl="2" indent="0">
              <a:buNone/>
            </a:pPr>
            <a:endParaRPr lang="zh-CN" altLang="zh-CN" sz="1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71752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34987"/>
            <a:ext cx="7772400" cy="644426"/>
          </a:xfrm>
        </p:spPr>
        <p:txBody>
          <a:bodyPr/>
          <a:lstStyle/>
          <a:p>
            <a:r>
              <a:rPr lang="zh-CN" altLang="en-US" sz="3200" b="1" dirty="0"/>
              <a:t>汉诺塔（梵塔）：世界末日传说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84448"/>
            <a:ext cx="8496944" cy="4876800"/>
          </a:xfrm>
        </p:spPr>
        <p:txBody>
          <a:bodyPr/>
          <a:lstStyle/>
          <a:p>
            <a:r>
              <a:rPr lang="zh-CN" altLang="en-US" sz="2400" dirty="0"/>
              <a:t>法国数学家爱德华</a:t>
            </a:r>
            <a:r>
              <a:rPr lang="en-US" altLang="zh-CN" sz="2400" dirty="0"/>
              <a:t>·</a:t>
            </a:r>
            <a:r>
              <a:rPr lang="zh-CN" altLang="en-US" sz="2400" dirty="0"/>
              <a:t>卢卡斯曾编写过一个印度的古老传说：</a:t>
            </a:r>
            <a:endParaRPr lang="en-US" altLang="zh-CN" sz="2400" dirty="0"/>
          </a:p>
          <a:p>
            <a:pPr lvl="1"/>
            <a:r>
              <a:rPr lang="zh-CN" altLang="en-US" sz="1800" dirty="0"/>
              <a:t>在世界中心贝拿勒斯（在印度北部）的圣庙里，一块黄铜板上插着三根宝石针。印度教的主神梵天在创造世界的时候，在其中一根针上从下到上地穿好了由大到小的</a:t>
            </a:r>
            <a:r>
              <a:rPr lang="en-US" altLang="zh-CN" sz="1800" dirty="0"/>
              <a:t>64</a:t>
            </a:r>
            <a:r>
              <a:rPr lang="zh-CN" altLang="en-US" sz="1800" dirty="0"/>
              <a:t>片金片，这就是所谓的汉诺塔。</a:t>
            </a:r>
            <a:endParaRPr lang="en-US" altLang="zh-CN" sz="1800" dirty="0"/>
          </a:p>
          <a:p>
            <a:pPr lvl="1"/>
            <a:r>
              <a:rPr lang="zh-CN" altLang="en-US" sz="1800" dirty="0"/>
              <a:t>不论白天黑夜，总有一个僧侣在按照下面的法则移动这些金片：一次只移动一片，不管在哪根针上，小片必须在大片上面。</a:t>
            </a:r>
            <a:endParaRPr lang="en-US" altLang="zh-CN" sz="1800" dirty="0"/>
          </a:p>
          <a:p>
            <a:pPr lvl="1"/>
            <a:r>
              <a:rPr lang="zh-CN" altLang="en-US" sz="1800" dirty="0"/>
              <a:t>僧侣们预言，当所有的金片都从梵天穿好的那根针上移到另外一根针上时，世界就将在一声霹雳中消灭，而梵塔、庙宇和众生也都将同归于尽。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0A3C2-E592-46A2-BD97-71906884657C}" type="slidenum">
              <a:rPr lang="en-US" altLang="zh-CN" smtClean="0"/>
              <a:pPr/>
              <a:t>60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9" y="3596402"/>
            <a:ext cx="3710749" cy="244167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48472" y="3386078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altLang="zh-CN" sz="20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0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数学论证</a:t>
            </a:r>
            <a:r>
              <a:rPr lang="en-US" altLang="zh-CN" sz="20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  <a:p>
            <a:pPr algn="l"/>
            <a:r>
              <a:rPr lang="zh-CN" altLang="en-US" sz="20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假设有n片，移动次数是f(n).显然f(1)=1, f(2)=3, f(3)=7，且f(k+1)=2*f(k)+1。此后不难证明f(n)=2</a:t>
            </a:r>
            <a:r>
              <a:rPr lang="zh-CN" altLang="en-US" sz="2000" baseline="300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0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-1。</a:t>
            </a:r>
            <a:endParaRPr lang="en-US" altLang="zh-CN" sz="20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当n=64时，假如每秒钟一次，共需花费18446744073709551615秒，即移完这些金片需要5845.54亿年以上。</a:t>
            </a:r>
            <a:endParaRPr lang="en-US" altLang="zh-CN" sz="2000" dirty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地球存在至今不过45亿年，太阳系的预期寿命据说也就是数百亿年。</a:t>
            </a:r>
          </a:p>
        </p:txBody>
      </p:sp>
    </p:spTree>
    <p:extLst>
      <p:ext uri="{BB962C8B-B14F-4D97-AF65-F5344CB8AC3E}">
        <p14:creationId xmlns:p14="http://schemas.microsoft.com/office/powerpoint/2010/main" val="16160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153400" cy="548163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dirty="0"/>
              <a:t>   </a:t>
            </a:r>
            <a:r>
              <a:rPr lang="zh-CN" altLang="zh-CN" sz="2800" dirty="0"/>
              <a:t>例</a:t>
            </a:r>
            <a:r>
              <a:rPr lang="en-US" altLang="zh-CN" sz="2800" dirty="0"/>
              <a:t>9:Hanoi</a:t>
            </a:r>
            <a:r>
              <a:rPr lang="zh-CN" altLang="zh-CN" sz="2800" dirty="0"/>
              <a:t>（汉诺）塔问题。古代有一个梵塔，塔内有</a:t>
            </a:r>
            <a:r>
              <a:rPr lang="en-US" altLang="zh-CN" sz="2800" dirty="0"/>
              <a:t>3</a:t>
            </a:r>
            <a:r>
              <a:rPr lang="zh-CN" altLang="zh-CN" sz="2800" dirty="0"/>
              <a:t>个座</a:t>
            </a:r>
            <a:r>
              <a:rPr lang="en-US" altLang="zh-CN" sz="2800" dirty="0"/>
              <a:t>A</a:t>
            </a:r>
            <a:r>
              <a:rPr lang="zh-CN" altLang="zh-CN" sz="2800" dirty="0"/>
              <a:t>、</a:t>
            </a:r>
            <a:r>
              <a:rPr lang="en-US" altLang="zh-CN" sz="2800" dirty="0"/>
              <a:t>B</a:t>
            </a:r>
            <a:r>
              <a:rPr lang="zh-CN" altLang="zh-CN" sz="2800" dirty="0"/>
              <a:t>、</a:t>
            </a:r>
            <a:r>
              <a:rPr lang="en-US" altLang="zh-CN" sz="2800" dirty="0"/>
              <a:t>C</a:t>
            </a:r>
            <a:r>
              <a:rPr lang="zh-CN" altLang="zh-CN" sz="2800" dirty="0"/>
              <a:t>，开始时Ａ座上有</a:t>
            </a:r>
            <a:r>
              <a:rPr lang="en-US" altLang="zh-CN" sz="2800" dirty="0"/>
              <a:t>64</a:t>
            </a:r>
            <a:r>
              <a:rPr lang="zh-CN" altLang="zh-CN" sz="2800" dirty="0"/>
              <a:t>个盘子，盘子大小不等，大的在下，小的在上。有一个老和尚想把这</a:t>
            </a:r>
            <a:r>
              <a:rPr lang="en-US" altLang="zh-CN" sz="2800" dirty="0"/>
              <a:t>64</a:t>
            </a:r>
            <a:r>
              <a:rPr lang="zh-CN" altLang="zh-CN" sz="2800" dirty="0"/>
              <a:t>个盘子从Ａ座移到Ｃ座，但规定每次只允许移动一个盘，且在移动过程中在</a:t>
            </a:r>
            <a:r>
              <a:rPr lang="en-US" altLang="zh-CN" sz="2800" dirty="0"/>
              <a:t>3</a:t>
            </a:r>
            <a:r>
              <a:rPr lang="zh-CN" altLang="zh-CN" sz="2800" dirty="0"/>
              <a:t>个座上都始终保持大盘在下，小盘在上。在移动过程中可以利用</a:t>
            </a:r>
            <a:r>
              <a:rPr lang="en-US" altLang="zh-CN" sz="2800" dirty="0"/>
              <a:t>B</a:t>
            </a:r>
            <a:r>
              <a:rPr lang="zh-CN" altLang="zh-CN" sz="2800" dirty="0"/>
              <a:t>座。要求编程序输出移动一盘子的步骤。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4290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内容占位符 2"/>
          <p:cNvSpPr>
            <a:spLocks noGrp="1"/>
          </p:cNvSpPr>
          <p:nvPr>
            <p:ph idx="1"/>
          </p:nvPr>
        </p:nvSpPr>
        <p:spPr>
          <a:xfrm>
            <a:off x="539750" y="928688"/>
            <a:ext cx="8153400" cy="5195887"/>
          </a:xfrm>
        </p:spPr>
        <p:txBody>
          <a:bodyPr/>
          <a:lstStyle/>
          <a:p>
            <a:r>
              <a:rPr lang="zh-CN" altLang="zh-CN" sz="2800" dirty="0"/>
              <a:t>解题思路：</a:t>
            </a:r>
            <a:endParaRPr lang="en-US" altLang="zh-CN" sz="2800" dirty="0"/>
          </a:p>
          <a:p>
            <a:pPr lvl="1"/>
            <a:r>
              <a:rPr lang="zh-CN" altLang="zh-CN" sz="2400" dirty="0"/>
              <a:t>要把</a:t>
            </a:r>
            <a:r>
              <a:rPr lang="en-US" altLang="zh-CN" sz="2400" dirty="0"/>
              <a:t>64</a:t>
            </a:r>
            <a:r>
              <a:rPr lang="zh-CN" altLang="zh-CN" sz="2400" dirty="0"/>
              <a:t>个盘子从</a:t>
            </a:r>
            <a:r>
              <a:rPr lang="en-US" altLang="zh-CN" sz="2400" dirty="0"/>
              <a:t>A</a:t>
            </a:r>
            <a:r>
              <a:rPr lang="zh-CN" altLang="zh-CN" sz="2400" dirty="0"/>
              <a:t>座移动到</a:t>
            </a:r>
            <a:r>
              <a:rPr lang="en-US" altLang="zh-CN" sz="2400" dirty="0"/>
              <a:t>C</a:t>
            </a:r>
            <a:r>
              <a:rPr lang="zh-CN" altLang="zh-CN" sz="2400" dirty="0"/>
              <a:t>座，需要移动大约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64</a:t>
            </a:r>
            <a:r>
              <a:rPr lang="en-US" altLang="zh-CN" sz="2400" dirty="0"/>
              <a:t> </a:t>
            </a:r>
            <a:r>
              <a:rPr lang="zh-CN" altLang="zh-CN" sz="2400" dirty="0"/>
              <a:t>次盘子。一般人是不可能直接确定移动盘子的每一个具体步骤的</a:t>
            </a:r>
            <a:endParaRPr lang="en-US" altLang="zh-CN" sz="2400" dirty="0"/>
          </a:p>
          <a:p>
            <a:pPr lvl="1"/>
            <a:r>
              <a:rPr lang="zh-CN" altLang="zh-CN" sz="2400" dirty="0"/>
              <a:t>老和尚会这样想：假如有另外一个和尚能有办法将上面</a:t>
            </a:r>
            <a:r>
              <a:rPr lang="en-US" altLang="zh-CN" sz="2400" dirty="0"/>
              <a:t>63</a:t>
            </a:r>
            <a:r>
              <a:rPr lang="zh-CN" altLang="zh-CN" sz="2400" dirty="0"/>
              <a:t>个盘子从一个座移到另一座。那么，问题就解决了。此时老和尚只需这样做：</a:t>
            </a:r>
            <a:endParaRPr lang="en-US" altLang="zh-CN" sz="2400" dirty="0"/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(1) </a:t>
            </a:r>
            <a:r>
              <a:rPr lang="zh-CN" altLang="zh-CN" dirty="0"/>
              <a:t>命令第</a:t>
            </a:r>
            <a:r>
              <a:rPr lang="en-US" altLang="zh-CN" dirty="0"/>
              <a:t>2</a:t>
            </a:r>
            <a:r>
              <a:rPr lang="zh-CN" altLang="zh-CN" dirty="0"/>
              <a:t>个和尚将</a:t>
            </a:r>
            <a:r>
              <a:rPr lang="en-US" altLang="zh-CN" dirty="0"/>
              <a:t>63</a:t>
            </a:r>
            <a:r>
              <a:rPr lang="zh-CN" altLang="zh-CN" dirty="0"/>
              <a:t>个盘子从</a:t>
            </a:r>
            <a:r>
              <a:rPr lang="en-US" altLang="zh-CN" dirty="0"/>
              <a:t>A</a:t>
            </a:r>
            <a:r>
              <a:rPr lang="zh-CN" altLang="zh-CN" dirty="0"/>
              <a:t>座移到</a:t>
            </a:r>
            <a:r>
              <a:rPr lang="en-US" altLang="zh-CN" dirty="0"/>
              <a:t>B</a:t>
            </a:r>
            <a:r>
              <a:rPr lang="zh-CN" altLang="zh-CN" dirty="0"/>
              <a:t>座</a:t>
            </a:r>
            <a:r>
              <a:rPr lang="zh-CN" altLang="en-US" dirty="0"/>
              <a:t>；</a:t>
            </a:r>
            <a:endParaRPr lang="zh-CN" altLang="zh-CN" dirty="0"/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(2) </a:t>
            </a:r>
            <a:r>
              <a:rPr lang="zh-CN" altLang="zh-CN" dirty="0"/>
              <a:t>自己将</a:t>
            </a:r>
            <a:r>
              <a:rPr lang="en-US" altLang="zh-CN" dirty="0"/>
              <a:t>1</a:t>
            </a:r>
            <a:r>
              <a:rPr lang="zh-CN" altLang="zh-CN" dirty="0"/>
              <a:t>个盘子（最底下的、最大的盘子）从</a:t>
            </a:r>
            <a:r>
              <a:rPr lang="en-US" altLang="zh-CN" dirty="0"/>
              <a:t>A</a:t>
            </a:r>
            <a:r>
              <a:rPr lang="zh-CN" altLang="zh-CN" dirty="0"/>
              <a:t>座移到</a:t>
            </a:r>
            <a:r>
              <a:rPr lang="en-US" altLang="zh-CN" dirty="0"/>
              <a:t>C</a:t>
            </a:r>
            <a:r>
              <a:rPr lang="zh-CN" altLang="zh-CN" dirty="0"/>
              <a:t>座</a:t>
            </a:r>
            <a:r>
              <a:rPr lang="zh-CN" altLang="en-US" dirty="0"/>
              <a:t>；</a:t>
            </a:r>
            <a:endParaRPr lang="zh-CN" altLang="zh-CN" dirty="0"/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(3) </a:t>
            </a:r>
            <a:r>
              <a:rPr lang="zh-CN" altLang="zh-CN" dirty="0"/>
              <a:t>再命令第</a:t>
            </a:r>
            <a:r>
              <a:rPr lang="en-US" altLang="zh-CN" dirty="0"/>
              <a:t>2</a:t>
            </a:r>
            <a:r>
              <a:rPr lang="zh-CN" altLang="zh-CN" dirty="0"/>
              <a:t>个和尚将</a:t>
            </a:r>
            <a:r>
              <a:rPr lang="en-US" altLang="zh-CN" dirty="0"/>
              <a:t>63</a:t>
            </a:r>
            <a:r>
              <a:rPr lang="zh-CN" altLang="zh-CN" dirty="0"/>
              <a:t>个盘子从</a:t>
            </a:r>
            <a:r>
              <a:rPr lang="en-US" altLang="zh-CN" dirty="0"/>
              <a:t>B</a:t>
            </a:r>
            <a:r>
              <a:rPr lang="zh-CN" altLang="zh-CN" dirty="0"/>
              <a:t>座移到</a:t>
            </a:r>
            <a:r>
              <a:rPr lang="en-US" altLang="zh-CN" dirty="0"/>
              <a:t>C</a:t>
            </a:r>
            <a:r>
              <a:rPr lang="zh-CN" altLang="zh-CN" dirty="0"/>
              <a:t>座</a:t>
            </a:r>
            <a:r>
              <a:rPr lang="zh-CN" altLang="en-US" dirty="0"/>
              <a:t>。</a:t>
            </a:r>
            <a:endParaRPr lang="zh-CN" altLang="zh-CN" dirty="0"/>
          </a:p>
          <a:p>
            <a:pPr marL="457200" lvl="1" indent="0">
              <a:buNone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7198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内容占位符 2"/>
          <p:cNvSpPr>
            <a:spLocks noGrp="1"/>
          </p:cNvSpPr>
          <p:nvPr>
            <p:ph idx="1"/>
          </p:nvPr>
        </p:nvSpPr>
        <p:spPr>
          <a:xfrm>
            <a:off x="34354" y="692696"/>
            <a:ext cx="7961313" cy="5124450"/>
          </a:xfrm>
        </p:spPr>
        <p:txBody>
          <a:bodyPr/>
          <a:lstStyle/>
          <a:p>
            <a:r>
              <a:rPr lang="zh-CN" altLang="zh-CN" sz="2800" dirty="0"/>
              <a:t>由上面的分析可知：将</a:t>
            </a:r>
            <a:r>
              <a:rPr lang="en-US" altLang="zh-CN" sz="2800" dirty="0"/>
              <a:t>n</a:t>
            </a:r>
            <a:r>
              <a:rPr lang="zh-CN" altLang="zh-CN" sz="2800" dirty="0"/>
              <a:t>个盘子从</a:t>
            </a:r>
            <a:r>
              <a:rPr lang="en-US" altLang="zh-CN" sz="2800" dirty="0"/>
              <a:t>A</a:t>
            </a:r>
            <a:r>
              <a:rPr lang="zh-CN" altLang="zh-CN" sz="2800" dirty="0"/>
              <a:t>座移到</a:t>
            </a:r>
            <a:r>
              <a:rPr lang="en-US" altLang="zh-CN" sz="2800" dirty="0"/>
              <a:t>C</a:t>
            </a:r>
            <a:r>
              <a:rPr lang="zh-CN" altLang="zh-CN" sz="2800" dirty="0"/>
              <a:t>座可以分解为以下</a:t>
            </a:r>
            <a:r>
              <a:rPr lang="en-US" altLang="zh-CN" sz="2800" dirty="0"/>
              <a:t>3</a:t>
            </a:r>
            <a:r>
              <a:rPr lang="zh-CN" altLang="zh-CN" sz="2800" dirty="0"/>
              <a:t>个步骤：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(1) </a:t>
            </a:r>
            <a:r>
              <a:rPr lang="zh-CN" altLang="zh-CN" sz="2400" dirty="0"/>
              <a:t>将</a:t>
            </a:r>
            <a:r>
              <a:rPr lang="en-US" altLang="zh-CN" sz="2400" dirty="0"/>
              <a:t>A</a:t>
            </a:r>
            <a:r>
              <a:rPr lang="zh-CN" altLang="zh-CN" sz="2400" dirty="0"/>
              <a:t>上</a:t>
            </a:r>
            <a:r>
              <a:rPr lang="en-US" altLang="zh-CN" sz="2400" dirty="0"/>
              <a:t>n-1</a:t>
            </a:r>
            <a:r>
              <a:rPr lang="zh-CN" altLang="zh-CN" sz="2400" dirty="0"/>
              <a:t>个盘借助</a:t>
            </a:r>
            <a:r>
              <a:rPr lang="en-US" altLang="zh-CN" sz="2400" dirty="0"/>
              <a:t>C</a:t>
            </a:r>
            <a:r>
              <a:rPr lang="zh-CN" altLang="zh-CN" sz="2400" dirty="0"/>
              <a:t>座先移到</a:t>
            </a:r>
            <a:r>
              <a:rPr lang="en-US" altLang="zh-CN" sz="2400" dirty="0"/>
              <a:t>B</a:t>
            </a:r>
            <a:r>
              <a:rPr lang="zh-CN" altLang="zh-CN" sz="2400" dirty="0"/>
              <a:t>座上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(2) </a:t>
            </a:r>
            <a:r>
              <a:rPr lang="zh-CN" altLang="zh-CN" sz="2400" dirty="0"/>
              <a:t>把</a:t>
            </a:r>
            <a:r>
              <a:rPr lang="en-US" altLang="zh-CN" sz="2400" dirty="0"/>
              <a:t>A</a:t>
            </a:r>
            <a:r>
              <a:rPr lang="zh-CN" altLang="zh-CN" sz="2400" dirty="0"/>
              <a:t>座上剩下的一个盘移到</a:t>
            </a:r>
            <a:r>
              <a:rPr lang="en-US" altLang="zh-CN" sz="2400" dirty="0"/>
              <a:t>C</a:t>
            </a:r>
            <a:r>
              <a:rPr lang="zh-CN" altLang="zh-CN" sz="2400" dirty="0"/>
              <a:t>座上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400" dirty="0"/>
              <a:t>(3) </a:t>
            </a:r>
            <a:r>
              <a:rPr lang="zh-CN" altLang="zh-CN" sz="2400" dirty="0"/>
              <a:t>将</a:t>
            </a:r>
            <a:r>
              <a:rPr lang="en-US" altLang="zh-CN" sz="2400" dirty="0"/>
              <a:t>n-1</a:t>
            </a:r>
            <a:r>
              <a:rPr lang="zh-CN" altLang="zh-CN" sz="2400" dirty="0"/>
              <a:t>个盘从</a:t>
            </a:r>
            <a:r>
              <a:rPr lang="en-US" altLang="zh-CN" sz="2400" dirty="0"/>
              <a:t>B</a:t>
            </a:r>
            <a:r>
              <a:rPr lang="zh-CN" altLang="zh-CN" sz="2400" dirty="0"/>
              <a:t>座借助于Ａ座移到</a:t>
            </a:r>
            <a:r>
              <a:rPr lang="en-US" altLang="zh-CN" sz="2400" dirty="0"/>
              <a:t>C</a:t>
            </a:r>
            <a:r>
              <a:rPr lang="zh-CN" altLang="zh-CN" sz="2400" dirty="0"/>
              <a:t>座上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DEDB5-F847-44E3-920D-467753DF3C4E}"/>
              </a:ext>
            </a:extLst>
          </p:cNvPr>
          <p:cNvSpPr txBox="1">
            <a:spLocks/>
          </p:cNvSpPr>
          <p:nvPr/>
        </p:nvSpPr>
        <p:spPr bwMode="auto">
          <a:xfrm>
            <a:off x="34354" y="2924944"/>
            <a:ext cx="7675563" cy="370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90000"/>
              <a:buBlip>
                <a:blip r:embed="rId2"/>
              </a:buBlip>
              <a:defRPr kumimoji="1"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kumimoji="1" sz="28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4"/>
              </a:buBlip>
              <a:defRPr kumimoji="1"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zh-CN" sz="2800" kern="0"/>
              <a:t>可以将第</a:t>
            </a:r>
            <a:r>
              <a:rPr lang="en-US" altLang="zh-CN" sz="2800" kern="0"/>
              <a:t>(1)</a:t>
            </a:r>
            <a:r>
              <a:rPr lang="zh-CN" altLang="zh-CN" sz="2800" kern="0"/>
              <a:t>步和第</a:t>
            </a:r>
            <a:r>
              <a:rPr lang="en-US" altLang="zh-CN" sz="2800" kern="0"/>
              <a:t>(3)</a:t>
            </a:r>
            <a:r>
              <a:rPr lang="zh-CN" altLang="zh-CN" sz="2800" kern="0"/>
              <a:t>步表示为：</a:t>
            </a:r>
          </a:p>
          <a:p>
            <a:pPr lvl="1"/>
            <a:r>
              <a:rPr lang="zh-CN" altLang="zh-CN" sz="2400" kern="0"/>
              <a:t>将“</a:t>
            </a:r>
            <a:r>
              <a:rPr lang="en-US" altLang="zh-CN" sz="2400" kern="0"/>
              <a:t>one</a:t>
            </a:r>
            <a:r>
              <a:rPr lang="zh-CN" altLang="zh-CN" sz="2400" kern="0"/>
              <a:t>”座上</a:t>
            </a:r>
            <a:r>
              <a:rPr lang="en-US" altLang="zh-CN" sz="2400" kern="0"/>
              <a:t>n-1</a:t>
            </a:r>
            <a:r>
              <a:rPr lang="zh-CN" altLang="zh-CN" sz="2400" kern="0"/>
              <a:t>个盘移到“</a:t>
            </a:r>
            <a:r>
              <a:rPr lang="en-US" altLang="zh-CN" sz="2400" kern="0"/>
              <a:t>two</a:t>
            </a:r>
            <a:r>
              <a:rPr lang="zh-CN" altLang="zh-CN" sz="2400" kern="0"/>
              <a:t>”座</a:t>
            </a:r>
            <a:r>
              <a:rPr lang="en-US" altLang="zh-CN" sz="2400" kern="0"/>
              <a:t>(</a:t>
            </a:r>
            <a:r>
              <a:rPr lang="zh-CN" altLang="zh-CN" sz="2400" kern="0"/>
              <a:t>借助“</a:t>
            </a:r>
            <a:r>
              <a:rPr lang="en-US" altLang="zh-CN" sz="2400" kern="0"/>
              <a:t>three</a:t>
            </a:r>
            <a:r>
              <a:rPr lang="zh-CN" altLang="zh-CN" sz="2400" kern="0"/>
              <a:t>”座</a:t>
            </a:r>
            <a:r>
              <a:rPr lang="en-US" altLang="zh-CN" sz="2400" kern="0"/>
              <a:t>)</a:t>
            </a:r>
            <a:r>
              <a:rPr lang="zh-CN" altLang="zh-CN" sz="2400" kern="0"/>
              <a:t>。</a:t>
            </a:r>
            <a:endParaRPr lang="en-US" altLang="zh-CN" sz="2400" kern="0"/>
          </a:p>
          <a:p>
            <a:pPr lvl="1"/>
            <a:r>
              <a:rPr lang="zh-CN" altLang="zh-CN" sz="2400" kern="0"/>
              <a:t>在第</a:t>
            </a:r>
            <a:r>
              <a:rPr lang="en-US" altLang="zh-CN" sz="2400" kern="0"/>
              <a:t>(1)</a:t>
            </a:r>
            <a:r>
              <a:rPr lang="zh-CN" altLang="zh-CN" sz="2400" kern="0"/>
              <a:t>步和第</a:t>
            </a:r>
            <a:r>
              <a:rPr lang="en-US" altLang="zh-CN" sz="2400" kern="0"/>
              <a:t>(3)</a:t>
            </a:r>
            <a:r>
              <a:rPr lang="zh-CN" altLang="zh-CN" sz="2400" kern="0"/>
              <a:t>步中，</a:t>
            </a:r>
            <a:r>
              <a:rPr lang="en-US" altLang="zh-CN" sz="2400" kern="0"/>
              <a:t>one </a:t>
            </a:r>
            <a:r>
              <a:rPr lang="zh-CN" altLang="zh-CN" sz="2400" kern="0"/>
              <a:t>、</a:t>
            </a:r>
            <a:r>
              <a:rPr lang="en-US" altLang="zh-CN" sz="2400" kern="0"/>
              <a:t>two</a:t>
            </a:r>
            <a:r>
              <a:rPr lang="zh-CN" altLang="zh-CN" sz="2400" kern="0"/>
              <a:t>、</a:t>
            </a:r>
            <a:r>
              <a:rPr lang="en-US" altLang="zh-CN" sz="2400" kern="0"/>
              <a:t>three</a:t>
            </a:r>
            <a:r>
              <a:rPr lang="zh-CN" altLang="zh-CN" sz="2400" kern="0"/>
              <a:t>和</a:t>
            </a:r>
            <a:r>
              <a:rPr lang="en-US" altLang="zh-CN" sz="2400" kern="0"/>
              <a:t>A</a:t>
            </a:r>
            <a:r>
              <a:rPr lang="zh-CN" altLang="zh-CN" sz="2400" kern="0"/>
              <a:t>、</a:t>
            </a:r>
            <a:r>
              <a:rPr lang="en-US" altLang="zh-CN" sz="2400" kern="0"/>
              <a:t>B</a:t>
            </a:r>
            <a:r>
              <a:rPr lang="zh-CN" altLang="zh-CN" sz="2400" kern="0"/>
              <a:t>、</a:t>
            </a:r>
            <a:r>
              <a:rPr lang="en-US" altLang="zh-CN" sz="2400" kern="0"/>
              <a:t>C</a:t>
            </a:r>
            <a:r>
              <a:rPr lang="zh-CN" altLang="zh-CN" sz="2400" kern="0"/>
              <a:t>的对应关系不同。</a:t>
            </a:r>
            <a:endParaRPr lang="en-US" altLang="zh-CN" sz="2400" kern="0"/>
          </a:p>
          <a:p>
            <a:pPr lvl="1"/>
            <a:r>
              <a:rPr lang="zh-CN" altLang="zh-CN" sz="2400" kern="0"/>
              <a:t>对第</a:t>
            </a:r>
            <a:r>
              <a:rPr lang="en-US" altLang="zh-CN" sz="2400" kern="0"/>
              <a:t>(1)</a:t>
            </a:r>
            <a:r>
              <a:rPr lang="zh-CN" altLang="zh-CN" sz="2400" kern="0"/>
              <a:t>步，对应关系是</a:t>
            </a:r>
            <a:r>
              <a:rPr lang="en-US" altLang="zh-CN" sz="2400" kern="0"/>
              <a:t>one</a:t>
            </a:r>
            <a:r>
              <a:rPr lang="zh-CN" altLang="zh-CN" sz="2400" kern="0"/>
              <a:t>对应</a:t>
            </a:r>
            <a:r>
              <a:rPr lang="en-US" altLang="zh-CN" sz="2400" kern="0"/>
              <a:t>A</a:t>
            </a:r>
            <a:r>
              <a:rPr lang="zh-CN" altLang="zh-CN" sz="2400" kern="0"/>
              <a:t>，</a:t>
            </a:r>
            <a:r>
              <a:rPr lang="en-US" altLang="zh-CN" sz="2400" kern="0"/>
              <a:t>two</a:t>
            </a:r>
            <a:r>
              <a:rPr lang="zh-CN" altLang="zh-CN" sz="2400" kern="0"/>
              <a:t>对应</a:t>
            </a:r>
            <a:r>
              <a:rPr lang="en-US" altLang="zh-CN" sz="2400" kern="0"/>
              <a:t>B</a:t>
            </a:r>
            <a:r>
              <a:rPr lang="zh-CN" altLang="zh-CN" sz="2400" kern="0"/>
              <a:t>，</a:t>
            </a:r>
            <a:r>
              <a:rPr lang="en-US" altLang="zh-CN" sz="2400" kern="0"/>
              <a:t>three</a:t>
            </a:r>
            <a:r>
              <a:rPr lang="zh-CN" altLang="zh-CN" sz="2400" kern="0"/>
              <a:t>对应</a:t>
            </a:r>
            <a:r>
              <a:rPr lang="en-US" altLang="zh-CN" sz="2400" kern="0"/>
              <a:t>C</a:t>
            </a:r>
            <a:r>
              <a:rPr lang="zh-CN" altLang="zh-CN" sz="2400" kern="0"/>
              <a:t>。</a:t>
            </a:r>
            <a:endParaRPr lang="en-US" altLang="zh-CN" sz="2400" kern="0"/>
          </a:p>
          <a:p>
            <a:pPr lvl="1"/>
            <a:r>
              <a:rPr lang="zh-CN" altLang="zh-CN" sz="2400" kern="0"/>
              <a:t>对第</a:t>
            </a:r>
            <a:r>
              <a:rPr lang="en-US" altLang="zh-CN" sz="2400" kern="0"/>
              <a:t>(3)</a:t>
            </a:r>
            <a:r>
              <a:rPr lang="zh-CN" altLang="zh-CN" sz="2400" kern="0"/>
              <a:t>步，对应关系是</a:t>
            </a:r>
            <a:r>
              <a:rPr lang="en-US" altLang="zh-CN" sz="2400" kern="0"/>
              <a:t>one</a:t>
            </a:r>
            <a:r>
              <a:rPr lang="zh-CN" altLang="zh-CN" sz="2400" kern="0"/>
              <a:t>对应</a:t>
            </a:r>
            <a:r>
              <a:rPr lang="en-US" altLang="zh-CN" sz="2400" kern="0"/>
              <a:t>B</a:t>
            </a:r>
            <a:r>
              <a:rPr lang="zh-CN" altLang="zh-CN" sz="2400" kern="0"/>
              <a:t>，</a:t>
            </a:r>
            <a:r>
              <a:rPr lang="en-US" altLang="zh-CN" sz="2400" kern="0"/>
              <a:t>two</a:t>
            </a:r>
            <a:r>
              <a:rPr lang="zh-CN" altLang="zh-CN" sz="2400" kern="0"/>
              <a:t>对应</a:t>
            </a:r>
            <a:r>
              <a:rPr lang="en-US" altLang="zh-CN" sz="2400" kern="0"/>
              <a:t>C</a:t>
            </a:r>
            <a:r>
              <a:rPr lang="zh-CN" altLang="zh-CN" sz="2400" kern="0"/>
              <a:t>，</a:t>
            </a:r>
            <a:r>
              <a:rPr lang="en-US" altLang="zh-CN" sz="2400" kern="0"/>
              <a:t>three</a:t>
            </a:r>
            <a:r>
              <a:rPr lang="zh-CN" altLang="zh-CN" sz="2400" kern="0"/>
              <a:t>对应</a:t>
            </a:r>
            <a:r>
              <a:rPr lang="en-US" altLang="zh-CN" sz="2400" kern="0"/>
              <a:t>A</a:t>
            </a:r>
            <a:r>
              <a:rPr lang="zh-CN" altLang="zh-CN" sz="2400" kern="0"/>
              <a:t>。</a:t>
            </a:r>
            <a:endParaRPr lang="zh-CN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val="235589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内容占位符 2"/>
          <p:cNvSpPr>
            <a:spLocks noGrp="1"/>
          </p:cNvSpPr>
          <p:nvPr>
            <p:ph idx="1"/>
          </p:nvPr>
        </p:nvSpPr>
        <p:spPr>
          <a:xfrm>
            <a:off x="539750" y="1071563"/>
            <a:ext cx="7818438" cy="4429125"/>
          </a:xfrm>
        </p:spPr>
        <p:txBody>
          <a:bodyPr/>
          <a:lstStyle/>
          <a:p>
            <a:r>
              <a:rPr lang="zh-CN" altLang="zh-CN" dirty="0"/>
              <a:t>把上面</a:t>
            </a:r>
            <a:r>
              <a:rPr lang="en-US" altLang="zh-CN" dirty="0"/>
              <a:t>3</a:t>
            </a:r>
            <a:r>
              <a:rPr lang="zh-CN" altLang="zh-CN" dirty="0"/>
              <a:t>个步骤分成两类操作：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(1) </a:t>
            </a:r>
            <a:r>
              <a:rPr lang="zh-CN" altLang="zh-CN" dirty="0"/>
              <a:t>将</a:t>
            </a:r>
            <a:r>
              <a:rPr lang="en-US" altLang="zh-CN" dirty="0"/>
              <a:t>n-1</a:t>
            </a:r>
            <a:r>
              <a:rPr lang="zh-CN" altLang="zh-CN" dirty="0"/>
              <a:t>个盘从一个座移到另一个座上（</a:t>
            </a:r>
            <a:r>
              <a:rPr lang="en-US" altLang="zh-CN" dirty="0"/>
              <a:t>n</a:t>
            </a:r>
            <a:r>
              <a:rPr lang="zh-CN" altLang="zh-CN" dirty="0"/>
              <a:t>＞</a:t>
            </a:r>
            <a:r>
              <a:rPr lang="en-US" altLang="zh-CN" dirty="0"/>
              <a:t>1</a:t>
            </a:r>
            <a:r>
              <a:rPr lang="zh-CN" altLang="zh-CN" dirty="0"/>
              <a:t>）。这就是大和尚让小和尚做的工作，它是一个递归的过程，即和尚将任务层层下放，直到第</a:t>
            </a:r>
            <a:r>
              <a:rPr lang="en-US" altLang="zh-CN" dirty="0"/>
              <a:t>64</a:t>
            </a:r>
            <a:r>
              <a:rPr lang="zh-CN" altLang="zh-CN" dirty="0"/>
              <a:t>个和尚为止。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(2) </a:t>
            </a:r>
            <a:r>
              <a:rPr lang="zh-CN" altLang="zh-CN" dirty="0"/>
              <a:t>将</a:t>
            </a:r>
            <a:r>
              <a:rPr lang="en-US" altLang="zh-CN" dirty="0"/>
              <a:t>1</a:t>
            </a:r>
            <a:r>
              <a:rPr lang="zh-CN" altLang="zh-CN" dirty="0"/>
              <a:t>个盘子从一个座上移到另一座上。这是大和尚自己做的工作。</a:t>
            </a:r>
          </a:p>
        </p:txBody>
      </p:sp>
    </p:spTree>
    <p:extLst>
      <p:ext uri="{BB962C8B-B14F-4D97-AF65-F5344CB8AC3E}">
        <p14:creationId xmlns:p14="http://schemas.microsoft.com/office/powerpoint/2010/main" val="420329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内容占位符 2"/>
          <p:cNvSpPr>
            <a:spLocks noGrp="1"/>
          </p:cNvSpPr>
          <p:nvPr>
            <p:ph idx="1"/>
          </p:nvPr>
        </p:nvSpPr>
        <p:spPr>
          <a:xfrm>
            <a:off x="357188" y="428625"/>
            <a:ext cx="8001000" cy="6143625"/>
          </a:xfrm>
        </p:spPr>
        <p:txBody>
          <a:bodyPr/>
          <a:lstStyle/>
          <a:p>
            <a:r>
              <a:rPr lang="zh-CN" altLang="zh-CN" dirty="0"/>
              <a:t>编写程序。</a:t>
            </a:r>
            <a:endParaRPr lang="en-US" altLang="zh-CN" dirty="0"/>
          </a:p>
          <a:p>
            <a:pPr lvl="1"/>
            <a:r>
              <a:rPr lang="zh-CN" altLang="zh-CN" dirty="0"/>
              <a:t>用</a:t>
            </a:r>
            <a:r>
              <a:rPr lang="en-US" altLang="zh-CN" dirty="0" err="1"/>
              <a:t>hanoi</a:t>
            </a:r>
            <a:r>
              <a:rPr lang="zh-CN" altLang="zh-CN" dirty="0"/>
              <a:t>函数实现第</a:t>
            </a:r>
            <a:r>
              <a:rPr lang="en-US" altLang="zh-CN" dirty="0"/>
              <a:t>1</a:t>
            </a:r>
            <a:r>
              <a:rPr lang="zh-CN" altLang="zh-CN" dirty="0"/>
              <a:t>类操作（即模拟小和尚的任务）</a:t>
            </a:r>
            <a:endParaRPr lang="en-US" altLang="zh-CN" dirty="0"/>
          </a:p>
          <a:p>
            <a:pPr lvl="1"/>
            <a:r>
              <a:rPr lang="zh-CN" altLang="zh-CN" dirty="0"/>
              <a:t>用</a:t>
            </a:r>
            <a:r>
              <a:rPr lang="en-US" altLang="zh-CN" dirty="0"/>
              <a:t>move</a:t>
            </a:r>
            <a:r>
              <a:rPr lang="zh-CN" altLang="zh-CN" dirty="0"/>
              <a:t>函数实现第</a:t>
            </a:r>
            <a:r>
              <a:rPr lang="en-US" altLang="zh-CN" dirty="0"/>
              <a:t>2</a:t>
            </a:r>
            <a:r>
              <a:rPr lang="zh-CN" altLang="zh-CN" dirty="0"/>
              <a:t>类操作（模拟大和尚自己移盘）</a:t>
            </a:r>
            <a:endParaRPr lang="en-US" altLang="zh-CN" dirty="0"/>
          </a:p>
          <a:p>
            <a:pPr lvl="1"/>
            <a:r>
              <a:rPr lang="zh-CN" altLang="zh-CN" dirty="0"/>
              <a:t>函数调用</a:t>
            </a:r>
            <a:r>
              <a:rPr lang="en-US" altLang="zh-CN" dirty="0" err="1"/>
              <a:t>hanoi</a:t>
            </a:r>
            <a:r>
              <a:rPr lang="en-US" altLang="zh-CN" dirty="0"/>
              <a:t>(</a:t>
            </a:r>
            <a:r>
              <a:rPr lang="en-US" altLang="zh-CN" dirty="0" err="1"/>
              <a:t>n,one,two,three</a:t>
            </a:r>
            <a:r>
              <a:rPr lang="en-US" altLang="zh-CN" dirty="0"/>
              <a:t>)</a:t>
            </a:r>
            <a:r>
              <a:rPr lang="zh-CN" altLang="zh-CN" dirty="0"/>
              <a:t>表示将</a:t>
            </a:r>
            <a:r>
              <a:rPr lang="en-US" altLang="zh-CN" dirty="0"/>
              <a:t>n</a:t>
            </a:r>
            <a:r>
              <a:rPr lang="zh-CN" altLang="zh-CN" dirty="0"/>
              <a:t>个盘子从“</a:t>
            </a:r>
            <a:r>
              <a:rPr lang="en-US" altLang="zh-CN" dirty="0"/>
              <a:t>one</a:t>
            </a:r>
            <a:r>
              <a:rPr lang="zh-CN" altLang="zh-CN" dirty="0"/>
              <a:t>”座移到“</a:t>
            </a:r>
            <a:r>
              <a:rPr lang="en-US" altLang="zh-CN" dirty="0"/>
              <a:t>three</a:t>
            </a:r>
            <a:r>
              <a:rPr lang="zh-CN" altLang="zh-CN" dirty="0"/>
              <a:t>”座的过程</a:t>
            </a:r>
            <a:r>
              <a:rPr lang="en-US" altLang="zh-CN" dirty="0"/>
              <a:t>(</a:t>
            </a:r>
            <a:r>
              <a:rPr lang="zh-CN" altLang="zh-CN" dirty="0"/>
              <a:t>借助“</a:t>
            </a:r>
            <a:r>
              <a:rPr lang="en-US" altLang="zh-CN" dirty="0"/>
              <a:t>two</a:t>
            </a:r>
            <a:r>
              <a:rPr lang="zh-CN" altLang="zh-CN" dirty="0"/>
              <a:t>”座</a:t>
            </a:r>
            <a:r>
              <a:rPr lang="en-US" altLang="zh-CN" dirty="0"/>
              <a:t>)</a:t>
            </a:r>
          </a:p>
          <a:p>
            <a:pPr lvl="1"/>
            <a:r>
              <a:rPr lang="zh-CN" altLang="zh-CN" dirty="0"/>
              <a:t>函数调用</a:t>
            </a:r>
            <a:r>
              <a:rPr lang="en-US" altLang="zh-CN" dirty="0"/>
              <a:t>move(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zh-CN" dirty="0"/>
              <a:t>表示将</a:t>
            </a:r>
            <a:r>
              <a:rPr lang="en-US" altLang="zh-CN" dirty="0"/>
              <a:t>1</a:t>
            </a:r>
            <a:r>
              <a:rPr lang="zh-CN" altLang="zh-CN" dirty="0"/>
              <a:t>个盘子从</a:t>
            </a:r>
            <a:r>
              <a:rPr lang="en-US" altLang="zh-CN" dirty="0"/>
              <a:t>x </a:t>
            </a:r>
            <a:r>
              <a:rPr lang="zh-CN" altLang="zh-CN" dirty="0"/>
              <a:t>座移到</a:t>
            </a:r>
            <a:r>
              <a:rPr lang="en-US" altLang="zh-CN" dirty="0"/>
              <a:t>y </a:t>
            </a:r>
            <a:r>
              <a:rPr lang="zh-CN" altLang="zh-CN" dirty="0"/>
              <a:t>座的过程。</a:t>
            </a:r>
            <a:r>
              <a:rPr lang="en-US" altLang="zh-CN" dirty="0"/>
              <a:t>x</a:t>
            </a:r>
            <a:r>
              <a:rPr lang="zh-CN" altLang="zh-CN" dirty="0"/>
              <a:t>和</a:t>
            </a:r>
            <a:r>
              <a:rPr lang="en-US" altLang="zh-CN" dirty="0"/>
              <a:t>y</a:t>
            </a:r>
            <a:r>
              <a:rPr lang="zh-CN" altLang="zh-CN" dirty="0"/>
              <a:t>是代表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座之一，根据每次不同情况分别取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代入</a:t>
            </a:r>
          </a:p>
        </p:txBody>
      </p:sp>
    </p:spTree>
    <p:extLst>
      <p:ext uri="{BB962C8B-B14F-4D97-AF65-F5344CB8AC3E}">
        <p14:creationId xmlns:p14="http://schemas.microsoft.com/office/powerpoint/2010/main" val="12182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内容占位符 2"/>
          <p:cNvSpPr>
            <a:spLocks noGrp="1"/>
          </p:cNvSpPr>
          <p:nvPr>
            <p:ph idx="1"/>
          </p:nvPr>
        </p:nvSpPr>
        <p:spPr>
          <a:xfrm>
            <a:off x="323528" y="780206"/>
            <a:ext cx="8001000" cy="55006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</a:t>
            </a:r>
            <a:endParaRPr lang="zh-CN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main()</a:t>
            </a:r>
            <a:endParaRPr lang="zh-CN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{  </a:t>
            </a:r>
            <a:r>
              <a:rPr lang="en-US" altLang="zh-CN" sz="2000" b="1" dirty="0">
                <a:solidFill>
                  <a:srgbClr val="9D138D"/>
                </a:solidFill>
              </a:rPr>
              <a:t>void </a:t>
            </a:r>
            <a:r>
              <a:rPr lang="en-US" altLang="zh-CN" sz="2000" b="1" dirty="0" err="1">
                <a:solidFill>
                  <a:srgbClr val="9D138D"/>
                </a:solidFill>
              </a:rPr>
              <a:t>hanoi</a:t>
            </a:r>
            <a:r>
              <a:rPr lang="en-US" altLang="zh-CN" sz="2000" b="1" dirty="0">
                <a:solidFill>
                  <a:srgbClr val="9D138D"/>
                </a:solidFill>
              </a:rPr>
              <a:t>(</a:t>
            </a:r>
            <a:r>
              <a:rPr lang="en-US" altLang="zh-CN" sz="2000" b="1" dirty="0" err="1">
                <a:solidFill>
                  <a:srgbClr val="9D138D"/>
                </a:solidFill>
              </a:rPr>
              <a:t>int</a:t>
            </a:r>
            <a:r>
              <a:rPr lang="en-US" altLang="zh-CN" sz="2000" b="1" dirty="0">
                <a:solidFill>
                  <a:srgbClr val="9D138D"/>
                </a:solidFill>
              </a:rPr>
              <a:t> n, char one, char two, char three);  </a:t>
            </a:r>
            <a:endParaRPr lang="zh-CN" altLang="zh-CN" sz="2000" b="1" dirty="0">
              <a:solidFill>
                <a:srgbClr val="9D138D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m;</a:t>
            </a:r>
            <a:endParaRPr lang="zh-CN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(“the number of </a:t>
            </a:r>
            <a:r>
              <a:rPr lang="en-US" altLang="zh-CN" sz="2000" b="1" dirty="0" err="1"/>
              <a:t>diskes</a:t>
            </a:r>
            <a:r>
              <a:rPr lang="en-US" altLang="zh-CN" sz="2000" b="1" dirty="0"/>
              <a:t>:");</a:t>
            </a:r>
            <a:endParaRPr lang="zh-CN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</a:t>
            </a:r>
            <a:r>
              <a:rPr lang="en-US" altLang="zh-CN" sz="2000" b="1" dirty="0" err="1"/>
              <a:t>d",&amp;m</a:t>
            </a:r>
            <a:r>
              <a:rPr lang="en-US" altLang="zh-CN" sz="2000" b="1" dirty="0"/>
              <a:t>);</a:t>
            </a:r>
            <a:endParaRPr lang="zh-CN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("move %d </a:t>
            </a:r>
            <a:r>
              <a:rPr lang="en-US" altLang="zh-CN" sz="2000" b="1" dirty="0" err="1"/>
              <a:t>diskes</a:t>
            </a:r>
            <a:r>
              <a:rPr lang="en-US" altLang="zh-CN" sz="2000" b="1" dirty="0"/>
              <a:t>:\</a:t>
            </a:r>
            <a:r>
              <a:rPr lang="en-US" altLang="zh-CN" sz="2000" b="1" dirty="0" err="1"/>
              <a:t>n",m</a:t>
            </a:r>
            <a:r>
              <a:rPr lang="en-US" altLang="zh-CN" sz="2000" b="1" dirty="0"/>
              <a:t>);</a:t>
            </a:r>
            <a:endParaRPr lang="zh-CN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>
                <a:solidFill>
                  <a:srgbClr val="9D138D"/>
                </a:solidFill>
              </a:rPr>
              <a:t>hanoi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m,'A','B','C</a:t>
            </a:r>
            <a:r>
              <a:rPr lang="en-US" altLang="zh-CN" sz="2000" b="1" dirty="0"/>
              <a:t>');</a:t>
            </a:r>
            <a:endParaRPr lang="zh-CN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>
                <a:solidFill>
                  <a:srgbClr val="9D138D"/>
                </a:solidFill>
              </a:rPr>
              <a:t>hanoi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n, char one, char two, char three)  </a:t>
            </a:r>
            <a:endParaRPr lang="zh-CN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 {  </a:t>
            </a:r>
            <a:r>
              <a:rPr lang="en-US" altLang="zh-CN" sz="2000" b="1" dirty="0">
                <a:solidFill>
                  <a:srgbClr val="00B050"/>
                </a:solidFill>
              </a:rPr>
              <a:t>void move(char </a:t>
            </a:r>
            <a:r>
              <a:rPr lang="en-US" altLang="zh-CN" sz="2000" b="1" dirty="0" err="1">
                <a:solidFill>
                  <a:srgbClr val="00B050"/>
                </a:solidFill>
              </a:rPr>
              <a:t>x,char</a:t>
            </a:r>
            <a:r>
              <a:rPr lang="en-US" altLang="zh-CN" sz="2000" b="1" dirty="0">
                <a:solidFill>
                  <a:srgbClr val="00B050"/>
                </a:solidFill>
              </a:rPr>
              <a:t> y); </a:t>
            </a:r>
            <a:endParaRPr lang="zh-CN" altLang="zh-CN" sz="2000" b="1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     if(n==1)</a:t>
            </a:r>
            <a:endParaRPr lang="zh-CN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>
                <a:solidFill>
                  <a:srgbClr val="00B050"/>
                </a:solidFill>
              </a:rPr>
              <a:t>move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one,three</a:t>
            </a:r>
            <a:r>
              <a:rPr lang="en-US" altLang="zh-CN" sz="2000" b="1" dirty="0"/>
              <a:t>);</a:t>
            </a:r>
            <a:endParaRPr lang="zh-CN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     else</a:t>
            </a:r>
            <a:endParaRPr lang="zh-CN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     {  </a:t>
            </a:r>
            <a:r>
              <a:rPr lang="en-US" altLang="zh-CN" sz="2000" b="1" dirty="0" err="1">
                <a:solidFill>
                  <a:srgbClr val="9D138D"/>
                </a:solidFill>
              </a:rPr>
              <a:t>hanoi</a:t>
            </a:r>
            <a:r>
              <a:rPr lang="en-US" altLang="zh-CN" sz="2000" b="1" dirty="0"/>
              <a:t>(n-1,one,three,two);</a:t>
            </a:r>
            <a:endParaRPr lang="zh-CN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         </a:t>
            </a:r>
            <a:r>
              <a:rPr lang="en-US" altLang="zh-CN" sz="2000" b="1" dirty="0">
                <a:solidFill>
                  <a:srgbClr val="00B050"/>
                </a:solidFill>
              </a:rPr>
              <a:t>move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one,three</a:t>
            </a:r>
            <a:r>
              <a:rPr lang="en-US" altLang="zh-CN" sz="2000" b="1" dirty="0"/>
              <a:t>);</a:t>
            </a:r>
            <a:endParaRPr lang="zh-CN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         </a:t>
            </a:r>
            <a:r>
              <a:rPr lang="en-US" altLang="zh-CN" sz="2000" b="1" dirty="0" err="1">
                <a:solidFill>
                  <a:srgbClr val="9D138D"/>
                </a:solidFill>
              </a:rPr>
              <a:t>hanoi</a:t>
            </a:r>
            <a:r>
              <a:rPr lang="en-US" altLang="zh-CN" sz="2000" b="1" dirty="0"/>
              <a:t>(n-1,two,one,three);</a:t>
            </a:r>
            <a:endParaRPr lang="zh-CN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      }</a:t>
            </a:r>
            <a:endParaRPr lang="zh-CN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000" b="1" dirty="0"/>
              <a:t> }</a:t>
            </a:r>
            <a:endParaRPr lang="zh-CN" altLang="zh-CN" sz="2000" b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endParaRPr lang="zh-CN" altLang="zh-CN" sz="2000" b="1" dirty="0"/>
          </a:p>
        </p:txBody>
      </p:sp>
      <p:sp>
        <p:nvSpPr>
          <p:cNvPr id="3" name="矩形 2"/>
          <p:cNvSpPr/>
          <p:nvPr/>
        </p:nvSpPr>
        <p:spPr>
          <a:xfrm>
            <a:off x="4932040" y="2183017"/>
            <a:ext cx="4104456" cy="1323439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s-ES" altLang="zh-CN" sz="2000" b="1" dirty="0">
                <a:solidFill>
                  <a:srgbClr val="00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void move(char x,char y)  </a:t>
            </a:r>
          </a:p>
          <a:p>
            <a:pPr algn="l"/>
            <a:r>
              <a:rPr lang="es-ES" altLang="zh-CN" sz="2000" b="1" dirty="0">
                <a:solidFill>
                  <a:srgbClr val="000000"/>
                </a:solidFill>
                <a:latin typeface="+mn-lt"/>
                <a:ea typeface="+mn-ea"/>
              </a:rPr>
              <a:t>{</a:t>
            </a:r>
          </a:p>
          <a:p>
            <a:pPr algn="l"/>
            <a:r>
              <a:rPr lang="es-ES" altLang="zh-CN" sz="2000" b="1" dirty="0">
                <a:solidFill>
                  <a:srgbClr val="000000"/>
                </a:solidFill>
                <a:latin typeface="+mn-lt"/>
                <a:ea typeface="+mn-ea"/>
              </a:rPr>
              <a:t>      printf("%c--&gt;%c\n",x,y);</a:t>
            </a:r>
          </a:p>
          <a:p>
            <a:pPr algn="l"/>
            <a:r>
              <a:rPr lang="es-ES" altLang="zh-CN" sz="2000" b="1" dirty="0">
                <a:solidFill>
                  <a:srgbClr val="000000"/>
                </a:solidFill>
                <a:latin typeface="+mn-lt"/>
                <a:ea typeface="+mn-ea"/>
              </a:rPr>
              <a:t>}</a:t>
            </a:r>
          </a:p>
        </p:txBody>
      </p:sp>
      <p:grpSp>
        <p:nvGrpSpPr>
          <p:cNvPr id="5" name="组合 6"/>
          <p:cNvGrpSpPr>
            <a:grpSpLocks/>
          </p:cNvGrpSpPr>
          <p:nvPr/>
        </p:nvGrpSpPr>
        <p:grpSpPr bwMode="auto">
          <a:xfrm>
            <a:off x="5220072" y="4005064"/>
            <a:ext cx="3168352" cy="2520280"/>
            <a:chOff x="1643042" y="2214554"/>
            <a:chExt cx="5786478" cy="4934946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042" y="2214554"/>
              <a:ext cx="5766971" cy="5286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042" y="2714620"/>
              <a:ext cx="5786478" cy="594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3042" y="3286124"/>
              <a:ext cx="5786478" cy="3863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9441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内容占位符 2"/>
          <p:cNvSpPr>
            <a:spLocks noGrp="1"/>
          </p:cNvSpPr>
          <p:nvPr>
            <p:ph idx="1"/>
          </p:nvPr>
        </p:nvSpPr>
        <p:spPr>
          <a:xfrm>
            <a:off x="500063" y="764704"/>
            <a:ext cx="8153400" cy="4643438"/>
          </a:xfrm>
        </p:spPr>
        <p:txBody>
          <a:bodyPr/>
          <a:lstStyle/>
          <a:p>
            <a:r>
              <a:rPr lang="zh-CN" altLang="zh-CN" dirty="0"/>
              <a:t>说明：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 (3) </a:t>
            </a:r>
            <a:r>
              <a:rPr lang="zh-CN" altLang="zh-CN" b="1" dirty="0">
                <a:solidFill>
                  <a:srgbClr val="FF0000"/>
                </a:solidFill>
              </a:rPr>
              <a:t>Ｃ程序的执行是从</a:t>
            </a:r>
            <a:r>
              <a:rPr lang="en-US" altLang="zh-CN" b="1" dirty="0">
                <a:solidFill>
                  <a:srgbClr val="FF0000"/>
                </a:solidFill>
              </a:rPr>
              <a:t>main</a:t>
            </a:r>
            <a:r>
              <a:rPr lang="zh-CN" altLang="zh-CN" b="1" dirty="0">
                <a:solidFill>
                  <a:srgbClr val="FF0000"/>
                </a:solidFill>
              </a:rPr>
              <a:t>函数开始</a:t>
            </a:r>
            <a:r>
              <a:rPr lang="zh-CN" altLang="zh-CN" dirty="0"/>
              <a:t>的，如果在</a:t>
            </a:r>
            <a:r>
              <a:rPr lang="en-US" altLang="zh-CN" dirty="0"/>
              <a:t>main</a:t>
            </a:r>
            <a:r>
              <a:rPr lang="zh-CN" altLang="zh-CN" dirty="0"/>
              <a:t>函数中调用其他函数，在调用后流程返回到</a:t>
            </a:r>
            <a:r>
              <a:rPr lang="en-US" altLang="zh-CN" dirty="0"/>
              <a:t>main</a:t>
            </a:r>
            <a:r>
              <a:rPr lang="zh-CN" altLang="zh-CN" dirty="0"/>
              <a:t>函数，在</a:t>
            </a:r>
            <a:r>
              <a:rPr lang="en-US" altLang="zh-CN" dirty="0"/>
              <a:t>main</a:t>
            </a:r>
            <a:r>
              <a:rPr lang="zh-CN" altLang="zh-CN" dirty="0"/>
              <a:t>函数中结束整个程序的运行。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74775" y="3181350"/>
            <a:ext cx="1785938" cy="30416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main( )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{ 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…..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sub1(…);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…..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sub2(…);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…..</a:t>
            </a:r>
          </a:p>
          <a:p>
            <a:pPr algn="l"/>
            <a:r>
              <a:rPr lang="en-US" altLang="zh-CN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752850" y="3181350"/>
            <a:ext cx="1785938" cy="2311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sub1(…)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{ 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…..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sub2(…);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…..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15050" y="3181350"/>
            <a:ext cx="1955800" cy="19462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sub2(…)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{ 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…..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   return(…);</a:t>
            </a:r>
          </a:p>
          <a:p>
            <a:pPr algn="l"/>
            <a:r>
              <a:rPr lang="en-US" altLang="zh-CN" b="1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019300" y="3640137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2590800" y="3563937"/>
            <a:ext cx="990600" cy="762000"/>
          </a:xfrm>
          <a:prstGeom prst="line">
            <a:avLst/>
          </a:prstGeom>
          <a:noFill/>
          <a:ln w="101600">
            <a:solidFill>
              <a:srgbClr val="FF0000"/>
            </a:solidFill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419600" y="3563937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5010150" y="3506787"/>
            <a:ext cx="990600" cy="762000"/>
          </a:xfrm>
          <a:prstGeom prst="line">
            <a:avLst/>
          </a:prstGeom>
          <a:noFill/>
          <a:ln w="101600">
            <a:solidFill>
              <a:srgbClr val="FF0000"/>
            </a:solidFill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6858000" y="3640137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5257800" y="4459287"/>
            <a:ext cx="1066800" cy="152400"/>
          </a:xfrm>
          <a:prstGeom prst="leftArrow">
            <a:avLst>
              <a:gd name="adj1" fmla="val 50000"/>
              <a:gd name="adj2" fmla="val 17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438650" y="4687887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 flipV="1">
            <a:off x="2819400" y="4535487"/>
            <a:ext cx="990600" cy="762000"/>
          </a:xfrm>
          <a:prstGeom prst="line">
            <a:avLst/>
          </a:prstGeom>
          <a:noFill/>
          <a:ln w="101600">
            <a:solidFill>
              <a:srgbClr val="FF0000"/>
            </a:solidFill>
            <a:miter lim="800000"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2019300" y="4706937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2514600" y="3487737"/>
            <a:ext cx="3505200" cy="160020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/>
            <a:tailEnd type="triangl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6858000" y="3640137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2895600" y="4630737"/>
            <a:ext cx="3429000" cy="685800"/>
          </a:xfrm>
          <a:prstGeom prst="line">
            <a:avLst/>
          </a:prstGeom>
          <a:noFill/>
          <a:ln w="101600">
            <a:solidFill>
              <a:srgbClr val="0000FF"/>
            </a:solidFill>
            <a:miter lim="800000"/>
            <a:headEnd/>
            <a:tailEnd type="triangl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2000250" y="5392737"/>
            <a:ext cx="152400" cy="533400"/>
          </a:xfrm>
          <a:prstGeom prst="downArrow">
            <a:avLst>
              <a:gd name="adj1" fmla="val 50000"/>
              <a:gd name="adj2" fmla="val 87500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607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F68-65B3-4B30-98F2-2989FC67CC6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876800"/>
          </a:xfrm>
        </p:spPr>
        <p:txBody>
          <a:bodyPr/>
          <a:lstStyle/>
          <a:p>
            <a:r>
              <a:rPr lang="zh-CN" altLang="en-US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函数间的数据传递</a:t>
            </a:r>
          </a:p>
          <a:p>
            <a:pPr lvl="1"/>
            <a:r>
              <a:rPr lang="zh-CN" altLang="en-US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函数的输入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——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函数中将要处理的数据对象，通常来自主调函数。</a:t>
            </a:r>
          </a:p>
          <a:p>
            <a:pPr lvl="1"/>
            <a:r>
              <a:rPr lang="zh-CN" altLang="en-US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函数的输出</a:t>
            </a:r>
            <a:r>
              <a:rPr lang="en-US" altLang="zh-CN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——</a:t>
            </a:r>
            <a:r>
              <a:rPr lang="zh-CN" altLang="en-US" b="1" dirty="0">
                <a:solidFill>
                  <a:srgbClr val="000000"/>
                </a:solidFill>
                <a:latin typeface="Arial" charset="0"/>
                <a:ea typeface="楷体_GB2312" pitchFamily="49" charset="-122"/>
              </a:rPr>
              <a:t>函数运行的最终结果，通常需返回给主调函数。</a:t>
            </a:r>
          </a:p>
        </p:txBody>
      </p:sp>
      <p:sp>
        <p:nvSpPr>
          <p:cNvPr id="95236" name="AutoShape 4"/>
          <p:cNvSpPr>
            <a:spLocks noChangeArrowheads="1"/>
          </p:cNvSpPr>
          <p:nvPr/>
        </p:nvSpPr>
        <p:spPr bwMode="auto">
          <a:xfrm>
            <a:off x="3352800" y="4648200"/>
            <a:ext cx="2362200" cy="1524000"/>
          </a:xfrm>
          <a:prstGeom prst="cube">
            <a:avLst>
              <a:gd name="adj" fmla="val 25000"/>
            </a:avLst>
          </a:prstGeom>
          <a:solidFill>
            <a:srgbClr val="66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楷体_GB2312" pitchFamily="49" charset="-122"/>
              </a:rPr>
              <a:t>函  数</a:t>
            </a:r>
          </a:p>
        </p:txBody>
      </p:sp>
      <p:sp>
        <p:nvSpPr>
          <p:cNvPr id="95237" name="Line 5"/>
          <p:cNvSpPr>
            <a:spLocks noChangeShapeType="1"/>
          </p:cNvSpPr>
          <p:nvPr/>
        </p:nvSpPr>
        <p:spPr bwMode="auto">
          <a:xfrm flipH="1">
            <a:off x="2057400" y="5334000"/>
            <a:ext cx="1295400" cy="0"/>
          </a:xfrm>
          <a:prstGeom prst="line">
            <a:avLst/>
          </a:prstGeom>
          <a:noFill/>
          <a:ln w="5715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 flipH="1">
            <a:off x="2057400" y="5791200"/>
            <a:ext cx="1295400" cy="0"/>
          </a:xfrm>
          <a:prstGeom prst="line">
            <a:avLst/>
          </a:prstGeom>
          <a:noFill/>
          <a:ln w="57150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39" name="Line 7"/>
          <p:cNvSpPr>
            <a:spLocks noChangeShapeType="1"/>
          </p:cNvSpPr>
          <p:nvPr/>
        </p:nvSpPr>
        <p:spPr bwMode="auto">
          <a:xfrm flipH="1">
            <a:off x="5486400" y="5181600"/>
            <a:ext cx="1295400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 flipH="1">
            <a:off x="5486400" y="5410200"/>
            <a:ext cx="1295400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 flipH="1">
            <a:off x="5486400" y="5638800"/>
            <a:ext cx="1295400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2" name="Line 10"/>
          <p:cNvSpPr>
            <a:spLocks noChangeShapeType="1"/>
          </p:cNvSpPr>
          <p:nvPr/>
        </p:nvSpPr>
        <p:spPr bwMode="auto">
          <a:xfrm flipH="1">
            <a:off x="5486400" y="5867400"/>
            <a:ext cx="1295400" cy="0"/>
          </a:xfrm>
          <a:prstGeom prst="line">
            <a:avLst/>
          </a:prstGeom>
          <a:noFill/>
          <a:ln w="5715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6934200" y="4900613"/>
            <a:ext cx="1054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FF0000"/>
                </a:solidFill>
                <a:latin typeface="Arial" charset="0"/>
                <a:ea typeface="楷体_GB2312" pitchFamily="49" charset="-122"/>
              </a:rPr>
              <a:t>Input</a:t>
            </a:r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838200" y="4889500"/>
            <a:ext cx="1350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Arial" charset="0"/>
                <a:ea typeface="楷体_GB2312" pitchFamily="49" charset="-122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3452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500063" y="857250"/>
            <a:ext cx="8153400" cy="4643438"/>
          </a:xfrm>
        </p:spPr>
        <p:txBody>
          <a:bodyPr/>
          <a:lstStyle/>
          <a:p>
            <a:r>
              <a:rPr lang="zh-CN" altLang="zh-CN" dirty="0"/>
              <a:t>说明：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/>
              <a:t>  (4) </a:t>
            </a:r>
            <a:r>
              <a:rPr lang="zh-CN" altLang="zh-CN" dirty="0"/>
              <a:t>所有函数都是平行的，即在定义函数时是分别进行的，是互相独立的。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dirty="0"/>
              <a:t>一个函数并不从属于另一个函数，即</a:t>
            </a:r>
            <a:r>
              <a:rPr lang="zh-CN" altLang="zh-CN" b="1" dirty="0">
                <a:solidFill>
                  <a:srgbClr val="FF0000"/>
                </a:solidFill>
              </a:rPr>
              <a:t>函数不能嵌套定义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b="1" dirty="0">
                <a:solidFill>
                  <a:srgbClr val="FF0000"/>
                </a:solidFill>
              </a:rPr>
              <a:t>函数间可以互相调用</a:t>
            </a:r>
            <a:r>
              <a:rPr lang="zh-CN" altLang="zh-CN" dirty="0"/>
              <a:t>，但</a:t>
            </a:r>
            <a:r>
              <a:rPr lang="zh-CN" altLang="zh-CN" b="1" dirty="0">
                <a:solidFill>
                  <a:srgbClr val="FF0000"/>
                </a:solidFill>
              </a:rPr>
              <a:t>不能调用</a:t>
            </a:r>
            <a:r>
              <a:rPr lang="en-US" altLang="zh-CN" b="1" dirty="0">
                <a:solidFill>
                  <a:srgbClr val="FF0000"/>
                </a:solidFill>
              </a:rPr>
              <a:t>main</a:t>
            </a:r>
            <a:r>
              <a:rPr lang="zh-CN" altLang="zh-CN" b="1" dirty="0">
                <a:solidFill>
                  <a:srgbClr val="FF0000"/>
                </a:solidFill>
              </a:rPr>
              <a:t>函数</a:t>
            </a:r>
            <a:r>
              <a:rPr lang="zh-CN" altLang="zh-CN" dirty="0"/>
              <a:t>。</a:t>
            </a:r>
            <a:r>
              <a:rPr lang="en-US" altLang="zh-CN" dirty="0"/>
              <a:t>main</a:t>
            </a:r>
            <a:r>
              <a:rPr lang="zh-CN" altLang="zh-CN" dirty="0"/>
              <a:t>函数是被操作系统调用的。</a:t>
            </a:r>
          </a:p>
        </p:txBody>
      </p:sp>
    </p:spTree>
    <p:extLst>
      <p:ext uri="{BB962C8B-B14F-4D97-AF65-F5344CB8AC3E}">
        <p14:creationId xmlns:p14="http://schemas.microsoft.com/office/powerpoint/2010/main" val="1370872327"/>
      </p:ext>
    </p:extLst>
  </p:cSld>
  <p:clrMapOvr>
    <a:masterClrMapping/>
  </p:clrMapOvr>
</p:sld>
</file>

<file path=ppt/theme/theme1.xml><?xml version="1.0" encoding="utf-8"?>
<a:theme xmlns:a="http://schemas.openxmlformats.org/drawingml/2006/main" name="Sumi Painting">
  <a:themeElements>
    <a:clrScheme name="Sumi Painting 1">
      <a:dk1>
        <a:srgbClr val="545472"/>
      </a:dk1>
      <a:lt1>
        <a:srgbClr val="FFFFFF"/>
      </a:lt1>
      <a:dk2>
        <a:srgbClr val="660066"/>
      </a:dk2>
      <a:lt2>
        <a:srgbClr val="9797B7"/>
      </a:lt2>
      <a:accent1>
        <a:srgbClr val="A7CCD9"/>
      </a:accent1>
      <a:accent2>
        <a:srgbClr val="C7C7DF"/>
      </a:accent2>
      <a:accent3>
        <a:srgbClr val="FFFFFF"/>
      </a:accent3>
      <a:accent4>
        <a:srgbClr val="464660"/>
      </a:accent4>
      <a:accent5>
        <a:srgbClr val="D0E2E9"/>
      </a:accent5>
      <a:accent6>
        <a:srgbClr val="B4B4CA"/>
      </a:accent6>
      <a:hlink>
        <a:srgbClr val="9595FF"/>
      </a:hlink>
      <a:folHlink>
        <a:srgbClr val="8888AE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Designs\Ricepaper.pot</Template>
  <TotalTime>3166</TotalTime>
  <Words>5022</Words>
  <Application>Microsoft Office PowerPoint</Application>
  <PresentationFormat>全屏显示(4:3)</PresentationFormat>
  <Paragraphs>545</Paragraphs>
  <Slides>66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79" baseType="lpstr">
      <vt:lpstr>黑体</vt:lpstr>
      <vt:lpstr>华文琥珀</vt:lpstr>
      <vt:lpstr>华文楷体</vt:lpstr>
      <vt:lpstr>楷体_GB2312</vt:lpstr>
      <vt:lpstr>宋体</vt:lpstr>
      <vt:lpstr>Arial</vt:lpstr>
      <vt:lpstr>Georgia</vt:lpstr>
      <vt:lpstr>Tahoma</vt:lpstr>
      <vt:lpstr>Times New Roman</vt:lpstr>
      <vt:lpstr>Wingdings</vt:lpstr>
      <vt:lpstr>Sumi Painting</vt:lpstr>
      <vt:lpstr>公式</vt:lpstr>
      <vt:lpstr>Equation</vt:lpstr>
      <vt:lpstr>§7.1为什么要用函数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一、为什么要定义函数</vt:lpstr>
      <vt:lpstr>二、 定义函数的方法</vt:lpstr>
      <vt:lpstr>PowerPoint 演示文稿</vt:lpstr>
      <vt:lpstr>PowerPoint 演示文稿</vt:lpstr>
      <vt:lpstr>PowerPoint 演示文稿</vt:lpstr>
      <vt:lpstr>一、函数调用的形式</vt:lpstr>
      <vt:lpstr>PowerPoint 演示文稿</vt:lpstr>
      <vt:lpstr>PowerPoint 演示文稿</vt:lpstr>
      <vt:lpstr>PowerPoint 演示文稿</vt:lpstr>
      <vt:lpstr>二、 函数调用时的数据传递</vt:lpstr>
      <vt:lpstr>PowerPoint 演示文稿</vt:lpstr>
      <vt:lpstr>PowerPoint 演示文稿</vt:lpstr>
      <vt:lpstr>PowerPoint 演示文稿</vt:lpstr>
      <vt:lpstr>PowerPoint 演示文稿</vt:lpstr>
      <vt:lpstr>三、 函数调用的过程</vt:lpstr>
      <vt:lpstr>PowerPoint 演示文稿</vt:lpstr>
      <vt:lpstr>四、函数的返回值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四、对被调用函数的声明和函数原型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 函数的嵌套调用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六、 函数的递归调用</vt:lpstr>
      <vt:lpstr>【例6】猴子吃桃问题（P141 5.12）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汉诺塔（梵塔）：世界末日传说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第8章　函数</dc:title>
  <dc:creator>郑旭玲</dc:creator>
  <cp:lastModifiedBy>刘明辉</cp:lastModifiedBy>
  <cp:revision>449</cp:revision>
  <dcterms:created xsi:type="dcterms:W3CDTF">2001-04-02T08:34:29Z</dcterms:created>
  <dcterms:modified xsi:type="dcterms:W3CDTF">2017-12-03T13:42:11Z</dcterms:modified>
</cp:coreProperties>
</file>