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72" r:id="rId2"/>
    <p:sldMasterId id="2147483685" r:id="rId3"/>
  </p:sldMasterIdLst>
  <p:notesMasterIdLst>
    <p:notesMasterId r:id="rId99"/>
  </p:notesMasterIdLst>
  <p:sldIdLst>
    <p:sldId id="468" r:id="rId4"/>
    <p:sldId id="470" r:id="rId5"/>
    <p:sldId id="472" r:id="rId6"/>
    <p:sldId id="476" r:id="rId7"/>
    <p:sldId id="478" r:id="rId8"/>
    <p:sldId id="479" r:id="rId9"/>
    <p:sldId id="480" r:id="rId10"/>
    <p:sldId id="481" r:id="rId11"/>
    <p:sldId id="482" r:id="rId12"/>
    <p:sldId id="483" r:id="rId13"/>
    <p:sldId id="484" r:id="rId14"/>
    <p:sldId id="485" r:id="rId15"/>
    <p:sldId id="486" r:id="rId16"/>
    <p:sldId id="487" r:id="rId17"/>
    <p:sldId id="488" r:id="rId18"/>
    <p:sldId id="489" r:id="rId19"/>
    <p:sldId id="490" r:id="rId20"/>
    <p:sldId id="491" r:id="rId21"/>
    <p:sldId id="492" r:id="rId22"/>
    <p:sldId id="493" r:id="rId23"/>
    <p:sldId id="494" r:id="rId24"/>
    <p:sldId id="495" r:id="rId25"/>
    <p:sldId id="496" r:id="rId26"/>
    <p:sldId id="497" r:id="rId27"/>
    <p:sldId id="498" r:id="rId28"/>
    <p:sldId id="499" r:id="rId29"/>
    <p:sldId id="500" r:id="rId30"/>
    <p:sldId id="501" r:id="rId31"/>
    <p:sldId id="502" r:id="rId32"/>
    <p:sldId id="503" r:id="rId33"/>
    <p:sldId id="504" r:id="rId34"/>
    <p:sldId id="505" r:id="rId35"/>
    <p:sldId id="506" r:id="rId36"/>
    <p:sldId id="507" r:id="rId37"/>
    <p:sldId id="582" r:id="rId38"/>
    <p:sldId id="509" r:id="rId39"/>
    <p:sldId id="510" r:id="rId40"/>
    <p:sldId id="511" r:id="rId41"/>
    <p:sldId id="512" r:id="rId42"/>
    <p:sldId id="513" r:id="rId43"/>
    <p:sldId id="514" r:id="rId44"/>
    <p:sldId id="515" r:id="rId45"/>
    <p:sldId id="569" r:id="rId46"/>
    <p:sldId id="570" r:id="rId47"/>
    <p:sldId id="571" r:id="rId48"/>
    <p:sldId id="572" r:id="rId49"/>
    <p:sldId id="573" r:id="rId50"/>
    <p:sldId id="574" r:id="rId51"/>
    <p:sldId id="575" r:id="rId52"/>
    <p:sldId id="576" r:id="rId53"/>
    <p:sldId id="577" r:id="rId54"/>
    <p:sldId id="578" r:id="rId55"/>
    <p:sldId id="579" r:id="rId56"/>
    <p:sldId id="580" r:id="rId57"/>
    <p:sldId id="581" r:id="rId58"/>
    <p:sldId id="529" r:id="rId59"/>
    <p:sldId id="530" r:id="rId60"/>
    <p:sldId id="531" r:id="rId61"/>
    <p:sldId id="532" r:id="rId62"/>
    <p:sldId id="533" r:id="rId63"/>
    <p:sldId id="534" r:id="rId64"/>
    <p:sldId id="535" r:id="rId65"/>
    <p:sldId id="536" r:id="rId66"/>
    <p:sldId id="537" r:id="rId67"/>
    <p:sldId id="538" r:id="rId68"/>
    <p:sldId id="539" r:id="rId69"/>
    <p:sldId id="540" r:id="rId70"/>
    <p:sldId id="555" r:id="rId71"/>
    <p:sldId id="554" r:id="rId72"/>
    <p:sldId id="541" r:id="rId73"/>
    <p:sldId id="542" r:id="rId74"/>
    <p:sldId id="543" r:id="rId75"/>
    <p:sldId id="545" r:id="rId76"/>
    <p:sldId id="546" r:id="rId77"/>
    <p:sldId id="547" r:id="rId78"/>
    <p:sldId id="548" r:id="rId79"/>
    <p:sldId id="549" r:id="rId80"/>
    <p:sldId id="550" r:id="rId81"/>
    <p:sldId id="551" r:id="rId82"/>
    <p:sldId id="552" r:id="rId83"/>
    <p:sldId id="553" r:id="rId84"/>
    <p:sldId id="556" r:id="rId85"/>
    <p:sldId id="557" r:id="rId86"/>
    <p:sldId id="558" r:id="rId87"/>
    <p:sldId id="560" r:id="rId88"/>
    <p:sldId id="561" r:id="rId89"/>
    <p:sldId id="562" r:id="rId90"/>
    <p:sldId id="563" r:id="rId91"/>
    <p:sldId id="564" r:id="rId92"/>
    <p:sldId id="565" r:id="rId93"/>
    <p:sldId id="566" r:id="rId94"/>
    <p:sldId id="567" r:id="rId95"/>
    <p:sldId id="568" r:id="rId96"/>
    <p:sldId id="312" r:id="rId97"/>
    <p:sldId id="411" r:id="rId98"/>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00CC"/>
    <a:srgbClr val="000099"/>
    <a:srgbClr val="FFFF66"/>
    <a:srgbClr val="FF0000"/>
    <a:srgbClr val="000000"/>
    <a:srgbClr val="000066"/>
    <a:srgbClr val="006600"/>
    <a:srgbClr val="CC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6" autoAdjust="0"/>
    <p:restoredTop sz="90288" autoAdjust="0"/>
  </p:normalViewPr>
  <p:slideViewPr>
    <p:cSldViewPr>
      <p:cViewPr varScale="1">
        <p:scale>
          <a:sx n="58" d="100"/>
          <a:sy n="58" d="100"/>
        </p:scale>
        <p:origin x="1448" y="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9318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318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319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9319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0258FE7-5039-4237-BD5F-D876FC82F60E}" type="slidenum">
              <a:rPr lang="en-US" altLang="zh-CN"/>
              <a:pPr/>
              <a:t>‹#›</a:t>
            </a:fld>
            <a:endParaRPr lang="en-US" altLang="zh-CN"/>
          </a:p>
        </p:txBody>
      </p:sp>
    </p:spTree>
    <p:extLst>
      <p:ext uri="{BB962C8B-B14F-4D97-AF65-F5344CB8AC3E}">
        <p14:creationId xmlns:p14="http://schemas.microsoft.com/office/powerpoint/2010/main" val="26658584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258FE7-5039-4237-BD5F-D876FC82F60E}" type="slidenum">
              <a:rPr lang="en-US" altLang="zh-CN" smtClean="0"/>
              <a:pPr/>
              <a:t>14</a:t>
            </a:fld>
            <a:endParaRPr lang="en-US" altLang="zh-CN"/>
          </a:p>
        </p:txBody>
      </p:sp>
    </p:spTree>
    <p:extLst>
      <p:ext uri="{BB962C8B-B14F-4D97-AF65-F5344CB8AC3E}">
        <p14:creationId xmlns:p14="http://schemas.microsoft.com/office/powerpoint/2010/main" val="312398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258FE7-5039-4237-BD5F-D876FC82F60E}" type="slidenum">
              <a:rPr lang="en-US" altLang="zh-CN" smtClean="0"/>
              <a:pPr/>
              <a:t>15</a:t>
            </a:fld>
            <a:endParaRPr lang="en-US" altLang="zh-CN"/>
          </a:p>
        </p:txBody>
      </p:sp>
    </p:spTree>
    <p:extLst>
      <p:ext uri="{BB962C8B-B14F-4D97-AF65-F5344CB8AC3E}">
        <p14:creationId xmlns:p14="http://schemas.microsoft.com/office/powerpoint/2010/main" val="3744930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14151C</a:t>
            </a:r>
            <a:r>
              <a:rPr lang="zh-CN" altLang="en-US" dirty="0"/>
              <a:t>期末试卷</a:t>
            </a:r>
            <a:r>
              <a:rPr lang="en-US" altLang="zh-CN" dirty="0"/>
              <a:t>A</a:t>
            </a:r>
          </a:p>
          <a:p>
            <a:r>
              <a:rPr lang="en-US" altLang="zh-CN" dirty="0"/>
              <a:t>5,3</a:t>
            </a:r>
          </a:p>
          <a:p>
            <a:r>
              <a:rPr lang="en-US" altLang="zh-CN" dirty="0"/>
              <a:t>3,5</a:t>
            </a:r>
          </a:p>
          <a:p>
            <a:endParaRPr lang="zh-CN" altLang="en-US" dirty="0"/>
          </a:p>
        </p:txBody>
      </p:sp>
      <p:sp>
        <p:nvSpPr>
          <p:cNvPr id="4" name="灯片编号占位符 3"/>
          <p:cNvSpPr>
            <a:spLocks noGrp="1"/>
          </p:cNvSpPr>
          <p:nvPr>
            <p:ph type="sldNum" sz="quarter" idx="10"/>
          </p:nvPr>
        </p:nvSpPr>
        <p:spPr/>
        <p:txBody>
          <a:bodyPr/>
          <a:lstStyle/>
          <a:p>
            <a:fld id="{30258FE7-5039-4237-BD5F-D876FC82F60E}" type="slidenum">
              <a:rPr lang="en-US" altLang="zh-CN" smtClean="0"/>
              <a:pPr/>
              <a:t>35</a:t>
            </a:fld>
            <a:endParaRPr lang="en-US" altLang="zh-CN"/>
          </a:p>
        </p:txBody>
      </p:sp>
    </p:spTree>
    <p:extLst>
      <p:ext uri="{BB962C8B-B14F-4D97-AF65-F5344CB8AC3E}">
        <p14:creationId xmlns:p14="http://schemas.microsoft.com/office/powerpoint/2010/main" val="2583099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258FE7-5039-4237-BD5F-D876FC82F60E}" type="slidenum">
              <a:rPr lang="en-US" altLang="zh-CN" smtClean="0"/>
              <a:pPr/>
              <a:t>59</a:t>
            </a:fld>
            <a:endParaRPr lang="en-US" altLang="zh-CN"/>
          </a:p>
        </p:txBody>
      </p:sp>
    </p:spTree>
    <p:extLst>
      <p:ext uri="{BB962C8B-B14F-4D97-AF65-F5344CB8AC3E}">
        <p14:creationId xmlns:p14="http://schemas.microsoft.com/office/powerpoint/2010/main" val="4087980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4514" name="Group 2"/>
          <p:cNvGrpSpPr>
            <a:grpSpLocks/>
          </p:cNvGrpSpPr>
          <p:nvPr/>
        </p:nvGrpSpPr>
        <p:grpSpPr bwMode="auto">
          <a:xfrm>
            <a:off x="19050" y="1109663"/>
            <a:ext cx="9156700" cy="757237"/>
            <a:chOff x="0" y="0"/>
            <a:chExt cx="5768" cy="477"/>
          </a:xfrm>
        </p:grpSpPr>
        <p:sp>
          <p:nvSpPr>
            <p:cNvPr id="64515" name="Freeform 3"/>
            <p:cNvSpPr>
              <a:spLocks/>
            </p:cNvSpPr>
            <p:nvPr userDrawn="1"/>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6" name="Freeform 4"/>
            <p:cNvSpPr>
              <a:spLocks/>
            </p:cNvSpPr>
            <p:nvPr userDrawn="1"/>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7" name="Freeform 5"/>
            <p:cNvSpPr>
              <a:spLocks/>
            </p:cNvSpPr>
            <p:nvPr userDrawn="1"/>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8" name="Freeform 6"/>
            <p:cNvSpPr>
              <a:spLocks/>
            </p:cNvSpPr>
            <p:nvPr userDrawn="1"/>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9" name="Freeform 7"/>
            <p:cNvSpPr>
              <a:spLocks/>
            </p:cNvSpPr>
            <p:nvPr userDrawn="1"/>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0" name="Freeform 8"/>
            <p:cNvSpPr>
              <a:spLocks/>
            </p:cNvSpPr>
            <p:nvPr userDrawn="1"/>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1" name="Freeform 9"/>
            <p:cNvSpPr>
              <a:spLocks/>
            </p:cNvSpPr>
            <p:nvPr userDrawn="1"/>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2" name="Freeform 10"/>
            <p:cNvSpPr>
              <a:spLocks/>
            </p:cNvSpPr>
            <p:nvPr userDrawn="1"/>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3" name="Freeform 11"/>
            <p:cNvSpPr>
              <a:spLocks/>
            </p:cNvSpPr>
            <p:nvPr userDrawn="1"/>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4" name="Freeform 12"/>
            <p:cNvSpPr>
              <a:spLocks/>
            </p:cNvSpPr>
            <p:nvPr userDrawn="1"/>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5" name="Freeform 13"/>
            <p:cNvSpPr>
              <a:spLocks/>
            </p:cNvSpPr>
            <p:nvPr userDrawn="1"/>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6" name="Freeform 14"/>
            <p:cNvSpPr>
              <a:spLocks/>
            </p:cNvSpPr>
            <p:nvPr userDrawn="1"/>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7" name="Freeform 15"/>
            <p:cNvSpPr>
              <a:spLocks/>
            </p:cNvSpPr>
            <p:nvPr userDrawn="1"/>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Lst>
              <a:ahLst/>
              <a:cxnLst>
                <a:cxn ang="0">
                  <a:pos x="T0" y="T1"/>
                </a:cxn>
                <a:cxn ang="0">
                  <a:pos x="T2" y="T3"/>
                </a:cxn>
                <a:cxn ang="0">
                  <a:pos x="T4" y="T5"/>
                </a:cxn>
                <a:cxn ang="0">
                  <a:pos x="T6" y="T7"/>
                </a:cxn>
                <a:cxn ang="0">
                  <a:pos x="T8" y="T9"/>
                </a:cxn>
                <a:cxn ang="0">
                  <a:pos x="T10" y="T11"/>
                </a:cxn>
                <a:cxn ang="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Freeform 16"/>
            <p:cNvSpPr>
              <a:spLocks/>
            </p:cNvSpPr>
            <p:nvPr userDrawn="1"/>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9" name="Freeform 17"/>
            <p:cNvSpPr>
              <a:spLocks/>
            </p:cNvSpPr>
            <p:nvPr userDrawn="1"/>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0" name="Freeform 18"/>
            <p:cNvSpPr>
              <a:spLocks/>
            </p:cNvSpPr>
            <p:nvPr userDrawn="1"/>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1" name="Freeform 19"/>
            <p:cNvSpPr>
              <a:spLocks/>
            </p:cNvSpPr>
            <p:nvPr userDrawn="1"/>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2" name="Freeform 20"/>
            <p:cNvSpPr>
              <a:spLocks/>
            </p:cNvSpPr>
            <p:nvPr userDrawn="1"/>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3" name="Freeform 21"/>
            <p:cNvSpPr>
              <a:spLocks/>
            </p:cNvSpPr>
            <p:nvPr userDrawn="1"/>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4" name="Freeform 22"/>
            <p:cNvSpPr>
              <a:spLocks/>
            </p:cNvSpPr>
            <p:nvPr userDrawn="1"/>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5" name="Freeform 23"/>
            <p:cNvSpPr>
              <a:spLocks/>
            </p:cNvSpPr>
            <p:nvPr userDrawn="1"/>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6" name="Freeform 24"/>
            <p:cNvSpPr>
              <a:spLocks/>
            </p:cNvSpPr>
            <p:nvPr userDrawn="1"/>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37" name="Group 25"/>
          <p:cNvGrpSpPr>
            <a:grpSpLocks/>
          </p:cNvGrpSpPr>
          <p:nvPr/>
        </p:nvGrpSpPr>
        <p:grpSpPr bwMode="auto">
          <a:xfrm>
            <a:off x="20638" y="6161088"/>
            <a:ext cx="9169400" cy="138112"/>
            <a:chOff x="0" y="4032"/>
            <a:chExt cx="5776" cy="87"/>
          </a:xfrm>
        </p:grpSpPr>
        <p:sp>
          <p:nvSpPr>
            <p:cNvPr id="64538" name="Freeform 26"/>
            <p:cNvSpPr>
              <a:spLocks/>
            </p:cNvSpPr>
            <p:nvPr userDrawn="1"/>
          </p:nvSpPr>
          <p:spPr bwMode="auto">
            <a:xfrm>
              <a:off x="4041" y="4047"/>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9" name="Freeform 27"/>
            <p:cNvSpPr>
              <a:spLocks/>
            </p:cNvSpPr>
            <p:nvPr userDrawn="1"/>
          </p:nvSpPr>
          <p:spPr bwMode="auto">
            <a:xfrm>
              <a:off x="1727" y="4038"/>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40" name="Freeform 28"/>
            <p:cNvSpPr>
              <a:spLocks/>
            </p:cNvSpPr>
            <p:nvPr userDrawn="1"/>
          </p:nvSpPr>
          <p:spPr bwMode="auto">
            <a:xfrm>
              <a:off x="0" y="4032"/>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4541" name="Rectangle 29"/>
          <p:cNvSpPr>
            <a:spLocks noGrp="1" noChangeArrowheads="1"/>
          </p:cNvSpPr>
          <p:nvPr>
            <p:ph type="ctrTitle" sz="quarter"/>
          </p:nvPr>
        </p:nvSpPr>
        <p:spPr>
          <a:xfrm>
            <a:off x="685800" y="1868488"/>
            <a:ext cx="7772400" cy="1600200"/>
          </a:xfrm>
        </p:spPr>
        <p:txBody>
          <a:bodyPr anchorCtr="1"/>
          <a:lstStyle>
            <a:lvl1pPr>
              <a:defRPr/>
            </a:lvl1pPr>
          </a:lstStyle>
          <a:p>
            <a:pPr lvl="0"/>
            <a:r>
              <a:rPr lang="zh-CN" altLang="en-US" noProof="0"/>
              <a:t>单击此处编辑母版标题样式</a:t>
            </a:r>
          </a:p>
        </p:txBody>
      </p:sp>
      <p:sp>
        <p:nvSpPr>
          <p:cNvPr id="64542" name="Rectangle 30"/>
          <p:cNvSpPr>
            <a:spLocks noGrp="1" noChangeArrowheads="1"/>
          </p:cNvSpPr>
          <p:nvPr>
            <p:ph type="subTitle" sz="quarter" idx="1"/>
          </p:nvPr>
        </p:nvSpPr>
        <p:spPr>
          <a:xfrm>
            <a:off x="1273175" y="3729038"/>
            <a:ext cx="6400800" cy="1371600"/>
          </a:xfrm>
        </p:spPr>
        <p:txBody>
          <a:bodyPr anchorCtr="1"/>
          <a:lstStyle>
            <a:lvl1pPr marL="0" indent="0" algn="ctr">
              <a:buFontTx/>
              <a:buNone/>
              <a:defRPr/>
            </a:lvl1pPr>
          </a:lstStyle>
          <a:p>
            <a:pPr lvl="0"/>
            <a:r>
              <a:rPr lang="zh-CN" altLang="en-US" noProof="0"/>
              <a:t>单击此处编辑母版副标题样式</a:t>
            </a:r>
          </a:p>
        </p:txBody>
      </p:sp>
      <p:sp>
        <p:nvSpPr>
          <p:cNvPr id="64543" name="Rectangle 31"/>
          <p:cNvSpPr>
            <a:spLocks noGrp="1" noChangeArrowheads="1"/>
          </p:cNvSpPr>
          <p:nvPr>
            <p:ph type="dt" sz="quarter" idx="2"/>
          </p:nvPr>
        </p:nvSpPr>
        <p:spPr>
          <a:xfrm>
            <a:off x="685800" y="6348413"/>
            <a:ext cx="1905000" cy="457200"/>
          </a:xfrm>
        </p:spPr>
        <p:txBody>
          <a:bodyPr/>
          <a:lstStyle>
            <a:lvl1pPr>
              <a:defRPr/>
            </a:lvl1pPr>
          </a:lstStyle>
          <a:p>
            <a:endParaRPr lang="en-US" altLang="zh-CN"/>
          </a:p>
        </p:txBody>
      </p:sp>
      <p:sp>
        <p:nvSpPr>
          <p:cNvPr id="64544" name="Rectangle 32"/>
          <p:cNvSpPr>
            <a:spLocks noGrp="1" noChangeArrowheads="1"/>
          </p:cNvSpPr>
          <p:nvPr>
            <p:ph type="ftr" sz="quarter" idx="3"/>
          </p:nvPr>
        </p:nvSpPr>
        <p:spPr>
          <a:xfrm>
            <a:off x="3124200" y="6348413"/>
            <a:ext cx="2895600" cy="457200"/>
          </a:xfrm>
        </p:spPr>
        <p:txBody>
          <a:bodyPr/>
          <a:lstStyle>
            <a:lvl1pPr>
              <a:defRPr/>
            </a:lvl1pPr>
          </a:lstStyle>
          <a:p>
            <a:endParaRPr lang="en-US" altLang="zh-CN"/>
          </a:p>
        </p:txBody>
      </p:sp>
      <p:sp>
        <p:nvSpPr>
          <p:cNvPr id="64545" name="Rectangle 33"/>
          <p:cNvSpPr>
            <a:spLocks noGrp="1" noChangeArrowheads="1"/>
          </p:cNvSpPr>
          <p:nvPr>
            <p:ph type="sldNum" sz="quarter" idx="4"/>
          </p:nvPr>
        </p:nvSpPr>
        <p:spPr>
          <a:xfrm>
            <a:off x="6553200" y="6348413"/>
            <a:ext cx="1905000" cy="457200"/>
          </a:xfrm>
        </p:spPr>
        <p:txBody>
          <a:bodyPr/>
          <a:lstStyle>
            <a:lvl1pPr>
              <a:defRPr b="0">
                <a:effectLst/>
              </a:defRPr>
            </a:lvl1pPr>
          </a:lstStyle>
          <a:p>
            <a:fld id="{E71CC073-8ABA-4397-AC2D-147E07D2D6EC}"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385E9AF-A059-4656-8106-EA47E4F98344}" type="slidenum">
              <a:rPr lang="en-US" altLang="zh-CN"/>
              <a:pPr/>
              <a:t>‹#›</a:t>
            </a:fld>
            <a:endParaRPr lang="en-US" altLang="zh-CN"/>
          </a:p>
        </p:txBody>
      </p:sp>
    </p:spTree>
    <p:extLst>
      <p:ext uri="{BB962C8B-B14F-4D97-AF65-F5344CB8AC3E}">
        <p14:creationId xmlns:p14="http://schemas.microsoft.com/office/powerpoint/2010/main" val="296853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8350"/>
            <a:ext cx="1943100" cy="60896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768350"/>
            <a:ext cx="5676900" cy="60896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5223669-B36B-4ACA-9621-57012ABCA898}" type="slidenum">
              <a:rPr lang="en-US" altLang="zh-CN"/>
              <a:pPr/>
              <a:t>‹#›</a:t>
            </a:fld>
            <a:endParaRPr lang="en-US" altLang="zh-CN"/>
          </a:p>
        </p:txBody>
      </p:sp>
    </p:spTree>
    <p:extLst>
      <p:ext uri="{BB962C8B-B14F-4D97-AF65-F5344CB8AC3E}">
        <p14:creationId xmlns:p14="http://schemas.microsoft.com/office/powerpoint/2010/main" val="958750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76835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65163" y="6367463"/>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03563" y="6367463"/>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239000" y="0"/>
            <a:ext cx="1905000" cy="457200"/>
          </a:xfrm>
        </p:spPr>
        <p:txBody>
          <a:bodyPr/>
          <a:lstStyle>
            <a:lvl1pPr>
              <a:defRPr/>
            </a:lvl1pPr>
          </a:lstStyle>
          <a:p>
            <a:fld id="{B18A4155-CFD7-498D-A0FE-77FB964DD5F2}" type="slidenum">
              <a:rPr lang="en-US" altLang="zh-CN"/>
              <a:pPr/>
              <a:t>‹#›</a:t>
            </a:fld>
            <a:endParaRPr lang="en-US" altLang="zh-CN"/>
          </a:p>
        </p:txBody>
      </p:sp>
    </p:spTree>
    <p:extLst>
      <p:ext uri="{BB962C8B-B14F-4D97-AF65-F5344CB8AC3E}">
        <p14:creationId xmlns:p14="http://schemas.microsoft.com/office/powerpoint/2010/main" val="423689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4514" name="Group 2"/>
          <p:cNvGrpSpPr>
            <a:grpSpLocks/>
          </p:cNvGrpSpPr>
          <p:nvPr/>
        </p:nvGrpSpPr>
        <p:grpSpPr bwMode="auto">
          <a:xfrm>
            <a:off x="19050" y="1109663"/>
            <a:ext cx="9156700" cy="757237"/>
            <a:chOff x="0" y="0"/>
            <a:chExt cx="5768" cy="477"/>
          </a:xfrm>
        </p:grpSpPr>
        <p:sp>
          <p:nvSpPr>
            <p:cNvPr id="64515" name="Freeform 3"/>
            <p:cNvSpPr>
              <a:spLocks/>
            </p:cNvSpPr>
            <p:nvPr userDrawn="1"/>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16" name="Freeform 4"/>
            <p:cNvSpPr>
              <a:spLocks/>
            </p:cNvSpPr>
            <p:nvPr userDrawn="1"/>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17" name="Freeform 5"/>
            <p:cNvSpPr>
              <a:spLocks/>
            </p:cNvSpPr>
            <p:nvPr userDrawn="1"/>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18" name="Freeform 6"/>
            <p:cNvSpPr>
              <a:spLocks/>
            </p:cNvSpPr>
            <p:nvPr userDrawn="1"/>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19" name="Freeform 7"/>
            <p:cNvSpPr>
              <a:spLocks/>
            </p:cNvSpPr>
            <p:nvPr userDrawn="1"/>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20" name="Freeform 8"/>
            <p:cNvSpPr>
              <a:spLocks/>
            </p:cNvSpPr>
            <p:nvPr userDrawn="1"/>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21" name="Freeform 9"/>
            <p:cNvSpPr>
              <a:spLocks/>
            </p:cNvSpPr>
            <p:nvPr userDrawn="1"/>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22" name="Freeform 10"/>
            <p:cNvSpPr>
              <a:spLocks/>
            </p:cNvSpPr>
            <p:nvPr userDrawn="1"/>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23" name="Freeform 11"/>
            <p:cNvSpPr>
              <a:spLocks/>
            </p:cNvSpPr>
            <p:nvPr userDrawn="1"/>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24" name="Freeform 12"/>
            <p:cNvSpPr>
              <a:spLocks/>
            </p:cNvSpPr>
            <p:nvPr userDrawn="1"/>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25" name="Freeform 13"/>
            <p:cNvSpPr>
              <a:spLocks/>
            </p:cNvSpPr>
            <p:nvPr userDrawn="1"/>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26" name="Freeform 14"/>
            <p:cNvSpPr>
              <a:spLocks/>
            </p:cNvSpPr>
            <p:nvPr userDrawn="1"/>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27" name="Freeform 15"/>
            <p:cNvSpPr>
              <a:spLocks/>
            </p:cNvSpPr>
            <p:nvPr userDrawn="1"/>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Lst>
              <a:ahLst/>
              <a:cxnLst>
                <a:cxn ang="0">
                  <a:pos x="T0" y="T1"/>
                </a:cxn>
                <a:cxn ang="0">
                  <a:pos x="T2" y="T3"/>
                </a:cxn>
                <a:cxn ang="0">
                  <a:pos x="T4" y="T5"/>
                </a:cxn>
                <a:cxn ang="0">
                  <a:pos x="T6" y="T7"/>
                </a:cxn>
                <a:cxn ang="0">
                  <a:pos x="T8" y="T9"/>
                </a:cxn>
                <a:cxn ang="0">
                  <a:pos x="T10" y="T11"/>
                </a:cxn>
                <a:cxn ang="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28" name="Freeform 16"/>
            <p:cNvSpPr>
              <a:spLocks/>
            </p:cNvSpPr>
            <p:nvPr userDrawn="1"/>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29" name="Freeform 17"/>
            <p:cNvSpPr>
              <a:spLocks/>
            </p:cNvSpPr>
            <p:nvPr userDrawn="1"/>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30" name="Freeform 18"/>
            <p:cNvSpPr>
              <a:spLocks/>
            </p:cNvSpPr>
            <p:nvPr userDrawn="1"/>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31" name="Freeform 19"/>
            <p:cNvSpPr>
              <a:spLocks/>
            </p:cNvSpPr>
            <p:nvPr userDrawn="1"/>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32" name="Freeform 20"/>
            <p:cNvSpPr>
              <a:spLocks/>
            </p:cNvSpPr>
            <p:nvPr userDrawn="1"/>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33" name="Freeform 21"/>
            <p:cNvSpPr>
              <a:spLocks/>
            </p:cNvSpPr>
            <p:nvPr userDrawn="1"/>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34" name="Freeform 22"/>
            <p:cNvSpPr>
              <a:spLocks/>
            </p:cNvSpPr>
            <p:nvPr userDrawn="1"/>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35" name="Freeform 23"/>
            <p:cNvSpPr>
              <a:spLocks/>
            </p:cNvSpPr>
            <p:nvPr userDrawn="1"/>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36" name="Freeform 24"/>
            <p:cNvSpPr>
              <a:spLocks/>
            </p:cNvSpPr>
            <p:nvPr userDrawn="1"/>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grpSp>
      <p:grpSp>
        <p:nvGrpSpPr>
          <p:cNvPr id="64537" name="Group 25"/>
          <p:cNvGrpSpPr>
            <a:grpSpLocks/>
          </p:cNvGrpSpPr>
          <p:nvPr/>
        </p:nvGrpSpPr>
        <p:grpSpPr bwMode="auto">
          <a:xfrm>
            <a:off x="20638" y="6161088"/>
            <a:ext cx="9169400" cy="138112"/>
            <a:chOff x="0" y="4032"/>
            <a:chExt cx="5776" cy="87"/>
          </a:xfrm>
        </p:grpSpPr>
        <p:sp>
          <p:nvSpPr>
            <p:cNvPr id="64538" name="Freeform 26"/>
            <p:cNvSpPr>
              <a:spLocks/>
            </p:cNvSpPr>
            <p:nvPr userDrawn="1"/>
          </p:nvSpPr>
          <p:spPr bwMode="auto">
            <a:xfrm>
              <a:off x="4041" y="4047"/>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39" name="Freeform 27"/>
            <p:cNvSpPr>
              <a:spLocks/>
            </p:cNvSpPr>
            <p:nvPr userDrawn="1"/>
          </p:nvSpPr>
          <p:spPr bwMode="auto">
            <a:xfrm>
              <a:off x="1727" y="4038"/>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4540" name="Freeform 28"/>
            <p:cNvSpPr>
              <a:spLocks/>
            </p:cNvSpPr>
            <p:nvPr userDrawn="1"/>
          </p:nvSpPr>
          <p:spPr bwMode="auto">
            <a:xfrm>
              <a:off x="0" y="4032"/>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grpSp>
      <p:sp>
        <p:nvSpPr>
          <p:cNvPr id="64541" name="Rectangle 29"/>
          <p:cNvSpPr>
            <a:spLocks noGrp="1" noChangeArrowheads="1"/>
          </p:cNvSpPr>
          <p:nvPr>
            <p:ph type="ctrTitle" sz="quarter"/>
          </p:nvPr>
        </p:nvSpPr>
        <p:spPr>
          <a:xfrm>
            <a:off x="685800" y="1868488"/>
            <a:ext cx="7772400" cy="1600200"/>
          </a:xfrm>
        </p:spPr>
        <p:txBody>
          <a:bodyPr anchorCtr="1"/>
          <a:lstStyle>
            <a:lvl1pPr>
              <a:defRPr/>
            </a:lvl1pPr>
          </a:lstStyle>
          <a:p>
            <a:pPr lvl="0"/>
            <a:r>
              <a:rPr lang="zh-CN" altLang="en-US" noProof="0"/>
              <a:t>单击此处编辑母版标题样式</a:t>
            </a:r>
          </a:p>
        </p:txBody>
      </p:sp>
      <p:sp>
        <p:nvSpPr>
          <p:cNvPr id="64542" name="Rectangle 30"/>
          <p:cNvSpPr>
            <a:spLocks noGrp="1" noChangeArrowheads="1"/>
          </p:cNvSpPr>
          <p:nvPr>
            <p:ph type="subTitle" sz="quarter" idx="1"/>
          </p:nvPr>
        </p:nvSpPr>
        <p:spPr>
          <a:xfrm>
            <a:off x="1273175" y="3729038"/>
            <a:ext cx="6400800" cy="1371600"/>
          </a:xfrm>
        </p:spPr>
        <p:txBody>
          <a:bodyPr anchorCtr="1"/>
          <a:lstStyle>
            <a:lvl1pPr marL="0" indent="0" algn="ctr">
              <a:buFontTx/>
              <a:buNone/>
              <a:defRPr/>
            </a:lvl1pPr>
          </a:lstStyle>
          <a:p>
            <a:pPr lvl="0"/>
            <a:r>
              <a:rPr lang="zh-CN" altLang="en-US" noProof="0"/>
              <a:t>单击此处编辑母版副标题样式</a:t>
            </a:r>
          </a:p>
        </p:txBody>
      </p:sp>
      <p:sp>
        <p:nvSpPr>
          <p:cNvPr id="64543" name="Rectangle 31"/>
          <p:cNvSpPr>
            <a:spLocks noGrp="1" noChangeArrowheads="1"/>
          </p:cNvSpPr>
          <p:nvPr>
            <p:ph type="dt" sz="quarter" idx="2"/>
          </p:nvPr>
        </p:nvSpPr>
        <p:spPr>
          <a:xfrm>
            <a:off x="685800" y="6348413"/>
            <a:ext cx="1905000" cy="457200"/>
          </a:xfrm>
        </p:spPr>
        <p:txBody>
          <a:bodyPr/>
          <a:lstStyle>
            <a:lvl1pPr>
              <a:defRPr/>
            </a:lvl1pPr>
          </a:lstStyle>
          <a:p>
            <a:endParaRPr lang="en-US" altLang="zh-CN">
              <a:solidFill>
                <a:srgbClr val="545472"/>
              </a:solidFill>
            </a:endParaRPr>
          </a:p>
        </p:txBody>
      </p:sp>
      <p:sp>
        <p:nvSpPr>
          <p:cNvPr id="64544" name="Rectangle 32"/>
          <p:cNvSpPr>
            <a:spLocks noGrp="1" noChangeArrowheads="1"/>
          </p:cNvSpPr>
          <p:nvPr>
            <p:ph type="ftr" sz="quarter" idx="3"/>
          </p:nvPr>
        </p:nvSpPr>
        <p:spPr>
          <a:xfrm>
            <a:off x="3124200" y="6348413"/>
            <a:ext cx="2895600" cy="457200"/>
          </a:xfrm>
        </p:spPr>
        <p:txBody>
          <a:bodyPr/>
          <a:lstStyle>
            <a:lvl1pPr>
              <a:defRPr/>
            </a:lvl1pPr>
          </a:lstStyle>
          <a:p>
            <a:endParaRPr lang="en-US" altLang="zh-CN">
              <a:solidFill>
                <a:srgbClr val="545472"/>
              </a:solidFill>
            </a:endParaRPr>
          </a:p>
        </p:txBody>
      </p:sp>
      <p:sp>
        <p:nvSpPr>
          <p:cNvPr id="64545" name="Rectangle 33"/>
          <p:cNvSpPr>
            <a:spLocks noGrp="1" noChangeArrowheads="1"/>
          </p:cNvSpPr>
          <p:nvPr>
            <p:ph type="sldNum" sz="quarter" idx="4"/>
          </p:nvPr>
        </p:nvSpPr>
        <p:spPr>
          <a:xfrm>
            <a:off x="6553200" y="6348413"/>
            <a:ext cx="1905000" cy="457200"/>
          </a:xfrm>
        </p:spPr>
        <p:txBody>
          <a:bodyPr/>
          <a:lstStyle>
            <a:lvl1pPr>
              <a:defRPr b="0">
                <a:effectLst/>
              </a:defRPr>
            </a:lvl1pPr>
          </a:lstStyle>
          <a:p>
            <a:fld id="{E71CC073-8ABA-4397-AC2D-147E07D2D6EC}" type="slidenum">
              <a:rPr lang="en-US" altLang="zh-CN">
                <a:solidFill>
                  <a:srgbClr val="545472"/>
                </a:solidFill>
              </a:rPr>
              <a:pPr/>
              <a:t>‹#›</a:t>
            </a:fld>
            <a:endParaRPr lang="en-US" altLang="zh-CN">
              <a:solidFill>
                <a:srgbClr val="545472"/>
              </a:solidFill>
            </a:endParaRPr>
          </a:p>
        </p:txBody>
      </p:sp>
    </p:spTree>
    <p:extLst>
      <p:ext uri="{BB962C8B-B14F-4D97-AF65-F5344CB8AC3E}">
        <p14:creationId xmlns:p14="http://schemas.microsoft.com/office/powerpoint/2010/main" val="2003254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545472"/>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545472"/>
              </a:solidFill>
            </a:endParaRPr>
          </a:p>
        </p:txBody>
      </p:sp>
      <p:sp>
        <p:nvSpPr>
          <p:cNvPr id="6" name="灯片编号占位符 5"/>
          <p:cNvSpPr>
            <a:spLocks noGrp="1"/>
          </p:cNvSpPr>
          <p:nvPr>
            <p:ph type="sldNum" sz="quarter" idx="12"/>
          </p:nvPr>
        </p:nvSpPr>
        <p:spPr/>
        <p:txBody>
          <a:bodyPr/>
          <a:lstStyle>
            <a:lvl1pPr>
              <a:defRPr/>
            </a:lvl1pPr>
          </a:lstStyle>
          <a:p>
            <a:fld id="{C8A0A3C2-E592-46A2-BD97-71906884657C}" type="slidenum">
              <a:rPr lang="en-US" altLang="zh-CN">
                <a:solidFill>
                  <a:srgbClr val="545472"/>
                </a:solidFill>
              </a:rPr>
              <a:pPr/>
              <a:t>‹#›</a:t>
            </a:fld>
            <a:endParaRPr lang="en-US" altLang="zh-CN">
              <a:solidFill>
                <a:srgbClr val="545472"/>
              </a:solidFill>
            </a:endParaRPr>
          </a:p>
        </p:txBody>
      </p:sp>
    </p:spTree>
    <p:extLst>
      <p:ext uri="{BB962C8B-B14F-4D97-AF65-F5344CB8AC3E}">
        <p14:creationId xmlns:p14="http://schemas.microsoft.com/office/powerpoint/2010/main" val="3229918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545472"/>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545472"/>
              </a:solidFill>
            </a:endParaRPr>
          </a:p>
        </p:txBody>
      </p:sp>
      <p:sp>
        <p:nvSpPr>
          <p:cNvPr id="6" name="灯片编号占位符 5"/>
          <p:cNvSpPr>
            <a:spLocks noGrp="1"/>
          </p:cNvSpPr>
          <p:nvPr>
            <p:ph type="sldNum" sz="quarter" idx="12"/>
          </p:nvPr>
        </p:nvSpPr>
        <p:spPr/>
        <p:txBody>
          <a:bodyPr/>
          <a:lstStyle>
            <a:lvl1pPr>
              <a:defRPr/>
            </a:lvl1pPr>
          </a:lstStyle>
          <a:p>
            <a:fld id="{E862CEC7-7BD5-48CC-A14E-A91CFC6C0EE8}" type="slidenum">
              <a:rPr lang="en-US" altLang="zh-CN">
                <a:solidFill>
                  <a:srgbClr val="545472"/>
                </a:solidFill>
              </a:rPr>
              <a:pPr/>
              <a:t>‹#›</a:t>
            </a:fld>
            <a:endParaRPr lang="en-US" altLang="zh-CN">
              <a:solidFill>
                <a:srgbClr val="545472"/>
              </a:solidFill>
            </a:endParaRPr>
          </a:p>
        </p:txBody>
      </p:sp>
    </p:spTree>
    <p:extLst>
      <p:ext uri="{BB962C8B-B14F-4D97-AF65-F5344CB8AC3E}">
        <p14:creationId xmlns:p14="http://schemas.microsoft.com/office/powerpoint/2010/main" val="340441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545472"/>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545472"/>
              </a:solidFill>
            </a:endParaRPr>
          </a:p>
        </p:txBody>
      </p:sp>
      <p:sp>
        <p:nvSpPr>
          <p:cNvPr id="7" name="灯片编号占位符 6"/>
          <p:cNvSpPr>
            <a:spLocks noGrp="1"/>
          </p:cNvSpPr>
          <p:nvPr>
            <p:ph type="sldNum" sz="quarter" idx="12"/>
          </p:nvPr>
        </p:nvSpPr>
        <p:spPr/>
        <p:txBody>
          <a:bodyPr/>
          <a:lstStyle>
            <a:lvl1pPr>
              <a:defRPr/>
            </a:lvl1pPr>
          </a:lstStyle>
          <a:p>
            <a:fld id="{61900D68-3FCE-471B-8FEC-F6298EF3EA27}" type="slidenum">
              <a:rPr lang="en-US" altLang="zh-CN">
                <a:solidFill>
                  <a:srgbClr val="545472"/>
                </a:solidFill>
              </a:rPr>
              <a:pPr/>
              <a:t>‹#›</a:t>
            </a:fld>
            <a:endParaRPr lang="en-US" altLang="zh-CN">
              <a:solidFill>
                <a:srgbClr val="545472"/>
              </a:solidFill>
            </a:endParaRPr>
          </a:p>
        </p:txBody>
      </p:sp>
    </p:spTree>
    <p:extLst>
      <p:ext uri="{BB962C8B-B14F-4D97-AF65-F5344CB8AC3E}">
        <p14:creationId xmlns:p14="http://schemas.microsoft.com/office/powerpoint/2010/main" val="2397729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545472"/>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545472"/>
              </a:solidFill>
            </a:endParaRPr>
          </a:p>
        </p:txBody>
      </p:sp>
      <p:sp>
        <p:nvSpPr>
          <p:cNvPr id="9" name="灯片编号占位符 8"/>
          <p:cNvSpPr>
            <a:spLocks noGrp="1"/>
          </p:cNvSpPr>
          <p:nvPr>
            <p:ph type="sldNum" sz="quarter" idx="12"/>
          </p:nvPr>
        </p:nvSpPr>
        <p:spPr/>
        <p:txBody>
          <a:bodyPr/>
          <a:lstStyle>
            <a:lvl1pPr>
              <a:defRPr/>
            </a:lvl1pPr>
          </a:lstStyle>
          <a:p>
            <a:fld id="{7A4AFC56-76C4-4B3D-A12D-E1F5F4348DF1}" type="slidenum">
              <a:rPr lang="en-US" altLang="zh-CN">
                <a:solidFill>
                  <a:srgbClr val="545472"/>
                </a:solidFill>
              </a:rPr>
              <a:pPr/>
              <a:t>‹#›</a:t>
            </a:fld>
            <a:endParaRPr lang="en-US" altLang="zh-CN">
              <a:solidFill>
                <a:srgbClr val="545472"/>
              </a:solidFill>
            </a:endParaRPr>
          </a:p>
        </p:txBody>
      </p:sp>
    </p:spTree>
    <p:extLst>
      <p:ext uri="{BB962C8B-B14F-4D97-AF65-F5344CB8AC3E}">
        <p14:creationId xmlns:p14="http://schemas.microsoft.com/office/powerpoint/2010/main" val="3699670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545472"/>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545472"/>
              </a:solidFill>
            </a:endParaRPr>
          </a:p>
        </p:txBody>
      </p:sp>
      <p:sp>
        <p:nvSpPr>
          <p:cNvPr id="5" name="灯片编号占位符 4"/>
          <p:cNvSpPr>
            <a:spLocks noGrp="1"/>
          </p:cNvSpPr>
          <p:nvPr>
            <p:ph type="sldNum" sz="quarter" idx="12"/>
          </p:nvPr>
        </p:nvSpPr>
        <p:spPr/>
        <p:txBody>
          <a:bodyPr/>
          <a:lstStyle>
            <a:lvl1pPr>
              <a:defRPr/>
            </a:lvl1pPr>
          </a:lstStyle>
          <a:p>
            <a:fld id="{AFA033AB-1FD2-4135-A58E-CA1B03C302F3}" type="slidenum">
              <a:rPr lang="en-US" altLang="zh-CN">
                <a:solidFill>
                  <a:srgbClr val="545472"/>
                </a:solidFill>
              </a:rPr>
              <a:pPr/>
              <a:t>‹#›</a:t>
            </a:fld>
            <a:endParaRPr lang="en-US" altLang="zh-CN">
              <a:solidFill>
                <a:srgbClr val="545472"/>
              </a:solidFill>
            </a:endParaRPr>
          </a:p>
        </p:txBody>
      </p:sp>
    </p:spTree>
    <p:extLst>
      <p:ext uri="{BB962C8B-B14F-4D97-AF65-F5344CB8AC3E}">
        <p14:creationId xmlns:p14="http://schemas.microsoft.com/office/powerpoint/2010/main" val="3557569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545472"/>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545472"/>
              </a:solidFill>
            </a:endParaRPr>
          </a:p>
        </p:txBody>
      </p:sp>
      <p:sp>
        <p:nvSpPr>
          <p:cNvPr id="4" name="灯片编号占位符 3"/>
          <p:cNvSpPr>
            <a:spLocks noGrp="1"/>
          </p:cNvSpPr>
          <p:nvPr>
            <p:ph type="sldNum" sz="quarter" idx="12"/>
          </p:nvPr>
        </p:nvSpPr>
        <p:spPr/>
        <p:txBody>
          <a:bodyPr/>
          <a:lstStyle>
            <a:lvl1pPr>
              <a:defRPr/>
            </a:lvl1pPr>
          </a:lstStyle>
          <a:p>
            <a:fld id="{B695B842-A536-48A9-A2F6-A7E1E34B8CED}" type="slidenum">
              <a:rPr lang="en-US" altLang="zh-CN">
                <a:solidFill>
                  <a:srgbClr val="545472"/>
                </a:solidFill>
              </a:rPr>
              <a:pPr/>
              <a:t>‹#›</a:t>
            </a:fld>
            <a:endParaRPr lang="en-US" altLang="zh-CN">
              <a:solidFill>
                <a:srgbClr val="545472"/>
              </a:solidFill>
            </a:endParaRPr>
          </a:p>
        </p:txBody>
      </p:sp>
    </p:spTree>
    <p:extLst>
      <p:ext uri="{BB962C8B-B14F-4D97-AF65-F5344CB8AC3E}">
        <p14:creationId xmlns:p14="http://schemas.microsoft.com/office/powerpoint/2010/main" val="2408117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8A0A3C2-E592-46A2-BD97-71906884657C}" type="slidenum">
              <a:rPr lang="en-US" altLang="zh-CN"/>
              <a:pPr/>
              <a:t>‹#›</a:t>
            </a:fld>
            <a:endParaRPr lang="en-US" altLang="zh-CN"/>
          </a:p>
        </p:txBody>
      </p:sp>
    </p:spTree>
    <p:extLst>
      <p:ext uri="{BB962C8B-B14F-4D97-AF65-F5344CB8AC3E}">
        <p14:creationId xmlns:p14="http://schemas.microsoft.com/office/powerpoint/2010/main" val="32913866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545472"/>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545472"/>
              </a:solidFill>
            </a:endParaRPr>
          </a:p>
        </p:txBody>
      </p:sp>
      <p:sp>
        <p:nvSpPr>
          <p:cNvPr id="7" name="灯片编号占位符 6"/>
          <p:cNvSpPr>
            <a:spLocks noGrp="1"/>
          </p:cNvSpPr>
          <p:nvPr>
            <p:ph type="sldNum" sz="quarter" idx="12"/>
          </p:nvPr>
        </p:nvSpPr>
        <p:spPr/>
        <p:txBody>
          <a:bodyPr/>
          <a:lstStyle>
            <a:lvl1pPr>
              <a:defRPr/>
            </a:lvl1pPr>
          </a:lstStyle>
          <a:p>
            <a:fld id="{7E229B8C-CFBA-4B4B-80F2-35673A65C28E}" type="slidenum">
              <a:rPr lang="en-US" altLang="zh-CN">
                <a:solidFill>
                  <a:srgbClr val="545472"/>
                </a:solidFill>
              </a:rPr>
              <a:pPr/>
              <a:t>‹#›</a:t>
            </a:fld>
            <a:endParaRPr lang="en-US" altLang="zh-CN">
              <a:solidFill>
                <a:srgbClr val="545472"/>
              </a:solidFill>
            </a:endParaRPr>
          </a:p>
        </p:txBody>
      </p:sp>
    </p:spTree>
    <p:extLst>
      <p:ext uri="{BB962C8B-B14F-4D97-AF65-F5344CB8AC3E}">
        <p14:creationId xmlns:p14="http://schemas.microsoft.com/office/powerpoint/2010/main" val="268899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545472"/>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545472"/>
              </a:solidFill>
            </a:endParaRPr>
          </a:p>
        </p:txBody>
      </p:sp>
      <p:sp>
        <p:nvSpPr>
          <p:cNvPr id="7" name="灯片编号占位符 6"/>
          <p:cNvSpPr>
            <a:spLocks noGrp="1"/>
          </p:cNvSpPr>
          <p:nvPr>
            <p:ph type="sldNum" sz="quarter" idx="12"/>
          </p:nvPr>
        </p:nvSpPr>
        <p:spPr/>
        <p:txBody>
          <a:bodyPr/>
          <a:lstStyle>
            <a:lvl1pPr>
              <a:defRPr/>
            </a:lvl1pPr>
          </a:lstStyle>
          <a:p>
            <a:fld id="{125802E4-CC5A-4179-80D8-D4B6D1C4DF52}" type="slidenum">
              <a:rPr lang="en-US" altLang="zh-CN">
                <a:solidFill>
                  <a:srgbClr val="545472"/>
                </a:solidFill>
              </a:rPr>
              <a:pPr/>
              <a:t>‹#›</a:t>
            </a:fld>
            <a:endParaRPr lang="en-US" altLang="zh-CN">
              <a:solidFill>
                <a:srgbClr val="545472"/>
              </a:solidFill>
            </a:endParaRPr>
          </a:p>
        </p:txBody>
      </p:sp>
    </p:spTree>
    <p:extLst>
      <p:ext uri="{BB962C8B-B14F-4D97-AF65-F5344CB8AC3E}">
        <p14:creationId xmlns:p14="http://schemas.microsoft.com/office/powerpoint/2010/main" val="15120575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545472"/>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545472"/>
              </a:solidFill>
            </a:endParaRPr>
          </a:p>
        </p:txBody>
      </p:sp>
      <p:sp>
        <p:nvSpPr>
          <p:cNvPr id="6" name="灯片编号占位符 5"/>
          <p:cNvSpPr>
            <a:spLocks noGrp="1"/>
          </p:cNvSpPr>
          <p:nvPr>
            <p:ph type="sldNum" sz="quarter" idx="12"/>
          </p:nvPr>
        </p:nvSpPr>
        <p:spPr/>
        <p:txBody>
          <a:bodyPr/>
          <a:lstStyle>
            <a:lvl1pPr>
              <a:defRPr/>
            </a:lvl1pPr>
          </a:lstStyle>
          <a:p>
            <a:fld id="{D385E9AF-A059-4656-8106-EA47E4F98344}" type="slidenum">
              <a:rPr lang="en-US" altLang="zh-CN">
                <a:solidFill>
                  <a:srgbClr val="545472"/>
                </a:solidFill>
              </a:rPr>
              <a:pPr/>
              <a:t>‹#›</a:t>
            </a:fld>
            <a:endParaRPr lang="en-US" altLang="zh-CN">
              <a:solidFill>
                <a:srgbClr val="545472"/>
              </a:solidFill>
            </a:endParaRPr>
          </a:p>
        </p:txBody>
      </p:sp>
    </p:spTree>
    <p:extLst>
      <p:ext uri="{BB962C8B-B14F-4D97-AF65-F5344CB8AC3E}">
        <p14:creationId xmlns:p14="http://schemas.microsoft.com/office/powerpoint/2010/main" val="2839730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8350"/>
            <a:ext cx="1943100" cy="60896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768350"/>
            <a:ext cx="5676900" cy="60896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545472"/>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545472"/>
              </a:solidFill>
            </a:endParaRPr>
          </a:p>
        </p:txBody>
      </p:sp>
      <p:sp>
        <p:nvSpPr>
          <p:cNvPr id="6" name="灯片编号占位符 5"/>
          <p:cNvSpPr>
            <a:spLocks noGrp="1"/>
          </p:cNvSpPr>
          <p:nvPr>
            <p:ph type="sldNum" sz="quarter" idx="12"/>
          </p:nvPr>
        </p:nvSpPr>
        <p:spPr/>
        <p:txBody>
          <a:bodyPr/>
          <a:lstStyle>
            <a:lvl1pPr>
              <a:defRPr/>
            </a:lvl1pPr>
          </a:lstStyle>
          <a:p>
            <a:fld id="{35223669-B36B-4ACA-9621-57012ABCA898}" type="slidenum">
              <a:rPr lang="en-US" altLang="zh-CN">
                <a:solidFill>
                  <a:srgbClr val="545472"/>
                </a:solidFill>
              </a:rPr>
              <a:pPr/>
              <a:t>‹#›</a:t>
            </a:fld>
            <a:endParaRPr lang="en-US" altLang="zh-CN">
              <a:solidFill>
                <a:srgbClr val="545472"/>
              </a:solidFill>
            </a:endParaRPr>
          </a:p>
        </p:txBody>
      </p:sp>
    </p:spTree>
    <p:extLst>
      <p:ext uri="{BB962C8B-B14F-4D97-AF65-F5344CB8AC3E}">
        <p14:creationId xmlns:p14="http://schemas.microsoft.com/office/powerpoint/2010/main" val="4029326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76835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65163" y="6367463"/>
            <a:ext cx="1905000" cy="457200"/>
          </a:xfrm>
        </p:spPr>
        <p:txBody>
          <a:bodyPr/>
          <a:lstStyle>
            <a:lvl1pPr>
              <a:defRPr/>
            </a:lvl1pPr>
          </a:lstStyle>
          <a:p>
            <a:endParaRPr lang="en-US" altLang="zh-CN">
              <a:solidFill>
                <a:srgbClr val="545472"/>
              </a:solidFill>
            </a:endParaRPr>
          </a:p>
        </p:txBody>
      </p:sp>
      <p:sp>
        <p:nvSpPr>
          <p:cNvPr id="6" name="页脚占位符 5"/>
          <p:cNvSpPr>
            <a:spLocks noGrp="1"/>
          </p:cNvSpPr>
          <p:nvPr>
            <p:ph type="ftr" sz="quarter" idx="11"/>
          </p:nvPr>
        </p:nvSpPr>
        <p:spPr>
          <a:xfrm>
            <a:off x="3103563" y="6367463"/>
            <a:ext cx="2895600" cy="457200"/>
          </a:xfrm>
        </p:spPr>
        <p:txBody>
          <a:bodyPr/>
          <a:lstStyle>
            <a:lvl1pPr>
              <a:defRPr/>
            </a:lvl1pPr>
          </a:lstStyle>
          <a:p>
            <a:endParaRPr lang="en-US" altLang="zh-CN">
              <a:solidFill>
                <a:srgbClr val="545472"/>
              </a:solidFill>
            </a:endParaRPr>
          </a:p>
        </p:txBody>
      </p:sp>
      <p:sp>
        <p:nvSpPr>
          <p:cNvPr id="7" name="灯片编号占位符 6"/>
          <p:cNvSpPr>
            <a:spLocks noGrp="1"/>
          </p:cNvSpPr>
          <p:nvPr>
            <p:ph type="sldNum" sz="quarter" idx="12"/>
          </p:nvPr>
        </p:nvSpPr>
        <p:spPr>
          <a:xfrm>
            <a:off x="7239000" y="0"/>
            <a:ext cx="1905000" cy="457200"/>
          </a:xfrm>
        </p:spPr>
        <p:txBody>
          <a:bodyPr/>
          <a:lstStyle>
            <a:lvl1pPr>
              <a:defRPr/>
            </a:lvl1pPr>
          </a:lstStyle>
          <a:p>
            <a:fld id="{B18A4155-CFD7-498D-A0FE-77FB964DD5F2}" type="slidenum">
              <a:rPr lang="en-US" altLang="zh-CN">
                <a:solidFill>
                  <a:srgbClr val="545472"/>
                </a:solidFill>
              </a:rPr>
              <a:pPr/>
              <a:t>‹#›</a:t>
            </a:fld>
            <a:endParaRPr lang="en-US" altLang="zh-CN">
              <a:solidFill>
                <a:srgbClr val="545472"/>
              </a:solidFill>
            </a:endParaRPr>
          </a:p>
        </p:txBody>
      </p:sp>
    </p:spTree>
    <p:extLst>
      <p:ext uri="{BB962C8B-B14F-4D97-AF65-F5344CB8AC3E}">
        <p14:creationId xmlns:p14="http://schemas.microsoft.com/office/powerpoint/2010/main" val="1956825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386" name="Group 2"/>
          <p:cNvGrpSpPr>
            <a:grpSpLocks/>
          </p:cNvGrpSpPr>
          <p:nvPr/>
        </p:nvGrpSpPr>
        <p:grpSpPr bwMode="auto">
          <a:xfrm>
            <a:off x="228600" y="3124200"/>
            <a:ext cx="8564563" cy="390525"/>
            <a:chOff x="144" y="1968"/>
            <a:chExt cx="5395" cy="246"/>
          </a:xfrm>
        </p:grpSpPr>
        <p:sp>
          <p:nvSpPr>
            <p:cNvPr id="16387" name="Freeform 3"/>
            <p:cNvSpPr>
              <a:spLocks/>
            </p:cNvSpPr>
            <p:nvPr userDrawn="1"/>
          </p:nvSpPr>
          <p:spPr bwMode="auto">
            <a:xfrm rot="-5400000" flipH="1" flipV="1">
              <a:off x="2794" y="-586"/>
              <a:ext cx="96" cy="5395"/>
            </a:xfrm>
            <a:custGeom>
              <a:avLst/>
              <a:gdLst>
                <a:gd name="T0" fmla="*/ 91 w 1699"/>
                <a:gd name="T1" fmla="*/ 526 h 3264"/>
                <a:gd name="T2" fmla="*/ 211 w 1699"/>
                <a:gd name="T3" fmla="*/ 175 h 3264"/>
                <a:gd name="T4" fmla="*/ 443 w 1699"/>
                <a:gd name="T5" fmla="*/ 32 h 3264"/>
                <a:gd name="T6" fmla="*/ 802 w 1699"/>
                <a:gd name="T7" fmla="*/ 32 h 3264"/>
                <a:gd name="T8" fmla="*/ 1206 w 1699"/>
                <a:gd name="T9" fmla="*/ 10 h 3264"/>
                <a:gd name="T10" fmla="*/ 1482 w 1699"/>
                <a:gd name="T11" fmla="*/ 25 h 3264"/>
                <a:gd name="T12" fmla="*/ 1655 w 1699"/>
                <a:gd name="T13" fmla="*/ 160 h 3264"/>
                <a:gd name="T14" fmla="*/ 1655 w 1699"/>
                <a:gd name="T15" fmla="*/ 406 h 3264"/>
                <a:gd name="T16" fmla="*/ 1572 w 1699"/>
                <a:gd name="T17" fmla="*/ 736 h 3264"/>
                <a:gd name="T18" fmla="*/ 1565 w 1699"/>
                <a:gd name="T19" fmla="*/ 1177 h 3264"/>
                <a:gd name="T20" fmla="*/ 1632 w 1699"/>
                <a:gd name="T21" fmla="*/ 1581 h 3264"/>
                <a:gd name="T22" fmla="*/ 1692 w 1699"/>
                <a:gd name="T23" fmla="*/ 2232 h 3264"/>
                <a:gd name="T24" fmla="*/ 1587 w 1699"/>
                <a:gd name="T25" fmla="*/ 2830 h 3264"/>
                <a:gd name="T26" fmla="*/ 1625 w 1699"/>
                <a:gd name="T27" fmla="*/ 3055 h 3264"/>
                <a:gd name="T28" fmla="*/ 1535 w 1699"/>
                <a:gd name="T29" fmla="*/ 3234 h 3264"/>
                <a:gd name="T30" fmla="*/ 1325 w 1699"/>
                <a:gd name="T31" fmla="*/ 3234 h 3264"/>
                <a:gd name="T32" fmla="*/ 921 w 1699"/>
                <a:gd name="T33" fmla="*/ 3204 h 3264"/>
                <a:gd name="T34" fmla="*/ 510 w 1699"/>
                <a:gd name="T35" fmla="*/ 3249 h 3264"/>
                <a:gd name="T36" fmla="*/ 136 w 1699"/>
                <a:gd name="T37" fmla="*/ 3167 h 3264"/>
                <a:gd name="T38" fmla="*/ 39 w 1699"/>
                <a:gd name="T39" fmla="*/ 2950 h 3264"/>
                <a:gd name="T40" fmla="*/ 99 w 1699"/>
                <a:gd name="T41" fmla="*/ 2651 h 3264"/>
                <a:gd name="T42" fmla="*/ 99 w 1699"/>
                <a:gd name="T43" fmla="*/ 2232 h 3264"/>
                <a:gd name="T44" fmla="*/ 9 w 1699"/>
                <a:gd name="T45" fmla="*/ 1813 h 3264"/>
                <a:gd name="T46" fmla="*/ 46 w 1699"/>
                <a:gd name="T47" fmla="*/ 1259 h 3264"/>
                <a:gd name="T48" fmla="*/ 61 w 1699"/>
                <a:gd name="T49" fmla="*/ 915 h 3264"/>
                <a:gd name="T50" fmla="*/ 91 w 1699"/>
                <a:gd name="T51" fmla="*/ 526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9" h="3264">
                  <a:moveTo>
                    <a:pt x="91" y="526"/>
                  </a:moveTo>
                  <a:cubicBezTo>
                    <a:pt x="116" y="403"/>
                    <a:pt x="152" y="257"/>
                    <a:pt x="211" y="175"/>
                  </a:cubicBezTo>
                  <a:cubicBezTo>
                    <a:pt x="270" y="93"/>
                    <a:pt x="345" y="56"/>
                    <a:pt x="443" y="32"/>
                  </a:cubicBezTo>
                  <a:cubicBezTo>
                    <a:pt x="541" y="8"/>
                    <a:pt x="675" y="36"/>
                    <a:pt x="802" y="32"/>
                  </a:cubicBezTo>
                  <a:cubicBezTo>
                    <a:pt x="929" y="28"/>
                    <a:pt x="1093" y="11"/>
                    <a:pt x="1206" y="10"/>
                  </a:cubicBezTo>
                  <a:cubicBezTo>
                    <a:pt x="1319" y="9"/>
                    <a:pt x="1407" y="0"/>
                    <a:pt x="1482" y="25"/>
                  </a:cubicBezTo>
                  <a:cubicBezTo>
                    <a:pt x="1557" y="50"/>
                    <a:pt x="1626" y="97"/>
                    <a:pt x="1655" y="160"/>
                  </a:cubicBezTo>
                  <a:cubicBezTo>
                    <a:pt x="1684" y="223"/>
                    <a:pt x="1669" y="310"/>
                    <a:pt x="1655" y="406"/>
                  </a:cubicBezTo>
                  <a:cubicBezTo>
                    <a:pt x="1641" y="502"/>
                    <a:pt x="1587" y="608"/>
                    <a:pt x="1572" y="736"/>
                  </a:cubicBezTo>
                  <a:cubicBezTo>
                    <a:pt x="1557" y="864"/>
                    <a:pt x="1555" y="1036"/>
                    <a:pt x="1565" y="1177"/>
                  </a:cubicBezTo>
                  <a:cubicBezTo>
                    <a:pt x="1575" y="1318"/>
                    <a:pt x="1611" y="1405"/>
                    <a:pt x="1632" y="1581"/>
                  </a:cubicBezTo>
                  <a:cubicBezTo>
                    <a:pt x="1653" y="1757"/>
                    <a:pt x="1699" y="2024"/>
                    <a:pt x="1692" y="2232"/>
                  </a:cubicBezTo>
                  <a:cubicBezTo>
                    <a:pt x="1685" y="2440"/>
                    <a:pt x="1598" y="2693"/>
                    <a:pt x="1587" y="2830"/>
                  </a:cubicBezTo>
                  <a:cubicBezTo>
                    <a:pt x="1576" y="2967"/>
                    <a:pt x="1634" y="2988"/>
                    <a:pt x="1625" y="3055"/>
                  </a:cubicBezTo>
                  <a:cubicBezTo>
                    <a:pt x="1616" y="3122"/>
                    <a:pt x="1585" y="3204"/>
                    <a:pt x="1535" y="3234"/>
                  </a:cubicBezTo>
                  <a:cubicBezTo>
                    <a:pt x="1485" y="3264"/>
                    <a:pt x="1427" y="3239"/>
                    <a:pt x="1325" y="3234"/>
                  </a:cubicBezTo>
                  <a:cubicBezTo>
                    <a:pt x="1223" y="3229"/>
                    <a:pt x="1057" y="3202"/>
                    <a:pt x="921" y="3204"/>
                  </a:cubicBezTo>
                  <a:cubicBezTo>
                    <a:pt x="785" y="3206"/>
                    <a:pt x="641" y="3255"/>
                    <a:pt x="510" y="3249"/>
                  </a:cubicBezTo>
                  <a:cubicBezTo>
                    <a:pt x="379" y="3243"/>
                    <a:pt x="214" y="3217"/>
                    <a:pt x="136" y="3167"/>
                  </a:cubicBezTo>
                  <a:cubicBezTo>
                    <a:pt x="58" y="3117"/>
                    <a:pt x="45" y="3036"/>
                    <a:pt x="39" y="2950"/>
                  </a:cubicBezTo>
                  <a:cubicBezTo>
                    <a:pt x="33" y="2864"/>
                    <a:pt x="89" y="2771"/>
                    <a:pt x="99" y="2651"/>
                  </a:cubicBezTo>
                  <a:cubicBezTo>
                    <a:pt x="109" y="2531"/>
                    <a:pt x="114" y="2372"/>
                    <a:pt x="99" y="2232"/>
                  </a:cubicBezTo>
                  <a:cubicBezTo>
                    <a:pt x="84" y="2092"/>
                    <a:pt x="18" y="1975"/>
                    <a:pt x="9" y="1813"/>
                  </a:cubicBezTo>
                  <a:cubicBezTo>
                    <a:pt x="0" y="1651"/>
                    <a:pt x="37" y="1409"/>
                    <a:pt x="46" y="1259"/>
                  </a:cubicBezTo>
                  <a:cubicBezTo>
                    <a:pt x="55" y="1109"/>
                    <a:pt x="52" y="1036"/>
                    <a:pt x="61" y="915"/>
                  </a:cubicBezTo>
                  <a:cubicBezTo>
                    <a:pt x="70" y="794"/>
                    <a:pt x="66" y="649"/>
                    <a:pt x="91" y="52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omic Sans MS" pitchFamily="66" charset="0"/>
                <a:ea typeface="宋体" charset="-122"/>
              </a:endParaRPr>
            </a:p>
          </p:txBody>
        </p:sp>
        <p:grpSp>
          <p:nvGrpSpPr>
            <p:cNvPr id="16388" name="Group 4"/>
            <p:cNvGrpSpPr>
              <a:grpSpLocks/>
            </p:cNvGrpSpPr>
            <p:nvPr userDrawn="1"/>
          </p:nvGrpSpPr>
          <p:grpSpPr bwMode="auto">
            <a:xfrm>
              <a:off x="2400" y="1968"/>
              <a:ext cx="768" cy="246"/>
              <a:chOff x="1797" y="3074"/>
              <a:chExt cx="2346" cy="655"/>
            </a:xfrm>
          </p:grpSpPr>
          <p:grpSp>
            <p:nvGrpSpPr>
              <p:cNvPr id="16389" name="Group 5"/>
              <p:cNvGrpSpPr>
                <a:grpSpLocks/>
              </p:cNvGrpSpPr>
              <p:nvPr/>
            </p:nvGrpSpPr>
            <p:grpSpPr bwMode="auto">
              <a:xfrm>
                <a:off x="1797" y="3075"/>
                <a:ext cx="2346" cy="654"/>
                <a:chOff x="1865" y="1811"/>
                <a:chExt cx="2346" cy="654"/>
              </a:xfrm>
            </p:grpSpPr>
            <p:sp>
              <p:nvSpPr>
                <p:cNvPr id="16390" name="Freeform 6"/>
                <p:cNvSpPr>
                  <a:spLocks/>
                </p:cNvSpPr>
                <p:nvPr/>
              </p:nvSpPr>
              <p:spPr bwMode="auto">
                <a:xfrm>
                  <a:off x="2050" y="2008"/>
                  <a:ext cx="2161" cy="457"/>
                </a:xfrm>
                <a:custGeom>
                  <a:avLst/>
                  <a:gdLst>
                    <a:gd name="T0" fmla="*/ 7 w 2161"/>
                    <a:gd name="T1" fmla="*/ 139 h 457"/>
                    <a:gd name="T2" fmla="*/ 89 w 2161"/>
                    <a:gd name="T3" fmla="*/ 266 h 457"/>
                    <a:gd name="T4" fmla="*/ 187 w 2161"/>
                    <a:gd name="T5" fmla="*/ 333 h 457"/>
                    <a:gd name="T6" fmla="*/ 351 w 2161"/>
                    <a:gd name="T7" fmla="*/ 303 h 457"/>
                    <a:gd name="T8" fmla="*/ 561 w 2161"/>
                    <a:gd name="T9" fmla="*/ 281 h 457"/>
                    <a:gd name="T10" fmla="*/ 852 w 2161"/>
                    <a:gd name="T11" fmla="*/ 259 h 457"/>
                    <a:gd name="T12" fmla="*/ 1167 w 2161"/>
                    <a:gd name="T13" fmla="*/ 259 h 457"/>
                    <a:gd name="T14" fmla="*/ 1541 w 2161"/>
                    <a:gd name="T15" fmla="*/ 318 h 457"/>
                    <a:gd name="T16" fmla="*/ 1758 w 2161"/>
                    <a:gd name="T17" fmla="*/ 401 h 457"/>
                    <a:gd name="T18" fmla="*/ 1907 w 2161"/>
                    <a:gd name="T19" fmla="*/ 453 h 457"/>
                    <a:gd name="T20" fmla="*/ 2049 w 2161"/>
                    <a:gd name="T21" fmla="*/ 423 h 457"/>
                    <a:gd name="T22" fmla="*/ 2109 w 2161"/>
                    <a:gd name="T23" fmla="*/ 348 h 457"/>
                    <a:gd name="T24" fmla="*/ 2109 w 2161"/>
                    <a:gd name="T25" fmla="*/ 251 h 457"/>
                    <a:gd name="T26" fmla="*/ 2004 w 2161"/>
                    <a:gd name="T27" fmla="*/ 154 h 457"/>
                    <a:gd name="T28" fmla="*/ 1167 w 2161"/>
                    <a:gd name="T29" fmla="*/ 27 h 457"/>
                    <a:gd name="T30" fmla="*/ 336 w 2161"/>
                    <a:gd name="T31" fmla="*/ 4 h 457"/>
                    <a:gd name="T32" fmla="*/ 52 w 2161"/>
                    <a:gd name="T33" fmla="*/ 49 h 457"/>
                    <a:gd name="T34" fmla="*/ 7 w 2161"/>
                    <a:gd name="T35" fmla="*/ 13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1" h="457">
                      <a:moveTo>
                        <a:pt x="7" y="139"/>
                      </a:moveTo>
                      <a:cubicBezTo>
                        <a:pt x="13" y="175"/>
                        <a:pt x="59" y="234"/>
                        <a:pt x="89" y="266"/>
                      </a:cubicBezTo>
                      <a:cubicBezTo>
                        <a:pt x="119" y="298"/>
                        <a:pt x="143" y="327"/>
                        <a:pt x="187" y="333"/>
                      </a:cubicBezTo>
                      <a:cubicBezTo>
                        <a:pt x="231" y="339"/>
                        <a:pt x="289" y="312"/>
                        <a:pt x="351" y="303"/>
                      </a:cubicBezTo>
                      <a:cubicBezTo>
                        <a:pt x="413" y="294"/>
                        <a:pt x="478" y="288"/>
                        <a:pt x="561" y="281"/>
                      </a:cubicBezTo>
                      <a:cubicBezTo>
                        <a:pt x="644" y="274"/>
                        <a:pt x="751" y="263"/>
                        <a:pt x="852" y="259"/>
                      </a:cubicBezTo>
                      <a:cubicBezTo>
                        <a:pt x="953" y="255"/>
                        <a:pt x="1052" y="249"/>
                        <a:pt x="1167" y="259"/>
                      </a:cubicBezTo>
                      <a:cubicBezTo>
                        <a:pt x="1282" y="269"/>
                        <a:pt x="1443" y="294"/>
                        <a:pt x="1541" y="318"/>
                      </a:cubicBezTo>
                      <a:cubicBezTo>
                        <a:pt x="1639" y="342"/>
                        <a:pt x="1697" y="379"/>
                        <a:pt x="1758" y="401"/>
                      </a:cubicBezTo>
                      <a:cubicBezTo>
                        <a:pt x="1819" y="423"/>
                        <a:pt x="1858" y="449"/>
                        <a:pt x="1907" y="453"/>
                      </a:cubicBezTo>
                      <a:cubicBezTo>
                        <a:pt x="1956" y="457"/>
                        <a:pt x="2015" y="440"/>
                        <a:pt x="2049" y="423"/>
                      </a:cubicBezTo>
                      <a:cubicBezTo>
                        <a:pt x="2083" y="406"/>
                        <a:pt x="2099" y="377"/>
                        <a:pt x="2109" y="348"/>
                      </a:cubicBezTo>
                      <a:cubicBezTo>
                        <a:pt x="2119" y="319"/>
                        <a:pt x="2127" y="283"/>
                        <a:pt x="2109" y="251"/>
                      </a:cubicBezTo>
                      <a:cubicBezTo>
                        <a:pt x="2091" y="219"/>
                        <a:pt x="2161" y="191"/>
                        <a:pt x="2004" y="154"/>
                      </a:cubicBezTo>
                      <a:cubicBezTo>
                        <a:pt x="1847" y="117"/>
                        <a:pt x="1445" y="52"/>
                        <a:pt x="1167" y="27"/>
                      </a:cubicBezTo>
                      <a:cubicBezTo>
                        <a:pt x="889" y="2"/>
                        <a:pt x="522" y="0"/>
                        <a:pt x="336" y="4"/>
                      </a:cubicBezTo>
                      <a:cubicBezTo>
                        <a:pt x="150" y="8"/>
                        <a:pt x="104" y="27"/>
                        <a:pt x="52" y="49"/>
                      </a:cubicBezTo>
                      <a:cubicBezTo>
                        <a:pt x="0" y="71"/>
                        <a:pt x="1" y="103"/>
                        <a:pt x="7" y="139"/>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omic Sans MS" pitchFamily="66" charset="0"/>
                    <a:ea typeface="宋体" charset="-122"/>
                  </a:endParaRPr>
                </a:p>
              </p:txBody>
            </p:sp>
            <p:sp>
              <p:nvSpPr>
                <p:cNvPr id="16391" name="Freeform 7"/>
                <p:cNvSpPr>
                  <a:spLocks/>
                </p:cNvSpPr>
                <p:nvPr/>
              </p:nvSpPr>
              <p:spPr bwMode="auto">
                <a:xfrm>
                  <a:off x="1865" y="1811"/>
                  <a:ext cx="2341" cy="585"/>
                </a:xfrm>
                <a:custGeom>
                  <a:avLst/>
                  <a:gdLst>
                    <a:gd name="T0" fmla="*/ 506 w 2341"/>
                    <a:gd name="T1" fmla="*/ 441 h 585"/>
                    <a:gd name="T2" fmla="*/ 274 w 2341"/>
                    <a:gd name="T3" fmla="*/ 515 h 585"/>
                    <a:gd name="T4" fmla="*/ 72 w 2341"/>
                    <a:gd name="T5" fmla="*/ 486 h 585"/>
                    <a:gd name="T6" fmla="*/ 5 w 2341"/>
                    <a:gd name="T7" fmla="*/ 373 h 585"/>
                    <a:gd name="T8" fmla="*/ 43 w 2341"/>
                    <a:gd name="T9" fmla="*/ 224 h 585"/>
                    <a:gd name="T10" fmla="*/ 215 w 2341"/>
                    <a:gd name="T11" fmla="*/ 89 h 585"/>
                    <a:gd name="T12" fmla="*/ 476 w 2341"/>
                    <a:gd name="T13" fmla="*/ 52 h 585"/>
                    <a:gd name="T14" fmla="*/ 731 w 2341"/>
                    <a:gd name="T15" fmla="*/ 74 h 585"/>
                    <a:gd name="T16" fmla="*/ 1090 w 2341"/>
                    <a:gd name="T17" fmla="*/ 37 h 585"/>
                    <a:gd name="T18" fmla="*/ 1367 w 2341"/>
                    <a:gd name="T19" fmla="*/ 7 h 585"/>
                    <a:gd name="T20" fmla="*/ 1778 w 2341"/>
                    <a:gd name="T21" fmla="*/ 7 h 585"/>
                    <a:gd name="T22" fmla="*/ 2204 w 2341"/>
                    <a:gd name="T23" fmla="*/ 52 h 585"/>
                    <a:gd name="T24" fmla="*/ 2287 w 2341"/>
                    <a:gd name="T25" fmla="*/ 111 h 585"/>
                    <a:gd name="T26" fmla="*/ 2332 w 2341"/>
                    <a:gd name="T27" fmla="*/ 246 h 585"/>
                    <a:gd name="T28" fmla="*/ 2339 w 2341"/>
                    <a:gd name="T29" fmla="*/ 373 h 585"/>
                    <a:gd name="T30" fmla="*/ 2324 w 2341"/>
                    <a:gd name="T31" fmla="*/ 456 h 585"/>
                    <a:gd name="T32" fmla="*/ 2339 w 2341"/>
                    <a:gd name="T33" fmla="*/ 538 h 585"/>
                    <a:gd name="T34" fmla="*/ 2309 w 2341"/>
                    <a:gd name="T35" fmla="*/ 583 h 585"/>
                    <a:gd name="T36" fmla="*/ 2234 w 2341"/>
                    <a:gd name="T37" fmla="*/ 553 h 585"/>
                    <a:gd name="T38" fmla="*/ 2062 w 2341"/>
                    <a:gd name="T39" fmla="*/ 486 h 585"/>
                    <a:gd name="T40" fmla="*/ 1778 w 2341"/>
                    <a:gd name="T41" fmla="*/ 448 h 585"/>
                    <a:gd name="T42" fmla="*/ 1613 w 2341"/>
                    <a:gd name="T43" fmla="*/ 448 h 585"/>
                    <a:gd name="T44" fmla="*/ 1329 w 2341"/>
                    <a:gd name="T45" fmla="*/ 418 h 585"/>
                    <a:gd name="T46" fmla="*/ 1195 w 2341"/>
                    <a:gd name="T47" fmla="*/ 411 h 585"/>
                    <a:gd name="T48" fmla="*/ 895 w 2341"/>
                    <a:gd name="T49" fmla="*/ 426 h 585"/>
                    <a:gd name="T50" fmla="*/ 671 w 2341"/>
                    <a:gd name="T51" fmla="*/ 411 h 585"/>
                    <a:gd name="T52" fmla="*/ 506 w 2341"/>
                    <a:gd name="T53" fmla="*/ 441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41" h="585">
                      <a:moveTo>
                        <a:pt x="506" y="441"/>
                      </a:moveTo>
                      <a:cubicBezTo>
                        <a:pt x="440" y="458"/>
                        <a:pt x="346" y="507"/>
                        <a:pt x="274" y="515"/>
                      </a:cubicBezTo>
                      <a:cubicBezTo>
                        <a:pt x="202" y="523"/>
                        <a:pt x="117" y="510"/>
                        <a:pt x="72" y="486"/>
                      </a:cubicBezTo>
                      <a:cubicBezTo>
                        <a:pt x="27" y="462"/>
                        <a:pt x="10" y="417"/>
                        <a:pt x="5" y="373"/>
                      </a:cubicBezTo>
                      <a:cubicBezTo>
                        <a:pt x="0" y="329"/>
                        <a:pt x="8" y="271"/>
                        <a:pt x="43" y="224"/>
                      </a:cubicBezTo>
                      <a:cubicBezTo>
                        <a:pt x="78" y="177"/>
                        <a:pt x="143" y="118"/>
                        <a:pt x="215" y="89"/>
                      </a:cubicBezTo>
                      <a:cubicBezTo>
                        <a:pt x="287" y="60"/>
                        <a:pt x="390" y="55"/>
                        <a:pt x="476" y="52"/>
                      </a:cubicBezTo>
                      <a:cubicBezTo>
                        <a:pt x="562" y="49"/>
                        <a:pt x="629" y="77"/>
                        <a:pt x="731" y="74"/>
                      </a:cubicBezTo>
                      <a:cubicBezTo>
                        <a:pt x="833" y="71"/>
                        <a:pt x="984" y="48"/>
                        <a:pt x="1090" y="37"/>
                      </a:cubicBezTo>
                      <a:cubicBezTo>
                        <a:pt x="1196" y="26"/>
                        <a:pt x="1252" y="12"/>
                        <a:pt x="1367" y="7"/>
                      </a:cubicBezTo>
                      <a:cubicBezTo>
                        <a:pt x="1482" y="2"/>
                        <a:pt x="1639" y="0"/>
                        <a:pt x="1778" y="7"/>
                      </a:cubicBezTo>
                      <a:cubicBezTo>
                        <a:pt x="1917" y="14"/>
                        <a:pt x="2119" y="35"/>
                        <a:pt x="2204" y="52"/>
                      </a:cubicBezTo>
                      <a:cubicBezTo>
                        <a:pt x="2289" y="69"/>
                        <a:pt x="2266" y="79"/>
                        <a:pt x="2287" y="111"/>
                      </a:cubicBezTo>
                      <a:cubicBezTo>
                        <a:pt x="2308" y="143"/>
                        <a:pt x="2323" y="202"/>
                        <a:pt x="2332" y="246"/>
                      </a:cubicBezTo>
                      <a:cubicBezTo>
                        <a:pt x="2341" y="290"/>
                        <a:pt x="2340" y="338"/>
                        <a:pt x="2339" y="373"/>
                      </a:cubicBezTo>
                      <a:cubicBezTo>
                        <a:pt x="2338" y="408"/>
                        <a:pt x="2324" y="429"/>
                        <a:pt x="2324" y="456"/>
                      </a:cubicBezTo>
                      <a:cubicBezTo>
                        <a:pt x="2324" y="483"/>
                        <a:pt x="2341" y="517"/>
                        <a:pt x="2339" y="538"/>
                      </a:cubicBezTo>
                      <a:cubicBezTo>
                        <a:pt x="2337" y="559"/>
                        <a:pt x="2326" y="581"/>
                        <a:pt x="2309" y="583"/>
                      </a:cubicBezTo>
                      <a:cubicBezTo>
                        <a:pt x="2292" y="585"/>
                        <a:pt x="2275" y="569"/>
                        <a:pt x="2234" y="553"/>
                      </a:cubicBezTo>
                      <a:cubicBezTo>
                        <a:pt x="2193" y="537"/>
                        <a:pt x="2138" y="504"/>
                        <a:pt x="2062" y="486"/>
                      </a:cubicBezTo>
                      <a:cubicBezTo>
                        <a:pt x="1986" y="468"/>
                        <a:pt x="1853" y="454"/>
                        <a:pt x="1778" y="448"/>
                      </a:cubicBezTo>
                      <a:cubicBezTo>
                        <a:pt x="1703" y="442"/>
                        <a:pt x="1688" y="453"/>
                        <a:pt x="1613" y="448"/>
                      </a:cubicBezTo>
                      <a:cubicBezTo>
                        <a:pt x="1538" y="443"/>
                        <a:pt x="1399" y="424"/>
                        <a:pt x="1329" y="418"/>
                      </a:cubicBezTo>
                      <a:cubicBezTo>
                        <a:pt x="1259" y="412"/>
                        <a:pt x="1267" y="410"/>
                        <a:pt x="1195" y="411"/>
                      </a:cubicBezTo>
                      <a:cubicBezTo>
                        <a:pt x="1123" y="412"/>
                        <a:pt x="982" y="426"/>
                        <a:pt x="895" y="426"/>
                      </a:cubicBezTo>
                      <a:cubicBezTo>
                        <a:pt x="808" y="426"/>
                        <a:pt x="738" y="410"/>
                        <a:pt x="671" y="411"/>
                      </a:cubicBezTo>
                      <a:cubicBezTo>
                        <a:pt x="604" y="412"/>
                        <a:pt x="572" y="424"/>
                        <a:pt x="506" y="441"/>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omic Sans MS" pitchFamily="66" charset="0"/>
                    <a:ea typeface="宋体" charset="-122"/>
                  </a:endParaRPr>
                </a:p>
              </p:txBody>
            </p:sp>
          </p:grpSp>
          <p:sp>
            <p:nvSpPr>
              <p:cNvPr id="16392" name="Freeform 8"/>
              <p:cNvSpPr>
                <a:spLocks/>
              </p:cNvSpPr>
              <p:nvPr/>
            </p:nvSpPr>
            <p:spPr bwMode="auto">
              <a:xfrm>
                <a:off x="1863" y="3172"/>
                <a:ext cx="898" cy="397"/>
              </a:xfrm>
              <a:custGeom>
                <a:avLst/>
                <a:gdLst>
                  <a:gd name="T0" fmla="*/ 247 w 898"/>
                  <a:gd name="T1" fmla="*/ 397 h 397"/>
                  <a:gd name="T2" fmla="*/ 239 w 898"/>
                  <a:gd name="T3" fmla="*/ 269 h 397"/>
                  <a:gd name="T4" fmla="*/ 142 w 898"/>
                  <a:gd name="T5" fmla="*/ 307 h 397"/>
                  <a:gd name="T6" fmla="*/ 0 w 898"/>
                  <a:gd name="T7" fmla="*/ 299 h 397"/>
                  <a:gd name="T8" fmla="*/ 120 w 898"/>
                  <a:gd name="T9" fmla="*/ 262 h 397"/>
                  <a:gd name="T10" fmla="*/ 224 w 898"/>
                  <a:gd name="T11" fmla="*/ 202 h 397"/>
                  <a:gd name="T12" fmla="*/ 209 w 898"/>
                  <a:gd name="T13" fmla="*/ 67 h 397"/>
                  <a:gd name="T14" fmla="*/ 232 w 898"/>
                  <a:gd name="T15" fmla="*/ 0 h 397"/>
                  <a:gd name="T16" fmla="*/ 292 w 898"/>
                  <a:gd name="T17" fmla="*/ 90 h 397"/>
                  <a:gd name="T18" fmla="*/ 314 w 898"/>
                  <a:gd name="T19" fmla="*/ 187 h 397"/>
                  <a:gd name="T20" fmla="*/ 486 w 898"/>
                  <a:gd name="T21" fmla="*/ 135 h 397"/>
                  <a:gd name="T22" fmla="*/ 651 w 898"/>
                  <a:gd name="T23" fmla="*/ 112 h 397"/>
                  <a:gd name="T24" fmla="*/ 898 w 898"/>
                  <a:gd name="T25" fmla="*/ 82 h 397"/>
                  <a:gd name="T26" fmla="*/ 748 w 898"/>
                  <a:gd name="T27" fmla="*/ 150 h 397"/>
                  <a:gd name="T28" fmla="*/ 464 w 898"/>
                  <a:gd name="T29" fmla="*/ 187 h 397"/>
                  <a:gd name="T30" fmla="*/ 314 w 898"/>
                  <a:gd name="T31" fmla="*/ 232 h 397"/>
                  <a:gd name="T32" fmla="*/ 322 w 898"/>
                  <a:gd name="T33" fmla="*/ 374 h 397"/>
                  <a:gd name="T34" fmla="*/ 247 w 898"/>
                  <a:gd name="T35" fmla="*/ 397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8" h="397">
                    <a:moveTo>
                      <a:pt x="247" y="397"/>
                    </a:moveTo>
                    <a:lnTo>
                      <a:pt x="239" y="269"/>
                    </a:lnTo>
                    <a:lnTo>
                      <a:pt x="142" y="307"/>
                    </a:lnTo>
                    <a:lnTo>
                      <a:pt x="0" y="299"/>
                    </a:lnTo>
                    <a:lnTo>
                      <a:pt x="120" y="262"/>
                    </a:lnTo>
                    <a:lnTo>
                      <a:pt x="224" y="202"/>
                    </a:lnTo>
                    <a:lnTo>
                      <a:pt x="209" y="67"/>
                    </a:lnTo>
                    <a:lnTo>
                      <a:pt x="232" y="0"/>
                    </a:lnTo>
                    <a:lnTo>
                      <a:pt x="292" y="90"/>
                    </a:lnTo>
                    <a:lnTo>
                      <a:pt x="314" y="187"/>
                    </a:lnTo>
                    <a:lnTo>
                      <a:pt x="486" y="135"/>
                    </a:lnTo>
                    <a:lnTo>
                      <a:pt x="651" y="112"/>
                    </a:lnTo>
                    <a:lnTo>
                      <a:pt x="898" y="82"/>
                    </a:lnTo>
                    <a:lnTo>
                      <a:pt x="748" y="150"/>
                    </a:lnTo>
                    <a:lnTo>
                      <a:pt x="464" y="187"/>
                    </a:lnTo>
                    <a:lnTo>
                      <a:pt x="314" y="232"/>
                    </a:lnTo>
                    <a:lnTo>
                      <a:pt x="322" y="374"/>
                    </a:lnTo>
                    <a:lnTo>
                      <a:pt x="247" y="397"/>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omic Sans MS" pitchFamily="66" charset="0"/>
                  <a:ea typeface="宋体" charset="-122"/>
                </a:endParaRPr>
              </a:p>
            </p:txBody>
          </p:sp>
          <p:sp>
            <p:nvSpPr>
              <p:cNvPr id="16393" name="Freeform 9"/>
              <p:cNvSpPr>
                <a:spLocks/>
              </p:cNvSpPr>
              <p:nvPr/>
            </p:nvSpPr>
            <p:spPr bwMode="auto">
              <a:xfrm>
                <a:off x="3352" y="3074"/>
                <a:ext cx="157" cy="337"/>
              </a:xfrm>
              <a:custGeom>
                <a:avLst/>
                <a:gdLst>
                  <a:gd name="T0" fmla="*/ 90 w 157"/>
                  <a:gd name="T1" fmla="*/ 8 h 337"/>
                  <a:gd name="T2" fmla="*/ 157 w 157"/>
                  <a:gd name="T3" fmla="*/ 195 h 337"/>
                  <a:gd name="T4" fmla="*/ 142 w 157"/>
                  <a:gd name="T5" fmla="*/ 337 h 337"/>
                  <a:gd name="T6" fmla="*/ 0 w 157"/>
                  <a:gd name="T7" fmla="*/ 0 h 337"/>
                  <a:gd name="T8" fmla="*/ 90 w 157"/>
                  <a:gd name="T9" fmla="*/ 8 h 337"/>
                </a:gdLst>
                <a:ahLst/>
                <a:cxnLst>
                  <a:cxn ang="0">
                    <a:pos x="T0" y="T1"/>
                  </a:cxn>
                  <a:cxn ang="0">
                    <a:pos x="T2" y="T3"/>
                  </a:cxn>
                  <a:cxn ang="0">
                    <a:pos x="T4" y="T5"/>
                  </a:cxn>
                  <a:cxn ang="0">
                    <a:pos x="T6" y="T7"/>
                  </a:cxn>
                  <a:cxn ang="0">
                    <a:pos x="T8" y="T9"/>
                  </a:cxn>
                </a:cxnLst>
                <a:rect l="0" t="0" r="r" b="b"/>
                <a:pathLst>
                  <a:path w="157" h="337">
                    <a:moveTo>
                      <a:pt x="90" y="8"/>
                    </a:moveTo>
                    <a:lnTo>
                      <a:pt x="157" y="195"/>
                    </a:lnTo>
                    <a:lnTo>
                      <a:pt x="142" y="337"/>
                    </a:lnTo>
                    <a:lnTo>
                      <a:pt x="0" y="0"/>
                    </a:lnTo>
                    <a:lnTo>
                      <a:pt x="90" y="8"/>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omic Sans MS" pitchFamily="66" charset="0"/>
                  <a:ea typeface="宋体" charset="-122"/>
                </a:endParaRPr>
              </a:p>
            </p:txBody>
          </p:sp>
          <p:sp>
            <p:nvSpPr>
              <p:cNvPr id="16394" name="Freeform 10"/>
              <p:cNvSpPr>
                <a:spLocks/>
              </p:cNvSpPr>
              <p:nvPr/>
            </p:nvSpPr>
            <p:spPr bwMode="auto">
              <a:xfrm>
                <a:off x="3306" y="3128"/>
                <a:ext cx="808" cy="396"/>
              </a:xfrm>
              <a:custGeom>
                <a:avLst/>
                <a:gdLst>
                  <a:gd name="T0" fmla="*/ 0 w 808"/>
                  <a:gd name="T1" fmla="*/ 366 h 396"/>
                  <a:gd name="T2" fmla="*/ 105 w 808"/>
                  <a:gd name="T3" fmla="*/ 366 h 396"/>
                  <a:gd name="T4" fmla="*/ 255 w 808"/>
                  <a:gd name="T5" fmla="*/ 306 h 396"/>
                  <a:gd name="T6" fmla="*/ 471 w 808"/>
                  <a:gd name="T7" fmla="*/ 112 h 396"/>
                  <a:gd name="T8" fmla="*/ 307 w 808"/>
                  <a:gd name="T9" fmla="*/ 67 h 396"/>
                  <a:gd name="T10" fmla="*/ 232 w 808"/>
                  <a:gd name="T11" fmla="*/ 22 h 396"/>
                  <a:gd name="T12" fmla="*/ 352 w 808"/>
                  <a:gd name="T13" fmla="*/ 22 h 396"/>
                  <a:gd name="T14" fmla="*/ 524 w 808"/>
                  <a:gd name="T15" fmla="*/ 74 h 396"/>
                  <a:gd name="T16" fmla="*/ 621 w 808"/>
                  <a:gd name="T17" fmla="*/ 0 h 396"/>
                  <a:gd name="T18" fmla="*/ 681 w 808"/>
                  <a:gd name="T19" fmla="*/ 0 h 396"/>
                  <a:gd name="T20" fmla="*/ 576 w 808"/>
                  <a:gd name="T21" fmla="*/ 82 h 396"/>
                  <a:gd name="T22" fmla="*/ 801 w 808"/>
                  <a:gd name="T23" fmla="*/ 134 h 396"/>
                  <a:gd name="T24" fmla="*/ 808 w 808"/>
                  <a:gd name="T25" fmla="*/ 209 h 396"/>
                  <a:gd name="T26" fmla="*/ 516 w 808"/>
                  <a:gd name="T27" fmla="*/ 134 h 396"/>
                  <a:gd name="T28" fmla="*/ 344 w 808"/>
                  <a:gd name="T29" fmla="*/ 291 h 396"/>
                  <a:gd name="T30" fmla="*/ 277 w 808"/>
                  <a:gd name="T31" fmla="*/ 344 h 396"/>
                  <a:gd name="T32" fmla="*/ 157 w 808"/>
                  <a:gd name="T33" fmla="*/ 396 h 396"/>
                  <a:gd name="T34" fmla="*/ 0 w 808"/>
                  <a:gd name="T35" fmla="*/ 36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8" h="396">
                    <a:moveTo>
                      <a:pt x="0" y="366"/>
                    </a:moveTo>
                    <a:lnTo>
                      <a:pt x="105" y="366"/>
                    </a:lnTo>
                    <a:lnTo>
                      <a:pt x="255" y="306"/>
                    </a:lnTo>
                    <a:lnTo>
                      <a:pt x="471" y="112"/>
                    </a:lnTo>
                    <a:lnTo>
                      <a:pt x="307" y="67"/>
                    </a:lnTo>
                    <a:lnTo>
                      <a:pt x="232" y="22"/>
                    </a:lnTo>
                    <a:lnTo>
                      <a:pt x="352" y="22"/>
                    </a:lnTo>
                    <a:lnTo>
                      <a:pt x="524" y="74"/>
                    </a:lnTo>
                    <a:lnTo>
                      <a:pt x="621" y="0"/>
                    </a:lnTo>
                    <a:lnTo>
                      <a:pt x="681" y="0"/>
                    </a:lnTo>
                    <a:lnTo>
                      <a:pt x="576" y="82"/>
                    </a:lnTo>
                    <a:lnTo>
                      <a:pt x="801" y="134"/>
                    </a:lnTo>
                    <a:lnTo>
                      <a:pt x="808" y="209"/>
                    </a:lnTo>
                    <a:lnTo>
                      <a:pt x="516" y="134"/>
                    </a:lnTo>
                    <a:lnTo>
                      <a:pt x="344" y="291"/>
                    </a:lnTo>
                    <a:lnTo>
                      <a:pt x="277" y="344"/>
                    </a:lnTo>
                    <a:lnTo>
                      <a:pt x="157" y="396"/>
                    </a:lnTo>
                    <a:lnTo>
                      <a:pt x="0" y="366"/>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omic Sans MS" pitchFamily="66" charset="0"/>
                  <a:ea typeface="宋体" charset="-122"/>
                </a:endParaRPr>
              </a:p>
            </p:txBody>
          </p:sp>
        </p:grpSp>
      </p:grpSp>
      <p:sp>
        <p:nvSpPr>
          <p:cNvPr id="16395" name="Rectangle 11"/>
          <p:cNvSpPr>
            <a:spLocks noGrp="1" noChangeArrowheads="1"/>
          </p:cNvSpPr>
          <p:nvPr>
            <p:ph type="ctrTitle"/>
          </p:nvPr>
        </p:nvSpPr>
        <p:spPr>
          <a:xfrm>
            <a:off x="685800" y="1416050"/>
            <a:ext cx="7772400" cy="1403350"/>
          </a:xfrm>
        </p:spPr>
        <p:txBody>
          <a:bodyPr anchor="b"/>
          <a:lstStyle>
            <a:lvl1pPr algn="ctr">
              <a:defRPr/>
            </a:lvl1pPr>
          </a:lstStyle>
          <a:p>
            <a:pPr lvl="0"/>
            <a:r>
              <a:rPr lang="zh-CN" altLang="en-US" noProof="0"/>
              <a:t>单击此处编辑母版标题样式</a:t>
            </a:r>
          </a:p>
        </p:txBody>
      </p:sp>
      <p:sp>
        <p:nvSpPr>
          <p:cNvPr id="16396" name="Rectangle 12"/>
          <p:cNvSpPr>
            <a:spLocks noGrp="1" noChangeArrowheads="1"/>
          </p:cNvSpPr>
          <p:nvPr>
            <p:ph type="subTitle" idx="1"/>
          </p:nvPr>
        </p:nvSpPr>
        <p:spPr>
          <a:xfrm>
            <a:off x="1371600" y="3886200"/>
            <a:ext cx="6400800" cy="1066800"/>
          </a:xfrm>
        </p:spPr>
        <p:txBody>
          <a:bodyPr>
            <a:spAutoFit/>
          </a:bodyPr>
          <a:lstStyle>
            <a:lvl1pPr marL="0" indent="0" algn="ctr">
              <a:buFontTx/>
              <a:buNone/>
              <a:defRPr/>
            </a:lvl1pPr>
          </a:lstStyle>
          <a:p>
            <a:pPr lvl="0"/>
            <a:r>
              <a:rPr lang="zh-CN" altLang="en-US" noProof="0"/>
              <a:t>单击此处编辑母版副标题样式</a:t>
            </a:r>
          </a:p>
        </p:txBody>
      </p:sp>
      <p:sp>
        <p:nvSpPr>
          <p:cNvPr id="16397" name="Rectangle 13"/>
          <p:cNvSpPr>
            <a:spLocks noGrp="1" noChangeArrowheads="1"/>
          </p:cNvSpPr>
          <p:nvPr>
            <p:ph type="dt" sz="half" idx="2"/>
          </p:nvPr>
        </p:nvSpPr>
        <p:spPr>
          <a:xfrm>
            <a:off x="685800" y="6324600"/>
            <a:ext cx="1905000" cy="457200"/>
          </a:xfrm>
        </p:spPr>
        <p:txBody>
          <a:bodyPr/>
          <a:lstStyle>
            <a:lvl1pPr>
              <a:defRPr/>
            </a:lvl1pPr>
          </a:lstStyle>
          <a:p>
            <a:endParaRPr lang="en-US" altLang="zh-CN">
              <a:solidFill>
                <a:srgbClr val="000000"/>
              </a:solidFill>
            </a:endParaRPr>
          </a:p>
        </p:txBody>
      </p:sp>
      <p:sp>
        <p:nvSpPr>
          <p:cNvPr id="16398" name="Rectangle 14"/>
          <p:cNvSpPr>
            <a:spLocks noGrp="1" noChangeArrowheads="1"/>
          </p:cNvSpPr>
          <p:nvPr>
            <p:ph type="ftr" sz="quarter" idx="3"/>
          </p:nvPr>
        </p:nvSpPr>
        <p:spPr>
          <a:xfrm>
            <a:off x="3124200" y="6324600"/>
            <a:ext cx="2895600" cy="457200"/>
          </a:xfrm>
        </p:spPr>
        <p:txBody>
          <a:bodyPr/>
          <a:lstStyle>
            <a:lvl1pPr>
              <a:defRPr/>
            </a:lvl1pPr>
          </a:lstStyle>
          <a:p>
            <a:endParaRPr lang="en-US" altLang="zh-CN">
              <a:solidFill>
                <a:srgbClr val="000000"/>
              </a:solidFill>
            </a:endParaRPr>
          </a:p>
        </p:txBody>
      </p:sp>
      <p:sp>
        <p:nvSpPr>
          <p:cNvPr id="16399" name="Rectangle 15"/>
          <p:cNvSpPr>
            <a:spLocks noGrp="1" noChangeArrowheads="1"/>
          </p:cNvSpPr>
          <p:nvPr>
            <p:ph type="sldNum" sz="quarter" idx="4"/>
          </p:nvPr>
        </p:nvSpPr>
        <p:spPr>
          <a:xfrm>
            <a:off x="6553200" y="6324600"/>
            <a:ext cx="1905000" cy="457200"/>
          </a:xfrm>
        </p:spPr>
        <p:txBody>
          <a:bodyPr/>
          <a:lstStyle>
            <a:lvl1pPr>
              <a:defRPr b="0"/>
            </a:lvl1pPr>
          </a:lstStyle>
          <a:p>
            <a:fld id="{272F7ABA-B807-461C-A9D4-AB5B3EAC5DD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445202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EB80C98-23EC-4C32-9B2D-E0379D53F52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713852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D44BB32-21B5-43EA-8CE6-E029B14B583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34639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415E4B6-978B-4ED7-A6AF-A1BC4E38B4F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699240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CD6E36D6-EF5B-429B-A7E6-9FE1CA308FF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6008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62CEC7-7BD5-48CC-A14E-A91CFC6C0EE8}" type="slidenum">
              <a:rPr lang="en-US" altLang="zh-CN"/>
              <a:pPr/>
              <a:t>‹#›</a:t>
            </a:fld>
            <a:endParaRPr lang="en-US" altLang="zh-CN"/>
          </a:p>
        </p:txBody>
      </p:sp>
    </p:spTree>
    <p:extLst>
      <p:ext uri="{BB962C8B-B14F-4D97-AF65-F5344CB8AC3E}">
        <p14:creationId xmlns:p14="http://schemas.microsoft.com/office/powerpoint/2010/main" val="15432828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E3C86CC0-06A7-4B8E-9154-07F8342BA07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790567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F3526817-10DD-490C-A453-31AFD2F959B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2998100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C836B11B-955C-4B97-AEE8-7EE90E1E042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206502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F961A36B-1246-457E-9B5A-DD30CA834C3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783011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D65CA686-9512-4BD9-AC8E-432FCDB684C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235948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5950" y="547688"/>
            <a:ext cx="2147888" cy="5624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17525" y="547688"/>
            <a:ext cx="6296025" cy="56245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92E9DFC-9AB4-4E0A-9DFD-FDE0532B1C9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72941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1900D68-3FCE-471B-8FEC-F6298EF3EA27}" type="slidenum">
              <a:rPr lang="en-US" altLang="zh-CN"/>
              <a:pPr/>
              <a:t>‹#›</a:t>
            </a:fld>
            <a:endParaRPr lang="en-US" altLang="zh-CN"/>
          </a:p>
        </p:txBody>
      </p:sp>
    </p:spTree>
    <p:extLst>
      <p:ext uri="{BB962C8B-B14F-4D97-AF65-F5344CB8AC3E}">
        <p14:creationId xmlns:p14="http://schemas.microsoft.com/office/powerpoint/2010/main" val="3754283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A4AFC56-76C4-4B3D-A12D-E1F5F4348DF1}" type="slidenum">
              <a:rPr lang="en-US" altLang="zh-CN"/>
              <a:pPr/>
              <a:t>‹#›</a:t>
            </a:fld>
            <a:endParaRPr lang="en-US" altLang="zh-CN"/>
          </a:p>
        </p:txBody>
      </p:sp>
    </p:spTree>
    <p:extLst>
      <p:ext uri="{BB962C8B-B14F-4D97-AF65-F5344CB8AC3E}">
        <p14:creationId xmlns:p14="http://schemas.microsoft.com/office/powerpoint/2010/main" val="681497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FA033AB-1FD2-4135-A58E-CA1B03C302F3}" type="slidenum">
              <a:rPr lang="en-US" altLang="zh-CN"/>
              <a:pPr/>
              <a:t>‹#›</a:t>
            </a:fld>
            <a:endParaRPr lang="en-US" altLang="zh-CN"/>
          </a:p>
        </p:txBody>
      </p:sp>
    </p:spTree>
    <p:extLst>
      <p:ext uri="{BB962C8B-B14F-4D97-AF65-F5344CB8AC3E}">
        <p14:creationId xmlns:p14="http://schemas.microsoft.com/office/powerpoint/2010/main" val="382510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695B842-A536-48A9-A2F6-A7E1E34B8CED}" type="slidenum">
              <a:rPr lang="en-US" altLang="zh-CN"/>
              <a:pPr/>
              <a:t>‹#›</a:t>
            </a:fld>
            <a:endParaRPr lang="en-US" altLang="zh-CN"/>
          </a:p>
        </p:txBody>
      </p:sp>
    </p:spTree>
    <p:extLst>
      <p:ext uri="{BB962C8B-B14F-4D97-AF65-F5344CB8AC3E}">
        <p14:creationId xmlns:p14="http://schemas.microsoft.com/office/powerpoint/2010/main" val="390291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E229B8C-CFBA-4B4B-80F2-35673A65C28E}" type="slidenum">
              <a:rPr lang="en-US" altLang="zh-CN"/>
              <a:pPr/>
              <a:t>‹#›</a:t>
            </a:fld>
            <a:endParaRPr lang="en-US" altLang="zh-CN"/>
          </a:p>
        </p:txBody>
      </p:sp>
    </p:spTree>
    <p:extLst>
      <p:ext uri="{BB962C8B-B14F-4D97-AF65-F5344CB8AC3E}">
        <p14:creationId xmlns:p14="http://schemas.microsoft.com/office/powerpoint/2010/main" val="399213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25802E4-CC5A-4179-80D8-D4B6D1C4DF52}" type="slidenum">
              <a:rPr lang="en-US" altLang="zh-CN"/>
              <a:pPr/>
              <a:t>‹#›</a:t>
            </a:fld>
            <a:endParaRPr lang="en-US" altLang="zh-CN"/>
          </a:p>
        </p:txBody>
      </p:sp>
    </p:spTree>
    <p:extLst>
      <p:ext uri="{BB962C8B-B14F-4D97-AF65-F5344CB8AC3E}">
        <p14:creationId xmlns:p14="http://schemas.microsoft.com/office/powerpoint/2010/main" val="587031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19" Type="http://schemas.openxmlformats.org/officeDocument/2006/relationships/image" Target="../media/image6.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7.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6" Type="http://schemas.openxmlformats.org/officeDocument/2006/relationships/image" Target="../media/image10.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9.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grpSp>
        <p:nvGrpSpPr>
          <p:cNvPr id="63490" name="Group 2"/>
          <p:cNvGrpSpPr>
            <a:grpSpLocks/>
          </p:cNvGrpSpPr>
          <p:nvPr/>
        </p:nvGrpSpPr>
        <p:grpSpPr bwMode="auto">
          <a:xfrm>
            <a:off x="0" y="0"/>
            <a:ext cx="9156700" cy="757238"/>
            <a:chOff x="0" y="0"/>
            <a:chExt cx="5768" cy="477"/>
          </a:xfrm>
        </p:grpSpPr>
        <p:sp>
          <p:nvSpPr>
            <p:cNvPr id="63491" name="Freeform 3"/>
            <p:cNvSpPr>
              <a:spLocks/>
            </p:cNvSpPr>
            <p:nvPr userDrawn="1"/>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2" name="Freeform 4"/>
            <p:cNvSpPr>
              <a:spLocks/>
            </p:cNvSpPr>
            <p:nvPr userDrawn="1"/>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3" name="Freeform 5"/>
            <p:cNvSpPr>
              <a:spLocks/>
            </p:cNvSpPr>
            <p:nvPr userDrawn="1"/>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4" name="Freeform 6"/>
            <p:cNvSpPr>
              <a:spLocks/>
            </p:cNvSpPr>
            <p:nvPr userDrawn="1"/>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5" name="Freeform 7"/>
            <p:cNvSpPr>
              <a:spLocks/>
            </p:cNvSpPr>
            <p:nvPr userDrawn="1"/>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6" name="Freeform 8"/>
            <p:cNvSpPr>
              <a:spLocks/>
            </p:cNvSpPr>
            <p:nvPr userDrawn="1"/>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7" name="Freeform 9"/>
            <p:cNvSpPr>
              <a:spLocks/>
            </p:cNvSpPr>
            <p:nvPr userDrawn="1"/>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8" name="Freeform 10"/>
            <p:cNvSpPr>
              <a:spLocks/>
            </p:cNvSpPr>
            <p:nvPr userDrawn="1"/>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9" name="Freeform 11"/>
            <p:cNvSpPr>
              <a:spLocks/>
            </p:cNvSpPr>
            <p:nvPr userDrawn="1"/>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0" name="Freeform 12"/>
            <p:cNvSpPr>
              <a:spLocks/>
            </p:cNvSpPr>
            <p:nvPr userDrawn="1"/>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1" name="Freeform 13"/>
            <p:cNvSpPr>
              <a:spLocks/>
            </p:cNvSpPr>
            <p:nvPr userDrawn="1"/>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2" name="Freeform 14"/>
            <p:cNvSpPr>
              <a:spLocks/>
            </p:cNvSpPr>
            <p:nvPr userDrawn="1"/>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3" name="Freeform 15"/>
            <p:cNvSpPr>
              <a:spLocks/>
            </p:cNvSpPr>
            <p:nvPr userDrawn="1"/>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Lst>
              <a:ahLst/>
              <a:cxnLst>
                <a:cxn ang="0">
                  <a:pos x="T0" y="T1"/>
                </a:cxn>
                <a:cxn ang="0">
                  <a:pos x="T2" y="T3"/>
                </a:cxn>
                <a:cxn ang="0">
                  <a:pos x="T4" y="T5"/>
                </a:cxn>
                <a:cxn ang="0">
                  <a:pos x="T6" y="T7"/>
                </a:cxn>
                <a:cxn ang="0">
                  <a:pos x="T8" y="T9"/>
                </a:cxn>
                <a:cxn ang="0">
                  <a:pos x="T10" y="T11"/>
                </a:cxn>
                <a:cxn ang="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4" name="Freeform 16"/>
            <p:cNvSpPr>
              <a:spLocks/>
            </p:cNvSpPr>
            <p:nvPr userDrawn="1"/>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5" name="Freeform 17"/>
            <p:cNvSpPr>
              <a:spLocks/>
            </p:cNvSpPr>
            <p:nvPr userDrawn="1"/>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6" name="Freeform 18"/>
            <p:cNvSpPr>
              <a:spLocks/>
            </p:cNvSpPr>
            <p:nvPr userDrawn="1"/>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7" name="Freeform 19"/>
            <p:cNvSpPr>
              <a:spLocks/>
            </p:cNvSpPr>
            <p:nvPr userDrawn="1"/>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8" name="Freeform 20"/>
            <p:cNvSpPr>
              <a:spLocks/>
            </p:cNvSpPr>
            <p:nvPr userDrawn="1"/>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9" name="Freeform 21"/>
            <p:cNvSpPr>
              <a:spLocks/>
            </p:cNvSpPr>
            <p:nvPr userDrawn="1"/>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0" name="Freeform 22"/>
            <p:cNvSpPr>
              <a:spLocks/>
            </p:cNvSpPr>
            <p:nvPr userDrawn="1"/>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1" name="Freeform 23"/>
            <p:cNvSpPr>
              <a:spLocks/>
            </p:cNvSpPr>
            <p:nvPr userDrawn="1"/>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2" name="Freeform 24"/>
            <p:cNvSpPr>
              <a:spLocks/>
            </p:cNvSpPr>
            <p:nvPr userDrawn="1"/>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3513" name="Group 25"/>
          <p:cNvGrpSpPr>
            <a:grpSpLocks/>
          </p:cNvGrpSpPr>
          <p:nvPr/>
        </p:nvGrpSpPr>
        <p:grpSpPr bwMode="auto">
          <a:xfrm>
            <a:off x="0" y="6180138"/>
            <a:ext cx="9169400" cy="138112"/>
            <a:chOff x="0" y="4032"/>
            <a:chExt cx="5776" cy="87"/>
          </a:xfrm>
        </p:grpSpPr>
        <p:sp>
          <p:nvSpPr>
            <p:cNvPr id="63514" name="Freeform 26"/>
            <p:cNvSpPr>
              <a:spLocks/>
            </p:cNvSpPr>
            <p:nvPr userDrawn="1"/>
          </p:nvSpPr>
          <p:spPr bwMode="auto">
            <a:xfrm>
              <a:off x="4041" y="4047"/>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5" name="Freeform 27"/>
            <p:cNvSpPr>
              <a:spLocks/>
            </p:cNvSpPr>
            <p:nvPr userDrawn="1"/>
          </p:nvSpPr>
          <p:spPr bwMode="auto">
            <a:xfrm>
              <a:off x="1727" y="4038"/>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6" name="Freeform 28"/>
            <p:cNvSpPr>
              <a:spLocks/>
            </p:cNvSpPr>
            <p:nvPr userDrawn="1"/>
          </p:nvSpPr>
          <p:spPr bwMode="auto">
            <a:xfrm>
              <a:off x="0" y="4032"/>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3517" name="Rectangle 29"/>
          <p:cNvSpPr>
            <a:spLocks noGrp="1" noChangeArrowheads="1"/>
          </p:cNvSpPr>
          <p:nvPr>
            <p:ph type="title"/>
          </p:nvPr>
        </p:nvSpPr>
        <p:spPr bwMode="auto">
          <a:xfrm>
            <a:off x="685800" y="7683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63518" name="Rectangle 30"/>
          <p:cNvSpPr>
            <a:spLocks noGrp="1" noChangeArrowheads="1"/>
          </p:cNvSpPr>
          <p:nvPr>
            <p:ph type="body" idx="1"/>
          </p:nvPr>
        </p:nvSpPr>
        <p:spPr bwMode="auto">
          <a:xfrm>
            <a:off x="685800" y="1981200"/>
            <a:ext cx="777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3519" name="Rectangle 31"/>
          <p:cNvSpPr>
            <a:spLocks noGrp="1" noChangeArrowheads="1"/>
          </p:cNvSpPr>
          <p:nvPr>
            <p:ph type="dt" sz="half" idx="2"/>
          </p:nvPr>
        </p:nvSpPr>
        <p:spPr bwMode="auto">
          <a:xfrm>
            <a:off x="665163" y="636746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lvl1pPr>
          </a:lstStyle>
          <a:p>
            <a:endParaRPr lang="en-US" altLang="zh-CN"/>
          </a:p>
        </p:txBody>
      </p:sp>
      <p:sp>
        <p:nvSpPr>
          <p:cNvPr id="63520" name="Rectangle 32"/>
          <p:cNvSpPr>
            <a:spLocks noGrp="1" noChangeArrowheads="1"/>
          </p:cNvSpPr>
          <p:nvPr>
            <p:ph type="ftr" sz="quarter" idx="3"/>
          </p:nvPr>
        </p:nvSpPr>
        <p:spPr bwMode="auto">
          <a:xfrm>
            <a:off x="3103563" y="636746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endParaRPr lang="en-US" altLang="zh-CN"/>
          </a:p>
        </p:txBody>
      </p:sp>
      <p:sp>
        <p:nvSpPr>
          <p:cNvPr id="63521" name="Rectangle 33"/>
          <p:cNvSpPr>
            <a:spLocks noGrp="1" noChangeArrowheads="1"/>
          </p:cNvSpPr>
          <p:nvPr>
            <p:ph type="sldNum" sz="quarter" idx="4"/>
          </p:nvPr>
        </p:nvSpPr>
        <p:spPr bwMode="auto">
          <a:xfrm>
            <a:off x="7239000" y="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b="1">
                <a:effectLst>
                  <a:outerShdw blurRad="38100" dist="38100" dir="2700000" algn="tl">
                    <a:srgbClr val="C0C0C0"/>
                  </a:outerShdw>
                </a:effectLst>
              </a:defRPr>
            </a:lvl1pPr>
          </a:lstStyle>
          <a:p>
            <a:fld id="{A65DE0E5-177D-4F3A-B962-1321C43F0269}" type="slidenum">
              <a:rPr lang="en-US" altLang="zh-CN"/>
              <a:pPr/>
              <a:t>‹#›</a:t>
            </a:fld>
            <a:endParaRPr lang="en-US" altLang="zh-CN"/>
          </a:p>
        </p:txBody>
      </p:sp>
      <p:sp>
        <p:nvSpPr>
          <p:cNvPr id="63522" name="Text Box 34"/>
          <p:cNvSpPr txBox="1">
            <a:spLocks noChangeArrowheads="1"/>
          </p:cNvSpPr>
          <p:nvPr userDrawn="1"/>
        </p:nvSpPr>
        <p:spPr bwMode="auto">
          <a:xfrm>
            <a:off x="7527925" y="6526213"/>
            <a:ext cx="11833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b="1" dirty="0" err="1">
                <a:effectLst>
                  <a:outerShdw blurRad="38100" dist="38100" dir="2700000" algn="tl">
                    <a:srgbClr val="C0C0C0"/>
                  </a:outerShdw>
                </a:effectLst>
                <a:latin typeface="Georgia" pitchFamily="18" charset="0"/>
              </a:rPr>
              <a:t>Zxl@xmu</a:t>
            </a:r>
            <a:endParaRPr lang="en-US" altLang="zh-CN" sz="1600" b="1" dirty="0">
              <a:effectLst>
                <a:outerShdw blurRad="38100" dist="38100" dir="2700000" algn="tl">
                  <a:srgbClr val="C0C0C0"/>
                </a:outerShdw>
              </a:effectLst>
              <a:latin typeface="Georgia" pitchFamily="18" charset="0"/>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ahoma" pitchFamily="34" charset="0"/>
          <a:ea typeface="宋体" pitchFamily="2" charset="-122"/>
        </a:defRPr>
      </a:lvl2pPr>
      <a:lvl3pPr algn="ctr" rtl="0" fontAlgn="base">
        <a:spcBef>
          <a:spcPct val="0"/>
        </a:spcBef>
        <a:spcAft>
          <a:spcPct val="0"/>
        </a:spcAft>
        <a:defRPr kumimoji="1" sz="4400">
          <a:solidFill>
            <a:schemeClr val="tx2"/>
          </a:solidFill>
          <a:latin typeface="Tahoma" pitchFamily="34" charset="0"/>
          <a:ea typeface="宋体" pitchFamily="2" charset="-122"/>
        </a:defRPr>
      </a:lvl3pPr>
      <a:lvl4pPr algn="ctr" rtl="0" fontAlgn="base">
        <a:spcBef>
          <a:spcPct val="0"/>
        </a:spcBef>
        <a:spcAft>
          <a:spcPct val="0"/>
        </a:spcAft>
        <a:defRPr kumimoji="1" sz="4400">
          <a:solidFill>
            <a:schemeClr val="tx2"/>
          </a:solidFill>
          <a:latin typeface="Tahoma" pitchFamily="34" charset="0"/>
          <a:ea typeface="宋体" pitchFamily="2" charset="-122"/>
        </a:defRPr>
      </a:lvl4pPr>
      <a:lvl5pPr algn="ctr" rtl="0" fontAlgn="base">
        <a:spcBef>
          <a:spcPct val="0"/>
        </a:spcBef>
        <a:spcAft>
          <a:spcPct val="0"/>
        </a:spcAft>
        <a:defRPr kumimoji="1" sz="4400">
          <a:solidFill>
            <a:schemeClr val="tx2"/>
          </a:solidFill>
          <a:latin typeface="Tahoma" pitchFamily="34" charset="0"/>
          <a:ea typeface="宋体" pitchFamily="2" charset="-122"/>
        </a:defRPr>
      </a:lvl5pPr>
      <a:lvl6pPr marL="457200" algn="ctr" rtl="0" fontAlgn="base">
        <a:spcBef>
          <a:spcPct val="0"/>
        </a:spcBef>
        <a:spcAft>
          <a:spcPct val="0"/>
        </a:spcAft>
        <a:defRPr kumimoji="1" sz="4400">
          <a:solidFill>
            <a:schemeClr val="tx2"/>
          </a:solidFill>
          <a:latin typeface="Tahoma" pitchFamily="34" charset="0"/>
          <a:ea typeface="宋体" pitchFamily="2" charset="-122"/>
        </a:defRPr>
      </a:lvl6pPr>
      <a:lvl7pPr marL="914400" algn="ctr" rtl="0" fontAlgn="base">
        <a:spcBef>
          <a:spcPct val="0"/>
        </a:spcBef>
        <a:spcAft>
          <a:spcPct val="0"/>
        </a:spcAft>
        <a:defRPr kumimoji="1" sz="4400">
          <a:solidFill>
            <a:schemeClr val="tx2"/>
          </a:solidFill>
          <a:latin typeface="Tahoma" pitchFamily="34" charset="0"/>
          <a:ea typeface="宋体" pitchFamily="2" charset="-122"/>
        </a:defRPr>
      </a:lvl7pPr>
      <a:lvl8pPr marL="1371600" algn="ctr" rtl="0" fontAlgn="base">
        <a:spcBef>
          <a:spcPct val="0"/>
        </a:spcBef>
        <a:spcAft>
          <a:spcPct val="0"/>
        </a:spcAft>
        <a:defRPr kumimoji="1" sz="4400">
          <a:solidFill>
            <a:schemeClr val="tx2"/>
          </a:solidFill>
          <a:latin typeface="Tahoma" pitchFamily="34" charset="0"/>
          <a:ea typeface="宋体" pitchFamily="2" charset="-122"/>
        </a:defRPr>
      </a:lvl8pPr>
      <a:lvl9pPr marL="1828800" algn="ctr"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SzPct val="90000"/>
        <a:buBlip>
          <a:blip r:embed="rId15"/>
        </a:buBlip>
        <a:defRPr kumimoji="1" sz="3200">
          <a:solidFill>
            <a:srgbClr val="000000"/>
          </a:solidFill>
          <a:latin typeface="+mn-lt"/>
          <a:ea typeface="+mn-ea"/>
          <a:cs typeface="+mn-cs"/>
        </a:defRPr>
      </a:lvl1pPr>
      <a:lvl2pPr marL="742950" indent="-285750" algn="l" rtl="0" fontAlgn="base">
        <a:spcBef>
          <a:spcPct val="20000"/>
        </a:spcBef>
        <a:spcAft>
          <a:spcPct val="0"/>
        </a:spcAft>
        <a:buSzPct val="80000"/>
        <a:buBlip>
          <a:blip r:embed="rId16"/>
        </a:buBlip>
        <a:defRPr kumimoji="1" sz="2800">
          <a:solidFill>
            <a:srgbClr val="000000"/>
          </a:solidFill>
          <a:latin typeface="+mn-lt"/>
          <a:ea typeface="+mn-ea"/>
        </a:defRPr>
      </a:lvl2pPr>
      <a:lvl3pPr marL="1143000" indent="-228600" algn="l" rtl="0" fontAlgn="base">
        <a:spcBef>
          <a:spcPct val="20000"/>
        </a:spcBef>
        <a:spcAft>
          <a:spcPct val="0"/>
        </a:spcAft>
        <a:buSzPct val="70000"/>
        <a:buBlip>
          <a:blip r:embed="rId17"/>
        </a:buBlip>
        <a:defRPr kumimoji="1" sz="2400">
          <a:solidFill>
            <a:srgbClr val="000000"/>
          </a:solidFill>
          <a:latin typeface="+mn-lt"/>
          <a:ea typeface="+mn-ea"/>
        </a:defRPr>
      </a:lvl3pPr>
      <a:lvl4pPr marL="1600200" indent="-228600" algn="l" rtl="0" fontAlgn="base">
        <a:spcBef>
          <a:spcPct val="20000"/>
        </a:spcBef>
        <a:spcAft>
          <a:spcPct val="0"/>
        </a:spcAft>
        <a:buSzPct val="70000"/>
        <a:buBlip>
          <a:blip r:embed="rId18"/>
        </a:buBlip>
        <a:defRPr kumimoji="1" sz="2000">
          <a:solidFill>
            <a:srgbClr val="000000"/>
          </a:solidFill>
          <a:latin typeface="+mn-lt"/>
          <a:ea typeface="+mn-ea"/>
        </a:defRPr>
      </a:lvl4pPr>
      <a:lvl5pPr marL="2057400" indent="-228600" algn="l" rtl="0" fontAlgn="base">
        <a:spcBef>
          <a:spcPct val="20000"/>
        </a:spcBef>
        <a:spcAft>
          <a:spcPct val="0"/>
        </a:spcAft>
        <a:buSzPct val="70000"/>
        <a:buBlip>
          <a:blip r:embed="rId19"/>
        </a:buBlip>
        <a:defRPr kumimoji="1" sz="2000">
          <a:solidFill>
            <a:srgbClr val="000000"/>
          </a:solidFill>
          <a:latin typeface="+mn-lt"/>
          <a:ea typeface="+mn-ea"/>
        </a:defRPr>
      </a:lvl5pPr>
      <a:lvl6pPr marL="2514600" indent="-228600" algn="l" rtl="0" fontAlgn="base">
        <a:spcBef>
          <a:spcPct val="20000"/>
        </a:spcBef>
        <a:spcAft>
          <a:spcPct val="0"/>
        </a:spcAft>
        <a:buSzPct val="70000"/>
        <a:buBlip>
          <a:blip r:embed="rId19"/>
        </a:buBlip>
        <a:defRPr kumimoji="1" sz="2000">
          <a:solidFill>
            <a:schemeClr val="tx1"/>
          </a:solidFill>
          <a:latin typeface="+mn-lt"/>
          <a:ea typeface="+mn-ea"/>
        </a:defRPr>
      </a:lvl6pPr>
      <a:lvl7pPr marL="2971800" indent="-228600" algn="l" rtl="0" fontAlgn="base">
        <a:spcBef>
          <a:spcPct val="20000"/>
        </a:spcBef>
        <a:spcAft>
          <a:spcPct val="0"/>
        </a:spcAft>
        <a:buSzPct val="70000"/>
        <a:buBlip>
          <a:blip r:embed="rId19"/>
        </a:buBlip>
        <a:defRPr kumimoji="1" sz="2000">
          <a:solidFill>
            <a:schemeClr val="tx1"/>
          </a:solidFill>
          <a:latin typeface="+mn-lt"/>
          <a:ea typeface="+mn-ea"/>
        </a:defRPr>
      </a:lvl7pPr>
      <a:lvl8pPr marL="3429000" indent="-228600" algn="l" rtl="0" fontAlgn="base">
        <a:spcBef>
          <a:spcPct val="20000"/>
        </a:spcBef>
        <a:spcAft>
          <a:spcPct val="0"/>
        </a:spcAft>
        <a:buSzPct val="70000"/>
        <a:buBlip>
          <a:blip r:embed="rId19"/>
        </a:buBlip>
        <a:defRPr kumimoji="1" sz="2000">
          <a:solidFill>
            <a:schemeClr val="tx1"/>
          </a:solidFill>
          <a:latin typeface="+mn-lt"/>
          <a:ea typeface="+mn-ea"/>
        </a:defRPr>
      </a:lvl8pPr>
      <a:lvl9pPr marL="3886200" indent="-228600" algn="l" rtl="0" fontAlgn="base">
        <a:spcBef>
          <a:spcPct val="20000"/>
        </a:spcBef>
        <a:spcAft>
          <a:spcPct val="0"/>
        </a:spcAft>
        <a:buSzPct val="70000"/>
        <a:buBlip>
          <a:blip r:embed="rId19"/>
        </a:buBlip>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grpSp>
        <p:nvGrpSpPr>
          <p:cNvPr id="63490" name="Group 2"/>
          <p:cNvGrpSpPr>
            <a:grpSpLocks/>
          </p:cNvGrpSpPr>
          <p:nvPr/>
        </p:nvGrpSpPr>
        <p:grpSpPr bwMode="auto">
          <a:xfrm>
            <a:off x="0" y="0"/>
            <a:ext cx="9156700" cy="757238"/>
            <a:chOff x="0" y="0"/>
            <a:chExt cx="5768" cy="477"/>
          </a:xfrm>
        </p:grpSpPr>
        <p:sp>
          <p:nvSpPr>
            <p:cNvPr id="63491" name="Freeform 3"/>
            <p:cNvSpPr>
              <a:spLocks/>
            </p:cNvSpPr>
            <p:nvPr userDrawn="1"/>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492" name="Freeform 4"/>
            <p:cNvSpPr>
              <a:spLocks/>
            </p:cNvSpPr>
            <p:nvPr userDrawn="1"/>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493" name="Freeform 5"/>
            <p:cNvSpPr>
              <a:spLocks/>
            </p:cNvSpPr>
            <p:nvPr userDrawn="1"/>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494" name="Freeform 6"/>
            <p:cNvSpPr>
              <a:spLocks/>
            </p:cNvSpPr>
            <p:nvPr userDrawn="1"/>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495" name="Freeform 7"/>
            <p:cNvSpPr>
              <a:spLocks/>
            </p:cNvSpPr>
            <p:nvPr userDrawn="1"/>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496" name="Freeform 8"/>
            <p:cNvSpPr>
              <a:spLocks/>
            </p:cNvSpPr>
            <p:nvPr userDrawn="1"/>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497" name="Freeform 9"/>
            <p:cNvSpPr>
              <a:spLocks/>
            </p:cNvSpPr>
            <p:nvPr userDrawn="1"/>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498" name="Freeform 10"/>
            <p:cNvSpPr>
              <a:spLocks/>
            </p:cNvSpPr>
            <p:nvPr userDrawn="1"/>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499" name="Freeform 11"/>
            <p:cNvSpPr>
              <a:spLocks/>
            </p:cNvSpPr>
            <p:nvPr userDrawn="1"/>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500" name="Freeform 12"/>
            <p:cNvSpPr>
              <a:spLocks/>
            </p:cNvSpPr>
            <p:nvPr userDrawn="1"/>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501" name="Freeform 13"/>
            <p:cNvSpPr>
              <a:spLocks/>
            </p:cNvSpPr>
            <p:nvPr userDrawn="1"/>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502" name="Freeform 14"/>
            <p:cNvSpPr>
              <a:spLocks/>
            </p:cNvSpPr>
            <p:nvPr userDrawn="1"/>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503" name="Freeform 15"/>
            <p:cNvSpPr>
              <a:spLocks/>
            </p:cNvSpPr>
            <p:nvPr userDrawn="1"/>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Lst>
              <a:ahLst/>
              <a:cxnLst>
                <a:cxn ang="0">
                  <a:pos x="T0" y="T1"/>
                </a:cxn>
                <a:cxn ang="0">
                  <a:pos x="T2" y="T3"/>
                </a:cxn>
                <a:cxn ang="0">
                  <a:pos x="T4" y="T5"/>
                </a:cxn>
                <a:cxn ang="0">
                  <a:pos x="T6" y="T7"/>
                </a:cxn>
                <a:cxn ang="0">
                  <a:pos x="T8" y="T9"/>
                </a:cxn>
                <a:cxn ang="0">
                  <a:pos x="T10" y="T11"/>
                </a:cxn>
                <a:cxn ang="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504" name="Freeform 16"/>
            <p:cNvSpPr>
              <a:spLocks/>
            </p:cNvSpPr>
            <p:nvPr userDrawn="1"/>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505" name="Freeform 17"/>
            <p:cNvSpPr>
              <a:spLocks/>
            </p:cNvSpPr>
            <p:nvPr userDrawn="1"/>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506" name="Freeform 18"/>
            <p:cNvSpPr>
              <a:spLocks/>
            </p:cNvSpPr>
            <p:nvPr userDrawn="1"/>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507" name="Freeform 19"/>
            <p:cNvSpPr>
              <a:spLocks/>
            </p:cNvSpPr>
            <p:nvPr userDrawn="1"/>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508" name="Freeform 20"/>
            <p:cNvSpPr>
              <a:spLocks/>
            </p:cNvSpPr>
            <p:nvPr userDrawn="1"/>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509" name="Freeform 21"/>
            <p:cNvSpPr>
              <a:spLocks/>
            </p:cNvSpPr>
            <p:nvPr userDrawn="1"/>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510" name="Freeform 22"/>
            <p:cNvSpPr>
              <a:spLocks/>
            </p:cNvSpPr>
            <p:nvPr userDrawn="1"/>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511" name="Freeform 23"/>
            <p:cNvSpPr>
              <a:spLocks/>
            </p:cNvSpPr>
            <p:nvPr userDrawn="1"/>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512" name="Freeform 24"/>
            <p:cNvSpPr>
              <a:spLocks/>
            </p:cNvSpPr>
            <p:nvPr userDrawn="1"/>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grpSp>
      <p:grpSp>
        <p:nvGrpSpPr>
          <p:cNvPr id="63513" name="Group 25"/>
          <p:cNvGrpSpPr>
            <a:grpSpLocks/>
          </p:cNvGrpSpPr>
          <p:nvPr/>
        </p:nvGrpSpPr>
        <p:grpSpPr bwMode="auto">
          <a:xfrm>
            <a:off x="0" y="6180138"/>
            <a:ext cx="9169400" cy="138112"/>
            <a:chOff x="0" y="4032"/>
            <a:chExt cx="5776" cy="87"/>
          </a:xfrm>
        </p:grpSpPr>
        <p:sp>
          <p:nvSpPr>
            <p:cNvPr id="63514" name="Freeform 26"/>
            <p:cNvSpPr>
              <a:spLocks/>
            </p:cNvSpPr>
            <p:nvPr userDrawn="1"/>
          </p:nvSpPr>
          <p:spPr bwMode="auto">
            <a:xfrm>
              <a:off x="4041" y="4047"/>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515" name="Freeform 27"/>
            <p:cNvSpPr>
              <a:spLocks/>
            </p:cNvSpPr>
            <p:nvPr userDrawn="1"/>
          </p:nvSpPr>
          <p:spPr bwMode="auto">
            <a:xfrm>
              <a:off x="1727" y="4038"/>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sp>
          <p:nvSpPr>
            <p:cNvPr id="63516" name="Freeform 28"/>
            <p:cNvSpPr>
              <a:spLocks/>
            </p:cNvSpPr>
            <p:nvPr userDrawn="1"/>
          </p:nvSpPr>
          <p:spPr bwMode="auto">
            <a:xfrm>
              <a:off x="0" y="4032"/>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545472"/>
                </a:solidFill>
              </a:endParaRPr>
            </a:p>
          </p:txBody>
        </p:sp>
      </p:grpSp>
      <p:sp>
        <p:nvSpPr>
          <p:cNvPr id="63517" name="Rectangle 29"/>
          <p:cNvSpPr>
            <a:spLocks noGrp="1" noChangeArrowheads="1"/>
          </p:cNvSpPr>
          <p:nvPr>
            <p:ph type="title"/>
          </p:nvPr>
        </p:nvSpPr>
        <p:spPr bwMode="auto">
          <a:xfrm>
            <a:off x="685800" y="7683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63518" name="Rectangle 30"/>
          <p:cNvSpPr>
            <a:spLocks noGrp="1" noChangeArrowheads="1"/>
          </p:cNvSpPr>
          <p:nvPr>
            <p:ph type="body" idx="1"/>
          </p:nvPr>
        </p:nvSpPr>
        <p:spPr bwMode="auto">
          <a:xfrm>
            <a:off x="685800" y="1981200"/>
            <a:ext cx="777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3519" name="Rectangle 31"/>
          <p:cNvSpPr>
            <a:spLocks noGrp="1" noChangeArrowheads="1"/>
          </p:cNvSpPr>
          <p:nvPr>
            <p:ph type="dt" sz="half" idx="2"/>
          </p:nvPr>
        </p:nvSpPr>
        <p:spPr bwMode="auto">
          <a:xfrm>
            <a:off x="665163" y="636746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lvl1pPr>
          </a:lstStyle>
          <a:p>
            <a:endParaRPr lang="en-US" altLang="zh-CN">
              <a:solidFill>
                <a:srgbClr val="545472"/>
              </a:solidFill>
            </a:endParaRPr>
          </a:p>
        </p:txBody>
      </p:sp>
      <p:sp>
        <p:nvSpPr>
          <p:cNvPr id="63520" name="Rectangle 32"/>
          <p:cNvSpPr>
            <a:spLocks noGrp="1" noChangeArrowheads="1"/>
          </p:cNvSpPr>
          <p:nvPr>
            <p:ph type="ftr" sz="quarter" idx="3"/>
          </p:nvPr>
        </p:nvSpPr>
        <p:spPr bwMode="auto">
          <a:xfrm>
            <a:off x="3103563" y="636746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endParaRPr lang="en-US" altLang="zh-CN">
              <a:solidFill>
                <a:srgbClr val="545472"/>
              </a:solidFill>
            </a:endParaRPr>
          </a:p>
        </p:txBody>
      </p:sp>
      <p:sp>
        <p:nvSpPr>
          <p:cNvPr id="63521" name="Rectangle 33"/>
          <p:cNvSpPr>
            <a:spLocks noGrp="1" noChangeArrowheads="1"/>
          </p:cNvSpPr>
          <p:nvPr>
            <p:ph type="sldNum" sz="quarter" idx="4"/>
          </p:nvPr>
        </p:nvSpPr>
        <p:spPr bwMode="auto">
          <a:xfrm>
            <a:off x="7239000" y="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b="1">
                <a:effectLst>
                  <a:outerShdw blurRad="38100" dist="38100" dir="2700000" algn="tl">
                    <a:srgbClr val="C0C0C0"/>
                  </a:outerShdw>
                </a:effectLst>
              </a:defRPr>
            </a:lvl1pPr>
          </a:lstStyle>
          <a:p>
            <a:fld id="{A65DE0E5-177D-4F3A-B962-1321C43F0269}" type="slidenum">
              <a:rPr lang="en-US" altLang="zh-CN">
                <a:solidFill>
                  <a:srgbClr val="545472"/>
                </a:solidFill>
              </a:rPr>
              <a:pPr/>
              <a:t>‹#›</a:t>
            </a:fld>
            <a:endParaRPr lang="en-US" altLang="zh-CN">
              <a:solidFill>
                <a:srgbClr val="545472"/>
              </a:solidFill>
            </a:endParaRPr>
          </a:p>
        </p:txBody>
      </p:sp>
      <p:sp>
        <p:nvSpPr>
          <p:cNvPr id="63522" name="Text Box 34"/>
          <p:cNvSpPr txBox="1">
            <a:spLocks noChangeArrowheads="1"/>
          </p:cNvSpPr>
          <p:nvPr userDrawn="1"/>
        </p:nvSpPr>
        <p:spPr bwMode="auto">
          <a:xfrm>
            <a:off x="7527925" y="6526213"/>
            <a:ext cx="11833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b="1" dirty="0" err="1">
                <a:solidFill>
                  <a:srgbClr val="545472"/>
                </a:solidFill>
                <a:effectLst>
                  <a:outerShdw blurRad="38100" dist="38100" dir="2700000" algn="tl">
                    <a:srgbClr val="C0C0C0"/>
                  </a:outerShdw>
                </a:effectLst>
                <a:latin typeface="Georgia" pitchFamily="18" charset="0"/>
              </a:rPr>
              <a:t>Zxl@xmu</a:t>
            </a:r>
            <a:endParaRPr lang="en-US" altLang="zh-CN" sz="1600" b="1" dirty="0">
              <a:solidFill>
                <a:srgbClr val="545472"/>
              </a:solidFill>
              <a:effectLst>
                <a:outerShdw blurRad="38100" dist="38100" dir="2700000" algn="tl">
                  <a:srgbClr val="C0C0C0"/>
                </a:outerShdw>
              </a:effectLst>
              <a:latin typeface="Georgia" pitchFamily="18" charset="0"/>
            </a:endParaRPr>
          </a:p>
        </p:txBody>
      </p:sp>
    </p:spTree>
    <p:extLst>
      <p:ext uri="{BB962C8B-B14F-4D97-AF65-F5344CB8AC3E}">
        <p14:creationId xmlns:p14="http://schemas.microsoft.com/office/powerpoint/2010/main" val="42915259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ahoma" pitchFamily="34" charset="0"/>
          <a:ea typeface="宋体" pitchFamily="2" charset="-122"/>
        </a:defRPr>
      </a:lvl2pPr>
      <a:lvl3pPr algn="ctr" rtl="0" fontAlgn="base">
        <a:spcBef>
          <a:spcPct val="0"/>
        </a:spcBef>
        <a:spcAft>
          <a:spcPct val="0"/>
        </a:spcAft>
        <a:defRPr kumimoji="1" sz="4400">
          <a:solidFill>
            <a:schemeClr val="tx2"/>
          </a:solidFill>
          <a:latin typeface="Tahoma" pitchFamily="34" charset="0"/>
          <a:ea typeface="宋体" pitchFamily="2" charset="-122"/>
        </a:defRPr>
      </a:lvl3pPr>
      <a:lvl4pPr algn="ctr" rtl="0" fontAlgn="base">
        <a:spcBef>
          <a:spcPct val="0"/>
        </a:spcBef>
        <a:spcAft>
          <a:spcPct val="0"/>
        </a:spcAft>
        <a:defRPr kumimoji="1" sz="4400">
          <a:solidFill>
            <a:schemeClr val="tx2"/>
          </a:solidFill>
          <a:latin typeface="Tahoma" pitchFamily="34" charset="0"/>
          <a:ea typeface="宋体" pitchFamily="2" charset="-122"/>
        </a:defRPr>
      </a:lvl4pPr>
      <a:lvl5pPr algn="ctr" rtl="0" fontAlgn="base">
        <a:spcBef>
          <a:spcPct val="0"/>
        </a:spcBef>
        <a:spcAft>
          <a:spcPct val="0"/>
        </a:spcAft>
        <a:defRPr kumimoji="1" sz="4400">
          <a:solidFill>
            <a:schemeClr val="tx2"/>
          </a:solidFill>
          <a:latin typeface="Tahoma" pitchFamily="34" charset="0"/>
          <a:ea typeface="宋体" pitchFamily="2" charset="-122"/>
        </a:defRPr>
      </a:lvl5pPr>
      <a:lvl6pPr marL="457200" algn="ctr" rtl="0" fontAlgn="base">
        <a:spcBef>
          <a:spcPct val="0"/>
        </a:spcBef>
        <a:spcAft>
          <a:spcPct val="0"/>
        </a:spcAft>
        <a:defRPr kumimoji="1" sz="4400">
          <a:solidFill>
            <a:schemeClr val="tx2"/>
          </a:solidFill>
          <a:latin typeface="Tahoma" pitchFamily="34" charset="0"/>
          <a:ea typeface="宋体" pitchFamily="2" charset="-122"/>
        </a:defRPr>
      </a:lvl6pPr>
      <a:lvl7pPr marL="914400" algn="ctr" rtl="0" fontAlgn="base">
        <a:spcBef>
          <a:spcPct val="0"/>
        </a:spcBef>
        <a:spcAft>
          <a:spcPct val="0"/>
        </a:spcAft>
        <a:defRPr kumimoji="1" sz="4400">
          <a:solidFill>
            <a:schemeClr val="tx2"/>
          </a:solidFill>
          <a:latin typeface="Tahoma" pitchFamily="34" charset="0"/>
          <a:ea typeface="宋体" pitchFamily="2" charset="-122"/>
        </a:defRPr>
      </a:lvl7pPr>
      <a:lvl8pPr marL="1371600" algn="ctr" rtl="0" fontAlgn="base">
        <a:spcBef>
          <a:spcPct val="0"/>
        </a:spcBef>
        <a:spcAft>
          <a:spcPct val="0"/>
        </a:spcAft>
        <a:defRPr kumimoji="1" sz="4400">
          <a:solidFill>
            <a:schemeClr val="tx2"/>
          </a:solidFill>
          <a:latin typeface="Tahoma" pitchFamily="34" charset="0"/>
          <a:ea typeface="宋体" pitchFamily="2" charset="-122"/>
        </a:defRPr>
      </a:lvl8pPr>
      <a:lvl9pPr marL="1828800" algn="ctr"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SzPct val="90000"/>
        <a:buBlip>
          <a:blip r:embed="rId15"/>
        </a:buBlip>
        <a:defRPr kumimoji="1" sz="3200">
          <a:solidFill>
            <a:srgbClr val="000000"/>
          </a:solidFill>
          <a:latin typeface="+mn-lt"/>
          <a:ea typeface="+mn-ea"/>
          <a:cs typeface="+mn-cs"/>
        </a:defRPr>
      </a:lvl1pPr>
      <a:lvl2pPr marL="742950" indent="-285750" algn="l" rtl="0" fontAlgn="base">
        <a:spcBef>
          <a:spcPct val="20000"/>
        </a:spcBef>
        <a:spcAft>
          <a:spcPct val="0"/>
        </a:spcAft>
        <a:buSzPct val="80000"/>
        <a:buBlip>
          <a:blip r:embed="rId16"/>
        </a:buBlip>
        <a:defRPr kumimoji="1" sz="2800">
          <a:solidFill>
            <a:srgbClr val="000000"/>
          </a:solidFill>
          <a:latin typeface="+mn-lt"/>
          <a:ea typeface="+mn-ea"/>
        </a:defRPr>
      </a:lvl2pPr>
      <a:lvl3pPr marL="1143000" indent="-228600" algn="l" rtl="0" fontAlgn="base">
        <a:spcBef>
          <a:spcPct val="20000"/>
        </a:spcBef>
        <a:spcAft>
          <a:spcPct val="0"/>
        </a:spcAft>
        <a:buSzPct val="70000"/>
        <a:buBlip>
          <a:blip r:embed="rId17"/>
        </a:buBlip>
        <a:defRPr kumimoji="1" sz="2400">
          <a:solidFill>
            <a:srgbClr val="000000"/>
          </a:solidFill>
          <a:latin typeface="+mn-lt"/>
          <a:ea typeface="+mn-ea"/>
        </a:defRPr>
      </a:lvl3pPr>
      <a:lvl4pPr marL="1600200" indent="-228600" algn="l" rtl="0" fontAlgn="base">
        <a:spcBef>
          <a:spcPct val="20000"/>
        </a:spcBef>
        <a:spcAft>
          <a:spcPct val="0"/>
        </a:spcAft>
        <a:buSzPct val="70000"/>
        <a:buBlip>
          <a:blip r:embed="rId18"/>
        </a:buBlip>
        <a:defRPr kumimoji="1" sz="2000">
          <a:solidFill>
            <a:srgbClr val="000000"/>
          </a:solidFill>
          <a:latin typeface="+mn-lt"/>
          <a:ea typeface="+mn-ea"/>
        </a:defRPr>
      </a:lvl4pPr>
      <a:lvl5pPr marL="2057400" indent="-228600" algn="l" rtl="0" fontAlgn="base">
        <a:spcBef>
          <a:spcPct val="20000"/>
        </a:spcBef>
        <a:spcAft>
          <a:spcPct val="0"/>
        </a:spcAft>
        <a:buSzPct val="70000"/>
        <a:buBlip>
          <a:blip r:embed="rId19"/>
        </a:buBlip>
        <a:defRPr kumimoji="1" sz="2000">
          <a:solidFill>
            <a:srgbClr val="000000"/>
          </a:solidFill>
          <a:latin typeface="+mn-lt"/>
          <a:ea typeface="+mn-ea"/>
        </a:defRPr>
      </a:lvl5pPr>
      <a:lvl6pPr marL="2514600" indent="-228600" algn="l" rtl="0" fontAlgn="base">
        <a:spcBef>
          <a:spcPct val="20000"/>
        </a:spcBef>
        <a:spcAft>
          <a:spcPct val="0"/>
        </a:spcAft>
        <a:buSzPct val="70000"/>
        <a:buBlip>
          <a:blip r:embed="rId19"/>
        </a:buBlip>
        <a:defRPr kumimoji="1" sz="2000">
          <a:solidFill>
            <a:schemeClr val="tx1"/>
          </a:solidFill>
          <a:latin typeface="+mn-lt"/>
          <a:ea typeface="+mn-ea"/>
        </a:defRPr>
      </a:lvl6pPr>
      <a:lvl7pPr marL="2971800" indent="-228600" algn="l" rtl="0" fontAlgn="base">
        <a:spcBef>
          <a:spcPct val="20000"/>
        </a:spcBef>
        <a:spcAft>
          <a:spcPct val="0"/>
        </a:spcAft>
        <a:buSzPct val="70000"/>
        <a:buBlip>
          <a:blip r:embed="rId19"/>
        </a:buBlip>
        <a:defRPr kumimoji="1" sz="2000">
          <a:solidFill>
            <a:schemeClr val="tx1"/>
          </a:solidFill>
          <a:latin typeface="+mn-lt"/>
          <a:ea typeface="+mn-ea"/>
        </a:defRPr>
      </a:lvl7pPr>
      <a:lvl8pPr marL="3429000" indent="-228600" algn="l" rtl="0" fontAlgn="base">
        <a:spcBef>
          <a:spcPct val="20000"/>
        </a:spcBef>
        <a:spcAft>
          <a:spcPct val="0"/>
        </a:spcAft>
        <a:buSzPct val="70000"/>
        <a:buBlip>
          <a:blip r:embed="rId19"/>
        </a:buBlip>
        <a:defRPr kumimoji="1" sz="2000">
          <a:solidFill>
            <a:schemeClr val="tx1"/>
          </a:solidFill>
          <a:latin typeface="+mn-lt"/>
          <a:ea typeface="+mn-ea"/>
        </a:defRPr>
      </a:lvl8pPr>
      <a:lvl9pPr marL="3886200" indent="-228600" algn="l" rtl="0" fontAlgn="base">
        <a:spcBef>
          <a:spcPct val="20000"/>
        </a:spcBef>
        <a:spcAft>
          <a:spcPct val="0"/>
        </a:spcAft>
        <a:buSzPct val="70000"/>
        <a:buBlip>
          <a:blip r:embed="rId19"/>
        </a:buBlip>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5362" name="Freeform 2"/>
          <p:cNvSpPr>
            <a:spLocks/>
          </p:cNvSpPr>
          <p:nvPr/>
        </p:nvSpPr>
        <p:spPr bwMode="auto">
          <a:xfrm>
            <a:off x="-23813" y="1763713"/>
            <a:ext cx="6899276" cy="171450"/>
          </a:xfrm>
          <a:custGeom>
            <a:avLst/>
            <a:gdLst>
              <a:gd name="T0" fmla="*/ 3477 w 4346"/>
              <a:gd name="T1" fmla="*/ 10 h 108"/>
              <a:gd name="T2" fmla="*/ 4057 w 4346"/>
              <a:gd name="T3" fmla="*/ 17 h 108"/>
              <a:gd name="T4" fmla="*/ 4293 w 4346"/>
              <a:gd name="T5" fmla="*/ 30 h 108"/>
              <a:gd name="T6" fmla="*/ 4293 w 4346"/>
              <a:gd name="T7" fmla="*/ 50 h 108"/>
              <a:gd name="T8" fmla="*/ 4329 w 4346"/>
              <a:gd name="T9" fmla="*/ 73 h 108"/>
              <a:gd name="T10" fmla="*/ 4305 w 4346"/>
              <a:gd name="T11" fmla="*/ 89 h 108"/>
              <a:gd name="T12" fmla="*/ 4082 w 4346"/>
              <a:gd name="T13" fmla="*/ 99 h 108"/>
              <a:gd name="T14" fmla="*/ 3675 w 4346"/>
              <a:gd name="T15" fmla="*/ 99 h 108"/>
              <a:gd name="T16" fmla="*/ 3129 w 4346"/>
              <a:gd name="T17" fmla="*/ 94 h 108"/>
              <a:gd name="T18" fmla="*/ 2401 w 4346"/>
              <a:gd name="T19" fmla="*/ 94 h 108"/>
              <a:gd name="T20" fmla="*/ 1733 w 4346"/>
              <a:gd name="T21" fmla="*/ 98 h 108"/>
              <a:gd name="T22" fmla="*/ 657 w 4346"/>
              <a:gd name="T23" fmla="*/ 102 h 108"/>
              <a:gd name="T24" fmla="*/ 1 w 4346"/>
              <a:gd name="T25" fmla="*/ 93 h 108"/>
              <a:gd name="T26" fmla="*/ 0 w 4346"/>
              <a:gd name="T27" fmla="*/ 13 h 108"/>
              <a:gd name="T28" fmla="*/ 657 w 4346"/>
              <a:gd name="T29" fmla="*/ 12 h 108"/>
              <a:gd name="T30" fmla="*/ 1349 w 4346"/>
              <a:gd name="T31" fmla="*/ 7 h 108"/>
              <a:gd name="T32" fmla="*/ 2265 w 4346"/>
              <a:gd name="T33" fmla="*/ 9 h 108"/>
              <a:gd name="T34" fmla="*/ 2834 w 4346"/>
              <a:gd name="T35" fmla="*/ 8 h 108"/>
              <a:gd name="T36" fmla="*/ 3477 w 4346"/>
              <a:gd name="T37"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46" h="108">
                <a:moveTo>
                  <a:pt x="3477" y="10"/>
                </a:moveTo>
                <a:cubicBezTo>
                  <a:pt x="3680" y="12"/>
                  <a:pt x="3921" y="14"/>
                  <a:pt x="4057" y="17"/>
                </a:cubicBezTo>
                <a:cubicBezTo>
                  <a:pt x="4192" y="20"/>
                  <a:pt x="4253" y="24"/>
                  <a:pt x="4293" y="30"/>
                </a:cubicBezTo>
                <a:cubicBezTo>
                  <a:pt x="4333" y="36"/>
                  <a:pt x="4286" y="43"/>
                  <a:pt x="4293" y="50"/>
                </a:cubicBezTo>
                <a:cubicBezTo>
                  <a:pt x="4300" y="57"/>
                  <a:pt x="4328" y="67"/>
                  <a:pt x="4329" y="73"/>
                </a:cubicBezTo>
                <a:cubicBezTo>
                  <a:pt x="4331" y="80"/>
                  <a:pt x="4346" y="85"/>
                  <a:pt x="4305" y="89"/>
                </a:cubicBezTo>
                <a:cubicBezTo>
                  <a:pt x="4263" y="93"/>
                  <a:pt x="4186" y="97"/>
                  <a:pt x="4082" y="99"/>
                </a:cubicBezTo>
                <a:cubicBezTo>
                  <a:pt x="3977" y="100"/>
                  <a:pt x="3834" y="99"/>
                  <a:pt x="3675" y="99"/>
                </a:cubicBezTo>
                <a:cubicBezTo>
                  <a:pt x="3516" y="98"/>
                  <a:pt x="3341" y="95"/>
                  <a:pt x="3129" y="94"/>
                </a:cubicBezTo>
                <a:cubicBezTo>
                  <a:pt x="2918" y="93"/>
                  <a:pt x="2634" y="94"/>
                  <a:pt x="2401" y="94"/>
                </a:cubicBezTo>
                <a:cubicBezTo>
                  <a:pt x="2168" y="95"/>
                  <a:pt x="2024" y="97"/>
                  <a:pt x="1733" y="98"/>
                </a:cubicBezTo>
                <a:cubicBezTo>
                  <a:pt x="1442" y="99"/>
                  <a:pt x="946" y="103"/>
                  <a:pt x="657" y="102"/>
                </a:cubicBezTo>
                <a:cubicBezTo>
                  <a:pt x="368" y="101"/>
                  <a:pt x="110" y="108"/>
                  <a:pt x="1" y="93"/>
                </a:cubicBezTo>
                <a:lnTo>
                  <a:pt x="0" y="13"/>
                </a:lnTo>
                <a:cubicBezTo>
                  <a:pt x="109" y="0"/>
                  <a:pt x="432" y="13"/>
                  <a:pt x="657" y="12"/>
                </a:cubicBezTo>
                <a:cubicBezTo>
                  <a:pt x="882" y="11"/>
                  <a:pt x="1082" y="7"/>
                  <a:pt x="1349" y="7"/>
                </a:cubicBezTo>
                <a:cubicBezTo>
                  <a:pt x="1617" y="6"/>
                  <a:pt x="2017" y="8"/>
                  <a:pt x="2265" y="9"/>
                </a:cubicBezTo>
                <a:cubicBezTo>
                  <a:pt x="2513" y="9"/>
                  <a:pt x="2634" y="9"/>
                  <a:pt x="2834" y="8"/>
                </a:cubicBezTo>
                <a:cubicBezTo>
                  <a:pt x="3034" y="9"/>
                  <a:pt x="3273" y="9"/>
                  <a:pt x="3477" y="10"/>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omic Sans MS" pitchFamily="66" charset="0"/>
              <a:ea typeface="宋体" charset="-122"/>
            </a:endParaRPr>
          </a:p>
        </p:txBody>
      </p:sp>
      <p:sp>
        <p:nvSpPr>
          <p:cNvPr id="15363" name="Freeform 3"/>
          <p:cNvSpPr>
            <a:spLocks/>
          </p:cNvSpPr>
          <p:nvPr/>
        </p:nvSpPr>
        <p:spPr bwMode="auto">
          <a:xfrm>
            <a:off x="198438" y="152400"/>
            <a:ext cx="715962" cy="6400800"/>
          </a:xfrm>
          <a:custGeom>
            <a:avLst/>
            <a:gdLst>
              <a:gd name="T0" fmla="*/ 86 w 883"/>
              <a:gd name="T1" fmla="*/ 3201 h 4115"/>
              <a:gd name="T2" fmla="*/ 79 w 883"/>
              <a:gd name="T3" fmla="*/ 2730 h 4115"/>
              <a:gd name="T4" fmla="*/ 64 w 883"/>
              <a:gd name="T5" fmla="*/ 2109 h 4115"/>
              <a:gd name="T6" fmla="*/ 101 w 883"/>
              <a:gd name="T7" fmla="*/ 1765 h 4115"/>
              <a:gd name="T8" fmla="*/ 79 w 883"/>
              <a:gd name="T9" fmla="*/ 1137 h 4115"/>
              <a:gd name="T10" fmla="*/ 34 w 883"/>
              <a:gd name="T11" fmla="*/ 651 h 4115"/>
              <a:gd name="T12" fmla="*/ 19 w 883"/>
              <a:gd name="T13" fmla="*/ 284 h 4115"/>
              <a:gd name="T14" fmla="*/ 49 w 883"/>
              <a:gd name="T15" fmla="*/ 45 h 4115"/>
              <a:gd name="T16" fmla="*/ 123 w 883"/>
              <a:gd name="T17" fmla="*/ 15 h 4115"/>
              <a:gd name="T18" fmla="*/ 243 w 883"/>
              <a:gd name="T19" fmla="*/ 37 h 4115"/>
              <a:gd name="T20" fmla="*/ 355 w 883"/>
              <a:gd name="T21" fmla="*/ 15 h 4115"/>
              <a:gd name="T22" fmla="*/ 512 w 883"/>
              <a:gd name="T23" fmla="*/ 7 h 4115"/>
              <a:gd name="T24" fmla="*/ 707 w 883"/>
              <a:gd name="T25" fmla="*/ 60 h 4115"/>
              <a:gd name="T26" fmla="*/ 797 w 883"/>
              <a:gd name="T27" fmla="*/ 142 h 4115"/>
              <a:gd name="T28" fmla="*/ 789 w 883"/>
              <a:gd name="T29" fmla="*/ 321 h 4115"/>
              <a:gd name="T30" fmla="*/ 804 w 883"/>
              <a:gd name="T31" fmla="*/ 658 h 4115"/>
              <a:gd name="T32" fmla="*/ 849 w 883"/>
              <a:gd name="T33" fmla="*/ 1047 h 4115"/>
              <a:gd name="T34" fmla="*/ 834 w 883"/>
              <a:gd name="T35" fmla="*/ 1586 h 4115"/>
              <a:gd name="T36" fmla="*/ 812 w 883"/>
              <a:gd name="T37" fmla="*/ 2199 h 4115"/>
              <a:gd name="T38" fmla="*/ 879 w 883"/>
              <a:gd name="T39" fmla="*/ 2812 h 4115"/>
              <a:gd name="T40" fmla="*/ 834 w 883"/>
              <a:gd name="T41" fmla="*/ 3329 h 4115"/>
              <a:gd name="T42" fmla="*/ 842 w 883"/>
              <a:gd name="T43" fmla="*/ 3957 h 4115"/>
              <a:gd name="T44" fmla="*/ 797 w 883"/>
              <a:gd name="T45" fmla="*/ 4054 h 4115"/>
              <a:gd name="T46" fmla="*/ 625 w 883"/>
              <a:gd name="T47" fmla="*/ 4084 h 4115"/>
              <a:gd name="T48" fmla="*/ 430 w 883"/>
              <a:gd name="T49" fmla="*/ 4039 h 4115"/>
              <a:gd name="T50" fmla="*/ 251 w 883"/>
              <a:gd name="T51" fmla="*/ 4069 h 4115"/>
              <a:gd name="T52" fmla="*/ 123 w 883"/>
              <a:gd name="T53" fmla="*/ 4114 h 4115"/>
              <a:gd name="T54" fmla="*/ 19 w 883"/>
              <a:gd name="T55" fmla="*/ 4062 h 4115"/>
              <a:gd name="T56" fmla="*/ 11 w 883"/>
              <a:gd name="T57" fmla="*/ 3875 h 4115"/>
              <a:gd name="T58" fmla="*/ 64 w 883"/>
              <a:gd name="T59" fmla="*/ 3598 h 4115"/>
              <a:gd name="T60" fmla="*/ 86 w 883"/>
              <a:gd name="T61" fmla="*/ 3201 h 4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3" h="4115">
                <a:moveTo>
                  <a:pt x="86" y="3201"/>
                </a:moveTo>
                <a:cubicBezTo>
                  <a:pt x="89" y="3056"/>
                  <a:pt x="83" y="2912"/>
                  <a:pt x="79" y="2730"/>
                </a:cubicBezTo>
                <a:cubicBezTo>
                  <a:pt x="75" y="2548"/>
                  <a:pt x="60" y="2270"/>
                  <a:pt x="64" y="2109"/>
                </a:cubicBezTo>
                <a:cubicBezTo>
                  <a:pt x="68" y="1948"/>
                  <a:pt x="99" y="1927"/>
                  <a:pt x="101" y="1765"/>
                </a:cubicBezTo>
                <a:cubicBezTo>
                  <a:pt x="103" y="1603"/>
                  <a:pt x="90" y="1323"/>
                  <a:pt x="79" y="1137"/>
                </a:cubicBezTo>
                <a:cubicBezTo>
                  <a:pt x="68" y="951"/>
                  <a:pt x="44" y="793"/>
                  <a:pt x="34" y="651"/>
                </a:cubicBezTo>
                <a:cubicBezTo>
                  <a:pt x="24" y="509"/>
                  <a:pt x="17" y="385"/>
                  <a:pt x="19" y="284"/>
                </a:cubicBezTo>
                <a:cubicBezTo>
                  <a:pt x="21" y="183"/>
                  <a:pt x="32" y="90"/>
                  <a:pt x="49" y="45"/>
                </a:cubicBezTo>
                <a:cubicBezTo>
                  <a:pt x="66" y="0"/>
                  <a:pt x="91" y="16"/>
                  <a:pt x="123" y="15"/>
                </a:cubicBezTo>
                <a:cubicBezTo>
                  <a:pt x="155" y="14"/>
                  <a:pt x="204" y="37"/>
                  <a:pt x="243" y="37"/>
                </a:cubicBezTo>
                <a:cubicBezTo>
                  <a:pt x="282" y="37"/>
                  <a:pt x="310" y="20"/>
                  <a:pt x="355" y="15"/>
                </a:cubicBezTo>
                <a:cubicBezTo>
                  <a:pt x="400" y="10"/>
                  <a:pt x="453" y="0"/>
                  <a:pt x="512" y="7"/>
                </a:cubicBezTo>
                <a:cubicBezTo>
                  <a:pt x="571" y="14"/>
                  <a:pt x="659" y="37"/>
                  <a:pt x="707" y="60"/>
                </a:cubicBezTo>
                <a:cubicBezTo>
                  <a:pt x="755" y="83"/>
                  <a:pt x="783" y="99"/>
                  <a:pt x="797" y="142"/>
                </a:cubicBezTo>
                <a:cubicBezTo>
                  <a:pt x="811" y="185"/>
                  <a:pt x="788" y="235"/>
                  <a:pt x="789" y="321"/>
                </a:cubicBezTo>
                <a:cubicBezTo>
                  <a:pt x="790" y="407"/>
                  <a:pt x="794" y="537"/>
                  <a:pt x="804" y="658"/>
                </a:cubicBezTo>
                <a:cubicBezTo>
                  <a:pt x="814" y="779"/>
                  <a:pt x="844" y="892"/>
                  <a:pt x="849" y="1047"/>
                </a:cubicBezTo>
                <a:cubicBezTo>
                  <a:pt x="854" y="1202"/>
                  <a:pt x="840" y="1394"/>
                  <a:pt x="834" y="1586"/>
                </a:cubicBezTo>
                <a:cubicBezTo>
                  <a:pt x="828" y="1778"/>
                  <a:pt x="805" y="1995"/>
                  <a:pt x="812" y="2199"/>
                </a:cubicBezTo>
                <a:cubicBezTo>
                  <a:pt x="819" y="2403"/>
                  <a:pt x="875" y="2624"/>
                  <a:pt x="879" y="2812"/>
                </a:cubicBezTo>
                <a:cubicBezTo>
                  <a:pt x="883" y="3000"/>
                  <a:pt x="840" y="3138"/>
                  <a:pt x="834" y="3329"/>
                </a:cubicBezTo>
                <a:cubicBezTo>
                  <a:pt x="828" y="3520"/>
                  <a:pt x="848" y="3836"/>
                  <a:pt x="842" y="3957"/>
                </a:cubicBezTo>
                <a:cubicBezTo>
                  <a:pt x="836" y="4078"/>
                  <a:pt x="833" y="4033"/>
                  <a:pt x="797" y="4054"/>
                </a:cubicBezTo>
                <a:cubicBezTo>
                  <a:pt x="761" y="4075"/>
                  <a:pt x="686" y="4086"/>
                  <a:pt x="625" y="4084"/>
                </a:cubicBezTo>
                <a:cubicBezTo>
                  <a:pt x="564" y="4082"/>
                  <a:pt x="492" y="4041"/>
                  <a:pt x="430" y="4039"/>
                </a:cubicBezTo>
                <a:cubicBezTo>
                  <a:pt x="368" y="4037"/>
                  <a:pt x="302" y="4057"/>
                  <a:pt x="251" y="4069"/>
                </a:cubicBezTo>
                <a:cubicBezTo>
                  <a:pt x="200" y="4081"/>
                  <a:pt x="162" y="4115"/>
                  <a:pt x="123" y="4114"/>
                </a:cubicBezTo>
                <a:cubicBezTo>
                  <a:pt x="84" y="4113"/>
                  <a:pt x="38" y="4102"/>
                  <a:pt x="19" y="4062"/>
                </a:cubicBezTo>
                <a:cubicBezTo>
                  <a:pt x="0" y="4022"/>
                  <a:pt x="3" y="3952"/>
                  <a:pt x="11" y="3875"/>
                </a:cubicBezTo>
                <a:cubicBezTo>
                  <a:pt x="19" y="3798"/>
                  <a:pt x="51" y="3710"/>
                  <a:pt x="64" y="3598"/>
                </a:cubicBezTo>
                <a:cubicBezTo>
                  <a:pt x="77" y="3486"/>
                  <a:pt x="83" y="3346"/>
                  <a:pt x="86" y="3201"/>
                </a:cubicBezTo>
                <a:close/>
              </a:path>
            </a:pathLst>
          </a:custGeom>
          <a:solidFill>
            <a:schemeClr val="hlink">
              <a:alpha val="50000"/>
            </a:scheme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omic Sans MS" pitchFamily="66" charset="0"/>
              <a:ea typeface="宋体" charset="-122"/>
            </a:endParaRPr>
          </a:p>
        </p:txBody>
      </p:sp>
      <p:sp>
        <p:nvSpPr>
          <p:cNvPr id="15364" name="Freeform 4"/>
          <p:cNvSpPr>
            <a:spLocks/>
          </p:cNvSpPr>
          <p:nvPr/>
        </p:nvSpPr>
        <p:spPr bwMode="invGray">
          <a:xfrm>
            <a:off x="323850" y="1157288"/>
            <a:ext cx="152400" cy="914400"/>
          </a:xfrm>
          <a:custGeom>
            <a:avLst/>
            <a:gdLst>
              <a:gd name="T0" fmla="*/ 92 w 110"/>
              <a:gd name="T1" fmla="*/ 0 h 842"/>
              <a:gd name="T2" fmla="*/ 81 w 110"/>
              <a:gd name="T3" fmla="*/ 170 h 842"/>
              <a:gd name="T4" fmla="*/ 51 w 110"/>
              <a:gd name="T5" fmla="*/ 362 h 842"/>
              <a:gd name="T6" fmla="*/ 74 w 110"/>
              <a:gd name="T7" fmla="*/ 539 h 842"/>
              <a:gd name="T8" fmla="*/ 88 w 110"/>
              <a:gd name="T9" fmla="*/ 709 h 842"/>
              <a:gd name="T10" fmla="*/ 110 w 110"/>
              <a:gd name="T11" fmla="*/ 842 h 842"/>
              <a:gd name="T12" fmla="*/ 81 w 110"/>
              <a:gd name="T13" fmla="*/ 768 h 842"/>
              <a:gd name="T14" fmla="*/ 59 w 110"/>
              <a:gd name="T15" fmla="*/ 716 h 842"/>
              <a:gd name="T16" fmla="*/ 29 w 110"/>
              <a:gd name="T17" fmla="*/ 598 h 842"/>
              <a:gd name="T18" fmla="*/ 0 w 110"/>
              <a:gd name="T19" fmla="*/ 414 h 842"/>
              <a:gd name="T20" fmla="*/ 22 w 110"/>
              <a:gd name="T21" fmla="*/ 251 h 842"/>
              <a:gd name="T22" fmla="*/ 51 w 110"/>
              <a:gd name="T23" fmla="*/ 81 h 842"/>
              <a:gd name="T24" fmla="*/ 92 w 110"/>
              <a:gd name="T25" fmla="*/ 0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842">
                <a:moveTo>
                  <a:pt x="92" y="0"/>
                </a:moveTo>
                <a:lnTo>
                  <a:pt x="81" y="170"/>
                </a:lnTo>
                <a:lnTo>
                  <a:pt x="51" y="362"/>
                </a:lnTo>
                <a:lnTo>
                  <a:pt x="74" y="539"/>
                </a:lnTo>
                <a:lnTo>
                  <a:pt x="88" y="709"/>
                </a:lnTo>
                <a:lnTo>
                  <a:pt x="110" y="842"/>
                </a:lnTo>
                <a:lnTo>
                  <a:pt x="81" y="768"/>
                </a:lnTo>
                <a:lnTo>
                  <a:pt x="59" y="716"/>
                </a:lnTo>
                <a:lnTo>
                  <a:pt x="29" y="598"/>
                </a:lnTo>
                <a:lnTo>
                  <a:pt x="0" y="414"/>
                </a:lnTo>
                <a:lnTo>
                  <a:pt x="22" y="251"/>
                </a:lnTo>
                <a:lnTo>
                  <a:pt x="51" y="81"/>
                </a:lnTo>
                <a:lnTo>
                  <a:pt x="92" y="0"/>
                </a:lnTo>
                <a:close/>
              </a:path>
            </a:pathLst>
          </a:cu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omic Sans MS" pitchFamily="66" charset="0"/>
              <a:ea typeface="宋体" charset="-122"/>
            </a:endParaRPr>
          </a:p>
        </p:txBody>
      </p:sp>
      <p:sp>
        <p:nvSpPr>
          <p:cNvPr id="15365" name="Rectangle 5"/>
          <p:cNvSpPr>
            <a:spLocks noGrp="1" noChangeArrowheads="1"/>
          </p:cNvSpPr>
          <p:nvPr>
            <p:ph type="title"/>
          </p:nvPr>
        </p:nvSpPr>
        <p:spPr bwMode="auto">
          <a:xfrm>
            <a:off x="517525" y="547688"/>
            <a:ext cx="8596313"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zh-CN" altLang="en-US"/>
              <a:t>单击此处编辑母版标题样式</a:t>
            </a:r>
          </a:p>
        </p:txBody>
      </p:sp>
      <p:sp>
        <p:nvSpPr>
          <p:cNvPr id="15366" name="Rectangle 6"/>
          <p:cNvSpPr>
            <a:spLocks noGrp="1" noChangeArrowheads="1"/>
          </p:cNvSpPr>
          <p:nvPr>
            <p:ph type="body" idx="1"/>
          </p:nvPr>
        </p:nvSpPr>
        <p:spPr bwMode="auto">
          <a:xfrm>
            <a:off x="1066800" y="2057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367" name="Rectangle 7"/>
          <p:cNvSpPr>
            <a:spLocks noGrp="1" noChangeArrowheads="1"/>
          </p:cNvSpPr>
          <p:nvPr>
            <p:ph type="dt" sz="half" idx="2"/>
          </p:nvPr>
        </p:nvSpPr>
        <p:spPr bwMode="auto">
          <a:xfrm>
            <a:off x="1066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lvl1pPr>
          </a:lstStyle>
          <a:p>
            <a:endParaRPr lang="en-US" altLang="zh-CN">
              <a:solidFill>
                <a:srgbClr val="000000"/>
              </a:solidFill>
              <a:latin typeface="Comic Sans MS" pitchFamily="66" charset="0"/>
              <a:ea typeface="宋体" charset="-122"/>
            </a:endParaRPr>
          </a:p>
        </p:txBody>
      </p:sp>
      <p:sp>
        <p:nvSpPr>
          <p:cNvPr id="15368" name="Rectangle 8"/>
          <p:cNvSpPr>
            <a:spLocks noGrp="1" noChangeArrowheads="1"/>
          </p:cNvSpPr>
          <p:nvPr>
            <p:ph type="ftr" sz="quarter" idx="3"/>
          </p:nvPr>
        </p:nvSpPr>
        <p:spPr bwMode="auto">
          <a:xfrm>
            <a:off x="35052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endParaRPr lang="en-US" altLang="zh-CN">
              <a:solidFill>
                <a:srgbClr val="000000"/>
              </a:solidFill>
              <a:latin typeface="Comic Sans MS" pitchFamily="66" charset="0"/>
              <a:ea typeface="宋体" charset="-122"/>
            </a:endParaRPr>
          </a:p>
        </p:txBody>
      </p:sp>
      <p:sp>
        <p:nvSpPr>
          <p:cNvPr id="15369" name="Rectangle 9"/>
          <p:cNvSpPr>
            <a:spLocks noGrp="1" noChangeArrowheads="1"/>
          </p:cNvSpPr>
          <p:nvPr>
            <p:ph type="sldNum" sz="quarter" idx="4"/>
          </p:nvPr>
        </p:nvSpPr>
        <p:spPr bwMode="auto">
          <a:xfrm>
            <a:off x="7239000" y="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b="1"/>
            </a:lvl1pPr>
          </a:lstStyle>
          <a:p>
            <a:fld id="{C96F3C1D-77DA-4BE6-949D-C30614618CC5}" type="slidenum">
              <a:rPr lang="en-US" altLang="zh-CN" smtClean="0">
                <a:solidFill>
                  <a:srgbClr val="000000"/>
                </a:solidFill>
                <a:latin typeface="Comic Sans MS" pitchFamily="66" charset="0"/>
                <a:ea typeface="宋体" charset="-122"/>
              </a:rPr>
              <a:pPr/>
              <a:t>‹#›</a:t>
            </a:fld>
            <a:endParaRPr lang="en-US" altLang="zh-CN">
              <a:solidFill>
                <a:srgbClr val="000000"/>
              </a:solidFill>
              <a:latin typeface="Comic Sans MS" pitchFamily="66" charset="0"/>
              <a:ea typeface="宋体" charset="-122"/>
            </a:endParaRPr>
          </a:p>
        </p:txBody>
      </p:sp>
      <p:sp>
        <p:nvSpPr>
          <p:cNvPr id="15370" name="Text Box 10"/>
          <p:cNvSpPr txBox="1">
            <a:spLocks noChangeArrowheads="1"/>
          </p:cNvSpPr>
          <p:nvPr userDrawn="1"/>
        </p:nvSpPr>
        <p:spPr bwMode="auto">
          <a:xfrm>
            <a:off x="7616825" y="6542088"/>
            <a:ext cx="157286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b="1" dirty="0">
                <a:solidFill>
                  <a:srgbClr val="000000"/>
                </a:solidFill>
                <a:effectLst>
                  <a:outerShdw blurRad="38100" dist="38100" dir="2700000" algn="tl">
                    <a:srgbClr val="FFFFFF"/>
                  </a:outerShdw>
                </a:effectLst>
                <a:latin typeface="Comic Sans MS" pitchFamily="66" charset="0"/>
                <a:ea typeface="宋体" charset="-122"/>
              </a:rPr>
              <a:t>Zxl.xmu.2014</a:t>
            </a:r>
          </a:p>
        </p:txBody>
      </p:sp>
    </p:spTree>
    <p:extLst>
      <p:ext uri="{BB962C8B-B14F-4D97-AF65-F5344CB8AC3E}">
        <p14:creationId xmlns:p14="http://schemas.microsoft.com/office/powerpoint/2010/main" val="45642130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fontAlgn="base">
        <a:spcBef>
          <a:spcPct val="0"/>
        </a:spcBef>
        <a:spcAft>
          <a:spcPct val="0"/>
        </a:spcAft>
        <a:defRPr kumimoji="1" sz="4300">
          <a:solidFill>
            <a:schemeClr val="tx2"/>
          </a:solidFill>
          <a:latin typeface="+mj-lt"/>
          <a:ea typeface="+mj-ea"/>
          <a:cs typeface="+mj-cs"/>
        </a:defRPr>
      </a:lvl1pPr>
      <a:lvl2pPr algn="l" rtl="0" fontAlgn="base">
        <a:spcBef>
          <a:spcPct val="0"/>
        </a:spcBef>
        <a:spcAft>
          <a:spcPct val="0"/>
        </a:spcAft>
        <a:defRPr kumimoji="1" sz="4300">
          <a:solidFill>
            <a:schemeClr val="tx2"/>
          </a:solidFill>
          <a:latin typeface="Comic Sans MS" pitchFamily="66" charset="0"/>
          <a:ea typeface="宋体" charset="-122"/>
        </a:defRPr>
      </a:lvl2pPr>
      <a:lvl3pPr algn="l" rtl="0" fontAlgn="base">
        <a:spcBef>
          <a:spcPct val="0"/>
        </a:spcBef>
        <a:spcAft>
          <a:spcPct val="0"/>
        </a:spcAft>
        <a:defRPr kumimoji="1" sz="4300">
          <a:solidFill>
            <a:schemeClr val="tx2"/>
          </a:solidFill>
          <a:latin typeface="Comic Sans MS" pitchFamily="66" charset="0"/>
          <a:ea typeface="宋体" charset="-122"/>
        </a:defRPr>
      </a:lvl3pPr>
      <a:lvl4pPr algn="l" rtl="0" fontAlgn="base">
        <a:spcBef>
          <a:spcPct val="0"/>
        </a:spcBef>
        <a:spcAft>
          <a:spcPct val="0"/>
        </a:spcAft>
        <a:defRPr kumimoji="1" sz="4300">
          <a:solidFill>
            <a:schemeClr val="tx2"/>
          </a:solidFill>
          <a:latin typeface="Comic Sans MS" pitchFamily="66" charset="0"/>
          <a:ea typeface="宋体" charset="-122"/>
        </a:defRPr>
      </a:lvl4pPr>
      <a:lvl5pPr algn="l" rtl="0" fontAlgn="base">
        <a:spcBef>
          <a:spcPct val="0"/>
        </a:spcBef>
        <a:spcAft>
          <a:spcPct val="0"/>
        </a:spcAft>
        <a:defRPr kumimoji="1" sz="4300">
          <a:solidFill>
            <a:schemeClr val="tx2"/>
          </a:solidFill>
          <a:latin typeface="Comic Sans MS" pitchFamily="66" charset="0"/>
          <a:ea typeface="宋体" charset="-122"/>
        </a:defRPr>
      </a:lvl5pPr>
      <a:lvl6pPr marL="457200" algn="l" rtl="0" fontAlgn="base">
        <a:spcBef>
          <a:spcPct val="0"/>
        </a:spcBef>
        <a:spcAft>
          <a:spcPct val="0"/>
        </a:spcAft>
        <a:defRPr kumimoji="1" sz="4300">
          <a:solidFill>
            <a:schemeClr val="tx2"/>
          </a:solidFill>
          <a:latin typeface="Comic Sans MS" pitchFamily="66" charset="0"/>
          <a:ea typeface="宋体" charset="-122"/>
        </a:defRPr>
      </a:lvl6pPr>
      <a:lvl7pPr marL="914400" algn="l" rtl="0" fontAlgn="base">
        <a:spcBef>
          <a:spcPct val="0"/>
        </a:spcBef>
        <a:spcAft>
          <a:spcPct val="0"/>
        </a:spcAft>
        <a:defRPr kumimoji="1" sz="4300">
          <a:solidFill>
            <a:schemeClr val="tx2"/>
          </a:solidFill>
          <a:latin typeface="Comic Sans MS" pitchFamily="66" charset="0"/>
          <a:ea typeface="宋体" charset="-122"/>
        </a:defRPr>
      </a:lvl7pPr>
      <a:lvl8pPr marL="1371600" algn="l" rtl="0" fontAlgn="base">
        <a:spcBef>
          <a:spcPct val="0"/>
        </a:spcBef>
        <a:spcAft>
          <a:spcPct val="0"/>
        </a:spcAft>
        <a:defRPr kumimoji="1" sz="4300">
          <a:solidFill>
            <a:schemeClr val="tx2"/>
          </a:solidFill>
          <a:latin typeface="Comic Sans MS" pitchFamily="66" charset="0"/>
          <a:ea typeface="宋体" charset="-122"/>
        </a:defRPr>
      </a:lvl8pPr>
      <a:lvl9pPr marL="1828800" algn="l" rtl="0" fontAlgn="base">
        <a:spcBef>
          <a:spcPct val="0"/>
        </a:spcBef>
        <a:spcAft>
          <a:spcPct val="0"/>
        </a:spcAft>
        <a:defRPr kumimoji="1" sz="4300">
          <a:solidFill>
            <a:schemeClr val="tx2"/>
          </a:solidFill>
          <a:latin typeface="Comic Sans MS" pitchFamily="66" charset="0"/>
          <a:ea typeface="宋体" charset="-122"/>
        </a:defRPr>
      </a:lvl9pPr>
    </p:titleStyle>
    <p:bodyStyle>
      <a:lvl1pPr marL="342900" indent="-342900" algn="l" rtl="0" fontAlgn="base">
        <a:spcBef>
          <a:spcPct val="20000"/>
        </a:spcBef>
        <a:spcAft>
          <a:spcPct val="0"/>
        </a:spcAft>
        <a:buBlip>
          <a:blip r:embed="rId14"/>
        </a:buBlip>
        <a:defRPr kumimoji="1" sz="3200">
          <a:solidFill>
            <a:schemeClr val="tx1"/>
          </a:solidFill>
          <a:latin typeface="+mn-lt"/>
          <a:ea typeface="+mn-ea"/>
          <a:cs typeface="+mn-cs"/>
        </a:defRPr>
      </a:lvl1pPr>
      <a:lvl2pPr marL="742950" indent="-285750" algn="l" rtl="0" fontAlgn="base">
        <a:spcBef>
          <a:spcPct val="20000"/>
        </a:spcBef>
        <a:spcAft>
          <a:spcPct val="0"/>
        </a:spcAft>
        <a:buSzPct val="80000"/>
        <a:buBlip>
          <a:blip r:embed="rId15"/>
        </a:buBlip>
        <a:defRPr kumimoji="1" sz="2800">
          <a:solidFill>
            <a:schemeClr val="tx1"/>
          </a:solidFill>
          <a:latin typeface="+mn-lt"/>
          <a:ea typeface="+mn-ea"/>
        </a:defRPr>
      </a:lvl2pPr>
      <a:lvl3pPr marL="1143000" indent="-228600" algn="l" rtl="0" fontAlgn="base">
        <a:spcBef>
          <a:spcPct val="20000"/>
        </a:spcBef>
        <a:spcAft>
          <a:spcPct val="0"/>
        </a:spcAft>
        <a:buSzPct val="80000"/>
        <a:buBlip>
          <a:blip r:embed="rId16"/>
        </a:buBlip>
        <a:defRPr kumimoji="1" sz="2400">
          <a:solidFill>
            <a:schemeClr val="tx1"/>
          </a:solidFill>
          <a:latin typeface="+mn-lt"/>
          <a:ea typeface="+mn-ea"/>
        </a:defRPr>
      </a:lvl3pPr>
      <a:lvl4pPr marL="1600200" indent="-228600" algn="l" rtl="0" fontAlgn="base">
        <a:spcBef>
          <a:spcPct val="20000"/>
        </a:spcBef>
        <a:spcAft>
          <a:spcPct val="0"/>
        </a:spcAft>
        <a:buBlip>
          <a:blip r:embed="rId14"/>
        </a:buBlip>
        <a:defRPr kumimoji="1" sz="2000">
          <a:solidFill>
            <a:schemeClr val="tx1"/>
          </a:solidFill>
          <a:latin typeface="+mn-lt"/>
          <a:ea typeface="+mn-ea"/>
        </a:defRPr>
      </a:lvl4pPr>
      <a:lvl5pPr marL="2057400" indent="-228600" algn="l" rtl="0" fontAlgn="base">
        <a:spcBef>
          <a:spcPct val="20000"/>
        </a:spcBef>
        <a:spcAft>
          <a:spcPct val="0"/>
        </a:spcAft>
        <a:buSzPct val="60000"/>
        <a:buBlip>
          <a:blip r:embed="rId15"/>
        </a:buBlip>
        <a:defRPr kumimoji="1" sz="2000">
          <a:solidFill>
            <a:schemeClr val="tx1"/>
          </a:solidFill>
          <a:latin typeface="+mn-lt"/>
          <a:ea typeface="+mn-ea"/>
        </a:defRPr>
      </a:lvl5pPr>
      <a:lvl6pPr marL="2514600" indent="-228600" algn="l" rtl="0" fontAlgn="base">
        <a:spcBef>
          <a:spcPct val="20000"/>
        </a:spcBef>
        <a:spcAft>
          <a:spcPct val="0"/>
        </a:spcAft>
        <a:buSzPct val="60000"/>
        <a:buBlip>
          <a:blip r:embed="rId15"/>
        </a:buBlip>
        <a:defRPr kumimoji="1" sz="2000">
          <a:solidFill>
            <a:schemeClr val="tx1"/>
          </a:solidFill>
          <a:latin typeface="+mn-lt"/>
          <a:ea typeface="+mn-ea"/>
        </a:defRPr>
      </a:lvl6pPr>
      <a:lvl7pPr marL="2971800" indent="-228600" algn="l" rtl="0" fontAlgn="base">
        <a:spcBef>
          <a:spcPct val="20000"/>
        </a:spcBef>
        <a:spcAft>
          <a:spcPct val="0"/>
        </a:spcAft>
        <a:buSzPct val="60000"/>
        <a:buBlip>
          <a:blip r:embed="rId15"/>
        </a:buBlip>
        <a:defRPr kumimoji="1" sz="2000">
          <a:solidFill>
            <a:schemeClr val="tx1"/>
          </a:solidFill>
          <a:latin typeface="+mn-lt"/>
          <a:ea typeface="+mn-ea"/>
        </a:defRPr>
      </a:lvl7pPr>
      <a:lvl8pPr marL="3429000" indent="-228600" algn="l" rtl="0" fontAlgn="base">
        <a:spcBef>
          <a:spcPct val="20000"/>
        </a:spcBef>
        <a:spcAft>
          <a:spcPct val="0"/>
        </a:spcAft>
        <a:buSzPct val="60000"/>
        <a:buBlip>
          <a:blip r:embed="rId15"/>
        </a:buBlip>
        <a:defRPr kumimoji="1" sz="2000">
          <a:solidFill>
            <a:schemeClr val="tx1"/>
          </a:solidFill>
          <a:latin typeface="+mn-lt"/>
          <a:ea typeface="+mn-ea"/>
        </a:defRPr>
      </a:lvl8pPr>
      <a:lvl9pPr marL="3886200" indent="-228600" algn="l" rtl="0" fontAlgn="base">
        <a:spcBef>
          <a:spcPct val="20000"/>
        </a:spcBef>
        <a:spcAft>
          <a:spcPct val="0"/>
        </a:spcAft>
        <a:buSzPct val="60000"/>
        <a:buBlip>
          <a:blip r:embed="rId15"/>
        </a:buBlip>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85.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836712" y="1156458"/>
            <a:ext cx="8858250" cy="769937"/>
          </a:xfrm>
          <a:effectLst/>
        </p:spPr>
        <p:txBody>
          <a:bodyPr anchor="ctr"/>
          <a:lstStyle/>
          <a:p>
            <a:pPr eaLnBrk="1" hangingPunct="1">
              <a:defRPr/>
            </a:pPr>
            <a:r>
              <a:rPr lang="zh-CN" altLang="en-US" sz="3600" dirty="0">
                <a:solidFill>
                  <a:srgbClr val="800000"/>
                </a:solidFill>
                <a:effectLst>
                  <a:outerShdw blurRad="38100" dist="38100" dir="2700000" algn="tl">
                    <a:srgbClr val="000000"/>
                  </a:outerShdw>
                </a:effectLst>
                <a:latin typeface="Arial" charset="0"/>
                <a:ea typeface="黑体" pitchFamily="2" charset="-122"/>
              </a:rPr>
              <a:t>一、</a:t>
            </a:r>
            <a:r>
              <a:rPr lang="zh-CN" altLang="zh-CN" sz="3600" dirty="0">
                <a:solidFill>
                  <a:srgbClr val="800000"/>
                </a:solidFill>
                <a:effectLst>
                  <a:outerShdw blurRad="38100" dist="38100" dir="2700000" algn="tl">
                    <a:srgbClr val="000000"/>
                  </a:outerShdw>
                </a:effectLst>
                <a:latin typeface="Arial" charset="0"/>
                <a:ea typeface="黑体" pitchFamily="2" charset="-122"/>
              </a:rPr>
              <a:t>数组元素作函数实参</a:t>
            </a:r>
            <a:endParaRPr lang="zh-CN" altLang="en-US" sz="3600" dirty="0">
              <a:solidFill>
                <a:srgbClr val="800000"/>
              </a:solidFill>
              <a:effectLst>
                <a:outerShdw blurRad="38100" dist="38100" dir="2700000" algn="tl">
                  <a:srgbClr val="000000"/>
                </a:outerShdw>
              </a:effectLst>
              <a:latin typeface="Arial" charset="0"/>
              <a:ea typeface="黑体" pitchFamily="2" charset="-122"/>
            </a:endParaRPr>
          </a:p>
        </p:txBody>
      </p:sp>
      <p:sp>
        <p:nvSpPr>
          <p:cNvPr id="126979" name="Rectangle 3"/>
          <p:cNvSpPr>
            <a:spLocks noGrp="1" noChangeArrowheads="1"/>
          </p:cNvSpPr>
          <p:nvPr>
            <p:ph type="body" idx="1"/>
          </p:nvPr>
        </p:nvSpPr>
        <p:spPr>
          <a:xfrm>
            <a:off x="22693" y="1785937"/>
            <a:ext cx="8431981" cy="1643063"/>
          </a:xfrm>
        </p:spPr>
        <p:txBody>
          <a:bodyPr/>
          <a:lstStyle/>
          <a:p>
            <a:pPr>
              <a:buFont typeface="Wingdings" pitchFamily="2" charset="2"/>
              <a:buNone/>
            </a:pPr>
            <a:r>
              <a:rPr lang="en-US" altLang="zh-CN" dirty="0"/>
              <a:t>  【</a:t>
            </a:r>
            <a:r>
              <a:rPr lang="zh-CN" altLang="zh-CN" dirty="0"/>
              <a:t>例</a:t>
            </a:r>
            <a:r>
              <a:rPr lang="en-US" altLang="zh-CN" dirty="0"/>
              <a:t>10】 </a:t>
            </a:r>
            <a:r>
              <a:rPr lang="zh-CN" altLang="zh-CN" dirty="0"/>
              <a:t>输入</a:t>
            </a:r>
            <a:r>
              <a:rPr lang="en-US" altLang="zh-CN" dirty="0"/>
              <a:t>10</a:t>
            </a:r>
            <a:r>
              <a:rPr lang="zh-CN" altLang="zh-CN" dirty="0"/>
              <a:t>个数，要求输出其中值最大的元素和该数是第几个数。</a:t>
            </a:r>
          </a:p>
        </p:txBody>
      </p:sp>
      <p:sp>
        <p:nvSpPr>
          <p:cNvPr id="5" name="Rectangle 3"/>
          <p:cNvSpPr txBox="1">
            <a:spLocks noChangeArrowheads="1"/>
          </p:cNvSpPr>
          <p:nvPr/>
        </p:nvSpPr>
        <p:spPr bwMode="auto">
          <a:xfrm>
            <a:off x="321228" y="2839815"/>
            <a:ext cx="8003693" cy="464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90000"/>
              <a:buBlip>
                <a:blip r:embed="rId2"/>
              </a:buBlip>
              <a:defRPr kumimoji="1" sz="3200">
                <a:solidFill>
                  <a:srgbClr val="000000"/>
                </a:solidFill>
                <a:latin typeface="+mn-lt"/>
                <a:ea typeface="+mn-ea"/>
                <a:cs typeface="+mn-cs"/>
              </a:defRPr>
            </a:lvl1pPr>
            <a:lvl2pPr marL="742950" indent="-285750" algn="l" rtl="0" fontAlgn="base">
              <a:spcBef>
                <a:spcPct val="20000"/>
              </a:spcBef>
              <a:spcAft>
                <a:spcPct val="0"/>
              </a:spcAft>
              <a:buSzPct val="80000"/>
              <a:buBlip>
                <a:blip r:embed="rId3"/>
              </a:buBlip>
              <a:defRPr kumimoji="1" sz="2800">
                <a:solidFill>
                  <a:srgbClr val="000000"/>
                </a:solidFill>
                <a:latin typeface="+mn-lt"/>
                <a:ea typeface="+mn-ea"/>
              </a:defRPr>
            </a:lvl2pPr>
            <a:lvl3pPr marL="1143000" indent="-228600" algn="l" rtl="0" fontAlgn="base">
              <a:spcBef>
                <a:spcPct val="20000"/>
              </a:spcBef>
              <a:spcAft>
                <a:spcPct val="0"/>
              </a:spcAft>
              <a:buSzPct val="70000"/>
              <a:buBlip>
                <a:blip r:embed="rId4"/>
              </a:buBlip>
              <a:defRPr kumimoji="1" sz="2400">
                <a:solidFill>
                  <a:srgbClr val="000000"/>
                </a:solidFill>
                <a:latin typeface="+mn-lt"/>
                <a:ea typeface="+mn-ea"/>
              </a:defRPr>
            </a:lvl3pPr>
            <a:lvl4pPr marL="1600200" indent="-228600" algn="l" rtl="0" fontAlgn="base">
              <a:spcBef>
                <a:spcPct val="20000"/>
              </a:spcBef>
              <a:spcAft>
                <a:spcPct val="0"/>
              </a:spcAft>
              <a:buSzPct val="70000"/>
              <a:buBlip>
                <a:blip r:embed="rId5"/>
              </a:buBlip>
              <a:defRPr kumimoji="1" sz="2000">
                <a:solidFill>
                  <a:srgbClr val="000000"/>
                </a:solidFill>
                <a:latin typeface="+mn-lt"/>
                <a:ea typeface="+mn-ea"/>
              </a:defRPr>
            </a:lvl4pPr>
            <a:lvl5pPr marL="2057400" indent="-228600" algn="l" rtl="0" fontAlgn="base">
              <a:spcBef>
                <a:spcPct val="20000"/>
              </a:spcBef>
              <a:spcAft>
                <a:spcPct val="0"/>
              </a:spcAft>
              <a:buSzPct val="70000"/>
              <a:buBlip>
                <a:blip r:embed="rId6"/>
              </a:buBlip>
              <a:defRPr kumimoji="1" sz="2000">
                <a:solidFill>
                  <a:srgbClr val="000000"/>
                </a:solidFill>
                <a:latin typeface="+mn-lt"/>
                <a:ea typeface="+mn-ea"/>
              </a:defRPr>
            </a:lvl5pPr>
            <a:lvl6pPr marL="2514600" indent="-228600" algn="l" rtl="0" fontAlgn="base">
              <a:spcBef>
                <a:spcPct val="20000"/>
              </a:spcBef>
              <a:spcAft>
                <a:spcPct val="0"/>
              </a:spcAft>
              <a:buSzPct val="70000"/>
              <a:buBlip>
                <a:blip r:embed="rId6"/>
              </a:buBlip>
              <a:defRPr kumimoji="1" sz="2000">
                <a:solidFill>
                  <a:schemeClr val="tx1"/>
                </a:solidFill>
                <a:latin typeface="+mn-lt"/>
                <a:ea typeface="+mn-ea"/>
              </a:defRPr>
            </a:lvl6pPr>
            <a:lvl7pPr marL="2971800" indent="-228600" algn="l" rtl="0" fontAlgn="base">
              <a:spcBef>
                <a:spcPct val="20000"/>
              </a:spcBef>
              <a:spcAft>
                <a:spcPct val="0"/>
              </a:spcAft>
              <a:buSzPct val="70000"/>
              <a:buBlip>
                <a:blip r:embed="rId6"/>
              </a:buBlip>
              <a:defRPr kumimoji="1" sz="2000">
                <a:solidFill>
                  <a:schemeClr val="tx1"/>
                </a:solidFill>
                <a:latin typeface="+mn-lt"/>
                <a:ea typeface="+mn-ea"/>
              </a:defRPr>
            </a:lvl7pPr>
            <a:lvl8pPr marL="3429000" indent="-228600" algn="l" rtl="0" fontAlgn="base">
              <a:spcBef>
                <a:spcPct val="20000"/>
              </a:spcBef>
              <a:spcAft>
                <a:spcPct val="0"/>
              </a:spcAft>
              <a:buSzPct val="70000"/>
              <a:buBlip>
                <a:blip r:embed="rId6"/>
              </a:buBlip>
              <a:defRPr kumimoji="1" sz="2000">
                <a:solidFill>
                  <a:schemeClr val="tx1"/>
                </a:solidFill>
                <a:latin typeface="+mn-lt"/>
                <a:ea typeface="+mn-ea"/>
              </a:defRPr>
            </a:lvl8pPr>
            <a:lvl9pPr marL="3886200" indent="-228600" algn="l" rtl="0" fontAlgn="base">
              <a:spcBef>
                <a:spcPct val="20000"/>
              </a:spcBef>
              <a:spcAft>
                <a:spcPct val="0"/>
              </a:spcAft>
              <a:buSzPct val="70000"/>
              <a:buBlip>
                <a:blip r:embed="rId6"/>
              </a:buBlip>
              <a:defRPr kumimoji="1" sz="2000">
                <a:solidFill>
                  <a:schemeClr val="tx1"/>
                </a:solidFill>
                <a:latin typeface="+mn-lt"/>
                <a:ea typeface="+mn-ea"/>
              </a:defRPr>
            </a:lvl9pPr>
          </a:lstStyle>
          <a:p>
            <a:r>
              <a:rPr lang="zh-CN" altLang="zh-CN" kern="0" dirty="0"/>
              <a:t>解题思路：</a:t>
            </a:r>
            <a:endParaRPr lang="en-US" altLang="zh-CN" kern="0" dirty="0"/>
          </a:p>
          <a:p>
            <a:pPr lvl="1"/>
            <a:r>
              <a:rPr lang="zh-CN" altLang="zh-CN" kern="0" dirty="0"/>
              <a:t>定义数组</a:t>
            </a:r>
            <a:r>
              <a:rPr lang="en-US" altLang="zh-CN" kern="0" dirty="0"/>
              <a:t>a</a:t>
            </a:r>
            <a:r>
              <a:rPr lang="zh-CN" altLang="zh-CN" kern="0" dirty="0"/>
              <a:t>，用来存放</a:t>
            </a:r>
            <a:r>
              <a:rPr lang="en-US" altLang="zh-CN" kern="0" dirty="0"/>
              <a:t>10</a:t>
            </a:r>
            <a:r>
              <a:rPr lang="zh-CN" altLang="zh-CN" kern="0" dirty="0"/>
              <a:t>个数</a:t>
            </a:r>
            <a:endParaRPr lang="en-US" altLang="zh-CN" kern="0" dirty="0"/>
          </a:p>
          <a:p>
            <a:pPr lvl="1"/>
            <a:r>
              <a:rPr lang="zh-CN" altLang="zh-CN" kern="0" dirty="0"/>
              <a:t>设计函数</a:t>
            </a:r>
            <a:r>
              <a:rPr lang="en-US" altLang="zh-CN" kern="0" dirty="0"/>
              <a:t>max</a:t>
            </a:r>
            <a:r>
              <a:rPr lang="zh-CN" altLang="zh-CN" kern="0" dirty="0"/>
              <a:t>，用来求两个数中的大者</a:t>
            </a:r>
            <a:endParaRPr lang="en-US" altLang="zh-CN" kern="0" dirty="0"/>
          </a:p>
          <a:p>
            <a:pPr lvl="1"/>
            <a:r>
              <a:rPr lang="zh-CN" altLang="zh-CN" kern="0" dirty="0"/>
              <a:t>在主函数中定义变量</a:t>
            </a:r>
            <a:r>
              <a:rPr lang="en-US" altLang="zh-CN" kern="0" dirty="0"/>
              <a:t>m</a:t>
            </a:r>
            <a:r>
              <a:rPr lang="zh-CN" altLang="zh-CN" kern="0" dirty="0"/>
              <a:t>，初值为</a:t>
            </a:r>
            <a:r>
              <a:rPr lang="en-US" altLang="zh-CN" kern="0" dirty="0"/>
              <a:t>a[0]</a:t>
            </a:r>
            <a:r>
              <a:rPr lang="zh-CN" altLang="zh-CN" kern="0" dirty="0"/>
              <a:t>，每次调用</a:t>
            </a:r>
            <a:r>
              <a:rPr lang="en-US" altLang="zh-CN" kern="0" dirty="0"/>
              <a:t>max</a:t>
            </a:r>
            <a:r>
              <a:rPr lang="zh-CN" altLang="zh-CN" kern="0" dirty="0"/>
              <a:t>函数后的返回值存放在</a:t>
            </a:r>
            <a:r>
              <a:rPr lang="en-US" altLang="zh-CN" kern="0" dirty="0"/>
              <a:t>m</a:t>
            </a:r>
            <a:r>
              <a:rPr lang="zh-CN" altLang="zh-CN" kern="0" dirty="0"/>
              <a:t>中</a:t>
            </a:r>
            <a:endParaRPr lang="en-US" altLang="zh-CN" kern="0" dirty="0"/>
          </a:p>
          <a:p>
            <a:pPr lvl="1"/>
            <a:r>
              <a:rPr lang="zh-CN" altLang="zh-CN" kern="0" dirty="0"/>
              <a:t>用“打擂台”算法，依次将数组元素</a:t>
            </a:r>
            <a:r>
              <a:rPr lang="en-US" altLang="zh-CN" kern="0" dirty="0"/>
              <a:t>a[1]</a:t>
            </a:r>
            <a:r>
              <a:rPr lang="zh-CN" altLang="zh-CN" kern="0" dirty="0"/>
              <a:t>到</a:t>
            </a:r>
            <a:r>
              <a:rPr lang="en-US" altLang="zh-CN" kern="0" dirty="0"/>
              <a:t>a[9]</a:t>
            </a:r>
            <a:r>
              <a:rPr lang="zh-CN" altLang="zh-CN" kern="0" dirty="0"/>
              <a:t>与</a:t>
            </a:r>
            <a:r>
              <a:rPr lang="en-US" altLang="zh-CN" kern="0" dirty="0"/>
              <a:t>m</a:t>
            </a:r>
            <a:r>
              <a:rPr lang="zh-CN" altLang="zh-CN" kern="0" dirty="0"/>
              <a:t>比较，最后得到的</a:t>
            </a:r>
            <a:r>
              <a:rPr lang="en-US" altLang="zh-CN" kern="0" dirty="0"/>
              <a:t>m</a:t>
            </a:r>
            <a:r>
              <a:rPr lang="zh-CN" altLang="zh-CN" kern="0" dirty="0"/>
              <a:t>值就是</a:t>
            </a:r>
            <a:r>
              <a:rPr lang="en-US" altLang="zh-CN" kern="0" dirty="0"/>
              <a:t>10</a:t>
            </a:r>
            <a:r>
              <a:rPr lang="zh-CN" altLang="zh-CN" kern="0" dirty="0"/>
              <a:t>个数中的最大者</a:t>
            </a:r>
          </a:p>
          <a:p>
            <a:pPr>
              <a:buFont typeface="Wingdings" pitchFamily="2" charset="2"/>
              <a:buNone/>
            </a:pPr>
            <a:endParaRPr lang="zh-CN" altLang="zh-CN" kern="0" dirty="0"/>
          </a:p>
        </p:txBody>
      </p:sp>
      <p:sp>
        <p:nvSpPr>
          <p:cNvPr id="6" name="Rectangle 2">
            <a:extLst>
              <a:ext uri="{FF2B5EF4-FFF2-40B4-BE49-F238E27FC236}">
                <a16:creationId xmlns:a16="http://schemas.microsoft.com/office/drawing/2014/main" id="{F4BBE0AD-F624-44DF-823F-0F0197C83A78}"/>
              </a:ext>
            </a:extLst>
          </p:cNvPr>
          <p:cNvSpPr txBox="1">
            <a:spLocks noChangeArrowheads="1"/>
          </p:cNvSpPr>
          <p:nvPr/>
        </p:nvSpPr>
        <p:spPr bwMode="auto">
          <a:xfrm>
            <a:off x="-669070" y="547236"/>
            <a:ext cx="7165554"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ahoma" pitchFamily="34" charset="0"/>
                <a:ea typeface="宋体" pitchFamily="2" charset="-122"/>
              </a:defRPr>
            </a:lvl2pPr>
            <a:lvl3pPr algn="ctr" rtl="0" fontAlgn="base">
              <a:spcBef>
                <a:spcPct val="0"/>
              </a:spcBef>
              <a:spcAft>
                <a:spcPct val="0"/>
              </a:spcAft>
              <a:defRPr kumimoji="1" sz="4400">
                <a:solidFill>
                  <a:schemeClr val="tx2"/>
                </a:solidFill>
                <a:latin typeface="Tahoma" pitchFamily="34" charset="0"/>
                <a:ea typeface="宋体" pitchFamily="2" charset="-122"/>
              </a:defRPr>
            </a:lvl3pPr>
            <a:lvl4pPr algn="ctr" rtl="0" fontAlgn="base">
              <a:spcBef>
                <a:spcPct val="0"/>
              </a:spcBef>
              <a:spcAft>
                <a:spcPct val="0"/>
              </a:spcAft>
              <a:defRPr kumimoji="1" sz="4400">
                <a:solidFill>
                  <a:schemeClr val="tx2"/>
                </a:solidFill>
                <a:latin typeface="Tahoma" pitchFamily="34" charset="0"/>
                <a:ea typeface="宋体" pitchFamily="2" charset="-122"/>
              </a:defRPr>
            </a:lvl4pPr>
            <a:lvl5pPr algn="ctr" rtl="0" fontAlgn="base">
              <a:spcBef>
                <a:spcPct val="0"/>
              </a:spcBef>
              <a:spcAft>
                <a:spcPct val="0"/>
              </a:spcAft>
              <a:defRPr kumimoji="1" sz="4400">
                <a:solidFill>
                  <a:schemeClr val="tx2"/>
                </a:solidFill>
                <a:latin typeface="Tahoma" pitchFamily="34" charset="0"/>
                <a:ea typeface="宋体" pitchFamily="2" charset="-122"/>
              </a:defRPr>
            </a:lvl5pPr>
            <a:lvl6pPr marL="457200" algn="ctr" rtl="0" fontAlgn="base">
              <a:spcBef>
                <a:spcPct val="0"/>
              </a:spcBef>
              <a:spcAft>
                <a:spcPct val="0"/>
              </a:spcAft>
              <a:defRPr kumimoji="1" sz="4400">
                <a:solidFill>
                  <a:schemeClr val="tx2"/>
                </a:solidFill>
                <a:latin typeface="Tahoma" pitchFamily="34" charset="0"/>
                <a:ea typeface="宋体" pitchFamily="2" charset="-122"/>
              </a:defRPr>
            </a:lvl6pPr>
            <a:lvl7pPr marL="914400" algn="ctr" rtl="0" fontAlgn="base">
              <a:spcBef>
                <a:spcPct val="0"/>
              </a:spcBef>
              <a:spcAft>
                <a:spcPct val="0"/>
              </a:spcAft>
              <a:defRPr kumimoji="1" sz="4400">
                <a:solidFill>
                  <a:schemeClr val="tx2"/>
                </a:solidFill>
                <a:latin typeface="Tahoma" pitchFamily="34" charset="0"/>
                <a:ea typeface="宋体" pitchFamily="2" charset="-122"/>
              </a:defRPr>
            </a:lvl7pPr>
            <a:lvl8pPr marL="1371600" algn="ctr" rtl="0" fontAlgn="base">
              <a:spcBef>
                <a:spcPct val="0"/>
              </a:spcBef>
              <a:spcAft>
                <a:spcPct val="0"/>
              </a:spcAft>
              <a:defRPr kumimoji="1" sz="4400">
                <a:solidFill>
                  <a:schemeClr val="tx2"/>
                </a:solidFill>
                <a:latin typeface="Tahoma" pitchFamily="34" charset="0"/>
                <a:ea typeface="宋体" pitchFamily="2" charset="-122"/>
              </a:defRPr>
            </a:lvl8pPr>
            <a:lvl9pPr marL="1828800" algn="ctr" rtl="0" fontAlgn="base">
              <a:spcBef>
                <a:spcPct val="0"/>
              </a:spcBef>
              <a:spcAft>
                <a:spcPct val="0"/>
              </a:spcAft>
              <a:defRPr kumimoji="1" sz="4400">
                <a:solidFill>
                  <a:schemeClr val="tx2"/>
                </a:solidFill>
                <a:latin typeface="Tahoma" pitchFamily="34" charset="0"/>
                <a:ea typeface="宋体" pitchFamily="2" charset="-122"/>
              </a:defRPr>
            </a:lvl9pPr>
          </a:lstStyle>
          <a:p>
            <a:pPr>
              <a:defRPr/>
            </a:pPr>
            <a:r>
              <a:rPr lang="en-US" altLang="zh-CN" kern="0" dirty="0">
                <a:solidFill>
                  <a:srgbClr val="800000"/>
                </a:solidFill>
                <a:effectLst>
                  <a:outerShdw blurRad="38100" dist="38100" dir="2700000" algn="tl">
                    <a:srgbClr val="000000"/>
                  </a:outerShdw>
                </a:effectLst>
                <a:latin typeface="Arial" charset="0"/>
                <a:ea typeface="黑体" pitchFamily="2" charset="-122"/>
              </a:rPr>
              <a:t>§7.7</a:t>
            </a:r>
            <a:r>
              <a:rPr lang="zh-CN" altLang="zh-CN" kern="0" dirty="0">
                <a:solidFill>
                  <a:srgbClr val="800000"/>
                </a:solidFill>
                <a:effectLst>
                  <a:outerShdw blurRad="38100" dist="38100" dir="2700000" algn="tl">
                    <a:srgbClr val="000000"/>
                  </a:outerShdw>
                </a:effectLst>
                <a:latin typeface="Arial" charset="0"/>
                <a:ea typeface="黑体" pitchFamily="2" charset="-122"/>
              </a:rPr>
              <a:t>数组作为函数参数</a:t>
            </a:r>
            <a:endParaRPr lang="zh-CN" altLang="en-US" kern="0" dirty="0">
              <a:solidFill>
                <a:srgbClr val="800000"/>
              </a:solidFill>
              <a:effectLst>
                <a:outerShdw blurRad="38100" dist="38100" dir="2700000" algn="tl">
                  <a:srgbClr val="000000"/>
                </a:outerShdw>
              </a:effectLst>
              <a:latin typeface="Arial" charset="0"/>
              <a:ea typeface="黑体" pitchFamily="2" charset="-122"/>
            </a:endParaRPr>
          </a:p>
        </p:txBody>
      </p:sp>
      <p:sp>
        <p:nvSpPr>
          <p:cNvPr id="7" name="Rectangle 2">
            <a:extLst>
              <a:ext uri="{FF2B5EF4-FFF2-40B4-BE49-F238E27FC236}">
                <a16:creationId xmlns:a16="http://schemas.microsoft.com/office/drawing/2014/main" id="{F2EB3444-54AD-4698-9B99-99F48F68DBF0}"/>
              </a:ext>
            </a:extLst>
          </p:cNvPr>
          <p:cNvSpPr txBox="1">
            <a:spLocks noChangeArrowheads="1"/>
          </p:cNvSpPr>
          <p:nvPr/>
        </p:nvSpPr>
        <p:spPr bwMode="auto">
          <a:xfrm>
            <a:off x="-396552" y="-61986"/>
            <a:ext cx="4318248" cy="768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ahoma" pitchFamily="34" charset="0"/>
                <a:ea typeface="宋体" pitchFamily="2" charset="-122"/>
              </a:defRPr>
            </a:lvl2pPr>
            <a:lvl3pPr algn="ctr" rtl="0" fontAlgn="base">
              <a:spcBef>
                <a:spcPct val="0"/>
              </a:spcBef>
              <a:spcAft>
                <a:spcPct val="0"/>
              </a:spcAft>
              <a:defRPr kumimoji="1" sz="4400">
                <a:solidFill>
                  <a:schemeClr val="tx2"/>
                </a:solidFill>
                <a:latin typeface="Tahoma" pitchFamily="34" charset="0"/>
                <a:ea typeface="宋体" pitchFamily="2" charset="-122"/>
              </a:defRPr>
            </a:lvl3pPr>
            <a:lvl4pPr algn="ctr" rtl="0" fontAlgn="base">
              <a:spcBef>
                <a:spcPct val="0"/>
              </a:spcBef>
              <a:spcAft>
                <a:spcPct val="0"/>
              </a:spcAft>
              <a:defRPr kumimoji="1" sz="4400">
                <a:solidFill>
                  <a:schemeClr val="tx2"/>
                </a:solidFill>
                <a:latin typeface="Tahoma" pitchFamily="34" charset="0"/>
                <a:ea typeface="宋体" pitchFamily="2" charset="-122"/>
              </a:defRPr>
            </a:lvl4pPr>
            <a:lvl5pPr algn="ctr" rtl="0" fontAlgn="base">
              <a:spcBef>
                <a:spcPct val="0"/>
              </a:spcBef>
              <a:spcAft>
                <a:spcPct val="0"/>
              </a:spcAft>
              <a:defRPr kumimoji="1" sz="4400">
                <a:solidFill>
                  <a:schemeClr val="tx2"/>
                </a:solidFill>
                <a:latin typeface="Tahoma" pitchFamily="34" charset="0"/>
                <a:ea typeface="宋体" pitchFamily="2" charset="-122"/>
              </a:defRPr>
            </a:lvl5pPr>
            <a:lvl6pPr marL="457200" algn="ctr" rtl="0" fontAlgn="base">
              <a:spcBef>
                <a:spcPct val="0"/>
              </a:spcBef>
              <a:spcAft>
                <a:spcPct val="0"/>
              </a:spcAft>
              <a:defRPr kumimoji="1" sz="4400">
                <a:solidFill>
                  <a:schemeClr val="tx2"/>
                </a:solidFill>
                <a:latin typeface="Tahoma" pitchFamily="34" charset="0"/>
                <a:ea typeface="宋体" pitchFamily="2" charset="-122"/>
              </a:defRPr>
            </a:lvl6pPr>
            <a:lvl7pPr marL="914400" algn="ctr" rtl="0" fontAlgn="base">
              <a:spcBef>
                <a:spcPct val="0"/>
              </a:spcBef>
              <a:spcAft>
                <a:spcPct val="0"/>
              </a:spcAft>
              <a:defRPr kumimoji="1" sz="4400">
                <a:solidFill>
                  <a:schemeClr val="tx2"/>
                </a:solidFill>
                <a:latin typeface="Tahoma" pitchFamily="34" charset="0"/>
                <a:ea typeface="宋体" pitchFamily="2" charset="-122"/>
              </a:defRPr>
            </a:lvl7pPr>
            <a:lvl8pPr marL="1371600" algn="ctr" rtl="0" fontAlgn="base">
              <a:spcBef>
                <a:spcPct val="0"/>
              </a:spcBef>
              <a:spcAft>
                <a:spcPct val="0"/>
              </a:spcAft>
              <a:defRPr kumimoji="1" sz="4400">
                <a:solidFill>
                  <a:schemeClr val="tx2"/>
                </a:solidFill>
                <a:latin typeface="Tahoma" pitchFamily="34" charset="0"/>
                <a:ea typeface="宋体" pitchFamily="2" charset="-122"/>
              </a:defRPr>
            </a:lvl8pPr>
            <a:lvl9pPr marL="1828800" algn="ctr" rtl="0" fontAlgn="base">
              <a:spcBef>
                <a:spcPct val="0"/>
              </a:spcBef>
              <a:spcAft>
                <a:spcPct val="0"/>
              </a:spcAft>
              <a:defRPr kumimoji="1" sz="4400">
                <a:solidFill>
                  <a:schemeClr val="tx2"/>
                </a:solidFill>
                <a:latin typeface="Tahoma" pitchFamily="34" charset="0"/>
                <a:ea typeface="宋体" pitchFamily="2" charset="-122"/>
              </a:defRPr>
            </a:lvl9pPr>
          </a:lstStyle>
          <a:p>
            <a:r>
              <a:rPr lang="zh-CN" altLang="en-US" kern="0" dirty="0">
                <a:latin typeface="Times New Roman" pitchFamily="18" charset="0"/>
              </a:rPr>
              <a:t>第</a:t>
            </a:r>
            <a:r>
              <a:rPr lang="en-US" altLang="zh-CN" kern="0" dirty="0">
                <a:latin typeface="Times New Roman" pitchFamily="18" charset="0"/>
              </a:rPr>
              <a:t>7</a:t>
            </a:r>
            <a:r>
              <a:rPr lang="zh-CN" altLang="en-US" kern="0" dirty="0">
                <a:latin typeface="Times New Roman" pitchFamily="18" charset="0"/>
              </a:rPr>
              <a:t>章　函  数</a:t>
            </a:r>
          </a:p>
        </p:txBody>
      </p:sp>
    </p:spTree>
    <p:extLst>
      <p:ext uri="{BB962C8B-B14F-4D97-AF65-F5344CB8AC3E}">
        <p14:creationId xmlns:p14="http://schemas.microsoft.com/office/powerpoint/2010/main" val="388355417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6100B00-58E6-4415-B723-FFBEC1182A65}"/>
              </a:ext>
            </a:extLst>
          </p:cNvPr>
          <p:cNvPicPr>
            <a:picLocks noChangeAspect="1"/>
          </p:cNvPicPr>
          <p:nvPr/>
        </p:nvPicPr>
        <p:blipFill>
          <a:blip r:embed="rId2"/>
          <a:stretch>
            <a:fillRect/>
          </a:stretch>
        </p:blipFill>
        <p:spPr>
          <a:xfrm>
            <a:off x="755576" y="260648"/>
            <a:ext cx="6840760" cy="6164371"/>
          </a:xfrm>
          <a:prstGeom prst="rect">
            <a:avLst/>
          </a:prstGeom>
        </p:spPr>
      </p:pic>
    </p:spTree>
    <p:extLst>
      <p:ext uri="{BB962C8B-B14F-4D97-AF65-F5344CB8AC3E}">
        <p14:creationId xmlns:p14="http://schemas.microsoft.com/office/powerpoint/2010/main" val="375473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4F8CEFE6-B647-418E-B8F1-AC91F1EC365C}"/>
              </a:ext>
            </a:extLst>
          </p:cNvPr>
          <p:cNvPicPr>
            <a:picLocks noChangeAspect="1"/>
          </p:cNvPicPr>
          <p:nvPr/>
        </p:nvPicPr>
        <p:blipFill>
          <a:blip r:embed="rId2"/>
          <a:stretch>
            <a:fillRect/>
          </a:stretch>
        </p:blipFill>
        <p:spPr>
          <a:xfrm>
            <a:off x="1069281" y="697298"/>
            <a:ext cx="6264696" cy="5205664"/>
          </a:xfrm>
          <a:prstGeom prst="rect">
            <a:avLst/>
          </a:prstGeom>
        </p:spPr>
      </p:pic>
      <p:sp>
        <p:nvSpPr>
          <p:cNvPr id="4" name="矩形 3"/>
          <p:cNvSpPr>
            <a:spLocks noChangeArrowheads="1"/>
          </p:cNvSpPr>
          <p:nvPr/>
        </p:nvSpPr>
        <p:spPr bwMode="auto">
          <a:xfrm>
            <a:off x="2555776" y="2759576"/>
            <a:ext cx="4536504" cy="102946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5" name="圆角矩形标注 4"/>
          <p:cNvSpPr>
            <a:spLocks noChangeArrowheads="1"/>
          </p:cNvSpPr>
          <p:nvPr/>
        </p:nvSpPr>
        <p:spPr bwMode="auto">
          <a:xfrm>
            <a:off x="5994714" y="1032764"/>
            <a:ext cx="3300190" cy="1490051"/>
          </a:xfrm>
          <a:prstGeom prst="wedgeRoundRectCallout">
            <a:avLst>
              <a:gd name="adj1" fmla="val -41949"/>
              <a:gd name="adj2" fmla="val 72222"/>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800" b="1" dirty="0">
                <a:solidFill>
                  <a:srgbClr val="0000CC"/>
                </a:solidFill>
              </a:rPr>
              <a:t>在</a:t>
            </a:r>
            <a:r>
              <a:rPr lang="en-US" altLang="zh-CN" sz="2800" b="1" dirty="0">
                <a:solidFill>
                  <a:srgbClr val="0000CC"/>
                </a:solidFill>
              </a:rPr>
              <a:t>sort[</a:t>
            </a:r>
            <a:r>
              <a:rPr lang="en-US" altLang="zh-CN" sz="2800" b="1" dirty="0" err="1">
                <a:solidFill>
                  <a:srgbClr val="0000CC"/>
                </a:solidFill>
              </a:rPr>
              <a:t>i</a:t>
            </a:r>
            <a:r>
              <a:rPr lang="en-US" altLang="zh-CN" sz="2800" b="1" dirty="0">
                <a:solidFill>
                  <a:srgbClr val="0000CC"/>
                </a:solidFill>
              </a:rPr>
              <a:t>]~sort[9]</a:t>
            </a:r>
            <a:r>
              <a:rPr lang="zh-CN" altLang="en-US" sz="2800" b="1" dirty="0">
                <a:solidFill>
                  <a:srgbClr val="0000CC"/>
                </a:solidFill>
              </a:rPr>
              <a:t>中，</a:t>
            </a:r>
            <a:r>
              <a:rPr lang="zh-CN" altLang="zh-CN" sz="2800" b="1" dirty="0">
                <a:solidFill>
                  <a:srgbClr val="0000CC"/>
                </a:solidFill>
              </a:rPr>
              <a:t>最小数与</a:t>
            </a:r>
            <a:r>
              <a:rPr lang="en-US" altLang="zh-CN" sz="2800" b="1" dirty="0">
                <a:solidFill>
                  <a:srgbClr val="0000CC"/>
                </a:solidFill>
              </a:rPr>
              <a:t>sort[</a:t>
            </a:r>
            <a:r>
              <a:rPr lang="en-US" altLang="zh-CN" sz="2800" b="1" dirty="0" err="1">
                <a:solidFill>
                  <a:srgbClr val="0000CC"/>
                </a:solidFill>
              </a:rPr>
              <a:t>i</a:t>
            </a:r>
            <a:r>
              <a:rPr lang="en-US" altLang="zh-CN" sz="2800" b="1" dirty="0">
                <a:solidFill>
                  <a:srgbClr val="0000CC"/>
                </a:solidFill>
              </a:rPr>
              <a:t>]</a:t>
            </a:r>
            <a:r>
              <a:rPr lang="zh-CN" altLang="zh-CN" sz="2800" b="1" dirty="0">
                <a:solidFill>
                  <a:srgbClr val="0000CC"/>
                </a:solidFill>
              </a:rPr>
              <a:t>对换</a:t>
            </a:r>
            <a:endParaRPr lang="zh-CN" altLang="en-US" sz="2800" b="1" dirty="0">
              <a:solidFill>
                <a:srgbClr val="0000CC"/>
              </a:solidFill>
            </a:endParaRPr>
          </a:p>
        </p:txBody>
      </p:sp>
      <p:sp>
        <p:nvSpPr>
          <p:cNvPr id="2" name="矩形 1"/>
          <p:cNvSpPr/>
          <p:nvPr/>
        </p:nvSpPr>
        <p:spPr>
          <a:xfrm>
            <a:off x="1355961" y="5587523"/>
            <a:ext cx="7398568" cy="1255728"/>
          </a:xfrm>
          <a:prstGeom prst="rect">
            <a:avLst/>
          </a:prstGeom>
          <a:solidFill>
            <a:srgbClr val="FFFF00"/>
          </a:solidFill>
        </p:spPr>
        <p:txBody>
          <a:bodyPr wrap="square">
            <a:spAutoFit/>
          </a:bodyPr>
          <a:lstStyle/>
          <a:p>
            <a:pPr lvl="1">
              <a:lnSpc>
                <a:spcPct val="105000"/>
              </a:lnSpc>
            </a:pPr>
            <a:r>
              <a:rPr lang="zh-CN" altLang="en-US" b="1" dirty="0">
                <a:solidFill>
                  <a:srgbClr val="000000"/>
                </a:solidFill>
                <a:latin typeface="Arial" charset="0"/>
                <a:ea typeface="楷体_GB2312" pitchFamily="49" charset="-122"/>
              </a:rPr>
              <a:t>由于传递的是地址，所以形参数组和实参数组共享同一段存储空间。因此，函数中对形参数组元素值的修改，同时也就修改了实参数组的对应元素值！</a:t>
            </a:r>
          </a:p>
        </p:txBody>
      </p:sp>
      <p:sp>
        <p:nvSpPr>
          <p:cNvPr id="3" name="矩形 2"/>
          <p:cNvSpPr/>
          <p:nvPr/>
        </p:nvSpPr>
        <p:spPr>
          <a:xfrm>
            <a:off x="404664" y="0"/>
            <a:ext cx="8334672" cy="757130"/>
          </a:xfrm>
          <a:prstGeom prst="rect">
            <a:avLst/>
          </a:prstGeom>
          <a:solidFill>
            <a:srgbClr val="FFFF00"/>
          </a:solidFill>
        </p:spPr>
        <p:txBody>
          <a:bodyPr wrap="square">
            <a:spAutoFit/>
          </a:bodyPr>
          <a:lstStyle/>
          <a:p>
            <a:pPr lvl="1">
              <a:lnSpc>
                <a:spcPct val="90000"/>
              </a:lnSpc>
            </a:pPr>
            <a:r>
              <a:rPr lang="zh-CN" altLang="en-US" b="1" dirty="0">
                <a:solidFill>
                  <a:srgbClr val="000000"/>
                </a:solidFill>
                <a:latin typeface="Arial" charset="0"/>
                <a:ea typeface="楷体_GB2312" pitchFamily="49" charset="-122"/>
              </a:rPr>
              <a:t>实参数组与形参数组类型应该一致；如果不一致，会有警告，而且结果将出错！（指针类型不同）</a:t>
            </a:r>
          </a:p>
        </p:txBody>
      </p:sp>
      <p:sp>
        <p:nvSpPr>
          <p:cNvPr id="7" name="矩形 6"/>
          <p:cNvSpPr/>
          <p:nvPr/>
        </p:nvSpPr>
        <p:spPr>
          <a:xfrm>
            <a:off x="5772278" y="4169628"/>
            <a:ext cx="3367216" cy="830997"/>
          </a:xfrm>
          <a:prstGeom prst="rect">
            <a:avLst/>
          </a:prstGeom>
        </p:spPr>
        <p:txBody>
          <a:bodyPr wrap="square">
            <a:spAutoFit/>
          </a:bodyPr>
          <a:lstStyle/>
          <a:p>
            <a:r>
              <a:rPr lang="zh-CN" altLang="en-US" b="1" dirty="0">
                <a:solidFill>
                  <a:srgbClr val="FF0000"/>
                </a:solidFill>
                <a:latin typeface="SimSun,Bold"/>
              </a:rPr>
              <a:t>为什么能在</a:t>
            </a:r>
            <a:r>
              <a:rPr lang="en-US" altLang="zh-CN" b="1" dirty="0">
                <a:solidFill>
                  <a:srgbClr val="FF0000"/>
                </a:solidFill>
                <a:latin typeface="SimSun,Bold"/>
              </a:rPr>
              <a:t>sort</a:t>
            </a:r>
            <a:r>
              <a:rPr lang="zh-CN" altLang="en-US" b="1" dirty="0">
                <a:solidFill>
                  <a:srgbClr val="FF0000"/>
                </a:solidFill>
                <a:latin typeface="SimSun,Bold"/>
              </a:rPr>
              <a:t>函数内改变数组</a:t>
            </a:r>
            <a:r>
              <a:rPr lang="en-US" altLang="zh-CN" b="1" dirty="0">
                <a:solidFill>
                  <a:srgbClr val="FF0000"/>
                </a:solidFill>
                <a:latin typeface="Arial" panose="020B0604020202020204" pitchFamily="34" charset="0"/>
              </a:rPr>
              <a:t>a</a:t>
            </a:r>
            <a:r>
              <a:rPr lang="zh-CN" altLang="en-US" b="1" dirty="0">
                <a:solidFill>
                  <a:srgbClr val="FF0000"/>
                </a:solidFill>
                <a:latin typeface="SimSun,Bold"/>
              </a:rPr>
              <a:t>的内容？</a:t>
            </a:r>
            <a:endParaRPr lang="zh-CN" altLang="en-US" dirty="0"/>
          </a:p>
        </p:txBody>
      </p:sp>
    </p:spTree>
    <p:extLst>
      <p:ext uri="{BB962C8B-B14F-4D97-AF65-F5344CB8AC3E}">
        <p14:creationId xmlns:p14="http://schemas.microsoft.com/office/powerpoint/2010/main" val="3466295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3"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967" y="692696"/>
            <a:ext cx="7237437" cy="769937"/>
          </a:xfrm>
          <a:effectLst/>
        </p:spPr>
        <p:txBody>
          <a:bodyPr anchor="ctr"/>
          <a:lstStyle/>
          <a:p>
            <a:pPr eaLnBrk="1" hangingPunct="1">
              <a:defRPr/>
            </a:pPr>
            <a:r>
              <a:rPr lang="zh-CN" altLang="en-US" dirty="0">
                <a:solidFill>
                  <a:srgbClr val="800000"/>
                </a:solidFill>
                <a:effectLst>
                  <a:outerShdw blurRad="38100" dist="38100" dir="2700000" algn="tl">
                    <a:srgbClr val="000000"/>
                  </a:outerShdw>
                </a:effectLst>
                <a:latin typeface="Arial" charset="0"/>
                <a:ea typeface="黑体" pitchFamily="2" charset="-122"/>
              </a:rPr>
              <a:t>三、</a:t>
            </a:r>
            <a:r>
              <a:rPr lang="zh-CN" altLang="zh-CN" dirty="0">
                <a:solidFill>
                  <a:srgbClr val="800000"/>
                </a:solidFill>
                <a:effectLst>
                  <a:outerShdw blurRad="38100" dist="38100" dir="2700000" algn="tl">
                    <a:srgbClr val="000000"/>
                  </a:outerShdw>
                </a:effectLst>
                <a:latin typeface="Arial" charset="0"/>
                <a:ea typeface="黑体" pitchFamily="2" charset="-122"/>
              </a:rPr>
              <a:t>多维数组名作函数参数</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31075" name="Rectangle 3"/>
          <p:cNvSpPr>
            <a:spLocks noGrp="1" noChangeArrowheads="1"/>
          </p:cNvSpPr>
          <p:nvPr>
            <p:ph type="body" idx="1"/>
          </p:nvPr>
        </p:nvSpPr>
        <p:spPr>
          <a:xfrm>
            <a:off x="892969" y="1700808"/>
            <a:ext cx="7358062" cy="4786312"/>
          </a:xfrm>
        </p:spPr>
        <p:txBody>
          <a:bodyPr/>
          <a:lstStyle/>
          <a:p>
            <a:pPr>
              <a:buFont typeface="Wingdings" pitchFamily="2" charset="2"/>
              <a:buNone/>
            </a:pPr>
            <a:r>
              <a:rPr lang="en-US" altLang="zh-CN" dirty="0"/>
              <a:t>  【</a:t>
            </a:r>
            <a:r>
              <a:rPr lang="zh-CN" altLang="zh-CN" dirty="0"/>
              <a:t>例</a:t>
            </a:r>
            <a:r>
              <a:rPr lang="en-US" altLang="zh-CN" dirty="0"/>
              <a:t>13】 </a:t>
            </a:r>
            <a:r>
              <a:rPr lang="zh-CN" altLang="zh-CN" dirty="0"/>
              <a:t>有一个３×４的矩阵，求所有元素中的最大值。</a:t>
            </a:r>
            <a:endParaRPr lang="en-US" altLang="zh-CN" dirty="0"/>
          </a:p>
          <a:p>
            <a:r>
              <a:rPr lang="zh-CN" altLang="zh-CN" dirty="0"/>
              <a:t>解题思路：先使变量</a:t>
            </a:r>
            <a:r>
              <a:rPr lang="en-US" altLang="zh-CN" dirty="0"/>
              <a:t>max</a:t>
            </a:r>
            <a:r>
              <a:rPr lang="zh-CN" altLang="zh-CN" dirty="0"/>
              <a:t>的初值等于矩阵中第一个元素的值，然后将矩阵中各个元素的值与</a:t>
            </a:r>
            <a:r>
              <a:rPr lang="en-US" altLang="zh-CN" dirty="0"/>
              <a:t>max</a:t>
            </a:r>
            <a:r>
              <a:rPr lang="zh-CN" altLang="zh-CN" dirty="0"/>
              <a:t>相比，每次比较后都把“大者”存放在</a:t>
            </a:r>
            <a:r>
              <a:rPr lang="en-US" altLang="zh-CN" dirty="0"/>
              <a:t>max</a:t>
            </a:r>
            <a:r>
              <a:rPr lang="zh-CN" altLang="zh-CN" dirty="0"/>
              <a:t>中，全部元素比较完后，</a:t>
            </a:r>
            <a:r>
              <a:rPr lang="en-US" altLang="zh-CN" dirty="0"/>
              <a:t>max </a:t>
            </a:r>
            <a:r>
              <a:rPr lang="zh-CN" altLang="zh-CN" dirty="0"/>
              <a:t>的值就是所有元素的最大值。</a:t>
            </a:r>
          </a:p>
        </p:txBody>
      </p:sp>
    </p:spTree>
    <p:extLst>
      <p:ext uri="{BB962C8B-B14F-4D97-AF65-F5344CB8AC3E}">
        <p14:creationId xmlns:p14="http://schemas.microsoft.com/office/powerpoint/2010/main" val="174369534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animEffect transition="in" filter="blinds(horizontal)">
                                      <p:cBhvr>
                                        <p:cTn id="7" dur="500"/>
                                        <p:tgtEl>
                                          <p:spTgt spid="131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AF053D3-3998-442B-A9CD-CC11CC364114}"/>
              </a:ext>
            </a:extLst>
          </p:cNvPr>
          <p:cNvPicPr>
            <a:picLocks noChangeAspect="1"/>
          </p:cNvPicPr>
          <p:nvPr/>
        </p:nvPicPr>
        <p:blipFill>
          <a:blip r:embed="rId2"/>
          <a:stretch>
            <a:fillRect/>
          </a:stretch>
        </p:blipFill>
        <p:spPr>
          <a:xfrm>
            <a:off x="241049" y="2026238"/>
            <a:ext cx="8763113" cy="2482882"/>
          </a:xfrm>
          <a:prstGeom prst="rect">
            <a:avLst/>
          </a:prstGeom>
        </p:spPr>
      </p:pic>
      <p:sp>
        <p:nvSpPr>
          <p:cNvPr id="4" name="圆角矩形标注 3"/>
          <p:cNvSpPr>
            <a:spLocks noChangeArrowheads="1"/>
          </p:cNvSpPr>
          <p:nvPr/>
        </p:nvSpPr>
        <p:spPr bwMode="auto">
          <a:xfrm>
            <a:off x="2627784" y="386421"/>
            <a:ext cx="2736304" cy="971823"/>
          </a:xfrm>
          <a:prstGeom prst="wedgeRoundRectCallout">
            <a:avLst>
              <a:gd name="adj1" fmla="val 28198"/>
              <a:gd name="adj2" fmla="val 214879"/>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2800" b="1" dirty="0">
                <a:solidFill>
                  <a:srgbClr val="0000CC"/>
                </a:solidFill>
              </a:rPr>
              <a:t>第一维的长度可以省略</a:t>
            </a:r>
          </a:p>
        </p:txBody>
      </p:sp>
      <p:sp>
        <p:nvSpPr>
          <p:cNvPr id="5" name="圆角矩形标注 4"/>
          <p:cNvSpPr>
            <a:spLocks noChangeArrowheads="1"/>
          </p:cNvSpPr>
          <p:nvPr/>
        </p:nvSpPr>
        <p:spPr bwMode="auto">
          <a:xfrm>
            <a:off x="5504680" y="1052736"/>
            <a:ext cx="3617094" cy="1516050"/>
          </a:xfrm>
          <a:prstGeom prst="wedgeRoundRectCallout">
            <a:avLst>
              <a:gd name="adj1" fmla="val -54217"/>
              <a:gd name="adj2" fmla="val 78015"/>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800" b="1" dirty="0">
                <a:solidFill>
                  <a:srgbClr val="0000CC"/>
                </a:solidFill>
              </a:rPr>
              <a:t>第二维长度不能省略且要与</a:t>
            </a:r>
            <a:r>
              <a:rPr lang="zh-CN" altLang="zh-CN" sz="2800" b="1" dirty="0">
                <a:solidFill>
                  <a:srgbClr val="0000CC"/>
                </a:solidFill>
              </a:rPr>
              <a:t>形参数组</a:t>
            </a:r>
            <a:br>
              <a:rPr lang="en-US" altLang="zh-CN" sz="2800" b="1" dirty="0">
                <a:solidFill>
                  <a:srgbClr val="0000CC"/>
                </a:solidFill>
              </a:rPr>
            </a:br>
            <a:r>
              <a:rPr lang="zh-CN" altLang="zh-CN" sz="2800" b="1" dirty="0">
                <a:solidFill>
                  <a:srgbClr val="0000CC"/>
                </a:solidFill>
              </a:rPr>
              <a:t>第</a:t>
            </a:r>
            <a:r>
              <a:rPr lang="zh-CN" altLang="en-US" sz="2800" b="1" dirty="0">
                <a:solidFill>
                  <a:srgbClr val="0000CC"/>
                </a:solidFill>
              </a:rPr>
              <a:t>二</a:t>
            </a:r>
            <a:r>
              <a:rPr lang="zh-CN" altLang="zh-CN" sz="2800" b="1" dirty="0">
                <a:solidFill>
                  <a:srgbClr val="0000CC"/>
                </a:solidFill>
              </a:rPr>
              <a:t>维大小</a:t>
            </a:r>
            <a:r>
              <a:rPr lang="zh-CN" altLang="en-US" sz="2800" b="1" dirty="0">
                <a:solidFill>
                  <a:srgbClr val="0000CC"/>
                </a:solidFill>
              </a:rPr>
              <a:t>相同</a:t>
            </a:r>
          </a:p>
        </p:txBody>
      </p:sp>
      <p:sp>
        <p:nvSpPr>
          <p:cNvPr id="2" name="矩形 1"/>
          <p:cNvSpPr/>
          <p:nvPr/>
        </p:nvSpPr>
        <p:spPr>
          <a:xfrm>
            <a:off x="395536" y="4881934"/>
            <a:ext cx="7789415" cy="923330"/>
          </a:xfrm>
          <a:prstGeom prst="rect">
            <a:avLst/>
          </a:prstGeom>
        </p:spPr>
        <p:txBody>
          <a:bodyPr wrap="square">
            <a:spAutoFit/>
          </a:bodyPr>
          <a:lstStyle/>
          <a:p>
            <a:pPr marL="1257300" lvl="2" indent="-342900" algn="l">
              <a:lnSpc>
                <a:spcPct val="90000"/>
              </a:lnSpc>
              <a:buFont typeface="Arial" panose="020B0604020202020204" pitchFamily="34" charset="0"/>
              <a:buChar char="•"/>
            </a:pPr>
            <a:r>
              <a:rPr lang="zh-CN" altLang="en-US" sz="2000" b="1" dirty="0">
                <a:solidFill>
                  <a:srgbClr val="C00000"/>
                </a:solidFill>
                <a:latin typeface="Arial" charset="0"/>
                <a:ea typeface="楷体_GB2312" pitchFamily="49" charset="-122"/>
              </a:rPr>
              <a:t>除第一维大小可省略外，应说明其它各维的大小</a:t>
            </a:r>
          </a:p>
          <a:p>
            <a:pPr lvl="2" algn="l">
              <a:lnSpc>
                <a:spcPct val="90000"/>
              </a:lnSpc>
              <a:buFontTx/>
              <a:buNone/>
            </a:pPr>
            <a:r>
              <a:rPr lang="en-US" altLang="zh-CN" sz="2000" b="1" dirty="0">
                <a:solidFill>
                  <a:srgbClr val="C00000"/>
                </a:solidFill>
                <a:latin typeface="Arial" charset="0"/>
                <a:ea typeface="楷体_GB2312" pitchFamily="49" charset="-122"/>
              </a:rPr>
              <a:t>【</a:t>
            </a:r>
            <a:r>
              <a:rPr lang="zh-CN" altLang="en-US" sz="2000" b="1" dirty="0">
                <a:solidFill>
                  <a:srgbClr val="C00000"/>
                </a:solidFill>
                <a:latin typeface="Arial" charset="0"/>
                <a:ea typeface="楷体_GB2312" pitchFamily="49" charset="-122"/>
              </a:rPr>
              <a:t>原因</a:t>
            </a:r>
            <a:r>
              <a:rPr lang="en-US" altLang="zh-CN" sz="2000" b="1" dirty="0">
                <a:solidFill>
                  <a:srgbClr val="C00000"/>
                </a:solidFill>
                <a:latin typeface="Arial" charset="0"/>
                <a:ea typeface="楷体_GB2312" pitchFamily="49" charset="-122"/>
              </a:rPr>
              <a:t>】</a:t>
            </a:r>
            <a:r>
              <a:rPr lang="zh-CN" altLang="en-US" sz="2000" b="1" dirty="0">
                <a:solidFill>
                  <a:srgbClr val="C00000"/>
                </a:solidFill>
                <a:latin typeface="Arial" charset="0"/>
                <a:ea typeface="楷体_GB2312" pitchFamily="49" charset="-122"/>
              </a:rPr>
              <a:t>数组元素在内存中是按行存放的，并不区分行列，如不指定其各维的大小无法确定数组的规格。</a:t>
            </a:r>
          </a:p>
        </p:txBody>
      </p:sp>
    </p:spTree>
    <p:extLst>
      <p:ext uri="{BB962C8B-B14F-4D97-AF65-F5344CB8AC3E}">
        <p14:creationId xmlns:p14="http://schemas.microsoft.com/office/powerpoint/2010/main" val="1270566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标注 3"/>
          <p:cNvSpPr>
            <a:spLocks noChangeArrowheads="1"/>
          </p:cNvSpPr>
          <p:nvPr/>
        </p:nvSpPr>
        <p:spPr bwMode="auto">
          <a:xfrm>
            <a:off x="3779912" y="116632"/>
            <a:ext cx="5184775" cy="714375"/>
          </a:xfrm>
          <a:prstGeom prst="wedgeRoundRectCallout">
            <a:avLst>
              <a:gd name="adj1" fmla="val -2873"/>
              <a:gd name="adj2" fmla="val 160962"/>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800" b="1">
                <a:solidFill>
                  <a:srgbClr val="0000CC"/>
                </a:solidFill>
              </a:rPr>
              <a:t>要与实参</a:t>
            </a:r>
            <a:r>
              <a:rPr lang="zh-CN" altLang="zh-CN" sz="2800" b="1">
                <a:solidFill>
                  <a:srgbClr val="0000CC"/>
                </a:solidFill>
              </a:rPr>
              <a:t>数组第</a:t>
            </a:r>
            <a:r>
              <a:rPr lang="zh-CN" altLang="en-US" sz="2800" b="1">
                <a:solidFill>
                  <a:srgbClr val="0000CC"/>
                </a:solidFill>
              </a:rPr>
              <a:t>二</a:t>
            </a:r>
            <a:r>
              <a:rPr lang="zh-CN" altLang="zh-CN" sz="2800" b="1">
                <a:solidFill>
                  <a:srgbClr val="0000CC"/>
                </a:solidFill>
              </a:rPr>
              <a:t>维大小</a:t>
            </a:r>
            <a:r>
              <a:rPr lang="zh-CN" altLang="en-US" sz="2800" b="1">
                <a:solidFill>
                  <a:srgbClr val="0000CC"/>
                </a:solidFill>
              </a:rPr>
              <a:t>相同</a:t>
            </a:r>
          </a:p>
        </p:txBody>
      </p:sp>
      <p:pic>
        <p:nvPicPr>
          <p:cNvPr id="7" name="图片 6">
            <a:extLst>
              <a:ext uri="{FF2B5EF4-FFF2-40B4-BE49-F238E27FC236}">
                <a16:creationId xmlns:a16="http://schemas.microsoft.com/office/drawing/2014/main" id="{90FC95AC-1C17-4910-84CF-45E802DDF4A5}"/>
              </a:ext>
            </a:extLst>
          </p:cNvPr>
          <p:cNvPicPr>
            <a:picLocks noChangeAspect="1"/>
          </p:cNvPicPr>
          <p:nvPr/>
        </p:nvPicPr>
        <p:blipFill>
          <a:blip r:embed="rId3"/>
          <a:stretch>
            <a:fillRect/>
          </a:stretch>
        </p:blipFill>
        <p:spPr>
          <a:xfrm>
            <a:off x="827584" y="1628800"/>
            <a:ext cx="6876141" cy="3816424"/>
          </a:xfrm>
          <a:prstGeom prst="rect">
            <a:avLst/>
          </a:prstGeom>
        </p:spPr>
      </p:pic>
      <p:pic>
        <p:nvPicPr>
          <p:cNvPr id="8" name="图片 7">
            <a:extLst>
              <a:ext uri="{FF2B5EF4-FFF2-40B4-BE49-F238E27FC236}">
                <a16:creationId xmlns:a16="http://schemas.microsoft.com/office/drawing/2014/main" id="{D80F3CFD-08DB-479B-9922-235B3750EA08}"/>
              </a:ext>
            </a:extLst>
          </p:cNvPr>
          <p:cNvPicPr>
            <a:picLocks noChangeAspect="1"/>
          </p:cNvPicPr>
          <p:nvPr/>
        </p:nvPicPr>
        <p:blipFill>
          <a:blip r:embed="rId4"/>
          <a:stretch>
            <a:fillRect/>
          </a:stretch>
        </p:blipFill>
        <p:spPr>
          <a:xfrm>
            <a:off x="4932040" y="5733256"/>
            <a:ext cx="2765105" cy="432048"/>
          </a:xfrm>
          <a:prstGeom prst="rect">
            <a:avLst/>
          </a:prstGeom>
        </p:spPr>
      </p:pic>
    </p:spTree>
    <p:extLst>
      <p:ext uri="{BB962C8B-B14F-4D97-AF65-F5344CB8AC3E}">
        <p14:creationId xmlns:p14="http://schemas.microsoft.com/office/powerpoint/2010/main" val="1901460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9445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§7.8</a:t>
            </a:r>
            <a:r>
              <a:rPr lang="zh-CN" altLang="zh-CN" dirty="0">
                <a:solidFill>
                  <a:srgbClr val="800000"/>
                </a:solidFill>
                <a:effectLst>
                  <a:outerShdw blurRad="38100" dist="38100" dir="2700000" algn="tl">
                    <a:srgbClr val="000000"/>
                  </a:outerShdw>
                </a:effectLst>
                <a:latin typeface="Arial" charset="0"/>
                <a:ea typeface="黑体" pitchFamily="2" charset="-122"/>
              </a:rPr>
              <a:t>局部变量和全局变量</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47459" name="Rectangle 3"/>
          <p:cNvSpPr>
            <a:spLocks noGrp="1" noChangeArrowheads="1"/>
          </p:cNvSpPr>
          <p:nvPr>
            <p:ph type="body" idx="1"/>
          </p:nvPr>
        </p:nvSpPr>
        <p:spPr>
          <a:xfrm>
            <a:off x="1979712" y="2357437"/>
            <a:ext cx="5357813" cy="2143125"/>
          </a:xfrm>
        </p:spPr>
        <p:txBody>
          <a:bodyPr/>
          <a:lstStyle/>
          <a:p>
            <a:pPr>
              <a:buFont typeface="Wingdings" pitchFamily="2" charset="2"/>
              <a:buNone/>
            </a:pPr>
            <a:r>
              <a:rPr lang="en-US" altLang="zh-CN" sz="3600" dirty="0"/>
              <a:t>7.8.1 </a:t>
            </a:r>
            <a:r>
              <a:rPr lang="zh-CN" altLang="zh-CN" sz="3600" dirty="0"/>
              <a:t>局部变量</a:t>
            </a:r>
            <a:endParaRPr lang="en-US" altLang="zh-CN" sz="3600" dirty="0"/>
          </a:p>
          <a:p>
            <a:pPr>
              <a:buFont typeface="Wingdings" pitchFamily="2" charset="2"/>
              <a:buNone/>
            </a:pPr>
            <a:r>
              <a:rPr lang="en-US" altLang="zh-CN" sz="3600" dirty="0"/>
              <a:t>7.8.2 </a:t>
            </a:r>
            <a:r>
              <a:rPr lang="zh-CN" altLang="zh-CN" sz="3600" dirty="0"/>
              <a:t>全局变量</a:t>
            </a:r>
          </a:p>
        </p:txBody>
      </p:sp>
      <p:sp>
        <p:nvSpPr>
          <p:cNvPr id="2" name="灯片编号占位符 1"/>
          <p:cNvSpPr>
            <a:spLocks noGrp="1"/>
          </p:cNvSpPr>
          <p:nvPr>
            <p:ph type="sldNum" sz="quarter" idx="12"/>
          </p:nvPr>
        </p:nvSpPr>
        <p:spPr/>
        <p:txBody>
          <a:bodyPr/>
          <a:lstStyle/>
          <a:p>
            <a:fld id="{C8A0A3C2-E592-46A2-BD97-71906884657C}" type="slidenum">
              <a:rPr lang="en-US" altLang="zh-CN" smtClean="0"/>
              <a:pPr/>
              <a:t>15</a:t>
            </a:fld>
            <a:endParaRPr lang="en-US" altLang="zh-CN"/>
          </a:p>
        </p:txBody>
      </p:sp>
    </p:spTree>
    <p:extLst>
      <p:ext uri="{BB962C8B-B14F-4D97-AF65-F5344CB8AC3E}">
        <p14:creationId xmlns:p14="http://schemas.microsoft.com/office/powerpoint/2010/main" val="2055933058"/>
      </p:ext>
    </p:extLst>
  </p:cSld>
  <p:clrMapOvr>
    <a:masterClrMapping/>
  </p:clrMapOvr>
  <p:transition spd="med">
    <p:blinds/>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11188" y="188913"/>
            <a:ext cx="7772400" cy="719137"/>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lstStyle/>
          <a:p>
            <a:r>
              <a:rPr lang="zh-CN" altLang="en-US">
                <a:solidFill>
                  <a:srgbClr val="FFFF00"/>
                </a:solidFill>
                <a:ea typeface="华文新魏" pitchFamily="2" charset="-122"/>
              </a:rPr>
              <a:t>变量</a:t>
            </a:r>
          </a:p>
        </p:txBody>
      </p:sp>
      <p:sp>
        <p:nvSpPr>
          <p:cNvPr id="120835" name="Rectangle 3"/>
          <p:cNvSpPr>
            <a:spLocks noGrp="1" noChangeArrowheads="1"/>
          </p:cNvSpPr>
          <p:nvPr>
            <p:ph type="body" idx="1"/>
          </p:nvPr>
        </p:nvSpPr>
        <p:spPr>
          <a:xfrm>
            <a:off x="495300" y="981075"/>
            <a:ext cx="8469313" cy="5648325"/>
          </a:xfrm>
        </p:spPr>
        <p:txBody>
          <a:bodyPr/>
          <a:lstStyle/>
          <a:p>
            <a:pPr marL="533400" indent="-533400">
              <a:buFontTx/>
              <a:buNone/>
            </a:pPr>
            <a:r>
              <a:rPr lang="zh-CN" altLang="en-US" sz="2800" b="1" dirty="0">
                <a:solidFill>
                  <a:srgbClr val="FFFF66"/>
                </a:solidFill>
                <a:latin typeface="楷体_GB2312" pitchFamily="49" charset="-122"/>
                <a:ea typeface="楷体_GB2312" pitchFamily="49" charset="-122"/>
              </a:rPr>
              <a:t>变量</a:t>
            </a:r>
            <a:r>
              <a:rPr lang="en-US" altLang="zh-CN" sz="2800" b="1" dirty="0">
                <a:solidFill>
                  <a:srgbClr val="FFFF66"/>
                </a:solidFill>
                <a:latin typeface="楷体_GB2312" pitchFamily="49" charset="-122"/>
                <a:ea typeface="楷体_GB2312" pitchFamily="49" charset="-122"/>
              </a:rPr>
              <a:t>(variable)</a:t>
            </a:r>
            <a:r>
              <a:rPr lang="en-US" altLang="zh-CN" sz="2800" b="1" dirty="0">
                <a:latin typeface="楷体_GB2312" pitchFamily="49" charset="-122"/>
                <a:ea typeface="楷体_GB2312" pitchFamily="49" charset="-122"/>
              </a:rPr>
              <a:t> </a:t>
            </a:r>
            <a:r>
              <a:rPr lang="en-US" altLang="zh-CN" sz="2800" dirty="0">
                <a:solidFill>
                  <a:schemeClr val="bg1"/>
                </a:solidFill>
                <a:latin typeface="Times New Roman"/>
                <a:ea typeface="楷体_GB2312" pitchFamily="49" charset="-122"/>
              </a:rPr>
              <a:t>——</a:t>
            </a:r>
            <a:r>
              <a:rPr lang="zh-CN" altLang="en-US" sz="2800" dirty="0">
                <a:solidFill>
                  <a:schemeClr val="bg1"/>
                </a:solidFill>
                <a:latin typeface="楷体_GB2312" pitchFamily="49" charset="-122"/>
                <a:ea typeface="楷体_GB2312" pitchFamily="49" charset="-122"/>
              </a:rPr>
              <a:t>内存中特定的存储单元，通常用来存放在编写程序时值未知</a:t>
            </a:r>
            <a:r>
              <a:rPr lang="en-US" altLang="zh-CN" sz="2800" dirty="0">
                <a:solidFill>
                  <a:schemeClr val="bg1"/>
                </a:solidFill>
                <a:latin typeface="楷体_GB2312" pitchFamily="49" charset="-122"/>
                <a:ea typeface="楷体_GB2312" pitchFamily="49" charset="-122"/>
              </a:rPr>
              <a:t>/</a:t>
            </a:r>
            <a:r>
              <a:rPr lang="zh-CN" altLang="en-US" sz="2800" dirty="0">
                <a:solidFill>
                  <a:schemeClr val="bg1"/>
                </a:solidFill>
                <a:latin typeface="楷体_GB2312" pitchFamily="49" charset="-122"/>
                <a:ea typeface="楷体_GB2312" pitchFamily="49" charset="-122"/>
              </a:rPr>
              <a:t>不能确定的数据。</a:t>
            </a:r>
          </a:p>
          <a:p>
            <a:pPr marL="914400" lvl="1" indent="-457200"/>
            <a:r>
              <a:rPr lang="zh-CN" altLang="en-US" sz="2400" dirty="0">
                <a:solidFill>
                  <a:schemeClr val="bg1"/>
                </a:solidFill>
                <a:latin typeface="楷体_GB2312" pitchFamily="49" charset="-122"/>
                <a:ea typeface="楷体_GB2312" pitchFamily="49" charset="-122"/>
              </a:rPr>
              <a:t>在程序运行过程中，其值可以改变的量。</a:t>
            </a:r>
          </a:p>
          <a:p>
            <a:pPr marL="914400" lvl="1" indent="-457200"/>
            <a:r>
              <a:rPr lang="zh-CN" altLang="en-US" sz="2400" dirty="0">
                <a:solidFill>
                  <a:schemeClr val="bg1"/>
                </a:solidFill>
                <a:latin typeface="楷体_GB2312" pitchFamily="49" charset="-122"/>
                <a:ea typeface="楷体_GB2312" pitchFamily="49" charset="-122"/>
              </a:rPr>
              <a:t>通常用来保存输入数据、计算的中间结果和最终结果</a:t>
            </a:r>
          </a:p>
          <a:p>
            <a:pPr marL="914400" lvl="1" indent="-457200"/>
            <a:r>
              <a:rPr lang="zh-CN" altLang="en-US" sz="2400" dirty="0">
                <a:solidFill>
                  <a:schemeClr val="bg1"/>
                </a:solidFill>
                <a:latin typeface="楷体_GB2312" pitchFamily="49" charset="-122"/>
                <a:ea typeface="楷体_GB2312" pitchFamily="49" charset="-122"/>
              </a:rPr>
              <a:t>每个变量占用若干个连续的字节，所占用的字节数由其数据类型决定</a:t>
            </a:r>
          </a:p>
          <a:p>
            <a:pPr marL="1295400" lvl="2" indent="-381000"/>
            <a:r>
              <a:rPr lang="zh-CN" altLang="en-US" dirty="0">
                <a:solidFill>
                  <a:schemeClr val="bg1"/>
                </a:solidFill>
                <a:latin typeface="楷体_GB2312" pitchFamily="49" charset="-122"/>
                <a:ea typeface="楷体_GB2312" pitchFamily="49" charset="-122"/>
              </a:rPr>
              <a:t>通常，将第一个字节的地址作为</a:t>
            </a:r>
            <a:r>
              <a:rPr lang="zh-CN" altLang="en-US" b="1" dirty="0">
                <a:solidFill>
                  <a:srgbClr val="FFFF66"/>
                </a:solidFill>
                <a:latin typeface="楷体_GB2312" pitchFamily="49" charset="-122"/>
                <a:ea typeface="楷体_GB2312" pitchFamily="49" charset="-122"/>
              </a:rPr>
              <a:t>变量的地址</a:t>
            </a:r>
            <a:r>
              <a:rPr lang="zh-CN" altLang="en-US"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a:p>
            <a:pPr marL="533400" indent="-533400" algn="just">
              <a:spcBef>
                <a:spcPct val="50000"/>
              </a:spcBef>
              <a:buFontTx/>
              <a:buNone/>
            </a:pPr>
            <a:r>
              <a:rPr lang="zh-CN" altLang="en-US" sz="2800" b="1" u="sng" dirty="0">
                <a:solidFill>
                  <a:schemeClr val="accent1"/>
                </a:solidFill>
                <a:latin typeface="楷体_GB2312" pitchFamily="49" charset="-122"/>
                <a:ea typeface="楷体_GB2312" pitchFamily="49" charset="-122"/>
              </a:rPr>
              <a:t>变量三要素</a:t>
            </a:r>
          </a:p>
          <a:p>
            <a:pPr marL="533400" indent="-533400" algn="just">
              <a:buFont typeface="Monotype Sorts" pitchFamily="2" charset="2"/>
              <a:buAutoNum type="arabicPeriod"/>
            </a:pPr>
            <a:r>
              <a:rPr lang="zh-CN" altLang="en-US" sz="2400" b="1" dirty="0">
                <a:solidFill>
                  <a:srgbClr val="FFFF00"/>
                </a:solidFill>
                <a:latin typeface="楷体_GB2312" pitchFamily="49" charset="-122"/>
                <a:ea typeface="楷体_GB2312" pitchFamily="49" charset="-122"/>
              </a:rPr>
              <a:t>变量名</a:t>
            </a:r>
            <a:r>
              <a:rPr lang="zh-CN" altLang="en-US" sz="2400" dirty="0">
                <a:latin typeface="楷体_GB2312" pitchFamily="49" charset="-122"/>
                <a:ea typeface="楷体_GB2312" pitchFamily="49" charset="-122"/>
              </a:rPr>
              <a:t> </a:t>
            </a:r>
            <a:r>
              <a:rPr lang="en-US" altLang="zh-CN" sz="2400" dirty="0">
                <a:solidFill>
                  <a:srgbClr val="CCCCFF"/>
                </a:solidFill>
                <a:latin typeface="Bookman Old Style"/>
                <a:ea typeface="楷体_GB2312" pitchFamily="49" charset="-122"/>
              </a:rPr>
              <a:t>——</a:t>
            </a:r>
            <a:r>
              <a:rPr lang="en-US" altLang="zh-CN" sz="2400" dirty="0">
                <a:solidFill>
                  <a:srgbClr val="CCCCFF"/>
                </a:solidFill>
                <a:latin typeface="楷体_GB2312" pitchFamily="49" charset="-122"/>
                <a:ea typeface="楷体_GB2312" pitchFamily="49" charset="-122"/>
              </a:rPr>
              <a:t> </a:t>
            </a:r>
            <a:r>
              <a:rPr lang="zh-CN" altLang="en-US" sz="2400" dirty="0">
                <a:solidFill>
                  <a:srgbClr val="CCCCFF"/>
                </a:solidFill>
                <a:latin typeface="楷体_GB2312" pitchFamily="49" charset="-122"/>
                <a:ea typeface="楷体_GB2312" pitchFamily="49" charset="-122"/>
              </a:rPr>
              <a:t>符号地址</a:t>
            </a:r>
          </a:p>
          <a:p>
            <a:pPr marL="533400" indent="-533400" algn="just">
              <a:buFont typeface="Monotype Sorts" pitchFamily="2" charset="2"/>
              <a:buAutoNum type="arabicPeriod"/>
            </a:pPr>
            <a:r>
              <a:rPr lang="zh-CN" altLang="en-US" sz="2400" dirty="0">
                <a:solidFill>
                  <a:srgbClr val="FFFF00"/>
                </a:solidFill>
                <a:latin typeface="楷体_GB2312" pitchFamily="49" charset="-122"/>
                <a:ea typeface="楷体_GB2312" pitchFamily="49" charset="-122"/>
              </a:rPr>
              <a:t>内存中的存储空间</a:t>
            </a:r>
          </a:p>
          <a:p>
            <a:pPr marL="533400" indent="-533400" algn="just">
              <a:buFont typeface="Monotype Sorts" pitchFamily="2" charset="2"/>
              <a:buAutoNum type="arabicPeriod"/>
            </a:pPr>
            <a:r>
              <a:rPr lang="zh-CN" altLang="en-US" sz="2400" b="1" dirty="0">
                <a:solidFill>
                  <a:srgbClr val="FFFF00"/>
                </a:solidFill>
                <a:latin typeface="楷体_GB2312" pitchFamily="49" charset="-122"/>
                <a:ea typeface="楷体_GB2312" pitchFamily="49" charset="-122"/>
              </a:rPr>
              <a:t>变量值</a:t>
            </a:r>
            <a:r>
              <a:rPr lang="zh-CN" altLang="en-US" sz="2400" b="1" dirty="0">
                <a:solidFill>
                  <a:srgbClr val="FF66FF"/>
                </a:solidFill>
                <a:latin typeface="楷体_GB2312" pitchFamily="49" charset="-122"/>
                <a:ea typeface="楷体_GB2312" pitchFamily="49" charset="-122"/>
              </a:rPr>
              <a:t> </a:t>
            </a:r>
            <a:r>
              <a:rPr lang="en-US" altLang="zh-CN" sz="2400" dirty="0">
                <a:solidFill>
                  <a:srgbClr val="CCCCFF"/>
                </a:solidFill>
                <a:latin typeface="Bookman Old Style"/>
                <a:ea typeface="楷体_GB2312" pitchFamily="49" charset="-122"/>
              </a:rPr>
              <a:t>——</a:t>
            </a:r>
            <a:r>
              <a:rPr lang="en-US" altLang="zh-CN" sz="2400" dirty="0">
                <a:solidFill>
                  <a:srgbClr val="CCCCFF"/>
                </a:solidFill>
                <a:latin typeface="楷体_GB2312" pitchFamily="49" charset="-122"/>
                <a:ea typeface="楷体_GB2312" pitchFamily="49" charset="-122"/>
              </a:rPr>
              <a:t> </a:t>
            </a:r>
            <a:r>
              <a:rPr lang="zh-CN" altLang="en-US" sz="2400" dirty="0">
                <a:solidFill>
                  <a:srgbClr val="CCCCFF"/>
                </a:solidFill>
                <a:latin typeface="楷体_GB2312" pitchFamily="49" charset="-122"/>
                <a:ea typeface="楷体_GB2312" pitchFamily="49" charset="-122"/>
              </a:rPr>
              <a:t>存放的值</a:t>
            </a:r>
          </a:p>
        </p:txBody>
      </p:sp>
      <p:sp>
        <p:nvSpPr>
          <p:cNvPr id="120836" name="Text Box 4"/>
          <p:cNvSpPr txBox="1">
            <a:spLocks noChangeArrowheads="1"/>
          </p:cNvSpPr>
          <p:nvPr/>
        </p:nvSpPr>
        <p:spPr bwMode="auto">
          <a:xfrm>
            <a:off x="5802313" y="5084763"/>
            <a:ext cx="838200" cy="61753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20000"/>
              </a:spcBef>
              <a:buClr>
                <a:srgbClr val="A7CCD9"/>
              </a:buClr>
              <a:buSzPct val="90000"/>
              <a:buFont typeface="Monotype Sorts" pitchFamily="2" charset="2"/>
              <a:buNone/>
            </a:pPr>
            <a:r>
              <a:rPr lang="en-US" altLang="zh-CN" sz="3200" b="1">
                <a:solidFill>
                  <a:srgbClr val="C7C7DF"/>
                </a:solidFill>
              </a:rPr>
              <a:t>50</a:t>
            </a:r>
          </a:p>
        </p:txBody>
      </p:sp>
      <p:sp>
        <p:nvSpPr>
          <p:cNvPr id="120837" name="Text Box 5"/>
          <p:cNvSpPr txBox="1">
            <a:spLocks noChangeArrowheads="1"/>
          </p:cNvSpPr>
          <p:nvPr/>
        </p:nvSpPr>
        <p:spPr bwMode="auto">
          <a:xfrm>
            <a:off x="6043613" y="4510088"/>
            <a:ext cx="365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spcBef>
                <a:spcPct val="20000"/>
              </a:spcBef>
              <a:buClr>
                <a:srgbClr val="A7CCD9"/>
              </a:buClr>
              <a:buSzPct val="90000"/>
              <a:buFont typeface="Monotype Sorts" pitchFamily="2" charset="2"/>
              <a:buNone/>
            </a:pPr>
            <a:r>
              <a:rPr lang="en-US" altLang="zh-CN" sz="3200">
                <a:solidFill>
                  <a:srgbClr val="C7C7DF"/>
                </a:solidFill>
              </a:rPr>
              <a:t>a</a:t>
            </a:r>
          </a:p>
        </p:txBody>
      </p:sp>
      <p:sp>
        <p:nvSpPr>
          <p:cNvPr id="120838" name="Text Box 6"/>
          <p:cNvSpPr txBox="1">
            <a:spLocks noChangeArrowheads="1"/>
          </p:cNvSpPr>
          <p:nvPr/>
        </p:nvSpPr>
        <p:spPr bwMode="auto">
          <a:xfrm>
            <a:off x="4787900" y="5180013"/>
            <a:ext cx="103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C7C7DF"/>
                </a:solidFill>
                <a:latin typeface="Arial Black" pitchFamily="34" charset="0"/>
              </a:rPr>
              <a:t>206D</a:t>
            </a:r>
          </a:p>
        </p:txBody>
      </p:sp>
      <p:sp>
        <p:nvSpPr>
          <p:cNvPr id="120839" name="Rectangle 7"/>
          <p:cNvSpPr>
            <a:spLocks noChangeArrowheads="1"/>
          </p:cNvSpPr>
          <p:nvPr/>
        </p:nvSpPr>
        <p:spPr bwMode="auto">
          <a:xfrm>
            <a:off x="7058025" y="4989513"/>
            <a:ext cx="1330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solidFill>
                  <a:srgbClr val="FFFF66"/>
                </a:solidFill>
                <a:latin typeface="楷体_GB2312" pitchFamily="49" charset="-122"/>
                <a:ea typeface="楷体_GB2312" pitchFamily="49" charset="-122"/>
              </a:rPr>
              <a:t>变量值</a:t>
            </a:r>
          </a:p>
        </p:txBody>
      </p:sp>
      <p:sp>
        <p:nvSpPr>
          <p:cNvPr id="120840" name="Rectangle 8"/>
          <p:cNvSpPr>
            <a:spLocks noChangeArrowheads="1"/>
          </p:cNvSpPr>
          <p:nvPr/>
        </p:nvSpPr>
        <p:spPr bwMode="auto">
          <a:xfrm>
            <a:off x="7034213" y="4437063"/>
            <a:ext cx="1209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solidFill>
                  <a:srgbClr val="FFFF66"/>
                </a:solidFill>
                <a:latin typeface="楷体_GB2312" pitchFamily="49" charset="-122"/>
                <a:ea typeface="楷体_GB2312" pitchFamily="49" charset="-122"/>
              </a:rPr>
              <a:t>变量名</a:t>
            </a:r>
          </a:p>
        </p:txBody>
      </p:sp>
      <p:sp>
        <p:nvSpPr>
          <p:cNvPr id="120841" name="Rectangle 9"/>
          <p:cNvSpPr>
            <a:spLocks noChangeArrowheads="1"/>
          </p:cNvSpPr>
          <p:nvPr/>
        </p:nvSpPr>
        <p:spPr bwMode="auto">
          <a:xfrm>
            <a:off x="7058025" y="5541963"/>
            <a:ext cx="1546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solidFill>
                  <a:srgbClr val="FFFF66"/>
                </a:solidFill>
                <a:latin typeface="楷体_GB2312" pitchFamily="49" charset="-122"/>
                <a:ea typeface="楷体_GB2312" pitchFamily="49" charset="-122"/>
              </a:rPr>
              <a:t>存储单元</a:t>
            </a:r>
          </a:p>
        </p:txBody>
      </p:sp>
      <p:cxnSp>
        <p:nvCxnSpPr>
          <p:cNvPr id="120842" name="AutoShape 10"/>
          <p:cNvCxnSpPr>
            <a:cxnSpLocks noChangeShapeType="1"/>
            <a:stCxn id="120840" idx="1"/>
            <a:endCxn id="120837" idx="3"/>
          </p:cNvCxnSpPr>
          <p:nvPr/>
        </p:nvCxnSpPr>
        <p:spPr bwMode="auto">
          <a:xfrm rot="10800000" flipV="1">
            <a:off x="6408738" y="4665663"/>
            <a:ext cx="625475" cy="134937"/>
          </a:xfrm>
          <a:prstGeom prst="curvedConnector3">
            <a:avLst>
              <a:gd name="adj1" fmla="val 50000"/>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43" name="AutoShape 11"/>
          <p:cNvCxnSpPr>
            <a:cxnSpLocks noChangeShapeType="1"/>
            <a:stCxn id="120839" idx="1"/>
          </p:cNvCxnSpPr>
          <p:nvPr/>
        </p:nvCxnSpPr>
        <p:spPr bwMode="auto">
          <a:xfrm rot="10800000" flipV="1">
            <a:off x="6481763" y="5218113"/>
            <a:ext cx="576262" cy="136525"/>
          </a:xfrm>
          <a:prstGeom prst="curvedConnector3">
            <a:avLst>
              <a:gd name="adj1" fmla="val 4986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44" name="AutoShape 12"/>
          <p:cNvCxnSpPr>
            <a:cxnSpLocks noChangeShapeType="1"/>
          </p:cNvCxnSpPr>
          <p:nvPr/>
        </p:nvCxnSpPr>
        <p:spPr bwMode="auto">
          <a:xfrm rot="10800000">
            <a:off x="6262688" y="5673725"/>
            <a:ext cx="866775" cy="263525"/>
          </a:xfrm>
          <a:prstGeom prst="curvedConnector2">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845" name="Rectangle 13"/>
          <p:cNvSpPr>
            <a:spLocks noChangeArrowheads="1"/>
          </p:cNvSpPr>
          <p:nvPr/>
        </p:nvSpPr>
        <p:spPr bwMode="auto">
          <a:xfrm>
            <a:off x="7091363" y="6094413"/>
            <a:ext cx="187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solidFill>
                  <a:srgbClr val="FFFF66"/>
                </a:solidFill>
                <a:latin typeface="楷体_GB2312" pitchFamily="49" charset="-122"/>
                <a:ea typeface="楷体_GB2312" pitchFamily="49" charset="-122"/>
              </a:rPr>
              <a:t>变量的地址</a:t>
            </a:r>
          </a:p>
        </p:txBody>
      </p:sp>
      <p:cxnSp>
        <p:nvCxnSpPr>
          <p:cNvPr id="120846" name="AutoShape 14"/>
          <p:cNvCxnSpPr>
            <a:cxnSpLocks noChangeShapeType="1"/>
            <a:stCxn id="120845" idx="1"/>
            <a:endCxn id="120838" idx="2"/>
          </p:cNvCxnSpPr>
          <p:nvPr/>
        </p:nvCxnSpPr>
        <p:spPr bwMode="auto">
          <a:xfrm rot="10800000">
            <a:off x="5303838" y="5637213"/>
            <a:ext cx="1787525" cy="685800"/>
          </a:xfrm>
          <a:prstGeom prst="curvedConnector2">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848" name="Rectangle 16"/>
          <p:cNvSpPr>
            <a:spLocks noChangeArrowheads="1"/>
          </p:cNvSpPr>
          <p:nvPr/>
        </p:nvSpPr>
        <p:spPr bwMode="auto">
          <a:xfrm>
            <a:off x="2554288" y="3279775"/>
            <a:ext cx="5762625" cy="1225550"/>
          </a:xfrm>
          <a:prstGeom prst="rect">
            <a:avLst/>
          </a:prstGeom>
          <a:solidFill>
            <a:srgbClr val="000000"/>
          </a:solidFill>
          <a:ln w="38100" algn="ctr">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66FFFF"/>
                </a:solidFill>
              </a:rPr>
              <a:t>何时分配？何时释放？</a:t>
            </a:r>
            <a:r>
              <a:rPr lang="en-US" altLang="zh-CN" b="1">
                <a:solidFill>
                  <a:srgbClr val="99FF33"/>
                </a:solidFill>
              </a:rPr>
              <a:t>——</a:t>
            </a:r>
            <a:r>
              <a:rPr lang="zh-CN" altLang="en-US" b="1">
                <a:solidFill>
                  <a:srgbClr val="99FF33"/>
                </a:solidFill>
              </a:rPr>
              <a:t>生存期</a:t>
            </a:r>
            <a:br>
              <a:rPr lang="zh-CN" altLang="en-US">
                <a:solidFill>
                  <a:srgbClr val="66FFFF"/>
                </a:solidFill>
              </a:rPr>
            </a:br>
            <a:r>
              <a:rPr lang="zh-CN" altLang="en-US">
                <a:solidFill>
                  <a:srgbClr val="66FFFF"/>
                </a:solidFill>
              </a:rPr>
              <a:t>分配在何处？</a:t>
            </a:r>
            <a:r>
              <a:rPr lang="en-US" altLang="zh-CN" b="1">
                <a:solidFill>
                  <a:srgbClr val="99FF33"/>
                </a:solidFill>
              </a:rPr>
              <a:t>——</a:t>
            </a:r>
            <a:r>
              <a:rPr lang="zh-CN" altLang="en-US" b="1">
                <a:solidFill>
                  <a:srgbClr val="99FF33"/>
                </a:solidFill>
              </a:rPr>
              <a:t>存储方式</a:t>
            </a:r>
          </a:p>
          <a:p>
            <a:r>
              <a:rPr lang="zh-CN" altLang="en-US">
                <a:solidFill>
                  <a:srgbClr val="66FFFF"/>
                </a:solidFill>
              </a:rPr>
              <a:t>如何存储数据</a:t>
            </a:r>
            <a:r>
              <a:rPr lang="en-US" altLang="zh-CN">
                <a:solidFill>
                  <a:srgbClr val="66FFFF"/>
                </a:solidFill>
              </a:rPr>
              <a:t>/</a:t>
            </a:r>
            <a:r>
              <a:rPr lang="zh-CN" altLang="en-US">
                <a:solidFill>
                  <a:srgbClr val="66FFFF"/>
                </a:solidFill>
              </a:rPr>
              <a:t>编码方案？</a:t>
            </a:r>
            <a:r>
              <a:rPr lang="en-US" altLang="zh-CN" b="1">
                <a:solidFill>
                  <a:srgbClr val="99FF33"/>
                </a:solidFill>
              </a:rPr>
              <a:t>——</a:t>
            </a:r>
            <a:r>
              <a:rPr lang="zh-CN" altLang="en-US" b="1">
                <a:solidFill>
                  <a:srgbClr val="99FF33"/>
                </a:solidFill>
              </a:rPr>
              <a:t>数据类型</a:t>
            </a:r>
          </a:p>
        </p:txBody>
      </p:sp>
      <p:cxnSp>
        <p:nvCxnSpPr>
          <p:cNvPr id="120850" name="AutoShape 18"/>
          <p:cNvCxnSpPr>
            <a:cxnSpLocks noChangeShapeType="1"/>
          </p:cNvCxnSpPr>
          <p:nvPr/>
        </p:nvCxnSpPr>
        <p:spPr bwMode="auto">
          <a:xfrm flipV="1">
            <a:off x="3635375" y="4524375"/>
            <a:ext cx="1441450" cy="849313"/>
          </a:xfrm>
          <a:prstGeom prst="curvedConnector2">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851" name="Rectangle 19"/>
          <p:cNvSpPr>
            <a:spLocks noChangeArrowheads="1"/>
          </p:cNvSpPr>
          <p:nvPr/>
        </p:nvSpPr>
        <p:spPr bwMode="auto">
          <a:xfrm>
            <a:off x="684213" y="5997575"/>
            <a:ext cx="4392612" cy="860425"/>
          </a:xfrm>
          <a:prstGeom prst="rect">
            <a:avLst/>
          </a:prstGeom>
          <a:solidFill>
            <a:srgbClr val="000000"/>
          </a:solidFill>
          <a:ln w="38100" algn="ctr">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solidFill>
                  <a:srgbClr val="66FFFF"/>
                </a:solidFill>
              </a:rPr>
              <a:t>程序中哪些模块内可访问</a:t>
            </a:r>
            <a:br>
              <a:rPr lang="en-US" altLang="zh-CN" dirty="0">
                <a:solidFill>
                  <a:srgbClr val="66FFFF"/>
                </a:solidFill>
              </a:rPr>
            </a:br>
            <a:r>
              <a:rPr lang="zh-CN" altLang="en-US" dirty="0">
                <a:solidFill>
                  <a:srgbClr val="66FFFF"/>
                </a:solidFill>
              </a:rPr>
              <a:t>这些变量？</a:t>
            </a:r>
            <a:r>
              <a:rPr lang="en-US" altLang="zh-CN" b="1" dirty="0">
                <a:solidFill>
                  <a:srgbClr val="99FF33"/>
                </a:solidFill>
              </a:rPr>
              <a:t>——</a:t>
            </a:r>
            <a:r>
              <a:rPr lang="zh-CN" altLang="en-US" b="1" dirty="0">
                <a:solidFill>
                  <a:srgbClr val="99FF33"/>
                </a:solidFill>
              </a:rPr>
              <a:t>作用域</a:t>
            </a:r>
          </a:p>
        </p:txBody>
      </p:sp>
      <p:cxnSp>
        <p:nvCxnSpPr>
          <p:cNvPr id="120852" name="AutoShape 20"/>
          <p:cNvCxnSpPr>
            <a:cxnSpLocks noChangeShapeType="1"/>
          </p:cNvCxnSpPr>
          <p:nvPr/>
        </p:nvCxnSpPr>
        <p:spPr bwMode="auto">
          <a:xfrm rot="10800000" flipV="1">
            <a:off x="539750" y="4941888"/>
            <a:ext cx="46038" cy="1206500"/>
          </a:xfrm>
          <a:prstGeom prst="curvedConnector3">
            <a:avLst>
              <a:gd name="adj1" fmla="val 555171"/>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53" name="AutoShape 21"/>
          <p:cNvCxnSpPr>
            <a:cxnSpLocks noChangeShapeType="1"/>
            <a:endCxn id="120851" idx="1"/>
          </p:cNvCxnSpPr>
          <p:nvPr/>
        </p:nvCxnSpPr>
        <p:spPr bwMode="auto">
          <a:xfrm rot="16200000" flipH="1">
            <a:off x="261143" y="6004718"/>
            <a:ext cx="676276" cy="169864"/>
          </a:xfrm>
          <a:prstGeom prst="curvedConnector2">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64211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20850"/>
                                        </p:tgtEl>
                                        <p:attrNameLst>
                                          <p:attrName>style.visibility</p:attrName>
                                        </p:attrNameLst>
                                      </p:cBhvr>
                                      <p:to>
                                        <p:strVal val="visible"/>
                                      </p:to>
                                    </p:set>
                                    <p:animEffect transition="in" filter="wipe(down)">
                                      <p:cBhvr>
                                        <p:cTn id="7" dur="500"/>
                                        <p:tgtEl>
                                          <p:spTgt spid="120850"/>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0848"/>
                                        </p:tgtEl>
                                        <p:attrNameLst>
                                          <p:attrName>style.visibility</p:attrName>
                                        </p:attrNameLst>
                                      </p:cBhvr>
                                      <p:to>
                                        <p:strVal val="visible"/>
                                      </p:to>
                                    </p:set>
                                    <p:animEffect transition="in" filter="wipe(down)">
                                      <p:cBhvr>
                                        <p:cTn id="11" dur="500"/>
                                        <p:tgtEl>
                                          <p:spTgt spid="1208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20852"/>
                                        </p:tgtEl>
                                        <p:attrNameLst>
                                          <p:attrName>style.visibility</p:attrName>
                                        </p:attrNameLst>
                                      </p:cBhvr>
                                      <p:to>
                                        <p:strVal val="visible"/>
                                      </p:to>
                                    </p:set>
                                    <p:animEffect transition="in" filter="wipe(left)">
                                      <p:cBhvr>
                                        <p:cTn id="16" dur="500"/>
                                        <p:tgtEl>
                                          <p:spTgt spid="120852"/>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20853"/>
                                        </p:tgtEl>
                                        <p:attrNameLst>
                                          <p:attrName>style.visibility</p:attrName>
                                        </p:attrNameLst>
                                      </p:cBhvr>
                                      <p:to>
                                        <p:strVal val="visible"/>
                                      </p:to>
                                    </p:set>
                                    <p:animEffect transition="in" filter="wipe(left)">
                                      <p:cBhvr>
                                        <p:cTn id="20" dur="500"/>
                                        <p:tgtEl>
                                          <p:spTgt spid="120853"/>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20851"/>
                                        </p:tgtEl>
                                        <p:attrNameLst>
                                          <p:attrName>style.visibility</p:attrName>
                                        </p:attrNameLst>
                                      </p:cBhvr>
                                      <p:to>
                                        <p:strVal val="visible"/>
                                      </p:to>
                                    </p:set>
                                    <p:animEffect transition="in" filter="wipe(left)">
                                      <p:cBhvr>
                                        <p:cTn id="24" dur="500"/>
                                        <p:tgtEl>
                                          <p:spTgt spid="120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8" grpId="0" animBg="1"/>
      <p:bldP spid="1208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E6BD44C-3A78-4A28-8E97-553B5B661AC1}" type="slidenum">
              <a:rPr lang="en-US" altLang="zh-CN">
                <a:solidFill>
                  <a:srgbClr val="545472"/>
                </a:solidFill>
              </a:rPr>
              <a:pPr/>
              <a:t>17</a:t>
            </a:fld>
            <a:endParaRPr lang="en-US" altLang="zh-CN">
              <a:solidFill>
                <a:srgbClr val="545472"/>
              </a:solidFill>
            </a:endParaRPr>
          </a:p>
        </p:txBody>
      </p:sp>
      <p:sp>
        <p:nvSpPr>
          <p:cNvPr id="121858" name="Rectangle 2"/>
          <p:cNvSpPr>
            <a:spLocks noGrp="1" noChangeArrowheads="1"/>
          </p:cNvSpPr>
          <p:nvPr>
            <p:ph type="title"/>
          </p:nvPr>
        </p:nvSpPr>
        <p:spPr>
          <a:xfrm>
            <a:off x="685800" y="152400"/>
            <a:ext cx="7772400" cy="609600"/>
          </a:xfrm>
        </p:spPr>
        <p:txBody>
          <a:bodyPr/>
          <a:lstStyle/>
          <a:p>
            <a:r>
              <a:rPr lang="zh-CN" altLang="en-US" sz="4000" b="1">
                <a:solidFill>
                  <a:srgbClr val="000000"/>
                </a:solidFill>
                <a:latin typeface="Arial" charset="0"/>
                <a:ea typeface="楷体_GB2312" pitchFamily="49" charset="-122"/>
              </a:rPr>
              <a:t>变量的分类</a:t>
            </a:r>
          </a:p>
        </p:txBody>
      </p:sp>
      <p:sp>
        <p:nvSpPr>
          <p:cNvPr id="121859" name="Rectangle 3"/>
          <p:cNvSpPr>
            <a:spLocks noGrp="1" noChangeArrowheads="1"/>
          </p:cNvSpPr>
          <p:nvPr>
            <p:ph type="body" idx="1"/>
          </p:nvPr>
        </p:nvSpPr>
        <p:spPr>
          <a:xfrm>
            <a:off x="323850" y="914400"/>
            <a:ext cx="8686800" cy="5467350"/>
          </a:xfrm>
        </p:spPr>
        <p:txBody>
          <a:bodyPr/>
          <a:lstStyle/>
          <a:p>
            <a:pPr marL="533400" indent="-533400">
              <a:spcAft>
                <a:spcPct val="50000"/>
              </a:spcAft>
              <a:buFontTx/>
              <a:buAutoNum type="arabicPeriod"/>
            </a:pPr>
            <a:r>
              <a:rPr lang="zh-CN" altLang="en-US" b="1">
                <a:solidFill>
                  <a:srgbClr val="000000"/>
                </a:solidFill>
                <a:latin typeface="Arial" charset="0"/>
                <a:ea typeface="楷体_GB2312" pitchFamily="49" charset="-122"/>
              </a:rPr>
              <a:t>按数据类型分：整型、实型、字符型等等；</a:t>
            </a:r>
          </a:p>
          <a:p>
            <a:pPr marL="533400" indent="-533400">
              <a:spcAft>
                <a:spcPct val="50000"/>
              </a:spcAft>
              <a:buFontTx/>
              <a:buAutoNum type="arabicPeriod"/>
            </a:pPr>
            <a:r>
              <a:rPr lang="zh-CN" altLang="en-US" b="1">
                <a:solidFill>
                  <a:srgbClr val="000000"/>
                </a:solidFill>
                <a:latin typeface="Arial" charset="0"/>
                <a:ea typeface="楷体_GB2312" pitchFamily="49" charset="-122"/>
              </a:rPr>
              <a:t>从</a:t>
            </a:r>
            <a:r>
              <a:rPr lang="zh-CN" altLang="en-US" b="1">
                <a:solidFill>
                  <a:srgbClr val="2B01C5"/>
                </a:solidFill>
                <a:latin typeface="Arial" charset="0"/>
                <a:ea typeface="楷体_GB2312" pitchFamily="49" charset="-122"/>
              </a:rPr>
              <a:t>变量的作用域</a:t>
            </a:r>
            <a:r>
              <a:rPr lang="zh-CN" altLang="en-US" b="1">
                <a:solidFill>
                  <a:srgbClr val="000000"/>
                </a:solidFill>
                <a:latin typeface="Arial" charset="0"/>
                <a:ea typeface="楷体_GB2312" pitchFamily="49" charset="-122"/>
              </a:rPr>
              <a:t>分：</a:t>
            </a:r>
          </a:p>
          <a:p>
            <a:pPr marL="914400" lvl="1" indent="-457200">
              <a:spcAft>
                <a:spcPct val="50000"/>
              </a:spcAft>
            </a:pPr>
            <a:r>
              <a:rPr lang="zh-CN" altLang="en-US" b="1" u="sng">
                <a:solidFill>
                  <a:srgbClr val="006600"/>
                </a:solidFill>
                <a:latin typeface="Arial" charset="0"/>
                <a:ea typeface="楷体_GB2312" pitchFamily="49" charset="-122"/>
              </a:rPr>
              <a:t>全局</a:t>
            </a:r>
            <a:r>
              <a:rPr lang="en-US" altLang="zh-CN" b="1" u="sng">
                <a:solidFill>
                  <a:srgbClr val="006600"/>
                </a:solidFill>
                <a:latin typeface="Arial" charset="0"/>
                <a:ea typeface="楷体_GB2312" pitchFamily="49" charset="-122"/>
              </a:rPr>
              <a:t>/</a:t>
            </a:r>
            <a:r>
              <a:rPr lang="zh-CN" altLang="en-US" b="1" u="sng">
                <a:solidFill>
                  <a:srgbClr val="006600"/>
                </a:solidFill>
                <a:latin typeface="Arial" charset="0"/>
                <a:ea typeface="楷体_GB2312" pitchFamily="49" charset="-122"/>
              </a:rPr>
              <a:t>外部变量</a:t>
            </a:r>
            <a:r>
              <a:rPr lang="zh-CN" altLang="en-US" b="1">
                <a:solidFill>
                  <a:srgbClr val="000000"/>
                </a:solidFill>
                <a:latin typeface="Arial" charset="0"/>
                <a:ea typeface="楷体_GB2312" pitchFamily="49" charset="-122"/>
              </a:rPr>
              <a:t>、</a:t>
            </a:r>
            <a:r>
              <a:rPr lang="zh-CN" altLang="en-US" b="1" u="sng">
                <a:solidFill>
                  <a:srgbClr val="006600"/>
                </a:solidFill>
                <a:latin typeface="Arial" charset="0"/>
                <a:ea typeface="楷体_GB2312" pitchFamily="49" charset="-122"/>
              </a:rPr>
              <a:t>局部变量</a:t>
            </a:r>
            <a:r>
              <a:rPr lang="zh-CN" altLang="en-US" b="1">
                <a:solidFill>
                  <a:srgbClr val="000000"/>
                </a:solidFill>
                <a:latin typeface="Arial" charset="0"/>
                <a:ea typeface="楷体_GB2312" pitchFamily="49" charset="-122"/>
              </a:rPr>
              <a:t>；</a:t>
            </a:r>
          </a:p>
          <a:p>
            <a:pPr marL="533400" indent="-533400">
              <a:spcAft>
                <a:spcPct val="50000"/>
              </a:spcAft>
              <a:buFontTx/>
              <a:buAutoNum type="arabicPeriod"/>
            </a:pPr>
            <a:r>
              <a:rPr lang="zh-CN" altLang="en-US" b="1">
                <a:solidFill>
                  <a:srgbClr val="000000"/>
                </a:solidFill>
                <a:latin typeface="Arial" charset="0"/>
                <a:ea typeface="楷体_GB2312" pitchFamily="49" charset="-122"/>
              </a:rPr>
              <a:t>从</a:t>
            </a:r>
            <a:r>
              <a:rPr lang="zh-CN" altLang="en-US" b="1">
                <a:solidFill>
                  <a:srgbClr val="2B01C5"/>
                </a:solidFill>
                <a:latin typeface="Arial" charset="0"/>
                <a:ea typeface="楷体_GB2312" pitchFamily="49" charset="-122"/>
              </a:rPr>
              <a:t>变量的存储方式</a:t>
            </a:r>
            <a:r>
              <a:rPr lang="zh-CN" altLang="en-US" b="1">
                <a:solidFill>
                  <a:srgbClr val="000000"/>
                </a:solidFill>
                <a:latin typeface="Arial" charset="0"/>
                <a:ea typeface="楷体_GB2312" pitchFamily="49" charset="-122"/>
              </a:rPr>
              <a:t>、</a:t>
            </a:r>
            <a:r>
              <a:rPr lang="zh-CN" altLang="en-US" b="1">
                <a:solidFill>
                  <a:srgbClr val="2B01C5"/>
                </a:solidFill>
                <a:latin typeface="Arial" charset="0"/>
                <a:ea typeface="楷体_GB2312" pitchFamily="49" charset="-122"/>
              </a:rPr>
              <a:t>生存期</a:t>
            </a:r>
            <a:r>
              <a:rPr lang="zh-CN" altLang="en-US" b="1">
                <a:solidFill>
                  <a:srgbClr val="000000"/>
                </a:solidFill>
                <a:latin typeface="Arial" charset="0"/>
                <a:ea typeface="楷体_GB2312" pitchFamily="49" charset="-122"/>
              </a:rPr>
              <a:t>分：</a:t>
            </a:r>
          </a:p>
          <a:p>
            <a:pPr marL="914400" lvl="1" indent="-457200"/>
            <a:r>
              <a:rPr lang="zh-CN" altLang="en-US" b="1" u="sng">
                <a:solidFill>
                  <a:srgbClr val="006600"/>
                </a:solidFill>
                <a:latin typeface="Arial" charset="0"/>
                <a:ea typeface="楷体_GB2312" pitchFamily="49" charset="-122"/>
              </a:rPr>
              <a:t>静态</a:t>
            </a:r>
            <a:r>
              <a:rPr lang="zh-CN" altLang="en-US" b="1">
                <a:solidFill>
                  <a:srgbClr val="000000"/>
                </a:solidFill>
                <a:latin typeface="Arial" charset="0"/>
                <a:ea typeface="楷体_GB2312" pitchFamily="49" charset="-122"/>
              </a:rPr>
              <a:t>、</a:t>
            </a:r>
            <a:r>
              <a:rPr lang="zh-CN" altLang="en-US" b="1" u="sng">
                <a:solidFill>
                  <a:srgbClr val="006600"/>
                </a:solidFill>
                <a:latin typeface="Arial" charset="0"/>
                <a:ea typeface="楷体_GB2312" pitchFamily="49" charset="-122"/>
              </a:rPr>
              <a:t>动态</a:t>
            </a:r>
            <a:r>
              <a:rPr lang="zh-CN" altLang="en-US" b="1">
                <a:solidFill>
                  <a:srgbClr val="000000"/>
                </a:solidFill>
                <a:latin typeface="Arial" charset="0"/>
                <a:ea typeface="楷体_GB2312" pitchFamily="49" charset="-122"/>
              </a:rPr>
              <a:t>两大类；</a:t>
            </a:r>
          </a:p>
          <a:p>
            <a:pPr marL="914400" lvl="1" indent="-457200"/>
            <a:r>
              <a:rPr lang="zh-CN" altLang="en-US" b="1">
                <a:solidFill>
                  <a:srgbClr val="000000"/>
                </a:solidFill>
                <a:latin typeface="Arial" charset="0"/>
                <a:ea typeface="楷体_GB2312" pitchFamily="49" charset="-122"/>
              </a:rPr>
              <a:t>具体包括</a:t>
            </a:r>
            <a:r>
              <a:rPr lang="zh-CN" altLang="en-US" b="1" u="sng">
                <a:solidFill>
                  <a:srgbClr val="006600"/>
                </a:solidFill>
                <a:latin typeface="Arial" charset="0"/>
                <a:ea typeface="楷体_GB2312" pitchFamily="49" charset="-122"/>
              </a:rPr>
              <a:t>自动（</a:t>
            </a:r>
            <a:r>
              <a:rPr lang="en-US" altLang="zh-CN" b="1" u="sng">
                <a:solidFill>
                  <a:srgbClr val="006600"/>
                </a:solidFill>
                <a:latin typeface="Arial" charset="0"/>
                <a:ea typeface="楷体_GB2312" pitchFamily="49" charset="-122"/>
              </a:rPr>
              <a:t>auto</a:t>
            </a:r>
            <a:r>
              <a:rPr lang="zh-CN" altLang="en-US" b="1" u="sng">
                <a:solidFill>
                  <a:srgbClr val="006600"/>
                </a:solidFill>
                <a:latin typeface="Arial" charset="0"/>
                <a:ea typeface="楷体_GB2312" pitchFamily="49" charset="-122"/>
              </a:rPr>
              <a:t>）</a:t>
            </a:r>
            <a:r>
              <a:rPr lang="zh-CN" altLang="en-US" b="1">
                <a:solidFill>
                  <a:srgbClr val="000000"/>
                </a:solidFill>
                <a:latin typeface="Arial" charset="0"/>
                <a:ea typeface="楷体_GB2312" pitchFamily="49" charset="-122"/>
              </a:rPr>
              <a:t>、</a:t>
            </a:r>
            <a:r>
              <a:rPr lang="zh-CN" altLang="en-US" b="1" u="sng">
                <a:solidFill>
                  <a:srgbClr val="006600"/>
                </a:solidFill>
                <a:latin typeface="Arial" charset="0"/>
                <a:ea typeface="楷体_GB2312" pitchFamily="49" charset="-122"/>
              </a:rPr>
              <a:t>静态（</a:t>
            </a:r>
            <a:r>
              <a:rPr lang="en-US" altLang="zh-CN" b="1" u="sng">
                <a:solidFill>
                  <a:srgbClr val="006600"/>
                </a:solidFill>
                <a:latin typeface="Arial" charset="0"/>
                <a:ea typeface="楷体_GB2312" pitchFamily="49" charset="-122"/>
              </a:rPr>
              <a:t>static</a:t>
            </a:r>
            <a:r>
              <a:rPr lang="zh-CN" altLang="en-US" b="1" u="sng">
                <a:solidFill>
                  <a:srgbClr val="006600"/>
                </a:solidFill>
                <a:latin typeface="Arial" charset="0"/>
                <a:ea typeface="楷体_GB2312" pitchFamily="49" charset="-122"/>
              </a:rPr>
              <a:t>）</a:t>
            </a:r>
            <a:r>
              <a:rPr lang="zh-CN" altLang="en-US" b="1">
                <a:solidFill>
                  <a:srgbClr val="000000"/>
                </a:solidFill>
                <a:latin typeface="Arial" charset="0"/>
                <a:ea typeface="楷体_GB2312" pitchFamily="49" charset="-122"/>
              </a:rPr>
              <a:t>、</a:t>
            </a:r>
            <a:br>
              <a:rPr lang="zh-CN" altLang="en-US" b="1">
                <a:solidFill>
                  <a:srgbClr val="000000"/>
                </a:solidFill>
                <a:latin typeface="Arial" charset="0"/>
                <a:ea typeface="楷体_GB2312" pitchFamily="49" charset="-122"/>
              </a:rPr>
            </a:br>
            <a:r>
              <a:rPr lang="zh-CN" altLang="en-US" b="1" u="sng">
                <a:solidFill>
                  <a:srgbClr val="006600"/>
                </a:solidFill>
                <a:latin typeface="Arial" charset="0"/>
                <a:ea typeface="楷体_GB2312" pitchFamily="49" charset="-122"/>
              </a:rPr>
              <a:t>寄存器（</a:t>
            </a:r>
            <a:r>
              <a:rPr lang="en-US" altLang="zh-CN" b="1" u="sng">
                <a:solidFill>
                  <a:srgbClr val="006600"/>
                </a:solidFill>
                <a:latin typeface="Arial" charset="0"/>
                <a:ea typeface="楷体_GB2312" pitchFamily="49" charset="-122"/>
              </a:rPr>
              <a:t>register</a:t>
            </a:r>
            <a:r>
              <a:rPr lang="zh-CN" altLang="en-US" b="1" u="sng">
                <a:solidFill>
                  <a:srgbClr val="006600"/>
                </a:solidFill>
                <a:latin typeface="Arial" charset="0"/>
                <a:ea typeface="楷体_GB2312" pitchFamily="49" charset="-122"/>
              </a:rPr>
              <a:t>）</a:t>
            </a:r>
            <a:r>
              <a:rPr lang="zh-CN" altLang="en-US" b="1">
                <a:solidFill>
                  <a:srgbClr val="000000"/>
                </a:solidFill>
                <a:latin typeface="Arial" charset="0"/>
                <a:ea typeface="楷体_GB2312" pitchFamily="49" charset="-122"/>
              </a:rPr>
              <a:t>和</a:t>
            </a:r>
            <a:r>
              <a:rPr lang="zh-CN" altLang="en-US" b="1" u="sng">
                <a:solidFill>
                  <a:srgbClr val="006600"/>
                </a:solidFill>
                <a:latin typeface="Arial" charset="0"/>
                <a:ea typeface="楷体_GB2312" pitchFamily="49" charset="-122"/>
              </a:rPr>
              <a:t>外部（</a:t>
            </a:r>
            <a:r>
              <a:rPr lang="en-US" altLang="zh-CN" b="1" u="sng">
                <a:solidFill>
                  <a:srgbClr val="006600"/>
                </a:solidFill>
                <a:latin typeface="Arial" charset="0"/>
                <a:ea typeface="楷体_GB2312" pitchFamily="49" charset="-122"/>
              </a:rPr>
              <a:t>extern</a:t>
            </a:r>
            <a:r>
              <a:rPr lang="zh-CN" altLang="en-US" b="1" u="sng">
                <a:solidFill>
                  <a:srgbClr val="006600"/>
                </a:solidFill>
                <a:latin typeface="Arial" charset="0"/>
                <a:ea typeface="楷体_GB2312" pitchFamily="49" charset="-122"/>
              </a:rPr>
              <a:t>）</a:t>
            </a:r>
            <a:r>
              <a:rPr lang="zh-CN" altLang="en-US" b="1">
                <a:solidFill>
                  <a:srgbClr val="000000"/>
                </a:solidFill>
                <a:latin typeface="Arial" charset="0"/>
                <a:ea typeface="楷体_GB2312" pitchFamily="49" charset="-122"/>
              </a:rPr>
              <a:t>四种；</a:t>
            </a:r>
          </a:p>
        </p:txBody>
      </p:sp>
    </p:spTree>
    <p:extLst>
      <p:ext uri="{BB962C8B-B14F-4D97-AF65-F5344CB8AC3E}">
        <p14:creationId xmlns:p14="http://schemas.microsoft.com/office/powerpoint/2010/main" val="1734745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7.8.1 </a:t>
            </a:r>
            <a:r>
              <a:rPr lang="zh-CN" altLang="zh-CN" dirty="0">
                <a:solidFill>
                  <a:srgbClr val="800000"/>
                </a:solidFill>
                <a:effectLst>
                  <a:outerShdw blurRad="38100" dist="38100" dir="2700000" algn="tl">
                    <a:srgbClr val="000000"/>
                  </a:outerShdw>
                </a:effectLst>
                <a:latin typeface="Arial" charset="0"/>
                <a:ea typeface="黑体" pitchFamily="2" charset="-122"/>
              </a:rPr>
              <a:t>局部变量</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48483" name="Rectangle 3"/>
          <p:cNvSpPr>
            <a:spLocks noGrp="1" noChangeArrowheads="1"/>
          </p:cNvSpPr>
          <p:nvPr>
            <p:ph type="body" idx="1"/>
          </p:nvPr>
        </p:nvSpPr>
        <p:spPr>
          <a:xfrm>
            <a:off x="857250" y="1857375"/>
            <a:ext cx="6929438" cy="3429000"/>
          </a:xfrm>
        </p:spPr>
        <p:txBody>
          <a:bodyPr/>
          <a:lstStyle/>
          <a:p>
            <a:r>
              <a:rPr lang="zh-CN" altLang="zh-CN" dirty="0"/>
              <a:t>定义变量可能有三种情况：</a:t>
            </a:r>
          </a:p>
          <a:p>
            <a:pPr lvl="1"/>
            <a:r>
              <a:rPr lang="zh-CN" altLang="zh-CN" sz="3200" b="1" dirty="0"/>
              <a:t>在函数的开头定义</a:t>
            </a:r>
          </a:p>
          <a:p>
            <a:pPr lvl="1"/>
            <a:r>
              <a:rPr lang="zh-CN" altLang="zh-CN" sz="3200" b="1" dirty="0"/>
              <a:t>在函数内的复合语句内定义</a:t>
            </a:r>
          </a:p>
          <a:p>
            <a:pPr lvl="1"/>
            <a:r>
              <a:rPr lang="zh-CN" altLang="zh-CN" sz="3200" b="1" dirty="0">
                <a:solidFill>
                  <a:srgbClr val="FF0000"/>
                </a:solidFill>
              </a:rPr>
              <a:t>在函数的外部定义</a:t>
            </a:r>
          </a:p>
        </p:txBody>
      </p:sp>
    </p:spTree>
    <p:extLst>
      <p:ext uri="{BB962C8B-B14F-4D97-AF65-F5344CB8AC3E}">
        <p14:creationId xmlns:p14="http://schemas.microsoft.com/office/powerpoint/2010/main" val="956761345"/>
      </p:ext>
    </p:extLst>
  </p:cSld>
  <p:clrMapOvr>
    <a:masterClrMapping/>
  </p:clrMapOvr>
  <p:transition spd="med">
    <p:blinds/>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7.8.1 </a:t>
            </a:r>
            <a:r>
              <a:rPr lang="zh-CN" altLang="zh-CN" dirty="0">
                <a:solidFill>
                  <a:srgbClr val="800000"/>
                </a:solidFill>
                <a:effectLst>
                  <a:outerShdw blurRad="38100" dist="38100" dir="2700000" algn="tl">
                    <a:srgbClr val="000000"/>
                  </a:outerShdw>
                </a:effectLst>
                <a:latin typeface="Arial" charset="0"/>
                <a:ea typeface="黑体" pitchFamily="2" charset="-122"/>
              </a:rPr>
              <a:t>局部变量</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49507" name="Rectangle 3"/>
          <p:cNvSpPr>
            <a:spLocks noGrp="1" noChangeArrowheads="1"/>
          </p:cNvSpPr>
          <p:nvPr>
            <p:ph type="body" idx="1"/>
          </p:nvPr>
        </p:nvSpPr>
        <p:spPr>
          <a:xfrm>
            <a:off x="857250" y="1857375"/>
            <a:ext cx="7500938" cy="4071938"/>
          </a:xfrm>
        </p:spPr>
        <p:txBody>
          <a:bodyPr/>
          <a:lstStyle/>
          <a:p>
            <a:r>
              <a:rPr lang="zh-CN" altLang="zh-CN" dirty="0"/>
              <a:t>在一个函数内部定义的变量</a:t>
            </a:r>
            <a:r>
              <a:rPr lang="zh-CN" altLang="en-US" dirty="0"/>
              <a:t>（包括形参）</a:t>
            </a:r>
            <a:r>
              <a:rPr lang="zh-CN" altLang="zh-CN" dirty="0"/>
              <a:t>只在本函数范围内有效</a:t>
            </a:r>
            <a:endParaRPr lang="en-US" altLang="zh-CN" dirty="0"/>
          </a:p>
          <a:p>
            <a:r>
              <a:rPr lang="zh-CN" altLang="zh-CN" dirty="0"/>
              <a:t>在复合语句内定义的变量只在本复合语句范围内有效</a:t>
            </a:r>
            <a:endParaRPr lang="en-US" altLang="zh-CN" dirty="0"/>
          </a:p>
          <a:p>
            <a:endParaRPr lang="en-US" altLang="zh-CN" dirty="0"/>
          </a:p>
          <a:p>
            <a:r>
              <a:rPr lang="zh-CN" altLang="en-US" dirty="0"/>
              <a:t>在</a:t>
            </a:r>
            <a:r>
              <a:rPr lang="zh-CN" altLang="zh-CN" dirty="0"/>
              <a:t>函数内部</a:t>
            </a:r>
            <a:r>
              <a:rPr lang="zh-CN" altLang="en-US" dirty="0"/>
              <a:t>或复合语句内部定义的变量称为</a:t>
            </a:r>
            <a:r>
              <a:rPr lang="zh-CN" altLang="zh-CN" dirty="0"/>
              <a:t>“</a:t>
            </a:r>
            <a:r>
              <a:rPr lang="zh-CN" altLang="zh-CN" b="1" dirty="0">
                <a:solidFill>
                  <a:srgbClr val="FF0000"/>
                </a:solidFill>
              </a:rPr>
              <a:t>局部变量</a:t>
            </a:r>
            <a:r>
              <a:rPr lang="zh-CN" altLang="zh-CN" dirty="0"/>
              <a:t>”</a:t>
            </a:r>
          </a:p>
        </p:txBody>
      </p:sp>
    </p:spTree>
    <p:extLst>
      <p:ext uri="{BB962C8B-B14F-4D97-AF65-F5344CB8AC3E}">
        <p14:creationId xmlns:p14="http://schemas.microsoft.com/office/powerpoint/2010/main" val="4169860659"/>
      </p:ext>
    </p:extLst>
  </p:cSld>
  <p:clrMapOvr>
    <a:masterClrMapping/>
  </p:clrMapOvr>
  <p:transition spd="med">
    <p:blind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EA5A69C-CC52-462F-8BE8-DDBBFD146CDC}"/>
              </a:ext>
            </a:extLst>
          </p:cNvPr>
          <p:cNvPicPr>
            <a:picLocks noChangeAspect="1"/>
          </p:cNvPicPr>
          <p:nvPr/>
        </p:nvPicPr>
        <p:blipFill>
          <a:blip r:embed="rId2"/>
          <a:stretch>
            <a:fillRect/>
          </a:stretch>
        </p:blipFill>
        <p:spPr>
          <a:xfrm>
            <a:off x="17582" y="16024"/>
            <a:ext cx="5922569" cy="6721275"/>
          </a:xfrm>
          <a:prstGeom prst="rect">
            <a:avLst/>
          </a:prstGeom>
        </p:spPr>
      </p:pic>
      <p:grpSp>
        <p:nvGrpSpPr>
          <p:cNvPr id="2" name="组合 7"/>
          <p:cNvGrpSpPr>
            <a:grpSpLocks/>
          </p:cNvGrpSpPr>
          <p:nvPr/>
        </p:nvGrpSpPr>
        <p:grpSpPr bwMode="auto">
          <a:xfrm>
            <a:off x="3923928" y="5229200"/>
            <a:ext cx="4896544" cy="648072"/>
            <a:chOff x="2000232" y="5539652"/>
            <a:chExt cx="5500726" cy="864692"/>
          </a:xfrm>
        </p:grpSpPr>
        <p:pic>
          <p:nvPicPr>
            <p:cNvPr id="1290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32" y="5975716"/>
              <a:ext cx="5498263"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32" y="5539652"/>
              <a:ext cx="3830795" cy="45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3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6446" y="5547087"/>
              <a:ext cx="1714512" cy="45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组合 7">
            <a:extLst>
              <a:ext uri="{FF2B5EF4-FFF2-40B4-BE49-F238E27FC236}">
                <a16:creationId xmlns:a16="http://schemas.microsoft.com/office/drawing/2014/main" id="{4DDBC33B-97E3-417B-B7D4-0A27A650B6D1}"/>
              </a:ext>
            </a:extLst>
          </p:cNvPr>
          <p:cNvGrpSpPr>
            <a:grpSpLocks/>
          </p:cNvGrpSpPr>
          <p:nvPr/>
        </p:nvGrpSpPr>
        <p:grpSpPr bwMode="auto">
          <a:xfrm>
            <a:off x="4426819" y="5986958"/>
            <a:ext cx="3956446" cy="640655"/>
            <a:chOff x="4286248" y="2214554"/>
            <a:chExt cx="3590925" cy="647180"/>
          </a:xfrm>
        </p:grpSpPr>
        <p:pic>
          <p:nvPicPr>
            <p:cNvPr id="11" name="Picture 5">
              <a:extLst>
                <a:ext uri="{FF2B5EF4-FFF2-40B4-BE49-F238E27FC236}">
                  <a16:creationId xmlns:a16="http://schemas.microsoft.com/office/drawing/2014/main" id="{D8572B27-656E-421C-A461-816642356B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248" y="2214554"/>
              <a:ext cx="35909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a:extLst>
                <a:ext uri="{FF2B5EF4-FFF2-40B4-BE49-F238E27FC236}">
                  <a16:creationId xmlns:a16="http://schemas.microsoft.com/office/drawing/2014/main" id="{F7B56BF8-E951-4AF5-823E-08B417D12D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6248" y="2537884"/>
              <a:ext cx="28003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a:extLst>
                <a:ext uri="{FF2B5EF4-FFF2-40B4-BE49-F238E27FC236}">
                  <a16:creationId xmlns:a16="http://schemas.microsoft.com/office/drawing/2014/main" id="{8D575F03-9373-4683-B6D7-7061E45DE8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9804" y="2500306"/>
              <a:ext cx="814922" cy="35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38986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3"/>
          <p:cNvSpPr>
            <a:spLocks noGrp="1" noChangeArrowheads="1"/>
          </p:cNvSpPr>
          <p:nvPr>
            <p:ph type="body" idx="1"/>
          </p:nvPr>
        </p:nvSpPr>
        <p:spPr>
          <a:xfrm>
            <a:off x="714375" y="571500"/>
            <a:ext cx="6715125" cy="6143625"/>
          </a:xfrm>
        </p:spPr>
        <p:txBody>
          <a:bodyPr/>
          <a:lstStyle/>
          <a:p>
            <a:pPr>
              <a:lnSpc>
                <a:spcPts val="3000"/>
              </a:lnSpc>
              <a:buFont typeface="Wingdings" pitchFamily="2" charset="2"/>
              <a:buNone/>
            </a:pPr>
            <a:r>
              <a:rPr lang="en-US" altLang="zh-CN" sz="2800" dirty="0"/>
              <a:t>float f1( </a:t>
            </a:r>
            <a:r>
              <a:rPr lang="en-US" altLang="zh-CN" sz="2800" dirty="0" err="1"/>
              <a:t>int</a:t>
            </a:r>
            <a:r>
              <a:rPr lang="en-US" altLang="zh-CN" sz="2800" dirty="0"/>
              <a:t> a)      </a:t>
            </a:r>
            <a:endParaRPr lang="zh-CN" altLang="zh-CN" sz="2800" dirty="0"/>
          </a:p>
          <a:p>
            <a:pPr>
              <a:lnSpc>
                <a:spcPts val="30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b,c</a:t>
            </a:r>
            <a:r>
              <a:rPr lang="en-US" altLang="zh-CN" sz="2800" dirty="0"/>
              <a:t>;</a:t>
            </a:r>
          </a:p>
          <a:p>
            <a:pPr>
              <a:lnSpc>
                <a:spcPts val="3000"/>
              </a:lnSpc>
              <a:buFont typeface="Wingdings" pitchFamily="2" charset="2"/>
              <a:buNone/>
            </a:pPr>
            <a:r>
              <a:rPr lang="en-US" altLang="zh-CN" sz="2800" dirty="0"/>
              <a:t>   ……</a:t>
            </a:r>
          </a:p>
          <a:p>
            <a:pPr>
              <a:lnSpc>
                <a:spcPts val="3000"/>
              </a:lnSpc>
              <a:buFont typeface="Wingdings" pitchFamily="2" charset="2"/>
              <a:buNone/>
            </a:pPr>
            <a:r>
              <a:rPr lang="en-US" altLang="zh-CN" sz="2800" dirty="0"/>
              <a:t>}</a:t>
            </a:r>
          </a:p>
          <a:p>
            <a:pPr>
              <a:lnSpc>
                <a:spcPts val="3000"/>
              </a:lnSpc>
              <a:buFont typeface="Wingdings" pitchFamily="2" charset="2"/>
              <a:buNone/>
            </a:pPr>
            <a:r>
              <a:rPr lang="en-US" altLang="zh-CN" sz="2800" dirty="0"/>
              <a:t>char f2(</a:t>
            </a:r>
            <a:r>
              <a:rPr lang="en-US" altLang="zh-CN" sz="2800" dirty="0" err="1"/>
              <a:t>int</a:t>
            </a:r>
            <a:r>
              <a:rPr lang="en-US" altLang="zh-CN" sz="2800" dirty="0"/>
              <a:t> </a:t>
            </a:r>
            <a:r>
              <a:rPr lang="en-US" altLang="zh-CN" sz="2800" dirty="0" err="1"/>
              <a:t>x,int</a:t>
            </a:r>
            <a:r>
              <a:rPr lang="en-US" altLang="zh-CN" sz="2800" dirty="0"/>
              <a:t> y) </a:t>
            </a:r>
            <a:r>
              <a:rPr lang="zh-CN" altLang="zh-CN" sz="2800" dirty="0"/>
              <a:t></a:t>
            </a:r>
          </a:p>
          <a:p>
            <a:pPr>
              <a:lnSpc>
                <a:spcPts val="30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i,j</a:t>
            </a:r>
            <a:r>
              <a:rPr lang="en-US" altLang="zh-CN" sz="2800" dirty="0"/>
              <a:t>;</a:t>
            </a:r>
          </a:p>
          <a:p>
            <a:pPr>
              <a:lnSpc>
                <a:spcPts val="3000"/>
              </a:lnSpc>
              <a:buFont typeface="Wingdings" pitchFamily="2" charset="2"/>
              <a:buNone/>
            </a:pPr>
            <a:r>
              <a:rPr lang="en-US" altLang="zh-CN" sz="2800" dirty="0"/>
              <a:t>   ……</a:t>
            </a:r>
          </a:p>
          <a:p>
            <a:pPr>
              <a:lnSpc>
                <a:spcPts val="3000"/>
              </a:lnSpc>
              <a:buFont typeface="Wingdings" pitchFamily="2" charset="2"/>
              <a:buNone/>
            </a:pPr>
            <a:r>
              <a:rPr lang="en-US" altLang="zh-CN" sz="2800" dirty="0"/>
              <a:t>}</a:t>
            </a:r>
          </a:p>
          <a:p>
            <a:pPr>
              <a:lnSpc>
                <a:spcPts val="3000"/>
              </a:lnSpc>
              <a:buFont typeface="Wingdings" pitchFamily="2" charset="2"/>
              <a:buNone/>
            </a:pPr>
            <a:r>
              <a:rPr lang="en-US" altLang="zh-CN" sz="2800" dirty="0" err="1"/>
              <a:t>int</a:t>
            </a:r>
            <a:r>
              <a:rPr lang="en-US" altLang="zh-CN" sz="2800" dirty="0"/>
              <a:t> main( ) </a:t>
            </a:r>
            <a:r>
              <a:rPr lang="zh-CN" altLang="zh-CN" sz="2800" dirty="0"/>
              <a:t></a:t>
            </a:r>
          </a:p>
          <a:p>
            <a:pPr>
              <a:lnSpc>
                <a:spcPts val="30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m,n</a:t>
            </a:r>
            <a:r>
              <a:rPr lang="en-US" altLang="zh-CN" sz="2800" dirty="0"/>
              <a:t>;   </a:t>
            </a:r>
            <a:endParaRPr lang="zh-CN" altLang="zh-CN" sz="2800" dirty="0"/>
          </a:p>
          <a:p>
            <a:pPr>
              <a:lnSpc>
                <a:spcPts val="3000"/>
              </a:lnSpc>
              <a:buFont typeface="Wingdings" pitchFamily="2" charset="2"/>
              <a:buNone/>
            </a:pPr>
            <a:r>
              <a:rPr lang="en-US" altLang="zh-CN" sz="2800" dirty="0"/>
              <a:t>   ……                </a:t>
            </a:r>
            <a:endParaRPr lang="zh-CN" altLang="zh-CN" sz="2800" dirty="0"/>
          </a:p>
          <a:p>
            <a:pPr>
              <a:lnSpc>
                <a:spcPts val="3000"/>
              </a:lnSpc>
              <a:buFont typeface="Wingdings" pitchFamily="2" charset="2"/>
              <a:buNone/>
            </a:pPr>
            <a:r>
              <a:rPr lang="en-US" altLang="zh-CN" sz="2800" dirty="0"/>
              <a:t>   return 0; </a:t>
            </a:r>
            <a:endParaRPr lang="zh-CN" altLang="zh-CN" sz="2800" dirty="0"/>
          </a:p>
          <a:p>
            <a:pPr>
              <a:lnSpc>
                <a:spcPts val="3000"/>
              </a:lnSpc>
              <a:buFont typeface="Wingdings" pitchFamily="2" charset="2"/>
              <a:buNone/>
            </a:pPr>
            <a:r>
              <a:rPr lang="en-US" altLang="zh-CN" sz="2800" dirty="0"/>
              <a:t>}</a:t>
            </a:r>
            <a:endParaRPr lang="zh-CN" altLang="zh-CN" sz="2800" dirty="0"/>
          </a:p>
        </p:txBody>
      </p:sp>
      <p:sp>
        <p:nvSpPr>
          <p:cNvPr id="5" name="矩形 4"/>
          <p:cNvSpPr>
            <a:spLocks noChangeArrowheads="1"/>
          </p:cNvSpPr>
          <p:nvPr/>
        </p:nvSpPr>
        <p:spPr bwMode="auto">
          <a:xfrm>
            <a:off x="642938" y="500063"/>
            <a:ext cx="3429000" cy="192881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6" name="圆角矩形标注 5"/>
          <p:cNvSpPr>
            <a:spLocks noChangeArrowheads="1"/>
          </p:cNvSpPr>
          <p:nvPr/>
        </p:nvSpPr>
        <p:spPr bwMode="auto">
          <a:xfrm>
            <a:off x="4714875" y="571500"/>
            <a:ext cx="2571750" cy="1214438"/>
          </a:xfrm>
          <a:prstGeom prst="wedgeRoundRectCallout">
            <a:avLst>
              <a:gd name="adj1" fmla="val -71116"/>
              <a:gd name="adj2" fmla="val 36079"/>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a</a:t>
            </a:r>
            <a:r>
              <a:rPr lang="zh-CN" altLang="zh-CN" sz="2800" b="1">
                <a:solidFill>
                  <a:srgbClr val="0000CC"/>
                </a:solidFill>
              </a:rPr>
              <a:t>、</a:t>
            </a:r>
            <a:r>
              <a:rPr lang="en-US" altLang="zh-CN" sz="2800" b="1">
                <a:solidFill>
                  <a:srgbClr val="0000CC"/>
                </a:solidFill>
              </a:rPr>
              <a:t>b</a:t>
            </a:r>
            <a:r>
              <a:rPr lang="zh-CN" altLang="zh-CN" sz="2800" b="1">
                <a:solidFill>
                  <a:srgbClr val="0000CC"/>
                </a:solidFill>
              </a:rPr>
              <a:t>、</a:t>
            </a:r>
            <a:r>
              <a:rPr lang="en-US" altLang="zh-CN" sz="2800" b="1">
                <a:solidFill>
                  <a:srgbClr val="0000CC"/>
                </a:solidFill>
              </a:rPr>
              <a:t>c</a:t>
            </a:r>
            <a:r>
              <a:rPr lang="zh-CN" altLang="en-US" sz="2800" b="1">
                <a:solidFill>
                  <a:srgbClr val="0000CC"/>
                </a:solidFill>
              </a:rPr>
              <a:t>仅在此函数内</a:t>
            </a:r>
            <a:r>
              <a:rPr lang="zh-CN" altLang="zh-CN" sz="2800" b="1">
                <a:solidFill>
                  <a:srgbClr val="0000CC"/>
                </a:solidFill>
              </a:rPr>
              <a:t>有效</a:t>
            </a:r>
            <a:endParaRPr lang="zh-CN" altLang="en-US" sz="2800" b="1">
              <a:solidFill>
                <a:srgbClr val="0000CC"/>
              </a:solidFill>
            </a:endParaRPr>
          </a:p>
        </p:txBody>
      </p:sp>
      <p:sp>
        <p:nvSpPr>
          <p:cNvPr id="10" name="矩形 9"/>
          <p:cNvSpPr>
            <a:spLocks noChangeArrowheads="1"/>
          </p:cNvSpPr>
          <p:nvPr/>
        </p:nvSpPr>
        <p:spPr bwMode="auto">
          <a:xfrm>
            <a:off x="714375" y="2357438"/>
            <a:ext cx="3929063" cy="200025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11" name="圆角矩形标注 10"/>
          <p:cNvSpPr>
            <a:spLocks noChangeArrowheads="1"/>
          </p:cNvSpPr>
          <p:nvPr/>
        </p:nvSpPr>
        <p:spPr bwMode="auto">
          <a:xfrm>
            <a:off x="5143500" y="2857500"/>
            <a:ext cx="2786063" cy="1214438"/>
          </a:xfrm>
          <a:prstGeom prst="wedgeRoundRectCallout">
            <a:avLst>
              <a:gd name="adj1" fmla="val -75500"/>
              <a:gd name="adj2" fmla="val 23704"/>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x</a:t>
            </a:r>
            <a:r>
              <a:rPr lang="zh-CN" altLang="zh-CN" sz="2800" b="1">
                <a:solidFill>
                  <a:srgbClr val="0000CC"/>
                </a:solidFill>
              </a:rPr>
              <a:t>、</a:t>
            </a:r>
            <a:r>
              <a:rPr lang="en-US" altLang="zh-CN" sz="2800" b="1">
                <a:solidFill>
                  <a:srgbClr val="0000CC"/>
                </a:solidFill>
              </a:rPr>
              <a:t>y</a:t>
            </a:r>
            <a:r>
              <a:rPr lang="zh-CN" altLang="zh-CN" sz="2800" b="1">
                <a:solidFill>
                  <a:srgbClr val="0000CC"/>
                </a:solidFill>
              </a:rPr>
              <a:t>、</a:t>
            </a:r>
            <a:r>
              <a:rPr lang="en-US" altLang="zh-CN" sz="2800" b="1">
                <a:solidFill>
                  <a:srgbClr val="0000CC"/>
                </a:solidFill>
              </a:rPr>
              <a:t>i</a:t>
            </a:r>
            <a:r>
              <a:rPr lang="zh-CN" altLang="zh-CN" sz="2800" b="1">
                <a:solidFill>
                  <a:srgbClr val="0000CC"/>
                </a:solidFill>
              </a:rPr>
              <a:t>、</a:t>
            </a:r>
            <a:r>
              <a:rPr lang="en-US" altLang="zh-CN" sz="2800" b="1">
                <a:solidFill>
                  <a:srgbClr val="0000CC"/>
                </a:solidFill>
              </a:rPr>
              <a:t>j</a:t>
            </a:r>
            <a:r>
              <a:rPr lang="zh-CN" altLang="en-US" sz="2800" b="1">
                <a:solidFill>
                  <a:srgbClr val="0000CC"/>
                </a:solidFill>
              </a:rPr>
              <a:t>仅在此函数内</a:t>
            </a:r>
            <a:r>
              <a:rPr lang="zh-CN" altLang="zh-CN" sz="2800" b="1">
                <a:solidFill>
                  <a:srgbClr val="0000CC"/>
                </a:solidFill>
              </a:rPr>
              <a:t>有效</a:t>
            </a:r>
            <a:endParaRPr lang="zh-CN" altLang="en-US" sz="2800" b="1">
              <a:solidFill>
                <a:srgbClr val="0000CC"/>
              </a:solidFill>
            </a:endParaRPr>
          </a:p>
        </p:txBody>
      </p:sp>
      <p:sp>
        <p:nvSpPr>
          <p:cNvPr id="12" name="矩形 11"/>
          <p:cNvSpPr>
            <a:spLocks noChangeArrowheads="1"/>
          </p:cNvSpPr>
          <p:nvPr/>
        </p:nvSpPr>
        <p:spPr bwMode="auto">
          <a:xfrm>
            <a:off x="642938" y="4286250"/>
            <a:ext cx="3929062" cy="2357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13" name="圆角矩形标注 12"/>
          <p:cNvSpPr>
            <a:spLocks noChangeArrowheads="1"/>
          </p:cNvSpPr>
          <p:nvPr/>
        </p:nvSpPr>
        <p:spPr bwMode="auto">
          <a:xfrm>
            <a:off x="5072063" y="4868863"/>
            <a:ext cx="2524125" cy="1214437"/>
          </a:xfrm>
          <a:prstGeom prst="wedgeRoundRectCallout">
            <a:avLst>
              <a:gd name="adj1" fmla="val -73083"/>
              <a:gd name="adj2" fmla="val 23727"/>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m</a:t>
            </a:r>
            <a:r>
              <a:rPr lang="zh-CN" altLang="zh-CN" sz="2800" b="1">
                <a:solidFill>
                  <a:srgbClr val="0000CC"/>
                </a:solidFill>
              </a:rPr>
              <a:t>、</a:t>
            </a:r>
            <a:r>
              <a:rPr lang="en-US" altLang="zh-CN" sz="2800" b="1">
                <a:solidFill>
                  <a:srgbClr val="0000CC"/>
                </a:solidFill>
              </a:rPr>
              <a:t>n</a:t>
            </a:r>
            <a:r>
              <a:rPr lang="zh-CN" altLang="en-US" sz="2800" b="1">
                <a:solidFill>
                  <a:srgbClr val="0000CC"/>
                </a:solidFill>
              </a:rPr>
              <a:t>仅在此函数内</a:t>
            </a:r>
            <a:r>
              <a:rPr lang="zh-CN" altLang="zh-CN" sz="2800" b="1">
                <a:solidFill>
                  <a:srgbClr val="0000CC"/>
                </a:solidFill>
              </a:rPr>
              <a:t>有效</a:t>
            </a:r>
            <a:endParaRPr lang="zh-CN" altLang="en-US" sz="2800" b="1">
              <a:solidFill>
                <a:srgbClr val="0000CC"/>
              </a:solidFill>
            </a:endParaRPr>
          </a:p>
        </p:txBody>
      </p:sp>
    </p:spTree>
    <p:extLst>
      <p:ext uri="{BB962C8B-B14F-4D97-AF65-F5344CB8AC3E}">
        <p14:creationId xmlns:p14="http://schemas.microsoft.com/office/powerpoint/2010/main" val="177546110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3"/>
          <p:cNvSpPr>
            <a:spLocks noGrp="1" noChangeArrowheads="1"/>
          </p:cNvSpPr>
          <p:nvPr>
            <p:ph type="body" idx="1"/>
          </p:nvPr>
        </p:nvSpPr>
        <p:spPr>
          <a:xfrm>
            <a:off x="714375" y="571500"/>
            <a:ext cx="6715125" cy="6143625"/>
          </a:xfrm>
        </p:spPr>
        <p:txBody>
          <a:bodyPr/>
          <a:lstStyle/>
          <a:p>
            <a:pPr>
              <a:lnSpc>
                <a:spcPts val="3000"/>
              </a:lnSpc>
              <a:buFont typeface="Wingdings" pitchFamily="2" charset="2"/>
              <a:buNone/>
            </a:pPr>
            <a:r>
              <a:rPr lang="en-US" altLang="zh-CN" sz="2800" dirty="0"/>
              <a:t>float f1( </a:t>
            </a:r>
            <a:r>
              <a:rPr lang="en-US" altLang="zh-CN" sz="2800" dirty="0" err="1"/>
              <a:t>int</a:t>
            </a:r>
            <a:r>
              <a:rPr lang="en-US" altLang="zh-CN" sz="2800" dirty="0"/>
              <a:t> a)      </a:t>
            </a:r>
            <a:endParaRPr lang="zh-CN" altLang="zh-CN" sz="2800" dirty="0"/>
          </a:p>
          <a:p>
            <a:pPr>
              <a:lnSpc>
                <a:spcPts val="30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b,c</a:t>
            </a:r>
            <a:r>
              <a:rPr lang="en-US" altLang="zh-CN" sz="2800" dirty="0"/>
              <a:t>;</a:t>
            </a:r>
          </a:p>
          <a:p>
            <a:pPr>
              <a:lnSpc>
                <a:spcPts val="3000"/>
              </a:lnSpc>
              <a:buFont typeface="Wingdings" pitchFamily="2" charset="2"/>
              <a:buNone/>
            </a:pPr>
            <a:r>
              <a:rPr lang="en-US" altLang="zh-CN" sz="2800" dirty="0"/>
              <a:t>   ……</a:t>
            </a:r>
          </a:p>
          <a:p>
            <a:pPr>
              <a:lnSpc>
                <a:spcPts val="3000"/>
              </a:lnSpc>
              <a:buFont typeface="Wingdings" pitchFamily="2" charset="2"/>
              <a:buNone/>
            </a:pPr>
            <a:r>
              <a:rPr lang="en-US" altLang="zh-CN" sz="2800" dirty="0"/>
              <a:t>}</a:t>
            </a:r>
          </a:p>
          <a:p>
            <a:pPr>
              <a:lnSpc>
                <a:spcPts val="3000"/>
              </a:lnSpc>
              <a:buFont typeface="Wingdings" pitchFamily="2" charset="2"/>
              <a:buNone/>
            </a:pPr>
            <a:r>
              <a:rPr lang="en-US" altLang="zh-CN" sz="2800" dirty="0"/>
              <a:t>char f2(</a:t>
            </a:r>
            <a:r>
              <a:rPr lang="en-US" altLang="zh-CN" sz="2800" dirty="0" err="1"/>
              <a:t>int</a:t>
            </a:r>
            <a:r>
              <a:rPr lang="en-US" altLang="zh-CN" sz="2800" dirty="0"/>
              <a:t> </a:t>
            </a:r>
            <a:r>
              <a:rPr lang="en-US" altLang="zh-CN" sz="2800" dirty="0" err="1"/>
              <a:t>x,int</a:t>
            </a:r>
            <a:r>
              <a:rPr lang="en-US" altLang="zh-CN" sz="2800" dirty="0"/>
              <a:t> y) </a:t>
            </a:r>
            <a:r>
              <a:rPr lang="zh-CN" altLang="zh-CN" sz="2800" dirty="0"/>
              <a:t></a:t>
            </a:r>
          </a:p>
          <a:p>
            <a:pPr>
              <a:lnSpc>
                <a:spcPts val="30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i,j</a:t>
            </a:r>
            <a:r>
              <a:rPr lang="en-US" altLang="zh-CN" sz="2800" dirty="0"/>
              <a:t>;</a:t>
            </a:r>
          </a:p>
          <a:p>
            <a:pPr>
              <a:lnSpc>
                <a:spcPts val="3000"/>
              </a:lnSpc>
              <a:buFont typeface="Wingdings" pitchFamily="2" charset="2"/>
              <a:buNone/>
            </a:pPr>
            <a:r>
              <a:rPr lang="en-US" altLang="zh-CN" sz="2800" dirty="0"/>
              <a:t>   ……</a:t>
            </a:r>
          </a:p>
          <a:p>
            <a:pPr>
              <a:lnSpc>
                <a:spcPts val="3000"/>
              </a:lnSpc>
              <a:buFont typeface="Wingdings" pitchFamily="2" charset="2"/>
              <a:buNone/>
            </a:pPr>
            <a:r>
              <a:rPr lang="en-US" altLang="zh-CN" sz="2800" dirty="0"/>
              <a:t>}</a:t>
            </a:r>
          </a:p>
          <a:p>
            <a:pPr>
              <a:lnSpc>
                <a:spcPts val="3000"/>
              </a:lnSpc>
              <a:buFont typeface="Wingdings" pitchFamily="2" charset="2"/>
              <a:buNone/>
            </a:pPr>
            <a:r>
              <a:rPr lang="en-US" altLang="zh-CN" sz="2800" dirty="0" err="1"/>
              <a:t>int</a:t>
            </a:r>
            <a:r>
              <a:rPr lang="en-US" altLang="zh-CN" sz="2800" dirty="0"/>
              <a:t> main( ) </a:t>
            </a:r>
            <a:r>
              <a:rPr lang="zh-CN" altLang="zh-CN" sz="2800" dirty="0"/>
              <a:t></a:t>
            </a:r>
          </a:p>
          <a:p>
            <a:pPr>
              <a:lnSpc>
                <a:spcPts val="30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solidFill>
                  <a:srgbClr val="FF0000"/>
                </a:solidFill>
              </a:rPr>
              <a:t>a</a:t>
            </a:r>
            <a:r>
              <a:rPr lang="en-US" altLang="zh-CN" sz="2800" dirty="0" err="1"/>
              <a:t>,</a:t>
            </a:r>
            <a:r>
              <a:rPr lang="en-US" altLang="zh-CN" sz="2800" dirty="0" err="1">
                <a:solidFill>
                  <a:srgbClr val="FF0000"/>
                </a:solidFill>
              </a:rPr>
              <a:t>b</a:t>
            </a:r>
            <a:r>
              <a:rPr lang="en-US" altLang="zh-CN" sz="2800" dirty="0"/>
              <a:t>;   </a:t>
            </a:r>
            <a:endParaRPr lang="zh-CN" altLang="zh-CN" sz="2800" dirty="0"/>
          </a:p>
          <a:p>
            <a:pPr>
              <a:lnSpc>
                <a:spcPts val="3000"/>
              </a:lnSpc>
              <a:buFont typeface="Wingdings" pitchFamily="2" charset="2"/>
              <a:buNone/>
            </a:pPr>
            <a:r>
              <a:rPr lang="en-US" altLang="zh-CN" sz="2800" dirty="0"/>
              <a:t>   ……                </a:t>
            </a:r>
            <a:endParaRPr lang="zh-CN" altLang="zh-CN" sz="2800" dirty="0"/>
          </a:p>
          <a:p>
            <a:pPr>
              <a:lnSpc>
                <a:spcPts val="3000"/>
              </a:lnSpc>
              <a:buFont typeface="Wingdings" pitchFamily="2" charset="2"/>
              <a:buNone/>
            </a:pPr>
            <a:r>
              <a:rPr lang="en-US" altLang="zh-CN" sz="2800" dirty="0"/>
              <a:t>   return 0; </a:t>
            </a:r>
            <a:endParaRPr lang="zh-CN" altLang="zh-CN" sz="2800" dirty="0"/>
          </a:p>
          <a:p>
            <a:pPr>
              <a:lnSpc>
                <a:spcPts val="3000"/>
              </a:lnSpc>
              <a:buFont typeface="Wingdings" pitchFamily="2" charset="2"/>
              <a:buNone/>
            </a:pPr>
            <a:r>
              <a:rPr lang="en-US" altLang="zh-CN" sz="2800" dirty="0"/>
              <a:t>}</a:t>
            </a:r>
            <a:endParaRPr lang="zh-CN" altLang="zh-CN" sz="2800" dirty="0"/>
          </a:p>
        </p:txBody>
      </p:sp>
      <p:sp>
        <p:nvSpPr>
          <p:cNvPr id="12" name="矩形 11"/>
          <p:cNvSpPr>
            <a:spLocks noChangeArrowheads="1"/>
          </p:cNvSpPr>
          <p:nvPr/>
        </p:nvSpPr>
        <p:spPr bwMode="auto">
          <a:xfrm>
            <a:off x="1475656" y="4786313"/>
            <a:ext cx="1000125" cy="5000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13" name="圆角矩形标注 12"/>
          <p:cNvSpPr>
            <a:spLocks noChangeArrowheads="1"/>
          </p:cNvSpPr>
          <p:nvPr/>
        </p:nvSpPr>
        <p:spPr bwMode="auto">
          <a:xfrm>
            <a:off x="5857875" y="2214563"/>
            <a:ext cx="2286000" cy="1214437"/>
          </a:xfrm>
          <a:prstGeom prst="wedgeRoundRectCallout">
            <a:avLst>
              <a:gd name="adj1" fmla="val -75500"/>
              <a:gd name="adj2" fmla="val 23704"/>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800" b="1">
                <a:solidFill>
                  <a:srgbClr val="0000CC"/>
                </a:solidFill>
              </a:rPr>
              <a:t>类似于不同班同名学生</a:t>
            </a:r>
          </a:p>
        </p:txBody>
      </p:sp>
      <p:sp>
        <p:nvSpPr>
          <p:cNvPr id="9" name="任意多边形 8"/>
          <p:cNvSpPr>
            <a:spLocks/>
          </p:cNvSpPr>
          <p:nvPr/>
        </p:nvSpPr>
        <p:spPr bwMode="auto">
          <a:xfrm>
            <a:off x="3071813" y="1214438"/>
            <a:ext cx="2087562" cy="4084637"/>
          </a:xfrm>
          <a:custGeom>
            <a:avLst/>
            <a:gdLst>
              <a:gd name="T0" fmla="*/ 26999259 w 1144043"/>
              <a:gd name="T1" fmla="*/ 0 h 4045907"/>
              <a:gd name="T2" fmla="*/ 72560516 w 1144043"/>
              <a:gd name="T3" fmla="*/ 2463409 h 4045907"/>
              <a:gd name="T4" fmla="*/ 0 w 1144043"/>
              <a:gd name="T5" fmla="*/ 4324349 h 4045907"/>
              <a:gd name="T6" fmla="*/ 0 60000 65536"/>
              <a:gd name="T7" fmla="*/ 0 60000 65536"/>
              <a:gd name="T8" fmla="*/ 0 60000 65536"/>
              <a:gd name="T9" fmla="*/ 0 w 1144043"/>
              <a:gd name="T10" fmla="*/ 0 h 4045907"/>
              <a:gd name="T11" fmla="*/ 1144043 w 1144043"/>
              <a:gd name="T12" fmla="*/ 4045907 h 4045907"/>
            </a:gdLst>
            <a:ahLst/>
            <a:cxnLst>
              <a:cxn ang="T6">
                <a:pos x="T0" y="T1"/>
              </a:cxn>
              <a:cxn ang="T7">
                <a:pos x="T2" y="T3"/>
              </a:cxn>
              <a:cxn ang="T8">
                <a:pos x="T4" y="T5"/>
              </a:cxn>
            </a:cxnLst>
            <a:rect l="T9" t="T10" r="T11" b="T12"/>
            <a:pathLst>
              <a:path w="1144043" h="4045907">
                <a:moveTo>
                  <a:pt x="400833" y="0"/>
                </a:moveTo>
                <a:cubicBezTo>
                  <a:pt x="772438" y="815235"/>
                  <a:pt x="1144043" y="1630471"/>
                  <a:pt x="1077238" y="2304789"/>
                </a:cubicBezTo>
                <a:cubicBezTo>
                  <a:pt x="1010433" y="2979107"/>
                  <a:pt x="505216" y="3512507"/>
                  <a:pt x="0" y="4045907"/>
                </a:cubicBezTo>
              </a:path>
            </a:pathLst>
          </a:custGeom>
          <a:noFill/>
          <a:ln w="38100" cap="flat" cmpd="sng" algn="ctr">
            <a:solidFill>
              <a:srgbClr val="FF0000"/>
            </a:solidFill>
            <a:prstDash val="solid"/>
            <a:miter lim="800000"/>
            <a:headEnd type="arrow" w="med" len="med"/>
            <a:tailEnd type="arrow" w="med" len="med"/>
          </a:ln>
        </p:spPr>
        <p:txBody>
          <a:bodyPr wrap="none"/>
          <a:lstStyle/>
          <a:p>
            <a:endParaRPr lang="zh-CN" altLang="en-US"/>
          </a:p>
        </p:txBody>
      </p:sp>
      <p:sp>
        <p:nvSpPr>
          <p:cNvPr id="14" name="圆角矩形标注 13"/>
          <p:cNvSpPr>
            <a:spLocks noChangeArrowheads="1"/>
          </p:cNvSpPr>
          <p:nvPr/>
        </p:nvSpPr>
        <p:spPr bwMode="auto">
          <a:xfrm>
            <a:off x="3786188" y="4143375"/>
            <a:ext cx="2714625" cy="1214438"/>
          </a:xfrm>
          <a:prstGeom prst="wedgeRoundRectCallout">
            <a:avLst>
              <a:gd name="adj1" fmla="val -75500"/>
              <a:gd name="adj2" fmla="val 23704"/>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FF0000"/>
                </a:solidFill>
              </a:rPr>
              <a:t>a</a:t>
            </a:r>
            <a:r>
              <a:rPr lang="zh-CN" altLang="zh-CN" sz="2800" b="1">
                <a:solidFill>
                  <a:srgbClr val="0000CC"/>
                </a:solidFill>
              </a:rPr>
              <a:t>、</a:t>
            </a:r>
            <a:r>
              <a:rPr lang="en-US" altLang="zh-CN" sz="2800" b="1">
                <a:solidFill>
                  <a:srgbClr val="FF0000"/>
                </a:solidFill>
              </a:rPr>
              <a:t>b</a:t>
            </a:r>
            <a:r>
              <a:rPr lang="zh-CN" altLang="en-US" sz="2800" b="1">
                <a:solidFill>
                  <a:srgbClr val="0000CC"/>
                </a:solidFill>
              </a:rPr>
              <a:t>也仅在此函数内</a:t>
            </a:r>
            <a:r>
              <a:rPr lang="zh-CN" altLang="zh-CN" sz="2800" b="1">
                <a:solidFill>
                  <a:srgbClr val="0000CC"/>
                </a:solidFill>
              </a:rPr>
              <a:t>有效</a:t>
            </a:r>
            <a:endParaRPr lang="zh-CN" altLang="en-US" sz="2800" b="1">
              <a:solidFill>
                <a:srgbClr val="0000CC"/>
              </a:solidFill>
            </a:endParaRPr>
          </a:p>
        </p:txBody>
      </p:sp>
    </p:spTree>
    <p:extLst>
      <p:ext uri="{BB962C8B-B14F-4D97-AF65-F5344CB8AC3E}">
        <p14:creationId xmlns:p14="http://schemas.microsoft.com/office/powerpoint/2010/main" val="426182508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out)">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9"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内容占位符 2"/>
          <p:cNvSpPr>
            <a:spLocks noGrp="1"/>
          </p:cNvSpPr>
          <p:nvPr>
            <p:ph idx="1"/>
          </p:nvPr>
        </p:nvSpPr>
        <p:spPr>
          <a:xfrm>
            <a:off x="968375" y="1019175"/>
            <a:ext cx="3675063" cy="5267325"/>
          </a:xfrm>
        </p:spPr>
        <p:txBody>
          <a:bodyPr/>
          <a:lstStyle/>
          <a:p>
            <a:pPr>
              <a:lnSpc>
                <a:spcPct val="100000"/>
              </a:lnSpc>
              <a:buFont typeface="Wingdings" pitchFamily="2" charset="2"/>
              <a:buNone/>
            </a:pPr>
            <a:r>
              <a:rPr lang="en-US" altLang="zh-CN" sz="2800"/>
              <a:t>int main ( )</a:t>
            </a:r>
            <a:endParaRPr lang="zh-CN" altLang="zh-CN" sz="2800"/>
          </a:p>
          <a:p>
            <a:pPr>
              <a:lnSpc>
                <a:spcPct val="100000"/>
              </a:lnSpc>
              <a:buFont typeface="Wingdings" pitchFamily="2" charset="2"/>
              <a:buNone/>
            </a:pPr>
            <a:r>
              <a:rPr lang="en-US" altLang="zh-CN" sz="2800"/>
              <a:t>{ int </a:t>
            </a:r>
            <a:r>
              <a:rPr lang="en-US" altLang="zh-CN" sz="2800">
                <a:solidFill>
                  <a:srgbClr val="0000CC"/>
                </a:solidFill>
              </a:rPr>
              <a:t>a</a:t>
            </a:r>
            <a:r>
              <a:rPr lang="en-US" altLang="zh-CN" sz="2800"/>
              <a:t>,</a:t>
            </a:r>
            <a:r>
              <a:rPr lang="en-US" altLang="zh-CN" sz="2800">
                <a:solidFill>
                  <a:srgbClr val="0000CC"/>
                </a:solidFill>
              </a:rPr>
              <a:t>b</a:t>
            </a:r>
            <a:r>
              <a:rPr lang="en-US" altLang="zh-CN" sz="2800"/>
              <a:t>; </a:t>
            </a:r>
          </a:p>
          <a:p>
            <a:pPr>
              <a:lnSpc>
                <a:spcPct val="100000"/>
              </a:lnSpc>
              <a:buFont typeface="Wingdings" pitchFamily="2" charset="2"/>
              <a:buNone/>
            </a:pPr>
            <a:r>
              <a:rPr lang="en-US" altLang="zh-CN" sz="2800"/>
              <a:t>     ……                             </a:t>
            </a:r>
            <a:endParaRPr lang="zh-CN" altLang="zh-CN" sz="2800"/>
          </a:p>
          <a:p>
            <a:pPr>
              <a:lnSpc>
                <a:spcPct val="100000"/>
              </a:lnSpc>
              <a:buFont typeface="Wingdings" pitchFamily="2" charset="2"/>
              <a:buNone/>
            </a:pPr>
            <a:r>
              <a:rPr lang="en-US" altLang="zh-CN" sz="2800"/>
              <a:t>   { int </a:t>
            </a:r>
            <a:r>
              <a:rPr lang="en-US" altLang="zh-CN" sz="2800">
                <a:solidFill>
                  <a:srgbClr val="9D138D"/>
                </a:solidFill>
              </a:rPr>
              <a:t>c</a:t>
            </a:r>
            <a:r>
              <a:rPr lang="en-US" altLang="zh-CN" sz="2800"/>
              <a:t>;        </a:t>
            </a:r>
            <a:endParaRPr lang="zh-CN" altLang="zh-CN" sz="2800"/>
          </a:p>
          <a:p>
            <a:pPr>
              <a:lnSpc>
                <a:spcPct val="100000"/>
              </a:lnSpc>
              <a:buFont typeface="Wingdings" pitchFamily="2" charset="2"/>
              <a:buNone/>
            </a:pPr>
            <a:r>
              <a:rPr lang="en-US" altLang="zh-CN" sz="2800"/>
              <a:t>      </a:t>
            </a:r>
            <a:r>
              <a:rPr lang="en-US" altLang="zh-CN" sz="2800">
                <a:solidFill>
                  <a:srgbClr val="9D138D"/>
                </a:solidFill>
              </a:rPr>
              <a:t>c</a:t>
            </a:r>
            <a:r>
              <a:rPr lang="en-US" altLang="zh-CN" sz="2800"/>
              <a:t>=</a:t>
            </a:r>
            <a:r>
              <a:rPr lang="en-US" altLang="zh-CN" sz="2800">
                <a:solidFill>
                  <a:srgbClr val="0000CC"/>
                </a:solidFill>
              </a:rPr>
              <a:t>a</a:t>
            </a:r>
            <a:r>
              <a:rPr lang="en-US" altLang="zh-CN" sz="2800"/>
              <a:t>+</a:t>
            </a:r>
            <a:r>
              <a:rPr lang="en-US" altLang="zh-CN" sz="2800">
                <a:solidFill>
                  <a:srgbClr val="0000CC"/>
                </a:solidFill>
              </a:rPr>
              <a:t>b</a:t>
            </a:r>
            <a:r>
              <a:rPr lang="en-US" altLang="zh-CN" sz="2800"/>
              <a:t>;        </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   }                                                                          </a:t>
            </a:r>
            <a:endParaRPr lang="zh-CN" altLang="zh-CN" sz="2800"/>
          </a:p>
          <a:p>
            <a:pPr>
              <a:lnSpc>
                <a:spcPct val="100000"/>
              </a:lnSpc>
              <a:buFont typeface="Wingdings" pitchFamily="2" charset="2"/>
              <a:buNone/>
            </a:pPr>
            <a:r>
              <a:rPr lang="en-US" altLang="zh-CN" sz="2800"/>
              <a:t>    ……                              </a:t>
            </a:r>
            <a:endParaRPr lang="zh-CN" altLang="zh-CN" sz="2800"/>
          </a:p>
          <a:p>
            <a:pPr>
              <a:lnSpc>
                <a:spcPct val="100000"/>
              </a:lnSpc>
              <a:buFont typeface="Wingdings" pitchFamily="2" charset="2"/>
              <a:buNone/>
            </a:pPr>
            <a:r>
              <a:rPr lang="en-US" altLang="zh-CN" sz="2800"/>
              <a:t>} </a:t>
            </a:r>
            <a:endParaRPr lang="zh-CN" altLang="en-US" sz="2800"/>
          </a:p>
        </p:txBody>
      </p:sp>
      <p:sp>
        <p:nvSpPr>
          <p:cNvPr id="4" name="矩形 3"/>
          <p:cNvSpPr>
            <a:spLocks noChangeArrowheads="1"/>
          </p:cNvSpPr>
          <p:nvPr/>
        </p:nvSpPr>
        <p:spPr bwMode="auto">
          <a:xfrm>
            <a:off x="1285875" y="2571750"/>
            <a:ext cx="2286000" cy="21431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5" name="圆角矩形标注 4"/>
          <p:cNvSpPr>
            <a:spLocks noChangeArrowheads="1"/>
          </p:cNvSpPr>
          <p:nvPr/>
        </p:nvSpPr>
        <p:spPr bwMode="auto">
          <a:xfrm>
            <a:off x="4071938" y="2643188"/>
            <a:ext cx="2357437" cy="1214437"/>
          </a:xfrm>
          <a:prstGeom prst="wedgeRoundRectCallout">
            <a:avLst>
              <a:gd name="adj1" fmla="val -71116"/>
              <a:gd name="adj2" fmla="val 36079"/>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c</a:t>
            </a:r>
            <a:r>
              <a:rPr lang="zh-CN" altLang="en-US" sz="2800" b="1">
                <a:solidFill>
                  <a:srgbClr val="0000CC"/>
                </a:solidFill>
              </a:rPr>
              <a:t>仅在此复合语句内</a:t>
            </a:r>
            <a:r>
              <a:rPr lang="zh-CN" altLang="zh-CN" sz="2800" b="1">
                <a:solidFill>
                  <a:srgbClr val="0000CC"/>
                </a:solidFill>
              </a:rPr>
              <a:t>有效</a:t>
            </a:r>
            <a:endParaRPr lang="zh-CN" altLang="en-US" sz="2800" b="1">
              <a:solidFill>
                <a:srgbClr val="0000CC"/>
              </a:solidFill>
            </a:endParaRPr>
          </a:p>
        </p:txBody>
      </p:sp>
      <p:sp>
        <p:nvSpPr>
          <p:cNvPr id="6" name="矩形 5"/>
          <p:cNvSpPr>
            <a:spLocks noChangeArrowheads="1"/>
          </p:cNvSpPr>
          <p:nvPr/>
        </p:nvSpPr>
        <p:spPr bwMode="auto">
          <a:xfrm>
            <a:off x="857250" y="928688"/>
            <a:ext cx="2928938" cy="485775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 name="圆角矩形标注 6"/>
          <p:cNvSpPr>
            <a:spLocks noChangeArrowheads="1"/>
          </p:cNvSpPr>
          <p:nvPr/>
        </p:nvSpPr>
        <p:spPr bwMode="auto">
          <a:xfrm>
            <a:off x="4143375" y="1214438"/>
            <a:ext cx="2714625" cy="1214437"/>
          </a:xfrm>
          <a:prstGeom prst="wedgeRoundRectCallout">
            <a:avLst>
              <a:gd name="adj1" fmla="val -71116"/>
              <a:gd name="adj2" fmla="val 36079"/>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a</a:t>
            </a:r>
            <a:r>
              <a:rPr lang="zh-CN" altLang="en-US" sz="2800" b="1">
                <a:solidFill>
                  <a:srgbClr val="0000CC"/>
                </a:solidFill>
              </a:rPr>
              <a:t>、</a:t>
            </a:r>
            <a:r>
              <a:rPr lang="en-US" altLang="zh-CN" sz="2800" b="1">
                <a:solidFill>
                  <a:srgbClr val="0000CC"/>
                </a:solidFill>
              </a:rPr>
              <a:t>b</a:t>
            </a:r>
            <a:r>
              <a:rPr lang="zh-CN" altLang="en-US" sz="2800" b="1">
                <a:solidFill>
                  <a:srgbClr val="0000CC"/>
                </a:solidFill>
              </a:rPr>
              <a:t>仅在此复合语句内</a:t>
            </a:r>
            <a:r>
              <a:rPr lang="zh-CN" altLang="zh-CN" sz="2800" b="1">
                <a:solidFill>
                  <a:srgbClr val="0000CC"/>
                </a:solidFill>
              </a:rPr>
              <a:t>有效</a:t>
            </a:r>
            <a:endParaRPr lang="zh-CN" altLang="en-US" sz="2800" b="1">
              <a:solidFill>
                <a:srgbClr val="0000CC"/>
              </a:solidFill>
            </a:endParaRPr>
          </a:p>
        </p:txBody>
      </p:sp>
    </p:spTree>
    <p:extLst>
      <p:ext uri="{BB962C8B-B14F-4D97-AF65-F5344CB8AC3E}">
        <p14:creationId xmlns:p14="http://schemas.microsoft.com/office/powerpoint/2010/main" val="3306787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7.8.2</a:t>
            </a:r>
            <a:r>
              <a:rPr lang="zh-CN" altLang="zh-CN" dirty="0">
                <a:solidFill>
                  <a:srgbClr val="800000"/>
                </a:solidFill>
                <a:effectLst>
                  <a:outerShdw blurRad="38100" dist="38100" dir="2700000" algn="tl">
                    <a:srgbClr val="000000"/>
                  </a:outerShdw>
                </a:effectLst>
                <a:latin typeface="Arial" charset="0"/>
                <a:ea typeface="黑体" pitchFamily="2" charset="-122"/>
              </a:rPr>
              <a:t>全局变量</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53603" name="Rectangle 3"/>
          <p:cNvSpPr>
            <a:spLocks noGrp="1" noChangeArrowheads="1"/>
          </p:cNvSpPr>
          <p:nvPr>
            <p:ph type="body" idx="1"/>
          </p:nvPr>
        </p:nvSpPr>
        <p:spPr>
          <a:xfrm>
            <a:off x="571500" y="1714500"/>
            <a:ext cx="8001000" cy="4429125"/>
          </a:xfrm>
        </p:spPr>
        <p:txBody>
          <a:bodyPr/>
          <a:lstStyle/>
          <a:p>
            <a:r>
              <a:rPr lang="zh-CN" altLang="zh-CN" dirty="0"/>
              <a:t>在函数内定义的变量是局部变量</a:t>
            </a:r>
            <a:r>
              <a:rPr lang="zh-CN" altLang="en-US" dirty="0"/>
              <a:t>，</a:t>
            </a:r>
            <a:r>
              <a:rPr lang="zh-CN" altLang="zh-CN" dirty="0"/>
              <a:t>而在函数之外定义的变量称为</a:t>
            </a:r>
            <a:r>
              <a:rPr lang="zh-CN" altLang="zh-CN" b="1" dirty="0">
                <a:solidFill>
                  <a:srgbClr val="C00000"/>
                </a:solidFill>
              </a:rPr>
              <a:t>外部变量</a:t>
            </a:r>
            <a:endParaRPr lang="en-US" altLang="zh-CN" b="1" dirty="0">
              <a:solidFill>
                <a:srgbClr val="C00000"/>
              </a:solidFill>
            </a:endParaRPr>
          </a:p>
          <a:p>
            <a:r>
              <a:rPr lang="zh-CN" altLang="zh-CN" dirty="0"/>
              <a:t>外部变量</a:t>
            </a:r>
            <a:r>
              <a:rPr lang="en-US" altLang="zh-CN" dirty="0"/>
              <a:t>=</a:t>
            </a:r>
            <a:r>
              <a:rPr lang="zh-CN" altLang="zh-CN" b="1" dirty="0">
                <a:solidFill>
                  <a:srgbClr val="FF0000"/>
                </a:solidFill>
              </a:rPr>
              <a:t>全局变量</a:t>
            </a:r>
            <a:r>
              <a:rPr lang="en-US" altLang="zh-CN" dirty="0"/>
              <a:t>=</a:t>
            </a:r>
            <a:r>
              <a:rPr lang="zh-CN" altLang="zh-CN" b="1" dirty="0"/>
              <a:t>全程变量</a:t>
            </a:r>
            <a:endParaRPr lang="en-US" altLang="zh-CN" dirty="0"/>
          </a:p>
          <a:p>
            <a:r>
              <a:rPr lang="zh-CN" altLang="zh-CN" dirty="0"/>
              <a:t>全局变量可以为本文件中其他函数所共用</a:t>
            </a:r>
            <a:endParaRPr lang="en-US" altLang="zh-CN" dirty="0"/>
          </a:p>
          <a:p>
            <a:r>
              <a:rPr lang="zh-CN" altLang="zh-CN" b="1" dirty="0"/>
              <a:t>有效范围为从定义变量的位置开始到本源文件结束</a:t>
            </a:r>
          </a:p>
        </p:txBody>
      </p:sp>
    </p:spTree>
    <p:extLst>
      <p:ext uri="{BB962C8B-B14F-4D97-AF65-F5344CB8AC3E}">
        <p14:creationId xmlns:p14="http://schemas.microsoft.com/office/powerpoint/2010/main" val="1454717154"/>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03">
                                            <p:txEl>
                                              <p:pRg st="2" end="2"/>
                                            </p:txEl>
                                          </p:spTgt>
                                        </p:tgtEl>
                                        <p:attrNameLst>
                                          <p:attrName>style.visibility</p:attrName>
                                        </p:attrNameLst>
                                      </p:cBhvr>
                                      <p:to>
                                        <p:strVal val="visible"/>
                                      </p:to>
                                    </p:set>
                                    <p:animEffect transition="in" filter="blinds(horizontal)">
                                      <p:cBhvr>
                                        <p:cTn id="7" dur="500"/>
                                        <p:tgtEl>
                                          <p:spTgt spid="1536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603">
                                            <p:txEl>
                                              <p:pRg st="3" end="3"/>
                                            </p:txEl>
                                          </p:spTgt>
                                        </p:tgtEl>
                                        <p:attrNameLst>
                                          <p:attrName>style.visibility</p:attrName>
                                        </p:attrNameLst>
                                      </p:cBhvr>
                                      <p:to>
                                        <p:strVal val="visible"/>
                                      </p:to>
                                    </p:set>
                                    <p:animEffect transition="in" filter="blinds(horizontal)">
                                      <p:cBhvr>
                                        <p:cTn id="12" dur="500"/>
                                        <p:tgtEl>
                                          <p:spTgt spid="153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内容占位符 2"/>
          <p:cNvSpPr>
            <a:spLocks noGrp="1"/>
          </p:cNvSpPr>
          <p:nvPr>
            <p:ph idx="1"/>
          </p:nvPr>
        </p:nvSpPr>
        <p:spPr>
          <a:xfrm>
            <a:off x="825500" y="714375"/>
            <a:ext cx="5032375" cy="5929313"/>
          </a:xfrm>
        </p:spPr>
        <p:txBody>
          <a:bodyPr/>
          <a:lstStyle/>
          <a:p>
            <a:pPr>
              <a:lnSpc>
                <a:spcPct val="100000"/>
              </a:lnSpc>
              <a:spcBef>
                <a:spcPts val="0"/>
              </a:spcBef>
              <a:buFont typeface="Wingdings" pitchFamily="2" charset="2"/>
              <a:buNone/>
            </a:pPr>
            <a:r>
              <a:rPr lang="en-US" altLang="zh-CN" dirty="0" err="1">
                <a:solidFill>
                  <a:srgbClr val="00B050"/>
                </a:solidFill>
              </a:rPr>
              <a:t>int</a:t>
            </a:r>
            <a:r>
              <a:rPr lang="en-US" altLang="zh-CN" dirty="0">
                <a:solidFill>
                  <a:srgbClr val="00B050"/>
                </a:solidFill>
              </a:rPr>
              <a:t> p=1,q=5</a:t>
            </a:r>
          </a:p>
          <a:p>
            <a:pPr>
              <a:lnSpc>
                <a:spcPct val="100000"/>
              </a:lnSpc>
              <a:spcBef>
                <a:spcPts val="0"/>
              </a:spcBef>
              <a:buFont typeface="Wingdings" pitchFamily="2" charset="2"/>
              <a:buNone/>
            </a:pPr>
            <a:r>
              <a:rPr lang="en-US" altLang="zh-CN" dirty="0"/>
              <a:t>float f1(</a:t>
            </a:r>
            <a:r>
              <a:rPr lang="en-US" altLang="zh-CN" dirty="0" err="1"/>
              <a:t>int</a:t>
            </a:r>
            <a:r>
              <a:rPr lang="en-US" altLang="zh-CN" dirty="0"/>
              <a:t> a)</a:t>
            </a:r>
          </a:p>
          <a:p>
            <a:pPr>
              <a:lnSpc>
                <a:spcPct val="100000"/>
              </a:lnSpc>
              <a:spcBef>
                <a:spcPts val="0"/>
              </a:spcBef>
              <a:buFont typeface="Wingdings" pitchFamily="2" charset="2"/>
              <a:buNone/>
            </a:pPr>
            <a:r>
              <a:rPr lang="en-US" altLang="zh-CN" dirty="0"/>
              <a:t>{  </a:t>
            </a:r>
            <a:r>
              <a:rPr lang="en-US" altLang="zh-CN" dirty="0" err="1"/>
              <a:t>int</a:t>
            </a:r>
            <a:r>
              <a:rPr lang="en-US" altLang="zh-CN" dirty="0"/>
              <a:t> </a:t>
            </a:r>
            <a:r>
              <a:rPr lang="en-US" altLang="zh-CN" dirty="0" err="1"/>
              <a:t>b,c</a:t>
            </a:r>
            <a:r>
              <a:rPr lang="en-US" altLang="zh-CN" dirty="0"/>
              <a:t>;   ……  }</a:t>
            </a:r>
          </a:p>
          <a:p>
            <a:pPr>
              <a:lnSpc>
                <a:spcPct val="100000"/>
              </a:lnSpc>
              <a:spcBef>
                <a:spcPts val="0"/>
              </a:spcBef>
              <a:buFont typeface="Wingdings" pitchFamily="2" charset="2"/>
              <a:buNone/>
            </a:pPr>
            <a:r>
              <a:rPr lang="en-US" altLang="zh-CN" dirty="0">
                <a:solidFill>
                  <a:srgbClr val="00B050"/>
                </a:solidFill>
              </a:rPr>
              <a:t>char c1,c2;</a:t>
            </a:r>
          </a:p>
          <a:p>
            <a:pPr>
              <a:lnSpc>
                <a:spcPct val="100000"/>
              </a:lnSpc>
              <a:spcBef>
                <a:spcPts val="0"/>
              </a:spcBef>
              <a:buFont typeface="Wingdings" pitchFamily="2" charset="2"/>
              <a:buNone/>
            </a:pPr>
            <a:r>
              <a:rPr lang="en-US" altLang="zh-CN" dirty="0"/>
              <a:t>char f2 (</a:t>
            </a:r>
            <a:r>
              <a:rPr lang="en-US" altLang="zh-CN" dirty="0" err="1"/>
              <a:t>int</a:t>
            </a:r>
            <a:r>
              <a:rPr lang="en-US" altLang="zh-CN" dirty="0"/>
              <a:t> x, </a:t>
            </a:r>
            <a:r>
              <a:rPr lang="en-US" altLang="zh-CN" dirty="0" err="1"/>
              <a:t>int</a:t>
            </a:r>
            <a:r>
              <a:rPr lang="en-US" altLang="zh-CN" dirty="0"/>
              <a:t> y)</a:t>
            </a:r>
          </a:p>
          <a:p>
            <a:pPr>
              <a:lnSpc>
                <a:spcPct val="100000"/>
              </a:lnSpc>
              <a:spcBef>
                <a:spcPts val="0"/>
              </a:spcBef>
              <a:buFont typeface="Wingdings" pitchFamily="2" charset="2"/>
              <a:buNone/>
            </a:pPr>
            <a:r>
              <a:rPr lang="en-US" altLang="zh-CN" dirty="0"/>
              <a:t>{  </a:t>
            </a:r>
            <a:r>
              <a:rPr lang="en-US" altLang="zh-CN" dirty="0" err="1"/>
              <a:t>int</a:t>
            </a:r>
            <a:r>
              <a:rPr lang="en-US" altLang="zh-CN" dirty="0"/>
              <a:t> </a:t>
            </a:r>
            <a:r>
              <a:rPr lang="en-US" altLang="zh-CN" dirty="0" err="1"/>
              <a:t>i,j</a:t>
            </a:r>
            <a:r>
              <a:rPr lang="en-US" altLang="zh-CN" dirty="0"/>
              <a:t>;   ……  }</a:t>
            </a:r>
          </a:p>
          <a:p>
            <a:pPr>
              <a:lnSpc>
                <a:spcPct val="100000"/>
              </a:lnSpc>
              <a:spcBef>
                <a:spcPts val="0"/>
              </a:spcBef>
              <a:buFont typeface="Wingdings" pitchFamily="2" charset="2"/>
              <a:buNone/>
            </a:pPr>
            <a:r>
              <a:rPr lang="en-US" altLang="zh-CN" dirty="0" err="1"/>
              <a:t>int</a:t>
            </a:r>
            <a:r>
              <a:rPr lang="en-US" altLang="zh-CN" dirty="0"/>
              <a:t> main ( )</a:t>
            </a:r>
          </a:p>
          <a:p>
            <a:pPr>
              <a:lnSpc>
                <a:spcPct val="100000"/>
              </a:lnSpc>
              <a:spcBef>
                <a:spcPts val="0"/>
              </a:spcBef>
              <a:buFont typeface="Wingdings" pitchFamily="2" charset="2"/>
              <a:buNone/>
            </a:pPr>
            <a:r>
              <a:rPr lang="en-US" altLang="zh-CN" dirty="0"/>
              <a:t>{  </a:t>
            </a:r>
            <a:r>
              <a:rPr lang="en-US" altLang="zh-CN" dirty="0" err="1"/>
              <a:t>int</a:t>
            </a:r>
            <a:r>
              <a:rPr lang="en-US" altLang="zh-CN" dirty="0"/>
              <a:t> </a:t>
            </a:r>
            <a:r>
              <a:rPr lang="en-US" altLang="zh-CN" dirty="0" err="1"/>
              <a:t>m,n</a:t>
            </a:r>
            <a:r>
              <a:rPr lang="en-US" altLang="zh-CN" dirty="0"/>
              <a:t>;</a:t>
            </a:r>
          </a:p>
          <a:p>
            <a:pPr>
              <a:lnSpc>
                <a:spcPct val="100000"/>
              </a:lnSpc>
              <a:spcBef>
                <a:spcPts val="0"/>
              </a:spcBef>
              <a:buFont typeface="Wingdings" pitchFamily="2" charset="2"/>
              <a:buNone/>
            </a:pPr>
            <a:r>
              <a:rPr lang="en-US" altLang="zh-CN" dirty="0"/>
              <a:t>    ……</a:t>
            </a:r>
          </a:p>
          <a:p>
            <a:pPr>
              <a:lnSpc>
                <a:spcPct val="100000"/>
              </a:lnSpc>
              <a:spcBef>
                <a:spcPts val="0"/>
              </a:spcBef>
              <a:buFont typeface="Wingdings" pitchFamily="2" charset="2"/>
              <a:buNone/>
            </a:pPr>
            <a:r>
              <a:rPr lang="en-US" altLang="zh-CN" dirty="0"/>
              <a:t>    return 0;</a:t>
            </a:r>
          </a:p>
          <a:p>
            <a:pPr>
              <a:lnSpc>
                <a:spcPct val="100000"/>
              </a:lnSpc>
              <a:spcBef>
                <a:spcPts val="0"/>
              </a:spcBef>
              <a:buFont typeface="Wingdings" pitchFamily="2" charset="2"/>
              <a:buNone/>
            </a:pPr>
            <a:r>
              <a:rPr lang="en-US" altLang="zh-CN" dirty="0"/>
              <a:t>}</a:t>
            </a:r>
            <a:endParaRPr lang="zh-CN" altLang="en-US" dirty="0"/>
          </a:p>
        </p:txBody>
      </p:sp>
      <p:sp>
        <p:nvSpPr>
          <p:cNvPr id="4" name="矩形 3"/>
          <p:cNvSpPr>
            <a:spLocks noChangeArrowheads="1"/>
          </p:cNvSpPr>
          <p:nvPr/>
        </p:nvSpPr>
        <p:spPr bwMode="auto">
          <a:xfrm>
            <a:off x="785813" y="642938"/>
            <a:ext cx="3000375"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5" name="圆角矩形标注 4"/>
          <p:cNvSpPr>
            <a:spLocks noChangeArrowheads="1"/>
          </p:cNvSpPr>
          <p:nvPr/>
        </p:nvSpPr>
        <p:spPr bwMode="auto">
          <a:xfrm>
            <a:off x="4857750" y="1500188"/>
            <a:ext cx="2786063" cy="1214437"/>
          </a:xfrm>
          <a:prstGeom prst="wedgeRoundRectCallout">
            <a:avLst>
              <a:gd name="adj1" fmla="val -71116"/>
              <a:gd name="adj2" fmla="val 36079"/>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p</a:t>
            </a:r>
            <a:r>
              <a:rPr lang="zh-CN" altLang="en-US" sz="2800" b="1">
                <a:solidFill>
                  <a:srgbClr val="0000CC"/>
                </a:solidFill>
              </a:rPr>
              <a:t>、</a:t>
            </a:r>
            <a:r>
              <a:rPr lang="en-US" altLang="zh-CN" sz="2800" b="1">
                <a:solidFill>
                  <a:srgbClr val="0000CC"/>
                </a:solidFill>
              </a:rPr>
              <a:t>q</a:t>
            </a:r>
            <a:r>
              <a:rPr lang="zh-CN" altLang="en-US" sz="2800" b="1">
                <a:solidFill>
                  <a:srgbClr val="0000CC"/>
                </a:solidFill>
              </a:rPr>
              <a:t>、</a:t>
            </a:r>
            <a:r>
              <a:rPr lang="en-US" altLang="zh-CN" sz="2800" b="1">
                <a:solidFill>
                  <a:srgbClr val="0000CC"/>
                </a:solidFill>
              </a:rPr>
              <a:t>c1</a:t>
            </a:r>
            <a:r>
              <a:rPr lang="zh-CN" altLang="en-US" sz="2800" b="1">
                <a:solidFill>
                  <a:srgbClr val="0000CC"/>
                </a:solidFill>
              </a:rPr>
              <a:t>、</a:t>
            </a:r>
            <a:r>
              <a:rPr lang="en-US" altLang="zh-CN" sz="2800" b="1">
                <a:solidFill>
                  <a:srgbClr val="0000CC"/>
                </a:solidFill>
              </a:rPr>
              <a:t>c2</a:t>
            </a:r>
            <a:r>
              <a:rPr lang="zh-CN" altLang="en-US" sz="2800" b="1">
                <a:solidFill>
                  <a:srgbClr val="0000CC"/>
                </a:solidFill>
              </a:rPr>
              <a:t>为</a:t>
            </a:r>
            <a:r>
              <a:rPr lang="zh-CN" altLang="zh-CN" sz="2800" b="1">
                <a:solidFill>
                  <a:srgbClr val="0000CC"/>
                </a:solidFill>
              </a:rPr>
              <a:t>全局变量</a:t>
            </a:r>
            <a:endParaRPr lang="zh-CN" altLang="en-US" sz="2800" b="1">
              <a:solidFill>
                <a:srgbClr val="0000CC"/>
              </a:solidFill>
            </a:endParaRPr>
          </a:p>
        </p:txBody>
      </p:sp>
      <p:sp>
        <p:nvSpPr>
          <p:cNvPr id="6" name="矩形 5"/>
          <p:cNvSpPr>
            <a:spLocks noChangeArrowheads="1"/>
          </p:cNvSpPr>
          <p:nvPr/>
        </p:nvSpPr>
        <p:spPr bwMode="auto">
          <a:xfrm>
            <a:off x="857250" y="2214563"/>
            <a:ext cx="3000375"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Tree>
    <p:extLst>
      <p:ext uri="{BB962C8B-B14F-4D97-AF65-F5344CB8AC3E}">
        <p14:creationId xmlns:p14="http://schemas.microsoft.com/office/powerpoint/2010/main" val="2842524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内容占位符 2"/>
          <p:cNvSpPr>
            <a:spLocks noGrp="1"/>
          </p:cNvSpPr>
          <p:nvPr>
            <p:ph idx="1"/>
          </p:nvPr>
        </p:nvSpPr>
        <p:spPr>
          <a:xfrm>
            <a:off x="825500" y="714375"/>
            <a:ext cx="5032375" cy="5929313"/>
          </a:xfrm>
        </p:spPr>
        <p:txBody>
          <a:bodyPr/>
          <a:lstStyle/>
          <a:p>
            <a:pPr>
              <a:lnSpc>
                <a:spcPct val="100000"/>
              </a:lnSpc>
              <a:spcBef>
                <a:spcPts val="0"/>
              </a:spcBef>
              <a:buFont typeface="Wingdings" pitchFamily="2" charset="2"/>
              <a:buNone/>
            </a:pPr>
            <a:r>
              <a:rPr lang="en-US" altLang="zh-CN" dirty="0" err="1">
                <a:solidFill>
                  <a:srgbClr val="00B050"/>
                </a:solidFill>
              </a:rPr>
              <a:t>int</a:t>
            </a:r>
            <a:r>
              <a:rPr lang="en-US" altLang="zh-CN" dirty="0">
                <a:solidFill>
                  <a:srgbClr val="00B050"/>
                </a:solidFill>
              </a:rPr>
              <a:t> p=1,q=5</a:t>
            </a:r>
          </a:p>
          <a:p>
            <a:pPr>
              <a:lnSpc>
                <a:spcPct val="100000"/>
              </a:lnSpc>
              <a:spcBef>
                <a:spcPts val="0"/>
              </a:spcBef>
              <a:buFont typeface="Wingdings" pitchFamily="2" charset="2"/>
              <a:buNone/>
            </a:pPr>
            <a:r>
              <a:rPr lang="en-US" altLang="zh-CN" dirty="0"/>
              <a:t>float f1(</a:t>
            </a:r>
            <a:r>
              <a:rPr lang="en-US" altLang="zh-CN" dirty="0" err="1"/>
              <a:t>int</a:t>
            </a:r>
            <a:r>
              <a:rPr lang="en-US" altLang="zh-CN" dirty="0"/>
              <a:t> a)</a:t>
            </a:r>
          </a:p>
          <a:p>
            <a:pPr>
              <a:lnSpc>
                <a:spcPct val="100000"/>
              </a:lnSpc>
              <a:spcBef>
                <a:spcPts val="0"/>
              </a:spcBef>
              <a:buFont typeface="Wingdings" pitchFamily="2" charset="2"/>
              <a:buNone/>
            </a:pPr>
            <a:r>
              <a:rPr lang="en-US" altLang="zh-CN" dirty="0"/>
              <a:t>{  </a:t>
            </a:r>
            <a:r>
              <a:rPr lang="en-US" altLang="zh-CN" dirty="0" err="1"/>
              <a:t>int</a:t>
            </a:r>
            <a:r>
              <a:rPr lang="en-US" altLang="zh-CN" dirty="0"/>
              <a:t> </a:t>
            </a:r>
            <a:r>
              <a:rPr lang="en-US" altLang="zh-CN" dirty="0" err="1"/>
              <a:t>b,c</a:t>
            </a:r>
            <a:r>
              <a:rPr lang="en-US" altLang="zh-CN" dirty="0"/>
              <a:t>;   ……  }</a:t>
            </a:r>
          </a:p>
          <a:p>
            <a:pPr>
              <a:lnSpc>
                <a:spcPct val="100000"/>
              </a:lnSpc>
              <a:spcBef>
                <a:spcPts val="0"/>
              </a:spcBef>
              <a:buFont typeface="Wingdings" pitchFamily="2" charset="2"/>
              <a:buNone/>
            </a:pPr>
            <a:r>
              <a:rPr lang="en-US" altLang="zh-CN" dirty="0">
                <a:solidFill>
                  <a:srgbClr val="00B050"/>
                </a:solidFill>
              </a:rPr>
              <a:t>char c1,c2;</a:t>
            </a:r>
          </a:p>
          <a:p>
            <a:pPr>
              <a:lnSpc>
                <a:spcPct val="100000"/>
              </a:lnSpc>
              <a:spcBef>
                <a:spcPts val="0"/>
              </a:spcBef>
              <a:buFont typeface="Wingdings" pitchFamily="2" charset="2"/>
              <a:buNone/>
            </a:pPr>
            <a:r>
              <a:rPr lang="en-US" altLang="zh-CN" dirty="0"/>
              <a:t>char f2 (</a:t>
            </a:r>
            <a:r>
              <a:rPr lang="en-US" altLang="zh-CN" dirty="0" err="1"/>
              <a:t>int</a:t>
            </a:r>
            <a:r>
              <a:rPr lang="en-US" altLang="zh-CN" dirty="0"/>
              <a:t> x, </a:t>
            </a:r>
            <a:r>
              <a:rPr lang="en-US" altLang="zh-CN" dirty="0" err="1"/>
              <a:t>int</a:t>
            </a:r>
            <a:r>
              <a:rPr lang="en-US" altLang="zh-CN" dirty="0"/>
              <a:t> y)</a:t>
            </a:r>
          </a:p>
          <a:p>
            <a:pPr>
              <a:lnSpc>
                <a:spcPct val="100000"/>
              </a:lnSpc>
              <a:spcBef>
                <a:spcPts val="0"/>
              </a:spcBef>
              <a:buFont typeface="Wingdings" pitchFamily="2" charset="2"/>
              <a:buNone/>
            </a:pPr>
            <a:r>
              <a:rPr lang="en-US" altLang="zh-CN" dirty="0"/>
              <a:t>{  </a:t>
            </a:r>
            <a:r>
              <a:rPr lang="en-US" altLang="zh-CN" dirty="0" err="1"/>
              <a:t>int</a:t>
            </a:r>
            <a:r>
              <a:rPr lang="en-US" altLang="zh-CN" dirty="0"/>
              <a:t> </a:t>
            </a:r>
            <a:r>
              <a:rPr lang="en-US" altLang="zh-CN" dirty="0" err="1"/>
              <a:t>i,j</a:t>
            </a:r>
            <a:r>
              <a:rPr lang="en-US" altLang="zh-CN" dirty="0"/>
              <a:t>;   ……  }</a:t>
            </a:r>
          </a:p>
          <a:p>
            <a:pPr>
              <a:lnSpc>
                <a:spcPct val="100000"/>
              </a:lnSpc>
              <a:spcBef>
                <a:spcPts val="0"/>
              </a:spcBef>
              <a:buFont typeface="Wingdings" pitchFamily="2" charset="2"/>
              <a:buNone/>
            </a:pPr>
            <a:r>
              <a:rPr lang="en-US" altLang="zh-CN" dirty="0" err="1"/>
              <a:t>int</a:t>
            </a:r>
            <a:r>
              <a:rPr lang="en-US" altLang="zh-CN" dirty="0"/>
              <a:t> main ( )</a:t>
            </a:r>
          </a:p>
          <a:p>
            <a:pPr>
              <a:lnSpc>
                <a:spcPct val="100000"/>
              </a:lnSpc>
              <a:spcBef>
                <a:spcPts val="0"/>
              </a:spcBef>
              <a:buFont typeface="Wingdings" pitchFamily="2" charset="2"/>
              <a:buNone/>
            </a:pPr>
            <a:r>
              <a:rPr lang="en-US" altLang="zh-CN" dirty="0"/>
              <a:t>{  </a:t>
            </a:r>
            <a:r>
              <a:rPr lang="en-US" altLang="zh-CN" dirty="0" err="1"/>
              <a:t>int</a:t>
            </a:r>
            <a:r>
              <a:rPr lang="en-US" altLang="zh-CN" dirty="0"/>
              <a:t> </a:t>
            </a:r>
            <a:r>
              <a:rPr lang="en-US" altLang="zh-CN" dirty="0" err="1"/>
              <a:t>m,n</a:t>
            </a:r>
            <a:r>
              <a:rPr lang="en-US" altLang="zh-CN" dirty="0"/>
              <a:t>;</a:t>
            </a:r>
          </a:p>
          <a:p>
            <a:pPr>
              <a:lnSpc>
                <a:spcPct val="100000"/>
              </a:lnSpc>
              <a:spcBef>
                <a:spcPts val="0"/>
              </a:spcBef>
              <a:buFont typeface="Wingdings" pitchFamily="2" charset="2"/>
              <a:buNone/>
            </a:pPr>
            <a:r>
              <a:rPr lang="en-US" altLang="zh-CN" dirty="0"/>
              <a:t>    ……</a:t>
            </a:r>
          </a:p>
          <a:p>
            <a:pPr>
              <a:lnSpc>
                <a:spcPct val="100000"/>
              </a:lnSpc>
              <a:spcBef>
                <a:spcPts val="0"/>
              </a:spcBef>
              <a:buFont typeface="Wingdings" pitchFamily="2" charset="2"/>
              <a:buNone/>
            </a:pPr>
            <a:r>
              <a:rPr lang="en-US" altLang="zh-CN" dirty="0"/>
              <a:t>    return 0;</a:t>
            </a:r>
          </a:p>
          <a:p>
            <a:pPr>
              <a:lnSpc>
                <a:spcPct val="100000"/>
              </a:lnSpc>
              <a:spcBef>
                <a:spcPts val="0"/>
              </a:spcBef>
              <a:buFont typeface="Wingdings" pitchFamily="2" charset="2"/>
              <a:buNone/>
            </a:pPr>
            <a:r>
              <a:rPr lang="en-US" altLang="zh-CN" dirty="0"/>
              <a:t>}</a:t>
            </a:r>
            <a:endParaRPr lang="zh-CN" altLang="en-US" dirty="0"/>
          </a:p>
        </p:txBody>
      </p:sp>
      <p:sp>
        <p:nvSpPr>
          <p:cNvPr id="4" name="矩形 3"/>
          <p:cNvSpPr>
            <a:spLocks noChangeArrowheads="1"/>
          </p:cNvSpPr>
          <p:nvPr/>
        </p:nvSpPr>
        <p:spPr bwMode="auto">
          <a:xfrm>
            <a:off x="785813" y="642938"/>
            <a:ext cx="4286250" cy="592931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5" name="圆角矩形标注 4"/>
          <p:cNvSpPr>
            <a:spLocks noChangeArrowheads="1"/>
          </p:cNvSpPr>
          <p:nvPr/>
        </p:nvSpPr>
        <p:spPr bwMode="auto">
          <a:xfrm>
            <a:off x="5436096" y="1203027"/>
            <a:ext cx="3071812" cy="785813"/>
          </a:xfrm>
          <a:prstGeom prst="wedgeRoundRectCallout">
            <a:avLst>
              <a:gd name="adj1" fmla="val -71116"/>
              <a:gd name="adj2" fmla="val 36079"/>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p</a:t>
            </a:r>
            <a:r>
              <a:rPr lang="zh-CN" altLang="en-US" sz="2800" b="1">
                <a:solidFill>
                  <a:srgbClr val="0000CC"/>
                </a:solidFill>
              </a:rPr>
              <a:t>、</a:t>
            </a:r>
            <a:r>
              <a:rPr lang="en-US" altLang="zh-CN" sz="2800" b="1">
                <a:solidFill>
                  <a:srgbClr val="0000CC"/>
                </a:solidFill>
              </a:rPr>
              <a:t>q</a:t>
            </a:r>
            <a:r>
              <a:rPr lang="zh-CN" altLang="en-US" sz="2800" b="1">
                <a:solidFill>
                  <a:srgbClr val="0000CC"/>
                </a:solidFill>
              </a:rPr>
              <a:t>的有效范围</a:t>
            </a:r>
          </a:p>
        </p:txBody>
      </p:sp>
      <p:sp>
        <p:nvSpPr>
          <p:cNvPr id="7" name="矩形 6"/>
          <p:cNvSpPr>
            <a:spLocks noChangeArrowheads="1"/>
          </p:cNvSpPr>
          <p:nvPr/>
        </p:nvSpPr>
        <p:spPr bwMode="auto">
          <a:xfrm>
            <a:off x="785813" y="2286000"/>
            <a:ext cx="4286250" cy="428625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8" name="圆角矩形标注 7"/>
          <p:cNvSpPr>
            <a:spLocks noChangeArrowheads="1"/>
          </p:cNvSpPr>
          <p:nvPr/>
        </p:nvSpPr>
        <p:spPr bwMode="auto">
          <a:xfrm>
            <a:off x="5500688" y="3857625"/>
            <a:ext cx="3357562" cy="785813"/>
          </a:xfrm>
          <a:prstGeom prst="wedgeRoundRectCallout">
            <a:avLst>
              <a:gd name="adj1" fmla="val -71116"/>
              <a:gd name="adj2" fmla="val 36079"/>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c1</a:t>
            </a:r>
            <a:r>
              <a:rPr lang="zh-CN" altLang="en-US" sz="2800" b="1">
                <a:solidFill>
                  <a:srgbClr val="0000CC"/>
                </a:solidFill>
              </a:rPr>
              <a:t>、</a:t>
            </a:r>
            <a:r>
              <a:rPr lang="en-US" altLang="zh-CN" sz="2800" b="1">
                <a:solidFill>
                  <a:srgbClr val="0000CC"/>
                </a:solidFill>
              </a:rPr>
              <a:t>c2</a:t>
            </a:r>
            <a:r>
              <a:rPr lang="zh-CN" altLang="en-US" sz="2800" b="1">
                <a:solidFill>
                  <a:srgbClr val="0000CC"/>
                </a:solidFill>
              </a:rPr>
              <a:t>的有效范围</a:t>
            </a:r>
          </a:p>
        </p:txBody>
      </p:sp>
    </p:spTree>
    <p:extLst>
      <p:ext uri="{BB962C8B-B14F-4D97-AF65-F5344CB8AC3E}">
        <p14:creationId xmlns:p14="http://schemas.microsoft.com/office/powerpoint/2010/main" val="4166258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B9EC3C2-CFEF-47AF-B0D3-EEFD0157337C}" type="slidenum">
              <a:rPr lang="en-US" altLang="zh-CN"/>
              <a:pPr/>
              <a:t>26</a:t>
            </a:fld>
            <a:endParaRPr lang="en-US" altLang="zh-CN"/>
          </a:p>
        </p:txBody>
      </p:sp>
      <p:sp>
        <p:nvSpPr>
          <p:cNvPr id="104450" name="Rectangle 2"/>
          <p:cNvSpPr>
            <a:spLocks noGrp="1" noChangeArrowheads="1"/>
          </p:cNvSpPr>
          <p:nvPr>
            <p:ph type="body" idx="1"/>
          </p:nvPr>
        </p:nvSpPr>
        <p:spPr>
          <a:xfrm>
            <a:off x="685800" y="838200"/>
            <a:ext cx="7772400" cy="5715000"/>
          </a:xfrm>
        </p:spPr>
        <p:txBody>
          <a:bodyPr/>
          <a:lstStyle/>
          <a:p>
            <a:pPr lvl="1">
              <a:spcBef>
                <a:spcPts val="1200"/>
              </a:spcBef>
            </a:pPr>
            <a:r>
              <a:rPr lang="zh-CN" altLang="en-US" b="1" dirty="0">
                <a:solidFill>
                  <a:srgbClr val="000000"/>
                </a:solidFill>
                <a:latin typeface="Arial" charset="0"/>
                <a:ea typeface="楷体_GB2312" pitchFamily="49" charset="-122"/>
              </a:rPr>
              <a:t>使用</a:t>
            </a:r>
            <a:r>
              <a:rPr lang="zh-CN" altLang="en-US" b="1" u="sng" dirty="0">
                <a:solidFill>
                  <a:srgbClr val="006600"/>
                </a:solidFill>
                <a:latin typeface="Arial" charset="0"/>
                <a:ea typeface="楷体_GB2312" pitchFamily="49" charset="-122"/>
              </a:rPr>
              <a:t>全局变量的优点</a:t>
            </a:r>
            <a:r>
              <a:rPr lang="zh-CN" altLang="en-US" b="1" dirty="0">
                <a:solidFill>
                  <a:srgbClr val="000000"/>
                </a:solidFill>
                <a:latin typeface="Arial" charset="0"/>
                <a:ea typeface="楷体_GB2312" pitchFamily="49" charset="-122"/>
              </a:rPr>
              <a:t>：增加了函数间数据联系的渠道，减少函数实参与形参的个数，从而减少内存空间以及传递数据时的时间消耗。</a:t>
            </a:r>
          </a:p>
          <a:p>
            <a:pPr lvl="2">
              <a:spcBef>
                <a:spcPts val="1200"/>
              </a:spcBef>
            </a:pPr>
            <a:r>
              <a:rPr lang="zh-CN" altLang="en-US" b="1" dirty="0">
                <a:solidFill>
                  <a:srgbClr val="000000"/>
                </a:solidFill>
                <a:latin typeface="Arial" charset="0"/>
                <a:ea typeface="楷体_GB2312" pitchFamily="49" charset="-122"/>
              </a:rPr>
              <a:t>若在一个函数中改变了全局变量的值，则就能影响到其它函数。</a:t>
            </a:r>
          </a:p>
          <a:p>
            <a:pPr lvl="1">
              <a:spcBef>
                <a:spcPts val="1200"/>
              </a:spcBef>
            </a:pPr>
            <a:r>
              <a:rPr lang="zh-CN" altLang="en-US" b="1" dirty="0">
                <a:solidFill>
                  <a:srgbClr val="000000"/>
                </a:solidFill>
                <a:latin typeface="Arial" charset="0"/>
                <a:ea typeface="楷体_GB2312" pitchFamily="49" charset="-122"/>
              </a:rPr>
              <a:t>使用</a:t>
            </a:r>
            <a:r>
              <a:rPr lang="zh-CN" altLang="en-US" b="1" u="sng" dirty="0">
                <a:solidFill>
                  <a:srgbClr val="006600"/>
                </a:solidFill>
                <a:latin typeface="Arial" charset="0"/>
                <a:ea typeface="楷体_GB2312" pitchFamily="49" charset="-122"/>
              </a:rPr>
              <a:t>全局变量的缺点</a:t>
            </a:r>
            <a:r>
              <a:rPr lang="zh-CN" altLang="en-US" b="1" dirty="0">
                <a:solidFill>
                  <a:srgbClr val="000000"/>
                </a:solidFill>
                <a:latin typeface="Arial" charset="0"/>
                <a:ea typeface="楷体_GB2312" pitchFamily="49" charset="-122"/>
              </a:rPr>
              <a:t>：</a:t>
            </a:r>
          </a:p>
          <a:p>
            <a:pPr lvl="2">
              <a:spcBef>
                <a:spcPts val="1200"/>
              </a:spcBef>
            </a:pPr>
            <a:r>
              <a:rPr lang="zh-CN" altLang="en-US" b="1" dirty="0">
                <a:solidFill>
                  <a:srgbClr val="000000"/>
                </a:solidFill>
                <a:latin typeface="Arial" charset="0"/>
                <a:ea typeface="楷体_GB2312" pitchFamily="49" charset="-122"/>
              </a:rPr>
              <a:t>全局变量在全部执行过程中都占用存储单元。</a:t>
            </a:r>
          </a:p>
          <a:p>
            <a:pPr lvl="2">
              <a:spcBef>
                <a:spcPts val="1200"/>
              </a:spcBef>
            </a:pPr>
            <a:r>
              <a:rPr lang="zh-CN" altLang="en-US" b="1" dirty="0">
                <a:solidFill>
                  <a:srgbClr val="000000"/>
                </a:solidFill>
                <a:latin typeface="Arial" charset="0"/>
                <a:ea typeface="楷体_GB2312" pitchFamily="49" charset="-122"/>
              </a:rPr>
              <a:t>使用全局变量将降低函数的通用性和可靠性（依赖于其定义所处的环境）。</a:t>
            </a:r>
          </a:p>
          <a:p>
            <a:pPr lvl="2">
              <a:spcBef>
                <a:spcPts val="1200"/>
              </a:spcBef>
            </a:pPr>
            <a:r>
              <a:rPr lang="zh-CN" altLang="en-US" b="1" dirty="0">
                <a:solidFill>
                  <a:srgbClr val="000000"/>
                </a:solidFill>
                <a:latin typeface="Arial" charset="0"/>
                <a:ea typeface="楷体_GB2312" pitchFamily="49" charset="-122"/>
              </a:rPr>
              <a:t>使用全局变量过多，将导致程序的清晰性降低。</a:t>
            </a:r>
          </a:p>
          <a:p>
            <a:pPr lvl="1">
              <a:spcBef>
                <a:spcPts val="1200"/>
              </a:spcBef>
              <a:buFontTx/>
              <a:buNone/>
            </a:pPr>
            <a:r>
              <a:rPr lang="zh-CN" altLang="en-US" b="1" dirty="0">
                <a:solidFill>
                  <a:srgbClr val="000000"/>
                </a:solidFill>
                <a:latin typeface="Arial" charset="0"/>
                <a:ea typeface="楷体_GB2312" pitchFamily="49" charset="-122"/>
              </a:rPr>
              <a:t>因此，</a:t>
            </a:r>
            <a:r>
              <a:rPr lang="zh-CN" altLang="en-US" b="1" u="sng" dirty="0">
                <a:solidFill>
                  <a:srgbClr val="00CC00"/>
                </a:solidFill>
                <a:effectLst>
                  <a:outerShdw blurRad="38100" dist="38100" dir="2700000" algn="tl">
                    <a:srgbClr val="C0C0C0"/>
                  </a:outerShdw>
                </a:effectLst>
                <a:latin typeface="Arial" charset="0"/>
                <a:ea typeface="楷体_GB2312" pitchFamily="49" charset="-122"/>
              </a:rPr>
              <a:t>不到必要时尽量避免使用全局变量！</a:t>
            </a:r>
          </a:p>
        </p:txBody>
      </p:sp>
      <p:sp>
        <p:nvSpPr>
          <p:cNvPr id="104451" name="Rectangle 3"/>
          <p:cNvSpPr>
            <a:spLocks noGrp="1" noChangeArrowheads="1"/>
          </p:cNvSpPr>
          <p:nvPr>
            <p:ph type="title"/>
          </p:nvPr>
        </p:nvSpPr>
        <p:spPr>
          <a:xfrm>
            <a:off x="685800" y="228600"/>
            <a:ext cx="7772400" cy="609600"/>
          </a:xfrm>
          <a:noFill/>
          <a:ln/>
        </p:spPr>
        <p:txBody>
          <a:bodyPr/>
          <a:lstStyle/>
          <a:p>
            <a:r>
              <a:rPr lang="en-US" altLang="zh-CN" sz="3200" dirty="0">
                <a:solidFill>
                  <a:srgbClr val="800000"/>
                </a:solidFill>
                <a:effectLst>
                  <a:outerShdw blurRad="38100" dist="38100" dir="2700000" algn="tl">
                    <a:srgbClr val="000000"/>
                  </a:outerShdw>
                </a:effectLst>
                <a:latin typeface="Arial" charset="0"/>
                <a:ea typeface="黑体" pitchFamily="2" charset="-122"/>
              </a:rPr>
              <a:t>7.8.2 </a:t>
            </a:r>
            <a:r>
              <a:rPr lang="zh-CN" altLang="zh-CN" sz="3200" dirty="0">
                <a:solidFill>
                  <a:srgbClr val="800000"/>
                </a:solidFill>
                <a:effectLst>
                  <a:outerShdw blurRad="38100" dist="38100" dir="2700000" algn="tl">
                    <a:srgbClr val="000000"/>
                  </a:outerShdw>
                </a:effectLst>
                <a:latin typeface="Arial" charset="0"/>
                <a:ea typeface="黑体" pitchFamily="2" charset="-122"/>
              </a:rPr>
              <a:t>全局变量</a:t>
            </a:r>
            <a:endParaRPr lang="zh-CN" altLang="en-US" sz="3200" b="1" dirty="0">
              <a:latin typeface="Arial" charset="0"/>
              <a:ea typeface="楷体_GB2312" pitchFamily="49" charset="-122"/>
            </a:endParaRPr>
          </a:p>
        </p:txBody>
      </p:sp>
    </p:spTree>
    <p:extLst>
      <p:ext uri="{BB962C8B-B14F-4D97-AF65-F5344CB8AC3E}">
        <p14:creationId xmlns:p14="http://schemas.microsoft.com/office/powerpoint/2010/main" val="2300454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1143000"/>
            <a:ext cx="7961313" cy="4714875"/>
          </a:xfrm>
        </p:spPr>
        <p:txBody>
          <a:bodyPr/>
          <a:lstStyle/>
          <a:p>
            <a:pPr>
              <a:buFont typeface="Wingdings" pitchFamily="2" charset="2"/>
              <a:buNone/>
            </a:pPr>
            <a:r>
              <a:rPr lang="en-US" altLang="zh-CN"/>
              <a:t>  </a:t>
            </a:r>
            <a:r>
              <a:rPr lang="zh-CN" altLang="zh-CN"/>
              <a:t>例</a:t>
            </a:r>
            <a:r>
              <a:rPr lang="en-US" altLang="zh-CN"/>
              <a:t>7.14 </a:t>
            </a:r>
            <a:r>
              <a:rPr lang="zh-CN" altLang="zh-CN"/>
              <a:t>有一个一维数组，内放</a:t>
            </a:r>
            <a:r>
              <a:rPr lang="en-US" altLang="zh-CN"/>
              <a:t>10</a:t>
            </a:r>
            <a:r>
              <a:rPr lang="zh-CN" altLang="zh-CN"/>
              <a:t>个学生成绩，写一个函数，当主函数调用此函数后，能求出平均分、最高分和最低分。</a:t>
            </a:r>
            <a:endParaRPr lang="en-US" altLang="zh-CN"/>
          </a:p>
          <a:p>
            <a:r>
              <a:rPr lang="zh-CN" altLang="zh-CN"/>
              <a:t>解题思路：调用一个函数可以得到一个函数返回值，现在希望通过函数调用能得到</a:t>
            </a:r>
            <a:r>
              <a:rPr lang="en-US" altLang="zh-CN"/>
              <a:t>3</a:t>
            </a:r>
            <a:r>
              <a:rPr lang="zh-CN" altLang="zh-CN"/>
              <a:t>个结果。可以利用全局变量来达到此目的。</a:t>
            </a:r>
            <a:endParaRPr lang="zh-CN" altLang="en-US"/>
          </a:p>
        </p:txBody>
      </p:sp>
    </p:spTree>
    <p:extLst>
      <p:ext uri="{BB962C8B-B14F-4D97-AF65-F5344CB8AC3E}">
        <p14:creationId xmlns:p14="http://schemas.microsoft.com/office/powerpoint/2010/main" val="2838877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内容占位符 2"/>
          <p:cNvSpPr>
            <a:spLocks noGrp="1"/>
          </p:cNvSpPr>
          <p:nvPr>
            <p:ph idx="1"/>
          </p:nvPr>
        </p:nvSpPr>
        <p:spPr>
          <a:xfrm>
            <a:off x="428625" y="642938"/>
            <a:ext cx="8429625" cy="6072187"/>
          </a:xfrm>
        </p:spPr>
        <p:txBody>
          <a:bodyPr/>
          <a:lstStyle/>
          <a:p>
            <a:pPr>
              <a:lnSpc>
                <a:spcPts val="2900"/>
              </a:lnSpc>
              <a:spcBef>
                <a:spcPts val="600"/>
              </a:spcBef>
              <a:buFont typeface="Wingdings" pitchFamily="2" charset="2"/>
              <a:buNone/>
            </a:pPr>
            <a:r>
              <a:rPr lang="en-US" altLang="zh-CN" dirty="0"/>
              <a:t>#include &lt;</a:t>
            </a:r>
            <a:r>
              <a:rPr lang="en-US" altLang="zh-CN" dirty="0" err="1"/>
              <a:t>stdio.h</a:t>
            </a:r>
            <a:r>
              <a:rPr lang="en-US" altLang="zh-CN" dirty="0"/>
              <a:t>&gt;</a:t>
            </a:r>
            <a:endParaRPr lang="zh-CN" altLang="zh-CN" dirty="0"/>
          </a:p>
          <a:p>
            <a:pPr>
              <a:lnSpc>
                <a:spcPts val="2900"/>
              </a:lnSpc>
              <a:spcBef>
                <a:spcPts val="600"/>
              </a:spcBef>
              <a:buFont typeface="Wingdings" pitchFamily="2" charset="2"/>
              <a:buNone/>
            </a:pPr>
            <a:r>
              <a:rPr lang="en-US" altLang="zh-CN" dirty="0"/>
              <a:t>float </a:t>
            </a:r>
            <a:r>
              <a:rPr lang="en-US" altLang="zh-CN" dirty="0">
                <a:solidFill>
                  <a:srgbClr val="FF0000"/>
                </a:solidFill>
              </a:rPr>
              <a:t>Max=0,Min=0</a:t>
            </a:r>
            <a:r>
              <a:rPr lang="en-US" altLang="zh-CN" dirty="0"/>
              <a:t>;                                       </a:t>
            </a:r>
            <a:endParaRPr lang="zh-CN" altLang="zh-CN" dirty="0"/>
          </a:p>
          <a:p>
            <a:pPr>
              <a:lnSpc>
                <a:spcPts val="2900"/>
              </a:lnSpc>
              <a:spcBef>
                <a:spcPts val="600"/>
              </a:spcBef>
              <a:buFont typeface="Wingdings" pitchFamily="2" charset="2"/>
              <a:buNone/>
            </a:pPr>
            <a:r>
              <a:rPr lang="en-US" altLang="zh-CN" dirty="0" err="1"/>
              <a:t>int</a:t>
            </a:r>
            <a:r>
              <a:rPr lang="en-US" altLang="zh-CN" dirty="0"/>
              <a:t> main()</a:t>
            </a:r>
            <a:endParaRPr lang="zh-CN" altLang="zh-CN" dirty="0"/>
          </a:p>
          <a:p>
            <a:pPr>
              <a:lnSpc>
                <a:spcPts val="2900"/>
              </a:lnSpc>
              <a:spcBef>
                <a:spcPts val="600"/>
              </a:spcBef>
              <a:buFont typeface="Wingdings" pitchFamily="2" charset="2"/>
              <a:buNone/>
            </a:pPr>
            <a:r>
              <a:rPr lang="en-US" altLang="zh-CN" dirty="0"/>
              <a:t>{ float average(float array[ ],</a:t>
            </a:r>
            <a:r>
              <a:rPr lang="en-US" altLang="zh-CN" dirty="0" err="1"/>
              <a:t>int</a:t>
            </a:r>
            <a:r>
              <a:rPr lang="en-US" altLang="zh-CN" dirty="0"/>
              <a:t> n);</a:t>
            </a:r>
            <a:endParaRPr lang="zh-CN" altLang="zh-CN" dirty="0"/>
          </a:p>
          <a:p>
            <a:pPr>
              <a:lnSpc>
                <a:spcPts val="2900"/>
              </a:lnSpc>
              <a:spcBef>
                <a:spcPts val="600"/>
              </a:spcBef>
              <a:buFont typeface="Wingdings" pitchFamily="2" charset="2"/>
              <a:buNone/>
            </a:pPr>
            <a:r>
              <a:rPr lang="en-US" altLang="zh-CN" dirty="0"/>
              <a:t>   float </a:t>
            </a:r>
            <a:r>
              <a:rPr lang="en-US" altLang="zh-CN" dirty="0" err="1"/>
              <a:t>ave,score</a:t>
            </a:r>
            <a:r>
              <a:rPr lang="en-US" altLang="zh-CN" dirty="0"/>
              <a:t>[10];  </a:t>
            </a:r>
            <a:r>
              <a:rPr lang="en-US" altLang="zh-CN" dirty="0" err="1"/>
              <a:t>int</a:t>
            </a:r>
            <a:r>
              <a:rPr lang="en-US" altLang="zh-CN" dirty="0"/>
              <a:t> </a:t>
            </a:r>
            <a:r>
              <a:rPr lang="en-US" altLang="zh-CN" dirty="0" err="1"/>
              <a:t>i</a:t>
            </a:r>
            <a:r>
              <a:rPr lang="en-US" altLang="zh-CN" dirty="0"/>
              <a:t>;</a:t>
            </a:r>
            <a:endParaRPr lang="zh-CN" altLang="zh-CN" dirty="0"/>
          </a:p>
          <a:p>
            <a:pPr>
              <a:lnSpc>
                <a:spcPts val="2900"/>
              </a:lnSpc>
              <a:spcBef>
                <a:spcPts val="600"/>
              </a:spcBef>
              <a:buFont typeface="Wingdings" pitchFamily="2" charset="2"/>
              <a:buNone/>
            </a:pPr>
            <a:r>
              <a:rPr lang="en-US" altLang="zh-CN" dirty="0"/>
              <a:t>   </a:t>
            </a:r>
            <a:r>
              <a:rPr lang="en-US" altLang="zh-CN" dirty="0" err="1"/>
              <a:t>printf</a:t>
            </a:r>
            <a:r>
              <a:rPr lang="en-US" altLang="zh-CN" dirty="0"/>
              <a:t>("Please enter 10 scores:\n");</a:t>
            </a:r>
            <a:endParaRPr lang="zh-CN" altLang="zh-CN" dirty="0"/>
          </a:p>
          <a:p>
            <a:pPr>
              <a:lnSpc>
                <a:spcPts val="2900"/>
              </a:lnSpc>
              <a:spcBef>
                <a:spcPts val="600"/>
              </a:spcBef>
              <a:buFont typeface="Wingdings" pitchFamily="2" charset="2"/>
              <a:buNone/>
            </a:pPr>
            <a:r>
              <a:rPr lang="en-US" altLang="zh-CN" dirty="0"/>
              <a:t>   for(</a:t>
            </a:r>
            <a:r>
              <a:rPr lang="en-US" altLang="zh-CN" dirty="0" err="1"/>
              <a:t>i</a:t>
            </a:r>
            <a:r>
              <a:rPr lang="en-US" altLang="zh-CN" dirty="0"/>
              <a:t>=0;i&lt;10;i++)</a:t>
            </a:r>
            <a:endParaRPr lang="zh-CN" altLang="zh-CN" dirty="0"/>
          </a:p>
          <a:p>
            <a:pPr>
              <a:lnSpc>
                <a:spcPts val="2900"/>
              </a:lnSpc>
              <a:spcBef>
                <a:spcPts val="600"/>
              </a:spcBef>
              <a:buFont typeface="Wingdings" pitchFamily="2" charset="2"/>
              <a:buNone/>
            </a:pPr>
            <a:r>
              <a:rPr lang="en-US" altLang="zh-CN" dirty="0"/>
              <a:t>       </a:t>
            </a:r>
            <a:r>
              <a:rPr lang="en-US" altLang="zh-CN" dirty="0" err="1"/>
              <a:t>scanf</a:t>
            </a:r>
            <a:r>
              <a:rPr lang="en-US" altLang="zh-CN" dirty="0"/>
              <a:t>("%</a:t>
            </a:r>
            <a:r>
              <a:rPr lang="en-US" altLang="zh-CN" dirty="0" err="1"/>
              <a:t>f",&amp;score</a:t>
            </a:r>
            <a:r>
              <a:rPr lang="en-US" altLang="zh-CN" dirty="0"/>
              <a:t>[</a:t>
            </a:r>
            <a:r>
              <a:rPr lang="en-US" altLang="zh-CN" dirty="0" err="1"/>
              <a:t>i</a:t>
            </a:r>
            <a:r>
              <a:rPr lang="en-US" altLang="zh-CN" dirty="0"/>
              <a:t>]);</a:t>
            </a:r>
            <a:endParaRPr lang="zh-CN" altLang="zh-CN" dirty="0"/>
          </a:p>
          <a:p>
            <a:pPr>
              <a:lnSpc>
                <a:spcPts val="2900"/>
              </a:lnSpc>
              <a:spcBef>
                <a:spcPts val="600"/>
              </a:spcBef>
              <a:buFont typeface="Wingdings" pitchFamily="2" charset="2"/>
              <a:buNone/>
            </a:pPr>
            <a:r>
              <a:rPr lang="en-US" altLang="zh-CN" dirty="0"/>
              <a:t>   </a:t>
            </a:r>
            <a:r>
              <a:rPr lang="en-US" altLang="zh-CN" dirty="0" err="1">
                <a:solidFill>
                  <a:srgbClr val="FF0000"/>
                </a:solidFill>
              </a:rPr>
              <a:t>ave</a:t>
            </a:r>
            <a:r>
              <a:rPr lang="en-US" altLang="zh-CN" dirty="0">
                <a:solidFill>
                  <a:srgbClr val="FF0000"/>
                </a:solidFill>
              </a:rPr>
              <a:t>=average(score,10);</a:t>
            </a:r>
            <a:endParaRPr lang="zh-CN" altLang="zh-CN" dirty="0">
              <a:solidFill>
                <a:srgbClr val="FF0000"/>
              </a:solidFill>
            </a:endParaRPr>
          </a:p>
          <a:p>
            <a:pPr>
              <a:lnSpc>
                <a:spcPts val="2900"/>
              </a:lnSpc>
              <a:spcBef>
                <a:spcPts val="600"/>
              </a:spcBef>
              <a:buFont typeface="Wingdings" pitchFamily="2" charset="2"/>
              <a:buNone/>
            </a:pPr>
            <a:r>
              <a:rPr lang="en-US" altLang="zh-CN" dirty="0"/>
              <a:t>   </a:t>
            </a:r>
            <a:r>
              <a:rPr lang="en-US" altLang="zh-CN" dirty="0" err="1"/>
              <a:t>printf</a:t>
            </a:r>
            <a:r>
              <a:rPr lang="en-US" altLang="zh-CN" dirty="0"/>
              <a:t>("max=%6.2f\</a:t>
            </a:r>
            <a:r>
              <a:rPr lang="en-US" altLang="zh-CN" dirty="0" err="1"/>
              <a:t>nmin</a:t>
            </a:r>
            <a:r>
              <a:rPr lang="en-US" altLang="zh-CN" dirty="0"/>
              <a:t>=%6.2f\n</a:t>
            </a:r>
          </a:p>
          <a:p>
            <a:pPr>
              <a:lnSpc>
                <a:spcPts val="2900"/>
              </a:lnSpc>
              <a:spcBef>
                <a:spcPts val="600"/>
              </a:spcBef>
              <a:buFont typeface="Wingdings" pitchFamily="2" charset="2"/>
              <a:buNone/>
            </a:pPr>
            <a:r>
              <a:rPr lang="en-US" altLang="zh-CN" dirty="0"/>
              <a:t>         average=%6.2f\n",</a:t>
            </a:r>
            <a:r>
              <a:rPr lang="en-US" altLang="zh-CN" dirty="0" err="1">
                <a:solidFill>
                  <a:srgbClr val="FF0000"/>
                </a:solidFill>
              </a:rPr>
              <a:t>Max,Min,ave</a:t>
            </a:r>
            <a:r>
              <a:rPr lang="en-US" altLang="zh-CN" dirty="0"/>
              <a:t>);</a:t>
            </a:r>
            <a:endParaRPr lang="zh-CN" altLang="zh-CN" dirty="0"/>
          </a:p>
          <a:p>
            <a:pPr>
              <a:lnSpc>
                <a:spcPts val="2900"/>
              </a:lnSpc>
              <a:spcBef>
                <a:spcPts val="600"/>
              </a:spcBef>
              <a:buFont typeface="Wingdings" pitchFamily="2" charset="2"/>
              <a:buNone/>
            </a:pPr>
            <a:r>
              <a:rPr lang="en-US" altLang="zh-CN" dirty="0"/>
              <a:t>   return 0;</a:t>
            </a:r>
            <a:endParaRPr lang="zh-CN" altLang="zh-CN" dirty="0"/>
          </a:p>
          <a:p>
            <a:pPr>
              <a:lnSpc>
                <a:spcPts val="2900"/>
              </a:lnSpc>
              <a:spcBef>
                <a:spcPts val="600"/>
              </a:spcBef>
              <a:buFont typeface="Wingdings" pitchFamily="2" charset="2"/>
              <a:buNone/>
            </a:pPr>
            <a:r>
              <a:rPr lang="en-US" altLang="zh-CN" dirty="0"/>
              <a:t> }</a:t>
            </a:r>
            <a:endParaRPr lang="zh-CN" altLang="en-US" dirty="0"/>
          </a:p>
        </p:txBody>
      </p:sp>
    </p:spTree>
    <p:extLst>
      <p:ext uri="{BB962C8B-B14F-4D97-AF65-F5344CB8AC3E}">
        <p14:creationId xmlns:p14="http://schemas.microsoft.com/office/powerpoint/2010/main" val="3920860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内容占位符 2"/>
          <p:cNvSpPr>
            <a:spLocks noGrp="1"/>
          </p:cNvSpPr>
          <p:nvPr>
            <p:ph idx="1"/>
          </p:nvPr>
        </p:nvSpPr>
        <p:spPr>
          <a:xfrm>
            <a:off x="428625" y="306859"/>
            <a:ext cx="8215313" cy="5786437"/>
          </a:xfrm>
        </p:spPr>
        <p:txBody>
          <a:bodyPr/>
          <a:lstStyle/>
          <a:p>
            <a:pPr>
              <a:lnSpc>
                <a:spcPct val="100000"/>
              </a:lnSpc>
              <a:buFont typeface="Wingdings" pitchFamily="2" charset="2"/>
              <a:buNone/>
            </a:pPr>
            <a:r>
              <a:rPr lang="en-US" altLang="zh-CN" dirty="0"/>
              <a:t>float average(float array[ ],</a:t>
            </a:r>
            <a:r>
              <a:rPr lang="en-US" altLang="zh-CN" dirty="0" err="1"/>
              <a:t>int</a:t>
            </a:r>
            <a:r>
              <a:rPr lang="en-US" altLang="zh-CN" dirty="0"/>
              <a:t> n) </a:t>
            </a:r>
            <a:endParaRPr lang="zh-CN" altLang="zh-CN" dirty="0"/>
          </a:p>
          <a:p>
            <a:pPr>
              <a:lnSpc>
                <a:spcPct val="100000"/>
              </a:lnSpc>
              <a:buFont typeface="Wingdings" pitchFamily="2" charset="2"/>
              <a:buNone/>
            </a:pPr>
            <a:r>
              <a:rPr lang="en-US" altLang="zh-CN" dirty="0"/>
              <a:t>{ </a:t>
            </a:r>
            <a:r>
              <a:rPr lang="en-US" altLang="zh-CN" dirty="0" err="1"/>
              <a:t>int</a:t>
            </a:r>
            <a:r>
              <a:rPr lang="en-US" altLang="zh-CN" dirty="0"/>
              <a:t> </a:t>
            </a:r>
            <a:r>
              <a:rPr lang="en-US" altLang="zh-CN" dirty="0" err="1"/>
              <a:t>i</a:t>
            </a:r>
            <a:r>
              <a:rPr lang="en-US" altLang="zh-CN" dirty="0"/>
              <a:t>;  float </a:t>
            </a:r>
            <a:r>
              <a:rPr lang="en-US" altLang="zh-CN" dirty="0" err="1"/>
              <a:t>aver,sum</a:t>
            </a:r>
            <a:r>
              <a:rPr lang="en-US" altLang="zh-CN" dirty="0"/>
              <a:t>=array[0];</a:t>
            </a:r>
            <a:endParaRPr lang="zh-CN" altLang="zh-CN" dirty="0"/>
          </a:p>
          <a:p>
            <a:pPr>
              <a:lnSpc>
                <a:spcPct val="100000"/>
              </a:lnSpc>
              <a:buFont typeface="Wingdings" pitchFamily="2" charset="2"/>
              <a:buNone/>
            </a:pPr>
            <a:r>
              <a:rPr lang="en-US" altLang="zh-CN" dirty="0"/>
              <a:t>   </a:t>
            </a:r>
            <a:r>
              <a:rPr lang="en-US" altLang="zh-CN" dirty="0">
                <a:solidFill>
                  <a:srgbClr val="FF0000"/>
                </a:solidFill>
              </a:rPr>
              <a:t>Max</a:t>
            </a:r>
            <a:r>
              <a:rPr lang="en-US" altLang="zh-CN" dirty="0"/>
              <a:t>=</a:t>
            </a:r>
            <a:r>
              <a:rPr lang="en-US" altLang="zh-CN" dirty="0">
                <a:solidFill>
                  <a:srgbClr val="FF0000"/>
                </a:solidFill>
              </a:rPr>
              <a:t>Min</a:t>
            </a:r>
            <a:r>
              <a:rPr lang="en-US" altLang="zh-CN" dirty="0"/>
              <a:t>=array[0];</a:t>
            </a:r>
            <a:endParaRPr lang="zh-CN" altLang="zh-CN" dirty="0"/>
          </a:p>
          <a:p>
            <a:pPr>
              <a:lnSpc>
                <a:spcPct val="100000"/>
              </a:lnSpc>
              <a:buFont typeface="Wingdings" pitchFamily="2" charset="2"/>
              <a:buNone/>
            </a:pPr>
            <a:r>
              <a:rPr lang="en-US" altLang="zh-CN" dirty="0"/>
              <a:t>   for(</a:t>
            </a:r>
            <a:r>
              <a:rPr lang="en-US" altLang="zh-CN" dirty="0" err="1"/>
              <a:t>i</a:t>
            </a:r>
            <a:r>
              <a:rPr lang="en-US" altLang="zh-CN" dirty="0"/>
              <a:t>=1;i&lt;</a:t>
            </a:r>
            <a:r>
              <a:rPr lang="en-US" altLang="zh-CN" dirty="0" err="1"/>
              <a:t>n;i</a:t>
            </a:r>
            <a:r>
              <a:rPr lang="en-US" altLang="zh-CN" dirty="0"/>
              <a:t>++)</a:t>
            </a:r>
            <a:endParaRPr lang="zh-CN" altLang="zh-CN" dirty="0"/>
          </a:p>
          <a:p>
            <a:pPr>
              <a:lnSpc>
                <a:spcPct val="100000"/>
              </a:lnSpc>
              <a:buFont typeface="Wingdings" pitchFamily="2" charset="2"/>
              <a:buNone/>
            </a:pPr>
            <a:r>
              <a:rPr lang="en-US" altLang="zh-CN" dirty="0"/>
              <a:t>   { if(array[</a:t>
            </a:r>
            <a:r>
              <a:rPr lang="en-US" altLang="zh-CN" dirty="0" err="1"/>
              <a:t>i</a:t>
            </a:r>
            <a:r>
              <a:rPr lang="en-US" altLang="zh-CN" dirty="0"/>
              <a:t>]&gt;</a:t>
            </a:r>
            <a:r>
              <a:rPr lang="en-US" altLang="zh-CN" dirty="0">
                <a:solidFill>
                  <a:srgbClr val="FF0000"/>
                </a:solidFill>
              </a:rPr>
              <a:t>Max</a:t>
            </a:r>
            <a:r>
              <a:rPr lang="en-US" altLang="zh-CN" dirty="0"/>
              <a:t>) </a:t>
            </a:r>
            <a:r>
              <a:rPr lang="en-US" altLang="zh-CN" dirty="0">
                <a:solidFill>
                  <a:srgbClr val="FF0000"/>
                </a:solidFill>
              </a:rPr>
              <a:t>Max</a:t>
            </a:r>
            <a:r>
              <a:rPr lang="en-US" altLang="zh-CN" dirty="0"/>
              <a:t>=array[</a:t>
            </a:r>
            <a:r>
              <a:rPr lang="en-US" altLang="zh-CN" dirty="0" err="1"/>
              <a:t>i</a:t>
            </a:r>
            <a:r>
              <a:rPr lang="en-US" altLang="zh-CN" dirty="0"/>
              <a:t>];</a:t>
            </a:r>
            <a:endParaRPr lang="zh-CN" altLang="zh-CN" dirty="0"/>
          </a:p>
          <a:p>
            <a:pPr>
              <a:lnSpc>
                <a:spcPct val="100000"/>
              </a:lnSpc>
              <a:buFont typeface="Wingdings" pitchFamily="2" charset="2"/>
              <a:buNone/>
            </a:pPr>
            <a:r>
              <a:rPr lang="en-US" altLang="zh-CN" dirty="0"/>
              <a:t>      else if(array[</a:t>
            </a:r>
            <a:r>
              <a:rPr lang="en-US" altLang="zh-CN" dirty="0" err="1"/>
              <a:t>i</a:t>
            </a:r>
            <a:r>
              <a:rPr lang="en-US" altLang="zh-CN" dirty="0"/>
              <a:t>]&lt;</a:t>
            </a:r>
            <a:r>
              <a:rPr lang="en-US" altLang="zh-CN" dirty="0">
                <a:solidFill>
                  <a:srgbClr val="FF0000"/>
                </a:solidFill>
              </a:rPr>
              <a:t>Min</a:t>
            </a:r>
            <a:r>
              <a:rPr lang="en-US" altLang="zh-CN" dirty="0"/>
              <a:t>) </a:t>
            </a:r>
            <a:r>
              <a:rPr lang="en-US" altLang="zh-CN" dirty="0">
                <a:solidFill>
                  <a:srgbClr val="FF0000"/>
                </a:solidFill>
              </a:rPr>
              <a:t>Min</a:t>
            </a:r>
            <a:r>
              <a:rPr lang="en-US" altLang="zh-CN" dirty="0"/>
              <a:t>=array[</a:t>
            </a:r>
            <a:r>
              <a:rPr lang="en-US" altLang="zh-CN" dirty="0" err="1"/>
              <a:t>i</a:t>
            </a:r>
            <a:r>
              <a:rPr lang="en-US" altLang="zh-CN" dirty="0"/>
              <a:t>];</a:t>
            </a:r>
            <a:endParaRPr lang="zh-CN" altLang="zh-CN" dirty="0"/>
          </a:p>
          <a:p>
            <a:pPr>
              <a:lnSpc>
                <a:spcPct val="100000"/>
              </a:lnSpc>
              <a:buFont typeface="Wingdings" pitchFamily="2" charset="2"/>
              <a:buNone/>
            </a:pPr>
            <a:r>
              <a:rPr lang="en-US" altLang="zh-CN" dirty="0"/>
              <a:t>      sum=</a:t>
            </a:r>
            <a:r>
              <a:rPr lang="en-US" altLang="zh-CN" dirty="0" err="1"/>
              <a:t>sum+array</a:t>
            </a:r>
            <a:r>
              <a:rPr lang="en-US" altLang="zh-CN" dirty="0"/>
              <a:t>[</a:t>
            </a:r>
            <a:r>
              <a:rPr lang="en-US" altLang="zh-CN" dirty="0" err="1"/>
              <a:t>i</a:t>
            </a:r>
            <a:r>
              <a:rPr lang="en-US" altLang="zh-CN" dirty="0"/>
              <a:t>]; </a:t>
            </a:r>
            <a:endParaRPr lang="zh-CN" altLang="zh-CN" dirty="0"/>
          </a:p>
          <a:p>
            <a:pPr>
              <a:lnSpc>
                <a:spcPct val="100000"/>
              </a:lnSpc>
              <a:buFont typeface="Wingdings" pitchFamily="2" charset="2"/>
              <a:buNone/>
            </a:pPr>
            <a:r>
              <a:rPr lang="en-US" altLang="zh-CN" dirty="0"/>
              <a:t>    }</a:t>
            </a:r>
            <a:endParaRPr lang="zh-CN" altLang="zh-CN" dirty="0"/>
          </a:p>
          <a:p>
            <a:pPr>
              <a:lnSpc>
                <a:spcPct val="100000"/>
              </a:lnSpc>
              <a:buFont typeface="Wingdings" pitchFamily="2" charset="2"/>
              <a:buNone/>
            </a:pPr>
            <a:r>
              <a:rPr lang="en-US" altLang="zh-CN" dirty="0"/>
              <a:t>    aver=sum/n;</a:t>
            </a:r>
            <a:endParaRPr lang="zh-CN" altLang="zh-CN" dirty="0"/>
          </a:p>
          <a:p>
            <a:pPr>
              <a:lnSpc>
                <a:spcPct val="100000"/>
              </a:lnSpc>
              <a:buFont typeface="Wingdings" pitchFamily="2" charset="2"/>
              <a:buNone/>
            </a:pPr>
            <a:r>
              <a:rPr lang="en-US" altLang="zh-CN" dirty="0"/>
              <a:t>    return(aver);</a:t>
            </a:r>
            <a:endParaRPr lang="zh-CN" altLang="zh-CN" dirty="0"/>
          </a:p>
          <a:p>
            <a:pPr>
              <a:lnSpc>
                <a:spcPct val="100000"/>
              </a:lnSpc>
              <a:buFont typeface="Wingdings" pitchFamily="2" charset="2"/>
              <a:buNone/>
            </a:pPr>
            <a:r>
              <a:rPr lang="en-US" altLang="zh-CN" dirty="0"/>
              <a:t> }</a:t>
            </a:r>
            <a:endParaRPr lang="zh-CN" altLang="zh-CN" dirty="0"/>
          </a:p>
        </p:txBody>
      </p:sp>
      <p:grpSp>
        <p:nvGrpSpPr>
          <p:cNvPr id="2" name="组合 8"/>
          <p:cNvGrpSpPr>
            <a:grpSpLocks/>
          </p:cNvGrpSpPr>
          <p:nvPr/>
        </p:nvGrpSpPr>
        <p:grpSpPr bwMode="auto">
          <a:xfrm>
            <a:off x="3491880" y="4408446"/>
            <a:ext cx="5370513" cy="2071688"/>
            <a:chOff x="3773656" y="4357694"/>
            <a:chExt cx="4463016" cy="1357322"/>
          </a:xfrm>
        </p:grpSpPr>
        <p:pic>
          <p:nvPicPr>
            <p:cNvPr id="1587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036" y="4357694"/>
              <a:ext cx="1571636" cy="30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3656" y="4357694"/>
              <a:ext cx="298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2" y="4643446"/>
              <a:ext cx="44481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6182" y="4929198"/>
              <a:ext cx="40290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2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6710" y="4929198"/>
              <a:ext cx="447675" cy="78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40096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76672" y="0"/>
            <a:ext cx="8858250" cy="769937"/>
          </a:xfrm>
          <a:effectLst/>
        </p:spPr>
        <p:txBody>
          <a:bodyPr anchor="ctr"/>
          <a:lstStyle/>
          <a:p>
            <a:pPr eaLnBrk="1" hangingPunct="1">
              <a:defRPr/>
            </a:pPr>
            <a:r>
              <a:rPr lang="zh-CN" altLang="en-US" dirty="0">
                <a:solidFill>
                  <a:srgbClr val="800000"/>
                </a:solidFill>
                <a:effectLst>
                  <a:outerShdw blurRad="38100" dist="38100" dir="2700000" algn="tl">
                    <a:srgbClr val="000000"/>
                  </a:outerShdw>
                </a:effectLst>
                <a:latin typeface="Arial" charset="0"/>
                <a:ea typeface="黑体" pitchFamily="2" charset="-122"/>
              </a:rPr>
              <a:t>二、</a:t>
            </a:r>
            <a:r>
              <a:rPr lang="zh-CN" altLang="zh-CN" dirty="0">
                <a:solidFill>
                  <a:srgbClr val="800000"/>
                </a:solidFill>
                <a:effectLst>
                  <a:outerShdw blurRad="38100" dist="38100" dir="2700000" algn="tl">
                    <a:srgbClr val="000000"/>
                  </a:outerShdw>
                </a:effectLst>
                <a:latin typeface="Arial" charset="0"/>
                <a:ea typeface="黑体" pitchFamily="2" charset="-122"/>
              </a:rPr>
              <a:t>数组名作函数参数</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31075" name="Rectangle 3"/>
          <p:cNvSpPr>
            <a:spLocks noGrp="1" noChangeArrowheads="1"/>
          </p:cNvSpPr>
          <p:nvPr>
            <p:ph type="body" idx="1"/>
          </p:nvPr>
        </p:nvSpPr>
        <p:spPr>
          <a:xfrm>
            <a:off x="892969" y="1268760"/>
            <a:ext cx="7358062" cy="4786312"/>
          </a:xfrm>
        </p:spPr>
        <p:txBody>
          <a:bodyPr/>
          <a:lstStyle/>
          <a:p>
            <a:r>
              <a:rPr lang="zh-CN" altLang="zh-CN" dirty="0"/>
              <a:t>除了可以用数组元素作为函数参数外，还可以用数组名作函数参数</a:t>
            </a:r>
            <a:r>
              <a:rPr lang="en-US" altLang="zh-CN" dirty="0"/>
              <a:t>(</a:t>
            </a:r>
            <a:r>
              <a:rPr lang="zh-CN" altLang="zh-CN" dirty="0"/>
              <a:t>包括实参和形参</a:t>
            </a:r>
            <a:r>
              <a:rPr lang="en-US" altLang="zh-CN" dirty="0"/>
              <a:t>)</a:t>
            </a:r>
          </a:p>
          <a:p>
            <a:r>
              <a:rPr lang="zh-CN" altLang="zh-CN" dirty="0"/>
              <a:t>用数组元素作实参时，向形参变量传递的是数组元素的值</a:t>
            </a:r>
            <a:endParaRPr lang="en-US" altLang="zh-CN" dirty="0"/>
          </a:p>
          <a:p>
            <a:r>
              <a:rPr lang="zh-CN" altLang="zh-CN" dirty="0"/>
              <a:t>用数组名作函数实参时，向形参</a:t>
            </a:r>
            <a:r>
              <a:rPr lang="en-US" altLang="zh-CN" dirty="0"/>
              <a:t> </a:t>
            </a:r>
            <a:r>
              <a:rPr lang="zh-CN" altLang="zh-CN" dirty="0"/>
              <a:t>传递的是数组首元素的地址</a:t>
            </a:r>
          </a:p>
        </p:txBody>
      </p:sp>
    </p:spTree>
    <p:extLst>
      <p:ext uri="{BB962C8B-B14F-4D97-AF65-F5344CB8AC3E}">
        <p14:creationId xmlns:p14="http://schemas.microsoft.com/office/powerpoint/2010/main" val="209200037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animEffect transition="in" filter="blinds(horizontal)">
                                      <p:cBhvr>
                                        <p:cTn id="7" dur="500"/>
                                        <p:tgtEl>
                                          <p:spTgt spid="1310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1075">
                                            <p:txEl>
                                              <p:pRg st="2" end="2"/>
                                            </p:txEl>
                                          </p:spTgt>
                                        </p:tgtEl>
                                        <p:attrNameLst>
                                          <p:attrName>style.visibility</p:attrName>
                                        </p:attrNameLst>
                                      </p:cBhvr>
                                      <p:to>
                                        <p:strVal val="visible"/>
                                      </p:to>
                                    </p:set>
                                    <p:animEffect transition="in" filter="blinds(horizontal)">
                                      <p:cBhvr>
                                        <p:cTn id="12" dur="500"/>
                                        <p:tgtEl>
                                          <p:spTgt spid="131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流程图: 过程 3"/>
          <p:cNvSpPr>
            <a:spLocks noChangeArrowheads="1"/>
          </p:cNvSpPr>
          <p:nvPr/>
        </p:nvSpPr>
        <p:spPr bwMode="auto">
          <a:xfrm>
            <a:off x="2092252" y="1628800"/>
            <a:ext cx="3269456" cy="500063"/>
          </a:xfrm>
          <a:prstGeom prst="flowChartProcess">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l" eaLnBrk="1" hangingPunct="1"/>
            <a:r>
              <a:rPr lang="en-US" altLang="zh-CN" sz="2800" b="1" dirty="0"/>
              <a:t>  </a:t>
            </a:r>
            <a:r>
              <a:rPr lang="en-US" altLang="zh-CN" sz="2800" b="1" dirty="0" err="1"/>
              <a:t>ave</a:t>
            </a:r>
            <a:r>
              <a:rPr lang="en-US" altLang="zh-CN" sz="2800" b="1" dirty="0"/>
              <a:t>     score    </a:t>
            </a:r>
            <a:r>
              <a:rPr lang="en-US" altLang="zh-CN" sz="2800" b="1" dirty="0" err="1"/>
              <a:t>i</a:t>
            </a:r>
            <a:endParaRPr lang="zh-CN" altLang="en-US" sz="2800" b="1" dirty="0">
              <a:solidFill>
                <a:schemeClr val="tx2">
                  <a:lumMod val="60000"/>
                  <a:lumOff val="40000"/>
                </a:schemeClr>
              </a:solidFill>
            </a:endParaRPr>
          </a:p>
        </p:txBody>
      </p:sp>
      <p:sp>
        <p:nvSpPr>
          <p:cNvPr id="159747" name="流程图: 过程 4"/>
          <p:cNvSpPr>
            <a:spLocks noChangeArrowheads="1"/>
          </p:cNvSpPr>
          <p:nvPr/>
        </p:nvSpPr>
        <p:spPr bwMode="auto">
          <a:xfrm>
            <a:off x="2092252" y="2843238"/>
            <a:ext cx="3269456" cy="947924"/>
          </a:xfrm>
          <a:prstGeom prst="flowChartProcess">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l" eaLnBrk="1" hangingPunct="1"/>
            <a:r>
              <a:rPr lang="en-US" altLang="zh-CN" sz="2800" b="1" dirty="0"/>
              <a:t> aver     array     n</a:t>
            </a:r>
          </a:p>
          <a:p>
            <a:pPr algn="l" eaLnBrk="1" hangingPunct="1"/>
            <a:r>
              <a:rPr lang="en-US" altLang="zh-CN" sz="2800" b="1" dirty="0">
                <a:solidFill>
                  <a:schemeClr val="tx2">
                    <a:lumMod val="60000"/>
                    <a:lumOff val="40000"/>
                  </a:schemeClr>
                </a:solidFill>
              </a:rPr>
              <a:t>      sum          </a:t>
            </a:r>
            <a:r>
              <a:rPr lang="en-US" altLang="zh-CN" sz="2800" b="1" dirty="0" err="1">
                <a:solidFill>
                  <a:schemeClr val="tx2">
                    <a:lumMod val="60000"/>
                    <a:lumOff val="40000"/>
                  </a:schemeClr>
                </a:solidFill>
              </a:rPr>
              <a:t>i</a:t>
            </a:r>
            <a:endParaRPr lang="zh-CN" altLang="en-US" sz="2800" b="1" dirty="0">
              <a:solidFill>
                <a:schemeClr val="tx2">
                  <a:lumMod val="60000"/>
                  <a:lumOff val="40000"/>
                </a:schemeClr>
              </a:solidFill>
            </a:endParaRPr>
          </a:p>
        </p:txBody>
      </p:sp>
      <p:sp>
        <p:nvSpPr>
          <p:cNvPr id="159748" name="TextBox 5"/>
          <p:cNvSpPr txBox="1">
            <a:spLocks noChangeArrowheads="1"/>
          </p:cNvSpPr>
          <p:nvPr/>
        </p:nvSpPr>
        <p:spPr bwMode="auto">
          <a:xfrm>
            <a:off x="554758" y="1340455"/>
            <a:ext cx="12858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800" b="1" dirty="0"/>
              <a:t>main</a:t>
            </a:r>
          </a:p>
          <a:p>
            <a:pPr algn="ctr" eaLnBrk="1" hangingPunct="1"/>
            <a:r>
              <a:rPr lang="zh-CN" altLang="en-US" sz="2800" b="1" dirty="0"/>
              <a:t>函数</a:t>
            </a:r>
          </a:p>
        </p:txBody>
      </p:sp>
      <p:sp>
        <p:nvSpPr>
          <p:cNvPr id="159749" name="TextBox 6"/>
          <p:cNvSpPr txBox="1">
            <a:spLocks noChangeArrowheads="1"/>
          </p:cNvSpPr>
          <p:nvPr/>
        </p:nvSpPr>
        <p:spPr bwMode="auto">
          <a:xfrm>
            <a:off x="554758" y="2554893"/>
            <a:ext cx="15716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800" b="1" dirty="0"/>
              <a:t>average</a:t>
            </a:r>
          </a:p>
          <a:p>
            <a:pPr algn="ctr" eaLnBrk="1" hangingPunct="1"/>
            <a:r>
              <a:rPr lang="zh-CN" altLang="en-US" sz="2800" b="1" dirty="0"/>
              <a:t>函数</a:t>
            </a:r>
          </a:p>
        </p:txBody>
      </p:sp>
      <p:cxnSp>
        <p:nvCxnSpPr>
          <p:cNvPr id="9" name="直接箭头连接符 8"/>
          <p:cNvCxnSpPr>
            <a:cxnSpLocks noChangeShapeType="1"/>
          </p:cNvCxnSpPr>
          <p:nvPr/>
        </p:nvCxnSpPr>
        <p:spPr bwMode="auto">
          <a:xfrm rot="5400000">
            <a:off x="3413051" y="2520975"/>
            <a:ext cx="928688"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0" name="直接箭头连接符 9"/>
          <p:cNvCxnSpPr>
            <a:cxnSpLocks noChangeShapeType="1"/>
          </p:cNvCxnSpPr>
          <p:nvPr/>
        </p:nvCxnSpPr>
        <p:spPr bwMode="auto">
          <a:xfrm rot="5400000">
            <a:off x="4486201" y="2520975"/>
            <a:ext cx="928688"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16" name="TextBox 15"/>
          <p:cNvSpPr txBox="1">
            <a:spLocks noChangeArrowheads="1"/>
          </p:cNvSpPr>
          <p:nvPr/>
        </p:nvSpPr>
        <p:spPr bwMode="auto">
          <a:xfrm>
            <a:off x="1571625" y="4357688"/>
            <a:ext cx="6000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zh-CN" sz="2800" b="1" dirty="0">
                <a:solidFill>
                  <a:srgbClr val="FF0000"/>
                </a:solidFill>
              </a:rPr>
              <a:t>建议不必要时不要使用全局变量</a:t>
            </a:r>
            <a:r>
              <a:rPr lang="zh-CN" altLang="en-US" sz="2800" b="1" dirty="0">
                <a:solidFill>
                  <a:srgbClr val="FF0000"/>
                </a:solidFill>
              </a:rPr>
              <a:t>！</a:t>
            </a:r>
          </a:p>
        </p:txBody>
      </p:sp>
      <p:sp>
        <p:nvSpPr>
          <p:cNvPr id="2" name="矩形 1"/>
          <p:cNvSpPr/>
          <p:nvPr/>
        </p:nvSpPr>
        <p:spPr bwMode="auto">
          <a:xfrm>
            <a:off x="6492255" y="905609"/>
            <a:ext cx="2160240" cy="3024336"/>
          </a:xfrm>
          <a:prstGeom prst="rect">
            <a:avLst/>
          </a:prstGeom>
          <a:solidFill>
            <a:srgbClr val="FFFF66"/>
          </a:solid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 name="TextBox 2"/>
          <p:cNvSpPr txBox="1"/>
          <p:nvPr/>
        </p:nvSpPr>
        <p:spPr>
          <a:xfrm>
            <a:off x="6758690" y="891134"/>
            <a:ext cx="1627369" cy="523220"/>
          </a:xfrm>
          <a:prstGeom prst="rect">
            <a:avLst/>
          </a:prstGeom>
          <a:noFill/>
        </p:spPr>
        <p:txBody>
          <a:bodyPr wrap="none" rtlCol="0">
            <a:spAutoFit/>
          </a:bodyPr>
          <a:lstStyle/>
          <a:p>
            <a:r>
              <a:rPr lang="zh-CN" altLang="en-US" sz="2800" b="1" dirty="0">
                <a:solidFill>
                  <a:srgbClr val="FF0000"/>
                </a:solidFill>
              </a:rPr>
              <a:t>全局变量</a:t>
            </a:r>
          </a:p>
        </p:txBody>
      </p:sp>
      <p:sp>
        <p:nvSpPr>
          <p:cNvPr id="4" name="矩形 3"/>
          <p:cNvSpPr/>
          <p:nvPr/>
        </p:nvSpPr>
        <p:spPr>
          <a:xfrm>
            <a:off x="791580" y="5229200"/>
            <a:ext cx="7560840" cy="1126462"/>
          </a:xfrm>
          <a:prstGeom prst="rect">
            <a:avLst/>
          </a:prstGeom>
        </p:spPr>
        <p:txBody>
          <a:bodyPr wrap="square">
            <a:spAutoFit/>
          </a:bodyPr>
          <a:lstStyle/>
          <a:p>
            <a:pPr lvl="1" algn="l">
              <a:lnSpc>
                <a:spcPct val="80000"/>
              </a:lnSpc>
              <a:spcBef>
                <a:spcPts val="1200"/>
              </a:spcBef>
            </a:pPr>
            <a:r>
              <a:rPr lang="zh-CN" altLang="en-US" sz="2800" b="1" dirty="0">
                <a:solidFill>
                  <a:srgbClr val="000000"/>
                </a:solidFill>
                <a:latin typeface="+mn-ea"/>
                <a:ea typeface="+mn-ea"/>
              </a:rPr>
              <a:t>为了便于区别全局变量和局部变量，在</a:t>
            </a:r>
            <a:r>
              <a:rPr lang="en-US" altLang="zh-CN" sz="2800" b="1" dirty="0">
                <a:solidFill>
                  <a:srgbClr val="000000"/>
                </a:solidFill>
                <a:latin typeface="+mn-ea"/>
                <a:ea typeface="+mn-ea"/>
              </a:rPr>
              <a:t>C</a:t>
            </a:r>
            <a:r>
              <a:rPr lang="zh-CN" altLang="en-US" sz="2800" b="1" dirty="0">
                <a:solidFill>
                  <a:srgbClr val="000000"/>
                </a:solidFill>
                <a:latin typeface="+mn-ea"/>
                <a:ea typeface="+mn-ea"/>
              </a:rPr>
              <a:t>程序设计时，</a:t>
            </a:r>
            <a:r>
              <a:rPr lang="zh-CN" altLang="en-US" sz="2800" b="1" u="sng" dirty="0">
                <a:solidFill>
                  <a:srgbClr val="000099"/>
                </a:solidFill>
                <a:latin typeface="+mn-ea"/>
                <a:ea typeface="+mn-ea"/>
              </a:rPr>
              <a:t>通常将全局变量名的第一个字母用大写表示</a:t>
            </a:r>
            <a:r>
              <a:rPr lang="zh-CN" altLang="en-US" sz="2800" b="1" dirty="0">
                <a:solidFill>
                  <a:srgbClr val="000000"/>
                </a:solidFill>
                <a:latin typeface="+mn-ea"/>
                <a:ea typeface="+mn-ea"/>
              </a:rPr>
              <a:t>。</a:t>
            </a:r>
          </a:p>
        </p:txBody>
      </p:sp>
      <p:sp>
        <p:nvSpPr>
          <p:cNvPr id="6" name="矩形 5"/>
          <p:cNvSpPr/>
          <p:nvPr/>
        </p:nvSpPr>
        <p:spPr>
          <a:xfrm>
            <a:off x="7048765" y="1830387"/>
            <a:ext cx="1002197" cy="1384995"/>
          </a:xfrm>
          <a:prstGeom prst="rect">
            <a:avLst/>
          </a:prstGeom>
        </p:spPr>
        <p:txBody>
          <a:bodyPr wrap="none">
            <a:spAutoFit/>
          </a:bodyPr>
          <a:lstStyle/>
          <a:p>
            <a:r>
              <a:rPr lang="en-US" altLang="zh-CN" sz="2800" b="1" dirty="0">
                <a:solidFill>
                  <a:srgbClr val="660066">
                    <a:lumMod val="60000"/>
                    <a:lumOff val="40000"/>
                  </a:srgbClr>
                </a:solidFill>
              </a:rPr>
              <a:t>Max </a:t>
            </a:r>
          </a:p>
          <a:p>
            <a:endParaRPr lang="en-US" altLang="zh-CN" sz="2800" b="1" dirty="0">
              <a:solidFill>
                <a:srgbClr val="660066">
                  <a:lumMod val="60000"/>
                  <a:lumOff val="40000"/>
                </a:srgbClr>
              </a:solidFill>
            </a:endParaRPr>
          </a:p>
          <a:p>
            <a:r>
              <a:rPr lang="en-US" altLang="zh-CN" sz="2800" b="1" dirty="0">
                <a:solidFill>
                  <a:srgbClr val="660066">
                    <a:lumMod val="60000"/>
                    <a:lumOff val="40000"/>
                  </a:srgbClr>
                </a:solidFill>
              </a:rPr>
              <a:t>Min</a:t>
            </a:r>
            <a:endParaRPr lang="zh-CN" altLang="en-US" dirty="0"/>
          </a:p>
        </p:txBody>
      </p:sp>
      <p:cxnSp>
        <p:nvCxnSpPr>
          <p:cNvPr id="20" name="直接箭头连接符 19"/>
          <p:cNvCxnSpPr>
            <a:cxnSpLocks noChangeShapeType="1"/>
          </p:cNvCxnSpPr>
          <p:nvPr/>
        </p:nvCxnSpPr>
        <p:spPr bwMode="auto">
          <a:xfrm>
            <a:off x="5361708" y="3093269"/>
            <a:ext cx="1092291" cy="0"/>
          </a:xfrm>
          <a:prstGeom prst="straightConnector1">
            <a:avLst/>
          </a:prstGeom>
          <a:noFill/>
          <a:ln w="38100" algn="ctr">
            <a:solidFill>
              <a:srgbClr val="FF0000"/>
            </a:solidFill>
            <a:miter lim="800000"/>
            <a:headEnd type="arrow" w="lg" len="lg"/>
            <a:tailEnd type="arrow" w="lg" len="lg"/>
          </a:ln>
          <a:extLst>
            <a:ext uri="{909E8E84-426E-40DD-AFC4-6F175D3DCCD1}">
              <a14:hiddenFill xmlns:a14="http://schemas.microsoft.com/office/drawing/2010/main">
                <a:noFill/>
              </a14:hiddenFill>
            </a:ext>
          </a:extLst>
        </p:spPr>
      </p:cxnSp>
      <p:cxnSp>
        <p:nvCxnSpPr>
          <p:cNvPr id="22" name="直接箭头连接符 21"/>
          <p:cNvCxnSpPr>
            <a:cxnSpLocks noChangeShapeType="1"/>
          </p:cNvCxnSpPr>
          <p:nvPr/>
        </p:nvCxnSpPr>
        <p:spPr bwMode="auto">
          <a:xfrm>
            <a:off x="5361708" y="1878831"/>
            <a:ext cx="1092291" cy="0"/>
          </a:xfrm>
          <a:prstGeom prst="straightConnector1">
            <a:avLst/>
          </a:prstGeom>
          <a:noFill/>
          <a:ln w="38100" algn="ctr">
            <a:solidFill>
              <a:srgbClr val="FF0000"/>
            </a:solidFill>
            <a:miter lim="800000"/>
            <a:headEnd type="arrow" w="lg" len="lg"/>
            <a:tailEnd type="arrow" w="lg" len="lg"/>
          </a:ln>
          <a:extLst>
            <a:ext uri="{909E8E84-426E-40DD-AFC4-6F175D3DCCD1}">
              <a14:hiddenFill xmlns:a14="http://schemas.microsoft.com/office/drawing/2010/main">
                <a:noFill/>
              </a14:hiddenFill>
            </a:ext>
          </a:extLst>
        </p:spPr>
      </p:cxnSp>
      <p:sp>
        <p:nvSpPr>
          <p:cNvPr id="13" name="矩形 12"/>
          <p:cNvSpPr/>
          <p:nvPr/>
        </p:nvSpPr>
        <p:spPr bwMode="auto">
          <a:xfrm>
            <a:off x="538797" y="1340768"/>
            <a:ext cx="5898432" cy="1369025"/>
          </a:xfrm>
          <a:prstGeom prst="rect">
            <a:avLst/>
          </a:prstGeom>
          <a:solidFill>
            <a:schemeClr val="accent1">
              <a:alpha val="58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11" name="直接箭头连接符 10"/>
          <p:cNvCxnSpPr>
            <a:cxnSpLocks noChangeShapeType="1"/>
          </p:cNvCxnSpPr>
          <p:nvPr/>
        </p:nvCxnSpPr>
        <p:spPr bwMode="auto">
          <a:xfrm rot="5400000" flipH="1" flipV="1">
            <a:off x="2162895" y="2485257"/>
            <a:ext cx="1000125" cy="1587"/>
          </a:xfrm>
          <a:prstGeom prst="straightConnector1">
            <a:avLst/>
          </a:prstGeom>
          <a:noFill/>
          <a:ln w="38100" algn="ctr">
            <a:solidFill>
              <a:srgbClr val="0070C0"/>
            </a:solidFill>
            <a:miter lim="800000"/>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93580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97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arn(outVertical)">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974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974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lide(fromTop)">
                                      <p:cBhvr>
                                        <p:cTn id="24" dur="500"/>
                                        <p:tgtEl>
                                          <p:spTgt spid="9"/>
                                        </p:tgtEl>
                                      </p:cBhvr>
                                    </p:animEffect>
                                  </p:childTnLst>
                                </p:cTn>
                              </p:par>
                              <p:par>
                                <p:cTn id="25" presetID="12" presetClass="entr" presetSubtype="1"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lide(fromTop)">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arn(outVertical)">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slide(fromBottom)">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5974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59747"/>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9"/>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10"/>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0"/>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11"/>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animBg="1"/>
      <p:bldP spid="159747" grpId="0" animBg="1"/>
      <p:bldP spid="159747" grpId="1" animBg="1"/>
      <p:bldP spid="159748" grpId="0"/>
      <p:bldP spid="159749" grpId="0"/>
      <p:bldP spid="159749" grpId="1"/>
      <p:bldP spid="16" grpId="0"/>
      <p:bldP spid="13" grpId="0" animBg="1"/>
      <p:bldP spid="1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内容占位符 2"/>
          <p:cNvSpPr>
            <a:spLocks noGrp="1"/>
          </p:cNvSpPr>
          <p:nvPr>
            <p:ph idx="1"/>
          </p:nvPr>
        </p:nvSpPr>
        <p:spPr>
          <a:xfrm>
            <a:off x="611560" y="2924944"/>
            <a:ext cx="7772400" cy="2060848"/>
          </a:xfrm>
        </p:spPr>
        <p:txBody>
          <a:bodyPr/>
          <a:lstStyle/>
          <a:p>
            <a:pPr>
              <a:buFont typeface="Wingdings" pitchFamily="2" charset="2"/>
              <a:buNone/>
            </a:pPr>
            <a:r>
              <a:rPr lang="en-US" altLang="zh-CN" dirty="0"/>
              <a:t>   </a:t>
            </a:r>
            <a:r>
              <a:rPr lang="zh-CN" altLang="zh-CN" dirty="0"/>
              <a:t>例</a:t>
            </a:r>
            <a:r>
              <a:rPr lang="en-US" altLang="zh-CN" dirty="0"/>
              <a:t>7.15 </a:t>
            </a:r>
            <a:r>
              <a:rPr lang="zh-CN" altLang="zh-CN" dirty="0"/>
              <a:t>若外部变量与局部变量同名，分析结果。</a:t>
            </a:r>
            <a:endParaRPr lang="zh-CN" altLang="en-US" dirty="0"/>
          </a:p>
        </p:txBody>
      </p:sp>
      <p:pic>
        <p:nvPicPr>
          <p:cNvPr id="160771" name="图片 2" descr="Untitled2.png">
            <a:hlinkClick r:id="" action="ppaction://noaction"/>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07504" y="779649"/>
            <a:ext cx="8424936" cy="1569660"/>
          </a:xfrm>
          <a:prstGeom prst="rect">
            <a:avLst/>
          </a:prstGeom>
        </p:spPr>
        <p:txBody>
          <a:bodyPr wrap="square">
            <a:spAutoFit/>
          </a:bodyPr>
          <a:lstStyle/>
          <a:p>
            <a:pPr marL="914400" lvl="1" indent="-457200" algn="l">
              <a:buFont typeface="Wingdings" panose="05000000000000000000" pitchFamily="2" charset="2"/>
              <a:buChar char="p"/>
            </a:pPr>
            <a:r>
              <a:rPr lang="zh-CN" altLang="en-US" sz="3200" b="1" dirty="0">
                <a:solidFill>
                  <a:srgbClr val="000000"/>
                </a:solidFill>
                <a:latin typeface="Arial" charset="0"/>
                <a:ea typeface="楷体_GB2312" pitchFamily="49" charset="-122"/>
              </a:rPr>
              <a:t>如果在同一个文件中，</a:t>
            </a:r>
            <a:r>
              <a:rPr lang="zh-CN" altLang="en-US" sz="3200" b="1" dirty="0">
                <a:solidFill>
                  <a:srgbClr val="000099"/>
                </a:solidFill>
                <a:latin typeface="Arial" charset="0"/>
                <a:ea typeface="楷体_GB2312" pitchFamily="49" charset="-122"/>
              </a:rPr>
              <a:t>外部变量与局部变量同名，则在局部变量的作用范围内，外部变量被“屏蔽”</a:t>
            </a:r>
            <a:r>
              <a:rPr lang="zh-CN" altLang="en-US" sz="3200" b="1" dirty="0">
                <a:solidFill>
                  <a:srgbClr val="000000"/>
                </a:solidFill>
                <a:latin typeface="Arial" charset="0"/>
                <a:ea typeface="楷体_GB2312" pitchFamily="49" charset="-122"/>
              </a:rPr>
              <a:t>，即它不起作用。</a:t>
            </a:r>
          </a:p>
        </p:txBody>
      </p:sp>
      <p:sp>
        <p:nvSpPr>
          <p:cNvPr id="3" name="文本框 2"/>
          <p:cNvSpPr txBox="1"/>
          <p:nvPr/>
        </p:nvSpPr>
        <p:spPr>
          <a:xfrm rot="21148659">
            <a:off x="5608731" y="2277258"/>
            <a:ext cx="2244525" cy="584775"/>
          </a:xfrm>
          <a:prstGeom prst="rect">
            <a:avLst/>
          </a:prstGeom>
          <a:noFill/>
        </p:spPr>
        <p:txBody>
          <a:bodyPr wrap="none" rtlCol="0">
            <a:spAutoFit/>
          </a:bodyPr>
          <a:lstStyle/>
          <a:p>
            <a:r>
              <a:rPr lang="zh-CN" altLang="en-US" sz="3200" b="1" dirty="0">
                <a:solidFill>
                  <a:srgbClr val="FF0000"/>
                </a:solidFill>
                <a:effectLst>
                  <a:outerShdw blurRad="38100" dist="38100" dir="2700000" algn="tl">
                    <a:srgbClr val="000000">
                      <a:alpha val="43137"/>
                    </a:srgbClr>
                  </a:outerShdw>
                </a:effectLst>
              </a:rPr>
              <a:t>就近原则！</a:t>
            </a:r>
          </a:p>
        </p:txBody>
      </p:sp>
    </p:spTree>
    <p:extLst>
      <p:ext uri="{BB962C8B-B14F-4D97-AF65-F5344CB8AC3E}">
        <p14:creationId xmlns:p14="http://schemas.microsoft.com/office/powerpoint/2010/main" val="203256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7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build="p"/>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内容占位符 2"/>
          <p:cNvSpPr>
            <a:spLocks noGrp="1"/>
          </p:cNvSpPr>
          <p:nvPr>
            <p:ph idx="1"/>
          </p:nvPr>
        </p:nvSpPr>
        <p:spPr>
          <a:xfrm>
            <a:off x="539750" y="500063"/>
            <a:ext cx="7532688" cy="6143625"/>
          </a:xfrm>
        </p:spPr>
        <p:txBody>
          <a:bodyPr/>
          <a:lstStyle/>
          <a:p>
            <a:pPr>
              <a:lnSpc>
                <a:spcPts val="3000"/>
              </a:lnSpc>
              <a:buFont typeface="Wingdings" pitchFamily="2" charset="2"/>
              <a:buNone/>
            </a:pPr>
            <a:r>
              <a:rPr lang="en-US" altLang="zh-CN" dirty="0"/>
              <a:t>#include &lt;</a:t>
            </a:r>
            <a:r>
              <a:rPr lang="en-US" altLang="zh-CN" dirty="0" err="1"/>
              <a:t>stdio.h</a:t>
            </a:r>
            <a:r>
              <a:rPr lang="en-US" altLang="zh-CN" dirty="0"/>
              <a:t>&gt;</a:t>
            </a:r>
            <a:endParaRPr lang="zh-CN" altLang="zh-CN" dirty="0"/>
          </a:p>
          <a:p>
            <a:pPr>
              <a:lnSpc>
                <a:spcPts val="3000"/>
              </a:lnSpc>
              <a:buFont typeface="Wingdings" pitchFamily="2" charset="2"/>
              <a:buNone/>
            </a:pPr>
            <a:r>
              <a:rPr lang="en-US" altLang="zh-CN" dirty="0" err="1">
                <a:solidFill>
                  <a:srgbClr val="00B050"/>
                </a:solidFill>
              </a:rPr>
              <a:t>int</a:t>
            </a:r>
            <a:r>
              <a:rPr lang="en-US" altLang="zh-CN" dirty="0">
                <a:solidFill>
                  <a:srgbClr val="00B050"/>
                </a:solidFill>
              </a:rPr>
              <a:t> </a:t>
            </a:r>
            <a:r>
              <a:rPr lang="en-US" altLang="zh-CN" dirty="0">
                <a:solidFill>
                  <a:srgbClr val="FF0000"/>
                </a:solidFill>
              </a:rPr>
              <a:t>a</a:t>
            </a:r>
            <a:r>
              <a:rPr lang="en-US" altLang="zh-CN" dirty="0">
                <a:solidFill>
                  <a:srgbClr val="00B050"/>
                </a:solidFill>
              </a:rPr>
              <a:t>=3,</a:t>
            </a:r>
            <a:r>
              <a:rPr lang="en-US" altLang="zh-CN" dirty="0">
                <a:solidFill>
                  <a:srgbClr val="FF0000"/>
                </a:solidFill>
              </a:rPr>
              <a:t>b</a:t>
            </a:r>
            <a:r>
              <a:rPr lang="en-US" altLang="zh-CN" dirty="0">
                <a:solidFill>
                  <a:srgbClr val="00B050"/>
                </a:solidFill>
              </a:rPr>
              <a:t>=5; </a:t>
            </a:r>
            <a:endParaRPr lang="zh-CN" altLang="zh-CN" dirty="0">
              <a:solidFill>
                <a:srgbClr val="00B050"/>
              </a:solidFill>
            </a:endParaRPr>
          </a:p>
          <a:p>
            <a:pPr>
              <a:lnSpc>
                <a:spcPts val="3000"/>
              </a:lnSpc>
              <a:buFont typeface="Wingdings" pitchFamily="2" charset="2"/>
              <a:buNone/>
            </a:pPr>
            <a:r>
              <a:rPr lang="en-US" altLang="zh-CN" dirty="0" err="1"/>
              <a:t>int</a:t>
            </a:r>
            <a:r>
              <a:rPr lang="en-US" altLang="zh-CN" dirty="0"/>
              <a:t> main()</a:t>
            </a:r>
            <a:endParaRPr lang="zh-CN" altLang="zh-CN" dirty="0"/>
          </a:p>
          <a:p>
            <a:pPr>
              <a:lnSpc>
                <a:spcPts val="3000"/>
              </a:lnSpc>
              <a:buFont typeface="Wingdings" pitchFamily="2" charset="2"/>
              <a:buNone/>
            </a:pPr>
            <a:r>
              <a:rPr lang="en-US" altLang="zh-CN" dirty="0"/>
              <a:t>{ </a:t>
            </a:r>
            <a:r>
              <a:rPr lang="en-US" altLang="zh-CN" dirty="0" err="1">
                <a:solidFill>
                  <a:srgbClr val="00B0F0"/>
                </a:solidFill>
              </a:rPr>
              <a:t>int</a:t>
            </a:r>
            <a:r>
              <a:rPr lang="en-US" altLang="zh-CN" dirty="0">
                <a:solidFill>
                  <a:srgbClr val="00B0F0"/>
                </a:solidFill>
              </a:rPr>
              <a:t> max(</a:t>
            </a:r>
            <a:r>
              <a:rPr lang="en-US" altLang="zh-CN" dirty="0" err="1">
                <a:solidFill>
                  <a:srgbClr val="00B0F0"/>
                </a:solidFill>
              </a:rPr>
              <a:t>int</a:t>
            </a:r>
            <a:r>
              <a:rPr lang="en-US" altLang="zh-CN" dirty="0">
                <a:solidFill>
                  <a:srgbClr val="00B0F0"/>
                </a:solidFill>
              </a:rPr>
              <a:t> </a:t>
            </a:r>
            <a:r>
              <a:rPr lang="en-US" altLang="zh-CN" dirty="0" err="1">
                <a:solidFill>
                  <a:srgbClr val="00B0F0"/>
                </a:solidFill>
              </a:rPr>
              <a:t>a,int</a:t>
            </a:r>
            <a:r>
              <a:rPr lang="en-US" altLang="zh-CN" dirty="0">
                <a:solidFill>
                  <a:srgbClr val="00B0F0"/>
                </a:solidFill>
              </a:rPr>
              <a:t> b); </a:t>
            </a:r>
            <a:r>
              <a:rPr lang="en-US" altLang="zh-CN" dirty="0"/>
              <a:t> </a:t>
            </a:r>
            <a:endParaRPr lang="zh-CN" altLang="zh-CN" dirty="0"/>
          </a:p>
          <a:p>
            <a:pPr>
              <a:lnSpc>
                <a:spcPts val="3000"/>
              </a:lnSpc>
              <a:buFont typeface="Wingdings" pitchFamily="2" charset="2"/>
              <a:buNone/>
            </a:pPr>
            <a:r>
              <a:rPr lang="en-US" altLang="zh-CN" dirty="0"/>
              <a:t>   </a:t>
            </a:r>
            <a:r>
              <a:rPr lang="en-US" altLang="zh-CN" dirty="0" err="1"/>
              <a:t>int</a:t>
            </a:r>
            <a:r>
              <a:rPr lang="en-US" altLang="zh-CN" dirty="0"/>
              <a:t> </a:t>
            </a:r>
            <a:r>
              <a:rPr lang="en-US" altLang="zh-CN" dirty="0">
                <a:solidFill>
                  <a:srgbClr val="9D138D"/>
                </a:solidFill>
              </a:rPr>
              <a:t>a</a:t>
            </a:r>
            <a:r>
              <a:rPr lang="en-US" altLang="zh-CN" dirty="0"/>
              <a:t>=8; </a:t>
            </a:r>
            <a:endParaRPr lang="zh-CN" altLang="zh-CN" dirty="0"/>
          </a:p>
          <a:p>
            <a:pPr>
              <a:lnSpc>
                <a:spcPts val="3000"/>
              </a:lnSpc>
              <a:buFont typeface="Wingdings" pitchFamily="2" charset="2"/>
              <a:buNone/>
            </a:pPr>
            <a:r>
              <a:rPr lang="en-US" altLang="zh-CN" dirty="0"/>
              <a:t>   </a:t>
            </a:r>
            <a:r>
              <a:rPr lang="en-US" altLang="zh-CN" dirty="0" err="1"/>
              <a:t>printf</a:t>
            </a:r>
            <a:r>
              <a:rPr lang="en-US" altLang="zh-CN" dirty="0"/>
              <a:t>(“max=%d\</a:t>
            </a:r>
            <a:r>
              <a:rPr lang="en-US" altLang="zh-CN" dirty="0" err="1"/>
              <a:t>n”,max</a:t>
            </a:r>
            <a:r>
              <a:rPr lang="en-US" altLang="zh-CN" dirty="0"/>
              <a:t>(</a:t>
            </a:r>
            <a:r>
              <a:rPr lang="en-US" altLang="zh-CN" dirty="0" err="1">
                <a:solidFill>
                  <a:srgbClr val="9D138D"/>
                </a:solidFill>
              </a:rPr>
              <a:t>a</a:t>
            </a:r>
            <a:r>
              <a:rPr lang="en-US" altLang="zh-CN" dirty="0" err="1"/>
              <a:t>,</a:t>
            </a:r>
            <a:r>
              <a:rPr lang="en-US" altLang="zh-CN" dirty="0" err="1">
                <a:solidFill>
                  <a:srgbClr val="FF0000"/>
                </a:solidFill>
              </a:rPr>
              <a:t>b</a:t>
            </a:r>
            <a:r>
              <a:rPr lang="en-US" altLang="zh-CN" dirty="0"/>
              <a:t>)); </a:t>
            </a:r>
            <a:endParaRPr lang="zh-CN" altLang="zh-CN" dirty="0"/>
          </a:p>
          <a:p>
            <a:pPr>
              <a:lnSpc>
                <a:spcPts val="3000"/>
              </a:lnSpc>
              <a:buFont typeface="Wingdings" pitchFamily="2" charset="2"/>
              <a:buNone/>
            </a:pPr>
            <a:r>
              <a:rPr lang="en-US" altLang="zh-CN" dirty="0"/>
              <a:t>   return 0;   </a:t>
            </a:r>
            <a:endParaRPr lang="zh-CN" altLang="zh-CN" dirty="0"/>
          </a:p>
          <a:p>
            <a:pPr>
              <a:lnSpc>
                <a:spcPts val="3000"/>
              </a:lnSpc>
              <a:buFont typeface="Wingdings" pitchFamily="2" charset="2"/>
              <a:buNone/>
            </a:pPr>
            <a:r>
              <a:rPr lang="en-US" altLang="zh-CN" dirty="0"/>
              <a:t>}  </a:t>
            </a:r>
            <a:endParaRPr lang="zh-CN" altLang="zh-CN" dirty="0"/>
          </a:p>
          <a:p>
            <a:pPr>
              <a:lnSpc>
                <a:spcPts val="3000"/>
              </a:lnSpc>
              <a:buFont typeface="Wingdings" pitchFamily="2" charset="2"/>
              <a:buNone/>
            </a:pPr>
            <a:r>
              <a:rPr lang="en-US" altLang="zh-CN" dirty="0" err="1"/>
              <a:t>int</a:t>
            </a:r>
            <a:r>
              <a:rPr lang="en-US" altLang="zh-CN" dirty="0"/>
              <a:t> max(</a:t>
            </a:r>
            <a:r>
              <a:rPr lang="en-US" altLang="zh-CN" dirty="0" err="1"/>
              <a:t>int</a:t>
            </a:r>
            <a:r>
              <a:rPr lang="en-US" altLang="zh-CN" dirty="0"/>
              <a:t> </a:t>
            </a:r>
            <a:r>
              <a:rPr lang="en-US" altLang="zh-CN" dirty="0" err="1">
                <a:solidFill>
                  <a:srgbClr val="0000CC"/>
                </a:solidFill>
              </a:rPr>
              <a:t>a</a:t>
            </a:r>
            <a:r>
              <a:rPr lang="en-US" altLang="zh-CN" dirty="0" err="1"/>
              <a:t>,int</a:t>
            </a:r>
            <a:r>
              <a:rPr lang="en-US" altLang="zh-CN" dirty="0"/>
              <a:t> </a:t>
            </a:r>
            <a:r>
              <a:rPr lang="en-US" altLang="zh-CN" dirty="0">
                <a:solidFill>
                  <a:srgbClr val="0000CC"/>
                </a:solidFill>
              </a:rPr>
              <a:t>b</a:t>
            </a:r>
            <a:r>
              <a:rPr lang="en-US" altLang="zh-CN" dirty="0"/>
              <a:t>)        </a:t>
            </a:r>
            <a:endParaRPr lang="zh-CN" altLang="zh-CN" dirty="0"/>
          </a:p>
          <a:p>
            <a:pPr>
              <a:lnSpc>
                <a:spcPts val="3000"/>
              </a:lnSpc>
              <a:buFont typeface="Wingdings" pitchFamily="2" charset="2"/>
              <a:buNone/>
            </a:pPr>
            <a:r>
              <a:rPr lang="en-US" altLang="zh-CN" dirty="0"/>
              <a:t>{ </a:t>
            </a:r>
            <a:r>
              <a:rPr lang="en-US" altLang="zh-CN" dirty="0" err="1"/>
              <a:t>int</a:t>
            </a:r>
            <a:r>
              <a:rPr lang="en-US" altLang="zh-CN" dirty="0"/>
              <a:t> c;     </a:t>
            </a:r>
            <a:endParaRPr lang="zh-CN" altLang="zh-CN" dirty="0"/>
          </a:p>
          <a:p>
            <a:pPr>
              <a:lnSpc>
                <a:spcPts val="3000"/>
              </a:lnSpc>
              <a:buFont typeface="Wingdings" pitchFamily="2" charset="2"/>
              <a:buNone/>
            </a:pPr>
            <a:r>
              <a:rPr lang="en-US" altLang="zh-CN" dirty="0"/>
              <a:t>   c=a&gt;</a:t>
            </a:r>
            <a:r>
              <a:rPr lang="en-US" altLang="zh-CN" dirty="0" err="1"/>
              <a:t>b?a:b</a:t>
            </a:r>
            <a:r>
              <a:rPr lang="en-US" altLang="zh-CN" dirty="0"/>
              <a:t>;</a:t>
            </a:r>
            <a:endParaRPr lang="zh-CN" altLang="zh-CN" dirty="0"/>
          </a:p>
          <a:p>
            <a:pPr>
              <a:lnSpc>
                <a:spcPts val="3000"/>
              </a:lnSpc>
              <a:buFont typeface="Wingdings" pitchFamily="2" charset="2"/>
              <a:buNone/>
            </a:pPr>
            <a:r>
              <a:rPr lang="en-US" altLang="zh-CN" dirty="0"/>
              <a:t>   return(c); </a:t>
            </a:r>
            <a:endParaRPr lang="zh-CN" altLang="zh-CN" dirty="0"/>
          </a:p>
          <a:p>
            <a:pPr>
              <a:lnSpc>
                <a:spcPts val="3000"/>
              </a:lnSpc>
              <a:buFont typeface="Wingdings" pitchFamily="2" charset="2"/>
              <a:buNone/>
            </a:pPr>
            <a:r>
              <a:rPr lang="en-US" altLang="zh-CN" dirty="0"/>
              <a:t>}</a:t>
            </a:r>
            <a:endParaRPr lang="zh-CN" altLang="en-US" dirty="0"/>
          </a:p>
        </p:txBody>
      </p:sp>
      <p:sp>
        <p:nvSpPr>
          <p:cNvPr id="4" name="矩形 3"/>
          <p:cNvSpPr>
            <a:spLocks noChangeArrowheads="1"/>
          </p:cNvSpPr>
          <p:nvPr/>
        </p:nvSpPr>
        <p:spPr bwMode="auto">
          <a:xfrm>
            <a:off x="857250" y="2357438"/>
            <a:ext cx="6643688" cy="150018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5" name="圆角矩形标注 4"/>
          <p:cNvSpPr>
            <a:spLocks noChangeArrowheads="1"/>
          </p:cNvSpPr>
          <p:nvPr/>
        </p:nvSpPr>
        <p:spPr bwMode="auto">
          <a:xfrm>
            <a:off x="5286375" y="4000500"/>
            <a:ext cx="3286125" cy="1214438"/>
          </a:xfrm>
          <a:prstGeom prst="wedgeRoundRectCallout">
            <a:avLst>
              <a:gd name="adj1" fmla="val -30250"/>
              <a:gd name="adj2" fmla="val -79440"/>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9D138D"/>
                </a:solidFill>
              </a:rPr>
              <a:t>a</a:t>
            </a:r>
            <a:r>
              <a:rPr lang="zh-CN" altLang="en-US" sz="2800" b="1">
                <a:solidFill>
                  <a:srgbClr val="0000CC"/>
                </a:solidFill>
              </a:rPr>
              <a:t>为</a:t>
            </a:r>
            <a:r>
              <a:rPr lang="zh-CN" altLang="zh-CN" sz="2800" b="1">
                <a:solidFill>
                  <a:srgbClr val="0000CC"/>
                </a:solidFill>
              </a:rPr>
              <a:t>局</a:t>
            </a:r>
            <a:r>
              <a:rPr lang="zh-CN" altLang="en-US" sz="2800" b="1">
                <a:solidFill>
                  <a:srgbClr val="0000CC"/>
                </a:solidFill>
              </a:rPr>
              <a:t>部</a:t>
            </a:r>
            <a:r>
              <a:rPr lang="zh-CN" altLang="zh-CN" sz="2800" b="1">
                <a:solidFill>
                  <a:srgbClr val="0000CC"/>
                </a:solidFill>
              </a:rPr>
              <a:t>变量</a:t>
            </a:r>
            <a:r>
              <a:rPr lang="zh-CN" altLang="en-US" sz="2800" b="1">
                <a:solidFill>
                  <a:srgbClr val="0000CC"/>
                </a:solidFill>
              </a:rPr>
              <a:t>，仅在此函数内有效</a:t>
            </a:r>
          </a:p>
        </p:txBody>
      </p:sp>
      <p:sp>
        <p:nvSpPr>
          <p:cNvPr id="6" name="圆角矩形标注 5"/>
          <p:cNvSpPr>
            <a:spLocks noChangeArrowheads="1"/>
          </p:cNvSpPr>
          <p:nvPr/>
        </p:nvSpPr>
        <p:spPr bwMode="auto">
          <a:xfrm>
            <a:off x="5357813" y="1285875"/>
            <a:ext cx="2500312" cy="714375"/>
          </a:xfrm>
          <a:prstGeom prst="wedgeRoundRectCallout">
            <a:avLst>
              <a:gd name="adj1" fmla="val 3741"/>
              <a:gd name="adj2" fmla="val 175426"/>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800" b="1" dirty="0">
                <a:solidFill>
                  <a:srgbClr val="FF0000"/>
                </a:solidFill>
              </a:rPr>
              <a:t>b</a:t>
            </a:r>
            <a:r>
              <a:rPr lang="zh-CN" altLang="en-US" sz="2800" b="1" dirty="0">
                <a:solidFill>
                  <a:srgbClr val="0000CC"/>
                </a:solidFill>
              </a:rPr>
              <a:t>为全局</a:t>
            </a:r>
            <a:r>
              <a:rPr lang="zh-CN" altLang="zh-CN" sz="2800" b="1" dirty="0">
                <a:solidFill>
                  <a:srgbClr val="0000CC"/>
                </a:solidFill>
              </a:rPr>
              <a:t>变量</a:t>
            </a:r>
            <a:endParaRPr lang="zh-CN" altLang="en-US" sz="2800" b="1" dirty="0">
              <a:solidFill>
                <a:srgbClr val="0000CC"/>
              </a:solidFill>
            </a:endParaRPr>
          </a:p>
        </p:txBody>
      </p:sp>
      <p:pic>
        <p:nvPicPr>
          <p:cNvPr id="161798" name="图片 6" descr="Untitled2.png">
            <a:hlinkClick r:id="" action="ppaction://noaction"/>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1519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内容占位符 2"/>
          <p:cNvSpPr>
            <a:spLocks noGrp="1"/>
          </p:cNvSpPr>
          <p:nvPr>
            <p:ph idx="1"/>
          </p:nvPr>
        </p:nvSpPr>
        <p:spPr>
          <a:xfrm>
            <a:off x="539750" y="500063"/>
            <a:ext cx="7532688" cy="6143625"/>
          </a:xfrm>
        </p:spPr>
        <p:txBody>
          <a:bodyPr/>
          <a:lstStyle/>
          <a:p>
            <a:pPr>
              <a:lnSpc>
                <a:spcPts val="3000"/>
              </a:lnSpc>
              <a:buFont typeface="Wingdings" pitchFamily="2" charset="2"/>
              <a:buNone/>
            </a:pPr>
            <a:r>
              <a:rPr lang="en-US" altLang="zh-CN" dirty="0"/>
              <a:t>#include &lt;</a:t>
            </a:r>
            <a:r>
              <a:rPr lang="en-US" altLang="zh-CN" dirty="0" err="1"/>
              <a:t>stdio.h</a:t>
            </a:r>
            <a:r>
              <a:rPr lang="en-US" altLang="zh-CN" dirty="0"/>
              <a:t>&gt;</a:t>
            </a:r>
            <a:endParaRPr lang="zh-CN" altLang="zh-CN" dirty="0"/>
          </a:p>
          <a:p>
            <a:pPr>
              <a:lnSpc>
                <a:spcPts val="3000"/>
              </a:lnSpc>
              <a:buFont typeface="Wingdings" pitchFamily="2" charset="2"/>
              <a:buNone/>
            </a:pPr>
            <a:r>
              <a:rPr lang="en-US" altLang="zh-CN" dirty="0" err="1">
                <a:solidFill>
                  <a:srgbClr val="00B050"/>
                </a:solidFill>
              </a:rPr>
              <a:t>int</a:t>
            </a:r>
            <a:r>
              <a:rPr lang="en-US" altLang="zh-CN" dirty="0">
                <a:solidFill>
                  <a:srgbClr val="00B050"/>
                </a:solidFill>
              </a:rPr>
              <a:t> </a:t>
            </a:r>
            <a:r>
              <a:rPr lang="en-US" altLang="zh-CN" dirty="0">
                <a:solidFill>
                  <a:srgbClr val="FF0000"/>
                </a:solidFill>
              </a:rPr>
              <a:t>a</a:t>
            </a:r>
            <a:r>
              <a:rPr lang="en-US" altLang="zh-CN" dirty="0">
                <a:solidFill>
                  <a:srgbClr val="00B050"/>
                </a:solidFill>
              </a:rPr>
              <a:t>=3,</a:t>
            </a:r>
            <a:r>
              <a:rPr lang="en-US" altLang="zh-CN" dirty="0">
                <a:solidFill>
                  <a:srgbClr val="FF0000"/>
                </a:solidFill>
              </a:rPr>
              <a:t>b</a:t>
            </a:r>
            <a:r>
              <a:rPr lang="en-US" altLang="zh-CN" dirty="0">
                <a:solidFill>
                  <a:srgbClr val="00B050"/>
                </a:solidFill>
              </a:rPr>
              <a:t>=5; </a:t>
            </a:r>
            <a:endParaRPr lang="zh-CN" altLang="zh-CN" dirty="0">
              <a:solidFill>
                <a:srgbClr val="00B050"/>
              </a:solidFill>
            </a:endParaRPr>
          </a:p>
          <a:p>
            <a:pPr>
              <a:lnSpc>
                <a:spcPts val="3000"/>
              </a:lnSpc>
              <a:buFont typeface="Wingdings" pitchFamily="2" charset="2"/>
              <a:buNone/>
            </a:pPr>
            <a:r>
              <a:rPr lang="en-US" altLang="zh-CN" dirty="0" err="1"/>
              <a:t>int</a:t>
            </a:r>
            <a:r>
              <a:rPr lang="en-US" altLang="zh-CN" dirty="0"/>
              <a:t> main()</a:t>
            </a:r>
            <a:endParaRPr lang="zh-CN" altLang="zh-CN" dirty="0"/>
          </a:p>
          <a:p>
            <a:pPr>
              <a:lnSpc>
                <a:spcPts val="3000"/>
              </a:lnSpc>
              <a:buFont typeface="Wingdings" pitchFamily="2" charset="2"/>
              <a:buNone/>
            </a:pPr>
            <a:r>
              <a:rPr lang="en-US" altLang="zh-CN" dirty="0"/>
              <a:t>{ </a:t>
            </a:r>
            <a:r>
              <a:rPr lang="en-US" altLang="zh-CN" dirty="0" err="1"/>
              <a:t>int</a:t>
            </a:r>
            <a:r>
              <a:rPr lang="en-US" altLang="zh-CN" dirty="0"/>
              <a:t> max(</a:t>
            </a:r>
            <a:r>
              <a:rPr lang="en-US" altLang="zh-CN" dirty="0" err="1"/>
              <a:t>int</a:t>
            </a:r>
            <a:r>
              <a:rPr lang="en-US" altLang="zh-CN" dirty="0"/>
              <a:t> </a:t>
            </a:r>
            <a:r>
              <a:rPr lang="en-US" altLang="zh-CN" dirty="0" err="1"/>
              <a:t>a,int</a:t>
            </a:r>
            <a:r>
              <a:rPr lang="en-US" altLang="zh-CN" dirty="0"/>
              <a:t> b);  </a:t>
            </a:r>
            <a:endParaRPr lang="zh-CN" altLang="zh-CN" dirty="0"/>
          </a:p>
          <a:p>
            <a:pPr>
              <a:lnSpc>
                <a:spcPts val="3000"/>
              </a:lnSpc>
              <a:buFont typeface="Wingdings" pitchFamily="2" charset="2"/>
              <a:buNone/>
            </a:pPr>
            <a:r>
              <a:rPr lang="en-US" altLang="zh-CN" dirty="0"/>
              <a:t>   </a:t>
            </a:r>
            <a:r>
              <a:rPr lang="en-US" altLang="zh-CN" dirty="0" err="1"/>
              <a:t>int</a:t>
            </a:r>
            <a:r>
              <a:rPr lang="en-US" altLang="zh-CN" dirty="0"/>
              <a:t> </a:t>
            </a:r>
            <a:r>
              <a:rPr lang="en-US" altLang="zh-CN" dirty="0">
                <a:solidFill>
                  <a:srgbClr val="9D138D"/>
                </a:solidFill>
              </a:rPr>
              <a:t>a</a:t>
            </a:r>
            <a:r>
              <a:rPr lang="en-US" altLang="zh-CN" dirty="0"/>
              <a:t>=8; </a:t>
            </a:r>
            <a:endParaRPr lang="zh-CN" altLang="zh-CN" dirty="0"/>
          </a:p>
          <a:p>
            <a:pPr>
              <a:lnSpc>
                <a:spcPts val="3000"/>
              </a:lnSpc>
              <a:buFont typeface="Wingdings" pitchFamily="2" charset="2"/>
              <a:buNone/>
            </a:pPr>
            <a:r>
              <a:rPr lang="en-US" altLang="zh-CN" dirty="0"/>
              <a:t>   </a:t>
            </a:r>
            <a:r>
              <a:rPr lang="en-US" altLang="zh-CN" dirty="0" err="1"/>
              <a:t>printf</a:t>
            </a:r>
            <a:r>
              <a:rPr lang="en-US" altLang="zh-CN" dirty="0"/>
              <a:t>(“max=%d\</a:t>
            </a:r>
            <a:r>
              <a:rPr lang="en-US" altLang="zh-CN" dirty="0" err="1"/>
              <a:t>n”,max</a:t>
            </a:r>
            <a:r>
              <a:rPr lang="en-US" altLang="zh-CN" dirty="0"/>
              <a:t>(</a:t>
            </a:r>
            <a:r>
              <a:rPr lang="en-US" altLang="zh-CN" dirty="0" err="1">
                <a:solidFill>
                  <a:srgbClr val="9D138D"/>
                </a:solidFill>
              </a:rPr>
              <a:t>a</a:t>
            </a:r>
            <a:r>
              <a:rPr lang="en-US" altLang="zh-CN" dirty="0" err="1"/>
              <a:t>,</a:t>
            </a:r>
            <a:r>
              <a:rPr lang="en-US" altLang="zh-CN" dirty="0" err="1">
                <a:solidFill>
                  <a:srgbClr val="FF0000"/>
                </a:solidFill>
              </a:rPr>
              <a:t>b</a:t>
            </a:r>
            <a:r>
              <a:rPr lang="en-US" altLang="zh-CN" dirty="0"/>
              <a:t>)); </a:t>
            </a:r>
            <a:endParaRPr lang="zh-CN" altLang="zh-CN" dirty="0"/>
          </a:p>
          <a:p>
            <a:pPr>
              <a:lnSpc>
                <a:spcPts val="3000"/>
              </a:lnSpc>
              <a:buFont typeface="Wingdings" pitchFamily="2" charset="2"/>
              <a:buNone/>
            </a:pPr>
            <a:r>
              <a:rPr lang="en-US" altLang="zh-CN" dirty="0"/>
              <a:t>   return 0;   </a:t>
            </a:r>
            <a:endParaRPr lang="zh-CN" altLang="zh-CN" dirty="0"/>
          </a:p>
          <a:p>
            <a:pPr>
              <a:lnSpc>
                <a:spcPts val="3000"/>
              </a:lnSpc>
              <a:buFont typeface="Wingdings" pitchFamily="2" charset="2"/>
              <a:buNone/>
            </a:pPr>
            <a:r>
              <a:rPr lang="en-US" altLang="zh-CN" dirty="0"/>
              <a:t>}  </a:t>
            </a:r>
            <a:endParaRPr lang="zh-CN" altLang="zh-CN" dirty="0"/>
          </a:p>
          <a:p>
            <a:pPr>
              <a:lnSpc>
                <a:spcPts val="3000"/>
              </a:lnSpc>
              <a:buFont typeface="Wingdings" pitchFamily="2" charset="2"/>
              <a:buNone/>
            </a:pPr>
            <a:r>
              <a:rPr lang="en-US" altLang="zh-CN" dirty="0" err="1"/>
              <a:t>int</a:t>
            </a:r>
            <a:r>
              <a:rPr lang="en-US" altLang="zh-CN" dirty="0"/>
              <a:t> max(</a:t>
            </a:r>
            <a:r>
              <a:rPr lang="en-US" altLang="zh-CN" dirty="0" err="1"/>
              <a:t>int</a:t>
            </a:r>
            <a:r>
              <a:rPr lang="en-US" altLang="zh-CN" dirty="0"/>
              <a:t> </a:t>
            </a:r>
            <a:r>
              <a:rPr lang="en-US" altLang="zh-CN" dirty="0" err="1">
                <a:solidFill>
                  <a:srgbClr val="0000CC"/>
                </a:solidFill>
              </a:rPr>
              <a:t>a</a:t>
            </a:r>
            <a:r>
              <a:rPr lang="en-US" altLang="zh-CN" dirty="0" err="1"/>
              <a:t>,int</a:t>
            </a:r>
            <a:r>
              <a:rPr lang="en-US" altLang="zh-CN" dirty="0"/>
              <a:t> </a:t>
            </a:r>
            <a:r>
              <a:rPr lang="en-US" altLang="zh-CN" dirty="0">
                <a:solidFill>
                  <a:srgbClr val="0000CC"/>
                </a:solidFill>
              </a:rPr>
              <a:t>b</a:t>
            </a:r>
            <a:r>
              <a:rPr lang="en-US" altLang="zh-CN" dirty="0"/>
              <a:t>)        </a:t>
            </a:r>
            <a:endParaRPr lang="zh-CN" altLang="zh-CN" dirty="0"/>
          </a:p>
          <a:p>
            <a:pPr>
              <a:lnSpc>
                <a:spcPts val="3000"/>
              </a:lnSpc>
              <a:buFont typeface="Wingdings" pitchFamily="2" charset="2"/>
              <a:buNone/>
            </a:pPr>
            <a:r>
              <a:rPr lang="en-US" altLang="zh-CN" dirty="0"/>
              <a:t>{ </a:t>
            </a:r>
            <a:r>
              <a:rPr lang="en-US" altLang="zh-CN" dirty="0" err="1"/>
              <a:t>int</a:t>
            </a:r>
            <a:r>
              <a:rPr lang="en-US" altLang="zh-CN" dirty="0"/>
              <a:t> c;     </a:t>
            </a:r>
            <a:endParaRPr lang="zh-CN" altLang="zh-CN" dirty="0"/>
          </a:p>
          <a:p>
            <a:pPr>
              <a:lnSpc>
                <a:spcPts val="3000"/>
              </a:lnSpc>
              <a:buFont typeface="Wingdings" pitchFamily="2" charset="2"/>
              <a:buNone/>
            </a:pPr>
            <a:r>
              <a:rPr lang="en-US" altLang="zh-CN" dirty="0"/>
              <a:t>   c=a&gt;</a:t>
            </a:r>
            <a:r>
              <a:rPr lang="en-US" altLang="zh-CN" dirty="0" err="1"/>
              <a:t>b?a:b</a:t>
            </a:r>
            <a:r>
              <a:rPr lang="en-US" altLang="zh-CN" dirty="0"/>
              <a:t>;</a:t>
            </a:r>
            <a:endParaRPr lang="zh-CN" altLang="zh-CN" dirty="0"/>
          </a:p>
          <a:p>
            <a:pPr>
              <a:lnSpc>
                <a:spcPts val="3000"/>
              </a:lnSpc>
              <a:buFont typeface="Wingdings" pitchFamily="2" charset="2"/>
              <a:buNone/>
            </a:pPr>
            <a:r>
              <a:rPr lang="en-US" altLang="zh-CN" dirty="0"/>
              <a:t>   return(c); </a:t>
            </a:r>
            <a:endParaRPr lang="zh-CN" altLang="zh-CN" dirty="0"/>
          </a:p>
          <a:p>
            <a:pPr>
              <a:lnSpc>
                <a:spcPts val="3000"/>
              </a:lnSpc>
              <a:buFont typeface="Wingdings" pitchFamily="2" charset="2"/>
              <a:buNone/>
            </a:pPr>
            <a:r>
              <a:rPr lang="en-US" altLang="zh-CN" dirty="0"/>
              <a:t>}</a:t>
            </a:r>
            <a:endParaRPr lang="zh-CN" altLang="en-US" dirty="0"/>
          </a:p>
        </p:txBody>
      </p:sp>
      <p:sp>
        <p:nvSpPr>
          <p:cNvPr id="4" name="矩形 3"/>
          <p:cNvSpPr>
            <a:spLocks noChangeArrowheads="1"/>
          </p:cNvSpPr>
          <p:nvPr/>
        </p:nvSpPr>
        <p:spPr bwMode="auto">
          <a:xfrm>
            <a:off x="500063" y="4143375"/>
            <a:ext cx="4286250" cy="2500313"/>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5" name="圆角矩形标注 4"/>
          <p:cNvSpPr>
            <a:spLocks noChangeArrowheads="1"/>
          </p:cNvSpPr>
          <p:nvPr/>
        </p:nvSpPr>
        <p:spPr bwMode="auto">
          <a:xfrm>
            <a:off x="5072063" y="4714875"/>
            <a:ext cx="3821112" cy="1214438"/>
          </a:xfrm>
          <a:prstGeom prst="wedgeRoundRectCallout">
            <a:avLst>
              <a:gd name="adj1" fmla="val -70398"/>
              <a:gd name="adj2" fmla="val -50523"/>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solidFill>
                  <a:srgbClr val="0000CC"/>
                </a:solidFill>
              </a:rPr>
              <a:t>a</a:t>
            </a:r>
            <a:r>
              <a:rPr lang="zh-CN" altLang="en-US" sz="2800" b="1">
                <a:solidFill>
                  <a:srgbClr val="0000CC"/>
                </a:solidFill>
              </a:rPr>
              <a:t>、</a:t>
            </a:r>
            <a:r>
              <a:rPr lang="en-US" altLang="zh-CN" sz="2800" b="1">
                <a:solidFill>
                  <a:srgbClr val="0000CC"/>
                </a:solidFill>
              </a:rPr>
              <a:t>b</a:t>
            </a:r>
            <a:r>
              <a:rPr lang="zh-CN" altLang="en-US" sz="2800" b="1">
                <a:solidFill>
                  <a:srgbClr val="0000CC"/>
                </a:solidFill>
              </a:rPr>
              <a:t>为</a:t>
            </a:r>
            <a:r>
              <a:rPr lang="zh-CN" altLang="zh-CN" sz="2800" b="1">
                <a:solidFill>
                  <a:srgbClr val="0000CC"/>
                </a:solidFill>
              </a:rPr>
              <a:t>局</a:t>
            </a:r>
            <a:r>
              <a:rPr lang="zh-CN" altLang="en-US" sz="2800" b="1">
                <a:solidFill>
                  <a:srgbClr val="0000CC"/>
                </a:solidFill>
              </a:rPr>
              <a:t>部</a:t>
            </a:r>
            <a:r>
              <a:rPr lang="zh-CN" altLang="zh-CN" sz="2800" b="1">
                <a:solidFill>
                  <a:srgbClr val="0000CC"/>
                </a:solidFill>
              </a:rPr>
              <a:t>变量</a:t>
            </a:r>
            <a:r>
              <a:rPr lang="zh-CN" altLang="en-US" sz="2800" b="1">
                <a:solidFill>
                  <a:srgbClr val="0000CC"/>
                </a:solidFill>
              </a:rPr>
              <a:t>，仅在此函数内有效</a:t>
            </a:r>
          </a:p>
        </p:txBody>
      </p:sp>
      <p:pic>
        <p:nvPicPr>
          <p:cNvPr id="158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75" y="3571875"/>
            <a:ext cx="15573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822" name="图片 5" descr="Untitled2.png">
            <a:hlinkClick r:id="" action="ppaction://noaction"/>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147421" y="5157192"/>
            <a:ext cx="1293945" cy="646331"/>
          </a:xfrm>
          <a:prstGeom prst="rect">
            <a:avLst/>
          </a:prstGeom>
          <a:noFill/>
        </p:spPr>
        <p:txBody>
          <a:bodyPr wrap="none" rtlCol="0">
            <a:spAutoFit/>
          </a:bodyPr>
          <a:lstStyle/>
          <a:p>
            <a:r>
              <a:rPr lang="en-US" altLang="zh-CN" sz="3600" b="1" dirty="0">
                <a:solidFill>
                  <a:srgbClr val="FF0000"/>
                </a:solidFill>
              </a:rPr>
              <a:t>a = 5;</a:t>
            </a:r>
            <a:endParaRPr lang="zh-CN" altLang="en-US" sz="3600" b="1" dirty="0">
              <a:solidFill>
                <a:srgbClr val="FF0000"/>
              </a:solidFill>
            </a:endParaRPr>
          </a:p>
        </p:txBody>
      </p:sp>
    </p:spTree>
    <p:extLst>
      <p:ext uri="{BB962C8B-B14F-4D97-AF65-F5344CB8AC3E}">
        <p14:creationId xmlns:p14="http://schemas.microsoft.com/office/powerpoint/2010/main" val="1164514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58722"/>
                                        </p:tgtEl>
                                        <p:attrNameLst>
                                          <p:attrName>style.visibility</p:attrName>
                                        </p:attrNameLst>
                                      </p:cBhvr>
                                      <p:to>
                                        <p:strVal val="visible"/>
                                      </p:to>
                                    </p:set>
                                    <p:animEffect transition="in" filter="blinds(horizontal)">
                                      <p:cBhvr>
                                        <p:cTn id="15" dur="500"/>
                                        <p:tgtEl>
                                          <p:spTgt spid="15872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1032" y="64368"/>
            <a:ext cx="8568952" cy="6100936"/>
          </a:xfrm>
        </p:spPr>
        <p:txBody>
          <a:bodyPr/>
          <a:lstStyle/>
          <a:p>
            <a:pPr lvl="2">
              <a:spcBef>
                <a:spcPts val="0"/>
              </a:spcBef>
              <a:buFontTx/>
              <a:buNone/>
            </a:pPr>
            <a:r>
              <a:rPr lang="en-US" altLang="zh-CN" b="1" dirty="0">
                <a:solidFill>
                  <a:srgbClr val="0000FF"/>
                </a:solidFill>
                <a:ea typeface="楷体_GB2312" pitchFamily="49" charset="-122"/>
              </a:rPr>
              <a:t>【</a:t>
            </a:r>
            <a:r>
              <a:rPr lang="zh-CN" altLang="en-US" b="1" dirty="0">
                <a:solidFill>
                  <a:srgbClr val="0000FF"/>
                </a:solidFill>
                <a:ea typeface="楷体_GB2312" pitchFamily="49" charset="-122"/>
              </a:rPr>
              <a:t>例</a:t>
            </a:r>
            <a:r>
              <a:rPr lang="en-US" altLang="zh-CN" b="1" dirty="0">
                <a:solidFill>
                  <a:srgbClr val="0000FF"/>
                </a:solidFill>
                <a:ea typeface="楷体_GB2312" pitchFamily="49" charset="-122"/>
              </a:rPr>
              <a:t>】</a:t>
            </a:r>
            <a:endParaRPr lang="en-US" altLang="zh-CN" b="1" dirty="0">
              <a:solidFill>
                <a:srgbClr val="3333FF"/>
              </a:solidFill>
              <a:ea typeface="楷体_GB2312" pitchFamily="49" charset="-122"/>
            </a:endParaRPr>
          </a:p>
          <a:p>
            <a:pPr lvl="2">
              <a:spcBef>
                <a:spcPts val="0"/>
              </a:spcBef>
              <a:buFontTx/>
              <a:buNone/>
            </a:pPr>
            <a:r>
              <a:rPr lang="en-US" altLang="zh-CN" b="1" dirty="0">
                <a:solidFill>
                  <a:srgbClr val="3333FF"/>
                </a:solidFill>
                <a:ea typeface="楷体_GB2312" pitchFamily="49" charset="-122"/>
              </a:rPr>
              <a:t> </a:t>
            </a:r>
            <a:r>
              <a:rPr lang="en-US" altLang="zh-CN" b="1" dirty="0" err="1">
                <a:ea typeface="楷体_GB2312" pitchFamily="49" charset="-122"/>
              </a:rPr>
              <a:t>int</a:t>
            </a:r>
            <a:r>
              <a:rPr lang="en-US" altLang="zh-CN" b="1" dirty="0">
                <a:ea typeface="楷体_GB2312" pitchFamily="49" charset="-122"/>
              </a:rPr>
              <a:t> </a:t>
            </a:r>
            <a:r>
              <a:rPr lang="en-US" altLang="zh-CN" b="1" dirty="0">
                <a:solidFill>
                  <a:srgbClr val="0000CC"/>
                </a:solidFill>
                <a:ea typeface="楷体_GB2312" pitchFamily="49" charset="-122"/>
              </a:rPr>
              <a:t>x</a:t>
            </a:r>
            <a:r>
              <a:rPr lang="en-US" altLang="zh-CN" b="1" dirty="0">
                <a:ea typeface="楷体_GB2312" pitchFamily="49" charset="-122"/>
              </a:rPr>
              <a:t>=0,</a:t>
            </a:r>
            <a:r>
              <a:rPr lang="en-US" altLang="zh-CN" b="1" dirty="0">
                <a:solidFill>
                  <a:srgbClr val="0000CC"/>
                </a:solidFill>
                <a:ea typeface="楷体_GB2312" pitchFamily="49" charset="-122"/>
              </a:rPr>
              <a:t>i</a:t>
            </a:r>
            <a:r>
              <a:rPr lang="en-US" altLang="zh-CN" b="1" dirty="0">
                <a:ea typeface="楷体_GB2312" pitchFamily="49" charset="-122"/>
              </a:rPr>
              <a:t>=0,</a:t>
            </a:r>
            <a:r>
              <a:rPr lang="en-US" altLang="zh-CN" b="1" dirty="0">
                <a:solidFill>
                  <a:srgbClr val="0000CC"/>
                </a:solidFill>
                <a:ea typeface="楷体_GB2312" pitchFamily="49" charset="-122"/>
              </a:rPr>
              <a:t>j</a:t>
            </a:r>
            <a:r>
              <a:rPr lang="en-US" altLang="zh-CN" b="1" dirty="0">
                <a:ea typeface="楷体_GB2312" pitchFamily="49" charset="-122"/>
              </a:rPr>
              <a:t>=0;</a:t>
            </a:r>
          </a:p>
          <a:p>
            <a:pPr lvl="2">
              <a:spcBef>
                <a:spcPts val="0"/>
              </a:spcBef>
              <a:buFontTx/>
              <a:buNone/>
            </a:pPr>
            <a:r>
              <a:rPr lang="en-US" altLang="zh-CN" b="1" dirty="0">
                <a:ea typeface="楷体_GB2312" pitchFamily="49" charset="-122"/>
              </a:rPr>
              <a:t> void f1(</a:t>
            </a:r>
            <a:r>
              <a:rPr lang="en-US" altLang="zh-CN" b="1" dirty="0" err="1">
                <a:ea typeface="楷体_GB2312" pitchFamily="49" charset="-122"/>
              </a:rPr>
              <a:t>int</a:t>
            </a:r>
            <a:r>
              <a:rPr lang="en-US" altLang="zh-CN" b="1" dirty="0">
                <a:ea typeface="楷体_GB2312" pitchFamily="49" charset="-122"/>
              </a:rPr>
              <a:t> </a:t>
            </a:r>
            <a:r>
              <a:rPr lang="en-US" altLang="zh-CN" b="1" dirty="0" err="1">
                <a:solidFill>
                  <a:srgbClr val="FF0000"/>
                </a:solidFill>
                <a:ea typeface="楷体_GB2312" pitchFamily="49" charset="-122"/>
              </a:rPr>
              <a:t>i</a:t>
            </a:r>
            <a:r>
              <a:rPr lang="en-US" altLang="zh-CN" b="1" dirty="0" err="1">
                <a:ea typeface="楷体_GB2312" pitchFamily="49" charset="-122"/>
              </a:rPr>
              <a:t>,int</a:t>
            </a:r>
            <a:r>
              <a:rPr lang="en-US" altLang="zh-CN" b="1" dirty="0">
                <a:ea typeface="楷体_GB2312" pitchFamily="49" charset="-122"/>
              </a:rPr>
              <a:t> </a:t>
            </a:r>
            <a:r>
              <a:rPr lang="en-US" altLang="zh-CN" b="1" dirty="0">
                <a:solidFill>
                  <a:srgbClr val="FF0000"/>
                </a:solidFill>
                <a:ea typeface="楷体_GB2312" pitchFamily="49" charset="-122"/>
              </a:rPr>
              <a:t>j</a:t>
            </a:r>
            <a:r>
              <a:rPr lang="en-US" altLang="zh-CN" b="1" dirty="0">
                <a:ea typeface="楷体_GB2312" pitchFamily="49" charset="-122"/>
              </a:rPr>
              <a:t>)</a:t>
            </a:r>
          </a:p>
          <a:p>
            <a:pPr lvl="2">
              <a:spcBef>
                <a:spcPts val="0"/>
              </a:spcBef>
              <a:buFontTx/>
              <a:buNone/>
            </a:pPr>
            <a:r>
              <a:rPr lang="en-US" altLang="zh-CN" b="1" dirty="0">
                <a:ea typeface="楷体_GB2312" pitchFamily="49" charset="-122"/>
              </a:rPr>
              <a:t> {</a:t>
            </a:r>
          </a:p>
          <a:p>
            <a:pPr lvl="2">
              <a:spcBef>
                <a:spcPts val="0"/>
              </a:spcBef>
              <a:buFontTx/>
              <a:buNone/>
            </a:pPr>
            <a:r>
              <a:rPr lang="en-US" altLang="zh-CN" b="1" dirty="0">
                <a:ea typeface="楷体_GB2312" pitchFamily="49" charset="-122"/>
              </a:rPr>
              <a:t>	  </a:t>
            </a:r>
            <a:r>
              <a:rPr lang="en-US" altLang="zh-CN" b="1" dirty="0" err="1">
                <a:ea typeface="楷体_GB2312" pitchFamily="49" charset="-122"/>
              </a:rPr>
              <a:t>int</a:t>
            </a:r>
            <a:r>
              <a:rPr lang="en-US" altLang="zh-CN" b="1" dirty="0">
                <a:ea typeface="楷体_GB2312" pitchFamily="49" charset="-122"/>
              </a:rPr>
              <a:t> </a:t>
            </a:r>
            <a:r>
              <a:rPr lang="en-US" altLang="zh-CN" b="1" dirty="0">
                <a:solidFill>
                  <a:srgbClr val="FF0000"/>
                </a:solidFill>
                <a:ea typeface="楷体_GB2312" pitchFamily="49" charset="-122"/>
              </a:rPr>
              <a:t>x</a:t>
            </a:r>
            <a:r>
              <a:rPr lang="en-US" altLang="zh-CN" b="1" dirty="0">
                <a:ea typeface="楷体_GB2312" pitchFamily="49" charset="-122"/>
              </a:rPr>
              <a:t>=2;</a:t>
            </a:r>
          </a:p>
          <a:p>
            <a:pPr lvl="2">
              <a:spcBef>
                <a:spcPts val="0"/>
              </a:spcBef>
              <a:buFontTx/>
              <a:buNone/>
            </a:pPr>
            <a:r>
              <a:rPr lang="en-US" altLang="zh-CN" b="1" dirty="0">
                <a:ea typeface="楷体_GB2312" pitchFamily="49" charset="-122"/>
              </a:rPr>
              <a:t>    </a:t>
            </a:r>
            <a:r>
              <a:rPr lang="en-US" altLang="zh-CN" b="1" dirty="0" err="1">
                <a:ea typeface="楷体_GB2312" pitchFamily="49" charset="-122"/>
              </a:rPr>
              <a:t>printf</a:t>
            </a:r>
            <a:r>
              <a:rPr lang="en-US" altLang="zh-CN" b="1" dirty="0">
                <a:ea typeface="楷体_GB2312" pitchFamily="49" charset="-122"/>
              </a:rPr>
              <a:t>("</a:t>
            </a:r>
            <a:r>
              <a:rPr lang="en-US" altLang="zh-CN" b="1" dirty="0" err="1">
                <a:ea typeface="楷体_GB2312" pitchFamily="49" charset="-122"/>
              </a:rPr>
              <a:t>i</a:t>
            </a:r>
            <a:r>
              <a:rPr lang="en-US" altLang="zh-CN" b="1" dirty="0">
                <a:ea typeface="楷体_GB2312" pitchFamily="49" charset="-122"/>
              </a:rPr>
              <a:t>=%</a:t>
            </a:r>
            <a:r>
              <a:rPr lang="en-US" altLang="zh-CN" b="1" dirty="0" err="1">
                <a:ea typeface="楷体_GB2312" pitchFamily="49" charset="-122"/>
              </a:rPr>
              <a:t>d,j</a:t>
            </a:r>
            <a:r>
              <a:rPr lang="en-US" altLang="zh-CN" b="1" dirty="0">
                <a:ea typeface="楷体_GB2312" pitchFamily="49" charset="-122"/>
              </a:rPr>
              <a:t>=%</a:t>
            </a:r>
            <a:r>
              <a:rPr lang="en-US" altLang="zh-CN" b="1" dirty="0" err="1">
                <a:ea typeface="楷体_GB2312" pitchFamily="49" charset="-122"/>
              </a:rPr>
              <a:t>d,x</a:t>
            </a:r>
            <a:r>
              <a:rPr lang="en-US" altLang="zh-CN" b="1" dirty="0">
                <a:ea typeface="楷体_GB2312" pitchFamily="49" charset="-122"/>
              </a:rPr>
              <a:t>=%d\n",</a:t>
            </a:r>
            <a:r>
              <a:rPr lang="en-US" altLang="zh-CN" b="1" dirty="0" err="1">
                <a:solidFill>
                  <a:srgbClr val="FF0000"/>
                </a:solidFill>
                <a:ea typeface="楷体_GB2312" pitchFamily="49" charset="-122"/>
              </a:rPr>
              <a:t>i</a:t>
            </a:r>
            <a:r>
              <a:rPr lang="en-US" altLang="zh-CN" b="1" dirty="0" err="1">
                <a:ea typeface="楷体_GB2312" pitchFamily="49" charset="-122"/>
              </a:rPr>
              <a:t>,</a:t>
            </a:r>
            <a:r>
              <a:rPr lang="en-US" altLang="zh-CN" b="1" dirty="0" err="1">
                <a:solidFill>
                  <a:srgbClr val="FF0000"/>
                </a:solidFill>
                <a:ea typeface="楷体_GB2312" pitchFamily="49" charset="-122"/>
              </a:rPr>
              <a:t>j</a:t>
            </a:r>
            <a:r>
              <a:rPr lang="en-US" altLang="zh-CN" b="1" dirty="0" err="1">
                <a:ea typeface="楷体_GB2312" pitchFamily="49" charset="-122"/>
              </a:rPr>
              <a:t>,</a:t>
            </a:r>
            <a:r>
              <a:rPr lang="en-US" altLang="zh-CN" b="1" dirty="0" err="1">
                <a:solidFill>
                  <a:srgbClr val="FF0000"/>
                </a:solidFill>
                <a:ea typeface="楷体_GB2312" pitchFamily="49" charset="-122"/>
              </a:rPr>
              <a:t>x</a:t>
            </a:r>
            <a:r>
              <a:rPr lang="en-US" altLang="zh-CN" b="1" dirty="0">
                <a:ea typeface="楷体_GB2312" pitchFamily="49" charset="-122"/>
              </a:rPr>
              <a:t>);</a:t>
            </a:r>
          </a:p>
          <a:p>
            <a:pPr lvl="2">
              <a:spcBef>
                <a:spcPts val="0"/>
              </a:spcBef>
              <a:buFontTx/>
              <a:buNone/>
            </a:pPr>
            <a:r>
              <a:rPr lang="en-US" altLang="zh-CN" b="1" dirty="0">
                <a:ea typeface="楷体_GB2312" pitchFamily="49" charset="-122"/>
              </a:rPr>
              <a:t> }</a:t>
            </a:r>
          </a:p>
          <a:p>
            <a:pPr lvl="2">
              <a:spcBef>
                <a:spcPts val="0"/>
              </a:spcBef>
              <a:buFontTx/>
              <a:buNone/>
            </a:pPr>
            <a:r>
              <a:rPr lang="en-US" altLang="zh-CN" b="1" dirty="0">
                <a:ea typeface="楷体_GB2312" pitchFamily="49" charset="-122"/>
              </a:rPr>
              <a:t> main()</a:t>
            </a:r>
          </a:p>
          <a:p>
            <a:pPr lvl="2">
              <a:spcBef>
                <a:spcPts val="0"/>
              </a:spcBef>
              <a:buFontTx/>
              <a:buNone/>
            </a:pPr>
            <a:r>
              <a:rPr lang="en-US" altLang="zh-CN" b="1" dirty="0">
                <a:ea typeface="楷体_GB2312" pitchFamily="49" charset="-122"/>
              </a:rPr>
              <a:t> {</a:t>
            </a:r>
          </a:p>
          <a:p>
            <a:pPr lvl="2">
              <a:spcBef>
                <a:spcPts val="0"/>
              </a:spcBef>
              <a:buFontTx/>
              <a:buNone/>
            </a:pPr>
            <a:r>
              <a:rPr lang="en-US" altLang="zh-CN" b="1" dirty="0">
                <a:ea typeface="楷体_GB2312" pitchFamily="49" charset="-122"/>
              </a:rPr>
              <a:t>    </a:t>
            </a:r>
            <a:r>
              <a:rPr lang="en-US" altLang="zh-CN" b="1" dirty="0" err="1">
                <a:ea typeface="楷体_GB2312" pitchFamily="49" charset="-122"/>
              </a:rPr>
              <a:t>int</a:t>
            </a:r>
            <a:r>
              <a:rPr lang="en-US" altLang="zh-CN" b="1" dirty="0">
                <a:ea typeface="楷体_GB2312" pitchFamily="49" charset="-122"/>
              </a:rPr>
              <a:t> </a:t>
            </a:r>
            <a:r>
              <a:rPr lang="en-US" altLang="zh-CN" b="1" dirty="0">
                <a:solidFill>
                  <a:srgbClr val="00CC00"/>
                </a:solidFill>
                <a:ea typeface="楷体_GB2312" pitchFamily="49" charset="-122"/>
              </a:rPr>
              <a:t>x</a:t>
            </a:r>
            <a:r>
              <a:rPr lang="en-US" altLang="zh-CN" b="1" dirty="0">
                <a:ea typeface="楷体_GB2312" pitchFamily="49" charset="-122"/>
              </a:rPr>
              <a:t>=1;</a:t>
            </a:r>
          </a:p>
          <a:p>
            <a:pPr lvl="2">
              <a:spcBef>
                <a:spcPts val="0"/>
              </a:spcBef>
              <a:buFontTx/>
              <a:buNone/>
            </a:pPr>
            <a:r>
              <a:rPr lang="en-US" altLang="zh-CN" b="1" dirty="0">
                <a:ea typeface="楷体_GB2312" pitchFamily="49" charset="-122"/>
              </a:rPr>
              <a:t>    </a:t>
            </a:r>
            <a:r>
              <a:rPr lang="en-US" altLang="zh-CN" b="1" dirty="0" err="1">
                <a:ea typeface="楷体_GB2312" pitchFamily="49" charset="-122"/>
              </a:rPr>
              <a:t>printf</a:t>
            </a:r>
            <a:r>
              <a:rPr lang="en-US" altLang="zh-CN" b="1" dirty="0">
                <a:ea typeface="楷体_GB2312" pitchFamily="49" charset="-122"/>
              </a:rPr>
              <a:t>("</a:t>
            </a:r>
            <a:r>
              <a:rPr lang="en-US" altLang="zh-CN" b="1" dirty="0" err="1">
                <a:ea typeface="楷体_GB2312" pitchFamily="49" charset="-122"/>
              </a:rPr>
              <a:t>i</a:t>
            </a:r>
            <a:r>
              <a:rPr lang="en-US" altLang="zh-CN" b="1" dirty="0">
                <a:ea typeface="楷体_GB2312" pitchFamily="49" charset="-122"/>
              </a:rPr>
              <a:t>=%</a:t>
            </a:r>
            <a:r>
              <a:rPr lang="en-US" altLang="zh-CN" b="1" dirty="0" err="1">
                <a:ea typeface="楷体_GB2312" pitchFamily="49" charset="-122"/>
              </a:rPr>
              <a:t>d,j</a:t>
            </a:r>
            <a:r>
              <a:rPr lang="en-US" altLang="zh-CN" b="1" dirty="0">
                <a:ea typeface="楷体_GB2312" pitchFamily="49" charset="-122"/>
              </a:rPr>
              <a:t>=%</a:t>
            </a:r>
            <a:r>
              <a:rPr lang="en-US" altLang="zh-CN" b="1" dirty="0" err="1">
                <a:ea typeface="楷体_GB2312" pitchFamily="49" charset="-122"/>
              </a:rPr>
              <a:t>d,x</a:t>
            </a:r>
            <a:r>
              <a:rPr lang="en-US" altLang="zh-CN" b="1" dirty="0">
                <a:ea typeface="楷体_GB2312" pitchFamily="49" charset="-122"/>
              </a:rPr>
              <a:t>=%d\n",</a:t>
            </a:r>
            <a:r>
              <a:rPr lang="en-US" altLang="zh-CN" b="1" dirty="0" err="1">
                <a:solidFill>
                  <a:srgbClr val="0000CC"/>
                </a:solidFill>
                <a:ea typeface="楷体_GB2312" pitchFamily="49" charset="-122"/>
              </a:rPr>
              <a:t>i</a:t>
            </a:r>
            <a:r>
              <a:rPr lang="en-US" altLang="zh-CN" b="1" dirty="0" err="1">
                <a:ea typeface="楷体_GB2312" pitchFamily="49" charset="-122"/>
              </a:rPr>
              <a:t>,</a:t>
            </a:r>
            <a:r>
              <a:rPr lang="en-US" altLang="zh-CN" b="1" dirty="0" err="1">
                <a:solidFill>
                  <a:srgbClr val="0000CC"/>
                </a:solidFill>
                <a:ea typeface="楷体_GB2312" pitchFamily="49" charset="-122"/>
              </a:rPr>
              <a:t>j</a:t>
            </a:r>
            <a:r>
              <a:rPr lang="en-US" altLang="zh-CN" b="1" dirty="0" err="1">
                <a:ea typeface="楷体_GB2312" pitchFamily="49" charset="-122"/>
              </a:rPr>
              <a:t>,</a:t>
            </a:r>
            <a:r>
              <a:rPr lang="en-US" altLang="zh-CN" b="1" dirty="0" err="1">
                <a:solidFill>
                  <a:srgbClr val="00CC00"/>
                </a:solidFill>
                <a:ea typeface="楷体_GB2312" pitchFamily="49" charset="-122"/>
              </a:rPr>
              <a:t>x</a:t>
            </a:r>
            <a:r>
              <a:rPr lang="en-US" altLang="zh-CN" b="1" dirty="0">
                <a:ea typeface="楷体_GB2312" pitchFamily="49" charset="-122"/>
              </a:rPr>
              <a:t>);</a:t>
            </a:r>
          </a:p>
          <a:p>
            <a:pPr lvl="2">
              <a:spcBef>
                <a:spcPts val="0"/>
              </a:spcBef>
              <a:buFontTx/>
              <a:buNone/>
            </a:pPr>
            <a:r>
              <a:rPr lang="en-US" altLang="zh-CN" b="1" dirty="0">
                <a:ea typeface="楷体_GB2312" pitchFamily="49" charset="-122"/>
              </a:rPr>
              <a:t>    {</a:t>
            </a:r>
          </a:p>
          <a:p>
            <a:pPr lvl="2">
              <a:spcBef>
                <a:spcPts val="0"/>
              </a:spcBef>
              <a:buFontTx/>
              <a:buNone/>
            </a:pPr>
            <a:r>
              <a:rPr lang="en-US" altLang="zh-CN" b="1" dirty="0">
                <a:ea typeface="楷体_GB2312" pitchFamily="49" charset="-122"/>
              </a:rPr>
              <a:t>      </a:t>
            </a:r>
            <a:r>
              <a:rPr lang="en-US" altLang="zh-CN" b="1" dirty="0" err="1">
                <a:ea typeface="楷体_GB2312" pitchFamily="49" charset="-122"/>
              </a:rPr>
              <a:t>int</a:t>
            </a:r>
            <a:r>
              <a:rPr lang="en-US" altLang="zh-CN" b="1" dirty="0">
                <a:ea typeface="楷体_GB2312" pitchFamily="49" charset="-122"/>
              </a:rPr>
              <a:t> </a:t>
            </a:r>
            <a:r>
              <a:rPr lang="en-US" altLang="zh-CN" b="1" dirty="0" err="1">
                <a:solidFill>
                  <a:srgbClr val="C00000"/>
                </a:solidFill>
                <a:ea typeface="楷体_GB2312" pitchFamily="49" charset="-122"/>
              </a:rPr>
              <a:t>i</a:t>
            </a:r>
            <a:r>
              <a:rPr lang="en-US" altLang="zh-CN" b="1" dirty="0" err="1">
                <a:ea typeface="楷体_GB2312" pitchFamily="49" charset="-122"/>
              </a:rPr>
              <a:t>,</a:t>
            </a:r>
            <a:r>
              <a:rPr lang="en-US" altLang="zh-CN" b="1" dirty="0" err="1">
                <a:solidFill>
                  <a:srgbClr val="C00000"/>
                </a:solidFill>
                <a:ea typeface="楷体_GB2312" pitchFamily="49" charset="-122"/>
              </a:rPr>
              <a:t>j</a:t>
            </a:r>
            <a:r>
              <a:rPr lang="en-US" altLang="zh-CN" b="1" dirty="0">
                <a:ea typeface="楷体_GB2312" pitchFamily="49" charset="-122"/>
              </a:rPr>
              <a:t>;</a:t>
            </a:r>
          </a:p>
          <a:p>
            <a:pPr lvl="2">
              <a:spcBef>
                <a:spcPts val="0"/>
              </a:spcBef>
              <a:buFontTx/>
              <a:buNone/>
            </a:pPr>
            <a:r>
              <a:rPr lang="en-US" altLang="zh-CN" b="1" dirty="0">
                <a:ea typeface="楷体_GB2312" pitchFamily="49" charset="-122"/>
              </a:rPr>
              <a:t>      </a:t>
            </a:r>
            <a:r>
              <a:rPr lang="en-US" altLang="zh-CN" b="1" dirty="0" err="1">
                <a:solidFill>
                  <a:srgbClr val="C00000"/>
                </a:solidFill>
                <a:ea typeface="楷体_GB2312" pitchFamily="49" charset="-122"/>
              </a:rPr>
              <a:t>i</a:t>
            </a:r>
            <a:r>
              <a:rPr lang="en-US" altLang="zh-CN" b="1" dirty="0">
                <a:ea typeface="楷体_GB2312" pitchFamily="49" charset="-122"/>
              </a:rPr>
              <a:t>=</a:t>
            </a:r>
            <a:r>
              <a:rPr lang="en-US" altLang="zh-CN" b="1" dirty="0">
                <a:solidFill>
                  <a:srgbClr val="C00000"/>
                </a:solidFill>
                <a:ea typeface="楷体_GB2312" pitchFamily="49" charset="-122"/>
              </a:rPr>
              <a:t>j</a:t>
            </a:r>
            <a:r>
              <a:rPr lang="en-US" altLang="zh-CN" b="1" dirty="0">
                <a:ea typeface="楷体_GB2312" pitchFamily="49" charset="-122"/>
              </a:rPr>
              <a:t>=5;</a:t>
            </a:r>
          </a:p>
          <a:p>
            <a:pPr lvl="2">
              <a:spcBef>
                <a:spcPts val="0"/>
              </a:spcBef>
              <a:buFontTx/>
              <a:buNone/>
            </a:pPr>
            <a:r>
              <a:rPr lang="en-US" altLang="zh-CN" b="1" dirty="0">
                <a:ea typeface="楷体_GB2312" pitchFamily="49" charset="-122"/>
              </a:rPr>
              <a:t>      f1(</a:t>
            </a:r>
            <a:r>
              <a:rPr lang="en-US" altLang="zh-CN" b="1" dirty="0" err="1">
                <a:solidFill>
                  <a:srgbClr val="C00000"/>
                </a:solidFill>
                <a:ea typeface="楷体_GB2312" pitchFamily="49" charset="-122"/>
              </a:rPr>
              <a:t>i</a:t>
            </a:r>
            <a:r>
              <a:rPr lang="en-US" altLang="zh-CN" b="1" dirty="0">
                <a:ea typeface="楷体_GB2312" pitchFamily="49" charset="-122"/>
              </a:rPr>
              <a:t>++,++</a:t>
            </a:r>
            <a:r>
              <a:rPr lang="en-US" altLang="zh-CN" b="1" dirty="0">
                <a:solidFill>
                  <a:srgbClr val="C00000"/>
                </a:solidFill>
                <a:ea typeface="楷体_GB2312" pitchFamily="49" charset="-122"/>
              </a:rPr>
              <a:t>j</a:t>
            </a:r>
            <a:r>
              <a:rPr lang="en-US" altLang="zh-CN" b="1" dirty="0">
                <a:ea typeface="楷体_GB2312" pitchFamily="49" charset="-122"/>
              </a:rPr>
              <a:t>);</a:t>
            </a:r>
          </a:p>
          <a:p>
            <a:pPr lvl="2">
              <a:spcBef>
                <a:spcPts val="0"/>
              </a:spcBef>
              <a:buFontTx/>
              <a:buNone/>
            </a:pPr>
            <a:r>
              <a:rPr lang="en-US" altLang="zh-CN" b="1" dirty="0">
                <a:ea typeface="楷体_GB2312" pitchFamily="49" charset="-122"/>
              </a:rPr>
              <a:t>    }</a:t>
            </a:r>
          </a:p>
          <a:p>
            <a:pPr lvl="2">
              <a:spcBef>
                <a:spcPts val="0"/>
              </a:spcBef>
              <a:buFontTx/>
              <a:buNone/>
            </a:pPr>
            <a:r>
              <a:rPr lang="en-US" altLang="zh-CN" b="1" dirty="0">
                <a:ea typeface="楷体_GB2312" pitchFamily="49" charset="-122"/>
              </a:rPr>
              <a:t>    </a:t>
            </a:r>
            <a:r>
              <a:rPr lang="en-US" altLang="zh-CN" b="1" dirty="0" err="1">
                <a:ea typeface="楷体_GB2312" pitchFamily="49" charset="-122"/>
              </a:rPr>
              <a:t>printf</a:t>
            </a:r>
            <a:r>
              <a:rPr lang="en-US" altLang="zh-CN" b="1" dirty="0">
                <a:ea typeface="楷体_GB2312" pitchFamily="49" charset="-122"/>
              </a:rPr>
              <a:t>("</a:t>
            </a:r>
            <a:r>
              <a:rPr lang="en-US" altLang="zh-CN" b="1" dirty="0" err="1">
                <a:ea typeface="楷体_GB2312" pitchFamily="49" charset="-122"/>
              </a:rPr>
              <a:t>i</a:t>
            </a:r>
            <a:r>
              <a:rPr lang="en-US" altLang="zh-CN" b="1" dirty="0">
                <a:ea typeface="楷体_GB2312" pitchFamily="49" charset="-122"/>
              </a:rPr>
              <a:t>=%</a:t>
            </a:r>
            <a:r>
              <a:rPr lang="en-US" altLang="zh-CN" b="1" dirty="0" err="1">
                <a:ea typeface="楷体_GB2312" pitchFamily="49" charset="-122"/>
              </a:rPr>
              <a:t>d,j</a:t>
            </a:r>
            <a:r>
              <a:rPr lang="en-US" altLang="zh-CN" b="1" dirty="0">
                <a:ea typeface="楷体_GB2312" pitchFamily="49" charset="-122"/>
              </a:rPr>
              <a:t>=%</a:t>
            </a:r>
            <a:r>
              <a:rPr lang="en-US" altLang="zh-CN" b="1" dirty="0" err="1">
                <a:ea typeface="楷体_GB2312" pitchFamily="49" charset="-122"/>
              </a:rPr>
              <a:t>d,x</a:t>
            </a:r>
            <a:r>
              <a:rPr lang="en-US" altLang="zh-CN" b="1" dirty="0">
                <a:ea typeface="楷体_GB2312" pitchFamily="49" charset="-122"/>
              </a:rPr>
              <a:t>=%d\n",</a:t>
            </a:r>
            <a:r>
              <a:rPr lang="en-US" altLang="zh-CN" b="1" dirty="0" err="1">
                <a:solidFill>
                  <a:srgbClr val="0000CC"/>
                </a:solidFill>
                <a:ea typeface="楷体_GB2312" pitchFamily="49" charset="-122"/>
              </a:rPr>
              <a:t>i</a:t>
            </a:r>
            <a:r>
              <a:rPr lang="en-US" altLang="zh-CN" b="1" dirty="0" err="1">
                <a:ea typeface="楷体_GB2312" pitchFamily="49" charset="-122"/>
              </a:rPr>
              <a:t>,</a:t>
            </a:r>
            <a:r>
              <a:rPr lang="en-US" altLang="zh-CN" b="1" dirty="0" err="1">
                <a:solidFill>
                  <a:srgbClr val="0000CC"/>
                </a:solidFill>
                <a:ea typeface="楷体_GB2312" pitchFamily="49" charset="-122"/>
              </a:rPr>
              <a:t>j</a:t>
            </a:r>
            <a:r>
              <a:rPr lang="en-US" altLang="zh-CN" b="1" dirty="0" err="1">
                <a:ea typeface="楷体_GB2312" pitchFamily="49" charset="-122"/>
              </a:rPr>
              <a:t>,</a:t>
            </a:r>
            <a:r>
              <a:rPr lang="en-US" altLang="zh-CN" b="1" dirty="0" err="1">
                <a:solidFill>
                  <a:srgbClr val="00CC00"/>
                </a:solidFill>
                <a:ea typeface="楷体_GB2312" pitchFamily="49" charset="-122"/>
              </a:rPr>
              <a:t>x</a:t>
            </a:r>
            <a:r>
              <a:rPr lang="en-US" altLang="zh-CN" b="1" dirty="0">
                <a:ea typeface="楷体_GB2312" pitchFamily="49" charset="-122"/>
              </a:rPr>
              <a:t>);</a:t>
            </a:r>
          </a:p>
          <a:p>
            <a:pPr lvl="2">
              <a:spcBef>
                <a:spcPts val="0"/>
              </a:spcBef>
              <a:buFontTx/>
              <a:buNone/>
            </a:pPr>
            <a:r>
              <a:rPr lang="en-US" altLang="zh-CN" b="1" dirty="0">
                <a:ea typeface="楷体_GB2312" pitchFamily="49" charset="-122"/>
              </a:rPr>
              <a:t> }</a:t>
            </a:r>
            <a:endParaRPr lang="zh-CN" altLang="en-US" dirty="0"/>
          </a:p>
        </p:txBody>
      </p:sp>
      <p:sp>
        <p:nvSpPr>
          <p:cNvPr id="4" name="灯片编号占位符 3"/>
          <p:cNvSpPr>
            <a:spLocks noGrp="1"/>
          </p:cNvSpPr>
          <p:nvPr>
            <p:ph type="sldNum" sz="quarter" idx="12"/>
          </p:nvPr>
        </p:nvSpPr>
        <p:spPr>
          <a:xfrm>
            <a:off x="7730952" y="0"/>
            <a:ext cx="1905000" cy="457200"/>
          </a:xfrm>
        </p:spPr>
        <p:txBody>
          <a:bodyPr/>
          <a:lstStyle/>
          <a:p>
            <a:fld id="{C8A0A3C2-E592-46A2-BD97-71906884657C}" type="slidenum">
              <a:rPr lang="en-US" altLang="zh-CN" smtClean="0">
                <a:solidFill>
                  <a:srgbClr val="545472"/>
                </a:solidFill>
              </a:rPr>
              <a:pPr/>
              <a:t>34</a:t>
            </a:fld>
            <a:endParaRPr lang="en-US" altLang="zh-CN">
              <a:solidFill>
                <a:srgbClr val="545472"/>
              </a:solidFill>
            </a:endParaRPr>
          </a:p>
        </p:txBody>
      </p:sp>
      <p:grpSp>
        <p:nvGrpSpPr>
          <p:cNvPr id="5" name="Group 30"/>
          <p:cNvGrpSpPr>
            <a:grpSpLocks/>
          </p:cNvGrpSpPr>
          <p:nvPr/>
        </p:nvGrpSpPr>
        <p:grpSpPr bwMode="auto">
          <a:xfrm>
            <a:off x="7331698" y="620688"/>
            <a:ext cx="1725613" cy="5977755"/>
            <a:chOff x="3560" y="1797"/>
            <a:chExt cx="1087" cy="2313"/>
          </a:xfrm>
        </p:grpSpPr>
        <p:sp>
          <p:nvSpPr>
            <p:cNvPr id="6" name="AutoShape 8"/>
            <p:cNvSpPr>
              <a:spLocks/>
            </p:cNvSpPr>
            <p:nvPr/>
          </p:nvSpPr>
          <p:spPr bwMode="auto">
            <a:xfrm>
              <a:off x="3560" y="1797"/>
              <a:ext cx="136" cy="2313"/>
            </a:xfrm>
            <a:prstGeom prst="rightBracket">
              <a:avLst>
                <a:gd name="adj" fmla="val 141728"/>
              </a:avLst>
            </a:prstGeom>
            <a:noFill/>
            <a:ln w="3810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99"/>
                </a:solidFill>
              </a:endParaRPr>
            </a:p>
          </p:txBody>
        </p:sp>
        <p:sp>
          <p:nvSpPr>
            <p:cNvPr id="7" name="Text Box 9"/>
            <p:cNvSpPr txBox="1">
              <a:spLocks noChangeArrowheads="1"/>
            </p:cNvSpPr>
            <p:nvPr/>
          </p:nvSpPr>
          <p:spPr bwMode="auto">
            <a:xfrm>
              <a:off x="3751" y="2523"/>
              <a:ext cx="896"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0099"/>
                  </a:solidFill>
                  <a:latin typeface="楷体_GB2312" pitchFamily="49" charset="-122"/>
                  <a:ea typeface="楷体_GB2312" pitchFamily="49" charset="-122"/>
                </a:rPr>
                <a:t>全局变量</a:t>
              </a:r>
              <a:br>
                <a:rPr lang="zh-CN" altLang="en-US" b="1" dirty="0">
                  <a:solidFill>
                    <a:srgbClr val="000099"/>
                  </a:solidFill>
                  <a:latin typeface="楷体_GB2312" pitchFamily="49" charset="-122"/>
                  <a:ea typeface="楷体_GB2312" pitchFamily="49" charset="-122"/>
                </a:rPr>
              </a:br>
              <a:r>
                <a:rPr lang="en-US" altLang="zh-CN" b="1" dirty="0" err="1">
                  <a:solidFill>
                    <a:srgbClr val="000099"/>
                  </a:solidFill>
                  <a:latin typeface="楷体_GB2312" pitchFamily="49" charset="-122"/>
                  <a:ea typeface="楷体_GB2312" pitchFamily="49" charset="-122"/>
                </a:rPr>
                <a:t>x,i,j</a:t>
              </a:r>
              <a:r>
                <a:rPr lang="zh-CN" altLang="en-US" b="1" dirty="0">
                  <a:solidFill>
                    <a:srgbClr val="000099"/>
                  </a:solidFill>
                  <a:latin typeface="楷体_GB2312" pitchFamily="49" charset="-122"/>
                  <a:ea typeface="楷体_GB2312" pitchFamily="49" charset="-122"/>
                </a:rPr>
                <a:t>的</a:t>
              </a:r>
              <a:br>
                <a:rPr lang="en-US" altLang="zh-CN" b="1" dirty="0">
                  <a:solidFill>
                    <a:srgbClr val="000099"/>
                  </a:solidFill>
                  <a:latin typeface="楷体_GB2312" pitchFamily="49" charset="-122"/>
                  <a:ea typeface="楷体_GB2312" pitchFamily="49" charset="-122"/>
                </a:rPr>
              </a:br>
              <a:r>
                <a:rPr lang="zh-CN" altLang="en-US" b="1" dirty="0">
                  <a:solidFill>
                    <a:srgbClr val="000099"/>
                  </a:solidFill>
                  <a:latin typeface="楷体_GB2312" pitchFamily="49" charset="-122"/>
                  <a:ea typeface="楷体_GB2312" pitchFamily="49" charset="-122"/>
                </a:rPr>
                <a:t>作用范围</a:t>
              </a:r>
            </a:p>
          </p:txBody>
        </p:sp>
      </p:grpSp>
      <p:grpSp>
        <p:nvGrpSpPr>
          <p:cNvPr id="8" name="Group 31"/>
          <p:cNvGrpSpPr>
            <a:grpSpLocks/>
          </p:cNvGrpSpPr>
          <p:nvPr/>
        </p:nvGrpSpPr>
        <p:grpSpPr bwMode="auto">
          <a:xfrm>
            <a:off x="37530" y="796305"/>
            <a:ext cx="1570038" cy="1747481"/>
            <a:chOff x="122" y="1862"/>
            <a:chExt cx="989" cy="752"/>
          </a:xfrm>
        </p:grpSpPr>
        <p:sp>
          <p:nvSpPr>
            <p:cNvPr id="9" name="AutoShape 10"/>
            <p:cNvSpPr>
              <a:spLocks/>
            </p:cNvSpPr>
            <p:nvPr/>
          </p:nvSpPr>
          <p:spPr bwMode="auto">
            <a:xfrm flipH="1">
              <a:off x="1020" y="2115"/>
              <a:ext cx="91" cy="499"/>
            </a:xfrm>
            <a:prstGeom prst="rightBracket">
              <a:avLst>
                <a:gd name="adj" fmla="val 45696"/>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12"/>
            <p:cNvSpPr txBox="1">
              <a:spLocks noChangeArrowheads="1"/>
            </p:cNvSpPr>
            <p:nvPr/>
          </p:nvSpPr>
          <p:spPr bwMode="auto">
            <a:xfrm>
              <a:off x="122" y="1862"/>
              <a:ext cx="896" cy="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FF0000"/>
                  </a:solidFill>
                  <a:latin typeface="楷体_GB2312" pitchFamily="49" charset="-122"/>
                  <a:ea typeface="楷体_GB2312" pitchFamily="49" charset="-122"/>
                </a:rPr>
                <a:t>f1</a:t>
              </a:r>
              <a:r>
                <a:rPr lang="zh-CN" altLang="en-US" b="1" dirty="0">
                  <a:solidFill>
                    <a:srgbClr val="FF0000"/>
                  </a:solidFill>
                  <a:latin typeface="楷体_GB2312" pitchFamily="49" charset="-122"/>
                  <a:ea typeface="楷体_GB2312" pitchFamily="49" charset="-122"/>
                </a:rPr>
                <a:t>中的</a:t>
              </a:r>
              <a:br>
                <a:rPr lang="zh-CN" altLang="en-US" b="1" dirty="0">
                  <a:solidFill>
                    <a:srgbClr val="FF0000"/>
                  </a:solidFill>
                  <a:latin typeface="楷体_GB2312" pitchFamily="49" charset="-122"/>
                  <a:ea typeface="楷体_GB2312" pitchFamily="49" charset="-122"/>
                </a:rPr>
              </a:br>
              <a:r>
                <a:rPr lang="zh-CN" altLang="en-US" b="1" dirty="0">
                  <a:solidFill>
                    <a:srgbClr val="FF0000"/>
                  </a:solidFill>
                  <a:latin typeface="楷体_GB2312" pitchFamily="49" charset="-122"/>
                  <a:ea typeface="楷体_GB2312" pitchFamily="49" charset="-122"/>
                </a:rPr>
                <a:t>局部变量</a:t>
              </a:r>
              <a:br>
                <a:rPr lang="zh-CN" altLang="en-US" b="1" dirty="0">
                  <a:solidFill>
                    <a:srgbClr val="FF0000"/>
                  </a:solidFill>
                  <a:latin typeface="楷体_GB2312" pitchFamily="49" charset="-122"/>
                  <a:ea typeface="楷体_GB2312" pitchFamily="49" charset="-122"/>
                </a:rPr>
              </a:br>
              <a:r>
                <a:rPr lang="en-US" altLang="zh-CN" b="1" dirty="0" err="1">
                  <a:solidFill>
                    <a:srgbClr val="FF0000"/>
                  </a:solidFill>
                  <a:latin typeface="楷体_GB2312" pitchFamily="49" charset="-122"/>
                  <a:ea typeface="楷体_GB2312" pitchFamily="49" charset="-122"/>
                </a:rPr>
                <a:t>i,j,x</a:t>
              </a:r>
              <a:r>
                <a:rPr lang="zh-CN" altLang="en-US" b="1" dirty="0">
                  <a:solidFill>
                    <a:srgbClr val="FF0000"/>
                  </a:solidFill>
                  <a:latin typeface="楷体_GB2312" pitchFamily="49" charset="-122"/>
                  <a:ea typeface="楷体_GB2312" pitchFamily="49" charset="-122"/>
                </a:rPr>
                <a:t>的</a:t>
              </a:r>
              <a:br>
                <a:rPr lang="en-US" altLang="zh-CN" b="1" dirty="0">
                  <a:solidFill>
                    <a:srgbClr val="FF0000"/>
                  </a:solidFill>
                  <a:latin typeface="楷体_GB2312" pitchFamily="49" charset="-122"/>
                  <a:ea typeface="楷体_GB2312" pitchFamily="49" charset="-122"/>
                </a:rPr>
              </a:br>
              <a:r>
                <a:rPr lang="zh-CN" altLang="en-US" b="1" dirty="0">
                  <a:solidFill>
                    <a:srgbClr val="FF0000"/>
                  </a:solidFill>
                  <a:latin typeface="楷体_GB2312" pitchFamily="49" charset="-122"/>
                  <a:ea typeface="楷体_GB2312" pitchFamily="49" charset="-122"/>
                </a:rPr>
                <a:t>作用范围</a:t>
              </a:r>
            </a:p>
          </p:txBody>
        </p:sp>
      </p:grpSp>
      <p:grpSp>
        <p:nvGrpSpPr>
          <p:cNvPr id="11" name="Group 32"/>
          <p:cNvGrpSpPr>
            <a:grpSpLocks/>
          </p:cNvGrpSpPr>
          <p:nvPr/>
        </p:nvGrpSpPr>
        <p:grpSpPr bwMode="auto">
          <a:xfrm>
            <a:off x="-34478" y="3609565"/>
            <a:ext cx="1641476" cy="2988878"/>
            <a:chOff x="76" y="2840"/>
            <a:chExt cx="1034" cy="1270"/>
          </a:xfrm>
        </p:grpSpPr>
        <p:sp>
          <p:nvSpPr>
            <p:cNvPr id="12" name="AutoShape 11"/>
            <p:cNvSpPr>
              <a:spLocks/>
            </p:cNvSpPr>
            <p:nvPr/>
          </p:nvSpPr>
          <p:spPr bwMode="auto">
            <a:xfrm flipH="1">
              <a:off x="1020" y="2840"/>
              <a:ext cx="90" cy="1270"/>
            </a:xfrm>
            <a:prstGeom prst="rightBracket">
              <a:avLst>
                <a:gd name="adj" fmla="val 117593"/>
              </a:avLst>
            </a:prstGeom>
            <a:noFill/>
            <a:ln w="38100">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13"/>
            <p:cNvSpPr txBox="1">
              <a:spLocks noChangeArrowheads="1"/>
            </p:cNvSpPr>
            <p:nvPr/>
          </p:nvSpPr>
          <p:spPr bwMode="auto">
            <a:xfrm>
              <a:off x="76" y="3000"/>
              <a:ext cx="896" cy="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9900"/>
                  </a:solidFill>
                  <a:latin typeface="楷体_GB2312" pitchFamily="49" charset="-122"/>
                  <a:ea typeface="楷体_GB2312" pitchFamily="49" charset="-122"/>
                </a:rPr>
                <a:t>main</a:t>
              </a:r>
              <a:r>
                <a:rPr lang="zh-CN" altLang="en-US" b="1" dirty="0">
                  <a:solidFill>
                    <a:srgbClr val="009900"/>
                  </a:solidFill>
                  <a:latin typeface="楷体_GB2312" pitchFamily="49" charset="-122"/>
                  <a:ea typeface="楷体_GB2312" pitchFamily="49" charset="-122"/>
                </a:rPr>
                <a:t>中</a:t>
              </a:r>
              <a:br>
                <a:rPr lang="en-US" altLang="zh-CN" b="1" dirty="0">
                  <a:solidFill>
                    <a:srgbClr val="009900"/>
                  </a:solidFill>
                  <a:latin typeface="楷体_GB2312" pitchFamily="49" charset="-122"/>
                  <a:ea typeface="楷体_GB2312" pitchFamily="49" charset="-122"/>
                </a:rPr>
              </a:br>
              <a:r>
                <a:rPr lang="zh-CN" altLang="en-US" b="1" dirty="0">
                  <a:solidFill>
                    <a:srgbClr val="009900"/>
                  </a:solidFill>
                  <a:latin typeface="楷体_GB2312" pitchFamily="49" charset="-122"/>
                  <a:ea typeface="楷体_GB2312" pitchFamily="49" charset="-122"/>
                </a:rPr>
                <a:t>的局部</a:t>
              </a:r>
              <a:br>
                <a:rPr lang="en-US" altLang="zh-CN" b="1" dirty="0">
                  <a:solidFill>
                    <a:srgbClr val="009900"/>
                  </a:solidFill>
                  <a:latin typeface="楷体_GB2312" pitchFamily="49" charset="-122"/>
                  <a:ea typeface="楷体_GB2312" pitchFamily="49" charset="-122"/>
                </a:rPr>
              </a:br>
              <a:r>
                <a:rPr lang="zh-CN" altLang="en-US" b="1" dirty="0">
                  <a:solidFill>
                    <a:srgbClr val="009900"/>
                  </a:solidFill>
                  <a:latin typeface="楷体_GB2312" pitchFamily="49" charset="-122"/>
                  <a:ea typeface="楷体_GB2312" pitchFamily="49" charset="-122"/>
                </a:rPr>
                <a:t>变量</a:t>
              </a:r>
              <a:r>
                <a:rPr lang="en-US" altLang="zh-CN" b="1" dirty="0">
                  <a:solidFill>
                    <a:srgbClr val="009900"/>
                  </a:solidFill>
                  <a:latin typeface="楷体_GB2312" pitchFamily="49" charset="-122"/>
                  <a:ea typeface="楷体_GB2312" pitchFamily="49" charset="-122"/>
                </a:rPr>
                <a:t>x</a:t>
              </a:r>
              <a:r>
                <a:rPr lang="zh-CN" altLang="en-US" b="1" dirty="0">
                  <a:solidFill>
                    <a:srgbClr val="009900"/>
                  </a:solidFill>
                  <a:latin typeface="楷体_GB2312" pitchFamily="49" charset="-122"/>
                  <a:ea typeface="楷体_GB2312" pitchFamily="49" charset="-122"/>
                </a:rPr>
                <a:t>的</a:t>
              </a:r>
              <a:br>
                <a:rPr lang="en-US" altLang="zh-CN" b="1" dirty="0">
                  <a:solidFill>
                    <a:srgbClr val="009900"/>
                  </a:solidFill>
                  <a:latin typeface="楷体_GB2312" pitchFamily="49" charset="-122"/>
                  <a:ea typeface="楷体_GB2312" pitchFamily="49" charset="-122"/>
                </a:rPr>
              </a:br>
              <a:r>
                <a:rPr lang="zh-CN" altLang="en-US" b="1" dirty="0">
                  <a:solidFill>
                    <a:srgbClr val="009900"/>
                  </a:solidFill>
                  <a:latin typeface="楷体_GB2312" pitchFamily="49" charset="-122"/>
                  <a:ea typeface="楷体_GB2312" pitchFamily="49" charset="-122"/>
                </a:rPr>
                <a:t>作用范围</a:t>
              </a:r>
            </a:p>
          </p:txBody>
        </p:sp>
      </p:grpSp>
      <p:grpSp>
        <p:nvGrpSpPr>
          <p:cNvPr id="14" name="Group 33"/>
          <p:cNvGrpSpPr>
            <a:grpSpLocks/>
          </p:cNvGrpSpPr>
          <p:nvPr/>
        </p:nvGrpSpPr>
        <p:grpSpPr bwMode="auto">
          <a:xfrm>
            <a:off x="4139952" y="4493557"/>
            <a:ext cx="2030413" cy="1237280"/>
            <a:chOff x="2287" y="3090"/>
            <a:chExt cx="1279" cy="703"/>
          </a:xfrm>
        </p:grpSpPr>
        <p:sp>
          <p:nvSpPr>
            <p:cNvPr id="15" name="AutoShape 14"/>
            <p:cNvSpPr>
              <a:spLocks/>
            </p:cNvSpPr>
            <p:nvPr/>
          </p:nvSpPr>
          <p:spPr bwMode="auto">
            <a:xfrm>
              <a:off x="2287" y="3203"/>
              <a:ext cx="94" cy="590"/>
            </a:xfrm>
            <a:prstGeom prst="rightBracket">
              <a:avLst>
                <a:gd name="adj" fmla="val 52305"/>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16"/>
            <p:cNvSpPr>
              <a:spLocks noChangeArrowheads="1"/>
            </p:cNvSpPr>
            <p:nvPr/>
          </p:nvSpPr>
          <p:spPr bwMode="auto">
            <a:xfrm>
              <a:off x="2376" y="3090"/>
              <a:ext cx="1190" cy="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CC3300"/>
                  </a:solidFill>
                  <a:latin typeface="楷体_GB2312" pitchFamily="49" charset="-122"/>
                  <a:ea typeface="楷体_GB2312" pitchFamily="49" charset="-122"/>
                </a:rPr>
                <a:t>程序块的</a:t>
              </a:r>
              <a:br>
                <a:rPr lang="zh-CN" altLang="en-US" b="1" dirty="0">
                  <a:solidFill>
                    <a:srgbClr val="CC3300"/>
                  </a:solidFill>
                  <a:latin typeface="楷体_GB2312" pitchFamily="49" charset="-122"/>
                  <a:ea typeface="楷体_GB2312" pitchFamily="49" charset="-122"/>
                </a:rPr>
              </a:br>
              <a:r>
                <a:rPr lang="zh-CN" altLang="en-US" b="1" dirty="0">
                  <a:solidFill>
                    <a:srgbClr val="CC3300"/>
                  </a:solidFill>
                  <a:latin typeface="楷体_GB2312" pitchFamily="49" charset="-122"/>
                  <a:ea typeface="楷体_GB2312" pitchFamily="49" charset="-122"/>
                </a:rPr>
                <a:t>局部变量</a:t>
              </a:r>
              <a:r>
                <a:rPr lang="en-US" altLang="zh-CN" b="1" dirty="0" err="1">
                  <a:solidFill>
                    <a:srgbClr val="CC3300"/>
                  </a:solidFill>
                  <a:latin typeface="楷体_GB2312" pitchFamily="49" charset="-122"/>
                  <a:ea typeface="楷体_GB2312" pitchFamily="49" charset="-122"/>
                </a:rPr>
                <a:t>i,j</a:t>
              </a:r>
              <a:br>
                <a:rPr lang="en-US" altLang="zh-CN" b="1" dirty="0">
                  <a:solidFill>
                    <a:srgbClr val="CC3300"/>
                  </a:solidFill>
                  <a:latin typeface="楷体_GB2312" pitchFamily="49" charset="-122"/>
                  <a:ea typeface="楷体_GB2312" pitchFamily="49" charset="-122"/>
                </a:rPr>
              </a:br>
              <a:r>
                <a:rPr lang="zh-CN" altLang="en-US" b="1" dirty="0">
                  <a:solidFill>
                    <a:srgbClr val="CC3300"/>
                  </a:solidFill>
                  <a:latin typeface="楷体_GB2312" pitchFamily="49" charset="-122"/>
                  <a:ea typeface="楷体_GB2312" pitchFamily="49" charset="-122"/>
                </a:rPr>
                <a:t>的作用范围</a:t>
              </a:r>
            </a:p>
          </p:txBody>
        </p:sp>
      </p:grpSp>
      <p:sp>
        <p:nvSpPr>
          <p:cNvPr id="17" name="Oval 20"/>
          <p:cNvSpPr>
            <a:spLocks noChangeArrowheads="1"/>
          </p:cNvSpPr>
          <p:nvPr/>
        </p:nvSpPr>
        <p:spPr bwMode="auto">
          <a:xfrm>
            <a:off x="6462584" y="1942798"/>
            <a:ext cx="288925" cy="360362"/>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21"/>
          <p:cNvSpPr>
            <a:spLocks noChangeArrowheads="1"/>
          </p:cNvSpPr>
          <p:nvPr/>
        </p:nvSpPr>
        <p:spPr bwMode="auto">
          <a:xfrm>
            <a:off x="6500777" y="3773478"/>
            <a:ext cx="288925" cy="360362"/>
          </a:xfrm>
          <a:prstGeom prst="ellipse">
            <a:avLst/>
          </a:prstGeom>
          <a:noFill/>
          <a:ln w="38100" algn="ctr">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22"/>
          <p:cNvSpPr>
            <a:spLocks noChangeArrowheads="1"/>
          </p:cNvSpPr>
          <p:nvPr/>
        </p:nvSpPr>
        <p:spPr bwMode="auto">
          <a:xfrm>
            <a:off x="2456711" y="4493557"/>
            <a:ext cx="504825" cy="360363"/>
          </a:xfrm>
          <a:prstGeom prst="ellipse">
            <a:avLst/>
          </a:prstGeom>
          <a:noFill/>
          <a:ln w="38100" algn="ctr">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23"/>
          <p:cNvSpPr>
            <a:spLocks noChangeArrowheads="1"/>
          </p:cNvSpPr>
          <p:nvPr/>
        </p:nvSpPr>
        <p:spPr bwMode="auto">
          <a:xfrm>
            <a:off x="2267744" y="5122862"/>
            <a:ext cx="1707491" cy="610394"/>
          </a:xfrm>
          <a:prstGeom prst="ellipse">
            <a:avLst/>
          </a:prstGeom>
          <a:noFill/>
          <a:ln w="38100" algn="ctr">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24"/>
          <p:cNvSpPr>
            <a:spLocks noChangeArrowheads="1"/>
          </p:cNvSpPr>
          <p:nvPr/>
        </p:nvSpPr>
        <p:spPr bwMode="auto">
          <a:xfrm>
            <a:off x="6491317" y="5964520"/>
            <a:ext cx="288925" cy="360362"/>
          </a:xfrm>
          <a:prstGeom prst="ellipse">
            <a:avLst/>
          </a:prstGeom>
          <a:noFill/>
          <a:ln w="38100" algn="ctr">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25"/>
          <p:cNvSpPr>
            <a:spLocks noChangeArrowheads="1"/>
          </p:cNvSpPr>
          <p:nvPr/>
        </p:nvSpPr>
        <p:spPr bwMode="auto">
          <a:xfrm>
            <a:off x="6749921" y="1942798"/>
            <a:ext cx="288925" cy="360362"/>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6"/>
          <p:cNvSpPr>
            <a:spLocks noChangeArrowheads="1"/>
          </p:cNvSpPr>
          <p:nvPr/>
        </p:nvSpPr>
        <p:spPr bwMode="auto">
          <a:xfrm>
            <a:off x="6788115" y="3773478"/>
            <a:ext cx="288925" cy="360362"/>
          </a:xfrm>
          <a:prstGeom prst="ellipse">
            <a:avLst/>
          </a:prstGeom>
          <a:noFill/>
          <a:ln w="38100" algn="ctr">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7"/>
          <p:cNvSpPr>
            <a:spLocks noChangeArrowheads="1"/>
          </p:cNvSpPr>
          <p:nvPr/>
        </p:nvSpPr>
        <p:spPr bwMode="auto">
          <a:xfrm>
            <a:off x="6777067" y="5964520"/>
            <a:ext cx="288925" cy="360362"/>
          </a:xfrm>
          <a:prstGeom prst="ellipse">
            <a:avLst/>
          </a:prstGeom>
          <a:noFill/>
          <a:ln w="38100" algn="ctr">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49071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71400"/>
            <a:ext cx="7772400" cy="1143000"/>
          </a:xfrm>
        </p:spPr>
        <p:txBody>
          <a:bodyPr/>
          <a:lstStyle/>
          <a:p>
            <a:r>
              <a:rPr lang="zh-CN" altLang="en-US" dirty="0"/>
              <a:t>课堂练习</a:t>
            </a:r>
            <a:r>
              <a:rPr lang="en-US" altLang="zh-CN" dirty="0"/>
              <a:t>——</a:t>
            </a:r>
            <a:r>
              <a:rPr lang="zh-CN" altLang="en-US" sz="2800" b="1" dirty="0"/>
              <a:t>看程序写结果</a:t>
            </a:r>
            <a:endParaRPr lang="zh-CN" altLang="en-US" b="1" dirty="0"/>
          </a:p>
        </p:txBody>
      </p:sp>
      <p:sp>
        <p:nvSpPr>
          <p:cNvPr id="3" name="内容占位符 2"/>
          <p:cNvSpPr>
            <a:spLocks noGrp="1"/>
          </p:cNvSpPr>
          <p:nvPr>
            <p:ph idx="1"/>
          </p:nvPr>
        </p:nvSpPr>
        <p:spPr>
          <a:xfrm>
            <a:off x="685800" y="1041450"/>
            <a:ext cx="7772400" cy="4876800"/>
          </a:xfrm>
        </p:spPr>
        <p:txBody>
          <a:bodyPr/>
          <a:lstStyle/>
          <a:p>
            <a:pPr marL="0" indent="0">
              <a:buNone/>
            </a:pPr>
            <a:r>
              <a:rPr lang="en-US" altLang="zh-CN" sz="2800" b="1" dirty="0" err="1"/>
              <a:t>int</a:t>
            </a:r>
            <a:r>
              <a:rPr lang="en-US" altLang="zh-CN" sz="2800" b="1" dirty="0"/>
              <a:t> a=3,b=5;</a:t>
            </a:r>
          </a:p>
          <a:p>
            <a:pPr marL="0" indent="0">
              <a:buNone/>
            </a:pPr>
            <a:r>
              <a:rPr lang="en-US" altLang="zh-CN" sz="2800" b="1" dirty="0"/>
              <a:t>void exchange(</a:t>
            </a:r>
            <a:r>
              <a:rPr lang="en-US" altLang="zh-CN" sz="2800" b="1" dirty="0" err="1"/>
              <a:t>int</a:t>
            </a:r>
            <a:r>
              <a:rPr lang="en-US" altLang="zh-CN" sz="2800" b="1" dirty="0"/>
              <a:t> a, </a:t>
            </a:r>
            <a:r>
              <a:rPr lang="en-US" altLang="zh-CN" sz="2800" b="1" dirty="0" err="1"/>
              <a:t>int</a:t>
            </a:r>
            <a:r>
              <a:rPr lang="en-US" altLang="zh-CN" sz="2800" b="1" dirty="0"/>
              <a:t> b)</a:t>
            </a:r>
          </a:p>
          <a:p>
            <a:pPr marL="0" indent="0">
              <a:buNone/>
            </a:pPr>
            <a:r>
              <a:rPr lang="en-US" altLang="zh-CN" sz="2800" b="1" dirty="0"/>
              <a:t>{	</a:t>
            </a:r>
            <a:r>
              <a:rPr lang="en-US" altLang="zh-CN" sz="2800" b="1" dirty="0" err="1"/>
              <a:t>int</a:t>
            </a:r>
            <a:r>
              <a:rPr lang="en-US" altLang="zh-CN" sz="2800" b="1" dirty="0"/>
              <a:t> t;</a:t>
            </a:r>
          </a:p>
          <a:p>
            <a:pPr marL="0" indent="0">
              <a:buNone/>
            </a:pPr>
            <a:r>
              <a:rPr lang="en-US" altLang="zh-CN" sz="2800" b="1" dirty="0"/>
              <a:t>	t=a; a=b; b=t;</a:t>
            </a:r>
          </a:p>
          <a:p>
            <a:pPr marL="0" indent="0">
              <a:buNone/>
            </a:pPr>
            <a:r>
              <a:rPr lang="en-US" altLang="zh-CN" sz="2800" b="1" dirty="0"/>
              <a:t>	</a:t>
            </a:r>
            <a:r>
              <a:rPr lang="en-US" altLang="zh-CN" sz="2800" b="1" dirty="0" err="1"/>
              <a:t>printf</a:t>
            </a:r>
            <a:r>
              <a:rPr lang="en-US" altLang="zh-CN" sz="2800" b="1" dirty="0"/>
              <a:t>("%</a:t>
            </a:r>
            <a:r>
              <a:rPr lang="en-US" altLang="zh-CN" sz="2800" b="1" dirty="0" err="1"/>
              <a:t>d,%d</a:t>
            </a:r>
            <a:r>
              <a:rPr lang="en-US" altLang="zh-CN" sz="2800" b="1" dirty="0"/>
              <a:t>\n", a, b);</a:t>
            </a:r>
          </a:p>
          <a:p>
            <a:pPr marL="0" indent="0">
              <a:buNone/>
            </a:pPr>
            <a:r>
              <a:rPr lang="en-US" altLang="zh-CN" sz="2800" b="1" dirty="0"/>
              <a:t>}</a:t>
            </a:r>
          </a:p>
          <a:p>
            <a:pPr marL="0" indent="0">
              <a:buNone/>
            </a:pPr>
            <a:r>
              <a:rPr lang="en-US" altLang="zh-CN" sz="2800" b="1" dirty="0" err="1"/>
              <a:t>int</a:t>
            </a:r>
            <a:r>
              <a:rPr lang="en-US" altLang="zh-CN" sz="2800" b="1" dirty="0"/>
              <a:t> main()</a:t>
            </a:r>
          </a:p>
          <a:p>
            <a:pPr marL="0" indent="0">
              <a:buNone/>
            </a:pPr>
            <a:r>
              <a:rPr lang="en-US" altLang="zh-CN" sz="2800" b="1" dirty="0"/>
              <a:t>{	exchange(</a:t>
            </a:r>
            <a:r>
              <a:rPr lang="en-US" altLang="zh-CN" sz="2800" b="1" dirty="0" err="1"/>
              <a:t>a,b</a:t>
            </a:r>
            <a:r>
              <a:rPr lang="en-US" altLang="zh-CN" sz="2800" b="1" dirty="0"/>
              <a:t>);</a:t>
            </a:r>
          </a:p>
          <a:p>
            <a:pPr marL="0" indent="0">
              <a:buNone/>
            </a:pPr>
            <a:r>
              <a:rPr lang="en-US" altLang="zh-CN" sz="2800" b="1" dirty="0"/>
              <a:t>	</a:t>
            </a:r>
            <a:r>
              <a:rPr lang="en-US" altLang="zh-CN" sz="2800" b="1" dirty="0" err="1"/>
              <a:t>printf</a:t>
            </a:r>
            <a:r>
              <a:rPr lang="en-US" altLang="zh-CN" sz="2800" b="1" dirty="0"/>
              <a:t>("%</a:t>
            </a:r>
            <a:r>
              <a:rPr lang="en-US" altLang="zh-CN" sz="2800" b="1" dirty="0" err="1"/>
              <a:t>d,%d</a:t>
            </a:r>
            <a:r>
              <a:rPr lang="en-US" altLang="zh-CN" sz="2800" b="1" dirty="0"/>
              <a:t>\n",</a:t>
            </a:r>
            <a:r>
              <a:rPr lang="en-US" altLang="zh-CN" sz="2800" b="1" dirty="0" err="1"/>
              <a:t>a,b</a:t>
            </a:r>
            <a:r>
              <a:rPr lang="en-US" altLang="zh-CN" sz="2800" b="1" dirty="0"/>
              <a:t>);</a:t>
            </a:r>
          </a:p>
          <a:p>
            <a:pPr marL="0" indent="0">
              <a:buNone/>
            </a:pPr>
            <a:r>
              <a:rPr lang="en-US" altLang="zh-CN" sz="2800" b="1" dirty="0"/>
              <a:t>	return 0;</a:t>
            </a:r>
          </a:p>
          <a:p>
            <a:pPr marL="0" indent="0">
              <a:buNone/>
            </a:pPr>
            <a:r>
              <a:rPr lang="en-US" altLang="zh-CN" sz="2800" b="1" dirty="0"/>
              <a:t>}</a:t>
            </a:r>
          </a:p>
          <a:p>
            <a:pPr marL="0" indent="0">
              <a:buNone/>
            </a:pPr>
            <a:endParaRPr lang="zh-CN" altLang="en-US" sz="2800" b="1" dirty="0"/>
          </a:p>
        </p:txBody>
      </p:sp>
      <p:sp>
        <p:nvSpPr>
          <p:cNvPr id="4" name="灯片编号占位符 3"/>
          <p:cNvSpPr>
            <a:spLocks noGrp="1"/>
          </p:cNvSpPr>
          <p:nvPr>
            <p:ph type="sldNum" sz="quarter" idx="12"/>
          </p:nvPr>
        </p:nvSpPr>
        <p:spPr/>
        <p:txBody>
          <a:bodyPr/>
          <a:lstStyle/>
          <a:p>
            <a:fld id="{C8A0A3C2-E592-46A2-BD97-71906884657C}" type="slidenum">
              <a:rPr lang="en-US" altLang="zh-CN" smtClean="0">
                <a:solidFill>
                  <a:srgbClr val="545472"/>
                </a:solidFill>
              </a:rPr>
              <a:pPr/>
              <a:t>35</a:t>
            </a:fld>
            <a:endParaRPr lang="en-US" altLang="zh-CN">
              <a:solidFill>
                <a:srgbClr val="545472"/>
              </a:solidFill>
            </a:endParaRPr>
          </a:p>
        </p:txBody>
      </p:sp>
    </p:spTree>
    <p:extLst>
      <p:ext uri="{BB962C8B-B14F-4D97-AF65-F5344CB8AC3E}">
        <p14:creationId xmlns:p14="http://schemas.microsoft.com/office/powerpoint/2010/main" val="1574931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7.9</a:t>
            </a:r>
            <a:r>
              <a:rPr lang="zh-CN" altLang="zh-CN" dirty="0">
                <a:solidFill>
                  <a:srgbClr val="800000"/>
                </a:solidFill>
                <a:effectLst>
                  <a:outerShdw blurRad="38100" dist="38100" dir="2700000" algn="tl">
                    <a:srgbClr val="000000"/>
                  </a:outerShdw>
                </a:effectLst>
                <a:latin typeface="Arial" charset="0"/>
                <a:ea typeface="黑体" pitchFamily="2" charset="-122"/>
              </a:rPr>
              <a:t>变量的存储方式和生存期</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63843" name="Rectangle 3"/>
          <p:cNvSpPr>
            <a:spLocks noGrp="1" noChangeArrowheads="1"/>
          </p:cNvSpPr>
          <p:nvPr>
            <p:ph type="body" idx="1"/>
          </p:nvPr>
        </p:nvSpPr>
        <p:spPr>
          <a:xfrm>
            <a:off x="714375" y="2000250"/>
            <a:ext cx="8286750" cy="3500438"/>
          </a:xfrm>
        </p:spPr>
        <p:txBody>
          <a:bodyPr/>
          <a:lstStyle/>
          <a:p>
            <a:pPr>
              <a:buFont typeface="Wingdings" pitchFamily="2" charset="2"/>
              <a:buNone/>
            </a:pPr>
            <a:r>
              <a:rPr lang="en-US" altLang="zh-CN" sz="3600" dirty="0"/>
              <a:t>7.9.1</a:t>
            </a:r>
            <a:r>
              <a:rPr lang="zh-CN" altLang="zh-CN" sz="3600" dirty="0"/>
              <a:t>动态存储方式与静态存储方式</a:t>
            </a:r>
            <a:endParaRPr lang="en-US" altLang="zh-CN" sz="3600" dirty="0"/>
          </a:p>
          <a:p>
            <a:pPr>
              <a:buFont typeface="Wingdings" pitchFamily="2" charset="2"/>
              <a:buNone/>
            </a:pPr>
            <a:r>
              <a:rPr lang="en-US" altLang="zh-CN" sz="3600" dirty="0"/>
              <a:t>7.9.2 </a:t>
            </a:r>
            <a:r>
              <a:rPr lang="zh-CN" altLang="zh-CN" sz="3600" dirty="0"/>
              <a:t>局部变量的存储类别</a:t>
            </a:r>
            <a:endParaRPr lang="en-US" altLang="zh-CN" sz="3600" dirty="0"/>
          </a:p>
          <a:p>
            <a:pPr>
              <a:buFont typeface="Wingdings" pitchFamily="2" charset="2"/>
              <a:buNone/>
            </a:pPr>
            <a:r>
              <a:rPr lang="en-US" altLang="zh-CN" sz="3600" dirty="0"/>
              <a:t>7.9.3 </a:t>
            </a:r>
            <a:r>
              <a:rPr lang="zh-CN" altLang="zh-CN" sz="3600" dirty="0"/>
              <a:t>全局变量的存储类别</a:t>
            </a:r>
            <a:endParaRPr lang="en-US" altLang="zh-CN" sz="3600" dirty="0"/>
          </a:p>
          <a:p>
            <a:pPr>
              <a:buFont typeface="Wingdings" pitchFamily="2" charset="2"/>
              <a:buNone/>
            </a:pPr>
            <a:r>
              <a:rPr lang="en-US" altLang="zh-CN" sz="3600" dirty="0"/>
              <a:t>7.9.4 </a:t>
            </a:r>
            <a:r>
              <a:rPr lang="zh-CN" altLang="zh-CN" sz="3600" dirty="0"/>
              <a:t>存储类别小结</a:t>
            </a:r>
          </a:p>
        </p:txBody>
      </p:sp>
    </p:spTree>
    <p:extLst>
      <p:ext uri="{BB962C8B-B14F-4D97-AF65-F5344CB8AC3E}">
        <p14:creationId xmlns:p14="http://schemas.microsoft.com/office/powerpoint/2010/main" val="1919966858"/>
      </p:ext>
    </p:extLst>
  </p:cSld>
  <p:clrMapOvr>
    <a:masterClrMapping/>
  </p:clrMapOvr>
  <p:transition spd="med">
    <p:blinds/>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F1B40CEB-430C-4244-99CA-EB362EB4E89F}" type="slidenum">
              <a:rPr lang="en-US" altLang="zh-CN"/>
              <a:pPr/>
              <a:t>37</a:t>
            </a:fld>
            <a:endParaRPr lang="en-US" altLang="zh-CN"/>
          </a:p>
        </p:txBody>
      </p:sp>
      <p:sp>
        <p:nvSpPr>
          <p:cNvPr id="88066" name="Rectangle 2"/>
          <p:cNvSpPr>
            <a:spLocks noGrp="1" noChangeArrowheads="1"/>
          </p:cNvSpPr>
          <p:nvPr>
            <p:ph type="title"/>
          </p:nvPr>
        </p:nvSpPr>
        <p:spPr>
          <a:xfrm>
            <a:off x="609600" y="-304800"/>
            <a:ext cx="7772400" cy="1143000"/>
          </a:xfrm>
        </p:spPr>
        <p:txBody>
          <a:bodyPr/>
          <a:lstStyle/>
          <a:p>
            <a:r>
              <a:rPr lang="en-US" altLang="zh-CN" sz="3200" b="1" dirty="0">
                <a:latin typeface="Arial" charset="0"/>
                <a:ea typeface="楷体_GB2312" pitchFamily="49" charset="-122"/>
              </a:rPr>
              <a:t>7.9.1 </a:t>
            </a:r>
            <a:r>
              <a:rPr lang="zh-CN" altLang="en-US" sz="3200" b="1" dirty="0">
                <a:latin typeface="Arial" charset="0"/>
                <a:ea typeface="楷体_GB2312" pitchFamily="49" charset="-122"/>
              </a:rPr>
              <a:t>变量的存储类别</a:t>
            </a:r>
          </a:p>
        </p:txBody>
      </p:sp>
      <p:sp>
        <p:nvSpPr>
          <p:cNvPr id="88067" name="Rectangle 3"/>
          <p:cNvSpPr>
            <a:spLocks noGrp="1" noChangeArrowheads="1"/>
          </p:cNvSpPr>
          <p:nvPr>
            <p:ph type="body" idx="1"/>
          </p:nvPr>
        </p:nvSpPr>
        <p:spPr>
          <a:xfrm>
            <a:off x="685800" y="765175"/>
            <a:ext cx="7772400" cy="2590800"/>
          </a:xfrm>
        </p:spPr>
        <p:txBody>
          <a:bodyPr/>
          <a:lstStyle/>
          <a:p>
            <a:r>
              <a:rPr lang="zh-CN" altLang="en-US" sz="2800" b="1" dirty="0">
                <a:latin typeface="Arial" charset="0"/>
                <a:ea typeface="楷体_GB2312" pitchFamily="49" charset="-122"/>
              </a:rPr>
              <a:t>从变量值存在的时间</a:t>
            </a:r>
            <a:r>
              <a:rPr lang="en-US" altLang="zh-CN" sz="2800" b="1" dirty="0">
                <a:latin typeface="Arial" charset="0"/>
                <a:ea typeface="楷体_GB2312" pitchFamily="49" charset="-122"/>
              </a:rPr>
              <a:t>(</a:t>
            </a:r>
            <a:r>
              <a:rPr lang="zh-CN" altLang="en-US" sz="2800" b="1" dirty="0">
                <a:latin typeface="Arial" charset="0"/>
                <a:ea typeface="楷体_GB2312" pitchFamily="49" charset="-122"/>
              </a:rPr>
              <a:t>即生存期</a:t>
            </a:r>
            <a:r>
              <a:rPr lang="en-US" altLang="zh-CN" sz="2800" b="1" dirty="0">
                <a:latin typeface="Arial" charset="0"/>
                <a:ea typeface="楷体_GB2312" pitchFamily="49" charset="-122"/>
              </a:rPr>
              <a:t>)</a:t>
            </a:r>
            <a:r>
              <a:rPr lang="zh-CN" altLang="en-US" sz="2800" b="1" dirty="0">
                <a:latin typeface="Arial" charset="0"/>
                <a:ea typeface="楷体_GB2312" pitchFamily="49" charset="-122"/>
              </a:rPr>
              <a:t>观察，可分为：</a:t>
            </a:r>
            <a:endParaRPr lang="zh-CN" altLang="en-US" sz="2800" b="1" dirty="0">
              <a:solidFill>
                <a:srgbClr val="000000"/>
              </a:solidFill>
              <a:latin typeface="Arial" charset="0"/>
              <a:ea typeface="楷体_GB2312" pitchFamily="49" charset="-122"/>
            </a:endParaRPr>
          </a:p>
          <a:p>
            <a:pPr lvl="1"/>
            <a:r>
              <a:rPr lang="zh-CN" altLang="en-US" sz="2400" b="1" u="sng" dirty="0">
                <a:solidFill>
                  <a:srgbClr val="00CC00"/>
                </a:solidFill>
                <a:effectLst>
                  <a:outerShdw blurRad="38100" dist="38100" dir="2700000" algn="tl">
                    <a:srgbClr val="C0C0C0"/>
                  </a:outerShdw>
                </a:effectLst>
                <a:latin typeface="Arial" charset="0"/>
                <a:ea typeface="楷体_GB2312" pitchFamily="49" charset="-122"/>
              </a:rPr>
              <a:t>静态存储方式</a:t>
            </a:r>
            <a:r>
              <a:rPr lang="zh-CN" altLang="en-US" sz="2400" b="1" dirty="0">
                <a:solidFill>
                  <a:srgbClr val="000000"/>
                </a:solidFill>
                <a:latin typeface="Arial" charset="0"/>
                <a:ea typeface="楷体_GB2312" pitchFamily="49" charset="-122"/>
              </a:rPr>
              <a:t> </a:t>
            </a:r>
            <a:r>
              <a:rPr lang="en-US" altLang="zh-CN" sz="2400" b="1" dirty="0">
                <a:solidFill>
                  <a:srgbClr val="000000"/>
                </a:solidFill>
                <a:latin typeface="Arial" charset="0"/>
                <a:ea typeface="楷体_GB2312" pitchFamily="49" charset="-122"/>
              </a:rPr>
              <a:t>—— </a:t>
            </a:r>
            <a:r>
              <a:rPr lang="zh-CN" altLang="en-US" sz="2400" b="1" dirty="0">
                <a:solidFill>
                  <a:srgbClr val="000000"/>
                </a:solidFill>
                <a:latin typeface="Arial" charset="0"/>
                <a:ea typeface="楷体_GB2312" pitchFamily="49" charset="-122"/>
              </a:rPr>
              <a:t>指在</a:t>
            </a:r>
            <a:r>
              <a:rPr lang="zh-CN" altLang="en-US" sz="2400" b="1" u="sng" dirty="0">
                <a:solidFill>
                  <a:srgbClr val="000000"/>
                </a:solidFill>
                <a:latin typeface="Arial" charset="0"/>
                <a:ea typeface="楷体_GB2312" pitchFamily="49" charset="-122"/>
              </a:rPr>
              <a:t>程序运行期间</a:t>
            </a:r>
            <a:r>
              <a:rPr lang="zh-CN" altLang="en-US" sz="2400" b="1" dirty="0">
                <a:solidFill>
                  <a:srgbClr val="000000"/>
                </a:solidFill>
                <a:latin typeface="Arial" charset="0"/>
                <a:ea typeface="楷体_GB2312" pitchFamily="49" charset="-122"/>
              </a:rPr>
              <a:t>分配</a:t>
            </a:r>
            <a:r>
              <a:rPr lang="zh-CN" altLang="en-US" sz="2400" b="1" u="sng" dirty="0">
                <a:solidFill>
                  <a:srgbClr val="000000"/>
                </a:solidFill>
                <a:latin typeface="Arial" charset="0"/>
                <a:ea typeface="楷体_GB2312" pitchFamily="49" charset="-122"/>
              </a:rPr>
              <a:t>固定</a:t>
            </a:r>
            <a:r>
              <a:rPr lang="zh-CN" altLang="en-US" sz="2400" b="1" dirty="0">
                <a:solidFill>
                  <a:srgbClr val="000000"/>
                </a:solidFill>
                <a:latin typeface="Arial" charset="0"/>
                <a:ea typeface="楷体_GB2312" pitchFamily="49" charset="-122"/>
              </a:rPr>
              <a:t>的存储空间的方式。</a:t>
            </a:r>
          </a:p>
          <a:p>
            <a:pPr lvl="1"/>
            <a:r>
              <a:rPr lang="zh-CN" altLang="en-US" sz="2400" b="1" u="sng" dirty="0">
                <a:solidFill>
                  <a:srgbClr val="00CC00"/>
                </a:solidFill>
                <a:effectLst>
                  <a:outerShdw blurRad="38100" dist="38100" dir="2700000" algn="tl">
                    <a:srgbClr val="C0C0C0"/>
                  </a:outerShdw>
                </a:effectLst>
                <a:latin typeface="Arial" charset="0"/>
                <a:ea typeface="楷体_GB2312" pitchFamily="49" charset="-122"/>
              </a:rPr>
              <a:t>动态存储方式</a:t>
            </a:r>
            <a:r>
              <a:rPr lang="zh-CN" altLang="en-US" sz="2400" b="1" dirty="0">
                <a:solidFill>
                  <a:srgbClr val="000000"/>
                </a:solidFill>
                <a:latin typeface="Arial" charset="0"/>
                <a:ea typeface="楷体_GB2312" pitchFamily="49" charset="-122"/>
              </a:rPr>
              <a:t> </a:t>
            </a:r>
            <a:r>
              <a:rPr lang="en-US" altLang="zh-CN" sz="2400" b="1" dirty="0">
                <a:solidFill>
                  <a:srgbClr val="000000"/>
                </a:solidFill>
                <a:latin typeface="Arial" charset="0"/>
                <a:ea typeface="楷体_GB2312" pitchFamily="49" charset="-122"/>
              </a:rPr>
              <a:t>——  </a:t>
            </a:r>
            <a:r>
              <a:rPr lang="zh-CN" altLang="en-US" sz="2400" b="1" dirty="0">
                <a:solidFill>
                  <a:srgbClr val="000000"/>
                </a:solidFill>
                <a:latin typeface="Arial" charset="0"/>
                <a:ea typeface="楷体_GB2312" pitchFamily="49" charset="-122"/>
              </a:rPr>
              <a:t>在</a:t>
            </a:r>
            <a:r>
              <a:rPr lang="zh-CN" altLang="en-US" sz="2400" b="1" u="sng" dirty="0">
                <a:solidFill>
                  <a:srgbClr val="000000"/>
                </a:solidFill>
                <a:latin typeface="Arial" charset="0"/>
                <a:ea typeface="楷体_GB2312" pitchFamily="49" charset="-122"/>
              </a:rPr>
              <a:t>程序运行期间</a:t>
            </a:r>
            <a:r>
              <a:rPr lang="zh-CN" altLang="en-US" sz="2400" b="1" dirty="0">
                <a:solidFill>
                  <a:srgbClr val="000000"/>
                </a:solidFill>
                <a:latin typeface="Arial" charset="0"/>
                <a:ea typeface="楷体_GB2312" pitchFamily="49" charset="-122"/>
              </a:rPr>
              <a:t>根据需要进行</a:t>
            </a:r>
            <a:r>
              <a:rPr lang="zh-CN" altLang="en-US" sz="2400" b="1" u="sng" dirty="0">
                <a:solidFill>
                  <a:srgbClr val="000000"/>
                </a:solidFill>
                <a:latin typeface="Arial" charset="0"/>
                <a:ea typeface="楷体_GB2312" pitchFamily="49" charset="-122"/>
              </a:rPr>
              <a:t>动态</a:t>
            </a:r>
            <a:r>
              <a:rPr lang="zh-CN" altLang="en-US" sz="2400" b="1" dirty="0">
                <a:solidFill>
                  <a:srgbClr val="000000"/>
                </a:solidFill>
                <a:latin typeface="Arial" charset="0"/>
                <a:ea typeface="楷体_GB2312" pitchFamily="49" charset="-122"/>
              </a:rPr>
              <a:t>的分配存储空间的方式。</a:t>
            </a:r>
          </a:p>
          <a:p>
            <a:pPr lvl="1"/>
            <a:r>
              <a:rPr lang="zh-CN" altLang="en-US" sz="2400" b="1" dirty="0">
                <a:solidFill>
                  <a:srgbClr val="000000"/>
                </a:solidFill>
                <a:latin typeface="Arial" charset="0"/>
                <a:ea typeface="楷体_GB2312" pitchFamily="49" charset="-122"/>
              </a:rPr>
              <a:t>内存中供用户使用的存储空间的情况：</a:t>
            </a:r>
          </a:p>
        </p:txBody>
      </p:sp>
      <p:sp>
        <p:nvSpPr>
          <p:cNvPr id="88068" name="Rectangle 4"/>
          <p:cNvSpPr>
            <a:spLocks noChangeArrowheads="1"/>
          </p:cNvSpPr>
          <p:nvPr/>
        </p:nvSpPr>
        <p:spPr bwMode="auto">
          <a:xfrm>
            <a:off x="815975" y="3355975"/>
            <a:ext cx="1676400" cy="762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00"/>
                </a:solidFill>
                <a:latin typeface="Arial" charset="0"/>
                <a:ea typeface="楷体_GB2312" pitchFamily="49" charset="-122"/>
              </a:rPr>
              <a:t>程序区</a:t>
            </a:r>
          </a:p>
        </p:txBody>
      </p:sp>
      <p:sp>
        <p:nvSpPr>
          <p:cNvPr id="88070" name="Rectangle 6"/>
          <p:cNvSpPr>
            <a:spLocks noChangeArrowheads="1"/>
          </p:cNvSpPr>
          <p:nvPr/>
        </p:nvSpPr>
        <p:spPr bwMode="auto">
          <a:xfrm>
            <a:off x="815975" y="4117975"/>
            <a:ext cx="1676400" cy="762000"/>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00"/>
                </a:solidFill>
                <a:latin typeface="Arial" charset="0"/>
                <a:ea typeface="楷体_GB2312" pitchFamily="49" charset="-122"/>
              </a:rPr>
              <a:t>静态存储区</a:t>
            </a:r>
          </a:p>
        </p:txBody>
      </p:sp>
      <p:sp>
        <p:nvSpPr>
          <p:cNvPr id="88071" name="Rectangle 7"/>
          <p:cNvSpPr>
            <a:spLocks noChangeArrowheads="1"/>
          </p:cNvSpPr>
          <p:nvPr/>
        </p:nvSpPr>
        <p:spPr bwMode="auto">
          <a:xfrm>
            <a:off x="815975" y="4879975"/>
            <a:ext cx="1676400" cy="762000"/>
          </a:xfrm>
          <a:prstGeom prst="rect">
            <a:avLst/>
          </a:prstGeom>
          <a:solidFill>
            <a:srgbClr val="CC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dirty="0">
                <a:solidFill>
                  <a:srgbClr val="000000"/>
                </a:solidFill>
                <a:latin typeface="Arial" charset="0"/>
                <a:ea typeface="楷体_GB2312" pitchFamily="49" charset="-122"/>
              </a:rPr>
              <a:t>动态存储区</a:t>
            </a:r>
          </a:p>
        </p:txBody>
      </p:sp>
      <p:sp>
        <p:nvSpPr>
          <p:cNvPr id="88072" name="AutoShape 8"/>
          <p:cNvSpPr>
            <a:spLocks/>
          </p:cNvSpPr>
          <p:nvPr/>
        </p:nvSpPr>
        <p:spPr bwMode="auto">
          <a:xfrm>
            <a:off x="434975" y="3355975"/>
            <a:ext cx="304800" cy="2286000"/>
          </a:xfrm>
          <a:prstGeom prst="leftBrace">
            <a:avLst>
              <a:gd name="adj1" fmla="val 62500"/>
              <a:gd name="adj2" fmla="val 50000"/>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88073" name="Text Box 9"/>
          <p:cNvSpPr txBox="1">
            <a:spLocks noChangeArrowheads="1"/>
          </p:cNvSpPr>
          <p:nvPr/>
        </p:nvSpPr>
        <p:spPr bwMode="auto">
          <a:xfrm>
            <a:off x="-45998" y="4003675"/>
            <a:ext cx="553998" cy="1001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a:r>
              <a:rPr lang="zh-CN" altLang="en-US" b="1" dirty="0">
                <a:solidFill>
                  <a:srgbClr val="FF0000"/>
                </a:solidFill>
                <a:latin typeface="Arial" charset="0"/>
                <a:ea typeface="楷体_GB2312" pitchFamily="49" charset="-122"/>
              </a:rPr>
              <a:t>用户区</a:t>
            </a:r>
          </a:p>
        </p:txBody>
      </p:sp>
      <p:sp>
        <p:nvSpPr>
          <p:cNvPr id="88074" name="AutoShape 10"/>
          <p:cNvSpPr>
            <a:spLocks/>
          </p:cNvSpPr>
          <p:nvPr/>
        </p:nvSpPr>
        <p:spPr bwMode="auto">
          <a:xfrm>
            <a:off x="2568575" y="4117975"/>
            <a:ext cx="152400" cy="762000"/>
          </a:xfrm>
          <a:prstGeom prst="rightBrace">
            <a:avLst>
              <a:gd name="adj1" fmla="val 41667"/>
              <a:gd name="adj2" fmla="val 50000"/>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0000"/>
                </a:solidFill>
                <a:latin typeface="Arial" charset="0"/>
                <a:ea typeface="楷体_GB2312" pitchFamily="49" charset="-122"/>
              </a:rPr>
              <a:t>   </a:t>
            </a:r>
            <a:r>
              <a:rPr lang="zh-CN" altLang="en-US" b="1">
                <a:solidFill>
                  <a:srgbClr val="000000"/>
                </a:solidFill>
                <a:latin typeface="Arial" charset="0"/>
                <a:ea typeface="楷体_GB2312" pitchFamily="49" charset="-122"/>
              </a:rPr>
              <a:t>外部变量、静态局部变量</a:t>
            </a:r>
            <a:r>
              <a:rPr lang="en-US" altLang="zh-CN" b="1">
                <a:solidFill>
                  <a:srgbClr val="000000"/>
                </a:solidFill>
                <a:latin typeface="Arial" charset="0"/>
                <a:ea typeface="楷体_GB2312" pitchFamily="49" charset="-122"/>
              </a:rPr>
              <a:t>(</a:t>
            </a:r>
            <a:r>
              <a:rPr lang="zh-CN" altLang="en-US" b="1">
                <a:solidFill>
                  <a:srgbClr val="000000"/>
                </a:solidFill>
                <a:latin typeface="Arial" charset="0"/>
                <a:ea typeface="楷体_GB2312" pitchFamily="49" charset="-122"/>
              </a:rPr>
              <a:t>加</a:t>
            </a:r>
            <a:r>
              <a:rPr lang="en-US" altLang="zh-CN" b="1">
                <a:solidFill>
                  <a:srgbClr val="000000"/>
                </a:solidFill>
                <a:latin typeface="Arial" charset="0"/>
                <a:ea typeface="楷体_GB2312" pitchFamily="49" charset="-122"/>
              </a:rPr>
              <a:t>static</a:t>
            </a:r>
            <a:r>
              <a:rPr lang="zh-CN" altLang="en-US" b="1">
                <a:solidFill>
                  <a:srgbClr val="000000"/>
                </a:solidFill>
                <a:latin typeface="Arial" charset="0"/>
                <a:ea typeface="楷体_GB2312" pitchFamily="49" charset="-122"/>
              </a:rPr>
              <a:t>的局部变量</a:t>
            </a:r>
            <a:r>
              <a:rPr lang="en-US" altLang="zh-CN" b="1">
                <a:solidFill>
                  <a:srgbClr val="000000"/>
                </a:solidFill>
                <a:latin typeface="Arial" charset="0"/>
                <a:ea typeface="楷体_GB2312" pitchFamily="49" charset="-122"/>
              </a:rPr>
              <a:t>)</a:t>
            </a:r>
          </a:p>
          <a:p>
            <a:pPr algn="l"/>
            <a:r>
              <a:rPr lang="en-US" altLang="zh-CN" b="1">
                <a:solidFill>
                  <a:srgbClr val="000000"/>
                </a:solidFill>
                <a:latin typeface="Arial" charset="0"/>
                <a:ea typeface="楷体_GB2312" pitchFamily="49" charset="-122"/>
              </a:rPr>
              <a:t>  </a:t>
            </a:r>
            <a:r>
              <a:rPr lang="zh-CN" altLang="en-US" b="1">
                <a:solidFill>
                  <a:srgbClr val="000066"/>
                </a:solidFill>
                <a:latin typeface="Arial" charset="0"/>
                <a:ea typeface="楷体_GB2312" pitchFamily="49" charset="-122"/>
              </a:rPr>
              <a:t>（程序开始执行时分配，直到结束时才释放）</a:t>
            </a:r>
          </a:p>
        </p:txBody>
      </p:sp>
      <p:sp>
        <p:nvSpPr>
          <p:cNvPr id="88075" name="AutoShape 11"/>
          <p:cNvSpPr>
            <a:spLocks/>
          </p:cNvSpPr>
          <p:nvPr/>
        </p:nvSpPr>
        <p:spPr bwMode="auto">
          <a:xfrm>
            <a:off x="2606675" y="4899025"/>
            <a:ext cx="76200" cy="762000"/>
          </a:xfrm>
          <a:prstGeom prst="rightBrace">
            <a:avLst>
              <a:gd name="adj1" fmla="val 83333"/>
              <a:gd name="adj2" fmla="val 50000"/>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0000"/>
                </a:solidFill>
                <a:latin typeface="Arial" charset="0"/>
                <a:ea typeface="楷体_GB2312" pitchFamily="49" charset="-122"/>
              </a:rPr>
              <a:t>   </a:t>
            </a:r>
            <a:r>
              <a:rPr lang="zh-CN" altLang="en-US" b="1">
                <a:solidFill>
                  <a:srgbClr val="000000"/>
                </a:solidFill>
                <a:latin typeface="Arial" charset="0"/>
                <a:ea typeface="楷体_GB2312" pitchFamily="49" charset="-122"/>
              </a:rPr>
              <a:t>函数的形式参数、自动变量</a:t>
            </a:r>
            <a:r>
              <a:rPr lang="en-US" altLang="zh-CN" b="1">
                <a:solidFill>
                  <a:srgbClr val="000000"/>
                </a:solidFill>
                <a:latin typeface="Arial" charset="0"/>
                <a:ea typeface="楷体_GB2312" pitchFamily="49" charset="-122"/>
              </a:rPr>
              <a:t>(</a:t>
            </a:r>
            <a:r>
              <a:rPr lang="zh-CN" altLang="en-US" b="1">
                <a:solidFill>
                  <a:srgbClr val="000000"/>
                </a:solidFill>
                <a:latin typeface="Arial" charset="0"/>
                <a:ea typeface="楷体_GB2312" pitchFamily="49" charset="-122"/>
              </a:rPr>
              <a:t>未加</a:t>
            </a:r>
            <a:r>
              <a:rPr lang="en-US" altLang="zh-CN" b="1">
                <a:solidFill>
                  <a:srgbClr val="000000"/>
                </a:solidFill>
                <a:latin typeface="Arial" charset="0"/>
                <a:ea typeface="楷体_GB2312" pitchFamily="49" charset="-122"/>
              </a:rPr>
              <a:t>static</a:t>
            </a:r>
            <a:r>
              <a:rPr lang="zh-CN" altLang="en-US" b="1">
                <a:solidFill>
                  <a:srgbClr val="000000"/>
                </a:solidFill>
                <a:latin typeface="Arial" charset="0"/>
                <a:ea typeface="楷体_GB2312" pitchFamily="49" charset="-122"/>
              </a:rPr>
              <a:t>的局部</a:t>
            </a:r>
          </a:p>
          <a:p>
            <a:pPr algn="l"/>
            <a:r>
              <a:rPr lang="zh-CN" altLang="en-US" b="1">
                <a:solidFill>
                  <a:srgbClr val="000000"/>
                </a:solidFill>
                <a:latin typeface="Arial" charset="0"/>
                <a:ea typeface="楷体_GB2312" pitchFamily="49" charset="-122"/>
              </a:rPr>
              <a:t>   变量</a:t>
            </a:r>
            <a:r>
              <a:rPr lang="en-US" altLang="zh-CN" b="1">
                <a:solidFill>
                  <a:srgbClr val="000000"/>
                </a:solidFill>
                <a:latin typeface="Arial" charset="0"/>
                <a:ea typeface="楷体_GB2312" pitchFamily="49" charset="-122"/>
              </a:rPr>
              <a:t>)</a:t>
            </a:r>
            <a:r>
              <a:rPr lang="zh-CN" altLang="en-US" b="1">
                <a:solidFill>
                  <a:srgbClr val="000000"/>
                </a:solidFill>
                <a:latin typeface="Arial" charset="0"/>
                <a:ea typeface="楷体_GB2312" pitchFamily="49" charset="-122"/>
              </a:rPr>
              <a:t>、函数调用时的现场保护和返回地址等</a:t>
            </a:r>
          </a:p>
        </p:txBody>
      </p:sp>
      <p:sp>
        <p:nvSpPr>
          <p:cNvPr id="88076" name="Text Box 12"/>
          <p:cNvSpPr txBox="1">
            <a:spLocks noChangeArrowheads="1"/>
          </p:cNvSpPr>
          <p:nvPr/>
        </p:nvSpPr>
        <p:spPr bwMode="auto">
          <a:xfrm>
            <a:off x="2308225" y="5622925"/>
            <a:ext cx="701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solidFill>
                  <a:srgbClr val="000066"/>
                </a:solidFill>
                <a:latin typeface="Arial" charset="0"/>
                <a:ea typeface="楷体_GB2312" pitchFamily="49" charset="-122"/>
              </a:rPr>
              <a:t>（函数调用开始时分配，函数调用一结束就释放）</a:t>
            </a:r>
          </a:p>
        </p:txBody>
      </p:sp>
    </p:spTree>
    <p:extLst>
      <p:ext uri="{BB962C8B-B14F-4D97-AF65-F5344CB8AC3E}">
        <p14:creationId xmlns:p14="http://schemas.microsoft.com/office/powerpoint/2010/main" val="30928844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内容占位符 2"/>
          <p:cNvSpPr>
            <a:spLocks noGrp="1"/>
          </p:cNvSpPr>
          <p:nvPr>
            <p:ph idx="1"/>
          </p:nvPr>
        </p:nvSpPr>
        <p:spPr>
          <a:xfrm>
            <a:off x="323528" y="785813"/>
            <a:ext cx="8328025" cy="5715000"/>
          </a:xfrm>
        </p:spPr>
        <p:txBody>
          <a:bodyPr/>
          <a:lstStyle/>
          <a:p>
            <a:r>
              <a:rPr lang="zh-CN" altLang="zh-CN" dirty="0"/>
              <a:t>每一个变量和函数都有两个属性：</a:t>
            </a:r>
            <a:r>
              <a:rPr lang="zh-CN" altLang="zh-CN" b="1" dirty="0">
                <a:solidFill>
                  <a:srgbClr val="FF0000"/>
                </a:solidFill>
              </a:rPr>
              <a:t>数据类型</a:t>
            </a:r>
            <a:r>
              <a:rPr lang="zh-CN" altLang="zh-CN" dirty="0"/>
              <a:t>和数据的</a:t>
            </a:r>
            <a:r>
              <a:rPr lang="zh-CN" altLang="zh-CN" b="1" dirty="0">
                <a:solidFill>
                  <a:srgbClr val="FF0000"/>
                </a:solidFill>
              </a:rPr>
              <a:t>存储类别</a:t>
            </a:r>
            <a:endParaRPr lang="en-US" altLang="zh-CN" b="1" dirty="0">
              <a:solidFill>
                <a:srgbClr val="FF0000"/>
              </a:solidFill>
            </a:endParaRPr>
          </a:p>
          <a:p>
            <a:pPr lvl="1"/>
            <a:r>
              <a:rPr lang="zh-CN" altLang="zh-CN" dirty="0">
                <a:solidFill>
                  <a:srgbClr val="C00000"/>
                </a:solidFill>
              </a:rPr>
              <a:t>数据类型</a:t>
            </a:r>
            <a:r>
              <a:rPr lang="zh-CN" altLang="zh-CN" dirty="0"/>
              <a:t>，如整型、浮点型等</a:t>
            </a:r>
            <a:endParaRPr lang="en-US" altLang="zh-CN" dirty="0"/>
          </a:p>
          <a:p>
            <a:pPr lvl="1"/>
            <a:r>
              <a:rPr lang="zh-CN" altLang="zh-CN" dirty="0">
                <a:solidFill>
                  <a:srgbClr val="C00000"/>
                </a:solidFill>
              </a:rPr>
              <a:t>存储类别</a:t>
            </a:r>
            <a:r>
              <a:rPr lang="zh-CN" altLang="zh-CN" dirty="0"/>
              <a:t>指的是数据在内存中存储的方式</a:t>
            </a:r>
            <a:r>
              <a:rPr lang="en-US" altLang="zh-CN" dirty="0"/>
              <a:t>(</a:t>
            </a:r>
            <a:r>
              <a:rPr lang="zh-CN" altLang="zh-CN" dirty="0"/>
              <a:t>如静态存储和动态存储</a:t>
            </a:r>
            <a:r>
              <a:rPr lang="en-US" altLang="zh-CN" dirty="0"/>
              <a:t>)</a:t>
            </a:r>
          </a:p>
          <a:p>
            <a:pPr lvl="2"/>
            <a:r>
              <a:rPr lang="zh-CN" altLang="zh-CN" dirty="0"/>
              <a:t>存储类别</a:t>
            </a:r>
            <a:r>
              <a:rPr lang="zh-CN" altLang="en-US" dirty="0"/>
              <a:t>包括</a:t>
            </a:r>
            <a:r>
              <a:rPr lang="zh-CN" altLang="zh-CN" dirty="0"/>
              <a:t>：</a:t>
            </a:r>
            <a:endParaRPr lang="en-US" altLang="zh-CN" dirty="0"/>
          </a:p>
          <a:p>
            <a:pPr lvl="1">
              <a:buFont typeface="Wingdings" pitchFamily="2" charset="2"/>
              <a:buNone/>
            </a:pPr>
            <a:r>
              <a:rPr lang="en-US" altLang="zh-CN" sz="2400" b="1" dirty="0"/>
              <a:t>	     	</a:t>
            </a:r>
            <a:r>
              <a:rPr lang="zh-CN" altLang="zh-CN" sz="2400" b="1" dirty="0"/>
              <a:t>自动的</a:t>
            </a:r>
            <a:r>
              <a:rPr lang="en-US" altLang="zh-CN" sz="2400" b="1" dirty="0"/>
              <a:t>auto</a:t>
            </a:r>
            <a:r>
              <a:rPr lang="zh-CN" altLang="zh-CN" sz="2400" b="1" dirty="0"/>
              <a:t>、静态的</a:t>
            </a:r>
            <a:r>
              <a:rPr lang="en-US" altLang="zh-CN" sz="2400" b="1" dirty="0"/>
              <a:t>static</a:t>
            </a:r>
            <a:r>
              <a:rPr lang="zh-CN" altLang="zh-CN" sz="2400" b="1" dirty="0"/>
              <a:t>、</a:t>
            </a:r>
            <a:br>
              <a:rPr lang="en-US" altLang="zh-CN" sz="2400" b="1" dirty="0"/>
            </a:br>
            <a:r>
              <a:rPr lang="en-US" altLang="zh-CN" sz="2400" b="1" dirty="0"/>
              <a:t>		</a:t>
            </a:r>
            <a:r>
              <a:rPr lang="zh-CN" altLang="zh-CN" sz="2400" b="1" dirty="0"/>
              <a:t>寄存器的</a:t>
            </a:r>
            <a:r>
              <a:rPr lang="en-US" altLang="zh-CN" sz="2400" b="1" dirty="0"/>
              <a:t>register</a:t>
            </a:r>
            <a:r>
              <a:rPr lang="zh-CN" altLang="zh-CN" sz="2400" b="1" dirty="0"/>
              <a:t>、外部的</a:t>
            </a:r>
            <a:r>
              <a:rPr lang="en-US" altLang="zh-CN" sz="2400" b="1" dirty="0"/>
              <a:t>extern</a:t>
            </a:r>
          </a:p>
          <a:p>
            <a:pPr lvl="2"/>
            <a:r>
              <a:rPr lang="zh-CN" altLang="zh-CN" b="1" dirty="0">
                <a:solidFill>
                  <a:srgbClr val="7030A0"/>
                </a:solidFill>
              </a:rPr>
              <a:t>根据变量的存储类别，可以知道变量的作用域和</a:t>
            </a:r>
            <a:br>
              <a:rPr lang="en-US" altLang="zh-CN" b="1" dirty="0">
                <a:solidFill>
                  <a:srgbClr val="7030A0"/>
                </a:solidFill>
              </a:rPr>
            </a:br>
            <a:r>
              <a:rPr lang="zh-CN" altLang="zh-CN" b="1" dirty="0">
                <a:solidFill>
                  <a:srgbClr val="7030A0"/>
                </a:solidFill>
              </a:rPr>
              <a:t>生存期</a:t>
            </a:r>
            <a:endParaRPr lang="zh-CN" altLang="en-US" b="1" dirty="0">
              <a:solidFill>
                <a:srgbClr val="7030A0"/>
              </a:solidFill>
            </a:endParaRPr>
          </a:p>
        </p:txBody>
      </p:sp>
      <p:pic>
        <p:nvPicPr>
          <p:cNvPr id="166915"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9178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7938">
                                            <p:txEl>
                                              <p:pRg st="5" end="5"/>
                                            </p:txEl>
                                          </p:spTgt>
                                        </p:tgtEl>
                                        <p:attrNameLst>
                                          <p:attrName>style.visibility</p:attrName>
                                        </p:attrNameLst>
                                      </p:cBhvr>
                                      <p:to>
                                        <p:strVal val="visible"/>
                                      </p:to>
                                    </p:set>
                                    <p:animEffect transition="in" filter="blinds(horizontal)">
                                      <p:cBhvr>
                                        <p:cTn id="7" dur="500"/>
                                        <p:tgtEl>
                                          <p:spTgt spid="1679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8E8A016-D4D5-495B-8509-A5401ECE7EA9}" type="slidenum">
              <a:rPr lang="en-US" altLang="zh-CN"/>
              <a:pPr/>
              <a:t>39</a:t>
            </a:fld>
            <a:endParaRPr lang="en-US" altLang="zh-CN"/>
          </a:p>
        </p:txBody>
      </p:sp>
      <p:sp>
        <p:nvSpPr>
          <p:cNvPr id="49155" name="Rectangle 3"/>
          <p:cNvSpPr>
            <a:spLocks noGrp="1" noChangeArrowheads="1"/>
          </p:cNvSpPr>
          <p:nvPr>
            <p:ph type="body" idx="1"/>
          </p:nvPr>
        </p:nvSpPr>
        <p:spPr>
          <a:xfrm>
            <a:off x="438150" y="685800"/>
            <a:ext cx="8229600" cy="5638800"/>
          </a:xfrm>
        </p:spPr>
        <p:txBody>
          <a:bodyPr/>
          <a:lstStyle/>
          <a:p>
            <a:r>
              <a:rPr lang="en-US" altLang="zh-CN" sz="2800" b="1" dirty="0">
                <a:solidFill>
                  <a:srgbClr val="000000"/>
                </a:solidFill>
                <a:latin typeface="Arial" charset="0"/>
                <a:ea typeface="楷体_GB2312" pitchFamily="49" charset="-122"/>
              </a:rPr>
              <a:t>auto</a:t>
            </a:r>
            <a:r>
              <a:rPr lang="zh-CN" altLang="en-US" sz="2800" b="1" dirty="0">
                <a:solidFill>
                  <a:srgbClr val="000000"/>
                </a:solidFill>
                <a:latin typeface="Arial" charset="0"/>
                <a:ea typeface="楷体_GB2312" pitchFamily="49" charset="-122"/>
              </a:rPr>
              <a:t>变量 </a:t>
            </a:r>
            <a:r>
              <a:rPr lang="en-US" altLang="zh-CN" sz="2800" b="1" dirty="0">
                <a:solidFill>
                  <a:srgbClr val="000000"/>
                </a:solidFill>
                <a:latin typeface="Arial" charset="0"/>
                <a:ea typeface="楷体_GB2312" pitchFamily="49" charset="-122"/>
              </a:rPr>
              <a:t>—— </a:t>
            </a:r>
            <a:r>
              <a:rPr lang="zh-CN" altLang="en-US" sz="2800" b="1" u="sng" dirty="0">
                <a:solidFill>
                  <a:srgbClr val="00CC00"/>
                </a:solidFill>
                <a:effectLst>
                  <a:outerShdw blurRad="38100" dist="38100" dir="2700000" algn="tl">
                    <a:srgbClr val="C0C0C0"/>
                  </a:outerShdw>
                </a:effectLst>
                <a:latin typeface="Arial" charset="0"/>
                <a:ea typeface="楷体_GB2312" pitchFamily="49" charset="-122"/>
              </a:rPr>
              <a:t>自动变量</a:t>
            </a:r>
          </a:p>
          <a:p>
            <a:pPr lvl="1"/>
            <a:r>
              <a:rPr lang="zh-CN" altLang="en-US" sz="2400" b="1" dirty="0">
                <a:solidFill>
                  <a:srgbClr val="FF0000"/>
                </a:solidFill>
                <a:latin typeface="Arial" charset="0"/>
                <a:ea typeface="楷体_GB2312" pitchFamily="49" charset="-122"/>
              </a:rPr>
              <a:t>函数中的局部变量</a:t>
            </a:r>
            <a:r>
              <a:rPr lang="zh-CN" altLang="en-US" sz="2400" b="1" dirty="0">
                <a:solidFill>
                  <a:srgbClr val="000000"/>
                </a:solidFill>
                <a:latin typeface="Arial" charset="0"/>
                <a:ea typeface="楷体_GB2312" pitchFamily="49" charset="-122"/>
              </a:rPr>
              <a:t>，即：</a:t>
            </a:r>
          </a:p>
          <a:p>
            <a:pPr lvl="2"/>
            <a:r>
              <a:rPr lang="zh-CN" altLang="en-US" b="1" dirty="0">
                <a:solidFill>
                  <a:srgbClr val="000000"/>
                </a:solidFill>
                <a:latin typeface="Arial" charset="0"/>
                <a:ea typeface="楷体_GB2312" pitchFamily="49" charset="-122"/>
              </a:rPr>
              <a:t>函数中的形式参数</a:t>
            </a:r>
          </a:p>
          <a:p>
            <a:pPr lvl="2"/>
            <a:r>
              <a:rPr lang="zh-CN" altLang="en-US" b="1" dirty="0">
                <a:solidFill>
                  <a:srgbClr val="000000"/>
                </a:solidFill>
                <a:latin typeface="Arial" charset="0"/>
                <a:ea typeface="楷体_GB2312" pitchFamily="49" charset="-122"/>
              </a:rPr>
              <a:t>在函数中定义的声明为</a:t>
            </a:r>
            <a:r>
              <a:rPr lang="en-US" altLang="zh-CN" b="1" dirty="0">
                <a:solidFill>
                  <a:srgbClr val="000000"/>
                </a:solidFill>
                <a:latin typeface="Arial" charset="0"/>
                <a:ea typeface="楷体_GB2312" pitchFamily="49" charset="-122"/>
              </a:rPr>
              <a:t>auto</a:t>
            </a:r>
            <a:r>
              <a:rPr lang="zh-CN" altLang="en-US" b="1" dirty="0">
                <a:solidFill>
                  <a:srgbClr val="000000"/>
                </a:solidFill>
                <a:latin typeface="Arial" charset="0"/>
                <a:ea typeface="楷体_GB2312" pitchFamily="49" charset="-122"/>
              </a:rPr>
              <a:t>的或未专门声明为其它存储类型的变量</a:t>
            </a:r>
          </a:p>
          <a:p>
            <a:pPr lvl="1"/>
            <a:r>
              <a:rPr lang="zh-CN" altLang="en-US" sz="2400" b="1" dirty="0">
                <a:solidFill>
                  <a:srgbClr val="FF0000"/>
                </a:solidFill>
                <a:latin typeface="Arial" charset="0"/>
                <a:ea typeface="楷体_GB2312" pitchFamily="49" charset="-122"/>
              </a:rPr>
              <a:t>复合语句中定义的变量</a:t>
            </a:r>
          </a:p>
          <a:p>
            <a:pPr lvl="1">
              <a:buFontTx/>
              <a:buNone/>
            </a:pPr>
            <a:r>
              <a:rPr lang="en-US" altLang="zh-CN" sz="2400" b="1" dirty="0">
                <a:solidFill>
                  <a:srgbClr val="000000"/>
                </a:solidFill>
                <a:latin typeface="Arial" charset="0"/>
                <a:ea typeface="楷体_GB2312" pitchFamily="49" charset="-122"/>
              </a:rPr>
              <a:t>[</a:t>
            </a:r>
            <a:r>
              <a:rPr lang="zh-CN" altLang="en-US" sz="2400" b="1" dirty="0">
                <a:solidFill>
                  <a:srgbClr val="000000"/>
                </a:solidFill>
                <a:latin typeface="Arial" charset="0"/>
                <a:ea typeface="楷体_GB2312" pitchFamily="49" charset="-122"/>
              </a:rPr>
              <a:t>存储区域</a:t>
            </a:r>
            <a:r>
              <a:rPr lang="en-US" altLang="zh-CN" sz="2400" b="1" dirty="0">
                <a:solidFill>
                  <a:srgbClr val="000000"/>
                </a:solidFill>
                <a:latin typeface="Arial" charset="0"/>
                <a:ea typeface="楷体_GB2312" pitchFamily="49" charset="-122"/>
              </a:rPr>
              <a:t>] </a:t>
            </a:r>
            <a:r>
              <a:rPr lang="zh-CN" altLang="en-US" sz="2400" b="1" dirty="0">
                <a:solidFill>
                  <a:srgbClr val="000000"/>
                </a:solidFill>
                <a:latin typeface="Arial" charset="0"/>
                <a:ea typeface="楷体_GB2312" pitchFamily="49" charset="-122"/>
              </a:rPr>
              <a:t>动态存储区</a:t>
            </a:r>
          </a:p>
          <a:p>
            <a:pPr lvl="1">
              <a:buFontTx/>
              <a:buNone/>
            </a:pPr>
            <a:r>
              <a:rPr lang="en-US" altLang="zh-CN" sz="2400" b="1" dirty="0">
                <a:solidFill>
                  <a:srgbClr val="000000"/>
                </a:solidFill>
                <a:latin typeface="Arial" charset="0"/>
                <a:ea typeface="楷体_GB2312" pitchFamily="49" charset="-122"/>
              </a:rPr>
              <a:t>[</a:t>
            </a:r>
            <a:r>
              <a:rPr lang="zh-CN" altLang="en-US" sz="2400" b="1" dirty="0">
                <a:solidFill>
                  <a:srgbClr val="000000"/>
                </a:solidFill>
                <a:latin typeface="Arial" charset="0"/>
                <a:ea typeface="楷体_GB2312" pitchFamily="49" charset="-122"/>
              </a:rPr>
              <a:t>生存期</a:t>
            </a:r>
            <a:r>
              <a:rPr lang="en-US" altLang="zh-CN" sz="2400" b="1" dirty="0">
                <a:solidFill>
                  <a:srgbClr val="000000"/>
                </a:solidFill>
                <a:latin typeface="Arial" charset="0"/>
                <a:ea typeface="楷体_GB2312" pitchFamily="49" charset="-122"/>
              </a:rPr>
              <a:t>] </a:t>
            </a:r>
            <a:r>
              <a:rPr lang="zh-CN" altLang="en-US" sz="2400" b="1" dirty="0">
                <a:solidFill>
                  <a:srgbClr val="000000"/>
                </a:solidFill>
                <a:latin typeface="Arial" charset="0"/>
                <a:ea typeface="楷体_GB2312" pitchFamily="49" charset="-122"/>
              </a:rPr>
              <a:t>在调用该函数</a:t>
            </a:r>
            <a:r>
              <a:rPr lang="en-US" altLang="zh-CN" sz="2400" b="1" dirty="0">
                <a:solidFill>
                  <a:srgbClr val="000000"/>
                </a:solidFill>
                <a:latin typeface="Arial" charset="0"/>
                <a:ea typeface="楷体_GB2312" pitchFamily="49" charset="-122"/>
              </a:rPr>
              <a:t>/</a:t>
            </a:r>
            <a:r>
              <a:rPr lang="zh-CN" altLang="en-US" sz="2400" b="1" dirty="0">
                <a:solidFill>
                  <a:srgbClr val="000000"/>
                </a:solidFill>
                <a:latin typeface="Arial" charset="0"/>
                <a:ea typeface="楷体_GB2312" pitchFamily="49" charset="-122"/>
              </a:rPr>
              <a:t>复合语句时分配存储空间，调用一结束就自动释放这些存储空间。</a:t>
            </a:r>
          </a:p>
          <a:p>
            <a:pPr lvl="1">
              <a:buFontTx/>
              <a:buNone/>
            </a:pPr>
            <a:r>
              <a:rPr lang="en-US" altLang="zh-CN" sz="2400" b="1" dirty="0">
                <a:solidFill>
                  <a:srgbClr val="000000"/>
                </a:solidFill>
                <a:latin typeface="Arial" charset="0"/>
                <a:ea typeface="楷体_GB2312" pitchFamily="49" charset="-122"/>
              </a:rPr>
              <a:t>[</a:t>
            </a:r>
            <a:r>
              <a:rPr lang="zh-CN" altLang="en-US" sz="2400" b="1" dirty="0">
                <a:solidFill>
                  <a:srgbClr val="000000"/>
                </a:solidFill>
                <a:latin typeface="Arial" charset="0"/>
                <a:ea typeface="楷体_GB2312" pitchFamily="49" charset="-122"/>
              </a:rPr>
              <a:t>自动变量的声明</a:t>
            </a:r>
            <a:r>
              <a:rPr lang="en-US" altLang="zh-CN" sz="2400" b="1" dirty="0">
                <a:solidFill>
                  <a:srgbClr val="000000"/>
                </a:solidFill>
                <a:latin typeface="Arial" charset="0"/>
                <a:ea typeface="楷体_GB2312" pitchFamily="49" charset="-122"/>
              </a:rPr>
              <a:t>] </a:t>
            </a:r>
            <a:r>
              <a:rPr lang="zh-CN" altLang="en-US" sz="2400" b="1" dirty="0">
                <a:solidFill>
                  <a:srgbClr val="000000"/>
                </a:solidFill>
                <a:latin typeface="Arial" charset="0"/>
                <a:ea typeface="楷体_GB2312" pitchFamily="49" charset="-122"/>
              </a:rPr>
              <a:t>在函数体</a:t>
            </a:r>
            <a:r>
              <a:rPr lang="en-US" altLang="zh-CN" sz="2400" b="1" dirty="0">
                <a:solidFill>
                  <a:srgbClr val="000000"/>
                </a:solidFill>
                <a:latin typeface="Arial" charset="0"/>
                <a:ea typeface="楷体_GB2312" pitchFamily="49" charset="-122"/>
              </a:rPr>
              <a:t>/</a:t>
            </a:r>
            <a:r>
              <a:rPr lang="zh-CN" altLang="en-US" sz="2400" b="1" dirty="0">
                <a:solidFill>
                  <a:srgbClr val="000000"/>
                </a:solidFill>
                <a:latin typeface="Arial" charset="0"/>
                <a:ea typeface="楷体_GB2312" pitchFamily="49" charset="-122"/>
              </a:rPr>
              <a:t>复合语句中：</a:t>
            </a:r>
          </a:p>
          <a:p>
            <a:pPr lvl="1" algn="ctr">
              <a:buFontTx/>
              <a:buNone/>
            </a:pPr>
            <a:r>
              <a:rPr lang="en-US" altLang="zh-CN" sz="2400" b="1" dirty="0">
                <a:solidFill>
                  <a:srgbClr val="3333FF"/>
                </a:solidFill>
                <a:latin typeface="Arial" charset="0"/>
                <a:ea typeface="楷体_GB2312" pitchFamily="49" charset="-122"/>
              </a:rPr>
              <a:t>[auto]  </a:t>
            </a:r>
            <a:r>
              <a:rPr lang="zh-CN" altLang="en-US" sz="2400" b="1" dirty="0">
                <a:solidFill>
                  <a:srgbClr val="3333FF"/>
                </a:solidFill>
                <a:latin typeface="Arial" charset="0"/>
                <a:ea typeface="楷体_GB2312" pitchFamily="49" charset="-122"/>
              </a:rPr>
              <a:t>数据类型  变量名</a:t>
            </a:r>
          </a:p>
          <a:p>
            <a:pPr lvl="1"/>
            <a:r>
              <a:rPr lang="zh-CN" altLang="en-US" sz="2400" b="1" dirty="0">
                <a:solidFill>
                  <a:srgbClr val="000000"/>
                </a:solidFill>
                <a:latin typeface="Arial" charset="0"/>
                <a:ea typeface="楷体_GB2312" pitchFamily="49" charset="-122"/>
              </a:rPr>
              <a:t>由于程序中大多数变量都是自动变量，因此</a:t>
            </a:r>
            <a:r>
              <a:rPr lang="en-US" altLang="zh-CN" sz="2400" b="1" dirty="0">
                <a:solidFill>
                  <a:srgbClr val="000000"/>
                </a:solidFill>
                <a:latin typeface="Arial" charset="0"/>
                <a:ea typeface="楷体_GB2312" pitchFamily="49" charset="-122"/>
              </a:rPr>
              <a:t>auto</a:t>
            </a:r>
            <a:r>
              <a:rPr lang="zh-CN" altLang="en-US" sz="2400" b="1" dirty="0">
                <a:solidFill>
                  <a:srgbClr val="000000"/>
                </a:solidFill>
                <a:latin typeface="Arial" charset="0"/>
                <a:ea typeface="楷体_GB2312" pitchFamily="49" charset="-122"/>
              </a:rPr>
              <a:t>可以省略，不写即隐含地确定为“自动存储类别”。</a:t>
            </a:r>
          </a:p>
        </p:txBody>
      </p:sp>
      <p:sp>
        <p:nvSpPr>
          <p:cNvPr id="49156" name="Rectangle 4"/>
          <p:cNvSpPr>
            <a:spLocks noChangeArrowheads="1"/>
          </p:cNvSpPr>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sz="3200" b="1" dirty="0">
                <a:solidFill>
                  <a:schemeClr val="tx2"/>
                </a:solidFill>
                <a:latin typeface="Arial" charset="0"/>
                <a:ea typeface="楷体_GB2312" pitchFamily="49" charset="-122"/>
              </a:rPr>
              <a:t>7.9.2 </a:t>
            </a:r>
            <a:r>
              <a:rPr lang="zh-CN" altLang="en-US" sz="3200" b="1" dirty="0">
                <a:solidFill>
                  <a:schemeClr val="tx2"/>
                </a:solidFill>
                <a:latin typeface="Arial" charset="0"/>
                <a:ea typeface="楷体_GB2312" pitchFamily="49" charset="-122"/>
              </a:rPr>
              <a:t>变量的存储类别</a:t>
            </a:r>
          </a:p>
        </p:txBody>
      </p:sp>
    </p:spTree>
    <p:extLst>
      <p:ext uri="{BB962C8B-B14F-4D97-AF65-F5344CB8AC3E}">
        <p14:creationId xmlns:p14="http://schemas.microsoft.com/office/powerpoint/2010/main" val="253748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内容占位符 2"/>
          <p:cNvSpPr>
            <a:spLocks noGrp="1"/>
          </p:cNvSpPr>
          <p:nvPr>
            <p:ph idx="1"/>
          </p:nvPr>
        </p:nvSpPr>
        <p:spPr>
          <a:xfrm>
            <a:off x="395536" y="692696"/>
            <a:ext cx="8348464" cy="4876800"/>
          </a:xfrm>
        </p:spPr>
        <p:txBody>
          <a:bodyPr/>
          <a:lstStyle/>
          <a:p>
            <a:pPr>
              <a:buFont typeface="Wingdings" pitchFamily="2" charset="2"/>
              <a:buNone/>
            </a:pPr>
            <a:r>
              <a:rPr lang="en-US" altLang="zh-CN" dirty="0"/>
              <a:t>   【</a:t>
            </a:r>
            <a:r>
              <a:rPr lang="zh-CN" altLang="zh-CN" dirty="0"/>
              <a:t>例</a:t>
            </a:r>
            <a:r>
              <a:rPr lang="en-US" altLang="zh-CN" dirty="0"/>
              <a:t>11】 </a:t>
            </a:r>
            <a:r>
              <a:rPr lang="zh-CN" altLang="zh-CN" dirty="0"/>
              <a:t>有两个班级，分别有</a:t>
            </a:r>
            <a:r>
              <a:rPr lang="en-US" altLang="zh-CN" dirty="0"/>
              <a:t>35</a:t>
            </a:r>
            <a:r>
              <a:rPr lang="zh-CN" altLang="zh-CN" dirty="0"/>
              <a:t>名和</a:t>
            </a:r>
            <a:r>
              <a:rPr lang="en-US" altLang="zh-CN" dirty="0"/>
              <a:t>30</a:t>
            </a:r>
            <a:r>
              <a:rPr lang="zh-CN" altLang="zh-CN" dirty="0"/>
              <a:t>名学生，调用一个</a:t>
            </a:r>
            <a:r>
              <a:rPr lang="en-US" altLang="zh-CN" dirty="0"/>
              <a:t>average</a:t>
            </a:r>
            <a:r>
              <a:rPr lang="zh-CN" altLang="zh-CN" dirty="0"/>
              <a:t>函数，分别求这两个班的学生的平均成绩。</a:t>
            </a:r>
            <a:endParaRPr lang="zh-CN" altLang="en-US" dirty="0"/>
          </a:p>
        </p:txBody>
      </p:sp>
      <p:sp>
        <p:nvSpPr>
          <p:cNvPr id="4" name="内容占位符 2"/>
          <p:cNvSpPr txBox="1">
            <a:spLocks/>
          </p:cNvSpPr>
          <p:nvPr/>
        </p:nvSpPr>
        <p:spPr bwMode="auto">
          <a:xfrm>
            <a:off x="539750" y="2204864"/>
            <a:ext cx="8153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90000"/>
              <a:buBlip>
                <a:blip r:embed="rId2"/>
              </a:buBlip>
              <a:defRPr kumimoji="1" sz="3200">
                <a:solidFill>
                  <a:srgbClr val="000000"/>
                </a:solidFill>
                <a:latin typeface="+mn-lt"/>
                <a:ea typeface="+mn-ea"/>
                <a:cs typeface="+mn-cs"/>
              </a:defRPr>
            </a:lvl1pPr>
            <a:lvl2pPr marL="742950" indent="-285750" algn="l" rtl="0" fontAlgn="base">
              <a:spcBef>
                <a:spcPct val="20000"/>
              </a:spcBef>
              <a:spcAft>
                <a:spcPct val="0"/>
              </a:spcAft>
              <a:buSzPct val="80000"/>
              <a:buBlip>
                <a:blip r:embed="rId3"/>
              </a:buBlip>
              <a:defRPr kumimoji="1" sz="2800">
                <a:solidFill>
                  <a:srgbClr val="000000"/>
                </a:solidFill>
                <a:latin typeface="+mn-lt"/>
                <a:ea typeface="+mn-ea"/>
              </a:defRPr>
            </a:lvl2pPr>
            <a:lvl3pPr marL="1143000" indent="-228600" algn="l" rtl="0" fontAlgn="base">
              <a:spcBef>
                <a:spcPct val="20000"/>
              </a:spcBef>
              <a:spcAft>
                <a:spcPct val="0"/>
              </a:spcAft>
              <a:buSzPct val="70000"/>
              <a:buBlip>
                <a:blip r:embed="rId4"/>
              </a:buBlip>
              <a:defRPr kumimoji="1" sz="2400">
                <a:solidFill>
                  <a:srgbClr val="000000"/>
                </a:solidFill>
                <a:latin typeface="+mn-lt"/>
                <a:ea typeface="+mn-ea"/>
              </a:defRPr>
            </a:lvl3pPr>
            <a:lvl4pPr marL="1600200" indent="-228600" algn="l" rtl="0" fontAlgn="base">
              <a:spcBef>
                <a:spcPct val="20000"/>
              </a:spcBef>
              <a:spcAft>
                <a:spcPct val="0"/>
              </a:spcAft>
              <a:buSzPct val="70000"/>
              <a:buBlip>
                <a:blip r:embed="rId5"/>
              </a:buBlip>
              <a:defRPr kumimoji="1" sz="2000">
                <a:solidFill>
                  <a:srgbClr val="000000"/>
                </a:solidFill>
                <a:latin typeface="+mn-lt"/>
                <a:ea typeface="+mn-ea"/>
              </a:defRPr>
            </a:lvl4pPr>
            <a:lvl5pPr marL="2057400" indent="-228600" algn="l" rtl="0" fontAlgn="base">
              <a:spcBef>
                <a:spcPct val="20000"/>
              </a:spcBef>
              <a:spcAft>
                <a:spcPct val="0"/>
              </a:spcAft>
              <a:buSzPct val="70000"/>
              <a:buBlip>
                <a:blip r:embed="rId6"/>
              </a:buBlip>
              <a:defRPr kumimoji="1" sz="2000">
                <a:solidFill>
                  <a:srgbClr val="000000"/>
                </a:solidFill>
                <a:latin typeface="+mn-lt"/>
                <a:ea typeface="+mn-ea"/>
              </a:defRPr>
            </a:lvl5pPr>
            <a:lvl6pPr marL="2514600" indent="-228600" algn="l" rtl="0" fontAlgn="base">
              <a:spcBef>
                <a:spcPct val="20000"/>
              </a:spcBef>
              <a:spcAft>
                <a:spcPct val="0"/>
              </a:spcAft>
              <a:buSzPct val="70000"/>
              <a:buBlip>
                <a:blip r:embed="rId6"/>
              </a:buBlip>
              <a:defRPr kumimoji="1" sz="2000">
                <a:solidFill>
                  <a:schemeClr val="tx1"/>
                </a:solidFill>
                <a:latin typeface="+mn-lt"/>
                <a:ea typeface="+mn-ea"/>
              </a:defRPr>
            </a:lvl6pPr>
            <a:lvl7pPr marL="2971800" indent="-228600" algn="l" rtl="0" fontAlgn="base">
              <a:spcBef>
                <a:spcPct val="20000"/>
              </a:spcBef>
              <a:spcAft>
                <a:spcPct val="0"/>
              </a:spcAft>
              <a:buSzPct val="70000"/>
              <a:buBlip>
                <a:blip r:embed="rId6"/>
              </a:buBlip>
              <a:defRPr kumimoji="1" sz="2000">
                <a:solidFill>
                  <a:schemeClr val="tx1"/>
                </a:solidFill>
                <a:latin typeface="+mn-lt"/>
                <a:ea typeface="+mn-ea"/>
              </a:defRPr>
            </a:lvl7pPr>
            <a:lvl8pPr marL="3429000" indent="-228600" algn="l" rtl="0" fontAlgn="base">
              <a:spcBef>
                <a:spcPct val="20000"/>
              </a:spcBef>
              <a:spcAft>
                <a:spcPct val="0"/>
              </a:spcAft>
              <a:buSzPct val="70000"/>
              <a:buBlip>
                <a:blip r:embed="rId6"/>
              </a:buBlip>
              <a:defRPr kumimoji="1" sz="2000">
                <a:solidFill>
                  <a:schemeClr val="tx1"/>
                </a:solidFill>
                <a:latin typeface="+mn-lt"/>
                <a:ea typeface="+mn-ea"/>
              </a:defRPr>
            </a:lvl8pPr>
            <a:lvl9pPr marL="3886200" indent="-228600" algn="l" rtl="0" fontAlgn="base">
              <a:spcBef>
                <a:spcPct val="20000"/>
              </a:spcBef>
              <a:spcAft>
                <a:spcPct val="0"/>
              </a:spcAft>
              <a:buSzPct val="70000"/>
              <a:buBlip>
                <a:blip r:embed="rId6"/>
              </a:buBlip>
              <a:defRPr kumimoji="1" sz="2000">
                <a:solidFill>
                  <a:schemeClr val="tx1"/>
                </a:solidFill>
                <a:latin typeface="+mn-lt"/>
                <a:ea typeface="+mn-ea"/>
              </a:defRPr>
            </a:lvl9pPr>
          </a:lstStyle>
          <a:p>
            <a:r>
              <a:rPr lang="zh-CN" altLang="zh-CN" kern="0"/>
              <a:t>解题思路：</a:t>
            </a:r>
          </a:p>
          <a:p>
            <a:pPr lvl="1"/>
            <a:r>
              <a:rPr lang="zh-CN" altLang="zh-CN" kern="0"/>
              <a:t>需要解决怎样用同一个函数求两个不同长度的数组的平均值的问题</a:t>
            </a:r>
            <a:endParaRPr lang="en-US" altLang="zh-CN" kern="0"/>
          </a:p>
          <a:p>
            <a:pPr lvl="1"/>
            <a:r>
              <a:rPr lang="zh-CN" altLang="zh-CN" kern="0"/>
              <a:t>定义</a:t>
            </a:r>
            <a:r>
              <a:rPr lang="en-US" altLang="zh-CN" kern="0"/>
              <a:t>average</a:t>
            </a:r>
            <a:r>
              <a:rPr lang="zh-CN" altLang="zh-CN" kern="0"/>
              <a:t>函数时不指定数组的长度，在形参表中增加一个整型变量</a:t>
            </a:r>
            <a:r>
              <a:rPr lang="en-US" altLang="zh-CN" kern="0"/>
              <a:t>i</a:t>
            </a:r>
          </a:p>
          <a:p>
            <a:pPr lvl="1"/>
            <a:r>
              <a:rPr lang="zh-CN" altLang="zh-CN" kern="0"/>
              <a:t>从主函数把数组实际长度从实参传递给形参</a:t>
            </a:r>
            <a:r>
              <a:rPr lang="en-US" altLang="zh-CN" kern="0"/>
              <a:t>i</a:t>
            </a:r>
          </a:p>
          <a:p>
            <a:pPr lvl="1"/>
            <a:r>
              <a:rPr lang="zh-CN" altLang="zh-CN" kern="0"/>
              <a:t>这个</a:t>
            </a:r>
            <a:r>
              <a:rPr lang="en-US" altLang="zh-CN" kern="0"/>
              <a:t>i</a:t>
            </a:r>
            <a:r>
              <a:rPr lang="zh-CN" altLang="zh-CN" kern="0"/>
              <a:t>用来在</a:t>
            </a:r>
            <a:r>
              <a:rPr lang="en-US" altLang="zh-CN" kern="0"/>
              <a:t>average</a:t>
            </a:r>
            <a:r>
              <a:rPr lang="zh-CN" altLang="zh-CN" kern="0"/>
              <a:t>函数中控制循环的次数</a:t>
            </a:r>
          </a:p>
          <a:p>
            <a:pPr lvl="1"/>
            <a:r>
              <a:rPr lang="zh-CN" altLang="zh-CN" kern="0"/>
              <a:t>为简化，设两个班的学生数分别为</a:t>
            </a:r>
            <a:r>
              <a:rPr lang="en-US" altLang="zh-CN" kern="0"/>
              <a:t>5</a:t>
            </a:r>
            <a:r>
              <a:rPr lang="zh-CN" altLang="zh-CN" kern="0"/>
              <a:t>和</a:t>
            </a:r>
            <a:r>
              <a:rPr lang="en-US" altLang="zh-CN" kern="0"/>
              <a:t>10</a:t>
            </a:r>
            <a:endParaRPr lang="zh-CN" altLang="zh-CN" kern="0"/>
          </a:p>
          <a:p>
            <a:pPr>
              <a:buFont typeface="Wingdings" pitchFamily="2" charset="2"/>
              <a:buNone/>
            </a:pPr>
            <a:endParaRPr lang="zh-CN" altLang="en-US" kern="0" dirty="0"/>
          </a:p>
        </p:txBody>
      </p:sp>
    </p:spTree>
    <p:extLst>
      <p:ext uri="{BB962C8B-B14F-4D97-AF65-F5344CB8AC3E}">
        <p14:creationId xmlns:p14="http://schemas.microsoft.com/office/powerpoint/2010/main" val="283501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7.9.2 </a:t>
            </a:r>
            <a:r>
              <a:rPr lang="zh-CN" altLang="zh-CN" dirty="0">
                <a:solidFill>
                  <a:srgbClr val="800000"/>
                </a:solidFill>
                <a:effectLst>
                  <a:outerShdw blurRad="38100" dist="38100" dir="2700000" algn="tl">
                    <a:srgbClr val="000000"/>
                  </a:outerShdw>
                </a:effectLst>
                <a:latin typeface="Arial" charset="0"/>
                <a:ea typeface="黑体" pitchFamily="2" charset="-122"/>
              </a:rPr>
              <a:t>局部变量的存储类别</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68963" name="Rectangle 3"/>
          <p:cNvSpPr>
            <a:spLocks noGrp="1" noChangeArrowheads="1"/>
          </p:cNvSpPr>
          <p:nvPr>
            <p:ph type="body" idx="1"/>
          </p:nvPr>
        </p:nvSpPr>
        <p:spPr>
          <a:xfrm>
            <a:off x="1214438" y="2143125"/>
            <a:ext cx="4643437" cy="3214688"/>
          </a:xfrm>
        </p:spPr>
        <p:txBody>
          <a:bodyPr/>
          <a:lstStyle/>
          <a:p>
            <a:pPr>
              <a:buFont typeface="Wingdings" pitchFamily="2" charset="2"/>
              <a:buNone/>
            </a:pPr>
            <a:r>
              <a:rPr lang="en-US" altLang="zh-CN" sz="2800" b="1" dirty="0" err="1"/>
              <a:t>int</a:t>
            </a:r>
            <a:r>
              <a:rPr lang="en-US" altLang="zh-CN" sz="2800" b="1" dirty="0"/>
              <a:t> f(</a:t>
            </a:r>
            <a:r>
              <a:rPr lang="en-US" altLang="zh-CN" sz="2800" b="1" dirty="0" err="1"/>
              <a:t>int</a:t>
            </a:r>
            <a:r>
              <a:rPr lang="en-US" altLang="zh-CN" sz="2800" b="1" dirty="0"/>
              <a:t> a)   </a:t>
            </a:r>
            <a:endParaRPr lang="zh-CN" altLang="zh-CN" sz="2800" b="1" dirty="0"/>
          </a:p>
          <a:p>
            <a:pPr>
              <a:buFont typeface="Wingdings" pitchFamily="2" charset="2"/>
              <a:buNone/>
            </a:pPr>
            <a:r>
              <a:rPr lang="en-US" altLang="zh-CN" sz="2800" b="1" dirty="0"/>
              <a:t>{</a:t>
            </a:r>
            <a:r>
              <a:rPr lang="zh-CN" altLang="zh-CN" sz="2800" b="1" dirty="0"/>
              <a:t></a:t>
            </a:r>
          </a:p>
          <a:p>
            <a:pPr>
              <a:buFont typeface="Wingdings" pitchFamily="2" charset="2"/>
              <a:buNone/>
            </a:pPr>
            <a:r>
              <a:rPr lang="en-US" altLang="zh-CN" sz="2800" b="1" dirty="0"/>
              <a:t>     auto </a:t>
            </a:r>
            <a:r>
              <a:rPr lang="en-US" altLang="zh-CN" sz="2800" b="1" dirty="0" err="1"/>
              <a:t>int</a:t>
            </a:r>
            <a:r>
              <a:rPr lang="en-US" altLang="zh-CN" sz="2800" b="1" dirty="0"/>
              <a:t> </a:t>
            </a:r>
            <a:r>
              <a:rPr lang="en-US" altLang="zh-CN" sz="2800" b="1" dirty="0" err="1"/>
              <a:t>b,c</a:t>
            </a:r>
            <a:r>
              <a:rPr lang="en-US" altLang="zh-CN" sz="2800" b="1" dirty="0"/>
              <a:t>=3; </a:t>
            </a:r>
            <a:r>
              <a:rPr lang="zh-CN" altLang="zh-CN" sz="2800" b="1" dirty="0"/>
              <a:t> </a:t>
            </a:r>
          </a:p>
          <a:p>
            <a:pPr>
              <a:buFont typeface="Wingdings" pitchFamily="2" charset="2"/>
              <a:buNone/>
            </a:pPr>
            <a:r>
              <a:rPr lang="zh-CN" altLang="zh-CN" sz="2800" b="1" dirty="0"/>
              <a:t></a:t>
            </a:r>
            <a:r>
              <a:rPr lang="en-US" altLang="zh-CN" sz="2800" b="1" dirty="0"/>
              <a:t>       </a:t>
            </a:r>
            <a:r>
              <a:rPr lang="zh-CN" altLang="zh-CN" sz="2800" b="1" dirty="0"/>
              <a:t>┇</a:t>
            </a:r>
          </a:p>
          <a:p>
            <a:pPr>
              <a:buFont typeface="Wingdings" pitchFamily="2" charset="2"/>
              <a:buNone/>
            </a:pPr>
            <a:r>
              <a:rPr lang="en-US" altLang="zh-CN" sz="2800" b="1" dirty="0"/>
              <a:t>}</a:t>
            </a:r>
            <a:endParaRPr lang="zh-CN" altLang="zh-CN" sz="2800" b="1" dirty="0"/>
          </a:p>
        </p:txBody>
      </p:sp>
      <p:sp>
        <p:nvSpPr>
          <p:cNvPr id="4" name="矩形 3"/>
          <p:cNvSpPr>
            <a:spLocks noChangeArrowheads="1"/>
          </p:cNvSpPr>
          <p:nvPr/>
        </p:nvSpPr>
        <p:spPr bwMode="auto">
          <a:xfrm>
            <a:off x="1619672" y="3145532"/>
            <a:ext cx="1071562"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5" name="圆角矩形标注 4"/>
          <p:cNvSpPr>
            <a:spLocks noChangeArrowheads="1"/>
          </p:cNvSpPr>
          <p:nvPr/>
        </p:nvSpPr>
        <p:spPr bwMode="auto">
          <a:xfrm>
            <a:off x="2071688" y="4643438"/>
            <a:ext cx="2071687" cy="714375"/>
          </a:xfrm>
          <a:prstGeom prst="wedgeRoundRectCallout">
            <a:avLst>
              <a:gd name="adj1" fmla="val -35296"/>
              <a:gd name="adj2" fmla="val -146375"/>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zh-CN" altLang="en-US" sz="2800">
                <a:solidFill>
                  <a:srgbClr val="0000CC"/>
                </a:solidFill>
                <a:latin typeface="Arial" charset="0"/>
              </a:rPr>
              <a:t>可以省略</a:t>
            </a:r>
          </a:p>
        </p:txBody>
      </p:sp>
    </p:spTree>
    <p:extLst>
      <p:ext uri="{BB962C8B-B14F-4D97-AF65-F5344CB8AC3E}">
        <p14:creationId xmlns:p14="http://schemas.microsoft.com/office/powerpoint/2010/main" val="161642305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44B92A17-8121-41D2-899B-B81DBA13DDEE}" type="slidenum">
              <a:rPr lang="en-US" altLang="zh-CN"/>
              <a:pPr/>
              <a:t>41</a:t>
            </a:fld>
            <a:endParaRPr lang="en-US" altLang="zh-CN"/>
          </a:p>
        </p:txBody>
      </p:sp>
      <p:sp>
        <p:nvSpPr>
          <p:cNvPr id="50178" name="Rectangle 2"/>
          <p:cNvSpPr>
            <a:spLocks noGrp="1" noChangeArrowheads="1"/>
          </p:cNvSpPr>
          <p:nvPr>
            <p:ph type="title"/>
          </p:nvPr>
        </p:nvSpPr>
        <p:spPr>
          <a:xfrm>
            <a:off x="685800" y="115888"/>
            <a:ext cx="7772400" cy="609600"/>
          </a:xfrm>
        </p:spPr>
        <p:txBody>
          <a:bodyPr/>
          <a:lstStyle/>
          <a:p>
            <a:r>
              <a:rPr lang="en-US" altLang="zh-CN" sz="3200" b="1" dirty="0">
                <a:latin typeface="Arial" charset="0"/>
                <a:ea typeface="楷体_GB2312" pitchFamily="49" charset="-122"/>
              </a:rPr>
              <a:t>7.9.2 </a:t>
            </a:r>
            <a:r>
              <a:rPr lang="zh-CN" altLang="en-US" sz="3200" b="1" dirty="0">
                <a:latin typeface="Arial" charset="0"/>
                <a:ea typeface="楷体_GB2312" pitchFamily="49" charset="-122"/>
              </a:rPr>
              <a:t>变量的存储类别</a:t>
            </a:r>
          </a:p>
        </p:txBody>
      </p:sp>
      <p:sp>
        <p:nvSpPr>
          <p:cNvPr id="50179" name="Rectangle 3"/>
          <p:cNvSpPr>
            <a:spLocks noGrp="1" noChangeArrowheads="1"/>
          </p:cNvSpPr>
          <p:nvPr>
            <p:ph type="body" idx="1"/>
          </p:nvPr>
        </p:nvSpPr>
        <p:spPr>
          <a:xfrm>
            <a:off x="395536" y="857180"/>
            <a:ext cx="8352928" cy="6165850"/>
          </a:xfrm>
        </p:spPr>
        <p:txBody>
          <a:bodyPr/>
          <a:lstStyle/>
          <a:p>
            <a:pPr>
              <a:spcBef>
                <a:spcPts val="1200"/>
              </a:spcBef>
            </a:pPr>
            <a:r>
              <a:rPr lang="zh-CN" altLang="en-US" b="1" dirty="0">
                <a:solidFill>
                  <a:srgbClr val="000000"/>
                </a:solidFill>
                <a:latin typeface="Arial" charset="0"/>
                <a:ea typeface="楷体_GB2312" pitchFamily="49" charset="-122"/>
              </a:rPr>
              <a:t>用</a:t>
            </a:r>
            <a:r>
              <a:rPr lang="en-US" altLang="zh-CN" b="1" dirty="0">
                <a:solidFill>
                  <a:srgbClr val="000000"/>
                </a:solidFill>
                <a:latin typeface="Arial" charset="0"/>
                <a:ea typeface="楷体_GB2312" pitchFamily="49" charset="-122"/>
              </a:rPr>
              <a:t>static</a:t>
            </a:r>
            <a:r>
              <a:rPr lang="zh-CN" altLang="en-US" b="1" dirty="0">
                <a:solidFill>
                  <a:srgbClr val="000000"/>
                </a:solidFill>
                <a:latin typeface="Arial" charset="0"/>
                <a:ea typeface="楷体_GB2312" pitchFamily="49" charset="-122"/>
              </a:rPr>
              <a:t>声明局部变量 </a:t>
            </a:r>
            <a:r>
              <a:rPr lang="en-US" altLang="zh-CN" b="1" dirty="0">
                <a:solidFill>
                  <a:srgbClr val="000000"/>
                </a:solidFill>
                <a:latin typeface="Arial" charset="0"/>
                <a:ea typeface="楷体_GB2312" pitchFamily="49" charset="-122"/>
              </a:rPr>
              <a:t>—— </a:t>
            </a:r>
            <a:r>
              <a:rPr lang="zh-CN" altLang="en-US" b="1" u="sng" dirty="0">
                <a:solidFill>
                  <a:srgbClr val="00CC00"/>
                </a:solidFill>
                <a:effectLst>
                  <a:outerShdw blurRad="38100" dist="38100" dir="2700000" algn="tl">
                    <a:srgbClr val="C0C0C0"/>
                  </a:outerShdw>
                </a:effectLst>
                <a:latin typeface="Arial" charset="0"/>
                <a:ea typeface="楷体_GB2312" pitchFamily="49" charset="-122"/>
              </a:rPr>
              <a:t>静态局部变量</a:t>
            </a:r>
          </a:p>
          <a:p>
            <a:pPr lvl="1">
              <a:spcBef>
                <a:spcPts val="1200"/>
              </a:spcBef>
              <a:buFontTx/>
              <a:buNone/>
            </a:pPr>
            <a:r>
              <a:rPr lang="en-US" altLang="zh-CN" b="1" dirty="0">
                <a:solidFill>
                  <a:srgbClr val="000000"/>
                </a:solidFill>
                <a:latin typeface="Arial" charset="0"/>
                <a:ea typeface="楷体_GB2312" pitchFamily="49" charset="-122"/>
              </a:rPr>
              <a:t>[</a:t>
            </a:r>
            <a:r>
              <a:rPr lang="zh-CN" altLang="en-US" b="1" dirty="0">
                <a:solidFill>
                  <a:srgbClr val="000000"/>
                </a:solidFill>
                <a:latin typeface="Arial" charset="0"/>
                <a:ea typeface="楷体_GB2312" pitchFamily="49" charset="-122"/>
              </a:rPr>
              <a:t>存储区域</a:t>
            </a:r>
            <a:r>
              <a:rPr lang="en-US" altLang="zh-CN" b="1" dirty="0">
                <a:solidFill>
                  <a:srgbClr val="000000"/>
                </a:solidFill>
                <a:latin typeface="Arial" charset="0"/>
                <a:ea typeface="楷体_GB2312" pitchFamily="49" charset="-122"/>
              </a:rPr>
              <a:t>] </a:t>
            </a:r>
            <a:r>
              <a:rPr lang="zh-CN" altLang="en-US" b="1" dirty="0">
                <a:solidFill>
                  <a:srgbClr val="000000"/>
                </a:solidFill>
                <a:latin typeface="Arial" charset="0"/>
                <a:ea typeface="楷体_GB2312" pitchFamily="49" charset="-122"/>
              </a:rPr>
              <a:t>静态存储区</a:t>
            </a:r>
          </a:p>
          <a:p>
            <a:pPr lvl="1">
              <a:spcBef>
                <a:spcPts val="1200"/>
              </a:spcBef>
              <a:buFontTx/>
              <a:buNone/>
            </a:pPr>
            <a:r>
              <a:rPr lang="en-US" altLang="zh-CN" b="1" dirty="0">
                <a:solidFill>
                  <a:srgbClr val="000000"/>
                </a:solidFill>
                <a:latin typeface="Arial" charset="0"/>
                <a:ea typeface="楷体_GB2312" pitchFamily="49" charset="-122"/>
              </a:rPr>
              <a:t>[</a:t>
            </a:r>
            <a:r>
              <a:rPr lang="zh-CN" altLang="en-US" b="1" dirty="0">
                <a:solidFill>
                  <a:srgbClr val="000000"/>
                </a:solidFill>
                <a:latin typeface="Arial" charset="0"/>
                <a:ea typeface="楷体_GB2312" pitchFamily="49" charset="-122"/>
              </a:rPr>
              <a:t>生存期</a:t>
            </a:r>
            <a:r>
              <a:rPr lang="en-US" altLang="zh-CN" b="1" dirty="0">
                <a:solidFill>
                  <a:srgbClr val="000000"/>
                </a:solidFill>
                <a:latin typeface="Arial" charset="0"/>
                <a:ea typeface="楷体_GB2312" pitchFamily="49" charset="-122"/>
              </a:rPr>
              <a:t>] </a:t>
            </a:r>
            <a:r>
              <a:rPr lang="zh-CN" altLang="en-US" b="1" dirty="0">
                <a:solidFill>
                  <a:srgbClr val="000000"/>
                </a:solidFill>
                <a:latin typeface="Arial" charset="0"/>
                <a:ea typeface="楷体_GB2312" pitchFamily="49" charset="-122"/>
              </a:rPr>
              <a:t>在程序开始执行时就分配存储空间，</a:t>
            </a:r>
            <a:r>
              <a:rPr lang="zh-CN" altLang="en-US" b="1" dirty="0">
                <a:solidFill>
                  <a:srgbClr val="FF0000"/>
                </a:solidFill>
                <a:latin typeface="Arial" charset="0"/>
                <a:ea typeface="楷体_GB2312" pitchFamily="49" charset="-122"/>
              </a:rPr>
              <a:t>函数调用结束后并不释放，而是仍保留原值</a:t>
            </a:r>
            <a:r>
              <a:rPr lang="zh-CN" altLang="en-US" b="1" dirty="0">
                <a:solidFill>
                  <a:srgbClr val="000000"/>
                </a:solidFill>
                <a:latin typeface="Arial" charset="0"/>
                <a:ea typeface="楷体_GB2312" pitchFamily="49" charset="-122"/>
              </a:rPr>
              <a:t>，并将其作为下次调用该函数时该变量的初始值，直到程序执行完毕才释放。</a:t>
            </a:r>
          </a:p>
          <a:p>
            <a:pPr lvl="1">
              <a:spcBef>
                <a:spcPts val="1200"/>
              </a:spcBef>
              <a:buFontTx/>
              <a:buNone/>
            </a:pPr>
            <a:r>
              <a:rPr lang="en-US" altLang="zh-CN" b="1" dirty="0">
                <a:solidFill>
                  <a:srgbClr val="000000"/>
                </a:solidFill>
                <a:latin typeface="Arial" charset="0"/>
                <a:ea typeface="楷体_GB2312" pitchFamily="49" charset="-122"/>
              </a:rPr>
              <a:t>[</a:t>
            </a:r>
            <a:r>
              <a:rPr lang="zh-CN" altLang="en-US" b="1" dirty="0">
                <a:solidFill>
                  <a:srgbClr val="000000"/>
                </a:solidFill>
                <a:latin typeface="Arial" charset="0"/>
                <a:ea typeface="楷体_GB2312" pitchFamily="49" charset="-122"/>
              </a:rPr>
              <a:t>自动变量的声明</a:t>
            </a:r>
            <a:r>
              <a:rPr lang="en-US" altLang="zh-CN" b="1" dirty="0">
                <a:solidFill>
                  <a:srgbClr val="000000"/>
                </a:solidFill>
                <a:latin typeface="Arial" charset="0"/>
                <a:ea typeface="楷体_GB2312" pitchFamily="49" charset="-122"/>
              </a:rPr>
              <a:t>] </a:t>
            </a:r>
            <a:r>
              <a:rPr lang="zh-CN" altLang="en-US" b="1" dirty="0">
                <a:solidFill>
                  <a:srgbClr val="000000"/>
                </a:solidFill>
                <a:latin typeface="Arial" charset="0"/>
                <a:ea typeface="楷体_GB2312" pitchFamily="49" charset="-122"/>
              </a:rPr>
              <a:t>在函数体</a:t>
            </a:r>
            <a:r>
              <a:rPr lang="en-US" altLang="zh-CN" b="1" dirty="0">
                <a:solidFill>
                  <a:srgbClr val="000000"/>
                </a:solidFill>
                <a:latin typeface="Arial" charset="0"/>
                <a:ea typeface="楷体_GB2312" pitchFamily="49" charset="-122"/>
              </a:rPr>
              <a:t>/</a:t>
            </a:r>
            <a:r>
              <a:rPr lang="zh-CN" altLang="en-US" b="1" dirty="0">
                <a:solidFill>
                  <a:srgbClr val="000000"/>
                </a:solidFill>
                <a:latin typeface="Arial" charset="0"/>
                <a:ea typeface="楷体_GB2312" pitchFamily="49" charset="-122"/>
              </a:rPr>
              <a:t>复合语句中：</a:t>
            </a:r>
          </a:p>
          <a:p>
            <a:pPr lvl="1" algn="ctr">
              <a:spcBef>
                <a:spcPts val="1200"/>
              </a:spcBef>
              <a:buFontTx/>
              <a:buNone/>
            </a:pPr>
            <a:r>
              <a:rPr lang="en-US" altLang="zh-CN" b="1" dirty="0">
                <a:solidFill>
                  <a:srgbClr val="3333FF"/>
                </a:solidFill>
                <a:latin typeface="Arial" charset="0"/>
                <a:ea typeface="楷体_GB2312" pitchFamily="49" charset="-122"/>
              </a:rPr>
              <a:t>static  </a:t>
            </a:r>
            <a:r>
              <a:rPr lang="zh-CN" altLang="en-US" b="1" dirty="0">
                <a:solidFill>
                  <a:srgbClr val="3333FF"/>
                </a:solidFill>
                <a:latin typeface="Arial" charset="0"/>
                <a:ea typeface="楷体_GB2312" pitchFamily="49" charset="-122"/>
              </a:rPr>
              <a:t>数据类型  变量名</a:t>
            </a:r>
          </a:p>
        </p:txBody>
      </p:sp>
    </p:spTree>
    <p:extLst>
      <p:ext uri="{BB962C8B-B14F-4D97-AF65-F5344CB8AC3E}">
        <p14:creationId xmlns:p14="http://schemas.microsoft.com/office/powerpoint/2010/main" val="42053241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dirty="0"/>
              <a:t>    </a:t>
            </a:r>
            <a:r>
              <a:rPr lang="zh-CN" altLang="zh-CN" dirty="0"/>
              <a:t>例</a:t>
            </a:r>
            <a:r>
              <a:rPr lang="en-US" altLang="zh-CN" dirty="0"/>
              <a:t>7.16 </a:t>
            </a:r>
            <a:r>
              <a:rPr lang="zh-CN" altLang="zh-CN" dirty="0"/>
              <a:t>考察静态局部变量的值。</a:t>
            </a:r>
            <a:endParaRPr lang="en-US" altLang="zh-CN" dirty="0"/>
          </a:p>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err="1"/>
              <a:t>int</a:t>
            </a:r>
            <a:r>
              <a:rPr lang="en-US" altLang="zh-CN" sz="2800" dirty="0"/>
              <a:t> main()</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f(</a:t>
            </a:r>
            <a:r>
              <a:rPr lang="en-US" altLang="zh-CN" sz="2800" dirty="0" err="1"/>
              <a:t>int</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a:t>
            </a:r>
            <a:r>
              <a:rPr lang="en-US" altLang="zh-CN" sz="2800" dirty="0">
                <a:solidFill>
                  <a:srgbClr val="0000CC"/>
                </a:solidFill>
              </a:rPr>
              <a:t>a</a:t>
            </a:r>
            <a:r>
              <a:rPr lang="en-US" altLang="zh-CN" sz="2800" dirty="0"/>
              <a:t>=2,</a:t>
            </a:r>
            <a:r>
              <a:rPr lang="en-US" altLang="zh-CN" sz="2800" dirty="0">
                <a:solidFill>
                  <a:srgbClr val="0000CC"/>
                </a:solidFill>
              </a:rPr>
              <a:t>i</a:t>
            </a:r>
            <a:r>
              <a:rPr lang="en-US" altLang="zh-CN" sz="2800" dirty="0"/>
              <a:t>;            </a:t>
            </a:r>
            <a:endParaRPr lang="zh-CN" altLang="zh-CN" sz="2800" dirty="0"/>
          </a:p>
          <a:p>
            <a:pPr>
              <a:lnSpc>
                <a:spcPct val="100000"/>
              </a:lnSpc>
              <a:buFont typeface="Wingdings" pitchFamily="2" charset="2"/>
              <a:buNone/>
            </a:pPr>
            <a:r>
              <a:rPr lang="en-US" altLang="zh-CN" sz="2800" dirty="0"/>
              <a:t>   for(</a:t>
            </a:r>
            <a:r>
              <a:rPr lang="en-US" altLang="zh-CN" sz="2800" dirty="0" err="1">
                <a:solidFill>
                  <a:srgbClr val="0000CC"/>
                </a:solidFill>
              </a:rPr>
              <a:t>i</a:t>
            </a:r>
            <a:r>
              <a:rPr lang="en-US" altLang="zh-CN" sz="2800" dirty="0"/>
              <a:t>=0;</a:t>
            </a:r>
            <a:r>
              <a:rPr lang="en-US" altLang="zh-CN" sz="2800" dirty="0">
                <a:solidFill>
                  <a:srgbClr val="0000CC"/>
                </a:solidFill>
              </a:rPr>
              <a:t>i</a:t>
            </a:r>
            <a:r>
              <a:rPr lang="en-US" altLang="zh-CN" sz="2800" dirty="0"/>
              <a:t>&lt;3;</a:t>
            </a:r>
            <a:r>
              <a:rPr lang="en-US" altLang="zh-CN" sz="2800" dirty="0">
                <a:solidFill>
                  <a:srgbClr val="0000CC"/>
                </a:solidFill>
              </a:rPr>
              <a:t>i</a:t>
            </a:r>
            <a:r>
              <a:rPr lang="en-US" altLang="zh-CN" sz="2800" dirty="0"/>
              <a:t>++)</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t>
            </a:r>
            <a:r>
              <a:rPr lang="en-US" altLang="zh-CN" sz="2800" dirty="0">
                <a:solidFill>
                  <a:srgbClr val="0000CC"/>
                </a:solidFill>
              </a:rPr>
              <a:t>a</a:t>
            </a:r>
            <a:r>
              <a:rPr lang="en-US" altLang="zh-CN" sz="2800" dirty="0"/>
              <a:t>));</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a:p>
            <a:pPr>
              <a:buFont typeface="Wingdings" pitchFamily="2" charset="2"/>
              <a:buNone/>
            </a:pPr>
            <a:endParaRPr lang="zh-CN" altLang="en-US" dirty="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lgn="l">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a</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=0;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FF0000"/>
                </a:solidFill>
                <a:latin typeface="+mn-lt"/>
                <a:ea typeface="+mn-ea"/>
              </a:rPr>
              <a:t>static</a:t>
            </a: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=3;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a:t>
            </a:r>
            <a:r>
              <a:rPr lang="en-US" altLang="zh-CN" sz="2800" b="1" dirty="0">
                <a:solidFill>
                  <a:schemeClr val="tx2">
                    <a:lumMod val="60000"/>
                    <a:lumOff val="40000"/>
                  </a:schemeClr>
                </a:solidFill>
                <a:latin typeface="+mn-lt"/>
                <a:ea typeface="+mn-ea"/>
              </a:rPr>
              <a:t>b</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a:t>
            </a:r>
            <a:r>
              <a:rPr lang="en-US" altLang="zh-CN" sz="2800" b="1" dirty="0">
                <a:solidFill>
                  <a:schemeClr val="tx2">
                    <a:lumMod val="60000"/>
                    <a:lumOff val="40000"/>
                  </a:schemeClr>
                </a:solidFill>
                <a:latin typeface="+mn-lt"/>
                <a:ea typeface="+mn-ea"/>
              </a:rPr>
              <a:t>c</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return(</a:t>
            </a:r>
            <a:r>
              <a:rPr lang="en-US" altLang="zh-CN" sz="2800" b="1" dirty="0" err="1">
                <a:solidFill>
                  <a:schemeClr val="tx2">
                    <a:lumMod val="60000"/>
                    <a:lumOff val="40000"/>
                  </a:schemeClr>
                </a:solidFill>
                <a:latin typeface="+mn-lt"/>
                <a:ea typeface="+mn-ea"/>
              </a:rPr>
              <a:t>a</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b</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c</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a:t>
            </a:r>
            <a:endParaRPr lang="zh-CN" altLang="zh-CN" sz="2800" b="1" dirty="0">
              <a:latin typeface="+mn-lt"/>
              <a:ea typeface="+mn-ea"/>
            </a:endParaRPr>
          </a:p>
          <a:p>
            <a:pPr marL="342900" indent="-342900" algn="l" eaLnBrk="0" hangingPunct="0">
              <a:spcBef>
                <a:spcPct val="20000"/>
              </a:spcBef>
              <a:buFont typeface="Wingdings" pitchFamily="2" charset="2"/>
              <a:buNone/>
              <a:defRPr/>
            </a:pPr>
            <a:endParaRPr lang="zh-CN" altLang="zh-CN" sz="2800" b="1" kern="0" dirty="0">
              <a:latin typeface="+mn-lt"/>
              <a:ea typeface="+mn-ea"/>
            </a:endParaRPr>
          </a:p>
          <a:p>
            <a:pPr marL="342900" indent="-342900" algn="l" eaLnBrk="0" hangingPunct="0">
              <a:lnSpc>
                <a:spcPct val="120000"/>
              </a:lnSpc>
              <a:spcBef>
                <a:spcPct val="20000"/>
              </a:spcBef>
              <a:buFont typeface="Wingdings" pitchFamily="2" charset="2"/>
              <a:buNone/>
              <a:defRPr/>
            </a:pPr>
            <a:endParaRPr lang="zh-CN" altLang="en-US" sz="3200" b="1" kern="0" dirty="0">
              <a:latin typeface="+mn-lt"/>
              <a:ea typeface="+mn-ea"/>
            </a:endParaRPr>
          </a:p>
        </p:txBody>
      </p:sp>
      <p:sp>
        <p:nvSpPr>
          <p:cNvPr id="5" name="圆角矩形标注 4"/>
          <p:cNvSpPr>
            <a:spLocks noChangeArrowheads="1"/>
          </p:cNvSpPr>
          <p:nvPr/>
        </p:nvSpPr>
        <p:spPr bwMode="auto">
          <a:xfrm>
            <a:off x="1835696" y="5250656"/>
            <a:ext cx="2071688" cy="714375"/>
          </a:xfrm>
          <a:prstGeom prst="wedgeRoundRectCallout">
            <a:avLst>
              <a:gd name="adj1" fmla="val 24560"/>
              <a:gd name="adj2" fmla="val -165667"/>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调用三次</a:t>
            </a:r>
          </a:p>
        </p:txBody>
      </p:sp>
      <p:sp>
        <p:nvSpPr>
          <p:cNvPr id="6" name="圆角矩形标注 5"/>
          <p:cNvSpPr>
            <a:spLocks noChangeArrowheads="1"/>
          </p:cNvSpPr>
          <p:nvPr/>
        </p:nvSpPr>
        <p:spPr bwMode="auto">
          <a:xfrm>
            <a:off x="5500688" y="5072063"/>
            <a:ext cx="3357562" cy="1071562"/>
          </a:xfrm>
          <a:prstGeom prst="wedgeRoundRectCallout">
            <a:avLst>
              <a:gd name="adj1" fmla="val -15972"/>
              <a:gd name="adj2" fmla="val -11423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zh-CN" altLang="en-US" sz="2800">
                <a:solidFill>
                  <a:srgbClr val="0000CC"/>
                </a:solidFill>
                <a:latin typeface="Arial" charset="0"/>
              </a:rPr>
              <a:t>每调用一次，开辟新</a:t>
            </a:r>
            <a:r>
              <a:rPr lang="en-US" altLang="zh-CN" sz="2800">
                <a:solidFill>
                  <a:srgbClr val="0000CC"/>
                </a:solidFill>
                <a:latin typeface="Arial" charset="0"/>
              </a:rPr>
              <a:t>a</a:t>
            </a:r>
            <a:r>
              <a:rPr lang="zh-CN" altLang="en-US" sz="2800">
                <a:solidFill>
                  <a:srgbClr val="0000CC"/>
                </a:solidFill>
                <a:latin typeface="Arial" charset="0"/>
              </a:rPr>
              <a:t>和</a:t>
            </a:r>
            <a:r>
              <a:rPr lang="en-US" altLang="zh-CN" sz="2800">
                <a:solidFill>
                  <a:srgbClr val="0000CC"/>
                </a:solidFill>
                <a:latin typeface="Arial" charset="0"/>
              </a:rPr>
              <a:t>b</a:t>
            </a:r>
            <a:r>
              <a:rPr lang="zh-CN" altLang="en-US" sz="2800">
                <a:solidFill>
                  <a:srgbClr val="0000CC"/>
                </a:solidFill>
                <a:latin typeface="Arial" charset="0"/>
              </a:rPr>
              <a:t>，但</a:t>
            </a:r>
            <a:r>
              <a:rPr lang="en-US" altLang="zh-CN" sz="2800">
                <a:solidFill>
                  <a:srgbClr val="0000CC"/>
                </a:solidFill>
                <a:latin typeface="Arial" charset="0"/>
              </a:rPr>
              <a:t>c</a:t>
            </a:r>
            <a:r>
              <a:rPr lang="zh-CN" altLang="en-US" sz="2800">
                <a:solidFill>
                  <a:srgbClr val="0000CC"/>
                </a:solidFill>
                <a:latin typeface="Arial" charset="0"/>
              </a:rPr>
              <a:t>不是</a:t>
            </a:r>
          </a:p>
        </p:txBody>
      </p:sp>
    </p:spTree>
    <p:extLst>
      <p:ext uri="{BB962C8B-B14F-4D97-AF65-F5344CB8AC3E}">
        <p14:creationId xmlns:p14="http://schemas.microsoft.com/office/powerpoint/2010/main" val="3290970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dirty="0"/>
              <a:t>    </a:t>
            </a:r>
            <a:r>
              <a:rPr lang="zh-CN" altLang="zh-CN" dirty="0"/>
              <a:t>例</a:t>
            </a:r>
            <a:r>
              <a:rPr lang="en-US" altLang="zh-CN" dirty="0"/>
              <a:t>7.16 </a:t>
            </a:r>
            <a:r>
              <a:rPr lang="zh-CN" altLang="zh-CN" dirty="0"/>
              <a:t>考察静态局部变量的值。</a:t>
            </a:r>
            <a:endParaRPr lang="en-US" altLang="zh-CN" dirty="0"/>
          </a:p>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err="1"/>
              <a:t>int</a:t>
            </a:r>
            <a:r>
              <a:rPr lang="en-US" altLang="zh-CN" sz="2800" dirty="0"/>
              <a:t> main()</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f(</a:t>
            </a:r>
            <a:r>
              <a:rPr lang="en-US" altLang="zh-CN" sz="2800" dirty="0" err="1"/>
              <a:t>int</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a:t>
            </a:r>
            <a:r>
              <a:rPr lang="en-US" altLang="zh-CN" sz="2800" dirty="0">
                <a:solidFill>
                  <a:srgbClr val="0000CC"/>
                </a:solidFill>
              </a:rPr>
              <a:t>a</a:t>
            </a:r>
            <a:r>
              <a:rPr lang="en-US" altLang="zh-CN" sz="2800" dirty="0"/>
              <a:t>=2,</a:t>
            </a:r>
            <a:r>
              <a:rPr lang="en-US" altLang="zh-CN" sz="2800" dirty="0">
                <a:solidFill>
                  <a:srgbClr val="0000CC"/>
                </a:solidFill>
              </a:rPr>
              <a:t>i</a:t>
            </a:r>
            <a:r>
              <a:rPr lang="en-US" altLang="zh-CN" sz="2800" dirty="0"/>
              <a:t>;            </a:t>
            </a:r>
            <a:endParaRPr lang="zh-CN" altLang="zh-CN" sz="2800" dirty="0"/>
          </a:p>
          <a:p>
            <a:pPr>
              <a:lnSpc>
                <a:spcPct val="100000"/>
              </a:lnSpc>
              <a:buFont typeface="Wingdings" pitchFamily="2" charset="2"/>
              <a:buNone/>
            </a:pPr>
            <a:r>
              <a:rPr lang="en-US" altLang="zh-CN" sz="2800" dirty="0"/>
              <a:t>   for(</a:t>
            </a:r>
            <a:r>
              <a:rPr lang="en-US" altLang="zh-CN" sz="2800" dirty="0" err="1">
                <a:solidFill>
                  <a:srgbClr val="0000CC"/>
                </a:solidFill>
              </a:rPr>
              <a:t>i</a:t>
            </a:r>
            <a:r>
              <a:rPr lang="en-US" altLang="zh-CN" sz="2800" dirty="0"/>
              <a:t>=0;</a:t>
            </a:r>
            <a:r>
              <a:rPr lang="en-US" altLang="zh-CN" sz="2800" dirty="0">
                <a:solidFill>
                  <a:srgbClr val="0000CC"/>
                </a:solidFill>
              </a:rPr>
              <a:t>i</a:t>
            </a:r>
            <a:r>
              <a:rPr lang="en-US" altLang="zh-CN" sz="2800" dirty="0"/>
              <a:t>&lt;3;</a:t>
            </a:r>
            <a:r>
              <a:rPr lang="en-US" altLang="zh-CN" sz="2800" dirty="0">
                <a:solidFill>
                  <a:srgbClr val="0000CC"/>
                </a:solidFill>
              </a:rPr>
              <a:t>i</a:t>
            </a:r>
            <a:r>
              <a:rPr lang="en-US" altLang="zh-CN" sz="2800" dirty="0"/>
              <a:t>++)</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t>
            </a:r>
            <a:r>
              <a:rPr lang="en-US" altLang="zh-CN" sz="2800" dirty="0">
                <a:solidFill>
                  <a:srgbClr val="0000CC"/>
                </a:solidFill>
              </a:rPr>
              <a:t>a</a:t>
            </a:r>
            <a:r>
              <a:rPr lang="en-US" altLang="zh-CN" sz="2800" dirty="0"/>
              <a:t>));</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a:p>
            <a:pPr>
              <a:buFont typeface="Wingdings" pitchFamily="2" charset="2"/>
              <a:buNone/>
            </a:pPr>
            <a:endParaRPr lang="zh-CN" altLang="en-US" dirty="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lgn="l">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a</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=0;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FF0000"/>
                </a:solidFill>
                <a:latin typeface="+mn-lt"/>
                <a:ea typeface="+mn-ea"/>
              </a:rPr>
              <a:t>static</a:t>
            </a: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=3;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a:t>
            </a:r>
            <a:r>
              <a:rPr lang="en-US" altLang="zh-CN" sz="2800" b="1" dirty="0">
                <a:solidFill>
                  <a:schemeClr val="tx2">
                    <a:lumMod val="60000"/>
                    <a:lumOff val="40000"/>
                  </a:schemeClr>
                </a:solidFill>
                <a:latin typeface="+mn-lt"/>
                <a:ea typeface="+mn-ea"/>
              </a:rPr>
              <a:t>b</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a:t>
            </a:r>
            <a:r>
              <a:rPr lang="en-US" altLang="zh-CN" sz="2800" b="1" dirty="0">
                <a:solidFill>
                  <a:schemeClr val="tx2">
                    <a:lumMod val="60000"/>
                    <a:lumOff val="40000"/>
                  </a:schemeClr>
                </a:solidFill>
                <a:latin typeface="+mn-lt"/>
                <a:ea typeface="+mn-ea"/>
              </a:rPr>
              <a:t>c</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return(</a:t>
            </a:r>
            <a:r>
              <a:rPr lang="en-US" altLang="zh-CN" sz="2800" b="1" dirty="0" err="1">
                <a:solidFill>
                  <a:schemeClr val="tx2">
                    <a:lumMod val="60000"/>
                    <a:lumOff val="40000"/>
                  </a:schemeClr>
                </a:solidFill>
                <a:latin typeface="+mn-lt"/>
                <a:ea typeface="+mn-ea"/>
              </a:rPr>
              <a:t>a</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b</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c</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a:t>
            </a:r>
            <a:endParaRPr lang="zh-CN" altLang="zh-CN" sz="2800" b="1" dirty="0">
              <a:latin typeface="+mn-lt"/>
              <a:ea typeface="+mn-ea"/>
            </a:endParaRPr>
          </a:p>
          <a:p>
            <a:pPr marL="342900" indent="-342900" algn="l" eaLnBrk="0" hangingPunct="0">
              <a:spcBef>
                <a:spcPct val="20000"/>
              </a:spcBef>
              <a:buFont typeface="Wingdings" pitchFamily="2" charset="2"/>
              <a:buNone/>
              <a:defRPr/>
            </a:pPr>
            <a:endParaRPr lang="zh-CN" altLang="zh-CN" sz="2800" b="1" kern="0" dirty="0">
              <a:latin typeface="+mn-lt"/>
              <a:ea typeface="+mn-ea"/>
            </a:endParaRPr>
          </a:p>
          <a:p>
            <a:pPr marL="342900" indent="-342900" algn="l" eaLnBrk="0" hangingPunct="0">
              <a:lnSpc>
                <a:spcPct val="120000"/>
              </a:lnSpc>
              <a:spcBef>
                <a:spcPct val="20000"/>
              </a:spcBef>
              <a:buFont typeface="Wingdings" pitchFamily="2" charset="2"/>
              <a:buNone/>
              <a:defRPr/>
            </a:pPr>
            <a:endParaRPr lang="zh-CN" altLang="en-US" sz="3200" b="1" kern="0" dirty="0">
              <a:latin typeface="+mn-lt"/>
              <a:ea typeface="+mn-ea"/>
            </a:endParaRPr>
          </a:p>
        </p:txBody>
      </p:sp>
      <p:sp>
        <p:nvSpPr>
          <p:cNvPr id="7" name="矩形 6"/>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dirty="0">
                <a:latin typeface="Arial" charset="0"/>
              </a:rPr>
              <a:t>0</a:t>
            </a:r>
            <a:endParaRPr lang="zh-CN" altLang="en-US" b="0" dirty="0">
              <a:latin typeface="Arial" charset="0"/>
            </a:endParaRPr>
          </a:p>
        </p:txBody>
      </p:sp>
      <p:sp>
        <p:nvSpPr>
          <p:cNvPr id="8" name="矩形 7"/>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latin typeface="Arial" charset="0"/>
              </a:rPr>
              <a:t>3</a:t>
            </a:r>
            <a:endParaRPr lang="zh-CN" altLang="en-US" b="0">
              <a:latin typeface="Arial" charset="0"/>
            </a:endParaRPr>
          </a:p>
        </p:txBody>
      </p:sp>
      <p:sp>
        <p:nvSpPr>
          <p:cNvPr id="9"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dirty="0">
                <a:solidFill>
                  <a:schemeClr val="tx2">
                    <a:lumMod val="60000"/>
                    <a:lumOff val="40000"/>
                  </a:schemeClr>
                </a:solidFill>
                <a:latin typeface="Arial" charset="0"/>
              </a:rPr>
              <a:t>b</a:t>
            </a:r>
            <a:endParaRPr lang="zh-CN" altLang="en-US" dirty="0">
              <a:solidFill>
                <a:schemeClr val="tx2">
                  <a:lumMod val="60000"/>
                  <a:lumOff val="40000"/>
                </a:schemeClr>
              </a:solidFill>
              <a:latin typeface="Arial" charset="0"/>
            </a:endParaRPr>
          </a:p>
        </p:txBody>
      </p:sp>
      <p:sp>
        <p:nvSpPr>
          <p:cNvPr id="10"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chemeClr val="tx2">
                    <a:lumMod val="60000"/>
                    <a:lumOff val="40000"/>
                  </a:schemeClr>
                </a:solidFill>
                <a:latin typeface="Arial" charset="0"/>
              </a:rPr>
              <a:t>c</a:t>
            </a:r>
            <a:endParaRPr lang="zh-CN" altLang="en-US">
              <a:solidFill>
                <a:schemeClr val="tx2">
                  <a:lumMod val="60000"/>
                  <a:lumOff val="40000"/>
                </a:schemeClr>
              </a:solidFill>
              <a:latin typeface="Arial" charset="0"/>
            </a:endParaRPr>
          </a:p>
        </p:txBody>
      </p:sp>
      <p:sp>
        <p:nvSpPr>
          <p:cNvPr id="11" name="圆角矩形标注 10"/>
          <p:cNvSpPr>
            <a:spLocks noChangeArrowheads="1"/>
          </p:cNvSpPr>
          <p:nvPr/>
        </p:nvSpPr>
        <p:spPr bwMode="auto">
          <a:xfrm>
            <a:off x="5940425" y="5214938"/>
            <a:ext cx="3060700" cy="714375"/>
          </a:xfrm>
          <a:prstGeom prst="wedgeRoundRectCallout">
            <a:avLst>
              <a:gd name="adj1" fmla="val 12343"/>
              <a:gd name="adj2" fmla="val -15511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第一次调用开始</a:t>
            </a:r>
          </a:p>
        </p:txBody>
      </p:sp>
      <p:sp>
        <p:nvSpPr>
          <p:cNvPr id="2" name="右箭头 1"/>
          <p:cNvSpPr/>
          <p:nvPr/>
        </p:nvSpPr>
        <p:spPr bwMode="auto">
          <a:xfrm>
            <a:off x="4750594" y="2972097"/>
            <a:ext cx="571500" cy="288032"/>
          </a:xfrm>
          <a:prstGeom prst="rightArrow">
            <a:avLst/>
          </a:prstGeom>
          <a:solidFill>
            <a:srgbClr val="FF0000"/>
          </a:solid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07714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1" grpId="0" animBg="1"/>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dirty="0"/>
              <a:t>    </a:t>
            </a:r>
            <a:r>
              <a:rPr lang="zh-CN" altLang="zh-CN" dirty="0"/>
              <a:t>例</a:t>
            </a:r>
            <a:r>
              <a:rPr lang="en-US" altLang="zh-CN" dirty="0"/>
              <a:t>7.16 </a:t>
            </a:r>
            <a:r>
              <a:rPr lang="zh-CN" altLang="zh-CN" dirty="0"/>
              <a:t>考察静态局部变量的值。</a:t>
            </a:r>
            <a:endParaRPr lang="en-US" altLang="zh-CN" dirty="0"/>
          </a:p>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err="1"/>
              <a:t>int</a:t>
            </a:r>
            <a:r>
              <a:rPr lang="en-US" altLang="zh-CN" sz="2800" dirty="0"/>
              <a:t> main()</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f(</a:t>
            </a:r>
            <a:r>
              <a:rPr lang="en-US" altLang="zh-CN" sz="2800" dirty="0" err="1"/>
              <a:t>int</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a:t>
            </a:r>
            <a:r>
              <a:rPr lang="en-US" altLang="zh-CN" sz="2800" dirty="0">
                <a:solidFill>
                  <a:srgbClr val="0000CC"/>
                </a:solidFill>
              </a:rPr>
              <a:t>a</a:t>
            </a:r>
            <a:r>
              <a:rPr lang="en-US" altLang="zh-CN" sz="2800" dirty="0"/>
              <a:t>=2,</a:t>
            </a:r>
            <a:r>
              <a:rPr lang="en-US" altLang="zh-CN" sz="2800" dirty="0">
                <a:solidFill>
                  <a:srgbClr val="0000CC"/>
                </a:solidFill>
              </a:rPr>
              <a:t>i</a:t>
            </a:r>
            <a:r>
              <a:rPr lang="en-US" altLang="zh-CN" sz="2800" dirty="0"/>
              <a:t>;            </a:t>
            </a:r>
            <a:endParaRPr lang="zh-CN" altLang="zh-CN" sz="2800" dirty="0"/>
          </a:p>
          <a:p>
            <a:pPr>
              <a:lnSpc>
                <a:spcPct val="100000"/>
              </a:lnSpc>
              <a:buFont typeface="Wingdings" pitchFamily="2" charset="2"/>
              <a:buNone/>
            </a:pPr>
            <a:r>
              <a:rPr lang="en-US" altLang="zh-CN" sz="2800" dirty="0"/>
              <a:t>   for(</a:t>
            </a:r>
            <a:r>
              <a:rPr lang="en-US" altLang="zh-CN" sz="2800" dirty="0" err="1">
                <a:solidFill>
                  <a:srgbClr val="0000CC"/>
                </a:solidFill>
              </a:rPr>
              <a:t>i</a:t>
            </a:r>
            <a:r>
              <a:rPr lang="en-US" altLang="zh-CN" sz="2800" dirty="0"/>
              <a:t>=0;</a:t>
            </a:r>
            <a:r>
              <a:rPr lang="en-US" altLang="zh-CN" sz="2800" dirty="0">
                <a:solidFill>
                  <a:srgbClr val="0000CC"/>
                </a:solidFill>
              </a:rPr>
              <a:t>i</a:t>
            </a:r>
            <a:r>
              <a:rPr lang="en-US" altLang="zh-CN" sz="2800" dirty="0"/>
              <a:t>&lt;3;</a:t>
            </a:r>
            <a:r>
              <a:rPr lang="en-US" altLang="zh-CN" sz="2800" dirty="0">
                <a:solidFill>
                  <a:srgbClr val="0000CC"/>
                </a:solidFill>
              </a:rPr>
              <a:t>i</a:t>
            </a:r>
            <a:r>
              <a:rPr lang="en-US" altLang="zh-CN" sz="2800" dirty="0"/>
              <a:t>++)</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t>
            </a:r>
            <a:r>
              <a:rPr lang="en-US" altLang="zh-CN" sz="2800" dirty="0">
                <a:solidFill>
                  <a:srgbClr val="0000CC"/>
                </a:solidFill>
              </a:rPr>
              <a:t>a</a:t>
            </a:r>
            <a:r>
              <a:rPr lang="en-US" altLang="zh-CN" sz="2800" dirty="0"/>
              <a:t>));</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a:p>
            <a:pPr>
              <a:buFont typeface="Wingdings" pitchFamily="2" charset="2"/>
              <a:buNone/>
            </a:pPr>
            <a:endParaRPr lang="zh-CN" altLang="en-US" dirty="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lgn="l">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a</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=0;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FF0000"/>
                </a:solidFill>
                <a:latin typeface="+mn-lt"/>
                <a:ea typeface="+mn-ea"/>
              </a:rPr>
              <a:t>static</a:t>
            </a: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=3;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a:t>
            </a:r>
            <a:r>
              <a:rPr lang="en-US" altLang="zh-CN" sz="2800" b="1" dirty="0">
                <a:solidFill>
                  <a:schemeClr val="tx2">
                    <a:lumMod val="60000"/>
                    <a:lumOff val="40000"/>
                  </a:schemeClr>
                </a:solidFill>
                <a:latin typeface="+mn-lt"/>
                <a:ea typeface="+mn-ea"/>
              </a:rPr>
              <a:t>b</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a:t>
            </a:r>
            <a:r>
              <a:rPr lang="en-US" altLang="zh-CN" sz="2800" b="1" dirty="0">
                <a:solidFill>
                  <a:schemeClr val="tx2">
                    <a:lumMod val="60000"/>
                    <a:lumOff val="40000"/>
                  </a:schemeClr>
                </a:solidFill>
                <a:latin typeface="+mn-lt"/>
                <a:ea typeface="+mn-ea"/>
              </a:rPr>
              <a:t>c</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return(</a:t>
            </a:r>
            <a:r>
              <a:rPr lang="en-US" altLang="zh-CN" sz="2800" b="1" dirty="0" err="1">
                <a:solidFill>
                  <a:schemeClr val="tx2">
                    <a:lumMod val="60000"/>
                    <a:lumOff val="40000"/>
                  </a:schemeClr>
                </a:solidFill>
                <a:latin typeface="+mn-lt"/>
                <a:ea typeface="+mn-ea"/>
              </a:rPr>
              <a:t>a</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b</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c</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a:t>
            </a:r>
            <a:endParaRPr lang="zh-CN" altLang="zh-CN" sz="2800" b="1" dirty="0">
              <a:latin typeface="+mn-lt"/>
              <a:ea typeface="+mn-ea"/>
            </a:endParaRPr>
          </a:p>
          <a:p>
            <a:pPr marL="342900" indent="-342900" algn="l" eaLnBrk="0" hangingPunct="0">
              <a:spcBef>
                <a:spcPct val="20000"/>
              </a:spcBef>
              <a:buFont typeface="Wingdings" pitchFamily="2" charset="2"/>
              <a:buNone/>
              <a:defRPr/>
            </a:pPr>
            <a:endParaRPr lang="zh-CN" altLang="zh-CN" sz="2800" b="1" kern="0" dirty="0">
              <a:latin typeface="+mn-lt"/>
              <a:ea typeface="+mn-ea"/>
            </a:endParaRPr>
          </a:p>
          <a:p>
            <a:pPr marL="342900" indent="-342900" algn="l" eaLnBrk="0" hangingPunct="0">
              <a:lnSpc>
                <a:spcPct val="120000"/>
              </a:lnSpc>
              <a:spcBef>
                <a:spcPct val="20000"/>
              </a:spcBef>
              <a:buFont typeface="Wingdings" pitchFamily="2" charset="2"/>
              <a:buNone/>
              <a:defRPr/>
            </a:pPr>
            <a:endParaRPr lang="zh-CN" altLang="en-US" sz="3200" b="1" kern="0" dirty="0">
              <a:latin typeface="+mn-lt"/>
              <a:ea typeface="+mn-ea"/>
            </a:endParaRPr>
          </a:p>
        </p:txBody>
      </p:sp>
      <p:sp>
        <p:nvSpPr>
          <p:cNvPr id="2" name="右箭头 1"/>
          <p:cNvSpPr/>
          <p:nvPr/>
        </p:nvSpPr>
        <p:spPr bwMode="auto">
          <a:xfrm>
            <a:off x="4643438" y="3789040"/>
            <a:ext cx="571500" cy="288032"/>
          </a:xfrm>
          <a:prstGeom prst="rightArrow">
            <a:avLst/>
          </a:prstGeom>
          <a:solidFill>
            <a:srgbClr val="FF0000"/>
          </a:solid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2" name="矩形 6"/>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latin typeface="Arial" charset="0"/>
              </a:rPr>
              <a:t>0</a:t>
            </a:r>
            <a:endParaRPr lang="zh-CN" altLang="en-US" b="0">
              <a:latin typeface="Arial" charset="0"/>
            </a:endParaRPr>
          </a:p>
        </p:txBody>
      </p:sp>
      <p:sp>
        <p:nvSpPr>
          <p:cNvPr id="13" name="矩形 7"/>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latin typeface="Arial" charset="0"/>
              </a:rPr>
              <a:t>3</a:t>
            </a:r>
            <a:endParaRPr lang="zh-CN" altLang="en-US" b="0">
              <a:latin typeface="Arial" charset="0"/>
            </a:endParaRPr>
          </a:p>
        </p:txBody>
      </p:sp>
      <p:sp>
        <p:nvSpPr>
          <p:cNvPr id="14"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dirty="0">
                <a:solidFill>
                  <a:schemeClr val="tx2">
                    <a:lumMod val="60000"/>
                    <a:lumOff val="40000"/>
                  </a:schemeClr>
                </a:solidFill>
                <a:latin typeface="Arial" charset="0"/>
              </a:rPr>
              <a:t>b</a:t>
            </a:r>
            <a:endParaRPr lang="zh-CN" altLang="en-US" dirty="0">
              <a:solidFill>
                <a:schemeClr val="tx2">
                  <a:lumMod val="60000"/>
                  <a:lumOff val="40000"/>
                </a:schemeClr>
              </a:solidFill>
              <a:latin typeface="Arial" charset="0"/>
            </a:endParaRPr>
          </a:p>
        </p:txBody>
      </p:sp>
      <p:sp>
        <p:nvSpPr>
          <p:cNvPr id="15"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chemeClr val="tx2">
                    <a:lumMod val="60000"/>
                    <a:lumOff val="40000"/>
                  </a:schemeClr>
                </a:solidFill>
                <a:latin typeface="Arial" charset="0"/>
              </a:rPr>
              <a:t>c</a:t>
            </a:r>
            <a:endParaRPr lang="zh-CN" altLang="en-US">
              <a:solidFill>
                <a:schemeClr val="tx2">
                  <a:lumMod val="60000"/>
                  <a:lumOff val="40000"/>
                </a:schemeClr>
              </a:solidFill>
              <a:latin typeface="Arial" charset="0"/>
            </a:endParaRPr>
          </a:p>
        </p:txBody>
      </p:sp>
      <p:sp>
        <p:nvSpPr>
          <p:cNvPr id="16" name="圆角矩形标注 15"/>
          <p:cNvSpPr>
            <a:spLocks noChangeArrowheads="1"/>
          </p:cNvSpPr>
          <p:nvPr/>
        </p:nvSpPr>
        <p:spPr bwMode="auto">
          <a:xfrm>
            <a:off x="5867400" y="5229225"/>
            <a:ext cx="3133725" cy="714375"/>
          </a:xfrm>
          <a:prstGeom prst="wedgeRoundRectCallout">
            <a:avLst>
              <a:gd name="adj1" fmla="val 13222"/>
              <a:gd name="adj2" fmla="val -15511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第一次调用期间</a:t>
            </a:r>
          </a:p>
        </p:txBody>
      </p:sp>
      <p:sp>
        <p:nvSpPr>
          <p:cNvPr id="17" name="矩形 16"/>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FF0000"/>
                </a:solidFill>
                <a:latin typeface="Arial" charset="0"/>
              </a:rPr>
              <a:t>1</a:t>
            </a:r>
            <a:endParaRPr lang="zh-CN" altLang="en-US" b="0">
              <a:solidFill>
                <a:srgbClr val="FF0000"/>
              </a:solidFill>
              <a:latin typeface="Arial" charset="0"/>
            </a:endParaRPr>
          </a:p>
        </p:txBody>
      </p:sp>
      <p:sp>
        <p:nvSpPr>
          <p:cNvPr id="18" name="矩形 17"/>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FF0000"/>
                </a:solidFill>
                <a:latin typeface="Arial" charset="0"/>
              </a:rPr>
              <a:t>4</a:t>
            </a:r>
            <a:endParaRPr lang="zh-CN" altLang="en-US" b="0">
              <a:solidFill>
                <a:srgbClr val="FF0000"/>
              </a:solidFill>
              <a:latin typeface="Arial" charset="0"/>
            </a:endParaRPr>
          </a:p>
        </p:txBody>
      </p:sp>
    </p:spTree>
    <p:extLst>
      <p:ext uri="{BB962C8B-B14F-4D97-AF65-F5344CB8AC3E}">
        <p14:creationId xmlns:p14="http://schemas.microsoft.com/office/powerpoint/2010/main" val="164132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ppt_w</p:attrName>
                                        </p:attrNameLst>
                                      </p:cBhvr>
                                      <p:tavLst>
                                        <p:tav tm="0">
                                          <p:val>
                                            <p:fltVal val="0"/>
                                          </p:val>
                                        </p:tav>
                                        <p:tav tm="100000">
                                          <p:val>
                                            <p:strVal val="#ppt_w"/>
                                          </p:val>
                                        </p:tav>
                                      </p:tavLst>
                                    </p:anim>
                                    <p:anim calcmode="lin" valueType="num">
                                      <p:cBhvr>
                                        <p:cTn id="15" dur="500" fill="hold"/>
                                        <p:tgtEl>
                                          <p:spTgt spid="18"/>
                                        </p:tgtEl>
                                        <p:attrNameLst>
                                          <p:attrName>ppt_h</p:attrName>
                                        </p:attrNameLst>
                                      </p:cBhvr>
                                      <p:tavLst>
                                        <p:tav tm="0">
                                          <p:val>
                                            <p:fltVal val="0"/>
                                          </p:val>
                                        </p:tav>
                                        <p:tav tm="100000">
                                          <p:val>
                                            <p:strVal val="#ppt_h"/>
                                          </p:val>
                                        </p:tav>
                                      </p:tavLst>
                                    </p:anim>
                                    <p:anim calcmode="lin" valueType="num">
                                      <p:cBhvr>
                                        <p:cTn id="16" dur="500" fill="hold"/>
                                        <p:tgtEl>
                                          <p:spTgt spid="18"/>
                                        </p:tgtEl>
                                        <p:attrNameLst>
                                          <p:attrName>style.rotation</p:attrName>
                                        </p:attrNameLst>
                                      </p:cBhvr>
                                      <p:tavLst>
                                        <p:tav tm="0">
                                          <p:val>
                                            <p:fltVal val="360"/>
                                          </p:val>
                                        </p:tav>
                                        <p:tav tm="100000">
                                          <p:val>
                                            <p:fltVal val="0"/>
                                          </p:val>
                                        </p:tav>
                                      </p:tavLst>
                                    </p:anim>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dirty="0"/>
              <a:t>    </a:t>
            </a:r>
            <a:r>
              <a:rPr lang="zh-CN" altLang="zh-CN" dirty="0"/>
              <a:t>例</a:t>
            </a:r>
            <a:r>
              <a:rPr lang="en-US" altLang="zh-CN" dirty="0"/>
              <a:t>7.16 </a:t>
            </a:r>
            <a:r>
              <a:rPr lang="zh-CN" altLang="zh-CN" dirty="0"/>
              <a:t>考察静态局部变量的值。</a:t>
            </a:r>
            <a:endParaRPr lang="en-US" altLang="zh-CN" dirty="0"/>
          </a:p>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err="1"/>
              <a:t>int</a:t>
            </a:r>
            <a:r>
              <a:rPr lang="en-US" altLang="zh-CN" sz="2800" dirty="0"/>
              <a:t> main()</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f(</a:t>
            </a:r>
            <a:r>
              <a:rPr lang="en-US" altLang="zh-CN" sz="2800" dirty="0" err="1"/>
              <a:t>int</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a:t>
            </a:r>
            <a:r>
              <a:rPr lang="en-US" altLang="zh-CN" sz="2800" dirty="0">
                <a:solidFill>
                  <a:srgbClr val="0000CC"/>
                </a:solidFill>
              </a:rPr>
              <a:t>a</a:t>
            </a:r>
            <a:r>
              <a:rPr lang="en-US" altLang="zh-CN" sz="2800" dirty="0"/>
              <a:t>=2,</a:t>
            </a:r>
            <a:r>
              <a:rPr lang="en-US" altLang="zh-CN" sz="2800" dirty="0">
                <a:solidFill>
                  <a:srgbClr val="0000CC"/>
                </a:solidFill>
              </a:rPr>
              <a:t>i</a:t>
            </a:r>
            <a:r>
              <a:rPr lang="en-US" altLang="zh-CN" sz="2800" dirty="0"/>
              <a:t>;            </a:t>
            </a:r>
            <a:endParaRPr lang="zh-CN" altLang="zh-CN" sz="2800" dirty="0"/>
          </a:p>
          <a:p>
            <a:pPr>
              <a:lnSpc>
                <a:spcPct val="100000"/>
              </a:lnSpc>
              <a:buFont typeface="Wingdings" pitchFamily="2" charset="2"/>
              <a:buNone/>
            </a:pPr>
            <a:r>
              <a:rPr lang="en-US" altLang="zh-CN" sz="2800" dirty="0"/>
              <a:t>   for(</a:t>
            </a:r>
            <a:r>
              <a:rPr lang="en-US" altLang="zh-CN" sz="2800" dirty="0" err="1">
                <a:solidFill>
                  <a:srgbClr val="0000CC"/>
                </a:solidFill>
              </a:rPr>
              <a:t>i</a:t>
            </a:r>
            <a:r>
              <a:rPr lang="en-US" altLang="zh-CN" sz="2800" dirty="0"/>
              <a:t>=0;</a:t>
            </a:r>
            <a:r>
              <a:rPr lang="en-US" altLang="zh-CN" sz="2800" dirty="0">
                <a:solidFill>
                  <a:srgbClr val="0000CC"/>
                </a:solidFill>
              </a:rPr>
              <a:t>i</a:t>
            </a:r>
            <a:r>
              <a:rPr lang="en-US" altLang="zh-CN" sz="2800" dirty="0"/>
              <a:t>&lt;3;</a:t>
            </a:r>
            <a:r>
              <a:rPr lang="en-US" altLang="zh-CN" sz="2800" dirty="0">
                <a:solidFill>
                  <a:srgbClr val="0000CC"/>
                </a:solidFill>
              </a:rPr>
              <a:t>i</a:t>
            </a:r>
            <a:r>
              <a:rPr lang="en-US" altLang="zh-CN" sz="2800" dirty="0"/>
              <a:t>++)</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t>
            </a:r>
            <a:r>
              <a:rPr lang="en-US" altLang="zh-CN" sz="2800" dirty="0">
                <a:solidFill>
                  <a:srgbClr val="0000CC"/>
                </a:solidFill>
              </a:rPr>
              <a:t>a</a:t>
            </a:r>
            <a:r>
              <a:rPr lang="en-US" altLang="zh-CN" sz="2800" dirty="0"/>
              <a:t>));</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a:p>
            <a:pPr>
              <a:buFont typeface="Wingdings" pitchFamily="2" charset="2"/>
              <a:buNone/>
            </a:pPr>
            <a:endParaRPr lang="zh-CN" altLang="en-US" dirty="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lgn="l">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a</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=0;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FF0000"/>
                </a:solidFill>
                <a:latin typeface="+mn-lt"/>
                <a:ea typeface="+mn-ea"/>
              </a:rPr>
              <a:t>static</a:t>
            </a: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=3;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a:t>
            </a:r>
            <a:r>
              <a:rPr lang="en-US" altLang="zh-CN" sz="2800" b="1" dirty="0">
                <a:solidFill>
                  <a:schemeClr val="tx2">
                    <a:lumMod val="60000"/>
                    <a:lumOff val="40000"/>
                  </a:schemeClr>
                </a:solidFill>
                <a:latin typeface="+mn-lt"/>
                <a:ea typeface="+mn-ea"/>
              </a:rPr>
              <a:t>b</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a:t>
            </a:r>
            <a:r>
              <a:rPr lang="en-US" altLang="zh-CN" sz="2800" b="1" dirty="0">
                <a:solidFill>
                  <a:schemeClr val="tx2">
                    <a:lumMod val="60000"/>
                    <a:lumOff val="40000"/>
                  </a:schemeClr>
                </a:solidFill>
                <a:latin typeface="+mn-lt"/>
                <a:ea typeface="+mn-ea"/>
              </a:rPr>
              <a:t>c</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return(</a:t>
            </a:r>
            <a:r>
              <a:rPr lang="en-US" altLang="zh-CN" sz="2800" b="1" dirty="0" err="1">
                <a:solidFill>
                  <a:schemeClr val="tx2">
                    <a:lumMod val="60000"/>
                    <a:lumOff val="40000"/>
                  </a:schemeClr>
                </a:solidFill>
                <a:latin typeface="+mn-lt"/>
                <a:ea typeface="+mn-ea"/>
              </a:rPr>
              <a:t>a</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b</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c</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a:t>
            </a:r>
            <a:endParaRPr lang="zh-CN" altLang="zh-CN" sz="2800" b="1" dirty="0">
              <a:latin typeface="+mn-lt"/>
              <a:ea typeface="+mn-ea"/>
            </a:endParaRPr>
          </a:p>
          <a:p>
            <a:pPr marL="342900" indent="-342900" algn="l" eaLnBrk="0" hangingPunct="0">
              <a:spcBef>
                <a:spcPct val="20000"/>
              </a:spcBef>
              <a:buFont typeface="Wingdings" pitchFamily="2" charset="2"/>
              <a:buNone/>
              <a:defRPr/>
            </a:pPr>
            <a:endParaRPr lang="zh-CN" altLang="zh-CN" sz="2800" b="1" kern="0" dirty="0">
              <a:latin typeface="+mn-lt"/>
              <a:ea typeface="+mn-ea"/>
            </a:endParaRPr>
          </a:p>
          <a:p>
            <a:pPr marL="342900" indent="-342900" algn="l" eaLnBrk="0" hangingPunct="0">
              <a:lnSpc>
                <a:spcPct val="120000"/>
              </a:lnSpc>
              <a:spcBef>
                <a:spcPct val="20000"/>
              </a:spcBef>
              <a:buFont typeface="Wingdings" pitchFamily="2" charset="2"/>
              <a:buNone/>
              <a:defRPr/>
            </a:pPr>
            <a:endParaRPr lang="zh-CN" altLang="en-US" sz="3200" b="1" kern="0" dirty="0">
              <a:latin typeface="+mn-lt"/>
              <a:ea typeface="+mn-ea"/>
            </a:endParaRPr>
          </a:p>
        </p:txBody>
      </p:sp>
      <p:sp>
        <p:nvSpPr>
          <p:cNvPr id="2" name="右箭头 1"/>
          <p:cNvSpPr/>
          <p:nvPr/>
        </p:nvSpPr>
        <p:spPr bwMode="auto">
          <a:xfrm>
            <a:off x="4500562" y="4304367"/>
            <a:ext cx="571500" cy="288032"/>
          </a:xfrm>
          <a:prstGeom prst="rightArrow">
            <a:avLst/>
          </a:prstGeom>
          <a:solidFill>
            <a:srgbClr val="FF0000"/>
          </a:solid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9"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chemeClr val="tx2">
                    <a:lumMod val="60000"/>
                    <a:lumOff val="40000"/>
                  </a:schemeClr>
                </a:solidFill>
                <a:latin typeface="Arial" charset="0"/>
              </a:rPr>
              <a:t>b</a:t>
            </a:r>
            <a:endParaRPr lang="zh-CN" altLang="en-US">
              <a:solidFill>
                <a:schemeClr val="tx2">
                  <a:lumMod val="60000"/>
                  <a:lumOff val="40000"/>
                </a:schemeClr>
              </a:solidFill>
              <a:latin typeface="Arial" charset="0"/>
            </a:endParaRPr>
          </a:p>
        </p:txBody>
      </p:sp>
      <p:sp>
        <p:nvSpPr>
          <p:cNvPr id="20"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chemeClr val="tx2">
                    <a:lumMod val="60000"/>
                    <a:lumOff val="40000"/>
                  </a:schemeClr>
                </a:solidFill>
                <a:latin typeface="Arial" charset="0"/>
              </a:rPr>
              <a:t>c</a:t>
            </a:r>
            <a:endParaRPr lang="zh-CN" altLang="en-US">
              <a:solidFill>
                <a:schemeClr val="tx2">
                  <a:lumMod val="60000"/>
                  <a:lumOff val="40000"/>
                </a:schemeClr>
              </a:solidFill>
              <a:latin typeface="Arial" charset="0"/>
            </a:endParaRPr>
          </a:p>
        </p:txBody>
      </p:sp>
      <p:sp>
        <p:nvSpPr>
          <p:cNvPr id="21" name="圆角矩形标注 20"/>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第一次调用结束</a:t>
            </a:r>
          </a:p>
        </p:txBody>
      </p:sp>
      <p:sp>
        <p:nvSpPr>
          <p:cNvPr id="22"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FF0000"/>
                </a:solidFill>
                <a:latin typeface="Arial" charset="0"/>
              </a:rPr>
              <a:t>1</a:t>
            </a:r>
            <a:endParaRPr lang="zh-CN" altLang="en-US" b="0">
              <a:solidFill>
                <a:srgbClr val="FF0000"/>
              </a:solidFill>
              <a:latin typeface="Arial" charset="0"/>
            </a:endParaRPr>
          </a:p>
        </p:txBody>
      </p:sp>
      <p:sp>
        <p:nvSpPr>
          <p:cNvPr id="23" name="矩形 12"/>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FF0000"/>
                </a:solidFill>
                <a:latin typeface="Arial" charset="0"/>
              </a:rPr>
              <a:t>4</a:t>
            </a:r>
            <a:endParaRPr lang="zh-CN" altLang="en-US" b="0">
              <a:solidFill>
                <a:srgbClr val="FF0000"/>
              </a:solidFill>
              <a:latin typeface="Arial" charset="0"/>
            </a:endParaRPr>
          </a:p>
        </p:txBody>
      </p:sp>
      <p:sp>
        <p:nvSpPr>
          <p:cNvPr id="24" name="矩形 23"/>
          <p:cNvSpPr>
            <a:spLocks noChangeArrowheads="1"/>
          </p:cNvSpPr>
          <p:nvPr/>
        </p:nvSpPr>
        <p:spPr bwMode="auto">
          <a:xfrm>
            <a:off x="2786063" y="5214938"/>
            <a:ext cx="1357312" cy="121443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25" name="圆角矩形标注 24"/>
          <p:cNvSpPr>
            <a:spLocks noChangeArrowheads="1"/>
          </p:cNvSpPr>
          <p:nvPr/>
        </p:nvSpPr>
        <p:spPr bwMode="auto">
          <a:xfrm>
            <a:off x="3143251" y="3143249"/>
            <a:ext cx="642937" cy="500063"/>
          </a:xfrm>
          <a:prstGeom prst="wedgeRoundRectCallout">
            <a:avLst>
              <a:gd name="adj1" fmla="val 6394"/>
              <a:gd name="adj2" fmla="val 146694"/>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sz="2800">
                <a:solidFill>
                  <a:srgbClr val="0000CC"/>
                </a:solidFill>
                <a:latin typeface="Arial" charset="0"/>
              </a:rPr>
              <a:t>7</a:t>
            </a:r>
            <a:endParaRPr lang="zh-CN" altLang="en-US" sz="2800">
              <a:solidFill>
                <a:srgbClr val="0000CC"/>
              </a:solidFill>
              <a:latin typeface="Arial" charset="0"/>
            </a:endParaRPr>
          </a:p>
        </p:txBody>
      </p:sp>
    </p:spTree>
    <p:extLst>
      <p:ext uri="{BB962C8B-B14F-4D97-AF65-F5344CB8AC3E}">
        <p14:creationId xmlns:p14="http://schemas.microsoft.com/office/powerpoint/2010/main" val="227691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linds(horizontal)">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slide(fromTop)">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dirty="0"/>
              <a:t>    </a:t>
            </a:r>
            <a:r>
              <a:rPr lang="zh-CN" altLang="zh-CN" dirty="0"/>
              <a:t>例</a:t>
            </a:r>
            <a:r>
              <a:rPr lang="en-US" altLang="zh-CN" dirty="0"/>
              <a:t>7.16 </a:t>
            </a:r>
            <a:r>
              <a:rPr lang="zh-CN" altLang="zh-CN" dirty="0"/>
              <a:t>考察静态局部变量的值。</a:t>
            </a:r>
            <a:endParaRPr lang="en-US" altLang="zh-CN" dirty="0"/>
          </a:p>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err="1"/>
              <a:t>int</a:t>
            </a:r>
            <a:r>
              <a:rPr lang="en-US" altLang="zh-CN" sz="2800" dirty="0"/>
              <a:t> main()</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f(</a:t>
            </a:r>
            <a:r>
              <a:rPr lang="en-US" altLang="zh-CN" sz="2800" dirty="0" err="1"/>
              <a:t>int</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a:t>
            </a:r>
            <a:r>
              <a:rPr lang="en-US" altLang="zh-CN" sz="2800" dirty="0">
                <a:solidFill>
                  <a:srgbClr val="0000CC"/>
                </a:solidFill>
              </a:rPr>
              <a:t>a</a:t>
            </a:r>
            <a:r>
              <a:rPr lang="en-US" altLang="zh-CN" sz="2800" dirty="0"/>
              <a:t>=2,</a:t>
            </a:r>
            <a:r>
              <a:rPr lang="en-US" altLang="zh-CN" sz="2800" dirty="0">
                <a:solidFill>
                  <a:srgbClr val="0000CC"/>
                </a:solidFill>
              </a:rPr>
              <a:t>i</a:t>
            </a:r>
            <a:r>
              <a:rPr lang="en-US" altLang="zh-CN" sz="2800" dirty="0"/>
              <a:t>;            </a:t>
            </a:r>
            <a:endParaRPr lang="zh-CN" altLang="zh-CN" sz="2800" dirty="0"/>
          </a:p>
          <a:p>
            <a:pPr>
              <a:lnSpc>
                <a:spcPct val="100000"/>
              </a:lnSpc>
              <a:buFont typeface="Wingdings" pitchFamily="2" charset="2"/>
              <a:buNone/>
            </a:pPr>
            <a:r>
              <a:rPr lang="en-US" altLang="zh-CN" sz="2800" dirty="0"/>
              <a:t>   for(</a:t>
            </a:r>
            <a:r>
              <a:rPr lang="en-US" altLang="zh-CN" sz="2800" dirty="0" err="1">
                <a:solidFill>
                  <a:srgbClr val="0000CC"/>
                </a:solidFill>
              </a:rPr>
              <a:t>i</a:t>
            </a:r>
            <a:r>
              <a:rPr lang="en-US" altLang="zh-CN" sz="2800" dirty="0"/>
              <a:t>=0;</a:t>
            </a:r>
            <a:r>
              <a:rPr lang="en-US" altLang="zh-CN" sz="2800" dirty="0">
                <a:solidFill>
                  <a:srgbClr val="0000CC"/>
                </a:solidFill>
              </a:rPr>
              <a:t>i</a:t>
            </a:r>
            <a:r>
              <a:rPr lang="en-US" altLang="zh-CN" sz="2800" dirty="0"/>
              <a:t>&lt;3;</a:t>
            </a:r>
            <a:r>
              <a:rPr lang="en-US" altLang="zh-CN" sz="2800" dirty="0">
                <a:solidFill>
                  <a:srgbClr val="0000CC"/>
                </a:solidFill>
              </a:rPr>
              <a:t>i</a:t>
            </a:r>
            <a:r>
              <a:rPr lang="en-US" altLang="zh-CN" sz="2800" dirty="0"/>
              <a:t>++)</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t>
            </a:r>
            <a:r>
              <a:rPr lang="en-US" altLang="zh-CN" sz="2800" dirty="0">
                <a:solidFill>
                  <a:srgbClr val="0000CC"/>
                </a:solidFill>
              </a:rPr>
              <a:t>a</a:t>
            </a:r>
            <a:r>
              <a:rPr lang="en-US" altLang="zh-CN" sz="2800" dirty="0"/>
              <a:t>));</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a:p>
            <a:pPr>
              <a:buFont typeface="Wingdings" pitchFamily="2" charset="2"/>
              <a:buNone/>
            </a:pPr>
            <a:endParaRPr lang="zh-CN" altLang="en-US" dirty="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lgn="l">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a</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=0;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FF0000"/>
                </a:solidFill>
                <a:latin typeface="+mn-lt"/>
                <a:ea typeface="+mn-ea"/>
              </a:rPr>
              <a:t>static</a:t>
            </a: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=3;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a:t>
            </a:r>
            <a:r>
              <a:rPr lang="en-US" altLang="zh-CN" sz="2800" b="1" dirty="0">
                <a:solidFill>
                  <a:schemeClr val="tx2">
                    <a:lumMod val="60000"/>
                    <a:lumOff val="40000"/>
                  </a:schemeClr>
                </a:solidFill>
                <a:latin typeface="+mn-lt"/>
                <a:ea typeface="+mn-ea"/>
              </a:rPr>
              <a:t>b</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a:t>
            </a:r>
            <a:r>
              <a:rPr lang="en-US" altLang="zh-CN" sz="2800" b="1" dirty="0">
                <a:solidFill>
                  <a:schemeClr val="tx2">
                    <a:lumMod val="60000"/>
                    <a:lumOff val="40000"/>
                  </a:schemeClr>
                </a:solidFill>
                <a:latin typeface="+mn-lt"/>
                <a:ea typeface="+mn-ea"/>
              </a:rPr>
              <a:t>c</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return(</a:t>
            </a:r>
            <a:r>
              <a:rPr lang="en-US" altLang="zh-CN" sz="2800" b="1" dirty="0" err="1">
                <a:solidFill>
                  <a:schemeClr val="tx2">
                    <a:lumMod val="60000"/>
                    <a:lumOff val="40000"/>
                  </a:schemeClr>
                </a:solidFill>
                <a:latin typeface="+mn-lt"/>
                <a:ea typeface="+mn-ea"/>
              </a:rPr>
              <a:t>a</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b</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c</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a:t>
            </a:r>
            <a:endParaRPr lang="zh-CN" altLang="zh-CN" sz="2800" b="1" dirty="0">
              <a:latin typeface="+mn-lt"/>
              <a:ea typeface="+mn-ea"/>
            </a:endParaRPr>
          </a:p>
          <a:p>
            <a:pPr marL="342900" indent="-342900" algn="l" eaLnBrk="0" hangingPunct="0">
              <a:spcBef>
                <a:spcPct val="20000"/>
              </a:spcBef>
              <a:buFont typeface="Wingdings" pitchFamily="2" charset="2"/>
              <a:buNone/>
              <a:defRPr/>
            </a:pPr>
            <a:endParaRPr lang="zh-CN" altLang="zh-CN" sz="2800" b="1" kern="0" dirty="0">
              <a:latin typeface="+mn-lt"/>
              <a:ea typeface="+mn-ea"/>
            </a:endParaRPr>
          </a:p>
          <a:p>
            <a:pPr marL="342900" indent="-342900" algn="l" eaLnBrk="0" hangingPunct="0">
              <a:lnSpc>
                <a:spcPct val="120000"/>
              </a:lnSpc>
              <a:spcBef>
                <a:spcPct val="20000"/>
              </a:spcBef>
              <a:buFont typeface="Wingdings" pitchFamily="2" charset="2"/>
              <a:buNone/>
              <a:defRPr/>
            </a:pPr>
            <a:endParaRPr lang="zh-CN" altLang="en-US" sz="3200" b="1" kern="0" dirty="0">
              <a:latin typeface="+mn-lt"/>
              <a:ea typeface="+mn-ea"/>
            </a:endParaRPr>
          </a:p>
        </p:txBody>
      </p:sp>
      <p:sp>
        <p:nvSpPr>
          <p:cNvPr id="2" name="右箭头 1"/>
          <p:cNvSpPr/>
          <p:nvPr/>
        </p:nvSpPr>
        <p:spPr bwMode="auto">
          <a:xfrm>
            <a:off x="4750594" y="2998093"/>
            <a:ext cx="571500" cy="288032"/>
          </a:xfrm>
          <a:prstGeom prst="rightArrow">
            <a:avLst/>
          </a:prstGeom>
          <a:solidFill>
            <a:srgbClr val="FF0000"/>
          </a:solid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2"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chemeClr val="tx2">
                    <a:lumMod val="60000"/>
                    <a:lumOff val="40000"/>
                  </a:schemeClr>
                </a:solidFill>
                <a:latin typeface="Arial" charset="0"/>
              </a:rPr>
              <a:t>b</a:t>
            </a:r>
            <a:endParaRPr lang="zh-CN" altLang="en-US">
              <a:solidFill>
                <a:schemeClr val="tx2">
                  <a:lumMod val="60000"/>
                  <a:lumOff val="40000"/>
                </a:schemeClr>
              </a:solidFill>
              <a:latin typeface="Arial" charset="0"/>
            </a:endParaRPr>
          </a:p>
        </p:txBody>
      </p:sp>
      <p:sp>
        <p:nvSpPr>
          <p:cNvPr id="13"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chemeClr val="tx2">
                    <a:lumMod val="60000"/>
                    <a:lumOff val="40000"/>
                  </a:schemeClr>
                </a:solidFill>
                <a:latin typeface="Arial" charset="0"/>
              </a:rPr>
              <a:t>c</a:t>
            </a:r>
            <a:endParaRPr lang="zh-CN" altLang="en-US">
              <a:solidFill>
                <a:schemeClr val="tx2">
                  <a:lumMod val="60000"/>
                  <a:lumOff val="40000"/>
                </a:schemeClr>
              </a:solidFill>
              <a:latin typeface="Arial" charset="0"/>
            </a:endParaRPr>
          </a:p>
        </p:txBody>
      </p:sp>
      <p:sp>
        <p:nvSpPr>
          <p:cNvPr id="14" name="圆角矩形标注 13"/>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第二次调用开始</a:t>
            </a:r>
          </a:p>
        </p:txBody>
      </p:sp>
      <p:sp>
        <p:nvSpPr>
          <p:cNvPr id="15" name="矩形 14"/>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00B050"/>
                </a:solidFill>
                <a:latin typeface="Arial" charset="0"/>
              </a:rPr>
              <a:t>0</a:t>
            </a:r>
            <a:endParaRPr lang="zh-CN" altLang="en-US" b="0">
              <a:solidFill>
                <a:srgbClr val="00B050"/>
              </a:solidFill>
              <a:latin typeface="Arial" charset="0"/>
            </a:endParaRPr>
          </a:p>
        </p:txBody>
      </p:sp>
      <p:sp>
        <p:nvSpPr>
          <p:cNvPr id="16" name="矩形 12"/>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FF0000"/>
                </a:solidFill>
                <a:latin typeface="Arial" charset="0"/>
              </a:rPr>
              <a:t>4</a:t>
            </a:r>
            <a:endParaRPr lang="zh-CN" altLang="en-US" b="0">
              <a:solidFill>
                <a:srgbClr val="FF0000"/>
              </a:solidFill>
              <a:latin typeface="Arial" charset="0"/>
            </a:endParaRPr>
          </a:p>
        </p:txBody>
      </p:sp>
      <p:sp>
        <p:nvSpPr>
          <p:cNvPr id="3" name="圆角矩形 2"/>
          <p:cNvSpPr/>
          <p:nvPr/>
        </p:nvSpPr>
        <p:spPr bwMode="auto">
          <a:xfrm>
            <a:off x="5436096" y="2492896"/>
            <a:ext cx="2376264" cy="432048"/>
          </a:xfrm>
          <a:prstGeom prst="roundRect">
            <a:avLst/>
          </a:prstGeom>
          <a:solidFill>
            <a:schemeClr val="accent1">
              <a:alpha val="78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94100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4" grpId="0" animBg="1"/>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dirty="0"/>
              <a:t>    </a:t>
            </a:r>
            <a:r>
              <a:rPr lang="zh-CN" altLang="zh-CN" dirty="0"/>
              <a:t>例</a:t>
            </a:r>
            <a:r>
              <a:rPr lang="en-US" altLang="zh-CN" dirty="0"/>
              <a:t>7.16 </a:t>
            </a:r>
            <a:r>
              <a:rPr lang="zh-CN" altLang="zh-CN" dirty="0"/>
              <a:t>考察静态局部变量的值。</a:t>
            </a:r>
            <a:endParaRPr lang="en-US" altLang="zh-CN" dirty="0"/>
          </a:p>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err="1"/>
              <a:t>int</a:t>
            </a:r>
            <a:r>
              <a:rPr lang="en-US" altLang="zh-CN" sz="2800" dirty="0"/>
              <a:t> main()</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f(</a:t>
            </a:r>
            <a:r>
              <a:rPr lang="en-US" altLang="zh-CN" sz="2800" dirty="0" err="1"/>
              <a:t>int</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a:t>
            </a:r>
            <a:r>
              <a:rPr lang="en-US" altLang="zh-CN" sz="2800" dirty="0">
                <a:solidFill>
                  <a:srgbClr val="0000CC"/>
                </a:solidFill>
              </a:rPr>
              <a:t>a</a:t>
            </a:r>
            <a:r>
              <a:rPr lang="en-US" altLang="zh-CN" sz="2800" dirty="0"/>
              <a:t>=2,</a:t>
            </a:r>
            <a:r>
              <a:rPr lang="en-US" altLang="zh-CN" sz="2800" dirty="0">
                <a:solidFill>
                  <a:srgbClr val="0000CC"/>
                </a:solidFill>
              </a:rPr>
              <a:t>i</a:t>
            </a:r>
            <a:r>
              <a:rPr lang="en-US" altLang="zh-CN" sz="2800" dirty="0"/>
              <a:t>;            </a:t>
            </a:r>
            <a:endParaRPr lang="zh-CN" altLang="zh-CN" sz="2800" dirty="0"/>
          </a:p>
          <a:p>
            <a:pPr>
              <a:lnSpc>
                <a:spcPct val="100000"/>
              </a:lnSpc>
              <a:buFont typeface="Wingdings" pitchFamily="2" charset="2"/>
              <a:buNone/>
            </a:pPr>
            <a:r>
              <a:rPr lang="en-US" altLang="zh-CN" sz="2800" dirty="0"/>
              <a:t>   for(</a:t>
            </a:r>
            <a:r>
              <a:rPr lang="en-US" altLang="zh-CN" sz="2800" dirty="0" err="1">
                <a:solidFill>
                  <a:srgbClr val="0000CC"/>
                </a:solidFill>
              </a:rPr>
              <a:t>i</a:t>
            </a:r>
            <a:r>
              <a:rPr lang="en-US" altLang="zh-CN" sz="2800" dirty="0"/>
              <a:t>=0;</a:t>
            </a:r>
            <a:r>
              <a:rPr lang="en-US" altLang="zh-CN" sz="2800" dirty="0">
                <a:solidFill>
                  <a:srgbClr val="0000CC"/>
                </a:solidFill>
              </a:rPr>
              <a:t>i</a:t>
            </a:r>
            <a:r>
              <a:rPr lang="en-US" altLang="zh-CN" sz="2800" dirty="0"/>
              <a:t>&lt;3;</a:t>
            </a:r>
            <a:r>
              <a:rPr lang="en-US" altLang="zh-CN" sz="2800" dirty="0">
                <a:solidFill>
                  <a:srgbClr val="0000CC"/>
                </a:solidFill>
              </a:rPr>
              <a:t>i</a:t>
            </a:r>
            <a:r>
              <a:rPr lang="en-US" altLang="zh-CN" sz="2800" dirty="0"/>
              <a:t>++)</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t>
            </a:r>
            <a:r>
              <a:rPr lang="en-US" altLang="zh-CN" sz="2800" dirty="0">
                <a:solidFill>
                  <a:srgbClr val="0000CC"/>
                </a:solidFill>
              </a:rPr>
              <a:t>a</a:t>
            </a:r>
            <a:r>
              <a:rPr lang="en-US" altLang="zh-CN" sz="2800" dirty="0"/>
              <a:t>));</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a:p>
            <a:pPr>
              <a:buFont typeface="Wingdings" pitchFamily="2" charset="2"/>
              <a:buNone/>
            </a:pPr>
            <a:endParaRPr lang="zh-CN" altLang="en-US" dirty="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lgn="l">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a</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=0;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FF0000"/>
                </a:solidFill>
                <a:latin typeface="+mn-lt"/>
                <a:ea typeface="+mn-ea"/>
              </a:rPr>
              <a:t>static</a:t>
            </a: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=3;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a:t>
            </a:r>
            <a:r>
              <a:rPr lang="en-US" altLang="zh-CN" sz="2800" b="1" dirty="0">
                <a:solidFill>
                  <a:schemeClr val="tx2">
                    <a:lumMod val="60000"/>
                    <a:lumOff val="40000"/>
                  </a:schemeClr>
                </a:solidFill>
                <a:latin typeface="+mn-lt"/>
                <a:ea typeface="+mn-ea"/>
              </a:rPr>
              <a:t>b</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a:t>
            </a:r>
            <a:r>
              <a:rPr lang="en-US" altLang="zh-CN" sz="2800" b="1" dirty="0">
                <a:solidFill>
                  <a:schemeClr val="tx2">
                    <a:lumMod val="60000"/>
                    <a:lumOff val="40000"/>
                  </a:schemeClr>
                </a:solidFill>
                <a:latin typeface="+mn-lt"/>
                <a:ea typeface="+mn-ea"/>
              </a:rPr>
              <a:t>c</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return(</a:t>
            </a:r>
            <a:r>
              <a:rPr lang="en-US" altLang="zh-CN" sz="2800" b="1" dirty="0" err="1">
                <a:solidFill>
                  <a:schemeClr val="tx2">
                    <a:lumMod val="60000"/>
                    <a:lumOff val="40000"/>
                  </a:schemeClr>
                </a:solidFill>
                <a:latin typeface="+mn-lt"/>
                <a:ea typeface="+mn-ea"/>
              </a:rPr>
              <a:t>a</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b</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c</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a:t>
            </a:r>
            <a:endParaRPr lang="zh-CN" altLang="zh-CN" sz="2800" b="1" dirty="0">
              <a:latin typeface="+mn-lt"/>
              <a:ea typeface="+mn-ea"/>
            </a:endParaRPr>
          </a:p>
          <a:p>
            <a:pPr marL="342900" indent="-342900" algn="l" eaLnBrk="0" hangingPunct="0">
              <a:spcBef>
                <a:spcPct val="20000"/>
              </a:spcBef>
              <a:buFont typeface="Wingdings" pitchFamily="2" charset="2"/>
              <a:buNone/>
              <a:defRPr/>
            </a:pPr>
            <a:endParaRPr lang="zh-CN" altLang="zh-CN" sz="2800" b="1" kern="0" dirty="0">
              <a:latin typeface="+mn-lt"/>
              <a:ea typeface="+mn-ea"/>
            </a:endParaRPr>
          </a:p>
          <a:p>
            <a:pPr marL="342900" indent="-342900" algn="l" eaLnBrk="0" hangingPunct="0">
              <a:lnSpc>
                <a:spcPct val="120000"/>
              </a:lnSpc>
              <a:spcBef>
                <a:spcPct val="20000"/>
              </a:spcBef>
              <a:buFont typeface="Wingdings" pitchFamily="2" charset="2"/>
              <a:buNone/>
              <a:defRPr/>
            </a:pPr>
            <a:endParaRPr lang="zh-CN" altLang="en-US" sz="3200" b="1" kern="0" dirty="0">
              <a:latin typeface="+mn-lt"/>
              <a:ea typeface="+mn-ea"/>
            </a:endParaRPr>
          </a:p>
        </p:txBody>
      </p:sp>
      <p:sp>
        <p:nvSpPr>
          <p:cNvPr id="2" name="右箭头 1"/>
          <p:cNvSpPr/>
          <p:nvPr/>
        </p:nvSpPr>
        <p:spPr bwMode="auto">
          <a:xfrm>
            <a:off x="4714875" y="3861048"/>
            <a:ext cx="571500" cy="288032"/>
          </a:xfrm>
          <a:prstGeom prst="rightArrow">
            <a:avLst/>
          </a:prstGeom>
          <a:solidFill>
            <a:srgbClr val="FF0000"/>
          </a:solid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0"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chemeClr val="tx2">
                    <a:lumMod val="60000"/>
                    <a:lumOff val="40000"/>
                  </a:schemeClr>
                </a:solidFill>
                <a:latin typeface="Arial" charset="0"/>
              </a:rPr>
              <a:t>b</a:t>
            </a:r>
            <a:endParaRPr lang="zh-CN" altLang="en-US">
              <a:solidFill>
                <a:schemeClr val="tx2">
                  <a:lumMod val="60000"/>
                  <a:lumOff val="40000"/>
                </a:schemeClr>
              </a:solidFill>
              <a:latin typeface="Arial" charset="0"/>
            </a:endParaRPr>
          </a:p>
        </p:txBody>
      </p:sp>
      <p:sp>
        <p:nvSpPr>
          <p:cNvPr id="11"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chemeClr val="tx2">
                    <a:lumMod val="60000"/>
                    <a:lumOff val="40000"/>
                  </a:schemeClr>
                </a:solidFill>
                <a:latin typeface="Arial" charset="0"/>
              </a:rPr>
              <a:t>c</a:t>
            </a:r>
            <a:endParaRPr lang="zh-CN" altLang="en-US">
              <a:solidFill>
                <a:schemeClr val="tx2">
                  <a:lumMod val="60000"/>
                  <a:lumOff val="40000"/>
                </a:schemeClr>
              </a:solidFill>
              <a:latin typeface="Arial" charset="0"/>
            </a:endParaRPr>
          </a:p>
        </p:txBody>
      </p:sp>
      <p:sp>
        <p:nvSpPr>
          <p:cNvPr id="17" name="圆角矩形标注 16"/>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第二次调用期间</a:t>
            </a:r>
          </a:p>
        </p:txBody>
      </p:sp>
      <p:sp>
        <p:nvSpPr>
          <p:cNvPr id="18"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00B050"/>
                </a:solidFill>
                <a:latin typeface="Arial" charset="0"/>
              </a:rPr>
              <a:t>0</a:t>
            </a:r>
            <a:endParaRPr lang="zh-CN" altLang="en-US" b="0">
              <a:solidFill>
                <a:srgbClr val="00B050"/>
              </a:solidFill>
              <a:latin typeface="Arial" charset="0"/>
            </a:endParaRPr>
          </a:p>
        </p:txBody>
      </p:sp>
      <p:sp>
        <p:nvSpPr>
          <p:cNvPr id="19" name="矩形 12"/>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FF0000"/>
                </a:solidFill>
                <a:latin typeface="Arial" charset="0"/>
              </a:rPr>
              <a:t>4</a:t>
            </a:r>
            <a:endParaRPr lang="zh-CN" altLang="en-US" b="0">
              <a:solidFill>
                <a:srgbClr val="FF0000"/>
              </a:solidFill>
              <a:latin typeface="Arial" charset="0"/>
            </a:endParaRPr>
          </a:p>
        </p:txBody>
      </p:sp>
      <p:sp>
        <p:nvSpPr>
          <p:cNvPr id="20" name="矩形 19"/>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FF0000"/>
                </a:solidFill>
                <a:latin typeface="Arial" charset="0"/>
              </a:rPr>
              <a:t>5</a:t>
            </a:r>
            <a:endParaRPr lang="zh-CN" altLang="en-US" b="0">
              <a:solidFill>
                <a:srgbClr val="FF0000"/>
              </a:solidFill>
              <a:latin typeface="Arial" charset="0"/>
            </a:endParaRPr>
          </a:p>
        </p:txBody>
      </p:sp>
      <p:sp>
        <p:nvSpPr>
          <p:cNvPr id="21" name="矩形 20"/>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FF0000"/>
                </a:solidFill>
                <a:latin typeface="Arial" charset="0"/>
              </a:rPr>
              <a:t>1</a:t>
            </a:r>
            <a:endParaRPr lang="zh-CN" altLang="en-US" b="0">
              <a:solidFill>
                <a:srgbClr val="FF0000"/>
              </a:solidFill>
              <a:latin typeface="Arial" charset="0"/>
            </a:endParaRPr>
          </a:p>
        </p:txBody>
      </p:sp>
      <p:sp>
        <p:nvSpPr>
          <p:cNvPr id="12" name="圆角矩形 11"/>
          <p:cNvSpPr/>
          <p:nvPr/>
        </p:nvSpPr>
        <p:spPr bwMode="auto">
          <a:xfrm>
            <a:off x="5436096" y="2492896"/>
            <a:ext cx="2376264" cy="432048"/>
          </a:xfrm>
          <a:prstGeom prst="roundRect">
            <a:avLst/>
          </a:prstGeom>
          <a:solidFill>
            <a:schemeClr val="accent1">
              <a:alpha val="78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1403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500" fill="hold"/>
                                        <p:tgtEl>
                                          <p:spTgt spid="20"/>
                                        </p:tgtEl>
                                        <p:attrNameLst>
                                          <p:attrName>ppt_w</p:attrName>
                                        </p:attrNameLst>
                                      </p:cBhvr>
                                      <p:tavLst>
                                        <p:tav tm="0">
                                          <p:val>
                                            <p:fltVal val="0"/>
                                          </p:val>
                                        </p:tav>
                                        <p:tav tm="100000">
                                          <p:val>
                                            <p:strVal val="#ppt_w"/>
                                          </p:val>
                                        </p:tav>
                                      </p:tavLst>
                                    </p:anim>
                                    <p:anim calcmode="lin" valueType="num">
                                      <p:cBhvr>
                                        <p:cTn id="15" dur="500" fill="hold"/>
                                        <p:tgtEl>
                                          <p:spTgt spid="20"/>
                                        </p:tgtEl>
                                        <p:attrNameLst>
                                          <p:attrName>ppt_h</p:attrName>
                                        </p:attrNameLst>
                                      </p:cBhvr>
                                      <p:tavLst>
                                        <p:tav tm="0">
                                          <p:val>
                                            <p:fltVal val="0"/>
                                          </p:val>
                                        </p:tav>
                                        <p:tav tm="100000">
                                          <p:val>
                                            <p:strVal val="#ppt_h"/>
                                          </p:val>
                                        </p:tav>
                                      </p:tavLst>
                                    </p:anim>
                                    <p:anim calcmode="lin" valueType="num">
                                      <p:cBhvr>
                                        <p:cTn id="16" dur="500" fill="hold"/>
                                        <p:tgtEl>
                                          <p:spTgt spid="20"/>
                                        </p:tgtEl>
                                        <p:attrNameLst>
                                          <p:attrName>style.rotation</p:attrName>
                                        </p:attrNameLst>
                                      </p:cBhvr>
                                      <p:tavLst>
                                        <p:tav tm="0">
                                          <p:val>
                                            <p:fltVal val="360"/>
                                          </p:val>
                                        </p:tav>
                                        <p:tav tm="100000">
                                          <p:val>
                                            <p:fltVal val="0"/>
                                          </p:val>
                                        </p:tav>
                                      </p:tavLst>
                                    </p:anim>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dirty="0"/>
              <a:t>    </a:t>
            </a:r>
            <a:r>
              <a:rPr lang="zh-CN" altLang="zh-CN" dirty="0"/>
              <a:t>例</a:t>
            </a:r>
            <a:r>
              <a:rPr lang="en-US" altLang="zh-CN" dirty="0"/>
              <a:t>7.16 </a:t>
            </a:r>
            <a:r>
              <a:rPr lang="zh-CN" altLang="zh-CN" dirty="0"/>
              <a:t>考察静态局部变量的值。</a:t>
            </a:r>
            <a:endParaRPr lang="en-US" altLang="zh-CN" dirty="0"/>
          </a:p>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err="1"/>
              <a:t>int</a:t>
            </a:r>
            <a:r>
              <a:rPr lang="en-US" altLang="zh-CN" sz="2800" dirty="0"/>
              <a:t> main()</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f(</a:t>
            </a:r>
            <a:r>
              <a:rPr lang="en-US" altLang="zh-CN" sz="2800" dirty="0" err="1"/>
              <a:t>int</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a:t>
            </a:r>
            <a:r>
              <a:rPr lang="en-US" altLang="zh-CN" sz="2800" dirty="0">
                <a:solidFill>
                  <a:srgbClr val="0000CC"/>
                </a:solidFill>
              </a:rPr>
              <a:t>a</a:t>
            </a:r>
            <a:r>
              <a:rPr lang="en-US" altLang="zh-CN" sz="2800" dirty="0"/>
              <a:t>=2,</a:t>
            </a:r>
            <a:r>
              <a:rPr lang="en-US" altLang="zh-CN" sz="2800" dirty="0">
                <a:solidFill>
                  <a:srgbClr val="0000CC"/>
                </a:solidFill>
              </a:rPr>
              <a:t>i</a:t>
            </a:r>
            <a:r>
              <a:rPr lang="en-US" altLang="zh-CN" sz="2800" dirty="0"/>
              <a:t>;            </a:t>
            </a:r>
            <a:endParaRPr lang="zh-CN" altLang="zh-CN" sz="2800" dirty="0"/>
          </a:p>
          <a:p>
            <a:pPr>
              <a:lnSpc>
                <a:spcPct val="100000"/>
              </a:lnSpc>
              <a:buFont typeface="Wingdings" pitchFamily="2" charset="2"/>
              <a:buNone/>
            </a:pPr>
            <a:r>
              <a:rPr lang="en-US" altLang="zh-CN" sz="2800" dirty="0"/>
              <a:t>   for(</a:t>
            </a:r>
            <a:r>
              <a:rPr lang="en-US" altLang="zh-CN" sz="2800" dirty="0" err="1">
                <a:solidFill>
                  <a:srgbClr val="0000CC"/>
                </a:solidFill>
              </a:rPr>
              <a:t>i</a:t>
            </a:r>
            <a:r>
              <a:rPr lang="en-US" altLang="zh-CN" sz="2800" dirty="0"/>
              <a:t>=0;</a:t>
            </a:r>
            <a:r>
              <a:rPr lang="en-US" altLang="zh-CN" sz="2800" dirty="0">
                <a:solidFill>
                  <a:srgbClr val="0000CC"/>
                </a:solidFill>
              </a:rPr>
              <a:t>i</a:t>
            </a:r>
            <a:r>
              <a:rPr lang="en-US" altLang="zh-CN" sz="2800" dirty="0"/>
              <a:t>&lt;3;</a:t>
            </a:r>
            <a:r>
              <a:rPr lang="en-US" altLang="zh-CN" sz="2800" dirty="0">
                <a:solidFill>
                  <a:srgbClr val="0000CC"/>
                </a:solidFill>
              </a:rPr>
              <a:t>i</a:t>
            </a:r>
            <a:r>
              <a:rPr lang="en-US" altLang="zh-CN" sz="2800" dirty="0"/>
              <a:t>++)</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t>
            </a:r>
            <a:r>
              <a:rPr lang="en-US" altLang="zh-CN" sz="2800" dirty="0">
                <a:solidFill>
                  <a:srgbClr val="0000CC"/>
                </a:solidFill>
              </a:rPr>
              <a:t>a</a:t>
            </a:r>
            <a:r>
              <a:rPr lang="en-US" altLang="zh-CN" sz="2800" dirty="0"/>
              <a:t>));</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a:p>
            <a:pPr>
              <a:buFont typeface="Wingdings" pitchFamily="2" charset="2"/>
              <a:buNone/>
            </a:pPr>
            <a:endParaRPr lang="zh-CN" altLang="en-US" dirty="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lgn="l">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a</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=0;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FF0000"/>
                </a:solidFill>
                <a:latin typeface="+mn-lt"/>
                <a:ea typeface="+mn-ea"/>
              </a:rPr>
              <a:t>static</a:t>
            </a: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=3;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a:t>
            </a:r>
            <a:r>
              <a:rPr lang="en-US" altLang="zh-CN" sz="2800" b="1" dirty="0">
                <a:solidFill>
                  <a:schemeClr val="tx2">
                    <a:lumMod val="60000"/>
                    <a:lumOff val="40000"/>
                  </a:schemeClr>
                </a:solidFill>
                <a:latin typeface="+mn-lt"/>
                <a:ea typeface="+mn-ea"/>
              </a:rPr>
              <a:t>b</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a:t>
            </a:r>
            <a:r>
              <a:rPr lang="en-US" altLang="zh-CN" sz="2800" b="1" dirty="0">
                <a:solidFill>
                  <a:schemeClr val="tx2">
                    <a:lumMod val="60000"/>
                    <a:lumOff val="40000"/>
                  </a:schemeClr>
                </a:solidFill>
                <a:latin typeface="+mn-lt"/>
                <a:ea typeface="+mn-ea"/>
              </a:rPr>
              <a:t>c</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return(</a:t>
            </a:r>
            <a:r>
              <a:rPr lang="en-US" altLang="zh-CN" sz="2800" b="1" dirty="0" err="1">
                <a:solidFill>
                  <a:schemeClr val="tx2">
                    <a:lumMod val="60000"/>
                    <a:lumOff val="40000"/>
                  </a:schemeClr>
                </a:solidFill>
                <a:latin typeface="+mn-lt"/>
                <a:ea typeface="+mn-ea"/>
              </a:rPr>
              <a:t>a</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b</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c</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a:t>
            </a:r>
            <a:endParaRPr lang="zh-CN" altLang="zh-CN" sz="2800" b="1" dirty="0">
              <a:latin typeface="+mn-lt"/>
              <a:ea typeface="+mn-ea"/>
            </a:endParaRPr>
          </a:p>
          <a:p>
            <a:pPr marL="342900" indent="-342900" algn="l" eaLnBrk="0" hangingPunct="0">
              <a:spcBef>
                <a:spcPct val="20000"/>
              </a:spcBef>
              <a:buFont typeface="Wingdings" pitchFamily="2" charset="2"/>
              <a:buNone/>
              <a:defRPr/>
            </a:pPr>
            <a:endParaRPr lang="zh-CN" altLang="zh-CN" sz="2800" b="1" kern="0" dirty="0">
              <a:latin typeface="+mn-lt"/>
              <a:ea typeface="+mn-ea"/>
            </a:endParaRPr>
          </a:p>
          <a:p>
            <a:pPr marL="342900" indent="-342900" algn="l" eaLnBrk="0" hangingPunct="0">
              <a:lnSpc>
                <a:spcPct val="120000"/>
              </a:lnSpc>
              <a:spcBef>
                <a:spcPct val="20000"/>
              </a:spcBef>
              <a:buFont typeface="Wingdings" pitchFamily="2" charset="2"/>
              <a:buNone/>
              <a:defRPr/>
            </a:pPr>
            <a:endParaRPr lang="zh-CN" altLang="en-US" sz="3200" b="1" kern="0" dirty="0">
              <a:latin typeface="+mn-lt"/>
              <a:ea typeface="+mn-ea"/>
            </a:endParaRPr>
          </a:p>
        </p:txBody>
      </p:sp>
      <p:sp>
        <p:nvSpPr>
          <p:cNvPr id="2" name="右箭头 1"/>
          <p:cNvSpPr/>
          <p:nvPr/>
        </p:nvSpPr>
        <p:spPr bwMode="auto">
          <a:xfrm>
            <a:off x="4714875" y="4293096"/>
            <a:ext cx="571500" cy="288032"/>
          </a:xfrm>
          <a:prstGeom prst="rightArrow">
            <a:avLst/>
          </a:prstGeom>
          <a:solidFill>
            <a:srgbClr val="FF0000"/>
          </a:solid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2"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chemeClr val="tx2">
                    <a:lumMod val="60000"/>
                    <a:lumOff val="40000"/>
                  </a:schemeClr>
                </a:solidFill>
                <a:latin typeface="Arial" charset="0"/>
              </a:rPr>
              <a:t>b</a:t>
            </a:r>
            <a:endParaRPr lang="zh-CN" altLang="en-US">
              <a:solidFill>
                <a:schemeClr val="tx2">
                  <a:lumMod val="60000"/>
                  <a:lumOff val="40000"/>
                </a:schemeClr>
              </a:solidFill>
              <a:latin typeface="Arial" charset="0"/>
            </a:endParaRPr>
          </a:p>
        </p:txBody>
      </p:sp>
      <p:sp>
        <p:nvSpPr>
          <p:cNvPr id="13"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chemeClr val="tx2">
                    <a:lumMod val="60000"/>
                    <a:lumOff val="40000"/>
                  </a:schemeClr>
                </a:solidFill>
                <a:latin typeface="Arial" charset="0"/>
              </a:rPr>
              <a:t>c</a:t>
            </a:r>
            <a:endParaRPr lang="zh-CN" altLang="en-US">
              <a:solidFill>
                <a:schemeClr val="tx2">
                  <a:lumMod val="60000"/>
                  <a:lumOff val="40000"/>
                </a:schemeClr>
              </a:solidFill>
              <a:latin typeface="Arial" charset="0"/>
            </a:endParaRPr>
          </a:p>
        </p:txBody>
      </p:sp>
      <p:sp>
        <p:nvSpPr>
          <p:cNvPr id="14" name="圆角矩形标注 13"/>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第二次调用结束</a:t>
            </a:r>
          </a:p>
        </p:txBody>
      </p:sp>
      <p:sp>
        <p:nvSpPr>
          <p:cNvPr id="15"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FF0000"/>
                </a:solidFill>
                <a:latin typeface="Arial" charset="0"/>
              </a:rPr>
              <a:t>1</a:t>
            </a:r>
            <a:endParaRPr lang="zh-CN" altLang="en-US" b="0">
              <a:solidFill>
                <a:srgbClr val="FF0000"/>
              </a:solidFill>
              <a:latin typeface="Arial" charset="0"/>
            </a:endParaRPr>
          </a:p>
        </p:txBody>
      </p:sp>
      <p:sp>
        <p:nvSpPr>
          <p:cNvPr id="16" name="矩形 13"/>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FF0000"/>
                </a:solidFill>
                <a:latin typeface="Arial" charset="0"/>
              </a:rPr>
              <a:t>5</a:t>
            </a:r>
            <a:endParaRPr lang="zh-CN" altLang="en-US" b="0">
              <a:solidFill>
                <a:srgbClr val="FF0000"/>
              </a:solidFill>
              <a:latin typeface="Arial" charset="0"/>
            </a:endParaRPr>
          </a:p>
        </p:txBody>
      </p:sp>
      <p:sp>
        <p:nvSpPr>
          <p:cNvPr id="22" name="矩形 21"/>
          <p:cNvSpPr>
            <a:spLocks noChangeArrowheads="1"/>
          </p:cNvSpPr>
          <p:nvPr/>
        </p:nvSpPr>
        <p:spPr bwMode="auto">
          <a:xfrm>
            <a:off x="2786063" y="5214938"/>
            <a:ext cx="1357312" cy="121443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23" name="圆角矩形标注 22"/>
          <p:cNvSpPr>
            <a:spLocks noChangeArrowheads="1"/>
          </p:cNvSpPr>
          <p:nvPr/>
        </p:nvSpPr>
        <p:spPr bwMode="auto">
          <a:xfrm>
            <a:off x="3178968" y="3143250"/>
            <a:ext cx="642937" cy="500063"/>
          </a:xfrm>
          <a:prstGeom prst="wedgeRoundRectCallout">
            <a:avLst>
              <a:gd name="adj1" fmla="val 6394"/>
              <a:gd name="adj2" fmla="val 146694"/>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sz="2800">
                <a:solidFill>
                  <a:srgbClr val="0000CC"/>
                </a:solidFill>
                <a:latin typeface="Arial" charset="0"/>
              </a:rPr>
              <a:t>8</a:t>
            </a:r>
            <a:endParaRPr lang="zh-CN" altLang="en-US" sz="2800">
              <a:solidFill>
                <a:srgbClr val="0000CC"/>
              </a:solidFill>
              <a:latin typeface="Arial" charset="0"/>
            </a:endParaRPr>
          </a:p>
        </p:txBody>
      </p:sp>
      <p:sp>
        <p:nvSpPr>
          <p:cNvPr id="17" name="圆角矩形 16"/>
          <p:cNvSpPr/>
          <p:nvPr/>
        </p:nvSpPr>
        <p:spPr bwMode="auto">
          <a:xfrm>
            <a:off x="5436096" y="2492896"/>
            <a:ext cx="2376264" cy="432048"/>
          </a:xfrm>
          <a:prstGeom prst="roundRect">
            <a:avLst/>
          </a:prstGeom>
          <a:solidFill>
            <a:schemeClr val="accent1">
              <a:alpha val="78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04466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linds(horizontal)">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slide(fromTop)">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animBg="1"/>
      <p:bldP spid="2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dirty="0"/>
              <a:t>    </a:t>
            </a:r>
            <a:r>
              <a:rPr lang="zh-CN" altLang="zh-CN" dirty="0"/>
              <a:t>例</a:t>
            </a:r>
            <a:r>
              <a:rPr lang="en-US" altLang="zh-CN" dirty="0"/>
              <a:t>7.16 </a:t>
            </a:r>
            <a:r>
              <a:rPr lang="zh-CN" altLang="zh-CN" dirty="0"/>
              <a:t>考察静态局部变量的值。</a:t>
            </a:r>
            <a:endParaRPr lang="en-US" altLang="zh-CN" dirty="0"/>
          </a:p>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err="1"/>
              <a:t>int</a:t>
            </a:r>
            <a:r>
              <a:rPr lang="en-US" altLang="zh-CN" sz="2800" dirty="0"/>
              <a:t> main()</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f(</a:t>
            </a:r>
            <a:r>
              <a:rPr lang="en-US" altLang="zh-CN" sz="2800" dirty="0" err="1"/>
              <a:t>int</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a:t>
            </a:r>
            <a:r>
              <a:rPr lang="en-US" altLang="zh-CN" sz="2800" dirty="0">
                <a:solidFill>
                  <a:srgbClr val="0000CC"/>
                </a:solidFill>
              </a:rPr>
              <a:t>a</a:t>
            </a:r>
            <a:r>
              <a:rPr lang="en-US" altLang="zh-CN" sz="2800" dirty="0"/>
              <a:t>=2,</a:t>
            </a:r>
            <a:r>
              <a:rPr lang="en-US" altLang="zh-CN" sz="2800" dirty="0">
                <a:solidFill>
                  <a:srgbClr val="0000CC"/>
                </a:solidFill>
              </a:rPr>
              <a:t>i</a:t>
            </a:r>
            <a:r>
              <a:rPr lang="en-US" altLang="zh-CN" sz="2800" dirty="0"/>
              <a:t>;            </a:t>
            </a:r>
            <a:endParaRPr lang="zh-CN" altLang="zh-CN" sz="2800" dirty="0"/>
          </a:p>
          <a:p>
            <a:pPr>
              <a:lnSpc>
                <a:spcPct val="100000"/>
              </a:lnSpc>
              <a:buFont typeface="Wingdings" pitchFamily="2" charset="2"/>
              <a:buNone/>
            </a:pPr>
            <a:r>
              <a:rPr lang="en-US" altLang="zh-CN" sz="2800" dirty="0"/>
              <a:t>   for(</a:t>
            </a:r>
            <a:r>
              <a:rPr lang="en-US" altLang="zh-CN" sz="2800" dirty="0" err="1">
                <a:solidFill>
                  <a:srgbClr val="0000CC"/>
                </a:solidFill>
              </a:rPr>
              <a:t>i</a:t>
            </a:r>
            <a:r>
              <a:rPr lang="en-US" altLang="zh-CN" sz="2800" dirty="0"/>
              <a:t>=0;</a:t>
            </a:r>
            <a:r>
              <a:rPr lang="en-US" altLang="zh-CN" sz="2800" dirty="0">
                <a:solidFill>
                  <a:srgbClr val="0000CC"/>
                </a:solidFill>
              </a:rPr>
              <a:t>i</a:t>
            </a:r>
            <a:r>
              <a:rPr lang="en-US" altLang="zh-CN" sz="2800" dirty="0"/>
              <a:t>&lt;3;</a:t>
            </a:r>
            <a:r>
              <a:rPr lang="en-US" altLang="zh-CN" sz="2800" dirty="0">
                <a:solidFill>
                  <a:srgbClr val="0000CC"/>
                </a:solidFill>
              </a:rPr>
              <a:t>i</a:t>
            </a:r>
            <a:r>
              <a:rPr lang="en-US" altLang="zh-CN" sz="2800" dirty="0"/>
              <a:t>++)</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t>
            </a:r>
            <a:r>
              <a:rPr lang="en-US" altLang="zh-CN" sz="2800" dirty="0">
                <a:solidFill>
                  <a:srgbClr val="0000CC"/>
                </a:solidFill>
              </a:rPr>
              <a:t>a</a:t>
            </a:r>
            <a:r>
              <a:rPr lang="en-US" altLang="zh-CN" sz="2800" dirty="0"/>
              <a:t>));</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a:p>
            <a:pPr>
              <a:buFont typeface="Wingdings" pitchFamily="2" charset="2"/>
              <a:buNone/>
            </a:pPr>
            <a:endParaRPr lang="zh-CN" altLang="en-US" dirty="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lgn="l">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a</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=0;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FF0000"/>
                </a:solidFill>
                <a:latin typeface="+mn-lt"/>
                <a:ea typeface="+mn-ea"/>
              </a:rPr>
              <a:t>static</a:t>
            </a: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=3;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a:t>
            </a:r>
            <a:r>
              <a:rPr lang="en-US" altLang="zh-CN" sz="2800" b="1" dirty="0">
                <a:solidFill>
                  <a:schemeClr val="tx2">
                    <a:lumMod val="60000"/>
                    <a:lumOff val="40000"/>
                  </a:schemeClr>
                </a:solidFill>
                <a:latin typeface="+mn-lt"/>
                <a:ea typeface="+mn-ea"/>
              </a:rPr>
              <a:t>b</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a:t>
            </a:r>
            <a:r>
              <a:rPr lang="en-US" altLang="zh-CN" sz="2800" b="1" dirty="0">
                <a:solidFill>
                  <a:schemeClr val="tx2">
                    <a:lumMod val="60000"/>
                    <a:lumOff val="40000"/>
                  </a:schemeClr>
                </a:solidFill>
                <a:latin typeface="+mn-lt"/>
                <a:ea typeface="+mn-ea"/>
              </a:rPr>
              <a:t>c</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return(</a:t>
            </a:r>
            <a:r>
              <a:rPr lang="en-US" altLang="zh-CN" sz="2800" b="1" dirty="0" err="1">
                <a:solidFill>
                  <a:schemeClr val="tx2">
                    <a:lumMod val="60000"/>
                    <a:lumOff val="40000"/>
                  </a:schemeClr>
                </a:solidFill>
                <a:latin typeface="+mn-lt"/>
                <a:ea typeface="+mn-ea"/>
              </a:rPr>
              <a:t>a</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b</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c</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a:t>
            </a:r>
            <a:endParaRPr lang="zh-CN" altLang="zh-CN" sz="2800" b="1" dirty="0">
              <a:latin typeface="+mn-lt"/>
              <a:ea typeface="+mn-ea"/>
            </a:endParaRPr>
          </a:p>
          <a:p>
            <a:pPr marL="342900" indent="-342900" algn="l" eaLnBrk="0" hangingPunct="0">
              <a:spcBef>
                <a:spcPct val="20000"/>
              </a:spcBef>
              <a:buFont typeface="Wingdings" pitchFamily="2" charset="2"/>
              <a:buNone/>
              <a:defRPr/>
            </a:pPr>
            <a:endParaRPr lang="zh-CN" altLang="zh-CN" sz="2800" b="1" kern="0" dirty="0">
              <a:latin typeface="+mn-lt"/>
              <a:ea typeface="+mn-ea"/>
            </a:endParaRPr>
          </a:p>
          <a:p>
            <a:pPr marL="342900" indent="-342900" algn="l" eaLnBrk="0" hangingPunct="0">
              <a:lnSpc>
                <a:spcPct val="120000"/>
              </a:lnSpc>
              <a:spcBef>
                <a:spcPct val="20000"/>
              </a:spcBef>
              <a:buFont typeface="Wingdings" pitchFamily="2" charset="2"/>
              <a:buNone/>
              <a:defRPr/>
            </a:pPr>
            <a:endParaRPr lang="zh-CN" altLang="en-US" sz="3200" b="1" kern="0" dirty="0">
              <a:latin typeface="+mn-lt"/>
              <a:ea typeface="+mn-ea"/>
            </a:endParaRPr>
          </a:p>
        </p:txBody>
      </p:sp>
      <p:sp>
        <p:nvSpPr>
          <p:cNvPr id="2" name="右箭头 1"/>
          <p:cNvSpPr/>
          <p:nvPr/>
        </p:nvSpPr>
        <p:spPr bwMode="auto">
          <a:xfrm>
            <a:off x="4645720" y="2998093"/>
            <a:ext cx="571500" cy="288032"/>
          </a:xfrm>
          <a:prstGeom prst="rightArrow">
            <a:avLst/>
          </a:prstGeom>
          <a:solidFill>
            <a:srgbClr val="FF0000"/>
          </a:solid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7"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chemeClr val="tx2">
                    <a:lumMod val="60000"/>
                    <a:lumOff val="40000"/>
                  </a:schemeClr>
                </a:solidFill>
                <a:latin typeface="Arial" charset="0"/>
              </a:rPr>
              <a:t>b</a:t>
            </a:r>
            <a:endParaRPr lang="zh-CN" altLang="en-US">
              <a:solidFill>
                <a:schemeClr val="tx2">
                  <a:lumMod val="60000"/>
                  <a:lumOff val="40000"/>
                </a:schemeClr>
              </a:solidFill>
              <a:latin typeface="Arial" charset="0"/>
            </a:endParaRPr>
          </a:p>
        </p:txBody>
      </p:sp>
      <p:sp>
        <p:nvSpPr>
          <p:cNvPr id="18"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chemeClr val="tx2">
                    <a:lumMod val="60000"/>
                    <a:lumOff val="40000"/>
                  </a:schemeClr>
                </a:solidFill>
                <a:latin typeface="Arial" charset="0"/>
              </a:rPr>
              <a:t>c</a:t>
            </a:r>
            <a:endParaRPr lang="zh-CN" altLang="en-US">
              <a:solidFill>
                <a:schemeClr val="tx2">
                  <a:lumMod val="60000"/>
                  <a:lumOff val="40000"/>
                </a:schemeClr>
              </a:solidFill>
              <a:latin typeface="Arial" charset="0"/>
            </a:endParaRPr>
          </a:p>
        </p:txBody>
      </p:sp>
      <p:sp>
        <p:nvSpPr>
          <p:cNvPr id="19" name="圆角矩形标注 18"/>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第三次调用开始</a:t>
            </a:r>
          </a:p>
        </p:txBody>
      </p:sp>
      <p:sp>
        <p:nvSpPr>
          <p:cNvPr id="20" name="矩形 19"/>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9D138D"/>
                </a:solidFill>
                <a:latin typeface="Arial" charset="0"/>
              </a:rPr>
              <a:t>0</a:t>
            </a:r>
            <a:endParaRPr lang="zh-CN" altLang="en-US" b="0">
              <a:solidFill>
                <a:srgbClr val="9D138D"/>
              </a:solidFill>
              <a:latin typeface="Arial" charset="0"/>
            </a:endParaRPr>
          </a:p>
        </p:txBody>
      </p:sp>
      <p:sp>
        <p:nvSpPr>
          <p:cNvPr id="21" name="矩形 12"/>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FF0000"/>
                </a:solidFill>
                <a:latin typeface="Arial" charset="0"/>
              </a:rPr>
              <a:t>5</a:t>
            </a:r>
            <a:endParaRPr lang="zh-CN" altLang="en-US" b="0">
              <a:solidFill>
                <a:srgbClr val="FF0000"/>
              </a:solidFill>
              <a:latin typeface="Arial" charset="0"/>
            </a:endParaRPr>
          </a:p>
        </p:txBody>
      </p:sp>
      <p:sp>
        <p:nvSpPr>
          <p:cNvPr id="10" name="圆角矩形 9"/>
          <p:cNvSpPr/>
          <p:nvPr/>
        </p:nvSpPr>
        <p:spPr bwMode="auto">
          <a:xfrm>
            <a:off x="5436096" y="2492896"/>
            <a:ext cx="2376264" cy="432048"/>
          </a:xfrm>
          <a:prstGeom prst="roundRect">
            <a:avLst/>
          </a:prstGeom>
          <a:solidFill>
            <a:schemeClr val="accent1">
              <a:alpha val="78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4156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P spid="19"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40825D6-7CB6-4AEA-976D-41D695799C6B}"/>
              </a:ext>
            </a:extLst>
          </p:cNvPr>
          <p:cNvPicPr>
            <a:picLocks noChangeAspect="1"/>
          </p:cNvPicPr>
          <p:nvPr/>
        </p:nvPicPr>
        <p:blipFill>
          <a:blip r:embed="rId2"/>
          <a:stretch>
            <a:fillRect/>
          </a:stretch>
        </p:blipFill>
        <p:spPr>
          <a:xfrm>
            <a:off x="6511" y="1196752"/>
            <a:ext cx="8640960" cy="3633782"/>
          </a:xfrm>
          <a:prstGeom prst="rect">
            <a:avLst/>
          </a:prstGeom>
        </p:spPr>
      </p:pic>
    </p:spTree>
    <p:extLst>
      <p:ext uri="{BB962C8B-B14F-4D97-AF65-F5344CB8AC3E}">
        <p14:creationId xmlns:p14="http://schemas.microsoft.com/office/powerpoint/2010/main" val="5066268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dirty="0"/>
              <a:t>    </a:t>
            </a:r>
            <a:r>
              <a:rPr lang="zh-CN" altLang="zh-CN" dirty="0"/>
              <a:t>例</a:t>
            </a:r>
            <a:r>
              <a:rPr lang="en-US" altLang="zh-CN" dirty="0"/>
              <a:t>7.16 </a:t>
            </a:r>
            <a:r>
              <a:rPr lang="zh-CN" altLang="zh-CN" dirty="0"/>
              <a:t>考察静态局部变量的值。</a:t>
            </a:r>
            <a:endParaRPr lang="en-US" altLang="zh-CN" dirty="0"/>
          </a:p>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err="1"/>
              <a:t>int</a:t>
            </a:r>
            <a:r>
              <a:rPr lang="en-US" altLang="zh-CN" sz="2800" dirty="0"/>
              <a:t> main()</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f(</a:t>
            </a:r>
            <a:r>
              <a:rPr lang="en-US" altLang="zh-CN" sz="2800" dirty="0" err="1"/>
              <a:t>int</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a:t>
            </a:r>
            <a:r>
              <a:rPr lang="en-US" altLang="zh-CN" sz="2800" dirty="0">
                <a:solidFill>
                  <a:srgbClr val="0000CC"/>
                </a:solidFill>
              </a:rPr>
              <a:t>a</a:t>
            </a:r>
            <a:r>
              <a:rPr lang="en-US" altLang="zh-CN" sz="2800" dirty="0"/>
              <a:t>=2,</a:t>
            </a:r>
            <a:r>
              <a:rPr lang="en-US" altLang="zh-CN" sz="2800" dirty="0">
                <a:solidFill>
                  <a:srgbClr val="0000CC"/>
                </a:solidFill>
              </a:rPr>
              <a:t>i</a:t>
            </a:r>
            <a:r>
              <a:rPr lang="en-US" altLang="zh-CN" sz="2800" dirty="0"/>
              <a:t>;            </a:t>
            </a:r>
            <a:endParaRPr lang="zh-CN" altLang="zh-CN" sz="2800" dirty="0"/>
          </a:p>
          <a:p>
            <a:pPr>
              <a:lnSpc>
                <a:spcPct val="100000"/>
              </a:lnSpc>
              <a:buFont typeface="Wingdings" pitchFamily="2" charset="2"/>
              <a:buNone/>
            </a:pPr>
            <a:r>
              <a:rPr lang="en-US" altLang="zh-CN" sz="2800" dirty="0"/>
              <a:t>   for(</a:t>
            </a:r>
            <a:r>
              <a:rPr lang="en-US" altLang="zh-CN" sz="2800" dirty="0" err="1">
                <a:solidFill>
                  <a:srgbClr val="0000CC"/>
                </a:solidFill>
              </a:rPr>
              <a:t>i</a:t>
            </a:r>
            <a:r>
              <a:rPr lang="en-US" altLang="zh-CN" sz="2800" dirty="0"/>
              <a:t>=0;</a:t>
            </a:r>
            <a:r>
              <a:rPr lang="en-US" altLang="zh-CN" sz="2800" dirty="0">
                <a:solidFill>
                  <a:srgbClr val="0000CC"/>
                </a:solidFill>
              </a:rPr>
              <a:t>i</a:t>
            </a:r>
            <a:r>
              <a:rPr lang="en-US" altLang="zh-CN" sz="2800" dirty="0"/>
              <a:t>&lt;3;</a:t>
            </a:r>
            <a:r>
              <a:rPr lang="en-US" altLang="zh-CN" sz="2800" dirty="0">
                <a:solidFill>
                  <a:srgbClr val="0000CC"/>
                </a:solidFill>
              </a:rPr>
              <a:t>i</a:t>
            </a:r>
            <a:r>
              <a:rPr lang="en-US" altLang="zh-CN" sz="2800" dirty="0"/>
              <a:t>++)</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t>
            </a:r>
            <a:r>
              <a:rPr lang="en-US" altLang="zh-CN" sz="2800" dirty="0">
                <a:solidFill>
                  <a:srgbClr val="0000CC"/>
                </a:solidFill>
              </a:rPr>
              <a:t>a</a:t>
            </a:r>
            <a:r>
              <a:rPr lang="en-US" altLang="zh-CN" sz="2800" dirty="0"/>
              <a:t>));</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a:p>
            <a:pPr>
              <a:buFont typeface="Wingdings" pitchFamily="2" charset="2"/>
              <a:buNone/>
            </a:pPr>
            <a:endParaRPr lang="zh-CN" altLang="en-US" dirty="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lgn="l">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a</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=0;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FF0000"/>
                </a:solidFill>
                <a:latin typeface="+mn-lt"/>
                <a:ea typeface="+mn-ea"/>
              </a:rPr>
              <a:t>static</a:t>
            </a: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=3;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a:t>
            </a:r>
            <a:r>
              <a:rPr lang="en-US" altLang="zh-CN" sz="2800" b="1" dirty="0">
                <a:solidFill>
                  <a:schemeClr val="tx2">
                    <a:lumMod val="60000"/>
                    <a:lumOff val="40000"/>
                  </a:schemeClr>
                </a:solidFill>
                <a:latin typeface="+mn-lt"/>
                <a:ea typeface="+mn-ea"/>
              </a:rPr>
              <a:t>b</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a:t>
            </a:r>
            <a:r>
              <a:rPr lang="en-US" altLang="zh-CN" sz="2800" b="1" dirty="0">
                <a:solidFill>
                  <a:schemeClr val="tx2">
                    <a:lumMod val="60000"/>
                    <a:lumOff val="40000"/>
                  </a:schemeClr>
                </a:solidFill>
                <a:latin typeface="+mn-lt"/>
                <a:ea typeface="+mn-ea"/>
              </a:rPr>
              <a:t>c</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return(</a:t>
            </a:r>
            <a:r>
              <a:rPr lang="en-US" altLang="zh-CN" sz="2800" b="1" dirty="0" err="1">
                <a:solidFill>
                  <a:schemeClr val="tx2">
                    <a:lumMod val="60000"/>
                    <a:lumOff val="40000"/>
                  </a:schemeClr>
                </a:solidFill>
                <a:latin typeface="+mn-lt"/>
                <a:ea typeface="+mn-ea"/>
              </a:rPr>
              <a:t>a</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b</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c</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a:t>
            </a:r>
            <a:endParaRPr lang="zh-CN" altLang="zh-CN" sz="2800" b="1" dirty="0">
              <a:latin typeface="+mn-lt"/>
              <a:ea typeface="+mn-ea"/>
            </a:endParaRPr>
          </a:p>
          <a:p>
            <a:pPr marL="342900" indent="-342900" algn="l" eaLnBrk="0" hangingPunct="0">
              <a:spcBef>
                <a:spcPct val="20000"/>
              </a:spcBef>
              <a:buFont typeface="Wingdings" pitchFamily="2" charset="2"/>
              <a:buNone/>
              <a:defRPr/>
            </a:pPr>
            <a:endParaRPr lang="zh-CN" altLang="zh-CN" sz="2800" b="1" kern="0" dirty="0">
              <a:latin typeface="+mn-lt"/>
              <a:ea typeface="+mn-ea"/>
            </a:endParaRPr>
          </a:p>
          <a:p>
            <a:pPr marL="342900" indent="-342900" algn="l" eaLnBrk="0" hangingPunct="0">
              <a:lnSpc>
                <a:spcPct val="120000"/>
              </a:lnSpc>
              <a:spcBef>
                <a:spcPct val="20000"/>
              </a:spcBef>
              <a:buFont typeface="Wingdings" pitchFamily="2" charset="2"/>
              <a:buNone/>
              <a:defRPr/>
            </a:pPr>
            <a:endParaRPr lang="zh-CN" altLang="en-US" sz="3200" b="1" kern="0" dirty="0">
              <a:latin typeface="+mn-lt"/>
              <a:ea typeface="+mn-ea"/>
            </a:endParaRPr>
          </a:p>
        </p:txBody>
      </p:sp>
      <p:sp>
        <p:nvSpPr>
          <p:cNvPr id="2" name="右箭头 1"/>
          <p:cNvSpPr/>
          <p:nvPr/>
        </p:nvSpPr>
        <p:spPr bwMode="auto">
          <a:xfrm>
            <a:off x="4643438" y="3861048"/>
            <a:ext cx="571500" cy="288032"/>
          </a:xfrm>
          <a:prstGeom prst="rightArrow">
            <a:avLst/>
          </a:prstGeom>
          <a:solidFill>
            <a:srgbClr val="FF0000"/>
          </a:solid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0"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chemeClr val="tx2">
                    <a:lumMod val="60000"/>
                    <a:lumOff val="40000"/>
                  </a:schemeClr>
                </a:solidFill>
                <a:latin typeface="Arial" charset="0"/>
              </a:rPr>
              <a:t>b</a:t>
            </a:r>
            <a:endParaRPr lang="zh-CN" altLang="en-US">
              <a:solidFill>
                <a:schemeClr val="tx2">
                  <a:lumMod val="60000"/>
                  <a:lumOff val="40000"/>
                </a:schemeClr>
              </a:solidFill>
              <a:latin typeface="Arial" charset="0"/>
            </a:endParaRPr>
          </a:p>
        </p:txBody>
      </p:sp>
      <p:sp>
        <p:nvSpPr>
          <p:cNvPr id="11"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chemeClr val="tx2">
                    <a:lumMod val="60000"/>
                    <a:lumOff val="40000"/>
                  </a:schemeClr>
                </a:solidFill>
                <a:latin typeface="Arial" charset="0"/>
              </a:rPr>
              <a:t>c</a:t>
            </a:r>
            <a:endParaRPr lang="zh-CN" altLang="en-US">
              <a:solidFill>
                <a:schemeClr val="tx2">
                  <a:lumMod val="60000"/>
                  <a:lumOff val="40000"/>
                </a:schemeClr>
              </a:solidFill>
              <a:latin typeface="Arial" charset="0"/>
            </a:endParaRPr>
          </a:p>
        </p:txBody>
      </p:sp>
      <p:sp>
        <p:nvSpPr>
          <p:cNvPr id="12" name="圆角矩形标注 11"/>
          <p:cNvSpPr>
            <a:spLocks noChangeArrowheads="1"/>
          </p:cNvSpPr>
          <p:nvPr/>
        </p:nvSpPr>
        <p:spPr bwMode="auto">
          <a:xfrm>
            <a:off x="5867400" y="5214938"/>
            <a:ext cx="3133725" cy="714375"/>
          </a:xfrm>
          <a:prstGeom prst="wedgeRoundRectCallout">
            <a:avLst>
              <a:gd name="adj1" fmla="val 13222"/>
              <a:gd name="adj2" fmla="val -15511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第三次调用期间</a:t>
            </a:r>
          </a:p>
        </p:txBody>
      </p:sp>
      <p:sp>
        <p:nvSpPr>
          <p:cNvPr id="13"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9D138D"/>
                </a:solidFill>
                <a:latin typeface="Arial" charset="0"/>
              </a:rPr>
              <a:t>0</a:t>
            </a:r>
            <a:endParaRPr lang="zh-CN" altLang="en-US" b="0">
              <a:solidFill>
                <a:srgbClr val="9D138D"/>
              </a:solidFill>
              <a:latin typeface="Arial" charset="0"/>
            </a:endParaRPr>
          </a:p>
        </p:txBody>
      </p:sp>
      <p:sp>
        <p:nvSpPr>
          <p:cNvPr id="14" name="矩形 12"/>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FF0000"/>
                </a:solidFill>
                <a:latin typeface="Arial" charset="0"/>
              </a:rPr>
              <a:t>5</a:t>
            </a:r>
            <a:endParaRPr lang="zh-CN" altLang="en-US" b="0">
              <a:solidFill>
                <a:srgbClr val="FF0000"/>
              </a:solidFill>
              <a:latin typeface="Arial" charset="0"/>
            </a:endParaRPr>
          </a:p>
        </p:txBody>
      </p:sp>
      <p:sp>
        <p:nvSpPr>
          <p:cNvPr id="15" name="矩形 14"/>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FF0000"/>
                </a:solidFill>
                <a:latin typeface="Arial" charset="0"/>
              </a:rPr>
              <a:t>6</a:t>
            </a:r>
            <a:endParaRPr lang="zh-CN" altLang="en-US" b="0">
              <a:solidFill>
                <a:srgbClr val="FF0000"/>
              </a:solidFill>
              <a:latin typeface="Arial" charset="0"/>
            </a:endParaRPr>
          </a:p>
        </p:txBody>
      </p:sp>
      <p:sp>
        <p:nvSpPr>
          <p:cNvPr id="16" name="矩形 15"/>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FF0000"/>
                </a:solidFill>
                <a:latin typeface="Arial" charset="0"/>
              </a:rPr>
              <a:t>1</a:t>
            </a:r>
            <a:endParaRPr lang="zh-CN" altLang="en-US" b="0">
              <a:solidFill>
                <a:srgbClr val="FF0000"/>
              </a:solidFill>
              <a:latin typeface="Arial" charset="0"/>
            </a:endParaRPr>
          </a:p>
        </p:txBody>
      </p:sp>
      <p:sp>
        <p:nvSpPr>
          <p:cNvPr id="17" name="圆角矩形 16"/>
          <p:cNvSpPr/>
          <p:nvPr/>
        </p:nvSpPr>
        <p:spPr bwMode="auto">
          <a:xfrm>
            <a:off x="5436096" y="2492896"/>
            <a:ext cx="2376264" cy="432048"/>
          </a:xfrm>
          <a:prstGeom prst="roundRect">
            <a:avLst/>
          </a:prstGeom>
          <a:solidFill>
            <a:schemeClr val="accent1">
              <a:alpha val="78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38492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 calcmode="lin" valueType="num">
                                      <p:cBhvr>
                                        <p:cTn id="16" dur="500" fill="hold"/>
                                        <p:tgtEl>
                                          <p:spTgt spid="15"/>
                                        </p:tgtEl>
                                        <p:attrNameLst>
                                          <p:attrName>style.rotation</p:attrName>
                                        </p:attrNameLst>
                                      </p:cBhvr>
                                      <p:tavLst>
                                        <p:tav tm="0">
                                          <p:val>
                                            <p:fltVal val="360"/>
                                          </p:val>
                                        </p:tav>
                                        <p:tav tm="100000">
                                          <p:val>
                                            <p:fltVal val="0"/>
                                          </p:val>
                                        </p:tav>
                                      </p:tavLst>
                                    </p:anim>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dirty="0"/>
              <a:t>    </a:t>
            </a:r>
            <a:r>
              <a:rPr lang="zh-CN" altLang="zh-CN" dirty="0"/>
              <a:t>例</a:t>
            </a:r>
            <a:r>
              <a:rPr lang="en-US" altLang="zh-CN" dirty="0"/>
              <a:t>7.16 </a:t>
            </a:r>
            <a:r>
              <a:rPr lang="zh-CN" altLang="zh-CN" dirty="0"/>
              <a:t>考察静态局部变量的值。</a:t>
            </a:r>
            <a:endParaRPr lang="en-US" altLang="zh-CN" dirty="0"/>
          </a:p>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err="1"/>
              <a:t>int</a:t>
            </a:r>
            <a:r>
              <a:rPr lang="en-US" altLang="zh-CN" sz="2800" dirty="0"/>
              <a:t> main()</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f(</a:t>
            </a:r>
            <a:r>
              <a:rPr lang="en-US" altLang="zh-CN" sz="2800" dirty="0" err="1"/>
              <a:t>int</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a:t>
            </a:r>
            <a:r>
              <a:rPr lang="en-US" altLang="zh-CN" sz="2800" dirty="0">
                <a:solidFill>
                  <a:srgbClr val="0000CC"/>
                </a:solidFill>
              </a:rPr>
              <a:t>a</a:t>
            </a:r>
            <a:r>
              <a:rPr lang="en-US" altLang="zh-CN" sz="2800" dirty="0"/>
              <a:t>=2,</a:t>
            </a:r>
            <a:r>
              <a:rPr lang="en-US" altLang="zh-CN" sz="2800" dirty="0">
                <a:solidFill>
                  <a:srgbClr val="0000CC"/>
                </a:solidFill>
              </a:rPr>
              <a:t>i</a:t>
            </a:r>
            <a:r>
              <a:rPr lang="en-US" altLang="zh-CN" sz="2800" dirty="0"/>
              <a:t>;            </a:t>
            </a:r>
            <a:endParaRPr lang="zh-CN" altLang="zh-CN" sz="2800" dirty="0"/>
          </a:p>
          <a:p>
            <a:pPr>
              <a:lnSpc>
                <a:spcPct val="100000"/>
              </a:lnSpc>
              <a:buFont typeface="Wingdings" pitchFamily="2" charset="2"/>
              <a:buNone/>
            </a:pPr>
            <a:r>
              <a:rPr lang="en-US" altLang="zh-CN" sz="2800" dirty="0"/>
              <a:t>   for(</a:t>
            </a:r>
            <a:r>
              <a:rPr lang="en-US" altLang="zh-CN" sz="2800" dirty="0" err="1">
                <a:solidFill>
                  <a:srgbClr val="0000CC"/>
                </a:solidFill>
              </a:rPr>
              <a:t>i</a:t>
            </a:r>
            <a:r>
              <a:rPr lang="en-US" altLang="zh-CN" sz="2800" dirty="0"/>
              <a:t>=0;</a:t>
            </a:r>
            <a:r>
              <a:rPr lang="en-US" altLang="zh-CN" sz="2800" dirty="0">
                <a:solidFill>
                  <a:srgbClr val="0000CC"/>
                </a:solidFill>
              </a:rPr>
              <a:t>i</a:t>
            </a:r>
            <a:r>
              <a:rPr lang="en-US" altLang="zh-CN" sz="2800" dirty="0"/>
              <a:t>&lt;3;</a:t>
            </a:r>
            <a:r>
              <a:rPr lang="en-US" altLang="zh-CN" sz="2800" dirty="0">
                <a:solidFill>
                  <a:srgbClr val="0000CC"/>
                </a:solidFill>
              </a:rPr>
              <a:t>i</a:t>
            </a:r>
            <a:r>
              <a:rPr lang="en-US" altLang="zh-CN" sz="2800" dirty="0"/>
              <a:t>++)</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t>
            </a:r>
            <a:r>
              <a:rPr lang="en-US" altLang="zh-CN" sz="2800" dirty="0">
                <a:solidFill>
                  <a:srgbClr val="0000CC"/>
                </a:solidFill>
              </a:rPr>
              <a:t>a</a:t>
            </a:r>
            <a:r>
              <a:rPr lang="en-US" altLang="zh-CN" sz="2800" dirty="0"/>
              <a:t>));</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a:p>
            <a:pPr>
              <a:buFont typeface="Wingdings" pitchFamily="2" charset="2"/>
              <a:buNone/>
            </a:pPr>
            <a:endParaRPr lang="zh-CN" altLang="en-US" dirty="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lgn="l">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a</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=0;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FF0000"/>
                </a:solidFill>
                <a:latin typeface="+mn-lt"/>
                <a:ea typeface="+mn-ea"/>
              </a:rPr>
              <a:t>static</a:t>
            </a: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=3;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a:t>
            </a:r>
            <a:r>
              <a:rPr lang="en-US" altLang="zh-CN" sz="2800" b="1" dirty="0">
                <a:solidFill>
                  <a:schemeClr val="tx2">
                    <a:lumMod val="60000"/>
                    <a:lumOff val="40000"/>
                  </a:schemeClr>
                </a:solidFill>
                <a:latin typeface="+mn-lt"/>
                <a:ea typeface="+mn-ea"/>
              </a:rPr>
              <a:t>b</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a:t>
            </a:r>
            <a:r>
              <a:rPr lang="en-US" altLang="zh-CN" sz="2800" b="1" dirty="0">
                <a:solidFill>
                  <a:schemeClr val="tx2">
                    <a:lumMod val="60000"/>
                    <a:lumOff val="40000"/>
                  </a:schemeClr>
                </a:solidFill>
                <a:latin typeface="+mn-lt"/>
                <a:ea typeface="+mn-ea"/>
              </a:rPr>
              <a:t>c</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return(</a:t>
            </a:r>
            <a:r>
              <a:rPr lang="en-US" altLang="zh-CN" sz="2800" b="1" dirty="0" err="1">
                <a:solidFill>
                  <a:schemeClr val="tx2">
                    <a:lumMod val="60000"/>
                    <a:lumOff val="40000"/>
                  </a:schemeClr>
                </a:solidFill>
                <a:latin typeface="+mn-lt"/>
                <a:ea typeface="+mn-ea"/>
              </a:rPr>
              <a:t>a</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b</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c</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a:t>
            </a:r>
            <a:endParaRPr lang="zh-CN" altLang="zh-CN" sz="2800" b="1" dirty="0">
              <a:latin typeface="+mn-lt"/>
              <a:ea typeface="+mn-ea"/>
            </a:endParaRPr>
          </a:p>
          <a:p>
            <a:pPr marL="342900" indent="-342900" algn="l" eaLnBrk="0" hangingPunct="0">
              <a:spcBef>
                <a:spcPct val="20000"/>
              </a:spcBef>
              <a:buFont typeface="Wingdings" pitchFamily="2" charset="2"/>
              <a:buNone/>
              <a:defRPr/>
            </a:pPr>
            <a:endParaRPr lang="zh-CN" altLang="zh-CN" sz="2800" b="1" kern="0" dirty="0">
              <a:latin typeface="+mn-lt"/>
              <a:ea typeface="+mn-ea"/>
            </a:endParaRPr>
          </a:p>
          <a:p>
            <a:pPr marL="342900" indent="-342900" algn="l" eaLnBrk="0" hangingPunct="0">
              <a:lnSpc>
                <a:spcPct val="120000"/>
              </a:lnSpc>
              <a:spcBef>
                <a:spcPct val="20000"/>
              </a:spcBef>
              <a:buFont typeface="Wingdings" pitchFamily="2" charset="2"/>
              <a:buNone/>
              <a:defRPr/>
            </a:pPr>
            <a:endParaRPr lang="zh-CN" altLang="en-US" sz="3200" b="1" kern="0" dirty="0">
              <a:latin typeface="+mn-lt"/>
              <a:ea typeface="+mn-ea"/>
            </a:endParaRPr>
          </a:p>
        </p:txBody>
      </p:sp>
      <p:sp>
        <p:nvSpPr>
          <p:cNvPr id="2" name="右箭头 1"/>
          <p:cNvSpPr/>
          <p:nvPr/>
        </p:nvSpPr>
        <p:spPr bwMode="auto">
          <a:xfrm>
            <a:off x="4643438" y="4293096"/>
            <a:ext cx="571500" cy="288032"/>
          </a:xfrm>
          <a:prstGeom prst="rightArrow">
            <a:avLst/>
          </a:prstGeom>
          <a:solidFill>
            <a:srgbClr val="FF0000"/>
          </a:solid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7"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latin typeface="Arial" charset="0"/>
              </a:rPr>
              <a:t>b</a:t>
            </a:r>
            <a:endParaRPr lang="zh-CN" altLang="en-US">
              <a:latin typeface="Arial" charset="0"/>
            </a:endParaRPr>
          </a:p>
        </p:txBody>
      </p:sp>
      <p:sp>
        <p:nvSpPr>
          <p:cNvPr id="18"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latin typeface="Arial" charset="0"/>
              </a:rPr>
              <a:t>c</a:t>
            </a:r>
            <a:endParaRPr lang="zh-CN" altLang="en-US">
              <a:latin typeface="Arial" charset="0"/>
            </a:endParaRPr>
          </a:p>
        </p:txBody>
      </p:sp>
      <p:sp>
        <p:nvSpPr>
          <p:cNvPr id="19" name="圆角矩形标注 18"/>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第三次调用结束</a:t>
            </a:r>
          </a:p>
        </p:txBody>
      </p:sp>
      <p:sp>
        <p:nvSpPr>
          <p:cNvPr id="20"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FF0000"/>
                </a:solidFill>
                <a:latin typeface="Arial" charset="0"/>
              </a:rPr>
              <a:t>1</a:t>
            </a:r>
            <a:endParaRPr lang="zh-CN" altLang="en-US" b="0">
              <a:solidFill>
                <a:srgbClr val="FF0000"/>
              </a:solidFill>
              <a:latin typeface="Arial" charset="0"/>
            </a:endParaRPr>
          </a:p>
        </p:txBody>
      </p:sp>
      <p:sp>
        <p:nvSpPr>
          <p:cNvPr id="21" name="矩形 13"/>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FF0000"/>
                </a:solidFill>
                <a:latin typeface="Arial" charset="0"/>
              </a:rPr>
              <a:t>6</a:t>
            </a:r>
            <a:endParaRPr lang="zh-CN" altLang="en-US" b="0">
              <a:solidFill>
                <a:srgbClr val="FF0000"/>
              </a:solidFill>
              <a:latin typeface="Arial" charset="0"/>
            </a:endParaRPr>
          </a:p>
        </p:txBody>
      </p:sp>
      <p:sp>
        <p:nvSpPr>
          <p:cNvPr id="22" name="矩形 21"/>
          <p:cNvSpPr>
            <a:spLocks noChangeArrowheads="1"/>
          </p:cNvSpPr>
          <p:nvPr/>
        </p:nvSpPr>
        <p:spPr bwMode="auto">
          <a:xfrm>
            <a:off x="2786063" y="5214938"/>
            <a:ext cx="1357312" cy="121443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23" name="圆角矩形标注 22"/>
          <p:cNvSpPr>
            <a:spLocks noChangeArrowheads="1"/>
          </p:cNvSpPr>
          <p:nvPr/>
        </p:nvSpPr>
        <p:spPr bwMode="auto">
          <a:xfrm>
            <a:off x="3143250" y="3143249"/>
            <a:ext cx="642937" cy="500063"/>
          </a:xfrm>
          <a:prstGeom prst="wedgeRoundRectCallout">
            <a:avLst>
              <a:gd name="adj1" fmla="val 6394"/>
              <a:gd name="adj2" fmla="val 146694"/>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sz="2800">
                <a:solidFill>
                  <a:srgbClr val="0000CC"/>
                </a:solidFill>
                <a:latin typeface="Arial" charset="0"/>
              </a:rPr>
              <a:t>9</a:t>
            </a:r>
            <a:endParaRPr lang="zh-CN" altLang="en-US" sz="2800">
              <a:solidFill>
                <a:srgbClr val="0000CC"/>
              </a:solidFill>
              <a:latin typeface="Arial" charset="0"/>
            </a:endParaRPr>
          </a:p>
        </p:txBody>
      </p:sp>
      <p:sp>
        <p:nvSpPr>
          <p:cNvPr id="12" name="圆角矩形 11"/>
          <p:cNvSpPr/>
          <p:nvPr/>
        </p:nvSpPr>
        <p:spPr bwMode="auto">
          <a:xfrm>
            <a:off x="5436096" y="2492896"/>
            <a:ext cx="2376264" cy="432048"/>
          </a:xfrm>
          <a:prstGeom prst="roundRect">
            <a:avLst/>
          </a:prstGeom>
          <a:solidFill>
            <a:schemeClr val="accent1">
              <a:alpha val="78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2860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linds(horizontal)">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slide(fromTop)">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animBg="1"/>
      <p:bldP spid="2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dirty="0"/>
              <a:t>    </a:t>
            </a:r>
            <a:r>
              <a:rPr lang="zh-CN" altLang="zh-CN" dirty="0"/>
              <a:t>例</a:t>
            </a:r>
            <a:r>
              <a:rPr lang="en-US" altLang="zh-CN" dirty="0"/>
              <a:t>7.16 </a:t>
            </a:r>
            <a:r>
              <a:rPr lang="zh-CN" altLang="zh-CN" dirty="0"/>
              <a:t>考察静态局部变量的值。</a:t>
            </a:r>
            <a:endParaRPr lang="en-US" altLang="zh-CN" dirty="0"/>
          </a:p>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err="1"/>
              <a:t>int</a:t>
            </a:r>
            <a:r>
              <a:rPr lang="en-US" altLang="zh-CN" sz="2800" dirty="0"/>
              <a:t> main()</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f(</a:t>
            </a:r>
            <a:r>
              <a:rPr lang="en-US" altLang="zh-CN" sz="2800" dirty="0" err="1"/>
              <a:t>int</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a:t>
            </a:r>
            <a:r>
              <a:rPr lang="en-US" altLang="zh-CN" sz="2800" dirty="0">
                <a:solidFill>
                  <a:srgbClr val="0000CC"/>
                </a:solidFill>
              </a:rPr>
              <a:t>a</a:t>
            </a:r>
            <a:r>
              <a:rPr lang="en-US" altLang="zh-CN" sz="2800" dirty="0"/>
              <a:t>=2,</a:t>
            </a:r>
            <a:r>
              <a:rPr lang="en-US" altLang="zh-CN" sz="2800" dirty="0">
                <a:solidFill>
                  <a:srgbClr val="0000CC"/>
                </a:solidFill>
              </a:rPr>
              <a:t>i</a:t>
            </a:r>
            <a:r>
              <a:rPr lang="en-US" altLang="zh-CN" sz="2800" dirty="0"/>
              <a:t>;            </a:t>
            </a:r>
            <a:endParaRPr lang="zh-CN" altLang="zh-CN" sz="2800" dirty="0"/>
          </a:p>
          <a:p>
            <a:pPr>
              <a:lnSpc>
                <a:spcPct val="100000"/>
              </a:lnSpc>
              <a:buFont typeface="Wingdings" pitchFamily="2" charset="2"/>
              <a:buNone/>
            </a:pPr>
            <a:r>
              <a:rPr lang="en-US" altLang="zh-CN" sz="2800" dirty="0"/>
              <a:t>   for(</a:t>
            </a:r>
            <a:r>
              <a:rPr lang="en-US" altLang="zh-CN" sz="2800" dirty="0" err="1">
                <a:solidFill>
                  <a:srgbClr val="0000CC"/>
                </a:solidFill>
              </a:rPr>
              <a:t>i</a:t>
            </a:r>
            <a:r>
              <a:rPr lang="en-US" altLang="zh-CN" sz="2800" dirty="0"/>
              <a:t>=0;</a:t>
            </a:r>
            <a:r>
              <a:rPr lang="en-US" altLang="zh-CN" sz="2800" dirty="0">
                <a:solidFill>
                  <a:srgbClr val="0000CC"/>
                </a:solidFill>
              </a:rPr>
              <a:t>i</a:t>
            </a:r>
            <a:r>
              <a:rPr lang="en-US" altLang="zh-CN" sz="2800" dirty="0"/>
              <a:t>&lt;3;</a:t>
            </a:r>
            <a:r>
              <a:rPr lang="en-US" altLang="zh-CN" sz="2800" dirty="0">
                <a:solidFill>
                  <a:srgbClr val="0000CC"/>
                </a:solidFill>
              </a:rPr>
              <a:t>i</a:t>
            </a:r>
            <a:r>
              <a:rPr lang="en-US" altLang="zh-CN" sz="2800" dirty="0"/>
              <a:t>++)</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t>
            </a:r>
            <a:r>
              <a:rPr lang="en-US" altLang="zh-CN" sz="2800" dirty="0">
                <a:solidFill>
                  <a:srgbClr val="0000CC"/>
                </a:solidFill>
              </a:rPr>
              <a:t>a</a:t>
            </a:r>
            <a:r>
              <a:rPr lang="en-US" altLang="zh-CN" sz="2800" dirty="0"/>
              <a:t>));</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a:p>
            <a:pPr>
              <a:buFont typeface="Wingdings" pitchFamily="2" charset="2"/>
              <a:buNone/>
            </a:pPr>
            <a:endParaRPr lang="zh-CN" altLang="en-US" dirty="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lgn="l">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a</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=0;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FF0000"/>
                </a:solidFill>
                <a:latin typeface="+mn-lt"/>
                <a:ea typeface="+mn-ea"/>
              </a:rPr>
              <a:t>static</a:t>
            </a: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=3;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a:t>
            </a:r>
            <a:r>
              <a:rPr lang="en-US" altLang="zh-CN" sz="2800" b="1" dirty="0">
                <a:solidFill>
                  <a:schemeClr val="tx2">
                    <a:lumMod val="60000"/>
                    <a:lumOff val="40000"/>
                  </a:schemeClr>
                </a:solidFill>
                <a:latin typeface="+mn-lt"/>
                <a:ea typeface="+mn-ea"/>
              </a:rPr>
              <a:t>b</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a:t>
            </a:r>
            <a:r>
              <a:rPr lang="en-US" altLang="zh-CN" sz="2800" b="1" dirty="0">
                <a:solidFill>
                  <a:schemeClr val="tx2">
                    <a:lumMod val="60000"/>
                    <a:lumOff val="40000"/>
                  </a:schemeClr>
                </a:solidFill>
                <a:latin typeface="+mn-lt"/>
                <a:ea typeface="+mn-ea"/>
              </a:rPr>
              <a:t>c</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return(</a:t>
            </a:r>
            <a:r>
              <a:rPr lang="en-US" altLang="zh-CN" sz="2800" b="1" dirty="0" err="1">
                <a:solidFill>
                  <a:schemeClr val="tx2">
                    <a:lumMod val="60000"/>
                    <a:lumOff val="40000"/>
                  </a:schemeClr>
                </a:solidFill>
                <a:latin typeface="+mn-lt"/>
                <a:ea typeface="+mn-ea"/>
              </a:rPr>
              <a:t>a</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b</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c</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a:t>
            </a:r>
            <a:endParaRPr lang="zh-CN" altLang="zh-CN" sz="2800" b="1" dirty="0">
              <a:latin typeface="+mn-lt"/>
              <a:ea typeface="+mn-ea"/>
            </a:endParaRPr>
          </a:p>
          <a:p>
            <a:pPr marL="342900" indent="-342900" algn="l" eaLnBrk="0" hangingPunct="0">
              <a:spcBef>
                <a:spcPct val="20000"/>
              </a:spcBef>
              <a:buFont typeface="Wingdings" pitchFamily="2" charset="2"/>
              <a:buNone/>
              <a:defRPr/>
            </a:pPr>
            <a:endParaRPr lang="zh-CN" altLang="zh-CN" sz="2800" b="1" kern="0" dirty="0">
              <a:latin typeface="+mn-lt"/>
              <a:ea typeface="+mn-ea"/>
            </a:endParaRPr>
          </a:p>
          <a:p>
            <a:pPr marL="342900" indent="-342900" algn="l" eaLnBrk="0" hangingPunct="0">
              <a:lnSpc>
                <a:spcPct val="120000"/>
              </a:lnSpc>
              <a:spcBef>
                <a:spcPct val="20000"/>
              </a:spcBef>
              <a:buFont typeface="Wingdings" pitchFamily="2" charset="2"/>
              <a:buNone/>
              <a:defRPr/>
            </a:pPr>
            <a:endParaRPr lang="zh-CN" altLang="en-US" sz="3200" b="1" kern="0" dirty="0">
              <a:latin typeface="+mn-lt"/>
              <a:ea typeface="+mn-ea"/>
            </a:endParaRPr>
          </a:p>
        </p:txBody>
      </p:sp>
      <p:sp>
        <p:nvSpPr>
          <p:cNvPr id="2" name="右箭头 1"/>
          <p:cNvSpPr/>
          <p:nvPr/>
        </p:nvSpPr>
        <p:spPr bwMode="auto">
          <a:xfrm flipH="1">
            <a:off x="958122" y="5149158"/>
            <a:ext cx="571500" cy="288032"/>
          </a:xfrm>
          <a:prstGeom prst="rightArrow">
            <a:avLst/>
          </a:prstGeom>
          <a:solidFill>
            <a:srgbClr val="FF0000"/>
          </a:solid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2"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latin typeface="Arial" charset="0"/>
              </a:rPr>
              <a:t>c</a:t>
            </a:r>
            <a:endParaRPr lang="zh-CN" altLang="en-US">
              <a:latin typeface="Arial" charset="0"/>
            </a:endParaRPr>
          </a:p>
        </p:txBody>
      </p:sp>
      <p:sp>
        <p:nvSpPr>
          <p:cNvPr id="13" name="圆角矩形标注 12"/>
          <p:cNvSpPr>
            <a:spLocks noChangeArrowheads="1"/>
          </p:cNvSpPr>
          <p:nvPr/>
        </p:nvSpPr>
        <p:spPr bwMode="auto">
          <a:xfrm>
            <a:off x="714375" y="5857875"/>
            <a:ext cx="2500313" cy="714375"/>
          </a:xfrm>
          <a:prstGeom prst="wedgeRoundRectCallout">
            <a:avLst>
              <a:gd name="adj1" fmla="val 1469"/>
              <a:gd name="adj2" fmla="val -122666"/>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整个程序结束</a:t>
            </a:r>
          </a:p>
        </p:txBody>
      </p:sp>
      <p:sp>
        <p:nvSpPr>
          <p:cNvPr id="14" name="矩形 13"/>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b="0">
                <a:solidFill>
                  <a:srgbClr val="FF0000"/>
                </a:solidFill>
                <a:latin typeface="Arial" charset="0"/>
              </a:rPr>
              <a:t>6</a:t>
            </a:r>
            <a:endParaRPr lang="zh-CN" altLang="en-US" b="0">
              <a:solidFill>
                <a:srgbClr val="FF0000"/>
              </a:solidFill>
              <a:latin typeface="Arial" charset="0"/>
            </a:endParaRPr>
          </a:p>
        </p:txBody>
      </p:sp>
      <p:sp>
        <p:nvSpPr>
          <p:cNvPr id="15" name="矩形 14"/>
          <p:cNvSpPr>
            <a:spLocks noChangeArrowheads="1"/>
          </p:cNvSpPr>
          <p:nvPr/>
        </p:nvSpPr>
        <p:spPr bwMode="auto">
          <a:xfrm>
            <a:off x="4071938" y="5214938"/>
            <a:ext cx="1357312" cy="121443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pic>
        <p:nvPicPr>
          <p:cNvPr id="16" name="Picture 2" descr="pic7-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5765" y="5007768"/>
            <a:ext cx="100012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 9"/>
          <p:cNvSpPr/>
          <p:nvPr/>
        </p:nvSpPr>
        <p:spPr bwMode="auto">
          <a:xfrm>
            <a:off x="5436096" y="2492896"/>
            <a:ext cx="2376264" cy="432048"/>
          </a:xfrm>
          <a:prstGeom prst="roundRect">
            <a:avLst/>
          </a:prstGeom>
          <a:solidFill>
            <a:schemeClr val="accent1">
              <a:alpha val="78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59143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Top)">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dirty="0"/>
              <a:t>    </a:t>
            </a:r>
            <a:r>
              <a:rPr lang="zh-CN" altLang="zh-CN" dirty="0"/>
              <a:t>例</a:t>
            </a:r>
            <a:r>
              <a:rPr lang="en-US" altLang="zh-CN" dirty="0"/>
              <a:t>7.16 </a:t>
            </a:r>
            <a:r>
              <a:rPr lang="zh-CN" altLang="zh-CN" dirty="0"/>
              <a:t>考察静态局部变量的值。</a:t>
            </a:r>
            <a:endParaRPr lang="en-US" altLang="zh-CN" dirty="0"/>
          </a:p>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err="1"/>
              <a:t>int</a:t>
            </a:r>
            <a:r>
              <a:rPr lang="en-US" altLang="zh-CN" sz="2800" dirty="0"/>
              <a:t> main()</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f(</a:t>
            </a:r>
            <a:r>
              <a:rPr lang="en-US" altLang="zh-CN" sz="2800" dirty="0" err="1"/>
              <a:t>int</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a:t>
            </a:r>
            <a:r>
              <a:rPr lang="en-US" altLang="zh-CN" sz="2800" dirty="0">
                <a:solidFill>
                  <a:srgbClr val="0000CC"/>
                </a:solidFill>
              </a:rPr>
              <a:t>a</a:t>
            </a:r>
            <a:r>
              <a:rPr lang="en-US" altLang="zh-CN" sz="2800" dirty="0"/>
              <a:t>=2,</a:t>
            </a:r>
            <a:r>
              <a:rPr lang="en-US" altLang="zh-CN" sz="2800" dirty="0">
                <a:solidFill>
                  <a:srgbClr val="0000CC"/>
                </a:solidFill>
              </a:rPr>
              <a:t>i</a:t>
            </a:r>
            <a:r>
              <a:rPr lang="en-US" altLang="zh-CN" sz="2800" dirty="0"/>
              <a:t>;            </a:t>
            </a:r>
            <a:endParaRPr lang="zh-CN" altLang="zh-CN" sz="2800" dirty="0"/>
          </a:p>
          <a:p>
            <a:pPr>
              <a:lnSpc>
                <a:spcPct val="100000"/>
              </a:lnSpc>
              <a:buFont typeface="Wingdings" pitchFamily="2" charset="2"/>
              <a:buNone/>
            </a:pPr>
            <a:r>
              <a:rPr lang="en-US" altLang="zh-CN" sz="2800" dirty="0"/>
              <a:t>   for(</a:t>
            </a:r>
            <a:r>
              <a:rPr lang="en-US" altLang="zh-CN" sz="2800" dirty="0" err="1">
                <a:solidFill>
                  <a:srgbClr val="0000CC"/>
                </a:solidFill>
              </a:rPr>
              <a:t>i</a:t>
            </a:r>
            <a:r>
              <a:rPr lang="en-US" altLang="zh-CN" sz="2800" dirty="0"/>
              <a:t>=0;</a:t>
            </a:r>
            <a:r>
              <a:rPr lang="en-US" altLang="zh-CN" sz="2800" dirty="0">
                <a:solidFill>
                  <a:srgbClr val="0000CC"/>
                </a:solidFill>
              </a:rPr>
              <a:t>i</a:t>
            </a:r>
            <a:r>
              <a:rPr lang="en-US" altLang="zh-CN" sz="2800" dirty="0"/>
              <a:t>&lt;3;</a:t>
            </a:r>
            <a:r>
              <a:rPr lang="en-US" altLang="zh-CN" sz="2800" dirty="0">
                <a:solidFill>
                  <a:srgbClr val="0000CC"/>
                </a:solidFill>
              </a:rPr>
              <a:t>i</a:t>
            </a:r>
            <a:r>
              <a:rPr lang="en-US" altLang="zh-CN" sz="2800" dirty="0"/>
              <a:t>++)</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t>
            </a:r>
            <a:r>
              <a:rPr lang="en-US" altLang="zh-CN" sz="2800" dirty="0">
                <a:solidFill>
                  <a:srgbClr val="0000CC"/>
                </a:solidFill>
              </a:rPr>
              <a:t>a</a:t>
            </a:r>
            <a:r>
              <a:rPr lang="en-US" altLang="zh-CN" sz="2800" dirty="0"/>
              <a:t>));</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a:p>
            <a:pPr>
              <a:buFont typeface="Wingdings" pitchFamily="2" charset="2"/>
              <a:buNone/>
            </a:pPr>
            <a:endParaRPr lang="zh-CN" altLang="en-US" dirty="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lgn="l">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a</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=0;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FF0000"/>
                </a:solidFill>
                <a:latin typeface="+mn-lt"/>
                <a:ea typeface="+mn-ea"/>
              </a:rPr>
              <a:t>static</a:t>
            </a: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=3;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a:t>
            </a:r>
            <a:r>
              <a:rPr lang="en-US" altLang="zh-CN" sz="2800" b="1" dirty="0">
                <a:solidFill>
                  <a:schemeClr val="tx2">
                    <a:lumMod val="60000"/>
                    <a:lumOff val="40000"/>
                  </a:schemeClr>
                </a:solidFill>
                <a:latin typeface="+mn-lt"/>
                <a:ea typeface="+mn-ea"/>
              </a:rPr>
              <a:t>b</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a:t>
            </a:r>
            <a:r>
              <a:rPr lang="en-US" altLang="zh-CN" sz="2800" b="1" dirty="0">
                <a:solidFill>
                  <a:schemeClr val="tx2">
                    <a:lumMod val="60000"/>
                    <a:lumOff val="40000"/>
                  </a:schemeClr>
                </a:solidFill>
                <a:latin typeface="+mn-lt"/>
                <a:ea typeface="+mn-ea"/>
              </a:rPr>
              <a:t>c</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return(</a:t>
            </a:r>
            <a:r>
              <a:rPr lang="en-US" altLang="zh-CN" sz="2800" b="1" dirty="0" err="1">
                <a:solidFill>
                  <a:schemeClr val="tx2">
                    <a:lumMod val="60000"/>
                    <a:lumOff val="40000"/>
                  </a:schemeClr>
                </a:solidFill>
                <a:latin typeface="+mn-lt"/>
                <a:ea typeface="+mn-ea"/>
              </a:rPr>
              <a:t>a</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b</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c</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a:t>
            </a:r>
            <a:endParaRPr lang="zh-CN" altLang="zh-CN" sz="2800" b="1" dirty="0">
              <a:latin typeface="+mn-lt"/>
              <a:ea typeface="+mn-ea"/>
            </a:endParaRPr>
          </a:p>
          <a:p>
            <a:pPr marL="342900" indent="-342900" algn="l" eaLnBrk="0" hangingPunct="0">
              <a:spcBef>
                <a:spcPct val="20000"/>
              </a:spcBef>
              <a:buFont typeface="Wingdings" pitchFamily="2" charset="2"/>
              <a:buNone/>
              <a:defRPr/>
            </a:pPr>
            <a:endParaRPr lang="zh-CN" altLang="zh-CN" sz="2800" b="1" kern="0" dirty="0">
              <a:latin typeface="+mn-lt"/>
              <a:ea typeface="+mn-ea"/>
            </a:endParaRPr>
          </a:p>
          <a:p>
            <a:pPr marL="342900" indent="-342900" algn="l" eaLnBrk="0" hangingPunct="0">
              <a:lnSpc>
                <a:spcPct val="120000"/>
              </a:lnSpc>
              <a:spcBef>
                <a:spcPct val="20000"/>
              </a:spcBef>
              <a:buFont typeface="Wingdings" pitchFamily="2" charset="2"/>
              <a:buNone/>
              <a:defRPr/>
            </a:pPr>
            <a:endParaRPr lang="zh-CN" altLang="en-US" sz="3200" b="1" kern="0" dirty="0">
              <a:latin typeface="+mn-lt"/>
              <a:ea typeface="+mn-ea"/>
            </a:endParaRPr>
          </a:p>
        </p:txBody>
      </p:sp>
      <p:sp>
        <p:nvSpPr>
          <p:cNvPr id="10" name="圆角矩形标注 9"/>
          <p:cNvSpPr>
            <a:spLocks noChangeArrowheads="1"/>
          </p:cNvSpPr>
          <p:nvPr/>
        </p:nvSpPr>
        <p:spPr bwMode="auto">
          <a:xfrm>
            <a:off x="5500688" y="3571875"/>
            <a:ext cx="3248025" cy="1081261"/>
          </a:xfrm>
          <a:prstGeom prst="wedgeRoundRectCallout">
            <a:avLst>
              <a:gd name="adj1" fmla="val 3272"/>
              <a:gd name="adj2" fmla="val -118507"/>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zh-CN" sz="2800" dirty="0">
                <a:solidFill>
                  <a:srgbClr val="0000CC"/>
                </a:solidFill>
                <a:latin typeface="Arial" charset="0"/>
              </a:rPr>
              <a:t>在</a:t>
            </a:r>
            <a:r>
              <a:rPr lang="zh-CN" altLang="en-US" sz="2800" dirty="0">
                <a:solidFill>
                  <a:srgbClr val="0000CC"/>
                </a:solidFill>
                <a:latin typeface="Arial" charset="0"/>
              </a:rPr>
              <a:t>程序一开始</a:t>
            </a:r>
            <a:r>
              <a:rPr lang="zh-CN" altLang="zh-CN" sz="2800" dirty="0">
                <a:solidFill>
                  <a:srgbClr val="0000CC"/>
                </a:solidFill>
                <a:latin typeface="Arial" charset="0"/>
              </a:rPr>
              <a:t>时</a:t>
            </a:r>
            <a:br>
              <a:rPr lang="en-US" altLang="zh-CN" sz="2800" dirty="0">
                <a:solidFill>
                  <a:srgbClr val="0000CC"/>
                </a:solidFill>
                <a:latin typeface="Arial" charset="0"/>
              </a:rPr>
            </a:br>
            <a:r>
              <a:rPr lang="zh-CN" altLang="zh-CN" sz="2800" dirty="0">
                <a:solidFill>
                  <a:srgbClr val="0000CC"/>
                </a:solidFill>
                <a:latin typeface="Arial" charset="0"/>
              </a:rPr>
              <a:t>赋初值</a:t>
            </a:r>
            <a:endParaRPr lang="zh-CN" altLang="en-US" sz="2800" dirty="0">
              <a:solidFill>
                <a:srgbClr val="0000CC"/>
              </a:solidFill>
              <a:latin typeface="Arial" charset="0"/>
            </a:endParaRPr>
          </a:p>
        </p:txBody>
      </p:sp>
      <p:sp>
        <p:nvSpPr>
          <p:cNvPr id="11" name="圆角矩形标注 10"/>
          <p:cNvSpPr>
            <a:spLocks noChangeArrowheads="1"/>
          </p:cNvSpPr>
          <p:nvPr/>
        </p:nvSpPr>
        <p:spPr bwMode="auto">
          <a:xfrm>
            <a:off x="5072063" y="1000125"/>
            <a:ext cx="3786187" cy="714375"/>
          </a:xfrm>
          <a:prstGeom prst="wedgeRoundRectCallout">
            <a:avLst>
              <a:gd name="adj1" fmla="val 16602"/>
              <a:gd name="adj2" fmla="val 95593"/>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zh-CN" sz="2800">
                <a:solidFill>
                  <a:srgbClr val="0000CC"/>
                </a:solidFill>
                <a:latin typeface="Arial" charset="0"/>
              </a:rPr>
              <a:t>在函数调用时赋初值</a:t>
            </a:r>
            <a:endParaRPr lang="zh-CN" altLang="en-US" sz="2800">
              <a:solidFill>
                <a:srgbClr val="0000CC"/>
              </a:solidFill>
              <a:latin typeface="Arial" charset="0"/>
            </a:endParaRPr>
          </a:p>
        </p:txBody>
      </p:sp>
    </p:spTree>
    <p:extLst>
      <p:ext uri="{BB962C8B-B14F-4D97-AF65-F5344CB8AC3E}">
        <p14:creationId xmlns:p14="http://schemas.microsoft.com/office/powerpoint/2010/main" val="250918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dirty="0"/>
              <a:t>    </a:t>
            </a:r>
            <a:r>
              <a:rPr lang="zh-CN" altLang="zh-CN" dirty="0"/>
              <a:t>例</a:t>
            </a:r>
            <a:r>
              <a:rPr lang="en-US" altLang="zh-CN" dirty="0"/>
              <a:t>7.16 </a:t>
            </a:r>
            <a:r>
              <a:rPr lang="zh-CN" altLang="zh-CN" dirty="0"/>
              <a:t>考察静态局部变量的值。</a:t>
            </a:r>
            <a:endParaRPr lang="en-US" altLang="zh-CN" dirty="0"/>
          </a:p>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err="1"/>
              <a:t>int</a:t>
            </a:r>
            <a:r>
              <a:rPr lang="en-US" altLang="zh-CN" sz="2800" dirty="0"/>
              <a:t> main()</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f(</a:t>
            </a:r>
            <a:r>
              <a:rPr lang="en-US" altLang="zh-CN" sz="2800" dirty="0" err="1"/>
              <a:t>int</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a:t>
            </a:r>
            <a:r>
              <a:rPr lang="en-US" altLang="zh-CN" sz="2800" dirty="0">
                <a:solidFill>
                  <a:srgbClr val="0000CC"/>
                </a:solidFill>
              </a:rPr>
              <a:t>a</a:t>
            </a:r>
            <a:r>
              <a:rPr lang="en-US" altLang="zh-CN" sz="2800" dirty="0"/>
              <a:t>=2,</a:t>
            </a:r>
            <a:r>
              <a:rPr lang="en-US" altLang="zh-CN" sz="2800" dirty="0">
                <a:solidFill>
                  <a:srgbClr val="0000CC"/>
                </a:solidFill>
              </a:rPr>
              <a:t>i</a:t>
            </a:r>
            <a:r>
              <a:rPr lang="en-US" altLang="zh-CN" sz="2800" dirty="0"/>
              <a:t>;            </a:t>
            </a:r>
            <a:endParaRPr lang="zh-CN" altLang="zh-CN" sz="2800" dirty="0"/>
          </a:p>
          <a:p>
            <a:pPr>
              <a:lnSpc>
                <a:spcPct val="100000"/>
              </a:lnSpc>
              <a:buFont typeface="Wingdings" pitchFamily="2" charset="2"/>
              <a:buNone/>
            </a:pPr>
            <a:r>
              <a:rPr lang="en-US" altLang="zh-CN" sz="2800" dirty="0"/>
              <a:t>   for(</a:t>
            </a:r>
            <a:r>
              <a:rPr lang="en-US" altLang="zh-CN" sz="2800" dirty="0" err="1">
                <a:solidFill>
                  <a:srgbClr val="0000CC"/>
                </a:solidFill>
              </a:rPr>
              <a:t>i</a:t>
            </a:r>
            <a:r>
              <a:rPr lang="en-US" altLang="zh-CN" sz="2800" dirty="0"/>
              <a:t>=0;</a:t>
            </a:r>
            <a:r>
              <a:rPr lang="en-US" altLang="zh-CN" sz="2800" dirty="0">
                <a:solidFill>
                  <a:srgbClr val="0000CC"/>
                </a:solidFill>
              </a:rPr>
              <a:t>i</a:t>
            </a:r>
            <a:r>
              <a:rPr lang="en-US" altLang="zh-CN" sz="2800" dirty="0"/>
              <a:t>&lt;3;</a:t>
            </a:r>
            <a:r>
              <a:rPr lang="en-US" altLang="zh-CN" sz="2800" dirty="0">
                <a:solidFill>
                  <a:srgbClr val="0000CC"/>
                </a:solidFill>
              </a:rPr>
              <a:t>i</a:t>
            </a:r>
            <a:r>
              <a:rPr lang="en-US" altLang="zh-CN" sz="2800" dirty="0"/>
              <a:t>++)</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t>
            </a:r>
            <a:r>
              <a:rPr lang="en-US" altLang="zh-CN" sz="2800" dirty="0">
                <a:solidFill>
                  <a:srgbClr val="0000CC"/>
                </a:solidFill>
              </a:rPr>
              <a:t>a</a:t>
            </a:r>
            <a:r>
              <a:rPr lang="en-US" altLang="zh-CN" sz="2800" dirty="0"/>
              <a:t>));</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a:p>
            <a:pPr>
              <a:buFont typeface="Wingdings" pitchFamily="2" charset="2"/>
              <a:buNone/>
            </a:pPr>
            <a:endParaRPr lang="zh-CN" altLang="en-US" dirty="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lgn="l">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a</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=0;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FF0000"/>
                </a:solidFill>
                <a:latin typeface="+mn-lt"/>
                <a:ea typeface="+mn-ea"/>
              </a:rPr>
              <a:t>static</a:t>
            </a: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=3;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a:t>
            </a:r>
            <a:r>
              <a:rPr lang="en-US" altLang="zh-CN" sz="2800" b="1" dirty="0">
                <a:solidFill>
                  <a:schemeClr val="tx2">
                    <a:lumMod val="60000"/>
                    <a:lumOff val="40000"/>
                  </a:schemeClr>
                </a:solidFill>
                <a:latin typeface="+mn-lt"/>
                <a:ea typeface="+mn-ea"/>
              </a:rPr>
              <a:t>b</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a:t>
            </a:r>
            <a:r>
              <a:rPr lang="en-US" altLang="zh-CN" sz="2800" b="1" dirty="0">
                <a:solidFill>
                  <a:schemeClr val="tx2">
                    <a:lumMod val="60000"/>
                    <a:lumOff val="40000"/>
                  </a:schemeClr>
                </a:solidFill>
                <a:latin typeface="+mn-lt"/>
                <a:ea typeface="+mn-ea"/>
              </a:rPr>
              <a:t>c</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return(</a:t>
            </a:r>
            <a:r>
              <a:rPr lang="en-US" altLang="zh-CN" sz="2800" b="1" dirty="0" err="1">
                <a:solidFill>
                  <a:schemeClr val="tx2">
                    <a:lumMod val="60000"/>
                    <a:lumOff val="40000"/>
                  </a:schemeClr>
                </a:solidFill>
                <a:latin typeface="+mn-lt"/>
                <a:ea typeface="+mn-ea"/>
              </a:rPr>
              <a:t>a</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b</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c</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a:t>
            </a:r>
            <a:endParaRPr lang="zh-CN" altLang="zh-CN" sz="2800" b="1" dirty="0">
              <a:latin typeface="+mn-lt"/>
              <a:ea typeface="+mn-ea"/>
            </a:endParaRPr>
          </a:p>
          <a:p>
            <a:pPr marL="342900" indent="-342900" algn="l" eaLnBrk="0" hangingPunct="0">
              <a:spcBef>
                <a:spcPct val="20000"/>
              </a:spcBef>
              <a:buFont typeface="Wingdings" pitchFamily="2" charset="2"/>
              <a:buNone/>
              <a:defRPr/>
            </a:pPr>
            <a:endParaRPr lang="zh-CN" altLang="zh-CN" sz="2800" b="1" kern="0" dirty="0">
              <a:latin typeface="+mn-lt"/>
              <a:ea typeface="+mn-ea"/>
            </a:endParaRPr>
          </a:p>
          <a:p>
            <a:pPr marL="342900" indent="-342900" algn="l" eaLnBrk="0" hangingPunct="0">
              <a:lnSpc>
                <a:spcPct val="120000"/>
              </a:lnSpc>
              <a:spcBef>
                <a:spcPct val="20000"/>
              </a:spcBef>
              <a:buFont typeface="Wingdings" pitchFamily="2" charset="2"/>
              <a:buNone/>
              <a:defRPr/>
            </a:pPr>
            <a:endParaRPr lang="zh-CN" altLang="en-US" sz="3200" b="1" kern="0" dirty="0">
              <a:latin typeface="+mn-lt"/>
              <a:ea typeface="+mn-ea"/>
            </a:endParaRPr>
          </a:p>
        </p:txBody>
      </p:sp>
      <p:sp>
        <p:nvSpPr>
          <p:cNvPr id="6" name="圆角矩形标注 5"/>
          <p:cNvSpPr>
            <a:spLocks noChangeArrowheads="1"/>
          </p:cNvSpPr>
          <p:nvPr/>
        </p:nvSpPr>
        <p:spPr bwMode="auto">
          <a:xfrm>
            <a:off x="5500688" y="3571875"/>
            <a:ext cx="3214687" cy="714375"/>
          </a:xfrm>
          <a:prstGeom prst="wedgeRoundRectCallout">
            <a:avLst>
              <a:gd name="adj1" fmla="val -3593"/>
              <a:gd name="adj2" fmla="val -149884"/>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若不赋</a:t>
            </a:r>
            <a:r>
              <a:rPr lang="zh-CN" altLang="zh-CN" sz="2800">
                <a:solidFill>
                  <a:srgbClr val="0000CC"/>
                </a:solidFill>
                <a:latin typeface="Arial" charset="0"/>
              </a:rPr>
              <a:t>初值</a:t>
            </a:r>
            <a:r>
              <a:rPr lang="zh-CN" altLang="en-US" sz="2800">
                <a:solidFill>
                  <a:srgbClr val="0000CC"/>
                </a:solidFill>
                <a:latin typeface="Arial" charset="0"/>
              </a:rPr>
              <a:t>，是</a:t>
            </a:r>
            <a:r>
              <a:rPr lang="en-US" altLang="zh-CN" sz="2800">
                <a:solidFill>
                  <a:srgbClr val="0000CC"/>
                </a:solidFill>
                <a:latin typeface="Arial" charset="0"/>
              </a:rPr>
              <a:t>0</a:t>
            </a:r>
            <a:endParaRPr lang="zh-CN" altLang="en-US" sz="2800">
              <a:solidFill>
                <a:srgbClr val="0000CC"/>
              </a:solidFill>
              <a:latin typeface="Arial" charset="0"/>
            </a:endParaRPr>
          </a:p>
        </p:txBody>
      </p:sp>
      <p:sp>
        <p:nvSpPr>
          <p:cNvPr id="7" name="圆角矩形标注 6"/>
          <p:cNvSpPr>
            <a:spLocks noChangeArrowheads="1"/>
          </p:cNvSpPr>
          <p:nvPr/>
        </p:nvSpPr>
        <p:spPr bwMode="auto">
          <a:xfrm>
            <a:off x="5072063" y="1000125"/>
            <a:ext cx="3786187" cy="714375"/>
          </a:xfrm>
          <a:prstGeom prst="wedgeRoundRectCallout">
            <a:avLst>
              <a:gd name="adj1" fmla="val 16602"/>
              <a:gd name="adj2" fmla="val 95593"/>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dirty="0">
                <a:solidFill>
                  <a:srgbClr val="0000CC"/>
                </a:solidFill>
                <a:latin typeface="Arial" charset="0"/>
              </a:rPr>
              <a:t>若不</a:t>
            </a:r>
            <a:r>
              <a:rPr lang="zh-CN" altLang="zh-CN" sz="2800" dirty="0">
                <a:solidFill>
                  <a:srgbClr val="0000CC"/>
                </a:solidFill>
                <a:latin typeface="Arial" charset="0"/>
              </a:rPr>
              <a:t>赋初值</a:t>
            </a:r>
            <a:r>
              <a:rPr lang="zh-CN" altLang="en-US" sz="2800" dirty="0">
                <a:solidFill>
                  <a:srgbClr val="0000CC"/>
                </a:solidFill>
                <a:latin typeface="Arial" charset="0"/>
              </a:rPr>
              <a:t>，不确定</a:t>
            </a:r>
          </a:p>
        </p:txBody>
      </p:sp>
      <p:sp>
        <p:nvSpPr>
          <p:cNvPr id="8" name="矩形 7"/>
          <p:cNvSpPr/>
          <p:nvPr/>
        </p:nvSpPr>
        <p:spPr bwMode="auto">
          <a:xfrm>
            <a:off x="6934616" y="2492896"/>
            <a:ext cx="504056" cy="360040"/>
          </a:xfrm>
          <a:prstGeom prst="rect">
            <a:avLst/>
          </a:prstGeom>
          <a:solidFill>
            <a:schemeClr val="accent1"/>
          </a:solidFill>
          <a:ln w="3810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9" name="矩形 8"/>
          <p:cNvSpPr/>
          <p:nvPr/>
        </p:nvSpPr>
        <p:spPr bwMode="auto">
          <a:xfrm>
            <a:off x="7510680" y="2073399"/>
            <a:ext cx="504056" cy="360040"/>
          </a:xfrm>
          <a:prstGeom prst="rect">
            <a:avLst/>
          </a:prstGeom>
          <a:solidFill>
            <a:schemeClr val="accent1"/>
          </a:solidFill>
          <a:ln w="3810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13239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3"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dirty="0"/>
              <a:t>    </a:t>
            </a:r>
            <a:r>
              <a:rPr lang="zh-CN" altLang="zh-CN" dirty="0"/>
              <a:t>例</a:t>
            </a:r>
            <a:r>
              <a:rPr lang="en-US" altLang="zh-CN" dirty="0"/>
              <a:t>7.16 </a:t>
            </a:r>
            <a:r>
              <a:rPr lang="zh-CN" altLang="zh-CN" dirty="0"/>
              <a:t>考察静态局部变量的值。</a:t>
            </a:r>
            <a:endParaRPr lang="en-US" altLang="zh-CN" dirty="0"/>
          </a:p>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err="1"/>
              <a:t>int</a:t>
            </a:r>
            <a:r>
              <a:rPr lang="en-US" altLang="zh-CN" sz="2800" dirty="0"/>
              <a:t> main()</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f(</a:t>
            </a:r>
            <a:r>
              <a:rPr lang="en-US" altLang="zh-CN" sz="2800" dirty="0" err="1"/>
              <a:t>int</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a:t>
            </a:r>
            <a:r>
              <a:rPr lang="en-US" altLang="zh-CN" sz="2800" dirty="0">
                <a:solidFill>
                  <a:srgbClr val="0000CC"/>
                </a:solidFill>
              </a:rPr>
              <a:t>a</a:t>
            </a:r>
            <a:r>
              <a:rPr lang="en-US" altLang="zh-CN" sz="2800" dirty="0"/>
              <a:t>=2,</a:t>
            </a:r>
            <a:r>
              <a:rPr lang="en-US" altLang="zh-CN" sz="2800" dirty="0">
                <a:solidFill>
                  <a:srgbClr val="0000CC"/>
                </a:solidFill>
              </a:rPr>
              <a:t>i</a:t>
            </a:r>
            <a:r>
              <a:rPr lang="en-US" altLang="zh-CN" sz="2800" dirty="0"/>
              <a:t>;            </a:t>
            </a:r>
            <a:endParaRPr lang="zh-CN" altLang="zh-CN" sz="2800" dirty="0"/>
          </a:p>
          <a:p>
            <a:pPr>
              <a:lnSpc>
                <a:spcPct val="100000"/>
              </a:lnSpc>
              <a:buFont typeface="Wingdings" pitchFamily="2" charset="2"/>
              <a:buNone/>
            </a:pPr>
            <a:r>
              <a:rPr lang="en-US" altLang="zh-CN" sz="2800" dirty="0"/>
              <a:t>   for(</a:t>
            </a:r>
            <a:r>
              <a:rPr lang="en-US" altLang="zh-CN" sz="2800" dirty="0" err="1">
                <a:solidFill>
                  <a:srgbClr val="0000CC"/>
                </a:solidFill>
              </a:rPr>
              <a:t>i</a:t>
            </a:r>
            <a:r>
              <a:rPr lang="en-US" altLang="zh-CN" sz="2800" dirty="0"/>
              <a:t>=0;</a:t>
            </a:r>
            <a:r>
              <a:rPr lang="en-US" altLang="zh-CN" sz="2800" dirty="0">
                <a:solidFill>
                  <a:srgbClr val="0000CC"/>
                </a:solidFill>
              </a:rPr>
              <a:t>i</a:t>
            </a:r>
            <a:r>
              <a:rPr lang="en-US" altLang="zh-CN" sz="2800" dirty="0"/>
              <a:t>&lt;3;</a:t>
            </a:r>
            <a:r>
              <a:rPr lang="en-US" altLang="zh-CN" sz="2800" dirty="0">
                <a:solidFill>
                  <a:srgbClr val="0000CC"/>
                </a:solidFill>
              </a:rPr>
              <a:t>i</a:t>
            </a:r>
            <a:r>
              <a:rPr lang="en-US" altLang="zh-CN" sz="2800" dirty="0"/>
              <a:t>++)</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t>
            </a:r>
            <a:r>
              <a:rPr lang="en-US" altLang="zh-CN" sz="2800" dirty="0">
                <a:solidFill>
                  <a:srgbClr val="0000CC"/>
                </a:solidFill>
              </a:rPr>
              <a:t>a</a:t>
            </a:r>
            <a:r>
              <a:rPr lang="en-US" altLang="zh-CN" sz="2800" dirty="0"/>
              <a:t>));</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a:p>
            <a:pPr>
              <a:buFont typeface="Wingdings" pitchFamily="2" charset="2"/>
              <a:buNone/>
            </a:pPr>
            <a:endParaRPr lang="zh-CN" altLang="en-US" dirty="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lgn="l">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a</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=0;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rgbClr val="FF0000"/>
                </a:solidFill>
                <a:latin typeface="+mn-lt"/>
                <a:ea typeface="+mn-ea"/>
              </a:rPr>
              <a:t>static</a:t>
            </a: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=3;      </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b</a:t>
            </a:r>
            <a:r>
              <a:rPr lang="en-US" altLang="zh-CN" sz="2800" b="1" dirty="0">
                <a:latin typeface="+mn-lt"/>
                <a:ea typeface="+mn-ea"/>
              </a:rPr>
              <a:t>=</a:t>
            </a:r>
            <a:r>
              <a:rPr lang="en-US" altLang="zh-CN" sz="2800" b="1" dirty="0">
                <a:solidFill>
                  <a:schemeClr val="tx2">
                    <a:lumMod val="60000"/>
                    <a:lumOff val="40000"/>
                  </a:schemeClr>
                </a:solidFill>
                <a:latin typeface="+mn-lt"/>
                <a:ea typeface="+mn-ea"/>
              </a:rPr>
              <a:t>b</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a:t>
            </a:r>
            <a:r>
              <a:rPr lang="en-US" altLang="zh-CN" sz="2800" b="1" dirty="0">
                <a:solidFill>
                  <a:schemeClr val="tx2">
                    <a:lumMod val="60000"/>
                    <a:lumOff val="40000"/>
                  </a:schemeClr>
                </a:solidFill>
                <a:latin typeface="+mn-lt"/>
                <a:ea typeface="+mn-ea"/>
              </a:rPr>
              <a:t>c</a:t>
            </a:r>
            <a:r>
              <a:rPr lang="en-US" altLang="zh-CN" sz="2800" b="1" dirty="0">
                <a:latin typeface="+mn-lt"/>
                <a:ea typeface="+mn-ea"/>
              </a:rPr>
              <a:t>=</a:t>
            </a:r>
            <a:r>
              <a:rPr lang="en-US" altLang="zh-CN" sz="2800" b="1" dirty="0">
                <a:solidFill>
                  <a:schemeClr val="tx2">
                    <a:lumMod val="60000"/>
                    <a:lumOff val="40000"/>
                  </a:schemeClr>
                </a:solidFill>
                <a:latin typeface="+mn-lt"/>
                <a:ea typeface="+mn-ea"/>
              </a:rPr>
              <a:t>c</a:t>
            </a:r>
            <a:r>
              <a:rPr lang="en-US" altLang="zh-CN" sz="2800" b="1" dirty="0">
                <a:latin typeface="+mn-lt"/>
                <a:ea typeface="+mn-ea"/>
              </a:rPr>
              <a:t>+1;</a:t>
            </a:r>
            <a:endParaRPr lang="zh-CN" altLang="zh-CN" sz="2800" b="1" dirty="0">
              <a:latin typeface="+mn-lt"/>
              <a:ea typeface="+mn-ea"/>
            </a:endParaRPr>
          </a:p>
          <a:p>
            <a:pPr algn="l">
              <a:defRPr/>
            </a:pPr>
            <a:r>
              <a:rPr lang="en-US" altLang="zh-CN" sz="2800" b="1" dirty="0">
                <a:latin typeface="+mn-lt"/>
                <a:ea typeface="+mn-ea"/>
              </a:rPr>
              <a:t>   return(</a:t>
            </a:r>
            <a:r>
              <a:rPr lang="en-US" altLang="zh-CN" sz="2800" b="1" dirty="0" err="1">
                <a:solidFill>
                  <a:schemeClr val="tx2">
                    <a:lumMod val="60000"/>
                    <a:lumOff val="40000"/>
                  </a:schemeClr>
                </a:solidFill>
                <a:latin typeface="+mn-lt"/>
                <a:ea typeface="+mn-ea"/>
              </a:rPr>
              <a:t>a</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b</a:t>
            </a:r>
            <a:r>
              <a:rPr lang="en-US" altLang="zh-CN" sz="2800" b="1" dirty="0" err="1">
                <a:latin typeface="+mn-lt"/>
                <a:ea typeface="+mn-ea"/>
              </a:rPr>
              <a:t>+</a:t>
            </a:r>
            <a:r>
              <a:rPr lang="en-US" altLang="zh-CN" sz="2800" b="1" dirty="0" err="1">
                <a:solidFill>
                  <a:schemeClr val="tx2">
                    <a:lumMod val="60000"/>
                    <a:lumOff val="40000"/>
                  </a:schemeClr>
                </a:solidFill>
                <a:latin typeface="+mn-lt"/>
                <a:ea typeface="+mn-ea"/>
              </a:rPr>
              <a:t>c</a:t>
            </a:r>
            <a:r>
              <a:rPr lang="en-US" altLang="zh-CN" sz="2800" b="1" dirty="0">
                <a:latin typeface="+mn-lt"/>
                <a:ea typeface="+mn-ea"/>
              </a:rPr>
              <a:t>);</a:t>
            </a:r>
            <a:endParaRPr lang="zh-CN" altLang="zh-CN" sz="2800" b="1" dirty="0">
              <a:latin typeface="+mn-lt"/>
              <a:ea typeface="+mn-ea"/>
            </a:endParaRPr>
          </a:p>
          <a:p>
            <a:pPr algn="l">
              <a:defRPr/>
            </a:pPr>
            <a:r>
              <a:rPr lang="en-US" altLang="zh-CN" sz="2800" b="1" dirty="0">
                <a:latin typeface="+mn-lt"/>
                <a:ea typeface="+mn-ea"/>
              </a:rPr>
              <a:t>}</a:t>
            </a:r>
            <a:endParaRPr lang="zh-CN" altLang="zh-CN" sz="2800" b="1" dirty="0">
              <a:latin typeface="+mn-lt"/>
              <a:ea typeface="+mn-ea"/>
            </a:endParaRPr>
          </a:p>
          <a:p>
            <a:pPr marL="342900" indent="-342900" algn="l" eaLnBrk="0" hangingPunct="0">
              <a:spcBef>
                <a:spcPct val="20000"/>
              </a:spcBef>
              <a:buFont typeface="Wingdings" pitchFamily="2" charset="2"/>
              <a:buNone/>
              <a:defRPr/>
            </a:pPr>
            <a:endParaRPr lang="zh-CN" altLang="zh-CN" sz="2800" b="1" kern="0" dirty="0">
              <a:latin typeface="+mn-lt"/>
              <a:ea typeface="+mn-ea"/>
            </a:endParaRPr>
          </a:p>
          <a:p>
            <a:pPr marL="342900" indent="-342900" algn="l" eaLnBrk="0" hangingPunct="0">
              <a:lnSpc>
                <a:spcPct val="120000"/>
              </a:lnSpc>
              <a:spcBef>
                <a:spcPct val="20000"/>
              </a:spcBef>
              <a:buFont typeface="Wingdings" pitchFamily="2" charset="2"/>
              <a:buNone/>
              <a:defRPr/>
            </a:pPr>
            <a:endParaRPr lang="zh-CN" altLang="en-US" sz="3200" b="1" kern="0" dirty="0">
              <a:latin typeface="+mn-lt"/>
              <a:ea typeface="+mn-ea"/>
            </a:endParaRPr>
          </a:p>
        </p:txBody>
      </p:sp>
      <p:sp>
        <p:nvSpPr>
          <p:cNvPr id="10" name="圆角矩形标注 9"/>
          <p:cNvSpPr>
            <a:spLocks noChangeArrowheads="1"/>
          </p:cNvSpPr>
          <p:nvPr/>
        </p:nvSpPr>
        <p:spPr bwMode="auto">
          <a:xfrm>
            <a:off x="5500688" y="3571875"/>
            <a:ext cx="3429000" cy="714375"/>
          </a:xfrm>
          <a:prstGeom prst="wedgeRoundRectCallout">
            <a:avLst>
              <a:gd name="adj1" fmla="val -3593"/>
              <a:gd name="adj2" fmla="val -149884"/>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dirty="0">
                <a:solidFill>
                  <a:srgbClr val="0000CC"/>
                </a:solidFill>
                <a:latin typeface="Arial" charset="0"/>
              </a:rPr>
              <a:t>仅在本函数内有效</a:t>
            </a:r>
          </a:p>
        </p:txBody>
      </p:sp>
    </p:spTree>
    <p:extLst>
      <p:ext uri="{BB962C8B-B14F-4D97-AF65-F5344CB8AC3E}">
        <p14:creationId xmlns:p14="http://schemas.microsoft.com/office/powerpoint/2010/main" val="210035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DB038AA-1610-49AC-921C-E45F50F2A130}" type="slidenum">
              <a:rPr lang="en-US" altLang="zh-CN"/>
              <a:pPr/>
              <a:t>56</a:t>
            </a:fld>
            <a:endParaRPr lang="en-US" altLang="zh-CN"/>
          </a:p>
        </p:txBody>
      </p:sp>
      <p:sp>
        <p:nvSpPr>
          <p:cNvPr id="111619" name="Rectangle 3"/>
          <p:cNvSpPr>
            <a:spLocks noGrp="1" noChangeArrowheads="1"/>
          </p:cNvSpPr>
          <p:nvPr>
            <p:ph type="body" idx="1"/>
          </p:nvPr>
        </p:nvSpPr>
        <p:spPr>
          <a:xfrm>
            <a:off x="179014" y="1125934"/>
            <a:ext cx="8353426" cy="5759450"/>
          </a:xfrm>
        </p:spPr>
        <p:txBody>
          <a:bodyPr/>
          <a:lstStyle/>
          <a:p>
            <a:pPr lvl="1">
              <a:spcBef>
                <a:spcPts val="1200"/>
              </a:spcBef>
            </a:pPr>
            <a:r>
              <a:rPr lang="zh-CN" altLang="en-US" b="1" dirty="0">
                <a:solidFill>
                  <a:srgbClr val="000099"/>
                </a:solidFill>
                <a:latin typeface="Arial" charset="0"/>
                <a:ea typeface="楷体_GB2312" pitchFamily="49" charset="-122"/>
              </a:rPr>
              <a:t>对静态局部变量是在程序一开始执行时就赋初值的，且只赋初值一次。</a:t>
            </a:r>
            <a:r>
              <a:rPr lang="zh-CN" altLang="en-US" b="1" dirty="0">
                <a:solidFill>
                  <a:srgbClr val="000000"/>
                </a:solidFill>
                <a:latin typeface="Arial" charset="0"/>
                <a:ea typeface="楷体_GB2312" pitchFamily="49" charset="-122"/>
              </a:rPr>
              <a:t>以后每次调用函数时不再重新赋初值而只是保留上次函数调用结束时的值。</a:t>
            </a:r>
          </a:p>
          <a:p>
            <a:pPr lvl="1">
              <a:spcBef>
                <a:spcPts val="1200"/>
              </a:spcBef>
            </a:pPr>
            <a:r>
              <a:rPr lang="zh-CN" altLang="en-US" b="1" u="sng" dirty="0">
                <a:solidFill>
                  <a:srgbClr val="000099"/>
                </a:solidFill>
                <a:latin typeface="Arial" charset="0"/>
                <a:ea typeface="楷体_GB2312" pitchFamily="49" charset="-122"/>
              </a:rPr>
              <a:t>在定义局部变量时如果不赋初值，对于静态局部变量将自动被赋</a:t>
            </a:r>
            <a:r>
              <a:rPr lang="en-US" altLang="zh-CN" b="1" u="sng" dirty="0">
                <a:solidFill>
                  <a:srgbClr val="000099"/>
                </a:solidFill>
                <a:latin typeface="Arial" charset="0"/>
                <a:ea typeface="楷体_GB2312" pitchFamily="49" charset="-122"/>
              </a:rPr>
              <a:t>0</a:t>
            </a:r>
            <a:r>
              <a:rPr lang="zh-CN" altLang="en-US" b="1" u="sng" dirty="0">
                <a:solidFill>
                  <a:srgbClr val="000099"/>
                </a:solidFill>
                <a:latin typeface="Arial" charset="0"/>
                <a:ea typeface="楷体_GB2312" pitchFamily="49" charset="-122"/>
              </a:rPr>
              <a:t>，而自动变量则取一个不确定的值。</a:t>
            </a:r>
          </a:p>
          <a:p>
            <a:pPr lvl="1">
              <a:spcBef>
                <a:spcPts val="1200"/>
              </a:spcBef>
            </a:pPr>
            <a:r>
              <a:rPr lang="zh-CN" altLang="en-US" b="1" dirty="0">
                <a:solidFill>
                  <a:srgbClr val="000000"/>
                </a:solidFill>
                <a:latin typeface="Arial" charset="0"/>
                <a:ea typeface="楷体_GB2312" pitchFamily="49" charset="-122"/>
              </a:rPr>
              <a:t>静态局部变量在其它函数中是不可见的。</a:t>
            </a:r>
          </a:p>
          <a:p>
            <a:pPr lvl="1">
              <a:spcBef>
                <a:spcPts val="1200"/>
              </a:spcBef>
            </a:pPr>
            <a:r>
              <a:rPr lang="zh-CN" altLang="en-US" b="1" dirty="0">
                <a:solidFill>
                  <a:srgbClr val="000000"/>
                </a:solidFill>
                <a:latin typeface="Arial" charset="0"/>
                <a:ea typeface="楷体_GB2312" pitchFamily="49" charset="-122"/>
              </a:rPr>
              <a:t>主要应用：保留上次计算结果，减少重复计算</a:t>
            </a:r>
            <a:endParaRPr lang="zh-CN" altLang="en-US" b="1" dirty="0">
              <a:solidFill>
                <a:srgbClr val="3333FF"/>
              </a:solidFill>
              <a:latin typeface="Arial" charset="0"/>
              <a:ea typeface="楷体_GB2312" pitchFamily="49" charset="-122"/>
            </a:endParaRPr>
          </a:p>
          <a:p>
            <a:pPr lvl="1">
              <a:spcBef>
                <a:spcPts val="1200"/>
              </a:spcBef>
            </a:pPr>
            <a:r>
              <a:rPr lang="zh-CN" altLang="en-US" b="1" dirty="0">
                <a:solidFill>
                  <a:srgbClr val="000000"/>
                </a:solidFill>
                <a:latin typeface="Arial" charset="0"/>
                <a:ea typeface="楷体_GB2312" pitchFamily="49" charset="-122"/>
              </a:rPr>
              <a:t>缺点：占用内存、降低程序可读性</a:t>
            </a:r>
          </a:p>
        </p:txBody>
      </p:sp>
      <p:sp>
        <p:nvSpPr>
          <p:cNvPr id="111621" name="Rectangle 5"/>
          <p:cNvSpPr>
            <a:spLocks noGrp="1" noChangeArrowheads="1"/>
          </p:cNvSpPr>
          <p:nvPr>
            <p:ph type="title"/>
          </p:nvPr>
        </p:nvSpPr>
        <p:spPr>
          <a:xfrm>
            <a:off x="685800" y="115888"/>
            <a:ext cx="7772400" cy="609600"/>
          </a:xfrm>
          <a:noFill/>
          <a:ln/>
        </p:spPr>
        <p:txBody>
          <a:bodyPr/>
          <a:lstStyle/>
          <a:p>
            <a:r>
              <a:rPr lang="en-US" altLang="zh-CN" sz="3200" b="1" dirty="0">
                <a:latin typeface="Arial" charset="0"/>
                <a:ea typeface="楷体_GB2312" pitchFamily="49" charset="-122"/>
              </a:rPr>
              <a:t>7.9.2 </a:t>
            </a:r>
            <a:r>
              <a:rPr lang="zh-CN" altLang="en-US" sz="3200" b="1" dirty="0">
                <a:latin typeface="Arial" charset="0"/>
                <a:ea typeface="楷体_GB2312" pitchFamily="49" charset="-122"/>
              </a:rPr>
              <a:t>变量的存储类别</a:t>
            </a:r>
          </a:p>
        </p:txBody>
      </p:sp>
    </p:spTree>
    <p:extLst>
      <p:ext uri="{BB962C8B-B14F-4D97-AF65-F5344CB8AC3E}">
        <p14:creationId xmlns:p14="http://schemas.microsoft.com/office/powerpoint/2010/main" val="15134338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266825"/>
            <a:ext cx="7772400" cy="4876800"/>
          </a:xfrm>
        </p:spPr>
        <p:txBody>
          <a:bodyPr/>
          <a:lstStyle/>
          <a:p>
            <a:pPr>
              <a:buFont typeface="Wingdings" pitchFamily="2" charset="2"/>
              <a:buNone/>
            </a:pPr>
            <a:r>
              <a:rPr lang="zh-CN" altLang="zh-CN" dirty="0"/>
              <a:t>例</a:t>
            </a:r>
            <a:r>
              <a:rPr lang="en-US" altLang="zh-CN" dirty="0"/>
              <a:t>7.17 </a:t>
            </a:r>
            <a:r>
              <a:rPr lang="zh-CN" altLang="zh-CN" dirty="0"/>
              <a:t>输出</a:t>
            </a:r>
            <a:r>
              <a:rPr lang="en-US" altLang="zh-CN" dirty="0"/>
              <a:t>1</a:t>
            </a:r>
            <a:r>
              <a:rPr lang="zh-CN" altLang="zh-CN" dirty="0"/>
              <a:t>到</a:t>
            </a:r>
            <a:r>
              <a:rPr lang="en-US" altLang="zh-CN" dirty="0"/>
              <a:t>5</a:t>
            </a:r>
            <a:r>
              <a:rPr lang="zh-CN" altLang="zh-CN" dirty="0"/>
              <a:t>的阶乘值。</a:t>
            </a:r>
            <a:endParaRPr lang="en-US" altLang="zh-CN" dirty="0"/>
          </a:p>
          <a:p>
            <a:pPr>
              <a:buFont typeface="Wingdings" pitchFamily="2" charset="2"/>
              <a:buNone/>
            </a:pPr>
            <a:endParaRPr lang="en-US" altLang="zh-CN" dirty="0"/>
          </a:p>
          <a:p>
            <a:r>
              <a:rPr lang="zh-CN" altLang="zh-CN" dirty="0"/>
              <a:t>解题思路：可以编一个函数用来进行连乘，如第</a:t>
            </a:r>
            <a:r>
              <a:rPr lang="en-US" altLang="zh-CN" dirty="0"/>
              <a:t>1</a:t>
            </a:r>
            <a:r>
              <a:rPr lang="zh-CN" altLang="zh-CN" dirty="0"/>
              <a:t>次调用时进行</a:t>
            </a:r>
            <a:r>
              <a:rPr lang="en-US" altLang="zh-CN" dirty="0"/>
              <a:t>1</a:t>
            </a:r>
            <a:r>
              <a:rPr lang="zh-CN" altLang="zh-CN" dirty="0"/>
              <a:t>乘</a:t>
            </a:r>
            <a:r>
              <a:rPr lang="en-US" altLang="zh-CN" dirty="0"/>
              <a:t>1</a:t>
            </a:r>
            <a:r>
              <a:rPr lang="zh-CN" altLang="zh-CN" dirty="0"/>
              <a:t>，第</a:t>
            </a:r>
            <a:r>
              <a:rPr lang="en-US" altLang="zh-CN" dirty="0"/>
              <a:t>2</a:t>
            </a:r>
            <a:r>
              <a:rPr lang="zh-CN" altLang="zh-CN" dirty="0"/>
              <a:t>次调用时再乘以</a:t>
            </a:r>
            <a:r>
              <a:rPr lang="en-US" altLang="zh-CN" dirty="0"/>
              <a:t>2</a:t>
            </a:r>
            <a:r>
              <a:rPr lang="zh-CN" altLang="zh-CN" dirty="0"/>
              <a:t>，第</a:t>
            </a:r>
            <a:r>
              <a:rPr lang="en-US" altLang="zh-CN" dirty="0"/>
              <a:t>3</a:t>
            </a:r>
            <a:r>
              <a:rPr lang="zh-CN" altLang="zh-CN" dirty="0"/>
              <a:t>次调用时再乘以</a:t>
            </a:r>
            <a:r>
              <a:rPr lang="en-US" altLang="zh-CN" dirty="0"/>
              <a:t>3</a:t>
            </a:r>
            <a:r>
              <a:rPr lang="zh-CN" altLang="zh-CN" dirty="0"/>
              <a:t>，依此规律进行下去。</a:t>
            </a:r>
          </a:p>
          <a:p>
            <a:pPr>
              <a:buFont typeface="Wingdings" pitchFamily="2" charset="2"/>
              <a:buNone/>
            </a:pPr>
            <a:endParaRPr lang="zh-CN" altLang="en-US" dirty="0"/>
          </a:p>
        </p:txBody>
      </p:sp>
    </p:spTree>
    <p:extLst>
      <p:ext uri="{BB962C8B-B14F-4D97-AF65-F5344CB8AC3E}">
        <p14:creationId xmlns:p14="http://schemas.microsoft.com/office/powerpoint/2010/main" val="1936534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内容占位符 2"/>
          <p:cNvSpPr>
            <a:spLocks noGrp="1"/>
          </p:cNvSpPr>
          <p:nvPr>
            <p:ph idx="1"/>
          </p:nvPr>
        </p:nvSpPr>
        <p:spPr>
          <a:xfrm>
            <a:off x="539750" y="571500"/>
            <a:ext cx="7818438" cy="6215063"/>
          </a:xfrm>
        </p:spPr>
        <p:txBody>
          <a:bodyPr/>
          <a:lstStyle/>
          <a:p>
            <a:pPr>
              <a:lnSpc>
                <a:spcPts val="3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ts val="3000"/>
              </a:lnSpc>
              <a:buFont typeface="Wingdings" pitchFamily="2" charset="2"/>
              <a:buNone/>
            </a:pPr>
            <a:r>
              <a:rPr lang="en-US" altLang="zh-CN" sz="2800" dirty="0" err="1"/>
              <a:t>int</a:t>
            </a:r>
            <a:r>
              <a:rPr lang="en-US" altLang="zh-CN" sz="2800" dirty="0"/>
              <a:t> main()</a:t>
            </a:r>
            <a:endParaRPr lang="zh-CN" altLang="zh-CN" sz="2800" dirty="0"/>
          </a:p>
          <a:p>
            <a:pPr>
              <a:lnSpc>
                <a:spcPts val="30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fac</a:t>
            </a:r>
            <a:r>
              <a:rPr lang="en-US" altLang="zh-CN" sz="2800" dirty="0"/>
              <a:t>(</a:t>
            </a:r>
            <a:r>
              <a:rPr lang="en-US" altLang="zh-CN" sz="2800" dirty="0" err="1"/>
              <a:t>int</a:t>
            </a:r>
            <a:r>
              <a:rPr lang="en-US" altLang="zh-CN" sz="2800" dirty="0"/>
              <a:t> n);</a:t>
            </a:r>
            <a:endParaRPr lang="zh-CN" altLang="zh-CN" sz="2800" dirty="0"/>
          </a:p>
          <a:p>
            <a:pPr>
              <a:lnSpc>
                <a:spcPts val="30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i</a:t>
            </a:r>
            <a:r>
              <a:rPr lang="en-US" altLang="zh-CN" sz="2800" dirty="0"/>
              <a:t>;</a:t>
            </a:r>
            <a:endParaRPr lang="zh-CN" altLang="zh-CN" sz="2800" dirty="0"/>
          </a:p>
          <a:p>
            <a:pPr>
              <a:lnSpc>
                <a:spcPts val="3000"/>
              </a:lnSpc>
              <a:buFont typeface="Wingdings" pitchFamily="2" charset="2"/>
              <a:buNone/>
            </a:pPr>
            <a:r>
              <a:rPr lang="en-US" altLang="zh-CN" sz="2800" dirty="0"/>
              <a:t>   for(</a:t>
            </a:r>
            <a:r>
              <a:rPr lang="en-US" altLang="zh-CN" sz="2800" dirty="0" err="1"/>
              <a:t>i</a:t>
            </a:r>
            <a:r>
              <a:rPr lang="en-US" altLang="zh-CN" sz="2800" dirty="0"/>
              <a:t>=1;i&lt;=5;i++) </a:t>
            </a:r>
            <a:endParaRPr lang="zh-CN" altLang="zh-CN" sz="2800" dirty="0"/>
          </a:p>
          <a:p>
            <a:pPr>
              <a:lnSpc>
                <a:spcPts val="3000"/>
              </a:lnSpc>
              <a:buFont typeface="Wingdings" pitchFamily="2" charset="2"/>
              <a:buNone/>
            </a:pPr>
            <a:r>
              <a:rPr lang="en-US" altLang="zh-CN" sz="2800" dirty="0"/>
              <a:t>       </a:t>
            </a:r>
            <a:r>
              <a:rPr lang="en-US" altLang="zh-CN" sz="2800" dirty="0" err="1"/>
              <a:t>printf</a:t>
            </a:r>
            <a:r>
              <a:rPr lang="en-US" altLang="zh-CN" sz="2800" dirty="0"/>
              <a:t>(“%d!=%d\n”,</a:t>
            </a:r>
            <a:r>
              <a:rPr lang="en-US" altLang="zh-CN" sz="2800" dirty="0" err="1"/>
              <a:t>i,fac</a:t>
            </a:r>
            <a:r>
              <a:rPr lang="en-US" altLang="zh-CN" sz="2800" dirty="0"/>
              <a:t>(</a:t>
            </a:r>
            <a:r>
              <a:rPr lang="en-US" altLang="zh-CN" sz="2800" dirty="0" err="1"/>
              <a:t>i</a:t>
            </a:r>
            <a:r>
              <a:rPr lang="en-US" altLang="zh-CN" sz="2800" dirty="0"/>
              <a:t>)); </a:t>
            </a:r>
            <a:endParaRPr lang="zh-CN" altLang="zh-CN" sz="2800" dirty="0"/>
          </a:p>
          <a:p>
            <a:pPr>
              <a:lnSpc>
                <a:spcPts val="3000"/>
              </a:lnSpc>
              <a:buFont typeface="Wingdings" pitchFamily="2" charset="2"/>
              <a:buNone/>
            </a:pPr>
            <a:r>
              <a:rPr lang="en-US" altLang="zh-CN" sz="2800" dirty="0"/>
              <a:t>   return 0;</a:t>
            </a:r>
            <a:endParaRPr lang="zh-CN" altLang="zh-CN" sz="2800" dirty="0"/>
          </a:p>
          <a:p>
            <a:pPr>
              <a:lnSpc>
                <a:spcPts val="3000"/>
              </a:lnSpc>
              <a:buFont typeface="Wingdings" pitchFamily="2" charset="2"/>
              <a:buNone/>
            </a:pPr>
            <a:r>
              <a:rPr lang="en-US" altLang="zh-CN" sz="2800" dirty="0"/>
              <a:t>}</a:t>
            </a:r>
            <a:endParaRPr lang="zh-CN" altLang="zh-CN" sz="2800" dirty="0"/>
          </a:p>
          <a:p>
            <a:pPr>
              <a:lnSpc>
                <a:spcPts val="3000"/>
              </a:lnSpc>
              <a:buFont typeface="Wingdings" pitchFamily="2" charset="2"/>
              <a:buNone/>
            </a:pPr>
            <a:r>
              <a:rPr lang="en-US" altLang="zh-CN" sz="2800" dirty="0" err="1"/>
              <a:t>int</a:t>
            </a:r>
            <a:r>
              <a:rPr lang="en-US" altLang="zh-CN" sz="2800" dirty="0"/>
              <a:t> </a:t>
            </a:r>
            <a:r>
              <a:rPr lang="en-US" altLang="zh-CN" sz="2800" dirty="0" err="1"/>
              <a:t>fac</a:t>
            </a:r>
            <a:r>
              <a:rPr lang="en-US" altLang="zh-CN" sz="2800" dirty="0"/>
              <a:t>(</a:t>
            </a:r>
            <a:r>
              <a:rPr lang="en-US" altLang="zh-CN" sz="2800" dirty="0" err="1"/>
              <a:t>int</a:t>
            </a:r>
            <a:r>
              <a:rPr lang="en-US" altLang="zh-CN" sz="2800" dirty="0"/>
              <a:t> n)</a:t>
            </a:r>
            <a:endParaRPr lang="zh-CN" altLang="zh-CN" sz="2800" dirty="0"/>
          </a:p>
          <a:p>
            <a:pPr>
              <a:lnSpc>
                <a:spcPts val="3000"/>
              </a:lnSpc>
              <a:buFont typeface="Wingdings" pitchFamily="2" charset="2"/>
              <a:buNone/>
            </a:pPr>
            <a:r>
              <a:rPr lang="en-US" altLang="zh-CN" sz="2800" dirty="0"/>
              <a:t>{ </a:t>
            </a:r>
            <a:r>
              <a:rPr lang="en-US" altLang="zh-CN" sz="2800" dirty="0">
                <a:solidFill>
                  <a:srgbClr val="00B050"/>
                </a:solidFill>
              </a:rPr>
              <a:t>static</a:t>
            </a:r>
            <a:r>
              <a:rPr lang="en-US" altLang="zh-CN" sz="2800" dirty="0"/>
              <a:t> </a:t>
            </a:r>
            <a:r>
              <a:rPr lang="en-US" altLang="zh-CN" sz="2800" dirty="0" err="1"/>
              <a:t>int</a:t>
            </a:r>
            <a:r>
              <a:rPr lang="en-US" altLang="zh-CN" sz="2800" dirty="0"/>
              <a:t> f=1; </a:t>
            </a:r>
            <a:endParaRPr lang="zh-CN" altLang="zh-CN" sz="2800" dirty="0"/>
          </a:p>
          <a:p>
            <a:pPr>
              <a:lnSpc>
                <a:spcPts val="3000"/>
              </a:lnSpc>
              <a:buFont typeface="Wingdings" pitchFamily="2" charset="2"/>
              <a:buNone/>
            </a:pPr>
            <a:r>
              <a:rPr lang="en-US" altLang="zh-CN" sz="2800" dirty="0"/>
              <a:t>   f=f*n; </a:t>
            </a:r>
            <a:endParaRPr lang="zh-CN" altLang="zh-CN" sz="2800" dirty="0"/>
          </a:p>
          <a:p>
            <a:pPr>
              <a:lnSpc>
                <a:spcPts val="3000"/>
              </a:lnSpc>
              <a:buFont typeface="Wingdings" pitchFamily="2" charset="2"/>
              <a:buNone/>
            </a:pPr>
            <a:r>
              <a:rPr lang="en-US" altLang="zh-CN" sz="2800" dirty="0"/>
              <a:t>   return(f);   </a:t>
            </a:r>
            <a:endParaRPr lang="zh-CN" altLang="zh-CN" sz="2800" dirty="0"/>
          </a:p>
          <a:p>
            <a:pPr>
              <a:lnSpc>
                <a:spcPts val="3000"/>
              </a:lnSpc>
              <a:buFont typeface="Wingdings" pitchFamily="2" charset="2"/>
              <a:buNone/>
            </a:pPr>
            <a:r>
              <a:rPr lang="en-US" altLang="zh-CN" sz="2800" dirty="0"/>
              <a:t>}</a:t>
            </a:r>
            <a:endParaRPr lang="zh-CN" altLang="en-US" sz="2800" dirty="0"/>
          </a:p>
        </p:txBody>
      </p:sp>
      <p:pic>
        <p:nvPicPr>
          <p:cNvPr id="160770" name="Picture 2" descr="pic7-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3714750"/>
            <a:ext cx="3419475"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爆炸形 1 4"/>
          <p:cNvSpPr>
            <a:spLocks noChangeArrowheads="1"/>
          </p:cNvSpPr>
          <p:nvPr/>
        </p:nvSpPr>
        <p:spPr bwMode="auto">
          <a:xfrm>
            <a:off x="3357563" y="142875"/>
            <a:ext cx="5786437" cy="2857500"/>
          </a:xfrm>
          <a:prstGeom prst="irregularSeal1">
            <a:avLst/>
          </a:prstGeom>
          <a:solidFill>
            <a:srgbClr val="CCE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zh-CN" altLang="zh-CN" sz="2800">
                <a:solidFill>
                  <a:srgbClr val="FF0000"/>
                </a:solidFill>
                <a:latin typeface="Arial" charset="0"/>
              </a:rPr>
              <a:t>若非必要，不要多用静态局部变量</a:t>
            </a:r>
            <a:endParaRPr lang="zh-CN" altLang="en-US" sz="2800">
              <a:solidFill>
                <a:srgbClr val="FF0000"/>
              </a:solidFill>
              <a:latin typeface="Arial" charset="0"/>
            </a:endParaRPr>
          </a:p>
        </p:txBody>
      </p:sp>
      <p:sp>
        <p:nvSpPr>
          <p:cNvPr id="2" name="矩形标注 1"/>
          <p:cNvSpPr/>
          <p:nvPr/>
        </p:nvSpPr>
        <p:spPr bwMode="auto">
          <a:xfrm>
            <a:off x="2267744" y="3812493"/>
            <a:ext cx="2657535" cy="506338"/>
          </a:xfrm>
          <a:prstGeom prst="wedgeRectCallout">
            <a:avLst>
              <a:gd name="adj1" fmla="val -61547"/>
              <a:gd name="adj2" fmla="val 59591"/>
            </a:avLst>
          </a:prstGeom>
          <a:solidFill>
            <a:srgbClr val="FFFF00"/>
          </a:solidFill>
          <a:ln w="381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a:ln>
                  <a:noFill/>
                </a:ln>
                <a:effectLst/>
              </a:rPr>
              <a:t>这是一个</a:t>
            </a:r>
            <a:r>
              <a:rPr lang="zh-CN" altLang="en-US" sz="2800" b="1" dirty="0"/>
              <a:t>反</a:t>
            </a:r>
            <a:r>
              <a:rPr kumimoji="1" lang="zh-CN" altLang="en-US" sz="2800" b="1" i="0" u="none" strike="noStrike" cap="none" normalizeH="0" baseline="0" dirty="0">
                <a:ln>
                  <a:noFill/>
                </a:ln>
                <a:effectLst/>
              </a:rPr>
              <a:t>例！</a:t>
            </a:r>
          </a:p>
        </p:txBody>
      </p:sp>
    </p:spTree>
    <p:extLst>
      <p:ext uri="{BB962C8B-B14F-4D97-AF65-F5344CB8AC3E}">
        <p14:creationId xmlns:p14="http://schemas.microsoft.com/office/powerpoint/2010/main" val="4257989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0770"/>
                                        </p:tgtEl>
                                        <p:attrNameLst>
                                          <p:attrName>style.visibility</p:attrName>
                                        </p:attrNameLst>
                                      </p:cBhvr>
                                      <p:to>
                                        <p:strVal val="visible"/>
                                      </p:to>
                                    </p:set>
                                    <p:animEffect transition="in" filter="blinds(horizontal)">
                                      <p:cBhvr>
                                        <p:cTn id="7" dur="500"/>
                                        <p:tgtEl>
                                          <p:spTgt spid="1607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6D06D1C3-F9A6-42AD-B481-DCA6AC52C6D5}" type="slidenum">
              <a:rPr lang="en-US" altLang="zh-CN"/>
              <a:pPr/>
              <a:t>59</a:t>
            </a:fld>
            <a:endParaRPr lang="en-US" altLang="zh-CN"/>
          </a:p>
        </p:txBody>
      </p:sp>
      <p:sp>
        <p:nvSpPr>
          <p:cNvPr id="51202" name="Rectangle 2"/>
          <p:cNvSpPr>
            <a:spLocks noGrp="1" noChangeArrowheads="1"/>
          </p:cNvSpPr>
          <p:nvPr>
            <p:ph type="title"/>
          </p:nvPr>
        </p:nvSpPr>
        <p:spPr>
          <a:xfrm>
            <a:off x="685800" y="-387350"/>
            <a:ext cx="7772400" cy="1143000"/>
          </a:xfrm>
        </p:spPr>
        <p:txBody>
          <a:bodyPr/>
          <a:lstStyle/>
          <a:p>
            <a:r>
              <a:rPr lang="en-US" altLang="zh-CN" sz="3200" b="1" dirty="0">
                <a:latin typeface="Arial" charset="0"/>
                <a:ea typeface="楷体_GB2312" pitchFamily="49" charset="-122"/>
              </a:rPr>
              <a:t>7.9.2 </a:t>
            </a:r>
            <a:r>
              <a:rPr lang="zh-CN" altLang="en-US" sz="3200" b="1" dirty="0">
                <a:latin typeface="Arial" charset="0"/>
                <a:ea typeface="楷体_GB2312" pitchFamily="49" charset="-122"/>
              </a:rPr>
              <a:t>变量的存储类别</a:t>
            </a:r>
          </a:p>
        </p:txBody>
      </p:sp>
      <p:sp>
        <p:nvSpPr>
          <p:cNvPr id="51203" name="Rectangle 3"/>
          <p:cNvSpPr>
            <a:spLocks noGrp="1" noChangeArrowheads="1"/>
          </p:cNvSpPr>
          <p:nvPr>
            <p:ph type="body" sz="half" idx="1"/>
          </p:nvPr>
        </p:nvSpPr>
        <p:spPr>
          <a:xfrm>
            <a:off x="468313" y="825500"/>
            <a:ext cx="8280400" cy="5772150"/>
          </a:xfrm>
        </p:spPr>
        <p:txBody>
          <a:bodyPr/>
          <a:lstStyle/>
          <a:p>
            <a:pPr>
              <a:lnSpc>
                <a:spcPct val="90000"/>
              </a:lnSpc>
            </a:pPr>
            <a:r>
              <a:rPr lang="en-US" altLang="zh-CN" sz="2800" b="1" dirty="0">
                <a:solidFill>
                  <a:srgbClr val="000000"/>
                </a:solidFill>
                <a:latin typeface="Arial" charset="0"/>
                <a:ea typeface="楷体_GB2312" pitchFamily="49" charset="-122"/>
              </a:rPr>
              <a:t>register</a:t>
            </a:r>
            <a:r>
              <a:rPr lang="zh-CN" altLang="en-US" sz="2800" b="1" dirty="0">
                <a:solidFill>
                  <a:srgbClr val="000000"/>
                </a:solidFill>
                <a:latin typeface="Arial" charset="0"/>
                <a:ea typeface="楷体_GB2312" pitchFamily="49" charset="-122"/>
              </a:rPr>
              <a:t>变量</a:t>
            </a:r>
            <a:r>
              <a:rPr lang="en-US" altLang="zh-CN" sz="2800" b="1" dirty="0">
                <a:latin typeface="Arial" charset="0"/>
                <a:ea typeface="楷体_GB2312" pitchFamily="49" charset="-122"/>
              </a:rPr>
              <a:t>——</a:t>
            </a:r>
            <a:r>
              <a:rPr lang="zh-CN" altLang="en-US" sz="2800" b="1" u="sng" dirty="0">
                <a:solidFill>
                  <a:srgbClr val="00CC00"/>
                </a:solidFill>
                <a:latin typeface="Arial" charset="0"/>
                <a:ea typeface="楷体_GB2312" pitchFamily="49" charset="-122"/>
              </a:rPr>
              <a:t>寄存器变量</a:t>
            </a:r>
            <a:endParaRPr lang="zh-CN" altLang="en-US" sz="2800" b="1" dirty="0">
              <a:solidFill>
                <a:srgbClr val="000000"/>
              </a:solidFill>
              <a:latin typeface="Arial" charset="0"/>
              <a:ea typeface="楷体_GB2312" pitchFamily="49" charset="-122"/>
            </a:endParaRPr>
          </a:p>
          <a:p>
            <a:pPr>
              <a:buFontTx/>
              <a:buNone/>
            </a:pPr>
            <a:r>
              <a:rPr lang="zh-CN" altLang="en-US" sz="2800" b="1" dirty="0">
                <a:solidFill>
                  <a:srgbClr val="000000"/>
                </a:solidFill>
                <a:latin typeface="Arial" charset="0"/>
                <a:ea typeface="楷体_GB2312" pitchFamily="49" charset="-122"/>
              </a:rPr>
              <a:t>            </a:t>
            </a:r>
            <a:r>
              <a:rPr lang="zh-CN" altLang="en-US" sz="2400" b="1" dirty="0">
                <a:solidFill>
                  <a:srgbClr val="000000"/>
                </a:solidFill>
                <a:latin typeface="Arial" charset="0"/>
                <a:ea typeface="楷体_GB2312" pitchFamily="49" charset="-122"/>
              </a:rPr>
              <a:t>一般，变量的值是放在内存中的，这些变量值的存取需要在内存与</a:t>
            </a:r>
            <a:r>
              <a:rPr lang="en-US" altLang="zh-CN" sz="2400" b="1" dirty="0">
                <a:solidFill>
                  <a:srgbClr val="000000"/>
                </a:solidFill>
                <a:latin typeface="Arial" charset="0"/>
                <a:ea typeface="楷体_GB2312" pitchFamily="49" charset="-122"/>
              </a:rPr>
              <a:t>CPU</a:t>
            </a:r>
            <a:r>
              <a:rPr lang="zh-CN" altLang="en-US" sz="2400" b="1" dirty="0">
                <a:solidFill>
                  <a:srgbClr val="000000"/>
                </a:solidFill>
                <a:latin typeface="Arial" charset="0"/>
                <a:ea typeface="楷体_GB2312" pitchFamily="49" charset="-122"/>
              </a:rPr>
              <a:t>间交换数据。如果一些变量使用频繁，则为存取变量的值将花费不少时间。</a:t>
            </a:r>
          </a:p>
          <a:p>
            <a:pPr>
              <a:buFontTx/>
              <a:buNone/>
            </a:pPr>
            <a:r>
              <a:rPr lang="zh-CN" altLang="en-US" sz="2400" b="1" dirty="0">
                <a:solidFill>
                  <a:srgbClr val="000000"/>
                </a:solidFill>
                <a:latin typeface="Arial" charset="0"/>
                <a:ea typeface="楷体_GB2312" pitchFamily="49" charset="-122"/>
              </a:rPr>
              <a:t>            为了提高执行效率，</a:t>
            </a:r>
            <a:r>
              <a:rPr lang="en-US" altLang="zh-CN" sz="2400" b="1" dirty="0">
                <a:solidFill>
                  <a:srgbClr val="000000"/>
                </a:solidFill>
                <a:latin typeface="Arial" charset="0"/>
                <a:ea typeface="楷体_GB2312" pitchFamily="49" charset="-122"/>
              </a:rPr>
              <a:t>C</a:t>
            </a:r>
            <a:r>
              <a:rPr lang="zh-CN" altLang="en-US" sz="2400" b="1" dirty="0">
                <a:solidFill>
                  <a:srgbClr val="000000"/>
                </a:solidFill>
                <a:latin typeface="Arial" charset="0"/>
                <a:ea typeface="楷体_GB2312" pitchFamily="49" charset="-122"/>
              </a:rPr>
              <a:t>语言允许</a:t>
            </a:r>
            <a:r>
              <a:rPr lang="zh-CN" altLang="en-US" sz="2400" b="1" dirty="0">
                <a:solidFill>
                  <a:srgbClr val="006600"/>
                </a:solidFill>
                <a:latin typeface="Arial" charset="0"/>
                <a:ea typeface="楷体_GB2312" pitchFamily="49" charset="-122"/>
              </a:rPr>
              <a:t>将局部变量的值放在</a:t>
            </a:r>
            <a:r>
              <a:rPr lang="en-US" altLang="zh-CN" sz="2400" b="1" dirty="0">
                <a:solidFill>
                  <a:srgbClr val="006600"/>
                </a:solidFill>
                <a:latin typeface="Arial" charset="0"/>
                <a:ea typeface="楷体_GB2312" pitchFamily="49" charset="-122"/>
              </a:rPr>
              <a:t>CPU</a:t>
            </a:r>
            <a:r>
              <a:rPr lang="zh-CN" altLang="en-US" sz="2400" b="1" dirty="0">
                <a:solidFill>
                  <a:srgbClr val="006600"/>
                </a:solidFill>
                <a:latin typeface="Arial" charset="0"/>
                <a:ea typeface="楷体_GB2312" pitchFamily="49" charset="-122"/>
              </a:rPr>
              <a:t>中的寄存器中</a:t>
            </a:r>
            <a:r>
              <a:rPr lang="zh-CN" altLang="en-US" sz="2400" b="1" dirty="0">
                <a:solidFill>
                  <a:srgbClr val="000000"/>
                </a:solidFill>
                <a:latin typeface="Arial" charset="0"/>
                <a:ea typeface="楷体_GB2312" pitchFamily="49" charset="-122"/>
              </a:rPr>
              <a:t>。这种变量叫做“</a:t>
            </a:r>
            <a:r>
              <a:rPr lang="zh-CN" altLang="en-US" sz="2400" b="1" u="sng" dirty="0">
                <a:solidFill>
                  <a:srgbClr val="00CC00"/>
                </a:solidFill>
                <a:latin typeface="Arial" charset="0"/>
                <a:ea typeface="楷体_GB2312" pitchFamily="49" charset="-122"/>
              </a:rPr>
              <a:t>寄存器变量</a:t>
            </a:r>
            <a:r>
              <a:rPr lang="zh-CN" altLang="en-US" sz="2400" b="1" dirty="0">
                <a:solidFill>
                  <a:srgbClr val="000000"/>
                </a:solidFill>
                <a:latin typeface="Arial" charset="0"/>
                <a:ea typeface="楷体_GB2312" pitchFamily="49" charset="-122"/>
              </a:rPr>
              <a:t>”，用关键字</a:t>
            </a:r>
            <a:r>
              <a:rPr lang="en-US" altLang="zh-CN" sz="2400" b="1" dirty="0">
                <a:solidFill>
                  <a:srgbClr val="000000"/>
                </a:solidFill>
                <a:latin typeface="Arial" charset="0"/>
                <a:ea typeface="楷体_GB2312" pitchFamily="49" charset="-122"/>
              </a:rPr>
              <a:t>register</a:t>
            </a:r>
            <a:r>
              <a:rPr lang="zh-CN" altLang="en-US" sz="2400" b="1" dirty="0">
                <a:solidFill>
                  <a:srgbClr val="000000"/>
                </a:solidFill>
                <a:latin typeface="Arial" charset="0"/>
                <a:ea typeface="楷体_GB2312" pitchFamily="49" charset="-122"/>
              </a:rPr>
              <a:t>作声明。</a:t>
            </a:r>
          </a:p>
          <a:p>
            <a:pPr lvl="1"/>
            <a:r>
              <a:rPr lang="zh-CN" altLang="en-US" sz="2400" b="1" u="sng" dirty="0">
                <a:solidFill>
                  <a:srgbClr val="006600"/>
                </a:solidFill>
                <a:latin typeface="Arial" charset="0"/>
                <a:ea typeface="楷体_GB2312" pitchFamily="49" charset="-122"/>
              </a:rPr>
              <a:t>只有局部自动变量和形式参数可以作为寄存器变量</a:t>
            </a:r>
            <a:r>
              <a:rPr lang="zh-CN" altLang="en-US" sz="2400" b="1" dirty="0">
                <a:solidFill>
                  <a:srgbClr val="000000"/>
                </a:solidFill>
                <a:latin typeface="Arial" charset="0"/>
                <a:ea typeface="楷体_GB2312" pitchFamily="49" charset="-122"/>
              </a:rPr>
              <a:t>，其他（如全局变量、局部静态变量）不行。</a:t>
            </a:r>
          </a:p>
          <a:p>
            <a:pPr lvl="1"/>
            <a:r>
              <a:rPr lang="zh-CN" altLang="en-US" sz="2400" b="1" dirty="0">
                <a:solidFill>
                  <a:srgbClr val="000000"/>
                </a:solidFill>
                <a:latin typeface="Arial" charset="0"/>
                <a:ea typeface="楷体_GB2312" pitchFamily="49" charset="-122"/>
              </a:rPr>
              <a:t>寄存器变量对寄存器的使用也是动态的。</a:t>
            </a:r>
          </a:p>
          <a:p>
            <a:pPr lvl="1"/>
            <a:r>
              <a:rPr lang="zh-CN" altLang="en-US" sz="2400" b="1" dirty="0">
                <a:solidFill>
                  <a:srgbClr val="000000"/>
                </a:solidFill>
                <a:latin typeface="Arial" charset="0"/>
                <a:ea typeface="楷体_GB2312" pitchFamily="49" charset="-122"/>
              </a:rPr>
              <a:t>一个计算机系统中的寄存器数目是有限的，不能定义任意多个寄存器变量。</a:t>
            </a:r>
          </a:p>
          <a:p>
            <a:pPr lvl="1"/>
            <a:r>
              <a:rPr lang="zh-CN" altLang="en-US" sz="2400" b="1" dirty="0">
                <a:solidFill>
                  <a:srgbClr val="000000"/>
                </a:solidFill>
                <a:latin typeface="Arial" charset="0"/>
                <a:ea typeface="楷体_GB2312" pitchFamily="49" charset="-122"/>
              </a:rPr>
              <a:t>现有的优化编译系统能够制动识别使用频繁的变量，并将其自动放在寄存器中，因而无需人为指定。</a:t>
            </a:r>
          </a:p>
        </p:txBody>
      </p:sp>
    </p:spTree>
    <p:extLst>
      <p:ext uri="{BB962C8B-B14F-4D97-AF65-F5344CB8AC3E}">
        <p14:creationId xmlns:p14="http://schemas.microsoft.com/office/powerpoint/2010/main" val="246758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01C447B-F866-4766-BB39-5E32B477260F}"/>
              </a:ext>
            </a:extLst>
          </p:cNvPr>
          <p:cNvPicPr>
            <a:picLocks noChangeAspect="1"/>
          </p:cNvPicPr>
          <p:nvPr/>
        </p:nvPicPr>
        <p:blipFill>
          <a:blip r:embed="rId2"/>
          <a:stretch>
            <a:fillRect/>
          </a:stretch>
        </p:blipFill>
        <p:spPr>
          <a:xfrm>
            <a:off x="647335" y="2401294"/>
            <a:ext cx="6682576" cy="3341288"/>
          </a:xfrm>
          <a:prstGeom prst="rect">
            <a:avLst/>
          </a:prstGeom>
        </p:spPr>
      </p:pic>
      <p:sp>
        <p:nvSpPr>
          <p:cNvPr id="5" name="TextBox 4"/>
          <p:cNvSpPr txBox="1"/>
          <p:nvPr/>
        </p:nvSpPr>
        <p:spPr>
          <a:xfrm>
            <a:off x="857250" y="714375"/>
            <a:ext cx="6929438" cy="523875"/>
          </a:xfrm>
          <a:prstGeom prst="rect">
            <a:avLst/>
          </a:prstGeom>
          <a:noFill/>
        </p:spPr>
        <p:txBody>
          <a:bodyPr>
            <a:spAutoFit/>
          </a:bodyPr>
          <a:lstStyle/>
          <a:p>
            <a:pPr>
              <a:defRPr/>
            </a:pPr>
            <a:r>
              <a:rPr lang="zh-CN" altLang="en-US" sz="2800" b="1" dirty="0">
                <a:latin typeface="+mn-lt"/>
                <a:ea typeface="+mn-ea"/>
              </a:rPr>
              <a:t>调用形式为</a:t>
            </a:r>
            <a:r>
              <a:rPr lang="en-US" altLang="zh-CN" sz="2800" b="1" dirty="0">
                <a:latin typeface="+mn-lt"/>
                <a:ea typeface="+mn-ea"/>
              </a:rPr>
              <a:t>average(</a:t>
            </a:r>
            <a:r>
              <a:rPr lang="en-US" altLang="zh-CN" sz="2800" b="1" dirty="0">
                <a:solidFill>
                  <a:srgbClr val="00B050"/>
                </a:solidFill>
                <a:latin typeface="+mn-lt"/>
                <a:ea typeface="+mn-ea"/>
              </a:rPr>
              <a:t>score1</a:t>
            </a:r>
            <a:r>
              <a:rPr lang="en-US" altLang="zh-CN" sz="2800" b="1" dirty="0">
                <a:latin typeface="+mn-lt"/>
                <a:ea typeface="+mn-ea"/>
              </a:rPr>
              <a:t>, </a:t>
            </a:r>
            <a:r>
              <a:rPr lang="en-US" altLang="zh-CN" sz="2800" b="1" dirty="0">
                <a:solidFill>
                  <a:srgbClr val="00B050"/>
                </a:solidFill>
                <a:latin typeface="+mn-lt"/>
                <a:ea typeface="+mn-ea"/>
              </a:rPr>
              <a:t>5</a:t>
            </a:r>
            <a:r>
              <a:rPr lang="en-US" altLang="zh-CN" sz="2800" b="1" dirty="0">
                <a:latin typeface="+mn-lt"/>
                <a:ea typeface="+mn-ea"/>
              </a:rPr>
              <a:t>)</a:t>
            </a:r>
            <a:r>
              <a:rPr lang="zh-CN" altLang="en-US" sz="2800" b="1" dirty="0">
                <a:latin typeface="+mn-lt"/>
                <a:ea typeface="+mn-ea"/>
              </a:rPr>
              <a:t>时</a:t>
            </a:r>
          </a:p>
        </p:txBody>
      </p:sp>
      <p:sp>
        <p:nvSpPr>
          <p:cNvPr id="6" name="圆角矩形标注 5"/>
          <p:cNvSpPr>
            <a:spLocks noChangeArrowheads="1"/>
          </p:cNvSpPr>
          <p:nvPr/>
        </p:nvSpPr>
        <p:spPr bwMode="auto">
          <a:xfrm>
            <a:off x="5868144" y="3924759"/>
            <a:ext cx="3143250" cy="642938"/>
          </a:xfrm>
          <a:prstGeom prst="wedgeRoundRectCallout">
            <a:avLst>
              <a:gd name="adj1" fmla="val -48750"/>
              <a:gd name="adj2" fmla="val -81185"/>
              <a:gd name="adj3" fmla="val 16667"/>
            </a:avLst>
          </a:prstGeom>
          <a:solidFill>
            <a:srgbClr val="FFCCFF"/>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2800" b="1" dirty="0">
                <a:solidFill>
                  <a:srgbClr val="0000CC"/>
                </a:solidFill>
              </a:rPr>
              <a:t>相当于</a:t>
            </a:r>
            <a:r>
              <a:rPr lang="en-US" altLang="zh-CN" sz="2800" b="1" dirty="0">
                <a:solidFill>
                  <a:srgbClr val="00B050"/>
                </a:solidFill>
              </a:rPr>
              <a:t>score1</a:t>
            </a:r>
            <a:r>
              <a:rPr lang="en-US" altLang="zh-CN" sz="2800" b="1" dirty="0">
                <a:solidFill>
                  <a:srgbClr val="0000CC"/>
                </a:solidFill>
              </a:rPr>
              <a:t>[0]</a:t>
            </a:r>
            <a:endParaRPr lang="zh-CN" altLang="en-US" sz="2800" b="1" dirty="0">
              <a:solidFill>
                <a:srgbClr val="0000CC"/>
              </a:solidFill>
            </a:endParaRPr>
          </a:p>
        </p:txBody>
      </p:sp>
      <p:sp>
        <p:nvSpPr>
          <p:cNvPr id="7" name="圆角矩形标注 6"/>
          <p:cNvSpPr>
            <a:spLocks noChangeArrowheads="1"/>
          </p:cNvSpPr>
          <p:nvPr/>
        </p:nvSpPr>
        <p:spPr bwMode="auto">
          <a:xfrm>
            <a:off x="4433577" y="5365617"/>
            <a:ext cx="3357562" cy="642938"/>
          </a:xfrm>
          <a:prstGeom prst="wedgeRoundRectCallout">
            <a:avLst>
              <a:gd name="adj1" fmla="val -32344"/>
              <a:gd name="adj2" fmla="val -175429"/>
              <a:gd name="adj3" fmla="val 16667"/>
            </a:avLst>
          </a:prstGeom>
          <a:solidFill>
            <a:srgbClr val="FFCCFF"/>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2800" b="1">
                <a:solidFill>
                  <a:srgbClr val="0000CC"/>
                </a:solidFill>
              </a:rPr>
              <a:t>相当于</a:t>
            </a:r>
            <a:r>
              <a:rPr lang="en-US" altLang="zh-CN" sz="2800" b="1">
                <a:solidFill>
                  <a:srgbClr val="00B050"/>
                </a:solidFill>
              </a:rPr>
              <a:t>score1</a:t>
            </a:r>
            <a:r>
              <a:rPr lang="en-US" altLang="zh-CN" sz="2800" b="1">
                <a:solidFill>
                  <a:srgbClr val="0000CC"/>
                </a:solidFill>
              </a:rPr>
              <a:t>[i]</a:t>
            </a:r>
            <a:endParaRPr lang="zh-CN" altLang="en-US" sz="2800" b="1">
              <a:solidFill>
                <a:srgbClr val="0000CC"/>
              </a:solidFill>
            </a:endParaRPr>
          </a:p>
        </p:txBody>
      </p:sp>
      <p:sp>
        <p:nvSpPr>
          <p:cNvPr id="8" name="圆角矩形标注 7"/>
          <p:cNvSpPr>
            <a:spLocks noChangeArrowheads="1"/>
          </p:cNvSpPr>
          <p:nvPr/>
        </p:nvSpPr>
        <p:spPr bwMode="auto">
          <a:xfrm>
            <a:off x="2843808" y="2924944"/>
            <a:ext cx="2000250" cy="484012"/>
          </a:xfrm>
          <a:prstGeom prst="wedgeRoundRectCallout">
            <a:avLst>
              <a:gd name="adj1" fmla="val -13205"/>
              <a:gd name="adj2" fmla="val 148726"/>
              <a:gd name="adj3" fmla="val 16667"/>
            </a:avLst>
          </a:prstGeom>
          <a:solidFill>
            <a:srgbClr val="FFCCFF"/>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2800" b="1" dirty="0">
                <a:solidFill>
                  <a:srgbClr val="0000CC"/>
                </a:solidFill>
              </a:rPr>
              <a:t>相当于</a:t>
            </a:r>
            <a:r>
              <a:rPr lang="en-US" altLang="zh-CN" sz="2800" b="1" dirty="0">
                <a:solidFill>
                  <a:srgbClr val="00B050"/>
                </a:solidFill>
              </a:rPr>
              <a:t>5</a:t>
            </a:r>
            <a:endParaRPr lang="zh-CN" altLang="en-US" sz="2800" b="1" dirty="0">
              <a:solidFill>
                <a:srgbClr val="0000CC"/>
              </a:solidFill>
            </a:endParaRPr>
          </a:p>
        </p:txBody>
      </p:sp>
    </p:spTree>
    <p:extLst>
      <p:ext uri="{BB962C8B-B14F-4D97-AF65-F5344CB8AC3E}">
        <p14:creationId xmlns:p14="http://schemas.microsoft.com/office/powerpoint/2010/main" val="3167144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7.9.3 </a:t>
            </a:r>
            <a:r>
              <a:rPr lang="zh-CN" altLang="zh-CN" dirty="0">
                <a:solidFill>
                  <a:srgbClr val="800000"/>
                </a:solidFill>
                <a:effectLst>
                  <a:outerShdw blurRad="38100" dist="38100" dir="2700000" algn="tl">
                    <a:srgbClr val="000000"/>
                  </a:outerShdw>
                </a:effectLst>
                <a:latin typeface="Arial" charset="0"/>
                <a:ea typeface="黑体" pitchFamily="2" charset="-122"/>
              </a:rPr>
              <a:t>全局变量的存储类别</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89443" name="Rectangle 3"/>
          <p:cNvSpPr>
            <a:spLocks noGrp="1" noChangeArrowheads="1"/>
          </p:cNvSpPr>
          <p:nvPr>
            <p:ph type="body" idx="1"/>
          </p:nvPr>
        </p:nvSpPr>
        <p:spPr>
          <a:xfrm>
            <a:off x="785813" y="1643063"/>
            <a:ext cx="7643812" cy="4929187"/>
          </a:xfrm>
        </p:spPr>
        <p:txBody>
          <a:bodyPr/>
          <a:lstStyle/>
          <a:p>
            <a:r>
              <a:rPr lang="zh-CN" altLang="zh-CN" dirty="0"/>
              <a:t>全局变量都是存放在静态存储区中的。因此它们的生存期是固定的，存在于程序的整个运行过程</a:t>
            </a:r>
            <a:endParaRPr lang="en-US" altLang="zh-CN" dirty="0"/>
          </a:p>
          <a:p>
            <a:r>
              <a:rPr lang="zh-CN" altLang="zh-CN" dirty="0"/>
              <a:t>一般来说，</a:t>
            </a:r>
            <a:r>
              <a:rPr lang="zh-CN" altLang="zh-CN" b="1" dirty="0">
                <a:solidFill>
                  <a:srgbClr val="FF0000"/>
                </a:solidFill>
              </a:rPr>
              <a:t>外部变量</a:t>
            </a:r>
            <a:r>
              <a:rPr lang="zh-CN" altLang="zh-CN" dirty="0"/>
              <a:t>是</a:t>
            </a:r>
            <a:r>
              <a:rPr lang="zh-CN" altLang="zh-CN" b="1" dirty="0"/>
              <a:t>在函数的外部定义的全局变量</a:t>
            </a:r>
            <a:r>
              <a:rPr lang="zh-CN" altLang="zh-CN" dirty="0"/>
              <a:t>，它的作用域是</a:t>
            </a:r>
            <a:r>
              <a:rPr lang="zh-CN" altLang="zh-CN" dirty="0">
                <a:solidFill>
                  <a:srgbClr val="C00000"/>
                </a:solidFill>
              </a:rPr>
              <a:t>从变量的定义处开始</a:t>
            </a:r>
            <a:r>
              <a:rPr lang="zh-CN" altLang="zh-CN" dirty="0"/>
              <a:t>，到本程序</a:t>
            </a:r>
            <a:r>
              <a:rPr lang="zh-CN" altLang="zh-CN" dirty="0">
                <a:solidFill>
                  <a:srgbClr val="C00000"/>
                </a:solidFill>
              </a:rPr>
              <a:t>文件的末尾</a:t>
            </a:r>
            <a:r>
              <a:rPr lang="zh-CN" altLang="zh-CN" dirty="0"/>
              <a:t>。在此作用域内，全局变量可以为程序中各个函数所引用。</a:t>
            </a:r>
          </a:p>
        </p:txBody>
      </p:sp>
    </p:spTree>
    <p:extLst>
      <p:ext uri="{BB962C8B-B14F-4D97-AF65-F5344CB8AC3E}">
        <p14:creationId xmlns:p14="http://schemas.microsoft.com/office/powerpoint/2010/main" val="75346018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7" dur="500"/>
                                        <p:tgtEl>
                                          <p:spTgt spid="1894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3"/>
          <p:cNvSpPr>
            <a:spLocks noGrp="1" noChangeArrowheads="1"/>
          </p:cNvSpPr>
          <p:nvPr>
            <p:ph type="body" idx="1"/>
          </p:nvPr>
        </p:nvSpPr>
        <p:spPr>
          <a:xfrm>
            <a:off x="714375" y="1214438"/>
            <a:ext cx="7643813" cy="4929187"/>
          </a:xfrm>
        </p:spPr>
        <p:txBody>
          <a:bodyPr/>
          <a:lstStyle/>
          <a:p>
            <a:pPr>
              <a:buFont typeface="Wingdings" pitchFamily="2" charset="2"/>
              <a:buNone/>
            </a:pPr>
            <a:r>
              <a:rPr lang="en-US" altLang="zh-CN" dirty="0"/>
              <a:t>1. </a:t>
            </a:r>
            <a:r>
              <a:rPr lang="zh-CN" altLang="zh-CN" b="1" dirty="0"/>
              <a:t>在一个文件内扩展外部变量的作用域</a:t>
            </a:r>
          </a:p>
          <a:p>
            <a:r>
              <a:rPr lang="zh-CN" altLang="zh-CN" dirty="0"/>
              <a:t>外部变量有效的作用范围只限于定义处到</a:t>
            </a:r>
            <a:r>
              <a:rPr lang="zh-CN" altLang="en-US" dirty="0"/>
              <a:t>本</a:t>
            </a:r>
            <a:r>
              <a:rPr lang="zh-CN" altLang="zh-CN" dirty="0"/>
              <a:t>文件结束。 </a:t>
            </a:r>
            <a:endParaRPr lang="en-US" altLang="zh-CN" dirty="0"/>
          </a:p>
          <a:p>
            <a:r>
              <a:rPr lang="zh-CN" altLang="en-US" dirty="0"/>
              <a:t>如果</a:t>
            </a:r>
            <a:r>
              <a:rPr lang="zh-CN" altLang="en-US" b="1" dirty="0">
                <a:latin typeface="Arial" charset="0"/>
                <a:ea typeface="楷体_GB2312" pitchFamily="49" charset="-122"/>
              </a:rPr>
              <a:t>在定义点之前的函数想引用某外部变量，在引用之前</a:t>
            </a:r>
            <a:r>
              <a:rPr lang="zh-CN" altLang="zh-CN" dirty="0"/>
              <a:t>用关键字</a:t>
            </a:r>
            <a:r>
              <a:rPr lang="en-US" altLang="zh-CN" dirty="0">
                <a:solidFill>
                  <a:srgbClr val="C00000"/>
                </a:solidFill>
              </a:rPr>
              <a:t>extern</a:t>
            </a:r>
            <a:r>
              <a:rPr lang="zh-CN" altLang="zh-CN" dirty="0"/>
              <a:t>对</a:t>
            </a:r>
            <a:r>
              <a:rPr lang="zh-CN" altLang="en-US" dirty="0"/>
              <a:t>该</a:t>
            </a:r>
            <a:r>
              <a:rPr lang="zh-CN" altLang="zh-CN" dirty="0"/>
              <a:t>变量作“外部变量声明”，</a:t>
            </a:r>
            <a:r>
              <a:rPr lang="zh-CN" altLang="en-US" dirty="0"/>
              <a:t>则</a:t>
            </a:r>
            <a:r>
              <a:rPr lang="zh-CN" altLang="zh-CN" dirty="0"/>
              <a:t>可以从“声明”处起，合法地使用该外部变量</a:t>
            </a:r>
            <a:endParaRPr lang="en-US" altLang="zh-CN" dirty="0"/>
          </a:p>
          <a:p>
            <a:pPr lvl="1"/>
            <a:r>
              <a:rPr lang="zh-CN" altLang="en-US" b="1" dirty="0">
                <a:latin typeface="Arial" charset="0"/>
                <a:ea typeface="楷体_GB2312" pitchFamily="49" charset="-122"/>
              </a:rPr>
              <a:t>用</a:t>
            </a:r>
            <a:r>
              <a:rPr lang="en-US" altLang="zh-CN" b="1" dirty="0">
                <a:latin typeface="Arial" charset="0"/>
                <a:ea typeface="楷体_GB2312" pitchFamily="49" charset="-122"/>
              </a:rPr>
              <a:t>extern</a:t>
            </a:r>
            <a:r>
              <a:rPr lang="zh-CN" altLang="en-US" b="1" dirty="0">
                <a:latin typeface="Arial" charset="0"/>
                <a:ea typeface="楷体_GB2312" pitchFamily="49" charset="-122"/>
              </a:rPr>
              <a:t>声明外部变量时，类型名可以省略。</a:t>
            </a:r>
            <a:endParaRPr lang="zh-CN" altLang="zh-CN" dirty="0"/>
          </a:p>
        </p:txBody>
      </p:sp>
    </p:spTree>
    <p:extLst>
      <p:ext uri="{BB962C8B-B14F-4D97-AF65-F5344CB8AC3E}">
        <p14:creationId xmlns:p14="http://schemas.microsoft.com/office/powerpoint/2010/main" val="3752160573"/>
      </p:ext>
    </p:extLst>
  </p:cSld>
  <p:clrMapOvr>
    <a:masterClrMapping/>
  </p:clrMapOvr>
  <p:transition spd="med">
    <p:blinds/>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500" y="1357313"/>
            <a:ext cx="8153400" cy="4495800"/>
          </a:xfrm>
        </p:spPr>
        <p:txBody>
          <a:bodyPr/>
          <a:lstStyle/>
          <a:p>
            <a:pPr>
              <a:buFont typeface="Wingdings" pitchFamily="2" charset="2"/>
              <a:buNone/>
            </a:pPr>
            <a:r>
              <a:rPr lang="zh-CN" altLang="zh-CN" dirty="0"/>
              <a:t>例</a:t>
            </a:r>
            <a:r>
              <a:rPr lang="en-US" altLang="zh-CN" dirty="0"/>
              <a:t>7.18 </a:t>
            </a:r>
            <a:r>
              <a:rPr lang="zh-CN" altLang="zh-CN" dirty="0"/>
              <a:t>调用函数，求</a:t>
            </a:r>
            <a:r>
              <a:rPr lang="en-US" altLang="zh-CN" dirty="0"/>
              <a:t>3</a:t>
            </a:r>
            <a:r>
              <a:rPr lang="zh-CN" altLang="zh-CN" dirty="0"/>
              <a:t>个整数中的大者。</a:t>
            </a:r>
            <a:endParaRPr lang="en-US" altLang="zh-CN" dirty="0"/>
          </a:p>
          <a:p>
            <a:pPr>
              <a:buFont typeface="Wingdings" pitchFamily="2" charset="2"/>
              <a:buNone/>
            </a:pPr>
            <a:endParaRPr lang="en-US" altLang="zh-CN" dirty="0"/>
          </a:p>
          <a:p>
            <a:r>
              <a:rPr lang="zh-CN" altLang="zh-CN" dirty="0"/>
              <a:t>解题思路：用</a:t>
            </a:r>
            <a:r>
              <a:rPr lang="en-US" altLang="zh-CN" dirty="0"/>
              <a:t>extern</a:t>
            </a:r>
            <a:r>
              <a:rPr lang="zh-CN" altLang="zh-CN" dirty="0"/>
              <a:t>声明外部变量，扩展外部变量在程序文件中的作用域。</a:t>
            </a:r>
            <a:endParaRPr lang="zh-CN" altLang="en-US" dirty="0"/>
          </a:p>
        </p:txBody>
      </p:sp>
    </p:spTree>
    <p:extLst>
      <p:ext uri="{BB962C8B-B14F-4D97-AF65-F5344CB8AC3E}">
        <p14:creationId xmlns:p14="http://schemas.microsoft.com/office/powerpoint/2010/main" val="4059200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内容占位符 2"/>
          <p:cNvSpPr>
            <a:spLocks noGrp="1"/>
          </p:cNvSpPr>
          <p:nvPr>
            <p:ph idx="1"/>
          </p:nvPr>
        </p:nvSpPr>
        <p:spPr>
          <a:xfrm>
            <a:off x="428625" y="71438"/>
            <a:ext cx="8153400" cy="6715125"/>
          </a:xfrm>
        </p:spPr>
        <p:txBody>
          <a:bodyPr/>
          <a:lstStyle/>
          <a:p>
            <a:pPr>
              <a:lnSpc>
                <a:spcPts val="27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ts val="2700"/>
              </a:lnSpc>
              <a:buFont typeface="Wingdings" pitchFamily="2" charset="2"/>
              <a:buNone/>
            </a:pPr>
            <a:r>
              <a:rPr lang="en-US" altLang="zh-CN" sz="2800" b="1" dirty="0" err="1"/>
              <a:t>int</a:t>
            </a:r>
            <a:r>
              <a:rPr lang="en-US" altLang="zh-CN" sz="2800" b="1" dirty="0"/>
              <a:t> main()</a:t>
            </a:r>
            <a:endParaRPr lang="zh-CN" altLang="zh-CN" sz="2800" b="1" dirty="0"/>
          </a:p>
          <a:p>
            <a:pPr>
              <a:lnSpc>
                <a:spcPts val="2900"/>
              </a:lnSpc>
              <a:buFont typeface="Wingdings" pitchFamily="2" charset="2"/>
              <a:buNone/>
            </a:pPr>
            <a:r>
              <a:rPr lang="en-US" altLang="zh-CN" sz="2800" b="1" dirty="0"/>
              <a:t>{ </a:t>
            </a:r>
            <a:r>
              <a:rPr lang="en-US" altLang="zh-CN" sz="2800" b="1" dirty="0" err="1"/>
              <a:t>int</a:t>
            </a:r>
            <a:r>
              <a:rPr lang="en-US" altLang="zh-CN" sz="2800" b="1" dirty="0"/>
              <a:t> max( );     </a:t>
            </a:r>
            <a:endParaRPr lang="zh-CN" altLang="zh-CN" sz="2800" b="1" dirty="0"/>
          </a:p>
          <a:p>
            <a:pPr>
              <a:lnSpc>
                <a:spcPts val="2900"/>
              </a:lnSpc>
              <a:buFont typeface="Wingdings" pitchFamily="2" charset="2"/>
              <a:buNone/>
            </a:pPr>
            <a:r>
              <a:rPr lang="en-US" altLang="zh-CN" sz="2800" b="1" dirty="0"/>
              <a:t>   </a:t>
            </a:r>
            <a:r>
              <a:rPr lang="en-US" altLang="zh-CN" sz="2800" b="1" dirty="0">
                <a:solidFill>
                  <a:srgbClr val="00B050"/>
                </a:solidFill>
              </a:rPr>
              <a:t>extern </a:t>
            </a:r>
            <a:r>
              <a:rPr lang="en-US" altLang="zh-CN" sz="2800" b="1" dirty="0" err="1">
                <a:solidFill>
                  <a:srgbClr val="00B050"/>
                </a:solidFill>
              </a:rPr>
              <a:t>int</a:t>
            </a:r>
            <a:r>
              <a:rPr lang="en-US" altLang="zh-CN" sz="2800" b="1" dirty="0">
                <a:solidFill>
                  <a:srgbClr val="00B050"/>
                </a:solidFill>
              </a:rPr>
              <a:t> A,B,C;   </a:t>
            </a:r>
            <a:endParaRPr lang="zh-CN" altLang="zh-CN" sz="2800" b="1" dirty="0">
              <a:solidFill>
                <a:srgbClr val="00B050"/>
              </a:solidFill>
            </a:endParaRPr>
          </a:p>
          <a:p>
            <a:pPr>
              <a:lnSpc>
                <a:spcPts val="2900"/>
              </a:lnSpc>
              <a:buFont typeface="Wingdings" pitchFamily="2" charset="2"/>
              <a:buNone/>
            </a:pPr>
            <a:r>
              <a:rPr lang="en-US" altLang="zh-CN" sz="2800" b="1" dirty="0"/>
              <a:t>   </a:t>
            </a:r>
            <a:r>
              <a:rPr lang="en-US" altLang="zh-CN" sz="2800" b="1" dirty="0" err="1"/>
              <a:t>scanf</a:t>
            </a:r>
            <a:r>
              <a:rPr lang="en-US" altLang="zh-CN" sz="2800" b="1" dirty="0"/>
              <a:t>(“%d %d %</a:t>
            </a:r>
            <a:r>
              <a:rPr lang="en-US" altLang="zh-CN" sz="2800" b="1" dirty="0" err="1"/>
              <a:t>d”,&amp;</a:t>
            </a:r>
            <a:r>
              <a:rPr lang="en-US" altLang="zh-CN" sz="2800" b="1" dirty="0" err="1">
                <a:solidFill>
                  <a:srgbClr val="00CC00"/>
                </a:solidFill>
              </a:rPr>
              <a:t>A</a:t>
            </a:r>
            <a:r>
              <a:rPr lang="en-US" altLang="zh-CN" sz="2800" b="1" dirty="0" err="1"/>
              <a:t>,&amp;</a:t>
            </a:r>
            <a:r>
              <a:rPr lang="en-US" altLang="zh-CN" sz="2800" b="1" dirty="0" err="1">
                <a:solidFill>
                  <a:srgbClr val="00CC00"/>
                </a:solidFill>
              </a:rPr>
              <a:t>B</a:t>
            </a:r>
            <a:r>
              <a:rPr lang="en-US" altLang="zh-CN" sz="2800" b="1" dirty="0" err="1"/>
              <a:t>,&amp;</a:t>
            </a:r>
            <a:r>
              <a:rPr lang="en-US" altLang="zh-CN" sz="2800" b="1" dirty="0" err="1">
                <a:solidFill>
                  <a:srgbClr val="00CC00"/>
                </a:solidFill>
              </a:rPr>
              <a:t>C</a:t>
            </a:r>
            <a:r>
              <a:rPr lang="en-US" altLang="zh-CN" sz="2800" b="1" dirty="0"/>
              <a:t>); </a:t>
            </a:r>
            <a:endParaRPr lang="zh-CN" altLang="zh-CN" sz="2800" b="1" dirty="0"/>
          </a:p>
          <a:p>
            <a:pPr>
              <a:lnSpc>
                <a:spcPts val="2900"/>
              </a:lnSpc>
              <a:buFont typeface="Wingdings" pitchFamily="2" charset="2"/>
              <a:buNone/>
            </a:pPr>
            <a:r>
              <a:rPr lang="en-US" altLang="zh-CN" sz="2800" b="1" dirty="0"/>
              <a:t>   </a:t>
            </a:r>
            <a:r>
              <a:rPr lang="en-US" altLang="zh-CN" sz="2800" b="1" dirty="0" err="1"/>
              <a:t>printf</a:t>
            </a:r>
            <a:r>
              <a:rPr lang="en-US" altLang="zh-CN" sz="2800" b="1" dirty="0"/>
              <a:t>("max is %d\</a:t>
            </a:r>
            <a:r>
              <a:rPr lang="en-US" altLang="zh-CN" sz="2800" b="1" dirty="0" err="1"/>
              <a:t>n",max</a:t>
            </a:r>
            <a:r>
              <a:rPr lang="en-US" altLang="zh-CN" sz="2800" b="1" dirty="0"/>
              <a:t>());</a:t>
            </a:r>
            <a:endParaRPr lang="zh-CN" altLang="zh-CN" sz="2800" b="1" dirty="0"/>
          </a:p>
          <a:p>
            <a:pPr>
              <a:lnSpc>
                <a:spcPts val="2900"/>
              </a:lnSpc>
              <a:buFont typeface="Wingdings" pitchFamily="2" charset="2"/>
              <a:buNone/>
            </a:pPr>
            <a:r>
              <a:rPr lang="en-US" altLang="zh-CN" sz="2800" b="1" dirty="0"/>
              <a:t>   return 0;</a:t>
            </a:r>
            <a:endParaRPr lang="zh-CN" altLang="zh-CN" sz="2800" b="1" dirty="0"/>
          </a:p>
          <a:p>
            <a:pPr>
              <a:lnSpc>
                <a:spcPts val="2900"/>
              </a:lnSpc>
              <a:buFont typeface="Wingdings" pitchFamily="2" charset="2"/>
              <a:buNone/>
            </a:pPr>
            <a:r>
              <a:rPr lang="en-US" altLang="zh-CN" sz="2800" b="1" dirty="0"/>
              <a:t>} </a:t>
            </a:r>
            <a:endParaRPr lang="zh-CN" altLang="zh-CN" sz="2800" b="1" dirty="0"/>
          </a:p>
          <a:p>
            <a:pPr>
              <a:lnSpc>
                <a:spcPts val="2900"/>
              </a:lnSpc>
              <a:buFont typeface="Wingdings" pitchFamily="2" charset="2"/>
              <a:buNone/>
            </a:pPr>
            <a:r>
              <a:rPr lang="en-US" altLang="zh-CN" sz="2800" b="1" dirty="0" err="1">
                <a:solidFill>
                  <a:srgbClr val="00B050"/>
                </a:solidFill>
              </a:rPr>
              <a:t>int</a:t>
            </a:r>
            <a:r>
              <a:rPr lang="en-US" altLang="zh-CN" sz="2800" b="1" dirty="0">
                <a:solidFill>
                  <a:srgbClr val="00B050"/>
                </a:solidFill>
              </a:rPr>
              <a:t> A ,B ,C; </a:t>
            </a:r>
            <a:endParaRPr lang="zh-CN" altLang="zh-CN" sz="2800" b="1" dirty="0">
              <a:solidFill>
                <a:srgbClr val="00B050"/>
              </a:solidFill>
            </a:endParaRPr>
          </a:p>
          <a:p>
            <a:pPr>
              <a:lnSpc>
                <a:spcPts val="2900"/>
              </a:lnSpc>
              <a:buFont typeface="Wingdings" pitchFamily="2" charset="2"/>
              <a:buNone/>
            </a:pPr>
            <a:r>
              <a:rPr lang="en-US" altLang="zh-CN" sz="2800" b="1" dirty="0" err="1"/>
              <a:t>int</a:t>
            </a:r>
            <a:r>
              <a:rPr lang="en-US" altLang="zh-CN" sz="2800" b="1" dirty="0"/>
              <a:t> max( )    </a:t>
            </a:r>
            <a:endParaRPr lang="zh-CN" altLang="zh-CN" sz="2800" b="1" dirty="0"/>
          </a:p>
          <a:p>
            <a:pPr>
              <a:lnSpc>
                <a:spcPts val="2900"/>
              </a:lnSpc>
              <a:buFont typeface="Wingdings" pitchFamily="2" charset="2"/>
              <a:buNone/>
            </a:pPr>
            <a:r>
              <a:rPr lang="en-US" altLang="zh-CN" sz="2800" b="1" dirty="0"/>
              <a:t>{ </a:t>
            </a:r>
            <a:r>
              <a:rPr lang="en-US" altLang="zh-CN" sz="2800" b="1" dirty="0" err="1"/>
              <a:t>int</a:t>
            </a:r>
            <a:r>
              <a:rPr lang="en-US" altLang="zh-CN" sz="2800" b="1" dirty="0"/>
              <a:t> </a:t>
            </a:r>
            <a:r>
              <a:rPr lang="en-US" altLang="zh-CN" sz="2800" b="1" dirty="0">
                <a:solidFill>
                  <a:srgbClr val="0000CC"/>
                </a:solidFill>
              </a:rPr>
              <a:t>m</a:t>
            </a:r>
            <a:r>
              <a:rPr lang="en-US" altLang="zh-CN" sz="2800" b="1" dirty="0"/>
              <a:t>;</a:t>
            </a:r>
            <a:endParaRPr lang="zh-CN" altLang="zh-CN" sz="2800" b="1" dirty="0"/>
          </a:p>
          <a:p>
            <a:pPr>
              <a:lnSpc>
                <a:spcPts val="2900"/>
              </a:lnSpc>
              <a:buFont typeface="Wingdings" pitchFamily="2" charset="2"/>
              <a:buNone/>
            </a:pPr>
            <a:r>
              <a:rPr lang="en-US" altLang="zh-CN" sz="2800" b="1" dirty="0"/>
              <a:t>   m=</a:t>
            </a:r>
            <a:r>
              <a:rPr lang="en-US" altLang="zh-CN" sz="2800" b="1" dirty="0">
                <a:solidFill>
                  <a:srgbClr val="00CC00"/>
                </a:solidFill>
              </a:rPr>
              <a:t>A</a:t>
            </a:r>
            <a:r>
              <a:rPr lang="en-US" altLang="zh-CN" sz="2800" b="1" dirty="0"/>
              <a:t>&gt;</a:t>
            </a:r>
            <a:r>
              <a:rPr lang="en-US" altLang="zh-CN" sz="2800" b="1" dirty="0">
                <a:solidFill>
                  <a:srgbClr val="00CC00"/>
                </a:solidFill>
              </a:rPr>
              <a:t>B</a:t>
            </a:r>
            <a:r>
              <a:rPr lang="en-US" altLang="zh-CN" sz="2800" b="1" dirty="0"/>
              <a:t>?</a:t>
            </a:r>
            <a:r>
              <a:rPr lang="en-US" altLang="zh-CN" sz="2800" b="1" dirty="0">
                <a:solidFill>
                  <a:srgbClr val="00CC00"/>
                </a:solidFill>
              </a:rPr>
              <a:t>A</a:t>
            </a:r>
            <a:r>
              <a:rPr lang="en-US" altLang="zh-CN" sz="2800" b="1" dirty="0"/>
              <a:t>:</a:t>
            </a:r>
            <a:r>
              <a:rPr lang="en-US" altLang="zh-CN" sz="2800" b="1" dirty="0">
                <a:solidFill>
                  <a:srgbClr val="00CC00"/>
                </a:solidFill>
              </a:rPr>
              <a:t>B</a:t>
            </a:r>
            <a:r>
              <a:rPr lang="en-US" altLang="zh-CN" sz="2800" b="1" dirty="0"/>
              <a:t>; </a:t>
            </a:r>
            <a:endParaRPr lang="zh-CN" altLang="zh-CN" sz="2800" b="1" dirty="0"/>
          </a:p>
          <a:p>
            <a:pPr>
              <a:lnSpc>
                <a:spcPts val="2900"/>
              </a:lnSpc>
              <a:buFont typeface="Wingdings" pitchFamily="2" charset="2"/>
              <a:buNone/>
            </a:pPr>
            <a:r>
              <a:rPr lang="en-US" altLang="zh-CN" sz="2800" b="1" dirty="0"/>
              <a:t>   if (</a:t>
            </a:r>
            <a:r>
              <a:rPr lang="en-US" altLang="zh-CN" sz="2800" b="1" dirty="0">
                <a:solidFill>
                  <a:srgbClr val="00CC00"/>
                </a:solidFill>
              </a:rPr>
              <a:t>C</a:t>
            </a:r>
            <a:r>
              <a:rPr lang="en-US" altLang="zh-CN" sz="2800" b="1" dirty="0"/>
              <a:t>&gt;</a:t>
            </a:r>
            <a:r>
              <a:rPr lang="en-US" altLang="zh-CN" sz="2800" b="1" dirty="0">
                <a:solidFill>
                  <a:srgbClr val="0000CC"/>
                </a:solidFill>
              </a:rPr>
              <a:t>m</a:t>
            </a:r>
            <a:r>
              <a:rPr lang="en-US" altLang="zh-CN" sz="2800" b="1" dirty="0"/>
              <a:t>) </a:t>
            </a:r>
            <a:r>
              <a:rPr lang="en-US" altLang="zh-CN" sz="2800" b="1" dirty="0">
                <a:solidFill>
                  <a:srgbClr val="0000CC"/>
                </a:solidFill>
              </a:rPr>
              <a:t>m</a:t>
            </a:r>
            <a:r>
              <a:rPr lang="en-US" altLang="zh-CN" sz="2800" b="1" dirty="0"/>
              <a:t>=</a:t>
            </a:r>
            <a:r>
              <a:rPr lang="en-US" altLang="zh-CN" sz="2800" b="1" dirty="0">
                <a:solidFill>
                  <a:srgbClr val="00CC00"/>
                </a:solidFill>
              </a:rPr>
              <a:t>C</a:t>
            </a:r>
            <a:r>
              <a:rPr lang="en-US" altLang="zh-CN" sz="2800" b="1" dirty="0"/>
              <a:t>; </a:t>
            </a:r>
            <a:endParaRPr lang="zh-CN" altLang="zh-CN" sz="2800" b="1" dirty="0"/>
          </a:p>
          <a:p>
            <a:pPr>
              <a:lnSpc>
                <a:spcPts val="2700"/>
              </a:lnSpc>
              <a:buFont typeface="Wingdings" pitchFamily="2" charset="2"/>
              <a:buNone/>
            </a:pPr>
            <a:r>
              <a:rPr lang="en-US" altLang="zh-CN" sz="2800" b="1" dirty="0"/>
              <a:t>   return(</a:t>
            </a:r>
            <a:r>
              <a:rPr lang="en-US" altLang="zh-CN" sz="2800" b="1" dirty="0">
                <a:solidFill>
                  <a:srgbClr val="0000CC"/>
                </a:solidFill>
              </a:rPr>
              <a:t>m</a:t>
            </a:r>
            <a:r>
              <a:rPr lang="en-US" altLang="zh-CN" sz="2800" b="1" dirty="0"/>
              <a:t>); </a:t>
            </a:r>
            <a:endParaRPr lang="zh-CN" altLang="zh-CN" sz="2800" b="1" dirty="0"/>
          </a:p>
          <a:p>
            <a:pPr>
              <a:lnSpc>
                <a:spcPts val="2700"/>
              </a:lnSpc>
              <a:buFont typeface="Wingdings" pitchFamily="2" charset="2"/>
              <a:buNone/>
            </a:pPr>
            <a:r>
              <a:rPr lang="en-US" altLang="zh-CN" sz="2800" b="1" dirty="0"/>
              <a:t>}</a:t>
            </a:r>
            <a:endParaRPr lang="zh-CN" altLang="en-US" sz="2800" b="1" dirty="0"/>
          </a:p>
        </p:txBody>
      </p:sp>
      <p:pic>
        <p:nvPicPr>
          <p:cNvPr id="161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88" y="3643313"/>
            <a:ext cx="2819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214813"/>
            <a:ext cx="28194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1426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blinds(horizontal)">
                                      <p:cBhvr>
                                        <p:cTn id="7" dur="500"/>
                                        <p:tgtEl>
                                          <p:spTgt spid="16179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61796"/>
                                        </p:tgtEl>
                                        <p:attrNameLst>
                                          <p:attrName>style.visibility</p:attrName>
                                        </p:attrNameLst>
                                      </p:cBhvr>
                                      <p:to>
                                        <p:strVal val="visible"/>
                                      </p:to>
                                    </p:set>
                                    <p:animEffect transition="in" filter="blinds(horizontal)">
                                      <p:cBhvr>
                                        <p:cTn id="11" dur="500"/>
                                        <p:tgtEl>
                                          <p:spTgt spid="16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内容占位符 2"/>
          <p:cNvSpPr>
            <a:spLocks noGrp="1"/>
          </p:cNvSpPr>
          <p:nvPr>
            <p:ph idx="1"/>
          </p:nvPr>
        </p:nvSpPr>
        <p:spPr>
          <a:xfrm>
            <a:off x="539750" y="571500"/>
            <a:ext cx="8153400" cy="5929313"/>
          </a:xfrm>
        </p:spPr>
        <p:txBody>
          <a:bodyPr/>
          <a:lstStyle/>
          <a:p>
            <a:pPr>
              <a:buFont typeface="Wingdings" pitchFamily="2" charset="2"/>
              <a:buNone/>
            </a:pPr>
            <a:r>
              <a:rPr lang="en-US" altLang="zh-CN" dirty="0"/>
              <a:t>2. </a:t>
            </a:r>
            <a:r>
              <a:rPr lang="zh-CN" altLang="zh-CN" b="1" dirty="0"/>
              <a:t>将外部变量的作用域扩展到其他文件</a:t>
            </a:r>
            <a:endParaRPr lang="en-US" altLang="zh-CN" b="1" dirty="0"/>
          </a:p>
          <a:p>
            <a:pPr lvl="1"/>
            <a:r>
              <a:rPr lang="zh-CN" altLang="zh-CN" dirty="0"/>
              <a:t>如果一个程序包含两个文件，在两个文件中都要用到同一个外部变量</a:t>
            </a:r>
            <a:r>
              <a:rPr lang="en-US" altLang="zh-CN" dirty="0" err="1"/>
              <a:t>Num</a:t>
            </a:r>
            <a:r>
              <a:rPr lang="zh-CN" altLang="zh-CN" dirty="0"/>
              <a:t>，不能分别在两个文件中各自定义一个外部变量</a:t>
            </a:r>
            <a:r>
              <a:rPr lang="en-US" altLang="zh-CN" dirty="0" err="1"/>
              <a:t>Num</a:t>
            </a:r>
            <a:endParaRPr lang="en-US" altLang="zh-CN" dirty="0"/>
          </a:p>
          <a:p>
            <a:pPr lvl="1"/>
            <a:r>
              <a:rPr lang="zh-CN" altLang="en-US" dirty="0"/>
              <a:t>应</a:t>
            </a:r>
            <a:r>
              <a:rPr lang="zh-CN" altLang="zh-CN" dirty="0"/>
              <a:t>在任一个文件中定义外部变量</a:t>
            </a:r>
            <a:r>
              <a:rPr lang="en-US" altLang="zh-CN" dirty="0" err="1"/>
              <a:t>Num</a:t>
            </a:r>
            <a:r>
              <a:rPr lang="zh-CN" altLang="zh-CN" dirty="0"/>
              <a:t>，而在另一文件中用</a:t>
            </a:r>
            <a:r>
              <a:rPr lang="en-US" altLang="zh-CN" dirty="0">
                <a:solidFill>
                  <a:srgbClr val="C00000"/>
                </a:solidFill>
              </a:rPr>
              <a:t>extern</a:t>
            </a:r>
            <a:r>
              <a:rPr lang="zh-CN" altLang="zh-CN" dirty="0"/>
              <a:t>对</a:t>
            </a:r>
            <a:r>
              <a:rPr lang="en-US" altLang="zh-CN" dirty="0" err="1"/>
              <a:t>Num</a:t>
            </a:r>
            <a:r>
              <a:rPr lang="zh-CN" altLang="zh-CN" dirty="0"/>
              <a:t>作“外部变量声明”</a:t>
            </a:r>
            <a:endParaRPr lang="en-US" altLang="zh-CN" dirty="0"/>
          </a:p>
          <a:p>
            <a:pPr lvl="1"/>
            <a:r>
              <a:rPr lang="zh-CN" altLang="zh-CN" dirty="0"/>
              <a:t>在编译和连接时，系统会由此知道</a:t>
            </a:r>
            <a:r>
              <a:rPr lang="en-US" altLang="zh-CN" dirty="0" err="1"/>
              <a:t>Num</a:t>
            </a:r>
            <a:r>
              <a:rPr lang="zh-CN" altLang="zh-CN" dirty="0"/>
              <a:t>有“外部链接”，可以从别处找到已定义的外部变量</a:t>
            </a:r>
            <a:r>
              <a:rPr lang="en-US" altLang="zh-CN" dirty="0" err="1"/>
              <a:t>Num</a:t>
            </a:r>
            <a:r>
              <a:rPr lang="zh-CN" altLang="zh-CN" dirty="0"/>
              <a:t>，并将在另一文件中定义的外部变量</a:t>
            </a:r>
            <a:r>
              <a:rPr lang="en-US" altLang="zh-CN" dirty="0" err="1"/>
              <a:t>num</a:t>
            </a:r>
            <a:r>
              <a:rPr lang="zh-CN" altLang="zh-CN" dirty="0"/>
              <a:t>的作用域</a:t>
            </a:r>
            <a:r>
              <a:rPr lang="zh-CN" altLang="zh-CN" dirty="0">
                <a:solidFill>
                  <a:srgbClr val="C00000"/>
                </a:solidFill>
              </a:rPr>
              <a:t>扩展</a:t>
            </a:r>
            <a:r>
              <a:rPr lang="zh-CN" altLang="zh-CN" dirty="0"/>
              <a:t>到本文件</a:t>
            </a:r>
            <a:endParaRPr lang="zh-CN" altLang="en-US" dirty="0"/>
          </a:p>
        </p:txBody>
      </p:sp>
    </p:spTree>
    <p:extLst>
      <p:ext uri="{BB962C8B-B14F-4D97-AF65-F5344CB8AC3E}">
        <p14:creationId xmlns:p14="http://schemas.microsoft.com/office/powerpoint/2010/main" val="361552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3538">
                                            <p:txEl>
                                              <p:pRg st="2" end="2"/>
                                            </p:txEl>
                                          </p:spTgt>
                                        </p:tgtEl>
                                        <p:attrNameLst>
                                          <p:attrName>style.visibility</p:attrName>
                                        </p:attrNameLst>
                                      </p:cBhvr>
                                      <p:to>
                                        <p:strVal val="visible"/>
                                      </p:to>
                                    </p:set>
                                    <p:animEffect transition="in" filter="blinds(horizontal)">
                                      <p:cBhvr>
                                        <p:cTn id="7" dur="500"/>
                                        <p:tgtEl>
                                          <p:spTgt spid="19353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3538">
                                            <p:txEl>
                                              <p:pRg st="3" end="3"/>
                                            </p:txEl>
                                          </p:spTgt>
                                        </p:tgtEl>
                                        <p:attrNameLst>
                                          <p:attrName>style.visibility</p:attrName>
                                        </p:attrNameLst>
                                      </p:cBhvr>
                                      <p:to>
                                        <p:strVal val="visible"/>
                                      </p:to>
                                    </p:set>
                                    <p:animEffect transition="in" filter="blinds(horizontal)">
                                      <p:cBhvr>
                                        <p:cTn id="12" dur="500"/>
                                        <p:tgtEl>
                                          <p:spTgt spid="1935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内容占位符 2"/>
          <p:cNvSpPr>
            <a:spLocks noGrp="1"/>
          </p:cNvSpPr>
          <p:nvPr>
            <p:ph idx="1"/>
          </p:nvPr>
        </p:nvSpPr>
        <p:spPr>
          <a:xfrm>
            <a:off x="539750" y="571500"/>
            <a:ext cx="8153400" cy="5929313"/>
          </a:xfrm>
        </p:spPr>
        <p:txBody>
          <a:bodyPr/>
          <a:lstStyle/>
          <a:p>
            <a:pPr>
              <a:buFont typeface="Wingdings" pitchFamily="2" charset="2"/>
              <a:buNone/>
            </a:pPr>
            <a:r>
              <a:rPr lang="en-US" altLang="zh-CN" dirty="0"/>
              <a:t>  </a:t>
            </a:r>
            <a:r>
              <a:rPr lang="zh-CN" altLang="zh-CN" dirty="0"/>
              <a:t>例</a:t>
            </a:r>
            <a:r>
              <a:rPr lang="en-US" altLang="zh-CN" dirty="0"/>
              <a:t>7.19 </a:t>
            </a:r>
            <a:r>
              <a:rPr lang="zh-CN" altLang="zh-CN" dirty="0"/>
              <a:t>给定</a:t>
            </a:r>
            <a:r>
              <a:rPr lang="en-US" altLang="zh-CN" dirty="0"/>
              <a:t>b</a:t>
            </a:r>
            <a:r>
              <a:rPr lang="zh-CN" altLang="zh-CN" dirty="0"/>
              <a:t>的值，输入</a:t>
            </a:r>
            <a:r>
              <a:rPr lang="en-US" altLang="zh-CN" dirty="0"/>
              <a:t>a</a:t>
            </a:r>
            <a:r>
              <a:rPr lang="zh-CN" altLang="zh-CN" dirty="0"/>
              <a:t>和ｍ，求</a:t>
            </a:r>
            <a:r>
              <a:rPr lang="en-US" altLang="zh-CN" dirty="0"/>
              <a:t>a*b</a:t>
            </a:r>
            <a:r>
              <a:rPr lang="zh-CN" altLang="zh-CN" dirty="0"/>
              <a:t>和</a:t>
            </a:r>
            <a:r>
              <a:rPr lang="en-US" altLang="zh-CN" dirty="0"/>
              <a:t>a</a:t>
            </a:r>
            <a:r>
              <a:rPr lang="en-US" altLang="zh-CN" baseline="30000" dirty="0"/>
              <a:t>m</a:t>
            </a:r>
            <a:r>
              <a:rPr lang="zh-CN" altLang="zh-CN" dirty="0"/>
              <a:t>的值。</a:t>
            </a:r>
            <a:endParaRPr lang="en-US" altLang="zh-CN" dirty="0"/>
          </a:p>
          <a:p>
            <a:pPr>
              <a:buFont typeface="Wingdings" pitchFamily="2" charset="2"/>
              <a:buNone/>
            </a:pPr>
            <a:endParaRPr lang="en-US" altLang="zh-CN" dirty="0"/>
          </a:p>
          <a:p>
            <a:r>
              <a:rPr lang="zh-CN" altLang="zh-CN" dirty="0"/>
              <a:t>解题思路：</a:t>
            </a:r>
          </a:p>
          <a:p>
            <a:pPr lvl="1"/>
            <a:r>
              <a:rPr lang="zh-CN" altLang="zh-CN" dirty="0"/>
              <a:t>分别编写两个文件模块，其中文件</a:t>
            </a:r>
            <a:r>
              <a:rPr lang="en-US" altLang="zh-CN" dirty="0"/>
              <a:t>file1</a:t>
            </a:r>
            <a:r>
              <a:rPr lang="zh-CN" altLang="zh-CN" dirty="0"/>
              <a:t>包含主函数，另一个文件</a:t>
            </a:r>
            <a:r>
              <a:rPr lang="en-US" altLang="zh-CN" dirty="0"/>
              <a:t>file2</a:t>
            </a:r>
            <a:r>
              <a:rPr lang="zh-CN" altLang="zh-CN" dirty="0"/>
              <a:t>包含求</a:t>
            </a:r>
            <a:r>
              <a:rPr lang="en-US" altLang="zh-CN" dirty="0"/>
              <a:t>a</a:t>
            </a:r>
            <a:r>
              <a:rPr lang="en-US" altLang="zh-CN" baseline="30000" dirty="0"/>
              <a:t>m</a:t>
            </a:r>
            <a:r>
              <a:rPr lang="zh-CN" altLang="zh-CN" dirty="0"/>
              <a:t>的函数。</a:t>
            </a:r>
            <a:endParaRPr lang="en-US" altLang="zh-CN" dirty="0"/>
          </a:p>
          <a:p>
            <a:pPr lvl="1"/>
            <a:r>
              <a:rPr lang="zh-CN" altLang="zh-CN" dirty="0"/>
              <a:t>在</a:t>
            </a:r>
            <a:r>
              <a:rPr lang="en-US" altLang="zh-CN" dirty="0"/>
              <a:t>file1</a:t>
            </a:r>
            <a:r>
              <a:rPr lang="zh-CN" altLang="zh-CN" dirty="0"/>
              <a:t>文件中定义外部变量</a:t>
            </a:r>
            <a:r>
              <a:rPr lang="en-US" altLang="zh-CN" dirty="0"/>
              <a:t>A</a:t>
            </a:r>
            <a:r>
              <a:rPr lang="zh-CN" altLang="zh-CN" dirty="0"/>
              <a:t>，在</a:t>
            </a:r>
            <a:r>
              <a:rPr lang="en-US" altLang="zh-CN" dirty="0"/>
              <a:t>file2</a:t>
            </a:r>
            <a:r>
              <a:rPr lang="zh-CN" altLang="zh-CN" dirty="0"/>
              <a:t>中用</a:t>
            </a:r>
            <a:r>
              <a:rPr lang="en-US" altLang="zh-CN" dirty="0"/>
              <a:t>extern</a:t>
            </a:r>
            <a:r>
              <a:rPr lang="zh-CN" altLang="zh-CN" dirty="0"/>
              <a:t>声明外部变量</a:t>
            </a:r>
            <a:r>
              <a:rPr lang="en-US" altLang="zh-CN" dirty="0"/>
              <a:t>A</a:t>
            </a:r>
            <a:r>
              <a:rPr lang="zh-CN" altLang="zh-CN" dirty="0"/>
              <a:t>，把</a:t>
            </a:r>
            <a:r>
              <a:rPr lang="en-US" altLang="zh-CN" dirty="0"/>
              <a:t>A</a:t>
            </a:r>
            <a:r>
              <a:rPr lang="zh-CN" altLang="zh-CN" dirty="0"/>
              <a:t>的作用域扩展到</a:t>
            </a:r>
            <a:r>
              <a:rPr lang="en-US" altLang="zh-CN" dirty="0"/>
              <a:t>file2</a:t>
            </a:r>
            <a:r>
              <a:rPr lang="zh-CN" altLang="zh-CN" dirty="0"/>
              <a:t>文件。</a:t>
            </a:r>
            <a:endParaRPr lang="zh-CN" altLang="en-US" b="0" dirty="0"/>
          </a:p>
        </p:txBody>
      </p:sp>
    </p:spTree>
    <p:extLst>
      <p:ext uri="{BB962C8B-B14F-4D97-AF65-F5344CB8AC3E}">
        <p14:creationId xmlns:p14="http://schemas.microsoft.com/office/powerpoint/2010/main" val="3702364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62">
                                            <p:txEl>
                                              <p:pRg st="2" end="2"/>
                                            </p:txEl>
                                          </p:spTgt>
                                        </p:tgtEl>
                                        <p:attrNameLst>
                                          <p:attrName>style.visibility</p:attrName>
                                        </p:attrNameLst>
                                      </p:cBhvr>
                                      <p:to>
                                        <p:strVal val="visible"/>
                                      </p:to>
                                    </p:set>
                                    <p:animEffect transition="in" filter="blinds(horizontal)">
                                      <p:cBhvr>
                                        <p:cTn id="7" dur="500"/>
                                        <p:tgtEl>
                                          <p:spTgt spid="19456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4562">
                                            <p:txEl>
                                              <p:pRg st="3" end="3"/>
                                            </p:txEl>
                                          </p:spTgt>
                                        </p:tgtEl>
                                        <p:attrNameLst>
                                          <p:attrName>style.visibility</p:attrName>
                                        </p:attrNameLst>
                                      </p:cBhvr>
                                      <p:to>
                                        <p:strVal val="visible"/>
                                      </p:to>
                                    </p:set>
                                    <p:animEffect transition="in" filter="blinds(horizontal)">
                                      <p:cBhvr>
                                        <p:cTn id="12" dur="500"/>
                                        <p:tgtEl>
                                          <p:spTgt spid="19456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4562">
                                            <p:txEl>
                                              <p:pRg st="4" end="4"/>
                                            </p:txEl>
                                          </p:spTgt>
                                        </p:tgtEl>
                                        <p:attrNameLst>
                                          <p:attrName>style.visibility</p:attrName>
                                        </p:attrNameLst>
                                      </p:cBhvr>
                                      <p:to>
                                        <p:strVal val="visible"/>
                                      </p:to>
                                    </p:set>
                                    <p:animEffect transition="in" filter="blinds(horizontal)">
                                      <p:cBhvr>
                                        <p:cTn id="17" dur="500"/>
                                        <p:tgtEl>
                                          <p:spTgt spid="1945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内容占位符 2"/>
          <p:cNvSpPr>
            <a:spLocks noGrp="1"/>
          </p:cNvSpPr>
          <p:nvPr>
            <p:ph idx="1"/>
          </p:nvPr>
        </p:nvSpPr>
        <p:spPr>
          <a:xfrm>
            <a:off x="611560" y="548680"/>
            <a:ext cx="7675563" cy="6143625"/>
          </a:xfrm>
        </p:spPr>
        <p:txBody>
          <a:bodyPr/>
          <a:lstStyle/>
          <a:p>
            <a:pPr>
              <a:lnSpc>
                <a:spcPts val="3000"/>
              </a:lnSpc>
              <a:buFont typeface="Wingdings" pitchFamily="2" charset="2"/>
              <a:buNone/>
            </a:pPr>
            <a:r>
              <a:rPr lang="zh-CN" altLang="zh-CN" sz="2800" b="1" dirty="0">
                <a:solidFill>
                  <a:srgbClr val="0000CC"/>
                </a:solidFill>
              </a:rPr>
              <a:t>文件</a:t>
            </a:r>
            <a:r>
              <a:rPr lang="en-US" altLang="zh-CN" sz="2800" b="1" dirty="0">
                <a:solidFill>
                  <a:srgbClr val="0000CC"/>
                </a:solidFill>
              </a:rPr>
              <a:t>file1.c</a:t>
            </a:r>
            <a:r>
              <a:rPr lang="zh-CN" altLang="zh-CN" sz="2800" b="1" dirty="0">
                <a:solidFill>
                  <a:srgbClr val="0000CC"/>
                </a:solidFill>
              </a:rPr>
              <a:t>：</a:t>
            </a:r>
            <a:endParaRPr lang="en-US" altLang="zh-CN" sz="2800" b="1" dirty="0">
              <a:solidFill>
                <a:srgbClr val="0000CC"/>
              </a:solidFill>
            </a:endParaRPr>
          </a:p>
          <a:p>
            <a:pPr>
              <a:lnSpc>
                <a:spcPts val="30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ts val="3000"/>
              </a:lnSpc>
              <a:buFont typeface="Wingdings" pitchFamily="2" charset="2"/>
              <a:buNone/>
            </a:pPr>
            <a:r>
              <a:rPr lang="en-US" altLang="zh-CN" sz="2800" b="1" dirty="0" err="1">
                <a:solidFill>
                  <a:srgbClr val="0000CC"/>
                </a:solidFill>
                <a:effectLst>
                  <a:outerShdw blurRad="38100" dist="38100" dir="2700000" algn="tl">
                    <a:srgbClr val="000000">
                      <a:alpha val="43137"/>
                    </a:srgbClr>
                  </a:outerShdw>
                </a:effectLst>
              </a:rPr>
              <a:t>int</a:t>
            </a:r>
            <a:r>
              <a:rPr lang="en-US" altLang="zh-CN" sz="2800" b="1" dirty="0">
                <a:solidFill>
                  <a:srgbClr val="0000CC"/>
                </a:solidFill>
                <a:effectLst>
                  <a:outerShdw blurRad="38100" dist="38100" dir="2700000" algn="tl">
                    <a:srgbClr val="000000">
                      <a:alpha val="43137"/>
                    </a:srgbClr>
                  </a:outerShdw>
                </a:effectLst>
              </a:rPr>
              <a:t> A; </a:t>
            </a:r>
            <a:endParaRPr lang="zh-CN" altLang="zh-CN" sz="2800" b="1" dirty="0">
              <a:solidFill>
                <a:srgbClr val="0000CC"/>
              </a:solidFill>
              <a:effectLst>
                <a:outerShdw blurRad="38100" dist="38100" dir="2700000" algn="tl">
                  <a:srgbClr val="000000">
                    <a:alpha val="43137"/>
                  </a:srgbClr>
                </a:outerShdw>
              </a:effectLst>
            </a:endParaRPr>
          </a:p>
          <a:p>
            <a:pPr>
              <a:lnSpc>
                <a:spcPts val="3000"/>
              </a:lnSpc>
              <a:buFont typeface="Wingdings" pitchFamily="2" charset="2"/>
              <a:buNone/>
            </a:pPr>
            <a:r>
              <a:rPr lang="en-US" altLang="zh-CN" sz="2800" b="1" dirty="0" err="1"/>
              <a:t>int</a:t>
            </a:r>
            <a:r>
              <a:rPr lang="en-US" altLang="zh-CN" sz="2800" b="1" dirty="0"/>
              <a:t> main()                          </a:t>
            </a:r>
            <a:endParaRPr lang="zh-CN" altLang="zh-CN" sz="2800" b="1" dirty="0"/>
          </a:p>
          <a:p>
            <a:pPr>
              <a:lnSpc>
                <a:spcPts val="3000"/>
              </a:lnSpc>
              <a:buFont typeface="Wingdings" pitchFamily="2" charset="2"/>
              <a:buNone/>
            </a:pPr>
            <a:r>
              <a:rPr lang="en-US" altLang="zh-CN" sz="2800" b="1" dirty="0"/>
              <a:t>{ </a:t>
            </a:r>
            <a:r>
              <a:rPr lang="en-US" altLang="zh-CN" sz="2800" b="1" dirty="0" err="1"/>
              <a:t>int</a:t>
            </a:r>
            <a:r>
              <a:rPr lang="en-US" altLang="zh-CN" sz="2800" b="1" dirty="0"/>
              <a:t> power(</a:t>
            </a:r>
            <a:r>
              <a:rPr lang="en-US" altLang="zh-CN" sz="2800" b="1" dirty="0" err="1"/>
              <a:t>int</a:t>
            </a:r>
            <a:r>
              <a:rPr lang="en-US" altLang="zh-CN" sz="2800" b="1" dirty="0"/>
              <a:t>); </a:t>
            </a:r>
            <a:endParaRPr lang="zh-CN" altLang="zh-CN" sz="2800" b="1" dirty="0"/>
          </a:p>
          <a:p>
            <a:pPr>
              <a:lnSpc>
                <a:spcPts val="3000"/>
              </a:lnSpc>
              <a:buFont typeface="Wingdings" pitchFamily="2" charset="2"/>
              <a:buNone/>
            </a:pPr>
            <a:r>
              <a:rPr lang="en-US" altLang="zh-CN" sz="2800" b="1" dirty="0"/>
              <a:t>   </a:t>
            </a:r>
            <a:r>
              <a:rPr lang="en-US" altLang="zh-CN" sz="2800" b="1" dirty="0" err="1"/>
              <a:t>int</a:t>
            </a:r>
            <a:r>
              <a:rPr lang="en-US" altLang="zh-CN" sz="2800" b="1" dirty="0"/>
              <a:t> </a:t>
            </a:r>
            <a:r>
              <a:rPr lang="en-US" altLang="zh-CN" sz="2800" b="1" dirty="0">
                <a:solidFill>
                  <a:srgbClr val="FF0000"/>
                </a:solidFill>
              </a:rPr>
              <a:t>b</a:t>
            </a:r>
            <a:r>
              <a:rPr lang="en-US" altLang="zh-CN" sz="2800" b="1" dirty="0"/>
              <a:t>=3,</a:t>
            </a:r>
            <a:r>
              <a:rPr lang="en-US" altLang="zh-CN" sz="2800" b="1" dirty="0">
                <a:solidFill>
                  <a:srgbClr val="FF0000"/>
                </a:solidFill>
              </a:rPr>
              <a:t>c</a:t>
            </a:r>
            <a:r>
              <a:rPr lang="en-US" altLang="zh-CN" sz="2800" b="1" dirty="0"/>
              <a:t>,</a:t>
            </a:r>
            <a:r>
              <a:rPr lang="en-US" altLang="zh-CN" sz="2800" b="1" dirty="0">
                <a:solidFill>
                  <a:srgbClr val="FF0000"/>
                </a:solidFill>
              </a:rPr>
              <a:t>d</a:t>
            </a:r>
            <a:r>
              <a:rPr lang="en-US" altLang="zh-CN" sz="2800" b="1" dirty="0"/>
              <a:t>,</a:t>
            </a:r>
            <a:r>
              <a:rPr lang="en-US" altLang="zh-CN" sz="2800" b="1" dirty="0">
                <a:solidFill>
                  <a:srgbClr val="FF0000"/>
                </a:solidFill>
              </a:rPr>
              <a:t>m</a:t>
            </a:r>
            <a:r>
              <a:rPr lang="en-US" altLang="zh-CN" sz="2800" b="1" dirty="0"/>
              <a:t>;  </a:t>
            </a:r>
            <a:r>
              <a:rPr lang="en-US" altLang="zh-CN" sz="2800" b="1" dirty="0" err="1"/>
              <a:t>scanf</a:t>
            </a:r>
            <a:r>
              <a:rPr lang="en-US" altLang="zh-CN" sz="2800" b="1" dirty="0"/>
              <a:t>("%</a:t>
            </a:r>
            <a:r>
              <a:rPr lang="en-US" altLang="zh-CN" sz="2800" b="1" dirty="0" err="1"/>
              <a:t>d,%d",&amp;</a:t>
            </a:r>
            <a:r>
              <a:rPr lang="en-US" altLang="zh-CN" sz="2800" b="1" dirty="0" err="1">
                <a:solidFill>
                  <a:srgbClr val="0000CC"/>
                </a:solidFill>
              </a:rPr>
              <a:t>A</a:t>
            </a:r>
            <a:r>
              <a:rPr lang="en-US" altLang="zh-CN" sz="2800" b="1" dirty="0" err="1"/>
              <a:t>,&amp;</a:t>
            </a:r>
            <a:r>
              <a:rPr lang="en-US" altLang="zh-CN" sz="2800" b="1" dirty="0" err="1">
                <a:solidFill>
                  <a:srgbClr val="FF0000"/>
                </a:solidFill>
              </a:rPr>
              <a:t>m</a:t>
            </a:r>
            <a:r>
              <a:rPr lang="en-US" altLang="zh-CN" sz="2800" b="1" dirty="0"/>
              <a:t>);</a:t>
            </a:r>
            <a:endParaRPr lang="zh-CN" altLang="zh-CN" sz="2800" b="1" dirty="0"/>
          </a:p>
          <a:p>
            <a:pPr>
              <a:lnSpc>
                <a:spcPts val="3000"/>
              </a:lnSpc>
              <a:buFont typeface="Wingdings" pitchFamily="2" charset="2"/>
              <a:buNone/>
            </a:pPr>
            <a:r>
              <a:rPr lang="en-US" altLang="zh-CN" sz="2800" b="1" dirty="0"/>
              <a:t>   </a:t>
            </a:r>
            <a:r>
              <a:rPr lang="en-US" altLang="zh-CN" sz="2800" b="1" dirty="0">
                <a:solidFill>
                  <a:srgbClr val="FF0000"/>
                </a:solidFill>
              </a:rPr>
              <a:t>c</a:t>
            </a:r>
            <a:r>
              <a:rPr lang="en-US" altLang="zh-CN" sz="2800" b="1" dirty="0"/>
              <a:t>=</a:t>
            </a:r>
            <a:r>
              <a:rPr lang="en-US" altLang="zh-CN" sz="2800" b="1" dirty="0">
                <a:solidFill>
                  <a:srgbClr val="0000CC"/>
                </a:solidFill>
              </a:rPr>
              <a:t>A</a:t>
            </a:r>
            <a:r>
              <a:rPr lang="en-US" altLang="zh-CN" sz="2800" b="1" dirty="0"/>
              <a:t>*</a:t>
            </a:r>
            <a:r>
              <a:rPr lang="en-US" altLang="zh-CN" sz="2800" b="1" dirty="0">
                <a:solidFill>
                  <a:srgbClr val="FF0000"/>
                </a:solidFill>
              </a:rPr>
              <a:t>b</a:t>
            </a:r>
            <a:r>
              <a:rPr lang="en-US" altLang="zh-CN" sz="2800" b="1" dirty="0"/>
              <a:t>;</a:t>
            </a:r>
            <a:endParaRPr lang="zh-CN" altLang="zh-CN" sz="2800" b="1" dirty="0"/>
          </a:p>
          <a:p>
            <a:pPr>
              <a:lnSpc>
                <a:spcPts val="3000"/>
              </a:lnSpc>
              <a:buFont typeface="Wingdings" pitchFamily="2" charset="2"/>
              <a:buNone/>
            </a:pPr>
            <a:r>
              <a:rPr lang="en-US" altLang="zh-CN" sz="2800" b="1" dirty="0"/>
              <a:t>   </a:t>
            </a:r>
            <a:r>
              <a:rPr lang="en-US" altLang="zh-CN" sz="2800" b="1" dirty="0" err="1"/>
              <a:t>printf</a:t>
            </a:r>
            <a:r>
              <a:rPr lang="en-US" altLang="zh-CN" sz="2800" b="1" dirty="0"/>
              <a:t>("%d*%d=%d\n",</a:t>
            </a:r>
            <a:r>
              <a:rPr lang="en-US" altLang="zh-CN" sz="2800" b="1" dirty="0" err="1">
                <a:solidFill>
                  <a:srgbClr val="0000CC"/>
                </a:solidFill>
              </a:rPr>
              <a:t>A</a:t>
            </a:r>
            <a:r>
              <a:rPr lang="en-US" altLang="zh-CN" sz="2800" b="1" dirty="0" err="1"/>
              <a:t>,</a:t>
            </a:r>
            <a:r>
              <a:rPr lang="en-US" altLang="zh-CN" sz="2800" b="1" dirty="0" err="1">
                <a:solidFill>
                  <a:srgbClr val="FF0000"/>
                </a:solidFill>
              </a:rPr>
              <a:t>b</a:t>
            </a:r>
            <a:r>
              <a:rPr lang="en-US" altLang="zh-CN" sz="2800" b="1" dirty="0" err="1"/>
              <a:t>,</a:t>
            </a:r>
            <a:r>
              <a:rPr lang="en-US" altLang="zh-CN" sz="2800" b="1" dirty="0" err="1">
                <a:solidFill>
                  <a:srgbClr val="FF0000"/>
                </a:solidFill>
              </a:rPr>
              <a:t>c</a:t>
            </a:r>
            <a:r>
              <a:rPr lang="en-US" altLang="zh-CN" sz="2800" b="1" dirty="0"/>
              <a:t>);</a:t>
            </a:r>
            <a:endParaRPr lang="zh-CN" altLang="zh-CN" sz="2800" b="1" dirty="0"/>
          </a:p>
          <a:p>
            <a:pPr>
              <a:lnSpc>
                <a:spcPts val="3000"/>
              </a:lnSpc>
              <a:buFont typeface="Wingdings" pitchFamily="2" charset="2"/>
              <a:buNone/>
            </a:pPr>
            <a:r>
              <a:rPr lang="en-US" altLang="zh-CN" sz="2800" b="1" dirty="0"/>
              <a:t>   </a:t>
            </a:r>
            <a:r>
              <a:rPr lang="en-US" altLang="zh-CN" sz="2800" b="1" dirty="0">
                <a:solidFill>
                  <a:srgbClr val="FF0000"/>
                </a:solidFill>
              </a:rPr>
              <a:t>d</a:t>
            </a:r>
            <a:r>
              <a:rPr lang="en-US" altLang="zh-CN" sz="2800" b="1" dirty="0"/>
              <a:t>=power(</a:t>
            </a:r>
            <a:r>
              <a:rPr lang="en-US" altLang="zh-CN" sz="2800" b="1" dirty="0">
                <a:solidFill>
                  <a:srgbClr val="FF0000"/>
                </a:solidFill>
              </a:rPr>
              <a:t>m</a:t>
            </a:r>
            <a:r>
              <a:rPr lang="en-US" altLang="zh-CN" sz="2800" b="1" dirty="0"/>
              <a:t>);</a:t>
            </a:r>
            <a:endParaRPr lang="zh-CN" altLang="zh-CN" sz="2800" b="1" dirty="0"/>
          </a:p>
          <a:p>
            <a:pPr>
              <a:lnSpc>
                <a:spcPts val="3000"/>
              </a:lnSpc>
              <a:buFont typeface="Wingdings" pitchFamily="2" charset="2"/>
              <a:buNone/>
            </a:pPr>
            <a:r>
              <a:rPr lang="en-US" altLang="zh-CN" sz="2800" b="1" dirty="0"/>
              <a:t>   </a:t>
            </a:r>
            <a:r>
              <a:rPr lang="en-US" altLang="zh-CN" sz="2800" b="1" dirty="0" err="1"/>
              <a:t>printf</a:t>
            </a:r>
            <a:r>
              <a:rPr lang="en-US" altLang="zh-CN" sz="2800" b="1" dirty="0"/>
              <a:t>("%d**%d=%d\n",</a:t>
            </a:r>
            <a:r>
              <a:rPr lang="en-US" altLang="zh-CN" sz="2800" b="1" dirty="0" err="1">
                <a:solidFill>
                  <a:srgbClr val="0000CC"/>
                </a:solidFill>
              </a:rPr>
              <a:t>A</a:t>
            </a:r>
            <a:r>
              <a:rPr lang="en-US" altLang="zh-CN" sz="2800" b="1" dirty="0" err="1"/>
              <a:t>,</a:t>
            </a:r>
            <a:r>
              <a:rPr lang="en-US" altLang="zh-CN" sz="2800" b="1" dirty="0" err="1">
                <a:solidFill>
                  <a:srgbClr val="FF0000"/>
                </a:solidFill>
              </a:rPr>
              <a:t>m</a:t>
            </a:r>
            <a:r>
              <a:rPr lang="en-US" altLang="zh-CN" sz="2800" b="1" dirty="0" err="1"/>
              <a:t>,</a:t>
            </a:r>
            <a:r>
              <a:rPr lang="en-US" altLang="zh-CN" sz="2800" b="1" dirty="0" err="1">
                <a:solidFill>
                  <a:srgbClr val="FF0000"/>
                </a:solidFill>
              </a:rPr>
              <a:t>d</a:t>
            </a:r>
            <a:r>
              <a:rPr lang="en-US" altLang="zh-CN" sz="2800" b="1" dirty="0"/>
              <a:t>);</a:t>
            </a:r>
            <a:endParaRPr lang="zh-CN" altLang="zh-CN" sz="2800" b="1" dirty="0"/>
          </a:p>
          <a:p>
            <a:pPr>
              <a:lnSpc>
                <a:spcPts val="3000"/>
              </a:lnSpc>
              <a:buFont typeface="Wingdings" pitchFamily="2" charset="2"/>
              <a:buNone/>
            </a:pPr>
            <a:r>
              <a:rPr lang="en-US" altLang="zh-CN" sz="2800" b="1" dirty="0"/>
              <a:t>   return 0;</a:t>
            </a:r>
            <a:endParaRPr lang="zh-CN" altLang="zh-CN" sz="2800" b="1" dirty="0"/>
          </a:p>
          <a:p>
            <a:pPr>
              <a:lnSpc>
                <a:spcPts val="3000"/>
              </a:lnSpc>
              <a:buFont typeface="Wingdings" pitchFamily="2" charset="2"/>
              <a:buNone/>
            </a:pPr>
            <a:r>
              <a:rPr lang="en-US" altLang="zh-CN" sz="2800" b="1" dirty="0"/>
              <a:t>}</a:t>
            </a:r>
            <a:endParaRPr lang="zh-CN" altLang="zh-CN" sz="2800" b="1" dirty="0"/>
          </a:p>
        </p:txBody>
      </p:sp>
    </p:spTree>
    <p:extLst>
      <p:ext uri="{BB962C8B-B14F-4D97-AF65-F5344CB8AC3E}">
        <p14:creationId xmlns:p14="http://schemas.microsoft.com/office/powerpoint/2010/main" val="10019389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内容占位符 2"/>
          <p:cNvSpPr>
            <a:spLocks noGrp="1"/>
          </p:cNvSpPr>
          <p:nvPr>
            <p:ph idx="1"/>
          </p:nvPr>
        </p:nvSpPr>
        <p:spPr>
          <a:xfrm>
            <a:off x="968375" y="1000125"/>
            <a:ext cx="6889750" cy="5000625"/>
          </a:xfrm>
        </p:spPr>
        <p:txBody>
          <a:bodyPr/>
          <a:lstStyle/>
          <a:p>
            <a:pPr>
              <a:buFont typeface="Wingdings" pitchFamily="2" charset="2"/>
              <a:buNone/>
            </a:pPr>
            <a:r>
              <a:rPr lang="zh-CN" altLang="zh-CN" sz="2800" b="1" dirty="0">
                <a:solidFill>
                  <a:srgbClr val="FF0000"/>
                </a:solidFill>
              </a:rPr>
              <a:t>文件</a:t>
            </a:r>
            <a:r>
              <a:rPr lang="en-US" altLang="zh-CN" sz="2800" b="1" dirty="0">
                <a:solidFill>
                  <a:srgbClr val="FF0000"/>
                </a:solidFill>
              </a:rPr>
              <a:t>file2.c</a:t>
            </a:r>
            <a:r>
              <a:rPr lang="zh-CN" altLang="zh-CN" sz="2800" b="1" dirty="0">
                <a:solidFill>
                  <a:srgbClr val="FF0000"/>
                </a:solidFill>
              </a:rPr>
              <a:t>：</a:t>
            </a:r>
          </a:p>
          <a:p>
            <a:pPr>
              <a:buFont typeface="Wingdings" pitchFamily="2" charset="2"/>
              <a:buNone/>
            </a:pPr>
            <a:r>
              <a:rPr lang="en-US" altLang="zh-CN" sz="2800" b="1" dirty="0">
                <a:solidFill>
                  <a:srgbClr val="00B050"/>
                </a:solidFill>
              </a:rPr>
              <a:t>extern  </a:t>
            </a:r>
            <a:r>
              <a:rPr lang="en-US" altLang="zh-CN" sz="2800" b="1" dirty="0">
                <a:solidFill>
                  <a:srgbClr val="0000CC"/>
                </a:solidFill>
              </a:rPr>
              <a:t>A</a:t>
            </a:r>
            <a:r>
              <a:rPr lang="en-US" altLang="zh-CN" sz="2800" b="1" dirty="0">
                <a:solidFill>
                  <a:srgbClr val="00B050"/>
                </a:solidFill>
              </a:rPr>
              <a:t>; </a:t>
            </a:r>
            <a:endParaRPr lang="zh-CN" altLang="zh-CN" sz="2800" b="1" dirty="0">
              <a:solidFill>
                <a:srgbClr val="00B050"/>
              </a:solidFill>
            </a:endParaRPr>
          </a:p>
          <a:p>
            <a:pPr>
              <a:buFont typeface="Wingdings" pitchFamily="2" charset="2"/>
              <a:buNone/>
            </a:pPr>
            <a:r>
              <a:rPr lang="en-US" altLang="zh-CN" sz="2800" b="1" dirty="0" err="1"/>
              <a:t>int</a:t>
            </a:r>
            <a:r>
              <a:rPr lang="en-US" altLang="zh-CN" sz="2800" b="1" dirty="0"/>
              <a:t> power(</a:t>
            </a:r>
            <a:r>
              <a:rPr lang="en-US" altLang="zh-CN" sz="2800" b="1" dirty="0" err="1"/>
              <a:t>int</a:t>
            </a:r>
            <a:r>
              <a:rPr lang="en-US" altLang="zh-CN" sz="2800" b="1" dirty="0"/>
              <a:t> </a:t>
            </a:r>
            <a:r>
              <a:rPr lang="en-US" altLang="zh-CN" sz="2800" b="1" dirty="0">
                <a:solidFill>
                  <a:schemeClr val="tx2">
                    <a:lumMod val="60000"/>
                    <a:lumOff val="40000"/>
                  </a:schemeClr>
                </a:solidFill>
              </a:rPr>
              <a:t>n</a:t>
            </a:r>
            <a:r>
              <a:rPr lang="en-US" altLang="zh-CN" sz="2800" b="1" dirty="0"/>
              <a:t>)</a:t>
            </a:r>
            <a:endParaRPr lang="zh-CN" altLang="zh-CN" sz="2800" b="1" dirty="0"/>
          </a:p>
          <a:p>
            <a:pPr>
              <a:buFont typeface="Wingdings" pitchFamily="2" charset="2"/>
              <a:buNone/>
            </a:pPr>
            <a:r>
              <a:rPr lang="en-US" altLang="zh-CN" sz="2800" b="1" dirty="0"/>
              <a:t>{ </a:t>
            </a:r>
            <a:r>
              <a:rPr lang="en-US" altLang="zh-CN" sz="2800" b="1" dirty="0" err="1"/>
              <a:t>int</a:t>
            </a:r>
            <a:r>
              <a:rPr lang="en-US" altLang="zh-CN" sz="2800" b="1" dirty="0"/>
              <a:t> </a:t>
            </a:r>
            <a:r>
              <a:rPr lang="en-US" altLang="zh-CN" sz="2800" b="1" dirty="0" err="1">
                <a:solidFill>
                  <a:schemeClr val="tx2">
                    <a:lumMod val="60000"/>
                    <a:lumOff val="40000"/>
                  </a:schemeClr>
                </a:solidFill>
              </a:rPr>
              <a:t>i</a:t>
            </a:r>
            <a:r>
              <a:rPr lang="en-US" altLang="zh-CN" sz="2800" b="1" dirty="0" err="1"/>
              <a:t>,</a:t>
            </a:r>
            <a:r>
              <a:rPr lang="en-US" altLang="zh-CN" sz="2800" b="1" dirty="0" err="1">
                <a:solidFill>
                  <a:schemeClr val="tx2">
                    <a:lumMod val="60000"/>
                    <a:lumOff val="40000"/>
                  </a:schemeClr>
                </a:solidFill>
              </a:rPr>
              <a:t>y</a:t>
            </a:r>
            <a:r>
              <a:rPr lang="en-US" altLang="zh-CN" sz="2800" b="1" dirty="0"/>
              <a:t>=1;</a:t>
            </a:r>
            <a:endParaRPr lang="zh-CN" altLang="zh-CN" sz="2800" b="1" dirty="0"/>
          </a:p>
          <a:p>
            <a:pPr>
              <a:buFont typeface="Wingdings" pitchFamily="2" charset="2"/>
              <a:buNone/>
            </a:pPr>
            <a:r>
              <a:rPr lang="en-US" altLang="zh-CN" sz="2800" b="1" dirty="0"/>
              <a:t>   for(</a:t>
            </a:r>
            <a:r>
              <a:rPr lang="en-US" altLang="zh-CN" sz="2800" b="1" dirty="0" err="1">
                <a:solidFill>
                  <a:schemeClr val="tx2">
                    <a:lumMod val="60000"/>
                    <a:lumOff val="40000"/>
                  </a:schemeClr>
                </a:solidFill>
              </a:rPr>
              <a:t>i</a:t>
            </a:r>
            <a:r>
              <a:rPr lang="en-US" altLang="zh-CN" sz="2800" b="1" dirty="0"/>
              <a:t>=1;</a:t>
            </a:r>
            <a:r>
              <a:rPr lang="en-US" altLang="zh-CN" sz="2800" b="1" dirty="0">
                <a:solidFill>
                  <a:schemeClr val="tx2">
                    <a:lumMod val="60000"/>
                    <a:lumOff val="40000"/>
                  </a:schemeClr>
                </a:solidFill>
              </a:rPr>
              <a:t>i</a:t>
            </a:r>
            <a:r>
              <a:rPr lang="en-US" altLang="zh-CN" sz="2800" b="1" dirty="0"/>
              <a:t>&lt;=</a:t>
            </a:r>
            <a:r>
              <a:rPr lang="en-US" altLang="zh-CN" sz="2800" b="1" dirty="0" err="1">
                <a:solidFill>
                  <a:schemeClr val="tx2">
                    <a:lumMod val="60000"/>
                    <a:lumOff val="40000"/>
                  </a:schemeClr>
                </a:solidFill>
              </a:rPr>
              <a:t>n</a:t>
            </a:r>
            <a:r>
              <a:rPr lang="en-US" altLang="zh-CN" sz="2800" b="1" dirty="0" err="1"/>
              <a:t>;</a:t>
            </a:r>
            <a:r>
              <a:rPr lang="en-US" altLang="zh-CN" sz="2800" b="1" dirty="0" err="1">
                <a:solidFill>
                  <a:schemeClr val="tx2">
                    <a:lumMod val="60000"/>
                    <a:lumOff val="40000"/>
                  </a:schemeClr>
                </a:solidFill>
              </a:rPr>
              <a:t>i</a:t>
            </a:r>
            <a:r>
              <a:rPr lang="en-US" altLang="zh-CN" sz="2800" b="1" dirty="0"/>
              <a:t>++)</a:t>
            </a:r>
            <a:endParaRPr lang="zh-CN" altLang="zh-CN" sz="2800" b="1" dirty="0"/>
          </a:p>
          <a:p>
            <a:pPr>
              <a:buFont typeface="Wingdings" pitchFamily="2" charset="2"/>
              <a:buNone/>
            </a:pPr>
            <a:r>
              <a:rPr lang="en-US" altLang="zh-CN" sz="2800" b="1" dirty="0"/>
              <a:t>      </a:t>
            </a:r>
            <a:r>
              <a:rPr lang="en-US" altLang="zh-CN" sz="2800" b="1" dirty="0">
                <a:solidFill>
                  <a:schemeClr val="tx2">
                    <a:lumMod val="60000"/>
                    <a:lumOff val="40000"/>
                  </a:schemeClr>
                </a:solidFill>
              </a:rPr>
              <a:t>y</a:t>
            </a:r>
            <a:r>
              <a:rPr lang="en-US" altLang="zh-CN" sz="2800" b="1" dirty="0"/>
              <a:t>*=</a:t>
            </a:r>
            <a:r>
              <a:rPr lang="en-US" altLang="zh-CN" sz="2800" b="1" dirty="0">
                <a:solidFill>
                  <a:srgbClr val="0000CC"/>
                </a:solidFill>
              </a:rPr>
              <a:t>A</a:t>
            </a:r>
            <a:r>
              <a:rPr lang="en-US" altLang="zh-CN" sz="2800" b="1" dirty="0"/>
              <a:t>;</a:t>
            </a:r>
            <a:endParaRPr lang="zh-CN" altLang="zh-CN" sz="2800" b="1" dirty="0"/>
          </a:p>
          <a:p>
            <a:pPr>
              <a:buFont typeface="Wingdings" pitchFamily="2" charset="2"/>
              <a:buNone/>
            </a:pPr>
            <a:r>
              <a:rPr lang="en-US" altLang="zh-CN" sz="2800" b="1" dirty="0"/>
              <a:t>   return(</a:t>
            </a:r>
            <a:r>
              <a:rPr lang="en-US" altLang="zh-CN" sz="2800" b="1" dirty="0">
                <a:solidFill>
                  <a:schemeClr val="tx2">
                    <a:lumMod val="60000"/>
                    <a:lumOff val="40000"/>
                  </a:schemeClr>
                </a:solidFill>
              </a:rPr>
              <a:t>y</a:t>
            </a:r>
            <a:r>
              <a:rPr lang="en-US" altLang="zh-CN" sz="2800" b="1" dirty="0"/>
              <a:t>);</a:t>
            </a:r>
            <a:endParaRPr lang="zh-CN" altLang="zh-CN" sz="2800" b="1" dirty="0"/>
          </a:p>
          <a:p>
            <a:pPr>
              <a:buFont typeface="Wingdings" pitchFamily="2" charset="2"/>
              <a:buNone/>
            </a:pPr>
            <a:r>
              <a:rPr lang="en-US" altLang="zh-CN" sz="2800" b="1" dirty="0"/>
              <a:t>}</a:t>
            </a:r>
            <a:endParaRPr lang="zh-CN" altLang="zh-CN" sz="2800" b="1" dirty="0"/>
          </a:p>
        </p:txBody>
      </p:sp>
      <p:pic>
        <p:nvPicPr>
          <p:cNvPr id="162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88" y="4509120"/>
            <a:ext cx="2597150"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p:nvSpPr>
        <p:spPr bwMode="auto">
          <a:xfrm>
            <a:off x="4929188" y="642938"/>
            <a:ext cx="4035300" cy="954107"/>
          </a:xfrm>
          <a:prstGeom prst="rect">
            <a:avLst/>
          </a:prstGeom>
          <a:noFill/>
          <a:ln w="38100">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zh-CN" altLang="zh-CN" sz="2800" dirty="0">
                <a:solidFill>
                  <a:srgbClr val="0000CC"/>
                </a:solidFill>
                <a:latin typeface="Arial" charset="0"/>
              </a:rPr>
              <a:t>编译和运行包括多个文件的程序</a:t>
            </a:r>
            <a:r>
              <a:rPr lang="zh-CN" altLang="en-US" sz="2800" dirty="0">
                <a:solidFill>
                  <a:srgbClr val="0000CC"/>
                </a:solidFill>
                <a:latin typeface="Arial" charset="0"/>
              </a:rPr>
              <a:t>。</a:t>
            </a:r>
          </a:p>
        </p:txBody>
      </p:sp>
    </p:spTree>
    <p:extLst>
      <p:ext uri="{BB962C8B-B14F-4D97-AF65-F5344CB8AC3E}">
        <p14:creationId xmlns:p14="http://schemas.microsoft.com/office/powerpoint/2010/main" val="2781943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2818"/>
                                        </p:tgtEl>
                                        <p:attrNameLst>
                                          <p:attrName>style.visibility</p:attrName>
                                        </p:attrNameLst>
                                      </p:cBhvr>
                                      <p:to>
                                        <p:strVal val="visible"/>
                                      </p:to>
                                    </p:set>
                                    <p:animEffect transition="in" filter="blinds(horizontal)">
                                      <p:cBhvr>
                                        <p:cTn id="12" dur="500"/>
                                        <p:tgtEl>
                                          <p:spTgt spid="162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0AD4F0F-FBFB-4EFC-85C3-A74C10808D65}" type="slidenum">
              <a:rPr lang="en-US" altLang="zh-CN"/>
              <a:pPr/>
              <a:t>68</a:t>
            </a:fld>
            <a:endParaRPr lang="en-US" altLang="zh-CN"/>
          </a:p>
        </p:txBody>
      </p:sp>
      <p:sp>
        <p:nvSpPr>
          <p:cNvPr id="55298" name="Rectangle 2"/>
          <p:cNvSpPr>
            <a:spLocks noGrp="1" noChangeArrowheads="1"/>
          </p:cNvSpPr>
          <p:nvPr>
            <p:ph type="title"/>
          </p:nvPr>
        </p:nvSpPr>
        <p:spPr>
          <a:xfrm>
            <a:off x="685800" y="228600"/>
            <a:ext cx="7772400" cy="609600"/>
          </a:xfrm>
        </p:spPr>
        <p:txBody>
          <a:bodyPr/>
          <a:lstStyle/>
          <a:p>
            <a:r>
              <a:rPr lang="zh-CN" altLang="en-US" sz="3200" b="1" dirty="0">
                <a:latin typeface="Arial" charset="0"/>
                <a:ea typeface="楷体_GB2312" pitchFamily="49" charset="-122"/>
              </a:rPr>
              <a:t>  如何运行一个多文件的程序</a:t>
            </a:r>
          </a:p>
        </p:txBody>
      </p:sp>
      <p:sp>
        <p:nvSpPr>
          <p:cNvPr id="55299" name="Rectangle 3"/>
          <p:cNvSpPr>
            <a:spLocks noGrp="1" noChangeArrowheads="1"/>
          </p:cNvSpPr>
          <p:nvPr>
            <p:ph type="body" idx="1"/>
          </p:nvPr>
        </p:nvSpPr>
        <p:spPr>
          <a:xfrm>
            <a:off x="609600" y="1066800"/>
            <a:ext cx="7772400" cy="4724400"/>
          </a:xfrm>
        </p:spPr>
        <p:txBody>
          <a:bodyPr/>
          <a:lstStyle/>
          <a:p>
            <a:r>
              <a:rPr lang="zh-CN" altLang="en-US" b="1" dirty="0">
                <a:solidFill>
                  <a:srgbClr val="000000"/>
                </a:solidFill>
                <a:latin typeface="Arial" charset="0"/>
                <a:ea typeface="楷体_GB2312" pitchFamily="49" charset="-122"/>
              </a:rPr>
              <a:t>用</a:t>
            </a:r>
            <a:r>
              <a:rPr lang="en-US" altLang="zh-CN" b="1" dirty="0">
                <a:solidFill>
                  <a:srgbClr val="000000"/>
                </a:solidFill>
                <a:latin typeface="Arial" charset="0"/>
                <a:ea typeface="楷体_GB2312" pitchFamily="49" charset="-122"/>
              </a:rPr>
              <a:t>VC</a:t>
            </a:r>
            <a:r>
              <a:rPr lang="zh-CN" altLang="en-US" b="1" dirty="0">
                <a:solidFill>
                  <a:srgbClr val="000000"/>
                </a:solidFill>
                <a:latin typeface="Arial" charset="0"/>
                <a:ea typeface="楷体_GB2312" pitchFamily="49" charset="-122"/>
              </a:rPr>
              <a:t>等集成环境</a:t>
            </a:r>
          </a:p>
          <a:p>
            <a:pPr lvl="1"/>
            <a:r>
              <a:rPr lang="zh-CN" altLang="en-US" b="1" dirty="0">
                <a:solidFill>
                  <a:srgbClr val="000000"/>
                </a:solidFill>
                <a:latin typeface="Arial" charset="0"/>
                <a:ea typeface="楷体_GB2312" pitchFamily="49" charset="-122"/>
              </a:rPr>
              <a:t>建立项目文件（*</a:t>
            </a:r>
            <a:r>
              <a:rPr lang="en-US" altLang="zh-CN" b="1" dirty="0">
                <a:solidFill>
                  <a:srgbClr val="000000"/>
                </a:solidFill>
                <a:latin typeface="Arial" charset="0"/>
                <a:ea typeface="楷体_GB2312" pitchFamily="49" charset="-122"/>
              </a:rPr>
              <a:t>.</a:t>
            </a:r>
            <a:r>
              <a:rPr lang="en-US" altLang="zh-CN" b="1" dirty="0" err="1">
                <a:solidFill>
                  <a:srgbClr val="000000"/>
                </a:solidFill>
                <a:latin typeface="Arial" charset="0"/>
                <a:ea typeface="楷体_GB2312" pitchFamily="49" charset="-122"/>
              </a:rPr>
              <a:t>prj</a:t>
            </a:r>
            <a:r>
              <a:rPr lang="zh-CN" altLang="en-US" b="1" dirty="0">
                <a:solidFill>
                  <a:srgbClr val="000000"/>
                </a:solidFill>
                <a:latin typeface="Arial" charset="0"/>
                <a:ea typeface="楷体_GB2312" pitchFamily="49" charset="-122"/>
              </a:rPr>
              <a:t>）</a:t>
            </a:r>
          </a:p>
          <a:p>
            <a:r>
              <a:rPr lang="zh-CN" altLang="en-US" b="1" dirty="0">
                <a:solidFill>
                  <a:srgbClr val="000000"/>
                </a:solidFill>
                <a:latin typeface="Arial" charset="0"/>
                <a:ea typeface="楷体_GB2312" pitchFamily="49" charset="-122"/>
              </a:rPr>
              <a:t>用命令行方式</a:t>
            </a:r>
          </a:p>
          <a:p>
            <a:pPr lvl="1"/>
            <a:r>
              <a:rPr lang="en-US" altLang="zh-CN" b="1" dirty="0">
                <a:solidFill>
                  <a:srgbClr val="000000"/>
                </a:solidFill>
                <a:latin typeface="Arial" charset="0"/>
                <a:ea typeface="楷体_GB2312" pitchFamily="49" charset="-122"/>
              </a:rPr>
              <a:t>DOS</a:t>
            </a:r>
            <a:r>
              <a:rPr lang="zh-CN" altLang="en-US" b="1" dirty="0">
                <a:solidFill>
                  <a:srgbClr val="000000"/>
                </a:solidFill>
                <a:latin typeface="Arial" charset="0"/>
                <a:ea typeface="楷体_GB2312" pitchFamily="49" charset="-122"/>
              </a:rPr>
              <a:t>下的</a:t>
            </a:r>
            <a:r>
              <a:rPr lang="en-US" altLang="zh-CN" b="1" dirty="0" err="1">
                <a:solidFill>
                  <a:srgbClr val="000000"/>
                </a:solidFill>
                <a:latin typeface="Arial" charset="0"/>
                <a:ea typeface="楷体_GB2312" pitchFamily="49" charset="-122"/>
              </a:rPr>
              <a:t>tlink</a:t>
            </a:r>
            <a:r>
              <a:rPr lang="zh-CN" altLang="en-US" b="1" dirty="0">
                <a:solidFill>
                  <a:srgbClr val="000000"/>
                </a:solidFill>
                <a:latin typeface="Arial" charset="0"/>
                <a:ea typeface="楷体_GB2312" pitchFamily="49" charset="-122"/>
              </a:rPr>
              <a:t>命令</a:t>
            </a:r>
          </a:p>
          <a:p>
            <a:r>
              <a:rPr lang="zh-CN" altLang="en-US" b="1" dirty="0">
                <a:solidFill>
                  <a:srgbClr val="000000"/>
                </a:solidFill>
                <a:latin typeface="Arial" charset="0"/>
                <a:ea typeface="楷体_GB2312" pitchFamily="49" charset="-122"/>
              </a:rPr>
              <a:t>用</a:t>
            </a:r>
            <a:r>
              <a:rPr lang="en-US" altLang="zh-CN" b="1" dirty="0">
                <a:solidFill>
                  <a:srgbClr val="000000"/>
                </a:solidFill>
                <a:latin typeface="Arial" charset="0"/>
                <a:ea typeface="楷体_GB2312" pitchFamily="49" charset="-122"/>
              </a:rPr>
              <a:t>#include</a:t>
            </a:r>
            <a:r>
              <a:rPr lang="zh-CN" altLang="en-US" b="1" dirty="0">
                <a:solidFill>
                  <a:srgbClr val="000000"/>
                </a:solidFill>
                <a:latin typeface="Arial" charset="0"/>
                <a:ea typeface="楷体_GB2312" pitchFamily="49" charset="-122"/>
              </a:rPr>
              <a:t>预处命令</a:t>
            </a:r>
          </a:p>
          <a:p>
            <a:pPr lvl="1"/>
            <a:r>
              <a:rPr lang="zh-CN" altLang="en-US" b="1" dirty="0">
                <a:solidFill>
                  <a:srgbClr val="000000"/>
                </a:solidFill>
                <a:latin typeface="Arial" charset="0"/>
                <a:ea typeface="楷体_GB2312" pitchFamily="49" charset="-122"/>
              </a:rPr>
              <a:t>实质上，是将多个文件拼合成一个文件</a:t>
            </a:r>
            <a:br>
              <a:rPr lang="zh-CN" altLang="en-US" b="1" dirty="0">
                <a:solidFill>
                  <a:srgbClr val="000000"/>
                </a:solidFill>
                <a:latin typeface="Arial" charset="0"/>
                <a:ea typeface="楷体_GB2312" pitchFamily="49" charset="-122"/>
              </a:rPr>
            </a:br>
            <a:endParaRPr lang="zh-CN" altLang="en-US" b="1" dirty="0">
              <a:solidFill>
                <a:srgbClr val="000000"/>
              </a:solidFill>
              <a:latin typeface="Arial" charset="0"/>
              <a:ea typeface="楷体_GB2312" pitchFamily="49" charset="-122"/>
            </a:endParaRPr>
          </a:p>
        </p:txBody>
      </p:sp>
    </p:spTree>
    <p:extLst>
      <p:ext uri="{BB962C8B-B14F-4D97-AF65-F5344CB8AC3E}">
        <p14:creationId xmlns:p14="http://schemas.microsoft.com/office/powerpoint/2010/main" val="24780216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692696"/>
            <a:ext cx="7772400" cy="4876800"/>
          </a:xfrm>
        </p:spPr>
        <p:txBody>
          <a:bodyPr/>
          <a:lstStyle/>
          <a:p>
            <a:pPr marL="914400" lvl="1" indent="-457200"/>
            <a:r>
              <a:rPr lang="zh-CN" altLang="en-US" dirty="0">
                <a:latin typeface="Arial" charset="0"/>
                <a:ea typeface="楷体_GB2312" pitchFamily="49" charset="-122"/>
              </a:rPr>
              <a:t>这样使用全局变量时应当十分慎重，因为若在一个文件的函数中改变了该全局变量的值，将会影响其他文件中相关函数的执行结果。</a:t>
            </a:r>
          </a:p>
          <a:p>
            <a:pPr marL="514350" indent="-457200"/>
            <a:r>
              <a:rPr lang="zh-CN" altLang="en-US" sz="2800" b="1" dirty="0">
                <a:solidFill>
                  <a:srgbClr val="006600"/>
                </a:solidFill>
                <a:latin typeface="Arial" charset="0"/>
                <a:ea typeface="楷体_GB2312" pitchFamily="49" charset="-122"/>
              </a:rPr>
              <a:t>系统如何区分</a:t>
            </a:r>
            <a:r>
              <a:rPr lang="en-US" altLang="zh-CN" sz="2800" b="1" dirty="0">
                <a:solidFill>
                  <a:srgbClr val="006600"/>
                </a:solidFill>
                <a:latin typeface="Arial" charset="0"/>
                <a:ea typeface="楷体_GB2312" pitchFamily="49" charset="-122"/>
              </a:rPr>
              <a:t>extern</a:t>
            </a:r>
            <a:r>
              <a:rPr lang="zh-CN" altLang="en-US" sz="2800" b="1" dirty="0">
                <a:solidFill>
                  <a:srgbClr val="006600"/>
                </a:solidFill>
                <a:latin typeface="Arial" charset="0"/>
                <a:ea typeface="楷体_GB2312" pitchFamily="49" charset="-122"/>
              </a:rPr>
              <a:t>的这两种用法？</a:t>
            </a:r>
          </a:p>
          <a:p>
            <a:pPr marL="514350" indent="-457200">
              <a:buFontTx/>
              <a:buAutoNum type="arabicPeriod"/>
            </a:pPr>
            <a:r>
              <a:rPr lang="zh-CN" altLang="en-US" sz="2800" b="1" dirty="0">
                <a:solidFill>
                  <a:srgbClr val="000099"/>
                </a:solidFill>
                <a:latin typeface="Arial" charset="0"/>
                <a:ea typeface="楷体_GB2312" pitchFamily="49" charset="-122"/>
              </a:rPr>
              <a:t>当编译遇到</a:t>
            </a:r>
            <a:r>
              <a:rPr lang="en-US" altLang="zh-CN" sz="2800" b="1" dirty="0">
                <a:solidFill>
                  <a:srgbClr val="000099"/>
                </a:solidFill>
                <a:latin typeface="Arial" charset="0"/>
                <a:ea typeface="楷体_GB2312" pitchFamily="49" charset="-122"/>
              </a:rPr>
              <a:t>extern</a:t>
            </a:r>
            <a:r>
              <a:rPr lang="zh-CN" altLang="en-US" sz="2800" b="1" dirty="0">
                <a:solidFill>
                  <a:srgbClr val="000099"/>
                </a:solidFill>
                <a:latin typeface="Arial" charset="0"/>
                <a:ea typeface="楷体_GB2312" pitchFamily="49" charset="-122"/>
              </a:rPr>
              <a:t>时，先在本文件中找外部变量的定义，如果找到，就在本文件中扩展作用域。</a:t>
            </a:r>
          </a:p>
          <a:p>
            <a:pPr marL="514350" indent="-457200">
              <a:buFontTx/>
              <a:buAutoNum type="arabicPeriod"/>
            </a:pPr>
            <a:r>
              <a:rPr lang="zh-CN" altLang="en-US" sz="2800" b="1" dirty="0">
                <a:solidFill>
                  <a:srgbClr val="000099"/>
                </a:solidFill>
                <a:latin typeface="Arial" charset="0"/>
                <a:ea typeface="楷体_GB2312" pitchFamily="49" charset="-122"/>
              </a:rPr>
              <a:t>如果找不到，就在连接时到其它文件中找外部变量的定义，如果找到，就将作用域扩展到本文件。</a:t>
            </a:r>
          </a:p>
          <a:p>
            <a:pPr marL="514350" indent="-457200">
              <a:buFontTx/>
              <a:buAutoNum type="arabicPeriod"/>
            </a:pPr>
            <a:r>
              <a:rPr lang="zh-CN" altLang="en-US" sz="2800" b="1" dirty="0">
                <a:solidFill>
                  <a:srgbClr val="000099"/>
                </a:solidFill>
                <a:latin typeface="Arial" charset="0"/>
                <a:ea typeface="楷体_GB2312" pitchFamily="49" charset="-122"/>
              </a:rPr>
              <a:t>如果找不到，按出错处理。</a:t>
            </a:r>
          </a:p>
          <a:p>
            <a:endParaRPr lang="zh-CN" altLang="en-US" dirty="0"/>
          </a:p>
        </p:txBody>
      </p:sp>
      <p:sp>
        <p:nvSpPr>
          <p:cNvPr id="4" name="灯片编号占位符 3"/>
          <p:cNvSpPr>
            <a:spLocks noGrp="1"/>
          </p:cNvSpPr>
          <p:nvPr>
            <p:ph type="sldNum" sz="quarter" idx="12"/>
          </p:nvPr>
        </p:nvSpPr>
        <p:spPr/>
        <p:txBody>
          <a:bodyPr/>
          <a:lstStyle/>
          <a:p>
            <a:fld id="{C8A0A3C2-E592-46A2-BD97-71906884657C}" type="slidenum">
              <a:rPr lang="en-US" altLang="zh-CN" smtClean="0">
                <a:solidFill>
                  <a:srgbClr val="545472"/>
                </a:solidFill>
              </a:rPr>
              <a:pPr/>
              <a:t>69</a:t>
            </a:fld>
            <a:endParaRPr lang="en-US" altLang="zh-CN">
              <a:solidFill>
                <a:srgbClr val="545472"/>
              </a:solidFill>
            </a:endParaRPr>
          </a:p>
        </p:txBody>
      </p:sp>
    </p:spTree>
    <p:extLst>
      <p:ext uri="{BB962C8B-B14F-4D97-AF65-F5344CB8AC3E}">
        <p14:creationId xmlns:p14="http://schemas.microsoft.com/office/powerpoint/2010/main" val="2157187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1F3511F8-DEAD-4708-AFA5-B568CA46140F}"/>
              </a:ext>
            </a:extLst>
          </p:cNvPr>
          <p:cNvPicPr>
            <a:picLocks noChangeAspect="1"/>
          </p:cNvPicPr>
          <p:nvPr/>
        </p:nvPicPr>
        <p:blipFill>
          <a:blip r:embed="rId2"/>
          <a:stretch>
            <a:fillRect/>
          </a:stretch>
        </p:blipFill>
        <p:spPr>
          <a:xfrm>
            <a:off x="757193" y="2559822"/>
            <a:ext cx="6682576" cy="3341288"/>
          </a:xfrm>
          <a:prstGeom prst="rect">
            <a:avLst/>
          </a:prstGeom>
        </p:spPr>
      </p:pic>
      <p:sp>
        <p:nvSpPr>
          <p:cNvPr id="5" name="TextBox 4"/>
          <p:cNvSpPr txBox="1"/>
          <p:nvPr/>
        </p:nvSpPr>
        <p:spPr>
          <a:xfrm>
            <a:off x="857250" y="714375"/>
            <a:ext cx="6929438" cy="523875"/>
          </a:xfrm>
          <a:prstGeom prst="rect">
            <a:avLst/>
          </a:prstGeom>
          <a:noFill/>
        </p:spPr>
        <p:txBody>
          <a:bodyPr>
            <a:spAutoFit/>
          </a:bodyPr>
          <a:lstStyle/>
          <a:p>
            <a:pPr>
              <a:defRPr/>
            </a:pPr>
            <a:r>
              <a:rPr lang="zh-CN" altLang="en-US" sz="2800" b="1" dirty="0">
                <a:latin typeface="+mn-lt"/>
                <a:ea typeface="+mn-ea"/>
              </a:rPr>
              <a:t>调用形式为</a:t>
            </a:r>
            <a:r>
              <a:rPr lang="en-US" altLang="zh-CN" sz="2800" b="1" dirty="0">
                <a:latin typeface="+mn-lt"/>
                <a:ea typeface="+mn-ea"/>
              </a:rPr>
              <a:t>average(</a:t>
            </a:r>
            <a:r>
              <a:rPr lang="en-US" altLang="zh-CN" sz="2800" b="1" dirty="0">
                <a:solidFill>
                  <a:srgbClr val="00B050"/>
                </a:solidFill>
                <a:latin typeface="+mn-lt"/>
                <a:ea typeface="+mn-ea"/>
              </a:rPr>
              <a:t>score2</a:t>
            </a:r>
            <a:r>
              <a:rPr lang="en-US" altLang="zh-CN" sz="2800" b="1" dirty="0">
                <a:latin typeface="+mn-lt"/>
                <a:ea typeface="+mn-ea"/>
              </a:rPr>
              <a:t>, </a:t>
            </a:r>
            <a:r>
              <a:rPr lang="en-US" altLang="zh-CN" sz="2800" b="1" dirty="0">
                <a:solidFill>
                  <a:srgbClr val="00B050"/>
                </a:solidFill>
                <a:latin typeface="+mn-lt"/>
                <a:ea typeface="+mn-ea"/>
              </a:rPr>
              <a:t>10</a:t>
            </a:r>
            <a:r>
              <a:rPr lang="en-US" altLang="zh-CN" sz="2800" b="1" dirty="0">
                <a:latin typeface="+mn-lt"/>
                <a:ea typeface="+mn-ea"/>
              </a:rPr>
              <a:t>)</a:t>
            </a:r>
            <a:r>
              <a:rPr lang="zh-CN" altLang="en-US" sz="2800" b="1" dirty="0">
                <a:latin typeface="+mn-lt"/>
                <a:ea typeface="+mn-ea"/>
              </a:rPr>
              <a:t>时</a:t>
            </a:r>
          </a:p>
        </p:txBody>
      </p:sp>
      <p:sp>
        <p:nvSpPr>
          <p:cNvPr id="6" name="圆角矩形标注 5"/>
          <p:cNvSpPr>
            <a:spLocks noChangeArrowheads="1"/>
          </p:cNvSpPr>
          <p:nvPr/>
        </p:nvSpPr>
        <p:spPr bwMode="auto">
          <a:xfrm>
            <a:off x="6025755" y="3284984"/>
            <a:ext cx="3143250" cy="642938"/>
          </a:xfrm>
          <a:prstGeom prst="wedgeRoundRectCallout">
            <a:avLst>
              <a:gd name="adj1" fmla="val -53657"/>
              <a:gd name="adj2" fmla="val 21626"/>
              <a:gd name="adj3" fmla="val 16667"/>
            </a:avLst>
          </a:prstGeom>
          <a:solidFill>
            <a:srgbClr val="FFCCFF"/>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2800" b="1" dirty="0">
                <a:solidFill>
                  <a:srgbClr val="0000CC"/>
                </a:solidFill>
              </a:rPr>
              <a:t>相当于</a:t>
            </a:r>
            <a:r>
              <a:rPr lang="en-US" altLang="zh-CN" sz="2800" b="1" dirty="0">
                <a:solidFill>
                  <a:srgbClr val="00B050"/>
                </a:solidFill>
              </a:rPr>
              <a:t>score2</a:t>
            </a:r>
            <a:r>
              <a:rPr lang="en-US" altLang="zh-CN" sz="2800" b="1" dirty="0">
                <a:solidFill>
                  <a:srgbClr val="0000CC"/>
                </a:solidFill>
              </a:rPr>
              <a:t>[0]</a:t>
            </a:r>
            <a:endParaRPr lang="zh-CN" altLang="en-US" sz="2800" b="1" dirty="0">
              <a:solidFill>
                <a:srgbClr val="0000CC"/>
              </a:solidFill>
            </a:endParaRPr>
          </a:p>
        </p:txBody>
      </p:sp>
      <p:sp>
        <p:nvSpPr>
          <p:cNvPr id="7" name="圆角矩形标注 6"/>
          <p:cNvSpPr>
            <a:spLocks noChangeArrowheads="1"/>
          </p:cNvSpPr>
          <p:nvPr/>
        </p:nvSpPr>
        <p:spPr bwMode="auto">
          <a:xfrm>
            <a:off x="4082207" y="5085184"/>
            <a:ext cx="3357562" cy="642938"/>
          </a:xfrm>
          <a:prstGeom prst="wedgeRoundRectCallout">
            <a:avLst>
              <a:gd name="adj1" fmla="val -23157"/>
              <a:gd name="adj2" fmla="val -117169"/>
              <a:gd name="adj3" fmla="val 16667"/>
            </a:avLst>
          </a:prstGeom>
          <a:solidFill>
            <a:srgbClr val="FFCCFF"/>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2800" b="1" dirty="0">
                <a:solidFill>
                  <a:srgbClr val="0000CC"/>
                </a:solidFill>
              </a:rPr>
              <a:t>相当于</a:t>
            </a:r>
            <a:r>
              <a:rPr lang="en-US" altLang="zh-CN" sz="2800" b="1" dirty="0">
                <a:solidFill>
                  <a:srgbClr val="00B050"/>
                </a:solidFill>
              </a:rPr>
              <a:t>score2</a:t>
            </a:r>
            <a:r>
              <a:rPr lang="en-US" altLang="zh-CN" sz="2800" b="1" dirty="0">
                <a:solidFill>
                  <a:srgbClr val="0000CC"/>
                </a:solidFill>
              </a:rPr>
              <a:t>[</a:t>
            </a:r>
            <a:r>
              <a:rPr lang="en-US" altLang="zh-CN" sz="2800" b="1" dirty="0" err="1">
                <a:solidFill>
                  <a:srgbClr val="0000CC"/>
                </a:solidFill>
              </a:rPr>
              <a:t>i</a:t>
            </a:r>
            <a:r>
              <a:rPr lang="en-US" altLang="zh-CN" sz="2800" b="1" dirty="0">
                <a:solidFill>
                  <a:srgbClr val="0000CC"/>
                </a:solidFill>
              </a:rPr>
              <a:t>]</a:t>
            </a:r>
            <a:endParaRPr lang="zh-CN" altLang="en-US" sz="2800" b="1" dirty="0">
              <a:solidFill>
                <a:srgbClr val="0000CC"/>
              </a:solidFill>
            </a:endParaRPr>
          </a:p>
        </p:txBody>
      </p:sp>
      <p:sp>
        <p:nvSpPr>
          <p:cNvPr id="8" name="圆角矩形标注 7"/>
          <p:cNvSpPr>
            <a:spLocks noChangeArrowheads="1"/>
          </p:cNvSpPr>
          <p:nvPr/>
        </p:nvSpPr>
        <p:spPr bwMode="auto">
          <a:xfrm>
            <a:off x="2571750" y="1552181"/>
            <a:ext cx="2000250" cy="642937"/>
          </a:xfrm>
          <a:prstGeom prst="wedgeRoundRectCallout">
            <a:avLst>
              <a:gd name="adj1" fmla="val 9377"/>
              <a:gd name="adj2" fmla="val 337264"/>
              <a:gd name="adj3" fmla="val 16667"/>
            </a:avLst>
          </a:prstGeom>
          <a:solidFill>
            <a:srgbClr val="FFCCFF"/>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2800" b="1">
                <a:solidFill>
                  <a:srgbClr val="0000CC"/>
                </a:solidFill>
              </a:rPr>
              <a:t>相当于</a:t>
            </a:r>
            <a:r>
              <a:rPr lang="en-US" altLang="zh-CN" sz="2800" b="1">
                <a:solidFill>
                  <a:srgbClr val="00B050"/>
                </a:solidFill>
              </a:rPr>
              <a:t>10</a:t>
            </a:r>
            <a:endParaRPr lang="zh-CN" altLang="en-US" sz="2800" b="1">
              <a:solidFill>
                <a:srgbClr val="0000CC"/>
              </a:solidFill>
            </a:endParaRPr>
          </a:p>
        </p:txBody>
      </p:sp>
      <p:pic>
        <p:nvPicPr>
          <p:cNvPr id="2" name="图片 1">
            <a:extLst>
              <a:ext uri="{FF2B5EF4-FFF2-40B4-BE49-F238E27FC236}">
                <a16:creationId xmlns:a16="http://schemas.microsoft.com/office/drawing/2014/main" id="{17E23D15-965C-4FCA-8EFE-2BBDD94110EE}"/>
              </a:ext>
            </a:extLst>
          </p:cNvPr>
          <p:cNvPicPr>
            <a:picLocks noChangeAspect="1"/>
          </p:cNvPicPr>
          <p:nvPr/>
        </p:nvPicPr>
        <p:blipFill>
          <a:blip r:embed="rId3"/>
          <a:stretch>
            <a:fillRect/>
          </a:stretch>
        </p:blipFill>
        <p:spPr>
          <a:xfrm>
            <a:off x="5436096" y="5924442"/>
            <a:ext cx="1432087" cy="831536"/>
          </a:xfrm>
          <a:prstGeom prst="rect">
            <a:avLst/>
          </a:prstGeom>
        </p:spPr>
      </p:pic>
    </p:spTree>
    <p:extLst>
      <p:ext uri="{BB962C8B-B14F-4D97-AF65-F5344CB8AC3E}">
        <p14:creationId xmlns:p14="http://schemas.microsoft.com/office/powerpoint/2010/main" val="2142606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内容占位符 2"/>
          <p:cNvSpPr>
            <a:spLocks noGrp="1"/>
          </p:cNvSpPr>
          <p:nvPr>
            <p:ph idx="1"/>
          </p:nvPr>
        </p:nvSpPr>
        <p:spPr>
          <a:xfrm>
            <a:off x="539750" y="714375"/>
            <a:ext cx="8153400" cy="2571750"/>
          </a:xfrm>
        </p:spPr>
        <p:txBody>
          <a:bodyPr/>
          <a:lstStyle/>
          <a:p>
            <a:pPr>
              <a:buFont typeface="Wingdings" pitchFamily="2" charset="2"/>
              <a:buNone/>
            </a:pPr>
            <a:r>
              <a:rPr lang="en-US" altLang="zh-CN" dirty="0"/>
              <a:t>3.</a:t>
            </a:r>
            <a:r>
              <a:rPr lang="zh-CN" altLang="zh-CN" b="1" dirty="0"/>
              <a:t>将外部变量的作用域限制在本文件中</a:t>
            </a:r>
            <a:endParaRPr lang="en-US" altLang="zh-CN" b="1" dirty="0"/>
          </a:p>
          <a:p>
            <a:r>
              <a:rPr lang="zh-CN" altLang="zh-CN" dirty="0"/>
              <a:t>有时在程序设计中希望某些外部变量只限于被本文件引用。这时可以在定义外部变量时加一个</a:t>
            </a:r>
            <a:r>
              <a:rPr lang="en-US" altLang="zh-CN" dirty="0"/>
              <a:t>static</a:t>
            </a:r>
            <a:r>
              <a:rPr lang="zh-CN" altLang="zh-CN" dirty="0"/>
              <a:t>声明。</a:t>
            </a:r>
            <a:endParaRPr lang="zh-CN" altLang="en-US" dirty="0"/>
          </a:p>
        </p:txBody>
      </p:sp>
      <p:sp>
        <p:nvSpPr>
          <p:cNvPr id="4" name="TextBox 3"/>
          <p:cNvSpPr txBox="1"/>
          <p:nvPr/>
        </p:nvSpPr>
        <p:spPr>
          <a:xfrm>
            <a:off x="642938" y="3608388"/>
            <a:ext cx="3071812" cy="2678112"/>
          </a:xfrm>
          <a:prstGeom prst="rect">
            <a:avLst/>
          </a:prstGeom>
          <a:solidFill>
            <a:srgbClr val="CCECFF"/>
          </a:solidFill>
        </p:spPr>
        <p:txBody>
          <a:bodyPr>
            <a:spAutoFit/>
          </a:bodyPr>
          <a:lstStyle/>
          <a:p>
            <a:pPr algn="l">
              <a:defRPr/>
            </a:pPr>
            <a:r>
              <a:rPr lang="en-US" altLang="zh-CN" sz="2800" b="1" dirty="0">
                <a:solidFill>
                  <a:srgbClr val="FF0000"/>
                </a:solidFill>
                <a:latin typeface="+mn-lt"/>
                <a:ea typeface="+mn-ea"/>
              </a:rPr>
              <a:t>file1.c</a:t>
            </a:r>
          </a:p>
          <a:p>
            <a:pPr algn="l">
              <a:defRPr/>
            </a:pPr>
            <a:r>
              <a:rPr lang="en-US" altLang="zh-CN" sz="2800" b="1" dirty="0">
                <a:latin typeface="+mn-lt"/>
                <a:ea typeface="+mn-ea"/>
              </a:rPr>
              <a:t>static </a:t>
            </a:r>
            <a:r>
              <a:rPr lang="en-US" altLang="zh-CN" sz="2800" b="1" dirty="0" err="1">
                <a:latin typeface="+mn-lt"/>
                <a:ea typeface="+mn-ea"/>
              </a:rPr>
              <a:t>int</a:t>
            </a:r>
            <a:r>
              <a:rPr lang="en-US" altLang="zh-CN" sz="2800" b="1" dirty="0">
                <a:latin typeface="+mn-lt"/>
                <a:ea typeface="+mn-ea"/>
              </a:rPr>
              <a:t> </a:t>
            </a:r>
            <a:r>
              <a:rPr lang="en-US" altLang="zh-CN" sz="2800" b="1" dirty="0">
                <a:solidFill>
                  <a:srgbClr val="FF0000"/>
                </a:solidFill>
                <a:latin typeface="+mn-lt"/>
                <a:ea typeface="+mn-ea"/>
              </a:rPr>
              <a:t>A</a:t>
            </a:r>
            <a:r>
              <a:rPr lang="en-US" altLang="zh-CN" sz="2800" b="1" dirty="0">
                <a:latin typeface="+mn-lt"/>
                <a:ea typeface="+mn-ea"/>
              </a:rPr>
              <a:t>;</a:t>
            </a:r>
          </a:p>
          <a:p>
            <a:pPr algn="l">
              <a:defRPr/>
            </a:pPr>
            <a:r>
              <a:rPr lang="en-US" altLang="zh-CN" sz="2800" b="1" dirty="0" err="1">
                <a:latin typeface="+mn-lt"/>
                <a:ea typeface="+mn-ea"/>
              </a:rPr>
              <a:t>int</a:t>
            </a:r>
            <a:r>
              <a:rPr lang="en-US" altLang="zh-CN" sz="2800" b="1" dirty="0">
                <a:latin typeface="+mn-lt"/>
                <a:ea typeface="+mn-ea"/>
              </a:rPr>
              <a:t> main ( )</a:t>
            </a:r>
          </a:p>
          <a:p>
            <a:pPr algn="l">
              <a:defRPr/>
            </a:pPr>
            <a:r>
              <a:rPr lang="en-US" altLang="zh-CN" sz="2800" b="1" dirty="0">
                <a:latin typeface="+mn-lt"/>
                <a:ea typeface="+mn-ea"/>
              </a:rPr>
              <a:t>{</a:t>
            </a:r>
          </a:p>
          <a:p>
            <a:pPr algn="l">
              <a:defRPr/>
            </a:pPr>
            <a:r>
              <a:rPr lang="en-US" altLang="zh-CN" sz="2800" b="1" dirty="0">
                <a:latin typeface="+mn-lt"/>
                <a:ea typeface="+mn-ea"/>
              </a:rPr>
              <a:t>    ……</a:t>
            </a:r>
          </a:p>
          <a:p>
            <a:pPr algn="l">
              <a:defRPr/>
            </a:pPr>
            <a:r>
              <a:rPr lang="en-US" altLang="zh-CN" sz="2800" b="1" dirty="0">
                <a:latin typeface="+mn-lt"/>
                <a:ea typeface="+mn-ea"/>
              </a:rPr>
              <a:t>}</a:t>
            </a:r>
            <a:endParaRPr lang="zh-CN" altLang="en-US" sz="2800" b="1" dirty="0">
              <a:latin typeface="+mn-lt"/>
              <a:ea typeface="+mn-ea"/>
            </a:endParaRPr>
          </a:p>
        </p:txBody>
      </p:sp>
      <p:sp>
        <p:nvSpPr>
          <p:cNvPr id="5" name="TextBox 4"/>
          <p:cNvSpPr txBox="1"/>
          <p:nvPr/>
        </p:nvSpPr>
        <p:spPr>
          <a:xfrm>
            <a:off x="4429125" y="3463925"/>
            <a:ext cx="3786188" cy="3108325"/>
          </a:xfrm>
          <a:prstGeom prst="rect">
            <a:avLst/>
          </a:prstGeom>
          <a:solidFill>
            <a:srgbClr val="FFFFCC"/>
          </a:solidFill>
        </p:spPr>
        <p:txBody>
          <a:bodyPr>
            <a:spAutoFit/>
          </a:bodyPr>
          <a:lstStyle/>
          <a:p>
            <a:pPr algn="l">
              <a:defRPr/>
            </a:pPr>
            <a:r>
              <a:rPr lang="en-US" altLang="zh-CN" sz="2800" b="1" dirty="0">
                <a:solidFill>
                  <a:srgbClr val="FF0000"/>
                </a:solidFill>
                <a:latin typeface="+mn-lt"/>
                <a:ea typeface="+mn-ea"/>
              </a:rPr>
              <a:t>file2.c</a:t>
            </a:r>
          </a:p>
          <a:p>
            <a:pPr algn="l">
              <a:defRPr/>
            </a:pPr>
            <a:r>
              <a:rPr lang="en-US" altLang="zh-CN" sz="2800" b="1" dirty="0">
                <a:latin typeface="+mn-lt"/>
                <a:ea typeface="+mn-ea"/>
              </a:rPr>
              <a:t>extern   </a:t>
            </a:r>
            <a:r>
              <a:rPr lang="en-US" altLang="zh-CN" sz="2800" b="1" dirty="0">
                <a:solidFill>
                  <a:srgbClr val="9D138D"/>
                </a:solidFill>
                <a:latin typeface="+mn-lt"/>
                <a:ea typeface="+mn-ea"/>
              </a:rPr>
              <a:t>A</a:t>
            </a:r>
            <a:r>
              <a:rPr lang="en-US" altLang="zh-CN" sz="2800" b="1" dirty="0">
                <a:latin typeface="+mn-lt"/>
                <a:ea typeface="+mn-ea"/>
              </a:rPr>
              <a:t>;</a:t>
            </a:r>
          </a:p>
          <a:p>
            <a:pPr algn="l">
              <a:defRPr/>
            </a:pPr>
            <a:r>
              <a:rPr lang="en-US" altLang="zh-CN" sz="2800" b="1" dirty="0">
                <a:latin typeface="+mn-lt"/>
                <a:ea typeface="+mn-ea"/>
              </a:rPr>
              <a:t>void fun (</a:t>
            </a:r>
            <a:r>
              <a:rPr lang="en-US" altLang="zh-CN" sz="2800" b="1" dirty="0" err="1">
                <a:latin typeface="+mn-lt"/>
                <a:ea typeface="+mn-ea"/>
              </a:rPr>
              <a:t>int</a:t>
            </a:r>
            <a:r>
              <a:rPr lang="en-US" altLang="zh-CN" sz="2800" b="1" dirty="0">
                <a:latin typeface="+mn-lt"/>
                <a:ea typeface="+mn-ea"/>
              </a:rPr>
              <a:t> </a:t>
            </a:r>
            <a:r>
              <a:rPr lang="en-US" altLang="zh-CN" sz="2800" b="1" dirty="0">
                <a:solidFill>
                  <a:srgbClr val="0000CC"/>
                </a:solidFill>
                <a:latin typeface="+mn-lt"/>
                <a:ea typeface="+mn-ea"/>
              </a:rPr>
              <a:t>n</a:t>
            </a:r>
            <a:r>
              <a:rPr lang="en-US" altLang="zh-CN" sz="2800" b="1" dirty="0">
                <a:latin typeface="+mn-lt"/>
                <a:ea typeface="+mn-ea"/>
              </a:rPr>
              <a:t>)</a:t>
            </a:r>
          </a:p>
          <a:p>
            <a:pPr algn="l">
              <a:defRPr/>
            </a:pPr>
            <a:r>
              <a:rPr lang="en-US" altLang="zh-CN" sz="2800" b="1" dirty="0">
                <a:latin typeface="+mn-lt"/>
                <a:ea typeface="+mn-ea"/>
              </a:rPr>
              <a:t>{  ……</a:t>
            </a:r>
          </a:p>
          <a:p>
            <a:pPr algn="l">
              <a:defRPr/>
            </a:pPr>
            <a:r>
              <a:rPr lang="en-US" altLang="zh-CN" sz="2800" b="1" dirty="0">
                <a:latin typeface="+mn-lt"/>
                <a:ea typeface="+mn-ea"/>
              </a:rPr>
              <a:t>    </a:t>
            </a:r>
            <a:r>
              <a:rPr lang="en-US" altLang="zh-CN" sz="2800" b="1" dirty="0">
                <a:solidFill>
                  <a:srgbClr val="C00000"/>
                </a:solidFill>
                <a:latin typeface="+mn-lt"/>
                <a:ea typeface="+mn-ea"/>
              </a:rPr>
              <a:t>A</a:t>
            </a:r>
            <a:r>
              <a:rPr lang="en-US" altLang="zh-CN" sz="2800" b="1" dirty="0">
                <a:latin typeface="+mn-lt"/>
                <a:ea typeface="+mn-ea"/>
              </a:rPr>
              <a:t>=</a:t>
            </a:r>
            <a:r>
              <a:rPr lang="en-US" altLang="zh-CN" sz="2800" b="1" dirty="0">
                <a:solidFill>
                  <a:srgbClr val="C00000"/>
                </a:solidFill>
                <a:latin typeface="+mn-lt"/>
                <a:ea typeface="+mn-ea"/>
              </a:rPr>
              <a:t>A</a:t>
            </a:r>
            <a:r>
              <a:rPr lang="en-US" altLang="zh-CN" sz="2800" b="1" dirty="0">
                <a:latin typeface="+mn-lt"/>
                <a:ea typeface="+mn-ea"/>
              </a:rPr>
              <a:t>*</a:t>
            </a:r>
            <a:r>
              <a:rPr lang="en-US" altLang="zh-CN" sz="2800" b="1" dirty="0">
                <a:solidFill>
                  <a:srgbClr val="0000CC"/>
                </a:solidFill>
                <a:latin typeface="+mn-lt"/>
                <a:ea typeface="+mn-ea"/>
              </a:rPr>
              <a:t>n</a:t>
            </a:r>
            <a:r>
              <a:rPr lang="en-US" altLang="zh-CN" sz="2800" b="1" dirty="0">
                <a:latin typeface="+mn-lt"/>
                <a:ea typeface="+mn-ea"/>
              </a:rPr>
              <a:t>;</a:t>
            </a:r>
          </a:p>
          <a:p>
            <a:pPr algn="l">
              <a:defRPr/>
            </a:pPr>
            <a:r>
              <a:rPr lang="en-US" altLang="zh-CN" sz="2800" b="1" dirty="0">
                <a:latin typeface="+mn-lt"/>
                <a:ea typeface="+mn-ea"/>
              </a:rPr>
              <a:t>    ……</a:t>
            </a:r>
          </a:p>
          <a:p>
            <a:pPr algn="l">
              <a:defRPr/>
            </a:pPr>
            <a:r>
              <a:rPr lang="en-US" altLang="zh-CN" sz="2800" b="1" dirty="0">
                <a:latin typeface="+mn-lt"/>
                <a:ea typeface="+mn-ea"/>
              </a:rPr>
              <a:t>}</a:t>
            </a:r>
            <a:endParaRPr lang="zh-CN" altLang="en-US" sz="2800" b="1" dirty="0">
              <a:latin typeface="+mn-lt"/>
              <a:ea typeface="+mn-ea"/>
            </a:endParaRPr>
          </a:p>
        </p:txBody>
      </p:sp>
      <p:sp>
        <p:nvSpPr>
          <p:cNvPr id="6" name="圆角矩形标注 5"/>
          <p:cNvSpPr>
            <a:spLocks noChangeArrowheads="1"/>
          </p:cNvSpPr>
          <p:nvPr/>
        </p:nvSpPr>
        <p:spPr bwMode="auto">
          <a:xfrm>
            <a:off x="1000125" y="2428875"/>
            <a:ext cx="3214688" cy="714375"/>
          </a:xfrm>
          <a:prstGeom prst="wedgeRoundRectCallout">
            <a:avLst>
              <a:gd name="adj1" fmla="val 6148"/>
              <a:gd name="adj2" fmla="val 17099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只能用于本文件</a:t>
            </a:r>
          </a:p>
        </p:txBody>
      </p:sp>
      <p:sp>
        <p:nvSpPr>
          <p:cNvPr id="7" name="圆角矩形标注 6"/>
          <p:cNvSpPr>
            <a:spLocks noChangeArrowheads="1"/>
          </p:cNvSpPr>
          <p:nvPr/>
        </p:nvSpPr>
        <p:spPr bwMode="auto">
          <a:xfrm>
            <a:off x="4572000" y="2420938"/>
            <a:ext cx="3384550" cy="714375"/>
          </a:xfrm>
          <a:prstGeom prst="wedgeRoundRectCallout">
            <a:avLst>
              <a:gd name="adj1" fmla="val 3329"/>
              <a:gd name="adj2" fmla="val 170889"/>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本文件仍然不能用</a:t>
            </a:r>
          </a:p>
        </p:txBody>
      </p:sp>
    </p:spTree>
    <p:extLst>
      <p:ext uri="{BB962C8B-B14F-4D97-AF65-F5344CB8AC3E}">
        <p14:creationId xmlns:p14="http://schemas.microsoft.com/office/powerpoint/2010/main" val="2806029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内容占位符 2"/>
          <p:cNvSpPr>
            <a:spLocks noGrp="1"/>
          </p:cNvSpPr>
          <p:nvPr>
            <p:ph idx="1"/>
          </p:nvPr>
        </p:nvSpPr>
        <p:spPr>
          <a:xfrm>
            <a:off x="539750" y="836712"/>
            <a:ext cx="8280722" cy="5521226"/>
          </a:xfrm>
        </p:spPr>
        <p:txBody>
          <a:bodyPr/>
          <a:lstStyle/>
          <a:p>
            <a:pPr>
              <a:lnSpc>
                <a:spcPct val="90000"/>
              </a:lnSpc>
            </a:pPr>
            <a:r>
              <a:rPr lang="zh-CN" altLang="en-US" sz="2800" dirty="0">
                <a:latin typeface="Arial" charset="0"/>
                <a:ea typeface="楷体_GB2312" pitchFamily="49" charset="-122"/>
              </a:rPr>
              <a:t>这种加上</a:t>
            </a:r>
            <a:r>
              <a:rPr lang="en-US" altLang="zh-CN" sz="2800" dirty="0">
                <a:latin typeface="Arial" charset="0"/>
                <a:ea typeface="楷体_GB2312" pitchFamily="49" charset="-122"/>
              </a:rPr>
              <a:t>static</a:t>
            </a:r>
            <a:r>
              <a:rPr lang="zh-CN" altLang="en-US" sz="2800" dirty="0">
                <a:latin typeface="Arial" charset="0"/>
                <a:ea typeface="楷体_GB2312" pitchFamily="49" charset="-122"/>
              </a:rPr>
              <a:t>声明、只能用于本文件的外部变量称为</a:t>
            </a:r>
            <a:r>
              <a:rPr lang="zh-CN" altLang="en-US" sz="2800" b="1" u="sng" dirty="0">
                <a:solidFill>
                  <a:srgbClr val="00CC00"/>
                </a:solidFill>
                <a:latin typeface="Arial" charset="0"/>
                <a:ea typeface="楷体_GB2312" pitchFamily="49" charset="-122"/>
              </a:rPr>
              <a:t>静态外部变量</a:t>
            </a:r>
            <a:r>
              <a:rPr lang="zh-CN" altLang="en-US" sz="2800" dirty="0">
                <a:latin typeface="Arial" charset="0"/>
                <a:ea typeface="楷体_GB2312" pitchFamily="49" charset="-122"/>
              </a:rPr>
              <a:t>。</a:t>
            </a:r>
          </a:p>
          <a:p>
            <a:pPr>
              <a:lnSpc>
                <a:spcPct val="90000"/>
              </a:lnSpc>
            </a:pPr>
            <a:r>
              <a:rPr lang="zh-CN" altLang="en-US" sz="2800" dirty="0">
                <a:latin typeface="Arial" charset="0"/>
                <a:ea typeface="楷体_GB2312" pitchFamily="49" charset="-122"/>
              </a:rPr>
              <a:t>优点：有利于模块化，避免被其它文件误用。</a:t>
            </a:r>
            <a:endParaRPr lang="en-US" altLang="zh-CN" sz="2800" dirty="0"/>
          </a:p>
          <a:p>
            <a:r>
              <a:rPr lang="zh-CN" altLang="zh-CN" sz="2800" dirty="0"/>
              <a:t>说明</a:t>
            </a:r>
            <a:r>
              <a:rPr lang="en-US" altLang="zh-CN" sz="2800" dirty="0"/>
              <a:t>: </a:t>
            </a:r>
          </a:p>
          <a:p>
            <a:pPr lvl="1"/>
            <a:r>
              <a:rPr lang="zh-CN" altLang="zh-CN" sz="2400" dirty="0"/>
              <a:t>不要误认为对外部变量加</a:t>
            </a:r>
            <a:r>
              <a:rPr lang="en-US" altLang="zh-CN" sz="2400" dirty="0"/>
              <a:t>static</a:t>
            </a:r>
            <a:r>
              <a:rPr lang="zh-CN" altLang="zh-CN" sz="2400" dirty="0"/>
              <a:t>声明后才采取静态存储方式，而不加</a:t>
            </a:r>
            <a:r>
              <a:rPr lang="en-US" altLang="zh-CN" sz="2400" dirty="0"/>
              <a:t>static</a:t>
            </a:r>
            <a:r>
              <a:rPr lang="zh-CN" altLang="zh-CN" sz="2400" dirty="0"/>
              <a:t>的是采取动态存储</a:t>
            </a:r>
            <a:endParaRPr lang="en-US" altLang="zh-CN" sz="2400" dirty="0"/>
          </a:p>
          <a:p>
            <a:pPr lvl="1"/>
            <a:r>
              <a:rPr lang="zh-CN" altLang="zh-CN" sz="2400" dirty="0"/>
              <a:t>声明局部变量的存储类型和声明全局变量的存储类型的含义是不同的</a:t>
            </a:r>
            <a:endParaRPr lang="en-US" altLang="zh-CN" sz="2400" dirty="0"/>
          </a:p>
          <a:p>
            <a:pPr lvl="1"/>
            <a:r>
              <a:rPr lang="zh-CN" altLang="zh-CN" sz="2400" dirty="0"/>
              <a:t>对于</a:t>
            </a:r>
            <a:r>
              <a:rPr lang="zh-CN" altLang="zh-CN" sz="2400" dirty="0">
                <a:solidFill>
                  <a:srgbClr val="C00000"/>
                </a:solidFill>
              </a:rPr>
              <a:t>局部变量</a:t>
            </a:r>
            <a:r>
              <a:rPr lang="zh-CN" altLang="zh-CN" sz="2400" dirty="0"/>
              <a:t>来说，声明存储类型的作用是指定变量存储的区域以及由此产生的生存期的问题，而对于</a:t>
            </a:r>
            <a:r>
              <a:rPr lang="zh-CN" altLang="zh-CN" sz="2400" dirty="0">
                <a:solidFill>
                  <a:srgbClr val="C00000"/>
                </a:solidFill>
              </a:rPr>
              <a:t>全局变量</a:t>
            </a:r>
            <a:r>
              <a:rPr lang="zh-CN" altLang="zh-CN" sz="2400" dirty="0"/>
              <a:t>来说，声明存储类型的作用是变量作用域的扩展问题</a:t>
            </a:r>
            <a:endParaRPr lang="zh-CN" altLang="en-US" sz="2400" dirty="0"/>
          </a:p>
        </p:txBody>
      </p:sp>
    </p:spTree>
    <p:extLst>
      <p:ext uri="{BB962C8B-B14F-4D97-AF65-F5344CB8AC3E}">
        <p14:creationId xmlns:p14="http://schemas.microsoft.com/office/powerpoint/2010/main" val="4221675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8658">
                                            <p:txEl>
                                              <p:pRg st="4" end="4"/>
                                            </p:txEl>
                                          </p:spTgt>
                                        </p:tgtEl>
                                        <p:attrNameLst>
                                          <p:attrName>style.visibility</p:attrName>
                                        </p:attrNameLst>
                                      </p:cBhvr>
                                      <p:to>
                                        <p:strVal val="visible"/>
                                      </p:to>
                                    </p:set>
                                    <p:animEffect transition="in" filter="blinds(horizontal)">
                                      <p:cBhvr>
                                        <p:cTn id="7" dur="500"/>
                                        <p:tgtEl>
                                          <p:spTgt spid="198658">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8658">
                                            <p:txEl>
                                              <p:pRg st="5" end="5"/>
                                            </p:txEl>
                                          </p:spTgt>
                                        </p:tgtEl>
                                        <p:attrNameLst>
                                          <p:attrName>style.visibility</p:attrName>
                                        </p:attrNameLst>
                                      </p:cBhvr>
                                      <p:to>
                                        <p:strVal val="visible"/>
                                      </p:to>
                                    </p:set>
                                    <p:animEffect transition="in" filter="blinds(horizontal)">
                                      <p:cBhvr>
                                        <p:cTn id="12" dur="500"/>
                                        <p:tgtEl>
                                          <p:spTgt spid="1986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内容占位符 2"/>
          <p:cNvSpPr>
            <a:spLocks noGrp="1"/>
          </p:cNvSpPr>
          <p:nvPr>
            <p:ph idx="1"/>
          </p:nvPr>
        </p:nvSpPr>
        <p:spPr>
          <a:xfrm>
            <a:off x="467544" y="980728"/>
            <a:ext cx="8153400" cy="5195888"/>
          </a:xfrm>
        </p:spPr>
        <p:txBody>
          <a:bodyPr/>
          <a:lstStyle/>
          <a:p>
            <a:r>
              <a:rPr lang="zh-CN" altLang="zh-CN" sz="2800" dirty="0"/>
              <a:t>用</a:t>
            </a:r>
            <a:r>
              <a:rPr lang="en-US" altLang="zh-CN" sz="2800" dirty="0"/>
              <a:t>static </a:t>
            </a:r>
            <a:r>
              <a:rPr lang="zh-CN" altLang="zh-CN" sz="2800" dirty="0"/>
              <a:t>声明一个变量的作用是：</a:t>
            </a:r>
          </a:p>
          <a:p>
            <a:pPr lvl="1">
              <a:buFont typeface="Wingdings" pitchFamily="2" charset="2"/>
              <a:buNone/>
            </a:pPr>
            <a:r>
              <a:rPr lang="en-US" altLang="zh-CN" sz="2400" dirty="0"/>
              <a:t>(1) </a:t>
            </a:r>
            <a:r>
              <a:rPr lang="zh-CN" altLang="zh-CN" sz="2400" dirty="0"/>
              <a:t>对</a:t>
            </a:r>
            <a:r>
              <a:rPr lang="zh-CN" altLang="zh-CN" sz="2400" dirty="0">
                <a:solidFill>
                  <a:srgbClr val="C00000"/>
                </a:solidFill>
              </a:rPr>
              <a:t>局部变量</a:t>
            </a:r>
            <a:r>
              <a:rPr lang="zh-CN" altLang="zh-CN" sz="2400" dirty="0"/>
              <a:t>用</a:t>
            </a:r>
            <a:r>
              <a:rPr lang="en-US" altLang="zh-CN" sz="2400" dirty="0"/>
              <a:t>static</a:t>
            </a:r>
            <a:r>
              <a:rPr lang="zh-CN" altLang="zh-CN" sz="2400" dirty="0"/>
              <a:t>声明，把它分配在静态存储区，该变量在整个程序执行期间不释放，其所分配的空间始终存在。</a:t>
            </a:r>
          </a:p>
          <a:p>
            <a:pPr lvl="1">
              <a:buFont typeface="Wingdings" pitchFamily="2" charset="2"/>
              <a:buNone/>
            </a:pPr>
            <a:r>
              <a:rPr lang="en-US" altLang="zh-CN" sz="2400" dirty="0"/>
              <a:t>(2) </a:t>
            </a:r>
            <a:r>
              <a:rPr lang="zh-CN" altLang="zh-CN" sz="2400" dirty="0"/>
              <a:t>对</a:t>
            </a:r>
            <a:r>
              <a:rPr lang="zh-CN" altLang="zh-CN" sz="2400" dirty="0">
                <a:solidFill>
                  <a:srgbClr val="C00000"/>
                </a:solidFill>
              </a:rPr>
              <a:t>全局变量</a:t>
            </a:r>
            <a:r>
              <a:rPr lang="zh-CN" altLang="zh-CN" sz="2400" dirty="0"/>
              <a:t>用</a:t>
            </a:r>
            <a:r>
              <a:rPr lang="en-US" altLang="zh-CN" sz="2400" dirty="0"/>
              <a:t>static</a:t>
            </a:r>
            <a:r>
              <a:rPr lang="zh-CN" altLang="zh-CN" sz="2400" dirty="0"/>
              <a:t>声明，则该变量的作用域只限于本文件模块</a:t>
            </a:r>
            <a:r>
              <a:rPr lang="en-US" altLang="zh-CN" sz="2400" dirty="0"/>
              <a:t>(</a:t>
            </a:r>
            <a:r>
              <a:rPr lang="zh-CN" altLang="zh-CN" sz="2400" dirty="0"/>
              <a:t>即被声明的文件中</a:t>
            </a:r>
            <a:r>
              <a:rPr lang="en-US" altLang="zh-CN" sz="2400" dirty="0"/>
              <a:t>)</a:t>
            </a:r>
            <a:r>
              <a:rPr lang="zh-CN" altLang="zh-CN" sz="2400" dirty="0"/>
              <a:t>。</a:t>
            </a:r>
            <a:endParaRPr lang="en-US" altLang="zh-CN" sz="2400" dirty="0"/>
          </a:p>
          <a:p>
            <a:r>
              <a:rPr lang="en-US" altLang="zh-CN" sz="2800" dirty="0"/>
              <a:t>【</a:t>
            </a:r>
            <a:r>
              <a:rPr lang="zh-CN" altLang="zh-CN" sz="2800" dirty="0"/>
              <a:t>注意</a:t>
            </a:r>
            <a:r>
              <a:rPr lang="en-US" altLang="zh-CN" sz="2800" dirty="0"/>
              <a:t>】</a:t>
            </a:r>
            <a:r>
              <a:rPr lang="zh-CN" altLang="zh-CN" sz="2800" dirty="0"/>
              <a:t>用</a:t>
            </a:r>
            <a:r>
              <a:rPr lang="en-US" altLang="zh-CN" sz="2800" dirty="0"/>
              <a:t>auto</a:t>
            </a:r>
            <a:r>
              <a:rPr lang="zh-CN" altLang="zh-CN" sz="2800" dirty="0"/>
              <a:t>、</a:t>
            </a:r>
            <a:r>
              <a:rPr lang="en-US" altLang="zh-CN" sz="2800" dirty="0"/>
              <a:t>register</a:t>
            </a:r>
            <a:r>
              <a:rPr lang="zh-CN" altLang="zh-CN" sz="2800" dirty="0"/>
              <a:t>、</a:t>
            </a:r>
            <a:r>
              <a:rPr lang="en-US" altLang="zh-CN" sz="2800" dirty="0"/>
              <a:t>static</a:t>
            </a:r>
            <a:r>
              <a:rPr lang="zh-CN" altLang="zh-CN" sz="2800" dirty="0"/>
              <a:t>声明变量时，是在定义变量的基础上加上这些关键字，而不能单独使用。</a:t>
            </a:r>
            <a:endParaRPr lang="en-US" altLang="zh-CN" sz="2800" dirty="0"/>
          </a:p>
          <a:p>
            <a:pPr lvl="1"/>
            <a:r>
              <a:rPr lang="zh-CN" altLang="zh-CN" sz="2400" dirty="0"/>
              <a:t>下面用法不对：</a:t>
            </a:r>
          </a:p>
          <a:p>
            <a:pPr lvl="1">
              <a:buFont typeface="Wingdings" pitchFamily="2" charset="2"/>
              <a:buNone/>
            </a:pPr>
            <a:r>
              <a:rPr lang="en-US" altLang="zh-CN" sz="2400" dirty="0"/>
              <a:t>		</a:t>
            </a:r>
            <a:r>
              <a:rPr lang="en-US" altLang="zh-CN" sz="2400" dirty="0" err="1">
                <a:solidFill>
                  <a:srgbClr val="00CC00"/>
                </a:solidFill>
              </a:rPr>
              <a:t>int</a:t>
            </a:r>
            <a:r>
              <a:rPr lang="en-US" altLang="zh-CN" sz="2400" dirty="0">
                <a:solidFill>
                  <a:srgbClr val="00CC00"/>
                </a:solidFill>
              </a:rPr>
              <a:t> a;  </a:t>
            </a:r>
            <a:endParaRPr lang="zh-CN" altLang="zh-CN" sz="2400" dirty="0">
              <a:solidFill>
                <a:srgbClr val="00CC00"/>
              </a:solidFill>
            </a:endParaRPr>
          </a:p>
          <a:p>
            <a:pPr lvl="1">
              <a:buFont typeface="Wingdings" pitchFamily="2" charset="2"/>
              <a:buNone/>
            </a:pPr>
            <a:r>
              <a:rPr lang="en-US" altLang="zh-CN" sz="2400" dirty="0">
                <a:solidFill>
                  <a:srgbClr val="00CC00"/>
                </a:solidFill>
              </a:rPr>
              <a:t>		static a;  </a:t>
            </a:r>
            <a:r>
              <a:rPr lang="en-US" altLang="zh-CN" sz="2800" dirty="0">
                <a:solidFill>
                  <a:srgbClr val="00CC00"/>
                </a:solidFill>
              </a:rPr>
              <a:t> 		</a:t>
            </a:r>
            <a:r>
              <a:rPr lang="en-US" altLang="zh-CN" dirty="0">
                <a:solidFill>
                  <a:srgbClr val="FF0000"/>
                </a:solidFill>
              </a:rPr>
              <a:t>//</a:t>
            </a:r>
            <a:r>
              <a:rPr lang="zh-CN" altLang="zh-CN" sz="2400" dirty="0">
                <a:solidFill>
                  <a:srgbClr val="FF0000"/>
                </a:solidFill>
              </a:rPr>
              <a:t>编译时会被认为“重新定义”。</a:t>
            </a:r>
            <a:endParaRPr lang="zh-CN" altLang="zh-CN" sz="2800" dirty="0">
              <a:solidFill>
                <a:srgbClr val="FF0000"/>
              </a:solidFill>
            </a:endParaRPr>
          </a:p>
          <a:p>
            <a:endParaRPr lang="zh-CN" altLang="en-US" sz="2800" dirty="0"/>
          </a:p>
          <a:p>
            <a:pPr>
              <a:buFont typeface="Wingdings" pitchFamily="2" charset="2"/>
              <a:buNone/>
            </a:pPr>
            <a:endParaRPr lang="zh-CN" altLang="en-US" sz="2800" dirty="0"/>
          </a:p>
        </p:txBody>
      </p:sp>
    </p:spTree>
    <p:extLst>
      <p:ext uri="{BB962C8B-B14F-4D97-AF65-F5344CB8AC3E}">
        <p14:creationId xmlns:p14="http://schemas.microsoft.com/office/powerpoint/2010/main" val="3291177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9682">
                                            <p:txEl>
                                              <p:pRg st="1" end="1"/>
                                            </p:txEl>
                                          </p:spTgt>
                                        </p:tgtEl>
                                        <p:attrNameLst>
                                          <p:attrName>style.visibility</p:attrName>
                                        </p:attrNameLst>
                                      </p:cBhvr>
                                      <p:to>
                                        <p:strVal val="visible"/>
                                      </p:to>
                                    </p:set>
                                    <p:animEffect transition="in" filter="blinds(horizontal)">
                                      <p:cBhvr>
                                        <p:cTn id="7" dur="500"/>
                                        <p:tgtEl>
                                          <p:spTgt spid="19968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9682">
                                            <p:txEl>
                                              <p:pRg st="2" end="2"/>
                                            </p:txEl>
                                          </p:spTgt>
                                        </p:tgtEl>
                                        <p:attrNameLst>
                                          <p:attrName>style.visibility</p:attrName>
                                        </p:attrNameLst>
                                      </p:cBhvr>
                                      <p:to>
                                        <p:strVal val="visible"/>
                                      </p:to>
                                    </p:set>
                                    <p:animEffect transition="in" filter="blinds(horizontal)">
                                      <p:cBhvr>
                                        <p:cTn id="12" dur="500"/>
                                        <p:tgtEl>
                                          <p:spTgt spid="19968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9682">
                                            <p:txEl>
                                              <p:pRg st="3" end="3"/>
                                            </p:txEl>
                                          </p:spTgt>
                                        </p:tgtEl>
                                        <p:attrNameLst>
                                          <p:attrName>style.visibility</p:attrName>
                                        </p:attrNameLst>
                                      </p:cBhvr>
                                      <p:to>
                                        <p:strVal val="visible"/>
                                      </p:to>
                                    </p:set>
                                    <p:animEffect transition="in" filter="blinds(horizontal)">
                                      <p:cBhvr>
                                        <p:cTn id="17" dur="500"/>
                                        <p:tgtEl>
                                          <p:spTgt spid="19968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9682">
                                            <p:txEl>
                                              <p:pRg st="4" end="4"/>
                                            </p:txEl>
                                          </p:spTgt>
                                        </p:tgtEl>
                                        <p:attrNameLst>
                                          <p:attrName>style.visibility</p:attrName>
                                        </p:attrNameLst>
                                      </p:cBhvr>
                                      <p:to>
                                        <p:strVal val="visible"/>
                                      </p:to>
                                    </p:set>
                                    <p:animEffect transition="in" filter="blinds(horizontal)">
                                      <p:cBhvr>
                                        <p:cTn id="22" dur="500"/>
                                        <p:tgtEl>
                                          <p:spTgt spid="19968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9682">
                                            <p:txEl>
                                              <p:pRg st="5" end="5"/>
                                            </p:txEl>
                                          </p:spTgt>
                                        </p:tgtEl>
                                        <p:attrNameLst>
                                          <p:attrName>style.visibility</p:attrName>
                                        </p:attrNameLst>
                                      </p:cBhvr>
                                      <p:to>
                                        <p:strVal val="visible"/>
                                      </p:to>
                                    </p:set>
                                    <p:animEffect transition="in" filter="blinds(horizontal)">
                                      <p:cBhvr>
                                        <p:cTn id="27" dur="500"/>
                                        <p:tgtEl>
                                          <p:spTgt spid="19968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9682">
                                            <p:txEl>
                                              <p:pRg st="6" end="6"/>
                                            </p:txEl>
                                          </p:spTgt>
                                        </p:tgtEl>
                                        <p:attrNameLst>
                                          <p:attrName>style.visibility</p:attrName>
                                        </p:attrNameLst>
                                      </p:cBhvr>
                                      <p:to>
                                        <p:strVal val="visible"/>
                                      </p:to>
                                    </p:set>
                                    <p:animEffect transition="in" filter="blinds(horizontal)">
                                      <p:cBhvr>
                                        <p:cTn id="32" dur="500"/>
                                        <p:tgtEl>
                                          <p:spTgt spid="19968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7.9.4 </a:t>
            </a:r>
            <a:r>
              <a:rPr lang="zh-CN" altLang="zh-CN" dirty="0">
                <a:solidFill>
                  <a:srgbClr val="800000"/>
                </a:solidFill>
                <a:effectLst>
                  <a:outerShdw blurRad="38100" dist="38100" dir="2700000" algn="tl">
                    <a:srgbClr val="000000"/>
                  </a:outerShdw>
                </a:effectLst>
                <a:latin typeface="Arial" charset="0"/>
                <a:ea typeface="黑体" pitchFamily="2" charset="-122"/>
              </a:rPr>
              <a:t>存储类别小结</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31075" name="Rectangle 3"/>
          <p:cNvSpPr>
            <a:spLocks noGrp="1" noChangeArrowheads="1"/>
          </p:cNvSpPr>
          <p:nvPr>
            <p:ph type="body" idx="1"/>
          </p:nvPr>
        </p:nvSpPr>
        <p:spPr>
          <a:xfrm>
            <a:off x="785813" y="1643063"/>
            <a:ext cx="7929562" cy="4786312"/>
          </a:xfrm>
        </p:spPr>
        <p:txBody>
          <a:bodyPr/>
          <a:lstStyle/>
          <a:p>
            <a:pPr>
              <a:lnSpc>
                <a:spcPct val="100000"/>
              </a:lnSpc>
            </a:pPr>
            <a:r>
              <a:rPr lang="zh-CN" altLang="zh-CN" dirty="0"/>
              <a:t>对一个数据的定义，需要指定两种属性：</a:t>
            </a:r>
            <a:endParaRPr lang="en-US" altLang="zh-CN" dirty="0"/>
          </a:p>
          <a:p>
            <a:pPr lvl="1">
              <a:lnSpc>
                <a:spcPct val="100000"/>
              </a:lnSpc>
            </a:pPr>
            <a:r>
              <a:rPr lang="zh-CN" altLang="zh-CN" dirty="0"/>
              <a:t>数据类型和存储类别</a:t>
            </a:r>
            <a:r>
              <a:rPr lang="zh-CN" altLang="en-US" dirty="0"/>
              <a:t>，</a:t>
            </a:r>
            <a:r>
              <a:rPr lang="zh-CN" altLang="zh-CN" dirty="0"/>
              <a:t>分别使用两个关键字</a:t>
            </a:r>
            <a:endParaRPr lang="en-US" altLang="zh-CN" dirty="0"/>
          </a:p>
          <a:p>
            <a:pPr>
              <a:lnSpc>
                <a:spcPct val="100000"/>
              </a:lnSpc>
              <a:buFont typeface="Wingdings" pitchFamily="2" charset="2"/>
              <a:buNone/>
            </a:pPr>
            <a:r>
              <a:rPr lang="zh-CN" altLang="zh-CN" sz="2800" dirty="0"/>
              <a:t>例如：</a:t>
            </a:r>
          </a:p>
          <a:p>
            <a:pPr>
              <a:lnSpc>
                <a:spcPct val="100000"/>
              </a:lnSpc>
              <a:buFont typeface="Wingdings" pitchFamily="2" charset="2"/>
              <a:buNone/>
            </a:pPr>
            <a:r>
              <a:rPr lang="en-US" altLang="zh-CN" sz="2800" dirty="0"/>
              <a:t>    static </a:t>
            </a:r>
            <a:r>
              <a:rPr lang="en-US" altLang="zh-CN" sz="2800" dirty="0" err="1"/>
              <a:t>int</a:t>
            </a:r>
            <a:r>
              <a:rPr lang="en-US" altLang="zh-CN" sz="2800" dirty="0"/>
              <a:t> a; </a:t>
            </a:r>
            <a:endParaRPr lang="zh-CN" altLang="zh-CN" sz="2800" dirty="0"/>
          </a:p>
          <a:p>
            <a:pPr>
              <a:lnSpc>
                <a:spcPct val="100000"/>
              </a:lnSpc>
              <a:buFont typeface="Wingdings" pitchFamily="2" charset="2"/>
              <a:buNone/>
            </a:pPr>
            <a:r>
              <a:rPr lang="en-US" altLang="zh-CN" sz="2800" dirty="0"/>
              <a:t>    auto char c;</a:t>
            </a:r>
            <a:endParaRPr lang="zh-CN" altLang="zh-CN" sz="2800" dirty="0"/>
          </a:p>
          <a:p>
            <a:pPr>
              <a:lnSpc>
                <a:spcPct val="100000"/>
              </a:lnSpc>
              <a:buFont typeface="Wingdings" pitchFamily="2" charset="2"/>
              <a:buNone/>
            </a:pPr>
            <a:r>
              <a:rPr lang="en-US" altLang="zh-CN" sz="2800" dirty="0"/>
              <a:t>    register </a:t>
            </a:r>
            <a:r>
              <a:rPr lang="en-US" altLang="zh-CN" sz="2800" dirty="0" err="1"/>
              <a:t>int</a:t>
            </a:r>
            <a:r>
              <a:rPr lang="en-US" altLang="zh-CN" sz="2800" dirty="0"/>
              <a:t> d;  </a:t>
            </a:r>
            <a:endParaRPr lang="zh-CN" altLang="zh-CN" sz="2800" dirty="0"/>
          </a:p>
          <a:p>
            <a:pPr lvl="1">
              <a:lnSpc>
                <a:spcPct val="100000"/>
              </a:lnSpc>
            </a:pPr>
            <a:r>
              <a:rPr lang="zh-CN" altLang="zh-CN" dirty="0"/>
              <a:t>可以用</a:t>
            </a:r>
            <a:r>
              <a:rPr lang="en-US" altLang="zh-CN" dirty="0"/>
              <a:t>extern</a:t>
            </a:r>
            <a:r>
              <a:rPr lang="zh-CN" altLang="zh-CN" dirty="0"/>
              <a:t>声明已定义的外部变量</a:t>
            </a:r>
            <a:endParaRPr lang="en-US" altLang="zh-CN" dirty="0"/>
          </a:p>
          <a:p>
            <a:pPr>
              <a:lnSpc>
                <a:spcPct val="100000"/>
              </a:lnSpc>
              <a:buFont typeface="Wingdings" pitchFamily="2" charset="2"/>
              <a:buNone/>
            </a:pPr>
            <a:r>
              <a:rPr lang="zh-CN" altLang="zh-CN" sz="2800" dirty="0"/>
              <a:t>例如：</a:t>
            </a:r>
            <a:r>
              <a:rPr lang="en-US" altLang="zh-CN" sz="2800" dirty="0"/>
              <a:t>  extern b;</a:t>
            </a:r>
            <a:endParaRPr lang="zh-CN" altLang="zh-CN" dirty="0"/>
          </a:p>
        </p:txBody>
      </p:sp>
      <p:sp>
        <p:nvSpPr>
          <p:cNvPr id="4" name="圆角矩形标注 3"/>
          <p:cNvSpPr>
            <a:spLocks noChangeArrowheads="1"/>
          </p:cNvSpPr>
          <p:nvPr/>
        </p:nvSpPr>
        <p:spPr bwMode="auto">
          <a:xfrm>
            <a:off x="2928938" y="1500188"/>
            <a:ext cx="3857625" cy="1143000"/>
          </a:xfrm>
          <a:prstGeom prst="wedgeRoundRectCallout">
            <a:avLst>
              <a:gd name="adj1" fmla="val -38333"/>
              <a:gd name="adj2" fmla="val 111815"/>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zh-CN" sz="2800">
                <a:solidFill>
                  <a:srgbClr val="0000CC"/>
                </a:solidFill>
                <a:latin typeface="Arial" charset="0"/>
              </a:rPr>
              <a:t>静态局部整型变量或静态外部整型变量</a:t>
            </a:r>
            <a:endParaRPr lang="zh-CN" altLang="en-US" sz="2800">
              <a:solidFill>
                <a:srgbClr val="0000CC"/>
              </a:solidFill>
              <a:latin typeface="Arial" charset="0"/>
            </a:endParaRPr>
          </a:p>
        </p:txBody>
      </p:sp>
      <p:sp>
        <p:nvSpPr>
          <p:cNvPr id="5" name="圆角矩形标注 4"/>
          <p:cNvSpPr>
            <a:spLocks noChangeArrowheads="1"/>
          </p:cNvSpPr>
          <p:nvPr/>
        </p:nvSpPr>
        <p:spPr bwMode="auto">
          <a:xfrm>
            <a:off x="3857625" y="2286000"/>
            <a:ext cx="2643188" cy="1143000"/>
          </a:xfrm>
          <a:prstGeom prst="wedgeRoundRectCallout">
            <a:avLst>
              <a:gd name="adj1" fmla="val -59185"/>
              <a:gd name="adj2" fmla="val 93185"/>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zh-CN" sz="2800">
                <a:solidFill>
                  <a:srgbClr val="0000CC"/>
                </a:solidFill>
                <a:latin typeface="Arial" charset="0"/>
              </a:rPr>
              <a:t>自动变量，在函数内定义</a:t>
            </a:r>
            <a:endParaRPr lang="zh-CN" altLang="en-US" sz="2800">
              <a:solidFill>
                <a:srgbClr val="0000CC"/>
              </a:solidFill>
              <a:latin typeface="Arial" charset="0"/>
            </a:endParaRPr>
          </a:p>
        </p:txBody>
      </p:sp>
      <p:sp>
        <p:nvSpPr>
          <p:cNvPr id="6" name="圆角矩形标注 5"/>
          <p:cNvSpPr>
            <a:spLocks noChangeArrowheads="1"/>
          </p:cNvSpPr>
          <p:nvPr/>
        </p:nvSpPr>
        <p:spPr bwMode="auto">
          <a:xfrm>
            <a:off x="4143375" y="2786063"/>
            <a:ext cx="2643188" cy="1143000"/>
          </a:xfrm>
          <a:prstGeom prst="wedgeRoundRectCallout">
            <a:avLst>
              <a:gd name="adj1" fmla="val -59185"/>
              <a:gd name="adj2" fmla="val 93185"/>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zh-CN" sz="2800">
                <a:solidFill>
                  <a:srgbClr val="0000CC"/>
                </a:solidFill>
                <a:latin typeface="Arial" charset="0"/>
              </a:rPr>
              <a:t>寄存器变量，在函数内定义</a:t>
            </a:r>
            <a:endParaRPr lang="zh-CN" altLang="en-US" sz="2800">
              <a:solidFill>
                <a:srgbClr val="0000CC"/>
              </a:solidFill>
              <a:latin typeface="Arial" charset="0"/>
            </a:endParaRPr>
          </a:p>
        </p:txBody>
      </p:sp>
      <p:sp>
        <p:nvSpPr>
          <p:cNvPr id="7" name="圆角矩形标注 6"/>
          <p:cNvSpPr>
            <a:spLocks noChangeArrowheads="1"/>
          </p:cNvSpPr>
          <p:nvPr/>
        </p:nvSpPr>
        <p:spPr bwMode="auto">
          <a:xfrm>
            <a:off x="3929063" y="3786188"/>
            <a:ext cx="3714750" cy="1143000"/>
          </a:xfrm>
          <a:prstGeom prst="wedgeRoundRectCallout">
            <a:avLst>
              <a:gd name="adj1" fmla="val -51093"/>
              <a:gd name="adj2" fmla="val 9099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zh-CN" sz="2800">
                <a:solidFill>
                  <a:srgbClr val="0000CC"/>
                </a:solidFill>
                <a:latin typeface="Arial" charset="0"/>
              </a:rPr>
              <a:t>将已定义的外部变量</a:t>
            </a:r>
            <a:r>
              <a:rPr lang="en-US" altLang="zh-CN" sz="2800">
                <a:solidFill>
                  <a:srgbClr val="0000CC"/>
                </a:solidFill>
                <a:latin typeface="Arial" charset="0"/>
              </a:rPr>
              <a:t>b</a:t>
            </a:r>
            <a:r>
              <a:rPr lang="zh-CN" altLang="zh-CN" sz="2800">
                <a:solidFill>
                  <a:srgbClr val="0000CC"/>
                </a:solidFill>
                <a:latin typeface="Arial" charset="0"/>
              </a:rPr>
              <a:t>的作用域扩展至此</a:t>
            </a:r>
            <a:endParaRPr lang="zh-CN" altLang="en-US" sz="2800">
              <a:solidFill>
                <a:srgbClr val="0000CC"/>
              </a:solidFill>
              <a:latin typeface="Arial" charset="0"/>
            </a:endParaRPr>
          </a:p>
        </p:txBody>
      </p:sp>
    </p:spTree>
    <p:extLst>
      <p:ext uri="{BB962C8B-B14F-4D97-AF65-F5344CB8AC3E}">
        <p14:creationId xmlns:p14="http://schemas.microsoft.com/office/powerpoint/2010/main" val="148687172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blinds(horizontal)">
                                      <p:cBhvr>
                                        <p:cTn id="7" dur="500"/>
                                        <p:tgtEl>
                                          <p:spTgt spid="131075">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31075">
                                            <p:txEl>
                                              <p:pRg st="1" end="1"/>
                                            </p:txEl>
                                          </p:spTgt>
                                        </p:tgtEl>
                                        <p:attrNameLst>
                                          <p:attrName>style.visibility</p:attrName>
                                        </p:attrNameLst>
                                      </p:cBhvr>
                                      <p:to>
                                        <p:strVal val="visible"/>
                                      </p:to>
                                    </p:set>
                                    <p:animEffect transition="in" filter="blinds(horizontal)">
                                      <p:cBhvr>
                                        <p:cTn id="11" dur="500"/>
                                        <p:tgtEl>
                                          <p:spTgt spid="13107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31075">
                                            <p:txEl>
                                              <p:pRg st="2" end="2"/>
                                            </p:txEl>
                                          </p:spTgt>
                                        </p:tgtEl>
                                        <p:attrNameLst>
                                          <p:attrName>style.visibility</p:attrName>
                                        </p:attrNameLst>
                                      </p:cBhvr>
                                      <p:to>
                                        <p:strVal val="visible"/>
                                      </p:to>
                                    </p:set>
                                    <p:animEffect transition="in" filter="blinds(horizontal)">
                                      <p:cBhvr>
                                        <p:cTn id="16" dur="500"/>
                                        <p:tgtEl>
                                          <p:spTgt spid="131075">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1075">
                                            <p:txEl>
                                              <p:pRg st="3" end="3"/>
                                            </p:txEl>
                                          </p:spTgt>
                                        </p:tgtEl>
                                        <p:attrNameLst>
                                          <p:attrName>style.visibility</p:attrName>
                                        </p:attrNameLst>
                                      </p:cBhvr>
                                      <p:to>
                                        <p:strVal val="visible"/>
                                      </p:to>
                                    </p:set>
                                    <p:animEffect transition="in" filter="blinds(horizontal)">
                                      <p:cBhvr>
                                        <p:cTn id="19" dur="500"/>
                                        <p:tgtEl>
                                          <p:spTgt spid="131075">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1075">
                                            <p:txEl>
                                              <p:pRg st="4" end="4"/>
                                            </p:txEl>
                                          </p:spTgt>
                                        </p:tgtEl>
                                        <p:attrNameLst>
                                          <p:attrName>style.visibility</p:attrName>
                                        </p:attrNameLst>
                                      </p:cBhvr>
                                      <p:to>
                                        <p:strVal val="visible"/>
                                      </p:to>
                                    </p:set>
                                    <p:animEffect transition="in" filter="blinds(horizontal)">
                                      <p:cBhvr>
                                        <p:cTn id="22" dur="500"/>
                                        <p:tgtEl>
                                          <p:spTgt spid="131075">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1075">
                                            <p:txEl>
                                              <p:pRg st="5" end="5"/>
                                            </p:txEl>
                                          </p:spTgt>
                                        </p:tgtEl>
                                        <p:attrNameLst>
                                          <p:attrName>style.visibility</p:attrName>
                                        </p:attrNameLst>
                                      </p:cBhvr>
                                      <p:to>
                                        <p:strVal val="visible"/>
                                      </p:to>
                                    </p:set>
                                    <p:animEffect transition="in" filter="blinds(horizontal)">
                                      <p:cBhvr>
                                        <p:cTn id="25" dur="500"/>
                                        <p:tgtEl>
                                          <p:spTgt spid="131075">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linds(horizontal)">
                                      <p:cBhvr>
                                        <p:cTn id="35"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linds(horizontal)">
                                      <p:cBhvr>
                                        <p:cTn id="4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31075">
                                            <p:txEl>
                                              <p:pRg st="6" end="6"/>
                                            </p:txEl>
                                          </p:spTgt>
                                        </p:tgtEl>
                                        <p:attrNameLst>
                                          <p:attrName>style.visibility</p:attrName>
                                        </p:attrNameLst>
                                      </p:cBhvr>
                                      <p:to>
                                        <p:strVal val="visible"/>
                                      </p:to>
                                    </p:set>
                                    <p:animEffect transition="in" filter="blinds(horizontal)">
                                      <p:cBhvr>
                                        <p:cTn id="45" dur="500"/>
                                        <p:tgtEl>
                                          <p:spTgt spid="131075">
                                            <p:txEl>
                                              <p:pRg st="6" end="6"/>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31075">
                                            <p:txEl>
                                              <p:pRg st="7" end="7"/>
                                            </p:txEl>
                                          </p:spTgt>
                                        </p:tgtEl>
                                        <p:attrNameLst>
                                          <p:attrName>style.visibility</p:attrName>
                                        </p:attrNameLst>
                                      </p:cBhvr>
                                      <p:to>
                                        <p:strVal val="visible"/>
                                      </p:to>
                                    </p:set>
                                    <p:animEffect transition="in" filter="blinds(horizontal)">
                                      <p:cBhvr>
                                        <p:cTn id="48" dur="500"/>
                                        <p:tgtEl>
                                          <p:spTgt spid="131075">
                                            <p:txEl>
                                              <p:pRg st="7" end="7"/>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201731" name="TextBox 5"/>
          <p:cNvSpPr txBox="1">
            <a:spLocks noChangeArrowheads="1"/>
          </p:cNvSpPr>
          <p:nvPr/>
        </p:nvSpPr>
        <p:spPr bwMode="auto">
          <a:xfrm>
            <a:off x="785813" y="857250"/>
            <a:ext cx="735806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zh-CN" altLang="en-US" dirty="0">
                <a:latin typeface="Arial" charset="0"/>
              </a:rPr>
              <a:t>（</a:t>
            </a:r>
            <a:r>
              <a:rPr lang="en-US" altLang="zh-CN" dirty="0">
                <a:latin typeface="Arial" charset="0"/>
              </a:rPr>
              <a:t>1</a:t>
            </a:r>
            <a:r>
              <a:rPr lang="zh-CN" altLang="en-US" dirty="0">
                <a:latin typeface="Arial" charset="0"/>
              </a:rPr>
              <a:t>）</a:t>
            </a:r>
            <a:r>
              <a:rPr lang="zh-CN" altLang="zh-CN" dirty="0">
                <a:latin typeface="Arial" charset="0"/>
              </a:rPr>
              <a:t>从作用域角度分，有</a:t>
            </a:r>
            <a:r>
              <a:rPr lang="zh-CN" altLang="zh-CN" dirty="0">
                <a:solidFill>
                  <a:srgbClr val="FF0000"/>
                </a:solidFill>
                <a:latin typeface="Arial" charset="0"/>
              </a:rPr>
              <a:t>局部变量</a:t>
            </a:r>
            <a:r>
              <a:rPr lang="zh-CN" altLang="zh-CN" dirty="0">
                <a:latin typeface="Arial" charset="0"/>
              </a:rPr>
              <a:t>和</a:t>
            </a:r>
            <a:r>
              <a:rPr lang="zh-CN" altLang="zh-CN" dirty="0">
                <a:solidFill>
                  <a:srgbClr val="FF0000"/>
                </a:solidFill>
                <a:latin typeface="Arial" charset="0"/>
              </a:rPr>
              <a:t>全局变量</a:t>
            </a:r>
            <a:r>
              <a:rPr lang="zh-CN" altLang="zh-CN" dirty="0">
                <a:latin typeface="Arial" charset="0"/>
              </a:rPr>
              <a:t>。它们采用的</a:t>
            </a:r>
            <a:r>
              <a:rPr lang="zh-CN" altLang="zh-CN" dirty="0">
                <a:solidFill>
                  <a:srgbClr val="FF0000"/>
                </a:solidFill>
                <a:latin typeface="Arial" charset="0"/>
              </a:rPr>
              <a:t>存储类别</a:t>
            </a:r>
            <a:r>
              <a:rPr lang="zh-CN" altLang="zh-CN" dirty="0">
                <a:latin typeface="Arial" charset="0"/>
              </a:rPr>
              <a:t>如下：</a:t>
            </a:r>
            <a:endParaRPr lang="zh-CN" altLang="en-US" dirty="0">
              <a:latin typeface="Arial" charset="0"/>
            </a:endParaRPr>
          </a:p>
        </p:txBody>
      </p:sp>
      <p:sp>
        <p:nvSpPr>
          <p:cNvPr id="7" name="TextBox 6"/>
          <p:cNvSpPr txBox="1">
            <a:spLocks noChangeArrowheads="1"/>
          </p:cNvSpPr>
          <p:nvPr/>
        </p:nvSpPr>
        <p:spPr bwMode="auto">
          <a:xfrm>
            <a:off x="500063" y="3597275"/>
            <a:ext cx="30003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zh-CN" altLang="zh-CN" sz="2800">
                <a:latin typeface="Arial" charset="0"/>
              </a:rPr>
              <a:t>按作用域角度分</a:t>
            </a:r>
            <a:endParaRPr lang="zh-CN" altLang="en-US" sz="2800">
              <a:latin typeface="Arial" charset="0"/>
            </a:endParaRPr>
          </a:p>
        </p:txBody>
      </p:sp>
      <p:sp>
        <p:nvSpPr>
          <p:cNvPr id="8" name="TextBox 7"/>
          <p:cNvSpPr txBox="1">
            <a:spLocks noChangeArrowheads="1"/>
          </p:cNvSpPr>
          <p:nvPr/>
        </p:nvSpPr>
        <p:spPr bwMode="auto">
          <a:xfrm>
            <a:off x="3714750" y="2690813"/>
            <a:ext cx="1785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zh-CN" altLang="en-US" sz="2800">
                <a:latin typeface="Arial" charset="0"/>
              </a:rPr>
              <a:t>局部变量</a:t>
            </a:r>
          </a:p>
        </p:txBody>
      </p:sp>
      <p:sp>
        <p:nvSpPr>
          <p:cNvPr id="9" name="TextBox 8"/>
          <p:cNvSpPr txBox="1">
            <a:spLocks noChangeArrowheads="1"/>
          </p:cNvSpPr>
          <p:nvPr/>
        </p:nvSpPr>
        <p:spPr bwMode="auto">
          <a:xfrm>
            <a:off x="3714750" y="4383088"/>
            <a:ext cx="17859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zh-CN" altLang="en-US" sz="2800">
                <a:latin typeface="Arial" charset="0"/>
              </a:rPr>
              <a:t>全局变量</a:t>
            </a:r>
          </a:p>
        </p:txBody>
      </p:sp>
      <p:sp>
        <p:nvSpPr>
          <p:cNvPr id="10" name="TextBox 9"/>
          <p:cNvSpPr txBox="1">
            <a:spLocks noChangeArrowheads="1"/>
          </p:cNvSpPr>
          <p:nvPr/>
        </p:nvSpPr>
        <p:spPr bwMode="auto">
          <a:xfrm>
            <a:off x="5929313" y="2190750"/>
            <a:ext cx="178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zh-CN" altLang="en-US" sz="2800">
                <a:latin typeface="Arial" charset="0"/>
              </a:rPr>
              <a:t>自动变量</a:t>
            </a:r>
          </a:p>
        </p:txBody>
      </p:sp>
      <p:sp>
        <p:nvSpPr>
          <p:cNvPr id="11" name="TextBox 10"/>
          <p:cNvSpPr txBox="1">
            <a:spLocks noChangeArrowheads="1"/>
          </p:cNvSpPr>
          <p:nvPr/>
        </p:nvSpPr>
        <p:spPr bwMode="auto">
          <a:xfrm>
            <a:off x="5929313" y="2690813"/>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zh-CN" altLang="en-US" sz="2800">
                <a:latin typeface="Arial" charset="0"/>
              </a:rPr>
              <a:t>静态局部变量</a:t>
            </a:r>
          </a:p>
        </p:txBody>
      </p:sp>
      <p:sp>
        <p:nvSpPr>
          <p:cNvPr id="12" name="TextBox 11"/>
          <p:cNvSpPr txBox="1">
            <a:spLocks noChangeArrowheads="1"/>
          </p:cNvSpPr>
          <p:nvPr/>
        </p:nvSpPr>
        <p:spPr bwMode="auto">
          <a:xfrm>
            <a:off x="5929313" y="3190875"/>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zh-CN" altLang="en-US" sz="2800" dirty="0">
                <a:latin typeface="Arial" charset="0"/>
              </a:rPr>
              <a:t>寄存器变量</a:t>
            </a:r>
          </a:p>
        </p:txBody>
      </p:sp>
      <p:sp>
        <p:nvSpPr>
          <p:cNvPr id="13" name="TextBox 12"/>
          <p:cNvSpPr txBox="1">
            <a:spLocks noChangeArrowheads="1"/>
          </p:cNvSpPr>
          <p:nvPr/>
        </p:nvSpPr>
        <p:spPr bwMode="auto">
          <a:xfrm>
            <a:off x="5929313" y="4119563"/>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zh-CN" altLang="en-US" sz="2800" dirty="0">
                <a:latin typeface="Arial" charset="0"/>
              </a:rPr>
              <a:t>静态外部变量</a:t>
            </a:r>
          </a:p>
        </p:txBody>
      </p:sp>
      <p:sp>
        <p:nvSpPr>
          <p:cNvPr id="14" name="TextBox 13"/>
          <p:cNvSpPr txBox="1">
            <a:spLocks noChangeArrowheads="1"/>
          </p:cNvSpPr>
          <p:nvPr/>
        </p:nvSpPr>
        <p:spPr bwMode="auto">
          <a:xfrm>
            <a:off x="5929313" y="4691063"/>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zh-CN" altLang="en-US" sz="2800">
                <a:latin typeface="Arial" charset="0"/>
              </a:rPr>
              <a:t>外部变量</a:t>
            </a:r>
          </a:p>
        </p:txBody>
      </p:sp>
      <p:sp>
        <p:nvSpPr>
          <p:cNvPr id="15" name="左大括号 14"/>
          <p:cNvSpPr>
            <a:spLocks/>
          </p:cNvSpPr>
          <p:nvPr/>
        </p:nvSpPr>
        <p:spPr bwMode="auto">
          <a:xfrm>
            <a:off x="3357563" y="3048000"/>
            <a:ext cx="428625" cy="1714500"/>
          </a:xfrm>
          <a:prstGeom prst="leftBrace">
            <a:avLst>
              <a:gd name="adj1" fmla="val 8333"/>
              <a:gd name="adj2" fmla="val 50000"/>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16" name="左大括号 15"/>
          <p:cNvSpPr>
            <a:spLocks/>
          </p:cNvSpPr>
          <p:nvPr/>
        </p:nvSpPr>
        <p:spPr bwMode="auto">
          <a:xfrm>
            <a:off x="5429250" y="2405063"/>
            <a:ext cx="428625" cy="1143000"/>
          </a:xfrm>
          <a:prstGeom prst="leftBrace">
            <a:avLst>
              <a:gd name="adj1" fmla="val 8333"/>
              <a:gd name="adj2" fmla="val 50000"/>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17" name="左大括号 16"/>
          <p:cNvSpPr>
            <a:spLocks/>
          </p:cNvSpPr>
          <p:nvPr/>
        </p:nvSpPr>
        <p:spPr bwMode="auto">
          <a:xfrm>
            <a:off x="5429250" y="4191000"/>
            <a:ext cx="428625" cy="928688"/>
          </a:xfrm>
          <a:prstGeom prst="leftBrace">
            <a:avLst>
              <a:gd name="adj1" fmla="val 8336"/>
              <a:gd name="adj2" fmla="val 50000"/>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18" name="圆角矩形标注 17"/>
          <p:cNvSpPr>
            <a:spLocks noChangeArrowheads="1"/>
          </p:cNvSpPr>
          <p:nvPr/>
        </p:nvSpPr>
        <p:spPr bwMode="auto">
          <a:xfrm>
            <a:off x="1143000" y="5286375"/>
            <a:ext cx="4143375" cy="1143000"/>
          </a:xfrm>
          <a:prstGeom prst="wedgeRoundRectCallout">
            <a:avLst>
              <a:gd name="adj1" fmla="val 24380"/>
              <a:gd name="adj2" fmla="val -221333"/>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zh-CN" altLang="zh-CN" sz="2800">
                <a:solidFill>
                  <a:srgbClr val="0000CC"/>
                </a:solidFill>
                <a:latin typeface="Arial" charset="0"/>
              </a:rPr>
              <a:t>形式参数可以定义为自动变量或寄存器变量</a:t>
            </a:r>
            <a:endParaRPr lang="zh-CN" altLang="en-US" sz="2800">
              <a:solidFill>
                <a:srgbClr val="0000CC"/>
              </a:solidFill>
              <a:latin typeface="Arial" charset="0"/>
            </a:endParaRPr>
          </a:p>
        </p:txBody>
      </p:sp>
    </p:spTree>
    <p:extLst>
      <p:ext uri="{BB962C8B-B14F-4D97-AF65-F5344CB8AC3E}">
        <p14:creationId xmlns:p14="http://schemas.microsoft.com/office/powerpoint/2010/main" val="4234570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out)">
                                      <p:cBhvr>
                                        <p:cTn id="12" dur="500"/>
                                        <p:tgtEl>
                                          <p:spTgt spid="15"/>
                                        </p:tgtEl>
                                      </p:cBhvr>
                                    </p:animEffect>
                                  </p:childTnLst>
                                </p:cTn>
                              </p:par>
                            </p:childTnLst>
                          </p:cTn>
                        </p:par>
                        <p:par>
                          <p:cTn id="13" fill="hold" nodeType="afterGroup">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vertical)">
                                      <p:cBhvr>
                                        <p:cTn id="16" dur="500"/>
                                        <p:tgtEl>
                                          <p:spTgt spid="8"/>
                                        </p:tgtEl>
                                      </p:cBhvr>
                                    </p:animEffect>
                                  </p:childTnLst>
                                </p:cTn>
                              </p:par>
                            </p:childTnLst>
                          </p:cTn>
                        </p:par>
                        <p:par>
                          <p:cTn id="17" fill="hold" nodeType="afterGroup">
                            <p:stCondLst>
                              <p:cond delay="1000"/>
                            </p:stCondLst>
                            <p:childTnLst>
                              <p:par>
                                <p:cTn id="18" presetID="3" presetClass="entr" presetSubtype="5"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vertical)">
                                      <p:cBhvr>
                                        <p:cTn id="20" dur="5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out)">
                                      <p:cBhvr>
                                        <p:cTn id="25" dur="500"/>
                                        <p:tgtEl>
                                          <p:spTgt spid="16"/>
                                        </p:tgtEl>
                                      </p:cBhvr>
                                    </p:animEffect>
                                  </p:childTnLst>
                                </p:cTn>
                              </p:par>
                            </p:childTnLst>
                          </p:cTn>
                        </p:par>
                        <p:par>
                          <p:cTn id="26" fill="hold" nodeType="afterGroup">
                            <p:stCondLst>
                              <p:cond delay="500"/>
                            </p:stCondLst>
                            <p:childTnLst>
                              <p:par>
                                <p:cTn id="27" presetID="3" presetClass="entr" presetSubtype="5"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vertical)">
                                      <p:cBhvr>
                                        <p:cTn id="29" dur="500"/>
                                        <p:tgtEl>
                                          <p:spTgt spid="10"/>
                                        </p:tgtEl>
                                      </p:cBhvr>
                                    </p:animEffect>
                                  </p:childTnLst>
                                </p:cTn>
                              </p:par>
                            </p:childTnLst>
                          </p:cTn>
                        </p:par>
                        <p:par>
                          <p:cTn id="30" fill="hold" nodeType="afterGroup">
                            <p:stCondLst>
                              <p:cond delay="1000"/>
                            </p:stCondLst>
                            <p:childTnLst>
                              <p:par>
                                <p:cTn id="31" presetID="3" presetClass="entr" presetSubtype="5"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vertical)">
                                      <p:cBhvr>
                                        <p:cTn id="33" dur="500"/>
                                        <p:tgtEl>
                                          <p:spTgt spid="11"/>
                                        </p:tgtEl>
                                      </p:cBhvr>
                                    </p:animEffect>
                                  </p:childTnLst>
                                </p:cTn>
                              </p:par>
                            </p:childTnLst>
                          </p:cTn>
                        </p:par>
                        <p:par>
                          <p:cTn id="34" fill="hold" nodeType="afterGroup">
                            <p:stCondLst>
                              <p:cond delay="1500"/>
                            </p:stCondLst>
                            <p:childTnLst>
                              <p:par>
                                <p:cTn id="35" presetID="3" presetClass="entr" presetSubtype="5"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vertical)">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out)">
                                      <p:cBhvr>
                                        <p:cTn id="42" dur="500"/>
                                        <p:tgtEl>
                                          <p:spTgt spid="17"/>
                                        </p:tgtEl>
                                      </p:cBhvr>
                                    </p:animEffect>
                                  </p:childTnLst>
                                </p:cTn>
                              </p:par>
                            </p:childTnLst>
                          </p:cTn>
                        </p:par>
                        <p:par>
                          <p:cTn id="43" fill="hold" nodeType="afterGroup">
                            <p:stCondLst>
                              <p:cond delay="500"/>
                            </p:stCondLst>
                            <p:childTnLst>
                              <p:par>
                                <p:cTn id="44" presetID="3" presetClass="entr" presetSubtype="5"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vertical)">
                                      <p:cBhvr>
                                        <p:cTn id="46" dur="500"/>
                                        <p:tgtEl>
                                          <p:spTgt spid="13"/>
                                        </p:tgtEl>
                                      </p:cBhvr>
                                    </p:animEffect>
                                  </p:childTnLst>
                                </p:cTn>
                              </p:par>
                            </p:childTnLst>
                          </p:cTn>
                        </p:par>
                        <p:par>
                          <p:cTn id="47" fill="hold" nodeType="afterGroup">
                            <p:stCondLst>
                              <p:cond delay="1000"/>
                            </p:stCondLst>
                            <p:childTnLst>
                              <p:par>
                                <p:cTn id="48" presetID="3" presetClass="entr" presetSubtype="5"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linds(vertical)">
                                      <p:cBhvr>
                                        <p:cTn id="50" dur="500"/>
                                        <p:tgtEl>
                                          <p:spTgt spid="1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blinds(horizontal)">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animBg="1"/>
      <p:bldP spid="16" grpId="0" animBg="1"/>
      <p:bldP spid="17" grpId="0" animBg="1"/>
      <p:bldP spid="1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202755" name="TextBox 5"/>
          <p:cNvSpPr txBox="1">
            <a:spLocks noChangeArrowheads="1"/>
          </p:cNvSpPr>
          <p:nvPr/>
        </p:nvSpPr>
        <p:spPr bwMode="auto">
          <a:xfrm>
            <a:off x="857250" y="928688"/>
            <a:ext cx="7358063"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zh-CN" altLang="en-US" dirty="0">
                <a:latin typeface="Arial" charset="0"/>
              </a:rPr>
              <a:t>（</a:t>
            </a:r>
            <a:r>
              <a:rPr lang="en-US" altLang="zh-CN" dirty="0">
                <a:latin typeface="Arial" charset="0"/>
              </a:rPr>
              <a:t>2</a:t>
            </a:r>
            <a:r>
              <a:rPr lang="zh-CN" altLang="en-US" dirty="0">
                <a:latin typeface="Arial" charset="0"/>
              </a:rPr>
              <a:t>）</a:t>
            </a:r>
            <a:r>
              <a:rPr lang="zh-CN" altLang="zh-CN" dirty="0">
                <a:latin typeface="Arial" charset="0"/>
              </a:rPr>
              <a:t>从变量存在的时间区分</a:t>
            </a:r>
            <a:r>
              <a:rPr lang="en-US" altLang="zh-CN" dirty="0">
                <a:latin typeface="Arial" charset="0"/>
              </a:rPr>
              <a:t>,</a:t>
            </a:r>
            <a:r>
              <a:rPr lang="zh-CN" altLang="zh-CN" dirty="0">
                <a:latin typeface="Arial" charset="0"/>
              </a:rPr>
              <a:t>有动态存储和静态存储两种类型。</a:t>
            </a:r>
            <a:r>
              <a:rPr lang="zh-CN" altLang="zh-CN" dirty="0">
                <a:solidFill>
                  <a:srgbClr val="FF0000"/>
                </a:solidFill>
                <a:latin typeface="Arial" charset="0"/>
              </a:rPr>
              <a:t>静态存储</a:t>
            </a:r>
            <a:r>
              <a:rPr lang="zh-CN" altLang="zh-CN" dirty="0">
                <a:latin typeface="Arial" charset="0"/>
              </a:rPr>
              <a:t>是程序整个运行时间都存在</a:t>
            </a:r>
            <a:r>
              <a:rPr lang="en-US" altLang="zh-CN" dirty="0">
                <a:latin typeface="Arial" charset="0"/>
              </a:rPr>
              <a:t>,</a:t>
            </a:r>
            <a:r>
              <a:rPr lang="zh-CN" altLang="zh-CN" dirty="0">
                <a:latin typeface="Arial" charset="0"/>
              </a:rPr>
              <a:t>而</a:t>
            </a:r>
            <a:r>
              <a:rPr lang="zh-CN" altLang="zh-CN" dirty="0">
                <a:solidFill>
                  <a:srgbClr val="FF0000"/>
                </a:solidFill>
                <a:latin typeface="Arial" charset="0"/>
              </a:rPr>
              <a:t>动态存储</a:t>
            </a:r>
            <a:r>
              <a:rPr lang="zh-CN" altLang="zh-CN" dirty="0">
                <a:latin typeface="Arial" charset="0"/>
              </a:rPr>
              <a:t>则是在调用函数时临时分配单元</a:t>
            </a:r>
            <a:endParaRPr lang="zh-CN" altLang="en-US" dirty="0">
              <a:latin typeface="Arial" charset="0"/>
            </a:endParaRPr>
          </a:p>
        </p:txBody>
      </p:sp>
      <p:sp>
        <p:nvSpPr>
          <p:cNvPr id="7" name="TextBox 6"/>
          <p:cNvSpPr txBox="1">
            <a:spLocks noChangeArrowheads="1"/>
          </p:cNvSpPr>
          <p:nvPr/>
        </p:nvSpPr>
        <p:spPr bwMode="auto">
          <a:xfrm>
            <a:off x="642938" y="4405313"/>
            <a:ext cx="2214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zh-CN" altLang="zh-CN" sz="2800">
                <a:latin typeface="Arial" charset="0"/>
              </a:rPr>
              <a:t>按生存期分</a:t>
            </a:r>
            <a:endParaRPr lang="zh-CN" altLang="en-US" sz="2800">
              <a:latin typeface="Arial" charset="0"/>
            </a:endParaRPr>
          </a:p>
        </p:txBody>
      </p:sp>
      <p:sp>
        <p:nvSpPr>
          <p:cNvPr id="8" name="TextBox 7"/>
          <p:cNvSpPr txBox="1">
            <a:spLocks noChangeArrowheads="1"/>
          </p:cNvSpPr>
          <p:nvPr/>
        </p:nvSpPr>
        <p:spPr bwMode="auto">
          <a:xfrm>
            <a:off x="3357563" y="3500438"/>
            <a:ext cx="178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zh-CN" altLang="zh-CN" sz="2800">
                <a:latin typeface="Arial" charset="0"/>
              </a:rPr>
              <a:t>动态存储</a:t>
            </a:r>
            <a:endParaRPr lang="zh-CN" altLang="en-US" sz="2800">
              <a:latin typeface="Arial" charset="0"/>
            </a:endParaRPr>
          </a:p>
        </p:txBody>
      </p:sp>
      <p:sp>
        <p:nvSpPr>
          <p:cNvPr id="9" name="TextBox 8"/>
          <p:cNvSpPr txBox="1">
            <a:spLocks noChangeArrowheads="1"/>
          </p:cNvSpPr>
          <p:nvPr/>
        </p:nvSpPr>
        <p:spPr bwMode="auto">
          <a:xfrm>
            <a:off x="3357563" y="5191125"/>
            <a:ext cx="178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zh-CN" altLang="en-US" sz="2800">
                <a:latin typeface="Arial" charset="0"/>
              </a:rPr>
              <a:t>静态</a:t>
            </a:r>
            <a:r>
              <a:rPr lang="zh-CN" altLang="zh-CN" sz="2800">
                <a:latin typeface="Arial" charset="0"/>
              </a:rPr>
              <a:t>存储</a:t>
            </a:r>
            <a:endParaRPr lang="zh-CN" altLang="en-US" sz="2800">
              <a:latin typeface="Arial" charset="0"/>
            </a:endParaRPr>
          </a:p>
        </p:txBody>
      </p:sp>
      <p:sp>
        <p:nvSpPr>
          <p:cNvPr id="10" name="TextBox 9"/>
          <p:cNvSpPr txBox="1">
            <a:spLocks noChangeArrowheads="1"/>
          </p:cNvSpPr>
          <p:nvPr/>
        </p:nvSpPr>
        <p:spPr bwMode="auto">
          <a:xfrm>
            <a:off x="5786438" y="3000375"/>
            <a:ext cx="178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zh-CN" altLang="en-US" sz="2800">
                <a:latin typeface="Arial" charset="0"/>
              </a:rPr>
              <a:t>自动变量</a:t>
            </a:r>
          </a:p>
        </p:txBody>
      </p:sp>
      <p:sp>
        <p:nvSpPr>
          <p:cNvPr id="12" name="TextBox 11"/>
          <p:cNvSpPr txBox="1">
            <a:spLocks noChangeArrowheads="1"/>
          </p:cNvSpPr>
          <p:nvPr/>
        </p:nvSpPr>
        <p:spPr bwMode="auto">
          <a:xfrm>
            <a:off x="5786438" y="3500438"/>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zh-CN" altLang="en-US" sz="2800" dirty="0">
                <a:latin typeface="Arial" charset="0"/>
              </a:rPr>
              <a:t>寄存器变量</a:t>
            </a:r>
          </a:p>
        </p:txBody>
      </p:sp>
      <p:sp>
        <p:nvSpPr>
          <p:cNvPr id="13" name="TextBox 12"/>
          <p:cNvSpPr txBox="1">
            <a:spLocks noChangeArrowheads="1"/>
          </p:cNvSpPr>
          <p:nvPr/>
        </p:nvSpPr>
        <p:spPr bwMode="auto">
          <a:xfrm>
            <a:off x="5786438" y="4667250"/>
            <a:ext cx="24288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zh-CN" altLang="en-US" sz="2800">
                <a:latin typeface="Arial" charset="0"/>
              </a:rPr>
              <a:t>静态局部变量</a:t>
            </a:r>
          </a:p>
        </p:txBody>
      </p:sp>
      <p:sp>
        <p:nvSpPr>
          <p:cNvPr id="14" name="TextBox 13"/>
          <p:cNvSpPr txBox="1">
            <a:spLocks noChangeArrowheads="1"/>
          </p:cNvSpPr>
          <p:nvPr/>
        </p:nvSpPr>
        <p:spPr bwMode="auto">
          <a:xfrm>
            <a:off x="5786438" y="5810250"/>
            <a:ext cx="24288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zh-CN" altLang="en-US" sz="2800">
                <a:latin typeface="Arial" charset="0"/>
              </a:rPr>
              <a:t>外部变量</a:t>
            </a:r>
          </a:p>
        </p:txBody>
      </p:sp>
      <p:sp>
        <p:nvSpPr>
          <p:cNvPr id="15" name="左大括号 14"/>
          <p:cNvSpPr>
            <a:spLocks/>
          </p:cNvSpPr>
          <p:nvPr/>
        </p:nvSpPr>
        <p:spPr bwMode="auto">
          <a:xfrm>
            <a:off x="2857500" y="3857625"/>
            <a:ext cx="428625" cy="1714500"/>
          </a:xfrm>
          <a:prstGeom prst="leftBrace">
            <a:avLst>
              <a:gd name="adj1" fmla="val 8333"/>
              <a:gd name="adj2" fmla="val 50000"/>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16" name="左大括号 15"/>
          <p:cNvSpPr>
            <a:spLocks/>
          </p:cNvSpPr>
          <p:nvPr/>
        </p:nvSpPr>
        <p:spPr bwMode="auto">
          <a:xfrm>
            <a:off x="5286375" y="3214688"/>
            <a:ext cx="428625" cy="1143000"/>
          </a:xfrm>
          <a:prstGeom prst="leftBrace">
            <a:avLst>
              <a:gd name="adj1" fmla="val 8333"/>
              <a:gd name="adj2" fmla="val 50000"/>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17" name="左大括号 16"/>
          <p:cNvSpPr>
            <a:spLocks/>
          </p:cNvSpPr>
          <p:nvPr/>
        </p:nvSpPr>
        <p:spPr bwMode="auto">
          <a:xfrm>
            <a:off x="5286375" y="4881563"/>
            <a:ext cx="357188" cy="1214437"/>
          </a:xfrm>
          <a:prstGeom prst="leftBrace">
            <a:avLst>
              <a:gd name="adj1" fmla="val 8327"/>
              <a:gd name="adj2" fmla="val 50000"/>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18" name="TextBox 17"/>
          <p:cNvSpPr txBox="1">
            <a:spLocks noChangeArrowheads="1"/>
          </p:cNvSpPr>
          <p:nvPr/>
        </p:nvSpPr>
        <p:spPr bwMode="auto">
          <a:xfrm>
            <a:off x="5786438" y="4024313"/>
            <a:ext cx="20002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zh-CN" altLang="zh-CN" sz="2800">
                <a:latin typeface="Arial" charset="0"/>
              </a:rPr>
              <a:t>形式参数</a:t>
            </a:r>
            <a:endParaRPr lang="zh-CN" altLang="en-US" sz="2800">
              <a:latin typeface="Arial" charset="0"/>
            </a:endParaRPr>
          </a:p>
        </p:txBody>
      </p:sp>
      <p:sp>
        <p:nvSpPr>
          <p:cNvPr id="19" name="TextBox 18"/>
          <p:cNvSpPr txBox="1">
            <a:spLocks noChangeArrowheads="1"/>
          </p:cNvSpPr>
          <p:nvPr/>
        </p:nvSpPr>
        <p:spPr bwMode="auto">
          <a:xfrm>
            <a:off x="5786438" y="5238750"/>
            <a:ext cx="24288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zh-CN" altLang="en-US" sz="2800">
                <a:latin typeface="Arial" charset="0"/>
              </a:rPr>
              <a:t>静态外部变量</a:t>
            </a:r>
          </a:p>
        </p:txBody>
      </p:sp>
    </p:spTree>
    <p:extLst>
      <p:ext uri="{BB962C8B-B14F-4D97-AF65-F5344CB8AC3E}">
        <p14:creationId xmlns:p14="http://schemas.microsoft.com/office/powerpoint/2010/main" val="2392594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out)">
                                      <p:cBhvr>
                                        <p:cTn id="12" dur="500"/>
                                        <p:tgtEl>
                                          <p:spTgt spid="15"/>
                                        </p:tgtEl>
                                      </p:cBhvr>
                                    </p:animEffect>
                                  </p:childTnLst>
                                </p:cTn>
                              </p:par>
                            </p:childTnLst>
                          </p:cTn>
                        </p:par>
                        <p:par>
                          <p:cTn id="13" fill="hold" nodeType="afterGroup">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vertical)">
                                      <p:cBhvr>
                                        <p:cTn id="16" dur="500"/>
                                        <p:tgtEl>
                                          <p:spTgt spid="8"/>
                                        </p:tgtEl>
                                      </p:cBhvr>
                                    </p:animEffect>
                                  </p:childTnLst>
                                </p:cTn>
                              </p:par>
                            </p:childTnLst>
                          </p:cTn>
                        </p:par>
                        <p:par>
                          <p:cTn id="17" fill="hold" nodeType="afterGroup">
                            <p:stCondLst>
                              <p:cond delay="1000"/>
                            </p:stCondLst>
                            <p:childTnLst>
                              <p:par>
                                <p:cTn id="18" presetID="3" presetClass="entr" presetSubtype="5"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vertical)">
                                      <p:cBhvr>
                                        <p:cTn id="20" dur="5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out)">
                                      <p:cBhvr>
                                        <p:cTn id="25" dur="500"/>
                                        <p:tgtEl>
                                          <p:spTgt spid="16"/>
                                        </p:tgtEl>
                                      </p:cBhvr>
                                    </p:animEffect>
                                  </p:childTnLst>
                                </p:cTn>
                              </p:par>
                            </p:childTnLst>
                          </p:cTn>
                        </p:par>
                        <p:par>
                          <p:cTn id="26" fill="hold" nodeType="afterGroup">
                            <p:stCondLst>
                              <p:cond delay="500"/>
                            </p:stCondLst>
                            <p:childTnLst>
                              <p:par>
                                <p:cTn id="27" presetID="3" presetClass="entr" presetSubtype="5"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vertical)">
                                      <p:cBhvr>
                                        <p:cTn id="29" dur="500"/>
                                        <p:tgtEl>
                                          <p:spTgt spid="10"/>
                                        </p:tgtEl>
                                      </p:cBhvr>
                                    </p:animEffect>
                                  </p:childTnLst>
                                </p:cTn>
                              </p:par>
                            </p:childTnLst>
                          </p:cTn>
                        </p:par>
                        <p:par>
                          <p:cTn id="30" fill="hold" nodeType="afterGroup">
                            <p:stCondLst>
                              <p:cond delay="1000"/>
                            </p:stCondLst>
                            <p:childTnLst>
                              <p:par>
                                <p:cTn id="31" presetID="3" presetClass="entr" presetSubtype="5"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vertical)">
                                      <p:cBhvr>
                                        <p:cTn id="33" dur="500"/>
                                        <p:tgtEl>
                                          <p:spTgt spid="12"/>
                                        </p:tgtEl>
                                      </p:cBhvr>
                                    </p:animEffect>
                                  </p:childTnLst>
                                </p:cTn>
                              </p:par>
                            </p:childTnLst>
                          </p:cTn>
                        </p:par>
                        <p:par>
                          <p:cTn id="34" fill="hold" nodeType="afterGroup">
                            <p:stCondLst>
                              <p:cond delay="1500"/>
                            </p:stCondLst>
                            <p:childTnLst>
                              <p:par>
                                <p:cTn id="35" presetID="3" presetClass="entr" presetSubtype="5"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vertical)">
                                      <p:cBhvr>
                                        <p:cTn id="37" dur="500"/>
                                        <p:tgtEl>
                                          <p:spTgt spid="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out)">
                                      <p:cBhvr>
                                        <p:cTn id="42" dur="500"/>
                                        <p:tgtEl>
                                          <p:spTgt spid="17"/>
                                        </p:tgtEl>
                                      </p:cBhvr>
                                    </p:animEffect>
                                  </p:childTnLst>
                                </p:cTn>
                              </p:par>
                            </p:childTnLst>
                          </p:cTn>
                        </p:par>
                        <p:par>
                          <p:cTn id="43" fill="hold" nodeType="afterGroup">
                            <p:stCondLst>
                              <p:cond delay="500"/>
                            </p:stCondLst>
                            <p:childTnLst>
                              <p:par>
                                <p:cTn id="44" presetID="3" presetClass="entr" presetSubtype="5"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vertical)">
                                      <p:cBhvr>
                                        <p:cTn id="46" dur="500"/>
                                        <p:tgtEl>
                                          <p:spTgt spid="13"/>
                                        </p:tgtEl>
                                      </p:cBhvr>
                                    </p:animEffect>
                                  </p:childTnLst>
                                </p:cTn>
                              </p:par>
                            </p:childTnLst>
                          </p:cTn>
                        </p:par>
                        <p:par>
                          <p:cTn id="47" fill="hold" nodeType="afterGroup">
                            <p:stCondLst>
                              <p:cond delay="1000"/>
                            </p:stCondLst>
                            <p:childTnLst>
                              <p:par>
                                <p:cTn id="48" presetID="3" presetClass="entr" presetSubtype="5"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linds(vertical)">
                                      <p:cBhvr>
                                        <p:cTn id="50" dur="500"/>
                                        <p:tgtEl>
                                          <p:spTgt spid="19"/>
                                        </p:tgtEl>
                                      </p:cBhvr>
                                    </p:animEffect>
                                  </p:childTnLst>
                                </p:cTn>
                              </p:par>
                            </p:childTnLst>
                          </p:cTn>
                        </p:par>
                        <p:par>
                          <p:cTn id="51" fill="hold" nodeType="afterGroup">
                            <p:stCondLst>
                              <p:cond delay="1500"/>
                            </p:stCondLst>
                            <p:childTnLst>
                              <p:par>
                                <p:cTn id="52" presetID="3" presetClass="entr" presetSubtype="5"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linds(vertical)">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P spid="14" grpId="0"/>
      <p:bldP spid="15" grpId="0" animBg="1"/>
      <p:bldP spid="16" grpId="0" animBg="1"/>
      <p:bldP spid="17" grpId="0" animBg="1"/>
      <p:bldP spid="18" grpId="0"/>
      <p:bldP spid="1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203779" name="TextBox 5"/>
          <p:cNvSpPr txBox="1">
            <a:spLocks noChangeArrowheads="1"/>
          </p:cNvSpPr>
          <p:nvPr/>
        </p:nvSpPr>
        <p:spPr bwMode="auto">
          <a:xfrm>
            <a:off x="857250" y="928688"/>
            <a:ext cx="7715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zh-CN" altLang="en-US" dirty="0">
                <a:latin typeface="Arial" charset="0"/>
              </a:rPr>
              <a:t>（</a:t>
            </a:r>
            <a:r>
              <a:rPr lang="en-US" altLang="zh-CN" dirty="0">
                <a:latin typeface="Arial" charset="0"/>
              </a:rPr>
              <a:t>3</a:t>
            </a:r>
            <a:r>
              <a:rPr lang="zh-CN" altLang="en-US" dirty="0">
                <a:latin typeface="Arial" charset="0"/>
              </a:rPr>
              <a:t>）</a:t>
            </a:r>
            <a:r>
              <a:rPr lang="zh-CN" altLang="zh-CN" dirty="0">
                <a:latin typeface="Arial" charset="0"/>
              </a:rPr>
              <a:t>从</a:t>
            </a:r>
            <a:r>
              <a:rPr lang="zh-CN" altLang="zh-CN" dirty="0">
                <a:solidFill>
                  <a:srgbClr val="FF0000"/>
                </a:solidFill>
                <a:latin typeface="Arial" charset="0"/>
              </a:rPr>
              <a:t>变量值存放的位置</a:t>
            </a:r>
            <a:r>
              <a:rPr lang="zh-CN" altLang="zh-CN" dirty="0">
                <a:latin typeface="Arial" charset="0"/>
              </a:rPr>
              <a:t>来区分</a:t>
            </a:r>
            <a:r>
              <a:rPr lang="en-US" altLang="zh-CN" dirty="0">
                <a:latin typeface="Arial" charset="0"/>
              </a:rPr>
              <a:t>,</a:t>
            </a:r>
            <a:r>
              <a:rPr lang="zh-CN" altLang="zh-CN" dirty="0">
                <a:latin typeface="Arial" charset="0"/>
              </a:rPr>
              <a:t>可分为</a:t>
            </a:r>
            <a:r>
              <a:rPr lang="en-US" altLang="zh-CN" dirty="0">
                <a:latin typeface="Arial" charset="0"/>
              </a:rPr>
              <a:t>:</a:t>
            </a:r>
            <a:endParaRPr lang="zh-CN" altLang="en-US" dirty="0">
              <a:latin typeface="Arial" charset="0"/>
            </a:endParaRPr>
          </a:p>
        </p:txBody>
      </p:sp>
      <p:sp>
        <p:nvSpPr>
          <p:cNvPr id="7" name="TextBox 6"/>
          <p:cNvSpPr txBox="1">
            <a:spLocks noChangeArrowheads="1"/>
          </p:cNvSpPr>
          <p:nvPr/>
        </p:nvSpPr>
        <p:spPr bwMode="auto">
          <a:xfrm>
            <a:off x="357188" y="3214688"/>
            <a:ext cx="100012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zh-CN" altLang="zh-CN" sz="2800">
                <a:latin typeface="Arial" charset="0"/>
              </a:rPr>
              <a:t>按变量值存放的位置分</a:t>
            </a:r>
            <a:endParaRPr lang="zh-CN" altLang="en-US" sz="2800">
              <a:latin typeface="Arial" charset="0"/>
            </a:endParaRPr>
          </a:p>
        </p:txBody>
      </p:sp>
      <p:sp>
        <p:nvSpPr>
          <p:cNvPr id="8" name="TextBox 7"/>
          <p:cNvSpPr txBox="1">
            <a:spLocks noChangeArrowheads="1"/>
          </p:cNvSpPr>
          <p:nvPr/>
        </p:nvSpPr>
        <p:spPr bwMode="auto">
          <a:xfrm>
            <a:off x="1857375" y="2786063"/>
            <a:ext cx="3214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zh-CN" altLang="zh-CN" sz="2800">
                <a:latin typeface="Arial" charset="0"/>
              </a:rPr>
              <a:t>内存中静态存储区</a:t>
            </a:r>
            <a:endParaRPr lang="zh-CN" altLang="en-US" sz="2800">
              <a:latin typeface="Arial" charset="0"/>
            </a:endParaRPr>
          </a:p>
        </p:txBody>
      </p:sp>
      <p:sp>
        <p:nvSpPr>
          <p:cNvPr id="9" name="TextBox 8"/>
          <p:cNvSpPr txBox="1">
            <a:spLocks noChangeArrowheads="1"/>
          </p:cNvSpPr>
          <p:nvPr/>
        </p:nvSpPr>
        <p:spPr bwMode="auto">
          <a:xfrm>
            <a:off x="1785938" y="4143375"/>
            <a:ext cx="3143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zh-CN" altLang="zh-CN" sz="2800" dirty="0">
                <a:latin typeface="Arial" charset="0"/>
              </a:rPr>
              <a:t>内存中动态存储区</a:t>
            </a:r>
            <a:endParaRPr lang="zh-CN" altLang="en-US" sz="2800" dirty="0">
              <a:latin typeface="Arial" charset="0"/>
            </a:endParaRPr>
          </a:p>
        </p:txBody>
      </p:sp>
      <p:sp>
        <p:nvSpPr>
          <p:cNvPr id="10" name="TextBox 9"/>
          <p:cNvSpPr txBox="1">
            <a:spLocks noChangeArrowheads="1"/>
          </p:cNvSpPr>
          <p:nvPr/>
        </p:nvSpPr>
        <p:spPr bwMode="auto">
          <a:xfrm>
            <a:off x="5500688" y="1857375"/>
            <a:ext cx="2571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zh-CN" altLang="zh-CN" sz="2800">
                <a:latin typeface="Arial" charset="0"/>
              </a:rPr>
              <a:t>静态局部变量</a:t>
            </a:r>
            <a:endParaRPr lang="zh-CN" altLang="en-US" sz="2800">
              <a:latin typeface="Arial" charset="0"/>
            </a:endParaRPr>
          </a:p>
        </p:txBody>
      </p:sp>
      <p:sp>
        <p:nvSpPr>
          <p:cNvPr id="12" name="TextBox 11"/>
          <p:cNvSpPr txBox="1">
            <a:spLocks noChangeArrowheads="1"/>
          </p:cNvSpPr>
          <p:nvPr/>
        </p:nvSpPr>
        <p:spPr bwMode="auto">
          <a:xfrm>
            <a:off x="5500688" y="2714625"/>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zh-CN" altLang="zh-CN" sz="2800" dirty="0">
                <a:latin typeface="Arial" charset="0"/>
              </a:rPr>
              <a:t>静态外部变量</a:t>
            </a:r>
            <a:endParaRPr lang="zh-CN" altLang="en-US" sz="2800" dirty="0">
              <a:latin typeface="Arial" charset="0"/>
            </a:endParaRPr>
          </a:p>
        </p:txBody>
      </p:sp>
      <p:sp>
        <p:nvSpPr>
          <p:cNvPr id="13" name="TextBox 12"/>
          <p:cNvSpPr txBox="1">
            <a:spLocks noChangeArrowheads="1"/>
          </p:cNvSpPr>
          <p:nvPr/>
        </p:nvSpPr>
        <p:spPr bwMode="auto">
          <a:xfrm>
            <a:off x="5320605" y="4143375"/>
            <a:ext cx="3571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zh-CN" altLang="zh-CN" sz="2800" dirty="0">
                <a:latin typeface="Arial" charset="0"/>
              </a:rPr>
              <a:t>自动变量和形式参数</a:t>
            </a:r>
            <a:endParaRPr lang="zh-CN" altLang="en-US" sz="2800" dirty="0">
              <a:latin typeface="Arial" charset="0"/>
            </a:endParaRPr>
          </a:p>
        </p:txBody>
      </p:sp>
      <p:sp>
        <p:nvSpPr>
          <p:cNvPr id="14" name="TextBox 13"/>
          <p:cNvSpPr txBox="1">
            <a:spLocks noChangeArrowheads="1"/>
          </p:cNvSpPr>
          <p:nvPr/>
        </p:nvSpPr>
        <p:spPr bwMode="auto">
          <a:xfrm>
            <a:off x="5214938" y="4929188"/>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zh-CN" altLang="zh-CN" sz="2800">
                <a:latin typeface="Arial" charset="0"/>
              </a:rPr>
              <a:t>寄存器变量</a:t>
            </a:r>
            <a:endParaRPr lang="zh-CN" altLang="en-US" sz="2800">
              <a:latin typeface="Arial" charset="0"/>
            </a:endParaRPr>
          </a:p>
        </p:txBody>
      </p:sp>
      <p:sp>
        <p:nvSpPr>
          <p:cNvPr id="15" name="左大括号 14"/>
          <p:cNvSpPr>
            <a:spLocks/>
          </p:cNvSpPr>
          <p:nvPr/>
        </p:nvSpPr>
        <p:spPr bwMode="auto">
          <a:xfrm>
            <a:off x="1428750" y="3071813"/>
            <a:ext cx="428625" cy="2143125"/>
          </a:xfrm>
          <a:prstGeom prst="leftBrace">
            <a:avLst>
              <a:gd name="adj1" fmla="val 8333"/>
              <a:gd name="adj2" fmla="val 50000"/>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16" name="左大括号 15"/>
          <p:cNvSpPr>
            <a:spLocks/>
          </p:cNvSpPr>
          <p:nvPr/>
        </p:nvSpPr>
        <p:spPr bwMode="auto">
          <a:xfrm>
            <a:off x="5000625" y="2143125"/>
            <a:ext cx="357188" cy="1857375"/>
          </a:xfrm>
          <a:prstGeom prst="leftBrace">
            <a:avLst>
              <a:gd name="adj1" fmla="val 8330"/>
              <a:gd name="adj2" fmla="val 50000"/>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18" name="TextBox 17"/>
          <p:cNvSpPr txBox="1">
            <a:spLocks noChangeArrowheads="1"/>
          </p:cNvSpPr>
          <p:nvPr/>
        </p:nvSpPr>
        <p:spPr bwMode="auto">
          <a:xfrm>
            <a:off x="5500688" y="3429000"/>
            <a:ext cx="2000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zh-CN" altLang="zh-CN" sz="2800" dirty="0">
                <a:latin typeface="Arial" charset="0"/>
              </a:rPr>
              <a:t>外部变量</a:t>
            </a:r>
            <a:endParaRPr lang="zh-CN" altLang="en-US" sz="2800" dirty="0">
              <a:latin typeface="Arial" charset="0"/>
            </a:endParaRPr>
          </a:p>
        </p:txBody>
      </p:sp>
      <p:sp>
        <p:nvSpPr>
          <p:cNvPr id="20" name="TextBox 19"/>
          <p:cNvSpPr txBox="1">
            <a:spLocks noChangeArrowheads="1"/>
          </p:cNvSpPr>
          <p:nvPr/>
        </p:nvSpPr>
        <p:spPr bwMode="auto">
          <a:xfrm>
            <a:off x="1857375" y="4929188"/>
            <a:ext cx="3071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l" eaLnBrk="1" hangingPunct="1">
              <a:lnSpc>
                <a:spcPct val="100000"/>
              </a:lnSpc>
              <a:spcBef>
                <a:spcPct val="0"/>
              </a:spcBef>
              <a:buFontTx/>
              <a:buNone/>
            </a:pPr>
            <a:r>
              <a:rPr lang="en-US" altLang="zh-CN" sz="2800">
                <a:latin typeface="Arial" charset="0"/>
              </a:rPr>
              <a:t>CPU</a:t>
            </a:r>
            <a:r>
              <a:rPr lang="zh-CN" altLang="zh-CN" sz="2800">
                <a:latin typeface="Arial" charset="0"/>
              </a:rPr>
              <a:t>中的寄存器</a:t>
            </a:r>
            <a:endParaRPr lang="zh-CN" altLang="en-US" sz="2800">
              <a:latin typeface="Arial" charset="0"/>
            </a:endParaRPr>
          </a:p>
        </p:txBody>
      </p:sp>
      <p:cxnSp>
        <p:nvCxnSpPr>
          <p:cNvPr id="24" name="直接连接符 23"/>
          <p:cNvCxnSpPr>
            <a:cxnSpLocks noChangeShapeType="1"/>
          </p:cNvCxnSpPr>
          <p:nvPr/>
        </p:nvCxnSpPr>
        <p:spPr bwMode="auto">
          <a:xfrm>
            <a:off x="4786313" y="4429125"/>
            <a:ext cx="571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5" name="直接连接符 24"/>
          <p:cNvCxnSpPr>
            <a:cxnSpLocks noChangeShapeType="1"/>
          </p:cNvCxnSpPr>
          <p:nvPr/>
        </p:nvCxnSpPr>
        <p:spPr bwMode="auto">
          <a:xfrm>
            <a:off x="4572000" y="5214938"/>
            <a:ext cx="571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62078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out)">
                                      <p:cBhvr>
                                        <p:cTn id="12" dur="500"/>
                                        <p:tgtEl>
                                          <p:spTgt spid="15"/>
                                        </p:tgtEl>
                                      </p:cBhvr>
                                    </p:animEffect>
                                  </p:childTnLst>
                                </p:cTn>
                              </p:par>
                            </p:childTnLst>
                          </p:cTn>
                        </p:par>
                        <p:par>
                          <p:cTn id="13" fill="hold" nodeType="afterGroup">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vertical)">
                                      <p:cBhvr>
                                        <p:cTn id="16" dur="500"/>
                                        <p:tgtEl>
                                          <p:spTgt spid="8"/>
                                        </p:tgtEl>
                                      </p:cBhvr>
                                    </p:animEffect>
                                  </p:childTnLst>
                                </p:cTn>
                              </p:par>
                            </p:childTnLst>
                          </p:cTn>
                        </p:par>
                        <p:par>
                          <p:cTn id="17" fill="hold" nodeType="afterGroup">
                            <p:stCondLst>
                              <p:cond delay="1000"/>
                            </p:stCondLst>
                            <p:childTnLst>
                              <p:par>
                                <p:cTn id="18" presetID="3" presetClass="entr" presetSubtype="5"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vertical)">
                                      <p:cBhvr>
                                        <p:cTn id="20" dur="500"/>
                                        <p:tgtEl>
                                          <p:spTgt spid="9"/>
                                        </p:tgtEl>
                                      </p:cBhvr>
                                    </p:animEffect>
                                  </p:childTnLst>
                                </p:cTn>
                              </p:par>
                            </p:childTnLst>
                          </p:cTn>
                        </p:par>
                        <p:par>
                          <p:cTn id="21" fill="hold" nodeType="afterGroup">
                            <p:stCondLst>
                              <p:cond delay="1500"/>
                            </p:stCondLst>
                            <p:childTnLst>
                              <p:par>
                                <p:cTn id="22" presetID="3" presetClass="entr" presetSubtype="5"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vertical)">
                                      <p:cBhvr>
                                        <p:cTn id="24" dur="500"/>
                                        <p:tgtEl>
                                          <p:spTgt spid="2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ox(out)">
                                      <p:cBhvr>
                                        <p:cTn id="29" dur="500"/>
                                        <p:tgtEl>
                                          <p:spTgt spid="16"/>
                                        </p:tgtEl>
                                      </p:cBhvr>
                                    </p:animEffect>
                                  </p:childTnLst>
                                </p:cTn>
                              </p:par>
                            </p:childTnLst>
                          </p:cTn>
                        </p:par>
                        <p:par>
                          <p:cTn id="30" fill="hold" nodeType="afterGroup">
                            <p:stCondLst>
                              <p:cond delay="500"/>
                            </p:stCondLst>
                            <p:childTnLst>
                              <p:par>
                                <p:cTn id="31" presetID="3" presetClass="entr" presetSubtype="5"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vertical)">
                                      <p:cBhvr>
                                        <p:cTn id="33" dur="500"/>
                                        <p:tgtEl>
                                          <p:spTgt spid="10"/>
                                        </p:tgtEl>
                                      </p:cBhvr>
                                    </p:animEffect>
                                  </p:childTnLst>
                                </p:cTn>
                              </p:par>
                            </p:childTnLst>
                          </p:cTn>
                        </p:par>
                        <p:par>
                          <p:cTn id="34" fill="hold" nodeType="afterGroup">
                            <p:stCondLst>
                              <p:cond delay="1000"/>
                            </p:stCondLst>
                            <p:childTnLst>
                              <p:par>
                                <p:cTn id="35" presetID="3" presetClass="entr" presetSubtype="5"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vertical)">
                                      <p:cBhvr>
                                        <p:cTn id="37" dur="500"/>
                                        <p:tgtEl>
                                          <p:spTgt spid="12"/>
                                        </p:tgtEl>
                                      </p:cBhvr>
                                    </p:animEffect>
                                  </p:childTnLst>
                                </p:cTn>
                              </p:par>
                            </p:childTnLst>
                          </p:cTn>
                        </p:par>
                        <p:par>
                          <p:cTn id="38" fill="hold" nodeType="afterGroup">
                            <p:stCondLst>
                              <p:cond delay="1500"/>
                            </p:stCondLst>
                            <p:childTnLst>
                              <p:par>
                                <p:cTn id="39" presetID="3" presetClass="entr" presetSubtype="5"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linds(vertical)">
                                      <p:cBhvr>
                                        <p:cTn id="41" dur="500"/>
                                        <p:tgtEl>
                                          <p:spTgt spid="1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8"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slide(fromLeft)">
                                      <p:cBhvr>
                                        <p:cTn id="46" dur="500"/>
                                        <p:tgtEl>
                                          <p:spTgt spid="24"/>
                                        </p:tgtEl>
                                      </p:cBhvr>
                                    </p:animEffect>
                                  </p:childTnLst>
                                </p:cTn>
                              </p:par>
                            </p:childTnLst>
                          </p:cTn>
                        </p:par>
                        <p:par>
                          <p:cTn id="47" fill="hold" nodeType="afterGroup">
                            <p:stCondLst>
                              <p:cond delay="500"/>
                            </p:stCondLst>
                            <p:childTnLst>
                              <p:par>
                                <p:cTn id="48" presetID="3" presetClass="entr" presetSubtype="5"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linds(vertical)">
                                      <p:cBhvr>
                                        <p:cTn id="50" dur="500"/>
                                        <p:tgtEl>
                                          <p:spTgt spid="1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8"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lide(fromLeft)">
                                      <p:cBhvr>
                                        <p:cTn id="55" dur="500"/>
                                        <p:tgtEl>
                                          <p:spTgt spid="25"/>
                                        </p:tgtEl>
                                      </p:cBhvr>
                                    </p:animEffect>
                                  </p:childTnLst>
                                </p:cTn>
                              </p:par>
                            </p:childTnLst>
                          </p:cTn>
                        </p:par>
                        <p:par>
                          <p:cTn id="56" fill="hold" nodeType="afterGroup">
                            <p:stCondLst>
                              <p:cond delay="500"/>
                            </p:stCondLst>
                            <p:childTnLst>
                              <p:par>
                                <p:cTn id="57" presetID="3" presetClass="entr" presetSubtype="5"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blinds(vertical)">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P spid="14" grpId="0"/>
      <p:bldP spid="15" grpId="0" animBg="1"/>
      <p:bldP spid="16" grpId="0" animBg="1"/>
      <p:bldP spid="18" grpId="0"/>
      <p:bldP spid="2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内容占位符 2"/>
          <p:cNvSpPr>
            <a:spLocks noGrp="1"/>
          </p:cNvSpPr>
          <p:nvPr>
            <p:ph idx="1"/>
          </p:nvPr>
        </p:nvSpPr>
        <p:spPr>
          <a:xfrm>
            <a:off x="539750" y="857250"/>
            <a:ext cx="8153400" cy="5500688"/>
          </a:xfrm>
        </p:spPr>
        <p:txBody>
          <a:bodyPr/>
          <a:lstStyle/>
          <a:p>
            <a:pPr>
              <a:buFont typeface="Wingdings" pitchFamily="2" charset="2"/>
              <a:buNone/>
            </a:pPr>
            <a:r>
              <a:rPr lang="en-US" altLang="zh-CN" dirty="0"/>
              <a:t>(</a:t>
            </a:r>
            <a:r>
              <a:rPr lang="zh-CN" altLang="zh-CN" dirty="0"/>
              <a:t>４</a:t>
            </a:r>
            <a:r>
              <a:rPr lang="en-US" altLang="zh-CN" dirty="0"/>
              <a:t>) </a:t>
            </a:r>
            <a:r>
              <a:rPr lang="zh-CN" altLang="zh-CN" dirty="0"/>
              <a:t>关于作用域和生存期的概念</a:t>
            </a:r>
            <a:endParaRPr lang="en-US" altLang="zh-CN" dirty="0"/>
          </a:p>
          <a:p>
            <a:r>
              <a:rPr lang="zh-CN" altLang="zh-CN" dirty="0"/>
              <a:t>对一个变量的属性可以从两个方面分析</a:t>
            </a:r>
            <a:r>
              <a:rPr lang="zh-CN" altLang="en-US" dirty="0"/>
              <a:t>：</a:t>
            </a:r>
            <a:endParaRPr lang="en-US" altLang="zh-CN" dirty="0"/>
          </a:p>
          <a:p>
            <a:pPr lvl="1"/>
            <a:r>
              <a:rPr lang="zh-CN" altLang="zh-CN" dirty="0"/>
              <a:t>作用域</a:t>
            </a:r>
            <a:r>
              <a:rPr lang="zh-CN" altLang="en-US" dirty="0"/>
              <a:t>：</a:t>
            </a:r>
            <a:r>
              <a:rPr lang="zh-CN" altLang="zh-CN" dirty="0"/>
              <a:t>如果一个变量在某个文件或函数范围内是有效的，就称该范围为该变量的</a:t>
            </a:r>
            <a:r>
              <a:rPr lang="zh-CN" altLang="zh-CN" dirty="0">
                <a:solidFill>
                  <a:srgbClr val="C00000"/>
                </a:solidFill>
              </a:rPr>
              <a:t>作用域</a:t>
            </a:r>
            <a:endParaRPr lang="en-US" altLang="zh-CN" dirty="0">
              <a:solidFill>
                <a:srgbClr val="C00000"/>
              </a:solidFill>
            </a:endParaRPr>
          </a:p>
          <a:p>
            <a:pPr lvl="1"/>
            <a:r>
              <a:rPr lang="zh-CN" altLang="zh-CN" dirty="0"/>
              <a:t>生存期</a:t>
            </a:r>
            <a:r>
              <a:rPr lang="zh-CN" altLang="en-US" dirty="0"/>
              <a:t>：</a:t>
            </a:r>
            <a:r>
              <a:rPr lang="zh-CN" altLang="zh-CN" dirty="0"/>
              <a:t>如果一个变量值在某一时刻是存在的，则认为这一时刻属于该变量的</a:t>
            </a:r>
            <a:r>
              <a:rPr lang="zh-CN" altLang="zh-CN" dirty="0">
                <a:solidFill>
                  <a:srgbClr val="C00000"/>
                </a:solidFill>
              </a:rPr>
              <a:t>生存期</a:t>
            </a:r>
            <a:endParaRPr lang="en-US" altLang="zh-CN" dirty="0">
              <a:solidFill>
                <a:srgbClr val="C00000"/>
              </a:solidFill>
            </a:endParaRPr>
          </a:p>
          <a:p>
            <a:r>
              <a:rPr lang="zh-CN" altLang="en-US" dirty="0"/>
              <a:t>作用域</a:t>
            </a:r>
            <a:r>
              <a:rPr lang="zh-CN" altLang="zh-CN" dirty="0"/>
              <a:t>是从</a:t>
            </a:r>
            <a:r>
              <a:rPr lang="zh-CN" altLang="zh-CN" dirty="0">
                <a:solidFill>
                  <a:srgbClr val="C00000"/>
                </a:solidFill>
              </a:rPr>
              <a:t>空间</a:t>
            </a:r>
            <a:r>
              <a:rPr lang="zh-CN" altLang="zh-CN" dirty="0"/>
              <a:t>的角度，</a:t>
            </a:r>
            <a:r>
              <a:rPr lang="zh-CN" altLang="en-US" dirty="0"/>
              <a:t>生存期</a:t>
            </a:r>
            <a:r>
              <a:rPr lang="zh-CN" altLang="zh-CN" dirty="0"/>
              <a:t>是从</a:t>
            </a:r>
            <a:r>
              <a:rPr lang="zh-CN" altLang="zh-CN" dirty="0">
                <a:solidFill>
                  <a:srgbClr val="C00000"/>
                </a:solidFill>
              </a:rPr>
              <a:t>时间</a:t>
            </a:r>
            <a:r>
              <a:rPr lang="zh-CN" altLang="zh-CN" dirty="0"/>
              <a:t>的角度</a:t>
            </a:r>
            <a:endParaRPr lang="en-US" altLang="zh-CN" dirty="0"/>
          </a:p>
          <a:p>
            <a:r>
              <a:rPr lang="zh-CN" altLang="zh-CN" dirty="0"/>
              <a:t>二者有联系但不是同一回事</a:t>
            </a:r>
            <a:endParaRPr lang="zh-CN" altLang="en-US" dirty="0"/>
          </a:p>
          <a:p>
            <a:endParaRPr lang="zh-CN" altLang="en-US" dirty="0"/>
          </a:p>
        </p:txBody>
      </p:sp>
    </p:spTree>
    <p:extLst>
      <p:ext uri="{BB962C8B-B14F-4D97-AF65-F5344CB8AC3E}">
        <p14:creationId xmlns:p14="http://schemas.microsoft.com/office/powerpoint/2010/main" val="1332283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826">
                                            <p:txEl>
                                              <p:pRg st="1" end="1"/>
                                            </p:txEl>
                                          </p:spTgt>
                                        </p:tgtEl>
                                        <p:attrNameLst>
                                          <p:attrName>style.visibility</p:attrName>
                                        </p:attrNameLst>
                                      </p:cBhvr>
                                      <p:to>
                                        <p:strVal val="visible"/>
                                      </p:to>
                                    </p:set>
                                    <p:animEffect transition="in" filter="blinds(horizontal)">
                                      <p:cBhvr>
                                        <p:cTn id="7" dur="500"/>
                                        <p:tgtEl>
                                          <p:spTgt spid="20582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5826">
                                            <p:txEl>
                                              <p:pRg st="2" end="2"/>
                                            </p:txEl>
                                          </p:spTgt>
                                        </p:tgtEl>
                                        <p:attrNameLst>
                                          <p:attrName>style.visibility</p:attrName>
                                        </p:attrNameLst>
                                      </p:cBhvr>
                                      <p:to>
                                        <p:strVal val="visible"/>
                                      </p:to>
                                    </p:set>
                                    <p:animEffect transition="in" filter="blinds(horizontal)">
                                      <p:cBhvr>
                                        <p:cTn id="12" dur="500"/>
                                        <p:tgtEl>
                                          <p:spTgt spid="20582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5826">
                                            <p:txEl>
                                              <p:pRg st="3" end="3"/>
                                            </p:txEl>
                                          </p:spTgt>
                                        </p:tgtEl>
                                        <p:attrNameLst>
                                          <p:attrName>style.visibility</p:attrName>
                                        </p:attrNameLst>
                                      </p:cBhvr>
                                      <p:to>
                                        <p:strVal val="visible"/>
                                      </p:to>
                                    </p:set>
                                    <p:animEffect transition="in" filter="blinds(horizontal)">
                                      <p:cBhvr>
                                        <p:cTn id="17" dur="500"/>
                                        <p:tgtEl>
                                          <p:spTgt spid="20582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5826">
                                            <p:txEl>
                                              <p:pRg st="4" end="4"/>
                                            </p:txEl>
                                          </p:spTgt>
                                        </p:tgtEl>
                                        <p:attrNameLst>
                                          <p:attrName>style.visibility</p:attrName>
                                        </p:attrNameLst>
                                      </p:cBhvr>
                                      <p:to>
                                        <p:strVal val="visible"/>
                                      </p:to>
                                    </p:set>
                                    <p:animEffect transition="in" filter="blinds(horizontal)">
                                      <p:cBhvr>
                                        <p:cTn id="22" dur="500"/>
                                        <p:tgtEl>
                                          <p:spTgt spid="20582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5826">
                                            <p:txEl>
                                              <p:pRg st="5" end="5"/>
                                            </p:txEl>
                                          </p:spTgt>
                                        </p:tgtEl>
                                        <p:attrNameLst>
                                          <p:attrName>style.visibility</p:attrName>
                                        </p:attrNameLst>
                                      </p:cBhvr>
                                      <p:to>
                                        <p:strVal val="visible"/>
                                      </p:to>
                                    </p:set>
                                    <p:animEffect transition="in" filter="blinds(horizontal)">
                                      <p:cBhvr>
                                        <p:cTn id="27" dur="500"/>
                                        <p:tgtEl>
                                          <p:spTgt spid="2058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内容占位符 2"/>
          <p:cNvSpPr>
            <a:spLocks noGrp="1"/>
          </p:cNvSpPr>
          <p:nvPr>
            <p:ph idx="1"/>
          </p:nvPr>
        </p:nvSpPr>
        <p:spPr>
          <a:xfrm>
            <a:off x="785813" y="571500"/>
            <a:ext cx="4643437" cy="6143625"/>
          </a:xfrm>
        </p:spPr>
        <p:txBody>
          <a:bodyPr/>
          <a:lstStyle/>
          <a:p>
            <a:pPr>
              <a:lnSpc>
                <a:spcPct val="100000"/>
              </a:lnSpc>
              <a:buFont typeface="Wingdings" pitchFamily="2" charset="2"/>
              <a:buNone/>
            </a:pPr>
            <a:r>
              <a:rPr lang="en-US" altLang="zh-CN" sz="2800" b="1" dirty="0" err="1"/>
              <a:t>int</a:t>
            </a:r>
            <a:r>
              <a:rPr lang="en-US" altLang="zh-CN" sz="2800" b="1" dirty="0"/>
              <a:t> a;</a:t>
            </a:r>
          </a:p>
          <a:p>
            <a:pPr>
              <a:lnSpc>
                <a:spcPct val="100000"/>
              </a:lnSpc>
              <a:buFont typeface="Wingdings" pitchFamily="2" charset="2"/>
              <a:buNone/>
            </a:pPr>
            <a:r>
              <a:rPr lang="en-US" altLang="zh-CN" sz="2800" b="1" dirty="0" err="1">
                <a:solidFill>
                  <a:srgbClr val="00B050"/>
                </a:solidFill>
              </a:rPr>
              <a:t>int</a:t>
            </a:r>
            <a:r>
              <a:rPr lang="en-US" altLang="zh-CN" sz="2800" b="1" dirty="0">
                <a:solidFill>
                  <a:srgbClr val="00B050"/>
                </a:solidFill>
              </a:rPr>
              <a:t> main( )</a:t>
            </a:r>
          </a:p>
          <a:p>
            <a:pPr>
              <a:lnSpc>
                <a:spcPct val="100000"/>
              </a:lnSpc>
              <a:buFont typeface="Wingdings" pitchFamily="2" charset="2"/>
              <a:buNone/>
            </a:pPr>
            <a:r>
              <a:rPr lang="en-US" altLang="zh-CN" sz="2800" b="1" dirty="0">
                <a:solidFill>
                  <a:srgbClr val="00B050"/>
                </a:solidFill>
              </a:rPr>
              <a:t>{ …f2( );…f1( );… }</a:t>
            </a:r>
          </a:p>
          <a:p>
            <a:pPr>
              <a:lnSpc>
                <a:spcPct val="100000"/>
              </a:lnSpc>
              <a:buFont typeface="Wingdings" pitchFamily="2" charset="2"/>
              <a:buNone/>
            </a:pPr>
            <a:r>
              <a:rPr lang="en-US" altLang="zh-CN" sz="2800" b="1" dirty="0">
                <a:solidFill>
                  <a:srgbClr val="9D138D"/>
                </a:solidFill>
              </a:rPr>
              <a:t>void f1( )</a:t>
            </a:r>
          </a:p>
          <a:p>
            <a:pPr>
              <a:lnSpc>
                <a:spcPct val="100000"/>
              </a:lnSpc>
              <a:buFont typeface="Wingdings" pitchFamily="2" charset="2"/>
              <a:buNone/>
            </a:pPr>
            <a:r>
              <a:rPr lang="en-US" altLang="zh-CN" sz="2800" b="1" dirty="0">
                <a:solidFill>
                  <a:srgbClr val="9D138D"/>
                </a:solidFill>
              </a:rPr>
              <a:t>{ auto </a:t>
            </a:r>
            <a:r>
              <a:rPr lang="en-US" altLang="zh-CN" sz="2800" b="1" dirty="0" err="1">
                <a:solidFill>
                  <a:srgbClr val="9D138D"/>
                </a:solidFill>
              </a:rPr>
              <a:t>int</a:t>
            </a:r>
            <a:r>
              <a:rPr lang="en-US" altLang="zh-CN" sz="2800" b="1" dirty="0">
                <a:solidFill>
                  <a:srgbClr val="9D138D"/>
                </a:solidFill>
              </a:rPr>
              <a:t> b;</a:t>
            </a:r>
          </a:p>
          <a:p>
            <a:pPr>
              <a:lnSpc>
                <a:spcPct val="100000"/>
              </a:lnSpc>
              <a:buFont typeface="Wingdings" pitchFamily="2" charset="2"/>
              <a:buNone/>
            </a:pPr>
            <a:r>
              <a:rPr lang="en-US" altLang="zh-CN" sz="2800" b="1" dirty="0">
                <a:solidFill>
                  <a:srgbClr val="9D138D"/>
                </a:solidFill>
              </a:rPr>
              <a:t>   …   f2( );  </a:t>
            </a:r>
          </a:p>
          <a:p>
            <a:pPr>
              <a:lnSpc>
                <a:spcPct val="100000"/>
              </a:lnSpc>
              <a:buFont typeface="Wingdings" pitchFamily="2" charset="2"/>
              <a:buNone/>
            </a:pPr>
            <a:r>
              <a:rPr lang="en-US" altLang="zh-CN" sz="2800" b="1" dirty="0">
                <a:solidFill>
                  <a:srgbClr val="9D138D"/>
                </a:solidFill>
              </a:rPr>
              <a:t>   …   </a:t>
            </a:r>
          </a:p>
          <a:p>
            <a:pPr>
              <a:lnSpc>
                <a:spcPct val="100000"/>
              </a:lnSpc>
              <a:buFont typeface="Wingdings" pitchFamily="2" charset="2"/>
              <a:buNone/>
            </a:pPr>
            <a:r>
              <a:rPr lang="en-US" altLang="zh-CN" sz="2800" b="1" dirty="0">
                <a:solidFill>
                  <a:srgbClr val="9D138D"/>
                </a:solidFill>
              </a:rPr>
              <a:t>}</a:t>
            </a:r>
          </a:p>
          <a:p>
            <a:pPr>
              <a:lnSpc>
                <a:spcPct val="100000"/>
              </a:lnSpc>
              <a:buFont typeface="Wingdings" pitchFamily="2" charset="2"/>
              <a:buNone/>
            </a:pPr>
            <a:r>
              <a:rPr lang="en-US" altLang="zh-CN" sz="2800" b="1" dirty="0">
                <a:solidFill>
                  <a:srgbClr val="0000CC"/>
                </a:solidFill>
              </a:rPr>
              <a:t>void f2( )</a:t>
            </a:r>
          </a:p>
          <a:p>
            <a:pPr>
              <a:lnSpc>
                <a:spcPct val="100000"/>
              </a:lnSpc>
              <a:buFont typeface="Wingdings" pitchFamily="2" charset="2"/>
              <a:buNone/>
            </a:pPr>
            <a:r>
              <a:rPr lang="en-US" altLang="zh-CN" sz="2800" b="1" dirty="0">
                <a:solidFill>
                  <a:srgbClr val="0000CC"/>
                </a:solidFill>
              </a:rPr>
              <a:t>{ static </a:t>
            </a:r>
            <a:r>
              <a:rPr lang="en-US" altLang="zh-CN" sz="2800" b="1" dirty="0" err="1">
                <a:solidFill>
                  <a:srgbClr val="0000CC"/>
                </a:solidFill>
              </a:rPr>
              <a:t>int</a:t>
            </a:r>
            <a:r>
              <a:rPr lang="en-US" altLang="zh-CN" sz="2800" b="1" dirty="0">
                <a:solidFill>
                  <a:srgbClr val="0000CC"/>
                </a:solidFill>
              </a:rPr>
              <a:t> c;  </a:t>
            </a:r>
          </a:p>
          <a:p>
            <a:pPr>
              <a:lnSpc>
                <a:spcPct val="100000"/>
              </a:lnSpc>
              <a:buFont typeface="Wingdings" pitchFamily="2" charset="2"/>
              <a:buNone/>
            </a:pPr>
            <a:r>
              <a:rPr lang="en-US" altLang="zh-CN" sz="2800" b="1" dirty="0">
                <a:solidFill>
                  <a:srgbClr val="0000CC"/>
                </a:solidFill>
              </a:rPr>
              <a:t>……  </a:t>
            </a:r>
          </a:p>
          <a:p>
            <a:pPr>
              <a:lnSpc>
                <a:spcPct val="100000"/>
              </a:lnSpc>
              <a:buFont typeface="Wingdings" pitchFamily="2" charset="2"/>
              <a:buNone/>
            </a:pPr>
            <a:r>
              <a:rPr lang="en-US" altLang="zh-CN" sz="2800" b="1" dirty="0">
                <a:solidFill>
                  <a:srgbClr val="0000CC"/>
                </a:solidFill>
              </a:rPr>
              <a:t>}</a:t>
            </a:r>
            <a:endParaRPr lang="zh-CN" altLang="en-US" sz="2800" b="1" dirty="0">
              <a:solidFill>
                <a:srgbClr val="0000CC"/>
              </a:solidFill>
            </a:endParaRPr>
          </a:p>
        </p:txBody>
      </p:sp>
      <p:cxnSp>
        <p:nvCxnSpPr>
          <p:cNvPr id="5" name="直接箭头连接符 4"/>
          <p:cNvCxnSpPr>
            <a:cxnSpLocks noChangeShapeType="1"/>
          </p:cNvCxnSpPr>
          <p:nvPr/>
        </p:nvCxnSpPr>
        <p:spPr bwMode="auto">
          <a:xfrm rot="5400000">
            <a:off x="5178425" y="3751263"/>
            <a:ext cx="5645150" cy="0"/>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8" name="TextBox 7"/>
          <p:cNvSpPr txBox="1">
            <a:spLocks noChangeArrowheads="1"/>
          </p:cNvSpPr>
          <p:nvPr/>
        </p:nvSpPr>
        <p:spPr bwMode="auto">
          <a:xfrm>
            <a:off x="6715125" y="2190750"/>
            <a:ext cx="2000250"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sz="2800">
                <a:latin typeface="Arial" charset="0"/>
              </a:rPr>
              <a:t>a</a:t>
            </a:r>
            <a:r>
              <a:rPr lang="zh-CN" altLang="en-US" sz="2800">
                <a:latin typeface="Arial" charset="0"/>
              </a:rPr>
              <a:t>的作用域</a:t>
            </a:r>
          </a:p>
        </p:txBody>
      </p:sp>
      <p:cxnSp>
        <p:nvCxnSpPr>
          <p:cNvPr id="9" name="直接箭头连接符 8"/>
          <p:cNvCxnSpPr>
            <a:cxnSpLocks noChangeShapeType="1"/>
          </p:cNvCxnSpPr>
          <p:nvPr/>
        </p:nvCxnSpPr>
        <p:spPr bwMode="auto">
          <a:xfrm rot="5400000">
            <a:off x="5394325" y="3678238"/>
            <a:ext cx="1500187" cy="1588"/>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10" name="TextBox 9"/>
          <p:cNvSpPr txBox="1">
            <a:spLocks noChangeArrowheads="1"/>
          </p:cNvSpPr>
          <p:nvPr/>
        </p:nvSpPr>
        <p:spPr bwMode="auto">
          <a:xfrm>
            <a:off x="5072063" y="3429000"/>
            <a:ext cx="2000250"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sz="2800">
                <a:latin typeface="Arial" charset="0"/>
              </a:rPr>
              <a:t>b</a:t>
            </a:r>
            <a:r>
              <a:rPr lang="zh-CN" altLang="en-US" sz="2800">
                <a:latin typeface="Arial" charset="0"/>
              </a:rPr>
              <a:t>的作用域</a:t>
            </a:r>
          </a:p>
        </p:txBody>
      </p:sp>
      <p:cxnSp>
        <p:nvCxnSpPr>
          <p:cNvPr id="14" name="直接连接符 13"/>
          <p:cNvCxnSpPr>
            <a:cxnSpLocks noChangeShapeType="1"/>
          </p:cNvCxnSpPr>
          <p:nvPr/>
        </p:nvCxnSpPr>
        <p:spPr bwMode="auto">
          <a:xfrm>
            <a:off x="2071688" y="928688"/>
            <a:ext cx="6286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5" name="直接连接符 14"/>
          <p:cNvCxnSpPr>
            <a:cxnSpLocks noChangeShapeType="1"/>
          </p:cNvCxnSpPr>
          <p:nvPr/>
        </p:nvCxnSpPr>
        <p:spPr bwMode="auto">
          <a:xfrm>
            <a:off x="1785938" y="6572250"/>
            <a:ext cx="65722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2" name="直接连接符 21"/>
          <p:cNvCxnSpPr>
            <a:cxnSpLocks noChangeShapeType="1"/>
          </p:cNvCxnSpPr>
          <p:nvPr/>
        </p:nvCxnSpPr>
        <p:spPr bwMode="auto">
          <a:xfrm>
            <a:off x="3786188" y="2928938"/>
            <a:ext cx="2857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 name="直接连接符 23"/>
          <p:cNvCxnSpPr>
            <a:cxnSpLocks noChangeShapeType="1"/>
          </p:cNvCxnSpPr>
          <p:nvPr/>
        </p:nvCxnSpPr>
        <p:spPr bwMode="auto">
          <a:xfrm>
            <a:off x="2000250" y="4429125"/>
            <a:ext cx="450056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8" name="直接箭头连接符 27"/>
          <p:cNvCxnSpPr>
            <a:cxnSpLocks noChangeShapeType="1"/>
          </p:cNvCxnSpPr>
          <p:nvPr/>
        </p:nvCxnSpPr>
        <p:spPr bwMode="auto">
          <a:xfrm rot="5400000">
            <a:off x="5394325" y="5749925"/>
            <a:ext cx="1500188" cy="1588"/>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29" name="TextBox 28"/>
          <p:cNvSpPr txBox="1">
            <a:spLocks noChangeArrowheads="1"/>
          </p:cNvSpPr>
          <p:nvPr/>
        </p:nvSpPr>
        <p:spPr bwMode="auto">
          <a:xfrm>
            <a:off x="5072063" y="5500688"/>
            <a:ext cx="2000250"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sz="2800">
                <a:latin typeface="Arial" charset="0"/>
              </a:rPr>
              <a:t>c</a:t>
            </a:r>
            <a:r>
              <a:rPr lang="zh-CN" altLang="en-US" sz="2800">
                <a:latin typeface="Arial" charset="0"/>
              </a:rPr>
              <a:t>的作用域</a:t>
            </a:r>
          </a:p>
        </p:txBody>
      </p:sp>
      <p:cxnSp>
        <p:nvCxnSpPr>
          <p:cNvPr id="30" name="直接连接符 29"/>
          <p:cNvCxnSpPr>
            <a:cxnSpLocks noChangeShapeType="1"/>
          </p:cNvCxnSpPr>
          <p:nvPr/>
        </p:nvCxnSpPr>
        <p:spPr bwMode="auto">
          <a:xfrm>
            <a:off x="3786188" y="5000625"/>
            <a:ext cx="2857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1" name="直接连接符 30"/>
          <p:cNvCxnSpPr>
            <a:cxnSpLocks noChangeShapeType="1"/>
          </p:cNvCxnSpPr>
          <p:nvPr/>
        </p:nvCxnSpPr>
        <p:spPr bwMode="auto">
          <a:xfrm>
            <a:off x="2000250" y="6500813"/>
            <a:ext cx="450056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05839" name="TextBox 31"/>
          <p:cNvSpPr txBox="1">
            <a:spLocks noChangeArrowheads="1"/>
          </p:cNvSpPr>
          <p:nvPr/>
        </p:nvSpPr>
        <p:spPr bwMode="auto">
          <a:xfrm>
            <a:off x="0" y="0"/>
            <a:ext cx="2000250"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FF0000"/>
                </a:solidFill>
                <a:latin typeface="Arial" charset="0"/>
              </a:rPr>
              <a:t>文件</a:t>
            </a:r>
            <a:r>
              <a:rPr lang="en-US" altLang="zh-CN" sz="2800">
                <a:solidFill>
                  <a:srgbClr val="FF0000"/>
                </a:solidFill>
                <a:latin typeface="Arial" charset="0"/>
              </a:rPr>
              <a:t>file1.c</a:t>
            </a:r>
          </a:p>
        </p:txBody>
      </p:sp>
    </p:spTree>
    <p:extLst>
      <p:ext uri="{BB962C8B-B14F-4D97-AF65-F5344CB8AC3E}">
        <p14:creationId xmlns:p14="http://schemas.microsoft.com/office/powerpoint/2010/main" val="2337338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par>
                                <p:cTn id="8" presetID="1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slide(fromLeft)">
                                      <p:cBhvr>
                                        <p:cTn id="10" dur="500"/>
                                        <p:tgtEl>
                                          <p:spTgt spid="15"/>
                                        </p:tgtEl>
                                      </p:cBhvr>
                                    </p:animEffect>
                                  </p:childTnLst>
                                </p:cTn>
                              </p:par>
                            </p:childTnLst>
                          </p:cTn>
                        </p:par>
                        <p:par>
                          <p:cTn id="11" fill="hold" nodeType="afterGroup">
                            <p:stCondLst>
                              <p:cond delay="500"/>
                            </p:stCondLst>
                            <p:childTnLst>
                              <p:par>
                                <p:cTn id="12" presetID="4" presetClass="entr" presetSubtype="32"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ox(out)">
                                      <p:cBhvr>
                                        <p:cTn id="14" dur="500"/>
                                        <p:tgtEl>
                                          <p:spTgt spid="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8" fill="hold"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slide(fromLeft)">
                                      <p:cBhvr>
                                        <p:cTn id="24" dur="500"/>
                                        <p:tgtEl>
                                          <p:spTgt spid="22"/>
                                        </p:tgtEl>
                                      </p:cBhvr>
                                    </p:animEffect>
                                  </p:childTnLst>
                                </p:cTn>
                              </p:par>
                              <p:par>
                                <p:cTn id="25" presetID="12" presetClass="entr" presetSubtype="8"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slide(fromLeft)">
                                      <p:cBhvr>
                                        <p:cTn id="27" dur="500"/>
                                        <p:tgtEl>
                                          <p:spTgt spid="24"/>
                                        </p:tgtEl>
                                      </p:cBhvr>
                                    </p:animEffect>
                                  </p:childTnLst>
                                </p:cTn>
                              </p:par>
                            </p:childTnLst>
                          </p:cTn>
                        </p:par>
                        <p:par>
                          <p:cTn id="28" fill="hold" nodeType="afterGroup">
                            <p:stCondLst>
                              <p:cond delay="500"/>
                            </p:stCondLst>
                            <p:childTnLst>
                              <p:par>
                                <p:cTn id="29" presetID="4" presetClass="entr" presetSubtype="32"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ox(out)">
                                      <p:cBhvr>
                                        <p:cTn id="31" dur="500"/>
                                        <p:tgtEl>
                                          <p:spTgt spid="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slide(fromLeft)">
                                      <p:cBhvr>
                                        <p:cTn id="41" dur="500"/>
                                        <p:tgtEl>
                                          <p:spTgt spid="30"/>
                                        </p:tgtEl>
                                      </p:cBhvr>
                                    </p:animEffect>
                                  </p:childTnLst>
                                </p:cTn>
                              </p:par>
                              <p:par>
                                <p:cTn id="42" presetID="12" presetClass="entr" presetSubtype="8"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slide(fromLeft)">
                                      <p:cBhvr>
                                        <p:cTn id="44" dur="500"/>
                                        <p:tgtEl>
                                          <p:spTgt spid="31"/>
                                        </p:tgtEl>
                                      </p:cBhvr>
                                    </p:animEffect>
                                  </p:childTnLst>
                                </p:cTn>
                              </p:par>
                            </p:childTnLst>
                          </p:cTn>
                        </p:par>
                        <p:par>
                          <p:cTn id="45" fill="hold" nodeType="afterGroup">
                            <p:stCondLst>
                              <p:cond delay="500"/>
                            </p:stCondLst>
                            <p:childTnLst>
                              <p:par>
                                <p:cTn id="46" presetID="4" presetClass="entr" presetSubtype="32" fill="hold"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ox(out)">
                                      <p:cBhvr>
                                        <p:cTn id="48" dur="500"/>
                                        <p:tgtEl>
                                          <p:spTgt spid="2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blinds(horizontal)">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0" y="2476500"/>
            <a:ext cx="1643063"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sz="2800">
                <a:latin typeface="Arial" charset="0"/>
              </a:rPr>
              <a:t>a</a:t>
            </a:r>
            <a:r>
              <a:rPr lang="zh-CN" altLang="en-US" sz="2800">
                <a:latin typeface="Arial" charset="0"/>
              </a:rPr>
              <a:t>生存期</a:t>
            </a:r>
          </a:p>
        </p:txBody>
      </p:sp>
      <p:sp>
        <p:nvSpPr>
          <p:cNvPr id="5" name="TextBox 4"/>
          <p:cNvSpPr txBox="1">
            <a:spLocks noChangeArrowheads="1"/>
          </p:cNvSpPr>
          <p:nvPr/>
        </p:nvSpPr>
        <p:spPr bwMode="auto">
          <a:xfrm>
            <a:off x="0" y="3429000"/>
            <a:ext cx="1714500"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sz="2800">
                <a:latin typeface="Arial" charset="0"/>
              </a:rPr>
              <a:t>b</a:t>
            </a:r>
            <a:r>
              <a:rPr lang="zh-CN" altLang="en-US" sz="2800">
                <a:latin typeface="Arial" charset="0"/>
              </a:rPr>
              <a:t>生存期</a:t>
            </a:r>
          </a:p>
        </p:txBody>
      </p:sp>
      <p:sp>
        <p:nvSpPr>
          <p:cNvPr id="6" name="TextBox 5"/>
          <p:cNvSpPr txBox="1">
            <a:spLocks noChangeArrowheads="1"/>
          </p:cNvSpPr>
          <p:nvPr/>
        </p:nvSpPr>
        <p:spPr bwMode="auto">
          <a:xfrm>
            <a:off x="-71438" y="4357688"/>
            <a:ext cx="1785938"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sz="2800">
                <a:latin typeface="Arial" charset="0"/>
              </a:rPr>
              <a:t>c</a:t>
            </a:r>
            <a:r>
              <a:rPr lang="zh-CN" altLang="en-US" sz="2800">
                <a:latin typeface="Arial" charset="0"/>
              </a:rPr>
              <a:t>生存期</a:t>
            </a:r>
          </a:p>
        </p:txBody>
      </p:sp>
      <p:sp>
        <p:nvSpPr>
          <p:cNvPr id="7" name="TextBox 6"/>
          <p:cNvSpPr txBox="1">
            <a:spLocks noChangeArrowheads="1"/>
          </p:cNvSpPr>
          <p:nvPr/>
        </p:nvSpPr>
        <p:spPr bwMode="auto">
          <a:xfrm>
            <a:off x="1500188" y="1785938"/>
            <a:ext cx="1285875"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sz="2800">
                <a:latin typeface="Arial" charset="0"/>
              </a:rPr>
              <a:t>main</a:t>
            </a:r>
            <a:endParaRPr lang="zh-CN" altLang="en-US" sz="2800">
              <a:latin typeface="Arial" charset="0"/>
            </a:endParaRPr>
          </a:p>
        </p:txBody>
      </p:sp>
      <p:sp>
        <p:nvSpPr>
          <p:cNvPr id="8" name="TextBox 7"/>
          <p:cNvSpPr txBox="1">
            <a:spLocks noChangeArrowheads="1"/>
          </p:cNvSpPr>
          <p:nvPr/>
        </p:nvSpPr>
        <p:spPr bwMode="auto">
          <a:xfrm>
            <a:off x="2928938" y="1785938"/>
            <a:ext cx="785812"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sz="2800">
                <a:latin typeface="Arial" charset="0"/>
              </a:rPr>
              <a:t>f2</a:t>
            </a:r>
            <a:endParaRPr lang="zh-CN" altLang="en-US" sz="2800">
              <a:latin typeface="Arial" charset="0"/>
            </a:endParaRPr>
          </a:p>
        </p:txBody>
      </p:sp>
      <p:sp>
        <p:nvSpPr>
          <p:cNvPr id="9" name="TextBox 8"/>
          <p:cNvSpPr txBox="1">
            <a:spLocks noChangeArrowheads="1"/>
          </p:cNvSpPr>
          <p:nvPr/>
        </p:nvSpPr>
        <p:spPr bwMode="auto">
          <a:xfrm>
            <a:off x="5286375" y="1785938"/>
            <a:ext cx="785813"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sz="2800">
                <a:latin typeface="Arial" charset="0"/>
              </a:rPr>
              <a:t>f1</a:t>
            </a:r>
            <a:endParaRPr lang="zh-CN" altLang="en-US" sz="2800">
              <a:latin typeface="Arial" charset="0"/>
            </a:endParaRPr>
          </a:p>
        </p:txBody>
      </p:sp>
      <p:sp>
        <p:nvSpPr>
          <p:cNvPr id="10" name="TextBox 9"/>
          <p:cNvSpPr txBox="1">
            <a:spLocks noChangeArrowheads="1"/>
          </p:cNvSpPr>
          <p:nvPr/>
        </p:nvSpPr>
        <p:spPr bwMode="auto">
          <a:xfrm>
            <a:off x="3857625" y="1762125"/>
            <a:ext cx="1285875"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sz="2800">
                <a:latin typeface="Arial" charset="0"/>
              </a:rPr>
              <a:t>main</a:t>
            </a:r>
            <a:endParaRPr lang="zh-CN" altLang="en-US" sz="2800">
              <a:latin typeface="Arial" charset="0"/>
            </a:endParaRPr>
          </a:p>
        </p:txBody>
      </p:sp>
      <p:sp>
        <p:nvSpPr>
          <p:cNvPr id="11" name="TextBox 10"/>
          <p:cNvSpPr txBox="1">
            <a:spLocks noChangeArrowheads="1"/>
          </p:cNvSpPr>
          <p:nvPr/>
        </p:nvSpPr>
        <p:spPr bwMode="auto">
          <a:xfrm>
            <a:off x="6143625" y="1785938"/>
            <a:ext cx="785813"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sz="2800">
                <a:latin typeface="Arial" charset="0"/>
              </a:rPr>
              <a:t>f2</a:t>
            </a:r>
            <a:endParaRPr lang="zh-CN" altLang="en-US" sz="2800">
              <a:latin typeface="Arial" charset="0"/>
            </a:endParaRPr>
          </a:p>
        </p:txBody>
      </p:sp>
      <p:sp>
        <p:nvSpPr>
          <p:cNvPr id="12" name="TextBox 11"/>
          <p:cNvSpPr txBox="1">
            <a:spLocks noChangeArrowheads="1"/>
          </p:cNvSpPr>
          <p:nvPr/>
        </p:nvSpPr>
        <p:spPr bwMode="auto">
          <a:xfrm>
            <a:off x="7000875" y="1762125"/>
            <a:ext cx="785813"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sz="2800">
                <a:latin typeface="Arial" charset="0"/>
              </a:rPr>
              <a:t>f1</a:t>
            </a:r>
            <a:endParaRPr lang="zh-CN" altLang="en-US" sz="2800">
              <a:latin typeface="Arial" charset="0"/>
            </a:endParaRPr>
          </a:p>
        </p:txBody>
      </p:sp>
      <p:sp>
        <p:nvSpPr>
          <p:cNvPr id="13" name="TextBox 12"/>
          <p:cNvSpPr txBox="1">
            <a:spLocks noChangeArrowheads="1"/>
          </p:cNvSpPr>
          <p:nvPr/>
        </p:nvSpPr>
        <p:spPr bwMode="auto">
          <a:xfrm>
            <a:off x="7929563" y="1785938"/>
            <a:ext cx="1071562"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en-US" altLang="zh-CN" sz="2800">
                <a:latin typeface="Arial" charset="0"/>
              </a:rPr>
              <a:t>main</a:t>
            </a:r>
            <a:endParaRPr lang="zh-CN" altLang="en-US" sz="2800">
              <a:latin typeface="Arial" charset="0"/>
            </a:endParaRPr>
          </a:p>
        </p:txBody>
      </p:sp>
      <p:cxnSp>
        <p:nvCxnSpPr>
          <p:cNvPr id="15" name="直接箭头连接符 14"/>
          <p:cNvCxnSpPr>
            <a:cxnSpLocks noChangeShapeType="1"/>
          </p:cNvCxnSpPr>
          <p:nvPr/>
        </p:nvCxnSpPr>
        <p:spPr bwMode="auto">
          <a:xfrm>
            <a:off x="2643188" y="2070100"/>
            <a:ext cx="42862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6" name="直接箭头连接符 15"/>
          <p:cNvCxnSpPr>
            <a:cxnSpLocks noChangeShapeType="1"/>
          </p:cNvCxnSpPr>
          <p:nvPr/>
        </p:nvCxnSpPr>
        <p:spPr bwMode="auto">
          <a:xfrm>
            <a:off x="3571875" y="2071688"/>
            <a:ext cx="4286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7" name="直接箭头连接符 16"/>
          <p:cNvCxnSpPr>
            <a:cxnSpLocks noChangeShapeType="1"/>
          </p:cNvCxnSpPr>
          <p:nvPr/>
        </p:nvCxnSpPr>
        <p:spPr bwMode="auto">
          <a:xfrm>
            <a:off x="5000625" y="2071688"/>
            <a:ext cx="4286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8" name="直接箭头连接符 17"/>
          <p:cNvCxnSpPr>
            <a:cxnSpLocks noChangeShapeType="1"/>
          </p:cNvCxnSpPr>
          <p:nvPr/>
        </p:nvCxnSpPr>
        <p:spPr bwMode="auto">
          <a:xfrm>
            <a:off x="5857875" y="2071688"/>
            <a:ext cx="4286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9" name="直接箭头连接符 18"/>
          <p:cNvCxnSpPr>
            <a:cxnSpLocks noChangeShapeType="1"/>
          </p:cNvCxnSpPr>
          <p:nvPr/>
        </p:nvCxnSpPr>
        <p:spPr bwMode="auto">
          <a:xfrm>
            <a:off x="6786563" y="2071688"/>
            <a:ext cx="4286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0" name="直接箭头连接符 19"/>
          <p:cNvCxnSpPr>
            <a:cxnSpLocks noChangeShapeType="1"/>
          </p:cNvCxnSpPr>
          <p:nvPr/>
        </p:nvCxnSpPr>
        <p:spPr bwMode="auto">
          <a:xfrm>
            <a:off x="7572375" y="2071688"/>
            <a:ext cx="4286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1" name="TextBox 20"/>
          <p:cNvSpPr txBox="1">
            <a:spLocks noChangeArrowheads="1"/>
          </p:cNvSpPr>
          <p:nvPr/>
        </p:nvSpPr>
        <p:spPr bwMode="auto">
          <a:xfrm>
            <a:off x="500063" y="1143000"/>
            <a:ext cx="2714625"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latin typeface="Arial" charset="0"/>
              </a:rPr>
              <a:t>程序执行过程</a:t>
            </a:r>
          </a:p>
        </p:txBody>
      </p:sp>
      <p:cxnSp>
        <p:nvCxnSpPr>
          <p:cNvPr id="23" name="直接箭头连接符 22"/>
          <p:cNvCxnSpPr>
            <a:cxnSpLocks noChangeShapeType="1"/>
          </p:cNvCxnSpPr>
          <p:nvPr/>
        </p:nvCxnSpPr>
        <p:spPr bwMode="auto">
          <a:xfrm>
            <a:off x="1714500" y="2714625"/>
            <a:ext cx="7143750" cy="1588"/>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25" name="直接连接符 24"/>
          <p:cNvCxnSpPr>
            <a:cxnSpLocks noChangeShapeType="1"/>
          </p:cNvCxnSpPr>
          <p:nvPr/>
        </p:nvCxnSpPr>
        <p:spPr bwMode="auto">
          <a:xfrm rot="5400000">
            <a:off x="1393031" y="2678907"/>
            <a:ext cx="6429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6" name="直接连接符 25"/>
          <p:cNvCxnSpPr>
            <a:cxnSpLocks noChangeShapeType="1"/>
          </p:cNvCxnSpPr>
          <p:nvPr/>
        </p:nvCxnSpPr>
        <p:spPr bwMode="auto">
          <a:xfrm rot="5400000">
            <a:off x="8536781" y="2678907"/>
            <a:ext cx="6429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7" name="直接箭头连接符 26"/>
          <p:cNvCxnSpPr>
            <a:cxnSpLocks noChangeShapeType="1"/>
          </p:cNvCxnSpPr>
          <p:nvPr/>
        </p:nvCxnSpPr>
        <p:spPr bwMode="auto">
          <a:xfrm>
            <a:off x="5143500" y="3643313"/>
            <a:ext cx="857250" cy="1587"/>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28" name="直接连接符 27"/>
          <p:cNvCxnSpPr>
            <a:cxnSpLocks noChangeShapeType="1"/>
          </p:cNvCxnSpPr>
          <p:nvPr/>
        </p:nvCxnSpPr>
        <p:spPr bwMode="auto">
          <a:xfrm rot="5400000">
            <a:off x="4822031" y="3607594"/>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9" name="直接连接符 28"/>
          <p:cNvCxnSpPr>
            <a:cxnSpLocks noChangeShapeType="1"/>
          </p:cNvCxnSpPr>
          <p:nvPr/>
        </p:nvCxnSpPr>
        <p:spPr bwMode="auto">
          <a:xfrm rot="5400000">
            <a:off x="5679281" y="3607594"/>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3" name="直接箭头连接符 32"/>
          <p:cNvCxnSpPr>
            <a:cxnSpLocks noChangeShapeType="1"/>
          </p:cNvCxnSpPr>
          <p:nvPr/>
        </p:nvCxnSpPr>
        <p:spPr bwMode="auto">
          <a:xfrm>
            <a:off x="6858000" y="3643313"/>
            <a:ext cx="857250" cy="1587"/>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34" name="直接连接符 33"/>
          <p:cNvCxnSpPr>
            <a:cxnSpLocks noChangeShapeType="1"/>
          </p:cNvCxnSpPr>
          <p:nvPr/>
        </p:nvCxnSpPr>
        <p:spPr bwMode="auto">
          <a:xfrm rot="5400000">
            <a:off x="6536531" y="3607594"/>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5" name="直接连接符 34"/>
          <p:cNvCxnSpPr>
            <a:cxnSpLocks noChangeShapeType="1"/>
          </p:cNvCxnSpPr>
          <p:nvPr/>
        </p:nvCxnSpPr>
        <p:spPr bwMode="auto">
          <a:xfrm rot="5400000">
            <a:off x="7393781" y="3607594"/>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6" name="直接箭头连接符 35"/>
          <p:cNvCxnSpPr>
            <a:cxnSpLocks noChangeShapeType="1"/>
          </p:cNvCxnSpPr>
          <p:nvPr/>
        </p:nvCxnSpPr>
        <p:spPr bwMode="auto">
          <a:xfrm>
            <a:off x="1714500" y="4643438"/>
            <a:ext cx="7143750" cy="1587"/>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37" name="直接连接符 36"/>
          <p:cNvCxnSpPr>
            <a:cxnSpLocks noChangeShapeType="1"/>
          </p:cNvCxnSpPr>
          <p:nvPr/>
        </p:nvCxnSpPr>
        <p:spPr bwMode="auto">
          <a:xfrm rot="5400000">
            <a:off x="1393031" y="4607719"/>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8" name="直接连接符 37"/>
          <p:cNvCxnSpPr>
            <a:cxnSpLocks noChangeShapeType="1"/>
          </p:cNvCxnSpPr>
          <p:nvPr/>
        </p:nvCxnSpPr>
        <p:spPr bwMode="auto">
          <a:xfrm rot="5400000">
            <a:off x="8536781" y="4607719"/>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05287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Left)">
                                      <p:cBhvr>
                                        <p:cTn id="17" dur="500"/>
                                        <p:tgtEl>
                                          <p:spTgt spid="15"/>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slide(fromLeft)">
                                      <p:cBhvr>
                                        <p:cTn id="26" dur="500"/>
                                        <p:tgtEl>
                                          <p:spTgt spid="16"/>
                                        </p:tgtEl>
                                      </p:cBhvr>
                                    </p:animEffect>
                                  </p:childTnLst>
                                </p:cTn>
                              </p:par>
                            </p:childTnLst>
                          </p:cTn>
                        </p:par>
                        <p:par>
                          <p:cTn id="27" fill="hold" nodeType="afterGroup">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lide(fromLeft)">
                                      <p:cBhvr>
                                        <p:cTn id="35" dur="500"/>
                                        <p:tgtEl>
                                          <p:spTgt spid="17"/>
                                        </p:tgtEl>
                                      </p:cBhvr>
                                    </p:animEffect>
                                  </p:childTnLst>
                                </p:cTn>
                              </p:par>
                            </p:childTnLst>
                          </p:cTn>
                        </p:par>
                        <p:par>
                          <p:cTn id="36" fill="hold" nodeType="afterGroup">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linds(horizontal)">
                                      <p:cBhvr>
                                        <p:cTn id="39" dur="500"/>
                                        <p:tgtEl>
                                          <p:spTgt spid="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8"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slide(fromLeft)">
                                      <p:cBhvr>
                                        <p:cTn id="44" dur="500"/>
                                        <p:tgtEl>
                                          <p:spTgt spid="18"/>
                                        </p:tgtEl>
                                      </p:cBhvr>
                                    </p:animEffect>
                                  </p:childTnLst>
                                </p:cTn>
                              </p:par>
                            </p:childTnLst>
                          </p:cTn>
                        </p:par>
                        <p:par>
                          <p:cTn id="45" fill="hold" nodeType="afterGroup">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blinds(horizontal)">
                                      <p:cBhvr>
                                        <p:cTn id="48" dur="500"/>
                                        <p:tgtEl>
                                          <p:spTgt spid="1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8"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slide(fromLeft)">
                                      <p:cBhvr>
                                        <p:cTn id="53" dur="500"/>
                                        <p:tgtEl>
                                          <p:spTgt spid="19"/>
                                        </p:tgtEl>
                                      </p:cBhvr>
                                    </p:animEffect>
                                  </p:childTnLst>
                                </p:cTn>
                              </p:par>
                            </p:childTnLst>
                          </p:cTn>
                        </p:par>
                        <p:par>
                          <p:cTn id="54" fill="hold" nodeType="afterGroup">
                            <p:stCondLst>
                              <p:cond delay="500"/>
                            </p:stCondLst>
                            <p:childTnLst>
                              <p:par>
                                <p:cTn id="55" presetID="3" presetClass="entr" presetSubtype="1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slide(fromLeft)">
                                      <p:cBhvr>
                                        <p:cTn id="62" dur="500"/>
                                        <p:tgtEl>
                                          <p:spTgt spid="20"/>
                                        </p:tgtEl>
                                      </p:cBhvr>
                                    </p:animEffect>
                                  </p:childTnLst>
                                </p:cTn>
                              </p:par>
                            </p:childTnLst>
                          </p:cTn>
                        </p:par>
                        <p:par>
                          <p:cTn id="63" fill="hold" nodeType="afterGroup">
                            <p:stCondLst>
                              <p:cond delay="500"/>
                            </p:stCondLst>
                            <p:childTnLst>
                              <p:par>
                                <p:cTn id="64" presetID="3" presetClass="entr" presetSubtype="10" fill="hold" grpId="0"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blinds(horizontal)">
                                      <p:cBhvr>
                                        <p:cTn id="66" dur="500"/>
                                        <p:tgtEl>
                                          <p:spTgt spid="1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blinds(horizontal)">
                                      <p:cBhvr>
                                        <p:cTn id="71" dur="500"/>
                                        <p:tgtEl>
                                          <p:spTgt spid="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1" fill="hold"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slide(fromTop)">
                                      <p:cBhvr>
                                        <p:cTn id="76" dur="500"/>
                                        <p:tgtEl>
                                          <p:spTgt spid="25"/>
                                        </p:tgtEl>
                                      </p:cBhvr>
                                    </p:animEffect>
                                  </p:childTnLst>
                                </p:cTn>
                              </p:par>
                              <p:par>
                                <p:cTn id="77" presetID="12" presetClass="entr" presetSubtype="1" fill="hold"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slide(fromTop)">
                                      <p:cBhvr>
                                        <p:cTn id="79" dur="500"/>
                                        <p:tgtEl>
                                          <p:spTgt spid="26"/>
                                        </p:tgtEl>
                                      </p:cBhvr>
                                    </p:animEffect>
                                  </p:childTnLst>
                                </p:cTn>
                              </p:par>
                            </p:childTnLst>
                          </p:cTn>
                        </p:par>
                        <p:par>
                          <p:cTn id="80" fill="hold" nodeType="afterGroup">
                            <p:stCondLst>
                              <p:cond delay="500"/>
                            </p:stCondLst>
                            <p:childTnLst>
                              <p:par>
                                <p:cTn id="81" presetID="4" presetClass="entr" presetSubtype="32" fill="hold"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box(out)">
                                      <p:cBhvr>
                                        <p:cTn id="83" dur="500"/>
                                        <p:tgtEl>
                                          <p:spTgt spid="23"/>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5"/>
                                        </p:tgtEl>
                                        <p:attrNameLst>
                                          <p:attrName>style.visibility</p:attrName>
                                        </p:attrNameLst>
                                      </p:cBhvr>
                                      <p:to>
                                        <p:strVal val="visible"/>
                                      </p:to>
                                    </p:set>
                                    <p:animEffect transition="in" filter="blinds(horizontal)">
                                      <p:cBhvr>
                                        <p:cTn id="88" dur="500"/>
                                        <p:tgtEl>
                                          <p:spTgt spid="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2" presetClass="entr" presetSubtype="1" fill="hold"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slide(fromTop)">
                                      <p:cBhvr>
                                        <p:cTn id="93" dur="500"/>
                                        <p:tgtEl>
                                          <p:spTgt spid="28"/>
                                        </p:tgtEl>
                                      </p:cBhvr>
                                    </p:animEffect>
                                  </p:childTnLst>
                                </p:cTn>
                              </p:par>
                              <p:par>
                                <p:cTn id="94" presetID="12" presetClass="entr" presetSubtype="1" fill="hold"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slide(fromTop)">
                                      <p:cBhvr>
                                        <p:cTn id="96" dur="500"/>
                                        <p:tgtEl>
                                          <p:spTgt spid="29"/>
                                        </p:tgtEl>
                                      </p:cBhvr>
                                    </p:animEffect>
                                  </p:childTnLst>
                                </p:cTn>
                              </p:par>
                            </p:childTnLst>
                          </p:cTn>
                        </p:par>
                        <p:par>
                          <p:cTn id="97" fill="hold" nodeType="afterGroup">
                            <p:stCondLst>
                              <p:cond delay="500"/>
                            </p:stCondLst>
                            <p:childTnLst>
                              <p:par>
                                <p:cTn id="98" presetID="4" presetClass="entr" presetSubtype="32" fill="hold"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box(out)">
                                      <p:cBhvr>
                                        <p:cTn id="100" dur="500"/>
                                        <p:tgtEl>
                                          <p:spTgt spid="27"/>
                                        </p:tgtEl>
                                      </p:cBhvr>
                                    </p:animEffect>
                                  </p:childTnLst>
                                </p:cTn>
                              </p:par>
                            </p:childTnLst>
                          </p:cTn>
                        </p:par>
                        <p:par>
                          <p:cTn id="101" fill="hold" nodeType="afterGroup">
                            <p:stCondLst>
                              <p:cond delay="1000"/>
                            </p:stCondLst>
                            <p:childTnLst>
                              <p:par>
                                <p:cTn id="102" presetID="12" presetClass="entr" presetSubtype="1" fill="hold" nodeType="after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slide(fromTop)">
                                      <p:cBhvr>
                                        <p:cTn id="104" dur="500"/>
                                        <p:tgtEl>
                                          <p:spTgt spid="34"/>
                                        </p:tgtEl>
                                      </p:cBhvr>
                                    </p:animEffect>
                                  </p:childTnLst>
                                </p:cTn>
                              </p:par>
                              <p:par>
                                <p:cTn id="105" presetID="12" presetClass="entr" presetSubtype="1" fill="hold"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slide(fromTop)">
                                      <p:cBhvr>
                                        <p:cTn id="107" dur="500"/>
                                        <p:tgtEl>
                                          <p:spTgt spid="35"/>
                                        </p:tgtEl>
                                      </p:cBhvr>
                                    </p:animEffect>
                                  </p:childTnLst>
                                </p:cTn>
                              </p:par>
                            </p:childTnLst>
                          </p:cTn>
                        </p:par>
                        <p:par>
                          <p:cTn id="108" fill="hold" nodeType="afterGroup">
                            <p:stCondLst>
                              <p:cond delay="1500"/>
                            </p:stCondLst>
                            <p:childTnLst>
                              <p:par>
                                <p:cTn id="109" presetID="4" presetClass="entr" presetSubtype="32" fill="hold" nodeType="after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box(out)">
                                      <p:cBhvr>
                                        <p:cTn id="111" dur="500"/>
                                        <p:tgtEl>
                                          <p:spTgt spid="33"/>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6"/>
                                        </p:tgtEl>
                                        <p:attrNameLst>
                                          <p:attrName>style.visibility</p:attrName>
                                        </p:attrNameLst>
                                      </p:cBhvr>
                                      <p:to>
                                        <p:strVal val="visible"/>
                                      </p:to>
                                    </p:set>
                                    <p:animEffect transition="in" filter="blinds(horizontal)">
                                      <p:cBhvr>
                                        <p:cTn id="116" dur="500"/>
                                        <p:tgtEl>
                                          <p:spTgt spid="6"/>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2" presetClass="entr" presetSubtype="1" fill="hold" nodeType="click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slide(fromTop)">
                                      <p:cBhvr>
                                        <p:cTn id="121" dur="500"/>
                                        <p:tgtEl>
                                          <p:spTgt spid="37"/>
                                        </p:tgtEl>
                                      </p:cBhvr>
                                    </p:animEffect>
                                  </p:childTnLst>
                                </p:cTn>
                              </p:par>
                              <p:par>
                                <p:cTn id="122" presetID="12" presetClass="entr" presetSubtype="1" fill="hold" nodeType="withEffect">
                                  <p:stCondLst>
                                    <p:cond delay="0"/>
                                  </p:stCondLst>
                                  <p:childTnLst>
                                    <p:set>
                                      <p:cBhvr>
                                        <p:cTn id="123" dur="1" fill="hold">
                                          <p:stCondLst>
                                            <p:cond delay="0"/>
                                          </p:stCondLst>
                                        </p:cTn>
                                        <p:tgtEl>
                                          <p:spTgt spid="38"/>
                                        </p:tgtEl>
                                        <p:attrNameLst>
                                          <p:attrName>style.visibility</p:attrName>
                                        </p:attrNameLst>
                                      </p:cBhvr>
                                      <p:to>
                                        <p:strVal val="visible"/>
                                      </p:to>
                                    </p:set>
                                    <p:animEffect transition="in" filter="slide(fromTop)">
                                      <p:cBhvr>
                                        <p:cTn id="124" dur="500"/>
                                        <p:tgtEl>
                                          <p:spTgt spid="38"/>
                                        </p:tgtEl>
                                      </p:cBhvr>
                                    </p:animEffect>
                                  </p:childTnLst>
                                </p:cTn>
                              </p:par>
                            </p:childTnLst>
                          </p:cTn>
                        </p:par>
                        <p:par>
                          <p:cTn id="125" fill="hold" nodeType="afterGroup">
                            <p:stCondLst>
                              <p:cond delay="500"/>
                            </p:stCondLst>
                            <p:childTnLst>
                              <p:par>
                                <p:cTn id="126" presetID="4" presetClass="entr" presetSubtype="32" fill="hold" nodeType="after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box(out)">
                                      <p:cBhvr>
                                        <p:cTn id="12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1071563"/>
            <a:ext cx="8153400" cy="5053012"/>
          </a:xfrm>
        </p:spPr>
        <p:txBody>
          <a:bodyPr/>
          <a:lstStyle/>
          <a:p>
            <a:pPr>
              <a:spcBef>
                <a:spcPts val="1200"/>
              </a:spcBef>
              <a:buFont typeface="Wingdings" pitchFamily="2" charset="2"/>
              <a:buNone/>
            </a:pPr>
            <a:r>
              <a:rPr lang="en-US" altLang="zh-CN" dirty="0"/>
              <a:t>   【</a:t>
            </a:r>
            <a:r>
              <a:rPr lang="zh-CN" altLang="zh-CN" dirty="0"/>
              <a:t>例</a:t>
            </a:r>
            <a:r>
              <a:rPr lang="en-US" altLang="zh-CN" dirty="0"/>
              <a:t>12】</a:t>
            </a:r>
            <a:r>
              <a:rPr lang="zh-CN" altLang="zh-CN" dirty="0"/>
              <a:t>用</a:t>
            </a:r>
            <a:r>
              <a:rPr lang="zh-CN" altLang="zh-CN" b="1" dirty="0">
                <a:solidFill>
                  <a:srgbClr val="FF0000"/>
                </a:solidFill>
                <a:effectLst>
                  <a:outerShdw blurRad="38100" dist="38100" dir="2700000" algn="tl">
                    <a:srgbClr val="000000">
                      <a:alpha val="43137"/>
                    </a:srgbClr>
                  </a:outerShdw>
                </a:effectLst>
              </a:rPr>
              <a:t>选择法</a:t>
            </a:r>
            <a:r>
              <a:rPr lang="zh-CN" altLang="zh-CN" dirty="0"/>
              <a:t>对数组中</a:t>
            </a:r>
            <a:r>
              <a:rPr lang="en-US" altLang="zh-CN" dirty="0"/>
              <a:t>10</a:t>
            </a:r>
            <a:r>
              <a:rPr lang="zh-CN" altLang="zh-CN" dirty="0"/>
              <a:t>个整数按由小到大排序。</a:t>
            </a:r>
            <a:endParaRPr lang="en-US" altLang="zh-CN" dirty="0"/>
          </a:p>
          <a:p>
            <a:pPr>
              <a:spcBef>
                <a:spcPts val="1200"/>
              </a:spcBef>
            </a:pPr>
            <a:r>
              <a:rPr lang="zh-CN" altLang="zh-CN" dirty="0"/>
              <a:t>解题思路：</a:t>
            </a:r>
            <a:endParaRPr lang="en-US" altLang="zh-CN" dirty="0"/>
          </a:p>
          <a:p>
            <a:pPr lvl="1">
              <a:spcBef>
                <a:spcPts val="1200"/>
              </a:spcBef>
            </a:pPr>
            <a:r>
              <a:rPr lang="zh-CN" altLang="zh-CN" dirty="0"/>
              <a:t>所谓选择法就是先将</a:t>
            </a:r>
            <a:r>
              <a:rPr lang="en-US" altLang="zh-CN" dirty="0"/>
              <a:t>10</a:t>
            </a:r>
            <a:r>
              <a:rPr lang="zh-CN" altLang="zh-CN" dirty="0"/>
              <a:t>个数中最小的数与</a:t>
            </a:r>
            <a:r>
              <a:rPr lang="en-US" altLang="zh-CN" dirty="0"/>
              <a:t>a[0]</a:t>
            </a:r>
            <a:r>
              <a:rPr lang="zh-CN" altLang="zh-CN" dirty="0"/>
              <a:t>对换</a:t>
            </a:r>
            <a:r>
              <a:rPr lang="zh-CN" altLang="en-US" dirty="0"/>
              <a:t>；</a:t>
            </a:r>
            <a:r>
              <a:rPr lang="zh-CN" altLang="zh-CN" dirty="0"/>
              <a:t>再将</a:t>
            </a:r>
            <a:r>
              <a:rPr lang="en-US" altLang="zh-CN" dirty="0"/>
              <a:t>a[1]</a:t>
            </a:r>
            <a:r>
              <a:rPr lang="zh-CN" altLang="zh-CN" dirty="0"/>
              <a:t>到</a:t>
            </a:r>
            <a:r>
              <a:rPr lang="en-US" altLang="zh-CN" dirty="0"/>
              <a:t>a[9]</a:t>
            </a:r>
            <a:r>
              <a:rPr lang="zh-CN" altLang="zh-CN" dirty="0"/>
              <a:t>中最小的数与</a:t>
            </a:r>
            <a:r>
              <a:rPr lang="en-US" altLang="zh-CN" dirty="0"/>
              <a:t>a[1]</a:t>
            </a:r>
            <a:r>
              <a:rPr lang="zh-CN" altLang="zh-CN" dirty="0"/>
              <a:t>对换……每比较一轮</a:t>
            </a:r>
            <a:r>
              <a:rPr lang="zh-CN" altLang="en-US" dirty="0"/>
              <a:t>，</a:t>
            </a:r>
            <a:r>
              <a:rPr lang="zh-CN" altLang="zh-CN" dirty="0"/>
              <a:t>找出一个未经排序的数中最小的一个</a:t>
            </a:r>
            <a:endParaRPr lang="en-US" altLang="zh-CN" dirty="0"/>
          </a:p>
          <a:p>
            <a:pPr lvl="1">
              <a:spcBef>
                <a:spcPts val="1200"/>
              </a:spcBef>
            </a:pPr>
            <a:r>
              <a:rPr lang="zh-CN" altLang="zh-CN" dirty="0"/>
              <a:t>共比较</a:t>
            </a:r>
            <a:r>
              <a:rPr lang="en-US" altLang="zh-CN" dirty="0"/>
              <a:t>9</a:t>
            </a:r>
            <a:r>
              <a:rPr lang="zh-CN" altLang="zh-CN" dirty="0"/>
              <a:t>轮</a:t>
            </a:r>
            <a:endParaRPr lang="zh-CN" altLang="en-US" dirty="0"/>
          </a:p>
        </p:txBody>
      </p:sp>
    </p:spTree>
    <p:extLst>
      <p:ext uri="{BB962C8B-B14F-4D97-AF65-F5344CB8AC3E}">
        <p14:creationId xmlns:p14="http://schemas.microsoft.com/office/powerpoint/2010/main" val="401820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8950" name="Group 54"/>
          <p:cNvGraphicFramePr>
            <a:graphicFrameLocks noGrp="1"/>
          </p:cNvGraphicFramePr>
          <p:nvPr>
            <p:extLst>
              <p:ext uri="{D42A27DB-BD31-4B8C-83A1-F6EECF244321}">
                <p14:modId xmlns:p14="http://schemas.microsoft.com/office/powerpoint/2010/main" val="1195404934"/>
              </p:ext>
            </p:extLst>
          </p:nvPr>
        </p:nvGraphicFramePr>
        <p:xfrm>
          <a:off x="285750" y="1357313"/>
          <a:ext cx="8643938" cy="4500564"/>
        </p:xfrm>
        <a:graphic>
          <a:graphicData uri="http://schemas.openxmlformats.org/drawingml/2006/table">
            <a:tbl>
              <a:tblPr/>
              <a:tblGrid>
                <a:gridCol w="2341563">
                  <a:extLst>
                    <a:ext uri="{9D8B030D-6E8A-4147-A177-3AD203B41FA5}">
                      <a16:colId xmlns:a16="http://schemas.microsoft.com/office/drawing/2014/main" val="20000"/>
                    </a:ext>
                  </a:extLst>
                </a:gridCol>
                <a:gridCol w="1512887">
                  <a:extLst>
                    <a:ext uri="{9D8B030D-6E8A-4147-A177-3AD203B41FA5}">
                      <a16:colId xmlns:a16="http://schemas.microsoft.com/office/drawing/2014/main" val="20001"/>
                    </a:ext>
                  </a:extLst>
                </a:gridCol>
                <a:gridCol w="1655763">
                  <a:extLst>
                    <a:ext uri="{9D8B030D-6E8A-4147-A177-3AD203B41FA5}">
                      <a16:colId xmlns:a16="http://schemas.microsoft.com/office/drawing/2014/main" val="20002"/>
                    </a:ext>
                  </a:extLst>
                </a:gridCol>
                <a:gridCol w="1776412">
                  <a:extLst>
                    <a:ext uri="{9D8B030D-6E8A-4147-A177-3AD203B41FA5}">
                      <a16:colId xmlns:a16="http://schemas.microsoft.com/office/drawing/2014/main" val="20003"/>
                    </a:ext>
                  </a:extLst>
                </a:gridCol>
                <a:gridCol w="1357313">
                  <a:extLst>
                    <a:ext uri="{9D8B030D-6E8A-4147-A177-3AD203B41FA5}">
                      <a16:colId xmlns:a16="http://schemas.microsoft.com/office/drawing/2014/main" val="20004"/>
                    </a:ext>
                  </a:extLst>
                </a:gridCol>
              </a:tblGrid>
              <a:tr h="45878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变量存储类别</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40005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宋体" pitchFamily="2" charset="-122"/>
                          <a:ea typeface="宋体" pitchFamily="2" charset="-122"/>
                          <a:cs typeface="Courier New" pitchFamily="49" charset="0"/>
                        </a:rPr>
                        <a:t>函 数 内</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40005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函 数 外</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587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作用域</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存在性</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作用域</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存在性</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3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自动变量和寄存器变量</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宋体" pitchFamily="2" charset="-122"/>
                          <a:ea typeface="宋体" pitchFamily="2" charset="-122"/>
                          <a:cs typeface="Courier New" pitchFamily="49"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宋体" pitchFamily="2" charset="-122"/>
                          <a:ea typeface="宋体" pitchFamily="2" charset="-122"/>
                          <a:cs typeface="Courier New" pitchFamily="49"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宋体" pitchFamily="2" charset="-122"/>
                          <a:ea typeface="宋体" pitchFamily="2" charset="-122"/>
                          <a:cs typeface="Courier New" pitchFamily="49"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7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静态局部变量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宋体" pitchFamily="2" charset="-122"/>
                          <a:ea typeface="宋体" pitchFamily="2" charset="-122"/>
                          <a:cs typeface="Courier New" pitchFamily="49"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7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静态外部变量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r>
                        <a:rPr kumimoji="0" lang="en-US" altLang="zh-CN" sz="2800" b="1" i="0" u="none" strike="noStrike" cap="none" normalizeH="0" baseline="0">
                          <a:ln>
                            <a:noFill/>
                          </a:ln>
                          <a:solidFill>
                            <a:schemeClr val="tx1"/>
                          </a:solidFill>
                          <a:effectLst/>
                          <a:latin typeface="Times New Roman" charset="0"/>
                          <a:ea typeface="宋体" pitchFamily="2" charset="-122"/>
                          <a:cs typeface="Times New Roman" charset="0"/>
                        </a:rPr>
                        <a:t>(</a:t>
                      </a:r>
                      <a:r>
                        <a:rPr kumimoji="0" lang="zh-CN" altLang="en-US" sz="2800" b="1" i="0" u="none" strike="noStrike" cap="none" normalizeH="0" baseline="0">
                          <a:ln>
                            <a:noFill/>
                          </a:ln>
                          <a:solidFill>
                            <a:schemeClr val="tx1"/>
                          </a:solidFill>
                          <a:effectLst/>
                          <a:latin typeface="Times New Roman" charset="0"/>
                          <a:ea typeface="宋体" pitchFamily="2" charset="-122"/>
                          <a:cs typeface="Times New Roman" charset="0"/>
                        </a:rPr>
                        <a:t>只限本文件</a:t>
                      </a:r>
                      <a:r>
                        <a:rPr kumimoji="0" lang="en-US" altLang="zh-CN" sz="2800" b="1" i="0" u="none" strike="noStrike" cap="none" normalizeH="0" baseline="0">
                          <a:ln>
                            <a:noFill/>
                          </a:ln>
                          <a:solidFill>
                            <a:schemeClr val="tx1"/>
                          </a:solidFill>
                          <a:effectLst/>
                          <a:latin typeface="Times New Roman" charset="0"/>
                          <a:ea typeface="宋体" pitchFamily="2" charset="-122"/>
                          <a:cs typeface="Times New Roman" charset="0"/>
                        </a:rPr>
                        <a:t>)</a:t>
                      </a:r>
                      <a:endPar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44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外部变量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07915" name="Rectangle 1"/>
          <p:cNvSpPr>
            <a:spLocks noChangeArrowheads="1"/>
          </p:cNvSpPr>
          <p:nvPr/>
        </p:nvSpPr>
        <p:spPr bwMode="auto">
          <a:xfrm>
            <a:off x="642938" y="642938"/>
            <a:ext cx="800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indent="936625"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nSpc>
                <a:spcPct val="100000"/>
              </a:lnSpc>
              <a:spcBef>
                <a:spcPct val="0"/>
              </a:spcBef>
              <a:buFontTx/>
              <a:buNone/>
            </a:pPr>
            <a:r>
              <a:rPr lang="zh-CN" altLang="en-US">
                <a:latin typeface="Arial" charset="0"/>
                <a:cs typeface="Courier New" pitchFamily="49" charset="0"/>
              </a:rPr>
              <a:t>各种类型变量的作用域和存在性的情况</a:t>
            </a:r>
            <a:endParaRPr lang="zh-CN" altLang="en-US" b="0">
              <a:latin typeface="Arial" charset="0"/>
            </a:endParaRPr>
          </a:p>
        </p:txBody>
      </p:sp>
    </p:spTree>
    <p:extLst>
      <p:ext uri="{BB962C8B-B14F-4D97-AF65-F5344CB8AC3E}">
        <p14:creationId xmlns:p14="http://schemas.microsoft.com/office/powerpoint/2010/main" val="41645681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内容占位符 2"/>
          <p:cNvSpPr>
            <a:spLocks noGrp="1"/>
          </p:cNvSpPr>
          <p:nvPr>
            <p:ph idx="1"/>
          </p:nvPr>
        </p:nvSpPr>
        <p:spPr>
          <a:xfrm>
            <a:off x="357188" y="1071563"/>
            <a:ext cx="8501062" cy="5053012"/>
          </a:xfrm>
        </p:spPr>
        <p:txBody>
          <a:bodyPr/>
          <a:lstStyle/>
          <a:p>
            <a:pPr>
              <a:buFont typeface="Wingdings" pitchFamily="2" charset="2"/>
              <a:buNone/>
            </a:pPr>
            <a:r>
              <a:rPr lang="en-US" altLang="zh-CN"/>
              <a:t>(5) static</a:t>
            </a:r>
            <a:r>
              <a:rPr lang="zh-CN" altLang="zh-CN"/>
              <a:t>对局部变量和全局变量的作用不同</a:t>
            </a:r>
            <a:endParaRPr lang="en-US" altLang="zh-CN"/>
          </a:p>
          <a:p>
            <a:pPr lvl="1"/>
            <a:r>
              <a:rPr lang="zh-CN" altLang="zh-CN"/>
              <a:t>局部变量使变量由动态存储方式改变为静态存储方式</a:t>
            </a:r>
            <a:endParaRPr lang="en-US" altLang="zh-CN"/>
          </a:p>
          <a:p>
            <a:pPr lvl="1"/>
            <a:r>
              <a:rPr lang="zh-CN" altLang="zh-CN"/>
              <a:t>全局变量使变量局部化</a:t>
            </a:r>
            <a:r>
              <a:rPr lang="en-US" altLang="zh-CN"/>
              <a:t>(</a:t>
            </a:r>
            <a:r>
              <a:rPr lang="zh-CN" altLang="zh-CN"/>
              <a:t>局部于本文件</a:t>
            </a:r>
            <a:r>
              <a:rPr lang="en-US" altLang="zh-CN"/>
              <a:t>)</a:t>
            </a:r>
            <a:r>
              <a:rPr lang="zh-CN" altLang="en-US"/>
              <a:t>，</a:t>
            </a:r>
            <a:r>
              <a:rPr lang="zh-CN" altLang="zh-CN"/>
              <a:t>但仍为静态存储方式</a:t>
            </a:r>
            <a:endParaRPr lang="en-US" altLang="zh-CN"/>
          </a:p>
          <a:p>
            <a:pPr lvl="1"/>
            <a:r>
              <a:rPr lang="zh-CN" altLang="zh-CN"/>
              <a:t>从作用域角度看</a:t>
            </a:r>
            <a:r>
              <a:rPr lang="zh-CN" altLang="en-US"/>
              <a:t>，</a:t>
            </a:r>
            <a:r>
              <a:rPr lang="zh-CN" altLang="zh-CN"/>
              <a:t>凡有</a:t>
            </a:r>
            <a:r>
              <a:rPr lang="en-US" altLang="zh-CN"/>
              <a:t>static</a:t>
            </a:r>
            <a:r>
              <a:rPr lang="zh-CN" altLang="zh-CN"/>
              <a:t>声明的</a:t>
            </a:r>
            <a:r>
              <a:rPr lang="zh-CN" altLang="en-US"/>
              <a:t>，</a:t>
            </a:r>
            <a:r>
              <a:rPr lang="zh-CN" altLang="zh-CN"/>
              <a:t>其作用域都是局限的</a:t>
            </a:r>
            <a:r>
              <a:rPr lang="zh-CN" altLang="en-US"/>
              <a:t>，</a:t>
            </a:r>
            <a:r>
              <a:rPr lang="zh-CN" altLang="zh-CN"/>
              <a:t>或者是局限于本函数内</a:t>
            </a:r>
            <a:r>
              <a:rPr lang="en-US" altLang="zh-CN"/>
              <a:t>(</a:t>
            </a:r>
            <a:r>
              <a:rPr lang="zh-CN" altLang="zh-CN"/>
              <a:t>静态局部变量</a:t>
            </a:r>
            <a:r>
              <a:rPr lang="en-US" altLang="zh-CN"/>
              <a:t>)</a:t>
            </a:r>
            <a:r>
              <a:rPr lang="zh-CN" altLang="en-US"/>
              <a:t>，</a:t>
            </a:r>
            <a:r>
              <a:rPr lang="zh-CN" altLang="zh-CN"/>
              <a:t>或者局限于本文件内</a:t>
            </a:r>
            <a:r>
              <a:rPr lang="en-US" altLang="zh-CN"/>
              <a:t>(</a:t>
            </a:r>
            <a:r>
              <a:rPr lang="zh-CN" altLang="zh-CN"/>
              <a:t>静态外部变量</a:t>
            </a:r>
            <a:r>
              <a:rPr lang="en-US" altLang="zh-CN"/>
              <a:t>)</a:t>
            </a:r>
            <a:endParaRPr lang="zh-CN" altLang="en-US"/>
          </a:p>
        </p:txBody>
      </p:sp>
    </p:spTree>
    <p:extLst>
      <p:ext uri="{BB962C8B-B14F-4D97-AF65-F5344CB8AC3E}">
        <p14:creationId xmlns:p14="http://schemas.microsoft.com/office/powerpoint/2010/main" val="2925365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9922">
                                            <p:txEl>
                                              <p:pRg st="1" end="1"/>
                                            </p:txEl>
                                          </p:spTgt>
                                        </p:tgtEl>
                                        <p:attrNameLst>
                                          <p:attrName>style.visibility</p:attrName>
                                        </p:attrNameLst>
                                      </p:cBhvr>
                                      <p:to>
                                        <p:strVal val="visible"/>
                                      </p:to>
                                    </p:set>
                                    <p:animEffect transition="in" filter="blinds(horizontal)">
                                      <p:cBhvr>
                                        <p:cTn id="7" dur="500"/>
                                        <p:tgtEl>
                                          <p:spTgt spid="20992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9922">
                                            <p:txEl>
                                              <p:pRg st="2" end="2"/>
                                            </p:txEl>
                                          </p:spTgt>
                                        </p:tgtEl>
                                        <p:attrNameLst>
                                          <p:attrName>style.visibility</p:attrName>
                                        </p:attrNameLst>
                                      </p:cBhvr>
                                      <p:to>
                                        <p:strVal val="visible"/>
                                      </p:to>
                                    </p:set>
                                    <p:animEffect transition="in" filter="blinds(horizontal)">
                                      <p:cBhvr>
                                        <p:cTn id="12" dur="500"/>
                                        <p:tgtEl>
                                          <p:spTgt spid="20992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9922">
                                            <p:txEl>
                                              <p:pRg st="3" end="3"/>
                                            </p:txEl>
                                          </p:spTgt>
                                        </p:tgtEl>
                                        <p:attrNameLst>
                                          <p:attrName>style.visibility</p:attrName>
                                        </p:attrNameLst>
                                      </p:cBhvr>
                                      <p:to>
                                        <p:strVal val="visible"/>
                                      </p:to>
                                    </p:set>
                                    <p:animEffect transition="in" filter="blinds(horizontal)">
                                      <p:cBhvr>
                                        <p:cTn id="17" dur="500"/>
                                        <p:tgtEl>
                                          <p:spTgt spid="2099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387424"/>
            <a:ext cx="7772400" cy="1143000"/>
          </a:xfrm>
        </p:spPr>
        <p:txBody>
          <a:bodyPr/>
          <a:lstStyle/>
          <a:p>
            <a:r>
              <a:rPr lang="en-US" altLang="zh-CN" sz="4000" dirty="0">
                <a:solidFill>
                  <a:srgbClr val="800000"/>
                </a:solidFill>
                <a:effectLst>
                  <a:outerShdw blurRad="38100" dist="38100" dir="2700000" algn="tl">
                    <a:srgbClr val="000000"/>
                  </a:outerShdw>
                </a:effectLst>
                <a:latin typeface="Arial" charset="0"/>
                <a:ea typeface="黑体" pitchFamily="2" charset="-122"/>
              </a:rPr>
              <a:t>7.10 </a:t>
            </a:r>
            <a:r>
              <a:rPr lang="zh-CN" altLang="zh-CN" sz="4000" dirty="0">
                <a:solidFill>
                  <a:srgbClr val="800000"/>
                </a:solidFill>
                <a:effectLst>
                  <a:outerShdw blurRad="38100" dist="38100" dir="2700000" algn="tl">
                    <a:srgbClr val="000000"/>
                  </a:outerShdw>
                </a:effectLst>
                <a:latin typeface="Arial" charset="0"/>
                <a:ea typeface="黑体" pitchFamily="2" charset="-122"/>
              </a:rPr>
              <a:t>关于变量的声明和定义</a:t>
            </a:r>
            <a:endParaRPr lang="zh-CN" altLang="en-US" sz="4000" dirty="0"/>
          </a:p>
        </p:txBody>
      </p:sp>
      <p:sp>
        <p:nvSpPr>
          <p:cNvPr id="3" name="内容占位符 2"/>
          <p:cNvSpPr>
            <a:spLocks noGrp="1"/>
          </p:cNvSpPr>
          <p:nvPr>
            <p:ph idx="1"/>
          </p:nvPr>
        </p:nvSpPr>
        <p:spPr>
          <a:xfrm>
            <a:off x="685800" y="1072480"/>
            <a:ext cx="7772400" cy="4876800"/>
          </a:xfrm>
        </p:spPr>
        <p:txBody>
          <a:bodyPr/>
          <a:lstStyle/>
          <a:p>
            <a:r>
              <a:rPr lang="zh-CN" altLang="en-US" sz="2800" b="1" dirty="0">
                <a:latin typeface="Arial" charset="0"/>
                <a:ea typeface="楷体_GB2312" pitchFamily="49" charset="-122"/>
              </a:rPr>
              <a:t>函数的定义和声明的区别明显：</a:t>
            </a:r>
          </a:p>
          <a:p>
            <a:pPr lvl="1"/>
            <a:r>
              <a:rPr lang="zh-CN" altLang="en-US" sz="2400" b="1" dirty="0">
                <a:latin typeface="Arial" charset="0"/>
                <a:ea typeface="楷体_GB2312" pitchFamily="49" charset="-122"/>
              </a:rPr>
              <a:t>函数的声明是函数的原型，放在声明部分中；</a:t>
            </a:r>
          </a:p>
          <a:p>
            <a:pPr lvl="1"/>
            <a:r>
              <a:rPr lang="zh-CN" altLang="en-US" sz="2400" b="1" dirty="0">
                <a:latin typeface="Arial" charset="0"/>
                <a:ea typeface="楷体_GB2312" pitchFamily="49" charset="-122"/>
              </a:rPr>
              <a:t>函数的定义是函数本身，是独立的一个模块，不在声明部分中；</a:t>
            </a:r>
          </a:p>
          <a:p>
            <a:r>
              <a:rPr lang="zh-CN" altLang="en-US" sz="2800" b="1" dirty="0">
                <a:latin typeface="Arial" charset="0"/>
                <a:ea typeface="楷体_GB2312" pitchFamily="49" charset="-122"/>
              </a:rPr>
              <a:t>变量的定义和声明关系稍微复杂了一些。</a:t>
            </a:r>
          </a:p>
          <a:p>
            <a:pPr lvl="1"/>
            <a:r>
              <a:rPr lang="zh-CN" altLang="en-US" sz="2400" b="1" dirty="0">
                <a:latin typeface="Arial" charset="0"/>
                <a:ea typeface="楷体_GB2312" pitchFamily="49" charset="-122"/>
              </a:rPr>
              <a:t>在声明部分出现的变量一种是需要建立存储空间的，称为</a:t>
            </a:r>
            <a:r>
              <a:rPr lang="zh-CN" altLang="en-US" sz="2400" b="1" u="sng" dirty="0">
                <a:solidFill>
                  <a:srgbClr val="00CC00"/>
                </a:solidFill>
                <a:effectLst>
                  <a:outerShdw blurRad="38100" dist="38100" dir="2700000" algn="tl">
                    <a:srgbClr val="C0C0C0"/>
                  </a:outerShdw>
                </a:effectLst>
                <a:latin typeface="Arial" charset="0"/>
                <a:ea typeface="楷体_GB2312" pitchFamily="49" charset="-122"/>
              </a:rPr>
              <a:t>定义性声明</a:t>
            </a:r>
            <a:r>
              <a:rPr lang="zh-CN" altLang="en-US" sz="2400" b="1" dirty="0">
                <a:latin typeface="Arial" charset="0"/>
                <a:ea typeface="楷体_GB2312" pitchFamily="49" charset="-122"/>
              </a:rPr>
              <a:t>，或定义。而另一种是不需要建立存储空间的，称为</a:t>
            </a:r>
            <a:r>
              <a:rPr lang="zh-CN" altLang="en-US" sz="2400" b="1" u="sng" dirty="0">
                <a:solidFill>
                  <a:srgbClr val="00CC00"/>
                </a:solidFill>
                <a:effectLst>
                  <a:outerShdw blurRad="38100" dist="38100" dir="2700000" algn="tl">
                    <a:srgbClr val="C0C0C0"/>
                  </a:outerShdw>
                </a:effectLst>
                <a:latin typeface="Arial" charset="0"/>
                <a:ea typeface="楷体_GB2312" pitchFamily="49" charset="-122"/>
              </a:rPr>
              <a:t>引用性声明</a:t>
            </a:r>
            <a:r>
              <a:rPr lang="zh-CN" altLang="en-US" sz="2400" b="1" dirty="0">
                <a:latin typeface="Arial" charset="0"/>
                <a:ea typeface="楷体_GB2312" pitchFamily="49" charset="-122"/>
              </a:rPr>
              <a:t>。（广义）</a:t>
            </a:r>
          </a:p>
          <a:p>
            <a:pPr lvl="1"/>
            <a:r>
              <a:rPr lang="zh-CN" altLang="en-US" sz="2400" b="1" dirty="0">
                <a:latin typeface="Arial" charset="0"/>
                <a:ea typeface="楷体_GB2312" pitchFamily="49" charset="-122"/>
              </a:rPr>
              <a:t>通常，把建立存储空间的声明称为</a:t>
            </a:r>
            <a:r>
              <a:rPr lang="zh-CN" altLang="en-US" sz="2400" b="1" u="sng" dirty="0">
                <a:solidFill>
                  <a:srgbClr val="00CC00"/>
                </a:solidFill>
                <a:effectLst>
                  <a:outerShdw blurRad="38100" dist="38100" dir="2700000" algn="tl">
                    <a:srgbClr val="C0C0C0"/>
                  </a:outerShdw>
                </a:effectLst>
                <a:latin typeface="Arial" charset="0"/>
                <a:ea typeface="楷体_GB2312" pitchFamily="49" charset="-122"/>
              </a:rPr>
              <a:t>定义</a:t>
            </a:r>
            <a:r>
              <a:rPr lang="zh-CN" altLang="en-US" sz="2400" b="1" dirty="0">
                <a:latin typeface="Arial" charset="0"/>
                <a:ea typeface="楷体_GB2312" pitchFamily="49" charset="-122"/>
              </a:rPr>
              <a:t>，而把不需要建立存储空间的声明称为</a:t>
            </a:r>
            <a:r>
              <a:rPr lang="zh-CN" altLang="en-US" sz="2400" b="1" u="sng" dirty="0">
                <a:solidFill>
                  <a:srgbClr val="00CC00"/>
                </a:solidFill>
                <a:effectLst>
                  <a:outerShdw blurRad="38100" dist="38100" dir="2700000" algn="tl">
                    <a:srgbClr val="C0C0C0"/>
                  </a:outerShdw>
                </a:effectLst>
                <a:latin typeface="Arial" charset="0"/>
                <a:ea typeface="楷体_GB2312" pitchFamily="49" charset="-122"/>
              </a:rPr>
              <a:t>声明</a:t>
            </a:r>
            <a:r>
              <a:rPr lang="zh-CN" altLang="en-US" sz="2400" b="1" dirty="0">
                <a:latin typeface="Arial" charset="0"/>
                <a:ea typeface="楷体_GB2312" pitchFamily="49" charset="-122"/>
              </a:rPr>
              <a:t>（狭义）。</a:t>
            </a:r>
          </a:p>
          <a:p>
            <a:pPr lvl="1"/>
            <a:r>
              <a:rPr lang="zh-CN" altLang="en-US" sz="2400" b="1" dirty="0">
                <a:latin typeface="Arial" charset="0"/>
                <a:ea typeface="楷体_GB2312" pitchFamily="49" charset="-122"/>
              </a:rPr>
              <a:t>外部变量只能定义一次，而声明可以有多次。</a:t>
            </a:r>
          </a:p>
          <a:p>
            <a:endParaRPr lang="zh-CN" altLang="en-US" dirty="0"/>
          </a:p>
        </p:txBody>
      </p:sp>
      <p:sp>
        <p:nvSpPr>
          <p:cNvPr id="4" name="灯片编号占位符 3"/>
          <p:cNvSpPr>
            <a:spLocks noGrp="1"/>
          </p:cNvSpPr>
          <p:nvPr>
            <p:ph type="sldNum" sz="quarter" idx="12"/>
          </p:nvPr>
        </p:nvSpPr>
        <p:spPr/>
        <p:txBody>
          <a:bodyPr/>
          <a:lstStyle/>
          <a:p>
            <a:fld id="{C8A0A3C2-E592-46A2-BD97-71906884657C}" type="slidenum">
              <a:rPr lang="en-US" altLang="zh-CN" smtClean="0">
                <a:solidFill>
                  <a:srgbClr val="545472"/>
                </a:solidFill>
              </a:rPr>
              <a:pPr/>
              <a:t>82</a:t>
            </a:fld>
            <a:endParaRPr lang="en-US" altLang="zh-CN">
              <a:solidFill>
                <a:srgbClr val="545472"/>
              </a:solidFill>
            </a:endParaRPr>
          </a:p>
        </p:txBody>
      </p:sp>
    </p:spTree>
    <p:extLst>
      <p:ext uri="{BB962C8B-B14F-4D97-AF65-F5344CB8AC3E}">
        <p14:creationId xmlns:p14="http://schemas.microsoft.com/office/powerpoint/2010/main" val="27700453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00063" y="1285875"/>
            <a:ext cx="8215312" cy="769938"/>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7.11 </a:t>
            </a:r>
            <a:r>
              <a:rPr lang="zh-CN" altLang="zh-CN" dirty="0">
                <a:solidFill>
                  <a:srgbClr val="800000"/>
                </a:solidFill>
                <a:effectLst>
                  <a:outerShdw blurRad="38100" dist="38100" dir="2700000" algn="tl">
                    <a:srgbClr val="000000"/>
                  </a:outerShdw>
                </a:effectLst>
                <a:latin typeface="Arial" charset="0"/>
                <a:ea typeface="黑体" pitchFamily="2" charset="-122"/>
              </a:rPr>
              <a:t>内部函数和外部函数</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10947" name="Rectangle 3"/>
          <p:cNvSpPr>
            <a:spLocks noGrp="1" noChangeArrowheads="1"/>
          </p:cNvSpPr>
          <p:nvPr>
            <p:ph type="body" idx="1"/>
          </p:nvPr>
        </p:nvSpPr>
        <p:spPr>
          <a:xfrm>
            <a:off x="1571625" y="2643188"/>
            <a:ext cx="5929313" cy="2071687"/>
          </a:xfrm>
        </p:spPr>
        <p:txBody>
          <a:bodyPr/>
          <a:lstStyle/>
          <a:p>
            <a:pPr>
              <a:buFont typeface="Wingdings" pitchFamily="2" charset="2"/>
              <a:buNone/>
            </a:pPr>
            <a:r>
              <a:rPr lang="en-US" altLang="zh-CN" sz="3600" dirty="0"/>
              <a:t>7.11.1 </a:t>
            </a:r>
            <a:r>
              <a:rPr lang="zh-CN" altLang="zh-CN" sz="3600" dirty="0"/>
              <a:t>内部函数</a:t>
            </a:r>
            <a:endParaRPr lang="en-US" altLang="zh-CN" sz="3600" dirty="0"/>
          </a:p>
          <a:p>
            <a:pPr>
              <a:buFont typeface="Wingdings" pitchFamily="2" charset="2"/>
              <a:buNone/>
            </a:pPr>
            <a:r>
              <a:rPr lang="en-US" altLang="zh-CN" sz="3600" dirty="0"/>
              <a:t>7.11.2 </a:t>
            </a:r>
            <a:r>
              <a:rPr lang="zh-CN" altLang="zh-CN" sz="3600" dirty="0"/>
              <a:t>外部函数</a:t>
            </a:r>
            <a:endParaRPr lang="en-US" altLang="zh-CN" sz="3600" dirty="0"/>
          </a:p>
        </p:txBody>
      </p:sp>
    </p:spTree>
    <p:extLst>
      <p:ext uri="{BB962C8B-B14F-4D97-AF65-F5344CB8AC3E}">
        <p14:creationId xmlns:p14="http://schemas.microsoft.com/office/powerpoint/2010/main" val="3716865367"/>
      </p:ext>
    </p:extLst>
  </p:cSld>
  <p:clrMapOvr>
    <a:masterClrMapping/>
  </p:clrMapOvr>
  <p:transition spd="med">
    <p:blinds/>
  </p:transition>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00063" y="44624"/>
            <a:ext cx="8215312" cy="769938"/>
          </a:xfrm>
          <a:effectLst/>
        </p:spPr>
        <p:txBody>
          <a:bodyPr anchor="ctr"/>
          <a:lstStyle/>
          <a:p>
            <a:pPr eaLnBrk="1" hangingPunct="1">
              <a:defRPr/>
            </a:pPr>
            <a:r>
              <a:rPr lang="en-US" altLang="zh-CN" sz="4000" dirty="0">
                <a:solidFill>
                  <a:srgbClr val="800000"/>
                </a:solidFill>
                <a:effectLst>
                  <a:outerShdw blurRad="38100" dist="38100" dir="2700000" algn="tl">
                    <a:srgbClr val="000000"/>
                  </a:outerShdw>
                </a:effectLst>
                <a:latin typeface="Arial" charset="0"/>
                <a:ea typeface="黑体" pitchFamily="2" charset="-122"/>
              </a:rPr>
              <a:t>7.11.1 </a:t>
            </a:r>
            <a:r>
              <a:rPr lang="zh-CN" altLang="zh-CN" sz="4000" dirty="0">
                <a:solidFill>
                  <a:srgbClr val="800000"/>
                </a:solidFill>
                <a:effectLst>
                  <a:outerShdw blurRad="38100" dist="38100" dir="2700000" algn="tl">
                    <a:srgbClr val="000000"/>
                  </a:outerShdw>
                </a:effectLst>
                <a:latin typeface="Arial" charset="0"/>
                <a:ea typeface="黑体" pitchFamily="2" charset="-122"/>
              </a:rPr>
              <a:t>内部函数</a:t>
            </a:r>
            <a:endParaRPr lang="zh-CN" altLang="en-US" sz="4000" dirty="0">
              <a:solidFill>
                <a:srgbClr val="800000"/>
              </a:solidFill>
              <a:effectLst>
                <a:outerShdw blurRad="38100" dist="38100" dir="2700000" algn="tl">
                  <a:srgbClr val="000000"/>
                </a:outerShdw>
              </a:effectLst>
              <a:latin typeface="Arial" charset="0"/>
              <a:ea typeface="黑体" pitchFamily="2" charset="-122"/>
            </a:endParaRPr>
          </a:p>
        </p:txBody>
      </p:sp>
      <p:sp>
        <p:nvSpPr>
          <p:cNvPr id="212995" name="Rectangle 3"/>
          <p:cNvSpPr>
            <a:spLocks noGrp="1" noChangeArrowheads="1"/>
          </p:cNvSpPr>
          <p:nvPr>
            <p:ph type="body" idx="1"/>
          </p:nvPr>
        </p:nvSpPr>
        <p:spPr>
          <a:xfrm>
            <a:off x="539552" y="980728"/>
            <a:ext cx="8136904" cy="5184576"/>
          </a:xfrm>
        </p:spPr>
        <p:txBody>
          <a:bodyPr/>
          <a:lstStyle/>
          <a:p>
            <a:r>
              <a:rPr lang="zh-CN" altLang="zh-CN" dirty="0"/>
              <a:t>如果一个函数只能被本文件中其他函数所调用</a:t>
            </a:r>
            <a:r>
              <a:rPr lang="zh-CN" altLang="en-US" dirty="0"/>
              <a:t>，</a:t>
            </a:r>
            <a:r>
              <a:rPr lang="zh-CN" altLang="zh-CN" dirty="0"/>
              <a:t>它称为</a:t>
            </a:r>
            <a:r>
              <a:rPr lang="zh-CN" altLang="zh-CN" b="1" dirty="0">
                <a:solidFill>
                  <a:srgbClr val="C00000"/>
                </a:solidFill>
              </a:rPr>
              <a:t>内部函数</a:t>
            </a:r>
            <a:r>
              <a:rPr lang="zh-CN" altLang="en-US" b="1" dirty="0">
                <a:solidFill>
                  <a:srgbClr val="C00000"/>
                </a:solidFill>
              </a:rPr>
              <a:t>（静态函数）</a:t>
            </a:r>
            <a:r>
              <a:rPr lang="zh-CN" altLang="zh-CN" dirty="0"/>
              <a:t>。</a:t>
            </a:r>
            <a:endParaRPr lang="en-US" altLang="zh-CN" dirty="0"/>
          </a:p>
          <a:p>
            <a:r>
              <a:rPr lang="zh-CN" altLang="zh-CN" dirty="0"/>
              <a:t>在定义内部函数时</a:t>
            </a:r>
            <a:r>
              <a:rPr lang="zh-CN" altLang="en-US" dirty="0"/>
              <a:t>，</a:t>
            </a:r>
            <a:r>
              <a:rPr lang="zh-CN" altLang="zh-CN" dirty="0"/>
              <a:t>在函数名和函数类型的前面加</a:t>
            </a:r>
            <a:r>
              <a:rPr lang="en-US" altLang="zh-CN" dirty="0"/>
              <a:t>static</a:t>
            </a:r>
            <a:r>
              <a:rPr lang="zh-CN" altLang="zh-CN" dirty="0"/>
              <a:t>，即</a:t>
            </a:r>
            <a:r>
              <a:rPr lang="en-US" altLang="zh-CN" dirty="0"/>
              <a:t>:</a:t>
            </a:r>
            <a:endParaRPr lang="zh-CN" altLang="zh-CN" dirty="0"/>
          </a:p>
          <a:p>
            <a:pPr>
              <a:buFont typeface="Wingdings" pitchFamily="2" charset="2"/>
              <a:buNone/>
            </a:pPr>
            <a:r>
              <a:rPr lang="en-US" altLang="zh-CN" dirty="0"/>
              <a:t>    </a:t>
            </a:r>
            <a:r>
              <a:rPr lang="en-US" altLang="zh-CN" b="1" dirty="0">
                <a:solidFill>
                  <a:srgbClr val="00CC00"/>
                </a:solidFill>
              </a:rPr>
              <a:t>static </a:t>
            </a:r>
            <a:r>
              <a:rPr lang="zh-CN" altLang="zh-CN" b="1" dirty="0">
                <a:solidFill>
                  <a:srgbClr val="00CC00"/>
                </a:solidFill>
              </a:rPr>
              <a:t>类型名 函数名</a:t>
            </a:r>
            <a:r>
              <a:rPr lang="en-US" altLang="zh-CN" b="1" dirty="0">
                <a:solidFill>
                  <a:srgbClr val="00CC00"/>
                </a:solidFill>
              </a:rPr>
              <a:t>(</a:t>
            </a:r>
            <a:r>
              <a:rPr lang="zh-CN" altLang="zh-CN" b="1" dirty="0">
                <a:solidFill>
                  <a:srgbClr val="00CC00"/>
                </a:solidFill>
              </a:rPr>
              <a:t>形参表</a:t>
            </a:r>
            <a:r>
              <a:rPr lang="en-US" altLang="zh-CN" b="1" dirty="0">
                <a:solidFill>
                  <a:srgbClr val="00CC00"/>
                </a:solidFill>
              </a:rPr>
              <a:t>) </a:t>
            </a:r>
          </a:p>
          <a:p>
            <a:pPr lvl="1"/>
            <a:r>
              <a:rPr lang="zh-CN" altLang="en-US" dirty="0"/>
              <a:t>不同文件中即使有同名的内部函数也互不干扰。</a:t>
            </a:r>
            <a:endParaRPr lang="en-US" altLang="zh-CN" dirty="0"/>
          </a:p>
          <a:p>
            <a:r>
              <a:rPr lang="zh-CN" altLang="zh-CN" sz="2800" dirty="0"/>
              <a:t>通常把只能由本文件使用的函数和外部变量放在文件的开头，前面都冠以</a:t>
            </a:r>
            <a:r>
              <a:rPr lang="en-US" altLang="zh-CN" sz="2800" dirty="0"/>
              <a:t>static</a:t>
            </a:r>
            <a:r>
              <a:rPr lang="zh-CN" altLang="zh-CN" sz="2800" dirty="0"/>
              <a:t>使之局部化，其他文件不能引用</a:t>
            </a:r>
            <a:r>
              <a:rPr lang="zh-CN" altLang="en-US" sz="2800" dirty="0"/>
              <a:t>，</a:t>
            </a:r>
            <a:r>
              <a:rPr lang="zh-CN" altLang="zh-CN" sz="2800" dirty="0"/>
              <a:t>提高了</a:t>
            </a:r>
            <a:r>
              <a:rPr lang="zh-CN" altLang="zh-CN" sz="2800" b="1" dirty="0"/>
              <a:t>程序的可靠性</a:t>
            </a:r>
            <a:r>
              <a:rPr lang="zh-CN" altLang="en-US" sz="2800" dirty="0"/>
              <a:t>。</a:t>
            </a:r>
            <a:endParaRPr lang="en-US" altLang="zh-CN" sz="2800" dirty="0"/>
          </a:p>
          <a:p>
            <a:pPr>
              <a:buFont typeface="Wingdings" pitchFamily="2" charset="2"/>
              <a:buNone/>
            </a:pPr>
            <a:endParaRPr lang="en-US" altLang="zh-CN" b="1" dirty="0">
              <a:solidFill>
                <a:srgbClr val="00CC00"/>
              </a:solidFill>
            </a:endParaRPr>
          </a:p>
          <a:p>
            <a:pPr>
              <a:buFont typeface="Wingdings" pitchFamily="2" charset="2"/>
              <a:buNone/>
            </a:pPr>
            <a:endParaRPr lang="en-US" altLang="zh-CN" b="1" dirty="0">
              <a:solidFill>
                <a:srgbClr val="00CC00"/>
              </a:solidFill>
            </a:endParaRPr>
          </a:p>
        </p:txBody>
      </p:sp>
    </p:spTree>
    <p:extLst>
      <p:ext uri="{BB962C8B-B14F-4D97-AF65-F5344CB8AC3E}">
        <p14:creationId xmlns:p14="http://schemas.microsoft.com/office/powerpoint/2010/main" val="368309558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2995">
                                            <p:txEl>
                                              <p:pRg st="1" end="1"/>
                                            </p:txEl>
                                          </p:spTgt>
                                        </p:tgtEl>
                                        <p:attrNameLst>
                                          <p:attrName>style.visibility</p:attrName>
                                        </p:attrNameLst>
                                      </p:cBhvr>
                                      <p:to>
                                        <p:strVal val="visible"/>
                                      </p:to>
                                    </p:set>
                                    <p:animEffect transition="in" filter="blinds(horizontal)">
                                      <p:cBhvr>
                                        <p:cTn id="7" dur="500"/>
                                        <p:tgtEl>
                                          <p:spTgt spid="2129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2995">
                                            <p:txEl>
                                              <p:pRg st="2" end="2"/>
                                            </p:txEl>
                                          </p:spTgt>
                                        </p:tgtEl>
                                        <p:attrNameLst>
                                          <p:attrName>style.visibility</p:attrName>
                                        </p:attrNameLst>
                                      </p:cBhvr>
                                      <p:to>
                                        <p:strVal val="visible"/>
                                      </p:to>
                                    </p:set>
                                    <p:animEffect transition="in" filter="blinds(horizontal)">
                                      <p:cBhvr>
                                        <p:cTn id="10" dur="500"/>
                                        <p:tgtEl>
                                          <p:spTgt spid="21299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2995">
                                            <p:txEl>
                                              <p:pRg st="3" end="3"/>
                                            </p:txEl>
                                          </p:spTgt>
                                        </p:tgtEl>
                                        <p:attrNameLst>
                                          <p:attrName>style.visibility</p:attrName>
                                        </p:attrNameLst>
                                      </p:cBhvr>
                                      <p:to>
                                        <p:strVal val="visible"/>
                                      </p:to>
                                    </p:set>
                                    <p:animEffect transition="in" filter="blinds(horizontal)">
                                      <p:cBhvr>
                                        <p:cTn id="13" dur="500"/>
                                        <p:tgtEl>
                                          <p:spTgt spid="21299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12995">
                                            <p:txEl>
                                              <p:pRg st="4" end="4"/>
                                            </p:txEl>
                                          </p:spTgt>
                                        </p:tgtEl>
                                        <p:attrNameLst>
                                          <p:attrName>style.visibility</p:attrName>
                                        </p:attrNameLst>
                                      </p:cBhvr>
                                      <p:to>
                                        <p:strVal val="visible"/>
                                      </p:to>
                                    </p:set>
                                    <p:animEffect transition="in" filter="blinds(horizontal)">
                                      <p:cBhvr>
                                        <p:cTn id="16" dur="500"/>
                                        <p:tgtEl>
                                          <p:spTgt spid="212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00063" y="116632"/>
            <a:ext cx="8215312" cy="769938"/>
          </a:xfrm>
          <a:effectLst/>
        </p:spPr>
        <p:txBody>
          <a:bodyPr anchor="ctr"/>
          <a:lstStyle/>
          <a:p>
            <a:pPr eaLnBrk="1" hangingPunct="1">
              <a:defRPr/>
            </a:pPr>
            <a:r>
              <a:rPr lang="en-US" altLang="zh-CN" sz="4000" dirty="0">
                <a:solidFill>
                  <a:srgbClr val="800000"/>
                </a:solidFill>
                <a:effectLst>
                  <a:outerShdw blurRad="38100" dist="38100" dir="2700000" algn="tl">
                    <a:srgbClr val="000000"/>
                  </a:outerShdw>
                </a:effectLst>
                <a:latin typeface="Arial" charset="0"/>
                <a:ea typeface="黑体" pitchFamily="2" charset="-122"/>
              </a:rPr>
              <a:t>7.11.2 </a:t>
            </a:r>
            <a:r>
              <a:rPr lang="zh-CN" altLang="zh-CN" sz="4000" dirty="0">
                <a:solidFill>
                  <a:srgbClr val="800000"/>
                </a:solidFill>
                <a:effectLst>
                  <a:outerShdw blurRad="38100" dist="38100" dir="2700000" algn="tl">
                    <a:srgbClr val="000000"/>
                  </a:outerShdw>
                </a:effectLst>
                <a:latin typeface="Arial" charset="0"/>
                <a:ea typeface="黑体" pitchFamily="2" charset="-122"/>
              </a:rPr>
              <a:t>外部函数</a:t>
            </a:r>
            <a:endParaRPr lang="zh-CN" altLang="en-US" sz="4000" dirty="0">
              <a:solidFill>
                <a:srgbClr val="800000"/>
              </a:solidFill>
              <a:effectLst>
                <a:outerShdw blurRad="38100" dist="38100" dir="2700000" algn="tl">
                  <a:srgbClr val="000000"/>
                </a:outerShdw>
              </a:effectLst>
              <a:latin typeface="Arial" charset="0"/>
              <a:ea typeface="黑体" pitchFamily="2" charset="-122"/>
            </a:endParaRPr>
          </a:p>
        </p:txBody>
      </p:sp>
      <p:sp>
        <p:nvSpPr>
          <p:cNvPr id="215043" name="Rectangle 3"/>
          <p:cNvSpPr>
            <a:spLocks noGrp="1" noChangeArrowheads="1"/>
          </p:cNvSpPr>
          <p:nvPr>
            <p:ph type="body" idx="1"/>
          </p:nvPr>
        </p:nvSpPr>
        <p:spPr>
          <a:xfrm>
            <a:off x="755576" y="1052736"/>
            <a:ext cx="7848872" cy="4429125"/>
          </a:xfrm>
        </p:spPr>
        <p:txBody>
          <a:bodyPr/>
          <a:lstStyle/>
          <a:p>
            <a:r>
              <a:rPr lang="zh-CN" altLang="zh-CN" sz="2800" dirty="0"/>
              <a:t>如果在定义函数时</a:t>
            </a:r>
            <a:r>
              <a:rPr lang="zh-CN" altLang="en-US" sz="2800" dirty="0"/>
              <a:t>，</a:t>
            </a:r>
            <a:r>
              <a:rPr lang="zh-CN" altLang="zh-CN" sz="2800" dirty="0"/>
              <a:t>在函数首部的最左端加关键字</a:t>
            </a:r>
            <a:r>
              <a:rPr lang="en-US" altLang="zh-CN" sz="2800" dirty="0"/>
              <a:t>extern</a:t>
            </a:r>
            <a:r>
              <a:rPr lang="zh-CN" altLang="en-US" sz="2800" dirty="0"/>
              <a:t>，</a:t>
            </a:r>
            <a:r>
              <a:rPr lang="zh-CN" altLang="zh-CN" sz="2800" dirty="0"/>
              <a:t>则此函数是</a:t>
            </a:r>
            <a:r>
              <a:rPr lang="zh-CN" altLang="zh-CN" sz="2800" dirty="0">
                <a:solidFill>
                  <a:srgbClr val="C00000"/>
                </a:solidFill>
              </a:rPr>
              <a:t>外部函数</a:t>
            </a:r>
            <a:r>
              <a:rPr lang="zh-CN" altLang="zh-CN" sz="2800" dirty="0"/>
              <a:t>，可供其他文件调用。</a:t>
            </a:r>
          </a:p>
          <a:p>
            <a:r>
              <a:rPr lang="zh-CN" altLang="zh-CN" sz="2800" dirty="0"/>
              <a:t>如函数首部可以为</a:t>
            </a:r>
          </a:p>
          <a:p>
            <a:pPr>
              <a:buFont typeface="Wingdings" pitchFamily="2" charset="2"/>
              <a:buNone/>
            </a:pPr>
            <a:r>
              <a:rPr lang="en-US" altLang="zh-CN" sz="2800" dirty="0"/>
              <a:t>        extern </a:t>
            </a:r>
            <a:r>
              <a:rPr lang="en-US" altLang="zh-CN" sz="2800" dirty="0" err="1"/>
              <a:t>int</a:t>
            </a:r>
            <a:r>
              <a:rPr lang="en-US" altLang="zh-CN" sz="2800" dirty="0"/>
              <a:t> fun (</a:t>
            </a:r>
            <a:r>
              <a:rPr lang="en-US" altLang="zh-CN" sz="2800" dirty="0" err="1"/>
              <a:t>int</a:t>
            </a:r>
            <a:r>
              <a:rPr lang="en-US" altLang="zh-CN" sz="2800" dirty="0"/>
              <a:t> a, </a:t>
            </a:r>
            <a:r>
              <a:rPr lang="en-US" altLang="zh-CN" sz="2800" dirty="0" err="1"/>
              <a:t>int</a:t>
            </a:r>
            <a:r>
              <a:rPr lang="en-US" altLang="zh-CN" sz="2800" dirty="0"/>
              <a:t> b)</a:t>
            </a:r>
          </a:p>
          <a:p>
            <a:r>
              <a:rPr lang="zh-CN" altLang="zh-CN" sz="2800" dirty="0"/>
              <a:t>如果在定义函数时省略</a:t>
            </a:r>
            <a:r>
              <a:rPr lang="en-US" altLang="zh-CN" sz="2800" dirty="0"/>
              <a:t>extern</a:t>
            </a:r>
            <a:r>
              <a:rPr lang="zh-CN" altLang="en-US" sz="2800" dirty="0"/>
              <a:t>，</a:t>
            </a:r>
            <a:r>
              <a:rPr lang="zh-CN" altLang="zh-CN" sz="2800" dirty="0"/>
              <a:t>则</a:t>
            </a:r>
            <a:r>
              <a:rPr lang="zh-CN" altLang="zh-CN" sz="2800" b="1" dirty="0"/>
              <a:t>默认</a:t>
            </a:r>
            <a:r>
              <a:rPr lang="zh-CN" altLang="zh-CN" sz="2800" dirty="0"/>
              <a:t>为外部函数</a:t>
            </a:r>
            <a:r>
              <a:rPr lang="zh-CN" altLang="en-US" sz="2800" dirty="0"/>
              <a:t>。</a:t>
            </a:r>
            <a:endParaRPr lang="en-US" altLang="zh-CN" sz="2800" dirty="0"/>
          </a:p>
          <a:p>
            <a:pPr marL="342900" lvl="1" indent="-342900">
              <a:buSzPct val="90000"/>
              <a:buBlip>
                <a:blip r:embed="rId2"/>
              </a:buBlip>
            </a:pPr>
            <a:r>
              <a:rPr lang="zh-CN" altLang="en-US" b="1" dirty="0">
                <a:latin typeface="Arial" charset="0"/>
                <a:ea typeface="楷体_GB2312" pitchFamily="49" charset="-122"/>
              </a:rPr>
              <a:t>在需要调用外部函数的地方，用</a:t>
            </a:r>
            <a:r>
              <a:rPr lang="en-US" altLang="zh-CN" b="1" dirty="0">
                <a:latin typeface="Arial" charset="0"/>
                <a:ea typeface="楷体_GB2312" pitchFamily="49" charset="-122"/>
              </a:rPr>
              <a:t>extern</a:t>
            </a:r>
            <a:r>
              <a:rPr lang="zh-CN" altLang="en-US" b="1" dirty="0">
                <a:latin typeface="Arial" charset="0"/>
                <a:ea typeface="楷体_GB2312" pitchFamily="49" charset="-122"/>
              </a:rPr>
              <a:t>声明（即在函数原型基础上前加</a:t>
            </a:r>
            <a:r>
              <a:rPr lang="en-US" altLang="zh-CN" b="1" dirty="0">
                <a:latin typeface="Arial" charset="0"/>
                <a:ea typeface="楷体_GB2312" pitchFamily="49" charset="-122"/>
              </a:rPr>
              <a:t>extern</a:t>
            </a:r>
            <a:r>
              <a:rPr lang="zh-CN" altLang="en-US" b="1" dirty="0">
                <a:latin typeface="Arial" charset="0"/>
                <a:ea typeface="楷体_GB2312" pitchFamily="49" charset="-122"/>
              </a:rPr>
              <a:t>）所用的函数是外部函数。</a:t>
            </a:r>
            <a:r>
              <a:rPr lang="en-US" altLang="zh-CN" b="1" dirty="0">
                <a:latin typeface="Arial" charset="0"/>
                <a:ea typeface="楷体_GB2312" pitchFamily="49" charset="-122"/>
              </a:rPr>
              <a:t>C</a:t>
            </a:r>
            <a:r>
              <a:rPr lang="zh-CN" altLang="en-US" b="1" dirty="0">
                <a:latin typeface="Arial" charset="0"/>
                <a:ea typeface="楷体_GB2312" pitchFamily="49" charset="-122"/>
              </a:rPr>
              <a:t>语言允许省略</a:t>
            </a:r>
            <a:r>
              <a:rPr lang="en-US" altLang="zh-CN" b="1" dirty="0">
                <a:latin typeface="Arial" charset="0"/>
                <a:ea typeface="楷体_GB2312" pitchFamily="49" charset="-122"/>
              </a:rPr>
              <a:t>extern</a:t>
            </a:r>
            <a:r>
              <a:rPr lang="zh-CN" altLang="en-US" b="1" dirty="0">
                <a:latin typeface="Arial" charset="0"/>
                <a:ea typeface="楷体_GB2312" pitchFamily="49" charset="-122"/>
              </a:rPr>
              <a:t>，即只需使用函数原型。</a:t>
            </a:r>
          </a:p>
          <a:p>
            <a:pPr marL="0" indent="0">
              <a:buNone/>
            </a:pPr>
            <a:endParaRPr lang="en-US" altLang="zh-CN" dirty="0"/>
          </a:p>
        </p:txBody>
      </p:sp>
    </p:spTree>
    <p:extLst>
      <p:ext uri="{BB962C8B-B14F-4D97-AF65-F5344CB8AC3E}">
        <p14:creationId xmlns:p14="http://schemas.microsoft.com/office/powerpoint/2010/main" val="290070196"/>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animEffect transition="in" filter="blinds(horizontal)">
                                      <p:cBhvr>
                                        <p:cTn id="7" dur="500"/>
                                        <p:tgtEl>
                                          <p:spTgt spid="2150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043">
                                            <p:txEl>
                                              <p:pRg st="2" end="2"/>
                                            </p:txEl>
                                          </p:spTgt>
                                        </p:tgtEl>
                                        <p:attrNameLst>
                                          <p:attrName>style.visibility</p:attrName>
                                        </p:attrNameLst>
                                      </p:cBhvr>
                                      <p:to>
                                        <p:strVal val="visible"/>
                                      </p:to>
                                    </p:set>
                                    <p:animEffect transition="in" filter="blinds(horizontal)">
                                      <p:cBhvr>
                                        <p:cTn id="10" dur="500"/>
                                        <p:tgtEl>
                                          <p:spTgt spid="21504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15043">
                                            <p:txEl>
                                              <p:pRg st="3" end="3"/>
                                            </p:txEl>
                                          </p:spTgt>
                                        </p:tgtEl>
                                        <p:attrNameLst>
                                          <p:attrName>style.visibility</p:attrName>
                                        </p:attrNameLst>
                                      </p:cBhvr>
                                      <p:to>
                                        <p:strVal val="visible"/>
                                      </p:to>
                                    </p:set>
                                    <p:animEffect transition="in" filter="blinds(horizontal)">
                                      <p:cBhvr>
                                        <p:cTn id="15" dur="500"/>
                                        <p:tgtEl>
                                          <p:spTgt spid="21504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15043">
                                            <p:txEl>
                                              <p:pRg st="4" end="4"/>
                                            </p:txEl>
                                          </p:spTgt>
                                        </p:tgtEl>
                                        <p:attrNameLst>
                                          <p:attrName>style.visibility</p:attrName>
                                        </p:attrNameLst>
                                      </p:cBhvr>
                                      <p:to>
                                        <p:strVal val="visible"/>
                                      </p:to>
                                    </p:set>
                                    <p:animEffect transition="in" filter="blinds(horizontal)">
                                      <p:cBhvr>
                                        <p:cTn id="20" dur="500"/>
                                        <p:tgtEl>
                                          <p:spTgt spid="2150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500" y="1143000"/>
            <a:ext cx="8153400" cy="5357813"/>
          </a:xfrm>
        </p:spPr>
        <p:txBody>
          <a:bodyPr/>
          <a:lstStyle/>
          <a:p>
            <a:pPr>
              <a:buFont typeface="Wingdings" pitchFamily="2" charset="2"/>
              <a:buNone/>
            </a:pPr>
            <a:r>
              <a:rPr lang="en-US" altLang="zh-CN" dirty="0"/>
              <a:t>   【</a:t>
            </a:r>
            <a:r>
              <a:rPr lang="zh-CN" altLang="zh-CN" dirty="0"/>
              <a:t>例</a:t>
            </a:r>
            <a:r>
              <a:rPr lang="en-US" altLang="zh-CN" dirty="0"/>
              <a:t>7.20】 </a:t>
            </a:r>
            <a:r>
              <a:rPr lang="zh-CN" altLang="zh-CN" dirty="0"/>
              <a:t>有一个字符串</a:t>
            </a:r>
            <a:r>
              <a:rPr lang="zh-CN" altLang="en-US" dirty="0"/>
              <a:t>，</a:t>
            </a:r>
            <a:r>
              <a:rPr lang="zh-CN" altLang="zh-CN" dirty="0"/>
              <a:t>内有若干个字符</a:t>
            </a:r>
            <a:r>
              <a:rPr lang="zh-CN" altLang="en-US" dirty="0"/>
              <a:t>，</a:t>
            </a:r>
            <a:r>
              <a:rPr lang="zh-CN" altLang="zh-CN" dirty="0"/>
              <a:t>今输入一个字符</a:t>
            </a:r>
            <a:r>
              <a:rPr lang="zh-CN" altLang="en-US" dirty="0"/>
              <a:t>，</a:t>
            </a:r>
            <a:r>
              <a:rPr lang="zh-CN" altLang="zh-CN" dirty="0"/>
              <a:t>要求程序将字符串中该字符删去。用外部函数实现。</a:t>
            </a:r>
            <a:endParaRPr lang="en-US" altLang="zh-CN" dirty="0"/>
          </a:p>
          <a:p>
            <a:r>
              <a:rPr lang="zh-CN" altLang="zh-CN" dirty="0"/>
              <a:t>解题思路：</a:t>
            </a:r>
            <a:endParaRPr lang="en-US" altLang="zh-CN" dirty="0"/>
          </a:p>
          <a:p>
            <a:pPr lvl="1"/>
            <a:r>
              <a:rPr lang="zh-CN" altLang="zh-CN" dirty="0"/>
              <a:t>分别定义</a:t>
            </a:r>
            <a:r>
              <a:rPr lang="en-US" altLang="zh-CN" dirty="0"/>
              <a:t>3</a:t>
            </a:r>
            <a:r>
              <a:rPr lang="zh-CN" altLang="zh-CN" dirty="0"/>
              <a:t>个函数用来输入字符串、删除字符、输出字符串</a:t>
            </a:r>
            <a:endParaRPr lang="en-US" altLang="zh-CN" dirty="0"/>
          </a:p>
          <a:p>
            <a:pPr lvl="1"/>
            <a:r>
              <a:rPr lang="zh-CN" altLang="zh-CN" dirty="0"/>
              <a:t>按题目要求把以上</a:t>
            </a:r>
            <a:r>
              <a:rPr lang="en-US" altLang="zh-CN" dirty="0"/>
              <a:t>3</a:t>
            </a:r>
            <a:r>
              <a:rPr lang="zh-CN" altLang="zh-CN" dirty="0"/>
              <a:t>个函数分别放在</a:t>
            </a:r>
            <a:r>
              <a:rPr lang="en-US" altLang="zh-CN" dirty="0"/>
              <a:t>3</a:t>
            </a:r>
            <a:r>
              <a:rPr lang="zh-CN" altLang="zh-CN" dirty="0"/>
              <a:t>个文件中。</a:t>
            </a:r>
            <a:r>
              <a:rPr lang="en-US" altLang="zh-CN" dirty="0"/>
              <a:t>main</a:t>
            </a:r>
            <a:r>
              <a:rPr lang="zh-CN" altLang="zh-CN" dirty="0"/>
              <a:t>函数在另一文件中，</a:t>
            </a:r>
            <a:r>
              <a:rPr lang="en-US" altLang="zh-CN" dirty="0"/>
              <a:t>main</a:t>
            </a:r>
            <a:r>
              <a:rPr lang="zh-CN" altLang="zh-CN" dirty="0"/>
              <a:t>函数调用以上</a:t>
            </a:r>
            <a:r>
              <a:rPr lang="en-US" altLang="zh-CN" dirty="0"/>
              <a:t>3</a:t>
            </a:r>
            <a:r>
              <a:rPr lang="zh-CN" altLang="zh-CN" dirty="0"/>
              <a:t>个函数，实现题目的要求</a:t>
            </a:r>
            <a:endParaRPr lang="zh-CN" altLang="en-US" dirty="0"/>
          </a:p>
        </p:txBody>
      </p:sp>
    </p:spTree>
    <p:extLst>
      <p:ext uri="{BB962C8B-B14F-4D97-AF65-F5344CB8AC3E}">
        <p14:creationId xmlns:p14="http://schemas.microsoft.com/office/powerpoint/2010/main" val="4038473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内容占位符 2"/>
          <p:cNvSpPr>
            <a:spLocks noGrp="1"/>
          </p:cNvSpPr>
          <p:nvPr>
            <p:ph idx="1"/>
          </p:nvPr>
        </p:nvSpPr>
        <p:spPr>
          <a:xfrm>
            <a:off x="785813" y="1000125"/>
            <a:ext cx="3817937" cy="800100"/>
          </a:xfrm>
        </p:spPr>
        <p:txBody>
          <a:bodyPr/>
          <a:lstStyle/>
          <a:p>
            <a:pPr>
              <a:buFont typeface="Wingdings" pitchFamily="2" charset="2"/>
              <a:buNone/>
            </a:pPr>
            <a:r>
              <a:rPr lang="zh-CN" altLang="en-US"/>
              <a:t>删除空格的思路</a:t>
            </a:r>
          </a:p>
        </p:txBody>
      </p:sp>
      <p:graphicFrame>
        <p:nvGraphicFramePr>
          <p:cNvPr id="4" name="表格 3"/>
          <p:cNvGraphicFramePr>
            <a:graphicFrameLocks noGrp="1"/>
          </p:cNvGraphicFramePr>
          <p:nvPr/>
        </p:nvGraphicFramePr>
        <p:xfrm>
          <a:off x="928688" y="3000375"/>
          <a:ext cx="7643811" cy="571500"/>
        </p:xfrm>
        <a:graphic>
          <a:graphicData uri="http://schemas.openxmlformats.org/drawingml/2006/table">
            <a:tbl>
              <a:tblPr firstRow="1" bandRow="1">
                <a:tableStyleId>{5C22544A-7EE6-4342-B048-85BDC9FD1C3A}</a:tableStyleId>
              </a:tblPr>
              <a:tblGrid>
                <a:gridCol w="428621">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00062">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0062">
                  <a:extLst>
                    <a:ext uri="{9D8B030D-6E8A-4147-A177-3AD203B41FA5}">
                      <a16:colId xmlns:a16="http://schemas.microsoft.com/office/drawing/2014/main" val="20006"/>
                    </a:ext>
                  </a:extLst>
                </a:gridCol>
                <a:gridCol w="500062">
                  <a:extLst>
                    <a:ext uri="{9D8B030D-6E8A-4147-A177-3AD203B41FA5}">
                      <a16:colId xmlns:a16="http://schemas.microsoft.com/office/drawing/2014/main" val="20007"/>
                    </a:ext>
                  </a:extLst>
                </a:gridCol>
                <a:gridCol w="500062">
                  <a:extLst>
                    <a:ext uri="{9D8B030D-6E8A-4147-A177-3AD203B41FA5}">
                      <a16:colId xmlns:a16="http://schemas.microsoft.com/office/drawing/2014/main" val="20008"/>
                    </a:ext>
                  </a:extLst>
                </a:gridCol>
                <a:gridCol w="500062">
                  <a:extLst>
                    <a:ext uri="{9D8B030D-6E8A-4147-A177-3AD203B41FA5}">
                      <a16:colId xmlns:a16="http://schemas.microsoft.com/office/drawing/2014/main" val="20009"/>
                    </a:ext>
                  </a:extLst>
                </a:gridCol>
                <a:gridCol w="714375">
                  <a:extLst>
                    <a:ext uri="{9D8B030D-6E8A-4147-A177-3AD203B41FA5}">
                      <a16:colId xmlns:a16="http://schemas.microsoft.com/office/drawing/2014/main" val="20010"/>
                    </a:ext>
                  </a:extLst>
                </a:gridCol>
                <a:gridCol w="1928819">
                  <a:extLst>
                    <a:ext uri="{9D8B030D-6E8A-4147-A177-3AD203B41FA5}">
                      <a16:colId xmlns:a16="http://schemas.microsoft.com/office/drawing/2014/main" val="20011"/>
                    </a:ext>
                  </a:extLst>
                </a:gridCol>
              </a:tblGrid>
              <a:tr h="571500">
                <a:tc>
                  <a:txBody>
                    <a:bodyPr/>
                    <a:lstStyle/>
                    <a:p>
                      <a:pPr algn="ctr"/>
                      <a:r>
                        <a:rPr lang="en-US" altLang="zh-CN" sz="2800" dirty="0"/>
                        <a:t>I</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t>a</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t>m</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t>h</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t>a</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t>p</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t>p</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t>y</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t>\0</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t>……</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nvGraphicFramePr>
        <p:xfrm>
          <a:off x="928688" y="4643438"/>
          <a:ext cx="7643811" cy="571500"/>
        </p:xfrm>
        <a:graphic>
          <a:graphicData uri="http://schemas.openxmlformats.org/drawingml/2006/table">
            <a:tbl>
              <a:tblPr firstRow="1" bandRow="1">
                <a:tableStyleId>{5C22544A-7EE6-4342-B048-85BDC9FD1C3A}</a:tableStyleId>
              </a:tblPr>
              <a:tblGrid>
                <a:gridCol w="428621">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00062">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0062">
                  <a:extLst>
                    <a:ext uri="{9D8B030D-6E8A-4147-A177-3AD203B41FA5}">
                      <a16:colId xmlns:a16="http://schemas.microsoft.com/office/drawing/2014/main" val="20006"/>
                    </a:ext>
                  </a:extLst>
                </a:gridCol>
                <a:gridCol w="500062">
                  <a:extLst>
                    <a:ext uri="{9D8B030D-6E8A-4147-A177-3AD203B41FA5}">
                      <a16:colId xmlns:a16="http://schemas.microsoft.com/office/drawing/2014/main" val="20007"/>
                    </a:ext>
                  </a:extLst>
                </a:gridCol>
                <a:gridCol w="500062">
                  <a:extLst>
                    <a:ext uri="{9D8B030D-6E8A-4147-A177-3AD203B41FA5}">
                      <a16:colId xmlns:a16="http://schemas.microsoft.com/office/drawing/2014/main" val="20008"/>
                    </a:ext>
                  </a:extLst>
                </a:gridCol>
                <a:gridCol w="500062">
                  <a:extLst>
                    <a:ext uri="{9D8B030D-6E8A-4147-A177-3AD203B41FA5}">
                      <a16:colId xmlns:a16="http://schemas.microsoft.com/office/drawing/2014/main" val="20009"/>
                    </a:ext>
                  </a:extLst>
                </a:gridCol>
                <a:gridCol w="714375">
                  <a:extLst>
                    <a:ext uri="{9D8B030D-6E8A-4147-A177-3AD203B41FA5}">
                      <a16:colId xmlns:a16="http://schemas.microsoft.com/office/drawing/2014/main" val="20010"/>
                    </a:ext>
                  </a:extLst>
                </a:gridCol>
                <a:gridCol w="1928819">
                  <a:extLst>
                    <a:ext uri="{9D8B030D-6E8A-4147-A177-3AD203B41FA5}">
                      <a16:colId xmlns:a16="http://schemas.microsoft.com/office/drawing/2014/main" val="20011"/>
                    </a:ext>
                  </a:extLst>
                </a:gridCol>
              </a:tblGrid>
              <a:tr h="571500">
                <a:tc>
                  <a:txBody>
                    <a:bodyPr/>
                    <a:lstStyle/>
                    <a:p>
                      <a:pPr algn="ctr"/>
                      <a:r>
                        <a:rPr lang="en-US" altLang="zh-CN" sz="2800"/>
                        <a:t>I</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a</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m</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h</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a</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p</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p</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y</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\0</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t>……</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圆角矩形标注 5"/>
          <p:cNvSpPr>
            <a:spLocks noChangeArrowheads="1"/>
          </p:cNvSpPr>
          <p:nvPr/>
        </p:nvSpPr>
        <p:spPr bwMode="auto">
          <a:xfrm>
            <a:off x="1285875" y="1857375"/>
            <a:ext cx="1143000" cy="642938"/>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非空</a:t>
            </a:r>
          </a:p>
        </p:txBody>
      </p:sp>
      <p:sp>
        <p:nvSpPr>
          <p:cNvPr id="8" name="右箭头 7"/>
          <p:cNvSpPr>
            <a:spLocks noChangeArrowheads="1"/>
          </p:cNvSpPr>
          <p:nvPr/>
        </p:nvSpPr>
        <p:spPr bwMode="auto">
          <a:xfrm rot="5400000">
            <a:off x="607219" y="3893344"/>
            <a:ext cx="1071563" cy="428625"/>
          </a:xfrm>
          <a:prstGeom prst="rightArrow">
            <a:avLst>
              <a:gd name="adj1" fmla="val 50000"/>
              <a:gd name="adj2" fmla="val 50000"/>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9" name="TextBox 8"/>
          <p:cNvSpPr txBox="1"/>
          <p:nvPr/>
        </p:nvSpPr>
        <p:spPr>
          <a:xfrm>
            <a:off x="857250" y="4643438"/>
            <a:ext cx="571500" cy="523875"/>
          </a:xfrm>
          <a:prstGeom prst="rect">
            <a:avLst/>
          </a:prstGeom>
          <a:noFill/>
        </p:spPr>
        <p:txBody>
          <a:bodyPr>
            <a:spAutoFit/>
          </a:bodyPr>
          <a:lstStyle/>
          <a:p>
            <a:pPr algn="ctr">
              <a:defRPr/>
            </a:pPr>
            <a:r>
              <a:rPr lang="en-US" altLang="zh-CN" sz="2800" b="1" dirty="0">
                <a:solidFill>
                  <a:srgbClr val="0000CC"/>
                </a:solidFill>
                <a:latin typeface="+mn-lt"/>
                <a:ea typeface="+mn-ea"/>
              </a:rPr>
              <a:t>I</a:t>
            </a:r>
            <a:endParaRPr lang="zh-CN" altLang="en-US" sz="2800" b="1" dirty="0">
              <a:solidFill>
                <a:srgbClr val="0000CC"/>
              </a:solidFill>
              <a:latin typeface="+mn-lt"/>
              <a:ea typeface="+mn-ea"/>
            </a:endParaRPr>
          </a:p>
        </p:txBody>
      </p:sp>
      <p:sp>
        <p:nvSpPr>
          <p:cNvPr id="10" name="圆角矩形标注 9"/>
          <p:cNvSpPr>
            <a:spLocks noChangeArrowheads="1"/>
          </p:cNvSpPr>
          <p:nvPr/>
        </p:nvSpPr>
        <p:spPr bwMode="auto">
          <a:xfrm>
            <a:off x="1643063" y="19034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空</a:t>
            </a:r>
          </a:p>
        </p:txBody>
      </p:sp>
      <p:sp>
        <p:nvSpPr>
          <p:cNvPr id="11" name="圆角矩形标注 10"/>
          <p:cNvSpPr>
            <a:spLocks noChangeArrowheads="1"/>
          </p:cNvSpPr>
          <p:nvPr/>
        </p:nvSpPr>
        <p:spPr bwMode="auto">
          <a:xfrm>
            <a:off x="2143125" y="19288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非空</a:t>
            </a:r>
          </a:p>
        </p:txBody>
      </p:sp>
      <p:sp>
        <p:nvSpPr>
          <p:cNvPr id="12" name="右箭头 11"/>
          <p:cNvSpPr>
            <a:spLocks noChangeArrowheads="1"/>
          </p:cNvSpPr>
          <p:nvPr/>
        </p:nvSpPr>
        <p:spPr bwMode="auto">
          <a:xfrm rot="7377800">
            <a:off x="1364457" y="3923506"/>
            <a:ext cx="1071562" cy="428625"/>
          </a:xfrm>
          <a:prstGeom prst="rightArrow">
            <a:avLst>
              <a:gd name="adj1" fmla="val 50000"/>
              <a:gd name="adj2" fmla="val 50000"/>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13" name="TextBox 12"/>
          <p:cNvSpPr txBox="1"/>
          <p:nvPr/>
        </p:nvSpPr>
        <p:spPr>
          <a:xfrm>
            <a:off x="1285875" y="4643438"/>
            <a:ext cx="571500" cy="523875"/>
          </a:xfrm>
          <a:prstGeom prst="rect">
            <a:avLst/>
          </a:prstGeom>
          <a:noFill/>
        </p:spPr>
        <p:txBody>
          <a:bodyPr>
            <a:spAutoFit/>
          </a:bodyPr>
          <a:lstStyle/>
          <a:p>
            <a:pPr algn="ctr">
              <a:defRPr/>
            </a:pPr>
            <a:r>
              <a:rPr lang="en-US" altLang="zh-CN" sz="2800" b="1" dirty="0">
                <a:solidFill>
                  <a:srgbClr val="0000CC"/>
                </a:solidFill>
                <a:latin typeface="+mn-lt"/>
                <a:ea typeface="+mn-ea"/>
              </a:rPr>
              <a:t>a</a:t>
            </a:r>
            <a:endParaRPr lang="zh-CN" altLang="en-US" sz="2800" b="1" dirty="0">
              <a:solidFill>
                <a:srgbClr val="0000CC"/>
              </a:solidFill>
              <a:latin typeface="+mn-lt"/>
              <a:ea typeface="+mn-ea"/>
            </a:endParaRPr>
          </a:p>
        </p:txBody>
      </p:sp>
      <p:sp>
        <p:nvSpPr>
          <p:cNvPr id="14" name="圆角矩形标注 13"/>
          <p:cNvSpPr>
            <a:spLocks noChangeArrowheads="1"/>
          </p:cNvSpPr>
          <p:nvPr/>
        </p:nvSpPr>
        <p:spPr bwMode="auto">
          <a:xfrm>
            <a:off x="2643188" y="19288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非空</a:t>
            </a:r>
          </a:p>
        </p:txBody>
      </p:sp>
      <p:sp>
        <p:nvSpPr>
          <p:cNvPr id="15" name="右箭头 14"/>
          <p:cNvSpPr>
            <a:spLocks noChangeArrowheads="1"/>
          </p:cNvSpPr>
          <p:nvPr/>
        </p:nvSpPr>
        <p:spPr bwMode="auto">
          <a:xfrm rot="7377800">
            <a:off x="1864520" y="3923506"/>
            <a:ext cx="1071562" cy="428625"/>
          </a:xfrm>
          <a:prstGeom prst="rightArrow">
            <a:avLst>
              <a:gd name="adj1" fmla="val 50000"/>
              <a:gd name="adj2" fmla="val 50000"/>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16" name="TextBox 15"/>
          <p:cNvSpPr txBox="1"/>
          <p:nvPr/>
        </p:nvSpPr>
        <p:spPr>
          <a:xfrm>
            <a:off x="1857375" y="4643438"/>
            <a:ext cx="571500" cy="523875"/>
          </a:xfrm>
          <a:prstGeom prst="rect">
            <a:avLst/>
          </a:prstGeom>
          <a:noFill/>
        </p:spPr>
        <p:txBody>
          <a:bodyPr>
            <a:spAutoFit/>
          </a:bodyPr>
          <a:lstStyle/>
          <a:p>
            <a:pPr algn="ctr">
              <a:defRPr/>
            </a:pPr>
            <a:r>
              <a:rPr lang="en-US" altLang="zh-CN" sz="2800" b="1" dirty="0">
                <a:solidFill>
                  <a:srgbClr val="0000CC"/>
                </a:solidFill>
                <a:latin typeface="+mn-lt"/>
                <a:ea typeface="+mn-ea"/>
              </a:rPr>
              <a:t>m</a:t>
            </a:r>
            <a:endParaRPr lang="zh-CN" altLang="en-US" sz="2800" b="1" dirty="0">
              <a:solidFill>
                <a:srgbClr val="0000CC"/>
              </a:solidFill>
              <a:latin typeface="+mn-lt"/>
              <a:ea typeface="+mn-ea"/>
            </a:endParaRPr>
          </a:p>
        </p:txBody>
      </p:sp>
      <p:sp>
        <p:nvSpPr>
          <p:cNvPr id="17" name="圆角矩形标注 16"/>
          <p:cNvSpPr>
            <a:spLocks noChangeArrowheads="1"/>
          </p:cNvSpPr>
          <p:nvPr/>
        </p:nvSpPr>
        <p:spPr bwMode="auto">
          <a:xfrm>
            <a:off x="3214688" y="19288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空</a:t>
            </a:r>
          </a:p>
        </p:txBody>
      </p:sp>
      <p:sp>
        <p:nvSpPr>
          <p:cNvPr id="18" name="圆角矩形标注 17"/>
          <p:cNvSpPr>
            <a:spLocks noChangeArrowheads="1"/>
          </p:cNvSpPr>
          <p:nvPr/>
        </p:nvSpPr>
        <p:spPr bwMode="auto">
          <a:xfrm>
            <a:off x="3786188" y="19288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非空</a:t>
            </a:r>
          </a:p>
        </p:txBody>
      </p:sp>
      <p:sp>
        <p:nvSpPr>
          <p:cNvPr id="19" name="右箭头 18"/>
          <p:cNvSpPr>
            <a:spLocks noChangeArrowheads="1"/>
          </p:cNvSpPr>
          <p:nvPr/>
        </p:nvSpPr>
        <p:spPr bwMode="auto">
          <a:xfrm rot="7920448">
            <a:off x="2595563" y="3940175"/>
            <a:ext cx="1257300" cy="428625"/>
          </a:xfrm>
          <a:prstGeom prst="rightArrow">
            <a:avLst>
              <a:gd name="adj1" fmla="val 50000"/>
              <a:gd name="adj2" fmla="val 49948"/>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20" name="TextBox 19"/>
          <p:cNvSpPr txBox="1"/>
          <p:nvPr/>
        </p:nvSpPr>
        <p:spPr>
          <a:xfrm>
            <a:off x="2357438" y="4643438"/>
            <a:ext cx="571500" cy="523875"/>
          </a:xfrm>
          <a:prstGeom prst="rect">
            <a:avLst/>
          </a:prstGeom>
          <a:noFill/>
        </p:spPr>
        <p:txBody>
          <a:bodyPr>
            <a:spAutoFit/>
          </a:bodyPr>
          <a:lstStyle/>
          <a:p>
            <a:pPr algn="ctr">
              <a:defRPr/>
            </a:pPr>
            <a:r>
              <a:rPr lang="en-US" altLang="zh-CN" sz="2800" b="1" dirty="0">
                <a:solidFill>
                  <a:srgbClr val="0000CC"/>
                </a:solidFill>
                <a:latin typeface="+mn-lt"/>
                <a:ea typeface="+mn-ea"/>
              </a:rPr>
              <a:t>h</a:t>
            </a:r>
            <a:endParaRPr lang="zh-CN" altLang="en-US" sz="2800" b="1" dirty="0">
              <a:solidFill>
                <a:srgbClr val="0000CC"/>
              </a:solidFill>
              <a:latin typeface="+mn-lt"/>
              <a:ea typeface="+mn-ea"/>
            </a:endParaRPr>
          </a:p>
        </p:txBody>
      </p:sp>
      <p:sp>
        <p:nvSpPr>
          <p:cNvPr id="21" name="圆角矩形标注 20"/>
          <p:cNvSpPr>
            <a:spLocks noChangeArrowheads="1"/>
          </p:cNvSpPr>
          <p:nvPr/>
        </p:nvSpPr>
        <p:spPr bwMode="auto">
          <a:xfrm>
            <a:off x="4214813" y="19288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非空</a:t>
            </a:r>
          </a:p>
        </p:txBody>
      </p:sp>
      <p:sp>
        <p:nvSpPr>
          <p:cNvPr id="22" name="右箭头 21"/>
          <p:cNvSpPr>
            <a:spLocks noChangeArrowheads="1"/>
          </p:cNvSpPr>
          <p:nvPr/>
        </p:nvSpPr>
        <p:spPr bwMode="auto">
          <a:xfrm rot="7920448">
            <a:off x="3166269" y="3896519"/>
            <a:ext cx="1258887" cy="428625"/>
          </a:xfrm>
          <a:prstGeom prst="rightArrow">
            <a:avLst>
              <a:gd name="adj1" fmla="val 50000"/>
              <a:gd name="adj2" fmla="val 50011"/>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23" name="TextBox 22"/>
          <p:cNvSpPr txBox="1"/>
          <p:nvPr/>
        </p:nvSpPr>
        <p:spPr>
          <a:xfrm>
            <a:off x="2916238" y="4643438"/>
            <a:ext cx="571500" cy="523875"/>
          </a:xfrm>
          <a:prstGeom prst="rect">
            <a:avLst/>
          </a:prstGeom>
          <a:noFill/>
        </p:spPr>
        <p:txBody>
          <a:bodyPr>
            <a:spAutoFit/>
          </a:bodyPr>
          <a:lstStyle/>
          <a:p>
            <a:pPr algn="ctr">
              <a:defRPr/>
            </a:pPr>
            <a:r>
              <a:rPr lang="en-US" altLang="zh-CN" sz="2800" b="1" dirty="0">
                <a:solidFill>
                  <a:srgbClr val="0000CC"/>
                </a:solidFill>
                <a:latin typeface="+mn-lt"/>
                <a:ea typeface="+mn-ea"/>
              </a:rPr>
              <a:t>a</a:t>
            </a:r>
            <a:endParaRPr lang="zh-CN" altLang="en-US" sz="2800" b="1" dirty="0">
              <a:solidFill>
                <a:srgbClr val="0000CC"/>
              </a:solidFill>
              <a:latin typeface="+mn-lt"/>
              <a:ea typeface="+mn-ea"/>
            </a:endParaRPr>
          </a:p>
        </p:txBody>
      </p:sp>
      <p:sp>
        <p:nvSpPr>
          <p:cNvPr id="24" name="圆角矩形标注 23"/>
          <p:cNvSpPr>
            <a:spLocks noChangeArrowheads="1"/>
          </p:cNvSpPr>
          <p:nvPr/>
        </p:nvSpPr>
        <p:spPr bwMode="auto">
          <a:xfrm>
            <a:off x="4714875" y="1857375"/>
            <a:ext cx="1143000" cy="642938"/>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非空</a:t>
            </a:r>
          </a:p>
        </p:txBody>
      </p:sp>
      <p:sp>
        <p:nvSpPr>
          <p:cNvPr id="25" name="右箭头 24"/>
          <p:cNvSpPr>
            <a:spLocks noChangeArrowheads="1"/>
          </p:cNvSpPr>
          <p:nvPr/>
        </p:nvSpPr>
        <p:spPr bwMode="auto">
          <a:xfrm rot="7920448">
            <a:off x="3594894" y="3896519"/>
            <a:ext cx="1258887" cy="428625"/>
          </a:xfrm>
          <a:prstGeom prst="rightArrow">
            <a:avLst>
              <a:gd name="adj1" fmla="val 50000"/>
              <a:gd name="adj2" fmla="val 50011"/>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26" name="TextBox 25"/>
          <p:cNvSpPr txBox="1"/>
          <p:nvPr/>
        </p:nvSpPr>
        <p:spPr>
          <a:xfrm>
            <a:off x="3357563" y="4643438"/>
            <a:ext cx="571500" cy="523875"/>
          </a:xfrm>
          <a:prstGeom prst="rect">
            <a:avLst/>
          </a:prstGeom>
          <a:noFill/>
        </p:spPr>
        <p:txBody>
          <a:bodyPr>
            <a:spAutoFit/>
          </a:bodyPr>
          <a:lstStyle/>
          <a:p>
            <a:pPr algn="ctr">
              <a:defRPr/>
            </a:pPr>
            <a:r>
              <a:rPr lang="en-US" altLang="zh-CN" sz="2800" b="1" dirty="0">
                <a:solidFill>
                  <a:srgbClr val="0000CC"/>
                </a:solidFill>
                <a:latin typeface="+mn-lt"/>
                <a:ea typeface="+mn-ea"/>
              </a:rPr>
              <a:t>p</a:t>
            </a:r>
            <a:endParaRPr lang="zh-CN" altLang="en-US" sz="2800" b="1" dirty="0">
              <a:solidFill>
                <a:srgbClr val="0000CC"/>
              </a:solidFill>
              <a:latin typeface="+mn-lt"/>
              <a:ea typeface="+mn-ea"/>
            </a:endParaRPr>
          </a:p>
        </p:txBody>
      </p:sp>
      <p:sp>
        <p:nvSpPr>
          <p:cNvPr id="27" name="圆角矩形标注 26"/>
          <p:cNvSpPr>
            <a:spLocks noChangeArrowheads="1"/>
          </p:cNvSpPr>
          <p:nvPr/>
        </p:nvSpPr>
        <p:spPr bwMode="auto">
          <a:xfrm>
            <a:off x="5214938" y="1857375"/>
            <a:ext cx="1143000" cy="642938"/>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非空</a:t>
            </a:r>
          </a:p>
        </p:txBody>
      </p:sp>
      <p:sp>
        <p:nvSpPr>
          <p:cNvPr id="28" name="右箭头 27"/>
          <p:cNvSpPr>
            <a:spLocks noChangeArrowheads="1"/>
          </p:cNvSpPr>
          <p:nvPr/>
        </p:nvSpPr>
        <p:spPr bwMode="auto">
          <a:xfrm rot="7920448">
            <a:off x="4094957" y="3896519"/>
            <a:ext cx="1258887" cy="428625"/>
          </a:xfrm>
          <a:prstGeom prst="rightArrow">
            <a:avLst>
              <a:gd name="adj1" fmla="val 50000"/>
              <a:gd name="adj2" fmla="val 50011"/>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29" name="TextBox 28"/>
          <p:cNvSpPr txBox="1"/>
          <p:nvPr/>
        </p:nvSpPr>
        <p:spPr>
          <a:xfrm>
            <a:off x="3929063" y="4643438"/>
            <a:ext cx="571500" cy="523875"/>
          </a:xfrm>
          <a:prstGeom prst="rect">
            <a:avLst/>
          </a:prstGeom>
          <a:noFill/>
        </p:spPr>
        <p:txBody>
          <a:bodyPr>
            <a:spAutoFit/>
          </a:bodyPr>
          <a:lstStyle/>
          <a:p>
            <a:pPr algn="ctr">
              <a:defRPr/>
            </a:pPr>
            <a:r>
              <a:rPr lang="en-US" altLang="zh-CN" sz="2800" b="1" dirty="0">
                <a:solidFill>
                  <a:srgbClr val="0000CC"/>
                </a:solidFill>
                <a:latin typeface="+mn-lt"/>
                <a:ea typeface="+mn-ea"/>
              </a:rPr>
              <a:t>p</a:t>
            </a:r>
            <a:endParaRPr lang="zh-CN" altLang="en-US" sz="2800" b="1" dirty="0">
              <a:solidFill>
                <a:srgbClr val="0000CC"/>
              </a:solidFill>
              <a:latin typeface="+mn-lt"/>
              <a:ea typeface="+mn-ea"/>
            </a:endParaRPr>
          </a:p>
        </p:txBody>
      </p:sp>
      <p:sp>
        <p:nvSpPr>
          <p:cNvPr id="30" name="圆角矩形标注 29"/>
          <p:cNvSpPr>
            <a:spLocks noChangeArrowheads="1"/>
          </p:cNvSpPr>
          <p:nvPr/>
        </p:nvSpPr>
        <p:spPr bwMode="auto">
          <a:xfrm>
            <a:off x="5715000" y="1857375"/>
            <a:ext cx="1143000" cy="642938"/>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非空</a:t>
            </a:r>
          </a:p>
        </p:txBody>
      </p:sp>
      <p:sp>
        <p:nvSpPr>
          <p:cNvPr id="31" name="右箭头 30"/>
          <p:cNvSpPr>
            <a:spLocks noChangeArrowheads="1"/>
          </p:cNvSpPr>
          <p:nvPr/>
        </p:nvSpPr>
        <p:spPr bwMode="auto">
          <a:xfrm rot="7920448">
            <a:off x="4595019" y="3896519"/>
            <a:ext cx="1258887" cy="428625"/>
          </a:xfrm>
          <a:prstGeom prst="rightArrow">
            <a:avLst>
              <a:gd name="adj1" fmla="val 50000"/>
              <a:gd name="adj2" fmla="val 50011"/>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32" name="TextBox 31"/>
          <p:cNvSpPr txBox="1"/>
          <p:nvPr/>
        </p:nvSpPr>
        <p:spPr>
          <a:xfrm>
            <a:off x="4429125" y="4643438"/>
            <a:ext cx="571500" cy="523875"/>
          </a:xfrm>
          <a:prstGeom prst="rect">
            <a:avLst/>
          </a:prstGeom>
          <a:noFill/>
        </p:spPr>
        <p:txBody>
          <a:bodyPr>
            <a:spAutoFit/>
          </a:bodyPr>
          <a:lstStyle/>
          <a:p>
            <a:pPr algn="ctr">
              <a:defRPr/>
            </a:pPr>
            <a:r>
              <a:rPr lang="en-US" altLang="zh-CN" sz="2800" b="1" dirty="0">
                <a:solidFill>
                  <a:srgbClr val="0000CC"/>
                </a:solidFill>
                <a:latin typeface="+mn-lt"/>
                <a:ea typeface="+mn-ea"/>
              </a:rPr>
              <a:t>y</a:t>
            </a:r>
            <a:endParaRPr lang="zh-CN" altLang="en-US" sz="2800" b="1" dirty="0">
              <a:solidFill>
                <a:srgbClr val="0000CC"/>
              </a:solidFill>
              <a:latin typeface="+mn-lt"/>
              <a:ea typeface="+mn-ea"/>
            </a:endParaRPr>
          </a:p>
        </p:txBody>
      </p:sp>
      <p:sp>
        <p:nvSpPr>
          <p:cNvPr id="33" name="圆角矩形标注 32"/>
          <p:cNvSpPr>
            <a:spLocks noChangeArrowheads="1"/>
          </p:cNvSpPr>
          <p:nvPr/>
        </p:nvSpPr>
        <p:spPr bwMode="auto">
          <a:xfrm>
            <a:off x="6286500" y="1857375"/>
            <a:ext cx="1143000" cy="642938"/>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0000CC"/>
                </a:solidFill>
                <a:latin typeface="Arial" charset="0"/>
              </a:rPr>
              <a:t>结束</a:t>
            </a:r>
          </a:p>
        </p:txBody>
      </p:sp>
      <p:sp>
        <p:nvSpPr>
          <p:cNvPr id="34" name="右箭头 33"/>
          <p:cNvSpPr>
            <a:spLocks noChangeArrowheads="1"/>
          </p:cNvSpPr>
          <p:nvPr/>
        </p:nvSpPr>
        <p:spPr bwMode="auto">
          <a:xfrm rot="-5400000">
            <a:off x="4857751" y="5357812"/>
            <a:ext cx="571500" cy="428625"/>
          </a:xfrm>
          <a:prstGeom prst="rightArrow">
            <a:avLst>
              <a:gd name="adj1" fmla="val 50000"/>
              <a:gd name="adj2" fmla="val 50000"/>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35" name="TextBox 34"/>
          <p:cNvSpPr txBox="1"/>
          <p:nvPr/>
        </p:nvSpPr>
        <p:spPr>
          <a:xfrm>
            <a:off x="4857750" y="5929313"/>
            <a:ext cx="785813" cy="523875"/>
          </a:xfrm>
          <a:prstGeom prst="rect">
            <a:avLst/>
          </a:prstGeom>
          <a:noFill/>
        </p:spPr>
        <p:txBody>
          <a:bodyPr>
            <a:spAutoFit/>
          </a:bodyPr>
          <a:lstStyle/>
          <a:p>
            <a:pPr algn="ctr">
              <a:defRPr/>
            </a:pPr>
            <a:r>
              <a:rPr lang="en-US" altLang="zh-CN" sz="2800" b="1" dirty="0">
                <a:solidFill>
                  <a:srgbClr val="0000CC"/>
                </a:solidFill>
                <a:latin typeface="+mn-lt"/>
                <a:ea typeface="+mn-ea"/>
              </a:rPr>
              <a:t>\0</a:t>
            </a:r>
            <a:endParaRPr lang="zh-CN" altLang="en-US" sz="2800" b="1" dirty="0">
              <a:solidFill>
                <a:srgbClr val="0000CC"/>
              </a:solidFill>
              <a:latin typeface="+mn-lt"/>
              <a:ea typeface="+mn-ea"/>
            </a:endParaRPr>
          </a:p>
        </p:txBody>
      </p:sp>
      <p:sp>
        <p:nvSpPr>
          <p:cNvPr id="36" name="TextBox 35"/>
          <p:cNvSpPr txBox="1"/>
          <p:nvPr/>
        </p:nvSpPr>
        <p:spPr>
          <a:xfrm>
            <a:off x="4786313" y="4668838"/>
            <a:ext cx="785812" cy="522287"/>
          </a:xfrm>
          <a:prstGeom prst="rect">
            <a:avLst/>
          </a:prstGeom>
          <a:noFill/>
        </p:spPr>
        <p:txBody>
          <a:bodyPr>
            <a:spAutoFit/>
          </a:bodyPr>
          <a:lstStyle/>
          <a:p>
            <a:pPr algn="ctr">
              <a:defRPr/>
            </a:pPr>
            <a:r>
              <a:rPr lang="en-US" altLang="zh-CN" sz="2800" b="1" dirty="0">
                <a:solidFill>
                  <a:srgbClr val="0000CC"/>
                </a:solidFill>
                <a:latin typeface="+mn-lt"/>
                <a:ea typeface="+mn-ea"/>
              </a:rPr>
              <a:t>\0</a:t>
            </a:r>
            <a:endParaRPr lang="zh-CN" altLang="en-US" sz="2800" b="1" dirty="0">
              <a:solidFill>
                <a:srgbClr val="0000CC"/>
              </a:solidFill>
              <a:latin typeface="+mn-lt"/>
              <a:ea typeface="+mn-ea"/>
            </a:endParaRPr>
          </a:p>
        </p:txBody>
      </p:sp>
      <p:sp>
        <p:nvSpPr>
          <p:cNvPr id="37" name="TextBox 36"/>
          <p:cNvSpPr txBox="1"/>
          <p:nvPr/>
        </p:nvSpPr>
        <p:spPr>
          <a:xfrm>
            <a:off x="71438" y="2405063"/>
            <a:ext cx="1000125" cy="523875"/>
          </a:xfrm>
          <a:prstGeom prst="rect">
            <a:avLst/>
          </a:prstGeom>
          <a:noFill/>
        </p:spPr>
        <p:txBody>
          <a:bodyPr>
            <a:spAutoFit/>
          </a:bodyPr>
          <a:lstStyle/>
          <a:p>
            <a:pPr algn="ctr">
              <a:defRPr/>
            </a:pPr>
            <a:r>
              <a:rPr lang="en-US" altLang="zh-CN" sz="2800" b="1" dirty="0" err="1">
                <a:solidFill>
                  <a:srgbClr val="9D138D"/>
                </a:solidFill>
                <a:latin typeface="+mn-lt"/>
                <a:ea typeface="+mn-ea"/>
              </a:rPr>
              <a:t>i</a:t>
            </a:r>
            <a:r>
              <a:rPr lang="en-US" altLang="zh-CN" sz="2800" b="1" dirty="0">
                <a:solidFill>
                  <a:srgbClr val="9D138D"/>
                </a:solidFill>
                <a:latin typeface="+mn-lt"/>
                <a:ea typeface="+mn-ea"/>
              </a:rPr>
              <a:t>=0</a:t>
            </a:r>
            <a:endParaRPr lang="zh-CN" altLang="en-US" sz="2800" b="1" dirty="0">
              <a:solidFill>
                <a:srgbClr val="9D138D"/>
              </a:solidFill>
              <a:latin typeface="+mn-lt"/>
              <a:ea typeface="+mn-ea"/>
            </a:endParaRPr>
          </a:p>
        </p:txBody>
      </p:sp>
      <p:sp>
        <p:nvSpPr>
          <p:cNvPr id="38" name="TextBox 37"/>
          <p:cNvSpPr txBox="1"/>
          <p:nvPr/>
        </p:nvSpPr>
        <p:spPr>
          <a:xfrm>
            <a:off x="0" y="5357813"/>
            <a:ext cx="1143000" cy="523875"/>
          </a:xfrm>
          <a:prstGeom prst="rect">
            <a:avLst/>
          </a:prstGeom>
          <a:noFill/>
        </p:spPr>
        <p:txBody>
          <a:bodyPr>
            <a:spAutoFit/>
          </a:bodyPr>
          <a:lstStyle/>
          <a:p>
            <a:pPr algn="ctr">
              <a:defRPr/>
            </a:pPr>
            <a:r>
              <a:rPr lang="en-US" altLang="zh-CN" sz="2800" b="1" dirty="0">
                <a:solidFill>
                  <a:srgbClr val="9D138D"/>
                </a:solidFill>
                <a:latin typeface="+mn-lt"/>
                <a:ea typeface="+mn-ea"/>
              </a:rPr>
              <a:t>j=0</a:t>
            </a:r>
            <a:endParaRPr lang="zh-CN" altLang="en-US" sz="2800" b="1" dirty="0">
              <a:solidFill>
                <a:srgbClr val="9D138D"/>
              </a:solidFill>
              <a:latin typeface="+mn-lt"/>
              <a:ea typeface="+mn-ea"/>
            </a:endParaRPr>
          </a:p>
        </p:txBody>
      </p:sp>
      <p:sp>
        <p:nvSpPr>
          <p:cNvPr id="39" name="TextBox 38"/>
          <p:cNvSpPr txBox="1"/>
          <p:nvPr/>
        </p:nvSpPr>
        <p:spPr>
          <a:xfrm>
            <a:off x="571500" y="2395538"/>
            <a:ext cx="571500" cy="522287"/>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1</a:t>
            </a:r>
            <a:endParaRPr lang="zh-CN" altLang="en-US" sz="2800" b="1" dirty="0">
              <a:solidFill>
                <a:srgbClr val="00B050"/>
              </a:solidFill>
              <a:latin typeface="+mn-lt"/>
              <a:ea typeface="+mn-ea"/>
            </a:endParaRPr>
          </a:p>
        </p:txBody>
      </p:sp>
      <p:sp>
        <p:nvSpPr>
          <p:cNvPr id="40" name="TextBox 39"/>
          <p:cNvSpPr txBox="1"/>
          <p:nvPr/>
        </p:nvSpPr>
        <p:spPr>
          <a:xfrm>
            <a:off x="642938" y="5357813"/>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1</a:t>
            </a:r>
            <a:endParaRPr lang="zh-CN" altLang="en-US" sz="2800" b="1" dirty="0">
              <a:solidFill>
                <a:srgbClr val="00B050"/>
              </a:solidFill>
              <a:latin typeface="+mn-lt"/>
              <a:ea typeface="+mn-ea"/>
            </a:endParaRPr>
          </a:p>
        </p:txBody>
      </p:sp>
      <p:sp>
        <p:nvSpPr>
          <p:cNvPr id="41" name="TextBox 40"/>
          <p:cNvSpPr txBox="1"/>
          <p:nvPr/>
        </p:nvSpPr>
        <p:spPr>
          <a:xfrm>
            <a:off x="630238" y="2403475"/>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2</a:t>
            </a:r>
            <a:endParaRPr lang="zh-CN" altLang="en-US" sz="2800" b="1" dirty="0">
              <a:solidFill>
                <a:srgbClr val="00B050"/>
              </a:solidFill>
              <a:latin typeface="+mn-lt"/>
              <a:ea typeface="+mn-ea"/>
            </a:endParaRPr>
          </a:p>
        </p:txBody>
      </p:sp>
      <p:sp>
        <p:nvSpPr>
          <p:cNvPr id="42" name="TextBox 41"/>
          <p:cNvSpPr txBox="1"/>
          <p:nvPr/>
        </p:nvSpPr>
        <p:spPr>
          <a:xfrm>
            <a:off x="642938" y="5357813"/>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2</a:t>
            </a:r>
            <a:endParaRPr lang="zh-CN" altLang="en-US" sz="2800" b="1" dirty="0">
              <a:solidFill>
                <a:srgbClr val="00B050"/>
              </a:solidFill>
              <a:latin typeface="+mn-lt"/>
              <a:ea typeface="+mn-ea"/>
            </a:endParaRPr>
          </a:p>
        </p:txBody>
      </p:sp>
      <p:sp>
        <p:nvSpPr>
          <p:cNvPr id="43" name="TextBox 42"/>
          <p:cNvSpPr txBox="1"/>
          <p:nvPr/>
        </p:nvSpPr>
        <p:spPr>
          <a:xfrm>
            <a:off x="596900" y="2432050"/>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3</a:t>
            </a:r>
            <a:endParaRPr lang="zh-CN" altLang="en-US" sz="2800" b="1" dirty="0">
              <a:solidFill>
                <a:srgbClr val="00B050"/>
              </a:solidFill>
              <a:latin typeface="+mn-lt"/>
              <a:ea typeface="+mn-ea"/>
            </a:endParaRPr>
          </a:p>
        </p:txBody>
      </p:sp>
      <p:sp>
        <p:nvSpPr>
          <p:cNvPr id="44" name="TextBox 43"/>
          <p:cNvSpPr txBox="1"/>
          <p:nvPr/>
        </p:nvSpPr>
        <p:spPr>
          <a:xfrm>
            <a:off x="642938" y="5357813"/>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3</a:t>
            </a:r>
            <a:endParaRPr lang="zh-CN" altLang="en-US" sz="2800" b="1" dirty="0">
              <a:solidFill>
                <a:srgbClr val="00B050"/>
              </a:solidFill>
              <a:latin typeface="+mn-lt"/>
              <a:ea typeface="+mn-ea"/>
            </a:endParaRPr>
          </a:p>
        </p:txBody>
      </p:sp>
      <p:sp>
        <p:nvSpPr>
          <p:cNvPr id="45" name="TextBox 44"/>
          <p:cNvSpPr txBox="1"/>
          <p:nvPr/>
        </p:nvSpPr>
        <p:spPr>
          <a:xfrm>
            <a:off x="571500" y="2408238"/>
            <a:ext cx="571500" cy="522287"/>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4</a:t>
            </a:r>
            <a:endParaRPr lang="zh-CN" altLang="en-US" sz="2800" b="1" dirty="0">
              <a:solidFill>
                <a:srgbClr val="00B050"/>
              </a:solidFill>
              <a:latin typeface="+mn-lt"/>
              <a:ea typeface="+mn-ea"/>
            </a:endParaRPr>
          </a:p>
        </p:txBody>
      </p:sp>
      <p:sp>
        <p:nvSpPr>
          <p:cNvPr id="46" name="TextBox 45"/>
          <p:cNvSpPr txBox="1"/>
          <p:nvPr/>
        </p:nvSpPr>
        <p:spPr>
          <a:xfrm>
            <a:off x="571500" y="2428875"/>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5</a:t>
            </a:r>
            <a:endParaRPr lang="zh-CN" altLang="en-US" sz="2800" b="1" dirty="0">
              <a:solidFill>
                <a:srgbClr val="00B050"/>
              </a:solidFill>
              <a:latin typeface="+mn-lt"/>
              <a:ea typeface="+mn-ea"/>
            </a:endParaRPr>
          </a:p>
        </p:txBody>
      </p:sp>
      <p:sp>
        <p:nvSpPr>
          <p:cNvPr id="49" name="TextBox 48"/>
          <p:cNvSpPr txBox="1"/>
          <p:nvPr/>
        </p:nvSpPr>
        <p:spPr>
          <a:xfrm>
            <a:off x="642938" y="5357813"/>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4</a:t>
            </a:r>
            <a:endParaRPr lang="zh-CN" altLang="en-US" sz="2800" b="1" dirty="0">
              <a:solidFill>
                <a:srgbClr val="00B050"/>
              </a:solidFill>
              <a:latin typeface="+mn-lt"/>
              <a:ea typeface="+mn-ea"/>
            </a:endParaRPr>
          </a:p>
        </p:txBody>
      </p:sp>
      <p:sp>
        <p:nvSpPr>
          <p:cNvPr id="50" name="TextBox 49"/>
          <p:cNvSpPr txBox="1"/>
          <p:nvPr/>
        </p:nvSpPr>
        <p:spPr>
          <a:xfrm>
            <a:off x="571500" y="2428875"/>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6</a:t>
            </a:r>
            <a:endParaRPr lang="zh-CN" altLang="en-US" sz="2800" b="1" dirty="0">
              <a:solidFill>
                <a:srgbClr val="00B050"/>
              </a:solidFill>
              <a:latin typeface="+mn-lt"/>
              <a:ea typeface="+mn-ea"/>
            </a:endParaRPr>
          </a:p>
        </p:txBody>
      </p:sp>
      <p:sp>
        <p:nvSpPr>
          <p:cNvPr id="51" name="TextBox 50"/>
          <p:cNvSpPr txBox="1"/>
          <p:nvPr/>
        </p:nvSpPr>
        <p:spPr>
          <a:xfrm>
            <a:off x="642938" y="5357813"/>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5</a:t>
            </a:r>
            <a:endParaRPr lang="zh-CN" altLang="en-US" sz="2800" b="1" dirty="0">
              <a:solidFill>
                <a:srgbClr val="00B050"/>
              </a:solidFill>
              <a:latin typeface="+mn-lt"/>
              <a:ea typeface="+mn-ea"/>
            </a:endParaRPr>
          </a:p>
        </p:txBody>
      </p:sp>
      <p:sp>
        <p:nvSpPr>
          <p:cNvPr id="52" name="TextBox 51"/>
          <p:cNvSpPr txBox="1"/>
          <p:nvPr/>
        </p:nvSpPr>
        <p:spPr>
          <a:xfrm>
            <a:off x="571500" y="2428875"/>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7</a:t>
            </a:r>
            <a:endParaRPr lang="zh-CN" altLang="en-US" sz="2800" b="1" dirty="0">
              <a:solidFill>
                <a:srgbClr val="00B050"/>
              </a:solidFill>
              <a:latin typeface="+mn-lt"/>
              <a:ea typeface="+mn-ea"/>
            </a:endParaRPr>
          </a:p>
        </p:txBody>
      </p:sp>
      <p:sp>
        <p:nvSpPr>
          <p:cNvPr id="53" name="TextBox 52"/>
          <p:cNvSpPr txBox="1"/>
          <p:nvPr/>
        </p:nvSpPr>
        <p:spPr>
          <a:xfrm>
            <a:off x="642938" y="5357813"/>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6</a:t>
            </a:r>
            <a:endParaRPr lang="zh-CN" altLang="en-US" sz="2800" b="1" dirty="0">
              <a:solidFill>
                <a:srgbClr val="00B050"/>
              </a:solidFill>
              <a:latin typeface="+mn-lt"/>
              <a:ea typeface="+mn-ea"/>
            </a:endParaRPr>
          </a:p>
        </p:txBody>
      </p:sp>
      <p:sp>
        <p:nvSpPr>
          <p:cNvPr id="54" name="TextBox 53"/>
          <p:cNvSpPr txBox="1"/>
          <p:nvPr/>
        </p:nvSpPr>
        <p:spPr>
          <a:xfrm>
            <a:off x="571500" y="2428875"/>
            <a:ext cx="571500"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8</a:t>
            </a:r>
            <a:endParaRPr lang="zh-CN" altLang="en-US" sz="2800" b="1" dirty="0">
              <a:solidFill>
                <a:srgbClr val="00B050"/>
              </a:solidFill>
              <a:latin typeface="+mn-lt"/>
              <a:ea typeface="+mn-ea"/>
            </a:endParaRPr>
          </a:p>
        </p:txBody>
      </p:sp>
      <p:sp>
        <p:nvSpPr>
          <p:cNvPr id="55" name="TextBox 54"/>
          <p:cNvSpPr txBox="1"/>
          <p:nvPr/>
        </p:nvSpPr>
        <p:spPr>
          <a:xfrm>
            <a:off x="604838" y="5381625"/>
            <a:ext cx="571500" cy="522288"/>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7</a:t>
            </a:r>
            <a:endParaRPr lang="zh-CN" altLang="en-US" sz="2800" b="1" dirty="0">
              <a:solidFill>
                <a:srgbClr val="00B050"/>
              </a:solidFill>
              <a:latin typeface="+mn-lt"/>
              <a:ea typeface="+mn-ea"/>
            </a:endParaRPr>
          </a:p>
        </p:txBody>
      </p:sp>
      <p:sp>
        <p:nvSpPr>
          <p:cNvPr id="56" name="TextBox 55"/>
          <p:cNvSpPr txBox="1"/>
          <p:nvPr/>
        </p:nvSpPr>
        <p:spPr>
          <a:xfrm>
            <a:off x="533400" y="2452688"/>
            <a:ext cx="571500" cy="522287"/>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9</a:t>
            </a:r>
            <a:endParaRPr lang="zh-CN" altLang="en-US" sz="2800" b="1" dirty="0">
              <a:solidFill>
                <a:srgbClr val="00B050"/>
              </a:solidFill>
              <a:latin typeface="+mn-lt"/>
              <a:ea typeface="+mn-ea"/>
            </a:endParaRPr>
          </a:p>
        </p:txBody>
      </p:sp>
      <p:sp>
        <p:nvSpPr>
          <p:cNvPr id="57" name="TextBox 56"/>
          <p:cNvSpPr txBox="1"/>
          <p:nvPr/>
        </p:nvSpPr>
        <p:spPr>
          <a:xfrm>
            <a:off x="630238" y="5383213"/>
            <a:ext cx="571500" cy="522287"/>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8</a:t>
            </a:r>
            <a:endParaRPr lang="zh-CN" altLang="en-US" sz="2800" b="1" dirty="0">
              <a:solidFill>
                <a:srgbClr val="00B050"/>
              </a:solidFill>
              <a:latin typeface="+mn-lt"/>
              <a:ea typeface="+mn-ea"/>
            </a:endParaRPr>
          </a:p>
        </p:txBody>
      </p:sp>
      <p:sp>
        <p:nvSpPr>
          <p:cNvPr id="58" name="TextBox 57"/>
          <p:cNvSpPr txBox="1"/>
          <p:nvPr/>
        </p:nvSpPr>
        <p:spPr>
          <a:xfrm>
            <a:off x="520700" y="2428875"/>
            <a:ext cx="785813" cy="523875"/>
          </a:xfrm>
          <a:prstGeom prst="rect">
            <a:avLst/>
          </a:prstGeom>
          <a:solidFill>
            <a:schemeClr val="accent1"/>
          </a:solidFill>
        </p:spPr>
        <p:txBody>
          <a:bodyPr>
            <a:spAutoFit/>
          </a:bodyPr>
          <a:lstStyle/>
          <a:p>
            <a:pPr algn="ctr">
              <a:defRPr/>
            </a:pPr>
            <a:r>
              <a:rPr lang="en-US" altLang="zh-CN" sz="2800" b="1" dirty="0">
                <a:solidFill>
                  <a:srgbClr val="00B050"/>
                </a:solidFill>
                <a:latin typeface="+mn-lt"/>
                <a:ea typeface="+mn-ea"/>
              </a:rPr>
              <a:t>10</a:t>
            </a:r>
            <a:endParaRPr lang="zh-CN" altLang="en-US" sz="2800" b="1" dirty="0">
              <a:solidFill>
                <a:srgbClr val="00B050"/>
              </a:solidFill>
              <a:latin typeface="+mn-lt"/>
              <a:ea typeface="+mn-ea"/>
            </a:endParaRPr>
          </a:p>
        </p:txBody>
      </p:sp>
    </p:spTree>
    <p:extLst>
      <p:ext uri="{BB962C8B-B14F-4D97-AF65-F5344CB8AC3E}">
        <p14:creationId xmlns:p14="http://schemas.microsoft.com/office/powerpoint/2010/main" val="2484844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Top)">
                                      <p:cBhvr>
                                        <p:cTn id="1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par>
                          <p:cTn id="13" fill="hold" nodeType="afterGroup">
                            <p:stCondLst>
                              <p:cond delay="500"/>
                            </p:stCondLst>
                            <p:childTnLst>
                              <p:par>
                                <p:cTn id="14" presetID="49" presetClass="entr" presetSubtype="0" decel="100000" fill="hold" grpId="0" nodeType="afterEffect">
                                  <p:stCondLst>
                                    <p:cond delay="100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 calcmode="lin" valueType="num">
                                      <p:cBhvr>
                                        <p:cTn id="18" dur="500" fill="hold"/>
                                        <p:tgtEl>
                                          <p:spTgt spid="9"/>
                                        </p:tgtEl>
                                        <p:attrNameLst>
                                          <p:attrName>style.rotation</p:attrName>
                                        </p:attrNameLst>
                                      </p:cBhvr>
                                      <p:tavLst>
                                        <p:tav tm="0">
                                          <p:val>
                                            <p:fltVal val="360"/>
                                          </p:val>
                                        </p:tav>
                                        <p:tav tm="100000">
                                          <p:val>
                                            <p:fltVal val="0"/>
                                          </p:val>
                                        </p:tav>
                                      </p:tavLst>
                                    </p:anim>
                                    <p:animEffect transition="in" filter="fade">
                                      <p:cBhvr>
                                        <p:cTn id="19" dur="5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9" presetClass="entr" presetSubtype="0" decel="100000"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 calcmode="lin" valueType="num">
                                      <p:cBhvr>
                                        <p:cTn id="26" dur="500" fill="hold"/>
                                        <p:tgtEl>
                                          <p:spTgt spid="40"/>
                                        </p:tgtEl>
                                        <p:attrNameLst>
                                          <p:attrName>style.rotation</p:attrName>
                                        </p:attrNameLst>
                                      </p:cBhvr>
                                      <p:tavLst>
                                        <p:tav tm="0">
                                          <p:val>
                                            <p:fltVal val="360"/>
                                          </p:val>
                                        </p:tav>
                                        <p:tav tm="100000">
                                          <p:val>
                                            <p:fltVal val="0"/>
                                          </p:val>
                                        </p:tav>
                                      </p:tavLst>
                                    </p:anim>
                                    <p:animEffect transition="in" filter="fade">
                                      <p:cBhvr>
                                        <p:cTn id="27" dur="500"/>
                                        <p:tgtEl>
                                          <p:spTgt spid="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9" presetClass="entr" presetSubtype="0" decel="10000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anim calcmode="lin" valueType="num">
                                      <p:cBhvr>
                                        <p:cTn id="34" dur="500" fill="hold"/>
                                        <p:tgtEl>
                                          <p:spTgt spid="39"/>
                                        </p:tgtEl>
                                        <p:attrNameLst>
                                          <p:attrName>style.rotation</p:attrName>
                                        </p:attrNameLst>
                                      </p:cBhvr>
                                      <p:tavLst>
                                        <p:tav tm="0">
                                          <p:val>
                                            <p:fltVal val="360"/>
                                          </p:val>
                                        </p:tav>
                                        <p:tav tm="100000">
                                          <p:val>
                                            <p:fltVal val="0"/>
                                          </p:val>
                                        </p:tav>
                                      </p:tavLst>
                                    </p:anim>
                                    <p:animEffect transition="in" filter="fade">
                                      <p:cBhvr>
                                        <p:cTn id="35" dur="500"/>
                                        <p:tgtEl>
                                          <p:spTgt spid="3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49" presetClass="entr" presetSubtype="0" decel="10000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p:cTn id="45" dur="500" fill="hold"/>
                                        <p:tgtEl>
                                          <p:spTgt spid="41"/>
                                        </p:tgtEl>
                                        <p:attrNameLst>
                                          <p:attrName>ppt_w</p:attrName>
                                        </p:attrNameLst>
                                      </p:cBhvr>
                                      <p:tavLst>
                                        <p:tav tm="0">
                                          <p:val>
                                            <p:fltVal val="0"/>
                                          </p:val>
                                        </p:tav>
                                        <p:tav tm="100000">
                                          <p:val>
                                            <p:strVal val="#ppt_w"/>
                                          </p:val>
                                        </p:tav>
                                      </p:tavLst>
                                    </p:anim>
                                    <p:anim calcmode="lin" valueType="num">
                                      <p:cBhvr>
                                        <p:cTn id="46" dur="500" fill="hold"/>
                                        <p:tgtEl>
                                          <p:spTgt spid="41"/>
                                        </p:tgtEl>
                                        <p:attrNameLst>
                                          <p:attrName>ppt_h</p:attrName>
                                        </p:attrNameLst>
                                      </p:cBhvr>
                                      <p:tavLst>
                                        <p:tav tm="0">
                                          <p:val>
                                            <p:fltVal val="0"/>
                                          </p:val>
                                        </p:tav>
                                        <p:tav tm="100000">
                                          <p:val>
                                            <p:strVal val="#ppt_h"/>
                                          </p:val>
                                        </p:tav>
                                      </p:tavLst>
                                    </p:anim>
                                    <p:anim calcmode="lin" valueType="num">
                                      <p:cBhvr>
                                        <p:cTn id="47" dur="500" fill="hold"/>
                                        <p:tgtEl>
                                          <p:spTgt spid="41"/>
                                        </p:tgtEl>
                                        <p:attrNameLst>
                                          <p:attrName>style.rotation</p:attrName>
                                        </p:attrNameLst>
                                      </p:cBhvr>
                                      <p:tavLst>
                                        <p:tav tm="0">
                                          <p:val>
                                            <p:fltVal val="360"/>
                                          </p:val>
                                        </p:tav>
                                        <p:tav tm="100000">
                                          <p:val>
                                            <p:fltVal val="0"/>
                                          </p:val>
                                        </p:tav>
                                      </p:tavLst>
                                    </p:anim>
                                    <p:animEffect transition="in" filter="fade">
                                      <p:cBhvr>
                                        <p:cTn id="48" dur="500"/>
                                        <p:tgtEl>
                                          <p:spTgt spid="41"/>
                                        </p:tgtEl>
                                      </p:cBhvr>
                                    </p:animEffect>
                                  </p:childTnLst>
                                </p:cTn>
                              </p:par>
                            </p:childTnLst>
                          </p:cTn>
                        </p:par>
                        <p:par>
                          <p:cTn id="49" fill="hold" nodeType="afterGroup">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1"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slide(fromTop)">
                                      <p:cBhvr>
                                        <p:cTn id="5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par>
                          <p:cTn id="58" fill="hold" nodeType="afterGroup">
                            <p:stCondLst>
                              <p:cond delay="500"/>
                            </p:stCondLst>
                            <p:childTnLst>
                              <p:par>
                                <p:cTn id="59" presetID="49" presetClass="entr" presetSubtype="0" decel="100000" fill="hold" grpId="0" nodeType="afterEffect">
                                  <p:stCondLst>
                                    <p:cond delay="100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 calcmode="lin" valueType="num">
                                      <p:cBhvr>
                                        <p:cTn id="63" dur="500" fill="hold"/>
                                        <p:tgtEl>
                                          <p:spTgt spid="13"/>
                                        </p:tgtEl>
                                        <p:attrNameLst>
                                          <p:attrName>style.rotation</p:attrName>
                                        </p:attrNameLst>
                                      </p:cBhvr>
                                      <p:tavLst>
                                        <p:tav tm="0">
                                          <p:val>
                                            <p:fltVal val="360"/>
                                          </p:val>
                                        </p:tav>
                                        <p:tav tm="100000">
                                          <p:val>
                                            <p:fltVal val="0"/>
                                          </p:val>
                                        </p:tav>
                                      </p:tavLst>
                                    </p:anim>
                                    <p:animEffect transition="in" filter="fade">
                                      <p:cBhvr>
                                        <p:cTn id="64" dur="500"/>
                                        <p:tgtEl>
                                          <p:spTgt spid="1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9" presetClass="entr" presetSubtype="0" decel="100000" fill="hold" grpId="0" nodeType="click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 calcmode="lin" valueType="num">
                                      <p:cBhvr>
                                        <p:cTn id="71" dur="500" fill="hold"/>
                                        <p:tgtEl>
                                          <p:spTgt spid="42"/>
                                        </p:tgtEl>
                                        <p:attrNameLst>
                                          <p:attrName>style.rotation</p:attrName>
                                        </p:attrNameLst>
                                      </p:cBhvr>
                                      <p:tavLst>
                                        <p:tav tm="0">
                                          <p:val>
                                            <p:fltVal val="360"/>
                                          </p:val>
                                        </p:tav>
                                        <p:tav tm="100000">
                                          <p:val>
                                            <p:fltVal val="0"/>
                                          </p:val>
                                        </p:tav>
                                      </p:tavLst>
                                    </p:anim>
                                    <p:animEffect transition="in" filter="fade">
                                      <p:cBhvr>
                                        <p:cTn id="72" dur="500"/>
                                        <p:tgtEl>
                                          <p:spTgt spid="4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9" presetClass="entr" presetSubtype="0" decel="100000"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p:cTn id="77" dur="500" fill="hold"/>
                                        <p:tgtEl>
                                          <p:spTgt spid="43"/>
                                        </p:tgtEl>
                                        <p:attrNameLst>
                                          <p:attrName>ppt_w</p:attrName>
                                        </p:attrNameLst>
                                      </p:cBhvr>
                                      <p:tavLst>
                                        <p:tav tm="0">
                                          <p:val>
                                            <p:fltVal val="0"/>
                                          </p:val>
                                        </p:tav>
                                        <p:tav tm="100000">
                                          <p:val>
                                            <p:strVal val="#ppt_w"/>
                                          </p:val>
                                        </p:tav>
                                      </p:tavLst>
                                    </p:anim>
                                    <p:anim calcmode="lin" valueType="num">
                                      <p:cBhvr>
                                        <p:cTn id="78" dur="500" fill="hold"/>
                                        <p:tgtEl>
                                          <p:spTgt spid="43"/>
                                        </p:tgtEl>
                                        <p:attrNameLst>
                                          <p:attrName>ppt_h</p:attrName>
                                        </p:attrNameLst>
                                      </p:cBhvr>
                                      <p:tavLst>
                                        <p:tav tm="0">
                                          <p:val>
                                            <p:fltVal val="0"/>
                                          </p:val>
                                        </p:tav>
                                        <p:tav tm="100000">
                                          <p:val>
                                            <p:strVal val="#ppt_h"/>
                                          </p:val>
                                        </p:tav>
                                      </p:tavLst>
                                    </p:anim>
                                    <p:anim calcmode="lin" valueType="num">
                                      <p:cBhvr>
                                        <p:cTn id="79" dur="500" fill="hold"/>
                                        <p:tgtEl>
                                          <p:spTgt spid="43"/>
                                        </p:tgtEl>
                                        <p:attrNameLst>
                                          <p:attrName>style.rotation</p:attrName>
                                        </p:attrNameLst>
                                      </p:cBhvr>
                                      <p:tavLst>
                                        <p:tav tm="0">
                                          <p:val>
                                            <p:fltVal val="360"/>
                                          </p:val>
                                        </p:tav>
                                        <p:tav tm="100000">
                                          <p:val>
                                            <p:fltVal val="0"/>
                                          </p:val>
                                        </p:tav>
                                      </p:tavLst>
                                    </p:anim>
                                    <p:animEffect transition="in" filter="fade">
                                      <p:cBhvr>
                                        <p:cTn id="80" dur="500"/>
                                        <p:tgtEl>
                                          <p:spTgt spid="4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blinds(horizontal)">
                                      <p:cBhvr>
                                        <p:cTn id="85"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86" fill="hold" nodeType="clickPar">
                      <p:stCondLst>
                        <p:cond delay="indefinite"/>
                      </p:stCondLst>
                      <p:childTnLst>
                        <p:par>
                          <p:cTn id="87" fill="hold" nodeType="withGroup">
                            <p:stCondLst>
                              <p:cond delay="0"/>
                            </p:stCondLst>
                            <p:childTnLst>
                              <p:par>
                                <p:cTn id="88" presetID="12" presetClass="entr" presetSubtype="1" fill="hold" grpId="0" nodeType="click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slide(fromTop)">
                                      <p:cBhvr>
                                        <p:cTn id="90"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par>
                          <p:cTn id="91" fill="hold" nodeType="afterGroup">
                            <p:stCondLst>
                              <p:cond delay="500"/>
                            </p:stCondLst>
                            <p:childTnLst>
                              <p:par>
                                <p:cTn id="92" presetID="49" presetClass="entr" presetSubtype="0" decel="100000" fill="hold" grpId="0" nodeType="afterEffect">
                                  <p:stCondLst>
                                    <p:cond delay="1000"/>
                                  </p:stCondLst>
                                  <p:childTnLst>
                                    <p:set>
                                      <p:cBhvr>
                                        <p:cTn id="93" dur="1" fill="hold">
                                          <p:stCondLst>
                                            <p:cond delay="0"/>
                                          </p:stCondLst>
                                        </p:cTn>
                                        <p:tgtEl>
                                          <p:spTgt spid="16"/>
                                        </p:tgtEl>
                                        <p:attrNameLst>
                                          <p:attrName>style.visibility</p:attrName>
                                        </p:attrNameLst>
                                      </p:cBhvr>
                                      <p:to>
                                        <p:strVal val="visible"/>
                                      </p:to>
                                    </p:set>
                                    <p:anim calcmode="lin" valueType="num">
                                      <p:cBhvr>
                                        <p:cTn id="94" dur="500" fill="hold"/>
                                        <p:tgtEl>
                                          <p:spTgt spid="16"/>
                                        </p:tgtEl>
                                        <p:attrNameLst>
                                          <p:attrName>ppt_w</p:attrName>
                                        </p:attrNameLst>
                                      </p:cBhvr>
                                      <p:tavLst>
                                        <p:tav tm="0">
                                          <p:val>
                                            <p:fltVal val="0"/>
                                          </p:val>
                                        </p:tav>
                                        <p:tav tm="100000">
                                          <p:val>
                                            <p:strVal val="#ppt_w"/>
                                          </p:val>
                                        </p:tav>
                                      </p:tavLst>
                                    </p:anim>
                                    <p:anim calcmode="lin" valueType="num">
                                      <p:cBhvr>
                                        <p:cTn id="95" dur="500" fill="hold"/>
                                        <p:tgtEl>
                                          <p:spTgt spid="16"/>
                                        </p:tgtEl>
                                        <p:attrNameLst>
                                          <p:attrName>ppt_h</p:attrName>
                                        </p:attrNameLst>
                                      </p:cBhvr>
                                      <p:tavLst>
                                        <p:tav tm="0">
                                          <p:val>
                                            <p:fltVal val="0"/>
                                          </p:val>
                                        </p:tav>
                                        <p:tav tm="100000">
                                          <p:val>
                                            <p:strVal val="#ppt_h"/>
                                          </p:val>
                                        </p:tav>
                                      </p:tavLst>
                                    </p:anim>
                                    <p:anim calcmode="lin" valueType="num">
                                      <p:cBhvr>
                                        <p:cTn id="96" dur="500" fill="hold"/>
                                        <p:tgtEl>
                                          <p:spTgt spid="16"/>
                                        </p:tgtEl>
                                        <p:attrNameLst>
                                          <p:attrName>style.rotation</p:attrName>
                                        </p:attrNameLst>
                                      </p:cBhvr>
                                      <p:tavLst>
                                        <p:tav tm="0">
                                          <p:val>
                                            <p:fltVal val="360"/>
                                          </p:val>
                                        </p:tav>
                                        <p:tav tm="100000">
                                          <p:val>
                                            <p:fltVal val="0"/>
                                          </p:val>
                                        </p:tav>
                                      </p:tavLst>
                                    </p:anim>
                                    <p:animEffect transition="in" filter="fade">
                                      <p:cBhvr>
                                        <p:cTn id="97" dur="500"/>
                                        <p:tgtEl>
                                          <p:spTgt spid="1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9" presetClass="entr" presetSubtype="0" decel="100000" fill="hold" grpId="0" nodeType="clickEffect">
                                  <p:stCondLst>
                                    <p:cond delay="0"/>
                                  </p:stCondLst>
                                  <p:childTnLst>
                                    <p:set>
                                      <p:cBhvr>
                                        <p:cTn id="101" dur="1" fill="hold">
                                          <p:stCondLst>
                                            <p:cond delay="0"/>
                                          </p:stCondLst>
                                        </p:cTn>
                                        <p:tgtEl>
                                          <p:spTgt spid="44"/>
                                        </p:tgtEl>
                                        <p:attrNameLst>
                                          <p:attrName>style.visibility</p:attrName>
                                        </p:attrNameLst>
                                      </p:cBhvr>
                                      <p:to>
                                        <p:strVal val="visible"/>
                                      </p:to>
                                    </p:set>
                                    <p:anim calcmode="lin" valueType="num">
                                      <p:cBhvr>
                                        <p:cTn id="102" dur="500" fill="hold"/>
                                        <p:tgtEl>
                                          <p:spTgt spid="44"/>
                                        </p:tgtEl>
                                        <p:attrNameLst>
                                          <p:attrName>ppt_w</p:attrName>
                                        </p:attrNameLst>
                                      </p:cBhvr>
                                      <p:tavLst>
                                        <p:tav tm="0">
                                          <p:val>
                                            <p:fltVal val="0"/>
                                          </p:val>
                                        </p:tav>
                                        <p:tav tm="100000">
                                          <p:val>
                                            <p:strVal val="#ppt_w"/>
                                          </p:val>
                                        </p:tav>
                                      </p:tavLst>
                                    </p:anim>
                                    <p:anim calcmode="lin" valueType="num">
                                      <p:cBhvr>
                                        <p:cTn id="103" dur="500" fill="hold"/>
                                        <p:tgtEl>
                                          <p:spTgt spid="44"/>
                                        </p:tgtEl>
                                        <p:attrNameLst>
                                          <p:attrName>ppt_h</p:attrName>
                                        </p:attrNameLst>
                                      </p:cBhvr>
                                      <p:tavLst>
                                        <p:tav tm="0">
                                          <p:val>
                                            <p:fltVal val="0"/>
                                          </p:val>
                                        </p:tav>
                                        <p:tav tm="100000">
                                          <p:val>
                                            <p:strVal val="#ppt_h"/>
                                          </p:val>
                                        </p:tav>
                                      </p:tavLst>
                                    </p:anim>
                                    <p:anim calcmode="lin" valueType="num">
                                      <p:cBhvr>
                                        <p:cTn id="104" dur="500" fill="hold"/>
                                        <p:tgtEl>
                                          <p:spTgt spid="44"/>
                                        </p:tgtEl>
                                        <p:attrNameLst>
                                          <p:attrName>style.rotation</p:attrName>
                                        </p:attrNameLst>
                                      </p:cBhvr>
                                      <p:tavLst>
                                        <p:tav tm="0">
                                          <p:val>
                                            <p:fltVal val="360"/>
                                          </p:val>
                                        </p:tav>
                                        <p:tav tm="100000">
                                          <p:val>
                                            <p:fltVal val="0"/>
                                          </p:val>
                                        </p:tav>
                                      </p:tavLst>
                                    </p:anim>
                                    <p:animEffect transition="in" filter="fade">
                                      <p:cBhvr>
                                        <p:cTn id="105" dur="500"/>
                                        <p:tgtEl>
                                          <p:spTgt spid="44"/>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9" presetClass="entr" presetSubtype="0" decel="100000" fill="hold" grpId="0" nodeType="click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500" fill="hold"/>
                                        <p:tgtEl>
                                          <p:spTgt spid="45"/>
                                        </p:tgtEl>
                                        <p:attrNameLst>
                                          <p:attrName>ppt_w</p:attrName>
                                        </p:attrNameLst>
                                      </p:cBhvr>
                                      <p:tavLst>
                                        <p:tav tm="0">
                                          <p:val>
                                            <p:fltVal val="0"/>
                                          </p:val>
                                        </p:tav>
                                        <p:tav tm="100000">
                                          <p:val>
                                            <p:strVal val="#ppt_w"/>
                                          </p:val>
                                        </p:tav>
                                      </p:tavLst>
                                    </p:anim>
                                    <p:anim calcmode="lin" valueType="num">
                                      <p:cBhvr>
                                        <p:cTn id="111" dur="500" fill="hold"/>
                                        <p:tgtEl>
                                          <p:spTgt spid="45"/>
                                        </p:tgtEl>
                                        <p:attrNameLst>
                                          <p:attrName>ppt_h</p:attrName>
                                        </p:attrNameLst>
                                      </p:cBhvr>
                                      <p:tavLst>
                                        <p:tav tm="0">
                                          <p:val>
                                            <p:fltVal val="0"/>
                                          </p:val>
                                        </p:tav>
                                        <p:tav tm="100000">
                                          <p:val>
                                            <p:strVal val="#ppt_h"/>
                                          </p:val>
                                        </p:tav>
                                      </p:tavLst>
                                    </p:anim>
                                    <p:anim calcmode="lin" valueType="num">
                                      <p:cBhvr>
                                        <p:cTn id="112" dur="500" fill="hold"/>
                                        <p:tgtEl>
                                          <p:spTgt spid="45"/>
                                        </p:tgtEl>
                                        <p:attrNameLst>
                                          <p:attrName>style.rotation</p:attrName>
                                        </p:attrNameLst>
                                      </p:cBhvr>
                                      <p:tavLst>
                                        <p:tav tm="0">
                                          <p:val>
                                            <p:fltVal val="360"/>
                                          </p:val>
                                        </p:tav>
                                        <p:tav tm="100000">
                                          <p:val>
                                            <p:fltVal val="0"/>
                                          </p:val>
                                        </p:tav>
                                      </p:tavLst>
                                    </p:anim>
                                    <p:animEffect transition="in" filter="fade">
                                      <p:cBhvr>
                                        <p:cTn id="113" dur="500"/>
                                        <p:tgtEl>
                                          <p:spTgt spid="45"/>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blinds(horizontal)">
                                      <p:cBhvr>
                                        <p:cTn id="118"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19" fill="hold" nodeType="clickPar">
                      <p:stCondLst>
                        <p:cond delay="indefinite"/>
                      </p:stCondLst>
                      <p:childTnLst>
                        <p:par>
                          <p:cTn id="120" fill="hold" nodeType="withGroup">
                            <p:stCondLst>
                              <p:cond delay="0"/>
                            </p:stCondLst>
                            <p:childTnLst>
                              <p:par>
                                <p:cTn id="121" presetID="49" presetClass="entr" presetSubtype="0" decel="100000" fill="hold" grpId="0" nodeType="clickEffect">
                                  <p:stCondLst>
                                    <p:cond delay="0"/>
                                  </p:stCondLst>
                                  <p:childTnLst>
                                    <p:set>
                                      <p:cBhvr>
                                        <p:cTn id="122" dur="1" fill="hold">
                                          <p:stCondLst>
                                            <p:cond delay="0"/>
                                          </p:stCondLst>
                                        </p:cTn>
                                        <p:tgtEl>
                                          <p:spTgt spid="46"/>
                                        </p:tgtEl>
                                        <p:attrNameLst>
                                          <p:attrName>style.visibility</p:attrName>
                                        </p:attrNameLst>
                                      </p:cBhvr>
                                      <p:to>
                                        <p:strVal val="visible"/>
                                      </p:to>
                                    </p:set>
                                    <p:anim calcmode="lin" valueType="num">
                                      <p:cBhvr>
                                        <p:cTn id="123" dur="500" fill="hold"/>
                                        <p:tgtEl>
                                          <p:spTgt spid="46"/>
                                        </p:tgtEl>
                                        <p:attrNameLst>
                                          <p:attrName>ppt_w</p:attrName>
                                        </p:attrNameLst>
                                      </p:cBhvr>
                                      <p:tavLst>
                                        <p:tav tm="0">
                                          <p:val>
                                            <p:fltVal val="0"/>
                                          </p:val>
                                        </p:tav>
                                        <p:tav tm="100000">
                                          <p:val>
                                            <p:strVal val="#ppt_w"/>
                                          </p:val>
                                        </p:tav>
                                      </p:tavLst>
                                    </p:anim>
                                    <p:anim calcmode="lin" valueType="num">
                                      <p:cBhvr>
                                        <p:cTn id="124" dur="500" fill="hold"/>
                                        <p:tgtEl>
                                          <p:spTgt spid="46"/>
                                        </p:tgtEl>
                                        <p:attrNameLst>
                                          <p:attrName>ppt_h</p:attrName>
                                        </p:attrNameLst>
                                      </p:cBhvr>
                                      <p:tavLst>
                                        <p:tav tm="0">
                                          <p:val>
                                            <p:fltVal val="0"/>
                                          </p:val>
                                        </p:tav>
                                        <p:tav tm="100000">
                                          <p:val>
                                            <p:strVal val="#ppt_h"/>
                                          </p:val>
                                        </p:tav>
                                      </p:tavLst>
                                    </p:anim>
                                    <p:anim calcmode="lin" valueType="num">
                                      <p:cBhvr>
                                        <p:cTn id="125" dur="500" fill="hold"/>
                                        <p:tgtEl>
                                          <p:spTgt spid="46"/>
                                        </p:tgtEl>
                                        <p:attrNameLst>
                                          <p:attrName>style.rotation</p:attrName>
                                        </p:attrNameLst>
                                      </p:cBhvr>
                                      <p:tavLst>
                                        <p:tav tm="0">
                                          <p:val>
                                            <p:fltVal val="360"/>
                                          </p:val>
                                        </p:tav>
                                        <p:tav tm="100000">
                                          <p:val>
                                            <p:fltVal val="0"/>
                                          </p:val>
                                        </p:tav>
                                      </p:tavLst>
                                    </p:anim>
                                    <p:animEffect transition="in" filter="fade">
                                      <p:cBhvr>
                                        <p:cTn id="126" dur="500"/>
                                        <p:tgtEl>
                                          <p:spTgt spid="46"/>
                                        </p:tgtEl>
                                      </p:cBhvr>
                                    </p:animEffect>
                                  </p:childTnLst>
                                </p:cTn>
                              </p:par>
                            </p:childTnLst>
                          </p:cTn>
                        </p:par>
                        <p:par>
                          <p:cTn id="127" fill="hold" nodeType="afterGroup">
                            <p:stCondLst>
                              <p:cond delay="500"/>
                            </p:stCondLst>
                            <p:childTnLst>
                              <p:par>
                                <p:cTn id="128" presetID="3" presetClass="entr" presetSubtype="10" fill="hold" grpId="0" nodeType="after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blinds(horizontal)">
                                      <p:cBhvr>
                                        <p:cTn id="130"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31" fill="hold" nodeType="clickPar">
                      <p:stCondLst>
                        <p:cond delay="indefinite"/>
                      </p:stCondLst>
                      <p:childTnLst>
                        <p:par>
                          <p:cTn id="132" fill="hold" nodeType="withGroup">
                            <p:stCondLst>
                              <p:cond delay="0"/>
                            </p:stCondLst>
                            <p:childTnLst>
                              <p:par>
                                <p:cTn id="133" presetID="12" presetClass="entr" presetSubtype="1" fill="hold" grpId="0" nodeType="click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slide(fromTop)">
                                      <p:cBhvr>
                                        <p:cTn id="135"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par>
                          <p:cTn id="136" fill="hold" nodeType="afterGroup">
                            <p:stCondLst>
                              <p:cond delay="500"/>
                            </p:stCondLst>
                            <p:childTnLst>
                              <p:par>
                                <p:cTn id="137" presetID="49" presetClass="entr" presetSubtype="0" decel="100000" fill="hold" grpId="0" nodeType="afterEffect">
                                  <p:stCondLst>
                                    <p:cond delay="1000"/>
                                  </p:stCondLst>
                                  <p:childTnLst>
                                    <p:set>
                                      <p:cBhvr>
                                        <p:cTn id="138" dur="1" fill="hold">
                                          <p:stCondLst>
                                            <p:cond delay="0"/>
                                          </p:stCondLst>
                                        </p:cTn>
                                        <p:tgtEl>
                                          <p:spTgt spid="20"/>
                                        </p:tgtEl>
                                        <p:attrNameLst>
                                          <p:attrName>style.visibility</p:attrName>
                                        </p:attrNameLst>
                                      </p:cBhvr>
                                      <p:to>
                                        <p:strVal val="visible"/>
                                      </p:to>
                                    </p:set>
                                    <p:anim calcmode="lin" valueType="num">
                                      <p:cBhvr>
                                        <p:cTn id="139" dur="500" fill="hold"/>
                                        <p:tgtEl>
                                          <p:spTgt spid="20"/>
                                        </p:tgtEl>
                                        <p:attrNameLst>
                                          <p:attrName>ppt_w</p:attrName>
                                        </p:attrNameLst>
                                      </p:cBhvr>
                                      <p:tavLst>
                                        <p:tav tm="0">
                                          <p:val>
                                            <p:fltVal val="0"/>
                                          </p:val>
                                        </p:tav>
                                        <p:tav tm="100000">
                                          <p:val>
                                            <p:strVal val="#ppt_w"/>
                                          </p:val>
                                        </p:tav>
                                      </p:tavLst>
                                    </p:anim>
                                    <p:anim calcmode="lin" valueType="num">
                                      <p:cBhvr>
                                        <p:cTn id="140" dur="500" fill="hold"/>
                                        <p:tgtEl>
                                          <p:spTgt spid="20"/>
                                        </p:tgtEl>
                                        <p:attrNameLst>
                                          <p:attrName>ppt_h</p:attrName>
                                        </p:attrNameLst>
                                      </p:cBhvr>
                                      <p:tavLst>
                                        <p:tav tm="0">
                                          <p:val>
                                            <p:fltVal val="0"/>
                                          </p:val>
                                        </p:tav>
                                        <p:tav tm="100000">
                                          <p:val>
                                            <p:strVal val="#ppt_h"/>
                                          </p:val>
                                        </p:tav>
                                      </p:tavLst>
                                    </p:anim>
                                    <p:anim calcmode="lin" valueType="num">
                                      <p:cBhvr>
                                        <p:cTn id="141" dur="500" fill="hold"/>
                                        <p:tgtEl>
                                          <p:spTgt spid="20"/>
                                        </p:tgtEl>
                                        <p:attrNameLst>
                                          <p:attrName>style.rotation</p:attrName>
                                        </p:attrNameLst>
                                      </p:cBhvr>
                                      <p:tavLst>
                                        <p:tav tm="0">
                                          <p:val>
                                            <p:fltVal val="360"/>
                                          </p:val>
                                        </p:tav>
                                        <p:tav tm="100000">
                                          <p:val>
                                            <p:fltVal val="0"/>
                                          </p:val>
                                        </p:tav>
                                      </p:tavLst>
                                    </p:anim>
                                    <p:animEffect transition="in" filter="fade">
                                      <p:cBhvr>
                                        <p:cTn id="142" dur="500"/>
                                        <p:tgtEl>
                                          <p:spTgt spid="20"/>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49" presetClass="entr" presetSubtype="0" decel="100000" fill="hold" grpId="0" nodeType="clickEffect">
                                  <p:stCondLst>
                                    <p:cond delay="0"/>
                                  </p:stCondLst>
                                  <p:childTnLst>
                                    <p:set>
                                      <p:cBhvr>
                                        <p:cTn id="146" dur="1" fill="hold">
                                          <p:stCondLst>
                                            <p:cond delay="0"/>
                                          </p:stCondLst>
                                        </p:cTn>
                                        <p:tgtEl>
                                          <p:spTgt spid="49"/>
                                        </p:tgtEl>
                                        <p:attrNameLst>
                                          <p:attrName>style.visibility</p:attrName>
                                        </p:attrNameLst>
                                      </p:cBhvr>
                                      <p:to>
                                        <p:strVal val="visible"/>
                                      </p:to>
                                    </p:set>
                                    <p:anim calcmode="lin" valueType="num">
                                      <p:cBhvr>
                                        <p:cTn id="147" dur="500" fill="hold"/>
                                        <p:tgtEl>
                                          <p:spTgt spid="49"/>
                                        </p:tgtEl>
                                        <p:attrNameLst>
                                          <p:attrName>ppt_w</p:attrName>
                                        </p:attrNameLst>
                                      </p:cBhvr>
                                      <p:tavLst>
                                        <p:tav tm="0">
                                          <p:val>
                                            <p:fltVal val="0"/>
                                          </p:val>
                                        </p:tav>
                                        <p:tav tm="100000">
                                          <p:val>
                                            <p:strVal val="#ppt_w"/>
                                          </p:val>
                                        </p:tav>
                                      </p:tavLst>
                                    </p:anim>
                                    <p:anim calcmode="lin" valueType="num">
                                      <p:cBhvr>
                                        <p:cTn id="148" dur="500" fill="hold"/>
                                        <p:tgtEl>
                                          <p:spTgt spid="49"/>
                                        </p:tgtEl>
                                        <p:attrNameLst>
                                          <p:attrName>ppt_h</p:attrName>
                                        </p:attrNameLst>
                                      </p:cBhvr>
                                      <p:tavLst>
                                        <p:tav tm="0">
                                          <p:val>
                                            <p:fltVal val="0"/>
                                          </p:val>
                                        </p:tav>
                                        <p:tav tm="100000">
                                          <p:val>
                                            <p:strVal val="#ppt_h"/>
                                          </p:val>
                                        </p:tav>
                                      </p:tavLst>
                                    </p:anim>
                                    <p:anim calcmode="lin" valueType="num">
                                      <p:cBhvr>
                                        <p:cTn id="149" dur="500" fill="hold"/>
                                        <p:tgtEl>
                                          <p:spTgt spid="49"/>
                                        </p:tgtEl>
                                        <p:attrNameLst>
                                          <p:attrName>style.rotation</p:attrName>
                                        </p:attrNameLst>
                                      </p:cBhvr>
                                      <p:tavLst>
                                        <p:tav tm="0">
                                          <p:val>
                                            <p:fltVal val="360"/>
                                          </p:val>
                                        </p:tav>
                                        <p:tav tm="100000">
                                          <p:val>
                                            <p:fltVal val="0"/>
                                          </p:val>
                                        </p:tav>
                                      </p:tavLst>
                                    </p:anim>
                                    <p:animEffect transition="in" filter="fade">
                                      <p:cBhvr>
                                        <p:cTn id="150" dur="500"/>
                                        <p:tgtEl>
                                          <p:spTgt spid="49"/>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49" presetClass="entr" presetSubtype="0" decel="100000" fill="hold" grpId="0" nodeType="clickEffect">
                                  <p:stCondLst>
                                    <p:cond delay="0"/>
                                  </p:stCondLst>
                                  <p:childTnLst>
                                    <p:set>
                                      <p:cBhvr>
                                        <p:cTn id="154" dur="1" fill="hold">
                                          <p:stCondLst>
                                            <p:cond delay="0"/>
                                          </p:stCondLst>
                                        </p:cTn>
                                        <p:tgtEl>
                                          <p:spTgt spid="50"/>
                                        </p:tgtEl>
                                        <p:attrNameLst>
                                          <p:attrName>style.visibility</p:attrName>
                                        </p:attrNameLst>
                                      </p:cBhvr>
                                      <p:to>
                                        <p:strVal val="visible"/>
                                      </p:to>
                                    </p:set>
                                    <p:anim calcmode="lin" valueType="num">
                                      <p:cBhvr>
                                        <p:cTn id="155" dur="500" fill="hold"/>
                                        <p:tgtEl>
                                          <p:spTgt spid="50"/>
                                        </p:tgtEl>
                                        <p:attrNameLst>
                                          <p:attrName>ppt_w</p:attrName>
                                        </p:attrNameLst>
                                      </p:cBhvr>
                                      <p:tavLst>
                                        <p:tav tm="0">
                                          <p:val>
                                            <p:fltVal val="0"/>
                                          </p:val>
                                        </p:tav>
                                        <p:tav tm="100000">
                                          <p:val>
                                            <p:strVal val="#ppt_w"/>
                                          </p:val>
                                        </p:tav>
                                      </p:tavLst>
                                    </p:anim>
                                    <p:anim calcmode="lin" valueType="num">
                                      <p:cBhvr>
                                        <p:cTn id="156" dur="500" fill="hold"/>
                                        <p:tgtEl>
                                          <p:spTgt spid="50"/>
                                        </p:tgtEl>
                                        <p:attrNameLst>
                                          <p:attrName>ppt_h</p:attrName>
                                        </p:attrNameLst>
                                      </p:cBhvr>
                                      <p:tavLst>
                                        <p:tav tm="0">
                                          <p:val>
                                            <p:fltVal val="0"/>
                                          </p:val>
                                        </p:tav>
                                        <p:tav tm="100000">
                                          <p:val>
                                            <p:strVal val="#ppt_h"/>
                                          </p:val>
                                        </p:tav>
                                      </p:tavLst>
                                    </p:anim>
                                    <p:anim calcmode="lin" valueType="num">
                                      <p:cBhvr>
                                        <p:cTn id="157" dur="500" fill="hold"/>
                                        <p:tgtEl>
                                          <p:spTgt spid="50"/>
                                        </p:tgtEl>
                                        <p:attrNameLst>
                                          <p:attrName>style.rotation</p:attrName>
                                        </p:attrNameLst>
                                      </p:cBhvr>
                                      <p:tavLst>
                                        <p:tav tm="0">
                                          <p:val>
                                            <p:fltVal val="360"/>
                                          </p:val>
                                        </p:tav>
                                        <p:tav tm="100000">
                                          <p:val>
                                            <p:fltVal val="0"/>
                                          </p:val>
                                        </p:tav>
                                      </p:tavLst>
                                    </p:anim>
                                    <p:animEffect transition="in" filter="fade">
                                      <p:cBhvr>
                                        <p:cTn id="158" dur="500"/>
                                        <p:tgtEl>
                                          <p:spTgt spid="50"/>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21"/>
                                        </p:tgtEl>
                                        <p:attrNameLst>
                                          <p:attrName>style.visibility</p:attrName>
                                        </p:attrNameLst>
                                      </p:cBhvr>
                                      <p:to>
                                        <p:strVal val="visible"/>
                                      </p:to>
                                    </p:set>
                                    <p:animEffect transition="in" filter="blinds(horizontal)">
                                      <p:cBhvr>
                                        <p:cTn id="163"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64" fill="hold" nodeType="clickPar">
                      <p:stCondLst>
                        <p:cond delay="indefinite"/>
                      </p:stCondLst>
                      <p:childTnLst>
                        <p:par>
                          <p:cTn id="165" fill="hold" nodeType="withGroup">
                            <p:stCondLst>
                              <p:cond delay="0"/>
                            </p:stCondLst>
                            <p:childTnLst>
                              <p:par>
                                <p:cTn id="166" presetID="12" presetClass="entr" presetSubtype="1"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slide(fromTop)">
                                      <p:cBhvr>
                                        <p:cTn id="168"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par>
                          <p:cTn id="169" fill="hold" nodeType="afterGroup">
                            <p:stCondLst>
                              <p:cond delay="500"/>
                            </p:stCondLst>
                            <p:childTnLst>
                              <p:par>
                                <p:cTn id="170" presetID="49" presetClass="entr" presetSubtype="0" decel="100000" fill="hold" grpId="0" nodeType="afterEffect">
                                  <p:stCondLst>
                                    <p:cond delay="1000"/>
                                  </p:stCondLst>
                                  <p:childTnLst>
                                    <p:set>
                                      <p:cBhvr>
                                        <p:cTn id="171" dur="1" fill="hold">
                                          <p:stCondLst>
                                            <p:cond delay="0"/>
                                          </p:stCondLst>
                                        </p:cTn>
                                        <p:tgtEl>
                                          <p:spTgt spid="23"/>
                                        </p:tgtEl>
                                        <p:attrNameLst>
                                          <p:attrName>style.visibility</p:attrName>
                                        </p:attrNameLst>
                                      </p:cBhvr>
                                      <p:to>
                                        <p:strVal val="visible"/>
                                      </p:to>
                                    </p:set>
                                    <p:anim calcmode="lin" valueType="num">
                                      <p:cBhvr>
                                        <p:cTn id="172" dur="500" fill="hold"/>
                                        <p:tgtEl>
                                          <p:spTgt spid="23"/>
                                        </p:tgtEl>
                                        <p:attrNameLst>
                                          <p:attrName>ppt_w</p:attrName>
                                        </p:attrNameLst>
                                      </p:cBhvr>
                                      <p:tavLst>
                                        <p:tav tm="0">
                                          <p:val>
                                            <p:fltVal val="0"/>
                                          </p:val>
                                        </p:tav>
                                        <p:tav tm="100000">
                                          <p:val>
                                            <p:strVal val="#ppt_w"/>
                                          </p:val>
                                        </p:tav>
                                      </p:tavLst>
                                    </p:anim>
                                    <p:anim calcmode="lin" valueType="num">
                                      <p:cBhvr>
                                        <p:cTn id="173" dur="500" fill="hold"/>
                                        <p:tgtEl>
                                          <p:spTgt spid="23"/>
                                        </p:tgtEl>
                                        <p:attrNameLst>
                                          <p:attrName>ppt_h</p:attrName>
                                        </p:attrNameLst>
                                      </p:cBhvr>
                                      <p:tavLst>
                                        <p:tav tm="0">
                                          <p:val>
                                            <p:fltVal val="0"/>
                                          </p:val>
                                        </p:tav>
                                        <p:tav tm="100000">
                                          <p:val>
                                            <p:strVal val="#ppt_h"/>
                                          </p:val>
                                        </p:tav>
                                      </p:tavLst>
                                    </p:anim>
                                    <p:anim calcmode="lin" valueType="num">
                                      <p:cBhvr>
                                        <p:cTn id="174" dur="500" fill="hold"/>
                                        <p:tgtEl>
                                          <p:spTgt spid="23"/>
                                        </p:tgtEl>
                                        <p:attrNameLst>
                                          <p:attrName>style.rotation</p:attrName>
                                        </p:attrNameLst>
                                      </p:cBhvr>
                                      <p:tavLst>
                                        <p:tav tm="0">
                                          <p:val>
                                            <p:fltVal val="360"/>
                                          </p:val>
                                        </p:tav>
                                        <p:tav tm="100000">
                                          <p:val>
                                            <p:fltVal val="0"/>
                                          </p:val>
                                        </p:tav>
                                      </p:tavLst>
                                    </p:anim>
                                    <p:animEffect transition="in" filter="fade">
                                      <p:cBhvr>
                                        <p:cTn id="175" dur="500"/>
                                        <p:tgtEl>
                                          <p:spTgt spid="23"/>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49" presetClass="entr" presetSubtype="0" decel="100000" fill="hold" grpId="0" nodeType="clickEffect">
                                  <p:stCondLst>
                                    <p:cond delay="0"/>
                                  </p:stCondLst>
                                  <p:childTnLst>
                                    <p:set>
                                      <p:cBhvr>
                                        <p:cTn id="179" dur="1" fill="hold">
                                          <p:stCondLst>
                                            <p:cond delay="0"/>
                                          </p:stCondLst>
                                        </p:cTn>
                                        <p:tgtEl>
                                          <p:spTgt spid="51"/>
                                        </p:tgtEl>
                                        <p:attrNameLst>
                                          <p:attrName>style.visibility</p:attrName>
                                        </p:attrNameLst>
                                      </p:cBhvr>
                                      <p:to>
                                        <p:strVal val="visible"/>
                                      </p:to>
                                    </p:set>
                                    <p:anim calcmode="lin" valueType="num">
                                      <p:cBhvr>
                                        <p:cTn id="180" dur="500" fill="hold"/>
                                        <p:tgtEl>
                                          <p:spTgt spid="51"/>
                                        </p:tgtEl>
                                        <p:attrNameLst>
                                          <p:attrName>ppt_w</p:attrName>
                                        </p:attrNameLst>
                                      </p:cBhvr>
                                      <p:tavLst>
                                        <p:tav tm="0">
                                          <p:val>
                                            <p:fltVal val="0"/>
                                          </p:val>
                                        </p:tav>
                                        <p:tav tm="100000">
                                          <p:val>
                                            <p:strVal val="#ppt_w"/>
                                          </p:val>
                                        </p:tav>
                                      </p:tavLst>
                                    </p:anim>
                                    <p:anim calcmode="lin" valueType="num">
                                      <p:cBhvr>
                                        <p:cTn id="181" dur="500" fill="hold"/>
                                        <p:tgtEl>
                                          <p:spTgt spid="51"/>
                                        </p:tgtEl>
                                        <p:attrNameLst>
                                          <p:attrName>ppt_h</p:attrName>
                                        </p:attrNameLst>
                                      </p:cBhvr>
                                      <p:tavLst>
                                        <p:tav tm="0">
                                          <p:val>
                                            <p:fltVal val="0"/>
                                          </p:val>
                                        </p:tav>
                                        <p:tav tm="100000">
                                          <p:val>
                                            <p:strVal val="#ppt_h"/>
                                          </p:val>
                                        </p:tav>
                                      </p:tavLst>
                                    </p:anim>
                                    <p:anim calcmode="lin" valueType="num">
                                      <p:cBhvr>
                                        <p:cTn id="182" dur="500" fill="hold"/>
                                        <p:tgtEl>
                                          <p:spTgt spid="51"/>
                                        </p:tgtEl>
                                        <p:attrNameLst>
                                          <p:attrName>style.rotation</p:attrName>
                                        </p:attrNameLst>
                                      </p:cBhvr>
                                      <p:tavLst>
                                        <p:tav tm="0">
                                          <p:val>
                                            <p:fltVal val="360"/>
                                          </p:val>
                                        </p:tav>
                                        <p:tav tm="100000">
                                          <p:val>
                                            <p:fltVal val="0"/>
                                          </p:val>
                                        </p:tav>
                                      </p:tavLst>
                                    </p:anim>
                                    <p:animEffect transition="in" filter="fade">
                                      <p:cBhvr>
                                        <p:cTn id="183" dur="500"/>
                                        <p:tgtEl>
                                          <p:spTgt spid="51"/>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49" presetClass="entr" presetSubtype="0" decel="100000" fill="hold" grpId="0" nodeType="clickEffect">
                                  <p:stCondLst>
                                    <p:cond delay="0"/>
                                  </p:stCondLst>
                                  <p:childTnLst>
                                    <p:set>
                                      <p:cBhvr>
                                        <p:cTn id="187" dur="1" fill="hold">
                                          <p:stCondLst>
                                            <p:cond delay="0"/>
                                          </p:stCondLst>
                                        </p:cTn>
                                        <p:tgtEl>
                                          <p:spTgt spid="52"/>
                                        </p:tgtEl>
                                        <p:attrNameLst>
                                          <p:attrName>style.visibility</p:attrName>
                                        </p:attrNameLst>
                                      </p:cBhvr>
                                      <p:to>
                                        <p:strVal val="visible"/>
                                      </p:to>
                                    </p:set>
                                    <p:anim calcmode="lin" valueType="num">
                                      <p:cBhvr>
                                        <p:cTn id="188" dur="500" fill="hold"/>
                                        <p:tgtEl>
                                          <p:spTgt spid="52"/>
                                        </p:tgtEl>
                                        <p:attrNameLst>
                                          <p:attrName>ppt_w</p:attrName>
                                        </p:attrNameLst>
                                      </p:cBhvr>
                                      <p:tavLst>
                                        <p:tav tm="0">
                                          <p:val>
                                            <p:fltVal val="0"/>
                                          </p:val>
                                        </p:tav>
                                        <p:tav tm="100000">
                                          <p:val>
                                            <p:strVal val="#ppt_w"/>
                                          </p:val>
                                        </p:tav>
                                      </p:tavLst>
                                    </p:anim>
                                    <p:anim calcmode="lin" valueType="num">
                                      <p:cBhvr>
                                        <p:cTn id="189" dur="500" fill="hold"/>
                                        <p:tgtEl>
                                          <p:spTgt spid="52"/>
                                        </p:tgtEl>
                                        <p:attrNameLst>
                                          <p:attrName>ppt_h</p:attrName>
                                        </p:attrNameLst>
                                      </p:cBhvr>
                                      <p:tavLst>
                                        <p:tav tm="0">
                                          <p:val>
                                            <p:fltVal val="0"/>
                                          </p:val>
                                        </p:tav>
                                        <p:tav tm="100000">
                                          <p:val>
                                            <p:strVal val="#ppt_h"/>
                                          </p:val>
                                        </p:tav>
                                      </p:tavLst>
                                    </p:anim>
                                    <p:anim calcmode="lin" valueType="num">
                                      <p:cBhvr>
                                        <p:cTn id="190" dur="500" fill="hold"/>
                                        <p:tgtEl>
                                          <p:spTgt spid="52"/>
                                        </p:tgtEl>
                                        <p:attrNameLst>
                                          <p:attrName>style.rotation</p:attrName>
                                        </p:attrNameLst>
                                      </p:cBhvr>
                                      <p:tavLst>
                                        <p:tav tm="0">
                                          <p:val>
                                            <p:fltVal val="360"/>
                                          </p:val>
                                        </p:tav>
                                        <p:tav tm="100000">
                                          <p:val>
                                            <p:fltVal val="0"/>
                                          </p:val>
                                        </p:tav>
                                      </p:tavLst>
                                    </p:anim>
                                    <p:animEffect transition="in" filter="fade">
                                      <p:cBhvr>
                                        <p:cTn id="191" dur="500"/>
                                        <p:tgtEl>
                                          <p:spTgt spid="52"/>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3" presetClass="entr" presetSubtype="10" fill="hold" grpId="0" nodeType="clickEffect">
                                  <p:stCondLst>
                                    <p:cond delay="0"/>
                                  </p:stCondLst>
                                  <p:childTnLst>
                                    <p:set>
                                      <p:cBhvr>
                                        <p:cTn id="195" dur="1" fill="hold">
                                          <p:stCondLst>
                                            <p:cond delay="0"/>
                                          </p:stCondLst>
                                        </p:cTn>
                                        <p:tgtEl>
                                          <p:spTgt spid="24"/>
                                        </p:tgtEl>
                                        <p:attrNameLst>
                                          <p:attrName>style.visibility</p:attrName>
                                        </p:attrNameLst>
                                      </p:cBhvr>
                                      <p:to>
                                        <p:strVal val="visible"/>
                                      </p:to>
                                    </p:set>
                                    <p:animEffect transition="in" filter="blinds(horizontal)">
                                      <p:cBhvr>
                                        <p:cTn id="196"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97" fill="hold" nodeType="clickPar">
                      <p:stCondLst>
                        <p:cond delay="indefinite"/>
                      </p:stCondLst>
                      <p:childTnLst>
                        <p:par>
                          <p:cTn id="198" fill="hold" nodeType="withGroup">
                            <p:stCondLst>
                              <p:cond delay="0"/>
                            </p:stCondLst>
                            <p:childTnLst>
                              <p:par>
                                <p:cTn id="199" presetID="12" presetClass="entr" presetSubtype="1" fill="hold" grpId="0" nodeType="clickEffect">
                                  <p:stCondLst>
                                    <p:cond delay="0"/>
                                  </p:stCondLst>
                                  <p:childTnLst>
                                    <p:set>
                                      <p:cBhvr>
                                        <p:cTn id="200" dur="1" fill="hold">
                                          <p:stCondLst>
                                            <p:cond delay="0"/>
                                          </p:stCondLst>
                                        </p:cTn>
                                        <p:tgtEl>
                                          <p:spTgt spid="25"/>
                                        </p:tgtEl>
                                        <p:attrNameLst>
                                          <p:attrName>style.visibility</p:attrName>
                                        </p:attrNameLst>
                                      </p:cBhvr>
                                      <p:to>
                                        <p:strVal val="visible"/>
                                      </p:to>
                                    </p:set>
                                    <p:animEffect transition="in" filter="slide(fromTop)">
                                      <p:cBhvr>
                                        <p:cTn id="201"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par>
                          <p:cTn id="202" fill="hold" nodeType="afterGroup">
                            <p:stCondLst>
                              <p:cond delay="500"/>
                            </p:stCondLst>
                            <p:childTnLst>
                              <p:par>
                                <p:cTn id="203" presetID="49" presetClass="entr" presetSubtype="0" decel="100000" fill="hold" grpId="0" nodeType="afterEffect">
                                  <p:stCondLst>
                                    <p:cond delay="1000"/>
                                  </p:stCondLst>
                                  <p:childTnLst>
                                    <p:set>
                                      <p:cBhvr>
                                        <p:cTn id="204" dur="1" fill="hold">
                                          <p:stCondLst>
                                            <p:cond delay="0"/>
                                          </p:stCondLst>
                                        </p:cTn>
                                        <p:tgtEl>
                                          <p:spTgt spid="26"/>
                                        </p:tgtEl>
                                        <p:attrNameLst>
                                          <p:attrName>style.visibility</p:attrName>
                                        </p:attrNameLst>
                                      </p:cBhvr>
                                      <p:to>
                                        <p:strVal val="visible"/>
                                      </p:to>
                                    </p:set>
                                    <p:anim calcmode="lin" valueType="num">
                                      <p:cBhvr>
                                        <p:cTn id="205" dur="500" fill="hold"/>
                                        <p:tgtEl>
                                          <p:spTgt spid="26"/>
                                        </p:tgtEl>
                                        <p:attrNameLst>
                                          <p:attrName>ppt_w</p:attrName>
                                        </p:attrNameLst>
                                      </p:cBhvr>
                                      <p:tavLst>
                                        <p:tav tm="0">
                                          <p:val>
                                            <p:fltVal val="0"/>
                                          </p:val>
                                        </p:tav>
                                        <p:tav tm="100000">
                                          <p:val>
                                            <p:strVal val="#ppt_w"/>
                                          </p:val>
                                        </p:tav>
                                      </p:tavLst>
                                    </p:anim>
                                    <p:anim calcmode="lin" valueType="num">
                                      <p:cBhvr>
                                        <p:cTn id="206" dur="500" fill="hold"/>
                                        <p:tgtEl>
                                          <p:spTgt spid="26"/>
                                        </p:tgtEl>
                                        <p:attrNameLst>
                                          <p:attrName>ppt_h</p:attrName>
                                        </p:attrNameLst>
                                      </p:cBhvr>
                                      <p:tavLst>
                                        <p:tav tm="0">
                                          <p:val>
                                            <p:fltVal val="0"/>
                                          </p:val>
                                        </p:tav>
                                        <p:tav tm="100000">
                                          <p:val>
                                            <p:strVal val="#ppt_h"/>
                                          </p:val>
                                        </p:tav>
                                      </p:tavLst>
                                    </p:anim>
                                    <p:anim calcmode="lin" valueType="num">
                                      <p:cBhvr>
                                        <p:cTn id="207" dur="500" fill="hold"/>
                                        <p:tgtEl>
                                          <p:spTgt spid="26"/>
                                        </p:tgtEl>
                                        <p:attrNameLst>
                                          <p:attrName>style.rotation</p:attrName>
                                        </p:attrNameLst>
                                      </p:cBhvr>
                                      <p:tavLst>
                                        <p:tav tm="0">
                                          <p:val>
                                            <p:fltVal val="360"/>
                                          </p:val>
                                        </p:tav>
                                        <p:tav tm="100000">
                                          <p:val>
                                            <p:fltVal val="0"/>
                                          </p:val>
                                        </p:tav>
                                      </p:tavLst>
                                    </p:anim>
                                    <p:animEffect transition="in" filter="fade">
                                      <p:cBhvr>
                                        <p:cTn id="208" dur="500"/>
                                        <p:tgtEl>
                                          <p:spTgt spid="26"/>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49" presetClass="entr" presetSubtype="0" decel="100000" fill="hold" grpId="0" nodeType="clickEffect">
                                  <p:stCondLst>
                                    <p:cond delay="0"/>
                                  </p:stCondLst>
                                  <p:childTnLst>
                                    <p:set>
                                      <p:cBhvr>
                                        <p:cTn id="212" dur="1" fill="hold">
                                          <p:stCondLst>
                                            <p:cond delay="0"/>
                                          </p:stCondLst>
                                        </p:cTn>
                                        <p:tgtEl>
                                          <p:spTgt spid="53"/>
                                        </p:tgtEl>
                                        <p:attrNameLst>
                                          <p:attrName>style.visibility</p:attrName>
                                        </p:attrNameLst>
                                      </p:cBhvr>
                                      <p:to>
                                        <p:strVal val="visible"/>
                                      </p:to>
                                    </p:set>
                                    <p:anim calcmode="lin" valueType="num">
                                      <p:cBhvr>
                                        <p:cTn id="213" dur="500" fill="hold"/>
                                        <p:tgtEl>
                                          <p:spTgt spid="53"/>
                                        </p:tgtEl>
                                        <p:attrNameLst>
                                          <p:attrName>ppt_w</p:attrName>
                                        </p:attrNameLst>
                                      </p:cBhvr>
                                      <p:tavLst>
                                        <p:tav tm="0">
                                          <p:val>
                                            <p:fltVal val="0"/>
                                          </p:val>
                                        </p:tav>
                                        <p:tav tm="100000">
                                          <p:val>
                                            <p:strVal val="#ppt_w"/>
                                          </p:val>
                                        </p:tav>
                                      </p:tavLst>
                                    </p:anim>
                                    <p:anim calcmode="lin" valueType="num">
                                      <p:cBhvr>
                                        <p:cTn id="214" dur="500" fill="hold"/>
                                        <p:tgtEl>
                                          <p:spTgt spid="53"/>
                                        </p:tgtEl>
                                        <p:attrNameLst>
                                          <p:attrName>ppt_h</p:attrName>
                                        </p:attrNameLst>
                                      </p:cBhvr>
                                      <p:tavLst>
                                        <p:tav tm="0">
                                          <p:val>
                                            <p:fltVal val="0"/>
                                          </p:val>
                                        </p:tav>
                                        <p:tav tm="100000">
                                          <p:val>
                                            <p:strVal val="#ppt_h"/>
                                          </p:val>
                                        </p:tav>
                                      </p:tavLst>
                                    </p:anim>
                                    <p:anim calcmode="lin" valueType="num">
                                      <p:cBhvr>
                                        <p:cTn id="215" dur="500" fill="hold"/>
                                        <p:tgtEl>
                                          <p:spTgt spid="53"/>
                                        </p:tgtEl>
                                        <p:attrNameLst>
                                          <p:attrName>style.rotation</p:attrName>
                                        </p:attrNameLst>
                                      </p:cBhvr>
                                      <p:tavLst>
                                        <p:tav tm="0">
                                          <p:val>
                                            <p:fltVal val="360"/>
                                          </p:val>
                                        </p:tav>
                                        <p:tav tm="100000">
                                          <p:val>
                                            <p:fltVal val="0"/>
                                          </p:val>
                                        </p:tav>
                                      </p:tavLst>
                                    </p:anim>
                                    <p:animEffect transition="in" filter="fade">
                                      <p:cBhvr>
                                        <p:cTn id="216" dur="500"/>
                                        <p:tgtEl>
                                          <p:spTgt spid="53"/>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49" presetClass="entr" presetSubtype="0" decel="100000" fill="hold" grpId="0" nodeType="clickEffect">
                                  <p:stCondLst>
                                    <p:cond delay="0"/>
                                  </p:stCondLst>
                                  <p:childTnLst>
                                    <p:set>
                                      <p:cBhvr>
                                        <p:cTn id="220" dur="1" fill="hold">
                                          <p:stCondLst>
                                            <p:cond delay="0"/>
                                          </p:stCondLst>
                                        </p:cTn>
                                        <p:tgtEl>
                                          <p:spTgt spid="54"/>
                                        </p:tgtEl>
                                        <p:attrNameLst>
                                          <p:attrName>style.visibility</p:attrName>
                                        </p:attrNameLst>
                                      </p:cBhvr>
                                      <p:to>
                                        <p:strVal val="visible"/>
                                      </p:to>
                                    </p:set>
                                    <p:anim calcmode="lin" valueType="num">
                                      <p:cBhvr>
                                        <p:cTn id="221" dur="500" fill="hold"/>
                                        <p:tgtEl>
                                          <p:spTgt spid="54"/>
                                        </p:tgtEl>
                                        <p:attrNameLst>
                                          <p:attrName>ppt_w</p:attrName>
                                        </p:attrNameLst>
                                      </p:cBhvr>
                                      <p:tavLst>
                                        <p:tav tm="0">
                                          <p:val>
                                            <p:fltVal val="0"/>
                                          </p:val>
                                        </p:tav>
                                        <p:tav tm="100000">
                                          <p:val>
                                            <p:strVal val="#ppt_w"/>
                                          </p:val>
                                        </p:tav>
                                      </p:tavLst>
                                    </p:anim>
                                    <p:anim calcmode="lin" valueType="num">
                                      <p:cBhvr>
                                        <p:cTn id="222" dur="500" fill="hold"/>
                                        <p:tgtEl>
                                          <p:spTgt spid="54"/>
                                        </p:tgtEl>
                                        <p:attrNameLst>
                                          <p:attrName>ppt_h</p:attrName>
                                        </p:attrNameLst>
                                      </p:cBhvr>
                                      <p:tavLst>
                                        <p:tav tm="0">
                                          <p:val>
                                            <p:fltVal val="0"/>
                                          </p:val>
                                        </p:tav>
                                        <p:tav tm="100000">
                                          <p:val>
                                            <p:strVal val="#ppt_h"/>
                                          </p:val>
                                        </p:tav>
                                      </p:tavLst>
                                    </p:anim>
                                    <p:anim calcmode="lin" valueType="num">
                                      <p:cBhvr>
                                        <p:cTn id="223" dur="500" fill="hold"/>
                                        <p:tgtEl>
                                          <p:spTgt spid="54"/>
                                        </p:tgtEl>
                                        <p:attrNameLst>
                                          <p:attrName>style.rotation</p:attrName>
                                        </p:attrNameLst>
                                      </p:cBhvr>
                                      <p:tavLst>
                                        <p:tav tm="0">
                                          <p:val>
                                            <p:fltVal val="360"/>
                                          </p:val>
                                        </p:tav>
                                        <p:tav tm="100000">
                                          <p:val>
                                            <p:fltVal val="0"/>
                                          </p:val>
                                        </p:tav>
                                      </p:tavLst>
                                    </p:anim>
                                    <p:animEffect transition="in" filter="fade">
                                      <p:cBhvr>
                                        <p:cTn id="224" dur="500"/>
                                        <p:tgtEl>
                                          <p:spTgt spid="54"/>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3" presetClass="entr" presetSubtype="10" fill="hold" grpId="0" nodeType="clickEffect">
                                  <p:stCondLst>
                                    <p:cond delay="0"/>
                                  </p:stCondLst>
                                  <p:childTnLst>
                                    <p:set>
                                      <p:cBhvr>
                                        <p:cTn id="228" dur="1" fill="hold">
                                          <p:stCondLst>
                                            <p:cond delay="0"/>
                                          </p:stCondLst>
                                        </p:cTn>
                                        <p:tgtEl>
                                          <p:spTgt spid="27"/>
                                        </p:tgtEl>
                                        <p:attrNameLst>
                                          <p:attrName>style.visibility</p:attrName>
                                        </p:attrNameLst>
                                      </p:cBhvr>
                                      <p:to>
                                        <p:strVal val="visible"/>
                                      </p:to>
                                    </p:set>
                                    <p:animEffect transition="in" filter="blinds(horizontal)">
                                      <p:cBhvr>
                                        <p:cTn id="229"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30" fill="hold" nodeType="clickPar">
                      <p:stCondLst>
                        <p:cond delay="indefinite"/>
                      </p:stCondLst>
                      <p:childTnLst>
                        <p:par>
                          <p:cTn id="231" fill="hold" nodeType="withGroup">
                            <p:stCondLst>
                              <p:cond delay="0"/>
                            </p:stCondLst>
                            <p:childTnLst>
                              <p:par>
                                <p:cTn id="232" presetID="12" presetClass="entr" presetSubtype="1" fill="hold" grpId="0" nodeType="clickEffect">
                                  <p:stCondLst>
                                    <p:cond delay="0"/>
                                  </p:stCondLst>
                                  <p:childTnLst>
                                    <p:set>
                                      <p:cBhvr>
                                        <p:cTn id="233" dur="1" fill="hold">
                                          <p:stCondLst>
                                            <p:cond delay="0"/>
                                          </p:stCondLst>
                                        </p:cTn>
                                        <p:tgtEl>
                                          <p:spTgt spid="28"/>
                                        </p:tgtEl>
                                        <p:attrNameLst>
                                          <p:attrName>style.visibility</p:attrName>
                                        </p:attrNameLst>
                                      </p:cBhvr>
                                      <p:to>
                                        <p:strVal val="visible"/>
                                      </p:to>
                                    </p:set>
                                    <p:animEffect transition="in" filter="slide(fromTop)">
                                      <p:cBhvr>
                                        <p:cTn id="234"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par>
                          <p:cTn id="235" fill="hold" nodeType="afterGroup">
                            <p:stCondLst>
                              <p:cond delay="500"/>
                            </p:stCondLst>
                            <p:childTnLst>
                              <p:par>
                                <p:cTn id="236" presetID="49" presetClass="entr" presetSubtype="0" decel="100000" fill="hold" grpId="0" nodeType="afterEffect">
                                  <p:stCondLst>
                                    <p:cond delay="1000"/>
                                  </p:stCondLst>
                                  <p:childTnLst>
                                    <p:set>
                                      <p:cBhvr>
                                        <p:cTn id="237" dur="1" fill="hold">
                                          <p:stCondLst>
                                            <p:cond delay="0"/>
                                          </p:stCondLst>
                                        </p:cTn>
                                        <p:tgtEl>
                                          <p:spTgt spid="29"/>
                                        </p:tgtEl>
                                        <p:attrNameLst>
                                          <p:attrName>style.visibility</p:attrName>
                                        </p:attrNameLst>
                                      </p:cBhvr>
                                      <p:to>
                                        <p:strVal val="visible"/>
                                      </p:to>
                                    </p:set>
                                    <p:anim calcmode="lin" valueType="num">
                                      <p:cBhvr>
                                        <p:cTn id="238" dur="500" fill="hold"/>
                                        <p:tgtEl>
                                          <p:spTgt spid="29"/>
                                        </p:tgtEl>
                                        <p:attrNameLst>
                                          <p:attrName>ppt_w</p:attrName>
                                        </p:attrNameLst>
                                      </p:cBhvr>
                                      <p:tavLst>
                                        <p:tav tm="0">
                                          <p:val>
                                            <p:fltVal val="0"/>
                                          </p:val>
                                        </p:tav>
                                        <p:tav tm="100000">
                                          <p:val>
                                            <p:strVal val="#ppt_w"/>
                                          </p:val>
                                        </p:tav>
                                      </p:tavLst>
                                    </p:anim>
                                    <p:anim calcmode="lin" valueType="num">
                                      <p:cBhvr>
                                        <p:cTn id="239" dur="500" fill="hold"/>
                                        <p:tgtEl>
                                          <p:spTgt spid="29"/>
                                        </p:tgtEl>
                                        <p:attrNameLst>
                                          <p:attrName>ppt_h</p:attrName>
                                        </p:attrNameLst>
                                      </p:cBhvr>
                                      <p:tavLst>
                                        <p:tav tm="0">
                                          <p:val>
                                            <p:fltVal val="0"/>
                                          </p:val>
                                        </p:tav>
                                        <p:tav tm="100000">
                                          <p:val>
                                            <p:strVal val="#ppt_h"/>
                                          </p:val>
                                        </p:tav>
                                      </p:tavLst>
                                    </p:anim>
                                    <p:anim calcmode="lin" valueType="num">
                                      <p:cBhvr>
                                        <p:cTn id="240" dur="500" fill="hold"/>
                                        <p:tgtEl>
                                          <p:spTgt spid="29"/>
                                        </p:tgtEl>
                                        <p:attrNameLst>
                                          <p:attrName>style.rotation</p:attrName>
                                        </p:attrNameLst>
                                      </p:cBhvr>
                                      <p:tavLst>
                                        <p:tav tm="0">
                                          <p:val>
                                            <p:fltVal val="360"/>
                                          </p:val>
                                        </p:tav>
                                        <p:tav tm="100000">
                                          <p:val>
                                            <p:fltVal val="0"/>
                                          </p:val>
                                        </p:tav>
                                      </p:tavLst>
                                    </p:anim>
                                    <p:animEffect transition="in" filter="fade">
                                      <p:cBhvr>
                                        <p:cTn id="241" dur="500"/>
                                        <p:tgtEl>
                                          <p:spTgt spid="29"/>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49" presetClass="entr" presetSubtype="0" decel="100000" fill="hold" grpId="0" nodeType="clickEffect">
                                  <p:stCondLst>
                                    <p:cond delay="0"/>
                                  </p:stCondLst>
                                  <p:childTnLst>
                                    <p:set>
                                      <p:cBhvr>
                                        <p:cTn id="245" dur="1" fill="hold">
                                          <p:stCondLst>
                                            <p:cond delay="0"/>
                                          </p:stCondLst>
                                        </p:cTn>
                                        <p:tgtEl>
                                          <p:spTgt spid="55"/>
                                        </p:tgtEl>
                                        <p:attrNameLst>
                                          <p:attrName>style.visibility</p:attrName>
                                        </p:attrNameLst>
                                      </p:cBhvr>
                                      <p:to>
                                        <p:strVal val="visible"/>
                                      </p:to>
                                    </p:set>
                                    <p:anim calcmode="lin" valueType="num">
                                      <p:cBhvr>
                                        <p:cTn id="246" dur="500" fill="hold"/>
                                        <p:tgtEl>
                                          <p:spTgt spid="55"/>
                                        </p:tgtEl>
                                        <p:attrNameLst>
                                          <p:attrName>ppt_w</p:attrName>
                                        </p:attrNameLst>
                                      </p:cBhvr>
                                      <p:tavLst>
                                        <p:tav tm="0">
                                          <p:val>
                                            <p:fltVal val="0"/>
                                          </p:val>
                                        </p:tav>
                                        <p:tav tm="100000">
                                          <p:val>
                                            <p:strVal val="#ppt_w"/>
                                          </p:val>
                                        </p:tav>
                                      </p:tavLst>
                                    </p:anim>
                                    <p:anim calcmode="lin" valueType="num">
                                      <p:cBhvr>
                                        <p:cTn id="247" dur="500" fill="hold"/>
                                        <p:tgtEl>
                                          <p:spTgt spid="55"/>
                                        </p:tgtEl>
                                        <p:attrNameLst>
                                          <p:attrName>ppt_h</p:attrName>
                                        </p:attrNameLst>
                                      </p:cBhvr>
                                      <p:tavLst>
                                        <p:tav tm="0">
                                          <p:val>
                                            <p:fltVal val="0"/>
                                          </p:val>
                                        </p:tav>
                                        <p:tav tm="100000">
                                          <p:val>
                                            <p:strVal val="#ppt_h"/>
                                          </p:val>
                                        </p:tav>
                                      </p:tavLst>
                                    </p:anim>
                                    <p:anim calcmode="lin" valueType="num">
                                      <p:cBhvr>
                                        <p:cTn id="248" dur="500" fill="hold"/>
                                        <p:tgtEl>
                                          <p:spTgt spid="55"/>
                                        </p:tgtEl>
                                        <p:attrNameLst>
                                          <p:attrName>style.rotation</p:attrName>
                                        </p:attrNameLst>
                                      </p:cBhvr>
                                      <p:tavLst>
                                        <p:tav tm="0">
                                          <p:val>
                                            <p:fltVal val="360"/>
                                          </p:val>
                                        </p:tav>
                                        <p:tav tm="100000">
                                          <p:val>
                                            <p:fltVal val="0"/>
                                          </p:val>
                                        </p:tav>
                                      </p:tavLst>
                                    </p:anim>
                                    <p:animEffect transition="in" filter="fade">
                                      <p:cBhvr>
                                        <p:cTn id="249" dur="500"/>
                                        <p:tgtEl>
                                          <p:spTgt spid="55"/>
                                        </p:tgtEl>
                                      </p:cBhvr>
                                    </p:animEffect>
                                  </p:childTnLst>
                                </p:cTn>
                              </p:par>
                            </p:childTnLst>
                          </p:cTn>
                        </p:par>
                      </p:childTnLst>
                    </p:cTn>
                  </p:par>
                  <p:par>
                    <p:cTn id="250" fill="hold" nodeType="clickPar">
                      <p:stCondLst>
                        <p:cond delay="indefinite"/>
                      </p:stCondLst>
                      <p:childTnLst>
                        <p:par>
                          <p:cTn id="251" fill="hold" nodeType="withGroup">
                            <p:stCondLst>
                              <p:cond delay="0"/>
                            </p:stCondLst>
                            <p:childTnLst>
                              <p:par>
                                <p:cTn id="252" presetID="49" presetClass="entr" presetSubtype="0" decel="100000" fill="hold" grpId="0" nodeType="clickEffect">
                                  <p:stCondLst>
                                    <p:cond delay="0"/>
                                  </p:stCondLst>
                                  <p:childTnLst>
                                    <p:set>
                                      <p:cBhvr>
                                        <p:cTn id="253" dur="1" fill="hold">
                                          <p:stCondLst>
                                            <p:cond delay="0"/>
                                          </p:stCondLst>
                                        </p:cTn>
                                        <p:tgtEl>
                                          <p:spTgt spid="56"/>
                                        </p:tgtEl>
                                        <p:attrNameLst>
                                          <p:attrName>style.visibility</p:attrName>
                                        </p:attrNameLst>
                                      </p:cBhvr>
                                      <p:to>
                                        <p:strVal val="visible"/>
                                      </p:to>
                                    </p:set>
                                    <p:anim calcmode="lin" valueType="num">
                                      <p:cBhvr>
                                        <p:cTn id="254" dur="500" fill="hold"/>
                                        <p:tgtEl>
                                          <p:spTgt spid="56"/>
                                        </p:tgtEl>
                                        <p:attrNameLst>
                                          <p:attrName>ppt_w</p:attrName>
                                        </p:attrNameLst>
                                      </p:cBhvr>
                                      <p:tavLst>
                                        <p:tav tm="0">
                                          <p:val>
                                            <p:fltVal val="0"/>
                                          </p:val>
                                        </p:tav>
                                        <p:tav tm="100000">
                                          <p:val>
                                            <p:strVal val="#ppt_w"/>
                                          </p:val>
                                        </p:tav>
                                      </p:tavLst>
                                    </p:anim>
                                    <p:anim calcmode="lin" valueType="num">
                                      <p:cBhvr>
                                        <p:cTn id="255" dur="500" fill="hold"/>
                                        <p:tgtEl>
                                          <p:spTgt spid="56"/>
                                        </p:tgtEl>
                                        <p:attrNameLst>
                                          <p:attrName>ppt_h</p:attrName>
                                        </p:attrNameLst>
                                      </p:cBhvr>
                                      <p:tavLst>
                                        <p:tav tm="0">
                                          <p:val>
                                            <p:fltVal val="0"/>
                                          </p:val>
                                        </p:tav>
                                        <p:tav tm="100000">
                                          <p:val>
                                            <p:strVal val="#ppt_h"/>
                                          </p:val>
                                        </p:tav>
                                      </p:tavLst>
                                    </p:anim>
                                    <p:anim calcmode="lin" valueType="num">
                                      <p:cBhvr>
                                        <p:cTn id="256" dur="500" fill="hold"/>
                                        <p:tgtEl>
                                          <p:spTgt spid="56"/>
                                        </p:tgtEl>
                                        <p:attrNameLst>
                                          <p:attrName>style.rotation</p:attrName>
                                        </p:attrNameLst>
                                      </p:cBhvr>
                                      <p:tavLst>
                                        <p:tav tm="0">
                                          <p:val>
                                            <p:fltVal val="360"/>
                                          </p:val>
                                        </p:tav>
                                        <p:tav tm="100000">
                                          <p:val>
                                            <p:fltVal val="0"/>
                                          </p:val>
                                        </p:tav>
                                      </p:tavLst>
                                    </p:anim>
                                    <p:animEffect transition="in" filter="fade">
                                      <p:cBhvr>
                                        <p:cTn id="257" dur="500"/>
                                        <p:tgtEl>
                                          <p:spTgt spid="56"/>
                                        </p:tgtEl>
                                      </p:cBhvr>
                                    </p:animEffec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3" presetClass="entr" presetSubtype="10" fill="hold" grpId="0" nodeType="clickEffect">
                                  <p:stCondLst>
                                    <p:cond delay="0"/>
                                  </p:stCondLst>
                                  <p:childTnLst>
                                    <p:set>
                                      <p:cBhvr>
                                        <p:cTn id="261" dur="1" fill="hold">
                                          <p:stCondLst>
                                            <p:cond delay="0"/>
                                          </p:stCondLst>
                                        </p:cTn>
                                        <p:tgtEl>
                                          <p:spTgt spid="30"/>
                                        </p:tgtEl>
                                        <p:attrNameLst>
                                          <p:attrName>style.visibility</p:attrName>
                                        </p:attrNameLst>
                                      </p:cBhvr>
                                      <p:to>
                                        <p:strVal val="visible"/>
                                      </p:to>
                                    </p:set>
                                    <p:animEffect transition="in" filter="blinds(horizontal)">
                                      <p:cBhvr>
                                        <p:cTn id="262"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263" fill="hold" nodeType="clickPar">
                      <p:stCondLst>
                        <p:cond delay="indefinite"/>
                      </p:stCondLst>
                      <p:childTnLst>
                        <p:par>
                          <p:cTn id="264" fill="hold" nodeType="withGroup">
                            <p:stCondLst>
                              <p:cond delay="0"/>
                            </p:stCondLst>
                            <p:childTnLst>
                              <p:par>
                                <p:cTn id="265" presetID="12" presetClass="entr" presetSubtype="1" fill="hold" grpId="0" nodeType="clickEffect">
                                  <p:stCondLst>
                                    <p:cond delay="0"/>
                                  </p:stCondLst>
                                  <p:childTnLst>
                                    <p:set>
                                      <p:cBhvr>
                                        <p:cTn id="266" dur="1" fill="hold">
                                          <p:stCondLst>
                                            <p:cond delay="0"/>
                                          </p:stCondLst>
                                        </p:cTn>
                                        <p:tgtEl>
                                          <p:spTgt spid="31"/>
                                        </p:tgtEl>
                                        <p:attrNameLst>
                                          <p:attrName>style.visibility</p:attrName>
                                        </p:attrNameLst>
                                      </p:cBhvr>
                                      <p:to>
                                        <p:strVal val="visible"/>
                                      </p:to>
                                    </p:set>
                                    <p:animEffect transition="in" filter="slide(fromTop)">
                                      <p:cBhvr>
                                        <p:cTn id="267"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par>
                          <p:cTn id="268" fill="hold" nodeType="afterGroup">
                            <p:stCondLst>
                              <p:cond delay="500"/>
                            </p:stCondLst>
                            <p:childTnLst>
                              <p:par>
                                <p:cTn id="269" presetID="49" presetClass="entr" presetSubtype="0" decel="100000" fill="hold" grpId="0" nodeType="afterEffect">
                                  <p:stCondLst>
                                    <p:cond delay="1000"/>
                                  </p:stCondLst>
                                  <p:childTnLst>
                                    <p:set>
                                      <p:cBhvr>
                                        <p:cTn id="270" dur="1" fill="hold">
                                          <p:stCondLst>
                                            <p:cond delay="0"/>
                                          </p:stCondLst>
                                        </p:cTn>
                                        <p:tgtEl>
                                          <p:spTgt spid="32"/>
                                        </p:tgtEl>
                                        <p:attrNameLst>
                                          <p:attrName>style.visibility</p:attrName>
                                        </p:attrNameLst>
                                      </p:cBhvr>
                                      <p:to>
                                        <p:strVal val="visible"/>
                                      </p:to>
                                    </p:set>
                                    <p:anim calcmode="lin" valueType="num">
                                      <p:cBhvr>
                                        <p:cTn id="271" dur="500" fill="hold"/>
                                        <p:tgtEl>
                                          <p:spTgt spid="32"/>
                                        </p:tgtEl>
                                        <p:attrNameLst>
                                          <p:attrName>ppt_w</p:attrName>
                                        </p:attrNameLst>
                                      </p:cBhvr>
                                      <p:tavLst>
                                        <p:tav tm="0">
                                          <p:val>
                                            <p:fltVal val="0"/>
                                          </p:val>
                                        </p:tav>
                                        <p:tav tm="100000">
                                          <p:val>
                                            <p:strVal val="#ppt_w"/>
                                          </p:val>
                                        </p:tav>
                                      </p:tavLst>
                                    </p:anim>
                                    <p:anim calcmode="lin" valueType="num">
                                      <p:cBhvr>
                                        <p:cTn id="272" dur="500" fill="hold"/>
                                        <p:tgtEl>
                                          <p:spTgt spid="32"/>
                                        </p:tgtEl>
                                        <p:attrNameLst>
                                          <p:attrName>ppt_h</p:attrName>
                                        </p:attrNameLst>
                                      </p:cBhvr>
                                      <p:tavLst>
                                        <p:tav tm="0">
                                          <p:val>
                                            <p:fltVal val="0"/>
                                          </p:val>
                                        </p:tav>
                                        <p:tav tm="100000">
                                          <p:val>
                                            <p:strVal val="#ppt_h"/>
                                          </p:val>
                                        </p:tav>
                                      </p:tavLst>
                                    </p:anim>
                                    <p:anim calcmode="lin" valueType="num">
                                      <p:cBhvr>
                                        <p:cTn id="273" dur="500" fill="hold"/>
                                        <p:tgtEl>
                                          <p:spTgt spid="32"/>
                                        </p:tgtEl>
                                        <p:attrNameLst>
                                          <p:attrName>style.rotation</p:attrName>
                                        </p:attrNameLst>
                                      </p:cBhvr>
                                      <p:tavLst>
                                        <p:tav tm="0">
                                          <p:val>
                                            <p:fltVal val="360"/>
                                          </p:val>
                                        </p:tav>
                                        <p:tav tm="100000">
                                          <p:val>
                                            <p:fltVal val="0"/>
                                          </p:val>
                                        </p:tav>
                                      </p:tavLst>
                                    </p:anim>
                                    <p:animEffect transition="in" filter="fade">
                                      <p:cBhvr>
                                        <p:cTn id="274" dur="500"/>
                                        <p:tgtEl>
                                          <p:spTgt spid="32"/>
                                        </p:tgtEl>
                                      </p:cBhvr>
                                    </p:animEffec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49" presetClass="entr" presetSubtype="0" decel="100000" fill="hold" grpId="0" nodeType="clickEffect">
                                  <p:stCondLst>
                                    <p:cond delay="0"/>
                                  </p:stCondLst>
                                  <p:childTnLst>
                                    <p:set>
                                      <p:cBhvr>
                                        <p:cTn id="278" dur="1" fill="hold">
                                          <p:stCondLst>
                                            <p:cond delay="0"/>
                                          </p:stCondLst>
                                        </p:cTn>
                                        <p:tgtEl>
                                          <p:spTgt spid="57"/>
                                        </p:tgtEl>
                                        <p:attrNameLst>
                                          <p:attrName>style.visibility</p:attrName>
                                        </p:attrNameLst>
                                      </p:cBhvr>
                                      <p:to>
                                        <p:strVal val="visible"/>
                                      </p:to>
                                    </p:set>
                                    <p:anim calcmode="lin" valueType="num">
                                      <p:cBhvr>
                                        <p:cTn id="279" dur="500" fill="hold"/>
                                        <p:tgtEl>
                                          <p:spTgt spid="57"/>
                                        </p:tgtEl>
                                        <p:attrNameLst>
                                          <p:attrName>ppt_w</p:attrName>
                                        </p:attrNameLst>
                                      </p:cBhvr>
                                      <p:tavLst>
                                        <p:tav tm="0">
                                          <p:val>
                                            <p:fltVal val="0"/>
                                          </p:val>
                                        </p:tav>
                                        <p:tav tm="100000">
                                          <p:val>
                                            <p:strVal val="#ppt_w"/>
                                          </p:val>
                                        </p:tav>
                                      </p:tavLst>
                                    </p:anim>
                                    <p:anim calcmode="lin" valueType="num">
                                      <p:cBhvr>
                                        <p:cTn id="280" dur="500" fill="hold"/>
                                        <p:tgtEl>
                                          <p:spTgt spid="57"/>
                                        </p:tgtEl>
                                        <p:attrNameLst>
                                          <p:attrName>ppt_h</p:attrName>
                                        </p:attrNameLst>
                                      </p:cBhvr>
                                      <p:tavLst>
                                        <p:tav tm="0">
                                          <p:val>
                                            <p:fltVal val="0"/>
                                          </p:val>
                                        </p:tav>
                                        <p:tav tm="100000">
                                          <p:val>
                                            <p:strVal val="#ppt_h"/>
                                          </p:val>
                                        </p:tav>
                                      </p:tavLst>
                                    </p:anim>
                                    <p:anim calcmode="lin" valueType="num">
                                      <p:cBhvr>
                                        <p:cTn id="281" dur="500" fill="hold"/>
                                        <p:tgtEl>
                                          <p:spTgt spid="57"/>
                                        </p:tgtEl>
                                        <p:attrNameLst>
                                          <p:attrName>style.rotation</p:attrName>
                                        </p:attrNameLst>
                                      </p:cBhvr>
                                      <p:tavLst>
                                        <p:tav tm="0">
                                          <p:val>
                                            <p:fltVal val="360"/>
                                          </p:val>
                                        </p:tav>
                                        <p:tav tm="100000">
                                          <p:val>
                                            <p:fltVal val="0"/>
                                          </p:val>
                                        </p:tav>
                                      </p:tavLst>
                                    </p:anim>
                                    <p:animEffect transition="in" filter="fade">
                                      <p:cBhvr>
                                        <p:cTn id="282" dur="500"/>
                                        <p:tgtEl>
                                          <p:spTgt spid="57"/>
                                        </p:tgtEl>
                                      </p:cBhvr>
                                    </p:animEffect>
                                  </p:childTnLst>
                                </p:cTn>
                              </p:par>
                            </p:childTnLst>
                          </p:cTn>
                        </p:par>
                      </p:childTnLst>
                    </p:cTn>
                  </p:par>
                  <p:par>
                    <p:cTn id="283" fill="hold" nodeType="clickPar">
                      <p:stCondLst>
                        <p:cond delay="indefinite"/>
                      </p:stCondLst>
                      <p:childTnLst>
                        <p:par>
                          <p:cTn id="284" fill="hold" nodeType="withGroup">
                            <p:stCondLst>
                              <p:cond delay="0"/>
                            </p:stCondLst>
                            <p:childTnLst>
                              <p:par>
                                <p:cTn id="285" presetID="49" presetClass="entr" presetSubtype="0" decel="100000" fill="hold" grpId="0" nodeType="clickEffect">
                                  <p:stCondLst>
                                    <p:cond delay="0"/>
                                  </p:stCondLst>
                                  <p:childTnLst>
                                    <p:set>
                                      <p:cBhvr>
                                        <p:cTn id="286" dur="1" fill="hold">
                                          <p:stCondLst>
                                            <p:cond delay="0"/>
                                          </p:stCondLst>
                                        </p:cTn>
                                        <p:tgtEl>
                                          <p:spTgt spid="58"/>
                                        </p:tgtEl>
                                        <p:attrNameLst>
                                          <p:attrName>style.visibility</p:attrName>
                                        </p:attrNameLst>
                                      </p:cBhvr>
                                      <p:to>
                                        <p:strVal val="visible"/>
                                      </p:to>
                                    </p:set>
                                    <p:anim calcmode="lin" valueType="num">
                                      <p:cBhvr>
                                        <p:cTn id="287" dur="500" fill="hold"/>
                                        <p:tgtEl>
                                          <p:spTgt spid="58"/>
                                        </p:tgtEl>
                                        <p:attrNameLst>
                                          <p:attrName>ppt_w</p:attrName>
                                        </p:attrNameLst>
                                      </p:cBhvr>
                                      <p:tavLst>
                                        <p:tav tm="0">
                                          <p:val>
                                            <p:fltVal val="0"/>
                                          </p:val>
                                        </p:tav>
                                        <p:tav tm="100000">
                                          <p:val>
                                            <p:strVal val="#ppt_w"/>
                                          </p:val>
                                        </p:tav>
                                      </p:tavLst>
                                    </p:anim>
                                    <p:anim calcmode="lin" valueType="num">
                                      <p:cBhvr>
                                        <p:cTn id="288" dur="500" fill="hold"/>
                                        <p:tgtEl>
                                          <p:spTgt spid="58"/>
                                        </p:tgtEl>
                                        <p:attrNameLst>
                                          <p:attrName>ppt_h</p:attrName>
                                        </p:attrNameLst>
                                      </p:cBhvr>
                                      <p:tavLst>
                                        <p:tav tm="0">
                                          <p:val>
                                            <p:fltVal val="0"/>
                                          </p:val>
                                        </p:tav>
                                        <p:tav tm="100000">
                                          <p:val>
                                            <p:strVal val="#ppt_h"/>
                                          </p:val>
                                        </p:tav>
                                      </p:tavLst>
                                    </p:anim>
                                    <p:anim calcmode="lin" valueType="num">
                                      <p:cBhvr>
                                        <p:cTn id="289" dur="500" fill="hold"/>
                                        <p:tgtEl>
                                          <p:spTgt spid="58"/>
                                        </p:tgtEl>
                                        <p:attrNameLst>
                                          <p:attrName>style.rotation</p:attrName>
                                        </p:attrNameLst>
                                      </p:cBhvr>
                                      <p:tavLst>
                                        <p:tav tm="0">
                                          <p:val>
                                            <p:fltVal val="360"/>
                                          </p:val>
                                        </p:tav>
                                        <p:tav tm="100000">
                                          <p:val>
                                            <p:fltVal val="0"/>
                                          </p:val>
                                        </p:tav>
                                      </p:tavLst>
                                    </p:anim>
                                    <p:animEffect transition="in" filter="fade">
                                      <p:cBhvr>
                                        <p:cTn id="290" dur="500"/>
                                        <p:tgtEl>
                                          <p:spTgt spid="58"/>
                                        </p:tgtEl>
                                      </p:cBhvr>
                                    </p:animEffect>
                                  </p:childTnLst>
                                </p:cTn>
                              </p:par>
                            </p:childTnLst>
                          </p:cTn>
                        </p:par>
                      </p:childTnLst>
                    </p:cTn>
                  </p:par>
                  <p:par>
                    <p:cTn id="291" fill="hold" nodeType="clickPar">
                      <p:stCondLst>
                        <p:cond delay="indefinite"/>
                      </p:stCondLst>
                      <p:childTnLst>
                        <p:par>
                          <p:cTn id="292" fill="hold" nodeType="withGroup">
                            <p:stCondLst>
                              <p:cond delay="0"/>
                            </p:stCondLst>
                            <p:childTnLst>
                              <p:par>
                                <p:cTn id="293" presetID="3" presetClass="entr" presetSubtype="10" fill="hold" grpId="0" nodeType="clickEffect">
                                  <p:stCondLst>
                                    <p:cond delay="0"/>
                                  </p:stCondLst>
                                  <p:childTnLst>
                                    <p:set>
                                      <p:cBhvr>
                                        <p:cTn id="294" dur="1" fill="hold">
                                          <p:stCondLst>
                                            <p:cond delay="0"/>
                                          </p:stCondLst>
                                        </p:cTn>
                                        <p:tgtEl>
                                          <p:spTgt spid="33"/>
                                        </p:tgtEl>
                                        <p:attrNameLst>
                                          <p:attrName>style.visibility</p:attrName>
                                        </p:attrNameLst>
                                      </p:cBhvr>
                                      <p:to>
                                        <p:strVal val="visible"/>
                                      </p:to>
                                    </p:set>
                                    <p:animEffect transition="in" filter="blinds(horizontal)">
                                      <p:cBhvr>
                                        <p:cTn id="295"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296" fill="hold" nodeType="clickPar">
                      <p:stCondLst>
                        <p:cond delay="indefinite"/>
                      </p:stCondLst>
                      <p:childTnLst>
                        <p:par>
                          <p:cTn id="297" fill="hold" nodeType="withGroup">
                            <p:stCondLst>
                              <p:cond delay="0"/>
                            </p:stCondLst>
                            <p:childTnLst>
                              <p:par>
                                <p:cTn id="298" presetID="49" presetClass="entr" presetSubtype="0" decel="100000" fill="hold" grpId="0" nodeType="clickEffect">
                                  <p:stCondLst>
                                    <p:cond delay="0"/>
                                  </p:stCondLst>
                                  <p:childTnLst>
                                    <p:set>
                                      <p:cBhvr>
                                        <p:cTn id="299" dur="1" fill="hold">
                                          <p:stCondLst>
                                            <p:cond delay="0"/>
                                          </p:stCondLst>
                                        </p:cTn>
                                        <p:tgtEl>
                                          <p:spTgt spid="35"/>
                                        </p:tgtEl>
                                        <p:attrNameLst>
                                          <p:attrName>style.visibility</p:attrName>
                                        </p:attrNameLst>
                                      </p:cBhvr>
                                      <p:to>
                                        <p:strVal val="visible"/>
                                      </p:to>
                                    </p:set>
                                    <p:anim calcmode="lin" valueType="num">
                                      <p:cBhvr>
                                        <p:cTn id="300" dur="500" fill="hold"/>
                                        <p:tgtEl>
                                          <p:spTgt spid="35"/>
                                        </p:tgtEl>
                                        <p:attrNameLst>
                                          <p:attrName>ppt_w</p:attrName>
                                        </p:attrNameLst>
                                      </p:cBhvr>
                                      <p:tavLst>
                                        <p:tav tm="0">
                                          <p:val>
                                            <p:fltVal val="0"/>
                                          </p:val>
                                        </p:tav>
                                        <p:tav tm="100000">
                                          <p:val>
                                            <p:strVal val="#ppt_w"/>
                                          </p:val>
                                        </p:tav>
                                      </p:tavLst>
                                    </p:anim>
                                    <p:anim calcmode="lin" valueType="num">
                                      <p:cBhvr>
                                        <p:cTn id="301" dur="500" fill="hold"/>
                                        <p:tgtEl>
                                          <p:spTgt spid="35"/>
                                        </p:tgtEl>
                                        <p:attrNameLst>
                                          <p:attrName>ppt_h</p:attrName>
                                        </p:attrNameLst>
                                      </p:cBhvr>
                                      <p:tavLst>
                                        <p:tav tm="0">
                                          <p:val>
                                            <p:fltVal val="0"/>
                                          </p:val>
                                        </p:tav>
                                        <p:tav tm="100000">
                                          <p:val>
                                            <p:strVal val="#ppt_h"/>
                                          </p:val>
                                        </p:tav>
                                      </p:tavLst>
                                    </p:anim>
                                    <p:anim calcmode="lin" valueType="num">
                                      <p:cBhvr>
                                        <p:cTn id="302" dur="500" fill="hold"/>
                                        <p:tgtEl>
                                          <p:spTgt spid="35"/>
                                        </p:tgtEl>
                                        <p:attrNameLst>
                                          <p:attrName>style.rotation</p:attrName>
                                        </p:attrNameLst>
                                      </p:cBhvr>
                                      <p:tavLst>
                                        <p:tav tm="0">
                                          <p:val>
                                            <p:fltVal val="360"/>
                                          </p:val>
                                        </p:tav>
                                        <p:tav tm="100000">
                                          <p:val>
                                            <p:fltVal val="0"/>
                                          </p:val>
                                        </p:tav>
                                      </p:tavLst>
                                    </p:anim>
                                    <p:animEffect transition="in" filter="fade">
                                      <p:cBhvr>
                                        <p:cTn id="303" dur="500"/>
                                        <p:tgtEl>
                                          <p:spTgt spid="35"/>
                                        </p:tgtEl>
                                      </p:cBhvr>
                                    </p:animEffect>
                                  </p:childTnLst>
                                </p:cTn>
                              </p:par>
                            </p:childTnLst>
                          </p:cTn>
                        </p:par>
                        <p:par>
                          <p:cTn id="304" fill="hold" nodeType="afterGroup">
                            <p:stCondLst>
                              <p:cond delay="500"/>
                            </p:stCondLst>
                            <p:childTnLst>
                              <p:par>
                                <p:cTn id="305" presetID="12" presetClass="entr" presetSubtype="4" fill="hold" grpId="0" nodeType="afterEffect">
                                  <p:stCondLst>
                                    <p:cond delay="0"/>
                                  </p:stCondLst>
                                  <p:childTnLst>
                                    <p:set>
                                      <p:cBhvr>
                                        <p:cTn id="306" dur="1" fill="hold">
                                          <p:stCondLst>
                                            <p:cond delay="0"/>
                                          </p:stCondLst>
                                        </p:cTn>
                                        <p:tgtEl>
                                          <p:spTgt spid="34"/>
                                        </p:tgtEl>
                                        <p:attrNameLst>
                                          <p:attrName>style.visibility</p:attrName>
                                        </p:attrNameLst>
                                      </p:cBhvr>
                                      <p:to>
                                        <p:strVal val="visible"/>
                                      </p:to>
                                    </p:set>
                                    <p:animEffect transition="in" filter="slide(fromBottom)">
                                      <p:cBhvr>
                                        <p:cTn id="307" dur="500"/>
                                        <p:tgtEl>
                                          <p:spTgt spid="34"/>
                                        </p:tgtEl>
                                      </p:cBhvr>
                                    </p:animEffect>
                                  </p:childTnLst>
                                </p:cTn>
                              </p:par>
                            </p:childTnLst>
                          </p:cTn>
                        </p:par>
                      </p:childTnLst>
                    </p:cTn>
                  </p:par>
                  <p:par>
                    <p:cTn id="308" fill="hold" nodeType="clickPar">
                      <p:stCondLst>
                        <p:cond delay="indefinite"/>
                      </p:stCondLst>
                      <p:childTnLst>
                        <p:par>
                          <p:cTn id="309" fill="hold" nodeType="withGroup">
                            <p:stCondLst>
                              <p:cond delay="0"/>
                            </p:stCondLst>
                            <p:childTnLst>
                              <p:par>
                                <p:cTn id="310" presetID="49" presetClass="entr" presetSubtype="0" decel="100000" fill="hold" grpId="0" nodeType="clickEffect">
                                  <p:stCondLst>
                                    <p:cond delay="0"/>
                                  </p:stCondLst>
                                  <p:childTnLst>
                                    <p:set>
                                      <p:cBhvr>
                                        <p:cTn id="311" dur="1" fill="hold">
                                          <p:stCondLst>
                                            <p:cond delay="0"/>
                                          </p:stCondLst>
                                        </p:cTn>
                                        <p:tgtEl>
                                          <p:spTgt spid="36"/>
                                        </p:tgtEl>
                                        <p:attrNameLst>
                                          <p:attrName>style.visibility</p:attrName>
                                        </p:attrNameLst>
                                      </p:cBhvr>
                                      <p:to>
                                        <p:strVal val="visible"/>
                                      </p:to>
                                    </p:set>
                                    <p:anim calcmode="lin" valueType="num">
                                      <p:cBhvr>
                                        <p:cTn id="312" dur="500" fill="hold"/>
                                        <p:tgtEl>
                                          <p:spTgt spid="36"/>
                                        </p:tgtEl>
                                        <p:attrNameLst>
                                          <p:attrName>ppt_w</p:attrName>
                                        </p:attrNameLst>
                                      </p:cBhvr>
                                      <p:tavLst>
                                        <p:tav tm="0">
                                          <p:val>
                                            <p:fltVal val="0"/>
                                          </p:val>
                                        </p:tav>
                                        <p:tav tm="100000">
                                          <p:val>
                                            <p:strVal val="#ppt_w"/>
                                          </p:val>
                                        </p:tav>
                                      </p:tavLst>
                                    </p:anim>
                                    <p:anim calcmode="lin" valueType="num">
                                      <p:cBhvr>
                                        <p:cTn id="313" dur="500" fill="hold"/>
                                        <p:tgtEl>
                                          <p:spTgt spid="36"/>
                                        </p:tgtEl>
                                        <p:attrNameLst>
                                          <p:attrName>ppt_h</p:attrName>
                                        </p:attrNameLst>
                                      </p:cBhvr>
                                      <p:tavLst>
                                        <p:tav tm="0">
                                          <p:val>
                                            <p:fltVal val="0"/>
                                          </p:val>
                                        </p:tav>
                                        <p:tav tm="100000">
                                          <p:val>
                                            <p:strVal val="#ppt_h"/>
                                          </p:val>
                                        </p:tav>
                                      </p:tavLst>
                                    </p:anim>
                                    <p:anim calcmode="lin" valueType="num">
                                      <p:cBhvr>
                                        <p:cTn id="314" dur="500" fill="hold"/>
                                        <p:tgtEl>
                                          <p:spTgt spid="36"/>
                                        </p:tgtEl>
                                        <p:attrNameLst>
                                          <p:attrName>style.rotation</p:attrName>
                                        </p:attrNameLst>
                                      </p:cBhvr>
                                      <p:tavLst>
                                        <p:tav tm="0">
                                          <p:val>
                                            <p:fltVal val="360"/>
                                          </p:val>
                                        </p:tav>
                                        <p:tav tm="100000">
                                          <p:val>
                                            <p:fltVal val="0"/>
                                          </p:val>
                                        </p:tav>
                                      </p:tavLst>
                                    </p:anim>
                                    <p:animEffect transition="in" filter="fade">
                                      <p:cBhvr>
                                        <p:cTn id="31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0" grpId="0" animBg="1"/>
      <p:bldP spid="11" grpId="0" animBg="1"/>
      <p:bldP spid="12" grpId="0" animBg="1"/>
      <p:bldP spid="13" grpId="0"/>
      <p:bldP spid="14" grpId="0" animBg="1"/>
      <p:bldP spid="15" grpId="0" animBg="1"/>
      <p:bldP spid="16" grpId="0"/>
      <p:bldP spid="17" grpId="0" animBg="1"/>
      <p:bldP spid="18" grpId="0" animBg="1"/>
      <p:bldP spid="19" grpId="0" animBg="1"/>
      <p:bldP spid="20" grpId="0"/>
      <p:bldP spid="21" grpId="0" animBg="1"/>
      <p:bldP spid="22" grpId="0" animBg="1"/>
      <p:bldP spid="23" grpId="0"/>
      <p:bldP spid="24" grpId="0" animBg="1"/>
      <p:bldP spid="25" grpId="0" animBg="1"/>
      <p:bldP spid="26" grpId="0"/>
      <p:bldP spid="27" grpId="0" animBg="1"/>
      <p:bldP spid="28" grpId="0" animBg="1"/>
      <p:bldP spid="29" grpId="0"/>
      <p:bldP spid="30" grpId="0" animBg="1"/>
      <p:bldP spid="31" grpId="0" animBg="1"/>
      <p:bldP spid="32" grpId="0"/>
      <p:bldP spid="33" grpId="0" animBg="1"/>
      <p:bldP spid="34" grpId="0" animBg="1"/>
      <p:bldP spid="35" grpId="0"/>
      <p:bldP spid="36" grpId="0"/>
      <p:bldP spid="39" grpId="0" animBg="1"/>
      <p:bldP spid="40" grpId="0" animBg="1"/>
      <p:bldP spid="41" grpId="0" animBg="1"/>
      <p:bldP spid="42" grpId="0" animBg="1"/>
      <p:bldP spid="43" grpId="0" animBg="1"/>
      <p:bldP spid="44" grpId="0" animBg="1"/>
      <p:bldP spid="45" grpId="0" animBg="1"/>
      <p:bldP spid="46"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内容占位符 2"/>
          <p:cNvSpPr>
            <a:spLocks noGrp="1"/>
          </p:cNvSpPr>
          <p:nvPr>
            <p:ph idx="1"/>
          </p:nvPr>
        </p:nvSpPr>
        <p:spPr>
          <a:xfrm>
            <a:off x="450850" y="571500"/>
            <a:ext cx="8264525" cy="6143625"/>
          </a:xfrm>
        </p:spPr>
        <p:txBody>
          <a:bodyPr/>
          <a:lstStyle/>
          <a:p>
            <a:pPr>
              <a:lnSpc>
                <a:spcPts val="30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ts val="3000"/>
              </a:lnSpc>
              <a:buFont typeface="Wingdings" pitchFamily="2" charset="2"/>
              <a:buNone/>
            </a:pPr>
            <a:r>
              <a:rPr lang="en-US" altLang="zh-CN" sz="2800" b="1" dirty="0" err="1"/>
              <a:t>int</a:t>
            </a:r>
            <a:r>
              <a:rPr lang="en-US" altLang="zh-CN" sz="2800" b="1" dirty="0"/>
              <a:t> main()</a:t>
            </a:r>
            <a:endParaRPr lang="zh-CN" altLang="zh-CN" sz="2800" b="1" dirty="0"/>
          </a:p>
          <a:p>
            <a:pPr>
              <a:lnSpc>
                <a:spcPts val="3000"/>
              </a:lnSpc>
              <a:buFont typeface="Wingdings" pitchFamily="2" charset="2"/>
              <a:buNone/>
            </a:pPr>
            <a:r>
              <a:rPr lang="en-US" altLang="zh-CN" sz="2800" b="1" dirty="0"/>
              <a:t>{ </a:t>
            </a:r>
            <a:r>
              <a:rPr lang="en-US" altLang="zh-CN" sz="2800" b="1" dirty="0">
                <a:solidFill>
                  <a:srgbClr val="9D138D"/>
                </a:solidFill>
              </a:rPr>
              <a:t>extern</a:t>
            </a:r>
            <a:r>
              <a:rPr lang="en-US" altLang="zh-CN" sz="2800" b="1" dirty="0"/>
              <a:t> void </a:t>
            </a:r>
            <a:r>
              <a:rPr lang="en-US" altLang="zh-CN" sz="2800" b="1" dirty="0" err="1"/>
              <a:t>enter_string</a:t>
            </a:r>
            <a:r>
              <a:rPr lang="en-US" altLang="zh-CN" sz="2800" b="1" dirty="0"/>
              <a:t>(char </a:t>
            </a:r>
            <a:r>
              <a:rPr lang="en-US" altLang="zh-CN" sz="2800" b="1" dirty="0" err="1"/>
              <a:t>str</a:t>
            </a:r>
            <a:r>
              <a:rPr lang="en-US" altLang="zh-CN" sz="2800" b="1" dirty="0"/>
              <a:t>[]); </a:t>
            </a:r>
            <a:endParaRPr lang="zh-CN" altLang="zh-CN" sz="2800" b="1" dirty="0"/>
          </a:p>
          <a:p>
            <a:pPr>
              <a:lnSpc>
                <a:spcPts val="3000"/>
              </a:lnSpc>
              <a:buFont typeface="Wingdings" pitchFamily="2" charset="2"/>
              <a:buNone/>
            </a:pPr>
            <a:r>
              <a:rPr lang="en-US" altLang="zh-CN" sz="2800" b="1" dirty="0"/>
              <a:t>   </a:t>
            </a:r>
            <a:r>
              <a:rPr lang="en-US" altLang="zh-CN" sz="2800" b="1" dirty="0">
                <a:solidFill>
                  <a:srgbClr val="9D138D"/>
                </a:solidFill>
              </a:rPr>
              <a:t>extern</a:t>
            </a:r>
            <a:r>
              <a:rPr lang="en-US" altLang="zh-CN" sz="2800" b="1" dirty="0"/>
              <a:t> void </a:t>
            </a:r>
            <a:r>
              <a:rPr lang="en-US" altLang="zh-CN" sz="2800" b="1" dirty="0" err="1"/>
              <a:t>delete_string</a:t>
            </a:r>
            <a:r>
              <a:rPr lang="en-US" altLang="zh-CN" sz="2800" b="1" dirty="0"/>
              <a:t>(char </a:t>
            </a:r>
            <a:r>
              <a:rPr lang="en-US" altLang="zh-CN" sz="2800" b="1" dirty="0" err="1"/>
              <a:t>str</a:t>
            </a:r>
            <a:r>
              <a:rPr lang="en-US" altLang="zh-CN" sz="2800" b="1" dirty="0"/>
              <a:t>[],</a:t>
            </a:r>
          </a:p>
          <a:p>
            <a:pPr>
              <a:lnSpc>
                <a:spcPts val="3000"/>
              </a:lnSpc>
              <a:buFont typeface="Wingdings" pitchFamily="2" charset="2"/>
              <a:buNone/>
            </a:pPr>
            <a:r>
              <a:rPr lang="en-US" altLang="zh-CN" sz="2800" b="1" dirty="0"/>
              <a:t>                                                char </a:t>
            </a:r>
            <a:r>
              <a:rPr lang="en-US" altLang="zh-CN" sz="2800" b="1" dirty="0" err="1"/>
              <a:t>ch</a:t>
            </a:r>
            <a:r>
              <a:rPr lang="en-US" altLang="zh-CN" sz="2800" b="1" dirty="0"/>
              <a:t>); </a:t>
            </a:r>
            <a:endParaRPr lang="zh-CN" altLang="zh-CN" sz="2800" b="1" dirty="0"/>
          </a:p>
          <a:p>
            <a:pPr>
              <a:lnSpc>
                <a:spcPts val="3000"/>
              </a:lnSpc>
              <a:buFont typeface="Wingdings" pitchFamily="2" charset="2"/>
              <a:buNone/>
            </a:pPr>
            <a:r>
              <a:rPr lang="en-US" altLang="zh-CN" sz="2800" b="1" dirty="0"/>
              <a:t>   </a:t>
            </a:r>
            <a:r>
              <a:rPr lang="en-US" altLang="zh-CN" sz="2800" b="1" dirty="0">
                <a:solidFill>
                  <a:srgbClr val="9D138D"/>
                </a:solidFill>
              </a:rPr>
              <a:t>extern</a:t>
            </a:r>
            <a:r>
              <a:rPr lang="en-US" altLang="zh-CN" sz="2800" b="1" dirty="0"/>
              <a:t> void </a:t>
            </a:r>
            <a:r>
              <a:rPr lang="en-US" altLang="zh-CN" sz="2800" b="1" dirty="0" err="1"/>
              <a:t>print_string</a:t>
            </a:r>
            <a:r>
              <a:rPr lang="en-US" altLang="zh-CN" sz="2800" b="1" dirty="0"/>
              <a:t>(char </a:t>
            </a:r>
            <a:r>
              <a:rPr lang="en-US" altLang="zh-CN" sz="2800" b="1" dirty="0" err="1"/>
              <a:t>str</a:t>
            </a:r>
            <a:r>
              <a:rPr lang="en-US" altLang="zh-CN" sz="2800" b="1" dirty="0"/>
              <a:t>[]); </a:t>
            </a:r>
            <a:endParaRPr lang="zh-CN" altLang="zh-CN" sz="2800" b="1" dirty="0"/>
          </a:p>
          <a:p>
            <a:pPr>
              <a:lnSpc>
                <a:spcPts val="3000"/>
              </a:lnSpc>
              <a:buFont typeface="Wingdings" pitchFamily="2" charset="2"/>
              <a:buNone/>
            </a:pPr>
            <a:r>
              <a:rPr lang="en-US" altLang="zh-CN" sz="2800" b="1" dirty="0"/>
              <a:t>   char c, </a:t>
            </a:r>
            <a:r>
              <a:rPr lang="en-US" altLang="zh-CN" sz="2800" b="1" dirty="0" err="1"/>
              <a:t>str</a:t>
            </a:r>
            <a:r>
              <a:rPr lang="en-US" altLang="zh-CN" sz="2800" b="1" dirty="0"/>
              <a:t>[80];</a:t>
            </a:r>
            <a:endParaRPr lang="zh-CN" altLang="zh-CN" sz="2800" b="1" dirty="0"/>
          </a:p>
          <a:p>
            <a:pPr>
              <a:lnSpc>
                <a:spcPts val="3000"/>
              </a:lnSpc>
              <a:buFont typeface="Wingdings" pitchFamily="2" charset="2"/>
              <a:buNone/>
            </a:pPr>
            <a:r>
              <a:rPr lang="en-US" altLang="zh-CN" sz="2800" b="1" dirty="0"/>
              <a:t>   </a:t>
            </a:r>
            <a:r>
              <a:rPr lang="en-US" altLang="zh-CN" sz="2800" b="1" dirty="0" err="1"/>
              <a:t>enter_string</a:t>
            </a:r>
            <a:r>
              <a:rPr lang="en-US" altLang="zh-CN" sz="2800" b="1" dirty="0"/>
              <a:t>(</a:t>
            </a:r>
            <a:r>
              <a:rPr lang="en-US" altLang="zh-CN" sz="2800" b="1" dirty="0" err="1"/>
              <a:t>str</a:t>
            </a:r>
            <a:r>
              <a:rPr lang="en-US" altLang="zh-CN" sz="2800" b="1" dirty="0"/>
              <a:t>);             </a:t>
            </a:r>
            <a:endParaRPr lang="zh-CN" altLang="zh-CN" sz="2800" b="1" dirty="0"/>
          </a:p>
          <a:p>
            <a:pPr>
              <a:lnSpc>
                <a:spcPts val="3000"/>
              </a:lnSpc>
              <a:buFont typeface="Wingdings" pitchFamily="2" charset="2"/>
              <a:buNone/>
            </a:pPr>
            <a:r>
              <a:rPr lang="en-US" altLang="zh-CN" sz="2800" b="1" dirty="0"/>
              <a:t>   </a:t>
            </a:r>
            <a:r>
              <a:rPr lang="en-US" altLang="zh-CN" sz="2800" b="1" dirty="0" err="1"/>
              <a:t>scanf</a:t>
            </a:r>
            <a:r>
              <a:rPr lang="en-US" altLang="zh-CN" sz="2800" b="1" dirty="0"/>
              <a:t>(“%c”, &amp;c); </a:t>
            </a:r>
            <a:endParaRPr lang="zh-CN" altLang="zh-CN" sz="2800" b="1" dirty="0"/>
          </a:p>
          <a:p>
            <a:pPr>
              <a:lnSpc>
                <a:spcPts val="3000"/>
              </a:lnSpc>
              <a:buFont typeface="Wingdings" pitchFamily="2" charset="2"/>
              <a:buNone/>
            </a:pPr>
            <a:r>
              <a:rPr lang="en-US" altLang="zh-CN" sz="2800" b="1" dirty="0"/>
              <a:t>   </a:t>
            </a:r>
            <a:r>
              <a:rPr lang="en-US" altLang="zh-CN" sz="2800" b="1" dirty="0" err="1"/>
              <a:t>delete_string</a:t>
            </a:r>
            <a:r>
              <a:rPr lang="en-US" altLang="zh-CN" sz="2800" b="1" dirty="0"/>
              <a:t>(</a:t>
            </a:r>
            <a:r>
              <a:rPr lang="en-US" altLang="zh-CN" sz="2800" b="1" dirty="0" err="1"/>
              <a:t>str</a:t>
            </a:r>
            <a:r>
              <a:rPr lang="en-US" altLang="zh-CN" sz="2800" b="1" dirty="0"/>
              <a:t>, c);  </a:t>
            </a:r>
            <a:endParaRPr lang="zh-CN" altLang="zh-CN" sz="2800" b="1" dirty="0"/>
          </a:p>
          <a:p>
            <a:pPr>
              <a:lnSpc>
                <a:spcPts val="3000"/>
              </a:lnSpc>
              <a:buFont typeface="Wingdings" pitchFamily="2" charset="2"/>
              <a:buNone/>
            </a:pPr>
            <a:r>
              <a:rPr lang="en-US" altLang="zh-CN" sz="2800" b="1" dirty="0"/>
              <a:t>   </a:t>
            </a:r>
            <a:r>
              <a:rPr lang="en-US" altLang="zh-CN" sz="2800" b="1" dirty="0" err="1"/>
              <a:t>print_string</a:t>
            </a:r>
            <a:r>
              <a:rPr lang="en-US" altLang="zh-CN" sz="2800" b="1" dirty="0"/>
              <a:t>(</a:t>
            </a:r>
            <a:r>
              <a:rPr lang="en-US" altLang="zh-CN" sz="2800" b="1" dirty="0" err="1"/>
              <a:t>str</a:t>
            </a:r>
            <a:r>
              <a:rPr lang="en-US" altLang="zh-CN" sz="2800" b="1" dirty="0"/>
              <a:t>);      </a:t>
            </a:r>
            <a:endParaRPr lang="zh-CN" altLang="zh-CN" sz="2800" b="1" dirty="0"/>
          </a:p>
          <a:p>
            <a:pPr>
              <a:lnSpc>
                <a:spcPts val="3000"/>
              </a:lnSpc>
              <a:buFont typeface="Wingdings" pitchFamily="2" charset="2"/>
              <a:buNone/>
            </a:pPr>
            <a:r>
              <a:rPr lang="en-US" altLang="zh-CN" sz="2800" b="1" dirty="0"/>
              <a:t>   return 0;     </a:t>
            </a:r>
            <a:endParaRPr lang="zh-CN" altLang="zh-CN" sz="2800" b="1" dirty="0"/>
          </a:p>
          <a:p>
            <a:pPr>
              <a:lnSpc>
                <a:spcPts val="3000"/>
              </a:lnSpc>
              <a:buFont typeface="Wingdings" pitchFamily="2" charset="2"/>
              <a:buNone/>
            </a:pPr>
            <a:r>
              <a:rPr lang="en-US" altLang="zh-CN" sz="2800" b="1" dirty="0"/>
              <a:t>}</a:t>
            </a:r>
            <a:endParaRPr lang="zh-CN" altLang="zh-CN" sz="2800" b="1" dirty="0"/>
          </a:p>
          <a:p>
            <a:pPr>
              <a:lnSpc>
                <a:spcPts val="3000"/>
              </a:lnSpc>
              <a:buFont typeface="Wingdings" pitchFamily="2" charset="2"/>
              <a:buNone/>
            </a:pPr>
            <a:endParaRPr lang="zh-CN" altLang="en-US" sz="2800" b="1" dirty="0"/>
          </a:p>
        </p:txBody>
      </p:sp>
      <p:sp>
        <p:nvSpPr>
          <p:cNvPr id="4" name="TextBox 3"/>
          <p:cNvSpPr txBox="1"/>
          <p:nvPr/>
        </p:nvSpPr>
        <p:spPr>
          <a:xfrm>
            <a:off x="6000750" y="404813"/>
            <a:ext cx="3000375" cy="523875"/>
          </a:xfrm>
          <a:prstGeom prst="rect">
            <a:avLst/>
          </a:prstGeom>
          <a:noFill/>
        </p:spPr>
        <p:txBody>
          <a:bodyPr>
            <a:spAutoFit/>
          </a:bodyPr>
          <a:lstStyle/>
          <a:p>
            <a:pPr algn="ctr">
              <a:defRPr/>
            </a:pPr>
            <a:r>
              <a:rPr lang="en-US" altLang="zh-CN" sz="2800" b="1" dirty="0">
                <a:solidFill>
                  <a:srgbClr val="FF0000"/>
                </a:solidFill>
                <a:latin typeface="+mn-lt"/>
                <a:ea typeface="+mn-ea"/>
              </a:rPr>
              <a:t>file1</a:t>
            </a:r>
            <a:r>
              <a:rPr lang="zh-CN" altLang="en-US" sz="2800" b="1" dirty="0">
                <a:solidFill>
                  <a:srgbClr val="FF0000"/>
                </a:solidFill>
                <a:latin typeface="+mn-lt"/>
                <a:ea typeface="+mn-ea"/>
              </a:rPr>
              <a:t>（文件</a:t>
            </a:r>
            <a:r>
              <a:rPr lang="en-US" altLang="zh-CN" sz="2800" b="1" dirty="0">
                <a:solidFill>
                  <a:srgbClr val="FF0000"/>
                </a:solidFill>
                <a:latin typeface="+mn-lt"/>
                <a:ea typeface="+mn-ea"/>
              </a:rPr>
              <a:t>1</a:t>
            </a:r>
            <a:r>
              <a:rPr lang="zh-CN" altLang="en-US" sz="2800" b="1" dirty="0">
                <a:solidFill>
                  <a:srgbClr val="FF0000"/>
                </a:solidFill>
                <a:latin typeface="+mn-lt"/>
                <a:ea typeface="+mn-ea"/>
              </a:rPr>
              <a:t>）</a:t>
            </a:r>
          </a:p>
        </p:txBody>
      </p:sp>
      <p:sp>
        <p:nvSpPr>
          <p:cNvPr id="5" name="圆角矩形标注 4"/>
          <p:cNvSpPr>
            <a:spLocks noChangeArrowheads="1"/>
          </p:cNvSpPr>
          <p:nvPr/>
        </p:nvSpPr>
        <p:spPr bwMode="auto">
          <a:xfrm>
            <a:off x="5072063" y="3857625"/>
            <a:ext cx="3786187" cy="1643063"/>
          </a:xfrm>
          <a:prstGeom prst="wedgeRoundRectCallout">
            <a:avLst>
              <a:gd name="adj1" fmla="val -36532"/>
              <a:gd name="adj2" fmla="val -80213"/>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zh-CN" altLang="zh-CN" sz="2800" dirty="0">
                <a:solidFill>
                  <a:srgbClr val="0000CC"/>
                </a:solidFill>
                <a:latin typeface="Arial" charset="0"/>
              </a:rPr>
              <a:t>声明在本函数中将要调用的已在其他文件中定义的</a:t>
            </a:r>
            <a:r>
              <a:rPr lang="en-US" altLang="zh-CN" sz="2800" dirty="0">
                <a:solidFill>
                  <a:srgbClr val="0000CC"/>
                </a:solidFill>
                <a:latin typeface="Arial" charset="0"/>
              </a:rPr>
              <a:t>3</a:t>
            </a:r>
            <a:r>
              <a:rPr lang="zh-CN" altLang="zh-CN" sz="2800" dirty="0">
                <a:solidFill>
                  <a:srgbClr val="0000CC"/>
                </a:solidFill>
                <a:latin typeface="Arial" charset="0"/>
              </a:rPr>
              <a:t>个函数</a:t>
            </a:r>
            <a:endParaRPr lang="zh-CN" altLang="en-US" sz="2800" dirty="0">
              <a:solidFill>
                <a:srgbClr val="0000CC"/>
              </a:solidFill>
              <a:latin typeface="Arial" charset="0"/>
            </a:endParaRPr>
          </a:p>
        </p:txBody>
      </p:sp>
    </p:spTree>
    <p:extLst>
      <p:ext uri="{BB962C8B-B14F-4D97-AF65-F5344CB8AC3E}">
        <p14:creationId xmlns:p14="http://schemas.microsoft.com/office/powerpoint/2010/main" val="3352809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内容占位符 2"/>
          <p:cNvSpPr>
            <a:spLocks noGrp="1"/>
          </p:cNvSpPr>
          <p:nvPr>
            <p:ph idx="1"/>
          </p:nvPr>
        </p:nvSpPr>
        <p:spPr>
          <a:xfrm>
            <a:off x="285750" y="764704"/>
            <a:ext cx="8264525" cy="5378921"/>
          </a:xfrm>
        </p:spPr>
        <p:txBody>
          <a:bodyPr/>
          <a:lstStyle/>
          <a:p>
            <a:pPr>
              <a:lnSpc>
                <a:spcPts val="3000"/>
              </a:lnSpc>
              <a:buFont typeface="Wingdings" pitchFamily="2" charset="2"/>
              <a:buNone/>
            </a:pPr>
            <a:r>
              <a:rPr lang="en-US" altLang="zh-CN" sz="2800" b="1" dirty="0">
                <a:solidFill>
                  <a:srgbClr val="00B050"/>
                </a:solidFill>
              </a:rPr>
              <a:t>void </a:t>
            </a:r>
            <a:r>
              <a:rPr lang="en-US" altLang="zh-CN" sz="2800" b="1" dirty="0" err="1">
                <a:solidFill>
                  <a:srgbClr val="00B050"/>
                </a:solidFill>
              </a:rPr>
              <a:t>enter_string</a:t>
            </a:r>
            <a:r>
              <a:rPr lang="en-US" altLang="zh-CN" sz="2800" b="1" dirty="0">
                <a:solidFill>
                  <a:srgbClr val="00B050"/>
                </a:solidFill>
              </a:rPr>
              <a:t>(char </a:t>
            </a:r>
            <a:r>
              <a:rPr lang="en-US" altLang="zh-CN" sz="2800" b="1" dirty="0" err="1">
                <a:solidFill>
                  <a:srgbClr val="00B050"/>
                </a:solidFill>
              </a:rPr>
              <a:t>str</a:t>
            </a:r>
            <a:r>
              <a:rPr lang="en-US" altLang="zh-CN" sz="2800" b="1" dirty="0">
                <a:solidFill>
                  <a:srgbClr val="00B050"/>
                </a:solidFill>
              </a:rPr>
              <a:t>[80]) </a:t>
            </a:r>
            <a:endParaRPr lang="zh-CN" altLang="zh-CN" sz="2800" b="1" dirty="0">
              <a:solidFill>
                <a:srgbClr val="00B050"/>
              </a:solidFill>
            </a:endParaRPr>
          </a:p>
          <a:p>
            <a:pPr>
              <a:lnSpc>
                <a:spcPts val="3000"/>
              </a:lnSpc>
              <a:buFont typeface="Wingdings" pitchFamily="2" charset="2"/>
              <a:buNone/>
            </a:pPr>
            <a:r>
              <a:rPr lang="en-US" altLang="zh-CN" sz="2800" b="1" dirty="0">
                <a:solidFill>
                  <a:srgbClr val="00B050"/>
                </a:solidFill>
              </a:rPr>
              <a:t>{  gets(</a:t>
            </a:r>
            <a:r>
              <a:rPr lang="en-US" altLang="zh-CN" sz="2800" b="1" dirty="0" err="1">
                <a:solidFill>
                  <a:srgbClr val="00B050"/>
                </a:solidFill>
              </a:rPr>
              <a:t>str</a:t>
            </a:r>
            <a:r>
              <a:rPr lang="en-US" altLang="zh-CN" sz="2800" b="1" dirty="0">
                <a:solidFill>
                  <a:srgbClr val="00B050"/>
                </a:solidFill>
              </a:rPr>
              <a:t>);   } </a:t>
            </a:r>
            <a:endParaRPr lang="zh-CN" altLang="zh-CN" sz="2800" b="1" dirty="0">
              <a:solidFill>
                <a:srgbClr val="00B050"/>
              </a:solidFill>
            </a:endParaRPr>
          </a:p>
          <a:p>
            <a:pPr>
              <a:lnSpc>
                <a:spcPts val="3000"/>
              </a:lnSpc>
              <a:spcBef>
                <a:spcPts val="1200"/>
              </a:spcBef>
              <a:buFont typeface="Wingdings" pitchFamily="2" charset="2"/>
              <a:buNone/>
            </a:pPr>
            <a:r>
              <a:rPr lang="en-US" altLang="zh-CN" sz="2800" b="1" dirty="0">
                <a:solidFill>
                  <a:srgbClr val="9D138D"/>
                </a:solidFill>
              </a:rPr>
              <a:t>void </a:t>
            </a:r>
            <a:r>
              <a:rPr lang="en-US" altLang="zh-CN" sz="2800" b="1" dirty="0" err="1">
                <a:solidFill>
                  <a:srgbClr val="9D138D"/>
                </a:solidFill>
              </a:rPr>
              <a:t>delete_string</a:t>
            </a:r>
            <a:r>
              <a:rPr lang="en-US" altLang="zh-CN" sz="2800" b="1" dirty="0">
                <a:solidFill>
                  <a:srgbClr val="9D138D"/>
                </a:solidFill>
              </a:rPr>
              <a:t>(char </a:t>
            </a:r>
            <a:r>
              <a:rPr lang="en-US" altLang="zh-CN" sz="2800" b="1" dirty="0" err="1">
                <a:solidFill>
                  <a:srgbClr val="9D138D"/>
                </a:solidFill>
              </a:rPr>
              <a:t>str</a:t>
            </a:r>
            <a:r>
              <a:rPr lang="en-US" altLang="zh-CN" sz="2800" b="1" dirty="0">
                <a:solidFill>
                  <a:srgbClr val="9D138D"/>
                </a:solidFill>
              </a:rPr>
              <a:t>[],char </a:t>
            </a:r>
            <a:r>
              <a:rPr lang="en-US" altLang="zh-CN" sz="2800" b="1" dirty="0" err="1">
                <a:solidFill>
                  <a:srgbClr val="9D138D"/>
                </a:solidFill>
              </a:rPr>
              <a:t>ch</a:t>
            </a:r>
            <a:r>
              <a:rPr lang="en-US" altLang="zh-CN" sz="2800" b="1" dirty="0">
                <a:solidFill>
                  <a:srgbClr val="9D138D"/>
                </a:solidFill>
              </a:rPr>
              <a:t>)</a:t>
            </a:r>
            <a:endParaRPr lang="zh-CN" altLang="zh-CN" sz="2800" b="1" dirty="0">
              <a:solidFill>
                <a:srgbClr val="9D138D"/>
              </a:solidFill>
            </a:endParaRPr>
          </a:p>
          <a:p>
            <a:pPr>
              <a:lnSpc>
                <a:spcPts val="3000"/>
              </a:lnSpc>
              <a:buFont typeface="Wingdings" pitchFamily="2" charset="2"/>
              <a:buNone/>
            </a:pPr>
            <a:r>
              <a:rPr lang="en-US" altLang="zh-CN" sz="2800" b="1" dirty="0">
                <a:solidFill>
                  <a:srgbClr val="9D138D"/>
                </a:solidFill>
              </a:rPr>
              <a:t>{ </a:t>
            </a:r>
            <a:r>
              <a:rPr lang="en-US" altLang="zh-CN" sz="2800" b="1" dirty="0" err="1">
                <a:solidFill>
                  <a:srgbClr val="9D138D"/>
                </a:solidFill>
              </a:rPr>
              <a:t>int</a:t>
            </a:r>
            <a:r>
              <a:rPr lang="en-US" altLang="zh-CN" sz="2800" b="1" dirty="0">
                <a:solidFill>
                  <a:srgbClr val="9D138D"/>
                </a:solidFill>
              </a:rPr>
              <a:t> </a:t>
            </a:r>
            <a:r>
              <a:rPr lang="en-US" altLang="zh-CN" sz="2800" b="1" dirty="0" err="1">
                <a:solidFill>
                  <a:srgbClr val="9D138D"/>
                </a:solidFill>
              </a:rPr>
              <a:t>i,j</a:t>
            </a:r>
            <a:r>
              <a:rPr lang="en-US" altLang="zh-CN" sz="2800" b="1" dirty="0">
                <a:solidFill>
                  <a:srgbClr val="9D138D"/>
                </a:solidFill>
              </a:rPr>
              <a:t>;</a:t>
            </a:r>
            <a:endParaRPr lang="zh-CN" altLang="zh-CN" sz="2800" b="1" dirty="0">
              <a:solidFill>
                <a:srgbClr val="9D138D"/>
              </a:solidFill>
            </a:endParaRPr>
          </a:p>
          <a:p>
            <a:pPr>
              <a:lnSpc>
                <a:spcPts val="3000"/>
              </a:lnSpc>
              <a:buFont typeface="Wingdings" pitchFamily="2" charset="2"/>
              <a:buNone/>
            </a:pPr>
            <a:r>
              <a:rPr lang="en-US" altLang="zh-CN" sz="2800" b="1" dirty="0">
                <a:solidFill>
                  <a:srgbClr val="9D138D"/>
                </a:solidFill>
              </a:rPr>
              <a:t>   for(</a:t>
            </a:r>
            <a:r>
              <a:rPr lang="en-US" altLang="zh-CN" sz="2800" b="1" dirty="0" err="1">
                <a:solidFill>
                  <a:srgbClr val="9D138D"/>
                </a:solidFill>
              </a:rPr>
              <a:t>i</a:t>
            </a:r>
            <a:r>
              <a:rPr lang="en-US" altLang="zh-CN" sz="2800" b="1" dirty="0">
                <a:solidFill>
                  <a:srgbClr val="9D138D"/>
                </a:solidFill>
              </a:rPr>
              <a:t>=j=0;str[</a:t>
            </a:r>
            <a:r>
              <a:rPr lang="en-US" altLang="zh-CN" sz="2800" b="1" dirty="0" err="1">
                <a:solidFill>
                  <a:srgbClr val="9D138D"/>
                </a:solidFill>
              </a:rPr>
              <a:t>i</a:t>
            </a:r>
            <a:r>
              <a:rPr lang="en-US" altLang="zh-CN" sz="2800" b="1" dirty="0">
                <a:solidFill>
                  <a:srgbClr val="9D138D"/>
                </a:solidFill>
              </a:rPr>
              <a:t>]!='\0';i++)</a:t>
            </a:r>
            <a:endParaRPr lang="zh-CN" altLang="zh-CN" sz="2800" b="1" dirty="0">
              <a:solidFill>
                <a:srgbClr val="9D138D"/>
              </a:solidFill>
            </a:endParaRPr>
          </a:p>
          <a:p>
            <a:pPr>
              <a:lnSpc>
                <a:spcPts val="3000"/>
              </a:lnSpc>
              <a:buFont typeface="Wingdings" pitchFamily="2" charset="2"/>
              <a:buNone/>
            </a:pPr>
            <a:r>
              <a:rPr lang="en-US" altLang="zh-CN" sz="2800" b="1" dirty="0">
                <a:solidFill>
                  <a:srgbClr val="9D138D"/>
                </a:solidFill>
              </a:rPr>
              <a:t>	   if(</a:t>
            </a:r>
            <a:r>
              <a:rPr lang="en-US" altLang="zh-CN" sz="2800" b="1" dirty="0" err="1">
                <a:solidFill>
                  <a:srgbClr val="9D138D"/>
                </a:solidFill>
              </a:rPr>
              <a:t>str</a:t>
            </a:r>
            <a:r>
              <a:rPr lang="en-US" altLang="zh-CN" sz="2800" b="1" dirty="0">
                <a:solidFill>
                  <a:srgbClr val="9D138D"/>
                </a:solidFill>
              </a:rPr>
              <a:t>[</a:t>
            </a:r>
            <a:r>
              <a:rPr lang="en-US" altLang="zh-CN" sz="2800" b="1" dirty="0" err="1">
                <a:solidFill>
                  <a:srgbClr val="9D138D"/>
                </a:solidFill>
              </a:rPr>
              <a:t>i</a:t>
            </a:r>
            <a:r>
              <a:rPr lang="en-US" altLang="zh-CN" sz="2800" b="1" dirty="0">
                <a:solidFill>
                  <a:srgbClr val="9D138D"/>
                </a:solidFill>
              </a:rPr>
              <a:t>]!=</a:t>
            </a:r>
            <a:r>
              <a:rPr lang="en-US" altLang="zh-CN" sz="2800" b="1" dirty="0" err="1">
                <a:solidFill>
                  <a:srgbClr val="9D138D"/>
                </a:solidFill>
              </a:rPr>
              <a:t>ch</a:t>
            </a:r>
            <a:r>
              <a:rPr lang="en-US" altLang="zh-CN" sz="2800" b="1" dirty="0">
                <a:solidFill>
                  <a:srgbClr val="9D138D"/>
                </a:solidFill>
              </a:rPr>
              <a:t>)   </a:t>
            </a:r>
            <a:r>
              <a:rPr lang="en-US" altLang="zh-CN" sz="2800" b="1" dirty="0" err="1">
                <a:solidFill>
                  <a:srgbClr val="9D138D"/>
                </a:solidFill>
              </a:rPr>
              <a:t>str</a:t>
            </a:r>
            <a:r>
              <a:rPr lang="en-US" altLang="zh-CN" sz="2800" b="1" dirty="0">
                <a:solidFill>
                  <a:srgbClr val="9D138D"/>
                </a:solidFill>
              </a:rPr>
              <a:t>[j++]=</a:t>
            </a:r>
            <a:r>
              <a:rPr lang="en-US" altLang="zh-CN" sz="2800" b="1" dirty="0" err="1">
                <a:solidFill>
                  <a:srgbClr val="9D138D"/>
                </a:solidFill>
              </a:rPr>
              <a:t>str</a:t>
            </a:r>
            <a:r>
              <a:rPr lang="en-US" altLang="zh-CN" sz="2800" b="1" dirty="0">
                <a:solidFill>
                  <a:srgbClr val="9D138D"/>
                </a:solidFill>
              </a:rPr>
              <a:t>[</a:t>
            </a:r>
            <a:r>
              <a:rPr lang="en-US" altLang="zh-CN" sz="2800" b="1" dirty="0" err="1">
                <a:solidFill>
                  <a:srgbClr val="9D138D"/>
                </a:solidFill>
              </a:rPr>
              <a:t>i</a:t>
            </a:r>
            <a:r>
              <a:rPr lang="en-US" altLang="zh-CN" sz="2800" b="1" dirty="0">
                <a:solidFill>
                  <a:srgbClr val="9D138D"/>
                </a:solidFill>
              </a:rPr>
              <a:t>];</a:t>
            </a:r>
            <a:endParaRPr lang="zh-CN" altLang="zh-CN" sz="2800" b="1" dirty="0">
              <a:solidFill>
                <a:srgbClr val="9D138D"/>
              </a:solidFill>
            </a:endParaRPr>
          </a:p>
          <a:p>
            <a:pPr>
              <a:lnSpc>
                <a:spcPts val="3000"/>
              </a:lnSpc>
              <a:buFont typeface="Wingdings" pitchFamily="2" charset="2"/>
              <a:buNone/>
            </a:pPr>
            <a:r>
              <a:rPr lang="en-US" altLang="zh-CN" sz="2800" b="1" dirty="0">
                <a:solidFill>
                  <a:srgbClr val="9D138D"/>
                </a:solidFill>
              </a:rPr>
              <a:t>   </a:t>
            </a:r>
            <a:r>
              <a:rPr lang="en-US" altLang="zh-CN" sz="2800" b="1" dirty="0" err="1">
                <a:solidFill>
                  <a:srgbClr val="9D138D"/>
                </a:solidFill>
              </a:rPr>
              <a:t>str</a:t>
            </a:r>
            <a:r>
              <a:rPr lang="en-US" altLang="zh-CN" sz="2800" b="1" dirty="0">
                <a:solidFill>
                  <a:srgbClr val="9D138D"/>
                </a:solidFill>
              </a:rPr>
              <a:t>[j]='\0';</a:t>
            </a:r>
            <a:endParaRPr lang="zh-CN" altLang="zh-CN" sz="2800" b="1" dirty="0">
              <a:solidFill>
                <a:srgbClr val="9D138D"/>
              </a:solidFill>
            </a:endParaRPr>
          </a:p>
          <a:p>
            <a:pPr>
              <a:lnSpc>
                <a:spcPts val="3000"/>
              </a:lnSpc>
              <a:buFont typeface="Wingdings" pitchFamily="2" charset="2"/>
              <a:buNone/>
            </a:pPr>
            <a:r>
              <a:rPr lang="en-US" altLang="zh-CN" sz="2800" b="1" dirty="0">
                <a:solidFill>
                  <a:srgbClr val="9D138D"/>
                </a:solidFill>
              </a:rPr>
              <a:t>} </a:t>
            </a:r>
            <a:endParaRPr lang="zh-CN" altLang="zh-CN" sz="2800" b="1" dirty="0">
              <a:solidFill>
                <a:srgbClr val="9D138D"/>
              </a:solidFill>
            </a:endParaRPr>
          </a:p>
          <a:p>
            <a:pPr>
              <a:lnSpc>
                <a:spcPts val="3000"/>
              </a:lnSpc>
              <a:spcBef>
                <a:spcPts val="1200"/>
              </a:spcBef>
              <a:buFont typeface="Wingdings" pitchFamily="2" charset="2"/>
              <a:buNone/>
            </a:pPr>
            <a:r>
              <a:rPr lang="en-US" altLang="zh-CN" sz="2800" b="1" dirty="0">
                <a:solidFill>
                  <a:srgbClr val="0000CC"/>
                </a:solidFill>
              </a:rPr>
              <a:t>void </a:t>
            </a:r>
            <a:r>
              <a:rPr lang="en-US" altLang="zh-CN" sz="2800" b="1" dirty="0" err="1">
                <a:solidFill>
                  <a:srgbClr val="0000CC"/>
                </a:solidFill>
              </a:rPr>
              <a:t>print_string</a:t>
            </a:r>
            <a:r>
              <a:rPr lang="en-US" altLang="zh-CN" sz="2800" b="1" dirty="0">
                <a:solidFill>
                  <a:srgbClr val="0000CC"/>
                </a:solidFill>
              </a:rPr>
              <a:t>(char </a:t>
            </a:r>
            <a:r>
              <a:rPr lang="en-US" altLang="zh-CN" sz="2800" b="1" dirty="0" err="1">
                <a:solidFill>
                  <a:srgbClr val="0000CC"/>
                </a:solidFill>
              </a:rPr>
              <a:t>str</a:t>
            </a:r>
            <a:r>
              <a:rPr lang="en-US" altLang="zh-CN" sz="2800" b="1" dirty="0">
                <a:solidFill>
                  <a:srgbClr val="0000CC"/>
                </a:solidFill>
              </a:rPr>
              <a:t>[]) </a:t>
            </a:r>
            <a:endParaRPr lang="zh-CN" altLang="zh-CN" sz="2800" b="1" dirty="0">
              <a:solidFill>
                <a:srgbClr val="0000CC"/>
              </a:solidFill>
            </a:endParaRPr>
          </a:p>
          <a:p>
            <a:pPr>
              <a:lnSpc>
                <a:spcPts val="3000"/>
              </a:lnSpc>
              <a:buFont typeface="Wingdings" pitchFamily="2" charset="2"/>
              <a:buNone/>
            </a:pPr>
            <a:r>
              <a:rPr lang="en-US" altLang="zh-CN" sz="2800" b="1" dirty="0">
                <a:solidFill>
                  <a:srgbClr val="0000CC"/>
                </a:solidFill>
              </a:rPr>
              <a:t>{ </a:t>
            </a:r>
            <a:r>
              <a:rPr lang="en-US" altLang="zh-CN" sz="2800" b="1" dirty="0" err="1">
                <a:solidFill>
                  <a:srgbClr val="0000CC"/>
                </a:solidFill>
              </a:rPr>
              <a:t>printf</a:t>
            </a:r>
            <a:r>
              <a:rPr lang="en-US" altLang="zh-CN" sz="2800" b="1" dirty="0">
                <a:solidFill>
                  <a:srgbClr val="0000CC"/>
                </a:solidFill>
              </a:rPr>
              <a:t>("%s\n",</a:t>
            </a:r>
            <a:r>
              <a:rPr lang="en-US" altLang="zh-CN" sz="2800" b="1" dirty="0" err="1">
                <a:solidFill>
                  <a:srgbClr val="0000CC"/>
                </a:solidFill>
              </a:rPr>
              <a:t>str</a:t>
            </a:r>
            <a:r>
              <a:rPr lang="en-US" altLang="zh-CN" sz="2800" b="1" dirty="0">
                <a:solidFill>
                  <a:srgbClr val="0000CC"/>
                </a:solidFill>
              </a:rPr>
              <a:t>); }</a:t>
            </a:r>
            <a:endParaRPr lang="zh-CN" altLang="zh-CN" sz="2800" b="1" dirty="0">
              <a:solidFill>
                <a:srgbClr val="0000CC"/>
              </a:solidFill>
            </a:endParaRPr>
          </a:p>
          <a:p>
            <a:pPr>
              <a:lnSpc>
                <a:spcPts val="3000"/>
              </a:lnSpc>
              <a:buFont typeface="Wingdings" pitchFamily="2" charset="2"/>
              <a:buNone/>
            </a:pPr>
            <a:endParaRPr lang="zh-CN" altLang="en-US" sz="2800" b="1" dirty="0"/>
          </a:p>
        </p:txBody>
      </p:sp>
      <p:sp>
        <p:nvSpPr>
          <p:cNvPr id="4" name="TextBox 3"/>
          <p:cNvSpPr txBox="1"/>
          <p:nvPr/>
        </p:nvSpPr>
        <p:spPr>
          <a:xfrm>
            <a:off x="6012160" y="1208722"/>
            <a:ext cx="3000375" cy="523875"/>
          </a:xfrm>
          <a:prstGeom prst="rect">
            <a:avLst/>
          </a:prstGeom>
          <a:noFill/>
        </p:spPr>
        <p:txBody>
          <a:bodyPr>
            <a:spAutoFit/>
          </a:bodyPr>
          <a:lstStyle/>
          <a:p>
            <a:pPr algn="ctr">
              <a:defRPr/>
            </a:pPr>
            <a:r>
              <a:rPr lang="en-US" altLang="zh-CN" sz="2800" b="1" dirty="0">
                <a:solidFill>
                  <a:srgbClr val="FF0000"/>
                </a:solidFill>
                <a:latin typeface="+mn-lt"/>
                <a:ea typeface="+mn-ea"/>
              </a:rPr>
              <a:t>file2</a:t>
            </a:r>
            <a:r>
              <a:rPr lang="zh-CN" altLang="en-US" sz="2800" b="1" dirty="0">
                <a:solidFill>
                  <a:srgbClr val="FF0000"/>
                </a:solidFill>
                <a:latin typeface="+mn-lt"/>
                <a:ea typeface="+mn-ea"/>
              </a:rPr>
              <a:t>（文件</a:t>
            </a:r>
            <a:r>
              <a:rPr lang="en-US" altLang="zh-CN" sz="2800" b="1" dirty="0">
                <a:solidFill>
                  <a:srgbClr val="FF0000"/>
                </a:solidFill>
                <a:latin typeface="+mn-lt"/>
                <a:ea typeface="+mn-ea"/>
              </a:rPr>
              <a:t>2</a:t>
            </a:r>
            <a:r>
              <a:rPr lang="zh-CN" altLang="en-US" sz="2800" b="1" dirty="0">
                <a:solidFill>
                  <a:srgbClr val="FF0000"/>
                </a:solidFill>
                <a:latin typeface="+mn-lt"/>
                <a:ea typeface="+mn-ea"/>
              </a:rPr>
              <a:t>）</a:t>
            </a:r>
          </a:p>
        </p:txBody>
      </p:sp>
      <p:sp>
        <p:nvSpPr>
          <p:cNvPr id="5" name="TextBox 4"/>
          <p:cNvSpPr txBox="1"/>
          <p:nvPr/>
        </p:nvSpPr>
        <p:spPr>
          <a:xfrm>
            <a:off x="6012160" y="3929063"/>
            <a:ext cx="3000375" cy="523875"/>
          </a:xfrm>
          <a:prstGeom prst="rect">
            <a:avLst/>
          </a:prstGeom>
          <a:noFill/>
        </p:spPr>
        <p:txBody>
          <a:bodyPr>
            <a:spAutoFit/>
          </a:bodyPr>
          <a:lstStyle/>
          <a:p>
            <a:pPr algn="ctr">
              <a:defRPr/>
            </a:pPr>
            <a:r>
              <a:rPr lang="en-US" altLang="zh-CN" sz="2800" b="1" dirty="0">
                <a:solidFill>
                  <a:srgbClr val="FF0000"/>
                </a:solidFill>
                <a:latin typeface="+mn-lt"/>
                <a:ea typeface="+mn-ea"/>
              </a:rPr>
              <a:t>file3</a:t>
            </a:r>
            <a:r>
              <a:rPr lang="zh-CN" altLang="en-US" sz="2800" b="1" dirty="0">
                <a:solidFill>
                  <a:srgbClr val="FF0000"/>
                </a:solidFill>
                <a:latin typeface="+mn-lt"/>
                <a:ea typeface="+mn-ea"/>
              </a:rPr>
              <a:t>（文件</a:t>
            </a:r>
            <a:r>
              <a:rPr lang="en-US" altLang="zh-CN" sz="2800" b="1" dirty="0">
                <a:solidFill>
                  <a:srgbClr val="FF0000"/>
                </a:solidFill>
                <a:latin typeface="+mn-lt"/>
                <a:ea typeface="+mn-ea"/>
              </a:rPr>
              <a:t>3</a:t>
            </a:r>
            <a:r>
              <a:rPr lang="zh-CN" altLang="en-US" sz="2800" b="1" dirty="0">
                <a:solidFill>
                  <a:srgbClr val="FF0000"/>
                </a:solidFill>
                <a:latin typeface="+mn-lt"/>
                <a:ea typeface="+mn-ea"/>
              </a:rPr>
              <a:t>）</a:t>
            </a:r>
          </a:p>
        </p:txBody>
      </p:sp>
      <p:sp>
        <p:nvSpPr>
          <p:cNvPr id="6" name="TextBox 5"/>
          <p:cNvSpPr txBox="1"/>
          <p:nvPr/>
        </p:nvSpPr>
        <p:spPr>
          <a:xfrm>
            <a:off x="6012160" y="5286375"/>
            <a:ext cx="3000375" cy="523875"/>
          </a:xfrm>
          <a:prstGeom prst="rect">
            <a:avLst/>
          </a:prstGeom>
          <a:noFill/>
        </p:spPr>
        <p:txBody>
          <a:bodyPr>
            <a:spAutoFit/>
          </a:bodyPr>
          <a:lstStyle/>
          <a:p>
            <a:pPr algn="ctr">
              <a:defRPr/>
            </a:pPr>
            <a:r>
              <a:rPr lang="en-US" altLang="zh-CN" sz="2800" b="1" dirty="0">
                <a:solidFill>
                  <a:srgbClr val="FF0000"/>
                </a:solidFill>
                <a:latin typeface="+mn-lt"/>
                <a:ea typeface="+mn-ea"/>
              </a:rPr>
              <a:t>file4</a:t>
            </a:r>
            <a:r>
              <a:rPr lang="zh-CN" altLang="en-US" sz="2800" b="1" dirty="0">
                <a:solidFill>
                  <a:srgbClr val="FF0000"/>
                </a:solidFill>
                <a:latin typeface="+mn-lt"/>
                <a:ea typeface="+mn-ea"/>
              </a:rPr>
              <a:t>（文件</a:t>
            </a:r>
            <a:r>
              <a:rPr lang="en-US" altLang="zh-CN" sz="2800" b="1" dirty="0">
                <a:solidFill>
                  <a:srgbClr val="FF0000"/>
                </a:solidFill>
                <a:latin typeface="+mn-lt"/>
                <a:ea typeface="+mn-ea"/>
              </a:rPr>
              <a:t>4</a:t>
            </a:r>
            <a:r>
              <a:rPr lang="zh-CN" altLang="en-US" sz="2800" b="1" dirty="0">
                <a:solidFill>
                  <a:srgbClr val="FF0000"/>
                </a:solidFill>
                <a:latin typeface="+mn-lt"/>
                <a:ea typeface="+mn-ea"/>
              </a:rPr>
              <a:t>）</a:t>
            </a:r>
          </a:p>
        </p:txBody>
      </p:sp>
    </p:spTree>
    <p:extLst>
      <p:ext uri="{BB962C8B-B14F-4D97-AF65-F5344CB8AC3E}">
        <p14:creationId xmlns:p14="http://schemas.microsoft.com/office/powerpoint/2010/main" val="20005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Box 3"/>
          <p:cNvSpPr txBox="1">
            <a:spLocks noChangeArrowheads="1"/>
          </p:cNvSpPr>
          <p:nvPr/>
        </p:nvSpPr>
        <p:spPr bwMode="auto">
          <a:xfrm>
            <a:off x="971600" y="714375"/>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dirty="0"/>
              <a:t>a[0]   a[1]   a[2]   a[3]   a[4]</a:t>
            </a:r>
            <a:endParaRPr lang="zh-CN" altLang="en-US" sz="3200" b="1" dirty="0"/>
          </a:p>
        </p:txBody>
      </p:sp>
      <p:sp>
        <p:nvSpPr>
          <p:cNvPr id="141315" name="TextBox 5"/>
          <p:cNvSpPr txBox="1">
            <a:spLocks noChangeArrowheads="1"/>
          </p:cNvSpPr>
          <p:nvPr/>
        </p:nvSpPr>
        <p:spPr bwMode="auto">
          <a:xfrm>
            <a:off x="971600" y="1500188"/>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dirty="0"/>
              <a:t>      3        6       1        9       4</a:t>
            </a:r>
            <a:endParaRPr lang="zh-CN" altLang="en-US" sz="3200" b="1" dirty="0"/>
          </a:p>
        </p:txBody>
      </p:sp>
      <p:sp>
        <p:nvSpPr>
          <p:cNvPr id="7" name="椭圆 6"/>
          <p:cNvSpPr>
            <a:spLocks noChangeArrowheads="1"/>
          </p:cNvSpPr>
          <p:nvPr/>
        </p:nvSpPr>
        <p:spPr bwMode="auto">
          <a:xfrm>
            <a:off x="1928813" y="1500188"/>
            <a:ext cx="571500" cy="571500"/>
          </a:xfrm>
          <a:prstGeom prst="ellipse">
            <a:avLst/>
          </a:prstGeom>
          <a:noFill/>
          <a:ln w="38100"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8" name="椭圆 7"/>
          <p:cNvSpPr>
            <a:spLocks noChangeArrowheads="1"/>
          </p:cNvSpPr>
          <p:nvPr/>
        </p:nvSpPr>
        <p:spPr bwMode="auto">
          <a:xfrm>
            <a:off x="4071938" y="1500188"/>
            <a:ext cx="5715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9" name="任意多边形 8"/>
          <p:cNvSpPr>
            <a:spLocks/>
          </p:cNvSpPr>
          <p:nvPr/>
        </p:nvSpPr>
        <p:spPr bwMode="auto">
          <a:xfrm>
            <a:off x="2379663" y="1268413"/>
            <a:ext cx="1905000" cy="227012"/>
          </a:xfrm>
          <a:custGeom>
            <a:avLst/>
            <a:gdLst>
              <a:gd name="T0" fmla="*/ 0 w 1903956"/>
              <a:gd name="T1" fmla="*/ 224306 h 227557"/>
              <a:gd name="T2" fmla="*/ 1017951 w 1903956"/>
              <a:gd name="T3" fmla="*/ 2058 h 227557"/>
              <a:gd name="T4" fmla="*/ 1910229 w 1903956"/>
              <a:gd name="T5" fmla="*/ 211958 h 227557"/>
              <a:gd name="T6" fmla="*/ 0 60000 65536"/>
              <a:gd name="T7" fmla="*/ 0 60000 65536"/>
              <a:gd name="T8" fmla="*/ 0 60000 65536"/>
              <a:gd name="T9" fmla="*/ 0 w 1903956"/>
              <a:gd name="T10" fmla="*/ 0 h 227557"/>
              <a:gd name="T11" fmla="*/ 1903956 w 1903956"/>
              <a:gd name="T12" fmla="*/ 227557 h 227557"/>
            </a:gdLst>
            <a:ahLst/>
            <a:cxnLst>
              <a:cxn ang="T6">
                <a:pos x="T0" y="T1"/>
              </a:cxn>
              <a:cxn ang="T7">
                <a:pos x="T2" y="T3"/>
              </a:cxn>
              <a:cxn ang="T8">
                <a:pos x="T4" y="T5"/>
              </a:cxn>
            </a:cxnLst>
            <a:rect l="T9" t="T10" r="T11" b="T12"/>
            <a:pathLst>
              <a:path w="1903956" h="227557">
                <a:moveTo>
                  <a:pt x="0" y="227557"/>
                </a:moveTo>
                <a:cubicBezTo>
                  <a:pt x="348641" y="115866"/>
                  <a:pt x="697282" y="4176"/>
                  <a:pt x="1014608" y="2088"/>
                </a:cubicBezTo>
                <a:cubicBezTo>
                  <a:pt x="1331934" y="0"/>
                  <a:pt x="1617945" y="107515"/>
                  <a:pt x="1903956" y="215030"/>
                </a:cubicBezTo>
              </a:path>
            </a:pathLst>
          </a:custGeom>
          <a:noFill/>
          <a:ln w="38100" cap="flat" cmpd="sng" algn="ctr">
            <a:solidFill>
              <a:srgbClr val="FF0000"/>
            </a:solidFill>
            <a:prstDash val="solid"/>
            <a:miter lim="800000"/>
            <a:headEnd type="arrow" w="med" len="med"/>
            <a:tailEnd type="arrow" w="med" len="med"/>
          </a:ln>
        </p:spPr>
        <p:txBody>
          <a:bodyPr wrap="none"/>
          <a:lstStyle/>
          <a:p>
            <a:endParaRPr lang="zh-CN" altLang="en-US"/>
          </a:p>
        </p:txBody>
      </p:sp>
      <p:sp>
        <p:nvSpPr>
          <p:cNvPr id="10" name="TextBox 9"/>
          <p:cNvSpPr txBox="1">
            <a:spLocks noChangeArrowheads="1"/>
          </p:cNvSpPr>
          <p:nvPr/>
        </p:nvSpPr>
        <p:spPr bwMode="auto">
          <a:xfrm>
            <a:off x="971600" y="2357438"/>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a:t>      </a:t>
            </a:r>
            <a:r>
              <a:rPr lang="en-US" altLang="zh-CN" sz="3200" b="1">
                <a:solidFill>
                  <a:srgbClr val="0000CC"/>
                </a:solidFill>
              </a:rPr>
              <a:t>1</a:t>
            </a:r>
            <a:r>
              <a:rPr lang="en-US" altLang="zh-CN" sz="3200" b="1"/>
              <a:t>        6       3        9       4</a:t>
            </a:r>
            <a:endParaRPr lang="zh-CN" altLang="en-US" sz="3200" b="1"/>
          </a:p>
        </p:txBody>
      </p:sp>
      <p:sp>
        <p:nvSpPr>
          <p:cNvPr id="13" name="椭圆 12"/>
          <p:cNvSpPr>
            <a:spLocks noChangeArrowheads="1"/>
          </p:cNvSpPr>
          <p:nvPr/>
        </p:nvSpPr>
        <p:spPr bwMode="auto">
          <a:xfrm>
            <a:off x="3071813" y="2357438"/>
            <a:ext cx="571500" cy="571500"/>
          </a:xfrm>
          <a:prstGeom prst="ellipse">
            <a:avLst/>
          </a:prstGeom>
          <a:noFill/>
          <a:ln w="38100"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14" name="椭圆 13"/>
          <p:cNvSpPr>
            <a:spLocks noChangeArrowheads="1"/>
          </p:cNvSpPr>
          <p:nvPr/>
        </p:nvSpPr>
        <p:spPr bwMode="auto">
          <a:xfrm>
            <a:off x="4071938" y="2357438"/>
            <a:ext cx="5715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15" name="任意多边形 14"/>
          <p:cNvSpPr>
            <a:spLocks/>
          </p:cNvSpPr>
          <p:nvPr/>
        </p:nvSpPr>
        <p:spPr bwMode="auto">
          <a:xfrm>
            <a:off x="3429000" y="2125663"/>
            <a:ext cx="857250" cy="231775"/>
          </a:xfrm>
          <a:custGeom>
            <a:avLst/>
            <a:gdLst>
              <a:gd name="T0" fmla="*/ 0 w 1903956"/>
              <a:gd name="T1" fmla="*/ 259520 h 227557"/>
              <a:gd name="T2" fmla="*/ 3806 w 1903956"/>
              <a:gd name="T3" fmla="*/ 2382 h 227557"/>
              <a:gd name="T4" fmla="*/ 7142 w 1903956"/>
              <a:gd name="T5" fmla="*/ 245233 h 227557"/>
              <a:gd name="T6" fmla="*/ 0 60000 65536"/>
              <a:gd name="T7" fmla="*/ 0 60000 65536"/>
              <a:gd name="T8" fmla="*/ 0 60000 65536"/>
              <a:gd name="T9" fmla="*/ 0 w 1903956"/>
              <a:gd name="T10" fmla="*/ 0 h 227557"/>
              <a:gd name="T11" fmla="*/ 1903956 w 1903956"/>
              <a:gd name="T12" fmla="*/ 227557 h 227557"/>
            </a:gdLst>
            <a:ahLst/>
            <a:cxnLst>
              <a:cxn ang="T6">
                <a:pos x="T0" y="T1"/>
              </a:cxn>
              <a:cxn ang="T7">
                <a:pos x="T2" y="T3"/>
              </a:cxn>
              <a:cxn ang="T8">
                <a:pos x="T4" y="T5"/>
              </a:cxn>
            </a:cxnLst>
            <a:rect l="T9" t="T10" r="T11" b="T12"/>
            <a:pathLst>
              <a:path w="1903956" h="227557">
                <a:moveTo>
                  <a:pt x="0" y="227557"/>
                </a:moveTo>
                <a:cubicBezTo>
                  <a:pt x="348641" y="115866"/>
                  <a:pt x="697282" y="4176"/>
                  <a:pt x="1014608" y="2088"/>
                </a:cubicBezTo>
                <a:cubicBezTo>
                  <a:pt x="1331934" y="0"/>
                  <a:pt x="1617945" y="107515"/>
                  <a:pt x="1903956" y="215030"/>
                </a:cubicBezTo>
              </a:path>
            </a:pathLst>
          </a:custGeom>
          <a:noFill/>
          <a:ln w="38100" cap="flat" cmpd="sng" algn="ctr">
            <a:solidFill>
              <a:srgbClr val="FF0000"/>
            </a:solidFill>
            <a:prstDash val="solid"/>
            <a:miter lim="800000"/>
            <a:headEnd type="arrow" w="med" len="med"/>
            <a:tailEnd type="arrow" w="med" len="med"/>
          </a:ln>
        </p:spPr>
        <p:txBody>
          <a:bodyPr wrap="none"/>
          <a:lstStyle/>
          <a:p>
            <a:endParaRPr lang="zh-CN" altLang="en-US"/>
          </a:p>
        </p:txBody>
      </p:sp>
      <p:sp>
        <p:nvSpPr>
          <p:cNvPr id="16" name="TextBox 15"/>
          <p:cNvSpPr txBox="1">
            <a:spLocks noChangeArrowheads="1"/>
          </p:cNvSpPr>
          <p:nvPr/>
        </p:nvSpPr>
        <p:spPr bwMode="auto">
          <a:xfrm>
            <a:off x="971600" y="3357563"/>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a:t>      </a:t>
            </a:r>
            <a:r>
              <a:rPr lang="en-US" altLang="zh-CN" sz="3200" b="1">
                <a:solidFill>
                  <a:srgbClr val="0000CC"/>
                </a:solidFill>
              </a:rPr>
              <a:t>1</a:t>
            </a:r>
            <a:r>
              <a:rPr lang="en-US" altLang="zh-CN" sz="3200" b="1"/>
              <a:t>        </a:t>
            </a:r>
            <a:r>
              <a:rPr lang="en-US" altLang="zh-CN" sz="3200" b="1">
                <a:solidFill>
                  <a:srgbClr val="0000CC"/>
                </a:solidFill>
              </a:rPr>
              <a:t>3</a:t>
            </a:r>
            <a:r>
              <a:rPr lang="en-US" altLang="zh-CN" sz="3200" b="1"/>
              <a:t>       6        9       4</a:t>
            </a:r>
            <a:endParaRPr lang="zh-CN" altLang="en-US" sz="3200" b="1"/>
          </a:p>
        </p:txBody>
      </p:sp>
      <p:sp>
        <p:nvSpPr>
          <p:cNvPr id="17" name="椭圆 16"/>
          <p:cNvSpPr>
            <a:spLocks noChangeArrowheads="1"/>
          </p:cNvSpPr>
          <p:nvPr/>
        </p:nvSpPr>
        <p:spPr bwMode="auto">
          <a:xfrm>
            <a:off x="4071938" y="3357563"/>
            <a:ext cx="571500" cy="571500"/>
          </a:xfrm>
          <a:prstGeom prst="ellipse">
            <a:avLst/>
          </a:prstGeom>
          <a:noFill/>
          <a:ln w="38100"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18" name="椭圆 17"/>
          <p:cNvSpPr>
            <a:spLocks noChangeArrowheads="1"/>
          </p:cNvSpPr>
          <p:nvPr/>
        </p:nvSpPr>
        <p:spPr bwMode="auto">
          <a:xfrm>
            <a:off x="6215063" y="3357563"/>
            <a:ext cx="5715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19" name="任意多边形 18"/>
          <p:cNvSpPr>
            <a:spLocks/>
          </p:cNvSpPr>
          <p:nvPr/>
        </p:nvSpPr>
        <p:spPr bwMode="auto">
          <a:xfrm>
            <a:off x="4429125" y="3125788"/>
            <a:ext cx="2071688" cy="231775"/>
          </a:xfrm>
          <a:custGeom>
            <a:avLst/>
            <a:gdLst>
              <a:gd name="T0" fmla="*/ 0 w 1903956"/>
              <a:gd name="T1" fmla="*/ 259520 h 227557"/>
              <a:gd name="T2" fmla="*/ 1832202 w 1903956"/>
              <a:gd name="T3" fmla="*/ 2382 h 227557"/>
              <a:gd name="T4" fmla="*/ 3438203 w 1903956"/>
              <a:gd name="T5" fmla="*/ 245233 h 227557"/>
              <a:gd name="T6" fmla="*/ 0 60000 65536"/>
              <a:gd name="T7" fmla="*/ 0 60000 65536"/>
              <a:gd name="T8" fmla="*/ 0 60000 65536"/>
              <a:gd name="T9" fmla="*/ 0 w 1903956"/>
              <a:gd name="T10" fmla="*/ 0 h 227557"/>
              <a:gd name="T11" fmla="*/ 1903956 w 1903956"/>
              <a:gd name="T12" fmla="*/ 227557 h 227557"/>
            </a:gdLst>
            <a:ahLst/>
            <a:cxnLst>
              <a:cxn ang="T6">
                <a:pos x="T0" y="T1"/>
              </a:cxn>
              <a:cxn ang="T7">
                <a:pos x="T2" y="T3"/>
              </a:cxn>
              <a:cxn ang="T8">
                <a:pos x="T4" y="T5"/>
              </a:cxn>
            </a:cxnLst>
            <a:rect l="T9" t="T10" r="T11" b="T12"/>
            <a:pathLst>
              <a:path w="1903956" h="227557">
                <a:moveTo>
                  <a:pt x="0" y="227557"/>
                </a:moveTo>
                <a:cubicBezTo>
                  <a:pt x="348641" y="115866"/>
                  <a:pt x="697282" y="4176"/>
                  <a:pt x="1014608" y="2088"/>
                </a:cubicBezTo>
                <a:cubicBezTo>
                  <a:pt x="1331934" y="0"/>
                  <a:pt x="1617945" y="107515"/>
                  <a:pt x="1903956" y="215030"/>
                </a:cubicBezTo>
              </a:path>
            </a:pathLst>
          </a:custGeom>
          <a:noFill/>
          <a:ln w="38100" cap="flat" cmpd="sng" algn="ctr">
            <a:solidFill>
              <a:srgbClr val="FF0000"/>
            </a:solidFill>
            <a:prstDash val="solid"/>
            <a:miter lim="800000"/>
            <a:headEnd type="arrow" w="med" len="med"/>
            <a:tailEnd type="arrow" w="med" len="med"/>
          </a:ln>
        </p:spPr>
        <p:txBody>
          <a:bodyPr wrap="none"/>
          <a:lstStyle/>
          <a:p>
            <a:endParaRPr lang="zh-CN" altLang="en-US"/>
          </a:p>
        </p:txBody>
      </p:sp>
      <p:sp>
        <p:nvSpPr>
          <p:cNvPr id="20" name="TextBox 19"/>
          <p:cNvSpPr txBox="1">
            <a:spLocks noChangeArrowheads="1"/>
          </p:cNvSpPr>
          <p:nvPr/>
        </p:nvSpPr>
        <p:spPr bwMode="auto">
          <a:xfrm>
            <a:off x="971600" y="4273550"/>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a:t>      </a:t>
            </a:r>
            <a:r>
              <a:rPr lang="en-US" altLang="zh-CN" sz="3200" b="1">
                <a:solidFill>
                  <a:srgbClr val="0000CC"/>
                </a:solidFill>
              </a:rPr>
              <a:t>1</a:t>
            </a:r>
            <a:r>
              <a:rPr lang="en-US" altLang="zh-CN" sz="3200" b="1"/>
              <a:t>        </a:t>
            </a:r>
            <a:r>
              <a:rPr lang="en-US" altLang="zh-CN" sz="3200" b="1">
                <a:solidFill>
                  <a:srgbClr val="0000CC"/>
                </a:solidFill>
              </a:rPr>
              <a:t>3</a:t>
            </a:r>
            <a:r>
              <a:rPr lang="en-US" altLang="zh-CN" sz="3200" b="1"/>
              <a:t>       </a:t>
            </a:r>
            <a:r>
              <a:rPr lang="en-US" altLang="zh-CN" sz="3200" b="1">
                <a:solidFill>
                  <a:srgbClr val="0000CC"/>
                </a:solidFill>
              </a:rPr>
              <a:t>4</a:t>
            </a:r>
            <a:r>
              <a:rPr lang="en-US" altLang="zh-CN" sz="3200" b="1"/>
              <a:t>        9       6</a:t>
            </a:r>
            <a:endParaRPr lang="zh-CN" altLang="en-US" sz="3200" b="1"/>
          </a:p>
        </p:txBody>
      </p:sp>
      <p:sp>
        <p:nvSpPr>
          <p:cNvPr id="21" name="椭圆 20"/>
          <p:cNvSpPr>
            <a:spLocks noChangeArrowheads="1"/>
          </p:cNvSpPr>
          <p:nvPr/>
        </p:nvSpPr>
        <p:spPr bwMode="auto">
          <a:xfrm>
            <a:off x="5214938" y="4286250"/>
            <a:ext cx="571500" cy="571500"/>
          </a:xfrm>
          <a:prstGeom prst="ellipse">
            <a:avLst/>
          </a:prstGeom>
          <a:noFill/>
          <a:ln w="38100"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22" name="椭圆 21"/>
          <p:cNvSpPr>
            <a:spLocks noChangeArrowheads="1"/>
          </p:cNvSpPr>
          <p:nvPr/>
        </p:nvSpPr>
        <p:spPr bwMode="auto">
          <a:xfrm>
            <a:off x="6215063" y="4286250"/>
            <a:ext cx="5715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23" name="任意多边形 22"/>
          <p:cNvSpPr>
            <a:spLocks/>
          </p:cNvSpPr>
          <p:nvPr/>
        </p:nvSpPr>
        <p:spPr bwMode="auto">
          <a:xfrm>
            <a:off x="5572125" y="4054475"/>
            <a:ext cx="1000125" cy="303213"/>
          </a:xfrm>
          <a:custGeom>
            <a:avLst/>
            <a:gdLst>
              <a:gd name="T0" fmla="*/ 0 w 1903956"/>
              <a:gd name="T1" fmla="*/ 1700770 h 227557"/>
              <a:gd name="T2" fmla="*/ 11197 w 1903956"/>
              <a:gd name="T3" fmla="*/ 15605 h 227557"/>
              <a:gd name="T4" fmla="*/ 21011 w 1903956"/>
              <a:gd name="T5" fmla="*/ 1607145 h 227557"/>
              <a:gd name="T6" fmla="*/ 0 60000 65536"/>
              <a:gd name="T7" fmla="*/ 0 60000 65536"/>
              <a:gd name="T8" fmla="*/ 0 60000 65536"/>
              <a:gd name="T9" fmla="*/ 0 w 1903956"/>
              <a:gd name="T10" fmla="*/ 0 h 227557"/>
              <a:gd name="T11" fmla="*/ 1903956 w 1903956"/>
              <a:gd name="T12" fmla="*/ 227557 h 227557"/>
            </a:gdLst>
            <a:ahLst/>
            <a:cxnLst>
              <a:cxn ang="T6">
                <a:pos x="T0" y="T1"/>
              </a:cxn>
              <a:cxn ang="T7">
                <a:pos x="T2" y="T3"/>
              </a:cxn>
              <a:cxn ang="T8">
                <a:pos x="T4" y="T5"/>
              </a:cxn>
            </a:cxnLst>
            <a:rect l="T9" t="T10" r="T11" b="T12"/>
            <a:pathLst>
              <a:path w="1903956" h="227557">
                <a:moveTo>
                  <a:pt x="0" y="227557"/>
                </a:moveTo>
                <a:cubicBezTo>
                  <a:pt x="348641" y="115866"/>
                  <a:pt x="697282" y="4176"/>
                  <a:pt x="1014608" y="2088"/>
                </a:cubicBezTo>
                <a:cubicBezTo>
                  <a:pt x="1331934" y="0"/>
                  <a:pt x="1617945" y="107515"/>
                  <a:pt x="1903956" y="215030"/>
                </a:cubicBezTo>
              </a:path>
            </a:pathLst>
          </a:custGeom>
          <a:noFill/>
          <a:ln w="38100" cap="flat" cmpd="sng" algn="ctr">
            <a:solidFill>
              <a:srgbClr val="FF0000"/>
            </a:solidFill>
            <a:prstDash val="solid"/>
            <a:miter lim="800000"/>
            <a:headEnd type="arrow" w="med" len="med"/>
            <a:tailEnd type="arrow" w="med" len="med"/>
          </a:ln>
        </p:spPr>
        <p:txBody>
          <a:bodyPr wrap="none"/>
          <a:lstStyle/>
          <a:p>
            <a:endParaRPr lang="zh-CN" altLang="en-US"/>
          </a:p>
        </p:txBody>
      </p:sp>
      <p:sp>
        <p:nvSpPr>
          <p:cNvPr id="24" name="TextBox 23"/>
          <p:cNvSpPr txBox="1">
            <a:spLocks noChangeArrowheads="1"/>
          </p:cNvSpPr>
          <p:nvPr/>
        </p:nvSpPr>
        <p:spPr bwMode="auto">
          <a:xfrm>
            <a:off x="971600" y="5214938"/>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a:t>      </a:t>
            </a:r>
            <a:r>
              <a:rPr lang="en-US" altLang="zh-CN" sz="3200" b="1">
                <a:solidFill>
                  <a:srgbClr val="0000CC"/>
                </a:solidFill>
              </a:rPr>
              <a:t>1</a:t>
            </a:r>
            <a:r>
              <a:rPr lang="en-US" altLang="zh-CN" sz="3200" b="1"/>
              <a:t>        </a:t>
            </a:r>
            <a:r>
              <a:rPr lang="en-US" altLang="zh-CN" sz="3200" b="1">
                <a:solidFill>
                  <a:srgbClr val="0000CC"/>
                </a:solidFill>
              </a:rPr>
              <a:t>3</a:t>
            </a:r>
            <a:r>
              <a:rPr lang="en-US" altLang="zh-CN" sz="3200" b="1"/>
              <a:t>       </a:t>
            </a:r>
            <a:r>
              <a:rPr lang="en-US" altLang="zh-CN" sz="3200" b="1">
                <a:solidFill>
                  <a:srgbClr val="0000CC"/>
                </a:solidFill>
              </a:rPr>
              <a:t>4</a:t>
            </a:r>
            <a:r>
              <a:rPr lang="en-US" altLang="zh-CN" sz="3200" b="1"/>
              <a:t>        </a:t>
            </a:r>
            <a:r>
              <a:rPr lang="en-US" altLang="zh-CN" sz="3200" b="1">
                <a:solidFill>
                  <a:srgbClr val="0000CC"/>
                </a:solidFill>
              </a:rPr>
              <a:t>6</a:t>
            </a:r>
            <a:r>
              <a:rPr lang="en-US" altLang="zh-CN" sz="3200" b="1"/>
              <a:t>       9</a:t>
            </a:r>
            <a:endParaRPr lang="zh-CN" altLang="en-US" sz="3200" b="1"/>
          </a:p>
        </p:txBody>
      </p:sp>
      <p:sp>
        <p:nvSpPr>
          <p:cNvPr id="25" name="TextBox 24"/>
          <p:cNvSpPr txBox="1">
            <a:spLocks noChangeArrowheads="1"/>
          </p:cNvSpPr>
          <p:nvPr/>
        </p:nvSpPr>
        <p:spPr bwMode="auto">
          <a:xfrm>
            <a:off x="2714625" y="5857875"/>
            <a:ext cx="3571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3200" b="1">
                <a:solidFill>
                  <a:srgbClr val="9D138D"/>
                </a:solidFill>
              </a:rPr>
              <a:t>小到大排序</a:t>
            </a:r>
          </a:p>
        </p:txBody>
      </p:sp>
      <p:cxnSp>
        <p:nvCxnSpPr>
          <p:cNvPr id="27" name="直接连接符 26"/>
          <p:cNvCxnSpPr>
            <a:cxnSpLocks noChangeShapeType="1"/>
          </p:cNvCxnSpPr>
          <p:nvPr/>
        </p:nvCxnSpPr>
        <p:spPr bwMode="auto">
          <a:xfrm>
            <a:off x="2071688" y="5786438"/>
            <a:ext cx="471487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05605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out)">
                                      <p:cBhvr>
                                        <p:cTn id="17" dur="500"/>
                                        <p:tgtEl>
                                          <p:spTgt spid="9"/>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ox(out)">
                                      <p:cBhvr>
                                        <p:cTn id="36" dur="500"/>
                                        <p:tgtEl>
                                          <p:spTgt spid="15"/>
                                        </p:tgtEl>
                                      </p:cBhvr>
                                    </p:animEffect>
                                  </p:childTnLst>
                                </p:cTn>
                              </p:par>
                            </p:childTnLst>
                          </p:cTn>
                        </p:par>
                        <p:par>
                          <p:cTn id="37" fill="hold" nodeType="afterGroup">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linds(horizontal)">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linds(horizontal)">
                                      <p:cBhvr>
                                        <p:cTn id="50" dur="500"/>
                                        <p:tgtEl>
                                          <p:spTgt spid="1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ox(out)">
                                      <p:cBhvr>
                                        <p:cTn id="55" dur="500"/>
                                        <p:tgtEl>
                                          <p:spTgt spid="19"/>
                                        </p:tgtEl>
                                      </p:cBhvr>
                                    </p:animEffect>
                                  </p:childTnLst>
                                </p:cTn>
                              </p:par>
                            </p:childTnLst>
                          </p:cTn>
                        </p:par>
                        <p:par>
                          <p:cTn id="56" fill="hold" nodeType="afterGroup">
                            <p:stCondLst>
                              <p:cond delay="500"/>
                            </p:stCondLst>
                            <p:childTnLst>
                              <p:par>
                                <p:cTn id="57" presetID="3" presetClass="entr" presetSubtype="1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blinds(horizontal)">
                                      <p:cBhvr>
                                        <p:cTn id="59" dur="500"/>
                                        <p:tgtEl>
                                          <p:spTgt spid="2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blinds(horizontal)">
                                      <p:cBhvr>
                                        <p:cTn id="64" dur="500"/>
                                        <p:tgtEl>
                                          <p:spTgt spid="22"/>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blinds(horizontal)">
                                      <p:cBhvr>
                                        <p:cTn id="69" dur="500"/>
                                        <p:tgtEl>
                                          <p:spTgt spid="2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4" presetClass="entr" presetSubtype="32" fill="hold" grpId="0"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box(out)">
                                      <p:cBhvr>
                                        <p:cTn id="74" dur="500"/>
                                        <p:tgtEl>
                                          <p:spTgt spid="23"/>
                                        </p:tgtEl>
                                      </p:cBhvr>
                                    </p:animEffect>
                                  </p:childTnLst>
                                </p:cTn>
                              </p:par>
                            </p:childTnLst>
                          </p:cTn>
                        </p:par>
                        <p:par>
                          <p:cTn id="75" fill="hold" nodeType="afterGroup">
                            <p:stCondLst>
                              <p:cond delay="500"/>
                            </p:stCondLst>
                            <p:childTnLst>
                              <p:par>
                                <p:cTn id="76" presetID="3" presetClass="entr" presetSubtype="10"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linds(horizontal)">
                                      <p:cBhvr>
                                        <p:cTn id="78" dur="500"/>
                                        <p:tgtEl>
                                          <p:spTgt spid="24"/>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8"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slide(fromLeft)">
                                      <p:cBhvr>
                                        <p:cTn id="83" dur="500"/>
                                        <p:tgtEl>
                                          <p:spTgt spid="27"/>
                                        </p:tgtEl>
                                      </p:cBhvr>
                                    </p:animEffect>
                                  </p:childTnLst>
                                </p:cTn>
                              </p:par>
                            </p:childTnLst>
                          </p:cTn>
                        </p:par>
                        <p:par>
                          <p:cTn id="84" fill="hold" nodeType="afterGroup">
                            <p:stCondLst>
                              <p:cond delay="500"/>
                            </p:stCondLst>
                            <p:childTnLst>
                              <p:par>
                                <p:cTn id="85" presetID="3" presetClass="entr" presetSubtype="10" fill="hold" grpId="0" nodeType="after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blinds(horizontal)">
                                      <p:cBhvr>
                                        <p:cTn id="8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3" grpId="0" animBg="1"/>
      <p:bldP spid="14" grpId="0" animBg="1"/>
      <p:bldP spid="15" grpId="0" animBg="1"/>
      <p:bldP spid="16" grpId="0"/>
      <p:bldP spid="17" grpId="0" animBg="1"/>
      <p:bldP spid="18" grpId="0" animBg="1"/>
      <p:bldP spid="19" grpId="0" animBg="1"/>
      <p:bldP spid="20" grpId="0"/>
      <p:bldP spid="21" grpId="0" animBg="1"/>
      <p:bldP spid="22" grpId="0" animBg="1"/>
      <p:bldP spid="23" grpId="0" animBg="1"/>
      <p:bldP spid="24" grpId="0"/>
      <p:bldP spid="25" grpId="0"/>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fld id="{11E95015-EEA3-4501-AA11-C851EC80DD58}" type="slidenum">
              <a:rPr lang="en-US" altLang="zh-CN">
                <a:solidFill>
                  <a:srgbClr val="000000"/>
                </a:solidFill>
              </a:rPr>
              <a:pPr/>
              <a:t>90</a:t>
            </a:fld>
            <a:endParaRPr lang="en-US" altLang="zh-CN">
              <a:solidFill>
                <a:srgbClr val="000000"/>
              </a:solidFill>
            </a:endParaRPr>
          </a:p>
        </p:txBody>
      </p:sp>
      <p:sp>
        <p:nvSpPr>
          <p:cNvPr id="10242" name="Rectangle 2"/>
          <p:cNvSpPr>
            <a:spLocks noGrp="1" noChangeArrowheads="1"/>
          </p:cNvSpPr>
          <p:nvPr>
            <p:ph type="title"/>
          </p:nvPr>
        </p:nvSpPr>
        <p:spPr>
          <a:xfrm>
            <a:off x="517525" y="631825"/>
            <a:ext cx="8596313" cy="579438"/>
          </a:xfrm>
        </p:spPr>
        <p:txBody>
          <a:bodyPr/>
          <a:lstStyle/>
          <a:p>
            <a:r>
              <a:rPr lang="en-US" altLang="zh-CN" sz="3200" dirty="0">
                <a:latin typeface="Times New Roman"/>
              </a:rPr>
              <a:t>【</a:t>
            </a:r>
            <a:r>
              <a:rPr lang="zh-CN" altLang="en-US" sz="3200" dirty="0">
                <a:latin typeface="Times New Roman"/>
              </a:rPr>
              <a:t>补充</a:t>
            </a:r>
            <a:r>
              <a:rPr lang="en-US" altLang="zh-CN" sz="3200" dirty="0">
                <a:latin typeface="Times New Roman"/>
              </a:rPr>
              <a:t>】 “</a:t>
            </a:r>
            <a:r>
              <a:rPr lang="zh-CN" altLang="en-US" sz="3200" dirty="0"/>
              <a:t>文件包含</a:t>
            </a:r>
            <a:r>
              <a:rPr lang="zh-CN" altLang="en-US" sz="3200" dirty="0">
                <a:latin typeface="Times New Roman"/>
              </a:rPr>
              <a:t>”</a:t>
            </a:r>
            <a:r>
              <a:rPr lang="zh-CN" altLang="en-US" sz="3200" dirty="0"/>
              <a:t>处理</a:t>
            </a:r>
          </a:p>
        </p:txBody>
      </p:sp>
      <p:sp>
        <p:nvSpPr>
          <p:cNvPr id="10243" name="Rectangle 3"/>
          <p:cNvSpPr>
            <a:spLocks noGrp="1" noChangeArrowheads="1"/>
          </p:cNvSpPr>
          <p:nvPr>
            <p:ph type="body" idx="1"/>
          </p:nvPr>
        </p:nvSpPr>
        <p:spPr/>
        <p:txBody>
          <a:bodyPr/>
          <a:lstStyle/>
          <a:p>
            <a:r>
              <a:rPr lang="zh-CN" altLang="en-US" sz="2400" dirty="0"/>
              <a:t>所谓</a:t>
            </a:r>
            <a:r>
              <a:rPr lang="zh-CN" altLang="en-US" sz="2400" dirty="0">
                <a:latin typeface="Times New Roman"/>
              </a:rPr>
              <a:t>“</a:t>
            </a:r>
            <a:r>
              <a:rPr lang="zh-CN" altLang="en-US" sz="2400" b="1" dirty="0">
                <a:solidFill>
                  <a:srgbClr val="008000"/>
                </a:solidFill>
                <a:effectLst>
                  <a:outerShdw blurRad="38100" dist="38100" dir="2700000" algn="tl">
                    <a:srgbClr val="000000"/>
                  </a:outerShdw>
                </a:effectLst>
              </a:rPr>
              <a:t>文件包含</a:t>
            </a:r>
            <a:r>
              <a:rPr lang="zh-CN" altLang="en-US" sz="2400" dirty="0">
                <a:latin typeface="Times New Roman"/>
              </a:rPr>
              <a:t>”</a:t>
            </a:r>
            <a:r>
              <a:rPr lang="zh-CN" altLang="en-US" sz="2400" dirty="0"/>
              <a:t>处理是指一个源文件可以将另外一个源文件的全部内容包含进来，即将另外的文件包含到本文件之中。</a:t>
            </a:r>
          </a:p>
          <a:p>
            <a:pPr>
              <a:buFontTx/>
              <a:buNone/>
            </a:pPr>
            <a:r>
              <a:rPr lang="en-US" altLang="zh-CN" sz="2400" dirty="0"/>
              <a:t>[</a:t>
            </a:r>
            <a:r>
              <a:rPr lang="zh-CN" altLang="en-US" sz="2400" dirty="0"/>
              <a:t>一般形式</a:t>
            </a:r>
            <a:r>
              <a:rPr lang="en-US" altLang="zh-CN" sz="2400" dirty="0"/>
              <a:t>]</a:t>
            </a:r>
            <a:br>
              <a:rPr lang="en-US" altLang="zh-CN" sz="2400" dirty="0"/>
            </a:br>
            <a:r>
              <a:rPr lang="en-US" altLang="zh-CN" sz="2400" dirty="0">
                <a:solidFill>
                  <a:srgbClr val="0000FF"/>
                </a:solidFill>
              </a:rPr>
              <a:t>#include </a:t>
            </a:r>
            <a:r>
              <a:rPr lang="en-US" altLang="zh-CN" sz="2400" dirty="0">
                <a:solidFill>
                  <a:srgbClr val="0000FF"/>
                </a:solidFill>
                <a:latin typeface="Times New Roman"/>
              </a:rPr>
              <a:t>“</a:t>
            </a:r>
            <a:r>
              <a:rPr lang="zh-CN" altLang="en-US" sz="2400" dirty="0">
                <a:solidFill>
                  <a:srgbClr val="0000FF"/>
                </a:solidFill>
              </a:rPr>
              <a:t>文件名</a:t>
            </a:r>
            <a:r>
              <a:rPr lang="zh-CN" altLang="en-US" sz="2400" dirty="0">
                <a:solidFill>
                  <a:srgbClr val="0000FF"/>
                </a:solidFill>
                <a:latin typeface="Times New Roman"/>
              </a:rPr>
              <a:t>”</a:t>
            </a:r>
            <a:r>
              <a:rPr lang="zh-CN" altLang="en-US" sz="2400" dirty="0"/>
              <a:t>　或　</a:t>
            </a:r>
            <a:r>
              <a:rPr lang="en-US" altLang="zh-CN" sz="2400" dirty="0">
                <a:solidFill>
                  <a:srgbClr val="0000FF"/>
                </a:solidFill>
              </a:rPr>
              <a:t>#include &lt;</a:t>
            </a:r>
            <a:r>
              <a:rPr lang="zh-CN" altLang="en-US" sz="2400" dirty="0">
                <a:solidFill>
                  <a:srgbClr val="0000FF"/>
                </a:solidFill>
              </a:rPr>
              <a:t>文件名</a:t>
            </a:r>
            <a:r>
              <a:rPr lang="en-US" altLang="zh-CN" sz="2400" dirty="0">
                <a:solidFill>
                  <a:srgbClr val="0000FF"/>
                </a:solidFill>
              </a:rPr>
              <a:t>&gt;</a:t>
            </a:r>
          </a:p>
        </p:txBody>
      </p:sp>
      <p:sp>
        <p:nvSpPr>
          <p:cNvPr id="10244" name="AutoShape 4"/>
          <p:cNvSpPr>
            <a:spLocks noChangeArrowheads="1"/>
          </p:cNvSpPr>
          <p:nvPr/>
        </p:nvSpPr>
        <p:spPr bwMode="auto">
          <a:xfrm>
            <a:off x="1116013" y="4365625"/>
            <a:ext cx="2209800" cy="2087563"/>
          </a:xfrm>
          <a:prstGeom prst="foldedCorner">
            <a:avLst>
              <a:gd name="adj" fmla="val 12500"/>
            </a:avLst>
          </a:prstGeom>
          <a:solidFill>
            <a:schemeClr val="accent1"/>
          </a:solidFill>
          <a:ln w="952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latin typeface="Verdana" pitchFamily="34" charset="0"/>
                <a:ea typeface="宋体" charset="-122"/>
              </a:rPr>
              <a:t>#include </a:t>
            </a:r>
            <a:r>
              <a:rPr lang="en-US" altLang="zh-CN" sz="1800" b="1">
                <a:solidFill>
                  <a:srgbClr val="000000"/>
                </a:solidFill>
                <a:latin typeface="Times New Roman"/>
                <a:ea typeface="宋体" charset="-122"/>
              </a:rPr>
              <a:t>“</a:t>
            </a:r>
            <a:r>
              <a:rPr lang="en-US" altLang="zh-CN" sz="1800" b="1">
                <a:solidFill>
                  <a:srgbClr val="000000"/>
                </a:solidFill>
                <a:latin typeface="Verdana" pitchFamily="34" charset="0"/>
                <a:ea typeface="宋体" charset="-122"/>
              </a:rPr>
              <a:t>file2.c</a:t>
            </a:r>
            <a:r>
              <a:rPr lang="en-US" altLang="zh-CN" sz="1800" b="1">
                <a:solidFill>
                  <a:srgbClr val="000000"/>
                </a:solidFill>
                <a:latin typeface="Times New Roman"/>
                <a:ea typeface="宋体" charset="-122"/>
              </a:rPr>
              <a:t>”</a:t>
            </a:r>
            <a:endParaRPr lang="en-US" altLang="zh-CN" sz="1800" b="1">
              <a:solidFill>
                <a:srgbClr val="000000"/>
              </a:solidFill>
              <a:latin typeface="Verdana" pitchFamily="34" charset="0"/>
              <a:ea typeface="宋体" charset="-122"/>
            </a:endParaRPr>
          </a:p>
          <a:p>
            <a:endParaRPr lang="en-US" altLang="zh-CN" b="1">
              <a:solidFill>
                <a:srgbClr val="000000"/>
              </a:solidFill>
              <a:latin typeface="Verdana" pitchFamily="34" charset="0"/>
              <a:ea typeface="宋体" charset="-122"/>
            </a:endParaRPr>
          </a:p>
          <a:p>
            <a:endParaRPr lang="en-US" altLang="zh-CN" b="1">
              <a:solidFill>
                <a:srgbClr val="000000"/>
              </a:solidFill>
              <a:latin typeface="Verdana" pitchFamily="34" charset="0"/>
              <a:ea typeface="宋体" charset="-122"/>
            </a:endParaRPr>
          </a:p>
          <a:p>
            <a:endParaRPr lang="en-US" altLang="zh-CN" b="1">
              <a:solidFill>
                <a:srgbClr val="000000"/>
              </a:solidFill>
              <a:latin typeface="Verdana" pitchFamily="34" charset="0"/>
              <a:ea typeface="宋体" charset="-122"/>
            </a:endParaRPr>
          </a:p>
        </p:txBody>
      </p:sp>
      <p:sp>
        <p:nvSpPr>
          <p:cNvPr id="10245" name="Rectangle 5"/>
          <p:cNvSpPr>
            <a:spLocks noChangeArrowheads="1"/>
          </p:cNvSpPr>
          <p:nvPr/>
        </p:nvSpPr>
        <p:spPr bwMode="auto">
          <a:xfrm>
            <a:off x="1420813" y="5462588"/>
            <a:ext cx="1600200" cy="838200"/>
          </a:xfrm>
          <a:prstGeom prst="rect">
            <a:avLst/>
          </a:prstGeom>
          <a:solidFill>
            <a:srgbClr val="FFFF99">
              <a:alpha val="50000"/>
            </a:srgbClr>
          </a:solidFill>
          <a:ln w="952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00"/>
                </a:solidFill>
                <a:latin typeface="Verdana" pitchFamily="34" charset="0"/>
                <a:ea typeface="宋体" charset="-122"/>
              </a:rPr>
              <a:t>A</a:t>
            </a:r>
          </a:p>
        </p:txBody>
      </p:sp>
      <p:sp>
        <p:nvSpPr>
          <p:cNvPr id="10249" name="Oval 9"/>
          <p:cNvSpPr>
            <a:spLocks noChangeArrowheads="1"/>
          </p:cNvSpPr>
          <p:nvPr/>
        </p:nvSpPr>
        <p:spPr bwMode="auto">
          <a:xfrm>
            <a:off x="1154113" y="4567238"/>
            <a:ext cx="2133600" cy="4572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omic Sans MS" pitchFamily="66" charset="0"/>
              <a:ea typeface="宋体" charset="-122"/>
            </a:endParaRPr>
          </a:p>
        </p:txBody>
      </p:sp>
      <p:sp>
        <p:nvSpPr>
          <p:cNvPr id="10250" name="AutoShape 10"/>
          <p:cNvSpPr>
            <a:spLocks noChangeArrowheads="1"/>
          </p:cNvSpPr>
          <p:nvPr/>
        </p:nvSpPr>
        <p:spPr bwMode="auto">
          <a:xfrm>
            <a:off x="4240213" y="4510088"/>
            <a:ext cx="1447800" cy="762000"/>
          </a:xfrm>
          <a:prstGeom prst="foldedCorner">
            <a:avLst>
              <a:gd name="adj" fmla="val 12500"/>
            </a:avLst>
          </a:prstGeom>
          <a:solidFill>
            <a:srgbClr val="FFCC99"/>
          </a:solidFill>
          <a:ln w="952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00"/>
                </a:solidFill>
                <a:latin typeface="Verdana" pitchFamily="34" charset="0"/>
                <a:ea typeface="宋体" charset="-122"/>
              </a:rPr>
              <a:t>B</a:t>
            </a:r>
          </a:p>
        </p:txBody>
      </p:sp>
      <p:sp>
        <p:nvSpPr>
          <p:cNvPr id="10251" name="AutoShape 11"/>
          <p:cNvSpPr>
            <a:spLocks noChangeArrowheads="1"/>
          </p:cNvSpPr>
          <p:nvPr/>
        </p:nvSpPr>
        <p:spPr bwMode="auto">
          <a:xfrm>
            <a:off x="3325813" y="4700588"/>
            <a:ext cx="914400" cy="228600"/>
          </a:xfrm>
          <a:prstGeom prst="leftArrow">
            <a:avLst>
              <a:gd name="adj1" fmla="val 50000"/>
              <a:gd name="adj2" fmla="val 100000"/>
            </a:avLst>
          </a:prstGeom>
          <a:noFill/>
          <a:ln w="9525">
            <a:solidFill>
              <a:srgbClr val="FF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omic Sans MS" pitchFamily="66" charset="0"/>
              <a:ea typeface="宋体" charset="-122"/>
            </a:endParaRPr>
          </a:p>
        </p:txBody>
      </p:sp>
      <p:sp>
        <p:nvSpPr>
          <p:cNvPr id="10252" name="Rectangle 12"/>
          <p:cNvSpPr>
            <a:spLocks noChangeArrowheads="1"/>
          </p:cNvSpPr>
          <p:nvPr/>
        </p:nvSpPr>
        <p:spPr bwMode="auto">
          <a:xfrm>
            <a:off x="4329113" y="4110038"/>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latin typeface="Verdana" pitchFamily="34" charset="0"/>
                <a:ea typeface="宋体" charset="-122"/>
              </a:rPr>
              <a:t>file2.c</a:t>
            </a:r>
          </a:p>
        </p:txBody>
      </p:sp>
      <p:sp>
        <p:nvSpPr>
          <p:cNvPr id="10253" name="AutoShape 13"/>
          <p:cNvSpPr>
            <a:spLocks noChangeArrowheads="1"/>
          </p:cNvSpPr>
          <p:nvPr/>
        </p:nvSpPr>
        <p:spPr bwMode="auto">
          <a:xfrm>
            <a:off x="4240213" y="4510088"/>
            <a:ext cx="1447800" cy="762000"/>
          </a:xfrm>
          <a:prstGeom prst="foldedCorner">
            <a:avLst>
              <a:gd name="adj" fmla="val 12500"/>
            </a:avLst>
          </a:prstGeom>
          <a:solidFill>
            <a:srgbClr val="FFCC99"/>
          </a:solidFill>
          <a:ln w="952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00"/>
                </a:solidFill>
                <a:latin typeface="Verdana" pitchFamily="34" charset="0"/>
                <a:ea typeface="宋体" charset="-122"/>
              </a:rPr>
              <a:t>B</a:t>
            </a:r>
          </a:p>
        </p:txBody>
      </p:sp>
      <p:sp>
        <p:nvSpPr>
          <p:cNvPr id="10254" name="Rectangle 14"/>
          <p:cNvSpPr>
            <a:spLocks noChangeArrowheads="1"/>
          </p:cNvSpPr>
          <p:nvPr/>
        </p:nvSpPr>
        <p:spPr bwMode="auto">
          <a:xfrm>
            <a:off x="1611313" y="3933825"/>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00"/>
                </a:solidFill>
                <a:latin typeface="Verdana" pitchFamily="34" charset="0"/>
                <a:ea typeface="宋体" charset="-122"/>
              </a:rPr>
              <a:t>file1.c</a:t>
            </a:r>
          </a:p>
        </p:txBody>
      </p:sp>
      <p:sp>
        <p:nvSpPr>
          <p:cNvPr id="10255" name="Rectangle 15"/>
          <p:cNvSpPr>
            <a:spLocks noChangeArrowheads="1"/>
          </p:cNvSpPr>
          <p:nvPr/>
        </p:nvSpPr>
        <p:spPr bwMode="auto">
          <a:xfrm>
            <a:off x="3563938" y="5445125"/>
            <a:ext cx="54737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zh-CN">
                <a:solidFill>
                  <a:srgbClr val="000000"/>
                </a:solidFill>
                <a:latin typeface="Comic Sans MS" pitchFamily="66" charset="0"/>
                <a:ea typeface="宋体" charset="-122"/>
              </a:rPr>
              <a:t> </a:t>
            </a:r>
            <a:r>
              <a:rPr lang="zh-CN" altLang="en-US">
                <a:solidFill>
                  <a:srgbClr val="000000"/>
                </a:solidFill>
                <a:latin typeface="Comic Sans MS" pitchFamily="66" charset="0"/>
                <a:ea typeface="宋体" charset="-122"/>
              </a:rPr>
              <a:t>在编译时，文件及被其包含的所有文件将作为一个整体被编译，得到一个目标（</a:t>
            </a:r>
            <a:r>
              <a:rPr lang="en-US" altLang="zh-CN">
                <a:solidFill>
                  <a:srgbClr val="000000"/>
                </a:solidFill>
                <a:latin typeface="Comic Sans MS" pitchFamily="66" charset="0"/>
                <a:ea typeface="宋体" charset="-122"/>
              </a:rPr>
              <a:t>.obj</a:t>
            </a:r>
            <a:r>
              <a:rPr lang="zh-CN" altLang="en-US">
                <a:solidFill>
                  <a:srgbClr val="000000"/>
                </a:solidFill>
                <a:latin typeface="Comic Sans MS" pitchFamily="66" charset="0"/>
                <a:ea typeface="宋体" charset="-122"/>
              </a:rPr>
              <a:t>）文件。</a:t>
            </a:r>
          </a:p>
        </p:txBody>
      </p:sp>
      <p:sp>
        <p:nvSpPr>
          <p:cNvPr id="10256" name="Rectangle 16"/>
          <p:cNvSpPr>
            <a:spLocks noChangeArrowheads="1"/>
          </p:cNvSpPr>
          <p:nvPr/>
        </p:nvSpPr>
        <p:spPr bwMode="auto">
          <a:xfrm>
            <a:off x="3821113" y="2871788"/>
            <a:ext cx="54308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dirty="0">
                <a:solidFill>
                  <a:srgbClr val="008000"/>
                </a:solidFill>
                <a:latin typeface="Comic Sans MS" pitchFamily="66" charset="0"/>
                <a:ea typeface="宋体" charset="-122"/>
              </a:rPr>
              <a:t>必须是一个完整的文件名（扩展名不可省略），可以包含路径</a:t>
            </a:r>
          </a:p>
        </p:txBody>
      </p:sp>
      <p:sp>
        <p:nvSpPr>
          <p:cNvPr id="10257" name="Line 17"/>
          <p:cNvSpPr>
            <a:spLocks noChangeShapeType="1"/>
          </p:cNvSpPr>
          <p:nvPr/>
        </p:nvSpPr>
        <p:spPr bwMode="auto">
          <a:xfrm flipH="1">
            <a:off x="3600450" y="3213100"/>
            <a:ext cx="250825" cy="43180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00"/>
              </a:solidFill>
              <a:latin typeface="Comic Sans MS" pitchFamily="66" charset="0"/>
              <a:ea typeface="宋体" charset="-122"/>
            </a:endParaRPr>
          </a:p>
        </p:txBody>
      </p:sp>
      <p:sp>
        <p:nvSpPr>
          <p:cNvPr id="10258" name="Line 18"/>
          <p:cNvSpPr>
            <a:spLocks noChangeShapeType="1"/>
          </p:cNvSpPr>
          <p:nvPr/>
        </p:nvSpPr>
        <p:spPr bwMode="auto">
          <a:xfrm>
            <a:off x="6588125" y="3213100"/>
            <a:ext cx="180975" cy="43180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00"/>
              </a:solidFill>
              <a:latin typeface="Comic Sans MS" pitchFamily="66" charset="0"/>
              <a:ea typeface="宋体" charset="-122"/>
            </a:endParaRPr>
          </a:p>
        </p:txBody>
      </p:sp>
    </p:spTree>
    <p:extLst>
      <p:ext uri="{BB962C8B-B14F-4D97-AF65-F5344CB8AC3E}">
        <p14:creationId xmlns:p14="http://schemas.microsoft.com/office/powerpoint/2010/main" val="3714549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249"/>
                                        </p:tgtEl>
                                        <p:attrNameLst>
                                          <p:attrName>style.visibility</p:attrName>
                                        </p:attrNameLst>
                                      </p:cBhvr>
                                      <p:to>
                                        <p:strVal val="visible"/>
                                      </p:to>
                                    </p:set>
                                    <p:anim calcmode="lin" valueType="num">
                                      <p:cBhvr>
                                        <p:cTn id="7" dur="1000" fill="hold"/>
                                        <p:tgtEl>
                                          <p:spTgt spid="10249"/>
                                        </p:tgtEl>
                                        <p:attrNameLst>
                                          <p:attrName>ppt_w</p:attrName>
                                        </p:attrNameLst>
                                      </p:cBhvr>
                                      <p:tavLst>
                                        <p:tav tm="0">
                                          <p:val>
                                            <p:strVal val="#ppt_w*0.70"/>
                                          </p:val>
                                        </p:tav>
                                        <p:tav tm="100000">
                                          <p:val>
                                            <p:strVal val="#ppt_w"/>
                                          </p:val>
                                        </p:tav>
                                      </p:tavLst>
                                    </p:anim>
                                    <p:anim calcmode="lin" valueType="num">
                                      <p:cBhvr>
                                        <p:cTn id="8" dur="1000" fill="hold"/>
                                        <p:tgtEl>
                                          <p:spTgt spid="10249"/>
                                        </p:tgtEl>
                                        <p:attrNameLst>
                                          <p:attrName>ppt_h</p:attrName>
                                        </p:attrNameLst>
                                      </p:cBhvr>
                                      <p:tavLst>
                                        <p:tav tm="0">
                                          <p:val>
                                            <p:strVal val="#ppt_h"/>
                                          </p:val>
                                        </p:tav>
                                        <p:tav tm="100000">
                                          <p:val>
                                            <p:strVal val="#ppt_h"/>
                                          </p:val>
                                        </p:tav>
                                      </p:tavLst>
                                    </p:anim>
                                    <p:animEffect transition="in" filter="fade">
                                      <p:cBhvr>
                                        <p:cTn id="9" dur="1000"/>
                                        <p:tgtEl>
                                          <p:spTgt spid="10249"/>
                                        </p:tgtEl>
                                      </p:cBhvr>
                                    </p:animEffect>
                                  </p:childTnLst>
                                </p:cTn>
                              </p:par>
                            </p:childTnLst>
                          </p:cTn>
                        </p:par>
                        <p:par>
                          <p:cTn id="10" fill="hold" nodeType="afterGroup">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10251"/>
                                        </p:tgtEl>
                                        <p:attrNameLst>
                                          <p:attrName>style.visibility</p:attrName>
                                        </p:attrNameLst>
                                      </p:cBhvr>
                                      <p:to>
                                        <p:strVal val="visible"/>
                                      </p:to>
                                    </p:set>
                                    <p:animEffect transition="in" filter="wipe(right)">
                                      <p:cBhvr>
                                        <p:cTn id="13" dur="500"/>
                                        <p:tgtEl>
                                          <p:spTgt spid="1025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5" presetClass="path" presetSubtype="0" accel="50000" decel="50000" fill="hold" grpId="0" nodeType="clickEffect">
                                  <p:stCondLst>
                                    <p:cond delay="0"/>
                                  </p:stCondLst>
                                  <p:childTnLst>
                                    <p:animMotion origin="layout" path="M -1.94444E-6 3.28248E-7 L -0.29479 3.28248E-7 " pathEditMode="relative" rAng="0" ptsTypes="AA">
                                      <p:cBhvr>
                                        <p:cTn id="17" dur="2000" fill="hold"/>
                                        <p:tgtEl>
                                          <p:spTgt spid="10253"/>
                                        </p:tgtEl>
                                        <p:attrNameLst>
                                          <p:attrName>ppt_x</p:attrName>
                                          <p:attrName>ppt_y</p:attrName>
                                        </p:attrNameLst>
                                      </p:cBhvr>
                                      <p:rCtr x="-1474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animBg="1"/>
      <p:bldP spid="10251" grpId="0" animBg="1"/>
      <p:bldP spid="10253"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44411FB-16C1-4437-8509-D710B2928284}" type="slidenum">
              <a:rPr lang="en-US" altLang="zh-CN">
                <a:solidFill>
                  <a:srgbClr val="000000"/>
                </a:solidFill>
              </a:rPr>
              <a:pPr/>
              <a:t>91</a:t>
            </a:fld>
            <a:endParaRPr lang="en-US" altLang="zh-CN">
              <a:solidFill>
                <a:srgbClr val="000000"/>
              </a:solidFill>
            </a:endParaRPr>
          </a:p>
        </p:txBody>
      </p:sp>
      <p:sp>
        <p:nvSpPr>
          <p:cNvPr id="43011" name="Rectangle 3"/>
          <p:cNvSpPr>
            <a:spLocks noGrp="1" noChangeArrowheads="1"/>
          </p:cNvSpPr>
          <p:nvPr>
            <p:ph type="body" idx="1"/>
          </p:nvPr>
        </p:nvSpPr>
        <p:spPr>
          <a:xfrm>
            <a:off x="971550" y="1292225"/>
            <a:ext cx="7772400" cy="5449888"/>
          </a:xfrm>
        </p:spPr>
        <p:txBody>
          <a:bodyPr/>
          <a:lstStyle/>
          <a:p>
            <a:pPr>
              <a:spcBef>
                <a:spcPct val="5000"/>
              </a:spcBef>
            </a:pPr>
            <a:r>
              <a:rPr lang="zh-CN" altLang="en-US" sz="2400"/>
              <a:t>文件包含</a:t>
            </a:r>
            <a:r>
              <a:rPr lang="zh-CN" altLang="en-US" sz="2800" b="1">
                <a:solidFill>
                  <a:srgbClr val="0000FF"/>
                </a:solidFill>
              </a:rPr>
              <a:t>使同一文件可供多个程序共享</a:t>
            </a:r>
            <a:r>
              <a:rPr lang="zh-CN" altLang="en-US" sz="2400"/>
              <a:t>，可以节省程序员很多重复劳动。</a:t>
            </a:r>
            <a:endParaRPr lang="zh-CN" altLang="en-US" sz="2400">
              <a:latin typeface="Times New Roman" charset="0"/>
            </a:endParaRPr>
          </a:p>
          <a:p>
            <a:pPr lvl="1" algn="just">
              <a:spcBef>
                <a:spcPct val="5000"/>
              </a:spcBef>
            </a:pPr>
            <a:r>
              <a:rPr lang="zh-CN" altLang="en-US" sz="2400">
                <a:latin typeface="Times New Roman" charset="0"/>
              </a:rPr>
              <a:t>当需要修改这些公用量</a:t>
            </a:r>
            <a:r>
              <a:rPr lang="en-US" altLang="zh-CN" sz="2400">
                <a:latin typeface="Times New Roman" charset="0"/>
              </a:rPr>
              <a:t>/</a:t>
            </a:r>
            <a:r>
              <a:rPr lang="zh-CN" altLang="en-US" sz="2400">
                <a:latin typeface="Times New Roman" charset="0"/>
              </a:rPr>
              <a:t>函数时，也不必逐一修改各个文件，只需修改这个公用文件即可。</a:t>
            </a:r>
          </a:p>
          <a:p>
            <a:pPr lvl="1" algn="just">
              <a:spcBef>
                <a:spcPct val="5000"/>
              </a:spcBef>
            </a:pPr>
            <a:r>
              <a:rPr lang="zh-CN" altLang="en-US" sz="2400"/>
              <a:t>在编译时，文件及被其包含的所有文件将作为一个整体被编译，得到一个目标（</a:t>
            </a:r>
            <a:r>
              <a:rPr lang="en-US" altLang="zh-CN" sz="2400"/>
              <a:t>.obj</a:t>
            </a:r>
            <a:r>
              <a:rPr lang="zh-CN" altLang="en-US" sz="2400"/>
              <a:t>）文件。</a:t>
            </a:r>
          </a:p>
          <a:p>
            <a:pPr lvl="1" algn="just">
              <a:spcBef>
                <a:spcPct val="5000"/>
              </a:spcBef>
            </a:pPr>
            <a:r>
              <a:rPr lang="zh-CN" altLang="en-US" sz="2400"/>
              <a:t>文件中使用被包含文件中的全局变量、函数时，无需再用</a:t>
            </a:r>
            <a:r>
              <a:rPr lang="en-US" altLang="zh-CN" sz="2400"/>
              <a:t>extern</a:t>
            </a:r>
            <a:r>
              <a:rPr lang="zh-CN" altLang="en-US" sz="2400"/>
              <a:t>声明。</a:t>
            </a:r>
          </a:p>
          <a:p>
            <a:pPr lvl="1" algn="just">
              <a:spcBef>
                <a:spcPct val="5000"/>
              </a:spcBef>
            </a:pPr>
            <a:r>
              <a:rPr lang="zh-CN" altLang="en-US" sz="2400"/>
              <a:t>被包含文件修改后，凡包含此文件的所有文件都要重新编译。</a:t>
            </a:r>
          </a:p>
          <a:p>
            <a:pPr>
              <a:spcBef>
                <a:spcPct val="5000"/>
              </a:spcBef>
            </a:pPr>
            <a:r>
              <a:rPr lang="zh-CN" altLang="en-US" sz="2400"/>
              <a:t>通常，我们将文件头部的一些信息放在称为</a:t>
            </a:r>
            <a:r>
              <a:rPr lang="zh-CN" altLang="en-US" sz="2400">
                <a:latin typeface="Times New Roman"/>
              </a:rPr>
              <a:t>“</a:t>
            </a:r>
            <a:r>
              <a:rPr lang="zh-CN" altLang="en-US" sz="2400"/>
              <a:t>标题文件</a:t>
            </a:r>
            <a:r>
              <a:rPr lang="zh-CN" altLang="en-US" sz="2400">
                <a:latin typeface="Times New Roman"/>
              </a:rPr>
              <a:t>”</a:t>
            </a:r>
            <a:r>
              <a:rPr lang="zh-CN" altLang="en-US" sz="2400"/>
              <a:t>或</a:t>
            </a:r>
            <a:r>
              <a:rPr lang="zh-CN" altLang="en-US" sz="2400">
                <a:latin typeface="Times New Roman"/>
              </a:rPr>
              <a:t>“</a:t>
            </a:r>
            <a:r>
              <a:rPr lang="zh-CN" altLang="en-US" sz="2400" b="1">
                <a:solidFill>
                  <a:srgbClr val="008000"/>
                </a:solidFill>
                <a:effectLst>
                  <a:outerShdw blurRad="38100" dist="38100" dir="2700000" algn="tl">
                    <a:srgbClr val="000000"/>
                  </a:outerShdw>
                </a:effectLst>
              </a:rPr>
              <a:t>头文件</a:t>
            </a:r>
            <a:r>
              <a:rPr lang="zh-CN" altLang="en-US" sz="2400">
                <a:latin typeface="Times New Roman"/>
              </a:rPr>
              <a:t>”</a:t>
            </a:r>
            <a:r>
              <a:rPr lang="zh-CN" altLang="en-US" sz="2400"/>
              <a:t>的文件中，常以</a:t>
            </a:r>
            <a:r>
              <a:rPr lang="zh-CN" altLang="en-US" sz="2400">
                <a:latin typeface="Times New Roman"/>
              </a:rPr>
              <a:t>“</a:t>
            </a:r>
            <a:r>
              <a:rPr lang="en-US" altLang="zh-CN" sz="2400"/>
              <a:t>.h</a:t>
            </a:r>
            <a:r>
              <a:rPr lang="en-US" altLang="zh-CN" sz="2400">
                <a:latin typeface="Times New Roman"/>
              </a:rPr>
              <a:t>”</a:t>
            </a:r>
            <a:r>
              <a:rPr lang="zh-CN" altLang="en-US" sz="2400"/>
              <a:t>为后缀。这些信息主要是函数原型、宏定义、全局变量定义和后面要介绍的结构体类型定义。</a:t>
            </a:r>
          </a:p>
        </p:txBody>
      </p:sp>
      <p:sp>
        <p:nvSpPr>
          <p:cNvPr id="43012" name="Rectangle 4"/>
          <p:cNvSpPr>
            <a:spLocks noChangeArrowheads="1"/>
          </p:cNvSpPr>
          <p:nvPr/>
        </p:nvSpPr>
        <p:spPr bwMode="auto">
          <a:xfrm>
            <a:off x="547687" y="631825"/>
            <a:ext cx="8596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defRPr kumimoji="1" sz="4300">
                <a:solidFill>
                  <a:schemeClr val="tx2"/>
                </a:solidFill>
                <a:latin typeface="Comic Sans MS" pitchFamily="66" charset="0"/>
                <a:ea typeface="宋体" charset="-122"/>
              </a:defRPr>
            </a:lvl1pPr>
            <a:lvl2pPr algn="l">
              <a:defRPr kumimoji="1" sz="4300">
                <a:solidFill>
                  <a:schemeClr val="tx2"/>
                </a:solidFill>
                <a:latin typeface="Comic Sans MS" pitchFamily="66" charset="0"/>
                <a:ea typeface="宋体" charset="-122"/>
              </a:defRPr>
            </a:lvl2pPr>
            <a:lvl3pPr algn="l">
              <a:defRPr kumimoji="1" sz="4300">
                <a:solidFill>
                  <a:schemeClr val="tx2"/>
                </a:solidFill>
                <a:latin typeface="Comic Sans MS" pitchFamily="66" charset="0"/>
                <a:ea typeface="宋体" charset="-122"/>
              </a:defRPr>
            </a:lvl3pPr>
            <a:lvl4pPr algn="l">
              <a:defRPr kumimoji="1" sz="4300">
                <a:solidFill>
                  <a:schemeClr val="tx2"/>
                </a:solidFill>
                <a:latin typeface="Comic Sans MS" pitchFamily="66" charset="0"/>
                <a:ea typeface="宋体" charset="-122"/>
              </a:defRPr>
            </a:lvl4pPr>
            <a:lvl5pPr algn="l">
              <a:defRPr kumimoji="1" sz="4300">
                <a:solidFill>
                  <a:schemeClr val="tx2"/>
                </a:solidFill>
                <a:latin typeface="Comic Sans MS" pitchFamily="66" charset="0"/>
                <a:ea typeface="宋体" charset="-122"/>
              </a:defRPr>
            </a:lvl5pPr>
            <a:lvl6pPr marL="457200" fontAlgn="base">
              <a:spcBef>
                <a:spcPct val="0"/>
              </a:spcBef>
              <a:spcAft>
                <a:spcPct val="0"/>
              </a:spcAft>
              <a:defRPr kumimoji="1" sz="4300">
                <a:solidFill>
                  <a:schemeClr val="tx2"/>
                </a:solidFill>
                <a:latin typeface="Comic Sans MS" pitchFamily="66" charset="0"/>
                <a:ea typeface="宋体" charset="-122"/>
              </a:defRPr>
            </a:lvl6pPr>
            <a:lvl7pPr marL="914400" fontAlgn="base">
              <a:spcBef>
                <a:spcPct val="0"/>
              </a:spcBef>
              <a:spcAft>
                <a:spcPct val="0"/>
              </a:spcAft>
              <a:defRPr kumimoji="1" sz="4300">
                <a:solidFill>
                  <a:schemeClr val="tx2"/>
                </a:solidFill>
                <a:latin typeface="Comic Sans MS" pitchFamily="66" charset="0"/>
                <a:ea typeface="宋体" charset="-122"/>
              </a:defRPr>
            </a:lvl7pPr>
            <a:lvl8pPr marL="1371600" fontAlgn="base">
              <a:spcBef>
                <a:spcPct val="0"/>
              </a:spcBef>
              <a:spcAft>
                <a:spcPct val="0"/>
              </a:spcAft>
              <a:defRPr kumimoji="1" sz="4300">
                <a:solidFill>
                  <a:schemeClr val="tx2"/>
                </a:solidFill>
                <a:latin typeface="Comic Sans MS" pitchFamily="66" charset="0"/>
                <a:ea typeface="宋体" charset="-122"/>
              </a:defRPr>
            </a:lvl8pPr>
            <a:lvl9pPr marL="1828800" fontAlgn="base">
              <a:spcBef>
                <a:spcPct val="0"/>
              </a:spcBef>
              <a:spcAft>
                <a:spcPct val="0"/>
              </a:spcAft>
              <a:defRPr kumimoji="1" sz="4300">
                <a:solidFill>
                  <a:schemeClr val="tx2"/>
                </a:solidFill>
                <a:latin typeface="Comic Sans MS" pitchFamily="66" charset="0"/>
                <a:ea typeface="宋体" charset="-122"/>
              </a:defRPr>
            </a:lvl9pPr>
          </a:lstStyle>
          <a:p>
            <a:r>
              <a:rPr lang="en-US" altLang="zh-CN" sz="3200" dirty="0">
                <a:latin typeface="Times New Roman"/>
              </a:rPr>
              <a:t>【</a:t>
            </a:r>
            <a:r>
              <a:rPr lang="zh-CN" altLang="en-US" sz="3200" dirty="0">
                <a:latin typeface="Times New Roman"/>
              </a:rPr>
              <a:t>补充</a:t>
            </a:r>
            <a:r>
              <a:rPr lang="en-US" altLang="zh-CN" sz="3200" dirty="0">
                <a:latin typeface="Times New Roman"/>
              </a:rPr>
              <a:t>】 </a:t>
            </a:r>
            <a:r>
              <a:rPr lang="en-US" altLang="zh-CN" sz="3200" dirty="0">
                <a:solidFill>
                  <a:srgbClr val="000000"/>
                </a:solidFill>
                <a:latin typeface="Times New Roman"/>
              </a:rPr>
              <a:t> “</a:t>
            </a:r>
            <a:r>
              <a:rPr lang="zh-CN" altLang="en-US" sz="3200" dirty="0">
                <a:solidFill>
                  <a:srgbClr val="000000"/>
                </a:solidFill>
              </a:rPr>
              <a:t>文件包含</a:t>
            </a:r>
            <a:r>
              <a:rPr lang="zh-CN" altLang="en-US" sz="3200" dirty="0">
                <a:solidFill>
                  <a:srgbClr val="000000"/>
                </a:solidFill>
                <a:latin typeface="Times New Roman"/>
              </a:rPr>
              <a:t>”</a:t>
            </a:r>
            <a:r>
              <a:rPr lang="zh-CN" altLang="en-US" sz="3200" dirty="0">
                <a:solidFill>
                  <a:srgbClr val="000000"/>
                </a:solidFill>
              </a:rPr>
              <a:t>处理（</a:t>
            </a:r>
            <a:r>
              <a:rPr lang="en-US" altLang="zh-CN" sz="3200" dirty="0">
                <a:solidFill>
                  <a:srgbClr val="000000"/>
                </a:solidFill>
              </a:rPr>
              <a:t>2</a:t>
            </a:r>
            <a:r>
              <a:rPr lang="zh-CN" altLang="en-US" sz="3200" dirty="0">
                <a:solidFill>
                  <a:srgbClr val="000000"/>
                </a:solidFill>
              </a:rPr>
              <a:t>）</a:t>
            </a:r>
          </a:p>
        </p:txBody>
      </p:sp>
    </p:spTree>
    <p:extLst>
      <p:ext uri="{BB962C8B-B14F-4D97-AF65-F5344CB8AC3E}">
        <p14:creationId xmlns:p14="http://schemas.microsoft.com/office/powerpoint/2010/main" val="24827688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7968BD0-828B-4E85-8A7B-686486A094D1}" type="slidenum">
              <a:rPr lang="en-US" altLang="zh-CN">
                <a:solidFill>
                  <a:srgbClr val="000000"/>
                </a:solidFill>
              </a:rPr>
              <a:pPr/>
              <a:t>92</a:t>
            </a:fld>
            <a:endParaRPr lang="en-US" altLang="zh-CN">
              <a:solidFill>
                <a:srgbClr val="000000"/>
              </a:solidFill>
            </a:endParaRPr>
          </a:p>
        </p:txBody>
      </p:sp>
      <p:sp>
        <p:nvSpPr>
          <p:cNvPr id="44035" name="Rectangle 3"/>
          <p:cNvSpPr>
            <a:spLocks noGrp="1" noChangeArrowheads="1"/>
          </p:cNvSpPr>
          <p:nvPr>
            <p:ph type="body" idx="1"/>
          </p:nvPr>
        </p:nvSpPr>
        <p:spPr>
          <a:xfrm>
            <a:off x="971550" y="2084388"/>
            <a:ext cx="7772400" cy="4297362"/>
          </a:xfrm>
        </p:spPr>
        <p:txBody>
          <a:bodyPr/>
          <a:lstStyle/>
          <a:p>
            <a:pPr>
              <a:spcBef>
                <a:spcPct val="5000"/>
              </a:spcBef>
              <a:buFontTx/>
              <a:buNone/>
            </a:pPr>
            <a:r>
              <a:rPr lang="en-US" altLang="zh-CN" sz="2400"/>
              <a:t>【</a:t>
            </a:r>
            <a:r>
              <a:rPr lang="zh-CN" altLang="en-US" sz="2400"/>
              <a:t>说明</a:t>
            </a:r>
            <a:r>
              <a:rPr lang="en-US" altLang="zh-CN" sz="2400"/>
              <a:t>】</a:t>
            </a:r>
          </a:p>
          <a:p>
            <a:pPr>
              <a:spcBef>
                <a:spcPct val="5000"/>
              </a:spcBef>
            </a:pPr>
            <a:r>
              <a:rPr lang="zh-CN" altLang="en-US" sz="2400" b="1">
                <a:solidFill>
                  <a:srgbClr val="008000"/>
                </a:solidFill>
                <a:effectLst>
                  <a:outerShdw blurRad="38100" dist="38100" dir="2700000" algn="tl">
                    <a:srgbClr val="000000"/>
                  </a:outerShdw>
                </a:effectLst>
              </a:rPr>
              <a:t>一个</a:t>
            </a:r>
            <a:r>
              <a:rPr lang="en-US" altLang="zh-CN" sz="2400" b="1">
                <a:solidFill>
                  <a:srgbClr val="008000"/>
                </a:solidFill>
                <a:effectLst>
                  <a:outerShdw blurRad="38100" dist="38100" dir="2700000" algn="tl">
                    <a:srgbClr val="000000"/>
                  </a:outerShdw>
                </a:effectLst>
              </a:rPr>
              <a:t>#include</a:t>
            </a:r>
            <a:r>
              <a:rPr lang="zh-CN" altLang="en-US" sz="2400" b="1">
                <a:solidFill>
                  <a:srgbClr val="008000"/>
                </a:solidFill>
                <a:effectLst>
                  <a:outerShdw blurRad="38100" dist="38100" dir="2700000" algn="tl">
                    <a:srgbClr val="000000"/>
                  </a:outerShdw>
                </a:effectLst>
              </a:rPr>
              <a:t>命令只能指定一个被包含文件</a:t>
            </a:r>
            <a:r>
              <a:rPr lang="zh-CN" altLang="en-US" sz="2400"/>
              <a:t>，如果要包含ｎ个文件，要用ｎ个</a:t>
            </a:r>
            <a:r>
              <a:rPr lang="en-US" altLang="zh-CN" sz="2400"/>
              <a:t>#include</a:t>
            </a:r>
            <a:r>
              <a:rPr lang="zh-CN" altLang="en-US" sz="2400"/>
              <a:t>命令。</a:t>
            </a:r>
          </a:p>
          <a:p>
            <a:pPr>
              <a:spcBef>
                <a:spcPct val="5000"/>
              </a:spcBef>
            </a:pPr>
            <a:r>
              <a:rPr lang="zh-CN" altLang="en-US" sz="2400"/>
              <a:t>两种包含形式</a:t>
            </a:r>
            <a:r>
              <a:rPr lang="en-US" altLang="zh-CN" sz="2400">
                <a:solidFill>
                  <a:srgbClr val="0000FF"/>
                </a:solidFill>
              </a:rPr>
              <a:t>#include </a:t>
            </a:r>
            <a:r>
              <a:rPr lang="en-US" altLang="zh-CN" sz="2400">
                <a:solidFill>
                  <a:srgbClr val="0000FF"/>
                </a:solidFill>
                <a:latin typeface="Times New Roman"/>
              </a:rPr>
              <a:t>“</a:t>
            </a:r>
            <a:r>
              <a:rPr lang="zh-CN" altLang="en-US" sz="2400">
                <a:solidFill>
                  <a:srgbClr val="0000FF"/>
                </a:solidFill>
              </a:rPr>
              <a:t>文件名</a:t>
            </a:r>
            <a:r>
              <a:rPr lang="zh-CN" altLang="en-US" sz="2400">
                <a:solidFill>
                  <a:srgbClr val="0000FF"/>
                </a:solidFill>
                <a:latin typeface="Times New Roman"/>
              </a:rPr>
              <a:t>”</a:t>
            </a:r>
            <a:r>
              <a:rPr lang="zh-CN" altLang="en-US" sz="2400"/>
              <a:t>与</a:t>
            </a:r>
            <a:r>
              <a:rPr lang="en-US" altLang="zh-CN" sz="2400">
                <a:solidFill>
                  <a:srgbClr val="0000FF"/>
                </a:solidFill>
              </a:rPr>
              <a:t>#include &lt;</a:t>
            </a:r>
            <a:r>
              <a:rPr lang="zh-CN" altLang="en-US" sz="2400">
                <a:solidFill>
                  <a:srgbClr val="0000FF"/>
                </a:solidFill>
              </a:rPr>
              <a:t>文件名</a:t>
            </a:r>
            <a:r>
              <a:rPr lang="en-US" altLang="zh-CN" sz="2400">
                <a:solidFill>
                  <a:srgbClr val="0000FF"/>
                </a:solidFill>
              </a:rPr>
              <a:t>&gt;</a:t>
            </a:r>
            <a:r>
              <a:rPr lang="zh-CN" altLang="en-US" sz="2400"/>
              <a:t>的</a:t>
            </a:r>
            <a:r>
              <a:rPr lang="zh-CN" altLang="en-US" sz="2400" b="1">
                <a:solidFill>
                  <a:srgbClr val="008000"/>
                </a:solidFill>
                <a:effectLst>
                  <a:outerShdw blurRad="38100" dist="38100" dir="2700000" algn="tl">
                    <a:srgbClr val="000000"/>
                  </a:outerShdw>
                </a:effectLst>
              </a:rPr>
              <a:t>差别在于搜索路径</a:t>
            </a:r>
            <a:r>
              <a:rPr lang="zh-CN" altLang="en-US" sz="2400"/>
              <a:t>：</a:t>
            </a:r>
          </a:p>
          <a:p>
            <a:pPr lvl="1">
              <a:spcBef>
                <a:spcPct val="5000"/>
              </a:spcBef>
            </a:pPr>
            <a:r>
              <a:rPr lang="zh-CN" altLang="en-US" sz="2400"/>
              <a:t>尖括号指示预处理程序到</a:t>
            </a:r>
            <a:r>
              <a:rPr lang="en-US" altLang="zh-CN" sz="2400"/>
              <a:t>C</a:t>
            </a:r>
            <a:r>
              <a:rPr lang="zh-CN" altLang="en-US" sz="2400"/>
              <a:t>库函数头文件所在的目录中搜索；（</a:t>
            </a:r>
            <a:r>
              <a:rPr lang="zh-CN" altLang="en-US" sz="2400" b="1">
                <a:solidFill>
                  <a:srgbClr val="008000"/>
                </a:solidFill>
                <a:effectLst>
                  <a:outerShdw blurRad="38100" dist="38100" dir="2700000" algn="tl">
                    <a:srgbClr val="000000"/>
                  </a:outerShdw>
                </a:effectLst>
              </a:rPr>
              <a:t>标准方式</a:t>
            </a:r>
            <a:r>
              <a:rPr lang="zh-CN" altLang="en-US" sz="2400"/>
              <a:t>）</a:t>
            </a:r>
          </a:p>
          <a:p>
            <a:pPr lvl="1">
              <a:spcBef>
                <a:spcPct val="5000"/>
              </a:spcBef>
            </a:pPr>
            <a:r>
              <a:rPr lang="zh-CN" altLang="en-US" sz="2400"/>
              <a:t>双引号则指示预处理程序先在用户当前目录中查找，找不到时才按标准方式查找。</a:t>
            </a:r>
          </a:p>
          <a:p>
            <a:pPr>
              <a:spcBef>
                <a:spcPct val="5000"/>
              </a:spcBef>
            </a:pPr>
            <a:endParaRPr lang="en-US" altLang="zh-CN" sz="2800"/>
          </a:p>
        </p:txBody>
      </p:sp>
      <p:sp>
        <p:nvSpPr>
          <p:cNvPr id="44036" name="Rectangle 4"/>
          <p:cNvSpPr>
            <a:spLocks noChangeArrowheads="1"/>
          </p:cNvSpPr>
          <p:nvPr/>
        </p:nvSpPr>
        <p:spPr bwMode="auto">
          <a:xfrm>
            <a:off x="517525" y="631825"/>
            <a:ext cx="8596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defRPr kumimoji="1" sz="4300">
                <a:solidFill>
                  <a:schemeClr val="tx2"/>
                </a:solidFill>
                <a:latin typeface="Comic Sans MS" pitchFamily="66" charset="0"/>
                <a:ea typeface="宋体" charset="-122"/>
              </a:defRPr>
            </a:lvl1pPr>
            <a:lvl2pPr algn="l">
              <a:defRPr kumimoji="1" sz="4300">
                <a:solidFill>
                  <a:schemeClr val="tx2"/>
                </a:solidFill>
                <a:latin typeface="Comic Sans MS" pitchFamily="66" charset="0"/>
                <a:ea typeface="宋体" charset="-122"/>
              </a:defRPr>
            </a:lvl2pPr>
            <a:lvl3pPr algn="l">
              <a:defRPr kumimoji="1" sz="4300">
                <a:solidFill>
                  <a:schemeClr val="tx2"/>
                </a:solidFill>
                <a:latin typeface="Comic Sans MS" pitchFamily="66" charset="0"/>
                <a:ea typeface="宋体" charset="-122"/>
              </a:defRPr>
            </a:lvl3pPr>
            <a:lvl4pPr algn="l">
              <a:defRPr kumimoji="1" sz="4300">
                <a:solidFill>
                  <a:schemeClr val="tx2"/>
                </a:solidFill>
                <a:latin typeface="Comic Sans MS" pitchFamily="66" charset="0"/>
                <a:ea typeface="宋体" charset="-122"/>
              </a:defRPr>
            </a:lvl4pPr>
            <a:lvl5pPr algn="l">
              <a:defRPr kumimoji="1" sz="4300">
                <a:solidFill>
                  <a:schemeClr val="tx2"/>
                </a:solidFill>
                <a:latin typeface="Comic Sans MS" pitchFamily="66" charset="0"/>
                <a:ea typeface="宋体" charset="-122"/>
              </a:defRPr>
            </a:lvl5pPr>
            <a:lvl6pPr marL="457200" fontAlgn="base">
              <a:spcBef>
                <a:spcPct val="0"/>
              </a:spcBef>
              <a:spcAft>
                <a:spcPct val="0"/>
              </a:spcAft>
              <a:defRPr kumimoji="1" sz="4300">
                <a:solidFill>
                  <a:schemeClr val="tx2"/>
                </a:solidFill>
                <a:latin typeface="Comic Sans MS" pitchFamily="66" charset="0"/>
                <a:ea typeface="宋体" charset="-122"/>
              </a:defRPr>
            </a:lvl6pPr>
            <a:lvl7pPr marL="914400" fontAlgn="base">
              <a:spcBef>
                <a:spcPct val="0"/>
              </a:spcBef>
              <a:spcAft>
                <a:spcPct val="0"/>
              </a:spcAft>
              <a:defRPr kumimoji="1" sz="4300">
                <a:solidFill>
                  <a:schemeClr val="tx2"/>
                </a:solidFill>
                <a:latin typeface="Comic Sans MS" pitchFamily="66" charset="0"/>
                <a:ea typeface="宋体" charset="-122"/>
              </a:defRPr>
            </a:lvl7pPr>
            <a:lvl8pPr marL="1371600" fontAlgn="base">
              <a:spcBef>
                <a:spcPct val="0"/>
              </a:spcBef>
              <a:spcAft>
                <a:spcPct val="0"/>
              </a:spcAft>
              <a:defRPr kumimoji="1" sz="4300">
                <a:solidFill>
                  <a:schemeClr val="tx2"/>
                </a:solidFill>
                <a:latin typeface="Comic Sans MS" pitchFamily="66" charset="0"/>
                <a:ea typeface="宋体" charset="-122"/>
              </a:defRPr>
            </a:lvl8pPr>
            <a:lvl9pPr marL="1828800" fontAlgn="base">
              <a:spcBef>
                <a:spcPct val="0"/>
              </a:spcBef>
              <a:spcAft>
                <a:spcPct val="0"/>
              </a:spcAft>
              <a:defRPr kumimoji="1" sz="4300">
                <a:solidFill>
                  <a:schemeClr val="tx2"/>
                </a:solidFill>
                <a:latin typeface="Comic Sans MS" pitchFamily="66" charset="0"/>
                <a:ea typeface="宋体" charset="-122"/>
              </a:defRPr>
            </a:lvl9pPr>
          </a:lstStyle>
          <a:p>
            <a:r>
              <a:rPr lang="en-US" altLang="zh-CN" sz="3200" dirty="0">
                <a:latin typeface="Times New Roman"/>
              </a:rPr>
              <a:t>【</a:t>
            </a:r>
            <a:r>
              <a:rPr lang="zh-CN" altLang="en-US" sz="3200" dirty="0">
                <a:latin typeface="Times New Roman"/>
              </a:rPr>
              <a:t>补充</a:t>
            </a:r>
            <a:r>
              <a:rPr lang="en-US" altLang="zh-CN" sz="3200" dirty="0">
                <a:latin typeface="Times New Roman"/>
              </a:rPr>
              <a:t>】</a:t>
            </a:r>
            <a:r>
              <a:rPr lang="en-US" altLang="zh-CN" sz="3200" dirty="0">
                <a:solidFill>
                  <a:srgbClr val="000000"/>
                </a:solidFill>
                <a:latin typeface="Times New Roman"/>
              </a:rPr>
              <a:t>“</a:t>
            </a:r>
            <a:r>
              <a:rPr lang="zh-CN" altLang="en-US" sz="3200" dirty="0">
                <a:solidFill>
                  <a:srgbClr val="000000"/>
                </a:solidFill>
              </a:rPr>
              <a:t>文件包含</a:t>
            </a:r>
            <a:r>
              <a:rPr lang="zh-CN" altLang="en-US" sz="3200" dirty="0">
                <a:solidFill>
                  <a:srgbClr val="000000"/>
                </a:solidFill>
                <a:latin typeface="Times New Roman"/>
              </a:rPr>
              <a:t>”</a:t>
            </a:r>
            <a:r>
              <a:rPr lang="zh-CN" altLang="en-US" sz="3200" dirty="0">
                <a:solidFill>
                  <a:srgbClr val="000000"/>
                </a:solidFill>
              </a:rPr>
              <a:t>处理（</a:t>
            </a:r>
            <a:r>
              <a:rPr lang="en-US" altLang="zh-CN" sz="3200" dirty="0">
                <a:solidFill>
                  <a:srgbClr val="000000"/>
                </a:solidFill>
              </a:rPr>
              <a:t>3</a:t>
            </a:r>
            <a:r>
              <a:rPr lang="zh-CN" altLang="en-US" sz="3200" dirty="0">
                <a:solidFill>
                  <a:srgbClr val="000000"/>
                </a:solidFill>
              </a:rPr>
              <a:t>）</a:t>
            </a:r>
          </a:p>
        </p:txBody>
      </p:sp>
    </p:spTree>
    <p:extLst>
      <p:ext uri="{BB962C8B-B14F-4D97-AF65-F5344CB8AC3E}">
        <p14:creationId xmlns:p14="http://schemas.microsoft.com/office/powerpoint/2010/main" val="18218519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灯片编号占位符 5"/>
          <p:cNvSpPr>
            <a:spLocks noGrp="1"/>
          </p:cNvSpPr>
          <p:nvPr>
            <p:ph type="sldNum" sz="quarter" idx="12"/>
          </p:nvPr>
        </p:nvSpPr>
        <p:spPr/>
        <p:txBody>
          <a:bodyPr/>
          <a:lstStyle/>
          <a:p>
            <a:fld id="{AE0C1459-2DA4-4409-AA0B-5F7C992298C2}" type="slidenum">
              <a:rPr lang="en-US" altLang="zh-CN">
                <a:solidFill>
                  <a:srgbClr val="000000"/>
                </a:solidFill>
              </a:rPr>
              <a:pPr/>
              <a:t>93</a:t>
            </a:fld>
            <a:endParaRPr lang="en-US" altLang="zh-CN">
              <a:solidFill>
                <a:srgbClr val="000000"/>
              </a:solidFill>
            </a:endParaRPr>
          </a:p>
        </p:txBody>
      </p:sp>
      <p:sp>
        <p:nvSpPr>
          <p:cNvPr id="36866" name="Rectangle 2"/>
          <p:cNvSpPr>
            <a:spLocks noGrp="1" noChangeArrowheads="1"/>
          </p:cNvSpPr>
          <p:nvPr>
            <p:ph type="title"/>
          </p:nvPr>
        </p:nvSpPr>
        <p:spPr>
          <a:xfrm>
            <a:off x="517525" y="566807"/>
            <a:ext cx="8596313" cy="707886"/>
          </a:xfrm>
        </p:spPr>
        <p:txBody>
          <a:bodyPr/>
          <a:lstStyle/>
          <a:p>
            <a:r>
              <a:rPr lang="en-US" altLang="zh-CN" sz="4000" dirty="0">
                <a:latin typeface="Times New Roman"/>
              </a:rPr>
              <a:t>【</a:t>
            </a:r>
            <a:r>
              <a:rPr lang="zh-CN" altLang="en-US" sz="4000" dirty="0">
                <a:latin typeface="Times New Roman"/>
              </a:rPr>
              <a:t>补充</a:t>
            </a:r>
            <a:r>
              <a:rPr lang="en-US" altLang="zh-CN" sz="4000" dirty="0">
                <a:latin typeface="Times New Roman"/>
              </a:rPr>
              <a:t>】</a:t>
            </a:r>
            <a:r>
              <a:rPr lang="en-US" altLang="zh-CN" sz="3900" dirty="0"/>
              <a:t> </a:t>
            </a:r>
            <a:r>
              <a:rPr lang="zh-CN" altLang="en-US" sz="3900" dirty="0"/>
              <a:t>文件包含（</a:t>
            </a:r>
            <a:r>
              <a:rPr lang="en-US" altLang="zh-CN" sz="3900" dirty="0"/>
              <a:t>4</a:t>
            </a:r>
            <a:r>
              <a:rPr lang="zh-CN" altLang="en-US" sz="3900" dirty="0"/>
              <a:t>）</a:t>
            </a:r>
          </a:p>
        </p:txBody>
      </p:sp>
      <p:sp>
        <p:nvSpPr>
          <p:cNvPr id="36867" name="Rectangle 3"/>
          <p:cNvSpPr>
            <a:spLocks noGrp="1" noChangeArrowheads="1"/>
          </p:cNvSpPr>
          <p:nvPr>
            <p:ph type="body" idx="1"/>
          </p:nvPr>
        </p:nvSpPr>
        <p:spPr>
          <a:xfrm>
            <a:off x="755650" y="1484313"/>
            <a:ext cx="8208963" cy="4114800"/>
          </a:xfrm>
        </p:spPr>
        <p:txBody>
          <a:bodyPr/>
          <a:lstStyle/>
          <a:p>
            <a:pPr>
              <a:spcBef>
                <a:spcPct val="5000"/>
              </a:spcBef>
              <a:buFontTx/>
              <a:buNone/>
            </a:pPr>
            <a:r>
              <a:rPr lang="en-US" altLang="zh-CN" sz="2400"/>
              <a:t>【</a:t>
            </a:r>
            <a:r>
              <a:rPr lang="zh-CN" altLang="en-US" sz="2400"/>
              <a:t>说明</a:t>
            </a:r>
            <a:r>
              <a:rPr lang="en-US" altLang="zh-CN" sz="2400"/>
              <a:t>】</a:t>
            </a:r>
          </a:p>
          <a:p>
            <a:pPr>
              <a:spcBef>
                <a:spcPct val="5000"/>
              </a:spcBef>
            </a:pPr>
            <a:r>
              <a:rPr lang="zh-CN" altLang="en-US" sz="2400"/>
              <a:t>在一个被包含文件中又可以包含另一个被包含文件，即文件包含是可以嵌套的（</a:t>
            </a:r>
            <a:r>
              <a:rPr lang="en-US" altLang="zh-CN" sz="2400"/>
              <a:t>&lt;=8</a:t>
            </a:r>
            <a:r>
              <a:rPr lang="zh-CN" altLang="en-US" sz="2400"/>
              <a:t>层）。</a:t>
            </a:r>
          </a:p>
          <a:p>
            <a:pPr>
              <a:spcBef>
                <a:spcPct val="5000"/>
              </a:spcBef>
              <a:buFontTx/>
              <a:buNone/>
            </a:pPr>
            <a:r>
              <a:rPr lang="en-US" altLang="zh-CN" sz="2400">
                <a:solidFill>
                  <a:srgbClr val="0000FF"/>
                </a:solidFill>
              </a:rPr>
              <a:t>【</a:t>
            </a:r>
            <a:r>
              <a:rPr lang="zh-CN" altLang="en-US" sz="2400">
                <a:solidFill>
                  <a:srgbClr val="0000FF"/>
                </a:solidFill>
              </a:rPr>
              <a:t>例</a:t>
            </a:r>
            <a:r>
              <a:rPr lang="en-US" altLang="zh-CN" sz="2400">
                <a:solidFill>
                  <a:srgbClr val="0000FF"/>
                </a:solidFill>
              </a:rPr>
              <a:t>】 </a:t>
            </a:r>
            <a:r>
              <a:rPr lang="zh-CN" altLang="en-US" sz="2400">
                <a:solidFill>
                  <a:srgbClr val="0000FF"/>
                </a:solidFill>
              </a:rPr>
              <a:t>文件</a:t>
            </a:r>
            <a:r>
              <a:rPr lang="en-US" altLang="zh-CN" sz="2400">
                <a:solidFill>
                  <a:srgbClr val="0000FF"/>
                </a:solidFill>
              </a:rPr>
              <a:t>1</a:t>
            </a:r>
            <a:r>
              <a:rPr lang="zh-CN" altLang="en-US" sz="2400">
                <a:solidFill>
                  <a:srgbClr val="0000FF"/>
                </a:solidFill>
              </a:rPr>
              <a:t>包含文件</a:t>
            </a:r>
            <a:r>
              <a:rPr lang="en-US" altLang="zh-CN" sz="2400">
                <a:solidFill>
                  <a:srgbClr val="0000FF"/>
                </a:solidFill>
              </a:rPr>
              <a:t>2</a:t>
            </a:r>
            <a:r>
              <a:rPr lang="zh-CN" altLang="en-US" sz="2400">
                <a:solidFill>
                  <a:srgbClr val="0000FF"/>
                </a:solidFill>
              </a:rPr>
              <a:t>，而文件</a:t>
            </a:r>
            <a:r>
              <a:rPr lang="en-US" altLang="zh-CN" sz="2400">
                <a:solidFill>
                  <a:srgbClr val="0000FF"/>
                </a:solidFill>
              </a:rPr>
              <a:t>2</a:t>
            </a:r>
            <a:r>
              <a:rPr lang="zh-CN" altLang="en-US" sz="2400">
                <a:solidFill>
                  <a:srgbClr val="0000FF"/>
                </a:solidFill>
              </a:rPr>
              <a:t>中要用到文件</a:t>
            </a:r>
            <a:r>
              <a:rPr lang="en-US" altLang="zh-CN" sz="2400">
                <a:solidFill>
                  <a:srgbClr val="0000FF"/>
                </a:solidFill>
              </a:rPr>
              <a:t>3</a:t>
            </a:r>
            <a:r>
              <a:rPr lang="zh-CN" altLang="en-US" sz="2400">
                <a:solidFill>
                  <a:srgbClr val="0000FF"/>
                </a:solidFill>
              </a:rPr>
              <a:t>的内容：</a:t>
            </a:r>
          </a:p>
        </p:txBody>
      </p:sp>
      <p:grpSp>
        <p:nvGrpSpPr>
          <p:cNvPr id="36879" name="Group 15"/>
          <p:cNvGrpSpPr>
            <a:grpSpLocks/>
          </p:cNvGrpSpPr>
          <p:nvPr/>
        </p:nvGrpSpPr>
        <p:grpSpPr bwMode="auto">
          <a:xfrm>
            <a:off x="758825" y="3068638"/>
            <a:ext cx="7775575" cy="1714500"/>
            <a:chOff x="478" y="1800"/>
            <a:chExt cx="4898" cy="1080"/>
          </a:xfrm>
        </p:grpSpPr>
        <p:sp>
          <p:nvSpPr>
            <p:cNvPr id="36880" name="AutoShape 16"/>
            <p:cNvSpPr>
              <a:spLocks noChangeArrowheads="1"/>
            </p:cNvSpPr>
            <p:nvPr/>
          </p:nvSpPr>
          <p:spPr bwMode="auto">
            <a:xfrm>
              <a:off x="528" y="2256"/>
              <a:ext cx="1392" cy="624"/>
            </a:xfrm>
            <a:prstGeom prst="foldedCorner">
              <a:avLst>
                <a:gd name="adj" fmla="val 12500"/>
              </a:avLst>
            </a:prstGeom>
            <a:solidFill>
              <a:srgbClr val="FFFF99">
                <a:alpha val="50000"/>
              </a:srgbClr>
            </a:solidFill>
            <a:ln w="952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solidFill>
                    <a:srgbClr val="000000"/>
                  </a:solidFill>
                  <a:latin typeface="Verdana" pitchFamily="34" charset="0"/>
                  <a:ea typeface="宋体" charset="-122"/>
                </a:rPr>
                <a:t>#include </a:t>
              </a:r>
              <a:r>
                <a:rPr lang="en-US" altLang="zh-CN" sz="1800">
                  <a:solidFill>
                    <a:srgbClr val="000000"/>
                  </a:solidFill>
                  <a:latin typeface="Times New Roman"/>
                  <a:ea typeface="宋体" charset="-122"/>
                </a:rPr>
                <a:t>“</a:t>
              </a:r>
              <a:r>
                <a:rPr lang="en-US" altLang="zh-CN" sz="1800">
                  <a:solidFill>
                    <a:srgbClr val="000000"/>
                  </a:solidFill>
                  <a:latin typeface="Verdana" pitchFamily="34" charset="0"/>
                  <a:ea typeface="宋体" charset="-122"/>
                </a:rPr>
                <a:t>file2.c</a:t>
              </a:r>
              <a:r>
                <a:rPr lang="en-US" altLang="zh-CN" sz="1800">
                  <a:solidFill>
                    <a:srgbClr val="000000"/>
                  </a:solidFill>
                  <a:latin typeface="Times New Roman"/>
                  <a:ea typeface="宋体" charset="-122"/>
                </a:rPr>
                <a:t>”</a:t>
              </a:r>
              <a:endParaRPr lang="en-US" altLang="zh-CN" sz="1800">
                <a:solidFill>
                  <a:srgbClr val="000000"/>
                </a:solidFill>
                <a:latin typeface="Verdana" pitchFamily="34" charset="0"/>
                <a:ea typeface="宋体" charset="-122"/>
              </a:endParaRPr>
            </a:p>
            <a:p>
              <a:r>
                <a:rPr lang="en-US" altLang="zh-CN" sz="1800" b="1">
                  <a:solidFill>
                    <a:srgbClr val="000000"/>
                  </a:solidFill>
                  <a:latin typeface="Times New Roman"/>
                  <a:ea typeface="宋体" charset="-122"/>
                </a:rPr>
                <a:t>…</a:t>
              </a:r>
              <a:endParaRPr lang="en-US" altLang="zh-CN" sz="1800" b="1">
                <a:solidFill>
                  <a:srgbClr val="000000"/>
                </a:solidFill>
                <a:latin typeface="Verdana" pitchFamily="34" charset="0"/>
                <a:ea typeface="宋体" charset="-122"/>
              </a:endParaRPr>
            </a:p>
          </p:txBody>
        </p:sp>
        <p:sp>
          <p:nvSpPr>
            <p:cNvPr id="36881" name="AutoShape 17"/>
            <p:cNvSpPr>
              <a:spLocks noChangeArrowheads="1"/>
            </p:cNvSpPr>
            <p:nvPr/>
          </p:nvSpPr>
          <p:spPr bwMode="auto">
            <a:xfrm>
              <a:off x="2256" y="2256"/>
              <a:ext cx="1392" cy="624"/>
            </a:xfrm>
            <a:prstGeom prst="foldedCorner">
              <a:avLst>
                <a:gd name="adj" fmla="val 12500"/>
              </a:avLst>
            </a:prstGeom>
            <a:solidFill>
              <a:srgbClr val="FFFF99">
                <a:alpha val="50000"/>
              </a:srgbClr>
            </a:solidFill>
            <a:ln w="952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solidFill>
                    <a:srgbClr val="000000"/>
                  </a:solidFill>
                  <a:latin typeface="Verdana" pitchFamily="34" charset="0"/>
                  <a:ea typeface="宋体" charset="-122"/>
                </a:rPr>
                <a:t>#include </a:t>
              </a:r>
              <a:r>
                <a:rPr lang="en-US" altLang="zh-CN" sz="1800">
                  <a:solidFill>
                    <a:srgbClr val="000000"/>
                  </a:solidFill>
                  <a:latin typeface="Times New Roman"/>
                  <a:ea typeface="宋体" charset="-122"/>
                </a:rPr>
                <a:t>“</a:t>
              </a:r>
              <a:r>
                <a:rPr lang="en-US" altLang="zh-CN" sz="1800">
                  <a:solidFill>
                    <a:srgbClr val="000000"/>
                  </a:solidFill>
                  <a:latin typeface="Verdana" pitchFamily="34" charset="0"/>
                  <a:ea typeface="宋体" charset="-122"/>
                </a:rPr>
                <a:t>file3.c</a:t>
              </a:r>
              <a:r>
                <a:rPr lang="en-US" altLang="zh-CN" sz="1800">
                  <a:solidFill>
                    <a:srgbClr val="000000"/>
                  </a:solidFill>
                  <a:latin typeface="Times New Roman"/>
                  <a:ea typeface="宋体" charset="-122"/>
                </a:rPr>
                <a:t>”</a:t>
              </a:r>
              <a:endParaRPr lang="en-US" altLang="zh-CN" sz="1800">
                <a:solidFill>
                  <a:srgbClr val="000000"/>
                </a:solidFill>
                <a:latin typeface="Verdana" pitchFamily="34" charset="0"/>
                <a:ea typeface="宋体" charset="-122"/>
              </a:endParaRPr>
            </a:p>
            <a:p>
              <a:r>
                <a:rPr lang="en-US" altLang="zh-CN" b="1">
                  <a:solidFill>
                    <a:srgbClr val="000000"/>
                  </a:solidFill>
                  <a:latin typeface="Times New Roman"/>
                  <a:ea typeface="宋体" charset="-122"/>
                </a:rPr>
                <a:t>…</a:t>
              </a:r>
              <a:endParaRPr lang="en-US" altLang="zh-CN" b="1">
                <a:solidFill>
                  <a:srgbClr val="000000"/>
                </a:solidFill>
                <a:latin typeface="Verdana" pitchFamily="34" charset="0"/>
                <a:ea typeface="宋体" charset="-122"/>
              </a:endParaRPr>
            </a:p>
          </p:txBody>
        </p:sp>
        <p:sp>
          <p:nvSpPr>
            <p:cNvPr id="36882" name="AutoShape 18"/>
            <p:cNvSpPr>
              <a:spLocks noChangeArrowheads="1"/>
            </p:cNvSpPr>
            <p:nvPr/>
          </p:nvSpPr>
          <p:spPr bwMode="auto">
            <a:xfrm>
              <a:off x="3984" y="2256"/>
              <a:ext cx="1392" cy="624"/>
            </a:xfrm>
            <a:prstGeom prst="foldedCorner">
              <a:avLst>
                <a:gd name="adj" fmla="val 12500"/>
              </a:avLst>
            </a:prstGeom>
            <a:solidFill>
              <a:srgbClr val="FFFF99">
                <a:alpha val="50000"/>
              </a:srgbClr>
            </a:solidFill>
            <a:ln w="952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solidFill>
                    <a:srgbClr val="000000"/>
                  </a:solidFill>
                  <a:latin typeface="Verdana" pitchFamily="34" charset="0"/>
                  <a:ea typeface="宋体" charset="-122"/>
                </a:rPr>
                <a:t>(</a:t>
              </a:r>
              <a:r>
                <a:rPr lang="zh-CN" altLang="en-US" sz="1800">
                  <a:solidFill>
                    <a:srgbClr val="000000"/>
                  </a:solidFill>
                  <a:latin typeface="Verdana" pitchFamily="34" charset="0"/>
                  <a:ea typeface="宋体" charset="-122"/>
                </a:rPr>
                <a:t>不包含</a:t>
              </a:r>
              <a:r>
                <a:rPr lang="en-US" altLang="zh-CN" sz="1800">
                  <a:solidFill>
                    <a:srgbClr val="000000"/>
                  </a:solidFill>
                  <a:latin typeface="Verdana" pitchFamily="34" charset="0"/>
                  <a:ea typeface="宋体" charset="-122"/>
                </a:rPr>
                <a:t>#include</a:t>
              </a:r>
            </a:p>
            <a:p>
              <a:r>
                <a:rPr lang="zh-CN" altLang="en-US" sz="1800">
                  <a:solidFill>
                    <a:srgbClr val="000000"/>
                  </a:solidFill>
                  <a:latin typeface="Verdana" pitchFamily="34" charset="0"/>
                  <a:ea typeface="宋体" charset="-122"/>
                </a:rPr>
                <a:t>命令</a:t>
              </a:r>
              <a:r>
                <a:rPr lang="en-US" altLang="zh-CN" sz="1800">
                  <a:solidFill>
                    <a:srgbClr val="000000"/>
                  </a:solidFill>
                  <a:latin typeface="Verdana" pitchFamily="34" charset="0"/>
                  <a:ea typeface="宋体" charset="-122"/>
                </a:rPr>
                <a:t>)</a:t>
              </a:r>
            </a:p>
            <a:p>
              <a:r>
                <a:rPr lang="en-US" altLang="zh-CN" b="1">
                  <a:solidFill>
                    <a:srgbClr val="000000"/>
                  </a:solidFill>
                  <a:latin typeface="Times New Roman"/>
                  <a:ea typeface="宋体" charset="-122"/>
                </a:rPr>
                <a:t>…</a:t>
              </a:r>
              <a:endParaRPr lang="en-US" altLang="zh-CN" b="1">
                <a:solidFill>
                  <a:srgbClr val="000000"/>
                </a:solidFill>
                <a:latin typeface="Verdana" pitchFamily="34" charset="0"/>
                <a:ea typeface="宋体" charset="-122"/>
              </a:endParaRPr>
            </a:p>
          </p:txBody>
        </p:sp>
        <p:sp>
          <p:nvSpPr>
            <p:cNvPr id="36883" name="Text Box 19"/>
            <p:cNvSpPr txBox="1">
              <a:spLocks noChangeArrowheads="1"/>
            </p:cNvSpPr>
            <p:nvPr/>
          </p:nvSpPr>
          <p:spPr bwMode="auto">
            <a:xfrm>
              <a:off x="830" y="2016"/>
              <a:ext cx="6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00"/>
                  </a:solidFill>
                  <a:latin typeface="Verdana" pitchFamily="34" charset="0"/>
                  <a:ea typeface="宋体" charset="-122"/>
                </a:rPr>
                <a:t>file1.c</a:t>
              </a:r>
            </a:p>
          </p:txBody>
        </p:sp>
        <p:sp>
          <p:nvSpPr>
            <p:cNvPr id="36884" name="Text Box 20"/>
            <p:cNvSpPr txBox="1">
              <a:spLocks noChangeArrowheads="1"/>
            </p:cNvSpPr>
            <p:nvPr/>
          </p:nvSpPr>
          <p:spPr bwMode="auto">
            <a:xfrm>
              <a:off x="2592" y="2016"/>
              <a:ext cx="6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00"/>
                  </a:solidFill>
                  <a:latin typeface="Verdana" pitchFamily="34" charset="0"/>
                  <a:ea typeface="宋体" charset="-122"/>
                </a:rPr>
                <a:t>file2.c</a:t>
              </a:r>
            </a:p>
          </p:txBody>
        </p:sp>
        <p:sp>
          <p:nvSpPr>
            <p:cNvPr id="36885" name="Text Box 21"/>
            <p:cNvSpPr txBox="1">
              <a:spLocks noChangeArrowheads="1"/>
            </p:cNvSpPr>
            <p:nvPr/>
          </p:nvSpPr>
          <p:spPr bwMode="auto">
            <a:xfrm>
              <a:off x="4278" y="2016"/>
              <a:ext cx="6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00"/>
                  </a:solidFill>
                  <a:latin typeface="Verdana" pitchFamily="34" charset="0"/>
                  <a:ea typeface="宋体" charset="-122"/>
                </a:rPr>
                <a:t>file3.c</a:t>
              </a:r>
            </a:p>
          </p:txBody>
        </p:sp>
        <p:sp>
          <p:nvSpPr>
            <p:cNvPr id="36886" name="Text Box 22"/>
            <p:cNvSpPr txBox="1">
              <a:spLocks noChangeArrowheads="1"/>
            </p:cNvSpPr>
            <p:nvPr/>
          </p:nvSpPr>
          <p:spPr bwMode="auto">
            <a:xfrm>
              <a:off x="478" y="1800"/>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00"/>
                  </a:solidFill>
                  <a:latin typeface="Verdana" pitchFamily="34" charset="0"/>
                  <a:ea typeface="宋体" charset="-122"/>
                </a:rPr>
                <a:t>方法一：</a:t>
              </a:r>
            </a:p>
          </p:txBody>
        </p:sp>
      </p:grpSp>
      <p:grpSp>
        <p:nvGrpSpPr>
          <p:cNvPr id="36887" name="Group 23"/>
          <p:cNvGrpSpPr>
            <a:grpSpLocks/>
          </p:cNvGrpSpPr>
          <p:nvPr/>
        </p:nvGrpSpPr>
        <p:grpSpPr bwMode="auto">
          <a:xfrm>
            <a:off x="796925" y="4797425"/>
            <a:ext cx="7775575" cy="1714500"/>
            <a:chOff x="502" y="3000"/>
            <a:chExt cx="4898" cy="1080"/>
          </a:xfrm>
        </p:grpSpPr>
        <p:sp>
          <p:nvSpPr>
            <p:cNvPr id="36888" name="AutoShape 24"/>
            <p:cNvSpPr>
              <a:spLocks noChangeArrowheads="1"/>
            </p:cNvSpPr>
            <p:nvPr/>
          </p:nvSpPr>
          <p:spPr bwMode="auto">
            <a:xfrm>
              <a:off x="552" y="3456"/>
              <a:ext cx="1392" cy="624"/>
            </a:xfrm>
            <a:prstGeom prst="foldedCorner">
              <a:avLst>
                <a:gd name="adj" fmla="val 12500"/>
              </a:avLst>
            </a:prstGeom>
            <a:solidFill>
              <a:srgbClr val="FFCC99">
                <a:alpha val="50000"/>
              </a:srgbClr>
            </a:solidFill>
            <a:ln w="952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1800">
                  <a:solidFill>
                    <a:srgbClr val="000000"/>
                  </a:solidFill>
                  <a:latin typeface="Verdana" pitchFamily="34" charset="0"/>
                  <a:ea typeface="宋体" charset="-122"/>
                </a:rPr>
                <a:t>#include </a:t>
              </a:r>
              <a:r>
                <a:rPr lang="en-US" altLang="zh-CN" sz="1800">
                  <a:solidFill>
                    <a:srgbClr val="000000"/>
                  </a:solidFill>
                  <a:latin typeface="Times New Roman"/>
                  <a:ea typeface="宋体" charset="-122"/>
                </a:rPr>
                <a:t>“</a:t>
              </a:r>
              <a:r>
                <a:rPr lang="en-US" altLang="zh-CN" sz="1800">
                  <a:solidFill>
                    <a:srgbClr val="000000"/>
                  </a:solidFill>
                  <a:latin typeface="Verdana" pitchFamily="34" charset="0"/>
                  <a:ea typeface="宋体" charset="-122"/>
                </a:rPr>
                <a:t>file3.c</a:t>
              </a:r>
              <a:r>
                <a:rPr lang="en-US" altLang="zh-CN" sz="1800">
                  <a:solidFill>
                    <a:srgbClr val="000000"/>
                  </a:solidFill>
                  <a:latin typeface="Times New Roman"/>
                  <a:ea typeface="宋体" charset="-122"/>
                </a:rPr>
                <a:t>”</a:t>
              </a:r>
              <a:r>
                <a:rPr lang="en-US" altLang="zh-CN" sz="1800">
                  <a:solidFill>
                    <a:srgbClr val="000000"/>
                  </a:solidFill>
                  <a:latin typeface="Verdana" pitchFamily="34" charset="0"/>
                  <a:ea typeface="宋体" charset="-122"/>
                </a:rPr>
                <a:t> </a:t>
              </a:r>
            </a:p>
            <a:p>
              <a:pPr algn="l"/>
              <a:r>
                <a:rPr lang="en-US" altLang="zh-CN" sz="1800">
                  <a:solidFill>
                    <a:srgbClr val="000000"/>
                  </a:solidFill>
                  <a:latin typeface="Verdana" pitchFamily="34" charset="0"/>
                  <a:ea typeface="宋体" charset="-122"/>
                </a:rPr>
                <a:t>#include </a:t>
              </a:r>
              <a:r>
                <a:rPr lang="en-US" altLang="zh-CN" sz="1800">
                  <a:solidFill>
                    <a:srgbClr val="000000"/>
                  </a:solidFill>
                  <a:latin typeface="Times New Roman"/>
                  <a:ea typeface="宋体" charset="-122"/>
                </a:rPr>
                <a:t>“</a:t>
              </a:r>
              <a:r>
                <a:rPr lang="en-US" altLang="zh-CN" sz="1800">
                  <a:solidFill>
                    <a:srgbClr val="000000"/>
                  </a:solidFill>
                  <a:latin typeface="Verdana" pitchFamily="34" charset="0"/>
                  <a:ea typeface="宋体" charset="-122"/>
                </a:rPr>
                <a:t>file2.c</a:t>
              </a:r>
              <a:r>
                <a:rPr lang="en-US" altLang="zh-CN" sz="1800">
                  <a:solidFill>
                    <a:srgbClr val="000000"/>
                  </a:solidFill>
                  <a:latin typeface="Times New Roman"/>
                  <a:ea typeface="宋体" charset="-122"/>
                </a:rPr>
                <a:t>”</a:t>
              </a:r>
              <a:endParaRPr lang="en-US" altLang="zh-CN" sz="1800">
                <a:solidFill>
                  <a:srgbClr val="000000"/>
                </a:solidFill>
                <a:latin typeface="Verdana" pitchFamily="34" charset="0"/>
                <a:ea typeface="宋体" charset="-122"/>
              </a:endParaRPr>
            </a:p>
            <a:p>
              <a:pPr algn="l"/>
              <a:r>
                <a:rPr lang="en-US" altLang="zh-CN" sz="1800" b="1">
                  <a:solidFill>
                    <a:srgbClr val="000000"/>
                  </a:solidFill>
                  <a:latin typeface="Times New Roman"/>
                  <a:ea typeface="宋体" charset="-122"/>
                </a:rPr>
                <a:t>…</a:t>
              </a:r>
              <a:endParaRPr lang="en-US" altLang="zh-CN" sz="1800" b="1">
                <a:solidFill>
                  <a:srgbClr val="000000"/>
                </a:solidFill>
                <a:latin typeface="Verdana" pitchFamily="34" charset="0"/>
                <a:ea typeface="宋体" charset="-122"/>
              </a:endParaRPr>
            </a:p>
          </p:txBody>
        </p:sp>
        <p:sp>
          <p:nvSpPr>
            <p:cNvPr id="36889" name="AutoShape 25"/>
            <p:cNvSpPr>
              <a:spLocks noChangeArrowheads="1"/>
            </p:cNvSpPr>
            <p:nvPr/>
          </p:nvSpPr>
          <p:spPr bwMode="auto">
            <a:xfrm>
              <a:off x="2280" y="3456"/>
              <a:ext cx="1392" cy="624"/>
            </a:xfrm>
            <a:prstGeom prst="foldedCorner">
              <a:avLst>
                <a:gd name="adj" fmla="val 12500"/>
              </a:avLst>
            </a:prstGeom>
            <a:solidFill>
              <a:srgbClr val="FFCC99">
                <a:alpha val="50000"/>
              </a:srgbClr>
            </a:solidFill>
            <a:ln w="952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solidFill>
                    <a:srgbClr val="000000"/>
                  </a:solidFill>
                  <a:latin typeface="Verdana" pitchFamily="34" charset="0"/>
                  <a:ea typeface="宋体" charset="-122"/>
                </a:rPr>
                <a:t>(</a:t>
              </a:r>
              <a:r>
                <a:rPr lang="zh-CN" altLang="en-US" sz="1800">
                  <a:solidFill>
                    <a:srgbClr val="000000"/>
                  </a:solidFill>
                  <a:latin typeface="Verdana" pitchFamily="34" charset="0"/>
                  <a:ea typeface="宋体" charset="-122"/>
                </a:rPr>
                <a:t>不包含</a:t>
              </a:r>
              <a:r>
                <a:rPr lang="en-US" altLang="zh-CN" sz="1800">
                  <a:solidFill>
                    <a:srgbClr val="000000"/>
                  </a:solidFill>
                  <a:latin typeface="Verdana" pitchFamily="34" charset="0"/>
                  <a:ea typeface="宋体" charset="-122"/>
                </a:rPr>
                <a:t>#include</a:t>
              </a:r>
            </a:p>
            <a:p>
              <a:r>
                <a:rPr lang="zh-CN" altLang="en-US" sz="1800">
                  <a:solidFill>
                    <a:srgbClr val="000000"/>
                  </a:solidFill>
                  <a:latin typeface="Verdana" pitchFamily="34" charset="0"/>
                  <a:ea typeface="宋体" charset="-122"/>
                </a:rPr>
                <a:t>命令</a:t>
              </a:r>
              <a:r>
                <a:rPr lang="en-US" altLang="zh-CN" sz="1800">
                  <a:solidFill>
                    <a:srgbClr val="000000"/>
                  </a:solidFill>
                  <a:latin typeface="Verdana" pitchFamily="34" charset="0"/>
                  <a:ea typeface="宋体" charset="-122"/>
                </a:rPr>
                <a:t>)</a:t>
              </a:r>
            </a:p>
            <a:p>
              <a:r>
                <a:rPr lang="en-US" altLang="zh-CN" b="1">
                  <a:solidFill>
                    <a:srgbClr val="000000"/>
                  </a:solidFill>
                  <a:latin typeface="Times New Roman"/>
                  <a:ea typeface="宋体" charset="-122"/>
                </a:rPr>
                <a:t>…</a:t>
              </a:r>
              <a:endParaRPr lang="en-US" altLang="zh-CN" b="1">
                <a:solidFill>
                  <a:srgbClr val="000000"/>
                </a:solidFill>
                <a:latin typeface="Verdana" pitchFamily="34" charset="0"/>
                <a:ea typeface="宋体" charset="-122"/>
              </a:endParaRPr>
            </a:p>
          </p:txBody>
        </p:sp>
        <p:sp>
          <p:nvSpPr>
            <p:cNvPr id="36890" name="AutoShape 26"/>
            <p:cNvSpPr>
              <a:spLocks noChangeArrowheads="1"/>
            </p:cNvSpPr>
            <p:nvPr/>
          </p:nvSpPr>
          <p:spPr bwMode="auto">
            <a:xfrm>
              <a:off x="4008" y="3456"/>
              <a:ext cx="1392" cy="624"/>
            </a:xfrm>
            <a:prstGeom prst="foldedCorner">
              <a:avLst>
                <a:gd name="adj" fmla="val 12500"/>
              </a:avLst>
            </a:prstGeom>
            <a:solidFill>
              <a:srgbClr val="FFCC99">
                <a:alpha val="50000"/>
              </a:srgbClr>
            </a:solidFill>
            <a:ln w="952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solidFill>
                    <a:srgbClr val="000000"/>
                  </a:solidFill>
                  <a:latin typeface="Verdana" pitchFamily="34" charset="0"/>
                  <a:ea typeface="宋体" charset="-122"/>
                </a:rPr>
                <a:t>(</a:t>
              </a:r>
              <a:r>
                <a:rPr lang="zh-CN" altLang="en-US" sz="1800">
                  <a:solidFill>
                    <a:srgbClr val="000000"/>
                  </a:solidFill>
                  <a:latin typeface="Verdana" pitchFamily="34" charset="0"/>
                  <a:ea typeface="宋体" charset="-122"/>
                </a:rPr>
                <a:t>不包含</a:t>
              </a:r>
              <a:r>
                <a:rPr lang="en-US" altLang="zh-CN" sz="1800">
                  <a:solidFill>
                    <a:srgbClr val="000000"/>
                  </a:solidFill>
                  <a:latin typeface="Verdana" pitchFamily="34" charset="0"/>
                  <a:ea typeface="宋体" charset="-122"/>
                </a:rPr>
                <a:t>#include</a:t>
              </a:r>
            </a:p>
            <a:p>
              <a:r>
                <a:rPr lang="zh-CN" altLang="en-US" sz="1800">
                  <a:solidFill>
                    <a:srgbClr val="000000"/>
                  </a:solidFill>
                  <a:latin typeface="Verdana" pitchFamily="34" charset="0"/>
                  <a:ea typeface="宋体" charset="-122"/>
                </a:rPr>
                <a:t>命令</a:t>
              </a:r>
              <a:r>
                <a:rPr lang="en-US" altLang="zh-CN" sz="1800">
                  <a:solidFill>
                    <a:srgbClr val="000000"/>
                  </a:solidFill>
                  <a:latin typeface="Verdana" pitchFamily="34" charset="0"/>
                  <a:ea typeface="宋体" charset="-122"/>
                </a:rPr>
                <a:t>)</a:t>
              </a:r>
            </a:p>
            <a:p>
              <a:r>
                <a:rPr lang="en-US" altLang="zh-CN" b="1">
                  <a:solidFill>
                    <a:srgbClr val="000000"/>
                  </a:solidFill>
                  <a:latin typeface="Times New Roman"/>
                  <a:ea typeface="宋体" charset="-122"/>
                </a:rPr>
                <a:t>…</a:t>
              </a:r>
              <a:endParaRPr lang="en-US" altLang="zh-CN" b="1">
                <a:solidFill>
                  <a:srgbClr val="000000"/>
                </a:solidFill>
                <a:latin typeface="Verdana" pitchFamily="34" charset="0"/>
                <a:ea typeface="宋体" charset="-122"/>
              </a:endParaRPr>
            </a:p>
          </p:txBody>
        </p:sp>
        <p:sp>
          <p:nvSpPr>
            <p:cNvPr id="36891" name="Text Box 27"/>
            <p:cNvSpPr txBox="1">
              <a:spLocks noChangeArrowheads="1"/>
            </p:cNvSpPr>
            <p:nvPr/>
          </p:nvSpPr>
          <p:spPr bwMode="auto">
            <a:xfrm>
              <a:off x="854" y="3216"/>
              <a:ext cx="6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00"/>
                  </a:solidFill>
                  <a:latin typeface="Verdana" pitchFamily="34" charset="0"/>
                  <a:ea typeface="宋体" charset="-122"/>
                </a:rPr>
                <a:t>file1.c</a:t>
              </a:r>
            </a:p>
          </p:txBody>
        </p:sp>
        <p:sp>
          <p:nvSpPr>
            <p:cNvPr id="36892" name="Text Box 28"/>
            <p:cNvSpPr txBox="1">
              <a:spLocks noChangeArrowheads="1"/>
            </p:cNvSpPr>
            <p:nvPr/>
          </p:nvSpPr>
          <p:spPr bwMode="auto">
            <a:xfrm>
              <a:off x="2616" y="3216"/>
              <a:ext cx="6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00"/>
                  </a:solidFill>
                  <a:latin typeface="Verdana" pitchFamily="34" charset="0"/>
                  <a:ea typeface="宋体" charset="-122"/>
                </a:rPr>
                <a:t>file2.c</a:t>
              </a:r>
            </a:p>
          </p:txBody>
        </p:sp>
        <p:sp>
          <p:nvSpPr>
            <p:cNvPr id="36893" name="Text Box 29"/>
            <p:cNvSpPr txBox="1">
              <a:spLocks noChangeArrowheads="1"/>
            </p:cNvSpPr>
            <p:nvPr/>
          </p:nvSpPr>
          <p:spPr bwMode="auto">
            <a:xfrm>
              <a:off x="4302" y="3216"/>
              <a:ext cx="6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00"/>
                  </a:solidFill>
                  <a:latin typeface="Verdana" pitchFamily="34" charset="0"/>
                  <a:ea typeface="宋体" charset="-122"/>
                </a:rPr>
                <a:t>file3.c</a:t>
              </a:r>
            </a:p>
          </p:txBody>
        </p:sp>
        <p:sp>
          <p:nvSpPr>
            <p:cNvPr id="36894" name="Text Box 30"/>
            <p:cNvSpPr txBox="1">
              <a:spLocks noChangeArrowheads="1"/>
            </p:cNvSpPr>
            <p:nvPr/>
          </p:nvSpPr>
          <p:spPr bwMode="auto">
            <a:xfrm>
              <a:off x="502" y="3000"/>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00"/>
                  </a:solidFill>
                  <a:latin typeface="Verdana" pitchFamily="34" charset="0"/>
                  <a:ea typeface="宋体" charset="-122"/>
                </a:rPr>
                <a:t>方法二：</a:t>
              </a:r>
            </a:p>
          </p:txBody>
        </p:sp>
      </p:grpSp>
    </p:spTree>
    <p:extLst>
      <p:ext uri="{BB962C8B-B14F-4D97-AF65-F5344CB8AC3E}">
        <p14:creationId xmlns:p14="http://schemas.microsoft.com/office/powerpoint/2010/main" val="1944232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6879"/>
                                        </p:tgtEl>
                                        <p:attrNameLst>
                                          <p:attrName>style.visibility</p:attrName>
                                        </p:attrNameLst>
                                      </p:cBhvr>
                                      <p:to>
                                        <p:strVal val="visible"/>
                                      </p:to>
                                    </p:set>
                                    <p:animEffect transition="in" filter="wipe(up)">
                                      <p:cBhvr>
                                        <p:cTn id="7" dur="500"/>
                                        <p:tgtEl>
                                          <p:spTgt spid="368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36887"/>
                                        </p:tgtEl>
                                        <p:attrNameLst>
                                          <p:attrName>style.visibility</p:attrName>
                                        </p:attrNameLst>
                                      </p:cBhvr>
                                      <p:to>
                                        <p:strVal val="visible"/>
                                      </p:to>
                                    </p:set>
                                    <p:animEffect transition="in" filter="barn(outVertical)">
                                      <p:cBhvr>
                                        <p:cTn id="12" dur="500"/>
                                        <p:tgtEl>
                                          <p:spTgt spid="36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C8A3133-D476-4B59-AE3F-17F610D37D51}" type="slidenum">
              <a:rPr lang="en-US" altLang="zh-CN"/>
              <a:pPr/>
              <a:t>94</a:t>
            </a:fld>
            <a:endParaRPr lang="en-US" altLang="zh-CN"/>
          </a:p>
        </p:txBody>
      </p:sp>
      <p:sp>
        <p:nvSpPr>
          <p:cNvPr id="86018" name="Rectangle 2"/>
          <p:cNvSpPr>
            <a:spLocks noGrp="1" noChangeArrowheads="1"/>
          </p:cNvSpPr>
          <p:nvPr>
            <p:ph type="title"/>
          </p:nvPr>
        </p:nvSpPr>
        <p:spPr/>
        <p:txBody>
          <a:bodyPr/>
          <a:lstStyle/>
          <a:p>
            <a:endParaRPr lang="zh-CN" altLang="zh-CN"/>
          </a:p>
        </p:txBody>
      </p:sp>
      <p:sp>
        <p:nvSpPr>
          <p:cNvPr id="86019" name="Rectangle 3"/>
          <p:cNvSpPr>
            <a:spLocks noGrp="1" noChangeArrowheads="1"/>
          </p:cNvSpPr>
          <p:nvPr>
            <p:ph type="body" idx="1"/>
          </p:nvPr>
        </p:nvSpPr>
        <p:spPr/>
        <p:txBody>
          <a:bodyPr/>
          <a:lstStyle/>
          <a:p>
            <a:r>
              <a:rPr lang="zh-CN" altLang="en-US" b="1" dirty="0">
                <a:solidFill>
                  <a:srgbClr val="000000"/>
                </a:solidFill>
                <a:latin typeface="Arial" charset="0"/>
                <a:ea typeface="楷体_GB2312" pitchFamily="49" charset="-122"/>
              </a:rPr>
              <a:t>作业：</a:t>
            </a:r>
          </a:p>
          <a:p>
            <a:pPr marL="457200" lvl="1" indent="0">
              <a:buNone/>
            </a:pPr>
            <a:r>
              <a:rPr lang="en-US" altLang="zh-CN" b="1" dirty="0">
                <a:latin typeface="Arial" charset="0"/>
                <a:ea typeface="楷体_GB2312" pitchFamily="49" charset="-122"/>
              </a:rPr>
              <a:t>1</a:t>
            </a:r>
            <a:r>
              <a:rPr lang="zh-CN" altLang="en-US" b="1" dirty="0">
                <a:latin typeface="Arial" charset="0"/>
                <a:ea typeface="楷体_GB2312" pitchFamily="49" charset="-122"/>
              </a:rPr>
              <a:t>）</a:t>
            </a:r>
            <a:r>
              <a:rPr lang="en-US" altLang="zh-CN" b="1" dirty="0">
                <a:latin typeface="Arial" charset="0"/>
                <a:ea typeface="楷体_GB2312" pitchFamily="49" charset="-122"/>
              </a:rPr>
              <a:t>P218 7.4</a:t>
            </a:r>
            <a:r>
              <a:rPr lang="zh-CN" altLang="en-US" b="1" dirty="0">
                <a:latin typeface="Arial" charset="0"/>
                <a:ea typeface="楷体_GB2312" pitchFamily="49" charset="-122"/>
              </a:rPr>
              <a:t>，</a:t>
            </a:r>
            <a:r>
              <a:rPr lang="en-US" altLang="zh-CN" b="1" dirty="0">
                <a:latin typeface="Arial" charset="0"/>
                <a:ea typeface="楷体_GB2312" pitchFamily="49" charset="-122"/>
              </a:rPr>
              <a:t>7.7</a:t>
            </a:r>
          </a:p>
          <a:p>
            <a:pPr marL="457200" lvl="1" indent="0">
              <a:buNone/>
            </a:pPr>
            <a:r>
              <a:rPr lang="en-US" altLang="zh-CN" b="1" dirty="0">
                <a:latin typeface="Arial" charset="0"/>
                <a:ea typeface="楷体_GB2312" pitchFamily="49" charset="-122"/>
              </a:rPr>
              <a:t>2</a:t>
            </a:r>
            <a:r>
              <a:rPr lang="zh-CN" altLang="en-US" b="1" dirty="0">
                <a:latin typeface="Arial" charset="0"/>
                <a:ea typeface="楷体_GB2312" pitchFamily="49" charset="-122"/>
              </a:rPr>
              <a:t>）补充题（见下页）</a:t>
            </a:r>
            <a:endParaRPr lang="en-US" altLang="zh-CN" b="1" dirty="0">
              <a:latin typeface="Arial" charset="0"/>
              <a:ea typeface="楷体_GB2312" pitchFamily="49" charset="-122"/>
            </a:endParaRPr>
          </a:p>
          <a:p>
            <a:pPr marL="457200" lvl="1" indent="0">
              <a:buNone/>
            </a:pPr>
            <a:endParaRPr lang="en-US" altLang="zh-CN"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30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89" y="604292"/>
            <a:ext cx="8623622" cy="5649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cmpd="sng" algn="ctr">
                <a:solidFill>
                  <a:srgbClr val="FF0000"/>
                </a:solidFill>
                <a:prstDash val="solid"/>
                <a:miter lim="800000"/>
                <a:headEnd type="none" w="med" len="med"/>
                <a:tailEnd type="none" w="med" len="med"/>
              </a14:hiddenLine>
            </a:ext>
          </a:extLst>
        </p:spPr>
      </p:pic>
      <p:sp>
        <p:nvSpPr>
          <p:cNvPr id="5" name="TextBox 4"/>
          <p:cNvSpPr txBox="1"/>
          <p:nvPr/>
        </p:nvSpPr>
        <p:spPr>
          <a:xfrm>
            <a:off x="4139952" y="939740"/>
            <a:ext cx="2803973" cy="400110"/>
          </a:xfrm>
          <a:prstGeom prst="rect">
            <a:avLst/>
          </a:prstGeom>
          <a:noFill/>
        </p:spPr>
        <p:txBody>
          <a:bodyPr wrap="none" rtlCol="0">
            <a:spAutoFit/>
          </a:bodyPr>
          <a:lstStyle/>
          <a:p>
            <a:r>
              <a:rPr lang="zh-CN" altLang="en-US" sz="2000" b="1" dirty="0">
                <a:solidFill>
                  <a:srgbClr val="FF0000"/>
                </a:solidFill>
              </a:rPr>
              <a:t>（输出在</a:t>
            </a:r>
            <a:r>
              <a:rPr lang="en-US" altLang="zh-CN" sz="2000" b="1" dirty="0">
                <a:solidFill>
                  <a:srgbClr val="FF0000"/>
                </a:solidFill>
              </a:rPr>
              <a:t>main</a:t>
            </a:r>
            <a:r>
              <a:rPr lang="zh-CN" altLang="en-US" sz="2000" b="1" dirty="0">
                <a:solidFill>
                  <a:srgbClr val="FF0000"/>
                </a:solidFill>
              </a:rPr>
              <a:t>中实现）</a:t>
            </a:r>
          </a:p>
        </p:txBody>
      </p:sp>
    </p:spTree>
    <p:extLst>
      <p:ext uri="{BB962C8B-B14F-4D97-AF65-F5344CB8AC3E}">
        <p14:creationId xmlns:p14="http://schemas.microsoft.com/office/powerpoint/2010/main" val="3327515336"/>
      </p:ext>
    </p:extLst>
  </p:cSld>
  <p:clrMapOvr>
    <a:masterClrMapping/>
  </p:clrMapOvr>
</p:sld>
</file>

<file path=ppt/theme/theme1.xml><?xml version="1.0" encoding="utf-8"?>
<a:theme xmlns:a="http://schemas.openxmlformats.org/drawingml/2006/main" name="Sumi Painting">
  <a:themeElements>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fontScheme name="Sumi Painting">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umi Painting">
  <a:themeElements>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fontScheme name="Sumi Painting">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Gesture">
  <a:themeElements>
    <a:clrScheme name="Gesture 1">
      <a:dk1>
        <a:srgbClr val="000000"/>
      </a:dk1>
      <a:lt1>
        <a:srgbClr val="FFFFFF"/>
      </a:lt1>
      <a:dk2>
        <a:srgbClr val="000000"/>
      </a:dk2>
      <a:lt2>
        <a:srgbClr val="892D5B"/>
      </a:lt2>
      <a:accent1>
        <a:srgbClr val="CC9B10"/>
      </a:accent1>
      <a:accent2>
        <a:srgbClr val="C6CB65"/>
      </a:accent2>
      <a:accent3>
        <a:srgbClr val="FFFFFF"/>
      </a:accent3>
      <a:accent4>
        <a:srgbClr val="000000"/>
      </a:accent4>
      <a:accent5>
        <a:srgbClr val="E2CBAA"/>
      </a:accent5>
      <a:accent6>
        <a:srgbClr val="B3B85B"/>
      </a:accent6>
      <a:hlink>
        <a:srgbClr val="9F83BD"/>
      </a:hlink>
      <a:folHlink>
        <a:srgbClr val="F8CB0A"/>
      </a:folHlink>
    </a:clrScheme>
    <a:fontScheme name="Gesture">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FF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Comic Sans MS" pitchFamily="66" charset="0"/>
            <a:ea typeface="宋体" charset="-122"/>
          </a:defRPr>
        </a:defPPr>
      </a:lstStyle>
    </a:spDef>
    <a:lnDef>
      <a:spPr bwMode="auto">
        <a:xfrm>
          <a:off x="0" y="0"/>
          <a:ext cx="1" cy="1"/>
        </a:xfrm>
        <a:custGeom>
          <a:avLst/>
          <a:gdLst/>
          <a:ahLst/>
          <a:cxnLst/>
          <a:rect l="0" t="0" r="0" b="0"/>
          <a:pathLst/>
        </a:custGeom>
        <a:solidFill>
          <a:schemeClr val="accent1"/>
        </a:solidFill>
        <a:ln w="38100" cap="flat" cmpd="sng" algn="ctr">
          <a:solidFill>
            <a:srgbClr val="FF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Comic Sans MS" pitchFamily="66" charset="0"/>
            <a:ea typeface="宋体" charset="-122"/>
          </a:defRPr>
        </a:defPPr>
      </a:lstStyle>
    </a:lnDef>
  </a:objectDefaults>
  <a:extraClrSchemeLst>
    <a:extraClrScheme>
      <a:clrScheme name="Gesture 1">
        <a:dk1>
          <a:srgbClr val="000000"/>
        </a:dk1>
        <a:lt1>
          <a:srgbClr val="FFFFFF"/>
        </a:lt1>
        <a:dk2>
          <a:srgbClr val="000000"/>
        </a:dk2>
        <a:lt2>
          <a:srgbClr val="892D5B"/>
        </a:lt2>
        <a:accent1>
          <a:srgbClr val="CC9B10"/>
        </a:accent1>
        <a:accent2>
          <a:srgbClr val="C6CB65"/>
        </a:accent2>
        <a:accent3>
          <a:srgbClr val="FFFFFF"/>
        </a:accent3>
        <a:accent4>
          <a:srgbClr val="000000"/>
        </a:accent4>
        <a:accent5>
          <a:srgbClr val="E2CBAA"/>
        </a:accent5>
        <a:accent6>
          <a:srgbClr val="B3B85B"/>
        </a:accent6>
        <a:hlink>
          <a:srgbClr val="9F83BD"/>
        </a:hlink>
        <a:folHlink>
          <a:srgbClr val="F8CB0A"/>
        </a:folHlink>
      </a:clrScheme>
      <a:clrMap bg1="lt1" tx1="dk1" bg2="lt2" tx2="dk2" accent1="accent1" accent2="accent2" accent3="accent3" accent4="accent4" accent5="accent5" accent6="accent6" hlink="hlink" folHlink="folHlink"/>
    </a:extraClrScheme>
    <a:extraClrScheme>
      <a:clrScheme name="Gesture 2">
        <a:dk1>
          <a:srgbClr val="000000"/>
        </a:dk1>
        <a:lt1>
          <a:srgbClr val="FFFFFF"/>
        </a:lt1>
        <a:dk2>
          <a:srgbClr val="000000"/>
        </a:dk2>
        <a:lt2>
          <a:srgbClr val="892D5B"/>
        </a:lt2>
        <a:accent1>
          <a:srgbClr val="CC9B10"/>
        </a:accent1>
        <a:accent2>
          <a:srgbClr val="808000"/>
        </a:accent2>
        <a:accent3>
          <a:srgbClr val="FFFFFF"/>
        </a:accent3>
        <a:accent4>
          <a:srgbClr val="000000"/>
        </a:accent4>
        <a:accent5>
          <a:srgbClr val="E2CBAA"/>
        </a:accent5>
        <a:accent6>
          <a:srgbClr val="737300"/>
        </a:accent6>
        <a:hlink>
          <a:srgbClr val="CDCD2B"/>
        </a:hlink>
        <a:folHlink>
          <a:srgbClr val="ECAE00"/>
        </a:folHlink>
      </a:clrScheme>
      <a:clrMap bg1="lt1" tx1="dk1" bg2="lt2" tx2="dk2" accent1="accent1" accent2="accent2" accent3="accent3" accent4="accent4" accent5="accent5" accent6="accent6" hlink="hlink" folHlink="folHlink"/>
    </a:extraClrScheme>
    <a:extraClrScheme>
      <a:clrScheme name="Gesture 3">
        <a:dk1>
          <a:srgbClr val="000000"/>
        </a:dk1>
        <a:lt1>
          <a:srgbClr val="FFFFFF"/>
        </a:lt1>
        <a:dk2>
          <a:srgbClr val="333333"/>
        </a:dk2>
        <a:lt2>
          <a:srgbClr val="333333"/>
        </a:lt2>
        <a:accent1>
          <a:srgbClr val="DDDDDD"/>
        </a:accent1>
        <a:accent2>
          <a:srgbClr val="C0C0C0"/>
        </a:accent2>
        <a:accent3>
          <a:srgbClr val="FFFFFF"/>
        </a:accent3>
        <a:accent4>
          <a:srgbClr val="000000"/>
        </a:accent4>
        <a:accent5>
          <a:srgbClr val="EBEBEB"/>
        </a:accent5>
        <a:accent6>
          <a:srgbClr val="AEAEAE"/>
        </a:accent6>
        <a:hlink>
          <a:srgbClr val="777777"/>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Designs\Ricepaper.pot</Template>
  <TotalTime>4037</TotalTime>
  <Words>7328</Words>
  <Application>Microsoft Office PowerPoint</Application>
  <PresentationFormat>全屏显示(4:3)</PresentationFormat>
  <Paragraphs>1050</Paragraphs>
  <Slides>95</Slides>
  <Notes>4</Notes>
  <HiddenSlides>4</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95</vt:i4>
      </vt:variant>
    </vt:vector>
  </HeadingPairs>
  <TitlesOfParts>
    <vt:vector size="114" baseType="lpstr">
      <vt:lpstr>Monotype Sorts</vt:lpstr>
      <vt:lpstr>SimSun,Bold</vt:lpstr>
      <vt:lpstr>黑体</vt:lpstr>
      <vt:lpstr>华文新魏</vt:lpstr>
      <vt:lpstr>楷体_GB2312</vt:lpstr>
      <vt:lpstr>宋体</vt:lpstr>
      <vt:lpstr>Arial</vt:lpstr>
      <vt:lpstr>Arial Black</vt:lpstr>
      <vt:lpstr>Bookman Old Style</vt:lpstr>
      <vt:lpstr>Comic Sans MS</vt:lpstr>
      <vt:lpstr>Courier New</vt:lpstr>
      <vt:lpstr>Georgia</vt:lpstr>
      <vt:lpstr>Tahoma</vt:lpstr>
      <vt:lpstr>Times New Roman</vt:lpstr>
      <vt:lpstr>Verdana</vt:lpstr>
      <vt:lpstr>Wingdings</vt:lpstr>
      <vt:lpstr>Sumi Painting</vt:lpstr>
      <vt:lpstr>1_Sumi Painting</vt:lpstr>
      <vt:lpstr>Gesture</vt:lpstr>
      <vt:lpstr>一、数组元素作函数实参</vt:lpstr>
      <vt:lpstr>PowerPoint 演示文稿</vt:lpstr>
      <vt:lpstr>二、数组名作函数参数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三、多维数组名作函数参数</vt:lpstr>
      <vt:lpstr>PowerPoint 演示文稿</vt:lpstr>
      <vt:lpstr>PowerPoint 演示文稿</vt:lpstr>
      <vt:lpstr>§7.8局部变量和全局变量</vt:lpstr>
      <vt:lpstr>变量</vt:lpstr>
      <vt:lpstr>变量的分类</vt:lpstr>
      <vt:lpstr>7.8.1 局部变量</vt:lpstr>
      <vt:lpstr>7.8.1 局部变量</vt:lpstr>
      <vt:lpstr>PowerPoint 演示文稿</vt:lpstr>
      <vt:lpstr>PowerPoint 演示文稿</vt:lpstr>
      <vt:lpstr>PowerPoint 演示文稿</vt:lpstr>
      <vt:lpstr>7.8.2全局变量</vt:lpstr>
      <vt:lpstr>PowerPoint 演示文稿</vt:lpstr>
      <vt:lpstr>PowerPoint 演示文稿</vt:lpstr>
      <vt:lpstr>7.8.2 全局变量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课堂练习——看程序写结果</vt:lpstr>
      <vt:lpstr>7.9变量的存储方式和生存期</vt:lpstr>
      <vt:lpstr>7.9.1 变量的存储类别</vt:lpstr>
      <vt:lpstr>PowerPoint 演示文稿</vt:lpstr>
      <vt:lpstr>PowerPoint 演示文稿</vt:lpstr>
      <vt:lpstr>7.9.2 局部变量的存储类别</vt:lpstr>
      <vt:lpstr>7.9.2 变量的存储类别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7.9.2 变量的存储类别</vt:lpstr>
      <vt:lpstr>PowerPoint 演示文稿</vt:lpstr>
      <vt:lpstr>PowerPoint 演示文稿</vt:lpstr>
      <vt:lpstr>7.9.2 变量的存储类别</vt:lpstr>
      <vt:lpstr>7.9.3 全局变量的存储类别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如何运行一个多文件的程序</vt:lpstr>
      <vt:lpstr>PowerPoint 演示文稿</vt:lpstr>
      <vt:lpstr>PowerPoint 演示文稿</vt:lpstr>
      <vt:lpstr>PowerPoint 演示文稿</vt:lpstr>
      <vt:lpstr>PowerPoint 演示文稿</vt:lpstr>
      <vt:lpstr>7.9.4 存储类别小结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7.10 关于变量的声明和定义</vt:lpstr>
      <vt:lpstr>7.11 内部函数和外部函数</vt:lpstr>
      <vt:lpstr>7.11.1 内部函数</vt:lpstr>
      <vt:lpstr>7.11.2 外部函数</vt:lpstr>
      <vt:lpstr>PowerPoint 演示文稿</vt:lpstr>
      <vt:lpstr>PowerPoint 演示文稿</vt:lpstr>
      <vt:lpstr>PowerPoint 演示文稿</vt:lpstr>
      <vt:lpstr>PowerPoint 演示文稿</vt:lpstr>
      <vt:lpstr>【补充】 “文件包含”处理</vt:lpstr>
      <vt:lpstr>PowerPoint 演示文稿</vt:lpstr>
      <vt:lpstr>PowerPoint 演示文稿</vt:lpstr>
      <vt:lpstr>【补充】 文件包含（4）</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函数</dc:title>
  <dc:creator>郑旭玲</dc:creator>
  <cp:lastModifiedBy>刘明辉</cp:lastModifiedBy>
  <cp:revision>495</cp:revision>
  <dcterms:created xsi:type="dcterms:W3CDTF">2001-04-02T08:34:29Z</dcterms:created>
  <dcterms:modified xsi:type="dcterms:W3CDTF">2017-12-12T13:21:59Z</dcterms:modified>
</cp:coreProperties>
</file>