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72"/>
  </p:notesMasterIdLst>
  <p:sldIdLst>
    <p:sldId id="258" r:id="rId2"/>
    <p:sldId id="257" r:id="rId3"/>
    <p:sldId id="268" r:id="rId4"/>
    <p:sldId id="266" r:id="rId5"/>
    <p:sldId id="269" r:id="rId6"/>
    <p:sldId id="270" r:id="rId7"/>
    <p:sldId id="272" r:id="rId8"/>
    <p:sldId id="271" r:id="rId9"/>
    <p:sldId id="273" r:id="rId10"/>
    <p:sldId id="267" r:id="rId11"/>
    <p:sldId id="277" r:id="rId12"/>
    <p:sldId id="280" r:id="rId13"/>
    <p:sldId id="283" r:id="rId14"/>
    <p:sldId id="282" r:id="rId15"/>
    <p:sldId id="286" r:id="rId16"/>
    <p:sldId id="312" r:id="rId17"/>
    <p:sldId id="313" r:id="rId18"/>
    <p:sldId id="314" r:id="rId19"/>
    <p:sldId id="315" r:id="rId20"/>
    <p:sldId id="274" r:id="rId21"/>
    <p:sldId id="279" r:id="rId22"/>
    <p:sldId id="316" r:id="rId23"/>
    <p:sldId id="287" r:id="rId24"/>
    <p:sldId id="288" r:id="rId25"/>
    <p:sldId id="317" r:id="rId26"/>
    <p:sldId id="31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5" r:id="rId42"/>
    <p:sldId id="306" r:id="rId43"/>
    <p:sldId id="307" r:id="rId44"/>
    <p:sldId id="310" r:id="rId45"/>
    <p:sldId id="309" r:id="rId46"/>
    <p:sldId id="311" r:id="rId47"/>
    <p:sldId id="303" r:id="rId48"/>
    <p:sldId id="319" r:id="rId49"/>
    <p:sldId id="320" r:id="rId50"/>
    <p:sldId id="281" r:id="rId51"/>
    <p:sldId id="321" r:id="rId52"/>
    <p:sldId id="322" r:id="rId53"/>
    <p:sldId id="323" r:id="rId54"/>
    <p:sldId id="284" r:id="rId55"/>
    <p:sldId id="324" r:id="rId56"/>
    <p:sldId id="325" r:id="rId57"/>
    <p:sldId id="326" r:id="rId58"/>
    <p:sldId id="327" r:id="rId59"/>
    <p:sldId id="290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99665ED-0EE0-4177-A990-8870A7CE0E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665ED-0EE0-4177-A990-8870A7CE0E4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9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F1DF0-BE80-406C-BCFA-66BF29CA0D2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F1DF0-BE80-406C-BCFA-66BF29CA0D2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25D4A4-9165-4A26-B916-DD5E321FEE1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4C18-183E-4675-8C45-3EE3B4E0BE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9688-1415-4274-B29B-372EC5205F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ED414-B8F7-4E4E-97E5-476A033834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8E5D95-6669-456F-8B03-ACB5AF9394C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D1D4-AB43-4728-A6B4-734E8FEE670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EFC2-4F68-4063-84C2-1ADC6F4B17C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812-B441-4A8E-80B4-B2EFE1B2B3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F952-37B0-4646-8DB8-5514022ACCB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355-E95E-41AD-A448-7441ABA87A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5E6E-4343-4ECC-B065-D571765CB4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9B49-1C97-4233-A4E7-34F3AB2F02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e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9" Type="http://schemas.openxmlformats.org/officeDocument/2006/relationships/image" Target="../media/image34.emf"/><Relationship Id="rId21" Type="http://schemas.openxmlformats.org/officeDocument/2006/relationships/image" Target="../media/image25.emf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0.emf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33.emf"/><Relationship Id="rId40" Type="http://schemas.openxmlformats.org/officeDocument/2006/relationships/oleObject" Target="../embeddings/oleObject22.bin"/><Relationship Id="rId45" Type="http://schemas.openxmlformats.org/officeDocument/2006/relationships/image" Target="../media/image37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4.emf"/><Relationship Id="rId31" Type="http://schemas.openxmlformats.org/officeDocument/2006/relationships/image" Target="../media/image30.wmf"/><Relationship Id="rId44" Type="http://schemas.openxmlformats.org/officeDocument/2006/relationships/oleObject" Target="../embeddings/oleObject24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28.e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8" Type="http://schemas.openxmlformats.org/officeDocument/2006/relationships/oleObject" Target="../embeddings/oleObject6.bin"/><Relationship Id="rId3" Type="http://schemas.openxmlformats.org/officeDocument/2006/relationships/image" Target="../media/image16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oleObject" Target="../embeddings/oleObject21.bin"/><Relationship Id="rId20" Type="http://schemas.openxmlformats.org/officeDocument/2006/relationships/oleObject" Target="../embeddings/oleObject12.bin"/><Relationship Id="rId41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5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46.emf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7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Relationship Id="rId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8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03.e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11.w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17.e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112.emf"/><Relationship Id="rId21" Type="http://schemas.openxmlformats.org/officeDocument/2006/relationships/image" Target="../media/image121.e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9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6.emf"/><Relationship Id="rId5" Type="http://schemas.openxmlformats.org/officeDocument/2006/relationships/image" Target="../media/image113.wmf"/><Relationship Id="rId15" Type="http://schemas.openxmlformats.org/officeDocument/2006/relationships/image" Target="../media/image118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20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0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27.emf"/><Relationship Id="rId7" Type="http://schemas.openxmlformats.org/officeDocument/2006/relationships/image" Target="../media/image129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0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31.emf"/><Relationship Id="rId7" Type="http://schemas.openxmlformats.org/officeDocument/2006/relationships/image" Target="../media/image133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4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26.bin"/><Relationship Id="rId3" Type="http://schemas.openxmlformats.org/officeDocument/2006/relationships/image" Target="../media/image136.emf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43.emf"/><Relationship Id="rId2" Type="http://schemas.openxmlformats.org/officeDocument/2006/relationships/oleObject" Target="../embeddings/oleObject118.bin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40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44.e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52.e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147.emf"/><Relationship Id="rId7" Type="http://schemas.openxmlformats.org/officeDocument/2006/relationships/image" Target="../media/image149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54.e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51.wmf"/><Relationship Id="rId5" Type="http://schemas.openxmlformats.org/officeDocument/2006/relationships/image" Target="../media/image148.e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55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50.emf"/><Relationship Id="rId14" Type="http://schemas.openxmlformats.org/officeDocument/2006/relationships/oleObject" Target="../embeddings/oleObject13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3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143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52.bin"/><Relationship Id="rId3" Type="http://schemas.openxmlformats.org/officeDocument/2006/relationships/image" Target="../media/image162.wmf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69.wmf"/><Relationship Id="rId25" Type="http://schemas.openxmlformats.org/officeDocument/2006/relationships/image" Target="../media/image173.w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66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172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jledu.com.cn/jajb/xiaoxue/tupian/ima/ls/ls003/ls00300014.jpg&amp;imgrefurl=http://www.jledu.com.cn/jajb/xiaoxue/tupian/lixiandai.htm&amp;h=480&amp;w=321&amp;prev=/images?q=%E5%8E%9F%E5%AD%90%E5%BC%B9+&amp;svnum=50&amp;hl=zh-CN&amp;lr=lang_zh-CN|lang_en&amp;ie=UTF-8&amp;inlang=zh-CN&amp;sa=G" TargetMode="External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>
            <a:extLst>
              <a:ext uri="{FF2B5EF4-FFF2-40B4-BE49-F238E27FC236}">
                <a16:creationId xmlns:a16="http://schemas.microsoft.com/office/drawing/2014/main" id="{139DFA06-E225-FC18-392C-AE3665D0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7" y="381000"/>
            <a:ext cx="754380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/>
              <a:t>教学安排</a:t>
            </a:r>
            <a:endParaRPr lang="en-US" altLang="zh-CN" sz="3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12F7D-05C6-4E27-B9BE-7C97A1964E97}"/>
              </a:ext>
            </a:extLst>
          </p:cNvPr>
          <p:cNvSpPr txBox="1"/>
          <p:nvPr/>
        </p:nvSpPr>
        <p:spPr>
          <a:xfrm>
            <a:off x="609600" y="1066800"/>
            <a:ext cx="8122444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5763" indent="-38576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+mn-lt"/>
                <a:ea typeface="+mn-ea"/>
              </a:rPr>
              <a:t>课程进度</a:t>
            </a:r>
            <a:endParaRPr lang="en-US" altLang="zh-CN" sz="21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本学期教学周有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16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周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半期考预定在第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8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周周六（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22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日上午）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+mn-lt"/>
                <a:ea typeface="+mn-ea"/>
              </a:rPr>
              <a:t>课程考核成绩构成比例</a:t>
            </a:r>
            <a:endParaRPr lang="en-US" altLang="zh-CN" sz="21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总评成绩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=0.3*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期中成绩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+0.3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期末成绩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		    +0.1*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小测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成绩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+0.1*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小测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成绩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         +0.1*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作业成绩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+0.1*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考勤成绩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385763" indent="-38576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+mn-lt"/>
                <a:ea typeface="+mn-ea"/>
              </a:rPr>
              <a:t>期中、期末试卷构成</a:t>
            </a:r>
            <a:endParaRPr lang="en-US" altLang="zh-CN" sz="21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选择题（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10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题，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分）、填空题（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10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题，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20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分）、计算题（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5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题，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60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分）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385763" indent="-38576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+mn-lt"/>
                <a:ea typeface="+mn-ea"/>
              </a:rPr>
              <a:t>课后作业</a:t>
            </a:r>
            <a:endParaRPr lang="en-US" altLang="zh-CN" sz="21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课程组自编习题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385763" indent="-38576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100" dirty="0">
                <a:latin typeface="+mn-lt"/>
                <a:ea typeface="+mn-ea"/>
              </a:rPr>
              <a:t>考勤</a:t>
            </a:r>
            <a:endParaRPr lang="en-US" altLang="zh-CN" sz="21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建议使用微信小程序“厦大教务”或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184-F6F9-48E2-9AC3-40F677089C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物理学的分类：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物理学理论分为五大块：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经典力学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热力学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电磁学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相对论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量子力学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按照研究的方法，可分为：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理论物理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实验物理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计算物理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物理学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099B-40B2-49A5-94C1-7AB57D682CC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462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理论与实验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物理学本质上是实验科学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理论的指导作用对物理学发展的影响</a:t>
            </a:r>
          </a:p>
          <a:p>
            <a:endParaRPr lang="zh-CN" altLang="en-US" dirty="0"/>
          </a:p>
          <a:p>
            <a:r>
              <a:rPr lang="zh-CN" altLang="en-US" dirty="0"/>
              <a:t>继承与创新</a:t>
            </a:r>
          </a:p>
          <a:p>
            <a:endParaRPr lang="zh-CN" altLang="en-US" dirty="0"/>
          </a:p>
          <a:p>
            <a:r>
              <a:rPr lang="zh-CN" altLang="en-US" dirty="0"/>
              <a:t>相对与绝对</a:t>
            </a:r>
          </a:p>
          <a:p>
            <a:endParaRPr lang="en-US" altLang="zh-CN" dirty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物理学的研究方法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ED2B-D60D-4472-8D3A-74A568C763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量子力学与</a:t>
            </a:r>
            <a:r>
              <a:rPr lang="en-US" altLang="zh-CN" sz="2600" dirty="0"/>
              <a:t>STM</a:t>
            </a:r>
          </a:p>
          <a:p>
            <a:endParaRPr lang="en-US" altLang="zh-CN" sz="2600" dirty="0"/>
          </a:p>
          <a:p>
            <a:r>
              <a:rPr lang="en-US" altLang="zh-CN" sz="2600" dirty="0"/>
              <a:t>BEC</a:t>
            </a:r>
            <a:r>
              <a:rPr lang="zh-CN" altLang="en-US" sz="2600" dirty="0"/>
              <a:t>的实现</a:t>
            </a:r>
          </a:p>
          <a:p>
            <a:endParaRPr lang="zh-CN" altLang="en-US" sz="2600" dirty="0"/>
          </a:p>
          <a:p>
            <a:r>
              <a:rPr lang="zh-CN" altLang="en-US" sz="2600" dirty="0"/>
              <a:t>电子波动性的实验证实</a:t>
            </a:r>
          </a:p>
          <a:p>
            <a:endParaRPr lang="en-US" altLang="zh-CN" sz="2600" dirty="0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501650" y="1219200"/>
            <a:ext cx="5060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理论的指导作用对物理学发展的影响</a:t>
            </a:r>
          </a:p>
        </p:txBody>
      </p:sp>
      <p:pic>
        <p:nvPicPr>
          <p:cNvPr id="158726" name="Picture 6" descr="FG39_0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34" r="22110"/>
          <a:stretch>
            <a:fillRect/>
          </a:stretch>
        </p:blipFill>
        <p:spPr bwMode="auto">
          <a:xfrm>
            <a:off x="5291137" y="1873250"/>
            <a:ext cx="2786063" cy="21986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158727" name="Picture 7" descr="FG39_017"/>
          <p:cNvPicPr>
            <a:picLocks noChangeAspect="1" noChangeArrowheads="1"/>
          </p:cNvPicPr>
          <p:nvPr/>
        </p:nvPicPr>
        <p:blipFill>
          <a:blip r:embed="rId3"/>
          <a:srcRect l="8858" t="4724" r="8858" b="5197"/>
          <a:stretch>
            <a:fillRect/>
          </a:stretch>
        </p:blipFill>
        <p:spPr bwMode="auto">
          <a:xfrm>
            <a:off x="5291137" y="4159250"/>
            <a:ext cx="27844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FFCC-3135-4173-9481-E97F283BE9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527050" y="1219200"/>
            <a:ext cx="4044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理论与实验</a:t>
            </a:r>
            <a:r>
              <a:rPr lang="en-US" altLang="zh-CN" sz="2400" dirty="0">
                <a:latin typeface="Arial" charset="0"/>
              </a:rPr>
              <a:t>——“</a:t>
            </a:r>
            <a:r>
              <a:rPr lang="zh-CN" altLang="en-US" sz="2400" dirty="0">
                <a:latin typeface="Arial" charset="0"/>
              </a:rPr>
              <a:t>李政道定律”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381000" y="2619375"/>
            <a:ext cx="3981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800" dirty="0"/>
              <a:t>定律一：没有实验家，理论家就会迷失方向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81000" y="4419600"/>
            <a:ext cx="3952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800" dirty="0"/>
              <a:t>定律二：没有理论家，实验家就会迟疑不决</a:t>
            </a:r>
          </a:p>
        </p:txBody>
      </p:sp>
      <p:pic>
        <p:nvPicPr>
          <p:cNvPr id="162831" name="Picture 15" descr="1156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362200"/>
            <a:ext cx="4321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9" grpId="0"/>
      <p:bldP spid="1628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EC9-0FBB-4DE6-8390-BCF87941BDE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501650" y="12192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物理规律的相对性与绝对性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4724400" cy="72072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物理定理、定律、理论反映了客观世界的运动规律，具有稳定性、可重现性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791200" y="1905000"/>
            <a:ext cx="2667000" cy="396875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具有绝对真理的成份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4114800" cy="720725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定理、定律、理论又具有近似性，只在一定范围内才正确，因为：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62000" y="3429000"/>
            <a:ext cx="6781800" cy="415925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客观世界本身是不断发展变化的，人的认识永远没有完结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62000" y="3962400"/>
            <a:ext cx="4114800" cy="415925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人的认识水平受到历史条件的限制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371600" y="4708525"/>
            <a:ext cx="2590800" cy="701675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任何实验都不能绝对精确，测量都有误差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4267200" y="4708525"/>
            <a:ext cx="3200400" cy="701675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不可能弄清楚每一现象和别的现象之间的全部联系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133600" y="5546725"/>
            <a:ext cx="4495800" cy="701675"/>
          </a:xfrm>
          <a:prstGeom prst="rect">
            <a:avLst/>
          </a:prstGeom>
          <a:solidFill>
            <a:srgbClr val="99CC00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因此，不能把任何物理理论当作无条件的、永恒的东西加以绝对化！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2857-2925-42EE-8552-A87F05235DE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519113" y="1219200"/>
            <a:ext cx="7762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/>
              <a:t>Why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143000" y="198120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学分？毕业？文凭？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1143000" y="3048000"/>
            <a:ext cx="2317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生活中的物理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143000" y="4114800"/>
            <a:ext cx="3384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物理思维、逻辑思维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914400" y="5257800"/>
            <a:ext cx="7315200" cy="965200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/>
              <a:t>物理是一门培养和提高学生</a:t>
            </a:r>
            <a:r>
              <a:rPr lang="zh-CN" altLang="en-US" sz="2800">
                <a:solidFill>
                  <a:srgbClr val="0000CC"/>
                </a:solidFill>
              </a:rPr>
              <a:t>科学素质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0000CC"/>
                </a:solidFill>
              </a:rPr>
              <a:t>科学思维方法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0000CC"/>
                </a:solidFill>
              </a:rPr>
              <a:t>科学研究能力</a:t>
            </a:r>
            <a:r>
              <a:rPr lang="zh-CN" altLang="en-US" sz="2800"/>
              <a:t>的重要基础课。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0" grpId="0"/>
      <p:bldP spid="1669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50AF-DDB5-45E1-A5A5-03C461F59A7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501650" y="1219200"/>
            <a:ext cx="5416868" cy="461665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为什么要提高理工科学生的</a:t>
            </a:r>
            <a:r>
              <a:rPr lang="zh-CN" altLang="en-US" sz="2400" dirty="0">
                <a:solidFill>
                  <a:srgbClr val="0000CC"/>
                </a:solidFill>
              </a:rPr>
              <a:t>物理</a:t>
            </a:r>
            <a:r>
              <a:rPr lang="zh-CN" altLang="en-US" sz="2400" dirty="0"/>
              <a:t>素质？</a:t>
            </a:r>
          </a:p>
        </p:txBody>
      </p:sp>
      <p:sp>
        <p:nvSpPr>
          <p:cNvPr id="204808" name="文本框 2"/>
          <p:cNvSpPr txBox="1">
            <a:spLocks noChangeArrowheads="1"/>
          </p:cNvSpPr>
          <p:nvPr/>
        </p:nvSpPr>
        <p:spPr bwMode="auto">
          <a:xfrm>
            <a:off x="762000" y="1766887"/>
            <a:ext cx="7010400" cy="5191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3300"/>
                </a:solidFill>
              </a:rPr>
              <a:t>定位：</a:t>
            </a:r>
            <a:r>
              <a:rPr kumimoji="1" lang="zh-CN" altLang="en-US" sz="2800" dirty="0">
                <a:solidFill>
                  <a:srgbClr val="0000CC"/>
                </a:solidFill>
              </a:rPr>
              <a:t>物理教育</a:t>
            </a:r>
            <a:r>
              <a:rPr kumimoji="1" lang="en-US" altLang="zh-CN" sz="2800" dirty="0">
                <a:solidFill>
                  <a:srgbClr val="0000CC"/>
                </a:solidFill>
              </a:rPr>
              <a:t>——</a:t>
            </a:r>
            <a:r>
              <a:rPr kumimoji="1" lang="zh-CN" altLang="en-US" sz="2800" dirty="0">
                <a:solidFill>
                  <a:srgbClr val="0000CC"/>
                </a:solidFill>
              </a:rPr>
              <a:t>科学素质教育</a:t>
            </a:r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1371600" y="2390775"/>
            <a:ext cx="54864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不仅仅是为后续课程服务</a:t>
            </a:r>
          </a:p>
          <a:p>
            <a:r>
              <a:rPr lang="zh-CN" altLang="en-US" sz="2800" dirty="0"/>
              <a:t>不仅仅是为专业服务</a:t>
            </a:r>
          </a:p>
          <a:p>
            <a:r>
              <a:rPr lang="zh-CN" altLang="en-US" sz="2800" dirty="0"/>
              <a:t>立足于</a:t>
            </a:r>
            <a:r>
              <a:rPr lang="zh-CN" altLang="en-US" sz="2800" dirty="0">
                <a:solidFill>
                  <a:srgbClr val="0000CC"/>
                </a:solidFill>
              </a:rPr>
              <a:t>提高自身科学素质，有益于终身学习和发展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1143000" y="5410200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根本原因：</a:t>
            </a:r>
            <a:r>
              <a:rPr lang="zh-CN" altLang="en-US" sz="2800" b="1" dirty="0">
                <a:solidFill>
                  <a:srgbClr val="0000CC"/>
                </a:solidFill>
              </a:rPr>
              <a:t>物理学</a:t>
            </a:r>
            <a:r>
              <a:rPr lang="zh-CN" altLang="en-US" sz="2800" b="1" dirty="0"/>
              <a:t>与</a:t>
            </a:r>
            <a:r>
              <a:rPr lang="zh-CN" altLang="en-US" sz="2800" b="1" dirty="0">
                <a:solidFill>
                  <a:srgbClr val="FF3300"/>
                </a:solidFill>
              </a:rPr>
              <a:t>工程技术</a:t>
            </a:r>
            <a:r>
              <a:rPr lang="zh-CN" altLang="en-US" sz="2800" b="1" dirty="0"/>
              <a:t>的关系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F3F0-5198-406F-B831-42FE89A88E6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三次工业革命</a:t>
            </a:r>
            <a:endParaRPr lang="zh-CN" altLang="en-US" sz="2400" dirty="0"/>
          </a:p>
        </p:txBody>
      </p:sp>
      <p:sp>
        <p:nvSpPr>
          <p:cNvPr id="15362" name="文本框 2"/>
          <p:cNvSpPr txBox="1">
            <a:spLocks noChangeArrowheads="1"/>
          </p:cNvSpPr>
          <p:nvPr/>
        </p:nvSpPr>
        <p:spPr bwMode="auto">
          <a:xfrm>
            <a:off x="381000" y="1674812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</a:rPr>
              <a:t>*</a:t>
            </a:r>
            <a:r>
              <a:rPr kumimoji="1" lang="zh-CN" altLang="en-US" sz="2800" dirty="0"/>
              <a:t>第一次工业革命（</a:t>
            </a:r>
            <a:r>
              <a:rPr kumimoji="1" lang="en-US" altLang="zh-CN" sz="2800" dirty="0"/>
              <a:t>17~18</a:t>
            </a:r>
            <a:r>
              <a:rPr kumimoji="1" lang="zh-CN" altLang="en-US" sz="2800" dirty="0"/>
              <a:t>世纪）：建立在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牛顿力学</a:t>
            </a:r>
            <a:r>
              <a:rPr kumimoji="1" lang="zh-CN" altLang="en-US" sz="2800" dirty="0"/>
              <a:t>和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热力学</a:t>
            </a:r>
            <a:r>
              <a:rPr kumimoji="1" lang="zh-CN" altLang="en-US" sz="2800" dirty="0"/>
              <a:t>发展的基础上，其标志是以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蒸汽机</a:t>
            </a:r>
            <a:r>
              <a:rPr kumimoji="1" lang="zh-CN" altLang="en-US" sz="2800" dirty="0"/>
              <a:t>为代表的一系列机械的产生和应用。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363" name="文本框 3"/>
          <p:cNvSpPr txBox="1">
            <a:spLocks noChangeArrowheads="1"/>
          </p:cNvSpPr>
          <p:nvPr/>
        </p:nvSpPr>
        <p:spPr bwMode="auto">
          <a:xfrm>
            <a:off x="381000" y="3352006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</a:rPr>
              <a:t> *</a:t>
            </a:r>
            <a:r>
              <a:rPr kumimoji="1" lang="zh-CN" altLang="en-US" sz="2800" dirty="0"/>
              <a:t>第二次工业革命（</a:t>
            </a:r>
            <a:r>
              <a:rPr kumimoji="1" lang="en-US" altLang="zh-CN" sz="2800" dirty="0"/>
              <a:t>19</a:t>
            </a:r>
            <a:r>
              <a:rPr kumimoji="1" lang="zh-CN" altLang="en-US" sz="2800" dirty="0"/>
              <a:t>世纪）：建立在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电磁理论</a:t>
            </a:r>
            <a:r>
              <a:rPr kumimoji="1" lang="zh-CN" altLang="en-US" sz="2800" dirty="0"/>
              <a:t>发展的基础上，其标志是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发电机、电动机、电讯设备</a:t>
            </a:r>
            <a:r>
              <a:rPr kumimoji="1" lang="zh-CN" altLang="en-US" sz="2800" dirty="0"/>
              <a:t>的出现和应用。</a:t>
            </a:r>
          </a:p>
        </p:txBody>
      </p:sp>
      <p:sp>
        <p:nvSpPr>
          <p:cNvPr id="15364" name="文本框 4"/>
          <p:cNvSpPr txBox="1">
            <a:spLocks noChangeArrowheads="1"/>
          </p:cNvSpPr>
          <p:nvPr/>
        </p:nvSpPr>
        <p:spPr bwMode="auto">
          <a:xfrm>
            <a:off x="434975" y="5029200"/>
            <a:ext cx="85153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</a:rPr>
              <a:t>*</a:t>
            </a:r>
            <a:r>
              <a:rPr kumimoji="1" lang="zh-CN" altLang="en-US" sz="2800" dirty="0"/>
              <a:t>第三次工业革命（</a:t>
            </a:r>
            <a:r>
              <a:rPr kumimoji="1" lang="en-US" altLang="zh-CN" sz="2800" dirty="0"/>
              <a:t>20</a:t>
            </a:r>
            <a:r>
              <a:rPr kumimoji="1" lang="zh-CN" altLang="en-US" sz="2800" dirty="0"/>
              <a:t>世纪）：建立在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相对论</a:t>
            </a:r>
            <a:r>
              <a:rPr kumimoji="1" lang="zh-CN" altLang="en-US" sz="2800" dirty="0"/>
              <a:t>和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量子力学</a:t>
            </a:r>
            <a:r>
              <a:rPr kumimoji="1" lang="zh-CN" altLang="en-US" sz="2800" dirty="0"/>
              <a:t>发展的基础上，其标志是以信息技术为代表的一系列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新学科、新材料、新能源、新技术</a:t>
            </a:r>
            <a:r>
              <a:rPr kumimoji="1" lang="zh-CN" altLang="en-US" sz="2800" dirty="0"/>
              <a:t>的兴起和发展。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A4ED-A511-404A-949D-33210784611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物理学与技术关系的两种模式</a:t>
            </a:r>
            <a:endParaRPr lang="zh-CN" altLang="en-US" sz="2400"/>
          </a:p>
        </p:txBody>
      </p:sp>
      <p:grpSp>
        <p:nvGrpSpPr>
          <p:cNvPr id="16400" name="组合 16"/>
          <p:cNvGrpSpPr>
            <a:grpSpLocks/>
          </p:cNvGrpSpPr>
          <p:nvPr/>
        </p:nvGrpSpPr>
        <p:grpSpPr bwMode="auto">
          <a:xfrm>
            <a:off x="381000" y="2133600"/>
            <a:ext cx="8610600" cy="1417638"/>
            <a:chOff x="336" y="720"/>
            <a:chExt cx="5424" cy="893"/>
          </a:xfrm>
        </p:grpSpPr>
        <p:grpSp>
          <p:nvGrpSpPr>
            <p:cNvPr id="206856" name="组合 4"/>
            <p:cNvGrpSpPr>
              <a:grpSpLocks/>
            </p:cNvGrpSpPr>
            <p:nvPr/>
          </p:nvGrpSpPr>
          <p:grpSpPr bwMode="auto">
            <a:xfrm>
              <a:off x="336" y="720"/>
              <a:ext cx="5088" cy="365"/>
              <a:chOff x="384" y="720"/>
              <a:chExt cx="5088" cy="365"/>
            </a:xfrm>
          </p:grpSpPr>
          <p:sp>
            <p:nvSpPr>
              <p:cNvPr id="206857" name="文本框 5"/>
              <p:cNvSpPr txBox="1">
                <a:spLocks noChangeArrowheads="1"/>
              </p:cNvSpPr>
              <p:nvPr/>
            </p:nvSpPr>
            <p:spPr bwMode="auto">
              <a:xfrm>
                <a:off x="384" y="720"/>
                <a:ext cx="508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dirty="0">
                    <a:solidFill>
                      <a:srgbClr val="FF0000"/>
                    </a:solidFill>
                  </a:rPr>
                  <a:t>*</a:t>
                </a:r>
                <a:r>
                  <a:rPr kumimoji="1" lang="zh-CN" altLang="en-US" sz="3200" dirty="0"/>
                  <a:t>技术        物理       技术（典型例子：热学）</a:t>
                </a:r>
                <a:endParaRPr kumimoji="1" lang="zh-CN" alt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858" name="直线 6"/>
              <p:cNvSpPr>
                <a:spLocks noChangeShapeType="1"/>
              </p:cNvSpPr>
              <p:nvPr/>
            </p:nvSpPr>
            <p:spPr bwMode="auto">
              <a:xfrm>
                <a:off x="1152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59" name="直线 7"/>
              <p:cNvSpPr>
                <a:spLocks noChangeShapeType="1"/>
              </p:cNvSpPr>
              <p:nvPr/>
            </p:nvSpPr>
            <p:spPr bwMode="auto">
              <a:xfrm>
                <a:off x="2112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860" name="组合 15"/>
            <p:cNvGrpSpPr>
              <a:grpSpLocks/>
            </p:cNvGrpSpPr>
            <p:nvPr/>
          </p:nvGrpSpPr>
          <p:grpSpPr bwMode="auto">
            <a:xfrm>
              <a:off x="336" y="1248"/>
              <a:ext cx="5424" cy="365"/>
              <a:chOff x="336" y="1248"/>
              <a:chExt cx="5424" cy="365"/>
            </a:xfrm>
          </p:grpSpPr>
          <p:sp>
            <p:nvSpPr>
              <p:cNvPr id="206861" name="文本框 9"/>
              <p:cNvSpPr txBox="1">
                <a:spLocks noChangeArrowheads="1"/>
              </p:cNvSpPr>
              <p:nvPr/>
            </p:nvSpPr>
            <p:spPr bwMode="auto">
              <a:xfrm>
                <a:off x="336" y="1248"/>
                <a:ext cx="542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dirty="0">
                    <a:solidFill>
                      <a:srgbClr val="FF0000"/>
                    </a:solidFill>
                  </a:rPr>
                  <a:t>*</a:t>
                </a:r>
                <a:r>
                  <a:rPr kumimoji="1" lang="zh-CN" altLang="en-US" sz="3200" dirty="0"/>
                  <a:t>物理       技术        物理（典型例子：电磁学）       </a:t>
                </a:r>
              </a:p>
            </p:txBody>
          </p:sp>
          <p:sp>
            <p:nvSpPr>
              <p:cNvPr id="206862" name="直线 10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333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63" name="直线 11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381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97" name="文本框 13"/>
          <p:cNvSpPr txBox="1">
            <a:spLocks noChangeArrowheads="1"/>
          </p:cNvSpPr>
          <p:nvPr/>
        </p:nvSpPr>
        <p:spPr bwMode="auto">
          <a:xfrm>
            <a:off x="914400" y="4572000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CC"/>
                </a:solidFill>
              </a:rPr>
              <a:t>在现代社会中主要以第二种方式进行。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4BB6-DD8C-4557-9212-5BA8A34EB1B6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115714" name="组合 2"/>
          <p:cNvGrpSpPr>
            <a:grpSpLocks/>
          </p:cNvGrpSpPr>
          <p:nvPr/>
        </p:nvGrpSpPr>
        <p:grpSpPr bwMode="auto">
          <a:xfrm>
            <a:off x="681038" y="2232025"/>
            <a:ext cx="7624763" cy="2393950"/>
            <a:chOff x="189" y="2592"/>
            <a:chExt cx="4803" cy="1508"/>
          </a:xfrm>
        </p:grpSpPr>
        <p:grpSp>
          <p:nvGrpSpPr>
            <p:cNvPr id="207887" name="组合 3"/>
            <p:cNvGrpSpPr>
              <a:grpSpLocks/>
            </p:cNvGrpSpPr>
            <p:nvPr/>
          </p:nvGrpSpPr>
          <p:grpSpPr bwMode="auto">
            <a:xfrm>
              <a:off x="189" y="2784"/>
              <a:ext cx="579" cy="1296"/>
              <a:chOff x="189" y="2784"/>
              <a:chExt cx="579" cy="1296"/>
            </a:xfrm>
          </p:grpSpPr>
          <p:sp>
            <p:nvSpPr>
              <p:cNvPr id="207888" name="文本框 4"/>
              <p:cNvSpPr txBox="1">
                <a:spLocks noChangeArrowheads="1"/>
              </p:cNvSpPr>
              <p:nvPr/>
            </p:nvSpPr>
            <p:spPr bwMode="auto">
              <a:xfrm>
                <a:off x="189" y="3024"/>
                <a:ext cx="388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</a:rPr>
                  <a:t>物理学</a:t>
                </a:r>
              </a:p>
            </p:txBody>
          </p:sp>
          <p:sp>
            <p:nvSpPr>
              <p:cNvPr id="207889" name="自选图形 5"/>
              <p:cNvSpPr>
                <a:spLocks/>
              </p:cNvSpPr>
              <p:nvPr/>
            </p:nvSpPr>
            <p:spPr bwMode="auto">
              <a:xfrm>
                <a:off x="624" y="2784"/>
                <a:ext cx="144" cy="1296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1" lang="zh-CN" altLang="zh-CN" sz="2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07890" name="文本框 6"/>
            <p:cNvSpPr txBox="1">
              <a:spLocks noChangeArrowheads="1"/>
            </p:cNvSpPr>
            <p:nvPr/>
          </p:nvSpPr>
          <p:spPr bwMode="auto">
            <a:xfrm>
              <a:off x="816" y="2592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</a:rPr>
                <a:t>提供</a:t>
              </a:r>
              <a:r>
                <a:rPr kumimoji="1" lang="zh-CN" altLang="en-US" sz="2800" dirty="0">
                  <a:solidFill>
                    <a:srgbClr val="FF3300"/>
                  </a:solidFill>
                </a:rPr>
                <a:t>科学原理</a:t>
              </a:r>
            </a:p>
          </p:txBody>
        </p:sp>
        <p:sp>
          <p:nvSpPr>
            <p:cNvPr id="207891" name="文本框 7"/>
            <p:cNvSpPr txBox="1">
              <a:spLocks noChangeArrowheads="1"/>
            </p:cNvSpPr>
            <p:nvPr/>
          </p:nvSpPr>
          <p:spPr bwMode="auto">
            <a:xfrm>
              <a:off x="816" y="3072"/>
              <a:ext cx="4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</a:rPr>
                <a:t>指导</a:t>
              </a:r>
              <a:r>
                <a:rPr kumimoji="1" lang="zh-CN" altLang="en-US" sz="2800" dirty="0">
                  <a:solidFill>
                    <a:srgbClr val="FF3300"/>
                  </a:solidFill>
                </a:rPr>
                <a:t>技术路线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的选择和</a:t>
              </a:r>
              <a:r>
                <a:rPr kumimoji="1" lang="zh-CN" altLang="en-US" sz="2800" dirty="0">
                  <a:solidFill>
                    <a:srgbClr val="FF3300"/>
                  </a:solidFill>
                </a:rPr>
                <a:t>技术方案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的改进</a:t>
              </a:r>
            </a:p>
          </p:txBody>
        </p:sp>
        <p:sp>
          <p:nvSpPr>
            <p:cNvPr id="207892" name="文本框 8"/>
            <p:cNvSpPr txBox="1">
              <a:spLocks noChangeArrowheads="1"/>
            </p:cNvSpPr>
            <p:nvPr/>
          </p:nvSpPr>
          <p:spPr bwMode="auto">
            <a:xfrm>
              <a:off x="864" y="3504"/>
              <a:ext cx="412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</a:rPr>
                <a:t>培养技术人员的</a:t>
              </a:r>
              <a:r>
                <a:rPr kumimoji="1" lang="zh-CN" altLang="en-US" sz="2800" dirty="0">
                  <a:solidFill>
                    <a:srgbClr val="FF3300"/>
                  </a:solidFill>
                </a:rPr>
                <a:t>科学品格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和</a:t>
              </a:r>
              <a:r>
                <a:rPr kumimoji="1" lang="zh-CN" altLang="en-US" sz="2800" dirty="0">
                  <a:solidFill>
                    <a:srgbClr val="FF3300"/>
                  </a:solidFill>
                </a:rPr>
                <a:t>创新能力</a:t>
              </a:r>
              <a:r>
                <a:rPr kumimoji="1" lang="zh-CN" altLang="en-US" sz="2800" dirty="0">
                  <a:solidFill>
                    <a:srgbClr val="0000FF"/>
                  </a:solidFill>
                </a:rPr>
                <a:t>，使其眼光远，层次高，后劲足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章 绪论、矢量运算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1711-8769-4892-A32C-E3EC0C32979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  <a:p>
            <a:r>
              <a:rPr lang="en-US" altLang="zh-CN">
                <a:solidFill>
                  <a:srgbClr val="B2B2B2"/>
                </a:solidFill>
              </a:rPr>
              <a:t>0.2 </a:t>
            </a:r>
            <a:r>
              <a:rPr lang="zh-CN" altLang="en-US">
                <a:solidFill>
                  <a:srgbClr val="B2B2B2"/>
                </a:solidFill>
              </a:rPr>
              <a:t>矢量运算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C0D0-2841-46B5-AFE6-5ACC15BCB0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643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>
                <a:solidFill>
                  <a:srgbClr val="0000CC"/>
                </a:solidFill>
              </a:rPr>
              <a:t>How?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A5B1-2EE8-4AFB-895E-6A09FA0D8AC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建立正确的物理概念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时间</a:t>
            </a:r>
            <a:r>
              <a:rPr lang="en-US" altLang="zh-CN" dirty="0">
                <a:solidFill>
                  <a:srgbClr val="0000CC"/>
                </a:solidFill>
              </a:rPr>
              <a:t>?</a:t>
            </a:r>
            <a:r>
              <a:rPr lang="zh-CN" altLang="en-US" dirty="0">
                <a:solidFill>
                  <a:srgbClr val="0000CC"/>
                </a:solidFill>
              </a:rPr>
              <a:t>空间</a:t>
            </a:r>
            <a:r>
              <a:rPr lang="en-US" altLang="zh-CN" dirty="0">
                <a:solidFill>
                  <a:srgbClr val="0000CC"/>
                </a:solidFill>
              </a:rPr>
              <a:t>?</a:t>
            </a:r>
            <a:r>
              <a:rPr lang="zh-CN" altLang="en-US" dirty="0">
                <a:solidFill>
                  <a:srgbClr val="0000CC"/>
                </a:solidFill>
              </a:rPr>
              <a:t>质量</a:t>
            </a:r>
            <a:r>
              <a:rPr lang="en-US" altLang="zh-CN" dirty="0">
                <a:solidFill>
                  <a:srgbClr val="0000CC"/>
                </a:solidFill>
              </a:rPr>
              <a:t>?……</a:t>
            </a:r>
          </a:p>
          <a:p>
            <a:endParaRPr lang="en-US" altLang="zh-CN" dirty="0"/>
          </a:p>
          <a:p>
            <a:r>
              <a:rPr lang="zh-CN" altLang="en-US" dirty="0"/>
              <a:t>掌握基本的物理理论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力学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热学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电磁学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光学</a:t>
            </a:r>
            <a:r>
              <a:rPr lang="en-US" altLang="zh-CN" dirty="0">
                <a:solidFill>
                  <a:srgbClr val="0000CC"/>
                </a:solidFill>
              </a:rPr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体会物理学的学习方法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理论与实验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继承与创新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相对与绝对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基本要求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BF7-E6BE-4C74-AF7C-0B855296769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17525" y="1219200"/>
            <a:ext cx="777875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/>
              <a:t>How</a:t>
            </a:r>
          </a:p>
        </p:txBody>
      </p:sp>
      <p:sp>
        <p:nvSpPr>
          <p:cNvPr id="33795" name="文本框 3"/>
          <p:cNvSpPr txBox="1">
            <a:spLocks noChangeArrowheads="1"/>
          </p:cNvSpPr>
          <p:nvPr/>
        </p:nvSpPr>
        <p:spPr bwMode="auto">
          <a:xfrm>
            <a:off x="485775" y="4061618"/>
            <a:ext cx="8353425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/>
              <a:t>3.</a:t>
            </a:r>
            <a:r>
              <a:rPr kumimoji="1" lang="zh-CN" altLang="en-US" sz="2800" dirty="0"/>
              <a:t>正确方法：普遍性：</a:t>
            </a:r>
            <a:r>
              <a:rPr kumimoji="1" lang="zh-CN" altLang="en-US" sz="2800" dirty="0">
                <a:solidFill>
                  <a:srgbClr val="FF3300"/>
                </a:solidFill>
              </a:rPr>
              <a:t>思考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993300"/>
                </a:solidFill>
              </a:rPr>
              <a:t>理解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0000CC"/>
                </a:solidFill>
              </a:rPr>
              <a:t>总结</a:t>
            </a:r>
            <a:r>
              <a:rPr kumimoji="1" lang="zh-CN" altLang="en-US" sz="2800" dirty="0"/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dirty="0"/>
              <a:t>（</a:t>
            </a:r>
            <a:r>
              <a:rPr kumimoji="1" lang="zh-CN" altLang="en-US" sz="2600" b="1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学会学习</a:t>
            </a:r>
            <a:r>
              <a:rPr kumimoji="1" lang="zh-CN" altLang="en-US" sz="2800" dirty="0"/>
              <a:t>）特殊性：</a:t>
            </a:r>
            <a:r>
              <a:rPr kumimoji="1" lang="zh-CN" altLang="en-US" sz="2800" dirty="0">
                <a:solidFill>
                  <a:srgbClr val="0000CC"/>
                </a:solidFill>
              </a:rPr>
              <a:t>针对性</a:t>
            </a:r>
            <a:r>
              <a:rPr kumimoji="1" lang="zh-CN" altLang="en-US" sz="2800" dirty="0"/>
              <a:t> 。 </a:t>
            </a:r>
          </a:p>
        </p:txBody>
      </p:sp>
      <p:sp>
        <p:nvSpPr>
          <p:cNvPr id="33810" name="矩形 18"/>
          <p:cNvSpPr>
            <a:spLocks noChangeArrowheads="1"/>
          </p:cNvSpPr>
          <p:nvPr/>
        </p:nvSpPr>
        <p:spPr bwMode="auto">
          <a:xfrm>
            <a:off x="485775" y="1690688"/>
            <a:ext cx="5873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1. </a:t>
            </a:r>
            <a:r>
              <a:rPr kumimoji="1" lang="zh-CN" altLang="en-US" sz="2800" dirty="0"/>
              <a:t>正确认识：</a:t>
            </a:r>
            <a:r>
              <a:rPr kumimoji="1" lang="zh-CN" altLang="en-US" sz="2800" dirty="0">
                <a:solidFill>
                  <a:srgbClr val="993300"/>
                </a:solidFill>
              </a:rPr>
              <a:t>学习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rgbClr val="993300"/>
                </a:solidFill>
              </a:rPr>
              <a:t>学科</a:t>
            </a:r>
            <a:r>
              <a:rPr kumimoji="1" lang="zh-CN" altLang="en-US" sz="2800" dirty="0"/>
              <a:t>的</a:t>
            </a:r>
            <a:r>
              <a:rPr kumimoji="1" lang="zh-CN" altLang="en-US" sz="2800" dirty="0">
                <a:solidFill>
                  <a:srgbClr val="3333CC"/>
                </a:solidFill>
              </a:rPr>
              <a:t>重要性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33811" name="矩形 19"/>
          <p:cNvSpPr>
            <a:spLocks noChangeArrowheads="1"/>
          </p:cNvSpPr>
          <p:nvPr/>
        </p:nvSpPr>
        <p:spPr bwMode="auto">
          <a:xfrm>
            <a:off x="485775" y="2320528"/>
            <a:ext cx="7862887" cy="163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2. </a:t>
            </a:r>
            <a:r>
              <a:rPr kumimoji="1" lang="zh-CN" altLang="en-US" sz="2800" dirty="0"/>
              <a:t>正确观念：目标：</a:t>
            </a:r>
            <a:r>
              <a:rPr kumimoji="1" lang="zh-CN" altLang="en-US" sz="2800" dirty="0">
                <a:solidFill>
                  <a:schemeClr val="accent2"/>
                </a:solidFill>
              </a:rPr>
              <a:t>知识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chemeClr val="accent2"/>
                </a:solidFill>
              </a:rPr>
              <a:t>方法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chemeClr val="accent2"/>
                </a:solidFill>
              </a:rPr>
              <a:t>素质</a:t>
            </a:r>
            <a:r>
              <a:rPr kumimoji="1" lang="zh-CN" altLang="en-US" sz="2800" dirty="0"/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dirty="0"/>
              <a:t>                        要求：学</a:t>
            </a:r>
            <a:r>
              <a:rPr kumimoji="1" lang="zh-CN" altLang="en-US" sz="2800" dirty="0">
                <a:solidFill>
                  <a:srgbClr val="993300"/>
                </a:solidFill>
              </a:rPr>
              <a:t>物理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/>
              <a:t>学</a:t>
            </a:r>
            <a:r>
              <a:rPr kumimoji="1" lang="zh-CN" altLang="en-US" sz="2800" dirty="0">
                <a:solidFill>
                  <a:srgbClr val="993300"/>
                </a:solidFill>
              </a:rPr>
              <a:t>本质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/>
              <a:t>学</a:t>
            </a:r>
            <a:r>
              <a:rPr kumimoji="1" lang="zh-CN" altLang="en-US" sz="2800" dirty="0">
                <a:solidFill>
                  <a:srgbClr val="993300"/>
                </a:solidFill>
              </a:rPr>
              <a:t>思想</a:t>
            </a:r>
            <a:r>
              <a:rPr kumimoji="1" lang="zh-CN" altLang="en-US" sz="2800" dirty="0"/>
              <a:t>。</a:t>
            </a:r>
            <a:endParaRPr kumimoji="1" lang="zh-CN" altLang="en-US" sz="2800" dirty="0">
              <a:solidFill>
                <a:srgbClr val="993300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00"/>
                </a:solidFill>
              </a:rPr>
              <a:t>                        培养：</a:t>
            </a:r>
            <a:r>
              <a:rPr kumimoji="1" lang="zh-CN" altLang="en-US" sz="2800" dirty="0">
                <a:solidFill>
                  <a:srgbClr val="3333CC"/>
                </a:solidFill>
              </a:rPr>
              <a:t>克服困难</a:t>
            </a:r>
            <a:r>
              <a:rPr kumimoji="1" lang="zh-CN" altLang="en-US" sz="2800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rgbClr val="3333CC"/>
                </a:solidFill>
              </a:rPr>
              <a:t>创造力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33813" name="矩形 21"/>
          <p:cNvSpPr>
            <a:spLocks noChangeArrowheads="1"/>
          </p:cNvSpPr>
          <p:nvPr/>
        </p:nvSpPr>
        <p:spPr bwMode="auto">
          <a:xfrm>
            <a:off x="485775" y="5161359"/>
            <a:ext cx="546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4. </a:t>
            </a:r>
            <a:r>
              <a:rPr kumimoji="1" lang="zh-CN" altLang="en-US" sz="2800" dirty="0"/>
              <a:t>珍惜时间：现在</a:t>
            </a:r>
            <a:r>
              <a:rPr kumimoji="1" lang="zh-CN" altLang="en-US" sz="2800" dirty="0">
                <a:solidFill>
                  <a:srgbClr val="3333CC"/>
                </a:solidFill>
              </a:rPr>
              <a:t> </a:t>
            </a:r>
            <a:r>
              <a:rPr kumimoji="1" lang="en-US" altLang="zh-CN" sz="2800" dirty="0">
                <a:solidFill>
                  <a:srgbClr val="3333CC"/>
                </a:solidFill>
              </a:rPr>
              <a:t>1</a:t>
            </a:r>
            <a:r>
              <a:rPr kumimoji="1" lang="zh-CN" altLang="en-US" sz="2800" dirty="0"/>
              <a:t>年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以后</a:t>
            </a:r>
            <a:r>
              <a:rPr kumimoji="1" lang="en-US" altLang="zh-CN" sz="2800" dirty="0">
                <a:solidFill>
                  <a:srgbClr val="993300"/>
                </a:solidFill>
              </a:rPr>
              <a:t>n</a:t>
            </a:r>
            <a:r>
              <a:rPr kumimoji="1" lang="zh-CN" altLang="en-US" sz="2800" dirty="0"/>
              <a:t>年。</a:t>
            </a:r>
          </a:p>
        </p:txBody>
      </p:sp>
      <p:sp>
        <p:nvSpPr>
          <p:cNvPr id="33814" name="矩形 22"/>
          <p:cNvSpPr>
            <a:spLocks noChangeArrowheads="1"/>
          </p:cNvSpPr>
          <p:nvPr/>
        </p:nvSpPr>
        <p:spPr bwMode="auto">
          <a:xfrm>
            <a:off x="485775" y="5791200"/>
            <a:ext cx="4451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5. </a:t>
            </a:r>
            <a:r>
              <a:rPr kumimoji="1" lang="zh-CN" altLang="en-US" sz="2800" dirty="0">
                <a:solidFill>
                  <a:srgbClr val="0000CC"/>
                </a:solidFill>
              </a:rPr>
              <a:t>教</a:t>
            </a:r>
            <a:r>
              <a:rPr kumimoji="1" lang="zh-CN" altLang="en-US" sz="2800" dirty="0">
                <a:solidFill>
                  <a:srgbClr val="FF3300"/>
                </a:solidFill>
              </a:rPr>
              <a:t>学</a:t>
            </a:r>
            <a:r>
              <a:rPr kumimoji="1" lang="zh-CN" altLang="en-US" sz="2800" dirty="0"/>
              <a:t>合作：</a:t>
            </a:r>
            <a:r>
              <a:rPr kumimoji="1" lang="zh-CN" altLang="en-US" sz="2800" dirty="0">
                <a:solidFill>
                  <a:srgbClr val="FF3300"/>
                </a:solidFill>
              </a:rPr>
              <a:t>自学</a:t>
            </a:r>
            <a:r>
              <a:rPr kumimoji="1" lang="zh-CN" altLang="en-US" sz="2800" dirty="0"/>
              <a:t>和</a:t>
            </a:r>
            <a:r>
              <a:rPr kumimoji="1" lang="zh-CN" altLang="en-US" sz="2800" dirty="0">
                <a:solidFill>
                  <a:schemeClr val="accent2"/>
                </a:solidFill>
              </a:rPr>
              <a:t>答疑</a:t>
            </a:r>
            <a:r>
              <a:rPr kumimoji="1"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810" grpId="0"/>
      <p:bldP spid="33811" grpId="0"/>
      <p:bldP spid="33813" grpId="0"/>
      <p:bldP spid="338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9FB3-0C24-4C0E-8148-989738D2D22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517525" y="1219200"/>
            <a:ext cx="777875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/>
              <a:t>How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831850" y="1752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听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831850" y="2819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看</a:t>
            </a: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838200" y="3886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想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831850" y="49530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动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1289050" y="2209800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上课、</a:t>
            </a:r>
            <a:r>
              <a:rPr lang="zh-CN" altLang="en-US" sz="2800" dirty="0">
                <a:solidFill>
                  <a:srgbClr val="FF3300"/>
                </a:solidFill>
              </a:rPr>
              <a:t>讨论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1289050" y="32766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预习、上课、复习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1289050" y="4343400"/>
            <a:ext cx="694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预习、上课、复习、讨论（不仅仅是提问）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1289050" y="5410200"/>
            <a:ext cx="7169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动笔！公式、定理的应用只是“听、看、想”是不够的。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D92-917A-4A27-A90C-75E1975ED65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运动学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只描述物体的运动，不涉及引起运动和改变运动的原因。</a:t>
            </a:r>
          </a:p>
          <a:p>
            <a:r>
              <a:rPr lang="zh-CN" altLang="en-US" dirty="0"/>
              <a:t>动力学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研究运动与相互作用之间的关系。</a:t>
            </a:r>
          </a:p>
          <a:p>
            <a:r>
              <a:rPr lang="zh-CN" altLang="en-US" dirty="0"/>
              <a:t>静力学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研究物体在相互作用下的平衡问题。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1828800" y="4953000"/>
            <a:ext cx="5486400" cy="1279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dirty="0"/>
              <a:t>要在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中学的基础</a:t>
            </a:r>
            <a:r>
              <a:rPr lang="zh-CN" altLang="en-US" sz="2400" dirty="0"/>
              <a:t>之上提高</a:t>
            </a:r>
          </a:p>
          <a:p>
            <a:pPr>
              <a:spcBef>
                <a:spcPct val="10000"/>
              </a:spcBef>
            </a:pPr>
            <a:r>
              <a:rPr lang="zh-CN" altLang="en-US" sz="2400" dirty="0"/>
              <a:t> “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似曾相识</a:t>
            </a:r>
            <a:r>
              <a:rPr lang="zh-CN" altLang="en-US" sz="2400" dirty="0"/>
              <a:t>”的内容，不可大意</a:t>
            </a:r>
          </a:p>
          <a:p>
            <a:pPr>
              <a:spcBef>
                <a:spcPct val="10000"/>
              </a:spcBef>
            </a:pPr>
            <a:r>
              <a:rPr lang="zh-CN" altLang="en-US" sz="2400" dirty="0"/>
              <a:t>注意基本原理、基本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方法</a:t>
            </a:r>
            <a:r>
              <a:rPr lang="zh-CN" altLang="en-US" sz="2400" dirty="0"/>
              <a:t>、基本规律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2743200" y="1219200"/>
            <a:ext cx="6172200" cy="1371600"/>
            <a:chOff x="1728" y="192"/>
            <a:chExt cx="3888" cy="864"/>
          </a:xfrm>
        </p:grpSpPr>
        <p:sp>
          <p:nvSpPr>
            <p:cNvPr id="171012" name="Rectangle 4"/>
            <p:cNvSpPr>
              <a:spLocks noChangeArrowheads="1"/>
            </p:cNvSpPr>
            <p:nvPr/>
          </p:nvSpPr>
          <p:spPr bwMode="auto">
            <a:xfrm>
              <a:off x="1728" y="192"/>
              <a:ext cx="3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/>
                <a:t>牛顿力学只涉及</a:t>
              </a:r>
              <a:r>
                <a:rPr kumimoji="1" lang="zh-CN" altLang="en-US" sz="2400">
                  <a:solidFill>
                    <a:srgbClr val="0000CC"/>
                  </a:solidFill>
                </a:rPr>
                <a:t>弱引力场</a:t>
              </a:r>
              <a:r>
                <a:rPr kumimoji="1" lang="zh-CN" altLang="en-US" sz="2400"/>
                <a:t>中物体的</a:t>
              </a:r>
              <a:r>
                <a:rPr kumimoji="1" lang="zh-CN" altLang="en-US" sz="2400">
                  <a:solidFill>
                    <a:srgbClr val="0000CC"/>
                  </a:solidFill>
                </a:rPr>
                <a:t>低速</a:t>
              </a:r>
              <a:r>
                <a:rPr kumimoji="1" lang="zh-CN" altLang="en-US" sz="2400"/>
                <a:t>运动</a:t>
              </a: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2544" y="480"/>
              <a:ext cx="264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cs typeface="Times New Roman" pitchFamily="18" charset="0"/>
                  <a:sym typeface="Symbol" pitchFamily="18" charset="2"/>
                </a:rPr>
                <a:t> </a:t>
              </a:r>
              <a:r>
                <a:rPr kumimoji="1" lang="zh-CN" altLang="en-US" sz="2400">
                  <a:cs typeface="Times New Roman" pitchFamily="18" charset="0"/>
                </a:rPr>
                <a:t>是整个物理学的基础</a:t>
              </a: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2548" y="768"/>
              <a:ext cx="26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dirty="0">
                  <a:sym typeface="Symbol" pitchFamily="18" charset="2"/>
                </a:rPr>
                <a:t> </a:t>
              </a:r>
              <a:r>
                <a:rPr kumimoji="1" lang="zh-CN" altLang="en-US" sz="2400" dirty="0">
                  <a:cs typeface="Times New Roman" pitchFamily="18" charset="0"/>
                </a:rPr>
                <a:t>广泛应用于工程技术</a:t>
              </a:r>
            </a:p>
          </p:txBody>
        </p:sp>
      </p:grp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/>
              <a:t>《</a:t>
            </a:r>
            <a:r>
              <a:rPr lang="zh-CN" altLang="en-US" sz="2400"/>
              <a:t>力学</a:t>
            </a:r>
            <a:r>
              <a:rPr lang="en-US" altLang="zh-CN" sz="240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 </a:t>
            </a:r>
            <a:r>
              <a:rPr lang="zh-CN" altLang="en-US" dirty="0"/>
              <a:t>绪论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119E-DACF-4C58-B3E4-2F9C50CC7961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/>
          <a:srcRect t="691"/>
          <a:stretch>
            <a:fillRect/>
          </a:stretch>
        </p:blipFill>
        <p:spPr bwMode="auto">
          <a:xfrm>
            <a:off x="0" y="0"/>
            <a:ext cx="9144000" cy="620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874691" y="5867400"/>
            <a:ext cx="7412037" cy="923925"/>
          </a:xfrm>
          <a:prstGeom prst="horizontalScroll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欢迎大家进入神奇的物理世界</a:t>
            </a:r>
            <a:r>
              <a:rPr lang="en-US" altLang="zh-CN" sz="4000" b="1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!</a:t>
            </a:r>
            <a:endParaRPr lang="en-US" altLang="zh-CN" sz="4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 绪论、矢量运算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993A-815D-46E2-A25F-1C5779454F2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B2B2B2"/>
                </a:solidFill>
              </a:rPr>
              <a:t>0.1 </a:t>
            </a:r>
            <a:r>
              <a:rPr lang="zh-CN" altLang="en-US">
                <a:solidFill>
                  <a:srgbClr val="B2B2B2"/>
                </a:solidFill>
              </a:rPr>
              <a:t>绪论</a:t>
            </a:r>
          </a:p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02F2-7050-4B19-9E42-F0C01A97C4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7306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标量</a:t>
            </a:r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CC"/>
                </a:solidFill>
              </a:rPr>
              <a:t>只有大小，没有方向</a:t>
            </a:r>
            <a:r>
              <a:rPr lang="zh-CN" altLang="en-US" dirty="0"/>
              <a:t>的量。 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表示：数字（可带正负号）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遵循通常的</a:t>
            </a:r>
            <a:r>
              <a:rPr lang="zh-CN" altLang="en-US" dirty="0">
                <a:solidFill>
                  <a:srgbClr val="0000CC"/>
                </a:solidFill>
              </a:rPr>
              <a:t>代数运算法则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例：质量、时间、温度、能量等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矢量与标量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73C3-F1C4-4F9D-9AA0-394AC74EFAA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b="1" dirty="0"/>
          </a:p>
          <a:p>
            <a:r>
              <a:rPr lang="zh-CN" altLang="en-US" b="1" dirty="0"/>
              <a:t>矢量</a:t>
            </a:r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CC"/>
                </a:solidFill>
              </a:rPr>
              <a:t>既有大小，又有方向</a:t>
            </a:r>
            <a:r>
              <a:rPr lang="zh-CN" altLang="en-US" dirty="0"/>
              <a:t>的量。 </a:t>
            </a:r>
          </a:p>
          <a:p>
            <a:pPr lvl="1"/>
            <a:r>
              <a:rPr lang="zh-CN" altLang="en-US" dirty="0"/>
              <a:t>表示：</a:t>
            </a:r>
          </a:p>
          <a:p>
            <a:pPr lvl="2"/>
            <a:r>
              <a:rPr lang="zh-CN" altLang="en-US" dirty="0"/>
              <a:t>书写：带箭头的字母           （手写的方式）</a:t>
            </a:r>
          </a:p>
          <a:p>
            <a:pPr lvl="2"/>
            <a:r>
              <a:rPr lang="zh-CN" altLang="en-US" dirty="0"/>
              <a:t>印刷：黑斜体字母 </a:t>
            </a:r>
            <a:r>
              <a:rPr lang="en-US" altLang="zh-CN" b="1" i="1" dirty="0"/>
              <a:t>A</a:t>
            </a:r>
          </a:p>
          <a:p>
            <a:pPr lvl="2"/>
            <a:r>
              <a:rPr lang="zh-CN" altLang="en-US" dirty="0"/>
              <a:t>有向线段    长度：矢量的大小（矢量的</a:t>
            </a:r>
            <a:r>
              <a:rPr lang="zh-CN" altLang="en-US" dirty="0">
                <a:solidFill>
                  <a:srgbClr val="0000CC"/>
                </a:solidFill>
              </a:rPr>
              <a:t>模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                    方向：箭头的指向</a:t>
            </a:r>
          </a:p>
          <a:p>
            <a:pPr lvl="1"/>
            <a:r>
              <a:rPr lang="zh-CN" altLang="en-US" dirty="0"/>
              <a:t>遵循</a:t>
            </a:r>
            <a:r>
              <a:rPr lang="zh-CN" altLang="en-US" dirty="0">
                <a:solidFill>
                  <a:srgbClr val="FF3300"/>
                </a:solidFill>
              </a:rPr>
              <a:t>矢量运算法则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/>
              <a:t>例：位移、速度、加速度、力、动量等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矢量与标量</a:t>
            </a:r>
            <a:endParaRPr lang="zh-CN" altLang="en-US" sz="2400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657600" y="3665538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3962400" y="2971800"/>
          <a:ext cx="304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80" imgH="190440" progId="Equation.3">
                  <p:embed/>
                </p:oleObj>
              </mc:Choice>
              <mc:Fallback>
                <p:oleObj name="公式" r:id="rId3" imgW="152280" imgH="190440" progId="Equation.3">
                  <p:embed/>
                  <p:pic>
                    <p:nvPicPr>
                      <p:cNvPr id="177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3048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60F1-49D4-4EB5-80EF-F625BABE212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962400" y="1219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矢量的合成</a:t>
            </a:r>
          </a:p>
        </p:txBody>
      </p:sp>
      <p:grpSp>
        <p:nvGrpSpPr>
          <p:cNvPr id="180281" name="Group 57"/>
          <p:cNvGrpSpPr>
            <a:grpSpLocks/>
          </p:cNvGrpSpPr>
          <p:nvPr/>
        </p:nvGrpSpPr>
        <p:grpSpPr bwMode="auto">
          <a:xfrm>
            <a:off x="685800" y="1752600"/>
            <a:ext cx="7775575" cy="2084387"/>
            <a:chOff x="576" y="1296"/>
            <a:chExt cx="4898" cy="1313"/>
          </a:xfrm>
        </p:grpSpPr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 flipV="1">
              <a:off x="576" y="2153"/>
              <a:ext cx="108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35" name="Object 11"/>
            <p:cNvGraphicFramePr>
              <a:graphicFrameLocks noChangeAspect="1"/>
            </p:cNvGraphicFramePr>
            <p:nvPr/>
          </p:nvGraphicFramePr>
          <p:xfrm>
            <a:off x="659" y="165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18023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65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 flipV="1">
              <a:off x="576" y="1488"/>
              <a:ext cx="498" cy="66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 flipV="1">
              <a:off x="1074" y="1488"/>
              <a:ext cx="91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 flipH="1">
              <a:off x="1656" y="1488"/>
              <a:ext cx="498" cy="66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 flipV="1">
              <a:off x="576" y="1488"/>
              <a:ext cx="1578" cy="6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0" name="Object 16"/>
            <p:cNvGraphicFramePr>
              <a:graphicFrameLocks noChangeAspect="1"/>
            </p:cNvGraphicFramePr>
            <p:nvPr/>
          </p:nvGraphicFramePr>
          <p:xfrm>
            <a:off x="825" y="2402"/>
            <a:ext cx="6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96880" imgH="190440" progId="Equation.3">
                    <p:embed/>
                  </p:oleObj>
                </mc:Choice>
                <mc:Fallback>
                  <p:oleObj name="公式" r:id="rId4" imgW="596880" imgH="190440" progId="Equation.3">
                    <p:embed/>
                    <p:pic>
                      <p:nvPicPr>
                        <p:cNvPr id="1802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402"/>
                          <a:ext cx="65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 flipV="1">
              <a:off x="2735" y="1488"/>
              <a:ext cx="108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2" name="Object 18"/>
            <p:cNvGraphicFramePr>
              <a:graphicFrameLocks noChangeAspect="1"/>
            </p:cNvGraphicFramePr>
            <p:nvPr/>
          </p:nvGraphicFramePr>
          <p:xfrm>
            <a:off x="2403" y="1571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77480" progId="Equation.3">
                    <p:embed/>
                  </p:oleObj>
                </mc:Choice>
                <mc:Fallback>
                  <p:oleObj name="公式" r:id="rId6" imgW="139680" imgH="177480" progId="Equation.3">
                    <p:embed/>
                    <p:pic>
                      <p:nvPicPr>
                        <p:cNvPr id="1802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571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 flipV="1">
              <a:off x="2237" y="1488"/>
              <a:ext cx="498" cy="66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 flipV="1">
              <a:off x="2237" y="1488"/>
              <a:ext cx="1578" cy="6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5" name="Object 21"/>
            <p:cNvGraphicFramePr>
              <a:graphicFrameLocks noChangeAspect="1"/>
            </p:cNvGraphicFramePr>
            <p:nvPr/>
          </p:nvGraphicFramePr>
          <p:xfrm>
            <a:off x="2666" y="2402"/>
            <a:ext cx="6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96880" imgH="190440" progId="Equation.3">
                    <p:embed/>
                  </p:oleObj>
                </mc:Choice>
                <mc:Fallback>
                  <p:oleObj name="公式" r:id="rId8" imgW="596880" imgH="190440" progId="Equation.3">
                    <p:embed/>
                    <p:pic>
                      <p:nvPicPr>
                        <p:cNvPr id="18024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" y="2402"/>
                          <a:ext cx="65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6" name="Object 22"/>
            <p:cNvGraphicFramePr>
              <a:graphicFrameLocks noChangeAspect="1"/>
            </p:cNvGraphicFramePr>
            <p:nvPr/>
          </p:nvGraphicFramePr>
          <p:xfrm>
            <a:off x="1240" y="1654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190440" progId="Equation.3">
                    <p:embed/>
                  </p:oleObj>
                </mc:Choice>
                <mc:Fallback>
                  <p:oleObj name="公式" r:id="rId10" imgW="152280" imgH="190440" progId="Equation.3">
                    <p:embed/>
                    <p:pic>
                      <p:nvPicPr>
                        <p:cNvPr id="18024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654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7" name="Object 23"/>
            <p:cNvGraphicFramePr>
              <a:graphicFrameLocks noChangeAspect="1"/>
            </p:cNvGraphicFramePr>
            <p:nvPr/>
          </p:nvGraphicFramePr>
          <p:xfrm>
            <a:off x="1074" y="2173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680" imgH="177480" progId="Equation.3">
                    <p:embed/>
                  </p:oleObj>
                </mc:Choice>
                <mc:Fallback>
                  <p:oleObj name="公式" r:id="rId12" imgW="139680" imgH="177480" progId="Equation.3">
                    <p:embed/>
                    <p:pic>
                      <p:nvPicPr>
                        <p:cNvPr id="1802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2173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8" name="Object 24"/>
            <p:cNvGraphicFramePr>
              <a:graphicFrameLocks noChangeAspect="1"/>
            </p:cNvGraphicFramePr>
            <p:nvPr/>
          </p:nvGraphicFramePr>
          <p:xfrm>
            <a:off x="3067" y="1296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39680" imgH="177480" progId="Equation.3">
                    <p:embed/>
                  </p:oleObj>
                </mc:Choice>
                <mc:Fallback>
                  <p:oleObj name="公式" r:id="rId14" imgW="139680" imgH="177480" progId="Equation.3">
                    <p:embed/>
                    <p:pic>
                      <p:nvPicPr>
                        <p:cNvPr id="1802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1296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9" name="Object 25"/>
            <p:cNvGraphicFramePr>
              <a:graphicFrameLocks noChangeAspect="1"/>
            </p:cNvGraphicFramePr>
            <p:nvPr/>
          </p:nvGraphicFramePr>
          <p:xfrm>
            <a:off x="2984" y="1820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190440" progId="Equation.3">
                    <p:embed/>
                  </p:oleObj>
                </mc:Choice>
                <mc:Fallback>
                  <p:oleObj name="公式" r:id="rId16" imgW="152280" imgH="190440" progId="Equation.3">
                    <p:embed/>
                    <p:pic>
                      <p:nvPicPr>
                        <p:cNvPr id="1802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1820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0" name="Object 26"/>
            <p:cNvGraphicFramePr>
              <a:graphicFrameLocks noChangeAspect="1"/>
            </p:cNvGraphicFramePr>
            <p:nvPr/>
          </p:nvGraphicFramePr>
          <p:xfrm>
            <a:off x="3981" y="1597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39680" imgH="177480" progId="Equation.3">
                    <p:embed/>
                  </p:oleObj>
                </mc:Choice>
                <mc:Fallback>
                  <p:oleObj name="公式" r:id="rId18" imgW="139680" imgH="177480" progId="Equation.3">
                    <p:embed/>
                    <p:pic>
                      <p:nvPicPr>
                        <p:cNvPr id="1802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597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1" name="Line 27"/>
            <p:cNvSpPr>
              <a:spLocks noChangeShapeType="1"/>
            </p:cNvSpPr>
            <p:nvPr/>
          </p:nvSpPr>
          <p:spPr bwMode="auto">
            <a:xfrm flipV="1">
              <a:off x="3981" y="1488"/>
              <a:ext cx="332" cy="49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2" name="Line 28"/>
            <p:cNvSpPr>
              <a:spLocks noChangeShapeType="1"/>
            </p:cNvSpPr>
            <p:nvPr/>
          </p:nvSpPr>
          <p:spPr bwMode="auto">
            <a:xfrm>
              <a:off x="4811" y="1488"/>
              <a:ext cx="416" cy="33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53" name="Object 29"/>
            <p:cNvGraphicFramePr>
              <a:graphicFrameLocks noChangeAspect="1"/>
            </p:cNvGraphicFramePr>
            <p:nvPr/>
          </p:nvGraphicFramePr>
          <p:xfrm>
            <a:off x="4479" y="1301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39680" imgH="177480" progId="Equation.3">
                    <p:embed/>
                  </p:oleObj>
                </mc:Choice>
                <mc:Fallback>
                  <p:oleObj name="公式" r:id="rId20" imgW="139680" imgH="177480" progId="Equation.3">
                    <p:embed/>
                    <p:pic>
                      <p:nvPicPr>
                        <p:cNvPr id="18025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301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4" name="Object 30"/>
            <p:cNvGraphicFramePr>
              <a:graphicFrameLocks noChangeAspect="1"/>
            </p:cNvGraphicFramePr>
            <p:nvPr/>
          </p:nvGraphicFramePr>
          <p:xfrm>
            <a:off x="4977" y="1405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52280" imgH="190440" progId="Equation.3">
                    <p:embed/>
                  </p:oleObj>
                </mc:Choice>
                <mc:Fallback>
                  <p:oleObj name="公式" r:id="rId22" imgW="152280" imgH="190440" progId="Equation.3">
                    <p:embed/>
                    <p:pic>
                      <p:nvPicPr>
                        <p:cNvPr id="1802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1405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4313" y="1488"/>
              <a:ext cx="498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>
              <a:off x="5227" y="1820"/>
              <a:ext cx="83" cy="333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>
              <a:off x="3981" y="1986"/>
              <a:ext cx="1329" cy="1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58" name="Object 34"/>
            <p:cNvGraphicFramePr>
              <a:graphicFrameLocks noChangeAspect="1"/>
            </p:cNvGraphicFramePr>
            <p:nvPr/>
          </p:nvGraphicFramePr>
          <p:xfrm>
            <a:off x="5310" y="1820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177480" progId="Equation.3">
                    <p:embed/>
                  </p:oleObj>
                </mc:Choice>
                <mc:Fallback>
                  <p:oleObj name="公式" r:id="rId24" imgW="152280" imgH="177480" progId="Equation.3">
                    <p:embed/>
                    <p:pic>
                      <p:nvPicPr>
                        <p:cNvPr id="18025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1820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9" name="Object 35"/>
            <p:cNvGraphicFramePr>
              <a:graphicFrameLocks noChangeAspect="1"/>
            </p:cNvGraphicFramePr>
            <p:nvPr/>
          </p:nvGraphicFramePr>
          <p:xfrm>
            <a:off x="4479" y="2069"/>
            <a:ext cx="16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52280" imgH="177480" progId="Equation.3">
                    <p:embed/>
                  </p:oleObj>
                </mc:Choice>
                <mc:Fallback>
                  <p:oleObj name="公式" r:id="rId26" imgW="152280" imgH="177480" progId="Equation.3">
                    <p:embed/>
                    <p:pic>
                      <p:nvPicPr>
                        <p:cNvPr id="18025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2069"/>
                          <a:ext cx="16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60" name="Object 36"/>
            <p:cNvGraphicFramePr>
              <a:graphicFrameLocks noChangeAspect="1"/>
            </p:cNvGraphicFramePr>
            <p:nvPr/>
          </p:nvGraphicFramePr>
          <p:xfrm>
            <a:off x="3981" y="2402"/>
            <a:ext cx="116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066680" imgH="190440" progId="Equation.3">
                    <p:embed/>
                  </p:oleObj>
                </mc:Choice>
                <mc:Fallback>
                  <p:oleObj name="公式" r:id="rId28" imgW="1066680" imgH="190440" progId="Equation.3">
                    <p:embed/>
                    <p:pic>
                      <p:nvPicPr>
                        <p:cNvPr id="18026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402"/>
                          <a:ext cx="116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82" name="Text Box 58"/>
          <p:cNvSpPr txBox="1">
            <a:spLocks noChangeArrowheads="1"/>
          </p:cNvSpPr>
          <p:nvPr/>
        </p:nvSpPr>
        <p:spPr bwMode="auto">
          <a:xfrm>
            <a:off x="533400" y="38862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平行四边形法则</a:t>
            </a:r>
          </a:p>
        </p:txBody>
      </p:sp>
      <p:sp>
        <p:nvSpPr>
          <p:cNvPr id="180283" name="Text Box 59"/>
          <p:cNvSpPr txBox="1">
            <a:spLocks noChangeArrowheads="1"/>
          </p:cNvSpPr>
          <p:nvPr/>
        </p:nvSpPr>
        <p:spPr bwMode="auto">
          <a:xfrm>
            <a:off x="3581400" y="3886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三角形法则</a:t>
            </a: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85" name="Object 61"/>
          <p:cNvGraphicFramePr>
            <a:graphicFrameLocks noChangeAspect="1"/>
          </p:cNvGraphicFramePr>
          <p:nvPr/>
        </p:nvGraphicFramePr>
        <p:xfrm>
          <a:off x="533400" y="4446587"/>
          <a:ext cx="20018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015559" imgH="215806" progId="Equation.3">
                  <p:embed/>
                </p:oleObj>
              </mc:Choice>
              <mc:Fallback>
                <p:oleObj name="公式" r:id="rId30" imgW="1015559" imgH="215806" progId="Equation.3">
                  <p:embed/>
                  <p:pic>
                    <p:nvPicPr>
                      <p:cNvPr id="18028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46587"/>
                        <a:ext cx="2001838" cy="4302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306" name="Group 82"/>
          <p:cNvGrpSpPr>
            <a:grpSpLocks/>
          </p:cNvGrpSpPr>
          <p:nvPr/>
        </p:nvGrpSpPr>
        <p:grpSpPr bwMode="auto">
          <a:xfrm>
            <a:off x="1828800" y="4924426"/>
            <a:ext cx="5897563" cy="1449388"/>
            <a:chOff x="1392" y="2736"/>
            <a:chExt cx="3715" cy="913"/>
          </a:xfrm>
        </p:grpSpPr>
        <p:sp>
          <p:nvSpPr>
            <p:cNvPr id="180289" name="Line 65"/>
            <p:cNvSpPr>
              <a:spLocks noChangeShapeType="1"/>
            </p:cNvSpPr>
            <p:nvPr/>
          </p:nvSpPr>
          <p:spPr bwMode="auto">
            <a:xfrm flipV="1">
              <a:off x="2342" y="3427"/>
              <a:ext cx="951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0" name="Object 66"/>
            <p:cNvGraphicFramePr>
              <a:graphicFrameLocks noChangeAspect="1"/>
            </p:cNvGraphicFramePr>
            <p:nvPr/>
          </p:nvGraphicFramePr>
          <p:xfrm>
            <a:off x="2688" y="2995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39680" imgH="177480" progId="Equation.3">
                    <p:embed/>
                  </p:oleObj>
                </mc:Choice>
                <mc:Fallback>
                  <p:oleObj name="公式" r:id="rId32" imgW="139680" imgH="177480" progId="Equation.3">
                    <p:embed/>
                    <p:pic>
                      <p:nvPicPr>
                        <p:cNvPr id="18029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95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1" name="Line 67"/>
            <p:cNvSpPr>
              <a:spLocks noChangeShapeType="1"/>
            </p:cNvSpPr>
            <p:nvPr/>
          </p:nvSpPr>
          <p:spPr bwMode="auto">
            <a:xfrm flipV="1">
              <a:off x="2342" y="2736"/>
              <a:ext cx="519" cy="6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2" name="Line 68"/>
            <p:cNvSpPr>
              <a:spLocks noChangeShapeType="1"/>
            </p:cNvSpPr>
            <p:nvPr/>
          </p:nvSpPr>
          <p:spPr bwMode="auto">
            <a:xfrm flipH="1" flipV="1">
              <a:off x="1392" y="3427"/>
              <a:ext cx="95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3" name="Object 69"/>
            <p:cNvGraphicFramePr>
              <a:graphicFrameLocks noChangeAspect="1"/>
            </p:cNvGraphicFramePr>
            <p:nvPr/>
          </p:nvGraphicFramePr>
          <p:xfrm>
            <a:off x="2170" y="2909"/>
            <a:ext cx="1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52280" imgH="190440" progId="Equation.3">
                    <p:embed/>
                  </p:oleObj>
                </mc:Choice>
                <mc:Fallback>
                  <p:oleObj name="公式" r:id="rId34" imgW="152280" imgH="190440" progId="Equation.3">
                    <p:embed/>
                    <p:pic>
                      <p:nvPicPr>
                        <p:cNvPr id="18029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2909"/>
                          <a:ext cx="1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94" name="Object 70"/>
            <p:cNvGraphicFramePr>
              <a:graphicFrameLocks noChangeAspect="1"/>
            </p:cNvGraphicFramePr>
            <p:nvPr/>
          </p:nvGraphicFramePr>
          <p:xfrm>
            <a:off x="2861" y="3449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139680" imgH="177480" progId="Equation.3">
                    <p:embed/>
                  </p:oleObj>
                </mc:Choice>
                <mc:Fallback>
                  <p:oleObj name="公式" r:id="rId36" imgW="139680" imgH="177480" progId="Equation.3">
                    <p:embed/>
                    <p:pic>
                      <p:nvPicPr>
                        <p:cNvPr id="180294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3449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5" name="Line 71"/>
            <p:cNvSpPr>
              <a:spLocks noChangeShapeType="1"/>
            </p:cNvSpPr>
            <p:nvPr/>
          </p:nvSpPr>
          <p:spPr bwMode="auto">
            <a:xfrm flipV="1">
              <a:off x="1392" y="2736"/>
              <a:ext cx="518" cy="69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6" name="Line 72"/>
            <p:cNvSpPr>
              <a:spLocks noChangeShapeType="1"/>
            </p:cNvSpPr>
            <p:nvPr/>
          </p:nvSpPr>
          <p:spPr bwMode="auto">
            <a:xfrm>
              <a:off x="1910" y="2736"/>
              <a:ext cx="951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7" name="Line 73"/>
            <p:cNvSpPr>
              <a:spLocks noChangeShapeType="1"/>
            </p:cNvSpPr>
            <p:nvPr/>
          </p:nvSpPr>
          <p:spPr bwMode="auto">
            <a:xfrm flipH="1" flipV="1">
              <a:off x="1910" y="2736"/>
              <a:ext cx="432" cy="6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8" name="Object 74"/>
            <p:cNvGraphicFramePr>
              <a:graphicFrameLocks noChangeAspect="1"/>
            </p:cNvGraphicFramePr>
            <p:nvPr/>
          </p:nvGraphicFramePr>
          <p:xfrm>
            <a:off x="1768" y="3449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241200" imgH="177480" progId="Equation.3">
                    <p:embed/>
                  </p:oleObj>
                </mc:Choice>
                <mc:Fallback>
                  <p:oleObj name="公式" r:id="rId38" imgW="241200" imgH="177480" progId="Equation.3">
                    <p:embed/>
                    <p:pic>
                      <p:nvPicPr>
                        <p:cNvPr id="180298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449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9" name="Line 75"/>
            <p:cNvSpPr>
              <a:spLocks noChangeShapeType="1"/>
            </p:cNvSpPr>
            <p:nvPr/>
          </p:nvSpPr>
          <p:spPr bwMode="auto">
            <a:xfrm>
              <a:off x="3379" y="3082"/>
              <a:ext cx="60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0" name="Line 76"/>
            <p:cNvSpPr>
              <a:spLocks noChangeShapeType="1"/>
            </p:cNvSpPr>
            <p:nvPr/>
          </p:nvSpPr>
          <p:spPr bwMode="auto">
            <a:xfrm flipV="1">
              <a:off x="4157" y="3427"/>
              <a:ext cx="95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301" name="Object 77"/>
            <p:cNvGraphicFramePr>
              <a:graphicFrameLocks noChangeAspect="1"/>
            </p:cNvGraphicFramePr>
            <p:nvPr/>
          </p:nvGraphicFramePr>
          <p:xfrm>
            <a:off x="4171" y="2995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39680" imgH="177480" progId="Equation.3">
                    <p:embed/>
                  </p:oleObj>
                </mc:Choice>
                <mc:Fallback>
                  <p:oleObj name="公式" r:id="rId40" imgW="139680" imgH="177480" progId="Equation.3">
                    <p:embed/>
                    <p:pic>
                      <p:nvPicPr>
                        <p:cNvPr id="180301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2995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302" name="Line 78"/>
            <p:cNvSpPr>
              <a:spLocks noChangeShapeType="1"/>
            </p:cNvSpPr>
            <p:nvPr/>
          </p:nvSpPr>
          <p:spPr bwMode="auto">
            <a:xfrm flipV="1">
              <a:off x="4157" y="2736"/>
              <a:ext cx="518" cy="6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303" name="Object 79"/>
            <p:cNvGraphicFramePr>
              <a:graphicFrameLocks noChangeAspect="1"/>
            </p:cNvGraphicFramePr>
            <p:nvPr/>
          </p:nvGraphicFramePr>
          <p:xfrm>
            <a:off x="4936" y="2952"/>
            <a:ext cx="1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52280" imgH="190440" progId="Equation.3">
                    <p:embed/>
                  </p:oleObj>
                </mc:Choice>
                <mc:Fallback>
                  <p:oleObj name="公式" r:id="rId42" imgW="152280" imgH="190440" progId="Equation.3">
                    <p:embed/>
                    <p:pic>
                      <p:nvPicPr>
                        <p:cNvPr id="180303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2952"/>
                          <a:ext cx="1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304" name="Object 80"/>
            <p:cNvGraphicFramePr>
              <a:graphicFrameLocks noChangeAspect="1"/>
            </p:cNvGraphicFramePr>
            <p:nvPr/>
          </p:nvGraphicFramePr>
          <p:xfrm>
            <a:off x="4502" y="3449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39680" imgH="177480" progId="Equation.3">
                    <p:embed/>
                  </p:oleObj>
                </mc:Choice>
                <mc:Fallback>
                  <p:oleObj name="公式" r:id="rId44" imgW="139680" imgH="177480" progId="Equation.3">
                    <p:embed/>
                    <p:pic>
                      <p:nvPicPr>
                        <p:cNvPr id="180304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449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305" name="Line 81"/>
            <p:cNvSpPr>
              <a:spLocks noChangeShapeType="1"/>
            </p:cNvSpPr>
            <p:nvPr/>
          </p:nvSpPr>
          <p:spPr bwMode="auto">
            <a:xfrm flipH="1" flipV="1">
              <a:off x="4675" y="2736"/>
              <a:ext cx="432" cy="6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0C11-D468-4553-8959-49276C39946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zh-CN" altLang="en-US" dirty="0"/>
              <a:t>世界是物质的，</a:t>
            </a:r>
          </a:p>
          <a:p>
            <a:pPr algn="ctr">
              <a:buFont typeface="Wingdings" pitchFamily="2" charset="2"/>
              <a:buNone/>
            </a:pPr>
            <a:endParaRPr lang="zh-CN" altLang="en-US" dirty="0"/>
          </a:p>
          <a:p>
            <a:pPr algn="ctr">
              <a:buFont typeface="Wingdings" pitchFamily="2" charset="2"/>
              <a:buNone/>
            </a:pPr>
            <a:r>
              <a:rPr lang="zh-CN" altLang="en-US" dirty="0"/>
              <a:t>物质是运动的，</a:t>
            </a:r>
          </a:p>
          <a:p>
            <a:pPr algn="ctr">
              <a:buFont typeface="Wingdings" pitchFamily="2" charset="2"/>
              <a:buNone/>
            </a:pPr>
            <a:endParaRPr lang="zh-CN" altLang="en-US" dirty="0"/>
          </a:p>
          <a:p>
            <a:pPr algn="ctr">
              <a:buFont typeface="Wingdings" pitchFamily="2" charset="2"/>
              <a:buNone/>
            </a:pPr>
            <a:r>
              <a:rPr lang="zh-CN" altLang="en-US" dirty="0"/>
              <a:t>运动是有规律的。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物理学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A3EF-E5F7-468F-9E84-E89E82CACA4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962400" y="1219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矢量的分解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6356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把一个矢量看成两个或两个以上的矢量相加。 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一般一个矢量有无穷多种分解法</a:t>
            </a:r>
          </a:p>
        </p:txBody>
      </p:sp>
      <p:grpSp>
        <p:nvGrpSpPr>
          <p:cNvPr id="182300" name="Group 28"/>
          <p:cNvGrpSpPr>
            <a:grpSpLocks/>
          </p:cNvGrpSpPr>
          <p:nvPr/>
        </p:nvGrpSpPr>
        <p:grpSpPr bwMode="auto">
          <a:xfrm>
            <a:off x="1524000" y="3733800"/>
            <a:ext cx="6119813" cy="2546350"/>
            <a:chOff x="1056" y="2304"/>
            <a:chExt cx="3855" cy="1604"/>
          </a:xfrm>
        </p:grpSpPr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 flipV="1">
              <a:off x="1056" y="3211"/>
              <a:ext cx="1247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83" name="Object 11"/>
            <p:cNvGraphicFramePr>
              <a:graphicFrameLocks noChangeAspect="1"/>
            </p:cNvGraphicFramePr>
            <p:nvPr/>
          </p:nvGraphicFramePr>
          <p:xfrm>
            <a:off x="1736" y="2531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1822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2531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 flipV="1">
              <a:off x="1056" y="2304"/>
              <a:ext cx="680" cy="90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85" name="Object 13"/>
            <p:cNvGraphicFramePr>
              <a:graphicFrameLocks noChangeAspect="1"/>
            </p:cNvGraphicFramePr>
            <p:nvPr/>
          </p:nvGraphicFramePr>
          <p:xfrm>
            <a:off x="1169" y="2531"/>
            <a:ext cx="22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90440" progId="Equation.3">
                    <p:embed/>
                  </p:oleObj>
                </mc:Choice>
                <mc:Fallback>
                  <p:oleObj name="公式" r:id="rId4" imgW="152280" imgH="190440" progId="Equation.3">
                    <p:embed/>
                    <p:pic>
                      <p:nvPicPr>
                        <p:cNvPr id="18228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531"/>
                          <a:ext cx="22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6" name="Object 14"/>
            <p:cNvGraphicFramePr>
              <a:graphicFrameLocks noChangeAspect="1"/>
            </p:cNvGraphicFramePr>
            <p:nvPr/>
          </p:nvGraphicFramePr>
          <p:xfrm>
            <a:off x="1736" y="3240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77480" progId="Equation.3">
                    <p:embed/>
                  </p:oleObj>
                </mc:Choice>
                <mc:Fallback>
                  <p:oleObj name="公式" r:id="rId6" imgW="139680" imgH="177480" progId="Equation.3">
                    <p:embed/>
                    <p:pic>
                      <p:nvPicPr>
                        <p:cNvPr id="1822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3240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V="1">
              <a:off x="2303" y="2304"/>
              <a:ext cx="681" cy="9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1736" y="2304"/>
              <a:ext cx="124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1928" cy="9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0" name="Line 18"/>
            <p:cNvSpPr>
              <a:spLocks noChangeShapeType="1"/>
            </p:cNvSpPr>
            <p:nvPr/>
          </p:nvSpPr>
          <p:spPr bwMode="auto">
            <a:xfrm flipV="1">
              <a:off x="3664" y="3211"/>
              <a:ext cx="1247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1" name="Object 19"/>
            <p:cNvGraphicFramePr>
              <a:graphicFrameLocks noChangeAspect="1"/>
            </p:cNvGraphicFramePr>
            <p:nvPr/>
          </p:nvGraphicFramePr>
          <p:xfrm>
            <a:off x="4004" y="2531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18229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2531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90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3" name="Object 21"/>
            <p:cNvGraphicFramePr>
              <a:graphicFrameLocks noChangeAspect="1"/>
            </p:cNvGraphicFramePr>
            <p:nvPr/>
          </p:nvGraphicFramePr>
          <p:xfrm>
            <a:off x="4117" y="3211"/>
            <a:ext cx="26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18229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3211"/>
                          <a:ext cx="26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4" name="Line 22"/>
            <p:cNvSpPr>
              <a:spLocks noChangeShapeType="1"/>
            </p:cNvSpPr>
            <p:nvPr/>
          </p:nvSpPr>
          <p:spPr bwMode="auto">
            <a:xfrm flipV="1">
              <a:off x="4911" y="2304"/>
              <a:ext cx="0" cy="9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>
              <a:off x="3664" y="2304"/>
              <a:ext cx="12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6" name="Line 24"/>
            <p:cNvSpPr>
              <a:spLocks noChangeShapeType="1"/>
            </p:cNvSpPr>
            <p:nvPr/>
          </p:nvSpPr>
          <p:spPr bwMode="auto">
            <a:xfrm flipV="1">
              <a:off x="3664" y="2304"/>
              <a:ext cx="1247" cy="9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7" name="Object 25"/>
            <p:cNvGraphicFramePr>
              <a:graphicFrameLocks noChangeAspect="1"/>
            </p:cNvGraphicFramePr>
            <p:nvPr/>
          </p:nvGraphicFramePr>
          <p:xfrm>
            <a:off x="3324" y="2531"/>
            <a:ext cx="26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41200" progId="Equation.3">
                    <p:embed/>
                  </p:oleObj>
                </mc:Choice>
                <mc:Fallback>
                  <p:oleObj name="公式" r:id="rId12" imgW="177480" imgH="241200" progId="Equation.3">
                    <p:embed/>
                    <p:pic>
                      <p:nvPicPr>
                        <p:cNvPr id="18229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531"/>
                          <a:ext cx="26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8" name="Object 26"/>
            <p:cNvGraphicFramePr>
              <a:graphicFrameLocks noChangeAspect="1"/>
            </p:cNvGraphicFramePr>
            <p:nvPr/>
          </p:nvGraphicFramePr>
          <p:xfrm>
            <a:off x="1283" y="3551"/>
            <a:ext cx="98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60240" imgH="190440" progId="Equation.3">
                    <p:embed/>
                  </p:oleObj>
                </mc:Choice>
                <mc:Fallback>
                  <p:oleObj name="公式" r:id="rId14" imgW="660240" imgH="190440" progId="Equation.3">
                    <p:embed/>
                    <p:pic>
                      <p:nvPicPr>
                        <p:cNvPr id="1822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551"/>
                          <a:ext cx="98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9" name="Object 27"/>
            <p:cNvGraphicFramePr>
              <a:graphicFrameLocks noChangeAspect="1"/>
            </p:cNvGraphicFramePr>
            <p:nvPr/>
          </p:nvGraphicFramePr>
          <p:xfrm>
            <a:off x="3664" y="3551"/>
            <a:ext cx="111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749160" imgH="241200" progId="Equation.3">
                    <p:embed/>
                  </p:oleObj>
                </mc:Choice>
                <mc:Fallback>
                  <p:oleObj name="公式" r:id="rId16" imgW="749160" imgH="241200" progId="Equation.3">
                    <p:embed/>
                    <p:pic>
                      <p:nvPicPr>
                        <p:cNvPr id="1822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3551"/>
                          <a:ext cx="111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5A00-629E-4A3E-B082-F9043531863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矢量的正交分解 </a:t>
            </a:r>
          </a:p>
        </p:txBody>
      </p:sp>
      <p:grpSp>
        <p:nvGrpSpPr>
          <p:cNvPr id="183340" name="Group 44"/>
          <p:cNvGrpSpPr>
            <a:grpSpLocks/>
          </p:cNvGrpSpPr>
          <p:nvPr/>
        </p:nvGrpSpPr>
        <p:grpSpPr bwMode="auto">
          <a:xfrm>
            <a:off x="4048125" y="1524000"/>
            <a:ext cx="4943475" cy="4938713"/>
            <a:chOff x="2304" y="768"/>
            <a:chExt cx="3114" cy="3111"/>
          </a:xfrm>
        </p:grpSpPr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flipV="1">
              <a:off x="3289" y="2763"/>
              <a:ext cx="196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04" name="Object 8"/>
            <p:cNvGraphicFramePr>
              <a:graphicFrameLocks noChangeAspect="1"/>
            </p:cNvGraphicFramePr>
            <p:nvPr/>
          </p:nvGraphicFramePr>
          <p:xfrm>
            <a:off x="3547" y="2271"/>
            <a:ext cx="1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1833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2271"/>
                          <a:ext cx="1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 flipV="1">
              <a:off x="3289" y="1090"/>
              <a:ext cx="0" cy="1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 flipH="1">
              <a:off x="2402" y="2763"/>
              <a:ext cx="887" cy="88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 flipV="1">
              <a:off x="3289" y="2271"/>
              <a:ext cx="689" cy="4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289" y="1681"/>
              <a:ext cx="12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 flipH="1">
              <a:off x="2698" y="1681"/>
              <a:ext cx="591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698" y="2271"/>
              <a:ext cx="128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3289" y="1681"/>
              <a:ext cx="689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2698" y="2271"/>
              <a:ext cx="0" cy="108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3978" y="2271"/>
              <a:ext cx="0" cy="108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2698" y="3354"/>
              <a:ext cx="12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 flipH="1">
              <a:off x="3978" y="2763"/>
              <a:ext cx="591" cy="5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4569" y="1681"/>
              <a:ext cx="0" cy="10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 flipH="1">
              <a:off x="2698" y="2763"/>
              <a:ext cx="591" cy="5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 flipV="1">
              <a:off x="3289" y="2763"/>
              <a:ext cx="128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 flipV="1">
              <a:off x="3289" y="1681"/>
              <a:ext cx="0" cy="108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0" name="Line 24"/>
            <p:cNvSpPr>
              <a:spLocks noChangeShapeType="1"/>
            </p:cNvSpPr>
            <p:nvPr/>
          </p:nvSpPr>
          <p:spPr bwMode="auto">
            <a:xfrm>
              <a:off x="3289" y="2763"/>
              <a:ext cx="689" cy="5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1" name="Line 25"/>
            <p:cNvSpPr>
              <a:spLocks noChangeShapeType="1"/>
            </p:cNvSpPr>
            <p:nvPr/>
          </p:nvSpPr>
          <p:spPr bwMode="auto">
            <a:xfrm flipH="1">
              <a:off x="3978" y="1681"/>
              <a:ext cx="591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2" name="Arc 26"/>
            <p:cNvSpPr>
              <a:spLocks/>
            </p:cNvSpPr>
            <p:nvPr/>
          </p:nvSpPr>
          <p:spPr bwMode="auto">
            <a:xfrm rot="10800000" flipH="1" flipV="1">
              <a:off x="3289" y="2569"/>
              <a:ext cx="184" cy="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198"/>
                <a:gd name="T1" fmla="*/ 0 h 21600"/>
                <a:gd name="T2" fmla="*/ 20198 w 20198"/>
                <a:gd name="T3" fmla="*/ 13945 h 21600"/>
                <a:gd name="T4" fmla="*/ 0 w 201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98" h="21600" fill="none" extrusionOk="0">
                  <a:moveTo>
                    <a:pt x="-1" y="0"/>
                  </a:moveTo>
                  <a:cubicBezTo>
                    <a:pt x="8976" y="0"/>
                    <a:pt x="17016" y="5551"/>
                    <a:pt x="20198" y="13944"/>
                  </a:cubicBezTo>
                </a:path>
                <a:path w="20198" h="21600" stroke="0" extrusionOk="0">
                  <a:moveTo>
                    <a:pt x="-1" y="0"/>
                  </a:moveTo>
                  <a:cubicBezTo>
                    <a:pt x="8976" y="0"/>
                    <a:pt x="17016" y="5551"/>
                    <a:pt x="20198" y="139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3" name="Arc 27"/>
            <p:cNvSpPr>
              <a:spLocks/>
            </p:cNvSpPr>
            <p:nvPr/>
          </p:nvSpPr>
          <p:spPr bwMode="auto">
            <a:xfrm>
              <a:off x="3486" y="2665"/>
              <a:ext cx="98" cy="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4" name="Arc 28"/>
            <p:cNvSpPr>
              <a:spLocks/>
            </p:cNvSpPr>
            <p:nvPr/>
          </p:nvSpPr>
          <p:spPr bwMode="auto">
            <a:xfrm rot="10800000" flipH="1">
              <a:off x="3190" y="2665"/>
              <a:ext cx="195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33"/>
                <a:gd name="T1" fmla="*/ 0 h 21600"/>
                <a:gd name="T2" fmla="*/ 21433 w 21433"/>
                <a:gd name="T3" fmla="*/ 18921 h 21600"/>
                <a:gd name="T4" fmla="*/ 0 w 214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3" h="21600" fill="none" extrusionOk="0">
                  <a:moveTo>
                    <a:pt x="-1" y="0"/>
                  </a:moveTo>
                  <a:cubicBezTo>
                    <a:pt x="10893" y="0"/>
                    <a:pt x="20082" y="8111"/>
                    <a:pt x="21433" y="18920"/>
                  </a:cubicBezTo>
                </a:path>
                <a:path w="21433" h="21600" stroke="0" extrusionOk="0">
                  <a:moveTo>
                    <a:pt x="-1" y="0"/>
                  </a:moveTo>
                  <a:cubicBezTo>
                    <a:pt x="10893" y="0"/>
                    <a:pt x="20082" y="8111"/>
                    <a:pt x="21433" y="1892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25" name="Object 29"/>
            <p:cNvGraphicFramePr>
              <a:graphicFrameLocks noChangeAspect="1"/>
            </p:cNvGraphicFramePr>
            <p:nvPr/>
          </p:nvGraphicFramePr>
          <p:xfrm>
            <a:off x="3116" y="2640"/>
            <a:ext cx="18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126720" progId="Equation.3">
                    <p:embed/>
                  </p:oleObj>
                </mc:Choice>
                <mc:Fallback>
                  <p:oleObj name="公式" r:id="rId4" imgW="139680" imgH="126720" progId="Equation.3">
                    <p:embed/>
                    <p:pic>
                      <p:nvPicPr>
                        <p:cNvPr id="18332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640"/>
                          <a:ext cx="18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6" name="Object 30"/>
            <p:cNvGraphicFramePr>
              <a:graphicFrameLocks noChangeAspect="1"/>
            </p:cNvGraphicFramePr>
            <p:nvPr/>
          </p:nvGraphicFramePr>
          <p:xfrm>
            <a:off x="3596" y="2554"/>
            <a:ext cx="15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90440" progId="Equation.3">
                    <p:embed/>
                  </p:oleObj>
                </mc:Choice>
                <mc:Fallback>
                  <p:oleObj name="公式" r:id="rId6" imgW="152280" imgH="190440" progId="Equation.3">
                    <p:embed/>
                    <p:pic>
                      <p:nvPicPr>
                        <p:cNvPr id="18332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554"/>
                          <a:ext cx="15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7" name="Object 31"/>
            <p:cNvGraphicFramePr>
              <a:graphicFrameLocks noChangeAspect="1"/>
            </p:cNvGraphicFramePr>
            <p:nvPr/>
          </p:nvGraphicFramePr>
          <p:xfrm>
            <a:off x="3363" y="2407"/>
            <a:ext cx="16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52280" progId="Equation.3">
                    <p:embed/>
                  </p:oleObj>
                </mc:Choice>
                <mc:Fallback>
                  <p:oleObj name="公式" r:id="rId8" imgW="126720" imgH="152280" progId="Equation.3">
                    <p:embed/>
                    <p:pic>
                      <p:nvPicPr>
                        <p:cNvPr id="18332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2407"/>
                          <a:ext cx="16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8" name="Object 32"/>
            <p:cNvGraphicFramePr>
              <a:graphicFrameLocks noChangeAspect="1"/>
            </p:cNvGraphicFramePr>
            <p:nvPr/>
          </p:nvGraphicFramePr>
          <p:xfrm>
            <a:off x="2919" y="3083"/>
            <a:ext cx="22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1833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3083"/>
                          <a:ext cx="22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9" name="Object 33"/>
            <p:cNvGraphicFramePr>
              <a:graphicFrameLocks noChangeAspect="1"/>
            </p:cNvGraphicFramePr>
            <p:nvPr/>
          </p:nvGraphicFramePr>
          <p:xfrm>
            <a:off x="4249" y="2468"/>
            <a:ext cx="22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41200" progId="Equation.3">
                    <p:embed/>
                  </p:oleObj>
                </mc:Choice>
                <mc:Fallback>
                  <p:oleObj name="公式" r:id="rId12" imgW="177480" imgH="241200" progId="Equation.3">
                    <p:embed/>
                    <p:pic>
                      <p:nvPicPr>
                        <p:cNvPr id="18332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2468"/>
                          <a:ext cx="22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0" name="Object 34"/>
            <p:cNvGraphicFramePr>
              <a:graphicFrameLocks noChangeAspect="1"/>
            </p:cNvGraphicFramePr>
            <p:nvPr/>
          </p:nvGraphicFramePr>
          <p:xfrm>
            <a:off x="3289" y="1828"/>
            <a:ext cx="2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215640" progId="Equation.3">
                    <p:embed/>
                  </p:oleObj>
                </mc:Choice>
                <mc:Fallback>
                  <p:oleObj name="公式" r:id="rId14" imgW="177480" imgH="215640" progId="Equation.3">
                    <p:embed/>
                    <p:pic>
                      <p:nvPicPr>
                        <p:cNvPr id="18333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828"/>
                          <a:ext cx="2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1" name="Line 35"/>
            <p:cNvSpPr>
              <a:spLocks noChangeShapeType="1"/>
            </p:cNvSpPr>
            <p:nvPr/>
          </p:nvSpPr>
          <p:spPr bwMode="auto">
            <a:xfrm>
              <a:off x="3289" y="2763"/>
              <a:ext cx="492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2" name="Line 36"/>
            <p:cNvSpPr>
              <a:spLocks noChangeShapeType="1"/>
            </p:cNvSpPr>
            <p:nvPr/>
          </p:nvSpPr>
          <p:spPr bwMode="auto">
            <a:xfrm flipH="1">
              <a:off x="3092" y="2763"/>
              <a:ext cx="197" cy="197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3" name="Line 37"/>
            <p:cNvSpPr>
              <a:spLocks noChangeShapeType="1"/>
            </p:cNvSpPr>
            <p:nvPr/>
          </p:nvSpPr>
          <p:spPr bwMode="auto">
            <a:xfrm flipV="1">
              <a:off x="3289" y="2271"/>
              <a:ext cx="0" cy="49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34" name="Object 38"/>
            <p:cNvGraphicFramePr>
              <a:graphicFrameLocks noChangeAspect="1"/>
            </p:cNvGraphicFramePr>
            <p:nvPr/>
          </p:nvGraphicFramePr>
          <p:xfrm>
            <a:off x="2944" y="2739"/>
            <a:ext cx="1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14120" imgH="190440" progId="Equation.3">
                    <p:embed/>
                  </p:oleObj>
                </mc:Choice>
                <mc:Fallback>
                  <p:oleObj name="公式" r:id="rId16" imgW="114120" imgH="190440" progId="Equation.3">
                    <p:embed/>
                    <p:pic>
                      <p:nvPicPr>
                        <p:cNvPr id="18333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739"/>
                          <a:ext cx="1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5" name="Object 39"/>
            <p:cNvGraphicFramePr>
              <a:graphicFrameLocks noChangeAspect="1"/>
            </p:cNvGraphicFramePr>
            <p:nvPr/>
          </p:nvGraphicFramePr>
          <p:xfrm>
            <a:off x="3683" y="2763"/>
            <a:ext cx="16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26720" imgH="215640" progId="Equation.3">
                    <p:embed/>
                  </p:oleObj>
                </mc:Choice>
                <mc:Fallback>
                  <p:oleObj name="公式" r:id="rId18" imgW="126720" imgH="215640" progId="Equation.3">
                    <p:embed/>
                    <p:pic>
                      <p:nvPicPr>
                        <p:cNvPr id="18333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2763"/>
                          <a:ext cx="16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6" name="Object 40"/>
            <p:cNvGraphicFramePr>
              <a:graphicFrameLocks noChangeAspect="1"/>
            </p:cNvGraphicFramePr>
            <p:nvPr/>
          </p:nvGraphicFramePr>
          <p:xfrm>
            <a:off x="3092" y="2271"/>
            <a:ext cx="16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26720" imgH="203040" progId="Equation.3">
                    <p:embed/>
                  </p:oleObj>
                </mc:Choice>
                <mc:Fallback>
                  <p:oleObj name="公式" r:id="rId20" imgW="126720" imgH="203040" progId="Equation.3">
                    <p:embed/>
                    <p:pic>
                      <p:nvPicPr>
                        <p:cNvPr id="18333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" y="2271"/>
                          <a:ext cx="16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7" name="Text Box 41"/>
            <p:cNvSpPr txBox="1">
              <a:spLocks noChangeArrowheads="1"/>
            </p:cNvSpPr>
            <p:nvPr/>
          </p:nvSpPr>
          <p:spPr bwMode="auto">
            <a:xfrm>
              <a:off x="2304" y="3551"/>
              <a:ext cx="394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83338" name="Text Box 42"/>
            <p:cNvSpPr txBox="1">
              <a:spLocks noChangeArrowheads="1"/>
            </p:cNvSpPr>
            <p:nvPr/>
          </p:nvSpPr>
          <p:spPr bwMode="auto">
            <a:xfrm>
              <a:off x="5123" y="2665"/>
              <a:ext cx="295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83339" name="Text Box 43"/>
            <p:cNvSpPr txBox="1">
              <a:spLocks noChangeArrowheads="1"/>
            </p:cNvSpPr>
            <p:nvPr/>
          </p:nvSpPr>
          <p:spPr bwMode="auto">
            <a:xfrm>
              <a:off x="3190" y="768"/>
              <a:ext cx="394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z</a:t>
              </a:r>
            </a:p>
          </p:txBody>
        </p:sp>
      </p:grpSp>
      <p:graphicFrame>
        <p:nvGraphicFramePr>
          <p:cNvPr id="183341" name="Object 45"/>
          <p:cNvGraphicFramePr>
            <a:graphicFrameLocks noChangeAspect="1"/>
          </p:cNvGraphicFramePr>
          <p:nvPr/>
        </p:nvGraphicFramePr>
        <p:xfrm>
          <a:off x="685800" y="1905000"/>
          <a:ext cx="314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269720" imgH="253800" progId="Equation.3">
                  <p:embed/>
                </p:oleObj>
              </mc:Choice>
              <mc:Fallback>
                <p:oleObj name="公式" r:id="rId22" imgW="1269720" imgH="253800" progId="Equation.3">
                  <p:embed/>
                  <p:pic>
                    <p:nvPicPr>
                      <p:cNvPr id="18334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149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2" name="Object 46"/>
          <p:cNvGraphicFramePr>
            <a:graphicFrameLocks noChangeAspect="1"/>
          </p:cNvGraphicFramePr>
          <p:nvPr/>
        </p:nvGraphicFramePr>
        <p:xfrm>
          <a:off x="685800" y="2816225"/>
          <a:ext cx="34671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14320" imgH="1625400" progId="Equation.3">
                  <p:embed/>
                </p:oleObj>
              </mc:Choice>
              <mc:Fallback>
                <p:oleObj name="公式" r:id="rId24" imgW="1714320" imgH="1625400" progId="Equation.3">
                  <p:embed/>
                  <p:pic>
                    <p:nvPicPr>
                      <p:cNvPr id="183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6225"/>
                        <a:ext cx="3467100" cy="326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1A3-35F0-4138-9089-31D478D16CD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矢量的合成与分解</a:t>
            </a:r>
            <a:endParaRPr lang="zh-CN" altLang="en-US" sz="2400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962400" y="121920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矢量和（差）的正交分量表示</a:t>
            </a: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457200" y="3048000"/>
          <a:ext cx="7791450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76964" imgH="813211" progId="Word.Document.8">
                  <p:embed/>
                </p:oleObj>
              </mc:Choice>
              <mc:Fallback>
                <p:oleObj name="文档" r:id="rId2" imgW="2876964" imgH="813211" progId="Word.Document.8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7791450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8D3-1F0D-436C-A290-5267CCE6660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矢量与标量的乘积</a:t>
            </a:r>
          </a:p>
          <a:p>
            <a:endParaRPr lang="zh-CN" altLang="en-US" dirty="0"/>
          </a:p>
          <a:p>
            <a:r>
              <a:rPr lang="zh-CN" altLang="en-US" dirty="0"/>
              <a:t>矢量的标积（点积、</a:t>
            </a:r>
            <a:r>
              <a:rPr lang="zh-CN" altLang="en-US" dirty="0">
                <a:solidFill>
                  <a:srgbClr val="0000CC"/>
                </a:solidFill>
              </a:rPr>
              <a:t>点乘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/>
              <a:t>矢量的矢积（叉积、</a:t>
            </a:r>
            <a:r>
              <a:rPr lang="zh-CN" altLang="en-US" dirty="0">
                <a:solidFill>
                  <a:srgbClr val="0000CC"/>
                </a:solidFill>
              </a:rPr>
              <a:t>叉乘</a:t>
            </a:r>
            <a:r>
              <a:rPr lang="zh-CN" altLang="en-US" dirty="0"/>
              <a:t>）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矢量的乘积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4CE-3D90-463C-AD4A-EA583B19C74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矢量的乘积</a:t>
            </a:r>
            <a:endParaRPr lang="zh-CN" altLang="en-US" sz="2400" dirty="0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962400" y="12192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矢量与标量的乘积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739775" y="202565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762000" y="480060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1676400" y="2590800"/>
          <a:ext cx="1584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190500" progId="Equation.3">
                  <p:embed/>
                </p:oleObj>
              </mc:Choice>
              <mc:Fallback>
                <p:oleObj name="公式" r:id="rId2" imgW="457200" imgH="190500" progId="Equation.3">
                  <p:embed/>
                  <p:pic>
                    <p:nvPicPr>
                      <p:cNvPr id="188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15843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1600200" y="3352800"/>
          <a:ext cx="626427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0600" imgH="482600" progId="Equation.3">
                  <p:embed/>
                </p:oleObj>
              </mc:Choice>
              <mc:Fallback>
                <p:oleObj name="公式" r:id="rId4" imgW="2260600" imgH="482600" progId="Equation.3">
                  <p:embed/>
                  <p:pic>
                    <p:nvPicPr>
                      <p:cNvPr id="188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6264275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1676400" y="5562600"/>
          <a:ext cx="38877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366" imgH="215806" progId="Equation.3">
                  <p:embed/>
                </p:oleObj>
              </mc:Choice>
              <mc:Fallback>
                <p:oleObj name="公式" r:id="rId6" imgW="1231366" imgH="215806" progId="Equation.3">
                  <p:embed/>
                  <p:pic>
                    <p:nvPicPr>
                      <p:cNvPr id="188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388778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27B5-19E2-4268-BB94-15787002EC4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矢量的标积（点积、</a:t>
            </a:r>
            <a:r>
              <a:rPr lang="zh-CN" altLang="en-US" sz="2400" dirty="0">
                <a:solidFill>
                  <a:srgbClr val="FF3300"/>
                </a:solidFill>
              </a:rPr>
              <a:t>点乘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39775" y="1690687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739775" y="277495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209800" y="1850231"/>
          <a:ext cx="2786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203040" progId="Equation.3">
                  <p:embed/>
                </p:oleObj>
              </mc:Choice>
              <mc:Fallback>
                <p:oleObj name="公式" r:id="rId2" imgW="1002960" imgH="203040" progId="Equation.3">
                  <p:embed/>
                  <p:pic>
                    <p:nvPicPr>
                      <p:cNvPr id="190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50231"/>
                        <a:ext cx="2786063" cy="5667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6400800" y="1676400"/>
          <a:ext cx="1279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457200" progId="Equation.3">
                  <p:embed/>
                </p:oleObj>
              </mc:Choice>
              <mc:Fallback>
                <p:oleObj name="公式" r:id="rId4" imgW="647640" imgH="457200" progId="Equation.3">
                  <p:embed/>
                  <p:pic>
                    <p:nvPicPr>
                      <p:cNvPr id="190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1279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2057400" y="2819400"/>
          <a:ext cx="503555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037805" imgH="877649" progId="Word.Document.8">
                  <p:embed/>
                </p:oleObj>
              </mc:Choice>
              <mc:Fallback>
                <p:oleObj name="文档" r:id="rId6" imgW="2037805" imgH="877649" progId="Word.Document.8">
                  <p:embed/>
                  <p:pic>
                    <p:nvPicPr>
                      <p:cNvPr id="190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503555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739775" y="4800600"/>
            <a:ext cx="6553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矢量的标积的正交分量表示： </a:t>
            </a:r>
          </a:p>
        </p:txBody>
      </p:sp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6172200" y="4267200"/>
          <a:ext cx="26050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95280" imgH="482400" progId="Equation.3">
                  <p:embed/>
                </p:oleObj>
              </mc:Choice>
              <mc:Fallback>
                <p:oleObj name="公式" r:id="rId8" imgW="1295280" imgH="482400" progId="Equation.3">
                  <p:embed/>
                  <p:pic>
                    <p:nvPicPr>
                      <p:cNvPr id="190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2605088" cy="9604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1447800" y="5486400"/>
          <a:ext cx="49672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3560" imgH="253800" progId="Equation.3">
                  <p:embed/>
                </p:oleObj>
              </mc:Choice>
              <mc:Fallback>
                <p:oleObj name="公式" r:id="rId10" imgW="1663560" imgH="253800" progId="Equation.3">
                  <p:embed/>
                  <p:pic>
                    <p:nvPicPr>
                      <p:cNvPr id="190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4967288" cy="749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4953000" y="28527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交换律</a:t>
            </a: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6400800" y="33099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分配律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0" grpId="0"/>
      <p:bldP spid="1904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04B6-73CE-412B-ABDB-E15CEA4D9EB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矢量的矢积（叉积、</a:t>
            </a:r>
            <a:r>
              <a:rPr lang="zh-CN" altLang="en-US" sz="2400" dirty="0">
                <a:solidFill>
                  <a:srgbClr val="FF3300"/>
                </a:solidFill>
              </a:rPr>
              <a:t>叉乘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739775" y="1690687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739775" y="4129088"/>
            <a:ext cx="1317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1920875" y="1828800"/>
          <a:ext cx="62325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680" imgH="761760" progId="Equation.3">
                  <p:embed/>
                </p:oleObj>
              </mc:Choice>
              <mc:Fallback>
                <p:oleObj name="公式" r:id="rId2" imgW="2425680" imgH="761760" progId="Equation.3">
                  <p:embed/>
                  <p:pic>
                    <p:nvPicPr>
                      <p:cNvPr id="191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828800"/>
                        <a:ext cx="6232525" cy="1970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1828800" y="4267200"/>
          <a:ext cx="54117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049680" imgH="788372" progId="Word.Document.8">
                  <p:embed/>
                </p:oleObj>
              </mc:Choice>
              <mc:Fallback>
                <p:oleObj name="文档" r:id="rId4" imgW="2049680" imgH="788372" progId="Word.Document.8">
                  <p:embed/>
                  <p:pic>
                    <p:nvPicPr>
                      <p:cNvPr id="191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54117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25E-D068-4434-B88E-1B7AE20BD20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矢量的矢积（叉积、</a:t>
            </a:r>
            <a:r>
              <a:rPr lang="zh-CN" altLang="en-US" sz="2400" dirty="0">
                <a:solidFill>
                  <a:srgbClr val="FF3300"/>
                </a:solidFill>
              </a:rPr>
              <a:t>叉乘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762000" y="1690687"/>
            <a:ext cx="6553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矢量的矢积的正交分量表示： </a:t>
            </a:r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5029200" y="4043362"/>
          <a:ext cx="28971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4960" imgH="990360" progId="Equation.3">
                  <p:embed/>
                </p:oleObj>
              </mc:Choice>
              <mc:Fallback>
                <p:oleObj name="公式" r:id="rId2" imgW="1434960" imgH="990360" progId="Equation.3">
                  <p:embed/>
                  <p:pic>
                    <p:nvPicPr>
                      <p:cNvPr id="192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43362"/>
                        <a:ext cx="2897188" cy="19764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838200" y="2287587"/>
          <a:ext cx="78486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500" imgH="1016000" progId="Equation.3">
                  <p:embed/>
                </p:oleObj>
              </mc:Choice>
              <mc:Fallback>
                <p:oleObj name="公式" r:id="rId4" imgW="3619500" imgH="1016000" progId="Equation.3">
                  <p:embed/>
                  <p:pic>
                    <p:nvPicPr>
                      <p:cNvPr id="192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7587"/>
                        <a:ext cx="7848600" cy="22082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24F0-847B-4F6A-830B-FB9A4A94727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962400" y="12192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</a:t>
            </a:r>
            <a:r>
              <a:rPr lang="zh-CN" altLang="en-US" sz="2400" dirty="0"/>
              <a:t>（变矢量）</a:t>
            </a:r>
          </a:p>
        </p:txBody>
      </p:sp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685800" y="2133600"/>
          <a:ext cx="7148513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42046" imgH="960090" progId="Word.Document.8">
                  <p:embed/>
                </p:oleObj>
              </mc:Choice>
              <mc:Fallback>
                <p:oleObj name="文档" r:id="rId2" imgW="2842046" imgH="960090" progId="Word.Document.8">
                  <p:embed/>
                  <p:pic>
                    <p:nvPicPr>
                      <p:cNvPr id="193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148513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5E9B-A5FE-47B6-98F0-6CA71427590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962400" y="121920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</a:t>
            </a:r>
            <a:r>
              <a:rPr lang="zh-CN" altLang="en-US" sz="2400" dirty="0">
                <a:solidFill>
                  <a:srgbClr val="FF3300"/>
                </a:solidFill>
              </a:rPr>
              <a:t>导数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09600" y="1903412"/>
            <a:ext cx="954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定义</a:t>
            </a:r>
            <a:r>
              <a:rPr lang="en-US" altLang="zh-CN" sz="2400" dirty="0">
                <a:solidFill>
                  <a:srgbClr val="0000CC"/>
                </a:solidFill>
              </a:rPr>
              <a:t>: </a:t>
            </a:r>
          </a:p>
        </p:txBody>
      </p:sp>
      <p:grpSp>
        <p:nvGrpSpPr>
          <p:cNvPr id="194581" name="Group 21"/>
          <p:cNvGrpSpPr>
            <a:grpSpLocks/>
          </p:cNvGrpSpPr>
          <p:nvPr/>
        </p:nvGrpSpPr>
        <p:grpSpPr bwMode="auto">
          <a:xfrm>
            <a:off x="2590800" y="2514600"/>
            <a:ext cx="5073650" cy="3933825"/>
            <a:chOff x="1584" y="1488"/>
            <a:chExt cx="3196" cy="2478"/>
          </a:xfrm>
        </p:grpSpPr>
        <p:sp>
          <p:nvSpPr>
            <p:cNvPr id="194568" name="Line 8"/>
            <p:cNvSpPr>
              <a:spLocks noChangeShapeType="1"/>
            </p:cNvSpPr>
            <p:nvPr/>
          </p:nvSpPr>
          <p:spPr bwMode="auto">
            <a:xfrm flipV="1">
              <a:off x="2296" y="3233"/>
              <a:ext cx="151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69" name="Line 9"/>
            <p:cNvSpPr>
              <a:spLocks noChangeShapeType="1"/>
            </p:cNvSpPr>
            <p:nvPr/>
          </p:nvSpPr>
          <p:spPr bwMode="auto">
            <a:xfrm flipV="1">
              <a:off x="2296" y="1720"/>
              <a:ext cx="0" cy="151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0" name="Line 10"/>
            <p:cNvSpPr>
              <a:spLocks noChangeShapeType="1"/>
            </p:cNvSpPr>
            <p:nvPr/>
          </p:nvSpPr>
          <p:spPr bwMode="auto">
            <a:xfrm flipH="1">
              <a:off x="1762" y="3233"/>
              <a:ext cx="534" cy="53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1" name="Text Box 11"/>
            <p:cNvSpPr txBox="1">
              <a:spLocks noChangeArrowheads="1"/>
            </p:cNvSpPr>
            <p:nvPr/>
          </p:nvSpPr>
          <p:spPr bwMode="auto">
            <a:xfrm>
              <a:off x="1584" y="3678"/>
              <a:ext cx="3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94572" name="Text Box 12"/>
            <p:cNvSpPr txBox="1">
              <a:spLocks noChangeArrowheads="1"/>
            </p:cNvSpPr>
            <p:nvPr/>
          </p:nvSpPr>
          <p:spPr bwMode="auto">
            <a:xfrm>
              <a:off x="3720" y="3144"/>
              <a:ext cx="26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2207" y="1488"/>
              <a:ext cx="35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 flipV="1">
              <a:off x="2296" y="2788"/>
              <a:ext cx="1068" cy="44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 flipV="1">
              <a:off x="2296" y="2076"/>
              <a:ext cx="712" cy="115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H="1" flipV="1">
              <a:off x="3008" y="2076"/>
              <a:ext cx="356" cy="7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77" name="Object 17"/>
            <p:cNvGraphicFramePr>
              <a:graphicFrameLocks noChangeAspect="1"/>
            </p:cNvGraphicFramePr>
            <p:nvPr/>
          </p:nvGraphicFramePr>
          <p:xfrm>
            <a:off x="3275" y="2855"/>
            <a:ext cx="6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0560" imgH="215640" progId="Equation.3">
                    <p:embed/>
                  </p:oleObj>
                </mc:Choice>
                <mc:Fallback>
                  <p:oleObj name="公式" r:id="rId2" imgW="520560" imgH="215640" progId="Equation.3">
                    <p:embed/>
                    <p:pic>
                      <p:nvPicPr>
                        <p:cNvPr id="1945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855"/>
                          <a:ext cx="60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8" name="Object 18"/>
            <p:cNvGraphicFramePr>
              <a:graphicFrameLocks noChangeAspect="1"/>
            </p:cNvGraphicFramePr>
            <p:nvPr/>
          </p:nvGraphicFramePr>
          <p:xfrm>
            <a:off x="2667" y="1761"/>
            <a:ext cx="99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50680" imgH="228600" progId="Equation.3">
                    <p:embed/>
                  </p:oleObj>
                </mc:Choice>
                <mc:Fallback>
                  <p:oleObj name="公式" r:id="rId4" imgW="850680" imgH="228600" progId="Equation.3">
                    <p:embed/>
                    <p:pic>
                      <p:nvPicPr>
                        <p:cNvPr id="19457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1761"/>
                          <a:ext cx="99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9" name="Object 19"/>
            <p:cNvGraphicFramePr>
              <a:graphicFrameLocks noChangeAspect="1"/>
            </p:cNvGraphicFramePr>
            <p:nvPr/>
          </p:nvGraphicFramePr>
          <p:xfrm>
            <a:off x="3254" y="2265"/>
            <a:ext cx="152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07880" imgH="228600" progId="Equation.3">
                    <p:embed/>
                  </p:oleObj>
                </mc:Choice>
                <mc:Fallback>
                  <p:oleObj name="公式" r:id="rId6" imgW="1307880" imgH="228600" progId="Equation.3">
                    <p:embed/>
                    <p:pic>
                      <p:nvPicPr>
                        <p:cNvPr id="19457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" y="2265"/>
                          <a:ext cx="152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80" name="Object 20"/>
            <p:cNvGraphicFramePr>
              <a:graphicFrameLocks noChangeAspect="1"/>
            </p:cNvGraphicFramePr>
            <p:nvPr/>
          </p:nvGraphicFramePr>
          <p:xfrm>
            <a:off x="2296" y="3233"/>
            <a:ext cx="17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1945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233"/>
                          <a:ext cx="17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82" name="Object 22"/>
          <p:cNvGraphicFramePr>
            <a:graphicFrameLocks noChangeAspect="1"/>
          </p:cNvGraphicFramePr>
          <p:nvPr/>
        </p:nvGraphicFramePr>
        <p:xfrm>
          <a:off x="1905000" y="1752600"/>
          <a:ext cx="40449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32000" imgH="381000" progId="Equation.3">
                  <p:embed/>
                </p:oleObj>
              </mc:Choice>
              <mc:Fallback>
                <p:oleObj name="公式" r:id="rId10" imgW="2032000" imgH="381000" progId="Equation.3">
                  <p:embed/>
                  <p:pic>
                    <p:nvPicPr>
                      <p:cNvPr id="1945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40449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860-D31A-4D53-8C4E-4705CD0F13E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sz="2600" dirty="0"/>
          </a:p>
          <a:p>
            <a:r>
              <a:rPr lang="zh-CN" altLang="en-US" sz="2600" dirty="0"/>
              <a:t>研究物质的运动形态与相互作用的基本规律的科学。</a:t>
            </a:r>
          </a:p>
          <a:p>
            <a:r>
              <a:rPr lang="zh-CN" altLang="en-US" sz="2600" dirty="0">
                <a:solidFill>
                  <a:srgbClr val="0000CC"/>
                </a:solidFill>
              </a:rPr>
              <a:t>研究目的</a:t>
            </a:r>
            <a:r>
              <a:rPr lang="zh-CN" altLang="en-US" sz="2600" dirty="0"/>
              <a:t>在于认识物质运动的普遍规律。</a:t>
            </a:r>
          </a:p>
          <a:p>
            <a:endParaRPr lang="zh-CN" altLang="en-US" sz="2600" dirty="0"/>
          </a:p>
          <a:p>
            <a:r>
              <a:rPr lang="zh-CN" altLang="en-US" sz="2600" dirty="0"/>
              <a:t>物理学的</a:t>
            </a:r>
            <a:r>
              <a:rPr lang="zh-CN" altLang="en-US" sz="2600" dirty="0">
                <a:solidFill>
                  <a:srgbClr val="0000CC"/>
                </a:solidFill>
              </a:rPr>
              <a:t>研究对象</a:t>
            </a:r>
            <a:r>
              <a:rPr lang="zh-CN" altLang="en-US" sz="2600" dirty="0"/>
              <a:t>：</a:t>
            </a:r>
          </a:p>
          <a:p>
            <a:pPr lvl="1"/>
            <a:r>
              <a:rPr lang="zh-CN" altLang="en-US" sz="2200" dirty="0">
                <a:solidFill>
                  <a:srgbClr val="0000CC"/>
                </a:solidFill>
              </a:rPr>
              <a:t>机械运动			</a:t>
            </a:r>
            <a:r>
              <a:rPr lang="en-US" altLang="zh-CN" sz="2200" dirty="0">
                <a:solidFill>
                  <a:srgbClr val="0000CC"/>
                </a:solidFill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</a:rPr>
              <a:t>力学</a:t>
            </a:r>
          </a:p>
          <a:p>
            <a:pPr lvl="1"/>
            <a:r>
              <a:rPr lang="zh-CN" altLang="en-US" sz="2200" dirty="0">
                <a:solidFill>
                  <a:srgbClr val="0000CC"/>
                </a:solidFill>
              </a:rPr>
              <a:t>分子热运动		</a:t>
            </a:r>
            <a:r>
              <a:rPr lang="en-US" altLang="zh-CN" sz="2200" dirty="0">
                <a:solidFill>
                  <a:srgbClr val="0000CC"/>
                </a:solidFill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</a:rPr>
              <a:t>热学</a:t>
            </a:r>
          </a:p>
          <a:p>
            <a:pPr lvl="1"/>
            <a:r>
              <a:rPr lang="zh-CN" altLang="en-US" sz="2200" dirty="0">
                <a:solidFill>
                  <a:srgbClr val="0000CC"/>
                </a:solidFill>
              </a:rPr>
              <a:t>电磁运动			</a:t>
            </a:r>
            <a:r>
              <a:rPr lang="en-US" altLang="zh-CN" sz="2200" dirty="0">
                <a:solidFill>
                  <a:srgbClr val="0000CC"/>
                </a:solidFill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</a:rPr>
              <a:t>电磁学、光学</a:t>
            </a:r>
          </a:p>
          <a:p>
            <a:pPr lvl="1"/>
            <a:r>
              <a:rPr lang="zh-CN" altLang="en-US" sz="2200" dirty="0">
                <a:solidFill>
                  <a:srgbClr val="0000CC"/>
                </a:solidFill>
              </a:rPr>
              <a:t>原子和原子核运动	</a:t>
            </a:r>
            <a:r>
              <a:rPr lang="en-US" altLang="zh-CN" sz="2200" dirty="0">
                <a:solidFill>
                  <a:srgbClr val="0000CC"/>
                </a:solidFill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</a:rPr>
              <a:t>原子物理学、原子核物理学</a:t>
            </a:r>
          </a:p>
          <a:p>
            <a:pPr lvl="1"/>
            <a:r>
              <a:rPr lang="zh-CN" altLang="en-US" sz="2200" dirty="0">
                <a:solidFill>
                  <a:srgbClr val="0000CC"/>
                </a:solidFill>
              </a:rPr>
              <a:t>基本粒子运动		</a:t>
            </a:r>
            <a:r>
              <a:rPr lang="en-US" altLang="zh-CN" sz="2200" dirty="0">
                <a:solidFill>
                  <a:srgbClr val="0000CC"/>
                </a:solidFill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</a:rPr>
              <a:t>基本粒子物理学</a:t>
            </a:r>
          </a:p>
          <a:p>
            <a:pPr lvl="1"/>
            <a:r>
              <a:rPr lang="en-US" altLang="zh-CN" sz="2200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物理学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066800" y="3581400"/>
            <a:ext cx="4343400" cy="838200"/>
          </a:xfrm>
          <a:prstGeom prst="rect">
            <a:avLst/>
          </a:prstGeom>
          <a:solidFill>
            <a:srgbClr val="CC99FF">
              <a:alpha val="30000"/>
            </a:srgbClr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791E-51C9-4785-86CD-CFAB6954A2A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962400" y="121920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矢量函数的导数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877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性质: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609600" y="4953000"/>
            <a:ext cx="4306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矢量函数导数的正交分量表示: </a:t>
            </a:r>
          </a:p>
        </p:txBody>
      </p:sp>
      <p:graphicFrame>
        <p:nvGraphicFramePr>
          <p:cNvPr id="196630" name="Object 22"/>
          <p:cNvGraphicFramePr>
            <a:graphicFrameLocks noChangeAspect="1"/>
          </p:cNvGraphicFramePr>
          <p:nvPr/>
        </p:nvGraphicFramePr>
        <p:xfrm>
          <a:off x="2155825" y="1752600"/>
          <a:ext cx="4059238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035286" imgH="1572424" progId="Word.Document.8">
                  <p:embed/>
                </p:oleObj>
              </mc:Choice>
              <mc:Fallback>
                <p:oleObj name="文档" r:id="rId2" imgW="2035286" imgH="1572424" progId="Word.Document.8">
                  <p:embed/>
                  <p:pic>
                    <p:nvPicPr>
                      <p:cNvPr id="196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752600"/>
                        <a:ext cx="4059238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1" name="Object 23"/>
          <p:cNvGraphicFramePr>
            <a:graphicFrameLocks noChangeAspect="1"/>
          </p:cNvGraphicFramePr>
          <p:nvPr/>
        </p:nvGraphicFramePr>
        <p:xfrm>
          <a:off x="2155825" y="5334000"/>
          <a:ext cx="41687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393700" progId="">
                  <p:embed/>
                </p:oleObj>
              </mc:Choice>
              <mc:Fallback>
                <p:oleObj name="Equation" r:id="rId4" imgW="1651000" imgH="393700" progId="">
                  <p:embed/>
                  <p:pic>
                    <p:nvPicPr>
                      <p:cNvPr id="196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5334000"/>
                        <a:ext cx="41687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8713-25EE-4EFC-AFD2-D34163B973D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矢量函数的积分 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954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0000CC"/>
                </a:solidFill>
              </a:rPr>
              <a:t>定义: </a:t>
            </a:r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762000" y="2667000"/>
          <a:ext cx="70770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38821" imgH="736174" progId="Word.Document.8">
                  <p:embed/>
                </p:oleObj>
              </mc:Choice>
              <mc:Fallback>
                <p:oleObj name="文档" r:id="rId2" imgW="2838821" imgH="736174" progId="Word.Document.8">
                  <p:embed/>
                  <p:pic>
                    <p:nvPicPr>
                      <p:cNvPr id="197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07707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01CA-013B-46FB-8813-CE612C65D6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矢量函数的导数与积分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矢量函数的积分 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877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性质: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09600" y="5029200"/>
            <a:ext cx="4306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矢量函数</a:t>
            </a:r>
            <a:r>
              <a:rPr lang="zh-CN" altLang="en-US" sz="2400" dirty="0">
                <a:solidFill>
                  <a:srgbClr val="0000CC"/>
                </a:solidFill>
              </a:rPr>
              <a:t>积分</a:t>
            </a:r>
            <a:r>
              <a:rPr lang="zh-CN" altLang="zh-CN" sz="2400" dirty="0">
                <a:solidFill>
                  <a:srgbClr val="0000CC"/>
                </a:solidFill>
              </a:rPr>
              <a:t>的正交分量表示: 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1981200" y="1752600"/>
          <a:ext cx="49085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456665" imgH="1584664" progId="Word.Document.8">
                  <p:embed/>
                </p:oleObj>
              </mc:Choice>
              <mc:Fallback>
                <p:oleObj name="文档" r:id="rId2" imgW="2456665" imgH="1584664" progId="Word.Document.8">
                  <p:embed/>
                  <p:pic>
                    <p:nvPicPr>
                      <p:cNvPr id="198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490855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1981200" y="5638800"/>
          <a:ext cx="5822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23092" imgH="266584" progId="Equation.3">
                  <p:embed/>
                </p:oleObj>
              </mc:Choice>
              <mc:Fallback>
                <p:oleObj name="公式" r:id="rId4" imgW="2323092" imgH="266584" progId="Equation.3">
                  <p:embed/>
                  <p:pic>
                    <p:nvPicPr>
                      <p:cNvPr id="198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38800"/>
                        <a:ext cx="582295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475-2AF3-479F-A5D0-2FD0FA4735C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0.1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762000" y="1905000"/>
          <a:ext cx="7267575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95824" imgH="1390271" progId="Word.Document.8">
                  <p:embed/>
                </p:oleObj>
              </mc:Choice>
              <mc:Fallback>
                <p:oleObj name="文档" r:id="rId2" imgW="3295824" imgH="1390271" progId="Word.Document.8">
                  <p:embed/>
                  <p:pic>
                    <p:nvPicPr>
                      <p:cNvPr id="199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267575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0" y="3192463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，</a:t>
            </a:r>
            <a:endParaRPr lang="zh-CN" altLang="en-US">
              <a:latin typeface="Arial" charset="0"/>
            </a:endParaRP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0" y="3665538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C3E5-CF01-4B8C-9FDA-6A62995086E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0.1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914400" y="1725612"/>
          <a:ext cx="6562725" cy="43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07699" imgH="2207082" progId="Word.Document.8">
                  <p:embed/>
                </p:oleObj>
              </mc:Choice>
              <mc:Fallback>
                <p:oleObj name="文档" r:id="rId2" imgW="3307699" imgH="2207082" progId="Word.Document.8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25612"/>
                        <a:ext cx="6562725" cy="437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6019800" y="228600"/>
          <a:ext cx="180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309" imgH="228501" progId="Equation.3">
                  <p:embed/>
                </p:oleObj>
              </mc:Choice>
              <mc:Fallback>
                <p:oleObj name="公式" r:id="rId4" imgW="901309" imgH="228501" progId="Equation.3">
                  <p:embed/>
                  <p:pic>
                    <p:nvPicPr>
                      <p:cNvPr id="202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"/>
                        <a:ext cx="1801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6019800" y="6858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65200" imgH="228600" progId="Equation.3">
                  <p:embed/>
                </p:oleObj>
              </mc:Choice>
              <mc:Fallback>
                <p:oleObj name="公式" r:id="rId6" imgW="965200" imgH="228600" progId="Equation.3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193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DBB-06D9-4616-B8EF-15068D98DE2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0.2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838200" y="1828800"/>
          <a:ext cx="6726238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695962" imgH="1537866" progId="Word.Document.8">
                  <p:embed/>
                </p:oleObj>
              </mc:Choice>
              <mc:Fallback>
                <p:oleObj name="文档" r:id="rId2" imgW="2695962" imgH="1537866" progId="Word.Document.8">
                  <p:embed/>
                  <p:pic>
                    <p:nvPicPr>
                      <p:cNvPr id="201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6726238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0" y="296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0" y="31877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，</a:t>
            </a:r>
            <a:endParaRPr lang="zh-CN" altLang="en-US">
              <a:latin typeface="Arial" charset="0"/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0" y="366077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72C-B0A5-4FE4-9CF4-C11CB8CC2E3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0.2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6096000" y="1219200"/>
          <a:ext cx="2030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15559" imgH="215806" progId="Equation.3">
                  <p:embed/>
                </p:oleObj>
              </mc:Choice>
              <mc:Fallback>
                <p:oleObj name="公式" r:id="rId2" imgW="1015559" imgH="215806" progId="Equation.3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2030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6096000" y="1752600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0948" imgH="228501" progId="Equation.3">
                  <p:embed/>
                </p:oleObj>
              </mc:Choice>
              <mc:Fallback>
                <p:oleObj name="公式" r:id="rId4" imgW="1040948" imgH="228501" progId="Equation.3">
                  <p:embed/>
                  <p:pic>
                    <p:nvPicPr>
                      <p:cNvPr id="203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081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687388" y="2057400"/>
          <a:ext cx="8145462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675821" imgH="1925932" progId="Word.Document.8">
                  <p:embed/>
                </p:oleObj>
              </mc:Choice>
              <mc:Fallback>
                <p:oleObj name="Document" r:id="rId6" imgW="3675821" imgH="1925932" progId="Word.Document.8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57400"/>
                        <a:ext cx="8145462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C78-6589-48D4-A77D-B23A8707A50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501650" y="1219200"/>
            <a:ext cx="800219" cy="461665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练习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143000" y="1905000"/>
            <a:ext cx="445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证明以下矢量运算的基本性质：</a:t>
            </a: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362200" y="2514600"/>
          <a:ext cx="2252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228600" progId="Equation.3">
                  <p:embed/>
                </p:oleObj>
              </mc:Choice>
              <mc:Fallback>
                <p:oleObj name="公式" r:id="rId2" imgW="1143000" imgH="228600" progId="Equation.3">
                  <p:embed/>
                  <p:pic>
                    <p:nvPicPr>
                      <p:cNvPr id="195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2252663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362200" y="3048000"/>
          <a:ext cx="20526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1120" imgH="228600" progId="Equation.3">
                  <p:embed/>
                </p:oleObj>
              </mc:Choice>
              <mc:Fallback>
                <p:oleObj name="公式" r:id="rId4" imgW="1041120" imgH="228600" progId="Equation.3">
                  <p:embed/>
                  <p:pic>
                    <p:nvPicPr>
                      <p:cNvPr id="195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052638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362200" y="3581400"/>
          <a:ext cx="2403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228600" progId="Equation.3">
                  <p:embed/>
                </p:oleObj>
              </mc:Choice>
              <mc:Fallback>
                <p:oleObj name="公式" r:id="rId6" imgW="1218960" imgH="228600" progId="Equation.3">
                  <p:embed/>
                  <p:pic>
                    <p:nvPicPr>
                      <p:cNvPr id="195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403475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2362200" y="4114800"/>
          <a:ext cx="35798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15840" imgH="228600" progId="Equation.3">
                  <p:embed/>
                </p:oleObj>
              </mc:Choice>
              <mc:Fallback>
                <p:oleObj name="公式" r:id="rId8" imgW="1815840" imgH="228600" progId="Equation.3">
                  <p:embed/>
                  <p:pic>
                    <p:nvPicPr>
                      <p:cNvPr id="195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3579813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362200" y="4648200"/>
          <a:ext cx="38306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42920" imgH="228600" progId="Equation.3">
                  <p:embed/>
                </p:oleObj>
              </mc:Choice>
              <mc:Fallback>
                <p:oleObj name="公式" r:id="rId10" imgW="1942920" imgH="228600" progId="Equation.3">
                  <p:embed/>
                  <p:pic>
                    <p:nvPicPr>
                      <p:cNvPr id="195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3830638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56388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注意矢量符号的书写！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质点运动学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4E11-55B2-409F-9540-5D8D15EDFE5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1.1 </a:t>
            </a:r>
            <a:r>
              <a:rPr lang="zh-CN" altLang="en-US" dirty="0">
                <a:solidFill>
                  <a:srgbClr val="0000CC"/>
                </a:solidFill>
              </a:rPr>
              <a:t>质点、参考系、坐标系 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1.2 </a:t>
            </a:r>
            <a:r>
              <a:rPr lang="zh-CN" altLang="en-US" dirty="0">
                <a:solidFill>
                  <a:srgbClr val="0000CC"/>
                </a:solidFill>
              </a:rPr>
              <a:t>描述质点运动的物理量 </a:t>
            </a:r>
          </a:p>
          <a:p>
            <a:r>
              <a:rPr lang="en-US" altLang="zh-CN" dirty="0"/>
              <a:t>1.3 </a:t>
            </a:r>
            <a:r>
              <a:rPr lang="zh-CN" altLang="en-US" dirty="0"/>
              <a:t>自然坐标系、圆周运动 </a:t>
            </a:r>
          </a:p>
          <a:p>
            <a:r>
              <a:rPr lang="en-US" altLang="zh-CN" dirty="0"/>
              <a:t>1.4 </a:t>
            </a:r>
            <a:r>
              <a:rPr lang="zh-CN" altLang="en-US" dirty="0"/>
              <a:t>相对运动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D8B7-855B-4937-962D-A2521F5FD86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402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机械运动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一个物体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0000CC"/>
                </a:solidFill>
              </a:rPr>
              <a:t>另一个物体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空间位置随时间发生变化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chemeClr val="tx1"/>
                </a:solidFill>
              </a:rPr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物体的某一部分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FF0000"/>
                </a:solidFill>
              </a:rPr>
              <a:t>其另一部分</a:t>
            </a:r>
            <a:r>
              <a:rPr lang="zh-CN" altLang="en-US" dirty="0">
                <a:solidFill>
                  <a:schemeClr val="tx1"/>
                </a:solidFill>
              </a:rPr>
              <a:t>的位置随时间而发生变化的运动。</a:t>
            </a:r>
          </a:p>
          <a:p>
            <a:endParaRPr lang="zh-CN" altLang="en-US" dirty="0"/>
          </a:p>
          <a:p>
            <a:r>
              <a:rPr lang="zh-CN" altLang="en-US" dirty="0"/>
              <a:t>力学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研究物体机械运动及其规律的学科。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61C-86A9-4780-A3FF-D12C7F281C4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物理学</a:t>
            </a: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654969" y="1576388"/>
          <a:ext cx="5834063" cy="47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4" name="Image" r:id="rId2" imgW="11182492" imgH="8907872" progId="">
                  <p:embed/>
                </p:oleObj>
              </mc:Choice>
              <mc:Fallback>
                <p:oleObj name="Image" r:id="rId2" imgW="11182492" imgH="890787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969" y="1576388"/>
                        <a:ext cx="5834063" cy="474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3810000" y="1143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蛇吞尾图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527-0641-4987-ACBA-D3F57564474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运动学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研究物体在空间的位置随时间的变化规律以及运动的轨道问题，而并</a:t>
            </a:r>
            <a:r>
              <a:rPr lang="zh-CN" altLang="en-US" dirty="0">
                <a:solidFill>
                  <a:srgbClr val="FF0000"/>
                </a:solidFill>
              </a:rPr>
              <a:t>不涉及物体发生机械运动的变化原因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动力学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以牛顿运动定律为基础，研究物体运动状态发生变化时所遵循规律的学科。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742D-95D8-440F-B7B1-A5A293381B2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质点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zh-CN" altLang="en-US" dirty="0">
                <a:solidFill>
                  <a:srgbClr val="0000CC"/>
                </a:solidFill>
              </a:rPr>
              <a:t>一定质量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大小和形状可以忽略</a:t>
            </a:r>
            <a:r>
              <a:rPr lang="zh-CN" altLang="en-US" dirty="0">
                <a:solidFill>
                  <a:schemeClr val="tx1"/>
                </a:solidFill>
              </a:rPr>
              <a:t>的理想物体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质点是一种</a:t>
            </a:r>
            <a:r>
              <a:rPr lang="zh-CN" altLang="en-US" dirty="0">
                <a:solidFill>
                  <a:srgbClr val="0000CC"/>
                </a:solidFill>
              </a:rPr>
              <a:t>理想</a:t>
            </a:r>
            <a:r>
              <a:rPr lang="zh-CN" altLang="en-US" dirty="0">
                <a:solidFill>
                  <a:schemeClr val="tx1"/>
                </a:solidFill>
              </a:rPr>
              <a:t>的模型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复杂物体可看成质点的</a:t>
            </a:r>
            <a:r>
              <a:rPr lang="zh-CN" altLang="en-US" dirty="0">
                <a:solidFill>
                  <a:srgbClr val="FF3300"/>
                </a:solidFill>
              </a:rPr>
              <a:t>组合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3860800" y="2286000"/>
            <a:ext cx="5003800" cy="3408363"/>
            <a:chOff x="2336" y="1746"/>
            <a:chExt cx="3152" cy="2147"/>
          </a:xfrm>
        </p:grpSpPr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 rot="-2407867">
              <a:off x="2336" y="2296"/>
              <a:ext cx="3152" cy="14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7094" name="Picture 6" descr="venus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0" y="3414"/>
              <a:ext cx="27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7095" name="Picture 7" descr="satur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2653755">
              <a:off x="4328" y="1746"/>
              <a:ext cx="2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7096" name="Text Box 8"/>
            <p:cNvSpPr txBox="1">
              <a:spLocks noChangeArrowheads="1"/>
            </p:cNvSpPr>
            <p:nvPr/>
          </p:nvSpPr>
          <p:spPr bwMode="auto">
            <a:xfrm>
              <a:off x="3288" y="3566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太阳</a:t>
              </a:r>
            </a:p>
          </p:txBody>
        </p:sp>
        <p:sp>
          <p:nvSpPr>
            <p:cNvPr id="217097" name="Text Box 9"/>
            <p:cNvSpPr txBox="1">
              <a:spLocks noChangeArrowheads="1"/>
            </p:cNvSpPr>
            <p:nvPr/>
          </p:nvSpPr>
          <p:spPr bwMode="auto">
            <a:xfrm>
              <a:off x="4558" y="1933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行星</a:t>
              </a:r>
            </a:p>
          </p:txBody>
        </p:sp>
      </p:grp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486400" y="40005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可以把行星绕太阳的运动看做是质点的运动。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09600" y="4419600"/>
            <a:ext cx="35052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一个物体能否被抽象为质点，</a:t>
            </a:r>
            <a:r>
              <a:rPr lang="zh-CN" altLang="en-US" sz="2400" dirty="0">
                <a:solidFill>
                  <a:srgbClr val="FF3300"/>
                </a:solidFill>
              </a:rPr>
              <a:t>关键不在于物体的大小，而在于所研究问题的性质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9" grpId="0"/>
      <p:bldP spid="21710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492-A813-4546-86D2-B61D4456F943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物质的运动具有</a:t>
            </a:r>
            <a:r>
              <a:rPr lang="zh-CN" altLang="en-US" dirty="0">
                <a:solidFill>
                  <a:srgbClr val="0000CC"/>
                </a:solidFill>
              </a:rPr>
              <a:t>绝对性</a:t>
            </a:r>
          </a:p>
          <a:p>
            <a:r>
              <a:rPr lang="zh-CN" altLang="en-US" dirty="0"/>
              <a:t>描述物质运动具有</a:t>
            </a:r>
            <a:r>
              <a:rPr lang="zh-CN" altLang="en-US" dirty="0">
                <a:solidFill>
                  <a:srgbClr val="0000CC"/>
                </a:solidFill>
              </a:rPr>
              <a:t>相对性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对物体运动的描述与参考系有关。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参考系（参照系）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为描述物体的运动而选取的参考物体。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03FB-CAF0-4A37-BB3C-2BBAAA268DF1}" type="slidenum">
              <a:rPr lang="en-US" altLang="zh-CN"/>
              <a:pPr/>
              <a:t>53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453728" imgH="5198625"/>
        </mc:Choice>
        <mc:Fallback>
          <p:control r:id="rId1" imgW="6453728" imgH="5198625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9538" y="1150938"/>
                  <a:ext cx="6453187" cy="51990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6423-E4DC-4A4A-AF4D-ADA1E3DC8B45}" type="slidenum">
              <a:rPr lang="en-US" altLang="zh-CN"/>
              <a:pPr/>
              <a:t>54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541127" imgH="5180952"/>
        </mc:Choice>
        <mc:Fallback>
          <p:control r:id="rId1" imgW="6541127" imgH="518095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6513" y="1158875"/>
                  <a:ext cx="6542087" cy="518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质点、参考系、坐标系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16FE-0ABA-48E1-9033-0CCB6A5584B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为标定物体空间位置而设置的坐标系统。</a:t>
            </a: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直角坐标系：</a:t>
            </a:r>
            <a:r>
              <a:rPr lang="en-US" altLang="zh-CN" dirty="0">
                <a:solidFill>
                  <a:schemeClr val="tx1"/>
                </a:solidFill>
              </a:rPr>
              <a:t>P(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z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自然坐标系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极坐标系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球坐标系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柱坐标系</a:t>
            </a: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4343400" y="2819400"/>
            <a:ext cx="4559300" cy="3662363"/>
            <a:chOff x="2626" y="1441"/>
            <a:chExt cx="2872" cy="2307"/>
          </a:xfrm>
        </p:grpSpPr>
        <p:sp>
          <p:nvSpPr>
            <p:cNvPr id="224261" name="Line 5"/>
            <p:cNvSpPr>
              <a:spLocks noChangeShapeType="1"/>
            </p:cNvSpPr>
            <p:nvPr/>
          </p:nvSpPr>
          <p:spPr bwMode="auto">
            <a:xfrm>
              <a:off x="3042" y="3355"/>
              <a:ext cx="13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 flipV="1">
              <a:off x="4395" y="2838"/>
              <a:ext cx="505" cy="5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 flipV="1">
              <a:off x="4395" y="2579"/>
              <a:ext cx="0" cy="7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>
              <a:off x="3548" y="2838"/>
              <a:ext cx="847" cy="5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 flipH="1" flipV="1">
              <a:off x="3548" y="1996"/>
              <a:ext cx="884" cy="5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4350" y="2267"/>
              <a:ext cx="9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3548" y="2838"/>
              <a:ext cx="17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 flipV="1">
              <a:off x="3548" y="1672"/>
              <a:ext cx="0" cy="116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 flipH="1">
              <a:off x="2853" y="2838"/>
              <a:ext cx="695" cy="71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3534" y="1441"/>
              <a:ext cx="19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5297" y="2689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2698" y="3460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07" y="2629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24274" name="Freeform 18"/>
            <p:cNvSpPr>
              <a:spLocks/>
            </p:cNvSpPr>
            <p:nvPr/>
          </p:nvSpPr>
          <p:spPr bwMode="auto">
            <a:xfrm>
              <a:off x="3805" y="2402"/>
              <a:ext cx="1134" cy="317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2" y="0"/>
                </a:cxn>
                <a:cxn ang="0">
                  <a:pos x="817" y="272"/>
                </a:cxn>
                <a:cxn ang="0">
                  <a:pos x="1134" y="272"/>
                </a:cxn>
              </a:cxnLst>
              <a:rect l="0" t="0" r="r" b="b"/>
              <a:pathLst>
                <a:path w="1134" h="317">
                  <a:moveTo>
                    <a:pt x="0" y="272"/>
                  </a:moveTo>
                  <a:cubicBezTo>
                    <a:pt x="68" y="136"/>
                    <a:pt x="136" y="0"/>
                    <a:pt x="272" y="0"/>
                  </a:cubicBezTo>
                  <a:cubicBezTo>
                    <a:pt x="408" y="0"/>
                    <a:pt x="673" y="227"/>
                    <a:pt x="817" y="272"/>
                  </a:cubicBezTo>
                  <a:cubicBezTo>
                    <a:pt x="961" y="317"/>
                    <a:pt x="1047" y="294"/>
                    <a:pt x="1134" y="272"/>
                  </a:cubicBez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5" name="Oval 19"/>
            <p:cNvSpPr>
              <a:spLocks noChangeArrowheads="1"/>
            </p:cNvSpPr>
            <p:nvPr/>
          </p:nvSpPr>
          <p:spPr bwMode="auto">
            <a:xfrm>
              <a:off x="4350" y="2493"/>
              <a:ext cx="89" cy="9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6" name="Text Box 20"/>
            <p:cNvSpPr txBox="1">
              <a:spLocks noChangeArrowheads="1"/>
            </p:cNvSpPr>
            <p:nvPr/>
          </p:nvSpPr>
          <p:spPr bwMode="auto">
            <a:xfrm>
              <a:off x="2626" y="344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1B2-FD86-4343-B059-03434FA708A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pic>
        <p:nvPicPr>
          <p:cNvPr id="225286" name="Picture 6" descr="热带风暴-2"/>
          <p:cNvPicPr>
            <a:picLocks noChangeAspect="1" noChangeArrowheads="1"/>
          </p:cNvPicPr>
          <p:nvPr/>
        </p:nvPicPr>
        <p:blipFill>
          <a:blip r:embed="rId2"/>
          <a:srcRect t="6320" b="27570"/>
          <a:stretch>
            <a:fillRect/>
          </a:stretch>
        </p:blipFill>
        <p:spPr bwMode="auto">
          <a:xfrm>
            <a:off x="1439863" y="2362200"/>
            <a:ext cx="6264275" cy="3384550"/>
          </a:xfrm>
          <a:prstGeom prst="rect">
            <a:avLst/>
          </a:prstGeom>
          <a:noFill/>
        </p:spPr>
      </p:pic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4191000" y="2651125"/>
            <a:ext cx="2590800" cy="936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V="1">
            <a:off x="6267450" y="3659188"/>
            <a:ext cx="360363" cy="2873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5403850" y="3875088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热带风暴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3316288" y="25066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40C-32AD-4366-8003-81DB7874865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09587" y="1676400"/>
            <a:ext cx="4824413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位置矢量</a:t>
            </a:r>
            <a:r>
              <a:rPr kumimoji="1" lang="zh-CN" altLang="en-US" sz="2400" dirty="0"/>
              <a:t> （</a:t>
            </a:r>
            <a:r>
              <a:rPr kumimoji="1" lang="zh-CN" altLang="en-US" sz="2400" dirty="0">
                <a:latin typeface="华文行楷" pitchFamily="2" charset="-122"/>
                <a:ea typeface="华文行楷" pitchFamily="2" charset="-122"/>
              </a:rPr>
              <a:t>位矢</a:t>
            </a:r>
            <a:r>
              <a:rPr kumimoji="1" lang="zh-CN" altLang="en-US" sz="2400" dirty="0"/>
              <a:t>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从坐标原点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出发，指向质点所在位置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的一</a:t>
            </a:r>
            <a:r>
              <a:rPr kumimoji="1" lang="zh-CN" altLang="en-US" sz="2400" dirty="0">
                <a:solidFill>
                  <a:srgbClr val="FF3300"/>
                </a:solidFill>
              </a:rPr>
              <a:t>有向线段</a:t>
            </a:r>
          </a:p>
        </p:txBody>
      </p:sp>
      <p:grpSp>
        <p:nvGrpSpPr>
          <p:cNvPr id="227411" name="Group 83"/>
          <p:cNvGrpSpPr>
            <a:grpSpLocks/>
          </p:cNvGrpSpPr>
          <p:nvPr/>
        </p:nvGrpSpPr>
        <p:grpSpPr bwMode="auto">
          <a:xfrm>
            <a:off x="4800600" y="1143000"/>
            <a:ext cx="4046538" cy="3490913"/>
            <a:chOff x="3024" y="720"/>
            <a:chExt cx="2549" cy="2199"/>
          </a:xfrm>
        </p:grpSpPr>
        <p:sp>
          <p:nvSpPr>
            <p:cNvPr id="227385" name="Line 57"/>
            <p:cNvSpPr>
              <a:spLocks noChangeShapeType="1"/>
            </p:cNvSpPr>
            <p:nvPr/>
          </p:nvSpPr>
          <p:spPr bwMode="auto">
            <a:xfrm>
              <a:off x="3231" y="2598"/>
              <a:ext cx="132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6" name="Line 58"/>
            <p:cNvSpPr>
              <a:spLocks noChangeShapeType="1"/>
            </p:cNvSpPr>
            <p:nvPr/>
          </p:nvSpPr>
          <p:spPr bwMode="auto">
            <a:xfrm flipV="1">
              <a:off x="4603" y="2063"/>
              <a:ext cx="505" cy="5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7" name="Line 59"/>
            <p:cNvSpPr>
              <a:spLocks noChangeShapeType="1"/>
            </p:cNvSpPr>
            <p:nvPr/>
          </p:nvSpPr>
          <p:spPr bwMode="auto">
            <a:xfrm flipV="1">
              <a:off x="4603" y="1777"/>
              <a:ext cx="0" cy="7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8" name="Line 60"/>
            <p:cNvSpPr>
              <a:spLocks noChangeShapeType="1"/>
            </p:cNvSpPr>
            <p:nvPr/>
          </p:nvSpPr>
          <p:spPr bwMode="auto">
            <a:xfrm>
              <a:off x="3719" y="2063"/>
              <a:ext cx="883" cy="5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9" name="Line 61"/>
            <p:cNvSpPr>
              <a:spLocks noChangeShapeType="1"/>
            </p:cNvSpPr>
            <p:nvPr/>
          </p:nvSpPr>
          <p:spPr bwMode="auto">
            <a:xfrm flipH="1" flipV="1">
              <a:off x="3719" y="1212"/>
              <a:ext cx="884" cy="5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0" name="Freeform 62"/>
            <p:cNvSpPr>
              <a:spLocks/>
            </p:cNvSpPr>
            <p:nvPr/>
          </p:nvSpPr>
          <p:spPr bwMode="auto">
            <a:xfrm>
              <a:off x="4161" y="1933"/>
              <a:ext cx="7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56"/>
                </a:cxn>
                <a:cxn ang="0">
                  <a:pos x="55" y="89"/>
                </a:cxn>
              </a:cxnLst>
              <a:rect l="0" t="0" r="r" b="b"/>
              <a:pathLst>
                <a:path w="55" h="89">
                  <a:moveTo>
                    <a:pt x="0" y="0"/>
                  </a:moveTo>
                  <a:cubicBezTo>
                    <a:pt x="19" y="20"/>
                    <a:pt x="31" y="29"/>
                    <a:pt x="44" y="56"/>
                  </a:cubicBezTo>
                  <a:cubicBezTo>
                    <a:pt x="49" y="66"/>
                    <a:pt x="55" y="89"/>
                    <a:pt x="55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1" name="Rectangle 63"/>
            <p:cNvSpPr>
              <a:spLocks noChangeArrowheads="1"/>
            </p:cNvSpPr>
            <p:nvPr/>
          </p:nvSpPr>
          <p:spPr bwMode="auto">
            <a:xfrm>
              <a:off x="3719" y="1545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227392" name="Rectangle 64"/>
            <p:cNvSpPr>
              <a:spLocks noChangeArrowheads="1"/>
            </p:cNvSpPr>
            <p:nvPr/>
          </p:nvSpPr>
          <p:spPr bwMode="auto">
            <a:xfrm>
              <a:off x="4194" y="182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227393" name="Rectangle 65"/>
            <p:cNvSpPr>
              <a:spLocks noChangeArrowheads="1"/>
            </p:cNvSpPr>
            <p:nvPr/>
          </p:nvSpPr>
          <p:spPr bwMode="auto">
            <a:xfrm>
              <a:off x="3655" y="2127"/>
              <a:ext cx="2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ym typeface="Symbol" pitchFamily="18" charset="2"/>
                </a:rPr>
                <a:t></a:t>
              </a:r>
            </a:p>
          </p:txBody>
        </p:sp>
        <p:sp>
          <p:nvSpPr>
            <p:cNvPr id="227394" name="Rectangle 66"/>
            <p:cNvSpPr>
              <a:spLocks noChangeArrowheads="1"/>
            </p:cNvSpPr>
            <p:nvPr/>
          </p:nvSpPr>
          <p:spPr bwMode="auto">
            <a:xfrm>
              <a:off x="4608" y="1440"/>
              <a:ext cx="9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/>
                <a:t>P</a:t>
              </a:r>
              <a:r>
                <a:rPr kumimoji="1" lang="en-US" altLang="zh-CN" sz="2800"/>
                <a:t>(</a:t>
              </a:r>
              <a:r>
                <a:rPr kumimoji="1" lang="en-US" altLang="zh-CN" sz="2800" i="1"/>
                <a:t>x</a:t>
              </a:r>
              <a:r>
                <a:rPr kumimoji="1" lang="en-US" altLang="zh-CN" sz="2800"/>
                <a:t>,</a:t>
              </a:r>
              <a:r>
                <a:rPr kumimoji="1" lang="en-US" altLang="zh-CN" sz="2800" i="1"/>
                <a:t>y</a:t>
              </a:r>
              <a:r>
                <a:rPr kumimoji="1" lang="en-US" altLang="zh-CN" sz="2800"/>
                <a:t>,</a:t>
              </a:r>
              <a:r>
                <a:rPr kumimoji="1" lang="en-US" altLang="zh-CN" sz="2800" i="1"/>
                <a:t>z</a:t>
              </a:r>
              <a:r>
                <a:rPr kumimoji="1" lang="en-US" altLang="zh-CN" sz="2800"/>
                <a:t>)</a:t>
              </a:r>
            </a:p>
          </p:txBody>
        </p:sp>
        <p:sp>
          <p:nvSpPr>
            <p:cNvPr id="227395" name="Line 67"/>
            <p:cNvSpPr>
              <a:spLocks noChangeShapeType="1"/>
            </p:cNvSpPr>
            <p:nvPr/>
          </p:nvSpPr>
          <p:spPr bwMode="auto">
            <a:xfrm flipV="1">
              <a:off x="3719" y="1788"/>
              <a:ext cx="890" cy="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7396" name="Object 68"/>
            <p:cNvGraphicFramePr>
              <a:graphicFrameLocks noChangeAspect="1"/>
            </p:cNvGraphicFramePr>
            <p:nvPr/>
          </p:nvGraphicFramePr>
          <p:xfrm>
            <a:off x="4097" y="1609"/>
            <a:ext cx="2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6720" imgH="152280" progId="Equation.3">
                    <p:embed/>
                  </p:oleObj>
                </mc:Choice>
                <mc:Fallback>
                  <p:oleObj name="公式" r:id="rId2" imgW="126720" imgH="152280" progId="Equation.3">
                    <p:embed/>
                    <p:pic>
                      <p:nvPicPr>
                        <p:cNvPr id="227396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1609"/>
                          <a:ext cx="211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97" name="Line 69"/>
            <p:cNvSpPr>
              <a:spLocks noChangeShapeType="1"/>
            </p:cNvSpPr>
            <p:nvPr/>
          </p:nvSpPr>
          <p:spPr bwMode="auto">
            <a:xfrm>
              <a:off x="3719" y="2063"/>
              <a:ext cx="1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8" name="Line 70"/>
            <p:cNvSpPr>
              <a:spLocks noChangeShapeType="1"/>
            </p:cNvSpPr>
            <p:nvPr/>
          </p:nvSpPr>
          <p:spPr bwMode="auto">
            <a:xfrm flipV="1">
              <a:off x="3719" y="897"/>
              <a:ext cx="0" cy="1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99" name="Line 71"/>
            <p:cNvSpPr>
              <a:spLocks noChangeShapeType="1"/>
            </p:cNvSpPr>
            <p:nvPr/>
          </p:nvSpPr>
          <p:spPr bwMode="auto">
            <a:xfrm flipH="1">
              <a:off x="3024" y="2063"/>
              <a:ext cx="695" cy="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0" name="Rectangle 72"/>
            <p:cNvSpPr>
              <a:spLocks noChangeArrowheads="1"/>
            </p:cNvSpPr>
            <p:nvPr/>
          </p:nvSpPr>
          <p:spPr bwMode="auto">
            <a:xfrm>
              <a:off x="3792" y="720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</a:p>
          </p:txBody>
        </p:sp>
        <p:sp>
          <p:nvSpPr>
            <p:cNvPr id="227401" name="Rectangle 73"/>
            <p:cNvSpPr>
              <a:spLocks noChangeArrowheads="1"/>
            </p:cNvSpPr>
            <p:nvPr/>
          </p:nvSpPr>
          <p:spPr bwMode="auto">
            <a:xfrm>
              <a:off x="5328" y="206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sp>
          <p:nvSpPr>
            <p:cNvPr id="227402" name="Rectangle 74"/>
            <p:cNvSpPr>
              <a:spLocks noChangeArrowheads="1"/>
            </p:cNvSpPr>
            <p:nvPr/>
          </p:nvSpPr>
          <p:spPr bwMode="auto">
            <a:xfrm>
              <a:off x="3120" y="25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227403" name="Rectangle 75"/>
            <p:cNvSpPr>
              <a:spLocks noChangeArrowheads="1"/>
            </p:cNvSpPr>
            <p:nvPr/>
          </p:nvSpPr>
          <p:spPr bwMode="auto">
            <a:xfrm>
              <a:off x="3466" y="177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  <p:sp>
          <p:nvSpPr>
            <p:cNvPr id="227404" name="Arc 76"/>
            <p:cNvSpPr>
              <a:spLocks/>
            </p:cNvSpPr>
            <p:nvPr/>
          </p:nvSpPr>
          <p:spPr bwMode="auto">
            <a:xfrm>
              <a:off x="3696" y="1872"/>
              <a:ext cx="200" cy="224"/>
            </a:xfrm>
            <a:custGeom>
              <a:avLst/>
              <a:gdLst>
                <a:gd name="G0" fmla="+- 0 0 0"/>
                <a:gd name="G1" fmla="+- 21332 0 0"/>
                <a:gd name="G2" fmla="+- 21600 0 0"/>
                <a:gd name="T0" fmla="*/ 3390 w 19056"/>
                <a:gd name="T1" fmla="*/ 0 h 21332"/>
                <a:gd name="T2" fmla="*/ 19056 w 19056"/>
                <a:gd name="T3" fmla="*/ 11162 h 21332"/>
                <a:gd name="T4" fmla="*/ 0 w 19056"/>
                <a:gd name="T5" fmla="*/ 21332 h 2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6" h="21332" fill="none" extrusionOk="0">
                  <a:moveTo>
                    <a:pt x="3390" y="-1"/>
                  </a:moveTo>
                  <a:cubicBezTo>
                    <a:pt x="10072" y="1061"/>
                    <a:pt x="15870" y="5193"/>
                    <a:pt x="19055" y="11162"/>
                  </a:cubicBezTo>
                </a:path>
                <a:path w="19056" h="21332" stroke="0" extrusionOk="0">
                  <a:moveTo>
                    <a:pt x="3390" y="-1"/>
                  </a:moveTo>
                  <a:cubicBezTo>
                    <a:pt x="10072" y="1061"/>
                    <a:pt x="15870" y="5193"/>
                    <a:pt x="19055" y="11162"/>
                  </a:cubicBezTo>
                  <a:lnTo>
                    <a:pt x="0" y="2133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5" name="Arc 77"/>
            <p:cNvSpPr>
              <a:spLocks/>
            </p:cNvSpPr>
            <p:nvPr/>
          </p:nvSpPr>
          <p:spPr bwMode="auto">
            <a:xfrm>
              <a:off x="3600" y="1991"/>
              <a:ext cx="367" cy="253"/>
            </a:xfrm>
            <a:custGeom>
              <a:avLst/>
              <a:gdLst>
                <a:gd name="G0" fmla="+- 13362 0 0"/>
                <a:gd name="G1" fmla="+- 2487 0 0"/>
                <a:gd name="G2" fmla="+- 21600 0 0"/>
                <a:gd name="T0" fmla="*/ 34818 w 34962"/>
                <a:gd name="T1" fmla="*/ 0 h 24087"/>
                <a:gd name="T2" fmla="*/ 0 w 34962"/>
                <a:gd name="T3" fmla="*/ 19458 h 24087"/>
                <a:gd name="T4" fmla="*/ 13362 w 34962"/>
                <a:gd name="T5" fmla="*/ 2487 h 24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62" h="24087" fill="none" extrusionOk="0">
                  <a:moveTo>
                    <a:pt x="34818" y="-1"/>
                  </a:moveTo>
                  <a:cubicBezTo>
                    <a:pt x="34914" y="825"/>
                    <a:pt x="34962" y="1655"/>
                    <a:pt x="34962" y="2487"/>
                  </a:cubicBezTo>
                  <a:cubicBezTo>
                    <a:pt x="34962" y="14416"/>
                    <a:pt x="25291" y="24087"/>
                    <a:pt x="13362" y="24087"/>
                  </a:cubicBezTo>
                  <a:cubicBezTo>
                    <a:pt x="8514" y="24087"/>
                    <a:pt x="3808" y="22456"/>
                    <a:pt x="-1" y="19458"/>
                  </a:cubicBezTo>
                </a:path>
                <a:path w="34962" h="24087" stroke="0" extrusionOk="0">
                  <a:moveTo>
                    <a:pt x="34818" y="-1"/>
                  </a:moveTo>
                  <a:cubicBezTo>
                    <a:pt x="34914" y="825"/>
                    <a:pt x="34962" y="1655"/>
                    <a:pt x="34962" y="2487"/>
                  </a:cubicBezTo>
                  <a:cubicBezTo>
                    <a:pt x="34962" y="14416"/>
                    <a:pt x="25291" y="24087"/>
                    <a:pt x="13362" y="24087"/>
                  </a:cubicBezTo>
                  <a:cubicBezTo>
                    <a:pt x="8514" y="24087"/>
                    <a:pt x="3808" y="22456"/>
                    <a:pt x="-1" y="19458"/>
                  </a:cubicBezTo>
                  <a:lnTo>
                    <a:pt x="13362" y="248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06" name="Oval 78"/>
            <p:cNvSpPr>
              <a:spLocks noChangeAspect="1" noChangeArrowheads="1"/>
            </p:cNvSpPr>
            <p:nvPr/>
          </p:nvSpPr>
          <p:spPr bwMode="auto">
            <a:xfrm>
              <a:off x="4593" y="1750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407" name="Text Box 79"/>
          <p:cNvSpPr txBox="1">
            <a:spLocks noChangeArrowheads="1"/>
          </p:cNvSpPr>
          <p:nvPr/>
        </p:nvSpPr>
        <p:spPr bwMode="auto">
          <a:xfrm>
            <a:off x="509587" y="3505200"/>
            <a:ext cx="41910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位矢用</a:t>
            </a:r>
            <a:r>
              <a:rPr kumimoji="1" lang="zh-CN" altLang="en-US" sz="2400" dirty="0">
                <a:solidFill>
                  <a:srgbClr val="0000CC"/>
                </a:solidFill>
              </a:rPr>
              <a:t>直角坐标</a:t>
            </a:r>
            <a:r>
              <a:rPr kumimoji="1" lang="zh-CN" altLang="en-US" sz="2400" dirty="0"/>
              <a:t>值表示为：</a:t>
            </a:r>
          </a:p>
        </p:txBody>
      </p:sp>
      <p:graphicFrame>
        <p:nvGraphicFramePr>
          <p:cNvPr id="227409" name="Object 81"/>
          <p:cNvGraphicFramePr>
            <a:graphicFrameLocks noChangeAspect="1"/>
          </p:cNvGraphicFramePr>
          <p:nvPr/>
        </p:nvGraphicFramePr>
        <p:xfrm>
          <a:off x="1143000" y="4267200"/>
          <a:ext cx="1763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28520" imgH="228600" progId="Equation.3">
                  <p:embed/>
                </p:oleObj>
              </mc:Choice>
              <mc:Fallback>
                <p:oleObj name="公式" r:id="rId4" imgW="1028520" imgH="228600" progId="Equation.3">
                  <p:embed/>
                  <p:pic>
                    <p:nvPicPr>
                      <p:cNvPr id="227409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1763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10" name="Object 82"/>
          <p:cNvGraphicFramePr>
            <a:graphicFrameLocks noChangeAspect="1"/>
          </p:cNvGraphicFramePr>
          <p:nvPr/>
        </p:nvGraphicFramePr>
        <p:xfrm>
          <a:off x="1066800" y="4899025"/>
          <a:ext cx="48815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25680" imgH="711000" progId="Equation.3">
                  <p:embed/>
                </p:oleObj>
              </mc:Choice>
              <mc:Fallback>
                <p:oleObj name="公式" r:id="rId6" imgW="2425680" imgH="711000" progId="Equation.3">
                  <p:embed/>
                  <p:pic>
                    <p:nvPicPr>
                      <p:cNvPr id="22741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99025"/>
                        <a:ext cx="48815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93" name="Rectangle 41"/>
          <p:cNvSpPr>
            <a:spLocks noChangeArrowheads="1"/>
          </p:cNvSpPr>
          <p:nvPr/>
        </p:nvSpPr>
        <p:spPr bwMode="auto">
          <a:xfrm>
            <a:off x="2632075" y="5410200"/>
            <a:ext cx="1371600" cy="4572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>
            <a:off x="609600" y="1828800"/>
            <a:ext cx="1371600" cy="4572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89D7-67D2-40FE-8B14-6A467D1B33B3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位置矢量与运动方程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4953000" y="2286000"/>
            <a:ext cx="3922713" cy="4024313"/>
            <a:chOff x="3120" y="1584"/>
            <a:chExt cx="2471" cy="2535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3120" y="1584"/>
              <a:ext cx="2471" cy="2535"/>
              <a:chOff x="3120" y="1584"/>
              <a:chExt cx="2471" cy="2535"/>
            </a:xfrm>
          </p:grpSpPr>
          <p:sp>
            <p:nvSpPr>
              <p:cNvPr id="228358" name="Freeform 6"/>
              <p:cNvSpPr>
                <a:spLocks/>
              </p:cNvSpPr>
              <p:nvPr/>
            </p:nvSpPr>
            <p:spPr bwMode="auto">
              <a:xfrm>
                <a:off x="3523" y="2329"/>
                <a:ext cx="1549" cy="879"/>
              </a:xfrm>
              <a:custGeom>
                <a:avLst/>
                <a:gdLst/>
                <a:ahLst/>
                <a:cxnLst>
                  <a:cxn ang="0">
                    <a:pos x="0" y="456"/>
                  </a:cxn>
                  <a:cxn ang="0">
                    <a:pos x="384" y="24"/>
                  </a:cxn>
                  <a:cxn ang="0">
                    <a:pos x="912" y="312"/>
                  </a:cxn>
                </a:cxnLst>
                <a:rect l="0" t="0" r="r" b="b"/>
                <a:pathLst>
                  <a:path w="912" h="456">
                    <a:moveTo>
                      <a:pt x="0" y="456"/>
                    </a:moveTo>
                    <a:cubicBezTo>
                      <a:pt x="116" y="252"/>
                      <a:pt x="232" y="48"/>
                      <a:pt x="384" y="24"/>
                    </a:cubicBezTo>
                    <a:cubicBezTo>
                      <a:pt x="536" y="0"/>
                      <a:pt x="724" y="156"/>
                      <a:pt x="912" y="312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8359" name="Group 7"/>
              <p:cNvGrpSpPr>
                <a:grpSpLocks/>
              </p:cNvGrpSpPr>
              <p:nvPr/>
            </p:nvGrpSpPr>
            <p:grpSpPr bwMode="auto">
              <a:xfrm>
                <a:off x="3120" y="1584"/>
                <a:ext cx="2471" cy="2535"/>
                <a:chOff x="3120" y="1584"/>
                <a:chExt cx="2471" cy="2535"/>
              </a:xfrm>
            </p:grpSpPr>
            <p:grpSp>
              <p:nvGrpSpPr>
                <p:cNvPr id="228360" name="Group 8"/>
                <p:cNvGrpSpPr>
                  <a:grpSpLocks/>
                </p:cNvGrpSpPr>
                <p:nvPr/>
              </p:nvGrpSpPr>
              <p:grpSpPr bwMode="auto">
                <a:xfrm>
                  <a:off x="3120" y="1680"/>
                  <a:ext cx="2448" cy="2304"/>
                  <a:chOff x="3312" y="1906"/>
                  <a:chExt cx="2112" cy="1887"/>
                </a:xfrm>
              </p:grpSpPr>
              <p:sp>
                <p:nvSpPr>
                  <p:cNvPr id="22836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016" y="3143"/>
                    <a:ext cx="140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36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6" y="1906"/>
                    <a:ext cx="0" cy="123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363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3143"/>
                    <a:ext cx="704" cy="6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>
                    <a:outerShdw dist="12700" dir="54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83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6" y="3792"/>
                  <a:ext cx="35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/>
                    <a:t>x</a:t>
                  </a:r>
                </a:p>
              </p:txBody>
            </p:sp>
            <p:sp>
              <p:nvSpPr>
                <p:cNvPr id="228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3120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O</a:t>
                  </a:r>
                </a:p>
              </p:txBody>
            </p:sp>
            <p:sp>
              <p:nvSpPr>
                <p:cNvPr id="228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4032" y="1584"/>
                  <a:ext cx="3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800" i="1"/>
                    <a:t>z</a:t>
                  </a:r>
                </a:p>
              </p:txBody>
            </p:sp>
            <p:sp>
              <p:nvSpPr>
                <p:cNvPr id="228367" name="Rectangle 15"/>
                <p:cNvSpPr>
                  <a:spLocks noChangeArrowheads="1"/>
                </p:cNvSpPr>
                <p:nvPr/>
              </p:nvSpPr>
              <p:spPr bwMode="auto">
                <a:xfrm>
                  <a:off x="5376" y="3216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y</a:t>
                  </a:r>
                </a:p>
              </p:txBody>
            </p:sp>
          </p:grpSp>
        </p:grpSp>
        <p:grpSp>
          <p:nvGrpSpPr>
            <p:cNvPr id="228368" name="Group 16"/>
            <p:cNvGrpSpPr>
              <a:grpSpLocks/>
            </p:cNvGrpSpPr>
            <p:nvPr/>
          </p:nvGrpSpPr>
          <p:grpSpPr bwMode="auto">
            <a:xfrm>
              <a:off x="3648" y="2557"/>
              <a:ext cx="1200" cy="635"/>
              <a:chOff x="3648" y="2557"/>
              <a:chExt cx="1200" cy="635"/>
            </a:xfrm>
          </p:grpSpPr>
          <p:sp>
            <p:nvSpPr>
              <p:cNvPr id="228369" name="Line 17"/>
              <p:cNvSpPr>
                <a:spLocks noChangeShapeType="1"/>
              </p:cNvSpPr>
              <p:nvPr/>
            </p:nvSpPr>
            <p:spPr bwMode="auto">
              <a:xfrm flipH="1" flipV="1">
                <a:off x="3648" y="2976"/>
                <a:ext cx="304" cy="213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>
                <a:outerShdw dist="12700" dir="54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8370" name="Group 18"/>
              <p:cNvGrpSpPr>
                <a:grpSpLocks/>
              </p:cNvGrpSpPr>
              <p:nvPr/>
            </p:nvGrpSpPr>
            <p:grpSpPr bwMode="auto">
              <a:xfrm>
                <a:off x="3936" y="2557"/>
                <a:ext cx="912" cy="635"/>
                <a:chOff x="3936" y="2557"/>
                <a:chExt cx="912" cy="635"/>
              </a:xfrm>
            </p:grpSpPr>
            <p:sp>
              <p:nvSpPr>
                <p:cNvPr id="22837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936" y="2736"/>
                  <a:ext cx="912" cy="4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>
                  <a:outerShdw dist="12700" dir="54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8372" name="Object 20"/>
                <p:cNvGraphicFramePr>
                  <a:graphicFrameLocks noChangeAspect="1"/>
                </p:cNvGraphicFramePr>
                <p:nvPr/>
              </p:nvGraphicFramePr>
              <p:xfrm>
                <a:off x="4157" y="2557"/>
                <a:ext cx="352" cy="3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26720" imgH="152280" progId="Equation.3">
                        <p:embed/>
                      </p:oleObj>
                    </mc:Choice>
                    <mc:Fallback>
                      <p:oleObj name="公式" r:id="rId2" imgW="126720" imgH="152280" progId="Equation.3">
                        <p:embed/>
                        <p:pic>
                          <p:nvPicPr>
                            <p:cNvPr id="228372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7" y="2557"/>
                              <a:ext cx="352" cy="390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12700" dir="54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533400" y="1828800"/>
            <a:ext cx="2514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运动方程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228386" name="Object 34"/>
          <p:cNvGraphicFramePr>
            <a:graphicFrameLocks noChangeAspect="1"/>
          </p:cNvGraphicFramePr>
          <p:nvPr/>
        </p:nvGraphicFramePr>
        <p:xfrm>
          <a:off x="2476500" y="1828800"/>
          <a:ext cx="385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30320" imgH="228600" progId="Equation.3">
                  <p:embed/>
                </p:oleObj>
              </mc:Choice>
              <mc:Fallback>
                <p:oleObj name="公式" r:id="rId4" imgW="1930320" imgH="228600" progId="Equation.3">
                  <p:embed/>
                  <p:pic>
                    <p:nvPicPr>
                      <p:cNvPr id="2283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828800"/>
                        <a:ext cx="3852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7" name="Object 35"/>
          <p:cNvGraphicFramePr>
            <a:graphicFrameLocks noChangeAspect="1"/>
          </p:cNvGraphicFramePr>
          <p:nvPr/>
        </p:nvGraphicFramePr>
        <p:xfrm>
          <a:off x="2514600" y="2514600"/>
          <a:ext cx="1114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647640" progId="Equation.3">
                  <p:embed/>
                </p:oleObj>
              </mc:Choice>
              <mc:Fallback>
                <p:oleObj name="Equation" r:id="rId6" imgW="558720" imgH="647640" progId="Equation.3">
                  <p:embed/>
                  <p:pic>
                    <p:nvPicPr>
                      <p:cNvPr id="2283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11144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9" name="Object 37"/>
          <p:cNvGraphicFramePr>
            <a:graphicFrameLocks noChangeAspect="1"/>
          </p:cNvGraphicFramePr>
          <p:nvPr/>
        </p:nvGraphicFramePr>
        <p:xfrm>
          <a:off x="990600" y="4419600"/>
          <a:ext cx="2782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52480" imgH="241200" progId="Equation.3">
                  <p:embed/>
                </p:oleObj>
              </mc:Choice>
              <mc:Fallback>
                <p:oleObj name="公式" r:id="rId8" imgW="1752480" imgH="241200" progId="Equation.3">
                  <p:embed/>
                  <p:pic>
                    <p:nvPicPr>
                      <p:cNvPr id="2283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7828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91" name="Rectangle 39"/>
          <p:cNvSpPr>
            <a:spLocks noChangeArrowheads="1"/>
          </p:cNvSpPr>
          <p:nvPr/>
        </p:nvSpPr>
        <p:spPr bwMode="auto">
          <a:xfrm>
            <a:off x="2590800" y="54102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轨道方程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3" grpId="0" animBg="1"/>
      <p:bldP spid="228392" grpId="0" animBg="1"/>
      <p:bldP spid="22839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C237-3AFA-4682-946A-F62AE5ACA82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位移与路程</a:t>
            </a:r>
          </a:p>
        </p:txBody>
      </p:sp>
      <p:grpSp>
        <p:nvGrpSpPr>
          <p:cNvPr id="229407" name="Group 31"/>
          <p:cNvGrpSpPr>
            <a:grpSpLocks/>
          </p:cNvGrpSpPr>
          <p:nvPr/>
        </p:nvGrpSpPr>
        <p:grpSpPr bwMode="auto">
          <a:xfrm>
            <a:off x="457200" y="1752600"/>
            <a:ext cx="4298950" cy="1860550"/>
            <a:chOff x="336" y="816"/>
            <a:chExt cx="2708" cy="1172"/>
          </a:xfrm>
        </p:grpSpPr>
        <p:sp>
          <p:nvSpPr>
            <p:cNvPr id="229408" name="Text Box 32"/>
            <p:cNvSpPr txBox="1">
              <a:spLocks noChangeArrowheads="1"/>
            </p:cNvSpPr>
            <p:nvPr/>
          </p:nvSpPr>
          <p:spPr bwMode="auto">
            <a:xfrm>
              <a:off x="336" y="816"/>
              <a:ext cx="2592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设质点做曲线运动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i="1" dirty="0"/>
                <a:t>t</a:t>
              </a:r>
              <a:r>
                <a:rPr kumimoji="1" lang="zh-CN" altLang="zh-CN" sz="2800" dirty="0"/>
                <a:t>时刻位于</a:t>
              </a:r>
              <a:r>
                <a:rPr kumimoji="1" lang="en-US" altLang="zh-CN" sz="2800" i="1" dirty="0"/>
                <a:t>A</a:t>
              </a:r>
              <a:r>
                <a:rPr kumimoji="1" lang="zh-CN" altLang="zh-CN" sz="2800" dirty="0"/>
                <a:t>点，位矢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i="1" dirty="0"/>
                <a:t>t</a:t>
              </a:r>
              <a:r>
                <a:rPr kumimoji="1" lang="en-US" altLang="zh-CN" sz="2800" dirty="0"/>
                <a:t>+</a:t>
              </a:r>
              <a:r>
                <a:rPr kumimoji="1" lang="en-US" altLang="zh-CN" sz="2800" dirty="0">
                  <a:sym typeface="Symbol" pitchFamily="18" charset="2"/>
                </a:rPr>
                <a:t></a:t>
              </a:r>
              <a:r>
                <a:rPr kumimoji="1" lang="en-US" altLang="zh-CN" sz="2800" i="1" dirty="0">
                  <a:sym typeface="Symbol" pitchFamily="18" charset="2"/>
                </a:rPr>
                <a:t>t</a:t>
              </a:r>
              <a:r>
                <a:rPr kumimoji="1" lang="zh-CN" altLang="zh-CN" sz="2800" dirty="0">
                  <a:sym typeface="Symbol" pitchFamily="18" charset="2"/>
                </a:rPr>
                <a:t>时刻位于</a:t>
              </a:r>
              <a:r>
                <a:rPr kumimoji="1" lang="en-US" altLang="zh-CN" sz="2800" i="1" dirty="0">
                  <a:sym typeface="Symbol" pitchFamily="18" charset="2"/>
                </a:rPr>
                <a:t>B</a:t>
              </a:r>
              <a:r>
                <a:rPr kumimoji="1" lang="zh-CN" altLang="zh-CN" sz="2800" dirty="0">
                  <a:sym typeface="Symbol" pitchFamily="18" charset="2"/>
                </a:rPr>
                <a:t>点，位矢</a:t>
              </a:r>
              <a:endParaRPr kumimoji="1" lang="zh-CN" altLang="en-US" sz="2800" dirty="0"/>
            </a:p>
          </p:txBody>
        </p:sp>
        <p:graphicFrame>
          <p:nvGraphicFramePr>
            <p:cNvPr id="229409" name="Object 33"/>
            <p:cNvGraphicFramePr>
              <a:graphicFrameLocks noChangeAspect="1"/>
            </p:cNvGraphicFramePr>
            <p:nvPr/>
          </p:nvGraphicFramePr>
          <p:xfrm>
            <a:off x="2400" y="1152"/>
            <a:ext cx="32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15640" progId="Equation.3">
                    <p:embed/>
                  </p:oleObj>
                </mc:Choice>
                <mc:Fallback>
                  <p:oleObj name="公式" r:id="rId2" imgW="164880" imgH="215640" progId="Equation.3">
                    <p:embed/>
                    <p:pic>
                      <p:nvPicPr>
                        <p:cNvPr id="22940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52"/>
                          <a:ext cx="32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3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410" name="Object 34"/>
            <p:cNvGraphicFramePr>
              <a:graphicFrameLocks noChangeAspect="1"/>
            </p:cNvGraphicFramePr>
            <p:nvPr/>
          </p:nvGraphicFramePr>
          <p:xfrm>
            <a:off x="2736" y="1584"/>
            <a:ext cx="30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22941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84"/>
                          <a:ext cx="308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33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411" name="Group 35"/>
          <p:cNvGrpSpPr>
            <a:grpSpLocks/>
          </p:cNvGrpSpPr>
          <p:nvPr/>
        </p:nvGrpSpPr>
        <p:grpSpPr bwMode="auto">
          <a:xfrm>
            <a:off x="6227763" y="2022475"/>
            <a:ext cx="1447800" cy="528638"/>
            <a:chOff x="3792" y="672"/>
            <a:chExt cx="912" cy="333"/>
          </a:xfrm>
        </p:grpSpPr>
        <p:sp>
          <p:nvSpPr>
            <p:cNvPr id="229412" name="Line 36"/>
            <p:cNvSpPr>
              <a:spLocks noChangeShapeType="1"/>
            </p:cNvSpPr>
            <p:nvPr/>
          </p:nvSpPr>
          <p:spPr bwMode="auto">
            <a:xfrm>
              <a:off x="3792" y="672"/>
              <a:ext cx="91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>
              <a:outerShdw dist="28398" dir="1593903" algn="ctr" rotWithShape="0">
                <a:srgbClr val="FFFFCC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13" name="Object 37"/>
            <p:cNvGraphicFramePr>
              <a:graphicFrameLocks noChangeAspect="1"/>
            </p:cNvGraphicFramePr>
            <p:nvPr/>
          </p:nvGraphicFramePr>
          <p:xfrm>
            <a:off x="3984" y="672"/>
            <a:ext cx="25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41200" imgH="203040" progId="Equation.3">
                    <p:embed/>
                  </p:oleObj>
                </mc:Choice>
                <mc:Fallback>
                  <p:oleObj name="公式" r:id="rId6" imgW="241200" imgH="203040" progId="Equation.3">
                    <p:embed/>
                    <p:pic>
                      <p:nvPicPr>
                        <p:cNvPr id="22941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59" cy="333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14" name="Freeform 38"/>
          <p:cNvSpPr>
            <a:spLocks/>
          </p:cNvSpPr>
          <p:nvPr/>
        </p:nvSpPr>
        <p:spPr bwMode="auto">
          <a:xfrm>
            <a:off x="5365750" y="1830388"/>
            <a:ext cx="3032125" cy="922337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720" y="16"/>
              </a:cxn>
              <a:cxn ang="0">
                <a:pos x="1680" y="400"/>
              </a:cxn>
            </a:cxnLst>
            <a:rect l="0" t="0" r="r" b="b"/>
            <a:pathLst>
              <a:path w="1680" h="496">
                <a:moveTo>
                  <a:pt x="0" y="496"/>
                </a:moveTo>
                <a:cubicBezTo>
                  <a:pt x="220" y="264"/>
                  <a:pt x="440" y="32"/>
                  <a:pt x="720" y="16"/>
                </a:cubicBezTo>
                <a:cubicBezTo>
                  <a:pt x="1000" y="0"/>
                  <a:pt x="1340" y="200"/>
                  <a:pt x="1680" y="40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>
            <a:outerShdw dist="25400" algn="ctr" rotWithShape="0">
              <a:schemeClr val="accent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9415" name="Group 39"/>
          <p:cNvGrpSpPr>
            <a:grpSpLocks/>
          </p:cNvGrpSpPr>
          <p:nvPr/>
        </p:nvGrpSpPr>
        <p:grpSpPr bwMode="auto">
          <a:xfrm>
            <a:off x="4932363" y="1412875"/>
            <a:ext cx="3694112" cy="3198813"/>
            <a:chOff x="2976" y="288"/>
            <a:chExt cx="2327" cy="2015"/>
          </a:xfrm>
        </p:grpSpPr>
        <p:sp>
          <p:nvSpPr>
            <p:cNvPr id="229416" name="Line 40"/>
            <p:cNvSpPr>
              <a:spLocks noChangeShapeType="1"/>
            </p:cNvSpPr>
            <p:nvPr/>
          </p:nvSpPr>
          <p:spPr bwMode="auto">
            <a:xfrm>
              <a:off x="3467" y="1676"/>
              <a:ext cx="18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7" name="Line 41"/>
            <p:cNvSpPr>
              <a:spLocks noChangeShapeType="1"/>
            </p:cNvSpPr>
            <p:nvPr/>
          </p:nvSpPr>
          <p:spPr bwMode="auto">
            <a:xfrm flipH="1">
              <a:off x="2976" y="1676"/>
              <a:ext cx="491" cy="5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 flipV="1">
              <a:off x="3467" y="438"/>
              <a:ext cx="0" cy="1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3249" y="28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  <a:endParaRPr kumimoji="1" lang="en-US" altLang="zh-CN" sz="2400" i="1"/>
            </a:p>
          </p:txBody>
        </p:sp>
        <p:sp>
          <p:nvSpPr>
            <p:cNvPr id="229420" name="Rectangle 44"/>
            <p:cNvSpPr>
              <a:spLocks noChangeArrowheads="1"/>
            </p:cNvSpPr>
            <p:nvPr/>
          </p:nvSpPr>
          <p:spPr bwMode="auto">
            <a:xfrm>
              <a:off x="5088" y="163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sp>
          <p:nvSpPr>
            <p:cNvPr id="229421" name="Rectangle 45"/>
            <p:cNvSpPr>
              <a:spLocks noChangeArrowheads="1"/>
            </p:cNvSpPr>
            <p:nvPr/>
          </p:nvSpPr>
          <p:spPr bwMode="auto">
            <a:xfrm>
              <a:off x="3031" y="197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endParaRPr kumimoji="1" lang="en-US" altLang="zh-CN" sz="2400" i="1"/>
            </a:p>
          </p:txBody>
        </p:sp>
        <p:sp>
          <p:nvSpPr>
            <p:cNvPr id="229422" name="Rectangle 46"/>
            <p:cNvSpPr>
              <a:spLocks noChangeArrowheads="1"/>
            </p:cNvSpPr>
            <p:nvPr/>
          </p:nvSpPr>
          <p:spPr bwMode="auto">
            <a:xfrm>
              <a:off x="3249" y="141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</a:t>
              </a:r>
            </a:p>
          </p:txBody>
        </p:sp>
      </p:grpSp>
      <p:grpSp>
        <p:nvGrpSpPr>
          <p:cNvPr id="229423" name="Group 47"/>
          <p:cNvGrpSpPr>
            <a:grpSpLocks/>
          </p:cNvGrpSpPr>
          <p:nvPr/>
        </p:nvGrpSpPr>
        <p:grpSpPr bwMode="auto">
          <a:xfrm>
            <a:off x="5715000" y="1752600"/>
            <a:ext cx="2513013" cy="1876425"/>
            <a:chOff x="3467" y="494"/>
            <a:chExt cx="1583" cy="1182"/>
          </a:xfrm>
        </p:grpSpPr>
        <p:sp>
          <p:nvSpPr>
            <p:cNvPr id="229424" name="Line 48"/>
            <p:cNvSpPr>
              <a:spLocks noChangeShapeType="1"/>
            </p:cNvSpPr>
            <p:nvPr/>
          </p:nvSpPr>
          <p:spPr bwMode="auto">
            <a:xfrm flipV="1">
              <a:off x="3467" y="776"/>
              <a:ext cx="1255" cy="9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25" name="Object 49"/>
            <p:cNvGraphicFramePr>
              <a:graphicFrameLocks noChangeAspect="1"/>
            </p:cNvGraphicFramePr>
            <p:nvPr/>
          </p:nvGraphicFramePr>
          <p:xfrm>
            <a:off x="4177" y="1057"/>
            <a:ext cx="333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215640" progId="Equation.3">
                    <p:embed/>
                  </p:oleObj>
                </mc:Choice>
                <mc:Fallback>
                  <p:oleObj name="公式" r:id="rId8" imgW="164880" imgH="215640" progId="Equation.3">
                    <p:embed/>
                    <p:pic>
                      <p:nvPicPr>
                        <p:cNvPr id="22942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1057"/>
                          <a:ext cx="333" cy="45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426" name="Rectangle 50"/>
            <p:cNvSpPr>
              <a:spLocks noChangeArrowheads="1"/>
            </p:cNvSpPr>
            <p:nvPr/>
          </p:nvSpPr>
          <p:spPr bwMode="auto">
            <a:xfrm>
              <a:off x="4722" y="494"/>
              <a:ext cx="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0000CC"/>
                  </a:solidFill>
                </a:rPr>
                <a:t>B</a:t>
              </a:r>
              <a:endParaRPr kumimoji="1" lang="en-US" altLang="zh-CN" sz="2400" i="1">
                <a:solidFill>
                  <a:srgbClr val="0000CC"/>
                </a:solidFill>
              </a:endParaRPr>
            </a:p>
          </p:txBody>
        </p:sp>
      </p:grpSp>
      <p:grpSp>
        <p:nvGrpSpPr>
          <p:cNvPr id="229427" name="Group 51"/>
          <p:cNvGrpSpPr>
            <a:grpSpLocks/>
          </p:cNvGrpSpPr>
          <p:nvPr/>
        </p:nvGrpSpPr>
        <p:grpSpPr bwMode="auto">
          <a:xfrm>
            <a:off x="5715000" y="1447800"/>
            <a:ext cx="779463" cy="2143125"/>
            <a:chOff x="3467" y="326"/>
            <a:chExt cx="491" cy="1350"/>
          </a:xfrm>
        </p:grpSpPr>
        <p:sp>
          <p:nvSpPr>
            <p:cNvPr id="229428" name="Line 52"/>
            <p:cNvSpPr>
              <a:spLocks noChangeShapeType="1"/>
            </p:cNvSpPr>
            <p:nvPr/>
          </p:nvSpPr>
          <p:spPr bwMode="auto">
            <a:xfrm flipV="1">
              <a:off x="3467" y="663"/>
              <a:ext cx="328" cy="10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9429" name="Object 53"/>
            <p:cNvGraphicFramePr>
              <a:graphicFrameLocks noChangeAspect="1"/>
            </p:cNvGraphicFramePr>
            <p:nvPr/>
          </p:nvGraphicFramePr>
          <p:xfrm>
            <a:off x="3643" y="944"/>
            <a:ext cx="307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215640" progId="Equation.3">
                    <p:embed/>
                  </p:oleObj>
                </mc:Choice>
                <mc:Fallback>
                  <p:oleObj name="公式" r:id="rId10" imgW="152280" imgH="215640" progId="Equation.3">
                    <p:embed/>
                    <p:pic>
                      <p:nvPicPr>
                        <p:cNvPr id="22942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944"/>
                          <a:ext cx="307" cy="4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algn="ctr" rotWithShape="0">
                            <a:schemeClr val="accent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430" name="Rectangle 54"/>
            <p:cNvSpPr>
              <a:spLocks noChangeArrowheads="1"/>
            </p:cNvSpPr>
            <p:nvPr/>
          </p:nvSpPr>
          <p:spPr bwMode="auto">
            <a:xfrm>
              <a:off x="3576" y="326"/>
              <a:ext cx="3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solidFill>
                    <a:srgbClr val="0000CC"/>
                  </a:solidFill>
                </a:rPr>
                <a:t>A</a:t>
              </a:r>
              <a:endParaRPr kumimoji="1" lang="en-US" altLang="zh-CN" sz="2400" i="1">
                <a:solidFill>
                  <a:srgbClr val="0000CC"/>
                </a:solidFill>
              </a:endParaRPr>
            </a:p>
          </p:txBody>
        </p:sp>
      </p:grpSp>
      <p:sp>
        <p:nvSpPr>
          <p:cNvPr id="229431" name="Text Box 55"/>
          <p:cNvSpPr txBox="1">
            <a:spLocks noChangeArrowheads="1"/>
          </p:cNvSpPr>
          <p:nvPr/>
        </p:nvSpPr>
        <p:spPr bwMode="auto">
          <a:xfrm>
            <a:off x="457200" y="41148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 </a:t>
            </a:r>
            <a:r>
              <a:rPr kumimoji="1" lang="zh-CN" altLang="en-US" sz="2800">
                <a:solidFill>
                  <a:srgbClr val="0000CC"/>
                </a:solidFill>
              </a:rPr>
              <a:t>位移</a:t>
            </a:r>
            <a:r>
              <a:rPr kumimoji="1" lang="zh-CN" altLang="en-US" sz="2800"/>
              <a:t>矢量：</a:t>
            </a:r>
          </a:p>
        </p:txBody>
      </p:sp>
      <p:sp>
        <p:nvSpPr>
          <p:cNvPr id="229432" name="Text Box 56"/>
          <p:cNvSpPr txBox="1">
            <a:spLocks noChangeArrowheads="1"/>
          </p:cNvSpPr>
          <p:nvPr/>
        </p:nvSpPr>
        <p:spPr bwMode="auto">
          <a:xfrm>
            <a:off x="685800" y="5105400"/>
            <a:ext cx="77755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dirty="0"/>
              <a:t>    </a:t>
            </a:r>
            <a:r>
              <a:rPr kumimoji="1" lang="zh-CN" altLang="en-US" sz="2800" dirty="0"/>
              <a:t>在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i="1" dirty="0">
                <a:sym typeface="Symbol" pitchFamily="18" charset="2"/>
              </a:rPr>
              <a:t>t </a:t>
            </a:r>
            <a:r>
              <a:rPr kumimoji="1" lang="zh-CN" altLang="en-US" sz="2800" dirty="0">
                <a:sym typeface="Symbol" pitchFamily="18" charset="2"/>
              </a:rPr>
              <a:t>时间内，位矢（位置矢量）的变化量（即</a:t>
            </a:r>
            <a:r>
              <a:rPr kumimoji="1" lang="en-US" altLang="zh-CN" sz="2800" i="1" dirty="0">
                <a:sym typeface="Symbol" pitchFamily="18" charset="2"/>
              </a:rPr>
              <a:t>A</a:t>
            </a:r>
            <a:r>
              <a:rPr kumimoji="1" lang="zh-CN" altLang="en-US" sz="2800" dirty="0">
                <a:sym typeface="Symbol" pitchFamily="18" charset="2"/>
              </a:rPr>
              <a:t>到</a:t>
            </a:r>
            <a:r>
              <a:rPr kumimoji="1" lang="en-US" altLang="zh-CN" sz="2800" i="1" dirty="0">
                <a:sym typeface="Symbol" pitchFamily="18" charset="2"/>
              </a:rPr>
              <a:t>B</a:t>
            </a:r>
            <a:r>
              <a:rPr kumimoji="1" lang="zh-CN" altLang="en-US" sz="2800" dirty="0">
                <a:sym typeface="Symbol" pitchFamily="18" charset="2"/>
              </a:rPr>
              <a:t>的有向线段），简称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位移</a:t>
            </a:r>
            <a:r>
              <a:rPr kumimoji="1" lang="zh-CN" altLang="en-US" sz="2800" dirty="0"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2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4" grpId="0" animBg="1"/>
      <p:bldP spid="229431" grpId="0" autoUpdateAnimBg="0"/>
      <p:bldP spid="2294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A3D7-89A7-488A-8CA9-E6E461BCC54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机械运动</a:t>
            </a: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2094" y="1752600"/>
            <a:ext cx="6119813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7E1E-D7A6-4EA6-899B-118D6D9D04C5}" type="slidenum">
              <a:rPr lang="en-US" altLang="zh-CN"/>
              <a:pPr/>
              <a:t>60</a:t>
            </a:fld>
            <a:endParaRPr lang="en-US" altLang="zh-CN"/>
          </a:p>
        </p:txBody>
      </p:sp>
      <p:grpSp>
        <p:nvGrpSpPr>
          <p:cNvPr id="230405" name="Group 5"/>
          <p:cNvGrpSpPr>
            <a:grpSpLocks/>
          </p:cNvGrpSpPr>
          <p:nvPr/>
        </p:nvGrpSpPr>
        <p:grpSpPr bwMode="auto">
          <a:xfrm>
            <a:off x="5105400" y="838200"/>
            <a:ext cx="3694113" cy="3198813"/>
            <a:chOff x="2925" y="482"/>
            <a:chExt cx="2327" cy="2015"/>
          </a:xfrm>
        </p:grpSpPr>
        <p:grpSp>
          <p:nvGrpSpPr>
            <p:cNvPr id="230406" name="Group 6"/>
            <p:cNvGrpSpPr>
              <a:grpSpLocks/>
            </p:cNvGrpSpPr>
            <p:nvPr/>
          </p:nvGrpSpPr>
          <p:grpSpPr bwMode="auto">
            <a:xfrm>
              <a:off x="3741" y="866"/>
              <a:ext cx="912" cy="333"/>
              <a:chOff x="3792" y="672"/>
              <a:chExt cx="912" cy="333"/>
            </a:xfrm>
          </p:grpSpPr>
          <p:sp>
            <p:nvSpPr>
              <p:cNvPr id="230407" name="Line 7"/>
              <p:cNvSpPr>
                <a:spLocks noChangeShapeType="1"/>
              </p:cNvSpPr>
              <p:nvPr/>
            </p:nvSpPr>
            <p:spPr bwMode="auto">
              <a:xfrm>
                <a:off x="3792" y="672"/>
                <a:ext cx="912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08" name="Object 8"/>
              <p:cNvGraphicFramePr>
                <a:graphicFrameLocks noChangeAspect="1"/>
              </p:cNvGraphicFramePr>
              <p:nvPr/>
            </p:nvGraphicFramePr>
            <p:xfrm>
              <a:off x="3984" y="672"/>
              <a:ext cx="259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241200" imgH="203040" progId="Equation.3">
                      <p:embed/>
                    </p:oleObj>
                  </mc:Choice>
                  <mc:Fallback>
                    <p:oleObj name="公式" r:id="rId2" imgW="241200" imgH="203040" progId="Equation.3">
                      <p:embed/>
                      <p:pic>
                        <p:nvPicPr>
                          <p:cNvPr id="23040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672"/>
                            <a:ext cx="259" cy="333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0409" name="Freeform 9"/>
            <p:cNvSpPr>
              <a:spLocks/>
            </p:cNvSpPr>
            <p:nvPr/>
          </p:nvSpPr>
          <p:spPr bwMode="auto">
            <a:xfrm>
              <a:off x="3198" y="745"/>
              <a:ext cx="1910" cy="581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720" y="16"/>
                </a:cxn>
                <a:cxn ang="0">
                  <a:pos x="1680" y="400"/>
                </a:cxn>
              </a:cxnLst>
              <a:rect l="0" t="0" r="r" b="b"/>
              <a:pathLst>
                <a:path w="1680" h="496">
                  <a:moveTo>
                    <a:pt x="0" y="496"/>
                  </a:moveTo>
                  <a:cubicBezTo>
                    <a:pt x="220" y="264"/>
                    <a:pt x="440" y="32"/>
                    <a:pt x="720" y="16"/>
                  </a:cubicBezTo>
                  <a:cubicBezTo>
                    <a:pt x="1000" y="0"/>
                    <a:pt x="1340" y="200"/>
                    <a:pt x="1680" y="40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>
              <a:outerShdw dist="254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0410" name="Group 10"/>
            <p:cNvGrpSpPr>
              <a:grpSpLocks/>
            </p:cNvGrpSpPr>
            <p:nvPr/>
          </p:nvGrpSpPr>
          <p:grpSpPr bwMode="auto">
            <a:xfrm>
              <a:off x="2925" y="482"/>
              <a:ext cx="2327" cy="2015"/>
              <a:chOff x="2976" y="288"/>
              <a:chExt cx="2327" cy="2015"/>
            </a:xfrm>
          </p:grpSpPr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>
                <a:off x="3467" y="1676"/>
                <a:ext cx="18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2" name="Line 12"/>
              <p:cNvSpPr>
                <a:spLocks noChangeShapeType="1"/>
              </p:cNvSpPr>
              <p:nvPr/>
            </p:nvSpPr>
            <p:spPr bwMode="auto">
              <a:xfrm flipH="1">
                <a:off x="2976" y="1676"/>
                <a:ext cx="491" cy="5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3" name="Line 13"/>
              <p:cNvSpPr>
                <a:spLocks noChangeShapeType="1"/>
              </p:cNvSpPr>
              <p:nvPr/>
            </p:nvSpPr>
            <p:spPr bwMode="auto">
              <a:xfrm flipV="1">
                <a:off x="3467" y="438"/>
                <a:ext cx="0" cy="1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14" name="Rectangle 14"/>
              <p:cNvSpPr>
                <a:spLocks noChangeArrowheads="1"/>
              </p:cNvSpPr>
              <p:nvPr/>
            </p:nvSpPr>
            <p:spPr bwMode="auto">
              <a:xfrm>
                <a:off x="3249" y="288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30415" name="Rectangle 15"/>
              <p:cNvSpPr>
                <a:spLocks noChangeArrowheads="1"/>
              </p:cNvSpPr>
              <p:nvPr/>
            </p:nvSpPr>
            <p:spPr bwMode="auto">
              <a:xfrm>
                <a:off x="5088" y="163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30416" name="Rectangle 16"/>
              <p:cNvSpPr>
                <a:spLocks noChangeArrowheads="1"/>
              </p:cNvSpPr>
              <p:nvPr/>
            </p:nvSpPr>
            <p:spPr bwMode="auto">
              <a:xfrm>
                <a:off x="3031" y="197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30417" name="Rectangle 17"/>
              <p:cNvSpPr>
                <a:spLocks noChangeArrowheads="1"/>
              </p:cNvSpPr>
              <p:nvPr/>
            </p:nvSpPr>
            <p:spPr bwMode="auto">
              <a:xfrm>
                <a:off x="3249" y="1413"/>
                <a:ext cx="3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O </a:t>
                </a:r>
              </a:p>
            </p:txBody>
          </p:sp>
        </p:grpSp>
        <p:grpSp>
          <p:nvGrpSpPr>
            <p:cNvPr id="230418" name="Group 18"/>
            <p:cNvGrpSpPr>
              <a:grpSpLocks/>
            </p:cNvGrpSpPr>
            <p:nvPr/>
          </p:nvGrpSpPr>
          <p:grpSpPr bwMode="auto">
            <a:xfrm>
              <a:off x="3416" y="688"/>
              <a:ext cx="1583" cy="1182"/>
              <a:chOff x="3467" y="494"/>
              <a:chExt cx="1583" cy="1182"/>
            </a:xfrm>
          </p:grpSpPr>
          <p:sp>
            <p:nvSpPr>
              <p:cNvPr id="230419" name="Line 19"/>
              <p:cNvSpPr>
                <a:spLocks noChangeShapeType="1"/>
              </p:cNvSpPr>
              <p:nvPr/>
            </p:nvSpPr>
            <p:spPr bwMode="auto">
              <a:xfrm flipV="1">
                <a:off x="3467" y="776"/>
                <a:ext cx="1255" cy="9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20" name="Object 20"/>
              <p:cNvGraphicFramePr>
                <a:graphicFrameLocks noChangeAspect="1"/>
              </p:cNvGraphicFramePr>
              <p:nvPr/>
            </p:nvGraphicFramePr>
            <p:xfrm>
              <a:off x="4177" y="1057"/>
              <a:ext cx="333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64880" imgH="215640" progId="Equation.3">
                      <p:embed/>
                    </p:oleObj>
                  </mc:Choice>
                  <mc:Fallback>
                    <p:oleObj name="公式" r:id="rId4" imgW="164880" imgH="215640" progId="Equation.3">
                      <p:embed/>
                      <p:pic>
                        <p:nvPicPr>
                          <p:cNvPr id="23042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1057"/>
                            <a:ext cx="333" cy="450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421" name="Rectangle 21"/>
              <p:cNvSpPr>
                <a:spLocks noChangeArrowheads="1"/>
              </p:cNvSpPr>
              <p:nvPr/>
            </p:nvSpPr>
            <p:spPr bwMode="auto">
              <a:xfrm>
                <a:off x="4722" y="494"/>
                <a:ext cx="3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B</a:t>
                </a:r>
                <a:endParaRPr kumimoji="1" lang="en-US" altLang="zh-CN" sz="2400" i="1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30422" name="Group 22"/>
            <p:cNvGrpSpPr>
              <a:grpSpLocks/>
            </p:cNvGrpSpPr>
            <p:nvPr/>
          </p:nvGrpSpPr>
          <p:grpSpPr bwMode="auto">
            <a:xfrm>
              <a:off x="3416" y="520"/>
              <a:ext cx="496" cy="1350"/>
              <a:chOff x="3467" y="326"/>
              <a:chExt cx="496" cy="1350"/>
            </a:xfrm>
          </p:grpSpPr>
          <p:sp>
            <p:nvSpPr>
              <p:cNvPr id="230423" name="Line 23"/>
              <p:cNvSpPr>
                <a:spLocks noChangeShapeType="1"/>
              </p:cNvSpPr>
              <p:nvPr/>
            </p:nvSpPr>
            <p:spPr bwMode="auto">
              <a:xfrm flipV="1">
                <a:off x="3467" y="663"/>
                <a:ext cx="328" cy="101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0424" name="Object 24"/>
              <p:cNvGraphicFramePr>
                <a:graphicFrameLocks noChangeAspect="1"/>
              </p:cNvGraphicFramePr>
              <p:nvPr/>
            </p:nvGraphicFramePr>
            <p:xfrm>
              <a:off x="3631" y="944"/>
              <a:ext cx="332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64880" imgH="215640" progId="Equation.3">
                      <p:embed/>
                    </p:oleObj>
                  </mc:Choice>
                  <mc:Fallback>
                    <p:oleObj name="公式" r:id="rId6" imgW="164880" imgH="215640" progId="Equation.3">
                      <p:embed/>
                      <p:pic>
                        <p:nvPicPr>
                          <p:cNvPr id="23042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1" y="944"/>
                            <a:ext cx="332" cy="451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5400" algn="ctr" rotWithShape="0">
                              <a:schemeClr val="accent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0425" name="Rectangle 25"/>
              <p:cNvSpPr>
                <a:spLocks noChangeArrowheads="1"/>
              </p:cNvSpPr>
              <p:nvPr/>
            </p:nvSpPr>
            <p:spPr bwMode="auto">
              <a:xfrm>
                <a:off x="3576" y="326"/>
                <a:ext cx="3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A</a:t>
                </a:r>
                <a:endParaRPr kumimoji="1" lang="en-US" altLang="zh-CN" sz="2400" i="1">
                  <a:solidFill>
                    <a:srgbClr val="0000CC"/>
                  </a:solidFill>
                </a:endParaRPr>
              </a:p>
            </p:txBody>
          </p:sp>
        </p:grpSp>
        <p:graphicFrame>
          <p:nvGraphicFramePr>
            <p:cNvPr id="230426" name="Object 26"/>
            <p:cNvGraphicFramePr>
              <a:graphicFrameLocks noChangeAspect="1"/>
            </p:cNvGraphicFramePr>
            <p:nvPr/>
          </p:nvGraphicFramePr>
          <p:xfrm>
            <a:off x="4030" y="527"/>
            <a:ext cx="26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3040" imgH="177480" progId="Equation.3">
                    <p:embed/>
                  </p:oleObj>
                </mc:Choice>
                <mc:Fallback>
                  <p:oleObj name="公式" r:id="rId8" imgW="203040" imgH="177480" progId="Equation.3">
                    <p:embed/>
                    <p:pic>
                      <p:nvPicPr>
                        <p:cNvPr id="23042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527"/>
                          <a:ext cx="26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27" name="Rectangle 27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位移与路程</a:t>
            </a:r>
          </a:p>
        </p:txBody>
      </p:sp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666750" y="1676400"/>
            <a:ext cx="352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在直角坐标系中</a:t>
            </a:r>
          </a:p>
        </p:txBody>
      </p:sp>
      <p:graphicFrame>
        <p:nvGraphicFramePr>
          <p:cNvPr id="230430" name="Object 30"/>
          <p:cNvGraphicFramePr>
            <a:graphicFrameLocks noChangeAspect="1"/>
          </p:cNvGraphicFramePr>
          <p:nvPr/>
        </p:nvGraphicFramePr>
        <p:xfrm>
          <a:off x="990600" y="2362200"/>
          <a:ext cx="2259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30040" imgH="253800" progId="Equation.3">
                  <p:embed/>
                </p:oleObj>
              </mc:Choice>
              <mc:Fallback>
                <p:oleObj name="公式" r:id="rId10" imgW="1130040" imgH="253800" progId="Equation.3">
                  <p:embed/>
                  <p:pic>
                    <p:nvPicPr>
                      <p:cNvPr id="2304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2259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1" name="Object 31"/>
          <p:cNvGraphicFramePr>
            <a:graphicFrameLocks noChangeAspect="1"/>
          </p:cNvGraphicFramePr>
          <p:nvPr/>
        </p:nvGraphicFramePr>
        <p:xfrm>
          <a:off x="990600" y="2971800"/>
          <a:ext cx="2741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71600" imgH="228600" progId="Equation.3">
                  <p:embed/>
                </p:oleObj>
              </mc:Choice>
              <mc:Fallback>
                <p:oleObj name="公式" r:id="rId12" imgW="1371600" imgH="228600" progId="Equation.3">
                  <p:embed/>
                  <p:pic>
                    <p:nvPicPr>
                      <p:cNvPr id="2304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2741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2" name="Object 32"/>
          <p:cNvGraphicFramePr>
            <a:graphicFrameLocks noChangeAspect="1"/>
          </p:cNvGraphicFramePr>
          <p:nvPr/>
        </p:nvGraphicFramePr>
        <p:xfrm>
          <a:off x="990600" y="3505200"/>
          <a:ext cx="3097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49080" imgH="291960" progId="Equation.3">
                  <p:embed/>
                </p:oleObj>
              </mc:Choice>
              <mc:Fallback>
                <p:oleObj name="公式" r:id="rId14" imgW="1549080" imgH="291960" progId="Equation.3">
                  <p:embed/>
                  <p:pic>
                    <p:nvPicPr>
                      <p:cNvPr id="2304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097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666750" y="4419600"/>
            <a:ext cx="7334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路程</a:t>
            </a:r>
            <a:r>
              <a:rPr kumimoji="1" lang="zh-CN" altLang="en-US" sz="2800" dirty="0"/>
              <a:t>：质点在轨道上所经过的</a:t>
            </a:r>
            <a:r>
              <a:rPr kumimoji="1" lang="zh-CN" altLang="en-US" sz="2800" dirty="0">
                <a:solidFill>
                  <a:srgbClr val="0000CC"/>
                </a:solidFill>
              </a:rPr>
              <a:t>曲线长度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dirty="0"/>
              <a:t>s</a:t>
            </a:r>
          </a:p>
        </p:txBody>
      </p:sp>
      <p:graphicFrame>
        <p:nvGraphicFramePr>
          <p:cNvPr id="230440" name="Object 40"/>
          <p:cNvGraphicFramePr>
            <a:graphicFrameLocks noChangeAspect="1"/>
          </p:cNvGraphicFramePr>
          <p:nvPr/>
        </p:nvGraphicFramePr>
        <p:xfrm>
          <a:off x="1600200" y="5664200"/>
          <a:ext cx="210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54080" imgH="291960" progId="Equation.3">
                  <p:embed/>
                </p:oleObj>
              </mc:Choice>
              <mc:Fallback>
                <p:oleObj name="公式" r:id="rId16" imgW="1054080" imgH="291960" progId="Equation.3">
                  <p:embed/>
                  <p:pic>
                    <p:nvPicPr>
                      <p:cNvPr id="2304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64200"/>
                        <a:ext cx="2108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41" name="Group 41"/>
          <p:cNvGrpSpPr>
            <a:grpSpLocks/>
          </p:cNvGrpSpPr>
          <p:nvPr/>
        </p:nvGrpSpPr>
        <p:grpSpPr bwMode="auto">
          <a:xfrm>
            <a:off x="4724400" y="5207000"/>
            <a:ext cx="2200275" cy="625475"/>
            <a:chOff x="3833" y="3430"/>
            <a:chExt cx="1386" cy="394"/>
          </a:xfrm>
        </p:grpSpPr>
        <p:graphicFrame>
          <p:nvGraphicFramePr>
            <p:cNvPr id="230442" name="Object 42"/>
            <p:cNvGraphicFramePr>
              <a:graphicFrameLocks noChangeAspect="1"/>
            </p:cNvGraphicFramePr>
            <p:nvPr/>
          </p:nvGraphicFramePr>
          <p:xfrm>
            <a:off x="4396" y="3430"/>
            <a:ext cx="82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533160" imgH="253800" progId="Equation.3">
                    <p:embed/>
                  </p:oleObj>
                </mc:Choice>
                <mc:Fallback>
                  <p:oleObj name="公式" r:id="rId18" imgW="533160" imgH="253800" progId="Equation.3">
                    <p:embed/>
                    <p:pic>
                      <p:nvPicPr>
                        <p:cNvPr id="2304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3430"/>
                          <a:ext cx="823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43" name="AutoShape 43"/>
            <p:cNvSpPr>
              <a:spLocks noChangeArrowheads="1"/>
            </p:cNvSpPr>
            <p:nvPr/>
          </p:nvSpPr>
          <p:spPr bwMode="auto">
            <a:xfrm>
              <a:off x="3833" y="3521"/>
              <a:ext cx="363" cy="22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6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0444" name="Object 44"/>
          <p:cNvGraphicFramePr>
            <a:graphicFrameLocks noChangeAspect="1"/>
          </p:cNvGraphicFramePr>
          <p:nvPr/>
        </p:nvGraphicFramePr>
        <p:xfrm>
          <a:off x="1600200" y="49784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71320" imgH="253800" progId="Equation.3">
                  <p:embed/>
                </p:oleObj>
              </mc:Choice>
              <mc:Fallback>
                <p:oleObj name="公式" r:id="rId20" imgW="571320" imgH="253800" progId="Equation.3">
                  <p:embed/>
                  <p:pic>
                    <p:nvPicPr>
                      <p:cNvPr id="2304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78400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828C-BAB9-40DE-BBAD-6B6A69717E0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速度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9600" y="1690687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速度</a:t>
            </a:r>
            <a:r>
              <a:rPr kumimoji="1" lang="zh-CN" altLang="en-US" sz="2800" dirty="0"/>
              <a:t>是反映质点运动快慢和</a:t>
            </a:r>
            <a:r>
              <a:rPr kumimoji="1" lang="zh-CN" altLang="en-US" sz="2800" dirty="0">
                <a:solidFill>
                  <a:srgbClr val="0000CC"/>
                </a:solidFill>
              </a:rPr>
              <a:t>方向</a:t>
            </a:r>
            <a:r>
              <a:rPr kumimoji="1" lang="zh-CN" altLang="en-US" sz="2800" dirty="0"/>
              <a:t>的物理量。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1676400" y="2209800"/>
            <a:ext cx="5410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单位时间内质点所发生的位移。</a:t>
            </a:r>
          </a:p>
        </p:txBody>
      </p:sp>
      <p:grpSp>
        <p:nvGrpSpPr>
          <p:cNvPr id="232525" name="Group 77"/>
          <p:cNvGrpSpPr>
            <a:grpSpLocks/>
          </p:cNvGrpSpPr>
          <p:nvPr/>
        </p:nvGrpSpPr>
        <p:grpSpPr bwMode="auto">
          <a:xfrm>
            <a:off x="200025" y="2667000"/>
            <a:ext cx="3457575" cy="3816350"/>
            <a:chOff x="204" y="1752"/>
            <a:chExt cx="2178" cy="2404"/>
          </a:xfrm>
        </p:grpSpPr>
        <p:sp>
          <p:nvSpPr>
            <p:cNvPr id="232526" name="Rectangle 78"/>
            <p:cNvSpPr>
              <a:spLocks noChangeArrowheads="1"/>
            </p:cNvSpPr>
            <p:nvPr/>
          </p:nvSpPr>
          <p:spPr bwMode="auto">
            <a:xfrm>
              <a:off x="204" y="1752"/>
              <a:ext cx="2178" cy="240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527" name="Group 79"/>
            <p:cNvGrpSpPr>
              <a:grpSpLocks/>
            </p:cNvGrpSpPr>
            <p:nvPr/>
          </p:nvGrpSpPr>
          <p:grpSpPr bwMode="auto">
            <a:xfrm>
              <a:off x="295" y="1752"/>
              <a:ext cx="1897" cy="2279"/>
              <a:chOff x="3648" y="1312"/>
              <a:chExt cx="1897" cy="2279"/>
            </a:xfrm>
          </p:grpSpPr>
          <p:sp>
            <p:nvSpPr>
              <p:cNvPr id="232528" name="Rectangle 80"/>
              <p:cNvSpPr>
                <a:spLocks noChangeArrowheads="1"/>
              </p:cNvSpPr>
              <p:nvPr/>
            </p:nvSpPr>
            <p:spPr bwMode="auto">
              <a:xfrm>
                <a:off x="5280" y="174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rgbClr val="0000CC"/>
                    </a:solidFill>
                  </a:rPr>
                  <a:t>B</a:t>
                </a:r>
              </a:p>
            </p:txBody>
          </p:sp>
          <p:sp>
            <p:nvSpPr>
              <p:cNvPr id="232529" name="Rectangle 81"/>
              <p:cNvSpPr>
                <a:spLocks noChangeArrowheads="1"/>
              </p:cNvSpPr>
              <p:nvPr/>
            </p:nvSpPr>
            <p:spPr bwMode="auto">
              <a:xfrm>
                <a:off x="4320" y="1504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0000CC"/>
                    </a:solidFill>
                  </a:rPr>
                  <a:t>A</a:t>
                </a:r>
              </a:p>
            </p:txBody>
          </p:sp>
          <p:grpSp>
            <p:nvGrpSpPr>
              <p:cNvPr id="232530" name="Group 82"/>
              <p:cNvGrpSpPr>
                <a:grpSpLocks/>
              </p:cNvGrpSpPr>
              <p:nvPr/>
            </p:nvGrpSpPr>
            <p:grpSpPr bwMode="auto">
              <a:xfrm>
                <a:off x="3648" y="1312"/>
                <a:ext cx="1895" cy="2279"/>
                <a:chOff x="3648" y="1312"/>
                <a:chExt cx="1895" cy="2279"/>
              </a:xfrm>
            </p:grpSpPr>
            <p:sp>
              <p:nvSpPr>
                <p:cNvPr id="232531" name="Freeform 83"/>
                <p:cNvSpPr>
                  <a:spLocks/>
                </p:cNvSpPr>
                <p:nvPr/>
              </p:nvSpPr>
              <p:spPr bwMode="auto">
                <a:xfrm>
                  <a:off x="4368" y="1728"/>
                  <a:ext cx="1056" cy="568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432" y="40"/>
                    </a:cxn>
                    <a:cxn ang="0">
                      <a:pos x="1056" y="568"/>
                    </a:cxn>
                  </a:cxnLst>
                  <a:rect l="0" t="0" r="r" b="b"/>
                  <a:pathLst>
                    <a:path w="1056" h="568">
                      <a:moveTo>
                        <a:pt x="0" y="328"/>
                      </a:moveTo>
                      <a:cubicBezTo>
                        <a:pt x="128" y="164"/>
                        <a:pt x="256" y="0"/>
                        <a:pt x="432" y="40"/>
                      </a:cubicBezTo>
                      <a:cubicBezTo>
                        <a:pt x="608" y="80"/>
                        <a:pt x="832" y="324"/>
                        <a:pt x="1056" y="568"/>
                      </a:cubicBezTo>
                    </a:path>
                  </a:pathLst>
                </a:custGeom>
                <a:noFill/>
                <a:ln w="28575" cmpd="sng">
                  <a:solidFill>
                    <a:srgbClr val="33996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53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272" y="1920"/>
                  <a:ext cx="244" cy="91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53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272" y="2160"/>
                  <a:ext cx="1008" cy="67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2534" name="Group 86"/>
                <p:cNvGrpSpPr>
                  <a:grpSpLocks/>
                </p:cNvGrpSpPr>
                <p:nvPr/>
              </p:nvGrpSpPr>
              <p:grpSpPr bwMode="auto">
                <a:xfrm>
                  <a:off x="3648" y="1312"/>
                  <a:ext cx="1895" cy="2279"/>
                  <a:chOff x="3648" y="1312"/>
                  <a:chExt cx="1895" cy="2279"/>
                </a:xfrm>
              </p:grpSpPr>
              <p:grpSp>
                <p:nvGrpSpPr>
                  <p:cNvPr id="23253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648" y="1440"/>
                    <a:ext cx="1872" cy="2016"/>
                    <a:chOff x="3648" y="1296"/>
                    <a:chExt cx="1872" cy="2016"/>
                  </a:xfrm>
                </p:grpSpPr>
                <p:sp>
                  <p:nvSpPr>
                    <p:cNvPr id="23253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688"/>
                      <a:ext cx="124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537" name="Line 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48" y="2688"/>
                      <a:ext cx="624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538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29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539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08"/>
                    <a:ext cx="2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>
                        <a:solidFill>
                          <a:srgbClr val="FFFFCC"/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32540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312"/>
                    <a:ext cx="20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z</a:t>
                    </a:r>
                  </a:p>
                </p:txBody>
              </p:sp>
              <p:sp>
                <p:nvSpPr>
                  <p:cNvPr id="23254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28" y="2800"/>
                    <a:ext cx="215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y</a:t>
                    </a:r>
                  </a:p>
                </p:txBody>
              </p:sp>
              <p:sp>
                <p:nvSpPr>
                  <p:cNvPr id="2325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264"/>
                    <a:ext cx="215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x</a:t>
                    </a:r>
                  </a:p>
                </p:txBody>
              </p:sp>
            </p:grpSp>
            <p:graphicFrame>
              <p:nvGraphicFramePr>
                <p:cNvPr id="232543" name="Object 95"/>
                <p:cNvGraphicFramePr>
                  <a:graphicFrameLocks noChangeAspect="1"/>
                </p:cNvGraphicFramePr>
                <p:nvPr/>
              </p:nvGraphicFramePr>
              <p:xfrm>
                <a:off x="4416" y="2160"/>
                <a:ext cx="293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64880" imgH="215640" progId="Equation.3">
                        <p:embed/>
                      </p:oleObj>
                    </mc:Choice>
                    <mc:Fallback>
                      <p:oleObj name="公式" r:id="rId2" imgW="164880" imgH="215640" progId="Equation.3">
                        <p:embed/>
                        <p:pic>
                          <p:nvPicPr>
                            <p:cNvPr id="232543" name="Object 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2160"/>
                              <a:ext cx="293" cy="384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C6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2544" name="Object 96"/>
                <p:cNvGraphicFramePr>
                  <a:graphicFrameLocks noChangeAspect="1"/>
                </p:cNvGraphicFramePr>
                <p:nvPr/>
              </p:nvGraphicFramePr>
              <p:xfrm>
                <a:off x="4944" y="2304"/>
                <a:ext cx="293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64880" imgH="215640" progId="Equation.3">
                        <p:embed/>
                      </p:oleObj>
                    </mc:Choice>
                    <mc:Fallback>
                      <p:oleObj name="公式" r:id="rId4" imgW="164880" imgH="215640" progId="Equation.3">
                        <p:embed/>
                        <p:pic>
                          <p:nvPicPr>
                            <p:cNvPr id="232544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2304"/>
                              <a:ext cx="293" cy="384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C6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32545" name="Group 97"/>
                <p:cNvGrpSpPr>
                  <a:grpSpLocks/>
                </p:cNvGrpSpPr>
                <p:nvPr/>
              </p:nvGrpSpPr>
              <p:grpSpPr bwMode="auto">
                <a:xfrm>
                  <a:off x="4512" y="1920"/>
                  <a:ext cx="768" cy="353"/>
                  <a:chOff x="4512" y="1776"/>
                  <a:chExt cx="768" cy="353"/>
                </a:xfrm>
              </p:grpSpPr>
              <p:sp>
                <p:nvSpPr>
                  <p:cNvPr id="23254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776"/>
                    <a:ext cx="768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2547" name="Object 99"/>
                  <p:cNvGraphicFramePr>
                    <a:graphicFrameLocks noChangeAspect="1"/>
                  </p:cNvGraphicFramePr>
                  <p:nvPr/>
                </p:nvGraphicFramePr>
                <p:xfrm>
                  <a:off x="4656" y="1872"/>
                  <a:ext cx="336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215640" imgH="164880" progId="Equation.3">
                          <p:embed/>
                        </p:oleObj>
                      </mc:Choice>
                      <mc:Fallback>
                        <p:oleObj name="公式" r:id="rId6" imgW="215640" imgH="164880" progId="Equation.3">
                          <p:embed/>
                          <p:pic>
                            <p:nvPicPr>
                              <p:cNvPr id="232547" name="Object 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6" y="1872"/>
                                <a:ext cx="336" cy="257"/>
                              </a:xfrm>
                              <a:prstGeom prst="rect">
                                <a:avLst/>
                              </a:prstGeom>
                              <a:noFill/>
                              <a:effectLst>
                                <a:outerShdw dist="35921" dir="2700000" algn="ctr" rotWithShape="0">
                                  <a:schemeClr val="accent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00C600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sp>
        <p:nvSpPr>
          <p:cNvPr id="232549" name="Rectangle 101"/>
          <p:cNvSpPr>
            <a:spLocks noChangeArrowheads="1"/>
          </p:cNvSpPr>
          <p:nvPr/>
        </p:nvSpPr>
        <p:spPr bwMode="auto">
          <a:xfrm>
            <a:off x="3651250" y="28194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平均速度</a:t>
            </a:r>
          </a:p>
        </p:txBody>
      </p:sp>
      <p:graphicFrame>
        <p:nvGraphicFramePr>
          <p:cNvPr id="232550" name="Object 102"/>
          <p:cNvGraphicFramePr>
            <a:graphicFrameLocks noChangeAspect="1"/>
          </p:cNvGraphicFramePr>
          <p:nvPr/>
        </p:nvGraphicFramePr>
        <p:xfrm>
          <a:off x="4302125" y="3352800"/>
          <a:ext cx="3089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49080" imgH="393480" progId="Equation.3">
                  <p:embed/>
                </p:oleObj>
              </mc:Choice>
              <mc:Fallback>
                <p:oleObj name="公式" r:id="rId8" imgW="1549080" imgH="393480" progId="Equation.3">
                  <p:embed/>
                  <p:pic>
                    <p:nvPicPr>
                      <p:cNvPr id="23255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352800"/>
                        <a:ext cx="30892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554" name="Rectangle 106"/>
          <p:cNvSpPr>
            <a:spLocks noChangeArrowheads="1"/>
          </p:cNvSpPr>
          <p:nvPr/>
        </p:nvSpPr>
        <p:spPr bwMode="auto">
          <a:xfrm>
            <a:off x="3657600" y="4191000"/>
            <a:ext cx="1606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瞬时速度</a:t>
            </a:r>
          </a:p>
        </p:txBody>
      </p:sp>
      <p:sp>
        <p:nvSpPr>
          <p:cNvPr id="232555" name="Text Box 107"/>
          <p:cNvSpPr txBox="1">
            <a:spLocks noChangeArrowheads="1"/>
          </p:cNvSpPr>
          <p:nvPr/>
        </p:nvSpPr>
        <p:spPr bwMode="auto">
          <a:xfrm>
            <a:off x="3962400" y="4724400"/>
            <a:ext cx="502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质点在某一时刻所具有的速度</a:t>
            </a:r>
          </a:p>
        </p:txBody>
      </p:sp>
      <p:graphicFrame>
        <p:nvGraphicFramePr>
          <p:cNvPr id="232556" name="Object 108"/>
          <p:cNvGraphicFramePr>
            <a:graphicFrameLocks noChangeAspect="1"/>
          </p:cNvGraphicFramePr>
          <p:nvPr/>
        </p:nvGraphicFramePr>
        <p:xfrm>
          <a:off x="4302125" y="5386388"/>
          <a:ext cx="21272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66680" imgH="393480" progId="Equation.3">
                  <p:embed/>
                </p:oleObj>
              </mc:Choice>
              <mc:Fallback>
                <p:oleObj name="公式" r:id="rId10" imgW="1066680" imgH="393480" progId="Equation.3">
                  <p:embed/>
                  <p:pic>
                    <p:nvPicPr>
                      <p:cNvPr id="232556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386388"/>
                        <a:ext cx="2127250" cy="785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7BC9-0C2B-4BAE-A3B1-0F24FA9066D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22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瞬时速度的方向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轨道上质点所在处的</a:t>
            </a:r>
            <a:r>
              <a:rPr kumimoji="1"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切线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方向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685800" y="1763713"/>
            <a:ext cx="3816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瞬时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速度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5684838" y="1804988"/>
            <a:ext cx="2697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dirty="0">
                <a:latin typeface="华文行楷" pitchFamily="2" charset="-122"/>
                <a:ea typeface="华文行楷" pitchFamily="2" charset="-122"/>
              </a:rPr>
              <a:t>瞬时</a:t>
            </a: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速率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速度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914400" y="3080544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速度的矢量式：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914400" y="3791744"/>
            <a:ext cx="4038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速度的三个坐标分量：</a:t>
            </a:r>
          </a:p>
        </p:txBody>
      </p:sp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5029200" y="3086100"/>
          <a:ext cx="2386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93760" imgH="253800" progId="Equation.3">
                  <p:embed/>
                </p:oleObj>
              </mc:Choice>
              <mc:Fallback>
                <p:oleObj name="公式" r:id="rId2" imgW="1193760" imgH="253800" progId="Equation.3">
                  <p:embed/>
                  <p:pic>
                    <p:nvPicPr>
                      <p:cNvPr id="234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86100"/>
                        <a:ext cx="2386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0" name="Object 14"/>
          <p:cNvGraphicFramePr>
            <a:graphicFrameLocks noChangeAspect="1"/>
          </p:cNvGraphicFramePr>
          <p:nvPr/>
        </p:nvGraphicFramePr>
        <p:xfrm>
          <a:off x="5029200" y="3657600"/>
          <a:ext cx="3300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0960" imgH="393480" progId="Equation.3">
                  <p:embed/>
                </p:oleObj>
              </mc:Choice>
              <mc:Fallback>
                <p:oleObj name="公式" r:id="rId4" imgW="1650960" imgH="393480" progId="Equation.3">
                  <p:embed/>
                  <p:pic>
                    <p:nvPicPr>
                      <p:cNvPr id="234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3300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3" name="Object 17"/>
          <p:cNvGraphicFramePr>
            <a:graphicFrameLocks noChangeAspect="1"/>
          </p:cNvGraphicFramePr>
          <p:nvPr/>
        </p:nvGraphicFramePr>
        <p:xfrm>
          <a:off x="1600200" y="4724400"/>
          <a:ext cx="5827713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95480" imgH="761760" progId="Equation.3">
                  <p:embed/>
                </p:oleObj>
              </mc:Choice>
              <mc:Fallback>
                <p:oleObj name="公式" r:id="rId6" imgW="2895480" imgH="761760" progId="Equation.3">
                  <p:embed/>
                  <p:pic>
                    <p:nvPicPr>
                      <p:cNvPr id="2345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5827713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4" name="Object 18"/>
          <p:cNvGraphicFramePr>
            <a:graphicFrameLocks noChangeAspect="1"/>
          </p:cNvGraphicFramePr>
          <p:nvPr/>
        </p:nvGraphicFramePr>
        <p:xfrm>
          <a:off x="4038600" y="1600200"/>
          <a:ext cx="16716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38080" imgH="431640" progId="Equation.3">
                  <p:embed/>
                </p:oleObj>
              </mc:Choice>
              <mc:Fallback>
                <p:oleObj name="公式" r:id="rId8" imgW="838080" imgH="431640" progId="Equation.3">
                  <p:embed/>
                  <p:pic>
                    <p:nvPicPr>
                      <p:cNvPr id="2345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16716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D01F-6524-4514-BB4D-0F7A33BAB1F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速率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609600" y="1690687"/>
            <a:ext cx="806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在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i="1" dirty="0">
                <a:sym typeface="Symbol" pitchFamily="18" charset="2"/>
              </a:rPr>
              <a:t>t</a:t>
            </a:r>
            <a:r>
              <a:rPr kumimoji="1" lang="zh-CN" altLang="en-US" sz="2800" dirty="0">
                <a:sym typeface="Symbol" pitchFamily="18" charset="2"/>
              </a:rPr>
              <a:t>时间内，质点所经过路程 </a:t>
            </a:r>
            <a:r>
              <a:rPr kumimoji="1" lang="en-US" altLang="zh-CN" sz="2800" i="1" dirty="0">
                <a:sym typeface="Symbol" pitchFamily="18" charset="2"/>
              </a:rPr>
              <a:t>s </a:t>
            </a:r>
            <a:r>
              <a:rPr kumimoji="1" lang="zh-CN" altLang="en-US" sz="2800" dirty="0">
                <a:sym typeface="Symbol" pitchFamily="18" charset="2"/>
              </a:rPr>
              <a:t>对时间的变化率</a:t>
            </a:r>
          </a:p>
        </p:txBody>
      </p:sp>
      <p:graphicFrame>
        <p:nvGraphicFramePr>
          <p:cNvPr id="236559" name="Object 15"/>
          <p:cNvGraphicFramePr>
            <a:graphicFrameLocks noChangeAspect="1"/>
          </p:cNvGraphicFramePr>
          <p:nvPr/>
        </p:nvGraphicFramePr>
        <p:xfrm>
          <a:off x="3200400" y="2438400"/>
          <a:ext cx="1123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8720" imgH="393480" progId="Equation.3">
                  <p:embed/>
                </p:oleObj>
              </mc:Choice>
              <mc:Fallback>
                <p:oleObj name="公式" r:id="rId2" imgW="558720" imgH="393480" progId="Equation.3">
                  <p:embed/>
                  <p:pic>
                    <p:nvPicPr>
                      <p:cNvPr id="2365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1239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685800" y="2514600"/>
            <a:ext cx="26003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平均速率</a:t>
            </a:r>
            <a:r>
              <a:rPr kumimoji="1" lang="zh-CN" altLang="en-US" sz="2800" dirty="0"/>
              <a:t>：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727075" y="3429000"/>
            <a:ext cx="2016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瞬时速率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p:graphicFrame>
        <p:nvGraphicFramePr>
          <p:cNvPr id="236562" name="Object 18"/>
          <p:cNvGraphicFramePr>
            <a:graphicFrameLocks noChangeAspect="1"/>
          </p:cNvGraphicFramePr>
          <p:nvPr/>
        </p:nvGraphicFramePr>
        <p:xfrm>
          <a:off x="3200400" y="3352800"/>
          <a:ext cx="22653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91880" imgH="406080" progId="Equation.3">
                  <p:embed/>
                </p:oleObj>
              </mc:Choice>
              <mc:Fallback>
                <p:oleObj name="公式" r:id="rId4" imgW="1091880" imgH="406080" progId="Equation.3">
                  <p:embed/>
                  <p:pic>
                    <p:nvPicPr>
                      <p:cNvPr id="2365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2653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563" name="Group 19"/>
          <p:cNvGrpSpPr>
            <a:grpSpLocks/>
          </p:cNvGrpSpPr>
          <p:nvPr/>
        </p:nvGrpSpPr>
        <p:grpSpPr bwMode="auto">
          <a:xfrm>
            <a:off x="6400800" y="2133600"/>
            <a:ext cx="2435225" cy="2133600"/>
            <a:chOff x="4028" y="1237"/>
            <a:chExt cx="1534" cy="1344"/>
          </a:xfrm>
        </p:grpSpPr>
        <p:sp>
          <p:nvSpPr>
            <p:cNvPr id="236564" name="Freeform 20"/>
            <p:cNvSpPr>
              <a:spLocks/>
            </p:cNvSpPr>
            <p:nvPr/>
          </p:nvSpPr>
          <p:spPr bwMode="auto">
            <a:xfrm>
              <a:off x="4309" y="1546"/>
              <a:ext cx="1066" cy="34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36" y="24"/>
                </a:cxn>
                <a:cxn ang="0">
                  <a:pos x="768" y="120"/>
                </a:cxn>
              </a:cxnLst>
              <a:rect l="0" t="0" r="r" b="b"/>
              <a:pathLst>
                <a:path w="768" h="264">
                  <a:moveTo>
                    <a:pt x="0" y="264"/>
                  </a:moveTo>
                  <a:cubicBezTo>
                    <a:pt x="104" y="156"/>
                    <a:pt x="208" y="48"/>
                    <a:pt x="336" y="24"/>
                  </a:cubicBezTo>
                  <a:cubicBezTo>
                    <a:pt x="464" y="0"/>
                    <a:pt x="696" y="96"/>
                    <a:pt x="768" y="12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 flipV="1">
              <a:off x="4111" y="1885"/>
              <a:ext cx="198" cy="6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 flipV="1">
              <a:off x="4111" y="1706"/>
              <a:ext cx="1264" cy="875"/>
            </a:xfrm>
            <a:prstGeom prst="line">
              <a:avLst/>
            </a:prstGeom>
            <a:noFill/>
            <a:ln w="28575">
              <a:solidFill>
                <a:srgbClr val="666699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7" name="Rectangle 23"/>
            <p:cNvSpPr>
              <a:spLocks noChangeArrowheads="1"/>
            </p:cNvSpPr>
            <p:nvPr/>
          </p:nvSpPr>
          <p:spPr bwMode="auto">
            <a:xfrm>
              <a:off x="4508" y="1237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  <a:sym typeface="Symbol" pitchFamily="18" charset="2"/>
                </a:rPr>
                <a:t>s</a:t>
              </a:r>
            </a:p>
          </p:txBody>
        </p:sp>
        <p:graphicFrame>
          <p:nvGraphicFramePr>
            <p:cNvPr id="236568" name="Object 24"/>
            <p:cNvGraphicFramePr>
              <a:graphicFrameLocks noChangeAspect="1"/>
            </p:cNvGraphicFramePr>
            <p:nvPr/>
          </p:nvGraphicFramePr>
          <p:xfrm>
            <a:off x="4506" y="1822"/>
            <a:ext cx="3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15640" imgH="164880" progId="Equation.3">
                    <p:embed/>
                  </p:oleObj>
                </mc:Choice>
                <mc:Fallback>
                  <p:oleObj name="公式" r:id="rId6" imgW="215640" imgH="164880" progId="Equation.3">
                    <p:embed/>
                    <p:pic>
                      <p:nvPicPr>
                        <p:cNvPr id="2365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1822"/>
                          <a:ext cx="38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69" name="Rectangle 25"/>
            <p:cNvSpPr>
              <a:spLocks noChangeArrowheads="1"/>
            </p:cNvSpPr>
            <p:nvPr/>
          </p:nvSpPr>
          <p:spPr bwMode="auto">
            <a:xfrm>
              <a:off x="5329" y="1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236570" name="Rectangle 26"/>
            <p:cNvSpPr>
              <a:spLocks noChangeArrowheads="1"/>
            </p:cNvSpPr>
            <p:nvPr/>
          </p:nvSpPr>
          <p:spPr bwMode="auto">
            <a:xfrm>
              <a:off x="4028" y="171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236571" name="Line 27"/>
            <p:cNvSpPr>
              <a:spLocks noChangeShapeType="1"/>
            </p:cNvSpPr>
            <p:nvPr/>
          </p:nvSpPr>
          <p:spPr bwMode="auto">
            <a:xfrm flipV="1">
              <a:off x="4318" y="1693"/>
              <a:ext cx="105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771525" y="47244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一般情况：</a:t>
            </a:r>
          </a:p>
        </p:txBody>
      </p:sp>
      <p:graphicFrame>
        <p:nvGraphicFramePr>
          <p:cNvPr id="236575" name="Object 31"/>
          <p:cNvGraphicFramePr>
            <a:graphicFrameLocks noChangeAspect="1"/>
          </p:cNvGraphicFramePr>
          <p:nvPr/>
        </p:nvGraphicFramePr>
        <p:xfrm>
          <a:off x="3429000" y="4724400"/>
          <a:ext cx="3098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49080" imgH="279360" progId="Equation.3">
                  <p:embed/>
                </p:oleObj>
              </mc:Choice>
              <mc:Fallback>
                <p:oleObj name="公式" r:id="rId8" imgW="1549080" imgH="279360" progId="Equation.3">
                  <p:embed/>
                  <p:pic>
                    <p:nvPicPr>
                      <p:cNvPr id="2365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3098800" cy="557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755650" y="55165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当</a:t>
            </a:r>
            <a:r>
              <a:rPr kumimoji="1" lang="zh-CN" altLang="en-US" sz="2800">
                <a:sym typeface="Symbol" pitchFamily="18" charset="2"/>
              </a:rPr>
              <a:t></a:t>
            </a:r>
            <a:r>
              <a:rPr kumimoji="1" lang="en-US" altLang="zh-CN" sz="2800" i="1"/>
              <a:t>t</a:t>
            </a:r>
            <a:r>
              <a:rPr kumimoji="1" lang="en-US" altLang="zh-CN" sz="2800">
                <a:sym typeface="Symbol" pitchFamily="18" charset="2"/>
              </a:rPr>
              <a:t>0</a:t>
            </a:r>
            <a:r>
              <a:rPr kumimoji="1" lang="zh-CN" altLang="en-US" sz="2800">
                <a:sym typeface="Symbol" pitchFamily="18" charset="2"/>
              </a:rPr>
              <a:t>时：</a:t>
            </a:r>
            <a:endParaRPr kumimoji="1" lang="zh-CN" altLang="en-US" sz="2800"/>
          </a:p>
        </p:txBody>
      </p:sp>
      <p:graphicFrame>
        <p:nvGraphicFramePr>
          <p:cNvPr id="236577" name="Object 33"/>
          <p:cNvGraphicFramePr>
            <a:graphicFrameLocks noChangeAspect="1"/>
          </p:cNvGraphicFramePr>
          <p:nvPr/>
        </p:nvGraphicFramePr>
        <p:xfrm>
          <a:off x="3429000" y="5562600"/>
          <a:ext cx="3536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77680" imgH="253800" progId="Equation.3">
                  <p:embed/>
                </p:oleObj>
              </mc:Choice>
              <mc:Fallback>
                <p:oleObj name="公式" r:id="rId10" imgW="1777680" imgH="253800" progId="Equation.3">
                  <p:embed/>
                  <p:pic>
                    <p:nvPicPr>
                      <p:cNvPr id="23657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3536950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3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3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4" grpId="0" autoUpdateAnimBg="0"/>
      <p:bldP spid="23657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4B9-DFDE-4A8C-A319-36067AC2505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加速度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533400" y="1676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华文行楷" pitchFamily="2" charset="-122"/>
                <a:ea typeface="华文行楷" pitchFamily="2" charset="-122"/>
              </a:rPr>
              <a:t>加速度</a:t>
            </a:r>
            <a:r>
              <a:rPr kumimoji="1" lang="zh-CN" altLang="en-US" sz="2400" dirty="0"/>
              <a:t>是反映</a:t>
            </a:r>
            <a:r>
              <a:rPr kumimoji="1" lang="zh-CN" altLang="en-US" sz="2400" dirty="0">
                <a:solidFill>
                  <a:srgbClr val="0000CC"/>
                </a:solidFill>
              </a:rPr>
              <a:t>速度变化</a:t>
            </a:r>
            <a:r>
              <a:rPr kumimoji="1" lang="zh-CN" altLang="en-US" sz="2400" dirty="0"/>
              <a:t>的物理量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533400" y="3200400"/>
            <a:ext cx="443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ym typeface="Symbol" pitchFamily="18" charset="2"/>
              </a:rPr>
              <a:t></a:t>
            </a:r>
            <a:r>
              <a:rPr kumimoji="1" lang="en-US" altLang="zh-CN" sz="2400" i="1" dirty="0">
                <a:sym typeface="Symbol" pitchFamily="18" charset="2"/>
              </a:rPr>
              <a:t>t </a:t>
            </a:r>
            <a:r>
              <a:rPr kumimoji="1" lang="zh-CN" altLang="en-US" sz="2400" dirty="0">
                <a:sym typeface="Symbol" pitchFamily="18" charset="2"/>
              </a:rPr>
              <a:t>时间内，速度增量为：</a:t>
            </a:r>
            <a:endParaRPr kumimoji="1" lang="zh-CN" altLang="en-US" sz="2400" dirty="0"/>
          </a:p>
        </p:txBody>
      </p:sp>
      <p:grpSp>
        <p:nvGrpSpPr>
          <p:cNvPr id="239657" name="Group 41"/>
          <p:cNvGrpSpPr>
            <a:grpSpLocks/>
          </p:cNvGrpSpPr>
          <p:nvPr/>
        </p:nvGrpSpPr>
        <p:grpSpPr bwMode="auto">
          <a:xfrm>
            <a:off x="533400" y="2057400"/>
            <a:ext cx="4572000" cy="1114425"/>
            <a:chOff x="384" y="1248"/>
            <a:chExt cx="2880" cy="702"/>
          </a:xfrm>
        </p:grpSpPr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384" y="1296"/>
              <a:ext cx="288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/>
                <a:t>t</a:t>
              </a:r>
              <a:r>
                <a:rPr kumimoji="1" lang="en-US" altLang="zh-CN" sz="2400" baseline="-25000" dirty="0"/>
                <a:t>1</a:t>
              </a:r>
              <a:r>
                <a:rPr kumimoji="1" lang="zh-CN" altLang="en-US" sz="2400" dirty="0"/>
                <a:t>时刻，质点速为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i="1" dirty="0"/>
                <a:t>t</a:t>
              </a:r>
              <a:r>
                <a:rPr kumimoji="1" lang="en-US" altLang="zh-CN" sz="2400" baseline="-25000" dirty="0"/>
                <a:t>2</a:t>
              </a:r>
              <a:r>
                <a:rPr kumimoji="1" lang="zh-CN" altLang="en-US" sz="2400" dirty="0"/>
                <a:t>时刻，质点速度为</a:t>
              </a:r>
            </a:p>
          </p:txBody>
        </p:sp>
        <p:graphicFrame>
          <p:nvGraphicFramePr>
            <p:cNvPr id="239634" name="Object 18"/>
            <p:cNvGraphicFramePr>
              <a:graphicFrameLocks noChangeAspect="1"/>
            </p:cNvGraphicFramePr>
            <p:nvPr/>
          </p:nvGraphicFramePr>
          <p:xfrm>
            <a:off x="2064" y="1248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15640" progId="Equation.3">
                    <p:embed/>
                  </p:oleObj>
                </mc:Choice>
                <mc:Fallback>
                  <p:oleObj name="公式" r:id="rId2" imgW="164880" imgH="215640" progId="Equation.3">
                    <p:embed/>
                    <p:pic>
                      <p:nvPicPr>
                        <p:cNvPr id="23963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48"/>
                          <a:ext cx="24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35" name="Object 19"/>
            <p:cNvGraphicFramePr>
              <a:graphicFrameLocks noChangeAspect="1"/>
            </p:cNvGraphicFramePr>
            <p:nvPr/>
          </p:nvGraphicFramePr>
          <p:xfrm>
            <a:off x="2256" y="1632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480" imgH="215640" progId="Equation.3">
                    <p:embed/>
                  </p:oleObj>
                </mc:Choice>
                <mc:Fallback>
                  <p:oleObj name="公式" r:id="rId4" imgW="177480" imgH="215640" progId="Equation.3">
                    <p:embed/>
                    <p:pic>
                      <p:nvPicPr>
                        <p:cNvPr id="23963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2"/>
                          <a:ext cx="26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6" name="Group 20"/>
          <p:cNvGrpSpPr>
            <a:grpSpLocks/>
          </p:cNvGrpSpPr>
          <p:nvPr/>
        </p:nvGrpSpPr>
        <p:grpSpPr bwMode="auto">
          <a:xfrm>
            <a:off x="5638800" y="1081087"/>
            <a:ext cx="3313113" cy="3262313"/>
            <a:chOff x="3515" y="482"/>
            <a:chExt cx="2087" cy="2055"/>
          </a:xfrm>
        </p:grpSpPr>
        <p:grpSp>
          <p:nvGrpSpPr>
            <p:cNvPr id="239637" name="Group 21"/>
            <p:cNvGrpSpPr>
              <a:grpSpLocks/>
            </p:cNvGrpSpPr>
            <p:nvPr/>
          </p:nvGrpSpPr>
          <p:grpSpPr bwMode="auto">
            <a:xfrm>
              <a:off x="3515" y="482"/>
              <a:ext cx="2087" cy="2055"/>
              <a:chOff x="3559" y="498"/>
              <a:chExt cx="2087" cy="2055"/>
            </a:xfrm>
          </p:grpSpPr>
          <p:sp>
            <p:nvSpPr>
              <p:cNvPr id="239638" name="Rectangle 22"/>
              <p:cNvSpPr>
                <a:spLocks noChangeArrowheads="1"/>
              </p:cNvSpPr>
              <p:nvPr/>
            </p:nvSpPr>
            <p:spPr bwMode="auto">
              <a:xfrm>
                <a:off x="3607" y="22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39639" name="Line 23"/>
              <p:cNvSpPr>
                <a:spLocks noChangeShapeType="1"/>
              </p:cNvSpPr>
              <p:nvPr/>
            </p:nvSpPr>
            <p:spPr bwMode="auto">
              <a:xfrm>
                <a:off x="4087" y="187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0" name="Line 24"/>
              <p:cNvSpPr>
                <a:spLocks noChangeShapeType="1"/>
              </p:cNvSpPr>
              <p:nvPr/>
            </p:nvSpPr>
            <p:spPr bwMode="auto">
              <a:xfrm flipV="1">
                <a:off x="4087" y="72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1" name="Line 25"/>
              <p:cNvSpPr>
                <a:spLocks noChangeShapeType="1"/>
              </p:cNvSpPr>
              <p:nvPr/>
            </p:nvSpPr>
            <p:spPr bwMode="auto">
              <a:xfrm flipH="1">
                <a:off x="3559" y="1874"/>
                <a:ext cx="528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2" name="Freeform 26"/>
              <p:cNvSpPr>
                <a:spLocks/>
              </p:cNvSpPr>
              <p:nvPr/>
            </p:nvSpPr>
            <p:spPr bwMode="auto">
              <a:xfrm>
                <a:off x="3847" y="946"/>
                <a:ext cx="1488" cy="496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720" y="16"/>
                  </a:cxn>
                  <a:cxn ang="0">
                    <a:pos x="1488" y="496"/>
                  </a:cxn>
                </a:cxnLst>
                <a:rect l="0" t="0" r="r" b="b"/>
                <a:pathLst>
                  <a:path w="1488" h="496">
                    <a:moveTo>
                      <a:pt x="0" y="400"/>
                    </a:moveTo>
                    <a:cubicBezTo>
                      <a:pt x="236" y="200"/>
                      <a:pt x="472" y="0"/>
                      <a:pt x="720" y="16"/>
                    </a:cubicBezTo>
                    <a:cubicBezTo>
                      <a:pt x="968" y="32"/>
                      <a:pt x="1228" y="264"/>
                      <a:pt x="1488" y="496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3" name="Line 27"/>
              <p:cNvSpPr>
                <a:spLocks noChangeShapeType="1"/>
              </p:cNvSpPr>
              <p:nvPr/>
            </p:nvSpPr>
            <p:spPr bwMode="auto">
              <a:xfrm>
                <a:off x="4828" y="1049"/>
                <a:ext cx="668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4" name="Line 28"/>
              <p:cNvSpPr>
                <a:spLocks noChangeShapeType="1"/>
              </p:cNvSpPr>
              <p:nvPr/>
            </p:nvSpPr>
            <p:spPr bwMode="auto">
              <a:xfrm flipV="1">
                <a:off x="4087" y="1058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5" name="Line 29"/>
              <p:cNvSpPr>
                <a:spLocks noChangeShapeType="1"/>
              </p:cNvSpPr>
              <p:nvPr/>
            </p:nvSpPr>
            <p:spPr bwMode="auto">
              <a:xfrm flipV="1">
                <a:off x="4087" y="1042"/>
                <a:ext cx="731" cy="8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46" name="Rectangle 30"/>
              <p:cNvSpPr>
                <a:spLocks noChangeArrowheads="1"/>
              </p:cNvSpPr>
              <p:nvPr/>
            </p:nvSpPr>
            <p:spPr bwMode="auto">
              <a:xfrm>
                <a:off x="3847" y="165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/>
                  <a:t>o</a:t>
                </a:r>
                <a:endParaRPr kumimoji="1" lang="en-US" altLang="zh-CN" sz="2400"/>
              </a:p>
            </p:txBody>
          </p:sp>
          <p:sp>
            <p:nvSpPr>
              <p:cNvPr id="239647" name="Rectangle 31"/>
              <p:cNvSpPr>
                <a:spLocks noChangeArrowheads="1"/>
              </p:cNvSpPr>
              <p:nvPr/>
            </p:nvSpPr>
            <p:spPr bwMode="auto">
              <a:xfrm>
                <a:off x="4087" y="498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39648" name="Rectangle 32"/>
              <p:cNvSpPr>
                <a:spLocks noChangeArrowheads="1"/>
              </p:cNvSpPr>
              <p:nvPr/>
            </p:nvSpPr>
            <p:spPr bwMode="auto">
              <a:xfrm>
                <a:off x="5431" y="18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39649" name="Line 33"/>
              <p:cNvSpPr>
                <a:spLocks noChangeShapeType="1"/>
              </p:cNvSpPr>
              <p:nvPr/>
            </p:nvSpPr>
            <p:spPr bwMode="auto">
              <a:xfrm flipV="1">
                <a:off x="4241" y="663"/>
                <a:ext cx="5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50" name="Object 34"/>
              <p:cNvGraphicFramePr>
                <a:graphicFrameLocks noChangeAspect="1"/>
              </p:cNvGraphicFramePr>
              <p:nvPr/>
            </p:nvGraphicFramePr>
            <p:xfrm>
              <a:off x="4785" y="527"/>
              <a:ext cx="24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64880" imgH="215640" progId="Equation.3">
                      <p:embed/>
                    </p:oleObj>
                  </mc:Choice>
                  <mc:Fallback>
                    <p:oleObj name="公式" r:id="rId6" imgW="164880" imgH="215640" progId="Equation.3">
                      <p:embed/>
                      <p:pic>
                        <p:nvPicPr>
                          <p:cNvPr id="23965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527"/>
                            <a:ext cx="243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9651" name="Object 35"/>
              <p:cNvGraphicFramePr>
                <a:graphicFrameLocks noChangeAspect="1"/>
              </p:cNvGraphicFramePr>
              <p:nvPr/>
            </p:nvGraphicFramePr>
            <p:xfrm>
              <a:off x="5375" y="1071"/>
              <a:ext cx="26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77480" imgH="215640" progId="Equation.3">
                      <p:embed/>
                    </p:oleObj>
                  </mc:Choice>
                  <mc:Fallback>
                    <p:oleObj name="公式" r:id="rId8" imgW="177480" imgH="215640" progId="Equation.3">
                      <p:embed/>
                      <p:pic>
                        <p:nvPicPr>
                          <p:cNvPr id="239651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071"/>
                            <a:ext cx="262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9652" name="Object 36"/>
            <p:cNvGraphicFramePr>
              <a:graphicFrameLocks noChangeAspect="1"/>
            </p:cNvGraphicFramePr>
            <p:nvPr/>
          </p:nvGraphicFramePr>
          <p:xfrm>
            <a:off x="4510" y="1295"/>
            <a:ext cx="1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680" imgH="215640" progId="Equation.3">
                    <p:embed/>
                  </p:oleObj>
                </mc:Choice>
                <mc:Fallback>
                  <p:oleObj name="公式" r:id="rId10" imgW="139680" imgH="215640" progId="Equation.3">
                    <p:embed/>
                    <p:pic>
                      <p:nvPicPr>
                        <p:cNvPr id="23965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295"/>
                          <a:ext cx="1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53" name="Object 37"/>
            <p:cNvGraphicFramePr>
              <a:graphicFrameLocks noChangeAspect="1"/>
            </p:cNvGraphicFramePr>
            <p:nvPr/>
          </p:nvGraphicFramePr>
          <p:xfrm>
            <a:off x="4150" y="1253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215640" progId="Equation.3">
                    <p:embed/>
                  </p:oleObj>
                </mc:Choice>
                <mc:Fallback>
                  <p:oleObj name="公式" r:id="rId12" imgW="126720" imgH="215640" progId="Equation.3">
                    <p:embed/>
                    <p:pic>
                      <p:nvPicPr>
                        <p:cNvPr id="23965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1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9654" name="Object 38"/>
          <p:cNvGraphicFramePr>
            <a:graphicFrameLocks noChangeAspect="1"/>
          </p:cNvGraphicFramePr>
          <p:nvPr/>
        </p:nvGraphicFramePr>
        <p:xfrm>
          <a:off x="2286000" y="3760787"/>
          <a:ext cx="1527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61760" imgH="215640" progId="Equation.3">
                  <p:embed/>
                </p:oleObj>
              </mc:Choice>
              <mc:Fallback>
                <p:oleObj name="公式" r:id="rId14" imgW="761760" imgH="215640" progId="Equation.3">
                  <p:embed/>
                  <p:pic>
                    <p:nvPicPr>
                      <p:cNvPr id="2396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60787"/>
                        <a:ext cx="1527175" cy="430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55" name="Text Box 39"/>
          <p:cNvSpPr txBox="1">
            <a:spLocks noChangeArrowheads="1"/>
          </p:cNvSpPr>
          <p:nvPr/>
        </p:nvSpPr>
        <p:spPr bwMode="auto">
          <a:xfrm>
            <a:off x="609600" y="4419600"/>
            <a:ext cx="2511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平均加速度</a:t>
            </a:r>
            <a:r>
              <a:rPr kumimoji="1" lang="zh-CN" altLang="en-US" sz="2800" dirty="0"/>
              <a:t>：</a:t>
            </a:r>
          </a:p>
        </p:txBody>
      </p:sp>
      <p:graphicFrame>
        <p:nvGraphicFramePr>
          <p:cNvPr id="239656" name="Object 40"/>
          <p:cNvGraphicFramePr>
            <a:graphicFrameLocks noChangeAspect="1"/>
          </p:cNvGraphicFramePr>
          <p:nvPr/>
        </p:nvGraphicFramePr>
        <p:xfrm>
          <a:off x="3203575" y="4246563"/>
          <a:ext cx="987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95000" imgH="393480" progId="Equation.3">
                  <p:embed/>
                </p:oleObj>
              </mc:Choice>
              <mc:Fallback>
                <p:oleObj name="公式" r:id="rId16" imgW="495000" imgH="393480" progId="Equation.3">
                  <p:embed/>
                  <p:pic>
                    <p:nvPicPr>
                      <p:cNvPr id="23965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46563"/>
                        <a:ext cx="987425" cy="7826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9658" name="Group 42"/>
          <p:cNvGrpSpPr>
            <a:grpSpLocks/>
          </p:cNvGrpSpPr>
          <p:nvPr/>
        </p:nvGrpSpPr>
        <p:grpSpPr bwMode="auto">
          <a:xfrm>
            <a:off x="6934200" y="3962400"/>
            <a:ext cx="1444625" cy="1584325"/>
            <a:chOff x="4327" y="2387"/>
            <a:chExt cx="910" cy="998"/>
          </a:xfrm>
        </p:grpSpPr>
        <p:graphicFrame>
          <p:nvGraphicFramePr>
            <p:cNvPr id="239659" name="Object 43"/>
            <p:cNvGraphicFramePr>
              <a:graphicFrameLocks noChangeAspect="1"/>
            </p:cNvGraphicFramePr>
            <p:nvPr/>
          </p:nvGraphicFramePr>
          <p:xfrm>
            <a:off x="4964" y="2692"/>
            <a:ext cx="27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15640" imgH="177480" progId="Equation.3">
                    <p:embed/>
                  </p:oleObj>
                </mc:Choice>
                <mc:Fallback>
                  <p:oleObj name="公式" r:id="rId18" imgW="215640" imgH="177480" progId="Equation.3">
                    <p:embed/>
                    <p:pic>
                      <p:nvPicPr>
                        <p:cNvPr id="23965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2692"/>
                          <a:ext cx="273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60" name="Line 44"/>
            <p:cNvSpPr>
              <a:spLocks noChangeShapeType="1"/>
            </p:cNvSpPr>
            <p:nvPr/>
          </p:nvSpPr>
          <p:spPr bwMode="auto">
            <a:xfrm flipV="1">
              <a:off x="4327" y="2502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1" name="Line 45"/>
            <p:cNvSpPr>
              <a:spLocks noChangeShapeType="1"/>
            </p:cNvSpPr>
            <p:nvPr/>
          </p:nvSpPr>
          <p:spPr bwMode="auto">
            <a:xfrm>
              <a:off x="4327" y="288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4855" y="2502"/>
              <a:ext cx="192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9663" name="Object 47"/>
            <p:cNvGraphicFramePr>
              <a:graphicFrameLocks noChangeAspect="1"/>
            </p:cNvGraphicFramePr>
            <p:nvPr/>
          </p:nvGraphicFramePr>
          <p:xfrm>
            <a:off x="4513" y="3067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23966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067"/>
                          <a:ext cx="26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664" name="Object 48"/>
            <p:cNvGraphicFramePr>
              <a:graphicFrameLocks noChangeAspect="1"/>
            </p:cNvGraphicFramePr>
            <p:nvPr/>
          </p:nvGraphicFramePr>
          <p:xfrm>
            <a:off x="4377" y="2387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15640" progId="Equation.3">
                    <p:embed/>
                  </p:oleObj>
                </mc:Choice>
                <mc:Fallback>
                  <p:oleObj name="公式" r:id="rId22" imgW="164880" imgH="215640" progId="Equation.3">
                    <p:embed/>
                    <p:pic>
                      <p:nvPicPr>
                        <p:cNvPr id="23966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87"/>
                          <a:ext cx="24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533400" y="5334000"/>
            <a:ext cx="7696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平均加速度的方向与</a:t>
            </a:r>
            <a:r>
              <a:rPr kumimoji="1" lang="zh-CN" altLang="en-US" sz="2800" dirty="0">
                <a:solidFill>
                  <a:srgbClr val="0000CC"/>
                </a:solidFill>
              </a:rPr>
              <a:t>速度增量</a:t>
            </a:r>
            <a:r>
              <a:rPr kumimoji="1" lang="zh-CN" altLang="en-US" sz="2800" dirty="0"/>
              <a:t>的方向一致。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33400" y="5867400"/>
            <a:ext cx="586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 </a:t>
            </a:r>
            <a:r>
              <a:rPr kumimoji="1" lang="zh-CN" altLang="en-US" sz="2800"/>
              <a:t>加速度与速度的方向一般不同</a:t>
            </a:r>
            <a:r>
              <a:rPr kumimoji="1" lang="en-US" altLang="zh-CN" sz="2800"/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0FBA-77F6-476B-A7BA-D0683902C4F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加速度</a:t>
            </a:r>
          </a:p>
        </p:txBody>
      </p:sp>
      <p:grpSp>
        <p:nvGrpSpPr>
          <p:cNvPr id="241674" name="Group 10"/>
          <p:cNvGrpSpPr>
            <a:grpSpLocks/>
          </p:cNvGrpSpPr>
          <p:nvPr/>
        </p:nvGrpSpPr>
        <p:grpSpPr bwMode="auto">
          <a:xfrm>
            <a:off x="5638800" y="1143000"/>
            <a:ext cx="3313113" cy="3262313"/>
            <a:chOff x="3515" y="482"/>
            <a:chExt cx="2087" cy="2055"/>
          </a:xfrm>
        </p:grpSpPr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3515" y="482"/>
              <a:ext cx="2087" cy="2055"/>
              <a:chOff x="3559" y="498"/>
              <a:chExt cx="2087" cy="2055"/>
            </a:xfrm>
          </p:grpSpPr>
          <p:sp>
            <p:nvSpPr>
              <p:cNvPr id="241676" name="Rectangle 12"/>
              <p:cNvSpPr>
                <a:spLocks noChangeArrowheads="1"/>
              </p:cNvSpPr>
              <p:nvPr/>
            </p:nvSpPr>
            <p:spPr bwMode="auto">
              <a:xfrm>
                <a:off x="3607" y="22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sz="2400" i="1"/>
              </a:p>
            </p:txBody>
          </p:sp>
          <p:sp>
            <p:nvSpPr>
              <p:cNvPr id="241677" name="Line 13"/>
              <p:cNvSpPr>
                <a:spLocks noChangeShapeType="1"/>
              </p:cNvSpPr>
              <p:nvPr/>
            </p:nvSpPr>
            <p:spPr bwMode="auto">
              <a:xfrm>
                <a:off x="4087" y="187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8" name="Line 14"/>
              <p:cNvSpPr>
                <a:spLocks noChangeShapeType="1"/>
              </p:cNvSpPr>
              <p:nvPr/>
            </p:nvSpPr>
            <p:spPr bwMode="auto">
              <a:xfrm flipV="1">
                <a:off x="4087" y="72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79" name="Line 15"/>
              <p:cNvSpPr>
                <a:spLocks noChangeShapeType="1"/>
              </p:cNvSpPr>
              <p:nvPr/>
            </p:nvSpPr>
            <p:spPr bwMode="auto">
              <a:xfrm flipH="1">
                <a:off x="3559" y="1874"/>
                <a:ext cx="528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0" name="Freeform 16"/>
              <p:cNvSpPr>
                <a:spLocks/>
              </p:cNvSpPr>
              <p:nvPr/>
            </p:nvSpPr>
            <p:spPr bwMode="auto">
              <a:xfrm>
                <a:off x="3847" y="946"/>
                <a:ext cx="1488" cy="496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720" y="16"/>
                  </a:cxn>
                  <a:cxn ang="0">
                    <a:pos x="1488" y="496"/>
                  </a:cxn>
                </a:cxnLst>
                <a:rect l="0" t="0" r="r" b="b"/>
                <a:pathLst>
                  <a:path w="1488" h="496">
                    <a:moveTo>
                      <a:pt x="0" y="400"/>
                    </a:moveTo>
                    <a:cubicBezTo>
                      <a:pt x="236" y="200"/>
                      <a:pt x="472" y="0"/>
                      <a:pt x="720" y="16"/>
                    </a:cubicBezTo>
                    <a:cubicBezTo>
                      <a:pt x="968" y="32"/>
                      <a:pt x="1228" y="264"/>
                      <a:pt x="1488" y="496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1" name="Line 17"/>
              <p:cNvSpPr>
                <a:spLocks noChangeShapeType="1"/>
              </p:cNvSpPr>
              <p:nvPr/>
            </p:nvSpPr>
            <p:spPr bwMode="auto">
              <a:xfrm>
                <a:off x="4828" y="1049"/>
                <a:ext cx="668" cy="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2" name="Line 18"/>
              <p:cNvSpPr>
                <a:spLocks noChangeShapeType="1"/>
              </p:cNvSpPr>
              <p:nvPr/>
            </p:nvSpPr>
            <p:spPr bwMode="auto">
              <a:xfrm flipV="1">
                <a:off x="4087" y="1058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3" name="Line 19"/>
              <p:cNvSpPr>
                <a:spLocks noChangeShapeType="1"/>
              </p:cNvSpPr>
              <p:nvPr/>
            </p:nvSpPr>
            <p:spPr bwMode="auto">
              <a:xfrm flipV="1">
                <a:off x="4087" y="1042"/>
                <a:ext cx="731" cy="8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684" name="Rectangle 20"/>
              <p:cNvSpPr>
                <a:spLocks noChangeArrowheads="1"/>
              </p:cNvSpPr>
              <p:nvPr/>
            </p:nvSpPr>
            <p:spPr bwMode="auto">
              <a:xfrm>
                <a:off x="3847" y="165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/>
                  <a:t>o</a:t>
                </a:r>
                <a:endParaRPr kumimoji="1" lang="en-US" altLang="zh-CN" sz="2400"/>
              </a:p>
            </p:txBody>
          </p:sp>
          <p:sp>
            <p:nvSpPr>
              <p:cNvPr id="241685" name="Rectangle 21"/>
              <p:cNvSpPr>
                <a:spLocks noChangeArrowheads="1"/>
              </p:cNvSpPr>
              <p:nvPr/>
            </p:nvSpPr>
            <p:spPr bwMode="auto">
              <a:xfrm>
                <a:off x="4087" y="498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z</a:t>
                </a:r>
              </a:p>
            </p:txBody>
          </p:sp>
          <p:sp>
            <p:nvSpPr>
              <p:cNvPr id="241686" name="Rectangle 22"/>
              <p:cNvSpPr>
                <a:spLocks noChangeArrowheads="1"/>
              </p:cNvSpPr>
              <p:nvPr/>
            </p:nvSpPr>
            <p:spPr bwMode="auto">
              <a:xfrm>
                <a:off x="5431" y="1826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41687" name="Line 23"/>
              <p:cNvSpPr>
                <a:spLocks noChangeShapeType="1"/>
              </p:cNvSpPr>
              <p:nvPr/>
            </p:nvSpPr>
            <p:spPr bwMode="auto">
              <a:xfrm flipV="1">
                <a:off x="4241" y="663"/>
                <a:ext cx="5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1688" name="Object 24"/>
              <p:cNvGraphicFramePr>
                <a:graphicFrameLocks noChangeAspect="1"/>
              </p:cNvGraphicFramePr>
              <p:nvPr/>
            </p:nvGraphicFramePr>
            <p:xfrm>
              <a:off x="4785" y="527"/>
              <a:ext cx="24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880" imgH="215640" progId="Equation.3">
                      <p:embed/>
                    </p:oleObj>
                  </mc:Choice>
                  <mc:Fallback>
                    <p:oleObj name="公式" r:id="rId2" imgW="164880" imgH="215640" progId="Equation.3">
                      <p:embed/>
                      <p:pic>
                        <p:nvPicPr>
                          <p:cNvPr id="24168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527"/>
                            <a:ext cx="243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1689" name="Object 25"/>
              <p:cNvGraphicFramePr>
                <a:graphicFrameLocks noChangeAspect="1"/>
              </p:cNvGraphicFramePr>
              <p:nvPr/>
            </p:nvGraphicFramePr>
            <p:xfrm>
              <a:off x="5375" y="1071"/>
              <a:ext cx="26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77480" imgH="215640" progId="Equation.3">
                      <p:embed/>
                    </p:oleObj>
                  </mc:Choice>
                  <mc:Fallback>
                    <p:oleObj name="公式" r:id="rId4" imgW="177480" imgH="215640" progId="Equation.3">
                      <p:embed/>
                      <p:pic>
                        <p:nvPicPr>
                          <p:cNvPr id="24168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071"/>
                            <a:ext cx="262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1690" name="Object 26"/>
            <p:cNvGraphicFramePr>
              <a:graphicFrameLocks noChangeAspect="1"/>
            </p:cNvGraphicFramePr>
            <p:nvPr/>
          </p:nvGraphicFramePr>
          <p:xfrm>
            <a:off x="4510" y="1295"/>
            <a:ext cx="1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215640" progId="Equation.3">
                    <p:embed/>
                  </p:oleObj>
                </mc:Choice>
                <mc:Fallback>
                  <p:oleObj name="公式" r:id="rId6" imgW="139680" imgH="215640" progId="Equation.3">
                    <p:embed/>
                    <p:pic>
                      <p:nvPicPr>
                        <p:cNvPr id="2416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1295"/>
                          <a:ext cx="1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1691" name="Object 27"/>
            <p:cNvGraphicFramePr>
              <a:graphicFrameLocks noChangeAspect="1"/>
            </p:cNvGraphicFramePr>
            <p:nvPr/>
          </p:nvGraphicFramePr>
          <p:xfrm>
            <a:off x="4150" y="1253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215640" progId="Equation.3">
                    <p:embed/>
                  </p:oleObj>
                </mc:Choice>
                <mc:Fallback>
                  <p:oleObj name="公式" r:id="rId8" imgW="126720" imgH="215640" progId="Equation.3">
                    <p:embed/>
                    <p:pic>
                      <p:nvPicPr>
                        <p:cNvPr id="24169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1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703" name="Text Box 39"/>
          <p:cNvSpPr txBox="1">
            <a:spLocks noChangeArrowheads="1"/>
          </p:cNvSpPr>
          <p:nvPr/>
        </p:nvSpPr>
        <p:spPr bwMode="auto">
          <a:xfrm>
            <a:off x="533400" y="1676400"/>
            <a:ext cx="4800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ym typeface="Symbol" pitchFamily="18" charset="2"/>
              </a:rPr>
              <a:t>当</a:t>
            </a:r>
            <a:r>
              <a:rPr kumimoji="1" lang="en-US" altLang="zh-CN" sz="2400">
                <a:sym typeface="Symbol" pitchFamily="18" charset="2"/>
              </a:rPr>
              <a:t>t0</a:t>
            </a:r>
            <a:r>
              <a:rPr kumimoji="1" lang="zh-CN" altLang="en-US" sz="2400">
                <a:sym typeface="Symbol" pitchFamily="18" charset="2"/>
              </a:rPr>
              <a:t>时，平均加速度的极限即为瞬时加速度。</a:t>
            </a:r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533400" y="2590800"/>
            <a:ext cx="295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瞬时加速度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p:graphicFrame>
        <p:nvGraphicFramePr>
          <p:cNvPr id="241706" name="Object 42"/>
          <p:cNvGraphicFramePr>
            <a:graphicFrameLocks noChangeAspect="1"/>
          </p:cNvGraphicFramePr>
          <p:nvPr/>
        </p:nvGraphicFramePr>
        <p:xfrm>
          <a:off x="2641600" y="2438400"/>
          <a:ext cx="3032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85720" imgH="419040" progId="Equation.3">
                  <p:embed/>
                </p:oleObj>
              </mc:Choice>
              <mc:Fallback>
                <p:oleObj name="公式" r:id="rId10" imgW="1485720" imgH="419040" progId="Equation.3">
                  <p:embed/>
                  <p:pic>
                    <p:nvPicPr>
                      <p:cNvPr id="2417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438400"/>
                        <a:ext cx="3032125" cy="841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74" name="Text Box 110"/>
          <p:cNvSpPr txBox="1">
            <a:spLocks noChangeArrowheads="1"/>
          </p:cNvSpPr>
          <p:nvPr/>
        </p:nvSpPr>
        <p:spPr bwMode="auto">
          <a:xfrm>
            <a:off x="533400" y="5870575"/>
            <a:ext cx="7632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当</a:t>
            </a:r>
            <a:r>
              <a:rPr kumimoji="1" lang="zh-CN" altLang="en-US" sz="2800" dirty="0">
                <a:sym typeface="Symbol" pitchFamily="18" charset="2"/>
              </a:rPr>
              <a:t></a:t>
            </a:r>
            <a:r>
              <a:rPr kumimoji="1" lang="en-US" altLang="zh-CN" sz="2800" dirty="0">
                <a:sym typeface="Symbol" pitchFamily="18" charset="2"/>
              </a:rPr>
              <a:t>t </a:t>
            </a:r>
            <a:r>
              <a:rPr kumimoji="1" lang="zh-CN" altLang="en-US" sz="2800" dirty="0">
                <a:sym typeface="Symbol" pitchFamily="18" charset="2"/>
              </a:rPr>
              <a:t>趋向零时，速度增量       的极限方向。</a:t>
            </a:r>
          </a:p>
        </p:txBody>
      </p:sp>
      <p:graphicFrame>
        <p:nvGraphicFramePr>
          <p:cNvPr id="241775" name="Object 111"/>
          <p:cNvGraphicFramePr>
            <a:graphicFrameLocks noChangeAspect="1"/>
          </p:cNvGraphicFramePr>
          <p:nvPr/>
        </p:nvGraphicFramePr>
        <p:xfrm>
          <a:off x="4648200" y="5867400"/>
          <a:ext cx="533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5640" imgH="177480" progId="Equation.3">
                  <p:embed/>
                </p:oleObj>
              </mc:Choice>
              <mc:Fallback>
                <p:oleObj name="公式" r:id="rId12" imgW="215640" imgH="177480" progId="Equation.3">
                  <p:embed/>
                  <p:pic>
                    <p:nvPicPr>
                      <p:cNvPr id="241775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867400"/>
                        <a:ext cx="533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6" name="Object 112"/>
          <p:cNvGraphicFramePr>
            <a:graphicFrameLocks noChangeAspect="1"/>
          </p:cNvGraphicFramePr>
          <p:nvPr/>
        </p:nvGraphicFramePr>
        <p:xfrm>
          <a:off x="838200" y="3352800"/>
          <a:ext cx="3254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58920" imgH="253800" progId="Equation.3">
                  <p:embed/>
                </p:oleObj>
              </mc:Choice>
              <mc:Fallback>
                <p:oleObj name="公式" r:id="rId14" imgW="2158920" imgH="253800" progId="Equation.3">
                  <p:embed/>
                  <p:pic>
                    <p:nvPicPr>
                      <p:cNvPr id="241776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3254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7" name="Object 113"/>
          <p:cNvGraphicFramePr>
            <a:graphicFrameLocks noChangeAspect="1"/>
          </p:cNvGraphicFramePr>
          <p:nvPr/>
        </p:nvGraphicFramePr>
        <p:xfrm>
          <a:off x="828675" y="3810000"/>
          <a:ext cx="47180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136680" imgH="419040" progId="Equation.3">
                  <p:embed/>
                </p:oleObj>
              </mc:Choice>
              <mc:Fallback>
                <p:oleObj name="公式" r:id="rId16" imgW="3136680" imgH="419040" progId="Equation.3">
                  <p:embed/>
                  <p:pic>
                    <p:nvPicPr>
                      <p:cNvPr id="241777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10000"/>
                        <a:ext cx="47180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78" name="Object 114"/>
          <p:cNvGraphicFramePr>
            <a:graphicFrameLocks noChangeAspect="1"/>
          </p:cNvGraphicFramePr>
          <p:nvPr/>
        </p:nvGraphicFramePr>
        <p:xfrm>
          <a:off x="838200" y="4648200"/>
          <a:ext cx="43370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882880" imgH="761760" progId="Equation.3">
                  <p:embed/>
                </p:oleObj>
              </mc:Choice>
              <mc:Fallback>
                <p:oleObj name="公式" r:id="rId18" imgW="2882880" imgH="761760" progId="Equation.3">
                  <p:embed/>
                  <p:pic>
                    <p:nvPicPr>
                      <p:cNvPr id="241778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43370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3654-3713-46CD-A9E9-42274D68112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运动学的两类问题</a:t>
            </a:r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3505200" y="1219200"/>
            <a:ext cx="5486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运动方程</a:t>
            </a:r>
            <a:r>
              <a:rPr kumimoji="1" lang="zh-CN" altLang="en-US" sz="2800" dirty="0"/>
              <a:t>是运动学问题的核心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1.  </a:t>
            </a:r>
            <a:r>
              <a:rPr kumimoji="1" lang="zh-CN" altLang="en-US" sz="2800" dirty="0"/>
              <a:t>已知运动方程，求质点任意时刻的位置、速度以及加速度</a:t>
            </a:r>
          </a:p>
        </p:txBody>
      </p:sp>
      <p:graphicFrame>
        <p:nvGraphicFramePr>
          <p:cNvPr id="242718" name="Object 30"/>
          <p:cNvGraphicFramePr>
            <a:graphicFrameLocks noChangeAspect="1"/>
          </p:cNvGraphicFramePr>
          <p:nvPr/>
        </p:nvGraphicFramePr>
        <p:xfrm>
          <a:off x="1905000" y="2663825"/>
          <a:ext cx="46339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200" imgH="419040" progId="Equation.3">
                  <p:embed/>
                </p:oleObj>
              </mc:Choice>
              <mc:Fallback>
                <p:oleObj name="公式" r:id="rId2" imgW="2311200" imgH="419040" progId="Equation.3">
                  <p:embed/>
                  <p:pic>
                    <p:nvPicPr>
                      <p:cNvPr id="2427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3825"/>
                        <a:ext cx="463391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533400" y="37338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2.  </a:t>
            </a:r>
            <a:r>
              <a:rPr kumimoji="1" lang="zh-CN" altLang="en-US" sz="2800"/>
              <a:t>已知运动质点的速度函数（或加速度函数）以及初始条件求质点的运动方程</a:t>
            </a:r>
          </a:p>
        </p:txBody>
      </p:sp>
      <p:graphicFrame>
        <p:nvGraphicFramePr>
          <p:cNvPr id="242720" name="Object 32"/>
          <p:cNvGraphicFramePr>
            <a:graphicFrameLocks noChangeAspect="1"/>
          </p:cNvGraphicFramePr>
          <p:nvPr/>
        </p:nvGraphicFramePr>
        <p:xfrm>
          <a:off x="1905000" y="47244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0960" imgH="355320" progId="Equation.3">
                  <p:embed/>
                </p:oleObj>
              </mc:Choice>
              <mc:Fallback>
                <p:oleObj name="公式" r:id="rId4" imgW="1650960" imgH="355320" progId="Equation.3">
                  <p:embed/>
                  <p:pic>
                    <p:nvPicPr>
                      <p:cNvPr id="242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1" name="Object 33"/>
          <p:cNvGraphicFramePr>
            <a:graphicFrameLocks noChangeAspect="1"/>
          </p:cNvGraphicFramePr>
          <p:nvPr/>
        </p:nvGraphicFramePr>
        <p:xfrm>
          <a:off x="1905000" y="5638800"/>
          <a:ext cx="3300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0960" imgH="355320" progId="Equation.3">
                  <p:embed/>
                </p:oleObj>
              </mc:Choice>
              <mc:Fallback>
                <p:oleObj name="公式" r:id="rId6" imgW="1650960" imgH="355320" progId="Equation.3">
                  <p:embed/>
                  <p:pic>
                    <p:nvPicPr>
                      <p:cNvPr id="2427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33004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7" grpId="0" autoUpdateAnimBg="0"/>
      <p:bldP spid="24271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7CE-E5A5-4268-BEE6-6A7A20A9BCDB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533400" y="1295400"/>
          <a:ext cx="649605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54442" imgH="1663141" progId="Word.Document.8">
                  <p:embed/>
                </p:oleObj>
              </mc:Choice>
              <mc:Fallback>
                <p:oleObj name="文档" r:id="rId2" imgW="3254442" imgH="1663141" progId="Word.Document.8">
                  <p:embed/>
                  <p:pic>
                    <p:nvPicPr>
                      <p:cNvPr id="243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6496050" cy="332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描述质点运动的物理量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47BE-4450-4165-B8F9-3842D4FC0C89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397794" y="1638300"/>
          <a:ext cx="6348413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98639" imgH="3514196" progId="Word.Document.8">
                  <p:embed/>
                </p:oleObj>
              </mc:Choice>
              <mc:Fallback>
                <p:oleObj name="Document" r:id="rId2" imgW="4098639" imgH="3514196" progId="Word.Document.8">
                  <p:embed/>
                  <p:pic>
                    <p:nvPicPr>
                      <p:cNvPr id="245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94" y="1638300"/>
                        <a:ext cx="6348413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7" name="Object 47"/>
          <p:cNvGraphicFramePr>
            <a:graphicFrameLocks noChangeAspect="1"/>
          </p:cNvGraphicFramePr>
          <p:nvPr/>
        </p:nvGraphicFramePr>
        <p:xfrm>
          <a:off x="1676400" y="1222375"/>
          <a:ext cx="4603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49360" imgH="228600" progId="Equation.3">
                  <p:embed/>
                </p:oleObj>
              </mc:Choice>
              <mc:Fallback>
                <p:oleObj name="公式" r:id="rId4" imgW="2349360" imgH="228600" progId="Equation.3">
                  <p:embed/>
                  <p:pic>
                    <p:nvPicPr>
                      <p:cNvPr id="24580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22375"/>
                        <a:ext cx="4603750" cy="45402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533400" y="5105400"/>
            <a:ext cx="80010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描述质点运动的物理量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17E-94D2-4E5C-91A9-3B55F395F21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662" y="1191956"/>
            <a:ext cx="8135938" cy="10178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>
                <a:sym typeface="Symbol" pitchFamily="18" charset="2"/>
              </a:rPr>
              <a:t>例</a:t>
            </a:r>
            <a:r>
              <a:rPr kumimoji="1" lang="en-US" altLang="zh-CN" sz="2400" dirty="0">
                <a:sym typeface="Symbol" pitchFamily="18" charset="2"/>
              </a:rPr>
              <a:t>1.2  </a:t>
            </a:r>
            <a:r>
              <a:rPr kumimoji="1" lang="zh-CN" altLang="en-US" sz="2400" dirty="0">
                <a:sym typeface="Symbol" pitchFamily="18" charset="2"/>
              </a:rPr>
              <a:t>质点以加速度</a:t>
            </a:r>
            <a:r>
              <a:rPr kumimoji="1" lang="en-US" altLang="zh-CN" sz="2400" i="1" dirty="0">
                <a:sym typeface="Symbol" pitchFamily="18" charset="2"/>
              </a:rPr>
              <a:t>a</a:t>
            </a:r>
            <a:r>
              <a:rPr kumimoji="1" lang="zh-CN" altLang="en-US" sz="2400" dirty="0">
                <a:sym typeface="Symbol" pitchFamily="18" charset="2"/>
              </a:rPr>
              <a:t>（</a:t>
            </a:r>
            <a:r>
              <a:rPr kumimoji="1" lang="en-US" altLang="zh-CN" sz="2400" i="1" dirty="0">
                <a:sym typeface="Symbol" pitchFamily="18" charset="2"/>
              </a:rPr>
              <a:t>a</a:t>
            </a:r>
            <a:r>
              <a:rPr kumimoji="1" lang="zh-CN" altLang="en-US" sz="2400" dirty="0">
                <a:sym typeface="Symbol" pitchFamily="18" charset="2"/>
              </a:rPr>
              <a:t>为常量）沿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zh-CN" altLang="en-US" sz="2400" dirty="0">
                <a:sym typeface="Symbol" pitchFamily="18" charset="2"/>
              </a:rPr>
              <a:t>轴运动。开始时，速度为</a:t>
            </a:r>
            <a:r>
              <a:rPr kumimoji="1" lang="en-US" altLang="zh-CN" sz="2400" i="1" dirty="0">
                <a:latin typeface="Book Antiqua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，处于</a:t>
            </a:r>
            <a:r>
              <a:rPr kumimoji="1" lang="en-US" altLang="zh-CN" sz="2400" i="1" dirty="0">
                <a:sym typeface="Symbol" pitchFamily="18" charset="2"/>
              </a:rPr>
              <a:t>x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的位置，求质点在任意时刻的速度和位置。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662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1524000" y="2209800"/>
          <a:ext cx="2659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680" imgH="393480" progId="Equation.3">
                  <p:embed/>
                </p:oleObj>
              </mc:Choice>
              <mc:Fallback>
                <p:oleObj name="公式" r:id="rId2" imgW="1777680" imgH="393480" progId="Equation.3">
                  <p:embed/>
                  <p:pic>
                    <p:nvPicPr>
                      <p:cNvPr id="2560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26590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1524000" y="2857500"/>
          <a:ext cx="1235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25480" imgH="355320" progId="Equation.3">
                  <p:embed/>
                </p:oleObj>
              </mc:Choice>
              <mc:Fallback>
                <p:oleObj name="公式" r:id="rId4" imgW="825480" imgH="355320" progId="Equation.3">
                  <p:embed/>
                  <p:pic>
                    <p:nvPicPr>
                      <p:cNvPr id="256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57500"/>
                        <a:ext cx="1235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5286375" y="2333625"/>
          <a:ext cx="1044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98400" imgH="228600" progId="Equation.3">
                  <p:embed/>
                </p:oleObj>
              </mc:Choice>
              <mc:Fallback>
                <p:oleObj name="公式" r:id="rId6" imgW="698400" imgH="228600" progId="Equation.3">
                  <p:embed/>
                  <p:pic>
                    <p:nvPicPr>
                      <p:cNvPr id="256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333625"/>
                        <a:ext cx="1044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5286375" y="2952750"/>
          <a:ext cx="1044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98400" imgH="228600" progId="Equation.3">
                  <p:embed/>
                </p:oleObj>
              </mc:Choice>
              <mc:Fallback>
                <p:oleObj name="公式" r:id="rId8" imgW="698400" imgH="228600" progId="Equation.3">
                  <p:embed/>
                  <p:pic>
                    <p:nvPicPr>
                      <p:cNvPr id="25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952750"/>
                        <a:ext cx="10445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大括号 10"/>
          <p:cNvSpPr/>
          <p:nvPr/>
        </p:nvSpPr>
        <p:spPr>
          <a:xfrm>
            <a:off x="4495800" y="25146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1524000" y="3733800"/>
          <a:ext cx="2676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90640" imgH="393480" progId="Equation.3">
                  <p:embed/>
                </p:oleObj>
              </mc:Choice>
              <mc:Fallback>
                <p:oleObj name="公式" r:id="rId10" imgW="1790640" imgH="393480" progId="Equation.3">
                  <p:embed/>
                  <p:pic>
                    <p:nvPicPr>
                      <p:cNvPr id="25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2676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1552575" y="4433887"/>
          <a:ext cx="1216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12520" imgH="355320" progId="Equation.3">
                  <p:embed/>
                </p:oleObj>
              </mc:Choice>
              <mc:Fallback>
                <p:oleObj name="公式" r:id="rId12" imgW="812520" imgH="355320" progId="Equation.3">
                  <p:embed/>
                  <p:pic>
                    <p:nvPicPr>
                      <p:cNvPr id="2560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433887"/>
                        <a:ext cx="1216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大括号 13"/>
          <p:cNvSpPr/>
          <p:nvPr/>
        </p:nvSpPr>
        <p:spPr>
          <a:xfrm>
            <a:off x="4495800" y="40386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/>
        </p:nvGraphicFramePr>
        <p:xfrm>
          <a:off x="5286375" y="3781425"/>
          <a:ext cx="1957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07880" imgH="330120" progId="Equation.3">
                  <p:embed/>
                </p:oleObj>
              </mc:Choice>
              <mc:Fallback>
                <p:oleObj name="公式" r:id="rId14" imgW="1307880" imgH="330120" progId="Equation.3">
                  <p:embed/>
                  <p:pic>
                    <p:nvPicPr>
                      <p:cNvPr id="256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781425"/>
                        <a:ext cx="1957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5286375" y="4405312"/>
          <a:ext cx="1766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80800" imgH="393480" progId="Equation.3">
                  <p:embed/>
                </p:oleObj>
              </mc:Choice>
              <mc:Fallback>
                <p:oleObj name="公式" r:id="rId16" imgW="1180800" imgH="393480" progId="Equation.3">
                  <p:embed/>
                  <p:pic>
                    <p:nvPicPr>
                      <p:cNvPr id="256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405312"/>
                        <a:ext cx="17668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91400" y="4515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运动方程</a:t>
            </a:r>
          </a:p>
        </p:txBody>
      </p:sp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1222404" y="5181600"/>
          <a:ext cx="1633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091880" imgH="393480" progId="Equation.3">
                  <p:embed/>
                </p:oleObj>
              </mc:Choice>
              <mc:Fallback>
                <p:oleObj name="公式" r:id="rId18" imgW="1091880" imgH="393480" progId="Equation.3">
                  <p:embed/>
                  <p:pic>
                    <p:nvPicPr>
                      <p:cNvPr id="2560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404" y="5181600"/>
                        <a:ext cx="16335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1222404" y="5943600"/>
          <a:ext cx="9890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660240" imgH="177480" progId="Equation.3">
                  <p:embed/>
                </p:oleObj>
              </mc:Choice>
              <mc:Fallback>
                <p:oleObj name="公式" r:id="rId20" imgW="660240" imgH="177480" progId="Equation.3">
                  <p:embed/>
                  <p:pic>
                    <p:nvPicPr>
                      <p:cNvPr id="256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404" y="5943600"/>
                        <a:ext cx="989012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大括号 19"/>
          <p:cNvSpPr/>
          <p:nvPr/>
        </p:nvSpPr>
        <p:spPr>
          <a:xfrm>
            <a:off x="3051204" y="5410200"/>
            <a:ext cx="2286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3584604" y="5410200"/>
          <a:ext cx="1406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939600" imgH="355320" progId="Equation.3">
                  <p:embed/>
                </p:oleObj>
              </mc:Choice>
              <mc:Fallback>
                <p:oleObj name="公式" r:id="rId22" imgW="939600" imgH="355320" progId="Equation.3">
                  <p:embed/>
                  <p:pic>
                    <p:nvPicPr>
                      <p:cNvPr id="2560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04" y="5410200"/>
                        <a:ext cx="1406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5815042" y="5495925"/>
          <a:ext cx="187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257120" imgH="241200" progId="Equation.3">
                  <p:embed/>
                </p:oleObj>
              </mc:Choice>
              <mc:Fallback>
                <p:oleObj name="公式" r:id="rId24" imgW="1257120" imgH="241200" progId="Equation.3">
                  <p:embed/>
                  <p:pic>
                    <p:nvPicPr>
                      <p:cNvPr id="2560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42" y="5495925"/>
                        <a:ext cx="187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15042" y="5867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匀变速直线运动公式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  <p:bldP spid="14" grpId="0" animBg="1"/>
      <p:bldP spid="17" grpId="0"/>
      <p:bldP spid="20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D76D-6567-4E69-AC34-2D57986A13B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分子热运动</a:t>
            </a:r>
          </a:p>
        </p:txBody>
      </p:sp>
      <p:pic>
        <p:nvPicPr>
          <p:cNvPr id="144388" name="Picture 4" descr="image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1447800"/>
            <a:ext cx="4822825" cy="482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质点运动学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7D7F-074D-4671-8A68-A36C4457A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作业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1080000" y="18000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1-2</a:t>
            </a:r>
            <a:r>
              <a:rPr lang="zh-CN" altLang="en-US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1-4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D6FA-652E-489F-AE6F-6D53549829C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电磁运动</a:t>
            </a:r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62100"/>
            <a:ext cx="2632075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6" name="Picture 6" descr="sony_f717_2m"/>
          <p:cNvPicPr>
            <a:picLocks noChangeAspect="1" noChangeArrowheads="1"/>
          </p:cNvPicPr>
          <p:nvPr/>
        </p:nvPicPr>
        <p:blipFill>
          <a:blip r:embed="rId3"/>
          <a:srcRect l="12959" r="12959"/>
          <a:stretch>
            <a:fillRect/>
          </a:stretch>
        </p:blipFill>
        <p:spPr bwMode="auto">
          <a:xfrm>
            <a:off x="6211887" y="1563688"/>
            <a:ext cx="2093913" cy="2284413"/>
          </a:xfrm>
          <a:prstGeom prst="rect">
            <a:avLst/>
          </a:prstGeom>
          <a:noFill/>
        </p:spPr>
      </p:pic>
      <p:pic>
        <p:nvPicPr>
          <p:cNvPr id="143368" name="Picture 8" descr="iPho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2" y="4040188"/>
            <a:ext cx="1325563" cy="2282825"/>
          </a:xfrm>
          <a:prstGeom prst="rect">
            <a:avLst/>
          </a:prstGeom>
          <a:noFill/>
        </p:spPr>
      </p:pic>
      <p:pic>
        <p:nvPicPr>
          <p:cNvPr id="143369" name="Picture 9" descr="MacBookAir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039394"/>
            <a:ext cx="4772025" cy="2284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0.1 </a:t>
            </a:r>
            <a:r>
              <a:rPr lang="zh-CN" altLang="en-US"/>
              <a:t>绪论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5ED1-1F89-4199-A4C2-CD5862A9A8A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原子和原子核运动</a:t>
            </a:r>
          </a:p>
        </p:txBody>
      </p:sp>
      <p:pic>
        <p:nvPicPr>
          <p:cNvPr id="145412" name="Picture 4" descr="ls00300014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985963"/>
            <a:ext cx="2563813" cy="4033837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r:id="rId1" imgW="5328038" imgH="4033907"/>
        </mc:Choice>
        <mc:Fallback>
          <p:control r:id="rId1" imgW="5328038" imgH="4033907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1981200"/>
                  <a:ext cx="5327650" cy="40338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1814</TotalTime>
  <Words>2405</Words>
  <Application>Microsoft Office PowerPoint</Application>
  <PresentationFormat>全屏显示(4:3)</PresentationFormat>
  <Paragraphs>538</Paragraphs>
  <Slides>70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70</vt:i4>
      </vt:variant>
    </vt:vector>
  </HeadingPairs>
  <TitlesOfParts>
    <vt:vector size="87" baseType="lpstr">
      <vt:lpstr>等线</vt:lpstr>
      <vt:lpstr>黑体</vt:lpstr>
      <vt:lpstr>华文隶书</vt:lpstr>
      <vt:lpstr>华文行楷</vt:lpstr>
      <vt:lpstr>楷体_GB2312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Image</vt:lpstr>
      <vt:lpstr>公式</vt:lpstr>
      <vt:lpstr>文档</vt:lpstr>
      <vt:lpstr>Equation</vt:lpstr>
      <vt:lpstr>Document</vt:lpstr>
      <vt:lpstr>PowerPoint 演示文稿</vt:lpstr>
      <vt:lpstr>第0章 绪论、矢量运算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0.1 绪论</vt:lpstr>
      <vt:lpstr>第0章 绪论、矢量运算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第1章 质点运动学</vt:lpstr>
      <vt:lpstr>PowerPoint 演示文稿</vt:lpstr>
      <vt:lpstr>PowerPoint 演示文稿</vt:lpstr>
      <vt:lpstr>1.1 质点、参考系、坐标系</vt:lpstr>
      <vt:lpstr>1.1 质点、参考系、坐标系</vt:lpstr>
      <vt:lpstr>1.1 质点、参考系、坐标系</vt:lpstr>
      <vt:lpstr>1.1 质点、参考系、坐标系</vt:lpstr>
      <vt:lpstr>1.1 质点、参考系、坐标系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1.2 描述质点运动的物理量</vt:lpstr>
      <vt:lpstr>第1章 质点运动学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</dc:title>
  <dc:creator>S.Q. Wu</dc:creator>
  <cp:lastModifiedBy>Jin Chen</cp:lastModifiedBy>
  <cp:revision>831</cp:revision>
  <cp:lastPrinted>1601-01-01T00:00:00Z</cp:lastPrinted>
  <dcterms:created xsi:type="dcterms:W3CDTF">2010-09-14T09:01:38Z</dcterms:created>
  <dcterms:modified xsi:type="dcterms:W3CDTF">2023-02-27T02:57:33Z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