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notesSlides/notesSlide1.xml" ContentType="application/vnd.openxmlformats-officedocument.presentationml.notesSlide+xml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activeX/activeX6.xml" ContentType="application/vnd.ms-office.activeX+xml"/>
  <Override PartName="/ppt/activeX/activeX6.bin" ContentType="application/vnd.ms-office.activeX"/>
  <Override PartName="/ppt/activeX/activeX7.xml" ContentType="application/vnd.ms-office.activeX+xml"/>
  <Override PartName="/ppt/activeX/activeX7.bin" ContentType="application/vnd.ms-office.activeX"/>
  <Override PartName="/ppt/activeX/activeX8.xml" ContentType="application/vnd.ms-office.activeX+xml"/>
  <Override PartName="/ppt/activeX/activeX8.bin" ContentType="application/vnd.ms-office.activeX"/>
  <Override PartName="/ppt/activeX/activeX9.xml" ContentType="application/vnd.ms-office.activeX+xml"/>
  <Override PartName="/ppt/activeX/activeX9.bin" ContentType="application/vnd.ms-office.activeX"/>
  <Override PartName="/ppt/activeX/activeX10.xml" ContentType="application/vnd.ms-office.activeX+xml"/>
  <Override PartName="/ppt/activeX/activeX10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4"/>
  </p:notesMasterIdLst>
  <p:handoutMasterIdLst>
    <p:handoutMasterId r:id="rId65"/>
  </p:handoutMasterIdLst>
  <p:sldIdLst>
    <p:sldId id="257" r:id="rId2"/>
    <p:sldId id="287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422" r:id="rId19"/>
    <p:sldId id="303" r:id="rId20"/>
    <p:sldId id="305" r:id="rId21"/>
    <p:sldId id="306" r:id="rId22"/>
    <p:sldId id="307" r:id="rId23"/>
    <p:sldId id="309" r:id="rId24"/>
    <p:sldId id="308" r:id="rId25"/>
    <p:sldId id="310" r:id="rId26"/>
    <p:sldId id="311" r:id="rId27"/>
    <p:sldId id="313" r:id="rId28"/>
    <p:sldId id="314" r:id="rId29"/>
    <p:sldId id="312" r:id="rId30"/>
    <p:sldId id="319" r:id="rId31"/>
    <p:sldId id="320" r:id="rId32"/>
    <p:sldId id="318" r:id="rId33"/>
    <p:sldId id="323" r:id="rId34"/>
    <p:sldId id="324" r:id="rId35"/>
    <p:sldId id="321" r:id="rId36"/>
    <p:sldId id="325" r:id="rId37"/>
    <p:sldId id="322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6C5A0AA-4B5F-4BDE-9AF7-1EF28D11A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4480636-EE86-44FF-82D4-6547728250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F9319-4AA6-4434-AEB4-2C5E84AD9819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B4A81D2-CF89-4560-9A7A-83D3D5627F5E}" type="datetime1">
              <a:rPr lang="zh-CN" altLang="en-US" smtClean="0"/>
              <a:t>2023/3/13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9A144BA-7731-41FD-978E-DD315030BE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EA44A-1CB3-48C5-85DD-EBA6297618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18092-2378-4EB5-87A2-E689F7FE94D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3CA9-A0F4-43E4-94FA-D1B876221EC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AA96CB4-E934-45C3-B901-65436D111B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03C0-28E4-4F5D-8EF9-6BC7D8832F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9A38-7F9A-414A-9E65-C1738B8CCE2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6A3E0-9C7C-40DB-8EB5-E82287E1200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B983-8D43-4BA0-B4EC-64E4AA1B721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6770-12A3-45DE-A72B-0E34FFA5A5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EC5AF-52F1-434D-9E1A-EA8347A2A1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B32E08-0882-4D6E-927A-F6BBD93798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9.wmf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8.w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0.w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72.e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6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9.emf"/><Relationship Id="rId3" Type="http://schemas.openxmlformats.org/officeDocument/2006/relationships/image" Target="../media/image77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6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8.e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90.e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91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7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97.emf"/><Relationship Id="rId18" Type="http://schemas.openxmlformats.org/officeDocument/2006/relationships/oleObject" Target="../embeddings/oleObject88.bin"/><Relationship Id="rId3" Type="http://schemas.openxmlformats.org/officeDocument/2006/relationships/image" Target="../media/image92.emf"/><Relationship Id="rId21" Type="http://schemas.openxmlformats.org/officeDocument/2006/relationships/image" Target="../media/image101.emf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9.emf"/><Relationship Id="rId2" Type="http://schemas.openxmlformats.org/officeDocument/2006/relationships/oleObject" Target="../embeddings/oleObject80.bin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6.emf"/><Relationship Id="rId5" Type="http://schemas.openxmlformats.org/officeDocument/2006/relationships/image" Target="../media/image93.emf"/><Relationship Id="rId15" Type="http://schemas.openxmlformats.org/officeDocument/2006/relationships/image" Target="../media/image98.e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100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8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7.e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image" Target="../media/image102.emf"/><Relationship Id="rId21" Type="http://schemas.openxmlformats.org/officeDocument/2006/relationships/image" Target="../media/image111.emf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115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6.e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103.emf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oleObject" Target="../embeddings/oleObject103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10.emf"/><Relationship Id="rId31" Type="http://schemas.openxmlformats.org/officeDocument/2006/relationships/image" Target="../media/image116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14.emf"/><Relationship Id="rId30" Type="http://schemas.openxmlformats.org/officeDocument/2006/relationships/oleObject" Target="../embeddings/oleObject10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jpeg"/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10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30.emf"/><Relationship Id="rId2" Type="http://schemas.openxmlformats.org/officeDocument/2006/relationships/oleObject" Target="../embeddings/oleObject108.bin"/><Relationship Id="rId16" Type="http://schemas.openxmlformats.org/officeDocument/2006/relationships/oleObject" Target="../embeddings/oleObject1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7.emf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1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7" Type="http://schemas.openxmlformats.org/officeDocument/2006/relationships/image" Target="../media/image133.e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132.emf"/><Relationship Id="rId4" Type="http://schemas.openxmlformats.org/officeDocument/2006/relationships/oleObject" Target="../embeddings/oleObject11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34.wmf"/><Relationship Id="rId7" Type="http://schemas.openxmlformats.org/officeDocument/2006/relationships/image" Target="../media/image136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38.emf"/><Relationship Id="rId5" Type="http://schemas.openxmlformats.org/officeDocument/2006/relationships/image" Target="../media/image135.e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37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7" Type="http://schemas.openxmlformats.org/officeDocument/2006/relationships/image" Target="../media/image142.e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41.emf"/><Relationship Id="rId4" Type="http://schemas.openxmlformats.org/officeDocument/2006/relationships/oleObject" Target="../embeddings/oleObject12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48.emf"/><Relationship Id="rId3" Type="http://schemas.openxmlformats.org/officeDocument/2006/relationships/image" Target="../media/image143.emf"/><Relationship Id="rId7" Type="http://schemas.openxmlformats.org/officeDocument/2006/relationships/image" Target="../media/image145.e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50.emf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47.emf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46.emf"/><Relationship Id="rId14" Type="http://schemas.openxmlformats.org/officeDocument/2006/relationships/oleObject" Target="../embeddings/oleObject13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40.bin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4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ngen.com/art/twdg/htwxj/th1005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hongen.com/art/twdg/htwxj/th1006.htm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9.emf"/><Relationship Id="rId4" Type="http://schemas.openxmlformats.org/officeDocument/2006/relationships/oleObject" Target="../embeddings/oleObject14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60.emf"/><Relationship Id="rId7" Type="http://schemas.openxmlformats.org/officeDocument/2006/relationships/image" Target="../media/image162.e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64.wmf"/><Relationship Id="rId5" Type="http://schemas.openxmlformats.org/officeDocument/2006/relationships/image" Target="../media/image161.e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63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7" Type="http://schemas.openxmlformats.org/officeDocument/2006/relationships/image" Target="../media/image168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67.emf"/><Relationship Id="rId4" Type="http://schemas.openxmlformats.org/officeDocument/2006/relationships/oleObject" Target="../embeddings/oleObject15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7" Type="http://schemas.openxmlformats.org/officeDocument/2006/relationships/image" Target="../media/image172.emf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5.bin"/><Relationship Id="rId5" Type="http://schemas.openxmlformats.org/officeDocument/2006/relationships/image" Target="../media/image171.emf"/><Relationship Id="rId4" Type="http://schemas.openxmlformats.org/officeDocument/2006/relationships/oleObject" Target="../embeddings/oleObject15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78.wmf"/><Relationship Id="rId18" Type="http://schemas.openxmlformats.org/officeDocument/2006/relationships/image" Target="../media/image180.wmf"/><Relationship Id="rId3" Type="http://schemas.openxmlformats.org/officeDocument/2006/relationships/image" Target="../media/image173.emf"/><Relationship Id="rId7" Type="http://schemas.openxmlformats.org/officeDocument/2006/relationships/image" Target="../media/image175.emf"/><Relationship Id="rId12" Type="http://schemas.openxmlformats.org/officeDocument/2006/relationships/oleObject" Target="../embeddings/oleObject161.bin"/><Relationship Id="rId17" Type="http://schemas.openxmlformats.org/officeDocument/2006/relationships/oleObject" Target="../embeddings/oleObject164.bin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20" Type="http://schemas.openxmlformats.org/officeDocument/2006/relationships/image" Target="../media/image181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77.emf"/><Relationship Id="rId5" Type="http://schemas.openxmlformats.org/officeDocument/2006/relationships/image" Target="../media/image174.emf"/><Relationship Id="rId15" Type="http://schemas.openxmlformats.org/officeDocument/2006/relationships/image" Target="../media/image179.wmf"/><Relationship Id="rId10" Type="http://schemas.openxmlformats.org/officeDocument/2006/relationships/oleObject" Target="../embeddings/oleObject160.bin"/><Relationship Id="rId19" Type="http://schemas.openxmlformats.org/officeDocument/2006/relationships/oleObject" Target="../embeddings/oleObject165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76.emf"/><Relationship Id="rId14" Type="http://schemas.openxmlformats.org/officeDocument/2006/relationships/oleObject" Target="../embeddings/oleObject16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3.emf"/><Relationship Id="rId4" Type="http://schemas.openxmlformats.org/officeDocument/2006/relationships/oleObject" Target="../embeddings/oleObject16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3" Type="http://schemas.openxmlformats.org/officeDocument/2006/relationships/image" Target="../media/image185.emf"/><Relationship Id="rId7" Type="http://schemas.openxmlformats.org/officeDocument/2006/relationships/image" Target="../media/image187.emf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89.emf"/><Relationship Id="rId5" Type="http://schemas.openxmlformats.org/officeDocument/2006/relationships/image" Target="../media/image186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8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9.emf"/><Relationship Id="rId21" Type="http://schemas.openxmlformats.org/officeDocument/2006/relationships/image" Target="../media/image18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质点动力学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7F4A-C9E9-49A7-B59A-847DB158349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  <a:p>
            <a:r>
              <a:rPr lang="en-US" altLang="zh-CN"/>
              <a:t>2.3 </a:t>
            </a:r>
            <a:r>
              <a:rPr lang="zh-CN" altLang="en-US"/>
              <a:t>角动量定理，角动量守恒定律</a:t>
            </a:r>
          </a:p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0ED-BC17-4ABC-9B62-4ED0D764D46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力的叠加原理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8077200" cy="1050925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几个力同时作用在一个物体上所产生的加速度</a:t>
            </a:r>
            <a:r>
              <a:rPr kumimoji="1" lang="zh-CN" altLang="en-US" sz="2800" i="1">
                <a:cs typeface="Times New Roman" pitchFamily="18" charset="0"/>
              </a:rPr>
              <a:t>    </a:t>
            </a:r>
            <a:r>
              <a:rPr kumimoji="1" lang="zh-CN" altLang="en-US" sz="2800">
                <a:cs typeface="Times New Roman" pitchFamily="18" charset="0"/>
              </a:rPr>
              <a:t>，等于各个力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单独作用</a:t>
            </a:r>
            <a:r>
              <a:rPr kumimoji="1" lang="zh-CN" altLang="en-US" sz="2800">
                <a:cs typeface="Times New Roman" pitchFamily="18" charset="0"/>
              </a:rPr>
              <a:t>时所产生加速度的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矢量和</a:t>
            </a:r>
            <a:r>
              <a:rPr kumimoji="1" lang="zh-CN" altLang="en-US" sz="2800"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64197" name="Object 5"/>
          <p:cNvGraphicFramePr>
            <a:graphicFrameLocks noChangeAspect="1"/>
          </p:cNvGraphicFramePr>
          <p:nvPr/>
        </p:nvGraphicFramePr>
        <p:xfrm>
          <a:off x="7772400" y="1797050"/>
          <a:ext cx="317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7" name="公式" r:id="rId2" imgW="126720" imgH="164880" progId="Equation.3">
                  <p:embed/>
                </p:oleObj>
              </mc:Choice>
              <mc:Fallback>
                <p:oleObj name="公式" r:id="rId2" imgW="12672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797050"/>
                        <a:ext cx="317500" cy="412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09600" y="3048000"/>
            <a:ext cx="46799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在直角坐标系</a:t>
            </a:r>
            <a:r>
              <a:rPr kumimoji="1" lang="en-US" altLang="zh-CN" sz="2800" i="1">
                <a:cs typeface="Times New Roman" pitchFamily="18" charset="0"/>
              </a:rPr>
              <a:t>Oxyz</a:t>
            </a:r>
            <a:r>
              <a:rPr kumimoji="1" lang="zh-CN" altLang="en-US" sz="2800">
                <a:cs typeface="Times New Roman" pitchFamily="18" charset="0"/>
              </a:rPr>
              <a:t>中： </a:t>
            </a:r>
          </a:p>
        </p:txBody>
      </p:sp>
      <p:graphicFrame>
        <p:nvGraphicFramePr>
          <p:cNvPr id="264199" name="Object 7"/>
          <p:cNvGraphicFramePr>
            <a:graphicFrameLocks noChangeAspect="1"/>
          </p:cNvGraphicFramePr>
          <p:nvPr/>
        </p:nvGraphicFramePr>
        <p:xfrm>
          <a:off x="3048000" y="3886200"/>
          <a:ext cx="219868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199" name="公式" r:id="rId4" imgW="876240" imgH="812520" progId="Equation.3">
                  <p:embed/>
                </p:oleObj>
              </mc:Choice>
              <mc:Fallback>
                <p:oleObj name="公式" r:id="rId4" imgW="876240" imgH="8125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2198688" cy="203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DF68-C252-41A0-B0C3-4CADC6719AB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33400" y="1309687"/>
            <a:ext cx="4319588" cy="5191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在自然坐标系中 ：</a:t>
            </a:r>
          </a:p>
        </p:txBody>
      </p:sp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2438400" y="2057400"/>
          <a:ext cx="2811463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1" name="公式" r:id="rId2" imgW="1130040" imgH="812520" progId="Equation.3">
                  <p:embed/>
                </p:oleObj>
              </mc:Choice>
              <mc:Fallback>
                <p:oleObj name="公式" r:id="rId2" imgW="1130040" imgH="8125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2811463" cy="202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533400" y="4191000"/>
            <a:ext cx="1447800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说明：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762000" y="4876800"/>
            <a:ext cx="6858000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（</a:t>
            </a:r>
            <a:r>
              <a:rPr kumimoji="1" lang="en-US" altLang="zh-CN" sz="2800">
                <a:cs typeface="Times New Roman" pitchFamily="18" charset="0"/>
              </a:rPr>
              <a:t>1</a:t>
            </a:r>
            <a:r>
              <a:rPr kumimoji="1" lang="zh-CN" altLang="en-US" sz="2800">
                <a:cs typeface="Times New Roman" pitchFamily="18" charset="0"/>
              </a:rPr>
              <a:t>）牛顿运动方程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只适用于质点的运动</a:t>
            </a:r>
            <a:r>
              <a:rPr kumimoji="1" lang="zh-CN" altLang="en-US" sz="2800">
                <a:cs typeface="Times New Roman" pitchFamily="18" charset="0"/>
              </a:rPr>
              <a:t>。</a:t>
            </a:r>
          </a:p>
        </p:txBody>
      </p:sp>
      <p:grpSp>
        <p:nvGrpSpPr>
          <p:cNvPr id="265224" name="Group 8"/>
          <p:cNvGrpSpPr>
            <a:grpSpLocks/>
          </p:cNvGrpSpPr>
          <p:nvPr/>
        </p:nvGrpSpPr>
        <p:grpSpPr bwMode="auto">
          <a:xfrm>
            <a:off x="762000" y="5562600"/>
            <a:ext cx="8382000" cy="519113"/>
            <a:chOff x="288" y="3504"/>
            <a:chExt cx="5280" cy="327"/>
          </a:xfrm>
        </p:grpSpPr>
        <p:sp>
          <p:nvSpPr>
            <p:cNvPr id="265225" name="Text Box 9"/>
            <p:cNvSpPr txBox="1">
              <a:spLocks noChangeArrowheads="1"/>
            </p:cNvSpPr>
            <p:nvPr/>
          </p:nvSpPr>
          <p:spPr bwMode="auto">
            <a:xfrm>
              <a:off x="288" y="3504"/>
              <a:ext cx="5280" cy="32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cs typeface="Times New Roman" pitchFamily="18" charset="0"/>
                </a:rPr>
                <a:t>（</a:t>
              </a:r>
              <a:r>
                <a:rPr kumimoji="1" lang="en-US" altLang="zh-CN" sz="2800">
                  <a:cs typeface="Times New Roman" pitchFamily="18" charset="0"/>
                </a:rPr>
                <a:t>2</a:t>
              </a:r>
              <a:r>
                <a:rPr kumimoji="1" lang="zh-CN" altLang="en-US" sz="2800">
                  <a:cs typeface="Times New Roman" pitchFamily="18" charset="0"/>
                </a:rPr>
                <a:t>）牛顿第二定律中     和     的关系为</a:t>
              </a:r>
              <a:r>
                <a:rPr kumimoji="1" lang="zh-CN" altLang="en-US" sz="2800">
                  <a:solidFill>
                    <a:srgbClr val="FF3300"/>
                  </a:solidFill>
                  <a:cs typeface="Times New Roman" pitchFamily="18" charset="0"/>
                </a:rPr>
                <a:t>瞬时关系</a:t>
              </a:r>
              <a:r>
                <a:rPr kumimoji="1" lang="zh-CN" altLang="en-US" sz="2800">
                  <a:cs typeface="Times New Roman" pitchFamily="18" charset="0"/>
                </a:rPr>
                <a:t>。</a:t>
              </a:r>
            </a:p>
          </p:txBody>
        </p:sp>
        <p:graphicFrame>
          <p:nvGraphicFramePr>
            <p:cNvPr id="265226" name="Object 10"/>
            <p:cNvGraphicFramePr>
              <a:graphicFrameLocks noChangeAspect="1"/>
            </p:cNvGraphicFramePr>
            <p:nvPr/>
          </p:nvGraphicFramePr>
          <p:xfrm>
            <a:off x="2496" y="350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26"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5227" name="Object 11"/>
            <p:cNvGraphicFramePr>
              <a:graphicFrameLocks noChangeAspect="1"/>
            </p:cNvGraphicFramePr>
            <p:nvPr/>
          </p:nvGraphicFramePr>
          <p:xfrm>
            <a:off x="3024" y="3504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27" name="公式" r:id="rId6" imgW="126720" imgH="164880" progId="Equation.3">
                    <p:embed/>
                  </p:oleObj>
                </mc:Choice>
                <mc:Fallback>
                  <p:oleObj name="公式" r:id="rId6" imgW="126720" imgH="1648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504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1953-7A96-43F0-9188-36D763FEA9A8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66254" name="Picture 14" descr="牛顿第三定律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895600"/>
            <a:ext cx="1425575" cy="1225550"/>
          </a:xfrm>
          <a:prstGeom prst="rect">
            <a:avLst/>
          </a:prstGeom>
          <a:noFill/>
        </p:spPr>
      </p:pic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501650" y="1219200"/>
            <a:ext cx="5670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牛顿第三定律（作用力和反作用力定律）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609600" y="1755775"/>
            <a:ext cx="7924800" cy="1520825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当物体</a:t>
            </a:r>
            <a:r>
              <a:rPr kumimoji="1" lang="en-US" altLang="zh-CN" sz="2800">
                <a:cs typeface="Times New Roman" pitchFamily="18" charset="0"/>
              </a:rPr>
              <a:t>A</a:t>
            </a:r>
            <a:r>
              <a:rPr kumimoji="1" lang="zh-CN" altLang="en-US" sz="2800">
                <a:cs typeface="Times New Roman" pitchFamily="18" charset="0"/>
              </a:rPr>
              <a:t>以力     作用在物体</a:t>
            </a:r>
            <a:r>
              <a:rPr kumimoji="1" lang="en-US" altLang="zh-CN" sz="2800">
                <a:cs typeface="Times New Roman" pitchFamily="18" charset="0"/>
              </a:rPr>
              <a:t>B</a:t>
            </a:r>
            <a:r>
              <a:rPr kumimoji="1" lang="zh-CN" altLang="en-US" sz="2800">
                <a:cs typeface="Times New Roman" pitchFamily="18" charset="0"/>
              </a:rPr>
              <a:t>上时，物体</a:t>
            </a:r>
            <a:r>
              <a:rPr kumimoji="1" lang="en-US" altLang="zh-CN" sz="2800">
                <a:cs typeface="Times New Roman" pitchFamily="18" charset="0"/>
              </a:rPr>
              <a:t>B</a:t>
            </a:r>
            <a:r>
              <a:rPr kumimoji="1" lang="zh-CN" altLang="en-US" sz="2800">
                <a:cs typeface="Times New Roman" pitchFamily="18" charset="0"/>
              </a:rPr>
              <a:t>也必定同时以力     作用在物体</a:t>
            </a:r>
            <a:r>
              <a:rPr kumimoji="1" lang="en-US" altLang="zh-CN" sz="2800">
                <a:cs typeface="Times New Roman" pitchFamily="18" charset="0"/>
              </a:rPr>
              <a:t>A</a:t>
            </a:r>
            <a:r>
              <a:rPr kumimoji="1" lang="zh-CN" altLang="en-US" sz="2800">
                <a:cs typeface="Times New Roman" pitchFamily="18" charset="0"/>
              </a:rPr>
              <a:t>上，两力作用在</a:t>
            </a:r>
            <a:r>
              <a:rPr kumimoji="1" lang="zh-CN" altLang="en-US" sz="2800">
                <a:solidFill>
                  <a:srgbClr val="FF3300"/>
                </a:solidFill>
                <a:cs typeface="Times New Roman" pitchFamily="18" charset="0"/>
              </a:rPr>
              <a:t>同一直线上</a:t>
            </a:r>
            <a:r>
              <a:rPr kumimoji="1" lang="zh-CN" altLang="en-US" sz="2800">
                <a:cs typeface="Times New Roman" pitchFamily="18" charset="0"/>
              </a:rPr>
              <a:t>，</a:t>
            </a:r>
            <a:r>
              <a:rPr kumimoji="1" lang="zh-CN" altLang="en-US" sz="2800">
                <a:solidFill>
                  <a:srgbClr val="FF3300"/>
                </a:solidFill>
                <a:cs typeface="Times New Roman" pitchFamily="18" charset="0"/>
              </a:rPr>
              <a:t>大小相等</a:t>
            </a:r>
            <a:r>
              <a:rPr kumimoji="1" lang="zh-CN" altLang="en-US" sz="2800">
                <a:cs typeface="Times New Roman" pitchFamily="18" charset="0"/>
              </a:rPr>
              <a:t>，</a:t>
            </a:r>
            <a:r>
              <a:rPr kumimoji="1" lang="zh-CN" altLang="en-US" sz="2800">
                <a:solidFill>
                  <a:srgbClr val="FF3300"/>
                </a:solidFill>
                <a:cs typeface="Times New Roman" pitchFamily="18" charset="0"/>
              </a:rPr>
              <a:t>方向相反</a:t>
            </a:r>
            <a:r>
              <a:rPr kumimoji="1" lang="zh-CN" altLang="en-US" sz="2800">
                <a:cs typeface="Times New Roman" pitchFamily="18" charset="0"/>
              </a:rPr>
              <a:t>。</a:t>
            </a:r>
          </a:p>
        </p:txBody>
      </p:sp>
      <p:graphicFrame>
        <p:nvGraphicFramePr>
          <p:cNvPr id="266246" name="Object 6"/>
          <p:cNvGraphicFramePr>
            <a:graphicFrameLocks noChangeAspect="1"/>
          </p:cNvGraphicFramePr>
          <p:nvPr/>
        </p:nvGraphicFramePr>
        <p:xfrm>
          <a:off x="2852738" y="1695450"/>
          <a:ext cx="411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6" name="公式" r:id="rId3" imgW="164880" imgH="190440" progId="Equation.3">
                  <p:embed/>
                </p:oleObj>
              </mc:Choice>
              <mc:Fallback>
                <p:oleObj name="公式" r:id="rId3" imgW="16488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695450"/>
                        <a:ext cx="411162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/>
          <p:cNvGraphicFramePr>
            <a:graphicFrameLocks noChangeAspect="1"/>
          </p:cNvGraphicFramePr>
          <p:nvPr/>
        </p:nvGraphicFramePr>
        <p:xfrm>
          <a:off x="2209800" y="2209800"/>
          <a:ext cx="4746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7" name="公式" r:id="rId5" imgW="190440" imgH="190440" progId="Equation.3">
                  <p:embed/>
                </p:oleObj>
              </mc:Choice>
              <mc:Fallback>
                <p:oleObj name="公式" r:id="rId5" imgW="190440" imgH="1904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47466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773113" y="3306762"/>
            <a:ext cx="2362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CC"/>
                </a:solidFill>
                <a:cs typeface="Times New Roman" pitchFamily="18" charset="0"/>
              </a:rPr>
              <a:t>数学形式：</a:t>
            </a:r>
          </a:p>
        </p:txBody>
      </p:sp>
      <p:graphicFrame>
        <p:nvGraphicFramePr>
          <p:cNvPr id="266249" name="Object 9"/>
          <p:cNvGraphicFramePr>
            <a:graphicFrameLocks noChangeAspect="1"/>
          </p:cNvGraphicFramePr>
          <p:nvPr/>
        </p:nvGraphicFramePr>
        <p:xfrm>
          <a:off x="3733800" y="3358356"/>
          <a:ext cx="1362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9" name="公式" r:id="rId7" imgW="545760" imgH="190440" progId="Equation.3">
                  <p:embed/>
                </p:oleObj>
              </mc:Choice>
              <mc:Fallback>
                <p:oleObj name="公式" r:id="rId7" imgW="545760" imgH="190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8356"/>
                        <a:ext cx="1362075" cy="476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534987" y="4006850"/>
            <a:ext cx="80772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（</a:t>
            </a:r>
            <a:r>
              <a:rPr kumimoji="1" lang="en-US" altLang="zh-CN" sz="2800" dirty="0">
                <a:cs typeface="Times New Roman" pitchFamily="18" charset="0"/>
              </a:rPr>
              <a:t>1</a:t>
            </a:r>
            <a:r>
              <a:rPr kumimoji="1" lang="zh-CN" altLang="en-US" sz="2800" dirty="0">
                <a:cs typeface="Times New Roman" pitchFamily="18" charset="0"/>
              </a:rPr>
              <a:t>）作用力和反作用力总是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成对</a:t>
            </a:r>
            <a:r>
              <a:rPr kumimoji="1" lang="zh-CN" altLang="en-US" sz="2800" dirty="0">
                <a:cs typeface="Times New Roman" pitchFamily="18" charset="0"/>
              </a:rPr>
              <a:t>出现，任何一方</a:t>
            </a:r>
            <a:r>
              <a:rPr kumimoji="1" lang="en-US" altLang="zh-CN" sz="2800" dirty="0">
                <a:cs typeface="Times New Roman" pitchFamily="18" charset="0"/>
              </a:rPr>
              <a:t>	</a:t>
            </a:r>
            <a:r>
              <a:rPr kumimoji="1" lang="zh-CN" altLang="en-US" sz="2800" dirty="0">
                <a:cs typeface="Times New Roman" pitchFamily="18" charset="0"/>
              </a:rPr>
              <a:t>不能单独存在。</a:t>
            </a: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534987" y="4937125"/>
            <a:ext cx="8229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（</a:t>
            </a:r>
            <a:r>
              <a:rPr kumimoji="1" lang="en-US" altLang="zh-CN" sz="2800" dirty="0">
                <a:cs typeface="Times New Roman" pitchFamily="18" charset="0"/>
              </a:rPr>
              <a:t>2</a:t>
            </a:r>
            <a:r>
              <a:rPr kumimoji="1" lang="zh-CN" altLang="en-US" sz="2800" dirty="0">
                <a:cs typeface="Times New Roman" pitchFamily="18" charset="0"/>
              </a:rPr>
              <a:t>）作用力和反作用力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分别作用于</a:t>
            </a:r>
            <a:r>
              <a:rPr kumimoji="1" lang="zh-CN" altLang="en-US" sz="2800" dirty="0">
                <a:solidFill>
                  <a:srgbClr val="FF3300"/>
                </a:solidFill>
                <a:cs typeface="Times New Roman" pitchFamily="18" charset="0"/>
              </a:rPr>
              <a:t>两个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物体</a:t>
            </a:r>
            <a:r>
              <a:rPr kumimoji="1" lang="zh-CN" altLang="en-US" sz="2800" dirty="0">
                <a:cs typeface="Times New Roman" pitchFamily="18" charset="0"/>
              </a:rPr>
              <a:t>，因此</a:t>
            </a:r>
            <a:r>
              <a:rPr kumimoji="1" lang="en-US" altLang="zh-CN" sz="2800" dirty="0">
                <a:cs typeface="Times New Roman" pitchFamily="18" charset="0"/>
              </a:rPr>
              <a:t>	</a:t>
            </a:r>
            <a:r>
              <a:rPr kumimoji="1" lang="zh-CN" altLang="en-US" sz="2800" dirty="0">
                <a:cs typeface="Times New Roman" pitchFamily="18" charset="0"/>
              </a:rPr>
              <a:t>不能平衡或抵消。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533400" y="5867400"/>
            <a:ext cx="7772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（</a:t>
            </a:r>
            <a:r>
              <a:rPr kumimoji="1" lang="en-US" altLang="zh-CN" sz="2800" dirty="0">
                <a:cs typeface="Times New Roman" pitchFamily="18" charset="0"/>
              </a:rPr>
              <a:t>3</a:t>
            </a:r>
            <a:r>
              <a:rPr kumimoji="1" lang="zh-CN" altLang="en-US" sz="2800" dirty="0">
                <a:cs typeface="Times New Roman" pitchFamily="18" charset="0"/>
              </a:rPr>
              <a:t>）作用力和反作用力属于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同一种性质</a:t>
            </a:r>
            <a:r>
              <a:rPr kumimoji="1" lang="zh-CN" altLang="en-US" sz="2800" dirty="0">
                <a:cs typeface="Times New Roman" pitchFamily="18" charset="0"/>
              </a:rPr>
              <a:t>的力。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1" grpId="0" autoUpdateAnimBg="0"/>
      <p:bldP spid="266252" grpId="0" autoUpdateAnimBg="0"/>
      <p:bldP spid="2662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02F-7FA1-45D0-8680-98D18D1B15D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力学中常见的几种力 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24384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cs typeface="Times New Roman" pitchFamily="18" charset="0"/>
              </a:rPr>
              <a:t>1. </a:t>
            </a:r>
            <a:r>
              <a:rPr kumimoji="1" lang="zh-CN" altLang="en-US" sz="2800" dirty="0">
                <a:cs typeface="Times New Roman" pitchFamily="18" charset="0"/>
              </a:rPr>
              <a:t>万有引力</a:t>
            </a:r>
          </a:p>
        </p:txBody>
      </p:sp>
      <p:grpSp>
        <p:nvGrpSpPr>
          <p:cNvPr id="267284" name="Group 20"/>
          <p:cNvGrpSpPr>
            <a:grpSpLocks/>
          </p:cNvGrpSpPr>
          <p:nvPr/>
        </p:nvGrpSpPr>
        <p:grpSpPr bwMode="auto">
          <a:xfrm>
            <a:off x="4648200" y="990600"/>
            <a:ext cx="4248150" cy="4486275"/>
            <a:chOff x="2835" y="845"/>
            <a:chExt cx="2676" cy="2826"/>
          </a:xfrm>
        </p:grpSpPr>
        <p:sp>
          <p:nvSpPr>
            <p:cNvPr id="267285" name="Rectangle 21"/>
            <p:cNvSpPr>
              <a:spLocks noChangeArrowheads="1"/>
            </p:cNvSpPr>
            <p:nvPr/>
          </p:nvSpPr>
          <p:spPr bwMode="auto">
            <a:xfrm>
              <a:off x="2881" y="845"/>
              <a:ext cx="2630" cy="272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7286" name="Group 22"/>
            <p:cNvGrpSpPr>
              <a:grpSpLocks noChangeAspect="1"/>
            </p:cNvGrpSpPr>
            <p:nvPr/>
          </p:nvGrpSpPr>
          <p:grpSpPr bwMode="auto">
            <a:xfrm>
              <a:off x="2835" y="935"/>
              <a:ext cx="2600" cy="2736"/>
              <a:chOff x="1380" y="7729"/>
              <a:chExt cx="2574" cy="2709"/>
            </a:xfrm>
          </p:grpSpPr>
          <p:sp>
            <p:nvSpPr>
              <p:cNvPr id="267287" name="AutoShape 23"/>
              <p:cNvSpPr>
                <a:spLocks noChangeAspect="1" noChangeArrowheads="1"/>
              </p:cNvSpPr>
              <p:nvPr/>
            </p:nvSpPr>
            <p:spPr bwMode="auto">
              <a:xfrm>
                <a:off x="1380" y="7729"/>
                <a:ext cx="2574" cy="27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88" name="Line 24"/>
              <p:cNvSpPr>
                <a:spLocks noChangeShapeType="1"/>
              </p:cNvSpPr>
              <p:nvPr/>
            </p:nvSpPr>
            <p:spPr bwMode="auto">
              <a:xfrm flipV="1">
                <a:off x="2745" y="7828"/>
                <a:ext cx="420" cy="1"/>
              </a:xfrm>
              <a:prstGeom prst="line">
                <a:avLst/>
              </a:prstGeom>
              <a:noFill/>
              <a:ln w="9525">
                <a:solidFill>
                  <a:srgbClr val="FF6699"/>
                </a:solidFill>
                <a:round/>
                <a:headEnd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67289" name="Picture 25" descr="地球-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916" y="8207"/>
                <a:ext cx="1634" cy="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90" name="AutoShape 26"/>
              <p:cNvSpPr>
                <a:spLocks noChangeArrowheads="1"/>
              </p:cNvSpPr>
              <p:nvPr/>
            </p:nvSpPr>
            <p:spPr bwMode="auto">
              <a:xfrm>
                <a:off x="2667" y="7851"/>
                <a:ext cx="138" cy="389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lin ang="0" scaled="1"/>
              </a:gradFill>
              <a:ln w="3175">
                <a:solidFill>
                  <a:srgbClr val="FF66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1" name="Arc 27"/>
              <p:cNvSpPr>
                <a:spLocks/>
              </p:cNvSpPr>
              <p:nvPr/>
            </p:nvSpPr>
            <p:spPr bwMode="auto">
              <a:xfrm>
                <a:off x="2759" y="7854"/>
                <a:ext cx="535" cy="67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50"/>
                  <a:gd name="T1" fmla="*/ 0 h 21600"/>
                  <a:gd name="T2" fmla="*/ 21550 w 21550"/>
                  <a:gd name="T3" fmla="*/ 20135 h 21600"/>
                  <a:gd name="T4" fmla="*/ 0 w 2155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50" h="21600" fill="none" extrusionOk="0">
                    <a:moveTo>
                      <a:pt x="-1" y="0"/>
                    </a:moveTo>
                    <a:cubicBezTo>
                      <a:pt x="11360" y="0"/>
                      <a:pt x="20779" y="8800"/>
                      <a:pt x="21550" y="20134"/>
                    </a:cubicBezTo>
                  </a:path>
                  <a:path w="21550" h="21600" stroke="0" extrusionOk="0">
                    <a:moveTo>
                      <a:pt x="-1" y="0"/>
                    </a:moveTo>
                    <a:cubicBezTo>
                      <a:pt x="11360" y="0"/>
                      <a:pt x="20779" y="8800"/>
                      <a:pt x="21550" y="2013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2" name="Arc 28"/>
              <p:cNvSpPr>
                <a:spLocks/>
              </p:cNvSpPr>
              <p:nvPr/>
            </p:nvSpPr>
            <p:spPr bwMode="auto">
              <a:xfrm>
                <a:off x="2667" y="7845"/>
                <a:ext cx="858" cy="1204"/>
              </a:xfrm>
              <a:custGeom>
                <a:avLst/>
                <a:gdLst>
                  <a:gd name="G0" fmla="+- 0 0 0"/>
                  <a:gd name="G1" fmla="+- 21545 0 0"/>
                  <a:gd name="G2" fmla="+- 21600 0 0"/>
                  <a:gd name="T0" fmla="*/ 1539 w 21600"/>
                  <a:gd name="T1" fmla="*/ 0 h 25861"/>
                  <a:gd name="T2" fmla="*/ 21164 w 21600"/>
                  <a:gd name="T3" fmla="*/ 25861 h 25861"/>
                  <a:gd name="T4" fmla="*/ 0 w 21600"/>
                  <a:gd name="T5" fmla="*/ 21545 h 25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5861" fill="none" extrusionOk="0">
                    <a:moveTo>
                      <a:pt x="1539" y="-1"/>
                    </a:moveTo>
                    <a:cubicBezTo>
                      <a:pt x="12842" y="807"/>
                      <a:pt x="21600" y="10212"/>
                      <a:pt x="21600" y="21545"/>
                    </a:cubicBezTo>
                    <a:cubicBezTo>
                      <a:pt x="21600" y="22994"/>
                      <a:pt x="21454" y="24440"/>
                      <a:pt x="21164" y="25861"/>
                    </a:cubicBezTo>
                  </a:path>
                  <a:path w="21600" h="25861" stroke="0" extrusionOk="0">
                    <a:moveTo>
                      <a:pt x="1539" y="-1"/>
                    </a:moveTo>
                    <a:cubicBezTo>
                      <a:pt x="12842" y="807"/>
                      <a:pt x="21600" y="10212"/>
                      <a:pt x="21600" y="21545"/>
                    </a:cubicBezTo>
                    <a:cubicBezTo>
                      <a:pt x="21600" y="22994"/>
                      <a:pt x="21454" y="24440"/>
                      <a:pt x="21164" y="25861"/>
                    </a:cubicBezTo>
                    <a:lnTo>
                      <a:pt x="0" y="21545"/>
                    </a:lnTo>
                    <a:close/>
                  </a:path>
                </a:pathLst>
              </a:cu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3" name="Arc 29"/>
              <p:cNvSpPr>
                <a:spLocks/>
              </p:cNvSpPr>
              <p:nvPr/>
            </p:nvSpPr>
            <p:spPr bwMode="auto">
              <a:xfrm>
                <a:off x="2745" y="7843"/>
                <a:ext cx="329" cy="51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39"/>
                  <a:gd name="T1" fmla="*/ 0 h 21600"/>
                  <a:gd name="T2" fmla="*/ 21539 w 21539"/>
                  <a:gd name="T3" fmla="*/ 19984 h 21600"/>
                  <a:gd name="T4" fmla="*/ 0 w 2153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39" h="21600" fill="none" extrusionOk="0">
                    <a:moveTo>
                      <a:pt x="-1" y="0"/>
                    </a:moveTo>
                    <a:cubicBezTo>
                      <a:pt x="11302" y="0"/>
                      <a:pt x="20693" y="8713"/>
                      <a:pt x="21539" y="19983"/>
                    </a:cubicBezTo>
                  </a:path>
                  <a:path w="21539" h="21600" stroke="0" extrusionOk="0">
                    <a:moveTo>
                      <a:pt x="-1" y="0"/>
                    </a:moveTo>
                    <a:cubicBezTo>
                      <a:pt x="11302" y="0"/>
                      <a:pt x="20693" y="8713"/>
                      <a:pt x="21539" y="1998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4" name="Oval 30"/>
              <p:cNvSpPr>
                <a:spLocks noChangeAspect="1" noChangeArrowheads="1"/>
              </p:cNvSpPr>
              <p:nvPr/>
            </p:nvSpPr>
            <p:spPr bwMode="auto">
              <a:xfrm>
                <a:off x="1564" y="7842"/>
                <a:ext cx="2345" cy="2346"/>
              </a:xfrm>
              <a:prstGeom prst="ellips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5" name="Oval 31"/>
              <p:cNvSpPr>
                <a:spLocks noChangeAspect="1" noChangeArrowheads="1"/>
              </p:cNvSpPr>
              <p:nvPr/>
            </p:nvSpPr>
            <p:spPr bwMode="auto">
              <a:xfrm>
                <a:off x="2705" y="7793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6" name="Oval 32"/>
              <p:cNvSpPr>
                <a:spLocks noChangeAspect="1" noChangeArrowheads="1"/>
              </p:cNvSpPr>
              <p:nvPr/>
            </p:nvSpPr>
            <p:spPr bwMode="auto">
              <a:xfrm>
                <a:off x="3044" y="8277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7" name="Oval 33"/>
              <p:cNvSpPr>
                <a:spLocks noChangeAspect="1" noChangeArrowheads="1"/>
              </p:cNvSpPr>
              <p:nvPr/>
            </p:nvSpPr>
            <p:spPr bwMode="auto">
              <a:xfrm>
                <a:off x="3262" y="8477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98" name="Oval 34"/>
              <p:cNvSpPr>
                <a:spLocks noChangeAspect="1" noChangeArrowheads="1"/>
              </p:cNvSpPr>
              <p:nvPr/>
            </p:nvSpPr>
            <p:spPr bwMode="auto">
              <a:xfrm>
                <a:off x="3480" y="9001"/>
                <a:ext cx="68" cy="6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7299" name="Text Box 35"/>
          <p:cNvSpPr txBox="1">
            <a:spLocks noChangeArrowheads="1"/>
          </p:cNvSpPr>
          <p:nvPr/>
        </p:nvSpPr>
        <p:spPr bwMode="auto">
          <a:xfrm>
            <a:off x="4648200" y="5334000"/>
            <a:ext cx="4321175" cy="933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如果</a:t>
            </a:r>
            <a:r>
              <a:rPr kumimoji="1" lang="zh-CN" altLang="en-US" sz="2400" dirty="0">
                <a:solidFill>
                  <a:srgbClr val="0000CC"/>
                </a:solidFill>
                <a:cs typeface="Times New Roman" pitchFamily="18" charset="0"/>
              </a:rPr>
              <a:t>抛射速度</a:t>
            </a:r>
            <a:r>
              <a:rPr kumimoji="1" lang="zh-CN" altLang="en-US" sz="2400" dirty="0">
                <a:cs typeface="Times New Roman" pitchFamily="18" charset="0"/>
              </a:rPr>
              <a:t>足够大，则物体将绕地球转动，而永不落地。</a:t>
            </a:r>
          </a:p>
        </p:txBody>
      </p:sp>
      <p:sp>
        <p:nvSpPr>
          <p:cNvPr id="267300" name="Text Box 36"/>
          <p:cNvSpPr txBox="1">
            <a:spLocks noChangeArrowheads="1"/>
          </p:cNvSpPr>
          <p:nvPr/>
        </p:nvSpPr>
        <p:spPr bwMode="auto">
          <a:xfrm>
            <a:off x="533400" y="3352800"/>
            <a:ext cx="338455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行星绕太阳的运动</a:t>
            </a:r>
          </a:p>
        </p:txBody>
      </p:sp>
      <p:graphicFrame>
        <p:nvGraphicFramePr>
          <p:cNvPr id="267301" name="Object 37"/>
          <p:cNvGraphicFramePr>
            <a:graphicFrameLocks noChangeAspect="1"/>
          </p:cNvGraphicFramePr>
          <p:nvPr/>
        </p:nvGraphicFramePr>
        <p:xfrm>
          <a:off x="457200" y="4572000"/>
          <a:ext cx="39941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1" name="公式" r:id="rId3" imgW="1600200" imgH="431640" progId="Equation.3">
                  <p:embed/>
                </p:oleObj>
              </mc:Choice>
              <mc:Fallback>
                <p:oleObj name="公式" r:id="rId3" imgW="1600200" imgH="431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2000"/>
                        <a:ext cx="399415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FA26-C5AE-497B-97BD-C2B3135E9E8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81000" y="1233487"/>
            <a:ext cx="84963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行星</a:t>
            </a:r>
            <a:r>
              <a:rPr kumimoji="1" lang="en-US" altLang="zh-CN" sz="2800" dirty="0">
                <a:cs typeface="Times New Roman" pitchFamily="18" charset="0"/>
              </a:rPr>
              <a:t>1</a:t>
            </a:r>
            <a:r>
              <a:rPr kumimoji="1" lang="zh-CN" altLang="en-US" sz="2800" dirty="0">
                <a:cs typeface="Times New Roman" pitchFamily="18" charset="0"/>
              </a:rPr>
              <a:t>：轨道半径为</a:t>
            </a:r>
            <a:r>
              <a:rPr kumimoji="1" lang="en-US" altLang="zh-CN" sz="2800" i="1" dirty="0"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cs typeface="Times New Roman" pitchFamily="18" charset="0"/>
              </a:rPr>
              <a:t>1</a:t>
            </a:r>
            <a:r>
              <a:rPr kumimoji="1" lang="zh-CN" altLang="en-US" sz="2800" dirty="0">
                <a:cs typeface="Times New Roman" pitchFamily="18" charset="0"/>
              </a:rPr>
              <a:t>，加速度为</a:t>
            </a:r>
            <a:r>
              <a:rPr kumimoji="1" lang="en-US" altLang="zh-CN" sz="2800" b="1" i="1" dirty="0">
                <a:cs typeface="Times New Roman" pitchFamily="18" charset="0"/>
              </a:rPr>
              <a:t>a</a:t>
            </a:r>
            <a:r>
              <a:rPr kumimoji="1" lang="en-US" altLang="zh-CN" sz="2800" baseline="-25000" dirty="0">
                <a:cs typeface="Times New Roman" pitchFamily="18" charset="0"/>
              </a:rPr>
              <a:t>1</a:t>
            </a:r>
            <a:r>
              <a:rPr kumimoji="1" lang="zh-CN" altLang="en-US" sz="2800" dirty="0">
                <a:cs typeface="Times New Roman" pitchFamily="18" charset="0"/>
              </a:rPr>
              <a:t>，运行周期为</a:t>
            </a:r>
            <a:r>
              <a:rPr kumimoji="1" lang="en-US" altLang="zh-CN" sz="2800" i="1" dirty="0">
                <a:cs typeface="Times New Roman" pitchFamily="18" charset="0"/>
              </a:rPr>
              <a:t>T</a:t>
            </a:r>
            <a:r>
              <a:rPr kumimoji="1" lang="en-US" altLang="zh-CN" sz="2800" baseline="-25000" dirty="0">
                <a:cs typeface="Times New Roman" pitchFamily="18" charset="0"/>
              </a:rPr>
              <a:t>1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81000" y="1752600"/>
            <a:ext cx="84963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行星</a:t>
            </a:r>
            <a:r>
              <a:rPr kumimoji="1" lang="en-US" altLang="zh-CN" sz="2800" dirty="0">
                <a:cs typeface="Times New Roman" pitchFamily="18" charset="0"/>
              </a:rPr>
              <a:t>2</a:t>
            </a:r>
            <a:r>
              <a:rPr kumimoji="1" lang="zh-CN" altLang="en-US" sz="2800" dirty="0">
                <a:cs typeface="Times New Roman" pitchFamily="18" charset="0"/>
              </a:rPr>
              <a:t>：轨道半径为</a:t>
            </a:r>
            <a:r>
              <a:rPr kumimoji="1" lang="en-US" altLang="zh-CN" sz="2800" i="1" dirty="0"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cs typeface="Times New Roman" pitchFamily="18" charset="0"/>
              </a:rPr>
              <a:t>2</a:t>
            </a:r>
            <a:r>
              <a:rPr kumimoji="1" lang="zh-CN" altLang="en-US" sz="2800" dirty="0">
                <a:cs typeface="Times New Roman" pitchFamily="18" charset="0"/>
              </a:rPr>
              <a:t>，加速度为</a:t>
            </a:r>
            <a:r>
              <a:rPr kumimoji="1" lang="en-US" altLang="zh-CN" sz="2800" b="1" i="1" dirty="0">
                <a:cs typeface="Times New Roman" pitchFamily="18" charset="0"/>
              </a:rPr>
              <a:t>a</a:t>
            </a:r>
            <a:r>
              <a:rPr kumimoji="1" lang="en-US" altLang="zh-CN" sz="2800" baseline="-25000" dirty="0">
                <a:cs typeface="Times New Roman" pitchFamily="18" charset="0"/>
              </a:rPr>
              <a:t>2</a:t>
            </a:r>
            <a:r>
              <a:rPr kumimoji="1" lang="zh-CN" altLang="en-US" sz="2800" dirty="0">
                <a:cs typeface="Times New Roman" pitchFamily="18" charset="0"/>
              </a:rPr>
              <a:t>，运行周期为</a:t>
            </a:r>
            <a:r>
              <a:rPr kumimoji="1" lang="en-US" altLang="zh-CN" sz="2800" i="1" dirty="0">
                <a:cs typeface="Times New Roman" pitchFamily="18" charset="0"/>
              </a:rPr>
              <a:t>T</a:t>
            </a:r>
            <a:r>
              <a:rPr kumimoji="1" lang="en-US" altLang="zh-CN" sz="2800" baseline="-25000" dirty="0">
                <a:cs typeface="Times New Roman" pitchFamily="18" charset="0"/>
              </a:rPr>
              <a:t>2</a:t>
            </a:r>
          </a:p>
        </p:txBody>
      </p:sp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1371600" y="2514600"/>
          <a:ext cx="47990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4" name="公式" r:id="rId2" imgW="1917360" imgH="457200" progId="Equation.3">
                  <p:embed/>
                </p:oleObj>
              </mc:Choice>
              <mc:Fallback>
                <p:oleObj name="公式" r:id="rId2" imgW="1917360" imgH="457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47990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609600" y="3733800"/>
            <a:ext cx="6565900" cy="1149350"/>
            <a:chOff x="385" y="2387"/>
            <a:chExt cx="4136" cy="724"/>
          </a:xfrm>
        </p:grpSpPr>
        <p:sp>
          <p:nvSpPr>
            <p:cNvPr id="268296" name="Text Box 8"/>
            <p:cNvSpPr txBox="1">
              <a:spLocks noChangeArrowheads="1"/>
            </p:cNvSpPr>
            <p:nvPr/>
          </p:nvSpPr>
          <p:spPr bwMode="auto">
            <a:xfrm>
              <a:off x="385" y="2568"/>
              <a:ext cx="2450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cs typeface="Times New Roman" pitchFamily="18" charset="0"/>
                </a:rPr>
                <a:t>根据开普勒第三定律：</a:t>
              </a:r>
              <a:r>
                <a:rPr kumimoji="1" lang="zh-CN" altLang="en-US" sz="2800" b="1"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268297" name="Object 9"/>
            <p:cNvGraphicFramePr>
              <a:graphicFrameLocks noChangeAspect="1"/>
            </p:cNvGraphicFramePr>
            <p:nvPr/>
          </p:nvGraphicFramePr>
          <p:xfrm>
            <a:off x="3188" y="2387"/>
            <a:ext cx="1333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297" name="公式" r:id="rId4" imgW="927000" imgH="507960" progId="Equation.3">
                    <p:embed/>
                  </p:oleObj>
                </mc:Choice>
                <mc:Fallback>
                  <p:oleObj name="公式" r:id="rId4" imgW="927000" imgH="5079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387"/>
                          <a:ext cx="1333" cy="7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915988" y="5486400"/>
          <a:ext cx="23939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8" name="公式" r:id="rId6" imgW="965160" imgH="228600" progId="Equation.3">
                  <p:embed/>
                </p:oleObj>
              </mc:Choice>
              <mc:Fallback>
                <p:oleObj name="公式" r:id="rId6" imgW="96516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486400"/>
                        <a:ext cx="23939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9" name="Text Box 11"/>
          <p:cNvSpPr txBox="1">
            <a:spLocks noChangeArrowheads="1"/>
          </p:cNvSpPr>
          <p:nvPr/>
        </p:nvSpPr>
        <p:spPr bwMode="auto">
          <a:xfrm>
            <a:off x="4284663" y="5516563"/>
            <a:ext cx="4402137" cy="519112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引力与距离的平方成反比。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5D4C-4C65-48F1-945E-7F3B98DB890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万有引力定律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609600" y="1743075"/>
            <a:ext cx="7924800" cy="1990725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任何两个质点之间都存在互相作用的引力</a:t>
            </a:r>
            <a:r>
              <a:rPr kumimoji="1" lang="en-US" altLang="zh-CN" sz="2800">
                <a:cs typeface="Times New Roman" pitchFamily="18" charset="0"/>
              </a:rPr>
              <a:t>,</a:t>
            </a:r>
            <a:r>
              <a:rPr kumimoji="1" lang="zh-CN" altLang="en-US" sz="2800">
                <a:cs typeface="Times New Roman" pitchFamily="18" charset="0"/>
              </a:rPr>
              <a:t>引力的方向沿着两个质点的连线方向；其大小与两个质点质量</a:t>
            </a:r>
            <a:r>
              <a:rPr kumimoji="1" lang="en-US" altLang="zh-CN" sz="2800" i="1">
                <a:cs typeface="Times New Roman" pitchFamily="18" charset="0"/>
              </a:rPr>
              <a:t>m</a:t>
            </a:r>
            <a:r>
              <a:rPr kumimoji="1" lang="en-US" altLang="zh-CN" sz="2800" baseline="-25000">
                <a:cs typeface="Times New Roman" pitchFamily="18" charset="0"/>
              </a:rPr>
              <a:t>l</a:t>
            </a:r>
            <a:r>
              <a:rPr kumimoji="1" lang="zh-CN" altLang="en-US" sz="2800">
                <a:cs typeface="Times New Roman" pitchFamily="18" charset="0"/>
              </a:rPr>
              <a:t>和</a:t>
            </a:r>
            <a:r>
              <a:rPr kumimoji="1" lang="en-US" altLang="zh-CN" sz="2800" i="1">
                <a:cs typeface="Times New Roman" pitchFamily="18" charset="0"/>
              </a:rPr>
              <a:t>m</a:t>
            </a:r>
            <a:r>
              <a:rPr kumimoji="1" lang="en-US" altLang="zh-CN" sz="2800" baseline="-25000">
                <a:cs typeface="Times New Roman" pitchFamily="18" charset="0"/>
              </a:rPr>
              <a:t>2</a:t>
            </a:r>
            <a:r>
              <a:rPr kumimoji="1" lang="zh-CN" altLang="en-US" sz="2800">
                <a:cs typeface="Times New Roman" pitchFamily="18" charset="0"/>
              </a:rPr>
              <a:t>的乘积成正比，与两质点之间的距离</a:t>
            </a:r>
            <a:r>
              <a:rPr kumimoji="1" lang="en-US" altLang="zh-CN" sz="2800" i="1">
                <a:cs typeface="Times New Roman" pitchFamily="18" charset="0"/>
              </a:rPr>
              <a:t>R</a:t>
            </a:r>
            <a:r>
              <a:rPr kumimoji="1" lang="zh-CN" altLang="en-US" sz="2800">
                <a:cs typeface="Times New Roman" pitchFamily="18" charset="0"/>
              </a:rPr>
              <a:t>的平方成反比。 </a:t>
            </a:r>
          </a:p>
        </p:txBody>
      </p:sp>
      <p:graphicFrame>
        <p:nvGraphicFramePr>
          <p:cNvPr id="269317" name="Object 5"/>
          <p:cNvGraphicFramePr>
            <a:graphicFrameLocks noChangeAspect="1"/>
          </p:cNvGraphicFramePr>
          <p:nvPr/>
        </p:nvGraphicFramePr>
        <p:xfrm>
          <a:off x="1676400" y="4114800"/>
          <a:ext cx="2451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17" name="公式" r:id="rId2" imgW="990360" imgH="393480" progId="Equation.3">
                  <p:embed/>
                </p:oleObj>
              </mc:Choice>
              <mc:Fallback>
                <p:oleObj name="公式" r:id="rId2" imgW="9903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114800"/>
                        <a:ext cx="24511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18" name="Group 6"/>
          <p:cNvGrpSpPr>
            <a:grpSpLocks/>
          </p:cNvGrpSpPr>
          <p:nvPr/>
        </p:nvGrpSpPr>
        <p:grpSpPr bwMode="auto">
          <a:xfrm>
            <a:off x="914400" y="5522908"/>
            <a:ext cx="6635750" cy="539750"/>
            <a:chOff x="431" y="3363"/>
            <a:chExt cx="4180" cy="340"/>
          </a:xfrm>
        </p:grpSpPr>
        <p:sp>
          <p:nvSpPr>
            <p:cNvPr id="269319" name="Text Box 7"/>
            <p:cNvSpPr txBox="1">
              <a:spLocks noChangeArrowheads="1"/>
            </p:cNvSpPr>
            <p:nvPr/>
          </p:nvSpPr>
          <p:spPr bwMode="auto">
            <a:xfrm>
              <a:off x="431" y="3369"/>
              <a:ext cx="1225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CC"/>
                  </a:solidFill>
                  <a:cs typeface="Times New Roman" pitchFamily="18" charset="0"/>
                </a:rPr>
                <a:t>引力常量</a:t>
              </a:r>
              <a:r>
                <a:rPr kumimoji="1" lang="en-US" altLang="zh-CN" sz="2800">
                  <a:solidFill>
                    <a:srgbClr val="0000CC"/>
                  </a:solidFill>
                  <a:cs typeface="Times New Roman" pitchFamily="18" charset="0"/>
                </a:rPr>
                <a:t>: </a:t>
              </a:r>
            </a:p>
          </p:txBody>
        </p:sp>
        <p:graphicFrame>
          <p:nvGraphicFramePr>
            <p:cNvPr id="269320" name="Object 8"/>
            <p:cNvGraphicFramePr>
              <a:graphicFrameLocks noChangeAspect="1"/>
            </p:cNvGraphicFramePr>
            <p:nvPr/>
          </p:nvGraphicFramePr>
          <p:xfrm>
            <a:off x="1784" y="3363"/>
            <a:ext cx="282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20" name="公式" r:id="rId4" imgW="1904760" imgH="228600" progId="Equation.3">
                    <p:embed/>
                  </p:oleObj>
                </mc:Choice>
                <mc:Fallback>
                  <p:oleObj name="公式" r:id="rId4" imgW="190476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3363"/>
                          <a:ext cx="2827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5410200" y="3886200"/>
          <a:ext cx="3778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1" name="公式" r:id="rId6" imgW="152280" imgH="215640" progId="Equation.3">
                  <p:embed/>
                </p:oleObj>
              </mc:Choice>
              <mc:Fallback>
                <p:oleObj name="公式" r:id="rId6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86200"/>
                        <a:ext cx="3778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10200" y="44958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由施力物体指向受力物体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99C4-B004-4034-A5D7-4393E1E46887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70389" name="Group 53"/>
          <p:cNvGrpSpPr>
            <a:grpSpLocks/>
          </p:cNvGrpSpPr>
          <p:nvPr/>
        </p:nvGrpSpPr>
        <p:grpSpPr bwMode="auto">
          <a:xfrm>
            <a:off x="4625975" y="2209800"/>
            <a:ext cx="4289425" cy="4103688"/>
            <a:chOff x="1700" y="1148"/>
            <a:chExt cx="2702" cy="2585"/>
          </a:xfrm>
        </p:grpSpPr>
        <p:sp>
          <p:nvSpPr>
            <p:cNvPr id="270390" name="Rectangle 54"/>
            <p:cNvSpPr>
              <a:spLocks noChangeArrowheads="1"/>
            </p:cNvSpPr>
            <p:nvPr/>
          </p:nvSpPr>
          <p:spPr bwMode="auto">
            <a:xfrm>
              <a:off x="1700" y="1148"/>
              <a:ext cx="2586" cy="2585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70391" name="Picture 55" descr="地球-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50" y="1474"/>
              <a:ext cx="2033" cy="19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0392" name="Line 56"/>
            <p:cNvSpPr>
              <a:spLocks noChangeShapeType="1"/>
            </p:cNvSpPr>
            <p:nvPr/>
          </p:nvSpPr>
          <p:spPr bwMode="auto">
            <a:xfrm flipH="1">
              <a:off x="3167" y="1737"/>
              <a:ext cx="439" cy="624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93" name="Rectangle 57"/>
            <p:cNvSpPr>
              <a:spLocks noChangeArrowheads="1"/>
            </p:cNvSpPr>
            <p:nvPr/>
          </p:nvSpPr>
          <p:spPr bwMode="auto">
            <a:xfrm>
              <a:off x="2749" y="2391"/>
              <a:ext cx="2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chemeClr val="bg1"/>
                  </a:solidFill>
                  <a:cs typeface="Times New Roman" pitchFamily="18" charset="0"/>
                </a:rPr>
                <a:t>引力</a:t>
              </a:r>
              <a:endParaRPr kumimoji="1" lang="zh-CN" altLang="en-US" sz="2400">
                <a:solidFill>
                  <a:schemeClr val="bg1"/>
                </a:solidFill>
                <a:cs typeface="Times New Roman" pitchFamily="18" charset="0"/>
              </a:endParaRPr>
            </a:p>
          </p:txBody>
        </p:sp>
        <p:sp>
          <p:nvSpPr>
            <p:cNvPr id="270394" name="Line 58"/>
            <p:cNvSpPr>
              <a:spLocks noChangeShapeType="1"/>
            </p:cNvSpPr>
            <p:nvPr/>
          </p:nvSpPr>
          <p:spPr bwMode="auto">
            <a:xfrm>
              <a:off x="3682" y="1692"/>
              <a:ext cx="19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95" name="Line 59"/>
            <p:cNvSpPr>
              <a:spLocks noChangeShapeType="1"/>
            </p:cNvSpPr>
            <p:nvPr/>
          </p:nvSpPr>
          <p:spPr bwMode="auto">
            <a:xfrm flipH="1">
              <a:off x="3424" y="1692"/>
              <a:ext cx="227" cy="63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96" name="Line 60"/>
            <p:cNvSpPr>
              <a:spLocks noChangeShapeType="1"/>
            </p:cNvSpPr>
            <p:nvPr/>
          </p:nvSpPr>
          <p:spPr bwMode="auto">
            <a:xfrm>
              <a:off x="3189" y="2391"/>
              <a:ext cx="244" cy="0"/>
            </a:xfrm>
            <a:prstGeom prst="line">
              <a:avLst/>
            </a:prstGeom>
            <a:noFill/>
            <a:ln w="28575">
              <a:noFill/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97" name="Line 61"/>
            <p:cNvSpPr>
              <a:spLocks noChangeShapeType="1"/>
            </p:cNvSpPr>
            <p:nvPr/>
          </p:nvSpPr>
          <p:spPr bwMode="auto">
            <a:xfrm flipH="1">
              <a:off x="3140" y="1719"/>
              <a:ext cx="244" cy="624"/>
            </a:xfrm>
            <a:prstGeom prst="line">
              <a:avLst/>
            </a:prstGeom>
            <a:noFill/>
            <a:ln w="28575">
              <a:noFill/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98" name="Rectangle 62"/>
            <p:cNvSpPr>
              <a:spLocks noChangeArrowheads="1"/>
            </p:cNvSpPr>
            <p:nvPr/>
          </p:nvSpPr>
          <p:spPr bwMode="auto">
            <a:xfrm>
              <a:off x="3470" y="2365"/>
              <a:ext cx="2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FFFF00"/>
                  </a:solidFill>
                  <a:cs typeface="Times New Roman" pitchFamily="18" charset="0"/>
                </a:rPr>
                <a:t>重力</a:t>
              </a:r>
              <a:endParaRPr kumimoji="1" lang="zh-CN" altLang="en-US" sz="2400">
                <a:solidFill>
                  <a:srgbClr val="FFFF00"/>
                </a:solidFill>
                <a:cs typeface="Times New Roman" pitchFamily="18" charset="0"/>
              </a:endParaRPr>
            </a:p>
          </p:txBody>
        </p:sp>
        <p:sp>
          <p:nvSpPr>
            <p:cNvPr id="270399" name="Arc 63"/>
            <p:cNvSpPr>
              <a:spLocks/>
            </p:cNvSpPr>
            <p:nvPr/>
          </p:nvSpPr>
          <p:spPr bwMode="auto">
            <a:xfrm>
              <a:off x="1752" y="2248"/>
              <a:ext cx="2402" cy="808"/>
            </a:xfrm>
            <a:custGeom>
              <a:avLst/>
              <a:gdLst>
                <a:gd name="G0" fmla="+- 21600 0 0"/>
                <a:gd name="G1" fmla="+- 13372 0 0"/>
                <a:gd name="G2" fmla="+- 21600 0 0"/>
                <a:gd name="T0" fmla="*/ 38974 w 43200"/>
                <a:gd name="T1" fmla="*/ 538 h 34972"/>
                <a:gd name="T2" fmla="*/ 4637 w 43200"/>
                <a:gd name="T3" fmla="*/ 0 h 34972"/>
                <a:gd name="T4" fmla="*/ 21600 w 43200"/>
                <a:gd name="T5" fmla="*/ 13372 h 34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4972" fill="none" extrusionOk="0">
                  <a:moveTo>
                    <a:pt x="38973" y="538"/>
                  </a:moveTo>
                  <a:cubicBezTo>
                    <a:pt x="41718" y="4254"/>
                    <a:pt x="43200" y="8752"/>
                    <a:pt x="43200" y="13372"/>
                  </a:cubicBezTo>
                  <a:cubicBezTo>
                    <a:pt x="43200" y="25301"/>
                    <a:pt x="33529" y="34972"/>
                    <a:pt x="21600" y="34972"/>
                  </a:cubicBezTo>
                  <a:cubicBezTo>
                    <a:pt x="9670" y="34972"/>
                    <a:pt x="0" y="25301"/>
                    <a:pt x="0" y="13372"/>
                  </a:cubicBezTo>
                  <a:cubicBezTo>
                    <a:pt x="-1" y="8520"/>
                    <a:pt x="1633" y="3810"/>
                    <a:pt x="4636" y="-1"/>
                  </a:cubicBezTo>
                </a:path>
                <a:path w="43200" h="34972" stroke="0" extrusionOk="0">
                  <a:moveTo>
                    <a:pt x="38973" y="538"/>
                  </a:moveTo>
                  <a:cubicBezTo>
                    <a:pt x="41718" y="4254"/>
                    <a:pt x="43200" y="8752"/>
                    <a:pt x="43200" y="13372"/>
                  </a:cubicBezTo>
                  <a:cubicBezTo>
                    <a:pt x="43200" y="25301"/>
                    <a:pt x="33529" y="34972"/>
                    <a:pt x="21600" y="34972"/>
                  </a:cubicBezTo>
                  <a:cubicBezTo>
                    <a:pt x="9670" y="34972"/>
                    <a:pt x="0" y="25301"/>
                    <a:pt x="0" y="13372"/>
                  </a:cubicBezTo>
                  <a:cubicBezTo>
                    <a:pt x="-1" y="8520"/>
                    <a:pt x="1633" y="3810"/>
                    <a:pt x="4636" y="-1"/>
                  </a:cubicBezTo>
                  <a:lnTo>
                    <a:pt x="21600" y="13372"/>
                  </a:lnTo>
                  <a:close/>
                </a:path>
              </a:pathLst>
            </a:custGeom>
            <a:noFill/>
            <a:ln w="28575">
              <a:solidFill>
                <a:srgbClr val="CC0066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400" name="Oval 64"/>
            <p:cNvSpPr>
              <a:spLocks noChangeArrowheads="1"/>
            </p:cNvSpPr>
            <p:nvPr/>
          </p:nvSpPr>
          <p:spPr bwMode="auto">
            <a:xfrm>
              <a:off x="3579" y="1623"/>
              <a:ext cx="147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401" name="Rectangle 65"/>
            <p:cNvSpPr>
              <a:spLocks noChangeArrowheads="1"/>
            </p:cNvSpPr>
            <p:nvPr/>
          </p:nvSpPr>
          <p:spPr bwMode="auto">
            <a:xfrm>
              <a:off x="2653" y="2410"/>
              <a:ext cx="59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CC0066"/>
                  </a:solidFill>
                  <a:cs typeface="Times New Roman" pitchFamily="18" charset="0"/>
                </a:rPr>
                <a:t>万有引力</a:t>
              </a:r>
              <a:endParaRPr kumimoji="1" lang="zh-CN" altLang="en-US" sz="2400">
                <a:solidFill>
                  <a:srgbClr val="CC0066"/>
                </a:solidFill>
                <a:cs typeface="Times New Roman" pitchFamily="18" charset="0"/>
              </a:endParaRPr>
            </a:p>
          </p:txBody>
        </p:sp>
        <p:sp>
          <p:nvSpPr>
            <p:cNvPr id="270402" name="Rectangle 66"/>
            <p:cNvSpPr>
              <a:spLocks noChangeArrowheads="1"/>
            </p:cNvSpPr>
            <p:nvPr/>
          </p:nvSpPr>
          <p:spPr bwMode="auto">
            <a:xfrm>
              <a:off x="3812" y="1484"/>
              <a:ext cx="59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dirty="0">
                  <a:solidFill>
                    <a:srgbClr val="000066"/>
                  </a:solidFill>
                  <a:cs typeface="Times New Roman" pitchFamily="18" charset="0"/>
                </a:rPr>
                <a:t>惯性离心力</a:t>
              </a:r>
              <a:endParaRPr kumimoji="1" lang="zh-CN" altLang="en-US" sz="2400" dirty="0">
                <a:solidFill>
                  <a:srgbClr val="000066"/>
                </a:solidFill>
                <a:cs typeface="Times New Roman" pitchFamily="18" charset="0"/>
              </a:endParaRPr>
            </a:p>
          </p:txBody>
        </p:sp>
      </p:grp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力学中常见的几种力 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24384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cs typeface="Times New Roman" pitchFamily="18" charset="0"/>
              </a:rPr>
              <a:t>2. </a:t>
            </a:r>
            <a:r>
              <a:rPr kumimoji="1" lang="zh-CN" altLang="en-US" sz="2800" dirty="0">
                <a:cs typeface="Times New Roman" pitchFamily="18" charset="0"/>
              </a:rPr>
              <a:t>重力</a:t>
            </a:r>
          </a:p>
        </p:txBody>
      </p:sp>
      <p:graphicFrame>
        <p:nvGraphicFramePr>
          <p:cNvPr id="270388" name="Object 52"/>
          <p:cNvGraphicFramePr>
            <a:graphicFrameLocks noChangeAspect="1"/>
          </p:cNvGraphicFramePr>
          <p:nvPr/>
        </p:nvGraphicFramePr>
        <p:xfrm>
          <a:off x="3276600" y="1676400"/>
          <a:ext cx="12795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8" name="公式" r:id="rId3" imgW="507960" imgH="228600" progId="Equation.3">
                  <p:embed/>
                </p:oleObj>
              </mc:Choice>
              <mc:Fallback>
                <p:oleObj name="公式" r:id="rId3" imgW="507960" imgH="228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76400"/>
                        <a:ext cx="12795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403" name="Text Box 67"/>
          <p:cNvSpPr txBox="1">
            <a:spLocks noChangeArrowheads="1"/>
          </p:cNvSpPr>
          <p:nvPr/>
        </p:nvSpPr>
        <p:spPr bwMode="auto">
          <a:xfrm>
            <a:off x="5410200" y="1040249"/>
            <a:ext cx="3657600" cy="11695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>
                <a:sym typeface="Symbol" pitchFamily="18" charset="2"/>
              </a:rPr>
              <a:t> </a:t>
            </a:r>
            <a:r>
              <a:rPr kumimoji="1" lang="zh-CN" altLang="en-US" sz="2800" dirty="0">
                <a:sym typeface="Symbol" pitchFamily="18" charset="2"/>
              </a:rPr>
              <a:t>重力随物体所处高度和纬度而微小变化 </a:t>
            </a:r>
          </a:p>
        </p:txBody>
      </p:sp>
      <p:sp>
        <p:nvSpPr>
          <p:cNvPr id="270404" name="Text Box 68"/>
          <p:cNvSpPr txBox="1">
            <a:spLocks noChangeArrowheads="1"/>
          </p:cNvSpPr>
          <p:nvPr/>
        </p:nvSpPr>
        <p:spPr bwMode="auto">
          <a:xfrm>
            <a:off x="533400" y="2193925"/>
            <a:ext cx="5867400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>
                <a:solidFill>
                  <a:srgbClr val="CC0066"/>
                </a:solidFill>
                <a:sym typeface="Symbol" pitchFamily="18" charset="2"/>
              </a:rPr>
              <a:t> </a:t>
            </a:r>
            <a:r>
              <a:rPr kumimoji="1" lang="zh-CN" altLang="en-US" sz="2800" dirty="0">
                <a:solidFill>
                  <a:srgbClr val="FF3300"/>
                </a:solidFill>
                <a:sym typeface="Symbol" pitchFamily="18" charset="2"/>
              </a:rPr>
              <a:t>使物体产生重力加速度的力。</a:t>
            </a:r>
          </a:p>
        </p:txBody>
      </p:sp>
      <p:sp>
        <p:nvSpPr>
          <p:cNvPr id="270405" name="Text Box 69"/>
          <p:cNvSpPr txBox="1">
            <a:spLocks noChangeArrowheads="1"/>
          </p:cNvSpPr>
          <p:nvPr/>
        </p:nvSpPr>
        <p:spPr bwMode="auto">
          <a:xfrm>
            <a:off x="533400" y="2667000"/>
            <a:ext cx="4419600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>
                <a:solidFill>
                  <a:srgbClr val="CC0066"/>
                </a:solidFill>
                <a:sym typeface="Symbol" pitchFamily="18" charset="2"/>
              </a:rPr>
              <a:t> </a:t>
            </a:r>
            <a:r>
              <a:rPr kumimoji="1" lang="zh-CN" altLang="en-US" sz="2800" dirty="0">
                <a:solidFill>
                  <a:srgbClr val="CC0066"/>
                </a:solidFill>
                <a:sym typeface="Symbol" pitchFamily="18" charset="2"/>
              </a:rPr>
              <a:t>重力来源于地球对物体的引力，若忽略地球的惯性离心力，则</a:t>
            </a:r>
          </a:p>
        </p:txBody>
      </p:sp>
      <p:graphicFrame>
        <p:nvGraphicFramePr>
          <p:cNvPr id="270409" name="Object 73"/>
          <p:cNvGraphicFramePr>
            <a:graphicFrameLocks noChangeAspect="1"/>
          </p:cNvGraphicFramePr>
          <p:nvPr/>
        </p:nvGraphicFramePr>
        <p:xfrm>
          <a:off x="1371600" y="4191000"/>
          <a:ext cx="16494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09" name="公式" r:id="rId5" imgW="825480" imgH="393480" progId="Equation.3">
                  <p:embed/>
                </p:oleObj>
              </mc:Choice>
              <mc:Fallback>
                <p:oleObj name="公式" r:id="rId5" imgW="825480" imgH="39348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164941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10" name="Object 74"/>
          <p:cNvGraphicFramePr>
            <a:graphicFrameLocks noChangeAspect="1"/>
          </p:cNvGraphicFramePr>
          <p:nvPr/>
        </p:nvGraphicFramePr>
        <p:xfrm>
          <a:off x="1600200" y="4929187"/>
          <a:ext cx="12430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10" name="公式" r:id="rId7" imgW="622080" imgH="393480" progId="Equation.3">
                  <p:embed/>
                </p:oleObj>
              </mc:Choice>
              <mc:Fallback>
                <p:oleObj name="公式" r:id="rId7" imgW="622080" imgH="393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29187"/>
                        <a:ext cx="1243013" cy="7858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411" name="Text Box 75"/>
          <p:cNvSpPr txBox="1">
            <a:spLocks noChangeArrowheads="1"/>
          </p:cNvSpPr>
          <p:nvPr/>
        </p:nvSpPr>
        <p:spPr bwMode="auto">
          <a:xfrm>
            <a:off x="655638" y="5791200"/>
            <a:ext cx="5364162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/>
              <a:t> </a:t>
            </a:r>
            <a:r>
              <a:rPr kumimoji="1" lang="zh-CN" altLang="en-US" sz="2800" dirty="0"/>
              <a:t>重力加速度与物体质量无关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ABBB-73F1-4C14-9B47-B62431CE3695}" type="slidenum">
              <a:rPr lang="en-US" altLang="zh-CN"/>
              <a:pPr/>
              <a:t>17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552381" imgH="5038095"/>
        </mc:Choice>
        <mc:Fallback>
          <p:control r:id="rId1" imgW="6552381" imgH="5038095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219200"/>
                  <a:ext cx="6553200" cy="5038725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A2BEF-89B7-4957-95D8-40BA26449FD0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405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" y="1295400"/>
            <a:ext cx="8172450" cy="49847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0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C590-3F4B-4416-BD2B-83DB4F74A80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力学中常见的几种力 </a:t>
            </a:r>
          </a:p>
        </p:txBody>
      </p:sp>
      <p:sp>
        <p:nvSpPr>
          <p:cNvPr id="272402" name="Text Box 18"/>
          <p:cNvSpPr txBox="1">
            <a:spLocks noChangeArrowheads="1"/>
          </p:cNvSpPr>
          <p:nvPr/>
        </p:nvSpPr>
        <p:spPr bwMode="auto">
          <a:xfrm>
            <a:off x="533400" y="1676400"/>
            <a:ext cx="24384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dirty="0">
                <a:cs typeface="Times New Roman" pitchFamily="18" charset="0"/>
              </a:rPr>
              <a:t>3. </a:t>
            </a:r>
            <a:r>
              <a:rPr kumimoji="1" lang="en-US" altLang="en-US" sz="2800" dirty="0" err="1">
                <a:cs typeface="Times New Roman" pitchFamily="18" charset="0"/>
              </a:rPr>
              <a:t>弹性力</a:t>
            </a:r>
            <a:endParaRPr kumimoji="1" lang="zh-CN" altLang="en-US" sz="2800" dirty="0">
              <a:cs typeface="Times New Roman" pitchFamily="18" charset="0"/>
            </a:endParaRPr>
          </a:p>
        </p:txBody>
      </p:sp>
      <p:sp>
        <p:nvSpPr>
          <p:cNvPr id="272410" name="Text Box 26"/>
          <p:cNvSpPr txBox="1">
            <a:spLocks noChangeArrowheads="1"/>
          </p:cNvSpPr>
          <p:nvPr/>
        </p:nvSpPr>
        <p:spPr bwMode="auto">
          <a:xfrm>
            <a:off x="762000" y="2286000"/>
            <a:ext cx="7848600" cy="1050925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物体在外力作用下因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发生形变</a:t>
            </a:r>
            <a:r>
              <a:rPr kumimoji="1" lang="zh-CN" altLang="en-US" sz="2800">
                <a:cs typeface="Times New Roman" pitchFamily="18" charset="0"/>
              </a:rPr>
              <a:t>而产生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欲使其恢复原来形状</a:t>
            </a:r>
            <a:r>
              <a:rPr kumimoji="1" lang="zh-CN" altLang="en-US" sz="2800">
                <a:cs typeface="Times New Roman" pitchFamily="18" charset="0"/>
              </a:rPr>
              <a:t>的力 。</a:t>
            </a:r>
          </a:p>
        </p:txBody>
      </p:sp>
      <p:graphicFrame>
        <p:nvGraphicFramePr>
          <p:cNvPr id="272411" name="Object 27"/>
          <p:cNvGraphicFramePr>
            <a:graphicFrameLocks noChangeAspect="1"/>
          </p:cNvGraphicFramePr>
          <p:nvPr/>
        </p:nvGraphicFramePr>
        <p:xfrm>
          <a:off x="1447800" y="5486400"/>
          <a:ext cx="2133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1" name="公式" r:id="rId2" imgW="583920" imgH="228600" progId="Equation.3">
                  <p:embed/>
                </p:oleObj>
              </mc:Choice>
              <mc:Fallback>
                <p:oleObj name="公式" r:id="rId2" imgW="58392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21336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12" name="Text Box 28"/>
          <p:cNvSpPr txBox="1">
            <a:spLocks noChangeArrowheads="1"/>
          </p:cNvSpPr>
          <p:nvPr/>
        </p:nvSpPr>
        <p:spPr bwMode="auto">
          <a:xfrm>
            <a:off x="4067175" y="5654675"/>
            <a:ext cx="4249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（</a:t>
            </a:r>
            <a:r>
              <a:rPr kumimoji="1" lang="en-US" altLang="zh-CN" sz="2800" i="1">
                <a:cs typeface="Times New Roman" pitchFamily="18" charset="0"/>
              </a:rPr>
              <a:t>k</a:t>
            </a:r>
            <a:r>
              <a:rPr kumimoji="1" lang="en-US" altLang="zh-CN" sz="2800">
                <a:cs typeface="Times New Roman" pitchFamily="18" charset="0"/>
              </a:rPr>
              <a:t> </a:t>
            </a:r>
            <a:r>
              <a:rPr kumimoji="1" lang="zh-CN" altLang="en-US" sz="2800">
                <a:cs typeface="Times New Roman" pitchFamily="18" charset="0"/>
              </a:rPr>
              <a:t>称为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劲度系数</a:t>
            </a:r>
            <a:r>
              <a:rPr kumimoji="1" lang="zh-CN" altLang="en-US" sz="2800">
                <a:cs typeface="Times New Roman" pitchFamily="18" charset="0"/>
              </a:rPr>
              <a:t>）</a:t>
            </a:r>
          </a:p>
        </p:txBody>
      </p:sp>
      <p:grpSp>
        <p:nvGrpSpPr>
          <p:cNvPr id="272413" name="Group 29"/>
          <p:cNvGrpSpPr>
            <a:grpSpLocks/>
          </p:cNvGrpSpPr>
          <p:nvPr/>
        </p:nvGrpSpPr>
        <p:grpSpPr bwMode="auto">
          <a:xfrm>
            <a:off x="1524000" y="3581400"/>
            <a:ext cx="6019800" cy="1357313"/>
            <a:chOff x="960" y="1824"/>
            <a:chExt cx="3792" cy="855"/>
          </a:xfrm>
        </p:grpSpPr>
        <p:sp>
          <p:nvSpPr>
            <p:cNvPr id="272414" name="Freeform 30"/>
            <p:cNvSpPr>
              <a:spLocks/>
            </p:cNvSpPr>
            <p:nvPr/>
          </p:nvSpPr>
          <p:spPr bwMode="auto">
            <a:xfrm>
              <a:off x="960" y="1920"/>
              <a:ext cx="3792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3792" y="384"/>
                </a:cxn>
              </a:cxnLst>
              <a:rect l="0" t="0" r="r" b="b"/>
              <a:pathLst>
                <a:path w="3792" h="384">
                  <a:moveTo>
                    <a:pt x="0" y="0"/>
                  </a:moveTo>
                  <a:lnTo>
                    <a:pt x="0" y="384"/>
                  </a:lnTo>
                  <a:lnTo>
                    <a:pt x="3792" y="384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 type="none" w="med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415" name="Freeform 31"/>
            <p:cNvSpPr>
              <a:spLocks/>
            </p:cNvSpPr>
            <p:nvPr/>
          </p:nvSpPr>
          <p:spPr bwMode="auto">
            <a:xfrm>
              <a:off x="960" y="2016"/>
              <a:ext cx="2064" cy="24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96"/>
                </a:cxn>
                <a:cxn ang="0">
                  <a:pos x="240" y="0"/>
                </a:cxn>
                <a:cxn ang="0">
                  <a:pos x="336" y="240"/>
                </a:cxn>
                <a:cxn ang="0">
                  <a:pos x="480" y="0"/>
                </a:cxn>
                <a:cxn ang="0">
                  <a:pos x="624" y="240"/>
                </a:cxn>
                <a:cxn ang="0">
                  <a:pos x="768" y="0"/>
                </a:cxn>
                <a:cxn ang="0">
                  <a:pos x="912" y="240"/>
                </a:cxn>
                <a:cxn ang="0">
                  <a:pos x="1056" y="0"/>
                </a:cxn>
                <a:cxn ang="0">
                  <a:pos x="1152" y="240"/>
                </a:cxn>
                <a:cxn ang="0">
                  <a:pos x="1296" y="0"/>
                </a:cxn>
                <a:cxn ang="0">
                  <a:pos x="1392" y="240"/>
                </a:cxn>
                <a:cxn ang="0">
                  <a:pos x="1536" y="0"/>
                </a:cxn>
                <a:cxn ang="0">
                  <a:pos x="1680" y="240"/>
                </a:cxn>
                <a:cxn ang="0">
                  <a:pos x="1824" y="0"/>
                </a:cxn>
                <a:cxn ang="0">
                  <a:pos x="1920" y="144"/>
                </a:cxn>
                <a:cxn ang="0">
                  <a:pos x="2064" y="144"/>
                </a:cxn>
              </a:cxnLst>
              <a:rect l="0" t="0" r="r" b="b"/>
              <a:pathLst>
                <a:path w="2064" h="240">
                  <a:moveTo>
                    <a:pt x="0" y="96"/>
                  </a:moveTo>
                  <a:lnTo>
                    <a:pt x="192" y="96"/>
                  </a:lnTo>
                  <a:lnTo>
                    <a:pt x="240" y="0"/>
                  </a:lnTo>
                  <a:lnTo>
                    <a:pt x="336" y="240"/>
                  </a:lnTo>
                  <a:lnTo>
                    <a:pt x="480" y="0"/>
                  </a:lnTo>
                  <a:lnTo>
                    <a:pt x="624" y="240"/>
                  </a:lnTo>
                  <a:lnTo>
                    <a:pt x="768" y="0"/>
                  </a:lnTo>
                  <a:lnTo>
                    <a:pt x="912" y="240"/>
                  </a:lnTo>
                  <a:lnTo>
                    <a:pt x="1056" y="0"/>
                  </a:lnTo>
                  <a:lnTo>
                    <a:pt x="1152" y="240"/>
                  </a:lnTo>
                  <a:lnTo>
                    <a:pt x="1296" y="0"/>
                  </a:lnTo>
                  <a:lnTo>
                    <a:pt x="1392" y="240"/>
                  </a:lnTo>
                  <a:lnTo>
                    <a:pt x="1536" y="0"/>
                  </a:lnTo>
                  <a:lnTo>
                    <a:pt x="1680" y="240"/>
                  </a:lnTo>
                  <a:lnTo>
                    <a:pt x="1824" y="0"/>
                  </a:lnTo>
                  <a:lnTo>
                    <a:pt x="1920" y="144"/>
                  </a:lnTo>
                  <a:lnTo>
                    <a:pt x="2064" y="14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416" name="Oval 32"/>
            <p:cNvSpPr>
              <a:spLocks noChangeArrowheads="1"/>
            </p:cNvSpPr>
            <p:nvPr/>
          </p:nvSpPr>
          <p:spPr bwMode="auto">
            <a:xfrm>
              <a:off x="3024" y="201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2417" name="Rectangle 33"/>
            <p:cNvSpPr>
              <a:spLocks noChangeArrowheads="1"/>
            </p:cNvSpPr>
            <p:nvPr/>
          </p:nvSpPr>
          <p:spPr bwMode="auto">
            <a:xfrm>
              <a:off x="2256" y="235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ea typeface="仿宋_GB2312" pitchFamily="49" charset="-122"/>
                  <a:cs typeface="Times New Roman" pitchFamily="18" charset="0"/>
                </a:rPr>
                <a:t>O</a:t>
              </a:r>
            </a:p>
          </p:txBody>
        </p:sp>
        <p:sp>
          <p:nvSpPr>
            <p:cNvPr id="272418" name="Rectangle 34"/>
            <p:cNvSpPr>
              <a:spLocks noChangeArrowheads="1"/>
            </p:cNvSpPr>
            <p:nvPr/>
          </p:nvSpPr>
          <p:spPr bwMode="auto">
            <a:xfrm>
              <a:off x="4512" y="235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ea typeface="仿宋_GB2312" pitchFamily="49" charset="-122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72419" name="Line 35"/>
            <p:cNvSpPr>
              <a:spLocks noChangeShapeType="1"/>
            </p:cNvSpPr>
            <p:nvPr/>
          </p:nvSpPr>
          <p:spPr bwMode="auto">
            <a:xfrm flipH="1">
              <a:off x="3312" y="2160"/>
              <a:ext cx="6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2420" name="Object 36"/>
            <p:cNvGraphicFramePr>
              <a:graphicFrameLocks noChangeAspect="1"/>
            </p:cNvGraphicFramePr>
            <p:nvPr/>
          </p:nvGraphicFramePr>
          <p:xfrm>
            <a:off x="3545" y="1824"/>
            <a:ext cx="29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420"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824"/>
                          <a:ext cx="291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2896-338C-4575-AD5D-045155F9B9BB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225291" name="Picture 11" descr="aristotle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700213"/>
            <a:ext cx="3017837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4140200" y="1484313"/>
            <a:ext cx="4537075" cy="15636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古希腊哲学家亚里士多德</a:t>
            </a:r>
            <a:r>
              <a:rPr kumimoji="1" lang="en-US" altLang="zh-CN" sz="2800">
                <a:cs typeface="Times New Roman" pitchFamily="18" charset="0"/>
              </a:rPr>
              <a:t>(Aristotle</a:t>
            </a:r>
            <a:r>
              <a:rPr kumimoji="1" lang="zh-CN" altLang="en-US" sz="2800">
                <a:cs typeface="Times New Roman" pitchFamily="18" charset="0"/>
              </a:rPr>
              <a:t>，公元前</a:t>
            </a:r>
            <a:r>
              <a:rPr kumimoji="1" lang="en-US" altLang="zh-CN" sz="2800">
                <a:cs typeface="Times New Roman" pitchFamily="18" charset="0"/>
              </a:rPr>
              <a:t>384</a:t>
            </a:r>
            <a:r>
              <a:rPr kumimoji="1" lang="zh-CN" altLang="en-US" sz="2800">
                <a:cs typeface="Times New Roman" pitchFamily="18" charset="0"/>
              </a:rPr>
              <a:t>至公元前</a:t>
            </a:r>
            <a:r>
              <a:rPr kumimoji="1" lang="en-US" altLang="zh-CN" sz="2800">
                <a:cs typeface="Times New Roman" pitchFamily="18" charset="0"/>
              </a:rPr>
              <a:t>322)</a:t>
            </a:r>
            <a:r>
              <a:rPr kumimoji="1" lang="zh-CN" altLang="en-US" sz="2800">
                <a:cs typeface="Times New Roman" pitchFamily="18" charset="0"/>
              </a:rPr>
              <a:t>认为：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4267200" y="3276600"/>
            <a:ext cx="4572000" cy="531813"/>
          </a:xfrm>
          <a:prstGeom prst="rect">
            <a:avLst/>
          </a:prstGeom>
          <a:solidFill>
            <a:srgbClr val="99CCFF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cs typeface="Times New Roman" pitchFamily="18" charset="0"/>
              </a:rPr>
              <a:t>力是</a:t>
            </a:r>
            <a:r>
              <a:rPr kumimoji="1" lang="zh-CN" altLang="en-US" sz="2800">
                <a:solidFill>
                  <a:srgbClr val="FF3300"/>
                </a:solidFill>
                <a:cs typeface="Times New Roman" pitchFamily="18" charset="0"/>
              </a:rPr>
              <a:t>维持</a:t>
            </a:r>
            <a:r>
              <a:rPr kumimoji="1" lang="zh-CN" altLang="en-US" sz="2800">
                <a:cs typeface="Times New Roman" pitchFamily="18" charset="0"/>
              </a:rPr>
              <a:t>物体运动的原因。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4191000" y="4038600"/>
            <a:ext cx="4608513" cy="20542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古代物理学的形式是属于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经验总结性</a:t>
            </a:r>
            <a:r>
              <a:rPr kumimoji="1" lang="zh-CN" altLang="en-US" sz="2800">
                <a:cs typeface="Times New Roman" pitchFamily="18" charset="0"/>
              </a:rPr>
              <a:t>的，对事物的认识主要是凭直觉的观察，凭</a:t>
            </a:r>
            <a:r>
              <a:rPr kumimoji="1" lang="zh-CN" altLang="en-US" sz="2800">
                <a:solidFill>
                  <a:srgbClr val="FF3300"/>
                </a:solidFill>
                <a:cs typeface="Times New Roman" pitchFamily="18" charset="0"/>
              </a:rPr>
              <a:t>猜测和臆想</a:t>
            </a:r>
            <a:r>
              <a:rPr kumimoji="1" lang="zh-CN" altLang="en-US" sz="2800">
                <a:cs typeface="Times New Roman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3" grpId="0" animBg="1"/>
      <p:bldP spid="2252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A12A-4199-4474-B1A9-A301B7040D7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力学中常见的几种力 </a:t>
            </a: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24384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dirty="0">
                <a:cs typeface="Times New Roman" pitchFamily="18" charset="0"/>
              </a:rPr>
              <a:t>4. </a:t>
            </a:r>
            <a:r>
              <a:rPr kumimoji="1" lang="en-US" altLang="en-US" sz="2800" dirty="0" err="1">
                <a:cs typeface="Times New Roman" pitchFamily="18" charset="0"/>
              </a:rPr>
              <a:t>摩擦力</a:t>
            </a:r>
            <a:endParaRPr kumimoji="1" lang="zh-CN" altLang="en-US" sz="2800" dirty="0">
              <a:cs typeface="Times New Roman" pitchFamily="18" charset="0"/>
            </a:endParaRPr>
          </a:p>
        </p:txBody>
      </p:sp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304800" y="2133600"/>
            <a:ext cx="31908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（</a:t>
            </a:r>
            <a:r>
              <a:rPr kumimoji="1" lang="en-US" altLang="zh-CN" sz="2800" dirty="0">
                <a:cs typeface="Times New Roman" pitchFamily="18" charset="0"/>
              </a:rPr>
              <a:t>1</a:t>
            </a:r>
            <a:r>
              <a:rPr kumimoji="1" lang="zh-CN" altLang="en-US" sz="2800" dirty="0">
                <a:cs typeface="Times New Roman" pitchFamily="18" charset="0"/>
              </a:rPr>
              <a:t>）静摩擦力</a:t>
            </a: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609600" y="2590800"/>
            <a:ext cx="3962400" cy="1717675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当物体与接触面存在相对滑动</a:t>
            </a:r>
            <a:r>
              <a:rPr kumimoji="1" lang="zh-CN" altLang="en-US" sz="2400" dirty="0">
                <a:solidFill>
                  <a:srgbClr val="FF3300"/>
                </a:solidFill>
                <a:cs typeface="Times New Roman" pitchFamily="18" charset="0"/>
              </a:rPr>
              <a:t>趋势</a:t>
            </a:r>
            <a:r>
              <a:rPr kumimoji="1" lang="zh-CN" altLang="en-US" sz="2400" dirty="0">
                <a:cs typeface="Times New Roman" pitchFamily="18" charset="0"/>
              </a:rPr>
              <a:t>时，物体所受到接触面对它的阻力。其方向与相对滑动趋势方向相反。</a:t>
            </a:r>
          </a:p>
        </p:txBody>
      </p:sp>
      <p:grpSp>
        <p:nvGrpSpPr>
          <p:cNvPr id="274450" name="Group 18"/>
          <p:cNvGrpSpPr>
            <a:grpSpLocks/>
          </p:cNvGrpSpPr>
          <p:nvPr/>
        </p:nvGrpSpPr>
        <p:grpSpPr bwMode="auto">
          <a:xfrm>
            <a:off x="4953000" y="2209800"/>
            <a:ext cx="3990975" cy="2428875"/>
            <a:chOff x="2544" y="1380"/>
            <a:chExt cx="2514" cy="1530"/>
          </a:xfrm>
        </p:grpSpPr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2784" y="1947"/>
              <a:ext cx="1968" cy="624"/>
              <a:chOff x="2784" y="1947"/>
              <a:chExt cx="1968" cy="624"/>
            </a:xfrm>
          </p:grpSpPr>
          <p:sp>
            <p:nvSpPr>
              <p:cNvPr id="274452" name="Freeform 20"/>
              <p:cNvSpPr>
                <a:spLocks/>
              </p:cNvSpPr>
              <p:nvPr/>
            </p:nvSpPr>
            <p:spPr bwMode="auto">
              <a:xfrm>
                <a:off x="2784" y="2091"/>
                <a:ext cx="1968" cy="480"/>
              </a:xfrm>
              <a:custGeom>
                <a:avLst/>
                <a:gdLst/>
                <a:ahLst/>
                <a:cxnLst>
                  <a:cxn ang="0">
                    <a:pos x="672" y="0"/>
                  </a:cxn>
                  <a:cxn ang="0">
                    <a:pos x="2352" y="0"/>
                  </a:cxn>
                  <a:cxn ang="0">
                    <a:pos x="1728" y="624"/>
                  </a:cxn>
                  <a:cxn ang="0">
                    <a:pos x="0" y="624"/>
                  </a:cxn>
                  <a:cxn ang="0">
                    <a:pos x="672" y="0"/>
                  </a:cxn>
                </a:cxnLst>
                <a:rect l="0" t="0" r="r" b="b"/>
                <a:pathLst>
                  <a:path w="2352" h="624">
                    <a:moveTo>
                      <a:pt x="672" y="0"/>
                    </a:moveTo>
                    <a:lnTo>
                      <a:pt x="2352" y="0"/>
                    </a:lnTo>
                    <a:lnTo>
                      <a:pt x="1728" y="624"/>
                    </a:lnTo>
                    <a:lnTo>
                      <a:pt x="0" y="624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CCCC00"/>
              </a:solidFill>
              <a:ln w="19050" cmpd="sng">
                <a:solidFill>
                  <a:srgbClr val="CC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3216" y="1947"/>
                <a:ext cx="912" cy="432"/>
              </a:xfrm>
              <a:prstGeom prst="rect">
                <a:avLst/>
              </a:prstGeom>
              <a:solidFill>
                <a:srgbClr val="00FFCC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4454" name="Line 22"/>
            <p:cNvSpPr>
              <a:spLocks noChangeShapeType="1"/>
            </p:cNvSpPr>
            <p:nvPr/>
          </p:nvSpPr>
          <p:spPr bwMode="auto">
            <a:xfrm flipH="1">
              <a:off x="2544" y="2139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4455" name="Object 23"/>
            <p:cNvGraphicFramePr>
              <a:graphicFrameLocks noChangeAspect="1"/>
            </p:cNvGraphicFramePr>
            <p:nvPr/>
          </p:nvGraphicFramePr>
          <p:xfrm>
            <a:off x="2544" y="1755"/>
            <a:ext cx="25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4455" name="公式" r:id="rId2" imgW="164880" imgH="190440" progId="Equation.3">
                    <p:embed/>
                  </p:oleObj>
                </mc:Choice>
                <mc:Fallback>
                  <p:oleObj name="公式" r:id="rId2" imgW="164880" imgH="1904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755"/>
                          <a:ext cx="25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4456" name="Group 24"/>
            <p:cNvGrpSpPr>
              <a:grpSpLocks/>
            </p:cNvGrpSpPr>
            <p:nvPr/>
          </p:nvGrpSpPr>
          <p:grpSpPr bwMode="auto">
            <a:xfrm>
              <a:off x="4176" y="1995"/>
              <a:ext cx="882" cy="360"/>
              <a:chOff x="4176" y="2640"/>
              <a:chExt cx="882" cy="360"/>
            </a:xfrm>
          </p:grpSpPr>
          <p:sp>
            <p:nvSpPr>
              <p:cNvPr id="274457" name="Line 25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4458" name="Object 26"/>
              <p:cNvGraphicFramePr>
                <a:graphicFrameLocks noChangeAspect="1"/>
              </p:cNvGraphicFramePr>
              <p:nvPr/>
            </p:nvGraphicFramePr>
            <p:xfrm>
              <a:off x="4780" y="2640"/>
              <a:ext cx="27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58" name="公式" r:id="rId4" imgW="177480" imgH="228600" progId="Equation.3">
                      <p:embed/>
                    </p:oleObj>
                  </mc:Choice>
                  <mc:Fallback>
                    <p:oleObj name="公式" r:id="rId4" imgW="177480" imgH="22860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0" y="2640"/>
                            <a:ext cx="278" cy="360"/>
                          </a:xfrm>
                          <a:prstGeom prst="rect">
                            <a:avLst/>
                          </a:prstGeom>
                          <a:noFill/>
                          <a:effectLst>
                            <a:outerShdw dist="28398" dir="1593903" algn="ctr" rotWithShape="0">
                              <a:schemeClr val="bg1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3648" y="2379"/>
              <a:ext cx="336" cy="531"/>
              <a:chOff x="3648" y="3024"/>
              <a:chExt cx="336" cy="531"/>
            </a:xfrm>
          </p:grpSpPr>
          <p:sp>
            <p:nvSpPr>
              <p:cNvPr id="274460" name="Line 28"/>
              <p:cNvSpPr>
                <a:spLocks noChangeShapeType="1"/>
              </p:cNvSpPr>
              <p:nvPr/>
            </p:nvSpPr>
            <p:spPr bwMode="auto">
              <a:xfrm flipV="1">
                <a:off x="3648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4461" name="Object 29"/>
              <p:cNvGraphicFramePr>
                <a:graphicFrameLocks noChangeAspect="1"/>
              </p:cNvGraphicFramePr>
              <p:nvPr/>
            </p:nvGraphicFramePr>
            <p:xfrm>
              <a:off x="3667" y="3177"/>
              <a:ext cx="31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61" name="公式" r:id="rId6" imgW="203040" imgH="241200" progId="Equation.3">
                      <p:embed/>
                    </p:oleObj>
                  </mc:Choice>
                  <mc:Fallback>
                    <p:oleObj name="公式" r:id="rId6" imgW="203040" imgH="241200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7" y="3177"/>
                            <a:ext cx="31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4462" name="Group 30"/>
            <p:cNvGrpSpPr>
              <a:grpSpLocks/>
            </p:cNvGrpSpPr>
            <p:nvPr/>
          </p:nvGrpSpPr>
          <p:grpSpPr bwMode="auto">
            <a:xfrm>
              <a:off x="3646" y="1380"/>
              <a:ext cx="378" cy="807"/>
              <a:chOff x="3646" y="2025"/>
              <a:chExt cx="378" cy="807"/>
            </a:xfrm>
          </p:grpSpPr>
          <p:sp>
            <p:nvSpPr>
              <p:cNvPr id="274463" name="Line 31"/>
              <p:cNvSpPr>
                <a:spLocks noChangeShapeType="1"/>
              </p:cNvSpPr>
              <p:nvPr/>
            </p:nvSpPr>
            <p:spPr bwMode="auto">
              <a:xfrm>
                <a:off x="3648" y="2064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4464" name="Object 32"/>
              <p:cNvGraphicFramePr>
                <a:graphicFrameLocks noChangeAspect="1"/>
              </p:cNvGraphicFramePr>
              <p:nvPr/>
            </p:nvGraphicFramePr>
            <p:xfrm>
              <a:off x="3646" y="2025"/>
              <a:ext cx="37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4464" name="公式" r:id="rId8" imgW="241200" imgH="190440" progId="Equation.3">
                      <p:embed/>
                    </p:oleObj>
                  </mc:Choice>
                  <mc:Fallback>
                    <p:oleObj name="公式" r:id="rId8" imgW="241200" imgH="19044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6" y="2025"/>
                            <a:ext cx="378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74465" name="Object 33"/>
          <p:cNvGraphicFramePr>
            <a:graphicFrameLocks noChangeAspect="1"/>
          </p:cNvGraphicFramePr>
          <p:nvPr/>
        </p:nvGraphicFramePr>
        <p:xfrm>
          <a:off x="5173662" y="2209800"/>
          <a:ext cx="13795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65" name="公式" r:id="rId10" imgW="545760" imgH="228600" progId="Equation.3">
                  <p:embed/>
                </p:oleObj>
              </mc:Choice>
              <mc:Fallback>
                <p:oleObj name="公式" r:id="rId10" imgW="54576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2" y="2209800"/>
                        <a:ext cx="13795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66" name="Text Box 34"/>
          <p:cNvSpPr txBox="1">
            <a:spLocks noChangeArrowheads="1"/>
          </p:cNvSpPr>
          <p:nvPr/>
        </p:nvSpPr>
        <p:spPr bwMode="auto">
          <a:xfrm>
            <a:off x="457200" y="4510087"/>
            <a:ext cx="647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静摩擦力的大小随外力的变化而变化。</a:t>
            </a:r>
          </a:p>
        </p:txBody>
      </p:sp>
      <p:sp>
        <p:nvSpPr>
          <p:cNvPr id="274468" name="Rectangle 36"/>
          <p:cNvSpPr>
            <a:spLocks noChangeArrowheads="1"/>
          </p:cNvSpPr>
          <p:nvPr/>
        </p:nvSpPr>
        <p:spPr bwMode="auto">
          <a:xfrm>
            <a:off x="4038600" y="1219200"/>
            <a:ext cx="5029200" cy="871713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  <a:sym typeface="Symbol" pitchFamily="18" charset="2"/>
              </a:rPr>
              <a:t>相互接触的物体间产生的一对</a:t>
            </a:r>
            <a:r>
              <a:rPr kumimoji="1" lang="zh-CN" altLang="en-US" sz="2400" dirty="0">
                <a:solidFill>
                  <a:srgbClr val="0000CC"/>
                </a:solidFill>
                <a:cs typeface="Times New Roman" pitchFamily="18" charset="0"/>
                <a:sym typeface="Symbol" pitchFamily="18" charset="2"/>
              </a:rPr>
              <a:t>阻止相对运动或</a:t>
            </a:r>
            <a:r>
              <a:rPr kumimoji="1" lang="zh-CN" altLang="en-US" sz="24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相对运动趋势</a:t>
            </a:r>
            <a:r>
              <a:rPr kumimoji="1" lang="zh-CN" altLang="en-US" sz="2400" dirty="0">
                <a:cs typeface="Times New Roman" pitchFamily="18" charset="0"/>
                <a:sym typeface="Symbol" pitchFamily="18" charset="2"/>
              </a:rPr>
              <a:t>的力。</a:t>
            </a:r>
          </a:p>
        </p:txBody>
      </p:sp>
      <p:sp>
        <p:nvSpPr>
          <p:cNvPr id="274469" name="Text Box 37"/>
          <p:cNvSpPr txBox="1">
            <a:spLocks noChangeArrowheads="1"/>
          </p:cNvSpPr>
          <p:nvPr/>
        </p:nvSpPr>
        <p:spPr bwMode="auto">
          <a:xfrm>
            <a:off x="457200" y="5043487"/>
            <a:ext cx="787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  <a:sym typeface="Symbol" pitchFamily="18" charset="2"/>
              </a:rPr>
              <a:t>静摩擦力：决定于物体受到其它外力的合力。</a:t>
            </a:r>
          </a:p>
        </p:txBody>
      </p: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457200" y="5684838"/>
            <a:ext cx="3048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最大静摩擦力：</a:t>
            </a:r>
          </a:p>
        </p:txBody>
      </p:sp>
      <p:graphicFrame>
        <p:nvGraphicFramePr>
          <p:cNvPr id="274471" name="Object 39"/>
          <p:cNvGraphicFramePr>
            <a:graphicFrameLocks noChangeAspect="1"/>
          </p:cNvGraphicFramePr>
          <p:nvPr/>
        </p:nvGraphicFramePr>
        <p:xfrm>
          <a:off x="3589338" y="5638800"/>
          <a:ext cx="215423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1" name="公式" r:id="rId12" imgW="850680" imgH="241200" progId="Equation.3">
                  <p:embed/>
                </p:oleObj>
              </mc:Choice>
              <mc:Fallback>
                <p:oleObj name="公式" r:id="rId12" imgW="850680" imgH="2412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638800"/>
                        <a:ext cx="2154237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72" name="Rectangle 40"/>
          <p:cNvSpPr>
            <a:spLocks noChangeArrowheads="1"/>
          </p:cNvSpPr>
          <p:nvPr/>
        </p:nvSpPr>
        <p:spPr bwMode="auto">
          <a:xfrm>
            <a:off x="6096000" y="5684838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i="1"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en-US" altLang="zh-CN" sz="2800" baseline="-25000"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800">
                <a:cs typeface="Times New Roman" pitchFamily="18" charset="0"/>
                <a:sym typeface="Symbol" pitchFamily="18" charset="2"/>
              </a:rPr>
              <a:t>为静摩擦系数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CD5AD-5A25-4E28-BA80-DAD37BE7BFF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力学中常见的几种力 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2438400" cy="5191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2800" dirty="0">
                <a:cs typeface="Times New Roman" pitchFamily="18" charset="0"/>
              </a:rPr>
              <a:t>4. </a:t>
            </a:r>
            <a:r>
              <a:rPr kumimoji="1" lang="en-US" altLang="en-US" sz="2800" dirty="0" err="1">
                <a:cs typeface="Times New Roman" pitchFamily="18" charset="0"/>
              </a:rPr>
              <a:t>摩擦力</a:t>
            </a:r>
            <a:endParaRPr kumimoji="1" lang="zh-CN" altLang="en-US" sz="2800" dirty="0">
              <a:cs typeface="Times New Roman" pitchFamily="18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04800" y="2209800"/>
            <a:ext cx="31908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（</a:t>
            </a:r>
            <a:r>
              <a:rPr kumimoji="1" lang="en-US" altLang="zh-CN" sz="2800">
                <a:cs typeface="Times New Roman" pitchFamily="18" charset="0"/>
              </a:rPr>
              <a:t>2</a:t>
            </a:r>
            <a:r>
              <a:rPr kumimoji="1" lang="zh-CN" altLang="en-US" sz="2800">
                <a:cs typeface="Times New Roman" pitchFamily="18" charset="0"/>
              </a:rPr>
              <a:t>）滑动摩擦力</a:t>
            </a:r>
          </a:p>
        </p:txBody>
      </p:sp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762000" y="2743200"/>
            <a:ext cx="7315200" cy="914400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当物体相对于接触面滑动时，物体所受到接触面对它的阻力。其方向与滑动方向相反。</a:t>
            </a:r>
          </a:p>
        </p:txBody>
      </p:sp>
      <p:graphicFrame>
        <p:nvGraphicFramePr>
          <p:cNvPr id="275487" name="Object 31"/>
          <p:cNvGraphicFramePr>
            <a:graphicFrameLocks noChangeAspect="1"/>
          </p:cNvGraphicFramePr>
          <p:nvPr/>
        </p:nvGraphicFramePr>
        <p:xfrm>
          <a:off x="1219200" y="4419600"/>
          <a:ext cx="1581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87" name="公式" r:id="rId2" imgW="622080" imgH="228600" progId="Equation.3">
                  <p:embed/>
                </p:oleObj>
              </mc:Choice>
              <mc:Fallback>
                <p:oleObj name="公式" r:id="rId2" imgW="622080" imgH="2286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158115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505" name="Group 49"/>
          <p:cNvGrpSpPr>
            <a:grpSpLocks/>
          </p:cNvGrpSpPr>
          <p:nvPr/>
        </p:nvGrpSpPr>
        <p:grpSpPr bwMode="auto">
          <a:xfrm>
            <a:off x="4572000" y="3809999"/>
            <a:ext cx="4021138" cy="2428875"/>
            <a:chOff x="2609" y="2389"/>
            <a:chExt cx="2533" cy="1530"/>
          </a:xfrm>
        </p:grpSpPr>
        <p:grpSp>
          <p:nvGrpSpPr>
            <p:cNvPr id="275488" name="Group 32"/>
            <p:cNvGrpSpPr>
              <a:grpSpLocks/>
            </p:cNvGrpSpPr>
            <p:nvPr/>
          </p:nvGrpSpPr>
          <p:grpSpPr bwMode="auto">
            <a:xfrm>
              <a:off x="2609" y="2831"/>
              <a:ext cx="2208" cy="749"/>
              <a:chOff x="2608" y="2614"/>
              <a:chExt cx="2208" cy="749"/>
            </a:xfrm>
          </p:grpSpPr>
          <p:sp>
            <p:nvSpPr>
              <p:cNvPr id="275489" name="Freeform 33"/>
              <p:cNvSpPr>
                <a:spLocks/>
              </p:cNvSpPr>
              <p:nvPr/>
            </p:nvSpPr>
            <p:spPr bwMode="auto">
              <a:xfrm>
                <a:off x="2848" y="2883"/>
                <a:ext cx="1968" cy="480"/>
              </a:xfrm>
              <a:custGeom>
                <a:avLst/>
                <a:gdLst/>
                <a:ahLst/>
                <a:cxnLst>
                  <a:cxn ang="0">
                    <a:pos x="672" y="0"/>
                  </a:cxn>
                  <a:cxn ang="0">
                    <a:pos x="2352" y="0"/>
                  </a:cxn>
                  <a:cxn ang="0">
                    <a:pos x="1728" y="624"/>
                  </a:cxn>
                  <a:cxn ang="0">
                    <a:pos x="0" y="624"/>
                  </a:cxn>
                  <a:cxn ang="0">
                    <a:pos x="672" y="0"/>
                  </a:cxn>
                </a:cxnLst>
                <a:rect l="0" t="0" r="r" b="b"/>
                <a:pathLst>
                  <a:path w="2352" h="624">
                    <a:moveTo>
                      <a:pt x="672" y="0"/>
                    </a:moveTo>
                    <a:lnTo>
                      <a:pt x="2352" y="0"/>
                    </a:lnTo>
                    <a:lnTo>
                      <a:pt x="1728" y="624"/>
                    </a:lnTo>
                    <a:lnTo>
                      <a:pt x="0" y="624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CCCC00"/>
              </a:solidFill>
              <a:ln w="19050" cmpd="sng">
                <a:solidFill>
                  <a:srgbClr val="CCCC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5490" name="Rectangle 34"/>
              <p:cNvSpPr>
                <a:spLocks noChangeArrowheads="1"/>
              </p:cNvSpPr>
              <p:nvPr/>
            </p:nvSpPr>
            <p:spPr bwMode="auto">
              <a:xfrm>
                <a:off x="3280" y="2739"/>
                <a:ext cx="912" cy="432"/>
              </a:xfrm>
              <a:prstGeom prst="rect">
                <a:avLst/>
              </a:prstGeom>
              <a:solidFill>
                <a:srgbClr val="00FFCC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FF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275491" name="Line 35"/>
              <p:cNvSpPr>
                <a:spLocks noChangeShapeType="1"/>
              </p:cNvSpPr>
              <p:nvPr/>
            </p:nvSpPr>
            <p:spPr bwMode="auto">
              <a:xfrm flipH="1">
                <a:off x="2608" y="2931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5492" name="Object 36"/>
              <p:cNvGraphicFramePr>
                <a:graphicFrameLocks noChangeAspect="1"/>
              </p:cNvGraphicFramePr>
              <p:nvPr/>
            </p:nvGraphicFramePr>
            <p:xfrm>
              <a:off x="2608" y="2614"/>
              <a:ext cx="20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492" name="公式" r:id="rId4" imgW="126720" imgH="177480" progId="Equation.3">
                      <p:embed/>
                    </p:oleObj>
                  </mc:Choice>
                  <mc:Fallback>
                    <p:oleObj name="公式" r:id="rId4" imgW="126720" imgH="177480" progId="Equation.3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2614"/>
                            <a:ext cx="202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5493" name="Group 37"/>
            <p:cNvGrpSpPr>
              <a:grpSpLocks/>
            </p:cNvGrpSpPr>
            <p:nvPr/>
          </p:nvGrpSpPr>
          <p:grpSpPr bwMode="auto">
            <a:xfrm>
              <a:off x="4260" y="3023"/>
              <a:ext cx="882" cy="360"/>
              <a:chOff x="4176" y="2640"/>
              <a:chExt cx="882" cy="360"/>
            </a:xfrm>
          </p:grpSpPr>
          <p:sp>
            <p:nvSpPr>
              <p:cNvPr id="275494" name="Line 38"/>
              <p:cNvSpPr>
                <a:spLocks noChangeShapeType="1"/>
              </p:cNvSpPr>
              <p:nvPr/>
            </p:nvSpPr>
            <p:spPr bwMode="auto">
              <a:xfrm>
                <a:off x="4176" y="2928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5495" name="Object 39"/>
              <p:cNvGraphicFramePr>
                <a:graphicFrameLocks noChangeAspect="1"/>
              </p:cNvGraphicFramePr>
              <p:nvPr/>
            </p:nvGraphicFramePr>
            <p:xfrm>
              <a:off x="4780" y="2640"/>
              <a:ext cx="278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495" name="公式" r:id="rId6" imgW="177480" imgH="228600" progId="Equation.3">
                      <p:embed/>
                    </p:oleObj>
                  </mc:Choice>
                  <mc:Fallback>
                    <p:oleObj name="公式" r:id="rId6" imgW="177480" imgH="22860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0" y="2640"/>
                            <a:ext cx="278" cy="360"/>
                          </a:xfrm>
                          <a:prstGeom prst="rect">
                            <a:avLst/>
                          </a:prstGeom>
                          <a:noFill/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28398" dir="1593903" algn="ctr" rotWithShape="0">
                                    <a:schemeClr val="bg1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5496" name="Group 40"/>
            <p:cNvGrpSpPr>
              <a:grpSpLocks/>
            </p:cNvGrpSpPr>
            <p:nvPr/>
          </p:nvGrpSpPr>
          <p:grpSpPr bwMode="auto">
            <a:xfrm>
              <a:off x="3713" y="3388"/>
              <a:ext cx="336" cy="531"/>
              <a:chOff x="3648" y="3024"/>
              <a:chExt cx="336" cy="531"/>
            </a:xfrm>
          </p:grpSpPr>
          <p:sp>
            <p:nvSpPr>
              <p:cNvPr id="275497" name="Line 41"/>
              <p:cNvSpPr>
                <a:spLocks noChangeShapeType="1"/>
              </p:cNvSpPr>
              <p:nvPr/>
            </p:nvSpPr>
            <p:spPr bwMode="auto">
              <a:xfrm flipV="1">
                <a:off x="3648" y="302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5498" name="Object 42"/>
              <p:cNvGraphicFramePr>
                <a:graphicFrameLocks noChangeAspect="1"/>
              </p:cNvGraphicFramePr>
              <p:nvPr/>
            </p:nvGraphicFramePr>
            <p:xfrm>
              <a:off x="3667" y="3177"/>
              <a:ext cx="317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498" name="公式" r:id="rId8" imgW="203040" imgH="241200" progId="Equation.3">
                      <p:embed/>
                    </p:oleObj>
                  </mc:Choice>
                  <mc:Fallback>
                    <p:oleObj name="公式" r:id="rId8" imgW="203040" imgH="241200" progId="Equation.3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7" y="3177"/>
                            <a:ext cx="317" cy="3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5499" name="Group 43"/>
            <p:cNvGrpSpPr>
              <a:grpSpLocks/>
            </p:cNvGrpSpPr>
            <p:nvPr/>
          </p:nvGrpSpPr>
          <p:grpSpPr bwMode="auto">
            <a:xfrm>
              <a:off x="3711" y="2389"/>
              <a:ext cx="378" cy="807"/>
              <a:chOff x="3646" y="2025"/>
              <a:chExt cx="378" cy="807"/>
            </a:xfrm>
          </p:grpSpPr>
          <p:sp>
            <p:nvSpPr>
              <p:cNvPr id="275500" name="Line 44"/>
              <p:cNvSpPr>
                <a:spLocks noChangeShapeType="1"/>
              </p:cNvSpPr>
              <p:nvPr/>
            </p:nvSpPr>
            <p:spPr bwMode="auto">
              <a:xfrm>
                <a:off x="3648" y="2064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5501" name="Object 45"/>
              <p:cNvGraphicFramePr>
                <a:graphicFrameLocks noChangeAspect="1"/>
              </p:cNvGraphicFramePr>
              <p:nvPr/>
            </p:nvGraphicFramePr>
            <p:xfrm>
              <a:off x="3646" y="2025"/>
              <a:ext cx="37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5501" name="公式" r:id="rId10" imgW="241200" imgH="190440" progId="Equation.3">
                      <p:embed/>
                    </p:oleObj>
                  </mc:Choice>
                  <mc:Fallback>
                    <p:oleObj name="公式" r:id="rId10" imgW="241200" imgH="190440" progId="Equation.3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6" y="2025"/>
                            <a:ext cx="378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5506" name="Text Box 50"/>
          <p:cNvSpPr txBox="1">
            <a:spLocks noChangeArrowheads="1"/>
          </p:cNvSpPr>
          <p:nvPr/>
        </p:nvSpPr>
        <p:spPr bwMode="auto">
          <a:xfrm>
            <a:off x="685800" y="5715000"/>
            <a:ext cx="34575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i="1" dirty="0">
                <a:cs typeface="Times New Roman" pitchFamily="18" charset="0"/>
                <a:sym typeface="Symbol" pitchFamily="18" charset="2"/>
              </a:rPr>
              <a:t></a:t>
            </a:r>
            <a:r>
              <a:rPr kumimoji="1" lang="zh-CN" altLang="en-US" sz="2800" dirty="0">
                <a:cs typeface="Times New Roman" pitchFamily="18" charset="0"/>
                <a:sym typeface="Symbol" pitchFamily="18" charset="2"/>
              </a:rPr>
              <a:t>为滑动摩擦因数</a:t>
            </a:r>
            <a:endParaRPr kumimoji="1" lang="zh-CN" alt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80982-62FC-42D1-ACAE-41784113C220}" type="slidenum">
              <a:rPr lang="en-US" altLang="zh-CN"/>
              <a:pPr/>
              <a:t>22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538868" imgH="5827030"/>
        </mc:Choice>
        <mc:Fallback>
          <p:control r:id="rId1" imgW="7538868" imgH="582703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14400" y="1030288"/>
                  <a:ext cx="7539038" cy="5827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6C113-15EB-48E9-8CAC-515A03FF5995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278531" name="Picture 3" descr="2006121826495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688" y="2209800"/>
            <a:ext cx="5762625" cy="4111625"/>
          </a:xfrm>
          <a:prstGeom prst="rect">
            <a:avLst/>
          </a:prstGeom>
          <a:noFill/>
        </p:spPr>
      </p:pic>
      <p:pic>
        <p:nvPicPr>
          <p:cNvPr id="278532" name="Picture 4" descr="为什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987425" cy="1035050"/>
          </a:xfrm>
          <a:prstGeom prst="rect">
            <a:avLst/>
          </a:prstGeom>
          <a:noFill/>
        </p:spPr>
      </p:pic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981200" y="1066800"/>
            <a:ext cx="6408738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dirty="0"/>
              <a:t>自行车在粗糙的水平面上</a:t>
            </a:r>
            <a:r>
              <a:rPr kumimoji="1" lang="zh-CN" altLang="en-US" sz="2800" dirty="0">
                <a:solidFill>
                  <a:srgbClr val="0000CC"/>
                </a:solidFill>
              </a:rPr>
              <a:t>起动</a:t>
            </a:r>
            <a:r>
              <a:rPr kumimoji="1" lang="zh-CN" altLang="en-US" sz="2800" dirty="0"/>
              <a:t>时，前轮和后轮所受的摩擦力方向如何？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38B93-8F9B-4D7A-9811-89CB499C21E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牛顿定律的应用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57200" y="1676400"/>
            <a:ext cx="4572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牛顿第二定律的数学表达式 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457200" y="2219325"/>
            <a:ext cx="2209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  <a:sym typeface="Symbol" pitchFamily="18" charset="2"/>
              </a:rPr>
              <a:t>矢量式： </a:t>
            </a:r>
          </a:p>
        </p:txBody>
      </p:sp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1981200" y="2057400"/>
          <a:ext cx="30353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98320" imgH="419040" progId="Equation.3">
                  <p:embed/>
                </p:oleObj>
              </mc:Choice>
              <mc:Fallback>
                <p:oleObj name="公式" r:id="rId3" imgW="1498320" imgH="419040" progId="Equation.3">
                  <p:embed/>
                  <p:pic>
                    <p:nvPicPr>
                      <p:cNvPr id="277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057400"/>
                        <a:ext cx="30353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457200" y="2819400"/>
            <a:ext cx="1905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  <a:sym typeface="Symbol" pitchFamily="18" charset="2"/>
              </a:rPr>
              <a:t>分量式： 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/>
        </p:nvGraphicFramePr>
        <p:xfrm>
          <a:off x="609600" y="3352800"/>
          <a:ext cx="4095750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2035286" imgH="1517706" progId="Word.Document.8">
                  <p:embed/>
                </p:oleObj>
              </mc:Choice>
              <mc:Fallback>
                <p:oleObj name="文档" r:id="rId5" imgW="2035286" imgH="1517706" progId="Word.Document.8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4095750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/>
          <p:cNvGraphicFramePr>
            <a:graphicFrameLocks noChangeAspect="1"/>
          </p:cNvGraphicFramePr>
          <p:nvPr/>
        </p:nvGraphicFramePr>
        <p:xfrm>
          <a:off x="5486400" y="3352800"/>
          <a:ext cx="2643188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7" imgW="1313436" imgH="1208837" progId="Word.Document.8">
                  <p:embed/>
                </p:oleObj>
              </mc:Choice>
              <mc:Fallback>
                <p:oleObj name="文档" r:id="rId7" imgW="1313436" imgH="1208837" progId="Word.Document.8">
                  <p:embed/>
                  <p:pic>
                    <p:nvPicPr>
                      <p:cNvPr id="277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352800"/>
                        <a:ext cx="2643188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BE7B-2C97-48B6-B4CD-3075A8C6805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01650" y="1219200"/>
            <a:ext cx="4756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用牛顿第二定律解质点动力学问题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57959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cs typeface="Times New Roman" pitchFamily="18" charset="0"/>
                <a:sym typeface="Symbol" pitchFamily="18" charset="2"/>
              </a:rPr>
              <a:t>1) </a:t>
            </a:r>
            <a:r>
              <a:rPr kumimoji="1" lang="zh-CN" altLang="en-US" sz="2800">
                <a:cs typeface="Times New Roman" pitchFamily="18" charset="0"/>
                <a:sym typeface="Symbol" pitchFamily="18" charset="2"/>
              </a:rPr>
              <a:t>已知运动，求受力：求导过程 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700088" y="2362200"/>
            <a:ext cx="61579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cs typeface="Times New Roman" pitchFamily="18" charset="0"/>
                <a:sym typeface="Symbol" pitchFamily="18" charset="2"/>
              </a:rPr>
              <a:t>2) </a:t>
            </a:r>
            <a:r>
              <a:rPr kumimoji="1" lang="zh-CN" altLang="en-US" sz="2800" dirty="0">
                <a:cs typeface="Times New Roman" pitchFamily="18" charset="0"/>
                <a:sym typeface="Symbol" pitchFamily="18" charset="2"/>
              </a:rPr>
              <a:t>已知受力，求运动：积分过程 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609600" y="29718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解题要点：</a:t>
            </a:r>
          </a:p>
        </p:txBody>
      </p:sp>
      <p:grpSp>
        <p:nvGrpSpPr>
          <p:cNvPr id="279565" name="Group 13"/>
          <p:cNvGrpSpPr>
            <a:grpSpLocks/>
          </p:cNvGrpSpPr>
          <p:nvPr/>
        </p:nvGrpSpPr>
        <p:grpSpPr bwMode="auto">
          <a:xfrm>
            <a:off x="358775" y="3657600"/>
            <a:ext cx="8610600" cy="2728913"/>
            <a:chOff x="226" y="2400"/>
            <a:chExt cx="5424" cy="1719"/>
          </a:xfrm>
        </p:grpSpPr>
        <p:sp>
          <p:nvSpPr>
            <p:cNvPr id="279560" name="Text Box 8"/>
            <p:cNvSpPr txBox="1">
              <a:spLocks noChangeArrowheads="1"/>
            </p:cNvSpPr>
            <p:nvPr/>
          </p:nvSpPr>
          <p:spPr bwMode="auto">
            <a:xfrm>
              <a:off x="240" y="2400"/>
              <a:ext cx="47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（</a:t>
              </a:r>
              <a:r>
                <a:rPr kumimoji="1" lang="en-US" altLang="zh-CN" sz="2800"/>
                <a:t>1</a:t>
              </a:r>
              <a:r>
                <a:rPr kumimoji="1" lang="zh-CN" altLang="en-US" sz="2800"/>
                <a:t>）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受力分析</a:t>
              </a:r>
              <a:r>
                <a:rPr kumimoji="1" lang="zh-CN" altLang="en-US" sz="2800"/>
                <a:t>，画出受力图（隔离法）</a:t>
              </a:r>
            </a:p>
          </p:txBody>
        </p:sp>
        <p:sp>
          <p:nvSpPr>
            <p:cNvPr id="279561" name="Text Box 9"/>
            <p:cNvSpPr txBox="1">
              <a:spLocks noChangeArrowheads="1"/>
            </p:cNvSpPr>
            <p:nvPr/>
          </p:nvSpPr>
          <p:spPr bwMode="auto">
            <a:xfrm>
              <a:off x="226" y="3312"/>
              <a:ext cx="54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/>
                <a:t>（</a:t>
              </a:r>
              <a:r>
                <a:rPr kumimoji="1" lang="en-US" altLang="zh-CN" sz="2800" dirty="0"/>
                <a:t>3</a:t>
              </a:r>
              <a:r>
                <a:rPr kumimoji="1" lang="zh-CN" altLang="en-US" sz="2800" dirty="0"/>
                <a:t>）对各隔离体建立牛顿运动方程的矢量式（分量式）</a:t>
              </a:r>
            </a:p>
          </p:txBody>
        </p:sp>
        <p:sp>
          <p:nvSpPr>
            <p:cNvPr id="279562" name="Text Box 10"/>
            <p:cNvSpPr txBox="1">
              <a:spLocks noChangeArrowheads="1"/>
            </p:cNvSpPr>
            <p:nvPr/>
          </p:nvSpPr>
          <p:spPr bwMode="auto">
            <a:xfrm>
              <a:off x="262" y="2880"/>
              <a:ext cx="48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（</a:t>
              </a:r>
              <a:r>
                <a:rPr kumimoji="1" lang="en-US" altLang="zh-CN" sz="2800"/>
                <a:t>2</a:t>
              </a:r>
              <a:r>
                <a:rPr kumimoji="1" lang="zh-CN" altLang="en-US" sz="2800"/>
                <a:t>）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建立坐标系</a:t>
              </a:r>
            </a:p>
          </p:txBody>
        </p:sp>
        <p:sp>
          <p:nvSpPr>
            <p:cNvPr id="279563" name="Text Box 11"/>
            <p:cNvSpPr txBox="1">
              <a:spLocks noChangeArrowheads="1"/>
            </p:cNvSpPr>
            <p:nvPr/>
          </p:nvSpPr>
          <p:spPr bwMode="auto">
            <a:xfrm>
              <a:off x="236" y="3792"/>
              <a:ext cx="47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/>
                <a:t>（</a:t>
              </a:r>
              <a:r>
                <a:rPr kumimoji="1" lang="en-US" altLang="zh-CN" sz="2800" dirty="0"/>
                <a:t>4</a:t>
              </a:r>
              <a:r>
                <a:rPr kumimoji="1" lang="zh-CN" altLang="en-US" sz="2800" dirty="0"/>
                <a:t>）解方程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5EDF-4A21-4FBE-B60F-60D89E420227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469900" y="1295400"/>
          <a:ext cx="82169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20654" imgH="644377" progId="Word.Document.8">
                  <p:embed/>
                </p:oleObj>
              </mc:Choice>
              <mc:Fallback>
                <p:oleObj name="文档" r:id="rId2" imgW="3320654" imgH="644377" progId="Word.Document.8">
                  <p:embed/>
                  <p:pic>
                    <p:nvPicPr>
                      <p:cNvPr id="280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295400"/>
                        <a:ext cx="82169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581" name="Group 5"/>
          <p:cNvGrpSpPr>
            <a:grpSpLocks/>
          </p:cNvGrpSpPr>
          <p:nvPr/>
        </p:nvGrpSpPr>
        <p:grpSpPr bwMode="auto">
          <a:xfrm>
            <a:off x="2148681" y="3124200"/>
            <a:ext cx="4846638" cy="2724150"/>
            <a:chOff x="1460" y="1842"/>
            <a:chExt cx="3053" cy="1716"/>
          </a:xfrm>
        </p:grpSpPr>
        <p:sp>
          <p:nvSpPr>
            <p:cNvPr id="280582" name="Text Box 6"/>
            <p:cNvSpPr txBox="1">
              <a:spLocks noChangeArrowheads="1"/>
            </p:cNvSpPr>
            <p:nvPr/>
          </p:nvSpPr>
          <p:spPr bwMode="auto">
            <a:xfrm>
              <a:off x="4150" y="2499"/>
              <a:ext cx="36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280583" name="Text Box 7"/>
            <p:cNvSpPr txBox="1">
              <a:spLocks noChangeArrowheads="1"/>
            </p:cNvSpPr>
            <p:nvPr/>
          </p:nvSpPr>
          <p:spPr bwMode="auto">
            <a:xfrm>
              <a:off x="2222" y="2024"/>
              <a:ext cx="6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280584" name="AutoShape 8"/>
            <p:cNvSpPr>
              <a:spLocks noChangeArrowheads="1"/>
            </p:cNvSpPr>
            <p:nvPr/>
          </p:nvSpPr>
          <p:spPr bwMode="auto">
            <a:xfrm flipH="1">
              <a:off x="1655" y="2125"/>
              <a:ext cx="2041" cy="1134"/>
            </a:xfrm>
            <a:prstGeom prst="rtTriangle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585" name="Oval 9"/>
            <p:cNvSpPr>
              <a:spLocks noChangeArrowheads="1"/>
            </p:cNvSpPr>
            <p:nvPr/>
          </p:nvSpPr>
          <p:spPr bwMode="auto">
            <a:xfrm>
              <a:off x="3696" y="1842"/>
              <a:ext cx="306" cy="318"/>
            </a:xfrm>
            <a:prstGeom prst="ellips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586" name="Line 10"/>
            <p:cNvSpPr>
              <a:spLocks noChangeShapeType="1"/>
            </p:cNvSpPr>
            <p:nvPr/>
          </p:nvSpPr>
          <p:spPr bwMode="auto">
            <a:xfrm flipH="1">
              <a:off x="3696" y="1984"/>
              <a:ext cx="165" cy="14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587" name="Line 11"/>
            <p:cNvSpPr>
              <a:spLocks noChangeShapeType="1"/>
            </p:cNvSpPr>
            <p:nvPr/>
          </p:nvSpPr>
          <p:spPr bwMode="auto">
            <a:xfrm flipV="1">
              <a:off x="2728" y="1858"/>
              <a:ext cx="1046" cy="602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588" name="Rectangle 12"/>
            <p:cNvSpPr>
              <a:spLocks noChangeArrowheads="1"/>
            </p:cNvSpPr>
            <p:nvPr/>
          </p:nvSpPr>
          <p:spPr bwMode="auto">
            <a:xfrm rot="-1757206">
              <a:off x="2430" y="2338"/>
              <a:ext cx="306" cy="3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3366"/>
                  </a:solidFill>
                </a:rPr>
                <a:t>A</a:t>
              </a:r>
            </a:p>
          </p:txBody>
        </p:sp>
        <p:sp>
          <p:nvSpPr>
            <p:cNvPr id="280589" name="Line 13"/>
            <p:cNvSpPr>
              <a:spLocks noChangeShapeType="1"/>
            </p:cNvSpPr>
            <p:nvPr/>
          </p:nvSpPr>
          <p:spPr bwMode="auto">
            <a:xfrm>
              <a:off x="4002" y="1978"/>
              <a:ext cx="0" cy="472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590" name="Rectangle 14"/>
            <p:cNvSpPr>
              <a:spLocks noChangeArrowheads="1"/>
            </p:cNvSpPr>
            <p:nvPr/>
          </p:nvSpPr>
          <p:spPr bwMode="auto">
            <a:xfrm>
              <a:off x="3849" y="2448"/>
              <a:ext cx="306" cy="3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rgbClr val="003366"/>
                  </a:solidFill>
                </a:rPr>
                <a:t>B</a:t>
              </a:r>
            </a:p>
          </p:txBody>
        </p:sp>
        <p:sp>
          <p:nvSpPr>
            <p:cNvPr id="280591" name="Line 15"/>
            <p:cNvSpPr>
              <a:spLocks noChangeShapeType="1"/>
            </p:cNvSpPr>
            <p:nvPr/>
          </p:nvSpPr>
          <p:spPr bwMode="auto">
            <a:xfrm>
              <a:off x="4002" y="2826"/>
              <a:ext cx="0" cy="472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592" name="Arc 16"/>
            <p:cNvSpPr>
              <a:spLocks/>
            </p:cNvSpPr>
            <p:nvPr/>
          </p:nvSpPr>
          <p:spPr bwMode="auto">
            <a:xfrm>
              <a:off x="1836" y="3164"/>
              <a:ext cx="102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0593" name="Object 17"/>
            <p:cNvGraphicFramePr>
              <a:graphicFrameLocks noChangeAspect="1"/>
            </p:cNvGraphicFramePr>
            <p:nvPr/>
          </p:nvGraphicFramePr>
          <p:xfrm>
            <a:off x="1972" y="3062"/>
            <a:ext cx="14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2805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3062"/>
                          <a:ext cx="143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594" name="Text Box 18"/>
            <p:cNvSpPr txBox="1">
              <a:spLocks noChangeArrowheads="1"/>
            </p:cNvSpPr>
            <p:nvPr/>
          </p:nvSpPr>
          <p:spPr bwMode="auto">
            <a:xfrm>
              <a:off x="3832" y="3270"/>
              <a:ext cx="4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  <p:sp>
          <p:nvSpPr>
            <p:cNvPr id="280595" name="Text Box 19"/>
            <p:cNvSpPr txBox="1">
              <a:spLocks noChangeArrowheads="1"/>
            </p:cNvSpPr>
            <p:nvPr/>
          </p:nvSpPr>
          <p:spPr bwMode="auto">
            <a:xfrm>
              <a:off x="1460" y="284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7E6B7-650D-45F5-A096-FA17A076E69B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/>
        </p:nvGraphicFramePr>
        <p:xfrm>
          <a:off x="989013" y="1652588"/>
          <a:ext cx="6853237" cy="47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51378" imgH="1904333" progId="Word.Document.8">
                  <p:embed/>
                </p:oleObj>
              </mc:Choice>
              <mc:Fallback>
                <p:oleObj name="Document" r:id="rId2" imgW="2751378" imgH="1904333" progId="Word.Document.8">
                  <p:embed/>
                  <p:pic>
                    <p:nvPicPr>
                      <p:cNvPr id="28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652588"/>
                        <a:ext cx="6853237" cy="473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受力分析！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3BC-178B-4AC6-B4A4-646030D20D77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517525" y="1290638"/>
          <a:ext cx="7102475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56093" imgH="960086" progId="Word.Document.8">
                  <p:embed/>
                </p:oleObj>
              </mc:Choice>
              <mc:Fallback>
                <p:oleObj name="文档" r:id="rId2" imgW="2856093" imgH="960086" progId="Word.Document.8">
                  <p:embed/>
                  <p:pic>
                    <p:nvPicPr>
                      <p:cNvPr id="283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290638"/>
                        <a:ext cx="7102475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3663" name="Group 15"/>
          <p:cNvGrpSpPr>
            <a:grpSpLocks/>
          </p:cNvGrpSpPr>
          <p:nvPr/>
        </p:nvGrpSpPr>
        <p:grpSpPr bwMode="auto">
          <a:xfrm>
            <a:off x="6629400" y="2743200"/>
            <a:ext cx="792163" cy="3290888"/>
            <a:chOff x="4176" y="1728"/>
            <a:chExt cx="499" cy="2073"/>
          </a:xfrm>
        </p:grpSpPr>
        <p:grpSp>
          <p:nvGrpSpPr>
            <p:cNvPr id="283652" name="Group 4"/>
            <p:cNvGrpSpPr>
              <a:grpSpLocks/>
            </p:cNvGrpSpPr>
            <p:nvPr/>
          </p:nvGrpSpPr>
          <p:grpSpPr bwMode="auto">
            <a:xfrm>
              <a:off x="4176" y="1728"/>
              <a:ext cx="499" cy="2073"/>
              <a:chOff x="4241" y="1797"/>
              <a:chExt cx="499" cy="2073"/>
            </a:xfrm>
          </p:grpSpPr>
          <p:sp>
            <p:nvSpPr>
              <p:cNvPr id="283653" name="Line 5"/>
              <p:cNvSpPr>
                <a:spLocks noChangeShapeType="1"/>
              </p:cNvSpPr>
              <p:nvPr/>
            </p:nvSpPr>
            <p:spPr bwMode="auto">
              <a:xfrm>
                <a:off x="4286" y="2040"/>
                <a:ext cx="0" cy="1633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oval" w="sm" len="sm"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3654" name="Line 6"/>
              <p:cNvSpPr>
                <a:spLocks noChangeShapeType="1"/>
              </p:cNvSpPr>
              <p:nvPr/>
            </p:nvSpPr>
            <p:spPr bwMode="auto">
              <a:xfrm>
                <a:off x="4286" y="2675"/>
                <a:ext cx="0" cy="499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3655" name="Line 7"/>
              <p:cNvSpPr>
                <a:spLocks noChangeShapeType="1"/>
              </p:cNvSpPr>
              <p:nvPr/>
            </p:nvSpPr>
            <p:spPr bwMode="auto">
              <a:xfrm flipV="1">
                <a:off x="4286" y="2403"/>
                <a:ext cx="0" cy="22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3656" name="Oval 8"/>
              <p:cNvSpPr>
                <a:spLocks noChangeArrowheads="1"/>
              </p:cNvSpPr>
              <p:nvPr/>
            </p:nvSpPr>
            <p:spPr bwMode="auto">
              <a:xfrm>
                <a:off x="4241" y="2584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3300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3657" name="Text Box 9"/>
              <p:cNvSpPr txBox="1">
                <a:spLocks noChangeArrowheads="1"/>
              </p:cNvSpPr>
              <p:nvPr/>
            </p:nvSpPr>
            <p:spPr bwMode="auto">
              <a:xfrm>
                <a:off x="4241" y="1797"/>
                <a:ext cx="40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000066"/>
                    </a:solidFill>
                    <a:ea typeface="楷体_GB2312" pitchFamily="49" charset="-122"/>
                  </a:rPr>
                  <a:t>O</a:t>
                </a:r>
              </a:p>
            </p:txBody>
          </p:sp>
          <p:sp>
            <p:nvSpPr>
              <p:cNvPr id="283658" name="Text Box 10"/>
              <p:cNvSpPr txBox="1">
                <a:spLocks noChangeArrowheads="1"/>
              </p:cNvSpPr>
              <p:nvPr/>
            </p:nvSpPr>
            <p:spPr bwMode="auto">
              <a:xfrm>
                <a:off x="4332" y="2251"/>
                <a:ext cx="40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 i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83659" name="Text Box 11"/>
              <p:cNvSpPr txBox="1">
                <a:spLocks noChangeArrowheads="1"/>
              </p:cNvSpPr>
              <p:nvPr/>
            </p:nvSpPr>
            <p:spPr bwMode="auto">
              <a:xfrm>
                <a:off x="4286" y="2976"/>
                <a:ext cx="40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 b="1" i="1">
                  <a:solidFill>
                    <a:srgbClr val="FF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83660" name="Text Box 12"/>
              <p:cNvSpPr txBox="1">
                <a:spLocks noChangeArrowheads="1"/>
              </p:cNvSpPr>
              <p:nvPr/>
            </p:nvSpPr>
            <p:spPr bwMode="auto">
              <a:xfrm>
                <a:off x="4241" y="3582"/>
                <a:ext cx="40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0066"/>
                    </a:solidFill>
                    <a:ea typeface="楷体_GB2312" pitchFamily="49" charset="-122"/>
                  </a:rPr>
                  <a:t>y</a:t>
                </a:r>
              </a:p>
            </p:txBody>
          </p:sp>
        </p:grpSp>
        <p:graphicFrame>
          <p:nvGraphicFramePr>
            <p:cNvPr id="283661" name="Object 13"/>
            <p:cNvGraphicFramePr>
              <a:graphicFrameLocks noChangeAspect="1"/>
            </p:cNvGraphicFramePr>
            <p:nvPr/>
          </p:nvGraphicFramePr>
          <p:xfrm>
            <a:off x="4320" y="2208"/>
            <a:ext cx="19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228600" progId="Equation.3">
                    <p:embed/>
                  </p:oleObj>
                </mc:Choice>
                <mc:Fallback>
                  <p:oleObj name="公式" r:id="rId4" imgW="152280" imgH="228600" progId="Equation.3">
                    <p:embed/>
                    <p:pic>
                      <p:nvPicPr>
                        <p:cNvPr id="28366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08"/>
                          <a:ext cx="190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3662" name="Object 14"/>
            <p:cNvGraphicFramePr>
              <a:graphicFrameLocks noChangeAspect="1"/>
            </p:cNvGraphicFramePr>
            <p:nvPr/>
          </p:nvGraphicFramePr>
          <p:xfrm>
            <a:off x="4320" y="2880"/>
            <a:ext cx="30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41200" imgH="190440" progId="Equation.3">
                    <p:embed/>
                  </p:oleObj>
                </mc:Choice>
                <mc:Fallback>
                  <p:oleObj name="公式" r:id="rId6" imgW="241200" imgH="190440" progId="Equation.3">
                    <p:embed/>
                    <p:pic>
                      <p:nvPicPr>
                        <p:cNvPr id="2836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80"/>
                          <a:ext cx="301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CF66-6F4F-42B4-B6A4-4D812DEBAEFD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573087" y="1236662"/>
          <a:ext cx="6589713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770460" imgH="2213202" progId="Word.Document.8">
                  <p:embed/>
                </p:oleObj>
              </mc:Choice>
              <mc:Fallback>
                <p:oleObj name="文档" r:id="rId2" imgW="3770460" imgH="2213202" progId="Word.Document.8">
                  <p:embed/>
                  <p:pic>
                    <p:nvPicPr>
                      <p:cNvPr id="28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" y="1236662"/>
                        <a:ext cx="6589713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1027113" y="4733925"/>
          <a:ext cx="70897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547716" imgH="801332" progId="Word.Document.8">
                  <p:embed/>
                </p:oleObj>
              </mc:Choice>
              <mc:Fallback>
                <p:oleObj name="文档" r:id="rId4" imgW="3547716" imgH="801332" progId="Word.Document.8">
                  <p:embed/>
                  <p:pic>
                    <p:nvPicPr>
                      <p:cNvPr id="281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733925"/>
                        <a:ext cx="7089775" cy="159067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BE60C-9607-4067-895C-87B59FC8261D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256004" name="Picture 4" descr="伽里略-1"/>
          <p:cNvPicPr>
            <a:picLocks noChangeAspect="1" noChangeArrowheads="1"/>
          </p:cNvPicPr>
          <p:nvPr/>
        </p:nvPicPr>
        <p:blipFill>
          <a:blip r:embed="rId2"/>
          <a:srcRect l="10405" r="6937"/>
          <a:stretch>
            <a:fillRect/>
          </a:stretch>
        </p:blipFill>
        <p:spPr bwMode="auto">
          <a:xfrm>
            <a:off x="395288" y="1371600"/>
            <a:ext cx="2481262" cy="3168650"/>
          </a:xfrm>
          <a:prstGeom prst="rect">
            <a:avLst/>
          </a:prstGeom>
          <a:noFill/>
          <a:ln w="57150" cmpd="thickThin">
            <a:solidFill>
              <a:srgbClr val="FFFF66"/>
            </a:solidFill>
            <a:miter lim="800000"/>
            <a:headEnd/>
            <a:tailEnd/>
          </a:ln>
        </p:spPr>
      </p:pic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323850" y="4756150"/>
            <a:ext cx="2879725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伽利略（</a:t>
            </a:r>
            <a:r>
              <a:rPr kumimoji="1" lang="en-US" altLang="zh-CN" sz="2800" dirty="0">
                <a:cs typeface="Times New Roman" pitchFamily="18" charset="0"/>
              </a:rPr>
              <a:t>Galileo</a:t>
            </a:r>
            <a:r>
              <a:rPr kumimoji="1" lang="zh-CN" altLang="en-US" sz="2800" dirty="0">
                <a:cs typeface="Times New Roman" pitchFamily="18" charset="0"/>
              </a:rPr>
              <a:t>，</a:t>
            </a:r>
            <a:r>
              <a:rPr kumimoji="1" lang="en-US" altLang="zh-CN" sz="2800" dirty="0">
                <a:cs typeface="Times New Roman" pitchFamily="18" charset="0"/>
              </a:rPr>
              <a:t>1564 -1642</a:t>
            </a:r>
            <a:r>
              <a:rPr kumimoji="1" lang="zh-CN" altLang="en-US" sz="2800" dirty="0">
                <a:cs typeface="Times New Roman" pitchFamily="18" charset="0"/>
              </a:rPr>
              <a:t>）</a:t>
            </a:r>
            <a:r>
              <a:rPr kumimoji="1" lang="en-US" altLang="zh-CN" sz="2800" dirty="0">
                <a:cs typeface="Times New Roman" pitchFamily="18" charset="0"/>
              </a:rPr>
              <a:t>—</a:t>
            </a:r>
            <a:r>
              <a:rPr kumimoji="1" lang="zh-CN" altLang="en-US" sz="2800" dirty="0">
                <a:cs typeface="Times New Roman" pitchFamily="18" charset="0"/>
              </a:rPr>
              <a:t>近代科学的先驱。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3505200" y="1371600"/>
            <a:ext cx="35052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cs typeface="Times New Roman" pitchFamily="18" charset="0"/>
              </a:rPr>
              <a:t>伽利略的</a:t>
            </a:r>
            <a:r>
              <a:rPr kumimoji="1" lang="zh-CN" altLang="en-US" sz="3200">
                <a:solidFill>
                  <a:srgbClr val="0000CC"/>
                </a:solidFill>
                <a:cs typeface="Times New Roman" pitchFamily="18" charset="0"/>
              </a:rPr>
              <a:t>斜面</a:t>
            </a:r>
            <a:r>
              <a:rPr kumimoji="1" lang="zh-CN" altLang="en-US" sz="3200">
                <a:cs typeface="Times New Roman" pitchFamily="18" charset="0"/>
              </a:rPr>
              <a:t>实验：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3581400" y="5181600"/>
            <a:ext cx="4897438" cy="1073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如果把水平面制作得越光滑，则小球会滚得越远。 </a:t>
            </a:r>
          </a:p>
        </p:txBody>
      </p:sp>
      <p:grpSp>
        <p:nvGrpSpPr>
          <p:cNvPr id="256008" name="Group 8"/>
          <p:cNvGrpSpPr>
            <a:grpSpLocks/>
          </p:cNvGrpSpPr>
          <p:nvPr/>
        </p:nvGrpSpPr>
        <p:grpSpPr bwMode="auto">
          <a:xfrm>
            <a:off x="2667000" y="2057400"/>
            <a:ext cx="6399212" cy="2879725"/>
            <a:chOff x="1729" y="1117"/>
            <a:chExt cx="4031" cy="1814"/>
          </a:xfrm>
        </p:grpSpPr>
        <p:grpSp>
          <p:nvGrpSpPr>
            <p:cNvPr id="256009" name="Group 9"/>
            <p:cNvGrpSpPr>
              <a:grpSpLocks/>
            </p:cNvGrpSpPr>
            <p:nvPr/>
          </p:nvGrpSpPr>
          <p:grpSpPr bwMode="auto">
            <a:xfrm>
              <a:off x="1729" y="1706"/>
              <a:ext cx="4031" cy="1225"/>
              <a:chOff x="1729" y="1344"/>
              <a:chExt cx="4031" cy="1225"/>
            </a:xfrm>
          </p:grpSpPr>
          <p:sp>
            <p:nvSpPr>
              <p:cNvPr id="256010" name="Rectangle 10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3560" cy="1225"/>
              </a:xfrm>
              <a:prstGeom prst="rect">
                <a:avLst/>
              </a:prstGeom>
              <a:solidFill>
                <a:srgbClr val="99CCFF">
                  <a:alpha val="50000"/>
                </a:srgb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011" name="Group 11"/>
              <p:cNvGrpSpPr>
                <a:grpSpLocks noChangeAspect="1"/>
              </p:cNvGrpSpPr>
              <p:nvPr/>
            </p:nvGrpSpPr>
            <p:grpSpPr bwMode="auto">
              <a:xfrm>
                <a:off x="1729" y="1525"/>
                <a:ext cx="4031" cy="775"/>
                <a:chOff x="4013" y="3192"/>
                <a:chExt cx="5670" cy="1092"/>
              </a:xfrm>
            </p:grpSpPr>
            <p:sp>
              <p:nvSpPr>
                <p:cNvPr id="256012" name="AutoShap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013" y="3192"/>
                  <a:ext cx="5670" cy="10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3" name="Line 13"/>
                <p:cNvSpPr>
                  <a:spLocks noChangeShapeType="1"/>
                </p:cNvSpPr>
                <p:nvPr/>
              </p:nvSpPr>
              <p:spPr bwMode="auto">
                <a:xfrm>
                  <a:off x="4643" y="3504"/>
                  <a:ext cx="2100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4" name="Line 14"/>
                <p:cNvSpPr>
                  <a:spLocks noChangeShapeType="1"/>
                </p:cNvSpPr>
                <p:nvPr/>
              </p:nvSpPr>
              <p:spPr bwMode="auto">
                <a:xfrm>
                  <a:off x="6728" y="4128"/>
                  <a:ext cx="241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4748" y="3288"/>
                  <a:ext cx="261" cy="26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99336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6" name="Oval 16"/>
                <p:cNvSpPr>
                  <a:spLocks noChangeAspect="1" noChangeArrowheads="1"/>
                </p:cNvSpPr>
                <p:nvPr/>
              </p:nvSpPr>
              <p:spPr bwMode="auto">
                <a:xfrm>
                  <a:off x="7163" y="3831"/>
                  <a:ext cx="261" cy="26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7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8738" y="3831"/>
                  <a:ext cx="261" cy="26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8" name="Line 18"/>
                <p:cNvSpPr>
                  <a:spLocks noChangeShapeType="1"/>
                </p:cNvSpPr>
                <p:nvPr/>
              </p:nvSpPr>
              <p:spPr bwMode="auto">
                <a:xfrm>
                  <a:off x="5059" y="3459"/>
                  <a:ext cx="525" cy="156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019" name="Line 19"/>
                <p:cNvSpPr>
                  <a:spLocks noChangeShapeType="1"/>
                </p:cNvSpPr>
                <p:nvPr/>
              </p:nvSpPr>
              <p:spPr bwMode="auto">
                <a:xfrm>
                  <a:off x="7478" y="3972"/>
                  <a:ext cx="525" cy="0"/>
                </a:xfrm>
                <a:prstGeom prst="line">
                  <a:avLst/>
                </a:prstGeom>
                <a:noFill/>
                <a:ln w="19050">
                  <a:solidFill>
                    <a:schemeClr val="hlink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020" name="Text Box 20"/>
            <p:cNvSpPr txBox="1">
              <a:spLocks noChangeArrowheads="1"/>
            </p:cNvSpPr>
            <p:nvPr/>
          </p:nvSpPr>
          <p:spPr bwMode="auto">
            <a:xfrm>
              <a:off x="2064" y="1117"/>
              <a:ext cx="953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dirty="0">
                  <a:cs typeface="Times New Roman" pitchFamily="18" charset="0"/>
                </a:rPr>
                <a:t>实验一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6" grpId="0"/>
      <p:bldP spid="2560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40BD-7231-4DD7-BD90-AF388EAD4DB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惯性系与非惯性系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00556" imgH="4678666"/>
        </mc:Choice>
        <mc:Fallback>
          <p:control r:id="rId1" imgW="6700556" imgH="4678666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0163" y="1676400"/>
                  <a:ext cx="6700837" cy="4678363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3E89-87AC-4B93-8691-521E481A54D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惯性系与非惯性系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898888" imgH="4676190"/>
        </mc:Choice>
        <mc:Fallback>
          <p:control r:id="rId1" imgW="6898888" imgH="4676190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19200" y="1676400"/>
                  <a:ext cx="6899275" cy="46767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C0F0-7B80-4EB4-8E6D-54C8062630D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惯性系与非惯性系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809524" imgH="4679905"/>
        </mc:Choice>
        <mc:Fallback>
          <p:control r:id="rId1" imgW="6809524" imgH="4679905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8413" y="1676400"/>
                  <a:ext cx="6808787" cy="46799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15C2-DEA1-4266-BF5A-96B19FE8B5E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9696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惯性系与非惯性系</a:t>
            </a:r>
          </a:p>
        </p:txBody>
      </p:sp>
      <p:grpSp>
        <p:nvGrpSpPr>
          <p:cNvPr id="296991" name="Group 31"/>
          <p:cNvGrpSpPr>
            <a:grpSpLocks/>
          </p:cNvGrpSpPr>
          <p:nvPr/>
        </p:nvGrpSpPr>
        <p:grpSpPr bwMode="auto">
          <a:xfrm>
            <a:off x="1524000" y="1447800"/>
            <a:ext cx="4249738" cy="1987550"/>
            <a:chOff x="960" y="1008"/>
            <a:chExt cx="2677" cy="1252"/>
          </a:xfrm>
        </p:grpSpPr>
        <p:sp>
          <p:nvSpPr>
            <p:cNvPr id="296964" name="Rectangle 4" descr="浅色上对角线"/>
            <p:cNvSpPr>
              <a:spLocks noChangeArrowheads="1"/>
            </p:cNvSpPr>
            <p:nvPr/>
          </p:nvSpPr>
          <p:spPr bwMode="auto">
            <a:xfrm>
              <a:off x="960" y="2169"/>
              <a:ext cx="2676" cy="91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rgbClr val="E9E9FF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6965" name="Rectangle 5"/>
            <p:cNvSpPr>
              <a:spLocks noChangeArrowheads="1"/>
            </p:cNvSpPr>
            <p:nvPr/>
          </p:nvSpPr>
          <p:spPr bwMode="auto">
            <a:xfrm>
              <a:off x="1364" y="1930"/>
              <a:ext cx="1632" cy="11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6666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6" name="Oval 6"/>
            <p:cNvSpPr>
              <a:spLocks noChangeArrowheads="1"/>
            </p:cNvSpPr>
            <p:nvPr/>
          </p:nvSpPr>
          <p:spPr bwMode="auto">
            <a:xfrm>
              <a:off x="1714" y="2045"/>
              <a:ext cx="116" cy="1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7" name="Oval 7"/>
            <p:cNvSpPr>
              <a:spLocks noChangeArrowheads="1"/>
            </p:cNvSpPr>
            <p:nvPr/>
          </p:nvSpPr>
          <p:spPr bwMode="auto">
            <a:xfrm>
              <a:off x="2530" y="2045"/>
              <a:ext cx="116" cy="1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8" name="Freeform 8"/>
            <p:cNvSpPr>
              <a:spLocks/>
            </p:cNvSpPr>
            <p:nvPr/>
          </p:nvSpPr>
          <p:spPr bwMode="auto">
            <a:xfrm>
              <a:off x="2296" y="1008"/>
              <a:ext cx="350" cy="922"/>
            </a:xfrm>
            <a:custGeom>
              <a:avLst/>
              <a:gdLst/>
              <a:ahLst/>
              <a:cxnLst>
                <a:cxn ang="0">
                  <a:pos x="192" y="768"/>
                </a:cxn>
                <a:cxn ang="0">
                  <a:pos x="192" y="96"/>
                </a:cxn>
                <a:cxn ang="0">
                  <a:pos x="0" y="96"/>
                </a:cxn>
                <a:cxn ang="0">
                  <a:pos x="0" y="0"/>
                </a:cxn>
                <a:cxn ang="0">
                  <a:pos x="288" y="0"/>
                </a:cxn>
                <a:cxn ang="0">
                  <a:pos x="288" y="768"/>
                </a:cxn>
              </a:cxnLst>
              <a:rect l="0" t="0" r="r" b="b"/>
              <a:pathLst>
                <a:path w="288" h="768">
                  <a:moveTo>
                    <a:pt x="192" y="768"/>
                  </a:move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68"/>
                  </a:lnTo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69" name="Oval 9"/>
            <p:cNvSpPr>
              <a:spLocks noChangeArrowheads="1"/>
            </p:cNvSpPr>
            <p:nvPr/>
          </p:nvSpPr>
          <p:spPr bwMode="auto">
            <a:xfrm>
              <a:off x="2122" y="1584"/>
              <a:ext cx="116" cy="11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0" name="Line 10"/>
            <p:cNvSpPr>
              <a:spLocks noChangeShapeType="1"/>
            </p:cNvSpPr>
            <p:nvPr/>
          </p:nvSpPr>
          <p:spPr bwMode="auto">
            <a:xfrm flipV="1">
              <a:off x="2180" y="1123"/>
              <a:ext cx="233" cy="46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1" name="Line 11"/>
            <p:cNvSpPr>
              <a:spLocks noChangeShapeType="1"/>
            </p:cNvSpPr>
            <p:nvPr/>
          </p:nvSpPr>
          <p:spPr bwMode="auto">
            <a:xfrm>
              <a:off x="960" y="2160"/>
              <a:ext cx="267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6972" name="Object 12"/>
            <p:cNvGraphicFramePr>
              <a:graphicFrameLocks noChangeAspect="1"/>
            </p:cNvGraphicFramePr>
            <p:nvPr/>
          </p:nvGraphicFramePr>
          <p:xfrm>
            <a:off x="3168" y="1392"/>
            <a:ext cx="20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28600" progId="Equation.3">
                    <p:embed/>
                  </p:oleObj>
                </mc:Choice>
                <mc:Fallback>
                  <p:oleObj name="公式" r:id="rId2" imgW="164880" imgH="228600" progId="Equation.3">
                    <p:embed/>
                    <p:pic>
                      <p:nvPicPr>
                        <p:cNvPr id="2969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92"/>
                          <a:ext cx="207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973" name="Line 13"/>
            <p:cNvSpPr>
              <a:spLocks noChangeShapeType="1"/>
            </p:cNvSpPr>
            <p:nvPr/>
          </p:nvSpPr>
          <p:spPr bwMode="auto">
            <a:xfrm>
              <a:off x="2825" y="1632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6974" name="Object 14"/>
            <p:cNvGraphicFramePr>
              <a:graphicFrameLocks noChangeAspect="1"/>
            </p:cNvGraphicFramePr>
            <p:nvPr/>
          </p:nvGraphicFramePr>
          <p:xfrm>
            <a:off x="1566" y="1550"/>
            <a:ext cx="25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736248" imgH="1117460" progId="">
                    <p:embed/>
                  </p:oleObj>
                </mc:Choice>
                <mc:Fallback>
                  <p:oleObj name="Image" r:id="rId4" imgW="736248" imgH="1117460" progId="">
                    <p:embed/>
                    <p:pic>
                      <p:nvPicPr>
                        <p:cNvPr id="29697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1550"/>
                          <a:ext cx="25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975" name="Text Box 15"/>
            <p:cNvSpPr txBox="1">
              <a:spLocks noChangeArrowheads="1"/>
            </p:cNvSpPr>
            <p:nvPr/>
          </p:nvSpPr>
          <p:spPr bwMode="auto">
            <a:xfrm>
              <a:off x="1475" y="1277"/>
              <a:ext cx="45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ea typeface="楷体_GB2312" pitchFamily="49" charset="-122"/>
                </a:rPr>
                <a:t>???</a:t>
              </a:r>
            </a:p>
          </p:txBody>
        </p:sp>
      </p:grpSp>
      <p:grpSp>
        <p:nvGrpSpPr>
          <p:cNvPr id="296990" name="Group 30"/>
          <p:cNvGrpSpPr>
            <a:grpSpLocks/>
          </p:cNvGrpSpPr>
          <p:nvPr/>
        </p:nvGrpSpPr>
        <p:grpSpPr bwMode="auto">
          <a:xfrm>
            <a:off x="6781800" y="1219200"/>
            <a:ext cx="1347788" cy="2743200"/>
            <a:chOff x="4368" y="816"/>
            <a:chExt cx="849" cy="1728"/>
          </a:xfrm>
        </p:grpSpPr>
        <p:sp>
          <p:nvSpPr>
            <p:cNvPr id="296977" name="Line 17"/>
            <p:cNvSpPr>
              <a:spLocks noChangeShapeType="1"/>
            </p:cNvSpPr>
            <p:nvPr/>
          </p:nvSpPr>
          <p:spPr bwMode="auto">
            <a:xfrm>
              <a:off x="4546" y="1691"/>
              <a:ext cx="0" cy="59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 flipV="1">
              <a:off x="4563" y="979"/>
              <a:ext cx="437" cy="64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79" name="Line 19"/>
            <p:cNvSpPr>
              <a:spLocks noChangeShapeType="1"/>
            </p:cNvSpPr>
            <p:nvPr/>
          </p:nvSpPr>
          <p:spPr bwMode="auto">
            <a:xfrm>
              <a:off x="4983" y="1025"/>
              <a:ext cx="0" cy="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80" name="Line 20"/>
            <p:cNvSpPr>
              <a:spLocks noChangeShapeType="1"/>
            </p:cNvSpPr>
            <p:nvPr/>
          </p:nvSpPr>
          <p:spPr bwMode="auto">
            <a:xfrm>
              <a:off x="4608" y="1632"/>
              <a:ext cx="37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84" name="Oval 24"/>
            <p:cNvSpPr>
              <a:spLocks noChangeArrowheads="1"/>
            </p:cNvSpPr>
            <p:nvPr/>
          </p:nvSpPr>
          <p:spPr bwMode="auto">
            <a:xfrm>
              <a:off x="4484" y="1573"/>
              <a:ext cx="124" cy="11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6985" name="Line 25"/>
            <p:cNvSpPr>
              <a:spLocks noChangeShapeType="1"/>
            </p:cNvSpPr>
            <p:nvPr/>
          </p:nvSpPr>
          <p:spPr bwMode="auto">
            <a:xfrm flipV="1">
              <a:off x="4546" y="1614"/>
              <a:ext cx="437" cy="64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6986" name="Object 26"/>
            <p:cNvGraphicFramePr>
              <a:graphicFrameLocks noChangeAspect="1"/>
            </p:cNvGraphicFramePr>
            <p:nvPr/>
          </p:nvGraphicFramePr>
          <p:xfrm>
            <a:off x="4368" y="2304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41200" imgH="190440" progId="Equation.3">
                    <p:embed/>
                  </p:oleObj>
                </mc:Choice>
                <mc:Fallback>
                  <p:oleObj name="公式" r:id="rId6" imgW="241200" imgH="190440" progId="Equation.3">
                    <p:embed/>
                    <p:pic>
                      <p:nvPicPr>
                        <p:cNvPr id="29698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04"/>
                          <a:ext cx="30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87" name="Object 27"/>
            <p:cNvGraphicFramePr>
              <a:graphicFrameLocks noChangeAspect="1"/>
            </p:cNvGraphicFramePr>
            <p:nvPr/>
          </p:nvGraphicFramePr>
          <p:xfrm>
            <a:off x="4992" y="1536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29698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36"/>
                          <a:ext cx="20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6988" name="Object 28"/>
            <p:cNvGraphicFramePr>
              <a:graphicFrameLocks noChangeAspect="1"/>
            </p:cNvGraphicFramePr>
            <p:nvPr/>
          </p:nvGraphicFramePr>
          <p:xfrm>
            <a:off x="5040" y="816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9680" imgH="190440" progId="Equation.3">
                    <p:embed/>
                  </p:oleObj>
                </mc:Choice>
                <mc:Fallback>
                  <p:oleObj name="公式" r:id="rId10" imgW="139680" imgH="190440" progId="Equation.3">
                    <p:embed/>
                    <p:pic>
                      <p:nvPicPr>
                        <p:cNvPr id="29698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816"/>
                          <a:ext cx="17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533400" y="3962400"/>
            <a:ext cx="8135938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CC0066"/>
                </a:solidFill>
              </a:rPr>
              <a:t>惯性参照系：</a:t>
            </a:r>
            <a:r>
              <a:rPr kumimoji="1" lang="zh-CN" altLang="en-US" sz="2400"/>
              <a:t>牛顿定律成立的参考系。一切相对于惯性系作匀速直线运动的参考系也是惯性参照系。</a:t>
            </a:r>
          </a:p>
        </p:txBody>
      </p:sp>
      <p:sp>
        <p:nvSpPr>
          <p:cNvPr id="296993" name="Text Box 33"/>
          <p:cNvSpPr txBox="1">
            <a:spLocks noChangeArrowheads="1"/>
          </p:cNvSpPr>
          <p:nvPr/>
        </p:nvSpPr>
        <p:spPr bwMode="auto">
          <a:xfrm>
            <a:off x="533400" y="5181600"/>
            <a:ext cx="80645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C0066"/>
                </a:solidFill>
              </a:rPr>
              <a:t>非惯性参照系：</a:t>
            </a:r>
            <a:r>
              <a:rPr kumimoji="1" lang="zh-CN" altLang="en-US" sz="2400" dirty="0"/>
              <a:t>相对于惯性系作加速运动的参考系。</a:t>
            </a:r>
            <a:r>
              <a:rPr kumimoji="1" lang="zh-CN" altLang="en-US" sz="2400" dirty="0">
                <a:solidFill>
                  <a:srgbClr val="0000CC"/>
                </a:solidFill>
              </a:rPr>
              <a:t>在非惯性参照系内牛顿定律不成立。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2" grpId="0" autoUpdateAnimBg="0"/>
      <p:bldP spid="29699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7998-BC62-403D-AE0C-95BE35D82F57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惯性系与非惯性系</a:t>
            </a:r>
          </a:p>
        </p:txBody>
      </p:sp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1524000" y="1447800"/>
            <a:ext cx="4249738" cy="1987550"/>
            <a:chOff x="960" y="1008"/>
            <a:chExt cx="2677" cy="1252"/>
          </a:xfrm>
        </p:grpSpPr>
        <p:sp>
          <p:nvSpPr>
            <p:cNvPr id="297989" name="Rectangle 5" descr="浅色上对角线"/>
            <p:cNvSpPr>
              <a:spLocks noChangeArrowheads="1"/>
            </p:cNvSpPr>
            <p:nvPr/>
          </p:nvSpPr>
          <p:spPr bwMode="auto">
            <a:xfrm>
              <a:off x="960" y="2169"/>
              <a:ext cx="2676" cy="91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rgbClr val="E9E9FF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0" name="Rectangle 6"/>
            <p:cNvSpPr>
              <a:spLocks noChangeArrowheads="1"/>
            </p:cNvSpPr>
            <p:nvPr/>
          </p:nvSpPr>
          <p:spPr bwMode="auto">
            <a:xfrm>
              <a:off x="1364" y="1930"/>
              <a:ext cx="1632" cy="11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6666"/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1" name="Oval 7"/>
            <p:cNvSpPr>
              <a:spLocks noChangeArrowheads="1"/>
            </p:cNvSpPr>
            <p:nvPr/>
          </p:nvSpPr>
          <p:spPr bwMode="auto">
            <a:xfrm>
              <a:off x="1714" y="2045"/>
              <a:ext cx="116" cy="1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2530" y="2045"/>
              <a:ext cx="116" cy="11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3" name="Freeform 9"/>
            <p:cNvSpPr>
              <a:spLocks/>
            </p:cNvSpPr>
            <p:nvPr/>
          </p:nvSpPr>
          <p:spPr bwMode="auto">
            <a:xfrm>
              <a:off x="2296" y="1008"/>
              <a:ext cx="350" cy="922"/>
            </a:xfrm>
            <a:custGeom>
              <a:avLst/>
              <a:gdLst/>
              <a:ahLst/>
              <a:cxnLst>
                <a:cxn ang="0">
                  <a:pos x="192" y="768"/>
                </a:cxn>
                <a:cxn ang="0">
                  <a:pos x="192" y="96"/>
                </a:cxn>
                <a:cxn ang="0">
                  <a:pos x="0" y="96"/>
                </a:cxn>
                <a:cxn ang="0">
                  <a:pos x="0" y="0"/>
                </a:cxn>
                <a:cxn ang="0">
                  <a:pos x="288" y="0"/>
                </a:cxn>
                <a:cxn ang="0">
                  <a:pos x="288" y="768"/>
                </a:cxn>
              </a:cxnLst>
              <a:rect l="0" t="0" r="r" b="b"/>
              <a:pathLst>
                <a:path w="288" h="768">
                  <a:moveTo>
                    <a:pt x="192" y="768"/>
                  </a:moveTo>
                  <a:lnTo>
                    <a:pt x="192" y="96"/>
                  </a:lnTo>
                  <a:lnTo>
                    <a:pt x="0" y="96"/>
                  </a:lnTo>
                  <a:lnTo>
                    <a:pt x="0" y="0"/>
                  </a:lnTo>
                  <a:lnTo>
                    <a:pt x="288" y="0"/>
                  </a:lnTo>
                  <a:lnTo>
                    <a:pt x="288" y="768"/>
                  </a:lnTo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2122" y="1584"/>
              <a:ext cx="116" cy="11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5" name="Line 11"/>
            <p:cNvSpPr>
              <a:spLocks noChangeShapeType="1"/>
            </p:cNvSpPr>
            <p:nvPr/>
          </p:nvSpPr>
          <p:spPr bwMode="auto">
            <a:xfrm flipV="1">
              <a:off x="2180" y="1123"/>
              <a:ext cx="233" cy="46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6" name="Line 12"/>
            <p:cNvSpPr>
              <a:spLocks noChangeShapeType="1"/>
            </p:cNvSpPr>
            <p:nvPr/>
          </p:nvSpPr>
          <p:spPr bwMode="auto">
            <a:xfrm>
              <a:off x="960" y="2160"/>
              <a:ext cx="267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997" name="Object 13"/>
            <p:cNvGraphicFramePr>
              <a:graphicFrameLocks noChangeAspect="1"/>
            </p:cNvGraphicFramePr>
            <p:nvPr/>
          </p:nvGraphicFramePr>
          <p:xfrm>
            <a:off x="3168" y="1392"/>
            <a:ext cx="20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28600" progId="Equation.3">
                    <p:embed/>
                  </p:oleObj>
                </mc:Choice>
                <mc:Fallback>
                  <p:oleObj name="公式" r:id="rId2" imgW="164880" imgH="228600" progId="Equation.3">
                    <p:embed/>
                    <p:pic>
                      <p:nvPicPr>
                        <p:cNvPr id="2979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92"/>
                          <a:ext cx="207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2825" y="1632"/>
              <a:ext cx="38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999" name="Object 15"/>
            <p:cNvGraphicFramePr>
              <a:graphicFrameLocks noChangeAspect="1"/>
            </p:cNvGraphicFramePr>
            <p:nvPr/>
          </p:nvGraphicFramePr>
          <p:xfrm>
            <a:off x="1566" y="1550"/>
            <a:ext cx="25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736248" imgH="1117460" progId="">
                    <p:embed/>
                  </p:oleObj>
                </mc:Choice>
                <mc:Fallback>
                  <p:oleObj name="Image" r:id="rId4" imgW="736248" imgH="1117460" progId="">
                    <p:embed/>
                    <p:pic>
                      <p:nvPicPr>
                        <p:cNvPr id="2979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1550"/>
                          <a:ext cx="254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1475" y="1277"/>
              <a:ext cx="45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ea typeface="楷体_GB2312" pitchFamily="49" charset="-122"/>
                </a:rPr>
                <a:t>???</a:t>
              </a:r>
            </a:p>
          </p:txBody>
        </p:sp>
      </p:grpSp>
      <p:sp>
        <p:nvSpPr>
          <p:cNvPr id="298005" name="Line 21"/>
          <p:cNvSpPr>
            <a:spLocks noChangeShapeType="1"/>
          </p:cNvSpPr>
          <p:nvPr/>
        </p:nvSpPr>
        <p:spPr bwMode="auto">
          <a:xfrm>
            <a:off x="6400800" y="2514600"/>
            <a:ext cx="59531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lg"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8009" name="Object 25"/>
          <p:cNvGraphicFramePr>
            <a:graphicFrameLocks noChangeAspect="1"/>
          </p:cNvGraphicFramePr>
          <p:nvPr/>
        </p:nvGraphicFramePr>
        <p:xfrm>
          <a:off x="5753100" y="1981200"/>
          <a:ext cx="1300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47640" imgH="241200" progId="Equation.3">
                  <p:embed/>
                </p:oleObj>
              </mc:Choice>
              <mc:Fallback>
                <p:oleObj name="公式" r:id="rId6" imgW="647640" imgH="241200" progId="Equation.3">
                  <p:embed/>
                  <p:pic>
                    <p:nvPicPr>
                      <p:cNvPr id="2980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981200"/>
                        <a:ext cx="13001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8011" name="Group 27"/>
          <p:cNvGrpSpPr>
            <a:grpSpLocks/>
          </p:cNvGrpSpPr>
          <p:nvPr/>
        </p:nvGrpSpPr>
        <p:grpSpPr bwMode="auto">
          <a:xfrm>
            <a:off x="6781800" y="1219200"/>
            <a:ext cx="1347788" cy="2743200"/>
            <a:chOff x="4272" y="768"/>
            <a:chExt cx="849" cy="1728"/>
          </a:xfrm>
        </p:grpSpPr>
        <p:sp>
          <p:nvSpPr>
            <p:cNvPr id="298002" name="Line 18"/>
            <p:cNvSpPr>
              <a:spLocks noChangeShapeType="1"/>
            </p:cNvSpPr>
            <p:nvPr/>
          </p:nvSpPr>
          <p:spPr bwMode="auto">
            <a:xfrm>
              <a:off x="4450" y="1643"/>
              <a:ext cx="0" cy="59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 flipV="1">
              <a:off x="4467" y="931"/>
              <a:ext cx="437" cy="64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4388" y="1525"/>
              <a:ext cx="124" cy="11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8008" name="Object 24"/>
            <p:cNvGraphicFramePr>
              <a:graphicFrameLocks noChangeAspect="1"/>
            </p:cNvGraphicFramePr>
            <p:nvPr/>
          </p:nvGraphicFramePr>
          <p:xfrm>
            <a:off x="4272" y="2256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41200" imgH="190440" progId="Equation.3">
                    <p:embed/>
                  </p:oleObj>
                </mc:Choice>
                <mc:Fallback>
                  <p:oleObj name="公式" r:id="rId8" imgW="241200" imgH="190440" progId="Equation.3">
                    <p:embed/>
                    <p:pic>
                      <p:nvPicPr>
                        <p:cNvPr id="29800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56"/>
                          <a:ext cx="30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8010" name="Object 26"/>
            <p:cNvGraphicFramePr>
              <a:graphicFrameLocks noChangeAspect="1"/>
            </p:cNvGraphicFramePr>
            <p:nvPr/>
          </p:nvGraphicFramePr>
          <p:xfrm>
            <a:off x="4944" y="768"/>
            <a:ext cx="17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9680" imgH="190440" progId="Equation.3">
                    <p:embed/>
                  </p:oleObj>
                </mc:Choice>
                <mc:Fallback>
                  <p:oleObj name="公式" r:id="rId10" imgW="139680" imgH="190440" progId="Equation.3">
                    <p:embed/>
                    <p:pic>
                      <p:nvPicPr>
                        <p:cNvPr id="29801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768"/>
                          <a:ext cx="17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8013" name="Text Box 29"/>
          <p:cNvSpPr txBox="1">
            <a:spLocks noChangeArrowheads="1"/>
          </p:cNvSpPr>
          <p:nvPr/>
        </p:nvSpPr>
        <p:spPr bwMode="auto">
          <a:xfrm>
            <a:off x="533400" y="3733800"/>
            <a:ext cx="82296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惯性力</a:t>
            </a:r>
            <a:r>
              <a:rPr kumimoji="1" lang="zh-CN" altLang="en-US" sz="2400">
                <a:cs typeface="Times New Roman" pitchFamily="18" charset="0"/>
              </a:rPr>
              <a:t>：为了要使牛顿第二定律在非惯性系内成立而引进	的一个虚构的力。</a:t>
            </a:r>
          </a:p>
        </p:txBody>
      </p:sp>
      <p:sp>
        <p:nvSpPr>
          <p:cNvPr id="298014" name="Rectangle 30"/>
          <p:cNvSpPr>
            <a:spLocks noChangeArrowheads="1"/>
          </p:cNvSpPr>
          <p:nvPr/>
        </p:nvSpPr>
        <p:spPr bwMode="auto">
          <a:xfrm>
            <a:off x="533400" y="4724400"/>
            <a:ext cx="81534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惯性力大小</a:t>
            </a:r>
            <a:r>
              <a:rPr kumimoji="1" lang="zh-CN" altLang="en-US" sz="2400">
                <a:cs typeface="Times New Roman" pitchFamily="18" charset="0"/>
              </a:rPr>
              <a:t>：大小等于运动质点的质量 </a:t>
            </a:r>
            <a:r>
              <a:rPr kumimoji="1" lang="en-US" altLang="zh-CN" sz="2400" i="1">
                <a:cs typeface="Times New Roman" pitchFamily="18" charset="0"/>
              </a:rPr>
              <a:t>m</a:t>
            </a:r>
            <a:r>
              <a:rPr kumimoji="1" lang="en-US" altLang="zh-CN" sz="2400">
                <a:cs typeface="Times New Roman" pitchFamily="18" charset="0"/>
              </a:rPr>
              <a:t> </a:t>
            </a:r>
            <a:r>
              <a:rPr kumimoji="1" lang="zh-CN" altLang="en-US" sz="2400">
                <a:cs typeface="Times New Roman" pitchFamily="18" charset="0"/>
              </a:rPr>
              <a:t>与非惯性系加速	度 </a:t>
            </a:r>
            <a:r>
              <a:rPr kumimoji="1" lang="en-US" altLang="zh-CN" sz="2400" i="1">
                <a:cs typeface="Times New Roman" pitchFamily="18" charset="0"/>
              </a:rPr>
              <a:t>a</a:t>
            </a:r>
            <a:r>
              <a:rPr kumimoji="1" lang="en-US" altLang="zh-CN" sz="2400" baseline="-25000">
                <a:cs typeface="Times New Roman" pitchFamily="18" charset="0"/>
              </a:rPr>
              <a:t>0</a:t>
            </a:r>
            <a:r>
              <a:rPr kumimoji="1" lang="en-US" altLang="zh-CN" sz="2400">
                <a:cs typeface="Times New Roman" pitchFamily="18" charset="0"/>
              </a:rPr>
              <a:t> </a:t>
            </a:r>
            <a:r>
              <a:rPr kumimoji="1" lang="zh-CN" altLang="en-US" sz="2400">
                <a:cs typeface="Times New Roman" pitchFamily="18" charset="0"/>
              </a:rPr>
              <a:t>的乘积。</a:t>
            </a:r>
          </a:p>
        </p:txBody>
      </p:sp>
      <p:sp>
        <p:nvSpPr>
          <p:cNvPr id="298015" name="Rectangle 31"/>
          <p:cNvSpPr>
            <a:spLocks noChangeArrowheads="1"/>
          </p:cNvSpPr>
          <p:nvPr/>
        </p:nvSpPr>
        <p:spPr bwMode="auto">
          <a:xfrm>
            <a:off x="533400" y="5638800"/>
            <a:ext cx="80772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惯性力方向</a:t>
            </a:r>
            <a:r>
              <a:rPr kumimoji="1" lang="zh-CN" altLang="en-US" sz="2400">
                <a:cs typeface="Times New Roman" pitchFamily="18" charset="0"/>
              </a:rPr>
              <a:t>：与非惯性系加速度的方向相反。</a:t>
            </a:r>
          </a:p>
        </p:txBody>
      </p:sp>
      <p:graphicFrame>
        <p:nvGraphicFramePr>
          <p:cNvPr id="298016" name="Object 32"/>
          <p:cNvGraphicFramePr>
            <a:graphicFrameLocks noChangeAspect="1"/>
          </p:cNvGraphicFramePr>
          <p:nvPr/>
        </p:nvGraphicFramePr>
        <p:xfrm>
          <a:off x="7086600" y="5672931"/>
          <a:ext cx="12906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47640" imgH="241200" progId="Equation.3">
                  <p:embed/>
                </p:oleObj>
              </mc:Choice>
              <mc:Fallback>
                <p:oleObj name="公式" r:id="rId12" imgW="647640" imgH="241200" progId="Equation.3">
                  <p:embed/>
                  <p:pic>
                    <p:nvPicPr>
                      <p:cNvPr id="29801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672931"/>
                        <a:ext cx="1290638" cy="481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9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9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9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9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5" grpId="0" animBg="1"/>
      <p:bldP spid="298013" grpId="0" autoUpdateAnimBg="0"/>
      <p:bldP spid="298014" grpId="0" autoUpdateAnimBg="0"/>
      <p:bldP spid="2980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DA16-C63E-41A0-80C8-6793E5A2E7B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惯性系与非惯性系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66294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在非惯性系中，牛顿运动定律表示为：</a:t>
            </a:r>
          </a:p>
        </p:txBody>
      </p:sp>
      <p:graphicFrame>
        <p:nvGraphicFramePr>
          <p:cNvPr id="294917" name="Object 5"/>
          <p:cNvGraphicFramePr>
            <a:graphicFrameLocks noChangeAspect="1"/>
          </p:cNvGraphicFramePr>
          <p:nvPr/>
        </p:nvGraphicFramePr>
        <p:xfrm>
          <a:off x="2819400" y="2895600"/>
          <a:ext cx="19653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320" imgH="241200" progId="Equation.3">
                  <p:embed/>
                </p:oleObj>
              </mc:Choice>
              <mc:Fallback>
                <p:oleObj name="公式" r:id="rId2" imgW="787320" imgH="241200" progId="Equation.3">
                  <p:embed/>
                  <p:pic>
                    <p:nvPicPr>
                      <p:cNvPr id="294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1965325" cy="601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128905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说明：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685800" y="4648200"/>
            <a:ext cx="7704138" cy="1463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>
                <a:cs typeface="Times New Roman" pitchFamily="18" charset="0"/>
              </a:rPr>
              <a:t>        </a:t>
            </a:r>
            <a:r>
              <a:rPr kumimoji="1" lang="zh-CN" altLang="en-US" sz="2400">
                <a:cs typeface="Times New Roman" pitchFamily="18" charset="0"/>
              </a:rPr>
              <a:t>惯性力没有施力者，不存在“力是物体之间的相互作用”这一特性。它和真实力有区别。惯性力的实质是物体的惯性在非惯性系中的表现。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5B44-4CBC-4DE7-B6C7-24DF41081E6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惯性系与非惯性系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457200" y="1752600"/>
          <a:ext cx="8229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409535" imgH="359987" progId="Word.Document.8">
                  <p:embed/>
                </p:oleObj>
              </mc:Choice>
              <mc:Fallback>
                <p:oleObj name="文档" r:id="rId2" imgW="3409535" imgH="359987" progId="Word.Document.8">
                  <p:embed/>
                  <p:pic>
                    <p:nvPicPr>
                      <p:cNvPr id="29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8229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9024" name="Group 16"/>
          <p:cNvGrpSpPr>
            <a:grpSpLocks/>
          </p:cNvGrpSpPr>
          <p:nvPr/>
        </p:nvGrpSpPr>
        <p:grpSpPr bwMode="auto">
          <a:xfrm>
            <a:off x="2514600" y="3200400"/>
            <a:ext cx="4132263" cy="2001838"/>
            <a:chOff x="1683" y="1797"/>
            <a:chExt cx="2603" cy="1261"/>
          </a:xfrm>
        </p:grpSpPr>
        <p:sp>
          <p:nvSpPr>
            <p:cNvPr id="299013" name="Rectangle 5" descr="浅色上对角线"/>
            <p:cNvSpPr>
              <a:spLocks noChangeArrowheads="1"/>
            </p:cNvSpPr>
            <p:nvPr/>
          </p:nvSpPr>
          <p:spPr bwMode="auto">
            <a:xfrm>
              <a:off x="1701" y="2921"/>
              <a:ext cx="2585" cy="137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rgbClr val="EAEAEA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4" name="AutoShape 6"/>
            <p:cNvSpPr>
              <a:spLocks noChangeArrowheads="1"/>
            </p:cNvSpPr>
            <p:nvPr/>
          </p:nvSpPr>
          <p:spPr bwMode="auto">
            <a:xfrm>
              <a:off x="2200" y="1915"/>
              <a:ext cx="1795" cy="998"/>
            </a:xfrm>
            <a:prstGeom prst="rtTriangl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 rot="1720634">
              <a:off x="2785" y="2029"/>
              <a:ext cx="399" cy="2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16" name="Arc 8"/>
            <p:cNvSpPr>
              <a:spLocks/>
            </p:cNvSpPr>
            <p:nvPr/>
          </p:nvSpPr>
          <p:spPr bwMode="auto">
            <a:xfrm flipH="1">
              <a:off x="3679" y="2795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9017" name="Object 9"/>
            <p:cNvGraphicFramePr>
              <a:graphicFrameLocks noChangeAspect="1"/>
            </p:cNvGraphicFramePr>
            <p:nvPr/>
          </p:nvGraphicFramePr>
          <p:xfrm>
            <a:off x="3512" y="2686"/>
            <a:ext cx="1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299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686"/>
                          <a:ext cx="16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2880" y="2051"/>
              <a:ext cx="59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2482" y="2404"/>
              <a:ext cx="59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M</a:t>
              </a:r>
            </a:p>
          </p:txBody>
        </p:sp>
        <p:sp>
          <p:nvSpPr>
            <p:cNvPr id="299020" name="Line 12"/>
            <p:cNvSpPr>
              <a:spLocks noChangeShapeType="1"/>
            </p:cNvSpPr>
            <p:nvPr/>
          </p:nvSpPr>
          <p:spPr bwMode="auto">
            <a:xfrm>
              <a:off x="2925" y="1797"/>
              <a:ext cx="499" cy="2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21" name="Line 13"/>
            <p:cNvSpPr>
              <a:spLocks noChangeShapeType="1"/>
            </p:cNvSpPr>
            <p:nvPr/>
          </p:nvSpPr>
          <p:spPr bwMode="auto">
            <a:xfrm flipH="1">
              <a:off x="1683" y="2459"/>
              <a:ext cx="380" cy="1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023" name="Line 15"/>
            <p:cNvSpPr>
              <a:spLocks noChangeShapeType="1"/>
            </p:cNvSpPr>
            <p:nvPr/>
          </p:nvSpPr>
          <p:spPr bwMode="auto">
            <a:xfrm>
              <a:off x="1701" y="2921"/>
              <a:ext cx="2585" cy="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591E-2450-45FF-A2F7-4F27C1A60E88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惯性系与非惯性系</a:t>
            </a:r>
          </a:p>
        </p:txBody>
      </p:sp>
      <p:grpSp>
        <p:nvGrpSpPr>
          <p:cNvPr id="295968" name="Group 32"/>
          <p:cNvGrpSpPr>
            <a:grpSpLocks/>
          </p:cNvGrpSpPr>
          <p:nvPr/>
        </p:nvGrpSpPr>
        <p:grpSpPr bwMode="auto">
          <a:xfrm>
            <a:off x="5807075" y="1095375"/>
            <a:ext cx="3095625" cy="2562225"/>
            <a:chOff x="3658" y="424"/>
            <a:chExt cx="1950" cy="1614"/>
          </a:xfrm>
        </p:grpSpPr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 rot="1709526">
              <a:off x="3658" y="800"/>
              <a:ext cx="395" cy="296"/>
            </a:xfrm>
            <a:prstGeom prst="rect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>
              <a:off x="3855" y="997"/>
              <a:ext cx="0" cy="5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 flipV="1">
              <a:off x="3855" y="504"/>
              <a:ext cx="297" cy="4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5944" name="Object 8"/>
            <p:cNvGraphicFramePr>
              <a:graphicFrameLocks noChangeAspect="1"/>
            </p:cNvGraphicFramePr>
            <p:nvPr/>
          </p:nvGraphicFramePr>
          <p:xfrm>
            <a:off x="3744" y="1536"/>
            <a:ext cx="31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1200" imgH="190440" progId="Equation.3">
                    <p:embed/>
                  </p:oleObj>
                </mc:Choice>
                <mc:Fallback>
                  <p:oleObj name="公式" r:id="rId2" imgW="241200" imgH="190440" progId="Equation.3">
                    <p:embed/>
                    <p:pic>
                      <p:nvPicPr>
                        <p:cNvPr id="2959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36"/>
                          <a:ext cx="31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945" name="Object 9"/>
            <p:cNvGraphicFramePr>
              <a:graphicFrameLocks noChangeAspect="1"/>
            </p:cNvGraphicFramePr>
            <p:nvPr/>
          </p:nvGraphicFramePr>
          <p:xfrm>
            <a:off x="4144" y="424"/>
            <a:ext cx="24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0440" imgH="228600" progId="Equation.3">
                    <p:embed/>
                  </p:oleObj>
                </mc:Choice>
                <mc:Fallback>
                  <p:oleObj name="公式" r:id="rId4" imgW="190440" imgH="228600" progId="Equation.3">
                    <p:embed/>
                    <p:pic>
                      <p:nvPicPr>
                        <p:cNvPr id="2959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424"/>
                          <a:ext cx="24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6" name="Line 10"/>
            <p:cNvSpPr>
              <a:spLocks noChangeShapeType="1"/>
            </p:cNvSpPr>
            <p:nvPr/>
          </p:nvSpPr>
          <p:spPr bwMode="auto">
            <a:xfrm>
              <a:off x="4203" y="1097"/>
              <a:ext cx="370" cy="2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5947" name="Object 11"/>
            <p:cNvGraphicFramePr>
              <a:graphicFrameLocks noChangeAspect="1"/>
            </p:cNvGraphicFramePr>
            <p:nvPr/>
          </p:nvGraphicFramePr>
          <p:xfrm>
            <a:off x="4560" y="1104"/>
            <a:ext cx="21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0" imgH="177480" progId="Equation.3">
                    <p:embed/>
                  </p:oleObj>
                </mc:Choice>
                <mc:Fallback>
                  <p:oleObj name="公式" r:id="rId6" imgW="164880" imgH="177480" progId="Equation.3">
                    <p:embed/>
                    <p:pic>
                      <p:nvPicPr>
                        <p:cNvPr id="2959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104"/>
                          <a:ext cx="21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8" name="Line 12"/>
            <p:cNvSpPr>
              <a:spLocks noChangeShapeType="1"/>
            </p:cNvSpPr>
            <p:nvPr/>
          </p:nvSpPr>
          <p:spPr bwMode="auto">
            <a:xfrm>
              <a:off x="4973" y="1535"/>
              <a:ext cx="488" cy="30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49" name="Line 13"/>
            <p:cNvSpPr>
              <a:spLocks noChangeShapeType="1"/>
            </p:cNvSpPr>
            <p:nvPr/>
          </p:nvSpPr>
          <p:spPr bwMode="auto">
            <a:xfrm flipV="1">
              <a:off x="4973" y="1186"/>
              <a:ext cx="225" cy="34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0" name="Text Box 14"/>
            <p:cNvSpPr txBox="1">
              <a:spLocks noChangeArrowheads="1"/>
            </p:cNvSpPr>
            <p:nvPr/>
          </p:nvSpPr>
          <p:spPr bwMode="auto">
            <a:xfrm>
              <a:off x="5279" y="1749"/>
              <a:ext cx="272" cy="2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95951" name="Text Box 15"/>
            <p:cNvSpPr txBox="1">
              <a:spLocks noChangeArrowheads="1"/>
            </p:cNvSpPr>
            <p:nvPr/>
          </p:nvSpPr>
          <p:spPr bwMode="auto">
            <a:xfrm>
              <a:off x="5155" y="896"/>
              <a:ext cx="453" cy="2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95952" name="Text Box 16"/>
            <p:cNvSpPr txBox="1">
              <a:spLocks noChangeArrowheads="1"/>
            </p:cNvSpPr>
            <p:nvPr/>
          </p:nvSpPr>
          <p:spPr bwMode="auto">
            <a:xfrm>
              <a:off x="4701" y="1425"/>
              <a:ext cx="454" cy="2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O</a:t>
              </a:r>
            </a:p>
          </p:txBody>
        </p:sp>
      </p:grpSp>
      <p:grpSp>
        <p:nvGrpSpPr>
          <p:cNvPr id="295953" name="Group 17"/>
          <p:cNvGrpSpPr>
            <a:grpSpLocks/>
          </p:cNvGrpSpPr>
          <p:nvPr/>
        </p:nvGrpSpPr>
        <p:grpSpPr bwMode="auto">
          <a:xfrm>
            <a:off x="5562600" y="3200400"/>
            <a:ext cx="2765425" cy="3402013"/>
            <a:chOff x="1536" y="2656"/>
            <a:chExt cx="912" cy="1121"/>
          </a:xfrm>
        </p:grpSpPr>
        <p:sp>
          <p:nvSpPr>
            <p:cNvPr id="295954" name="AutoShape 18"/>
            <p:cNvSpPr>
              <a:spLocks noChangeArrowheads="1"/>
            </p:cNvSpPr>
            <p:nvPr/>
          </p:nvSpPr>
          <p:spPr bwMode="auto">
            <a:xfrm>
              <a:off x="1776" y="2880"/>
              <a:ext cx="672" cy="432"/>
            </a:xfrm>
            <a:prstGeom prst="rtTriangle">
              <a:avLst/>
            </a:prstGeom>
            <a:noFill/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5" name="Arc 19"/>
            <p:cNvSpPr>
              <a:spLocks/>
            </p:cNvSpPr>
            <p:nvPr/>
          </p:nvSpPr>
          <p:spPr bwMode="auto">
            <a:xfrm flipH="1">
              <a:off x="2304" y="3257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5956" name="Object 20"/>
            <p:cNvGraphicFramePr>
              <a:graphicFrameLocks noChangeAspect="1"/>
            </p:cNvGraphicFramePr>
            <p:nvPr/>
          </p:nvGraphicFramePr>
          <p:xfrm>
            <a:off x="2208" y="3209"/>
            <a:ext cx="79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64880" progId="Equation.3">
                    <p:embed/>
                  </p:oleObj>
                </mc:Choice>
                <mc:Fallback>
                  <p:oleObj name="公式" r:id="rId8" imgW="126720" imgH="164880" progId="Equation.3">
                    <p:embed/>
                    <p:pic>
                      <p:nvPicPr>
                        <p:cNvPr id="29595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209"/>
                          <a:ext cx="79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57" name="Line 21"/>
            <p:cNvSpPr>
              <a:spLocks noChangeShapeType="1"/>
            </p:cNvSpPr>
            <p:nvPr/>
          </p:nvSpPr>
          <p:spPr bwMode="auto">
            <a:xfrm>
              <a:off x="1968" y="3144"/>
              <a:ext cx="0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8" name="Line 22"/>
            <p:cNvSpPr>
              <a:spLocks noChangeShapeType="1"/>
            </p:cNvSpPr>
            <p:nvPr/>
          </p:nvSpPr>
          <p:spPr bwMode="auto">
            <a:xfrm flipH="1">
              <a:off x="1824" y="3144"/>
              <a:ext cx="144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959" name="Line 23"/>
            <p:cNvSpPr>
              <a:spLocks noChangeShapeType="1"/>
            </p:cNvSpPr>
            <p:nvPr/>
          </p:nvSpPr>
          <p:spPr bwMode="auto">
            <a:xfrm flipV="1">
              <a:off x="1968" y="2736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5960" name="Object 24"/>
            <p:cNvGraphicFramePr>
              <a:graphicFrameLocks noChangeAspect="1"/>
            </p:cNvGraphicFramePr>
            <p:nvPr/>
          </p:nvGraphicFramePr>
          <p:xfrm>
            <a:off x="1864" y="3572"/>
            <a:ext cx="167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66400" imgH="203040" progId="Equation.3">
                    <p:embed/>
                  </p:oleObj>
                </mc:Choice>
                <mc:Fallback>
                  <p:oleObj name="公式" r:id="rId10" imgW="266400" imgH="203040" progId="Equation.3">
                    <p:embed/>
                    <p:pic>
                      <p:nvPicPr>
                        <p:cNvPr id="29596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572"/>
                          <a:ext cx="167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961" name="Object 25"/>
            <p:cNvGraphicFramePr>
              <a:graphicFrameLocks noChangeAspect="1"/>
            </p:cNvGraphicFramePr>
            <p:nvPr/>
          </p:nvGraphicFramePr>
          <p:xfrm>
            <a:off x="1679" y="3332"/>
            <a:ext cx="121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0440" imgH="228600" progId="Equation.3">
                    <p:embed/>
                  </p:oleObj>
                </mc:Choice>
                <mc:Fallback>
                  <p:oleObj name="公式" r:id="rId12" imgW="190440" imgH="228600" progId="Equation.3">
                    <p:embed/>
                    <p:pic>
                      <p:nvPicPr>
                        <p:cNvPr id="29596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9" y="3332"/>
                          <a:ext cx="121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962" name="Object 26"/>
            <p:cNvGraphicFramePr>
              <a:graphicFrameLocks noChangeAspect="1"/>
            </p:cNvGraphicFramePr>
            <p:nvPr/>
          </p:nvGraphicFramePr>
          <p:xfrm>
            <a:off x="1820" y="2656"/>
            <a:ext cx="135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15640" imgH="228600" progId="Equation.3">
                    <p:embed/>
                  </p:oleObj>
                </mc:Choice>
                <mc:Fallback>
                  <p:oleObj name="公式" r:id="rId14" imgW="215640" imgH="228600" progId="Equation.3">
                    <p:embed/>
                    <p:pic>
                      <p:nvPicPr>
                        <p:cNvPr id="29596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2656"/>
                          <a:ext cx="135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63" name="Line 27"/>
            <p:cNvSpPr>
              <a:spLocks noChangeShapeType="1"/>
            </p:cNvSpPr>
            <p:nvPr/>
          </p:nvSpPr>
          <p:spPr bwMode="auto">
            <a:xfrm flipH="1">
              <a:off x="1536" y="3120"/>
              <a:ext cx="2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5964" name="Object 28"/>
            <p:cNvGraphicFramePr>
              <a:graphicFrameLocks noChangeAspect="1"/>
            </p:cNvGraphicFramePr>
            <p:nvPr/>
          </p:nvGraphicFramePr>
          <p:xfrm>
            <a:off x="1585" y="2968"/>
            <a:ext cx="102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64880" imgH="228600" progId="Equation.3">
                    <p:embed/>
                  </p:oleObj>
                </mc:Choice>
                <mc:Fallback>
                  <p:oleObj name="公式" r:id="rId16" imgW="164880" imgH="228600" progId="Equation.3">
                    <p:embed/>
                    <p:pic>
                      <p:nvPicPr>
                        <p:cNvPr id="29596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2968"/>
                          <a:ext cx="102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65" name="Text Box 29"/>
            <p:cNvSpPr txBox="1">
              <a:spLocks noChangeArrowheads="1"/>
            </p:cNvSpPr>
            <p:nvPr/>
          </p:nvSpPr>
          <p:spPr bwMode="auto">
            <a:xfrm>
              <a:off x="1728" y="3696"/>
              <a:ext cx="480" cy="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0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95966" name="Object 30"/>
          <p:cNvGraphicFramePr>
            <a:graphicFrameLocks noChangeAspect="1"/>
          </p:cNvGraphicFramePr>
          <p:nvPr/>
        </p:nvGraphicFramePr>
        <p:xfrm>
          <a:off x="592137" y="1600200"/>
          <a:ext cx="3979863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8" imgW="2663216" imgH="3212526" progId="Word.Document.8">
                  <p:embed/>
                </p:oleObj>
              </mc:Choice>
              <mc:Fallback>
                <p:oleObj name="Document" r:id="rId18" imgW="2663216" imgH="3212526" progId="Word.Document.8">
                  <p:embed/>
                  <p:pic>
                    <p:nvPicPr>
                      <p:cNvPr id="295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" y="1600200"/>
                        <a:ext cx="3979863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EB1D-F391-4AAE-9FC4-BA9FC47C3A9A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301092" name="Object 36"/>
          <p:cNvGraphicFramePr>
            <a:graphicFrameLocks noChangeAspect="1"/>
          </p:cNvGraphicFramePr>
          <p:nvPr/>
        </p:nvGraphicFramePr>
        <p:xfrm>
          <a:off x="457200" y="1905000"/>
          <a:ext cx="4059237" cy="417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032407" imgH="2091166" progId="Word.Document.8">
                  <p:embed/>
                </p:oleObj>
              </mc:Choice>
              <mc:Fallback>
                <p:oleObj name="Document" r:id="rId2" imgW="2032407" imgH="2091166" progId="Word.Document.8">
                  <p:embed/>
                  <p:pic>
                    <p:nvPicPr>
                      <p:cNvPr id="30109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4059237" cy="417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惯性系与非惯性系</a:t>
            </a:r>
          </a:p>
        </p:txBody>
      </p:sp>
      <p:grpSp>
        <p:nvGrpSpPr>
          <p:cNvPr id="301093" name="Group 37"/>
          <p:cNvGrpSpPr>
            <a:grpSpLocks/>
          </p:cNvGrpSpPr>
          <p:nvPr/>
        </p:nvGrpSpPr>
        <p:grpSpPr bwMode="auto">
          <a:xfrm>
            <a:off x="4191000" y="2743200"/>
            <a:ext cx="4778375" cy="2774950"/>
            <a:chOff x="2640" y="1728"/>
            <a:chExt cx="3010" cy="1748"/>
          </a:xfrm>
        </p:grpSpPr>
        <p:sp>
          <p:nvSpPr>
            <p:cNvPr id="301060" name="Line 4"/>
            <p:cNvSpPr>
              <a:spLocks noChangeShapeType="1"/>
            </p:cNvSpPr>
            <p:nvPr/>
          </p:nvSpPr>
          <p:spPr bwMode="auto">
            <a:xfrm>
              <a:off x="3112" y="2635"/>
              <a:ext cx="816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61" name="Line 5"/>
            <p:cNvSpPr>
              <a:spLocks noChangeShapeType="1"/>
            </p:cNvSpPr>
            <p:nvPr/>
          </p:nvSpPr>
          <p:spPr bwMode="auto">
            <a:xfrm flipV="1">
              <a:off x="3483" y="1955"/>
              <a:ext cx="0" cy="127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62" name="Line 6"/>
            <p:cNvSpPr>
              <a:spLocks noChangeShapeType="1"/>
            </p:cNvSpPr>
            <p:nvPr/>
          </p:nvSpPr>
          <p:spPr bwMode="auto">
            <a:xfrm flipV="1">
              <a:off x="4387" y="1989"/>
              <a:ext cx="691" cy="113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 rot="1858240">
              <a:off x="4468" y="2486"/>
              <a:ext cx="395" cy="296"/>
            </a:xfrm>
            <a:prstGeom prst="rect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4" name="Line 8"/>
            <p:cNvSpPr>
              <a:spLocks noChangeShapeType="1"/>
            </p:cNvSpPr>
            <p:nvPr/>
          </p:nvSpPr>
          <p:spPr bwMode="auto">
            <a:xfrm>
              <a:off x="4677" y="2649"/>
              <a:ext cx="0" cy="5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5" name="Line 9"/>
            <p:cNvSpPr>
              <a:spLocks noChangeShapeType="1"/>
            </p:cNvSpPr>
            <p:nvPr/>
          </p:nvSpPr>
          <p:spPr bwMode="auto">
            <a:xfrm flipV="1">
              <a:off x="4677" y="2158"/>
              <a:ext cx="297" cy="4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6" name="Line 10"/>
            <p:cNvSpPr>
              <a:spLocks noChangeShapeType="1"/>
            </p:cNvSpPr>
            <p:nvPr/>
          </p:nvSpPr>
          <p:spPr bwMode="auto">
            <a:xfrm>
              <a:off x="4859" y="2899"/>
              <a:ext cx="270" cy="15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1067" name="Object 11"/>
            <p:cNvGraphicFramePr>
              <a:graphicFrameLocks noChangeAspect="1"/>
            </p:cNvGraphicFramePr>
            <p:nvPr/>
          </p:nvGraphicFramePr>
          <p:xfrm>
            <a:off x="4793" y="2983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177480" progId="Equation.3">
                    <p:embed/>
                  </p:oleObj>
                </mc:Choice>
                <mc:Fallback>
                  <p:oleObj name="公式" r:id="rId4" imgW="164880" imgH="177480" progId="Equation.3">
                    <p:embed/>
                    <p:pic>
                      <p:nvPicPr>
                        <p:cNvPr id="30106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2983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68" name="AutoShape 12"/>
            <p:cNvSpPr>
              <a:spLocks noChangeArrowheads="1"/>
            </p:cNvSpPr>
            <p:nvPr/>
          </p:nvSpPr>
          <p:spPr bwMode="auto">
            <a:xfrm>
              <a:off x="3111" y="2246"/>
              <a:ext cx="907" cy="583"/>
            </a:xfrm>
            <a:prstGeom prst="rtTriangle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9" name="Arc 13"/>
            <p:cNvSpPr>
              <a:spLocks/>
            </p:cNvSpPr>
            <p:nvPr/>
          </p:nvSpPr>
          <p:spPr bwMode="auto">
            <a:xfrm flipH="1">
              <a:off x="3790" y="2737"/>
              <a:ext cx="92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1070" name="Object 14"/>
            <p:cNvGraphicFramePr>
              <a:graphicFrameLocks noChangeAspect="1"/>
            </p:cNvGraphicFramePr>
            <p:nvPr/>
          </p:nvGraphicFramePr>
          <p:xfrm>
            <a:off x="3641" y="2647"/>
            <a:ext cx="15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64880" progId="Equation.3">
                    <p:embed/>
                  </p:oleObj>
                </mc:Choice>
                <mc:Fallback>
                  <p:oleObj name="公式" r:id="rId6" imgW="126720" imgH="164880" progId="Equation.3">
                    <p:embed/>
                    <p:pic>
                      <p:nvPicPr>
                        <p:cNvPr id="30107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2647"/>
                          <a:ext cx="15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71" name="Line 15"/>
            <p:cNvSpPr>
              <a:spLocks noChangeShapeType="1"/>
            </p:cNvSpPr>
            <p:nvPr/>
          </p:nvSpPr>
          <p:spPr bwMode="auto">
            <a:xfrm flipH="1">
              <a:off x="3247" y="2620"/>
              <a:ext cx="235" cy="4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1072" name="Object 16"/>
            <p:cNvGraphicFramePr>
              <a:graphicFrameLocks noChangeAspect="1"/>
            </p:cNvGraphicFramePr>
            <p:nvPr/>
          </p:nvGraphicFramePr>
          <p:xfrm>
            <a:off x="3490" y="2983"/>
            <a:ext cx="2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66400" imgH="203040" progId="Equation.3">
                    <p:embed/>
                  </p:oleObj>
                </mc:Choice>
                <mc:Fallback>
                  <p:oleObj name="公式" r:id="rId8" imgW="266400" imgH="203040" progId="Equation.3">
                    <p:embed/>
                    <p:pic>
                      <p:nvPicPr>
                        <p:cNvPr id="30107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" y="2983"/>
                          <a:ext cx="2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73" name="Object 17"/>
            <p:cNvGraphicFramePr>
              <a:graphicFrameLocks noChangeAspect="1"/>
            </p:cNvGraphicFramePr>
            <p:nvPr/>
          </p:nvGraphicFramePr>
          <p:xfrm>
            <a:off x="3014" y="2983"/>
            <a:ext cx="225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0440" imgH="228600" progId="Equation.3">
                    <p:embed/>
                  </p:oleObj>
                </mc:Choice>
                <mc:Fallback>
                  <p:oleObj name="公式" r:id="rId10" imgW="190440" imgH="228600" progId="Equation.3">
                    <p:embed/>
                    <p:pic>
                      <p:nvPicPr>
                        <p:cNvPr id="30107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2983"/>
                          <a:ext cx="225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74" name="Object 18"/>
            <p:cNvGraphicFramePr>
              <a:graphicFrameLocks noChangeAspect="1"/>
            </p:cNvGraphicFramePr>
            <p:nvPr/>
          </p:nvGraphicFramePr>
          <p:xfrm>
            <a:off x="3216" y="2063"/>
            <a:ext cx="26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15640" imgH="228600" progId="Equation.3">
                    <p:embed/>
                  </p:oleObj>
                </mc:Choice>
                <mc:Fallback>
                  <p:oleObj name="公式" r:id="rId12" imgW="215640" imgH="228600" progId="Equation.3">
                    <p:embed/>
                    <p:pic>
                      <p:nvPicPr>
                        <p:cNvPr id="30107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063"/>
                          <a:ext cx="26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 flipH="1" flipV="1">
              <a:off x="2750" y="2561"/>
              <a:ext cx="308" cy="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1076" name="Object 20"/>
            <p:cNvGraphicFramePr>
              <a:graphicFrameLocks noChangeAspect="1"/>
            </p:cNvGraphicFramePr>
            <p:nvPr/>
          </p:nvGraphicFramePr>
          <p:xfrm>
            <a:off x="2640" y="2544"/>
            <a:ext cx="19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30107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44"/>
                          <a:ext cx="19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4677" y="2651"/>
              <a:ext cx="590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1078" name="Object 22"/>
            <p:cNvGraphicFramePr>
              <a:graphicFrameLocks noChangeAspect="1"/>
            </p:cNvGraphicFramePr>
            <p:nvPr/>
          </p:nvGraphicFramePr>
          <p:xfrm>
            <a:off x="5129" y="2407"/>
            <a:ext cx="52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93480" imgH="228600" progId="Equation.3">
                    <p:embed/>
                  </p:oleObj>
                </mc:Choice>
                <mc:Fallback>
                  <p:oleObj name="公式" r:id="rId16" imgW="393480" imgH="228600" progId="Equation.3">
                    <p:embed/>
                    <p:pic>
                      <p:nvPicPr>
                        <p:cNvPr id="3010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9" y="2407"/>
                          <a:ext cx="521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4170" y="2324"/>
              <a:ext cx="1103" cy="702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82" name="Text Box 26"/>
            <p:cNvSpPr txBox="1">
              <a:spLocks noChangeArrowheads="1"/>
            </p:cNvSpPr>
            <p:nvPr/>
          </p:nvSpPr>
          <p:spPr bwMode="auto">
            <a:xfrm>
              <a:off x="5222" y="2922"/>
              <a:ext cx="227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993366"/>
                  </a:solidFill>
                </a:rPr>
                <a:t>x</a:t>
              </a:r>
            </a:p>
          </p:txBody>
        </p:sp>
        <p:sp>
          <p:nvSpPr>
            <p:cNvPr id="301083" name="Text Box 27"/>
            <p:cNvSpPr txBox="1">
              <a:spLocks noChangeArrowheads="1"/>
            </p:cNvSpPr>
            <p:nvPr/>
          </p:nvSpPr>
          <p:spPr bwMode="auto">
            <a:xfrm>
              <a:off x="5061" y="1728"/>
              <a:ext cx="227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993366"/>
                  </a:solidFill>
                </a:rPr>
                <a:t>y</a:t>
              </a:r>
            </a:p>
          </p:txBody>
        </p:sp>
        <p:sp>
          <p:nvSpPr>
            <p:cNvPr id="301084" name="Line 28"/>
            <p:cNvSpPr>
              <a:spLocks noChangeShapeType="1"/>
            </p:cNvSpPr>
            <p:nvPr/>
          </p:nvSpPr>
          <p:spPr bwMode="auto">
            <a:xfrm>
              <a:off x="3483" y="2654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5" name="Line 29"/>
            <p:cNvSpPr>
              <a:spLocks noChangeShapeType="1"/>
            </p:cNvSpPr>
            <p:nvPr/>
          </p:nvSpPr>
          <p:spPr bwMode="auto">
            <a:xfrm flipV="1">
              <a:off x="3483" y="2201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6" name="Text Box 30"/>
            <p:cNvSpPr txBox="1">
              <a:spLocks noChangeArrowheads="1"/>
            </p:cNvSpPr>
            <p:nvPr/>
          </p:nvSpPr>
          <p:spPr bwMode="auto">
            <a:xfrm>
              <a:off x="3428" y="1728"/>
              <a:ext cx="227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993366"/>
                  </a:solidFill>
                </a:rPr>
                <a:t>Y</a:t>
              </a:r>
            </a:p>
          </p:txBody>
        </p:sp>
        <p:sp>
          <p:nvSpPr>
            <p:cNvPr id="301087" name="Text Box 31"/>
            <p:cNvSpPr txBox="1">
              <a:spLocks noChangeArrowheads="1"/>
            </p:cNvSpPr>
            <p:nvPr/>
          </p:nvSpPr>
          <p:spPr bwMode="auto">
            <a:xfrm>
              <a:off x="3882" y="2470"/>
              <a:ext cx="227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993366"/>
                  </a:solidFill>
                </a:rPr>
                <a:t>X</a:t>
              </a:r>
            </a:p>
          </p:txBody>
        </p:sp>
        <p:graphicFrame>
          <p:nvGraphicFramePr>
            <p:cNvPr id="301088" name="Object 32"/>
            <p:cNvGraphicFramePr>
              <a:graphicFrameLocks noChangeAspect="1"/>
            </p:cNvGraphicFramePr>
            <p:nvPr/>
          </p:nvGraphicFramePr>
          <p:xfrm>
            <a:off x="4505" y="3223"/>
            <a:ext cx="32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41200" imgH="190440" progId="Equation.3">
                    <p:embed/>
                  </p:oleObj>
                </mc:Choice>
                <mc:Fallback>
                  <p:oleObj name="公式" r:id="rId18" imgW="241200" imgH="190440" progId="Equation.3">
                    <p:embed/>
                    <p:pic>
                      <p:nvPicPr>
                        <p:cNvPr id="30108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3223"/>
                          <a:ext cx="320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1089" name="Object 33"/>
            <p:cNvGraphicFramePr>
              <a:graphicFrameLocks noChangeAspect="1"/>
            </p:cNvGraphicFramePr>
            <p:nvPr/>
          </p:nvGraphicFramePr>
          <p:xfrm>
            <a:off x="4985" y="2071"/>
            <a:ext cx="25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90440" imgH="228600" progId="Equation.3">
                    <p:embed/>
                  </p:oleObj>
                </mc:Choice>
                <mc:Fallback>
                  <p:oleObj name="公式" r:id="rId20" imgW="190440" imgH="228600" progId="Equation.3">
                    <p:embed/>
                    <p:pic>
                      <p:nvPicPr>
                        <p:cNvPr id="30108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5" y="2071"/>
                          <a:ext cx="253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130B-0EF2-4919-A59F-3DCAA31C4B2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惯性系与非惯性系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457200" y="1654175"/>
            <a:ext cx="822960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例</a:t>
            </a:r>
            <a:r>
              <a:rPr kumimoji="1" lang="en-US" altLang="zh-CN" sz="2400" dirty="0">
                <a:cs typeface="Times New Roman" pitchFamily="18" charset="0"/>
              </a:rPr>
              <a:t>2.4   </a:t>
            </a:r>
            <a:r>
              <a:rPr kumimoji="1" lang="zh-CN" altLang="en-US" sz="2400" dirty="0">
                <a:cs typeface="Times New Roman" pitchFamily="18" charset="0"/>
              </a:rPr>
              <a:t>升降电梯相对于地面以加速度</a:t>
            </a:r>
            <a:r>
              <a:rPr kumimoji="1" lang="en-US" altLang="zh-CN" sz="2400" i="1" dirty="0">
                <a:cs typeface="Times New Roman" pitchFamily="18" charset="0"/>
              </a:rPr>
              <a:t>a</a:t>
            </a:r>
            <a:r>
              <a:rPr kumimoji="1" lang="en-US" altLang="zh-CN" sz="2400" dirty="0">
                <a:cs typeface="Times New Roman" pitchFamily="18" charset="0"/>
              </a:rPr>
              <a:t> </a:t>
            </a:r>
            <a:r>
              <a:rPr kumimoji="1" lang="zh-CN" altLang="en-US" sz="2400" dirty="0">
                <a:cs typeface="Times New Roman" pitchFamily="18" charset="0"/>
              </a:rPr>
              <a:t>沿铅直向上运动。电梯中有一轻滑轮绕一</a:t>
            </a:r>
            <a:r>
              <a:rPr kumimoji="1" lang="zh-CN" altLang="en-US" sz="2400" dirty="0">
                <a:solidFill>
                  <a:srgbClr val="FF3300"/>
                </a:solidFill>
                <a:cs typeface="Times New Roman" pitchFamily="18" charset="0"/>
              </a:rPr>
              <a:t>轻绳</a:t>
            </a:r>
            <a:r>
              <a:rPr kumimoji="1" lang="zh-CN" altLang="en-US" sz="2400" dirty="0">
                <a:cs typeface="Times New Roman" pitchFamily="18" charset="0"/>
              </a:rPr>
              <a:t>，绳两端悬挂质量分别为</a:t>
            </a:r>
            <a:r>
              <a:rPr kumimoji="1" lang="en-US" altLang="zh-CN" sz="2400" i="1" dirty="0">
                <a:cs typeface="Times New Roman" pitchFamily="18" charset="0"/>
              </a:rPr>
              <a:t>m</a:t>
            </a:r>
            <a:r>
              <a:rPr kumimoji="1" lang="en-US" altLang="zh-CN" sz="2400" baseline="-25000" dirty="0">
                <a:cs typeface="Times New Roman" pitchFamily="18" charset="0"/>
              </a:rPr>
              <a:t>1</a:t>
            </a:r>
            <a:r>
              <a:rPr kumimoji="1" lang="zh-CN" altLang="en-US" sz="2400" dirty="0">
                <a:cs typeface="Times New Roman" pitchFamily="18" charset="0"/>
              </a:rPr>
              <a:t>和</a:t>
            </a:r>
            <a:r>
              <a:rPr kumimoji="1" lang="en-US" altLang="zh-CN" sz="2400" i="1" dirty="0">
                <a:cs typeface="Times New Roman" pitchFamily="18" charset="0"/>
              </a:rPr>
              <a:t>m</a:t>
            </a:r>
            <a:r>
              <a:rPr kumimoji="1" lang="en-US" altLang="zh-CN" sz="2400" baseline="-25000" dirty="0">
                <a:cs typeface="Times New Roman" pitchFamily="18" charset="0"/>
              </a:rPr>
              <a:t>2</a:t>
            </a:r>
            <a:r>
              <a:rPr kumimoji="1" lang="zh-CN" altLang="en-US" sz="2400" dirty="0">
                <a:cs typeface="Times New Roman" pitchFamily="18" charset="0"/>
              </a:rPr>
              <a:t>的重物（</a:t>
            </a:r>
            <a:r>
              <a:rPr kumimoji="1" lang="zh-CN" altLang="en-US" sz="2400" i="1" dirty="0">
                <a:cs typeface="Times New Roman" pitchFamily="18" charset="0"/>
              </a:rPr>
              <a:t> </a:t>
            </a:r>
            <a:r>
              <a:rPr kumimoji="1" lang="en-US" altLang="zh-CN" sz="2400" i="1" dirty="0">
                <a:cs typeface="Times New Roman" pitchFamily="18" charset="0"/>
              </a:rPr>
              <a:t>m</a:t>
            </a:r>
            <a:r>
              <a:rPr kumimoji="1" lang="en-US" altLang="zh-CN" sz="2400" baseline="-25000" dirty="0">
                <a:cs typeface="Times New Roman" pitchFamily="18" charset="0"/>
              </a:rPr>
              <a:t>1</a:t>
            </a:r>
            <a:r>
              <a:rPr kumimoji="1" lang="en-US" altLang="zh-CN" sz="2400" dirty="0">
                <a:cs typeface="Times New Roman" pitchFamily="18" charset="0"/>
              </a:rPr>
              <a:t> &gt; </a:t>
            </a:r>
            <a:r>
              <a:rPr kumimoji="1" lang="en-US" altLang="zh-CN" sz="2400" i="1" dirty="0">
                <a:cs typeface="Times New Roman" pitchFamily="18" charset="0"/>
              </a:rPr>
              <a:t>m</a:t>
            </a:r>
            <a:r>
              <a:rPr kumimoji="1" lang="en-US" altLang="zh-CN" sz="2400" baseline="-25000" dirty="0">
                <a:cs typeface="Times New Roman" pitchFamily="18" charset="0"/>
              </a:rPr>
              <a:t>2</a:t>
            </a:r>
            <a:r>
              <a:rPr kumimoji="1" lang="en-US" altLang="zh-CN" sz="2400" dirty="0">
                <a:cs typeface="Times New Roman" pitchFamily="18" charset="0"/>
              </a:rPr>
              <a:t> </a:t>
            </a:r>
            <a:r>
              <a:rPr kumimoji="1" lang="zh-CN" altLang="en-US" sz="2400" dirty="0">
                <a:cs typeface="Times New Roman" pitchFamily="18" charset="0"/>
              </a:rPr>
              <a:t>）。求：（</a:t>
            </a:r>
            <a:r>
              <a:rPr kumimoji="1" lang="en-US" altLang="zh-CN" sz="2400" dirty="0">
                <a:cs typeface="Times New Roman" pitchFamily="18" charset="0"/>
              </a:rPr>
              <a:t>1</a:t>
            </a:r>
            <a:r>
              <a:rPr kumimoji="1" lang="zh-CN" altLang="en-US" sz="2400" dirty="0">
                <a:cs typeface="Times New Roman" pitchFamily="18" charset="0"/>
              </a:rPr>
              <a:t>）物体相对于电梯的加速度；（</a:t>
            </a:r>
            <a:r>
              <a:rPr kumimoji="1" lang="en-US" altLang="zh-CN" sz="2400" dirty="0">
                <a:cs typeface="Times New Roman" pitchFamily="18" charset="0"/>
              </a:rPr>
              <a:t>2</a:t>
            </a:r>
            <a:r>
              <a:rPr kumimoji="1" lang="zh-CN" altLang="en-US" sz="2400" dirty="0">
                <a:cs typeface="Times New Roman" pitchFamily="18" charset="0"/>
              </a:rPr>
              <a:t>）绳子的张力。</a:t>
            </a:r>
          </a:p>
        </p:txBody>
      </p:sp>
      <p:grpSp>
        <p:nvGrpSpPr>
          <p:cNvPr id="302085" name="Group 5"/>
          <p:cNvGrpSpPr>
            <a:grpSpLocks/>
          </p:cNvGrpSpPr>
          <p:nvPr/>
        </p:nvGrpSpPr>
        <p:grpSpPr bwMode="auto">
          <a:xfrm>
            <a:off x="5867400" y="2971800"/>
            <a:ext cx="2514600" cy="3657600"/>
            <a:chOff x="3552" y="1440"/>
            <a:chExt cx="1584" cy="2304"/>
          </a:xfrm>
        </p:grpSpPr>
        <p:sp>
          <p:nvSpPr>
            <p:cNvPr id="302086" name="Rectangle 6"/>
            <p:cNvSpPr>
              <a:spLocks noChangeArrowheads="1"/>
            </p:cNvSpPr>
            <p:nvPr/>
          </p:nvSpPr>
          <p:spPr bwMode="auto">
            <a:xfrm>
              <a:off x="3552" y="1440"/>
              <a:ext cx="1584" cy="2304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7" name="Oval 7"/>
            <p:cNvSpPr>
              <a:spLocks noChangeArrowheads="1"/>
            </p:cNvSpPr>
            <p:nvPr/>
          </p:nvSpPr>
          <p:spPr bwMode="auto">
            <a:xfrm>
              <a:off x="4032" y="1728"/>
              <a:ext cx="624" cy="62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8" name="AutoShape 8"/>
            <p:cNvSpPr>
              <a:spLocks noChangeArrowheads="1"/>
            </p:cNvSpPr>
            <p:nvPr/>
          </p:nvSpPr>
          <p:spPr bwMode="auto">
            <a:xfrm>
              <a:off x="4272" y="1440"/>
              <a:ext cx="14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00"/>
                </a:gs>
                <a:gs pos="100000">
                  <a:srgbClr val="CCCC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4032" y="206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4656" y="20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1" name="Rectangle 11"/>
            <p:cNvSpPr>
              <a:spLocks noChangeArrowheads="1"/>
            </p:cNvSpPr>
            <p:nvPr/>
          </p:nvSpPr>
          <p:spPr bwMode="auto">
            <a:xfrm>
              <a:off x="3936" y="2928"/>
              <a:ext cx="192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baseline="-25000">
                <a:cs typeface="Times New Roman" pitchFamily="18" charset="0"/>
              </a:endParaRPr>
            </a:p>
          </p:txBody>
        </p:sp>
        <p:sp>
          <p:nvSpPr>
            <p:cNvPr id="302092" name="Rectangle 12"/>
            <p:cNvSpPr>
              <a:spLocks noChangeArrowheads="1"/>
            </p:cNvSpPr>
            <p:nvPr/>
          </p:nvSpPr>
          <p:spPr bwMode="auto">
            <a:xfrm>
              <a:off x="4560" y="2832"/>
              <a:ext cx="192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baseline="-25000">
                <a:cs typeface="Times New Roman" pitchFamily="18" charset="0"/>
              </a:endParaRPr>
            </a:p>
          </p:txBody>
        </p:sp>
        <p:graphicFrame>
          <p:nvGraphicFramePr>
            <p:cNvPr id="302093" name="Object 13"/>
            <p:cNvGraphicFramePr>
              <a:graphicFrameLocks noChangeAspect="1"/>
            </p:cNvGraphicFramePr>
            <p:nvPr/>
          </p:nvGraphicFramePr>
          <p:xfrm>
            <a:off x="3696" y="2880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0440" imgH="215640" progId="Equation.3">
                    <p:embed/>
                  </p:oleObj>
                </mc:Choice>
                <mc:Fallback>
                  <p:oleObj name="公式" r:id="rId2" imgW="190440" imgH="215640" progId="Equation.3">
                    <p:embed/>
                    <p:pic>
                      <p:nvPicPr>
                        <p:cNvPr id="30209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80"/>
                          <a:ext cx="28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094" name="Object 14"/>
            <p:cNvGraphicFramePr>
              <a:graphicFrameLocks noChangeAspect="1"/>
            </p:cNvGraphicFramePr>
            <p:nvPr/>
          </p:nvGraphicFramePr>
          <p:xfrm>
            <a:off x="4744" y="2784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03040" imgH="215640" progId="Equation.3">
                    <p:embed/>
                  </p:oleObj>
                </mc:Choice>
                <mc:Fallback>
                  <p:oleObj name="公式" r:id="rId4" imgW="203040" imgH="215640" progId="Equation.3">
                    <p:embed/>
                    <p:pic>
                      <p:nvPicPr>
                        <p:cNvPr id="3020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2784"/>
                          <a:ext cx="29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152400" y="3276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解：</a:t>
            </a:r>
          </a:p>
        </p:txBody>
      </p:sp>
      <p:graphicFrame>
        <p:nvGraphicFramePr>
          <p:cNvPr id="302096" name="Object 16"/>
          <p:cNvGraphicFramePr>
            <a:graphicFrameLocks noChangeAspect="1"/>
          </p:cNvGraphicFramePr>
          <p:nvPr/>
        </p:nvGraphicFramePr>
        <p:xfrm>
          <a:off x="1258887" y="3352800"/>
          <a:ext cx="2932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20480" imgH="215640" progId="Equation.3">
                  <p:embed/>
                </p:oleObj>
              </mc:Choice>
              <mc:Fallback>
                <p:oleObj name="公式" r:id="rId6" imgW="1320480" imgH="215640" progId="Equation.3">
                  <p:embed/>
                  <p:pic>
                    <p:nvPicPr>
                      <p:cNvPr id="3020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3352800"/>
                        <a:ext cx="2932113" cy="428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7" name="Object 17"/>
          <p:cNvGraphicFramePr>
            <a:graphicFrameLocks noChangeAspect="1"/>
          </p:cNvGraphicFramePr>
          <p:nvPr/>
        </p:nvGraphicFramePr>
        <p:xfrm>
          <a:off x="1258887" y="3775869"/>
          <a:ext cx="27733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84200" imgH="215640" progId="Equation.3">
                  <p:embed/>
                </p:oleObj>
              </mc:Choice>
              <mc:Fallback>
                <p:oleObj name="公式" r:id="rId8" imgW="1384200" imgH="215640" progId="Equation.3">
                  <p:embed/>
                  <p:pic>
                    <p:nvPicPr>
                      <p:cNvPr id="3020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3775869"/>
                        <a:ext cx="2773363" cy="428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8" name="Object 18"/>
          <p:cNvGraphicFramePr>
            <a:graphicFrameLocks noChangeAspect="1"/>
          </p:cNvGraphicFramePr>
          <p:nvPr/>
        </p:nvGraphicFramePr>
        <p:xfrm>
          <a:off x="1258887" y="4622007"/>
          <a:ext cx="28527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09400" imgH="431640" progId="Equation.3">
                  <p:embed/>
                </p:oleObj>
              </mc:Choice>
              <mc:Fallback>
                <p:oleObj name="公式" r:id="rId10" imgW="1409400" imgH="431640" progId="Equation.3">
                  <p:embed/>
                  <p:pic>
                    <p:nvPicPr>
                      <p:cNvPr id="3020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4622007"/>
                        <a:ext cx="2852738" cy="869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9" name="Object 19"/>
          <p:cNvGraphicFramePr>
            <a:graphicFrameLocks noChangeAspect="1"/>
          </p:cNvGraphicFramePr>
          <p:nvPr/>
        </p:nvGraphicFramePr>
        <p:xfrm>
          <a:off x="1258887" y="5486400"/>
          <a:ext cx="3084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23880" imgH="431640" progId="Equation.3">
                  <p:embed/>
                </p:oleObj>
              </mc:Choice>
              <mc:Fallback>
                <p:oleObj name="公式" r:id="rId12" imgW="1523880" imgH="431640" progId="Equation.3">
                  <p:embed/>
                  <p:pic>
                    <p:nvPicPr>
                      <p:cNvPr id="3020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5486400"/>
                        <a:ext cx="3084513" cy="869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00" name="Group 20"/>
          <p:cNvGrpSpPr>
            <a:grpSpLocks/>
          </p:cNvGrpSpPr>
          <p:nvPr/>
        </p:nvGrpSpPr>
        <p:grpSpPr bwMode="auto">
          <a:xfrm>
            <a:off x="8458200" y="3048000"/>
            <a:ext cx="350838" cy="1676400"/>
            <a:chOff x="5184" y="1488"/>
            <a:chExt cx="221" cy="1056"/>
          </a:xfrm>
        </p:grpSpPr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 flipV="1">
              <a:off x="5232" y="1776"/>
              <a:ext cx="0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2102" name="Object 22"/>
            <p:cNvGraphicFramePr>
              <a:graphicFrameLocks noChangeAspect="1"/>
            </p:cNvGraphicFramePr>
            <p:nvPr/>
          </p:nvGraphicFramePr>
          <p:xfrm>
            <a:off x="5184" y="1488"/>
            <a:ext cx="2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20" imgH="164880" progId="Equation.3">
                    <p:embed/>
                  </p:oleObj>
                </mc:Choice>
                <mc:Fallback>
                  <p:oleObj name="公式" r:id="rId14" imgW="126720" imgH="164880" progId="Equation.3">
                    <p:embed/>
                    <p:pic>
                      <p:nvPicPr>
                        <p:cNvPr id="30210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488"/>
                          <a:ext cx="22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103" name="Group 23"/>
          <p:cNvGrpSpPr>
            <a:grpSpLocks/>
          </p:cNvGrpSpPr>
          <p:nvPr/>
        </p:nvGrpSpPr>
        <p:grpSpPr bwMode="auto">
          <a:xfrm>
            <a:off x="6096000" y="3810000"/>
            <a:ext cx="487363" cy="1327150"/>
            <a:chOff x="3696" y="1968"/>
            <a:chExt cx="307" cy="836"/>
          </a:xfrm>
        </p:grpSpPr>
        <p:sp>
          <p:nvSpPr>
            <p:cNvPr id="302104" name="Line 24"/>
            <p:cNvSpPr>
              <a:spLocks noChangeShapeType="1"/>
            </p:cNvSpPr>
            <p:nvPr/>
          </p:nvSpPr>
          <p:spPr bwMode="auto">
            <a:xfrm>
              <a:off x="3888" y="1968"/>
              <a:ext cx="0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2105" name="Object 25"/>
            <p:cNvGraphicFramePr>
              <a:graphicFrameLocks noChangeAspect="1"/>
            </p:cNvGraphicFramePr>
            <p:nvPr/>
          </p:nvGraphicFramePr>
          <p:xfrm>
            <a:off x="3696" y="2400"/>
            <a:ext cx="307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64880" imgH="215640" progId="Equation.3">
                    <p:embed/>
                  </p:oleObj>
                </mc:Choice>
                <mc:Fallback>
                  <p:oleObj name="公式" r:id="rId16" imgW="164880" imgH="215640" progId="Equation.3">
                    <p:embed/>
                    <p:pic>
                      <p:nvPicPr>
                        <p:cNvPr id="30210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307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106" name="Group 26"/>
          <p:cNvGrpSpPr>
            <a:grpSpLocks/>
          </p:cNvGrpSpPr>
          <p:nvPr/>
        </p:nvGrpSpPr>
        <p:grpSpPr bwMode="auto">
          <a:xfrm>
            <a:off x="6629400" y="5562600"/>
            <a:ext cx="1752600" cy="762000"/>
            <a:chOff x="4032" y="3072"/>
            <a:chExt cx="1104" cy="480"/>
          </a:xfrm>
        </p:grpSpPr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>
              <a:off x="4032" y="3179"/>
              <a:ext cx="0" cy="37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4683" y="3072"/>
              <a:ext cx="0" cy="42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2109" name="Object 29"/>
            <p:cNvGraphicFramePr>
              <a:graphicFrameLocks noChangeAspect="1"/>
            </p:cNvGraphicFramePr>
            <p:nvPr/>
          </p:nvGraphicFramePr>
          <p:xfrm>
            <a:off x="4073" y="3179"/>
            <a:ext cx="40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79360" imgH="215640" progId="Equation.3">
                    <p:embed/>
                  </p:oleObj>
                </mc:Choice>
                <mc:Fallback>
                  <p:oleObj name="公式" r:id="rId18" imgW="279360" imgH="215640" progId="Equation.3">
                    <p:embed/>
                    <p:pic>
                      <p:nvPicPr>
                        <p:cNvPr id="30210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3179"/>
                          <a:ext cx="40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110" name="Object 30"/>
            <p:cNvGraphicFramePr>
              <a:graphicFrameLocks noChangeAspect="1"/>
            </p:cNvGraphicFramePr>
            <p:nvPr/>
          </p:nvGraphicFramePr>
          <p:xfrm>
            <a:off x="4704" y="3168"/>
            <a:ext cx="43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91960" imgH="215640" progId="Equation.3">
                    <p:embed/>
                  </p:oleObj>
                </mc:Choice>
                <mc:Fallback>
                  <p:oleObj name="公式" r:id="rId20" imgW="291960" imgH="215640" progId="Equation.3">
                    <p:embed/>
                    <p:pic>
                      <p:nvPicPr>
                        <p:cNvPr id="30211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68"/>
                          <a:ext cx="432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115" name="Group 35"/>
          <p:cNvGrpSpPr>
            <a:grpSpLocks/>
          </p:cNvGrpSpPr>
          <p:nvPr/>
        </p:nvGrpSpPr>
        <p:grpSpPr bwMode="auto">
          <a:xfrm>
            <a:off x="6629402" y="4419600"/>
            <a:ext cx="1452563" cy="936625"/>
            <a:chOff x="4183" y="2523"/>
            <a:chExt cx="915" cy="590"/>
          </a:xfrm>
        </p:grpSpPr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 flipV="1">
              <a:off x="4183" y="2681"/>
              <a:ext cx="0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 flipV="1">
              <a:off x="4807" y="2585"/>
              <a:ext cx="0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2118" name="Object 38"/>
            <p:cNvGraphicFramePr>
              <a:graphicFrameLocks noChangeAspect="1"/>
            </p:cNvGraphicFramePr>
            <p:nvPr/>
          </p:nvGraphicFramePr>
          <p:xfrm>
            <a:off x="4849" y="2523"/>
            <a:ext cx="24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228600" progId="Equation.3">
                    <p:embed/>
                  </p:oleObj>
                </mc:Choice>
                <mc:Fallback>
                  <p:oleObj name="公式" r:id="rId22" imgW="164880" imgH="228600" progId="Equation.3">
                    <p:embed/>
                    <p:pic>
                      <p:nvPicPr>
                        <p:cNvPr id="30211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" y="2523"/>
                          <a:ext cx="249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119" name="Object 39"/>
            <p:cNvGraphicFramePr>
              <a:graphicFrameLocks noChangeAspect="1"/>
            </p:cNvGraphicFramePr>
            <p:nvPr/>
          </p:nvGraphicFramePr>
          <p:xfrm>
            <a:off x="4233" y="2614"/>
            <a:ext cx="21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39680" imgH="228600" progId="Equation.3">
                    <p:embed/>
                  </p:oleObj>
                </mc:Choice>
                <mc:Fallback>
                  <p:oleObj name="公式" r:id="rId24" imgW="139680" imgH="228600" progId="Equation.3">
                    <p:embed/>
                    <p:pic>
                      <p:nvPicPr>
                        <p:cNvPr id="30211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3" y="2614"/>
                          <a:ext cx="211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2120" name="Group 40"/>
          <p:cNvGrpSpPr>
            <a:grpSpLocks/>
          </p:cNvGrpSpPr>
          <p:nvPr/>
        </p:nvGrpSpPr>
        <p:grpSpPr bwMode="auto">
          <a:xfrm>
            <a:off x="5867400" y="5562600"/>
            <a:ext cx="1852613" cy="1068388"/>
            <a:chOff x="3706" y="3257"/>
            <a:chExt cx="1167" cy="673"/>
          </a:xfrm>
        </p:grpSpPr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4135" y="3353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4759" y="3257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2123" name="Object 43"/>
            <p:cNvGraphicFramePr>
              <a:graphicFrameLocks noChangeAspect="1"/>
            </p:cNvGraphicFramePr>
            <p:nvPr/>
          </p:nvGraphicFramePr>
          <p:xfrm>
            <a:off x="4422" y="3612"/>
            <a:ext cx="45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304560" imgH="215640" progId="Equation.3">
                    <p:embed/>
                  </p:oleObj>
                </mc:Choice>
                <mc:Fallback>
                  <p:oleObj name="公式" r:id="rId26" imgW="304560" imgH="215640" progId="Equation.3">
                    <p:embed/>
                    <p:pic>
                      <p:nvPicPr>
                        <p:cNvPr id="30212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612"/>
                          <a:ext cx="45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rgbClr val="FFFF99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2124" name="Object 44"/>
            <p:cNvGraphicFramePr>
              <a:graphicFrameLocks noChangeAspect="1"/>
            </p:cNvGraphicFramePr>
            <p:nvPr/>
          </p:nvGraphicFramePr>
          <p:xfrm>
            <a:off x="3706" y="3548"/>
            <a:ext cx="42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91960" imgH="215640" progId="Equation.3">
                    <p:embed/>
                  </p:oleObj>
                </mc:Choice>
                <mc:Fallback>
                  <p:oleObj name="公式" r:id="rId28" imgW="291960" imgH="215640" progId="Equation.3">
                    <p:embed/>
                    <p:pic>
                      <p:nvPicPr>
                        <p:cNvPr id="30212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3548"/>
                          <a:ext cx="421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2125" name="Object 45"/>
          <p:cNvGraphicFramePr>
            <a:graphicFrameLocks noChangeAspect="1"/>
          </p:cNvGraphicFramePr>
          <p:nvPr/>
        </p:nvGraphicFramePr>
        <p:xfrm>
          <a:off x="1258887" y="4198938"/>
          <a:ext cx="863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431640" imgH="215640" progId="Equation.3">
                  <p:embed/>
                </p:oleObj>
              </mc:Choice>
              <mc:Fallback>
                <p:oleObj name="公式" r:id="rId30" imgW="431640" imgH="215640" progId="Equation.3">
                  <p:embed/>
                  <p:pic>
                    <p:nvPicPr>
                      <p:cNvPr id="3021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4198938"/>
                        <a:ext cx="863600" cy="428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0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0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30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B8B4-8D8A-40C7-877A-19D4506554B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611188" y="1173163"/>
            <a:ext cx="2087562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cs typeface="Times New Roman" pitchFamily="18" charset="0"/>
              </a:rPr>
              <a:t>实验二</a:t>
            </a:r>
          </a:p>
        </p:txBody>
      </p:sp>
      <p:sp>
        <p:nvSpPr>
          <p:cNvPr id="258052" name="AutoShape 4"/>
          <p:cNvSpPr>
            <a:spLocks noChangeAspect="1" noChangeArrowheads="1"/>
          </p:cNvSpPr>
          <p:nvPr/>
        </p:nvSpPr>
        <p:spPr bwMode="auto">
          <a:xfrm>
            <a:off x="430213" y="1898650"/>
            <a:ext cx="8078787" cy="137795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8053" name="Group 5"/>
          <p:cNvGrpSpPr>
            <a:grpSpLocks/>
          </p:cNvGrpSpPr>
          <p:nvPr/>
        </p:nvGrpSpPr>
        <p:grpSpPr bwMode="auto">
          <a:xfrm>
            <a:off x="4932363" y="2705100"/>
            <a:ext cx="3179762" cy="374650"/>
            <a:chOff x="3131" y="1579"/>
            <a:chExt cx="2003" cy="236"/>
          </a:xfrm>
        </p:grpSpPr>
        <p:sp>
          <p:nvSpPr>
            <p:cNvPr id="258054" name="Oval 6"/>
            <p:cNvSpPr>
              <a:spLocks noChangeAspect="1" noChangeArrowheads="1"/>
            </p:cNvSpPr>
            <p:nvPr/>
          </p:nvSpPr>
          <p:spPr bwMode="auto">
            <a:xfrm>
              <a:off x="4843" y="1579"/>
              <a:ext cx="207" cy="207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5" name="Line 7"/>
            <p:cNvSpPr>
              <a:spLocks noChangeShapeType="1"/>
            </p:cNvSpPr>
            <p:nvPr/>
          </p:nvSpPr>
          <p:spPr bwMode="auto">
            <a:xfrm>
              <a:off x="3131" y="1815"/>
              <a:ext cx="20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56" name="Group 8"/>
          <p:cNvGrpSpPr>
            <a:grpSpLocks/>
          </p:cNvGrpSpPr>
          <p:nvPr/>
        </p:nvGrpSpPr>
        <p:grpSpPr bwMode="auto">
          <a:xfrm>
            <a:off x="4932363" y="1993900"/>
            <a:ext cx="2384425" cy="1085850"/>
            <a:chOff x="3131" y="1131"/>
            <a:chExt cx="1502" cy="684"/>
          </a:xfrm>
        </p:grpSpPr>
        <p:sp>
          <p:nvSpPr>
            <p:cNvPr id="258057" name="Line 9"/>
            <p:cNvSpPr>
              <a:spLocks noChangeShapeType="1"/>
            </p:cNvSpPr>
            <p:nvPr/>
          </p:nvSpPr>
          <p:spPr bwMode="auto">
            <a:xfrm flipV="1">
              <a:off x="3131" y="1195"/>
              <a:ext cx="1502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8" name="Oval 10"/>
            <p:cNvSpPr>
              <a:spLocks noChangeAspect="1" noChangeArrowheads="1"/>
            </p:cNvSpPr>
            <p:nvPr/>
          </p:nvSpPr>
          <p:spPr bwMode="auto">
            <a:xfrm>
              <a:off x="4092" y="1131"/>
              <a:ext cx="207" cy="207"/>
            </a:xfrm>
            <a:prstGeom prst="ellipse">
              <a:avLst/>
            </a:prstGeom>
            <a:noFill/>
            <a:ln w="12700" algn="ctr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59" name="Group 11"/>
          <p:cNvGrpSpPr>
            <a:grpSpLocks/>
          </p:cNvGrpSpPr>
          <p:nvPr/>
        </p:nvGrpSpPr>
        <p:grpSpPr bwMode="auto">
          <a:xfrm>
            <a:off x="4932363" y="2012950"/>
            <a:ext cx="3179762" cy="1066800"/>
            <a:chOff x="3131" y="1143"/>
            <a:chExt cx="2003" cy="672"/>
          </a:xfrm>
        </p:grpSpPr>
        <p:sp>
          <p:nvSpPr>
            <p:cNvPr id="258060" name="Line 12"/>
            <p:cNvSpPr>
              <a:spLocks noChangeShapeType="1"/>
            </p:cNvSpPr>
            <p:nvPr/>
          </p:nvSpPr>
          <p:spPr bwMode="auto">
            <a:xfrm flipV="1">
              <a:off x="3131" y="1319"/>
              <a:ext cx="2003" cy="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1" name="Oval 13"/>
            <p:cNvSpPr>
              <a:spLocks noChangeAspect="1" noChangeArrowheads="1"/>
            </p:cNvSpPr>
            <p:nvPr/>
          </p:nvSpPr>
          <p:spPr bwMode="auto">
            <a:xfrm>
              <a:off x="4771" y="1143"/>
              <a:ext cx="208" cy="207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8062" name="Group 14"/>
          <p:cNvGrpSpPr>
            <a:grpSpLocks/>
          </p:cNvGrpSpPr>
          <p:nvPr/>
        </p:nvGrpSpPr>
        <p:grpSpPr bwMode="auto">
          <a:xfrm>
            <a:off x="714375" y="2012950"/>
            <a:ext cx="5675313" cy="1068388"/>
            <a:chOff x="474" y="1143"/>
            <a:chExt cx="3575" cy="673"/>
          </a:xfrm>
        </p:grpSpPr>
        <p:sp>
          <p:nvSpPr>
            <p:cNvPr id="258063" name="Line 15"/>
            <p:cNvSpPr>
              <a:spLocks noChangeShapeType="1"/>
            </p:cNvSpPr>
            <p:nvPr/>
          </p:nvSpPr>
          <p:spPr bwMode="auto">
            <a:xfrm>
              <a:off x="474" y="1319"/>
              <a:ext cx="1668" cy="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>
              <a:off x="2130" y="1815"/>
              <a:ext cx="100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5" name="Oval 17"/>
            <p:cNvSpPr>
              <a:spLocks noChangeAspect="1" noChangeArrowheads="1"/>
            </p:cNvSpPr>
            <p:nvPr/>
          </p:nvSpPr>
          <p:spPr bwMode="auto">
            <a:xfrm>
              <a:off x="557" y="1147"/>
              <a:ext cx="208" cy="20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9933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6" name="Oval 18"/>
            <p:cNvSpPr>
              <a:spLocks noChangeAspect="1" noChangeArrowheads="1"/>
            </p:cNvSpPr>
            <p:nvPr/>
          </p:nvSpPr>
          <p:spPr bwMode="auto">
            <a:xfrm>
              <a:off x="3644" y="1143"/>
              <a:ext cx="207" cy="207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7" name="Line 19"/>
            <p:cNvSpPr>
              <a:spLocks noChangeShapeType="1"/>
            </p:cNvSpPr>
            <p:nvPr/>
          </p:nvSpPr>
          <p:spPr bwMode="auto">
            <a:xfrm flipV="1">
              <a:off x="3131" y="1195"/>
              <a:ext cx="918" cy="6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8" name="Oval 20"/>
            <p:cNvSpPr>
              <a:spLocks noChangeAspect="1" noChangeArrowheads="1"/>
            </p:cNvSpPr>
            <p:nvPr/>
          </p:nvSpPr>
          <p:spPr bwMode="auto">
            <a:xfrm>
              <a:off x="2214" y="1579"/>
              <a:ext cx="207" cy="207"/>
            </a:xfrm>
            <a:prstGeom prst="ellipse">
              <a:avLst/>
            </a:prstGeom>
            <a:noFill/>
            <a:ln w="1270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>
              <a:off x="796" y="1288"/>
              <a:ext cx="417" cy="1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70" name="Line 22"/>
            <p:cNvSpPr>
              <a:spLocks noChangeShapeType="1"/>
            </p:cNvSpPr>
            <p:nvPr/>
          </p:nvSpPr>
          <p:spPr bwMode="auto">
            <a:xfrm>
              <a:off x="2488" y="1691"/>
              <a:ext cx="417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71" name="Text Box 23"/>
          <p:cNvSpPr txBox="1">
            <a:spLocks noChangeArrowheads="1"/>
          </p:cNvSpPr>
          <p:nvPr/>
        </p:nvSpPr>
        <p:spPr bwMode="auto">
          <a:xfrm>
            <a:off x="2057400" y="4513262"/>
            <a:ext cx="4679950" cy="592138"/>
          </a:xfrm>
          <a:prstGeom prst="rect">
            <a:avLst/>
          </a:prstGeom>
          <a:solidFill>
            <a:srgbClr val="99CCFF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cs typeface="Times New Roman" pitchFamily="18" charset="0"/>
              </a:rPr>
              <a:t>力不是维持运动的原因。 </a:t>
            </a:r>
          </a:p>
        </p:txBody>
      </p:sp>
      <p:sp>
        <p:nvSpPr>
          <p:cNvPr id="258072" name="Text Box 24"/>
          <p:cNvSpPr txBox="1">
            <a:spLocks noChangeArrowheads="1"/>
          </p:cNvSpPr>
          <p:nvPr/>
        </p:nvSpPr>
        <p:spPr bwMode="auto">
          <a:xfrm>
            <a:off x="381000" y="3346450"/>
            <a:ext cx="8280400" cy="1073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如果斜面的倾角无限小（平面），那么小球将沿平面几乎可以一直滚动过下去。 </a:t>
            </a:r>
          </a:p>
        </p:txBody>
      </p:sp>
      <p:sp>
        <p:nvSpPr>
          <p:cNvPr id="258073" name="Text Box 25"/>
          <p:cNvSpPr txBox="1">
            <a:spLocks noChangeArrowheads="1"/>
          </p:cNvSpPr>
          <p:nvPr/>
        </p:nvSpPr>
        <p:spPr bwMode="auto">
          <a:xfrm>
            <a:off x="304800" y="5251450"/>
            <a:ext cx="8424863" cy="10731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伽利略对力学的贡献在于把</a:t>
            </a:r>
            <a:r>
              <a:rPr kumimoji="1" lang="zh-CN" altLang="en-US" sz="2800" dirty="0">
                <a:solidFill>
                  <a:srgbClr val="FF3300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有目的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的实验</a:t>
            </a:r>
            <a:r>
              <a:rPr kumimoji="1" lang="zh-CN" altLang="en-US" sz="2800" dirty="0">
                <a:cs typeface="Times New Roman" pitchFamily="18" charset="0"/>
              </a:rPr>
              <a:t>和</a:t>
            </a:r>
            <a:r>
              <a:rPr kumimoji="1" lang="zh-CN" altLang="en-US" sz="2800" dirty="0">
                <a:solidFill>
                  <a:srgbClr val="FF3300"/>
                </a:solidFill>
                <a:cs typeface="Times New Roman" pitchFamily="18" charset="0"/>
              </a:rPr>
              <a:t>逻辑推理</a:t>
            </a:r>
            <a:r>
              <a:rPr kumimoji="1" lang="zh-CN" altLang="en-US" sz="2800" dirty="0">
                <a:cs typeface="Times New Roman" pitchFamily="18" charset="0"/>
              </a:rPr>
              <a:t>和谐地结合在一起，构成了一套完整的科学研究方法。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1" grpId="0" animBg="1"/>
      <p:bldP spid="258072" grpId="0"/>
      <p:bldP spid="2580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6BFA7-40F8-426B-B6ED-6C2F4718092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动量</a:t>
            </a:r>
            <a:endParaRPr lang="zh-CN" altLang="en-US" sz="2400"/>
          </a:p>
        </p:txBody>
      </p:sp>
      <p:pic>
        <p:nvPicPr>
          <p:cNvPr id="409604" name="Picture 4" descr="交通事故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05000"/>
            <a:ext cx="4098925" cy="3268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9605" name="Picture 5" descr="交通事故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3200400"/>
            <a:ext cx="4105275" cy="307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9606" name="AutoShape 6"/>
          <p:cNvSpPr>
            <a:spLocks noChangeArrowheads="1"/>
          </p:cNvSpPr>
          <p:nvPr/>
        </p:nvSpPr>
        <p:spPr bwMode="auto">
          <a:xfrm>
            <a:off x="5257800" y="1447800"/>
            <a:ext cx="2663825" cy="936625"/>
          </a:xfrm>
          <a:prstGeom prst="wedgeRectCallout">
            <a:avLst>
              <a:gd name="adj1" fmla="val -91657"/>
              <a:gd name="adj2" fmla="val 134917"/>
            </a:avLst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/>
              <a:t>车辆超载容易引发交通事故</a:t>
            </a:r>
          </a:p>
        </p:txBody>
      </p:sp>
      <p:sp>
        <p:nvSpPr>
          <p:cNvPr id="409607" name="AutoShape 7"/>
          <p:cNvSpPr>
            <a:spLocks noChangeArrowheads="1"/>
          </p:cNvSpPr>
          <p:nvPr/>
        </p:nvSpPr>
        <p:spPr bwMode="auto">
          <a:xfrm>
            <a:off x="1476375" y="5257800"/>
            <a:ext cx="2590800" cy="1008062"/>
          </a:xfrm>
          <a:prstGeom prst="wedgeRectCallout">
            <a:avLst>
              <a:gd name="adj1" fmla="val 122611"/>
              <a:gd name="adj2" fmla="val -90000"/>
            </a:avLst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dirty="0">
                <a:latin typeface="Verdana" pitchFamily="34" charset="0"/>
              </a:rPr>
              <a:t>车辆超速容易引发交通事故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A27C-025C-46A9-BD55-2FC147E608E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动量</a:t>
            </a:r>
            <a:endParaRPr lang="zh-CN" altLang="en-US" sz="240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990600" y="1600200"/>
            <a:ext cx="579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结论： 物体的运动状态不仅取决于速度，	而且与物体的质量有关。 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1143000" y="2743200"/>
            <a:ext cx="56388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动量</a:t>
            </a:r>
            <a:r>
              <a:rPr kumimoji="1" lang="zh-CN" altLang="en-US" sz="2400">
                <a:cs typeface="Times New Roman" pitchFamily="18" charset="0"/>
              </a:rPr>
              <a:t>：运动质点的质量与速度的乘积。</a:t>
            </a:r>
          </a:p>
        </p:txBody>
      </p:sp>
      <p:graphicFrame>
        <p:nvGraphicFramePr>
          <p:cNvPr id="410630" name="Object 6"/>
          <p:cNvGraphicFramePr>
            <a:graphicFrameLocks noChangeAspect="1"/>
          </p:cNvGraphicFramePr>
          <p:nvPr/>
        </p:nvGraphicFramePr>
        <p:xfrm>
          <a:off x="2286000" y="3429000"/>
          <a:ext cx="14922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5000" imgH="203040" progId="Equation.3">
                  <p:embed/>
                </p:oleObj>
              </mc:Choice>
              <mc:Fallback>
                <p:oleObj name="公式" r:id="rId2" imgW="495000" imgH="203040" progId="Equation.3">
                  <p:embed/>
                  <p:pic>
                    <p:nvPicPr>
                      <p:cNvPr id="410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1492250" cy="61436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4437063" y="3500438"/>
            <a:ext cx="2971800" cy="512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单位：</a:t>
            </a:r>
            <a:r>
              <a:rPr kumimoji="1" lang="en-US" altLang="zh-CN" sz="2400">
                <a:cs typeface="Times New Roman" pitchFamily="18" charset="0"/>
              </a:rPr>
              <a:t>kg·m·s</a:t>
            </a:r>
            <a:r>
              <a:rPr kumimoji="1" lang="en-US" altLang="zh-CN" sz="2400" baseline="30000">
                <a:cs typeface="Times New Roman" pitchFamily="18" charset="0"/>
              </a:rPr>
              <a:t>-1</a:t>
            </a:r>
          </a:p>
        </p:txBody>
      </p:sp>
      <p:sp>
        <p:nvSpPr>
          <p:cNvPr id="410632" name="Text Box 8"/>
          <p:cNvSpPr txBox="1">
            <a:spLocks noChangeArrowheads="1"/>
          </p:cNvSpPr>
          <p:nvPr/>
        </p:nvSpPr>
        <p:spPr bwMode="auto">
          <a:xfrm>
            <a:off x="914400" y="4648200"/>
            <a:ext cx="6264275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由</a:t>
            </a:r>
            <a:r>
              <a:rPr kumimoji="1" lang="en-US" altLang="zh-CN" sz="2400" i="1">
                <a:cs typeface="Times New Roman" pitchFamily="18" charset="0"/>
              </a:rPr>
              <a:t>n</a:t>
            </a:r>
            <a:r>
              <a:rPr kumimoji="1" lang="zh-CN" altLang="en-US" sz="2400">
                <a:cs typeface="Times New Roman" pitchFamily="18" charset="0"/>
              </a:rPr>
              <a:t>个质点所构成的质点系的动量： </a:t>
            </a:r>
          </a:p>
        </p:txBody>
      </p:sp>
      <p:graphicFrame>
        <p:nvGraphicFramePr>
          <p:cNvPr id="410633" name="Object 9"/>
          <p:cNvGraphicFramePr>
            <a:graphicFrameLocks noChangeAspect="1"/>
          </p:cNvGraphicFramePr>
          <p:nvPr/>
        </p:nvGraphicFramePr>
        <p:xfrm>
          <a:off x="2286000" y="5029200"/>
          <a:ext cx="36655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360" imgH="431640" progId="Equation.3">
                  <p:embed/>
                </p:oleObj>
              </mc:Choice>
              <mc:Fallback>
                <p:oleObj name="公式" r:id="rId4" imgW="1206360" imgH="431640" progId="Equation.3">
                  <p:embed/>
                  <p:pic>
                    <p:nvPicPr>
                      <p:cNvPr id="410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3665538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29" grpId="0" autoUpdateAnimBg="0"/>
      <p:bldP spid="410631" grpId="0" autoUpdateAnimBg="0"/>
      <p:bldP spid="4106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EDE-986E-426B-82BF-21C70CAE948B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质点的动量定理</a:t>
            </a:r>
          </a:p>
        </p:txBody>
      </p:sp>
      <p:pic>
        <p:nvPicPr>
          <p:cNvPr id="411652" name="Picture 4" descr="标枪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550" y="1169127"/>
            <a:ext cx="2432050" cy="366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5410200" y="4800600"/>
            <a:ext cx="3581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运动员在投掷标枪时，伸直手臂，尽可能的延长手对标枪的作用时间，以提高标枪出手时的速度。 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609600" y="3200400"/>
            <a:ext cx="5029200" cy="528638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冲量反映力对时间的</a:t>
            </a:r>
            <a:r>
              <a:rPr kumimoji="1" lang="zh-CN" altLang="en-US" sz="2800">
                <a:solidFill>
                  <a:srgbClr val="FF3300"/>
                </a:solidFill>
              </a:rPr>
              <a:t>累积</a:t>
            </a:r>
            <a:r>
              <a:rPr kumimoji="1" lang="zh-CN" altLang="en-US" sz="2800"/>
              <a:t>效应。</a:t>
            </a: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609600" y="1981200"/>
            <a:ext cx="4537075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冲量</a:t>
            </a:r>
            <a:r>
              <a:rPr kumimoji="1" lang="zh-CN" altLang="en-US" sz="2400">
                <a:cs typeface="Times New Roman" pitchFamily="18" charset="0"/>
              </a:rPr>
              <a:t>：作用力与作用时间的乘积。</a:t>
            </a: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609600" y="4648200"/>
            <a:ext cx="25908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恒力</a:t>
            </a:r>
            <a:r>
              <a:rPr kumimoji="1" lang="zh-CN" altLang="en-US" sz="2400">
                <a:cs typeface="Times New Roman" pitchFamily="18" charset="0"/>
              </a:rPr>
              <a:t>的冲量：</a:t>
            </a:r>
          </a:p>
        </p:txBody>
      </p:sp>
      <p:graphicFrame>
        <p:nvGraphicFramePr>
          <p:cNvPr id="411657" name="Object 9"/>
          <p:cNvGraphicFramePr>
            <a:graphicFrameLocks noChangeAspect="1"/>
          </p:cNvGraphicFramePr>
          <p:nvPr/>
        </p:nvGraphicFramePr>
        <p:xfrm>
          <a:off x="1466850" y="5486400"/>
          <a:ext cx="2514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38080" imgH="228600" progId="Equation.3">
                  <p:embed/>
                </p:oleObj>
              </mc:Choice>
              <mc:Fallback>
                <p:oleObj name="公式" r:id="rId3" imgW="838080" imgH="228600" progId="Equation.3">
                  <p:embed/>
                  <p:pic>
                    <p:nvPicPr>
                      <p:cNvPr id="411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486400"/>
                        <a:ext cx="2514600" cy="6842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4" grpId="0" animBg="1" autoUpdateAnimBg="0"/>
      <p:bldP spid="411655" grpId="0" autoUpdateAnimBg="0"/>
      <p:bldP spid="41165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D20-0417-47E1-8CAA-4F14659B78A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质点的动量定理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533400" y="2209800"/>
            <a:ext cx="2058988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变力</a:t>
            </a:r>
            <a:r>
              <a:rPr kumimoji="1" lang="zh-CN" altLang="en-US" sz="2400">
                <a:cs typeface="Times New Roman" pitchFamily="18" charset="0"/>
              </a:rPr>
              <a:t>的冲量：</a:t>
            </a:r>
          </a:p>
        </p:txBody>
      </p:sp>
      <p:graphicFrame>
        <p:nvGraphicFramePr>
          <p:cNvPr id="412677" name="Object 5"/>
          <p:cNvGraphicFramePr>
            <a:graphicFrameLocks noChangeAspect="1"/>
          </p:cNvGraphicFramePr>
          <p:nvPr/>
        </p:nvGraphicFramePr>
        <p:xfrm>
          <a:off x="3082925" y="1600200"/>
          <a:ext cx="21336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0680" imgH="355320" progId="Equation.3">
                  <p:embed/>
                </p:oleObj>
              </mc:Choice>
              <mc:Fallback>
                <p:oleObj name="公式" r:id="rId2" imgW="850680" imgH="355320" progId="Equation.3">
                  <p:embed/>
                  <p:pic>
                    <p:nvPicPr>
                      <p:cNvPr id="412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600200"/>
                        <a:ext cx="2133600" cy="8874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8" name="Text Box 6"/>
          <p:cNvSpPr txBox="1">
            <a:spLocks noChangeArrowheads="1"/>
          </p:cNvSpPr>
          <p:nvPr/>
        </p:nvSpPr>
        <p:spPr bwMode="auto">
          <a:xfrm>
            <a:off x="3200400" y="2590800"/>
            <a:ext cx="19050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单位：</a:t>
            </a:r>
            <a:r>
              <a:rPr kumimoji="1" lang="en-US" altLang="zh-CN" sz="2400">
                <a:cs typeface="Times New Roman" pitchFamily="18" charset="0"/>
              </a:rPr>
              <a:t>N·s</a:t>
            </a:r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533400" y="3356769"/>
            <a:ext cx="24384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牛顿运动定律：</a:t>
            </a:r>
          </a:p>
        </p:txBody>
      </p:sp>
      <p:graphicFrame>
        <p:nvGraphicFramePr>
          <p:cNvPr id="412680" name="Object 8"/>
          <p:cNvGraphicFramePr>
            <a:graphicFrameLocks noChangeAspect="1"/>
          </p:cNvGraphicFramePr>
          <p:nvPr/>
        </p:nvGraphicFramePr>
        <p:xfrm>
          <a:off x="3200400" y="3356769"/>
          <a:ext cx="14620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07960" imgH="203040" progId="Equation.3">
                  <p:embed/>
                </p:oleObj>
              </mc:Choice>
              <mc:Fallback>
                <p:oleObj name="公式" r:id="rId4" imgW="507960" imgH="203040" progId="Equation.3">
                  <p:embed/>
                  <p:pic>
                    <p:nvPicPr>
                      <p:cNvPr id="412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6769"/>
                        <a:ext cx="1462088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1" name="Object 9"/>
          <p:cNvGraphicFramePr>
            <a:graphicFrameLocks noChangeAspect="1"/>
          </p:cNvGraphicFramePr>
          <p:nvPr/>
        </p:nvGraphicFramePr>
        <p:xfrm>
          <a:off x="5638800" y="3124200"/>
          <a:ext cx="25955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41120" imgH="393480" progId="Equation.3">
                  <p:embed/>
                </p:oleObj>
              </mc:Choice>
              <mc:Fallback>
                <p:oleObj name="公式" r:id="rId6" imgW="1041120" imgH="393480" progId="Equation.3">
                  <p:embed/>
                  <p:pic>
                    <p:nvPicPr>
                      <p:cNvPr id="4126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25955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2" name="Text Box 10"/>
          <p:cNvSpPr txBox="1">
            <a:spLocks noChangeArrowheads="1"/>
          </p:cNvSpPr>
          <p:nvPr/>
        </p:nvSpPr>
        <p:spPr bwMode="auto">
          <a:xfrm>
            <a:off x="533400" y="4221956"/>
            <a:ext cx="35814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动量定理的微分式：</a:t>
            </a:r>
          </a:p>
        </p:txBody>
      </p:sp>
      <p:graphicFrame>
        <p:nvGraphicFramePr>
          <p:cNvPr id="412683" name="Object 11"/>
          <p:cNvGraphicFramePr>
            <a:graphicFrameLocks noChangeAspect="1"/>
          </p:cNvGraphicFramePr>
          <p:nvPr/>
        </p:nvGraphicFramePr>
        <p:xfrm>
          <a:off x="3733800" y="4191000"/>
          <a:ext cx="14684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83920" imgH="228600" progId="Equation.3">
                  <p:embed/>
                </p:oleObj>
              </mc:Choice>
              <mc:Fallback>
                <p:oleObj name="公式" r:id="rId8" imgW="583920" imgH="228600" progId="Equation.3">
                  <p:embed/>
                  <p:pic>
                    <p:nvPicPr>
                      <p:cNvPr id="4126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1468438" cy="574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7C8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684" name="Group 12"/>
          <p:cNvGrpSpPr>
            <a:grpSpLocks/>
          </p:cNvGrpSpPr>
          <p:nvPr/>
        </p:nvGrpSpPr>
        <p:grpSpPr bwMode="auto">
          <a:xfrm>
            <a:off x="457200" y="4876800"/>
            <a:ext cx="8305800" cy="534988"/>
            <a:chOff x="192" y="2928"/>
            <a:chExt cx="5232" cy="337"/>
          </a:xfrm>
        </p:grpSpPr>
        <p:sp>
          <p:nvSpPr>
            <p:cNvPr id="412685" name="Text Box 13"/>
            <p:cNvSpPr txBox="1">
              <a:spLocks noChangeArrowheads="1"/>
            </p:cNvSpPr>
            <p:nvPr/>
          </p:nvSpPr>
          <p:spPr bwMode="auto">
            <a:xfrm>
              <a:off x="192" y="2928"/>
              <a:ext cx="5232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cs typeface="Times New Roman" pitchFamily="18" charset="0"/>
                </a:rPr>
                <a:t>如果力的作用时间从                   ，质点动量从        </a:t>
              </a:r>
            </a:p>
          </p:txBody>
        </p:sp>
        <p:graphicFrame>
          <p:nvGraphicFramePr>
            <p:cNvPr id="412686" name="Object 14"/>
            <p:cNvGraphicFramePr>
              <a:graphicFrameLocks noChangeAspect="1"/>
            </p:cNvGraphicFramePr>
            <p:nvPr/>
          </p:nvGraphicFramePr>
          <p:xfrm>
            <a:off x="2160" y="2976"/>
            <a:ext cx="51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06080" imgH="228600" progId="Equation.3">
                    <p:embed/>
                  </p:oleObj>
                </mc:Choice>
                <mc:Fallback>
                  <p:oleObj name="公式" r:id="rId10" imgW="406080" imgH="228600" progId="Equation.3">
                    <p:embed/>
                    <p:pic>
                      <p:nvPicPr>
                        <p:cNvPr id="4126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976"/>
                          <a:ext cx="51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687" name="Object 15"/>
            <p:cNvGraphicFramePr>
              <a:graphicFrameLocks noChangeAspect="1"/>
            </p:cNvGraphicFramePr>
            <p:nvPr/>
          </p:nvGraphicFramePr>
          <p:xfrm>
            <a:off x="4272" y="2928"/>
            <a:ext cx="6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520560" imgH="228600" progId="Equation.3">
                    <p:embed/>
                  </p:oleObj>
                </mc:Choice>
                <mc:Fallback>
                  <p:oleObj name="公式" r:id="rId12" imgW="520560" imgH="228600" progId="Equation.3">
                    <p:embed/>
                    <p:pic>
                      <p:nvPicPr>
                        <p:cNvPr id="41268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928"/>
                          <a:ext cx="6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688" name="Object 16"/>
          <p:cNvGraphicFramePr>
            <a:graphicFrameLocks noChangeAspect="1"/>
          </p:cNvGraphicFramePr>
          <p:nvPr/>
        </p:nvGraphicFramePr>
        <p:xfrm>
          <a:off x="2971800" y="5410200"/>
          <a:ext cx="21939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76240" imgH="355320" progId="Equation.3">
                  <p:embed/>
                </p:oleObj>
              </mc:Choice>
              <mc:Fallback>
                <p:oleObj name="公式" r:id="rId14" imgW="876240" imgH="355320" progId="Equation.3">
                  <p:embed/>
                  <p:pic>
                    <p:nvPicPr>
                      <p:cNvPr id="4126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10200"/>
                        <a:ext cx="219392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689" name="Group 17"/>
          <p:cNvGrpSpPr>
            <a:grpSpLocks/>
          </p:cNvGrpSpPr>
          <p:nvPr/>
        </p:nvGrpSpPr>
        <p:grpSpPr bwMode="auto">
          <a:xfrm>
            <a:off x="6248400" y="1143000"/>
            <a:ext cx="2359025" cy="1781175"/>
            <a:chOff x="3792" y="720"/>
            <a:chExt cx="1486" cy="1122"/>
          </a:xfrm>
        </p:grpSpPr>
        <p:sp>
          <p:nvSpPr>
            <p:cNvPr id="412690" name="Line 18"/>
            <p:cNvSpPr>
              <a:spLocks noChangeAspect="1" noChangeShapeType="1"/>
            </p:cNvSpPr>
            <p:nvPr/>
          </p:nvSpPr>
          <p:spPr bwMode="auto">
            <a:xfrm>
              <a:off x="3888" y="1583"/>
              <a:ext cx="124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1" name="Line 19"/>
            <p:cNvSpPr>
              <a:spLocks noChangeAspect="1" noChangeShapeType="1"/>
            </p:cNvSpPr>
            <p:nvPr/>
          </p:nvSpPr>
          <p:spPr bwMode="auto">
            <a:xfrm flipV="1">
              <a:off x="3888" y="816"/>
              <a:ext cx="0" cy="76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2" name="Freeform 20"/>
            <p:cNvSpPr>
              <a:spLocks noChangeAspect="1"/>
            </p:cNvSpPr>
            <p:nvPr/>
          </p:nvSpPr>
          <p:spPr bwMode="auto">
            <a:xfrm flipH="1">
              <a:off x="4032" y="1031"/>
              <a:ext cx="863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384" y="264"/>
                </a:cxn>
                <a:cxn ang="0">
                  <a:pos x="576" y="24"/>
                </a:cxn>
                <a:cxn ang="0">
                  <a:pos x="768" y="120"/>
                </a:cxn>
                <a:cxn ang="0">
                  <a:pos x="1056" y="552"/>
                </a:cxn>
              </a:cxnLst>
              <a:rect l="0" t="0" r="r" b="b"/>
              <a:pathLst>
                <a:path w="1056" h="552">
                  <a:moveTo>
                    <a:pt x="0" y="552"/>
                  </a:moveTo>
                  <a:cubicBezTo>
                    <a:pt x="144" y="452"/>
                    <a:pt x="288" y="352"/>
                    <a:pt x="384" y="264"/>
                  </a:cubicBezTo>
                  <a:cubicBezTo>
                    <a:pt x="480" y="176"/>
                    <a:pt x="512" y="48"/>
                    <a:pt x="576" y="24"/>
                  </a:cubicBezTo>
                  <a:cubicBezTo>
                    <a:pt x="640" y="0"/>
                    <a:pt x="688" y="32"/>
                    <a:pt x="768" y="120"/>
                  </a:cubicBezTo>
                  <a:cubicBezTo>
                    <a:pt x="848" y="208"/>
                    <a:pt x="1008" y="480"/>
                    <a:pt x="1056" y="552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3" name="Text Box 21"/>
            <p:cNvSpPr txBox="1">
              <a:spLocks noChangeAspect="1" noChangeArrowheads="1"/>
            </p:cNvSpPr>
            <p:nvPr/>
          </p:nvSpPr>
          <p:spPr bwMode="auto">
            <a:xfrm>
              <a:off x="3936" y="1535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412694" name="Text Box 22"/>
            <p:cNvSpPr txBox="1">
              <a:spLocks noChangeAspect="1" noChangeArrowheads="1"/>
            </p:cNvSpPr>
            <p:nvPr/>
          </p:nvSpPr>
          <p:spPr bwMode="auto">
            <a:xfrm>
              <a:off x="4799" y="1535"/>
              <a:ext cx="28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12695" name="Line 23"/>
            <p:cNvSpPr>
              <a:spLocks noChangeAspect="1" noChangeShapeType="1"/>
            </p:cNvSpPr>
            <p:nvPr/>
          </p:nvSpPr>
          <p:spPr bwMode="auto">
            <a:xfrm>
              <a:off x="4319" y="1103"/>
              <a:ext cx="0" cy="48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6" name="Line 24"/>
            <p:cNvSpPr>
              <a:spLocks noChangeAspect="1" noChangeShapeType="1"/>
            </p:cNvSpPr>
            <p:nvPr/>
          </p:nvSpPr>
          <p:spPr bwMode="auto">
            <a:xfrm>
              <a:off x="4415" y="1055"/>
              <a:ext cx="0" cy="528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97" name="Text Box 25"/>
            <p:cNvSpPr txBox="1">
              <a:spLocks noChangeAspect="1" noChangeArrowheads="1"/>
            </p:cNvSpPr>
            <p:nvPr/>
          </p:nvSpPr>
          <p:spPr bwMode="auto">
            <a:xfrm>
              <a:off x="4176" y="1535"/>
              <a:ext cx="23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6666"/>
                  </a:solidFill>
                </a:rPr>
                <a:t>t</a:t>
              </a:r>
              <a:r>
                <a:rPr kumimoji="1" lang="en-US" altLang="zh-CN" sz="2000" i="1" baseline="-25000">
                  <a:solidFill>
                    <a:srgbClr val="006666"/>
                  </a:solidFill>
                </a:rPr>
                <a:t>i</a:t>
              </a:r>
              <a:endParaRPr kumimoji="1" lang="en-US" altLang="zh-CN" sz="2000" i="1">
                <a:solidFill>
                  <a:srgbClr val="006666"/>
                </a:solidFill>
              </a:endParaRPr>
            </a:p>
          </p:txBody>
        </p:sp>
        <p:sp>
          <p:nvSpPr>
            <p:cNvPr id="412698" name="Text Box 26"/>
            <p:cNvSpPr txBox="1">
              <a:spLocks noChangeAspect="1" noChangeArrowheads="1"/>
            </p:cNvSpPr>
            <p:nvPr/>
          </p:nvSpPr>
          <p:spPr bwMode="auto">
            <a:xfrm>
              <a:off x="4320" y="1545"/>
              <a:ext cx="57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6666"/>
                  </a:solidFill>
                </a:rPr>
                <a:t>t</a:t>
              </a:r>
              <a:r>
                <a:rPr kumimoji="1" lang="en-US" altLang="zh-CN" sz="2000" i="1" baseline="-25000">
                  <a:solidFill>
                    <a:srgbClr val="006666"/>
                  </a:solidFill>
                </a:rPr>
                <a:t>i</a:t>
              </a:r>
              <a:r>
                <a:rPr kumimoji="1" lang="en-US" altLang="zh-CN" sz="2000">
                  <a:solidFill>
                    <a:srgbClr val="006666"/>
                  </a:solidFill>
                </a:rPr>
                <a:t>+</a:t>
              </a:r>
              <a:r>
                <a:rPr kumimoji="1" lang="en-US" altLang="zh-CN" sz="2000" i="1">
                  <a:solidFill>
                    <a:srgbClr val="006666"/>
                  </a:solidFill>
                  <a:sym typeface="Symbol" pitchFamily="18" charset="2"/>
                </a:rPr>
                <a:t> t</a:t>
              </a:r>
              <a:r>
                <a:rPr kumimoji="1" lang="en-US" altLang="zh-CN" sz="2000" i="1" baseline="-25000">
                  <a:solidFill>
                    <a:srgbClr val="006666"/>
                  </a:solidFill>
                  <a:sym typeface="Symbol" pitchFamily="18" charset="2"/>
                </a:rPr>
                <a:t>i</a:t>
              </a:r>
              <a:endParaRPr kumimoji="1" lang="en-US" altLang="zh-CN" sz="2000" i="1">
                <a:solidFill>
                  <a:srgbClr val="006666"/>
                </a:solidFill>
              </a:endParaRPr>
            </a:p>
          </p:txBody>
        </p:sp>
        <p:sp>
          <p:nvSpPr>
            <p:cNvPr id="412699" name="Text Box 27"/>
            <p:cNvSpPr txBox="1">
              <a:spLocks noChangeAspect="1" noChangeArrowheads="1"/>
            </p:cNvSpPr>
            <p:nvPr/>
          </p:nvSpPr>
          <p:spPr bwMode="auto">
            <a:xfrm>
              <a:off x="5086" y="1535"/>
              <a:ext cx="19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</a:p>
          </p:txBody>
        </p:sp>
        <p:sp>
          <p:nvSpPr>
            <p:cNvPr id="412700" name="Text Box 28"/>
            <p:cNvSpPr txBox="1">
              <a:spLocks noChangeAspect="1" noChangeArrowheads="1"/>
            </p:cNvSpPr>
            <p:nvPr/>
          </p:nvSpPr>
          <p:spPr bwMode="auto">
            <a:xfrm>
              <a:off x="3792" y="1554"/>
              <a:ext cx="19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graphicFrame>
          <p:nvGraphicFramePr>
            <p:cNvPr id="412701" name="Object 29"/>
            <p:cNvGraphicFramePr>
              <a:graphicFrameLocks noChangeAspect="1"/>
            </p:cNvGraphicFramePr>
            <p:nvPr/>
          </p:nvGraphicFramePr>
          <p:xfrm>
            <a:off x="3936" y="720"/>
            <a:ext cx="24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64880" imgH="190440" progId="Equation.3">
                    <p:embed/>
                  </p:oleObj>
                </mc:Choice>
                <mc:Fallback>
                  <p:oleObj name="公式" r:id="rId16" imgW="164880" imgH="190440" progId="Equation.3">
                    <p:embed/>
                    <p:pic>
                      <p:nvPicPr>
                        <p:cNvPr id="41270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720"/>
                          <a:ext cx="242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02" name="Rectangle 30"/>
          <p:cNvSpPr>
            <a:spLocks noChangeArrowheads="1"/>
          </p:cNvSpPr>
          <p:nvPr/>
        </p:nvSpPr>
        <p:spPr bwMode="auto">
          <a:xfrm>
            <a:off x="5257800" y="4267200"/>
            <a:ext cx="354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/>
              <a:t> </a:t>
            </a:r>
            <a:r>
              <a:rPr kumimoji="1" lang="zh-CN" altLang="en-US" sz="2000"/>
              <a:t>（牛顿第二定律的普遍形式）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1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autoUpdateAnimBg="0"/>
      <p:bldP spid="412678" grpId="0" autoUpdateAnimBg="0"/>
      <p:bldP spid="412679" grpId="0" autoUpdateAnimBg="0"/>
      <p:bldP spid="412682" grpId="0" autoUpdateAnimBg="0"/>
      <p:bldP spid="41270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B6C56-EABE-4AB1-85B5-A013B0021EB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质点的动量定理</a:t>
            </a:r>
          </a:p>
        </p:txBody>
      </p:sp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2170112" y="1779587"/>
          <a:ext cx="47640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04760" imgH="355320" progId="Equation.3">
                  <p:embed/>
                </p:oleObj>
              </mc:Choice>
              <mc:Fallback>
                <p:oleObj name="公式" r:id="rId2" imgW="1904760" imgH="355320" progId="Equation.3">
                  <p:embed/>
                  <p:pic>
                    <p:nvPicPr>
                      <p:cNvPr id="413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2" y="1779587"/>
                        <a:ext cx="4764088" cy="8874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81000" y="2724150"/>
            <a:ext cx="2881313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质点动量定理：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2743200" y="2724150"/>
            <a:ext cx="57912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质点在运动过程中，所受</a:t>
            </a:r>
            <a:r>
              <a:rPr kumimoji="1" lang="zh-CN" altLang="en-US" sz="2400" dirty="0">
                <a:solidFill>
                  <a:srgbClr val="0000CC"/>
                </a:solidFill>
                <a:cs typeface="Times New Roman" pitchFamily="18" charset="0"/>
              </a:rPr>
              <a:t>合外力</a:t>
            </a:r>
            <a:r>
              <a:rPr kumimoji="1" lang="zh-CN" altLang="en-US" sz="2400" dirty="0">
                <a:cs typeface="Times New Roman" pitchFamily="18" charset="0"/>
              </a:rPr>
              <a:t>的冲量等于质点动量的增量。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685800" y="3505200"/>
            <a:ext cx="14478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说明：</a:t>
            </a:r>
          </a:p>
        </p:txBody>
      </p:sp>
      <p:grpSp>
        <p:nvGrpSpPr>
          <p:cNvPr id="413704" name="Group 8"/>
          <p:cNvGrpSpPr>
            <a:grpSpLocks/>
          </p:cNvGrpSpPr>
          <p:nvPr/>
        </p:nvGrpSpPr>
        <p:grpSpPr bwMode="auto">
          <a:xfrm>
            <a:off x="381000" y="3965575"/>
            <a:ext cx="8229600" cy="512763"/>
            <a:chOff x="249" y="2339"/>
            <a:chExt cx="5184" cy="323"/>
          </a:xfrm>
        </p:grpSpPr>
        <p:sp>
          <p:nvSpPr>
            <p:cNvPr id="413705" name="Text Box 9"/>
            <p:cNvSpPr txBox="1">
              <a:spLocks noChangeArrowheads="1"/>
            </p:cNvSpPr>
            <p:nvPr/>
          </p:nvSpPr>
          <p:spPr bwMode="auto">
            <a:xfrm>
              <a:off x="249" y="2339"/>
              <a:ext cx="5184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cs typeface="Times New Roman" pitchFamily="18" charset="0"/>
                </a:rPr>
                <a:t>（</a:t>
              </a:r>
              <a:r>
                <a:rPr kumimoji="1" lang="en-US" altLang="zh-CN" sz="2400" dirty="0">
                  <a:cs typeface="Times New Roman" pitchFamily="18" charset="0"/>
                </a:rPr>
                <a:t>1</a:t>
              </a:r>
              <a:r>
                <a:rPr kumimoji="1" lang="zh-CN" altLang="en-US" sz="2400" dirty="0">
                  <a:cs typeface="Times New Roman" pitchFamily="18" charset="0"/>
                </a:rPr>
                <a:t>） 冲量的方向             与动量增量            的方向一致。</a:t>
              </a:r>
            </a:p>
          </p:txBody>
        </p:sp>
        <p:graphicFrame>
          <p:nvGraphicFramePr>
            <p:cNvPr id="413706" name="Object 10"/>
            <p:cNvGraphicFramePr>
              <a:graphicFrameLocks noChangeAspect="1"/>
            </p:cNvGraphicFramePr>
            <p:nvPr/>
          </p:nvGraphicFramePr>
          <p:xfrm>
            <a:off x="2154" y="2356"/>
            <a:ext cx="2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90440" progId="Equation.3">
                    <p:embed/>
                  </p:oleObj>
                </mc:Choice>
                <mc:Fallback>
                  <p:oleObj name="公式" r:id="rId4" imgW="126720" imgH="190440" progId="Equation.3">
                    <p:embed/>
                    <p:pic>
                      <p:nvPicPr>
                        <p:cNvPr id="4137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356"/>
                          <a:ext cx="22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707" name="Object 11"/>
            <p:cNvGraphicFramePr>
              <a:graphicFrameLocks noChangeAspect="1"/>
            </p:cNvGraphicFramePr>
            <p:nvPr/>
          </p:nvGraphicFramePr>
          <p:xfrm>
            <a:off x="3515" y="2340"/>
            <a:ext cx="40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15640" imgH="203040" progId="Equation.3">
                    <p:embed/>
                  </p:oleObj>
                </mc:Choice>
                <mc:Fallback>
                  <p:oleObj name="公式" r:id="rId6" imgW="215640" imgH="203040" progId="Equation.3">
                    <p:embed/>
                    <p:pic>
                      <p:nvPicPr>
                        <p:cNvPr id="41370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340"/>
                          <a:ext cx="40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3708" name="Group 12"/>
          <p:cNvGrpSpPr>
            <a:grpSpLocks/>
          </p:cNvGrpSpPr>
          <p:nvPr/>
        </p:nvGrpSpPr>
        <p:grpSpPr bwMode="auto">
          <a:xfrm>
            <a:off x="381000" y="4648200"/>
            <a:ext cx="8077200" cy="1354138"/>
            <a:chOff x="336" y="1296"/>
            <a:chExt cx="5088" cy="853"/>
          </a:xfrm>
        </p:grpSpPr>
        <p:sp>
          <p:nvSpPr>
            <p:cNvPr id="413709" name="Text Box 13"/>
            <p:cNvSpPr txBox="1">
              <a:spLocks noChangeArrowheads="1"/>
            </p:cNvSpPr>
            <p:nvPr/>
          </p:nvSpPr>
          <p:spPr bwMode="auto">
            <a:xfrm>
              <a:off x="1008" y="1296"/>
              <a:ext cx="4416" cy="8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cs typeface="Times New Roman" pitchFamily="18" charset="0"/>
                </a:rPr>
                <a:t>动量定理中的动量和冲量都是矢量，符合矢量叠加原理。因此在计算时可采用平行四边形法则，或把动量和冲量投影在坐标轴上以分量形式进行计算。</a:t>
              </a:r>
            </a:p>
          </p:txBody>
        </p:sp>
        <p:sp>
          <p:nvSpPr>
            <p:cNvPr id="413710" name="Rectangle 14"/>
            <p:cNvSpPr>
              <a:spLocks noChangeArrowheads="1"/>
            </p:cNvSpPr>
            <p:nvPr/>
          </p:nvSpPr>
          <p:spPr bwMode="auto">
            <a:xfrm>
              <a:off x="336" y="1296"/>
              <a:ext cx="720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（</a:t>
              </a:r>
              <a:r>
                <a:rPr kumimoji="1" lang="en-US" altLang="zh-CN" sz="2400">
                  <a:cs typeface="Times New Roman" pitchFamily="18" charset="0"/>
                </a:rPr>
                <a:t>2</a:t>
              </a:r>
              <a:r>
                <a:rPr kumimoji="1" lang="zh-CN" altLang="en-US" sz="2400">
                  <a:cs typeface="Times New Roman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1" grpId="0" autoUpdateAnimBg="0"/>
      <p:bldP spid="413702" grpId="0" autoUpdateAnimBg="0"/>
      <p:bldP spid="41370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C151D-C891-4566-9179-0F425B4CA3D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质点的动量定理</a:t>
            </a:r>
          </a:p>
        </p:txBody>
      </p:sp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2209800" y="1703387"/>
          <a:ext cx="3509963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00200" imgH="1091880" progId="Equation.3">
                  <p:embed/>
                </p:oleObj>
              </mc:Choice>
              <mc:Fallback>
                <p:oleObj name="公式" r:id="rId2" imgW="1600200" imgH="1091880" progId="Equation.3">
                  <p:embed/>
                  <p:pic>
                    <p:nvPicPr>
                      <p:cNvPr id="414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03387"/>
                        <a:ext cx="3509963" cy="2182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7C8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609600" y="4343400"/>
            <a:ext cx="23622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平均冲力</a:t>
            </a:r>
            <a:r>
              <a:rPr kumimoji="1" lang="zh-CN" altLang="en-US" sz="2400">
                <a:cs typeface="Times New Roman" pitchFamily="18" charset="0"/>
              </a:rPr>
              <a:t>：</a:t>
            </a:r>
          </a:p>
        </p:txBody>
      </p:sp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2514600" y="4191000"/>
          <a:ext cx="25066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414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25066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27" name="Group 7"/>
          <p:cNvGrpSpPr>
            <a:grpSpLocks/>
          </p:cNvGrpSpPr>
          <p:nvPr/>
        </p:nvGrpSpPr>
        <p:grpSpPr bwMode="auto">
          <a:xfrm>
            <a:off x="6324600" y="3276600"/>
            <a:ext cx="2630488" cy="2990850"/>
            <a:chOff x="3787" y="2139"/>
            <a:chExt cx="1657" cy="1884"/>
          </a:xfrm>
        </p:grpSpPr>
        <p:sp>
          <p:nvSpPr>
            <p:cNvPr id="414728" name="Freeform 8" descr="深色上对角线"/>
            <p:cNvSpPr>
              <a:spLocks/>
            </p:cNvSpPr>
            <p:nvPr/>
          </p:nvSpPr>
          <p:spPr bwMode="auto">
            <a:xfrm>
              <a:off x="4044" y="2496"/>
              <a:ext cx="874" cy="1516"/>
            </a:xfrm>
            <a:custGeom>
              <a:avLst/>
              <a:gdLst/>
              <a:ahLst/>
              <a:cxnLst>
                <a:cxn ang="0">
                  <a:pos x="0" y="1248"/>
                </a:cxn>
                <a:cxn ang="0">
                  <a:pos x="420" y="780"/>
                </a:cxn>
                <a:cxn ang="0">
                  <a:pos x="735" y="156"/>
                </a:cxn>
                <a:cxn ang="0">
                  <a:pos x="1050" y="0"/>
                </a:cxn>
                <a:cxn ang="0">
                  <a:pos x="1365" y="156"/>
                </a:cxn>
                <a:cxn ang="0">
                  <a:pos x="1680" y="780"/>
                </a:cxn>
                <a:cxn ang="0">
                  <a:pos x="2100" y="1248"/>
                </a:cxn>
              </a:cxnLst>
              <a:rect l="0" t="0" r="r" b="b"/>
              <a:pathLst>
                <a:path w="2100" h="1248">
                  <a:moveTo>
                    <a:pt x="0" y="1248"/>
                  </a:moveTo>
                  <a:cubicBezTo>
                    <a:pt x="149" y="1105"/>
                    <a:pt x="298" y="962"/>
                    <a:pt x="420" y="780"/>
                  </a:cubicBezTo>
                  <a:cubicBezTo>
                    <a:pt x="542" y="598"/>
                    <a:pt x="630" y="286"/>
                    <a:pt x="735" y="156"/>
                  </a:cubicBezTo>
                  <a:cubicBezTo>
                    <a:pt x="840" y="26"/>
                    <a:pt x="945" y="0"/>
                    <a:pt x="1050" y="0"/>
                  </a:cubicBezTo>
                  <a:cubicBezTo>
                    <a:pt x="1155" y="0"/>
                    <a:pt x="1260" y="26"/>
                    <a:pt x="1365" y="156"/>
                  </a:cubicBezTo>
                  <a:cubicBezTo>
                    <a:pt x="1470" y="286"/>
                    <a:pt x="1558" y="598"/>
                    <a:pt x="1680" y="780"/>
                  </a:cubicBezTo>
                  <a:cubicBezTo>
                    <a:pt x="1802" y="962"/>
                    <a:pt x="1951" y="1105"/>
                    <a:pt x="2100" y="1248"/>
                  </a:cubicBezTo>
                </a:path>
              </a:pathLst>
            </a:custGeom>
            <a:pattFill prst="dkUpDiag">
              <a:fgClr>
                <a:srgbClr val="3366FF"/>
              </a:fgClr>
              <a:bgClr>
                <a:srgbClr val="FFFFFF"/>
              </a:bgClr>
            </a:pattFill>
            <a:ln w="19050" cmpd="sng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29" name="Line 9"/>
            <p:cNvSpPr>
              <a:spLocks noChangeShapeType="1"/>
            </p:cNvSpPr>
            <p:nvPr/>
          </p:nvSpPr>
          <p:spPr bwMode="auto">
            <a:xfrm>
              <a:off x="3787" y="4020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0" name="Line 10"/>
            <p:cNvSpPr>
              <a:spLocks noChangeShapeType="1"/>
            </p:cNvSpPr>
            <p:nvPr/>
          </p:nvSpPr>
          <p:spPr bwMode="auto">
            <a:xfrm flipV="1">
              <a:off x="3787" y="2251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1" name="Line 11"/>
            <p:cNvSpPr>
              <a:spLocks noChangeShapeType="1"/>
            </p:cNvSpPr>
            <p:nvPr/>
          </p:nvSpPr>
          <p:spPr bwMode="auto">
            <a:xfrm>
              <a:off x="4043" y="3261"/>
              <a:ext cx="87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2" name="Line 12"/>
            <p:cNvSpPr>
              <a:spLocks noChangeShapeType="1"/>
            </p:cNvSpPr>
            <p:nvPr/>
          </p:nvSpPr>
          <p:spPr bwMode="auto">
            <a:xfrm>
              <a:off x="4043" y="3261"/>
              <a:ext cx="0" cy="759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3" name="Line 13"/>
            <p:cNvSpPr>
              <a:spLocks noChangeShapeType="1"/>
            </p:cNvSpPr>
            <p:nvPr/>
          </p:nvSpPr>
          <p:spPr bwMode="auto">
            <a:xfrm>
              <a:off x="4917" y="3261"/>
              <a:ext cx="0" cy="759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4734" name="Object 14"/>
            <p:cNvGraphicFramePr>
              <a:graphicFrameLocks noChangeAspect="1"/>
            </p:cNvGraphicFramePr>
            <p:nvPr/>
          </p:nvGraphicFramePr>
          <p:xfrm>
            <a:off x="3827" y="2139"/>
            <a:ext cx="41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04560" imgH="215640" progId="Equation.3">
                    <p:embed/>
                  </p:oleObj>
                </mc:Choice>
                <mc:Fallback>
                  <p:oleObj name="公式" r:id="rId6" imgW="304560" imgH="215640" progId="Equation.3">
                    <p:embed/>
                    <p:pic>
                      <p:nvPicPr>
                        <p:cNvPr id="4147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139"/>
                          <a:ext cx="414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35" name="Object 15"/>
            <p:cNvGraphicFramePr>
              <a:graphicFrameLocks noChangeAspect="1"/>
            </p:cNvGraphicFramePr>
            <p:nvPr/>
          </p:nvGraphicFramePr>
          <p:xfrm>
            <a:off x="5284" y="3748"/>
            <a:ext cx="16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8560" imgH="152280" progId="Equation.3">
                    <p:embed/>
                  </p:oleObj>
                </mc:Choice>
                <mc:Fallback>
                  <p:oleObj name="公式" r:id="rId8" imgW="88560" imgH="152280" progId="Equation.3">
                    <p:embed/>
                    <p:pic>
                      <p:nvPicPr>
                        <p:cNvPr id="41473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748"/>
                          <a:ext cx="160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736" name="Object 16"/>
          <p:cNvGraphicFramePr>
            <a:graphicFrameLocks noChangeAspect="1"/>
          </p:cNvGraphicFramePr>
          <p:nvPr/>
        </p:nvGraphicFramePr>
        <p:xfrm>
          <a:off x="1981200" y="5638800"/>
          <a:ext cx="15986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33160" imgH="228600" progId="Equation.3">
                  <p:embed/>
                </p:oleObj>
              </mc:Choice>
              <mc:Fallback>
                <p:oleObj name="公式" r:id="rId10" imgW="533160" imgH="228600" progId="Equation.3">
                  <p:embed/>
                  <p:pic>
                    <p:nvPicPr>
                      <p:cNvPr id="4147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38800"/>
                        <a:ext cx="15986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5D-AC16-4D32-A4B7-9BDE024A4A3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质点的动量定理</a:t>
            </a: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533400" y="1657350"/>
            <a:ext cx="8135938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结论：物体动量变化一定的情况下，</a:t>
            </a: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作用时间越长，物体受到的平均冲力越小</a:t>
            </a:r>
            <a:r>
              <a:rPr kumimoji="1" lang="zh-CN" altLang="en-US" sz="2400">
                <a:cs typeface="Times New Roman" pitchFamily="18" charset="0"/>
              </a:rPr>
              <a:t>；反之则越大。  </a:t>
            </a:r>
          </a:p>
        </p:txBody>
      </p:sp>
      <p:pic>
        <p:nvPicPr>
          <p:cNvPr id="415749" name="Picture 5" descr="跳高-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 l="15541" r="9552"/>
          <a:stretch>
            <a:fillRect/>
          </a:stretch>
        </p:blipFill>
        <p:spPr bwMode="auto">
          <a:xfrm>
            <a:off x="4114800" y="2667000"/>
            <a:ext cx="4826000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5750" name="Group 6"/>
          <p:cNvGrpSpPr>
            <a:grpSpLocks/>
          </p:cNvGrpSpPr>
          <p:nvPr/>
        </p:nvGrpSpPr>
        <p:grpSpPr bwMode="auto">
          <a:xfrm>
            <a:off x="533400" y="3657600"/>
            <a:ext cx="5688013" cy="2232025"/>
            <a:chOff x="204" y="2160"/>
            <a:chExt cx="3583" cy="1406"/>
          </a:xfrm>
        </p:grpSpPr>
        <p:sp>
          <p:nvSpPr>
            <p:cNvPr id="415751" name="Text Box 7"/>
            <p:cNvSpPr txBox="1">
              <a:spLocks noChangeArrowheads="1"/>
            </p:cNvSpPr>
            <p:nvPr/>
          </p:nvSpPr>
          <p:spPr bwMode="auto">
            <a:xfrm>
              <a:off x="204" y="2160"/>
              <a:ext cx="1723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海绵垫子可以延长运动员下落时与其接触的时间，这样就减小了地面对人的冲击力。 </a:t>
              </a:r>
            </a:p>
          </p:txBody>
        </p:sp>
        <p:sp>
          <p:nvSpPr>
            <p:cNvPr id="415752" name="Line 8"/>
            <p:cNvSpPr>
              <a:spLocks noChangeShapeType="1"/>
            </p:cNvSpPr>
            <p:nvPr/>
          </p:nvSpPr>
          <p:spPr bwMode="auto">
            <a:xfrm>
              <a:off x="1882" y="2750"/>
              <a:ext cx="1905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8BA90-9244-4803-A44D-297FBCB2616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16771" name="Rectangle 3"/>
          <p:cNvSpPr>
            <a:spLocks noChangeArrowheads="1"/>
          </p:cNvSpPr>
          <p:nvPr/>
        </p:nvSpPr>
        <p:spPr bwMode="auto">
          <a:xfrm>
            <a:off x="501650" y="1219200"/>
            <a:ext cx="3536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牛顿第二定律的普遍形式</a:t>
            </a:r>
          </a:p>
        </p:txBody>
      </p:sp>
      <p:graphicFrame>
        <p:nvGraphicFramePr>
          <p:cNvPr id="416772" name="Object 4"/>
          <p:cNvGraphicFramePr>
            <a:graphicFrameLocks noChangeAspect="1"/>
          </p:cNvGraphicFramePr>
          <p:nvPr/>
        </p:nvGraphicFramePr>
        <p:xfrm>
          <a:off x="2743200" y="2057400"/>
          <a:ext cx="12334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5000" imgH="393480" progId="Equation.3">
                  <p:embed/>
                </p:oleObj>
              </mc:Choice>
              <mc:Fallback>
                <p:oleObj name="公式" r:id="rId2" imgW="495000" imgH="393480" progId="Equation.3">
                  <p:embed/>
                  <p:pic>
                    <p:nvPicPr>
                      <p:cNvPr id="416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12334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3" name="Object 5"/>
          <p:cNvGraphicFramePr>
            <a:graphicFrameLocks noChangeAspect="1"/>
          </p:cNvGraphicFramePr>
          <p:nvPr/>
        </p:nvGraphicFramePr>
        <p:xfrm>
          <a:off x="1404938" y="4191000"/>
          <a:ext cx="12969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0560" imgH="203040" progId="Equation.3">
                  <p:embed/>
                </p:oleObj>
              </mc:Choice>
              <mc:Fallback>
                <p:oleObj name="公式" r:id="rId4" imgW="520560" imgH="203040" progId="Equation.3">
                  <p:embed/>
                  <p:pic>
                    <p:nvPicPr>
                      <p:cNvPr id="416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191000"/>
                        <a:ext cx="129698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74" name="Object 6"/>
          <p:cNvGraphicFramePr>
            <a:graphicFrameLocks noChangeAspect="1"/>
          </p:cNvGraphicFramePr>
          <p:nvPr/>
        </p:nvGraphicFramePr>
        <p:xfrm>
          <a:off x="1404938" y="5105400"/>
          <a:ext cx="1233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95000" imgH="393480" progId="Equation.3">
                  <p:embed/>
                </p:oleObj>
              </mc:Choice>
              <mc:Fallback>
                <p:oleObj name="公式" r:id="rId6" imgW="495000" imgH="393480" progId="Equation.3">
                  <p:embed/>
                  <p:pic>
                    <p:nvPicPr>
                      <p:cNvPr id="416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105400"/>
                        <a:ext cx="123348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3081338" y="4343400"/>
            <a:ext cx="2786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适用条件： </a:t>
            </a:r>
            <a:r>
              <a:rPr lang="en-US" altLang="zh-CN" sz="2400" i="1"/>
              <a:t>m</a:t>
            </a:r>
            <a:r>
              <a:rPr lang="en-US" altLang="zh-CN" sz="2400"/>
              <a:t>=</a:t>
            </a:r>
            <a:r>
              <a:rPr lang="zh-CN" altLang="en-US" sz="2400"/>
              <a:t>恒量</a:t>
            </a:r>
          </a:p>
        </p:txBody>
      </p:sp>
      <p:sp>
        <p:nvSpPr>
          <p:cNvPr id="416776" name="Text Box 8"/>
          <p:cNvSpPr txBox="1">
            <a:spLocks noChangeArrowheads="1"/>
          </p:cNvSpPr>
          <p:nvPr/>
        </p:nvSpPr>
        <p:spPr bwMode="auto">
          <a:xfrm>
            <a:off x="3081338" y="5410200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普遍成立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5" grpId="0"/>
      <p:bldP spid="41677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1C26-A66F-4BAA-898D-FD4FE34A17D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质点系的动量定理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49530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设 有</a:t>
            </a:r>
            <a:r>
              <a:rPr kumimoji="1" lang="en-US" altLang="zh-CN" sz="2400" i="1">
                <a:cs typeface="Times New Roman" pitchFamily="18" charset="0"/>
              </a:rPr>
              <a:t>n</a:t>
            </a:r>
            <a:r>
              <a:rPr kumimoji="1" lang="zh-CN" altLang="en-US" sz="2400">
                <a:cs typeface="Times New Roman" pitchFamily="18" charset="0"/>
              </a:rPr>
              <a:t>个质点构成一个系统</a:t>
            </a:r>
          </a:p>
        </p:txBody>
      </p:sp>
      <p:grpSp>
        <p:nvGrpSpPr>
          <p:cNvPr id="417797" name="Group 5"/>
          <p:cNvGrpSpPr>
            <a:grpSpLocks/>
          </p:cNvGrpSpPr>
          <p:nvPr/>
        </p:nvGrpSpPr>
        <p:grpSpPr bwMode="auto">
          <a:xfrm>
            <a:off x="5867400" y="1524000"/>
            <a:ext cx="2879725" cy="3238500"/>
            <a:chOff x="3606" y="1344"/>
            <a:chExt cx="1814" cy="2040"/>
          </a:xfrm>
        </p:grpSpPr>
        <p:sp>
          <p:nvSpPr>
            <p:cNvPr id="417798" name="Oval 6"/>
            <p:cNvSpPr>
              <a:spLocks noChangeArrowheads="1"/>
            </p:cNvSpPr>
            <p:nvPr/>
          </p:nvSpPr>
          <p:spPr bwMode="auto">
            <a:xfrm>
              <a:off x="4406" y="24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799" name="Rectangle 7"/>
            <p:cNvSpPr>
              <a:spLocks noChangeArrowheads="1"/>
            </p:cNvSpPr>
            <p:nvPr/>
          </p:nvSpPr>
          <p:spPr bwMode="auto">
            <a:xfrm>
              <a:off x="4241" y="2341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i</a:t>
              </a:r>
            </a:p>
          </p:txBody>
        </p:sp>
        <p:sp>
          <p:nvSpPr>
            <p:cNvPr id="417800" name="Oval 8"/>
            <p:cNvSpPr>
              <a:spLocks noChangeArrowheads="1"/>
            </p:cNvSpPr>
            <p:nvPr/>
          </p:nvSpPr>
          <p:spPr bwMode="auto">
            <a:xfrm>
              <a:off x="3926" y="280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1" name="Oval 9"/>
            <p:cNvSpPr>
              <a:spLocks noChangeArrowheads="1"/>
            </p:cNvSpPr>
            <p:nvPr/>
          </p:nvSpPr>
          <p:spPr bwMode="auto">
            <a:xfrm>
              <a:off x="3878" y="2032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2" name="Oval 10"/>
            <p:cNvSpPr>
              <a:spLocks noChangeArrowheads="1"/>
            </p:cNvSpPr>
            <p:nvPr/>
          </p:nvSpPr>
          <p:spPr bwMode="auto">
            <a:xfrm>
              <a:off x="4502" y="1888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3" name="Oval 11"/>
            <p:cNvSpPr>
              <a:spLocks noChangeArrowheads="1"/>
            </p:cNvSpPr>
            <p:nvPr/>
          </p:nvSpPr>
          <p:spPr bwMode="auto">
            <a:xfrm>
              <a:off x="5126" y="24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4" name="Oval 12"/>
            <p:cNvSpPr>
              <a:spLocks noChangeArrowheads="1"/>
            </p:cNvSpPr>
            <p:nvPr/>
          </p:nvSpPr>
          <p:spPr bwMode="auto">
            <a:xfrm>
              <a:off x="4694" y="280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5" name="Oval 13"/>
            <p:cNvSpPr>
              <a:spLocks noChangeArrowheads="1"/>
            </p:cNvSpPr>
            <p:nvPr/>
          </p:nvSpPr>
          <p:spPr bwMode="auto">
            <a:xfrm>
              <a:off x="3606" y="1570"/>
              <a:ext cx="1814" cy="181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7806" name="Line 14"/>
            <p:cNvSpPr>
              <a:spLocks noChangeShapeType="1"/>
            </p:cNvSpPr>
            <p:nvPr/>
          </p:nvSpPr>
          <p:spPr bwMode="auto">
            <a:xfrm flipH="1">
              <a:off x="4332" y="2568"/>
              <a:ext cx="136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7" name="Line 15"/>
            <p:cNvSpPr>
              <a:spLocks noChangeShapeType="1"/>
            </p:cNvSpPr>
            <p:nvPr/>
          </p:nvSpPr>
          <p:spPr bwMode="auto">
            <a:xfrm flipV="1">
              <a:off x="4513" y="1570"/>
              <a:ext cx="816" cy="9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808" name="Oval 16"/>
            <p:cNvSpPr>
              <a:spLocks noChangeArrowheads="1"/>
            </p:cNvSpPr>
            <p:nvPr/>
          </p:nvSpPr>
          <p:spPr bwMode="auto">
            <a:xfrm>
              <a:off x="4406" y="246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7809" name="Object 17"/>
            <p:cNvGraphicFramePr>
              <a:graphicFrameLocks noChangeAspect="1"/>
            </p:cNvGraphicFramePr>
            <p:nvPr/>
          </p:nvGraphicFramePr>
          <p:xfrm>
            <a:off x="5057" y="1344"/>
            <a:ext cx="23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41200" progId="Equation.3">
                    <p:embed/>
                  </p:oleObj>
                </mc:Choice>
                <mc:Fallback>
                  <p:oleObj name="公式" r:id="rId2" imgW="164880" imgH="241200" progId="Equation.3">
                    <p:embed/>
                    <p:pic>
                      <p:nvPicPr>
                        <p:cNvPr id="41780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344"/>
                          <a:ext cx="23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7810" name="Object 18"/>
            <p:cNvGraphicFramePr>
              <a:graphicFrameLocks noChangeAspect="1"/>
            </p:cNvGraphicFramePr>
            <p:nvPr/>
          </p:nvGraphicFramePr>
          <p:xfrm>
            <a:off x="4314" y="2922"/>
            <a:ext cx="34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1200" imgH="253800" progId="Equation.3">
                    <p:embed/>
                  </p:oleObj>
                </mc:Choice>
                <mc:Fallback>
                  <p:oleObj name="公式" r:id="rId4" imgW="241200" imgH="253800" progId="Equation.3">
                    <p:embed/>
                    <p:pic>
                      <p:nvPicPr>
                        <p:cNvPr id="41781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2922"/>
                          <a:ext cx="34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11" name="Text Box 19"/>
          <p:cNvSpPr txBox="1">
            <a:spLocks noChangeArrowheads="1"/>
          </p:cNvSpPr>
          <p:nvPr/>
        </p:nvSpPr>
        <p:spPr bwMode="auto">
          <a:xfrm>
            <a:off x="685800" y="2209800"/>
            <a:ext cx="22860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第</a:t>
            </a:r>
            <a:r>
              <a:rPr kumimoji="1" lang="en-US" altLang="zh-CN" sz="2400" i="1">
                <a:cs typeface="Times New Roman" pitchFamily="18" charset="0"/>
              </a:rPr>
              <a:t>i</a:t>
            </a:r>
            <a:r>
              <a:rPr kumimoji="1" lang="zh-CN" altLang="en-US" sz="2400">
                <a:cs typeface="Times New Roman" pitchFamily="18" charset="0"/>
              </a:rPr>
              <a:t>个质点：</a:t>
            </a:r>
          </a:p>
        </p:txBody>
      </p:sp>
      <p:grpSp>
        <p:nvGrpSpPr>
          <p:cNvPr id="417812" name="Group 20"/>
          <p:cNvGrpSpPr>
            <a:grpSpLocks/>
          </p:cNvGrpSpPr>
          <p:nvPr/>
        </p:nvGrpSpPr>
        <p:grpSpPr bwMode="auto">
          <a:xfrm>
            <a:off x="4191000" y="2971800"/>
            <a:ext cx="1524000" cy="609600"/>
            <a:chOff x="2496" y="2928"/>
            <a:chExt cx="960" cy="384"/>
          </a:xfrm>
        </p:grpSpPr>
        <p:sp>
          <p:nvSpPr>
            <p:cNvPr id="417813" name="Text Box 21"/>
            <p:cNvSpPr txBox="1">
              <a:spLocks noChangeArrowheads="1"/>
            </p:cNvSpPr>
            <p:nvPr/>
          </p:nvSpPr>
          <p:spPr bwMode="auto">
            <a:xfrm>
              <a:off x="2496" y="2928"/>
              <a:ext cx="960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外力</a:t>
              </a:r>
            </a:p>
          </p:txBody>
        </p:sp>
        <p:graphicFrame>
          <p:nvGraphicFramePr>
            <p:cNvPr id="417814" name="Object 22"/>
            <p:cNvGraphicFramePr>
              <a:graphicFrameLocks noChangeAspect="1"/>
            </p:cNvGraphicFramePr>
            <p:nvPr/>
          </p:nvGraphicFramePr>
          <p:xfrm>
            <a:off x="3024" y="2928"/>
            <a:ext cx="26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0" imgH="241200" progId="Equation.3">
                    <p:embed/>
                  </p:oleObj>
                </mc:Choice>
                <mc:Fallback>
                  <p:oleObj name="公式" r:id="rId6" imgW="164880" imgH="241200" progId="Equation.3">
                    <p:embed/>
                    <p:pic>
                      <p:nvPicPr>
                        <p:cNvPr id="41781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928"/>
                          <a:ext cx="26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15" name="Group 23"/>
          <p:cNvGrpSpPr>
            <a:grpSpLocks/>
          </p:cNvGrpSpPr>
          <p:nvPr/>
        </p:nvGrpSpPr>
        <p:grpSpPr bwMode="auto">
          <a:xfrm>
            <a:off x="2514600" y="2895600"/>
            <a:ext cx="1524000" cy="687388"/>
            <a:chOff x="1631" y="1693"/>
            <a:chExt cx="960" cy="433"/>
          </a:xfrm>
        </p:grpSpPr>
        <p:sp>
          <p:nvSpPr>
            <p:cNvPr id="417816" name="Text Box 24"/>
            <p:cNvSpPr txBox="1">
              <a:spLocks noChangeArrowheads="1"/>
            </p:cNvSpPr>
            <p:nvPr/>
          </p:nvSpPr>
          <p:spPr bwMode="auto">
            <a:xfrm>
              <a:off x="1631" y="1703"/>
              <a:ext cx="960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内力</a:t>
              </a:r>
            </a:p>
          </p:txBody>
        </p:sp>
        <p:graphicFrame>
          <p:nvGraphicFramePr>
            <p:cNvPr id="417817" name="Object 25"/>
            <p:cNvGraphicFramePr>
              <a:graphicFrameLocks noChangeAspect="1"/>
            </p:cNvGraphicFramePr>
            <p:nvPr/>
          </p:nvGraphicFramePr>
          <p:xfrm>
            <a:off x="2141" y="1693"/>
            <a:ext cx="350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41200" imgH="253800" progId="Equation.3">
                    <p:embed/>
                  </p:oleObj>
                </mc:Choice>
                <mc:Fallback>
                  <p:oleObj name="公式" r:id="rId8" imgW="241200" imgH="253800" progId="Equation.3">
                    <p:embed/>
                    <p:pic>
                      <p:nvPicPr>
                        <p:cNvPr id="41781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1693"/>
                          <a:ext cx="350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18" name="Group 26"/>
          <p:cNvGrpSpPr>
            <a:grpSpLocks/>
          </p:cNvGrpSpPr>
          <p:nvPr/>
        </p:nvGrpSpPr>
        <p:grpSpPr bwMode="auto">
          <a:xfrm>
            <a:off x="2590800" y="3581400"/>
            <a:ext cx="2362200" cy="685800"/>
            <a:chOff x="1536" y="3312"/>
            <a:chExt cx="1488" cy="432"/>
          </a:xfrm>
        </p:grpSpPr>
        <p:sp>
          <p:nvSpPr>
            <p:cNvPr id="417819" name="Text Box 27"/>
            <p:cNvSpPr txBox="1">
              <a:spLocks noChangeArrowheads="1"/>
            </p:cNvSpPr>
            <p:nvPr/>
          </p:nvSpPr>
          <p:spPr bwMode="auto">
            <a:xfrm>
              <a:off x="1536" y="3360"/>
              <a:ext cx="1488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初速度</a:t>
              </a:r>
            </a:p>
          </p:txBody>
        </p:sp>
        <p:graphicFrame>
          <p:nvGraphicFramePr>
            <p:cNvPr id="417820" name="Object 28"/>
            <p:cNvGraphicFramePr>
              <a:graphicFrameLocks noChangeAspect="1"/>
            </p:cNvGraphicFramePr>
            <p:nvPr/>
          </p:nvGraphicFramePr>
          <p:xfrm>
            <a:off x="2244" y="3312"/>
            <a:ext cx="38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03040" imgH="228600" progId="Equation.3">
                    <p:embed/>
                  </p:oleObj>
                </mc:Choice>
                <mc:Fallback>
                  <p:oleObj name="公式" r:id="rId10" imgW="203040" imgH="228600" progId="Equation.3">
                    <p:embed/>
                    <p:pic>
                      <p:nvPicPr>
                        <p:cNvPr id="4178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3312"/>
                          <a:ext cx="38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21" name="Group 29"/>
          <p:cNvGrpSpPr>
            <a:grpSpLocks/>
          </p:cNvGrpSpPr>
          <p:nvPr/>
        </p:nvGrpSpPr>
        <p:grpSpPr bwMode="auto">
          <a:xfrm>
            <a:off x="2590800" y="4191000"/>
            <a:ext cx="2133600" cy="685800"/>
            <a:chOff x="1536" y="3648"/>
            <a:chExt cx="1344" cy="432"/>
          </a:xfrm>
        </p:grpSpPr>
        <p:sp>
          <p:nvSpPr>
            <p:cNvPr id="417822" name="Text Box 30"/>
            <p:cNvSpPr txBox="1">
              <a:spLocks noChangeArrowheads="1"/>
            </p:cNvSpPr>
            <p:nvPr/>
          </p:nvSpPr>
          <p:spPr bwMode="auto">
            <a:xfrm>
              <a:off x="1536" y="3696"/>
              <a:ext cx="1344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末速度</a:t>
              </a:r>
            </a:p>
          </p:txBody>
        </p:sp>
        <p:graphicFrame>
          <p:nvGraphicFramePr>
            <p:cNvPr id="417823" name="Object 31"/>
            <p:cNvGraphicFramePr>
              <a:graphicFrameLocks noChangeAspect="1"/>
            </p:cNvGraphicFramePr>
            <p:nvPr/>
          </p:nvGraphicFramePr>
          <p:xfrm>
            <a:off x="2292" y="3648"/>
            <a:ext cx="28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2280" imgH="228600" progId="Equation.3">
                    <p:embed/>
                  </p:oleObj>
                </mc:Choice>
                <mc:Fallback>
                  <p:oleObj name="公式" r:id="rId12" imgW="152280" imgH="228600" progId="Equation.3">
                    <p:embed/>
                    <p:pic>
                      <p:nvPicPr>
                        <p:cNvPr id="41782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3648"/>
                          <a:ext cx="28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7824" name="Group 32"/>
          <p:cNvGrpSpPr>
            <a:grpSpLocks/>
          </p:cNvGrpSpPr>
          <p:nvPr/>
        </p:nvGrpSpPr>
        <p:grpSpPr bwMode="auto">
          <a:xfrm>
            <a:off x="2514600" y="2133600"/>
            <a:ext cx="1676400" cy="685800"/>
            <a:chOff x="1584" y="2544"/>
            <a:chExt cx="1056" cy="432"/>
          </a:xfrm>
        </p:grpSpPr>
        <p:sp>
          <p:nvSpPr>
            <p:cNvPr id="417825" name="Text Box 33"/>
            <p:cNvSpPr txBox="1">
              <a:spLocks noChangeArrowheads="1"/>
            </p:cNvSpPr>
            <p:nvPr/>
          </p:nvSpPr>
          <p:spPr bwMode="auto">
            <a:xfrm>
              <a:off x="1584" y="2592"/>
              <a:ext cx="1056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质量</a:t>
              </a:r>
            </a:p>
          </p:txBody>
        </p:sp>
        <p:graphicFrame>
          <p:nvGraphicFramePr>
            <p:cNvPr id="417826" name="Object 34"/>
            <p:cNvGraphicFramePr>
              <a:graphicFrameLocks noChangeAspect="1"/>
            </p:cNvGraphicFramePr>
            <p:nvPr/>
          </p:nvGraphicFramePr>
          <p:xfrm>
            <a:off x="2112" y="2544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0440" imgH="228600" progId="Equation.3">
                    <p:embed/>
                  </p:oleObj>
                </mc:Choice>
                <mc:Fallback>
                  <p:oleObj name="公式" r:id="rId14" imgW="190440" imgH="228600" progId="Equation.3">
                    <p:embed/>
                    <p:pic>
                      <p:nvPicPr>
                        <p:cNvPr id="41782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27" name="Text Box 35"/>
          <p:cNvSpPr txBox="1">
            <a:spLocks noChangeArrowheads="1"/>
          </p:cNvSpPr>
          <p:nvPr/>
        </p:nvSpPr>
        <p:spPr bwMode="auto">
          <a:xfrm>
            <a:off x="381000" y="5029200"/>
            <a:ext cx="35052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由质点动量定理：</a:t>
            </a:r>
          </a:p>
        </p:txBody>
      </p:sp>
      <p:graphicFrame>
        <p:nvGraphicFramePr>
          <p:cNvPr id="417828" name="Object 36"/>
          <p:cNvGraphicFramePr>
            <a:graphicFrameLocks noChangeAspect="1"/>
          </p:cNvGraphicFramePr>
          <p:nvPr/>
        </p:nvGraphicFramePr>
        <p:xfrm>
          <a:off x="1752600" y="5486400"/>
          <a:ext cx="4356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39880" imgH="355320" progId="Equation.3">
                  <p:embed/>
                </p:oleObj>
              </mc:Choice>
              <mc:Fallback>
                <p:oleObj name="公式" r:id="rId16" imgW="1739880" imgH="355320" progId="Equation.3">
                  <p:embed/>
                  <p:pic>
                    <p:nvPicPr>
                      <p:cNvPr id="4178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43561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1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autoUpdateAnimBg="0"/>
      <p:bldP spid="417811" grpId="0" autoUpdateAnimBg="0"/>
      <p:bldP spid="41782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8744-BC0C-47AC-B8AA-0FA4B410F31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18819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质点系的动量定理</a:t>
            </a:r>
          </a:p>
        </p:txBody>
      </p:sp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1143000" y="1676400"/>
          <a:ext cx="61658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76440" imgH="355320" progId="Equation.3">
                  <p:embed/>
                </p:oleObj>
              </mc:Choice>
              <mc:Fallback>
                <p:oleObj name="公式" r:id="rId2" imgW="2476440" imgH="355320" progId="Equation.3">
                  <p:embed/>
                  <p:pic>
                    <p:nvPicPr>
                      <p:cNvPr id="418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16585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438400" y="2667000"/>
          <a:ext cx="16732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72840" imgH="253800" progId="Equation.3">
                  <p:embed/>
                </p:oleObj>
              </mc:Choice>
              <mc:Fallback>
                <p:oleObj name="公式" r:id="rId4" imgW="672840" imgH="253800" progId="Equation.3">
                  <p:embed/>
                  <p:pic>
                    <p:nvPicPr>
                      <p:cNvPr id="418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16732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2" name="Text Box 6"/>
          <p:cNvSpPr txBox="1">
            <a:spLocks noChangeArrowheads="1"/>
          </p:cNvSpPr>
          <p:nvPr/>
        </p:nvSpPr>
        <p:spPr bwMode="auto">
          <a:xfrm>
            <a:off x="838200" y="2743200"/>
            <a:ext cx="14478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其中：</a:t>
            </a:r>
          </a:p>
        </p:txBody>
      </p:sp>
      <p:grpSp>
        <p:nvGrpSpPr>
          <p:cNvPr id="418823" name="Group 7"/>
          <p:cNvGrpSpPr>
            <a:grpSpLocks/>
          </p:cNvGrpSpPr>
          <p:nvPr/>
        </p:nvGrpSpPr>
        <p:grpSpPr bwMode="auto">
          <a:xfrm>
            <a:off x="5791200" y="2362200"/>
            <a:ext cx="3095625" cy="2130425"/>
            <a:chOff x="3651" y="1389"/>
            <a:chExt cx="1950" cy="1342"/>
          </a:xfrm>
        </p:grpSpPr>
        <p:sp>
          <p:nvSpPr>
            <p:cNvPr id="418824" name="AutoShape 8"/>
            <p:cNvSpPr>
              <a:spLocks noChangeAspect="1" noChangeArrowheads="1"/>
            </p:cNvSpPr>
            <p:nvPr/>
          </p:nvSpPr>
          <p:spPr bwMode="auto">
            <a:xfrm>
              <a:off x="3651" y="1434"/>
              <a:ext cx="1860" cy="1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5" name="Oval 9"/>
            <p:cNvSpPr>
              <a:spLocks noChangeArrowheads="1"/>
            </p:cNvSpPr>
            <p:nvPr/>
          </p:nvSpPr>
          <p:spPr bwMode="auto">
            <a:xfrm>
              <a:off x="3991" y="1709"/>
              <a:ext cx="1497" cy="9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6" name="Line 10"/>
            <p:cNvSpPr>
              <a:spLocks noChangeShapeType="1"/>
            </p:cNvSpPr>
            <p:nvPr/>
          </p:nvSpPr>
          <p:spPr bwMode="auto">
            <a:xfrm flipV="1">
              <a:off x="4456" y="2198"/>
              <a:ext cx="22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7" name="Line 11"/>
            <p:cNvSpPr>
              <a:spLocks noChangeShapeType="1"/>
            </p:cNvSpPr>
            <p:nvPr/>
          </p:nvSpPr>
          <p:spPr bwMode="auto">
            <a:xfrm flipH="1">
              <a:off x="4769" y="2001"/>
              <a:ext cx="209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8" name="Line 12"/>
            <p:cNvSpPr>
              <a:spLocks noChangeShapeType="1"/>
            </p:cNvSpPr>
            <p:nvPr/>
          </p:nvSpPr>
          <p:spPr bwMode="auto">
            <a:xfrm flipH="1" flipV="1">
              <a:off x="3770" y="2226"/>
              <a:ext cx="681" cy="11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29" name="Line 13"/>
            <p:cNvSpPr>
              <a:spLocks noChangeShapeType="1"/>
            </p:cNvSpPr>
            <p:nvPr/>
          </p:nvSpPr>
          <p:spPr bwMode="auto">
            <a:xfrm flipV="1">
              <a:off x="4995" y="1525"/>
              <a:ext cx="188" cy="450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0" name="Oval 14"/>
            <p:cNvSpPr>
              <a:spLocks noChangeAspect="1" noChangeArrowheads="1"/>
            </p:cNvSpPr>
            <p:nvPr/>
          </p:nvSpPr>
          <p:spPr bwMode="auto">
            <a:xfrm>
              <a:off x="4400" y="2298"/>
              <a:ext cx="94" cy="9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1" name="Oval 15"/>
            <p:cNvSpPr>
              <a:spLocks noChangeAspect="1" noChangeArrowheads="1"/>
            </p:cNvSpPr>
            <p:nvPr/>
          </p:nvSpPr>
          <p:spPr bwMode="auto">
            <a:xfrm>
              <a:off x="4944" y="1945"/>
              <a:ext cx="94" cy="93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8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32" name="Text Box 16"/>
            <p:cNvSpPr txBox="1">
              <a:spLocks noChangeArrowheads="1"/>
            </p:cNvSpPr>
            <p:nvPr/>
          </p:nvSpPr>
          <p:spPr bwMode="auto">
            <a:xfrm>
              <a:off x="3651" y="2271"/>
              <a:ext cx="40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800" b="1" i="1"/>
                <a:t>F</a:t>
              </a:r>
              <a:r>
                <a:rPr kumimoji="1" lang="en-US" altLang="zh-CN" sz="2800" baseline="-25000"/>
                <a:t>1</a:t>
              </a:r>
              <a:endParaRPr kumimoji="1" lang="en-US" altLang="zh-CN" sz="66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8833" name="Text Box 17"/>
            <p:cNvSpPr txBox="1">
              <a:spLocks noChangeArrowheads="1"/>
            </p:cNvSpPr>
            <p:nvPr/>
          </p:nvSpPr>
          <p:spPr bwMode="auto">
            <a:xfrm>
              <a:off x="4258" y="2326"/>
              <a:ext cx="40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i="1"/>
                <a:t>m</a:t>
              </a:r>
              <a:r>
                <a:rPr kumimoji="1" lang="en-US" altLang="zh-CN" sz="2400" baseline="-25000"/>
                <a:t>1</a:t>
              </a:r>
              <a:endParaRPr kumimoji="1" lang="en-US" altLang="zh-CN" sz="6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8834" name="Text Box 18"/>
            <p:cNvSpPr txBox="1">
              <a:spLocks noChangeArrowheads="1"/>
            </p:cNvSpPr>
            <p:nvPr/>
          </p:nvSpPr>
          <p:spPr bwMode="auto">
            <a:xfrm>
              <a:off x="4967" y="1933"/>
              <a:ext cx="408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i="1"/>
                <a:t>m</a:t>
              </a:r>
              <a:r>
                <a:rPr kumimoji="1" lang="en-US" altLang="zh-CN" sz="2400" baseline="-25000"/>
                <a:t>2</a:t>
              </a:r>
              <a:endParaRPr kumimoji="1" lang="en-US" altLang="zh-CN" sz="6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18835" name="Text Box 19"/>
            <p:cNvSpPr txBox="1">
              <a:spLocks noChangeArrowheads="1"/>
            </p:cNvSpPr>
            <p:nvPr/>
          </p:nvSpPr>
          <p:spPr bwMode="auto">
            <a:xfrm>
              <a:off x="5193" y="1389"/>
              <a:ext cx="40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400" b="1" i="1"/>
                <a:t>F</a:t>
              </a:r>
              <a:r>
                <a:rPr kumimoji="1" lang="en-US" altLang="zh-CN" sz="2400" baseline="-25000"/>
                <a:t>2</a:t>
              </a:r>
              <a:endParaRPr kumimoji="1" lang="en-US" altLang="zh-CN" sz="6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aphicFrame>
          <p:nvGraphicFramePr>
            <p:cNvPr id="418836" name="Object 20"/>
            <p:cNvGraphicFramePr>
              <a:graphicFrameLocks noChangeAspect="1"/>
            </p:cNvGraphicFramePr>
            <p:nvPr/>
          </p:nvGraphicFramePr>
          <p:xfrm>
            <a:off x="4286" y="1842"/>
            <a:ext cx="454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91960" imgH="253800" progId="Equation.3">
                    <p:embed/>
                  </p:oleObj>
                </mc:Choice>
                <mc:Fallback>
                  <p:oleObj name="公式" r:id="rId6" imgW="291960" imgH="253800" progId="Equation.3">
                    <p:embed/>
                    <p:pic>
                      <p:nvPicPr>
                        <p:cNvPr id="41883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842"/>
                          <a:ext cx="454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8837" name="Object 21"/>
            <p:cNvGraphicFramePr>
              <a:graphicFrameLocks noChangeAspect="1"/>
            </p:cNvGraphicFramePr>
            <p:nvPr/>
          </p:nvGraphicFramePr>
          <p:xfrm>
            <a:off x="4694" y="2115"/>
            <a:ext cx="474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04560" imgH="253800" progId="Equation.3">
                    <p:embed/>
                  </p:oleObj>
                </mc:Choice>
                <mc:Fallback>
                  <p:oleObj name="公式" r:id="rId8" imgW="304560" imgH="253800" progId="Equation.3">
                    <p:embed/>
                    <p:pic>
                      <p:nvPicPr>
                        <p:cNvPr id="41883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15"/>
                          <a:ext cx="474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8838" name="Group 22"/>
          <p:cNvGrpSpPr>
            <a:grpSpLocks/>
          </p:cNvGrpSpPr>
          <p:nvPr/>
        </p:nvGrpSpPr>
        <p:grpSpPr bwMode="auto">
          <a:xfrm>
            <a:off x="609600" y="3429000"/>
            <a:ext cx="4743450" cy="730250"/>
            <a:chOff x="336" y="1996"/>
            <a:chExt cx="2988" cy="460"/>
          </a:xfrm>
        </p:grpSpPr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336" y="2065"/>
              <a:ext cx="1824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cs typeface="Times New Roman" pitchFamily="18" charset="0"/>
                </a:rPr>
                <a:t>系统总末动量：</a:t>
              </a:r>
            </a:p>
          </p:txBody>
        </p:sp>
        <p:graphicFrame>
          <p:nvGraphicFramePr>
            <p:cNvPr id="418840" name="Object 24"/>
            <p:cNvGraphicFramePr>
              <a:graphicFrameLocks noChangeAspect="1"/>
            </p:cNvGraphicFramePr>
            <p:nvPr/>
          </p:nvGraphicFramePr>
          <p:xfrm>
            <a:off x="1957" y="1996"/>
            <a:ext cx="1367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749160" imgH="253800" progId="Equation.3">
                    <p:embed/>
                  </p:oleObj>
                </mc:Choice>
                <mc:Fallback>
                  <p:oleObj name="公式" r:id="rId10" imgW="749160" imgH="253800" progId="Equation.3">
                    <p:embed/>
                    <p:pic>
                      <p:nvPicPr>
                        <p:cNvPr id="41884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996"/>
                          <a:ext cx="1367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8841" name="Group 25"/>
          <p:cNvGrpSpPr>
            <a:grpSpLocks/>
          </p:cNvGrpSpPr>
          <p:nvPr/>
        </p:nvGrpSpPr>
        <p:grpSpPr bwMode="auto">
          <a:xfrm>
            <a:off x="628650" y="4419600"/>
            <a:ext cx="5086350" cy="735013"/>
            <a:chOff x="288" y="2496"/>
            <a:chExt cx="3204" cy="463"/>
          </a:xfrm>
        </p:grpSpPr>
        <p:sp>
          <p:nvSpPr>
            <p:cNvPr id="418842" name="Rectangle 26"/>
            <p:cNvSpPr>
              <a:spLocks noChangeArrowheads="1"/>
            </p:cNvSpPr>
            <p:nvPr/>
          </p:nvSpPr>
          <p:spPr bwMode="auto">
            <a:xfrm>
              <a:off x="288" y="2566"/>
              <a:ext cx="1842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cs typeface="Times New Roman" pitchFamily="18" charset="0"/>
                </a:rPr>
                <a:t>系统总初动量：</a:t>
              </a:r>
            </a:p>
          </p:txBody>
        </p:sp>
        <p:graphicFrame>
          <p:nvGraphicFramePr>
            <p:cNvPr id="418843" name="Object 27"/>
            <p:cNvGraphicFramePr>
              <a:graphicFrameLocks noChangeAspect="1"/>
            </p:cNvGraphicFramePr>
            <p:nvPr/>
          </p:nvGraphicFramePr>
          <p:xfrm>
            <a:off x="1935" y="2496"/>
            <a:ext cx="1557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50680" imgH="253800" progId="Equation.3">
                    <p:embed/>
                  </p:oleObj>
                </mc:Choice>
                <mc:Fallback>
                  <p:oleObj name="公式" r:id="rId12" imgW="850680" imgH="253800" progId="Equation.3">
                    <p:embed/>
                    <p:pic>
                      <p:nvPicPr>
                        <p:cNvPr id="41884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2496"/>
                          <a:ext cx="1557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8844" name="Group 28"/>
          <p:cNvGrpSpPr>
            <a:grpSpLocks/>
          </p:cNvGrpSpPr>
          <p:nvPr/>
        </p:nvGrpSpPr>
        <p:grpSpPr bwMode="auto">
          <a:xfrm>
            <a:off x="685800" y="5334000"/>
            <a:ext cx="4627563" cy="1087438"/>
            <a:chOff x="336" y="3216"/>
            <a:chExt cx="2915" cy="685"/>
          </a:xfrm>
        </p:grpSpPr>
        <p:sp>
          <p:nvSpPr>
            <p:cNvPr id="418845" name="Text Box 29"/>
            <p:cNvSpPr txBox="1">
              <a:spLocks noChangeArrowheads="1"/>
            </p:cNvSpPr>
            <p:nvPr/>
          </p:nvSpPr>
          <p:spPr bwMode="auto">
            <a:xfrm>
              <a:off x="336" y="3360"/>
              <a:ext cx="1776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 dirty="0">
                  <a:cs typeface="Times New Roman" pitchFamily="18" charset="0"/>
                </a:rPr>
                <a:t>合外力的冲量：</a:t>
              </a:r>
            </a:p>
          </p:txBody>
        </p:sp>
        <p:graphicFrame>
          <p:nvGraphicFramePr>
            <p:cNvPr id="418846" name="Object 30"/>
            <p:cNvGraphicFramePr>
              <a:graphicFrameLocks noChangeAspect="1"/>
            </p:cNvGraphicFramePr>
            <p:nvPr/>
          </p:nvGraphicFramePr>
          <p:xfrm>
            <a:off x="2076" y="3216"/>
            <a:ext cx="1175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09480" imgH="355320" progId="Equation.3">
                    <p:embed/>
                  </p:oleObj>
                </mc:Choice>
                <mc:Fallback>
                  <p:oleObj name="公式" r:id="rId14" imgW="609480" imgH="355320" progId="Equation.3">
                    <p:embed/>
                    <p:pic>
                      <p:nvPicPr>
                        <p:cNvPr id="41884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216"/>
                          <a:ext cx="1175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1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20CA0-9AB4-4568-8C2A-35C65F06C38A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259075" name="Picture 3" descr="牛顿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033713" cy="3944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4608513" cy="4038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cs typeface="Times New Roman" pitchFamily="18" charset="0"/>
              </a:rPr>
              <a:t>牛顿（</a:t>
            </a:r>
            <a:r>
              <a:rPr kumimoji="1" lang="en-US" altLang="zh-CN" sz="2800" dirty="0">
                <a:cs typeface="Times New Roman" pitchFamily="18" charset="0"/>
              </a:rPr>
              <a:t>Isaac Newton</a:t>
            </a:r>
            <a:r>
              <a:rPr kumimoji="1" lang="zh-CN" altLang="en-US" sz="2800" dirty="0">
                <a:cs typeface="Times New Roman" pitchFamily="18" charset="0"/>
              </a:rPr>
              <a:t>，</a:t>
            </a:r>
            <a:r>
              <a:rPr kumimoji="1" lang="en-US" altLang="zh-CN" sz="2800" dirty="0">
                <a:cs typeface="Times New Roman" pitchFamily="18" charset="0"/>
              </a:rPr>
              <a:t>1642 - 1727</a:t>
            </a:r>
            <a:r>
              <a:rPr kumimoji="1" lang="zh-CN" altLang="en-US" sz="2800" dirty="0">
                <a:cs typeface="Times New Roman" pitchFamily="18" charset="0"/>
              </a:rPr>
              <a:t>），英国伟大的物理学家，一生对科学事业所做的贡献，遍及物理学、数学和天文学等领域。在物理学上，牛顿在</a:t>
            </a:r>
            <a:r>
              <a:rPr kumimoji="1" lang="zh-CN" altLang="en-US" sz="2800" dirty="0">
                <a:cs typeface="Times New Roman" pitchFamily="18" charset="0"/>
                <a:hlinkClick r:id="rId3"/>
              </a:rPr>
              <a:t>伽利略</a:t>
            </a:r>
            <a:r>
              <a:rPr kumimoji="1" lang="zh-CN" altLang="en-US" sz="2800" dirty="0">
                <a:cs typeface="Times New Roman" pitchFamily="18" charset="0"/>
              </a:rPr>
              <a:t>、</a:t>
            </a:r>
            <a:r>
              <a:rPr kumimoji="1" lang="zh-CN" altLang="en-US" sz="2800" dirty="0">
                <a:cs typeface="Times New Roman" pitchFamily="18" charset="0"/>
                <a:hlinkClick r:id="rId4"/>
              </a:rPr>
              <a:t>开普勒</a:t>
            </a:r>
            <a:r>
              <a:rPr kumimoji="1" lang="zh-CN" altLang="en-US" sz="2800" dirty="0">
                <a:cs typeface="Times New Roman" pitchFamily="18" charset="0"/>
              </a:rPr>
              <a:t>等人工作的基础上，建立了牛顿三定律和万有引力定律，并建立了经典力学的理论体系。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0AFD-EBCE-4306-85EC-5C67AAE859B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质点系的动量定理</a:t>
            </a:r>
          </a:p>
        </p:txBody>
      </p:sp>
      <p:graphicFrame>
        <p:nvGraphicFramePr>
          <p:cNvPr id="419844" name="Object 4"/>
          <p:cNvGraphicFramePr>
            <a:graphicFrameLocks noChangeAspect="1"/>
          </p:cNvGraphicFramePr>
          <p:nvPr/>
        </p:nvGraphicFramePr>
        <p:xfrm>
          <a:off x="2362200" y="1752600"/>
          <a:ext cx="3721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85720" imgH="355320" progId="Equation.3">
                  <p:embed/>
                </p:oleObj>
              </mc:Choice>
              <mc:Fallback>
                <p:oleObj name="公式" r:id="rId2" imgW="1485720" imgH="355320" progId="Equation.3">
                  <p:embed/>
                  <p:pic>
                    <p:nvPicPr>
                      <p:cNvPr id="419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3721100" cy="88582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533400" y="2743200"/>
            <a:ext cx="32766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质点系的动量定理：</a:t>
            </a:r>
          </a:p>
        </p:txBody>
      </p:sp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1828800" y="4800600"/>
            <a:ext cx="19812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微分式：</a:t>
            </a:r>
          </a:p>
        </p:txBody>
      </p:sp>
      <p:graphicFrame>
        <p:nvGraphicFramePr>
          <p:cNvPr id="419847" name="Object 7"/>
          <p:cNvGraphicFramePr>
            <a:graphicFrameLocks noChangeAspect="1"/>
          </p:cNvGraphicFramePr>
          <p:nvPr/>
        </p:nvGraphicFramePr>
        <p:xfrm>
          <a:off x="3810000" y="4572000"/>
          <a:ext cx="17049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800" imgH="393480" progId="Equation.3">
                  <p:embed/>
                </p:oleObj>
              </mc:Choice>
              <mc:Fallback>
                <p:oleObj name="公式" r:id="rId4" imgW="685800" imgH="393480" progId="Equation.3">
                  <p:embed/>
                  <p:pic>
                    <p:nvPicPr>
                      <p:cNvPr id="419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1704975" cy="97948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Text Box 8"/>
          <p:cNvSpPr txBox="1">
            <a:spLocks noChangeArrowheads="1"/>
          </p:cNvSpPr>
          <p:nvPr/>
        </p:nvSpPr>
        <p:spPr bwMode="auto">
          <a:xfrm>
            <a:off x="838200" y="3352800"/>
            <a:ext cx="74676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质点</a:t>
            </a: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系统</a:t>
            </a:r>
            <a:r>
              <a:rPr kumimoji="1" lang="zh-CN" altLang="en-US" sz="2400">
                <a:cs typeface="Times New Roman" pitchFamily="18" charset="0"/>
              </a:rPr>
              <a:t>所受</a:t>
            </a: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合外力</a:t>
            </a:r>
            <a:r>
              <a:rPr kumimoji="1" lang="zh-CN" altLang="en-US" sz="2400">
                <a:cs typeface="Times New Roman" pitchFamily="18" charset="0"/>
              </a:rPr>
              <a:t>的冲量等于系统总动量的增量。</a:t>
            </a:r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914400" y="5867400"/>
            <a:ext cx="7705725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注意：</a:t>
            </a:r>
            <a:r>
              <a:rPr kumimoji="1" lang="zh-CN" altLang="en-US" sz="2400" dirty="0">
                <a:solidFill>
                  <a:srgbClr val="0000CC"/>
                </a:solidFill>
                <a:cs typeface="Times New Roman" pitchFamily="18" charset="0"/>
              </a:rPr>
              <a:t>系统的内力不能改变整个系统的总动量</a:t>
            </a:r>
            <a:r>
              <a:rPr kumimoji="1" lang="zh-CN" altLang="en-US" sz="2400" dirty="0">
                <a:cs typeface="Times New Roman" pitchFamily="18" charset="0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 autoUpdateAnimBg="0"/>
      <p:bldP spid="419846" grpId="0" autoUpdateAnimBg="0"/>
      <p:bldP spid="419848" grpId="0" autoUpdateAnimBg="0"/>
      <p:bldP spid="4198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241-FB36-41B2-B78C-5BDFC77EF57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动量守恒定律</a:t>
            </a:r>
          </a:p>
        </p:txBody>
      </p:sp>
      <p:graphicFrame>
        <p:nvGraphicFramePr>
          <p:cNvPr id="420868" name="Object 4"/>
          <p:cNvGraphicFramePr>
            <a:graphicFrameLocks noChangeAspect="1"/>
          </p:cNvGraphicFramePr>
          <p:nvPr/>
        </p:nvGraphicFramePr>
        <p:xfrm>
          <a:off x="4114800" y="1524000"/>
          <a:ext cx="288448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5600" imgH="355320" progId="Equation.3">
                  <p:embed/>
                </p:oleObj>
              </mc:Choice>
              <mc:Fallback>
                <p:oleObj name="公式" r:id="rId2" imgW="1155600" imgH="355320" progId="Equation.3">
                  <p:embed/>
                  <p:pic>
                    <p:nvPicPr>
                      <p:cNvPr id="420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0"/>
                        <a:ext cx="288448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99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Text Box 5"/>
          <p:cNvSpPr txBox="1">
            <a:spLocks noChangeArrowheads="1"/>
          </p:cNvSpPr>
          <p:nvPr/>
        </p:nvSpPr>
        <p:spPr bwMode="auto">
          <a:xfrm>
            <a:off x="609600" y="1676400"/>
            <a:ext cx="3598863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质点系的动量定理：</a:t>
            </a:r>
          </a:p>
        </p:txBody>
      </p:sp>
      <p:grpSp>
        <p:nvGrpSpPr>
          <p:cNvPr id="420870" name="Group 6"/>
          <p:cNvGrpSpPr>
            <a:grpSpLocks/>
          </p:cNvGrpSpPr>
          <p:nvPr/>
        </p:nvGrpSpPr>
        <p:grpSpPr bwMode="auto">
          <a:xfrm>
            <a:off x="1066800" y="2590800"/>
            <a:ext cx="3055938" cy="684213"/>
            <a:chOff x="793" y="1655"/>
            <a:chExt cx="1925" cy="431"/>
          </a:xfrm>
        </p:grpSpPr>
        <p:graphicFrame>
          <p:nvGraphicFramePr>
            <p:cNvPr id="420871" name="Object 7"/>
            <p:cNvGraphicFramePr>
              <a:graphicFrameLocks noChangeAspect="1"/>
            </p:cNvGraphicFramePr>
            <p:nvPr/>
          </p:nvGraphicFramePr>
          <p:xfrm>
            <a:off x="1130" y="1655"/>
            <a:ext cx="99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83920" imgH="253800" progId="Equation.3">
                    <p:embed/>
                  </p:oleObj>
                </mc:Choice>
                <mc:Fallback>
                  <p:oleObj name="公式" r:id="rId4" imgW="583920" imgH="253800" progId="Equation.3">
                    <p:embed/>
                    <p:pic>
                      <p:nvPicPr>
                        <p:cNvPr id="4208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" y="1655"/>
                          <a:ext cx="998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72" name="Rectangle 8"/>
            <p:cNvSpPr>
              <a:spLocks noChangeArrowheads="1"/>
            </p:cNvSpPr>
            <p:nvPr/>
          </p:nvSpPr>
          <p:spPr bwMode="auto">
            <a:xfrm>
              <a:off x="793" y="1661"/>
              <a:ext cx="340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当</a:t>
              </a:r>
            </a:p>
          </p:txBody>
        </p:sp>
        <p:sp>
          <p:nvSpPr>
            <p:cNvPr id="420873" name="Rectangle 9"/>
            <p:cNvSpPr>
              <a:spLocks noChangeArrowheads="1"/>
            </p:cNvSpPr>
            <p:nvPr/>
          </p:nvSpPr>
          <p:spPr bwMode="auto">
            <a:xfrm>
              <a:off x="2154" y="1661"/>
              <a:ext cx="564" cy="3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时，</a:t>
              </a:r>
            </a:p>
          </p:txBody>
        </p:sp>
      </p:grpSp>
      <p:grpSp>
        <p:nvGrpSpPr>
          <p:cNvPr id="420874" name="Group 10"/>
          <p:cNvGrpSpPr>
            <a:grpSpLocks/>
          </p:cNvGrpSpPr>
          <p:nvPr/>
        </p:nvGrpSpPr>
        <p:grpSpPr bwMode="auto">
          <a:xfrm>
            <a:off x="4191000" y="2590800"/>
            <a:ext cx="1803400" cy="608013"/>
            <a:chOff x="3061" y="1670"/>
            <a:chExt cx="1257" cy="386"/>
          </a:xfrm>
        </p:grpSpPr>
        <p:graphicFrame>
          <p:nvGraphicFramePr>
            <p:cNvPr id="420875" name="Object 11"/>
            <p:cNvGraphicFramePr>
              <a:graphicFrameLocks noChangeAspect="1"/>
            </p:cNvGraphicFramePr>
            <p:nvPr/>
          </p:nvGraphicFramePr>
          <p:xfrm>
            <a:off x="3560" y="1701"/>
            <a:ext cx="758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44240" imgH="228600" progId="Equation.3">
                    <p:embed/>
                  </p:oleObj>
                </mc:Choice>
                <mc:Fallback>
                  <p:oleObj name="公式" r:id="rId6" imgW="444240" imgH="228600" progId="Equation.3">
                    <p:embed/>
                    <p:pic>
                      <p:nvPicPr>
                        <p:cNvPr id="42087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701"/>
                          <a:ext cx="758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76" name="Rectangle 12"/>
            <p:cNvSpPr>
              <a:spLocks noChangeArrowheads="1"/>
            </p:cNvSpPr>
            <p:nvPr/>
          </p:nvSpPr>
          <p:spPr bwMode="auto">
            <a:xfrm>
              <a:off x="3061" y="1670"/>
              <a:ext cx="376" cy="3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zh-CN" altLang="en-US" sz="2400">
                  <a:cs typeface="Times New Roman" pitchFamily="18" charset="0"/>
                </a:rPr>
                <a:t>有</a:t>
              </a:r>
            </a:p>
          </p:txBody>
        </p:sp>
      </p:grpSp>
      <p:sp>
        <p:nvSpPr>
          <p:cNvPr id="420877" name="Text Box 13"/>
          <p:cNvSpPr txBox="1">
            <a:spLocks noChangeArrowheads="1"/>
          </p:cNvSpPr>
          <p:nvPr/>
        </p:nvSpPr>
        <p:spPr bwMode="auto">
          <a:xfrm>
            <a:off x="1295400" y="4191000"/>
            <a:ext cx="6918325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系统所受</a:t>
            </a: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合外力</a:t>
            </a:r>
            <a:r>
              <a:rPr kumimoji="1" lang="zh-CN" altLang="en-US" sz="2400">
                <a:cs typeface="Times New Roman" pitchFamily="18" charset="0"/>
              </a:rPr>
              <a:t>为零时，系统的总动量保持不变。</a:t>
            </a:r>
          </a:p>
        </p:txBody>
      </p:sp>
      <p:graphicFrame>
        <p:nvGraphicFramePr>
          <p:cNvPr id="420878" name="Object 14"/>
          <p:cNvGraphicFramePr>
            <a:graphicFrameLocks noChangeAspect="1"/>
          </p:cNvGraphicFramePr>
          <p:nvPr/>
        </p:nvGraphicFramePr>
        <p:xfrm>
          <a:off x="1447800" y="5334000"/>
          <a:ext cx="34369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58640" imgH="253800" progId="Equation.3">
                  <p:embed/>
                </p:oleObj>
              </mc:Choice>
              <mc:Fallback>
                <p:oleObj name="公式" r:id="rId8" imgW="1358640" imgH="253800" progId="Equation.3">
                  <p:embed/>
                  <p:pic>
                    <p:nvPicPr>
                      <p:cNvPr id="420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3436938" cy="6302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9" name="Text Box 15"/>
          <p:cNvSpPr txBox="1">
            <a:spLocks noChangeArrowheads="1"/>
          </p:cNvSpPr>
          <p:nvPr/>
        </p:nvSpPr>
        <p:spPr bwMode="auto">
          <a:xfrm>
            <a:off x="5486400" y="5334000"/>
            <a:ext cx="13716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条件：</a:t>
            </a:r>
          </a:p>
        </p:txBody>
      </p:sp>
      <p:graphicFrame>
        <p:nvGraphicFramePr>
          <p:cNvPr id="420880" name="Object 16"/>
          <p:cNvGraphicFramePr>
            <a:graphicFrameLocks noChangeAspect="1"/>
          </p:cNvGraphicFramePr>
          <p:nvPr/>
        </p:nvGraphicFramePr>
        <p:xfrm>
          <a:off x="6858000" y="5334000"/>
          <a:ext cx="14541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83920" imgH="253800" progId="Equation.3">
                  <p:embed/>
                </p:oleObj>
              </mc:Choice>
              <mc:Fallback>
                <p:oleObj name="公式" r:id="rId10" imgW="583920" imgH="253800" progId="Equation.3">
                  <p:embed/>
                  <p:pic>
                    <p:nvPicPr>
                      <p:cNvPr id="4208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334000"/>
                        <a:ext cx="14541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1" name="Rectangle 17"/>
          <p:cNvSpPr>
            <a:spLocks noChangeArrowheads="1"/>
          </p:cNvSpPr>
          <p:nvPr/>
        </p:nvSpPr>
        <p:spPr bwMode="auto">
          <a:xfrm>
            <a:off x="762000" y="3581400"/>
            <a:ext cx="3049588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>
                <a:cs typeface="Times New Roman" pitchFamily="18" charset="0"/>
              </a:rPr>
              <a:t>动量守恒定律：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utoUpdateAnimBg="0"/>
      <p:bldP spid="420877" grpId="0" autoUpdateAnimBg="0"/>
      <p:bldP spid="420879" grpId="0" autoUpdateAnimBg="0"/>
      <p:bldP spid="42088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2AEA-BC52-4268-89C6-D33214FCD1D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动量守恒定律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532800" y="1676400"/>
            <a:ext cx="82800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（</a:t>
            </a:r>
            <a:r>
              <a:rPr kumimoji="1" lang="en-US" altLang="zh-CN" sz="2400" dirty="0">
                <a:cs typeface="Times New Roman" pitchFamily="18" charset="0"/>
              </a:rPr>
              <a:t>1</a:t>
            </a:r>
            <a:r>
              <a:rPr kumimoji="1" lang="zh-CN" altLang="en-US" sz="2400" dirty="0">
                <a:cs typeface="Times New Roman" pitchFamily="18" charset="0"/>
              </a:rPr>
              <a:t>）系统的总动量守恒并不意味着系统内各个质点的动量不</a:t>
            </a:r>
            <a:r>
              <a:rPr kumimoji="1" lang="en-US" altLang="zh-CN" sz="2400" dirty="0">
                <a:cs typeface="Times New Roman" pitchFamily="18" charset="0"/>
              </a:rPr>
              <a:t>	</a:t>
            </a:r>
            <a:r>
              <a:rPr kumimoji="1" lang="zh-CN" altLang="en-US" sz="2400" dirty="0">
                <a:cs typeface="Times New Roman" pitchFamily="18" charset="0"/>
              </a:rPr>
              <a:t>变，而是指系统动量总和不变。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532800" y="2495550"/>
            <a:ext cx="8280000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（</a:t>
            </a:r>
            <a:r>
              <a:rPr kumimoji="1" lang="en-US" altLang="zh-CN" sz="2400" dirty="0">
                <a:cs typeface="Times New Roman" pitchFamily="18" charset="0"/>
              </a:rPr>
              <a:t>2</a:t>
            </a:r>
            <a:r>
              <a:rPr kumimoji="1" lang="zh-CN" altLang="en-US" sz="2400" dirty="0">
                <a:cs typeface="Times New Roman" pitchFamily="18" charset="0"/>
              </a:rPr>
              <a:t>）当外力作用远小于内力作用时，可近似认为系统的总动</a:t>
            </a:r>
            <a:r>
              <a:rPr kumimoji="1" lang="en-US" altLang="zh-CN" sz="2400" dirty="0">
                <a:cs typeface="Times New Roman" pitchFamily="18" charset="0"/>
              </a:rPr>
              <a:t>	</a:t>
            </a:r>
            <a:r>
              <a:rPr kumimoji="1" lang="zh-CN" altLang="en-US" sz="2400" dirty="0">
                <a:cs typeface="Times New Roman" pitchFamily="18" charset="0"/>
              </a:rPr>
              <a:t>量守恒。（如：碰撞、打击等）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685800" y="3352800"/>
            <a:ext cx="39624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动量守恒的分量式：</a:t>
            </a:r>
          </a:p>
        </p:txBody>
      </p:sp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3886200" y="3352800"/>
          <a:ext cx="2614613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07880" imgH="787320" progId="Equation.3">
                  <p:embed/>
                </p:oleObj>
              </mc:Choice>
              <mc:Fallback>
                <p:oleObj name="公式" r:id="rId2" imgW="1307880" imgH="787320" progId="Equation.3">
                  <p:embed/>
                  <p:pic>
                    <p:nvPicPr>
                      <p:cNvPr id="421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352800"/>
                        <a:ext cx="2614613" cy="157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7" name="Text Box 9"/>
          <p:cNvSpPr txBox="1">
            <a:spLocks noChangeArrowheads="1"/>
          </p:cNvSpPr>
          <p:nvPr/>
        </p:nvSpPr>
        <p:spPr bwMode="auto">
          <a:xfrm>
            <a:off x="197644" y="5368925"/>
            <a:ext cx="8748713" cy="955675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动量守恒定律是物理学中</a:t>
            </a:r>
            <a:r>
              <a:rPr kumimoji="1" lang="zh-CN" altLang="en-US" sz="2800">
                <a:solidFill>
                  <a:srgbClr val="0000CC"/>
                </a:solidFill>
              </a:rPr>
              <a:t>最重要、最普遍的规律之一</a:t>
            </a:r>
            <a:r>
              <a:rPr kumimoji="1" lang="zh-CN" altLang="en-US" sz="2800"/>
              <a:t>，它不仅适合宏观物体，同样也适合微观物体。</a:t>
            </a:r>
          </a:p>
        </p:txBody>
      </p:sp>
      <p:sp>
        <p:nvSpPr>
          <p:cNvPr id="421898" name="Text Box 10"/>
          <p:cNvSpPr txBox="1">
            <a:spLocks noChangeArrowheads="1"/>
          </p:cNvSpPr>
          <p:nvPr/>
        </p:nvSpPr>
        <p:spPr bwMode="auto">
          <a:xfrm>
            <a:off x="838200" y="4897437"/>
            <a:ext cx="80010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dirty="0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cs typeface="Times New Roman" pitchFamily="18" charset="0"/>
                <a:sym typeface="Symbol" pitchFamily="18" charset="2"/>
              </a:rPr>
              <a:t>若系统在某一方向所受的合力为零，则该方向动量守恒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 autoUpdateAnimBg="0"/>
      <p:bldP spid="421894" grpId="0" autoUpdateAnimBg="0"/>
      <p:bldP spid="421895" grpId="0" autoUpdateAnimBg="0"/>
      <p:bldP spid="421897" grpId="0" animBg="1" autoUpdateAnimBg="0"/>
      <p:bldP spid="42189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4B31-175C-42D0-A116-1BB64DB95D6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22915" name="Rectangle 3"/>
          <p:cNvSpPr>
            <a:spLocks noChangeArrowheads="1"/>
          </p:cNvSpPr>
          <p:nvPr/>
        </p:nvSpPr>
        <p:spPr bwMode="auto">
          <a:xfrm>
            <a:off x="533400" y="1219200"/>
            <a:ext cx="8208963" cy="1463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2.5  </a:t>
            </a:r>
            <a:r>
              <a:rPr kumimoji="1" lang="zh-CN" altLang="en-US" sz="2400" dirty="0"/>
              <a:t>如图，质量为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dirty="0"/>
              <a:t>=5.0</a:t>
            </a:r>
            <a:r>
              <a:rPr kumimoji="1" lang="zh-CN" altLang="zh-CN" sz="2400" dirty="0"/>
              <a:t>×</a:t>
            </a:r>
            <a:r>
              <a:rPr kumimoji="1" lang="en-US" altLang="zh-CN" sz="2400" dirty="0"/>
              <a:t>10</a:t>
            </a:r>
            <a:r>
              <a:rPr kumimoji="1" lang="en-US" altLang="zh-CN" sz="2400" baseline="30000" dirty="0"/>
              <a:t>3</a:t>
            </a:r>
            <a:r>
              <a:rPr kumimoji="1" lang="en-US" altLang="zh-CN" sz="2400" dirty="0"/>
              <a:t>kg</a:t>
            </a:r>
            <a:r>
              <a:rPr kumimoji="1" lang="zh-CN" altLang="en-US" sz="2400" dirty="0"/>
              <a:t>的重锤自高度</a:t>
            </a:r>
            <a:r>
              <a:rPr kumimoji="1" lang="en-US" altLang="zh-CN" sz="2400" i="1" dirty="0"/>
              <a:t>h</a:t>
            </a:r>
            <a:r>
              <a:rPr kumimoji="1" lang="zh-CN" altLang="en-US" sz="2400" dirty="0"/>
              <a:t>＝</a:t>
            </a:r>
            <a:r>
              <a:rPr kumimoji="1" lang="en-US" altLang="zh-CN" sz="2400" dirty="0"/>
              <a:t>3m</a:t>
            </a:r>
            <a:r>
              <a:rPr kumimoji="1" lang="zh-CN" altLang="en-US" sz="2400" dirty="0"/>
              <a:t>处下落，落在一锻压工件上。设重与工件的作用时间为：</a:t>
            </a:r>
            <a:r>
              <a:rPr kumimoji="1" lang="en-US" altLang="zh-CN" sz="2400" dirty="0"/>
              <a:t>(1) </a:t>
            </a:r>
            <a:r>
              <a:rPr kumimoji="1" lang="en-US" altLang="zh-CN" sz="2400" dirty="0">
                <a:sym typeface="Symbol" pitchFamily="18" charset="2"/>
              </a:rPr>
              <a:t></a:t>
            </a:r>
            <a:r>
              <a:rPr kumimoji="1" lang="en-US" altLang="zh-CN" sz="2400" i="1" dirty="0"/>
              <a:t>t</a:t>
            </a:r>
            <a:r>
              <a:rPr kumimoji="1" lang="en-US" altLang="zh-CN" sz="2400" dirty="0"/>
              <a:t>=0.1s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(2) </a:t>
            </a:r>
            <a:r>
              <a:rPr kumimoji="1" lang="en-US" altLang="zh-CN" sz="2400" dirty="0">
                <a:sym typeface="Symbol" pitchFamily="18" charset="2"/>
              </a:rPr>
              <a:t></a:t>
            </a:r>
            <a:r>
              <a:rPr kumimoji="1" lang="en-US" altLang="zh-CN" sz="2400" i="1" dirty="0"/>
              <a:t>t</a:t>
            </a:r>
            <a:r>
              <a:rPr kumimoji="1" lang="en-US" altLang="zh-CN" sz="2400" dirty="0"/>
              <a:t>=0.01s</a:t>
            </a:r>
            <a:r>
              <a:rPr kumimoji="1" lang="zh-CN" altLang="en-US" sz="2400" dirty="0"/>
              <a:t>。求两种情况下锤对工件的平均作用力。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422916" name="Group 4"/>
          <p:cNvGrpSpPr>
            <a:grpSpLocks/>
          </p:cNvGrpSpPr>
          <p:nvPr/>
        </p:nvGrpSpPr>
        <p:grpSpPr bwMode="auto">
          <a:xfrm>
            <a:off x="5803900" y="2971800"/>
            <a:ext cx="1871663" cy="3311525"/>
            <a:chOff x="3561" y="1571"/>
            <a:chExt cx="1179" cy="2086"/>
          </a:xfrm>
        </p:grpSpPr>
        <p:sp>
          <p:nvSpPr>
            <p:cNvPr id="422917" name="Line 5"/>
            <p:cNvSpPr>
              <a:spLocks noChangeShapeType="1"/>
            </p:cNvSpPr>
            <p:nvPr/>
          </p:nvSpPr>
          <p:spPr bwMode="auto">
            <a:xfrm>
              <a:off x="3561" y="3567"/>
              <a:ext cx="108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18" name="Line 6"/>
            <p:cNvSpPr>
              <a:spLocks noChangeShapeType="1"/>
            </p:cNvSpPr>
            <p:nvPr/>
          </p:nvSpPr>
          <p:spPr bwMode="auto">
            <a:xfrm flipH="1">
              <a:off x="3561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19" name="Line 7"/>
            <p:cNvSpPr>
              <a:spLocks noChangeShapeType="1"/>
            </p:cNvSpPr>
            <p:nvPr/>
          </p:nvSpPr>
          <p:spPr bwMode="auto">
            <a:xfrm flipH="1">
              <a:off x="3652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 flipH="1">
              <a:off x="3743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1" name="Line 9"/>
            <p:cNvSpPr>
              <a:spLocks noChangeShapeType="1"/>
            </p:cNvSpPr>
            <p:nvPr/>
          </p:nvSpPr>
          <p:spPr bwMode="auto">
            <a:xfrm flipH="1">
              <a:off x="3833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2" name="Line 10"/>
            <p:cNvSpPr>
              <a:spLocks noChangeShapeType="1"/>
            </p:cNvSpPr>
            <p:nvPr/>
          </p:nvSpPr>
          <p:spPr bwMode="auto">
            <a:xfrm flipH="1">
              <a:off x="3924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3" name="Line 11"/>
            <p:cNvSpPr>
              <a:spLocks noChangeShapeType="1"/>
            </p:cNvSpPr>
            <p:nvPr/>
          </p:nvSpPr>
          <p:spPr bwMode="auto">
            <a:xfrm flipH="1">
              <a:off x="4015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4" name="Line 12"/>
            <p:cNvSpPr>
              <a:spLocks noChangeShapeType="1"/>
            </p:cNvSpPr>
            <p:nvPr/>
          </p:nvSpPr>
          <p:spPr bwMode="auto">
            <a:xfrm flipH="1">
              <a:off x="4105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5" name="Line 13"/>
            <p:cNvSpPr>
              <a:spLocks noChangeShapeType="1"/>
            </p:cNvSpPr>
            <p:nvPr/>
          </p:nvSpPr>
          <p:spPr bwMode="auto">
            <a:xfrm flipH="1">
              <a:off x="4196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6" name="Line 14"/>
            <p:cNvSpPr>
              <a:spLocks noChangeShapeType="1"/>
            </p:cNvSpPr>
            <p:nvPr/>
          </p:nvSpPr>
          <p:spPr bwMode="auto">
            <a:xfrm flipH="1">
              <a:off x="4287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7" name="Line 15"/>
            <p:cNvSpPr>
              <a:spLocks noChangeShapeType="1"/>
            </p:cNvSpPr>
            <p:nvPr/>
          </p:nvSpPr>
          <p:spPr bwMode="auto">
            <a:xfrm flipH="1">
              <a:off x="4377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H="1">
              <a:off x="4468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29" name="Line 17"/>
            <p:cNvSpPr>
              <a:spLocks noChangeShapeType="1"/>
            </p:cNvSpPr>
            <p:nvPr/>
          </p:nvSpPr>
          <p:spPr bwMode="auto">
            <a:xfrm flipH="1">
              <a:off x="4559" y="3567"/>
              <a:ext cx="90" cy="9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30" name="AutoShape 18" descr="50%"/>
            <p:cNvSpPr>
              <a:spLocks noChangeArrowheads="1"/>
            </p:cNvSpPr>
            <p:nvPr/>
          </p:nvSpPr>
          <p:spPr bwMode="auto">
            <a:xfrm flipV="1">
              <a:off x="3651" y="3204"/>
              <a:ext cx="953" cy="363"/>
            </a:xfrm>
            <a:custGeom>
              <a:avLst/>
              <a:gdLst>
                <a:gd name="G0" fmla="+- 2071 0 0"/>
                <a:gd name="G1" fmla="+- 21600 0 2071"/>
                <a:gd name="G2" fmla="*/ 2071 1 2"/>
                <a:gd name="G3" fmla="+- 21600 0 G2"/>
                <a:gd name="G4" fmla="+/ 2071 21600 2"/>
                <a:gd name="G5" fmla="+/ G1 0 2"/>
                <a:gd name="G6" fmla="*/ 21600 21600 2071"/>
                <a:gd name="G7" fmla="*/ G6 1 2"/>
                <a:gd name="G8" fmla="+- 21600 0 G7"/>
                <a:gd name="G9" fmla="*/ 21600 1 2"/>
                <a:gd name="G10" fmla="+- 2071 0 G9"/>
                <a:gd name="G11" fmla="?: G10 G8 0"/>
                <a:gd name="G12" fmla="?: G10 G7 21600"/>
                <a:gd name="T0" fmla="*/ 20564 w 21600"/>
                <a:gd name="T1" fmla="*/ 10800 h 21600"/>
                <a:gd name="T2" fmla="*/ 10800 w 21600"/>
                <a:gd name="T3" fmla="*/ 21600 h 21600"/>
                <a:gd name="T4" fmla="*/ 1036 w 21600"/>
                <a:gd name="T5" fmla="*/ 10800 h 21600"/>
                <a:gd name="T6" fmla="*/ 10800 w 21600"/>
                <a:gd name="T7" fmla="*/ 0 h 21600"/>
                <a:gd name="T8" fmla="*/ 2836 w 21600"/>
                <a:gd name="T9" fmla="*/ 2836 h 21600"/>
                <a:gd name="T10" fmla="*/ 18764 w 21600"/>
                <a:gd name="T11" fmla="*/ 187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071" y="21600"/>
                  </a:lnTo>
                  <a:lnTo>
                    <a:pt x="19529" y="21600"/>
                  </a:lnTo>
                  <a:lnTo>
                    <a:pt x="21600" y="0"/>
                  </a:lnTo>
                  <a:close/>
                </a:path>
              </a:pathLst>
            </a:custGeom>
            <a:pattFill prst="pct50">
              <a:fgClr>
                <a:srgbClr val="000066"/>
              </a:fgClr>
              <a:bgClr>
                <a:schemeClr val="bg1"/>
              </a:bgClr>
            </a:pattFill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1" name="Rectangle 19" descr="70%"/>
            <p:cNvSpPr>
              <a:spLocks noChangeArrowheads="1"/>
            </p:cNvSpPr>
            <p:nvPr/>
          </p:nvSpPr>
          <p:spPr bwMode="auto">
            <a:xfrm>
              <a:off x="4059" y="3022"/>
              <a:ext cx="182" cy="182"/>
            </a:xfrm>
            <a:prstGeom prst="rect">
              <a:avLst/>
            </a:prstGeom>
            <a:pattFill prst="pct70">
              <a:fgClr>
                <a:srgbClr val="993366"/>
              </a:fgClr>
              <a:bgClr>
                <a:schemeClr val="bg1"/>
              </a:bgClr>
            </a:pattFill>
            <a:ln w="19050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2" name="AutoShape 20"/>
            <p:cNvSpPr>
              <a:spLocks noChangeArrowheads="1"/>
            </p:cNvSpPr>
            <p:nvPr/>
          </p:nvSpPr>
          <p:spPr bwMode="auto">
            <a:xfrm>
              <a:off x="4014" y="1571"/>
              <a:ext cx="272" cy="454"/>
            </a:xfrm>
            <a:prstGeom prst="can">
              <a:avLst>
                <a:gd name="adj" fmla="val 41728"/>
              </a:avLst>
            </a:prstGeom>
            <a:gradFill rotWithShape="1">
              <a:gsLst>
                <a:gs pos="0">
                  <a:srgbClr val="00808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3" name="AutoShape 21"/>
            <p:cNvSpPr>
              <a:spLocks noChangeArrowheads="1"/>
            </p:cNvSpPr>
            <p:nvPr/>
          </p:nvSpPr>
          <p:spPr bwMode="auto">
            <a:xfrm>
              <a:off x="4014" y="2569"/>
              <a:ext cx="272" cy="454"/>
            </a:xfrm>
            <a:prstGeom prst="can">
              <a:avLst>
                <a:gd name="adj" fmla="val 41728"/>
              </a:avLst>
            </a:prstGeom>
            <a:noFill/>
            <a:ln w="19050">
              <a:solidFill>
                <a:srgbClr val="00808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4" name="Line 22"/>
            <p:cNvSpPr>
              <a:spLocks noChangeShapeType="1"/>
            </p:cNvSpPr>
            <p:nvPr/>
          </p:nvSpPr>
          <p:spPr bwMode="auto">
            <a:xfrm>
              <a:off x="4332" y="1979"/>
              <a:ext cx="22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35" name="Line 23"/>
            <p:cNvSpPr>
              <a:spLocks noChangeShapeType="1"/>
            </p:cNvSpPr>
            <p:nvPr/>
          </p:nvSpPr>
          <p:spPr bwMode="auto">
            <a:xfrm>
              <a:off x="4331" y="3022"/>
              <a:ext cx="22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36" name="Line 24"/>
            <p:cNvSpPr>
              <a:spLocks noChangeShapeType="1"/>
            </p:cNvSpPr>
            <p:nvPr/>
          </p:nvSpPr>
          <p:spPr bwMode="auto">
            <a:xfrm flipV="1">
              <a:off x="4468" y="1979"/>
              <a:ext cx="0" cy="36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37" name="Line 25"/>
            <p:cNvSpPr>
              <a:spLocks noChangeShapeType="1"/>
            </p:cNvSpPr>
            <p:nvPr/>
          </p:nvSpPr>
          <p:spPr bwMode="auto">
            <a:xfrm>
              <a:off x="4468" y="2659"/>
              <a:ext cx="0" cy="36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38" name="Text Box 26"/>
            <p:cNvSpPr txBox="1">
              <a:spLocks noChangeArrowheads="1"/>
            </p:cNvSpPr>
            <p:nvPr/>
          </p:nvSpPr>
          <p:spPr bwMode="auto">
            <a:xfrm>
              <a:off x="4377" y="234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h</a:t>
              </a:r>
            </a:p>
          </p:txBody>
        </p:sp>
        <p:sp>
          <p:nvSpPr>
            <p:cNvPr id="422939" name="Text Box 27"/>
            <p:cNvSpPr txBox="1">
              <a:spLocks noChangeArrowheads="1"/>
            </p:cNvSpPr>
            <p:nvPr/>
          </p:nvSpPr>
          <p:spPr bwMode="auto">
            <a:xfrm>
              <a:off x="3742" y="1684"/>
              <a:ext cx="27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8080"/>
                  </a:solidFill>
                </a:rPr>
                <a:t>M</a:t>
              </a:r>
            </a:p>
          </p:txBody>
        </p:sp>
      </p:grpSp>
      <p:graphicFrame>
        <p:nvGraphicFramePr>
          <p:cNvPr id="422940" name="Object 28"/>
          <p:cNvGraphicFramePr>
            <a:graphicFrameLocks noChangeAspect="1"/>
          </p:cNvGraphicFramePr>
          <p:nvPr/>
        </p:nvGraphicFramePr>
        <p:xfrm>
          <a:off x="685800" y="2819400"/>
          <a:ext cx="46863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459184" imgH="1877694" progId="Word.Document.8">
                  <p:embed/>
                </p:oleObj>
              </mc:Choice>
              <mc:Fallback>
                <p:oleObj name="文档" r:id="rId2" imgW="2459184" imgH="1877694" progId="Word.Document.8">
                  <p:embed/>
                  <p:pic>
                    <p:nvPicPr>
                      <p:cNvPr id="4229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46863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41" name="Group 29"/>
          <p:cNvGrpSpPr>
            <a:grpSpLocks/>
          </p:cNvGrpSpPr>
          <p:nvPr/>
        </p:nvGrpSpPr>
        <p:grpSpPr bwMode="auto">
          <a:xfrm>
            <a:off x="7924800" y="3159125"/>
            <a:ext cx="768350" cy="2925763"/>
            <a:chOff x="4992" y="2064"/>
            <a:chExt cx="484" cy="1843"/>
          </a:xfrm>
        </p:grpSpPr>
        <p:sp>
          <p:nvSpPr>
            <p:cNvPr id="422942" name="AutoShape 30"/>
            <p:cNvSpPr>
              <a:spLocks noChangeArrowheads="1"/>
            </p:cNvSpPr>
            <p:nvPr/>
          </p:nvSpPr>
          <p:spPr bwMode="auto">
            <a:xfrm>
              <a:off x="4992" y="2937"/>
              <a:ext cx="272" cy="454"/>
            </a:xfrm>
            <a:prstGeom prst="can">
              <a:avLst>
                <a:gd name="adj" fmla="val 41728"/>
              </a:avLst>
            </a:prstGeom>
            <a:gradFill rotWithShape="1">
              <a:gsLst>
                <a:gs pos="0">
                  <a:srgbClr val="008080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43" name="Line 31"/>
            <p:cNvSpPr>
              <a:spLocks noChangeShapeType="1"/>
            </p:cNvSpPr>
            <p:nvPr/>
          </p:nvSpPr>
          <p:spPr bwMode="auto">
            <a:xfrm>
              <a:off x="5128" y="3391"/>
              <a:ext cx="0" cy="31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944" name="Line 32"/>
            <p:cNvSpPr>
              <a:spLocks noChangeShapeType="1"/>
            </p:cNvSpPr>
            <p:nvPr/>
          </p:nvSpPr>
          <p:spPr bwMode="auto">
            <a:xfrm flipV="1">
              <a:off x="5128" y="2211"/>
              <a:ext cx="0" cy="77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2945" name="Object 33"/>
            <p:cNvGraphicFramePr>
              <a:graphicFrameLocks noChangeAspect="1"/>
            </p:cNvGraphicFramePr>
            <p:nvPr/>
          </p:nvGraphicFramePr>
          <p:xfrm>
            <a:off x="5136" y="3648"/>
            <a:ext cx="34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66400" imgH="203040" progId="Equation.3">
                    <p:embed/>
                  </p:oleObj>
                </mc:Choice>
                <mc:Fallback>
                  <p:oleObj name="公式" r:id="rId4" imgW="266400" imgH="203040" progId="Equation.3">
                    <p:embed/>
                    <p:pic>
                      <p:nvPicPr>
                        <p:cNvPr id="42294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648"/>
                          <a:ext cx="340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2946" name="Object 34"/>
            <p:cNvGraphicFramePr>
              <a:graphicFrameLocks noChangeAspect="1"/>
            </p:cNvGraphicFramePr>
            <p:nvPr/>
          </p:nvGraphicFramePr>
          <p:xfrm>
            <a:off x="5184" y="2064"/>
            <a:ext cx="22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480" imgH="203040" progId="Equation.3">
                    <p:embed/>
                  </p:oleObj>
                </mc:Choice>
                <mc:Fallback>
                  <p:oleObj name="公式" r:id="rId6" imgW="177480" imgH="203040" progId="Equation.3">
                    <p:embed/>
                    <p:pic>
                      <p:nvPicPr>
                        <p:cNvPr id="42294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227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7A876-7BBA-4898-AAA3-FD5375BAA70F}" type="slidenum">
              <a:rPr lang="en-US" altLang="zh-CN"/>
              <a:pPr/>
              <a:t>54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4153480" imgH="5040762"/>
        </mc:Choice>
        <mc:Fallback>
          <p:control r:id="rId1" imgW="4153480" imgH="5040762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4600" y="1208088"/>
                  <a:ext cx="4152900" cy="5040312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0546F-AF56-4B96-9D6B-6DF2B06C6755}" type="slidenum">
              <a:rPr lang="en-US" altLang="zh-CN"/>
              <a:pPr/>
              <a:t>55</a:t>
            </a:fld>
            <a:endParaRPr lang="en-US" altLang="zh-CN"/>
          </a:p>
        </p:txBody>
      </p:sp>
      <p:graphicFrame>
        <p:nvGraphicFramePr>
          <p:cNvPr id="424963" name="Object 3"/>
          <p:cNvGraphicFramePr>
            <a:graphicFrameLocks noChangeAspect="1"/>
          </p:cNvGraphicFramePr>
          <p:nvPr/>
        </p:nvGraphicFramePr>
        <p:xfrm>
          <a:off x="533400" y="1143000"/>
          <a:ext cx="81280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279991" imgH="766413" progId="Word.Document.8">
                  <p:embed/>
                </p:oleObj>
              </mc:Choice>
              <mc:Fallback>
                <p:oleObj name="文档" r:id="rId2" imgW="3279991" imgH="766413" progId="Word.Document.8">
                  <p:embed/>
                  <p:pic>
                    <p:nvPicPr>
                      <p:cNvPr id="424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1280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64" name="Group 4"/>
          <p:cNvGrpSpPr>
            <a:grpSpLocks/>
          </p:cNvGrpSpPr>
          <p:nvPr/>
        </p:nvGrpSpPr>
        <p:grpSpPr bwMode="auto">
          <a:xfrm>
            <a:off x="1295400" y="3429000"/>
            <a:ext cx="6483350" cy="2779713"/>
            <a:chOff x="1020" y="2105"/>
            <a:chExt cx="4084" cy="1751"/>
          </a:xfrm>
        </p:grpSpPr>
        <p:sp>
          <p:nvSpPr>
            <p:cNvPr id="424965" name="Rectangle 5"/>
            <p:cNvSpPr>
              <a:spLocks noChangeArrowheads="1"/>
            </p:cNvSpPr>
            <p:nvPr/>
          </p:nvSpPr>
          <p:spPr bwMode="auto">
            <a:xfrm>
              <a:off x="1565" y="3430"/>
              <a:ext cx="871" cy="4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                s                         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24966" name="Line 6"/>
            <p:cNvSpPr>
              <a:spLocks noChangeShapeType="1"/>
            </p:cNvSpPr>
            <p:nvPr/>
          </p:nvSpPr>
          <p:spPr bwMode="auto">
            <a:xfrm>
              <a:off x="1247" y="3348"/>
              <a:ext cx="367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7" name="Freeform 7"/>
            <p:cNvSpPr>
              <a:spLocks/>
            </p:cNvSpPr>
            <p:nvPr/>
          </p:nvSpPr>
          <p:spPr bwMode="auto">
            <a:xfrm>
              <a:off x="1238" y="2576"/>
              <a:ext cx="2177" cy="762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672" y="0"/>
                </a:cxn>
                <a:cxn ang="0">
                  <a:pos x="1344" y="336"/>
                </a:cxn>
              </a:cxnLst>
              <a:rect l="0" t="0" r="r" b="b"/>
              <a:pathLst>
                <a:path w="1344" h="336">
                  <a:moveTo>
                    <a:pt x="0" y="336"/>
                  </a:moveTo>
                  <a:cubicBezTo>
                    <a:pt x="224" y="168"/>
                    <a:pt x="448" y="0"/>
                    <a:pt x="672" y="0"/>
                  </a:cubicBezTo>
                  <a:cubicBezTo>
                    <a:pt x="896" y="0"/>
                    <a:pt x="1120" y="168"/>
                    <a:pt x="1344" y="33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8" name="Freeform 8"/>
            <p:cNvSpPr>
              <a:spLocks/>
            </p:cNvSpPr>
            <p:nvPr/>
          </p:nvSpPr>
          <p:spPr bwMode="auto">
            <a:xfrm>
              <a:off x="3415" y="2586"/>
              <a:ext cx="1088" cy="76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40" y="0"/>
                </a:cxn>
                <a:cxn ang="0">
                  <a:pos x="480" y="192"/>
                </a:cxn>
              </a:cxnLst>
              <a:rect l="0" t="0" r="r" b="b"/>
              <a:pathLst>
                <a:path w="480" h="192">
                  <a:moveTo>
                    <a:pt x="0" y="192"/>
                  </a:moveTo>
                  <a:cubicBezTo>
                    <a:pt x="80" y="96"/>
                    <a:pt x="160" y="0"/>
                    <a:pt x="240" y="0"/>
                  </a:cubicBezTo>
                  <a:cubicBezTo>
                    <a:pt x="320" y="0"/>
                    <a:pt x="400" y="96"/>
                    <a:pt x="480" y="192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9" name="Line 9"/>
            <p:cNvSpPr>
              <a:spLocks noChangeShapeType="1"/>
            </p:cNvSpPr>
            <p:nvPr/>
          </p:nvSpPr>
          <p:spPr bwMode="auto">
            <a:xfrm flipV="1">
              <a:off x="1238" y="2695"/>
              <a:ext cx="435" cy="65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0" name="Arc 10"/>
            <p:cNvSpPr>
              <a:spLocks/>
            </p:cNvSpPr>
            <p:nvPr/>
          </p:nvSpPr>
          <p:spPr bwMode="auto">
            <a:xfrm rot="10800000" flipH="1" flipV="1">
              <a:off x="1347" y="3239"/>
              <a:ext cx="108" cy="1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1" name="Rectangle 11"/>
            <p:cNvSpPr>
              <a:spLocks noChangeArrowheads="1"/>
            </p:cNvSpPr>
            <p:nvPr/>
          </p:nvSpPr>
          <p:spPr bwMode="auto">
            <a:xfrm>
              <a:off x="1455" y="3139"/>
              <a:ext cx="545" cy="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       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424972" name="Object 12"/>
            <p:cNvGraphicFramePr>
              <a:graphicFrameLocks noChangeAspect="1"/>
            </p:cNvGraphicFramePr>
            <p:nvPr/>
          </p:nvGraphicFramePr>
          <p:xfrm>
            <a:off x="3752" y="3456"/>
            <a:ext cx="3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9360" imgH="177480" progId="Equation.3">
                    <p:embed/>
                  </p:oleObj>
                </mc:Choice>
                <mc:Fallback>
                  <p:oleObj name="公式" r:id="rId4" imgW="279360" imgH="177480" progId="Equation.3">
                    <p:embed/>
                    <p:pic>
                      <p:nvPicPr>
                        <p:cNvPr id="4249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3456"/>
                          <a:ext cx="38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3" name="Object 13"/>
            <p:cNvGraphicFramePr>
              <a:graphicFrameLocks noChangeAspect="1"/>
            </p:cNvGraphicFramePr>
            <p:nvPr/>
          </p:nvGraphicFramePr>
          <p:xfrm>
            <a:off x="1629" y="2440"/>
            <a:ext cx="23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480" imgH="228600" progId="Equation.3">
                    <p:embed/>
                  </p:oleObj>
                </mc:Choice>
                <mc:Fallback>
                  <p:oleObj name="公式" r:id="rId6" imgW="177480" imgH="228600" progId="Equation.3">
                    <p:embed/>
                    <p:pic>
                      <p:nvPicPr>
                        <p:cNvPr id="4249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2440"/>
                          <a:ext cx="230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74" name="Line 14"/>
            <p:cNvSpPr>
              <a:spLocks noChangeShapeType="1"/>
            </p:cNvSpPr>
            <p:nvPr/>
          </p:nvSpPr>
          <p:spPr bwMode="auto">
            <a:xfrm>
              <a:off x="1238" y="3457"/>
              <a:ext cx="0" cy="2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5" name="Line 15"/>
            <p:cNvSpPr>
              <a:spLocks noChangeShapeType="1"/>
            </p:cNvSpPr>
            <p:nvPr/>
          </p:nvSpPr>
          <p:spPr bwMode="auto">
            <a:xfrm>
              <a:off x="3415" y="3457"/>
              <a:ext cx="0" cy="2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6" name="Line 16"/>
            <p:cNvSpPr>
              <a:spLocks noChangeShapeType="1"/>
            </p:cNvSpPr>
            <p:nvPr/>
          </p:nvSpPr>
          <p:spPr bwMode="auto">
            <a:xfrm>
              <a:off x="4503" y="3457"/>
              <a:ext cx="0" cy="2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7" name="Line 17"/>
            <p:cNvSpPr>
              <a:spLocks noChangeShapeType="1"/>
            </p:cNvSpPr>
            <p:nvPr/>
          </p:nvSpPr>
          <p:spPr bwMode="auto">
            <a:xfrm flipH="1">
              <a:off x="1238" y="3565"/>
              <a:ext cx="995" cy="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8" name="Line 18"/>
            <p:cNvSpPr>
              <a:spLocks noChangeShapeType="1"/>
            </p:cNvSpPr>
            <p:nvPr/>
          </p:nvSpPr>
          <p:spPr bwMode="auto">
            <a:xfrm flipV="1">
              <a:off x="2544" y="3566"/>
              <a:ext cx="871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9" name="Line 19"/>
            <p:cNvSpPr>
              <a:spLocks noChangeShapeType="1"/>
            </p:cNvSpPr>
            <p:nvPr/>
          </p:nvSpPr>
          <p:spPr bwMode="auto">
            <a:xfrm flipH="1" flipV="1">
              <a:off x="3415" y="3566"/>
              <a:ext cx="32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0" name="Line 20"/>
            <p:cNvSpPr>
              <a:spLocks noChangeShapeType="1"/>
            </p:cNvSpPr>
            <p:nvPr/>
          </p:nvSpPr>
          <p:spPr bwMode="auto">
            <a:xfrm flipV="1">
              <a:off x="4177" y="3566"/>
              <a:ext cx="32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1" name="Line 21"/>
            <p:cNvSpPr>
              <a:spLocks noChangeShapeType="1"/>
            </p:cNvSpPr>
            <p:nvPr/>
          </p:nvSpPr>
          <p:spPr bwMode="auto">
            <a:xfrm flipV="1">
              <a:off x="1247" y="2305"/>
              <a:ext cx="0" cy="104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982" name="Oval 22"/>
            <p:cNvSpPr>
              <a:spLocks noChangeArrowheads="1"/>
            </p:cNvSpPr>
            <p:nvPr/>
          </p:nvSpPr>
          <p:spPr bwMode="auto">
            <a:xfrm>
              <a:off x="1202" y="3239"/>
              <a:ext cx="108" cy="1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808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83" name="Rectangle 23"/>
            <p:cNvSpPr>
              <a:spLocks noChangeArrowheads="1"/>
            </p:cNvSpPr>
            <p:nvPr/>
          </p:nvSpPr>
          <p:spPr bwMode="auto">
            <a:xfrm>
              <a:off x="1337" y="2105"/>
              <a:ext cx="545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424984" name="Rectangle 24"/>
            <p:cNvSpPr>
              <a:spLocks noChangeArrowheads="1"/>
            </p:cNvSpPr>
            <p:nvPr/>
          </p:nvSpPr>
          <p:spPr bwMode="auto">
            <a:xfrm>
              <a:off x="4921" y="3249"/>
              <a:ext cx="183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424985" name="Text Box 25"/>
            <p:cNvSpPr txBox="1">
              <a:spLocks noChangeArrowheads="1"/>
            </p:cNvSpPr>
            <p:nvPr/>
          </p:nvSpPr>
          <p:spPr bwMode="auto">
            <a:xfrm>
              <a:off x="1020" y="2758"/>
              <a:ext cx="1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  <p:sp>
          <p:nvSpPr>
            <p:cNvPr id="424986" name="Oval 26"/>
            <p:cNvSpPr>
              <a:spLocks noChangeArrowheads="1"/>
            </p:cNvSpPr>
            <p:nvPr/>
          </p:nvSpPr>
          <p:spPr bwMode="auto">
            <a:xfrm>
              <a:off x="3361" y="3239"/>
              <a:ext cx="109" cy="109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808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E722-E97F-4875-A091-102595C7866F}" type="slidenum">
              <a:rPr lang="en-US" altLang="zh-CN"/>
              <a:pPr/>
              <a:t>56</a:t>
            </a:fld>
            <a:endParaRPr lang="en-US" altLang="zh-CN"/>
          </a:p>
        </p:txBody>
      </p:sp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685800" y="1219200"/>
          <a:ext cx="76200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812922" imgH="1428070" progId="Word.Document.8">
                  <p:embed/>
                </p:oleObj>
              </mc:Choice>
              <mc:Fallback>
                <p:oleObj name="文档" r:id="rId2" imgW="3812922" imgH="1428070" progId="Word.Document.8">
                  <p:embed/>
                  <p:pic>
                    <p:nvPicPr>
                      <p:cNvPr id="425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6200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5988" name="Group 4"/>
          <p:cNvGrpSpPr>
            <a:grpSpLocks/>
          </p:cNvGrpSpPr>
          <p:nvPr/>
        </p:nvGrpSpPr>
        <p:grpSpPr bwMode="auto">
          <a:xfrm>
            <a:off x="1295400" y="3849688"/>
            <a:ext cx="6483350" cy="2779712"/>
            <a:chOff x="816" y="2569"/>
            <a:chExt cx="4084" cy="1751"/>
          </a:xfrm>
        </p:grpSpPr>
        <p:grpSp>
          <p:nvGrpSpPr>
            <p:cNvPr id="425989" name="Group 5"/>
            <p:cNvGrpSpPr>
              <a:grpSpLocks/>
            </p:cNvGrpSpPr>
            <p:nvPr/>
          </p:nvGrpSpPr>
          <p:grpSpPr bwMode="auto">
            <a:xfrm>
              <a:off x="816" y="2569"/>
              <a:ext cx="4084" cy="1751"/>
              <a:chOff x="1019" y="2359"/>
              <a:chExt cx="4084" cy="1751"/>
            </a:xfrm>
          </p:grpSpPr>
          <p:sp>
            <p:nvSpPr>
              <p:cNvPr id="425990" name="Line 6"/>
              <p:cNvSpPr>
                <a:spLocks noChangeShapeType="1"/>
              </p:cNvSpPr>
              <p:nvPr/>
            </p:nvSpPr>
            <p:spPr bwMode="auto">
              <a:xfrm>
                <a:off x="2334" y="2830"/>
                <a:ext cx="40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991" name="Line 7"/>
              <p:cNvSpPr>
                <a:spLocks noChangeShapeType="1"/>
              </p:cNvSpPr>
              <p:nvPr/>
            </p:nvSpPr>
            <p:spPr bwMode="auto">
              <a:xfrm>
                <a:off x="3968" y="2830"/>
                <a:ext cx="31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5992" name="Rectangle 8"/>
              <p:cNvSpPr>
                <a:spLocks noChangeArrowheads="1"/>
              </p:cNvSpPr>
              <p:nvPr/>
            </p:nvSpPr>
            <p:spPr bwMode="auto">
              <a:xfrm>
                <a:off x="1564" y="3684"/>
                <a:ext cx="871" cy="42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                s                          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993" name="Line 9"/>
              <p:cNvSpPr>
                <a:spLocks noChangeShapeType="1"/>
              </p:cNvSpPr>
              <p:nvPr/>
            </p:nvSpPr>
            <p:spPr bwMode="auto">
              <a:xfrm>
                <a:off x="1246" y="3602"/>
                <a:ext cx="3674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4" name="Freeform 10"/>
              <p:cNvSpPr>
                <a:spLocks/>
              </p:cNvSpPr>
              <p:nvPr/>
            </p:nvSpPr>
            <p:spPr bwMode="auto">
              <a:xfrm>
                <a:off x="1237" y="2830"/>
                <a:ext cx="2177" cy="762"/>
              </a:xfrm>
              <a:custGeom>
                <a:avLst/>
                <a:gdLst/>
                <a:ahLst/>
                <a:cxnLst>
                  <a:cxn ang="0">
                    <a:pos x="0" y="336"/>
                  </a:cxn>
                  <a:cxn ang="0">
                    <a:pos x="672" y="0"/>
                  </a:cxn>
                  <a:cxn ang="0">
                    <a:pos x="1344" y="336"/>
                  </a:cxn>
                </a:cxnLst>
                <a:rect l="0" t="0" r="r" b="b"/>
                <a:pathLst>
                  <a:path w="1344" h="336">
                    <a:moveTo>
                      <a:pt x="0" y="336"/>
                    </a:moveTo>
                    <a:cubicBezTo>
                      <a:pt x="224" y="168"/>
                      <a:pt x="448" y="0"/>
                      <a:pt x="672" y="0"/>
                    </a:cubicBezTo>
                    <a:cubicBezTo>
                      <a:pt x="896" y="0"/>
                      <a:pt x="1120" y="168"/>
                      <a:pt x="1344" y="336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5" name="Freeform 11"/>
              <p:cNvSpPr>
                <a:spLocks/>
              </p:cNvSpPr>
              <p:nvPr/>
            </p:nvSpPr>
            <p:spPr bwMode="auto">
              <a:xfrm>
                <a:off x="3414" y="2840"/>
                <a:ext cx="1088" cy="76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40" y="0"/>
                  </a:cxn>
                  <a:cxn ang="0">
                    <a:pos x="480" y="192"/>
                  </a:cxn>
                </a:cxnLst>
                <a:rect l="0" t="0" r="r" b="b"/>
                <a:pathLst>
                  <a:path w="480" h="192">
                    <a:moveTo>
                      <a:pt x="0" y="192"/>
                    </a:moveTo>
                    <a:cubicBezTo>
                      <a:pt x="80" y="96"/>
                      <a:pt x="160" y="0"/>
                      <a:pt x="240" y="0"/>
                    </a:cubicBezTo>
                    <a:cubicBezTo>
                      <a:pt x="320" y="0"/>
                      <a:pt x="400" y="96"/>
                      <a:pt x="480" y="192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6" name="Line 12"/>
              <p:cNvSpPr>
                <a:spLocks noChangeShapeType="1"/>
              </p:cNvSpPr>
              <p:nvPr/>
            </p:nvSpPr>
            <p:spPr bwMode="auto">
              <a:xfrm flipV="1">
                <a:off x="1237" y="2949"/>
                <a:ext cx="435" cy="65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7" name="Arc 13"/>
              <p:cNvSpPr>
                <a:spLocks/>
              </p:cNvSpPr>
              <p:nvPr/>
            </p:nvSpPr>
            <p:spPr bwMode="auto">
              <a:xfrm rot="10800000" flipH="1" flipV="1">
                <a:off x="1346" y="3493"/>
                <a:ext cx="108" cy="10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5998" name="Rectangle 14"/>
              <p:cNvSpPr>
                <a:spLocks noChangeArrowheads="1"/>
              </p:cNvSpPr>
              <p:nvPr/>
            </p:nvSpPr>
            <p:spPr bwMode="auto">
              <a:xfrm>
                <a:off x="1454" y="3393"/>
                <a:ext cx="545" cy="4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  <a:sym typeface="Symbol" pitchFamily="18" charset="2"/>
                  </a:rPr>
                  <a:t></a:t>
                </a:r>
                <a:r>
                  <a:rPr kumimoji="1" lang="en-US" altLang="zh-CN" sz="2400" i="1">
                    <a:solidFill>
                      <a:srgbClr val="000066"/>
                    </a:solidFill>
                  </a:rPr>
                  <a:t>        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25999" name="Oval 15"/>
              <p:cNvSpPr>
                <a:spLocks noChangeArrowheads="1"/>
              </p:cNvSpPr>
              <p:nvPr/>
            </p:nvSpPr>
            <p:spPr bwMode="auto">
              <a:xfrm>
                <a:off x="2298" y="2812"/>
                <a:ext cx="52" cy="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0" name="Oval 16"/>
              <p:cNvSpPr>
                <a:spLocks noChangeArrowheads="1"/>
              </p:cNvSpPr>
              <p:nvPr/>
            </p:nvSpPr>
            <p:spPr bwMode="auto">
              <a:xfrm>
                <a:off x="3947" y="2812"/>
                <a:ext cx="52" cy="53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1" name="Rectangle 17"/>
              <p:cNvSpPr>
                <a:spLocks noChangeArrowheads="1"/>
              </p:cNvSpPr>
              <p:nvPr/>
            </p:nvSpPr>
            <p:spPr bwMode="auto">
              <a:xfrm>
                <a:off x="2289" y="2549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26002" name="Rectangle 18"/>
              <p:cNvSpPr>
                <a:spLocks noChangeArrowheads="1"/>
              </p:cNvSpPr>
              <p:nvPr/>
            </p:nvSpPr>
            <p:spPr bwMode="auto">
              <a:xfrm>
                <a:off x="3922" y="2558"/>
                <a:ext cx="544" cy="42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FF0000"/>
                    </a:solidFill>
                  </a:rPr>
                  <a:t>2</a:t>
                </a:r>
              </a:p>
            </p:txBody>
          </p:sp>
          <p:graphicFrame>
            <p:nvGraphicFramePr>
              <p:cNvPr id="426003" name="Object 19"/>
              <p:cNvGraphicFramePr>
                <a:graphicFrameLocks noChangeAspect="1"/>
              </p:cNvGraphicFramePr>
              <p:nvPr/>
            </p:nvGraphicFramePr>
            <p:xfrm>
              <a:off x="3751" y="3710"/>
              <a:ext cx="38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279360" imgH="177480" progId="Equation.3">
                      <p:embed/>
                    </p:oleObj>
                  </mc:Choice>
                  <mc:Fallback>
                    <p:oleObj name="公式" r:id="rId4" imgW="279360" imgH="177480" progId="Equation.3">
                      <p:embed/>
                      <p:pic>
                        <p:nvPicPr>
                          <p:cNvPr id="426003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1" y="3710"/>
                            <a:ext cx="38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6004" name="Object 20"/>
              <p:cNvGraphicFramePr>
                <a:graphicFrameLocks noChangeAspect="1"/>
              </p:cNvGraphicFramePr>
              <p:nvPr/>
            </p:nvGraphicFramePr>
            <p:xfrm>
              <a:off x="2800" y="2818"/>
              <a:ext cx="231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15640" imgH="215640" progId="Equation.3">
                      <p:embed/>
                    </p:oleObj>
                  </mc:Choice>
                  <mc:Fallback>
                    <p:oleObj name="公式" r:id="rId6" imgW="215640" imgH="215640" progId="Equation.3">
                      <p:embed/>
                      <p:pic>
                        <p:nvPicPr>
                          <p:cNvPr id="426004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0" y="2818"/>
                            <a:ext cx="231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6005" name="Object 21"/>
              <p:cNvGraphicFramePr>
                <a:graphicFrameLocks noChangeAspect="1"/>
              </p:cNvGraphicFramePr>
              <p:nvPr/>
            </p:nvGraphicFramePr>
            <p:xfrm>
              <a:off x="3469" y="2817"/>
              <a:ext cx="26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41200" imgH="215640" progId="Equation.3">
                      <p:embed/>
                    </p:oleObj>
                  </mc:Choice>
                  <mc:Fallback>
                    <p:oleObj name="公式" r:id="rId8" imgW="241200" imgH="215640" progId="Equation.3">
                      <p:embed/>
                      <p:pic>
                        <p:nvPicPr>
                          <p:cNvPr id="426005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9" y="2817"/>
                            <a:ext cx="26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6006" name="Object 22"/>
              <p:cNvGraphicFramePr>
                <a:graphicFrameLocks noChangeAspect="1"/>
              </p:cNvGraphicFramePr>
              <p:nvPr/>
            </p:nvGraphicFramePr>
            <p:xfrm>
              <a:off x="1628" y="2694"/>
              <a:ext cx="230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77480" imgH="228600" progId="Equation.3">
                      <p:embed/>
                    </p:oleObj>
                  </mc:Choice>
                  <mc:Fallback>
                    <p:oleObj name="公式" r:id="rId10" imgW="177480" imgH="228600" progId="Equation.3">
                      <p:embed/>
                      <p:pic>
                        <p:nvPicPr>
                          <p:cNvPr id="426006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8" y="2694"/>
                            <a:ext cx="230" cy="2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6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6007" name="Line 23"/>
              <p:cNvSpPr>
                <a:spLocks noChangeShapeType="1"/>
              </p:cNvSpPr>
              <p:nvPr/>
            </p:nvSpPr>
            <p:spPr bwMode="auto">
              <a:xfrm>
                <a:off x="1237" y="3711"/>
                <a:ext cx="0" cy="21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8" name="Line 24"/>
              <p:cNvSpPr>
                <a:spLocks noChangeShapeType="1"/>
              </p:cNvSpPr>
              <p:nvPr/>
            </p:nvSpPr>
            <p:spPr bwMode="auto">
              <a:xfrm>
                <a:off x="3414" y="3711"/>
                <a:ext cx="0" cy="21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09" name="Line 25"/>
              <p:cNvSpPr>
                <a:spLocks noChangeShapeType="1"/>
              </p:cNvSpPr>
              <p:nvPr/>
            </p:nvSpPr>
            <p:spPr bwMode="auto">
              <a:xfrm>
                <a:off x="4502" y="3711"/>
                <a:ext cx="0" cy="21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10" name="Line 26"/>
              <p:cNvSpPr>
                <a:spLocks noChangeShapeType="1"/>
              </p:cNvSpPr>
              <p:nvPr/>
            </p:nvSpPr>
            <p:spPr bwMode="auto">
              <a:xfrm flipH="1">
                <a:off x="1237" y="3819"/>
                <a:ext cx="995" cy="1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11" name="Line 27"/>
              <p:cNvSpPr>
                <a:spLocks noChangeShapeType="1"/>
              </p:cNvSpPr>
              <p:nvPr/>
            </p:nvSpPr>
            <p:spPr bwMode="auto">
              <a:xfrm flipV="1">
                <a:off x="2543" y="3820"/>
                <a:ext cx="871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12" name="Line 28"/>
              <p:cNvSpPr>
                <a:spLocks noChangeShapeType="1"/>
              </p:cNvSpPr>
              <p:nvPr/>
            </p:nvSpPr>
            <p:spPr bwMode="auto">
              <a:xfrm flipH="1" flipV="1">
                <a:off x="3414" y="3820"/>
                <a:ext cx="326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13" name="Line 29"/>
              <p:cNvSpPr>
                <a:spLocks noChangeShapeType="1"/>
              </p:cNvSpPr>
              <p:nvPr/>
            </p:nvSpPr>
            <p:spPr bwMode="auto">
              <a:xfrm flipV="1">
                <a:off x="4176" y="3820"/>
                <a:ext cx="326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14" name="Line 30"/>
              <p:cNvSpPr>
                <a:spLocks noChangeShapeType="1"/>
              </p:cNvSpPr>
              <p:nvPr/>
            </p:nvSpPr>
            <p:spPr bwMode="auto">
              <a:xfrm flipV="1">
                <a:off x="1246" y="2559"/>
                <a:ext cx="0" cy="1043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015" name="Oval 31"/>
              <p:cNvSpPr>
                <a:spLocks noChangeArrowheads="1"/>
              </p:cNvSpPr>
              <p:nvPr/>
            </p:nvSpPr>
            <p:spPr bwMode="auto">
              <a:xfrm>
                <a:off x="1201" y="3493"/>
                <a:ext cx="108" cy="1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16" name="Rectangle 32"/>
              <p:cNvSpPr>
                <a:spLocks noChangeArrowheads="1"/>
              </p:cNvSpPr>
              <p:nvPr/>
            </p:nvSpPr>
            <p:spPr bwMode="auto">
              <a:xfrm>
                <a:off x="1336" y="2359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y</a:t>
                </a:r>
              </a:p>
            </p:txBody>
          </p:sp>
          <p:sp>
            <p:nvSpPr>
              <p:cNvPr id="426017" name="Rectangle 33"/>
              <p:cNvSpPr>
                <a:spLocks noChangeArrowheads="1"/>
              </p:cNvSpPr>
              <p:nvPr/>
            </p:nvSpPr>
            <p:spPr bwMode="auto">
              <a:xfrm>
                <a:off x="4920" y="3503"/>
                <a:ext cx="18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</a:p>
            </p:txBody>
          </p:sp>
          <p:sp>
            <p:nvSpPr>
              <p:cNvPr id="426018" name="Text Box 34"/>
              <p:cNvSpPr txBox="1">
                <a:spLocks noChangeArrowheads="1"/>
              </p:cNvSpPr>
              <p:nvPr/>
            </p:nvSpPr>
            <p:spPr bwMode="auto">
              <a:xfrm>
                <a:off x="1019" y="3012"/>
                <a:ext cx="1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2400">
                  <a:latin typeface="Arial" charset="0"/>
                </a:endParaRPr>
              </a:p>
            </p:txBody>
          </p:sp>
          <p:sp>
            <p:nvSpPr>
              <p:cNvPr id="426019" name="Line 35"/>
              <p:cNvSpPr>
                <a:spLocks noChangeShapeType="1"/>
              </p:cNvSpPr>
              <p:nvPr/>
            </p:nvSpPr>
            <p:spPr bwMode="auto">
              <a:xfrm>
                <a:off x="2924" y="3148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020" name="Oval 36"/>
              <p:cNvSpPr>
                <a:spLocks noChangeArrowheads="1"/>
              </p:cNvSpPr>
              <p:nvPr/>
            </p:nvSpPr>
            <p:spPr bwMode="auto">
              <a:xfrm>
                <a:off x="2861" y="3084"/>
                <a:ext cx="109" cy="1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21" name="Rectangle 37"/>
              <p:cNvSpPr>
                <a:spLocks noChangeArrowheads="1"/>
              </p:cNvSpPr>
              <p:nvPr/>
            </p:nvSpPr>
            <p:spPr bwMode="auto">
              <a:xfrm>
                <a:off x="2652" y="3320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endParaRPr kumimoji="1" lang="zh-CN" altLang="zh-CN" sz="2400" b="1" i="1">
                  <a:solidFill>
                    <a:srgbClr val="008080"/>
                  </a:solidFill>
                </a:endParaRPr>
              </a:p>
            </p:txBody>
          </p:sp>
          <p:sp>
            <p:nvSpPr>
              <p:cNvPr id="426022" name="Line 38"/>
              <p:cNvSpPr>
                <a:spLocks noChangeShapeType="1"/>
              </p:cNvSpPr>
              <p:nvPr/>
            </p:nvSpPr>
            <p:spPr bwMode="auto">
              <a:xfrm>
                <a:off x="3650" y="3157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023" name="Rectangle 39"/>
              <p:cNvSpPr>
                <a:spLocks noChangeArrowheads="1"/>
              </p:cNvSpPr>
              <p:nvPr/>
            </p:nvSpPr>
            <p:spPr bwMode="auto">
              <a:xfrm>
                <a:off x="3741" y="3320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endParaRPr kumimoji="1" lang="zh-CN" altLang="zh-CN" sz="2400" b="1" i="1">
                  <a:solidFill>
                    <a:srgbClr val="008080"/>
                  </a:solidFill>
                </a:endParaRPr>
              </a:p>
            </p:txBody>
          </p:sp>
          <p:sp>
            <p:nvSpPr>
              <p:cNvPr id="426024" name="Oval 40"/>
              <p:cNvSpPr>
                <a:spLocks noChangeArrowheads="1"/>
              </p:cNvSpPr>
              <p:nvPr/>
            </p:nvSpPr>
            <p:spPr bwMode="auto">
              <a:xfrm>
                <a:off x="3586" y="3103"/>
                <a:ext cx="109" cy="1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25" name="Line 41"/>
              <p:cNvSpPr>
                <a:spLocks noChangeShapeType="1"/>
              </p:cNvSpPr>
              <p:nvPr/>
            </p:nvSpPr>
            <p:spPr bwMode="auto">
              <a:xfrm flipH="1" flipV="1">
                <a:off x="3151" y="2830"/>
                <a:ext cx="272" cy="771"/>
              </a:xfrm>
              <a:prstGeom prst="line">
                <a:avLst/>
              </a:prstGeom>
              <a:noFill/>
              <a:ln w="19050">
                <a:solidFill>
                  <a:srgbClr val="00808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6026" name="Oval 42"/>
              <p:cNvSpPr>
                <a:spLocks noChangeArrowheads="1"/>
              </p:cNvSpPr>
              <p:nvPr/>
            </p:nvSpPr>
            <p:spPr bwMode="auto">
              <a:xfrm>
                <a:off x="3360" y="3493"/>
                <a:ext cx="109" cy="109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008080"/>
                  </a:gs>
                </a:gsLst>
                <a:path path="shape">
                  <a:fillToRect l="50000" t="50000" r="50000" b="50000"/>
                </a:path>
              </a:gradFill>
              <a:ln w="19050" algn="ctr">
                <a:solidFill>
                  <a:srgbClr val="0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6027" name="Rectangle 43"/>
              <p:cNvSpPr>
                <a:spLocks noChangeArrowheads="1"/>
              </p:cNvSpPr>
              <p:nvPr/>
            </p:nvSpPr>
            <p:spPr bwMode="auto">
              <a:xfrm>
                <a:off x="3105" y="2594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endParaRPr kumimoji="1" lang="zh-CN" altLang="zh-CN" sz="2400" b="1" i="1">
                  <a:solidFill>
                    <a:srgbClr val="008080"/>
                  </a:solidFill>
                </a:endParaRPr>
              </a:p>
            </p:txBody>
          </p:sp>
          <p:sp>
            <p:nvSpPr>
              <p:cNvPr id="426028" name="Rectangle 44"/>
              <p:cNvSpPr>
                <a:spLocks noChangeArrowheads="1"/>
              </p:cNvSpPr>
              <p:nvPr/>
            </p:nvSpPr>
            <p:spPr bwMode="auto">
              <a:xfrm>
                <a:off x="2606" y="2505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endParaRPr kumimoji="1" lang="zh-CN" altLang="zh-CN" sz="2400" i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26029" name="Rectangle 45"/>
              <p:cNvSpPr>
                <a:spLocks noChangeArrowheads="1"/>
              </p:cNvSpPr>
              <p:nvPr/>
            </p:nvSpPr>
            <p:spPr bwMode="auto">
              <a:xfrm>
                <a:off x="4285" y="2586"/>
                <a:ext cx="54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endParaRPr kumimoji="1" lang="zh-CN" altLang="zh-CN" sz="2400" i="1">
                  <a:solidFill>
                    <a:srgbClr val="0000FF"/>
                  </a:solidFill>
                </a:endParaRPr>
              </a:p>
            </p:txBody>
          </p:sp>
        </p:grpSp>
        <p:graphicFrame>
          <p:nvGraphicFramePr>
            <p:cNvPr id="426030" name="Object 46"/>
            <p:cNvGraphicFramePr>
              <a:graphicFrameLocks noChangeAspect="1"/>
            </p:cNvGraphicFramePr>
            <p:nvPr/>
          </p:nvGraphicFramePr>
          <p:xfrm>
            <a:off x="2880" y="2784"/>
            <a:ext cx="20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64880" imgH="190440" progId="Equation.3">
                    <p:embed/>
                  </p:oleObj>
                </mc:Choice>
                <mc:Fallback>
                  <p:oleObj name="公式" r:id="rId12" imgW="164880" imgH="190440" progId="Equation.3">
                    <p:embed/>
                    <p:pic>
                      <p:nvPicPr>
                        <p:cNvPr id="42603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84"/>
                          <a:ext cx="207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31" name="Object 47"/>
            <p:cNvGraphicFramePr>
              <a:graphicFrameLocks noChangeAspect="1"/>
            </p:cNvGraphicFramePr>
            <p:nvPr/>
          </p:nvGraphicFramePr>
          <p:xfrm>
            <a:off x="2400" y="3552"/>
            <a:ext cx="30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41200" imgH="190440" progId="Equation.3">
                    <p:embed/>
                  </p:oleObj>
                </mc:Choice>
                <mc:Fallback>
                  <p:oleObj name="公式" r:id="rId14" imgW="241200" imgH="190440" progId="Equation.3">
                    <p:embed/>
                    <p:pic>
                      <p:nvPicPr>
                        <p:cNvPr id="426031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52"/>
                          <a:ext cx="30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32" name="Object 48"/>
            <p:cNvGraphicFramePr>
              <a:graphicFrameLocks noChangeAspect="1"/>
            </p:cNvGraphicFramePr>
            <p:nvPr/>
          </p:nvGraphicFramePr>
          <p:xfrm>
            <a:off x="3456" y="3504"/>
            <a:ext cx="30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41200" imgH="190440" progId="Equation.3">
                    <p:embed/>
                  </p:oleObj>
                </mc:Choice>
                <mc:Fallback>
                  <p:oleObj name="公式" r:id="rId16" imgW="241200" imgH="190440" progId="Equation.3">
                    <p:embed/>
                    <p:pic>
                      <p:nvPicPr>
                        <p:cNvPr id="426032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30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33" name="Object 49"/>
            <p:cNvGraphicFramePr>
              <a:graphicFrameLocks noChangeAspect="1"/>
            </p:cNvGraphicFramePr>
            <p:nvPr/>
          </p:nvGraphicFramePr>
          <p:xfrm>
            <a:off x="2352" y="2736"/>
            <a:ext cx="27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215640" imgH="228600" progId="Equation.3">
                    <p:embed/>
                  </p:oleObj>
                </mc:Choice>
                <mc:Fallback>
                  <p:oleObj name="公式" r:id="rId17" imgW="215640" imgH="228600" progId="Equation.3">
                    <p:embed/>
                    <p:pic>
                      <p:nvPicPr>
                        <p:cNvPr id="426033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27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034" name="Object 50"/>
            <p:cNvGraphicFramePr>
              <a:graphicFrameLocks noChangeAspect="1"/>
            </p:cNvGraphicFramePr>
            <p:nvPr/>
          </p:nvGraphicFramePr>
          <p:xfrm>
            <a:off x="3984" y="2688"/>
            <a:ext cx="28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228600" imgH="228600" progId="Equation.3">
                    <p:embed/>
                  </p:oleObj>
                </mc:Choice>
                <mc:Fallback>
                  <p:oleObj name="公式" r:id="rId19" imgW="228600" imgH="228600" progId="Equation.3">
                    <p:embed/>
                    <p:pic>
                      <p:nvPicPr>
                        <p:cNvPr id="42603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88"/>
                          <a:ext cx="286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B82-ABBA-4B3F-B670-78B20CE10CFC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474662" y="1219200"/>
            <a:ext cx="8135938" cy="1006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dirty="0">
                <a:sym typeface="Symbol" pitchFamily="18" charset="2"/>
              </a:rPr>
              <a:t>例</a:t>
            </a:r>
            <a:r>
              <a:rPr kumimoji="1" lang="en-US" altLang="zh-CN" sz="2400" dirty="0">
                <a:sym typeface="Symbol" pitchFamily="18" charset="2"/>
              </a:rPr>
              <a:t>2.7  </a:t>
            </a:r>
            <a:r>
              <a:rPr kumimoji="1" lang="zh-CN" altLang="en-US" sz="2400" dirty="0">
                <a:sym typeface="Symbol" pitchFamily="18" charset="2"/>
              </a:rPr>
              <a:t>如图，求当人从小车的一端走到另一端时，小车相对与地面移动的距离。</a:t>
            </a:r>
          </a:p>
        </p:txBody>
      </p:sp>
      <p:grpSp>
        <p:nvGrpSpPr>
          <p:cNvPr id="427012" name="Group 4"/>
          <p:cNvGrpSpPr>
            <a:grpSpLocks/>
          </p:cNvGrpSpPr>
          <p:nvPr/>
        </p:nvGrpSpPr>
        <p:grpSpPr bwMode="auto">
          <a:xfrm>
            <a:off x="4495800" y="1676400"/>
            <a:ext cx="4032250" cy="1814513"/>
            <a:chOff x="2835" y="1470"/>
            <a:chExt cx="2540" cy="1143"/>
          </a:xfrm>
        </p:grpSpPr>
        <p:sp>
          <p:nvSpPr>
            <p:cNvPr id="427013" name="Rectangle 5"/>
            <p:cNvSpPr>
              <a:spLocks noChangeArrowheads="1"/>
            </p:cNvSpPr>
            <p:nvPr/>
          </p:nvSpPr>
          <p:spPr bwMode="auto">
            <a:xfrm>
              <a:off x="3137" y="2004"/>
              <a:ext cx="1760" cy="80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4" name="Oval 6"/>
            <p:cNvSpPr>
              <a:spLocks noChangeArrowheads="1"/>
            </p:cNvSpPr>
            <p:nvPr/>
          </p:nvSpPr>
          <p:spPr bwMode="auto">
            <a:xfrm>
              <a:off x="4737" y="2084"/>
              <a:ext cx="160" cy="160"/>
            </a:xfrm>
            <a:prstGeom prst="ellips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5" name="Oval 7"/>
            <p:cNvSpPr>
              <a:spLocks noChangeArrowheads="1"/>
            </p:cNvSpPr>
            <p:nvPr/>
          </p:nvSpPr>
          <p:spPr bwMode="auto">
            <a:xfrm>
              <a:off x="4797" y="2154"/>
              <a:ext cx="30" cy="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6" name="Oval 8"/>
            <p:cNvSpPr>
              <a:spLocks noChangeArrowheads="1"/>
            </p:cNvSpPr>
            <p:nvPr/>
          </p:nvSpPr>
          <p:spPr bwMode="auto">
            <a:xfrm>
              <a:off x="3137" y="2084"/>
              <a:ext cx="160" cy="160"/>
            </a:xfrm>
            <a:prstGeom prst="ellips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7" name="Oval 9"/>
            <p:cNvSpPr>
              <a:spLocks noChangeArrowheads="1"/>
            </p:cNvSpPr>
            <p:nvPr/>
          </p:nvSpPr>
          <p:spPr bwMode="auto">
            <a:xfrm>
              <a:off x="3197" y="2154"/>
              <a:ext cx="30" cy="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8" name="Oval 10"/>
            <p:cNvSpPr>
              <a:spLocks noChangeArrowheads="1"/>
            </p:cNvSpPr>
            <p:nvPr/>
          </p:nvSpPr>
          <p:spPr bwMode="auto">
            <a:xfrm>
              <a:off x="4697" y="1696"/>
              <a:ext cx="120" cy="1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19" name="Freeform 11"/>
            <p:cNvSpPr>
              <a:spLocks/>
            </p:cNvSpPr>
            <p:nvPr/>
          </p:nvSpPr>
          <p:spPr bwMode="auto">
            <a:xfrm>
              <a:off x="4697" y="1816"/>
              <a:ext cx="63" cy="20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20" y="96"/>
                </a:cxn>
                <a:cxn ang="0">
                  <a:pos x="2" y="114"/>
                </a:cxn>
              </a:cxnLst>
              <a:rect l="0" t="0" r="r" b="b"/>
              <a:pathLst>
                <a:path w="38" h="125">
                  <a:moveTo>
                    <a:pt x="38" y="0"/>
                  </a:moveTo>
                  <a:cubicBezTo>
                    <a:pt x="36" y="16"/>
                    <a:pt x="33" y="76"/>
                    <a:pt x="20" y="96"/>
                  </a:cubicBezTo>
                  <a:cubicBezTo>
                    <a:pt x="0" y="125"/>
                    <a:pt x="2" y="96"/>
                    <a:pt x="2" y="114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0" name="Freeform 12"/>
            <p:cNvSpPr>
              <a:spLocks/>
            </p:cNvSpPr>
            <p:nvPr/>
          </p:nvSpPr>
          <p:spPr bwMode="auto">
            <a:xfrm>
              <a:off x="4787" y="1846"/>
              <a:ext cx="70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cubicBezTo>
                    <a:pt x="12" y="17"/>
                    <a:pt x="16" y="48"/>
                    <a:pt x="4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1" name="Freeform 13"/>
            <p:cNvSpPr>
              <a:spLocks/>
            </p:cNvSpPr>
            <p:nvPr/>
          </p:nvSpPr>
          <p:spPr bwMode="auto">
            <a:xfrm>
              <a:off x="4657" y="1836"/>
              <a:ext cx="100" cy="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30"/>
                </a:cxn>
              </a:cxnLst>
              <a:rect l="0" t="0" r="r" b="b"/>
              <a:pathLst>
                <a:path w="60" h="30">
                  <a:moveTo>
                    <a:pt x="60" y="0"/>
                  </a:moveTo>
                  <a:cubicBezTo>
                    <a:pt x="38" y="7"/>
                    <a:pt x="22" y="30"/>
                    <a:pt x="0" y="3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2" name="Freeform 14"/>
            <p:cNvSpPr>
              <a:spLocks/>
            </p:cNvSpPr>
            <p:nvPr/>
          </p:nvSpPr>
          <p:spPr bwMode="auto">
            <a:xfrm>
              <a:off x="4765" y="1846"/>
              <a:ext cx="92" cy="1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60"/>
                </a:cxn>
                <a:cxn ang="0">
                  <a:pos x="25" y="66"/>
                </a:cxn>
                <a:cxn ang="0">
                  <a:pos x="31" y="84"/>
                </a:cxn>
              </a:cxnLst>
              <a:rect l="0" t="0" r="r" b="b"/>
              <a:pathLst>
                <a:path w="31" h="84">
                  <a:moveTo>
                    <a:pt x="1" y="0"/>
                  </a:moveTo>
                  <a:cubicBezTo>
                    <a:pt x="3" y="20"/>
                    <a:pt x="0" y="41"/>
                    <a:pt x="7" y="60"/>
                  </a:cubicBezTo>
                  <a:cubicBezTo>
                    <a:pt x="9" y="66"/>
                    <a:pt x="21" y="62"/>
                    <a:pt x="25" y="66"/>
                  </a:cubicBezTo>
                  <a:cubicBezTo>
                    <a:pt x="29" y="70"/>
                    <a:pt x="31" y="84"/>
                    <a:pt x="31" y="84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3" name="Line 15"/>
            <p:cNvSpPr>
              <a:spLocks noChangeShapeType="1"/>
            </p:cNvSpPr>
            <p:nvPr/>
          </p:nvSpPr>
          <p:spPr bwMode="auto">
            <a:xfrm flipH="1">
              <a:off x="4177" y="1764"/>
              <a:ext cx="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4" name="Line 16"/>
            <p:cNvSpPr>
              <a:spLocks noChangeShapeType="1"/>
            </p:cNvSpPr>
            <p:nvPr/>
          </p:nvSpPr>
          <p:spPr bwMode="auto">
            <a:xfrm>
              <a:off x="2835" y="2242"/>
              <a:ext cx="253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5" name="Line 17"/>
            <p:cNvSpPr>
              <a:spLocks noChangeShapeType="1"/>
            </p:cNvSpPr>
            <p:nvPr/>
          </p:nvSpPr>
          <p:spPr bwMode="auto">
            <a:xfrm>
              <a:off x="3137" y="2324"/>
              <a:ext cx="0" cy="24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6" name="Line 18"/>
            <p:cNvSpPr>
              <a:spLocks noChangeShapeType="1"/>
            </p:cNvSpPr>
            <p:nvPr/>
          </p:nvSpPr>
          <p:spPr bwMode="auto">
            <a:xfrm>
              <a:off x="4817" y="2324"/>
              <a:ext cx="0" cy="24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7" name="Line 19"/>
            <p:cNvSpPr>
              <a:spLocks noChangeShapeType="1"/>
            </p:cNvSpPr>
            <p:nvPr/>
          </p:nvSpPr>
          <p:spPr bwMode="auto">
            <a:xfrm>
              <a:off x="4177" y="2484"/>
              <a:ext cx="64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8" name="Line 20"/>
            <p:cNvSpPr>
              <a:spLocks noChangeShapeType="1"/>
            </p:cNvSpPr>
            <p:nvPr/>
          </p:nvSpPr>
          <p:spPr bwMode="auto">
            <a:xfrm flipH="1">
              <a:off x="3137" y="2484"/>
              <a:ext cx="64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7029" name="Text Box 21"/>
            <p:cNvSpPr txBox="1">
              <a:spLocks noChangeArrowheads="1"/>
            </p:cNvSpPr>
            <p:nvPr/>
          </p:nvSpPr>
          <p:spPr bwMode="auto">
            <a:xfrm>
              <a:off x="3857" y="2324"/>
              <a:ext cx="400" cy="2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27030" name="Text Box 22"/>
            <p:cNvSpPr txBox="1">
              <a:spLocks noChangeArrowheads="1"/>
            </p:cNvSpPr>
            <p:nvPr/>
          </p:nvSpPr>
          <p:spPr bwMode="auto">
            <a:xfrm>
              <a:off x="4695" y="1481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 m</a:t>
              </a:r>
            </a:p>
          </p:txBody>
        </p:sp>
        <p:sp>
          <p:nvSpPr>
            <p:cNvPr id="427031" name="Text Box 23"/>
            <p:cNvSpPr txBox="1">
              <a:spLocks noChangeArrowheads="1"/>
            </p:cNvSpPr>
            <p:nvPr/>
          </p:nvSpPr>
          <p:spPr bwMode="auto">
            <a:xfrm>
              <a:off x="3777" y="1764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6666"/>
                  </a:solidFill>
                </a:rPr>
                <a:t>M</a:t>
              </a:r>
            </a:p>
          </p:txBody>
        </p:sp>
        <p:sp>
          <p:nvSpPr>
            <p:cNvPr id="427032" name="Text Box 24"/>
            <p:cNvSpPr txBox="1">
              <a:spLocks noChangeArrowheads="1"/>
            </p:cNvSpPr>
            <p:nvPr/>
          </p:nvSpPr>
          <p:spPr bwMode="auto">
            <a:xfrm>
              <a:off x="4286" y="1470"/>
              <a:ext cx="31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FF0000"/>
                  </a:solidFill>
                  <a:latin typeface="Book Antiqua" pitchFamily="18" charset="0"/>
                  <a:ea typeface="楷体_GB2312" pitchFamily="49" charset="-122"/>
                </a:rPr>
                <a:t>v</a:t>
              </a:r>
            </a:p>
          </p:txBody>
        </p:sp>
        <p:sp>
          <p:nvSpPr>
            <p:cNvPr id="427033" name="Line 25"/>
            <p:cNvSpPr>
              <a:spLocks noChangeShapeType="1"/>
            </p:cNvSpPr>
            <p:nvPr/>
          </p:nvSpPr>
          <p:spPr bwMode="auto">
            <a:xfrm>
              <a:off x="4967" y="2069"/>
              <a:ext cx="362" cy="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34" name="Text Box 26"/>
            <p:cNvSpPr txBox="1">
              <a:spLocks noChangeArrowheads="1"/>
            </p:cNvSpPr>
            <p:nvPr/>
          </p:nvSpPr>
          <p:spPr bwMode="auto">
            <a:xfrm>
              <a:off x="5057" y="1787"/>
              <a:ext cx="318" cy="3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Book Antiqua" pitchFamily="18" charset="0"/>
                  <a:ea typeface="楷体_GB2312" pitchFamily="49" charset="-122"/>
                </a:rPr>
                <a:t>v</a:t>
              </a:r>
              <a:r>
                <a:rPr lang="en-US" altLang="zh-CN" sz="2800" b="1" baseline="-25000" dirty="0">
                  <a:latin typeface="+mn-lt"/>
                  <a:ea typeface="楷体_GB2312" pitchFamily="49" charset="-122"/>
                </a:rPr>
                <a:t>0</a:t>
              </a:r>
            </a:p>
          </p:txBody>
        </p:sp>
      </p:grpSp>
      <p:graphicFrame>
        <p:nvGraphicFramePr>
          <p:cNvPr id="427035" name="Object 27"/>
          <p:cNvGraphicFramePr>
            <a:graphicFrameLocks noChangeAspect="1"/>
          </p:cNvGraphicFramePr>
          <p:nvPr/>
        </p:nvGraphicFramePr>
        <p:xfrm>
          <a:off x="461963" y="2817813"/>
          <a:ext cx="6567487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657458" imgH="1461908" progId="Word.Document.8">
                  <p:embed/>
                </p:oleObj>
              </mc:Choice>
              <mc:Fallback>
                <p:oleObj name="Document" r:id="rId2" imgW="2657458" imgH="1461908" progId="Word.Document.8">
                  <p:embed/>
                  <p:pic>
                    <p:nvPicPr>
                      <p:cNvPr id="4270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817813"/>
                        <a:ext cx="6567487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7036" name="Group 28"/>
          <p:cNvGrpSpPr>
            <a:grpSpLocks/>
          </p:cNvGrpSpPr>
          <p:nvPr/>
        </p:nvGrpSpPr>
        <p:grpSpPr bwMode="auto">
          <a:xfrm>
            <a:off x="4419600" y="3505200"/>
            <a:ext cx="3549650" cy="366713"/>
            <a:chOff x="2784" y="2592"/>
            <a:chExt cx="2236" cy="231"/>
          </a:xfrm>
        </p:grpSpPr>
        <p:sp>
          <p:nvSpPr>
            <p:cNvPr id="427037" name="Line 29"/>
            <p:cNvSpPr>
              <a:spLocks noChangeShapeType="1"/>
            </p:cNvSpPr>
            <p:nvPr/>
          </p:nvSpPr>
          <p:spPr bwMode="auto">
            <a:xfrm flipH="1">
              <a:off x="2880" y="2592"/>
              <a:ext cx="19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038" name="Text Box 30"/>
            <p:cNvSpPr txBox="1">
              <a:spLocks noChangeArrowheads="1"/>
            </p:cNvSpPr>
            <p:nvPr/>
          </p:nvSpPr>
          <p:spPr bwMode="auto">
            <a:xfrm>
              <a:off x="4800" y="2592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O</a:t>
              </a:r>
            </a:p>
          </p:txBody>
        </p:sp>
        <p:sp>
          <p:nvSpPr>
            <p:cNvPr id="427039" name="Text Box 31"/>
            <p:cNvSpPr txBox="1">
              <a:spLocks noChangeArrowheads="1"/>
            </p:cNvSpPr>
            <p:nvPr/>
          </p:nvSpPr>
          <p:spPr bwMode="auto">
            <a:xfrm>
              <a:off x="2784" y="2592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00200" y="2288104"/>
            <a:ext cx="2410093" cy="441325"/>
            <a:chOff x="1600200" y="2288104"/>
            <a:chExt cx="2410093" cy="441325"/>
          </a:xfrm>
        </p:grpSpPr>
        <p:graphicFrame>
          <p:nvGraphicFramePr>
            <p:cNvPr id="2" name="Object 28"/>
            <p:cNvGraphicFramePr>
              <a:graphicFrameLocks noChangeAspect="1"/>
            </p:cNvGraphicFramePr>
            <p:nvPr/>
          </p:nvGraphicFramePr>
          <p:xfrm>
            <a:off x="1600200" y="2288104"/>
            <a:ext cx="411162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177480" progId="Equation.3">
                    <p:embed/>
                  </p:oleObj>
                </mc:Choice>
                <mc:Fallback>
                  <p:oleObj name="公式" r:id="rId4" imgW="164880" imgH="177480" progId="Equation.3">
                    <p:embed/>
                    <p:pic>
                      <p:nvPicPr>
                        <p:cNvPr id="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2288104"/>
                          <a:ext cx="411162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2209800" y="2324100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相对小车的速度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9EB4-2CF8-49EC-8B46-C571D4EBFDEC}" type="slidenum">
              <a:rPr lang="en-US" altLang="zh-CN"/>
              <a:pPr/>
              <a:t>58</a:t>
            </a:fld>
            <a:endParaRPr lang="en-US" altLang="zh-CN"/>
          </a:p>
        </p:txBody>
      </p:sp>
      <p:graphicFrame>
        <p:nvGraphicFramePr>
          <p:cNvPr id="428035" name="Object 3"/>
          <p:cNvGraphicFramePr>
            <a:graphicFrameLocks noChangeAspect="1"/>
          </p:cNvGraphicFramePr>
          <p:nvPr/>
        </p:nvGraphicFramePr>
        <p:xfrm>
          <a:off x="457200" y="1295400"/>
          <a:ext cx="4337050" cy="402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162311" imgH="2009449" progId="Word.Document.8">
                  <p:embed/>
                </p:oleObj>
              </mc:Choice>
              <mc:Fallback>
                <p:oleObj name="文档" r:id="rId2" imgW="2162311" imgH="2009449" progId="Word.Document.8">
                  <p:embed/>
                  <p:pic>
                    <p:nvPicPr>
                      <p:cNvPr id="428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4337050" cy="402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4191000" y="3733800"/>
            <a:ext cx="4749800" cy="2424113"/>
            <a:chOff x="2544" y="2352"/>
            <a:chExt cx="2992" cy="1527"/>
          </a:xfrm>
        </p:grpSpPr>
        <p:sp>
          <p:nvSpPr>
            <p:cNvPr id="428037" name="Rectangle 5"/>
            <p:cNvSpPr>
              <a:spLocks noChangeArrowheads="1"/>
            </p:cNvSpPr>
            <p:nvPr/>
          </p:nvSpPr>
          <p:spPr bwMode="auto">
            <a:xfrm>
              <a:off x="3086" y="3270"/>
              <a:ext cx="1760" cy="80"/>
            </a:xfrm>
            <a:prstGeom prst="rect">
              <a:avLst/>
            </a:prstGeom>
            <a:noFill/>
            <a:ln w="1905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38" name="Oval 6"/>
            <p:cNvSpPr>
              <a:spLocks noChangeArrowheads="1"/>
            </p:cNvSpPr>
            <p:nvPr/>
          </p:nvSpPr>
          <p:spPr bwMode="auto">
            <a:xfrm>
              <a:off x="4686" y="3350"/>
              <a:ext cx="160" cy="160"/>
            </a:xfrm>
            <a:prstGeom prst="ellips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4746" y="3420"/>
              <a:ext cx="30" cy="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0" name="Oval 8"/>
            <p:cNvSpPr>
              <a:spLocks noChangeArrowheads="1"/>
            </p:cNvSpPr>
            <p:nvPr/>
          </p:nvSpPr>
          <p:spPr bwMode="auto">
            <a:xfrm>
              <a:off x="3086" y="3350"/>
              <a:ext cx="160" cy="160"/>
            </a:xfrm>
            <a:prstGeom prst="ellips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1" name="Oval 9"/>
            <p:cNvSpPr>
              <a:spLocks noChangeArrowheads="1"/>
            </p:cNvSpPr>
            <p:nvPr/>
          </p:nvSpPr>
          <p:spPr bwMode="auto">
            <a:xfrm>
              <a:off x="3146" y="3420"/>
              <a:ext cx="30" cy="3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4646" y="2962"/>
              <a:ext cx="120" cy="1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3" name="Freeform 11"/>
            <p:cNvSpPr>
              <a:spLocks/>
            </p:cNvSpPr>
            <p:nvPr/>
          </p:nvSpPr>
          <p:spPr bwMode="auto">
            <a:xfrm>
              <a:off x="4646" y="3082"/>
              <a:ext cx="63" cy="20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20" y="96"/>
                </a:cxn>
                <a:cxn ang="0">
                  <a:pos x="2" y="114"/>
                </a:cxn>
              </a:cxnLst>
              <a:rect l="0" t="0" r="r" b="b"/>
              <a:pathLst>
                <a:path w="38" h="125">
                  <a:moveTo>
                    <a:pt x="38" y="0"/>
                  </a:moveTo>
                  <a:cubicBezTo>
                    <a:pt x="36" y="16"/>
                    <a:pt x="33" y="76"/>
                    <a:pt x="20" y="96"/>
                  </a:cubicBezTo>
                  <a:cubicBezTo>
                    <a:pt x="0" y="125"/>
                    <a:pt x="2" y="96"/>
                    <a:pt x="2" y="114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4" name="Freeform 12"/>
            <p:cNvSpPr>
              <a:spLocks/>
            </p:cNvSpPr>
            <p:nvPr/>
          </p:nvSpPr>
          <p:spPr bwMode="auto">
            <a:xfrm>
              <a:off x="4736" y="3112"/>
              <a:ext cx="70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cubicBezTo>
                    <a:pt x="12" y="17"/>
                    <a:pt x="16" y="48"/>
                    <a:pt x="4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5" name="Freeform 13"/>
            <p:cNvSpPr>
              <a:spLocks/>
            </p:cNvSpPr>
            <p:nvPr/>
          </p:nvSpPr>
          <p:spPr bwMode="auto">
            <a:xfrm>
              <a:off x="4606" y="3102"/>
              <a:ext cx="100" cy="5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30"/>
                </a:cxn>
              </a:cxnLst>
              <a:rect l="0" t="0" r="r" b="b"/>
              <a:pathLst>
                <a:path w="60" h="30">
                  <a:moveTo>
                    <a:pt x="60" y="0"/>
                  </a:moveTo>
                  <a:cubicBezTo>
                    <a:pt x="38" y="7"/>
                    <a:pt x="22" y="30"/>
                    <a:pt x="0" y="3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6" name="Freeform 14"/>
            <p:cNvSpPr>
              <a:spLocks/>
            </p:cNvSpPr>
            <p:nvPr/>
          </p:nvSpPr>
          <p:spPr bwMode="auto">
            <a:xfrm>
              <a:off x="4714" y="3112"/>
              <a:ext cx="92" cy="1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60"/>
                </a:cxn>
                <a:cxn ang="0">
                  <a:pos x="25" y="66"/>
                </a:cxn>
                <a:cxn ang="0">
                  <a:pos x="31" y="84"/>
                </a:cxn>
              </a:cxnLst>
              <a:rect l="0" t="0" r="r" b="b"/>
              <a:pathLst>
                <a:path w="31" h="84">
                  <a:moveTo>
                    <a:pt x="1" y="0"/>
                  </a:moveTo>
                  <a:cubicBezTo>
                    <a:pt x="3" y="20"/>
                    <a:pt x="0" y="41"/>
                    <a:pt x="7" y="60"/>
                  </a:cubicBezTo>
                  <a:cubicBezTo>
                    <a:pt x="9" y="66"/>
                    <a:pt x="21" y="62"/>
                    <a:pt x="25" y="66"/>
                  </a:cubicBezTo>
                  <a:cubicBezTo>
                    <a:pt x="29" y="70"/>
                    <a:pt x="31" y="84"/>
                    <a:pt x="31" y="84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7" name="Line 15"/>
            <p:cNvSpPr>
              <a:spLocks noChangeShapeType="1"/>
            </p:cNvSpPr>
            <p:nvPr/>
          </p:nvSpPr>
          <p:spPr bwMode="auto">
            <a:xfrm flipH="1">
              <a:off x="4126" y="3030"/>
              <a:ext cx="4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8" name="Line 16"/>
            <p:cNvSpPr>
              <a:spLocks noChangeShapeType="1"/>
            </p:cNvSpPr>
            <p:nvPr/>
          </p:nvSpPr>
          <p:spPr bwMode="auto">
            <a:xfrm>
              <a:off x="2784" y="3504"/>
              <a:ext cx="25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49" name="Line 17"/>
            <p:cNvSpPr>
              <a:spLocks noChangeShapeType="1"/>
            </p:cNvSpPr>
            <p:nvPr/>
          </p:nvSpPr>
          <p:spPr bwMode="auto">
            <a:xfrm>
              <a:off x="3086" y="3590"/>
              <a:ext cx="0" cy="24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0" name="Line 18"/>
            <p:cNvSpPr>
              <a:spLocks noChangeShapeType="1"/>
            </p:cNvSpPr>
            <p:nvPr/>
          </p:nvSpPr>
          <p:spPr bwMode="auto">
            <a:xfrm>
              <a:off x="4766" y="3590"/>
              <a:ext cx="0" cy="24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1" name="Line 19"/>
            <p:cNvSpPr>
              <a:spLocks noChangeShapeType="1"/>
            </p:cNvSpPr>
            <p:nvPr/>
          </p:nvSpPr>
          <p:spPr bwMode="auto">
            <a:xfrm>
              <a:off x="4126" y="3750"/>
              <a:ext cx="64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2" name="Line 20"/>
            <p:cNvSpPr>
              <a:spLocks noChangeShapeType="1"/>
            </p:cNvSpPr>
            <p:nvPr/>
          </p:nvSpPr>
          <p:spPr bwMode="auto">
            <a:xfrm flipH="1">
              <a:off x="3086" y="3750"/>
              <a:ext cx="64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8053" name="Text Box 21"/>
            <p:cNvSpPr txBox="1">
              <a:spLocks noChangeArrowheads="1"/>
            </p:cNvSpPr>
            <p:nvPr/>
          </p:nvSpPr>
          <p:spPr bwMode="auto">
            <a:xfrm>
              <a:off x="3806" y="3590"/>
              <a:ext cx="400" cy="2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28054" name="Text Box 22"/>
            <p:cNvSpPr txBox="1">
              <a:spLocks noChangeArrowheads="1"/>
            </p:cNvSpPr>
            <p:nvPr/>
          </p:nvSpPr>
          <p:spPr bwMode="auto">
            <a:xfrm>
              <a:off x="4644" y="2747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 m</a:t>
              </a:r>
            </a:p>
          </p:txBody>
        </p:sp>
        <p:sp>
          <p:nvSpPr>
            <p:cNvPr id="428055" name="Text Box 23"/>
            <p:cNvSpPr txBox="1">
              <a:spLocks noChangeArrowheads="1"/>
            </p:cNvSpPr>
            <p:nvPr/>
          </p:nvSpPr>
          <p:spPr bwMode="auto">
            <a:xfrm>
              <a:off x="3726" y="3030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6666"/>
                  </a:solidFill>
                </a:rPr>
                <a:t>M</a:t>
              </a:r>
            </a:p>
          </p:txBody>
        </p:sp>
        <p:sp>
          <p:nvSpPr>
            <p:cNvPr id="428056" name="Text Box 24"/>
            <p:cNvSpPr txBox="1">
              <a:spLocks noChangeArrowheads="1"/>
            </p:cNvSpPr>
            <p:nvPr/>
          </p:nvSpPr>
          <p:spPr bwMode="auto">
            <a:xfrm>
              <a:off x="4235" y="2736"/>
              <a:ext cx="318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Book Antiqua" pitchFamily="18" charset="0"/>
                  <a:ea typeface="楷体_GB2312" pitchFamily="49" charset="-122"/>
                </a:rPr>
                <a:t>v</a:t>
              </a:r>
            </a:p>
          </p:txBody>
        </p:sp>
        <p:sp>
          <p:nvSpPr>
            <p:cNvPr id="428057" name="Line 25"/>
            <p:cNvSpPr>
              <a:spLocks noChangeShapeType="1"/>
            </p:cNvSpPr>
            <p:nvPr/>
          </p:nvSpPr>
          <p:spPr bwMode="auto">
            <a:xfrm>
              <a:off x="4916" y="3335"/>
              <a:ext cx="362" cy="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8058" name="Text Box 26"/>
            <p:cNvSpPr txBox="1">
              <a:spLocks noChangeArrowheads="1"/>
            </p:cNvSpPr>
            <p:nvPr/>
          </p:nvSpPr>
          <p:spPr bwMode="auto">
            <a:xfrm>
              <a:off x="5040" y="2976"/>
              <a:ext cx="37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8080"/>
                  </a:solidFill>
                  <a:latin typeface="Book Antiqua" pitchFamily="18" charset="0"/>
                  <a:ea typeface="楷体_GB2312" pitchFamily="49" charset="-122"/>
                </a:rPr>
                <a:t>v</a:t>
              </a:r>
              <a:r>
                <a:rPr lang="en-US" altLang="zh-CN" sz="2800" i="1" baseline="-25000">
                  <a:solidFill>
                    <a:srgbClr val="008080"/>
                  </a:solidFill>
                  <a:latin typeface="Book Antiqua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8059" name="Line 27"/>
            <p:cNvSpPr>
              <a:spLocks noChangeShapeType="1"/>
            </p:cNvSpPr>
            <p:nvPr/>
          </p:nvSpPr>
          <p:spPr bwMode="auto">
            <a:xfrm flipV="1">
              <a:off x="2784" y="2352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0" name="Line 28"/>
            <p:cNvSpPr>
              <a:spLocks noChangeShapeType="1"/>
            </p:cNvSpPr>
            <p:nvPr/>
          </p:nvSpPr>
          <p:spPr bwMode="auto">
            <a:xfrm flipV="1">
              <a:off x="3086" y="2832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1" name="Text Box 29"/>
            <p:cNvSpPr txBox="1">
              <a:spLocks noChangeArrowheads="1"/>
            </p:cNvSpPr>
            <p:nvPr/>
          </p:nvSpPr>
          <p:spPr bwMode="auto">
            <a:xfrm>
              <a:off x="2784" y="2880"/>
              <a:ext cx="370" cy="3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CC"/>
                  </a:solidFill>
                  <a:ea typeface="楷体_GB2312" pitchFamily="49" charset="-122"/>
                </a:rPr>
                <a:t>x</a:t>
              </a:r>
              <a:r>
                <a:rPr lang="en-US" altLang="zh-CN" sz="2800" baseline="-25000">
                  <a:solidFill>
                    <a:srgbClr val="0000CC"/>
                  </a:solidFill>
                  <a:latin typeface="Book Antiqua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8062" name="Text Box 30"/>
            <p:cNvSpPr txBox="1">
              <a:spLocks noChangeArrowheads="1"/>
            </p:cNvSpPr>
            <p:nvPr/>
          </p:nvSpPr>
          <p:spPr bwMode="auto">
            <a:xfrm>
              <a:off x="2544" y="3456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O</a:t>
              </a:r>
            </a:p>
          </p:txBody>
        </p:sp>
        <p:sp>
          <p:nvSpPr>
            <p:cNvPr id="428063" name="Text Box 31"/>
            <p:cNvSpPr txBox="1">
              <a:spLocks noChangeArrowheads="1"/>
            </p:cNvSpPr>
            <p:nvPr/>
          </p:nvSpPr>
          <p:spPr bwMode="auto">
            <a:xfrm>
              <a:off x="2544" y="2352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y</a:t>
              </a:r>
            </a:p>
          </p:txBody>
        </p:sp>
        <p:sp>
          <p:nvSpPr>
            <p:cNvPr id="428064" name="Text Box 32"/>
            <p:cNvSpPr txBox="1">
              <a:spLocks noChangeArrowheads="1"/>
            </p:cNvSpPr>
            <p:nvPr/>
          </p:nvSpPr>
          <p:spPr bwMode="auto">
            <a:xfrm>
              <a:off x="5136" y="3504"/>
              <a:ext cx="4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CA9F2-6375-4649-99A2-5EDE67C09F03}" type="slidenum">
              <a:rPr lang="en-US" altLang="zh-CN"/>
              <a:pPr/>
              <a:t>59</a:t>
            </a:fld>
            <a:endParaRPr lang="en-US" altLang="zh-CN"/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/>
        </p:nvGraphicFramePr>
        <p:xfrm>
          <a:off x="304800" y="1193800"/>
          <a:ext cx="8483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83986" imgH="772893" progId="Word.Document.8">
                  <p:embed/>
                </p:oleObj>
              </mc:Choice>
              <mc:Fallback>
                <p:oleObj name="文档" r:id="rId2" imgW="3383986" imgH="772893" progId="Word.Document.8">
                  <p:embed/>
                  <p:pic>
                    <p:nvPicPr>
                      <p:cNvPr id="429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93800"/>
                        <a:ext cx="8483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60" name="Group 4"/>
          <p:cNvGrpSpPr>
            <a:grpSpLocks/>
          </p:cNvGrpSpPr>
          <p:nvPr/>
        </p:nvGrpSpPr>
        <p:grpSpPr bwMode="auto">
          <a:xfrm>
            <a:off x="4495800" y="2895600"/>
            <a:ext cx="4464050" cy="3448050"/>
            <a:chOff x="2699" y="1554"/>
            <a:chExt cx="2812" cy="2172"/>
          </a:xfrm>
        </p:grpSpPr>
        <p:sp>
          <p:nvSpPr>
            <p:cNvPr id="429061" name="Line 5"/>
            <p:cNvSpPr>
              <a:spLocks noChangeShapeType="1"/>
            </p:cNvSpPr>
            <p:nvPr/>
          </p:nvSpPr>
          <p:spPr bwMode="auto">
            <a:xfrm>
              <a:off x="2942" y="2833"/>
              <a:ext cx="477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62" name="Line 6"/>
            <p:cNvSpPr>
              <a:spLocks noChangeShapeType="1"/>
            </p:cNvSpPr>
            <p:nvPr/>
          </p:nvSpPr>
          <p:spPr bwMode="auto">
            <a:xfrm>
              <a:off x="4565" y="3156"/>
              <a:ext cx="382" cy="3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63" name="Line 7"/>
            <p:cNvSpPr>
              <a:spLocks noChangeShapeType="1"/>
            </p:cNvSpPr>
            <p:nvPr/>
          </p:nvSpPr>
          <p:spPr bwMode="auto">
            <a:xfrm>
              <a:off x="3414" y="2833"/>
              <a:ext cx="1507" cy="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64" name="Arc 8"/>
            <p:cNvSpPr>
              <a:spLocks/>
            </p:cNvSpPr>
            <p:nvPr/>
          </p:nvSpPr>
          <p:spPr bwMode="auto">
            <a:xfrm rot="10800000" flipH="1">
              <a:off x="4279" y="2842"/>
              <a:ext cx="95" cy="116"/>
            </a:xfrm>
            <a:custGeom>
              <a:avLst/>
              <a:gdLst>
                <a:gd name="G0" fmla="+- 0 0 0"/>
                <a:gd name="G1" fmla="+- 12431 0 0"/>
                <a:gd name="G2" fmla="+- 21600 0 0"/>
                <a:gd name="T0" fmla="*/ 17665 w 21600"/>
                <a:gd name="T1" fmla="*/ 0 h 12431"/>
                <a:gd name="T2" fmla="*/ 21600 w 21600"/>
                <a:gd name="T3" fmla="*/ 12431 h 12431"/>
                <a:gd name="T4" fmla="*/ 0 w 21600"/>
                <a:gd name="T5" fmla="*/ 12431 h 1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2431" fill="none" extrusionOk="0">
                  <a:moveTo>
                    <a:pt x="17664" y="0"/>
                  </a:moveTo>
                  <a:cubicBezTo>
                    <a:pt x="20225" y="3639"/>
                    <a:pt x="21600" y="7980"/>
                    <a:pt x="21600" y="12431"/>
                  </a:cubicBezTo>
                </a:path>
                <a:path w="21600" h="12431" stroke="0" extrusionOk="0">
                  <a:moveTo>
                    <a:pt x="17664" y="0"/>
                  </a:moveTo>
                  <a:cubicBezTo>
                    <a:pt x="20225" y="3639"/>
                    <a:pt x="21600" y="7980"/>
                    <a:pt x="21600" y="12431"/>
                  </a:cubicBezTo>
                  <a:lnTo>
                    <a:pt x="0" y="12431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65" name="Arc 9"/>
            <p:cNvSpPr>
              <a:spLocks/>
            </p:cNvSpPr>
            <p:nvPr/>
          </p:nvSpPr>
          <p:spPr bwMode="auto">
            <a:xfrm>
              <a:off x="4255" y="2738"/>
              <a:ext cx="95" cy="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9066" name="Object 10"/>
            <p:cNvGraphicFramePr>
              <a:graphicFrameLocks noChangeAspect="1"/>
            </p:cNvGraphicFramePr>
            <p:nvPr/>
          </p:nvGraphicFramePr>
          <p:xfrm>
            <a:off x="4383" y="2840"/>
            <a:ext cx="18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680" imgH="164880" progId="Equation.3">
                    <p:embed/>
                  </p:oleObj>
                </mc:Choice>
                <mc:Fallback>
                  <p:oleObj name="公式" r:id="rId4" imgW="139680" imgH="164880" progId="Equation.3">
                    <p:embed/>
                    <p:pic>
                      <p:nvPicPr>
                        <p:cNvPr id="42906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2840"/>
                          <a:ext cx="18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67" name="Object 11"/>
            <p:cNvGraphicFramePr>
              <a:graphicFrameLocks noChangeAspect="1"/>
            </p:cNvGraphicFramePr>
            <p:nvPr/>
          </p:nvGraphicFramePr>
          <p:xfrm>
            <a:off x="4927" y="3475"/>
            <a:ext cx="21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77480" progId="Equation.3">
                    <p:embed/>
                  </p:oleObj>
                </mc:Choice>
                <mc:Fallback>
                  <p:oleObj name="公式" r:id="rId6" imgW="152280" imgH="177480" progId="Equation.3">
                    <p:embed/>
                    <p:pic>
                      <p:nvPicPr>
                        <p:cNvPr id="42906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3475"/>
                          <a:ext cx="21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9068" name="Oval 12"/>
            <p:cNvSpPr>
              <a:spLocks noChangeArrowheads="1"/>
            </p:cNvSpPr>
            <p:nvPr/>
          </p:nvSpPr>
          <p:spPr bwMode="auto">
            <a:xfrm>
              <a:off x="2876" y="2777"/>
              <a:ext cx="95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6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69" name="Line 13"/>
            <p:cNvSpPr>
              <a:spLocks noChangeShapeType="1"/>
            </p:cNvSpPr>
            <p:nvPr/>
          </p:nvSpPr>
          <p:spPr bwMode="auto">
            <a:xfrm flipV="1">
              <a:off x="4553" y="1783"/>
              <a:ext cx="299" cy="477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H="1">
              <a:off x="4171" y="2356"/>
              <a:ext cx="311" cy="489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1" name="Freeform 15"/>
            <p:cNvSpPr>
              <a:spLocks/>
            </p:cNvSpPr>
            <p:nvPr/>
          </p:nvSpPr>
          <p:spPr bwMode="auto">
            <a:xfrm>
              <a:off x="3419" y="2320"/>
              <a:ext cx="1086" cy="513"/>
            </a:xfrm>
            <a:custGeom>
              <a:avLst/>
              <a:gdLst/>
              <a:ahLst/>
              <a:cxnLst>
                <a:cxn ang="0">
                  <a:pos x="0" y="258"/>
                </a:cxn>
                <a:cxn ang="0">
                  <a:pos x="312" y="192"/>
                </a:cxn>
                <a:cxn ang="0">
                  <a:pos x="546" y="0"/>
                </a:cxn>
              </a:cxnLst>
              <a:rect l="0" t="0" r="r" b="b"/>
              <a:pathLst>
                <a:path w="546" h="258">
                  <a:moveTo>
                    <a:pt x="0" y="258"/>
                  </a:moveTo>
                  <a:cubicBezTo>
                    <a:pt x="110" y="246"/>
                    <a:pt x="221" y="235"/>
                    <a:pt x="312" y="192"/>
                  </a:cubicBezTo>
                  <a:cubicBezTo>
                    <a:pt x="403" y="149"/>
                    <a:pt x="474" y="74"/>
                    <a:pt x="546" y="0"/>
                  </a:cubicBezTo>
                </a:path>
              </a:pathLst>
            </a:custGeom>
            <a:noFill/>
            <a:ln w="19050" cmpd="sng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2" name="Oval 16"/>
            <p:cNvSpPr>
              <a:spLocks noChangeArrowheads="1"/>
            </p:cNvSpPr>
            <p:nvPr/>
          </p:nvSpPr>
          <p:spPr bwMode="auto">
            <a:xfrm>
              <a:off x="4470" y="2260"/>
              <a:ext cx="95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6666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3" name="Freeform 17"/>
            <p:cNvSpPr>
              <a:spLocks/>
            </p:cNvSpPr>
            <p:nvPr/>
          </p:nvSpPr>
          <p:spPr bwMode="auto">
            <a:xfrm>
              <a:off x="4088" y="2833"/>
              <a:ext cx="477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96"/>
                </a:cxn>
                <a:cxn ang="0">
                  <a:pos x="240" y="240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cubicBezTo>
                    <a:pt x="52" y="28"/>
                    <a:pt x="104" y="56"/>
                    <a:pt x="144" y="96"/>
                  </a:cubicBezTo>
                  <a:cubicBezTo>
                    <a:pt x="184" y="136"/>
                    <a:pt x="212" y="188"/>
                    <a:pt x="240" y="240"/>
                  </a:cubicBezTo>
                </a:path>
              </a:pathLst>
            </a:custGeom>
            <a:noFill/>
            <a:ln w="19050" cmpd="sng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4" name="Oval 18"/>
            <p:cNvSpPr>
              <a:spLocks noChangeArrowheads="1"/>
            </p:cNvSpPr>
            <p:nvPr/>
          </p:nvSpPr>
          <p:spPr bwMode="auto">
            <a:xfrm>
              <a:off x="4470" y="3024"/>
              <a:ext cx="191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9075" name="Object 19"/>
            <p:cNvGraphicFramePr>
              <a:graphicFrameLocks noChangeAspect="1"/>
            </p:cNvGraphicFramePr>
            <p:nvPr/>
          </p:nvGraphicFramePr>
          <p:xfrm>
            <a:off x="4350" y="2610"/>
            <a:ext cx="16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77480" progId="Equation.3">
                    <p:embed/>
                  </p:oleObj>
                </mc:Choice>
                <mc:Fallback>
                  <p:oleObj name="公式" r:id="rId8" imgW="126720" imgH="177480" progId="Equation.3">
                    <p:embed/>
                    <p:pic>
                      <p:nvPicPr>
                        <p:cNvPr id="42907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" y="2610"/>
                          <a:ext cx="16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9076" name="Oval 20"/>
            <p:cNvSpPr>
              <a:spLocks noChangeArrowheads="1"/>
            </p:cNvSpPr>
            <p:nvPr/>
          </p:nvSpPr>
          <p:spPr bwMode="auto">
            <a:xfrm>
              <a:off x="3992" y="2738"/>
              <a:ext cx="191" cy="19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7" name="Line 21"/>
            <p:cNvSpPr>
              <a:spLocks noChangeShapeType="1"/>
            </p:cNvSpPr>
            <p:nvPr/>
          </p:nvSpPr>
          <p:spPr bwMode="auto">
            <a:xfrm>
              <a:off x="4921" y="2840"/>
              <a:ext cx="408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078" name="Line 22"/>
            <p:cNvSpPr>
              <a:spLocks noChangeShapeType="1"/>
            </p:cNvSpPr>
            <p:nvPr/>
          </p:nvSpPr>
          <p:spPr bwMode="auto">
            <a:xfrm flipV="1">
              <a:off x="4921" y="2432"/>
              <a:ext cx="0" cy="4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079" name="Text Box 23"/>
            <p:cNvSpPr txBox="1">
              <a:spLocks noChangeArrowheads="1"/>
            </p:cNvSpPr>
            <p:nvPr/>
          </p:nvSpPr>
          <p:spPr bwMode="auto">
            <a:xfrm>
              <a:off x="4876" y="220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993366"/>
                  </a:solidFill>
                </a:rPr>
                <a:t>y</a:t>
              </a:r>
            </a:p>
          </p:txBody>
        </p:sp>
        <p:sp>
          <p:nvSpPr>
            <p:cNvPr id="429080" name="Text Box 24"/>
            <p:cNvSpPr txBox="1">
              <a:spLocks noChangeArrowheads="1"/>
            </p:cNvSpPr>
            <p:nvPr/>
          </p:nvSpPr>
          <p:spPr bwMode="auto">
            <a:xfrm>
              <a:off x="5284" y="273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993366"/>
                  </a:solidFill>
                </a:rPr>
                <a:t>x</a:t>
              </a:r>
            </a:p>
          </p:txBody>
        </p:sp>
        <p:sp>
          <p:nvSpPr>
            <p:cNvPr id="429081" name="Text Box 25"/>
            <p:cNvSpPr txBox="1">
              <a:spLocks noChangeArrowheads="1"/>
            </p:cNvSpPr>
            <p:nvPr/>
          </p:nvSpPr>
          <p:spPr bwMode="auto">
            <a:xfrm>
              <a:off x="4785" y="279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993366"/>
                  </a:solidFill>
                </a:rPr>
                <a:t>O</a:t>
              </a:r>
            </a:p>
          </p:txBody>
        </p:sp>
        <p:sp>
          <p:nvSpPr>
            <p:cNvPr id="429082" name="Text Box 26"/>
            <p:cNvSpPr txBox="1">
              <a:spLocks noChangeArrowheads="1"/>
            </p:cNvSpPr>
            <p:nvPr/>
          </p:nvSpPr>
          <p:spPr bwMode="auto">
            <a:xfrm>
              <a:off x="2699" y="2976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  <p:sp>
          <p:nvSpPr>
            <p:cNvPr id="429083" name="Text Box 27"/>
            <p:cNvSpPr txBox="1">
              <a:spLocks noChangeArrowheads="1"/>
            </p:cNvSpPr>
            <p:nvPr/>
          </p:nvSpPr>
          <p:spPr bwMode="auto">
            <a:xfrm>
              <a:off x="2835" y="2507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8080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429084" name="Text Box 28"/>
            <p:cNvSpPr txBox="1">
              <a:spLocks noChangeArrowheads="1"/>
            </p:cNvSpPr>
            <p:nvPr/>
          </p:nvSpPr>
          <p:spPr bwMode="auto">
            <a:xfrm>
              <a:off x="3243" y="2523"/>
              <a:ext cx="59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8080"/>
                  </a:solidFill>
                  <a:latin typeface="Book Antiqua" pitchFamily="18" charset="0"/>
                </a:rPr>
                <a:t>v</a:t>
              </a:r>
              <a:r>
                <a:rPr lang="en-US" altLang="zh-CN" sz="2400" baseline="-25000">
                  <a:solidFill>
                    <a:srgbClr val="008080"/>
                  </a:solidFill>
                </a:rPr>
                <a:t>0</a:t>
              </a:r>
              <a:endParaRPr lang="en-US" altLang="zh-CN" sz="2400">
                <a:solidFill>
                  <a:srgbClr val="008080"/>
                </a:solidFill>
              </a:endParaRPr>
            </a:p>
          </p:txBody>
        </p:sp>
        <p:sp>
          <p:nvSpPr>
            <p:cNvPr id="429085" name="Text Box 29"/>
            <p:cNvSpPr txBox="1">
              <a:spLocks noChangeArrowheads="1"/>
            </p:cNvSpPr>
            <p:nvPr/>
          </p:nvSpPr>
          <p:spPr bwMode="auto">
            <a:xfrm>
              <a:off x="4785" y="1554"/>
              <a:ext cx="22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8080"/>
                  </a:solidFill>
                  <a:latin typeface="Book Antiqua" pitchFamily="18" charset="0"/>
                </a:rPr>
                <a:t>v</a:t>
              </a:r>
              <a:endParaRPr lang="en-US" altLang="zh-CN" sz="2400">
                <a:solidFill>
                  <a:srgbClr val="008080"/>
                </a:solidFill>
                <a:latin typeface="Book Antiqua" pitchFamily="18" charset="0"/>
              </a:endParaRPr>
            </a:p>
          </p:txBody>
        </p:sp>
      </p:grpSp>
      <p:graphicFrame>
        <p:nvGraphicFramePr>
          <p:cNvPr id="429086" name="Object 30"/>
          <p:cNvGraphicFramePr>
            <a:graphicFrameLocks noChangeAspect="1"/>
          </p:cNvGraphicFramePr>
          <p:nvPr/>
        </p:nvGraphicFramePr>
        <p:xfrm>
          <a:off x="431800" y="3165475"/>
          <a:ext cx="3598863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0" imgW="1799227" imgH="1581784" progId="Word.Document.8">
                  <p:embed/>
                </p:oleObj>
              </mc:Choice>
              <mc:Fallback>
                <p:oleObj name="文档" r:id="rId10" imgW="1799227" imgH="1581784" progId="Word.Document.8">
                  <p:embed/>
                  <p:pic>
                    <p:nvPicPr>
                      <p:cNvPr id="4290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165475"/>
                        <a:ext cx="3598863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31F7B-7876-498F-8D41-2A80D88CE85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501650" y="12192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牛顿第一定律（惯性定律）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495300" y="1752600"/>
            <a:ext cx="8153400" cy="105092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任何物体都将保持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静止</a:t>
            </a:r>
            <a:r>
              <a:rPr kumimoji="1" lang="zh-CN" altLang="en-US" sz="2800">
                <a:cs typeface="Times New Roman" pitchFamily="18" charset="0"/>
              </a:rPr>
              <a:t>或</a:t>
            </a:r>
            <a:r>
              <a:rPr kumimoji="1" lang="zh-CN" altLang="en-US" sz="2800">
                <a:solidFill>
                  <a:srgbClr val="0000CC"/>
                </a:solidFill>
                <a:cs typeface="Times New Roman" pitchFamily="18" charset="0"/>
              </a:rPr>
              <a:t>匀速直线运动</a:t>
            </a:r>
            <a:r>
              <a:rPr kumimoji="1" lang="zh-CN" altLang="en-US" sz="2800">
                <a:cs typeface="Times New Roman" pitchFamily="18" charset="0"/>
              </a:rPr>
              <a:t>的状态直到</a:t>
            </a:r>
            <a:r>
              <a:rPr kumimoji="1" lang="zh-CN" altLang="en-US" sz="2800">
                <a:solidFill>
                  <a:srgbClr val="FF3300"/>
                </a:solidFill>
                <a:cs typeface="Times New Roman" pitchFamily="18" charset="0"/>
              </a:rPr>
              <a:t>其他物体所作用的力</a:t>
            </a:r>
            <a:r>
              <a:rPr kumimoji="1" lang="zh-CN" altLang="en-US" sz="2800">
                <a:cs typeface="Times New Roman" pitchFamily="18" charset="0"/>
              </a:rPr>
              <a:t>迫使它改变这种状态为止。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266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CC"/>
                </a:solidFill>
                <a:cs typeface="Times New Roman" pitchFamily="18" charset="0"/>
              </a:rPr>
              <a:t>数学形式：</a:t>
            </a:r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3276600" y="2973388"/>
          <a:ext cx="35194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6" name="公式" r:id="rId2" imgW="1396800" imgH="228600" progId="Equation.3">
                  <p:embed/>
                </p:oleObj>
              </mc:Choice>
              <mc:Fallback>
                <p:oleObj name="公式" r:id="rId2" imgW="13968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3388"/>
                        <a:ext cx="351948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8" name="Text Box 8"/>
          <p:cNvSpPr txBox="1">
            <a:spLocks noChangeArrowheads="1"/>
          </p:cNvSpPr>
          <p:nvPr/>
        </p:nvSpPr>
        <p:spPr bwMode="auto">
          <a:xfrm>
            <a:off x="457200" y="3657600"/>
            <a:ext cx="8153400" cy="561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cs typeface="Times New Roman" pitchFamily="18" charset="0"/>
              </a:rPr>
              <a:t> </a:t>
            </a:r>
            <a:r>
              <a:rPr kumimoji="1" lang="zh-CN" altLang="en-US" sz="2800" dirty="0">
                <a:cs typeface="Times New Roman" pitchFamily="18" charset="0"/>
              </a:rPr>
              <a:t>物体的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惯性</a:t>
            </a:r>
            <a:r>
              <a:rPr kumimoji="1" lang="zh-CN" altLang="en-US" sz="2800" dirty="0">
                <a:cs typeface="Times New Roman" pitchFamily="18" charset="0"/>
              </a:rPr>
              <a:t>：物体具有保持运动状态不变的性质。 </a:t>
            </a:r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457200" y="4343400"/>
            <a:ext cx="8207375" cy="197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3300"/>
                </a:solidFill>
                <a:cs typeface="Times New Roman" pitchFamily="18" charset="0"/>
              </a:rPr>
              <a:t>力与运动的关系</a:t>
            </a:r>
            <a:r>
              <a:rPr kumimoji="1" lang="zh-CN" altLang="en-US" sz="2800" dirty="0">
                <a:cs typeface="Times New Roman" pitchFamily="18" charset="0"/>
              </a:rPr>
              <a:t>：力的作用是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改变</a:t>
            </a:r>
            <a:r>
              <a:rPr kumimoji="1" lang="zh-CN" altLang="en-US" sz="2800" dirty="0">
                <a:cs typeface="Times New Roman" pitchFamily="18" charset="0"/>
              </a:rPr>
              <a:t>物体的运动状态（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改变</a:t>
            </a:r>
            <a:r>
              <a:rPr kumimoji="1" lang="zh-CN" altLang="en-US" sz="2800" dirty="0">
                <a:cs typeface="Times New Roman" pitchFamily="18" charset="0"/>
              </a:rPr>
              <a:t>运动速度），而不是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维持</a:t>
            </a:r>
            <a:r>
              <a:rPr kumimoji="1" lang="zh-CN" altLang="en-US" sz="2800" dirty="0">
                <a:cs typeface="Times New Roman" pitchFamily="18" charset="0"/>
              </a:rPr>
              <a:t>物体的运动状态（</a:t>
            </a:r>
            <a:r>
              <a:rPr kumimoji="1" lang="zh-CN" altLang="en-US" sz="2800" dirty="0">
                <a:solidFill>
                  <a:srgbClr val="0000CC"/>
                </a:solidFill>
                <a:cs typeface="Times New Roman" pitchFamily="18" charset="0"/>
              </a:rPr>
              <a:t>维持</a:t>
            </a:r>
            <a:r>
              <a:rPr kumimoji="1" lang="zh-CN" altLang="en-US" sz="2800" dirty="0">
                <a:cs typeface="Times New Roman" pitchFamily="18" charset="0"/>
              </a:rPr>
              <a:t>运动速度）；力是使物体运动状态发生变化的物体间的相互作用。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8" grpId="0" autoUpdateAnimBg="0"/>
      <p:bldP spid="26112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BF32-07EE-44D8-8574-6BC2C845B245}" type="slidenum">
              <a:rPr lang="en-US" altLang="zh-CN"/>
              <a:pPr/>
              <a:t>60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392167" imgH="5036763"/>
        </mc:Choice>
        <mc:Fallback>
          <p:control r:id="rId1" imgW="6392167" imgH="5036763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81125" y="1219200"/>
                  <a:ext cx="6391275" cy="5037138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67BC-196E-4BA5-AB8A-3BD6B843455D}" type="slidenum">
              <a:rPr lang="en-US" altLang="zh-CN"/>
              <a:pPr/>
              <a:t>61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582694" imgH="5036763"/>
        </mc:Choice>
        <mc:Fallback>
          <p:control r:id="rId1" imgW="6582694" imgH="5036763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219200"/>
                  <a:ext cx="6581775" cy="5037138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动量定理，动量守恒定律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CD255-C1FA-4AF0-A309-5B2296493AD5}" type="slidenum">
              <a:rPr lang="en-US" altLang="zh-CN"/>
              <a:pPr/>
              <a:t>62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801799" imgH="5038095"/>
        </mc:Choice>
        <mc:Fallback>
          <p:control r:id="rId1" imgW="6801799" imgH="5038095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98563" y="1209675"/>
                  <a:ext cx="6802437" cy="5038725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CC6B-00C3-47C4-A8D8-A85B715EEB69}" type="slidenum">
              <a:rPr lang="en-US" altLang="zh-CN"/>
              <a:pPr/>
              <a:t>7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777601" imgH="5831657"/>
        </mc:Choice>
        <mc:Fallback>
          <p:control r:id="rId1" imgW="7777601" imgH="5831657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025525"/>
                  <a:ext cx="7777163" cy="5832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A393-56F0-4C5E-9EEA-FB86E1EF65B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01650" y="1219200"/>
            <a:ext cx="4451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牛顿第二定律（牛顿运动方程）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533400" y="1755775"/>
            <a:ext cx="8077200" cy="1520825"/>
          </a:xfrm>
          <a:prstGeom prst="rect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cs typeface="Times New Roman" pitchFamily="18" charset="0"/>
              </a:rPr>
              <a:t>物体受到外力作用时，它所获得的加速度的大小与合外力的大小成正比，与物体的质量成反比，加速度的方向与合外力的方向相同。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25193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CC"/>
                </a:solidFill>
                <a:cs typeface="Times New Roman" pitchFamily="18" charset="0"/>
              </a:rPr>
              <a:t>数学形式：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3505200" y="3733800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0" name="公式" r:id="rId2" imgW="507960" imgH="203040" progId="Equation.3">
                  <p:embed/>
                </p:oleObj>
              </mc:Choice>
              <mc:Fallback>
                <p:oleObj name="公式" r:id="rId2" imgW="5079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33800"/>
                        <a:ext cx="127000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Text Box 7"/>
          <p:cNvSpPr txBox="1">
            <a:spLocks noChangeArrowheads="1"/>
          </p:cNvSpPr>
          <p:nvPr/>
        </p:nvSpPr>
        <p:spPr bwMode="auto">
          <a:xfrm>
            <a:off x="1752600" y="5181600"/>
            <a:ext cx="9144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cs typeface="Times New Roman" pitchFamily="18" charset="0"/>
              </a:rPr>
              <a:t>或</a:t>
            </a:r>
          </a:p>
        </p:txBody>
      </p:sp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3429000" y="5029200"/>
          <a:ext cx="15541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2" name="公式" r:id="rId4" imgW="622080" imgH="393480" progId="Equation.3">
                  <p:embed/>
                </p:oleObj>
              </mc:Choice>
              <mc:Fallback>
                <p:oleObj name="公式" r:id="rId4" imgW="62208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155416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牛顿定律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962F-CB42-458D-B74E-1254726BE7A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381000" y="1203325"/>
            <a:ext cx="3673475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rgbClr val="CC0066"/>
                </a:solidFill>
              </a:rPr>
              <a:t>加速度与力的关系</a:t>
            </a:r>
            <a:r>
              <a:rPr kumimoji="1" lang="en-US" altLang="zh-CN" sz="2800" dirty="0">
                <a:solidFill>
                  <a:srgbClr val="CC0066"/>
                </a:solidFill>
              </a:rPr>
              <a:t>: </a:t>
            </a:r>
          </a:p>
        </p:txBody>
      </p:sp>
      <p:graphicFrame>
        <p:nvGraphicFramePr>
          <p:cNvPr id="263192" name="Object 24"/>
          <p:cNvGraphicFramePr>
            <a:graphicFrameLocks noChangeAspect="1"/>
          </p:cNvGraphicFramePr>
          <p:nvPr/>
        </p:nvGraphicFramePr>
        <p:xfrm>
          <a:off x="4267200" y="1262062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92" name="公式" r:id="rId2" imgW="419040" imgH="203040" progId="Equation.3">
                  <p:embed/>
                </p:oleObj>
              </mc:Choice>
              <mc:Fallback>
                <p:oleObj name="公式" r:id="rId2" imgW="419040" imgH="20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62062"/>
                        <a:ext cx="104775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197" name="Group 29"/>
          <p:cNvGrpSpPr>
            <a:grpSpLocks/>
          </p:cNvGrpSpPr>
          <p:nvPr/>
        </p:nvGrpSpPr>
        <p:grpSpPr bwMode="auto">
          <a:xfrm>
            <a:off x="1828800" y="1600200"/>
            <a:ext cx="4838700" cy="1511300"/>
            <a:chOff x="1152" y="864"/>
            <a:chExt cx="3048" cy="952"/>
          </a:xfrm>
        </p:grpSpPr>
        <p:sp>
          <p:nvSpPr>
            <p:cNvPr id="263173" name="Rectangle 5"/>
            <p:cNvSpPr>
              <a:spLocks noChangeArrowheads="1"/>
            </p:cNvSpPr>
            <p:nvPr/>
          </p:nvSpPr>
          <p:spPr bwMode="auto">
            <a:xfrm>
              <a:off x="1152" y="1096"/>
              <a:ext cx="349" cy="466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3174" name="Line 6"/>
            <p:cNvSpPr>
              <a:spLocks noChangeShapeType="1"/>
            </p:cNvSpPr>
            <p:nvPr/>
          </p:nvSpPr>
          <p:spPr bwMode="auto">
            <a:xfrm>
              <a:off x="1443" y="1676"/>
              <a:ext cx="34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75" name="Freeform 7"/>
            <p:cNvSpPr>
              <a:spLocks/>
            </p:cNvSpPr>
            <p:nvPr/>
          </p:nvSpPr>
          <p:spPr bwMode="auto">
            <a:xfrm flipV="1">
              <a:off x="1501" y="1270"/>
              <a:ext cx="699" cy="11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6" y="0"/>
                </a:cxn>
                <a:cxn ang="0">
                  <a:pos x="91" y="46"/>
                </a:cxn>
                <a:cxn ang="0">
                  <a:pos x="136" y="0"/>
                </a:cxn>
                <a:cxn ang="0">
                  <a:pos x="182" y="46"/>
                </a:cxn>
                <a:cxn ang="0">
                  <a:pos x="227" y="0"/>
                </a:cxn>
                <a:cxn ang="0">
                  <a:pos x="272" y="46"/>
                </a:cxn>
                <a:cxn ang="0">
                  <a:pos x="318" y="0"/>
                </a:cxn>
                <a:cxn ang="0">
                  <a:pos x="363" y="46"/>
                </a:cxn>
                <a:cxn ang="0">
                  <a:pos x="408" y="0"/>
                </a:cxn>
                <a:cxn ang="0">
                  <a:pos x="454" y="46"/>
                </a:cxn>
                <a:cxn ang="0">
                  <a:pos x="499" y="0"/>
                </a:cxn>
                <a:cxn ang="0">
                  <a:pos x="544" y="46"/>
                </a:cxn>
                <a:cxn ang="0">
                  <a:pos x="590" y="0"/>
                </a:cxn>
                <a:cxn ang="0">
                  <a:pos x="635" y="46"/>
                </a:cxn>
                <a:cxn ang="0">
                  <a:pos x="681" y="0"/>
                </a:cxn>
              </a:cxnLst>
              <a:rect l="0" t="0" r="r" b="b"/>
              <a:pathLst>
                <a:path w="681" h="46">
                  <a:moveTo>
                    <a:pt x="0" y="46"/>
                  </a:moveTo>
                  <a:cubicBezTo>
                    <a:pt x="15" y="23"/>
                    <a:pt x="31" y="0"/>
                    <a:pt x="46" y="0"/>
                  </a:cubicBezTo>
                  <a:cubicBezTo>
                    <a:pt x="61" y="0"/>
                    <a:pt x="76" y="46"/>
                    <a:pt x="91" y="46"/>
                  </a:cubicBezTo>
                  <a:cubicBezTo>
                    <a:pt x="106" y="46"/>
                    <a:pt x="121" y="0"/>
                    <a:pt x="136" y="0"/>
                  </a:cubicBezTo>
                  <a:cubicBezTo>
                    <a:pt x="151" y="0"/>
                    <a:pt x="167" y="46"/>
                    <a:pt x="182" y="46"/>
                  </a:cubicBezTo>
                  <a:cubicBezTo>
                    <a:pt x="197" y="46"/>
                    <a:pt x="212" y="0"/>
                    <a:pt x="227" y="0"/>
                  </a:cubicBezTo>
                  <a:cubicBezTo>
                    <a:pt x="242" y="0"/>
                    <a:pt x="257" y="46"/>
                    <a:pt x="272" y="46"/>
                  </a:cubicBezTo>
                  <a:cubicBezTo>
                    <a:pt x="287" y="46"/>
                    <a:pt x="303" y="0"/>
                    <a:pt x="318" y="0"/>
                  </a:cubicBezTo>
                  <a:cubicBezTo>
                    <a:pt x="333" y="0"/>
                    <a:pt x="348" y="46"/>
                    <a:pt x="363" y="46"/>
                  </a:cubicBezTo>
                  <a:cubicBezTo>
                    <a:pt x="378" y="46"/>
                    <a:pt x="393" y="0"/>
                    <a:pt x="408" y="0"/>
                  </a:cubicBezTo>
                  <a:cubicBezTo>
                    <a:pt x="423" y="0"/>
                    <a:pt x="439" y="46"/>
                    <a:pt x="454" y="46"/>
                  </a:cubicBezTo>
                  <a:cubicBezTo>
                    <a:pt x="469" y="46"/>
                    <a:pt x="484" y="0"/>
                    <a:pt x="499" y="0"/>
                  </a:cubicBezTo>
                  <a:cubicBezTo>
                    <a:pt x="514" y="0"/>
                    <a:pt x="529" y="46"/>
                    <a:pt x="544" y="46"/>
                  </a:cubicBezTo>
                  <a:cubicBezTo>
                    <a:pt x="559" y="46"/>
                    <a:pt x="575" y="0"/>
                    <a:pt x="590" y="0"/>
                  </a:cubicBezTo>
                  <a:cubicBezTo>
                    <a:pt x="605" y="0"/>
                    <a:pt x="620" y="46"/>
                    <a:pt x="635" y="46"/>
                  </a:cubicBezTo>
                  <a:cubicBezTo>
                    <a:pt x="650" y="46"/>
                    <a:pt x="665" y="23"/>
                    <a:pt x="681" y="0"/>
                  </a:cubicBezTo>
                </a:path>
              </a:pathLst>
            </a:cu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76" name="Line 8"/>
            <p:cNvSpPr>
              <a:spLocks noChangeShapeType="1"/>
            </p:cNvSpPr>
            <p:nvPr/>
          </p:nvSpPr>
          <p:spPr bwMode="auto">
            <a:xfrm>
              <a:off x="2200" y="1386"/>
              <a:ext cx="29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2782" y="1096"/>
              <a:ext cx="349" cy="466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3178" name="Freeform 10"/>
            <p:cNvSpPr>
              <a:spLocks/>
            </p:cNvSpPr>
            <p:nvPr/>
          </p:nvSpPr>
          <p:spPr bwMode="auto">
            <a:xfrm flipV="1">
              <a:off x="3131" y="1096"/>
              <a:ext cx="699" cy="11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6" y="0"/>
                </a:cxn>
                <a:cxn ang="0">
                  <a:pos x="91" y="46"/>
                </a:cxn>
                <a:cxn ang="0">
                  <a:pos x="136" y="0"/>
                </a:cxn>
                <a:cxn ang="0">
                  <a:pos x="182" y="46"/>
                </a:cxn>
                <a:cxn ang="0">
                  <a:pos x="227" y="0"/>
                </a:cxn>
                <a:cxn ang="0">
                  <a:pos x="272" y="46"/>
                </a:cxn>
                <a:cxn ang="0">
                  <a:pos x="318" y="0"/>
                </a:cxn>
                <a:cxn ang="0">
                  <a:pos x="363" y="46"/>
                </a:cxn>
                <a:cxn ang="0">
                  <a:pos x="408" y="0"/>
                </a:cxn>
                <a:cxn ang="0">
                  <a:pos x="454" y="46"/>
                </a:cxn>
                <a:cxn ang="0">
                  <a:pos x="499" y="0"/>
                </a:cxn>
                <a:cxn ang="0">
                  <a:pos x="544" y="46"/>
                </a:cxn>
                <a:cxn ang="0">
                  <a:pos x="590" y="0"/>
                </a:cxn>
                <a:cxn ang="0">
                  <a:pos x="635" y="46"/>
                </a:cxn>
                <a:cxn ang="0">
                  <a:pos x="681" y="0"/>
                </a:cxn>
              </a:cxnLst>
              <a:rect l="0" t="0" r="r" b="b"/>
              <a:pathLst>
                <a:path w="681" h="46">
                  <a:moveTo>
                    <a:pt x="0" y="46"/>
                  </a:moveTo>
                  <a:cubicBezTo>
                    <a:pt x="15" y="23"/>
                    <a:pt x="31" y="0"/>
                    <a:pt x="46" y="0"/>
                  </a:cubicBezTo>
                  <a:cubicBezTo>
                    <a:pt x="61" y="0"/>
                    <a:pt x="76" y="46"/>
                    <a:pt x="91" y="46"/>
                  </a:cubicBezTo>
                  <a:cubicBezTo>
                    <a:pt x="106" y="46"/>
                    <a:pt x="121" y="0"/>
                    <a:pt x="136" y="0"/>
                  </a:cubicBezTo>
                  <a:cubicBezTo>
                    <a:pt x="151" y="0"/>
                    <a:pt x="167" y="46"/>
                    <a:pt x="182" y="46"/>
                  </a:cubicBezTo>
                  <a:cubicBezTo>
                    <a:pt x="197" y="46"/>
                    <a:pt x="212" y="0"/>
                    <a:pt x="227" y="0"/>
                  </a:cubicBezTo>
                  <a:cubicBezTo>
                    <a:pt x="242" y="0"/>
                    <a:pt x="257" y="46"/>
                    <a:pt x="272" y="46"/>
                  </a:cubicBezTo>
                  <a:cubicBezTo>
                    <a:pt x="287" y="46"/>
                    <a:pt x="303" y="0"/>
                    <a:pt x="318" y="0"/>
                  </a:cubicBezTo>
                  <a:cubicBezTo>
                    <a:pt x="333" y="0"/>
                    <a:pt x="348" y="46"/>
                    <a:pt x="363" y="46"/>
                  </a:cubicBezTo>
                  <a:cubicBezTo>
                    <a:pt x="378" y="46"/>
                    <a:pt x="393" y="0"/>
                    <a:pt x="408" y="0"/>
                  </a:cubicBezTo>
                  <a:cubicBezTo>
                    <a:pt x="423" y="0"/>
                    <a:pt x="439" y="46"/>
                    <a:pt x="454" y="46"/>
                  </a:cubicBezTo>
                  <a:cubicBezTo>
                    <a:pt x="469" y="46"/>
                    <a:pt x="484" y="0"/>
                    <a:pt x="499" y="0"/>
                  </a:cubicBezTo>
                  <a:cubicBezTo>
                    <a:pt x="514" y="0"/>
                    <a:pt x="529" y="46"/>
                    <a:pt x="544" y="46"/>
                  </a:cubicBezTo>
                  <a:cubicBezTo>
                    <a:pt x="559" y="46"/>
                    <a:pt x="575" y="0"/>
                    <a:pt x="590" y="0"/>
                  </a:cubicBezTo>
                  <a:cubicBezTo>
                    <a:pt x="605" y="0"/>
                    <a:pt x="620" y="46"/>
                    <a:pt x="635" y="46"/>
                  </a:cubicBezTo>
                  <a:cubicBezTo>
                    <a:pt x="650" y="46"/>
                    <a:pt x="665" y="23"/>
                    <a:pt x="681" y="0"/>
                  </a:cubicBezTo>
                </a:path>
              </a:pathLst>
            </a:cu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>
              <a:off x="3830" y="1212"/>
              <a:ext cx="29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80" name="Freeform 12"/>
            <p:cNvSpPr>
              <a:spLocks/>
            </p:cNvSpPr>
            <p:nvPr/>
          </p:nvSpPr>
          <p:spPr bwMode="auto">
            <a:xfrm flipV="1">
              <a:off x="3131" y="1270"/>
              <a:ext cx="699" cy="116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6" y="0"/>
                </a:cxn>
                <a:cxn ang="0">
                  <a:pos x="91" y="46"/>
                </a:cxn>
                <a:cxn ang="0">
                  <a:pos x="136" y="0"/>
                </a:cxn>
                <a:cxn ang="0">
                  <a:pos x="182" y="46"/>
                </a:cxn>
                <a:cxn ang="0">
                  <a:pos x="227" y="0"/>
                </a:cxn>
                <a:cxn ang="0">
                  <a:pos x="272" y="46"/>
                </a:cxn>
                <a:cxn ang="0">
                  <a:pos x="318" y="0"/>
                </a:cxn>
                <a:cxn ang="0">
                  <a:pos x="363" y="46"/>
                </a:cxn>
                <a:cxn ang="0">
                  <a:pos x="408" y="0"/>
                </a:cxn>
                <a:cxn ang="0">
                  <a:pos x="454" y="46"/>
                </a:cxn>
                <a:cxn ang="0">
                  <a:pos x="499" y="0"/>
                </a:cxn>
                <a:cxn ang="0">
                  <a:pos x="544" y="46"/>
                </a:cxn>
                <a:cxn ang="0">
                  <a:pos x="590" y="0"/>
                </a:cxn>
                <a:cxn ang="0">
                  <a:pos x="635" y="46"/>
                </a:cxn>
                <a:cxn ang="0">
                  <a:pos x="681" y="0"/>
                </a:cxn>
              </a:cxnLst>
              <a:rect l="0" t="0" r="r" b="b"/>
              <a:pathLst>
                <a:path w="681" h="46">
                  <a:moveTo>
                    <a:pt x="0" y="46"/>
                  </a:moveTo>
                  <a:cubicBezTo>
                    <a:pt x="15" y="23"/>
                    <a:pt x="31" y="0"/>
                    <a:pt x="46" y="0"/>
                  </a:cubicBezTo>
                  <a:cubicBezTo>
                    <a:pt x="61" y="0"/>
                    <a:pt x="76" y="46"/>
                    <a:pt x="91" y="46"/>
                  </a:cubicBezTo>
                  <a:cubicBezTo>
                    <a:pt x="106" y="46"/>
                    <a:pt x="121" y="0"/>
                    <a:pt x="136" y="0"/>
                  </a:cubicBezTo>
                  <a:cubicBezTo>
                    <a:pt x="151" y="0"/>
                    <a:pt x="167" y="46"/>
                    <a:pt x="182" y="46"/>
                  </a:cubicBezTo>
                  <a:cubicBezTo>
                    <a:pt x="197" y="46"/>
                    <a:pt x="212" y="0"/>
                    <a:pt x="227" y="0"/>
                  </a:cubicBezTo>
                  <a:cubicBezTo>
                    <a:pt x="242" y="0"/>
                    <a:pt x="257" y="46"/>
                    <a:pt x="272" y="46"/>
                  </a:cubicBezTo>
                  <a:cubicBezTo>
                    <a:pt x="287" y="46"/>
                    <a:pt x="303" y="0"/>
                    <a:pt x="318" y="0"/>
                  </a:cubicBezTo>
                  <a:cubicBezTo>
                    <a:pt x="333" y="0"/>
                    <a:pt x="348" y="46"/>
                    <a:pt x="363" y="46"/>
                  </a:cubicBezTo>
                  <a:cubicBezTo>
                    <a:pt x="378" y="46"/>
                    <a:pt x="393" y="0"/>
                    <a:pt x="408" y="0"/>
                  </a:cubicBezTo>
                  <a:cubicBezTo>
                    <a:pt x="423" y="0"/>
                    <a:pt x="439" y="46"/>
                    <a:pt x="454" y="46"/>
                  </a:cubicBezTo>
                  <a:cubicBezTo>
                    <a:pt x="469" y="46"/>
                    <a:pt x="484" y="0"/>
                    <a:pt x="499" y="0"/>
                  </a:cubicBezTo>
                  <a:cubicBezTo>
                    <a:pt x="514" y="0"/>
                    <a:pt x="529" y="46"/>
                    <a:pt x="544" y="46"/>
                  </a:cubicBezTo>
                  <a:cubicBezTo>
                    <a:pt x="559" y="46"/>
                    <a:pt x="575" y="0"/>
                    <a:pt x="590" y="0"/>
                  </a:cubicBezTo>
                  <a:cubicBezTo>
                    <a:pt x="605" y="0"/>
                    <a:pt x="620" y="46"/>
                    <a:pt x="635" y="46"/>
                  </a:cubicBezTo>
                  <a:cubicBezTo>
                    <a:pt x="650" y="46"/>
                    <a:pt x="665" y="23"/>
                    <a:pt x="681" y="0"/>
                  </a:cubicBezTo>
                </a:path>
              </a:pathLst>
            </a:cu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81" name="Freeform 13"/>
            <p:cNvSpPr>
              <a:spLocks/>
            </p:cNvSpPr>
            <p:nvPr/>
          </p:nvSpPr>
          <p:spPr bwMode="auto">
            <a:xfrm flipV="1">
              <a:off x="3131" y="1445"/>
              <a:ext cx="699" cy="115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6" y="0"/>
                </a:cxn>
                <a:cxn ang="0">
                  <a:pos x="91" y="46"/>
                </a:cxn>
                <a:cxn ang="0">
                  <a:pos x="136" y="0"/>
                </a:cxn>
                <a:cxn ang="0">
                  <a:pos x="182" y="46"/>
                </a:cxn>
                <a:cxn ang="0">
                  <a:pos x="227" y="0"/>
                </a:cxn>
                <a:cxn ang="0">
                  <a:pos x="272" y="46"/>
                </a:cxn>
                <a:cxn ang="0">
                  <a:pos x="318" y="0"/>
                </a:cxn>
                <a:cxn ang="0">
                  <a:pos x="363" y="46"/>
                </a:cxn>
                <a:cxn ang="0">
                  <a:pos x="408" y="0"/>
                </a:cxn>
                <a:cxn ang="0">
                  <a:pos x="454" y="46"/>
                </a:cxn>
                <a:cxn ang="0">
                  <a:pos x="499" y="0"/>
                </a:cxn>
                <a:cxn ang="0">
                  <a:pos x="544" y="46"/>
                </a:cxn>
                <a:cxn ang="0">
                  <a:pos x="590" y="0"/>
                </a:cxn>
                <a:cxn ang="0">
                  <a:pos x="635" y="46"/>
                </a:cxn>
                <a:cxn ang="0">
                  <a:pos x="681" y="0"/>
                </a:cxn>
              </a:cxnLst>
              <a:rect l="0" t="0" r="r" b="b"/>
              <a:pathLst>
                <a:path w="681" h="46">
                  <a:moveTo>
                    <a:pt x="0" y="46"/>
                  </a:moveTo>
                  <a:cubicBezTo>
                    <a:pt x="15" y="23"/>
                    <a:pt x="31" y="0"/>
                    <a:pt x="46" y="0"/>
                  </a:cubicBezTo>
                  <a:cubicBezTo>
                    <a:pt x="61" y="0"/>
                    <a:pt x="76" y="46"/>
                    <a:pt x="91" y="46"/>
                  </a:cubicBezTo>
                  <a:cubicBezTo>
                    <a:pt x="106" y="46"/>
                    <a:pt x="121" y="0"/>
                    <a:pt x="136" y="0"/>
                  </a:cubicBezTo>
                  <a:cubicBezTo>
                    <a:pt x="151" y="0"/>
                    <a:pt x="167" y="46"/>
                    <a:pt x="182" y="46"/>
                  </a:cubicBezTo>
                  <a:cubicBezTo>
                    <a:pt x="197" y="46"/>
                    <a:pt x="212" y="0"/>
                    <a:pt x="227" y="0"/>
                  </a:cubicBezTo>
                  <a:cubicBezTo>
                    <a:pt x="242" y="0"/>
                    <a:pt x="257" y="46"/>
                    <a:pt x="272" y="46"/>
                  </a:cubicBezTo>
                  <a:cubicBezTo>
                    <a:pt x="287" y="46"/>
                    <a:pt x="303" y="0"/>
                    <a:pt x="318" y="0"/>
                  </a:cubicBezTo>
                  <a:cubicBezTo>
                    <a:pt x="333" y="0"/>
                    <a:pt x="348" y="46"/>
                    <a:pt x="363" y="46"/>
                  </a:cubicBezTo>
                  <a:cubicBezTo>
                    <a:pt x="378" y="46"/>
                    <a:pt x="393" y="0"/>
                    <a:pt x="408" y="0"/>
                  </a:cubicBezTo>
                  <a:cubicBezTo>
                    <a:pt x="423" y="0"/>
                    <a:pt x="439" y="46"/>
                    <a:pt x="454" y="46"/>
                  </a:cubicBezTo>
                  <a:cubicBezTo>
                    <a:pt x="469" y="46"/>
                    <a:pt x="484" y="0"/>
                    <a:pt x="499" y="0"/>
                  </a:cubicBezTo>
                  <a:cubicBezTo>
                    <a:pt x="514" y="0"/>
                    <a:pt x="529" y="46"/>
                    <a:pt x="544" y="46"/>
                  </a:cubicBezTo>
                  <a:cubicBezTo>
                    <a:pt x="559" y="46"/>
                    <a:pt x="575" y="0"/>
                    <a:pt x="590" y="0"/>
                  </a:cubicBezTo>
                  <a:cubicBezTo>
                    <a:pt x="605" y="0"/>
                    <a:pt x="620" y="46"/>
                    <a:pt x="635" y="46"/>
                  </a:cubicBezTo>
                  <a:cubicBezTo>
                    <a:pt x="650" y="46"/>
                    <a:pt x="665" y="23"/>
                    <a:pt x="681" y="0"/>
                  </a:cubicBezTo>
                </a:path>
              </a:pathLst>
            </a:cu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82" name="Line 14"/>
            <p:cNvSpPr>
              <a:spLocks noChangeShapeType="1"/>
            </p:cNvSpPr>
            <p:nvPr/>
          </p:nvSpPr>
          <p:spPr bwMode="auto">
            <a:xfrm>
              <a:off x="3830" y="1386"/>
              <a:ext cx="29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83" name="Line 15"/>
            <p:cNvSpPr>
              <a:spLocks noChangeShapeType="1"/>
            </p:cNvSpPr>
            <p:nvPr/>
          </p:nvSpPr>
          <p:spPr bwMode="auto">
            <a:xfrm>
              <a:off x="3830" y="1562"/>
              <a:ext cx="29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84" name="Line 16"/>
            <p:cNvSpPr>
              <a:spLocks noChangeShapeType="1"/>
            </p:cNvSpPr>
            <p:nvPr/>
          </p:nvSpPr>
          <p:spPr bwMode="auto">
            <a:xfrm>
              <a:off x="2782" y="1676"/>
              <a:ext cx="52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3193" name="Object 25"/>
            <p:cNvGraphicFramePr>
              <a:graphicFrameLocks noChangeAspect="1"/>
            </p:cNvGraphicFramePr>
            <p:nvPr/>
          </p:nvGraphicFramePr>
          <p:xfrm>
            <a:off x="1824" y="1546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93" name="公式" r:id="rId4" imgW="126720" imgH="164880" progId="Equation.3">
                    <p:embed/>
                  </p:oleObj>
                </mc:Choice>
                <mc:Fallback>
                  <p:oleObj name="公式" r:id="rId4" imgW="126720" imgH="1648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46"/>
                          <a:ext cx="200" cy="2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194" name="Object 26"/>
            <p:cNvGraphicFramePr>
              <a:graphicFrameLocks noChangeAspect="1"/>
            </p:cNvGraphicFramePr>
            <p:nvPr/>
          </p:nvGraphicFramePr>
          <p:xfrm>
            <a:off x="3840" y="864"/>
            <a:ext cx="3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94" name="公式" r:id="rId6" imgW="228600" imgH="203040" progId="Equation.3">
                    <p:embed/>
                  </p:oleObj>
                </mc:Choice>
                <mc:Fallback>
                  <p:oleObj name="公式" r:id="rId6" imgW="228600" imgH="2030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64"/>
                          <a:ext cx="360" cy="32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195" name="Object 27"/>
            <p:cNvGraphicFramePr>
              <a:graphicFrameLocks noChangeAspect="1"/>
            </p:cNvGraphicFramePr>
            <p:nvPr/>
          </p:nvGraphicFramePr>
          <p:xfrm>
            <a:off x="2208" y="1056"/>
            <a:ext cx="2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95"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056"/>
                          <a:ext cx="260" cy="3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196" name="Object 28"/>
            <p:cNvGraphicFramePr>
              <a:graphicFrameLocks noChangeAspect="1"/>
            </p:cNvGraphicFramePr>
            <p:nvPr/>
          </p:nvGraphicFramePr>
          <p:xfrm>
            <a:off x="3360" y="1536"/>
            <a:ext cx="32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196" name="公式" r:id="rId10" imgW="203040" imgH="177480" progId="Equation.3">
                    <p:embed/>
                  </p:oleObj>
                </mc:Choice>
                <mc:Fallback>
                  <p:oleObj name="公式" r:id="rId10" imgW="203040" imgH="17748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536"/>
                          <a:ext cx="320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199" name="Text Box 31"/>
          <p:cNvSpPr txBox="1">
            <a:spLocks noChangeArrowheads="1"/>
          </p:cNvSpPr>
          <p:nvPr/>
        </p:nvSpPr>
        <p:spPr bwMode="auto">
          <a:xfrm>
            <a:off x="381000" y="3184525"/>
            <a:ext cx="5307013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rgbClr val="CC0066"/>
                </a:solidFill>
              </a:rPr>
              <a:t>加速度与质量的关系</a:t>
            </a:r>
            <a:r>
              <a:rPr kumimoji="1" lang="en-US" altLang="zh-CN" sz="2800" dirty="0">
                <a:solidFill>
                  <a:srgbClr val="CC0066"/>
                </a:solidFill>
              </a:rPr>
              <a:t>:</a:t>
            </a:r>
          </a:p>
        </p:txBody>
      </p:sp>
      <p:graphicFrame>
        <p:nvGraphicFramePr>
          <p:cNvPr id="263218" name="Object 50"/>
          <p:cNvGraphicFramePr>
            <a:graphicFrameLocks noChangeAspect="1"/>
          </p:cNvGraphicFramePr>
          <p:nvPr/>
        </p:nvGraphicFramePr>
        <p:xfrm>
          <a:off x="4419600" y="3275012"/>
          <a:ext cx="1365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8" name="公式" r:id="rId12" imgW="545760" imgH="177480" progId="Equation.3">
                  <p:embed/>
                </p:oleObj>
              </mc:Choice>
              <mc:Fallback>
                <p:oleObj name="公式" r:id="rId12" imgW="545760" imgH="17748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5012"/>
                        <a:ext cx="1365250" cy="444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223" name="Group 55"/>
          <p:cNvGrpSpPr>
            <a:grpSpLocks/>
          </p:cNvGrpSpPr>
          <p:nvPr/>
        </p:nvGrpSpPr>
        <p:grpSpPr bwMode="auto">
          <a:xfrm>
            <a:off x="1905000" y="3606800"/>
            <a:ext cx="5341938" cy="1955800"/>
            <a:chOff x="1200" y="2256"/>
            <a:chExt cx="3365" cy="1232"/>
          </a:xfrm>
        </p:grpSpPr>
        <p:sp>
          <p:nvSpPr>
            <p:cNvPr id="263202" name="Rectangle 34"/>
            <p:cNvSpPr>
              <a:spLocks noChangeArrowheads="1"/>
            </p:cNvSpPr>
            <p:nvPr/>
          </p:nvSpPr>
          <p:spPr bwMode="auto">
            <a:xfrm>
              <a:off x="1200" y="2730"/>
              <a:ext cx="355" cy="474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>
              <a:off x="1259" y="3348"/>
              <a:ext cx="5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>
              <a:off x="2088" y="3025"/>
              <a:ext cx="295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5" name="Rectangle 37"/>
            <p:cNvSpPr>
              <a:spLocks noChangeArrowheads="1"/>
            </p:cNvSpPr>
            <p:nvPr/>
          </p:nvSpPr>
          <p:spPr bwMode="auto">
            <a:xfrm>
              <a:off x="2671" y="2730"/>
              <a:ext cx="355" cy="474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3206" name="Line 38"/>
            <p:cNvSpPr>
              <a:spLocks noChangeShapeType="1"/>
            </p:cNvSpPr>
            <p:nvPr/>
          </p:nvSpPr>
          <p:spPr bwMode="auto">
            <a:xfrm flipV="1">
              <a:off x="2977" y="3347"/>
              <a:ext cx="413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07" name="Rectangle 39"/>
            <p:cNvSpPr>
              <a:spLocks noChangeArrowheads="1"/>
            </p:cNvSpPr>
            <p:nvPr/>
          </p:nvSpPr>
          <p:spPr bwMode="auto">
            <a:xfrm>
              <a:off x="3026" y="2730"/>
              <a:ext cx="355" cy="474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 dirty="0">
                  <a:solidFill>
                    <a:srgbClr val="000066"/>
                  </a:solidFill>
                </a:rPr>
                <a:t>m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3381" y="2730"/>
              <a:ext cx="355" cy="474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3209" name="Freeform 41"/>
            <p:cNvSpPr>
              <a:spLocks/>
            </p:cNvSpPr>
            <p:nvPr/>
          </p:nvSpPr>
          <p:spPr bwMode="auto">
            <a:xfrm flipV="1">
              <a:off x="1555" y="2907"/>
              <a:ext cx="534" cy="119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6" y="0"/>
                </a:cxn>
                <a:cxn ang="0">
                  <a:pos x="91" y="46"/>
                </a:cxn>
                <a:cxn ang="0">
                  <a:pos x="136" y="0"/>
                </a:cxn>
                <a:cxn ang="0">
                  <a:pos x="182" y="46"/>
                </a:cxn>
                <a:cxn ang="0">
                  <a:pos x="227" y="0"/>
                </a:cxn>
                <a:cxn ang="0">
                  <a:pos x="272" y="46"/>
                </a:cxn>
                <a:cxn ang="0">
                  <a:pos x="318" y="0"/>
                </a:cxn>
                <a:cxn ang="0">
                  <a:pos x="363" y="46"/>
                </a:cxn>
                <a:cxn ang="0">
                  <a:pos x="408" y="0"/>
                </a:cxn>
                <a:cxn ang="0">
                  <a:pos x="454" y="46"/>
                </a:cxn>
                <a:cxn ang="0">
                  <a:pos x="499" y="0"/>
                </a:cxn>
                <a:cxn ang="0">
                  <a:pos x="544" y="46"/>
                </a:cxn>
                <a:cxn ang="0">
                  <a:pos x="590" y="0"/>
                </a:cxn>
                <a:cxn ang="0">
                  <a:pos x="635" y="46"/>
                </a:cxn>
                <a:cxn ang="0">
                  <a:pos x="681" y="0"/>
                </a:cxn>
              </a:cxnLst>
              <a:rect l="0" t="0" r="r" b="b"/>
              <a:pathLst>
                <a:path w="681" h="46">
                  <a:moveTo>
                    <a:pt x="0" y="46"/>
                  </a:moveTo>
                  <a:cubicBezTo>
                    <a:pt x="15" y="23"/>
                    <a:pt x="31" y="0"/>
                    <a:pt x="46" y="0"/>
                  </a:cubicBezTo>
                  <a:cubicBezTo>
                    <a:pt x="61" y="0"/>
                    <a:pt x="76" y="46"/>
                    <a:pt x="91" y="46"/>
                  </a:cubicBezTo>
                  <a:cubicBezTo>
                    <a:pt x="106" y="46"/>
                    <a:pt x="121" y="0"/>
                    <a:pt x="136" y="0"/>
                  </a:cubicBezTo>
                  <a:cubicBezTo>
                    <a:pt x="151" y="0"/>
                    <a:pt x="167" y="46"/>
                    <a:pt x="182" y="46"/>
                  </a:cubicBezTo>
                  <a:cubicBezTo>
                    <a:pt x="197" y="46"/>
                    <a:pt x="212" y="0"/>
                    <a:pt x="227" y="0"/>
                  </a:cubicBezTo>
                  <a:cubicBezTo>
                    <a:pt x="242" y="0"/>
                    <a:pt x="257" y="46"/>
                    <a:pt x="272" y="46"/>
                  </a:cubicBezTo>
                  <a:cubicBezTo>
                    <a:pt x="287" y="46"/>
                    <a:pt x="303" y="0"/>
                    <a:pt x="318" y="0"/>
                  </a:cubicBezTo>
                  <a:cubicBezTo>
                    <a:pt x="333" y="0"/>
                    <a:pt x="348" y="46"/>
                    <a:pt x="363" y="46"/>
                  </a:cubicBezTo>
                  <a:cubicBezTo>
                    <a:pt x="378" y="46"/>
                    <a:pt x="393" y="0"/>
                    <a:pt x="408" y="0"/>
                  </a:cubicBezTo>
                  <a:cubicBezTo>
                    <a:pt x="423" y="0"/>
                    <a:pt x="439" y="46"/>
                    <a:pt x="454" y="46"/>
                  </a:cubicBezTo>
                  <a:cubicBezTo>
                    <a:pt x="469" y="46"/>
                    <a:pt x="484" y="0"/>
                    <a:pt x="499" y="0"/>
                  </a:cubicBezTo>
                  <a:cubicBezTo>
                    <a:pt x="514" y="0"/>
                    <a:pt x="529" y="46"/>
                    <a:pt x="544" y="46"/>
                  </a:cubicBezTo>
                  <a:cubicBezTo>
                    <a:pt x="559" y="46"/>
                    <a:pt x="575" y="0"/>
                    <a:pt x="590" y="0"/>
                  </a:cubicBezTo>
                  <a:cubicBezTo>
                    <a:pt x="605" y="0"/>
                    <a:pt x="620" y="46"/>
                    <a:pt x="635" y="46"/>
                  </a:cubicBezTo>
                  <a:cubicBezTo>
                    <a:pt x="650" y="46"/>
                    <a:pt x="665" y="23"/>
                    <a:pt x="681" y="0"/>
                  </a:cubicBezTo>
                </a:path>
              </a:pathLst>
            </a:cu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10" name="Line 42"/>
            <p:cNvSpPr>
              <a:spLocks noChangeShapeType="1"/>
            </p:cNvSpPr>
            <p:nvPr/>
          </p:nvSpPr>
          <p:spPr bwMode="auto">
            <a:xfrm>
              <a:off x="4270" y="3026"/>
              <a:ext cx="295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11" name="Freeform 43"/>
            <p:cNvSpPr>
              <a:spLocks/>
            </p:cNvSpPr>
            <p:nvPr/>
          </p:nvSpPr>
          <p:spPr bwMode="auto">
            <a:xfrm flipV="1">
              <a:off x="3736" y="2907"/>
              <a:ext cx="534" cy="119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46" y="0"/>
                </a:cxn>
                <a:cxn ang="0">
                  <a:pos x="91" y="46"/>
                </a:cxn>
                <a:cxn ang="0">
                  <a:pos x="136" y="0"/>
                </a:cxn>
                <a:cxn ang="0">
                  <a:pos x="182" y="46"/>
                </a:cxn>
                <a:cxn ang="0">
                  <a:pos x="227" y="0"/>
                </a:cxn>
                <a:cxn ang="0">
                  <a:pos x="272" y="46"/>
                </a:cxn>
                <a:cxn ang="0">
                  <a:pos x="318" y="0"/>
                </a:cxn>
                <a:cxn ang="0">
                  <a:pos x="363" y="46"/>
                </a:cxn>
                <a:cxn ang="0">
                  <a:pos x="408" y="0"/>
                </a:cxn>
                <a:cxn ang="0">
                  <a:pos x="454" y="46"/>
                </a:cxn>
                <a:cxn ang="0">
                  <a:pos x="499" y="0"/>
                </a:cxn>
                <a:cxn ang="0">
                  <a:pos x="544" y="46"/>
                </a:cxn>
                <a:cxn ang="0">
                  <a:pos x="590" y="0"/>
                </a:cxn>
                <a:cxn ang="0">
                  <a:pos x="635" y="46"/>
                </a:cxn>
                <a:cxn ang="0">
                  <a:pos x="681" y="0"/>
                </a:cxn>
              </a:cxnLst>
              <a:rect l="0" t="0" r="r" b="b"/>
              <a:pathLst>
                <a:path w="681" h="46">
                  <a:moveTo>
                    <a:pt x="0" y="46"/>
                  </a:moveTo>
                  <a:cubicBezTo>
                    <a:pt x="15" y="23"/>
                    <a:pt x="31" y="0"/>
                    <a:pt x="46" y="0"/>
                  </a:cubicBezTo>
                  <a:cubicBezTo>
                    <a:pt x="61" y="0"/>
                    <a:pt x="76" y="46"/>
                    <a:pt x="91" y="46"/>
                  </a:cubicBezTo>
                  <a:cubicBezTo>
                    <a:pt x="106" y="46"/>
                    <a:pt x="121" y="0"/>
                    <a:pt x="136" y="0"/>
                  </a:cubicBezTo>
                  <a:cubicBezTo>
                    <a:pt x="151" y="0"/>
                    <a:pt x="167" y="46"/>
                    <a:pt x="182" y="46"/>
                  </a:cubicBezTo>
                  <a:cubicBezTo>
                    <a:pt x="197" y="46"/>
                    <a:pt x="212" y="0"/>
                    <a:pt x="227" y="0"/>
                  </a:cubicBezTo>
                  <a:cubicBezTo>
                    <a:pt x="242" y="0"/>
                    <a:pt x="257" y="46"/>
                    <a:pt x="272" y="46"/>
                  </a:cubicBezTo>
                  <a:cubicBezTo>
                    <a:pt x="287" y="46"/>
                    <a:pt x="303" y="0"/>
                    <a:pt x="318" y="0"/>
                  </a:cubicBezTo>
                  <a:cubicBezTo>
                    <a:pt x="333" y="0"/>
                    <a:pt x="348" y="46"/>
                    <a:pt x="363" y="46"/>
                  </a:cubicBezTo>
                  <a:cubicBezTo>
                    <a:pt x="378" y="46"/>
                    <a:pt x="393" y="0"/>
                    <a:pt x="408" y="0"/>
                  </a:cubicBezTo>
                  <a:cubicBezTo>
                    <a:pt x="423" y="0"/>
                    <a:pt x="439" y="46"/>
                    <a:pt x="454" y="46"/>
                  </a:cubicBezTo>
                  <a:cubicBezTo>
                    <a:pt x="469" y="46"/>
                    <a:pt x="484" y="0"/>
                    <a:pt x="499" y="0"/>
                  </a:cubicBezTo>
                  <a:cubicBezTo>
                    <a:pt x="514" y="0"/>
                    <a:pt x="529" y="46"/>
                    <a:pt x="544" y="46"/>
                  </a:cubicBezTo>
                  <a:cubicBezTo>
                    <a:pt x="559" y="46"/>
                    <a:pt x="575" y="0"/>
                    <a:pt x="590" y="0"/>
                  </a:cubicBezTo>
                  <a:cubicBezTo>
                    <a:pt x="605" y="0"/>
                    <a:pt x="620" y="46"/>
                    <a:pt x="635" y="46"/>
                  </a:cubicBezTo>
                  <a:cubicBezTo>
                    <a:pt x="650" y="46"/>
                    <a:pt x="665" y="23"/>
                    <a:pt x="681" y="0"/>
                  </a:cubicBezTo>
                </a:path>
              </a:pathLst>
            </a:custGeom>
            <a:noFill/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12" name="AutoShape 44"/>
            <p:cNvSpPr>
              <a:spLocks/>
            </p:cNvSpPr>
            <p:nvPr/>
          </p:nvSpPr>
          <p:spPr bwMode="auto">
            <a:xfrm rot="-5400000">
              <a:off x="3153" y="2138"/>
              <a:ext cx="119" cy="948"/>
            </a:xfrm>
            <a:prstGeom prst="rightBrace">
              <a:avLst>
                <a:gd name="adj1" fmla="val 66387"/>
                <a:gd name="adj2" fmla="val 50000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13" name="Text Box 45"/>
            <p:cNvSpPr txBox="1">
              <a:spLocks noChangeArrowheads="1"/>
            </p:cNvSpPr>
            <p:nvPr/>
          </p:nvSpPr>
          <p:spPr bwMode="auto">
            <a:xfrm>
              <a:off x="3035" y="2256"/>
              <a:ext cx="592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</a:rPr>
                <a:t>km</a:t>
              </a:r>
            </a:p>
          </p:txBody>
        </p:sp>
        <p:graphicFrame>
          <p:nvGraphicFramePr>
            <p:cNvPr id="263219" name="Object 51"/>
            <p:cNvGraphicFramePr>
              <a:graphicFrameLocks noChangeAspect="1"/>
            </p:cNvGraphicFramePr>
            <p:nvPr/>
          </p:nvGraphicFramePr>
          <p:xfrm>
            <a:off x="1872" y="3218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19" name="公式" r:id="rId14" imgW="126720" imgH="164880" progId="Equation.3">
                    <p:embed/>
                  </p:oleObj>
                </mc:Choice>
                <mc:Fallback>
                  <p:oleObj name="公式" r:id="rId14" imgW="126720" imgH="16488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18"/>
                          <a:ext cx="200" cy="26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220" name="Object 52"/>
            <p:cNvGraphicFramePr>
              <a:graphicFrameLocks noChangeAspect="1"/>
            </p:cNvGraphicFramePr>
            <p:nvPr/>
          </p:nvGraphicFramePr>
          <p:xfrm>
            <a:off x="4272" y="2736"/>
            <a:ext cx="2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20" name="公式" r:id="rId16" imgW="164880" imgH="190440" progId="Equation.3">
                    <p:embed/>
                  </p:oleObj>
                </mc:Choice>
                <mc:Fallback>
                  <p:oleObj name="公式" r:id="rId16" imgW="164880" imgH="19044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736"/>
                          <a:ext cx="260" cy="3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221" name="Object 53"/>
            <p:cNvGraphicFramePr>
              <a:graphicFrameLocks noChangeAspect="1"/>
            </p:cNvGraphicFramePr>
            <p:nvPr/>
          </p:nvGraphicFramePr>
          <p:xfrm>
            <a:off x="3408" y="3208"/>
            <a:ext cx="4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21" name="公式" r:id="rId18" imgW="291960" imgH="177480" progId="Equation.3">
                    <p:embed/>
                  </p:oleObj>
                </mc:Choice>
                <mc:Fallback>
                  <p:oleObj name="公式" r:id="rId18" imgW="291960" imgH="17748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08"/>
                          <a:ext cx="460" cy="2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222" name="Object 54"/>
            <p:cNvGraphicFramePr>
              <a:graphicFrameLocks noChangeAspect="1"/>
            </p:cNvGraphicFramePr>
            <p:nvPr/>
          </p:nvGraphicFramePr>
          <p:xfrm>
            <a:off x="2112" y="2736"/>
            <a:ext cx="26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222" name="公式" r:id="rId20" imgW="164880" imgH="190440" progId="Equation.3">
                    <p:embed/>
                  </p:oleObj>
                </mc:Choice>
                <mc:Fallback>
                  <p:oleObj name="公式" r:id="rId20" imgW="164880" imgH="19044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36"/>
                          <a:ext cx="260" cy="3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FF99FF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3224" name="Text Box 56"/>
          <p:cNvSpPr txBox="1">
            <a:spLocks noChangeArrowheads="1"/>
          </p:cNvSpPr>
          <p:nvPr/>
        </p:nvSpPr>
        <p:spPr bwMode="auto">
          <a:xfrm>
            <a:off x="609600" y="5424488"/>
            <a:ext cx="75390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cs typeface="Times New Roman" pitchFamily="18" charset="0"/>
                <a:sym typeface="Symbol" pitchFamily="18" charset="2"/>
              </a:rPr>
              <a:t> ——</a:t>
            </a:r>
            <a:r>
              <a:rPr kumimoji="1" lang="zh-CN" altLang="en-US" sz="2800" dirty="0">
                <a:cs typeface="Times New Roman" pitchFamily="18" charset="0"/>
                <a:sym typeface="Symbol" pitchFamily="18" charset="2"/>
              </a:rPr>
              <a:t>惯性质量：物体惯性大小的量度。</a:t>
            </a:r>
          </a:p>
        </p:txBody>
      </p:sp>
      <p:sp>
        <p:nvSpPr>
          <p:cNvPr id="263226" name="Rectangle 58"/>
          <p:cNvSpPr>
            <a:spLocks noChangeArrowheads="1"/>
          </p:cNvSpPr>
          <p:nvPr/>
        </p:nvSpPr>
        <p:spPr bwMode="auto">
          <a:xfrm>
            <a:off x="457200" y="5791200"/>
            <a:ext cx="7199313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</a:pP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rgbClr val="CC0066"/>
                </a:solidFill>
              </a:rPr>
              <a:t>加速度、力和质量三者的关系： </a:t>
            </a:r>
          </a:p>
        </p:txBody>
      </p:sp>
      <p:graphicFrame>
        <p:nvGraphicFramePr>
          <p:cNvPr id="263228" name="Object 60"/>
          <p:cNvGraphicFramePr>
            <a:graphicFrameLocks noChangeAspect="1"/>
          </p:cNvGraphicFramePr>
          <p:nvPr/>
        </p:nvGraphicFramePr>
        <p:xfrm>
          <a:off x="6019800" y="5849937"/>
          <a:ext cx="1555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8" name="公式" r:id="rId22" imgW="622080" imgH="203040" progId="Equation.3">
                  <p:embed/>
                </p:oleObj>
              </mc:Choice>
              <mc:Fallback>
                <p:oleObj name="公式" r:id="rId22" imgW="622080" imgH="2030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49937"/>
                        <a:ext cx="1555750" cy="508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99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2922</TotalTime>
  <Words>2231</Words>
  <Application>Microsoft Office PowerPoint</Application>
  <PresentationFormat>全屏显示(4:3)</PresentationFormat>
  <Paragraphs>385</Paragraphs>
  <Slides>62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华文行楷</vt:lpstr>
      <vt:lpstr>Arial</vt:lpstr>
      <vt:lpstr>Book Antiqua</vt:lpstr>
      <vt:lpstr>Georgia</vt:lpstr>
      <vt:lpstr>Times New Roman</vt:lpstr>
      <vt:lpstr>Verdana</vt:lpstr>
      <vt:lpstr>Wingdings</vt:lpstr>
      <vt:lpstr>Wingdings 3</vt:lpstr>
      <vt:lpstr>质朴</vt:lpstr>
      <vt:lpstr>公式</vt:lpstr>
      <vt:lpstr>文档</vt:lpstr>
      <vt:lpstr>Document</vt:lpstr>
      <vt:lpstr>Image</vt:lpstr>
      <vt:lpstr>第2章 质点动力学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2.1 牛顿定律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  <vt:lpstr>2.2 动量定理，动量守恒定律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质点动力学</dc:title>
  <dc:creator>S.Q. Wu</dc:creator>
  <cp:lastModifiedBy>Jin Chen</cp:lastModifiedBy>
  <cp:revision>1582</cp:revision>
  <cp:lastPrinted>1601-01-01T00:00:00Z</cp:lastPrinted>
  <dcterms:created xsi:type="dcterms:W3CDTF">2010-09-14T09:01:38Z</dcterms:created>
  <dcterms:modified xsi:type="dcterms:W3CDTF">2023-03-12T16:43:26Z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