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activeX/activeX2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activeX/activeX1.xml" ContentType="application/vnd.ms-office.activeX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0"/>
  </p:notesMasterIdLst>
  <p:handoutMasterIdLst>
    <p:handoutMasterId r:id="rId41"/>
  </p:handoutMasterIdLst>
  <p:sldIdLst>
    <p:sldId id="384" r:id="rId2"/>
    <p:sldId id="385" r:id="rId3"/>
    <p:sldId id="386" r:id="rId4"/>
    <p:sldId id="387" r:id="rId5"/>
    <p:sldId id="389" r:id="rId6"/>
    <p:sldId id="390" r:id="rId7"/>
    <p:sldId id="388" r:id="rId8"/>
    <p:sldId id="391" r:id="rId9"/>
    <p:sldId id="392" r:id="rId10"/>
    <p:sldId id="394" r:id="rId11"/>
    <p:sldId id="393" r:id="rId12"/>
    <p:sldId id="396" r:id="rId13"/>
    <p:sldId id="395" r:id="rId14"/>
    <p:sldId id="398" r:id="rId15"/>
    <p:sldId id="399" r:id="rId16"/>
    <p:sldId id="397" r:id="rId17"/>
    <p:sldId id="400" r:id="rId18"/>
    <p:sldId id="402" r:id="rId19"/>
    <p:sldId id="403" r:id="rId20"/>
    <p:sldId id="404" r:id="rId21"/>
    <p:sldId id="405" r:id="rId22"/>
    <p:sldId id="401" r:id="rId23"/>
    <p:sldId id="407" r:id="rId24"/>
    <p:sldId id="408" r:id="rId25"/>
    <p:sldId id="406" r:id="rId26"/>
    <p:sldId id="409" r:id="rId27"/>
    <p:sldId id="411" r:id="rId28"/>
    <p:sldId id="412" r:id="rId29"/>
    <p:sldId id="413" r:id="rId30"/>
    <p:sldId id="414" r:id="rId31"/>
    <p:sldId id="417" r:id="rId32"/>
    <p:sldId id="416" r:id="rId33"/>
    <p:sldId id="415" r:id="rId34"/>
    <p:sldId id="418" r:id="rId35"/>
    <p:sldId id="419" r:id="rId36"/>
    <p:sldId id="420" r:id="rId37"/>
    <p:sldId id="421" r:id="rId38"/>
    <p:sldId id="278" r:id="rId3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10" Type="http://schemas.openxmlformats.org/officeDocument/2006/relationships/image" Target="../media/image82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51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png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4D2A37E-5E4E-4B52-B84D-F62657F59C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84EAF49-B688-4FDA-B905-C803FB7758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3FEAB8-8001-445D-A6D2-340ECF451C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651-5EBF-48AD-944C-BA76842941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BAE2-755F-4A14-AA25-25FCC1E4F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4BCA-8F9D-4B69-A70E-46610D1B278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00B289-15A7-4210-B67D-CD8B6D1F27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952E-944E-4B56-A54B-12959412E71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687-3319-444C-B01A-60BB4158A17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3C68-537F-4FB7-B1BB-D67EC1863F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ED52-A15C-4324-A5F9-27B8A49A24D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14DD-0E92-44C2-9772-FDF29E94FF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F02D-E4D8-4DDB-8284-19199ED237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3D7206-7CF0-45F6-AF07-6302DEB5569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jpe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10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image" Target="../media/image71.e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4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10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eg"/><Relationship Id="rId2" Type="http://schemas.openxmlformats.org/officeDocument/2006/relationships/image" Target="../media/image12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5.v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jpeg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2.bin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21.bin"/><Relationship Id="rId4" Type="http://schemas.openxmlformats.org/officeDocument/2006/relationships/image" Target="../media/image130.wmf"/><Relationship Id="rId9" Type="http://schemas.openxmlformats.org/officeDocument/2006/relationships/image" Target="../media/image13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26.bin"/><Relationship Id="rId4" Type="http://schemas.openxmlformats.org/officeDocument/2006/relationships/oleObject" Target="../embeddings/oleObject1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8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Microsoft_Office_Word_97_-_2003___4.doc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2.jpeg"/><Relationship Id="rId4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7700-4393-41B0-A40C-3E9361500AB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功和功率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533400" y="1752600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latin typeface="Arial" charset="0"/>
              </a:rPr>
              <a:t>功是度量能量转换的基本物理量，它反映了力对空间的累积作用。</a:t>
            </a:r>
          </a:p>
        </p:txBody>
      </p:sp>
      <p:sp>
        <p:nvSpPr>
          <p:cNvPr id="363526" name="Text Box 6"/>
          <p:cNvSpPr txBox="1">
            <a:spLocks noChangeArrowheads="1"/>
          </p:cNvSpPr>
          <p:nvPr/>
        </p:nvSpPr>
        <p:spPr bwMode="auto">
          <a:xfrm>
            <a:off x="609600" y="3048000"/>
            <a:ext cx="2286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latin typeface="Arial" charset="0"/>
              </a:rPr>
              <a:t>功的定义：</a:t>
            </a:r>
          </a:p>
        </p:txBody>
      </p:sp>
      <p:grpSp>
        <p:nvGrpSpPr>
          <p:cNvPr id="363527" name="Group 7"/>
          <p:cNvGrpSpPr>
            <a:grpSpLocks/>
          </p:cNvGrpSpPr>
          <p:nvPr/>
        </p:nvGrpSpPr>
        <p:grpSpPr bwMode="auto">
          <a:xfrm>
            <a:off x="457200" y="4191000"/>
            <a:ext cx="4248150" cy="2054225"/>
            <a:chOff x="295" y="2659"/>
            <a:chExt cx="2676" cy="1294"/>
          </a:xfrm>
        </p:grpSpPr>
        <p:sp>
          <p:nvSpPr>
            <p:cNvPr id="363528" name="Text Box 8"/>
            <p:cNvSpPr txBox="1">
              <a:spLocks noChangeArrowheads="1"/>
            </p:cNvSpPr>
            <p:nvPr/>
          </p:nvSpPr>
          <p:spPr bwMode="auto">
            <a:xfrm>
              <a:off x="295" y="2659"/>
              <a:ext cx="2676" cy="1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latin typeface="宋体" pitchFamily="2" charset="-122"/>
                </a:rPr>
                <a:t>    </a:t>
              </a:r>
              <a:r>
                <a:rPr kumimoji="1" lang="zh-CN" altLang="en-US" sz="2800" dirty="0">
                  <a:latin typeface="宋体" pitchFamily="2" charset="-122"/>
                </a:rPr>
                <a:t>在力   的作用下，物体发生了位移   ，则把力在位移方向的分力与位移   的乘积称为功。</a:t>
              </a:r>
              <a:endParaRPr kumimoji="1" lang="zh-CN" altLang="en-US" sz="2400" dirty="0">
                <a:latin typeface="宋体" pitchFamily="2" charset="-122"/>
              </a:endParaRPr>
            </a:p>
          </p:txBody>
        </p:sp>
        <p:graphicFrame>
          <p:nvGraphicFramePr>
            <p:cNvPr id="363529" name="Object 9"/>
            <p:cNvGraphicFramePr>
              <a:graphicFrameLocks noChangeAspect="1"/>
            </p:cNvGraphicFramePr>
            <p:nvPr/>
          </p:nvGraphicFramePr>
          <p:xfrm>
            <a:off x="1294" y="2696"/>
            <a:ext cx="249" cy="290"/>
          </p:xfrm>
          <a:graphic>
            <a:graphicData uri="http://schemas.openxmlformats.org/presentationml/2006/ole">
              <p:oleObj spid="_x0000_s363529" name="公式" r:id="rId3" imgW="164880" imgH="190440" progId="Equation.3">
                <p:embed/>
              </p:oleObj>
            </a:graphicData>
          </a:graphic>
        </p:graphicFrame>
        <p:graphicFrame>
          <p:nvGraphicFramePr>
            <p:cNvPr id="363530" name="Object 10"/>
            <p:cNvGraphicFramePr>
              <a:graphicFrameLocks noChangeAspect="1"/>
            </p:cNvGraphicFramePr>
            <p:nvPr/>
          </p:nvGraphicFramePr>
          <p:xfrm>
            <a:off x="1974" y="3022"/>
            <a:ext cx="362" cy="274"/>
          </p:xfrm>
          <a:graphic>
            <a:graphicData uri="http://schemas.openxmlformats.org/presentationml/2006/ole">
              <p:oleObj spid="_x0000_s363530" name="公式" r:id="rId4" imgW="215640" imgH="164880" progId="Equation.3">
                <p:embed/>
              </p:oleObj>
            </a:graphicData>
          </a:graphic>
        </p:graphicFrame>
        <p:graphicFrame>
          <p:nvGraphicFramePr>
            <p:cNvPr id="363531" name="Object 11"/>
            <p:cNvGraphicFramePr>
              <a:graphicFrameLocks noChangeAspect="1"/>
            </p:cNvGraphicFramePr>
            <p:nvPr/>
          </p:nvGraphicFramePr>
          <p:xfrm>
            <a:off x="794" y="3635"/>
            <a:ext cx="362" cy="276"/>
          </p:xfrm>
          <a:graphic>
            <a:graphicData uri="http://schemas.openxmlformats.org/presentationml/2006/ole">
              <p:oleObj spid="_x0000_s363531" name="公式" r:id="rId5" imgW="215640" imgH="164880" progId="Equation.3">
                <p:embed/>
              </p:oleObj>
            </a:graphicData>
          </a:graphic>
        </p:graphicFrame>
      </p:grpSp>
      <p:grpSp>
        <p:nvGrpSpPr>
          <p:cNvPr id="363532" name="Group 12"/>
          <p:cNvGrpSpPr>
            <a:grpSpLocks/>
          </p:cNvGrpSpPr>
          <p:nvPr/>
        </p:nvGrpSpPr>
        <p:grpSpPr bwMode="auto">
          <a:xfrm>
            <a:off x="4883150" y="3276600"/>
            <a:ext cx="4032250" cy="3024188"/>
            <a:chOff x="2971" y="2115"/>
            <a:chExt cx="2540" cy="1905"/>
          </a:xfrm>
        </p:grpSpPr>
        <p:sp>
          <p:nvSpPr>
            <p:cNvPr id="363533" name="Rectangle 13"/>
            <p:cNvSpPr>
              <a:spLocks noChangeArrowheads="1"/>
            </p:cNvSpPr>
            <p:nvPr/>
          </p:nvSpPr>
          <p:spPr bwMode="auto">
            <a:xfrm>
              <a:off x="2971" y="2115"/>
              <a:ext cx="2540" cy="190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3534" name="Rectangle 14" descr="球体"/>
            <p:cNvSpPr>
              <a:spLocks noChangeArrowheads="1"/>
            </p:cNvSpPr>
            <p:nvPr/>
          </p:nvSpPr>
          <p:spPr bwMode="auto">
            <a:xfrm>
              <a:off x="3579" y="2955"/>
              <a:ext cx="1468" cy="115"/>
            </a:xfrm>
            <a:prstGeom prst="rect">
              <a:avLst/>
            </a:prstGeom>
            <a:pattFill prst="sphere">
              <a:fgClr>
                <a:srgbClr val="663300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 flipV="1">
              <a:off x="3579" y="2387"/>
              <a:ext cx="0" cy="1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36" name="Rectangle 16" descr="栎木"/>
            <p:cNvSpPr>
              <a:spLocks noChangeArrowheads="1"/>
            </p:cNvSpPr>
            <p:nvPr/>
          </p:nvSpPr>
          <p:spPr bwMode="auto">
            <a:xfrm>
              <a:off x="3705" y="2708"/>
              <a:ext cx="267" cy="230"/>
            </a:xfrm>
            <a:prstGeom prst="rect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37" name="Rectangle 17" descr="栎木"/>
            <p:cNvSpPr>
              <a:spLocks noChangeArrowheads="1"/>
            </p:cNvSpPr>
            <p:nvPr/>
          </p:nvSpPr>
          <p:spPr bwMode="auto">
            <a:xfrm>
              <a:off x="4324" y="2704"/>
              <a:ext cx="267" cy="230"/>
            </a:xfrm>
            <a:prstGeom prst="rect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>
              <a:off x="3859" y="2844"/>
              <a:ext cx="6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>
              <a:off x="4526" y="2844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40" name="Arc 20"/>
            <p:cNvSpPr>
              <a:spLocks/>
            </p:cNvSpPr>
            <p:nvPr/>
          </p:nvSpPr>
          <p:spPr bwMode="auto">
            <a:xfrm>
              <a:off x="4526" y="2703"/>
              <a:ext cx="200" cy="141"/>
            </a:xfrm>
            <a:custGeom>
              <a:avLst/>
              <a:gdLst>
                <a:gd name="G0" fmla="+- 0 0 0"/>
                <a:gd name="G1" fmla="+- 13434 0 0"/>
                <a:gd name="G2" fmla="+- 21600 0 0"/>
                <a:gd name="T0" fmla="*/ 16914 w 21578"/>
                <a:gd name="T1" fmla="*/ 0 h 13434"/>
                <a:gd name="T2" fmla="*/ 21578 w 21578"/>
                <a:gd name="T3" fmla="*/ 12463 h 13434"/>
                <a:gd name="T4" fmla="*/ 0 w 21578"/>
                <a:gd name="T5" fmla="*/ 13434 h 13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8" h="13434" fill="none" extrusionOk="0">
                  <a:moveTo>
                    <a:pt x="16914" y="-1"/>
                  </a:moveTo>
                  <a:cubicBezTo>
                    <a:pt x="19741" y="3559"/>
                    <a:pt x="21373" y="7921"/>
                    <a:pt x="21578" y="12462"/>
                  </a:cubicBezTo>
                </a:path>
                <a:path w="21578" h="13434" stroke="0" extrusionOk="0">
                  <a:moveTo>
                    <a:pt x="16914" y="-1"/>
                  </a:moveTo>
                  <a:cubicBezTo>
                    <a:pt x="19741" y="3559"/>
                    <a:pt x="21373" y="7921"/>
                    <a:pt x="21578" y="12462"/>
                  </a:cubicBezTo>
                  <a:lnTo>
                    <a:pt x="0" y="1343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41" name="Line 21"/>
            <p:cNvSpPr>
              <a:spLocks noChangeShapeType="1"/>
            </p:cNvSpPr>
            <p:nvPr/>
          </p:nvSpPr>
          <p:spPr bwMode="auto">
            <a:xfrm flipV="1">
              <a:off x="3846" y="2484"/>
              <a:ext cx="467" cy="34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63542" name="Picture 2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723" y="2639"/>
              <a:ext cx="124" cy="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3543" name="Line 23"/>
            <p:cNvSpPr>
              <a:spLocks noChangeShapeType="1"/>
            </p:cNvSpPr>
            <p:nvPr/>
          </p:nvSpPr>
          <p:spPr bwMode="auto">
            <a:xfrm flipV="1">
              <a:off x="4505" y="2494"/>
              <a:ext cx="467" cy="343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44" name="Line 24"/>
            <p:cNvSpPr>
              <a:spLocks noChangeShapeType="1"/>
            </p:cNvSpPr>
            <p:nvPr/>
          </p:nvSpPr>
          <p:spPr bwMode="auto">
            <a:xfrm flipV="1">
              <a:off x="3578" y="2809"/>
              <a:ext cx="304" cy="6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45" name="Line 25"/>
            <p:cNvSpPr>
              <a:spLocks noChangeShapeType="1"/>
            </p:cNvSpPr>
            <p:nvPr/>
          </p:nvSpPr>
          <p:spPr bwMode="auto">
            <a:xfrm flipV="1">
              <a:off x="3560" y="2840"/>
              <a:ext cx="953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3546" name="Object 26"/>
            <p:cNvGraphicFramePr>
              <a:graphicFrameLocks noChangeAspect="1"/>
            </p:cNvGraphicFramePr>
            <p:nvPr/>
          </p:nvGraphicFramePr>
          <p:xfrm>
            <a:off x="3198" y="3566"/>
            <a:ext cx="192" cy="211"/>
          </p:xfrm>
          <a:graphic>
            <a:graphicData uri="http://schemas.openxmlformats.org/presentationml/2006/ole">
              <p:oleObj spid="_x0000_s363546" name="公式" r:id="rId8" imgW="126720" imgH="139680" progId="Equation.3">
                <p:embed/>
              </p:oleObj>
            </a:graphicData>
          </a:graphic>
        </p:graphicFrame>
        <p:graphicFrame>
          <p:nvGraphicFramePr>
            <p:cNvPr id="363547" name="Object 27"/>
            <p:cNvGraphicFramePr>
              <a:graphicFrameLocks noChangeAspect="1"/>
            </p:cNvGraphicFramePr>
            <p:nvPr/>
          </p:nvGraphicFramePr>
          <p:xfrm>
            <a:off x="4967" y="3430"/>
            <a:ext cx="197" cy="233"/>
          </p:xfrm>
          <a:graphic>
            <a:graphicData uri="http://schemas.openxmlformats.org/presentationml/2006/ole">
              <p:oleObj spid="_x0000_s363547" name="公式" r:id="rId9" imgW="139680" imgH="164880" progId="Equation.3">
                <p:embed/>
              </p:oleObj>
            </a:graphicData>
          </a:graphic>
        </p:graphicFrame>
        <p:graphicFrame>
          <p:nvGraphicFramePr>
            <p:cNvPr id="363548" name="Object 28"/>
            <p:cNvGraphicFramePr>
              <a:graphicFrameLocks noChangeAspect="1"/>
            </p:cNvGraphicFramePr>
            <p:nvPr/>
          </p:nvGraphicFramePr>
          <p:xfrm>
            <a:off x="3379" y="2296"/>
            <a:ext cx="176" cy="176"/>
          </p:xfrm>
          <a:graphic>
            <a:graphicData uri="http://schemas.openxmlformats.org/presentationml/2006/ole">
              <p:oleObj spid="_x0000_s363548" name="公式" r:id="rId10" imgW="126720" imgH="126720" progId="Equation.3">
                <p:embed/>
              </p:oleObj>
            </a:graphicData>
          </a:graphic>
        </p:graphicFrame>
        <p:graphicFrame>
          <p:nvGraphicFramePr>
            <p:cNvPr id="363549" name="Object 29"/>
            <p:cNvGraphicFramePr>
              <a:graphicFrameLocks noChangeAspect="1"/>
            </p:cNvGraphicFramePr>
            <p:nvPr/>
          </p:nvGraphicFramePr>
          <p:xfrm>
            <a:off x="3379" y="3249"/>
            <a:ext cx="190" cy="221"/>
          </p:xfrm>
          <a:graphic>
            <a:graphicData uri="http://schemas.openxmlformats.org/presentationml/2006/ole">
              <p:oleObj spid="_x0000_s363549" name="公式" r:id="rId11" imgW="152280" imgH="177480" progId="Equation.3">
                <p:embed/>
              </p:oleObj>
            </a:graphicData>
          </a:graphic>
        </p:graphicFrame>
        <p:graphicFrame>
          <p:nvGraphicFramePr>
            <p:cNvPr id="363550" name="Object 30"/>
            <p:cNvGraphicFramePr>
              <a:graphicFrameLocks noChangeAspect="1"/>
            </p:cNvGraphicFramePr>
            <p:nvPr/>
          </p:nvGraphicFramePr>
          <p:xfrm>
            <a:off x="3696" y="3022"/>
            <a:ext cx="161" cy="273"/>
          </p:xfrm>
          <a:graphic>
            <a:graphicData uri="http://schemas.openxmlformats.org/presentationml/2006/ole">
              <p:oleObj spid="_x0000_s363550" name="公式" r:id="rId12" imgW="126720" imgH="215640" progId="Equation.3">
                <p:embed/>
              </p:oleObj>
            </a:graphicData>
          </a:graphic>
        </p:graphicFrame>
        <p:graphicFrame>
          <p:nvGraphicFramePr>
            <p:cNvPr id="363551" name="Object 31"/>
            <p:cNvGraphicFramePr>
              <a:graphicFrameLocks noChangeAspect="1"/>
            </p:cNvGraphicFramePr>
            <p:nvPr/>
          </p:nvGraphicFramePr>
          <p:xfrm>
            <a:off x="4014" y="2641"/>
            <a:ext cx="272" cy="208"/>
          </p:xfrm>
          <a:graphic>
            <a:graphicData uri="http://schemas.openxmlformats.org/presentationml/2006/ole">
              <p:oleObj spid="_x0000_s363551" name="公式" r:id="rId13" imgW="215640" imgH="164880" progId="Equation.3">
                <p:embed/>
              </p:oleObj>
            </a:graphicData>
          </a:graphic>
        </p:graphicFrame>
        <p:graphicFrame>
          <p:nvGraphicFramePr>
            <p:cNvPr id="363552" name="Object 32"/>
            <p:cNvGraphicFramePr>
              <a:graphicFrameLocks noChangeAspect="1"/>
            </p:cNvGraphicFramePr>
            <p:nvPr/>
          </p:nvGraphicFramePr>
          <p:xfrm>
            <a:off x="4967" y="2341"/>
            <a:ext cx="249" cy="290"/>
          </p:xfrm>
          <a:graphic>
            <a:graphicData uri="http://schemas.openxmlformats.org/presentationml/2006/ole">
              <p:oleObj spid="_x0000_s363552" name="公式" r:id="rId14" imgW="164880" imgH="190440" progId="Equation.3">
                <p:embed/>
              </p:oleObj>
            </a:graphicData>
          </a:graphic>
        </p:graphicFrame>
        <p:graphicFrame>
          <p:nvGraphicFramePr>
            <p:cNvPr id="363553" name="Object 33"/>
            <p:cNvGraphicFramePr>
              <a:graphicFrameLocks noChangeAspect="1"/>
            </p:cNvGraphicFramePr>
            <p:nvPr/>
          </p:nvGraphicFramePr>
          <p:xfrm>
            <a:off x="4332" y="2296"/>
            <a:ext cx="249" cy="290"/>
          </p:xfrm>
          <a:graphic>
            <a:graphicData uri="http://schemas.openxmlformats.org/presentationml/2006/ole">
              <p:oleObj spid="_x0000_s363553" name="公式" r:id="rId15" imgW="164880" imgH="190440" progId="Equation.3">
                <p:embed/>
              </p:oleObj>
            </a:graphicData>
          </a:graphic>
        </p:graphicFrame>
        <p:sp>
          <p:nvSpPr>
            <p:cNvPr id="363554" name="Line 34"/>
            <p:cNvSpPr>
              <a:spLocks noChangeShapeType="1"/>
            </p:cNvSpPr>
            <p:nvPr/>
          </p:nvSpPr>
          <p:spPr bwMode="auto">
            <a:xfrm>
              <a:off x="3579" y="3419"/>
              <a:ext cx="14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555" name="Line 35"/>
            <p:cNvSpPr>
              <a:spLocks noChangeShapeType="1"/>
            </p:cNvSpPr>
            <p:nvPr/>
          </p:nvSpPr>
          <p:spPr bwMode="auto">
            <a:xfrm flipH="1">
              <a:off x="3379" y="3419"/>
              <a:ext cx="20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utoUpdateAnimBg="0"/>
      <p:bldP spid="3635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6A85C-62D4-44C0-9E61-E686FAD5BCE3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3737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95400"/>
            <a:ext cx="5688013" cy="47291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6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600E-D43A-4E34-8EE2-2DE7FE7C5BD1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/>
        </p:nvGraphicFramePr>
        <p:xfrm>
          <a:off x="533400" y="1219200"/>
          <a:ext cx="8077200" cy="1600200"/>
        </p:xfrm>
        <a:graphic>
          <a:graphicData uri="http://schemas.openxmlformats.org/presentationml/2006/ole">
            <p:oleObj spid="_x0000_s372740" name="Document" r:id="rId3" imgW="3228173" imgH="641497" progId="Word.Document.8">
              <p:embed/>
            </p:oleObj>
          </a:graphicData>
        </a:graphic>
      </p:graphicFrame>
      <p:grpSp>
        <p:nvGrpSpPr>
          <p:cNvPr id="372801" name="Group 65"/>
          <p:cNvGrpSpPr>
            <a:grpSpLocks/>
          </p:cNvGrpSpPr>
          <p:nvPr/>
        </p:nvGrpSpPr>
        <p:grpSpPr bwMode="auto">
          <a:xfrm>
            <a:off x="2843213" y="2824163"/>
            <a:ext cx="2936875" cy="3302000"/>
            <a:chOff x="1791" y="1779"/>
            <a:chExt cx="1850" cy="2080"/>
          </a:xfrm>
        </p:grpSpPr>
        <p:sp>
          <p:nvSpPr>
            <p:cNvPr id="372741" name="Line 5"/>
            <p:cNvSpPr>
              <a:spLocks noChangeShapeType="1"/>
            </p:cNvSpPr>
            <p:nvPr/>
          </p:nvSpPr>
          <p:spPr bwMode="auto">
            <a:xfrm flipV="1">
              <a:off x="2879" y="1870"/>
              <a:ext cx="0" cy="317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42" name="Line 6"/>
            <p:cNvSpPr>
              <a:spLocks noChangeShapeType="1"/>
            </p:cNvSpPr>
            <p:nvPr/>
          </p:nvSpPr>
          <p:spPr bwMode="auto">
            <a:xfrm>
              <a:off x="2144" y="3859"/>
              <a:ext cx="149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43" name="Line 7"/>
            <p:cNvSpPr>
              <a:spLocks noChangeShapeType="1"/>
            </p:cNvSpPr>
            <p:nvPr/>
          </p:nvSpPr>
          <p:spPr bwMode="auto">
            <a:xfrm flipV="1">
              <a:off x="3641" y="2762"/>
              <a:ext cx="0" cy="109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44" name="Line 8"/>
            <p:cNvSpPr>
              <a:spLocks noChangeShapeType="1"/>
            </p:cNvSpPr>
            <p:nvPr/>
          </p:nvSpPr>
          <p:spPr bwMode="auto">
            <a:xfrm flipV="1">
              <a:off x="2144" y="2762"/>
              <a:ext cx="0" cy="109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45" name="Rectangle 9"/>
            <p:cNvSpPr>
              <a:spLocks noChangeArrowheads="1"/>
            </p:cNvSpPr>
            <p:nvPr/>
          </p:nvSpPr>
          <p:spPr bwMode="auto">
            <a:xfrm>
              <a:off x="2835" y="2160"/>
              <a:ext cx="99" cy="69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006666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46" name="Line 10"/>
            <p:cNvSpPr>
              <a:spLocks noChangeShapeType="1"/>
            </p:cNvSpPr>
            <p:nvPr/>
          </p:nvSpPr>
          <p:spPr bwMode="auto">
            <a:xfrm>
              <a:off x="2144" y="3061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47" name="Line 11"/>
            <p:cNvSpPr>
              <a:spLocks noChangeShapeType="1"/>
            </p:cNvSpPr>
            <p:nvPr/>
          </p:nvSpPr>
          <p:spPr bwMode="auto">
            <a:xfrm>
              <a:off x="2543" y="3061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48" name="Line 12"/>
            <p:cNvSpPr>
              <a:spLocks noChangeShapeType="1"/>
            </p:cNvSpPr>
            <p:nvPr/>
          </p:nvSpPr>
          <p:spPr bwMode="auto">
            <a:xfrm>
              <a:off x="2942" y="3061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49" name="Line 13"/>
            <p:cNvSpPr>
              <a:spLocks noChangeShapeType="1"/>
            </p:cNvSpPr>
            <p:nvPr/>
          </p:nvSpPr>
          <p:spPr bwMode="auto">
            <a:xfrm>
              <a:off x="3341" y="3061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0" name="Line 14"/>
            <p:cNvSpPr>
              <a:spLocks noChangeShapeType="1"/>
            </p:cNvSpPr>
            <p:nvPr/>
          </p:nvSpPr>
          <p:spPr bwMode="auto">
            <a:xfrm>
              <a:off x="2144" y="3360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1" name="Line 15"/>
            <p:cNvSpPr>
              <a:spLocks noChangeShapeType="1"/>
            </p:cNvSpPr>
            <p:nvPr/>
          </p:nvSpPr>
          <p:spPr bwMode="auto">
            <a:xfrm>
              <a:off x="2543" y="3360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2" name="Line 16"/>
            <p:cNvSpPr>
              <a:spLocks noChangeShapeType="1"/>
            </p:cNvSpPr>
            <p:nvPr/>
          </p:nvSpPr>
          <p:spPr bwMode="auto">
            <a:xfrm>
              <a:off x="2942" y="3360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3" name="Line 17"/>
            <p:cNvSpPr>
              <a:spLocks noChangeShapeType="1"/>
            </p:cNvSpPr>
            <p:nvPr/>
          </p:nvSpPr>
          <p:spPr bwMode="auto">
            <a:xfrm>
              <a:off x="3341" y="3427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4" name="Line 18"/>
            <p:cNvSpPr>
              <a:spLocks noChangeShapeType="1"/>
            </p:cNvSpPr>
            <p:nvPr/>
          </p:nvSpPr>
          <p:spPr bwMode="auto">
            <a:xfrm>
              <a:off x="2344" y="3236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5" name="Line 19"/>
            <p:cNvSpPr>
              <a:spLocks noChangeShapeType="1"/>
            </p:cNvSpPr>
            <p:nvPr/>
          </p:nvSpPr>
          <p:spPr bwMode="auto">
            <a:xfrm>
              <a:off x="2743" y="3236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6" name="Line 20"/>
            <p:cNvSpPr>
              <a:spLocks noChangeShapeType="1"/>
            </p:cNvSpPr>
            <p:nvPr/>
          </p:nvSpPr>
          <p:spPr bwMode="auto">
            <a:xfrm>
              <a:off x="3142" y="3236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7" name="Line 21"/>
            <p:cNvSpPr>
              <a:spLocks noChangeShapeType="1"/>
            </p:cNvSpPr>
            <p:nvPr/>
          </p:nvSpPr>
          <p:spPr bwMode="auto">
            <a:xfrm>
              <a:off x="2344" y="3510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8" name="Line 22"/>
            <p:cNvSpPr>
              <a:spLocks noChangeShapeType="1"/>
            </p:cNvSpPr>
            <p:nvPr/>
          </p:nvSpPr>
          <p:spPr bwMode="auto">
            <a:xfrm>
              <a:off x="2743" y="3510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59" name="Line 23"/>
            <p:cNvSpPr>
              <a:spLocks noChangeShapeType="1"/>
            </p:cNvSpPr>
            <p:nvPr/>
          </p:nvSpPr>
          <p:spPr bwMode="auto">
            <a:xfrm>
              <a:off x="2144" y="2861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0" name="Line 24"/>
            <p:cNvSpPr>
              <a:spLocks noChangeShapeType="1"/>
            </p:cNvSpPr>
            <p:nvPr/>
          </p:nvSpPr>
          <p:spPr bwMode="auto">
            <a:xfrm>
              <a:off x="2543" y="2861"/>
              <a:ext cx="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1" name="Line 25"/>
            <p:cNvSpPr>
              <a:spLocks noChangeShapeType="1"/>
            </p:cNvSpPr>
            <p:nvPr/>
          </p:nvSpPr>
          <p:spPr bwMode="auto">
            <a:xfrm>
              <a:off x="3042" y="2861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2" name="Line 26"/>
            <p:cNvSpPr>
              <a:spLocks noChangeShapeType="1"/>
            </p:cNvSpPr>
            <p:nvPr/>
          </p:nvSpPr>
          <p:spPr bwMode="auto">
            <a:xfrm>
              <a:off x="3362" y="2861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3" name="Line 27"/>
            <p:cNvSpPr>
              <a:spLocks noChangeShapeType="1"/>
            </p:cNvSpPr>
            <p:nvPr/>
          </p:nvSpPr>
          <p:spPr bwMode="auto">
            <a:xfrm>
              <a:off x="2543" y="2163"/>
              <a:ext cx="200" cy="0"/>
            </a:xfrm>
            <a:prstGeom prst="line">
              <a:avLst/>
            </a:prstGeom>
            <a:noFill/>
            <a:ln w="19050">
              <a:solidFill>
                <a:srgbClr val="00244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4" name="Line 28"/>
            <p:cNvSpPr>
              <a:spLocks noChangeShapeType="1"/>
            </p:cNvSpPr>
            <p:nvPr/>
          </p:nvSpPr>
          <p:spPr bwMode="auto">
            <a:xfrm flipV="1">
              <a:off x="2643" y="2163"/>
              <a:ext cx="0" cy="199"/>
            </a:xfrm>
            <a:prstGeom prst="line">
              <a:avLst/>
            </a:prstGeom>
            <a:noFill/>
            <a:ln w="19050">
              <a:solidFill>
                <a:srgbClr val="002448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2643" y="2662"/>
              <a:ext cx="0" cy="199"/>
            </a:xfrm>
            <a:prstGeom prst="line">
              <a:avLst/>
            </a:prstGeom>
            <a:noFill/>
            <a:ln w="19050">
              <a:solidFill>
                <a:srgbClr val="002448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 flipV="1">
              <a:off x="1945" y="2861"/>
              <a:ext cx="0" cy="39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>
              <a:off x="1945" y="3560"/>
              <a:ext cx="0" cy="29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1845" y="3859"/>
              <a:ext cx="19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1845" y="2861"/>
              <a:ext cx="19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0" name="Text Box 34"/>
            <p:cNvSpPr txBox="1">
              <a:spLocks noChangeArrowheads="1"/>
            </p:cNvSpPr>
            <p:nvPr/>
          </p:nvSpPr>
          <p:spPr bwMode="auto">
            <a:xfrm>
              <a:off x="1791" y="3253"/>
              <a:ext cx="49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3366"/>
                  </a:solidFill>
                </a:rPr>
                <a:t> h</a:t>
              </a:r>
            </a:p>
          </p:txBody>
        </p:sp>
        <p:sp>
          <p:nvSpPr>
            <p:cNvPr id="372771" name="Text Box 35"/>
            <p:cNvSpPr txBox="1">
              <a:spLocks noChangeArrowheads="1"/>
            </p:cNvSpPr>
            <p:nvPr/>
          </p:nvSpPr>
          <p:spPr bwMode="auto">
            <a:xfrm>
              <a:off x="2471" y="2378"/>
              <a:ext cx="49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3366"/>
                  </a:solidFill>
                </a:rPr>
                <a:t>  l</a:t>
              </a:r>
            </a:p>
          </p:txBody>
        </p:sp>
        <p:sp>
          <p:nvSpPr>
            <p:cNvPr id="372772" name="Line 36"/>
            <p:cNvSpPr>
              <a:spLocks noChangeShapeType="1"/>
            </p:cNvSpPr>
            <p:nvPr/>
          </p:nvSpPr>
          <p:spPr bwMode="auto">
            <a:xfrm>
              <a:off x="2543" y="2861"/>
              <a:ext cx="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3" name="Line 37"/>
            <p:cNvSpPr>
              <a:spLocks noChangeShapeType="1"/>
            </p:cNvSpPr>
            <p:nvPr/>
          </p:nvSpPr>
          <p:spPr bwMode="auto">
            <a:xfrm>
              <a:off x="2144" y="3660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4" name="Line 38"/>
            <p:cNvSpPr>
              <a:spLocks noChangeShapeType="1"/>
            </p:cNvSpPr>
            <p:nvPr/>
          </p:nvSpPr>
          <p:spPr bwMode="auto">
            <a:xfrm>
              <a:off x="2543" y="3660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5" name="Line 39"/>
            <p:cNvSpPr>
              <a:spLocks noChangeShapeType="1"/>
            </p:cNvSpPr>
            <p:nvPr/>
          </p:nvSpPr>
          <p:spPr bwMode="auto">
            <a:xfrm>
              <a:off x="2942" y="3660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6" name="Line 40"/>
            <p:cNvSpPr>
              <a:spLocks noChangeShapeType="1"/>
            </p:cNvSpPr>
            <p:nvPr/>
          </p:nvSpPr>
          <p:spPr bwMode="auto">
            <a:xfrm>
              <a:off x="3341" y="3660"/>
              <a:ext cx="200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7" name="Line 41"/>
            <p:cNvSpPr>
              <a:spLocks noChangeShapeType="1"/>
            </p:cNvSpPr>
            <p:nvPr/>
          </p:nvSpPr>
          <p:spPr bwMode="auto">
            <a:xfrm>
              <a:off x="2344" y="3809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8" name="Line 42"/>
            <p:cNvSpPr>
              <a:spLocks noChangeShapeType="1"/>
            </p:cNvSpPr>
            <p:nvPr/>
          </p:nvSpPr>
          <p:spPr bwMode="auto">
            <a:xfrm>
              <a:off x="2743" y="3809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79" name="Line 43"/>
            <p:cNvSpPr>
              <a:spLocks noChangeShapeType="1"/>
            </p:cNvSpPr>
            <p:nvPr/>
          </p:nvSpPr>
          <p:spPr bwMode="auto">
            <a:xfrm>
              <a:off x="3142" y="3809"/>
              <a:ext cx="199" cy="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94" name="Line 58"/>
            <p:cNvSpPr>
              <a:spLocks noChangeShapeType="1"/>
            </p:cNvSpPr>
            <p:nvPr/>
          </p:nvSpPr>
          <p:spPr bwMode="auto">
            <a:xfrm>
              <a:off x="2698" y="1870"/>
              <a:ext cx="363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5" name="Line 59"/>
            <p:cNvSpPr>
              <a:spLocks noChangeShapeType="1"/>
            </p:cNvSpPr>
            <p:nvPr/>
          </p:nvSpPr>
          <p:spPr bwMode="auto">
            <a:xfrm flipH="1">
              <a:off x="2698" y="1779"/>
              <a:ext cx="91" cy="9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6" name="Line 60"/>
            <p:cNvSpPr>
              <a:spLocks noChangeShapeType="1"/>
            </p:cNvSpPr>
            <p:nvPr/>
          </p:nvSpPr>
          <p:spPr bwMode="auto">
            <a:xfrm flipH="1">
              <a:off x="2789" y="1779"/>
              <a:ext cx="91" cy="9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7" name="Line 61"/>
            <p:cNvSpPr>
              <a:spLocks noChangeShapeType="1"/>
            </p:cNvSpPr>
            <p:nvPr/>
          </p:nvSpPr>
          <p:spPr bwMode="auto">
            <a:xfrm flipH="1">
              <a:off x="2879" y="1779"/>
              <a:ext cx="91" cy="9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8" name="Line 62"/>
            <p:cNvSpPr>
              <a:spLocks noChangeShapeType="1"/>
            </p:cNvSpPr>
            <p:nvPr/>
          </p:nvSpPr>
          <p:spPr bwMode="auto">
            <a:xfrm flipH="1">
              <a:off x="2970" y="1779"/>
              <a:ext cx="91" cy="9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9" name="Line 63"/>
            <p:cNvSpPr>
              <a:spLocks noChangeShapeType="1"/>
            </p:cNvSpPr>
            <p:nvPr/>
          </p:nvSpPr>
          <p:spPr bwMode="auto">
            <a:xfrm flipH="1">
              <a:off x="2834" y="1960"/>
              <a:ext cx="91" cy="9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00" name="Line 64"/>
            <p:cNvSpPr>
              <a:spLocks noChangeShapeType="1"/>
            </p:cNvSpPr>
            <p:nvPr/>
          </p:nvSpPr>
          <p:spPr bwMode="auto">
            <a:xfrm>
              <a:off x="2834" y="1960"/>
              <a:ext cx="91" cy="9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2804" name="Group 68"/>
          <p:cNvGrpSpPr>
            <a:grpSpLocks/>
          </p:cNvGrpSpPr>
          <p:nvPr/>
        </p:nvGrpSpPr>
        <p:grpSpPr bwMode="auto">
          <a:xfrm>
            <a:off x="5181600" y="2857500"/>
            <a:ext cx="1439863" cy="3492500"/>
            <a:chOff x="3264" y="1776"/>
            <a:chExt cx="907" cy="2200"/>
          </a:xfrm>
        </p:grpSpPr>
        <p:sp>
          <p:nvSpPr>
            <p:cNvPr id="372781" name="Text Box 45"/>
            <p:cNvSpPr txBox="1">
              <a:spLocks noChangeArrowheads="1"/>
            </p:cNvSpPr>
            <p:nvPr/>
          </p:nvSpPr>
          <p:spPr bwMode="auto">
            <a:xfrm>
              <a:off x="3332" y="2765"/>
              <a:ext cx="49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x</a:t>
              </a:r>
            </a:p>
          </p:txBody>
        </p:sp>
        <p:sp>
          <p:nvSpPr>
            <p:cNvPr id="372783" name="Rectangle 47"/>
            <p:cNvSpPr>
              <a:spLocks noChangeArrowheads="1"/>
            </p:cNvSpPr>
            <p:nvPr/>
          </p:nvSpPr>
          <p:spPr bwMode="auto">
            <a:xfrm>
              <a:off x="3264" y="2418"/>
              <a:ext cx="99" cy="60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50000">
                  <a:srgbClr val="006666"/>
                </a:gs>
                <a:gs pos="100000">
                  <a:schemeClr val="bg1"/>
                </a:gs>
              </a:gsLst>
              <a:lin ang="0" scaled="1"/>
            </a:gradFill>
            <a:ln w="12700" algn="ctr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85" name="Line 49"/>
            <p:cNvSpPr>
              <a:spLocks noChangeShapeType="1"/>
            </p:cNvSpPr>
            <p:nvPr/>
          </p:nvSpPr>
          <p:spPr bwMode="auto">
            <a:xfrm flipH="1" flipV="1">
              <a:off x="3456" y="302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86" name="Line 50"/>
            <p:cNvSpPr>
              <a:spLocks noChangeShapeType="1"/>
            </p:cNvSpPr>
            <p:nvPr/>
          </p:nvSpPr>
          <p:spPr bwMode="auto">
            <a:xfrm flipH="1">
              <a:off x="3456" y="2544"/>
              <a:ext cx="0" cy="2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87" name="Line 51"/>
            <p:cNvSpPr>
              <a:spLocks noChangeShapeType="1"/>
            </p:cNvSpPr>
            <p:nvPr/>
          </p:nvSpPr>
          <p:spPr bwMode="auto">
            <a:xfrm>
              <a:off x="3313" y="3014"/>
              <a:ext cx="0" cy="5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88" name="Line 52"/>
            <p:cNvSpPr>
              <a:spLocks noChangeShapeType="1"/>
            </p:cNvSpPr>
            <p:nvPr/>
          </p:nvSpPr>
          <p:spPr bwMode="auto">
            <a:xfrm flipV="1">
              <a:off x="3313" y="1938"/>
              <a:ext cx="0" cy="50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2791" name="Line 55"/>
            <p:cNvSpPr>
              <a:spLocks noChangeShapeType="1"/>
            </p:cNvSpPr>
            <p:nvPr/>
          </p:nvSpPr>
          <p:spPr bwMode="auto">
            <a:xfrm>
              <a:off x="3762" y="2831"/>
              <a:ext cx="0" cy="91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792" name="Text Box 56"/>
            <p:cNvSpPr txBox="1">
              <a:spLocks noChangeArrowheads="1"/>
            </p:cNvSpPr>
            <p:nvPr/>
          </p:nvSpPr>
          <p:spPr bwMode="auto">
            <a:xfrm>
              <a:off x="3626" y="3688"/>
              <a:ext cx="27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993366"/>
                  </a:solidFill>
                </a:rPr>
                <a:t> x</a:t>
              </a:r>
            </a:p>
          </p:txBody>
        </p:sp>
        <p:sp>
          <p:nvSpPr>
            <p:cNvPr id="372793" name="Text Box 57"/>
            <p:cNvSpPr txBox="1">
              <a:spLocks noChangeArrowheads="1"/>
            </p:cNvSpPr>
            <p:nvPr/>
          </p:nvSpPr>
          <p:spPr bwMode="auto">
            <a:xfrm>
              <a:off x="3626" y="2550"/>
              <a:ext cx="54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993366"/>
                  </a:solidFill>
                </a:rPr>
                <a:t> O</a:t>
              </a:r>
            </a:p>
          </p:txBody>
        </p:sp>
        <p:graphicFrame>
          <p:nvGraphicFramePr>
            <p:cNvPr id="372802" name="Object 66"/>
            <p:cNvGraphicFramePr>
              <a:graphicFrameLocks noChangeAspect="1"/>
            </p:cNvGraphicFramePr>
            <p:nvPr/>
          </p:nvGraphicFramePr>
          <p:xfrm>
            <a:off x="3360" y="1776"/>
            <a:ext cx="190" cy="285"/>
          </p:xfrm>
          <a:graphic>
            <a:graphicData uri="http://schemas.openxmlformats.org/presentationml/2006/ole">
              <p:oleObj spid="_x0000_s372802" name="公式" r:id="rId4" imgW="152280" imgH="228600" progId="Equation.3">
                <p:embed/>
              </p:oleObj>
            </a:graphicData>
          </a:graphic>
        </p:graphicFrame>
        <p:graphicFrame>
          <p:nvGraphicFramePr>
            <p:cNvPr id="372803" name="Object 67"/>
            <p:cNvGraphicFramePr>
              <a:graphicFrameLocks noChangeAspect="1"/>
            </p:cNvGraphicFramePr>
            <p:nvPr/>
          </p:nvGraphicFramePr>
          <p:xfrm>
            <a:off x="3264" y="3456"/>
            <a:ext cx="301" cy="238"/>
          </p:xfrm>
          <a:graphic>
            <a:graphicData uri="http://schemas.openxmlformats.org/presentationml/2006/ole">
              <p:oleObj spid="_x0000_s372803" name="公式" r:id="rId5" imgW="241200" imgH="1904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0F6F-82B3-4EE8-ACB2-1D1E132603C7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376835" name="Object 3"/>
          <p:cNvGraphicFramePr>
            <a:graphicFrameLocks noChangeAspect="1"/>
          </p:cNvGraphicFramePr>
          <p:nvPr/>
        </p:nvGraphicFramePr>
        <p:xfrm>
          <a:off x="508000" y="1371600"/>
          <a:ext cx="7874000" cy="4940300"/>
        </p:xfrm>
        <a:graphic>
          <a:graphicData uri="http://schemas.openxmlformats.org/presentationml/2006/ole">
            <p:oleObj spid="_x0000_s376835" name="文档" r:id="rId3" imgW="3193628" imgH="200620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C916-F133-4DB0-A0E4-47A3C5F1134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保守力与非保守力  势能</a:t>
            </a: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381000" y="1614487"/>
            <a:ext cx="31670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）重力的功</a:t>
            </a:r>
          </a:p>
        </p:txBody>
      </p:sp>
      <p:grpSp>
        <p:nvGrpSpPr>
          <p:cNvPr id="374789" name="Group 5"/>
          <p:cNvGrpSpPr>
            <a:grpSpLocks/>
          </p:cNvGrpSpPr>
          <p:nvPr/>
        </p:nvGrpSpPr>
        <p:grpSpPr bwMode="auto">
          <a:xfrm>
            <a:off x="4800600" y="1184364"/>
            <a:ext cx="4032250" cy="4319588"/>
            <a:chOff x="3016" y="845"/>
            <a:chExt cx="2540" cy="2721"/>
          </a:xfrm>
        </p:grpSpPr>
        <p:sp>
          <p:nvSpPr>
            <p:cNvPr id="374790" name="Rectangle 6"/>
            <p:cNvSpPr>
              <a:spLocks noChangeArrowheads="1"/>
            </p:cNvSpPr>
            <p:nvPr/>
          </p:nvSpPr>
          <p:spPr bwMode="auto">
            <a:xfrm>
              <a:off x="3016" y="845"/>
              <a:ext cx="2540" cy="27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7479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0" y="1897"/>
              <a:ext cx="22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4792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03" y="1253"/>
              <a:ext cx="230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74793" name="Object 9"/>
            <p:cNvGraphicFramePr>
              <a:graphicFrameLocks noChangeAspect="1"/>
            </p:cNvGraphicFramePr>
            <p:nvPr/>
          </p:nvGraphicFramePr>
          <p:xfrm>
            <a:off x="3288" y="3113"/>
            <a:ext cx="192" cy="211"/>
          </p:xfrm>
          <a:graphic>
            <a:graphicData uri="http://schemas.openxmlformats.org/presentationml/2006/ole">
              <p:oleObj spid="_x0000_s374793" name="公式" r:id="rId5" imgW="126720" imgH="139680" progId="Equation.3">
                <p:embed/>
              </p:oleObj>
            </a:graphicData>
          </a:graphic>
        </p:graphicFrame>
        <p:grpSp>
          <p:nvGrpSpPr>
            <p:cNvPr id="374794" name="Group 10"/>
            <p:cNvGrpSpPr>
              <a:grpSpLocks noChangeAspect="1"/>
            </p:cNvGrpSpPr>
            <p:nvPr/>
          </p:nvGrpSpPr>
          <p:grpSpPr bwMode="auto">
            <a:xfrm>
              <a:off x="3470" y="1071"/>
              <a:ext cx="1714" cy="2120"/>
              <a:chOff x="540" y="713"/>
              <a:chExt cx="816" cy="1009"/>
            </a:xfrm>
          </p:grpSpPr>
          <p:sp>
            <p:nvSpPr>
              <p:cNvPr id="374795" name="Line 11"/>
              <p:cNvSpPr>
                <a:spLocks noChangeAspect="1" noChangeShapeType="1"/>
              </p:cNvSpPr>
              <p:nvPr/>
            </p:nvSpPr>
            <p:spPr bwMode="auto">
              <a:xfrm>
                <a:off x="792" y="874"/>
                <a:ext cx="42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796" name="Line 12"/>
              <p:cNvSpPr>
                <a:spLocks noChangeAspect="1" noChangeShapeType="1"/>
              </p:cNvSpPr>
              <p:nvPr/>
            </p:nvSpPr>
            <p:spPr bwMode="auto">
              <a:xfrm>
                <a:off x="708" y="1498"/>
                <a:ext cx="64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797" name="Line 13"/>
              <p:cNvSpPr>
                <a:spLocks noChangeAspect="1" noChangeShapeType="1"/>
              </p:cNvSpPr>
              <p:nvPr/>
            </p:nvSpPr>
            <p:spPr bwMode="auto">
              <a:xfrm flipH="1">
                <a:off x="540" y="1498"/>
                <a:ext cx="168" cy="2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798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708" y="713"/>
                <a:ext cx="0" cy="7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799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708" y="874"/>
                <a:ext cx="108" cy="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0" name="Line 16"/>
              <p:cNvSpPr>
                <a:spLocks noChangeAspect="1" noChangeShapeType="1"/>
              </p:cNvSpPr>
              <p:nvPr/>
            </p:nvSpPr>
            <p:spPr bwMode="auto">
              <a:xfrm flipH="1">
                <a:off x="708" y="1186"/>
                <a:ext cx="462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1" name="Freeform 17"/>
              <p:cNvSpPr>
                <a:spLocks noChangeAspect="1"/>
              </p:cNvSpPr>
              <p:nvPr/>
            </p:nvSpPr>
            <p:spPr bwMode="auto">
              <a:xfrm>
                <a:off x="792" y="874"/>
                <a:ext cx="416" cy="3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65" y="180"/>
                  </a:cxn>
                  <a:cxn ang="0">
                    <a:pos x="831" y="464"/>
                  </a:cxn>
                  <a:cxn ang="0">
                    <a:pos x="1041" y="776"/>
                  </a:cxn>
                </a:cxnLst>
                <a:rect l="0" t="0" r="r" b="b"/>
                <a:pathLst>
                  <a:path w="1041" h="776">
                    <a:moveTo>
                      <a:pt x="0" y="0"/>
                    </a:moveTo>
                    <a:cubicBezTo>
                      <a:pt x="77" y="30"/>
                      <a:pt x="327" y="103"/>
                      <a:pt x="465" y="180"/>
                    </a:cubicBezTo>
                    <a:cubicBezTo>
                      <a:pt x="603" y="257"/>
                      <a:pt x="735" y="365"/>
                      <a:pt x="831" y="464"/>
                    </a:cubicBezTo>
                    <a:cubicBezTo>
                      <a:pt x="927" y="563"/>
                      <a:pt x="988" y="672"/>
                      <a:pt x="1041" y="776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 type="oval" w="sm" len="sm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2" name="Line 18"/>
              <p:cNvSpPr>
                <a:spLocks noChangeAspect="1" noChangeShapeType="1"/>
              </p:cNvSpPr>
              <p:nvPr/>
            </p:nvSpPr>
            <p:spPr bwMode="auto">
              <a:xfrm>
                <a:off x="1086" y="1025"/>
                <a:ext cx="0" cy="24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oval" w="med" len="med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3" name="Freeform 19"/>
              <p:cNvSpPr>
                <a:spLocks noChangeAspect="1"/>
              </p:cNvSpPr>
              <p:nvPr/>
            </p:nvSpPr>
            <p:spPr bwMode="auto">
              <a:xfrm>
                <a:off x="792" y="864"/>
                <a:ext cx="420" cy="322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609" y="46"/>
                  </a:cxn>
                  <a:cxn ang="0">
                    <a:pos x="954" y="301"/>
                  </a:cxn>
                  <a:cxn ang="0">
                    <a:pos x="1050" y="804"/>
                  </a:cxn>
                </a:cxnLst>
                <a:rect l="0" t="0" r="r" b="b"/>
                <a:pathLst>
                  <a:path w="1050" h="804">
                    <a:moveTo>
                      <a:pt x="0" y="24"/>
                    </a:moveTo>
                    <a:cubicBezTo>
                      <a:pt x="101" y="28"/>
                      <a:pt x="450" y="0"/>
                      <a:pt x="609" y="46"/>
                    </a:cubicBezTo>
                    <a:cubicBezTo>
                      <a:pt x="768" y="92"/>
                      <a:pt x="880" y="175"/>
                      <a:pt x="954" y="301"/>
                    </a:cubicBezTo>
                    <a:cubicBezTo>
                      <a:pt x="1028" y="427"/>
                      <a:pt x="1030" y="699"/>
                      <a:pt x="1050" y="804"/>
                    </a:cubicBez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74804" name="Object 20"/>
            <p:cNvGraphicFramePr>
              <a:graphicFrameLocks noChangeAspect="1"/>
            </p:cNvGraphicFramePr>
            <p:nvPr/>
          </p:nvGraphicFramePr>
          <p:xfrm>
            <a:off x="5193" y="2659"/>
            <a:ext cx="181" cy="214"/>
          </p:xfrm>
          <a:graphic>
            <a:graphicData uri="http://schemas.openxmlformats.org/presentationml/2006/ole">
              <p:oleObj spid="_x0000_s374804" name="公式" r:id="rId6" imgW="139680" imgH="164880" progId="Equation.3">
                <p:embed/>
              </p:oleObj>
            </a:graphicData>
          </a:graphic>
        </p:graphicFrame>
        <p:graphicFrame>
          <p:nvGraphicFramePr>
            <p:cNvPr id="374805" name="Object 21"/>
            <p:cNvGraphicFramePr>
              <a:graphicFrameLocks noChangeAspect="1"/>
            </p:cNvGraphicFramePr>
            <p:nvPr/>
          </p:nvGraphicFramePr>
          <p:xfrm>
            <a:off x="3651" y="980"/>
            <a:ext cx="171" cy="171"/>
          </p:xfrm>
          <a:graphic>
            <a:graphicData uri="http://schemas.openxmlformats.org/presentationml/2006/ole">
              <p:oleObj spid="_x0000_s374805" name="公式" r:id="rId7" imgW="126720" imgH="126720" progId="Equation.3">
                <p:embed/>
              </p:oleObj>
            </a:graphicData>
          </a:graphic>
        </p:graphicFrame>
        <p:graphicFrame>
          <p:nvGraphicFramePr>
            <p:cNvPr id="374806" name="Object 22"/>
            <p:cNvGraphicFramePr>
              <a:graphicFrameLocks noChangeAspect="1"/>
            </p:cNvGraphicFramePr>
            <p:nvPr/>
          </p:nvGraphicFramePr>
          <p:xfrm>
            <a:off x="3787" y="2704"/>
            <a:ext cx="156" cy="182"/>
          </p:xfrm>
          <a:graphic>
            <a:graphicData uri="http://schemas.openxmlformats.org/presentationml/2006/ole">
              <p:oleObj spid="_x0000_s374806" name="公式" r:id="rId8" imgW="152280" imgH="177480" progId="Equation.3">
                <p:embed/>
              </p:oleObj>
            </a:graphicData>
          </a:graphic>
        </p:graphicFrame>
        <p:graphicFrame>
          <p:nvGraphicFramePr>
            <p:cNvPr id="374807" name="Object 23"/>
            <p:cNvGraphicFramePr>
              <a:graphicFrameLocks noChangeAspect="1"/>
            </p:cNvGraphicFramePr>
            <p:nvPr/>
          </p:nvGraphicFramePr>
          <p:xfrm>
            <a:off x="3923" y="1207"/>
            <a:ext cx="206" cy="227"/>
          </p:xfrm>
          <a:graphic>
            <a:graphicData uri="http://schemas.openxmlformats.org/presentationml/2006/ole">
              <p:oleObj spid="_x0000_s374807" name="公式" r:id="rId9" imgW="126720" imgH="139680" progId="Equation.3">
                <p:embed/>
              </p:oleObj>
            </a:graphicData>
          </a:graphic>
        </p:graphicFrame>
        <p:graphicFrame>
          <p:nvGraphicFramePr>
            <p:cNvPr id="374808" name="Object 24"/>
            <p:cNvGraphicFramePr>
              <a:graphicFrameLocks noChangeAspect="1"/>
            </p:cNvGraphicFramePr>
            <p:nvPr/>
          </p:nvGraphicFramePr>
          <p:xfrm>
            <a:off x="4876" y="1979"/>
            <a:ext cx="162" cy="227"/>
          </p:xfrm>
          <a:graphic>
            <a:graphicData uri="http://schemas.openxmlformats.org/presentationml/2006/ole">
              <p:oleObj spid="_x0000_s374808" name="公式" r:id="rId10" imgW="126720" imgH="177480" progId="Equation.3">
                <p:embed/>
              </p:oleObj>
            </a:graphicData>
          </a:graphic>
        </p:graphicFrame>
        <p:graphicFrame>
          <p:nvGraphicFramePr>
            <p:cNvPr id="374809" name="Object 25"/>
            <p:cNvGraphicFramePr>
              <a:graphicFrameLocks noChangeAspect="1"/>
            </p:cNvGraphicFramePr>
            <p:nvPr/>
          </p:nvGraphicFramePr>
          <p:xfrm>
            <a:off x="4195" y="1725"/>
            <a:ext cx="272" cy="208"/>
          </p:xfrm>
          <a:graphic>
            <a:graphicData uri="http://schemas.openxmlformats.org/presentationml/2006/ole">
              <p:oleObj spid="_x0000_s374809" name="公式" r:id="rId11" imgW="215640" imgH="164880" progId="Equation.3">
                <p:embed/>
              </p:oleObj>
            </a:graphicData>
          </a:graphic>
        </p:graphicFrame>
        <p:graphicFrame>
          <p:nvGraphicFramePr>
            <p:cNvPr id="374810" name="Object 26"/>
            <p:cNvGraphicFramePr>
              <a:graphicFrameLocks noChangeAspect="1"/>
            </p:cNvGraphicFramePr>
            <p:nvPr/>
          </p:nvGraphicFramePr>
          <p:xfrm>
            <a:off x="4513" y="2205"/>
            <a:ext cx="317" cy="250"/>
          </p:xfrm>
          <a:graphic>
            <a:graphicData uri="http://schemas.openxmlformats.org/presentationml/2006/ole">
              <p:oleObj spid="_x0000_s374810" name="公式" r:id="rId12" imgW="241200" imgH="190440" progId="Equation.3">
                <p:embed/>
              </p:oleObj>
            </a:graphicData>
          </a:graphic>
        </p:graphicFrame>
      </p:grpSp>
      <p:grpSp>
        <p:nvGrpSpPr>
          <p:cNvPr id="374811" name="Group 27"/>
          <p:cNvGrpSpPr>
            <a:grpSpLocks/>
          </p:cNvGrpSpPr>
          <p:nvPr/>
        </p:nvGrpSpPr>
        <p:grpSpPr bwMode="auto">
          <a:xfrm>
            <a:off x="533400" y="2057400"/>
            <a:ext cx="3817938" cy="534988"/>
            <a:chOff x="204" y="1253"/>
            <a:chExt cx="2405" cy="337"/>
          </a:xfrm>
        </p:grpSpPr>
        <p:graphicFrame>
          <p:nvGraphicFramePr>
            <p:cNvPr id="374812" name="Object 28"/>
            <p:cNvGraphicFramePr>
              <a:graphicFrameLocks noChangeAspect="1"/>
            </p:cNvGraphicFramePr>
            <p:nvPr/>
          </p:nvGraphicFramePr>
          <p:xfrm>
            <a:off x="1429" y="1253"/>
            <a:ext cx="1180" cy="337"/>
          </p:xfrm>
          <a:graphic>
            <a:graphicData uri="http://schemas.openxmlformats.org/presentationml/2006/ole">
              <p:oleObj spid="_x0000_s374812" r:id="rId13" imgW="800100" imgH="228600" progId="Equation.3">
                <p:embed/>
              </p:oleObj>
            </a:graphicData>
          </a:graphic>
        </p:graphicFrame>
        <p:sp>
          <p:nvSpPr>
            <p:cNvPr id="374813" name="Text Box 29"/>
            <p:cNvSpPr txBox="1">
              <a:spLocks noChangeArrowheads="1"/>
            </p:cNvSpPr>
            <p:nvPr/>
          </p:nvSpPr>
          <p:spPr bwMode="auto">
            <a:xfrm>
              <a:off x="204" y="1253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Arial" charset="0"/>
                </a:rPr>
                <a:t>初始位置</a:t>
              </a:r>
            </a:p>
          </p:txBody>
        </p:sp>
      </p:grpSp>
      <p:grpSp>
        <p:nvGrpSpPr>
          <p:cNvPr id="374814" name="Group 30"/>
          <p:cNvGrpSpPr>
            <a:grpSpLocks/>
          </p:cNvGrpSpPr>
          <p:nvPr/>
        </p:nvGrpSpPr>
        <p:grpSpPr bwMode="auto">
          <a:xfrm>
            <a:off x="533400" y="2590800"/>
            <a:ext cx="3744913" cy="533400"/>
            <a:chOff x="204" y="1706"/>
            <a:chExt cx="2359" cy="336"/>
          </a:xfrm>
        </p:grpSpPr>
        <p:graphicFrame>
          <p:nvGraphicFramePr>
            <p:cNvPr id="374815" name="Object 31"/>
            <p:cNvGraphicFramePr>
              <a:graphicFrameLocks noChangeAspect="1"/>
            </p:cNvGraphicFramePr>
            <p:nvPr/>
          </p:nvGraphicFramePr>
          <p:xfrm>
            <a:off x="1429" y="1706"/>
            <a:ext cx="1134" cy="336"/>
          </p:xfrm>
          <a:graphic>
            <a:graphicData uri="http://schemas.openxmlformats.org/presentationml/2006/ole">
              <p:oleObj spid="_x0000_s374815" r:id="rId14" imgW="774364" imgH="228501" progId="Equation.3">
                <p:embed/>
              </p:oleObj>
            </a:graphicData>
          </a:graphic>
        </p:graphicFrame>
        <p:sp>
          <p:nvSpPr>
            <p:cNvPr id="374816" name="Text Box 32"/>
            <p:cNvSpPr txBox="1">
              <a:spLocks noChangeArrowheads="1"/>
            </p:cNvSpPr>
            <p:nvPr/>
          </p:nvSpPr>
          <p:spPr bwMode="auto">
            <a:xfrm>
              <a:off x="204" y="1706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Arial" charset="0"/>
                </a:rPr>
                <a:t>末了位置</a:t>
              </a:r>
            </a:p>
          </p:txBody>
        </p:sp>
      </p:grpSp>
      <p:graphicFrame>
        <p:nvGraphicFramePr>
          <p:cNvPr id="374817" name="Object 33"/>
          <p:cNvGraphicFramePr>
            <a:graphicFrameLocks noChangeAspect="1"/>
          </p:cNvGraphicFramePr>
          <p:nvPr/>
        </p:nvGraphicFramePr>
        <p:xfrm>
          <a:off x="304800" y="3200400"/>
          <a:ext cx="1773238" cy="658813"/>
        </p:xfrm>
        <a:graphic>
          <a:graphicData uri="http://schemas.openxmlformats.org/presentationml/2006/ole">
            <p:oleObj spid="_x0000_s374817" name="公式" r:id="rId15" imgW="888840" imgH="330120" progId="Equation.3">
              <p:embed/>
            </p:oleObj>
          </a:graphicData>
        </a:graphic>
      </p:graphicFrame>
      <p:graphicFrame>
        <p:nvGraphicFramePr>
          <p:cNvPr id="374818" name="Object 34"/>
          <p:cNvGraphicFramePr>
            <a:graphicFrameLocks noChangeAspect="1"/>
          </p:cNvGraphicFramePr>
          <p:nvPr/>
        </p:nvGraphicFramePr>
        <p:xfrm>
          <a:off x="774700" y="3962400"/>
          <a:ext cx="3492500" cy="658813"/>
        </p:xfrm>
        <a:graphic>
          <a:graphicData uri="http://schemas.openxmlformats.org/presentationml/2006/ole">
            <p:oleObj spid="_x0000_s374818" name="公式" r:id="rId16" imgW="1752480" imgH="330120" progId="Equation.3">
              <p:embed/>
            </p:oleObj>
          </a:graphicData>
        </a:graphic>
      </p:graphicFrame>
      <p:graphicFrame>
        <p:nvGraphicFramePr>
          <p:cNvPr id="374819" name="Object 35"/>
          <p:cNvGraphicFramePr>
            <a:graphicFrameLocks noChangeAspect="1"/>
          </p:cNvGraphicFramePr>
          <p:nvPr/>
        </p:nvGraphicFramePr>
        <p:xfrm>
          <a:off x="800100" y="4724400"/>
          <a:ext cx="3314700" cy="658813"/>
        </p:xfrm>
        <a:graphic>
          <a:graphicData uri="http://schemas.openxmlformats.org/presentationml/2006/ole">
            <p:oleObj spid="_x0000_s374819" name="公式" r:id="rId17" imgW="1663560" imgH="330120" progId="Equation.3">
              <p:embed/>
            </p:oleObj>
          </a:graphicData>
        </a:graphic>
      </p:graphicFrame>
      <p:sp>
        <p:nvSpPr>
          <p:cNvPr id="374821" name="Text Box 37"/>
          <p:cNvSpPr txBox="1">
            <a:spLocks noChangeArrowheads="1"/>
          </p:cNvSpPr>
          <p:nvPr/>
        </p:nvSpPr>
        <p:spPr bwMode="auto">
          <a:xfrm>
            <a:off x="762000" y="5486400"/>
            <a:ext cx="73152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重力做功仅取决于质点的</a:t>
            </a:r>
            <a:r>
              <a:rPr lang="zh-CN" altLang="en-US" sz="2800" dirty="0">
                <a:solidFill>
                  <a:srgbClr val="0000CC"/>
                </a:solidFill>
              </a:rPr>
              <a:t>始、末位置</a:t>
            </a:r>
            <a:r>
              <a:rPr lang="en-US" altLang="zh-CN" sz="2800" i="1" dirty="0" err="1"/>
              <a:t>z</a:t>
            </a:r>
            <a:r>
              <a:rPr lang="en-US" altLang="zh-CN" sz="2800" i="1" baseline="-25000" dirty="0" err="1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 err="1"/>
              <a:t>z</a:t>
            </a:r>
            <a:r>
              <a:rPr lang="en-US" altLang="zh-CN" sz="2800" i="1" baseline="-25000" dirty="0" err="1"/>
              <a:t>b</a:t>
            </a:r>
            <a:r>
              <a:rPr lang="zh-CN" altLang="en-US" sz="2800" dirty="0"/>
              <a:t>，与质点经过的具体路径无关。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/>
      <p:bldP spid="3748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2906-60EC-47DF-B7C3-8AF80640950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8883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保守力与非保守力  势能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07988" y="1676400"/>
            <a:ext cx="37068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 万有引力做功</a:t>
            </a:r>
          </a:p>
        </p:txBody>
      </p:sp>
      <p:grpSp>
        <p:nvGrpSpPr>
          <p:cNvPr id="378885" name="Group 5"/>
          <p:cNvGrpSpPr>
            <a:grpSpLocks noChangeAspect="1"/>
          </p:cNvGrpSpPr>
          <p:nvPr/>
        </p:nvGrpSpPr>
        <p:grpSpPr bwMode="auto">
          <a:xfrm>
            <a:off x="4495800" y="1295400"/>
            <a:ext cx="4375150" cy="2771775"/>
            <a:chOff x="3428" y="931"/>
            <a:chExt cx="2145" cy="1359"/>
          </a:xfrm>
        </p:grpSpPr>
        <p:sp>
          <p:nvSpPr>
            <p:cNvPr id="378886" name="Line 6"/>
            <p:cNvSpPr>
              <a:spLocks noChangeAspect="1" noChangeShapeType="1"/>
            </p:cNvSpPr>
            <p:nvPr/>
          </p:nvSpPr>
          <p:spPr bwMode="auto">
            <a:xfrm>
              <a:off x="4379" y="1255"/>
              <a:ext cx="33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87" name="Line 7"/>
            <p:cNvSpPr>
              <a:spLocks noChangeAspect="1" noChangeShapeType="1"/>
            </p:cNvSpPr>
            <p:nvPr/>
          </p:nvSpPr>
          <p:spPr bwMode="auto">
            <a:xfrm flipV="1">
              <a:off x="3956" y="1219"/>
              <a:ext cx="384" cy="7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88" name="Line 8"/>
            <p:cNvSpPr>
              <a:spLocks noChangeAspect="1" noChangeShapeType="1"/>
            </p:cNvSpPr>
            <p:nvPr/>
          </p:nvSpPr>
          <p:spPr bwMode="auto">
            <a:xfrm flipV="1">
              <a:off x="3956" y="1315"/>
              <a:ext cx="816" cy="67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889" name="Object 9"/>
            <p:cNvGraphicFramePr>
              <a:graphicFrameLocks noChangeAspect="1"/>
            </p:cNvGraphicFramePr>
            <p:nvPr/>
          </p:nvGraphicFramePr>
          <p:xfrm>
            <a:off x="3916" y="1459"/>
            <a:ext cx="200" cy="240"/>
          </p:xfrm>
          <a:graphic>
            <a:graphicData uri="http://schemas.openxmlformats.org/presentationml/2006/ole">
              <p:oleObj spid="_x0000_s378889" name="公式" r:id="rId3" imgW="126720" imgH="152280" progId="Equation.3">
                <p:embed/>
              </p:oleObj>
            </a:graphicData>
          </a:graphic>
        </p:graphicFrame>
        <p:graphicFrame>
          <p:nvGraphicFramePr>
            <p:cNvPr id="378890" name="Object 10"/>
            <p:cNvGraphicFramePr>
              <a:graphicFrameLocks noChangeAspect="1"/>
            </p:cNvGraphicFramePr>
            <p:nvPr/>
          </p:nvGraphicFramePr>
          <p:xfrm>
            <a:off x="4253" y="1603"/>
            <a:ext cx="606" cy="261"/>
          </p:xfrm>
          <a:graphic>
            <a:graphicData uri="http://schemas.openxmlformats.org/presentationml/2006/ole">
              <p:oleObj spid="_x0000_s378890" name="公式" r:id="rId4" imgW="406080" imgH="177480" progId="Equation.3">
                <p:embed/>
              </p:oleObj>
            </a:graphicData>
          </a:graphic>
        </p:graphicFrame>
        <p:graphicFrame>
          <p:nvGraphicFramePr>
            <p:cNvPr id="378891" name="Object 11"/>
            <p:cNvGraphicFramePr>
              <a:graphicFrameLocks noChangeAspect="1"/>
            </p:cNvGraphicFramePr>
            <p:nvPr/>
          </p:nvGraphicFramePr>
          <p:xfrm>
            <a:off x="4532" y="1027"/>
            <a:ext cx="336" cy="294"/>
          </p:xfrm>
          <a:graphic>
            <a:graphicData uri="http://schemas.openxmlformats.org/presentationml/2006/ole">
              <p:oleObj spid="_x0000_s378891" name="公式" r:id="rId5" imgW="203040" imgH="177480" progId="Equation.3">
                <p:embed/>
              </p:oleObj>
            </a:graphicData>
          </a:graphic>
        </p:graphicFrame>
        <p:sp>
          <p:nvSpPr>
            <p:cNvPr id="378892" name="Rectangle 12"/>
            <p:cNvSpPr>
              <a:spLocks noChangeAspect="1" noChangeArrowheads="1"/>
            </p:cNvSpPr>
            <p:nvPr/>
          </p:nvSpPr>
          <p:spPr bwMode="auto">
            <a:xfrm>
              <a:off x="4340" y="1043"/>
              <a:ext cx="240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b="1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378893" name="Rectangle 13"/>
            <p:cNvSpPr>
              <a:spLocks noChangeAspect="1" noChangeArrowheads="1"/>
            </p:cNvSpPr>
            <p:nvPr/>
          </p:nvSpPr>
          <p:spPr bwMode="auto">
            <a:xfrm>
              <a:off x="4148" y="931"/>
              <a:ext cx="167" cy="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/>
                <a:t>c</a:t>
              </a:r>
            </a:p>
          </p:txBody>
        </p:sp>
        <p:graphicFrame>
          <p:nvGraphicFramePr>
            <p:cNvPr id="378894" name="Object 14"/>
            <p:cNvGraphicFramePr>
              <a:graphicFrameLocks noChangeAspect="1"/>
            </p:cNvGraphicFramePr>
            <p:nvPr/>
          </p:nvGraphicFramePr>
          <p:xfrm>
            <a:off x="4646" y="1381"/>
            <a:ext cx="318" cy="294"/>
          </p:xfrm>
          <a:graphic>
            <a:graphicData uri="http://schemas.openxmlformats.org/presentationml/2006/ole">
              <p:oleObj spid="_x0000_s378894" name="公式" r:id="rId6" imgW="190440" imgH="177480" progId="Equation.3">
                <p:embed/>
              </p:oleObj>
            </a:graphicData>
          </a:graphic>
        </p:graphicFrame>
        <p:sp>
          <p:nvSpPr>
            <p:cNvPr id="378895" name="Oval 15"/>
            <p:cNvSpPr>
              <a:spLocks noChangeAspect="1" noChangeArrowheads="1"/>
            </p:cNvSpPr>
            <p:nvPr/>
          </p:nvSpPr>
          <p:spPr bwMode="auto">
            <a:xfrm>
              <a:off x="4340" y="1219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6" name="Line 16"/>
            <p:cNvSpPr>
              <a:spLocks noChangeAspect="1" noChangeShapeType="1"/>
            </p:cNvSpPr>
            <p:nvPr/>
          </p:nvSpPr>
          <p:spPr bwMode="auto">
            <a:xfrm>
              <a:off x="4340" y="1219"/>
              <a:ext cx="384" cy="9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7" name="Line 17"/>
            <p:cNvSpPr>
              <a:spLocks noChangeAspect="1" noChangeShapeType="1"/>
            </p:cNvSpPr>
            <p:nvPr/>
          </p:nvSpPr>
          <p:spPr bwMode="auto">
            <a:xfrm>
              <a:off x="4745" y="133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8" name="Line 18"/>
            <p:cNvSpPr>
              <a:spLocks noChangeAspect="1" noChangeShapeType="1"/>
            </p:cNvSpPr>
            <p:nvPr/>
          </p:nvSpPr>
          <p:spPr bwMode="auto">
            <a:xfrm flipH="1">
              <a:off x="4649" y="1390"/>
              <a:ext cx="14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899" name="Line 19"/>
            <p:cNvSpPr>
              <a:spLocks noChangeAspect="1" noChangeShapeType="1"/>
            </p:cNvSpPr>
            <p:nvPr/>
          </p:nvSpPr>
          <p:spPr bwMode="auto">
            <a:xfrm flipV="1">
              <a:off x="4340" y="1027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8900" name="Group 20"/>
            <p:cNvGrpSpPr>
              <a:grpSpLocks noChangeAspect="1"/>
            </p:cNvGrpSpPr>
            <p:nvPr/>
          </p:nvGrpSpPr>
          <p:grpSpPr bwMode="auto">
            <a:xfrm>
              <a:off x="3620" y="1987"/>
              <a:ext cx="384" cy="303"/>
              <a:chOff x="3600" y="1584"/>
              <a:chExt cx="384" cy="303"/>
            </a:xfrm>
          </p:grpSpPr>
          <p:sp>
            <p:nvSpPr>
              <p:cNvPr id="378901" name="Oval 21"/>
              <p:cNvSpPr>
                <a:spLocks noChangeAspect="1" noChangeArrowheads="1"/>
              </p:cNvSpPr>
              <p:nvPr/>
            </p:nvSpPr>
            <p:spPr bwMode="auto">
              <a:xfrm>
                <a:off x="3840" y="1584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02" name="Text Box 22"/>
              <p:cNvSpPr txBox="1">
                <a:spLocks noChangeAspect="1" noChangeArrowheads="1"/>
              </p:cNvSpPr>
              <p:nvPr/>
            </p:nvSpPr>
            <p:spPr bwMode="auto">
              <a:xfrm>
                <a:off x="3600" y="1632"/>
                <a:ext cx="384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0000CC"/>
                    </a:solidFill>
                  </a:rPr>
                  <a:t>m</a:t>
                </a:r>
                <a:r>
                  <a:rPr kumimoji="1" lang="en-US" altLang="zh-CN" sz="2800" b="1" baseline="-25000">
                    <a:solidFill>
                      <a:srgbClr val="0000CC"/>
                    </a:solidFill>
                  </a:rPr>
                  <a:t>0</a:t>
                </a:r>
              </a:p>
            </p:txBody>
          </p:sp>
        </p:grpSp>
        <p:grpSp>
          <p:nvGrpSpPr>
            <p:cNvPr id="378903" name="Group 23"/>
            <p:cNvGrpSpPr>
              <a:grpSpLocks noChangeAspect="1"/>
            </p:cNvGrpSpPr>
            <p:nvPr/>
          </p:nvGrpSpPr>
          <p:grpSpPr bwMode="auto">
            <a:xfrm>
              <a:off x="3428" y="979"/>
              <a:ext cx="2145" cy="1272"/>
              <a:chOff x="3408" y="576"/>
              <a:chExt cx="2145" cy="1272"/>
            </a:xfrm>
          </p:grpSpPr>
          <p:sp>
            <p:nvSpPr>
              <p:cNvPr id="378904" name="Freeform 24"/>
              <p:cNvSpPr>
                <a:spLocks noChangeAspect="1"/>
              </p:cNvSpPr>
              <p:nvPr/>
            </p:nvSpPr>
            <p:spPr bwMode="auto">
              <a:xfrm>
                <a:off x="3648" y="784"/>
                <a:ext cx="1776" cy="560"/>
              </a:xfrm>
              <a:custGeom>
                <a:avLst/>
                <a:gdLst/>
                <a:ahLst/>
                <a:cxnLst>
                  <a:cxn ang="0">
                    <a:pos x="0" y="80"/>
                  </a:cxn>
                  <a:cxn ang="0">
                    <a:pos x="816" y="80"/>
                  </a:cxn>
                  <a:cxn ang="0">
                    <a:pos x="1776" y="560"/>
                  </a:cxn>
                </a:cxnLst>
                <a:rect l="0" t="0" r="r" b="b"/>
                <a:pathLst>
                  <a:path w="1776" h="560">
                    <a:moveTo>
                      <a:pt x="0" y="80"/>
                    </a:moveTo>
                    <a:cubicBezTo>
                      <a:pt x="260" y="40"/>
                      <a:pt x="520" y="0"/>
                      <a:pt x="816" y="80"/>
                    </a:cubicBezTo>
                    <a:cubicBezTo>
                      <a:pt x="1112" y="160"/>
                      <a:pt x="1444" y="360"/>
                      <a:pt x="1776" y="560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05" name="Line 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648" y="864"/>
                <a:ext cx="24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06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3984" y="1344"/>
                <a:ext cx="144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07" name="Rectangle 27"/>
              <p:cNvSpPr>
                <a:spLocks noChangeAspect="1" noChangeArrowheads="1"/>
              </p:cNvSpPr>
              <p:nvPr/>
            </p:nvSpPr>
            <p:spPr bwMode="auto">
              <a:xfrm>
                <a:off x="3408" y="576"/>
                <a:ext cx="177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a</a:t>
                </a:r>
              </a:p>
            </p:txBody>
          </p:sp>
          <p:sp>
            <p:nvSpPr>
              <p:cNvPr id="378908" name="Rectangle 28"/>
              <p:cNvSpPr>
                <a:spLocks noChangeAspect="1" noChangeArrowheads="1"/>
              </p:cNvSpPr>
              <p:nvPr/>
            </p:nvSpPr>
            <p:spPr bwMode="auto">
              <a:xfrm>
                <a:off x="5376" y="1008"/>
                <a:ext cx="177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/>
                  <a:t>b</a:t>
                </a:r>
              </a:p>
            </p:txBody>
          </p:sp>
          <p:graphicFrame>
            <p:nvGraphicFramePr>
              <p:cNvPr id="378909" name="Object 29"/>
              <p:cNvGraphicFramePr>
                <a:graphicFrameLocks noChangeAspect="1"/>
              </p:cNvGraphicFramePr>
              <p:nvPr/>
            </p:nvGraphicFramePr>
            <p:xfrm>
              <a:off x="3552" y="1104"/>
              <a:ext cx="220" cy="360"/>
            </p:xfrm>
            <a:graphic>
              <a:graphicData uri="http://schemas.openxmlformats.org/presentationml/2006/ole">
                <p:oleObj spid="_x0000_s378909" name="公式" r:id="rId7" imgW="139680" imgH="228600" progId="Equation.3">
                  <p:embed/>
                </p:oleObj>
              </a:graphicData>
            </a:graphic>
          </p:graphicFrame>
          <p:graphicFrame>
            <p:nvGraphicFramePr>
              <p:cNvPr id="378910" name="Object 30"/>
              <p:cNvGraphicFramePr>
                <a:graphicFrameLocks noChangeAspect="1"/>
              </p:cNvGraphicFramePr>
              <p:nvPr/>
            </p:nvGraphicFramePr>
            <p:xfrm>
              <a:off x="4656" y="1488"/>
              <a:ext cx="220" cy="360"/>
            </p:xfrm>
            <a:graphic>
              <a:graphicData uri="http://schemas.openxmlformats.org/presentationml/2006/ole">
                <p:oleObj spid="_x0000_s378910" name="公式" r:id="rId8" imgW="139680" imgH="228600" progId="Equation.3">
                  <p:embed/>
                </p:oleObj>
              </a:graphicData>
            </a:graphic>
          </p:graphicFrame>
        </p:grpSp>
      </p:grpSp>
      <p:sp>
        <p:nvSpPr>
          <p:cNvPr id="378911" name="Text Box 31"/>
          <p:cNvSpPr txBox="1">
            <a:spLocks noChangeArrowheads="1"/>
          </p:cNvSpPr>
          <p:nvPr/>
        </p:nvSpPr>
        <p:spPr bwMode="auto">
          <a:xfrm>
            <a:off x="304800" y="2133600"/>
            <a:ext cx="4405313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设质量为</a:t>
            </a:r>
            <a:r>
              <a:rPr lang="en-US" altLang="zh-CN" sz="2800" i="1" dirty="0"/>
              <a:t>m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的质点固定，另一质量为</a:t>
            </a:r>
            <a:r>
              <a:rPr lang="en-US" altLang="zh-CN" sz="2800" i="1" dirty="0"/>
              <a:t>m</a:t>
            </a:r>
            <a:r>
              <a:rPr lang="zh-CN" altLang="en-US" sz="2800" dirty="0"/>
              <a:t>的质点在</a:t>
            </a:r>
            <a:r>
              <a:rPr lang="en-US" altLang="zh-CN" sz="2800" i="1" dirty="0"/>
              <a:t>m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的引力场中从</a:t>
            </a:r>
            <a:r>
              <a:rPr lang="en-US" altLang="zh-CN" sz="2800" i="1" dirty="0"/>
              <a:t>a</a:t>
            </a:r>
            <a:r>
              <a:rPr lang="zh-CN" altLang="en-US" sz="2800" dirty="0"/>
              <a:t>点运动到</a:t>
            </a:r>
            <a:r>
              <a:rPr lang="en-US" altLang="zh-CN" sz="2800" i="1" dirty="0"/>
              <a:t>b</a:t>
            </a:r>
            <a:r>
              <a:rPr lang="zh-CN" altLang="en-US" sz="2800" dirty="0"/>
              <a:t>点。</a:t>
            </a:r>
          </a:p>
        </p:txBody>
      </p:sp>
      <p:graphicFrame>
        <p:nvGraphicFramePr>
          <p:cNvPr id="378912" name="Object 32"/>
          <p:cNvGraphicFramePr>
            <a:graphicFrameLocks noChangeAspect="1"/>
          </p:cNvGraphicFramePr>
          <p:nvPr/>
        </p:nvGraphicFramePr>
        <p:xfrm>
          <a:off x="914400" y="3352800"/>
          <a:ext cx="1909763" cy="787400"/>
        </p:xfrm>
        <a:graphic>
          <a:graphicData uri="http://schemas.openxmlformats.org/presentationml/2006/ole">
            <p:oleObj spid="_x0000_s378912" name="公式" r:id="rId9" imgW="952200" imgH="393480" progId="Equation.3">
              <p:embed/>
            </p:oleObj>
          </a:graphicData>
        </a:graphic>
      </p:graphicFrame>
      <p:graphicFrame>
        <p:nvGraphicFramePr>
          <p:cNvPr id="378913" name="Object 33"/>
          <p:cNvGraphicFramePr>
            <a:graphicFrameLocks noChangeAspect="1"/>
          </p:cNvGraphicFramePr>
          <p:nvPr/>
        </p:nvGraphicFramePr>
        <p:xfrm>
          <a:off x="914400" y="4010002"/>
          <a:ext cx="2778125" cy="785813"/>
        </p:xfrm>
        <a:graphic>
          <a:graphicData uri="http://schemas.openxmlformats.org/presentationml/2006/ole">
            <p:oleObj spid="_x0000_s378913" name="公式" r:id="rId10" imgW="1384200" imgH="393480" progId="Equation.3">
              <p:embed/>
            </p:oleObj>
          </a:graphicData>
        </a:graphic>
      </p:graphicFrame>
      <p:graphicFrame>
        <p:nvGraphicFramePr>
          <p:cNvPr id="378914" name="Object 34"/>
          <p:cNvGraphicFramePr>
            <a:graphicFrameLocks noChangeAspect="1"/>
          </p:cNvGraphicFramePr>
          <p:nvPr/>
        </p:nvGraphicFramePr>
        <p:xfrm>
          <a:off x="4800600" y="4114800"/>
          <a:ext cx="2806700" cy="511175"/>
        </p:xfrm>
        <a:graphic>
          <a:graphicData uri="http://schemas.openxmlformats.org/presentationml/2006/ole">
            <p:oleObj spid="_x0000_s378914" name="公式" r:id="rId11" imgW="1384200" imgH="253800" progId="Equation.3">
              <p:embed/>
            </p:oleObj>
          </a:graphicData>
        </a:graphic>
      </p:graphicFrame>
      <p:graphicFrame>
        <p:nvGraphicFramePr>
          <p:cNvPr id="378915" name="Object 35"/>
          <p:cNvGraphicFramePr>
            <a:graphicFrameLocks noChangeAspect="1"/>
          </p:cNvGraphicFramePr>
          <p:nvPr/>
        </p:nvGraphicFramePr>
        <p:xfrm>
          <a:off x="914400" y="4665618"/>
          <a:ext cx="4606925" cy="968375"/>
        </p:xfrm>
        <a:graphic>
          <a:graphicData uri="http://schemas.openxmlformats.org/presentationml/2006/ole">
            <p:oleObj spid="_x0000_s378915" name="公式" r:id="rId12" imgW="2286000" imgH="482400" progId="Equation.3">
              <p:embed/>
            </p:oleObj>
          </a:graphicData>
        </a:graphic>
      </p:graphicFrame>
      <p:sp>
        <p:nvSpPr>
          <p:cNvPr id="378916" name="Text Box 36"/>
          <p:cNvSpPr txBox="1">
            <a:spLocks noChangeArrowheads="1"/>
          </p:cNvSpPr>
          <p:nvPr/>
        </p:nvSpPr>
        <p:spPr bwMode="auto">
          <a:xfrm>
            <a:off x="914400" y="5486400"/>
            <a:ext cx="7162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万有引力做功只与质点的始、末位置有关，而与具体路径无关。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7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3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/>
      <p:bldP spid="378911" grpId="0" autoUpdateAnimBg="0"/>
      <p:bldP spid="3789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7AE4B-8465-45DF-BF52-C5D7375BDD0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保守力与非保守力  势能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457200" y="1690687"/>
            <a:ext cx="36734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）弹性力的功</a:t>
            </a:r>
          </a:p>
        </p:txBody>
      </p:sp>
      <p:grpSp>
        <p:nvGrpSpPr>
          <p:cNvPr id="379909" name="Group 5"/>
          <p:cNvGrpSpPr>
            <a:grpSpLocks/>
          </p:cNvGrpSpPr>
          <p:nvPr/>
        </p:nvGrpSpPr>
        <p:grpSpPr bwMode="auto">
          <a:xfrm>
            <a:off x="5257800" y="2173287"/>
            <a:ext cx="3028950" cy="874713"/>
            <a:chOff x="2208" y="1120"/>
            <a:chExt cx="1908" cy="551"/>
          </a:xfrm>
        </p:grpSpPr>
        <p:sp>
          <p:nvSpPr>
            <p:cNvPr id="379910" name="Line 6"/>
            <p:cNvSpPr>
              <a:spLocks noChangeShapeType="1"/>
            </p:cNvSpPr>
            <p:nvPr/>
          </p:nvSpPr>
          <p:spPr bwMode="auto">
            <a:xfrm>
              <a:off x="3888" y="11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1" name="Line 7"/>
            <p:cNvSpPr>
              <a:spLocks noChangeShapeType="1"/>
            </p:cNvSpPr>
            <p:nvPr/>
          </p:nvSpPr>
          <p:spPr bwMode="auto">
            <a:xfrm>
              <a:off x="2208" y="1440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2976" y="1344"/>
              <a:ext cx="2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r>
                <a:rPr kumimoji="1" lang="en-US" altLang="zh-CN" sz="2800" b="1" baseline="-25000"/>
                <a:t>2</a:t>
              </a:r>
            </a:p>
          </p:txBody>
        </p:sp>
        <p:sp>
          <p:nvSpPr>
            <p:cNvPr id="379913" name="Rectangle 9"/>
            <p:cNvSpPr>
              <a:spLocks noChangeArrowheads="1"/>
            </p:cNvSpPr>
            <p:nvPr/>
          </p:nvSpPr>
          <p:spPr bwMode="auto">
            <a:xfrm>
              <a:off x="3888" y="11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b</a:t>
              </a:r>
            </a:p>
          </p:txBody>
        </p:sp>
      </p:grpSp>
      <p:grpSp>
        <p:nvGrpSpPr>
          <p:cNvPr id="379914" name="Group 10"/>
          <p:cNvGrpSpPr>
            <a:grpSpLocks/>
          </p:cNvGrpSpPr>
          <p:nvPr/>
        </p:nvGrpSpPr>
        <p:grpSpPr bwMode="auto">
          <a:xfrm>
            <a:off x="3429000" y="1716087"/>
            <a:ext cx="5218113" cy="1117600"/>
            <a:chOff x="1056" y="832"/>
            <a:chExt cx="3287" cy="704"/>
          </a:xfrm>
        </p:grpSpPr>
        <p:sp>
          <p:nvSpPr>
            <p:cNvPr id="379915" name="Line 11"/>
            <p:cNvSpPr>
              <a:spLocks noChangeShapeType="1"/>
            </p:cNvSpPr>
            <p:nvPr/>
          </p:nvSpPr>
          <p:spPr bwMode="auto">
            <a:xfrm>
              <a:off x="2208" y="115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916" name="Group 12"/>
            <p:cNvGrpSpPr>
              <a:grpSpLocks/>
            </p:cNvGrpSpPr>
            <p:nvPr/>
          </p:nvGrpSpPr>
          <p:grpSpPr bwMode="auto">
            <a:xfrm>
              <a:off x="1056" y="832"/>
              <a:ext cx="3287" cy="608"/>
              <a:chOff x="1056" y="832"/>
              <a:chExt cx="3287" cy="608"/>
            </a:xfrm>
          </p:grpSpPr>
          <p:sp>
            <p:nvSpPr>
              <p:cNvPr id="379917" name="Line 13"/>
              <p:cNvSpPr>
                <a:spLocks noChangeShapeType="1"/>
              </p:cNvSpPr>
              <p:nvPr/>
            </p:nvSpPr>
            <p:spPr bwMode="auto">
              <a:xfrm>
                <a:off x="2880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18" name="Line 14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19" name="Rectangle 15"/>
              <p:cNvSpPr>
                <a:spLocks noChangeArrowheads="1"/>
              </p:cNvSpPr>
              <p:nvPr/>
            </p:nvSpPr>
            <p:spPr bwMode="auto">
              <a:xfrm>
                <a:off x="2016" y="110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O</a:t>
                </a:r>
              </a:p>
            </p:txBody>
          </p:sp>
          <p:sp>
            <p:nvSpPr>
              <p:cNvPr id="379920" name="Rectangle 16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/>
                  <a:t>x</a:t>
                </a:r>
                <a:r>
                  <a:rPr kumimoji="1" lang="en-US" altLang="zh-CN" sz="2400" b="1" baseline="-25000"/>
                  <a:t>1</a:t>
                </a:r>
                <a:endParaRPr kumimoji="1" lang="en-US" altLang="zh-CN" sz="2400" baseline="-25000"/>
              </a:p>
            </p:txBody>
          </p:sp>
          <p:sp>
            <p:nvSpPr>
              <p:cNvPr id="379921" name="Line 17"/>
              <p:cNvSpPr>
                <a:spLocks noChangeShapeType="1"/>
              </p:cNvSpPr>
              <p:nvPr/>
            </p:nvSpPr>
            <p:spPr bwMode="auto">
              <a:xfrm>
                <a:off x="1056" y="864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22" name="Line 18"/>
              <p:cNvSpPr>
                <a:spLocks noChangeShapeType="1"/>
              </p:cNvSpPr>
              <p:nvPr/>
            </p:nvSpPr>
            <p:spPr bwMode="auto">
              <a:xfrm>
                <a:off x="1056" y="1152"/>
                <a:ext cx="31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23" name="Freeform 19"/>
              <p:cNvSpPr>
                <a:spLocks/>
              </p:cNvSpPr>
              <p:nvPr/>
            </p:nvSpPr>
            <p:spPr bwMode="auto">
              <a:xfrm>
                <a:off x="1056" y="912"/>
                <a:ext cx="1632" cy="240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96" y="144"/>
                  </a:cxn>
                  <a:cxn ang="0">
                    <a:pos x="192" y="0"/>
                  </a:cxn>
                  <a:cxn ang="0">
                    <a:pos x="288" y="240"/>
                  </a:cxn>
                  <a:cxn ang="0">
                    <a:pos x="432" y="0"/>
                  </a:cxn>
                  <a:cxn ang="0">
                    <a:pos x="528" y="240"/>
                  </a:cxn>
                  <a:cxn ang="0">
                    <a:pos x="672" y="0"/>
                  </a:cxn>
                  <a:cxn ang="0">
                    <a:pos x="768" y="240"/>
                  </a:cxn>
                  <a:cxn ang="0">
                    <a:pos x="912" y="0"/>
                  </a:cxn>
                  <a:cxn ang="0">
                    <a:pos x="1008" y="240"/>
                  </a:cxn>
                  <a:cxn ang="0">
                    <a:pos x="1152" y="0"/>
                  </a:cxn>
                  <a:cxn ang="0">
                    <a:pos x="1296" y="240"/>
                  </a:cxn>
                  <a:cxn ang="0">
                    <a:pos x="1440" y="0"/>
                  </a:cxn>
                  <a:cxn ang="0">
                    <a:pos x="1536" y="144"/>
                  </a:cxn>
                  <a:cxn ang="0">
                    <a:pos x="1632" y="144"/>
                  </a:cxn>
                </a:cxnLst>
                <a:rect l="0" t="0" r="r" b="b"/>
                <a:pathLst>
                  <a:path w="1632" h="240">
                    <a:moveTo>
                      <a:pt x="0" y="144"/>
                    </a:moveTo>
                    <a:lnTo>
                      <a:pt x="96" y="144"/>
                    </a:lnTo>
                    <a:lnTo>
                      <a:pt x="192" y="0"/>
                    </a:lnTo>
                    <a:lnTo>
                      <a:pt x="288" y="240"/>
                    </a:lnTo>
                    <a:lnTo>
                      <a:pt x="432" y="0"/>
                    </a:lnTo>
                    <a:lnTo>
                      <a:pt x="528" y="240"/>
                    </a:lnTo>
                    <a:lnTo>
                      <a:pt x="672" y="0"/>
                    </a:lnTo>
                    <a:lnTo>
                      <a:pt x="768" y="240"/>
                    </a:lnTo>
                    <a:lnTo>
                      <a:pt x="912" y="0"/>
                    </a:lnTo>
                    <a:lnTo>
                      <a:pt x="1008" y="240"/>
                    </a:lnTo>
                    <a:lnTo>
                      <a:pt x="1152" y="0"/>
                    </a:lnTo>
                    <a:lnTo>
                      <a:pt x="1296" y="240"/>
                    </a:lnTo>
                    <a:lnTo>
                      <a:pt x="1440" y="0"/>
                    </a:lnTo>
                    <a:lnTo>
                      <a:pt x="1536" y="144"/>
                    </a:lnTo>
                    <a:lnTo>
                      <a:pt x="1632" y="144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24" name="Rectangle 20"/>
              <p:cNvSpPr>
                <a:spLocks noChangeArrowheads="1"/>
              </p:cNvSpPr>
              <p:nvPr/>
            </p:nvSpPr>
            <p:spPr bwMode="auto">
              <a:xfrm>
                <a:off x="2688" y="912"/>
                <a:ext cx="384" cy="240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i="1">
                    <a:solidFill>
                      <a:srgbClr val="FFFFCC"/>
                    </a:solidFill>
                  </a:rPr>
                  <a:t>m</a:t>
                </a:r>
              </a:p>
            </p:txBody>
          </p:sp>
          <p:sp>
            <p:nvSpPr>
              <p:cNvPr id="379925" name="Rectangle 21"/>
              <p:cNvSpPr>
                <a:spLocks noChangeArrowheads="1"/>
              </p:cNvSpPr>
              <p:nvPr/>
            </p:nvSpPr>
            <p:spPr bwMode="auto">
              <a:xfrm>
                <a:off x="4128" y="832"/>
                <a:ext cx="21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  <p:sp>
            <p:nvSpPr>
              <p:cNvPr id="379926" name="Rectangle 22"/>
              <p:cNvSpPr>
                <a:spLocks noChangeArrowheads="1"/>
              </p:cNvSpPr>
              <p:nvPr/>
            </p:nvSpPr>
            <p:spPr bwMode="auto">
              <a:xfrm>
                <a:off x="2880" y="1104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a</a:t>
                </a:r>
              </a:p>
            </p:txBody>
          </p:sp>
        </p:grpSp>
      </p:grpSp>
      <p:grpSp>
        <p:nvGrpSpPr>
          <p:cNvPr id="379927" name="Group 23"/>
          <p:cNvGrpSpPr>
            <a:grpSpLocks/>
          </p:cNvGrpSpPr>
          <p:nvPr/>
        </p:nvGrpSpPr>
        <p:grpSpPr bwMode="auto">
          <a:xfrm>
            <a:off x="6629400" y="1563687"/>
            <a:ext cx="1066800" cy="1052513"/>
            <a:chOff x="3072" y="736"/>
            <a:chExt cx="672" cy="663"/>
          </a:xfrm>
        </p:grpSpPr>
        <p:grpSp>
          <p:nvGrpSpPr>
            <p:cNvPr id="379928" name="Group 24"/>
            <p:cNvGrpSpPr>
              <a:grpSpLocks/>
            </p:cNvGrpSpPr>
            <p:nvPr/>
          </p:nvGrpSpPr>
          <p:grpSpPr bwMode="auto">
            <a:xfrm>
              <a:off x="3072" y="736"/>
              <a:ext cx="672" cy="416"/>
              <a:chOff x="3072" y="736"/>
              <a:chExt cx="672" cy="416"/>
            </a:xfrm>
          </p:grpSpPr>
          <p:sp>
            <p:nvSpPr>
              <p:cNvPr id="379929" name="Rectangle 25"/>
              <p:cNvSpPr>
                <a:spLocks noChangeArrowheads="1"/>
              </p:cNvSpPr>
              <p:nvPr/>
            </p:nvSpPr>
            <p:spPr bwMode="auto">
              <a:xfrm>
                <a:off x="3360" y="912"/>
                <a:ext cx="384" cy="240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i="1">
                    <a:solidFill>
                      <a:srgbClr val="FFFFCC"/>
                    </a:solidFill>
                  </a:rPr>
                  <a:t>m</a:t>
                </a:r>
              </a:p>
            </p:txBody>
          </p:sp>
          <p:sp>
            <p:nvSpPr>
              <p:cNvPr id="379930" name="Line 26"/>
              <p:cNvSpPr>
                <a:spLocks noChangeShapeType="1"/>
              </p:cNvSpPr>
              <p:nvPr/>
            </p:nvSpPr>
            <p:spPr bwMode="auto">
              <a:xfrm flipH="1">
                <a:off x="3072" y="105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931" name="Rectangle 27"/>
              <p:cNvSpPr>
                <a:spLocks noChangeArrowheads="1"/>
              </p:cNvSpPr>
              <p:nvPr/>
            </p:nvSpPr>
            <p:spPr bwMode="auto">
              <a:xfrm>
                <a:off x="3072" y="73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rgbClr val="0000CC"/>
                    </a:solidFill>
                  </a:rPr>
                  <a:t>F</a:t>
                </a:r>
              </a:p>
            </p:txBody>
          </p:sp>
        </p:grpSp>
        <p:sp>
          <p:nvSpPr>
            <p:cNvPr id="379932" name="Rectangle 28"/>
            <p:cNvSpPr>
              <a:spLocks noChangeArrowheads="1"/>
            </p:cNvSpPr>
            <p:nvPr/>
          </p:nvSpPr>
          <p:spPr bwMode="auto">
            <a:xfrm>
              <a:off x="3456" y="10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</a:rPr>
                <a:t>x</a:t>
              </a:r>
              <a:endParaRPr kumimoji="1" lang="en-US" altLang="zh-CN" sz="2800">
                <a:solidFill>
                  <a:schemeClr val="bg1"/>
                </a:solidFill>
              </a:endParaRPr>
            </a:p>
          </p:txBody>
        </p:sp>
      </p:grpSp>
      <p:sp>
        <p:nvSpPr>
          <p:cNvPr id="379933" name="Text Box 29"/>
          <p:cNvSpPr txBox="1">
            <a:spLocks noChangeArrowheads="1"/>
          </p:cNvSpPr>
          <p:nvPr/>
        </p:nvSpPr>
        <p:spPr bwMode="auto">
          <a:xfrm>
            <a:off x="1143000" y="28956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由胡克定律：</a:t>
            </a:r>
          </a:p>
        </p:txBody>
      </p:sp>
      <p:graphicFrame>
        <p:nvGraphicFramePr>
          <p:cNvPr id="379934" name="Object 30"/>
          <p:cNvGraphicFramePr>
            <a:graphicFrameLocks noChangeAspect="1"/>
          </p:cNvGraphicFramePr>
          <p:nvPr/>
        </p:nvGraphicFramePr>
        <p:xfrm>
          <a:off x="3581400" y="2895600"/>
          <a:ext cx="1517650" cy="503238"/>
        </p:xfrm>
        <a:graphic>
          <a:graphicData uri="http://schemas.openxmlformats.org/presentationml/2006/ole">
            <p:oleObj spid="_x0000_s379934" name="公式" r:id="rId3" imgW="609480" imgH="203040" progId="Equation.3">
              <p:embed/>
            </p:oleObj>
          </a:graphicData>
        </a:graphic>
      </p:graphicFrame>
      <p:graphicFrame>
        <p:nvGraphicFramePr>
          <p:cNvPr id="379935" name="Object 31"/>
          <p:cNvGraphicFramePr>
            <a:graphicFrameLocks noChangeAspect="1"/>
          </p:cNvGraphicFramePr>
          <p:nvPr/>
        </p:nvGraphicFramePr>
        <p:xfrm>
          <a:off x="1143000" y="3657600"/>
          <a:ext cx="4854575" cy="712788"/>
        </p:xfrm>
        <a:graphic>
          <a:graphicData uri="http://schemas.openxmlformats.org/presentationml/2006/ole">
            <p:oleObj spid="_x0000_s379935" name="公式" r:id="rId4" imgW="2412720" imgH="355320" progId="Equation.3">
              <p:embed/>
            </p:oleObj>
          </a:graphicData>
        </a:graphic>
      </p:graphicFrame>
      <p:graphicFrame>
        <p:nvGraphicFramePr>
          <p:cNvPr id="379936" name="Object 32"/>
          <p:cNvGraphicFramePr>
            <a:graphicFrameLocks noChangeAspect="1"/>
          </p:cNvGraphicFramePr>
          <p:nvPr/>
        </p:nvGraphicFramePr>
        <p:xfrm>
          <a:off x="1143000" y="4419600"/>
          <a:ext cx="2220913" cy="787400"/>
        </p:xfrm>
        <a:graphic>
          <a:graphicData uri="http://schemas.openxmlformats.org/presentationml/2006/ole">
            <p:oleObj spid="_x0000_s379936" name="公式" r:id="rId5" imgW="1104840" imgH="393480" progId="Equation.3">
              <p:embed/>
            </p:oleObj>
          </a:graphicData>
        </a:graphic>
      </p:graphicFrame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914400" y="5410200"/>
            <a:ext cx="75438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弹性力做功只与弹簧的起始和末了位置有关，而与弹性变形的过程无关。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7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7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8" grpId="0"/>
      <p:bldP spid="379933" grpId="0" autoUpdateAnimBg="0"/>
      <p:bldP spid="3799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2C7-DE4E-4978-833C-AB90D72DBCD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保守力与非保守力  势能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609600" y="1721644"/>
            <a:ext cx="2952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保守力：</a:t>
            </a:r>
          </a:p>
        </p:txBody>
      </p:sp>
      <p:sp>
        <p:nvSpPr>
          <p:cNvPr id="377861" name="Text Box 5"/>
          <p:cNvSpPr txBox="1">
            <a:spLocks noChangeArrowheads="1"/>
          </p:cNvSpPr>
          <p:nvPr/>
        </p:nvSpPr>
        <p:spPr bwMode="auto">
          <a:xfrm>
            <a:off x="2133600" y="1716881"/>
            <a:ext cx="6794500" cy="528638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做功与路径无关，只与始末位置有关的力。</a:t>
            </a:r>
          </a:p>
        </p:txBody>
      </p:sp>
      <p:sp>
        <p:nvSpPr>
          <p:cNvPr id="377862" name="Text Box 6"/>
          <p:cNvSpPr txBox="1">
            <a:spLocks noChangeArrowheads="1"/>
          </p:cNvSpPr>
          <p:nvPr/>
        </p:nvSpPr>
        <p:spPr bwMode="auto">
          <a:xfrm>
            <a:off x="609600" y="2362200"/>
            <a:ext cx="38893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保守力的特点：</a:t>
            </a:r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3048000" y="2376488"/>
            <a:ext cx="5943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保守力沿任何闭合路径做功等于零。</a:t>
            </a:r>
          </a:p>
        </p:txBody>
      </p:sp>
      <p:graphicFrame>
        <p:nvGraphicFramePr>
          <p:cNvPr id="377864" name="Object 8"/>
          <p:cNvGraphicFramePr>
            <a:graphicFrameLocks noChangeAspect="1"/>
          </p:cNvGraphicFramePr>
          <p:nvPr/>
        </p:nvGraphicFramePr>
        <p:xfrm>
          <a:off x="2895600" y="2971800"/>
          <a:ext cx="1398588" cy="558800"/>
        </p:xfrm>
        <a:graphic>
          <a:graphicData uri="http://schemas.openxmlformats.org/presentationml/2006/ole">
            <p:oleObj spid="_x0000_s377864" name="公式" r:id="rId3" imgW="698400" imgH="279360" progId="Equation.3">
              <p:embed/>
            </p:oleObj>
          </a:graphicData>
        </a:graphic>
      </p:graphicFrame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685800" y="2971800"/>
            <a:ext cx="1447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证明：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838200" y="3505200"/>
            <a:ext cx="5715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设保守力沿闭合路径</a:t>
            </a:r>
            <a:r>
              <a:rPr lang="en-US" altLang="zh-CN" sz="2800" i="1"/>
              <a:t>acbda</a:t>
            </a:r>
            <a:r>
              <a:rPr lang="zh-CN" altLang="en-US" sz="2800"/>
              <a:t>做功</a:t>
            </a:r>
          </a:p>
        </p:txBody>
      </p:sp>
      <p:grpSp>
        <p:nvGrpSpPr>
          <p:cNvPr id="377867" name="Group 11"/>
          <p:cNvGrpSpPr>
            <a:grpSpLocks/>
          </p:cNvGrpSpPr>
          <p:nvPr/>
        </p:nvGrpSpPr>
        <p:grpSpPr bwMode="auto">
          <a:xfrm>
            <a:off x="6781800" y="2895600"/>
            <a:ext cx="1865313" cy="3552825"/>
            <a:chOff x="4080" y="1120"/>
            <a:chExt cx="1175" cy="2238"/>
          </a:xfrm>
        </p:grpSpPr>
        <p:sp>
          <p:nvSpPr>
            <p:cNvPr id="377868" name="Freeform 12"/>
            <p:cNvSpPr>
              <a:spLocks/>
            </p:cNvSpPr>
            <p:nvPr/>
          </p:nvSpPr>
          <p:spPr bwMode="auto">
            <a:xfrm>
              <a:off x="4128" y="1392"/>
              <a:ext cx="1032" cy="1816"/>
            </a:xfrm>
            <a:custGeom>
              <a:avLst/>
              <a:gdLst/>
              <a:ahLst/>
              <a:cxnLst>
                <a:cxn ang="0">
                  <a:pos x="104" y="40"/>
                </a:cxn>
                <a:cxn ang="0">
                  <a:pos x="584" y="424"/>
                </a:cxn>
                <a:cxn ang="0">
                  <a:pos x="680" y="1144"/>
                </a:cxn>
                <a:cxn ang="0">
                  <a:pos x="152" y="952"/>
                </a:cxn>
                <a:cxn ang="0">
                  <a:pos x="152" y="472"/>
                </a:cxn>
                <a:cxn ang="0">
                  <a:pos x="8" y="184"/>
                </a:cxn>
                <a:cxn ang="0">
                  <a:pos x="104" y="40"/>
                </a:cxn>
              </a:cxnLst>
              <a:rect l="0" t="0" r="r" b="b"/>
              <a:pathLst>
                <a:path w="752" h="1232">
                  <a:moveTo>
                    <a:pt x="104" y="40"/>
                  </a:moveTo>
                  <a:cubicBezTo>
                    <a:pt x="200" y="80"/>
                    <a:pt x="488" y="240"/>
                    <a:pt x="584" y="424"/>
                  </a:cubicBezTo>
                  <a:cubicBezTo>
                    <a:pt x="680" y="608"/>
                    <a:pt x="752" y="1056"/>
                    <a:pt x="680" y="1144"/>
                  </a:cubicBezTo>
                  <a:cubicBezTo>
                    <a:pt x="608" y="1232"/>
                    <a:pt x="240" y="1064"/>
                    <a:pt x="152" y="952"/>
                  </a:cubicBezTo>
                  <a:cubicBezTo>
                    <a:pt x="64" y="840"/>
                    <a:pt x="176" y="600"/>
                    <a:pt x="152" y="472"/>
                  </a:cubicBezTo>
                  <a:cubicBezTo>
                    <a:pt x="128" y="344"/>
                    <a:pt x="16" y="256"/>
                    <a:pt x="8" y="184"/>
                  </a:cubicBezTo>
                  <a:cubicBezTo>
                    <a:pt x="0" y="112"/>
                    <a:pt x="8" y="0"/>
                    <a:pt x="104" y="40"/>
                  </a:cubicBez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869" name="Rectangle 13"/>
            <p:cNvSpPr>
              <a:spLocks noChangeArrowheads="1"/>
            </p:cNvSpPr>
            <p:nvPr/>
          </p:nvSpPr>
          <p:spPr bwMode="auto">
            <a:xfrm>
              <a:off x="4080" y="11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a</a:t>
              </a:r>
            </a:p>
          </p:txBody>
        </p:sp>
        <p:sp>
          <p:nvSpPr>
            <p:cNvPr id="377870" name="Rectangle 14"/>
            <p:cNvSpPr>
              <a:spLocks noChangeArrowheads="1"/>
            </p:cNvSpPr>
            <p:nvPr/>
          </p:nvSpPr>
          <p:spPr bwMode="auto">
            <a:xfrm>
              <a:off x="5020" y="303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b</a:t>
              </a:r>
            </a:p>
          </p:txBody>
        </p:sp>
        <p:sp>
          <p:nvSpPr>
            <p:cNvPr id="377871" name="Rectangle 15"/>
            <p:cNvSpPr>
              <a:spLocks noChangeArrowheads="1"/>
            </p:cNvSpPr>
            <p:nvPr/>
          </p:nvSpPr>
          <p:spPr bwMode="auto">
            <a:xfrm>
              <a:off x="5040" y="20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c</a:t>
              </a:r>
            </a:p>
          </p:txBody>
        </p:sp>
        <p:sp>
          <p:nvSpPr>
            <p:cNvPr id="377872" name="Rectangle 16"/>
            <p:cNvSpPr>
              <a:spLocks noChangeArrowheads="1"/>
            </p:cNvSpPr>
            <p:nvPr/>
          </p:nvSpPr>
          <p:spPr bwMode="auto">
            <a:xfrm>
              <a:off x="4080" y="21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d</a:t>
              </a:r>
            </a:p>
          </p:txBody>
        </p:sp>
      </p:grpSp>
      <p:sp>
        <p:nvSpPr>
          <p:cNvPr id="377873" name="Text Box 17"/>
          <p:cNvSpPr txBox="1">
            <a:spLocks noChangeArrowheads="1"/>
          </p:cNvSpPr>
          <p:nvPr/>
        </p:nvSpPr>
        <p:spPr bwMode="auto">
          <a:xfrm>
            <a:off x="838200" y="4095750"/>
            <a:ext cx="3200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按保守力的特点：</a:t>
            </a:r>
          </a:p>
        </p:txBody>
      </p:sp>
      <p:sp>
        <p:nvSpPr>
          <p:cNvPr id="377874" name="Text Box 18"/>
          <p:cNvSpPr txBox="1">
            <a:spLocks noChangeArrowheads="1"/>
          </p:cNvSpPr>
          <p:nvPr/>
        </p:nvSpPr>
        <p:spPr bwMode="auto">
          <a:xfrm>
            <a:off x="838200" y="4686300"/>
            <a:ext cx="1371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因为：</a:t>
            </a:r>
          </a:p>
        </p:txBody>
      </p:sp>
      <p:graphicFrame>
        <p:nvGraphicFramePr>
          <p:cNvPr id="377875" name="Object 19"/>
          <p:cNvGraphicFramePr>
            <a:graphicFrameLocks noChangeAspect="1"/>
          </p:cNvGraphicFramePr>
          <p:nvPr/>
        </p:nvGraphicFramePr>
        <p:xfrm>
          <a:off x="3962400" y="4095750"/>
          <a:ext cx="1389063" cy="455613"/>
        </p:xfrm>
        <a:graphic>
          <a:graphicData uri="http://schemas.openxmlformats.org/presentationml/2006/ole">
            <p:oleObj spid="_x0000_s377875" name="公式" r:id="rId4" imgW="698400" imgH="228600" progId="Equation.3">
              <p:embed/>
            </p:oleObj>
          </a:graphicData>
        </a:graphic>
      </p:graphicFrame>
      <p:graphicFrame>
        <p:nvGraphicFramePr>
          <p:cNvPr id="377876" name="Object 20"/>
          <p:cNvGraphicFramePr>
            <a:graphicFrameLocks noChangeAspect="1"/>
          </p:cNvGraphicFramePr>
          <p:nvPr/>
        </p:nvGraphicFramePr>
        <p:xfrm>
          <a:off x="2286000" y="4686300"/>
          <a:ext cx="1627188" cy="457200"/>
        </p:xfrm>
        <a:graphic>
          <a:graphicData uri="http://schemas.openxmlformats.org/presentationml/2006/ole">
            <p:oleObj spid="_x0000_s377876" name="公式" r:id="rId5" imgW="812520" imgH="228600" progId="Equation.3">
              <p:embed/>
            </p:oleObj>
          </a:graphicData>
        </a:graphic>
      </p:graphicFrame>
      <p:sp>
        <p:nvSpPr>
          <p:cNvPr id="377877" name="Text Box 21"/>
          <p:cNvSpPr txBox="1">
            <a:spLocks noChangeArrowheads="1"/>
          </p:cNvSpPr>
          <p:nvPr/>
        </p:nvSpPr>
        <p:spPr bwMode="auto">
          <a:xfrm>
            <a:off x="838200" y="5276850"/>
            <a:ext cx="1447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所以：</a:t>
            </a: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838200" y="5867400"/>
            <a:ext cx="1447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证毕</a:t>
            </a:r>
          </a:p>
        </p:txBody>
      </p:sp>
      <p:graphicFrame>
        <p:nvGraphicFramePr>
          <p:cNvPr id="377879" name="Object 23"/>
          <p:cNvGraphicFramePr>
            <a:graphicFrameLocks noChangeAspect="1"/>
          </p:cNvGraphicFramePr>
          <p:nvPr/>
        </p:nvGraphicFramePr>
        <p:xfrm>
          <a:off x="2209800" y="5276850"/>
          <a:ext cx="4013200" cy="457200"/>
        </p:xfrm>
        <a:graphic>
          <a:graphicData uri="http://schemas.openxmlformats.org/presentationml/2006/ole">
            <p:oleObj spid="_x0000_s377879" name="公式" r:id="rId6" imgW="2006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7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37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7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37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0" grpId="0" autoUpdateAnimBg="0"/>
      <p:bldP spid="377861" grpId="0" animBg="1" autoUpdateAnimBg="0"/>
      <p:bldP spid="377862" grpId="0" autoUpdateAnimBg="0"/>
      <p:bldP spid="377863" grpId="0" autoUpdateAnimBg="0"/>
      <p:bldP spid="377865" grpId="0" autoUpdateAnimBg="0"/>
      <p:bldP spid="377866" grpId="0"/>
      <p:bldP spid="377873" grpId="0" autoUpdateAnimBg="0"/>
      <p:bldP spid="377874" grpId="0" autoUpdateAnimBg="0"/>
      <p:bldP spid="377877" grpId="0" autoUpdateAnimBg="0"/>
      <p:bldP spid="37787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17C1F-225D-4CA0-A37D-A500258F51A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2979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保守力与非保守力  势能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457200" y="1690687"/>
            <a:ext cx="1454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势能</a:t>
            </a:r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8534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由物体的相对位置所确定的系统能量称为势能（</a:t>
            </a:r>
            <a:r>
              <a:rPr lang="en-US" altLang="zh-CN" sz="2800" i="1"/>
              <a:t>E</a:t>
            </a:r>
            <a:r>
              <a:rPr lang="en-US" altLang="zh-CN" sz="2800" baseline="-25000"/>
              <a:t>p</a:t>
            </a:r>
            <a:r>
              <a:rPr lang="zh-CN" altLang="en-US" sz="2800"/>
              <a:t>）</a:t>
            </a:r>
          </a:p>
        </p:txBody>
      </p:sp>
      <p:sp>
        <p:nvSpPr>
          <p:cNvPr id="382982" name="Text Box 6"/>
          <p:cNvSpPr txBox="1">
            <a:spLocks noChangeArrowheads="1"/>
          </p:cNvSpPr>
          <p:nvPr/>
        </p:nvSpPr>
        <p:spPr bwMode="auto">
          <a:xfrm>
            <a:off x="381000" y="2776538"/>
            <a:ext cx="50292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保守力做的功与势能的关系：</a:t>
            </a:r>
          </a:p>
        </p:txBody>
      </p:sp>
      <p:sp>
        <p:nvSpPr>
          <p:cNvPr id="382983" name="Text Box 7"/>
          <p:cNvSpPr txBox="1">
            <a:spLocks noChangeArrowheads="1"/>
          </p:cNvSpPr>
          <p:nvPr/>
        </p:nvSpPr>
        <p:spPr bwMode="auto">
          <a:xfrm>
            <a:off x="533400" y="3352800"/>
            <a:ext cx="83820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物体在保守力场中</a:t>
            </a:r>
            <a:r>
              <a:rPr lang="en-US" altLang="zh-CN" sz="2800" i="1"/>
              <a:t>a</a:t>
            </a:r>
            <a:r>
              <a:rPr lang="zh-CN" altLang="en-US" sz="2800"/>
              <a:t>、</a:t>
            </a:r>
            <a:r>
              <a:rPr lang="en-US" altLang="zh-CN" sz="2800" i="1"/>
              <a:t>b</a:t>
            </a:r>
            <a:r>
              <a:rPr lang="zh-CN" altLang="en-US" sz="2800"/>
              <a:t>两点的势能</a:t>
            </a:r>
            <a:r>
              <a:rPr lang="en-US" altLang="zh-CN" sz="2800" i="1"/>
              <a:t>E</a:t>
            </a:r>
            <a:r>
              <a:rPr lang="en-US" altLang="zh-CN" sz="2800" baseline="-25000"/>
              <a:t>p</a:t>
            </a:r>
            <a:r>
              <a:rPr lang="en-US" altLang="zh-CN" sz="2800" i="1" baseline="-25000"/>
              <a:t>a</a:t>
            </a:r>
            <a:r>
              <a:rPr lang="zh-CN" altLang="en-US" sz="2800"/>
              <a:t>与 </a:t>
            </a:r>
            <a:r>
              <a:rPr lang="en-US" altLang="zh-CN" sz="2800" i="1"/>
              <a:t>E</a:t>
            </a:r>
            <a:r>
              <a:rPr lang="en-US" altLang="zh-CN" sz="2800" baseline="-25000"/>
              <a:t>p</a:t>
            </a:r>
            <a:r>
              <a:rPr lang="en-US" altLang="zh-CN" sz="2800" i="1" baseline="-25000"/>
              <a:t>b</a:t>
            </a:r>
            <a:r>
              <a:rPr lang="zh-CN" altLang="en-US" sz="2800"/>
              <a:t>之差，等于质点由</a:t>
            </a:r>
            <a:r>
              <a:rPr lang="en-US" altLang="zh-CN" sz="2800" i="1"/>
              <a:t>a</a:t>
            </a:r>
            <a:r>
              <a:rPr lang="zh-CN" altLang="en-US" sz="2800"/>
              <a:t>点移动到</a:t>
            </a:r>
            <a:r>
              <a:rPr lang="en-US" altLang="zh-CN" sz="2800" i="1"/>
              <a:t>b</a:t>
            </a:r>
            <a:r>
              <a:rPr lang="zh-CN" altLang="en-US" sz="2800"/>
              <a:t>点过程中</a:t>
            </a:r>
            <a:r>
              <a:rPr lang="zh-CN" altLang="en-US" sz="2800">
                <a:solidFill>
                  <a:srgbClr val="0000CC"/>
                </a:solidFill>
              </a:rPr>
              <a:t>保守力</a:t>
            </a:r>
            <a:r>
              <a:rPr lang="zh-CN" altLang="en-US" sz="2800"/>
              <a:t>所做的功</a:t>
            </a:r>
            <a:r>
              <a:rPr lang="en-US" altLang="zh-CN" sz="2800" i="1"/>
              <a:t>W</a:t>
            </a:r>
            <a:r>
              <a:rPr lang="en-US" altLang="zh-CN" sz="2800" i="1" baseline="-25000"/>
              <a:t>ab</a:t>
            </a:r>
            <a:r>
              <a:rPr lang="zh-CN" altLang="en-US" sz="2800"/>
              <a:t>。</a:t>
            </a:r>
          </a:p>
        </p:txBody>
      </p:sp>
      <p:graphicFrame>
        <p:nvGraphicFramePr>
          <p:cNvPr id="382985" name="Object 9"/>
          <p:cNvGraphicFramePr>
            <a:graphicFrameLocks noChangeAspect="1"/>
          </p:cNvGraphicFramePr>
          <p:nvPr/>
        </p:nvGraphicFramePr>
        <p:xfrm>
          <a:off x="2133600" y="4191000"/>
          <a:ext cx="3957638" cy="822325"/>
        </p:xfrm>
        <a:graphic>
          <a:graphicData uri="http://schemas.openxmlformats.org/presentationml/2006/ole">
            <p:oleObj spid="_x0000_s382985" name="公式" r:id="rId3" imgW="1587240" imgH="330120" progId="Equation.3">
              <p:embed/>
            </p:oleObj>
          </a:graphicData>
        </a:graphic>
      </p:graphicFrame>
      <p:graphicFrame>
        <p:nvGraphicFramePr>
          <p:cNvPr id="382986" name="Object 10"/>
          <p:cNvGraphicFramePr>
            <a:graphicFrameLocks noChangeAspect="1"/>
          </p:cNvGraphicFramePr>
          <p:nvPr/>
        </p:nvGraphicFramePr>
        <p:xfrm>
          <a:off x="2133600" y="5029200"/>
          <a:ext cx="4186238" cy="603250"/>
        </p:xfrm>
        <a:graphic>
          <a:graphicData uri="http://schemas.openxmlformats.org/presentationml/2006/ole">
            <p:oleObj spid="_x0000_s382986" name="公式" r:id="rId4" imgW="1663560" imgH="241200" progId="Equation.3">
              <p:embed/>
            </p:oleObj>
          </a:graphicData>
        </a:graphic>
      </p:graphicFrame>
      <p:sp>
        <p:nvSpPr>
          <p:cNvPr id="382987" name="Text Box 11"/>
          <p:cNvSpPr txBox="1">
            <a:spLocks noChangeArrowheads="1"/>
          </p:cNvSpPr>
          <p:nvPr/>
        </p:nvSpPr>
        <p:spPr bwMode="auto">
          <a:xfrm>
            <a:off x="914400" y="5791200"/>
            <a:ext cx="7467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保守力做功在数值上等于系统势能的</a:t>
            </a:r>
            <a:r>
              <a:rPr lang="zh-CN" altLang="en-US" sz="2800" dirty="0">
                <a:solidFill>
                  <a:srgbClr val="0000CC"/>
                </a:solidFill>
              </a:rPr>
              <a:t>减少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utoUpdateAnimBg="0"/>
      <p:bldP spid="382981" grpId="0" autoUpdateAnimBg="0"/>
      <p:bldP spid="382982" grpId="0" autoUpdateAnimBg="0"/>
      <p:bldP spid="382983" grpId="0" autoUpdateAnimBg="0"/>
      <p:bldP spid="3829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E3FA9-6AC3-4B1D-9465-E3CD13BC85E2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保守力与非保守力  势能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533400" y="1690687"/>
            <a:ext cx="1828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说明：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676400" y="1690687"/>
            <a:ext cx="5562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）势能是一个系统的属性。</a:t>
            </a:r>
          </a:p>
        </p:txBody>
      </p:sp>
      <p:grpSp>
        <p:nvGrpSpPr>
          <p:cNvPr id="385030" name="Group 6"/>
          <p:cNvGrpSpPr>
            <a:grpSpLocks/>
          </p:cNvGrpSpPr>
          <p:nvPr/>
        </p:nvGrpSpPr>
        <p:grpSpPr bwMode="auto">
          <a:xfrm>
            <a:off x="1676400" y="2193925"/>
            <a:ext cx="6781800" cy="946150"/>
            <a:chOff x="960" y="704"/>
            <a:chExt cx="4272" cy="596"/>
          </a:xfrm>
        </p:grpSpPr>
        <p:sp>
          <p:nvSpPr>
            <p:cNvPr id="385031" name="Text Box 7"/>
            <p:cNvSpPr txBox="1">
              <a:spLocks noChangeArrowheads="1"/>
            </p:cNvSpPr>
            <p:nvPr/>
          </p:nvSpPr>
          <p:spPr bwMode="auto">
            <a:xfrm>
              <a:off x="1536" y="704"/>
              <a:ext cx="3696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势能的大小只有</a:t>
              </a:r>
              <a:r>
                <a:rPr lang="zh-CN" altLang="en-US" sz="2800">
                  <a:solidFill>
                    <a:srgbClr val="0000CC"/>
                  </a:solidFill>
                </a:rPr>
                <a:t>相对</a:t>
              </a:r>
              <a:r>
                <a:rPr lang="zh-CN" altLang="en-US" sz="2800"/>
                <a:t>的意义，相对于势能的零点而言。</a:t>
              </a:r>
            </a:p>
          </p:txBody>
        </p:sp>
        <p:sp>
          <p:nvSpPr>
            <p:cNvPr id="385032" name="Rectangle 8"/>
            <p:cNvSpPr>
              <a:spLocks noChangeArrowheads="1"/>
            </p:cNvSpPr>
            <p:nvPr/>
          </p:nvSpPr>
          <p:spPr bwMode="auto">
            <a:xfrm>
              <a:off x="960" y="720"/>
              <a:ext cx="67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（</a:t>
              </a:r>
              <a:r>
                <a:rPr lang="en-US" altLang="zh-CN" sz="2800"/>
                <a:t>2</a:t>
              </a:r>
              <a:r>
                <a:rPr lang="zh-CN" altLang="en-US" sz="2800"/>
                <a:t>）</a:t>
              </a:r>
            </a:p>
          </p:txBody>
        </p:sp>
      </p:grpSp>
      <p:sp>
        <p:nvSpPr>
          <p:cNvPr id="385033" name="Text Box 9"/>
          <p:cNvSpPr txBox="1">
            <a:spLocks noChangeArrowheads="1"/>
          </p:cNvSpPr>
          <p:nvPr/>
        </p:nvSpPr>
        <p:spPr bwMode="auto">
          <a:xfrm>
            <a:off x="1676400" y="3124200"/>
            <a:ext cx="647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）势能的零点可以任意选取。</a:t>
            </a:r>
          </a:p>
        </p:txBody>
      </p:sp>
      <p:sp>
        <p:nvSpPr>
          <p:cNvPr id="385034" name="Text Box 10"/>
          <p:cNvSpPr txBox="1">
            <a:spLocks noChangeArrowheads="1"/>
          </p:cNvSpPr>
          <p:nvPr/>
        </p:nvSpPr>
        <p:spPr bwMode="auto">
          <a:xfrm>
            <a:off x="533400" y="3657600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设空间</a:t>
            </a:r>
            <a:r>
              <a:rPr lang="en-US" altLang="zh-CN" sz="2800" i="1" dirty="0" err="1"/>
              <a:t>r</a:t>
            </a:r>
            <a:r>
              <a:rPr lang="en-US" altLang="zh-CN" sz="2800" i="1" baseline="-25000" dirty="0" err="1"/>
              <a:t>O</a:t>
            </a:r>
            <a:r>
              <a:rPr lang="zh-CN" altLang="en-US" sz="2800" dirty="0"/>
              <a:t>点为势能的零点，则空间任意一点 </a:t>
            </a:r>
            <a:r>
              <a:rPr lang="en-US" altLang="zh-CN" sz="2800" i="1" dirty="0"/>
              <a:t>r</a:t>
            </a:r>
            <a:r>
              <a:rPr lang="zh-CN" altLang="en-US" sz="2800" dirty="0"/>
              <a:t>的势能为：</a:t>
            </a:r>
          </a:p>
        </p:txBody>
      </p:sp>
      <p:graphicFrame>
        <p:nvGraphicFramePr>
          <p:cNvPr id="385035" name="Object 11"/>
          <p:cNvGraphicFramePr>
            <a:graphicFrameLocks noChangeAspect="1"/>
          </p:cNvGraphicFramePr>
          <p:nvPr/>
        </p:nvGraphicFramePr>
        <p:xfrm>
          <a:off x="1981200" y="4419600"/>
          <a:ext cx="5156200" cy="822325"/>
        </p:xfrm>
        <a:graphic>
          <a:graphicData uri="http://schemas.openxmlformats.org/presentationml/2006/ole">
            <p:oleObj spid="_x0000_s385035" name="公式" r:id="rId3" imgW="2070000" imgH="330120" progId="Equation.3">
              <p:embed/>
            </p:oleObj>
          </a:graphicData>
        </a:graphic>
      </p:graphicFrame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457200" y="5378450"/>
            <a:ext cx="1600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结论：</a:t>
            </a:r>
          </a:p>
        </p:txBody>
      </p:sp>
      <p:sp>
        <p:nvSpPr>
          <p:cNvPr id="385037" name="Text Box 13"/>
          <p:cNvSpPr txBox="1">
            <a:spLocks noChangeArrowheads="1"/>
          </p:cNvSpPr>
          <p:nvPr/>
        </p:nvSpPr>
        <p:spPr bwMode="auto">
          <a:xfrm>
            <a:off x="1600200" y="5378450"/>
            <a:ext cx="705643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空间某点的势能</a:t>
            </a:r>
            <a:r>
              <a:rPr lang="en-US" altLang="zh-CN" sz="2800" i="1" dirty="0" err="1"/>
              <a:t>E</a:t>
            </a:r>
            <a:r>
              <a:rPr lang="en-US" altLang="zh-CN" sz="2800" baseline="-25000" dirty="0" err="1"/>
              <a:t>p</a:t>
            </a:r>
            <a:r>
              <a:rPr lang="zh-CN" altLang="en-US" sz="2800" dirty="0"/>
              <a:t>在数值上等于质点</a:t>
            </a:r>
            <a:r>
              <a:rPr lang="zh-CN" altLang="en-US" sz="2800" dirty="0">
                <a:solidFill>
                  <a:srgbClr val="0000CC"/>
                </a:solidFill>
              </a:rPr>
              <a:t>从该点移动到势能零点</a:t>
            </a:r>
            <a:r>
              <a:rPr lang="zh-CN" altLang="en-US" sz="2800" dirty="0"/>
              <a:t>时保守力做的功。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autoUpdateAnimBg="0"/>
      <p:bldP spid="385029" grpId="0" autoUpdateAnimBg="0"/>
      <p:bldP spid="385033" grpId="0" autoUpdateAnimBg="0"/>
      <p:bldP spid="385034" grpId="0" autoUpdateAnimBg="0"/>
      <p:bldP spid="385036" grpId="0" autoUpdateAnimBg="0"/>
      <p:bldP spid="38503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5A8CF-659D-4B2F-A54B-FC97C297E4E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保守力与非保守力  势能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711200" y="1690688"/>
            <a:ext cx="31623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重力势能：</a:t>
            </a:r>
          </a:p>
        </p:txBody>
      </p:sp>
      <p:graphicFrame>
        <p:nvGraphicFramePr>
          <p:cNvPr id="386053" name="Object 5"/>
          <p:cNvGraphicFramePr>
            <a:graphicFrameLocks noChangeAspect="1"/>
          </p:cNvGraphicFramePr>
          <p:nvPr/>
        </p:nvGraphicFramePr>
        <p:xfrm>
          <a:off x="1295400" y="2209800"/>
          <a:ext cx="1563688" cy="603250"/>
        </p:xfrm>
        <a:graphic>
          <a:graphicData uri="http://schemas.openxmlformats.org/presentationml/2006/ole">
            <p:oleObj spid="_x0000_s386053" name="公式" r:id="rId3" imgW="622080" imgH="241200" progId="Equation.3">
              <p:embed/>
            </p:oleObj>
          </a:graphicData>
        </a:graphic>
      </p:graphicFrame>
      <p:sp>
        <p:nvSpPr>
          <p:cNvPr id="386054" name="Text Box 6"/>
          <p:cNvSpPr txBox="1">
            <a:spLocks noChangeArrowheads="1"/>
          </p:cNvSpPr>
          <p:nvPr/>
        </p:nvSpPr>
        <p:spPr bwMode="auto">
          <a:xfrm>
            <a:off x="3352800" y="2209800"/>
            <a:ext cx="5130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（地面（</a:t>
            </a:r>
            <a:r>
              <a:rPr lang="en-US" altLang="zh-CN" sz="2800" i="1"/>
              <a:t>h</a:t>
            </a:r>
            <a:r>
              <a:rPr lang="en-US" altLang="zh-CN" sz="2800"/>
              <a:t> = 0</a:t>
            </a:r>
            <a:r>
              <a:rPr lang="zh-CN" altLang="en-US" sz="2800"/>
              <a:t>）为势能零点）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685800" y="3062287"/>
            <a:ext cx="25860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弹性势能：</a:t>
            </a:r>
          </a:p>
        </p:txBody>
      </p:sp>
      <p:graphicFrame>
        <p:nvGraphicFramePr>
          <p:cNvPr id="386056" name="Object 8"/>
          <p:cNvGraphicFramePr>
            <a:graphicFrameLocks noChangeAspect="1"/>
          </p:cNvGraphicFramePr>
          <p:nvPr/>
        </p:nvGraphicFramePr>
        <p:xfrm>
          <a:off x="1295400" y="3581400"/>
          <a:ext cx="1673225" cy="976313"/>
        </p:xfrm>
        <a:graphic>
          <a:graphicData uri="http://schemas.openxmlformats.org/presentationml/2006/ole">
            <p:oleObj spid="_x0000_s386056" name="公式" r:id="rId4" imgW="672840" imgH="393480" progId="Equation.3">
              <p:embed/>
            </p:oleObj>
          </a:graphicData>
        </a:graphic>
      </p:graphicFrame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3352800" y="3733800"/>
            <a:ext cx="5562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（弹簧自由端（原长）为势能零点）</a:t>
            </a:r>
          </a:p>
        </p:txBody>
      </p:sp>
      <p:sp>
        <p:nvSpPr>
          <p:cNvPr id="386058" name="Text Box 10"/>
          <p:cNvSpPr txBox="1">
            <a:spLocks noChangeArrowheads="1"/>
          </p:cNvSpPr>
          <p:nvPr/>
        </p:nvSpPr>
        <p:spPr bwMode="auto">
          <a:xfrm>
            <a:off x="685800" y="4876800"/>
            <a:ext cx="30940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引力势能：</a:t>
            </a:r>
          </a:p>
        </p:txBody>
      </p:sp>
      <p:graphicFrame>
        <p:nvGraphicFramePr>
          <p:cNvPr id="386059" name="Object 11"/>
          <p:cNvGraphicFramePr>
            <a:graphicFrameLocks noChangeAspect="1"/>
          </p:cNvGraphicFramePr>
          <p:nvPr/>
        </p:nvGraphicFramePr>
        <p:xfrm>
          <a:off x="1295400" y="5410200"/>
          <a:ext cx="2203450" cy="987425"/>
        </p:xfrm>
        <a:graphic>
          <a:graphicData uri="http://schemas.openxmlformats.org/presentationml/2006/ole">
            <p:oleObj spid="_x0000_s386059" name="公式" r:id="rId5" imgW="876240" imgH="393480" progId="Equation.3">
              <p:embed/>
            </p:oleObj>
          </a:graphicData>
        </a:graphic>
      </p:graphicFrame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3657600" y="5638800"/>
            <a:ext cx="4495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（无限远处为势能零点）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utoUpdateAnimBg="0"/>
      <p:bldP spid="386054" grpId="0" autoUpdateAnimBg="0"/>
      <p:bldP spid="386055" grpId="0" autoUpdateAnimBg="0"/>
      <p:bldP spid="386057" grpId="0" autoUpdateAnimBg="0"/>
      <p:bldP spid="386058" grpId="0" autoUpdateAnimBg="0"/>
      <p:bldP spid="3860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9CA3-84B5-47DB-8FDE-FE2D1F3D34B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功和功率</a:t>
            </a: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2286000" y="1524000"/>
          <a:ext cx="3702050" cy="693738"/>
        </p:xfrm>
        <a:graphic>
          <a:graphicData uri="http://schemas.openxmlformats.org/presentationml/2006/ole">
            <p:oleObj spid="_x0000_s364548" name="公式" r:id="rId3" imgW="1511280" imgH="279360" progId="Equation.3">
              <p:embed/>
            </p:oleObj>
          </a:graphicData>
        </a:graphic>
      </p:graphicFrame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2133600" y="220980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国际单位制单位：焦耳（</a:t>
            </a:r>
            <a:r>
              <a:rPr lang="en-US" altLang="zh-CN" sz="2800" dirty="0"/>
              <a:t>J </a:t>
            </a:r>
            <a:r>
              <a:rPr lang="zh-CN" altLang="en-US" sz="2800" dirty="0"/>
              <a:t>）</a:t>
            </a:r>
          </a:p>
        </p:txBody>
      </p:sp>
      <p:grpSp>
        <p:nvGrpSpPr>
          <p:cNvPr id="364550" name="Group 6"/>
          <p:cNvGrpSpPr>
            <a:grpSpLocks/>
          </p:cNvGrpSpPr>
          <p:nvPr/>
        </p:nvGrpSpPr>
        <p:grpSpPr bwMode="auto">
          <a:xfrm>
            <a:off x="228600" y="2743201"/>
            <a:ext cx="5029200" cy="1036638"/>
            <a:chOff x="103" y="1298"/>
            <a:chExt cx="3168" cy="653"/>
          </a:xfrm>
        </p:grpSpPr>
        <p:sp>
          <p:nvSpPr>
            <p:cNvPr id="364551" name="Text Box 7"/>
            <p:cNvSpPr txBox="1">
              <a:spLocks noChangeArrowheads="1"/>
            </p:cNvSpPr>
            <p:nvPr/>
          </p:nvSpPr>
          <p:spPr bwMode="auto">
            <a:xfrm>
              <a:off x="103" y="1298"/>
              <a:ext cx="3168" cy="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Arial" charset="0"/>
                </a:rPr>
                <a:t>       </a:t>
              </a:r>
              <a:r>
                <a:rPr lang="zh-CN" altLang="en-US" sz="2800" dirty="0">
                  <a:latin typeface="Arial" charset="0"/>
                </a:rPr>
                <a:t>质点由</a:t>
              </a:r>
              <a:r>
                <a:rPr lang="en-US" altLang="zh-CN" sz="2800" i="1" dirty="0"/>
                <a:t>a</a:t>
              </a:r>
              <a:r>
                <a:rPr lang="zh-CN" altLang="en-US" sz="2800" dirty="0">
                  <a:latin typeface="Arial" charset="0"/>
                </a:rPr>
                <a:t>点沿曲线运动到</a:t>
              </a:r>
              <a:r>
                <a:rPr lang="en-US" altLang="zh-CN" sz="2800" i="1" dirty="0"/>
                <a:t>b</a:t>
              </a:r>
              <a:r>
                <a:rPr lang="zh-CN" altLang="en-US" sz="2800" dirty="0">
                  <a:latin typeface="Arial" charset="0"/>
                </a:rPr>
                <a:t>点的过程中，变</a:t>
              </a:r>
              <a:r>
                <a:rPr lang="zh-CN" altLang="en-US" sz="2800" dirty="0" smtClean="0">
                  <a:latin typeface="Arial" charset="0"/>
                </a:rPr>
                <a:t>力    </a:t>
              </a:r>
              <a:r>
                <a:rPr lang="zh-CN" altLang="en-US" sz="2800" dirty="0">
                  <a:latin typeface="Arial" charset="0"/>
                </a:rPr>
                <a:t>所做的</a:t>
              </a:r>
              <a:r>
                <a:rPr lang="zh-CN" altLang="en-US" sz="2800" dirty="0" smtClean="0">
                  <a:latin typeface="Arial" charset="0"/>
                </a:rPr>
                <a:t>功。</a:t>
              </a:r>
              <a:endParaRPr lang="zh-CN" altLang="en-US" sz="2800" dirty="0">
                <a:latin typeface="Arial" charset="0"/>
              </a:endParaRPr>
            </a:p>
          </p:txBody>
        </p:sp>
        <p:graphicFrame>
          <p:nvGraphicFramePr>
            <p:cNvPr id="364552" name="Object 8"/>
            <p:cNvGraphicFramePr>
              <a:graphicFrameLocks noChangeAspect="1"/>
            </p:cNvGraphicFramePr>
            <p:nvPr/>
          </p:nvGraphicFramePr>
          <p:xfrm>
            <a:off x="1927" y="1634"/>
            <a:ext cx="249" cy="290"/>
          </p:xfrm>
          <a:graphic>
            <a:graphicData uri="http://schemas.openxmlformats.org/presentationml/2006/ole">
              <p:oleObj spid="_x0000_s364552" name="公式" r:id="rId4" imgW="164880" imgH="190440" progId="Equation.3">
                <p:embed/>
              </p:oleObj>
            </a:graphicData>
          </a:graphic>
        </p:graphicFrame>
      </p:grpSp>
      <p:grpSp>
        <p:nvGrpSpPr>
          <p:cNvPr id="364553" name="Group 9"/>
          <p:cNvGrpSpPr>
            <a:grpSpLocks/>
          </p:cNvGrpSpPr>
          <p:nvPr/>
        </p:nvGrpSpPr>
        <p:grpSpPr bwMode="auto">
          <a:xfrm>
            <a:off x="5334000" y="3124200"/>
            <a:ext cx="3671888" cy="3168650"/>
            <a:chOff x="3243" y="1517"/>
            <a:chExt cx="2313" cy="1996"/>
          </a:xfrm>
        </p:grpSpPr>
        <p:sp>
          <p:nvSpPr>
            <p:cNvPr id="364554" name="Rectangle 10"/>
            <p:cNvSpPr>
              <a:spLocks noChangeArrowheads="1"/>
            </p:cNvSpPr>
            <p:nvPr/>
          </p:nvSpPr>
          <p:spPr bwMode="auto">
            <a:xfrm>
              <a:off x="3243" y="1517"/>
              <a:ext cx="2313" cy="19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4555" name="Group 11"/>
            <p:cNvGrpSpPr>
              <a:grpSpLocks/>
            </p:cNvGrpSpPr>
            <p:nvPr/>
          </p:nvGrpSpPr>
          <p:grpSpPr bwMode="auto">
            <a:xfrm>
              <a:off x="3560" y="1979"/>
              <a:ext cx="1464" cy="1233"/>
              <a:chOff x="3503" y="2288"/>
              <a:chExt cx="646" cy="500"/>
            </a:xfrm>
          </p:grpSpPr>
          <p:sp>
            <p:nvSpPr>
              <p:cNvPr id="364556" name="Freeform 12"/>
              <p:cNvSpPr>
                <a:spLocks/>
              </p:cNvSpPr>
              <p:nvPr/>
            </p:nvSpPr>
            <p:spPr bwMode="auto">
              <a:xfrm>
                <a:off x="3615" y="2357"/>
                <a:ext cx="437" cy="127"/>
              </a:xfrm>
              <a:custGeom>
                <a:avLst/>
                <a:gdLst/>
                <a:ahLst/>
                <a:cxnLst>
                  <a:cxn ang="0">
                    <a:pos x="0" y="285"/>
                  </a:cxn>
                  <a:cxn ang="0">
                    <a:pos x="1400" y="0"/>
                  </a:cxn>
                </a:cxnLst>
                <a:rect l="0" t="0" r="r" b="b"/>
                <a:pathLst>
                  <a:path w="1400" h="285">
                    <a:moveTo>
                      <a:pt x="0" y="285"/>
                    </a:moveTo>
                    <a:lnTo>
                      <a:pt x="1400" y="0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557" name="Arc 13"/>
              <p:cNvSpPr>
                <a:spLocks/>
              </p:cNvSpPr>
              <p:nvPr/>
            </p:nvSpPr>
            <p:spPr bwMode="auto">
              <a:xfrm>
                <a:off x="3628" y="2422"/>
                <a:ext cx="69" cy="57"/>
              </a:xfrm>
              <a:custGeom>
                <a:avLst/>
                <a:gdLst>
                  <a:gd name="G0" fmla="+- 0 0 0"/>
                  <a:gd name="G1" fmla="+- 17888 0 0"/>
                  <a:gd name="G2" fmla="+- 21600 0 0"/>
                  <a:gd name="T0" fmla="*/ 12107 w 20739"/>
                  <a:gd name="T1" fmla="*/ 0 h 17888"/>
                  <a:gd name="T2" fmla="*/ 20739 w 20739"/>
                  <a:gd name="T3" fmla="*/ 11850 h 17888"/>
                  <a:gd name="T4" fmla="*/ 0 w 20739"/>
                  <a:gd name="T5" fmla="*/ 17888 h 178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739" h="17888" fill="none" extrusionOk="0">
                    <a:moveTo>
                      <a:pt x="12107" y="-1"/>
                    </a:moveTo>
                    <a:cubicBezTo>
                      <a:pt x="16277" y="2822"/>
                      <a:pt x="19331" y="7014"/>
                      <a:pt x="20738" y="11850"/>
                    </a:cubicBezTo>
                  </a:path>
                  <a:path w="20739" h="17888" stroke="0" extrusionOk="0">
                    <a:moveTo>
                      <a:pt x="12107" y="-1"/>
                    </a:moveTo>
                    <a:cubicBezTo>
                      <a:pt x="16277" y="2822"/>
                      <a:pt x="19331" y="7014"/>
                      <a:pt x="20738" y="11850"/>
                    </a:cubicBezTo>
                    <a:lnTo>
                      <a:pt x="0" y="17888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558" name="Arc 14"/>
              <p:cNvSpPr>
                <a:spLocks/>
              </p:cNvSpPr>
              <p:nvPr/>
            </p:nvSpPr>
            <p:spPr bwMode="auto">
              <a:xfrm rot="10557608" flipV="1">
                <a:off x="3503" y="2288"/>
                <a:ext cx="646" cy="500"/>
              </a:xfrm>
              <a:custGeom>
                <a:avLst/>
                <a:gdLst>
                  <a:gd name="G0" fmla="+- 6071 0 0"/>
                  <a:gd name="G1" fmla="+- 21600 0 0"/>
                  <a:gd name="G2" fmla="+- 21600 0 0"/>
                  <a:gd name="T0" fmla="*/ 0 w 27671"/>
                  <a:gd name="T1" fmla="*/ 871 h 21600"/>
                  <a:gd name="T2" fmla="*/ 27671 w 27671"/>
                  <a:gd name="T3" fmla="*/ 21600 h 21600"/>
                  <a:gd name="T4" fmla="*/ 6071 w 2767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671" h="21600" fill="none" extrusionOk="0">
                    <a:moveTo>
                      <a:pt x="-1" y="870"/>
                    </a:moveTo>
                    <a:cubicBezTo>
                      <a:pt x="1971" y="293"/>
                      <a:pt x="4016" y="-1"/>
                      <a:pt x="6071" y="0"/>
                    </a:cubicBezTo>
                    <a:cubicBezTo>
                      <a:pt x="18000" y="0"/>
                      <a:pt x="27671" y="9670"/>
                      <a:pt x="27671" y="21600"/>
                    </a:cubicBezTo>
                  </a:path>
                  <a:path w="27671" h="21600" stroke="0" extrusionOk="0">
                    <a:moveTo>
                      <a:pt x="-1" y="870"/>
                    </a:moveTo>
                    <a:cubicBezTo>
                      <a:pt x="1971" y="293"/>
                      <a:pt x="4016" y="-1"/>
                      <a:pt x="6071" y="0"/>
                    </a:cubicBezTo>
                    <a:cubicBezTo>
                      <a:pt x="18000" y="0"/>
                      <a:pt x="27671" y="9670"/>
                      <a:pt x="27671" y="21600"/>
                    </a:cubicBezTo>
                    <a:lnTo>
                      <a:pt x="607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oval" w="sm" len="sm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4559" name="Line 15"/>
              <p:cNvSpPr>
                <a:spLocks noChangeShapeType="1"/>
              </p:cNvSpPr>
              <p:nvPr/>
            </p:nvSpPr>
            <p:spPr bwMode="auto">
              <a:xfrm flipV="1">
                <a:off x="3614" y="2308"/>
                <a:ext cx="148" cy="17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64560" name="Picture 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51" y="3158"/>
              <a:ext cx="159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64561" name="Object 17"/>
            <p:cNvGraphicFramePr>
              <a:graphicFrameLocks noChangeAspect="1"/>
            </p:cNvGraphicFramePr>
            <p:nvPr/>
          </p:nvGraphicFramePr>
          <p:xfrm>
            <a:off x="5012" y="1842"/>
            <a:ext cx="169" cy="237"/>
          </p:xfrm>
          <a:graphic>
            <a:graphicData uri="http://schemas.openxmlformats.org/presentationml/2006/ole">
              <p:oleObj spid="_x0000_s364561" name="公式" r:id="rId6" imgW="126720" imgH="177480" progId="Equation.3">
                <p:embed/>
              </p:oleObj>
            </a:graphicData>
          </a:graphic>
        </p:graphicFrame>
        <p:graphicFrame>
          <p:nvGraphicFramePr>
            <p:cNvPr id="364562" name="Object 18"/>
            <p:cNvGraphicFramePr>
              <a:graphicFrameLocks noChangeAspect="1"/>
            </p:cNvGraphicFramePr>
            <p:nvPr/>
          </p:nvGraphicFramePr>
          <p:xfrm>
            <a:off x="4649" y="2160"/>
            <a:ext cx="249" cy="287"/>
          </p:xfrm>
          <a:graphic>
            <a:graphicData uri="http://schemas.openxmlformats.org/presentationml/2006/ole">
              <p:oleObj spid="_x0000_s364562" name="公式" r:id="rId7" imgW="164880" imgH="190440" progId="Equation.3">
                <p:embed/>
              </p:oleObj>
            </a:graphicData>
          </a:graphic>
        </p:graphicFrame>
        <p:graphicFrame>
          <p:nvGraphicFramePr>
            <p:cNvPr id="364563" name="Object 19"/>
            <p:cNvGraphicFramePr>
              <a:graphicFrameLocks noChangeAspect="1"/>
            </p:cNvGraphicFramePr>
            <p:nvPr/>
          </p:nvGraphicFramePr>
          <p:xfrm>
            <a:off x="3987" y="2178"/>
            <a:ext cx="169" cy="237"/>
          </p:xfrm>
          <a:graphic>
            <a:graphicData uri="http://schemas.openxmlformats.org/presentationml/2006/ole">
              <p:oleObj spid="_x0000_s364563" name="公式" r:id="rId8" imgW="126720" imgH="177480" progId="Equation.3">
                <p:embed/>
              </p:oleObj>
            </a:graphicData>
          </a:graphic>
        </p:graphicFrame>
        <p:graphicFrame>
          <p:nvGraphicFramePr>
            <p:cNvPr id="364564" name="Object 20"/>
            <p:cNvGraphicFramePr>
              <a:graphicFrameLocks noChangeAspect="1"/>
            </p:cNvGraphicFramePr>
            <p:nvPr/>
          </p:nvGraphicFramePr>
          <p:xfrm>
            <a:off x="3742" y="2024"/>
            <a:ext cx="291" cy="254"/>
          </p:xfrm>
          <a:graphic>
            <a:graphicData uri="http://schemas.openxmlformats.org/presentationml/2006/ole">
              <p:oleObj spid="_x0000_s364564" name="公式" r:id="rId9" imgW="203040" imgH="177480" progId="Equation.3">
                <p:embed/>
              </p:oleObj>
            </a:graphicData>
          </a:graphic>
        </p:graphicFrame>
      </p:grpSp>
      <p:grpSp>
        <p:nvGrpSpPr>
          <p:cNvPr id="364569" name="Group 25"/>
          <p:cNvGrpSpPr>
            <a:grpSpLocks/>
          </p:cNvGrpSpPr>
          <p:nvPr/>
        </p:nvGrpSpPr>
        <p:grpSpPr bwMode="auto">
          <a:xfrm>
            <a:off x="533400" y="4343400"/>
            <a:ext cx="3595688" cy="519113"/>
            <a:chOff x="336" y="2736"/>
            <a:chExt cx="2265" cy="327"/>
          </a:xfrm>
        </p:grpSpPr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336" y="2736"/>
              <a:ext cx="11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元功：</a:t>
              </a:r>
            </a:p>
          </p:txBody>
        </p:sp>
        <p:graphicFrame>
          <p:nvGraphicFramePr>
            <p:cNvPr id="364567" name="Object 23"/>
            <p:cNvGraphicFramePr>
              <a:graphicFrameLocks noChangeAspect="1"/>
            </p:cNvGraphicFramePr>
            <p:nvPr/>
          </p:nvGraphicFramePr>
          <p:xfrm>
            <a:off x="1392" y="2736"/>
            <a:ext cx="1209" cy="322"/>
          </p:xfrm>
          <a:graphic>
            <a:graphicData uri="http://schemas.openxmlformats.org/presentationml/2006/ole">
              <p:oleObj spid="_x0000_s364567" name="公式" r:id="rId10" imgW="761760" imgH="203040" progId="Equation.3">
                <p:embed/>
              </p:oleObj>
            </a:graphicData>
          </a:graphic>
        </p:graphicFrame>
      </p:grpSp>
      <p:graphicFrame>
        <p:nvGraphicFramePr>
          <p:cNvPr id="364568" name="Object 24"/>
          <p:cNvGraphicFramePr>
            <a:graphicFrameLocks noChangeAspect="1"/>
          </p:cNvGraphicFramePr>
          <p:nvPr/>
        </p:nvGraphicFramePr>
        <p:xfrm>
          <a:off x="517525" y="5486400"/>
          <a:ext cx="4465638" cy="822325"/>
        </p:xfrm>
        <a:graphic>
          <a:graphicData uri="http://schemas.openxmlformats.org/presentationml/2006/ole">
            <p:oleObj spid="_x0000_s364568" name="公式" r:id="rId11" imgW="179064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06B7-E5AC-4432-96FF-D5A8D60A27C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87075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保守力与非保守力  势能</a:t>
            </a:r>
          </a:p>
        </p:txBody>
      </p:sp>
      <p:grpSp>
        <p:nvGrpSpPr>
          <p:cNvPr id="387076" name="Group 4"/>
          <p:cNvGrpSpPr>
            <a:grpSpLocks/>
          </p:cNvGrpSpPr>
          <p:nvPr/>
        </p:nvGrpSpPr>
        <p:grpSpPr bwMode="auto">
          <a:xfrm>
            <a:off x="685800" y="1676400"/>
            <a:ext cx="7238187" cy="692150"/>
            <a:chOff x="624" y="916"/>
            <a:chExt cx="3964" cy="436"/>
          </a:xfrm>
        </p:grpSpPr>
        <p:sp>
          <p:nvSpPr>
            <p:cNvPr id="387077" name="Text Box 5"/>
            <p:cNvSpPr txBox="1">
              <a:spLocks noChangeArrowheads="1"/>
            </p:cNvSpPr>
            <p:nvPr/>
          </p:nvSpPr>
          <p:spPr bwMode="auto">
            <a:xfrm>
              <a:off x="624" y="971"/>
              <a:ext cx="26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保守力功与势能的积分关系：</a:t>
              </a:r>
            </a:p>
          </p:txBody>
        </p:sp>
        <p:graphicFrame>
          <p:nvGraphicFramePr>
            <p:cNvPr id="387078" name="Object 6"/>
            <p:cNvGraphicFramePr>
              <a:graphicFrameLocks noChangeAspect="1"/>
            </p:cNvGraphicFramePr>
            <p:nvPr/>
          </p:nvGraphicFramePr>
          <p:xfrm>
            <a:off x="3391" y="916"/>
            <a:ext cx="1197" cy="436"/>
          </p:xfrm>
          <a:graphic>
            <a:graphicData uri="http://schemas.openxmlformats.org/presentationml/2006/ole">
              <p:oleObj spid="_x0000_s387078" name="公式" r:id="rId3" imgW="660240" imgH="241200" progId="Equation.3">
                <p:embed/>
              </p:oleObj>
            </a:graphicData>
          </a:graphic>
        </p:graphicFrame>
      </p:grpSp>
      <p:grpSp>
        <p:nvGrpSpPr>
          <p:cNvPr id="387079" name="Group 7"/>
          <p:cNvGrpSpPr>
            <a:grpSpLocks/>
          </p:cNvGrpSpPr>
          <p:nvPr/>
        </p:nvGrpSpPr>
        <p:grpSpPr bwMode="auto">
          <a:xfrm>
            <a:off x="685800" y="2251075"/>
            <a:ext cx="7110413" cy="720725"/>
            <a:chOff x="576" y="1558"/>
            <a:chExt cx="4404" cy="454"/>
          </a:xfrm>
        </p:grpSpPr>
        <p:sp>
          <p:nvSpPr>
            <p:cNvPr id="387080" name="Rectangle 8"/>
            <p:cNvSpPr>
              <a:spLocks noChangeArrowheads="1"/>
            </p:cNvSpPr>
            <p:nvPr/>
          </p:nvSpPr>
          <p:spPr bwMode="auto">
            <a:xfrm>
              <a:off x="576" y="1621"/>
              <a:ext cx="302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保守力功与势能的微分关系：</a:t>
              </a:r>
            </a:p>
          </p:txBody>
        </p:sp>
        <p:graphicFrame>
          <p:nvGraphicFramePr>
            <p:cNvPr id="387081" name="Object 9"/>
            <p:cNvGraphicFramePr>
              <a:graphicFrameLocks noChangeAspect="1"/>
            </p:cNvGraphicFramePr>
            <p:nvPr/>
          </p:nvGraphicFramePr>
          <p:xfrm>
            <a:off x="3611" y="1558"/>
            <a:ext cx="1369" cy="454"/>
          </p:xfrm>
          <a:graphic>
            <a:graphicData uri="http://schemas.openxmlformats.org/presentationml/2006/ole">
              <p:oleObj spid="_x0000_s387081" name="公式" r:id="rId4" imgW="723600" imgH="241200" progId="Equation.3">
                <p:embed/>
              </p:oleObj>
            </a:graphicData>
          </a:graphic>
        </p:graphicFrame>
      </p:grp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762000" y="2922587"/>
            <a:ext cx="1447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因为：</a:t>
            </a:r>
          </a:p>
        </p:txBody>
      </p:sp>
      <p:graphicFrame>
        <p:nvGraphicFramePr>
          <p:cNvPr id="387083" name="Object 11"/>
          <p:cNvGraphicFramePr>
            <a:graphicFrameLocks noChangeAspect="1"/>
          </p:cNvGraphicFramePr>
          <p:nvPr/>
        </p:nvGraphicFramePr>
        <p:xfrm>
          <a:off x="2057400" y="2926556"/>
          <a:ext cx="4159250" cy="511175"/>
        </p:xfrm>
        <a:graphic>
          <a:graphicData uri="http://schemas.openxmlformats.org/presentationml/2006/ole">
            <p:oleObj spid="_x0000_s387083" name="公式" r:id="rId5" imgW="2044440" imgH="253800" progId="Equation.3">
              <p:embed/>
            </p:oleObj>
          </a:graphicData>
        </a:graphic>
      </p:graphicFrame>
      <p:graphicFrame>
        <p:nvGraphicFramePr>
          <p:cNvPr id="387084" name="Object 12"/>
          <p:cNvGraphicFramePr>
            <a:graphicFrameLocks noChangeAspect="1"/>
          </p:cNvGraphicFramePr>
          <p:nvPr/>
        </p:nvGraphicFramePr>
        <p:xfrm>
          <a:off x="2057400" y="3455987"/>
          <a:ext cx="3921125" cy="887413"/>
        </p:xfrm>
        <a:graphic>
          <a:graphicData uri="http://schemas.openxmlformats.org/presentationml/2006/ole">
            <p:oleObj spid="_x0000_s387084" name="公式" r:id="rId6" imgW="1955520" imgH="444240" progId="Equation.3">
              <p:embed/>
            </p:oleObj>
          </a:graphicData>
        </a:graphic>
      </p:graphicFrame>
      <p:sp>
        <p:nvSpPr>
          <p:cNvPr id="387085" name="Text Box 13"/>
          <p:cNvSpPr txBox="1">
            <a:spLocks noChangeArrowheads="1"/>
          </p:cNvSpPr>
          <p:nvPr/>
        </p:nvSpPr>
        <p:spPr bwMode="auto">
          <a:xfrm>
            <a:off x="762000" y="4464050"/>
            <a:ext cx="1752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所以：</a:t>
            </a:r>
          </a:p>
        </p:txBody>
      </p:sp>
      <p:graphicFrame>
        <p:nvGraphicFramePr>
          <p:cNvPr id="387086" name="Object 14"/>
          <p:cNvGraphicFramePr>
            <a:graphicFrameLocks noChangeAspect="1"/>
          </p:cNvGraphicFramePr>
          <p:nvPr/>
        </p:nvGraphicFramePr>
        <p:xfrm>
          <a:off x="1981200" y="4303712"/>
          <a:ext cx="1417638" cy="839788"/>
        </p:xfrm>
        <a:graphic>
          <a:graphicData uri="http://schemas.openxmlformats.org/presentationml/2006/ole">
            <p:oleObj spid="_x0000_s387086" name="公式" r:id="rId7" imgW="711000" imgH="419040" progId="Equation.3">
              <p:embed/>
            </p:oleObj>
          </a:graphicData>
        </a:graphic>
      </p:graphicFrame>
      <p:graphicFrame>
        <p:nvGraphicFramePr>
          <p:cNvPr id="387087" name="Object 15"/>
          <p:cNvGraphicFramePr>
            <a:graphicFrameLocks noChangeAspect="1"/>
          </p:cNvGraphicFramePr>
          <p:nvPr/>
        </p:nvGraphicFramePr>
        <p:xfrm>
          <a:off x="4114800" y="4279106"/>
          <a:ext cx="1425575" cy="889000"/>
        </p:xfrm>
        <a:graphic>
          <a:graphicData uri="http://schemas.openxmlformats.org/presentationml/2006/ole">
            <p:oleObj spid="_x0000_s387087" name="公式" r:id="rId8" imgW="711000" imgH="444240" progId="Equation.3">
              <p:embed/>
            </p:oleObj>
          </a:graphicData>
        </a:graphic>
      </p:graphicFrame>
      <p:graphicFrame>
        <p:nvGraphicFramePr>
          <p:cNvPr id="387088" name="Object 16"/>
          <p:cNvGraphicFramePr>
            <a:graphicFrameLocks noChangeAspect="1"/>
          </p:cNvGraphicFramePr>
          <p:nvPr/>
        </p:nvGraphicFramePr>
        <p:xfrm>
          <a:off x="6248400" y="4302125"/>
          <a:ext cx="1425575" cy="842963"/>
        </p:xfrm>
        <a:graphic>
          <a:graphicData uri="http://schemas.openxmlformats.org/presentationml/2006/ole">
            <p:oleObj spid="_x0000_s387088" name="公式" r:id="rId9" imgW="711000" imgH="419040" progId="Equation.3">
              <p:embed/>
            </p:oleObj>
          </a:graphicData>
        </a:graphic>
      </p:graphicFrame>
      <p:graphicFrame>
        <p:nvGraphicFramePr>
          <p:cNvPr id="387089" name="Object 17"/>
          <p:cNvGraphicFramePr>
            <a:graphicFrameLocks noChangeAspect="1"/>
          </p:cNvGraphicFramePr>
          <p:nvPr/>
        </p:nvGraphicFramePr>
        <p:xfrm>
          <a:off x="4495800" y="5410200"/>
          <a:ext cx="3811588" cy="968375"/>
        </p:xfrm>
        <a:graphic>
          <a:graphicData uri="http://schemas.openxmlformats.org/presentationml/2006/ole">
            <p:oleObj spid="_x0000_s387089" name="公式" r:id="rId10" imgW="1892160" imgH="482400" progId="Equation.3">
              <p:embed/>
            </p:oleObj>
          </a:graphicData>
        </a:graphic>
      </p:graphicFrame>
      <p:sp>
        <p:nvSpPr>
          <p:cNvPr id="387090" name="Text Box 18"/>
          <p:cNvSpPr txBox="1">
            <a:spLocks noChangeArrowheads="1"/>
          </p:cNvSpPr>
          <p:nvPr/>
        </p:nvSpPr>
        <p:spPr bwMode="auto">
          <a:xfrm>
            <a:off x="762000" y="5562600"/>
            <a:ext cx="34623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保守力的矢量式：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7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8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8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38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2" grpId="0" autoUpdateAnimBg="0"/>
      <p:bldP spid="387085" grpId="0" autoUpdateAnimBg="0"/>
      <p:bldP spid="38709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108F-FE6F-4584-AC46-F2C0B533FEA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501650" y="1219200"/>
            <a:ext cx="3384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保守力与非保守力  势能</a:t>
            </a:r>
          </a:p>
        </p:txBody>
      </p:sp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533400" y="3886200"/>
            <a:ext cx="8207375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保守力沿各坐标方向的分量，在数值上等于系统的势能沿相应方向的空间变化率的负值，其</a:t>
            </a:r>
            <a:r>
              <a:rPr lang="zh-CN" altLang="en-US" sz="2800">
                <a:solidFill>
                  <a:srgbClr val="0000CC"/>
                </a:solidFill>
              </a:rPr>
              <a:t>方向指向势能降低的方向</a:t>
            </a:r>
            <a:r>
              <a:rPr lang="zh-CN" altLang="en-US" sz="2800"/>
              <a:t>。 </a:t>
            </a:r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/>
        </p:nvGraphicFramePr>
        <p:xfrm>
          <a:off x="2133600" y="2133600"/>
          <a:ext cx="3811588" cy="968375"/>
        </p:xfrm>
        <a:graphic>
          <a:graphicData uri="http://schemas.openxmlformats.org/presentationml/2006/ole">
            <p:oleObj spid="_x0000_s388101" name="公式" r:id="rId3" imgW="1892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15B-69C4-4B44-9493-7419D8C611D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质点系的功能原理</a:t>
            </a:r>
          </a:p>
        </p:txBody>
      </p:sp>
      <p:grpSp>
        <p:nvGrpSpPr>
          <p:cNvPr id="384004" name="Group 4"/>
          <p:cNvGrpSpPr>
            <a:grpSpLocks/>
          </p:cNvGrpSpPr>
          <p:nvPr/>
        </p:nvGrpSpPr>
        <p:grpSpPr bwMode="auto">
          <a:xfrm>
            <a:off x="4495800" y="1676400"/>
            <a:ext cx="3705225" cy="684213"/>
            <a:chOff x="1429" y="300"/>
            <a:chExt cx="2334" cy="431"/>
          </a:xfrm>
        </p:grpSpPr>
        <p:graphicFrame>
          <p:nvGraphicFramePr>
            <p:cNvPr id="384005" name="Object 5"/>
            <p:cNvGraphicFramePr>
              <a:graphicFrameLocks noChangeAspect="1"/>
            </p:cNvGraphicFramePr>
            <p:nvPr/>
          </p:nvGraphicFramePr>
          <p:xfrm>
            <a:off x="2676" y="312"/>
            <a:ext cx="1087" cy="401"/>
          </p:xfrm>
          <a:graphic>
            <a:graphicData uri="http://schemas.openxmlformats.org/presentationml/2006/ole">
              <p:oleObj spid="_x0000_s384005" name="公式" r:id="rId3" imgW="583920" imgH="215640" progId="Equation.3">
                <p:embed/>
              </p:oleObj>
            </a:graphicData>
          </a:graphic>
        </p:graphicFrame>
        <p:graphicFrame>
          <p:nvGraphicFramePr>
            <p:cNvPr id="384006" name="Object 6"/>
            <p:cNvGraphicFramePr>
              <a:graphicFrameLocks noChangeAspect="1"/>
            </p:cNvGraphicFramePr>
            <p:nvPr/>
          </p:nvGraphicFramePr>
          <p:xfrm>
            <a:off x="1429" y="300"/>
            <a:ext cx="1270" cy="431"/>
          </p:xfrm>
          <a:graphic>
            <a:graphicData uri="http://schemas.openxmlformats.org/presentationml/2006/ole">
              <p:oleObj spid="_x0000_s384006" name="公式" r:id="rId4" imgW="711000" imgH="241200" progId="Equation.3">
                <p:embed/>
              </p:oleObj>
            </a:graphicData>
          </a:graphic>
        </p:graphicFrame>
      </p:grpSp>
      <p:sp>
        <p:nvSpPr>
          <p:cNvPr id="384007" name="Rectangle 7"/>
          <p:cNvSpPr>
            <a:spLocks noChangeArrowheads="1"/>
          </p:cNvSpPr>
          <p:nvPr/>
        </p:nvSpPr>
        <p:spPr bwMode="auto">
          <a:xfrm>
            <a:off x="533400" y="1752600"/>
            <a:ext cx="4032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质点系的动能定理：</a:t>
            </a:r>
          </a:p>
        </p:txBody>
      </p:sp>
      <p:grpSp>
        <p:nvGrpSpPr>
          <p:cNvPr id="384008" name="Group 8"/>
          <p:cNvGrpSpPr>
            <a:grpSpLocks/>
          </p:cNvGrpSpPr>
          <p:nvPr/>
        </p:nvGrpSpPr>
        <p:grpSpPr bwMode="auto">
          <a:xfrm>
            <a:off x="685800" y="2438400"/>
            <a:ext cx="4897438" cy="576263"/>
            <a:chOff x="385" y="1525"/>
            <a:chExt cx="3085" cy="363"/>
          </a:xfrm>
        </p:grpSpPr>
        <p:graphicFrame>
          <p:nvGraphicFramePr>
            <p:cNvPr id="384009" name="Object 9"/>
            <p:cNvGraphicFramePr>
              <a:graphicFrameLocks noChangeAspect="1"/>
            </p:cNvGraphicFramePr>
            <p:nvPr/>
          </p:nvGraphicFramePr>
          <p:xfrm>
            <a:off x="1519" y="1525"/>
            <a:ext cx="1951" cy="363"/>
          </p:xfrm>
          <a:graphic>
            <a:graphicData uri="http://schemas.openxmlformats.org/presentationml/2006/ole">
              <p:oleObj spid="_x0000_s384009" r:id="rId5" imgW="1231366" imgH="228501" progId="Equation.3">
                <p:embed/>
              </p:oleObj>
            </a:graphicData>
          </a:graphic>
        </p:graphicFrame>
        <p:sp>
          <p:nvSpPr>
            <p:cNvPr id="384010" name="Text Box 10"/>
            <p:cNvSpPr txBox="1">
              <a:spLocks noChangeArrowheads="1"/>
            </p:cNvSpPr>
            <p:nvPr/>
          </p:nvSpPr>
          <p:spPr bwMode="auto">
            <a:xfrm>
              <a:off x="385" y="1525"/>
              <a:ext cx="86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其中</a:t>
              </a:r>
            </a:p>
          </p:txBody>
        </p:sp>
      </p:grpSp>
      <p:graphicFrame>
        <p:nvGraphicFramePr>
          <p:cNvPr id="384011" name="Object 11"/>
          <p:cNvGraphicFramePr>
            <a:graphicFrameLocks noChangeAspect="1"/>
          </p:cNvGraphicFramePr>
          <p:nvPr/>
        </p:nvGraphicFramePr>
        <p:xfrm>
          <a:off x="1066800" y="4419600"/>
          <a:ext cx="3652838" cy="603250"/>
        </p:xfrm>
        <a:graphic>
          <a:graphicData uri="http://schemas.openxmlformats.org/presentationml/2006/ole">
            <p:oleObj spid="_x0000_s384011" name="公式" r:id="rId6" imgW="1460160" imgH="241200" progId="Equation.3">
              <p:embed/>
            </p:oleObj>
          </a:graphicData>
        </a:graphic>
      </p:graphicFrame>
      <p:graphicFrame>
        <p:nvGraphicFramePr>
          <p:cNvPr id="384012" name="Object 12"/>
          <p:cNvGraphicFramePr>
            <a:graphicFrameLocks noChangeAspect="1"/>
          </p:cNvGraphicFramePr>
          <p:nvPr/>
        </p:nvGraphicFramePr>
        <p:xfrm>
          <a:off x="1524000" y="3352800"/>
          <a:ext cx="4752975" cy="603250"/>
        </p:xfrm>
        <a:graphic>
          <a:graphicData uri="http://schemas.openxmlformats.org/presentationml/2006/ole">
            <p:oleObj spid="_x0000_s384012" name="公式" r:id="rId7" imgW="1904760" imgH="241200" progId="Equation.3">
              <p:embed/>
            </p:oleObj>
          </a:graphicData>
        </a:graphic>
      </p:graphicFrame>
      <p:grpSp>
        <p:nvGrpSpPr>
          <p:cNvPr id="384013" name="Group 13"/>
          <p:cNvGrpSpPr>
            <a:grpSpLocks/>
          </p:cNvGrpSpPr>
          <p:nvPr/>
        </p:nvGrpSpPr>
        <p:grpSpPr bwMode="auto">
          <a:xfrm>
            <a:off x="990600" y="5334000"/>
            <a:ext cx="7200900" cy="622300"/>
            <a:chOff x="295" y="3203"/>
            <a:chExt cx="4536" cy="392"/>
          </a:xfrm>
        </p:grpSpPr>
        <p:graphicFrame>
          <p:nvGraphicFramePr>
            <p:cNvPr id="384014" name="Object 14"/>
            <p:cNvGraphicFramePr>
              <a:graphicFrameLocks noChangeAspect="1"/>
            </p:cNvGraphicFramePr>
            <p:nvPr/>
          </p:nvGraphicFramePr>
          <p:xfrm>
            <a:off x="839" y="3203"/>
            <a:ext cx="3992" cy="392"/>
          </p:xfrm>
          <a:graphic>
            <a:graphicData uri="http://schemas.openxmlformats.org/presentationml/2006/ole">
              <p:oleObj spid="_x0000_s384014" r:id="rId8" imgW="2425700" imgH="241300" progId="Equation.3">
                <p:embed/>
              </p:oleObj>
            </a:graphicData>
          </a:graphic>
        </p:graphicFrame>
        <p:graphicFrame>
          <p:nvGraphicFramePr>
            <p:cNvPr id="384015" name="Object 15"/>
            <p:cNvGraphicFramePr>
              <a:graphicFrameLocks noChangeAspect="1"/>
            </p:cNvGraphicFramePr>
            <p:nvPr/>
          </p:nvGraphicFramePr>
          <p:xfrm>
            <a:off x="295" y="3249"/>
            <a:ext cx="272" cy="247"/>
          </p:xfrm>
          <a:graphic>
            <a:graphicData uri="http://schemas.openxmlformats.org/presentationml/2006/ole">
              <p:oleObj spid="_x0000_s384015" name="公式" r:id="rId9" imgW="139680" imgH="12672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1B66-C644-4C73-889D-968757525E6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质点系的功能原理</a:t>
            </a:r>
          </a:p>
        </p:txBody>
      </p:sp>
      <p:grpSp>
        <p:nvGrpSpPr>
          <p:cNvPr id="390148" name="Group 4"/>
          <p:cNvGrpSpPr>
            <a:grpSpLocks/>
          </p:cNvGrpSpPr>
          <p:nvPr/>
        </p:nvGrpSpPr>
        <p:grpSpPr bwMode="auto">
          <a:xfrm>
            <a:off x="762000" y="1676400"/>
            <a:ext cx="4392613" cy="693738"/>
            <a:chOff x="521" y="373"/>
            <a:chExt cx="2767" cy="437"/>
          </a:xfrm>
        </p:grpSpPr>
        <p:graphicFrame>
          <p:nvGraphicFramePr>
            <p:cNvPr id="390149" name="Object 5"/>
            <p:cNvGraphicFramePr>
              <a:graphicFrameLocks noChangeAspect="1"/>
            </p:cNvGraphicFramePr>
            <p:nvPr/>
          </p:nvGraphicFramePr>
          <p:xfrm>
            <a:off x="1837" y="373"/>
            <a:ext cx="1451" cy="437"/>
          </p:xfrm>
          <a:graphic>
            <a:graphicData uri="http://schemas.openxmlformats.org/presentationml/2006/ole">
              <p:oleObj spid="_x0000_s390149" r:id="rId3" imgW="787400" imgH="241300" progId="Equation.3">
                <p:embed/>
              </p:oleObj>
            </a:graphicData>
          </a:graphic>
        </p:graphicFrame>
        <p:sp>
          <p:nvSpPr>
            <p:cNvPr id="390150" name="Text Box 6"/>
            <p:cNvSpPr txBox="1">
              <a:spLocks noChangeArrowheads="1"/>
            </p:cNvSpPr>
            <p:nvPr/>
          </p:nvSpPr>
          <p:spPr bwMode="auto">
            <a:xfrm>
              <a:off x="521" y="391"/>
              <a:ext cx="108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机械能</a:t>
              </a:r>
            </a:p>
          </p:txBody>
        </p:sp>
      </p:grpSp>
      <p:graphicFrame>
        <p:nvGraphicFramePr>
          <p:cNvPr id="390151" name="Object 7"/>
          <p:cNvGraphicFramePr>
            <a:graphicFrameLocks noChangeAspect="1"/>
          </p:cNvGraphicFramePr>
          <p:nvPr/>
        </p:nvGraphicFramePr>
        <p:xfrm>
          <a:off x="2667000" y="3048000"/>
          <a:ext cx="3556000" cy="576263"/>
        </p:xfrm>
        <a:graphic>
          <a:graphicData uri="http://schemas.openxmlformats.org/presentationml/2006/ole">
            <p:oleObj spid="_x0000_s390151" r:id="rId4" imgW="1409700" imgH="228600" progId="Equation.3">
              <p:embed/>
            </p:oleObj>
          </a:graphicData>
        </a:graphic>
      </p:graphicFrame>
      <p:sp>
        <p:nvSpPr>
          <p:cNvPr id="390152" name="Text Box 8"/>
          <p:cNvSpPr txBox="1">
            <a:spLocks noChangeArrowheads="1"/>
          </p:cNvSpPr>
          <p:nvPr/>
        </p:nvSpPr>
        <p:spPr bwMode="auto">
          <a:xfrm>
            <a:off x="1371600" y="5105400"/>
            <a:ext cx="60960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质点系机械能的增量等于</a:t>
            </a:r>
            <a:r>
              <a:rPr lang="zh-CN" altLang="en-US" sz="2800">
                <a:solidFill>
                  <a:srgbClr val="0000CC"/>
                </a:solidFill>
              </a:rPr>
              <a:t>所有外力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0000CC"/>
                </a:solidFill>
              </a:rPr>
              <a:t>所有非保守内力</a:t>
            </a:r>
            <a:r>
              <a:rPr lang="zh-CN" altLang="en-US" sz="2800"/>
              <a:t>所做功的代数和。 </a:t>
            </a:r>
          </a:p>
        </p:txBody>
      </p:sp>
      <p:sp>
        <p:nvSpPr>
          <p:cNvPr id="390153" name="Rectangle 9"/>
          <p:cNvSpPr>
            <a:spLocks noChangeArrowheads="1"/>
          </p:cNvSpPr>
          <p:nvPr/>
        </p:nvSpPr>
        <p:spPr bwMode="auto">
          <a:xfrm>
            <a:off x="762000" y="4343400"/>
            <a:ext cx="3435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质点系的</a:t>
            </a:r>
            <a:r>
              <a:rPr lang="zh-CN" altLang="en-US" sz="2800">
                <a:solidFill>
                  <a:srgbClr val="0000CC"/>
                </a:solidFill>
              </a:rPr>
              <a:t>功能原理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2" grpId="0"/>
      <p:bldP spid="3901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BAFA0-66A4-41B5-AB3F-311103C7AC1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机械能守恒定律</a:t>
            </a:r>
          </a:p>
        </p:txBody>
      </p:sp>
      <p:grpSp>
        <p:nvGrpSpPr>
          <p:cNvPr id="391172" name="Group 4"/>
          <p:cNvGrpSpPr>
            <a:grpSpLocks/>
          </p:cNvGrpSpPr>
          <p:nvPr/>
        </p:nvGrpSpPr>
        <p:grpSpPr bwMode="auto">
          <a:xfrm>
            <a:off x="609600" y="1676400"/>
            <a:ext cx="4679950" cy="592138"/>
            <a:chOff x="295" y="2876"/>
            <a:chExt cx="2948" cy="373"/>
          </a:xfrm>
        </p:grpSpPr>
        <p:graphicFrame>
          <p:nvGraphicFramePr>
            <p:cNvPr id="391173" name="Object 5"/>
            <p:cNvGraphicFramePr>
              <a:graphicFrameLocks noChangeAspect="1"/>
            </p:cNvGraphicFramePr>
            <p:nvPr/>
          </p:nvGraphicFramePr>
          <p:xfrm>
            <a:off x="1066" y="2914"/>
            <a:ext cx="725" cy="335"/>
          </p:xfrm>
          <a:graphic>
            <a:graphicData uri="http://schemas.openxmlformats.org/presentationml/2006/ole">
              <p:oleObj spid="_x0000_s391173" r:id="rId3" imgW="495085" imgH="228501" progId="Equation.3">
                <p:embed/>
              </p:oleObj>
            </a:graphicData>
          </a:graphic>
        </p:graphicFrame>
        <p:sp>
          <p:nvSpPr>
            <p:cNvPr id="391174" name="Text Box 6"/>
            <p:cNvSpPr txBox="1">
              <a:spLocks noChangeArrowheads="1"/>
            </p:cNvSpPr>
            <p:nvPr/>
          </p:nvSpPr>
          <p:spPr bwMode="auto">
            <a:xfrm>
              <a:off x="295" y="2876"/>
              <a:ext cx="68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如果</a:t>
              </a:r>
            </a:p>
          </p:txBody>
        </p:sp>
        <p:graphicFrame>
          <p:nvGraphicFramePr>
            <p:cNvPr id="391175" name="Object 7"/>
            <p:cNvGraphicFramePr>
              <a:graphicFrameLocks noChangeAspect="1"/>
            </p:cNvGraphicFramePr>
            <p:nvPr/>
          </p:nvGraphicFramePr>
          <p:xfrm>
            <a:off x="2245" y="2912"/>
            <a:ext cx="998" cy="337"/>
          </p:xfrm>
          <a:graphic>
            <a:graphicData uri="http://schemas.openxmlformats.org/presentationml/2006/ole">
              <p:oleObj spid="_x0000_s391175" r:id="rId4" imgW="672808" imgH="228501" progId="Equation.3">
                <p:embed/>
              </p:oleObj>
            </a:graphicData>
          </a:graphic>
        </p:graphicFrame>
        <p:sp>
          <p:nvSpPr>
            <p:cNvPr id="391176" name="Rectangle 8"/>
            <p:cNvSpPr>
              <a:spLocks noChangeArrowheads="1"/>
            </p:cNvSpPr>
            <p:nvPr/>
          </p:nvSpPr>
          <p:spPr bwMode="auto">
            <a:xfrm>
              <a:off x="1927" y="2886"/>
              <a:ext cx="34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，</a:t>
              </a:r>
            </a:p>
          </p:txBody>
        </p:sp>
      </p:grpSp>
      <p:grpSp>
        <p:nvGrpSpPr>
          <p:cNvPr id="391177" name="Group 9"/>
          <p:cNvGrpSpPr>
            <a:grpSpLocks/>
          </p:cNvGrpSpPr>
          <p:nvPr/>
        </p:nvGrpSpPr>
        <p:grpSpPr bwMode="auto">
          <a:xfrm>
            <a:off x="2362200" y="2514600"/>
            <a:ext cx="3743325" cy="863600"/>
            <a:chOff x="1565" y="3294"/>
            <a:chExt cx="2358" cy="544"/>
          </a:xfrm>
        </p:grpSpPr>
        <p:sp>
          <p:nvSpPr>
            <p:cNvPr id="391178" name="Rectangle 10"/>
            <p:cNvSpPr>
              <a:spLocks noChangeArrowheads="1"/>
            </p:cNvSpPr>
            <p:nvPr/>
          </p:nvSpPr>
          <p:spPr bwMode="auto">
            <a:xfrm>
              <a:off x="1565" y="3294"/>
              <a:ext cx="2358" cy="544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1179" name="Group 11"/>
            <p:cNvGrpSpPr>
              <a:grpSpLocks/>
            </p:cNvGrpSpPr>
            <p:nvPr/>
          </p:nvGrpSpPr>
          <p:grpSpPr bwMode="auto">
            <a:xfrm>
              <a:off x="1610" y="3339"/>
              <a:ext cx="2178" cy="437"/>
              <a:chOff x="1610" y="3339"/>
              <a:chExt cx="2178" cy="437"/>
            </a:xfrm>
          </p:grpSpPr>
          <p:graphicFrame>
            <p:nvGraphicFramePr>
              <p:cNvPr id="391180" name="Object 12"/>
              <p:cNvGraphicFramePr>
                <a:graphicFrameLocks noChangeAspect="1"/>
              </p:cNvGraphicFramePr>
              <p:nvPr/>
            </p:nvGraphicFramePr>
            <p:xfrm>
              <a:off x="1610" y="3339"/>
              <a:ext cx="1451" cy="437"/>
            </p:xfrm>
            <a:graphic>
              <a:graphicData uri="http://schemas.openxmlformats.org/presentationml/2006/ole">
                <p:oleObj spid="_x0000_s391180" r:id="rId5" imgW="787400" imgH="241300" progId="Equation.3">
                  <p:embed/>
                </p:oleObj>
              </a:graphicData>
            </a:graphic>
          </p:graphicFrame>
          <p:graphicFrame>
            <p:nvGraphicFramePr>
              <p:cNvPr id="391181" name="Object 13"/>
              <p:cNvGraphicFramePr>
                <a:graphicFrameLocks noChangeAspect="1"/>
              </p:cNvGraphicFramePr>
              <p:nvPr/>
            </p:nvGraphicFramePr>
            <p:xfrm>
              <a:off x="3016" y="3366"/>
              <a:ext cx="772" cy="334"/>
            </p:xfrm>
            <a:graphic>
              <a:graphicData uri="http://schemas.openxmlformats.org/presentationml/2006/ole">
                <p:oleObj spid="_x0000_s391181" name="公式" r:id="rId6" imgW="469800" imgH="203040" progId="Equation.3">
                  <p:embed/>
                </p:oleObj>
              </a:graphicData>
            </a:graphic>
          </p:graphicFrame>
        </p:grpSp>
      </p:grpSp>
      <p:sp>
        <p:nvSpPr>
          <p:cNvPr id="391182" name="Text Box 14"/>
          <p:cNvSpPr txBox="1">
            <a:spLocks noChangeArrowheads="1"/>
          </p:cNvSpPr>
          <p:nvPr/>
        </p:nvSpPr>
        <p:spPr bwMode="auto">
          <a:xfrm>
            <a:off x="1066800" y="4800600"/>
            <a:ext cx="6324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当系统</a:t>
            </a:r>
            <a:r>
              <a:rPr lang="zh-CN" altLang="en-US" sz="2800">
                <a:solidFill>
                  <a:srgbClr val="0000CC"/>
                </a:solidFill>
              </a:rPr>
              <a:t>只有保守内力做功</a:t>
            </a:r>
            <a:r>
              <a:rPr lang="zh-CN" altLang="en-US" sz="2800"/>
              <a:t>时，质点系的总机械能保持不变。</a:t>
            </a:r>
          </a:p>
        </p:txBody>
      </p:sp>
      <p:sp>
        <p:nvSpPr>
          <p:cNvPr id="391183" name="Rectangle 15"/>
          <p:cNvSpPr>
            <a:spLocks noChangeArrowheads="1"/>
          </p:cNvSpPr>
          <p:nvPr/>
        </p:nvSpPr>
        <p:spPr bwMode="auto">
          <a:xfrm>
            <a:off x="533400" y="4114800"/>
            <a:ext cx="3232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机械能守恒定律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2" grpId="0"/>
      <p:bldP spid="3911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02CB-CB93-4084-86CC-82ED84644DC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机械能守恒定律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1403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注意：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80645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）机械能守恒定律</a:t>
            </a:r>
            <a:r>
              <a:rPr lang="zh-CN" altLang="en-US" sz="2800" dirty="0">
                <a:solidFill>
                  <a:srgbClr val="FF3300"/>
                </a:solidFill>
              </a:rPr>
              <a:t>只适用于惯性系</a:t>
            </a:r>
            <a:r>
              <a:rPr lang="zh-CN" altLang="en-US" sz="2800" dirty="0"/>
              <a:t>，不适合于非惯性系。这是因为惯性力可能</a:t>
            </a:r>
            <a:r>
              <a:rPr lang="zh-CN" altLang="en-US" sz="2800" dirty="0" smtClean="0"/>
              <a:t>做“功”。</a:t>
            </a:r>
            <a:endParaRPr lang="zh-CN" altLang="en-US" sz="2800" dirty="0"/>
          </a:p>
        </p:txBody>
      </p:sp>
      <p:sp>
        <p:nvSpPr>
          <p:cNvPr id="389126" name="Text Box 6"/>
          <p:cNvSpPr txBox="1">
            <a:spLocks noChangeArrowheads="1"/>
          </p:cNvSpPr>
          <p:nvPr/>
        </p:nvSpPr>
        <p:spPr bwMode="auto">
          <a:xfrm>
            <a:off x="533400" y="3838575"/>
            <a:ext cx="7993063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）在某一惯性系中机械能守恒，但在另一惯性系中机械能不一定守恒。这是因为外力的功与参考系的选择有关。对一个参考系外力功为零，但在另一参考系中外力功也许不为零。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/>
      <p:bldP spid="389125" grpId="0" autoUpdateAnimBg="0"/>
      <p:bldP spid="38912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2195-F23F-4D0A-9E8C-D3E7BB104E2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135938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例</a:t>
            </a:r>
            <a:r>
              <a:rPr lang="en-US" altLang="zh-CN" sz="2800" dirty="0" smtClean="0"/>
              <a:t>2.12  </a:t>
            </a:r>
            <a:r>
              <a:rPr lang="zh-CN" altLang="en-US" sz="2800" dirty="0"/>
              <a:t>一长度为</a:t>
            </a:r>
            <a:r>
              <a:rPr lang="en-US" altLang="zh-CN" sz="2800" dirty="0"/>
              <a:t>2</a:t>
            </a:r>
            <a:r>
              <a:rPr lang="en-US" altLang="zh-CN" sz="2800" i="1" dirty="0"/>
              <a:t>l</a:t>
            </a:r>
            <a:r>
              <a:rPr lang="zh-CN" altLang="en-US" sz="2800" dirty="0"/>
              <a:t>的匀质链条，平衡地悬挂在一光滑圆柱形木钉上。若从静止开始而滑动，求当链条离开木钉时的速率（木钉的直径可以忽略）</a:t>
            </a:r>
          </a:p>
        </p:txBody>
      </p:sp>
      <p:grpSp>
        <p:nvGrpSpPr>
          <p:cNvPr id="392197" name="Group 5"/>
          <p:cNvGrpSpPr>
            <a:grpSpLocks/>
          </p:cNvGrpSpPr>
          <p:nvPr/>
        </p:nvGrpSpPr>
        <p:grpSpPr bwMode="auto">
          <a:xfrm>
            <a:off x="5791200" y="2743200"/>
            <a:ext cx="3024188" cy="3384550"/>
            <a:chOff x="3651" y="1298"/>
            <a:chExt cx="1905" cy="2132"/>
          </a:xfrm>
        </p:grpSpPr>
        <p:sp>
          <p:nvSpPr>
            <p:cNvPr id="392198" name="Rectangle 6"/>
            <p:cNvSpPr>
              <a:spLocks noChangeArrowheads="1"/>
            </p:cNvSpPr>
            <p:nvPr/>
          </p:nvSpPr>
          <p:spPr bwMode="auto">
            <a:xfrm>
              <a:off x="3651" y="1298"/>
              <a:ext cx="1905" cy="2132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199" name="Oval 7"/>
            <p:cNvSpPr>
              <a:spLocks noChangeArrowheads="1"/>
            </p:cNvSpPr>
            <p:nvPr/>
          </p:nvSpPr>
          <p:spPr bwMode="auto">
            <a:xfrm>
              <a:off x="3851" y="1443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0" name="Rectangle 8" descr="球体"/>
            <p:cNvSpPr>
              <a:spLocks noChangeArrowheads="1"/>
            </p:cNvSpPr>
            <p:nvPr/>
          </p:nvSpPr>
          <p:spPr bwMode="auto">
            <a:xfrm>
              <a:off x="3838" y="1661"/>
              <a:ext cx="41" cy="726"/>
            </a:xfrm>
            <a:prstGeom prst="rect">
              <a:avLst/>
            </a:prstGeom>
            <a:pattFill prst="sphere">
              <a:fgClr>
                <a:srgbClr val="FF9900"/>
              </a:fgClr>
              <a:bgClr>
                <a:schemeClr val="tx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1" name="AutoShape 9" descr="球体"/>
            <p:cNvSpPr>
              <a:spLocks noChangeArrowheads="1"/>
            </p:cNvSpPr>
            <p:nvPr/>
          </p:nvSpPr>
          <p:spPr bwMode="auto">
            <a:xfrm>
              <a:off x="3833" y="1434"/>
              <a:ext cx="499" cy="499"/>
            </a:xfrm>
            <a:custGeom>
              <a:avLst/>
              <a:gdLst>
                <a:gd name="G0" fmla="+- 9076 0 0"/>
                <a:gd name="G1" fmla="+- -11644197 0 0"/>
                <a:gd name="G2" fmla="+- 0 0 -11644197"/>
                <a:gd name="T0" fmla="*/ 0 256 1"/>
                <a:gd name="T1" fmla="*/ 180 256 1"/>
                <a:gd name="G3" fmla="+- -11644197 T0 T1"/>
                <a:gd name="T2" fmla="*/ 0 256 1"/>
                <a:gd name="T3" fmla="*/ 90 256 1"/>
                <a:gd name="G4" fmla="+- -11644197 T2 T3"/>
                <a:gd name="G5" fmla="*/ G4 2 1"/>
                <a:gd name="T4" fmla="*/ 90 256 1"/>
                <a:gd name="T5" fmla="*/ 0 256 1"/>
                <a:gd name="G6" fmla="+- -11644197 T4 T5"/>
                <a:gd name="G7" fmla="*/ G6 2 1"/>
                <a:gd name="G8" fmla="abs -11644197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9076"/>
                <a:gd name="G18" fmla="*/ 9076 1 2"/>
                <a:gd name="G19" fmla="+- G18 5400 0"/>
                <a:gd name="G20" fmla="cos G19 -11644197"/>
                <a:gd name="G21" fmla="sin G19 -11644197"/>
                <a:gd name="G22" fmla="+- G20 10800 0"/>
                <a:gd name="G23" fmla="+- G21 10800 0"/>
                <a:gd name="G24" fmla="+- 10800 0 G20"/>
                <a:gd name="G25" fmla="+- 9076 10800 0"/>
                <a:gd name="G26" fmla="?: G9 G17 G25"/>
                <a:gd name="G27" fmla="?: G9 0 21600"/>
                <a:gd name="G28" fmla="cos 10800 -11644197"/>
                <a:gd name="G29" fmla="sin 10800 -11644197"/>
                <a:gd name="G30" fmla="sin 9076 -11644197"/>
                <a:gd name="G31" fmla="+- G28 10800 0"/>
                <a:gd name="G32" fmla="+- G29 10800 0"/>
                <a:gd name="G33" fmla="+- G30 10800 0"/>
                <a:gd name="G34" fmla="?: G4 0 G31"/>
                <a:gd name="G35" fmla="?: -11644197 G34 0"/>
                <a:gd name="G36" fmla="?: G6 G35 G31"/>
                <a:gd name="G37" fmla="+- 21600 0 G36"/>
                <a:gd name="G38" fmla="?: G4 0 G33"/>
                <a:gd name="G39" fmla="?: -11644197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870 w 21600"/>
                <a:gd name="T15" fmla="*/ 10397 h 21600"/>
                <a:gd name="T16" fmla="*/ 10800 w 21600"/>
                <a:gd name="T17" fmla="*/ 1724 h 21600"/>
                <a:gd name="T18" fmla="*/ 20730 w 21600"/>
                <a:gd name="T19" fmla="*/ 1039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731" y="10432"/>
                  </a:moveTo>
                  <a:cubicBezTo>
                    <a:pt x="1928" y="5566"/>
                    <a:pt x="5930" y="1723"/>
                    <a:pt x="10800" y="1724"/>
                  </a:cubicBezTo>
                  <a:cubicBezTo>
                    <a:pt x="15669" y="1724"/>
                    <a:pt x="19671" y="5566"/>
                    <a:pt x="19868" y="10432"/>
                  </a:cubicBezTo>
                  <a:lnTo>
                    <a:pt x="21591" y="10362"/>
                  </a:lnTo>
                  <a:cubicBezTo>
                    <a:pt x="21356" y="4572"/>
                    <a:pt x="16594" y="-1"/>
                    <a:pt x="10799" y="0"/>
                  </a:cubicBezTo>
                  <a:cubicBezTo>
                    <a:pt x="5005" y="0"/>
                    <a:pt x="243" y="4572"/>
                    <a:pt x="8" y="10362"/>
                  </a:cubicBezTo>
                  <a:close/>
                </a:path>
              </a:pathLst>
            </a:custGeom>
            <a:pattFill prst="sphere">
              <a:fgClr>
                <a:srgbClr val="FF9900"/>
              </a:fgClr>
              <a:bgClr>
                <a:schemeClr val="tx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2" name="Rectangle 10" descr="球体"/>
            <p:cNvSpPr>
              <a:spLocks noChangeArrowheads="1"/>
            </p:cNvSpPr>
            <p:nvPr/>
          </p:nvSpPr>
          <p:spPr bwMode="auto">
            <a:xfrm>
              <a:off x="4294" y="1661"/>
              <a:ext cx="41" cy="726"/>
            </a:xfrm>
            <a:prstGeom prst="rect">
              <a:avLst/>
            </a:prstGeom>
            <a:pattFill prst="sphere">
              <a:fgClr>
                <a:srgbClr val="FF9900"/>
              </a:fgClr>
              <a:bgClr>
                <a:schemeClr val="tx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3" name="Oval 11"/>
            <p:cNvSpPr>
              <a:spLocks noChangeArrowheads="1"/>
            </p:cNvSpPr>
            <p:nvPr/>
          </p:nvSpPr>
          <p:spPr bwMode="auto">
            <a:xfrm>
              <a:off x="4059" y="1652"/>
              <a:ext cx="46" cy="45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4" name="Oval 12"/>
            <p:cNvSpPr>
              <a:spLocks noChangeArrowheads="1"/>
            </p:cNvSpPr>
            <p:nvPr/>
          </p:nvSpPr>
          <p:spPr bwMode="auto">
            <a:xfrm>
              <a:off x="4614" y="1443"/>
              <a:ext cx="454" cy="45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5" name="Rectangle 13" descr="球体"/>
            <p:cNvSpPr>
              <a:spLocks noChangeArrowheads="1"/>
            </p:cNvSpPr>
            <p:nvPr/>
          </p:nvSpPr>
          <p:spPr bwMode="auto">
            <a:xfrm>
              <a:off x="5057" y="1661"/>
              <a:ext cx="41" cy="1452"/>
            </a:xfrm>
            <a:prstGeom prst="rect">
              <a:avLst/>
            </a:prstGeom>
            <a:pattFill prst="sphere">
              <a:fgClr>
                <a:srgbClr val="FF9900"/>
              </a:fgClr>
              <a:bgClr>
                <a:schemeClr val="tx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6" name="Oval 14"/>
            <p:cNvSpPr>
              <a:spLocks noChangeArrowheads="1"/>
            </p:cNvSpPr>
            <p:nvPr/>
          </p:nvSpPr>
          <p:spPr bwMode="auto">
            <a:xfrm>
              <a:off x="4822" y="1652"/>
              <a:ext cx="46" cy="45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2207" name="Line 15"/>
            <p:cNvSpPr>
              <a:spLocks noChangeShapeType="1"/>
            </p:cNvSpPr>
            <p:nvPr/>
          </p:nvSpPr>
          <p:spPr bwMode="auto">
            <a:xfrm>
              <a:off x="4332" y="166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8" name="Line 16"/>
            <p:cNvSpPr>
              <a:spLocks noChangeShapeType="1"/>
            </p:cNvSpPr>
            <p:nvPr/>
          </p:nvSpPr>
          <p:spPr bwMode="auto">
            <a:xfrm>
              <a:off x="4332" y="2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09" name="Line 17"/>
            <p:cNvSpPr>
              <a:spLocks noChangeShapeType="1"/>
            </p:cNvSpPr>
            <p:nvPr/>
          </p:nvSpPr>
          <p:spPr bwMode="auto">
            <a:xfrm>
              <a:off x="4422" y="166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0" name="Line 18"/>
            <p:cNvSpPr>
              <a:spLocks noChangeShapeType="1"/>
            </p:cNvSpPr>
            <p:nvPr/>
          </p:nvSpPr>
          <p:spPr bwMode="auto">
            <a:xfrm>
              <a:off x="5103" y="166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1" name="Line 19"/>
            <p:cNvSpPr>
              <a:spLocks noChangeShapeType="1"/>
            </p:cNvSpPr>
            <p:nvPr/>
          </p:nvSpPr>
          <p:spPr bwMode="auto">
            <a:xfrm>
              <a:off x="5103" y="311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212" name="Line 20"/>
            <p:cNvSpPr>
              <a:spLocks noChangeShapeType="1"/>
            </p:cNvSpPr>
            <p:nvPr/>
          </p:nvSpPr>
          <p:spPr bwMode="auto">
            <a:xfrm>
              <a:off x="5193" y="1661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med"/>
              <a:tailEnd type="arrow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2213" name="Object 21"/>
            <p:cNvGraphicFramePr>
              <a:graphicFrameLocks noChangeAspect="1"/>
            </p:cNvGraphicFramePr>
            <p:nvPr/>
          </p:nvGraphicFramePr>
          <p:xfrm>
            <a:off x="5193" y="2251"/>
            <a:ext cx="238" cy="237"/>
          </p:xfrm>
          <a:graphic>
            <a:graphicData uri="http://schemas.openxmlformats.org/presentationml/2006/ole">
              <p:oleObj spid="_x0000_s392213" name="公式" r:id="rId3" imgW="177480" imgH="177480" progId="Equation.3">
                <p:embed/>
              </p:oleObj>
            </a:graphicData>
          </a:graphic>
        </p:graphicFrame>
        <p:graphicFrame>
          <p:nvGraphicFramePr>
            <p:cNvPr id="392214" name="Object 22"/>
            <p:cNvGraphicFramePr>
              <a:graphicFrameLocks noChangeAspect="1"/>
            </p:cNvGraphicFramePr>
            <p:nvPr/>
          </p:nvGraphicFramePr>
          <p:xfrm>
            <a:off x="4422" y="1933"/>
            <a:ext cx="119" cy="237"/>
          </p:xfrm>
          <a:graphic>
            <a:graphicData uri="http://schemas.openxmlformats.org/presentationml/2006/ole">
              <p:oleObj spid="_x0000_s392214" name="公式" r:id="rId4" imgW="88560" imgH="177480" progId="Equation.3">
                <p:embed/>
              </p:oleObj>
            </a:graphicData>
          </a:graphic>
        </p:graphicFrame>
        <p:graphicFrame>
          <p:nvGraphicFramePr>
            <p:cNvPr id="392215" name="Object 23"/>
            <p:cNvGraphicFramePr>
              <a:graphicFrameLocks noChangeAspect="1"/>
            </p:cNvGraphicFramePr>
            <p:nvPr/>
          </p:nvGraphicFramePr>
          <p:xfrm>
            <a:off x="4059" y="1652"/>
            <a:ext cx="126" cy="147"/>
          </p:xfrm>
          <a:graphic>
            <a:graphicData uri="http://schemas.openxmlformats.org/presentationml/2006/ole">
              <p:oleObj spid="_x0000_s392215" name="公式" r:id="rId5" imgW="152280" imgH="177480" progId="Equation.3">
                <p:embed/>
              </p:oleObj>
            </a:graphicData>
          </a:graphic>
        </p:graphicFrame>
        <p:graphicFrame>
          <p:nvGraphicFramePr>
            <p:cNvPr id="392216" name="Object 24"/>
            <p:cNvGraphicFramePr>
              <a:graphicFrameLocks noChangeAspect="1"/>
            </p:cNvGraphicFramePr>
            <p:nvPr/>
          </p:nvGraphicFramePr>
          <p:xfrm>
            <a:off x="4830" y="1661"/>
            <a:ext cx="126" cy="147"/>
          </p:xfrm>
          <a:graphic>
            <a:graphicData uri="http://schemas.openxmlformats.org/presentationml/2006/ole">
              <p:oleObj spid="_x0000_s392216" name="公式" r:id="rId6" imgW="152280" imgH="177480" progId="Equation.3">
                <p:embed/>
              </p:oleObj>
            </a:graphicData>
          </a:graphic>
        </p:graphicFrame>
      </p:grpSp>
      <p:graphicFrame>
        <p:nvGraphicFramePr>
          <p:cNvPr id="392217" name="Object 25"/>
          <p:cNvGraphicFramePr>
            <a:graphicFrameLocks noChangeAspect="1"/>
          </p:cNvGraphicFramePr>
          <p:nvPr/>
        </p:nvGraphicFramePr>
        <p:xfrm>
          <a:off x="7615238" y="4254500"/>
          <a:ext cx="485775" cy="454025"/>
        </p:xfrm>
        <a:graphic>
          <a:graphicData uri="http://schemas.openxmlformats.org/presentationml/2006/ole">
            <p:oleObj spid="_x0000_s392217" name="公式" r:id="rId7" imgW="190440" imgH="177480" progId="Equation.3">
              <p:embed/>
            </p:oleObj>
          </a:graphicData>
        </a:graphic>
      </p:graphicFrame>
      <p:graphicFrame>
        <p:nvGraphicFramePr>
          <p:cNvPr id="392218" name="Object 26"/>
          <p:cNvGraphicFramePr>
            <a:graphicFrameLocks noChangeAspect="1"/>
          </p:cNvGraphicFramePr>
          <p:nvPr/>
        </p:nvGraphicFramePr>
        <p:xfrm>
          <a:off x="6464300" y="3703638"/>
          <a:ext cx="388938" cy="454025"/>
        </p:xfrm>
        <a:graphic>
          <a:graphicData uri="http://schemas.openxmlformats.org/presentationml/2006/ole">
            <p:oleObj spid="_x0000_s392218" name="公式" r:id="rId8" imgW="152280" imgH="177480" progId="Equation.3">
              <p:embed/>
            </p:oleObj>
          </a:graphicData>
        </a:graphic>
      </p:graphicFrame>
      <p:sp>
        <p:nvSpPr>
          <p:cNvPr id="392219" name="Text Box 27"/>
          <p:cNvSpPr txBox="1">
            <a:spLocks noChangeArrowheads="1"/>
          </p:cNvSpPr>
          <p:nvPr/>
        </p:nvSpPr>
        <p:spPr bwMode="auto">
          <a:xfrm>
            <a:off x="539750" y="2667000"/>
            <a:ext cx="1081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解：</a:t>
            </a:r>
          </a:p>
        </p:txBody>
      </p:sp>
      <p:sp>
        <p:nvSpPr>
          <p:cNvPr id="392220" name="Text Box 28"/>
          <p:cNvSpPr txBox="1">
            <a:spLocks noChangeArrowheads="1"/>
          </p:cNvSpPr>
          <p:nvPr/>
        </p:nvSpPr>
        <p:spPr bwMode="auto">
          <a:xfrm>
            <a:off x="1258888" y="2667000"/>
            <a:ext cx="3960812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设单位长度的质量为</a:t>
            </a:r>
            <a:r>
              <a:rPr lang="en-US" altLang="zh-CN" sz="2800" dirty="0"/>
              <a:t>λ</a:t>
            </a:r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539750" y="3279775"/>
            <a:ext cx="49672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始末两态的中心分别为</a:t>
            </a:r>
            <a:r>
              <a:rPr lang="en-US" altLang="zh-CN" sz="2800" i="1" dirty="0"/>
              <a:t>C</a:t>
            </a:r>
            <a:r>
              <a:rPr lang="zh-CN" altLang="en-US" sz="2800" dirty="0"/>
              <a:t>和</a:t>
            </a:r>
            <a:r>
              <a:rPr lang="en-US" altLang="zh-CN" sz="2800" i="1" dirty="0"/>
              <a:t>C</a:t>
            </a:r>
            <a:r>
              <a:rPr lang="en-US" altLang="zh-CN" sz="2800" dirty="0"/>
              <a:t>′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538163" y="4000500"/>
            <a:ext cx="25209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机械能守恒：</a:t>
            </a:r>
          </a:p>
        </p:txBody>
      </p:sp>
      <p:graphicFrame>
        <p:nvGraphicFramePr>
          <p:cNvPr id="392223" name="Object 31"/>
          <p:cNvGraphicFramePr>
            <a:graphicFrameLocks noChangeAspect="1"/>
          </p:cNvGraphicFramePr>
          <p:nvPr/>
        </p:nvGraphicFramePr>
        <p:xfrm>
          <a:off x="914400" y="4724400"/>
          <a:ext cx="4103688" cy="785813"/>
        </p:xfrm>
        <a:graphic>
          <a:graphicData uri="http://schemas.openxmlformats.org/presentationml/2006/ole">
            <p:oleObj spid="_x0000_s392223" name="公式" r:id="rId9" imgW="2057400" imgH="393480" progId="Equation.3">
              <p:embed/>
            </p:oleObj>
          </a:graphicData>
        </a:graphic>
      </p:graphicFrame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685800" y="5770563"/>
            <a:ext cx="1368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解得</a:t>
            </a:r>
          </a:p>
        </p:txBody>
      </p:sp>
      <p:graphicFrame>
        <p:nvGraphicFramePr>
          <p:cNvPr id="392225" name="Object 33"/>
          <p:cNvGraphicFramePr>
            <a:graphicFrameLocks noChangeAspect="1"/>
          </p:cNvGraphicFramePr>
          <p:nvPr/>
        </p:nvGraphicFramePr>
        <p:xfrm>
          <a:off x="2438400" y="5715000"/>
          <a:ext cx="1289050" cy="630238"/>
        </p:xfrm>
        <a:graphic>
          <a:graphicData uri="http://schemas.openxmlformats.org/presentationml/2006/ole">
            <p:oleObj spid="_x0000_s392225" name="公式" r:id="rId10" imgW="5205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2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2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19" grpId="0"/>
      <p:bldP spid="392220" grpId="0"/>
      <p:bldP spid="392221" grpId="0"/>
      <p:bldP spid="392222" grpId="0"/>
      <p:bldP spid="3922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791-3DAC-45B3-A198-9272A17B06A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pic>
        <p:nvPicPr>
          <p:cNvPr id="394245" name="Picture 5" descr="打桩机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717675"/>
            <a:ext cx="3398837" cy="453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4244" name="Picture 4" descr="斯诺克-1"/>
          <p:cNvPicPr>
            <a:picLocks noChangeAspect="1" noChangeArrowheads="1"/>
          </p:cNvPicPr>
          <p:nvPr/>
        </p:nvPicPr>
        <p:blipFill>
          <a:blip r:embed="rId3"/>
          <a:srcRect t="3427" b="12071"/>
          <a:stretch>
            <a:fillRect/>
          </a:stretch>
        </p:blipFill>
        <p:spPr bwMode="auto">
          <a:xfrm>
            <a:off x="3344862" y="3859212"/>
            <a:ext cx="5189538" cy="2312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394246" name="Group 6"/>
          <p:cNvGrpSpPr>
            <a:grpSpLocks/>
          </p:cNvGrpSpPr>
          <p:nvPr/>
        </p:nvGrpSpPr>
        <p:grpSpPr bwMode="auto">
          <a:xfrm>
            <a:off x="2667000" y="1295400"/>
            <a:ext cx="6264275" cy="2232025"/>
            <a:chOff x="1610" y="663"/>
            <a:chExt cx="3946" cy="1406"/>
          </a:xfrm>
        </p:grpSpPr>
        <p:sp>
          <p:nvSpPr>
            <p:cNvPr id="394247" name="Rectangle 7"/>
            <p:cNvSpPr>
              <a:spLocks noChangeArrowheads="1"/>
            </p:cNvSpPr>
            <p:nvPr/>
          </p:nvSpPr>
          <p:spPr bwMode="auto">
            <a:xfrm>
              <a:off x="1610" y="663"/>
              <a:ext cx="3946" cy="1406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  <p:sp>
          <p:nvSpPr>
            <p:cNvPr id="394248" name="Text Box 8"/>
            <p:cNvSpPr txBox="1">
              <a:spLocks noChangeArrowheads="1"/>
            </p:cNvSpPr>
            <p:nvPr/>
          </p:nvSpPr>
          <p:spPr bwMode="auto">
            <a:xfrm>
              <a:off x="1701" y="754"/>
              <a:ext cx="3765" cy="1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TW" altLang="zh-CN" sz="2800" b="1" dirty="0"/>
                <a:t> </a:t>
              </a:r>
              <a:r>
                <a:rPr lang="zh-TW" altLang="en-US" sz="2800" b="1" dirty="0"/>
                <a:t> </a:t>
              </a:r>
              <a:r>
                <a:rPr lang="zh-TW" altLang="zh-CN" sz="2800" b="1" dirty="0"/>
                <a:t> </a:t>
              </a:r>
              <a:r>
                <a:rPr lang="zh-TW" altLang="en-US" sz="2800" b="1" dirty="0"/>
                <a:t> 两个或两个以上的物体在运动中</a:t>
              </a:r>
              <a:r>
                <a:rPr lang="zh-CN" altLang="en-US" sz="2800" b="1" dirty="0"/>
                <a:t>发生极其短暂的相互作用，使物体的运动状态发生急剧变化，这一过程称为</a:t>
              </a:r>
              <a:r>
                <a:rPr lang="zh-TW" altLang="en-US" sz="2800" b="1" dirty="0">
                  <a:solidFill>
                    <a:srgbClr val="FF3300"/>
                  </a:solidFill>
                </a:rPr>
                <a:t>碰撞</a:t>
              </a:r>
              <a:r>
                <a:rPr lang="zh-CN" altLang="en-US" sz="2800" b="1" dirty="0"/>
                <a:t>。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1092-EBED-481E-9A41-23AE3B86D84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</p:spTree>
    <p:controls>
      <p:control spid="395268" name="ShockwaveFlash1" r:id="rId2" imgW="6697010" imgH="5040762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20F0-71DD-4552-B0AC-F584E2D3CBF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1371600" y="1184275"/>
            <a:ext cx="7623175" cy="2016125"/>
            <a:chOff x="479" y="255"/>
            <a:chExt cx="4802" cy="1270"/>
          </a:xfrm>
        </p:grpSpPr>
        <p:sp>
          <p:nvSpPr>
            <p:cNvPr id="396293" name="Rectangle 5"/>
            <p:cNvSpPr>
              <a:spLocks noChangeArrowheads="1"/>
            </p:cNvSpPr>
            <p:nvPr/>
          </p:nvSpPr>
          <p:spPr bwMode="auto">
            <a:xfrm>
              <a:off x="479" y="255"/>
              <a:ext cx="4802" cy="127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6294" name="Oval 6"/>
            <p:cNvSpPr>
              <a:spLocks noChangeAspect="1" noChangeArrowheads="1"/>
            </p:cNvSpPr>
            <p:nvPr/>
          </p:nvSpPr>
          <p:spPr bwMode="auto">
            <a:xfrm>
              <a:off x="784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5" name="Oval 7"/>
            <p:cNvSpPr>
              <a:spLocks noChangeAspect="1" noChangeArrowheads="1"/>
            </p:cNvSpPr>
            <p:nvPr/>
          </p:nvSpPr>
          <p:spPr bwMode="auto">
            <a:xfrm>
              <a:off x="1406" y="749"/>
              <a:ext cx="290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6" name="Line 8"/>
            <p:cNvSpPr>
              <a:spLocks noChangeAspect="1" noChangeShapeType="1"/>
            </p:cNvSpPr>
            <p:nvPr/>
          </p:nvSpPr>
          <p:spPr bwMode="auto">
            <a:xfrm>
              <a:off x="3607" y="625"/>
              <a:ext cx="333" cy="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7" name="Oval 9"/>
            <p:cNvSpPr>
              <a:spLocks noChangeAspect="1" noChangeArrowheads="1"/>
            </p:cNvSpPr>
            <p:nvPr/>
          </p:nvSpPr>
          <p:spPr bwMode="auto">
            <a:xfrm>
              <a:off x="2329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99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8" name="Oval 10"/>
            <p:cNvSpPr>
              <a:spLocks noChangeAspect="1" noChangeArrowheads="1"/>
            </p:cNvSpPr>
            <p:nvPr/>
          </p:nvSpPr>
          <p:spPr bwMode="auto">
            <a:xfrm>
              <a:off x="2701" y="741"/>
              <a:ext cx="290" cy="28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299" name="Oval 11"/>
            <p:cNvSpPr>
              <a:spLocks noChangeAspect="1" noChangeArrowheads="1"/>
            </p:cNvSpPr>
            <p:nvPr/>
          </p:nvSpPr>
          <p:spPr bwMode="auto">
            <a:xfrm>
              <a:off x="4443" y="747"/>
              <a:ext cx="291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66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0" name="Rectangle 12" descr="花岗岩"/>
            <p:cNvSpPr>
              <a:spLocks noChangeAspect="1" noChangeArrowheads="1"/>
            </p:cNvSpPr>
            <p:nvPr/>
          </p:nvSpPr>
          <p:spPr bwMode="auto">
            <a:xfrm>
              <a:off x="703" y="1041"/>
              <a:ext cx="4147" cy="24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1" name="Line 13"/>
            <p:cNvSpPr>
              <a:spLocks noChangeAspect="1" noChangeShapeType="1"/>
            </p:cNvSpPr>
            <p:nvPr/>
          </p:nvSpPr>
          <p:spPr bwMode="auto">
            <a:xfrm>
              <a:off x="703" y="1320"/>
              <a:ext cx="43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96302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54" y="753"/>
              <a:ext cx="23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6303" name="Oval 15"/>
            <p:cNvSpPr>
              <a:spLocks noChangeAspect="1" noChangeArrowheads="1"/>
            </p:cNvSpPr>
            <p:nvPr/>
          </p:nvSpPr>
          <p:spPr bwMode="auto">
            <a:xfrm>
              <a:off x="784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4" name="Oval 16"/>
            <p:cNvSpPr>
              <a:spLocks noChangeAspect="1" noChangeArrowheads="1"/>
            </p:cNvSpPr>
            <p:nvPr/>
          </p:nvSpPr>
          <p:spPr bwMode="auto">
            <a:xfrm>
              <a:off x="1406" y="749"/>
              <a:ext cx="290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5" name="Line 17"/>
            <p:cNvSpPr>
              <a:spLocks noChangeAspect="1" noChangeShapeType="1"/>
            </p:cNvSpPr>
            <p:nvPr/>
          </p:nvSpPr>
          <p:spPr bwMode="auto">
            <a:xfrm>
              <a:off x="748" y="617"/>
              <a:ext cx="407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6" name="Line 18"/>
            <p:cNvSpPr>
              <a:spLocks noChangeShapeType="1"/>
            </p:cNvSpPr>
            <p:nvPr/>
          </p:nvSpPr>
          <p:spPr bwMode="auto">
            <a:xfrm flipV="1">
              <a:off x="1429" y="663"/>
              <a:ext cx="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7" name="Oval 19"/>
            <p:cNvSpPr>
              <a:spLocks noChangeAspect="1" noChangeArrowheads="1"/>
            </p:cNvSpPr>
            <p:nvPr/>
          </p:nvSpPr>
          <p:spPr bwMode="auto">
            <a:xfrm>
              <a:off x="2329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8" name="Oval 20"/>
            <p:cNvSpPr>
              <a:spLocks noChangeAspect="1" noChangeArrowheads="1"/>
            </p:cNvSpPr>
            <p:nvPr/>
          </p:nvSpPr>
          <p:spPr bwMode="auto">
            <a:xfrm>
              <a:off x="3549" y="677"/>
              <a:ext cx="364" cy="36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09" name="Oval 21"/>
            <p:cNvSpPr>
              <a:spLocks noChangeAspect="1" noChangeArrowheads="1"/>
            </p:cNvSpPr>
            <p:nvPr/>
          </p:nvSpPr>
          <p:spPr bwMode="auto">
            <a:xfrm>
              <a:off x="2701" y="741"/>
              <a:ext cx="290" cy="28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10" name="Oval 22"/>
            <p:cNvSpPr>
              <a:spLocks noChangeAspect="1" noChangeArrowheads="1"/>
            </p:cNvSpPr>
            <p:nvPr/>
          </p:nvSpPr>
          <p:spPr bwMode="auto">
            <a:xfrm>
              <a:off x="4443" y="747"/>
              <a:ext cx="291" cy="28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11" name="Line 23"/>
            <p:cNvSpPr>
              <a:spLocks noChangeAspect="1" noChangeShapeType="1"/>
            </p:cNvSpPr>
            <p:nvPr/>
          </p:nvSpPr>
          <p:spPr bwMode="auto">
            <a:xfrm>
              <a:off x="703" y="1320"/>
              <a:ext cx="43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96312" name="Picture 2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2" y="716"/>
              <a:ext cx="23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3" name="Picture 2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429" y="754"/>
              <a:ext cx="24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4" name="Picture 2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86" y="736"/>
              <a:ext cx="244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5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46" y="709"/>
              <a:ext cx="23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6" name="Picture 2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93" y="327"/>
              <a:ext cx="30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7" name="Picture 2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474" y="346"/>
              <a:ext cx="311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8" name="Picture 3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06" y="327"/>
              <a:ext cx="235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6319" name="Picture 3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13" y="345"/>
              <a:ext cx="263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6320" name="Line 32"/>
            <p:cNvSpPr>
              <a:spLocks noChangeShapeType="1"/>
            </p:cNvSpPr>
            <p:nvPr/>
          </p:nvSpPr>
          <p:spPr bwMode="auto">
            <a:xfrm flipV="1">
              <a:off x="4468" y="663"/>
              <a:ext cx="2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6321" name="Object 33"/>
            <p:cNvGraphicFramePr>
              <a:graphicFrameLocks noChangeAspect="1"/>
            </p:cNvGraphicFramePr>
            <p:nvPr/>
          </p:nvGraphicFramePr>
          <p:xfrm>
            <a:off x="5012" y="1117"/>
            <a:ext cx="164" cy="180"/>
          </p:xfrm>
          <a:graphic>
            <a:graphicData uri="http://schemas.openxmlformats.org/presentationml/2006/ole">
              <p:oleObj spid="_x0000_s396321" name="公式" r:id="rId10" imgW="126720" imgH="139680" progId="Equation.3">
                <p:embed/>
              </p:oleObj>
            </a:graphicData>
          </a:graphic>
        </p:graphicFrame>
        <p:graphicFrame>
          <p:nvGraphicFramePr>
            <p:cNvPr id="396322" name="Object 34"/>
            <p:cNvGraphicFramePr>
              <a:graphicFrameLocks noChangeAspect="1"/>
            </p:cNvGraphicFramePr>
            <p:nvPr/>
          </p:nvGraphicFramePr>
          <p:xfrm>
            <a:off x="521" y="1117"/>
            <a:ext cx="164" cy="192"/>
          </p:xfrm>
          <a:graphic>
            <a:graphicData uri="http://schemas.openxmlformats.org/presentationml/2006/ole">
              <p:oleObj spid="_x0000_s396322" name="公式" r:id="rId11" imgW="152280" imgH="177480" progId="Equation.3">
                <p:embed/>
              </p:oleObj>
            </a:graphicData>
          </a:graphic>
        </p:graphicFrame>
      </p:grpSp>
      <p:sp>
        <p:nvSpPr>
          <p:cNvPr id="396323" name="Text Box 35"/>
          <p:cNvSpPr txBox="1">
            <a:spLocks noChangeArrowheads="1"/>
          </p:cNvSpPr>
          <p:nvPr/>
        </p:nvSpPr>
        <p:spPr bwMode="auto">
          <a:xfrm>
            <a:off x="914400" y="3322637"/>
            <a:ext cx="1944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动量守恒</a:t>
            </a:r>
          </a:p>
        </p:txBody>
      </p:sp>
      <p:graphicFrame>
        <p:nvGraphicFramePr>
          <p:cNvPr id="396324" name="Object 36"/>
          <p:cNvGraphicFramePr>
            <a:graphicFrameLocks noChangeAspect="1"/>
          </p:cNvGraphicFramePr>
          <p:nvPr/>
        </p:nvGraphicFramePr>
        <p:xfrm>
          <a:off x="2971800" y="3278187"/>
          <a:ext cx="4537075" cy="608013"/>
        </p:xfrm>
        <a:graphic>
          <a:graphicData uri="http://schemas.openxmlformats.org/presentationml/2006/ole">
            <p:oleObj spid="_x0000_s396324" name="公式" r:id="rId12" imgW="1701720" imgH="228600" progId="Equation.3">
              <p:embed/>
            </p:oleObj>
          </a:graphicData>
        </a:graphic>
      </p:graphicFrame>
      <p:sp>
        <p:nvSpPr>
          <p:cNvPr id="396325" name="Text Box 37"/>
          <p:cNvSpPr txBox="1">
            <a:spLocks noChangeArrowheads="1"/>
          </p:cNvSpPr>
          <p:nvPr/>
        </p:nvSpPr>
        <p:spPr bwMode="auto">
          <a:xfrm>
            <a:off x="382588" y="3927475"/>
            <a:ext cx="860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solidFill>
                  <a:srgbClr val="0000CC"/>
                </a:solidFill>
              </a:rPr>
              <a:t>完全弹性</a:t>
            </a:r>
            <a:r>
              <a:rPr lang="zh-CN" altLang="en-US" sz="2800">
                <a:solidFill>
                  <a:srgbClr val="0000CC"/>
                </a:solidFill>
              </a:rPr>
              <a:t>碰撞：</a:t>
            </a:r>
            <a:r>
              <a:rPr lang="zh-CN" altLang="en-US" sz="2800"/>
              <a:t>碰撞</a:t>
            </a:r>
            <a:r>
              <a:rPr lang="zh-TW" altLang="en-US" sz="2800"/>
              <a:t>后物体</a:t>
            </a:r>
            <a:r>
              <a:rPr lang="zh-CN" altLang="en-US" sz="2800"/>
              <a:t>系统</a:t>
            </a:r>
            <a:r>
              <a:rPr lang="zh-TW" altLang="en-US" sz="2800"/>
              <a:t>的机械能没有损失</a:t>
            </a:r>
            <a:r>
              <a:rPr lang="zh-CN" altLang="en-US" sz="2800"/>
              <a:t>。 </a:t>
            </a:r>
          </a:p>
        </p:txBody>
      </p:sp>
      <p:sp>
        <p:nvSpPr>
          <p:cNvPr id="396326" name="Text Box 38"/>
          <p:cNvSpPr txBox="1">
            <a:spLocks noChangeArrowheads="1"/>
          </p:cNvSpPr>
          <p:nvPr/>
        </p:nvSpPr>
        <p:spPr bwMode="auto">
          <a:xfrm>
            <a:off x="381000" y="4605337"/>
            <a:ext cx="8135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>
                <a:solidFill>
                  <a:srgbClr val="0000CC"/>
                </a:solidFill>
              </a:rPr>
              <a:t>非弹性碰撞</a:t>
            </a:r>
            <a:r>
              <a:rPr lang="zh-CN" altLang="en-US" sz="2800">
                <a:solidFill>
                  <a:srgbClr val="0000CC"/>
                </a:solidFill>
              </a:rPr>
              <a:t>：</a:t>
            </a:r>
            <a:r>
              <a:rPr lang="zh-CN" altLang="en-US" sz="2800"/>
              <a:t>碰撞</a:t>
            </a:r>
            <a:r>
              <a:rPr lang="zh-TW" altLang="en-US" sz="2800"/>
              <a:t>后物体</a:t>
            </a:r>
            <a:r>
              <a:rPr lang="zh-CN" altLang="en-US" sz="2800"/>
              <a:t>系统</a:t>
            </a:r>
            <a:r>
              <a:rPr lang="zh-TW" altLang="en-US" sz="2800"/>
              <a:t>的机械能有损失</a:t>
            </a:r>
            <a:r>
              <a:rPr lang="zh-CN" altLang="en-US" sz="2800"/>
              <a:t>。 </a:t>
            </a:r>
          </a:p>
        </p:txBody>
      </p:sp>
      <p:sp>
        <p:nvSpPr>
          <p:cNvPr id="396327" name="Text Box 39"/>
          <p:cNvSpPr txBox="1">
            <a:spLocks noChangeArrowheads="1"/>
          </p:cNvSpPr>
          <p:nvPr/>
        </p:nvSpPr>
        <p:spPr bwMode="auto">
          <a:xfrm>
            <a:off x="381000" y="5283200"/>
            <a:ext cx="86058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TW" altLang="en-US" sz="2800" dirty="0">
                <a:solidFill>
                  <a:srgbClr val="0000CC"/>
                </a:solidFill>
              </a:rPr>
              <a:t>完全非弹性碰撞</a:t>
            </a:r>
            <a:r>
              <a:rPr lang="zh-CN" altLang="en-US" sz="2800" dirty="0">
                <a:solidFill>
                  <a:srgbClr val="0000CC"/>
                </a:solidFill>
              </a:rPr>
              <a:t>：</a:t>
            </a:r>
            <a:r>
              <a:rPr lang="zh-CN" altLang="en-US" sz="2800" dirty="0"/>
              <a:t>碰撞</a:t>
            </a:r>
            <a:r>
              <a:rPr lang="zh-TW" altLang="en-US" sz="2800" dirty="0"/>
              <a:t>后物体</a:t>
            </a:r>
            <a:r>
              <a:rPr lang="zh-CN" altLang="en-US" sz="2800" dirty="0"/>
              <a:t>系统</a:t>
            </a:r>
            <a:r>
              <a:rPr lang="zh-TW" altLang="en-US" sz="2800" dirty="0"/>
              <a:t>的机械能有损失</a:t>
            </a:r>
            <a:r>
              <a:rPr lang="zh-CN" altLang="en-US" sz="2800" dirty="0"/>
              <a:t>，且</a:t>
            </a:r>
            <a:r>
              <a:rPr lang="zh-TW" altLang="en-US" sz="2800" dirty="0"/>
              <a:t>碰撞后</a:t>
            </a:r>
            <a:r>
              <a:rPr lang="zh-CN" altLang="en-US" sz="2800" dirty="0"/>
              <a:t>碰撞物体结合成一体，</a:t>
            </a:r>
            <a:r>
              <a:rPr lang="zh-TW" altLang="en-US" sz="2800" dirty="0"/>
              <a:t>以同一速度运动</a:t>
            </a:r>
            <a:r>
              <a:rPr lang="zh-CN" altLang="en-US" sz="2800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23" grpId="0"/>
      <p:bldP spid="396325" grpId="0"/>
      <p:bldP spid="396326" grpId="0"/>
      <p:bldP spid="3963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633D-C795-494E-90FA-39DCC89CFDE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功和功率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533400" y="1690687"/>
            <a:ext cx="2286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合力的功：</a:t>
            </a: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600200" y="2224087"/>
          <a:ext cx="5905500" cy="822325"/>
        </p:xfrm>
        <a:graphic>
          <a:graphicData uri="http://schemas.openxmlformats.org/presentationml/2006/ole">
            <p:oleObj spid="_x0000_s365573" name="公式" r:id="rId3" imgW="2374560" imgH="330120" progId="Equation.3">
              <p:embed/>
            </p:oleObj>
          </a:graphicData>
        </a:graphic>
      </p:graphicFrame>
      <p:graphicFrame>
        <p:nvGraphicFramePr>
          <p:cNvPr id="365574" name="Object 6"/>
          <p:cNvGraphicFramePr>
            <a:graphicFrameLocks noChangeAspect="1"/>
          </p:cNvGraphicFramePr>
          <p:nvPr/>
        </p:nvGraphicFramePr>
        <p:xfrm>
          <a:off x="1981200" y="3138487"/>
          <a:ext cx="5530850" cy="823913"/>
        </p:xfrm>
        <a:graphic>
          <a:graphicData uri="http://schemas.openxmlformats.org/presentationml/2006/ole">
            <p:oleObj spid="_x0000_s365574" name="公式" r:id="rId4" imgW="2222280" imgH="330120" progId="Equation.3">
              <p:embed/>
            </p:oleObj>
          </a:graphicData>
        </a:graphic>
      </p:graphicFrame>
      <p:graphicFrame>
        <p:nvGraphicFramePr>
          <p:cNvPr id="365575" name="Object 7"/>
          <p:cNvGraphicFramePr>
            <a:graphicFrameLocks noChangeAspect="1"/>
          </p:cNvGraphicFramePr>
          <p:nvPr/>
        </p:nvGraphicFramePr>
        <p:xfrm>
          <a:off x="2057400" y="4343400"/>
          <a:ext cx="3390900" cy="539750"/>
        </p:xfrm>
        <a:graphic>
          <a:graphicData uri="http://schemas.openxmlformats.org/presentationml/2006/ole">
            <p:oleObj spid="_x0000_s365575" name="公式" r:id="rId5" imgW="1358640" imgH="215640" progId="Equation.3">
              <p:embed/>
            </p:oleObj>
          </a:graphicData>
        </a:graphic>
      </p:graphicFrame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604838" y="5257800"/>
            <a:ext cx="18716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结论：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1828800" y="5257800"/>
            <a:ext cx="6840538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合力对质点所做的功等于每个分力对质点做功之代数和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autoUpdateAnimBg="0"/>
      <p:bldP spid="365576" grpId="0" autoUpdateAnimBg="0"/>
      <p:bldP spid="36557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F35D-27AF-4894-A54B-0EB5FF9EA31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447800" y="1157287"/>
            <a:ext cx="32400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</a:rPr>
              <a:t>1.  </a:t>
            </a:r>
            <a:r>
              <a:rPr lang="zh-CN" altLang="en-US" sz="2800" dirty="0">
                <a:solidFill>
                  <a:srgbClr val="0000CC"/>
                </a:solidFill>
              </a:rPr>
              <a:t>完全弹性碰撞 </a:t>
            </a:r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1828800" y="1652587"/>
          <a:ext cx="4652963" cy="785813"/>
        </p:xfrm>
        <a:graphic>
          <a:graphicData uri="http://schemas.openxmlformats.org/presentationml/2006/ole">
            <p:oleObj spid="_x0000_s397317" r:id="rId3" imgW="2311400" imgH="393700" progId="Equation.3">
              <p:embed/>
            </p:oleObj>
          </a:graphicData>
        </a:graphic>
      </p:graphicFrame>
      <p:graphicFrame>
        <p:nvGraphicFramePr>
          <p:cNvPr id="397318" name="Object 6"/>
          <p:cNvGraphicFramePr>
            <a:graphicFrameLocks noChangeAspect="1"/>
          </p:cNvGraphicFramePr>
          <p:nvPr/>
        </p:nvGraphicFramePr>
        <p:xfrm>
          <a:off x="1905000" y="2438400"/>
          <a:ext cx="3592513" cy="457200"/>
        </p:xfrm>
        <a:graphic>
          <a:graphicData uri="http://schemas.openxmlformats.org/presentationml/2006/ole">
            <p:oleObj spid="_x0000_s397318" r:id="rId4" imgW="1803400" imgH="228600" progId="Equation.3">
              <p:embed/>
            </p:oleObj>
          </a:graphicData>
        </a:graphic>
      </p:graphicFrame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1981200" y="3048000"/>
          <a:ext cx="3629025" cy="1728788"/>
        </p:xfrm>
        <a:graphic>
          <a:graphicData uri="http://schemas.openxmlformats.org/presentationml/2006/ole">
            <p:oleObj spid="_x0000_s397319" r:id="rId5" imgW="1816100" imgH="863600" progId="Equation.3">
              <p:embed/>
            </p:oleObj>
          </a:graphicData>
        </a:graphic>
      </p:graphicFrame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381000" y="4727575"/>
            <a:ext cx="8351838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TW" sz="2800" dirty="0"/>
              <a:t>(1) </a:t>
            </a:r>
            <a:r>
              <a:rPr lang="en-US" altLang="zh-CN" sz="2800" dirty="0"/>
              <a:t> </a:t>
            </a:r>
            <a:r>
              <a:rPr lang="zh-TW" altLang="en-US" sz="2800" dirty="0"/>
              <a:t>如果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=</a:t>
            </a:r>
            <a:r>
              <a:rPr lang="en-US" altLang="zh-CN" sz="2800" dirty="0"/>
              <a:t>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2</a:t>
            </a:r>
            <a:r>
              <a:rPr lang="en-US" altLang="zh-CN" sz="2800" dirty="0"/>
              <a:t> </a:t>
            </a:r>
            <a:r>
              <a:rPr lang="zh-CN" altLang="en-US" sz="2800" dirty="0"/>
              <a:t>，则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20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10</a:t>
            </a:r>
            <a:r>
              <a:rPr lang="zh-CN" altLang="en-US" sz="2800" dirty="0"/>
              <a:t>，</a:t>
            </a:r>
            <a:r>
              <a:rPr lang="zh-TW" altLang="en-US" sz="2800" dirty="0"/>
              <a:t>即两物体在碰撞时速度</a:t>
            </a:r>
            <a:r>
              <a:rPr lang="zh-CN" altLang="en-US" sz="2800" dirty="0"/>
              <a:t>发生了</a:t>
            </a:r>
            <a:r>
              <a:rPr lang="zh-TW" altLang="en-US" sz="2800" dirty="0"/>
              <a:t>交换</a:t>
            </a:r>
            <a:r>
              <a:rPr lang="zh-CN" altLang="en-US" sz="2800" dirty="0"/>
              <a:t>。 </a:t>
            </a:r>
          </a:p>
        </p:txBody>
      </p:sp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381000" y="5791200"/>
            <a:ext cx="83534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TW" sz="2800" dirty="0"/>
              <a:t>(2) </a:t>
            </a:r>
            <a:r>
              <a:rPr lang="en-US" altLang="zh-CN" sz="2800" dirty="0"/>
              <a:t> </a:t>
            </a:r>
            <a:r>
              <a:rPr lang="zh-TW" altLang="en-US" sz="2800" dirty="0"/>
              <a:t>如果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20</a:t>
            </a:r>
            <a:r>
              <a:rPr lang="en-US" altLang="zh-CN" sz="2800" dirty="0"/>
              <a:t> =0 </a:t>
            </a:r>
            <a:r>
              <a:rPr lang="en-US" altLang="zh-TW" sz="2800" dirty="0"/>
              <a:t>, </a:t>
            </a:r>
            <a:r>
              <a:rPr lang="zh-TW" altLang="en-US" sz="2800" dirty="0"/>
              <a:t>且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2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&gt;&gt;</a:t>
            </a:r>
            <a:r>
              <a:rPr lang="zh-TW" altLang="en-US" sz="2800" dirty="0"/>
              <a:t> </a:t>
            </a:r>
            <a:r>
              <a:rPr lang="en-US" altLang="zh-TW" sz="2800" i="1" dirty="0"/>
              <a:t>m</a:t>
            </a:r>
            <a:r>
              <a:rPr lang="en-US" altLang="zh-TW" sz="2800" baseline="-25000" dirty="0"/>
              <a:t>1</a:t>
            </a:r>
            <a:r>
              <a:rPr lang="en-US" altLang="zh-TW" sz="2800" dirty="0"/>
              <a:t>, </a:t>
            </a:r>
            <a:r>
              <a:rPr lang="zh-TW" altLang="en-US" sz="2800" dirty="0"/>
              <a:t>则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= -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10</a:t>
            </a:r>
            <a:r>
              <a:rPr lang="en-US" altLang="zh-TW" sz="2800" dirty="0"/>
              <a:t>,</a:t>
            </a:r>
            <a:r>
              <a:rPr lang="en-US" altLang="zh-CN" sz="2800" dirty="0"/>
              <a:t>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/>
              <a:t>2</a:t>
            </a:r>
            <a:r>
              <a:rPr lang="en-US" altLang="zh-TW" sz="2800" dirty="0"/>
              <a:t> =</a:t>
            </a:r>
            <a:r>
              <a:rPr lang="en-US" altLang="zh-CN" sz="2800" dirty="0"/>
              <a:t> </a:t>
            </a:r>
            <a:r>
              <a:rPr lang="en-US" altLang="zh-TW" sz="2800" dirty="0"/>
              <a:t>0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0" grpId="0"/>
      <p:bldP spid="3973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D5871-4ECD-421C-ADE4-37F40AA5BFD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</p:spTree>
    <p:controls>
      <p:control spid="400388" name="ShockwaveFlash1" r:id="rId2" imgW="6944694" imgH="5219048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99C5-961D-45D3-BA7D-E2BB446B96E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1524000" y="1157288"/>
            <a:ext cx="4038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</a:rPr>
              <a:t>2</a:t>
            </a:r>
            <a:r>
              <a:rPr lang="zh-CN" altLang="en-US" sz="2800" dirty="0">
                <a:solidFill>
                  <a:srgbClr val="0000CC"/>
                </a:solidFill>
              </a:rPr>
              <a:t>．</a:t>
            </a:r>
            <a:r>
              <a:rPr lang="zh-TW" altLang="en-US" sz="2800" dirty="0">
                <a:solidFill>
                  <a:srgbClr val="0000CC"/>
                </a:solidFill>
              </a:rPr>
              <a:t>完全</a:t>
            </a:r>
            <a:r>
              <a:rPr lang="zh-CN" altLang="en-US" sz="2800" dirty="0">
                <a:solidFill>
                  <a:srgbClr val="0000CC"/>
                </a:solidFill>
              </a:rPr>
              <a:t>非</a:t>
            </a:r>
            <a:r>
              <a:rPr lang="zh-TW" altLang="en-US" sz="2800" dirty="0">
                <a:solidFill>
                  <a:srgbClr val="0000CC"/>
                </a:solidFill>
              </a:rPr>
              <a:t>弹性碰撞</a:t>
            </a:r>
            <a:r>
              <a:rPr lang="zh-CN" altLang="en-US" sz="2800" dirty="0">
                <a:solidFill>
                  <a:srgbClr val="0000CC"/>
                </a:solidFill>
              </a:rPr>
              <a:t> </a:t>
            </a:r>
          </a:p>
        </p:txBody>
      </p:sp>
      <p:graphicFrame>
        <p:nvGraphicFramePr>
          <p:cNvPr id="399365" name="Object 5"/>
          <p:cNvGraphicFramePr>
            <a:graphicFrameLocks noChangeAspect="1"/>
          </p:cNvGraphicFramePr>
          <p:nvPr/>
        </p:nvGraphicFramePr>
        <p:xfrm>
          <a:off x="2819400" y="2284412"/>
          <a:ext cx="2349500" cy="915988"/>
        </p:xfrm>
        <a:graphic>
          <a:graphicData uri="http://schemas.openxmlformats.org/presentationml/2006/ole">
            <p:oleObj spid="_x0000_s399365" r:id="rId3" imgW="1168400" imgH="457200" progId="Equation.3">
              <p:embed/>
            </p:oleObj>
          </a:graphicData>
        </a:graphic>
      </p:graphicFrame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615950" y="1766888"/>
            <a:ext cx="273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由动量守恒定律</a:t>
            </a:r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609600" y="3429000"/>
            <a:ext cx="5761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/>
              <a:t>完全非弹性碰撞中</a:t>
            </a:r>
            <a:r>
              <a:rPr lang="zh-CN" altLang="en-US" sz="2800"/>
              <a:t>动</a:t>
            </a:r>
            <a:r>
              <a:rPr lang="zh-TW" altLang="en-US" sz="2800"/>
              <a:t>能的损失</a:t>
            </a:r>
            <a:r>
              <a:rPr lang="zh-CN" altLang="en-US" sz="2800"/>
              <a:t> </a:t>
            </a:r>
          </a:p>
        </p:txBody>
      </p:sp>
      <p:graphicFrame>
        <p:nvGraphicFramePr>
          <p:cNvPr id="399368" name="Object 8"/>
          <p:cNvGraphicFramePr>
            <a:graphicFrameLocks noChangeAspect="1"/>
          </p:cNvGraphicFramePr>
          <p:nvPr/>
        </p:nvGraphicFramePr>
        <p:xfrm>
          <a:off x="1447800" y="4038600"/>
          <a:ext cx="5229225" cy="785813"/>
        </p:xfrm>
        <a:graphic>
          <a:graphicData uri="http://schemas.openxmlformats.org/presentationml/2006/ole">
            <p:oleObj spid="_x0000_s399368" r:id="rId4" imgW="2603500" imgH="393700" progId="Equation.3">
              <p:embed/>
            </p:oleObj>
          </a:graphicData>
        </a:graphic>
      </p:graphicFrame>
      <p:graphicFrame>
        <p:nvGraphicFramePr>
          <p:cNvPr id="399369" name="Object 9"/>
          <p:cNvGraphicFramePr>
            <a:graphicFrameLocks noChangeAspect="1"/>
          </p:cNvGraphicFramePr>
          <p:nvPr/>
        </p:nvGraphicFramePr>
        <p:xfrm>
          <a:off x="1924050" y="5029200"/>
          <a:ext cx="2495550" cy="914400"/>
        </p:xfrm>
        <a:graphic>
          <a:graphicData uri="http://schemas.openxmlformats.org/presentationml/2006/ole">
            <p:oleObj spid="_x0000_s399369" r:id="rId5" imgW="12446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/>
      <p:bldP spid="3993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AA90-9F4C-4727-B32B-A21EA4D67E9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1504950" y="1157288"/>
            <a:ext cx="36004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</a:rPr>
              <a:t>3</a:t>
            </a:r>
            <a:r>
              <a:rPr lang="zh-CN" altLang="en-US" sz="2800" dirty="0">
                <a:solidFill>
                  <a:srgbClr val="0000CC"/>
                </a:solidFill>
              </a:rPr>
              <a:t>．非</a:t>
            </a:r>
            <a:r>
              <a:rPr lang="zh-TW" altLang="en-US" sz="2800" dirty="0">
                <a:solidFill>
                  <a:srgbClr val="0000CC"/>
                </a:solidFill>
              </a:rPr>
              <a:t>弹性碰撞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469900" y="1722437"/>
            <a:ext cx="82073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</a:rPr>
              <a:t>牛顿的</a:t>
            </a:r>
            <a:r>
              <a:rPr lang="zh-TW" altLang="en-US" sz="2800" dirty="0">
                <a:solidFill>
                  <a:srgbClr val="0000CC"/>
                </a:solidFill>
                <a:latin typeface="宋体" pitchFamily="2" charset="-122"/>
              </a:rPr>
              <a:t>碰撞定律</a:t>
            </a: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TW" altLang="en-US" sz="2800" dirty="0">
                <a:latin typeface="宋体" pitchFamily="2" charset="-122"/>
              </a:rPr>
              <a:t>在一维对心碰撞</a:t>
            </a:r>
            <a:r>
              <a:rPr lang="zh-CN" altLang="en-US" sz="2800" dirty="0">
                <a:latin typeface="宋体" pitchFamily="2" charset="-122"/>
              </a:rPr>
              <a:t>中，</a:t>
            </a:r>
            <a:r>
              <a:rPr lang="zh-TW" altLang="en-US" sz="2800" dirty="0">
                <a:latin typeface="宋体" pitchFamily="2" charset="-122"/>
              </a:rPr>
              <a:t>碰撞</a:t>
            </a:r>
            <a:r>
              <a:rPr lang="zh-CN" altLang="en-US" sz="2800" dirty="0">
                <a:latin typeface="宋体" pitchFamily="2" charset="-122"/>
              </a:rPr>
              <a:t>后两物体的分离速度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</a:rPr>
              <a:t> -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与</a:t>
            </a:r>
            <a:r>
              <a:rPr lang="zh-TW" altLang="en-US" sz="2800" dirty="0">
                <a:latin typeface="宋体" pitchFamily="2" charset="-122"/>
              </a:rPr>
              <a:t>碰撞</a:t>
            </a:r>
            <a:r>
              <a:rPr lang="zh-CN" altLang="en-US" sz="2800" dirty="0">
                <a:latin typeface="宋体" pitchFamily="2" charset="-122"/>
              </a:rPr>
              <a:t>前两物体的接近速度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10</a:t>
            </a:r>
            <a:r>
              <a:rPr lang="en-US" altLang="zh-CN" sz="2800" i="1" dirty="0">
                <a:latin typeface="宋体" pitchFamily="2" charset="-122"/>
              </a:rPr>
              <a:t>- </a:t>
            </a:r>
            <a:r>
              <a:rPr lang="en-US" altLang="zh-CN" sz="2800" i="1" dirty="0">
                <a:latin typeface="Book Antiqua" pitchFamily="18" charset="0"/>
              </a:rPr>
              <a:t>v</a:t>
            </a:r>
            <a:r>
              <a:rPr lang="en-US" altLang="zh-CN" sz="2800" baseline="-25000" dirty="0">
                <a:latin typeface="宋体" pitchFamily="2" charset="-122"/>
              </a:rPr>
              <a:t>20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TW" altLang="en-US" sz="2800" dirty="0">
                <a:latin typeface="宋体" pitchFamily="2" charset="-122"/>
              </a:rPr>
              <a:t>成正比</a:t>
            </a:r>
            <a:r>
              <a:rPr lang="zh-CN" altLang="en-US" sz="2800" dirty="0">
                <a:latin typeface="宋体" pitchFamily="2" charset="-122"/>
              </a:rPr>
              <a:t>，</a:t>
            </a:r>
            <a:r>
              <a:rPr lang="zh-TW" altLang="en-US" sz="2800" dirty="0">
                <a:latin typeface="宋体" pitchFamily="2" charset="-122"/>
              </a:rPr>
              <a:t>比值由两物体的材料</a:t>
            </a:r>
            <a:r>
              <a:rPr lang="zh-CN" altLang="en-US" sz="2800" dirty="0">
                <a:latin typeface="宋体" pitchFamily="2" charset="-122"/>
              </a:rPr>
              <a:t>性质</a:t>
            </a:r>
            <a:r>
              <a:rPr lang="zh-TW" altLang="en-US" sz="2800" dirty="0">
                <a:latin typeface="宋体" pitchFamily="2" charset="-122"/>
              </a:rPr>
              <a:t>决定</a:t>
            </a:r>
            <a:r>
              <a:rPr lang="zh-CN" altLang="en-US" sz="2800" dirty="0">
                <a:latin typeface="宋体" pitchFamily="2" charset="-122"/>
              </a:rPr>
              <a:t>。 </a:t>
            </a:r>
          </a:p>
        </p:txBody>
      </p:sp>
      <p:grpSp>
        <p:nvGrpSpPr>
          <p:cNvPr id="398342" name="Group 6"/>
          <p:cNvGrpSpPr>
            <a:grpSpLocks/>
          </p:cNvGrpSpPr>
          <p:nvPr/>
        </p:nvGrpSpPr>
        <p:grpSpPr bwMode="auto">
          <a:xfrm>
            <a:off x="1828800" y="3348037"/>
            <a:ext cx="6049963" cy="1223963"/>
            <a:chOff x="1338" y="1661"/>
            <a:chExt cx="3811" cy="771"/>
          </a:xfrm>
        </p:grpSpPr>
        <p:graphicFrame>
          <p:nvGraphicFramePr>
            <p:cNvPr id="398343" name="Object 7"/>
            <p:cNvGraphicFramePr>
              <a:graphicFrameLocks noChangeAspect="1"/>
            </p:cNvGraphicFramePr>
            <p:nvPr/>
          </p:nvGraphicFramePr>
          <p:xfrm>
            <a:off x="1338" y="1661"/>
            <a:ext cx="1407" cy="771"/>
          </p:xfrm>
          <a:graphic>
            <a:graphicData uri="http://schemas.openxmlformats.org/presentationml/2006/ole">
              <p:oleObj spid="_x0000_s398343" r:id="rId3" imgW="901309" imgH="495085" progId="Equation.3">
                <p:embed/>
              </p:oleObj>
            </a:graphicData>
          </a:graphic>
        </p:graphicFrame>
        <p:sp>
          <p:nvSpPr>
            <p:cNvPr id="398344" name="Text Box 8"/>
            <p:cNvSpPr txBox="1">
              <a:spLocks noChangeArrowheads="1"/>
            </p:cNvSpPr>
            <p:nvPr/>
          </p:nvSpPr>
          <p:spPr bwMode="auto">
            <a:xfrm>
              <a:off x="3334" y="1842"/>
              <a:ext cx="18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TW" altLang="en-US" sz="2800">
                  <a:latin typeface="宋体" pitchFamily="2" charset="-122"/>
                </a:rPr>
                <a:t> </a:t>
              </a:r>
              <a:r>
                <a:rPr lang="en-US" altLang="zh-TW" sz="2800" i="1"/>
                <a:t>e </a:t>
              </a:r>
              <a:r>
                <a:rPr lang="zh-TW" altLang="en-US" sz="2800">
                  <a:latin typeface="宋体" pitchFamily="2" charset="-122"/>
                </a:rPr>
                <a:t>为恢复系数</a:t>
              </a:r>
              <a:r>
                <a:rPr lang="zh-CN" altLang="en-US" sz="2800">
                  <a:latin typeface="宋体" pitchFamily="2" charset="-122"/>
                </a:rPr>
                <a:t> </a:t>
              </a:r>
            </a:p>
          </p:txBody>
        </p:sp>
      </p:grpSp>
      <p:sp>
        <p:nvSpPr>
          <p:cNvPr id="398345" name="Text Box 9"/>
          <p:cNvSpPr txBox="1">
            <a:spLocks noChangeArrowheads="1"/>
          </p:cNvSpPr>
          <p:nvPr/>
        </p:nvSpPr>
        <p:spPr bwMode="auto">
          <a:xfrm>
            <a:off x="381000" y="4648200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/>
              <a:t>e</a:t>
            </a:r>
            <a:r>
              <a:rPr lang="en-US" altLang="zh-TW" sz="2800" i="1">
                <a:latin typeface="Arial" charset="0"/>
              </a:rPr>
              <a:t> </a:t>
            </a:r>
            <a:r>
              <a:rPr lang="en-US" altLang="zh-TW" sz="2800"/>
              <a:t>=</a:t>
            </a:r>
            <a:r>
              <a:rPr lang="en-US" altLang="zh-CN" sz="2800"/>
              <a:t> </a:t>
            </a:r>
            <a:r>
              <a:rPr lang="en-US" altLang="zh-TW" sz="2800"/>
              <a:t>0</a:t>
            </a:r>
            <a:r>
              <a:rPr lang="zh-CN" altLang="en-US" sz="2800">
                <a:latin typeface="Arial" charset="0"/>
              </a:rPr>
              <a:t>，</a:t>
            </a:r>
            <a:r>
              <a:rPr lang="zh-TW" altLang="en-US" sz="2800">
                <a:latin typeface="Arial" charset="0"/>
              </a:rPr>
              <a:t>则</a:t>
            </a:r>
            <a:r>
              <a:rPr lang="en-US" altLang="zh-CN" sz="2800" i="1">
                <a:latin typeface="Book Antiqua" pitchFamily="18" charset="0"/>
              </a:rPr>
              <a:t>v</a:t>
            </a:r>
            <a:r>
              <a:rPr lang="en-US" altLang="zh-CN" sz="2800" baseline="-25000"/>
              <a:t>2</a:t>
            </a:r>
            <a:r>
              <a:rPr lang="en-US" altLang="zh-CN" sz="2800"/>
              <a:t> </a:t>
            </a:r>
            <a:r>
              <a:rPr lang="en-US" altLang="zh-CN" sz="2800">
                <a:latin typeface="Arial" charset="0"/>
              </a:rPr>
              <a:t>= </a:t>
            </a:r>
            <a:r>
              <a:rPr lang="en-US" altLang="zh-CN" sz="2800" i="1">
                <a:latin typeface="Book Antiqua" pitchFamily="18" charset="0"/>
              </a:rPr>
              <a:t>v</a:t>
            </a:r>
            <a:r>
              <a:rPr lang="en-US" altLang="zh-CN" sz="2800" baseline="-25000"/>
              <a:t>1</a:t>
            </a:r>
            <a:r>
              <a:rPr lang="zh-CN" altLang="en-US" sz="2800">
                <a:latin typeface="Arial" charset="0"/>
              </a:rPr>
              <a:t>，为</a:t>
            </a:r>
            <a:r>
              <a:rPr lang="zh-TW" altLang="en-US" sz="2800">
                <a:latin typeface="Arial" charset="0"/>
              </a:rPr>
              <a:t>完全非弹性碰撞</a:t>
            </a:r>
            <a:r>
              <a:rPr lang="zh-CN" altLang="en-US" sz="2800">
                <a:latin typeface="Arial" charset="0"/>
              </a:rPr>
              <a:t>。 </a:t>
            </a:r>
          </a:p>
        </p:txBody>
      </p:sp>
      <p:sp>
        <p:nvSpPr>
          <p:cNvPr id="398346" name="Text Box 10"/>
          <p:cNvSpPr txBox="1">
            <a:spLocks noChangeArrowheads="1"/>
          </p:cNvSpPr>
          <p:nvPr/>
        </p:nvSpPr>
        <p:spPr bwMode="auto">
          <a:xfrm>
            <a:off x="381000" y="5257800"/>
            <a:ext cx="860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1" dirty="0"/>
              <a:t>e =</a:t>
            </a:r>
            <a:r>
              <a:rPr lang="en-US" altLang="zh-TW" sz="2800" dirty="0"/>
              <a:t>1</a:t>
            </a:r>
            <a:r>
              <a:rPr lang="zh-CN" altLang="en-US" sz="2800" i="1" dirty="0"/>
              <a:t>，</a:t>
            </a:r>
            <a:r>
              <a:rPr lang="zh-TW" altLang="en-US" sz="2800" dirty="0">
                <a:latin typeface="Arial" charset="0"/>
              </a:rPr>
              <a:t>则分离速度等于接近速度</a:t>
            </a:r>
            <a:r>
              <a:rPr lang="zh-CN" altLang="en-US" sz="2800" dirty="0">
                <a:latin typeface="Arial" charset="0"/>
              </a:rPr>
              <a:t>，为</a:t>
            </a:r>
            <a:r>
              <a:rPr lang="zh-TW" altLang="en-US" sz="2800" dirty="0">
                <a:latin typeface="Arial" charset="0"/>
              </a:rPr>
              <a:t>完全弹性碰撞</a:t>
            </a:r>
            <a:r>
              <a:rPr lang="zh-CN" altLang="en-US" sz="2800" dirty="0">
                <a:latin typeface="Arial" charset="0"/>
              </a:rPr>
              <a:t>。 </a:t>
            </a:r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auto">
          <a:xfrm>
            <a:off x="458788" y="5867400"/>
            <a:ext cx="5256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800" dirty="0">
                <a:latin typeface="Arial" charset="0"/>
              </a:rPr>
              <a:t>一般</a:t>
            </a:r>
            <a:r>
              <a:rPr lang="zh-CN" altLang="en-US" sz="2800" dirty="0">
                <a:latin typeface="Arial" charset="0"/>
              </a:rPr>
              <a:t>非弹性碰撞</a:t>
            </a:r>
            <a:r>
              <a:rPr lang="zh-CN" altLang="en-US" sz="2800" dirty="0">
                <a:latin typeface="Arial" charset="0"/>
                <a:ea typeface="PMingLiU" pitchFamily="18" charset="-120"/>
              </a:rPr>
              <a:t>：</a:t>
            </a:r>
            <a:r>
              <a:rPr lang="en-US" altLang="zh-TW" sz="2800" dirty="0">
                <a:ea typeface="PMingLiU" pitchFamily="18" charset="-120"/>
              </a:rPr>
              <a:t>0</a:t>
            </a:r>
            <a:r>
              <a:rPr lang="en-US" altLang="zh-CN" sz="2800" dirty="0">
                <a:ea typeface="PMingLiU" pitchFamily="18" charset="-120"/>
              </a:rPr>
              <a:t> </a:t>
            </a:r>
            <a:r>
              <a:rPr lang="en-US" altLang="zh-TW" sz="2800" dirty="0">
                <a:ea typeface="PMingLiU" pitchFamily="18" charset="-120"/>
              </a:rPr>
              <a:t>&lt;</a:t>
            </a:r>
            <a:r>
              <a:rPr lang="en-US" altLang="zh-CN" sz="2800" dirty="0">
                <a:ea typeface="PMingLiU" pitchFamily="18" charset="-120"/>
              </a:rPr>
              <a:t> </a:t>
            </a:r>
            <a:r>
              <a:rPr lang="en-US" altLang="zh-TW" sz="2800" i="1" dirty="0">
                <a:ea typeface="PMingLiU" pitchFamily="18" charset="-120"/>
              </a:rPr>
              <a:t>e </a:t>
            </a:r>
            <a:r>
              <a:rPr lang="en-US" altLang="zh-TW" sz="2800" dirty="0">
                <a:ea typeface="PMingLiU" pitchFamily="18" charset="-120"/>
              </a:rPr>
              <a:t>&lt;</a:t>
            </a:r>
            <a:r>
              <a:rPr lang="en-US" altLang="zh-CN" sz="2800" dirty="0">
                <a:ea typeface="PMingLiU" pitchFamily="18" charset="-120"/>
              </a:rPr>
              <a:t> </a:t>
            </a:r>
            <a:r>
              <a:rPr lang="en-US" altLang="zh-TW" sz="2800" dirty="0">
                <a:ea typeface="PMingLiU" pitchFamily="18" charset="-120"/>
              </a:rPr>
              <a:t>1</a:t>
            </a:r>
            <a:r>
              <a:rPr lang="en-US" altLang="zh-CN" sz="2800" dirty="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/>
      <p:bldP spid="398345" grpId="0"/>
      <p:bldP spid="398346" grpId="0"/>
      <p:bldP spid="3983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30BE-7C53-4A56-8A18-5DEBA7E7D9A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graphicFrame>
        <p:nvGraphicFramePr>
          <p:cNvPr id="401412" name="Object 4"/>
          <p:cNvGraphicFramePr>
            <a:graphicFrameLocks noChangeAspect="1"/>
          </p:cNvGraphicFramePr>
          <p:nvPr/>
        </p:nvGraphicFramePr>
        <p:xfrm>
          <a:off x="1449388" y="1219200"/>
          <a:ext cx="7205662" cy="1727200"/>
        </p:xfrm>
        <a:graphic>
          <a:graphicData uri="http://schemas.openxmlformats.org/presentationml/2006/ole">
            <p:oleObj spid="_x0000_s401412" name="Document" r:id="rId3" imgW="3607091" imgH="866849" progId="Word.Document.8">
              <p:embed/>
            </p:oleObj>
          </a:graphicData>
        </a:graphic>
      </p:graphicFrame>
      <p:grpSp>
        <p:nvGrpSpPr>
          <p:cNvPr id="401413" name="Group 5"/>
          <p:cNvGrpSpPr>
            <a:grpSpLocks/>
          </p:cNvGrpSpPr>
          <p:nvPr/>
        </p:nvGrpSpPr>
        <p:grpSpPr bwMode="auto">
          <a:xfrm>
            <a:off x="3657600" y="2940050"/>
            <a:ext cx="2014538" cy="3384550"/>
            <a:chOff x="3651" y="2069"/>
            <a:chExt cx="1134" cy="1905"/>
          </a:xfrm>
        </p:grpSpPr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4014" y="2114"/>
              <a:ext cx="227" cy="181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968" y="2749"/>
              <a:ext cx="363" cy="227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CC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6" name="Freeform 8"/>
            <p:cNvSpPr>
              <a:spLocks/>
            </p:cNvSpPr>
            <p:nvPr/>
          </p:nvSpPr>
          <p:spPr bwMode="auto">
            <a:xfrm rot="-5400000">
              <a:off x="3702" y="3288"/>
              <a:ext cx="895" cy="272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90" y="23"/>
                </a:cxn>
                <a:cxn ang="0">
                  <a:pos x="181" y="295"/>
                </a:cxn>
                <a:cxn ang="0">
                  <a:pos x="272" y="23"/>
                </a:cxn>
                <a:cxn ang="0">
                  <a:pos x="362" y="295"/>
                </a:cxn>
                <a:cxn ang="0">
                  <a:pos x="453" y="23"/>
                </a:cxn>
                <a:cxn ang="0">
                  <a:pos x="544" y="295"/>
                </a:cxn>
                <a:cxn ang="0">
                  <a:pos x="635" y="23"/>
                </a:cxn>
                <a:cxn ang="0">
                  <a:pos x="725" y="295"/>
                </a:cxn>
                <a:cxn ang="0">
                  <a:pos x="816" y="23"/>
                </a:cxn>
                <a:cxn ang="0">
                  <a:pos x="907" y="295"/>
                </a:cxn>
                <a:cxn ang="0">
                  <a:pos x="998" y="23"/>
                </a:cxn>
                <a:cxn ang="0">
                  <a:pos x="1088" y="295"/>
                </a:cxn>
                <a:cxn ang="0">
                  <a:pos x="1179" y="23"/>
                </a:cxn>
                <a:cxn ang="0">
                  <a:pos x="1270" y="295"/>
                </a:cxn>
                <a:cxn ang="0">
                  <a:pos x="1360" y="23"/>
                </a:cxn>
                <a:cxn ang="0">
                  <a:pos x="1451" y="295"/>
                </a:cxn>
                <a:cxn ang="0">
                  <a:pos x="1542" y="23"/>
                </a:cxn>
                <a:cxn ang="0">
                  <a:pos x="1633" y="295"/>
                </a:cxn>
                <a:cxn ang="0">
                  <a:pos x="1723" y="159"/>
                </a:cxn>
              </a:cxnLst>
              <a:rect l="0" t="0" r="r" b="b"/>
              <a:pathLst>
                <a:path w="1723" h="318">
                  <a:moveTo>
                    <a:pt x="0" y="159"/>
                  </a:moveTo>
                  <a:cubicBezTo>
                    <a:pt x="30" y="79"/>
                    <a:pt x="60" y="0"/>
                    <a:pt x="90" y="23"/>
                  </a:cubicBezTo>
                  <a:cubicBezTo>
                    <a:pt x="120" y="46"/>
                    <a:pt x="151" y="295"/>
                    <a:pt x="181" y="295"/>
                  </a:cubicBezTo>
                  <a:cubicBezTo>
                    <a:pt x="211" y="295"/>
                    <a:pt x="242" y="23"/>
                    <a:pt x="272" y="23"/>
                  </a:cubicBezTo>
                  <a:cubicBezTo>
                    <a:pt x="302" y="23"/>
                    <a:pt x="332" y="295"/>
                    <a:pt x="362" y="295"/>
                  </a:cubicBezTo>
                  <a:cubicBezTo>
                    <a:pt x="392" y="295"/>
                    <a:pt x="423" y="23"/>
                    <a:pt x="453" y="23"/>
                  </a:cubicBezTo>
                  <a:cubicBezTo>
                    <a:pt x="483" y="23"/>
                    <a:pt x="514" y="295"/>
                    <a:pt x="544" y="295"/>
                  </a:cubicBezTo>
                  <a:cubicBezTo>
                    <a:pt x="574" y="295"/>
                    <a:pt x="605" y="23"/>
                    <a:pt x="635" y="23"/>
                  </a:cubicBezTo>
                  <a:cubicBezTo>
                    <a:pt x="665" y="23"/>
                    <a:pt x="695" y="295"/>
                    <a:pt x="725" y="295"/>
                  </a:cubicBezTo>
                  <a:cubicBezTo>
                    <a:pt x="755" y="295"/>
                    <a:pt x="786" y="23"/>
                    <a:pt x="816" y="23"/>
                  </a:cubicBezTo>
                  <a:cubicBezTo>
                    <a:pt x="846" y="23"/>
                    <a:pt x="877" y="295"/>
                    <a:pt x="907" y="295"/>
                  </a:cubicBezTo>
                  <a:cubicBezTo>
                    <a:pt x="937" y="295"/>
                    <a:pt x="968" y="23"/>
                    <a:pt x="998" y="23"/>
                  </a:cubicBezTo>
                  <a:cubicBezTo>
                    <a:pt x="1028" y="23"/>
                    <a:pt x="1058" y="295"/>
                    <a:pt x="1088" y="295"/>
                  </a:cubicBezTo>
                  <a:cubicBezTo>
                    <a:pt x="1118" y="295"/>
                    <a:pt x="1149" y="23"/>
                    <a:pt x="1179" y="23"/>
                  </a:cubicBezTo>
                  <a:cubicBezTo>
                    <a:pt x="1209" y="23"/>
                    <a:pt x="1240" y="295"/>
                    <a:pt x="1270" y="295"/>
                  </a:cubicBezTo>
                  <a:cubicBezTo>
                    <a:pt x="1300" y="295"/>
                    <a:pt x="1330" y="23"/>
                    <a:pt x="1360" y="23"/>
                  </a:cubicBezTo>
                  <a:cubicBezTo>
                    <a:pt x="1390" y="23"/>
                    <a:pt x="1421" y="295"/>
                    <a:pt x="1451" y="295"/>
                  </a:cubicBezTo>
                  <a:cubicBezTo>
                    <a:pt x="1481" y="295"/>
                    <a:pt x="1512" y="23"/>
                    <a:pt x="1542" y="23"/>
                  </a:cubicBezTo>
                  <a:cubicBezTo>
                    <a:pt x="1572" y="23"/>
                    <a:pt x="1603" y="272"/>
                    <a:pt x="1633" y="295"/>
                  </a:cubicBezTo>
                  <a:cubicBezTo>
                    <a:pt x="1663" y="318"/>
                    <a:pt x="1693" y="238"/>
                    <a:pt x="1723" y="159"/>
                  </a:cubicBezTo>
                </a:path>
              </a:pathLst>
            </a:cu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17" name="Rectangle 9" descr="浅色上对角线"/>
            <p:cNvSpPr>
              <a:spLocks noChangeArrowheads="1"/>
            </p:cNvSpPr>
            <p:nvPr/>
          </p:nvSpPr>
          <p:spPr bwMode="auto">
            <a:xfrm>
              <a:off x="3651" y="3883"/>
              <a:ext cx="998" cy="91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rgbClr val="EDF3FF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651" y="3883"/>
              <a:ext cx="99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19" name="Line 11"/>
            <p:cNvSpPr>
              <a:spLocks noChangeShapeType="1"/>
            </p:cNvSpPr>
            <p:nvPr/>
          </p:nvSpPr>
          <p:spPr bwMode="auto">
            <a:xfrm>
              <a:off x="4377" y="2296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0" name="Line 12"/>
            <p:cNvSpPr>
              <a:spLocks noChangeShapeType="1"/>
            </p:cNvSpPr>
            <p:nvPr/>
          </p:nvSpPr>
          <p:spPr bwMode="auto">
            <a:xfrm>
              <a:off x="4377" y="2749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1" name="Line 13"/>
            <p:cNvSpPr>
              <a:spLocks noChangeShapeType="1"/>
            </p:cNvSpPr>
            <p:nvPr/>
          </p:nvSpPr>
          <p:spPr bwMode="auto">
            <a:xfrm>
              <a:off x="4377" y="2296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2" name="Line 14"/>
            <p:cNvSpPr>
              <a:spLocks noChangeShapeType="1"/>
            </p:cNvSpPr>
            <p:nvPr/>
          </p:nvSpPr>
          <p:spPr bwMode="auto">
            <a:xfrm flipV="1">
              <a:off x="4513" y="2296"/>
              <a:ext cx="0" cy="13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3" name="Line 15"/>
            <p:cNvSpPr>
              <a:spLocks noChangeShapeType="1"/>
            </p:cNvSpPr>
            <p:nvPr/>
          </p:nvSpPr>
          <p:spPr bwMode="auto">
            <a:xfrm>
              <a:off x="4513" y="2613"/>
              <a:ext cx="0" cy="13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424" name="Text Box 16"/>
            <p:cNvSpPr txBox="1">
              <a:spLocks noChangeArrowheads="1"/>
            </p:cNvSpPr>
            <p:nvPr/>
          </p:nvSpPr>
          <p:spPr bwMode="auto">
            <a:xfrm>
              <a:off x="4422" y="2409"/>
              <a:ext cx="363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h</a:t>
              </a:r>
            </a:p>
          </p:txBody>
        </p:sp>
        <p:sp>
          <p:nvSpPr>
            <p:cNvPr id="401425" name="Text Box 17"/>
            <p:cNvSpPr txBox="1">
              <a:spLocks noChangeArrowheads="1"/>
            </p:cNvSpPr>
            <p:nvPr/>
          </p:nvSpPr>
          <p:spPr bwMode="auto">
            <a:xfrm>
              <a:off x="3742" y="2069"/>
              <a:ext cx="31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401426" name="Text Box 18"/>
            <p:cNvSpPr txBox="1">
              <a:spLocks noChangeArrowheads="1"/>
            </p:cNvSpPr>
            <p:nvPr/>
          </p:nvSpPr>
          <p:spPr bwMode="auto">
            <a:xfrm>
              <a:off x="3742" y="2749"/>
              <a:ext cx="317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E4B6-BE80-4130-B931-DD6FB34602D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02435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pic>
        <p:nvPicPr>
          <p:cNvPr id="402436" name="Picture 4"/>
          <p:cNvPicPr>
            <a:picLocks noChangeAspect="1" noChangeArrowheads="1"/>
          </p:cNvPicPr>
          <p:nvPr/>
        </p:nvPicPr>
        <p:blipFill>
          <a:blip r:embed="rId2"/>
          <a:srcRect b="12213"/>
          <a:stretch>
            <a:fillRect/>
          </a:stretch>
        </p:blipFill>
        <p:spPr bwMode="auto">
          <a:xfrm>
            <a:off x="2590800" y="1219200"/>
            <a:ext cx="3700463" cy="5257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C083-4E36-4CFC-A2E3-4D064A200CD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碰撞</a:t>
            </a:r>
          </a:p>
        </p:txBody>
      </p:sp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3"/>
          <a:srcRect b="12195"/>
          <a:stretch>
            <a:fillRect/>
          </a:stretch>
        </p:blipFill>
        <p:spPr bwMode="auto">
          <a:xfrm>
            <a:off x="6858000" y="1143000"/>
            <a:ext cx="208756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03461" name="Object 5"/>
          <p:cNvGraphicFramePr>
            <a:graphicFrameLocks noChangeAspect="1"/>
          </p:cNvGraphicFramePr>
          <p:nvPr/>
        </p:nvGraphicFramePr>
        <p:xfrm>
          <a:off x="685800" y="1685925"/>
          <a:ext cx="5959475" cy="4486275"/>
        </p:xfrm>
        <a:graphic>
          <a:graphicData uri="http://schemas.openxmlformats.org/presentationml/2006/ole">
            <p:oleObj spid="_x0000_s403461" name="Document" r:id="rId4" imgW="3966576" imgH="298933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6AFE-AB6A-4344-A294-1842CC60064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能量的转化与守恒定律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622300" y="2057400"/>
            <a:ext cx="80645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800"/>
              <a:t>自然界中，能量既不能消失，也不能创造，它只能从一种形式转化成另一种形式，或者从一个物体传给另一个物体。 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547688" y="4075113"/>
            <a:ext cx="8078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800">
                <a:solidFill>
                  <a:srgbClr val="CC0066"/>
                </a:solidFill>
                <a:sym typeface="Symbol" pitchFamily="18" charset="2"/>
              </a:rPr>
              <a:t> </a:t>
            </a:r>
            <a:r>
              <a:rPr kumimoji="1" lang="zh-CN" altLang="en-US" sz="2800">
                <a:solidFill>
                  <a:srgbClr val="CC0066"/>
                </a:solidFill>
                <a:sym typeface="Symbol" pitchFamily="18" charset="2"/>
              </a:rPr>
              <a:t>自然界中有许多形式的能量。 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533400" y="4724400"/>
            <a:ext cx="82232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>
                <a:srgbClr val="CC0066"/>
              </a:buClr>
              <a:buFont typeface="Wingdings" pitchFamily="2" charset="2"/>
              <a:buChar char="Ø"/>
            </a:pPr>
            <a:r>
              <a:rPr kumimoji="1" lang="en-US" altLang="zh-CN" sz="2800">
                <a:solidFill>
                  <a:srgbClr val="CC0066"/>
                </a:solidFill>
              </a:rPr>
              <a:t> </a:t>
            </a:r>
            <a:r>
              <a:rPr kumimoji="1" lang="zh-CN" altLang="en-US" sz="2800">
                <a:solidFill>
                  <a:srgbClr val="CC0066"/>
                </a:solidFill>
              </a:rPr>
              <a:t>封闭系统</a:t>
            </a:r>
            <a:r>
              <a:rPr kumimoji="1" lang="en-US" altLang="zh-CN" sz="2800">
                <a:solidFill>
                  <a:srgbClr val="CC0066"/>
                </a:solidFill>
              </a:rPr>
              <a:t>:</a:t>
            </a:r>
            <a:r>
              <a:rPr kumimoji="1" lang="zh-CN" altLang="en-US" sz="2800">
                <a:solidFill>
                  <a:srgbClr val="CC0066"/>
                </a:solidFill>
              </a:rPr>
              <a:t>能量守恒，但机械能不一定守恒；   </a:t>
            </a:r>
          </a:p>
          <a:p>
            <a:pPr>
              <a:lnSpc>
                <a:spcPct val="125000"/>
              </a:lnSpc>
              <a:buClr>
                <a:srgbClr val="CC0066"/>
              </a:buClr>
              <a:buFont typeface="Wingdings" pitchFamily="2" charset="2"/>
              <a:buNone/>
            </a:pPr>
            <a:r>
              <a:rPr kumimoji="1" lang="zh-CN" altLang="en-US" sz="2800">
                <a:solidFill>
                  <a:srgbClr val="CC0066"/>
                </a:solidFill>
              </a:rPr>
              <a:t>  封闭保守系统</a:t>
            </a:r>
            <a:r>
              <a:rPr kumimoji="1" lang="en-US" altLang="zh-CN" sz="2800">
                <a:solidFill>
                  <a:srgbClr val="CC0066"/>
                </a:solidFill>
              </a:rPr>
              <a:t>:</a:t>
            </a:r>
            <a:r>
              <a:rPr kumimoji="1" lang="zh-CN" altLang="en-US" sz="2800">
                <a:solidFill>
                  <a:srgbClr val="CC0066"/>
                </a:solidFill>
              </a:rPr>
              <a:t>能量守恒，机械能守恒。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utoUpdateAnimBg="0"/>
      <p:bldP spid="404485" grpId="0" autoUpdateAnimBg="0"/>
      <p:bldP spid="40448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质点动力学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D3B6-FB34-48A5-A832-1A07DB154A2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762000" y="1600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作业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2362200"/>
            <a:ext cx="6571030" cy="83099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新版书</a:t>
            </a:r>
            <a:r>
              <a:rPr lang="zh-CN" altLang="en-US" sz="2400" dirty="0" smtClean="0">
                <a:solidFill>
                  <a:srgbClr val="0000CC"/>
                </a:solidFill>
              </a:rPr>
              <a:t>）</a:t>
            </a:r>
            <a:r>
              <a:rPr lang="en-US" altLang="zh-CN" sz="2400" dirty="0" smtClean="0"/>
              <a:t>2-1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2-10</a:t>
            </a:r>
            <a:r>
              <a:rPr lang="zh-CN" altLang="en-US" sz="2400" dirty="0" smtClean="0"/>
              <a:t> 、</a:t>
            </a:r>
            <a:r>
              <a:rPr lang="en-US" altLang="zh-CN" sz="2400" dirty="0" smtClean="0"/>
              <a:t>2-16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2-17</a:t>
            </a:r>
            <a:r>
              <a:rPr lang="zh-CN" altLang="en-US" sz="2400" dirty="0" smtClean="0"/>
              <a:t>、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2-17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2-21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2-27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3000" y="3676471"/>
            <a:ext cx="65710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（旧版书）</a:t>
            </a:r>
            <a:r>
              <a:rPr lang="en-US" altLang="zh-CN" sz="2400" dirty="0" smtClean="0"/>
              <a:t>2-1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2-9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2-10</a:t>
            </a:r>
            <a:r>
              <a:rPr lang="zh-CN" altLang="en-US" sz="2400" dirty="0" smtClean="0"/>
              <a:t> 、</a:t>
            </a:r>
            <a:r>
              <a:rPr lang="en-US" altLang="zh-CN" sz="2400" dirty="0" smtClean="0"/>
              <a:t>2-16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2-17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r>
              <a:rPr lang="en-US" altLang="zh-CN" sz="2400" dirty="0" smtClean="0"/>
              <a:t>2-18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2-22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2-29</a:t>
            </a:r>
          </a:p>
          <a:p>
            <a:endParaRPr lang="en-US" altLang="zh-CN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24F74-BEF0-4BB6-95EF-7FA06901960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功和功率</a:t>
            </a: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4267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在直角坐标系</a:t>
            </a:r>
            <a:r>
              <a:rPr lang="en-US" altLang="zh-CN" sz="2800" i="1" dirty="0" err="1"/>
              <a:t>Oxyz</a:t>
            </a:r>
            <a:r>
              <a:rPr lang="zh-CN" altLang="en-US" sz="2800" dirty="0"/>
              <a:t>中 </a:t>
            </a:r>
          </a:p>
        </p:txBody>
      </p:sp>
      <p:graphicFrame>
        <p:nvGraphicFramePr>
          <p:cNvPr id="366597" name="Object 5"/>
          <p:cNvGraphicFramePr>
            <a:graphicFrameLocks noChangeAspect="1"/>
          </p:cNvGraphicFramePr>
          <p:nvPr/>
        </p:nvGraphicFramePr>
        <p:xfrm>
          <a:off x="4724400" y="1760538"/>
          <a:ext cx="2532063" cy="511175"/>
        </p:xfrm>
        <a:graphic>
          <a:graphicData uri="http://schemas.openxmlformats.org/presentationml/2006/ole">
            <p:oleObj spid="_x0000_s366597" name="公式" r:id="rId3" imgW="1257120" imgH="253800" progId="Equation.3">
              <p:embed/>
            </p:oleObj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/>
        </p:nvGraphicFramePr>
        <p:xfrm>
          <a:off x="4800600" y="2363787"/>
          <a:ext cx="1755775" cy="455613"/>
        </p:xfrm>
        <a:graphic>
          <a:graphicData uri="http://schemas.openxmlformats.org/presentationml/2006/ole">
            <p:oleObj spid="_x0000_s366598" name="公式" r:id="rId4" imgW="1028520" imgH="228600" progId="Equation.3">
              <p:embed/>
            </p:oleObj>
          </a:graphicData>
        </a:graphic>
      </p:graphicFrame>
      <p:graphicFrame>
        <p:nvGraphicFramePr>
          <p:cNvPr id="366599" name="Object 7"/>
          <p:cNvGraphicFramePr>
            <a:graphicFrameLocks noChangeAspect="1"/>
          </p:cNvGraphicFramePr>
          <p:nvPr/>
        </p:nvGraphicFramePr>
        <p:xfrm>
          <a:off x="1066800" y="2994025"/>
          <a:ext cx="6353175" cy="1425575"/>
        </p:xfrm>
        <a:graphic>
          <a:graphicData uri="http://schemas.openxmlformats.org/presentationml/2006/ole">
            <p:oleObj spid="_x0000_s366599" name="公式" r:id="rId5" imgW="3187440" imgH="711000" progId="Equation.3">
              <p:embed/>
            </p:oleObj>
          </a:graphicData>
        </a:graphic>
      </p:graphicFrame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762000" y="4340225"/>
            <a:ext cx="4267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在自然坐标系中 </a:t>
            </a:r>
          </a:p>
        </p:txBody>
      </p:sp>
      <p:graphicFrame>
        <p:nvGraphicFramePr>
          <p:cNvPr id="366603" name="Object 11"/>
          <p:cNvGraphicFramePr>
            <a:graphicFrameLocks noChangeAspect="1"/>
          </p:cNvGraphicFramePr>
          <p:nvPr/>
        </p:nvGraphicFramePr>
        <p:xfrm>
          <a:off x="1219200" y="4975225"/>
          <a:ext cx="1892300" cy="485775"/>
        </p:xfrm>
        <a:graphic>
          <a:graphicData uri="http://schemas.openxmlformats.org/presentationml/2006/ole">
            <p:oleObj spid="_x0000_s366603" name="公式" r:id="rId6" imgW="939600" imgH="241200" progId="Equation.3">
              <p:embed/>
            </p:oleObj>
          </a:graphicData>
        </a:graphic>
      </p:graphicFrame>
      <p:graphicFrame>
        <p:nvGraphicFramePr>
          <p:cNvPr id="366604" name="Object 12"/>
          <p:cNvGraphicFramePr>
            <a:graphicFrameLocks noChangeAspect="1"/>
          </p:cNvGraphicFramePr>
          <p:nvPr/>
        </p:nvGraphicFramePr>
        <p:xfrm>
          <a:off x="3962400" y="4987925"/>
          <a:ext cx="1176338" cy="460375"/>
        </p:xfrm>
        <a:graphic>
          <a:graphicData uri="http://schemas.openxmlformats.org/presentationml/2006/ole">
            <p:oleObj spid="_x0000_s366604" name="公式" r:id="rId7" imgW="583920" imgH="228600" progId="Equation.3">
              <p:embed/>
            </p:oleObj>
          </a:graphicData>
        </a:graphic>
      </p:graphicFrame>
      <p:grpSp>
        <p:nvGrpSpPr>
          <p:cNvPr id="366620" name="Group 28"/>
          <p:cNvGrpSpPr>
            <a:grpSpLocks/>
          </p:cNvGrpSpPr>
          <p:nvPr/>
        </p:nvGrpSpPr>
        <p:grpSpPr bwMode="auto">
          <a:xfrm>
            <a:off x="6418262" y="3429000"/>
            <a:ext cx="2497138" cy="2895600"/>
            <a:chOff x="3696" y="2304"/>
            <a:chExt cx="1573" cy="1824"/>
          </a:xfrm>
        </p:grpSpPr>
        <p:sp>
          <p:nvSpPr>
            <p:cNvPr id="366606" name="Arc 14"/>
            <p:cNvSpPr>
              <a:spLocks/>
            </p:cNvSpPr>
            <p:nvPr/>
          </p:nvSpPr>
          <p:spPr bwMode="auto">
            <a:xfrm rot="7434950" flipH="1">
              <a:off x="3975" y="2512"/>
              <a:ext cx="1016" cy="1573"/>
            </a:xfrm>
            <a:custGeom>
              <a:avLst/>
              <a:gdLst>
                <a:gd name="G0" fmla="+- 0 0 0"/>
                <a:gd name="G1" fmla="+- 21147 0 0"/>
                <a:gd name="G2" fmla="+- 21600 0 0"/>
                <a:gd name="T0" fmla="*/ 4399 w 21600"/>
                <a:gd name="T1" fmla="*/ 0 h 28027"/>
                <a:gd name="T2" fmla="*/ 20475 w 21600"/>
                <a:gd name="T3" fmla="*/ 28027 h 28027"/>
                <a:gd name="T4" fmla="*/ 0 w 21600"/>
                <a:gd name="T5" fmla="*/ 21147 h 28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8027" fill="none" extrusionOk="0">
                  <a:moveTo>
                    <a:pt x="4399" y="-1"/>
                  </a:moveTo>
                  <a:cubicBezTo>
                    <a:pt x="14418" y="2083"/>
                    <a:pt x="21600" y="10913"/>
                    <a:pt x="21600" y="21147"/>
                  </a:cubicBezTo>
                  <a:cubicBezTo>
                    <a:pt x="21600" y="23486"/>
                    <a:pt x="21220" y="25809"/>
                    <a:pt x="20474" y="28026"/>
                  </a:cubicBezTo>
                </a:path>
                <a:path w="21600" h="28027" stroke="0" extrusionOk="0">
                  <a:moveTo>
                    <a:pt x="4399" y="-1"/>
                  </a:moveTo>
                  <a:cubicBezTo>
                    <a:pt x="14418" y="2083"/>
                    <a:pt x="21600" y="10913"/>
                    <a:pt x="21600" y="21147"/>
                  </a:cubicBezTo>
                  <a:cubicBezTo>
                    <a:pt x="21600" y="23486"/>
                    <a:pt x="21220" y="25809"/>
                    <a:pt x="20474" y="28026"/>
                  </a:cubicBezTo>
                  <a:lnTo>
                    <a:pt x="0" y="21147"/>
                  </a:lnTo>
                  <a:close/>
                </a:path>
              </a:pathLst>
            </a:custGeom>
            <a:noFill/>
            <a:ln w="19050">
              <a:solidFill>
                <a:srgbClr val="006666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08" name="Line 16"/>
            <p:cNvSpPr>
              <a:spLocks noChangeShapeType="1"/>
            </p:cNvSpPr>
            <p:nvPr/>
          </p:nvSpPr>
          <p:spPr bwMode="auto">
            <a:xfrm flipH="1" flipV="1">
              <a:off x="4246" y="2953"/>
              <a:ext cx="635" cy="2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6609" name="Object 17"/>
            <p:cNvGraphicFramePr>
              <a:graphicFrameLocks noChangeAspect="1"/>
            </p:cNvGraphicFramePr>
            <p:nvPr/>
          </p:nvGraphicFramePr>
          <p:xfrm>
            <a:off x="4091" y="2884"/>
            <a:ext cx="155" cy="180"/>
          </p:xfrm>
          <a:graphic>
            <a:graphicData uri="http://schemas.openxmlformats.org/presentationml/2006/ole">
              <p:oleObj spid="_x0000_s366609" name="公式" r:id="rId8" imgW="164880" imgH="190440" progId="Equation.3">
                <p:embed/>
              </p:oleObj>
            </a:graphicData>
          </a:graphic>
        </p:graphicFrame>
        <p:sp>
          <p:nvSpPr>
            <p:cNvPr id="366611" name="Line 19"/>
            <p:cNvSpPr>
              <a:spLocks noChangeShapeType="1"/>
            </p:cNvSpPr>
            <p:nvPr/>
          </p:nvSpPr>
          <p:spPr bwMode="auto">
            <a:xfrm flipH="1">
              <a:off x="4503" y="3170"/>
              <a:ext cx="379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2" name="Line 20"/>
            <p:cNvSpPr>
              <a:spLocks noChangeShapeType="1"/>
            </p:cNvSpPr>
            <p:nvPr/>
          </p:nvSpPr>
          <p:spPr bwMode="auto">
            <a:xfrm flipH="1" flipV="1">
              <a:off x="4625" y="2712"/>
              <a:ext cx="256" cy="4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3" name="Line 21"/>
            <p:cNvSpPr>
              <a:spLocks noChangeShapeType="1"/>
            </p:cNvSpPr>
            <p:nvPr/>
          </p:nvSpPr>
          <p:spPr bwMode="auto">
            <a:xfrm flipH="1">
              <a:off x="4246" y="2712"/>
              <a:ext cx="379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14" name="Line 22"/>
            <p:cNvSpPr>
              <a:spLocks noChangeShapeType="1"/>
            </p:cNvSpPr>
            <p:nvPr/>
          </p:nvSpPr>
          <p:spPr bwMode="auto">
            <a:xfrm flipH="1" flipV="1">
              <a:off x="4246" y="2968"/>
              <a:ext cx="257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6615" name="Object 23"/>
            <p:cNvGraphicFramePr>
              <a:graphicFrameLocks noChangeAspect="1"/>
            </p:cNvGraphicFramePr>
            <p:nvPr/>
          </p:nvGraphicFramePr>
          <p:xfrm>
            <a:off x="4384" y="3413"/>
            <a:ext cx="179" cy="228"/>
          </p:xfrm>
          <a:graphic>
            <a:graphicData uri="http://schemas.openxmlformats.org/presentationml/2006/ole">
              <p:oleObj spid="_x0000_s366615" name="公式" r:id="rId9" imgW="190440" imgH="241200" progId="Equation.3">
                <p:embed/>
              </p:oleObj>
            </a:graphicData>
          </a:graphic>
        </p:graphicFrame>
        <p:graphicFrame>
          <p:nvGraphicFramePr>
            <p:cNvPr id="366616" name="Object 24"/>
            <p:cNvGraphicFramePr>
              <a:graphicFrameLocks noChangeAspect="1"/>
            </p:cNvGraphicFramePr>
            <p:nvPr/>
          </p:nvGraphicFramePr>
          <p:xfrm>
            <a:off x="4533" y="2506"/>
            <a:ext cx="156" cy="228"/>
          </p:xfrm>
          <a:graphic>
            <a:graphicData uri="http://schemas.openxmlformats.org/presentationml/2006/ole">
              <p:oleObj spid="_x0000_s366616" name="Equation" r:id="rId10" imgW="164880" imgH="241200" progId="">
                <p:embed/>
              </p:oleObj>
            </a:graphicData>
          </a:graphic>
        </p:graphicFrame>
        <p:sp>
          <p:nvSpPr>
            <p:cNvPr id="366617" name="Oval 25"/>
            <p:cNvSpPr>
              <a:spLocks noChangeArrowheads="1"/>
            </p:cNvSpPr>
            <p:nvPr/>
          </p:nvSpPr>
          <p:spPr bwMode="auto">
            <a:xfrm>
              <a:off x="4861" y="3130"/>
              <a:ext cx="73" cy="73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gamma/>
                    <a:tint val="0"/>
                    <a:invGamma/>
                  </a:srgbClr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18" name="Text Box 26"/>
            <p:cNvSpPr txBox="1">
              <a:spLocks noChangeArrowheads="1"/>
            </p:cNvSpPr>
            <p:nvPr/>
          </p:nvSpPr>
          <p:spPr bwMode="auto">
            <a:xfrm>
              <a:off x="4656" y="3840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s</a:t>
              </a:r>
              <a:r>
                <a:rPr lang="en-US" altLang="zh-CN" sz="2400" baseline="-25000"/>
                <a:t>0</a:t>
              </a:r>
            </a:p>
          </p:txBody>
        </p:sp>
        <p:sp>
          <p:nvSpPr>
            <p:cNvPr id="366619" name="Text Box 27"/>
            <p:cNvSpPr txBox="1">
              <a:spLocks noChangeArrowheads="1"/>
            </p:cNvSpPr>
            <p:nvPr/>
          </p:nvSpPr>
          <p:spPr bwMode="auto">
            <a:xfrm>
              <a:off x="3792" y="230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</a:p>
          </p:txBody>
        </p:sp>
      </p:grpSp>
      <p:graphicFrame>
        <p:nvGraphicFramePr>
          <p:cNvPr id="366621" name="Object 29"/>
          <p:cNvGraphicFramePr>
            <a:graphicFrameLocks noChangeAspect="1"/>
          </p:cNvGraphicFramePr>
          <p:nvPr/>
        </p:nvGraphicFramePr>
        <p:xfrm>
          <a:off x="1676400" y="5638800"/>
          <a:ext cx="1517650" cy="712788"/>
        </p:xfrm>
        <a:graphic>
          <a:graphicData uri="http://schemas.openxmlformats.org/presentationml/2006/ole">
            <p:oleObj spid="_x0000_s366621" name="公式" r:id="rId11" imgW="7617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6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8DBBD-6162-43C7-93C0-95E0422C954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功和功率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143000" y="1676400"/>
            <a:ext cx="6172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功率</a:t>
            </a:r>
            <a:r>
              <a:rPr lang="zh-CN" altLang="en-US" sz="2800"/>
              <a:t>是反映做功快慢程度的物理量。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1143000" y="2362200"/>
            <a:ext cx="1600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功率：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724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单位时间内所做的功。</a:t>
            </a:r>
          </a:p>
        </p:txBody>
      </p:sp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457200" y="3124200"/>
            <a:ext cx="2286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平均功率：</a:t>
            </a:r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2514600" y="2895600"/>
          <a:ext cx="1471613" cy="985838"/>
        </p:xfrm>
        <a:graphic>
          <a:graphicData uri="http://schemas.openxmlformats.org/presentationml/2006/ole">
            <p:oleObj spid="_x0000_s368648" name="公式" r:id="rId3" imgW="583920" imgH="393480" progId="Equation.3">
              <p:embed/>
            </p:oleObj>
          </a:graphicData>
        </a:graphic>
      </p:graphicFrame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4495800" y="3124200"/>
            <a:ext cx="3744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单位：</a:t>
            </a:r>
            <a:r>
              <a:rPr kumimoji="1" lang="en-US" altLang="zh-CN" sz="2800" dirty="0"/>
              <a:t>W = J·s</a:t>
            </a:r>
            <a:r>
              <a:rPr kumimoji="1" lang="en-US" altLang="zh-CN" sz="2800" baseline="30000" dirty="0"/>
              <a:t>-1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55613" y="3886200"/>
            <a:ext cx="22875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瞬时功率：</a:t>
            </a:r>
          </a:p>
        </p:txBody>
      </p:sp>
      <p:graphicFrame>
        <p:nvGraphicFramePr>
          <p:cNvPr id="368651" name="Object 11"/>
          <p:cNvGraphicFramePr>
            <a:graphicFrameLocks noChangeAspect="1"/>
          </p:cNvGraphicFramePr>
          <p:nvPr/>
        </p:nvGraphicFramePr>
        <p:xfrm>
          <a:off x="2590800" y="3886200"/>
          <a:ext cx="3244850" cy="1014413"/>
        </p:xfrm>
        <a:graphic>
          <a:graphicData uri="http://schemas.openxmlformats.org/presentationml/2006/ole">
            <p:oleObj spid="_x0000_s368651" name="公式" r:id="rId4" imgW="1295280" imgH="406080" progId="Equation.3">
              <p:embed/>
            </p:oleObj>
          </a:graphicData>
        </a:graphic>
      </p:graphicFrame>
      <p:graphicFrame>
        <p:nvGraphicFramePr>
          <p:cNvPr id="368652" name="Object 12"/>
          <p:cNvGraphicFramePr>
            <a:graphicFrameLocks noChangeAspect="1"/>
          </p:cNvGraphicFramePr>
          <p:nvPr/>
        </p:nvGraphicFramePr>
        <p:xfrm>
          <a:off x="2590800" y="5257800"/>
          <a:ext cx="3729038" cy="1052513"/>
        </p:xfrm>
        <a:graphic>
          <a:graphicData uri="http://schemas.openxmlformats.org/presentationml/2006/ole">
            <p:oleObj spid="_x0000_s368652" name="公式" r:id="rId5" imgW="14857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 autoUpdateAnimBg="0"/>
      <p:bldP spid="368645" grpId="0" autoUpdateAnimBg="0"/>
      <p:bldP spid="368646" grpId="0" autoUpdateAnimBg="0"/>
      <p:bldP spid="368647" grpId="0" autoUpdateAnimBg="0"/>
      <p:bldP spid="368649" grpId="0" autoUpdateAnimBg="0"/>
      <p:bldP spid="3686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F1C8-4B74-428F-A397-B8231A4033A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质点动能定理</a:t>
            </a:r>
          </a:p>
        </p:txBody>
      </p:sp>
      <p:sp>
        <p:nvSpPr>
          <p:cNvPr id="369668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1828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动能：</a:t>
            </a:r>
          </a:p>
        </p:txBody>
      </p:sp>
      <p:sp>
        <p:nvSpPr>
          <p:cNvPr id="369669" name="Text Box 5"/>
          <p:cNvSpPr txBox="1">
            <a:spLocks noChangeArrowheads="1"/>
          </p:cNvSpPr>
          <p:nvPr/>
        </p:nvSpPr>
        <p:spPr bwMode="auto">
          <a:xfrm>
            <a:off x="1981200" y="1752600"/>
            <a:ext cx="64801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质点因有速度而具有的对外做功本领。</a:t>
            </a:r>
          </a:p>
        </p:txBody>
      </p:sp>
      <p:graphicFrame>
        <p:nvGraphicFramePr>
          <p:cNvPr id="369670" name="Object 6"/>
          <p:cNvGraphicFramePr>
            <a:graphicFrameLocks noChangeAspect="1"/>
          </p:cNvGraphicFramePr>
          <p:nvPr/>
        </p:nvGraphicFramePr>
        <p:xfrm>
          <a:off x="2362200" y="2438400"/>
          <a:ext cx="1855788" cy="990600"/>
        </p:xfrm>
        <a:graphic>
          <a:graphicData uri="http://schemas.openxmlformats.org/presentationml/2006/ole">
            <p:oleObj spid="_x0000_s369670" name="公式" r:id="rId3" imgW="736560" imgH="393480" progId="Equation.3">
              <p:embed/>
            </p:oleObj>
          </a:graphicData>
        </a:graphic>
      </p:graphicFrame>
      <p:sp>
        <p:nvSpPr>
          <p:cNvPr id="369671" name="Text Box 7"/>
          <p:cNvSpPr txBox="1">
            <a:spLocks noChangeArrowheads="1"/>
          </p:cNvSpPr>
          <p:nvPr/>
        </p:nvSpPr>
        <p:spPr bwMode="auto">
          <a:xfrm>
            <a:off x="4953000" y="266700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单位：</a:t>
            </a:r>
            <a:r>
              <a:rPr kumimoji="1" lang="en-US" altLang="zh-CN" sz="2800"/>
              <a:t>J</a:t>
            </a:r>
          </a:p>
        </p:txBody>
      </p:sp>
      <p:sp>
        <p:nvSpPr>
          <p:cNvPr id="369672" name="Text Box 8"/>
          <p:cNvSpPr txBox="1">
            <a:spLocks noChangeArrowheads="1"/>
          </p:cNvSpPr>
          <p:nvPr/>
        </p:nvSpPr>
        <p:spPr bwMode="auto">
          <a:xfrm>
            <a:off x="457200" y="3886200"/>
            <a:ext cx="439261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设质点</a:t>
            </a:r>
            <a:r>
              <a:rPr lang="en-US" altLang="zh-CN" sz="2800" i="1"/>
              <a:t>m</a:t>
            </a:r>
            <a:r>
              <a:rPr lang="zh-CN" altLang="en-US" sz="2800"/>
              <a:t>在力的作用下沿曲线从</a:t>
            </a:r>
            <a:r>
              <a:rPr lang="en-US" altLang="zh-CN" sz="2800" i="1"/>
              <a:t>a</a:t>
            </a:r>
            <a:r>
              <a:rPr lang="zh-CN" altLang="en-US" sz="2800"/>
              <a:t>点移动到</a:t>
            </a:r>
            <a:r>
              <a:rPr lang="en-US" altLang="zh-CN" sz="2800" i="1"/>
              <a:t>b</a:t>
            </a:r>
            <a:r>
              <a:rPr lang="zh-CN" altLang="en-US" sz="2800"/>
              <a:t>点</a:t>
            </a:r>
          </a:p>
        </p:txBody>
      </p:sp>
      <p:grpSp>
        <p:nvGrpSpPr>
          <p:cNvPr id="369673" name="Group 9"/>
          <p:cNvGrpSpPr>
            <a:grpSpLocks/>
          </p:cNvGrpSpPr>
          <p:nvPr/>
        </p:nvGrpSpPr>
        <p:grpSpPr bwMode="auto">
          <a:xfrm>
            <a:off x="5486400" y="3657600"/>
            <a:ext cx="3384550" cy="2663825"/>
            <a:chOff x="3470" y="2387"/>
            <a:chExt cx="2132" cy="1678"/>
          </a:xfrm>
        </p:grpSpPr>
        <p:sp>
          <p:nvSpPr>
            <p:cNvPr id="369674" name="Rectangle 10"/>
            <p:cNvSpPr>
              <a:spLocks noChangeArrowheads="1"/>
            </p:cNvSpPr>
            <p:nvPr/>
          </p:nvSpPr>
          <p:spPr bwMode="auto">
            <a:xfrm>
              <a:off x="3470" y="2387"/>
              <a:ext cx="2132" cy="167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675" name="Group 11"/>
            <p:cNvGrpSpPr>
              <a:grpSpLocks/>
            </p:cNvGrpSpPr>
            <p:nvPr/>
          </p:nvGrpSpPr>
          <p:grpSpPr bwMode="auto">
            <a:xfrm>
              <a:off x="3887" y="2677"/>
              <a:ext cx="352" cy="480"/>
              <a:chOff x="3888" y="864"/>
              <a:chExt cx="352" cy="480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 flipV="1">
                <a:off x="4032" y="1104"/>
                <a:ext cx="192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9677" name="Object 13"/>
              <p:cNvGraphicFramePr>
                <a:graphicFrameLocks noChangeAspect="1"/>
              </p:cNvGraphicFramePr>
              <p:nvPr/>
            </p:nvGraphicFramePr>
            <p:xfrm>
              <a:off x="3888" y="864"/>
              <a:ext cx="352" cy="308"/>
            </p:xfrm>
            <a:graphic>
              <a:graphicData uri="http://schemas.openxmlformats.org/presentationml/2006/ole">
                <p:oleObj spid="_x0000_s369677" name="公式" r:id="rId4" imgW="203040" imgH="177480" progId="Equation.3">
                  <p:embed/>
                </p:oleObj>
              </a:graphicData>
            </a:graphic>
          </p:graphicFrame>
        </p:grpSp>
        <p:grpSp>
          <p:nvGrpSpPr>
            <p:cNvPr id="369678" name="Group 14"/>
            <p:cNvGrpSpPr>
              <a:grpSpLocks/>
            </p:cNvGrpSpPr>
            <p:nvPr/>
          </p:nvGrpSpPr>
          <p:grpSpPr bwMode="auto">
            <a:xfrm>
              <a:off x="4014" y="2931"/>
              <a:ext cx="864" cy="672"/>
              <a:chOff x="3984" y="1152"/>
              <a:chExt cx="864" cy="672"/>
            </a:xfrm>
          </p:grpSpPr>
          <p:sp>
            <p:nvSpPr>
              <p:cNvPr id="369679" name="Rectangle 15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i="1">
                    <a:sym typeface="Symbol" pitchFamily="18" charset="2"/>
                  </a:rPr>
                  <a:t></a:t>
                </a:r>
              </a:p>
            </p:txBody>
          </p:sp>
          <p:graphicFrame>
            <p:nvGraphicFramePr>
              <p:cNvPr id="369680" name="Object 16"/>
              <p:cNvGraphicFramePr>
                <a:graphicFrameLocks noChangeAspect="1"/>
              </p:cNvGraphicFramePr>
              <p:nvPr/>
            </p:nvGraphicFramePr>
            <p:xfrm>
              <a:off x="4560" y="1488"/>
              <a:ext cx="288" cy="336"/>
            </p:xfrm>
            <a:graphic>
              <a:graphicData uri="http://schemas.openxmlformats.org/presentationml/2006/ole">
                <p:oleObj spid="_x0000_s369680" name="公式" r:id="rId5" imgW="164880" imgH="190440" progId="Equation.3">
                  <p:embed/>
                </p:oleObj>
              </a:graphicData>
            </a:graphic>
          </p:graphicFrame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3984" y="1440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9682" name="Group 18"/>
            <p:cNvGrpSpPr>
              <a:grpSpLocks/>
            </p:cNvGrpSpPr>
            <p:nvPr/>
          </p:nvGrpSpPr>
          <p:grpSpPr bwMode="auto">
            <a:xfrm>
              <a:off x="3656" y="2686"/>
              <a:ext cx="1796" cy="1179"/>
              <a:chOff x="3600" y="881"/>
              <a:chExt cx="1796" cy="1179"/>
            </a:xfrm>
          </p:grpSpPr>
          <p:sp>
            <p:nvSpPr>
              <p:cNvPr id="369683" name="Freeform 19"/>
              <p:cNvSpPr>
                <a:spLocks/>
              </p:cNvSpPr>
              <p:nvPr/>
            </p:nvSpPr>
            <p:spPr bwMode="auto">
              <a:xfrm>
                <a:off x="3600" y="1056"/>
                <a:ext cx="1680" cy="840"/>
              </a:xfrm>
              <a:custGeom>
                <a:avLst/>
                <a:gdLst/>
                <a:ahLst/>
                <a:cxnLst>
                  <a:cxn ang="0">
                    <a:pos x="0" y="840"/>
                  </a:cxn>
                  <a:cxn ang="0">
                    <a:pos x="624" y="120"/>
                  </a:cxn>
                  <a:cxn ang="0">
                    <a:pos x="1680" y="120"/>
                  </a:cxn>
                </a:cxnLst>
                <a:rect l="0" t="0" r="r" b="b"/>
                <a:pathLst>
                  <a:path w="1680" h="840">
                    <a:moveTo>
                      <a:pt x="0" y="840"/>
                    </a:moveTo>
                    <a:cubicBezTo>
                      <a:pt x="172" y="540"/>
                      <a:pt x="344" y="240"/>
                      <a:pt x="624" y="120"/>
                    </a:cubicBezTo>
                    <a:cubicBezTo>
                      <a:pt x="904" y="0"/>
                      <a:pt x="1504" y="120"/>
                      <a:pt x="1680" y="120"/>
                    </a:cubicBezTo>
                  </a:path>
                </a:pathLst>
              </a:cu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84" name="Oval 20"/>
              <p:cNvSpPr>
                <a:spLocks noChangeArrowheads="1"/>
              </p:cNvSpPr>
              <p:nvPr/>
            </p:nvSpPr>
            <p:spPr bwMode="auto">
              <a:xfrm>
                <a:off x="3840" y="1344"/>
                <a:ext cx="144" cy="144"/>
              </a:xfrm>
              <a:prstGeom prst="ellipse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9685" name="Object 21"/>
              <p:cNvGraphicFramePr>
                <a:graphicFrameLocks noChangeAspect="1"/>
              </p:cNvGraphicFramePr>
              <p:nvPr/>
            </p:nvGraphicFramePr>
            <p:xfrm>
              <a:off x="3648" y="1824"/>
              <a:ext cx="212" cy="236"/>
            </p:xfrm>
            <a:graphic>
              <a:graphicData uri="http://schemas.openxmlformats.org/presentationml/2006/ole">
                <p:oleObj spid="_x0000_s369685" name="公式" r:id="rId6" imgW="126720" imgH="139680" progId="Equation.3">
                  <p:embed/>
                </p:oleObj>
              </a:graphicData>
            </a:graphic>
          </p:graphicFrame>
          <p:graphicFrame>
            <p:nvGraphicFramePr>
              <p:cNvPr id="369686" name="Object 22"/>
              <p:cNvGraphicFramePr>
                <a:graphicFrameLocks noChangeAspect="1"/>
              </p:cNvGraphicFramePr>
              <p:nvPr/>
            </p:nvGraphicFramePr>
            <p:xfrm>
              <a:off x="5184" y="881"/>
              <a:ext cx="212" cy="298"/>
            </p:xfrm>
            <a:graphic>
              <a:graphicData uri="http://schemas.openxmlformats.org/presentationml/2006/ole">
                <p:oleObj spid="_x0000_s369686" name="公式" r:id="rId7" imgW="126720" imgH="177480" progId="Equation.3">
                  <p:embed/>
                </p:oleObj>
              </a:graphicData>
            </a:graphic>
          </p:graphicFrame>
        </p:grpSp>
      </p:grpSp>
      <p:sp>
        <p:nvSpPr>
          <p:cNvPr id="369687" name="Text Box 23"/>
          <p:cNvSpPr txBox="1">
            <a:spLocks noChangeArrowheads="1"/>
          </p:cNvSpPr>
          <p:nvPr/>
        </p:nvSpPr>
        <p:spPr bwMode="auto">
          <a:xfrm>
            <a:off x="539750" y="5157788"/>
            <a:ext cx="1447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元功：</a:t>
            </a:r>
          </a:p>
        </p:txBody>
      </p:sp>
      <p:graphicFrame>
        <p:nvGraphicFramePr>
          <p:cNvPr id="369688" name="Object 24"/>
          <p:cNvGraphicFramePr>
            <a:graphicFrameLocks noChangeAspect="1"/>
          </p:cNvGraphicFramePr>
          <p:nvPr/>
        </p:nvGraphicFramePr>
        <p:xfrm>
          <a:off x="669925" y="5715000"/>
          <a:ext cx="3930650" cy="576263"/>
        </p:xfrm>
        <a:graphic>
          <a:graphicData uri="http://schemas.openxmlformats.org/presentationml/2006/ole">
            <p:oleObj spid="_x0000_s369688" name="公式" r:id="rId8" imgW="1562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3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utoUpdateAnimBg="0"/>
      <p:bldP spid="369669" grpId="0" autoUpdateAnimBg="0"/>
      <p:bldP spid="369671" grpId="0" autoUpdateAnimBg="0"/>
      <p:bldP spid="369672" grpId="0" autoUpdateAnimBg="0"/>
      <p:bldP spid="3696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FA9D-4B33-4641-82F4-6F584D7F85C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质点动能定理</a:t>
            </a:r>
          </a:p>
        </p:txBody>
      </p:sp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838200" y="2438400"/>
          <a:ext cx="5411788" cy="987425"/>
        </p:xfrm>
        <a:graphic>
          <a:graphicData uri="http://schemas.openxmlformats.org/presentationml/2006/ole">
            <p:oleObj spid="_x0000_s367620" name="公式" r:id="rId3" imgW="2145960" imgH="393480" progId="Equation.3">
              <p:embed/>
            </p:oleObj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/>
        </p:nvGraphicFramePr>
        <p:xfrm>
          <a:off x="838200" y="1600200"/>
          <a:ext cx="3354388" cy="985838"/>
        </p:xfrm>
        <a:graphic>
          <a:graphicData uri="http://schemas.openxmlformats.org/presentationml/2006/ole">
            <p:oleObj spid="_x0000_s367621" name="公式" r:id="rId4" imgW="1333440" imgH="393480" progId="Equation.3">
              <p:embed/>
            </p:oleObj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609600" y="3586956"/>
            <a:ext cx="1752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总功：</a:t>
            </a:r>
          </a:p>
        </p:txBody>
      </p:sp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2057400" y="3352800"/>
          <a:ext cx="5667375" cy="987425"/>
        </p:xfrm>
        <a:graphic>
          <a:graphicData uri="http://schemas.openxmlformats.org/presentationml/2006/ole">
            <p:oleObj spid="_x0000_s367623" name="公式" r:id="rId5" imgW="2247840" imgH="393480" progId="Equation.3">
              <p:embed/>
            </p:oleObj>
          </a:graphicData>
        </a:graphic>
      </p:graphicFrame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533400" y="4191000"/>
            <a:ext cx="3962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质点的动能定理：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7391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合外力对质点所做的功等于质点</a:t>
            </a:r>
            <a:r>
              <a:rPr lang="zh-CN" altLang="en-US" sz="2800">
                <a:solidFill>
                  <a:srgbClr val="0000CC"/>
                </a:solidFill>
              </a:rPr>
              <a:t>动能的增量</a:t>
            </a:r>
            <a:r>
              <a:rPr lang="zh-CN" altLang="en-US" sz="2800"/>
              <a:t>。</a:t>
            </a:r>
          </a:p>
        </p:txBody>
      </p:sp>
      <p:graphicFrame>
        <p:nvGraphicFramePr>
          <p:cNvPr id="367626" name="Object 10"/>
          <p:cNvGraphicFramePr>
            <a:graphicFrameLocks noChangeAspect="1"/>
          </p:cNvGraphicFramePr>
          <p:nvPr/>
        </p:nvGraphicFramePr>
        <p:xfrm>
          <a:off x="2151856" y="5257800"/>
          <a:ext cx="4840288" cy="987425"/>
        </p:xfrm>
        <a:graphic>
          <a:graphicData uri="http://schemas.openxmlformats.org/presentationml/2006/ole">
            <p:oleObj spid="_x0000_s367626" name="公式" r:id="rId6" imgW="19173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2" grpId="0" autoUpdateAnimBg="0"/>
      <p:bldP spid="367624" grpId="0" autoUpdateAnimBg="0"/>
      <p:bldP spid="36762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EF47-334D-48BE-999B-9368A4D94BA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质点系的动能定理 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8137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一个由</a:t>
            </a:r>
            <a:r>
              <a:rPr lang="en-US" altLang="zh-CN" sz="2800" i="1" dirty="0"/>
              <a:t>n</a:t>
            </a:r>
            <a:r>
              <a:rPr lang="zh-CN" altLang="en-US" sz="2800" dirty="0"/>
              <a:t>个质点组成的质点系，考察第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个质点。 </a:t>
            </a:r>
          </a:p>
        </p:txBody>
      </p:sp>
      <p:grpSp>
        <p:nvGrpSpPr>
          <p:cNvPr id="370693" name="Group 5"/>
          <p:cNvGrpSpPr>
            <a:grpSpLocks/>
          </p:cNvGrpSpPr>
          <p:nvPr/>
        </p:nvGrpSpPr>
        <p:grpSpPr bwMode="auto">
          <a:xfrm>
            <a:off x="5334000" y="2590800"/>
            <a:ext cx="3529013" cy="3600450"/>
            <a:chOff x="3379" y="1298"/>
            <a:chExt cx="2223" cy="2268"/>
          </a:xfrm>
        </p:grpSpPr>
        <p:sp>
          <p:nvSpPr>
            <p:cNvPr id="370694" name="Rectangle 6"/>
            <p:cNvSpPr>
              <a:spLocks noChangeArrowheads="1"/>
            </p:cNvSpPr>
            <p:nvPr/>
          </p:nvSpPr>
          <p:spPr bwMode="auto">
            <a:xfrm>
              <a:off x="3379" y="1298"/>
              <a:ext cx="2223" cy="226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0695" name="Group 7"/>
            <p:cNvGrpSpPr>
              <a:grpSpLocks/>
            </p:cNvGrpSpPr>
            <p:nvPr/>
          </p:nvGrpSpPr>
          <p:grpSpPr bwMode="auto">
            <a:xfrm>
              <a:off x="3606" y="1344"/>
              <a:ext cx="1814" cy="2040"/>
              <a:chOff x="3606" y="1344"/>
              <a:chExt cx="1814" cy="2040"/>
            </a:xfrm>
          </p:grpSpPr>
          <p:sp>
            <p:nvSpPr>
              <p:cNvPr id="370696" name="Oval 8"/>
              <p:cNvSpPr>
                <a:spLocks noChangeArrowheads="1"/>
              </p:cNvSpPr>
              <p:nvPr/>
            </p:nvSpPr>
            <p:spPr bwMode="auto">
              <a:xfrm>
                <a:off x="4406" y="246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697" name="Rectangle 9"/>
              <p:cNvSpPr>
                <a:spLocks noChangeArrowheads="1"/>
              </p:cNvSpPr>
              <p:nvPr/>
            </p:nvSpPr>
            <p:spPr bwMode="auto">
              <a:xfrm>
                <a:off x="4241" y="2341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 dirty="0" err="1" smtClean="0"/>
                  <a:t>i</a:t>
                </a:r>
                <a:endParaRPr kumimoji="1" lang="en-US" altLang="zh-CN" sz="2400" b="1" i="1" dirty="0"/>
              </a:p>
            </p:txBody>
          </p:sp>
          <p:sp>
            <p:nvSpPr>
              <p:cNvPr id="370698" name="Oval 10"/>
              <p:cNvSpPr>
                <a:spLocks noChangeArrowheads="1"/>
              </p:cNvSpPr>
              <p:nvPr/>
            </p:nvSpPr>
            <p:spPr bwMode="auto">
              <a:xfrm>
                <a:off x="3926" y="2800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CC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699" name="Oval 11"/>
              <p:cNvSpPr>
                <a:spLocks noChangeArrowheads="1"/>
              </p:cNvSpPr>
              <p:nvPr/>
            </p:nvSpPr>
            <p:spPr bwMode="auto">
              <a:xfrm>
                <a:off x="3878" y="2032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CC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700" name="Oval 12"/>
              <p:cNvSpPr>
                <a:spLocks noChangeArrowheads="1"/>
              </p:cNvSpPr>
              <p:nvPr/>
            </p:nvSpPr>
            <p:spPr bwMode="auto">
              <a:xfrm>
                <a:off x="4502" y="1888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CC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701" name="Oval 13"/>
              <p:cNvSpPr>
                <a:spLocks noChangeArrowheads="1"/>
              </p:cNvSpPr>
              <p:nvPr/>
            </p:nvSpPr>
            <p:spPr bwMode="auto">
              <a:xfrm>
                <a:off x="5126" y="2464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CC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702" name="Oval 14"/>
              <p:cNvSpPr>
                <a:spLocks noChangeArrowheads="1"/>
              </p:cNvSpPr>
              <p:nvPr/>
            </p:nvSpPr>
            <p:spPr bwMode="auto">
              <a:xfrm>
                <a:off x="4694" y="2800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CC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703" name="Oval 15"/>
              <p:cNvSpPr>
                <a:spLocks noChangeArrowheads="1"/>
              </p:cNvSpPr>
              <p:nvPr/>
            </p:nvSpPr>
            <p:spPr bwMode="auto">
              <a:xfrm>
                <a:off x="3606" y="1570"/>
                <a:ext cx="1814" cy="181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0704" name="Line 16"/>
              <p:cNvSpPr>
                <a:spLocks noChangeShapeType="1"/>
              </p:cNvSpPr>
              <p:nvPr/>
            </p:nvSpPr>
            <p:spPr bwMode="auto">
              <a:xfrm flipH="1">
                <a:off x="4332" y="2568"/>
                <a:ext cx="136" cy="6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705" name="Line 17"/>
              <p:cNvSpPr>
                <a:spLocks noChangeShapeType="1"/>
              </p:cNvSpPr>
              <p:nvPr/>
            </p:nvSpPr>
            <p:spPr bwMode="auto">
              <a:xfrm flipV="1">
                <a:off x="4513" y="1570"/>
                <a:ext cx="816" cy="9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706" name="Oval 18"/>
              <p:cNvSpPr>
                <a:spLocks noChangeArrowheads="1"/>
              </p:cNvSpPr>
              <p:nvPr/>
            </p:nvSpPr>
            <p:spPr bwMode="auto">
              <a:xfrm>
                <a:off x="4406" y="2464"/>
                <a:ext cx="144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FF33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0707" name="Object 19"/>
              <p:cNvGraphicFramePr>
                <a:graphicFrameLocks noChangeAspect="1"/>
              </p:cNvGraphicFramePr>
              <p:nvPr/>
            </p:nvGraphicFramePr>
            <p:xfrm>
              <a:off x="5057" y="1344"/>
              <a:ext cx="238" cy="348"/>
            </p:xfrm>
            <a:graphic>
              <a:graphicData uri="http://schemas.openxmlformats.org/presentationml/2006/ole">
                <p:oleObj spid="_x0000_s370707" name="公式" r:id="rId3" imgW="164880" imgH="241200" progId="Equation.3">
                  <p:embed/>
                </p:oleObj>
              </a:graphicData>
            </a:graphic>
          </p:graphicFrame>
          <p:graphicFrame>
            <p:nvGraphicFramePr>
              <p:cNvPr id="370708" name="Object 20"/>
              <p:cNvGraphicFramePr>
                <a:graphicFrameLocks noChangeAspect="1"/>
              </p:cNvGraphicFramePr>
              <p:nvPr/>
            </p:nvGraphicFramePr>
            <p:xfrm>
              <a:off x="4313" y="2922"/>
              <a:ext cx="347" cy="366"/>
            </p:xfrm>
            <a:graphic>
              <a:graphicData uri="http://schemas.openxmlformats.org/presentationml/2006/ole">
                <p:oleObj spid="_x0000_s370708" name="公式" r:id="rId4" imgW="241200" imgH="253800" progId="Equation.3">
                  <p:embed/>
                </p:oleObj>
              </a:graphicData>
            </a:graphic>
          </p:graphicFrame>
        </p:grpSp>
      </p:grpSp>
      <p:sp>
        <p:nvSpPr>
          <p:cNvPr id="370709" name="Text Box 21"/>
          <p:cNvSpPr txBox="1">
            <a:spLocks noChangeArrowheads="1"/>
          </p:cNvSpPr>
          <p:nvPr/>
        </p:nvSpPr>
        <p:spPr bwMode="auto">
          <a:xfrm>
            <a:off x="609600" y="2438400"/>
            <a:ext cx="36004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质点的动能定理： </a:t>
            </a:r>
          </a:p>
        </p:txBody>
      </p:sp>
      <p:grpSp>
        <p:nvGrpSpPr>
          <p:cNvPr id="370710" name="Group 22"/>
          <p:cNvGrpSpPr>
            <a:grpSpLocks/>
          </p:cNvGrpSpPr>
          <p:nvPr/>
        </p:nvGrpSpPr>
        <p:grpSpPr bwMode="auto">
          <a:xfrm>
            <a:off x="838200" y="3124200"/>
            <a:ext cx="3924300" cy="647700"/>
            <a:chOff x="476" y="1933"/>
            <a:chExt cx="2472" cy="408"/>
          </a:xfrm>
        </p:grpSpPr>
        <p:graphicFrame>
          <p:nvGraphicFramePr>
            <p:cNvPr id="370711" name="Object 23"/>
            <p:cNvGraphicFramePr>
              <a:graphicFrameLocks noChangeAspect="1"/>
            </p:cNvGraphicFramePr>
            <p:nvPr/>
          </p:nvGraphicFramePr>
          <p:xfrm>
            <a:off x="1813" y="1943"/>
            <a:ext cx="1135" cy="398"/>
          </p:xfrm>
          <a:graphic>
            <a:graphicData uri="http://schemas.openxmlformats.org/presentationml/2006/ole">
              <p:oleObj spid="_x0000_s370711" name="公式" r:id="rId5" imgW="647640" imgH="228600" progId="Equation.3">
                <p:embed/>
              </p:oleObj>
            </a:graphicData>
          </a:graphic>
        </p:graphicFrame>
        <p:graphicFrame>
          <p:nvGraphicFramePr>
            <p:cNvPr id="370712" name="Object 24"/>
            <p:cNvGraphicFramePr>
              <a:graphicFrameLocks noChangeAspect="1"/>
            </p:cNvGraphicFramePr>
            <p:nvPr/>
          </p:nvGraphicFramePr>
          <p:xfrm>
            <a:off x="476" y="1933"/>
            <a:ext cx="1270" cy="402"/>
          </p:xfrm>
          <a:graphic>
            <a:graphicData uri="http://schemas.openxmlformats.org/presentationml/2006/ole">
              <p:oleObj spid="_x0000_s370712" name="公式" r:id="rId6" imgW="761760" imgH="241200" progId="Equation.3">
                <p:embed/>
              </p:oleObj>
            </a:graphicData>
          </a:graphic>
        </p:graphicFrame>
      </p:grpSp>
      <p:sp>
        <p:nvSpPr>
          <p:cNvPr id="370713" name="Text Box 25"/>
          <p:cNvSpPr txBox="1">
            <a:spLocks noChangeArrowheads="1"/>
          </p:cNvSpPr>
          <p:nvPr/>
        </p:nvSpPr>
        <p:spPr bwMode="auto">
          <a:xfrm>
            <a:off x="609600" y="4419600"/>
            <a:ext cx="4032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对系统内所有质点求和 </a:t>
            </a:r>
          </a:p>
        </p:txBody>
      </p:sp>
      <p:grpSp>
        <p:nvGrpSpPr>
          <p:cNvPr id="370714" name="Group 26"/>
          <p:cNvGrpSpPr>
            <a:grpSpLocks/>
          </p:cNvGrpSpPr>
          <p:nvPr/>
        </p:nvGrpSpPr>
        <p:grpSpPr bwMode="auto">
          <a:xfrm>
            <a:off x="457200" y="5257800"/>
            <a:ext cx="4783138" cy="963613"/>
            <a:chOff x="158" y="2659"/>
            <a:chExt cx="3013" cy="607"/>
          </a:xfrm>
        </p:grpSpPr>
        <p:graphicFrame>
          <p:nvGraphicFramePr>
            <p:cNvPr id="370715" name="Object 27"/>
            <p:cNvGraphicFramePr>
              <a:graphicFrameLocks noChangeAspect="1"/>
            </p:cNvGraphicFramePr>
            <p:nvPr/>
          </p:nvGraphicFramePr>
          <p:xfrm>
            <a:off x="1728" y="2659"/>
            <a:ext cx="1443" cy="607"/>
          </p:xfrm>
          <a:graphic>
            <a:graphicData uri="http://schemas.openxmlformats.org/presentationml/2006/ole">
              <p:oleObj spid="_x0000_s370715" name="公式" r:id="rId7" imgW="1015920" imgH="431640" progId="Equation.3">
                <p:embed/>
              </p:oleObj>
            </a:graphicData>
          </a:graphic>
        </p:graphicFrame>
        <p:graphicFrame>
          <p:nvGraphicFramePr>
            <p:cNvPr id="370716" name="Object 28"/>
            <p:cNvGraphicFramePr>
              <a:graphicFrameLocks noChangeAspect="1"/>
            </p:cNvGraphicFramePr>
            <p:nvPr/>
          </p:nvGraphicFramePr>
          <p:xfrm>
            <a:off x="158" y="2659"/>
            <a:ext cx="1543" cy="590"/>
          </p:xfrm>
          <a:graphic>
            <a:graphicData uri="http://schemas.openxmlformats.org/presentationml/2006/ole">
              <p:oleObj spid="_x0000_s370716" name="公式" r:id="rId8" imgW="1130040" imgH="431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2" grpId="0"/>
      <p:bldP spid="370709" grpId="0"/>
      <p:bldP spid="3707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动能定理，机械能守恒定律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9B5-634C-4E08-9576-AB69F6E6314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质点系的动能定理 </a:t>
            </a:r>
          </a:p>
        </p:txBody>
      </p:sp>
      <p:grpSp>
        <p:nvGrpSpPr>
          <p:cNvPr id="371716" name="Group 4"/>
          <p:cNvGrpSpPr>
            <a:grpSpLocks/>
          </p:cNvGrpSpPr>
          <p:nvPr/>
        </p:nvGrpSpPr>
        <p:grpSpPr bwMode="auto">
          <a:xfrm>
            <a:off x="2133600" y="1752600"/>
            <a:ext cx="3705225" cy="685800"/>
            <a:chOff x="1429" y="299"/>
            <a:chExt cx="2334" cy="432"/>
          </a:xfrm>
        </p:grpSpPr>
        <p:graphicFrame>
          <p:nvGraphicFramePr>
            <p:cNvPr id="371717" name="Object 5"/>
            <p:cNvGraphicFramePr>
              <a:graphicFrameLocks noChangeAspect="1"/>
            </p:cNvGraphicFramePr>
            <p:nvPr/>
          </p:nvGraphicFramePr>
          <p:xfrm>
            <a:off x="2676" y="299"/>
            <a:ext cx="1087" cy="426"/>
          </p:xfrm>
          <a:graphic>
            <a:graphicData uri="http://schemas.openxmlformats.org/presentationml/2006/ole">
              <p:oleObj spid="_x0000_s371717" name="公式" r:id="rId3" imgW="583920" imgH="228600" progId="Equation.3">
                <p:embed/>
              </p:oleObj>
            </a:graphicData>
          </a:graphic>
        </p:graphicFrame>
        <p:graphicFrame>
          <p:nvGraphicFramePr>
            <p:cNvPr id="371718" name="Object 6"/>
            <p:cNvGraphicFramePr>
              <a:graphicFrameLocks noChangeAspect="1"/>
            </p:cNvGraphicFramePr>
            <p:nvPr/>
          </p:nvGraphicFramePr>
          <p:xfrm>
            <a:off x="1429" y="300"/>
            <a:ext cx="1270" cy="431"/>
          </p:xfrm>
          <a:graphic>
            <a:graphicData uri="http://schemas.openxmlformats.org/presentationml/2006/ole">
              <p:oleObj spid="_x0000_s371718" name="公式" r:id="rId4" imgW="711000" imgH="241200" progId="Equation.3">
                <p:embed/>
              </p:oleObj>
            </a:graphicData>
          </a:graphic>
        </p:graphicFrame>
      </p:grpSp>
      <p:sp>
        <p:nvSpPr>
          <p:cNvPr id="371719" name="Rectangle 7"/>
          <p:cNvSpPr>
            <a:spLocks noChangeArrowheads="1"/>
          </p:cNvSpPr>
          <p:nvPr/>
        </p:nvSpPr>
        <p:spPr bwMode="auto">
          <a:xfrm>
            <a:off x="609600" y="2362200"/>
            <a:ext cx="77724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质点系动能的增量等于作用于系统的所有外力和内力做功之代数和。</a:t>
            </a:r>
          </a:p>
        </p:txBody>
      </p:sp>
      <p:pic>
        <p:nvPicPr>
          <p:cNvPr id="371721" name="Picture 9" descr="荡秋千-1"/>
          <p:cNvPicPr>
            <a:picLocks noChangeAspect="1" noChangeArrowheads="1"/>
          </p:cNvPicPr>
          <p:nvPr/>
        </p:nvPicPr>
        <p:blipFill>
          <a:blip r:embed="rId5"/>
          <a:srcRect l="20757" r="13187"/>
          <a:stretch>
            <a:fillRect/>
          </a:stretch>
        </p:blipFill>
        <p:spPr bwMode="auto">
          <a:xfrm>
            <a:off x="5411787" y="2868612"/>
            <a:ext cx="3427413" cy="3455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685800" y="4724400"/>
            <a:ext cx="39624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内力做功可以改变系统的总动能。 </a:t>
            </a:r>
          </a:p>
        </p:txBody>
      </p:sp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533400" y="3962400"/>
            <a:ext cx="280828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值得注意：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9" grpId="0"/>
      <p:bldP spid="371722" grpId="0"/>
      <p:bldP spid="3717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3138</TotalTime>
  <Words>1521</Words>
  <Application>Microsoft PowerPoint</Application>
  <PresentationFormat>全屏显示(4:3)</PresentationFormat>
  <Paragraphs>260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质朴</vt:lpstr>
      <vt:lpstr>公式</vt:lpstr>
      <vt:lpstr>Equation</vt:lpstr>
      <vt:lpstr>Microsoft Office Word 97 - 2003 文档</vt:lpstr>
      <vt:lpstr>文档</vt:lpstr>
      <vt:lpstr>Microsoft 公式 3.0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2.4 动能定理，机械能守恒定律</vt:lpstr>
      <vt:lpstr>第2章 质点动力学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质点动力学</dc:title>
  <dc:creator>S.Q. Wu</dc:creator>
  <cp:lastModifiedBy>S.Q. Wu</cp:lastModifiedBy>
  <cp:revision>1604</cp:revision>
  <cp:lastPrinted>1601-01-01T00:00:00Z</cp:lastPrinted>
  <dcterms:created xsi:type="dcterms:W3CDTF">2010-09-14T09:01:38Z</dcterms:created>
  <dcterms:modified xsi:type="dcterms:W3CDTF">2014-03-25T01:31:52Z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