
<file path=[Content_Types].xml><?xml version="1.0" encoding="utf-8"?>
<Types xmlns="http://schemas.openxmlformats.org/package/2006/content-types">
  <Default Extension="bin" ContentType="application/vnd.ms-office.activeX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notesSlides/notesSlide2.xml" ContentType="application/vnd.openxmlformats-officedocument.presentationml.notesSlide+xml"/>
  <Override PartName="/ppt/activeX/activeX3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activeX/activeX4.xml" ContentType="application/vnd.ms-office.activeX+xml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ppt/embeddings/oleObject161.bin" ContentType="application/vnd.openxmlformats-officedocument.oleObject"/>
  <Override PartName="/ppt/embeddings/oleObject162.bin" ContentType="application/vnd.openxmlformats-officedocument.oleObject"/>
  <Override PartName="/ppt/embeddings/oleObject163.bin" ContentType="application/vnd.openxmlformats-officedocument.oleObject"/>
  <Override PartName="/ppt/embeddings/oleObject164.bin" ContentType="application/vnd.openxmlformats-officedocument.oleObject"/>
  <Override PartName="/ppt/embeddings/oleObject165.bin" ContentType="application/vnd.openxmlformats-officedocument.oleObject"/>
  <Override PartName="/ppt/embeddings/oleObject166.bin" ContentType="application/vnd.openxmlformats-officedocument.oleObject"/>
  <Override PartName="/ppt/embeddings/oleObject167.bin" ContentType="application/vnd.openxmlformats-officedocument.oleObject"/>
  <Override PartName="/ppt/embeddings/oleObject168.bin" ContentType="application/vnd.openxmlformats-officedocument.oleObject"/>
  <Override PartName="/ppt/embeddings/oleObject169.bin" ContentType="application/vnd.openxmlformats-officedocument.oleObject"/>
  <Override PartName="/ppt/embeddings/oleObject170.bin" ContentType="application/vnd.openxmlformats-officedocument.oleObject"/>
  <Override PartName="/ppt/embeddings/oleObject171.bin" ContentType="application/vnd.openxmlformats-officedocument.oleObject"/>
  <Override PartName="/ppt/embeddings/oleObject172.bin" ContentType="application/vnd.openxmlformats-officedocument.oleObject"/>
  <Override PartName="/ppt/embeddings/oleObject173.bin" ContentType="application/vnd.openxmlformats-officedocument.oleObject"/>
  <Override PartName="/ppt/embeddings/oleObject174.bin" ContentType="application/vnd.openxmlformats-officedocument.oleObject"/>
  <Override PartName="/ppt/embeddings/oleObject175.bin" ContentType="application/vnd.openxmlformats-officedocument.oleObject"/>
  <Override PartName="/ppt/embeddings/oleObject176.bin" ContentType="application/vnd.openxmlformats-officedocument.oleObject"/>
  <Override PartName="/ppt/embeddings/oleObject17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7"/>
  </p:notesMasterIdLst>
  <p:handoutMasterIdLst>
    <p:handoutMasterId r:id="rId48"/>
  </p:handoutMasterIdLst>
  <p:sldIdLst>
    <p:sldId id="257" r:id="rId2"/>
    <p:sldId id="279" r:id="rId3"/>
    <p:sldId id="281" r:id="rId4"/>
    <p:sldId id="280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7" r:id="rId20"/>
    <p:sldId id="298" r:id="rId21"/>
    <p:sldId id="299" r:id="rId22"/>
    <p:sldId id="300" r:id="rId23"/>
    <p:sldId id="320" r:id="rId24"/>
    <p:sldId id="321" r:id="rId25"/>
    <p:sldId id="322" r:id="rId26"/>
    <p:sldId id="301" r:id="rId27"/>
    <p:sldId id="303" r:id="rId28"/>
    <p:sldId id="323" r:id="rId29"/>
    <p:sldId id="305" r:id="rId30"/>
    <p:sldId id="302" r:id="rId31"/>
    <p:sldId id="324" r:id="rId32"/>
    <p:sldId id="306" r:id="rId33"/>
    <p:sldId id="307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25" r:id="rId42"/>
    <p:sldId id="326" r:id="rId43"/>
    <p:sldId id="327" r:id="rId44"/>
    <p:sldId id="317" r:id="rId45"/>
    <p:sldId id="328" r:id="rId46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  <a:srgbClr val="FF0000"/>
    <a:srgbClr val="B2B2B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A97C62E-0DC5-4BB0-891E-3C785CADCD62}" type="datetime1">
              <a:rPr lang="zh-CN" altLang="en-US" smtClean="0"/>
              <a:pPr/>
              <a:t>2023/3/6</a:t>
            </a:fld>
            <a:endParaRPr lang="en-US" altLang="zh-CN"/>
          </a:p>
        </p:txBody>
      </p:sp>
      <p:sp>
        <p:nvSpPr>
          <p:cNvPr id="301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1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962019A-CF96-4213-B97A-FA757C0C40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CC4AFC9-1872-483D-86E8-530660FE59A5}" type="datetime1">
              <a:rPr lang="zh-CN" altLang="en-US" smtClean="0"/>
              <a:pPr/>
              <a:t>2023/3/6</a:t>
            </a:fld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7" y="4716144"/>
            <a:ext cx="5438140" cy="44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8AF1DF0-BE80-406C-BCFA-66BF29CA0D2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F1DF0-BE80-406C-BCFA-66BF29CA0D2D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F1DF0-BE80-406C-BCFA-66BF29CA0D2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7742804-1BEC-41FF-9F68-9B57E19F821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F2F8-D3AB-4A86-AD2F-63EC2C49F6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8D30-0461-4AC4-B2F7-669EA1067D1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DB2F-690D-45C3-BDC2-8EB20A2637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4EFB657-77F2-4655-A4AC-B2617C1045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7B15-5693-43BE-B6CD-703D9ACE7EB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30BA-014D-4C5F-930B-C3316F76D2B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617E-94D2-4E5C-91A9-3B55F395F2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F662-AE20-4800-8902-2FE9C31821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8602-D8A9-4141-B7F8-450D4E0A979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5CFA-EDFE-49C0-85DE-2BA8925FEC2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657DD8-AAA2-48A5-8347-ED3D66BF8E7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1.e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w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5.e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20.emf"/><Relationship Id="rId21" Type="http://schemas.openxmlformats.org/officeDocument/2006/relationships/image" Target="../media/image29.e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7.e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4.emf"/><Relationship Id="rId5" Type="http://schemas.openxmlformats.org/officeDocument/2006/relationships/image" Target="../media/image21.wmf"/><Relationship Id="rId15" Type="http://schemas.openxmlformats.org/officeDocument/2006/relationships/image" Target="../media/image26.e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8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5.e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9.emf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44.emf"/><Relationship Id="rId21" Type="http://schemas.openxmlformats.org/officeDocument/2006/relationships/image" Target="../media/image53.e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51.emf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23" Type="http://schemas.openxmlformats.org/officeDocument/2006/relationships/image" Target="../media/image54.e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52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60.emf"/><Relationship Id="rId18" Type="http://schemas.openxmlformats.org/officeDocument/2006/relationships/oleObject" Target="../embeddings/oleObject56.bin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62.emf"/><Relationship Id="rId2" Type="http://schemas.openxmlformats.org/officeDocument/2006/relationships/oleObject" Target="../embeddings/oleObject48.bin"/><Relationship Id="rId16" Type="http://schemas.openxmlformats.org/officeDocument/2006/relationships/oleObject" Target="../embeddings/oleObject5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9.wmf"/><Relationship Id="rId5" Type="http://schemas.openxmlformats.org/officeDocument/2006/relationships/image" Target="../media/image56.e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71.bin"/><Relationship Id="rId3" Type="http://schemas.openxmlformats.org/officeDocument/2006/relationships/image" Target="../media/image70.wmf"/><Relationship Id="rId21" Type="http://schemas.openxmlformats.org/officeDocument/2006/relationships/image" Target="../media/image79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7.wmf"/><Relationship Id="rId25" Type="http://schemas.openxmlformats.org/officeDocument/2006/relationships/image" Target="../media/image81.wmf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4.wmf"/><Relationship Id="rId24" Type="http://schemas.openxmlformats.org/officeDocument/2006/relationships/oleObject" Target="../embeddings/oleObject74.bin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23" Type="http://schemas.openxmlformats.org/officeDocument/2006/relationships/image" Target="../media/image80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78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7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3.emf"/><Relationship Id="rId4" Type="http://schemas.openxmlformats.org/officeDocument/2006/relationships/oleObject" Target="../embeddings/oleObject7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8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5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8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101.emf"/><Relationship Id="rId3" Type="http://schemas.openxmlformats.org/officeDocument/2006/relationships/image" Target="../media/image96.emf"/><Relationship Id="rId7" Type="http://schemas.openxmlformats.org/officeDocument/2006/relationships/image" Target="../media/image98.emf"/><Relationship Id="rId12" Type="http://schemas.openxmlformats.org/officeDocument/2006/relationships/oleObject" Target="../embeddings/oleObject95.bin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00.emf"/><Relationship Id="rId5" Type="http://schemas.openxmlformats.org/officeDocument/2006/relationships/image" Target="../media/image97.emf"/><Relationship Id="rId15" Type="http://schemas.openxmlformats.org/officeDocument/2006/relationships/image" Target="../media/image102.e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9.emf"/><Relationship Id="rId14" Type="http://schemas.openxmlformats.org/officeDocument/2006/relationships/oleObject" Target="../embeddings/oleObject9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12.emf"/><Relationship Id="rId18" Type="http://schemas.openxmlformats.org/officeDocument/2006/relationships/oleObject" Target="../embeddings/oleObject109.bin"/><Relationship Id="rId26" Type="http://schemas.openxmlformats.org/officeDocument/2006/relationships/oleObject" Target="../embeddings/oleObject113.bin"/><Relationship Id="rId3" Type="http://schemas.openxmlformats.org/officeDocument/2006/relationships/image" Target="../media/image107.wmf"/><Relationship Id="rId21" Type="http://schemas.openxmlformats.org/officeDocument/2006/relationships/image" Target="../media/image116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14.wmf"/><Relationship Id="rId25" Type="http://schemas.openxmlformats.org/officeDocument/2006/relationships/image" Target="../media/image118.wmf"/><Relationship Id="rId2" Type="http://schemas.openxmlformats.org/officeDocument/2006/relationships/oleObject" Target="../embeddings/oleObject101.bin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11.wmf"/><Relationship Id="rId24" Type="http://schemas.openxmlformats.org/officeDocument/2006/relationships/oleObject" Target="../embeddings/oleObject112.bin"/><Relationship Id="rId5" Type="http://schemas.openxmlformats.org/officeDocument/2006/relationships/image" Target="../media/image108.wmf"/><Relationship Id="rId15" Type="http://schemas.openxmlformats.org/officeDocument/2006/relationships/image" Target="../media/image113.wmf"/><Relationship Id="rId23" Type="http://schemas.openxmlformats.org/officeDocument/2006/relationships/image" Target="../media/image117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15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Relationship Id="rId27" Type="http://schemas.openxmlformats.org/officeDocument/2006/relationships/image" Target="../media/image11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25.emf"/><Relationship Id="rId3" Type="http://schemas.openxmlformats.org/officeDocument/2006/relationships/image" Target="../media/image120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27.wmf"/><Relationship Id="rId2" Type="http://schemas.openxmlformats.org/officeDocument/2006/relationships/oleObject" Target="../embeddings/oleObject114.bin"/><Relationship Id="rId16" Type="http://schemas.openxmlformats.org/officeDocument/2006/relationships/oleObject" Target="../embeddings/oleObject12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2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control" Target="../activeX/activeX7.xml"/><Relationship Id="rId7" Type="http://schemas.openxmlformats.org/officeDocument/2006/relationships/image" Target="../media/image129.png"/><Relationship Id="rId2" Type="http://schemas.openxmlformats.org/officeDocument/2006/relationships/control" Target="../activeX/activeX6.xml"/><Relationship Id="rId1" Type="http://schemas.openxmlformats.org/officeDocument/2006/relationships/control" Target="../activeX/activeX5.xml"/><Relationship Id="rId6" Type="http://schemas.openxmlformats.org/officeDocument/2006/relationships/image" Target="../media/image128.png"/><Relationship Id="rId5" Type="http://schemas.openxmlformats.org/officeDocument/2006/relationships/slideLayout" Target="../slideLayouts/slideLayout6.xml"/><Relationship Id="rId4" Type="http://schemas.openxmlformats.org/officeDocument/2006/relationships/control" Target="../activeX/activeX8.xml"/><Relationship Id="rId9" Type="http://schemas.openxmlformats.org/officeDocument/2006/relationships/image" Target="../media/image1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37.emf"/><Relationship Id="rId18" Type="http://schemas.openxmlformats.org/officeDocument/2006/relationships/oleObject" Target="../embeddings/oleObject130.bin"/><Relationship Id="rId3" Type="http://schemas.openxmlformats.org/officeDocument/2006/relationships/image" Target="../media/image132.wmf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39.emf"/><Relationship Id="rId2" Type="http://schemas.openxmlformats.org/officeDocument/2006/relationships/oleObject" Target="../embeddings/oleObject122.bin"/><Relationship Id="rId16" Type="http://schemas.openxmlformats.org/officeDocument/2006/relationships/oleObject" Target="../embeddings/oleObject12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36.emf"/><Relationship Id="rId5" Type="http://schemas.openxmlformats.org/officeDocument/2006/relationships/image" Target="../media/image133.emf"/><Relationship Id="rId15" Type="http://schemas.openxmlformats.org/officeDocument/2006/relationships/image" Target="../media/image138.e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40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12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46.emf"/><Relationship Id="rId18" Type="http://schemas.openxmlformats.org/officeDocument/2006/relationships/oleObject" Target="../embeddings/oleObject139.bin"/><Relationship Id="rId3" Type="http://schemas.openxmlformats.org/officeDocument/2006/relationships/image" Target="../media/image141.wmf"/><Relationship Id="rId21" Type="http://schemas.openxmlformats.org/officeDocument/2006/relationships/image" Target="../media/image150.emf"/><Relationship Id="rId7" Type="http://schemas.openxmlformats.org/officeDocument/2006/relationships/image" Target="../media/image143.e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48.emf"/><Relationship Id="rId25" Type="http://schemas.openxmlformats.org/officeDocument/2006/relationships/image" Target="../media/image152.emf"/><Relationship Id="rId2" Type="http://schemas.openxmlformats.org/officeDocument/2006/relationships/oleObject" Target="../embeddings/oleObject131.bin"/><Relationship Id="rId16" Type="http://schemas.openxmlformats.org/officeDocument/2006/relationships/oleObject" Target="../embeddings/oleObject138.bin"/><Relationship Id="rId20" Type="http://schemas.openxmlformats.org/officeDocument/2006/relationships/oleObject" Target="../embeddings/oleObject14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45.emf"/><Relationship Id="rId24" Type="http://schemas.openxmlformats.org/officeDocument/2006/relationships/oleObject" Target="../embeddings/oleObject142.bin"/><Relationship Id="rId5" Type="http://schemas.openxmlformats.org/officeDocument/2006/relationships/image" Target="../media/image142.wmf"/><Relationship Id="rId15" Type="http://schemas.openxmlformats.org/officeDocument/2006/relationships/image" Target="../media/image147.emf"/><Relationship Id="rId23" Type="http://schemas.openxmlformats.org/officeDocument/2006/relationships/image" Target="../media/image151.emf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149.e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44.emf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48.bin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57.wmf"/><Relationship Id="rId5" Type="http://schemas.openxmlformats.org/officeDocument/2006/relationships/image" Target="../media/image154.wmf"/><Relationship Id="rId15" Type="http://schemas.openxmlformats.org/officeDocument/2006/relationships/image" Target="../media/image159.wmf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4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65.wmf"/><Relationship Id="rId18" Type="http://schemas.openxmlformats.org/officeDocument/2006/relationships/oleObject" Target="../embeddings/oleObject158.bin"/><Relationship Id="rId3" Type="http://schemas.openxmlformats.org/officeDocument/2006/relationships/image" Target="../media/image160.wmf"/><Relationship Id="rId21" Type="http://schemas.openxmlformats.org/officeDocument/2006/relationships/image" Target="../media/image169.wmf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67.wmf"/><Relationship Id="rId2" Type="http://schemas.openxmlformats.org/officeDocument/2006/relationships/oleObject" Target="../embeddings/oleObject150.bin"/><Relationship Id="rId16" Type="http://schemas.openxmlformats.org/officeDocument/2006/relationships/oleObject" Target="../embeddings/oleObject157.bin"/><Relationship Id="rId20" Type="http://schemas.openxmlformats.org/officeDocument/2006/relationships/oleObject" Target="../embeddings/oleObject15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64.wmf"/><Relationship Id="rId5" Type="http://schemas.openxmlformats.org/officeDocument/2006/relationships/image" Target="../media/image161.wmf"/><Relationship Id="rId15" Type="http://schemas.openxmlformats.org/officeDocument/2006/relationships/image" Target="../media/image166.wmf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168.w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63.wmf"/><Relationship Id="rId14" Type="http://schemas.openxmlformats.org/officeDocument/2006/relationships/oleObject" Target="../embeddings/oleObject15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66.wmf"/><Relationship Id="rId18" Type="http://schemas.openxmlformats.org/officeDocument/2006/relationships/oleObject" Target="../embeddings/oleObject168.bin"/><Relationship Id="rId26" Type="http://schemas.openxmlformats.org/officeDocument/2006/relationships/oleObject" Target="../embeddings/oleObject172.bin"/><Relationship Id="rId3" Type="http://schemas.openxmlformats.org/officeDocument/2006/relationships/image" Target="../media/image161.wmf"/><Relationship Id="rId21" Type="http://schemas.openxmlformats.org/officeDocument/2006/relationships/image" Target="../media/image170.wmf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68.wmf"/><Relationship Id="rId25" Type="http://schemas.openxmlformats.org/officeDocument/2006/relationships/image" Target="../media/image172.wmf"/><Relationship Id="rId2" Type="http://schemas.openxmlformats.org/officeDocument/2006/relationships/oleObject" Target="../embeddings/oleObject160.bin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69.bin"/><Relationship Id="rId29" Type="http://schemas.openxmlformats.org/officeDocument/2006/relationships/image" Target="../media/image174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65.wmf"/><Relationship Id="rId24" Type="http://schemas.openxmlformats.org/officeDocument/2006/relationships/oleObject" Target="../embeddings/oleObject171.bin"/><Relationship Id="rId5" Type="http://schemas.openxmlformats.org/officeDocument/2006/relationships/image" Target="../media/image162.wmf"/><Relationship Id="rId15" Type="http://schemas.openxmlformats.org/officeDocument/2006/relationships/image" Target="../media/image167.wmf"/><Relationship Id="rId23" Type="http://schemas.openxmlformats.org/officeDocument/2006/relationships/image" Target="../media/image171.wmf"/><Relationship Id="rId28" Type="http://schemas.openxmlformats.org/officeDocument/2006/relationships/oleObject" Target="../embeddings/oleObject173.bin"/><Relationship Id="rId10" Type="http://schemas.openxmlformats.org/officeDocument/2006/relationships/oleObject" Target="../embeddings/oleObject164.bin"/><Relationship Id="rId19" Type="http://schemas.openxmlformats.org/officeDocument/2006/relationships/image" Target="../media/image169.wmf"/><Relationship Id="rId31" Type="http://schemas.openxmlformats.org/officeDocument/2006/relationships/image" Target="../media/image175.wmf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64.wmf"/><Relationship Id="rId14" Type="http://schemas.openxmlformats.org/officeDocument/2006/relationships/oleObject" Target="../embeddings/oleObject166.bin"/><Relationship Id="rId22" Type="http://schemas.openxmlformats.org/officeDocument/2006/relationships/oleObject" Target="../embeddings/oleObject170.bin"/><Relationship Id="rId27" Type="http://schemas.openxmlformats.org/officeDocument/2006/relationships/image" Target="../media/image173.wmf"/><Relationship Id="rId30" Type="http://schemas.openxmlformats.org/officeDocument/2006/relationships/oleObject" Target="../embeddings/oleObject17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2" Type="http://schemas.openxmlformats.org/officeDocument/2006/relationships/oleObject" Target="../embeddings/oleObject17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7.emf"/><Relationship Id="rId4" Type="http://schemas.openxmlformats.org/officeDocument/2006/relationships/oleObject" Target="../embeddings/oleObject17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2" Type="http://schemas.openxmlformats.org/officeDocument/2006/relationships/oleObject" Target="../embeddings/oleObject177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质点运动学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4E11-55B2-409F-9540-5D8D15EDFE5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</a:rPr>
              <a:t>1.1 </a:t>
            </a:r>
            <a:r>
              <a:rPr lang="zh-CN" altLang="en-US" dirty="0">
                <a:solidFill>
                  <a:srgbClr val="0000CC"/>
                </a:solidFill>
              </a:rPr>
              <a:t>质点、参考系、坐标系 </a:t>
            </a:r>
          </a:p>
          <a:p>
            <a:r>
              <a:rPr lang="en-US" altLang="zh-CN" dirty="0">
                <a:solidFill>
                  <a:srgbClr val="0000CC"/>
                </a:solidFill>
              </a:rPr>
              <a:t>1.2 </a:t>
            </a:r>
            <a:r>
              <a:rPr lang="zh-CN" altLang="en-US" dirty="0">
                <a:solidFill>
                  <a:srgbClr val="0000CC"/>
                </a:solidFill>
              </a:rPr>
              <a:t>描述质点运动的物理量 </a:t>
            </a:r>
          </a:p>
          <a:p>
            <a:r>
              <a:rPr lang="en-US" altLang="zh-CN" dirty="0"/>
              <a:t>1.3 </a:t>
            </a:r>
            <a:r>
              <a:rPr lang="zh-CN" altLang="en-US" dirty="0"/>
              <a:t>自然坐标系、圆周运动 </a:t>
            </a:r>
          </a:p>
          <a:p>
            <a:r>
              <a:rPr lang="en-US" altLang="zh-CN" dirty="0"/>
              <a:t>1.4 </a:t>
            </a:r>
            <a:r>
              <a:rPr lang="zh-CN" altLang="en-US" dirty="0"/>
              <a:t>相对运动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1B2-FD86-4343-B059-03434FA708A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位置矢量与运动方程</a:t>
            </a:r>
          </a:p>
        </p:txBody>
      </p:sp>
      <p:pic>
        <p:nvPicPr>
          <p:cNvPr id="225286" name="Picture 6" descr="热带风暴-2"/>
          <p:cNvPicPr>
            <a:picLocks noChangeAspect="1" noChangeArrowheads="1"/>
          </p:cNvPicPr>
          <p:nvPr/>
        </p:nvPicPr>
        <p:blipFill>
          <a:blip r:embed="rId2"/>
          <a:srcRect t="6320" b="27570"/>
          <a:stretch>
            <a:fillRect/>
          </a:stretch>
        </p:blipFill>
        <p:spPr bwMode="auto">
          <a:xfrm>
            <a:off x="1439863" y="2362200"/>
            <a:ext cx="6264275" cy="3384550"/>
          </a:xfrm>
          <a:prstGeom prst="rect">
            <a:avLst/>
          </a:prstGeom>
          <a:noFill/>
        </p:spPr>
      </p:pic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4191000" y="2651125"/>
            <a:ext cx="2590800" cy="9366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 flipV="1">
            <a:off x="6267450" y="3659188"/>
            <a:ext cx="360363" cy="28733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5403850" y="3875088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00"/>
                </a:solidFill>
              </a:rPr>
              <a:t>热带风暴</a:t>
            </a: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3316288" y="25066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40C-32AD-4366-8003-81DB7874865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位置矢量与运动方程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509587" y="1676400"/>
            <a:ext cx="4824413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</a:rPr>
              <a:t>位置矢量</a:t>
            </a:r>
            <a:r>
              <a:rPr kumimoji="1" lang="zh-CN" altLang="en-US" sz="2400" dirty="0"/>
              <a:t> （</a:t>
            </a:r>
            <a:r>
              <a:rPr kumimoji="1" lang="zh-CN" altLang="en-US" sz="2400" dirty="0">
                <a:latin typeface="华文行楷" pitchFamily="2" charset="-122"/>
                <a:ea typeface="华文行楷" pitchFamily="2" charset="-122"/>
              </a:rPr>
              <a:t>位矢</a:t>
            </a:r>
            <a:r>
              <a:rPr kumimoji="1" lang="zh-CN" altLang="en-US" sz="2400" dirty="0"/>
              <a:t>）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从坐标原点</a:t>
            </a:r>
            <a:r>
              <a:rPr kumimoji="1" lang="en-US" altLang="zh-CN" sz="2400" i="1" dirty="0"/>
              <a:t>O</a:t>
            </a:r>
            <a:r>
              <a:rPr kumimoji="1" lang="zh-CN" altLang="en-US" sz="2400" dirty="0"/>
              <a:t>出发，指向质点所在位置</a:t>
            </a:r>
            <a:r>
              <a:rPr kumimoji="1" lang="en-US" altLang="zh-CN" sz="2400" i="1" dirty="0"/>
              <a:t>P</a:t>
            </a:r>
            <a:r>
              <a:rPr kumimoji="1" lang="zh-CN" altLang="en-US" sz="2400" dirty="0"/>
              <a:t>的一</a:t>
            </a:r>
            <a:r>
              <a:rPr kumimoji="1" lang="zh-CN" altLang="en-US" sz="2400" dirty="0">
                <a:solidFill>
                  <a:srgbClr val="FF3300"/>
                </a:solidFill>
              </a:rPr>
              <a:t>有向线段</a:t>
            </a:r>
          </a:p>
        </p:txBody>
      </p:sp>
      <p:grpSp>
        <p:nvGrpSpPr>
          <p:cNvPr id="227411" name="Group 83"/>
          <p:cNvGrpSpPr>
            <a:grpSpLocks/>
          </p:cNvGrpSpPr>
          <p:nvPr/>
        </p:nvGrpSpPr>
        <p:grpSpPr bwMode="auto">
          <a:xfrm>
            <a:off x="4800600" y="1143000"/>
            <a:ext cx="4046538" cy="3490913"/>
            <a:chOff x="3024" y="720"/>
            <a:chExt cx="2549" cy="2199"/>
          </a:xfrm>
        </p:grpSpPr>
        <p:sp>
          <p:nvSpPr>
            <p:cNvPr id="227385" name="Line 57"/>
            <p:cNvSpPr>
              <a:spLocks noChangeShapeType="1"/>
            </p:cNvSpPr>
            <p:nvPr/>
          </p:nvSpPr>
          <p:spPr bwMode="auto">
            <a:xfrm>
              <a:off x="3231" y="2598"/>
              <a:ext cx="132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6" name="Line 58"/>
            <p:cNvSpPr>
              <a:spLocks noChangeShapeType="1"/>
            </p:cNvSpPr>
            <p:nvPr/>
          </p:nvSpPr>
          <p:spPr bwMode="auto">
            <a:xfrm flipV="1">
              <a:off x="4603" y="2063"/>
              <a:ext cx="505" cy="5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7" name="Line 59"/>
            <p:cNvSpPr>
              <a:spLocks noChangeShapeType="1"/>
            </p:cNvSpPr>
            <p:nvPr/>
          </p:nvSpPr>
          <p:spPr bwMode="auto">
            <a:xfrm flipV="1">
              <a:off x="4603" y="1777"/>
              <a:ext cx="0" cy="77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8" name="Line 60"/>
            <p:cNvSpPr>
              <a:spLocks noChangeShapeType="1"/>
            </p:cNvSpPr>
            <p:nvPr/>
          </p:nvSpPr>
          <p:spPr bwMode="auto">
            <a:xfrm>
              <a:off x="3719" y="2063"/>
              <a:ext cx="883" cy="53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9" name="Line 61"/>
            <p:cNvSpPr>
              <a:spLocks noChangeShapeType="1"/>
            </p:cNvSpPr>
            <p:nvPr/>
          </p:nvSpPr>
          <p:spPr bwMode="auto">
            <a:xfrm flipH="1" flipV="1">
              <a:off x="3719" y="1212"/>
              <a:ext cx="884" cy="5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90" name="Freeform 62"/>
            <p:cNvSpPr>
              <a:spLocks/>
            </p:cNvSpPr>
            <p:nvPr/>
          </p:nvSpPr>
          <p:spPr bwMode="auto">
            <a:xfrm>
              <a:off x="4161" y="1933"/>
              <a:ext cx="72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56"/>
                </a:cxn>
                <a:cxn ang="0">
                  <a:pos x="55" y="89"/>
                </a:cxn>
              </a:cxnLst>
              <a:rect l="0" t="0" r="r" b="b"/>
              <a:pathLst>
                <a:path w="55" h="89">
                  <a:moveTo>
                    <a:pt x="0" y="0"/>
                  </a:moveTo>
                  <a:cubicBezTo>
                    <a:pt x="19" y="20"/>
                    <a:pt x="31" y="29"/>
                    <a:pt x="44" y="56"/>
                  </a:cubicBezTo>
                  <a:cubicBezTo>
                    <a:pt x="49" y="66"/>
                    <a:pt x="55" y="89"/>
                    <a:pt x="55" y="8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91" name="Rectangle 63"/>
            <p:cNvSpPr>
              <a:spLocks noChangeArrowheads="1"/>
            </p:cNvSpPr>
            <p:nvPr/>
          </p:nvSpPr>
          <p:spPr bwMode="auto">
            <a:xfrm>
              <a:off x="3719" y="1545"/>
              <a:ext cx="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ym typeface="Symbol" pitchFamily="18" charset="2"/>
                </a:rPr>
                <a:t></a:t>
              </a:r>
            </a:p>
          </p:txBody>
        </p:sp>
        <p:sp>
          <p:nvSpPr>
            <p:cNvPr id="227392" name="Rectangle 64"/>
            <p:cNvSpPr>
              <a:spLocks noChangeArrowheads="1"/>
            </p:cNvSpPr>
            <p:nvPr/>
          </p:nvSpPr>
          <p:spPr bwMode="auto">
            <a:xfrm>
              <a:off x="4194" y="182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ym typeface="Symbol" pitchFamily="18" charset="2"/>
                </a:rPr>
                <a:t></a:t>
              </a:r>
            </a:p>
          </p:txBody>
        </p:sp>
        <p:sp>
          <p:nvSpPr>
            <p:cNvPr id="227393" name="Rectangle 65"/>
            <p:cNvSpPr>
              <a:spLocks noChangeArrowheads="1"/>
            </p:cNvSpPr>
            <p:nvPr/>
          </p:nvSpPr>
          <p:spPr bwMode="auto">
            <a:xfrm>
              <a:off x="3655" y="2127"/>
              <a:ext cx="2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ym typeface="Symbol" pitchFamily="18" charset="2"/>
                </a:rPr>
                <a:t></a:t>
              </a:r>
            </a:p>
          </p:txBody>
        </p:sp>
        <p:sp>
          <p:nvSpPr>
            <p:cNvPr id="227394" name="Rectangle 66"/>
            <p:cNvSpPr>
              <a:spLocks noChangeArrowheads="1"/>
            </p:cNvSpPr>
            <p:nvPr/>
          </p:nvSpPr>
          <p:spPr bwMode="auto">
            <a:xfrm>
              <a:off x="4608" y="1440"/>
              <a:ext cx="9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i="1"/>
                <a:t>P</a:t>
              </a:r>
              <a:r>
                <a:rPr kumimoji="1" lang="en-US" altLang="zh-CN" sz="2800"/>
                <a:t>(</a:t>
              </a:r>
              <a:r>
                <a:rPr kumimoji="1" lang="en-US" altLang="zh-CN" sz="2800" i="1"/>
                <a:t>x</a:t>
              </a:r>
              <a:r>
                <a:rPr kumimoji="1" lang="en-US" altLang="zh-CN" sz="2800"/>
                <a:t>,</a:t>
              </a:r>
              <a:r>
                <a:rPr kumimoji="1" lang="en-US" altLang="zh-CN" sz="2800" i="1"/>
                <a:t>y</a:t>
              </a:r>
              <a:r>
                <a:rPr kumimoji="1" lang="en-US" altLang="zh-CN" sz="2800"/>
                <a:t>,</a:t>
              </a:r>
              <a:r>
                <a:rPr kumimoji="1" lang="en-US" altLang="zh-CN" sz="2800" i="1"/>
                <a:t>z</a:t>
              </a:r>
              <a:r>
                <a:rPr kumimoji="1" lang="en-US" altLang="zh-CN" sz="2800"/>
                <a:t>)</a:t>
              </a:r>
            </a:p>
          </p:txBody>
        </p:sp>
        <p:sp>
          <p:nvSpPr>
            <p:cNvPr id="227395" name="Line 67"/>
            <p:cNvSpPr>
              <a:spLocks noChangeShapeType="1"/>
            </p:cNvSpPr>
            <p:nvPr/>
          </p:nvSpPr>
          <p:spPr bwMode="auto">
            <a:xfrm flipV="1">
              <a:off x="3719" y="1788"/>
              <a:ext cx="890" cy="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7396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937786"/>
                </p:ext>
              </p:extLst>
            </p:nvPr>
          </p:nvGraphicFramePr>
          <p:xfrm>
            <a:off x="4097" y="1609"/>
            <a:ext cx="21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96" name="公式" r:id="rId2" imgW="126720" imgH="152280" progId="Equation.3">
                    <p:embed/>
                  </p:oleObj>
                </mc:Choice>
                <mc:Fallback>
                  <p:oleObj name="公式" r:id="rId2" imgW="126720" imgH="152280" progId="Equation.3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7" y="1609"/>
                          <a:ext cx="211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397" name="Line 69"/>
            <p:cNvSpPr>
              <a:spLocks noChangeShapeType="1"/>
            </p:cNvSpPr>
            <p:nvPr/>
          </p:nvSpPr>
          <p:spPr bwMode="auto">
            <a:xfrm>
              <a:off x="3719" y="2063"/>
              <a:ext cx="1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98" name="Line 70"/>
            <p:cNvSpPr>
              <a:spLocks noChangeShapeType="1"/>
            </p:cNvSpPr>
            <p:nvPr/>
          </p:nvSpPr>
          <p:spPr bwMode="auto">
            <a:xfrm flipV="1">
              <a:off x="3719" y="897"/>
              <a:ext cx="0" cy="1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99" name="Line 71"/>
            <p:cNvSpPr>
              <a:spLocks noChangeShapeType="1"/>
            </p:cNvSpPr>
            <p:nvPr/>
          </p:nvSpPr>
          <p:spPr bwMode="auto">
            <a:xfrm flipH="1">
              <a:off x="3024" y="2063"/>
              <a:ext cx="695" cy="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00" name="Rectangle 72"/>
            <p:cNvSpPr>
              <a:spLocks noChangeArrowheads="1"/>
            </p:cNvSpPr>
            <p:nvPr/>
          </p:nvSpPr>
          <p:spPr bwMode="auto">
            <a:xfrm>
              <a:off x="3792" y="720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z</a:t>
              </a:r>
            </a:p>
          </p:txBody>
        </p:sp>
        <p:sp>
          <p:nvSpPr>
            <p:cNvPr id="227401" name="Rectangle 73"/>
            <p:cNvSpPr>
              <a:spLocks noChangeArrowheads="1"/>
            </p:cNvSpPr>
            <p:nvPr/>
          </p:nvSpPr>
          <p:spPr bwMode="auto">
            <a:xfrm>
              <a:off x="5328" y="2064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y</a:t>
              </a:r>
            </a:p>
          </p:txBody>
        </p:sp>
        <p:sp>
          <p:nvSpPr>
            <p:cNvPr id="227402" name="Rectangle 74"/>
            <p:cNvSpPr>
              <a:spLocks noChangeArrowheads="1"/>
            </p:cNvSpPr>
            <p:nvPr/>
          </p:nvSpPr>
          <p:spPr bwMode="auto">
            <a:xfrm>
              <a:off x="3120" y="259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</a:p>
          </p:txBody>
        </p:sp>
        <p:sp>
          <p:nvSpPr>
            <p:cNvPr id="227403" name="Rectangle 75"/>
            <p:cNvSpPr>
              <a:spLocks noChangeArrowheads="1"/>
            </p:cNvSpPr>
            <p:nvPr/>
          </p:nvSpPr>
          <p:spPr bwMode="auto">
            <a:xfrm>
              <a:off x="3466" y="1772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O</a:t>
              </a:r>
            </a:p>
          </p:txBody>
        </p:sp>
        <p:sp>
          <p:nvSpPr>
            <p:cNvPr id="227404" name="Arc 76"/>
            <p:cNvSpPr>
              <a:spLocks/>
            </p:cNvSpPr>
            <p:nvPr/>
          </p:nvSpPr>
          <p:spPr bwMode="auto">
            <a:xfrm>
              <a:off x="3696" y="1872"/>
              <a:ext cx="200" cy="224"/>
            </a:xfrm>
            <a:custGeom>
              <a:avLst/>
              <a:gdLst>
                <a:gd name="G0" fmla="+- 0 0 0"/>
                <a:gd name="G1" fmla="+- 21332 0 0"/>
                <a:gd name="G2" fmla="+- 21600 0 0"/>
                <a:gd name="T0" fmla="*/ 3390 w 19056"/>
                <a:gd name="T1" fmla="*/ 0 h 21332"/>
                <a:gd name="T2" fmla="*/ 19056 w 19056"/>
                <a:gd name="T3" fmla="*/ 11162 h 21332"/>
                <a:gd name="T4" fmla="*/ 0 w 19056"/>
                <a:gd name="T5" fmla="*/ 21332 h 2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56" h="21332" fill="none" extrusionOk="0">
                  <a:moveTo>
                    <a:pt x="3390" y="-1"/>
                  </a:moveTo>
                  <a:cubicBezTo>
                    <a:pt x="10072" y="1061"/>
                    <a:pt x="15870" y="5193"/>
                    <a:pt x="19055" y="11162"/>
                  </a:cubicBezTo>
                </a:path>
                <a:path w="19056" h="21332" stroke="0" extrusionOk="0">
                  <a:moveTo>
                    <a:pt x="3390" y="-1"/>
                  </a:moveTo>
                  <a:cubicBezTo>
                    <a:pt x="10072" y="1061"/>
                    <a:pt x="15870" y="5193"/>
                    <a:pt x="19055" y="11162"/>
                  </a:cubicBezTo>
                  <a:lnTo>
                    <a:pt x="0" y="2133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05" name="Arc 77"/>
            <p:cNvSpPr>
              <a:spLocks/>
            </p:cNvSpPr>
            <p:nvPr/>
          </p:nvSpPr>
          <p:spPr bwMode="auto">
            <a:xfrm>
              <a:off x="3600" y="1991"/>
              <a:ext cx="367" cy="253"/>
            </a:xfrm>
            <a:custGeom>
              <a:avLst/>
              <a:gdLst>
                <a:gd name="G0" fmla="+- 13362 0 0"/>
                <a:gd name="G1" fmla="+- 2487 0 0"/>
                <a:gd name="G2" fmla="+- 21600 0 0"/>
                <a:gd name="T0" fmla="*/ 34818 w 34962"/>
                <a:gd name="T1" fmla="*/ 0 h 24087"/>
                <a:gd name="T2" fmla="*/ 0 w 34962"/>
                <a:gd name="T3" fmla="*/ 19458 h 24087"/>
                <a:gd name="T4" fmla="*/ 13362 w 34962"/>
                <a:gd name="T5" fmla="*/ 2487 h 24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962" h="24087" fill="none" extrusionOk="0">
                  <a:moveTo>
                    <a:pt x="34818" y="-1"/>
                  </a:moveTo>
                  <a:cubicBezTo>
                    <a:pt x="34914" y="825"/>
                    <a:pt x="34962" y="1655"/>
                    <a:pt x="34962" y="2487"/>
                  </a:cubicBezTo>
                  <a:cubicBezTo>
                    <a:pt x="34962" y="14416"/>
                    <a:pt x="25291" y="24087"/>
                    <a:pt x="13362" y="24087"/>
                  </a:cubicBezTo>
                  <a:cubicBezTo>
                    <a:pt x="8514" y="24087"/>
                    <a:pt x="3808" y="22456"/>
                    <a:pt x="-1" y="19458"/>
                  </a:cubicBezTo>
                </a:path>
                <a:path w="34962" h="24087" stroke="0" extrusionOk="0">
                  <a:moveTo>
                    <a:pt x="34818" y="-1"/>
                  </a:moveTo>
                  <a:cubicBezTo>
                    <a:pt x="34914" y="825"/>
                    <a:pt x="34962" y="1655"/>
                    <a:pt x="34962" y="2487"/>
                  </a:cubicBezTo>
                  <a:cubicBezTo>
                    <a:pt x="34962" y="14416"/>
                    <a:pt x="25291" y="24087"/>
                    <a:pt x="13362" y="24087"/>
                  </a:cubicBezTo>
                  <a:cubicBezTo>
                    <a:pt x="8514" y="24087"/>
                    <a:pt x="3808" y="22456"/>
                    <a:pt x="-1" y="19458"/>
                  </a:cubicBezTo>
                  <a:lnTo>
                    <a:pt x="13362" y="248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06" name="Oval 78"/>
            <p:cNvSpPr>
              <a:spLocks noChangeAspect="1" noChangeArrowheads="1"/>
            </p:cNvSpPr>
            <p:nvPr/>
          </p:nvSpPr>
          <p:spPr bwMode="auto">
            <a:xfrm>
              <a:off x="4593" y="1750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7407" name="Text Box 79"/>
          <p:cNvSpPr txBox="1">
            <a:spLocks noChangeArrowheads="1"/>
          </p:cNvSpPr>
          <p:nvPr/>
        </p:nvSpPr>
        <p:spPr bwMode="auto">
          <a:xfrm>
            <a:off x="509587" y="3505200"/>
            <a:ext cx="419100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位矢用</a:t>
            </a:r>
            <a:r>
              <a:rPr kumimoji="1" lang="zh-CN" altLang="en-US" sz="2400" dirty="0">
                <a:solidFill>
                  <a:srgbClr val="0000CC"/>
                </a:solidFill>
              </a:rPr>
              <a:t>直角坐标</a:t>
            </a:r>
            <a:r>
              <a:rPr kumimoji="1" lang="zh-CN" altLang="en-US" sz="2400" dirty="0"/>
              <a:t>值表示为：</a:t>
            </a:r>
          </a:p>
        </p:txBody>
      </p:sp>
      <p:graphicFrame>
        <p:nvGraphicFramePr>
          <p:cNvPr id="22740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382700"/>
              </p:ext>
            </p:extLst>
          </p:nvPr>
        </p:nvGraphicFramePr>
        <p:xfrm>
          <a:off x="1143000" y="4267200"/>
          <a:ext cx="1763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9" name="公式" r:id="rId4" imgW="1028520" imgH="228600" progId="Equation.3">
                  <p:embed/>
                </p:oleObj>
              </mc:Choice>
              <mc:Fallback>
                <p:oleObj name="公式" r:id="rId4" imgW="1028520" imgH="2286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17637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35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410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90401"/>
              </p:ext>
            </p:extLst>
          </p:nvPr>
        </p:nvGraphicFramePr>
        <p:xfrm>
          <a:off x="1066800" y="4899025"/>
          <a:ext cx="48815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0" name="公式" r:id="rId6" imgW="2425680" imgH="711000" progId="Equation.3">
                  <p:embed/>
                </p:oleObj>
              </mc:Choice>
              <mc:Fallback>
                <p:oleObj name="公式" r:id="rId6" imgW="2425680" imgH="7110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99025"/>
                        <a:ext cx="48815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35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93" name="Rectangle 41"/>
          <p:cNvSpPr>
            <a:spLocks noChangeArrowheads="1"/>
          </p:cNvSpPr>
          <p:nvPr/>
        </p:nvSpPr>
        <p:spPr bwMode="auto">
          <a:xfrm>
            <a:off x="2632075" y="5410200"/>
            <a:ext cx="1371600" cy="4572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92" name="Rectangle 40"/>
          <p:cNvSpPr>
            <a:spLocks noChangeArrowheads="1"/>
          </p:cNvSpPr>
          <p:nvPr/>
        </p:nvSpPr>
        <p:spPr bwMode="auto">
          <a:xfrm>
            <a:off x="609600" y="1828800"/>
            <a:ext cx="1371600" cy="4572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89D7-67D2-40FE-8B14-6A467D1B33B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位置矢量与运动方程</a:t>
            </a:r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4953000" y="2286000"/>
            <a:ext cx="3922713" cy="4024313"/>
            <a:chOff x="3120" y="1584"/>
            <a:chExt cx="2471" cy="2535"/>
          </a:xfrm>
        </p:grpSpPr>
        <p:grpSp>
          <p:nvGrpSpPr>
            <p:cNvPr id="228357" name="Group 5"/>
            <p:cNvGrpSpPr>
              <a:grpSpLocks/>
            </p:cNvGrpSpPr>
            <p:nvPr/>
          </p:nvGrpSpPr>
          <p:grpSpPr bwMode="auto">
            <a:xfrm>
              <a:off x="3120" y="1584"/>
              <a:ext cx="2471" cy="2535"/>
              <a:chOff x="3120" y="1584"/>
              <a:chExt cx="2471" cy="2535"/>
            </a:xfrm>
          </p:grpSpPr>
          <p:sp>
            <p:nvSpPr>
              <p:cNvPr id="228358" name="Freeform 6"/>
              <p:cNvSpPr>
                <a:spLocks/>
              </p:cNvSpPr>
              <p:nvPr/>
            </p:nvSpPr>
            <p:spPr bwMode="auto">
              <a:xfrm>
                <a:off x="3523" y="2329"/>
                <a:ext cx="1549" cy="879"/>
              </a:xfrm>
              <a:custGeom>
                <a:avLst/>
                <a:gdLst/>
                <a:ahLst/>
                <a:cxnLst>
                  <a:cxn ang="0">
                    <a:pos x="0" y="456"/>
                  </a:cxn>
                  <a:cxn ang="0">
                    <a:pos x="384" y="24"/>
                  </a:cxn>
                  <a:cxn ang="0">
                    <a:pos x="912" y="312"/>
                  </a:cxn>
                </a:cxnLst>
                <a:rect l="0" t="0" r="r" b="b"/>
                <a:pathLst>
                  <a:path w="912" h="456">
                    <a:moveTo>
                      <a:pt x="0" y="456"/>
                    </a:moveTo>
                    <a:cubicBezTo>
                      <a:pt x="116" y="252"/>
                      <a:pt x="232" y="48"/>
                      <a:pt x="384" y="24"/>
                    </a:cubicBezTo>
                    <a:cubicBezTo>
                      <a:pt x="536" y="0"/>
                      <a:pt x="724" y="156"/>
                      <a:pt x="912" y="312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>
                <a:outerShdw dist="12700" dir="54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8359" name="Group 7"/>
              <p:cNvGrpSpPr>
                <a:grpSpLocks/>
              </p:cNvGrpSpPr>
              <p:nvPr/>
            </p:nvGrpSpPr>
            <p:grpSpPr bwMode="auto">
              <a:xfrm>
                <a:off x="3120" y="1584"/>
                <a:ext cx="2471" cy="2535"/>
                <a:chOff x="3120" y="1584"/>
                <a:chExt cx="2471" cy="2535"/>
              </a:xfrm>
            </p:grpSpPr>
            <p:grpSp>
              <p:nvGrpSpPr>
                <p:cNvPr id="228360" name="Group 8"/>
                <p:cNvGrpSpPr>
                  <a:grpSpLocks/>
                </p:cNvGrpSpPr>
                <p:nvPr/>
              </p:nvGrpSpPr>
              <p:grpSpPr bwMode="auto">
                <a:xfrm>
                  <a:off x="3120" y="1680"/>
                  <a:ext cx="2448" cy="2304"/>
                  <a:chOff x="3312" y="1906"/>
                  <a:chExt cx="2112" cy="1887"/>
                </a:xfrm>
              </p:grpSpPr>
              <p:sp>
                <p:nvSpPr>
                  <p:cNvPr id="22836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016" y="3143"/>
                    <a:ext cx="140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ffectLst>
                    <a:outerShdw dist="12700" dir="54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362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6" y="1906"/>
                    <a:ext cx="0" cy="123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ffectLst>
                    <a:outerShdw dist="12700" dir="54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363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3143"/>
                    <a:ext cx="704" cy="65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ffectLst>
                    <a:outerShdw dist="12700" dir="54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836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6" y="3792"/>
                  <a:ext cx="35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12700" dir="5400000" algn="ctr" rotWithShape="0">
                    <a:schemeClr val="bg2"/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i="1"/>
                    <a:t>x</a:t>
                  </a:r>
                </a:p>
              </p:txBody>
            </p:sp>
            <p:sp>
              <p:nvSpPr>
                <p:cNvPr id="228365" name="Rectangle 13"/>
                <p:cNvSpPr>
                  <a:spLocks noChangeArrowheads="1"/>
                </p:cNvSpPr>
                <p:nvPr/>
              </p:nvSpPr>
              <p:spPr bwMode="auto">
                <a:xfrm>
                  <a:off x="3888" y="3120"/>
                  <a:ext cx="27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12700" dir="5400000" algn="ctr" rotWithShape="0">
                    <a:schemeClr val="bg2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i="1"/>
                    <a:t>O</a:t>
                  </a:r>
                </a:p>
              </p:txBody>
            </p:sp>
            <p:sp>
              <p:nvSpPr>
                <p:cNvPr id="228366" name="Rectangle 14"/>
                <p:cNvSpPr>
                  <a:spLocks noChangeArrowheads="1"/>
                </p:cNvSpPr>
                <p:nvPr/>
              </p:nvSpPr>
              <p:spPr bwMode="auto">
                <a:xfrm>
                  <a:off x="4032" y="1584"/>
                  <a:ext cx="3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12700" dir="5400000" algn="ctr" rotWithShape="0">
                    <a:schemeClr val="bg2"/>
                  </a:outerShdw>
                </a:effec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800" i="1"/>
                    <a:t>z</a:t>
                  </a:r>
                </a:p>
              </p:txBody>
            </p:sp>
            <p:sp>
              <p:nvSpPr>
                <p:cNvPr id="228367" name="Rectangle 15"/>
                <p:cNvSpPr>
                  <a:spLocks noChangeArrowheads="1"/>
                </p:cNvSpPr>
                <p:nvPr/>
              </p:nvSpPr>
              <p:spPr bwMode="auto">
                <a:xfrm>
                  <a:off x="5376" y="3216"/>
                  <a:ext cx="21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12700" dir="5400000" algn="ctr" rotWithShape="0">
                    <a:schemeClr val="bg2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i="1"/>
                    <a:t>y</a:t>
                  </a:r>
                </a:p>
              </p:txBody>
            </p:sp>
          </p:grpSp>
        </p:grpSp>
        <p:grpSp>
          <p:nvGrpSpPr>
            <p:cNvPr id="228368" name="Group 16"/>
            <p:cNvGrpSpPr>
              <a:grpSpLocks/>
            </p:cNvGrpSpPr>
            <p:nvPr/>
          </p:nvGrpSpPr>
          <p:grpSpPr bwMode="auto">
            <a:xfrm>
              <a:off x="3648" y="2557"/>
              <a:ext cx="1200" cy="635"/>
              <a:chOff x="3648" y="2557"/>
              <a:chExt cx="1200" cy="635"/>
            </a:xfrm>
          </p:grpSpPr>
          <p:sp>
            <p:nvSpPr>
              <p:cNvPr id="228369" name="Line 17"/>
              <p:cNvSpPr>
                <a:spLocks noChangeShapeType="1"/>
              </p:cNvSpPr>
              <p:nvPr/>
            </p:nvSpPr>
            <p:spPr bwMode="auto">
              <a:xfrm flipH="1" flipV="1">
                <a:off x="3648" y="2976"/>
                <a:ext cx="304" cy="213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>
                <a:outerShdw dist="12700" dir="54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8370" name="Group 18"/>
              <p:cNvGrpSpPr>
                <a:grpSpLocks/>
              </p:cNvGrpSpPr>
              <p:nvPr/>
            </p:nvGrpSpPr>
            <p:grpSpPr bwMode="auto">
              <a:xfrm>
                <a:off x="3936" y="2557"/>
                <a:ext cx="912" cy="635"/>
                <a:chOff x="3936" y="2557"/>
                <a:chExt cx="912" cy="635"/>
              </a:xfrm>
            </p:grpSpPr>
            <p:sp>
              <p:nvSpPr>
                <p:cNvPr id="22837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936" y="2736"/>
                  <a:ext cx="912" cy="4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>
                  <a:outerShdw dist="12700" dir="54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28372" name="Object 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2464247"/>
                    </p:ext>
                  </p:extLst>
                </p:nvPr>
              </p:nvGraphicFramePr>
              <p:xfrm>
                <a:off x="4157" y="2557"/>
                <a:ext cx="352" cy="3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8372" name="公式" r:id="rId2" imgW="126720" imgH="152280" progId="Equation.3">
                        <p:embed/>
                      </p:oleObj>
                    </mc:Choice>
                    <mc:Fallback>
                      <p:oleObj name="公式" r:id="rId2" imgW="126720" imgH="152280" progId="Equation.3">
                        <p:embed/>
                        <p:pic>
                          <p:nvPicPr>
                            <p:cNvPr id="0" name="Picture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57" y="2557"/>
                              <a:ext cx="352" cy="390"/>
                            </a:xfrm>
                            <a:prstGeom prst="rect">
                              <a:avLst/>
                            </a:prstGeom>
                            <a:noFill/>
                            <a:effectLst>
                              <a:outerShdw dist="12700" dir="5400000" algn="ctr" rotWithShape="0">
                                <a:srgbClr val="808080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533400" y="1828800"/>
            <a:ext cx="2514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运动方程</a:t>
            </a:r>
            <a:r>
              <a:rPr kumimoji="1" lang="zh-CN" altLang="en-US" sz="2400" dirty="0"/>
              <a:t>：</a:t>
            </a:r>
          </a:p>
        </p:txBody>
      </p:sp>
      <p:graphicFrame>
        <p:nvGraphicFramePr>
          <p:cNvPr id="22838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775795"/>
              </p:ext>
            </p:extLst>
          </p:nvPr>
        </p:nvGraphicFramePr>
        <p:xfrm>
          <a:off x="2476500" y="1828800"/>
          <a:ext cx="3852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6" name="公式" r:id="rId4" imgW="1930320" imgH="228600" progId="Equation.3">
                  <p:embed/>
                </p:oleObj>
              </mc:Choice>
              <mc:Fallback>
                <p:oleObj name="公式" r:id="rId4" imgW="1930320" imgH="2286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828800"/>
                        <a:ext cx="3852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486117"/>
              </p:ext>
            </p:extLst>
          </p:nvPr>
        </p:nvGraphicFramePr>
        <p:xfrm>
          <a:off x="2514600" y="2514600"/>
          <a:ext cx="11144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7" name="Equation" r:id="rId6" imgW="558720" imgH="647640" progId="Equation.3">
                  <p:embed/>
                </p:oleObj>
              </mc:Choice>
              <mc:Fallback>
                <p:oleObj name="Equation" r:id="rId6" imgW="558720" imgH="6476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11144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8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673097"/>
              </p:ext>
            </p:extLst>
          </p:nvPr>
        </p:nvGraphicFramePr>
        <p:xfrm>
          <a:off x="990600" y="4419600"/>
          <a:ext cx="27828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9" name="公式" r:id="rId8" imgW="1752480" imgH="241200" progId="Equation.3">
                  <p:embed/>
                </p:oleObj>
              </mc:Choice>
              <mc:Fallback>
                <p:oleObj name="公式" r:id="rId8" imgW="1752480" imgH="2412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27828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91" name="Rectangle 39"/>
          <p:cNvSpPr>
            <a:spLocks noChangeArrowheads="1"/>
          </p:cNvSpPr>
          <p:nvPr/>
        </p:nvSpPr>
        <p:spPr bwMode="auto">
          <a:xfrm>
            <a:off x="2590800" y="54102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轨道方程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93" grpId="0" animBg="1"/>
      <p:bldP spid="228392" grpId="0" animBg="1"/>
      <p:bldP spid="2283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C237-3AFA-4682-946A-F62AE5ACA82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位移与路程</a:t>
            </a:r>
          </a:p>
        </p:txBody>
      </p:sp>
      <p:grpSp>
        <p:nvGrpSpPr>
          <p:cNvPr id="229407" name="Group 31"/>
          <p:cNvGrpSpPr>
            <a:grpSpLocks/>
          </p:cNvGrpSpPr>
          <p:nvPr/>
        </p:nvGrpSpPr>
        <p:grpSpPr bwMode="auto">
          <a:xfrm>
            <a:off x="457200" y="1752600"/>
            <a:ext cx="4298950" cy="1860550"/>
            <a:chOff x="336" y="816"/>
            <a:chExt cx="2708" cy="1172"/>
          </a:xfrm>
        </p:grpSpPr>
        <p:sp>
          <p:nvSpPr>
            <p:cNvPr id="229408" name="Text Box 32"/>
            <p:cNvSpPr txBox="1">
              <a:spLocks noChangeArrowheads="1"/>
            </p:cNvSpPr>
            <p:nvPr/>
          </p:nvSpPr>
          <p:spPr bwMode="auto">
            <a:xfrm>
              <a:off x="336" y="816"/>
              <a:ext cx="2592" cy="1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/>
                <a:t>设质点做曲线运动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800" i="1" dirty="0"/>
                <a:t>t</a:t>
              </a:r>
              <a:r>
                <a:rPr kumimoji="1" lang="zh-CN" altLang="zh-CN" sz="2800" dirty="0"/>
                <a:t>时刻位于</a:t>
              </a:r>
              <a:r>
                <a:rPr kumimoji="1" lang="en-US" altLang="zh-CN" sz="2800" i="1" dirty="0"/>
                <a:t>A</a:t>
              </a:r>
              <a:r>
                <a:rPr kumimoji="1" lang="zh-CN" altLang="zh-CN" sz="2800" dirty="0"/>
                <a:t>点，位矢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800" i="1" dirty="0"/>
                <a:t>t</a:t>
              </a:r>
              <a:r>
                <a:rPr kumimoji="1" lang="en-US" altLang="zh-CN" sz="2800" dirty="0"/>
                <a:t>+</a:t>
              </a:r>
              <a:r>
                <a:rPr kumimoji="1" lang="en-US" altLang="zh-CN" sz="2800" dirty="0">
                  <a:sym typeface="Symbol" pitchFamily="18" charset="2"/>
                </a:rPr>
                <a:t></a:t>
              </a:r>
              <a:r>
                <a:rPr kumimoji="1" lang="en-US" altLang="zh-CN" sz="2800" i="1" dirty="0">
                  <a:sym typeface="Symbol" pitchFamily="18" charset="2"/>
                </a:rPr>
                <a:t>t</a:t>
              </a:r>
              <a:r>
                <a:rPr kumimoji="1" lang="zh-CN" altLang="zh-CN" sz="2800" dirty="0">
                  <a:sym typeface="Symbol" pitchFamily="18" charset="2"/>
                </a:rPr>
                <a:t>时刻位于</a:t>
              </a:r>
              <a:r>
                <a:rPr kumimoji="1" lang="en-US" altLang="zh-CN" sz="2800" i="1" dirty="0">
                  <a:sym typeface="Symbol" pitchFamily="18" charset="2"/>
                </a:rPr>
                <a:t>B</a:t>
              </a:r>
              <a:r>
                <a:rPr kumimoji="1" lang="zh-CN" altLang="zh-CN" sz="2800" dirty="0">
                  <a:sym typeface="Symbol" pitchFamily="18" charset="2"/>
                </a:rPr>
                <a:t>点，位矢</a:t>
              </a:r>
              <a:endParaRPr kumimoji="1" lang="zh-CN" altLang="en-US" sz="2800" dirty="0"/>
            </a:p>
          </p:txBody>
        </p:sp>
        <p:graphicFrame>
          <p:nvGraphicFramePr>
            <p:cNvPr id="22940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8887334"/>
                </p:ext>
              </p:extLst>
            </p:nvPr>
          </p:nvGraphicFramePr>
          <p:xfrm>
            <a:off x="2400" y="1152"/>
            <a:ext cx="32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09" name="公式" r:id="rId2" imgW="164880" imgH="215640" progId="Equation.3">
                    <p:embed/>
                  </p:oleObj>
                </mc:Choice>
                <mc:Fallback>
                  <p:oleObj name="公式" r:id="rId2" imgW="164880" imgH="21564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52"/>
                          <a:ext cx="329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9933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941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1325599"/>
                </p:ext>
              </p:extLst>
            </p:nvPr>
          </p:nvGraphicFramePr>
          <p:xfrm>
            <a:off x="2736" y="1584"/>
            <a:ext cx="308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10" name="公式" r:id="rId4" imgW="164880" imgH="215640" progId="Equation.3">
                    <p:embed/>
                  </p:oleObj>
                </mc:Choice>
                <mc:Fallback>
                  <p:oleObj name="公式" r:id="rId4" imgW="164880" imgH="21564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584"/>
                          <a:ext cx="308" cy="4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9933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9411" name="Group 35"/>
          <p:cNvGrpSpPr>
            <a:grpSpLocks/>
          </p:cNvGrpSpPr>
          <p:nvPr/>
        </p:nvGrpSpPr>
        <p:grpSpPr bwMode="auto">
          <a:xfrm>
            <a:off x="6227763" y="2022475"/>
            <a:ext cx="1447800" cy="528638"/>
            <a:chOff x="3792" y="672"/>
            <a:chExt cx="912" cy="333"/>
          </a:xfrm>
        </p:grpSpPr>
        <p:sp>
          <p:nvSpPr>
            <p:cNvPr id="229412" name="Line 36"/>
            <p:cNvSpPr>
              <a:spLocks noChangeShapeType="1"/>
            </p:cNvSpPr>
            <p:nvPr/>
          </p:nvSpPr>
          <p:spPr bwMode="auto">
            <a:xfrm>
              <a:off x="3792" y="672"/>
              <a:ext cx="91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>
              <a:outerShdw dist="28398" dir="1593903" algn="ctr" rotWithShape="0">
                <a:srgbClr val="FFFFCC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9413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4612756"/>
                </p:ext>
              </p:extLst>
            </p:nvPr>
          </p:nvGraphicFramePr>
          <p:xfrm>
            <a:off x="3984" y="672"/>
            <a:ext cx="259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13" name="公式" r:id="rId6" imgW="241200" imgH="203040" progId="Equation.3">
                    <p:embed/>
                  </p:oleObj>
                </mc:Choice>
                <mc:Fallback>
                  <p:oleObj name="公式" r:id="rId6" imgW="241200" imgH="20304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672"/>
                          <a:ext cx="259" cy="333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25400" algn="ctr" rotWithShape="0">
                            <a:schemeClr val="accent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414" name="Freeform 38"/>
          <p:cNvSpPr>
            <a:spLocks/>
          </p:cNvSpPr>
          <p:nvPr/>
        </p:nvSpPr>
        <p:spPr bwMode="auto">
          <a:xfrm>
            <a:off x="5365750" y="1830388"/>
            <a:ext cx="3032125" cy="922337"/>
          </a:xfrm>
          <a:custGeom>
            <a:avLst/>
            <a:gdLst/>
            <a:ahLst/>
            <a:cxnLst>
              <a:cxn ang="0">
                <a:pos x="0" y="496"/>
              </a:cxn>
              <a:cxn ang="0">
                <a:pos x="720" y="16"/>
              </a:cxn>
              <a:cxn ang="0">
                <a:pos x="1680" y="400"/>
              </a:cxn>
            </a:cxnLst>
            <a:rect l="0" t="0" r="r" b="b"/>
            <a:pathLst>
              <a:path w="1680" h="496">
                <a:moveTo>
                  <a:pt x="0" y="496"/>
                </a:moveTo>
                <a:cubicBezTo>
                  <a:pt x="220" y="264"/>
                  <a:pt x="440" y="32"/>
                  <a:pt x="720" y="16"/>
                </a:cubicBezTo>
                <a:cubicBezTo>
                  <a:pt x="1000" y="0"/>
                  <a:pt x="1340" y="200"/>
                  <a:pt x="1680" y="400"/>
                </a:cubicBezTo>
              </a:path>
            </a:pathLst>
          </a:custGeom>
          <a:noFill/>
          <a:ln w="28575" cmpd="sng">
            <a:solidFill>
              <a:srgbClr val="008000"/>
            </a:solidFill>
            <a:round/>
            <a:headEnd/>
            <a:tailEnd/>
          </a:ln>
          <a:effectLst>
            <a:outerShdw dist="25400" algn="ctr" rotWithShape="0">
              <a:schemeClr val="accent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9415" name="Group 39"/>
          <p:cNvGrpSpPr>
            <a:grpSpLocks/>
          </p:cNvGrpSpPr>
          <p:nvPr/>
        </p:nvGrpSpPr>
        <p:grpSpPr bwMode="auto">
          <a:xfrm>
            <a:off x="4932363" y="1412875"/>
            <a:ext cx="3694112" cy="3198813"/>
            <a:chOff x="2976" y="288"/>
            <a:chExt cx="2327" cy="2015"/>
          </a:xfrm>
        </p:grpSpPr>
        <p:sp>
          <p:nvSpPr>
            <p:cNvPr id="229416" name="Line 40"/>
            <p:cNvSpPr>
              <a:spLocks noChangeShapeType="1"/>
            </p:cNvSpPr>
            <p:nvPr/>
          </p:nvSpPr>
          <p:spPr bwMode="auto">
            <a:xfrm>
              <a:off x="3467" y="1676"/>
              <a:ext cx="18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17" name="Line 41"/>
            <p:cNvSpPr>
              <a:spLocks noChangeShapeType="1"/>
            </p:cNvSpPr>
            <p:nvPr/>
          </p:nvSpPr>
          <p:spPr bwMode="auto">
            <a:xfrm flipH="1">
              <a:off x="2976" y="1676"/>
              <a:ext cx="491" cy="5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18" name="Line 42"/>
            <p:cNvSpPr>
              <a:spLocks noChangeShapeType="1"/>
            </p:cNvSpPr>
            <p:nvPr/>
          </p:nvSpPr>
          <p:spPr bwMode="auto">
            <a:xfrm flipV="1">
              <a:off x="3467" y="438"/>
              <a:ext cx="0" cy="1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3249" y="288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z</a:t>
              </a:r>
              <a:endParaRPr kumimoji="1" lang="en-US" altLang="zh-CN" sz="2400" i="1"/>
            </a:p>
          </p:txBody>
        </p:sp>
        <p:sp>
          <p:nvSpPr>
            <p:cNvPr id="229420" name="Rectangle 44"/>
            <p:cNvSpPr>
              <a:spLocks noChangeArrowheads="1"/>
            </p:cNvSpPr>
            <p:nvPr/>
          </p:nvSpPr>
          <p:spPr bwMode="auto">
            <a:xfrm>
              <a:off x="5088" y="163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y</a:t>
              </a:r>
            </a:p>
          </p:txBody>
        </p:sp>
        <p:sp>
          <p:nvSpPr>
            <p:cNvPr id="229421" name="Rectangle 45"/>
            <p:cNvSpPr>
              <a:spLocks noChangeArrowheads="1"/>
            </p:cNvSpPr>
            <p:nvPr/>
          </p:nvSpPr>
          <p:spPr bwMode="auto">
            <a:xfrm>
              <a:off x="3031" y="197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  <a:endParaRPr kumimoji="1" lang="en-US" altLang="zh-CN" sz="2400" i="1"/>
            </a:p>
          </p:txBody>
        </p:sp>
        <p:sp>
          <p:nvSpPr>
            <p:cNvPr id="229422" name="Rectangle 46"/>
            <p:cNvSpPr>
              <a:spLocks noChangeArrowheads="1"/>
            </p:cNvSpPr>
            <p:nvPr/>
          </p:nvSpPr>
          <p:spPr bwMode="auto">
            <a:xfrm>
              <a:off x="3249" y="1413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O</a:t>
              </a:r>
            </a:p>
          </p:txBody>
        </p:sp>
      </p:grpSp>
      <p:grpSp>
        <p:nvGrpSpPr>
          <p:cNvPr id="229423" name="Group 47"/>
          <p:cNvGrpSpPr>
            <a:grpSpLocks/>
          </p:cNvGrpSpPr>
          <p:nvPr/>
        </p:nvGrpSpPr>
        <p:grpSpPr bwMode="auto">
          <a:xfrm>
            <a:off x="5715000" y="1752600"/>
            <a:ext cx="2513013" cy="1876425"/>
            <a:chOff x="3467" y="494"/>
            <a:chExt cx="1583" cy="1182"/>
          </a:xfrm>
        </p:grpSpPr>
        <p:sp>
          <p:nvSpPr>
            <p:cNvPr id="229424" name="Line 48"/>
            <p:cNvSpPr>
              <a:spLocks noChangeShapeType="1"/>
            </p:cNvSpPr>
            <p:nvPr/>
          </p:nvSpPr>
          <p:spPr bwMode="auto">
            <a:xfrm flipV="1">
              <a:off x="3467" y="776"/>
              <a:ext cx="1255" cy="9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>
              <a:outerShdw dist="254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9425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1707529"/>
                </p:ext>
              </p:extLst>
            </p:nvPr>
          </p:nvGraphicFramePr>
          <p:xfrm>
            <a:off x="4177" y="1057"/>
            <a:ext cx="333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25" name="公式" r:id="rId8" imgW="164880" imgH="215640" progId="Equation.3">
                    <p:embed/>
                  </p:oleObj>
                </mc:Choice>
                <mc:Fallback>
                  <p:oleObj name="公式" r:id="rId8" imgW="164880" imgH="21564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1057"/>
                          <a:ext cx="333" cy="450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25400" algn="ctr" rotWithShape="0">
                            <a:schemeClr val="accent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426" name="Rectangle 50"/>
            <p:cNvSpPr>
              <a:spLocks noChangeArrowheads="1"/>
            </p:cNvSpPr>
            <p:nvPr/>
          </p:nvSpPr>
          <p:spPr bwMode="auto">
            <a:xfrm>
              <a:off x="4722" y="494"/>
              <a:ext cx="3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solidFill>
                    <a:srgbClr val="0000CC"/>
                  </a:solidFill>
                </a:rPr>
                <a:t>B</a:t>
              </a:r>
              <a:endParaRPr kumimoji="1" lang="en-US" altLang="zh-CN" sz="2400" i="1">
                <a:solidFill>
                  <a:srgbClr val="0000CC"/>
                </a:solidFill>
              </a:endParaRPr>
            </a:p>
          </p:txBody>
        </p:sp>
      </p:grpSp>
      <p:grpSp>
        <p:nvGrpSpPr>
          <p:cNvPr id="229427" name="Group 51"/>
          <p:cNvGrpSpPr>
            <a:grpSpLocks/>
          </p:cNvGrpSpPr>
          <p:nvPr/>
        </p:nvGrpSpPr>
        <p:grpSpPr bwMode="auto">
          <a:xfrm>
            <a:off x="5715000" y="1447800"/>
            <a:ext cx="779463" cy="2143125"/>
            <a:chOff x="3467" y="326"/>
            <a:chExt cx="491" cy="1350"/>
          </a:xfrm>
        </p:grpSpPr>
        <p:sp>
          <p:nvSpPr>
            <p:cNvPr id="229428" name="Line 52"/>
            <p:cNvSpPr>
              <a:spLocks noChangeShapeType="1"/>
            </p:cNvSpPr>
            <p:nvPr/>
          </p:nvSpPr>
          <p:spPr bwMode="auto">
            <a:xfrm flipV="1">
              <a:off x="3467" y="663"/>
              <a:ext cx="328" cy="10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>
              <a:outerShdw dist="254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9429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1941937"/>
                </p:ext>
              </p:extLst>
            </p:nvPr>
          </p:nvGraphicFramePr>
          <p:xfrm>
            <a:off x="3643" y="944"/>
            <a:ext cx="307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29" name="公式" r:id="rId10" imgW="152280" imgH="215640" progId="Equation.3">
                    <p:embed/>
                  </p:oleObj>
                </mc:Choice>
                <mc:Fallback>
                  <p:oleObj name="公式" r:id="rId10" imgW="152280" imgH="21564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" y="944"/>
                          <a:ext cx="307" cy="4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25400" algn="ctr" rotWithShape="0">
                            <a:schemeClr val="accent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430" name="Rectangle 54"/>
            <p:cNvSpPr>
              <a:spLocks noChangeArrowheads="1"/>
            </p:cNvSpPr>
            <p:nvPr/>
          </p:nvSpPr>
          <p:spPr bwMode="auto">
            <a:xfrm>
              <a:off x="3576" y="326"/>
              <a:ext cx="3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solidFill>
                    <a:srgbClr val="0000CC"/>
                  </a:solidFill>
                </a:rPr>
                <a:t>A</a:t>
              </a:r>
              <a:endParaRPr kumimoji="1" lang="en-US" altLang="zh-CN" sz="2400" i="1">
                <a:solidFill>
                  <a:srgbClr val="0000CC"/>
                </a:solidFill>
              </a:endParaRPr>
            </a:p>
          </p:txBody>
        </p:sp>
      </p:grpSp>
      <p:sp>
        <p:nvSpPr>
          <p:cNvPr id="229431" name="Text Box 55"/>
          <p:cNvSpPr txBox="1">
            <a:spLocks noChangeArrowheads="1"/>
          </p:cNvSpPr>
          <p:nvPr/>
        </p:nvSpPr>
        <p:spPr bwMode="auto">
          <a:xfrm>
            <a:off x="457200" y="41148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 </a:t>
            </a:r>
            <a:r>
              <a:rPr kumimoji="1" lang="zh-CN" altLang="en-US" sz="2800">
                <a:solidFill>
                  <a:srgbClr val="0000CC"/>
                </a:solidFill>
              </a:rPr>
              <a:t>位移</a:t>
            </a:r>
            <a:r>
              <a:rPr kumimoji="1" lang="zh-CN" altLang="en-US" sz="2800"/>
              <a:t>矢量：</a:t>
            </a:r>
          </a:p>
        </p:txBody>
      </p:sp>
      <p:sp>
        <p:nvSpPr>
          <p:cNvPr id="229432" name="Text Box 56"/>
          <p:cNvSpPr txBox="1">
            <a:spLocks noChangeArrowheads="1"/>
          </p:cNvSpPr>
          <p:nvPr/>
        </p:nvSpPr>
        <p:spPr bwMode="auto">
          <a:xfrm>
            <a:off x="685800" y="5105400"/>
            <a:ext cx="77755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800" dirty="0"/>
              <a:t>    </a:t>
            </a:r>
            <a:r>
              <a:rPr kumimoji="1" lang="zh-CN" altLang="en-US" sz="2800" dirty="0"/>
              <a:t>在</a:t>
            </a:r>
            <a:r>
              <a:rPr kumimoji="1" lang="zh-CN" altLang="en-US" sz="2800" dirty="0">
                <a:sym typeface="Symbol" pitchFamily="18" charset="2"/>
              </a:rPr>
              <a:t></a:t>
            </a:r>
            <a:r>
              <a:rPr kumimoji="1" lang="en-US" altLang="zh-CN" sz="2800" i="1" dirty="0">
                <a:sym typeface="Symbol" pitchFamily="18" charset="2"/>
              </a:rPr>
              <a:t>t </a:t>
            </a:r>
            <a:r>
              <a:rPr kumimoji="1" lang="zh-CN" altLang="en-US" sz="2800" dirty="0">
                <a:sym typeface="Symbol" pitchFamily="18" charset="2"/>
              </a:rPr>
              <a:t>时间内，位矢（位置矢量）的变化量（即</a:t>
            </a:r>
            <a:r>
              <a:rPr kumimoji="1" lang="en-US" altLang="zh-CN" sz="2800" i="1" dirty="0">
                <a:sym typeface="Symbol" pitchFamily="18" charset="2"/>
              </a:rPr>
              <a:t>A</a:t>
            </a:r>
            <a:r>
              <a:rPr kumimoji="1" lang="zh-CN" altLang="en-US" sz="2800" dirty="0">
                <a:sym typeface="Symbol" pitchFamily="18" charset="2"/>
              </a:rPr>
              <a:t>到</a:t>
            </a:r>
            <a:r>
              <a:rPr kumimoji="1" lang="en-US" altLang="zh-CN" sz="2800" i="1" dirty="0">
                <a:sym typeface="Symbol" pitchFamily="18" charset="2"/>
              </a:rPr>
              <a:t>B</a:t>
            </a:r>
            <a:r>
              <a:rPr kumimoji="1" lang="zh-CN" altLang="en-US" sz="2800" dirty="0">
                <a:sym typeface="Symbol" pitchFamily="18" charset="2"/>
              </a:rPr>
              <a:t>的有向线段），简称</a:t>
            </a: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位移</a:t>
            </a:r>
            <a:r>
              <a:rPr kumimoji="1" lang="zh-CN" altLang="en-US" sz="2800" dirty="0"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2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2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4" grpId="0" animBg="1"/>
      <p:bldP spid="229431" grpId="0" autoUpdateAnimBg="0"/>
      <p:bldP spid="22943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7E1E-D7A6-4EA6-899B-118D6D9D04C5}" type="slidenum">
              <a:rPr lang="en-US" altLang="zh-CN"/>
              <a:pPr/>
              <a:t>14</a:t>
            </a:fld>
            <a:endParaRPr lang="en-US" altLang="zh-CN"/>
          </a:p>
        </p:txBody>
      </p:sp>
      <p:grpSp>
        <p:nvGrpSpPr>
          <p:cNvPr id="230405" name="Group 5"/>
          <p:cNvGrpSpPr>
            <a:grpSpLocks/>
          </p:cNvGrpSpPr>
          <p:nvPr/>
        </p:nvGrpSpPr>
        <p:grpSpPr bwMode="auto">
          <a:xfrm>
            <a:off x="5105400" y="838200"/>
            <a:ext cx="3694113" cy="3198813"/>
            <a:chOff x="2925" y="482"/>
            <a:chExt cx="2327" cy="2015"/>
          </a:xfrm>
        </p:grpSpPr>
        <p:grpSp>
          <p:nvGrpSpPr>
            <p:cNvPr id="230406" name="Group 6"/>
            <p:cNvGrpSpPr>
              <a:grpSpLocks/>
            </p:cNvGrpSpPr>
            <p:nvPr/>
          </p:nvGrpSpPr>
          <p:grpSpPr bwMode="auto">
            <a:xfrm>
              <a:off x="3741" y="866"/>
              <a:ext cx="912" cy="333"/>
              <a:chOff x="3792" y="672"/>
              <a:chExt cx="912" cy="333"/>
            </a:xfrm>
          </p:grpSpPr>
          <p:sp>
            <p:nvSpPr>
              <p:cNvPr id="230407" name="Line 7"/>
              <p:cNvSpPr>
                <a:spLocks noChangeShapeType="1"/>
              </p:cNvSpPr>
              <p:nvPr/>
            </p:nvSpPr>
            <p:spPr bwMode="auto">
              <a:xfrm>
                <a:off x="3792" y="672"/>
                <a:ext cx="912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0408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2165990"/>
                  </p:ext>
                </p:extLst>
              </p:nvPr>
            </p:nvGraphicFramePr>
            <p:xfrm>
              <a:off x="3984" y="672"/>
              <a:ext cx="259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408" name="公式" r:id="rId2" imgW="241200" imgH="203040" progId="Equation.3">
                      <p:embed/>
                    </p:oleObj>
                  </mc:Choice>
                  <mc:Fallback>
                    <p:oleObj name="公式" r:id="rId2" imgW="241200" imgH="20304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672"/>
                            <a:ext cx="259" cy="333"/>
                          </a:xfrm>
                          <a:prstGeom prst="rect">
                            <a:avLst/>
                          </a:prstGeom>
                          <a:noFill/>
                          <a:effectLst>
                            <a:outerShdw dist="25400" algn="ctr" rotWithShape="0">
                              <a:schemeClr val="accent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0409" name="Freeform 9"/>
            <p:cNvSpPr>
              <a:spLocks/>
            </p:cNvSpPr>
            <p:nvPr/>
          </p:nvSpPr>
          <p:spPr bwMode="auto">
            <a:xfrm>
              <a:off x="3198" y="745"/>
              <a:ext cx="1910" cy="581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720" y="16"/>
                </a:cxn>
                <a:cxn ang="0">
                  <a:pos x="1680" y="400"/>
                </a:cxn>
              </a:cxnLst>
              <a:rect l="0" t="0" r="r" b="b"/>
              <a:pathLst>
                <a:path w="1680" h="496">
                  <a:moveTo>
                    <a:pt x="0" y="496"/>
                  </a:moveTo>
                  <a:cubicBezTo>
                    <a:pt x="220" y="264"/>
                    <a:pt x="440" y="32"/>
                    <a:pt x="720" y="16"/>
                  </a:cubicBezTo>
                  <a:cubicBezTo>
                    <a:pt x="1000" y="0"/>
                    <a:pt x="1340" y="200"/>
                    <a:pt x="1680" y="400"/>
                  </a:cubicBezTo>
                </a:path>
              </a:pathLst>
            </a:custGeom>
            <a:noFill/>
            <a:ln w="28575" cmpd="sng">
              <a:solidFill>
                <a:srgbClr val="339966"/>
              </a:solidFill>
              <a:round/>
              <a:headEnd/>
              <a:tailEnd/>
            </a:ln>
            <a:effectLst>
              <a:outerShdw dist="254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0410" name="Group 10"/>
            <p:cNvGrpSpPr>
              <a:grpSpLocks/>
            </p:cNvGrpSpPr>
            <p:nvPr/>
          </p:nvGrpSpPr>
          <p:grpSpPr bwMode="auto">
            <a:xfrm>
              <a:off x="2925" y="482"/>
              <a:ext cx="2327" cy="2015"/>
              <a:chOff x="2976" y="288"/>
              <a:chExt cx="2327" cy="2015"/>
            </a:xfrm>
          </p:grpSpPr>
          <p:sp>
            <p:nvSpPr>
              <p:cNvPr id="230411" name="Line 11"/>
              <p:cNvSpPr>
                <a:spLocks noChangeShapeType="1"/>
              </p:cNvSpPr>
              <p:nvPr/>
            </p:nvSpPr>
            <p:spPr bwMode="auto">
              <a:xfrm>
                <a:off x="3467" y="1676"/>
                <a:ext cx="18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12" name="Line 12"/>
              <p:cNvSpPr>
                <a:spLocks noChangeShapeType="1"/>
              </p:cNvSpPr>
              <p:nvPr/>
            </p:nvSpPr>
            <p:spPr bwMode="auto">
              <a:xfrm flipH="1">
                <a:off x="2976" y="1676"/>
                <a:ext cx="491" cy="5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13" name="Line 13"/>
              <p:cNvSpPr>
                <a:spLocks noChangeShapeType="1"/>
              </p:cNvSpPr>
              <p:nvPr/>
            </p:nvSpPr>
            <p:spPr bwMode="auto">
              <a:xfrm flipV="1">
                <a:off x="3467" y="438"/>
                <a:ext cx="0" cy="1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14" name="Rectangle 14"/>
              <p:cNvSpPr>
                <a:spLocks noChangeArrowheads="1"/>
              </p:cNvSpPr>
              <p:nvPr/>
            </p:nvSpPr>
            <p:spPr bwMode="auto">
              <a:xfrm>
                <a:off x="3249" y="288"/>
                <a:ext cx="20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z</a:t>
                </a:r>
              </a:p>
            </p:txBody>
          </p:sp>
          <p:sp>
            <p:nvSpPr>
              <p:cNvPr id="230415" name="Rectangle 15"/>
              <p:cNvSpPr>
                <a:spLocks noChangeArrowheads="1"/>
              </p:cNvSpPr>
              <p:nvPr/>
            </p:nvSpPr>
            <p:spPr bwMode="auto">
              <a:xfrm>
                <a:off x="5088" y="1632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y</a:t>
                </a:r>
              </a:p>
            </p:txBody>
          </p:sp>
          <p:sp>
            <p:nvSpPr>
              <p:cNvPr id="230416" name="Rectangle 16"/>
              <p:cNvSpPr>
                <a:spLocks noChangeArrowheads="1"/>
              </p:cNvSpPr>
              <p:nvPr/>
            </p:nvSpPr>
            <p:spPr bwMode="auto">
              <a:xfrm>
                <a:off x="3031" y="1976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  <a:endParaRPr kumimoji="1" lang="en-US" altLang="zh-CN" sz="2400" i="1"/>
              </a:p>
            </p:txBody>
          </p:sp>
          <p:sp>
            <p:nvSpPr>
              <p:cNvPr id="230417" name="Rectangle 17"/>
              <p:cNvSpPr>
                <a:spLocks noChangeArrowheads="1"/>
              </p:cNvSpPr>
              <p:nvPr/>
            </p:nvSpPr>
            <p:spPr bwMode="auto">
              <a:xfrm>
                <a:off x="3249" y="1413"/>
                <a:ext cx="33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O </a:t>
                </a:r>
              </a:p>
            </p:txBody>
          </p:sp>
        </p:grpSp>
        <p:grpSp>
          <p:nvGrpSpPr>
            <p:cNvPr id="230418" name="Group 18"/>
            <p:cNvGrpSpPr>
              <a:grpSpLocks/>
            </p:cNvGrpSpPr>
            <p:nvPr/>
          </p:nvGrpSpPr>
          <p:grpSpPr bwMode="auto">
            <a:xfrm>
              <a:off x="3416" y="688"/>
              <a:ext cx="1583" cy="1182"/>
              <a:chOff x="3467" y="494"/>
              <a:chExt cx="1583" cy="1182"/>
            </a:xfrm>
          </p:grpSpPr>
          <p:sp>
            <p:nvSpPr>
              <p:cNvPr id="230419" name="Line 19"/>
              <p:cNvSpPr>
                <a:spLocks noChangeShapeType="1"/>
              </p:cNvSpPr>
              <p:nvPr/>
            </p:nvSpPr>
            <p:spPr bwMode="auto">
              <a:xfrm flipV="1">
                <a:off x="3467" y="776"/>
                <a:ext cx="1255" cy="9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0420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2660685"/>
                  </p:ext>
                </p:extLst>
              </p:nvPr>
            </p:nvGraphicFramePr>
            <p:xfrm>
              <a:off x="4177" y="1057"/>
              <a:ext cx="333" cy="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420" name="公式" r:id="rId4" imgW="164880" imgH="215640" progId="Equation.3">
                      <p:embed/>
                    </p:oleObj>
                  </mc:Choice>
                  <mc:Fallback>
                    <p:oleObj name="公式" r:id="rId4" imgW="164880" imgH="215640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7" y="1057"/>
                            <a:ext cx="333" cy="450"/>
                          </a:xfrm>
                          <a:prstGeom prst="rect">
                            <a:avLst/>
                          </a:prstGeom>
                          <a:noFill/>
                          <a:effectLst>
                            <a:outerShdw dist="25400" algn="ctr" rotWithShape="0">
                              <a:schemeClr val="accent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0421" name="Rectangle 21"/>
              <p:cNvSpPr>
                <a:spLocks noChangeArrowheads="1"/>
              </p:cNvSpPr>
              <p:nvPr/>
            </p:nvSpPr>
            <p:spPr bwMode="auto">
              <a:xfrm>
                <a:off x="4722" y="494"/>
                <a:ext cx="3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0000CC"/>
                    </a:solidFill>
                  </a:rPr>
                  <a:t>B</a:t>
                </a:r>
                <a:endParaRPr kumimoji="1" lang="en-US" altLang="zh-CN" sz="2400" i="1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230422" name="Group 22"/>
            <p:cNvGrpSpPr>
              <a:grpSpLocks/>
            </p:cNvGrpSpPr>
            <p:nvPr/>
          </p:nvGrpSpPr>
          <p:grpSpPr bwMode="auto">
            <a:xfrm>
              <a:off x="3416" y="520"/>
              <a:ext cx="496" cy="1350"/>
              <a:chOff x="3467" y="326"/>
              <a:chExt cx="496" cy="1350"/>
            </a:xfrm>
          </p:grpSpPr>
          <p:sp>
            <p:nvSpPr>
              <p:cNvPr id="230423" name="Line 23"/>
              <p:cNvSpPr>
                <a:spLocks noChangeShapeType="1"/>
              </p:cNvSpPr>
              <p:nvPr/>
            </p:nvSpPr>
            <p:spPr bwMode="auto">
              <a:xfrm flipV="1">
                <a:off x="3467" y="663"/>
                <a:ext cx="328" cy="101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0424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9583470"/>
                  </p:ext>
                </p:extLst>
              </p:nvPr>
            </p:nvGraphicFramePr>
            <p:xfrm>
              <a:off x="3631" y="944"/>
              <a:ext cx="332" cy="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424" name="公式" r:id="rId6" imgW="164880" imgH="215640" progId="Equation.3">
                      <p:embed/>
                    </p:oleObj>
                  </mc:Choice>
                  <mc:Fallback>
                    <p:oleObj name="公式" r:id="rId6" imgW="164880" imgH="215640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1" y="944"/>
                            <a:ext cx="332" cy="451"/>
                          </a:xfrm>
                          <a:prstGeom prst="rect">
                            <a:avLst/>
                          </a:prstGeom>
                          <a:noFill/>
                          <a:effectLst>
                            <a:outerShdw dist="25400" algn="ctr" rotWithShape="0">
                              <a:schemeClr val="accent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0425" name="Rectangle 25"/>
              <p:cNvSpPr>
                <a:spLocks noChangeArrowheads="1"/>
              </p:cNvSpPr>
              <p:nvPr/>
            </p:nvSpPr>
            <p:spPr bwMode="auto">
              <a:xfrm>
                <a:off x="3576" y="326"/>
                <a:ext cx="38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0000CC"/>
                    </a:solidFill>
                  </a:rPr>
                  <a:t>A</a:t>
                </a:r>
                <a:endParaRPr kumimoji="1" lang="en-US" altLang="zh-CN" sz="2400" i="1">
                  <a:solidFill>
                    <a:srgbClr val="0000CC"/>
                  </a:solidFill>
                </a:endParaRPr>
              </a:p>
            </p:txBody>
          </p:sp>
        </p:grpSp>
        <p:graphicFrame>
          <p:nvGraphicFramePr>
            <p:cNvPr id="23042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9405959"/>
                </p:ext>
              </p:extLst>
            </p:nvPr>
          </p:nvGraphicFramePr>
          <p:xfrm>
            <a:off x="4030" y="527"/>
            <a:ext cx="26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26" name="公式" r:id="rId8" imgW="203040" imgH="177480" progId="Equation.3">
                    <p:embed/>
                  </p:oleObj>
                </mc:Choice>
                <mc:Fallback>
                  <p:oleObj name="公式" r:id="rId8" imgW="203040" imgH="17748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0" y="527"/>
                          <a:ext cx="266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0427" name="Rectangle 27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位移与路程</a:t>
            </a:r>
          </a:p>
        </p:txBody>
      </p:sp>
      <p:sp>
        <p:nvSpPr>
          <p:cNvPr id="230429" name="Text Box 29"/>
          <p:cNvSpPr txBox="1">
            <a:spLocks noChangeArrowheads="1"/>
          </p:cNvSpPr>
          <p:nvPr/>
        </p:nvSpPr>
        <p:spPr bwMode="auto">
          <a:xfrm>
            <a:off x="666750" y="1676400"/>
            <a:ext cx="3527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在直角坐标系中</a:t>
            </a:r>
          </a:p>
        </p:txBody>
      </p:sp>
      <p:graphicFrame>
        <p:nvGraphicFramePr>
          <p:cNvPr id="2304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371630"/>
              </p:ext>
            </p:extLst>
          </p:nvPr>
        </p:nvGraphicFramePr>
        <p:xfrm>
          <a:off x="990600" y="2362200"/>
          <a:ext cx="2259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0" name="公式" r:id="rId10" imgW="1130040" imgH="253800" progId="Equation.3">
                  <p:embed/>
                </p:oleObj>
              </mc:Choice>
              <mc:Fallback>
                <p:oleObj name="公式" r:id="rId10" imgW="1130040" imgH="253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22590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206650"/>
              </p:ext>
            </p:extLst>
          </p:nvPr>
        </p:nvGraphicFramePr>
        <p:xfrm>
          <a:off x="990600" y="2971800"/>
          <a:ext cx="2741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1" name="公式" r:id="rId12" imgW="1371600" imgH="228600" progId="Equation.3">
                  <p:embed/>
                </p:oleObj>
              </mc:Choice>
              <mc:Fallback>
                <p:oleObj name="公式" r:id="rId12" imgW="1371600" imgH="228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2741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61363"/>
              </p:ext>
            </p:extLst>
          </p:nvPr>
        </p:nvGraphicFramePr>
        <p:xfrm>
          <a:off x="990600" y="3505200"/>
          <a:ext cx="30972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2" name="公式" r:id="rId14" imgW="1549080" imgH="291960" progId="Equation.3">
                  <p:embed/>
                </p:oleObj>
              </mc:Choice>
              <mc:Fallback>
                <p:oleObj name="公式" r:id="rId14" imgW="1549080" imgH="29196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30972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33" name="Text Box 33"/>
          <p:cNvSpPr txBox="1">
            <a:spLocks noChangeArrowheads="1"/>
          </p:cNvSpPr>
          <p:nvPr/>
        </p:nvSpPr>
        <p:spPr bwMode="auto">
          <a:xfrm>
            <a:off x="666750" y="4419600"/>
            <a:ext cx="7334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路程</a:t>
            </a:r>
            <a:r>
              <a:rPr kumimoji="1" lang="zh-CN" altLang="en-US" sz="2800" dirty="0"/>
              <a:t>：质点在轨道上所经过的</a:t>
            </a:r>
            <a:r>
              <a:rPr kumimoji="1" lang="zh-CN" altLang="en-US" sz="2800" dirty="0">
                <a:solidFill>
                  <a:srgbClr val="0000CC"/>
                </a:solidFill>
              </a:rPr>
              <a:t>曲线长度</a:t>
            </a:r>
            <a:r>
              <a:rPr kumimoji="1" lang="zh-CN" altLang="en-US" sz="2800" dirty="0">
                <a:sym typeface="Symbol" pitchFamily="18" charset="2"/>
              </a:rPr>
              <a:t></a:t>
            </a:r>
            <a:r>
              <a:rPr kumimoji="1" lang="en-US" altLang="zh-CN" sz="2800" dirty="0"/>
              <a:t>s</a:t>
            </a:r>
          </a:p>
        </p:txBody>
      </p:sp>
      <p:graphicFrame>
        <p:nvGraphicFramePr>
          <p:cNvPr id="2304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904043"/>
              </p:ext>
            </p:extLst>
          </p:nvPr>
        </p:nvGraphicFramePr>
        <p:xfrm>
          <a:off x="1600200" y="5664200"/>
          <a:ext cx="2108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0" name="公式" r:id="rId16" imgW="1054080" imgH="291960" progId="Equation.3">
                  <p:embed/>
                </p:oleObj>
              </mc:Choice>
              <mc:Fallback>
                <p:oleObj name="公式" r:id="rId16" imgW="1054080" imgH="29196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64200"/>
                        <a:ext cx="2108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441" name="Group 41"/>
          <p:cNvGrpSpPr>
            <a:grpSpLocks/>
          </p:cNvGrpSpPr>
          <p:nvPr/>
        </p:nvGrpSpPr>
        <p:grpSpPr bwMode="auto">
          <a:xfrm>
            <a:off x="4724400" y="5207000"/>
            <a:ext cx="2200275" cy="625475"/>
            <a:chOff x="3833" y="3430"/>
            <a:chExt cx="1386" cy="394"/>
          </a:xfrm>
        </p:grpSpPr>
        <p:graphicFrame>
          <p:nvGraphicFramePr>
            <p:cNvPr id="230442" name="Object 42"/>
            <p:cNvGraphicFramePr>
              <a:graphicFrameLocks noChangeAspect="1"/>
            </p:cNvGraphicFramePr>
            <p:nvPr/>
          </p:nvGraphicFramePr>
          <p:xfrm>
            <a:off x="4396" y="3430"/>
            <a:ext cx="823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42" name="公式" r:id="rId18" imgW="533160" imgH="253800" progId="Equation.3">
                    <p:embed/>
                  </p:oleObj>
                </mc:Choice>
                <mc:Fallback>
                  <p:oleObj name="公式" r:id="rId18" imgW="533160" imgH="25380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3430"/>
                          <a:ext cx="823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0443" name="AutoShape 43"/>
            <p:cNvSpPr>
              <a:spLocks noChangeArrowheads="1"/>
            </p:cNvSpPr>
            <p:nvPr/>
          </p:nvSpPr>
          <p:spPr bwMode="auto">
            <a:xfrm>
              <a:off x="3833" y="3521"/>
              <a:ext cx="363" cy="22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6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04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10194"/>
              </p:ext>
            </p:extLst>
          </p:nvPr>
        </p:nvGraphicFramePr>
        <p:xfrm>
          <a:off x="1600200" y="497840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4" name="公式" r:id="rId20" imgW="571320" imgH="253800" progId="Equation.3">
                  <p:embed/>
                </p:oleObj>
              </mc:Choice>
              <mc:Fallback>
                <p:oleObj name="公式" r:id="rId20" imgW="571320" imgH="2538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78400"/>
                        <a:ext cx="114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828C-BAB9-40DE-BBAD-6B6A69717E0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速度</a:t>
            </a:r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609600" y="1690687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速度</a:t>
            </a:r>
            <a:r>
              <a:rPr kumimoji="1" lang="zh-CN" altLang="en-US" sz="2800" dirty="0"/>
              <a:t>是反映质点运动快慢和</a:t>
            </a:r>
            <a:r>
              <a:rPr kumimoji="1" lang="zh-CN" altLang="en-US" sz="2800" dirty="0">
                <a:solidFill>
                  <a:srgbClr val="0000CC"/>
                </a:solidFill>
              </a:rPr>
              <a:t>方向</a:t>
            </a:r>
            <a:r>
              <a:rPr kumimoji="1" lang="zh-CN" altLang="en-US" sz="2800" dirty="0"/>
              <a:t>的物理量。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1676400" y="2209800"/>
            <a:ext cx="5410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单位时间内质点所发生的位移。</a:t>
            </a:r>
          </a:p>
        </p:txBody>
      </p:sp>
      <p:grpSp>
        <p:nvGrpSpPr>
          <p:cNvPr id="232525" name="Group 77"/>
          <p:cNvGrpSpPr>
            <a:grpSpLocks/>
          </p:cNvGrpSpPr>
          <p:nvPr/>
        </p:nvGrpSpPr>
        <p:grpSpPr bwMode="auto">
          <a:xfrm>
            <a:off x="200025" y="2667000"/>
            <a:ext cx="3457575" cy="3816350"/>
            <a:chOff x="204" y="1752"/>
            <a:chExt cx="2178" cy="2404"/>
          </a:xfrm>
        </p:grpSpPr>
        <p:sp>
          <p:nvSpPr>
            <p:cNvPr id="232526" name="Rectangle 78"/>
            <p:cNvSpPr>
              <a:spLocks noChangeArrowheads="1"/>
            </p:cNvSpPr>
            <p:nvPr/>
          </p:nvSpPr>
          <p:spPr bwMode="auto">
            <a:xfrm>
              <a:off x="204" y="1752"/>
              <a:ext cx="2178" cy="240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2527" name="Group 79"/>
            <p:cNvGrpSpPr>
              <a:grpSpLocks/>
            </p:cNvGrpSpPr>
            <p:nvPr/>
          </p:nvGrpSpPr>
          <p:grpSpPr bwMode="auto">
            <a:xfrm>
              <a:off x="295" y="1752"/>
              <a:ext cx="1897" cy="2279"/>
              <a:chOff x="3648" y="1312"/>
              <a:chExt cx="1897" cy="2279"/>
            </a:xfrm>
          </p:grpSpPr>
          <p:sp>
            <p:nvSpPr>
              <p:cNvPr id="232528" name="Rectangle 80"/>
              <p:cNvSpPr>
                <a:spLocks noChangeArrowheads="1"/>
              </p:cNvSpPr>
              <p:nvPr/>
            </p:nvSpPr>
            <p:spPr bwMode="auto">
              <a:xfrm>
                <a:off x="5280" y="1744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rgbClr val="0000CC"/>
                    </a:solidFill>
                  </a:rPr>
                  <a:t>B</a:t>
                </a:r>
              </a:p>
            </p:txBody>
          </p:sp>
          <p:sp>
            <p:nvSpPr>
              <p:cNvPr id="232529" name="Rectangle 81"/>
              <p:cNvSpPr>
                <a:spLocks noChangeArrowheads="1"/>
              </p:cNvSpPr>
              <p:nvPr/>
            </p:nvSpPr>
            <p:spPr bwMode="auto">
              <a:xfrm>
                <a:off x="4320" y="1504"/>
                <a:ext cx="25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0000CC"/>
                    </a:solidFill>
                  </a:rPr>
                  <a:t>A</a:t>
                </a:r>
              </a:p>
            </p:txBody>
          </p:sp>
          <p:grpSp>
            <p:nvGrpSpPr>
              <p:cNvPr id="232530" name="Group 82"/>
              <p:cNvGrpSpPr>
                <a:grpSpLocks/>
              </p:cNvGrpSpPr>
              <p:nvPr/>
            </p:nvGrpSpPr>
            <p:grpSpPr bwMode="auto">
              <a:xfrm>
                <a:off x="3648" y="1312"/>
                <a:ext cx="1895" cy="2279"/>
                <a:chOff x="3648" y="1312"/>
                <a:chExt cx="1895" cy="2279"/>
              </a:xfrm>
            </p:grpSpPr>
            <p:sp>
              <p:nvSpPr>
                <p:cNvPr id="232531" name="Freeform 83"/>
                <p:cNvSpPr>
                  <a:spLocks/>
                </p:cNvSpPr>
                <p:nvPr/>
              </p:nvSpPr>
              <p:spPr bwMode="auto">
                <a:xfrm>
                  <a:off x="4368" y="1728"/>
                  <a:ext cx="1056" cy="568"/>
                </a:xfrm>
                <a:custGeom>
                  <a:avLst/>
                  <a:gdLst/>
                  <a:ahLst/>
                  <a:cxnLst>
                    <a:cxn ang="0">
                      <a:pos x="0" y="328"/>
                    </a:cxn>
                    <a:cxn ang="0">
                      <a:pos x="432" y="40"/>
                    </a:cxn>
                    <a:cxn ang="0">
                      <a:pos x="1056" y="568"/>
                    </a:cxn>
                  </a:cxnLst>
                  <a:rect l="0" t="0" r="r" b="b"/>
                  <a:pathLst>
                    <a:path w="1056" h="568">
                      <a:moveTo>
                        <a:pt x="0" y="328"/>
                      </a:moveTo>
                      <a:cubicBezTo>
                        <a:pt x="128" y="164"/>
                        <a:pt x="256" y="0"/>
                        <a:pt x="432" y="40"/>
                      </a:cubicBezTo>
                      <a:cubicBezTo>
                        <a:pt x="608" y="80"/>
                        <a:pt x="832" y="324"/>
                        <a:pt x="1056" y="568"/>
                      </a:cubicBezTo>
                    </a:path>
                  </a:pathLst>
                </a:custGeom>
                <a:noFill/>
                <a:ln w="28575" cmpd="sng">
                  <a:solidFill>
                    <a:srgbClr val="33996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253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272" y="1920"/>
                  <a:ext cx="244" cy="912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253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4272" y="2160"/>
                  <a:ext cx="1008" cy="672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32534" name="Group 86"/>
                <p:cNvGrpSpPr>
                  <a:grpSpLocks/>
                </p:cNvGrpSpPr>
                <p:nvPr/>
              </p:nvGrpSpPr>
              <p:grpSpPr bwMode="auto">
                <a:xfrm>
                  <a:off x="3648" y="1312"/>
                  <a:ext cx="1895" cy="2279"/>
                  <a:chOff x="3648" y="1312"/>
                  <a:chExt cx="1895" cy="2279"/>
                </a:xfrm>
              </p:grpSpPr>
              <p:grpSp>
                <p:nvGrpSpPr>
                  <p:cNvPr id="232535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3648" y="1440"/>
                    <a:ext cx="1872" cy="2016"/>
                    <a:chOff x="3648" y="1296"/>
                    <a:chExt cx="1872" cy="2016"/>
                  </a:xfrm>
                </p:grpSpPr>
                <p:sp>
                  <p:nvSpPr>
                    <p:cNvPr id="232536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2688"/>
                      <a:ext cx="124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537" name="Line 8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48" y="2688"/>
                      <a:ext cx="624" cy="62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538" name="Line 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72" y="1296"/>
                      <a:ext cx="0" cy="13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32539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08"/>
                    <a:ext cx="2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i="1">
                        <a:solidFill>
                          <a:srgbClr val="FFFFCC"/>
                        </a:solidFill>
                      </a:rPr>
                      <a:t>O</a:t>
                    </a:r>
                  </a:p>
                </p:txBody>
              </p:sp>
              <p:sp>
                <p:nvSpPr>
                  <p:cNvPr id="232540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312"/>
                    <a:ext cx="203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i="1"/>
                      <a:t>z</a:t>
                    </a:r>
                  </a:p>
                </p:txBody>
              </p:sp>
              <p:sp>
                <p:nvSpPr>
                  <p:cNvPr id="232541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5328" y="2800"/>
                    <a:ext cx="215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i="1"/>
                      <a:t>y</a:t>
                    </a:r>
                  </a:p>
                </p:txBody>
              </p:sp>
              <p:sp>
                <p:nvSpPr>
                  <p:cNvPr id="2325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3264"/>
                    <a:ext cx="215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i="1"/>
                      <a:t>x</a:t>
                    </a:r>
                  </a:p>
                </p:txBody>
              </p:sp>
            </p:grpSp>
            <p:graphicFrame>
              <p:nvGraphicFramePr>
                <p:cNvPr id="232543" name="Object 9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05365456"/>
                    </p:ext>
                  </p:extLst>
                </p:nvPr>
              </p:nvGraphicFramePr>
              <p:xfrm>
                <a:off x="4416" y="2160"/>
                <a:ext cx="293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2543" name="公式" r:id="rId2" imgW="164880" imgH="215640" progId="Equation.3">
                        <p:embed/>
                      </p:oleObj>
                    </mc:Choice>
                    <mc:Fallback>
                      <p:oleObj name="公式" r:id="rId2" imgW="164880" imgH="215640" progId="Equation.3">
                        <p:embed/>
                        <p:pic>
                          <p:nvPicPr>
                            <p:cNvPr id="0" name="Picture 9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6" y="2160"/>
                              <a:ext cx="293" cy="384"/>
                            </a:xfrm>
                            <a:prstGeom prst="rect">
                              <a:avLst/>
                            </a:prstGeom>
                            <a:noFill/>
                            <a:effectLst>
                              <a:outerShdw dist="25400" algn="ctr" rotWithShape="0">
                                <a:schemeClr val="accent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00C6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2544" name="Object 9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04770334"/>
                    </p:ext>
                  </p:extLst>
                </p:nvPr>
              </p:nvGraphicFramePr>
              <p:xfrm>
                <a:off x="4944" y="2304"/>
                <a:ext cx="293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2544" name="公式" r:id="rId4" imgW="164880" imgH="215640" progId="Equation.3">
                        <p:embed/>
                      </p:oleObj>
                    </mc:Choice>
                    <mc:Fallback>
                      <p:oleObj name="公式" r:id="rId4" imgW="164880" imgH="215640" progId="Equation.3">
                        <p:embed/>
                        <p:pic>
                          <p:nvPicPr>
                            <p:cNvPr id="0" name="Picture 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2304"/>
                              <a:ext cx="293" cy="384"/>
                            </a:xfrm>
                            <a:prstGeom prst="rect">
                              <a:avLst/>
                            </a:prstGeom>
                            <a:noFill/>
                            <a:effectLst>
                              <a:outerShdw dist="25400" algn="ctr" rotWithShape="0">
                                <a:schemeClr val="accent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00C6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32545" name="Group 97"/>
                <p:cNvGrpSpPr>
                  <a:grpSpLocks/>
                </p:cNvGrpSpPr>
                <p:nvPr/>
              </p:nvGrpSpPr>
              <p:grpSpPr bwMode="auto">
                <a:xfrm>
                  <a:off x="4512" y="1920"/>
                  <a:ext cx="768" cy="353"/>
                  <a:chOff x="4512" y="1776"/>
                  <a:chExt cx="768" cy="353"/>
                </a:xfrm>
              </p:grpSpPr>
              <p:sp>
                <p:nvSpPr>
                  <p:cNvPr id="232546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776"/>
                    <a:ext cx="768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32547" name="Object 9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87723291"/>
                      </p:ext>
                    </p:extLst>
                  </p:nvPr>
                </p:nvGraphicFramePr>
                <p:xfrm>
                  <a:off x="4656" y="1872"/>
                  <a:ext cx="336" cy="25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2547" name="公式" r:id="rId6" imgW="215640" imgH="164880" progId="Equation.3">
                          <p:embed/>
                        </p:oleObj>
                      </mc:Choice>
                      <mc:Fallback>
                        <p:oleObj name="公式" r:id="rId6" imgW="215640" imgH="164880" progId="Equation.3">
                          <p:embed/>
                          <p:pic>
                            <p:nvPicPr>
                              <p:cNvPr id="0" name="Picture 9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56" y="1872"/>
                                <a:ext cx="336" cy="257"/>
                              </a:xfrm>
                              <a:prstGeom prst="rect">
                                <a:avLst/>
                              </a:prstGeom>
                              <a:noFill/>
                              <a:effectLst>
                                <a:outerShdw dist="35921" dir="2700000" algn="ctr" rotWithShape="0">
                                  <a:schemeClr val="accent2"/>
                                </a:outerShdw>
                              </a:effectLst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00C600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sp>
        <p:nvSpPr>
          <p:cNvPr id="232549" name="Rectangle 101"/>
          <p:cNvSpPr>
            <a:spLocks noChangeArrowheads="1"/>
          </p:cNvSpPr>
          <p:nvPr/>
        </p:nvSpPr>
        <p:spPr bwMode="auto">
          <a:xfrm>
            <a:off x="3651250" y="28194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CC"/>
                </a:solidFill>
              </a:rPr>
              <a:t>平均速度</a:t>
            </a:r>
          </a:p>
        </p:txBody>
      </p:sp>
      <p:graphicFrame>
        <p:nvGraphicFramePr>
          <p:cNvPr id="232550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49063"/>
              </p:ext>
            </p:extLst>
          </p:nvPr>
        </p:nvGraphicFramePr>
        <p:xfrm>
          <a:off x="4302125" y="3352800"/>
          <a:ext cx="30892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50" name="公式" r:id="rId8" imgW="1549080" imgH="393480" progId="Equation.3">
                  <p:embed/>
                </p:oleObj>
              </mc:Choice>
              <mc:Fallback>
                <p:oleObj name="公式" r:id="rId8" imgW="1549080" imgH="39348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3352800"/>
                        <a:ext cx="3089275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554" name="Rectangle 106"/>
          <p:cNvSpPr>
            <a:spLocks noChangeArrowheads="1"/>
          </p:cNvSpPr>
          <p:nvPr/>
        </p:nvSpPr>
        <p:spPr bwMode="auto">
          <a:xfrm>
            <a:off x="3657600" y="4191000"/>
            <a:ext cx="16065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CC"/>
                </a:solidFill>
              </a:rPr>
              <a:t>瞬时速度</a:t>
            </a:r>
          </a:p>
        </p:txBody>
      </p:sp>
      <p:sp>
        <p:nvSpPr>
          <p:cNvPr id="232555" name="Text Box 107"/>
          <p:cNvSpPr txBox="1">
            <a:spLocks noChangeArrowheads="1"/>
          </p:cNvSpPr>
          <p:nvPr/>
        </p:nvSpPr>
        <p:spPr bwMode="auto">
          <a:xfrm>
            <a:off x="3962400" y="4724400"/>
            <a:ext cx="5029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质点在某一时刻所具有的速度</a:t>
            </a:r>
          </a:p>
        </p:txBody>
      </p:sp>
      <p:graphicFrame>
        <p:nvGraphicFramePr>
          <p:cNvPr id="232556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503450"/>
              </p:ext>
            </p:extLst>
          </p:nvPr>
        </p:nvGraphicFramePr>
        <p:xfrm>
          <a:off x="4302125" y="5386388"/>
          <a:ext cx="21272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56" name="公式" r:id="rId10" imgW="1066680" imgH="393480" progId="Equation.3">
                  <p:embed/>
                </p:oleObj>
              </mc:Choice>
              <mc:Fallback>
                <p:oleObj name="公式" r:id="rId10" imgW="1066680" imgH="39348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5386388"/>
                        <a:ext cx="2127250" cy="78581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7BC9-0C2B-4BAE-A3B1-0F24FA9066D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685800" y="2438400"/>
            <a:ext cx="8229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瞬时速度的方向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轨道上质点所在处的</a:t>
            </a:r>
            <a:r>
              <a:rPr kumimoji="1"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切线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方向</a:t>
            </a:r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685800" y="1763713"/>
            <a:ext cx="3816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华文行楷" pitchFamily="2" charset="-122"/>
                <a:ea typeface="华文行楷" pitchFamily="2" charset="-122"/>
              </a:rPr>
              <a:t>瞬时</a:t>
            </a: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速度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大小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800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5684838" y="1804988"/>
            <a:ext cx="26971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800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dirty="0">
                <a:latin typeface="Times New Roman"/>
                <a:ea typeface="楷体_GB2312" pitchFamily="49" charset="-122"/>
              </a:rPr>
              <a:t>——</a:t>
            </a:r>
            <a:r>
              <a:rPr kumimoji="1" lang="zh-CN" altLang="en-US" sz="2800" dirty="0">
                <a:latin typeface="华文行楷" pitchFamily="2" charset="-122"/>
                <a:ea typeface="华文行楷" pitchFamily="2" charset="-122"/>
              </a:rPr>
              <a:t>瞬时</a:t>
            </a: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速率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速度</a:t>
            </a:r>
          </a:p>
        </p:txBody>
      </p:sp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914400" y="3080544"/>
            <a:ext cx="2971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速度的矢量式：</a:t>
            </a:r>
          </a:p>
        </p:txBody>
      </p: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914400" y="3791744"/>
            <a:ext cx="4038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速度的三个坐标分量：</a:t>
            </a:r>
          </a:p>
        </p:txBody>
      </p:sp>
      <p:graphicFrame>
        <p:nvGraphicFramePr>
          <p:cNvPr id="2345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071788"/>
              </p:ext>
            </p:extLst>
          </p:nvPr>
        </p:nvGraphicFramePr>
        <p:xfrm>
          <a:off x="5029200" y="3086100"/>
          <a:ext cx="2386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9" name="公式" r:id="rId2" imgW="1193760" imgH="253800" progId="Equation.3">
                  <p:embed/>
                </p:oleObj>
              </mc:Choice>
              <mc:Fallback>
                <p:oleObj name="公式" r:id="rId2" imgW="1193760" imgH="253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86100"/>
                        <a:ext cx="23860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720758"/>
              </p:ext>
            </p:extLst>
          </p:nvPr>
        </p:nvGraphicFramePr>
        <p:xfrm>
          <a:off x="5029200" y="3657600"/>
          <a:ext cx="3300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0" name="公式" r:id="rId4" imgW="1650960" imgH="393480" progId="Equation.3">
                  <p:embed/>
                </p:oleObj>
              </mc:Choice>
              <mc:Fallback>
                <p:oleObj name="公式" r:id="rId4" imgW="1650960" imgH="393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57600"/>
                        <a:ext cx="33004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254771"/>
              </p:ext>
            </p:extLst>
          </p:nvPr>
        </p:nvGraphicFramePr>
        <p:xfrm>
          <a:off x="1600200" y="4724400"/>
          <a:ext cx="5827713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3" name="公式" r:id="rId6" imgW="2895480" imgH="761760" progId="Equation.3">
                  <p:embed/>
                </p:oleObj>
              </mc:Choice>
              <mc:Fallback>
                <p:oleObj name="公式" r:id="rId6" imgW="2895480" imgH="7617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5827713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35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449200"/>
              </p:ext>
            </p:extLst>
          </p:nvPr>
        </p:nvGraphicFramePr>
        <p:xfrm>
          <a:off x="4038600" y="1600200"/>
          <a:ext cx="16716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4" name="公式" r:id="rId8" imgW="838080" imgH="431640" progId="Equation.3">
                  <p:embed/>
                </p:oleObj>
              </mc:Choice>
              <mc:Fallback>
                <p:oleObj name="公式" r:id="rId8" imgW="838080" imgH="431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00200"/>
                        <a:ext cx="167163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D01F-6524-4514-BB4D-0F7A33BAB1F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速率</a:t>
            </a:r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609600" y="1690687"/>
            <a:ext cx="8064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在</a:t>
            </a:r>
            <a:r>
              <a:rPr kumimoji="1" lang="zh-CN" altLang="en-US" sz="2800" dirty="0">
                <a:sym typeface="Symbol" pitchFamily="18" charset="2"/>
              </a:rPr>
              <a:t></a:t>
            </a:r>
            <a:r>
              <a:rPr kumimoji="1" lang="en-US" altLang="zh-CN" sz="2800" i="1" dirty="0">
                <a:sym typeface="Symbol" pitchFamily="18" charset="2"/>
              </a:rPr>
              <a:t>t</a:t>
            </a:r>
            <a:r>
              <a:rPr kumimoji="1" lang="zh-CN" altLang="en-US" sz="2800" dirty="0">
                <a:sym typeface="Symbol" pitchFamily="18" charset="2"/>
              </a:rPr>
              <a:t>时间内，质点所经过路程 </a:t>
            </a:r>
            <a:r>
              <a:rPr kumimoji="1" lang="en-US" altLang="zh-CN" sz="2800" i="1" dirty="0">
                <a:sym typeface="Symbol" pitchFamily="18" charset="2"/>
              </a:rPr>
              <a:t>s </a:t>
            </a:r>
            <a:r>
              <a:rPr kumimoji="1" lang="zh-CN" altLang="en-US" sz="2800" dirty="0">
                <a:sym typeface="Symbol" pitchFamily="18" charset="2"/>
              </a:rPr>
              <a:t>对时间的变化率</a:t>
            </a:r>
          </a:p>
        </p:txBody>
      </p:sp>
      <p:graphicFrame>
        <p:nvGraphicFramePr>
          <p:cNvPr id="2365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441467"/>
              </p:ext>
            </p:extLst>
          </p:nvPr>
        </p:nvGraphicFramePr>
        <p:xfrm>
          <a:off x="3200400" y="2438400"/>
          <a:ext cx="11239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9" name="公式" r:id="rId2" imgW="558720" imgH="393480" progId="Equation.3">
                  <p:embed/>
                </p:oleObj>
              </mc:Choice>
              <mc:Fallback>
                <p:oleObj name="公式" r:id="rId2" imgW="558720" imgH="393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11239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685800" y="2514600"/>
            <a:ext cx="26003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平均速率</a:t>
            </a:r>
            <a:r>
              <a:rPr kumimoji="1" lang="zh-CN" altLang="en-US" sz="2800" dirty="0"/>
              <a:t>：</a:t>
            </a:r>
          </a:p>
        </p:txBody>
      </p:sp>
      <p:sp>
        <p:nvSpPr>
          <p:cNvPr id="236561" name="Text Box 17"/>
          <p:cNvSpPr txBox="1">
            <a:spLocks noChangeArrowheads="1"/>
          </p:cNvSpPr>
          <p:nvPr/>
        </p:nvSpPr>
        <p:spPr bwMode="auto">
          <a:xfrm>
            <a:off x="727075" y="3429000"/>
            <a:ext cx="20161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瞬时速率</a:t>
            </a:r>
            <a:r>
              <a:rPr kumimoji="1" lang="zh-CN" altLang="en-US" sz="2800" dirty="0">
                <a:solidFill>
                  <a:srgbClr val="0000CC"/>
                </a:solidFill>
              </a:rPr>
              <a:t>：</a:t>
            </a:r>
          </a:p>
        </p:txBody>
      </p:sp>
      <p:graphicFrame>
        <p:nvGraphicFramePr>
          <p:cNvPr id="236562" name="Object 18"/>
          <p:cNvGraphicFramePr>
            <a:graphicFrameLocks noChangeAspect="1"/>
          </p:cNvGraphicFramePr>
          <p:nvPr/>
        </p:nvGraphicFramePr>
        <p:xfrm>
          <a:off x="3200400" y="3352800"/>
          <a:ext cx="22653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2" name="公式" r:id="rId4" imgW="1091880" imgH="406080" progId="Equation.3">
                  <p:embed/>
                </p:oleObj>
              </mc:Choice>
              <mc:Fallback>
                <p:oleObj name="公式" r:id="rId4" imgW="1091880" imgH="4060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22653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563" name="Group 19"/>
          <p:cNvGrpSpPr>
            <a:grpSpLocks/>
          </p:cNvGrpSpPr>
          <p:nvPr/>
        </p:nvGrpSpPr>
        <p:grpSpPr bwMode="auto">
          <a:xfrm>
            <a:off x="6400800" y="2133600"/>
            <a:ext cx="2435225" cy="2133600"/>
            <a:chOff x="4028" y="1237"/>
            <a:chExt cx="1534" cy="1344"/>
          </a:xfrm>
        </p:grpSpPr>
        <p:sp>
          <p:nvSpPr>
            <p:cNvPr id="236564" name="Freeform 20"/>
            <p:cNvSpPr>
              <a:spLocks/>
            </p:cNvSpPr>
            <p:nvPr/>
          </p:nvSpPr>
          <p:spPr bwMode="auto">
            <a:xfrm>
              <a:off x="4309" y="1546"/>
              <a:ext cx="1066" cy="348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336" y="24"/>
                </a:cxn>
                <a:cxn ang="0">
                  <a:pos x="768" y="120"/>
                </a:cxn>
              </a:cxnLst>
              <a:rect l="0" t="0" r="r" b="b"/>
              <a:pathLst>
                <a:path w="768" h="264">
                  <a:moveTo>
                    <a:pt x="0" y="264"/>
                  </a:moveTo>
                  <a:cubicBezTo>
                    <a:pt x="104" y="156"/>
                    <a:pt x="208" y="48"/>
                    <a:pt x="336" y="24"/>
                  </a:cubicBezTo>
                  <a:cubicBezTo>
                    <a:pt x="464" y="0"/>
                    <a:pt x="696" y="96"/>
                    <a:pt x="768" y="120"/>
                  </a:cubicBezTo>
                </a:path>
              </a:pathLst>
            </a:custGeom>
            <a:noFill/>
            <a:ln w="28575" cmpd="sng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5" name="Line 21"/>
            <p:cNvSpPr>
              <a:spLocks noChangeShapeType="1"/>
            </p:cNvSpPr>
            <p:nvPr/>
          </p:nvSpPr>
          <p:spPr bwMode="auto">
            <a:xfrm flipV="1">
              <a:off x="4111" y="1885"/>
              <a:ext cx="198" cy="6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6" name="Line 22"/>
            <p:cNvSpPr>
              <a:spLocks noChangeShapeType="1"/>
            </p:cNvSpPr>
            <p:nvPr/>
          </p:nvSpPr>
          <p:spPr bwMode="auto">
            <a:xfrm flipV="1">
              <a:off x="4111" y="1706"/>
              <a:ext cx="1264" cy="875"/>
            </a:xfrm>
            <a:prstGeom prst="line">
              <a:avLst/>
            </a:prstGeom>
            <a:noFill/>
            <a:ln w="28575">
              <a:solidFill>
                <a:srgbClr val="666699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7" name="Rectangle 23"/>
            <p:cNvSpPr>
              <a:spLocks noChangeArrowheads="1"/>
            </p:cNvSpPr>
            <p:nvPr/>
          </p:nvSpPr>
          <p:spPr bwMode="auto">
            <a:xfrm>
              <a:off x="4508" y="1237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  <a:sym typeface="Symbol" pitchFamily="18" charset="2"/>
                </a:rPr>
                <a:t>s</a:t>
              </a:r>
            </a:p>
          </p:txBody>
        </p:sp>
        <p:graphicFrame>
          <p:nvGraphicFramePr>
            <p:cNvPr id="23656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5053587"/>
                </p:ext>
              </p:extLst>
            </p:nvPr>
          </p:nvGraphicFramePr>
          <p:xfrm>
            <a:off x="4506" y="1822"/>
            <a:ext cx="38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68" name="公式" r:id="rId6" imgW="215640" imgH="164880" progId="Equation.3">
                    <p:embed/>
                  </p:oleObj>
                </mc:Choice>
                <mc:Fallback>
                  <p:oleObj name="公式" r:id="rId6" imgW="215640" imgH="16488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1822"/>
                          <a:ext cx="386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69" name="Rectangle 25"/>
            <p:cNvSpPr>
              <a:spLocks noChangeArrowheads="1"/>
            </p:cNvSpPr>
            <p:nvPr/>
          </p:nvSpPr>
          <p:spPr bwMode="auto">
            <a:xfrm>
              <a:off x="5329" y="1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236570" name="Rectangle 26"/>
            <p:cNvSpPr>
              <a:spLocks noChangeArrowheads="1"/>
            </p:cNvSpPr>
            <p:nvPr/>
          </p:nvSpPr>
          <p:spPr bwMode="auto">
            <a:xfrm>
              <a:off x="4028" y="1717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CC"/>
                  </a:solidFill>
                </a:rPr>
                <a:t>A</a:t>
              </a:r>
            </a:p>
          </p:txBody>
        </p:sp>
        <p:sp>
          <p:nvSpPr>
            <p:cNvPr id="236571" name="Line 27"/>
            <p:cNvSpPr>
              <a:spLocks noChangeShapeType="1"/>
            </p:cNvSpPr>
            <p:nvPr/>
          </p:nvSpPr>
          <p:spPr bwMode="auto">
            <a:xfrm flipV="1">
              <a:off x="4318" y="1693"/>
              <a:ext cx="1050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6574" name="Text Box 30"/>
          <p:cNvSpPr txBox="1">
            <a:spLocks noChangeArrowheads="1"/>
          </p:cNvSpPr>
          <p:nvPr/>
        </p:nvSpPr>
        <p:spPr bwMode="auto">
          <a:xfrm>
            <a:off x="771525" y="47244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一般情况：</a:t>
            </a:r>
          </a:p>
        </p:txBody>
      </p:sp>
      <p:graphicFrame>
        <p:nvGraphicFramePr>
          <p:cNvPr id="23657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029952"/>
              </p:ext>
            </p:extLst>
          </p:nvPr>
        </p:nvGraphicFramePr>
        <p:xfrm>
          <a:off x="3429000" y="4724400"/>
          <a:ext cx="30988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5" name="公式" r:id="rId8" imgW="1549080" imgH="279360" progId="Equation.3">
                  <p:embed/>
                </p:oleObj>
              </mc:Choice>
              <mc:Fallback>
                <p:oleObj name="公式" r:id="rId8" imgW="1549080" imgH="27936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24400"/>
                        <a:ext cx="3098800" cy="5572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76" name="Text Box 32"/>
          <p:cNvSpPr txBox="1">
            <a:spLocks noChangeArrowheads="1"/>
          </p:cNvSpPr>
          <p:nvPr/>
        </p:nvSpPr>
        <p:spPr bwMode="auto">
          <a:xfrm>
            <a:off x="755650" y="551656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当</a:t>
            </a:r>
            <a:r>
              <a:rPr kumimoji="1" lang="zh-CN" altLang="en-US" sz="2800">
                <a:sym typeface="Symbol" pitchFamily="18" charset="2"/>
              </a:rPr>
              <a:t></a:t>
            </a:r>
            <a:r>
              <a:rPr kumimoji="1" lang="en-US" altLang="zh-CN" sz="2800" i="1"/>
              <a:t>t</a:t>
            </a:r>
            <a:r>
              <a:rPr kumimoji="1" lang="en-US" altLang="zh-CN" sz="2800">
                <a:sym typeface="Symbol" pitchFamily="18" charset="2"/>
              </a:rPr>
              <a:t>0</a:t>
            </a:r>
            <a:r>
              <a:rPr kumimoji="1" lang="zh-CN" altLang="en-US" sz="2800">
                <a:sym typeface="Symbol" pitchFamily="18" charset="2"/>
              </a:rPr>
              <a:t>时：</a:t>
            </a:r>
            <a:endParaRPr kumimoji="1" lang="zh-CN" altLang="en-US" sz="2800"/>
          </a:p>
        </p:txBody>
      </p:sp>
      <p:graphicFrame>
        <p:nvGraphicFramePr>
          <p:cNvPr id="23657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52666"/>
              </p:ext>
            </p:extLst>
          </p:nvPr>
        </p:nvGraphicFramePr>
        <p:xfrm>
          <a:off x="3429000" y="5562600"/>
          <a:ext cx="3536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7" name="公式" r:id="rId10" imgW="1777680" imgH="253800" progId="Equation.3">
                  <p:embed/>
                </p:oleObj>
              </mc:Choice>
              <mc:Fallback>
                <p:oleObj name="公式" r:id="rId10" imgW="1777680" imgH="2538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62600"/>
                        <a:ext cx="3536950" cy="501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3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3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74" grpId="0" autoUpdateAnimBg="0"/>
      <p:bldP spid="23657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94B9-DFDE-4A8C-A319-36067AC2505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01650" y="12192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加速度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/>
        </p:nvSpPr>
        <p:spPr bwMode="auto">
          <a:xfrm>
            <a:off x="533400" y="1676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华文行楷" pitchFamily="2" charset="-122"/>
                <a:ea typeface="华文行楷" pitchFamily="2" charset="-122"/>
              </a:rPr>
              <a:t>加速度</a:t>
            </a:r>
            <a:r>
              <a:rPr kumimoji="1" lang="zh-CN" altLang="en-US" sz="2400" dirty="0"/>
              <a:t>是反映</a:t>
            </a:r>
            <a:r>
              <a:rPr kumimoji="1" lang="zh-CN" altLang="en-US" sz="2400" dirty="0">
                <a:solidFill>
                  <a:srgbClr val="0000CC"/>
                </a:solidFill>
              </a:rPr>
              <a:t>速度变化</a:t>
            </a:r>
            <a:r>
              <a:rPr kumimoji="1" lang="zh-CN" altLang="en-US" sz="2400" dirty="0"/>
              <a:t>的物理量</a:t>
            </a:r>
          </a:p>
        </p:txBody>
      </p:sp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533400" y="3200400"/>
            <a:ext cx="4433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ym typeface="Symbol" pitchFamily="18" charset="2"/>
              </a:rPr>
              <a:t></a:t>
            </a:r>
            <a:r>
              <a:rPr kumimoji="1" lang="en-US" altLang="zh-CN" sz="2400" i="1" dirty="0">
                <a:sym typeface="Symbol" pitchFamily="18" charset="2"/>
              </a:rPr>
              <a:t>t </a:t>
            </a:r>
            <a:r>
              <a:rPr kumimoji="1" lang="zh-CN" altLang="en-US" sz="2400" dirty="0">
                <a:sym typeface="Symbol" pitchFamily="18" charset="2"/>
              </a:rPr>
              <a:t>时间内，速度增量为：</a:t>
            </a:r>
            <a:endParaRPr kumimoji="1" lang="zh-CN" altLang="en-US" sz="2400" dirty="0"/>
          </a:p>
        </p:txBody>
      </p:sp>
      <p:grpSp>
        <p:nvGrpSpPr>
          <p:cNvPr id="239657" name="Group 41"/>
          <p:cNvGrpSpPr>
            <a:grpSpLocks/>
          </p:cNvGrpSpPr>
          <p:nvPr/>
        </p:nvGrpSpPr>
        <p:grpSpPr bwMode="auto">
          <a:xfrm>
            <a:off x="533400" y="2057400"/>
            <a:ext cx="4572000" cy="1114425"/>
            <a:chOff x="384" y="1248"/>
            <a:chExt cx="2880" cy="702"/>
          </a:xfrm>
        </p:grpSpPr>
        <p:sp>
          <p:nvSpPr>
            <p:cNvPr id="239633" name="Text Box 17"/>
            <p:cNvSpPr txBox="1">
              <a:spLocks noChangeArrowheads="1"/>
            </p:cNvSpPr>
            <p:nvPr/>
          </p:nvSpPr>
          <p:spPr bwMode="auto">
            <a:xfrm>
              <a:off x="384" y="1296"/>
              <a:ext cx="2880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/>
                <a:t>t</a:t>
              </a:r>
              <a:r>
                <a:rPr kumimoji="1" lang="en-US" altLang="zh-CN" sz="2400" baseline="-25000" dirty="0"/>
                <a:t>1</a:t>
              </a:r>
              <a:r>
                <a:rPr kumimoji="1" lang="zh-CN" altLang="en-US" sz="2400" dirty="0"/>
                <a:t>时刻，质点速为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400" i="1" dirty="0"/>
                <a:t>t</a:t>
              </a:r>
              <a:r>
                <a:rPr kumimoji="1" lang="en-US" altLang="zh-CN" sz="2400" baseline="-25000" dirty="0"/>
                <a:t>2</a:t>
              </a:r>
              <a:r>
                <a:rPr kumimoji="1" lang="zh-CN" altLang="en-US" sz="2400" dirty="0"/>
                <a:t>时刻，质点速度为</a:t>
              </a:r>
            </a:p>
          </p:txBody>
        </p:sp>
        <p:graphicFrame>
          <p:nvGraphicFramePr>
            <p:cNvPr id="23963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1202997"/>
                </p:ext>
              </p:extLst>
            </p:nvPr>
          </p:nvGraphicFramePr>
          <p:xfrm>
            <a:off x="2064" y="1248"/>
            <a:ext cx="24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34" name="公式" r:id="rId2" imgW="164880" imgH="215640" progId="Equation.3">
                    <p:embed/>
                  </p:oleObj>
                </mc:Choice>
                <mc:Fallback>
                  <p:oleObj name="公式" r:id="rId2" imgW="164880" imgH="2156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248"/>
                          <a:ext cx="243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63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112658"/>
                </p:ext>
              </p:extLst>
            </p:nvPr>
          </p:nvGraphicFramePr>
          <p:xfrm>
            <a:off x="2256" y="1632"/>
            <a:ext cx="26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35" name="公式" r:id="rId4" imgW="177480" imgH="215640" progId="Equation.3">
                    <p:embed/>
                  </p:oleObj>
                </mc:Choice>
                <mc:Fallback>
                  <p:oleObj name="公式" r:id="rId4" imgW="177480" imgH="21564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632"/>
                          <a:ext cx="26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9636" name="Group 20"/>
          <p:cNvGrpSpPr>
            <a:grpSpLocks/>
          </p:cNvGrpSpPr>
          <p:nvPr/>
        </p:nvGrpSpPr>
        <p:grpSpPr bwMode="auto">
          <a:xfrm>
            <a:off x="5638800" y="1081087"/>
            <a:ext cx="3313113" cy="3262313"/>
            <a:chOff x="3515" y="482"/>
            <a:chExt cx="2087" cy="2055"/>
          </a:xfrm>
        </p:grpSpPr>
        <p:grpSp>
          <p:nvGrpSpPr>
            <p:cNvPr id="239637" name="Group 21"/>
            <p:cNvGrpSpPr>
              <a:grpSpLocks/>
            </p:cNvGrpSpPr>
            <p:nvPr/>
          </p:nvGrpSpPr>
          <p:grpSpPr bwMode="auto">
            <a:xfrm>
              <a:off x="3515" y="482"/>
              <a:ext cx="2087" cy="2055"/>
              <a:chOff x="3559" y="498"/>
              <a:chExt cx="2087" cy="2055"/>
            </a:xfrm>
          </p:grpSpPr>
          <p:sp>
            <p:nvSpPr>
              <p:cNvPr id="239638" name="Rectangle 22"/>
              <p:cNvSpPr>
                <a:spLocks noChangeArrowheads="1"/>
              </p:cNvSpPr>
              <p:nvPr/>
            </p:nvSpPr>
            <p:spPr bwMode="auto">
              <a:xfrm>
                <a:off x="3607" y="2226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  <a:endParaRPr kumimoji="1" lang="en-US" altLang="zh-CN" sz="2400" i="1"/>
              </a:p>
            </p:txBody>
          </p:sp>
          <p:sp>
            <p:nvSpPr>
              <p:cNvPr id="239639" name="Line 23"/>
              <p:cNvSpPr>
                <a:spLocks noChangeShapeType="1"/>
              </p:cNvSpPr>
              <p:nvPr/>
            </p:nvSpPr>
            <p:spPr bwMode="auto">
              <a:xfrm>
                <a:off x="4087" y="1874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0" name="Line 24"/>
              <p:cNvSpPr>
                <a:spLocks noChangeShapeType="1"/>
              </p:cNvSpPr>
              <p:nvPr/>
            </p:nvSpPr>
            <p:spPr bwMode="auto">
              <a:xfrm flipV="1">
                <a:off x="4087" y="722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1" name="Line 25"/>
              <p:cNvSpPr>
                <a:spLocks noChangeShapeType="1"/>
              </p:cNvSpPr>
              <p:nvPr/>
            </p:nvSpPr>
            <p:spPr bwMode="auto">
              <a:xfrm flipH="1">
                <a:off x="3559" y="1874"/>
                <a:ext cx="528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2" name="Freeform 26"/>
              <p:cNvSpPr>
                <a:spLocks/>
              </p:cNvSpPr>
              <p:nvPr/>
            </p:nvSpPr>
            <p:spPr bwMode="auto">
              <a:xfrm>
                <a:off x="3847" y="946"/>
                <a:ext cx="1488" cy="496"/>
              </a:xfrm>
              <a:custGeom>
                <a:avLst/>
                <a:gdLst/>
                <a:ahLst/>
                <a:cxnLst>
                  <a:cxn ang="0">
                    <a:pos x="0" y="400"/>
                  </a:cxn>
                  <a:cxn ang="0">
                    <a:pos x="720" y="16"/>
                  </a:cxn>
                  <a:cxn ang="0">
                    <a:pos x="1488" y="496"/>
                  </a:cxn>
                </a:cxnLst>
                <a:rect l="0" t="0" r="r" b="b"/>
                <a:pathLst>
                  <a:path w="1488" h="496">
                    <a:moveTo>
                      <a:pt x="0" y="400"/>
                    </a:moveTo>
                    <a:cubicBezTo>
                      <a:pt x="236" y="200"/>
                      <a:pt x="472" y="0"/>
                      <a:pt x="720" y="16"/>
                    </a:cubicBezTo>
                    <a:cubicBezTo>
                      <a:pt x="968" y="32"/>
                      <a:pt x="1228" y="264"/>
                      <a:pt x="1488" y="496"/>
                    </a:cubicBezTo>
                  </a:path>
                </a:pathLst>
              </a:custGeom>
              <a:noFill/>
              <a:ln w="28575" cmpd="sng">
                <a:solidFill>
                  <a:srgbClr val="339966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3" name="Line 27"/>
              <p:cNvSpPr>
                <a:spLocks noChangeShapeType="1"/>
              </p:cNvSpPr>
              <p:nvPr/>
            </p:nvSpPr>
            <p:spPr bwMode="auto">
              <a:xfrm>
                <a:off x="4828" y="1049"/>
                <a:ext cx="668" cy="3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4" name="Line 28"/>
              <p:cNvSpPr>
                <a:spLocks noChangeShapeType="1"/>
              </p:cNvSpPr>
              <p:nvPr/>
            </p:nvSpPr>
            <p:spPr bwMode="auto">
              <a:xfrm flipV="1">
                <a:off x="4087" y="1058"/>
                <a:ext cx="144" cy="81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5" name="Line 29"/>
              <p:cNvSpPr>
                <a:spLocks noChangeShapeType="1"/>
              </p:cNvSpPr>
              <p:nvPr/>
            </p:nvSpPr>
            <p:spPr bwMode="auto">
              <a:xfrm flipV="1">
                <a:off x="4087" y="1042"/>
                <a:ext cx="731" cy="8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6" name="Rectangle 30"/>
              <p:cNvSpPr>
                <a:spLocks noChangeArrowheads="1"/>
              </p:cNvSpPr>
              <p:nvPr/>
            </p:nvSpPr>
            <p:spPr bwMode="auto">
              <a:xfrm>
                <a:off x="3847" y="165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/>
                  <a:t>o</a:t>
                </a:r>
                <a:endParaRPr kumimoji="1" lang="en-US" altLang="zh-CN" sz="2400"/>
              </a:p>
            </p:txBody>
          </p:sp>
          <p:sp>
            <p:nvSpPr>
              <p:cNvPr id="239647" name="Rectangle 31"/>
              <p:cNvSpPr>
                <a:spLocks noChangeArrowheads="1"/>
              </p:cNvSpPr>
              <p:nvPr/>
            </p:nvSpPr>
            <p:spPr bwMode="auto">
              <a:xfrm>
                <a:off x="4087" y="498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/>
                  <a:t>z</a:t>
                </a:r>
              </a:p>
            </p:txBody>
          </p:sp>
          <p:sp>
            <p:nvSpPr>
              <p:cNvPr id="239648" name="Rectangle 32"/>
              <p:cNvSpPr>
                <a:spLocks noChangeArrowheads="1"/>
              </p:cNvSpPr>
              <p:nvPr/>
            </p:nvSpPr>
            <p:spPr bwMode="auto">
              <a:xfrm>
                <a:off x="5431" y="1826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y</a:t>
                </a:r>
              </a:p>
            </p:txBody>
          </p:sp>
          <p:sp>
            <p:nvSpPr>
              <p:cNvPr id="239649" name="Line 33"/>
              <p:cNvSpPr>
                <a:spLocks noChangeShapeType="1"/>
              </p:cNvSpPr>
              <p:nvPr/>
            </p:nvSpPr>
            <p:spPr bwMode="auto">
              <a:xfrm flipV="1">
                <a:off x="4241" y="663"/>
                <a:ext cx="528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9650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8306036"/>
                  </p:ext>
                </p:extLst>
              </p:nvPr>
            </p:nvGraphicFramePr>
            <p:xfrm>
              <a:off x="4785" y="527"/>
              <a:ext cx="243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650" name="公式" r:id="rId6" imgW="164880" imgH="215640" progId="Equation.3">
                      <p:embed/>
                    </p:oleObj>
                  </mc:Choice>
                  <mc:Fallback>
                    <p:oleObj name="公式" r:id="rId6" imgW="164880" imgH="215640" progId="Equation.3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527"/>
                            <a:ext cx="243" cy="3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9651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9916496"/>
                  </p:ext>
                </p:extLst>
              </p:nvPr>
            </p:nvGraphicFramePr>
            <p:xfrm>
              <a:off x="5375" y="1071"/>
              <a:ext cx="262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651" name="公式" r:id="rId8" imgW="177480" imgH="215640" progId="Equation.3">
                      <p:embed/>
                    </p:oleObj>
                  </mc:Choice>
                  <mc:Fallback>
                    <p:oleObj name="公式" r:id="rId8" imgW="177480" imgH="215640" progId="Equation.3">
                      <p:embed/>
                      <p:pic>
                        <p:nvPicPr>
                          <p:cNvPr id="0" name="Picture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5" y="1071"/>
                            <a:ext cx="262" cy="3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9652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3310059"/>
                </p:ext>
              </p:extLst>
            </p:nvPr>
          </p:nvGraphicFramePr>
          <p:xfrm>
            <a:off x="4510" y="1295"/>
            <a:ext cx="17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52" name="公式" r:id="rId10" imgW="139680" imgH="215640" progId="Equation.3">
                    <p:embed/>
                  </p:oleObj>
                </mc:Choice>
                <mc:Fallback>
                  <p:oleObj name="公式" r:id="rId10" imgW="139680" imgH="21564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0" y="1295"/>
                          <a:ext cx="17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653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2637516"/>
                </p:ext>
              </p:extLst>
            </p:nvPr>
          </p:nvGraphicFramePr>
          <p:xfrm>
            <a:off x="4150" y="1253"/>
            <a:ext cx="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53" name="公式" r:id="rId12" imgW="126720" imgH="215640" progId="Equation.3">
                    <p:embed/>
                  </p:oleObj>
                </mc:Choice>
                <mc:Fallback>
                  <p:oleObj name="公式" r:id="rId12" imgW="126720" imgH="21564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253"/>
                          <a:ext cx="16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965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803972"/>
              </p:ext>
            </p:extLst>
          </p:nvPr>
        </p:nvGraphicFramePr>
        <p:xfrm>
          <a:off x="2286000" y="3760787"/>
          <a:ext cx="15271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4" name="公式" r:id="rId14" imgW="761760" imgH="215640" progId="Equation.3">
                  <p:embed/>
                </p:oleObj>
              </mc:Choice>
              <mc:Fallback>
                <p:oleObj name="公式" r:id="rId14" imgW="761760" imgH="2156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60787"/>
                        <a:ext cx="1527175" cy="4302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55" name="Text Box 39"/>
          <p:cNvSpPr txBox="1">
            <a:spLocks noChangeArrowheads="1"/>
          </p:cNvSpPr>
          <p:nvPr/>
        </p:nvSpPr>
        <p:spPr bwMode="auto">
          <a:xfrm>
            <a:off x="609600" y="4419600"/>
            <a:ext cx="2511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平均加速度</a:t>
            </a:r>
            <a:r>
              <a:rPr kumimoji="1" lang="zh-CN" altLang="en-US" sz="2800" dirty="0"/>
              <a:t>：</a:t>
            </a:r>
          </a:p>
        </p:txBody>
      </p:sp>
      <p:graphicFrame>
        <p:nvGraphicFramePr>
          <p:cNvPr id="23965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96270"/>
              </p:ext>
            </p:extLst>
          </p:nvPr>
        </p:nvGraphicFramePr>
        <p:xfrm>
          <a:off x="3203575" y="4246563"/>
          <a:ext cx="9874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6" name="公式" r:id="rId16" imgW="495000" imgH="393480" progId="Equation.3">
                  <p:embed/>
                </p:oleObj>
              </mc:Choice>
              <mc:Fallback>
                <p:oleObj name="公式" r:id="rId16" imgW="495000" imgH="39348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46563"/>
                        <a:ext cx="987425" cy="7826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9658" name="Group 42"/>
          <p:cNvGrpSpPr>
            <a:grpSpLocks/>
          </p:cNvGrpSpPr>
          <p:nvPr/>
        </p:nvGrpSpPr>
        <p:grpSpPr bwMode="auto">
          <a:xfrm>
            <a:off x="6934200" y="3962400"/>
            <a:ext cx="1444625" cy="1584325"/>
            <a:chOff x="4327" y="2387"/>
            <a:chExt cx="910" cy="998"/>
          </a:xfrm>
        </p:grpSpPr>
        <p:graphicFrame>
          <p:nvGraphicFramePr>
            <p:cNvPr id="239659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0395257"/>
                </p:ext>
              </p:extLst>
            </p:nvPr>
          </p:nvGraphicFramePr>
          <p:xfrm>
            <a:off x="4964" y="2692"/>
            <a:ext cx="27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59" name="公式" r:id="rId18" imgW="215640" imgH="177480" progId="Equation.3">
                    <p:embed/>
                  </p:oleObj>
                </mc:Choice>
                <mc:Fallback>
                  <p:oleObj name="公式" r:id="rId18" imgW="215640" imgH="17748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4" y="2692"/>
                          <a:ext cx="273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660" name="Line 44"/>
            <p:cNvSpPr>
              <a:spLocks noChangeShapeType="1"/>
            </p:cNvSpPr>
            <p:nvPr/>
          </p:nvSpPr>
          <p:spPr bwMode="auto">
            <a:xfrm flipV="1">
              <a:off x="4327" y="2502"/>
              <a:ext cx="52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61" name="Line 45"/>
            <p:cNvSpPr>
              <a:spLocks noChangeShapeType="1"/>
            </p:cNvSpPr>
            <p:nvPr/>
          </p:nvSpPr>
          <p:spPr bwMode="auto">
            <a:xfrm>
              <a:off x="4327" y="2886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62" name="Line 46"/>
            <p:cNvSpPr>
              <a:spLocks noChangeShapeType="1"/>
            </p:cNvSpPr>
            <p:nvPr/>
          </p:nvSpPr>
          <p:spPr bwMode="auto">
            <a:xfrm>
              <a:off x="4855" y="2502"/>
              <a:ext cx="192" cy="7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9663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816650"/>
                </p:ext>
              </p:extLst>
            </p:nvPr>
          </p:nvGraphicFramePr>
          <p:xfrm>
            <a:off x="4513" y="3067"/>
            <a:ext cx="26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63" name="公式" r:id="rId20" imgW="177480" imgH="215640" progId="Equation.3">
                    <p:embed/>
                  </p:oleObj>
                </mc:Choice>
                <mc:Fallback>
                  <p:oleObj name="公式" r:id="rId20" imgW="177480" imgH="21564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067"/>
                          <a:ext cx="26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664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5882863"/>
                </p:ext>
              </p:extLst>
            </p:nvPr>
          </p:nvGraphicFramePr>
          <p:xfrm>
            <a:off x="4377" y="2387"/>
            <a:ext cx="24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64" name="公式" r:id="rId22" imgW="164880" imgH="215640" progId="Equation.3">
                    <p:embed/>
                  </p:oleObj>
                </mc:Choice>
                <mc:Fallback>
                  <p:oleObj name="公式" r:id="rId22" imgW="164880" imgH="21564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387"/>
                          <a:ext cx="243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533400" y="5334000"/>
            <a:ext cx="7696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平均加速度的方向与</a:t>
            </a:r>
            <a:r>
              <a:rPr kumimoji="1" lang="zh-CN" altLang="en-US" sz="2800" dirty="0">
                <a:solidFill>
                  <a:srgbClr val="0000CC"/>
                </a:solidFill>
              </a:rPr>
              <a:t>速度增量</a:t>
            </a:r>
            <a:r>
              <a:rPr kumimoji="1" lang="zh-CN" altLang="en-US" sz="2800" dirty="0"/>
              <a:t>的方向一致。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33400" y="5867400"/>
            <a:ext cx="5867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 </a:t>
            </a:r>
            <a:r>
              <a:rPr kumimoji="1" lang="zh-CN" altLang="en-US" sz="2800"/>
              <a:t>加速度与速度的方向一般不同</a:t>
            </a:r>
            <a:r>
              <a:rPr kumimoji="1" lang="en-US" altLang="zh-CN" sz="280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0FBA-77F6-476B-A7BA-D0683902C4F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501650" y="12192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加速度</a:t>
            </a:r>
          </a:p>
        </p:txBody>
      </p:sp>
      <p:grpSp>
        <p:nvGrpSpPr>
          <p:cNvPr id="241674" name="Group 10"/>
          <p:cNvGrpSpPr>
            <a:grpSpLocks/>
          </p:cNvGrpSpPr>
          <p:nvPr/>
        </p:nvGrpSpPr>
        <p:grpSpPr bwMode="auto">
          <a:xfrm>
            <a:off x="5638800" y="1143000"/>
            <a:ext cx="3313113" cy="3262313"/>
            <a:chOff x="3515" y="482"/>
            <a:chExt cx="2087" cy="2055"/>
          </a:xfrm>
        </p:grpSpPr>
        <p:grpSp>
          <p:nvGrpSpPr>
            <p:cNvPr id="241675" name="Group 11"/>
            <p:cNvGrpSpPr>
              <a:grpSpLocks/>
            </p:cNvGrpSpPr>
            <p:nvPr/>
          </p:nvGrpSpPr>
          <p:grpSpPr bwMode="auto">
            <a:xfrm>
              <a:off x="3515" y="482"/>
              <a:ext cx="2087" cy="2055"/>
              <a:chOff x="3559" y="498"/>
              <a:chExt cx="2087" cy="2055"/>
            </a:xfrm>
          </p:grpSpPr>
          <p:sp>
            <p:nvSpPr>
              <p:cNvPr id="241676" name="Rectangle 12"/>
              <p:cNvSpPr>
                <a:spLocks noChangeArrowheads="1"/>
              </p:cNvSpPr>
              <p:nvPr/>
            </p:nvSpPr>
            <p:spPr bwMode="auto">
              <a:xfrm>
                <a:off x="3607" y="2226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  <a:endParaRPr kumimoji="1" lang="en-US" altLang="zh-CN" sz="2400" i="1"/>
              </a:p>
            </p:txBody>
          </p:sp>
          <p:sp>
            <p:nvSpPr>
              <p:cNvPr id="241677" name="Line 13"/>
              <p:cNvSpPr>
                <a:spLocks noChangeShapeType="1"/>
              </p:cNvSpPr>
              <p:nvPr/>
            </p:nvSpPr>
            <p:spPr bwMode="auto">
              <a:xfrm>
                <a:off x="4087" y="1874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78" name="Line 14"/>
              <p:cNvSpPr>
                <a:spLocks noChangeShapeType="1"/>
              </p:cNvSpPr>
              <p:nvPr/>
            </p:nvSpPr>
            <p:spPr bwMode="auto">
              <a:xfrm flipV="1">
                <a:off x="4087" y="722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79" name="Line 15"/>
              <p:cNvSpPr>
                <a:spLocks noChangeShapeType="1"/>
              </p:cNvSpPr>
              <p:nvPr/>
            </p:nvSpPr>
            <p:spPr bwMode="auto">
              <a:xfrm flipH="1">
                <a:off x="3559" y="1874"/>
                <a:ext cx="528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80" name="Freeform 16"/>
              <p:cNvSpPr>
                <a:spLocks/>
              </p:cNvSpPr>
              <p:nvPr/>
            </p:nvSpPr>
            <p:spPr bwMode="auto">
              <a:xfrm>
                <a:off x="3847" y="946"/>
                <a:ext cx="1488" cy="496"/>
              </a:xfrm>
              <a:custGeom>
                <a:avLst/>
                <a:gdLst/>
                <a:ahLst/>
                <a:cxnLst>
                  <a:cxn ang="0">
                    <a:pos x="0" y="400"/>
                  </a:cxn>
                  <a:cxn ang="0">
                    <a:pos x="720" y="16"/>
                  </a:cxn>
                  <a:cxn ang="0">
                    <a:pos x="1488" y="496"/>
                  </a:cxn>
                </a:cxnLst>
                <a:rect l="0" t="0" r="r" b="b"/>
                <a:pathLst>
                  <a:path w="1488" h="496">
                    <a:moveTo>
                      <a:pt x="0" y="400"/>
                    </a:moveTo>
                    <a:cubicBezTo>
                      <a:pt x="236" y="200"/>
                      <a:pt x="472" y="0"/>
                      <a:pt x="720" y="16"/>
                    </a:cubicBezTo>
                    <a:cubicBezTo>
                      <a:pt x="968" y="32"/>
                      <a:pt x="1228" y="264"/>
                      <a:pt x="1488" y="496"/>
                    </a:cubicBezTo>
                  </a:path>
                </a:pathLst>
              </a:custGeom>
              <a:noFill/>
              <a:ln w="28575" cmpd="sng">
                <a:solidFill>
                  <a:srgbClr val="339966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81" name="Line 17"/>
              <p:cNvSpPr>
                <a:spLocks noChangeShapeType="1"/>
              </p:cNvSpPr>
              <p:nvPr/>
            </p:nvSpPr>
            <p:spPr bwMode="auto">
              <a:xfrm>
                <a:off x="4828" y="1049"/>
                <a:ext cx="668" cy="3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82" name="Line 18"/>
              <p:cNvSpPr>
                <a:spLocks noChangeShapeType="1"/>
              </p:cNvSpPr>
              <p:nvPr/>
            </p:nvSpPr>
            <p:spPr bwMode="auto">
              <a:xfrm flipV="1">
                <a:off x="4087" y="1058"/>
                <a:ext cx="144" cy="81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83" name="Line 19"/>
              <p:cNvSpPr>
                <a:spLocks noChangeShapeType="1"/>
              </p:cNvSpPr>
              <p:nvPr/>
            </p:nvSpPr>
            <p:spPr bwMode="auto">
              <a:xfrm flipV="1">
                <a:off x="4087" y="1042"/>
                <a:ext cx="731" cy="8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84" name="Rectangle 20"/>
              <p:cNvSpPr>
                <a:spLocks noChangeArrowheads="1"/>
              </p:cNvSpPr>
              <p:nvPr/>
            </p:nvSpPr>
            <p:spPr bwMode="auto">
              <a:xfrm>
                <a:off x="3847" y="165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/>
                  <a:t>o</a:t>
                </a:r>
                <a:endParaRPr kumimoji="1" lang="en-US" altLang="zh-CN" sz="2400"/>
              </a:p>
            </p:txBody>
          </p:sp>
          <p:sp>
            <p:nvSpPr>
              <p:cNvPr id="241685" name="Rectangle 21"/>
              <p:cNvSpPr>
                <a:spLocks noChangeArrowheads="1"/>
              </p:cNvSpPr>
              <p:nvPr/>
            </p:nvSpPr>
            <p:spPr bwMode="auto">
              <a:xfrm>
                <a:off x="4087" y="498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/>
                  <a:t>z</a:t>
                </a:r>
              </a:p>
            </p:txBody>
          </p:sp>
          <p:sp>
            <p:nvSpPr>
              <p:cNvPr id="241686" name="Rectangle 22"/>
              <p:cNvSpPr>
                <a:spLocks noChangeArrowheads="1"/>
              </p:cNvSpPr>
              <p:nvPr/>
            </p:nvSpPr>
            <p:spPr bwMode="auto">
              <a:xfrm>
                <a:off x="5431" y="1826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y</a:t>
                </a:r>
              </a:p>
            </p:txBody>
          </p:sp>
          <p:sp>
            <p:nvSpPr>
              <p:cNvPr id="241687" name="Line 23"/>
              <p:cNvSpPr>
                <a:spLocks noChangeShapeType="1"/>
              </p:cNvSpPr>
              <p:nvPr/>
            </p:nvSpPr>
            <p:spPr bwMode="auto">
              <a:xfrm flipV="1">
                <a:off x="4241" y="663"/>
                <a:ext cx="528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1688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3970128"/>
                  </p:ext>
                </p:extLst>
              </p:nvPr>
            </p:nvGraphicFramePr>
            <p:xfrm>
              <a:off x="4785" y="527"/>
              <a:ext cx="243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688" name="公式" r:id="rId2" imgW="164880" imgH="215640" progId="Equation.3">
                      <p:embed/>
                    </p:oleObj>
                  </mc:Choice>
                  <mc:Fallback>
                    <p:oleObj name="公式" r:id="rId2" imgW="164880" imgH="215640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527"/>
                            <a:ext cx="243" cy="3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1689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903983"/>
                  </p:ext>
                </p:extLst>
              </p:nvPr>
            </p:nvGraphicFramePr>
            <p:xfrm>
              <a:off x="5375" y="1071"/>
              <a:ext cx="262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689" name="公式" r:id="rId4" imgW="177480" imgH="215640" progId="Equation.3">
                      <p:embed/>
                    </p:oleObj>
                  </mc:Choice>
                  <mc:Fallback>
                    <p:oleObj name="公式" r:id="rId4" imgW="177480" imgH="215640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5" y="1071"/>
                            <a:ext cx="262" cy="3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169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5612901"/>
                </p:ext>
              </p:extLst>
            </p:nvPr>
          </p:nvGraphicFramePr>
          <p:xfrm>
            <a:off x="4510" y="1295"/>
            <a:ext cx="17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90" name="公式" r:id="rId6" imgW="139680" imgH="215640" progId="Equation.3">
                    <p:embed/>
                  </p:oleObj>
                </mc:Choice>
                <mc:Fallback>
                  <p:oleObj name="公式" r:id="rId6" imgW="139680" imgH="21564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0" y="1295"/>
                          <a:ext cx="17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169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8816815"/>
                </p:ext>
              </p:extLst>
            </p:nvPr>
          </p:nvGraphicFramePr>
          <p:xfrm>
            <a:off x="4150" y="1253"/>
            <a:ext cx="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91" name="公式" r:id="rId8" imgW="126720" imgH="215640" progId="Equation.3">
                    <p:embed/>
                  </p:oleObj>
                </mc:Choice>
                <mc:Fallback>
                  <p:oleObj name="公式" r:id="rId8" imgW="126720" imgH="21564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253"/>
                          <a:ext cx="16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1703" name="Text Box 39"/>
          <p:cNvSpPr txBox="1">
            <a:spLocks noChangeArrowheads="1"/>
          </p:cNvSpPr>
          <p:nvPr/>
        </p:nvSpPr>
        <p:spPr bwMode="auto">
          <a:xfrm>
            <a:off x="533400" y="1676400"/>
            <a:ext cx="48006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ym typeface="Symbol" pitchFamily="18" charset="2"/>
              </a:rPr>
              <a:t>当</a:t>
            </a:r>
            <a:r>
              <a:rPr kumimoji="1" lang="en-US" altLang="zh-CN" sz="2400">
                <a:sym typeface="Symbol" pitchFamily="18" charset="2"/>
              </a:rPr>
              <a:t>t0</a:t>
            </a:r>
            <a:r>
              <a:rPr kumimoji="1" lang="zh-CN" altLang="en-US" sz="2400">
                <a:sym typeface="Symbol" pitchFamily="18" charset="2"/>
              </a:rPr>
              <a:t>时，平均加速度的极限即为瞬时加速度。</a:t>
            </a:r>
          </a:p>
        </p:txBody>
      </p:sp>
      <p:sp>
        <p:nvSpPr>
          <p:cNvPr id="241704" name="Text Box 40"/>
          <p:cNvSpPr txBox="1">
            <a:spLocks noChangeArrowheads="1"/>
          </p:cNvSpPr>
          <p:nvPr/>
        </p:nvSpPr>
        <p:spPr bwMode="auto">
          <a:xfrm>
            <a:off x="533400" y="2590800"/>
            <a:ext cx="2952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瞬时加速度</a:t>
            </a:r>
            <a:r>
              <a:rPr kumimoji="1" lang="zh-CN" altLang="en-US" sz="2800" dirty="0">
                <a:solidFill>
                  <a:srgbClr val="0000CC"/>
                </a:solidFill>
              </a:rPr>
              <a:t>：</a:t>
            </a:r>
          </a:p>
        </p:txBody>
      </p:sp>
      <p:graphicFrame>
        <p:nvGraphicFramePr>
          <p:cNvPr id="24170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764659"/>
              </p:ext>
            </p:extLst>
          </p:nvPr>
        </p:nvGraphicFramePr>
        <p:xfrm>
          <a:off x="2641600" y="2438400"/>
          <a:ext cx="30321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6" name="公式" r:id="rId10" imgW="1485720" imgH="419040" progId="Equation.3">
                  <p:embed/>
                </p:oleObj>
              </mc:Choice>
              <mc:Fallback>
                <p:oleObj name="公式" r:id="rId10" imgW="1485720" imgH="41904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438400"/>
                        <a:ext cx="3032125" cy="8413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774" name="Text Box 110"/>
          <p:cNvSpPr txBox="1">
            <a:spLocks noChangeArrowheads="1"/>
          </p:cNvSpPr>
          <p:nvPr/>
        </p:nvSpPr>
        <p:spPr bwMode="auto">
          <a:xfrm>
            <a:off x="533400" y="5870575"/>
            <a:ext cx="76327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当</a:t>
            </a:r>
            <a:r>
              <a:rPr kumimoji="1" lang="zh-CN" altLang="en-US" sz="2800" dirty="0">
                <a:sym typeface="Symbol" pitchFamily="18" charset="2"/>
              </a:rPr>
              <a:t></a:t>
            </a:r>
            <a:r>
              <a:rPr kumimoji="1" lang="en-US" altLang="zh-CN" sz="2800" dirty="0">
                <a:sym typeface="Symbol" pitchFamily="18" charset="2"/>
              </a:rPr>
              <a:t>t </a:t>
            </a:r>
            <a:r>
              <a:rPr kumimoji="1" lang="zh-CN" altLang="en-US" sz="2800" dirty="0">
                <a:sym typeface="Symbol" pitchFamily="18" charset="2"/>
              </a:rPr>
              <a:t>趋向零时，速度增量       的极限方向。</a:t>
            </a:r>
          </a:p>
        </p:txBody>
      </p:sp>
      <p:graphicFrame>
        <p:nvGraphicFramePr>
          <p:cNvPr id="241775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20097"/>
              </p:ext>
            </p:extLst>
          </p:nvPr>
        </p:nvGraphicFramePr>
        <p:xfrm>
          <a:off x="4648200" y="5867400"/>
          <a:ext cx="533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5" name="公式" r:id="rId12" imgW="215640" imgH="177480" progId="Equation.3">
                  <p:embed/>
                </p:oleObj>
              </mc:Choice>
              <mc:Fallback>
                <p:oleObj name="公式" r:id="rId12" imgW="215640" imgH="17748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867400"/>
                        <a:ext cx="533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776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54609"/>
              </p:ext>
            </p:extLst>
          </p:nvPr>
        </p:nvGraphicFramePr>
        <p:xfrm>
          <a:off x="838200" y="3352800"/>
          <a:ext cx="3254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6" name="公式" r:id="rId14" imgW="2158920" imgH="253800" progId="Equation.3">
                  <p:embed/>
                </p:oleObj>
              </mc:Choice>
              <mc:Fallback>
                <p:oleObj name="公式" r:id="rId14" imgW="2158920" imgH="2538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32543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777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992254"/>
              </p:ext>
            </p:extLst>
          </p:nvPr>
        </p:nvGraphicFramePr>
        <p:xfrm>
          <a:off x="828675" y="3810000"/>
          <a:ext cx="47180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7" name="公式" r:id="rId16" imgW="3136680" imgH="419040" progId="Equation.3">
                  <p:embed/>
                </p:oleObj>
              </mc:Choice>
              <mc:Fallback>
                <p:oleObj name="公式" r:id="rId16" imgW="3136680" imgH="41904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810000"/>
                        <a:ext cx="471805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778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274825"/>
              </p:ext>
            </p:extLst>
          </p:nvPr>
        </p:nvGraphicFramePr>
        <p:xfrm>
          <a:off x="838200" y="4648200"/>
          <a:ext cx="43370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8" name="公式" r:id="rId18" imgW="2882880" imgH="761760" progId="Equation.3">
                  <p:embed/>
                </p:oleObj>
              </mc:Choice>
              <mc:Fallback>
                <p:oleObj name="公式" r:id="rId18" imgW="2882880" imgH="76176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43370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35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D8B7-855B-4937-962D-A2521F5FD86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4022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机械运动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一个物体</a:t>
            </a:r>
            <a:r>
              <a:rPr lang="zh-CN" altLang="en-US" dirty="0">
                <a:solidFill>
                  <a:schemeClr val="tx1"/>
                </a:solidFill>
              </a:rPr>
              <a:t>相对于</a:t>
            </a:r>
            <a:r>
              <a:rPr lang="zh-CN" altLang="en-US" dirty="0">
                <a:solidFill>
                  <a:srgbClr val="0000CC"/>
                </a:solidFill>
              </a:rPr>
              <a:t>另一个物体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空间位置随时间发生变化</a:t>
            </a:r>
            <a:r>
              <a:rPr lang="zh-CN" altLang="en-US" dirty="0"/>
              <a:t>；</a:t>
            </a:r>
            <a:r>
              <a:rPr lang="zh-CN" altLang="en-US" dirty="0">
                <a:solidFill>
                  <a:schemeClr val="tx1"/>
                </a:solidFill>
              </a:rPr>
              <a:t>或一个</a:t>
            </a:r>
            <a:r>
              <a:rPr lang="zh-CN" altLang="en-US" dirty="0">
                <a:solidFill>
                  <a:srgbClr val="FF0000"/>
                </a:solidFill>
              </a:rPr>
              <a:t>物体的某一部分</a:t>
            </a:r>
            <a:r>
              <a:rPr lang="zh-CN" altLang="en-US" dirty="0">
                <a:solidFill>
                  <a:schemeClr val="tx1"/>
                </a:solidFill>
              </a:rPr>
              <a:t>相对于</a:t>
            </a:r>
            <a:r>
              <a:rPr lang="zh-CN" altLang="en-US" dirty="0">
                <a:solidFill>
                  <a:srgbClr val="FF0000"/>
                </a:solidFill>
              </a:rPr>
              <a:t>其另一部分</a:t>
            </a:r>
            <a:r>
              <a:rPr lang="zh-CN" altLang="en-US" dirty="0">
                <a:solidFill>
                  <a:schemeClr val="tx1"/>
                </a:solidFill>
              </a:rPr>
              <a:t>的位置随时间而发生变化的运动。</a:t>
            </a:r>
          </a:p>
          <a:p>
            <a:endParaRPr lang="zh-CN" altLang="en-US" dirty="0"/>
          </a:p>
          <a:p>
            <a:r>
              <a:rPr lang="zh-CN" altLang="en-US" dirty="0"/>
              <a:t>力学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研究物体机械运动及其规律的学科。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3654-3713-46CD-A9E9-42274D68112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运动学的两类问题</a:t>
            </a:r>
          </a:p>
        </p:txBody>
      </p:sp>
      <p:sp>
        <p:nvSpPr>
          <p:cNvPr id="242716" name="Text Box 28"/>
          <p:cNvSpPr txBox="1">
            <a:spLocks noChangeArrowheads="1"/>
          </p:cNvSpPr>
          <p:nvPr/>
        </p:nvSpPr>
        <p:spPr bwMode="auto">
          <a:xfrm>
            <a:off x="3505200" y="1219200"/>
            <a:ext cx="5486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运动方程</a:t>
            </a:r>
            <a:r>
              <a:rPr kumimoji="1" lang="zh-CN" altLang="en-US" sz="2800" dirty="0"/>
              <a:t>是运动学问题的核心</a:t>
            </a:r>
          </a:p>
        </p:txBody>
      </p:sp>
      <p:sp>
        <p:nvSpPr>
          <p:cNvPr id="242717" name="Text Box 29"/>
          <p:cNvSpPr txBox="1">
            <a:spLocks noChangeArrowheads="1"/>
          </p:cNvSpPr>
          <p:nvPr/>
        </p:nvSpPr>
        <p:spPr bwMode="auto">
          <a:xfrm>
            <a:off x="533400" y="1752600"/>
            <a:ext cx="79930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/>
              <a:t>1.  </a:t>
            </a:r>
            <a:r>
              <a:rPr kumimoji="1" lang="zh-CN" altLang="en-US" sz="2800" dirty="0"/>
              <a:t>已知运动方程，求质点任意时刻的位置、速度以及加速度</a:t>
            </a:r>
          </a:p>
        </p:txBody>
      </p:sp>
      <p:graphicFrame>
        <p:nvGraphicFramePr>
          <p:cNvPr id="2427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644143"/>
              </p:ext>
            </p:extLst>
          </p:nvPr>
        </p:nvGraphicFramePr>
        <p:xfrm>
          <a:off x="1905000" y="2663825"/>
          <a:ext cx="46339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8" name="公式" r:id="rId2" imgW="2311200" imgH="419040" progId="Equation.3">
                  <p:embed/>
                </p:oleObj>
              </mc:Choice>
              <mc:Fallback>
                <p:oleObj name="公式" r:id="rId2" imgW="2311200" imgH="4190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3825"/>
                        <a:ext cx="4633913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533400" y="3733800"/>
            <a:ext cx="80645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2.  </a:t>
            </a:r>
            <a:r>
              <a:rPr kumimoji="1" lang="zh-CN" altLang="en-US" sz="2800"/>
              <a:t>已知运动质点的速度函数（或加速度函数）以及初始条件求质点的运动方程</a:t>
            </a:r>
          </a:p>
        </p:txBody>
      </p:sp>
      <p:graphicFrame>
        <p:nvGraphicFramePr>
          <p:cNvPr id="24272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330813"/>
              </p:ext>
            </p:extLst>
          </p:nvPr>
        </p:nvGraphicFramePr>
        <p:xfrm>
          <a:off x="1905000" y="4724400"/>
          <a:ext cx="33004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20" name="公式" r:id="rId4" imgW="1650960" imgH="355320" progId="Equation.3">
                  <p:embed/>
                </p:oleObj>
              </mc:Choice>
              <mc:Fallback>
                <p:oleObj name="公式" r:id="rId4" imgW="1650960" imgH="35532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24400"/>
                        <a:ext cx="330041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2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984316"/>
              </p:ext>
            </p:extLst>
          </p:nvPr>
        </p:nvGraphicFramePr>
        <p:xfrm>
          <a:off x="1905000" y="5638800"/>
          <a:ext cx="33004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21" name="公式" r:id="rId6" imgW="1650960" imgH="355320" progId="Equation.3">
                  <p:embed/>
                </p:oleObj>
              </mc:Choice>
              <mc:Fallback>
                <p:oleObj name="公式" r:id="rId6" imgW="1650960" imgH="35532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38800"/>
                        <a:ext cx="330041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4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17" grpId="0" autoUpdateAnimBg="0"/>
      <p:bldP spid="24271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27CE-E5A5-4268-BEE6-6A7A20A9BCDB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243717" name="Object 5"/>
          <p:cNvGraphicFramePr>
            <a:graphicFrameLocks noChangeAspect="1"/>
          </p:cNvGraphicFramePr>
          <p:nvPr/>
        </p:nvGraphicFramePr>
        <p:xfrm>
          <a:off x="533400" y="1295400"/>
          <a:ext cx="6496050" cy="332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7" name="文档" r:id="rId2" imgW="3254442" imgH="1663141" progId="Word.Document.8">
                  <p:embed/>
                </p:oleObj>
              </mc:Choice>
              <mc:Fallback>
                <p:oleObj name="文档" r:id="rId2" imgW="3254442" imgH="1663141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6496050" cy="332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描述质点运动的物理量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47BE-4450-4165-B8F9-3842D4FC0C89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1397794" y="1638300"/>
          <a:ext cx="6348413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4" name="Document" r:id="rId2" imgW="4098639" imgH="3514196" progId="Word.Document.8">
                  <p:embed/>
                </p:oleObj>
              </mc:Choice>
              <mc:Fallback>
                <p:oleObj name="Document" r:id="rId2" imgW="4098639" imgH="3514196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794" y="1638300"/>
                        <a:ext cx="6348413" cy="50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89397"/>
              </p:ext>
            </p:extLst>
          </p:nvPr>
        </p:nvGraphicFramePr>
        <p:xfrm>
          <a:off x="1676400" y="1222375"/>
          <a:ext cx="46037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7" name="公式" r:id="rId4" imgW="2349360" imgH="228600" progId="Equation.3">
                  <p:embed/>
                </p:oleObj>
              </mc:Choice>
              <mc:Fallback>
                <p:oleObj name="公式" r:id="rId4" imgW="2349360" imgH="2286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22375"/>
                        <a:ext cx="4603750" cy="454025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533400" y="5105400"/>
            <a:ext cx="80010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描述质点运动的物理量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617E-94D2-4E5C-91A9-3B55F395F216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662" y="1191956"/>
            <a:ext cx="8135938" cy="10178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dirty="0">
                <a:sym typeface="Symbol" pitchFamily="18" charset="2"/>
              </a:rPr>
              <a:t>例</a:t>
            </a:r>
            <a:r>
              <a:rPr kumimoji="1" lang="en-US" altLang="zh-CN" sz="2400" dirty="0">
                <a:sym typeface="Symbol" pitchFamily="18" charset="2"/>
              </a:rPr>
              <a:t>1.2  </a:t>
            </a:r>
            <a:r>
              <a:rPr kumimoji="1" lang="zh-CN" altLang="en-US" sz="2400" dirty="0">
                <a:sym typeface="Symbol" pitchFamily="18" charset="2"/>
              </a:rPr>
              <a:t>质点以加速度</a:t>
            </a:r>
            <a:r>
              <a:rPr kumimoji="1" lang="en-US" altLang="zh-CN" sz="2400" i="1" dirty="0">
                <a:sym typeface="Symbol" pitchFamily="18" charset="2"/>
              </a:rPr>
              <a:t>a</a:t>
            </a:r>
            <a:r>
              <a:rPr kumimoji="1" lang="zh-CN" altLang="en-US" sz="2400" dirty="0">
                <a:sym typeface="Symbol" pitchFamily="18" charset="2"/>
              </a:rPr>
              <a:t>（</a:t>
            </a:r>
            <a:r>
              <a:rPr kumimoji="1" lang="en-US" altLang="zh-CN" sz="2400" i="1" dirty="0">
                <a:sym typeface="Symbol" pitchFamily="18" charset="2"/>
              </a:rPr>
              <a:t>a</a:t>
            </a:r>
            <a:r>
              <a:rPr kumimoji="1" lang="zh-CN" altLang="en-US" sz="2400" dirty="0">
                <a:sym typeface="Symbol" pitchFamily="18" charset="2"/>
              </a:rPr>
              <a:t>为常量）沿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zh-CN" altLang="en-US" sz="2400" dirty="0">
                <a:sym typeface="Symbol" pitchFamily="18" charset="2"/>
              </a:rPr>
              <a:t>轴运动。开始时，速度为</a:t>
            </a:r>
            <a:r>
              <a:rPr kumimoji="1" lang="en-US" altLang="zh-CN" sz="2400" i="1" dirty="0">
                <a:latin typeface="Book Antiqua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ym typeface="Symbol" pitchFamily="18" charset="2"/>
              </a:rPr>
              <a:t>0</a:t>
            </a:r>
            <a:r>
              <a:rPr kumimoji="1" lang="zh-CN" altLang="en-US" sz="2400" dirty="0">
                <a:sym typeface="Symbol" pitchFamily="18" charset="2"/>
              </a:rPr>
              <a:t>，处于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0</a:t>
            </a:r>
            <a:r>
              <a:rPr kumimoji="1" lang="zh-CN" altLang="en-US" sz="2400" dirty="0">
                <a:sym typeface="Symbol" pitchFamily="18" charset="2"/>
              </a:rPr>
              <a:t>的位置，求质点在任意时刻的速度和位置。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662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解：</a:t>
            </a:r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994845"/>
              </p:ext>
            </p:extLst>
          </p:nvPr>
        </p:nvGraphicFramePr>
        <p:xfrm>
          <a:off x="1524000" y="2209800"/>
          <a:ext cx="26590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2" name="公式" r:id="rId2" imgW="1777680" imgH="393480" progId="Equation.3">
                  <p:embed/>
                </p:oleObj>
              </mc:Choice>
              <mc:Fallback>
                <p:oleObj name="公式" r:id="rId2" imgW="17776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9800"/>
                        <a:ext cx="26590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899317"/>
              </p:ext>
            </p:extLst>
          </p:nvPr>
        </p:nvGraphicFramePr>
        <p:xfrm>
          <a:off x="1524000" y="2857500"/>
          <a:ext cx="1235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3" name="公式" r:id="rId4" imgW="825480" imgH="355320" progId="Equation.3">
                  <p:embed/>
                </p:oleObj>
              </mc:Choice>
              <mc:Fallback>
                <p:oleObj name="公式" r:id="rId4" imgW="82548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57500"/>
                        <a:ext cx="12350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730467"/>
              </p:ext>
            </p:extLst>
          </p:nvPr>
        </p:nvGraphicFramePr>
        <p:xfrm>
          <a:off x="5286375" y="2333625"/>
          <a:ext cx="10445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4" name="公式" r:id="rId6" imgW="698400" imgH="228600" progId="Equation.3">
                  <p:embed/>
                </p:oleObj>
              </mc:Choice>
              <mc:Fallback>
                <p:oleObj name="公式" r:id="rId6" imgW="6984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333625"/>
                        <a:ext cx="10445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994000"/>
              </p:ext>
            </p:extLst>
          </p:nvPr>
        </p:nvGraphicFramePr>
        <p:xfrm>
          <a:off x="5286375" y="2952750"/>
          <a:ext cx="10445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5" name="公式" r:id="rId8" imgW="698400" imgH="228600" progId="Equation.3">
                  <p:embed/>
                </p:oleObj>
              </mc:Choice>
              <mc:Fallback>
                <p:oleObj name="公式" r:id="rId8" imgW="6984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952750"/>
                        <a:ext cx="10445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大括号 10"/>
          <p:cNvSpPr/>
          <p:nvPr/>
        </p:nvSpPr>
        <p:spPr>
          <a:xfrm>
            <a:off x="4495800" y="2514600"/>
            <a:ext cx="228600" cy="609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395118"/>
              </p:ext>
            </p:extLst>
          </p:nvPr>
        </p:nvGraphicFramePr>
        <p:xfrm>
          <a:off x="1524000" y="3733800"/>
          <a:ext cx="26765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6" name="公式" r:id="rId10" imgW="1790640" imgH="393480" progId="Equation.3">
                  <p:embed/>
                </p:oleObj>
              </mc:Choice>
              <mc:Fallback>
                <p:oleObj name="公式" r:id="rId10" imgW="179064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33800"/>
                        <a:ext cx="26765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383031"/>
              </p:ext>
            </p:extLst>
          </p:nvPr>
        </p:nvGraphicFramePr>
        <p:xfrm>
          <a:off x="1552575" y="4433887"/>
          <a:ext cx="1216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7" name="公式" r:id="rId12" imgW="812520" imgH="355320" progId="Equation.3">
                  <p:embed/>
                </p:oleObj>
              </mc:Choice>
              <mc:Fallback>
                <p:oleObj name="公式" r:id="rId12" imgW="812520" imgH="3553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433887"/>
                        <a:ext cx="1216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大括号 13"/>
          <p:cNvSpPr/>
          <p:nvPr/>
        </p:nvSpPr>
        <p:spPr>
          <a:xfrm>
            <a:off x="4495800" y="4038600"/>
            <a:ext cx="228600" cy="609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60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920294"/>
              </p:ext>
            </p:extLst>
          </p:nvPr>
        </p:nvGraphicFramePr>
        <p:xfrm>
          <a:off x="5286375" y="3781425"/>
          <a:ext cx="19573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8" name="公式" r:id="rId14" imgW="1307880" imgH="330120" progId="Equation.3">
                  <p:embed/>
                </p:oleObj>
              </mc:Choice>
              <mc:Fallback>
                <p:oleObj name="公式" r:id="rId14" imgW="1307880" imgH="3301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3781425"/>
                        <a:ext cx="195738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161103"/>
              </p:ext>
            </p:extLst>
          </p:nvPr>
        </p:nvGraphicFramePr>
        <p:xfrm>
          <a:off x="5286375" y="4405312"/>
          <a:ext cx="17668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9" name="公式" r:id="rId16" imgW="1180800" imgH="393480" progId="Equation.3">
                  <p:embed/>
                </p:oleObj>
              </mc:Choice>
              <mc:Fallback>
                <p:oleObj name="公式" r:id="rId16" imgW="118080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4405312"/>
                        <a:ext cx="17668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91400" y="4515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运动方程</a:t>
            </a:r>
          </a:p>
        </p:txBody>
      </p:sp>
      <p:graphicFrame>
        <p:nvGraphicFramePr>
          <p:cNvPr id="2560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396453"/>
              </p:ext>
            </p:extLst>
          </p:nvPr>
        </p:nvGraphicFramePr>
        <p:xfrm>
          <a:off x="1222404" y="5181600"/>
          <a:ext cx="16335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0" name="公式" r:id="rId18" imgW="1091880" imgH="393480" progId="Equation.3">
                  <p:embed/>
                </p:oleObj>
              </mc:Choice>
              <mc:Fallback>
                <p:oleObj name="公式" r:id="rId18" imgW="109188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404" y="5181600"/>
                        <a:ext cx="163353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049917"/>
              </p:ext>
            </p:extLst>
          </p:nvPr>
        </p:nvGraphicFramePr>
        <p:xfrm>
          <a:off x="1222404" y="5943600"/>
          <a:ext cx="98901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1" name="公式" r:id="rId20" imgW="660240" imgH="177480" progId="Equation.3">
                  <p:embed/>
                </p:oleObj>
              </mc:Choice>
              <mc:Fallback>
                <p:oleObj name="公式" r:id="rId20" imgW="660240" imgH="177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404" y="5943600"/>
                        <a:ext cx="989012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右大括号 19"/>
          <p:cNvSpPr/>
          <p:nvPr/>
        </p:nvSpPr>
        <p:spPr>
          <a:xfrm>
            <a:off x="3051204" y="5410200"/>
            <a:ext cx="228600" cy="609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60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857976"/>
              </p:ext>
            </p:extLst>
          </p:nvPr>
        </p:nvGraphicFramePr>
        <p:xfrm>
          <a:off x="3584604" y="5410200"/>
          <a:ext cx="1406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2" name="公式" r:id="rId22" imgW="939600" imgH="355320" progId="Equation.3">
                  <p:embed/>
                </p:oleObj>
              </mc:Choice>
              <mc:Fallback>
                <p:oleObj name="公式" r:id="rId22" imgW="939600" imgH="3553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604" y="5410200"/>
                        <a:ext cx="1406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627448"/>
              </p:ext>
            </p:extLst>
          </p:nvPr>
        </p:nvGraphicFramePr>
        <p:xfrm>
          <a:off x="5815042" y="5495925"/>
          <a:ext cx="1879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3" name="公式" r:id="rId24" imgW="1257120" imgH="241200" progId="Equation.3">
                  <p:embed/>
                </p:oleObj>
              </mc:Choice>
              <mc:Fallback>
                <p:oleObj name="公式" r:id="rId24" imgW="125712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42" y="5495925"/>
                        <a:ext cx="1879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15042" y="58674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匀变速直线运动公式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25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25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 animBg="1"/>
      <p:bldP spid="14" grpId="0" animBg="1"/>
      <p:bldP spid="17" grpId="0"/>
      <p:bldP spid="20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质点运动学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02E7-1877-4FC7-B8E9-E6086701F35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质点、参考系、坐标系 </a:t>
            </a:r>
          </a:p>
          <a:p>
            <a:r>
              <a:rPr lang="en-US" altLang="zh-CN" dirty="0">
                <a:solidFill>
                  <a:srgbClr val="0000CC"/>
                </a:solidFill>
              </a:rPr>
              <a:t>1.2 </a:t>
            </a:r>
            <a:r>
              <a:rPr lang="zh-CN" altLang="en-US" dirty="0">
                <a:solidFill>
                  <a:srgbClr val="0000CC"/>
                </a:solidFill>
              </a:rPr>
              <a:t>描述质点运动的物理量 </a:t>
            </a:r>
          </a:p>
          <a:p>
            <a:r>
              <a:rPr lang="en-US" altLang="zh-CN" dirty="0">
                <a:solidFill>
                  <a:srgbClr val="0000CC"/>
                </a:solidFill>
              </a:rPr>
              <a:t>1.3 </a:t>
            </a:r>
            <a:r>
              <a:rPr lang="zh-CN" altLang="en-US" dirty="0">
                <a:solidFill>
                  <a:srgbClr val="0000CC"/>
                </a:solidFill>
              </a:rPr>
              <a:t>自然坐标系、圆周运动 </a:t>
            </a:r>
          </a:p>
          <a:p>
            <a:r>
              <a:rPr lang="en-US" altLang="zh-CN" dirty="0"/>
              <a:t>1.4 </a:t>
            </a:r>
            <a:r>
              <a:rPr lang="zh-CN" altLang="en-US" dirty="0"/>
              <a:t>相对运动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65B9-E4FE-45F3-9CCA-48C0FE5D381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运动学的两类问题</a:t>
            </a:r>
          </a:p>
        </p:txBody>
      </p:sp>
      <p:sp>
        <p:nvSpPr>
          <p:cNvPr id="242716" name="Text Box 28"/>
          <p:cNvSpPr txBox="1">
            <a:spLocks noChangeArrowheads="1"/>
          </p:cNvSpPr>
          <p:nvPr/>
        </p:nvSpPr>
        <p:spPr bwMode="auto">
          <a:xfrm>
            <a:off x="3505200" y="1219200"/>
            <a:ext cx="5486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</a:rPr>
              <a:t>运动方程</a:t>
            </a:r>
            <a:r>
              <a:rPr kumimoji="1" lang="zh-CN" altLang="en-US" sz="2800" dirty="0"/>
              <a:t>是运动学问题的核心</a:t>
            </a:r>
          </a:p>
        </p:txBody>
      </p:sp>
      <p:sp>
        <p:nvSpPr>
          <p:cNvPr id="242717" name="Text Box 29"/>
          <p:cNvSpPr txBox="1">
            <a:spLocks noChangeArrowheads="1"/>
          </p:cNvSpPr>
          <p:nvPr/>
        </p:nvSpPr>
        <p:spPr bwMode="auto">
          <a:xfrm>
            <a:off x="533400" y="1752600"/>
            <a:ext cx="79930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1.  </a:t>
            </a:r>
            <a:r>
              <a:rPr kumimoji="1" lang="zh-CN" altLang="en-US" sz="2800"/>
              <a:t>已知运动方程，求质点任意时刻的位置、速度以及加速度</a:t>
            </a:r>
          </a:p>
        </p:txBody>
      </p:sp>
      <p:graphicFrame>
        <p:nvGraphicFramePr>
          <p:cNvPr id="2427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260915"/>
              </p:ext>
            </p:extLst>
          </p:nvPr>
        </p:nvGraphicFramePr>
        <p:xfrm>
          <a:off x="1905000" y="2667000"/>
          <a:ext cx="46339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11200" imgH="419040" progId="Equation.3">
                  <p:embed/>
                </p:oleObj>
              </mc:Choice>
              <mc:Fallback>
                <p:oleObj name="公式" r:id="rId2" imgW="2311200" imgH="419040" progId="Equation.3">
                  <p:embed/>
                  <p:pic>
                    <p:nvPicPr>
                      <p:cNvPr id="2427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4633913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533400" y="3733800"/>
            <a:ext cx="80645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2.  </a:t>
            </a:r>
            <a:r>
              <a:rPr kumimoji="1" lang="zh-CN" altLang="en-US" sz="2800"/>
              <a:t>已知运动质点的速度函数（或加速度函数）以及初始条件求质点的运动方程</a:t>
            </a:r>
          </a:p>
        </p:txBody>
      </p:sp>
      <p:graphicFrame>
        <p:nvGraphicFramePr>
          <p:cNvPr id="24272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36338"/>
              </p:ext>
            </p:extLst>
          </p:nvPr>
        </p:nvGraphicFramePr>
        <p:xfrm>
          <a:off x="1905000" y="4724400"/>
          <a:ext cx="33004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50960" imgH="355320" progId="Equation.3">
                  <p:embed/>
                </p:oleObj>
              </mc:Choice>
              <mc:Fallback>
                <p:oleObj name="公式" r:id="rId4" imgW="1650960" imgH="355320" progId="Equation.3">
                  <p:embed/>
                  <p:pic>
                    <p:nvPicPr>
                      <p:cNvPr id="2427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24400"/>
                        <a:ext cx="330041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2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779336"/>
              </p:ext>
            </p:extLst>
          </p:nvPr>
        </p:nvGraphicFramePr>
        <p:xfrm>
          <a:off x="1905000" y="5638800"/>
          <a:ext cx="33004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50960" imgH="355320" progId="Equation.3">
                  <p:embed/>
                </p:oleObj>
              </mc:Choice>
              <mc:Fallback>
                <p:oleObj name="公式" r:id="rId6" imgW="1650960" imgH="355320" progId="Equation.3">
                  <p:embed/>
                  <p:pic>
                    <p:nvPicPr>
                      <p:cNvPr id="2427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38800"/>
                        <a:ext cx="330041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4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17" grpId="0" autoUpdateAnimBg="0"/>
      <p:bldP spid="24271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47C8-21B9-4044-A5E1-E106485C800A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246787" name="Object 3"/>
          <p:cNvGraphicFramePr>
            <a:graphicFrameLocks noChangeAspect="1"/>
          </p:cNvGraphicFramePr>
          <p:nvPr/>
        </p:nvGraphicFramePr>
        <p:xfrm>
          <a:off x="463550" y="1177925"/>
          <a:ext cx="821690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78912" imgH="990685" progId="Word.Document.8">
                  <p:embed/>
                </p:oleObj>
              </mc:Choice>
              <mc:Fallback>
                <p:oleObj name="Document" r:id="rId2" imgW="3278912" imgH="990685" progId="Word.Document.8">
                  <p:embed/>
                  <p:pic>
                    <p:nvPicPr>
                      <p:cNvPr id="2467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177925"/>
                        <a:ext cx="8216900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3733800" y="2819400"/>
            <a:ext cx="4883150" cy="3254375"/>
            <a:chOff x="2270125" y="3603625"/>
            <a:chExt cx="4883150" cy="3254375"/>
          </a:xfrm>
        </p:grpSpPr>
        <p:sp>
          <p:nvSpPr>
            <p:cNvPr id="246805" name="Rectangle 21"/>
            <p:cNvSpPr>
              <a:spLocks noChangeArrowheads="1"/>
            </p:cNvSpPr>
            <p:nvPr/>
          </p:nvSpPr>
          <p:spPr bwMode="auto">
            <a:xfrm>
              <a:off x="6705600" y="6278563"/>
              <a:ext cx="447675" cy="5794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 dirty="0">
                  <a:solidFill>
                    <a:srgbClr val="000066"/>
                  </a:solidFill>
                </a:rPr>
                <a:t>x</a:t>
              </a:r>
            </a:p>
          </p:txBody>
        </p:sp>
        <p:grpSp>
          <p:nvGrpSpPr>
            <p:cNvPr id="246810" name="Group 26"/>
            <p:cNvGrpSpPr>
              <a:grpSpLocks/>
            </p:cNvGrpSpPr>
            <p:nvPr/>
          </p:nvGrpSpPr>
          <p:grpSpPr bwMode="auto">
            <a:xfrm>
              <a:off x="2270125" y="3603625"/>
              <a:ext cx="4816475" cy="3101975"/>
              <a:chOff x="1344" y="2256"/>
              <a:chExt cx="3034" cy="1954"/>
            </a:xfrm>
          </p:grpSpPr>
          <p:sp>
            <p:nvSpPr>
              <p:cNvPr id="246789" name="Line 5"/>
              <p:cNvSpPr>
                <a:spLocks noChangeShapeType="1"/>
              </p:cNvSpPr>
              <p:nvPr/>
            </p:nvSpPr>
            <p:spPr bwMode="auto">
              <a:xfrm>
                <a:off x="1438" y="2988"/>
                <a:ext cx="2" cy="599"/>
              </a:xfrm>
              <a:prstGeom prst="line">
                <a:avLst/>
              </a:prstGeom>
              <a:noFill/>
              <a:ln w="19050">
                <a:solidFill>
                  <a:srgbClr val="9933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90" name="Rectangle 6"/>
              <p:cNvSpPr>
                <a:spLocks noChangeArrowheads="1"/>
              </p:cNvSpPr>
              <p:nvPr/>
            </p:nvSpPr>
            <p:spPr bwMode="auto">
              <a:xfrm>
                <a:off x="1859" y="3711"/>
                <a:ext cx="282" cy="24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FF0000"/>
                    </a:solidFill>
                    <a:sym typeface="Symbol" pitchFamily="18" charset="2"/>
                  </a:rPr>
                  <a:t></a:t>
                </a:r>
                <a:endParaRPr kumimoji="1" lang="en-US" altLang="zh-CN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792" name="Rectangle 8"/>
              <p:cNvSpPr>
                <a:spLocks noChangeArrowheads="1"/>
              </p:cNvSpPr>
              <p:nvPr/>
            </p:nvSpPr>
            <p:spPr bwMode="auto">
              <a:xfrm>
                <a:off x="1702" y="2256"/>
                <a:ext cx="282" cy="3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y</a:t>
                </a:r>
              </a:p>
            </p:txBody>
          </p:sp>
          <p:sp>
            <p:nvSpPr>
              <p:cNvPr id="246794" name="Rectangle 10"/>
              <p:cNvSpPr>
                <a:spLocks noChangeArrowheads="1"/>
              </p:cNvSpPr>
              <p:nvPr/>
            </p:nvSpPr>
            <p:spPr bwMode="auto">
              <a:xfrm>
                <a:off x="1531" y="3966"/>
                <a:ext cx="282" cy="2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O</a:t>
                </a:r>
              </a:p>
            </p:txBody>
          </p:sp>
          <p:sp>
            <p:nvSpPr>
              <p:cNvPr id="246795" name="Freeform 11"/>
              <p:cNvSpPr>
                <a:spLocks/>
              </p:cNvSpPr>
              <p:nvPr/>
            </p:nvSpPr>
            <p:spPr bwMode="auto">
              <a:xfrm>
                <a:off x="1675" y="2862"/>
                <a:ext cx="2330" cy="1119"/>
              </a:xfrm>
              <a:custGeom>
                <a:avLst/>
                <a:gdLst/>
                <a:ahLst/>
                <a:cxnLst>
                  <a:cxn ang="0">
                    <a:pos x="0" y="344"/>
                  </a:cxn>
                  <a:cxn ang="0">
                    <a:pos x="336" y="104"/>
                  </a:cxn>
                  <a:cxn ang="0">
                    <a:pos x="624" y="8"/>
                  </a:cxn>
                  <a:cxn ang="0">
                    <a:pos x="960" y="152"/>
                  </a:cxn>
                  <a:cxn ang="0">
                    <a:pos x="1200" y="344"/>
                  </a:cxn>
                </a:cxnLst>
                <a:rect l="0" t="0" r="r" b="b"/>
                <a:pathLst>
                  <a:path w="1200" h="344">
                    <a:moveTo>
                      <a:pt x="0" y="344"/>
                    </a:moveTo>
                    <a:cubicBezTo>
                      <a:pt x="116" y="252"/>
                      <a:pt x="232" y="160"/>
                      <a:pt x="336" y="104"/>
                    </a:cubicBezTo>
                    <a:cubicBezTo>
                      <a:pt x="440" y="48"/>
                      <a:pt x="520" y="0"/>
                      <a:pt x="624" y="8"/>
                    </a:cubicBezTo>
                    <a:cubicBezTo>
                      <a:pt x="728" y="16"/>
                      <a:pt x="864" y="96"/>
                      <a:pt x="960" y="152"/>
                    </a:cubicBezTo>
                    <a:cubicBezTo>
                      <a:pt x="1056" y="208"/>
                      <a:pt x="1160" y="312"/>
                      <a:pt x="1200" y="344"/>
                    </a:cubicBez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96" name="Line 12"/>
              <p:cNvSpPr>
                <a:spLocks noChangeShapeType="1"/>
              </p:cNvSpPr>
              <p:nvPr/>
            </p:nvSpPr>
            <p:spPr bwMode="auto">
              <a:xfrm>
                <a:off x="1675" y="3981"/>
                <a:ext cx="2703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97" name="Line 13"/>
              <p:cNvSpPr>
                <a:spLocks noChangeShapeType="1"/>
              </p:cNvSpPr>
              <p:nvPr/>
            </p:nvSpPr>
            <p:spPr bwMode="auto">
              <a:xfrm>
                <a:off x="1675" y="3981"/>
                <a:ext cx="466" cy="0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98" name="Line 14"/>
              <p:cNvSpPr>
                <a:spLocks noChangeShapeType="1"/>
              </p:cNvSpPr>
              <p:nvPr/>
            </p:nvSpPr>
            <p:spPr bwMode="auto">
              <a:xfrm flipV="1">
                <a:off x="1675" y="3048"/>
                <a:ext cx="466" cy="93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99" name="Line 15"/>
              <p:cNvSpPr>
                <a:spLocks noChangeShapeType="1"/>
              </p:cNvSpPr>
              <p:nvPr/>
            </p:nvSpPr>
            <p:spPr bwMode="auto">
              <a:xfrm flipH="1" flipV="1">
                <a:off x="1667" y="2489"/>
                <a:ext cx="8" cy="1492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00" name="Line 16"/>
              <p:cNvSpPr>
                <a:spLocks noChangeShapeType="1"/>
              </p:cNvSpPr>
              <p:nvPr/>
            </p:nvSpPr>
            <p:spPr bwMode="auto">
              <a:xfrm>
                <a:off x="2141" y="3048"/>
                <a:ext cx="0" cy="93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01" name="Arc 17"/>
              <p:cNvSpPr>
                <a:spLocks/>
              </p:cNvSpPr>
              <p:nvPr/>
            </p:nvSpPr>
            <p:spPr bwMode="auto">
              <a:xfrm>
                <a:off x="1768" y="3794"/>
                <a:ext cx="93" cy="18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charset="0"/>
                </a:endParaRPr>
              </a:p>
            </p:txBody>
          </p:sp>
          <p:sp>
            <p:nvSpPr>
              <p:cNvPr id="246802" name="Line 18"/>
              <p:cNvSpPr>
                <a:spLocks noChangeShapeType="1"/>
              </p:cNvSpPr>
              <p:nvPr/>
            </p:nvSpPr>
            <p:spPr bwMode="auto">
              <a:xfrm flipH="1">
                <a:off x="1675" y="3048"/>
                <a:ext cx="46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03" name="Line 19"/>
              <p:cNvSpPr>
                <a:spLocks noChangeShapeType="1"/>
              </p:cNvSpPr>
              <p:nvPr/>
            </p:nvSpPr>
            <p:spPr bwMode="auto">
              <a:xfrm flipV="1">
                <a:off x="1675" y="3048"/>
                <a:ext cx="0" cy="933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806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5693319"/>
                  </p:ext>
                </p:extLst>
              </p:nvPr>
            </p:nvGraphicFramePr>
            <p:xfrm>
              <a:off x="2160" y="2784"/>
              <a:ext cx="22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77480" imgH="228600" progId="Equation.3">
                      <p:embed/>
                    </p:oleObj>
                  </mc:Choice>
                  <mc:Fallback>
                    <p:oleObj name="公式" r:id="rId4" imgW="177480" imgH="228600" progId="Equation.3">
                      <p:embed/>
                      <p:pic>
                        <p:nvPicPr>
                          <p:cNvPr id="246806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784"/>
                            <a:ext cx="22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107763" dir="189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809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0660150"/>
                  </p:ext>
                </p:extLst>
              </p:nvPr>
            </p:nvGraphicFramePr>
            <p:xfrm>
              <a:off x="1344" y="3648"/>
              <a:ext cx="17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39680" imgH="190440" progId="Equation.3">
                      <p:embed/>
                    </p:oleObj>
                  </mc:Choice>
                  <mc:Fallback>
                    <p:oleObj name="公式" r:id="rId6" imgW="139680" imgH="190440" progId="Equation.3">
                      <p:embed/>
                      <p:pic>
                        <p:nvPicPr>
                          <p:cNvPr id="246809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3648"/>
                            <a:ext cx="17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107763" dir="189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DC46-C78E-4050-8E1C-CF2D4CF6891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解：</a:t>
            </a:r>
          </a:p>
        </p:txBody>
      </p:sp>
      <p:graphicFrame>
        <p:nvGraphicFramePr>
          <p:cNvPr id="248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112039"/>
              </p:ext>
            </p:extLst>
          </p:nvPr>
        </p:nvGraphicFramePr>
        <p:xfrm>
          <a:off x="1676400" y="1295400"/>
          <a:ext cx="5878513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33640" imgH="2197080" progId="Equation.3">
                  <p:embed/>
                </p:oleObj>
              </mc:Choice>
              <mc:Fallback>
                <p:oleObj name="公式" r:id="rId2" imgW="2933640" imgH="2197080" progId="Equation.3">
                  <p:embed/>
                  <p:pic>
                    <p:nvPicPr>
                      <p:cNvPr id="248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95400"/>
                        <a:ext cx="5878513" cy="4379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762000" y="1981200"/>
            <a:ext cx="53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(1)</a:t>
            </a:r>
          </a:p>
        </p:txBody>
      </p:sp>
      <p:graphicFrame>
        <p:nvGraphicFramePr>
          <p:cNvPr id="2488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56573"/>
              </p:ext>
            </p:extLst>
          </p:nvPr>
        </p:nvGraphicFramePr>
        <p:xfrm>
          <a:off x="2198687" y="5791200"/>
          <a:ext cx="36417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15840" imgH="228600" progId="Equation.3">
                  <p:embed/>
                </p:oleObj>
              </mc:Choice>
              <mc:Fallback>
                <p:oleObj name="公式" r:id="rId4" imgW="1815840" imgH="228600" progId="Equation.3">
                  <p:embed/>
                  <p:pic>
                    <p:nvPicPr>
                      <p:cNvPr id="2488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7" y="5791200"/>
                        <a:ext cx="3641725" cy="458788"/>
                      </a:xfrm>
                      <a:prstGeom prst="rect">
                        <a:avLst/>
                      </a:prstGeom>
                      <a:solidFill>
                        <a:srgbClr val="CC99FF">
                          <a:alpha val="39999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4777-4611-4D4E-B0A9-EA0416BCF48F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279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911282"/>
              </p:ext>
            </p:extLst>
          </p:nvPr>
        </p:nvGraphicFramePr>
        <p:xfrm>
          <a:off x="1066800" y="1206500"/>
          <a:ext cx="6827838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873240" imgH="2743200" progId="Equation.3">
                  <p:embed/>
                </p:oleObj>
              </mc:Choice>
              <mc:Fallback>
                <p:oleObj name="公式" r:id="rId2" imgW="3873240" imgH="2743200" progId="Equation.3">
                  <p:embed/>
                  <p:pic>
                    <p:nvPicPr>
                      <p:cNvPr id="279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06500"/>
                        <a:ext cx="6827838" cy="4813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53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(2)</a:t>
            </a: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533400" y="5410200"/>
            <a:ext cx="53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(3)</a:t>
            </a:r>
          </a:p>
        </p:txBody>
      </p:sp>
      <p:graphicFrame>
        <p:nvGraphicFramePr>
          <p:cNvPr id="279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339337"/>
              </p:ext>
            </p:extLst>
          </p:nvPr>
        </p:nvGraphicFramePr>
        <p:xfrm>
          <a:off x="4495800" y="4495800"/>
          <a:ext cx="44561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22280" imgH="393480" progId="Equation.3">
                  <p:embed/>
                </p:oleObj>
              </mc:Choice>
              <mc:Fallback>
                <p:oleObj name="公式" r:id="rId4" imgW="2222280" imgH="393480" progId="Equation.3">
                  <p:embed/>
                  <p:pic>
                    <p:nvPicPr>
                      <p:cNvPr id="279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95800"/>
                        <a:ext cx="4456113" cy="790575"/>
                      </a:xfrm>
                      <a:prstGeom prst="rect">
                        <a:avLst/>
                      </a:prstGeom>
                      <a:solidFill>
                        <a:srgbClr val="CC99FF">
                          <a:alpha val="39999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BB75-C651-4DE4-9375-20FB557DFBF8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250883" name="Object 3"/>
          <p:cNvGraphicFramePr>
            <a:graphicFrameLocks noChangeAspect="1"/>
          </p:cNvGraphicFramePr>
          <p:nvPr/>
        </p:nvGraphicFramePr>
        <p:xfrm>
          <a:off x="1524000" y="1752600"/>
          <a:ext cx="6237288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609959" imgH="1904693" progId="Word.Document.8">
                  <p:embed/>
                </p:oleObj>
              </mc:Choice>
              <mc:Fallback>
                <p:oleObj name="文档" r:id="rId2" imgW="2609959" imgH="1904693" progId="Word.Document.8">
                  <p:embed/>
                  <p:pic>
                    <p:nvPicPr>
                      <p:cNvPr id="250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2600"/>
                        <a:ext cx="6237288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讨论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527-0641-4987-ACBA-D3F57564474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运动学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研究物体在空间的位置随时间的变化规律以及运动的轨道问题，而并</a:t>
            </a:r>
            <a:r>
              <a:rPr lang="zh-CN" altLang="en-US" dirty="0">
                <a:solidFill>
                  <a:srgbClr val="FF0000"/>
                </a:solidFill>
              </a:rPr>
              <a:t>不涉及物体发生机械运动的变化原因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动力学</a:t>
            </a: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以牛顿运动定律为基础，研究物体运动状态发生变化时所遵循规律的学科。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8D45-D552-4FCF-8554-8DB8804756FE}" type="slidenum">
              <a:rPr lang="en-US" altLang="zh-CN"/>
              <a:pPr/>
              <a:t>30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771429" imgH="5146942"/>
        </mc:Choice>
        <mc:Fallback>
          <p:control r:id="rId1" imgW="6771429" imgH="5146942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9200" y="1166813"/>
                  <a:ext cx="6772275" cy="5146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0AF-ACE2-4158-95CD-D9CC896E4C5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1371600" y="1219200"/>
            <a:ext cx="7467600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66"/>
                </a:solidFill>
              </a:rPr>
              <a:t>甲、乙两小孩在做游戏，甲在树上，乙在地上用玩具手枪描准甲，乙一开枪，甲就从树上跳下（</a:t>
            </a:r>
            <a:r>
              <a:rPr kumimoji="1" lang="zh-CN" altLang="en-US" sz="2800" dirty="0">
                <a:solidFill>
                  <a:srgbClr val="0066FF"/>
                </a:solidFill>
              </a:rPr>
              <a:t>初速为零</a:t>
            </a:r>
            <a:r>
              <a:rPr kumimoji="1" lang="zh-CN" altLang="en-US" sz="2800" dirty="0">
                <a:solidFill>
                  <a:srgbClr val="000066"/>
                </a:solidFill>
              </a:rPr>
              <a:t>）。问：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66"/>
                </a:solidFill>
              </a:rPr>
              <a:t>（</a:t>
            </a:r>
            <a:r>
              <a:rPr kumimoji="1" lang="en-US" altLang="zh-CN" sz="2800" dirty="0">
                <a:solidFill>
                  <a:srgbClr val="000066"/>
                </a:solidFill>
              </a:rPr>
              <a:t>1</a:t>
            </a:r>
            <a:r>
              <a:rPr kumimoji="1" lang="zh-CN" altLang="en-US" sz="2800" dirty="0">
                <a:solidFill>
                  <a:srgbClr val="000066"/>
                </a:solidFill>
              </a:rPr>
              <a:t>）甲是否被击中？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66"/>
                </a:solidFill>
              </a:rPr>
              <a:t>（</a:t>
            </a:r>
            <a:r>
              <a:rPr kumimoji="1" lang="en-US" altLang="zh-CN" sz="2800" dirty="0">
                <a:solidFill>
                  <a:srgbClr val="000066"/>
                </a:solidFill>
              </a:rPr>
              <a:t>2</a:t>
            </a:r>
            <a:r>
              <a:rPr kumimoji="1" lang="zh-CN" altLang="en-US" sz="2800" dirty="0">
                <a:solidFill>
                  <a:srgbClr val="000066"/>
                </a:solidFill>
              </a:rPr>
              <a:t>）若被击中的时间和地点。</a:t>
            </a:r>
          </a:p>
        </p:txBody>
      </p:sp>
      <p:grpSp>
        <p:nvGrpSpPr>
          <p:cNvPr id="281606" name="Group 6"/>
          <p:cNvGrpSpPr>
            <a:grpSpLocks/>
          </p:cNvGrpSpPr>
          <p:nvPr/>
        </p:nvGrpSpPr>
        <p:grpSpPr bwMode="auto">
          <a:xfrm>
            <a:off x="2771775" y="2636838"/>
            <a:ext cx="5689600" cy="3698875"/>
            <a:chOff x="1745" y="1644"/>
            <a:chExt cx="3584" cy="2330"/>
          </a:xfrm>
        </p:grpSpPr>
        <p:sp>
          <p:nvSpPr>
            <p:cNvPr id="281607" name="Line 7"/>
            <p:cNvSpPr>
              <a:spLocks noChangeShapeType="1"/>
            </p:cNvSpPr>
            <p:nvPr/>
          </p:nvSpPr>
          <p:spPr bwMode="auto">
            <a:xfrm flipV="1">
              <a:off x="2272" y="2063"/>
              <a:ext cx="2425" cy="15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08" name="Line 8"/>
            <p:cNvSpPr>
              <a:spLocks noChangeShapeType="1"/>
            </p:cNvSpPr>
            <p:nvPr/>
          </p:nvSpPr>
          <p:spPr bwMode="auto">
            <a:xfrm>
              <a:off x="5013" y="2063"/>
              <a:ext cx="0" cy="1898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09" name="Line 9"/>
            <p:cNvSpPr>
              <a:spLocks noChangeShapeType="1"/>
            </p:cNvSpPr>
            <p:nvPr/>
          </p:nvSpPr>
          <p:spPr bwMode="auto">
            <a:xfrm flipH="1" flipV="1">
              <a:off x="4697" y="2314"/>
              <a:ext cx="316" cy="211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0" name="Line 10"/>
            <p:cNvSpPr>
              <a:spLocks noChangeShapeType="1"/>
            </p:cNvSpPr>
            <p:nvPr/>
          </p:nvSpPr>
          <p:spPr bwMode="auto">
            <a:xfrm flipV="1">
              <a:off x="5013" y="2380"/>
              <a:ext cx="211" cy="42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1" name="Line 11"/>
            <p:cNvSpPr>
              <a:spLocks noChangeShapeType="1"/>
            </p:cNvSpPr>
            <p:nvPr/>
          </p:nvSpPr>
          <p:spPr bwMode="auto">
            <a:xfrm flipH="1" flipV="1">
              <a:off x="4697" y="2801"/>
              <a:ext cx="316" cy="31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2" name="Line 12"/>
            <p:cNvSpPr>
              <a:spLocks noChangeShapeType="1"/>
            </p:cNvSpPr>
            <p:nvPr/>
          </p:nvSpPr>
          <p:spPr bwMode="auto">
            <a:xfrm flipV="1">
              <a:off x="5013" y="3118"/>
              <a:ext cx="316" cy="21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3" name="Line 13"/>
            <p:cNvSpPr>
              <a:spLocks noChangeShapeType="1"/>
            </p:cNvSpPr>
            <p:nvPr/>
          </p:nvSpPr>
          <p:spPr bwMode="auto">
            <a:xfrm>
              <a:off x="1745" y="3961"/>
              <a:ext cx="3479" cy="0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4" name="Oval 14"/>
            <p:cNvSpPr>
              <a:spLocks noChangeArrowheads="1"/>
            </p:cNvSpPr>
            <p:nvPr/>
          </p:nvSpPr>
          <p:spPr bwMode="auto">
            <a:xfrm>
              <a:off x="4697" y="1998"/>
              <a:ext cx="105" cy="105"/>
            </a:xfrm>
            <a:prstGeom prst="ellips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5" name="Freeform 15"/>
            <p:cNvSpPr>
              <a:spLocks/>
            </p:cNvSpPr>
            <p:nvPr/>
          </p:nvSpPr>
          <p:spPr bwMode="auto">
            <a:xfrm>
              <a:off x="4710" y="2103"/>
              <a:ext cx="83" cy="21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96"/>
                </a:cxn>
              </a:cxnLst>
              <a:rect l="0" t="0" r="r" b="b"/>
              <a:pathLst>
                <a:path w="38" h="98">
                  <a:moveTo>
                    <a:pt x="12" y="0"/>
                  </a:moveTo>
                  <a:cubicBezTo>
                    <a:pt x="6" y="98"/>
                    <a:pt x="38" y="96"/>
                    <a:pt x="0" y="96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6" name="Freeform 16"/>
            <p:cNvSpPr>
              <a:spLocks/>
            </p:cNvSpPr>
            <p:nvPr/>
          </p:nvSpPr>
          <p:spPr bwMode="auto">
            <a:xfrm>
              <a:off x="4776" y="2129"/>
              <a:ext cx="26" cy="2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14"/>
                </a:cxn>
              </a:cxnLst>
              <a:rect l="0" t="0" r="r" b="b"/>
              <a:pathLst>
                <a:path w="12" h="114">
                  <a:moveTo>
                    <a:pt x="0" y="0"/>
                  </a:moveTo>
                  <a:cubicBezTo>
                    <a:pt x="8" y="38"/>
                    <a:pt x="12" y="75"/>
                    <a:pt x="12" y="114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7" name="Freeform 17"/>
            <p:cNvSpPr>
              <a:spLocks/>
            </p:cNvSpPr>
            <p:nvPr/>
          </p:nvSpPr>
          <p:spPr bwMode="auto">
            <a:xfrm>
              <a:off x="4789" y="2116"/>
              <a:ext cx="52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0"/>
                </a:cxn>
              </a:cxnLst>
              <a:rect l="0" t="0" r="r" b="b"/>
              <a:pathLst>
                <a:path w="24" h="60">
                  <a:moveTo>
                    <a:pt x="0" y="0"/>
                  </a:moveTo>
                  <a:cubicBezTo>
                    <a:pt x="6" y="18"/>
                    <a:pt x="10" y="46"/>
                    <a:pt x="24" y="60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8" name="Freeform 18"/>
            <p:cNvSpPr>
              <a:spLocks/>
            </p:cNvSpPr>
            <p:nvPr/>
          </p:nvSpPr>
          <p:spPr bwMode="auto">
            <a:xfrm>
              <a:off x="4670" y="2103"/>
              <a:ext cx="79" cy="119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6"/>
                </a:cxn>
                <a:cxn ang="0">
                  <a:pos x="0" y="54"/>
                </a:cxn>
              </a:cxnLst>
              <a:rect l="0" t="0" r="r" b="b"/>
              <a:pathLst>
                <a:path w="36" h="54">
                  <a:moveTo>
                    <a:pt x="36" y="0"/>
                  </a:moveTo>
                  <a:cubicBezTo>
                    <a:pt x="30" y="2"/>
                    <a:pt x="22" y="2"/>
                    <a:pt x="18" y="6"/>
                  </a:cubicBezTo>
                  <a:cubicBezTo>
                    <a:pt x="6" y="18"/>
                    <a:pt x="21" y="54"/>
                    <a:pt x="0" y="54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9" name="Oval 19"/>
            <p:cNvSpPr>
              <a:spLocks noChangeArrowheads="1"/>
            </p:cNvSpPr>
            <p:nvPr/>
          </p:nvSpPr>
          <p:spPr bwMode="auto">
            <a:xfrm>
              <a:off x="2061" y="3539"/>
              <a:ext cx="106" cy="106"/>
            </a:xfrm>
            <a:prstGeom prst="ellips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0" name="Freeform 20"/>
            <p:cNvSpPr>
              <a:spLocks/>
            </p:cNvSpPr>
            <p:nvPr/>
          </p:nvSpPr>
          <p:spPr bwMode="auto">
            <a:xfrm>
              <a:off x="2290" y="3639"/>
              <a:ext cx="87" cy="12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6" y="66"/>
                </a:cxn>
                <a:cxn ang="0">
                  <a:pos x="18" y="60"/>
                </a:cxn>
                <a:cxn ang="0">
                  <a:pos x="0" y="0"/>
                </a:cxn>
              </a:cxnLst>
              <a:rect l="0" t="0" r="r" b="b"/>
              <a:pathLst>
                <a:path w="44" h="72">
                  <a:moveTo>
                    <a:pt x="42" y="6"/>
                  </a:moveTo>
                  <a:cubicBezTo>
                    <a:pt x="40" y="26"/>
                    <a:pt x="44" y="48"/>
                    <a:pt x="36" y="66"/>
                  </a:cubicBezTo>
                  <a:cubicBezTo>
                    <a:pt x="33" y="72"/>
                    <a:pt x="23" y="64"/>
                    <a:pt x="18" y="60"/>
                  </a:cubicBezTo>
                  <a:cubicBezTo>
                    <a:pt x="0" y="46"/>
                    <a:pt x="0" y="20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1" name="Freeform 21"/>
            <p:cNvSpPr>
              <a:spLocks/>
            </p:cNvSpPr>
            <p:nvPr/>
          </p:nvSpPr>
          <p:spPr bwMode="auto">
            <a:xfrm>
              <a:off x="2377" y="3553"/>
              <a:ext cx="88" cy="12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0" y="48"/>
                </a:cxn>
              </a:cxnLst>
              <a:rect l="0" t="0" r="r" b="b"/>
              <a:pathLst>
                <a:path w="40" h="56">
                  <a:moveTo>
                    <a:pt x="30" y="0"/>
                  </a:moveTo>
                  <a:cubicBezTo>
                    <a:pt x="23" y="56"/>
                    <a:pt x="40" y="48"/>
                    <a:pt x="0" y="48"/>
                  </a:cubicBezTo>
                </a:path>
              </a:pathLst>
            </a:custGeom>
            <a:noFill/>
            <a:ln w="28575" cmpd="sng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2" name="Freeform 22"/>
            <p:cNvSpPr>
              <a:spLocks/>
            </p:cNvSpPr>
            <p:nvPr/>
          </p:nvSpPr>
          <p:spPr bwMode="auto">
            <a:xfrm>
              <a:off x="2061" y="3658"/>
              <a:ext cx="53" cy="31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144"/>
                </a:cxn>
              </a:cxnLst>
              <a:rect l="0" t="0" r="r" b="b"/>
              <a:pathLst>
                <a:path w="24" h="144">
                  <a:moveTo>
                    <a:pt x="24" y="0"/>
                  </a:moveTo>
                  <a:cubicBezTo>
                    <a:pt x="14" y="59"/>
                    <a:pt x="0" y="84"/>
                    <a:pt x="0" y="144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3" name="Freeform 23"/>
            <p:cNvSpPr>
              <a:spLocks/>
            </p:cNvSpPr>
            <p:nvPr/>
          </p:nvSpPr>
          <p:spPr bwMode="auto">
            <a:xfrm>
              <a:off x="2127" y="3684"/>
              <a:ext cx="171" cy="9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36" y="36"/>
                </a:cxn>
                <a:cxn ang="0">
                  <a:pos x="78" y="0"/>
                </a:cxn>
              </a:cxnLst>
              <a:rect l="0" t="0" r="r" b="b"/>
              <a:pathLst>
                <a:path w="78" h="42">
                  <a:moveTo>
                    <a:pt x="0" y="42"/>
                  </a:moveTo>
                  <a:cubicBezTo>
                    <a:pt x="12" y="40"/>
                    <a:pt x="24" y="40"/>
                    <a:pt x="36" y="36"/>
                  </a:cubicBezTo>
                  <a:cubicBezTo>
                    <a:pt x="57" y="29"/>
                    <a:pt x="59" y="9"/>
                    <a:pt x="78" y="0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4" name="Line 24"/>
            <p:cNvSpPr>
              <a:spLocks noChangeShapeType="1"/>
            </p:cNvSpPr>
            <p:nvPr/>
          </p:nvSpPr>
          <p:spPr bwMode="auto">
            <a:xfrm flipV="1">
              <a:off x="2272" y="3434"/>
              <a:ext cx="316" cy="211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5" name="Text Box 25"/>
            <p:cNvSpPr txBox="1">
              <a:spLocks noChangeArrowheads="1"/>
            </p:cNvSpPr>
            <p:nvPr/>
          </p:nvSpPr>
          <p:spPr bwMode="auto">
            <a:xfrm>
              <a:off x="4605" y="1644"/>
              <a:ext cx="63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66"/>
                  </a:solidFill>
                </a:rPr>
                <a:t>甲</a:t>
              </a:r>
            </a:p>
          </p:txBody>
        </p:sp>
        <p:sp>
          <p:nvSpPr>
            <p:cNvPr id="281626" name="Text Box 26"/>
            <p:cNvSpPr txBox="1">
              <a:spLocks noChangeArrowheads="1"/>
            </p:cNvSpPr>
            <p:nvPr/>
          </p:nvSpPr>
          <p:spPr bwMode="auto">
            <a:xfrm>
              <a:off x="1884" y="3186"/>
              <a:ext cx="63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66"/>
                  </a:solidFill>
                </a:rPr>
                <a:t>乙</a:t>
              </a:r>
            </a:p>
          </p:txBody>
        </p:sp>
        <p:sp>
          <p:nvSpPr>
            <p:cNvPr id="281627" name="Line 27"/>
            <p:cNvSpPr>
              <a:spLocks noChangeShapeType="1"/>
            </p:cNvSpPr>
            <p:nvPr/>
          </p:nvSpPr>
          <p:spPr bwMode="auto">
            <a:xfrm>
              <a:off x="2483" y="3645"/>
              <a:ext cx="73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8" name="Freeform 28"/>
            <p:cNvSpPr>
              <a:spLocks/>
            </p:cNvSpPr>
            <p:nvPr/>
          </p:nvSpPr>
          <p:spPr bwMode="auto">
            <a:xfrm>
              <a:off x="2127" y="3777"/>
              <a:ext cx="106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48"/>
                </a:cxn>
                <a:cxn ang="0">
                  <a:pos x="48" y="84"/>
                </a:cxn>
              </a:cxnLst>
              <a:rect l="0" t="0" r="r" b="b"/>
              <a:pathLst>
                <a:path w="48" h="84">
                  <a:moveTo>
                    <a:pt x="0" y="0"/>
                  </a:moveTo>
                  <a:cubicBezTo>
                    <a:pt x="8" y="24"/>
                    <a:pt x="15" y="34"/>
                    <a:pt x="36" y="48"/>
                  </a:cubicBezTo>
                  <a:cubicBezTo>
                    <a:pt x="40" y="60"/>
                    <a:pt x="48" y="84"/>
                    <a:pt x="48" y="84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9" name="Freeform 29"/>
            <p:cNvSpPr>
              <a:spLocks/>
            </p:cNvSpPr>
            <p:nvPr/>
          </p:nvSpPr>
          <p:spPr bwMode="auto">
            <a:xfrm>
              <a:off x="2114" y="3676"/>
              <a:ext cx="158" cy="3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72" y="4"/>
                </a:cxn>
              </a:cxnLst>
              <a:rect l="0" t="0" r="r" b="b"/>
              <a:pathLst>
                <a:path w="72" h="16">
                  <a:moveTo>
                    <a:pt x="0" y="16"/>
                  </a:moveTo>
                  <a:cubicBezTo>
                    <a:pt x="47" y="0"/>
                    <a:pt x="23" y="4"/>
                    <a:pt x="72" y="4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30" name="Text Box 30"/>
            <p:cNvSpPr txBox="1">
              <a:spLocks noChangeArrowheads="1"/>
            </p:cNvSpPr>
            <p:nvPr/>
          </p:nvSpPr>
          <p:spPr bwMode="auto">
            <a:xfrm>
              <a:off x="2520" y="3358"/>
              <a:ext cx="632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66"/>
                  </a:solidFill>
                  <a:sym typeface="Symbol" pitchFamily="18" charset="2"/>
                </a:rPr>
                <a:t></a:t>
              </a:r>
              <a:endParaRPr kumimoji="1" lang="en-US" altLang="zh-CN" sz="2800" b="1">
                <a:solidFill>
                  <a:srgbClr val="000066"/>
                </a:solidFill>
              </a:endParaRPr>
            </a:p>
          </p:txBody>
        </p:sp>
      </p:grpSp>
      <p:pic>
        <p:nvPicPr>
          <p:cNvPr id="281631" name="Picture 31" descr="为什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5212"/>
            <a:ext cx="1236663" cy="1296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A48-85D7-4B2C-B4FF-2FF25967D17A}" type="slidenum">
              <a:rPr lang="en-US" altLang="zh-CN"/>
              <a:pPr/>
              <a:t>32</a:t>
            </a:fld>
            <a:endParaRPr lang="en-US" altLang="zh-CN"/>
          </a:p>
        </p:txBody>
      </p:sp>
      <p:grpSp>
        <p:nvGrpSpPr>
          <p:cNvPr id="251907" name="Group 3"/>
          <p:cNvGrpSpPr>
            <a:grpSpLocks/>
          </p:cNvGrpSpPr>
          <p:nvPr/>
        </p:nvGrpSpPr>
        <p:grpSpPr bwMode="auto">
          <a:xfrm>
            <a:off x="533400" y="1173162"/>
            <a:ext cx="8066088" cy="5075238"/>
            <a:chOff x="431" y="487"/>
            <a:chExt cx="5081" cy="3197"/>
          </a:xfrm>
        </p:grpSpPr>
        <p:graphicFrame>
          <p:nvGraphicFramePr>
            <p:cNvPr id="251908" name="Object 4"/>
            <p:cNvGraphicFramePr>
              <a:graphicFrameLocks noChangeAspect="1"/>
            </p:cNvGraphicFramePr>
            <p:nvPr/>
          </p:nvGraphicFramePr>
          <p:xfrm>
            <a:off x="431" y="487"/>
            <a:ext cx="5081" cy="1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3527925" imgH="751293" progId="Word.Document.8">
                    <p:embed/>
                  </p:oleObj>
                </mc:Choice>
                <mc:Fallback>
                  <p:oleObj name="Document" r:id="rId2" imgW="3527925" imgH="751293" progId="Word.Document.8">
                    <p:embed/>
                    <p:pic>
                      <p:nvPicPr>
                        <p:cNvPr id="25190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487"/>
                          <a:ext cx="5081" cy="10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1909" name="Oval 5"/>
            <p:cNvSpPr>
              <a:spLocks noChangeArrowheads="1"/>
            </p:cNvSpPr>
            <p:nvPr/>
          </p:nvSpPr>
          <p:spPr bwMode="auto">
            <a:xfrm>
              <a:off x="1876" y="1904"/>
              <a:ext cx="420" cy="419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10" name="Line 6"/>
            <p:cNvSpPr>
              <a:spLocks noChangeShapeType="1"/>
            </p:cNvSpPr>
            <p:nvPr/>
          </p:nvSpPr>
          <p:spPr bwMode="auto">
            <a:xfrm>
              <a:off x="1876" y="2114"/>
              <a:ext cx="0" cy="524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11" name="Rectangle 7"/>
            <p:cNvSpPr>
              <a:spLocks noChangeArrowheads="1"/>
            </p:cNvSpPr>
            <p:nvPr/>
          </p:nvSpPr>
          <p:spPr bwMode="auto">
            <a:xfrm>
              <a:off x="1772" y="2638"/>
              <a:ext cx="209" cy="3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12" name="Line 8"/>
            <p:cNvSpPr>
              <a:spLocks noChangeShapeType="1"/>
            </p:cNvSpPr>
            <p:nvPr/>
          </p:nvSpPr>
          <p:spPr bwMode="auto">
            <a:xfrm>
              <a:off x="2244" y="1974"/>
              <a:ext cx="1731" cy="1417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13" name="Oval 9"/>
            <p:cNvSpPr>
              <a:spLocks noChangeArrowheads="1"/>
            </p:cNvSpPr>
            <p:nvPr/>
          </p:nvSpPr>
          <p:spPr bwMode="auto">
            <a:xfrm>
              <a:off x="3975" y="3084"/>
              <a:ext cx="157" cy="144"/>
            </a:xfrm>
            <a:prstGeom prst="ellips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14" name="Freeform 10"/>
            <p:cNvSpPr>
              <a:spLocks/>
            </p:cNvSpPr>
            <p:nvPr/>
          </p:nvSpPr>
          <p:spPr bwMode="auto">
            <a:xfrm>
              <a:off x="4079" y="3268"/>
              <a:ext cx="105" cy="3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56"/>
                </a:cxn>
                <a:cxn ang="0">
                  <a:pos x="24" y="180"/>
                </a:cxn>
                <a:cxn ang="0">
                  <a:pos x="42" y="186"/>
                </a:cxn>
              </a:cxnLst>
              <a:rect l="0" t="0" r="r" b="b"/>
              <a:pathLst>
                <a:path w="42" h="186">
                  <a:moveTo>
                    <a:pt x="0" y="0"/>
                  </a:moveTo>
                  <a:cubicBezTo>
                    <a:pt x="14" y="71"/>
                    <a:pt x="5" y="20"/>
                    <a:pt x="18" y="156"/>
                  </a:cubicBezTo>
                  <a:cubicBezTo>
                    <a:pt x="19" y="164"/>
                    <a:pt x="19" y="174"/>
                    <a:pt x="24" y="180"/>
                  </a:cubicBezTo>
                  <a:cubicBezTo>
                    <a:pt x="28" y="185"/>
                    <a:pt x="42" y="186"/>
                    <a:pt x="42" y="186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15" name="Freeform 11"/>
            <p:cNvSpPr>
              <a:spLocks/>
            </p:cNvSpPr>
            <p:nvPr/>
          </p:nvSpPr>
          <p:spPr bwMode="auto">
            <a:xfrm rot="10800000">
              <a:off x="3975" y="3268"/>
              <a:ext cx="104" cy="10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0" y="42"/>
                </a:cxn>
              </a:cxnLst>
              <a:rect l="0" t="0" r="r" b="b"/>
              <a:pathLst>
                <a:path w="60" h="42">
                  <a:moveTo>
                    <a:pt x="60" y="0"/>
                  </a:moveTo>
                  <a:cubicBezTo>
                    <a:pt x="38" y="14"/>
                    <a:pt x="28" y="42"/>
                    <a:pt x="0" y="42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16" name="Freeform 12"/>
            <p:cNvSpPr>
              <a:spLocks/>
            </p:cNvSpPr>
            <p:nvPr/>
          </p:nvSpPr>
          <p:spPr bwMode="auto">
            <a:xfrm>
              <a:off x="4066" y="3268"/>
              <a:ext cx="118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36"/>
                </a:cxn>
              </a:cxnLst>
              <a:rect l="0" t="0" r="r" b="b"/>
              <a:pathLst>
                <a:path w="96" h="36">
                  <a:moveTo>
                    <a:pt x="0" y="0"/>
                  </a:moveTo>
                  <a:cubicBezTo>
                    <a:pt x="28" y="9"/>
                    <a:pt x="67" y="36"/>
                    <a:pt x="96" y="36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17" name="Freeform 13"/>
            <p:cNvSpPr>
              <a:spLocks/>
            </p:cNvSpPr>
            <p:nvPr/>
          </p:nvSpPr>
          <p:spPr bwMode="auto">
            <a:xfrm>
              <a:off x="3935" y="3241"/>
              <a:ext cx="131" cy="35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36" y="66"/>
                </a:cxn>
                <a:cxn ang="0">
                  <a:pos x="18" y="120"/>
                </a:cxn>
                <a:cxn ang="0">
                  <a:pos x="0" y="162"/>
                </a:cxn>
              </a:cxnLst>
              <a:rect l="0" t="0" r="r" b="b"/>
              <a:pathLst>
                <a:path w="60" h="162">
                  <a:moveTo>
                    <a:pt x="60" y="0"/>
                  </a:moveTo>
                  <a:cubicBezTo>
                    <a:pt x="54" y="29"/>
                    <a:pt x="47" y="41"/>
                    <a:pt x="36" y="66"/>
                  </a:cubicBezTo>
                  <a:cubicBezTo>
                    <a:pt x="28" y="83"/>
                    <a:pt x="29" y="104"/>
                    <a:pt x="18" y="120"/>
                  </a:cubicBezTo>
                  <a:cubicBezTo>
                    <a:pt x="9" y="134"/>
                    <a:pt x="0" y="145"/>
                    <a:pt x="0" y="162"/>
                  </a:cubicBezTo>
                </a:path>
              </a:pathLst>
            </a:custGeom>
            <a:noFill/>
            <a:ln w="28575" cmpd="sng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18" name="Line 14"/>
            <p:cNvSpPr>
              <a:spLocks noChangeShapeType="1"/>
            </p:cNvSpPr>
            <p:nvPr/>
          </p:nvSpPr>
          <p:spPr bwMode="auto">
            <a:xfrm flipH="1">
              <a:off x="1352" y="3373"/>
              <a:ext cx="262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19" name="Line 15"/>
            <p:cNvSpPr>
              <a:spLocks noChangeShapeType="1"/>
            </p:cNvSpPr>
            <p:nvPr/>
          </p:nvSpPr>
          <p:spPr bwMode="auto">
            <a:xfrm>
              <a:off x="3765" y="2953"/>
              <a:ext cx="52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0" name="Line 16"/>
            <p:cNvSpPr>
              <a:spLocks noChangeShapeType="1"/>
            </p:cNvSpPr>
            <p:nvPr/>
          </p:nvSpPr>
          <p:spPr bwMode="auto">
            <a:xfrm>
              <a:off x="2086" y="1694"/>
              <a:ext cx="0" cy="42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1" name="Arc 17"/>
            <p:cNvSpPr>
              <a:spLocks/>
            </p:cNvSpPr>
            <p:nvPr/>
          </p:nvSpPr>
          <p:spPr bwMode="auto">
            <a:xfrm flipH="1">
              <a:off x="3728" y="3268"/>
              <a:ext cx="105" cy="10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2" name="Line 18"/>
            <p:cNvSpPr>
              <a:spLocks noChangeShapeType="1"/>
            </p:cNvSpPr>
            <p:nvPr/>
          </p:nvSpPr>
          <p:spPr bwMode="auto">
            <a:xfrm flipV="1">
              <a:off x="1876" y="2953"/>
              <a:ext cx="0" cy="42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3" name="Text Box 19"/>
            <p:cNvSpPr txBox="1">
              <a:spLocks noChangeArrowheads="1"/>
            </p:cNvSpPr>
            <p:nvPr/>
          </p:nvSpPr>
          <p:spPr bwMode="auto">
            <a:xfrm>
              <a:off x="1708" y="2999"/>
              <a:ext cx="447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y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51924" name="Line 20"/>
            <p:cNvSpPr>
              <a:spLocks noChangeShapeType="1"/>
            </p:cNvSpPr>
            <p:nvPr/>
          </p:nvSpPr>
          <p:spPr bwMode="auto">
            <a:xfrm>
              <a:off x="1457" y="2848"/>
              <a:ext cx="0" cy="52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5" name="Line 21"/>
            <p:cNvSpPr>
              <a:spLocks noChangeShapeType="1"/>
            </p:cNvSpPr>
            <p:nvPr/>
          </p:nvSpPr>
          <p:spPr bwMode="auto">
            <a:xfrm flipV="1">
              <a:off x="1455" y="1904"/>
              <a:ext cx="2" cy="57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6" name="Line 22"/>
            <p:cNvSpPr>
              <a:spLocks noChangeShapeType="1"/>
            </p:cNvSpPr>
            <p:nvPr/>
          </p:nvSpPr>
          <p:spPr bwMode="auto">
            <a:xfrm flipH="1">
              <a:off x="1352" y="1904"/>
              <a:ext cx="31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7" name="Text Box 23"/>
            <p:cNvSpPr txBox="1">
              <a:spLocks noChangeArrowheads="1"/>
            </p:cNvSpPr>
            <p:nvPr/>
          </p:nvSpPr>
          <p:spPr bwMode="auto">
            <a:xfrm>
              <a:off x="1344" y="2545"/>
              <a:ext cx="629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h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51928" name="Text Box 24"/>
            <p:cNvSpPr txBox="1">
              <a:spLocks noChangeArrowheads="1"/>
            </p:cNvSpPr>
            <p:nvPr/>
          </p:nvSpPr>
          <p:spPr bwMode="auto">
            <a:xfrm>
              <a:off x="2509" y="3113"/>
              <a:ext cx="73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 x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51929" name="Text Box 25"/>
            <p:cNvSpPr txBox="1">
              <a:spLocks noChangeArrowheads="1"/>
            </p:cNvSpPr>
            <p:nvPr/>
          </p:nvSpPr>
          <p:spPr bwMode="auto">
            <a:xfrm>
              <a:off x="4195" y="2688"/>
              <a:ext cx="28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  <a:latin typeface="Book Antiqua" pitchFamily="18" charset="0"/>
                </a:rPr>
                <a:t>v</a:t>
              </a:r>
              <a:r>
                <a:rPr kumimoji="1" lang="en-US" altLang="zh-CN" sz="2000" i="1" baseline="-25000">
                  <a:solidFill>
                    <a:srgbClr val="000066"/>
                  </a:solidFill>
                  <a:latin typeface="Book Antiqua" pitchFamily="18" charset="0"/>
                </a:rPr>
                <a:t>0</a:t>
              </a:r>
              <a:endParaRPr kumimoji="1" lang="en-US" altLang="zh-CN" sz="2000" baseline="-25000">
                <a:solidFill>
                  <a:srgbClr val="000066"/>
                </a:solidFill>
                <a:latin typeface="Book Antiqua" pitchFamily="18" charset="0"/>
              </a:endParaRPr>
            </a:p>
          </p:txBody>
        </p:sp>
        <p:sp>
          <p:nvSpPr>
            <p:cNvPr id="251930" name="Text Box 26"/>
            <p:cNvSpPr txBox="1">
              <a:spLocks noChangeArrowheads="1"/>
            </p:cNvSpPr>
            <p:nvPr/>
          </p:nvSpPr>
          <p:spPr bwMode="auto">
            <a:xfrm>
              <a:off x="2653" y="1480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>
                <a:latin typeface="Arial" charset="0"/>
              </a:endParaRPr>
            </a:p>
          </p:txBody>
        </p:sp>
        <p:sp>
          <p:nvSpPr>
            <p:cNvPr id="251931" name="Line 27"/>
            <p:cNvSpPr>
              <a:spLocks noChangeShapeType="1"/>
            </p:cNvSpPr>
            <p:nvPr/>
          </p:nvSpPr>
          <p:spPr bwMode="auto">
            <a:xfrm>
              <a:off x="1429" y="3612"/>
              <a:ext cx="2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32" name="Rectangle 28" descr="浅色上对角线"/>
            <p:cNvSpPr>
              <a:spLocks noChangeArrowheads="1"/>
            </p:cNvSpPr>
            <p:nvPr/>
          </p:nvSpPr>
          <p:spPr bwMode="auto">
            <a:xfrm>
              <a:off x="1384" y="3594"/>
              <a:ext cx="3084" cy="90"/>
            </a:xfrm>
            <a:prstGeom prst="rect">
              <a:avLst/>
            </a:prstGeom>
            <a:pattFill prst="ltUpDiag">
              <a:fgClr>
                <a:srgbClr val="0066FF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33" name="Line 29"/>
            <p:cNvSpPr>
              <a:spLocks noChangeShapeType="1"/>
            </p:cNvSpPr>
            <p:nvPr/>
          </p:nvSpPr>
          <p:spPr bwMode="auto">
            <a:xfrm>
              <a:off x="1384" y="3594"/>
              <a:ext cx="308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34" name="Line 30"/>
            <p:cNvSpPr>
              <a:spLocks noChangeShapeType="1"/>
            </p:cNvSpPr>
            <p:nvPr/>
          </p:nvSpPr>
          <p:spPr bwMode="auto">
            <a:xfrm>
              <a:off x="1792" y="1697"/>
              <a:ext cx="589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35" name="Rectangle 31" descr="浅色上对角线"/>
            <p:cNvSpPr>
              <a:spLocks noChangeArrowheads="1"/>
            </p:cNvSpPr>
            <p:nvPr/>
          </p:nvSpPr>
          <p:spPr bwMode="auto">
            <a:xfrm>
              <a:off x="1792" y="1598"/>
              <a:ext cx="589" cy="90"/>
            </a:xfrm>
            <a:prstGeom prst="rect">
              <a:avLst/>
            </a:prstGeom>
            <a:pattFill prst="ltUpDiag">
              <a:fgClr>
                <a:srgbClr val="0066FF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36" name="Text Box 32"/>
            <p:cNvSpPr txBox="1">
              <a:spLocks noChangeArrowheads="1"/>
            </p:cNvSpPr>
            <p:nvPr/>
          </p:nvSpPr>
          <p:spPr bwMode="auto">
            <a:xfrm>
              <a:off x="3516" y="3113"/>
              <a:ext cx="544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sym typeface="Symbol" pitchFamily="18" charset="2"/>
                </a:rPr>
                <a:t>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DA2F-7903-4FCD-83EA-4437E5EFE184}" type="slidenum">
              <a:rPr lang="en-US" altLang="zh-CN"/>
              <a:pPr/>
              <a:t>33</a:t>
            </a:fld>
            <a:endParaRPr lang="en-US" altLang="zh-CN"/>
          </a:p>
        </p:txBody>
      </p:sp>
      <p:graphicFrame>
        <p:nvGraphicFramePr>
          <p:cNvPr id="252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858242"/>
              </p:ext>
            </p:extLst>
          </p:nvPr>
        </p:nvGraphicFramePr>
        <p:xfrm>
          <a:off x="1458912" y="2400300"/>
          <a:ext cx="5273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41320" imgH="266400" progId="Equation.3">
                  <p:embed/>
                </p:oleObj>
              </mc:Choice>
              <mc:Fallback>
                <p:oleObj name="公式" r:id="rId2" imgW="2641320" imgH="266400" progId="Equation.3">
                  <p:embed/>
                  <p:pic>
                    <p:nvPicPr>
                      <p:cNvPr id="2529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2" y="2400300"/>
                        <a:ext cx="52736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798512" y="2438400"/>
            <a:ext cx="53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(1)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417512" y="1752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解：</a:t>
            </a:r>
          </a:p>
        </p:txBody>
      </p:sp>
      <p:graphicFrame>
        <p:nvGraphicFramePr>
          <p:cNvPr id="2529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763228"/>
              </p:ext>
            </p:extLst>
          </p:nvPr>
        </p:nvGraphicFramePr>
        <p:xfrm>
          <a:off x="1458912" y="3251200"/>
          <a:ext cx="57816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95480" imgH="457200" progId="Equation.3">
                  <p:embed/>
                </p:oleObj>
              </mc:Choice>
              <mc:Fallback>
                <p:oleObj name="公式" r:id="rId4" imgW="2895480" imgH="457200" progId="Equation.3">
                  <p:embed/>
                  <p:pic>
                    <p:nvPicPr>
                      <p:cNvPr id="2529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2" y="3251200"/>
                        <a:ext cx="57816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798512" y="4787900"/>
            <a:ext cx="53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(2)</a:t>
            </a:r>
          </a:p>
        </p:txBody>
      </p:sp>
      <p:graphicFrame>
        <p:nvGraphicFramePr>
          <p:cNvPr id="2529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56913"/>
              </p:ext>
            </p:extLst>
          </p:nvPr>
        </p:nvGraphicFramePr>
        <p:xfrm>
          <a:off x="1458912" y="4572000"/>
          <a:ext cx="60594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035160" imgH="444240" progId="Equation.3">
                  <p:embed/>
                </p:oleObj>
              </mc:Choice>
              <mc:Fallback>
                <p:oleObj name="公式" r:id="rId6" imgW="3035160" imgH="444240" progId="Equation.3">
                  <p:embed/>
                  <p:pic>
                    <p:nvPicPr>
                      <p:cNvPr id="2529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2" y="4572000"/>
                        <a:ext cx="60594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875-70E5-4689-BA7D-14576B48788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736600" y="268605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CC0066"/>
                </a:solidFill>
              </a:rPr>
              <a:t>自然坐标：</a:t>
            </a:r>
            <a:r>
              <a:rPr kumimoji="1" lang="en-US" altLang="zh-CN" sz="2800" i="1">
                <a:solidFill>
                  <a:srgbClr val="000066"/>
                </a:solidFill>
              </a:rPr>
              <a:t>s </a:t>
            </a:r>
            <a:r>
              <a:rPr kumimoji="1" lang="en-US" altLang="zh-CN" sz="2800">
                <a:solidFill>
                  <a:srgbClr val="000066"/>
                </a:solidFill>
              </a:rPr>
              <a:t>= </a:t>
            </a:r>
            <a:r>
              <a:rPr kumimoji="1" lang="en-US" altLang="zh-CN" sz="2800" i="1">
                <a:solidFill>
                  <a:srgbClr val="000066"/>
                </a:solidFill>
              </a:rPr>
              <a:t>s</a:t>
            </a:r>
            <a:r>
              <a:rPr kumimoji="1" lang="en-US" altLang="zh-CN" sz="2800">
                <a:solidFill>
                  <a:srgbClr val="000066"/>
                </a:solidFill>
              </a:rPr>
              <a:t>(</a:t>
            </a:r>
            <a:r>
              <a:rPr kumimoji="1" lang="en-US" altLang="zh-CN" sz="2800" i="1">
                <a:solidFill>
                  <a:srgbClr val="000066"/>
                </a:solidFill>
              </a:rPr>
              <a:t>t</a:t>
            </a:r>
            <a:r>
              <a:rPr kumimoji="1" lang="en-US" altLang="zh-CN" sz="280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838200" y="38862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CC0066"/>
                </a:solidFill>
              </a:rPr>
              <a:t>切向与法向：</a:t>
            </a:r>
            <a:endParaRPr kumimoji="1" lang="zh-CN" altLang="en-US" sz="2800" i="1">
              <a:solidFill>
                <a:srgbClr val="CC0066"/>
              </a:solidFill>
            </a:endParaRPr>
          </a:p>
        </p:txBody>
      </p:sp>
      <p:sp>
        <p:nvSpPr>
          <p:cNvPr id="256028" name="Rectangle 28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自然坐标系</a:t>
            </a:r>
          </a:p>
        </p:txBody>
      </p:sp>
      <p:grpSp>
        <p:nvGrpSpPr>
          <p:cNvPr id="256035" name="Group 35"/>
          <p:cNvGrpSpPr>
            <a:grpSpLocks/>
          </p:cNvGrpSpPr>
          <p:nvPr/>
        </p:nvGrpSpPr>
        <p:grpSpPr bwMode="auto">
          <a:xfrm>
            <a:off x="4724400" y="1524000"/>
            <a:ext cx="3744913" cy="2006600"/>
            <a:chOff x="2784" y="960"/>
            <a:chExt cx="2359" cy="1264"/>
          </a:xfrm>
        </p:grpSpPr>
        <p:sp>
          <p:nvSpPr>
            <p:cNvPr id="256012" name="Line 12"/>
            <p:cNvSpPr>
              <a:spLocks noChangeShapeType="1"/>
            </p:cNvSpPr>
            <p:nvPr/>
          </p:nvSpPr>
          <p:spPr bwMode="auto">
            <a:xfrm>
              <a:off x="3479" y="1310"/>
              <a:ext cx="68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3" name="Line 13"/>
            <p:cNvSpPr>
              <a:spLocks noChangeShapeType="1"/>
            </p:cNvSpPr>
            <p:nvPr/>
          </p:nvSpPr>
          <p:spPr bwMode="auto">
            <a:xfrm>
              <a:off x="3479" y="1322"/>
              <a:ext cx="0" cy="62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4" name="Freeform 14"/>
            <p:cNvSpPr>
              <a:spLocks/>
            </p:cNvSpPr>
            <p:nvPr/>
          </p:nvSpPr>
          <p:spPr bwMode="auto">
            <a:xfrm>
              <a:off x="2906" y="1301"/>
              <a:ext cx="2237" cy="582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480" y="16"/>
                </a:cxn>
                <a:cxn ang="0">
                  <a:pos x="1104" y="400"/>
                </a:cxn>
                <a:cxn ang="0">
                  <a:pos x="1872" y="400"/>
                </a:cxn>
              </a:cxnLst>
              <a:rect l="0" t="0" r="r" b="b"/>
              <a:pathLst>
                <a:path w="1872" h="496">
                  <a:moveTo>
                    <a:pt x="0" y="496"/>
                  </a:moveTo>
                  <a:cubicBezTo>
                    <a:pt x="148" y="264"/>
                    <a:pt x="296" y="32"/>
                    <a:pt x="480" y="16"/>
                  </a:cubicBezTo>
                  <a:cubicBezTo>
                    <a:pt x="664" y="0"/>
                    <a:pt x="872" y="336"/>
                    <a:pt x="1104" y="400"/>
                  </a:cubicBezTo>
                  <a:cubicBezTo>
                    <a:pt x="1336" y="464"/>
                    <a:pt x="1604" y="432"/>
                    <a:pt x="1872" y="400"/>
                  </a:cubicBez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5" name="Text Box 15"/>
            <p:cNvSpPr txBox="1">
              <a:spLocks noChangeArrowheads="1"/>
            </p:cNvSpPr>
            <p:nvPr/>
          </p:nvSpPr>
          <p:spPr bwMode="auto">
            <a:xfrm>
              <a:off x="2951" y="1355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56016" name="Rectangle 16"/>
            <p:cNvSpPr>
              <a:spLocks noChangeArrowheads="1"/>
            </p:cNvSpPr>
            <p:nvPr/>
          </p:nvSpPr>
          <p:spPr bwMode="auto">
            <a:xfrm>
              <a:off x="2784" y="1854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256017" name="Rectangle 17"/>
            <p:cNvSpPr>
              <a:spLocks noChangeArrowheads="1"/>
            </p:cNvSpPr>
            <p:nvPr/>
          </p:nvSpPr>
          <p:spPr bwMode="auto">
            <a:xfrm>
              <a:off x="3374" y="103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P</a:t>
              </a:r>
            </a:p>
          </p:txBody>
        </p:sp>
        <p:sp>
          <p:nvSpPr>
            <p:cNvPr id="256018" name="Line 18"/>
            <p:cNvSpPr>
              <a:spLocks noChangeShapeType="1"/>
            </p:cNvSpPr>
            <p:nvPr/>
          </p:nvSpPr>
          <p:spPr bwMode="auto">
            <a:xfrm>
              <a:off x="4168" y="1752"/>
              <a:ext cx="688" cy="282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9" name="Line 19"/>
            <p:cNvSpPr>
              <a:spLocks noChangeShapeType="1"/>
            </p:cNvSpPr>
            <p:nvPr/>
          </p:nvSpPr>
          <p:spPr bwMode="auto">
            <a:xfrm flipV="1">
              <a:off x="4168" y="1188"/>
              <a:ext cx="287" cy="56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20" name="Text Box 20"/>
            <p:cNvSpPr txBox="1">
              <a:spLocks noChangeArrowheads="1"/>
            </p:cNvSpPr>
            <p:nvPr/>
          </p:nvSpPr>
          <p:spPr bwMode="auto">
            <a:xfrm>
              <a:off x="3822" y="1281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sym typeface="Symbol" pitchFamily="18" charset="2"/>
                </a:rPr>
                <a:t>s</a:t>
              </a:r>
              <a:endParaRPr kumimoji="1" lang="en-US" altLang="zh-CN" sz="2400" i="1">
                <a:solidFill>
                  <a:srgbClr val="FF0000"/>
                </a:solidFill>
              </a:endParaRPr>
            </a:p>
          </p:txBody>
        </p:sp>
        <p:graphicFrame>
          <p:nvGraphicFramePr>
            <p:cNvPr id="256025" name="Object 25"/>
            <p:cNvGraphicFramePr>
              <a:graphicFrameLocks noChangeAspect="1"/>
            </p:cNvGraphicFramePr>
            <p:nvPr/>
          </p:nvGraphicFramePr>
          <p:xfrm>
            <a:off x="4054" y="1797"/>
            <a:ext cx="21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164880" progId="">
                    <p:embed/>
                  </p:oleObj>
                </mc:Choice>
                <mc:Fallback>
                  <p:oleObj name="Equation" r:id="rId2" imgW="164880" imgH="164880" progId="">
                    <p:embed/>
                    <p:pic>
                      <p:nvPicPr>
                        <p:cNvPr id="25602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" y="1797"/>
                          <a:ext cx="21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7801017"/>
                </p:ext>
              </p:extLst>
            </p:nvPr>
          </p:nvGraphicFramePr>
          <p:xfrm>
            <a:off x="4080" y="960"/>
            <a:ext cx="1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9680" imgH="228600" progId="Equation.3">
                    <p:embed/>
                  </p:oleObj>
                </mc:Choice>
                <mc:Fallback>
                  <p:oleObj name="公式" r:id="rId4" imgW="139680" imgH="228600" progId="Equation.3">
                    <p:embed/>
                    <p:pic>
                      <p:nvPicPr>
                        <p:cNvPr id="25603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960"/>
                          <a:ext cx="17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0055871"/>
                </p:ext>
              </p:extLst>
            </p:nvPr>
          </p:nvGraphicFramePr>
          <p:xfrm>
            <a:off x="3408" y="1920"/>
            <a:ext cx="20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4880" imgH="228600" progId="Equation.3">
                    <p:embed/>
                  </p:oleObj>
                </mc:Choice>
                <mc:Fallback>
                  <p:oleObj name="公式" r:id="rId6" imgW="164880" imgH="228600" progId="Equation.3">
                    <p:embed/>
                    <p:pic>
                      <p:nvPicPr>
                        <p:cNvPr id="256032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920"/>
                          <a:ext cx="20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3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811690"/>
                </p:ext>
              </p:extLst>
            </p:nvPr>
          </p:nvGraphicFramePr>
          <p:xfrm>
            <a:off x="4848" y="1920"/>
            <a:ext cx="19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280" imgH="241200" progId="Equation.3">
                    <p:embed/>
                  </p:oleObj>
                </mc:Choice>
                <mc:Fallback>
                  <p:oleObj name="公式" r:id="rId8" imgW="152280" imgH="241200" progId="Equation.3">
                    <p:embed/>
                    <p:pic>
                      <p:nvPicPr>
                        <p:cNvPr id="256033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920"/>
                          <a:ext cx="191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4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1529446"/>
                </p:ext>
              </p:extLst>
            </p:nvPr>
          </p:nvGraphicFramePr>
          <p:xfrm>
            <a:off x="4464" y="1056"/>
            <a:ext cx="20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64880" imgH="241200" progId="Equation.3">
                    <p:embed/>
                  </p:oleObj>
                </mc:Choice>
                <mc:Fallback>
                  <p:oleObj name="公式" r:id="rId10" imgW="164880" imgH="241200" progId="Equation.3">
                    <p:embed/>
                    <p:pic>
                      <p:nvPicPr>
                        <p:cNvPr id="256034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056"/>
                          <a:ext cx="207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38" name="Group 38"/>
          <p:cNvGrpSpPr>
            <a:grpSpLocks/>
          </p:cNvGrpSpPr>
          <p:nvPr/>
        </p:nvGrpSpPr>
        <p:grpSpPr bwMode="auto">
          <a:xfrm>
            <a:off x="457200" y="4495800"/>
            <a:ext cx="8067675" cy="571500"/>
            <a:chOff x="294" y="2640"/>
            <a:chExt cx="5082" cy="360"/>
          </a:xfrm>
        </p:grpSpPr>
        <p:sp>
          <p:nvSpPr>
            <p:cNvPr id="256004" name="Rectangle 4"/>
            <p:cNvSpPr>
              <a:spLocks noChangeArrowheads="1"/>
            </p:cNvSpPr>
            <p:nvPr/>
          </p:nvSpPr>
          <p:spPr bwMode="auto">
            <a:xfrm>
              <a:off x="294" y="2647"/>
              <a:ext cx="50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800"/>
                <a:t>切向：</a:t>
              </a:r>
              <a:r>
                <a:rPr kumimoji="1" lang="zh-CN" altLang="en-US" sz="2800">
                  <a:solidFill>
                    <a:srgbClr val="0000CC"/>
                  </a:solidFill>
                </a:rPr>
                <a:t>沿轨道切向并指向速度方向</a:t>
              </a:r>
              <a:r>
                <a:rPr kumimoji="1" lang="zh-CN" altLang="en-US" sz="2800"/>
                <a:t>，单位矢量为</a:t>
              </a:r>
            </a:p>
          </p:txBody>
        </p:sp>
        <p:graphicFrame>
          <p:nvGraphicFramePr>
            <p:cNvPr id="256036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3272086"/>
                </p:ext>
              </p:extLst>
            </p:nvPr>
          </p:nvGraphicFramePr>
          <p:xfrm>
            <a:off x="5088" y="2640"/>
            <a:ext cx="21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39680" imgH="228600" progId="Equation.3">
                    <p:embed/>
                  </p:oleObj>
                </mc:Choice>
                <mc:Fallback>
                  <p:oleObj name="公式" r:id="rId12" imgW="139680" imgH="228600" progId="Equation.3">
                    <p:embed/>
                    <p:pic>
                      <p:nvPicPr>
                        <p:cNvPr id="256036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640"/>
                          <a:ext cx="219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39" name="Group 39"/>
          <p:cNvGrpSpPr>
            <a:grpSpLocks/>
          </p:cNvGrpSpPr>
          <p:nvPr/>
        </p:nvGrpSpPr>
        <p:grpSpPr bwMode="auto">
          <a:xfrm>
            <a:off x="457200" y="5295900"/>
            <a:ext cx="7540625" cy="571500"/>
            <a:chOff x="288" y="3024"/>
            <a:chExt cx="4750" cy="360"/>
          </a:xfrm>
        </p:grpSpPr>
        <p:sp>
          <p:nvSpPr>
            <p:cNvPr id="256007" name="Text Box 7"/>
            <p:cNvSpPr txBox="1">
              <a:spLocks noChangeArrowheads="1"/>
            </p:cNvSpPr>
            <p:nvPr/>
          </p:nvSpPr>
          <p:spPr bwMode="auto">
            <a:xfrm>
              <a:off x="288" y="3024"/>
              <a:ext cx="47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/>
                <a:t>法向：沿轨道法向并指向</a:t>
              </a:r>
              <a:r>
                <a:rPr kumimoji="1" lang="zh-CN" altLang="en-US" sz="2800">
                  <a:solidFill>
                    <a:srgbClr val="0000CC"/>
                  </a:solidFill>
                </a:rPr>
                <a:t>凹侧</a:t>
              </a:r>
              <a:r>
                <a:rPr kumimoji="1" lang="zh-CN" altLang="en-US" sz="2800"/>
                <a:t>，单位矢量为</a:t>
              </a:r>
            </a:p>
          </p:txBody>
        </p:sp>
        <p:graphicFrame>
          <p:nvGraphicFramePr>
            <p:cNvPr id="256037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3904123"/>
                </p:ext>
              </p:extLst>
            </p:nvPr>
          </p:nvGraphicFramePr>
          <p:xfrm>
            <a:off x="4654" y="3024"/>
            <a:ext cx="2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64880" imgH="228600" progId="Equation.3">
                    <p:embed/>
                  </p:oleObj>
                </mc:Choice>
                <mc:Fallback>
                  <p:oleObj name="公式" r:id="rId14" imgW="164880" imgH="228600" progId="Equation.3">
                    <p:embed/>
                    <p:pic>
                      <p:nvPicPr>
                        <p:cNvPr id="256037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4" y="3024"/>
                          <a:ext cx="258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4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2310-EEC6-4DE7-A25B-CCAA37A5AA3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7042" name="Rectangle 18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自然坐标系下的速度</a:t>
            </a:r>
          </a:p>
        </p:txBody>
      </p:sp>
      <p:graphicFrame>
        <p:nvGraphicFramePr>
          <p:cNvPr id="2570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772009"/>
              </p:ext>
            </p:extLst>
          </p:nvPr>
        </p:nvGraphicFramePr>
        <p:xfrm>
          <a:off x="1447800" y="3581400"/>
          <a:ext cx="269716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01440" imgH="393480" progId="Equation.3">
                  <p:embed/>
                </p:oleObj>
              </mc:Choice>
              <mc:Fallback>
                <p:oleObj name="公式" r:id="rId2" imgW="901440" imgH="393480" progId="Equation.3">
                  <p:embed/>
                  <p:pic>
                    <p:nvPicPr>
                      <p:cNvPr id="2570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2697163" cy="1179513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7047" name="Group 23"/>
          <p:cNvGrpSpPr>
            <a:grpSpLocks/>
          </p:cNvGrpSpPr>
          <p:nvPr/>
        </p:nvGrpSpPr>
        <p:grpSpPr bwMode="auto">
          <a:xfrm>
            <a:off x="4953000" y="1524000"/>
            <a:ext cx="3529013" cy="3878263"/>
            <a:chOff x="3107" y="768"/>
            <a:chExt cx="2223" cy="2443"/>
          </a:xfrm>
        </p:grpSpPr>
        <p:sp>
          <p:nvSpPr>
            <p:cNvPr id="257029" name="Freeform 5"/>
            <p:cNvSpPr>
              <a:spLocks/>
            </p:cNvSpPr>
            <p:nvPr/>
          </p:nvSpPr>
          <p:spPr bwMode="auto">
            <a:xfrm>
              <a:off x="3107" y="1570"/>
              <a:ext cx="2223" cy="1641"/>
            </a:xfrm>
            <a:custGeom>
              <a:avLst/>
              <a:gdLst/>
              <a:ahLst/>
              <a:cxnLst>
                <a:cxn ang="0">
                  <a:pos x="2223" y="1588"/>
                </a:cxn>
                <a:cxn ang="0">
                  <a:pos x="1950" y="1497"/>
                </a:cxn>
                <a:cxn ang="0">
                  <a:pos x="1724" y="726"/>
                </a:cxn>
                <a:cxn ang="0">
                  <a:pos x="1497" y="272"/>
                </a:cxn>
                <a:cxn ang="0">
                  <a:pos x="1089" y="46"/>
                </a:cxn>
                <a:cxn ang="0">
                  <a:pos x="227" y="91"/>
                </a:cxn>
                <a:cxn ang="0">
                  <a:pos x="0" y="0"/>
                </a:cxn>
              </a:cxnLst>
              <a:rect l="0" t="0" r="r" b="b"/>
              <a:pathLst>
                <a:path w="2223" h="1641">
                  <a:moveTo>
                    <a:pt x="2223" y="1588"/>
                  </a:moveTo>
                  <a:cubicBezTo>
                    <a:pt x="2128" y="1614"/>
                    <a:pt x="2033" y="1641"/>
                    <a:pt x="1950" y="1497"/>
                  </a:cubicBezTo>
                  <a:cubicBezTo>
                    <a:pt x="1867" y="1353"/>
                    <a:pt x="1799" y="930"/>
                    <a:pt x="1724" y="726"/>
                  </a:cubicBezTo>
                  <a:cubicBezTo>
                    <a:pt x="1649" y="522"/>
                    <a:pt x="1603" y="385"/>
                    <a:pt x="1497" y="272"/>
                  </a:cubicBezTo>
                  <a:cubicBezTo>
                    <a:pt x="1391" y="159"/>
                    <a:pt x="1301" y="76"/>
                    <a:pt x="1089" y="46"/>
                  </a:cubicBezTo>
                  <a:cubicBezTo>
                    <a:pt x="877" y="16"/>
                    <a:pt x="408" y="99"/>
                    <a:pt x="227" y="91"/>
                  </a:cubicBezTo>
                  <a:cubicBezTo>
                    <a:pt x="46" y="83"/>
                    <a:pt x="23" y="41"/>
                    <a:pt x="0" y="0"/>
                  </a:cubicBezTo>
                </a:path>
              </a:pathLst>
            </a:custGeom>
            <a:noFill/>
            <a:ln w="2222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30" name="Line 6"/>
            <p:cNvSpPr>
              <a:spLocks noChangeShapeType="1"/>
            </p:cNvSpPr>
            <p:nvPr/>
          </p:nvSpPr>
          <p:spPr bwMode="auto">
            <a:xfrm flipH="1" flipV="1">
              <a:off x="4060" y="999"/>
              <a:ext cx="598" cy="898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31" name="Text Box 7"/>
            <p:cNvSpPr txBox="1">
              <a:spLocks noChangeArrowheads="1"/>
            </p:cNvSpPr>
            <p:nvPr/>
          </p:nvSpPr>
          <p:spPr bwMode="auto">
            <a:xfrm>
              <a:off x="4903" y="2590"/>
              <a:ext cx="36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</a:rPr>
                <a:t>O</a:t>
              </a:r>
              <a:endParaRPr kumimoji="1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57032" name="Text Box 8"/>
            <p:cNvSpPr txBox="1">
              <a:spLocks noChangeArrowheads="1"/>
            </p:cNvSpPr>
            <p:nvPr/>
          </p:nvSpPr>
          <p:spPr bwMode="auto">
            <a:xfrm>
              <a:off x="4604" y="1685"/>
              <a:ext cx="36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</a:rPr>
                <a:t> P</a:t>
              </a:r>
            </a:p>
          </p:txBody>
        </p:sp>
        <p:sp>
          <p:nvSpPr>
            <p:cNvPr id="257033" name="Rectangle 9"/>
            <p:cNvSpPr>
              <a:spLocks noChangeArrowheads="1"/>
            </p:cNvSpPr>
            <p:nvPr/>
          </p:nvSpPr>
          <p:spPr bwMode="auto">
            <a:xfrm>
              <a:off x="4647" y="2233"/>
              <a:ext cx="410" cy="3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>
                  <a:solidFill>
                    <a:srgbClr val="000066"/>
                  </a:solidFill>
                </a:rPr>
                <a:t>  s</a:t>
              </a:r>
              <a:endParaRPr kumimoji="1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57034" name="Line 10"/>
            <p:cNvSpPr>
              <a:spLocks noChangeShapeType="1"/>
            </p:cNvSpPr>
            <p:nvPr/>
          </p:nvSpPr>
          <p:spPr bwMode="auto">
            <a:xfrm flipV="1">
              <a:off x="3833" y="1906"/>
              <a:ext cx="816" cy="726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35" name="Oval 11"/>
            <p:cNvSpPr>
              <a:spLocks noChangeArrowheads="1"/>
            </p:cNvSpPr>
            <p:nvPr/>
          </p:nvSpPr>
          <p:spPr bwMode="auto">
            <a:xfrm>
              <a:off x="4940" y="2756"/>
              <a:ext cx="34" cy="34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38" name="Line 14"/>
            <p:cNvSpPr>
              <a:spLocks noChangeShapeType="1"/>
            </p:cNvSpPr>
            <p:nvPr/>
          </p:nvSpPr>
          <p:spPr bwMode="auto">
            <a:xfrm flipH="1" flipV="1">
              <a:off x="4263" y="1306"/>
              <a:ext cx="405" cy="6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040" name="Oval 16"/>
            <p:cNvSpPr>
              <a:spLocks noChangeArrowheads="1"/>
            </p:cNvSpPr>
            <p:nvPr/>
          </p:nvSpPr>
          <p:spPr bwMode="auto">
            <a:xfrm>
              <a:off x="4604" y="1861"/>
              <a:ext cx="90" cy="9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704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7375050"/>
                </p:ext>
              </p:extLst>
            </p:nvPr>
          </p:nvGraphicFramePr>
          <p:xfrm>
            <a:off x="4320" y="1200"/>
            <a:ext cx="15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720" imgH="177480" progId="Equation.3">
                    <p:embed/>
                  </p:oleObj>
                </mc:Choice>
                <mc:Fallback>
                  <p:oleObj name="公式" r:id="rId4" imgW="126720" imgH="177480" progId="Equation.3">
                    <p:embed/>
                    <p:pic>
                      <p:nvPicPr>
                        <p:cNvPr id="25704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200"/>
                          <a:ext cx="159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04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2237915"/>
                </p:ext>
              </p:extLst>
            </p:nvPr>
          </p:nvGraphicFramePr>
          <p:xfrm>
            <a:off x="4080" y="768"/>
            <a:ext cx="1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9680" imgH="228600" progId="Equation.3">
                    <p:embed/>
                  </p:oleObj>
                </mc:Choice>
                <mc:Fallback>
                  <p:oleObj name="公式" r:id="rId6" imgW="139680" imgH="228600" progId="Equation.3">
                    <p:embed/>
                    <p:pic>
                      <p:nvPicPr>
                        <p:cNvPr id="25704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68"/>
                          <a:ext cx="17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04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5568819"/>
                </p:ext>
              </p:extLst>
            </p:nvPr>
          </p:nvGraphicFramePr>
          <p:xfrm>
            <a:off x="3600" y="2448"/>
            <a:ext cx="20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4880" imgH="228600" progId="Equation.3">
                    <p:embed/>
                  </p:oleObj>
                </mc:Choice>
                <mc:Fallback>
                  <p:oleObj name="公式" r:id="rId8" imgW="164880" imgH="228600" progId="Equation.3">
                    <p:embed/>
                    <p:pic>
                      <p:nvPicPr>
                        <p:cNvPr id="25704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48"/>
                          <a:ext cx="20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B46E-C83C-4DB4-9A9F-657E50425D3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685800" y="3402013"/>
            <a:ext cx="1403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CC0066"/>
                </a:solidFill>
              </a:rPr>
              <a:t>大小：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685800" y="4191000"/>
            <a:ext cx="1403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CC0066"/>
                </a:solidFill>
              </a:rPr>
              <a:t>方向：</a:t>
            </a:r>
          </a:p>
        </p:txBody>
      </p:sp>
      <p:sp>
        <p:nvSpPr>
          <p:cNvPr id="258087" name="Rectangle 39"/>
          <p:cNvSpPr>
            <a:spLocks noChangeArrowheads="1"/>
          </p:cNvSpPr>
          <p:nvPr/>
        </p:nvSpPr>
        <p:spPr bwMode="auto">
          <a:xfrm>
            <a:off x="50165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自然坐标系下的加速度</a:t>
            </a:r>
          </a:p>
        </p:txBody>
      </p:sp>
      <p:graphicFrame>
        <p:nvGraphicFramePr>
          <p:cNvPr id="2580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790111"/>
              </p:ext>
            </p:extLst>
          </p:nvPr>
        </p:nvGraphicFramePr>
        <p:xfrm>
          <a:off x="1524000" y="1727200"/>
          <a:ext cx="2740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71600" imgH="393480" progId="Equation.3">
                  <p:embed/>
                </p:oleObj>
              </mc:Choice>
              <mc:Fallback>
                <p:oleObj name="公式" r:id="rId2" imgW="1371600" imgH="393480" progId="Equation.3">
                  <p:embed/>
                  <p:pic>
                    <p:nvPicPr>
                      <p:cNvPr id="25808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27200"/>
                        <a:ext cx="2740025" cy="787400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8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448860"/>
              </p:ext>
            </p:extLst>
          </p:nvPr>
        </p:nvGraphicFramePr>
        <p:xfrm>
          <a:off x="660400" y="2489200"/>
          <a:ext cx="939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69800" imgH="393480" progId="Equation.3">
                  <p:embed/>
                </p:oleObj>
              </mc:Choice>
              <mc:Fallback>
                <p:oleObj name="公式" r:id="rId4" imgW="469800" imgH="393480" progId="Equation.3">
                  <p:embed/>
                  <p:pic>
                    <p:nvPicPr>
                      <p:cNvPr id="25808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489200"/>
                        <a:ext cx="939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9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833095"/>
              </p:ext>
            </p:extLst>
          </p:nvPr>
        </p:nvGraphicFramePr>
        <p:xfrm>
          <a:off x="1727200" y="3251200"/>
          <a:ext cx="2921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60160" imgH="431640" progId="Equation.3">
                  <p:embed/>
                </p:oleObj>
              </mc:Choice>
              <mc:Fallback>
                <p:oleObj name="公式" r:id="rId6" imgW="1460160" imgH="431640" progId="Equation.3">
                  <p:embed/>
                  <p:pic>
                    <p:nvPicPr>
                      <p:cNvPr id="2580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251200"/>
                        <a:ext cx="2921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639633"/>
              </p:ext>
            </p:extLst>
          </p:nvPr>
        </p:nvGraphicFramePr>
        <p:xfrm>
          <a:off x="1727200" y="4267200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4880" imgH="228600" progId="Equation.3">
                  <p:embed/>
                </p:oleObj>
              </mc:Choice>
              <mc:Fallback>
                <p:oleObj name="公式" r:id="rId8" imgW="164880" imgH="228600" progId="Equation.3">
                  <p:embed/>
                  <p:pic>
                    <p:nvPicPr>
                      <p:cNvPr id="2580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267200"/>
                        <a:ext cx="33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9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231392"/>
              </p:ext>
            </p:extLst>
          </p:nvPr>
        </p:nvGraphicFramePr>
        <p:xfrm>
          <a:off x="1600200" y="5181600"/>
          <a:ext cx="256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82680" imgH="419040" progId="Equation.3">
                  <p:embed/>
                </p:oleObj>
              </mc:Choice>
              <mc:Fallback>
                <p:oleObj name="公式" r:id="rId10" imgW="1282680" imgH="419040" progId="Equation.3">
                  <p:embed/>
                  <p:pic>
                    <p:nvPicPr>
                      <p:cNvPr id="2580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2565400" cy="83820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8096" name="Group 48"/>
          <p:cNvGrpSpPr>
            <a:grpSpLocks/>
          </p:cNvGrpSpPr>
          <p:nvPr/>
        </p:nvGrpSpPr>
        <p:grpSpPr bwMode="auto">
          <a:xfrm>
            <a:off x="6324600" y="4953000"/>
            <a:ext cx="1604963" cy="1320800"/>
            <a:chOff x="3984" y="3072"/>
            <a:chExt cx="1011" cy="832"/>
          </a:xfrm>
        </p:grpSpPr>
        <p:sp>
          <p:nvSpPr>
            <p:cNvPr id="258077" name="Line 29"/>
            <p:cNvSpPr>
              <a:spLocks noChangeShapeType="1"/>
            </p:cNvSpPr>
            <p:nvPr/>
          </p:nvSpPr>
          <p:spPr bwMode="auto">
            <a:xfrm flipH="1">
              <a:off x="4124" y="3072"/>
              <a:ext cx="317" cy="4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8" name="Line 30"/>
            <p:cNvSpPr>
              <a:spLocks noChangeShapeType="1"/>
            </p:cNvSpPr>
            <p:nvPr/>
          </p:nvSpPr>
          <p:spPr bwMode="auto">
            <a:xfrm flipH="1" flipV="1">
              <a:off x="4441" y="3072"/>
              <a:ext cx="554" cy="717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9" name="Line 31"/>
            <p:cNvSpPr>
              <a:spLocks noChangeShapeType="1"/>
            </p:cNvSpPr>
            <p:nvPr/>
          </p:nvSpPr>
          <p:spPr bwMode="auto">
            <a:xfrm flipH="1" flipV="1">
              <a:off x="4124" y="3526"/>
              <a:ext cx="862" cy="254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80" name="Text Box 32"/>
            <p:cNvSpPr txBox="1">
              <a:spLocks noChangeArrowheads="1"/>
            </p:cNvSpPr>
            <p:nvPr/>
          </p:nvSpPr>
          <p:spPr bwMode="auto">
            <a:xfrm>
              <a:off x="4531" y="3457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3366"/>
                  </a:solidFill>
                  <a:sym typeface="Symbol" pitchFamily="18" charset="2"/>
                </a:rPr>
                <a:t>d</a:t>
              </a:r>
              <a:r>
                <a:rPr kumimoji="1" lang="en-US" altLang="zh-CN" sz="2000" i="1">
                  <a:solidFill>
                    <a:srgbClr val="003366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258081" name="Arc 33"/>
            <p:cNvSpPr>
              <a:spLocks/>
            </p:cNvSpPr>
            <p:nvPr/>
          </p:nvSpPr>
          <p:spPr bwMode="auto">
            <a:xfrm flipH="1">
              <a:off x="4851" y="3663"/>
              <a:ext cx="44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870"/>
                <a:gd name="T1" fmla="*/ 0 h 21600"/>
                <a:gd name="T2" fmla="*/ 20870 w 20870"/>
                <a:gd name="T3" fmla="*/ 16032 h 21600"/>
                <a:gd name="T4" fmla="*/ 0 w 2087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70" h="21600" fill="none" extrusionOk="0">
                  <a:moveTo>
                    <a:pt x="-1" y="0"/>
                  </a:moveTo>
                  <a:cubicBezTo>
                    <a:pt x="9784" y="0"/>
                    <a:pt x="18347" y="6577"/>
                    <a:pt x="20870" y="16031"/>
                  </a:cubicBezTo>
                </a:path>
                <a:path w="20870" h="21600" stroke="0" extrusionOk="0">
                  <a:moveTo>
                    <a:pt x="-1" y="0"/>
                  </a:moveTo>
                  <a:cubicBezTo>
                    <a:pt x="9784" y="0"/>
                    <a:pt x="18347" y="6577"/>
                    <a:pt x="20870" y="160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8093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1721217"/>
                </p:ext>
              </p:extLst>
            </p:nvPr>
          </p:nvGraphicFramePr>
          <p:xfrm>
            <a:off x="3984" y="3072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15640" imgH="228600" progId="Equation.3">
                    <p:embed/>
                  </p:oleObj>
                </mc:Choice>
                <mc:Fallback>
                  <p:oleObj name="公式" r:id="rId12" imgW="215640" imgH="228600" progId="Equation.3">
                    <p:embed/>
                    <p:pic>
                      <p:nvPicPr>
                        <p:cNvPr id="258093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072"/>
                          <a:ext cx="27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094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304644"/>
                </p:ext>
              </p:extLst>
            </p:nvPr>
          </p:nvGraphicFramePr>
          <p:xfrm>
            <a:off x="4720" y="3168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39680" imgH="228600" progId="Equation.3">
                    <p:embed/>
                  </p:oleObj>
                </mc:Choice>
                <mc:Fallback>
                  <p:oleObj name="公式" r:id="rId14" imgW="139680" imgH="228600" progId="Equation.3">
                    <p:embed/>
                    <p:pic>
                      <p:nvPicPr>
                        <p:cNvPr id="258094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3168"/>
                          <a:ext cx="17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095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194599"/>
                </p:ext>
              </p:extLst>
            </p:nvPr>
          </p:nvGraphicFramePr>
          <p:xfrm>
            <a:off x="4320" y="3600"/>
            <a:ext cx="1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52280" imgH="241200" progId="Equation.3">
                    <p:embed/>
                  </p:oleObj>
                </mc:Choice>
                <mc:Fallback>
                  <p:oleObj name="公式" r:id="rId16" imgW="152280" imgH="241200" progId="Equation.3">
                    <p:embed/>
                    <p:pic>
                      <p:nvPicPr>
                        <p:cNvPr id="258095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600"/>
                          <a:ext cx="19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8101" name="Group 53"/>
          <p:cNvGrpSpPr>
            <a:grpSpLocks/>
          </p:cNvGrpSpPr>
          <p:nvPr/>
        </p:nvGrpSpPr>
        <p:grpSpPr bwMode="auto">
          <a:xfrm>
            <a:off x="5257800" y="1143000"/>
            <a:ext cx="3529013" cy="3752850"/>
            <a:chOff x="3264" y="624"/>
            <a:chExt cx="2223" cy="2364"/>
          </a:xfrm>
        </p:grpSpPr>
        <p:sp>
          <p:nvSpPr>
            <p:cNvPr id="258058" name="Freeform 10"/>
            <p:cNvSpPr>
              <a:spLocks/>
            </p:cNvSpPr>
            <p:nvPr/>
          </p:nvSpPr>
          <p:spPr bwMode="auto">
            <a:xfrm>
              <a:off x="3264" y="1347"/>
              <a:ext cx="2223" cy="1641"/>
            </a:xfrm>
            <a:custGeom>
              <a:avLst/>
              <a:gdLst/>
              <a:ahLst/>
              <a:cxnLst>
                <a:cxn ang="0">
                  <a:pos x="2223" y="1588"/>
                </a:cxn>
                <a:cxn ang="0">
                  <a:pos x="1950" y="1497"/>
                </a:cxn>
                <a:cxn ang="0">
                  <a:pos x="1724" y="726"/>
                </a:cxn>
                <a:cxn ang="0">
                  <a:pos x="1497" y="272"/>
                </a:cxn>
                <a:cxn ang="0">
                  <a:pos x="1089" y="46"/>
                </a:cxn>
                <a:cxn ang="0">
                  <a:pos x="227" y="91"/>
                </a:cxn>
                <a:cxn ang="0">
                  <a:pos x="0" y="0"/>
                </a:cxn>
              </a:cxnLst>
              <a:rect l="0" t="0" r="r" b="b"/>
              <a:pathLst>
                <a:path w="2223" h="1641">
                  <a:moveTo>
                    <a:pt x="2223" y="1588"/>
                  </a:moveTo>
                  <a:cubicBezTo>
                    <a:pt x="2128" y="1614"/>
                    <a:pt x="2033" y="1641"/>
                    <a:pt x="1950" y="1497"/>
                  </a:cubicBezTo>
                  <a:cubicBezTo>
                    <a:pt x="1867" y="1353"/>
                    <a:pt x="1799" y="930"/>
                    <a:pt x="1724" y="726"/>
                  </a:cubicBezTo>
                  <a:cubicBezTo>
                    <a:pt x="1649" y="522"/>
                    <a:pt x="1603" y="385"/>
                    <a:pt x="1497" y="272"/>
                  </a:cubicBezTo>
                  <a:cubicBezTo>
                    <a:pt x="1391" y="159"/>
                    <a:pt x="1301" y="76"/>
                    <a:pt x="1089" y="46"/>
                  </a:cubicBezTo>
                  <a:cubicBezTo>
                    <a:pt x="877" y="16"/>
                    <a:pt x="408" y="99"/>
                    <a:pt x="227" y="91"/>
                  </a:cubicBezTo>
                  <a:cubicBezTo>
                    <a:pt x="46" y="83"/>
                    <a:pt x="23" y="41"/>
                    <a:pt x="0" y="0"/>
                  </a:cubicBezTo>
                </a:path>
              </a:pathLst>
            </a:custGeom>
            <a:noFill/>
            <a:ln w="2222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59" name="Line 11"/>
            <p:cNvSpPr>
              <a:spLocks noChangeShapeType="1"/>
            </p:cNvSpPr>
            <p:nvPr/>
          </p:nvSpPr>
          <p:spPr bwMode="auto">
            <a:xfrm flipH="1" flipV="1">
              <a:off x="3445" y="1093"/>
              <a:ext cx="998" cy="31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0" name="Line 12"/>
            <p:cNvSpPr>
              <a:spLocks noChangeShapeType="1"/>
            </p:cNvSpPr>
            <p:nvPr/>
          </p:nvSpPr>
          <p:spPr bwMode="auto">
            <a:xfrm flipH="1" flipV="1">
              <a:off x="4217" y="776"/>
              <a:ext cx="598" cy="89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1" name="Text Box 13"/>
            <p:cNvSpPr txBox="1">
              <a:spLocks noChangeArrowheads="1"/>
            </p:cNvSpPr>
            <p:nvPr/>
          </p:nvSpPr>
          <p:spPr bwMode="auto">
            <a:xfrm>
              <a:off x="5060" y="2367"/>
              <a:ext cx="36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</a:rPr>
                <a:t>O</a:t>
              </a:r>
              <a:endParaRPr kumimoji="1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58062" name="Text Box 14"/>
            <p:cNvSpPr txBox="1">
              <a:spLocks noChangeArrowheads="1"/>
            </p:cNvSpPr>
            <p:nvPr/>
          </p:nvSpPr>
          <p:spPr bwMode="auto">
            <a:xfrm>
              <a:off x="4761" y="1462"/>
              <a:ext cx="36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</a:rPr>
                <a:t> P</a:t>
              </a:r>
            </a:p>
          </p:txBody>
        </p:sp>
        <p:sp>
          <p:nvSpPr>
            <p:cNvPr id="258063" name="Rectangle 15"/>
            <p:cNvSpPr>
              <a:spLocks noChangeArrowheads="1"/>
            </p:cNvSpPr>
            <p:nvPr/>
          </p:nvSpPr>
          <p:spPr bwMode="auto">
            <a:xfrm>
              <a:off x="4804" y="2010"/>
              <a:ext cx="410" cy="3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>
                  <a:solidFill>
                    <a:srgbClr val="000066"/>
                  </a:solidFill>
                </a:rPr>
                <a:t>  s</a:t>
              </a:r>
              <a:endParaRPr kumimoji="1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58064" name="Line 16"/>
            <p:cNvSpPr>
              <a:spLocks noChangeShapeType="1"/>
            </p:cNvSpPr>
            <p:nvPr/>
          </p:nvSpPr>
          <p:spPr bwMode="auto">
            <a:xfrm flipV="1">
              <a:off x="4171" y="1411"/>
              <a:ext cx="272" cy="1089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sm" len="lg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8065" name="Object 17"/>
            <p:cNvGraphicFramePr>
              <a:graphicFrameLocks noChangeAspect="1"/>
            </p:cNvGraphicFramePr>
            <p:nvPr/>
          </p:nvGraphicFramePr>
          <p:xfrm>
            <a:off x="4353" y="1209"/>
            <a:ext cx="20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4880" imgH="152280" progId="">
                    <p:embed/>
                  </p:oleObj>
                </mc:Choice>
                <mc:Fallback>
                  <p:oleObj name="Equation" r:id="rId18" imgW="164880" imgH="152280" progId="">
                    <p:embed/>
                    <p:pic>
                      <p:nvPicPr>
                        <p:cNvPr id="25806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1209"/>
                          <a:ext cx="204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66" name="Arc 18"/>
            <p:cNvSpPr>
              <a:spLocks/>
            </p:cNvSpPr>
            <p:nvPr/>
          </p:nvSpPr>
          <p:spPr bwMode="auto">
            <a:xfrm rot="10800000" flipH="1" flipV="1">
              <a:off x="4307" y="2001"/>
              <a:ext cx="46" cy="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7" name="Text Box 19"/>
            <p:cNvSpPr txBox="1">
              <a:spLocks noChangeArrowheads="1"/>
            </p:cNvSpPr>
            <p:nvPr/>
          </p:nvSpPr>
          <p:spPr bwMode="auto">
            <a:xfrm>
              <a:off x="4280" y="1770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993366"/>
                  </a:solidFill>
                  <a:sym typeface="Symbol" pitchFamily="18" charset="2"/>
                </a:rPr>
                <a:t>d</a:t>
              </a:r>
              <a:r>
                <a:rPr kumimoji="1" lang="en-US" altLang="zh-CN" sz="2000" i="1">
                  <a:solidFill>
                    <a:srgbClr val="993366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258068" name="Rectangle 20"/>
            <p:cNvSpPr>
              <a:spLocks noChangeArrowheads="1"/>
            </p:cNvSpPr>
            <p:nvPr/>
          </p:nvSpPr>
          <p:spPr bwMode="auto">
            <a:xfrm>
              <a:off x="4434" y="1489"/>
              <a:ext cx="410" cy="3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>
                  <a:solidFill>
                    <a:srgbClr val="000066"/>
                  </a:solidFill>
                </a:rPr>
                <a:t>  </a:t>
              </a:r>
              <a:r>
                <a:rPr kumimoji="1" lang="en-US" altLang="zh-CN" sz="2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000" i="1">
                  <a:solidFill>
                    <a:srgbClr val="000066"/>
                  </a:solidFill>
                </a:rPr>
                <a:t>s</a:t>
              </a:r>
              <a:endParaRPr kumimoji="1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58069" name="Line 21"/>
            <p:cNvSpPr>
              <a:spLocks noChangeShapeType="1"/>
            </p:cNvSpPr>
            <p:nvPr/>
          </p:nvSpPr>
          <p:spPr bwMode="auto">
            <a:xfrm flipV="1">
              <a:off x="3990" y="1683"/>
              <a:ext cx="816" cy="726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0" name="Oval 22"/>
            <p:cNvSpPr>
              <a:spLocks noChangeArrowheads="1"/>
            </p:cNvSpPr>
            <p:nvPr/>
          </p:nvSpPr>
          <p:spPr bwMode="auto">
            <a:xfrm>
              <a:off x="4761" y="1638"/>
              <a:ext cx="90" cy="9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1" name="Oval 23"/>
            <p:cNvSpPr>
              <a:spLocks noChangeArrowheads="1"/>
            </p:cNvSpPr>
            <p:nvPr/>
          </p:nvSpPr>
          <p:spPr bwMode="auto">
            <a:xfrm>
              <a:off x="5097" y="2533"/>
              <a:ext cx="34" cy="34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8097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1196969"/>
                </p:ext>
              </p:extLst>
            </p:nvPr>
          </p:nvGraphicFramePr>
          <p:xfrm>
            <a:off x="3744" y="2256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64880" imgH="228600" progId="Equation.3">
                    <p:embed/>
                  </p:oleObj>
                </mc:Choice>
                <mc:Fallback>
                  <p:oleObj name="公式" r:id="rId20" imgW="164880" imgH="228600" progId="Equation.3">
                    <p:embed/>
                    <p:pic>
                      <p:nvPicPr>
                        <p:cNvPr id="258097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256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098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4667419"/>
                </p:ext>
              </p:extLst>
            </p:nvPr>
          </p:nvGraphicFramePr>
          <p:xfrm>
            <a:off x="4224" y="2400"/>
            <a:ext cx="2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64880" imgH="241200" progId="Equation.3">
                    <p:embed/>
                  </p:oleObj>
                </mc:Choice>
                <mc:Fallback>
                  <p:oleObj name="公式" r:id="rId22" imgW="164880" imgH="241200" progId="Equation.3">
                    <p:embed/>
                    <p:pic>
                      <p:nvPicPr>
                        <p:cNvPr id="258098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00"/>
                          <a:ext cx="20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099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9662050"/>
                </p:ext>
              </p:extLst>
            </p:nvPr>
          </p:nvGraphicFramePr>
          <p:xfrm>
            <a:off x="3264" y="960"/>
            <a:ext cx="1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52280" imgH="241200" progId="Equation.3">
                    <p:embed/>
                  </p:oleObj>
                </mc:Choice>
                <mc:Fallback>
                  <p:oleObj name="公式" r:id="rId24" imgW="152280" imgH="241200" progId="Equation.3">
                    <p:embed/>
                    <p:pic>
                      <p:nvPicPr>
                        <p:cNvPr id="258099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60"/>
                          <a:ext cx="19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0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0656208"/>
                </p:ext>
              </p:extLst>
            </p:nvPr>
          </p:nvGraphicFramePr>
          <p:xfrm>
            <a:off x="4032" y="624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39680" imgH="228600" progId="Equation.3">
                    <p:embed/>
                  </p:oleObj>
                </mc:Choice>
                <mc:Fallback>
                  <p:oleObj name="公式" r:id="rId26" imgW="139680" imgH="228600" progId="Equation.3">
                    <p:embed/>
                    <p:pic>
                      <p:nvPicPr>
                        <p:cNvPr id="25810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624"/>
                          <a:ext cx="17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9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D103-B45C-40A9-9EEC-C5DFF85C0B38}" type="slidenum">
              <a:rPr lang="en-US" altLang="zh-CN"/>
              <a:pPr/>
              <a:t>37</a:t>
            </a:fld>
            <a:endParaRPr lang="en-US" altLang="zh-CN"/>
          </a:p>
        </p:txBody>
      </p:sp>
      <p:graphicFrame>
        <p:nvGraphicFramePr>
          <p:cNvPr id="2590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856640"/>
              </p:ext>
            </p:extLst>
          </p:nvPr>
        </p:nvGraphicFramePr>
        <p:xfrm>
          <a:off x="1752600" y="1524000"/>
          <a:ext cx="360203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03240" imgH="444240" progId="Equation.3">
                  <p:embed/>
                </p:oleObj>
              </mc:Choice>
              <mc:Fallback>
                <p:oleObj name="公式" r:id="rId2" imgW="1803240" imgH="444240" progId="Equation.3">
                  <p:embed/>
                  <p:pic>
                    <p:nvPicPr>
                      <p:cNvPr id="2590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3602038" cy="887413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97" name="Rectangle 25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结论</a:t>
            </a:r>
          </a:p>
        </p:txBody>
      </p:sp>
      <p:grpSp>
        <p:nvGrpSpPr>
          <p:cNvPr id="259103" name="Group 31"/>
          <p:cNvGrpSpPr>
            <a:grpSpLocks/>
          </p:cNvGrpSpPr>
          <p:nvPr/>
        </p:nvGrpSpPr>
        <p:grpSpPr bwMode="auto">
          <a:xfrm>
            <a:off x="5638800" y="2438400"/>
            <a:ext cx="2879725" cy="3430588"/>
            <a:chOff x="3289" y="1632"/>
            <a:chExt cx="1814" cy="2161"/>
          </a:xfrm>
        </p:grpSpPr>
        <p:sp>
          <p:nvSpPr>
            <p:cNvPr id="259078" name="Freeform 6"/>
            <p:cNvSpPr>
              <a:spLocks/>
            </p:cNvSpPr>
            <p:nvPr/>
          </p:nvSpPr>
          <p:spPr bwMode="auto">
            <a:xfrm>
              <a:off x="3289" y="2659"/>
              <a:ext cx="1814" cy="1134"/>
            </a:xfrm>
            <a:custGeom>
              <a:avLst/>
              <a:gdLst/>
              <a:ahLst/>
              <a:cxnLst>
                <a:cxn ang="0">
                  <a:pos x="2223" y="1588"/>
                </a:cxn>
                <a:cxn ang="0">
                  <a:pos x="1950" y="1497"/>
                </a:cxn>
                <a:cxn ang="0">
                  <a:pos x="1724" y="726"/>
                </a:cxn>
                <a:cxn ang="0">
                  <a:pos x="1497" y="272"/>
                </a:cxn>
                <a:cxn ang="0">
                  <a:pos x="1089" y="46"/>
                </a:cxn>
                <a:cxn ang="0">
                  <a:pos x="227" y="91"/>
                </a:cxn>
                <a:cxn ang="0">
                  <a:pos x="0" y="0"/>
                </a:cxn>
              </a:cxnLst>
              <a:rect l="0" t="0" r="r" b="b"/>
              <a:pathLst>
                <a:path w="2223" h="1641">
                  <a:moveTo>
                    <a:pt x="2223" y="1588"/>
                  </a:moveTo>
                  <a:cubicBezTo>
                    <a:pt x="2128" y="1614"/>
                    <a:pt x="2033" y="1641"/>
                    <a:pt x="1950" y="1497"/>
                  </a:cubicBezTo>
                  <a:cubicBezTo>
                    <a:pt x="1867" y="1353"/>
                    <a:pt x="1799" y="930"/>
                    <a:pt x="1724" y="726"/>
                  </a:cubicBezTo>
                  <a:cubicBezTo>
                    <a:pt x="1649" y="522"/>
                    <a:pt x="1603" y="385"/>
                    <a:pt x="1497" y="272"/>
                  </a:cubicBezTo>
                  <a:cubicBezTo>
                    <a:pt x="1391" y="159"/>
                    <a:pt x="1301" y="76"/>
                    <a:pt x="1089" y="46"/>
                  </a:cubicBezTo>
                  <a:cubicBezTo>
                    <a:pt x="877" y="16"/>
                    <a:pt x="408" y="99"/>
                    <a:pt x="227" y="91"/>
                  </a:cubicBezTo>
                  <a:cubicBezTo>
                    <a:pt x="46" y="83"/>
                    <a:pt x="23" y="41"/>
                    <a:pt x="0" y="0"/>
                  </a:cubicBezTo>
                </a:path>
              </a:pathLst>
            </a:custGeom>
            <a:noFill/>
            <a:ln w="2222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79" name="Line 7"/>
            <p:cNvSpPr>
              <a:spLocks noChangeShapeType="1"/>
            </p:cNvSpPr>
            <p:nvPr/>
          </p:nvSpPr>
          <p:spPr bwMode="auto">
            <a:xfrm flipH="1" flipV="1">
              <a:off x="3849" y="1942"/>
              <a:ext cx="662" cy="907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080" name="Text Box 8"/>
            <p:cNvSpPr txBox="1">
              <a:spLocks noChangeArrowheads="1"/>
            </p:cNvSpPr>
            <p:nvPr/>
          </p:nvSpPr>
          <p:spPr bwMode="auto">
            <a:xfrm>
              <a:off x="4475" y="2635"/>
              <a:ext cx="36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</a:rPr>
                <a:t> P</a:t>
              </a:r>
            </a:p>
          </p:txBody>
        </p:sp>
        <p:sp>
          <p:nvSpPr>
            <p:cNvPr id="259082" name="Line 10"/>
            <p:cNvSpPr>
              <a:spLocks noChangeShapeType="1"/>
            </p:cNvSpPr>
            <p:nvPr/>
          </p:nvSpPr>
          <p:spPr bwMode="auto">
            <a:xfrm flipV="1">
              <a:off x="3658" y="2849"/>
              <a:ext cx="862" cy="708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084" name="Line 12"/>
            <p:cNvSpPr>
              <a:spLocks noChangeShapeType="1"/>
            </p:cNvSpPr>
            <p:nvPr/>
          </p:nvSpPr>
          <p:spPr bwMode="auto">
            <a:xfrm flipH="1" flipV="1">
              <a:off x="3743" y="2622"/>
              <a:ext cx="726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5" name="Line 13"/>
            <p:cNvSpPr>
              <a:spLocks noChangeShapeType="1"/>
            </p:cNvSpPr>
            <p:nvPr/>
          </p:nvSpPr>
          <p:spPr bwMode="auto">
            <a:xfrm flipV="1">
              <a:off x="3743" y="2314"/>
              <a:ext cx="372" cy="30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6" name="Line 14"/>
            <p:cNvSpPr>
              <a:spLocks noChangeShapeType="1"/>
            </p:cNvSpPr>
            <p:nvPr/>
          </p:nvSpPr>
          <p:spPr bwMode="auto">
            <a:xfrm>
              <a:off x="3743" y="2622"/>
              <a:ext cx="408" cy="536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7" name="Line 15"/>
            <p:cNvSpPr>
              <a:spLocks noChangeShapeType="1"/>
            </p:cNvSpPr>
            <p:nvPr/>
          </p:nvSpPr>
          <p:spPr bwMode="auto">
            <a:xfrm flipH="1">
              <a:off x="4154" y="2867"/>
              <a:ext cx="351" cy="282"/>
            </a:xfrm>
            <a:prstGeom prst="line">
              <a:avLst/>
            </a:prstGeom>
            <a:noFill/>
            <a:ln w="22225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8" name="Line 16"/>
            <p:cNvSpPr>
              <a:spLocks noChangeShapeType="1"/>
            </p:cNvSpPr>
            <p:nvPr/>
          </p:nvSpPr>
          <p:spPr bwMode="auto">
            <a:xfrm flipH="1" flipV="1">
              <a:off x="4114" y="2305"/>
              <a:ext cx="379" cy="509"/>
            </a:xfrm>
            <a:prstGeom prst="line">
              <a:avLst/>
            </a:prstGeom>
            <a:noFill/>
            <a:ln w="22225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9" name="Oval 17"/>
            <p:cNvSpPr>
              <a:spLocks noChangeArrowheads="1"/>
            </p:cNvSpPr>
            <p:nvPr/>
          </p:nvSpPr>
          <p:spPr bwMode="auto">
            <a:xfrm>
              <a:off x="4469" y="2804"/>
              <a:ext cx="90" cy="9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093" name="Arc 21"/>
            <p:cNvSpPr>
              <a:spLocks/>
            </p:cNvSpPr>
            <p:nvPr/>
          </p:nvSpPr>
          <p:spPr bwMode="auto">
            <a:xfrm flipH="1">
              <a:off x="4378" y="2714"/>
              <a:ext cx="46" cy="90"/>
            </a:xfrm>
            <a:custGeom>
              <a:avLst/>
              <a:gdLst>
                <a:gd name="G0" fmla="+- 0 0 0"/>
                <a:gd name="G1" fmla="+- 20860 0 0"/>
                <a:gd name="G2" fmla="+- 21600 0 0"/>
                <a:gd name="T0" fmla="*/ 5604 w 21600"/>
                <a:gd name="T1" fmla="*/ 0 h 20860"/>
                <a:gd name="T2" fmla="*/ 21600 w 21600"/>
                <a:gd name="T3" fmla="*/ 20860 h 20860"/>
                <a:gd name="T4" fmla="*/ 0 w 21600"/>
                <a:gd name="T5" fmla="*/ 20860 h 20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860" fill="none" extrusionOk="0">
                  <a:moveTo>
                    <a:pt x="5604" y="-1"/>
                  </a:moveTo>
                  <a:cubicBezTo>
                    <a:pt x="15040" y="2534"/>
                    <a:pt x="21600" y="11088"/>
                    <a:pt x="21600" y="20860"/>
                  </a:cubicBezTo>
                </a:path>
                <a:path w="21600" h="20860" stroke="0" extrusionOk="0">
                  <a:moveTo>
                    <a:pt x="5604" y="-1"/>
                  </a:moveTo>
                  <a:cubicBezTo>
                    <a:pt x="15040" y="2534"/>
                    <a:pt x="21600" y="11088"/>
                    <a:pt x="21600" y="20860"/>
                  </a:cubicBezTo>
                  <a:lnTo>
                    <a:pt x="0" y="20860"/>
                  </a:lnTo>
                  <a:close/>
                </a:path>
              </a:pathLst>
            </a:custGeom>
            <a:noFill/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094" name="Text Box 22"/>
            <p:cNvSpPr txBox="1">
              <a:spLocks noChangeArrowheads="1"/>
            </p:cNvSpPr>
            <p:nvPr/>
          </p:nvSpPr>
          <p:spPr bwMode="auto">
            <a:xfrm>
              <a:off x="4187" y="2571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3366"/>
                  </a:solidFill>
                  <a:sym typeface="Symbol" pitchFamily="18" charset="2"/>
                </a:rPr>
                <a:t></a:t>
              </a:r>
              <a:endParaRPr kumimoji="1" lang="en-US" altLang="zh-CN" sz="2000" i="1">
                <a:solidFill>
                  <a:srgbClr val="003366"/>
                </a:solidFill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25909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6834749"/>
                </p:ext>
              </p:extLst>
            </p:nvPr>
          </p:nvGraphicFramePr>
          <p:xfrm>
            <a:off x="3744" y="1632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9680" imgH="228600" progId="Equation.3">
                    <p:embed/>
                  </p:oleObj>
                </mc:Choice>
                <mc:Fallback>
                  <p:oleObj name="公式" r:id="rId4" imgW="139680" imgH="228600" progId="Equation.3">
                    <p:embed/>
                    <p:pic>
                      <p:nvPicPr>
                        <p:cNvPr id="25909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632"/>
                          <a:ext cx="17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09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4235751"/>
                </p:ext>
              </p:extLst>
            </p:nvPr>
          </p:nvGraphicFramePr>
          <p:xfrm>
            <a:off x="3504" y="3504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4880" imgH="228600" progId="Equation.3">
                    <p:embed/>
                  </p:oleObj>
                </mc:Choice>
                <mc:Fallback>
                  <p:oleObj name="公式" r:id="rId6" imgW="164880" imgH="228600" progId="Equation.3">
                    <p:embed/>
                    <p:pic>
                      <p:nvPicPr>
                        <p:cNvPr id="25909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504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10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0735663"/>
                </p:ext>
              </p:extLst>
            </p:nvPr>
          </p:nvGraphicFramePr>
          <p:xfrm>
            <a:off x="4176" y="2112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280" imgH="228600" progId="Equation.3">
                    <p:embed/>
                  </p:oleObj>
                </mc:Choice>
                <mc:Fallback>
                  <p:oleObj name="公式" r:id="rId8" imgW="152280" imgH="228600" progId="Equation.3">
                    <p:embed/>
                    <p:pic>
                      <p:nvPicPr>
                        <p:cNvPr id="25910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112"/>
                          <a:ext cx="19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10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3956612"/>
                </p:ext>
              </p:extLst>
            </p:nvPr>
          </p:nvGraphicFramePr>
          <p:xfrm>
            <a:off x="4112" y="3120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7480" imgH="228600" progId="Equation.3">
                    <p:embed/>
                  </p:oleObj>
                </mc:Choice>
                <mc:Fallback>
                  <p:oleObj name="公式" r:id="rId10" imgW="177480" imgH="228600" progId="Equation.3">
                    <p:embed/>
                    <p:pic>
                      <p:nvPicPr>
                        <p:cNvPr id="25910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3120"/>
                          <a:ext cx="22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10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4122373"/>
                </p:ext>
              </p:extLst>
            </p:nvPr>
          </p:nvGraphicFramePr>
          <p:xfrm>
            <a:off x="3552" y="2448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26720" imgH="164880" progId="Equation.3">
                    <p:embed/>
                  </p:oleObj>
                </mc:Choice>
                <mc:Fallback>
                  <p:oleObj name="公式" r:id="rId12" imgW="126720" imgH="164880" progId="Equation.3">
                    <p:embed/>
                    <p:pic>
                      <p:nvPicPr>
                        <p:cNvPr id="25910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48"/>
                          <a:ext cx="1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91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64190"/>
              </p:ext>
            </p:extLst>
          </p:nvPr>
        </p:nvGraphicFramePr>
        <p:xfrm>
          <a:off x="1676400" y="2743200"/>
          <a:ext cx="3246438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625400" imgH="888840" progId="Equation.3">
                  <p:embed/>
                </p:oleObj>
              </mc:Choice>
              <mc:Fallback>
                <p:oleObj name="公式" r:id="rId14" imgW="1625400" imgH="888840" progId="Equation.3">
                  <p:embed/>
                  <p:pic>
                    <p:nvPicPr>
                      <p:cNvPr id="2591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3246438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10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217023"/>
              </p:ext>
            </p:extLst>
          </p:nvPr>
        </p:nvGraphicFramePr>
        <p:xfrm>
          <a:off x="1676400" y="4800600"/>
          <a:ext cx="18002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901440" imgH="761760" progId="Equation.3">
                  <p:embed/>
                </p:oleObj>
              </mc:Choice>
              <mc:Fallback>
                <p:oleObj name="公式" r:id="rId16" imgW="901440" imgH="761760" progId="Equation.3">
                  <p:embed/>
                  <p:pic>
                    <p:nvPicPr>
                      <p:cNvPr id="2591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180022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7694-E2AB-4308-B3DC-6DFC14EA366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60106" name="Rectangle 10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圆周运动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3672304" imgH="2159049"/>
        </mc:Choice>
        <mc:Fallback>
          <p:control r:id="rId1" imgW="3672304" imgH="2159049">
            <p:pic>
              <p:nvPicPr>
                <p:cNvPr id="2" name="obj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6313" y="4114800"/>
                  <a:ext cx="3671887" cy="2159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r:id="rId2" imgW="3498941" imgH="2159049"/>
        </mc:Choice>
        <mc:Fallback>
          <p:control r:id="rId2" imgW="3498941" imgH="2159049">
            <p:pic>
              <p:nvPicPr>
                <p:cNvPr id="3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9200" y="1752600"/>
                  <a:ext cx="3498850" cy="2159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r:id="rId3" imgW="3672304" imgH="2159049"/>
        </mc:Choice>
        <mc:Fallback>
          <p:control r:id="rId3" imgW="3672304" imgH="2159049">
            <p:pic>
              <p:nvPicPr>
                <p:cNvPr id="4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600" y="1752600"/>
                  <a:ext cx="3671888" cy="2159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r:id="rId4" imgW="3457143" imgH="2159049"/>
        </mc:Choice>
        <mc:Fallback>
          <p:control r:id="rId4" imgW="3457143" imgH="2159049">
            <p:pic>
              <p:nvPicPr>
                <p:cNvPr id="5" name="ShockwaveFlash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05400" y="4114800"/>
                  <a:ext cx="3457575" cy="2159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55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B545-19CD-4370-8AF4-67A0ED967BE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61152" name="Rectangle 32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圆周运动的加速度</a:t>
            </a:r>
          </a:p>
        </p:txBody>
      </p:sp>
      <p:graphicFrame>
        <p:nvGraphicFramePr>
          <p:cNvPr id="26115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1715"/>
              </p:ext>
            </p:extLst>
          </p:nvPr>
        </p:nvGraphicFramePr>
        <p:xfrm>
          <a:off x="1143000" y="2286000"/>
          <a:ext cx="36020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03240" imgH="419040" progId="Equation.3">
                  <p:embed/>
                </p:oleObj>
              </mc:Choice>
              <mc:Fallback>
                <p:oleObj name="公式" r:id="rId2" imgW="1803240" imgH="419040" progId="Equation.3">
                  <p:embed/>
                  <p:pic>
                    <p:nvPicPr>
                      <p:cNvPr id="2611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3602038" cy="836613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1163" name="Group 43"/>
          <p:cNvGrpSpPr>
            <a:grpSpLocks/>
          </p:cNvGrpSpPr>
          <p:nvPr/>
        </p:nvGrpSpPr>
        <p:grpSpPr bwMode="auto">
          <a:xfrm>
            <a:off x="5257800" y="1828800"/>
            <a:ext cx="3584575" cy="3960813"/>
            <a:chOff x="3360" y="864"/>
            <a:chExt cx="2258" cy="2495"/>
          </a:xfrm>
        </p:grpSpPr>
        <p:sp>
          <p:nvSpPr>
            <p:cNvPr id="261124" name="Oval 4"/>
            <p:cNvSpPr>
              <a:spLocks noChangeArrowheads="1"/>
            </p:cNvSpPr>
            <p:nvPr/>
          </p:nvSpPr>
          <p:spPr bwMode="auto">
            <a:xfrm>
              <a:off x="3360" y="1762"/>
              <a:ext cx="1597" cy="1597"/>
            </a:xfrm>
            <a:prstGeom prst="ellipse">
              <a:avLst/>
            </a:prstGeom>
            <a:noFill/>
            <a:ln w="22225">
              <a:solidFill>
                <a:srgbClr val="00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125" name="Rectangle 5"/>
            <p:cNvSpPr>
              <a:spLocks noChangeArrowheads="1"/>
            </p:cNvSpPr>
            <p:nvPr/>
          </p:nvSpPr>
          <p:spPr bwMode="auto">
            <a:xfrm>
              <a:off x="4471" y="2586"/>
              <a:ext cx="36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261126" name="Rectangle 6"/>
            <p:cNvSpPr>
              <a:spLocks noChangeArrowheads="1"/>
            </p:cNvSpPr>
            <p:nvPr/>
          </p:nvSpPr>
          <p:spPr bwMode="auto">
            <a:xfrm>
              <a:off x="4748" y="1678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261127" name="Rectangle 7"/>
            <p:cNvSpPr>
              <a:spLocks noChangeArrowheads="1"/>
            </p:cNvSpPr>
            <p:nvPr/>
          </p:nvSpPr>
          <p:spPr bwMode="auto">
            <a:xfrm>
              <a:off x="5346" y="2492"/>
              <a:ext cx="27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261128" name="Rectangle 8"/>
            <p:cNvSpPr>
              <a:spLocks noChangeArrowheads="1"/>
            </p:cNvSpPr>
            <p:nvPr/>
          </p:nvSpPr>
          <p:spPr bwMode="auto">
            <a:xfrm>
              <a:off x="4076" y="2527"/>
              <a:ext cx="25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261129" name="Rectangle 9"/>
            <p:cNvSpPr>
              <a:spLocks noChangeArrowheads="1"/>
            </p:cNvSpPr>
            <p:nvPr/>
          </p:nvSpPr>
          <p:spPr bwMode="auto">
            <a:xfrm>
              <a:off x="4936" y="2526"/>
              <a:ext cx="28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0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61130" name="Oval 10"/>
            <p:cNvSpPr>
              <a:spLocks noChangeArrowheads="1"/>
            </p:cNvSpPr>
            <p:nvPr/>
          </p:nvSpPr>
          <p:spPr bwMode="auto">
            <a:xfrm>
              <a:off x="4937" y="2541"/>
              <a:ext cx="51" cy="50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131" name="Rectangle 11"/>
            <p:cNvSpPr>
              <a:spLocks noChangeArrowheads="1"/>
            </p:cNvSpPr>
            <p:nvPr/>
          </p:nvSpPr>
          <p:spPr bwMode="auto">
            <a:xfrm>
              <a:off x="4906" y="2103"/>
              <a:ext cx="37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61132" name="Line 12"/>
            <p:cNvSpPr>
              <a:spLocks noChangeShapeType="1"/>
            </p:cNvSpPr>
            <p:nvPr/>
          </p:nvSpPr>
          <p:spPr bwMode="auto">
            <a:xfrm rot="-5400000" flipH="1" flipV="1">
              <a:off x="3949" y="1963"/>
              <a:ext cx="798" cy="878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3" name="Line 13"/>
            <p:cNvSpPr>
              <a:spLocks noChangeShapeType="1"/>
            </p:cNvSpPr>
            <p:nvPr/>
          </p:nvSpPr>
          <p:spPr bwMode="auto">
            <a:xfrm>
              <a:off x="4179" y="2565"/>
              <a:ext cx="1227" cy="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134" name="Line 14"/>
            <p:cNvSpPr>
              <a:spLocks noChangeShapeType="1"/>
            </p:cNvSpPr>
            <p:nvPr/>
          </p:nvSpPr>
          <p:spPr bwMode="auto">
            <a:xfrm flipH="1" flipV="1">
              <a:off x="3978" y="1135"/>
              <a:ext cx="799" cy="877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5" name="Line 15"/>
            <p:cNvSpPr>
              <a:spLocks noChangeShapeType="1"/>
            </p:cNvSpPr>
            <p:nvPr/>
          </p:nvSpPr>
          <p:spPr bwMode="auto">
            <a:xfrm flipH="1" flipV="1">
              <a:off x="4158" y="1333"/>
              <a:ext cx="589" cy="6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6" name="Line 16"/>
            <p:cNvSpPr>
              <a:spLocks noChangeShapeType="1"/>
            </p:cNvSpPr>
            <p:nvPr/>
          </p:nvSpPr>
          <p:spPr bwMode="auto">
            <a:xfrm flipH="1">
              <a:off x="4158" y="2003"/>
              <a:ext cx="599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7" name="Line 17"/>
            <p:cNvSpPr>
              <a:spLocks noChangeShapeType="1"/>
            </p:cNvSpPr>
            <p:nvPr/>
          </p:nvSpPr>
          <p:spPr bwMode="auto">
            <a:xfrm flipH="1">
              <a:off x="4408" y="2005"/>
              <a:ext cx="336" cy="306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8" name="Line 18"/>
            <p:cNvSpPr>
              <a:spLocks noChangeShapeType="1"/>
            </p:cNvSpPr>
            <p:nvPr/>
          </p:nvSpPr>
          <p:spPr bwMode="auto">
            <a:xfrm flipH="1" flipV="1">
              <a:off x="4487" y="1732"/>
              <a:ext cx="251" cy="269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>
              <a:off x="4188" y="2061"/>
              <a:ext cx="221" cy="24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40" name="Line 20"/>
            <p:cNvSpPr>
              <a:spLocks noChangeShapeType="1"/>
            </p:cNvSpPr>
            <p:nvPr/>
          </p:nvSpPr>
          <p:spPr bwMode="auto">
            <a:xfrm flipV="1">
              <a:off x="4178" y="1743"/>
              <a:ext cx="315" cy="308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41" name="Oval 21"/>
            <p:cNvSpPr>
              <a:spLocks noChangeArrowheads="1"/>
            </p:cNvSpPr>
            <p:nvPr/>
          </p:nvSpPr>
          <p:spPr bwMode="auto">
            <a:xfrm>
              <a:off x="4701" y="1953"/>
              <a:ext cx="105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148" name="Arc 28"/>
            <p:cNvSpPr>
              <a:spLocks/>
            </p:cNvSpPr>
            <p:nvPr/>
          </p:nvSpPr>
          <p:spPr bwMode="auto">
            <a:xfrm rot="10800000" flipV="1">
              <a:off x="4620" y="1886"/>
              <a:ext cx="50" cy="126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69 w 21600"/>
                <a:gd name="T1" fmla="*/ 0 h 18240"/>
                <a:gd name="T2" fmla="*/ 21600 w 21600"/>
                <a:gd name="T3" fmla="*/ 18240 h 18240"/>
                <a:gd name="T4" fmla="*/ 0 w 21600"/>
                <a:gd name="T5" fmla="*/ 18240 h 18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240" fill="none" extrusionOk="0">
                  <a:moveTo>
                    <a:pt x="11569" y="-1"/>
                  </a:moveTo>
                  <a:cubicBezTo>
                    <a:pt x="17815" y="3961"/>
                    <a:pt x="21600" y="10843"/>
                    <a:pt x="21600" y="18240"/>
                  </a:cubicBezTo>
                </a:path>
                <a:path w="21600" h="18240" stroke="0" extrusionOk="0">
                  <a:moveTo>
                    <a:pt x="11569" y="-1"/>
                  </a:moveTo>
                  <a:cubicBezTo>
                    <a:pt x="17815" y="3961"/>
                    <a:pt x="21600" y="10843"/>
                    <a:pt x="21600" y="18240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1149" name="Object 29"/>
            <p:cNvGraphicFramePr>
              <a:graphicFrameLocks noChangeAspect="1"/>
            </p:cNvGraphicFramePr>
            <p:nvPr/>
          </p:nvGraphicFramePr>
          <p:xfrm>
            <a:off x="4471" y="1863"/>
            <a:ext cx="149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39680" progId="">
                    <p:embed/>
                  </p:oleObj>
                </mc:Choice>
                <mc:Fallback>
                  <p:oleObj name="Equation" r:id="rId4" imgW="152280" imgH="139680" progId="">
                    <p:embed/>
                    <p:pic>
                      <p:nvPicPr>
                        <p:cNvPr id="26114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" y="1863"/>
                          <a:ext cx="149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57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8430808"/>
                </p:ext>
              </p:extLst>
            </p:nvPr>
          </p:nvGraphicFramePr>
          <p:xfrm>
            <a:off x="3840" y="864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9680" imgH="228600" progId="Equation.3">
                    <p:embed/>
                  </p:oleObj>
                </mc:Choice>
                <mc:Fallback>
                  <p:oleObj name="公式" r:id="rId6" imgW="139680" imgH="228600" progId="Equation.3">
                    <p:embed/>
                    <p:pic>
                      <p:nvPicPr>
                        <p:cNvPr id="261157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864"/>
                          <a:ext cx="17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5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9518910"/>
                </p:ext>
              </p:extLst>
            </p:nvPr>
          </p:nvGraphicFramePr>
          <p:xfrm>
            <a:off x="3696" y="2736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4880" imgH="228600" progId="Equation.3">
                    <p:embed/>
                  </p:oleObj>
                </mc:Choice>
                <mc:Fallback>
                  <p:oleObj name="公式" r:id="rId8" imgW="164880" imgH="228600" progId="Equation.3">
                    <p:embed/>
                    <p:pic>
                      <p:nvPicPr>
                        <p:cNvPr id="261158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736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59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758046"/>
                </p:ext>
              </p:extLst>
            </p:nvPr>
          </p:nvGraphicFramePr>
          <p:xfrm>
            <a:off x="3984" y="1968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26720" imgH="164880" progId="Equation.3">
                    <p:embed/>
                  </p:oleObj>
                </mc:Choice>
                <mc:Fallback>
                  <p:oleObj name="公式" r:id="rId10" imgW="126720" imgH="164880" progId="Equation.3">
                    <p:embed/>
                    <p:pic>
                      <p:nvPicPr>
                        <p:cNvPr id="261159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968"/>
                          <a:ext cx="1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60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1465417"/>
                </p:ext>
              </p:extLst>
            </p:nvPr>
          </p:nvGraphicFramePr>
          <p:xfrm>
            <a:off x="4224" y="1536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2280" imgH="228600" progId="Equation.3">
                    <p:embed/>
                  </p:oleObj>
                </mc:Choice>
                <mc:Fallback>
                  <p:oleObj name="公式" r:id="rId12" imgW="152280" imgH="228600" progId="Equation.3">
                    <p:embed/>
                    <p:pic>
                      <p:nvPicPr>
                        <p:cNvPr id="26116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536"/>
                          <a:ext cx="19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61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0327496"/>
                </p:ext>
              </p:extLst>
            </p:nvPr>
          </p:nvGraphicFramePr>
          <p:xfrm>
            <a:off x="4176" y="2160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77480" imgH="228600" progId="Equation.3">
                    <p:embed/>
                  </p:oleObj>
                </mc:Choice>
                <mc:Fallback>
                  <p:oleObj name="公式" r:id="rId14" imgW="177480" imgH="228600" progId="Equation.3">
                    <p:embed/>
                    <p:pic>
                      <p:nvPicPr>
                        <p:cNvPr id="26116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160"/>
                          <a:ext cx="22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62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3703137"/>
                </p:ext>
              </p:extLst>
            </p:nvPr>
          </p:nvGraphicFramePr>
          <p:xfrm>
            <a:off x="4176" y="1152"/>
            <a:ext cx="16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26720" imgH="177480" progId="Equation.3">
                    <p:embed/>
                  </p:oleObj>
                </mc:Choice>
                <mc:Fallback>
                  <p:oleObj name="公式" r:id="rId16" imgW="126720" imgH="177480" progId="Equation.3">
                    <p:embed/>
                    <p:pic>
                      <p:nvPicPr>
                        <p:cNvPr id="26116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52"/>
                          <a:ext cx="160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116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10293"/>
              </p:ext>
            </p:extLst>
          </p:nvPr>
        </p:nvGraphicFramePr>
        <p:xfrm>
          <a:off x="1143000" y="4114800"/>
          <a:ext cx="18002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901440" imgH="761760" progId="Equation.3">
                  <p:embed/>
                </p:oleObj>
              </mc:Choice>
              <mc:Fallback>
                <p:oleObj name="公式" r:id="rId18" imgW="901440" imgH="761760" progId="Equation.3">
                  <p:embed/>
                  <p:pic>
                    <p:nvPicPr>
                      <p:cNvPr id="26116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14800"/>
                        <a:ext cx="180022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质点、参考系、坐标系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742D-95D8-440F-B7B1-A5A293381B2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7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质点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具有</a:t>
            </a:r>
            <a:r>
              <a:rPr lang="zh-CN" altLang="en-US" dirty="0">
                <a:solidFill>
                  <a:srgbClr val="0000CC"/>
                </a:solidFill>
              </a:rPr>
              <a:t>一定质量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3300"/>
                </a:solidFill>
              </a:rPr>
              <a:t>大小和形状可以忽略</a:t>
            </a:r>
            <a:r>
              <a:rPr lang="zh-CN" altLang="en-US" dirty="0">
                <a:solidFill>
                  <a:schemeClr val="tx1"/>
                </a:solidFill>
              </a:rPr>
              <a:t>的理想物体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质点是一种</a:t>
            </a:r>
            <a:r>
              <a:rPr lang="zh-CN" altLang="en-US" dirty="0">
                <a:solidFill>
                  <a:srgbClr val="0000CC"/>
                </a:solidFill>
              </a:rPr>
              <a:t>理想</a:t>
            </a:r>
            <a:r>
              <a:rPr lang="zh-CN" altLang="en-US" dirty="0">
                <a:solidFill>
                  <a:schemeClr val="tx1"/>
                </a:solidFill>
              </a:rPr>
              <a:t>的模型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复杂物体可看成质点的</a:t>
            </a:r>
            <a:r>
              <a:rPr lang="zh-CN" altLang="en-US" dirty="0">
                <a:solidFill>
                  <a:srgbClr val="FF3300"/>
                </a:solidFill>
              </a:rPr>
              <a:t>组合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3860800" y="2286000"/>
            <a:ext cx="5003800" cy="3408363"/>
            <a:chOff x="2336" y="1746"/>
            <a:chExt cx="3152" cy="2147"/>
          </a:xfrm>
        </p:grpSpPr>
        <p:sp>
          <p:nvSpPr>
            <p:cNvPr id="217093" name="Oval 5"/>
            <p:cNvSpPr>
              <a:spLocks noChangeArrowheads="1"/>
            </p:cNvSpPr>
            <p:nvPr/>
          </p:nvSpPr>
          <p:spPr bwMode="auto">
            <a:xfrm rot="-2407867">
              <a:off x="2336" y="2296"/>
              <a:ext cx="3152" cy="14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17094" name="Picture 6" descr="venus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50" y="3414"/>
              <a:ext cx="27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7095" name="Picture 7" descr="saturn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-2653755">
              <a:off x="4328" y="1746"/>
              <a:ext cx="26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7096" name="Text Box 8"/>
            <p:cNvSpPr txBox="1">
              <a:spLocks noChangeArrowheads="1"/>
            </p:cNvSpPr>
            <p:nvPr/>
          </p:nvSpPr>
          <p:spPr bwMode="auto">
            <a:xfrm>
              <a:off x="3288" y="3566"/>
              <a:ext cx="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太阳</a:t>
              </a:r>
            </a:p>
          </p:txBody>
        </p:sp>
        <p:sp>
          <p:nvSpPr>
            <p:cNvPr id="217097" name="Text Box 9"/>
            <p:cNvSpPr txBox="1">
              <a:spLocks noChangeArrowheads="1"/>
            </p:cNvSpPr>
            <p:nvPr/>
          </p:nvSpPr>
          <p:spPr bwMode="auto">
            <a:xfrm>
              <a:off x="4558" y="1933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行星</a:t>
              </a:r>
            </a:p>
          </p:txBody>
        </p:sp>
      </p:grp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486400" y="4000500"/>
            <a:ext cx="350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可以把行星绕太阳的运动看做是质点的运动。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09600" y="4419600"/>
            <a:ext cx="350520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一个物体能否被抽象为质点，</a:t>
            </a:r>
            <a:r>
              <a:rPr lang="zh-CN" altLang="en-US" sz="2400" dirty="0">
                <a:solidFill>
                  <a:srgbClr val="FF3300"/>
                </a:solidFill>
              </a:rPr>
              <a:t>关键不在于物体的大小，而在于所研究问题的性质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9" grpId="0"/>
      <p:bldP spid="21710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7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A3BB-E4A7-4A1C-A677-A19729BF9273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685800" y="1828800"/>
            <a:ext cx="345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sz="2400">
                <a:solidFill>
                  <a:srgbClr val="CC0066"/>
                </a:solidFill>
              </a:rPr>
              <a:t>角位置</a:t>
            </a:r>
            <a:r>
              <a:rPr kumimoji="1" lang="zh-CN" altLang="en-US" sz="2400">
                <a:solidFill>
                  <a:srgbClr val="993366"/>
                </a:solidFill>
              </a:rPr>
              <a:t>：       </a:t>
            </a:r>
            <a:r>
              <a:rPr kumimoji="1" lang="zh-CN" altLang="en-US" sz="2400" i="1">
                <a:sym typeface="Symbol" pitchFamily="18" charset="2"/>
              </a:rPr>
              <a:t></a:t>
            </a:r>
            <a:r>
              <a:rPr kumimoji="1" lang="en-US" altLang="zh-CN" sz="2400" i="1"/>
              <a:t>=</a:t>
            </a:r>
            <a:r>
              <a:rPr kumimoji="1" lang="en-US" altLang="zh-CN" sz="2400" i="1">
                <a:sym typeface="Symbol" pitchFamily="18" charset="2"/>
              </a:rPr>
              <a:t> </a:t>
            </a:r>
            <a:r>
              <a:rPr kumimoji="1" lang="en-US" altLang="zh-CN" sz="2400"/>
              <a:t>(</a:t>
            </a:r>
            <a:r>
              <a:rPr kumimoji="1" lang="en-US" altLang="zh-CN" sz="2400" i="1">
                <a:sym typeface="Symbol" pitchFamily="18" charset="2"/>
              </a:rPr>
              <a:t>t</a:t>
            </a:r>
            <a:r>
              <a:rPr kumimoji="1" lang="en-US" altLang="zh-CN" sz="2400">
                <a:sym typeface="Symbol" pitchFamily="18" charset="2"/>
              </a:rPr>
              <a:t>)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685800" y="4826000"/>
            <a:ext cx="1706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CC0066"/>
                </a:solidFill>
                <a:sym typeface="Symbol" pitchFamily="18" charset="2"/>
              </a:rPr>
              <a:t>角速度</a:t>
            </a:r>
            <a:r>
              <a:rPr kumimoji="1" lang="en-US" altLang="zh-CN" sz="2400" dirty="0">
                <a:solidFill>
                  <a:srgbClr val="CC0066"/>
                </a:solidFill>
                <a:sym typeface="Symbol" pitchFamily="18" charset="2"/>
              </a:rPr>
              <a:t>:</a:t>
            </a:r>
            <a:r>
              <a:rPr kumimoji="1" lang="en-US" altLang="zh-CN" sz="2400" dirty="0">
                <a:solidFill>
                  <a:srgbClr val="993366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685800" y="56642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CC0066"/>
                </a:solidFill>
                <a:sym typeface="Symbol" pitchFamily="18" charset="2"/>
              </a:rPr>
              <a:t>角加速度</a:t>
            </a:r>
            <a:r>
              <a:rPr kumimoji="1" lang="en-US" altLang="zh-CN" sz="2400" dirty="0">
                <a:solidFill>
                  <a:srgbClr val="CC0066"/>
                </a:solidFill>
                <a:sym typeface="Symbol" pitchFamily="18" charset="2"/>
              </a:rPr>
              <a:t>:</a:t>
            </a:r>
            <a:r>
              <a:rPr kumimoji="1" lang="en-US" altLang="zh-CN" sz="2400" dirty="0">
                <a:solidFill>
                  <a:srgbClr val="993366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62171" name="Rectangle 27"/>
          <p:cNvSpPr>
            <a:spLocks noChangeArrowheads="1"/>
          </p:cNvSpPr>
          <p:nvPr/>
        </p:nvSpPr>
        <p:spPr bwMode="auto">
          <a:xfrm>
            <a:off x="493713" y="1219200"/>
            <a:ext cx="3011487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圆周运动的角量描述 </a:t>
            </a:r>
          </a:p>
        </p:txBody>
      </p:sp>
      <p:graphicFrame>
        <p:nvGraphicFramePr>
          <p:cNvPr id="26217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87946"/>
              </p:ext>
            </p:extLst>
          </p:nvPr>
        </p:nvGraphicFramePr>
        <p:xfrm>
          <a:off x="2514600" y="4648200"/>
          <a:ext cx="2232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17440" imgH="393480" progId="Equation.3">
                  <p:embed/>
                </p:oleObj>
              </mc:Choice>
              <mc:Fallback>
                <p:oleObj name="公式" r:id="rId2" imgW="1117440" imgH="393480" progId="Equation.3">
                  <p:embed/>
                  <p:pic>
                    <p:nvPicPr>
                      <p:cNvPr id="26217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48200"/>
                        <a:ext cx="22320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7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92099"/>
              </p:ext>
            </p:extLst>
          </p:nvPr>
        </p:nvGraphicFramePr>
        <p:xfrm>
          <a:off x="2514600" y="5511800"/>
          <a:ext cx="2282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3000" imgH="393480" progId="Equation.3">
                  <p:embed/>
                </p:oleObj>
              </mc:Choice>
              <mc:Fallback>
                <p:oleObj name="公式" r:id="rId4" imgW="1143000" imgH="393480" progId="Equation.3">
                  <p:embed/>
                  <p:pic>
                    <p:nvPicPr>
                      <p:cNvPr id="26217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11800"/>
                        <a:ext cx="22828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78" name="Rectangle 34"/>
          <p:cNvSpPr>
            <a:spLocks noChangeArrowheads="1"/>
          </p:cNvSpPr>
          <p:nvPr/>
        </p:nvSpPr>
        <p:spPr bwMode="auto">
          <a:xfrm>
            <a:off x="1295400" y="2286000"/>
            <a:ext cx="378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质点所在的矢径与 </a:t>
            </a:r>
            <a:r>
              <a:rPr lang="en-US" altLang="zh-CN" sz="2000" i="1" dirty="0"/>
              <a:t>x</a:t>
            </a:r>
            <a:r>
              <a:rPr lang="en-US" altLang="zh-CN" sz="2000" dirty="0"/>
              <a:t> </a:t>
            </a:r>
            <a:r>
              <a:rPr lang="zh-CN" altLang="en-US" sz="2000" dirty="0"/>
              <a:t>轴的夹角。 </a:t>
            </a:r>
          </a:p>
        </p:txBody>
      </p:sp>
      <p:grpSp>
        <p:nvGrpSpPr>
          <p:cNvPr id="262223" name="Group 79"/>
          <p:cNvGrpSpPr>
            <a:grpSpLocks/>
          </p:cNvGrpSpPr>
          <p:nvPr/>
        </p:nvGrpSpPr>
        <p:grpSpPr bwMode="auto">
          <a:xfrm>
            <a:off x="5486400" y="1295400"/>
            <a:ext cx="3328988" cy="3046413"/>
            <a:chOff x="3152" y="1117"/>
            <a:chExt cx="2097" cy="1919"/>
          </a:xfrm>
        </p:grpSpPr>
        <p:sp>
          <p:nvSpPr>
            <p:cNvPr id="262224" name="Oval 80"/>
            <p:cNvSpPr>
              <a:spLocks noChangeAspect="1" noChangeArrowheads="1"/>
            </p:cNvSpPr>
            <p:nvPr/>
          </p:nvSpPr>
          <p:spPr bwMode="auto">
            <a:xfrm>
              <a:off x="3288" y="1474"/>
              <a:ext cx="1561" cy="15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25" name="Line 81"/>
            <p:cNvSpPr>
              <a:spLocks noChangeAspect="1" noChangeShapeType="1"/>
            </p:cNvSpPr>
            <p:nvPr/>
          </p:nvSpPr>
          <p:spPr bwMode="auto">
            <a:xfrm>
              <a:off x="4096" y="2274"/>
              <a:ext cx="10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26" name="Line 82"/>
            <p:cNvSpPr>
              <a:spLocks noChangeAspect="1" noChangeShapeType="1"/>
            </p:cNvSpPr>
            <p:nvPr/>
          </p:nvSpPr>
          <p:spPr bwMode="auto">
            <a:xfrm flipV="1">
              <a:off x="4096" y="1207"/>
              <a:ext cx="0" cy="10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27" name="Line 83"/>
            <p:cNvSpPr>
              <a:spLocks noChangeAspect="1" noChangeShapeType="1"/>
            </p:cNvSpPr>
            <p:nvPr/>
          </p:nvSpPr>
          <p:spPr bwMode="auto">
            <a:xfrm flipV="1">
              <a:off x="4096" y="1874"/>
              <a:ext cx="629" cy="4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28" name="Line 84"/>
            <p:cNvSpPr>
              <a:spLocks noChangeAspect="1" noChangeShapeType="1"/>
            </p:cNvSpPr>
            <p:nvPr/>
          </p:nvSpPr>
          <p:spPr bwMode="auto">
            <a:xfrm flipV="1">
              <a:off x="4096" y="1607"/>
              <a:ext cx="360" cy="66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29" name="Oval 85"/>
            <p:cNvSpPr>
              <a:spLocks noChangeAspect="1" noChangeArrowheads="1"/>
            </p:cNvSpPr>
            <p:nvPr/>
          </p:nvSpPr>
          <p:spPr bwMode="auto">
            <a:xfrm>
              <a:off x="4712" y="1791"/>
              <a:ext cx="107" cy="10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30" name="Oval 86"/>
            <p:cNvSpPr>
              <a:spLocks noChangeAspect="1" noChangeArrowheads="1"/>
            </p:cNvSpPr>
            <p:nvPr/>
          </p:nvSpPr>
          <p:spPr bwMode="auto">
            <a:xfrm>
              <a:off x="4417" y="1517"/>
              <a:ext cx="107" cy="1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31" name="Line 87"/>
            <p:cNvSpPr>
              <a:spLocks noChangeAspect="1" noChangeShapeType="1"/>
            </p:cNvSpPr>
            <p:nvPr/>
          </p:nvSpPr>
          <p:spPr bwMode="auto">
            <a:xfrm flipH="1">
              <a:off x="3451" y="2274"/>
              <a:ext cx="645" cy="4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32" name="Arc 88"/>
            <p:cNvSpPr>
              <a:spLocks noChangeAspect="1"/>
            </p:cNvSpPr>
            <p:nvPr/>
          </p:nvSpPr>
          <p:spPr bwMode="auto">
            <a:xfrm>
              <a:off x="4152" y="2120"/>
              <a:ext cx="242" cy="154"/>
            </a:xfrm>
            <a:custGeom>
              <a:avLst/>
              <a:gdLst>
                <a:gd name="G0" fmla="+- 0 0 0"/>
                <a:gd name="G1" fmla="+- 12868 0 0"/>
                <a:gd name="G2" fmla="+- 21600 0 0"/>
                <a:gd name="T0" fmla="*/ 17349 w 21600"/>
                <a:gd name="T1" fmla="*/ 0 h 13740"/>
                <a:gd name="T2" fmla="*/ 21582 w 21600"/>
                <a:gd name="T3" fmla="*/ 13740 h 13740"/>
                <a:gd name="T4" fmla="*/ 0 w 21600"/>
                <a:gd name="T5" fmla="*/ 12868 h 13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740" fill="none" extrusionOk="0">
                  <a:moveTo>
                    <a:pt x="17348" y="0"/>
                  </a:moveTo>
                  <a:cubicBezTo>
                    <a:pt x="20109" y="3722"/>
                    <a:pt x="21600" y="8233"/>
                    <a:pt x="21600" y="12868"/>
                  </a:cubicBezTo>
                  <a:cubicBezTo>
                    <a:pt x="21600" y="13158"/>
                    <a:pt x="21594" y="13449"/>
                    <a:pt x="21582" y="13740"/>
                  </a:cubicBezTo>
                </a:path>
                <a:path w="21600" h="13740" stroke="0" extrusionOk="0">
                  <a:moveTo>
                    <a:pt x="17348" y="0"/>
                  </a:moveTo>
                  <a:cubicBezTo>
                    <a:pt x="20109" y="3722"/>
                    <a:pt x="21600" y="8233"/>
                    <a:pt x="21600" y="12868"/>
                  </a:cubicBezTo>
                  <a:cubicBezTo>
                    <a:pt x="21600" y="13158"/>
                    <a:pt x="21594" y="13449"/>
                    <a:pt x="21582" y="13740"/>
                  </a:cubicBezTo>
                  <a:lnTo>
                    <a:pt x="0" y="128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33" name="Arc 89"/>
            <p:cNvSpPr>
              <a:spLocks noChangeAspect="1"/>
            </p:cNvSpPr>
            <p:nvPr/>
          </p:nvSpPr>
          <p:spPr bwMode="auto">
            <a:xfrm>
              <a:off x="4105" y="2043"/>
              <a:ext cx="212" cy="208"/>
            </a:xfrm>
            <a:custGeom>
              <a:avLst/>
              <a:gdLst>
                <a:gd name="G0" fmla="+- 0 0 0"/>
                <a:gd name="G1" fmla="+- 18524 0 0"/>
                <a:gd name="G2" fmla="+- 21600 0 0"/>
                <a:gd name="T0" fmla="*/ 11109 w 18783"/>
                <a:gd name="T1" fmla="*/ 0 h 18524"/>
                <a:gd name="T2" fmla="*/ 18783 w 18783"/>
                <a:gd name="T3" fmla="*/ 7859 h 18524"/>
                <a:gd name="T4" fmla="*/ 0 w 18783"/>
                <a:gd name="T5" fmla="*/ 18524 h 18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83" h="18524" fill="none" extrusionOk="0">
                  <a:moveTo>
                    <a:pt x="11109" y="-1"/>
                  </a:moveTo>
                  <a:cubicBezTo>
                    <a:pt x="14301" y="1914"/>
                    <a:pt x="16945" y="4621"/>
                    <a:pt x="18783" y="7858"/>
                  </a:cubicBezTo>
                </a:path>
                <a:path w="18783" h="18524" stroke="0" extrusionOk="0">
                  <a:moveTo>
                    <a:pt x="11109" y="-1"/>
                  </a:moveTo>
                  <a:cubicBezTo>
                    <a:pt x="14301" y="1914"/>
                    <a:pt x="16945" y="4621"/>
                    <a:pt x="18783" y="7858"/>
                  </a:cubicBezTo>
                  <a:lnTo>
                    <a:pt x="0" y="1852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34" name="Arc 90"/>
            <p:cNvSpPr>
              <a:spLocks noChangeAspect="1"/>
            </p:cNvSpPr>
            <p:nvPr/>
          </p:nvSpPr>
          <p:spPr bwMode="auto">
            <a:xfrm>
              <a:off x="3380" y="1474"/>
              <a:ext cx="667" cy="852"/>
            </a:xfrm>
            <a:custGeom>
              <a:avLst/>
              <a:gdLst>
                <a:gd name="G0" fmla="+- 16021 0 0"/>
                <a:gd name="G1" fmla="+- 19659 0 0"/>
                <a:gd name="G2" fmla="+- 21600 0 0"/>
                <a:gd name="T0" fmla="*/ 0 w 16021"/>
                <a:gd name="T1" fmla="*/ 5172 h 19659"/>
                <a:gd name="T2" fmla="*/ 7072 w 16021"/>
                <a:gd name="T3" fmla="*/ 0 h 19659"/>
                <a:gd name="T4" fmla="*/ 16021 w 16021"/>
                <a:gd name="T5" fmla="*/ 19659 h 19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21" h="19659" fill="none" extrusionOk="0">
                  <a:moveTo>
                    <a:pt x="-1" y="5171"/>
                  </a:moveTo>
                  <a:cubicBezTo>
                    <a:pt x="1979" y="2982"/>
                    <a:pt x="4386" y="1222"/>
                    <a:pt x="7072" y="0"/>
                  </a:cubicBezTo>
                </a:path>
                <a:path w="16021" h="19659" stroke="0" extrusionOk="0">
                  <a:moveTo>
                    <a:pt x="-1" y="5171"/>
                  </a:moveTo>
                  <a:cubicBezTo>
                    <a:pt x="1979" y="2982"/>
                    <a:pt x="4386" y="1222"/>
                    <a:pt x="7072" y="0"/>
                  </a:cubicBezTo>
                  <a:lnTo>
                    <a:pt x="16021" y="19659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stealth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2235" name="Objec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7415778"/>
                </p:ext>
              </p:extLst>
            </p:nvPr>
          </p:nvGraphicFramePr>
          <p:xfrm>
            <a:off x="4830" y="1797"/>
            <a:ext cx="1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2280" imgH="164880" progId="Equation.3">
                    <p:embed/>
                  </p:oleObj>
                </mc:Choice>
                <mc:Fallback>
                  <p:oleObj name="公式" r:id="rId6" imgW="152280" imgH="164880" progId="Equation.3">
                    <p:embed/>
                    <p:pic>
                      <p:nvPicPr>
                        <p:cNvPr id="262235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797"/>
                          <a:ext cx="17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36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3483823"/>
                </p:ext>
              </p:extLst>
            </p:nvPr>
          </p:nvGraphicFramePr>
          <p:xfrm>
            <a:off x="4377" y="1344"/>
            <a:ext cx="1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280" imgH="164880" progId="Equation.3">
                    <p:embed/>
                  </p:oleObj>
                </mc:Choice>
                <mc:Fallback>
                  <p:oleObj name="公式" r:id="rId8" imgW="152280" imgH="164880" progId="Equation.3">
                    <p:embed/>
                    <p:pic>
                      <p:nvPicPr>
                        <p:cNvPr id="262236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344"/>
                          <a:ext cx="17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37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4060987"/>
                </p:ext>
              </p:extLst>
            </p:nvPr>
          </p:nvGraphicFramePr>
          <p:xfrm>
            <a:off x="4594" y="1498"/>
            <a:ext cx="25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03040" imgH="177480" progId="Equation.3">
                    <p:embed/>
                  </p:oleObj>
                </mc:Choice>
                <mc:Fallback>
                  <p:oleObj name="公式" r:id="rId10" imgW="203040" imgH="177480" progId="Equation.3">
                    <p:embed/>
                    <p:pic>
                      <p:nvPicPr>
                        <p:cNvPr id="262237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1498"/>
                          <a:ext cx="251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38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3719260"/>
                </p:ext>
              </p:extLst>
            </p:nvPr>
          </p:nvGraphicFramePr>
          <p:xfrm>
            <a:off x="4241" y="1888"/>
            <a:ext cx="2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41200" imgH="177480" progId="Equation.3">
                    <p:embed/>
                  </p:oleObj>
                </mc:Choice>
                <mc:Fallback>
                  <p:oleObj name="公式" r:id="rId12" imgW="241200" imgH="177480" progId="Equation.3">
                    <p:embed/>
                    <p:pic>
                      <p:nvPicPr>
                        <p:cNvPr id="262238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888"/>
                          <a:ext cx="272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39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4267819"/>
                </p:ext>
              </p:extLst>
            </p:nvPr>
          </p:nvGraphicFramePr>
          <p:xfrm>
            <a:off x="4377" y="2069"/>
            <a:ext cx="14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26720" imgH="177480" progId="Equation.3">
                    <p:embed/>
                  </p:oleObj>
                </mc:Choice>
                <mc:Fallback>
                  <p:oleObj name="公式" r:id="rId14" imgW="126720" imgH="177480" progId="Equation.3">
                    <p:embed/>
                    <p:pic>
                      <p:nvPicPr>
                        <p:cNvPr id="262239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069"/>
                          <a:ext cx="148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40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728076"/>
                </p:ext>
              </p:extLst>
            </p:nvPr>
          </p:nvGraphicFramePr>
          <p:xfrm>
            <a:off x="3606" y="2296"/>
            <a:ext cx="17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52280" imgH="164880" progId="Equation.3">
                    <p:embed/>
                  </p:oleObj>
                </mc:Choice>
                <mc:Fallback>
                  <p:oleObj name="公式" r:id="rId16" imgW="152280" imgH="164880" progId="Equation.3">
                    <p:embed/>
                    <p:pic>
                      <p:nvPicPr>
                        <p:cNvPr id="26224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296"/>
                          <a:ext cx="178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41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5574083"/>
                </p:ext>
              </p:extLst>
            </p:nvPr>
          </p:nvGraphicFramePr>
          <p:xfrm>
            <a:off x="3152" y="1661"/>
            <a:ext cx="23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52280" imgH="139680" progId="Equation.3">
                    <p:embed/>
                  </p:oleObj>
                </mc:Choice>
                <mc:Fallback>
                  <p:oleObj name="公式" r:id="rId18" imgW="152280" imgH="139680" progId="Equation.3">
                    <p:embed/>
                    <p:pic>
                      <p:nvPicPr>
                        <p:cNvPr id="262241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661"/>
                          <a:ext cx="237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42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1956944"/>
                </p:ext>
              </p:extLst>
            </p:nvPr>
          </p:nvGraphicFramePr>
          <p:xfrm>
            <a:off x="5057" y="2296"/>
            <a:ext cx="19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26720" imgH="139680" progId="Equation.3">
                    <p:embed/>
                  </p:oleObj>
                </mc:Choice>
                <mc:Fallback>
                  <p:oleObj name="公式" r:id="rId20" imgW="126720" imgH="139680" progId="Equation.3">
                    <p:embed/>
                    <p:pic>
                      <p:nvPicPr>
                        <p:cNvPr id="262242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2296"/>
                          <a:ext cx="19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43" name="Object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4819947"/>
                </p:ext>
              </p:extLst>
            </p:nvPr>
          </p:nvGraphicFramePr>
          <p:xfrm>
            <a:off x="3878" y="1117"/>
            <a:ext cx="22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39680" imgH="164880" progId="Equation.3">
                    <p:embed/>
                  </p:oleObj>
                </mc:Choice>
                <mc:Fallback>
                  <p:oleObj name="公式" r:id="rId22" imgW="139680" imgH="164880" progId="Equation.3">
                    <p:embed/>
                    <p:pic>
                      <p:nvPicPr>
                        <p:cNvPr id="262243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117"/>
                          <a:ext cx="222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44" name="Object 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0630"/>
                </p:ext>
              </p:extLst>
            </p:nvPr>
          </p:nvGraphicFramePr>
          <p:xfrm>
            <a:off x="4014" y="2296"/>
            <a:ext cx="19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52280" imgH="177480" progId="Equation.3">
                    <p:embed/>
                  </p:oleObj>
                </mc:Choice>
                <mc:Fallback>
                  <p:oleObj name="公式" r:id="rId24" imgW="152280" imgH="177480" progId="Equation.3">
                    <p:embed/>
                    <p:pic>
                      <p:nvPicPr>
                        <p:cNvPr id="262244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296"/>
                          <a:ext cx="19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2269" name="Rectangle 125"/>
          <p:cNvSpPr>
            <a:spLocks noChangeArrowheads="1"/>
          </p:cNvSpPr>
          <p:nvPr/>
        </p:nvSpPr>
        <p:spPr bwMode="auto">
          <a:xfrm>
            <a:off x="685800" y="2819400"/>
            <a:ext cx="2514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sz="2400">
                <a:solidFill>
                  <a:srgbClr val="CC0066"/>
                </a:solidFill>
              </a:rPr>
              <a:t>角位移</a:t>
            </a:r>
            <a:r>
              <a:rPr kumimoji="1" lang="zh-CN" altLang="en-US" sz="2400">
                <a:solidFill>
                  <a:srgbClr val="CC0066"/>
                </a:solidFill>
                <a:sym typeface="Symbol" pitchFamily="18" charset="2"/>
              </a:rPr>
              <a:t></a:t>
            </a:r>
            <a:r>
              <a:rPr kumimoji="1" lang="zh-CN" altLang="en-US" sz="2400" i="1">
                <a:solidFill>
                  <a:srgbClr val="CC0066"/>
                </a:solidFill>
                <a:sym typeface="Symbol" pitchFamily="18" charset="2"/>
              </a:rPr>
              <a:t></a:t>
            </a:r>
            <a:r>
              <a:rPr kumimoji="1" lang="zh-CN" altLang="en-US" sz="2400">
                <a:solidFill>
                  <a:srgbClr val="CC0066"/>
                </a:solidFill>
                <a:sym typeface="Symbol" pitchFamily="18" charset="2"/>
              </a:rPr>
              <a:t>：</a:t>
            </a:r>
          </a:p>
        </p:txBody>
      </p:sp>
      <p:sp>
        <p:nvSpPr>
          <p:cNvPr id="262271" name="Rectangle 127"/>
          <p:cNvSpPr>
            <a:spLocks noChangeArrowheads="1"/>
          </p:cNvSpPr>
          <p:nvPr/>
        </p:nvSpPr>
        <p:spPr bwMode="auto">
          <a:xfrm>
            <a:off x="1295400" y="3276600"/>
            <a:ext cx="3649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质点从</a:t>
            </a:r>
            <a:r>
              <a:rPr lang="en-US" altLang="zh-CN" sz="2000"/>
              <a:t>A</a:t>
            </a:r>
            <a:r>
              <a:rPr lang="zh-CN" altLang="en-US" sz="2000"/>
              <a:t>到</a:t>
            </a:r>
            <a:r>
              <a:rPr lang="en-US" altLang="zh-CN" sz="2000"/>
              <a:t>B</a:t>
            </a:r>
            <a:r>
              <a:rPr lang="zh-CN" altLang="en-US" sz="2000"/>
              <a:t>矢径转过的角度 。</a:t>
            </a:r>
          </a:p>
        </p:txBody>
      </p:sp>
      <p:sp>
        <p:nvSpPr>
          <p:cNvPr id="262272" name="Text Box 128"/>
          <p:cNvSpPr txBox="1">
            <a:spLocks noChangeArrowheads="1"/>
          </p:cNvSpPr>
          <p:nvPr/>
        </p:nvSpPr>
        <p:spPr bwMode="auto">
          <a:xfrm>
            <a:off x="685800" y="3810000"/>
            <a:ext cx="1371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sz="2400" dirty="0">
                <a:solidFill>
                  <a:srgbClr val="993366"/>
                </a:solidFill>
              </a:rPr>
              <a:t>规定：</a:t>
            </a:r>
          </a:p>
        </p:txBody>
      </p:sp>
      <p:sp>
        <p:nvSpPr>
          <p:cNvPr id="262273" name="Text Box 129"/>
          <p:cNvSpPr txBox="1">
            <a:spLocks noChangeArrowheads="1"/>
          </p:cNvSpPr>
          <p:nvPr/>
        </p:nvSpPr>
        <p:spPr bwMode="auto">
          <a:xfrm>
            <a:off x="1905000" y="3810000"/>
            <a:ext cx="32766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sz="2400" dirty="0">
                <a:solidFill>
                  <a:srgbClr val="0000CC"/>
                </a:solidFill>
              </a:rPr>
              <a:t>逆</a:t>
            </a:r>
            <a:r>
              <a:rPr kumimoji="1" lang="zh-CN" altLang="en-US" sz="2400" dirty="0"/>
              <a:t>时针转向的</a:t>
            </a:r>
            <a:r>
              <a:rPr kumimoji="1" lang="zh-CN" altLang="en-US" sz="2400" dirty="0">
                <a:sym typeface="Symbol" pitchFamily="18" charset="2"/>
              </a:rPr>
              <a:t></a:t>
            </a:r>
            <a:r>
              <a:rPr kumimoji="1" lang="zh-CN" altLang="en-US" sz="2400" i="1" dirty="0">
                <a:sym typeface="Symbol" pitchFamily="18" charset="2"/>
              </a:rPr>
              <a:t></a:t>
            </a:r>
            <a:r>
              <a:rPr kumimoji="1" lang="zh-CN" altLang="en-US" sz="2400" dirty="0">
                <a:sym typeface="Symbol" pitchFamily="18" charset="2"/>
              </a:rPr>
              <a:t>为</a:t>
            </a:r>
            <a:r>
              <a:rPr kumimoji="1" lang="zh-CN" altLang="en-US" sz="2400" dirty="0">
                <a:solidFill>
                  <a:srgbClr val="0000CC"/>
                </a:solidFill>
                <a:sym typeface="Symbol" pitchFamily="18" charset="2"/>
              </a:rPr>
              <a:t>正</a:t>
            </a:r>
          </a:p>
          <a:p>
            <a:pPr algn="just"/>
            <a:r>
              <a:rPr kumimoji="1" lang="zh-CN" altLang="en-US" sz="2400" dirty="0">
                <a:solidFill>
                  <a:srgbClr val="FF3300"/>
                </a:solidFill>
                <a:sym typeface="Symbol" pitchFamily="18" charset="2"/>
              </a:rPr>
              <a:t>顺</a:t>
            </a:r>
            <a:r>
              <a:rPr kumimoji="1" lang="zh-CN" altLang="en-US" sz="2400" dirty="0">
                <a:sym typeface="Symbol" pitchFamily="18" charset="2"/>
              </a:rPr>
              <a:t>时针转向的</a:t>
            </a:r>
            <a:r>
              <a:rPr kumimoji="1" lang="zh-CN" altLang="en-US" sz="2400" i="1" dirty="0">
                <a:sym typeface="Symbol" pitchFamily="18" charset="2"/>
              </a:rPr>
              <a:t></a:t>
            </a:r>
            <a:r>
              <a:rPr kumimoji="1" lang="zh-CN" altLang="en-US" sz="2400" dirty="0">
                <a:sym typeface="Symbol" pitchFamily="18" charset="2"/>
              </a:rPr>
              <a:t>为</a:t>
            </a:r>
            <a:r>
              <a:rPr kumimoji="1" lang="zh-CN" altLang="en-US" sz="2400" dirty="0">
                <a:solidFill>
                  <a:srgbClr val="FF3300"/>
                </a:solidFill>
                <a:sym typeface="Symbol" pitchFamily="18" charset="2"/>
              </a:rPr>
              <a:t>负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9186-D5BF-4828-897D-A9B92078D0D5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501650" y="1219200"/>
            <a:ext cx="5060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角量表示</a:t>
            </a:r>
            <a:r>
              <a:rPr lang="zh-CN" altLang="en-US" sz="2400" dirty="0">
                <a:solidFill>
                  <a:srgbClr val="0000CC"/>
                </a:solidFill>
                <a:latin typeface="Arial" charset="0"/>
              </a:rPr>
              <a:t>匀加速</a:t>
            </a:r>
            <a:r>
              <a:rPr lang="zh-CN" altLang="en-US" sz="2400" dirty="0">
                <a:latin typeface="Arial" charset="0"/>
              </a:rPr>
              <a:t>圆周运动的基本公式</a:t>
            </a:r>
          </a:p>
        </p:txBody>
      </p:sp>
      <p:graphicFrame>
        <p:nvGraphicFramePr>
          <p:cNvPr id="284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01206"/>
              </p:ext>
            </p:extLst>
          </p:nvPr>
        </p:nvGraphicFramePr>
        <p:xfrm>
          <a:off x="1524000" y="4191000"/>
          <a:ext cx="12366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95000" imgH="177480" progId="Equation.3">
                  <p:embed/>
                </p:oleObj>
              </mc:Choice>
              <mc:Fallback>
                <p:oleObj name="公式" r:id="rId2" imgW="495000" imgH="177480" progId="Equation.3">
                  <p:embed/>
                  <p:pic>
                    <p:nvPicPr>
                      <p:cNvPr id="284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91000"/>
                        <a:ext cx="12366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FF3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102524"/>
              </p:ext>
            </p:extLst>
          </p:nvPr>
        </p:nvGraphicFramePr>
        <p:xfrm>
          <a:off x="1524000" y="5181600"/>
          <a:ext cx="15224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09480" imgH="482400" progId="Equation.3">
                  <p:embed/>
                </p:oleObj>
              </mc:Choice>
              <mc:Fallback>
                <p:oleObj name="公式" r:id="rId4" imgW="609480" imgH="482400" progId="Equation.3">
                  <p:embed/>
                  <p:pic>
                    <p:nvPicPr>
                      <p:cNvPr id="284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1522413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500400" y="3581400"/>
            <a:ext cx="2706688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角量和线量的关系 </a:t>
            </a:r>
          </a:p>
        </p:txBody>
      </p:sp>
      <p:graphicFrame>
        <p:nvGraphicFramePr>
          <p:cNvPr id="284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757540"/>
              </p:ext>
            </p:extLst>
          </p:nvPr>
        </p:nvGraphicFramePr>
        <p:xfrm>
          <a:off x="1447800" y="1644650"/>
          <a:ext cx="265112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20480" imgH="888840" progId="Equation.3">
                  <p:embed/>
                </p:oleObj>
              </mc:Choice>
              <mc:Fallback>
                <p:oleObj name="公式" r:id="rId6" imgW="1320480" imgH="888840" progId="Equation.3">
                  <p:embed/>
                  <p:pic>
                    <p:nvPicPr>
                      <p:cNvPr id="284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44650"/>
                        <a:ext cx="2651125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658823"/>
              </p:ext>
            </p:extLst>
          </p:nvPr>
        </p:nvGraphicFramePr>
        <p:xfrm>
          <a:off x="5486400" y="2895600"/>
          <a:ext cx="939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69800" imgH="177480" progId="Equation.3">
                  <p:embed/>
                </p:oleObj>
              </mc:Choice>
              <mc:Fallback>
                <p:oleObj name="公式" r:id="rId8" imgW="469800" imgH="177480" progId="Equation.3">
                  <p:embed/>
                  <p:pic>
                    <p:nvPicPr>
                      <p:cNvPr id="2846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939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423230"/>
              </p:ext>
            </p:extLst>
          </p:nvPr>
        </p:nvGraphicFramePr>
        <p:xfrm>
          <a:off x="5334000" y="3810000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85800" imgH="393480" progId="Equation.3">
                  <p:embed/>
                </p:oleObj>
              </mc:Choice>
              <mc:Fallback>
                <p:oleObj name="公式" r:id="rId10" imgW="685800" imgH="393480" progId="Equation.3">
                  <p:embed/>
                  <p:pic>
                    <p:nvPicPr>
                      <p:cNvPr id="2846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10000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422017"/>
              </p:ext>
            </p:extLst>
          </p:nvPr>
        </p:nvGraphicFramePr>
        <p:xfrm>
          <a:off x="5384800" y="5486400"/>
          <a:ext cx="193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65160" imgH="419040" progId="Equation.3">
                  <p:embed/>
                </p:oleObj>
              </mc:Choice>
              <mc:Fallback>
                <p:oleObj name="公式" r:id="rId12" imgW="965160" imgH="419040" progId="Equation.3">
                  <p:embed/>
                  <p:pic>
                    <p:nvPicPr>
                      <p:cNvPr id="2846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5486400"/>
                        <a:ext cx="193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952548"/>
              </p:ext>
            </p:extLst>
          </p:nvPr>
        </p:nvGraphicFramePr>
        <p:xfrm>
          <a:off x="5334000" y="4724400"/>
          <a:ext cx="1420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11000" imgH="393480" progId="Equation.3">
                  <p:embed/>
                </p:oleObj>
              </mc:Choice>
              <mc:Fallback>
                <p:oleObj name="公式" r:id="rId14" imgW="711000" imgH="393480" progId="Equation.3">
                  <p:embed/>
                  <p:pic>
                    <p:nvPicPr>
                      <p:cNvPr id="2846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14208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0661-A1C4-4C80-8B50-305C8E2D35DE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762000" y="16764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可以把</a:t>
            </a:r>
            <a:r>
              <a:rPr lang="zh-CN" altLang="en-US" sz="2400">
                <a:solidFill>
                  <a:srgbClr val="0000CC"/>
                </a:solidFill>
              </a:rPr>
              <a:t>角速度</a:t>
            </a:r>
            <a:r>
              <a:rPr lang="zh-CN" altLang="en-US" sz="2400"/>
              <a:t>看成是</a:t>
            </a:r>
            <a:r>
              <a:rPr lang="zh-CN" altLang="en-US" sz="2400">
                <a:solidFill>
                  <a:srgbClr val="0000CC"/>
                </a:solidFill>
              </a:rPr>
              <a:t>矢量</a:t>
            </a:r>
            <a:r>
              <a:rPr lang="zh-CN" altLang="en-US" sz="2400"/>
              <a:t> ！</a:t>
            </a: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907384"/>
              </p:ext>
            </p:extLst>
          </p:nvPr>
        </p:nvGraphicFramePr>
        <p:xfrm>
          <a:off x="762000" y="2514600"/>
          <a:ext cx="384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280" imgH="177480" progId="Equation.3">
                  <p:embed/>
                </p:oleObj>
              </mc:Choice>
              <mc:Fallback>
                <p:oleObj name="公式" r:id="rId2" imgW="152280" imgH="177480" progId="Equation.3">
                  <p:embed/>
                  <p:pic>
                    <p:nvPicPr>
                      <p:cNvPr id="2867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3841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1219200" y="25146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方向由</a:t>
            </a:r>
            <a:r>
              <a:rPr lang="zh-CN" altLang="en-US" sz="2400">
                <a:solidFill>
                  <a:srgbClr val="0000CC"/>
                </a:solidFill>
              </a:rPr>
              <a:t>右手螺旋法则</a:t>
            </a:r>
            <a:r>
              <a:rPr lang="zh-CN" altLang="en-US" sz="2400"/>
              <a:t>确定 。</a:t>
            </a: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4114800" cy="1373188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/>
              <a:t>右手的四指循着质点的转动方向弯曲，拇指的指向即为角速度矢量的方向。 </a:t>
            </a:r>
          </a:p>
        </p:txBody>
      </p:sp>
      <p:grpSp>
        <p:nvGrpSpPr>
          <p:cNvPr id="286775" name="Group 55"/>
          <p:cNvGrpSpPr>
            <a:grpSpLocks/>
          </p:cNvGrpSpPr>
          <p:nvPr/>
        </p:nvGrpSpPr>
        <p:grpSpPr bwMode="auto">
          <a:xfrm>
            <a:off x="5410200" y="1752600"/>
            <a:ext cx="3309938" cy="3525838"/>
            <a:chOff x="3288" y="482"/>
            <a:chExt cx="2085" cy="2221"/>
          </a:xfrm>
        </p:grpSpPr>
        <p:sp>
          <p:nvSpPr>
            <p:cNvPr id="286776" name="Line 56"/>
            <p:cNvSpPr>
              <a:spLocks noChangeAspect="1" noChangeShapeType="1"/>
            </p:cNvSpPr>
            <p:nvPr/>
          </p:nvSpPr>
          <p:spPr bwMode="auto">
            <a:xfrm flipV="1">
              <a:off x="3953" y="482"/>
              <a:ext cx="0" cy="10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7" name="Oval 57"/>
            <p:cNvSpPr>
              <a:spLocks noChangeAspect="1" noChangeArrowheads="1"/>
            </p:cNvSpPr>
            <p:nvPr/>
          </p:nvSpPr>
          <p:spPr bwMode="auto">
            <a:xfrm>
              <a:off x="3288" y="1202"/>
              <a:ext cx="1330" cy="57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8" name="Line 58"/>
            <p:cNvSpPr>
              <a:spLocks noChangeAspect="1" noChangeShapeType="1"/>
            </p:cNvSpPr>
            <p:nvPr/>
          </p:nvSpPr>
          <p:spPr bwMode="auto">
            <a:xfrm>
              <a:off x="3953" y="1490"/>
              <a:ext cx="0" cy="2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9" name="Line 59"/>
            <p:cNvSpPr>
              <a:spLocks noChangeAspect="1" noChangeShapeType="1"/>
            </p:cNvSpPr>
            <p:nvPr/>
          </p:nvSpPr>
          <p:spPr bwMode="auto">
            <a:xfrm>
              <a:off x="3953" y="1779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0" name="Line 60"/>
            <p:cNvSpPr>
              <a:spLocks noChangeAspect="1" noChangeShapeType="1"/>
            </p:cNvSpPr>
            <p:nvPr/>
          </p:nvSpPr>
          <p:spPr bwMode="auto">
            <a:xfrm flipV="1">
              <a:off x="4459" y="1346"/>
              <a:ext cx="658" cy="329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1" name="Line 61"/>
            <p:cNvSpPr>
              <a:spLocks noChangeAspect="1" noChangeShapeType="1"/>
            </p:cNvSpPr>
            <p:nvPr/>
          </p:nvSpPr>
          <p:spPr bwMode="auto">
            <a:xfrm>
              <a:off x="3953" y="1490"/>
              <a:ext cx="520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2" name="Line 62"/>
            <p:cNvSpPr>
              <a:spLocks noChangeAspect="1" noChangeShapeType="1"/>
            </p:cNvSpPr>
            <p:nvPr/>
          </p:nvSpPr>
          <p:spPr bwMode="auto">
            <a:xfrm flipV="1">
              <a:off x="3953" y="77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3" name="Line 63"/>
            <p:cNvSpPr>
              <a:spLocks noChangeAspect="1" noChangeShapeType="1"/>
            </p:cNvSpPr>
            <p:nvPr/>
          </p:nvSpPr>
          <p:spPr bwMode="auto">
            <a:xfrm flipH="1">
              <a:off x="3288" y="2211"/>
              <a:ext cx="665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4" name="Line 64"/>
            <p:cNvSpPr>
              <a:spLocks noChangeAspect="1" noChangeShapeType="1"/>
            </p:cNvSpPr>
            <p:nvPr/>
          </p:nvSpPr>
          <p:spPr bwMode="auto">
            <a:xfrm>
              <a:off x="3953" y="2211"/>
              <a:ext cx="13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5" name="Arc 65"/>
            <p:cNvSpPr>
              <a:spLocks noChangeAspect="1"/>
            </p:cNvSpPr>
            <p:nvPr/>
          </p:nvSpPr>
          <p:spPr bwMode="auto">
            <a:xfrm>
              <a:off x="3942" y="1979"/>
              <a:ext cx="168" cy="262"/>
            </a:xfrm>
            <a:custGeom>
              <a:avLst/>
              <a:gdLst>
                <a:gd name="G0" fmla="+- 0 0 0"/>
                <a:gd name="G1" fmla="+- 21566 0 0"/>
                <a:gd name="G2" fmla="+- 21600 0 0"/>
                <a:gd name="T0" fmla="*/ 1208 w 13817"/>
                <a:gd name="T1" fmla="*/ 0 h 21566"/>
                <a:gd name="T2" fmla="*/ 13817 w 13817"/>
                <a:gd name="T3" fmla="*/ 4963 h 21566"/>
                <a:gd name="T4" fmla="*/ 0 w 13817"/>
                <a:gd name="T5" fmla="*/ 21566 h 2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17" h="21566" fill="none" extrusionOk="0">
                  <a:moveTo>
                    <a:pt x="1208" y="-1"/>
                  </a:moveTo>
                  <a:cubicBezTo>
                    <a:pt x="5834" y="258"/>
                    <a:pt x="10255" y="1999"/>
                    <a:pt x="13816" y="4963"/>
                  </a:cubicBezTo>
                </a:path>
                <a:path w="13817" h="21566" stroke="0" extrusionOk="0">
                  <a:moveTo>
                    <a:pt x="1208" y="-1"/>
                  </a:moveTo>
                  <a:cubicBezTo>
                    <a:pt x="5834" y="258"/>
                    <a:pt x="10255" y="1999"/>
                    <a:pt x="13816" y="4963"/>
                  </a:cubicBezTo>
                  <a:lnTo>
                    <a:pt x="0" y="2156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6" name="Oval 66"/>
            <p:cNvSpPr>
              <a:spLocks noChangeAspect="1" noChangeArrowheads="1"/>
            </p:cNvSpPr>
            <p:nvPr/>
          </p:nvSpPr>
          <p:spPr bwMode="auto">
            <a:xfrm>
              <a:off x="4410" y="1653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7" name="Line 67"/>
            <p:cNvSpPr>
              <a:spLocks noChangeAspect="1" noChangeShapeType="1"/>
            </p:cNvSpPr>
            <p:nvPr/>
          </p:nvSpPr>
          <p:spPr bwMode="auto">
            <a:xfrm flipV="1">
              <a:off x="3953" y="1661"/>
              <a:ext cx="521" cy="5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788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6665014"/>
                </p:ext>
              </p:extLst>
            </p:nvPr>
          </p:nvGraphicFramePr>
          <p:xfrm>
            <a:off x="4921" y="1162"/>
            <a:ext cx="18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720" imgH="177480" progId="Equation.3">
                    <p:embed/>
                  </p:oleObj>
                </mc:Choice>
                <mc:Fallback>
                  <p:oleObj name="公式" r:id="rId4" imgW="126720" imgH="177480" progId="Equation.3">
                    <p:embed/>
                    <p:pic>
                      <p:nvPicPr>
                        <p:cNvPr id="286788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162"/>
                          <a:ext cx="180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9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3728091"/>
                </p:ext>
              </p:extLst>
            </p:nvPr>
          </p:nvGraphicFramePr>
          <p:xfrm>
            <a:off x="4150" y="1389"/>
            <a:ext cx="16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2280" imgH="164880" progId="Equation.3">
                    <p:embed/>
                  </p:oleObj>
                </mc:Choice>
                <mc:Fallback>
                  <p:oleObj name="公式" r:id="rId6" imgW="152280" imgH="164880" progId="Equation.3">
                    <p:embed/>
                    <p:pic>
                      <p:nvPicPr>
                        <p:cNvPr id="286789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389"/>
                          <a:ext cx="16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0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5739532"/>
                </p:ext>
              </p:extLst>
            </p:nvPr>
          </p:nvGraphicFramePr>
          <p:xfrm>
            <a:off x="3742" y="799"/>
            <a:ext cx="2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280" imgH="164880" progId="Equation.3">
                    <p:embed/>
                  </p:oleObj>
                </mc:Choice>
                <mc:Fallback>
                  <p:oleObj name="公式" r:id="rId8" imgW="152280" imgH="164880" progId="Equation.3">
                    <p:embed/>
                    <p:pic>
                      <p:nvPicPr>
                        <p:cNvPr id="28679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799"/>
                          <a:ext cx="2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1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8961599"/>
                </p:ext>
              </p:extLst>
            </p:nvPr>
          </p:nvGraphicFramePr>
          <p:xfrm>
            <a:off x="3424" y="2523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26720" imgH="126720" progId="Equation.3">
                    <p:embed/>
                  </p:oleObj>
                </mc:Choice>
                <mc:Fallback>
                  <p:oleObj name="公式" r:id="rId10" imgW="126720" imgH="126720" progId="Equation.3">
                    <p:embed/>
                    <p:pic>
                      <p:nvPicPr>
                        <p:cNvPr id="286791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523"/>
                          <a:ext cx="180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2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2517165"/>
                </p:ext>
              </p:extLst>
            </p:nvPr>
          </p:nvGraphicFramePr>
          <p:xfrm>
            <a:off x="4005" y="1815"/>
            <a:ext cx="13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26720" imgH="177480" progId="Equation.3">
                    <p:embed/>
                  </p:oleObj>
                </mc:Choice>
                <mc:Fallback>
                  <p:oleObj name="公式" r:id="rId12" imgW="126720" imgH="177480" progId="Equation.3">
                    <p:embed/>
                    <p:pic>
                      <p:nvPicPr>
                        <p:cNvPr id="28679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" y="1815"/>
                          <a:ext cx="13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3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337274"/>
                </p:ext>
              </p:extLst>
            </p:nvPr>
          </p:nvGraphicFramePr>
          <p:xfrm>
            <a:off x="4241" y="1842"/>
            <a:ext cx="18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26720" imgH="152280" progId="Equation.3">
                    <p:embed/>
                  </p:oleObj>
                </mc:Choice>
                <mc:Fallback>
                  <p:oleObj name="公式" r:id="rId14" imgW="126720" imgH="152280" progId="Equation.3">
                    <p:embed/>
                    <p:pic>
                      <p:nvPicPr>
                        <p:cNvPr id="286793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842"/>
                          <a:ext cx="185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4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996166"/>
                </p:ext>
              </p:extLst>
            </p:nvPr>
          </p:nvGraphicFramePr>
          <p:xfrm>
            <a:off x="4014" y="527"/>
            <a:ext cx="20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39680" imgH="164880" progId="Equation.3">
                    <p:embed/>
                  </p:oleObj>
                </mc:Choice>
                <mc:Fallback>
                  <p:oleObj name="公式" r:id="rId16" imgW="139680" imgH="164880" progId="Equation.3">
                    <p:embed/>
                    <p:pic>
                      <p:nvPicPr>
                        <p:cNvPr id="286794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527"/>
                          <a:ext cx="208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5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6688182"/>
                </p:ext>
              </p:extLst>
            </p:nvPr>
          </p:nvGraphicFramePr>
          <p:xfrm>
            <a:off x="3923" y="2205"/>
            <a:ext cx="18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52280" imgH="177480" progId="Equation.3">
                    <p:embed/>
                  </p:oleObj>
                </mc:Choice>
                <mc:Fallback>
                  <p:oleObj name="公式" r:id="rId18" imgW="152280" imgH="177480" progId="Equation.3">
                    <p:embed/>
                    <p:pic>
                      <p:nvPicPr>
                        <p:cNvPr id="286795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05"/>
                          <a:ext cx="181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6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9932907"/>
                </p:ext>
              </p:extLst>
            </p:nvPr>
          </p:nvGraphicFramePr>
          <p:xfrm>
            <a:off x="5193" y="2205"/>
            <a:ext cx="1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26720" imgH="139680" progId="Equation.3">
                    <p:embed/>
                  </p:oleObj>
                </mc:Choice>
                <mc:Fallback>
                  <p:oleObj name="公式" r:id="rId20" imgW="126720" imgH="139680" progId="Equation.3">
                    <p:embed/>
                    <p:pic>
                      <p:nvPicPr>
                        <p:cNvPr id="286796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205"/>
                          <a:ext cx="18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930-FD9A-4C98-9A56-5FCD9FD8078A}" type="slidenum">
              <a:rPr lang="en-US" altLang="zh-CN"/>
              <a:pPr/>
              <a:t>43</a:t>
            </a:fld>
            <a:endParaRPr lang="en-US" altLang="zh-CN"/>
          </a:p>
        </p:txBody>
      </p:sp>
      <p:grpSp>
        <p:nvGrpSpPr>
          <p:cNvPr id="288773" name="Group 5"/>
          <p:cNvGrpSpPr>
            <a:grpSpLocks/>
          </p:cNvGrpSpPr>
          <p:nvPr/>
        </p:nvGrpSpPr>
        <p:grpSpPr bwMode="auto">
          <a:xfrm>
            <a:off x="5486400" y="1905000"/>
            <a:ext cx="3309938" cy="3525838"/>
            <a:chOff x="3288" y="482"/>
            <a:chExt cx="2085" cy="2221"/>
          </a:xfrm>
        </p:grpSpPr>
        <p:sp>
          <p:nvSpPr>
            <p:cNvPr id="288774" name="Line 6"/>
            <p:cNvSpPr>
              <a:spLocks noChangeAspect="1" noChangeShapeType="1"/>
            </p:cNvSpPr>
            <p:nvPr/>
          </p:nvSpPr>
          <p:spPr bwMode="auto">
            <a:xfrm flipV="1">
              <a:off x="3953" y="482"/>
              <a:ext cx="0" cy="10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75" name="Oval 7"/>
            <p:cNvSpPr>
              <a:spLocks noChangeAspect="1" noChangeArrowheads="1"/>
            </p:cNvSpPr>
            <p:nvPr/>
          </p:nvSpPr>
          <p:spPr bwMode="auto">
            <a:xfrm>
              <a:off x="3288" y="1202"/>
              <a:ext cx="1330" cy="57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76" name="Line 8"/>
            <p:cNvSpPr>
              <a:spLocks noChangeAspect="1" noChangeShapeType="1"/>
            </p:cNvSpPr>
            <p:nvPr/>
          </p:nvSpPr>
          <p:spPr bwMode="auto">
            <a:xfrm>
              <a:off x="3953" y="1490"/>
              <a:ext cx="0" cy="2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77" name="Line 9"/>
            <p:cNvSpPr>
              <a:spLocks noChangeAspect="1" noChangeShapeType="1"/>
            </p:cNvSpPr>
            <p:nvPr/>
          </p:nvSpPr>
          <p:spPr bwMode="auto">
            <a:xfrm>
              <a:off x="3953" y="1779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78" name="Line 10"/>
            <p:cNvSpPr>
              <a:spLocks noChangeAspect="1" noChangeShapeType="1"/>
            </p:cNvSpPr>
            <p:nvPr/>
          </p:nvSpPr>
          <p:spPr bwMode="auto">
            <a:xfrm flipV="1">
              <a:off x="4459" y="1346"/>
              <a:ext cx="658" cy="329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79" name="Line 11"/>
            <p:cNvSpPr>
              <a:spLocks noChangeAspect="1" noChangeShapeType="1"/>
            </p:cNvSpPr>
            <p:nvPr/>
          </p:nvSpPr>
          <p:spPr bwMode="auto">
            <a:xfrm>
              <a:off x="3953" y="1490"/>
              <a:ext cx="520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80" name="Line 12"/>
            <p:cNvSpPr>
              <a:spLocks noChangeAspect="1" noChangeShapeType="1"/>
            </p:cNvSpPr>
            <p:nvPr/>
          </p:nvSpPr>
          <p:spPr bwMode="auto">
            <a:xfrm flipV="1">
              <a:off x="3953" y="77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81" name="Line 13"/>
            <p:cNvSpPr>
              <a:spLocks noChangeAspect="1" noChangeShapeType="1"/>
            </p:cNvSpPr>
            <p:nvPr/>
          </p:nvSpPr>
          <p:spPr bwMode="auto">
            <a:xfrm flipH="1">
              <a:off x="3288" y="2211"/>
              <a:ext cx="665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82" name="Line 14"/>
            <p:cNvSpPr>
              <a:spLocks noChangeAspect="1" noChangeShapeType="1"/>
            </p:cNvSpPr>
            <p:nvPr/>
          </p:nvSpPr>
          <p:spPr bwMode="auto">
            <a:xfrm>
              <a:off x="3953" y="2211"/>
              <a:ext cx="13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83" name="Arc 15"/>
            <p:cNvSpPr>
              <a:spLocks noChangeAspect="1"/>
            </p:cNvSpPr>
            <p:nvPr/>
          </p:nvSpPr>
          <p:spPr bwMode="auto">
            <a:xfrm>
              <a:off x="3942" y="1979"/>
              <a:ext cx="168" cy="262"/>
            </a:xfrm>
            <a:custGeom>
              <a:avLst/>
              <a:gdLst>
                <a:gd name="G0" fmla="+- 0 0 0"/>
                <a:gd name="G1" fmla="+- 21566 0 0"/>
                <a:gd name="G2" fmla="+- 21600 0 0"/>
                <a:gd name="T0" fmla="*/ 1208 w 13817"/>
                <a:gd name="T1" fmla="*/ 0 h 21566"/>
                <a:gd name="T2" fmla="*/ 13817 w 13817"/>
                <a:gd name="T3" fmla="*/ 4963 h 21566"/>
                <a:gd name="T4" fmla="*/ 0 w 13817"/>
                <a:gd name="T5" fmla="*/ 21566 h 2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17" h="21566" fill="none" extrusionOk="0">
                  <a:moveTo>
                    <a:pt x="1208" y="-1"/>
                  </a:moveTo>
                  <a:cubicBezTo>
                    <a:pt x="5834" y="258"/>
                    <a:pt x="10255" y="1999"/>
                    <a:pt x="13816" y="4963"/>
                  </a:cubicBezTo>
                </a:path>
                <a:path w="13817" h="21566" stroke="0" extrusionOk="0">
                  <a:moveTo>
                    <a:pt x="1208" y="-1"/>
                  </a:moveTo>
                  <a:cubicBezTo>
                    <a:pt x="5834" y="258"/>
                    <a:pt x="10255" y="1999"/>
                    <a:pt x="13816" y="4963"/>
                  </a:cubicBezTo>
                  <a:lnTo>
                    <a:pt x="0" y="2156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84" name="Oval 16"/>
            <p:cNvSpPr>
              <a:spLocks noChangeAspect="1" noChangeArrowheads="1"/>
            </p:cNvSpPr>
            <p:nvPr/>
          </p:nvSpPr>
          <p:spPr bwMode="auto">
            <a:xfrm>
              <a:off x="4410" y="1653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85" name="Line 17"/>
            <p:cNvSpPr>
              <a:spLocks noChangeAspect="1" noChangeShapeType="1"/>
            </p:cNvSpPr>
            <p:nvPr/>
          </p:nvSpPr>
          <p:spPr bwMode="auto">
            <a:xfrm flipV="1">
              <a:off x="3953" y="1661"/>
              <a:ext cx="521" cy="5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78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5531363"/>
                </p:ext>
              </p:extLst>
            </p:nvPr>
          </p:nvGraphicFramePr>
          <p:xfrm>
            <a:off x="4921" y="1162"/>
            <a:ext cx="18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26720" imgH="177480" progId="Equation.3">
                    <p:embed/>
                  </p:oleObj>
                </mc:Choice>
                <mc:Fallback>
                  <p:oleObj name="公式" r:id="rId2" imgW="126720" imgH="177480" progId="Equation.3">
                    <p:embed/>
                    <p:pic>
                      <p:nvPicPr>
                        <p:cNvPr id="28878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162"/>
                          <a:ext cx="180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8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8306685"/>
                </p:ext>
              </p:extLst>
            </p:nvPr>
          </p:nvGraphicFramePr>
          <p:xfrm>
            <a:off x="4150" y="1389"/>
            <a:ext cx="16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2280" imgH="164880" progId="Equation.3">
                    <p:embed/>
                  </p:oleObj>
                </mc:Choice>
                <mc:Fallback>
                  <p:oleObj name="公式" r:id="rId4" imgW="152280" imgH="164880" progId="Equation.3">
                    <p:embed/>
                    <p:pic>
                      <p:nvPicPr>
                        <p:cNvPr id="28878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389"/>
                          <a:ext cx="16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8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9156481"/>
                </p:ext>
              </p:extLst>
            </p:nvPr>
          </p:nvGraphicFramePr>
          <p:xfrm>
            <a:off x="3742" y="799"/>
            <a:ext cx="2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2280" imgH="164880" progId="Equation.3">
                    <p:embed/>
                  </p:oleObj>
                </mc:Choice>
                <mc:Fallback>
                  <p:oleObj name="公式" r:id="rId6" imgW="152280" imgH="164880" progId="Equation.3">
                    <p:embed/>
                    <p:pic>
                      <p:nvPicPr>
                        <p:cNvPr id="28878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799"/>
                          <a:ext cx="2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8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66639"/>
                </p:ext>
              </p:extLst>
            </p:nvPr>
          </p:nvGraphicFramePr>
          <p:xfrm>
            <a:off x="3424" y="2523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6720" imgH="126720" progId="Equation.3">
                    <p:embed/>
                  </p:oleObj>
                </mc:Choice>
                <mc:Fallback>
                  <p:oleObj name="公式" r:id="rId8" imgW="126720" imgH="126720" progId="Equation.3">
                    <p:embed/>
                    <p:pic>
                      <p:nvPicPr>
                        <p:cNvPr id="28878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523"/>
                          <a:ext cx="180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9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0202424"/>
                </p:ext>
              </p:extLst>
            </p:nvPr>
          </p:nvGraphicFramePr>
          <p:xfrm>
            <a:off x="4005" y="1815"/>
            <a:ext cx="13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26720" imgH="177480" progId="Equation.3">
                    <p:embed/>
                  </p:oleObj>
                </mc:Choice>
                <mc:Fallback>
                  <p:oleObj name="公式" r:id="rId10" imgW="126720" imgH="177480" progId="Equation.3">
                    <p:embed/>
                    <p:pic>
                      <p:nvPicPr>
                        <p:cNvPr id="28879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" y="1815"/>
                          <a:ext cx="13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9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0439571"/>
                </p:ext>
              </p:extLst>
            </p:nvPr>
          </p:nvGraphicFramePr>
          <p:xfrm>
            <a:off x="4241" y="1842"/>
            <a:ext cx="18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26720" imgH="152280" progId="Equation.3">
                    <p:embed/>
                  </p:oleObj>
                </mc:Choice>
                <mc:Fallback>
                  <p:oleObj name="公式" r:id="rId12" imgW="126720" imgH="152280" progId="Equation.3">
                    <p:embed/>
                    <p:pic>
                      <p:nvPicPr>
                        <p:cNvPr id="28879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842"/>
                          <a:ext cx="185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9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8760936"/>
                </p:ext>
              </p:extLst>
            </p:nvPr>
          </p:nvGraphicFramePr>
          <p:xfrm>
            <a:off x="4014" y="527"/>
            <a:ext cx="20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39680" imgH="164880" progId="Equation.3">
                    <p:embed/>
                  </p:oleObj>
                </mc:Choice>
                <mc:Fallback>
                  <p:oleObj name="公式" r:id="rId14" imgW="139680" imgH="164880" progId="Equation.3">
                    <p:embed/>
                    <p:pic>
                      <p:nvPicPr>
                        <p:cNvPr id="28879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527"/>
                          <a:ext cx="208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9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1799271"/>
                </p:ext>
              </p:extLst>
            </p:nvPr>
          </p:nvGraphicFramePr>
          <p:xfrm>
            <a:off x="3923" y="2205"/>
            <a:ext cx="18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52280" imgH="177480" progId="Equation.3">
                    <p:embed/>
                  </p:oleObj>
                </mc:Choice>
                <mc:Fallback>
                  <p:oleObj name="公式" r:id="rId16" imgW="152280" imgH="177480" progId="Equation.3">
                    <p:embed/>
                    <p:pic>
                      <p:nvPicPr>
                        <p:cNvPr id="28879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05"/>
                          <a:ext cx="181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9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3751553"/>
                </p:ext>
              </p:extLst>
            </p:nvPr>
          </p:nvGraphicFramePr>
          <p:xfrm>
            <a:off x="5193" y="2205"/>
            <a:ext cx="1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26720" imgH="139680" progId="Equation.3">
                    <p:embed/>
                  </p:oleObj>
                </mc:Choice>
                <mc:Fallback>
                  <p:oleObj name="公式" r:id="rId18" imgW="126720" imgH="139680" progId="Equation.3">
                    <p:embed/>
                    <p:pic>
                      <p:nvPicPr>
                        <p:cNvPr id="28879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205"/>
                          <a:ext cx="18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8795" name="Rectangle 27"/>
          <p:cNvSpPr>
            <a:spLocks noChangeArrowheads="1"/>
          </p:cNvSpPr>
          <p:nvPr/>
        </p:nvSpPr>
        <p:spPr bwMode="auto">
          <a:xfrm>
            <a:off x="493713" y="1219200"/>
            <a:ext cx="3316287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线速度和角速度的关系 </a:t>
            </a:r>
          </a:p>
        </p:txBody>
      </p:sp>
      <p:graphicFrame>
        <p:nvGraphicFramePr>
          <p:cNvPr id="2887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583495"/>
              </p:ext>
            </p:extLst>
          </p:nvPr>
        </p:nvGraphicFramePr>
        <p:xfrm>
          <a:off x="4800600" y="1228725"/>
          <a:ext cx="14716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583920" imgH="177480" progId="Equation.3">
                  <p:embed/>
                </p:oleObj>
              </mc:Choice>
              <mc:Fallback>
                <p:oleObj name="公式" r:id="rId20" imgW="583920" imgH="177480" progId="Equation.3">
                  <p:embed/>
                  <p:pic>
                    <p:nvPicPr>
                      <p:cNvPr id="2887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28725"/>
                        <a:ext cx="1471613" cy="447675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658063"/>
              </p:ext>
            </p:extLst>
          </p:nvPr>
        </p:nvGraphicFramePr>
        <p:xfrm>
          <a:off x="685800" y="1727200"/>
          <a:ext cx="2843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409400" imgH="393480" progId="Equation.3">
                  <p:embed/>
                </p:oleObj>
              </mc:Choice>
              <mc:Fallback>
                <p:oleObj name="公式" r:id="rId22" imgW="1409400" imgH="393480" progId="Equation.3">
                  <p:embed/>
                  <p:pic>
                    <p:nvPicPr>
                      <p:cNvPr id="28879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27200"/>
                        <a:ext cx="2843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553502"/>
              </p:ext>
            </p:extLst>
          </p:nvPr>
        </p:nvGraphicFramePr>
        <p:xfrm>
          <a:off x="685800" y="2600325"/>
          <a:ext cx="26098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041120" imgH="177480" progId="Equation.3">
                  <p:embed/>
                </p:oleObj>
              </mc:Choice>
              <mc:Fallback>
                <p:oleObj name="公式" r:id="rId24" imgW="1041120" imgH="177480" progId="Equation.3">
                  <p:embed/>
                  <p:pic>
                    <p:nvPicPr>
                      <p:cNvPr id="28879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00325"/>
                        <a:ext cx="26098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258898"/>
              </p:ext>
            </p:extLst>
          </p:nvPr>
        </p:nvGraphicFramePr>
        <p:xfrm>
          <a:off x="671513" y="3200400"/>
          <a:ext cx="24765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990360" imgH="253800" progId="Equation.3">
                  <p:embed/>
                </p:oleObj>
              </mc:Choice>
              <mc:Fallback>
                <p:oleObj name="公式" r:id="rId26" imgW="990360" imgH="253800" progId="Equation.3">
                  <p:embed/>
                  <p:pic>
                    <p:nvPicPr>
                      <p:cNvPr id="28879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200400"/>
                        <a:ext cx="24765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178714"/>
              </p:ext>
            </p:extLst>
          </p:nvPr>
        </p:nvGraphicFramePr>
        <p:xfrm>
          <a:off x="685800" y="4038600"/>
          <a:ext cx="1549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622080" imgH="190440" progId="Equation.3">
                  <p:embed/>
                </p:oleObj>
              </mc:Choice>
              <mc:Fallback>
                <p:oleObj name="公式" r:id="rId28" imgW="622080" imgH="190440" progId="Equation.3">
                  <p:embed/>
                  <p:pic>
                    <p:nvPicPr>
                      <p:cNvPr id="28880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15494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802" name="Text Box 34"/>
          <p:cNvSpPr txBox="1">
            <a:spLocks noChangeArrowheads="1"/>
          </p:cNvSpPr>
          <p:nvPr/>
        </p:nvSpPr>
        <p:spPr bwMode="auto">
          <a:xfrm>
            <a:off x="2743200" y="4038600"/>
            <a:ext cx="2736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为切向加速度</a:t>
            </a:r>
          </a:p>
        </p:txBody>
      </p:sp>
      <p:graphicFrame>
        <p:nvGraphicFramePr>
          <p:cNvPr id="28880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981145"/>
              </p:ext>
            </p:extLst>
          </p:nvPr>
        </p:nvGraphicFramePr>
        <p:xfrm>
          <a:off x="685800" y="4876800"/>
          <a:ext cx="342741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371600" imgH="457200" progId="Equation.3">
                  <p:embed/>
                </p:oleObj>
              </mc:Choice>
              <mc:Fallback>
                <p:oleObj name="公式" r:id="rId30" imgW="1371600" imgH="457200" progId="Equation.3">
                  <p:embed/>
                  <p:pic>
                    <p:nvPicPr>
                      <p:cNvPr id="28880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3427413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804" name="Text Box 36"/>
          <p:cNvSpPr txBox="1">
            <a:spLocks noChangeArrowheads="1"/>
          </p:cNvSpPr>
          <p:nvPr/>
        </p:nvSpPr>
        <p:spPr bwMode="auto">
          <a:xfrm>
            <a:off x="2819400" y="5867400"/>
            <a:ext cx="2736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为法向加速度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6E92-810F-4623-BEC3-2F789A9523AA}" type="slidenum">
              <a:rPr lang="en-US" altLang="zh-CN"/>
              <a:pPr/>
              <a:t>44</a:t>
            </a:fld>
            <a:endParaRPr lang="en-US" altLang="zh-CN"/>
          </a:p>
        </p:txBody>
      </p:sp>
      <p:graphicFrame>
        <p:nvGraphicFramePr>
          <p:cNvPr id="263170" name="Object 2"/>
          <p:cNvGraphicFramePr>
            <a:graphicFrameLocks noChangeAspect="1"/>
          </p:cNvGraphicFramePr>
          <p:nvPr/>
        </p:nvGraphicFramePr>
        <p:xfrm>
          <a:off x="533400" y="1219200"/>
          <a:ext cx="810418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654590" imgH="586059" progId="Word.Document.8">
                  <p:embed/>
                </p:oleObj>
              </mc:Choice>
              <mc:Fallback>
                <p:oleObj name="Document" r:id="rId2" imgW="3654590" imgH="586059" progId="Word.Document.8">
                  <p:embed/>
                  <p:pic>
                    <p:nvPicPr>
                      <p:cNvPr id="263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8104188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1" name="Object 3"/>
          <p:cNvGraphicFramePr>
            <a:graphicFrameLocks noChangeAspect="1"/>
          </p:cNvGraphicFramePr>
          <p:nvPr/>
        </p:nvGraphicFramePr>
        <p:xfrm>
          <a:off x="1219200" y="2514600"/>
          <a:ext cx="5000625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2494089" imgH="1785537" progId="Word.Document.8">
                  <p:embed/>
                </p:oleObj>
              </mc:Choice>
              <mc:Fallback>
                <p:oleObj name="文档" r:id="rId4" imgW="2494089" imgH="1785537" progId="Word.Document.8">
                  <p:embed/>
                  <p:pic>
                    <p:nvPicPr>
                      <p:cNvPr id="263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5000625" cy="357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DAEB-E6ED-4507-90EF-196CFD15126C}" type="slidenum">
              <a:rPr lang="en-US" altLang="zh-CN"/>
              <a:pPr/>
              <a:t>45</a:t>
            </a:fld>
            <a:endParaRPr lang="en-US" altLang="zh-CN"/>
          </a:p>
        </p:txBody>
      </p:sp>
      <p:graphicFrame>
        <p:nvGraphicFramePr>
          <p:cNvPr id="290823" name="Object 7"/>
          <p:cNvGraphicFramePr>
            <a:graphicFrameLocks noChangeAspect="1"/>
          </p:cNvGraphicFramePr>
          <p:nvPr/>
        </p:nvGraphicFramePr>
        <p:xfrm>
          <a:off x="1108869" y="1371600"/>
          <a:ext cx="6926263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64952" imgH="2416235" progId="Word.Document.8">
                  <p:embed/>
                </p:oleObj>
              </mc:Choice>
              <mc:Fallback>
                <p:oleObj name="Document" r:id="rId2" imgW="3464952" imgH="2416235" progId="Word.Document.8">
                  <p:embed/>
                  <p:pic>
                    <p:nvPicPr>
                      <p:cNvPr id="290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869" y="1371600"/>
                        <a:ext cx="6926263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质点、参考系、坐标系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492-A813-4546-86D2-B61D4456F94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物质的运动具有</a:t>
            </a:r>
            <a:r>
              <a:rPr lang="zh-CN" altLang="en-US" dirty="0">
                <a:solidFill>
                  <a:srgbClr val="0000CC"/>
                </a:solidFill>
              </a:rPr>
              <a:t>绝对性</a:t>
            </a:r>
          </a:p>
          <a:p>
            <a:r>
              <a:rPr lang="zh-CN" altLang="en-US" dirty="0"/>
              <a:t>描述物质运动具有</a:t>
            </a:r>
            <a:r>
              <a:rPr lang="zh-CN" altLang="en-US" dirty="0">
                <a:solidFill>
                  <a:srgbClr val="0000CC"/>
                </a:solidFill>
              </a:rPr>
              <a:t>相对性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对物体运动的描述与参考系有关。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参考系（参照系）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为描述物体的运动而选取的参考物体。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质点、参考系、坐标系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03FB-CAF0-4A37-BB3C-2BBAAA268DF1}" type="slidenum">
              <a:rPr lang="en-US" altLang="zh-CN"/>
              <a:pPr/>
              <a:t>6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453728" imgH="5198625"/>
        </mc:Choice>
        <mc:Fallback>
          <p:control r:id="rId1" imgW="6453728" imgH="5198625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9538" y="1150938"/>
                  <a:ext cx="6453187" cy="51990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质点、参考系、坐标系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6423-E4DC-4A4A-AF4D-ADA1E3DC8B45}" type="slidenum">
              <a:rPr lang="en-US" altLang="zh-CN"/>
              <a:pPr/>
              <a:t>7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541127" imgH="5180952"/>
        </mc:Choice>
        <mc:Fallback>
          <p:control r:id="rId1" imgW="6541127" imgH="5180952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6513" y="1158875"/>
                  <a:ext cx="6542087" cy="5181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质点、参考系、坐标系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071A-12DE-44C9-943B-1DE47DD7FC1D}" type="slidenum">
              <a:rPr lang="en-US" altLang="zh-CN"/>
              <a:pPr/>
              <a:t>8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916115" imgH="5200000"/>
        </mc:Choice>
        <mc:Fallback>
          <p:control r:id="rId1" imgW="6916115" imgH="5200000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9200" y="1158875"/>
                  <a:ext cx="6916738" cy="5200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质点、参考系、坐标系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16FE-0ABA-48E1-9033-0CCB6A5584B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24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坐标系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为标定物体空间位置而设置的坐标系统。</a:t>
            </a: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直角坐标系：</a:t>
            </a:r>
            <a:r>
              <a:rPr lang="en-US" altLang="zh-CN" dirty="0">
                <a:solidFill>
                  <a:schemeClr val="tx1"/>
                </a:solidFill>
              </a:rPr>
              <a:t>P(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i="1" dirty="0">
                <a:solidFill>
                  <a:schemeClr val="tx1"/>
                </a:solidFill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i="1" dirty="0">
                <a:solidFill>
                  <a:schemeClr val="tx1"/>
                </a:solidFill>
              </a:rPr>
              <a:t>z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自然坐标系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极坐标系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球坐标系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柱坐标系</a:t>
            </a:r>
          </a:p>
        </p:txBody>
      </p:sp>
      <p:grpSp>
        <p:nvGrpSpPr>
          <p:cNvPr id="224260" name="Group 4"/>
          <p:cNvGrpSpPr>
            <a:grpSpLocks/>
          </p:cNvGrpSpPr>
          <p:nvPr/>
        </p:nvGrpSpPr>
        <p:grpSpPr bwMode="auto">
          <a:xfrm>
            <a:off x="4343400" y="2819400"/>
            <a:ext cx="4559300" cy="3662363"/>
            <a:chOff x="2626" y="1441"/>
            <a:chExt cx="2872" cy="2307"/>
          </a:xfrm>
        </p:grpSpPr>
        <p:sp>
          <p:nvSpPr>
            <p:cNvPr id="224261" name="Line 5"/>
            <p:cNvSpPr>
              <a:spLocks noChangeShapeType="1"/>
            </p:cNvSpPr>
            <p:nvPr/>
          </p:nvSpPr>
          <p:spPr bwMode="auto">
            <a:xfrm>
              <a:off x="3042" y="3355"/>
              <a:ext cx="132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2" name="Line 6"/>
            <p:cNvSpPr>
              <a:spLocks noChangeShapeType="1"/>
            </p:cNvSpPr>
            <p:nvPr/>
          </p:nvSpPr>
          <p:spPr bwMode="auto">
            <a:xfrm flipV="1">
              <a:off x="4395" y="2838"/>
              <a:ext cx="505" cy="5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3" name="Line 7"/>
            <p:cNvSpPr>
              <a:spLocks noChangeShapeType="1"/>
            </p:cNvSpPr>
            <p:nvPr/>
          </p:nvSpPr>
          <p:spPr bwMode="auto">
            <a:xfrm flipV="1">
              <a:off x="4395" y="2579"/>
              <a:ext cx="0" cy="7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4" name="Line 8"/>
            <p:cNvSpPr>
              <a:spLocks noChangeShapeType="1"/>
            </p:cNvSpPr>
            <p:nvPr/>
          </p:nvSpPr>
          <p:spPr bwMode="auto">
            <a:xfrm>
              <a:off x="3548" y="2838"/>
              <a:ext cx="847" cy="5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5" name="Line 9"/>
            <p:cNvSpPr>
              <a:spLocks noChangeShapeType="1"/>
            </p:cNvSpPr>
            <p:nvPr/>
          </p:nvSpPr>
          <p:spPr bwMode="auto">
            <a:xfrm flipH="1" flipV="1">
              <a:off x="3548" y="1996"/>
              <a:ext cx="884" cy="5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6" name="Rectangle 10"/>
            <p:cNvSpPr>
              <a:spLocks noChangeArrowheads="1"/>
            </p:cNvSpPr>
            <p:nvPr/>
          </p:nvSpPr>
          <p:spPr bwMode="auto">
            <a:xfrm>
              <a:off x="4350" y="2267"/>
              <a:ext cx="96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P(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y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z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224267" name="Line 11"/>
            <p:cNvSpPr>
              <a:spLocks noChangeShapeType="1"/>
            </p:cNvSpPr>
            <p:nvPr/>
          </p:nvSpPr>
          <p:spPr bwMode="auto">
            <a:xfrm>
              <a:off x="3548" y="2838"/>
              <a:ext cx="176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8" name="Line 12"/>
            <p:cNvSpPr>
              <a:spLocks noChangeShapeType="1"/>
            </p:cNvSpPr>
            <p:nvPr/>
          </p:nvSpPr>
          <p:spPr bwMode="auto">
            <a:xfrm flipV="1">
              <a:off x="3548" y="1672"/>
              <a:ext cx="0" cy="116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9" name="Line 13"/>
            <p:cNvSpPr>
              <a:spLocks noChangeShapeType="1"/>
            </p:cNvSpPr>
            <p:nvPr/>
          </p:nvSpPr>
          <p:spPr bwMode="auto">
            <a:xfrm flipH="1">
              <a:off x="2853" y="2838"/>
              <a:ext cx="695" cy="71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3534" y="1441"/>
              <a:ext cx="19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z</a:t>
              </a: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5297" y="2689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2698" y="3460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3307" y="2629"/>
              <a:ext cx="25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224274" name="Freeform 18"/>
            <p:cNvSpPr>
              <a:spLocks/>
            </p:cNvSpPr>
            <p:nvPr/>
          </p:nvSpPr>
          <p:spPr bwMode="auto">
            <a:xfrm>
              <a:off x="3805" y="2402"/>
              <a:ext cx="1134" cy="317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272" y="0"/>
                </a:cxn>
                <a:cxn ang="0">
                  <a:pos x="817" y="272"/>
                </a:cxn>
                <a:cxn ang="0">
                  <a:pos x="1134" y="272"/>
                </a:cxn>
              </a:cxnLst>
              <a:rect l="0" t="0" r="r" b="b"/>
              <a:pathLst>
                <a:path w="1134" h="317">
                  <a:moveTo>
                    <a:pt x="0" y="272"/>
                  </a:moveTo>
                  <a:cubicBezTo>
                    <a:pt x="68" y="136"/>
                    <a:pt x="136" y="0"/>
                    <a:pt x="272" y="0"/>
                  </a:cubicBezTo>
                  <a:cubicBezTo>
                    <a:pt x="408" y="0"/>
                    <a:pt x="673" y="227"/>
                    <a:pt x="817" y="272"/>
                  </a:cubicBezTo>
                  <a:cubicBezTo>
                    <a:pt x="961" y="317"/>
                    <a:pt x="1047" y="294"/>
                    <a:pt x="1134" y="272"/>
                  </a:cubicBez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75" name="Oval 19"/>
            <p:cNvSpPr>
              <a:spLocks noChangeArrowheads="1"/>
            </p:cNvSpPr>
            <p:nvPr/>
          </p:nvSpPr>
          <p:spPr bwMode="auto">
            <a:xfrm>
              <a:off x="4350" y="2493"/>
              <a:ext cx="89" cy="9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6" name="Text Box 20"/>
            <p:cNvSpPr txBox="1">
              <a:spLocks noChangeArrowheads="1"/>
            </p:cNvSpPr>
            <p:nvPr/>
          </p:nvSpPr>
          <p:spPr bwMode="auto">
            <a:xfrm>
              <a:off x="2626" y="3446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2622</TotalTime>
  <Words>1365</Words>
  <Application>Microsoft Office PowerPoint</Application>
  <PresentationFormat>全屏显示(4:3)</PresentationFormat>
  <Paragraphs>314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华文行楷</vt:lpstr>
      <vt:lpstr>楷体_GB2312</vt:lpstr>
      <vt:lpstr>Arial</vt:lpstr>
      <vt:lpstr>Book Antiqua</vt:lpstr>
      <vt:lpstr>Georgia</vt:lpstr>
      <vt:lpstr>Times New Roman</vt:lpstr>
      <vt:lpstr>Wingdings</vt:lpstr>
      <vt:lpstr>Wingdings 3</vt:lpstr>
      <vt:lpstr>质朴</vt:lpstr>
      <vt:lpstr>公式</vt:lpstr>
      <vt:lpstr>Equation</vt:lpstr>
      <vt:lpstr>文档</vt:lpstr>
      <vt:lpstr>Document</vt:lpstr>
      <vt:lpstr>第1章 质点运动学</vt:lpstr>
      <vt:lpstr>PowerPoint 演示文稿</vt:lpstr>
      <vt:lpstr>PowerPoint 演示文稿</vt:lpstr>
      <vt:lpstr>1.1 质点、参考系、坐标系</vt:lpstr>
      <vt:lpstr>1.1 质点、参考系、坐标系</vt:lpstr>
      <vt:lpstr>1.1 质点、参考系、坐标系</vt:lpstr>
      <vt:lpstr>1.1 质点、参考系、坐标系</vt:lpstr>
      <vt:lpstr>1.1 质点、参考系、坐标系</vt:lpstr>
      <vt:lpstr>1.1 质点、参考系、坐标系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第1章 质点运动学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Chap.01 质点运动学</dc:title>
  <dc:creator>S.Q. Wu</dc:creator>
  <cp:lastModifiedBy>Jin Chen</cp:lastModifiedBy>
  <cp:revision>1325</cp:revision>
  <cp:lastPrinted>1601-01-01T00:00:00Z</cp:lastPrinted>
  <dcterms:created xsi:type="dcterms:W3CDTF">2010-09-14T09:01:38Z</dcterms:created>
  <dcterms:modified xsi:type="dcterms:W3CDTF">2023-03-06T04:30:43Z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