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432" r:id="rId2"/>
    <p:sldId id="438" r:id="rId3"/>
    <p:sldId id="440" r:id="rId4"/>
    <p:sldId id="441" r:id="rId5"/>
    <p:sldId id="439" r:id="rId6"/>
    <p:sldId id="444" r:id="rId7"/>
    <p:sldId id="434" r:id="rId8"/>
    <p:sldId id="442" r:id="rId9"/>
    <p:sldId id="443" r:id="rId10"/>
    <p:sldId id="445" r:id="rId11"/>
    <p:sldId id="447" r:id="rId12"/>
    <p:sldId id="448" r:id="rId13"/>
    <p:sldId id="449" r:id="rId14"/>
    <p:sldId id="431" r:id="rId15"/>
    <p:sldId id="453" r:id="rId16"/>
    <p:sldId id="454" r:id="rId17"/>
    <p:sldId id="452" r:id="rId18"/>
    <p:sldId id="456" r:id="rId19"/>
    <p:sldId id="457" r:id="rId20"/>
    <p:sldId id="455" r:id="rId21"/>
    <p:sldId id="458" r:id="rId22"/>
    <p:sldId id="460" r:id="rId23"/>
    <p:sldId id="461" r:id="rId24"/>
    <p:sldId id="462" r:id="rId25"/>
    <p:sldId id="463" r:id="rId26"/>
    <p:sldId id="502" r:id="rId27"/>
    <p:sldId id="503" r:id="rId28"/>
    <p:sldId id="504" r:id="rId29"/>
    <p:sldId id="464" r:id="rId30"/>
    <p:sldId id="465" r:id="rId31"/>
    <p:sldId id="466" r:id="rId32"/>
    <p:sldId id="459" r:id="rId33"/>
    <p:sldId id="468" r:id="rId34"/>
    <p:sldId id="470" r:id="rId35"/>
    <p:sldId id="471" r:id="rId36"/>
    <p:sldId id="501" r:id="rId3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741ECD4-9ACF-4C9A-978B-D548DE16B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5397C3D-8502-46FC-ADEE-9AD36589A8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9804AA7-BB7C-4EDF-B470-3016C8D571C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C1-6025-4FE8-A1BF-2BC560C468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43-97BF-4D87-BDED-2E8FA98ACD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9FA-42AF-406B-B5E2-65DAA091A1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BB2BB8-F8A3-4B85-820D-A6F63695FF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CC58-A631-4AAB-83BE-F6C7ABF701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9EB6-604A-4F16-BAB9-6BF1E1A346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342-376A-4631-A180-CFEE7A78AB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5164-7873-4D41-A9CC-E49D78A7B94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B59-EB7F-4408-B968-A988F12E63D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AC03-63B3-4AA8-85E9-C29A2828F7D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664C82-2CDB-4100-A76B-2B13563049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9" Type="http://schemas.openxmlformats.org/officeDocument/2006/relationships/oleObject" Target="../embeddings/oleObject62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62.emf"/><Relationship Id="rId42" Type="http://schemas.openxmlformats.org/officeDocument/2006/relationships/image" Target="../media/image66.e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4.bin"/><Relationship Id="rId16" Type="http://schemas.openxmlformats.org/officeDocument/2006/relationships/image" Target="../media/image53.e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24" Type="http://schemas.openxmlformats.org/officeDocument/2006/relationships/image" Target="../media/image57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65.emf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9.emf"/><Relationship Id="rId36" Type="http://schemas.openxmlformats.org/officeDocument/2006/relationships/image" Target="../media/image63.emf"/><Relationship Id="rId10" Type="http://schemas.openxmlformats.org/officeDocument/2006/relationships/oleObject" Target="../embeddings/oleObject48.bin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Relationship Id="rId14" Type="http://schemas.openxmlformats.org/officeDocument/2006/relationships/image" Target="../media/image52.jpeg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0.w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Relationship Id="rId8" Type="http://schemas.openxmlformats.org/officeDocument/2006/relationships/oleObject" Target="../embeddings/oleObject47.bin"/><Relationship Id="rId3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e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9" Type="http://schemas.openxmlformats.org/officeDocument/2006/relationships/image" Target="../media/image91.emf"/><Relationship Id="rId21" Type="http://schemas.openxmlformats.org/officeDocument/2006/relationships/image" Target="../media/image82.emf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90.bin"/><Relationship Id="rId7" Type="http://schemas.openxmlformats.org/officeDocument/2006/relationships/image" Target="../media/image75.e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29" Type="http://schemas.openxmlformats.org/officeDocument/2006/relationships/image" Target="../media/image86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90.emf"/><Relationship Id="rId40" Type="http://schemas.openxmlformats.org/officeDocument/2006/relationships/oleObject" Target="../embeddings/oleObject89.bin"/><Relationship Id="rId45" Type="http://schemas.openxmlformats.org/officeDocument/2006/relationships/image" Target="../media/image94.emf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87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emf"/><Relationship Id="rId31" Type="http://schemas.openxmlformats.org/officeDocument/2006/relationships/image" Target="../media/image87.emf"/><Relationship Id="rId44" Type="http://schemas.openxmlformats.org/officeDocument/2006/relationships/oleObject" Target="../embeddings/oleObject91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5.e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89.emf"/><Relationship Id="rId43" Type="http://schemas.openxmlformats.org/officeDocument/2006/relationships/image" Target="../media/image93.emf"/><Relationship Id="rId8" Type="http://schemas.openxmlformats.org/officeDocument/2006/relationships/oleObject" Target="../embeddings/oleObject73.bin"/><Relationship Id="rId3" Type="http://schemas.openxmlformats.org/officeDocument/2006/relationships/image" Target="../media/image73.e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33" Type="http://schemas.openxmlformats.org/officeDocument/2006/relationships/image" Target="../media/image88.emf"/><Relationship Id="rId38" Type="http://schemas.openxmlformats.org/officeDocument/2006/relationships/oleObject" Target="../embeddings/oleObject88.bin"/><Relationship Id="rId20" Type="http://schemas.openxmlformats.org/officeDocument/2006/relationships/oleObject" Target="../embeddings/oleObject79.bin"/><Relationship Id="rId41" Type="http://schemas.openxmlformats.org/officeDocument/2006/relationships/image" Target="../media/image9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oleObject" Target="../embeddings/oleObject129.bin"/><Relationship Id="rId42" Type="http://schemas.openxmlformats.org/officeDocument/2006/relationships/oleObject" Target="../embeddings/oleObject133.bin"/><Relationship Id="rId47" Type="http://schemas.openxmlformats.org/officeDocument/2006/relationships/image" Target="../media/image138.emf"/><Relationship Id="rId7" Type="http://schemas.openxmlformats.org/officeDocument/2006/relationships/image" Target="../media/image118.e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29" Type="http://schemas.openxmlformats.org/officeDocument/2006/relationships/image" Target="../media/image12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0.emf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28.bin"/><Relationship Id="rId37" Type="http://schemas.openxmlformats.org/officeDocument/2006/relationships/image" Target="../media/image133.emf"/><Relationship Id="rId40" Type="http://schemas.openxmlformats.org/officeDocument/2006/relationships/oleObject" Target="../embeddings/oleObject132.bin"/><Relationship Id="rId45" Type="http://schemas.openxmlformats.org/officeDocument/2006/relationships/image" Target="../media/image137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oleObject" Target="../embeddings/oleObject126.bin"/><Relationship Id="rId36" Type="http://schemas.openxmlformats.org/officeDocument/2006/relationships/oleObject" Target="../embeddings/oleObject130.bin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4.emf"/><Relationship Id="rId31" Type="http://schemas.openxmlformats.org/officeDocument/2006/relationships/image" Target="../media/image130.emf"/><Relationship Id="rId44" Type="http://schemas.openxmlformats.org/officeDocument/2006/relationships/oleObject" Target="../embeddings/oleObject134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28.emf"/><Relationship Id="rId30" Type="http://schemas.openxmlformats.org/officeDocument/2006/relationships/oleObject" Target="../embeddings/oleObject127.bin"/><Relationship Id="rId35" Type="http://schemas.openxmlformats.org/officeDocument/2006/relationships/image" Target="../media/image132.emf"/><Relationship Id="rId43" Type="http://schemas.openxmlformats.org/officeDocument/2006/relationships/image" Target="../media/image136.emf"/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6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oleObject" Target="../embeddings/oleObject131.bin"/><Relationship Id="rId46" Type="http://schemas.openxmlformats.org/officeDocument/2006/relationships/oleObject" Target="../embeddings/oleObject135.bin"/><Relationship Id="rId20" Type="http://schemas.openxmlformats.org/officeDocument/2006/relationships/oleObject" Target="../embeddings/oleObject122.bin"/><Relationship Id="rId41" Type="http://schemas.openxmlformats.org/officeDocument/2006/relationships/image" Target="../media/image135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e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9" Type="http://schemas.openxmlformats.org/officeDocument/2006/relationships/image" Target="../media/image157.emf"/><Relationship Id="rId21" Type="http://schemas.openxmlformats.org/officeDocument/2006/relationships/image" Target="../media/image148.emf"/><Relationship Id="rId34" Type="http://schemas.openxmlformats.org/officeDocument/2006/relationships/oleObject" Target="../embeddings/oleObject152.bin"/><Relationship Id="rId42" Type="http://schemas.openxmlformats.org/officeDocument/2006/relationships/oleObject" Target="../embeddings/oleObject156.bin"/><Relationship Id="rId47" Type="http://schemas.openxmlformats.org/officeDocument/2006/relationships/image" Target="../media/image161.emf"/><Relationship Id="rId7" Type="http://schemas.openxmlformats.org/officeDocument/2006/relationships/image" Target="../media/image141.e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3.emf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37" Type="http://schemas.openxmlformats.org/officeDocument/2006/relationships/image" Target="../media/image156.emf"/><Relationship Id="rId40" Type="http://schemas.openxmlformats.org/officeDocument/2006/relationships/oleObject" Target="../embeddings/oleObject155.bin"/><Relationship Id="rId45" Type="http://schemas.openxmlformats.org/officeDocument/2006/relationships/image" Target="../media/image160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oleObject" Target="../embeddings/oleObject149.bin"/><Relationship Id="rId36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7.emf"/><Relationship Id="rId31" Type="http://schemas.openxmlformats.org/officeDocument/2006/relationships/image" Target="../media/image153.emf"/><Relationship Id="rId44" Type="http://schemas.openxmlformats.org/officeDocument/2006/relationships/oleObject" Target="../embeddings/oleObject157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51.e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55.emf"/><Relationship Id="rId43" Type="http://schemas.openxmlformats.org/officeDocument/2006/relationships/image" Target="../media/image159.emf"/><Relationship Id="rId8" Type="http://schemas.openxmlformats.org/officeDocument/2006/relationships/oleObject" Target="../embeddings/oleObject139.bin"/><Relationship Id="rId3" Type="http://schemas.openxmlformats.org/officeDocument/2006/relationships/image" Target="../media/image139.e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33" Type="http://schemas.openxmlformats.org/officeDocument/2006/relationships/image" Target="../media/image154.emf"/><Relationship Id="rId38" Type="http://schemas.openxmlformats.org/officeDocument/2006/relationships/oleObject" Target="../embeddings/oleObject154.bin"/><Relationship Id="rId46" Type="http://schemas.openxmlformats.org/officeDocument/2006/relationships/oleObject" Target="../embeddings/oleObject158.bin"/><Relationship Id="rId20" Type="http://schemas.openxmlformats.org/officeDocument/2006/relationships/oleObject" Target="../embeddings/oleObject145.bin"/><Relationship Id="rId41" Type="http://schemas.openxmlformats.org/officeDocument/2006/relationships/image" Target="../media/image15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64.bin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74.emf"/><Relationship Id="rId3" Type="http://schemas.openxmlformats.org/officeDocument/2006/relationships/image" Target="../media/image169.emf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76.emf"/><Relationship Id="rId2" Type="http://schemas.openxmlformats.org/officeDocument/2006/relationships/oleObject" Target="../embeddings/oleObject166.bin"/><Relationship Id="rId16" Type="http://schemas.openxmlformats.org/officeDocument/2006/relationships/oleObject" Target="../embeddings/oleObject1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73.emf"/><Relationship Id="rId5" Type="http://schemas.openxmlformats.org/officeDocument/2006/relationships/image" Target="../media/image170.emf"/><Relationship Id="rId15" Type="http://schemas.openxmlformats.org/officeDocument/2006/relationships/image" Target="../media/image175.e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72.emf"/><Relationship Id="rId14" Type="http://schemas.openxmlformats.org/officeDocument/2006/relationships/oleObject" Target="../embeddings/oleObject1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image" Target="../media/image177.emf"/><Relationship Id="rId7" Type="http://schemas.openxmlformats.org/officeDocument/2006/relationships/image" Target="../media/image179.e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78.e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8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83.bin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88.emf"/><Relationship Id="rId4" Type="http://schemas.openxmlformats.org/officeDocument/2006/relationships/oleObject" Target="../embeddings/oleObject1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9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6.bin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19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0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206.bin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12.emf"/><Relationship Id="rId5" Type="http://schemas.openxmlformats.org/officeDocument/2006/relationships/image" Target="../media/image209.e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1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image" Target="../media/image214.emf"/><Relationship Id="rId7" Type="http://schemas.openxmlformats.org/officeDocument/2006/relationships/image" Target="../media/image216.emf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18.emf"/><Relationship Id="rId5" Type="http://schemas.openxmlformats.org/officeDocument/2006/relationships/image" Target="../media/image215.e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e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9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5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3.png"/><Relationship Id="rId5" Type="http://schemas.openxmlformats.org/officeDocument/2006/relationships/image" Target="../media/image40.e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B55F-1827-4E5C-9742-8F3C29DC53A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476250" y="1219200"/>
            <a:ext cx="2800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迈克耳孙</a:t>
            </a:r>
            <a:r>
              <a:rPr lang="en-US" altLang="zh-CN" sz="2400"/>
              <a:t>-</a:t>
            </a:r>
            <a:r>
              <a:rPr lang="zh-CN" altLang="en-US" sz="2400"/>
              <a:t>莫雷实验 </a:t>
            </a:r>
          </a:p>
        </p:txBody>
      </p:sp>
      <p:sp>
        <p:nvSpPr>
          <p:cNvPr id="419914" name="Rectangle 74"/>
          <p:cNvSpPr>
            <a:spLocks noChangeArrowheads="1"/>
          </p:cNvSpPr>
          <p:nvPr/>
        </p:nvSpPr>
        <p:spPr bwMode="auto">
          <a:xfrm>
            <a:off x="5211763" y="5410200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/>
              <a:t>实验原理示意图</a:t>
            </a:r>
          </a:p>
        </p:txBody>
      </p:sp>
      <p:sp>
        <p:nvSpPr>
          <p:cNvPr id="419915" name="AutoShape 75"/>
          <p:cNvSpPr>
            <a:spLocks noChangeArrowheads="1"/>
          </p:cNvSpPr>
          <p:nvPr/>
        </p:nvSpPr>
        <p:spPr bwMode="auto">
          <a:xfrm>
            <a:off x="1250950" y="2611438"/>
            <a:ext cx="1152525" cy="576262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6" name="Text Box 76"/>
          <p:cNvSpPr txBox="1">
            <a:spLocks noChangeArrowheads="1"/>
          </p:cNvSpPr>
          <p:nvPr/>
        </p:nvSpPr>
        <p:spPr bwMode="auto">
          <a:xfrm>
            <a:off x="674688" y="2179638"/>
            <a:ext cx="1728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以太风</a:t>
            </a:r>
          </a:p>
        </p:txBody>
      </p:sp>
      <p:grpSp>
        <p:nvGrpSpPr>
          <p:cNvPr id="419917" name="Group 77"/>
          <p:cNvGrpSpPr>
            <a:grpSpLocks/>
          </p:cNvGrpSpPr>
          <p:nvPr/>
        </p:nvGrpSpPr>
        <p:grpSpPr bwMode="auto">
          <a:xfrm>
            <a:off x="674688" y="1632855"/>
            <a:ext cx="5842000" cy="4462463"/>
            <a:chOff x="476" y="981"/>
            <a:chExt cx="3680" cy="2811"/>
          </a:xfrm>
        </p:grpSpPr>
        <p:grpSp>
          <p:nvGrpSpPr>
            <p:cNvPr id="419918" name="Group 78"/>
            <p:cNvGrpSpPr>
              <a:grpSpLocks/>
            </p:cNvGrpSpPr>
            <p:nvPr/>
          </p:nvGrpSpPr>
          <p:grpSpPr bwMode="auto">
            <a:xfrm>
              <a:off x="476" y="981"/>
              <a:ext cx="3680" cy="2811"/>
              <a:chOff x="480" y="960"/>
              <a:chExt cx="3680" cy="2811"/>
            </a:xfrm>
          </p:grpSpPr>
          <p:grpSp>
            <p:nvGrpSpPr>
              <p:cNvPr id="419919" name="Group 79"/>
              <p:cNvGrpSpPr>
                <a:grpSpLocks/>
              </p:cNvGrpSpPr>
              <p:nvPr/>
            </p:nvGrpSpPr>
            <p:grpSpPr bwMode="auto">
              <a:xfrm>
                <a:off x="480" y="960"/>
                <a:ext cx="3680" cy="2811"/>
                <a:chOff x="480" y="960"/>
                <a:chExt cx="3680" cy="2811"/>
              </a:xfrm>
            </p:grpSpPr>
            <p:grpSp>
              <p:nvGrpSpPr>
                <p:cNvPr id="419920" name="Group 80"/>
                <p:cNvGrpSpPr>
                  <a:grpSpLocks/>
                </p:cNvGrpSpPr>
                <p:nvPr/>
              </p:nvGrpSpPr>
              <p:grpSpPr bwMode="auto">
                <a:xfrm>
                  <a:off x="480" y="1008"/>
                  <a:ext cx="3456" cy="2763"/>
                  <a:chOff x="480" y="1008"/>
                  <a:chExt cx="3456" cy="2763"/>
                </a:xfrm>
              </p:grpSpPr>
              <p:grpSp>
                <p:nvGrpSpPr>
                  <p:cNvPr id="419921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480" y="1008"/>
                    <a:ext cx="3456" cy="2136"/>
                    <a:chOff x="1200" y="1056"/>
                    <a:chExt cx="3456" cy="2136"/>
                  </a:xfrm>
                </p:grpSpPr>
                <p:sp>
                  <p:nvSpPr>
                    <p:cNvPr id="419922" name="Rectangle 82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4320" y="2592"/>
                      <a:ext cx="576" cy="96"/>
                    </a:xfrm>
                    <a:prstGeom prst="rect">
                      <a:avLst/>
                    </a:prstGeom>
                    <a:solidFill>
                      <a:srgbClr val="0099CC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3" name="Rectangle 8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544" y="1056"/>
                      <a:ext cx="576" cy="96"/>
                    </a:xfrm>
                    <a:prstGeom prst="rect">
                      <a:avLst/>
                    </a:prstGeom>
                    <a:solidFill>
                      <a:srgbClr val="0099CC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4" name="Rectangle 84"/>
                    <p:cNvSpPr>
                      <a:spLocks noChangeArrowheads="1"/>
                    </p:cNvSpPr>
                    <p:nvPr/>
                  </p:nvSpPr>
                  <p:spPr bwMode="auto">
                    <a:xfrm rot="-13817899">
                      <a:off x="2448" y="2640"/>
                      <a:ext cx="720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5" name="Line 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072" y="1152"/>
                      <a:ext cx="0" cy="29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6" name="Line 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17" y="2167"/>
                      <a:ext cx="203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7" name="Line 8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764" y="2172"/>
                      <a:ext cx="204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8" name="Line 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3696" y="1824"/>
                      <a:ext cx="0" cy="172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29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2544"/>
                      <a:ext cx="288" cy="240"/>
                    </a:xfrm>
                    <a:prstGeom prst="irregularSeal1">
                      <a:avLst/>
                    </a:prstGeom>
                    <a:solidFill>
                      <a:srgbClr val="FF3300"/>
                    </a:solidFill>
                    <a:ln w="38100">
                      <a:solidFill>
                        <a:srgbClr val="FF99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1993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968" y="3243"/>
                    <a:ext cx="240" cy="528"/>
                    <a:chOff x="2688" y="3291"/>
                    <a:chExt cx="240" cy="528"/>
                  </a:xfrm>
                </p:grpSpPr>
                <p:sp>
                  <p:nvSpPr>
                    <p:cNvPr id="419931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291"/>
                      <a:ext cx="240" cy="528"/>
                    </a:xfrm>
                    <a:prstGeom prst="can">
                      <a:avLst>
                        <a:gd name="adj" fmla="val 55000"/>
                      </a:avLst>
                    </a:prstGeom>
                    <a:gradFill rotWithShape="1">
                      <a:gsLst>
                        <a:gs pos="0">
                          <a:srgbClr val="FF990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9900"/>
                        </a:gs>
                        <a:gs pos="100000">
                          <a:srgbClr val="FF990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932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3552"/>
                      <a:ext cx="144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1993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304" y="2112"/>
                  <a:ext cx="43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/>
                    <a:t>G</a:t>
                  </a:r>
                </a:p>
              </p:txBody>
            </p:sp>
            <p:graphicFrame>
              <p:nvGraphicFramePr>
                <p:cNvPr id="419934" name="Object 94"/>
                <p:cNvGraphicFramePr>
                  <a:graphicFrameLocks noChangeAspect="1"/>
                </p:cNvGraphicFramePr>
                <p:nvPr/>
              </p:nvGraphicFramePr>
              <p:xfrm>
                <a:off x="2448" y="960"/>
                <a:ext cx="312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228600" imgH="215640" progId="Equation.3">
                        <p:embed/>
                      </p:oleObj>
                    </mc:Choice>
                    <mc:Fallback>
                      <p:oleObj name="公式" r:id="rId2" imgW="228600" imgH="215640" progId="Equation.3">
                        <p:embed/>
                        <p:pic>
                          <p:nvPicPr>
                            <p:cNvPr id="0" name="Picture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960"/>
                              <a:ext cx="312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9935" name="Object 95"/>
                <p:cNvGraphicFramePr>
                  <a:graphicFrameLocks noChangeAspect="1"/>
                </p:cNvGraphicFramePr>
                <p:nvPr/>
              </p:nvGraphicFramePr>
              <p:xfrm>
                <a:off x="3833" y="1968"/>
                <a:ext cx="327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241200" imgH="215640" progId="Equation.3">
                        <p:embed/>
                      </p:oleObj>
                    </mc:Choice>
                    <mc:Fallback>
                      <p:oleObj name="公式" r:id="rId4" imgW="241200" imgH="215640" progId="Equation.3">
                        <p:embed/>
                        <p:pic>
                          <p:nvPicPr>
                            <p:cNvPr id="0" name="Picture 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3" y="1968"/>
                              <a:ext cx="327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9936" name="Rectangle 96"/>
                <p:cNvSpPr>
                  <a:spLocks noChangeArrowheads="1"/>
                </p:cNvSpPr>
                <p:nvPr/>
              </p:nvSpPr>
              <p:spPr bwMode="auto">
                <a:xfrm>
                  <a:off x="1680" y="3339"/>
                  <a:ext cx="25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/>
                    <a:t>T</a:t>
                  </a:r>
                </a:p>
              </p:txBody>
            </p:sp>
          </p:grpSp>
          <p:sp>
            <p:nvSpPr>
              <p:cNvPr id="419937" name="Rectangle 97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/>
                  <a:t>S</a:t>
                </a:r>
              </a:p>
            </p:txBody>
          </p:sp>
        </p:grpSp>
        <p:sp>
          <p:nvSpPr>
            <p:cNvPr id="419938" name="Line 98"/>
            <p:cNvSpPr>
              <a:spLocks noChangeShapeType="1"/>
            </p:cNvSpPr>
            <p:nvPr/>
          </p:nvSpPr>
          <p:spPr bwMode="auto">
            <a:xfrm flipV="1">
              <a:off x="2059" y="175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9" name="Line 99"/>
            <p:cNvSpPr>
              <a:spLocks noChangeShapeType="1"/>
            </p:cNvSpPr>
            <p:nvPr/>
          </p:nvSpPr>
          <p:spPr bwMode="auto">
            <a:xfrm>
              <a:off x="1247" y="261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0" name="Line 100"/>
            <p:cNvSpPr>
              <a:spLocks noChangeShapeType="1"/>
            </p:cNvSpPr>
            <p:nvPr/>
          </p:nvSpPr>
          <p:spPr bwMode="auto">
            <a:xfrm>
              <a:off x="2109" y="17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1" name="Line 101"/>
            <p:cNvSpPr>
              <a:spLocks noChangeShapeType="1"/>
            </p:cNvSpPr>
            <p:nvPr/>
          </p:nvSpPr>
          <p:spPr bwMode="auto">
            <a:xfrm>
              <a:off x="2880" y="261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2" name="Line 102"/>
            <p:cNvSpPr>
              <a:spLocks noChangeShapeType="1"/>
            </p:cNvSpPr>
            <p:nvPr/>
          </p:nvSpPr>
          <p:spPr bwMode="auto">
            <a:xfrm flipH="1">
              <a:off x="2880" y="26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43" name="Object 103"/>
            <p:cNvGraphicFramePr>
              <a:graphicFrameLocks noChangeAspect="1"/>
            </p:cNvGraphicFramePr>
            <p:nvPr/>
          </p:nvGraphicFramePr>
          <p:xfrm>
            <a:off x="2154" y="1616"/>
            <a:ext cx="19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215640" progId="Equation.3">
                    <p:embed/>
                  </p:oleObj>
                </mc:Choice>
                <mc:Fallback>
                  <p:oleObj name="公式" r:id="rId6" imgW="139680" imgH="21564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616"/>
                          <a:ext cx="19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4" name="Object 104"/>
            <p:cNvGraphicFramePr>
              <a:graphicFrameLocks noChangeAspect="1"/>
            </p:cNvGraphicFramePr>
            <p:nvPr/>
          </p:nvGraphicFramePr>
          <p:xfrm>
            <a:off x="2852" y="2704"/>
            <a:ext cx="1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4120" imgH="215640" progId="Equation.3">
                    <p:embed/>
                  </p:oleObj>
                </mc:Choice>
                <mc:Fallback>
                  <p:oleObj name="公式" r:id="rId8" imgW="114120" imgH="21564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2704"/>
                          <a:ext cx="156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45" name="Group 105"/>
          <p:cNvGrpSpPr>
            <a:grpSpLocks/>
          </p:cNvGrpSpPr>
          <p:nvPr/>
        </p:nvGrpSpPr>
        <p:grpSpPr bwMode="auto">
          <a:xfrm>
            <a:off x="4495800" y="1676400"/>
            <a:ext cx="4348163" cy="1368425"/>
            <a:chOff x="2953" y="935"/>
            <a:chExt cx="2739" cy="862"/>
          </a:xfrm>
        </p:grpSpPr>
        <p:sp>
          <p:nvSpPr>
            <p:cNvPr id="419946" name="Rectangle 106"/>
            <p:cNvSpPr>
              <a:spLocks noChangeArrowheads="1"/>
            </p:cNvSpPr>
            <p:nvPr/>
          </p:nvSpPr>
          <p:spPr bwMode="auto">
            <a:xfrm>
              <a:off x="2953" y="935"/>
              <a:ext cx="2603" cy="862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7" name="Text Box 107"/>
            <p:cNvSpPr txBox="1">
              <a:spLocks noChangeArrowheads="1"/>
            </p:cNvSpPr>
            <p:nvPr/>
          </p:nvSpPr>
          <p:spPr bwMode="auto">
            <a:xfrm>
              <a:off x="3049" y="981"/>
              <a:ext cx="264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地球相对于以太速度：</a:t>
              </a:r>
              <a:r>
                <a:rPr kumimoji="1" lang="en-US" altLang="zh-CN" sz="3200" i="1" dirty="0">
                  <a:latin typeface="Book Antiqua" pitchFamily="18" charset="0"/>
                </a:rPr>
                <a:t>v</a:t>
              </a:r>
              <a:r>
                <a:rPr kumimoji="1" lang="en-US" altLang="zh-CN" sz="2800" dirty="0"/>
                <a:t> </a:t>
              </a:r>
            </a:p>
          </p:txBody>
        </p:sp>
        <p:sp>
          <p:nvSpPr>
            <p:cNvPr id="419948" name="Text Box 108"/>
            <p:cNvSpPr txBox="1">
              <a:spLocks noChangeArrowheads="1"/>
            </p:cNvSpPr>
            <p:nvPr/>
          </p:nvSpPr>
          <p:spPr bwMode="auto">
            <a:xfrm>
              <a:off x="3020" y="1389"/>
              <a:ext cx="2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光在</a:t>
              </a:r>
              <a:r>
                <a:rPr kumimoji="1" lang="zh-CN" altLang="en-US" sz="2800" dirty="0"/>
                <a:t>以太速度：</a:t>
              </a:r>
              <a:r>
                <a:rPr kumimoji="1" lang="en-US" altLang="zh-CN" sz="2800" i="1" dirty="0"/>
                <a:t>c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4" grpId="0"/>
      <p:bldP spid="419915" grpId="0" animBg="1"/>
      <p:bldP spid="4199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14C7-6553-4192-BB5D-E35B2A98272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时空的相对性 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1. </a:t>
            </a:r>
            <a:r>
              <a:rPr lang="zh-CN" altLang="en-US" sz="2800"/>
              <a:t>同时的相对性 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82105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/>
              <a:t>        </a:t>
            </a:r>
            <a:r>
              <a:rPr kumimoji="1" lang="zh-CN" altLang="en-US" sz="2800"/>
              <a:t>在一个参照系中测得同时发生的两个事件，在另一个参照系中测得未必同时发生，相对论中同时只有相对的意义。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A0A-B99F-442C-9E95-357A0CDF97B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时空的相对性 </a:t>
            </a:r>
          </a:p>
        </p:txBody>
      </p:sp>
      <p:grpSp>
        <p:nvGrpSpPr>
          <p:cNvPr id="437315" name="Group 67"/>
          <p:cNvGrpSpPr>
            <a:grpSpLocks/>
          </p:cNvGrpSpPr>
          <p:nvPr/>
        </p:nvGrpSpPr>
        <p:grpSpPr bwMode="auto">
          <a:xfrm>
            <a:off x="612775" y="2076450"/>
            <a:ext cx="3384550" cy="2952750"/>
            <a:chOff x="385" y="799"/>
            <a:chExt cx="2132" cy="1860"/>
          </a:xfrm>
        </p:grpSpPr>
        <p:sp>
          <p:nvSpPr>
            <p:cNvPr id="437316" name="Rectangle 68"/>
            <p:cNvSpPr>
              <a:spLocks noChangeArrowheads="1"/>
            </p:cNvSpPr>
            <p:nvPr/>
          </p:nvSpPr>
          <p:spPr bwMode="auto">
            <a:xfrm>
              <a:off x="385" y="799"/>
              <a:ext cx="2132" cy="18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317" name="Rectangle 69"/>
            <p:cNvSpPr>
              <a:spLocks noChangeAspect="1" noChangeArrowheads="1"/>
            </p:cNvSpPr>
            <p:nvPr/>
          </p:nvSpPr>
          <p:spPr bwMode="auto">
            <a:xfrm>
              <a:off x="1130" y="1156"/>
              <a:ext cx="380" cy="452"/>
            </a:xfrm>
            <a:prstGeom prst="rect">
              <a:avLst/>
            </a:prstGeom>
            <a:noFill/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18" name="Line 70"/>
            <p:cNvSpPr>
              <a:spLocks noChangeAspect="1" noChangeShapeType="1"/>
            </p:cNvSpPr>
            <p:nvPr/>
          </p:nvSpPr>
          <p:spPr bwMode="auto">
            <a:xfrm>
              <a:off x="601" y="935"/>
              <a:ext cx="1446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19" name="AutoShape 71"/>
            <p:cNvSpPr>
              <a:spLocks noChangeAspect="1" noChangeArrowheads="1"/>
            </p:cNvSpPr>
            <p:nvPr/>
          </p:nvSpPr>
          <p:spPr bwMode="auto">
            <a:xfrm>
              <a:off x="1286" y="2051"/>
              <a:ext cx="76" cy="113"/>
            </a:xfrm>
            <a:prstGeom prst="can">
              <a:avLst>
                <a:gd name="adj" fmla="val 37171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7320" name="Group 72"/>
            <p:cNvGrpSpPr>
              <a:grpSpLocks noChangeAspect="1"/>
            </p:cNvGrpSpPr>
            <p:nvPr/>
          </p:nvGrpSpPr>
          <p:grpSpPr bwMode="auto">
            <a:xfrm>
              <a:off x="1330" y="1002"/>
              <a:ext cx="2" cy="1053"/>
              <a:chOff x="3159" y="11885"/>
              <a:chExt cx="3" cy="1453"/>
            </a:xfrm>
          </p:grpSpPr>
          <p:sp>
            <p:nvSpPr>
              <p:cNvPr id="437321" name="Line 73"/>
              <p:cNvSpPr>
                <a:spLocks noChangeAspect="1" noChangeShapeType="1"/>
              </p:cNvSpPr>
              <p:nvPr/>
            </p:nvSpPr>
            <p:spPr bwMode="auto">
              <a:xfrm flipV="1">
                <a:off x="3162" y="12828"/>
                <a:ext cx="0" cy="51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322" name="Line 74"/>
              <p:cNvSpPr>
                <a:spLocks noChangeAspect="1" noChangeShapeType="1"/>
              </p:cNvSpPr>
              <p:nvPr/>
            </p:nvSpPr>
            <p:spPr bwMode="auto">
              <a:xfrm flipV="1">
                <a:off x="3162" y="11892"/>
                <a:ext cx="0" cy="1092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323" name="Line 75"/>
              <p:cNvSpPr>
                <a:spLocks noChangeAspect="1" noChangeShapeType="1"/>
              </p:cNvSpPr>
              <p:nvPr/>
            </p:nvSpPr>
            <p:spPr bwMode="auto">
              <a:xfrm>
                <a:off x="3159" y="11885"/>
                <a:ext cx="0" cy="51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7324" name="Line 76"/>
            <p:cNvSpPr>
              <a:spLocks noChangeAspect="1" noChangeShapeType="1"/>
            </p:cNvSpPr>
            <p:nvPr/>
          </p:nvSpPr>
          <p:spPr bwMode="auto">
            <a:xfrm>
              <a:off x="1210" y="985"/>
              <a:ext cx="228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25" name="Object 77"/>
            <p:cNvGraphicFramePr>
              <a:graphicFrameLocks noChangeAspect="1"/>
            </p:cNvGraphicFramePr>
            <p:nvPr/>
          </p:nvGraphicFramePr>
          <p:xfrm>
            <a:off x="938" y="1544"/>
            <a:ext cx="17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544"/>
                          <a:ext cx="173" cy="25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26" name="Object 78"/>
            <p:cNvGraphicFramePr>
              <a:graphicFrameLocks noChangeAspect="1"/>
            </p:cNvGraphicFramePr>
            <p:nvPr/>
          </p:nvGraphicFramePr>
          <p:xfrm>
            <a:off x="1324" y="1318"/>
            <a:ext cx="18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20" imgH="139680" progId="Equation.3">
                    <p:embed/>
                  </p:oleObj>
                </mc:Choice>
                <mc:Fallback>
                  <p:oleObj name="公式" r:id="rId4" imgW="114120" imgH="139680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318"/>
                          <a:ext cx="18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27" name="Object 79"/>
            <p:cNvGraphicFramePr>
              <a:graphicFrameLocks noChangeAspect="1"/>
            </p:cNvGraphicFramePr>
            <p:nvPr/>
          </p:nvGraphicFramePr>
          <p:xfrm>
            <a:off x="1410" y="908"/>
            <a:ext cx="63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07960" imgH="215640" progId="Equation.3">
                    <p:embed/>
                  </p:oleObj>
                </mc:Choice>
                <mc:Fallback>
                  <p:oleObj name="公式" r:id="rId6" imgW="507960" imgH="21564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908"/>
                          <a:ext cx="636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28" name="Object 80"/>
            <p:cNvGraphicFramePr>
              <a:graphicFrameLocks noChangeAspect="1"/>
            </p:cNvGraphicFramePr>
            <p:nvPr/>
          </p:nvGraphicFramePr>
          <p:xfrm>
            <a:off x="1370" y="1925"/>
            <a:ext cx="49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55320" imgH="215640" progId="Equation.3">
                    <p:embed/>
                  </p:oleObj>
                </mc:Choice>
                <mc:Fallback>
                  <p:oleObj name="公式" r:id="rId8" imgW="355320" imgH="21564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1925"/>
                          <a:ext cx="494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29" name="Object 81"/>
            <p:cNvGraphicFramePr>
              <a:graphicFrameLocks noChangeAspect="1"/>
            </p:cNvGraphicFramePr>
            <p:nvPr/>
          </p:nvGraphicFramePr>
          <p:xfrm>
            <a:off x="1118" y="1924"/>
            <a:ext cx="22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164880" progId="Equation.3">
                    <p:embed/>
                  </p:oleObj>
                </mc:Choice>
                <mc:Fallback>
                  <p:oleObj name="公式" r:id="rId10" imgW="152280" imgH="164880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924"/>
                          <a:ext cx="229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7330" name="Rectangle 82"/>
            <p:cNvSpPr>
              <a:spLocks noChangeAspect="1" noChangeArrowheads="1"/>
            </p:cNvSpPr>
            <p:nvPr/>
          </p:nvSpPr>
          <p:spPr bwMode="auto">
            <a:xfrm>
              <a:off x="1662" y="1156"/>
              <a:ext cx="381" cy="452"/>
            </a:xfrm>
            <a:prstGeom prst="rect">
              <a:avLst/>
            </a:prstGeom>
            <a:noFill/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1" name="Rectangle 83"/>
            <p:cNvSpPr>
              <a:spLocks noChangeAspect="1" noChangeArrowheads="1"/>
            </p:cNvSpPr>
            <p:nvPr/>
          </p:nvSpPr>
          <p:spPr bwMode="auto">
            <a:xfrm>
              <a:off x="597" y="1156"/>
              <a:ext cx="381" cy="452"/>
            </a:xfrm>
            <a:prstGeom prst="rect">
              <a:avLst/>
            </a:prstGeom>
            <a:solidFill>
              <a:srgbClr val="FFFFFF"/>
            </a:solidFill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2" name="Line 84"/>
            <p:cNvSpPr>
              <a:spLocks noChangeAspect="1" noChangeShapeType="1"/>
            </p:cNvSpPr>
            <p:nvPr/>
          </p:nvSpPr>
          <p:spPr bwMode="auto">
            <a:xfrm>
              <a:off x="1038" y="1010"/>
              <a:ext cx="1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3" name="Line 85"/>
            <p:cNvSpPr>
              <a:spLocks noChangeAspect="1" noChangeShapeType="1"/>
            </p:cNvSpPr>
            <p:nvPr/>
          </p:nvSpPr>
          <p:spPr bwMode="auto">
            <a:xfrm>
              <a:off x="1114" y="1016"/>
              <a:ext cx="3" cy="10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4" name="Line 86"/>
            <p:cNvSpPr>
              <a:spLocks noChangeAspect="1" noChangeShapeType="1"/>
            </p:cNvSpPr>
            <p:nvPr/>
          </p:nvSpPr>
          <p:spPr bwMode="auto">
            <a:xfrm>
              <a:off x="1025" y="2060"/>
              <a:ext cx="1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35" name="Object 87"/>
            <p:cNvGraphicFramePr>
              <a:graphicFrameLocks noChangeAspect="1"/>
            </p:cNvGraphicFramePr>
            <p:nvPr/>
          </p:nvGraphicFramePr>
          <p:xfrm>
            <a:off x="674" y="1162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80" imgH="177480" progId="Equation.3">
                    <p:embed/>
                  </p:oleObj>
                </mc:Choice>
                <mc:Fallback>
                  <p:oleObj name="公式" r:id="rId12" imgW="152280" imgH="17748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162"/>
                          <a:ext cx="208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7336" name="Line 88"/>
            <p:cNvSpPr>
              <a:spLocks noChangeAspect="1" noChangeShapeType="1"/>
            </p:cNvSpPr>
            <p:nvPr/>
          </p:nvSpPr>
          <p:spPr bwMode="auto">
            <a:xfrm>
              <a:off x="521" y="2410"/>
              <a:ext cx="1750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7" name="Line 89"/>
            <p:cNvSpPr>
              <a:spLocks noChangeAspect="1" noChangeShapeType="1"/>
            </p:cNvSpPr>
            <p:nvPr/>
          </p:nvSpPr>
          <p:spPr bwMode="auto">
            <a:xfrm>
              <a:off x="521" y="2453"/>
              <a:ext cx="1750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8" name="Oval 90"/>
            <p:cNvSpPr>
              <a:spLocks noChangeAspect="1" noChangeArrowheads="1"/>
            </p:cNvSpPr>
            <p:nvPr/>
          </p:nvSpPr>
          <p:spPr bwMode="auto">
            <a:xfrm>
              <a:off x="825" y="2183"/>
              <a:ext cx="229" cy="229"/>
            </a:xfrm>
            <a:prstGeom prst="ellipse">
              <a:avLst/>
            </a:prstGeom>
            <a:noFill/>
            <a:ln w="57150" cmpd="thinThick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39" name="Oval 91"/>
            <p:cNvSpPr>
              <a:spLocks noChangeAspect="1" noChangeArrowheads="1"/>
            </p:cNvSpPr>
            <p:nvPr/>
          </p:nvSpPr>
          <p:spPr bwMode="auto">
            <a:xfrm>
              <a:off x="1130" y="2178"/>
              <a:ext cx="228" cy="229"/>
            </a:xfrm>
            <a:prstGeom prst="ellipse">
              <a:avLst/>
            </a:prstGeom>
            <a:noFill/>
            <a:ln w="57150" cmpd="thinThick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7340" name="Picture 92" descr="13-4"/>
            <p:cNvPicPr>
              <a:picLocks noChangeAspect="1" noChangeArrowheads="1"/>
            </p:cNvPicPr>
            <p:nvPr/>
          </p:nvPicPr>
          <p:blipFill>
            <a:blip r:embed="rId14"/>
            <a:srcRect r="93323" b="73058"/>
            <a:stretch>
              <a:fillRect/>
            </a:stretch>
          </p:blipFill>
          <p:spPr bwMode="auto">
            <a:xfrm>
              <a:off x="597" y="1544"/>
              <a:ext cx="231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7341" name="Line 93"/>
            <p:cNvSpPr>
              <a:spLocks noChangeAspect="1" noChangeShapeType="1"/>
            </p:cNvSpPr>
            <p:nvPr/>
          </p:nvSpPr>
          <p:spPr bwMode="auto">
            <a:xfrm>
              <a:off x="599" y="2173"/>
              <a:ext cx="1446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42" name="Line 94"/>
            <p:cNvSpPr>
              <a:spLocks noChangeShapeType="1"/>
            </p:cNvSpPr>
            <p:nvPr/>
          </p:nvSpPr>
          <p:spPr bwMode="auto">
            <a:xfrm>
              <a:off x="2018" y="1797"/>
              <a:ext cx="45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43" name="Object 95"/>
            <p:cNvGraphicFramePr>
              <a:graphicFrameLocks noChangeAspect="1"/>
            </p:cNvGraphicFramePr>
            <p:nvPr/>
          </p:nvGraphicFramePr>
          <p:xfrm>
            <a:off x="2154" y="1525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26720" imgH="177480" progId="Equation.3">
                    <p:embed/>
                  </p:oleObj>
                </mc:Choice>
                <mc:Fallback>
                  <p:oleObj name="公式" r:id="rId15" imgW="126720" imgH="17748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525"/>
                          <a:ext cx="20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7344" name="Group 96"/>
          <p:cNvGrpSpPr>
            <a:grpSpLocks/>
          </p:cNvGrpSpPr>
          <p:nvPr/>
        </p:nvGrpSpPr>
        <p:grpSpPr bwMode="auto">
          <a:xfrm>
            <a:off x="4724400" y="2076450"/>
            <a:ext cx="3816350" cy="2952750"/>
            <a:chOff x="2971" y="799"/>
            <a:chExt cx="2404" cy="1860"/>
          </a:xfrm>
        </p:grpSpPr>
        <p:sp>
          <p:nvSpPr>
            <p:cNvPr id="437345" name="Rectangle 97"/>
            <p:cNvSpPr>
              <a:spLocks noChangeArrowheads="1"/>
            </p:cNvSpPr>
            <p:nvPr/>
          </p:nvSpPr>
          <p:spPr bwMode="auto">
            <a:xfrm>
              <a:off x="2971" y="799"/>
              <a:ext cx="2404" cy="18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346" name="Line 98"/>
            <p:cNvSpPr>
              <a:spLocks noChangeAspect="1" noChangeShapeType="1"/>
            </p:cNvSpPr>
            <p:nvPr/>
          </p:nvSpPr>
          <p:spPr bwMode="auto">
            <a:xfrm>
              <a:off x="4117" y="1049"/>
              <a:ext cx="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47" name="Rectangle 99"/>
            <p:cNvSpPr>
              <a:spLocks noChangeAspect="1" noChangeArrowheads="1"/>
            </p:cNvSpPr>
            <p:nvPr/>
          </p:nvSpPr>
          <p:spPr bwMode="auto">
            <a:xfrm>
              <a:off x="3924" y="1156"/>
              <a:ext cx="380" cy="452"/>
            </a:xfrm>
            <a:prstGeom prst="rect">
              <a:avLst/>
            </a:prstGeom>
            <a:noFill/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48" name="Line 100"/>
            <p:cNvSpPr>
              <a:spLocks noChangeAspect="1" noChangeShapeType="1"/>
            </p:cNvSpPr>
            <p:nvPr/>
          </p:nvSpPr>
          <p:spPr bwMode="auto">
            <a:xfrm>
              <a:off x="3396" y="935"/>
              <a:ext cx="1445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49" name="Line 101"/>
            <p:cNvSpPr>
              <a:spLocks noChangeAspect="1" noChangeShapeType="1"/>
            </p:cNvSpPr>
            <p:nvPr/>
          </p:nvSpPr>
          <p:spPr bwMode="auto">
            <a:xfrm>
              <a:off x="3394" y="2173"/>
              <a:ext cx="1445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50" name="Line 102"/>
            <p:cNvSpPr>
              <a:spLocks noChangeAspect="1" noChangeShapeType="1"/>
            </p:cNvSpPr>
            <p:nvPr/>
          </p:nvSpPr>
          <p:spPr bwMode="auto">
            <a:xfrm>
              <a:off x="4004" y="985"/>
              <a:ext cx="228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51" name="Object 103"/>
            <p:cNvGraphicFramePr>
              <a:graphicFrameLocks noChangeAspect="1"/>
            </p:cNvGraphicFramePr>
            <p:nvPr/>
          </p:nvGraphicFramePr>
          <p:xfrm>
            <a:off x="4380" y="1613"/>
            <a:ext cx="13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14120" imgH="139680" progId="Equation.3">
                    <p:embed/>
                  </p:oleObj>
                </mc:Choice>
                <mc:Fallback>
                  <p:oleObj name="公式" r:id="rId17" imgW="114120" imgH="13968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1613"/>
                          <a:ext cx="131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52" name="Object 104"/>
            <p:cNvGraphicFramePr>
              <a:graphicFrameLocks noChangeAspect="1"/>
            </p:cNvGraphicFramePr>
            <p:nvPr/>
          </p:nvGraphicFramePr>
          <p:xfrm>
            <a:off x="4222" y="925"/>
            <a:ext cx="56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507960" imgH="215640" progId="Equation.3">
                    <p:embed/>
                  </p:oleObj>
                </mc:Choice>
                <mc:Fallback>
                  <p:oleObj name="公式" r:id="rId19" imgW="507960" imgH="21564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925"/>
                          <a:ext cx="563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53" name="Object 105"/>
            <p:cNvGraphicFramePr>
              <a:graphicFrameLocks noChangeAspect="1"/>
            </p:cNvGraphicFramePr>
            <p:nvPr/>
          </p:nvGraphicFramePr>
          <p:xfrm>
            <a:off x="4505" y="1926"/>
            <a:ext cx="4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355320" imgH="215640" progId="Equation.3">
                    <p:embed/>
                  </p:oleObj>
                </mc:Choice>
                <mc:Fallback>
                  <p:oleObj name="公式" r:id="rId21" imgW="355320" imgH="21564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926"/>
                          <a:ext cx="48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54" name="Object 106"/>
            <p:cNvGraphicFramePr>
              <a:graphicFrameLocks noChangeAspect="1"/>
            </p:cNvGraphicFramePr>
            <p:nvPr/>
          </p:nvGraphicFramePr>
          <p:xfrm>
            <a:off x="4282" y="1942"/>
            <a:ext cx="21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52280" imgH="164880" progId="Equation.3">
                    <p:embed/>
                  </p:oleObj>
                </mc:Choice>
                <mc:Fallback>
                  <p:oleObj name="公式" r:id="rId23" imgW="152280" imgH="1648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942"/>
                          <a:ext cx="213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7355" name="Rectangle 107"/>
            <p:cNvSpPr>
              <a:spLocks noChangeAspect="1" noChangeArrowheads="1"/>
            </p:cNvSpPr>
            <p:nvPr/>
          </p:nvSpPr>
          <p:spPr bwMode="auto">
            <a:xfrm>
              <a:off x="4456" y="1156"/>
              <a:ext cx="381" cy="452"/>
            </a:xfrm>
            <a:prstGeom prst="rect">
              <a:avLst/>
            </a:prstGeom>
            <a:noFill/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56" name="Rectangle 108"/>
            <p:cNvSpPr>
              <a:spLocks noChangeAspect="1" noChangeArrowheads="1"/>
            </p:cNvSpPr>
            <p:nvPr/>
          </p:nvSpPr>
          <p:spPr bwMode="auto">
            <a:xfrm>
              <a:off x="3391" y="1156"/>
              <a:ext cx="381" cy="452"/>
            </a:xfrm>
            <a:prstGeom prst="rect">
              <a:avLst/>
            </a:prstGeom>
            <a:noFill/>
            <a:ln w="57150" cmpd="thinThick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57" name="Object 109"/>
            <p:cNvGraphicFramePr>
              <a:graphicFrameLocks noChangeAspect="1"/>
            </p:cNvGraphicFramePr>
            <p:nvPr/>
          </p:nvGraphicFramePr>
          <p:xfrm>
            <a:off x="3951" y="1380"/>
            <a:ext cx="17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39680" imgH="177480" progId="Equation.3">
                    <p:embed/>
                  </p:oleObj>
                </mc:Choice>
                <mc:Fallback>
                  <p:oleObj name="公式" r:id="rId25" imgW="139680" imgH="1774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1380"/>
                          <a:ext cx="17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7358" name="Line 110"/>
            <p:cNvSpPr>
              <a:spLocks noChangeAspect="1" noChangeShapeType="1"/>
            </p:cNvSpPr>
            <p:nvPr/>
          </p:nvSpPr>
          <p:spPr bwMode="auto">
            <a:xfrm flipV="1">
              <a:off x="3735" y="1012"/>
              <a:ext cx="380" cy="101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59" name="Line 111"/>
            <p:cNvSpPr>
              <a:spLocks noChangeAspect="1" noChangeShapeType="1"/>
            </p:cNvSpPr>
            <p:nvPr/>
          </p:nvSpPr>
          <p:spPr bwMode="auto">
            <a:xfrm>
              <a:off x="4128" y="1047"/>
              <a:ext cx="367" cy="10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7360" name="Group 112"/>
            <p:cNvGrpSpPr>
              <a:grpSpLocks noChangeAspect="1"/>
            </p:cNvGrpSpPr>
            <p:nvPr/>
          </p:nvGrpSpPr>
          <p:grpSpPr bwMode="auto">
            <a:xfrm>
              <a:off x="3687" y="2039"/>
              <a:ext cx="841" cy="118"/>
              <a:chOff x="8511" y="3149"/>
              <a:chExt cx="1161" cy="163"/>
            </a:xfrm>
          </p:grpSpPr>
          <p:sp>
            <p:nvSpPr>
              <p:cNvPr id="437361" name="AutoShape 113"/>
              <p:cNvSpPr>
                <a:spLocks noChangeAspect="1" noChangeArrowheads="1"/>
              </p:cNvSpPr>
              <p:nvPr/>
            </p:nvSpPr>
            <p:spPr bwMode="auto">
              <a:xfrm>
                <a:off x="8511" y="3149"/>
                <a:ext cx="105" cy="156"/>
              </a:xfrm>
              <a:prstGeom prst="can">
                <a:avLst>
                  <a:gd name="adj" fmla="val 37143"/>
                </a:avLst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362" name="AutoShape 114"/>
              <p:cNvSpPr>
                <a:spLocks noChangeAspect="1" noChangeArrowheads="1"/>
              </p:cNvSpPr>
              <p:nvPr/>
            </p:nvSpPr>
            <p:spPr bwMode="auto">
              <a:xfrm>
                <a:off x="9567" y="3156"/>
                <a:ext cx="105" cy="156"/>
              </a:xfrm>
              <a:prstGeom prst="can">
                <a:avLst>
                  <a:gd name="adj" fmla="val 37143"/>
                </a:avLst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7363" name="Line 115"/>
            <p:cNvSpPr>
              <a:spLocks noChangeAspect="1" noChangeShapeType="1"/>
            </p:cNvSpPr>
            <p:nvPr/>
          </p:nvSpPr>
          <p:spPr bwMode="auto">
            <a:xfrm flipV="1">
              <a:off x="3852" y="1607"/>
              <a:ext cx="33" cy="1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64" name="Line 116"/>
            <p:cNvSpPr>
              <a:spLocks noChangeAspect="1" noChangeShapeType="1"/>
            </p:cNvSpPr>
            <p:nvPr/>
          </p:nvSpPr>
          <p:spPr bwMode="auto">
            <a:xfrm>
              <a:off x="4313" y="1546"/>
              <a:ext cx="30" cy="14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65" name="Line 117"/>
            <p:cNvSpPr>
              <a:spLocks noChangeAspect="1" noChangeShapeType="1"/>
            </p:cNvSpPr>
            <p:nvPr/>
          </p:nvSpPr>
          <p:spPr bwMode="auto">
            <a:xfrm>
              <a:off x="3776" y="2070"/>
              <a:ext cx="6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7366" name="Group 118"/>
            <p:cNvGrpSpPr>
              <a:grpSpLocks noChangeAspect="1"/>
            </p:cNvGrpSpPr>
            <p:nvPr/>
          </p:nvGrpSpPr>
          <p:grpSpPr bwMode="auto">
            <a:xfrm>
              <a:off x="3133" y="2419"/>
              <a:ext cx="1901" cy="33"/>
              <a:chOff x="7680" y="3525"/>
              <a:chExt cx="2625" cy="45"/>
            </a:xfrm>
          </p:grpSpPr>
          <p:sp>
            <p:nvSpPr>
              <p:cNvPr id="437367" name="Line 119"/>
              <p:cNvSpPr>
                <a:spLocks noChangeAspect="1" noChangeShapeType="1"/>
              </p:cNvSpPr>
              <p:nvPr/>
            </p:nvSpPr>
            <p:spPr bwMode="auto">
              <a:xfrm>
                <a:off x="7680" y="3525"/>
                <a:ext cx="2625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368" name="Line 120"/>
              <p:cNvSpPr>
                <a:spLocks noChangeAspect="1" noChangeShapeType="1"/>
              </p:cNvSpPr>
              <p:nvPr/>
            </p:nvSpPr>
            <p:spPr bwMode="auto">
              <a:xfrm>
                <a:off x="7680" y="3570"/>
                <a:ext cx="2625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7369" name="Oval 121"/>
            <p:cNvSpPr>
              <a:spLocks noChangeAspect="1" noChangeArrowheads="1"/>
            </p:cNvSpPr>
            <p:nvPr/>
          </p:nvSpPr>
          <p:spPr bwMode="auto">
            <a:xfrm>
              <a:off x="3537" y="2191"/>
              <a:ext cx="228" cy="226"/>
            </a:xfrm>
            <a:prstGeom prst="ellipse">
              <a:avLst/>
            </a:prstGeom>
            <a:solidFill>
              <a:srgbClr val="FFFFFF"/>
            </a:solidFill>
            <a:ln w="57150" cmpd="thinThick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70" name="Oval 122"/>
            <p:cNvSpPr>
              <a:spLocks noChangeAspect="1" noChangeArrowheads="1"/>
            </p:cNvSpPr>
            <p:nvPr/>
          </p:nvSpPr>
          <p:spPr bwMode="auto">
            <a:xfrm>
              <a:off x="3809" y="2191"/>
              <a:ext cx="228" cy="226"/>
            </a:xfrm>
            <a:prstGeom prst="ellipse">
              <a:avLst/>
            </a:prstGeom>
            <a:solidFill>
              <a:srgbClr val="FFFFFF"/>
            </a:solidFill>
            <a:ln w="57150" cmpd="thinThick">
              <a:solidFill>
                <a:srgbClr val="6666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371" name="Line 123"/>
            <p:cNvSpPr>
              <a:spLocks noChangeAspect="1" noChangeShapeType="1"/>
            </p:cNvSpPr>
            <p:nvPr/>
          </p:nvSpPr>
          <p:spPr bwMode="auto">
            <a:xfrm>
              <a:off x="4844" y="1731"/>
              <a:ext cx="39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7372" name="Object 124"/>
            <p:cNvGraphicFramePr>
              <a:graphicFrameLocks noChangeAspect="1"/>
            </p:cNvGraphicFramePr>
            <p:nvPr/>
          </p:nvGraphicFramePr>
          <p:xfrm>
            <a:off x="4967" y="1480"/>
            <a:ext cx="1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26720" imgH="177480" progId="Equation.3">
                    <p:embed/>
                  </p:oleObj>
                </mc:Choice>
                <mc:Fallback>
                  <p:oleObj name="公式" r:id="rId27" imgW="126720" imgH="17748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480"/>
                          <a:ext cx="1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73" name="Object 125"/>
            <p:cNvGraphicFramePr>
              <a:graphicFrameLocks noChangeAspect="1"/>
            </p:cNvGraphicFramePr>
            <p:nvPr/>
          </p:nvGraphicFramePr>
          <p:xfrm>
            <a:off x="3816" y="1434"/>
            <a:ext cx="1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88560" imgH="177480" progId="Equation.3">
                    <p:embed/>
                  </p:oleObj>
                </mc:Choice>
                <mc:Fallback>
                  <p:oleObj name="公式" r:id="rId29" imgW="88560" imgH="17748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1434"/>
                          <a:ext cx="10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374" name="Object 126"/>
            <p:cNvGraphicFramePr>
              <a:graphicFrameLocks noChangeAspect="1"/>
            </p:cNvGraphicFramePr>
            <p:nvPr/>
          </p:nvGraphicFramePr>
          <p:xfrm>
            <a:off x="3878" y="1842"/>
            <a:ext cx="40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266400" imgH="177480" progId="Equation.3">
                    <p:embed/>
                  </p:oleObj>
                </mc:Choice>
                <mc:Fallback>
                  <p:oleObj name="公式" r:id="rId31" imgW="266400" imgH="17748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842"/>
                          <a:ext cx="409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7375" name="Picture 127" descr="13-4"/>
            <p:cNvPicPr>
              <a:picLocks noChangeAspect="1" noChangeArrowheads="1"/>
            </p:cNvPicPr>
            <p:nvPr/>
          </p:nvPicPr>
          <p:blipFill>
            <a:blip r:embed="rId14"/>
            <a:srcRect r="91267" b="75290"/>
            <a:stretch>
              <a:fillRect/>
            </a:stretch>
          </p:blipFill>
          <p:spPr bwMode="auto">
            <a:xfrm>
              <a:off x="3061" y="1729"/>
              <a:ext cx="29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37376" name="Object 128"/>
            <p:cNvGraphicFramePr>
              <a:graphicFrameLocks noChangeAspect="1"/>
            </p:cNvGraphicFramePr>
            <p:nvPr/>
          </p:nvGraphicFramePr>
          <p:xfrm>
            <a:off x="3253" y="2149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149"/>
                          <a:ext cx="20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7377" name="Object 129"/>
          <p:cNvGraphicFramePr>
            <a:graphicFrameLocks noChangeAspect="1"/>
          </p:cNvGraphicFramePr>
          <p:nvPr/>
        </p:nvGraphicFramePr>
        <p:xfrm>
          <a:off x="1752600" y="4800600"/>
          <a:ext cx="920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609336" imgH="393529" progId="Equation.3">
                  <p:embed/>
                </p:oleObj>
              </mc:Choice>
              <mc:Fallback>
                <p:oleObj name="公式" r:id="rId35" imgW="609336" imgH="393529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9207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78" name="Object 130"/>
          <p:cNvGraphicFramePr>
            <a:graphicFrameLocks noChangeAspect="1"/>
          </p:cNvGraphicFramePr>
          <p:nvPr/>
        </p:nvGraphicFramePr>
        <p:xfrm>
          <a:off x="1560513" y="5562600"/>
          <a:ext cx="1687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7" imgW="1117440" imgH="507960" progId="Equation.3">
                  <p:embed/>
                </p:oleObj>
              </mc:Choice>
              <mc:Fallback>
                <p:oleObj name="公式" r:id="rId37" imgW="1117440" imgH="50796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5562600"/>
                        <a:ext cx="16875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80" name="Object 132"/>
          <p:cNvGraphicFramePr>
            <a:graphicFrameLocks noChangeAspect="1"/>
          </p:cNvGraphicFramePr>
          <p:nvPr/>
        </p:nvGraphicFramePr>
        <p:xfrm>
          <a:off x="914400" y="4879181"/>
          <a:ext cx="49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9" imgW="203040" imgH="177480" progId="Equation.3">
                  <p:embed/>
                </p:oleObj>
              </mc:Choice>
              <mc:Fallback>
                <p:oleObj name="公式" r:id="rId39" imgW="203040" imgH="17748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9181"/>
                        <a:ext cx="493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81" name="Object 133"/>
          <p:cNvGraphicFramePr>
            <a:graphicFrameLocks noChangeAspect="1"/>
          </p:cNvGraphicFramePr>
          <p:nvPr/>
        </p:nvGraphicFramePr>
        <p:xfrm>
          <a:off x="887413" y="5727700"/>
          <a:ext cx="433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1" imgW="177480" imgH="177480" progId="Equation.3">
                  <p:embed/>
                </p:oleObj>
              </mc:Choice>
              <mc:Fallback>
                <p:oleObj name="公式" r:id="rId41" imgW="177480" imgH="17748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727700"/>
                        <a:ext cx="4333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82" name="Object 134"/>
          <p:cNvGraphicFramePr>
            <a:graphicFrameLocks noChangeAspect="1"/>
          </p:cNvGraphicFramePr>
          <p:nvPr/>
        </p:nvGraphicFramePr>
        <p:xfrm>
          <a:off x="5097462" y="5181600"/>
          <a:ext cx="29797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3" imgW="1981080" imgH="507960" progId="Equation.3">
                  <p:embed/>
                </p:oleObj>
              </mc:Choice>
              <mc:Fallback>
                <p:oleObj name="公式" r:id="rId43" imgW="1981080" imgH="5079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2" y="5181600"/>
                        <a:ext cx="297973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2. </a:t>
            </a:r>
            <a:r>
              <a:rPr lang="en-US" altLang="en-US" sz="2800" dirty="0" err="1"/>
              <a:t>时间的延缓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B07F-EE86-4DED-A98D-08DB3AE4C24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时空的相对性 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2. 时间的延缓</a:t>
            </a:r>
          </a:p>
        </p:txBody>
      </p:sp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1295400" y="2359025"/>
          <a:ext cx="16732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38080" imgH="647640" progId="Equation.3">
                  <p:embed/>
                </p:oleObj>
              </mc:Choice>
              <mc:Fallback>
                <p:oleObj name="公式" r:id="rId2" imgW="838080" imgH="647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59025"/>
                        <a:ext cx="1673225" cy="129857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3733800" y="2359025"/>
          <a:ext cx="106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228600" progId="Equation.3">
                  <p:embed/>
                </p:oleObj>
              </mc:Choice>
              <mc:Fallback>
                <p:oleObj name="公式" r:id="rId4" imgW="5331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59025"/>
                        <a:ext cx="1069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3733800" y="3197225"/>
          <a:ext cx="850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139680" progId="Equation.3">
                  <p:embed/>
                </p:oleObj>
              </mc:Choice>
              <mc:Fallback>
                <p:oleObj name="公式" r:id="rId6" imgW="431640" imgH="139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97225"/>
                        <a:ext cx="8509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5041900" y="3119438"/>
          <a:ext cx="1435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11000" imgH="228600" progId="Equation.3">
                  <p:embed/>
                </p:oleObj>
              </mc:Choice>
              <mc:Fallback>
                <p:oleObj name="公式" r:id="rId8" imgW="7110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119438"/>
                        <a:ext cx="1435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468313" y="4191000"/>
            <a:ext cx="82184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原时</a:t>
            </a:r>
            <a:r>
              <a:rPr lang="zh-CN" altLang="en-US" sz="2800" dirty="0"/>
              <a:t>：在某一参考系中同一地点先后发生两个事件	的时间间隔。</a:t>
            </a: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468313" y="5270500"/>
            <a:ext cx="80645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时间延缓</a:t>
            </a:r>
            <a:r>
              <a:rPr lang="zh-CN" altLang="en-US" sz="2800"/>
              <a:t>：在</a:t>
            </a:r>
            <a:r>
              <a:rPr lang="en-US" altLang="zh-CN" sz="2800"/>
              <a:t>S</a:t>
            </a:r>
            <a:r>
              <a:rPr lang="zh-CN" altLang="en-US" sz="2800"/>
              <a:t>系中记录下两事件的时间间隔大于	在</a:t>
            </a:r>
            <a:r>
              <a:rPr lang="en-US" altLang="zh-CN" sz="2800"/>
              <a:t>S'</a:t>
            </a:r>
            <a:r>
              <a:rPr lang="zh-CN" altLang="en-US" sz="2800"/>
              <a:t>系中记录到的原时。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3" grpId="0"/>
      <p:bldP spid="4382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504D-AAD2-4399-A354-0A247BC92E4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469900" y="2082800"/>
            <a:ext cx="320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）运动的钟变慢：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57200" y="4652963"/>
            <a:ext cx="7848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/>
              <a:t>2</a:t>
            </a:r>
            <a:r>
              <a:rPr lang="zh-CN" altLang="en-US" sz="2800"/>
              <a:t>）运动参照系中所有物理过程的节奏都变慢了。</a:t>
            </a: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819400" y="2819400"/>
          <a:ext cx="16732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38080" imgH="647640" progId="Equation.3">
                  <p:embed/>
                </p:oleObj>
              </mc:Choice>
              <mc:Fallback>
                <p:oleObj name="公式" r:id="rId2" imgW="838080" imgH="647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1673225" cy="129857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3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0C70-0D01-4AF8-A63D-1CB35A1567D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时空的相对性 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81000" y="1690687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3. </a:t>
            </a:r>
            <a:r>
              <a:rPr lang="en-US" altLang="en-US" sz="2800" dirty="0" err="1"/>
              <a:t>长度的收缩</a:t>
            </a:r>
            <a:endParaRPr lang="en-US" altLang="en-US" sz="2800" dirty="0"/>
          </a:p>
        </p:txBody>
      </p:sp>
      <p:grpSp>
        <p:nvGrpSpPr>
          <p:cNvPr id="418821" name="Group 5"/>
          <p:cNvGrpSpPr>
            <a:grpSpLocks/>
          </p:cNvGrpSpPr>
          <p:nvPr/>
        </p:nvGrpSpPr>
        <p:grpSpPr bwMode="auto">
          <a:xfrm>
            <a:off x="609600" y="2209800"/>
            <a:ext cx="3863975" cy="1352550"/>
            <a:chOff x="318" y="845"/>
            <a:chExt cx="2434" cy="852"/>
          </a:xfrm>
        </p:grpSpPr>
        <p:graphicFrame>
          <p:nvGraphicFramePr>
            <p:cNvPr id="418822" name="Object 6"/>
            <p:cNvGraphicFramePr>
              <a:graphicFrameLocks noChangeAspect="1"/>
            </p:cNvGraphicFramePr>
            <p:nvPr/>
          </p:nvGraphicFramePr>
          <p:xfrm>
            <a:off x="743" y="1392"/>
            <a:ext cx="21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15640" progId="Equation.3">
                    <p:embed/>
                  </p:oleObj>
                </mc:Choice>
                <mc:Fallback>
                  <p:oleObj name="公式" r:id="rId2" imgW="16488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392"/>
                          <a:ext cx="21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23" name="Object 7"/>
            <p:cNvGraphicFramePr>
              <a:graphicFrameLocks noChangeAspect="1"/>
            </p:cNvGraphicFramePr>
            <p:nvPr/>
          </p:nvGraphicFramePr>
          <p:xfrm>
            <a:off x="2085" y="1383"/>
            <a:ext cx="24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1383"/>
                          <a:ext cx="243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24" name="Object 8"/>
            <p:cNvGraphicFramePr>
              <a:graphicFrameLocks noChangeAspect="1"/>
            </p:cNvGraphicFramePr>
            <p:nvPr/>
          </p:nvGraphicFramePr>
          <p:xfrm>
            <a:off x="318" y="1392"/>
            <a:ext cx="30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177480" progId="Equation.3">
                    <p:embed/>
                  </p:oleObj>
                </mc:Choice>
                <mc:Fallback>
                  <p:oleObj name="公式" r:id="rId6" imgW="19044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392"/>
                          <a:ext cx="30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25" name="Rectangle 9"/>
            <p:cNvSpPr>
              <a:spLocks noChangeAspect="1" noChangeArrowheads="1"/>
            </p:cNvSpPr>
            <p:nvPr/>
          </p:nvSpPr>
          <p:spPr bwMode="auto">
            <a:xfrm>
              <a:off x="922" y="1244"/>
              <a:ext cx="1252" cy="1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6" name="Line 10"/>
            <p:cNvSpPr>
              <a:spLocks noChangeAspect="1" noChangeShapeType="1"/>
            </p:cNvSpPr>
            <p:nvPr/>
          </p:nvSpPr>
          <p:spPr bwMode="auto">
            <a:xfrm flipV="1">
              <a:off x="564" y="854"/>
              <a:ext cx="0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7" name="Line 11"/>
            <p:cNvSpPr>
              <a:spLocks noChangeAspect="1" noChangeShapeType="1"/>
            </p:cNvSpPr>
            <p:nvPr/>
          </p:nvSpPr>
          <p:spPr bwMode="auto">
            <a:xfrm flipV="1">
              <a:off x="566" y="1390"/>
              <a:ext cx="20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28" name="Object 12"/>
            <p:cNvGraphicFramePr>
              <a:graphicFrameLocks noChangeAspect="1"/>
            </p:cNvGraphicFramePr>
            <p:nvPr/>
          </p:nvGraphicFramePr>
          <p:xfrm>
            <a:off x="1461" y="1390"/>
            <a:ext cx="16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228600" progId="Equation.3">
                    <p:embed/>
                  </p:oleObj>
                </mc:Choice>
                <mc:Fallback>
                  <p:oleObj name="公式" r:id="rId8" imgW="12672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1390"/>
                          <a:ext cx="16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29" name="Line 13"/>
            <p:cNvSpPr>
              <a:spLocks noChangeAspect="1" noChangeShapeType="1"/>
            </p:cNvSpPr>
            <p:nvPr/>
          </p:nvSpPr>
          <p:spPr bwMode="auto">
            <a:xfrm>
              <a:off x="896" y="983"/>
              <a:ext cx="0" cy="3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0" name="Line 14"/>
            <p:cNvSpPr>
              <a:spLocks noChangeAspect="1" noChangeShapeType="1"/>
            </p:cNvSpPr>
            <p:nvPr/>
          </p:nvSpPr>
          <p:spPr bwMode="auto">
            <a:xfrm>
              <a:off x="2174" y="845"/>
              <a:ext cx="0" cy="5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AutoShape 15"/>
            <p:cNvSpPr>
              <a:spLocks noChangeAspect="1" noChangeArrowheads="1"/>
            </p:cNvSpPr>
            <p:nvPr/>
          </p:nvSpPr>
          <p:spPr bwMode="auto">
            <a:xfrm rot="5400000">
              <a:off x="787" y="922"/>
              <a:ext cx="209" cy="86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CC99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Line 16"/>
            <p:cNvSpPr>
              <a:spLocks noChangeAspect="1" noChangeShapeType="1"/>
            </p:cNvSpPr>
            <p:nvPr/>
          </p:nvSpPr>
          <p:spPr bwMode="auto">
            <a:xfrm flipV="1">
              <a:off x="940" y="975"/>
              <a:ext cx="12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Line 17"/>
            <p:cNvSpPr>
              <a:spLocks noChangeAspect="1" noChangeShapeType="1"/>
            </p:cNvSpPr>
            <p:nvPr/>
          </p:nvSpPr>
          <p:spPr bwMode="auto">
            <a:xfrm flipH="1">
              <a:off x="1730" y="978"/>
              <a:ext cx="17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Line 18"/>
            <p:cNvSpPr>
              <a:spLocks noChangeAspect="1" noChangeShapeType="1"/>
            </p:cNvSpPr>
            <p:nvPr/>
          </p:nvSpPr>
          <p:spPr bwMode="auto">
            <a:xfrm>
              <a:off x="1180" y="971"/>
              <a:ext cx="17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35" name="Object 19"/>
            <p:cNvGraphicFramePr>
              <a:graphicFrameLocks noChangeAspect="1"/>
            </p:cNvGraphicFramePr>
            <p:nvPr/>
          </p:nvGraphicFramePr>
          <p:xfrm>
            <a:off x="564" y="978"/>
            <a:ext cx="2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177480" progId="Equation.3">
                    <p:embed/>
                  </p:oleObj>
                </mc:Choice>
                <mc:Fallback>
                  <p:oleObj name="公式" r:id="rId10" imgW="152280" imgH="1774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978"/>
                          <a:ext cx="21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36" name="Object 20"/>
            <p:cNvGraphicFramePr>
              <a:graphicFrameLocks noChangeAspect="1"/>
            </p:cNvGraphicFramePr>
            <p:nvPr/>
          </p:nvGraphicFramePr>
          <p:xfrm>
            <a:off x="2535" y="1417"/>
            <a:ext cx="2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64880" imgH="177480" progId="Equation.3">
                    <p:embed/>
                  </p:oleObj>
                </mc:Choice>
                <mc:Fallback>
                  <p:oleObj name="公式" r:id="rId12" imgW="164880" imgH="177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1417"/>
                          <a:ext cx="21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37" name="Line 21"/>
            <p:cNvSpPr>
              <a:spLocks noChangeAspect="1" noChangeShapeType="1"/>
            </p:cNvSpPr>
            <p:nvPr/>
          </p:nvSpPr>
          <p:spPr bwMode="auto">
            <a:xfrm>
              <a:off x="2356" y="1124"/>
              <a:ext cx="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38" name="Object 22"/>
            <p:cNvGraphicFramePr>
              <a:graphicFrameLocks noChangeAspect="1"/>
            </p:cNvGraphicFramePr>
            <p:nvPr/>
          </p:nvGraphicFramePr>
          <p:xfrm>
            <a:off x="2445" y="913"/>
            <a:ext cx="16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913"/>
                          <a:ext cx="166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8839" name="Object 23"/>
          <p:cNvGraphicFramePr>
            <a:graphicFrameLocks noChangeAspect="1"/>
          </p:cNvGraphicFramePr>
          <p:nvPr/>
        </p:nvGraphicFramePr>
        <p:xfrm>
          <a:off x="7010400" y="2286000"/>
          <a:ext cx="1216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09480" imgH="393480" progId="Equation.3">
                  <p:embed/>
                </p:oleObj>
              </mc:Choice>
              <mc:Fallback>
                <p:oleObj name="公式" r:id="rId16" imgW="609480" imgH="393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0"/>
                        <a:ext cx="1216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0" name="Text Box 24"/>
          <p:cNvSpPr txBox="1">
            <a:spLocks noChangeArrowheads="1"/>
          </p:cNvSpPr>
          <p:nvPr/>
        </p:nvSpPr>
        <p:spPr bwMode="auto">
          <a:xfrm>
            <a:off x="4800600" y="24384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往返时间：</a:t>
            </a:r>
          </a:p>
        </p:txBody>
      </p: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762000" y="3886200"/>
            <a:ext cx="4205288" cy="2247900"/>
            <a:chOff x="322" y="2069"/>
            <a:chExt cx="2649" cy="1416"/>
          </a:xfrm>
        </p:grpSpPr>
        <p:graphicFrame>
          <p:nvGraphicFramePr>
            <p:cNvPr id="418842" name="Object 26"/>
            <p:cNvGraphicFramePr>
              <a:graphicFrameLocks noChangeAspect="1"/>
            </p:cNvGraphicFramePr>
            <p:nvPr/>
          </p:nvGraphicFramePr>
          <p:xfrm>
            <a:off x="2690" y="3218"/>
            <a:ext cx="18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218"/>
                          <a:ext cx="18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43" name="Object 27"/>
            <p:cNvGraphicFramePr>
              <a:graphicFrameLocks noChangeAspect="1"/>
            </p:cNvGraphicFramePr>
            <p:nvPr/>
          </p:nvGraphicFramePr>
          <p:xfrm>
            <a:off x="863" y="3130"/>
            <a:ext cx="25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2280" imgH="215640" progId="Equation.3">
                    <p:embed/>
                  </p:oleObj>
                </mc:Choice>
                <mc:Fallback>
                  <p:oleObj name="公式" r:id="rId20" imgW="152280" imgH="2156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3130"/>
                          <a:ext cx="256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44" name="Object 28"/>
            <p:cNvGraphicFramePr>
              <a:graphicFrameLocks noChangeAspect="1"/>
            </p:cNvGraphicFramePr>
            <p:nvPr/>
          </p:nvGraphicFramePr>
          <p:xfrm>
            <a:off x="2049" y="3139"/>
            <a:ext cx="28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15640" progId="Equation.3">
                    <p:embed/>
                  </p:oleObj>
                </mc:Choice>
                <mc:Fallback>
                  <p:oleObj name="公式" r:id="rId22" imgW="164880" imgH="2156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3139"/>
                          <a:ext cx="286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45" name="Object 29"/>
            <p:cNvGraphicFramePr>
              <a:graphicFrameLocks noChangeAspect="1"/>
            </p:cNvGraphicFramePr>
            <p:nvPr/>
          </p:nvGraphicFramePr>
          <p:xfrm>
            <a:off x="322" y="3173"/>
            <a:ext cx="21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177480" progId="Equation.3">
                    <p:embed/>
                  </p:oleObj>
                </mc:Choice>
                <mc:Fallback>
                  <p:oleObj name="公式" r:id="rId24" imgW="152280" imgH="1774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3173"/>
                          <a:ext cx="214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46" name="Line 30"/>
            <p:cNvSpPr>
              <a:spLocks noChangeAspect="1" noChangeShapeType="1"/>
            </p:cNvSpPr>
            <p:nvPr/>
          </p:nvSpPr>
          <p:spPr bwMode="auto">
            <a:xfrm flipH="1" flipV="1">
              <a:off x="481" y="2232"/>
              <a:ext cx="4" cy="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7" name="Line 31"/>
            <p:cNvSpPr>
              <a:spLocks noChangeAspect="1" noChangeShapeType="1"/>
            </p:cNvSpPr>
            <p:nvPr/>
          </p:nvSpPr>
          <p:spPr bwMode="auto">
            <a:xfrm>
              <a:off x="478" y="3188"/>
              <a:ext cx="2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8" name="Rectangle 32"/>
            <p:cNvSpPr>
              <a:spLocks noChangeAspect="1" noChangeArrowheads="1"/>
            </p:cNvSpPr>
            <p:nvPr/>
          </p:nvSpPr>
          <p:spPr bwMode="auto">
            <a:xfrm>
              <a:off x="980" y="2695"/>
              <a:ext cx="1159" cy="123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49" name="Line 33"/>
            <p:cNvSpPr>
              <a:spLocks noChangeAspect="1" noChangeShapeType="1"/>
            </p:cNvSpPr>
            <p:nvPr/>
          </p:nvSpPr>
          <p:spPr bwMode="auto">
            <a:xfrm flipV="1">
              <a:off x="561" y="2330"/>
              <a:ext cx="0" cy="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0" name="Line 34"/>
            <p:cNvSpPr>
              <a:spLocks noChangeAspect="1" noChangeShapeType="1"/>
            </p:cNvSpPr>
            <p:nvPr/>
          </p:nvSpPr>
          <p:spPr bwMode="auto">
            <a:xfrm flipV="1">
              <a:off x="561" y="2811"/>
              <a:ext cx="216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51" name="Object 35"/>
            <p:cNvGraphicFramePr>
              <a:graphicFrameLocks noChangeAspect="1"/>
            </p:cNvGraphicFramePr>
            <p:nvPr/>
          </p:nvGraphicFramePr>
          <p:xfrm>
            <a:off x="1446" y="2888"/>
            <a:ext cx="1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88560" imgH="177480" progId="Equation.3">
                    <p:embed/>
                  </p:oleObj>
                </mc:Choice>
                <mc:Fallback>
                  <p:oleObj name="公式" r:id="rId26" imgW="88560" imgH="17748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888"/>
                          <a:ext cx="12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2" name="Line 36"/>
            <p:cNvSpPr>
              <a:spLocks noChangeAspect="1" noChangeShapeType="1"/>
            </p:cNvSpPr>
            <p:nvPr/>
          </p:nvSpPr>
          <p:spPr bwMode="auto">
            <a:xfrm>
              <a:off x="951" y="2457"/>
              <a:ext cx="0" cy="369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3" name="AutoShape 37"/>
            <p:cNvSpPr>
              <a:spLocks noChangeAspect="1" noChangeArrowheads="1"/>
            </p:cNvSpPr>
            <p:nvPr/>
          </p:nvSpPr>
          <p:spPr bwMode="auto">
            <a:xfrm rot="5400000">
              <a:off x="851" y="2383"/>
              <a:ext cx="193" cy="81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CC99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4" name="Line 38"/>
            <p:cNvSpPr>
              <a:spLocks noChangeAspect="1" noChangeShapeType="1"/>
            </p:cNvSpPr>
            <p:nvPr/>
          </p:nvSpPr>
          <p:spPr bwMode="auto">
            <a:xfrm flipV="1">
              <a:off x="989" y="2437"/>
              <a:ext cx="1547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5" name="Line 39"/>
            <p:cNvSpPr>
              <a:spLocks noChangeAspect="1" noChangeShapeType="1"/>
            </p:cNvSpPr>
            <p:nvPr/>
          </p:nvSpPr>
          <p:spPr bwMode="auto">
            <a:xfrm flipH="1" flipV="1">
              <a:off x="1796" y="2436"/>
              <a:ext cx="1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6" name="Line 40"/>
            <p:cNvSpPr>
              <a:spLocks noChangeAspect="1" noChangeShapeType="1"/>
            </p:cNvSpPr>
            <p:nvPr/>
          </p:nvSpPr>
          <p:spPr bwMode="auto">
            <a:xfrm flipV="1">
              <a:off x="1131" y="2435"/>
              <a:ext cx="41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57" name="Object 41"/>
            <p:cNvGraphicFramePr>
              <a:graphicFrameLocks noChangeAspect="1"/>
            </p:cNvGraphicFramePr>
            <p:nvPr/>
          </p:nvGraphicFramePr>
          <p:xfrm>
            <a:off x="561" y="2453"/>
            <a:ext cx="18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52280" imgH="177480" progId="Equation.3">
                    <p:embed/>
                  </p:oleObj>
                </mc:Choice>
                <mc:Fallback>
                  <p:oleObj name="公式" r:id="rId28" imgW="152280" imgH="17748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453"/>
                          <a:ext cx="185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8" name="Object 42"/>
            <p:cNvGraphicFramePr>
              <a:graphicFrameLocks noChangeAspect="1"/>
            </p:cNvGraphicFramePr>
            <p:nvPr/>
          </p:nvGraphicFramePr>
          <p:xfrm>
            <a:off x="2707" y="275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64880" imgH="177480" progId="Equation.3">
                    <p:embed/>
                  </p:oleObj>
                </mc:Choice>
                <mc:Fallback>
                  <p:oleObj name="公式" r:id="rId30" imgW="164880" imgH="17748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750"/>
                          <a:ext cx="26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9" name="Line 43"/>
            <p:cNvSpPr>
              <a:spLocks noChangeAspect="1" noChangeShapeType="1"/>
            </p:cNvSpPr>
            <p:nvPr/>
          </p:nvSpPr>
          <p:spPr bwMode="auto">
            <a:xfrm>
              <a:off x="1966" y="2315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60" name="Object 44"/>
            <p:cNvGraphicFramePr>
              <a:graphicFrameLocks noChangeAspect="1"/>
            </p:cNvGraphicFramePr>
            <p:nvPr/>
          </p:nvGraphicFramePr>
          <p:xfrm>
            <a:off x="2049" y="2069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26720" imgH="139680" progId="Equation.3">
                    <p:embed/>
                  </p:oleObj>
                </mc:Choice>
                <mc:Fallback>
                  <p:oleObj name="公式" r:id="rId32" imgW="126720" imgH="13968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2069"/>
                          <a:ext cx="19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61" name="Object 45"/>
            <p:cNvGraphicFramePr>
              <a:graphicFrameLocks noChangeAspect="1"/>
            </p:cNvGraphicFramePr>
            <p:nvPr/>
          </p:nvGraphicFramePr>
          <p:xfrm>
            <a:off x="568" y="2944"/>
            <a:ext cx="1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26720" imgH="177480" progId="Equation.3">
                    <p:embed/>
                  </p:oleObj>
                </mc:Choice>
                <mc:Fallback>
                  <p:oleObj name="公式" r:id="rId34" imgW="126720" imgH="17748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944"/>
                          <a:ext cx="14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8862" name="Group 46"/>
            <p:cNvGrpSpPr>
              <a:grpSpLocks noChangeAspect="1"/>
            </p:cNvGrpSpPr>
            <p:nvPr/>
          </p:nvGrpSpPr>
          <p:grpSpPr bwMode="auto">
            <a:xfrm>
              <a:off x="2158" y="2695"/>
              <a:ext cx="414" cy="123"/>
              <a:chOff x="3894" y="12341"/>
              <a:chExt cx="525" cy="156"/>
            </a:xfrm>
          </p:grpSpPr>
          <p:sp>
            <p:nvSpPr>
              <p:cNvPr id="418863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3894" y="12341"/>
                <a:ext cx="105" cy="15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64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4104" y="12341"/>
                <a:ext cx="105" cy="15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65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4314" y="12341"/>
                <a:ext cx="105" cy="15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9CC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8866" name="Line 50"/>
            <p:cNvSpPr>
              <a:spLocks noChangeAspect="1" noChangeShapeType="1"/>
            </p:cNvSpPr>
            <p:nvPr/>
          </p:nvSpPr>
          <p:spPr bwMode="auto">
            <a:xfrm>
              <a:off x="2569" y="2340"/>
              <a:ext cx="0" cy="4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67" name="Object 51"/>
            <p:cNvGraphicFramePr>
              <a:graphicFrameLocks noChangeAspect="1"/>
            </p:cNvGraphicFramePr>
            <p:nvPr/>
          </p:nvGraphicFramePr>
          <p:xfrm>
            <a:off x="1635" y="2192"/>
            <a:ext cx="15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139680" imgH="177480" progId="Equation.3">
                    <p:embed/>
                  </p:oleObj>
                </mc:Choice>
                <mc:Fallback>
                  <p:oleObj name="公式" r:id="rId36" imgW="139680" imgH="17748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" y="2192"/>
                          <a:ext cx="15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68" name="Line 52"/>
            <p:cNvSpPr>
              <a:spLocks noChangeAspect="1" noChangeShapeType="1"/>
            </p:cNvSpPr>
            <p:nvPr/>
          </p:nvSpPr>
          <p:spPr bwMode="auto">
            <a:xfrm>
              <a:off x="975" y="2821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69" name="Line 53"/>
            <p:cNvSpPr>
              <a:spLocks noChangeAspect="1" noChangeShapeType="1"/>
            </p:cNvSpPr>
            <p:nvPr/>
          </p:nvSpPr>
          <p:spPr bwMode="auto">
            <a:xfrm>
              <a:off x="2134" y="2821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70" name="Line 54"/>
            <p:cNvSpPr>
              <a:spLocks noChangeAspect="1" noChangeShapeType="1"/>
            </p:cNvSpPr>
            <p:nvPr/>
          </p:nvSpPr>
          <p:spPr bwMode="auto">
            <a:xfrm>
              <a:off x="2560" y="2809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71" name="Line 55"/>
            <p:cNvSpPr>
              <a:spLocks noChangeAspect="1" noChangeShapeType="1"/>
            </p:cNvSpPr>
            <p:nvPr/>
          </p:nvSpPr>
          <p:spPr bwMode="auto">
            <a:xfrm>
              <a:off x="977" y="2892"/>
              <a:ext cx="1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72" name="Line 56"/>
            <p:cNvSpPr>
              <a:spLocks noChangeAspect="1" noChangeShapeType="1"/>
            </p:cNvSpPr>
            <p:nvPr/>
          </p:nvSpPr>
          <p:spPr bwMode="auto">
            <a:xfrm>
              <a:off x="2151" y="2893"/>
              <a:ext cx="4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8873" name="Object 57"/>
            <p:cNvGraphicFramePr>
              <a:graphicFrameLocks noChangeAspect="1"/>
            </p:cNvGraphicFramePr>
            <p:nvPr/>
          </p:nvGraphicFramePr>
          <p:xfrm>
            <a:off x="2127" y="2858"/>
            <a:ext cx="46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291960" imgH="215640" progId="Equation.3">
                    <p:embed/>
                  </p:oleObj>
                </mc:Choice>
                <mc:Fallback>
                  <p:oleObj name="公式" r:id="rId38" imgW="291960" imgH="2156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858"/>
                          <a:ext cx="461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8874" name="Object 58"/>
          <p:cNvGraphicFramePr>
            <a:graphicFrameLocks noChangeAspect="1"/>
          </p:cNvGraphicFramePr>
          <p:nvPr/>
        </p:nvGraphicFramePr>
        <p:xfrm>
          <a:off x="7315200" y="4038600"/>
          <a:ext cx="1417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723600" imgH="215640" progId="Equation.3">
                  <p:embed/>
                </p:oleObj>
              </mc:Choice>
              <mc:Fallback>
                <p:oleObj name="公式" r:id="rId40" imgW="723600" imgH="2156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038600"/>
                        <a:ext cx="14176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75" name="Text Box 59"/>
          <p:cNvSpPr txBox="1">
            <a:spLocks noChangeArrowheads="1"/>
          </p:cNvSpPr>
          <p:nvPr/>
        </p:nvSpPr>
        <p:spPr bwMode="auto">
          <a:xfrm>
            <a:off x="5029200" y="4114800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入射路程：</a:t>
            </a:r>
          </a:p>
        </p:txBody>
      </p:sp>
      <p:graphicFrame>
        <p:nvGraphicFramePr>
          <p:cNvPr id="418876" name="Object 60"/>
          <p:cNvGraphicFramePr>
            <a:graphicFrameLocks noChangeAspect="1"/>
          </p:cNvGraphicFramePr>
          <p:nvPr/>
        </p:nvGraphicFramePr>
        <p:xfrm>
          <a:off x="7315200" y="4648200"/>
          <a:ext cx="1069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545626" imgH="215713" progId="Equation.3">
                  <p:embed/>
                </p:oleObj>
              </mc:Choice>
              <mc:Fallback>
                <p:oleObj name="公式" r:id="rId42" imgW="545626" imgH="215713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648200"/>
                        <a:ext cx="10699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77" name="Object 61"/>
          <p:cNvGraphicFramePr>
            <a:graphicFrameLocks noChangeAspect="1"/>
          </p:cNvGraphicFramePr>
          <p:nvPr/>
        </p:nvGraphicFramePr>
        <p:xfrm>
          <a:off x="7010400" y="5486400"/>
          <a:ext cx="1408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698400" imgH="393480" progId="Equation.3">
                  <p:embed/>
                </p:oleObj>
              </mc:Choice>
              <mc:Fallback>
                <p:oleObj name="公式" r:id="rId44" imgW="698400" imgH="393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86400"/>
                        <a:ext cx="14081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78" name="Text Box 62"/>
          <p:cNvSpPr txBox="1">
            <a:spLocks noChangeArrowheads="1"/>
          </p:cNvSpPr>
          <p:nvPr/>
        </p:nvSpPr>
        <p:spPr bwMode="auto">
          <a:xfrm>
            <a:off x="5257800" y="5562600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/>
              <a:t>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0" grpId="0"/>
      <p:bldP spid="418875" grpId="0"/>
      <p:bldP spid="4188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D2C-C630-427E-BE9C-002ED16156C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时空的相对性 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81000" y="1690687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3. </a:t>
            </a:r>
            <a:r>
              <a:rPr lang="en-US" altLang="en-US" sz="2800" dirty="0" err="1"/>
              <a:t>长度的收缩</a:t>
            </a:r>
            <a:endParaRPr lang="en-US" altLang="en-US" sz="2800" dirty="0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同理可得光脉冲从反射镜返回到光源的时间： </a:t>
            </a:r>
          </a:p>
        </p:txBody>
      </p:sp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7632700" y="1981200"/>
          <a:ext cx="14351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393480" progId="Equation.3">
                  <p:embed/>
                </p:oleObj>
              </mc:Choice>
              <mc:Fallback>
                <p:oleObj name="公式" r:id="rId2" imgW="7110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1981200"/>
                        <a:ext cx="14351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Text Box 7"/>
          <p:cNvSpPr txBox="1">
            <a:spLocks noChangeArrowheads="1"/>
          </p:cNvSpPr>
          <p:nvPr/>
        </p:nvSpPr>
        <p:spPr bwMode="auto">
          <a:xfrm>
            <a:off x="533400" y="2819400"/>
            <a:ext cx="295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全程所用时间： </a:t>
            </a:r>
          </a:p>
        </p:txBody>
      </p:sp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3581400" y="2895600"/>
          <a:ext cx="17367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88614" imgH="215806" progId="Equation.3">
                  <p:embed/>
                </p:oleObj>
              </mc:Choice>
              <mc:Fallback>
                <p:oleObj name="公式" r:id="rId4" imgW="888614" imgH="21580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7367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1676400" y="3429000"/>
          <a:ext cx="39211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5520" imgH="431640" progId="Equation.3">
                  <p:embed/>
                </p:oleObj>
              </mc:Choice>
              <mc:Fallback>
                <p:oleObj name="公式" r:id="rId6" imgW="195552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9211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2133600" y="4495800"/>
          <a:ext cx="25320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69720" imgH="279360" progId="Equation.3">
                  <p:embed/>
                </p:oleObj>
              </mc:Choice>
              <mc:Fallback>
                <p:oleObj name="公式" r:id="rId8" imgW="1269720" imgH="279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253206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/>
        </p:nvGraphicFramePr>
        <p:xfrm>
          <a:off x="1676400" y="5360987"/>
          <a:ext cx="31448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74640" imgH="469800" progId="Equation.3">
                  <p:embed/>
                </p:oleObj>
              </mc:Choice>
              <mc:Fallback>
                <p:oleObj name="公式" r:id="rId10" imgW="1574640" imgH="469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60987"/>
                        <a:ext cx="31448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4" name="Object 12"/>
          <p:cNvGraphicFramePr>
            <a:graphicFrameLocks noChangeAspect="1"/>
          </p:cNvGraphicFramePr>
          <p:nvPr/>
        </p:nvGraphicFramePr>
        <p:xfrm>
          <a:off x="4876800" y="5334000"/>
          <a:ext cx="18002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01440" imgH="469800" progId="Equation.3">
                  <p:embed/>
                </p:oleObj>
              </mc:Choice>
              <mc:Fallback>
                <p:oleObj name="公式" r:id="rId12" imgW="901440" imgH="46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18002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838200" y="4519612"/>
            <a:ext cx="1295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因为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  <p:bldP spid="443399" grpId="0"/>
      <p:bldP spid="4434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03AB-6084-44FB-84F2-47514436D1D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时空的相对性 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3. </a:t>
            </a:r>
            <a:r>
              <a:rPr lang="en-US" altLang="en-US" sz="2800" dirty="0" err="1"/>
              <a:t>长度的收缩</a:t>
            </a:r>
            <a:endParaRPr lang="en-US" altLang="en-US" sz="2800" dirty="0"/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/>
        </p:nvGraphicFramePr>
        <p:xfrm>
          <a:off x="3962400" y="2057400"/>
          <a:ext cx="24765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0360" imgH="279360" progId="Equation.3">
                  <p:embed/>
                </p:oleObj>
              </mc:Choice>
              <mc:Fallback>
                <p:oleObj name="公式" r:id="rId2" imgW="99036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57400"/>
                        <a:ext cx="2476500" cy="6937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4" name="Text Box 8"/>
          <p:cNvSpPr txBox="1">
            <a:spLocks noChangeArrowheads="1"/>
          </p:cNvSpPr>
          <p:nvPr/>
        </p:nvSpPr>
        <p:spPr bwMode="auto">
          <a:xfrm>
            <a:off x="1752600" y="2209800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解得：</a:t>
            </a:r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228600" y="2895600"/>
            <a:ext cx="8839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原长</a:t>
            </a:r>
            <a:r>
              <a:rPr lang="zh-CN" altLang="en-US" sz="2800" dirty="0"/>
              <a:t>：在相对于观察者静止的参考系中测得的物体长度。</a:t>
            </a:r>
          </a:p>
        </p:txBody>
      </p:sp>
      <p:sp>
        <p:nvSpPr>
          <p:cNvPr id="444426" name="Text Box 10"/>
          <p:cNvSpPr txBox="1">
            <a:spLocks noChangeArrowheads="1"/>
          </p:cNvSpPr>
          <p:nvPr/>
        </p:nvSpPr>
        <p:spPr bwMode="auto">
          <a:xfrm>
            <a:off x="165100" y="3657600"/>
            <a:ext cx="8064500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长度收缩</a:t>
            </a:r>
            <a:r>
              <a:rPr lang="zh-CN" altLang="en-US" sz="2800" dirty="0"/>
              <a:t>：运动物体的长度小于原长，           。</a:t>
            </a:r>
          </a:p>
        </p:txBody>
      </p:sp>
      <p:graphicFrame>
        <p:nvGraphicFramePr>
          <p:cNvPr id="444427" name="Object 11"/>
          <p:cNvGraphicFramePr>
            <a:graphicFrameLocks noChangeAspect="1"/>
          </p:cNvGraphicFramePr>
          <p:nvPr/>
        </p:nvGraphicFramePr>
        <p:xfrm>
          <a:off x="6400800" y="3657600"/>
          <a:ext cx="863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0120" imgH="228600" progId="Equation.3">
                  <p:embed/>
                </p:oleObj>
              </mc:Choice>
              <mc:Fallback>
                <p:oleObj name="公式" r:id="rId4" imgW="3301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863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/>
        </p:nvGraphicFramePr>
        <p:xfrm>
          <a:off x="1752600" y="4569619"/>
          <a:ext cx="850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139680" progId="Equation.3">
                  <p:embed/>
                </p:oleObj>
              </mc:Choice>
              <mc:Fallback>
                <p:oleObj name="公式" r:id="rId6" imgW="43164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69619"/>
                        <a:ext cx="8509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/>
        </p:nvGraphicFramePr>
        <p:xfrm>
          <a:off x="2895600" y="4482306"/>
          <a:ext cx="1023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7960" imgH="228600" progId="Equation.3">
                  <p:embed/>
                </p:oleObj>
              </mc:Choice>
              <mc:Fallback>
                <p:oleObj name="公式" r:id="rId8" imgW="50796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82306"/>
                        <a:ext cx="1023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0" name="Text Box 14"/>
          <p:cNvSpPr txBox="1">
            <a:spLocks noChangeArrowheads="1"/>
          </p:cNvSpPr>
          <p:nvPr/>
        </p:nvSpPr>
        <p:spPr bwMode="auto">
          <a:xfrm>
            <a:off x="581025" y="4419600"/>
            <a:ext cx="576263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当</a:t>
            </a:r>
          </a:p>
        </p:txBody>
      </p:sp>
      <p:sp>
        <p:nvSpPr>
          <p:cNvPr id="444431" name="Text Box 15"/>
          <p:cNvSpPr txBox="1">
            <a:spLocks noChangeArrowheads="1"/>
          </p:cNvSpPr>
          <p:nvPr/>
        </p:nvSpPr>
        <p:spPr bwMode="auto">
          <a:xfrm>
            <a:off x="609600" y="5715000"/>
            <a:ext cx="7343775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/>
              <a:t>注意：长度收缩只发生在运动的方向上。 </a:t>
            </a:r>
          </a:p>
        </p:txBody>
      </p:sp>
      <p:sp>
        <p:nvSpPr>
          <p:cNvPr id="444432" name="Rectangle 16"/>
          <p:cNvSpPr>
            <a:spLocks noChangeArrowheads="1"/>
          </p:cNvSpPr>
          <p:nvPr/>
        </p:nvSpPr>
        <p:spPr bwMode="auto">
          <a:xfrm>
            <a:off x="609600" y="5029200"/>
            <a:ext cx="2667000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/>
              <a:t>运动的尺变短。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4" grpId="0"/>
      <p:bldP spid="444425" grpId="0"/>
      <p:bldP spid="444426" grpId="0"/>
      <p:bldP spid="444430" grpId="0"/>
      <p:bldP spid="4444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DF2D-4580-490D-A146-A708C4DB4FC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228600" y="1203472"/>
            <a:ext cx="8763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  </a:t>
            </a:r>
            <a:r>
              <a:rPr kumimoji="1" lang="zh-CN" altLang="en-US" sz="2400" dirty="0">
                <a:solidFill>
                  <a:srgbClr val="FF0000"/>
                </a:solidFill>
              </a:rPr>
              <a:t>静系</a:t>
            </a:r>
            <a:r>
              <a:rPr kumimoji="1" lang="zh-CN" altLang="en-US" sz="2400" dirty="0"/>
              <a:t>（以自身为参考系）中</a:t>
            </a:r>
            <a:r>
              <a:rPr kumimoji="1" lang="zh-CN" altLang="en-US" sz="2400" dirty="0">
                <a:sym typeface="Symbol" pitchFamily="18" charset="2"/>
              </a:rPr>
              <a:t>子的平均寿命为</a:t>
            </a:r>
            <a:r>
              <a:rPr kumimoji="1" lang="zh-CN" altLang="en-US" sz="2400" i="1" dirty="0">
                <a:sym typeface="Symbol" pitchFamily="18" charset="2"/>
              </a:rPr>
              <a:t> </a:t>
            </a:r>
            <a:r>
              <a:rPr kumimoji="1" lang="en-US" altLang="zh-CN" sz="2400" dirty="0">
                <a:sym typeface="Symbol" pitchFamily="18" charset="2"/>
              </a:rPr>
              <a:t>= 2.210</a:t>
            </a:r>
            <a:r>
              <a:rPr kumimoji="1" lang="en-US" altLang="zh-CN" sz="2400" baseline="30000" dirty="0">
                <a:sym typeface="Symbol" pitchFamily="18" charset="2"/>
              </a:rPr>
              <a:t>-6 </a:t>
            </a:r>
            <a:r>
              <a:rPr kumimoji="1" lang="en-US" altLang="zh-CN" sz="2400" dirty="0">
                <a:sym typeface="Symbol" pitchFamily="18" charset="2"/>
              </a:rPr>
              <a:t>s</a:t>
            </a:r>
            <a:r>
              <a:rPr kumimoji="1" lang="zh-CN" altLang="en-US" sz="2400" dirty="0">
                <a:sym typeface="Symbol" pitchFamily="18" charset="2"/>
              </a:rPr>
              <a:t>。据报导，在一组高能物理实验中，当它的速度为</a:t>
            </a:r>
            <a:r>
              <a:rPr kumimoji="1" lang="en-US" altLang="zh-CN" sz="2400" i="1" dirty="0">
                <a:latin typeface="Book Antiqua" pitchFamily="18" charset="0"/>
                <a:sym typeface="Symbol" pitchFamily="18" charset="2"/>
              </a:rPr>
              <a:t>v</a:t>
            </a:r>
            <a:r>
              <a:rPr kumimoji="1" lang="en-US" altLang="zh-CN" sz="2400" i="1" dirty="0">
                <a:sym typeface="Symbol" pitchFamily="18" charset="2"/>
              </a:rPr>
              <a:t> </a:t>
            </a:r>
            <a:r>
              <a:rPr kumimoji="1" lang="en-US" altLang="zh-CN" sz="2400" dirty="0">
                <a:sym typeface="Symbol" pitchFamily="18" charset="2"/>
              </a:rPr>
              <a:t>= 0.9966</a:t>
            </a:r>
            <a:r>
              <a:rPr kumimoji="1" lang="en-US" altLang="zh-CN" sz="2400" i="1" dirty="0">
                <a:sym typeface="Symbol" pitchFamily="18" charset="2"/>
              </a:rPr>
              <a:t>c </a:t>
            </a:r>
            <a:r>
              <a:rPr kumimoji="1" lang="zh-CN" altLang="zh-CN" sz="2400" dirty="0">
                <a:sym typeface="Symbol" pitchFamily="18" charset="2"/>
              </a:rPr>
              <a:t>时通过的平均距离为8</a:t>
            </a:r>
            <a:r>
              <a:rPr kumimoji="1" lang="en-US" altLang="zh-CN" sz="2400" dirty="0">
                <a:sym typeface="Symbol" pitchFamily="18" charset="2"/>
              </a:rPr>
              <a:t> km</a:t>
            </a:r>
            <a:r>
              <a:rPr kumimoji="1" lang="zh-CN" altLang="en-US" sz="2400" dirty="0">
                <a:sym typeface="Symbol" pitchFamily="18" charset="2"/>
              </a:rPr>
              <a:t>。</a:t>
            </a:r>
            <a:r>
              <a:rPr kumimoji="1" lang="zh-CN" altLang="zh-CN" sz="2400" dirty="0">
                <a:sym typeface="Symbol" pitchFamily="18" charset="2"/>
              </a:rPr>
              <a:t>试说明这一现象。</a:t>
            </a:r>
            <a:endParaRPr kumimoji="1" lang="zh-CN" altLang="en-US" sz="2400" dirty="0">
              <a:sym typeface="Symbol" pitchFamily="18" charset="2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381000" y="2528887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宋体" pitchFamily="2" charset="-122"/>
                <a:sym typeface="Symbol" pitchFamily="18" charset="2"/>
              </a:rPr>
              <a:t>解：</a:t>
            </a:r>
            <a:endParaRPr kumimoji="1" lang="zh-CN" altLang="en-US" sz="28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244600" y="2528887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按经典力学</a:t>
            </a:r>
          </a:p>
        </p:txBody>
      </p:sp>
      <p:graphicFrame>
        <p:nvGraphicFramePr>
          <p:cNvPr id="442374" name="Object 6"/>
          <p:cNvGraphicFramePr>
            <a:graphicFrameLocks noChangeAspect="1"/>
          </p:cNvGraphicFramePr>
          <p:nvPr/>
        </p:nvGraphicFramePr>
        <p:xfrm>
          <a:off x="1295400" y="3081337"/>
          <a:ext cx="5915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360" imgH="228600" progId="Equation.3">
                  <p:embed/>
                </p:oleObj>
              </mc:Choice>
              <mc:Fallback>
                <p:oleObj name="公式" r:id="rId2" imgW="2349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81337"/>
                        <a:ext cx="5915025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1143000" y="3824287"/>
            <a:ext cx="2705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按相对论力学</a:t>
            </a:r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/>
        </p:nvGraphicFramePr>
        <p:xfrm>
          <a:off x="1066800" y="4329112"/>
          <a:ext cx="72945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0680" imgH="495000" progId="Equation.3">
                  <p:embed/>
                </p:oleObj>
              </mc:Choice>
              <mc:Fallback>
                <p:oleObj name="公式" r:id="rId4" imgW="2920680" imgH="495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29112"/>
                        <a:ext cx="7294563" cy="1233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1066800" y="5715000"/>
          <a:ext cx="7123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57320" imgH="228600" progId="Equation.3">
                  <p:embed/>
                </p:oleObj>
              </mc:Choice>
              <mc:Fallback>
                <p:oleObj name="公式" r:id="rId6" imgW="28573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7123113" cy="566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utoUpdateAnimBg="0"/>
      <p:bldP spid="442373" grpId="0" autoUpdateAnimBg="0"/>
      <p:bldP spid="4423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56B5-EF5A-4E7E-A6BB-DEB4BDD8CE45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446471" name="Object 7"/>
          <p:cNvGraphicFramePr>
            <a:graphicFrameLocks noChangeAspect="1"/>
          </p:cNvGraphicFramePr>
          <p:nvPr/>
        </p:nvGraphicFramePr>
        <p:xfrm>
          <a:off x="2209800" y="4114800"/>
          <a:ext cx="2760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41500" imgH="419100" progId="">
                  <p:embed/>
                </p:oleObj>
              </mc:Choice>
              <mc:Fallback>
                <p:oleObj r:id="rId2" imgW="1841500" imgH="4191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27606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2209800" y="5715000"/>
          <a:ext cx="29892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93900" imgH="419100" progId="">
                  <p:embed/>
                </p:oleObj>
              </mc:Choice>
              <mc:Fallback>
                <p:oleObj r:id="rId4" imgW="1993900" imgH="4191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29892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3" name="Rectangle 9"/>
          <p:cNvSpPr>
            <a:spLocks noChangeArrowheads="1"/>
          </p:cNvSpPr>
          <p:nvPr/>
        </p:nvSpPr>
        <p:spPr bwMode="auto">
          <a:xfrm>
            <a:off x="609600" y="3398838"/>
            <a:ext cx="155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解：（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914400" y="4800600"/>
            <a:ext cx="1212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0" y="410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2133600" y="3352800"/>
          <a:ext cx="16160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79280" imgH="444240" progId="Equation.3">
                  <p:embed/>
                </p:oleObj>
              </mc:Choice>
              <mc:Fallback>
                <p:oleObj name="公式" r:id="rId6" imgW="1079280" imgH="44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6160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2117725" y="4876800"/>
          <a:ext cx="16160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9280" imgH="444240" progId="Equation.3">
                  <p:embed/>
                </p:oleObj>
              </mc:Choice>
              <mc:Fallback>
                <p:oleObj name="公式" r:id="rId8" imgW="107928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4876800"/>
                        <a:ext cx="16160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228600" y="12192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13.2</a:t>
            </a:r>
            <a:r>
              <a:rPr lang="en-US" altLang="zh-CN" sz="2400">
                <a:latin typeface="Arial" charset="0"/>
              </a:rPr>
              <a:t>  </a:t>
            </a:r>
            <a:r>
              <a:rPr lang="zh-CN" altLang="en-US" sz="2400"/>
              <a:t>有一对父子，父亲</a:t>
            </a:r>
            <a:r>
              <a:rPr lang="en-US" altLang="zh-CN" sz="2400"/>
              <a:t>30</a:t>
            </a:r>
            <a:r>
              <a:rPr lang="zh-CN" altLang="en-US" sz="2400"/>
              <a:t>岁，儿子</a:t>
            </a:r>
            <a:r>
              <a:rPr lang="en-US" altLang="zh-CN" sz="2400"/>
              <a:t>10</a:t>
            </a:r>
            <a:r>
              <a:rPr lang="zh-CN" altLang="en-US" sz="2400"/>
              <a:t>岁那年，父亲去作太空旅行，速度为</a:t>
            </a:r>
            <a:endParaRPr lang="zh-CN" altLang="en-US" sz="2400">
              <a:latin typeface="Arial" charset="0"/>
            </a:endParaRPr>
          </a:p>
        </p:txBody>
      </p:sp>
      <p:graphicFrame>
        <p:nvGraphicFramePr>
          <p:cNvPr id="446480" name="Object 16"/>
          <p:cNvGraphicFramePr>
            <a:graphicFrameLocks noChangeAspect="1"/>
          </p:cNvGraphicFramePr>
          <p:nvPr/>
        </p:nvGraphicFramePr>
        <p:xfrm>
          <a:off x="2524125" y="1676400"/>
          <a:ext cx="676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4307" imgH="203112" progId="Equation.3">
                  <p:embed/>
                </p:oleObj>
              </mc:Choice>
              <mc:Fallback>
                <p:oleObj name="公式" r:id="rId10" imgW="444307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676400"/>
                        <a:ext cx="676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76200" y="208915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）在地面上的儿子看来，他</a:t>
            </a:r>
            <a:r>
              <a:rPr lang="en-US" altLang="zh-CN" sz="2400"/>
              <a:t>50</a:t>
            </a:r>
            <a:r>
              <a:rPr lang="zh-CN" altLang="en-US" sz="2400"/>
              <a:t>岁时，其天上的父亲为几岁（设为</a:t>
            </a:r>
            <a:r>
              <a:rPr lang="en-US" altLang="zh-CN" sz="2400" i="1"/>
              <a:t>x</a:t>
            </a:r>
            <a:r>
              <a:rPr lang="zh-CN" altLang="en-US" sz="2400"/>
              <a:t>岁）？</a:t>
            </a:r>
          </a:p>
          <a:p>
            <a:pPr eaLnBrk="0" hangingPunct="0"/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）在天上的父亲看来，他</a:t>
            </a:r>
            <a:r>
              <a:rPr lang="en-US" altLang="zh-CN" sz="2400" i="1"/>
              <a:t>x</a:t>
            </a:r>
            <a:r>
              <a:rPr lang="zh-CN" altLang="en-US" sz="2400"/>
              <a:t>岁时，其地面上的儿子为几岁</a:t>
            </a:r>
            <a:r>
              <a:rPr lang="en-US" altLang="zh-CN" sz="2400"/>
              <a:t>?</a:t>
            </a:r>
            <a:endParaRPr lang="en-US" altLang="zh-CN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3" grpId="0"/>
      <p:bldP spid="4464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5CC6-45DE-422C-9C9D-F13ACDEFFB8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381000" y="1190625"/>
            <a:ext cx="8534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13.3  </a:t>
            </a:r>
            <a:r>
              <a:rPr kumimoji="1" lang="zh-CN" altLang="en-US" sz="2400" dirty="0"/>
              <a:t>尽快获知有无外星人的“好办法”：</a:t>
            </a:r>
          </a:p>
          <a:p>
            <a:pPr algn="just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/>
              <a:t>某外星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离地球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万光年（即光从地球传播到该外星需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万年时间），某宇航员以速度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zh-CN" altLang="en-US" sz="2400" dirty="0"/>
              <a:t>从地球出发驶向该外星。假设宇航员估计自己还能活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年，问：该宇航员是否可能在有生之年抵达外星？若可能，其速度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zh-CN" altLang="en-US" sz="2400" dirty="0"/>
              <a:t>至少为多大？ </a:t>
            </a:r>
          </a:p>
        </p:txBody>
      </p:sp>
      <p:sp>
        <p:nvSpPr>
          <p:cNvPr id="447505" name="Rectangle 17"/>
          <p:cNvSpPr>
            <a:spLocks noChangeArrowheads="1"/>
          </p:cNvSpPr>
          <p:nvPr/>
        </p:nvSpPr>
        <p:spPr bwMode="auto">
          <a:xfrm>
            <a:off x="381000" y="3292475"/>
            <a:ext cx="670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解：能。</a:t>
            </a:r>
          </a:p>
          <a:p>
            <a:r>
              <a:rPr lang="zh-CN" altLang="en-US" sz="2400" dirty="0"/>
              <a:t>以地球为参照系，运动的宇航员的寿命</a:t>
            </a:r>
          </a:p>
        </p:txBody>
      </p:sp>
      <p:sp>
        <p:nvSpPr>
          <p:cNvPr id="447506" name="Rectangle 18"/>
          <p:cNvSpPr>
            <a:spLocks noChangeArrowheads="1"/>
          </p:cNvSpPr>
          <p:nvPr/>
        </p:nvSpPr>
        <p:spPr bwMode="auto">
          <a:xfrm>
            <a:off x="304800" y="4800600"/>
            <a:ext cx="536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为使宇航员在有生之年抵达外星，必须</a:t>
            </a:r>
          </a:p>
        </p:txBody>
      </p:sp>
      <p:graphicFrame>
        <p:nvGraphicFramePr>
          <p:cNvPr id="447507" name="Object 19"/>
          <p:cNvGraphicFramePr>
            <a:graphicFrameLocks noChangeAspect="1"/>
          </p:cNvGraphicFramePr>
          <p:nvPr/>
        </p:nvGraphicFramePr>
        <p:xfrm>
          <a:off x="1905000" y="4059237"/>
          <a:ext cx="29479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68480" imgH="444240" progId="Equation.3">
                  <p:embed/>
                </p:oleObj>
              </mc:Choice>
              <mc:Fallback>
                <p:oleObj name="公式" r:id="rId2" imgW="1968480" imgH="4442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59237"/>
                        <a:ext cx="294798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8" name="Object 20"/>
          <p:cNvGraphicFramePr>
            <a:graphicFrameLocks noChangeAspect="1"/>
          </p:cNvGraphicFramePr>
          <p:nvPr/>
        </p:nvGraphicFramePr>
        <p:xfrm>
          <a:off x="1524000" y="5392737"/>
          <a:ext cx="26241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52480" imgH="469800" progId="Equation.3">
                  <p:embed/>
                </p:oleObj>
              </mc:Choice>
              <mc:Fallback>
                <p:oleObj name="公式" r:id="rId4" imgW="1752480" imgH="469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92737"/>
                        <a:ext cx="2624138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9" name="Object 21"/>
          <p:cNvGraphicFramePr>
            <a:graphicFrameLocks noChangeAspect="1"/>
          </p:cNvGraphicFramePr>
          <p:nvPr/>
        </p:nvGraphicFramePr>
        <p:xfrm>
          <a:off x="5410200" y="5411787"/>
          <a:ext cx="28892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30320" imgH="444240" progId="Equation.3">
                  <p:embed/>
                </p:oleObj>
              </mc:Choice>
              <mc:Fallback>
                <p:oleObj name="公式" r:id="rId6" imgW="1930320" imgH="444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1787"/>
                        <a:ext cx="28892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5" grpId="0"/>
      <p:bldP spid="4475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0A16-9E73-4AC8-8246-13B54E14F95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479425" y="1987550"/>
            <a:ext cx="4103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/>
              <a:t>光</a:t>
            </a:r>
            <a:r>
              <a:rPr lang="zh-CN" altLang="en-US" sz="2800" dirty="0">
                <a:solidFill>
                  <a:srgbClr val="0000CC"/>
                </a:solidFill>
              </a:rPr>
              <a:t>顺</a:t>
            </a:r>
            <a:r>
              <a:rPr lang="zh-CN" altLang="en-US" sz="2800" dirty="0"/>
              <a:t>着以太方向传播 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463550" y="3352800"/>
            <a:ext cx="4032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/>
              <a:t>光</a:t>
            </a:r>
            <a:r>
              <a:rPr lang="zh-CN" altLang="en-US" sz="2800" dirty="0">
                <a:solidFill>
                  <a:srgbClr val="0000CC"/>
                </a:solidFill>
              </a:rPr>
              <a:t>逆</a:t>
            </a:r>
            <a:r>
              <a:rPr lang="zh-CN" altLang="en-US" sz="2800" dirty="0"/>
              <a:t>着以太方向传播 </a:t>
            </a:r>
          </a:p>
        </p:txBody>
      </p:sp>
      <p:grpSp>
        <p:nvGrpSpPr>
          <p:cNvPr id="426009" name="Group 25"/>
          <p:cNvGrpSpPr>
            <a:grpSpLocks/>
          </p:cNvGrpSpPr>
          <p:nvPr/>
        </p:nvGrpSpPr>
        <p:grpSpPr bwMode="auto">
          <a:xfrm>
            <a:off x="5257800" y="3429000"/>
            <a:ext cx="2160588" cy="1223963"/>
            <a:chOff x="3312" y="2160"/>
            <a:chExt cx="1361" cy="771"/>
          </a:xfrm>
        </p:grpSpPr>
        <p:sp>
          <p:nvSpPr>
            <p:cNvPr id="425990" name="Rectangle 6"/>
            <p:cNvSpPr>
              <a:spLocks noChangeArrowheads="1"/>
            </p:cNvSpPr>
            <p:nvPr/>
          </p:nvSpPr>
          <p:spPr bwMode="auto">
            <a:xfrm>
              <a:off x="3312" y="2160"/>
              <a:ext cx="1361" cy="771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5992" name="Object 8"/>
            <p:cNvGraphicFramePr>
              <a:graphicFrameLocks noChangeAspect="1"/>
            </p:cNvGraphicFramePr>
            <p:nvPr/>
          </p:nvGraphicFramePr>
          <p:xfrm>
            <a:off x="4175" y="2302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4120" imgH="139680" progId="Equation.3">
                    <p:embed/>
                  </p:oleObj>
                </mc:Choice>
                <mc:Fallback>
                  <p:oleObj name="公式" r:id="rId2" imgW="11412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2302"/>
                          <a:ext cx="18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3" name="Line 9"/>
            <p:cNvSpPr>
              <a:spLocks noChangeShapeType="1"/>
            </p:cNvSpPr>
            <p:nvPr/>
          </p:nvSpPr>
          <p:spPr bwMode="auto">
            <a:xfrm flipH="1" flipV="1">
              <a:off x="3744" y="2592"/>
              <a:ext cx="40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5994" name="Object 10"/>
            <p:cNvGraphicFramePr>
              <a:graphicFrameLocks noChangeAspect="1"/>
            </p:cNvGraphicFramePr>
            <p:nvPr/>
          </p:nvGraphicFramePr>
          <p:xfrm>
            <a:off x="3648" y="2640"/>
            <a:ext cx="62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2720" imgH="139680" progId="Equation.3">
                    <p:embed/>
                  </p:oleObj>
                </mc:Choice>
                <mc:Fallback>
                  <p:oleObj name="公式" r:id="rId4" imgW="342720" imgH="1396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0"/>
                          <a:ext cx="620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5" name="Line 11"/>
            <p:cNvSpPr>
              <a:spLocks noChangeShapeType="1"/>
            </p:cNvSpPr>
            <p:nvPr/>
          </p:nvSpPr>
          <p:spPr bwMode="auto">
            <a:xfrm flipH="1">
              <a:off x="3942" y="2256"/>
              <a:ext cx="6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6" name="Line 12"/>
            <p:cNvSpPr>
              <a:spLocks noChangeAspect="1" noChangeShapeType="1"/>
            </p:cNvSpPr>
            <p:nvPr/>
          </p:nvSpPr>
          <p:spPr bwMode="auto">
            <a:xfrm>
              <a:off x="3552" y="2256"/>
              <a:ext cx="3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5997" name="Object 13"/>
            <p:cNvGraphicFramePr>
              <a:graphicFrameLocks noChangeAspect="1"/>
            </p:cNvGraphicFramePr>
            <p:nvPr/>
          </p:nvGraphicFramePr>
          <p:xfrm>
            <a:off x="3586" y="2302"/>
            <a:ext cx="22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2302"/>
                          <a:ext cx="22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5998" name="Group 14"/>
          <p:cNvGrpSpPr>
            <a:grpSpLocks/>
          </p:cNvGrpSpPr>
          <p:nvPr/>
        </p:nvGrpSpPr>
        <p:grpSpPr bwMode="auto">
          <a:xfrm>
            <a:off x="5257800" y="1752600"/>
            <a:ext cx="2160588" cy="1295400"/>
            <a:chOff x="3288" y="709"/>
            <a:chExt cx="1361" cy="816"/>
          </a:xfrm>
        </p:grpSpPr>
        <p:sp>
          <p:nvSpPr>
            <p:cNvPr id="425999" name="Rectangle 15"/>
            <p:cNvSpPr>
              <a:spLocks noChangeArrowheads="1"/>
            </p:cNvSpPr>
            <p:nvPr/>
          </p:nvSpPr>
          <p:spPr bwMode="auto">
            <a:xfrm>
              <a:off x="3288" y="709"/>
              <a:ext cx="1361" cy="81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0" name="Line 16"/>
            <p:cNvSpPr>
              <a:spLocks noChangeAspect="1" noChangeShapeType="1"/>
            </p:cNvSpPr>
            <p:nvPr/>
          </p:nvSpPr>
          <p:spPr bwMode="auto">
            <a:xfrm>
              <a:off x="3515" y="844"/>
              <a:ext cx="9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1" name="Line 17"/>
            <p:cNvSpPr>
              <a:spLocks noChangeAspect="1" noChangeShapeType="1"/>
            </p:cNvSpPr>
            <p:nvPr/>
          </p:nvSpPr>
          <p:spPr bwMode="auto">
            <a:xfrm>
              <a:off x="3515" y="1184"/>
              <a:ext cx="3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2" name="Line 18"/>
            <p:cNvSpPr>
              <a:spLocks noChangeShapeType="1"/>
            </p:cNvSpPr>
            <p:nvPr/>
          </p:nvSpPr>
          <p:spPr bwMode="auto">
            <a:xfrm>
              <a:off x="3896" y="1184"/>
              <a:ext cx="6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6003" name="Object 19"/>
            <p:cNvGraphicFramePr>
              <a:graphicFrameLocks noChangeAspect="1"/>
            </p:cNvGraphicFramePr>
            <p:nvPr/>
          </p:nvGraphicFramePr>
          <p:xfrm>
            <a:off x="3549" y="1252"/>
            <a:ext cx="22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39680" progId="Equation.3">
                    <p:embed/>
                  </p:oleObj>
                </mc:Choice>
                <mc:Fallback>
                  <p:oleObj name="公式" r:id="rId8" imgW="126720" imgH="1396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1252"/>
                          <a:ext cx="22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04" name="Object 20"/>
            <p:cNvGraphicFramePr>
              <a:graphicFrameLocks noChangeAspect="1"/>
            </p:cNvGraphicFramePr>
            <p:nvPr/>
          </p:nvGraphicFramePr>
          <p:xfrm>
            <a:off x="3733" y="844"/>
            <a:ext cx="61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30120" imgH="152280" progId="Equation.3">
                    <p:embed/>
                  </p:oleObj>
                </mc:Choice>
                <mc:Fallback>
                  <p:oleObj name="公式" r:id="rId10" imgW="330120" imgH="1522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844"/>
                          <a:ext cx="611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05" name="Object 21"/>
            <p:cNvGraphicFramePr>
              <a:graphicFrameLocks noChangeAspect="1"/>
            </p:cNvGraphicFramePr>
            <p:nvPr/>
          </p:nvGraphicFramePr>
          <p:xfrm>
            <a:off x="4105" y="1252"/>
            <a:ext cx="18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120" imgH="139680" progId="Equation.3">
                    <p:embed/>
                  </p:oleObj>
                </mc:Choice>
                <mc:Fallback>
                  <p:oleObj name="公式" r:id="rId12" imgW="114120" imgH="1396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252"/>
                          <a:ext cx="18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533400" y="4648200"/>
            <a:ext cx="44640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往返一次所需时间： </a:t>
            </a:r>
          </a:p>
        </p:txBody>
      </p:sp>
      <p:graphicFrame>
        <p:nvGraphicFramePr>
          <p:cNvPr id="426007" name="Object 23"/>
          <p:cNvGraphicFramePr>
            <a:graphicFrameLocks noChangeAspect="1"/>
          </p:cNvGraphicFramePr>
          <p:nvPr/>
        </p:nvGraphicFramePr>
        <p:xfrm>
          <a:off x="1905000" y="5334000"/>
          <a:ext cx="41036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32000" imgH="508000" progId="Equation.3">
                  <p:embed/>
                </p:oleObj>
              </mc:Choice>
              <mc:Fallback>
                <p:oleObj name="公式" r:id="rId14" imgW="2032000" imgH="508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410368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550863" y="1208088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光路（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/>
      <p:bldP spid="425988" grpId="0"/>
      <p:bldP spid="426006" grpId="0"/>
      <p:bldP spid="4260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782-1749-4813-91D6-AF7527B14BC3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4038600" y="1981200"/>
            <a:ext cx="4895850" cy="2951163"/>
            <a:chOff x="2472" y="2115"/>
            <a:chExt cx="3084" cy="1859"/>
          </a:xfrm>
        </p:grpSpPr>
        <p:sp>
          <p:nvSpPr>
            <p:cNvPr id="445444" name="Rectangle 4"/>
            <p:cNvSpPr>
              <a:spLocks noChangeArrowheads="1"/>
            </p:cNvSpPr>
            <p:nvPr/>
          </p:nvSpPr>
          <p:spPr bwMode="auto">
            <a:xfrm>
              <a:off x="2472" y="2115"/>
              <a:ext cx="3084" cy="185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5445" name="Group 5"/>
            <p:cNvGrpSpPr>
              <a:grpSpLocks/>
            </p:cNvGrpSpPr>
            <p:nvPr/>
          </p:nvGrpSpPr>
          <p:grpSpPr bwMode="auto">
            <a:xfrm>
              <a:off x="2608" y="2251"/>
              <a:ext cx="2801" cy="1593"/>
              <a:chOff x="2608" y="2251"/>
              <a:chExt cx="2801" cy="1593"/>
            </a:xfrm>
          </p:grpSpPr>
          <p:sp>
            <p:nvSpPr>
              <p:cNvPr id="445446" name="AutoShape 6"/>
              <p:cNvSpPr>
                <a:spLocks noChangeAspect="1" noChangeArrowheads="1"/>
              </p:cNvSpPr>
              <p:nvPr/>
            </p:nvSpPr>
            <p:spPr bwMode="auto">
              <a:xfrm>
                <a:off x="2608" y="2251"/>
                <a:ext cx="2630" cy="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47" name="Line 7"/>
              <p:cNvSpPr>
                <a:spLocks noChangeAspect="1" noChangeShapeType="1"/>
              </p:cNvSpPr>
              <p:nvPr/>
            </p:nvSpPr>
            <p:spPr bwMode="auto">
              <a:xfrm>
                <a:off x="2997" y="3265"/>
                <a:ext cx="87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48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2706" y="3265"/>
                <a:ext cx="291" cy="2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49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2997" y="2396"/>
                <a:ext cx="0" cy="86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50" name="Line 10"/>
              <p:cNvSpPr>
                <a:spLocks noChangeAspect="1" noChangeShapeType="1"/>
              </p:cNvSpPr>
              <p:nvPr/>
            </p:nvSpPr>
            <p:spPr bwMode="auto">
              <a:xfrm>
                <a:off x="4263" y="3265"/>
                <a:ext cx="8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51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972" y="3265"/>
                <a:ext cx="291" cy="2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52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4263" y="2396"/>
                <a:ext cx="2" cy="8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5453" name="Object 13"/>
              <p:cNvGraphicFramePr>
                <a:graphicFrameLocks noChangeAspect="1"/>
              </p:cNvGraphicFramePr>
              <p:nvPr/>
            </p:nvGraphicFramePr>
            <p:xfrm>
              <a:off x="3777" y="3265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26720" imgH="139680" progId="Equation.3">
                      <p:embed/>
                    </p:oleObj>
                  </mc:Choice>
                  <mc:Fallback>
                    <p:oleObj name="公式" r:id="rId2" imgW="126720" imgH="139680" progId="Equation.3">
                      <p:embed/>
                      <p:pic>
                        <p:nvPicPr>
                          <p:cNvPr id="44545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7" y="3265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54" name="Object 14"/>
              <p:cNvGraphicFramePr>
                <a:graphicFrameLocks noChangeAspect="1"/>
              </p:cNvGraphicFramePr>
              <p:nvPr/>
            </p:nvGraphicFramePr>
            <p:xfrm>
              <a:off x="2608" y="3554"/>
              <a:ext cx="16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26720" imgH="126720" progId="Equation.3">
                      <p:embed/>
                    </p:oleObj>
                  </mc:Choice>
                  <mc:Fallback>
                    <p:oleObj name="公式" r:id="rId4" imgW="126720" imgH="126720" progId="Equation.3">
                      <p:embed/>
                      <p:pic>
                        <p:nvPicPr>
                          <p:cNvPr id="44545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3554"/>
                            <a:ext cx="16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55" name="Object 15"/>
              <p:cNvGraphicFramePr>
                <a:graphicFrameLocks noChangeAspect="1"/>
              </p:cNvGraphicFramePr>
              <p:nvPr/>
            </p:nvGraphicFramePr>
            <p:xfrm>
              <a:off x="5048" y="3211"/>
              <a:ext cx="23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64880" imgH="177480" progId="Equation.3">
                      <p:embed/>
                    </p:oleObj>
                  </mc:Choice>
                  <mc:Fallback>
                    <p:oleObj name="公式" r:id="rId6" imgW="164880" imgH="177480" progId="Equation.3">
                      <p:embed/>
                      <p:pic>
                        <p:nvPicPr>
                          <p:cNvPr id="44545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3211"/>
                            <a:ext cx="23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56" name="Object 16"/>
              <p:cNvGraphicFramePr>
                <a:graphicFrameLocks noChangeAspect="1"/>
              </p:cNvGraphicFramePr>
              <p:nvPr/>
            </p:nvGraphicFramePr>
            <p:xfrm>
              <a:off x="3888" y="3499"/>
              <a:ext cx="223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52280" imgH="164880" progId="Equation.3">
                      <p:embed/>
                    </p:oleObj>
                  </mc:Choice>
                  <mc:Fallback>
                    <p:oleObj name="公式" r:id="rId8" imgW="152280" imgH="164880" progId="Equation.3">
                      <p:embed/>
                      <p:pic>
                        <p:nvPicPr>
                          <p:cNvPr id="44545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499"/>
                            <a:ext cx="223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57" name="Line 17"/>
              <p:cNvSpPr>
                <a:spLocks noChangeAspect="1" noChangeShapeType="1"/>
              </p:cNvSpPr>
              <p:nvPr/>
            </p:nvSpPr>
            <p:spPr bwMode="auto">
              <a:xfrm>
                <a:off x="4779" y="2742"/>
                <a:ext cx="1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58" name="Line 18"/>
              <p:cNvSpPr>
                <a:spLocks noChangeAspect="1" noChangeShapeType="1"/>
              </p:cNvSpPr>
              <p:nvPr/>
            </p:nvSpPr>
            <p:spPr bwMode="auto">
              <a:xfrm>
                <a:off x="2997" y="2830"/>
                <a:ext cx="68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59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4069" y="2830"/>
                <a:ext cx="71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5460" name="Object 20"/>
              <p:cNvGraphicFramePr>
                <a:graphicFrameLocks noChangeAspect="1"/>
              </p:cNvGraphicFramePr>
              <p:nvPr/>
            </p:nvGraphicFramePr>
            <p:xfrm>
              <a:off x="3787" y="2728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44546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728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61" name="Line 21"/>
              <p:cNvSpPr>
                <a:spLocks noChangeAspect="1" noChangeShapeType="1"/>
              </p:cNvSpPr>
              <p:nvPr/>
            </p:nvSpPr>
            <p:spPr bwMode="auto">
              <a:xfrm>
                <a:off x="4263" y="2975"/>
                <a:ext cx="50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5462" name="Object 22"/>
              <p:cNvGraphicFramePr>
                <a:graphicFrameLocks noChangeAspect="1"/>
              </p:cNvGraphicFramePr>
              <p:nvPr/>
            </p:nvGraphicFramePr>
            <p:xfrm>
              <a:off x="4422" y="2840"/>
              <a:ext cx="23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64880" imgH="177480" progId="Equation.3">
                      <p:embed/>
                    </p:oleObj>
                  </mc:Choice>
                  <mc:Fallback>
                    <p:oleObj name="公式" r:id="rId12" imgW="164880" imgH="177480" progId="Equation.3">
                      <p:embed/>
                      <p:pic>
                        <p:nvPicPr>
                          <p:cNvPr id="44546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840"/>
                            <a:ext cx="236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63" name="Object 23"/>
              <p:cNvGraphicFramePr>
                <a:graphicFrameLocks noChangeAspect="1"/>
              </p:cNvGraphicFramePr>
              <p:nvPr/>
            </p:nvGraphicFramePr>
            <p:xfrm>
              <a:off x="2920" y="3229"/>
              <a:ext cx="2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52280" imgH="177480" progId="Equation.3">
                      <p:embed/>
                    </p:oleObj>
                  </mc:Choice>
                  <mc:Fallback>
                    <p:oleObj name="公式" r:id="rId14" imgW="152280" imgH="177480" progId="Equation.3">
                      <p:embed/>
                      <p:pic>
                        <p:nvPicPr>
                          <p:cNvPr id="44546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0" y="3229"/>
                            <a:ext cx="247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64" name="Object 24"/>
              <p:cNvGraphicFramePr>
                <a:graphicFrameLocks noChangeAspect="1"/>
              </p:cNvGraphicFramePr>
              <p:nvPr/>
            </p:nvGraphicFramePr>
            <p:xfrm>
              <a:off x="4145" y="3250"/>
              <a:ext cx="31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90440" imgH="177480" progId="Equation.3">
                      <p:embed/>
                    </p:oleObj>
                  </mc:Choice>
                  <mc:Fallback>
                    <p:oleObj name="公式" r:id="rId16" imgW="190440" imgH="177480" progId="Equation.3">
                      <p:embed/>
                      <p:pic>
                        <p:nvPicPr>
                          <p:cNvPr id="44546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5" y="3250"/>
                            <a:ext cx="314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65" name="Line 25"/>
              <p:cNvSpPr>
                <a:spLocks noChangeAspect="1" noChangeShapeType="1"/>
              </p:cNvSpPr>
              <p:nvPr/>
            </p:nvSpPr>
            <p:spPr bwMode="auto">
              <a:xfrm>
                <a:off x="2997" y="2975"/>
                <a:ext cx="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66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3972" y="2975"/>
                <a:ext cx="29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5467" name="Object 27"/>
              <p:cNvGraphicFramePr>
                <a:graphicFrameLocks noChangeAspect="1"/>
              </p:cNvGraphicFramePr>
              <p:nvPr/>
            </p:nvGraphicFramePr>
            <p:xfrm>
              <a:off x="3478" y="2876"/>
              <a:ext cx="283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77480" imgH="152280" progId="Equation.3">
                      <p:embed/>
                    </p:oleObj>
                  </mc:Choice>
                  <mc:Fallback>
                    <p:oleObj name="公式" r:id="rId18" imgW="177480" imgH="152280" progId="Equation.3">
                      <p:embed/>
                      <p:pic>
                        <p:nvPicPr>
                          <p:cNvPr id="44546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8" y="2876"/>
                            <a:ext cx="283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68" name="Object 28"/>
              <p:cNvGraphicFramePr>
                <a:graphicFrameLocks noChangeAspect="1"/>
              </p:cNvGraphicFramePr>
              <p:nvPr/>
            </p:nvGraphicFramePr>
            <p:xfrm>
              <a:off x="4830" y="2414"/>
              <a:ext cx="19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52280" imgH="164880" progId="Equation.3">
                      <p:embed/>
                    </p:oleObj>
                  </mc:Choice>
                  <mc:Fallback>
                    <p:oleObj name="公式" r:id="rId20" imgW="152280" imgH="164880" progId="Equation.3">
                      <p:embed/>
                      <p:pic>
                        <p:nvPicPr>
                          <p:cNvPr id="44546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414"/>
                            <a:ext cx="19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69" name="Line 29"/>
              <p:cNvSpPr>
                <a:spLocks noChangeAspect="1" noChangeShapeType="1"/>
              </p:cNvSpPr>
              <p:nvPr/>
            </p:nvSpPr>
            <p:spPr bwMode="auto">
              <a:xfrm>
                <a:off x="4921" y="2976"/>
                <a:ext cx="488" cy="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5470" name="Object 30"/>
              <p:cNvGraphicFramePr>
                <a:graphicFrameLocks noChangeAspect="1"/>
              </p:cNvGraphicFramePr>
              <p:nvPr/>
            </p:nvGraphicFramePr>
            <p:xfrm>
              <a:off x="5103" y="2750"/>
              <a:ext cx="20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26720" imgH="139680" progId="Equation.3">
                      <p:embed/>
                    </p:oleObj>
                  </mc:Choice>
                  <mc:Fallback>
                    <p:oleObj name="公式" r:id="rId22" imgW="126720" imgH="139680" progId="Equation.3">
                      <p:embed/>
                      <p:pic>
                        <p:nvPicPr>
                          <p:cNvPr id="44547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750"/>
                            <a:ext cx="20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71" name="Object 31"/>
              <p:cNvGraphicFramePr>
                <a:graphicFrameLocks noChangeAspect="1"/>
              </p:cNvGraphicFramePr>
              <p:nvPr/>
            </p:nvGraphicFramePr>
            <p:xfrm>
              <a:off x="4441" y="2446"/>
              <a:ext cx="23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152280" imgH="177480" progId="Equation.3">
                      <p:embed/>
                    </p:oleObj>
                  </mc:Choice>
                  <mc:Fallback>
                    <p:oleObj name="公式" r:id="rId24" imgW="152280" imgH="177480" progId="Equation.3">
                      <p:embed/>
                      <p:pic>
                        <p:nvPicPr>
                          <p:cNvPr id="445471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1" y="2446"/>
                            <a:ext cx="235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72" name="Object 32"/>
              <p:cNvGraphicFramePr>
                <a:graphicFrameLocks noChangeAspect="1"/>
              </p:cNvGraphicFramePr>
              <p:nvPr/>
            </p:nvGraphicFramePr>
            <p:xfrm>
              <a:off x="3318" y="2432"/>
              <a:ext cx="196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126720" imgH="177480" progId="Equation.3">
                      <p:embed/>
                    </p:oleObj>
                  </mc:Choice>
                  <mc:Fallback>
                    <p:oleObj name="公式" r:id="rId26" imgW="126720" imgH="177480" progId="Equation.3">
                      <p:embed/>
                      <p:pic>
                        <p:nvPicPr>
                          <p:cNvPr id="44547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2432"/>
                            <a:ext cx="196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5473" name="Object 33"/>
              <p:cNvGraphicFramePr>
                <a:graphicFrameLocks noChangeAspect="1"/>
              </p:cNvGraphicFramePr>
              <p:nvPr/>
            </p:nvGraphicFramePr>
            <p:xfrm>
              <a:off x="3018" y="2322"/>
              <a:ext cx="20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39680" imgH="164880" progId="Equation.3">
                      <p:embed/>
                    </p:oleObj>
                  </mc:Choice>
                  <mc:Fallback>
                    <p:oleObj name="公式" r:id="rId28" imgW="139680" imgH="164880" progId="Equation.3">
                      <p:embed/>
                      <p:pic>
                        <p:nvPicPr>
                          <p:cNvPr id="44547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322"/>
                            <a:ext cx="200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474" name="AutoShape 34"/>
              <p:cNvSpPr>
                <a:spLocks noChangeArrowheads="1"/>
              </p:cNvSpPr>
              <p:nvPr/>
            </p:nvSpPr>
            <p:spPr bwMode="auto">
              <a:xfrm>
                <a:off x="4740" y="2568"/>
                <a:ext cx="136" cy="182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5475" name="Object 35"/>
              <p:cNvGraphicFramePr>
                <a:graphicFrameLocks noChangeAspect="1"/>
              </p:cNvGraphicFramePr>
              <p:nvPr/>
            </p:nvGraphicFramePr>
            <p:xfrm>
              <a:off x="4277" y="2259"/>
              <a:ext cx="23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164880" imgH="203040" progId="Equation.3">
                      <p:embed/>
                    </p:oleObj>
                  </mc:Choice>
                  <mc:Fallback>
                    <p:oleObj name="公式" r:id="rId30" imgW="164880" imgH="203040" progId="Equation.3">
                      <p:embed/>
                      <p:pic>
                        <p:nvPicPr>
                          <p:cNvPr id="445475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7" y="2259"/>
                            <a:ext cx="236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5476" name="Group 36"/>
          <p:cNvGrpSpPr>
            <a:grpSpLocks/>
          </p:cNvGrpSpPr>
          <p:nvPr/>
        </p:nvGrpSpPr>
        <p:grpSpPr bwMode="auto">
          <a:xfrm>
            <a:off x="533400" y="1905000"/>
            <a:ext cx="3240088" cy="1563688"/>
            <a:chOff x="431" y="1752"/>
            <a:chExt cx="2041" cy="985"/>
          </a:xfrm>
        </p:grpSpPr>
        <p:sp>
          <p:nvSpPr>
            <p:cNvPr id="445477" name="Text Box 37"/>
            <p:cNvSpPr txBox="1">
              <a:spLocks noChangeArrowheads="1"/>
            </p:cNvSpPr>
            <p:nvPr/>
          </p:nvSpPr>
          <p:spPr bwMode="auto">
            <a:xfrm>
              <a:off x="431" y="1752"/>
              <a:ext cx="2041" cy="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dirty="0"/>
                <a:t>原点    与    重合时，作为计时起点， </a:t>
              </a:r>
            </a:p>
          </p:txBody>
        </p:sp>
        <p:graphicFrame>
          <p:nvGraphicFramePr>
            <p:cNvPr id="445478" name="Object 38"/>
            <p:cNvGraphicFramePr>
              <a:graphicFrameLocks noChangeAspect="1"/>
            </p:cNvGraphicFramePr>
            <p:nvPr/>
          </p:nvGraphicFramePr>
          <p:xfrm>
            <a:off x="975" y="1833"/>
            <a:ext cx="19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52280" imgH="177480" progId="Equation.3">
                    <p:embed/>
                  </p:oleObj>
                </mc:Choice>
                <mc:Fallback>
                  <p:oleObj name="公式" r:id="rId32" imgW="152280" imgH="177480" progId="Equation.3">
                    <p:embed/>
                    <p:pic>
                      <p:nvPicPr>
                        <p:cNvPr id="44547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33"/>
                          <a:ext cx="19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79" name="Object 39"/>
            <p:cNvGraphicFramePr>
              <a:graphicFrameLocks noChangeAspect="1"/>
            </p:cNvGraphicFramePr>
            <p:nvPr/>
          </p:nvGraphicFramePr>
          <p:xfrm>
            <a:off x="1423" y="1842"/>
            <a:ext cx="2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90440" imgH="177480" progId="Equation.3">
                    <p:embed/>
                  </p:oleObj>
                </mc:Choice>
                <mc:Fallback>
                  <p:oleObj name="公式" r:id="rId34" imgW="190440" imgH="177480" progId="Equation.3">
                    <p:embed/>
                    <p:pic>
                      <p:nvPicPr>
                        <p:cNvPr id="44547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1842"/>
                          <a:ext cx="24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80" name="Object 40"/>
            <p:cNvGraphicFramePr>
              <a:graphicFrameLocks noChangeAspect="1"/>
            </p:cNvGraphicFramePr>
            <p:nvPr/>
          </p:nvGraphicFramePr>
          <p:xfrm>
            <a:off x="884" y="2432"/>
            <a:ext cx="95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583693" imgH="177646" progId="Equation.3">
                    <p:embed/>
                  </p:oleObj>
                </mc:Choice>
                <mc:Fallback>
                  <p:oleObj name="公式" r:id="rId36" imgW="583693" imgH="177646" progId="Equation.3">
                    <p:embed/>
                    <p:pic>
                      <p:nvPicPr>
                        <p:cNvPr id="44548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432"/>
                          <a:ext cx="95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81" name="Object 41"/>
          <p:cNvGraphicFramePr>
            <a:graphicFrameLocks noChangeAspect="1"/>
          </p:cNvGraphicFramePr>
          <p:nvPr/>
        </p:nvGraphicFramePr>
        <p:xfrm>
          <a:off x="611188" y="3810000"/>
          <a:ext cx="18732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698400" imgH="215640" progId="Equation.3">
                  <p:embed/>
                </p:oleObj>
              </mc:Choice>
              <mc:Fallback>
                <p:oleObj name="公式" r:id="rId38" imgW="698400" imgH="215640" progId="Equation.3">
                  <p:embed/>
                  <p:pic>
                    <p:nvPicPr>
                      <p:cNvPr id="4454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10000"/>
                        <a:ext cx="18732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82" name="Object 42"/>
          <p:cNvGraphicFramePr>
            <a:graphicFrameLocks noChangeAspect="1"/>
          </p:cNvGraphicFramePr>
          <p:nvPr/>
        </p:nvGraphicFramePr>
        <p:xfrm>
          <a:off x="611188" y="4572000"/>
          <a:ext cx="23161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863280" imgH="215640" progId="Equation.3">
                  <p:embed/>
                </p:oleObj>
              </mc:Choice>
              <mc:Fallback>
                <p:oleObj name="公式" r:id="rId40" imgW="863280" imgH="215640" progId="Equation.3">
                  <p:embed/>
                  <p:pic>
                    <p:nvPicPr>
                      <p:cNvPr id="4454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72000"/>
                        <a:ext cx="23161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83" name="Group 43"/>
          <p:cNvGrpSpPr>
            <a:grpSpLocks/>
          </p:cNvGrpSpPr>
          <p:nvPr/>
        </p:nvGrpSpPr>
        <p:grpSpPr bwMode="auto">
          <a:xfrm>
            <a:off x="539750" y="5516563"/>
            <a:ext cx="7488238" cy="519112"/>
            <a:chOff x="431" y="3560"/>
            <a:chExt cx="4717" cy="327"/>
          </a:xfrm>
        </p:grpSpPr>
        <p:sp>
          <p:nvSpPr>
            <p:cNvPr id="445484" name="Text Box 44"/>
            <p:cNvSpPr txBox="1">
              <a:spLocks noChangeArrowheads="1"/>
            </p:cNvSpPr>
            <p:nvPr/>
          </p:nvSpPr>
          <p:spPr bwMode="auto">
            <a:xfrm>
              <a:off x="431" y="3560"/>
              <a:ext cx="47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在</a:t>
              </a:r>
              <a:r>
                <a:rPr lang="en-US" altLang="zh-CN" sz="2800">
                  <a:solidFill>
                    <a:srgbClr val="0000CC"/>
                  </a:solidFill>
                </a:rPr>
                <a:t>S</a:t>
              </a:r>
              <a:r>
                <a:rPr lang="zh-CN" altLang="en-US" sz="2800">
                  <a:solidFill>
                    <a:srgbClr val="0000CC"/>
                  </a:solidFill>
                </a:rPr>
                <a:t>系</a:t>
              </a:r>
              <a:r>
                <a:rPr lang="zh-CN" altLang="en-US" sz="2800"/>
                <a:t>中观测，</a:t>
              </a:r>
              <a:r>
                <a:rPr lang="en-US" altLang="zh-CN" sz="2800" i="1"/>
                <a:t>t </a:t>
              </a:r>
              <a:r>
                <a:rPr lang="zh-CN" altLang="en-US" sz="2800"/>
                <a:t>时刻     离开    的距离为      。 </a:t>
              </a:r>
            </a:p>
          </p:txBody>
        </p:sp>
        <p:graphicFrame>
          <p:nvGraphicFramePr>
            <p:cNvPr id="445485" name="Object 45"/>
            <p:cNvGraphicFramePr>
              <a:graphicFrameLocks noChangeAspect="1"/>
            </p:cNvGraphicFramePr>
            <p:nvPr/>
          </p:nvGraphicFramePr>
          <p:xfrm>
            <a:off x="3288" y="3612"/>
            <a:ext cx="19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52280" imgH="177480" progId="Equation.3">
                    <p:embed/>
                  </p:oleObj>
                </mc:Choice>
                <mc:Fallback>
                  <p:oleObj name="公式" r:id="rId42" imgW="152280" imgH="177480" progId="Equation.3">
                    <p:embed/>
                    <p:pic>
                      <p:nvPicPr>
                        <p:cNvPr id="44548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612"/>
                          <a:ext cx="19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86" name="Object 46"/>
            <p:cNvGraphicFramePr>
              <a:graphicFrameLocks noChangeAspect="1"/>
            </p:cNvGraphicFramePr>
            <p:nvPr/>
          </p:nvGraphicFramePr>
          <p:xfrm>
            <a:off x="2562" y="3612"/>
            <a:ext cx="2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90440" imgH="177480" progId="Equation.3">
                    <p:embed/>
                  </p:oleObj>
                </mc:Choice>
                <mc:Fallback>
                  <p:oleObj name="公式" r:id="rId44" imgW="190440" imgH="177480" progId="Equation.3">
                    <p:embed/>
                    <p:pic>
                      <p:nvPicPr>
                        <p:cNvPr id="44548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612"/>
                          <a:ext cx="24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5487" name="Object 47"/>
            <p:cNvGraphicFramePr>
              <a:graphicFrameLocks noChangeAspect="1"/>
            </p:cNvGraphicFramePr>
            <p:nvPr/>
          </p:nvGraphicFramePr>
          <p:xfrm>
            <a:off x="4377" y="3584"/>
            <a:ext cx="36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77480" imgH="152280" progId="Equation.3">
                    <p:embed/>
                  </p:oleObj>
                </mc:Choice>
                <mc:Fallback>
                  <p:oleObj name="公式" r:id="rId46" imgW="177480" imgH="152280" progId="Equation.3">
                    <p:embed/>
                    <p:pic>
                      <p:nvPicPr>
                        <p:cNvPr id="44548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584"/>
                          <a:ext cx="36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89E06-337D-4395-B1A6-45C0B1FFD94E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448515" name="Group 3"/>
          <p:cNvGrpSpPr>
            <a:grpSpLocks/>
          </p:cNvGrpSpPr>
          <p:nvPr/>
        </p:nvGrpSpPr>
        <p:grpSpPr bwMode="auto">
          <a:xfrm>
            <a:off x="4114800" y="1524000"/>
            <a:ext cx="4895850" cy="2951163"/>
            <a:chOff x="2472" y="2115"/>
            <a:chExt cx="3084" cy="1859"/>
          </a:xfrm>
        </p:grpSpPr>
        <p:sp>
          <p:nvSpPr>
            <p:cNvPr id="448516" name="Rectangle 4"/>
            <p:cNvSpPr>
              <a:spLocks noChangeArrowheads="1"/>
            </p:cNvSpPr>
            <p:nvPr/>
          </p:nvSpPr>
          <p:spPr bwMode="auto">
            <a:xfrm>
              <a:off x="2472" y="2115"/>
              <a:ext cx="3084" cy="185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8517" name="Group 5"/>
            <p:cNvGrpSpPr>
              <a:grpSpLocks/>
            </p:cNvGrpSpPr>
            <p:nvPr/>
          </p:nvGrpSpPr>
          <p:grpSpPr bwMode="auto">
            <a:xfrm>
              <a:off x="2608" y="2251"/>
              <a:ext cx="2801" cy="1593"/>
              <a:chOff x="2608" y="2251"/>
              <a:chExt cx="2801" cy="1593"/>
            </a:xfrm>
          </p:grpSpPr>
          <p:sp>
            <p:nvSpPr>
              <p:cNvPr id="448518" name="AutoShape 6"/>
              <p:cNvSpPr>
                <a:spLocks noChangeAspect="1" noChangeArrowheads="1"/>
              </p:cNvSpPr>
              <p:nvPr/>
            </p:nvSpPr>
            <p:spPr bwMode="auto">
              <a:xfrm>
                <a:off x="2608" y="2251"/>
                <a:ext cx="2630" cy="1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19" name="Line 7"/>
              <p:cNvSpPr>
                <a:spLocks noChangeAspect="1" noChangeShapeType="1"/>
              </p:cNvSpPr>
              <p:nvPr/>
            </p:nvSpPr>
            <p:spPr bwMode="auto">
              <a:xfrm>
                <a:off x="2997" y="3265"/>
                <a:ext cx="87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20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2706" y="3265"/>
                <a:ext cx="291" cy="2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21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2997" y="2396"/>
                <a:ext cx="0" cy="86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22" name="Line 10"/>
              <p:cNvSpPr>
                <a:spLocks noChangeAspect="1" noChangeShapeType="1"/>
              </p:cNvSpPr>
              <p:nvPr/>
            </p:nvSpPr>
            <p:spPr bwMode="auto">
              <a:xfrm>
                <a:off x="4263" y="3265"/>
                <a:ext cx="8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23" name="Line 11"/>
              <p:cNvSpPr>
                <a:spLocks noChangeAspect="1" noChangeShapeType="1"/>
              </p:cNvSpPr>
              <p:nvPr/>
            </p:nvSpPr>
            <p:spPr bwMode="auto">
              <a:xfrm flipH="1">
                <a:off x="3972" y="3265"/>
                <a:ext cx="291" cy="2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24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4263" y="2396"/>
                <a:ext cx="2" cy="8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8525" name="Object 13"/>
              <p:cNvGraphicFramePr>
                <a:graphicFrameLocks noChangeAspect="1"/>
              </p:cNvGraphicFramePr>
              <p:nvPr/>
            </p:nvGraphicFramePr>
            <p:xfrm>
              <a:off x="3777" y="3265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26720" imgH="139680" progId="Equation.3">
                      <p:embed/>
                    </p:oleObj>
                  </mc:Choice>
                  <mc:Fallback>
                    <p:oleObj name="公式" r:id="rId2" imgW="126720" imgH="139680" progId="Equation.3">
                      <p:embed/>
                      <p:pic>
                        <p:nvPicPr>
                          <p:cNvPr id="44852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7" y="3265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26" name="Object 14"/>
              <p:cNvGraphicFramePr>
                <a:graphicFrameLocks noChangeAspect="1"/>
              </p:cNvGraphicFramePr>
              <p:nvPr/>
            </p:nvGraphicFramePr>
            <p:xfrm>
              <a:off x="2608" y="3554"/>
              <a:ext cx="16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26720" imgH="126720" progId="Equation.3">
                      <p:embed/>
                    </p:oleObj>
                  </mc:Choice>
                  <mc:Fallback>
                    <p:oleObj name="公式" r:id="rId4" imgW="126720" imgH="126720" progId="Equation.3">
                      <p:embed/>
                      <p:pic>
                        <p:nvPicPr>
                          <p:cNvPr id="448526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3554"/>
                            <a:ext cx="16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27" name="Object 15"/>
              <p:cNvGraphicFramePr>
                <a:graphicFrameLocks noChangeAspect="1"/>
              </p:cNvGraphicFramePr>
              <p:nvPr/>
            </p:nvGraphicFramePr>
            <p:xfrm>
              <a:off x="5048" y="3211"/>
              <a:ext cx="23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64880" imgH="177480" progId="Equation.3">
                      <p:embed/>
                    </p:oleObj>
                  </mc:Choice>
                  <mc:Fallback>
                    <p:oleObj name="公式" r:id="rId6" imgW="164880" imgH="177480" progId="Equation.3">
                      <p:embed/>
                      <p:pic>
                        <p:nvPicPr>
                          <p:cNvPr id="448527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3211"/>
                            <a:ext cx="23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28" name="Object 16"/>
              <p:cNvGraphicFramePr>
                <a:graphicFrameLocks noChangeAspect="1"/>
              </p:cNvGraphicFramePr>
              <p:nvPr/>
            </p:nvGraphicFramePr>
            <p:xfrm>
              <a:off x="3888" y="3499"/>
              <a:ext cx="223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52280" imgH="164880" progId="Equation.3">
                      <p:embed/>
                    </p:oleObj>
                  </mc:Choice>
                  <mc:Fallback>
                    <p:oleObj name="公式" r:id="rId8" imgW="152280" imgH="164880" progId="Equation.3">
                      <p:embed/>
                      <p:pic>
                        <p:nvPicPr>
                          <p:cNvPr id="4485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499"/>
                            <a:ext cx="223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29" name="Line 17"/>
              <p:cNvSpPr>
                <a:spLocks noChangeAspect="1" noChangeShapeType="1"/>
              </p:cNvSpPr>
              <p:nvPr/>
            </p:nvSpPr>
            <p:spPr bwMode="auto">
              <a:xfrm>
                <a:off x="4779" y="2742"/>
                <a:ext cx="1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30" name="Line 18"/>
              <p:cNvSpPr>
                <a:spLocks noChangeAspect="1" noChangeShapeType="1"/>
              </p:cNvSpPr>
              <p:nvPr/>
            </p:nvSpPr>
            <p:spPr bwMode="auto">
              <a:xfrm>
                <a:off x="2997" y="2830"/>
                <a:ext cx="68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31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4069" y="2830"/>
                <a:ext cx="71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8532" name="Object 20"/>
              <p:cNvGraphicFramePr>
                <a:graphicFrameLocks noChangeAspect="1"/>
              </p:cNvGraphicFramePr>
              <p:nvPr/>
            </p:nvGraphicFramePr>
            <p:xfrm>
              <a:off x="3787" y="2728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448532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728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33" name="Line 21"/>
              <p:cNvSpPr>
                <a:spLocks noChangeAspect="1" noChangeShapeType="1"/>
              </p:cNvSpPr>
              <p:nvPr/>
            </p:nvSpPr>
            <p:spPr bwMode="auto">
              <a:xfrm>
                <a:off x="4263" y="2975"/>
                <a:ext cx="50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8534" name="Object 22"/>
              <p:cNvGraphicFramePr>
                <a:graphicFrameLocks noChangeAspect="1"/>
              </p:cNvGraphicFramePr>
              <p:nvPr/>
            </p:nvGraphicFramePr>
            <p:xfrm>
              <a:off x="4422" y="2840"/>
              <a:ext cx="23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64880" imgH="177480" progId="Equation.3">
                      <p:embed/>
                    </p:oleObj>
                  </mc:Choice>
                  <mc:Fallback>
                    <p:oleObj name="公式" r:id="rId12" imgW="164880" imgH="177480" progId="Equation.3">
                      <p:embed/>
                      <p:pic>
                        <p:nvPicPr>
                          <p:cNvPr id="4485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840"/>
                            <a:ext cx="236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35" name="Object 23"/>
              <p:cNvGraphicFramePr>
                <a:graphicFrameLocks noChangeAspect="1"/>
              </p:cNvGraphicFramePr>
              <p:nvPr/>
            </p:nvGraphicFramePr>
            <p:xfrm>
              <a:off x="2920" y="3229"/>
              <a:ext cx="2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52280" imgH="177480" progId="Equation.3">
                      <p:embed/>
                    </p:oleObj>
                  </mc:Choice>
                  <mc:Fallback>
                    <p:oleObj name="公式" r:id="rId14" imgW="152280" imgH="177480" progId="Equation.3">
                      <p:embed/>
                      <p:pic>
                        <p:nvPicPr>
                          <p:cNvPr id="448535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0" y="3229"/>
                            <a:ext cx="247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36" name="Object 24"/>
              <p:cNvGraphicFramePr>
                <a:graphicFrameLocks noChangeAspect="1"/>
              </p:cNvGraphicFramePr>
              <p:nvPr/>
            </p:nvGraphicFramePr>
            <p:xfrm>
              <a:off x="4145" y="3250"/>
              <a:ext cx="31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90440" imgH="177480" progId="Equation.3">
                      <p:embed/>
                    </p:oleObj>
                  </mc:Choice>
                  <mc:Fallback>
                    <p:oleObj name="公式" r:id="rId16" imgW="190440" imgH="177480" progId="Equation.3">
                      <p:embed/>
                      <p:pic>
                        <p:nvPicPr>
                          <p:cNvPr id="448536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5" y="3250"/>
                            <a:ext cx="314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37" name="Line 25"/>
              <p:cNvSpPr>
                <a:spLocks noChangeAspect="1" noChangeShapeType="1"/>
              </p:cNvSpPr>
              <p:nvPr/>
            </p:nvSpPr>
            <p:spPr bwMode="auto">
              <a:xfrm>
                <a:off x="2997" y="2975"/>
                <a:ext cx="2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538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3972" y="2975"/>
                <a:ext cx="29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lg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8539" name="Object 27"/>
              <p:cNvGraphicFramePr>
                <a:graphicFrameLocks noChangeAspect="1"/>
              </p:cNvGraphicFramePr>
              <p:nvPr/>
            </p:nvGraphicFramePr>
            <p:xfrm>
              <a:off x="3478" y="2876"/>
              <a:ext cx="283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77480" imgH="152280" progId="Equation.3">
                      <p:embed/>
                    </p:oleObj>
                  </mc:Choice>
                  <mc:Fallback>
                    <p:oleObj name="公式" r:id="rId18" imgW="177480" imgH="152280" progId="Equation.3">
                      <p:embed/>
                      <p:pic>
                        <p:nvPicPr>
                          <p:cNvPr id="44853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8" y="2876"/>
                            <a:ext cx="283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40" name="Object 28"/>
              <p:cNvGraphicFramePr>
                <a:graphicFrameLocks noChangeAspect="1"/>
              </p:cNvGraphicFramePr>
              <p:nvPr/>
            </p:nvGraphicFramePr>
            <p:xfrm>
              <a:off x="4830" y="2414"/>
              <a:ext cx="19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52280" imgH="164880" progId="Equation.3">
                      <p:embed/>
                    </p:oleObj>
                  </mc:Choice>
                  <mc:Fallback>
                    <p:oleObj name="公式" r:id="rId20" imgW="152280" imgH="164880" progId="Equation.3">
                      <p:embed/>
                      <p:pic>
                        <p:nvPicPr>
                          <p:cNvPr id="44854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414"/>
                            <a:ext cx="19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41" name="Line 29"/>
              <p:cNvSpPr>
                <a:spLocks noChangeAspect="1" noChangeShapeType="1"/>
              </p:cNvSpPr>
              <p:nvPr/>
            </p:nvSpPr>
            <p:spPr bwMode="auto">
              <a:xfrm>
                <a:off x="4921" y="2976"/>
                <a:ext cx="488" cy="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8542" name="Object 30"/>
              <p:cNvGraphicFramePr>
                <a:graphicFrameLocks noChangeAspect="1"/>
              </p:cNvGraphicFramePr>
              <p:nvPr/>
            </p:nvGraphicFramePr>
            <p:xfrm>
              <a:off x="5103" y="2750"/>
              <a:ext cx="20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26720" imgH="139680" progId="Equation.3">
                      <p:embed/>
                    </p:oleObj>
                  </mc:Choice>
                  <mc:Fallback>
                    <p:oleObj name="公式" r:id="rId22" imgW="126720" imgH="139680" progId="Equation.3">
                      <p:embed/>
                      <p:pic>
                        <p:nvPicPr>
                          <p:cNvPr id="44854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750"/>
                            <a:ext cx="20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43" name="Object 31"/>
              <p:cNvGraphicFramePr>
                <a:graphicFrameLocks noChangeAspect="1"/>
              </p:cNvGraphicFramePr>
              <p:nvPr/>
            </p:nvGraphicFramePr>
            <p:xfrm>
              <a:off x="4441" y="2446"/>
              <a:ext cx="235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152280" imgH="177480" progId="Equation.3">
                      <p:embed/>
                    </p:oleObj>
                  </mc:Choice>
                  <mc:Fallback>
                    <p:oleObj name="公式" r:id="rId24" imgW="152280" imgH="177480" progId="Equation.3">
                      <p:embed/>
                      <p:pic>
                        <p:nvPicPr>
                          <p:cNvPr id="448543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1" y="2446"/>
                            <a:ext cx="235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44" name="Object 32"/>
              <p:cNvGraphicFramePr>
                <a:graphicFrameLocks noChangeAspect="1"/>
              </p:cNvGraphicFramePr>
              <p:nvPr/>
            </p:nvGraphicFramePr>
            <p:xfrm>
              <a:off x="3318" y="2432"/>
              <a:ext cx="196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126720" imgH="177480" progId="Equation.3">
                      <p:embed/>
                    </p:oleObj>
                  </mc:Choice>
                  <mc:Fallback>
                    <p:oleObj name="公式" r:id="rId26" imgW="126720" imgH="177480" progId="Equation.3">
                      <p:embed/>
                      <p:pic>
                        <p:nvPicPr>
                          <p:cNvPr id="448544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2432"/>
                            <a:ext cx="196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8545" name="Object 33"/>
              <p:cNvGraphicFramePr>
                <a:graphicFrameLocks noChangeAspect="1"/>
              </p:cNvGraphicFramePr>
              <p:nvPr/>
            </p:nvGraphicFramePr>
            <p:xfrm>
              <a:off x="3018" y="2322"/>
              <a:ext cx="20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39680" imgH="164880" progId="Equation.3">
                      <p:embed/>
                    </p:oleObj>
                  </mc:Choice>
                  <mc:Fallback>
                    <p:oleObj name="公式" r:id="rId28" imgW="139680" imgH="164880" progId="Equation.3">
                      <p:embed/>
                      <p:pic>
                        <p:nvPicPr>
                          <p:cNvPr id="448545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322"/>
                            <a:ext cx="200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8546" name="AutoShape 34"/>
              <p:cNvSpPr>
                <a:spLocks noChangeArrowheads="1"/>
              </p:cNvSpPr>
              <p:nvPr/>
            </p:nvSpPr>
            <p:spPr bwMode="auto">
              <a:xfrm>
                <a:off x="4740" y="2568"/>
                <a:ext cx="136" cy="182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8547" name="Object 35"/>
              <p:cNvGraphicFramePr>
                <a:graphicFrameLocks noChangeAspect="1"/>
              </p:cNvGraphicFramePr>
              <p:nvPr/>
            </p:nvGraphicFramePr>
            <p:xfrm>
              <a:off x="4277" y="2259"/>
              <a:ext cx="23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164880" imgH="203040" progId="Equation.3">
                      <p:embed/>
                    </p:oleObj>
                  </mc:Choice>
                  <mc:Fallback>
                    <p:oleObj name="公式" r:id="rId30" imgW="164880" imgH="203040" progId="Equation.3">
                      <p:embed/>
                      <p:pic>
                        <p:nvPicPr>
                          <p:cNvPr id="44854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7" y="2259"/>
                            <a:ext cx="236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48548" name="Object 36"/>
          <p:cNvGraphicFramePr>
            <a:graphicFrameLocks noChangeAspect="1"/>
          </p:cNvGraphicFramePr>
          <p:nvPr/>
        </p:nvGraphicFramePr>
        <p:xfrm>
          <a:off x="419100" y="1593850"/>
          <a:ext cx="5762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03040" imgH="177480" progId="Equation.3">
                  <p:embed/>
                </p:oleObj>
              </mc:Choice>
              <mc:Fallback>
                <p:oleObj name="公式" r:id="rId32" imgW="203040" imgH="177480" progId="Equation.3">
                  <p:embed/>
                  <p:pic>
                    <p:nvPicPr>
                      <p:cNvPr id="4485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93850"/>
                        <a:ext cx="5762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8549" name="Group 37"/>
          <p:cNvGrpSpPr>
            <a:grpSpLocks/>
          </p:cNvGrpSpPr>
          <p:nvPr/>
        </p:nvGrpSpPr>
        <p:grpSpPr bwMode="auto">
          <a:xfrm>
            <a:off x="1257300" y="1501775"/>
            <a:ext cx="2432050" cy="519113"/>
            <a:chOff x="1066" y="273"/>
            <a:chExt cx="1532" cy="327"/>
          </a:xfrm>
        </p:grpSpPr>
        <p:graphicFrame>
          <p:nvGraphicFramePr>
            <p:cNvPr id="448550" name="Object 38"/>
            <p:cNvGraphicFramePr>
              <a:graphicFrameLocks noChangeAspect="1"/>
            </p:cNvGraphicFramePr>
            <p:nvPr/>
          </p:nvGraphicFramePr>
          <p:xfrm>
            <a:off x="1066" y="300"/>
            <a:ext cx="26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64880" imgH="177480" progId="Equation.3">
                    <p:embed/>
                  </p:oleObj>
                </mc:Choice>
                <mc:Fallback>
                  <p:oleObj name="公式" r:id="rId34" imgW="164880" imgH="177480" progId="Equation.3">
                    <p:embed/>
                    <p:pic>
                      <p:nvPicPr>
                        <p:cNvPr id="44855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0"/>
                          <a:ext cx="263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551" name="Text Box 39"/>
            <p:cNvSpPr txBox="1">
              <a:spLocks noChangeArrowheads="1"/>
            </p:cNvSpPr>
            <p:nvPr/>
          </p:nvSpPr>
          <p:spPr bwMode="auto">
            <a:xfrm>
              <a:off x="1238" y="273"/>
              <a:ext cx="1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为原长</a:t>
              </a:r>
            </a:p>
          </p:txBody>
        </p:sp>
      </p:grpSp>
      <p:graphicFrame>
        <p:nvGraphicFramePr>
          <p:cNvPr id="448552" name="Object 40"/>
          <p:cNvGraphicFramePr>
            <a:graphicFrameLocks noChangeAspect="1"/>
          </p:cNvGraphicFramePr>
          <p:nvPr/>
        </p:nvGraphicFramePr>
        <p:xfrm>
          <a:off x="419100" y="2401888"/>
          <a:ext cx="536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77480" imgH="177480" progId="Equation.3">
                  <p:embed/>
                </p:oleObj>
              </mc:Choice>
              <mc:Fallback>
                <p:oleObj name="公式" r:id="rId36" imgW="177480" imgH="177480" progId="Equation.3">
                  <p:embed/>
                  <p:pic>
                    <p:nvPicPr>
                      <p:cNvPr id="4485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401888"/>
                        <a:ext cx="53657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3" name="Object 41"/>
          <p:cNvGraphicFramePr>
            <a:graphicFrameLocks noChangeAspect="1"/>
          </p:cNvGraphicFramePr>
          <p:nvPr/>
        </p:nvGraphicFramePr>
        <p:xfrm>
          <a:off x="1257300" y="2249488"/>
          <a:ext cx="20478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812520" imgH="279360" progId="Equation.3">
                  <p:embed/>
                </p:oleObj>
              </mc:Choice>
              <mc:Fallback>
                <p:oleObj name="公式" r:id="rId38" imgW="812520" imgH="279360" progId="Equation.3">
                  <p:embed/>
                  <p:pic>
                    <p:nvPicPr>
                      <p:cNvPr id="4485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249488"/>
                        <a:ext cx="20478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4" name="Object 42"/>
          <p:cNvGraphicFramePr>
            <a:graphicFrameLocks noChangeAspect="1"/>
          </p:cNvGraphicFramePr>
          <p:nvPr/>
        </p:nvGraphicFramePr>
        <p:xfrm>
          <a:off x="288925" y="3048000"/>
          <a:ext cx="36734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307880" imgH="279360" progId="Equation.3">
                  <p:embed/>
                </p:oleObj>
              </mc:Choice>
              <mc:Fallback>
                <p:oleObj name="公式" r:id="rId40" imgW="1307880" imgH="279360" progId="Equation.3">
                  <p:embed/>
                  <p:pic>
                    <p:nvPicPr>
                      <p:cNvPr id="4485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048000"/>
                        <a:ext cx="367347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42900" y="4368800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解得：</a:t>
            </a:r>
          </a:p>
        </p:txBody>
      </p:sp>
      <p:graphicFrame>
        <p:nvGraphicFramePr>
          <p:cNvPr id="448556" name="Object 44"/>
          <p:cNvGraphicFramePr>
            <a:graphicFrameLocks noChangeAspect="1"/>
          </p:cNvGraphicFramePr>
          <p:nvPr/>
        </p:nvGraphicFramePr>
        <p:xfrm>
          <a:off x="1524000" y="4038600"/>
          <a:ext cx="247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977760" imgH="469800" progId="Equation.3">
                  <p:embed/>
                </p:oleObj>
              </mc:Choice>
              <mc:Fallback>
                <p:oleObj name="公式" r:id="rId42" imgW="977760" imgH="469800" progId="Equation.3">
                  <p:embed/>
                  <p:pic>
                    <p:nvPicPr>
                      <p:cNvPr id="4485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2476500" cy="1179513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7" name="Object 45"/>
          <p:cNvGraphicFramePr>
            <a:graphicFrameLocks noChangeAspect="1"/>
          </p:cNvGraphicFramePr>
          <p:nvPr/>
        </p:nvGraphicFramePr>
        <p:xfrm>
          <a:off x="5105400" y="5105400"/>
          <a:ext cx="24130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952200" imgH="469800" progId="Equation.3">
                  <p:embed/>
                </p:oleObj>
              </mc:Choice>
              <mc:Fallback>
                <p:oleObj name="公式" r:id="rId44" imgW="952200" imgH="469800" progId="Equation.3">
                  <p:embed/>
                  <p:pic>
                    <p:nvPicPr>
                      <p:cNvPr id="4485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2413000" cy="1179513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8558" name="Group 46"/>
          <p:cNvGrpSpPr>
            <a:grpSpLocks/>
          </p:cNvGrpSpPr>
          <p:nvPr/>
        </p:nvGrpSpPr>
        <p:grpSpPr bwMode="auto">
          <a:xfrm>
            <a:off x="381000" y="5435600"/>
            <a:ext cx="4752975" cy="519113"/>
            <a:chOff x="340" y="3294"/>
            <a:chExt cx="2994" cy="327"/>
          </a:xfrm>
        </p:grpSpPr>
        <p:sp>
          <p:nvSpPr>
            <p:cNvPr id="448559" name="Text Box 47"/>
            <p:cNvSpPr txBox="1">
              <a:spLocks noChangeArrowheads="1"/>
            </p:cNvSpPr>
            <p:nvPr/>
          </p:nvSpPr>
          <p:spPr bwMode="auto">
            <a:xfrm>
              <a:off x="340" y="3294"/>
              <a:ext cx="299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在    系中观测，同理可得：</a:t>
              </a:r>
            </a:p>
          </p:txBody>
        </p:sp>
        <p:graphicFrame>
          <p:nvGraphicFramePr>
            <p:cNvPr id="448560" name="Object 48"/>
            <p:cNvGraphicFramePr>
              <a:graphicFrameLocks noChangeAspect="1"/>
            </p:cNvGraphicFramePr>
            <p:nvPr/>
          </p:nvGraphicFramePr>
          <p:xfrm>
            <a:off x="635" y="3294"/>
            <a:ext cx="2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52280" imgH="177480" progId="Equation.3">
                    <p:embed/>
                  </p:oleObj>
                </mc:Choice>
                <mc:Fallback>
                  <p:oleObj name="公式" r:id="rId46" imgW="152280" imgH="177480" progId="Equation.3">
                    <p:embed/>
                    <p:pic>
                      <p:nvPicPr>
                        <p:cNvPr id="44856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3294"/>
                          <a:ext cx="27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4114800" y="1268412"/>
          <a:ext cx="239553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200" imgH="495000" progId="Equation.3">
                  <p:embed/>
                </p:oleObj>
              </mc:Choice>
              <mc:Fallback>
                <p:oleObj name="公式" r:id="rId2" imgW="952200" imgH="495000" progId="Equation.3">
                  <p:embed/>
                  <p:pic>
                    <p:nvPicPr>
                      <p:cNvPr id="450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68412"/>
                        <a:ext cx="2395538" cy="1246188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1066800" y="1631950"/>
            <a:ext cx="2808288" cy="519113"/>
            <a:chOff x="340" y="300"/>
            <a:chExt cx="1769" cy="327"/>
          </a:xfrm>
        </p:grpSpPr>
        <p:grpSp>
          <p:nvGrpSpPr>
            <p:cNvPr id="450565" name="Group 5"/>
            <p:cNvGrpSpPr>
              <a:grpSpLocks/>
            </p:cNvGrpSpPr>
            <p:nvPr/>
          </p:nvGrpSpPr>
          <p:grpSpPr bwMode="auto">
            <a:xfrm>
              <a:off x="340" y="300"/>
              <a:ext cx="783" cy="327"/>
              <a:chOff x="340" y="300"/>
              <a:chExt cx="783" cy="327"/>
            </a:xfrm>
          </p:grpSpPr>
          <p:sp>
            <p:nvSpPr>
              <p:cNvPr id="450566" name="Rectangle 6"/>
              <p:cNvSpPr>
                <a:spLocks noChangeArrowheads="1"/>
              </p:cNvSpPr>
              <p:nvPr/>
            </p:nvSpPr>
            <p:spPr bwMode="auto">
              <a:xfrm>
                <a:off x="340" y="300"/>
                <a:ext cx="6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zh-CN" altLang="en-US" sz="2800">
                    <a:latin typeface="Arial" charset="0"/>
                    <a:cs typeface="Times New Roman" pitchFamily="18" charset="0"/>
                  </a:rPr>
                  <a:t>消去</a:t>
                </a:r>
                <a:endParaRPr lang="zh-CN" altLang="en-US" sz="2800">
                  <a:latin typeface="Arial" charset="0"/>
                </a:endParaRPr>
              </a:p>
            </p:txBody>
          </p:sp>
          <p:graphicFrame>
            <p:nvGraphicFramePr>
              <p:cNvPr id="450567" name="Object 7"/>
              <p:cNvGraphicFramePr>
                <a:graphicFrameLocks noChangeAspect="1"/>
              </p:cNvGraphicFramePr>
              <p:nvPr/>
            </p:nvGraphicFramePr>
            <p:xfrm>
              <a:off x="839" y="300"/>
              <a:ext cx="28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64814" imgH="177492" progId="Equation.3">
                      <p:embed/>
                    </p:oleObj>
                  </mc:Choice>
                  <mc:Fallback>
                    <p:oleObj name="公式" r:id="rId4" imgW="164814" imgH="177492" progId="Equation.3">
                      <p:embed/>
                      <p:pic>
                        <p:nvPicPr>
                          <p:cNvPr id="45056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00"/>
                            <a:ext cx="284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568" name="Text Box 8"/>
            <p:cNvSpPr txBox="1">
              <a:spLocks noChangeArrowheads="1"/>
            </p:cNvSpPr>
            <p:nvPr/>
          </p:nvSpPr>
          <p:spPr bwMode="auto">
            <a:xfrm>
              <a:off x="1066" y="300"/>
              <a:ext cx="104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>
                  <a:latin typeface="Arial" charset="0"/>
                  <a:cs typeface="Times New Roman" pitchFamily="18" charset="0"/>
                </a:rPr>
                <a:t>，可得</a:t>
              </a:r>
            </a:p>
          </p:txBody>
        </p:sp>
      </p:grp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FB72-10D1-40C2-BE49-E3C5F335CF5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1066800" y="2934494"/>
            <a:ext cx="19446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latin typeface="Arial" charset="0"/>
                <a:cs typeface="Times New Roman" pitchFamily="18" charset="0"/>
              </a:rPr>
              <a:t>逆变换：</a:t>
            </a:r>
          </a:p>
        </p:txBody>
      </p:sp>
      <p:graphicFrame>
        <p:nvGraphicFramePr>
          <p:cNvPr id="450570" name="Object 10"/>
          <p:cNvGraphicFramePr>
            <a:graphicFrameLocks noChangeAspect="1"/>
          </p:cNvGraphicFramePr>
          <p:nvPr/>
        </p:nvGraphicFramePr>
        <p:xfrm>
          <a:off x="4114800" y="2578100"/>
          <a:ext cx="22764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495000" progId="Equation.3">
                  <p:embed/>
                </p:oleObj>
              </mc:Choice>
              <mc:Fallback>
                <p:oleObj name="公式" r:id="rId6" imgW="914400" imgH="495000" progId="Equation.3">
                  <p:embed/>
                  <p:pic>
                    <p:nvPicPr>
                      <p:cNvPr id="4505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78100"/>
                        <a:ext cx="2276475" cy="12319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1066800" y="3962400"/>
            <a:ext cx="1800225" cy="547688"/>
            <a:chOff x="340" y="2931"/>
            <a:chExt cx="1134" cy="345"/>
          </a:xfrm>
        </p:grpSpPr>
        <p:graphicFrame>
          <p:nvGraphicFramePr>
            <p:cNvPr id="450572" name="Object 12"/>
            <p:cNvGraphicFramePr>
              <a:graphicFrameLocks noChangeAspect="1"/>
            </p:cNvGraphicFramePr>
            <p:nvPr/>
          </p:nvGraphicFramePr>
          <p:xfrm>
            <a:off x="703" y="3020"/>
            <a:ext cx="7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31640" imgH="139680" progId="Equation.3">
                    <p:embed/>
                  </p:oleObj>
                </mc:Choice>
                <mc:Fallback>
                  <p:oleObj name="公式" r:id="rId8" imgW="431640" imgH="139680" progId="Equation.3">
                    <p:embed/>
                    <p:pic>
                      <p:nvPicPr>
                        <p:cNvPr id="4505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020"/>
                          <a:ext cx="77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573" name="Text Box 13"/>
            <p:cNvSpPr txBox="1">
              <a:spLocks noChangeArrowheads="1"/>
            </p:cNvSpPr>
            <p:nvPr/>
          </p:nvSpPr>
          <p:spPr bwMode="auto">
            <a:xfrm>
              <a:off x="340" y="2931"/>
              <a:ext cx="45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>
                  <a:cs typeface="Times New Roman" pitchFamily="18" charset="0"/>
                </a:rPr>
                <a:t>当</a:t>
              </a:r>
            </a:p>
          </p:txBody>
        </p:sp>
      </p:grpSp>
      <p:graphicFrame>
        <p:nvGraphicFramePr>
          <p:cNvPr id="450574" name="Object 14"/>
          <p:cNvGraphicFramePr>
            <a:graphicFrameLocks noChangeAspect="1"/>
          </p:cNvGraphicFramePr>
          <p:nvPr/>
        </p:nvGraphicFramePr>
        <p:xfrm>
          <a:off x="3962400" y="3886200"/>
          <a:ext cx="17859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7640" imgH="266400" progId="Equation.3">
                  <p:embed/>
                </p:oleObj>
              </mc:Choice>
              <mc:Fallback>
                <p:oleObj name="公式" r:id="rId10" imgW="647640" imgH="266400" progId="Equation.3">
                  <p:embed/>
                  <p:pic>
                    <p:nvPicPr>
                      <p:cNvPr id="450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17859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5" name="Object 15"/>
          <p:cNvGraphicFramePr>
            <a:graphicFrameLocks noChangeAspect="1"/>
          </p:cNvGraphicFramePr>
          <p:nvPr/>
        </p:nvGraphicFramePr>
        <p:xfrm>
          <a:off x="5410200" y="4724400"/>
          <a:ext cx="93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0120" imgH="177480" progId="Equation.3">
                  <p:embed/>
                </p:oleObj>
              </mc:Choice>
              <mc:Fallback>
                <p:oleObj name="公式" r:id="rId12" imgW="330120" imgH="177480" progId="Equation.3">
                  <p:embed/>
                  <p:pic>
                    <p:nvPicPr>
                      <p:cNvPr id="4505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9366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6" name="Text Box 16"/>
          <p:cNvSpPr txBox="1">
            <a:spLocks noChangeArrowheads="1"/>
          </p:cNvSpPr>
          <p:nvPr/>
        </p:nvSpPr>
        <p:spPr bwMode="auto">
          <a:xfrm>
            <a:off x="1066800" y="4760913"/>
            <a:ext cx="863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cs typeface="Times New Roman" pitchFamily="18" charset="0"/>
              </a:rPr>
              <a:t>有</a:t>
            </a:r>
          </a:p>
        </p:txBody>
      </p:sp>
      <p:graphicFrame>
        <p:nvGraphicFramePr>
          <p:cNvPr id="450577" name="Object 17"/>
          <p:cNvGraphicFramePr>
            <a:graphicFrameLocks noChangeAspect="1"/>
          </p:cNvGraphicFramePr>
          <p:nvPr/>
        </p:nvGraphicFramePr>
        <p:xfrm>
          <a:off x="2438400" y="4724400"/>
          <a:ext cx="2016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60240" imgH="177480" progId="Equation.3">
                  <p:embed/>
                </p:oleObj>
              </mc:Choice>
              <mc:Fallback>
                <p:oleObj name="公式" r:id="rId14" imgW="660240" imgH="177480" progId="Equation.3">
                  <p:embed/>
                  <p:pic>
                    <p:nvPicPr>
                      <p:cNvPr id="450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2016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8" name="Text Box 18"/>
          <p:cNvSpPr txBox="1">
            <a:spLocks noChangeArrowheads="1"/>
          </p:cNvSpPr>
          <p:nvPr/>
        </p:nvSpPr>
        <p:spPr bwMode="auto">
          <a:xfrm>
            <a:off x="685800" y="5334000"/>
            <a:ext cx="7543800" cy="1073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/>
              <a:t>结论：在速度远小于光速 </a:t>
            </a:r>
            <a:r>
              <a:rPr lang="en-US" altLang="zh-CN" sz="2800" i="1" dirty="0"/>
              <a:t>c</a:t>
            </a:r>
            <a:r>
              <a:rPr lang="en-US" altLang="zh-CN" sz="2800" dirty="0"/>
              <a:t> </a:t>
            </a:r>
            <a:r>
              <a:rPr lang="zh-CN" altLang="en-US" sz="2800" dirty="0"/>
              <a:t>时，相对论结论与	牛顿力学结论相同。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9" grpId="0"/>
      <p:bldP spid="450576" grpId="0"/>
      <p:bldP spid="4505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CC87-574A-4369-9F2B-2F1A2FB33314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451587" name="Group 3"/>
          <p:cNvGrpSpPr>
            <a:grpSpLocks/>
          </p:cNvGrpSpPr>
          <p:nvPr/>
        </p:nvGrpSpPr>
        <p:grpSpPr bwMode="auto">
          <a:xfrm>
            <a:off x="457200" y="1219200"/>
            <a:ext cx="8208963" cy="5113338"/>
            <a:chOff x="340" y="799"/>
            <a:chExt cx="5171" cy="3221"/>
          </a:xfrm>
        </p:grpSpPr>
        <p:sp>
          <p:nvSpPr>
            <p:cNvPr id="451588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171" cy="3221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589" name="Group 5"/>
            <p:cNvGrpSpPr>
              <a:grpSpLocks/>
            </p:cNvGrpSpPr>
            <p:nvPr/>
          </p:nvGrpSpPr>
          <p:grpSpPr bwMode="auto">
            <a:xfrm>
              <a:off x="747" y="921"/>
              <a:ext cx="1814" cy="2732"/>
              <a:chOff x="747" y="921"/>
              <a:chExt cx="1814" cy="2732"/>
            </a:xfrm>
          </p:grpSpPr>
          <p:graphicFrame>
            <p:nvGraphicFramePr>
              <p:cNvPr id="451590" name="Object 6"/>
              <p:cNvGraphicFramePr>
                <a:graphicFrameLocks noChangeAspect="1"/>
              </p:cNvGraphicFramePr>
              <p:nvPr/>
            </p:nvGraphicFramePr>
            <p:xfrm>
              <a:off x="749" y="921"/>
              <a:ext cx="1812" cy="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028520" imgH="469800" progId="Equation.3">
                      <p:embed/>
                    </p:oleObj>
                  </mc:Choice>
                  <mc:Fallback>
                    <p:oleObj name="公式" r:id="rId2" imgW="1028520" imgH="469800" progId="Equation.3">
                      <p:embed/>
                      <p:pic>
                        <p:nvPicPr>
                          <p:cNvPr id="45159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" y="921"/>
                            <a:ext cx="1812" cy="8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1" name="Object 7"/>
              <p:cNvGraphicFramePr>
                <a:graphicFrameLocks noChangeAspect="1"/>
              </p:cNvGraphicFramePr>
              <p:nvPr/>
            </p:nvGraphicFramePr>
            <p:xfrm>
              <a:off x="793" y="2795"/>
              <a:ext cx="1650" cy="8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952200" imgH="495000" progId="Equation.3">
                      <p:embed/>
                    </p:oleObj>
                  </mc:Choice>
                  <mc:Fallback>
                    <p:oleObj name="公式" r:id="rId4" imgW="952200" imgH="495000" progId="Equation.3">
                      <p:embed/>
                      <p:pic>
                        <p:nvPicPr>
                          <p:cNvPr id="45159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795"/>
                            <a:ext cx="1650" cy="8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2" name="Object 8"/>
              <p:cNvGraphicFramePr>
                <a:graphicFrameLocks noChangeAspect="1"/>
              </p:cNvGraphicFramePr>
              <p:nvPr/>
            </p:nvGraphicFramePr>
            <p:xfrm>
              <a:off x="747" y="1842"/>
              <a:ext cx="72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418918" imgH="203112" progId="Equation.3">
                      <p:embed/>
                    </p:oleObj>
                  </mc:Choice>
                  <mc:Fallback>
                    <p:oleObj name="公式" r:id="rId6" imgW="418918" imgH="203112" progId="Equation.3">
                      <p:embed/>
                      <p:pic>
                        <p:nvPicPr>
                          <p:cNvPr id="45159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1842"/>
                            <a:ext cx="726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3" name="Object 9"/>
              <p:cNvGraphicFramePr>
                <a:graphicFrameLocks noChangeAspect="1"/>
              </p:cNvGraphicFramePr>
              <p:nvPr/>
            </p:nvGraphicFramePr>
            <p:xfrm>
              <a:off x="747" y="2387"/>
              <a:ext cx="68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93359" imgH="177646" progId="Equation.3">
                      <p:embed/>
                    </p:oleObj>
                  </mc:Choice>
                  <mc:Fallback>
                    <p:oleObj name="公式" r:id="rId8" imgW="393359" imgH="177646" progId="Equation.3">
                      <p:embed/>
                      <p:pic>
                        <p:nvPicPr>
                          <p:cNvPr id="45159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2387"/>
                            <a:ext cx="681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594" name="Group 10"/>
          <p:cNvGrpSpPr>
            <a:grpSpLocks/>
          </p:cNvGrpSpPr>
          <p:nvPr/>
        </p:nvGrpSpPr>
        <p:grpSpPr bwMode="auto">
          <a:xfrm>
            <a:off x="5492750" y="1447800"/>
            <a:ext cx="2736850" cy="4321175"/>
            <a:chOff x="3424" y="935"/>
            <a:chExt cx="1724" cy="2722"/>
          </a:xfrm>
        </p:grpSpPr>
        <p:graphicFrame>
          <p:nvGraphicFramePr>
            <p:cNvPr id="451595" name="Object 11"/>
            <p:cNvGraphicFramePr>
              <a:graphicFrameLocks noChangeAspect="1"/>
            </p:cNvGraphicFramePr>
            <p:nvPr/>
          </p:nvGraphicFramePr>
          <p:xfrm>
            <a:off x="3469" y="935"/>
            <a:ext cx="1679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52200" imgH="469800" progId="Equation.3">
                    <p:embed/>
                  </p:oleObj>
                </mc:Choice>
                <mc:Fallback>
                  <p:oleObj name="公式" r:id="rId10" imgW="952200" imgH="469800" progId="Equation.3">
                    <p:embed/>
                    <p:pic>
                      <p:nvPicPr>
                        <p:cNvPr id="4515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935"/>
                          <a:ext cx="1679" cy="8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6" name="Object 12"/>
            <p:cNvGraphicFramePr>
              <a:graphicFrameLocks noChangeAspect="1"/>
            </p:cNvGraphicFramePr>
            <p:nvPr/>
          </p:nvGraphicFramePr>
          <p:xfrm>
            <a:off x="3424" y="2800"/>
            <a:ext cx="158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914400" imgH="495000" progId="Equation.3">
                    <p:embed/>
                  </p:oleObj>
                </mc:Choice>
                <mc:Fallback>
                  <p:oleObj name="公式" r:id="rId12" imgW="914400" imgH="495000" progId="Equation.3">
                    <p:embed/>
                    <p:pic>
                      <p:nvPicPr>
                        <p:cNvPr id="4515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800"/>
                          <a:ext cx="1582" cy="8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7" name="Object 13"/>
            <p:cNvGraphicFramePr>
              <a:graphicFrameLocks noChangeAspect="1"/>
            </p:cNvGraphicFramePr>
            <p:nvPr/>
          </p:nvGraphicFramePr>
          <p:xfrm>
            <a:off x="3424" y="1842"/>
            <a:ext cx="70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06080" imgH="203040" progId="Equation.3">
                    <p:embed/>
                  </p:oleObj>
                </mc:Choice>
                <mc:Fallback>
                  <p:oleObj name="公式" r:id="rId14" imgW="406080" imgH="203040" progId="Equation.3">
                    <p:embed/>
                    <p:pic>
                      <p:nvPicPr>
                        <p:cNvPr id="4515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42"/>
                          <a:ext cx="704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8" name="Object 14"/>
            <p:cNvGraphicFramePr>
              <a:graphicFrameLocks noChangeAspect="1"/>
            </p:cNvGraphicFramePr>
            <p:nvPr/>
          </p:nvGraphicFramePr>
          <p:xfrm>
            <a:off x="3435" y="2387"/>
            <a:ext cx="65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80880" imgH="164880" progId="Equation.3">
                    <p:embed/>
                  </p:oleObj>
                </mc:Choice>
                <mc:Fallback>
                  <p:oleObj name="公式" r:id="rId16" imgW="380880" imgH="164880" progId="Equation.3">
                    <p:embed/>
                    <p:pic>
                      <p:nvPicPr>
                        <p:cNvPr id="4515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387"/>
                          <a:ext cx="659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037-A184-4FD7-B006-44B15F17BF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533400" y="1474788"/>
            <a:ext cx="424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宇宙速度的数量级：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4054475" y="1447800"/>
          <a:ext cx="1584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2030" imgH="203112" progId="Equation.3">
                  <p:embed/>
                </p:oleObj>
              </mc:Choice>
              <mc:Fallback>
                <p:oleObj name="公式" r:id="rId2" imgW="622030" imgH="203112" progId="Equation.3">
                  <p:embed/>
                  <p:pic>
                    <p:nvPicPr>
                      <p:cNvPr id="452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447800"/>
                        <a:ext cx="15843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4060825" y="2133600"/>
          <a:ext cx="2527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52200" imgH="266400" progId="Equation.3">
                  <p:embed/>
                </p:oleObj>
              </mc:Choice>
              <mc:Fallback>
                <p:oleObj name="公式" r:id="rId4" imgW="952200" imgH="266400" progId="Equation.3">
                  <p:embed/>
                  <p:pic>
                    <p:nvPicPr>
                      <p:cNvPr id="452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133600"/>
                        <a:ext cx="2527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533400" y="3068638"/>
            <a:ext cx="79930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结论：在宏观领域中用牛顿力学处理问题已是足够精确了。 </a:t>
            </a:r>
          </a:p>
        </p:txBody>
      </p:sp>
      <p:grpSp>
        <p:nvGrpSpPr>
          <p:cNvPr id="452615" name="Group 7"/>
          <p:cNvGrpSpPr>
            <a:grpSpLocks/>
          </p:cNvGrpSpPr>
          <p:nvPr/>
        </p:nvGrpSpPr>
        <p:grpSpPr bwMode="auto">
          <a:xfrm>
            <a:off x="609600" y="4489450"/>
            <a:ext cx="2087563" cy="582613"/>
            <a:chOff x="476" y="2251"/>
            <a:chExt cx="1315" cy="367"/>
          </a:xfrm>
        </p:grpSpPr>
        <p:graphicFrame>
          <p:nvGraphicFramePr>
            <p:cNvPr id="452616" name="Object 8"/>
            <p:cNvGraphicFramePr>
              <a:graphicFrameLocks noChangeAspect="1"/>
            </p:cNvGraphicFramePr>
            <p:nvPr/>
          </p:nvGraphicFramePr>
          <p:xfrm>
            <a:off x="1111" y="2341"/>
            <a:ext cx="6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5320" imgH="139680" progId="Equation.3">
                    <p:embed/>
                  </p:oleObj>
                </mc:Choice>
                <mc:Fallback>
                  <p:oleObj name="公式" r:id="rId6" imgW="355320" imgH="139680" progId="Equation.3">
                    <p:embed/>
                    <p:pic>
                      <p:nvPicPr>
                        <p:cNvPr id="4526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41"/>
                          <a:ext cx="68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17" name="Text Box 9"/>
            <p:cNvSpPr txBox="1">
              <a:spLocks noChangeArrowheads="1"/>
            </p:cNvSpPr>
            <p:nvPr/>
          </p:nvSpPr>
          <p:spPr bwMode="auto">
            <a:xfrm>
              <a:off x="476" y="2251"/>
              <a:ext cx="862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如果</a:t>
              </a:r>
            </a:p>
          </p:txBody>
        </p:sp>
      </p:grpSp>
      <p:grpSp>
        <p:nvGrpSpPr>
          <p:cNvPr id="452618" name="Group 10"/>
          <p:cNvGrpSpPr>
            <a:grpSpLocks/>
          </p:cNvGrpSpPr>
          <p:nvPr/>
        </p:nvGrpSpPr>
        <p:grpSpPr bwMode="auto">
          <a:xfrm>
            <a:off x="2743200" y="4343400"/>
            <a:ext cx="4608513" cy="814388"/>
            <a:chOff x="2381" y="2160"/>
            <a:chExt cx="2903" cy="513"/>
          </a:xfrm>
        </p:grpSpPr>
        <p:graphicFrame>
          <p:nvGraphicFramePr>
            <p:cNvPr id="452619" name="Object 11"/>
            <p:cNvGraphicFramePr>
              <a:graphicFrameLocks noChangeAspect="1"/>
            </p:cNvGraphicFramePr>
            <p:nvPr/>
          </p:nvGraphicFramePr>
          <p:xfrm>
            <a:off x="2971" y="2160"/>
            <a:ext cx="129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98400" imgH="279360" progId="Equation.3">
                    <p:embed/>
                  </p:oleObj>
                </mc:Choice>
                <mc:Fallback>
                  <p:oleObj name="公式" r:id="rId8" imgW="698400" imgH="279360" progId="Equation.3">
                    <p:embed/>
                    <p:pic>
                      <p:nvPicPr>
                        <p:cNvPr id="4526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60"/>
                          <a:ext cx="1296" cy="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20" name="Text Box 12"/>
            <p:cNvSpPr txBox="1">
              <a:spLocks noChangeArrowheads="1"/>
            </p:cNvSpPr>
            <p:nvPr/>
          </p:nvSpPr>
          <p:spPr bwMode="auto">
            <a:xfrm>
              <a:off x="4241" y="2247"/>
              <a:ext cx="1043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为虚数</a:t>
              </a:r>
            </a:p>
          </p:txBody>
        </p:sp>
        <p:sp>
          <p:nvSpPr>
            <p:cNvPr id="452621" name="Text Box 13"/>
            <p:cNvSpPr txBox="1">
              <a:spLocks noChangeArrowheads="1"/>
            </p:cNvSpPr>
            <p:nvPr/>
          </p:nvSpPr>
          <p:spPr bwMode="auto">
            <a:xfrm>
              <a:off x="2381" y="2251"/>
              <a:ext cx="726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，则</a:t>
              </a:r>
            </a:p>
          </p:txBody>
        </p:sp>
      </p:grpSp>
      <p:sp>
        <p:nvSpPr>
          <p:cNvPr id="452622" name="Text Box 14"/>
          <p:cNvSpPr txBox="1">
            <a:spLocks noChangeArrowheads="1"/>
          </p:cNvSpPr>
          <p:nvPr/>
        </p:nvSpPr>
        <p:spPr bwMode="auto">
          <a:xfrm>
            <a:off x="604838" y="5589588"/>
            <a:ext cx="8064500" cy="582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结论：真空中的光速是一切客观实体的</a:t>
            </a:r>
            <a:r>
              <a:rPr lang="zh-CN" altLang="en-US" sz="2800">
                <a:solidFill>
                  <a:srgbClr val="0000CC"/>
                </a:solidFill>
              </a:rPr>
              <a:t>速度极限</a:t>
            </a:r>
            <a:r>
              <a:rPr lang="zh-CN" altLang="en-US" sz="280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/>
      <p:bldP spid="452614" grpId="0"/>
      <p:bldP spid="4526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E75D-98BE-4141-B7DE-C768C10EE78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相对论速度变换 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根据洛伦兹变换，可以导出相对论速度变换式。 </a:t>
            </a:r>
          </a:p>
        </p:txBody>
      </p: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1066800" y="2105025"/>
          <a:ext cx="1554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583920" progId="Equation.3">
                  <p:embed/>
                </p:oleObj>
              </mc:Choice>
              <mc:Fallback>
                <p:oleObj name="公式" r:id="rId2" imgW="774360" imgH="583920" progId="Equation.3">
                  <p:embed/>
                  <p:pic>
                    <p:nvPicPr>
                      <p:cNvPr id="453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05025"/>
                        <a:ext cx="15541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1066800" y="3300546"/>
          <a:ext cx="22939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55600" imgH="660240" progId="Equation.3">
                  <p:embed/>
                </p:oleObj>
              </mc:Choice>
              <mc:Fallback>
                <p:oleObj name="公式" r:id="rId4" imgW="1155600" imgH="660240" progId="Equation.3">
                  <p:embed/>
                  <p:pic>
                    <p:nvPicPr>
                      <p:cNvPr id="453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00546"/>
                        <a:ext cx="229393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990600" y="4639491"/>
          <a:ext cx="23034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3000" imgH="647640" progId="Equation.3">
                  <p:embed/>
                </p:oleObj>
              </mc:Choice>
              <mc:Fallback>
                <p:oleObj name="公式" r:id="rId6" imgW="1143000" imgH="647640" progId="Equation.3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9491"/>
                        <a:ext cx="23034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5334000" y="2105025"/>
          <a:ext cx="15811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320" imgH="583920" progId="Equation.3">
                  <p:embed/>
                </p:oleObj>
              </mc:Choice>
              <mc:Fallback>
                <p:oleObj name="公式" r:id="rId8" imgW="787320" imgH="583920" progId="Equation.3">
                  <p:embed/>
                  <p:pic>
                    <p:nvPicPr>
                      <p:cNvPr id="453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05025"/>
                        <a:ext cx="15811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5334000" y="3300546"/>
          <a:ext cx="23129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55600" imgH="660240" progId="Equation.3">
                  <p:embed/>
                </p:oleObj>
              </mc:Choice>
              <mc:Fallback>
                <p:oleObj name="公式" r:id="rId10" imgW="1155600" imgH="660240" progId="Equation.3">
                  <p:embed/>
                  <p:pic>
                    <p:nvPicPr>
                      <p:cNvPr id="453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00546"/>
                        <a:ext cx="23129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5410200" y="4639491"/>
          <a:ext cx="2286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3000" imgH="647640" progId="Equation.3">
                  <p:embed/>
                </p:oleObj>
              </mc:Choice>
              <mc:Fallback>
                <p:oleObj name="公式" r:id="rId12" imgW="1143000" imgH="647640" progId="Equation.3">
                  <p:embed/>
                  <p:pic>
                    <p:nvPicPr>
                      <p:cNvPr id="453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39491"/>
                        <a:ext cx="228600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Rectangle 12"/>
          <p:cNvSpPr>
            <a:spLocks noChangeArrowheads="1"/>
          </p:cNvSpPr>
          <p:nvPr/>
        </p:nvSpPr>
        <p:spPr bwMode="auto">
          <a:xfrm>
            <a:off x="1676400" y="5884818"/>
            <a:ext cx="5670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洛伦兹速度变换满足光速不变性的假设。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BB2-7697-4682-B88D-7049C25D2CA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0204" name="Rectangle 12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0205" name="Text Box 13"/>
          <p:cNvSpPr txBox="1">
            <a:spLocks noChangeArrowheads="1"/>
          </p:cNvSpPr>
          <p:nvPr/>
        </p:nvSpPr>
        <p:spPr bwMode="auto">
          <a:xfrm>
            <a:off x="533400" y="1752600"/>
            <a:ext cx="800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时间量度的相对性（</a:t>
            </a:r>
            <a:r>
              <a:rPr lang="zh-CN" altLang="en-US" sz="2400"/>
              <a:t>发现在运动参考系中的</a:t>
            </a:r>
            <a:r>
              <a:rPr lang="zh-CN" altLang="en-US" sz="2400">
                <a:solidFill>
                  <a:srgbClr val="0000CC"/>
                </a:solidFill>
              </a:rPr>
              <a:t>同一地点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520206" name="Object 14"/>
          <p:cNvGraphicFramePr>
            <a:graphicFrameLocks noChangeAspect="1"/>
          </p:cNvGraphicFramePr>
          <p:nvPr/>
        </p:nvGraphicFramePr>
        <p:xfrm>
          <a:off x="1219200" y="2362200"/>
          <a:ext cx="19970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5202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19970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9" name="Object 17"/>
          <p:cNvGraphicFramePr>
            <a:graphicFrameLocks noChangeAspect="1"/>
          </p:cNvGraphicFramePr>
          <p:nvPr/>
        </p:nvGraphicFramePr>
        <p:xfrm>
          <a:off x="4191000" y="2362200"/>
          <a:ext cx="20224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520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20224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11" name="Object 19"/>
          <p:cNvGraphicFramePr>
            <a:graphicFrameLocks noChangeAspect="1"/>
          </p:cNvGraphicFramePr>
          <p:nvPr/>
        </p:nvGraphicFramePr>
        <p:xfrm>
          <a:off x="1295400" y="4343400"/>
          <a:ext cx="4803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12720" imgH="520560" progId="Equation.3">
                  <p:embed/>
                </p:oleObj>
              </mc:Choice>
              <mc:Fallback>
                <p:oleObj name="公式" r:id="rId6" imgW="2412720" imgH="520560" progId="Equation.3">
                  <p:embed/>
                  <p:pic>
                    <p:nvPicPr>
                      <p:cNvPr id="520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4803775" cy="1038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400E-F60D-4DD3-ADBB-A799FDCB22B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00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长度量度的相对性（</a:t>
            </a:r>
            <a:r>
              <a:rPr lang="zh-CN" altLang="en-US" sz="2400"/>
              <a:t>发现在</a:t>
            </a:r>
            <a:r>
              <a:rPr lang="zh-CN" altLang="en-US" sz="2400">
                <a:solidFill>
                  <a:srgbClr val="0000CC"/>
                </a:solidFill>
              </a:rPr>
              <a:t>同一时间点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521224" name="Object 8"/>
          <p:cNvGraphicFramePr>
            <a:graphicFrameLocks noChangeAspect="1"/>
          </p:cNvGraphicFramePr>
          <p:nvPr/>
        </p:nvGraphicFramePr>
        <p:xfrm>
          <a:off x="1295400" y="2743200"/>
          <a:ext cx="2079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1120" imgH="482400" progId="Equation.3">
                  <p:embed/>
                </p:oleObj>
              </mc:Choice>
              <mc:Fallback>
                <p:oleObj name="公式" r:id="rId2" imgW="1041120" imgH="482400" progId="Equation.3">
                  <p:embed/>
                  <p:pic>
                    <p:nvPicPr>
                      <p:cNvPr id="521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20796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9"/>
          <p:cNvGraphicFramePr>
            <a:graphicFrameLocks noChangeAspect="1"/>
          </p:cNvGraphicFramePr>
          <p:nvPr/>
        </p:nvGraphicFramePr>
        <p:xfrm>
          <a:off x="4191000" y="2743200"/>
          <a:ext cx="2105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080" imgH="482400" progId="Equation.3">
                  <p:embed/>
                </p:oleObj>
              </mc:Choice>
              <mc:Fallback>
                <p:oleObj name="公式" r:id="rId4" imgW="1054080" imgH="482400" progId="Equation.3">
                  <p:embed/>
                  <p:pic>
                    <p:nvPicPr>
                      <p:cNvPr id="521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21050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Object 10"/>
          <p:cNvGraphicFramePr>
            <a:graphicFrameLocks noChangeAspect="1"/>
          </p:cNvGraphicFramePr>
          <p:nvPr/>
        </p:nvGraphicFramePr>
        <p:xfrm>
          <a:off x="1295400" y="4191000"/>
          <a:ext cx="50720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39800" imgH="482400" progId="Equation.3">
                  <p:embed/>
                </p:oleObj>
              </mc:Choice>
              <mc:Fallback>
                <p:oleObj name="公式" r:id="rId6" imgW="2539800" imgH="482400" progId="Equation.3">
                  <p:embed/>
                  <p:pic>
                    <p:nvPicPr>
                      <p:cNvPr id="521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507206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7" name="Object 11"/>
          <p:cNvGraphicFramePr>
            <a:graphicFrameLocks noChangeAspect="1"/>
          </p:cNvGraphicFramePr>
          <p:nvPr/>
        </p:nvGraphicFramePr>
        <p:xfrm>
          <a:off x="1295400" y="5638800"/>
          <a:ext cx="2028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920" imgH="279360" progId="Equation.3">
                  <p:embed/>
                </p:oleObj>
              </mc:Choice>
              <mc:Fallback>
                <p:oleObj name="公式" r:id="rId8" imgW="1015920" imgH="279360" progId="Equation.3">
                  <p:embed/>
                  <p:pic>
                    <p:nvPicPr>
                      <p:cNvPr id="521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800"/>
                        <a:ext cx="20288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88FD-50C7-4ABD-A8A7-A6B2935FCA8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“</a:t>
            </a:r>
            <a:r>
              <a:rPr lang="zh-CN" altLang="en-US" sz="2800"/>
              <a:t>同时”的相对性</a:t>
            </a:r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3886200" y="1600200"/>
          <a:ext cx="15033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522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50336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/>
        </p:nvGraphicFramePr>
        <p:xfrm>
          <a:off x="6553200" y="1600200"/>
          <a:ext cx="1524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522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1524000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7"/>
          <p:cNvGraphicFramePr>
            <a:graphicFrameLocks noChangeAspect="1"/>
          </p:cNvGraphicFramePr>
          <p:nvPr/>
        </p:nvGraphicFramePr>
        <p:xfrm>
          <a:off x="1143000" y="2743200"/>
          <a:ext cx="33131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09680" imgH="698400" progId="Equation.3">
                  <p:embed/>
                </p:oleObj>
              </mc:Choice>
              <mc:Fallback>
                <p:oleObj name="公式" r:id="rId6" imgW="2209680" imgH="698400" progId="Equation.3">
                  <p:embed/>
                  <p:pic>
                    <p:nvPicPr>
                      <p:cNvPr id="522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31311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8" name="Object 8"/>
          <p:cNvGraphicFramePr>
            <a:graphicFrameLocks noChangeAspect="1"/>
          </p:cNvGraphicFramePr>
          <p:nvPr/>
        </p:nvGraphicFramePr>
        <p:xfrm>
          <a:off x="838200" y="3962400"/>
          <a:ext cx="24939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63560" imgH="393480" progId="Equation.3">
                  <p:embed/>
                </p:oleObj>
              </mc:Choice>
              <mc:Fallback>
                <p:oleObj name="公式" r:id="rId8" imgW="1663560" imgH="393480" progId="Equation.3">
                  <p:embed/>
                  <p:pic>
                    <p:nvPicPr>
                      <p:cNvPr id="522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493963" cy="590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9" name="Object 9"/>
          <p:cNvGraphicFramePr>
            <a:graphicFrameLocks noChangeAspect="1"/>
          </p:cNvGraphicFramePr>
          <p:nvPr/>
        </p:nvGraphicFramePr>
        <p:xfrm>
          <a:off x="5867400" y="4114800"/>
          <a:ext cx="1181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87320" imgH="215640" progId="Equation.3">
                  <p:embed/>
                </p:oleObj>
              </mc:Choice>
              <mc:Fallback>
                <p:oleObj name="公式" r:id="rId10" imgW="787320" imgH="215640" progId="Equation.3">
                  <p:embed/>
                  <p:pic>
                    <p:nvPicPr>
                      <p:cNvPr id="522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181100" cy="323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0" name="Object 10"/>
          <p:cNvGraphicFramePr>
            <a:graphicFrameLocks noChangeAspect="1"/>
          </p:cNvGraphicFramePr>
          <p:nvPr/>
        </p:nvGraphicFramePr>
        <p:xfrm>
          <a:off x="820738" y="5715000"/>
          <a:ext cx="321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45960" imgH="406080" progId="Equation.3">
                  <p:embed/>
                </p:oleObj>
              </mc:Choice>
              <mc:Fallback>
                <p:oleObj name="公式" r:id="rId12" imgW="2145960" imgH="406080" progId="Equation.3">
                  <p:embed/>
                  <p:pic>
                    <p:nvPicPr>
                      <p:cNvPr id="522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715000"/>
                        <a:ext cx="3217862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1" name="Object 11"/>
          <p:cNvGraphicFramePr>
            <a:graphicFrameLocks noChangeAspect="1"/>
          </p:cNvGraphicFramePr>
          <p:nvPr/>
        </p:nvGraphicFramePr>
        <p:xfrm>
          <a:off x="5943600" y="5867400"/>
          <a:ext cx="1181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7320" imgH="215640" progId="Equation.3">
                  <p:embed/>
                </p:oleObj>
              </mc:Choice>
              <mc:Fallback>
                <p:oleObj name="公式" r:id="rId14" imgW="787320" imgH="215640" progId="Equation.3">
                  <p:embed/>
                  <p:pic>
                    <p:nvPicPr>
                      <p:cNvPr id="522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867400"/>
                        <a:ext cx="1181100" cy="323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762000" y="5334000"/>
            <a:ext cx="297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若事件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2</a:t>
            </a:r>
            <a:r>
              <a:rPr lang="zh-CN" altLang="en-US" sz="2000"/>
              <a:t>间有因果关系</a:t>
            </a:r>
          </a:p>
        </p:txBody>
      </p:sp>
      <p:sp>
        <p:nvSpPr>
          <p:cNvPr id="522260" name="Text Box 20"/>
          <p:cNvSpPr txBox="1">
            <a:spLocks noChangeArrowheads="1"/>
          </p:cNvSpPr>
          <p:nvPr/>
        </p:nvSpPr>
        <p:spPr bwMode="auto">
          <a:xfrm>
            <a:off x="3429000" y="4495800"/>
            <a:ext cx="3810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/>
              <a:t>——</a:t>
            </a:r>
            <a:r>
              <a:rPr kumimoji="1" lang="zh-CN" altLang="en-US" sz="2000" b="1"/>
              <a:t>事件的先后顺序</a:t>
            </a:r>
            <a:r>
              <a:rPr kumimoji="1" lang="zh-CN" altLang="en-US" sz="2000" b="1">
                <a:solidFill>
                  <a:srgbClr val="FF3300"/>
                </a:solidFill>
              </a:rPr>
              <a:t>可能倒置</a:t>
            </a:r>
            <a:r>
              <a:rPr kumimoji="1" lang="en-US" altLang="zh-CN" sz="2000" b="1"/>
              <a:t>!</a:t>
            </a:r>
          </a:p>
        </p:txBody>
      </p:sp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3429000" y="6384925"/>
            <a:ext cx="5181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/>
              <a:t>——</a:t>
            </a:r>
            <a:r>
              <a:rPr kumimoji="1" lang="zh-CN" altLang="en-US" sz="2000" b="1"/>
              <a:t>由因果关系事件先后顺序</a:t>
            </a:r>
            <a:r>
              <a:rPr kumimoji="1" lang="zh-CN" altLang="en-US" sz="2000" b="1">
                <a:solidFill>
                  <a:srgbClr val="0000CC"/>
                </a:solidFill>
              </a:rPr>
              <a:t>不可能倒置</a:t>
            </a:r>
            <a:r>
              <a:rPr kumimoji="1" lang="zh-CN" altLang="en-US" sz="2000" b="1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54" grpId="0"/>
      <p:bldP spid="522260" grpId="0"/>
      <p:bldP spid="5222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1B31-AB43-4846-874E-FE0E1CB4441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457200" y="1130300"/>
            <a:ext cx="79914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13.4  </a:t>
            </a:r>
            <a:r>
              <a:rPr lang="zh-CN" altLang="en-US" sz="2400" dirty="0"/>
              <a:t>谁先动手：</a:t>
            </a:r>
          </a:p>
          <a:p>
            <a:pPr algn="just"/>
            <a:r>
              <a:rPr lang="zh-CN" altLang="en-US" sz="2400" dirty="0"/>
              <a:t>在一节长为</a:t>
            </a:r>
            <a:r>
              <a:rPr lang="en-US" altLang="zh-CN" sz="2400" dirty="0"/>
              <a:t>100</a:t>
            </a:r>
            <a:r>
              <a:rPr lang="zh-CN" altLang="en-US" sz="2400" dirty="0"/>
              <a:t>米的车厢里，</a:t>
            </a:r>
            <a:r>
              <a:rPr lang="en-US" altLang="zh-CN" sz="2400" dirty="0"/>
              <a:t>A</a:t>
            </a:r>
            <a:r>
              <a:rPr lang="zh-CN" altLang="en-US" sz="2400" dirty="0"/>
              <a:t>在车厢尾，</a:t>
            </a:r>
            <a:r>
              <a:rPr lang="en-US" altLang="zh-CN" sz="2400" dirty="0"/>
              <a:t>B</a:t>
            </a:r>
            <a:r>
              <a:rPr lang="zh-CN" altLang="en-US" sz="2400" dirty="0"/>
              <a:t>在车厢头。火车以</a:t>
            </a:r>
            <a:r>
              <a:rPr lang="en-US" altLang="zh-CN" sz="2400" dirty="0"/>
              <a:t>0.6</a:t>
            </a:r>
            <a:r>
              <a:rPr lang="en-US" altLang="zh-CN" sz="2400" i="1" dirty="0"/>
              <a:t>c</a:t>
            </a:r>
            <a:r>
              <a:rPr lang="zh-CN" altLang="en-US" sz="2400" dirty="0"/>
              <a:t>的速度驶过一个站台时，站台上的人先看到</a:t>
            </a:r>
            <a:r>
              <a:rPr lang="en-US" altLang="zh-CN" sz="2400" dirty="0"/>
              <a:t>A</a:t>
            </a:r>
            <a:r>
              <a:rPr lang="zh-CN" altLang="en-US" sz="2400" dirty="0"/>
              <a:t>向</a:t>
            </a:r>
            <a:r>
              <a:rPr lang="en-US" altLang="zh-CN" sz="2400" dirty="0"/>
              <a:t>B</a:t>
            </a:r>
            <a:r>
              <a:rPr lang="zh-CN" altLang="en-US" sz="2400" dirty="0"/>
              <a:t>开枪，过了</a:t>
            </a:r>
            <a:r>
              <a:rPr lang="en-US" altLang="zh-CN" sz="2400" dirty="0"/>
              <a:t>0.125</a:t>
            </a:r>
            <a:r>
              <a:rPr lang="zh-CN" altLang="en-US" sz="2400" dirty="0"/>
              <a:t>微秒后，</a:t>
            </a:r>
            <a:r>
              <a:rPr lang="en-US" altLang="zh-CN" sz="2400" dirty="0"/>
              <a:t>B</a:t>
            </a:r>
            <a:r>
              <a:rPr lang="zh-CN" altLang="en-US" sz="2400" dirty="0"/>
              <a:t>向</a:t>
            </a:r>
            <a:r>
              <a:rPr lang="en-US" altLang="zh-CN" sz="2400" dirty="0"/>
              <a:t>A</a:t>
            </a:r>
            <a:r>
              <a:rPr lang="zh-CN" altLang="en-US" sz="2400" dirty="0"/>
              <a:t>开枪。问：在车上的乘客看来，是谁先开枪？两人开枪的时间差为多少？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81000" y="32766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dirty="0"/>
              <a:t>解： </a:t>
            </a:r>
          </a:p>
        </p:txBody>
      </p:sp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092200" y="3257550"/>
          <a:ext cx="604202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14076" imgH="1943211" progId="Word.Document.8">
                  <p:embed/>
                </p:oleObj>
              </mc:Choice>
              <mc:Fallback>
                <p:oleObj name="Document" r:id="rId2" imgW="4014076" imgH="1943211" progId="Word.Document.8">
                  <p:embed/>
                  <p:pic>
                    <p:nvPicPr>
                      <p:cNvPr id="454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257550"/>
                        <a:ext cx="604202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04B-F5A4-4800-A42F-67E1922D307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光路（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1219200" y="2852738"/>
            <a:ext cx="2592388" cy="1871662"/>
            <a:chOff x="703" y="1162"/>
            <a:chExt cx="1633" cy="1179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703" y="1162"/>
              <a:ext cx="1633" cy="117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8038" name="Group 6"/>
            <p:cNvGrpSpPr>
              <a:grpSpLocks/>
            </p:cNvGrpSpPr>
            <p:nvPr/>
          </p:nvGrpSpPr>
          <p:grpSpPr bwMode="auto">
            <a:xfrm>
              <a:off x="884" y="1253"/>
              <a:ext cx="1406" cy="1043"/>
              <a:chOff x="884" y="1389"/>
              <a:chExt cx="1406" cy="1043"/>
            </a:xfrm>
          </p:grpSpPr>
          <p:graphicFrame>
            <p:nvGraphicFramePr>
              <p:cNvPr id="428039" name="Object 7"/>
              <p:cNvGraphicFramePr>
                <a:graphicFrameLocks noChangeAspect="1"/>
              </p:cNvGraphicFramePr>
              <p:nvPr/>
            </p:nvGraphicFramePr>
            <p:xfrm>
              <a:off x="884" y="1616"/>
              <a:ext cx="18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14120" imgH="139680" progId="Equation.3">
                      <p:embed/>
                    </p:oleObj>
                  </mc:Choice>
                  <mc:Fallback>
                    <p:oleObj name="公式" r:id="rId2" imgW="114120" imgH="13968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1616"/>
                            <a:ext cx="182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8040" name="Object 8"/>
              <p:cNvGraphicFramePr>
                <a:graphicFrameLocks noChangeAspect="1"/>
              </p:cNvGraphicFramePr>
              <p:nvPr/>
            </p:nvGraphicFramePr>
            <p:xfrm>
              <a:off x="1020" y="2205"/>
              <a:ext cx="22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26720" imgH="139680" progId="Equation.3">
                      <p:embed/>
                    </p:oleObj>
                  </mc:Choice>
                  <mc:Fallback>
                    <p:oleObj name="公式" r:id="rId4" imgW="126720" imgH="13968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2205"/>
                            <a:ext cx="220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8041" name="Line 9"/>
              <p:cNvSpPr>
                <a:spLocks noChangeAspect="1" noChangeShapeType="1"/>
              </p:cNvSpPr>
              <p:nvPr/>
            </p:nvSpPr>
            <p:spPr bwMode="auto">
              <a:xfrm>
                <a:off x="967" y="2178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42" name="Line 10"/>
              <p:cNvSpPr>
                <a:spLocks noChangeAspect="1" noChangeShapeType="1"/>
              </p:cNvSpPr>
              <p:nvPr/>
            </p:nvSpPr>
            <p:spPr bwMode="auto">
              <a:xfrm rot="7024630" flipH="1">
                <a:off x="710" y="1791"/>
                <a:ext cx="80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43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1305" y="1473"/>
                <a:ext cx="2" cy="69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28044" name="Object 12"/>
              <p:cNvGraphicFramePr>
                <a:graphicFrameLocks noChangeAspect="1"/>
              </p:cNvGraphicFramePr>
              <p:nvPr/>
            </p:nvGraphicFramePr>
            <p:xfrm>
              <a:off x="1297" y="1626"/>
              <a:ext cx="99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83920" imgH="253800" progId="Equation.3">
                      <p:embed/>
                    </p:oleObj>
                  </mc:Choice>
                  <mc:Fallback>
                    <p:oleObj name="公式" r:id="rId6" imgW="583920" imgH="25380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7" y="1626"/>
                            <a:ext cx="993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533400" y="1985963"/>
            <a:ext cx="734536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光相对于地球的速度</a:t>
            </a:r>
            <a:r>
              <a:rPr lang="zh-CN" altLang="en-US" sz="2800" dirty="0">
                <a:solidFill>
                  <a:srgbClr val="0000CC"/>
                </a:solidFill>
              </a:rPr>
              <a:t>垂直</a:t>
            </a:r>
            <a:r>
              <a:rPr lang="zh-CN" altLang="en-US" sz="2800" dirty="0"/>
              <a:t>于以太的方向。 </a:t>
            </a:r>
          </a:p>
        </p:txBody>
      </p:sp>
      <p:grpSp>
        <p:nvGrpSpPr>
          <p:cNvPr id="428046" name="Group 14"/>
          <p:cNvGrpSpPr>
            <a:grpSpLocks/>
          </p:cNvGrpSpPr>
          <p:nvPr/>
        </p:nvGrpSpPr>
        <p:grpSpPr bwMode="auto">
          <a:xfrm>
            <a:off x="5105400" y="2819400"/>
            <a:ext cx="2592388" cy="1871663"/>
            <a:chOff x="3061" y="1117"/>
            <a:chExt cx="1633" cy="1179"/>
          </a:xfrm>
        </p:grpSpPr>
        <p:sp>
          <p:nvSpPr>
            <p:cNvPr id="428047" name="Rectangle 15"/>
            <p:cNvSpPr>
              <a:spLocks noChangeArrowheads="1"/>
            </p:cNvSpPr>
            <p:nvPr/>
          </p:nvSpPr>
          <p:spPr bwMode="auto">
            <a:xfrm>
              <a:off x="3061" y="1117"/>
              <a:ext cx="1633" cy="117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8048" name="Group 16"/>
            <p:cNvGrpSpPr>
              <a:grpSpLocks/>
            </p:cNvGrpSpPr>
            <p:nvPr/>
          </p:nvGrpSpPr>
          <p:grpSpPr bwMode="auto">
            <a:xfrm>
              <a:off x="3243" y="1253"/>
              <a:ext cx="1356" cy="960"/>
              <a:chOff x="3560" y="1389"/>
              <a:chExt cx="1356" cy="960"/>
            </a:xfrm>
          </p:grpSpPr>
          <p:sp>
            <p:nvSpPr>
              <p:cNvPr id="428049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3607" y="1616"/>
                <a:ext cx="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50" name="Line 18"/>
              <p:cNvSpPr>
                <a:spLocks noChangeAspect="1" noChangeShapeType="1"/>
              </p:cNvSpPr>
              <p:nvPr/>
            </p:nvSpPr>
            <p:spPr bwMode="auto">
              <a:xfrm rot="-7024630" flipH="1" flipV="1">
                <a:off x="3373" y="1972"/>
                <a:ext cx="74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51" name="Line 19"/>
              <p:cNvSpPr>
                <a:spLocks noChangeAspect="1" noChangeShapeType="1"/>
              </p:cNvSpPr>
              <p:nvPr/>
            </p:nvSpPr>
            <p:spPr bwMode="auto">
              <a:xfrm>
                <a:off x="3923" y="1616"/>
                <a:ext cx="2" cy="64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28052" name="Object 20"/>
              <p:cNvGraphicFramePr>
                <a:graphicFrameLocks noChangeAspect="1"/>
              </p:cNvGraphicFramePr>
              <p:nvPr/>
            </p:nvGraphicFramePr>
            <p:xfrm>
              <a:off x="3560" y="1888"/>
              <a:ext cx="18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14120" imgH="139680" progId="Equation.3">
                      <p:embed/>
                    </p:oleObj>
                  </mc:Choice>
                  <mc:Fallback>
                    <p:oleObj name="公式" r:id="rId8" imgW="114120" imgH="13968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888"/>
                            <a:ext cx="182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8053" name="Object 21"/>
              <p:cNvGraphicFramePr>
                <a:graphicFrameLocks noChangeAspect="1"/>
              </p:cNvGraphicFramePr>
              <p:nvPr/>
            </p:nvGraphicFramePr>
            <p:xfrm>
              <a:off x="3651" y="1389"/>
              <a:ext cx="22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389"/>
                            <a:ext cx="220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8054" name="Object 22"/>
              <p:cNvGraphicFramePr>
                <a:graphicFrameLocks noChangeAspect="1"/>
              </p:cNvGraphicFramePr>
              <p:nvPr/>
            </p:nvGraphicFramePr>
            <p:xfrm>
              <a:off x="3923" y="1706"/>
              <a:ext cx="99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583920" imgH="253800" progId="Equation.3">
                      <p:embed/>
                    </p:oleObj>
                  </mc:Choice>
                  <mc:Fallback>
                    <p:oleObj name="公式" r:id="rId12" imgW="583920" imgH="25380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1706"/>
                            <a:ext cx="993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609600" y="4876800"/>
            <a:ext cx="37449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往返一次需要时间 </a:t>
            </a:r>
          </a:p>
        </p:txBody>
      </p:sp>
      <p:graphicFrame>
        <p:nvGraphicFramePr>
          <p:cNvPr id="428056" name="Object 24"/>
          <p:cNvGraphicFramePr>
            <a:graphicFrameLocks noChangeAspect="1"/>
          </p:cNvGraphicFramePr>
          <p:nvPr/>
        </p:nvGraphicFramePr>
        <p:xfrm>
          <a:off x="2514600" y="5181600"/>
          <a:ext cx="3821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92300" imgH="571500" progId="Equation.3">
                  <p:embed/>
                </p:oleObj>
              </mc:Choice>
              <mc:Fallback>
                <p:oleObj name="公式" r:id="rId14" imgW="1892300" imgH="5715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38211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  <p:bldP spid="428045" grpId="0"/>
      <p:bldP spid="4280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BF89-83D4-4A85-94C2-0201A8C2654D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455683" name="Group 3"/>
          <p:cNvGrpSpPr>
            <a:grpSpLocks/>
          </p:cNvGrpSpPr>
          <p:nvPr/>
        </p:nvGrpSpPr>
        <p:grpSpPr bwMode="auto">
          <a:xfrm>
            <a:off x="457200" y="1127125"/>
            <a:ext cx="8208963" cy="3900488"/>
            <a:chOff x="385" y="296"/>
            <a:chExt cx="5171" cy="2457"/>
          </a:xfrm>
        </p:grpSpPr>
        <p:pic>
          <p:nvPicPr>
            <p:cNvPr id="455684" name="Picture 4"/>
            <p:cNvPicPr>
              <a:picLocks noChangeAspect="1" noChangeArrowheads="1"/>
            </p:cNvPicPr>
            <p:nvPr/>
          </p:nvPicPr>
          <p:blipFill>
            <a:blip r:embed="rId2">
              <a:lum bright="6000" contrast="18000"/>
            </a:blip>
            <a:srcRect/>
            <a:stretch>
              <a:fillRect/>
            </a:stretch>
          </p:blipFill>
          <p:spPr bwMode="auto">
            <a:xfrm>
              <a:off x="885" y="1314"/>
              <a:ext cx="4127" cy="1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</p:pic>
        <p:sp>
          <p:nvSpPr>
            <p:cNvPr id="455685" name="Rectangle 5"/>
            <p:cNvSpPr>
              <a:spLocks noChangeArrowheads="1"/>
            </p:cNvSpPr>
            <p:nvPr/>
          </p:nvSpPr>
          <p:spPr bwMode="auto">
            <a:xfrm>
              <a:off x="385" y="296"/>
              <a:ext cx="5171" cy="10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例</a:t>
              </a:r>
              <a:r>
                <a:rPr lang="en-US" altLang="zh-CN" sz="2800" dirty="0">
                  <a:ea typeface="楷体_GB2312" pitchFamily="49" charset="-122"/>
                </a:rPr>
                <a:t>13.5  </a:t>
              </a:r>
              <a:r>
                <a:rPr lang="zh-CN" altLang="en-US" sz="2800" dirty="0">
                  <a:ea typeface="楷体_GB2312" pitchFamily="49" charset="-122"/>
                </a:rPr>
                <a:t>在地面上测到有两个飞船分别以</a:t>
              </a:r>
              <a:r>
                <a:rPr lang="en-US" altLang="zh-CN" sz="2800" dirty="0">
                  <a:ea typeface="楷体_GB2312" pitchFamily="49" charset="-122"/>
                </a:rPr>
                <a:t>0.9</a:t>
              </a:r>
              <a:r>
                <a:rPr lang="en-US" altLang="zh-CN" sz="2800" i="1" dirty="0">
                  <a:ea typeface="楷体_GB2312" pitchFamily="49" charset="-122"/>
                </a:rPr>
                <a:t>c</a:t>
              </a:r>
              <a:r>
                <a:rPr lang="zh-CN" altLang="en-US" sz="2800" dirty="0">
                  <a:ea typeface="楷体_GB2312" pitchFamily="49" charset="-122"/>
                </a:rPr>
                <a:t>和</a:t>
              </a:r>
              <a:r>
                <a:rPr lang="en-US" altLang="zh-CN" sz="2800" dirty="0">
                  <a:ea typeface="楷体_GB2312" pitchFamily="49" charset="-122"/>
                </a:rPr>
                <a:t>-0.9</a:t>
              </a:r>
              <a:r>
                <a:rPr lang="en-US" altLang="zh-CN" sz="2800" i="1" dirty="0">
                  <a:ea typeface="楷体_GB2312" pitchFamily="49" charset="-122"/>
                </a:rPr>
                <a:t>c</a:t>
              </a:r>
              <a:r>
                <a:rPr lang="zh-CN" altLang="en-US" sz="2800" dirty="0">
                  <a:ea typeface="楷体_GB2312" pitchFamily="49" charset="-122"/>
                </a:rPr>
                <a:t>的速度向相反方向飞行。求此一飞船相对于另一飞船的速度</a:t>
              </a:r>
              <a:r>
                <a:rPr lang="en-US" altLang="zh-CN" sz="2800" i="1" dirty="0" err="1">
                  <a:ea typeface="楷体_GB2312" pitchFamily="49" charset="-122"/>
                </a:rPr>
                <a:t>u'</a:t>
              </a:r>
              <a:r>
                <a:rPr lang="en-US" altLang="zh-CN" sz="2800" i="1" baseline="-25000" dirty="0" err="1">
                  <a:ea typeface="楷体_GB2312" pitchFamily="49" charset="-122"/>
                </a:rPr>
                <a:t>x</a:t>
              </a:r>
              <a:r>
                <a:rPr lang="zh-CN" altLang="en-US" sz="2800" dirty="0">
                  <a:ea typeface="楷体_GB2312" pitchFamily="49" charset="-122"/>
                </a:rPr>
                <a:t>多大？</a:t>
              </a:r>
            </a:p>
          </p:txBody>
        </p:sp>
      </p:grp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533400" y="4967287"/>
            <a:ext cx="12954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解：</a:t>
            </a:r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1371600" y="5181600"/>
          <a:ext cx="6394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87440" imgH="583920" progId="Equation.3">
                  <p:embed/>
                </p:oleObj>
              </mc:Choice>
              <mc:Fallback>
                <p:oleObj name="公式" r:id="rId3" imgW="3187440" imgH="583920" progId="Equation.3">
                  <p:embed/>
                  <p:pic>
                    <p:nvPicPr>
                      <p:cNvPr id="455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63944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4114800" y="2286000"/>
          <a:ext cx="12239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09480" imgH="406080" progId="Equation.3">
                  <p:embed/>
                </p:oleObj>
              </mc:Choice>
              <mc:Fallback>
                <p:oleObj name="公式" r:id="rId5" imgW="609480" imgH="406080" progId="Equation.3">
                  <p:embed/>
                  <p:pic>
                    <p:nvPicPr>
                      <p:cNvPr id="455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12239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864-98C7-41F0-BB0C-68B65A4DA5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381000" y="1174750"/>
            <a:ext cx="82296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13.6  </a:t>
            </a:r>
            <a:r>
              <a:rPr lang="zh-CN" altLang="en-US" sz="2400" dirty="0"/>
              <a:t>在太阳参考系中观察，一束星光垂直射向地面．速率为</a:t>
            </a:r>
            <a:r>
              <a:rPr lang="en-US" altLang="zh-CN" sz="2400" dirty="0"/>
              <a:t>c</a:t>
            </a:r>
            <a:r>
              <a:rPr lang="zh-CN" altLang="en-US" sz="2400" dirty="0"/>
              <a:t>，而地球以速率</a:t>
            </a:r>
            <a:r>
              <a:rPr lang="en-US" altLang="zh-CN" sz="2400" dirty="0"/>
              <a:t>u</a:t>
            </a:r>
            <a:r>
              <a:rPr lang="zh-CN" altLang="en-US" sz="2400" dirty="0"/>
              <a:t>垂直于光线运动。求在地面上测量，这束星光的速度的大小与方向各如何？</a:t>
            </a:r>
          </a:p>
        </p:txBody>
      </p:sp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762000" y="2590800"/>
            <a:ext cx="7667625" cy="3622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洛仑兹变换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879F-A19F-44E9-8E95-4F3C5C0CA96B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547688" y="112713"/>
            <a:ext cx="8062912" cy="2749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546100" y="2820988"/>
            <a:ext cx="8064500" cy="40370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12954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E0B-71DE-4F4E-B562-9906A83DAC6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81000" y="1184275"/>
            <a:ext cx="8351838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13.7   </a:t>
            </a:r>
            <a:r>
              <a:rPr kumimoji="1" lang="zh-CN" altLang="en-US" sz="2400" dirty="0"/>
              <a:t>在惯性系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中，有两事件同时发生在</a:t>
            </a:r>
            <a:r>
              <a:rPr kumimoji="1" lang="en-US" altLang="zh-CN" sz="2400" i="1" dirty="0"/>
              <a:t>x</a:t>
            </a:r>
            <a:r>
              <a:rPr kumimoji="1" lang="zh-CN" altLang="en-US" sz="2400" dirty="0"/>
              <a:t>轴上相距</a:t>
            </a:r>
            <a:r>
              <a:rPr kumimoji="1" lang="en-US" altLang="zh-CN" sz="2400" dirty="0"/>
              <a:t>1.0</a:t>
            </a:r>
            <a:r>
              <a:rPr kumimoji="1" lang="en-US" altLang="zh-CN" sz="2400" dirty="0">
                <a:sym typeface="Symbol" pitchFamily="18" charset="2"/>
              </a:rPr>
              <a:t>10</a:t>
            </a:r>
            <a:r>
              <a:rPr kumimoji="1" lang="en-US" altLang="zh-CN" sz="2400" baseline="30000" dirty="0">
                <a:sym typeface="Symbol" pitchFamily="18" charset="2"/>
              </a:rPr>
              <a:t>3 </a:t>
            </a:r>
            <a:r>
              <a:rPr kumimoji="1" lang="en-US" altLang="zh-CN" sz="2400" dirty="0">
                <a:sym typeface="Symbol" pitchFamily="18" charset="2"/>
              </a:rPr>
              <a:t>m</a:t>
            </a:r>
            <a:r>
              <a:rPr kumimoji="1" lang="zh-CN" altLang="zh-CN" sz="2400" dirty="0">
                <a:sym typeface="Symbol" pitchFamily="18" charset="2"/>
              </a:rPr>
              <a:t>处，从</a:t>
            </a:r>
            <a:r>
              <a:rPr kumimoji="1" lang="en-US" altLang="zh-CN" sz="2400" dirty="0">
                <a:sym typeface="Symbol" pitchFamily="18" charset="2"/>
              </a:rPr>
              <a:t>S</a:t>
            </a:r>
            <a:r>
              <a:rPr kumimoji="1" lang="en-US" altLang="zh-CN" sz="2400" dirty="0"/>
              <a:t>´</a:t>
            </a:r>
            <a:r>
              <a:rPr kumimoji="1" lang="zh-CN" altLang="en-US" sz="2400" dirty="0"/>
              <a:t>观察到这两事件相距</a:t>
            </a:r>
            <a:r>
              <a:rPr kumimoji="1" lang="en-US" altLang="zh-CN" sz="2400" dirty="0"/>
              <a:t>2.0</a:t>
            </a:r>
            <a:r>
              <a:rPr kumimoji="1" lang="en-US" altLang="zh-CN" sz="2400" dirty="0">
                <a:sym typeface="Symbol" pitchFamily="18" charset="2"/>
              </a:rPr>
              <a:t>10</a:t>
            </a:r>
            <a:r>
              <a:rPr kumimoji="1" lang="en-US" altLang="zh-CN" sz="2400" baseline="30000" dirty="0">
                <a:sym typeface="Symbol" pitchFamily="18" charset="2"/>
              </a:rPr>
              <a:t>3 </a:t>
            </a:r>
            <a:r>
              <a:rPr kumimoji="1" lang="en-US" altLang="zh-CN" sz="2400" dirty="0">
                <a:sym typeface="Symbol" pitchFamily="18" charset="2"/>
              </a:rPr>
              <a:t>m</a:t>
            </a:r>
            <a:r>
              <a:rPr kumimoji="1" lang="zh-CN" altLang="en-US" sz="2400" dirty="0">
                <a:sym typeface="Symbol" pitchFamily="18" charset="2"/>
              </a:rPr>
              <a:t>。试问由</a:t>
            </a:r>
            <a:r>
              <a:rPr kumimoji="1" lang="en-US" altLang="zh-CN" sz="2400" dirty="0">
                <a:sym typeface="Symbol" pitchFamily="18" charset="2"/>
              </a:rPr>
              <a:t>S</a:t>
            </a:r>
            <a:r>
              <a:rPr kumimoji="1" lang="en-US" altLang="zh-CN" sz="2400" dirty="0"/>
              <a:t>´</a:t>
            </a:r>
            <a:r>
              <a:rPr kumimoji="1" lang="zh-CN" altLang="en-US" sz="2400" dirty="0">
                <a:sym typeface="Symbol" pitchFamily="18" charset="2"/>
              </a:rPr>
              <a:t>系测得此两事件的时间间隔为多少？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304800" y="2725737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ym typeface="Symbol" pitchFamily="18" charset="2"/>
              </a:rPr>
              <a:t>解：</a:t>
            </a:r>
          </a:p>
        </p:txBody>
      </p:sp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1154112" y="2764631"/>
          <a:ext cx="20732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520560" progId="Equation.3">
                  <p:embed/>
                </p:oleObj>
              </mc:Choice>
              <mc:Fallback>
                <p:oleObj name="公式" r:id="rId2" imgW="1028520" imgH="520560" progId="Equation.3">
                  <p:embed/>
                  <p:pic>
                    <p:nvPicPr>
                      <p:cNvPr id="459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2764631"/>
                        <a:ext cx="2073275" cy="1044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3937000" y="2763837"/>
          <a:ext cx="21002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1120" imgH="520560" progId="Equation.3">
                  <p:embed/>
                </p:oleObj>
              </mc:Choice>
              <mc:Fallback>
                <p:oleObj name="公式" r:id="rId4" imgW="1041120" imgH="520560" progId="Equation.3">
                  <p:embed/>
                  <p:pic>
                    <p:nvPicPr>
                      <p:cNvPr id="459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763837"/>
                        <a:ext cx="2100263" cy="1046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6781800" y="3073399"/>
          <a:ext cx="758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880" imgH="215640" progId="Equation.3">
                  <p:embed/>
                </p:oleObj>
              </mc:Choice>
              <mc:Fallback>
                <p:oleObj name="公式" r:id="rId6" imgW="380880" imgH="215640" progId="Equation.3">
                  <p:embed/>
                  <p:pic>
                    <p:nvPicPr>
                      <p:cNvPr id="459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73399"/>
                        <a:ext cx="758825" cy="427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1154112" y="4137025"/>
          <a:ext cx="54752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17640" imgH="520560" progId="Equation.3">
                  <p:embed/>
                </p:oleObj>
              </mc:Choice>
              <mc:Fallback>
                <p:oleObj name="公式" r:id="rId8" imgW="2717640" imgH="520560" progId="Equation.3">
                  <p:embed/>
                  <p:pic>
                    <p:nvPicPr>
                      <p:cNvPr id="459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4137025"/>
                        <a:ext cx="5475288" cy="1044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5" name="Object 9"/>
          <p:cNvGraphicFramePr>
            <a:graphicFrameLocks noChangeAspect="1"/>
          </p:cNvGraphicFramePr>
          <p:nvPr/>
        </p:nvGraphicFramePr>
        <p:xfrm>
          <a:off x="1154112" y="5257800"/>
          <a:ext cx="2847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22360" imgH="533160" progId="Equation.3">
                  <p:embed/>
                </p:oleObj>
              </mc:Choice>
              <mc:Fallback>
                <p:oleObj name="公式" r:id="rId10" imgW="1422360" imgH="533160" progId="Equation.3">
                  <p:embed/>
                  <p:pic>
                    <p:nvPicPr>
                      <p:cNvPr id="459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5257800"/>
                        <a:ext cx="2847975" cy="1066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5105400" y="5357813"/>
          <a:ext cx="1152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71320" imgH="431640" progId="Equation.3">
                  <p:embed/>
                </p:oleObj>
              </mc:Choice>
              <mc:Fallback>
                <p:oleObj name="公式" r:id="rId12" imgW="571320" imgH="431640" progId="Equation.3">
                  <p:embed/>
                  <p:pic>
                    <p:nvPicPr>
                      <p:cNvPr id="459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57813"/>
                        <a:ext cx="1152525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3EA-A698-4E36-A505-CD72EF4633CD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876300" y="1159669"/>
          <a:ext cx="19970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461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159669"/>
                        <a:ext cx="19970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4622800" y="1161256"/>
          <a:ext cx="20256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461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161256"/>
                        <a:ext cx="2025650" cy="1390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876300" y="2714625"/>
          <a:ext cx="38211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4760" imgH="698400" progId="Equation.3">
                  <p:embed/>
                </p:oleObj>
              </mc:Choice>
              <mc:Fallback>
                <p:oleObj name="公式" r:id="rId6" imgW="1904760" imgH="698400" progId="Equation.3">
                  <p:embed/>
                  <p:pic>
                    <p:nvPicPr>
                      <p:cNvPr id="461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714625"/>
                        <a:ext cx="3821113" cy="1400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876300" y="4221162"/>
          <a:ext cx="50482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27200" imgH="520560" progId="Equation.3">
                  <p:embed/>
                </p:oleObj>
              </mc:Choice>
              <mc:Fallback>
                <p:oleObj name="公式" r:id="rId8" imgW="2527200" imgH="520560" progId="Equation.3">
                  <p:embed/>
                  <p:pic>
                    <p:nvPicPr>
                      <p:cNvPr id="461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21162"/>
                        <a:ext cx="5048250" cy="1036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1600200" y="5389562"/>
          <a:ext cx="4103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57400" imgH="431640" progId="Equation.3">
                  <p:embed/>
                </p:oleObj>
              </mc:Choice>
              <mc:Fallback>
                <p:oleObj name="公式" r:id="rId10" imgW="2057400" imgH="431640" progId="Equation.3">
                  <p:embed/>
                  <p:pic>
                    <p:nvPicPr>
                      <p:cNvPr id="461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89562"/>
                        <a:ext cx="4103688" cy="85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4D19-21D5-46F2-8D8B-22E0D5EFFEA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457200" y="1165225"/>
            <a:ext cx="8534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13.8   </a:t>
            </a:r>
            <a:r>
              <a:rPr kumimoji="1" lang="zh-CN" altLang="en-US" sz="2400" dirty="0"/>
              <a:t>两宇宙飞船相对于某一惯性系分别以</a:t>
            </a:r>
            <a:r>
              <a:rPr kumimoji="1" lang="en-US" altLang="zh-CN" sz="2400" dirty="0"/>
              <a:t>0.7c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0.9c</a:t>
            </a:r>
            <a:r>
              <a:rPr kumimoji="1" lang="zh-CN" altLang="en-US" sz="2400" dirty="0"/>
              <a:t>的速率沿同方向（</a:t>
            </a:r>
            <a:r>
              <a:rPr kumimoji="1" lang="en-US" altLang="zh-CN" sz="2400" i="1" dirty="0"/>
              <a:t>x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轴）飞行。求两飞船的相对速率。</a:t>
            </a:r>
          </a:p>
        </p:txBody>
      </p:sp>
      <p:sp>
        <p:nvSpPr>
          <p:cNvPr id="462858" name="Rectangle 10"/>
          <p:cNvSpPr>
            <a:spLocks noChangeArrowheads="1"/>
          </p:cNvSpPr>
          <p:nvPr/>
        </p:nvSpPr>
        <p:spPr bwMode="auto">
          <a:xfrm>
            <a:off x="381000" y="22098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解：</a:t>
            </a:r>
          </a:p>
        </p:txBody>
      </p:sp>
      <p:sp>
        <p:nvSpPr>
          <p:cNvPr id="462859" name="Rectangle 11"/>
          <p:cNvSpPr>
            <a:spLocks noChangeArrowheads="1"/>
          </p:cNvSpPr>
          <p:nvPr/>
        </p:nvSpPr>
        <p:spPr bwMode="auto">
          <a:xfrm>
            <a:off x="1524000" y="2286000"/>
            <a:ext cx="406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已知：</a:t>
            </a:r>
            <a:r>
              <a:rPr kumimoji="1" lang="en-US" altLang="zh-CN" sz="2800" i="1"/>
              <a:t>u</a:t>
            </a:r>
            <a:r>
              <a:rPr kumimoji="1" lang="en-US" altLang="zh-CN" sz="2800" i="1" baseline="-25000"/>
              <a:t>x </a:t>
            </a:r>
            <a:r>
              <a:rPr kumimoji="1" lang="en-US" altLang="zh-CN" sz="2800"/>
              <a:t>= 0.7</a:t>
            </a:r>
            <a:r>
              <a:rPr kumimoji="1" lang="en-US" altLang="zh-CN" sz="2800" i="1"/>
              <a:t>c</a:t>
            </a:r>
            <a:r>
              <a:rPr kumimoji="1" lang="en-US" altLang="zh-CN" sz="2800"/>
              <a:t> , </a:t>
            </a:r>
            <a:r>
              <a:rPr kumimoji="1" lang="en-US" altLang="zh-CN" sz="2800" i="1"/>
              <a:t>v</a:t>
            </a:r>
            <a:r>
              <a:rPr kumimoji="1" lang="en-US" altLang="zh-CN" sz="2800"/>
              <a:t> = 0.9</a:t>
            </a:r>
            <a:r>
              <a:rPr kumimoji="1" lang="en-US" altLang="zh-CN" sz="2800" i="1"/>
              <a:t>c</a:t>
            </a:r>
            <a:r>
              <a:rPr kumimoji="1" lang="en-US" altLang="zh-CN" sz="2800"/>
              <a:t> .</a:t>
            </a:r>
          </a:p>
        </p:txBody>
      </p:sp>
      <p:graphicFrame>
        <p:nvGraphicFramePr>
          <p:cNvPr id="462860" name="Object 12"/>
          <p:cNvGraphicFramePr>
            <a:graphicFrameLocks noChangeAspect="1"/>
          </p:cNvGraphicFramePr>
          <p:nvPr/>
        </p:nvGraphicFramePr>
        <p:xfrm>
          <a:off x="914400" y="3200400"/>
          <a:ext cx="229711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80" imgH="583920" progId="Equation.3">
                  <p:embed/>
                </p:oleObj>
              </mc:Choice>
              <mc:Fallback>
                <p:oleObj name="公式" r:id="rId2" imgW="863280" imgH="583920" progId="Equation.3">
                  <p:embed/>
                  <p:pic>
                    <p:nvPicPr>
                      <p:cNvPr id="462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29711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1" name="Object 13"/>
          <p:cNvGraphicFramePr>
            <a:graphicFrameLocks noChangeAspect="1"/>
          </p:cNvGraphicFramePr>
          <p:nvPr/>
        </p:nvGraphicFramePr>
        <p:xfrm>
          <a:off x="6019800" y="3505200"/>
          <a:ext cx="1600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462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05200"/>
                        <a:ext cx="1600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2" name="Object 14"/>
          <p:cNvGraphicFramePr>
            <a:graphicFrameLocks noChangeAspect="1"/>
          </p:cNvGraphicFramePr>
          <p:nvPr/>
        </p:nvGraphicFramePr>
        <p:xfrm>
          <a:off x="3124200" y="3200400"/>
          <a:ext cx="2808288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28520" imgH="596880" progId="Equation.3">
                  <p:embed/>
                </p:oleObj>
              </mc:Choice>
              <mc:Fallback>
                <p:oleObj name="公式" r:id="rId6" imgW="1028520" imgH="596880" progId="Equation.3">
                  <p:embed/>
                  <p:pic>
                    <p:nvPicPr>
                      <p:cNvPr id="4628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08288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3" name="Rectangle 15"/>
          <p:cNvSpPr>
            <a:spLocks noChangeArrowheads="1"/>
          </p:cNvSpPr>
          <p:nvPr/>
        </p:nvSpPr>
        <p:spPr bwMode="auto">
          <a:xfrm>
            <a:off x="1524000" y="5195888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两飞船的相对速率为 </a:t>
            </a:r>
            <a:r>
              <a:rPr kumimoji="1" lang="en-US" altLang="zh-CN" sz="2800"/>
              <a:t>0.54 </a:t>
            </a:r>
            <a:r>
              <a:rPr kumimoji="1" lang="en-US" altLang="zh-CN" sz="2800" i="1"/>
              <a:t>c</a:t>
            </a:r>
            <a:r>
              <a:rPr kumimoji="1" lang="zh-CN" altLang="en-US" sz="2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utoUpdateAnimBg="0"/>
      <p:bldP spid="462859" grpId="0" autoUpdateAnimBg="0"/>
      <p:bldP spid="4628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DAA-CCE3-457D-B5CB-D84D7A4F2034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518149" name="Picture 5" descr="03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76600"/>
            <a:ext cx="3271838" cy="831850"/>
          </a:xfrm>
          <a:prstGeom prst="rect">
            <a:avLst/>
          </a:prstGeom>
          <a:noFill/>
        </p:spPr>
      </p:pic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304800" y="1219200"/>
            <a:ext cx="8077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13.9 </a:t>
            </a:r>
            <a:r>
              <a:rPr lang="zh-CN" altLang="en-US" sz="2400"/>
              <a:t>一静止长度为</a:t>
            </a:r>
            <a:r>
              <a:rPr lang="en-US" altLang="zh-CN" sz="2400" i="1"/>
              <a:t>l</a:t>
            </a:r>
            <a:r>
              <a:rPr lang="en-US" altLang="zh-CN" sz="2400" baseline="-25000"/>
              <a:t>0</a:t>
            </a:r>
            <a:r>
              <a:rPr lang="zh-CN" altLang="en-US" sz="2400"/>
              <a:t>的火箭以恒定速度</a:t>
            </a:r>
            <a:r>
              <a:rPr lang="en-US" altLang="zh-CN" sz="2400" i="1"/>
              <a:t>u</a:t>
            </a:r>
            <a:r>
              <a:rPr lang="zh-CN" altLang="en-US" sz="2400"/>
              <a:t>相对参照系</a:t>
            </a:r>
            <a:r>
              <a:rPr lang="en-US" altLang="zh-CN" sz="2400"/>
              <a:t>S</a:t>
            </a:r>
            <a:r>
              <a:rPr lang="zh-CN" altLang="en-US" sz="2400"/>
              <a:t>运动，如图。从火箭头部</a:t>
            </a:r>
            <a:r>
              <a:rPr lang="en-US" altLang="zh-CN" sz="2400"/>
              <a:t>A</a:t>
            </a:r>
            <a:r>
              <a:rPr lang="zh-CN" altLang="en-US" sz="2400"/>
              <a:t>发出一光信号，问：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）对火箭上的观测者；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）对</a:t>
            </a:r>
            <a:r>
              <a:rPr lang="en-US" altLang="zh-CN" sz="2400"/>
              <a:t>S</a:t>
            </a:r>
            <a:r>
              <a:rPr lang="zh-CN" altLang="en-US" sz="2400"/>
              <a:t>系中的观测者；</a:t>
            </a:r>
          </a:p>
          <a:p>
            <a:r>
              <a:rPr lang="zh-CN" altLang="en-US" sz="2400"/>
              <a:t>光信号从</a:t>
            </a:r>
            <a:r>
              <a:rPr lang="en-US" altLang="zh-CN" sz="2400"/>
              <a:t>A</a:t>
            </a:r>
            <a:r>
              <a:rPr lang="zh-CN" altLang="en-US" sz="2400"/>
              <a:t>传到火箭尾部</a:t>
            </a:r>
            <a:r>
              <a:rPr lang="en-US" altLang="zh-CN" sz="2400"/>
              <a:t>B</a:t>
            </a:r>
            <a:r>
              <a:rPr lang="zh-CN" altLang="en-US" sz="2400"/>
              <a:t>所需经历的时间各是多少？</a:t>
            </a:r>
          </a:p>
          <a:p>
            <a:r>
              <a:rPr lang="zh-CN" altLang="en-US" sz="2400"/>
              <a:t>（列出表达式，并化简） 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920750" y="56388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8159" name="Rectangle 1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8161" name="Rectangle 17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8160" name="Object 16"/>
          <p:cNvGraphicFramePr>
            <a:graphicFrameLocks noChangeAspect="1"/>
          </p:cNvGraphicFramePr>
          <p:nvPr/>
        </p:nvGraphicFramePr>
        <p:xfrm>
          <a:off x="1874838" y="5334000"/>
          <a:ext cx="3459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26920" imgH="444240" progId="Equation.3">
                  <p:embed/>
                </p:oleObj>
              </mc:Choice>
              <mc:Fallback>
                <p:oleObj name="公式" r:id="rId3" imgW="1726920" imgH="444240" progId="Equation.3">
                  <p:embed/>
                  <p:pic>
                    <p:nvPicPr>
                      <p:cNvPr id="518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334000"/>
                        <a:ext cx="345916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63" name="Rectangle 1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/>
        </p:nvGraphicFramePr>
        <p:xfrm>
          <a:off x="1828800" y="4191000"/>
          <a:ext cx="9715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95000" imgH="406080" progId="Equation.3">
                  <p:embed/>
                </p:oleObj>
              </mc:Choice>
              <mc:Fallback>
                <p:oleObj name="公式" r:id="rId5" imgW="495000" imgH="406080" progId="Equation.3">
                  <p:embed/>
                  <p:pic>
                    <p:nvPicPr>
                      <p:cNvPr id="518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9715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4BB4-0B4A-4FA0-851C-AE4F80678804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/>
        </p:nvGraphicFramePr>
        <p:xfrm>
          <a:off x="1600200" y="1143000"/>
          <a:ext cx="528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8900" imgH="685800" progId="Equation.3">
                  <p:embed/>
                </p:oleObj>
              </mc:Choice>
              <mc:Fallback>
                <p:oleObj name="公式" r:id="rId2" imgW="262890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2832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60" name="Group 4"/>
          <p:cNvGrpSpPr>
            <a:grpSpLocks/>
          </p:cNvGrpSpPr>
          <p:nvPr/>
        </p:nvGrpSpPr>
        <p:grpSpPr bwMode="auto">
          <a:xfrm>
            <a:off x="457200" y="2514600"/>
            <a:ext cx="2808288" cy="581025"/>
            <a:chOff x="521" y="346"/>
            <a:chExt cx="1769" cy="366"/>
          </a:xfrm>
        </p:grpSpPr>
        <p:graphicFrame>
          <p:nvGraphicFramePr>
            <p:cNvPr id="429061" name="Object 5"/>
            <p:cNvGraphicFramePr>
              <a:graphicFrameLocks noChangeAspect="1"/>
            </p:cNvGraphicFramePr>
            <p:nvPr/>
          </p:nvGraphicFramePr>
          <p:xfrm>
            <a:off x="1156" y="346"/>
            <a:ext cx="113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98500" imgH="228600" progId="Equation.3">
                    <p:embed/>
                  </p:oleObj>
                </mc:Choice>
                <mc:Fallback>
                  <p:oleObj name="公式" r:id="rId4" imgW="6985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46"/>
                          <a:ext cx="1134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521" y="346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因为</a:t>
              </a:r>
            </a:p>
          </p:txBody>
        </p:sp>
      </p:grpSp>
      <p:grpSp>
        <p:nvGrpSpPr>
          <p:cNvPr id="429063" name="Group 7"/>
          <p:cNvGrpSpPr>
            <a:grpSpLocks/>
          </p:cNvGrpSpPr>
          <p:nvPr/>
        </p:nvGrpSpPr>
        <p:grpSpPr bwMode="auto">
          <a:xfrm>
            <a:off x="3657600" y="2438400"/>
            <a:ext cx="4662488" cy="641350"/>
            <a:chOff x="2336" y="314"/>
            <a:chExt cx="2937" cy="404"/>
          </a:xfrm>
        </p:grpSpPr>
        <p:graphicFrame>
          <p:nvGraphicFramePr>
            <p:cNvPr id="429064" name="Object 8"/>
            <p:cNvGraphicFramePr>
              <a:graphicFrameLocks noChangeAspect="1"/>
            </p:cNvGraphicFramePr>
            <p:nvPr/>
          </p:nvGraphicFramePr>
          <p:xfrm>
            <a:off x="2653" y="314"/>
            <a:ext cx="262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36480" imgH="241200" progId="Equation.3">
                    <p:embed/>
                  </p:oleObj>
                </mc:Choice>
                <mc:Fallback>
                  <p:oleObj name="公式" r:id="rId6" imgW="153648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14"/>
                          <a:ext cx="2620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065" name="Text Box 9"/>
            <p:cNvSpPr txBox="1">
              <a:spLocks noChangeArrowheads="1"/>
            </p:cNvSpPr>
            <p:nvPr/>
          </p:nvSpPr>
          <p:spPr bwMode="auto">
            <a:xfrm>
              <a:off x="2336" y="346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由</a:t>
              </a:r>
            </a:p>
          </p:txBody>
        </p:sp>
      </p:grpSp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1600200" y="3200400"/>
          <a:ext cx="20653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520" imgH="419040" progId="Equation.3">
                  <p:embed/>
                </p:oleObj>
              </mc:Choice>
              <mc:Fallback>
                <p:oleObj name="公式" r:id="rId8" imgW="102852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2065338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33400" y="3962400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两束光的光程差： </a:t>
            </a:r>
          </a:p>
        </p:txBody>
      </p:sp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3792538" y="3805238"/>
          <a:ext cx="23034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3000" imgH="419040" progId="Equation.3">
                  <p:embed/>
                </p:oleObj>
              </mc:Choice>
              <mc:Fallback>
                <p:oleObj name="公式" r:id="rId10" imgW="114300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805238"/>
                        <a:ext cx="2303462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33400" y="4662488"/>
            <a:ext cx="7343775" cy="519112"/>
            <a:chOff x="204" y="2478"/>
            <a:chExt cx="4626" cy="327"/>
          </a:xfrm>
        </p:grpSpPr>
        <p:sp>
          <p:nvSpPr>
            <p:cNvPr id="429070" name="Text Box 14"/>
            <p:cNvSpPr txBox="1">
              <a:spLocks noChangeArrowheads="1"/>
            </p:cNvSpPr>
            <p:nvPr/>
          </p:nvSpPr>
          <p:spPr bwMode="auto">
            <a:xfrm>
              <a:off x="204" y="2478"/>
              <a:ext cx="46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将仪器旋转</a:t>
              </a:r>
              <a:r>
                <a:rPr lang="en-US" altLang="zh-CN" sz="2800"/>
                <a:t>90°</a:t>
              </a:r>
              <a:r>
                <a:rPr lang="zh-CN" altLang="en-US" sz="2800"/>
                <a:t>，由于光程差改变量        。</a:t>
              </a:r>
            </a:p>
          </p:txBody>
        </p:sp>
        <p:graphicFrame>
          <p:nvGraphicFramePr>
            <p:cNvPr id="429071" name="Object 15"/>
            <p:cNvGraphicFramePr>
              <a:graphicFrameLocks noChangeAspect="1"/>
            </p:cNvGraphicFramePr>
            <p:nvPr/>
          </p:nvGraphicFramePr>
          <p:xfrm>
            <a:off x="3923" y="2505"/>
            <a:ext cx="36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15640" imgH="177480" progId="Equation.3">
                    <p:embed/>
                  </p:oleObj>
                </mc:Choice>
                <mc:Fallback>
                  <p:oleObj name="公式" r:id="rId12" imgW="215640" imgH="1774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505"/>
                          <a:ext cx="363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72" name="Object 16"/>
          <p:cNvGraphicFramePr>
            <a:graphicFrameLocks noChangeAspect="1"/>
          </p:cNvGraphicFramePr>
          <p:nvPr/>
        </p:nvGraphicFramePr>
        <p:xfrm>
          <a:off x="3962400" y="5410200"/>
          <a:ext cx="21018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41120" imgH="419040" progId="Equation.3">
                  <p:embed/>
                </p:oleObj>
              </mc:Choice>
              <mc:Fallback>
                <p:oleObj name="公式" r:id="rId14" imgW="10411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21018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3" name="Text Box 17"/>
          <p:cNvSpPr txBox="1">
            <a:spLocks noChangeArrowheads="1"/>
          </p:cNvSpPr>
          <p:nvPr/>
        </p:nvSpPr>
        <p:spPr bwMode="auto">
          <a:xfrm>
            <a:off x="533400" y="5424488"/>
            <a:ext cx="388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引起的条纹移动：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7" grpId="0"/>
      <p:bldP spid="4290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979-1944-4F68-8A0E-005AA274743E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27011" name="Object 3"/>
          <p:cNvGraphicFramePr>
            <a:graphicFrameLocks noChangeAspect="1"/>
          </p:cNvGraphicFramePr>
          <p:nvPr/>
        </p:nvGraphicFramePr>
        <p:xfrm>
          <a:off x="3733800" y="4343400"/>
          <a:ext cx="7032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320" imgH="177480" progId="Equation.3">
                  <p:embed/>
                </p:oleObj>
              </mc:Choice>
              <mc:Fallback>
                <p:oleObj name="公式" r:id="rId2" imgW="3553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70326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12" name="Group 4"/>
          <p:cNvGrpSpPr>
            <a:grpSpLocks/>
          </p:cNvGrpSpPr>
          <p:nvPr/>
        </p:nvGrpSpPr>
        <p:grpSpPr bwMode="auto">
          <a:xfrm>
            <a:off x="539750" y="1119188"/>
            <a:ext cx="4808538" cy="633412"/>
            <a:chOff x="476" y="300"/>
            <a:chExt cx="3029" cy="399"/>
          </a:xfrm>
        </p:grpSpPr>
        <p:sp>
          <p:nvSpPr>
            <p:cNvPr id="427013" name="Text Box 5"/>
            <p:cNvSpPr txBox="1">
              <a:spLocks noChangeArrowheads="1"/>
            </p:cNvSpPr>
            <p:nvPr/>
          </p:nvSpPr>
          <p:spPr bwMode="auto">
            <a:xfrm>
              <a:off x="476" y="343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光速：</a:t>
              </a:r>
            </a:p>
          </p:txBody>
        </p:sp>
        <p:graphicFrame>
          <p:nvGraphicFramePr>
            <p:cNvPr id="427014" name="Object 6"/>
            <p:cNvGraphicFramePr>
              <a:graphicFrameLocks noChangeAspect="1"/>
            </p:cNvGraphicFramePr>
            <p:nvPr/>
          </p:nvGraphicFramePr>
          <p:xfrm>
            <a:off x="1710" y="300"/>
            <a:ext cx="1795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28520" imgH="228600" progId="Equation.3">
                    <p:embed/>
                  </p:oleObj>
                </mc:Choice>
                <mc:Fallback>
                  <p:oleObj name="公式" r:id="rId4" imgW="102852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300"/>
                          <a:ext cx="1795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15" name="Group 7"/>
          <p:cNvGrpSpPr>
            <a:grpSpLocks/>
          </p:cNvGrpSpPr>
          <p:nvPr/>
        </p:nvGrpSpPr>
        <p:grpSpPr bwMode="auto">
          <a:xfrm>
            <a:off x="609600" y="1905000"/>
            <a:ext cx="5459413" cy="619125"/>
            <a:chOff x="336" y="2208"/>
            <a:chExt cx="3439" cy="390"/>
          </a:xfrm>
        </p:grpSpPr>
        <p:sp>
          <p:nvSpPr>
            <p:cNvPr id="427016" name="Text Box 8"/>
            <p:cNvSpPr txBox="1">
              <a:spLocks noChangeArrowheads="1"/>
            </p:cNvSpPr>
            <p:nvPr/>
          </p:nvSpPr>
          <p:spPr bwMode="auto">
            <a:xfrm>
              <a:off x="336" y="2208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所选光波长：</a:t>
              </a:r>
            </a:p>
          </p:txBody>
        </p:sp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2129" y="2208"/>
            <a:ext cx="164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65160" imgH="228600" progId="Equation.3">
                    <p:embed/>
                  </p:oleObj>
                </mc:Choice>
                <mc:Fallback>
                  <p:oleObj name="公式" r:id="rId6" imgW="96516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2208"/>
                          <a:ext cx="164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18" name="Group 10"/>
          <p:cNvGrpSpPr>
            <a:grpSpLocks/>
          </p:cNvGrpSpPr>
          <p:nvPr/>
        </p:nvGrpSpPr>
        <p:grpSpPr bwMode="auto">
          <a:xfrm>
            <a:off x="609600" y="3276600"/>
            <a:ext cx="7639050" cy="685800"/>
            <a:chOff x="288" y="2640"/>
            <a:chExt cx="4812" cy="432"/>
          </a:xfrm>
        </p:grpSpPr>
        <p:sp>
          <p:nvSpPr>
            <p:cNvPr id="427019" name="Text Box 11"/>
            <p:cNvSpPr txBox="1">
              <a:spLocks noChangeArrowheads="1"/>
            </p:cNvSpPr>
            <p:nvPr/>
          </p:nvSpPr>
          <p:spPr bwMode="auto">
            <a:xfrm>
              <a:off x="288" y="2688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地球绕太阳的公转速度：</a:t>
              </a:r>
            </a:p>
          </p:txBody>
        </p:sp>
        <p:graphicFrame>
          <p:nvGraphicFramePr>
            <p:cNvPr id="427020" name="Object 12"/>
            <p:cNvGraphicFramePr>
              <a:graphicFrameLocks noChangeAspect="1"/>
            </p:cNvGraphicFramePr>
            <p:nvPr/>
          </p:nvGraphicFramePr>
          <p:xfrm>
            <a:off x="3108" y="2640"/>
            <a:ext cx="19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54080" imgH="228600" progId="Equation.3">
                    <p:embed/>
                  </p:oleObj>
                </mc:Choice>
                <mc:Fallback>
                  <p:oleObj name="公式" r:id="rId8" imgW="105408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2640"/>
                          <a:ext cx="199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21" name="Group 13"/>
          <p:cNvGrpSpPr>
            <a:grpSpLocks/>
          </p:cNvGrpSpPr>
          <p:nvPr/>
        </p:nvGrpSpPr>
        <p:grpSpPr bwMode="auto">
          <a:xfrm>
            <a:off x="609600" y="2667000"/>
            <a:ext cx="5410200" cy="633413"/>
            <a:chOff x="384" y="3067"/>
            <a:chExt cx="3408" cy="399"/>
          </a:xfrm>
        </p:grpSpPr>
        <p:sp>
          <p:nvSpPr>
            <p:cNvPr id="427022" name="Text Box 14"/>
            <p:cNvSpPr txBox="1">
              <a:spLocks noChangeArrowheads="1"/>
            </p:cNvSpPr>
            <p:nvPr/>
          </p:nvSpPr>
          <p:spPr bwMode="auto">
            <a:xfrm>
              <a:off x="384" y="3067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干涉仪臂长约：</a:t>
              </a:r>
            </a:p>
          </p:txBody>
        </p:sp>
        <p:graphicFrame>
          <p:nvGraphicFramePr>
            <p:cNvPr id="427023" name="Object 15"/>
            <p:cNvGraphicFramePr>
              <a:graphicFrameLocks noChangeAspect="1"/>
            </p:cNvGraphicFramePr>
            <p:nvPr/>
          </p:nvGraphicFramePr>
          <p:xfrm>
            <a:off x="2784" y="3084"/>
            <a:ext cx="100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33160" imgH="203040" progId="Equation.3">
                    <p:embed/>
                  </p:oleObj>
                </mc:Choice>
                <mc:Fallback>
                  <p:oleObj name="公式" r:id="rId10" imgW="533160" imgH="2030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84"/>
                          <a:ext cx="1008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24" name="Object 16"/>
          <p:cNvGraphicFramePr>
            <a:graphicFrameLocks noChangeAspect="1"/>
          </p:cNvGraphicFramePr>
          <p:nvPr/>
        </p:nvGraphicFramePr>
        <p:xfrm>
          <a:off x="1524000" y="4114800"/>
          <a:ext cx="21018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41120" imgH="419040" progId="Equation.3">
                  <p:embed/>
                </p:oleObj>
              </mc:Choice>
              <mc:Fallback>
                <p:oleObj name="公式" r:id="rId12" imgW="1041120" imgH="41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10185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762000" y="5105400"/>
            <a:ext cx="4679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实验结果只看到</a:t>
            </a:r>
            <a:r>
              <a:rPr lang="en-US" altLang="zh-CN" sz="2400" dirty="0"/>
              <a:t>0.01</a:t>
            </a:r>
            <a:r>
              <a:rPr lang="zh-CN" altLang="en-US" sz="2400" dirty="0"/>
              <a:t>条条纹的移动</a:t>
            </a:r>
          </a:p>
          <a:p>
            <a:r>
              <a:rPr lang="zh-CN" altLang="en-US" sz="2400" dirty="0"/>
              <a:t>干涉仪的精度也为</a:t>
            </a:r>
            <a:r>
              <a:rPr lang="en-US" altLang="zh-CN" sz="2400" dirty="0"/>
              <a:t>0.01</a:t>
            </a:r>
            <a:r>
              <a:rPr lang="zh-CN" altLang="en-US" sz="2400" dirty="0"/>
              <a:t>条纹</a:t>
            </a:r>
          </a:p>
          <a:p>
            <a:r>
              <a:rPr lang="zh-CN" altLang="en-US" sz="2400" dirty="0">
                <a:sym typeface="Wingdings" pitchFamily="2" charset="2"/>
              </a:rPr>
              <a:t> 实验误差</a:t>
            </a:r>
            <a:endParaRPr lang="zh-CN" altLang="en-US" sz="2400" dirty="0"/>
          </a:p>
        </p:txBody>
      </p:sp>
      <p:grpSp>
        <p:nvGrpSpPr>
          <p:cNvPr id="427032" name="Group 24"/>
          <p:cNvGrpSpPr>
            <a:grpSpLocks/>
          </p:cNvGrpSpPr>
          <p:nvPr/>
        </p:nvGrpSpPr>
        <p:grpSpPr bwMode="auto">
          <a:xfrm>
            <a:off x="5867400" y="4419600"/>
            <a:ext cx="2881313" cy="1871663"/>
            <a:chOff x="3741" y="2931"/>
            <a:chExt cx="1815" cy="1179"/>
          </a:xfrm>
        </p:grpSpPr>
        <p:sp>
          <p:nvSpPr>
            <p:cNvPr id="427033" name="Text Box 25"/>
            <p:cNvSpPr txBox="1">
              <a:spLocks noChangeArrowheads="1"/>
            </p:cNvSpPr>
            <p:nvPr/>
          </p:nvSpPr>
          <p:spPr bwMode="auto">
            <a:xfrm>
              <a:off x="4105" y="3385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零结果！ </a:t>
              </a:r>
            </a:p>
          </p:txBody>
        </p:sp>
        <p:sp>
          <p:nvSpPr>
            <p:cNvPr id="427034" name="AutoShape 26"/>
            <p:cNvSpPr>
              <a:spLocks noChangeArrowheads="1"/>
            </p:cNvSpPr>
            <p:nvPr/>
          </p:nvSpPr>
          <p:spPr bwMode="auto">
            <a:xfrm>
              <a:off x="3741" y="2931"/>
              <a:ext cx="1815" cy="1179"/>
            </a:xfrm>
            <a:prstGeom prst="irregularSeal2">
              <a:avLst/>
            </a:prstGeom>
            <a:noFill/>
            <a:ln w="57150" cmpd="thinThick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C17E-DB9C-42EA-B119-D91B602E65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2146" name="Rectangle 1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迈克耳孙</a:t>
            </a:r>
            <a:r>
              <a:rPr lang="en-US" altLang="zh-CN" dirty="0"/>
              <a:t>-</a:t>
            </a:r>
            <a:r>
              <a:rPr lang="zh-CN" altLang="en-US" dirty="0"/>
              <a:t>莫雷（以太漂移）实验的“零结果”</a:t>
            </a:r>
          </a:p>
          <a:p>
            <a:pPr lvl="1"/>
            <a:r>
              <a:rPr lang="zh-CN" altLang="en-US" dirty="0"/>
              <a:t>以太不存在？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 绝对参考系不存在</a:t>
            </a:r>
            <a:r>
              <a:rPr lang="en-US" altLang="zh-CN" dirty="0">
                <a:sym typeface="Wingdings" pitchFamily="2" charset="2"/>
              </a:rPr>
              <a:t>? 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基于绝对时空的牛顿力学？</a:t>
            </a:r>
          </a:p>
          <a:p>
            <a:pPr lvl="1"/>
            <a:endParaRPr lang="zh-CN" altLang="en-US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英国物理学家开尔文（威廉</a:t>
            </a:r>
            <a:r>
              <a:rPr lang="en-US" altLang="zh-CN" dirty="0">
                <a:sym typeface="Wingdings" pitchFamily="2" charset="2"/>
              </a:rPr>
              <a:t>·</a:t>
            </a:r>
            <a:r>
              <a:rPr lang="zh-CN" altLang="en-US" dirty="0">
                <a:sym typeface="Wingdings" pitchFamily="2" charset="2"/>
              </a:rPr>
              <a:t>汤姆森）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“笼罩在物理学晴朗天空上的一朵乌云”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A4C6-683E-4CB6-AAEF-399E3E0F72F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狭义相对论基本原理 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381000" y="2743200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狭义相对论的两条基本假设：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471488" y="3276600"/>
            <a:ext cx="84439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0000CC"/>
                </a:solidFill>
              </a:rPr>
              <a:t>狭义相对论的相对性原理</a:t>
            </a:r>
            <a:r>
              <a:rPr kumimoji="1" lang="zh-CN" altLang="en-US" sz="2800" dirty="0"/>
              <a:t>：在所有惯性系中，物理	定律的表达形式都相同。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457200" y="4267200"/>
            <a:ext cx="8534400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0000CC"/>
                </a:solidFill>
              </a:rPr>
              <a:t>光速不变原理</a:t>
            </a:r>
            <a:r>
              <a:rPr kumimoji="1" lang="zh-CN" altLang="en-US" sz="2800" dirty="0"/>
              <a:t>：在所有惯性系中，真空中的光速具有	相同的量值</a:t>
            </a:r>
            <a:r>
              <a:rPr kumimoji="1" lang="en-US" altLang="zh-CN" sz="2800" i="1" dirty="0"/>
              <a:t>c 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381000" y="164465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爱因斯坦：</a:t>
            </a:r>
            <a:r>
              <a:rPr kumimoji="1" lang="en-US" altLang="zh-CN" sz="2800" dirty="0"/>
              <a:t>1905</a:t>
            </a:r>
            <a:r>
              <a:rPr kumimoji="1" lang="zh-CN" altLang="en-US" sz="2800" dirty="0"/>
              <a:t>年，狭义相对论：</a:t>
            </a:r>
          </a:p>
          <a:p>
            <a:r>
              <a:rPr kumimoji="1" lang="zh-CN" altLang="en-US" sz="2800" dirty="0"/>
              <a:t>“我们发现不了以太的原因是因为以太根本不存在”</a:t>
            </a:r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585788" y="5334000"/>
            <a:ext cx="8253412" cy="965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kumimoji="1" lang="en-US" altLang="zh-CN" sz="2800"/>
              <a:t> </a:t>
            </a:r>
            <a:r>
              <a:rPr kumimoji="1" lang="zh-CN" altLang="en-US" sz="2800"/>
              <a:t>伽里略变换与光速不变性假设不相符。</a:t>
            </a:r>
          </a:p>
          <a:p>
            <a:pPr algn="just">
              <a:buFont typeface="Wingdings" pitchFamily="2" charset="2"/>
              <a:buChar char="Ø"/>
            </a:pPr>
            <a:r>
              <a:rPr kumimoji="1" lang="zh-CN" altLang="en-US" sz="2800"/>
              <a:t> 狭义相对论的基本假设否定了绝对空间的存在。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utoUpdateAnimBg="0"/>
      <p:bldP spid="421893" grpId="0" autoUpdateAnimBg="0"/>
      <p:bldP spid="421894" grpId="0" autoUpdateAnimBg="0"/>
      <p:bldP spid="421895" grpId="0" autoUpdateAnimBg="0"/>
      <p:bldP spid="42189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61EE-717C-4E85-97C2-13D8D1E9258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时空的相对性 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1. </a:t>
            </a:r>
            <a:r>
              <a:rPr lang="zh-CN" altLang="en-US" sz="2800"/>
              <a:t>同时的相对性 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685800" y="2286000"/>
            <a:ext cx="7704138" cy="432117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086" name="Group 6"/>
          <p:cNvGrpSpPr>
            <a:grpSpLocks/>
          </p:cNvGrpSpPr>
          <p:nvPr/>
        </p:nvGrpSpPr>
        <p:grpSpPr bwMode="auto">
          <a:xfrm>
            <a:off x="1574800" y="4667250"/>
            <a:ext cx="6135688" cy="1538288"/>
            <a:chOff x="1020" y="2750"/>
            <a:chExt cx="3865" cy="969"/>
          </a:xfrm>
        </p:grpSpPr>
        <p:pic>
          <p:nvPicPr>
            <p:cNvPr id="430087" name="Picture 7" descr="AMCONFU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3" y="2976"/>
              <a:ext cx="323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30088" name="Group 8"/>
            <p:cNvGrpSpPr>
              <a:grpSpLocks/>
            </p:cNvGrpSpPr>
            <p:nvPr/>
          </p:nvGrpSpPr>
          <p:grpSpPr bwMode="auto">
            <a:xfrm>
              <a:off x="1020" y="2750"/>
              <a:ext cx="3865" cy="969"/>
              <a:chOff x="1020" y="2750"/>
              <a:chExt cx="3865" cy="969"/>
            </a:xfrm>
          </p:grpSpPr>
          <p:grpSp>
            <p:nvGrpSpPr>
              <p:cNvPr id="430089" name="Group 9"/>
              <p:cNvGrpSpPr>
                <a:grpSpLocks/>
              </p:cNvGrpSpPr>
              <p:nvPr/>
            </p:nvGrpSpPr>
            <p:grpSpPr bwMode="auto">
              <a:xfrm>
                <a:off x="1791" y="2750"/>
                <a:ext cx="3094" cy="924"/>
                <a:chOff x="1537" y="2750"/>
                <a:chExt cx="3094" cy="924"/>
              </a:xfrm>
            </p:grpSpPr>
            <p:sp>
              <p:nvSpPr>
                <p:cNvPr id="430090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4247" y="3097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91" name="AutoShap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1537" y="2750"/>
                  <a:ext cx="2455" cy="770"/>
                </a:xfrm>
                <a:prstGeom prst="roundRect">
                  <a:avLst>
                    <a:gd name="adj" fmla="val 12019"/>
                  </a:avLst>
                </a:prstGeom>
                <a:solidFill>
                  <a:srgbClr val="FFFFFF"/>
                </a:solidFill>
                <a:ln w="285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092" name="Object 12"/>
                <p:cNvGraphicFramePr>
                  <a:graphicFrameLocks noChangeAspect="1"/>
                </p:cNvGraphicFramePr>
                <p:nvPr/>
              </p:nvGraphicFramePr>
              <p:xfrm>
                <a:off x="4353" y="2857"/>
                <a:ext cx="20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" imgW="126720" imgH="139680" progId="Equation.3">
                        <p:embed/>
                      </p:oleObj>
                    </mc:Choice>
                    <mc:Fallback>
                      <p:oleObj name="公式" r:id="rId3" imgW="126720" imgH="139680" progId="Equation.3">
                        <p:embed/>
                        <p:pic>
                          <p:nvPicPr>
                            <p:cNvPr id="0" name="Picture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3" y="2857"/>
                              <a:ext cx="205" cy="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093" name="Group 13"/>
                <p:cNvGrpSpPr>
                  <a:grpSpLocks/>
                </p:cNvGrpSpPr>
                <p:nvPr/>
              </p:nvGrpSpPr>
              <p:grpSpPr bwMode="auto">
                <a:xfrm>
                  <a:off x="1882" y="3538"/>
                  <a:ext cx="317" cy="136"/>
                  <a:chOff x="3606" y="2659"/>
                  <a:chExt cx="317" cy="136"/>
                </a:xfrm>
              </p:grpSpPr>
              <p:sp>
                <p:nvSpPr>
                  <p:cNvPr id="430094" name="Oval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87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095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6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096" name="Group 16"/>
                <p:cNvGrpSpPr>
                  <a:grpSpLocks/>
                </p:cNvGrpSpPr>
                <p:nvPr/>
              </p:nvGrpSpPr>
              <p:grpSpPr bwMode="auto">
                <a:xfrm>
                  <a:off x="3379" y="3538"/>
                  <a:ext cx="317" cy="136"/>
                  <a:chOff x="3606" y="2659"/>
                  <a:chExt cx="317" cy="136"/>
                </a:xfrm>
              </p:grpSpPr>
              <p:sp>
                <p:nvSpPr>
                  <p:cNvPr id="430097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87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098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6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0099" name="Rectangle 19"/>
              <p:cNvSpPr>
                <a:spLocks noChangeArrowheads="1"/>
              </p:cNvSpPr>
              <p:nvPr/>
            </p:nvSpPr>
            <p:spPr bwMode="auto">
              <a:xfrm>
                <a:off x="1020" y="3674"/>
                <a:ext cx="3402" cy="4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100" name="Group 20"/>
              <p:cNvGrpSpPr>
                <a:grpSpLocks/>
              </p:cNvGrpSpPr>
              <p:nvPr/>
            </p:nvGrpSpPr>
            <p:grpSpPr bwMode="auto">
              <a:xfrm>
                <a:off x="1908" y="2872"/>
                <a:ext cx="2197" cy="192"/>
                <a:chOff x="1908" y="2872"/>
                <a:chExt cx="2197" cy="192"/>
              </a:xfrm>
            </p:grpSpPr>
            <p:sp>
              <p:nvSpPr>
                <p:cNvPr id="430101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847" y="2872"/>
                  <a:ext cx="258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2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9" y="2872"/>
                  <a:ext cx="258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071" y="2872"/>
                  <a:ext cx="259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4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683" y="2872"/>
                  <a:ext cx="259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5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2296" y="2872"/>
                  <a:ext cx="258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6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908" y="2872"/>
                  <a:ext cx="258" cy="192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107" name="Line 27"/>
              <p:cNvSpPr>
                <a:spLocks noChangeShapeType="1"/>
              </p:cNvSpPr>
              <p:nvPr/>
            </p:nvSpPr>
            <p:spPr bwMode="auto">
              <a:xfrm>
                <a:off x="1927" y="3175"/>
                <a:ext cx="2178" cy="0"/>
              </a:xfrm>
              <a:prstGeom prst="line">
                <a:avLst/>
              </a:prstGeom>
              <a:noFill/>
              <a:ln w="57150" cmpd="thinThick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30108" name="Object 28"/>
            <p:cNvGraphicFramePr>
              <a:graphicFrameLocks noChangeAspect="1"/>
            </p:cNvGraphicFramePr>
            <p:nvPr/>
          </p:nvGraphicFramePr>
          <p:xfrm>
            <a:off x="1347" y="2795"/>
            <a:ext cx="1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2795"/>
                          <a:ext cx="19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09" name="Group 29"/>
          <p:cNvGrpSpPr>
            <a:grpSpLocks/>
          </p:cNvGrpSpPr>
          <p:nvPr/>
        </p:nvGrpSpPr>
        <p:grpSpPr bwMode="auto">
          <a:xfrm>
            <a:off x="1574800" y="2624138"/>
            <a:ext cx="5732463" cy="1538287"/>
            <a:chOff x="1020" y="1463"/>
            <a:chExt cx="3611" cy="969"/>
          </a:xfrm>
        </p:grpSpPr>
        <p:grpSp>
          <p:nvGrpSpPr>
            <p:cNvPr id="430110" name="Group 30"/>
            <p:cNvGrpSpPr>
              <a:grpSpLocks/>
            </p:cNvGrpSpPr>
            <p:nvPr/>
          </p:nvGrpSpPr>
          <p:grpSpPr bwMode="auto">
            <a:xfrm>
              <a:off x="1020" y="1463"/>
              <a:ext cx="3611" cy="969"/>
              <a:chOff x="1020" y="1463"/>
              <a:chExt cx="3611" cy="969"/>
            </a:xfrm>
          </p:grpSpPr>
          <p:grpSp>
            <p:nvGrpSpPr>
              <p:cNvPr id="430111" name="Group 31"/>
              <p:cNvGrpSpPr>
                <a:grpSpLocks/>
              </p:cNvGrpSpPr>
              <p:nvPr/>
            </p:nvGrpSpPr>
            <p:grpSpPr bwMode="auto">
              <a:xfrm>
                <a:off x="1020" y="1463"/>
                <a:ext cx="3611" cy="969"/>
                <a:chOff x="1020" y="1463"/>
                <a:chExt cx="3611" cy="969"/>
              </a:xfrm>
            </p:grpSpPr>
            <p:sp>
              <p:nvSpPr>
                <p:cNvPr id="430112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4247" y="1810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13" name="AutoShape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7" y="1463"/>
                  <a:ext cx="2455" cy="770"/>
                </a:xfrm>
                <a:prstGeom prst="roundRect">
                  <a:avLst>
                    <a:gd name="adj" fmla="val 12019"/>
                  </a:avLst>
                </a:prstGeom>
                <a:solidFill>
                  <a:srgbClr val="FFFFFF"/>
                </a:solidFill>
                <a:ln w="285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114" name="Object 34"/>
                <p:cNvGraphicFramePr>
                  <a:graphicFrameLocks noChangeAspect="1"/>
                </p:cNvGraphicFramePr>
                <p:nvPr/>
              </p:nvGraphicFramePr>
              <p:xfrm>
                <a:off x="4353" y="1570"/>
                <a:ext cx="20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7" imgW="126720" imgH="139680" progId="Equation.3">
                        <p:embed/>
                      </p:oleObj>
                    </mc:Choice>
                    <mc:Fallback>
                      <p:oleObj name="公式" r:id="rId7" imgW="126720" imgH="139680" progId="Equation.3">
                        <p:embed/>
                        <p:pic>
                          <p:nvPicPr>
                            <p:cNvPr id="0" name="Picture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3" y="1570"/>
                              <a:ext cx="205" cy="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115" name="Group 35"/>
                <p:cNvGrpSpPr>
                  <a:grpSpLocks/>
                </p:cNvGrpSpPr>
                <p:nvPr/>
              </p:nvGrpSpPr>
              <p:grpSpPr bwMode="auto">
                <a:xfrm>
                  <a:off x="1882" y="2251"/>
                  <a:ext cx="317" cy="136"/>
                  <a:chOff x="3606" y="2659"/>
                  <a:chExt cx="317" cy="136"/>
                </a:xfrm>
              </p:grpSpPr>
              <p:sp>
                <p:nvSpPr>
                  <p:cNvPr id="43011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87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11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6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118" name="Group 38"/>
                <p:cNvGrpSpPr>
                  <a:grpSpLocks/>
                </p:cNvGrpSpPr>
                <p:nvPr/>
              </p:nvGrpSpPr>
              <p:grpSpPr bwMode="auto">
                <a:xfrm>
                  <a:off x="3379" y="2251"/>
                  <a:ext cx="317" cy="136"/>
                  <a:chOff x="3606" y="2659"/>
                  <a:chExt cx="317" cy="136"/>
                </a:xfrm>
              </p:grpSpPr>
              <p:sp>
                <p:nvSpPr>
                  <p:cNvPr id="43011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787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12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6" y="2659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 cmpd="thickThin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121" name="Rectangle 41"/>
                <p:cNvSpPr>
                  <a:spLocks noChangeArrowheads="1"/>
                </p:cNvSpPr>
                <p:nvPr/>
              </p:nvSpPr>
              <p:spPr bwMode="auto">
                <a:xfrm>
                  <a:off x="1020" y="2387"/>
                  <a:ext cx="3402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430122" name="Picture 42" descr="AMIDEA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065" y="1507"/>
                  <a:ext cx="223" cy="6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30123" name="Group 43"/>
              <p:cNvGrpSpPr>
                <a:grpSpLocks noChangeAspect="1"/>
              </p:cNvGrpSpPr>
              <p:nvPr/>
            </p:nvGrpSpPr>
            <p:grpSpPr bwMode="auto">
              <a:xfrm>
                <a:off x="1633" y="1585"/>
                <a:ext cx="2197" cy="192"/>
                <a:chOff x="2319" y="6269"/>
                <a:chExt cx="1785" cy="156"/>
              </a:xfrm>
            </p:grpSpPr>
            <p:sp>
              <p:nvSpPr>
                <p:cNvPr id="430124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3894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5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3579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6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3264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7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2949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8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634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9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2319" y="6269"/>
                  <a:ext cx="210" cy="156"/>
                </a:xfrm>
                <a:prstGeom prst="rect">
                  <a:avLst/>
                </a:prstGeom>
                <a:noFill/>
                <a:ln w="2857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130" name="Line 50"/>
              <p:cNvSpPr>
                <a:spLocks noChangeShapeType="1"/>
              </p:cNvSpPr>
              <p:nvPr/>
            </p:nvSpPr>
            <p:spPr bwMode="auto">
              <a:xfrm>
                <a:off x="1655" y="1888"/>
                <a:ext cx="2178" cy="0"/>
              </a:xfrm>
              <a:prstGeom prst="line">
                <a:avLst/>
              </a:prstGeom>
              <a:noFill/>
              <a:ln w="57150" cmpd="thinThick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30131" name="Object 51"/>
            <p:cNvGraphicFramePr>
              <a:graphicFrameLocks noChangeAspect="1"/>
            </p:cNvGraphicFramePr>
            <p:nvPr/>
          </p:nvGraphicFramePr>
          <p:xfrm>
            <a:off x="2971" y="1979"/>
            <a:ext cx="23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177480" progId="Equation.3">
                    <p:embed/>
                  </p:oleObj>
                </mc:Choice>
                <mc:Fallback>
                  <p:oleObj name="公式" r:id="rId10" imgW="177480" imgH="17748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979"/>
                          <a:ext cx="237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2" name="Group 52"/>
          <p:cNvGrpSpPr>
            <a:grpSpLocks/>
          </p:cNvGrpSpPr>
          <p:nvPr/>
        </p:nvGrpSpPr>
        <p:grpSpPr bwMode="auto">
          <a:xfrm>
            <a:off x="2478088" y="2703513"/>
            <a:ext cx="3749675" cy="1049337"/>
            <a:chOff x="1589" y="1513"/>
            <a:chExt cx="2362" cy="661"/>
          </a:xfrm>
        </p:grpSpPr>
        <p:sp>
          <p:nvSpPr>
            <p:cNvPr id="430133" name="AutoShape 53"/>
            <p:cNvSpPr>
              <a:spLocks noChangeAspect="1" noChangeArrowheads="1"/>
            </p:cNvSpPr>
            <p:nvPr/>
          </p:nvSpPr>
          <p:spPr bwMode="auto">
            <a:xfrm>
              <a:off x="2689" y="1656"/>
              <a:ext cx="162" cy="259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4" name="Line 54"/>
            <p:cNvSpPr>
              <a:spLocks noChangeAspect="1" noChangeShapeType="1"/>
            </p:cNvSpPr>
            <p:nvPr/>
          </p:nvSpPr>
          <p:spPr bwMode="auto">
            <a:xfrm flipH="1">
              <a:off x="2958" y="1819"/>
              <a:ext cx="3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med" len="lg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5" name="Line 55"/>
            <p:cNvSpPr>
              <a:spLocks noChangeAspect="1" noChangeShapeType="1"/>
            </p:cNvSpPr>
            <p:nvPr/>
          </p:nvSpPr>
          <p:spPr bwMode="auto">
            <a:xfrm>
              <a:off x="2183" y="1819"/>
              <a:ext cx="3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6" name="Arc 56"/>
            <p:cNvSpPr>
              <a:spLocks noChangeAspect="1"/>
            </p:cNvSpPr>
            <p:nvPr/>
          </p:nvSpPr>
          <p:spPr bwMode="auto">
            <a:xfrm>
              <a:off x="3305" y="1522"/>
              <a:ext cx="646" cy="652"/>
            </a:xfrm>
            <a:custGeom>
              <a:avLst/>
              <a:gdLst>
                <a:gd name="G0" fmla="+- 0 0 0"/>
                <a:gd name="G1" fmla="+- 8950 0 0"/>
                <a:gd name="G2" fmla="+- 21600 0 0"/>
                <a:gd name="T0" fmla="*/ 19659 w 21600"/>
                <a:gd name="T1" fmla="*/ 0 h 18329"/>
                <a:gd name="T2" fmla="*/ 19458 w 21600"/>
                <a:gd name="T3" fmla="*/ 18329 h 18329"/>
                <a:gd name="T4" fmla="*/ 0 w 21600"/>
                <a:gd name="T5" fmla="*/ 8950 h 18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29" fill="none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</a:path>
                <a:path w="21600" h="18329" stroke="0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  <a:lnTo>
                    <a:pt x="0" y="895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7" name="Arc 57"/>
            <p:cNvSpPr>
              <a:spLocks noChangeAspect="1"/>
            </p:cNvSpPr>
            <p:nvPr/>
          </p:nvSpPr>
          <p:spPr bwMode="auto">
            <a:xfrm>
              <a:off x="3217" y="1585"/>
              <a:ext cx="513" cy="473"/>
            </a:xfrm>
            <a:custGeom>
              <a:avLst/>
              <a:gdLst>
                <a:gd name="G0" fmla="+- 0 0 0"/>
                <a:gd name="G1" fmla="+- 8828 0 0"/>
                <a:gd name="G2" fmla="+- 21600 0 0"/>
                <a:gd name="T0" fmla="*/ 19714 w 21600"/>
                <a:gd name="T1" fmla="*/ 0 h 17752"/>
                <a:gd name="T2" fmla="*/ 19670 w 21600"/>
                <a:gd name="T3" fmla="*/ 17752 h 17752"/>
                <a:gd name="T4" fmla="*/ 0 w 21600"/>
                <a:gd name="T5" fmla="*/ 8828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52" fill="none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</a:path>
                <a:path w="21600" h="17752" stroke="0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  <a:lnTo>
                    <a:pt x="0" y="8828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8" name="Arc 58"/>
            <p:cNvSpPr>
              <a:spLocks noChangeAspect="1"/>
            </p:cNvSpPr>
            <p:nvPr/>
          </p:nvSpPr>
          <p:spPr bwMode="auto">
            <a:xfrm>
              <a:off x="2726" y="1665"/>
              <a:ext cx="816" cy="305"/>
            </a:xfrm>
            <a:custGeom>
              <a:avLst/>
              <a:gdLst>
                <a:gd name="G0" fmla="+- 0 0 0"/>
                <a:gd name="G1" fmla="+- 7021 0 0"/>
                <a:gd name="G2" fmla="+- 21600 0 0"/>
                <a:gd name="T0" fmla="*/ 20427 w 21600"/>
                <a:gd name="T1" fmla="*/ 0 h 11417"/>
                <a:gd name="T2" fmla="*/ 21148 w 21600"/>
                <a:gd name="T3" fmla="*/ 11417 h 11417"/>
                <a:gd name="T4" fmla="*/ 0 w 21600"/>
                <a:gd name="T5" fmla="*/ 7021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17" fill="none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</a:path>
                <a:path w="21600" h="11417" stroke="0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  <a:lnTo>
                    <a:pt x="0" y="7021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9" name="Arc 59"/>
            <p:cNvSpPr>
              <a:spLocks noChangeAspect="1"/>
            </p:cNvSpPr>
            <p:nvPr/>
          </p:nvSpPr>
          <p:spPr bwMode="auto">
            <a:xfrm flipH="1">
              <a:off x="1589" y="1513"/>
              <a:ext cx="646" cy="653"/>
            </a:xfrm>
            <a:custGeom>
              <a:avLst/>
              <a:gdLst>
                <a:gd name="G0" fmla="+- 0 0 0"/>
                <a:gd name="G1" fmla="+- 8950 0 0"/>
                <a:gd name="G2" fmla="+- 21600 0 0"/>
                <a:gd name="T0" fmla="*/ 19659 w 21600"/>
                <a:gd name="T1" fmla="*/ 0 h 18329"/>
                <a:gd name="T2" fmla="*/ 19458 w 21600"/>
                <a:gd name="T3" fmla="*/ 18329 h 18329"/>
                <a:gd name="T4" fmla="*/ 0 w 21600"/>
                <a:gd name="T5" fmla="*/ 8950 h 18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29" fill="none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</a:path>
                <a:path w="21600" h="18329" stroke="0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  <a:lnTo>
                    <a:pt x="0" y="895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0" name="Arc 60"/>
            <p:cNvSpPr>
              <a:spLocks noChangeAspect="1"/>
            </p:cNvSpPr>
            <p:nvPr/>
          </p:nvSpPr>
          <p:spPr bwMode="auto">
            <a:xfrm flipH="1">
              <a:off x="1810" y="1576"/>
              <a:ext cx="513" cy="474"/>
            </a:xfrm>
            <a:custGeom>
              <a:avLst/>
              <a:gdLst>
                <a:gd name="G0" fmla="+- 0 0 0"/>
                <a:gd name="G1" fmla="+- 8828 0 0"/>
                <a:gd name="G2" fmla="+- 21600 0 0"/>
                <a:gd name="T0" fmla="*/ 19714 w 21600"/>
                <a:gd name="T1" fmla="*/ 0 h 17752"/>
                <a:gd name="T2" fmla="*/ 19670 w 21600"/>
                <a:gd name="T3" fmla="*/ 17752 h 17752"/>
                <a:gd name="T4" fmla="*/ 0 w 21600"/>
                <a:gd name="T5" fmla="*/ 8828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52" fill="none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</a:path>
                <a:path w="21600" h="17752" stroke="0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  <a:lnTo>
                    <a:pt x="0" y="8828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1" name="Arc 61"/>
            <p:cNvSpPr>
              <a:spLocks noChangeAspect="1"/>
            </p:cNvSpPr>
            <p:nvPr/>
          </p:nvSpPr>
          <p:spPr bwMode="auto">
            <a:xfrm flipH="1">
              <a:off x="1998" y="1656"/>
              <a:ext cx="816" cy="305"/>
            </a:xfrm>
            <a:custGeom>
              <a:avLst/>
              <a:gdLst>
                <a:gd name="G0" fmla="+- 0 0 0"/>
                <a:gd name="G1" fmla="+- 7021 0 0"/>
                <a:gd name="G2" fmla="+- 21600 0 0"/>
                <a:gd name="T0" fmla="*/ 20427 w 21600"/>
                <a:gd name="T1" fmla="*/ 0 h 11417"/>
                <a:gd name="T2" fmla="*/ 21148 w 21600"/>
                <a:gd name="T3" fmla="*/ 11417 h 11417"/>
                <a:gd name="T4" fmla="*/ 0 w 21600"/>
                <a:gd name="T5" fmla="*/ 7021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17" fill="none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</a:path>
                <a:path w="21600" h="11417" stroke="0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  <a:lnTo>
                    <a:pt x="0" y="7021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42" name="Group 62"/>
          <p:cNvGrpSpPr>
            <a:grpSpLocks/>
          </p:cNvGrpSpPr>
          <p:nvPr/>
        </p:nvGrpSpPr>
        <p:grpSpPr bwMode="auto">
          <a:xfrm>
            <a:off x="2439988" y="4810125"/>
            <a:ext cx="3749675" cy="1049338"/>
            <a:chOff x="1589" y="1513"/>
            <a:chExt cx="2362" cy="661"/>
          </a:xfrm>
        </p:grpSpPr>
        <p:sp>
          <p:nvSpPr>
            <p:cNvPr id="430143" name="AutoShape 63"/>
            <p:cNvSpPr>
              <a:spLocks noChangeAspect="1" noChangeArrowheads="1"/>
            </p:cNvSpPr>
            <p:nvPr/>
          </p:nvSpPr>
          <p:spPr bwMode="auto">
            <a:xfrm>
              <a:off x="2689" y="1656"/>
              <a:ext cx="162" cy="259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4" name="Line 64"/>
            <p:cNvSpPr>
              <a:spLocks noChangeAspect="1" noChangeShapeType="1"/>
            </p:cNvSpPr>
            <p:nvPr/>
          </p:nvSpPr>
          <p:spPr bwMode="auto">
            <a:xfrm flipH="1">
              <a:off x="2958" y="1819"/>
              <a:ext cx="3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med" len="lg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5" name="Line 65"/>
            <p:cNvSpPr>
              <a:spLocks noChangeAspect="1" noChangeShapeType="1"/>
            </p:cNvSpPr>
            <p:nvPr/>
          </p:nvSpPr>
          <p:spPr bwMode="auto">
            <a:xfrm>
              <a:off x="2183" y="1819"/>
              <a:ext cx="3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6" name="Arc 66"/>
            <p:cNvSpPr>
              <a:spLocks noChangeAspect="1"/>
            </p:cNvSpPr>
            <p:nvPr/>
          </p:nvSpPr>
          <p:spPr bwMode="auto">
            <a:xfrm>
              <a:off x="3305" y="1522"/>
              <a:ext cx="646" cy="652"/>
            </a:xfrm>
            <a:custGeom>
              <a:avLst/>
              <a:gdLst>
                <a:gd name="G0" fmla="+- 0 0 0"/>
                <a:gd name="G1" fmla="+- 8950 0 0"/>
                <a:gd name="G2" fmla="+- 21600 0 0"/>
                <a:gd name="T0" fmla="*/ 19659 w 21600"/>
                <a:gd name="T1" fmla="*/ 0 h 18329"/>
                <a:gd name="T2" fmla="*/ 19458 w 21600"/>
                <a:gd name="T3" fmla="*/ 18329 h 18329"/>
                <a:gd name="T4" fmla="*/ 0 w 21600"/>
                <a:gd name="T5" fmla="*/ 8950 h 18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29" fill="none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</a:path>
                <a:path w="21600" h="18329" stroke="0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  <a:lnTo>
                    <a:pt x="0" y="895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7" name="Arc 67"/>
            <p:cNvSpPr>
              <a:spLocks noChangeAspect="1"/>
            </p:cNvSpPr>
            <p:nvPr/>
          </p:nvSpPr>
          <p:spPr bwMode="auto">
            <a:xfrm>
              <a:off x="3217" y="1585"/>
              <a:ext cx="513" cy="473"/>
            </a:xfrm>
            <a:custGeom>
              <a:avLst/>
              <a:gdLst>
                <a:gd name="G0" fmla="+- 0 0 0"/>
                <a:gd name="G1" fmla="+- 8828 0 0"/>
                <a:gd name="G2" fmla="+- 21600 0 0"/>
                <a:gd name="T0" fmla="*/ 19714 w 21600"/>
                <a:gd name="T1" fmla="*/ 0 h 17752"/>
                <a:gd name="T2" fmla="*/ 19670 w 21600"/>
                <a:gd name="T3" fmla="*/ 17752 h 17752"/>
                <a:gd name="T4" fmla="*/ 0 w 21600"/>
                <a:gd name="T5" fmla="*/ 8828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52" fill="none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</a:path>
                <a:path w="21600" h="17752" stroke="0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  <a:lnTo>
                    <a:pt x="0" y="8828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8" name="Arc 68"/>
            <p:cNvSpPr>
              <a:spLocks noChangeAspect="1"/>
            </p:cNvSpPr>
            <p:nvPr/>
          </p:nvSpPr>
          <p:spPr bwMode="auto">
            <a:xfrm>
              <a:off x="2726" y="1665"/>
              <a:ext cx="816" cy="305"/>
            </a:xfrm>
            <a:custGeom>
              <a:avLst/>
              <a:gdLst>
                <a:gd name="G0" fmla="+- 0 0 0"/>
                <a:gd name="G1" fmla="+- 7021 0 0"/>
                <a:gd name="G2" fmla="+- 21600 0 0"/>
                <a:gd name="T0" fmla="*/ 20427 w 21600"/>
                <a:gd name="T1" fmla="*/ 0 h 11417"/>
                <a:gd name="T2" fmla="*/ 21148 w 21600"/>
                <a:gd name="T3" fmla="*/ 11417 h 11417"/>
                <a:gd name="T4" fmla="*/ 0 w 21600"/>
                <a:gd name="T5" fmla="*/ 7021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17" fill="none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</a:path>
                <a:path w="21600" h="11417" stroke="0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  <a:lnTo>
                    <a:pt x="0" y="7021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9" name="Arc 69"/>
            <p:cNvSpPr>
              <a:spLocks noChangeAspect="1"/>
            </p:cNvSpPr>
            <p:nvPr/>
          </p:nvSpPr>
          <p:spPr bwMode="auto">
            <a:xfrm flipH="1">
              <a:off x="1589" y="1513"/>
              <a:ext cx="646" cy="653"/>
            </a:xfrm>
            <a:custGeom>
              <a:avLst/>
              <a:gdLst>
                <a:gd name="G0" fmla="+- 0 0 0"/>
                <a:gd name="G1" fmla="+- 8950 0 0"/>
                <a:gd name="G2" fmla="+- 21600 0 0"/>
                <a:gd name="T0" fmla="*/ 19659 w 21600"/>
                <a:gd name="T1" fmla="*/ 0 h 18329"/>
                <a:gd name="T2" fmla="*/ 19458 w 21600"/>
                <a:gd name="T3" fmla="*/ 18329 h 18329"/>
                <a:gd name="T4" fmla="*/ 0 w 21600"/>
                <a:gd name="T5" fmla="*/ 8950 h 18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29" fill="none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</a:path>
                <a:path w="21600" h="18329" stroke="0" extrusionOk="0">
                  <a:moveTo>
                    <a:pt x="19658" y="0"/>
                  </a:moveTo>
                  <a:cubicBezTo>
                    <a:pt x="20937" y="2810"/>
                    <a:pt x="21600" y="5862"/>
                    <a:pt x="21600" y="8950"/>
                  </a:cubicBezTo>
                  <a:cubicBezTo>
                    <a:pt x="21600" y="12197"/>
                    <a:pt x="20867" y="15403"/>
                    <a:pt x="19457" y="18328"/>
                  </a:cubicBezTo>
                  <a:lnTo>
                    <a:pt x="0" y="895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0" name="Arc 70"/>
            <p:cNvSpPr>
              <a:spLocks noChangeAspect="1"/>
            </p:cNvSpPr>
            <p:nvPr/>
          </p:nvSpPr>
          <p:spPr bwMode="auto">
            <a:xfrm flipH="1">
              <a:off x="1810" y="1576"/>
              <a:ext cx="513" cy="474"/>
            </a:xfrm>
            <a:custGeom>
              <a:avLst/>
              <a:gdLst>
                <a:gd name="G0" fmla="+- 0 0 0"/>
                <a:gd name="G1" fmla="+- 8828 0 0"/>
                <a:gd name="G2" fmla="+- 21600 0 0"/>
                <a:gd name="T0" fmla="*/ 19714 w 21600"/>
                <a:gd name="T1" fmla="*/ 0 h 17752"/>
                <a:gd name="T2" fmla="*/ 19670 w 21600"/>
                <a:gd name="T3" fmla="*/ 17752 h 17752"/>
                <a:gd name="T4" fmla="*/ 0 w 21600"/>
                <a:gd name="T5" fmla="*/ 8828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52" fill="none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</a:path>
                <a:path w="21600" h="17752" stroke="0" extrusionOk="0">
                  <a:moveTo>
                    <a:pt x="19713" y="0"/>
                  </a:moveTo>
                  <a:cubicBezTo>
                    <a:pt x="20957" y="2777"/>
                    <a:pt x="21600" y="5785"/>
                    <a:pt x="21600" y="8828"/>
                  </a:cubicBezTo>
                  <a:cubicBezTo>
                    <a:pt x="21600" y="11906"/>
                    <a:pt x="20942" y="14948"/>
                    <a:pt x="19670" y="17752"/>
                  </a:cubicBezTo>
                  <a:lnTo>
                    <a:pt x="0" y="8828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1" name="Arc 71"/>
            <p:cNvSpPr>
              <a:spLocks noChangeAspect="1"/>
            </p:cNvSpPr>
            <p:nvPr/>
          </p:nvSpPr>
          <p:spPr bwMode="auto">
            <a:xfrm flipH="1">
              <a:off x="1998" y="1656"/>
              <a:ext cx="816" cy="305"/>
            </a:xfrm>
            <a:custGeom>
              <a:avLst/>
              <a:gdLst>
                <a:gd name="G0" fmla="+- 0 0 0"/>
                <a:gd name="G1" fmla="+- 7021 0 0"/>
                <a:gd name="G2" fmla="+- 21600 0 0"/>
                <a:gd name="T0" fmla="*/ 20427 w 21600"/>
                <a:gd name="T1" fmla="*/ 0 h 11417"/>
                <a:gd name="T2" fmla="*/ 21148 w 21600"/>
                <a:gd name="T3" fmla="*/ 11417 h 11417"/>
                <a:gd name="T4" fmla="*/ 0 w 21600"/>
                <a:gd name="T5" fmla="*/ 7021 h 1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417" fill="none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</a:path>
                <a:path w="21600" h="11417" stroke="0" extrusionOk="0">
                  <a:moveTo>
                    <a:pt x="20427" y="-1"/>
                  </a:moveTo>
                  <a:cubicBezTo>
                    <a:pt x="21203" y="2259"/>
                    <a:pt x="21600" y="4631"/>
                    <a:pt x="21600" y="7021"/>
                  </a:cubicBezTo>
                  <a:cubicBezTo>
                    <a:pt x="21600" y="8497"/>
                    <a:pt x="21448" y="9970"/>
                    <a:pt x="21147" y="11416"/>
                  </a:cubicBezTo>
                  <a:lnTo>
                    <a:pt x="0" y="7021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13.2 </a:t>
            </a:r>
            <a:r>
              <a:rPr lang="zh-CN" altLang="en-US" sz="3200"/>
              <a:t>狭义相对论基本原理与时空的相对性</a:t>
            </a:r>
          </a:p>
        </p:txBody>
      </p:sp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C76A-0222-422D-B9FF-247D0DC0398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501650" y="1219200"/>
            <a:ext cx="2089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时空的相对性 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81000" y="1690687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1. </a:t>
            </a:r>
            <a:r>
              <a:rPr lang="zh-CN" altLang="en-US" sz="2800" dirty="0"/>
              <a:t>同时的相对性 </a:t>
            </a: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1081088" y="4498975"/>
          <a:ext cx="12287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93480" progId="">
                  <p:embed/>
                </p:oleObj>
              </mc:Choice>
              <mc:Fallback>
                <p:oleObj name="Equation" r:id="rId2" imgW="609480" imgH="3934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498975"/>
                        <a:ext cx="12287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1122363" y="2632075"/>
          <a:ext cx="1800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11000" imgH="393480" progId="Equation.3">
                  <p:embed/>
                </p:oleObj>
              </mc:Choice>
              <mc:Fallback>
                <p:oleObj name="公式" r:id="rId4" imgW="7110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632075"/>
                        <a:ext cx="18002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/>
        </p:nvGraphicFramePr>
        <p:xfrm>
          <a:off x="2449513" y="4498975"/>
          <a:ext cx="12287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393480" progId="">
                  <p:embed/>
                </p:oleObj>
              </mc:Choice>
              <mc:Fallback>
                <p:oleObj name="Equation" r:id="rId6" imgW="609480" imgH="3934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498975"/>
                        <a:ext cx="12287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1057275" y="5562600"/>
          <a:ext cx="1152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1640" imgH="215640" progId="Equation.3">
                  <p:embed/>
                </p:oleObj>
              </mc:Choice>
              <mc:Fallback>
                <p:oleObj name="公式" r:id="rId8" imgW="43164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5562600"/>
                        <a:ext cx="11525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18" name="Group 14"/>
          <p:cNvGrpSpPr>
            <a:grpSpLocks/>
          </p:cNvGrpSpPr>
          <p:nvPr/>
        </p:nvGrpSpPr>
        <p:grpSpPr bwMode="auto">
          <a:xfrm>
            <a:off x="3643313" y="1981200"/>
            <a:ext cx="4583112" cy="2060575"/>
            <a:chOff x="2624" y="890"/>
            <a:chExt cx="2887" cy="1298"/>
          </a:xfrm>
        </p:grpSpPr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3141" y="1457"/>
              <a:ext cx="148" cy="33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31120" name="AutoShape 16"/>
            <p:cNvSpPr>
              <a:spLocks noChangeArrowheads="1"/>
            </p:cNvSpPr>
            <p:nvPr/>
          </p:nvSpPr>
          <p:spPr bwMode="auto">
            <a:xfrm>
              <a:off x="4124" y="1485"/>
              <a:ext cx="155" cy="156"/>
            </a:xfrm>
            <a:prstGeom prst="irregularSeal1">
              <a:avLst/>
            </a:pr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1" name="Line 17"/>
            <p:cNvSpPr>
              <a:spLocks noChangeShapeType="1"/>
            </p:cNvSpPr>
            <p:nvPr/>
          </p:nvSpPr>
          <p:spPr bwMode="auto">
            <a:xfrm>
              <a:off x="4334" y="1565"/>
              <a:ext cx="763" cy="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2" name="Line 18"/>
            <p:cNvSpPr>
              <a:spLocks noChangeShapeType="1"/>
            </p:cNvSpPr>
            <p:nvPr/>
          </p:nvSpPr>
          <p:spPr bwMode="auto">
            <a:xfrm flipH="1">
              <a:off x="3307" y="1565"/>
              <a:ext cx="697" cy="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3" name="AutoShape 19"/>
            <p:cNvSpPr>
              <a:spLocks noChangeArrowheads="1"/>
            </p:cNvSpPr>
            <p:nvPr/>
          </p:nvSpPr>
          <p:spPr bwMode="auto">
            <a:xfrm>
              <a:off x="3195" y="890"/>
              <a:ext cx="146" cy="442"/>
            </a:xfrm>
            <a:prstGeom prst="cloudCallout">
              <a:avLst>
                <a:gd name="adj1" fmla="val -48343"/>
                <a:gd name="adj2" fmla="val 78491"/>
              </a:avLst>
            </a:prstGeom>
            <a:solidFill>
              <a:srgbClr val="DE006F"/>
            </a:solidFill>
            <a:ln w="2857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1124" name="AutoShape 20"/>
            <p:cNvSpPr>
              <a:spLocks noChangeArrowheads="1"/>
            </p:cNvSpPr>
            <p:nvPr/>
          </p:nvSpPr>
          <p:spPr bwMode="auto">
            <a:xfrm>
              <a:off x="5143" y="890"/>
              <a:ext cx="147" cy="442"/>
            </a:xfrm>
            <a:prstGeom prst="cloudCallout">
              <a:avLst>
                <a:gd name="adj1" fmla="val -48343"/>
                <a:gd name="adj2" fmla="val 78491"/>
              </a:avLst>
            </a:prstGeom>
            <a:solidFill>
              <a:srgbClr val="DE006F"/>
            </a:solidFill>
            <a:ln w="2857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1125" name="Line 21"/>
            <p:cNvSpPr>
              <a:spLocks noChangeShapeType="1"/>
            </p:cNvSpPr>
            <p:nvPr/>
          </p:nvSpPr>
          <p:spPr bwMode="auto">
            <a:xfrm>
              <a:off x="2864" y="1789"/>
              <a:ext cx="260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6" name="Line 22"/>
            <p:cNvSpPr>
              <a:spLocks noChangeShapeType="1"/>
            </p:cNvSpPr>
            <p:nvPr/>
          </p:nvSpPr>
          <p:spPr bwMode="auto">
            <a:xfrm>
              <a:off x="3231" y="1899"/>
              <a:ext cx="0" cy="18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7" name="Line 23"/>
            <p:cNvSpPr>
              <a:spLocks noChangeShapeType="1"/>
            </p:cNvSpPr>
            <p:nvPr/>
          </p:nvSpPr>
          <p:spPr bwMode="auto">
            <a:xfrm>
              <a:off x="5180" y="1899"/>
              <a:ext cx="0" cy="18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8" name="Line 24"/>
            <p:cNvSpPr>
              <a:spLocks noChangeShapeType="1"/>
            </p:cNvSpPr>
            <p:nvPr/>
          </p:nvSpPr>
          <p:spPr bwMode="auto">
            <a:xfrm flipH="1">
              <a:off x="3243" y="2010"/>
              <a:ext cx="80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9" name="Line 25"/>
            <p:cNvSpPr>
              <a:spLocks noChangeShapeType="1"/>
            </p:cNvSpPr>
            <p:nvPr/>
          </p:nvSpPr>
          <p:spPr bwMode="auto">
            <a:xfrm>
              <a:off x="4385" y="2010"/>
              <a:ext cx="80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30" name="Text Box 26"/>
            <p:cNvSpPr txBox="1">
              <a:spLocks noChangeArrowheads="1"/>
            </p:cNvSpPr>
            <p:nvPr/>
          </p:nvSpPr>
          <p:spPr bwMode="auto">
            <a:xfrm>
              <a:off x="4060" y="1900"/>
              <a:ext cx="3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0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31131" name="Rectangle 27"/>
            <p:cNvSpPr>
              <a:spLocks noChangeArrowheads="1"/>
            </p:cNvSpPr>
            <p:nvPr/>
          </p:nvSpPr>
          <p:spPr bwMode="auto">
            <a:xfrm>
              <a:off x="2790" y="890"/>
              <a:ext cx="2721" cy="900"/>
            </a:xfrm>
            <a:prstGeom prst="rect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2" name="Rectangle 28"/>
            <p:cNvSpPr>
              <a:spLocks noChangeArrowheads="1"/>
            </p:cNvSpPr>
            <p:nvPr/>
          </p:nvSpPr>
          <p:spPr bwMode="auto">
            <a:xfrm>
              <a:off x="5091" y="1454"/>
              <a:ext cx="148" cy="33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31133" name="Text Box 29"/>
            <p:cNvSpPr txBox="1">
              <a:spLocks noChangeArrowheads="1"/>
            </p:cNvSpPr>
            <p:nvPr/>
          </p:nvSpPr>
          <p:spPr bwMode="auto">
            <a:xfrm>
              <a:off x="2624" y="124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</p:grp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3787775" y="5110163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 charset="0"/>
              </a:rPr>
              <a:t> </a:t>
            </a:r>
          </a:p>
        </p:txBody>
      </p:sp>
      <p:grpSp>
        <p:nvGrpSpPr>
          <p:cNvPr id="431139" name="Group 35"/>
          <p:cNvGrpSpPr>
            <a:grpSpLocks/>
          </p:cNvGrpSpPr>
          <p:nvPr/>
        </p:nvGrpSpPr>
        <p:grpSpPr bwMode="auto">
          <a:xfrm>
            <a:off x="4508500" y="4191000"/>
            <a:ext cx="4319588" cy="2436812"/>
            <a:chOff x="2790" y="2251"/>
            <a:chExt cx="2721" cy="1535"/>
          </a:xfrm>
        </p:grpSpPr>
        <p:sp>
          <p:nvSpPr>
            <p:cNvPr id="431140" name="Rectangle 36"/>
            <p:cNvSpPr>
              <a:spLocks noChangeArrowheads="1"/>
            </p:cNvSpPr>
            <p:nvPr/>
          </p:nvSpPr>
          <p:spPr bwMode="auto">
            <a:xfrm>
              <a:off x="3096" y="3090"/>
              <a:ext cx="154" cy="345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31141" name="Rectangle 37"/>
            <p:cNvSpPr>
              <a:spLocks noChangeArrowheads="1"/>
            </p:cNvSpPr>
            <p:nvPr/>
          </p:nvSpPr>
          <p:spPr bwMode="auto">
            <a:xfrm>
              <a:off x="5128" y="3090"/>
              <a:ext cx="154" cy="345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31142" name="Line 38"/>
            <p:cNvSpPr>
              <a:spLocks noChangeShapeType="1"/>
            </p:cNvSpPr>
            <p:nvPr/>
          </p:nvSpPr>
          <p:spPr bwMode="auto">
            <a:xfrm>
              <a:off x="4055" y="3180"/>
              <a:ext cx="106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3" name="Line 39"/>
            <p:cNvSpPr>
              <a:spLocks noChangeShapeType="1"/>
            </p:cNvSpPr>
            <p:nvPr/>
          </p:nvSpPr>
          <p:spPr bwMode="auto">
            <a:xfrm flipH="1">
              <a:off x="3252" y="3180"/>
              <a:ext cx="5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4" name="AutoShape 40"/>
            <p:cNvSpPr>
              <a:spLocks noChangeArrowheads="1"/>
            </p:cNvSpPr>
            <p:nvPr/>
          </p:nvSpPr>
          <p:spPr bwMode="auto">
            <a:xfrm>
              <a:off x="3135" y="2529"/>
              <a:ext cx="153" cy="459"/>
            </a:xfrm>
            <a:prstGeom prst="cloudCallout">
              <a:avLst>
                <a:gd name="adj1" fmla="val -48037"/>
                <a:gd name="adj2" fmla="val 76579"/>
              </a:avLst>
            </a:prstGeom>
            <a:solidFill>
              <a:srgbClr val="DE006F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1145" name="AutoShape 41"/>
            <p:cNvSpPr>
              <a:spLocks noChangeArrowheads="1"/>
            </p:cNvSpPr>
            <p:nvPr/>
          </p:nvSpPr>
          <p:spPr bwMode="auto">
            <a:xfrm>
              <a:off x="5166" y="2529"/>
              <a:ext cx="153" cy="459"/>
            </a:xfrm>
            <a:prstGeom prst="cloudCallout">
              <a:avLst>
                <a:gd name="adj1" fmla="val -48037"/>
                <a:gd name="adj2" fmla="val 76579"/>
              </a:avLst>
            </a:prstGeom>
            <a:solidFill>
              <a:srgbClr val="DE006F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1146" name="Line 42"/>
            <p:cNvSpPr>
              <a:spLocks noChangeShapeType="1"/>
            </p:cNvSpPr>
            <p:nvPr/>
          </p:nvSpPr>
          <p:spPr bwMode="auto">
            <a:xfrm>
              <a:off x="2790" y="3435"/>
              <a:ext cx="272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7" name="Line 43"/>
            <p:cNvSpPr>
              <a:spLocks noChangeShapeType="1"/>
            </p:cNvSpPr>
            <p:nvPr/>
          </p:nvSpPr>
          <p:spPr bwMode="auto">
            <a:xfrm>
              <a:off x="3732" y="2408"/>
              <a:ext cx="691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8" name="Line 44"/>
            <p:cNvSpPr>
              <a:spLocks noChangeShapeType="1"/>
            </p:cNvSpPr>
            <p:nvPr/>
          </p:nvSpPr>
          <p:spPr bwMode="auto">
            <a:xfrm>
              <a:off x="3173" y="3526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9" name="Line 45"/>
            <p:cNvSpPr>
              <a:spLocks noChangeShapeType="1"/>
            </p:cNvSpPr>
            <p:nvPr/>
          </p:nvSpPr>
          <p:spPr bwMode="auto">
            <a:xfrm>
              <a:off x="5205" y="3526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0" name="Line 46"/>
            <p:cNvSpPr>
              <a:spLocks noChangeShapeType="1"/>
            </p:cNvSpPr>
            <p:nvPr/>
          </p:nvSpPr>
          <p:spPr bwMode="auto">
            <a:xfrm flipH="1">
              <a:off x="3153" y="3641"/>
              <a:ext cx="84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1" name="Line 47"/>
            <p:cNvSpPr>
              <a:spLocks noChangeShapeType="1"/>
            </p:cNvSpPr>
            <p:nvPr/>
          </p:nvSpPr>
          <p:spPr bwMode="auto">
            <a:xfrm>
              <a:off x="4323" y="3641"/>
              <a:ext cx="84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4015" y="3498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31153" name="Rectangle 49"/>
            <p:cNvSpPr>
              <a:spLocks noChangeArrowheads="1"/>
            </p:cNvSpPr>
            <p:nvPr/>
          </p:nvSpPr>
          <p:spPr bwMode="auto">
            <a:xfrm>
              <a:off x="2790" y="2542"/>
              <a:ext cx="2721" cy="893"/>
            </a:xfrm>
            <a:prstGeom prst="rect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54" name="AutoShape 50"/>
            <p:cNvSpPr>
              <a:spLocks noChangeArrowheads="1"/>
            </p:cNvSpPr>
            <p:nvPr/>
          </p:nvSpPr>
          <p:spPr bwMode="auto">
            <a:xfrm>
              <a:off x="3833" y="3092"/>
              <a:ext cx="155" cy="156"/>
            </a:xfrm>
            <a:prstGeom prst="irregularSeal1">
              <a:avLst/>
            </a:pr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55" name="Text Box 51"/>
            <p:cNvSpPr txBox="1">
              <a:spLocks noChangeArrowheads="1"/>
            </p:cNvSpPr>
            <p:nvPr/>
          </p:nvSpPr>
          <p:spPr bwMode="auto">
            <a:xfrm>
              <a:off x="4394" y="2251"/>
              <a:ext cx="3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v</a:t>
              </a:r>
            </a:p>
          </p:txBody>
        </p:sp>
      </p:grpSp>
      <p:grpSp>
        <p:nvGrpSpPr>
          <p:cNvPr id="431157" name="Group 53"/>
          <p:cNvGrpSpPr>
            <a:grpSpLocks/>
          </p:cNvGrpSpPr>
          <p:nvPr/>
        </p:nvGrpSpPr>
        <p:grpSpPr bwMode="auto">
          <a:xfrm>
            <a:off x="609600" y="3962400"/>
            <a:ext cx="3840163" cy="2095500"/>
            <a:chOff x="384" y="2592"/>
            <a:chExt cx="2419" cy="1320"/>
          </a:xfrm>
        </p:grpSpPr>
        <p:graphicFrame>
          <p:nvGraphicFramePr>
            <p:cNvPr id="431136" name="Object 32"/>
            <p:cNvGraphicFramePr>
              <a:graphicFrameLocks noChangeAspect="1"/>
            </p:cNvGraphicFramePr>
            <p:nvPr/>
          </p:nvGraphicFramePr>
          <p:xfrm>
            <a:off x="2474" y="3406"/>
            <a:ext cx="329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0" imgW="736248" imgH="1117460" progId="">
                    <p:embed/>
                  </p:oleObj>
                </mc:Choice>
                <mc:Fallback>
                  <p:oleObj name="Image" r:id="rId10" imgW="736248" imgH="1117460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" y="3406"/>
                          <a:ext cx="329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7" name="Object 33"/>
            <p:cNvGraphicFramePr>
              <a:graphicFrameLocks noChangeAspect="1"/>
            </p:cNvGraphicFramePr>
            <p:nvPr/>
          </p:nvGraphicFramePr>
          <p:xfrm>
            <a:off x="2559" y="3155"/>
            <a:ext cx="17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177480" progId="Equation.3">
                    <p:embed/>
                  </p:oleObj>
                </mc:Choice>
                <mc:Fallback>
                  <p:oleObj name="公式" r:id="rId12" imgW="126720" imgH="1774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" y="3155"/>
                          <a:ext cx="176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56" name="Text Box 52"/>
            <p:cNvSpPr txBox="1">
              <a:spLocks noChangeArrowheads="1"/>
            </p:cNvSpPr>
            <p:nvPr/>
          </p:nvSpPr>
          <p:spPr bwMode="auto">
            <a:xfrm>
              <a:off x="384" y="2592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S(A</a:t>
              </a:r>
              <a:r>
                <a:rPr lang="zh-CN" altLang="en-US" sz="2400"/>
                <a:t>、</a:t>
              </a:r>
              <a:r>
                <a:rPr lang="en-US" altLang="zh-CN" sz="2400"/>
                <a:t>B</a:t>
              </a:r>
              <a:r>
                <a:rPr lang="zh-CN" altLang="en-US" sz="2400"/>
                <a:t>以速度</a:t>
              </a:r>
              <a:r>
                <a:rPr lang="en-US" altLang="zh-CN" sz="2400" i="1">
                  <a:latin typeface="Book Antiqua" pitchFamily="18" charset="0"/>
                </a:rPr>
                <a:t>v</a:t>
              </a:r>
              <a:r>
                <a:rPr lang="zh-CN" altLang="en-US" sz="2400"/>
                <a:t>运动）</a:t>
              </a:r>
            </a:p>
          </p:txBody>
        </p:sp>
      </p:grpSp>
      <p:grpSp>
        <p:nvGrpSpPr>
          <p:cNvPr id="431159" name="Group 55"/>
          <p:cNvGrpSpPr>
            <a:grpSpLocks/>
          </p:cNvGrpSpPr>
          <p:nvPr/>
        </p:nvGrpSpPr>
        <p:grpSpPr bwMode="auto">
          <a:xfrm>
            <a:off x="685800" y="2136775"/>
            <a:ext cx="3749675" cy="1282700"/>
            <a:chOff x="432" y="1440"/>
            <a:chExt cx="2362" cy="808"/>
          </a:xfrm>
        </p:grpSpPr>
        <p:graphicFrame>
          <p:nvGraphicFramePr>
            <p:cNvPr id="431116" name="Object 12"/>
            <p:cNvGraphicFramePr>
              <a:graphicFrameLocks noChangeAspect="1"/>
            </p:cNvGraphicFramePr>
            <p:nvPr/>
          </p:nvGraphicFramePr>
          <p:xfrm>
            <a:off x="2477" y="1759"/>
            <a:ext cx="317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4" imgW="736248" imgH="1117460" progId="">
                    <p:embed/>
                  </p:oleObj>
                </mc:Choice>
                <mc:Fallback>
                  <p:oleObj name="Image" r:id="rId14" imgW="736248" imgH="111746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1759"/>
                          <a:ext cx="317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17" name="Object 13"/>
            <p:cNvGraphicFramePr>
              <a:graphicFrameLocks noChangeAspect="1"/>
            </p:cNvGraphicFramePr>
            <p:nvPr/>
          </p:nvGraphicFramePr>
          <p:xfrm>
            <a:off x="2567" y="1539"/>
            <a:ext cx="1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52280" imgH="177480" progId="Equation.3">
                    <p:embed/>
                  </p:oleObj>
                </mc:Choice>
                <mc:Fallback>
                  <p:oleObj name="公式" r:id="rId15" imgW="152280" imgH="1774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539"/>
                          <a:ext cx="18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58" name="Rectangle 54"/>
            <p:cNvSpPr>
              <a:spLocks noChangeArrowheads="1"/>
            </p:cNvSpPr>
            <p:nvPr/>
          </p:nvSpPr>
          <p:spPr bwMode="auto">
            <a:xfrm>
              <a:off x="432" y="1440"/>
              <a:ext cx="1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S'(A</a:t>
              </a:r>
              <a:r>
                <a:rPr lang="zh-CN" altLang="en-US" sz="2400"/>
                <a:t>、</a:t>
              </a:r>
              <a:r>
                <a:rPr lang="en-US" altLang="zh-CN" sz="2400"/>
                <a:t>B</a:t>
              </a:r>
              <a:r>
                <a:rPr lang="zh-CN" altLang="en-US" sz="2400"/>
                <a:t>静止）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6570</TotalTime>
  <Words>1596</Words>
  <Application>Microsoft Office PowerPoint</Application>
  <PresentationFormat>全屏显示(4:3)</PresentationFormat>
  <Paragraphs>221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宋体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Image</vt:lpstr>
      <vt:lpstr>Document</vt:lpstr>
      <vt:lpstr>13.1 基于绝对时空观的力学理论</vt:lpstr>
      <vt:lpstr>13.1 基于绝对时空观的力学理论</vt:lpstr>
      <vt:lpstr>13.1 基于绝对时空观的力学理论</vt:lpstr>
      <vt:lpstr>13.1 基于绝对时空观的力学理论</vt:lpstr>
      <vt:lpstr>13.1 基于绝对时空观的力学理论</vt:lpstr>
      <vt:lpstr>13.1 基于绝对时空观的力学理论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13.2 狭义相对论基本原理与时空的相对性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4.3 洛仑兹变换</vt:lpstr>
      <vt:lpstr>13.3 洛仑兹变换</vt:lpstr>
      <vt:lpstr>13.3 洛仑兹变换</vt:lpstr>
      <vt:lpstr>13.3 洛仑兹变换</vt:lpstr>
      <vt:lpstr>13.3 洛仑兹变换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狭义相对论</dc:title>
  <dc:creator>S.Q. Wu</dc:creator>
  <cp:lastModifiedBy>Jin Chen</cp:lastModifiedBy>
  <cp:revision>1886</cp:revision>
  <cp:lastPrinted>1601-01-01T00:00:00Z</cp:lastPrinted>
  <dcterms:created xsi:type="dcterms:W3CDTF">2010-09-14T09:01:38Z</dcterms:created>
  <dcterms:modified xsi:type="dcterms:W3CDTF">2023-04-24T05:24:36Z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