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8"/>
  </p:notesMasterIdLst>
  <p:handoutMasterIdLst>
    <p:handoutMasterId r:id="rId39"/>
  </p:handoutMasterIdLst>
  <p:sldIdLst>
    <p:sldId id="461" r:id="rId2"/>
    <p:sldId id="462" r:id="rId3"/>
    <p:sldId id="463" r:id="rId4"/>
    <p:sldId id="502" r:id="rId5"/>
    <p:sldId id="503" r:id="rId6"/>
    <p:sldId id="504" r:id="rId7"/>
    <p:sldId id="464" r:id="rId8"/>
    <p:sldId id="465" r:id="rId9"/>
    <p:sldId id="466" r:id="rId10"/>
    <p:sldId id="459" r:id="rId11"/>
    <p:sldId id="468" r:id="rId12"/>
    <p:sldId id="470" r:id="rId13"/>
    <p:sldId id="471" r:id="rId14"/>
    <p:sldId id="501" r:id="rId15"/>
    <p:sldId id="257" r:id="rId16"/>
    <p:sldId id="492" r:id="rId17"/>
    <p:sldId id="493" r:id="rId18"/>
    <p:sldId id="475" r:id="rId19"/>
    <p:sldId id="473" r:id="rId20"/>
    <p:sldId id="474" r:id="rId21"/>
    <p:sldId id="476" r:id="rId22"/>
    <p:sldId id="477" r:id="rId23"/>
    <p:sldId id="478" r:id="rId24"/>
    <p:sldId id="479" r:id="rId25"/>
    <p:sldId id="480" r:id="rId26"/>
    <p:sldId id="485" r:id="rId27"/>
    <p:sldId id="486" r:id="rId28"/>
    <p:sldId id="481" r:id="rId29"/>
    <p:sldId id="482" r:id="rId30"/>
    <p:sldId id="483" r:id="rId31"/>
    <p:sldId id="484" r:id="rId32"/>
    <p:sldId id="487" r:id="rId33"/>
    <p:sldId id="488" r:id="rId34"/>
    <p:sldId id="490" r:id="rId35"/>
    <p:sldId id="489" r:id="rId36"/>
    <p:sldId id="491" r:id="rId3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741ECD4-9ACF-4C9A-978B-D548DE16B0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5397C3D-8502-46FC-ADEE-9AD36589A8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9804AA7-BB7C-4EDF-B470-3016C8D571C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C1C1-6025-4FE8-A1BF-2BC560C4682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2E43-97BF-4D87-BDED-2E8FA98ACD2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9FA-42AF-406B-B5E2-65DAA091A11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7BB2BB8-F8A3-4B85-820D-A6F63695FF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CC58-A631-4AAB-83BE-F6C7ABF7017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D9EB6-604A-4F16-BAB9-6BF1E1A3461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29342-376A-4631-A180-CFEE7A78AB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45164-7873-4D41-A9CC-E49D78A7B94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03B59-EB7F-4408-B968-A988F12E63D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AAC03-63B3-4AA8-85E9-C29A2828F7D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664C82-2CDB-4100-A76B-2B13563049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6.emf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71.emf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8.emf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1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84.emf"/><Relationship Id="rId18" Type="http://schemas.openxmlformats.org/officeDocument/2006/relationships/oleObject" Target="../embeddings/oleObject81.bin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6.e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7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88.e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2.emf"/><Relationship Id="rId5" Type="http://schemas.openxmlformats.org/officeDocument/2006/relationships/image" Target="../media/image89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2.bin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emf"/><Relationship Id="rId4" Type="http://schemas.openxmlformats.org/officeDocument/2006/relationships/oleObject" Target="../embeddings/oleObject9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2.emf"/><Relationship Id="rId10" Type="http://schemas.openxmlformats.org/officeDocument/2006/relationships/image" Target="../media/image105.png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www.jledu.com.cn/jajb/xiaoxue/tupian/ima/ls/ls003/ls00300014.jpg&amp;imgrefurl=http://www.jledu.com.cn/jajb/xiaoxue/tupian/lixiandai.htm&amp;h=480&amp;w=321&amp;prev=/images?q=%E5%8E%9F%E5%AD%90%E5%BC%B9+&amp;svnum=50&amp;hl=zh-CN&amp;lr=lang_zh-CN|lang_en&amp;ie=UTF-8&amp;inlang=zh-CN&amp;sa=G" TargetMode="External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Relationship Id="rId5" Type="http://schemas.openxmlformats.org/officeDocument/2006/relationships/image" Target="../media/image107.png"/><Relationship Id="rId4" Type="http://schemas.openxmlformats.org/officeDocument/2006/relationships/image" Target="../media/image10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hyperlink" Target="http://my.poco.cn/lastphoto_v2.htx&amp;id=190046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109.emf"/><Relationship Id="rId7" Type="http://schemas.openxmlformats.org/officeDocument/2006/relationships/image" Target="../media/image111.e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13.emf"/><Relationship Id="rId5" Type="http://schemas.openxmlformats.org/officeDocument/2006/relationships/image" Target="../media/image110.e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12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12" Type="http://schemas.openxmlformats.org/officeDocument/2006/relationships/oleObject" Target="../embeddings/oleObject109.bin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8.emf"/><Relationship Id="rId5" Type="http://schemas.openxmlformats.org/officeDocument/2006/relationships/image" Target="../media/image115.e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7" Type="http://schemas.openxmlformats.org/officeDocument/2006/relationships/image" Target="../media/image122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23.emf"/><Relationship Id="rId7" Type="http://schemas.openxmlformats.org/officeDocument/2006/relationships/image" Target="../media/image125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30.e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7.emf"/><Relationship Id="rId5" Type="http://schemas.openxmlformats.org/officeDocument/2006/relationships/image" Target="../media/image124.emf"/><Relationship Id="rId15" Type="http://schemas.openxmlformats.org/officeDocument/2006/relationships/image" Target="../media/image129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31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19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132.emf"/><Relationship Id="rId7" Type="http://schemas.openxmlformats.org/officeDocument/2006/relationships/image" Target="../media/image134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2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139.emf"/><Relationship Id="rId7" Type="http://schemas.openxmlformats.org/officeDocument/2006/relationships/image" Target="../media/image141.e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40.e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42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CC87-574A-4369-9F2B-2F1A2FB33314}" type="slidenum">
              <a:rPr lang="en-US" altLang="zh-CN"/>
              <a:pPr/>
              <a:t>1</a:t>
            </a:fld>
            <a:endParaRPr lang="en-US" altLang="zh-CN"/>
          </a:p>
        </p:txBody>
      </p:sp>
      <p:grpSp>
        <p:nvGrpSpPr>
          <p:cNvPr id="451587" name="Group 3"/>
          <p:cNvGrpSpPr>
            <a:grpSpLocks/>
          </p:cNvGrpSpPr>
          <p:nvPr/>
        </p:nvGrpSpPr>
        <p:grpSpPr bwMode="auto">
          <a:xfrm>
            <a:off x="457200" y="1219200"/>
            <a:ext cx="8208963" cy="5113338"/>
            <a:chOff x="340" y="799"/>
            <a:chExt cx="5171" cy="3221"/>
          </a:xfrm>
        </p:grpSpPr>
        <p:sp>
          <p:nvSpPr>
            <p:cNvPr id="451588" name="Rectangle 4"/>
            <p:cNvSpPr>
              <a:spLocks noChangeArrowheads="1"/>
            </p:cNvSpPr>
            <p:nvPr/>
          </p:nvSpPr>
          <p:spPr bwMode="auto">
            <a:xfrm>
              <a:off x="340" y="799"/>
              <a:ext cx="5171" cy="3221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589" name="Group 5"/>
            <p:cNvGrpSpPr>
              <a:grpSpLocks/>
            </p:cNvGrpSpPr>
            <p:nvPr/>
          </p:nvGrpSpPr>
          <p:grpSpPr bwMode="auto">
            <a:xfrm>
              <a:off x="747" y="921"/>
              <a:ext cx="1814" cy="2732"/>
              <a:chOff x="747" y="921"/>
              <a:chExt cx="1814" cy="2732"/>
            </a:xfrm>
          </p:grpSpPr>
          <p:graphicFrame>
            <p:nvGraphicFramePr>
              <p:cNvPr id="451590" name="Object 6"/>
              <p:cNvGraphicFramePr>
                <a:graphicFrameLocks noChangeAspect="1"/>
              </p:cNvGraphicFramePr>
              <p:nvPr/>
            </p:nvGraphicFramePr>
            <p:xfrm>
              <a:off x="749" y="921"/>
              <a:ext cx="1812" cy="8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028520" imgH="469800" progId="Equation.3">
                      <p:embed/>
                    </p:oleObj>
                  </mc:Choice>
                  <mc:Fallback>
                    <p:oleObj name="公式" r:id="rId2" imgW="1028520" imgH="469800" progId="Equation.3">
                      <p:embed/>
                      <p:pic>
                        <p:nvPicPr>
                          <p:cNvPr id="45159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9" y="921"/>
                            <a:ext cx="1812" cy="8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1" name="Object 7"/>
              <p:cNvGraphicFramePr>
                <a:graphicFrameLocks noChangeAspect="1"/>
              </p:cNvGraphicFramePr>
              <p:nvPr/>
            </p:nvGraphicFramePr>
            <p:xfrm>
              <a:off x="793" y="2795"/>
              <a:ext cx="1650" cy="8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952200" imgH="495000" progId="Equation.3">
                      <p:embed/>
                    </p:oleObj>
                  </mc:Choice>
                  <mc:Fallback>
                    <p:oleObj name="公式" r:id="rId4" imgW="952200" imgH="495000" progId="Equation.3">
                      <p:embed/>
                      <p:pic>
                        <p:nvPicPr>
                          <p:cNvPr id="451591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795"/>
                            <a:ext cx="1650" cy="8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2" name="Object 8"/>
              <p:cNvGraphicFramePr>
                <a:graphicFrameLocks noChangeAspect="1"/>
              </p:cNvGraphicFramePr>
              <p:nvPr/>
            </p:nvGraphicFramePr>
            <p:xfrm>
              <a:off x="747" y="1842"/>
              <a:ext cx="72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418918" imgH="203112" progId="Equation.3">
                      <p:embed/>
                    </p:oleObj>
                  </mc:Choice>
                  <mc:Fallback>
                    <p:oleObj name="公式" r:id="rId6" imgW="418918" imgH="203112" progId="Equation.3">
                      <p:embed/>
                      <p:pic>
                        <p:nvPicPr>
                          <p:cNvPr id="451592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1842"/>
                            <a:ext cx="726" cy="3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1593" name="Object 9"/>
              <p:cNvGraphicFramePr>
                <a:graphicFrameLocks noChangeAspect="1"/>
              </p:cNvGraphicFramePr>
              <p:nvPr/>
            </p:nvGraphicFramePr>
            <p:xfrm>
              <a:off x="747" y="2387"/>
              <a:ext cx="681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93359" imgH="177646" progId="Equation.3">
                      <p:embed/>
                    </p:oleObj>
                  </mc:Choice>
                  <mc:Fallback>
                    <p:oleObj name="公式" r:id="rId8" imgW="393359" imgH="177646" progId="Equation.3">
                      <p:embed/>
                      <p:pic>
                        <p:nvPicPr>
                          <p:cNvPr id="451593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2387"/>
                            <a:ext cx="681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51594" name="Group 10"/>
          <p:cNvGrpSpPr>
            <a:grpSpLocks/>
          </p:cNvGrpSpPr>
          <p:nvPr/>
        </p:nvGrpSpPr>
        <p:grpSpPr bwMode="auto">
          <a:xfrm>
            <a:off x="5492750" y="1447800"/>
            <a:ext cx="2736850" cy="4321175"/>
            <a:chOff x="3424" y="935"/>
            <a:chExt cx="1724" cy="2722"/>
          </a:xfrm>
        </p:grpSpPr>
        <p:graphicFrame>
          <p:nvGraphicFramePr>
            <p:cNvPr id="451595" name="Object 11"/>
            <p:cNvGraphicFramePr>
              <a:graphicFrameLocks noChangeAspect="1"/>
            </p:cNvGraphicFramePr>
            <p:nvPr/>
          </p:nvGraphicFramePr>
          <p:xfrm>
            <a:off x="3469" y="935"/>
            <a:ext cx="1679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52200" imgH="469800" progId="Equation.3">
                    <p:embed/>
                  </p:oleObj>
                </mc:Choice>
                <mc:Fallback>
                  <p:oleObj name="公式" r:id="rId10" imgW="952200" imgH="469800" progId="Equation.3">
                    <p:embed/>
                    <p:pic>
                      <p:nvPicPr>
                        <p:cNvPr id="4515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935"/>
                          <a:ext cx="1679" cy="8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6" name="Object 12"/>
            <p:cNvGraphicFramePr>
              <a:graphicFrameLocks noChangeAspect="1"/>
            </p:cNvGraphicFramePr>
            <p:nvPr/>
          </p:nvGraphicFramePr>
          <p:xfrm>
            <a:off x="3424" y="2800"/>
            <a:ext cx="1582" cy="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914400" imgH="495000" progId="Equation.3">
                    <p:embed/>
                  </p:oleObj>
                </mc:Choice>
                <mc:Fallback>
                  <p:oleObj name="公式" r:id="rId12" imgW="914400" imgH="495000" progId="Equation.3">
                    <p:embed/>
                    <p:pic>
                      <p:nvPicPr>
                        <p:cNvPr id="4515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800"/>
                          <a:ext cx="1582" cy="8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7" name="Object 13"/>
            <p:cNvGraphicFramePr>
              <a:graphicFrameLocks noChangeAspect="1"/>
            </p:cNvGraphicFramePr>
            <p:nvPr/>
          </p:nvGraphicFramePr>
          <p:xfrm>
            <a:off x="3424" y="1842"/>
            <a:ext cx="70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406080" imgH="203040" progId="Equation.3">
                    <p:embed/>
                  </p:oleObj>
                </mc:Choice>
                <mc:Fallback>
                  <p:oleObj name="公式" r:id="rId14" imgW="406080" imgH="203040" progId="Equation.3">
                    <p:embed/>
                    <p:pic>
                      <p:nvPicPr>
                        <p:cNvPr id="4515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42"/>
                          <a:ext cx="704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598" name="Object 14"/>
            <p:cNvGraphicFramePr>
              <a:graphicFrameLocks noChangeAspect="1"/>
            </p:cNvGraphicFramePr>
            <p:nvPr/>
          </p:nvGraphicFramePr>
          <p:xfrm>
            <a:off x="3435" y="2387"/>
            <a:ext cx="65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80880" imgH="164880" progId="Equation.3">
                    <p:embed/>
                  </p:oleObj>
                </mc:Choice>
                <mc:Fallback>
                  <p:oleObj name="公式" r:id="rId16" imgW="380880" imgH="164880" progId="Equation.3">
                    <p:embed/>
                    <p:pic>
                      <p:nvPicPr>
                        <p:cNvPr id="45159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387"/>
                          <a:ext cx="659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4.3 </a:t>
            </a:r>
            <a:r>
              <a:rPr lang="zh-CN" altLang="en-US"/>
              <a:t>洛仑兹变换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879F-A19F-44E9-8E95-4F3C5C0CA96B}" type="slidenum">
              <a:rPr lang="en-US" altLang="zh-CN"/>
              <a:pPr/>
              <a:t>10</a:t>
            </a:fld>
            <a:endParaRPr lang="en-US" altLang="zh-CN"/>
          </a:p>
        </p:txBody>
      </p:sp>
      <p:pic>
        <p:nvPicPr>
          <p:cNvPr id="449539" name="Picture 3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547688" y="112713"/>
            <a:ext cx="8062912" cy="2749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pic>
        <p:nvPicPr>
          <p:cNvPr id="449540" name="Picture 4"/>
          <p:cNvPicPr>
            <a:picLocks noChangeAspect="1" noChangeArrowheads="1"/>
          </p:cNvPicPr>
          <p:nvPr/>
        </p:nvPicPr>
        <p:blipFill>
          <a:blip r:embed="rId3">
            <a:lum contrast="30000"/>
          </a:blip>
          <a:srcRect/>
          <a:stretch>
            <a:fillRect/>
          </a:stretch>
        </p:blipFill>
        <p:spPr bwMode="auto">
          <a:xfrm>
            <a:off x="546100" y="2820988"/>
            <a:ext cx="8064500" cy="40370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sp>
        <p:nvSpPr>
          <p:cNvPr id="449541" name="Text Box 5"/>
          <p:cNvSpPr txBox="1">
            <a:spLocks noChangeArrowheads="1"/>
          </p:cNvSpPr>
          <p:nvPr/>
        </p:nvSpPr>
        <p:spPr bwMode="auto">
          <a:xfrm>
            <a:off x="609600" y="304800"/>
            <a:ext cx="12954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7E0B-71DE-4F4E-B562-9906A83DAC6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59779" name="Text Box 3"/>
          <p:cNvSpPr txBox="1">
            <a:spLocks noChangeArrowheads="1"/>
          </p:cNvSpPr>
          <p:nvPr/>
        </p:nvSpPr>
        <p:spPr bwMode="auto">
          <a:xfrm>
            <a:off x="381000" y="1184275"/>
            <a:ext cx="8351838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13.7   </a:t>
            </a:r>
            <a:r>
              <a:rPr kumimoji="1" lang="zh-CN" altLang="en-US" sz="2400" dirty="0"/>
              <a:t>在惯性系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中，有两事件同时发生在</a:t>
            </a:r>
            <a:r>
              <a:rPr kumimoji="1" lang="en-US" altLang="zh-CN" sz="2400" i="1" dirty="0"/>
              <a:t>x</a:t>
            </a:r>
            <a:r>
              <a:rPr kumimoji="1" lang="zh-CN" altLang="en-US" sz="2400" dirty="0"/>
              <a:t>轴上相距</a:t>
            </a:r>
            <a:r>
              <a:rPr kumimoji="1" lang="en-US" altLang="zh-CN" sz="2400" dirty="0"/>
              <a:t>1.0</a:t>
            </a:r>
            <a:r>
              <a:rPr kumimoji="1" lang="en-US" altLang="zh-CN" sz="2400" dirty="0">
                <a:sym typeface="Symbol" pitchFamily="18" charset="2"/>
              </a:rPr>
              <a:t>10</a:t>
            </a:r>
            <a:r>
              <a:rPr kumimoji="1" lang="en-US" altLang="zh-CN" sz="2400" baseline="30000" dirty="0">
                <a:sym typeface="Symbol" pitchFamily="18" charset="2"/>
              </a:rPr>
              <a:t>3 </a:t>
            </a:r>
            <a:r>
              <a:rPr kumimoji="1" lang="en-US" altLang="zh-CN" sz="2400" dirty="0">
                <a:sym typeface="Symbol" pitchFamily="18" charset="2"/>
              </a:rPr>
              <a:t>m</a:t>
            </a:r>
            <a:r>
              <a:rPr kumimoji="1" lang="zh-CN" altLang="zh-CN" sz="2400" dirty="0">
                <a:sym typeface="Symbol" pitchFamily="18" charset="2"/>
              </a:rPr>
              <a:t>处，从</a:t>
            </a:r>
            <a:r>
              <a:rPr kumimoji="1" lang="en-US" altLang="zh-CN" sz="2400" dirty="0">
                <a:sym typeface="Symbol" pitchFamily="18" charset="2"/>
              </a:rPr>
              <a:t>S</a:t>
            </a:r>
            <a:r>
              <a:rPr kumimoji="1" lang="en-US" altLang="zh-CN" sz="2400" dirty="0"/>
              <a:t>´</a:t>
            </a:r>
            <a:r>
              <a:rPr kumimoji="1" lang="zh-CN" altLang="en-US" sz="2400" dirty="0"/>
              <a:t>观察到这两事件相距</a:t>
            </a:r>
            <a:r>
              <a:rPr kumimoji="1" lang="en-US" altLang="zh-CN" sz="2400" dirty="0"/>
              <a:t>2.0</a:t>
            </a:r>
            <a:r>
              <a:rPr kumimoji="1" lang="en-US" altLang="zh-CN" sz="2400" dirty="0">
                <a:sym typeface="Symbol" pitchFamily="18" charset="2"/>
              </a:rPr>
              <a:t>10</a:t>
            </a:r>
            <a:r>
              <a:rPr kumimoji="1" lang="en-US" altLang="zh-CN" sz="2400" baseline="30000" dirty="0">
                <a:sym typeface="Symbol" pitchFamily="18" charset="2"/>
              </a:rPr>
              <a:t>3 </a:t>
            </a:r>
            <a:r>
              <a:rPr kumimoji="1" lang="en-US" altLang="zh-CN" sz="2400" dirty="0">
                <a:sym typeface="Symbol" pitchFamily="18" charset="2"/>
              </a:rPr>
              <a:t>m</a:t>
            </a:r>
            <a:r>
              <a:rPr kumimoji="1" lang="zh-CN" altLang="en-US" sz="2400" dirty="0">
                <a:sym typeface="Symbol" pitchFamily="18" charset="2"/>
              </a:rPr>
              <a:t>。试问由</a:t>
            </a:r>
            <a:r>
              <a:rPr kumimoji="1" lang="en-US" altLang="zh-CN" sz="2400" dirty="0">
                <a:sym typeface="Symbol" pitchFamily="18" charset="2"/>
              </a:rPr>
              <a:t>S</a:t>
            </a:r>
            <a:r>
              <a:rPr kumimoji="1" lang="en-US" altLang="zh-CN" sz="2400" dirty="0"/>
              <a:t>´</a:t>
            </a:r>
            <a:r>
              <a:rPr kumimoji="1" lang="zh-CN" altLang="en-US" sz="2400" dirty="0">
                <a:sym typeface="Symbol" pitchFamily="18" charset="2"/>
              </a:rPr>
              <a:t>系测得此两事件的时间间隔为多少？</a:t>
            </a: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304800" y="2725737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ym typeface="Symbol" pitchFamily="18" charset="2"/>
              </a:rPr>
              <a:t>解：</a:t>
            </a:r>
          </a:p>
        </p:txBody>
      </p:sp>
      <p:graphicFrame>
        <p:nvGraphicFramePr>
          <p:cNvPr id="459781" name="Object 5"/>
          <p:cNvGraphicFramePr>
            <a:graphicFrameLocks noChangeAspect="1"/>
          </p:cNvGraphicFramePr>
          <p:nvPr/>
        </p:nvGraphicFramePr>
        <p:xfrm>
          <a:off x="1154112" y="2764631"/>
          <a:ext cx="20732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520560" progId="Equation.3">
                  <p:embed/>
                </p:oleObj>
              </mc:Choice>
              <mc:Fallback>
                <p:oleObj name="公式" r:id="rId2" imgW="1028520" imgH="520560" progId="Equation.3">
                  <p:embed/>
                  <p:pic>
                    <p:nvPicPr>
                      <p:cNvPr id="4597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2764631"/>
                        <a:ext cx="2073275" cy="1044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2" name="Object 6"/>
          <p:cNvGraphicFramePr>
            <a:graphicFrameLocks noChangeAspect="1"/>
          </p:cNvGraphicFramePr>
          <p:nvPr/>
        </p:nvGraphicFramePr>
        <p:xfrm>
          <a:off x="3937000" y="2763837"/>
          <a:ext cx="2100263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1120" imgH="520560" progId="Equation.3">
                  <p:embed/>
                </p:oleObj>
              </mc:Choice>
              <mc:Fallback>
                <p:oleObj name="公式" r:id="rId4" imgW="1041120" imgH="520560" progId="Equation.3">
                  <p:embed/>
                  <p:pic>
                    <p:nvPicPr>
                      <p:cNvPr id="459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2763837"/>
                        <a:ext cx="2100263" cy="1046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3" name="Object 7"/>
          <p:cNvGraphicFramePr>
            <a:graphicFrameLocks noChangeAspect="1"/>
          </p:cNvGraphicFramePr>
          <p:nvPr/>
        </p:nvGraphicFramePr>
        <p:xfrm>
          <a:off x="6781800" y="3073399"/>
          <a:ext cx="758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880" imgH="215640" progId="Equation.3">
                  <p:embed/>
                </p:oleObj>
              </mc:Choice>
              <mc:Fallback>
                <p:oleObj name="公式" r:id="rId6" imgW="380880" imgH="215640" progId="Equation.3">
                  <p:embed/>
                  <p:pic>
                    <p:nvPicPr>
                      <p:cNvPr id="4597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073399"/>
                        <a:ext cx="758825" cy="427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1154112" y="4137025"/>
          <a:ext cx="54752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717640" imgH="520560" progId="Equation.3">
                  <p:embed/>
                </p:oleObj>
              </mc:Choice>
              <mc:Fallback>
                <p:oleObj name="公式" r:id="rId8" imgW="2717640" imgH="520560" progId="Equation.3">
                  <p:embed/>
                  <p:pic>
                    <p:nvPicPr>
                      <p:cNvPr id="459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4137025"/>
                        <a:ext cx="5475288" cy="1044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5" name="Object 9"/>
          <p:cNvGraphicFramePr>
            <a:graphicFrameLocks noChangeAspect="1"/>
          </p:cNvGraphicFramePr>
          <p:nvPr/>
        </p:nvGraphicFramePr>
        <p:xfrm>
          <a:off x="1154112" y="5257800"/>
          <a:ext cx="28479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22360" imgH="533160" progId="Equation.3">
                  <p:embed/>
                </p:oleObj>
              </mc:Choice>
              <mc:Fallback>
                <p:oleObj name="公式" r:id="rId10" imgW="1422360" imgH="533160" progId="Equation.3">
                  <p:embed/>
                  <p:pic>
                    <p:nvPicPr>
                      <p:cNvPr id="4597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2" y="5257800"/>
                        <a:ext cx="2847975" cy="1066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5105400" y="5357813"/>
          <a:ext cx="11525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71320" imgH="431640" progId="Equation.3">
                  <p:embed/>
                </p:oleObj>
              </mc:Choice>
              <mc:Fallback>
                <p:oleObj name="公式" r:id="rId12" imgW="571320" imgH="431640" progId="Equation.3">
                  <p:embed/>
                  <p:pic>
                    <p:nvPicPr>
                      <p:cNvPr id="4597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57813"/>
                        <a:ext cx="1152525" cy="866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733EA-A698-4E36-A505-CD72EF4633CD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461827" name="Object 3"/>
          <p:cNvGraphicFramePr>
            <a:graphicFrameLocks noChangeAspect="1"/>
          </p:cNvGraphicFramePr>
          <p:nvPr/>
        </p:nvGraphicFramePr>
        <p:xfrm>
          <a:off x="876300" y="1159669"/>
          <a:ext cx="19970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461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159669"/>
                        <a:ext cx="19970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>
            <a:graphicFrameLocks noChangeAspect="1"/>
          </p:cNvGraphicFramePr>
          <p:nvPr/>
        </p:nvGraphicFramePr>
        <p:xfrm>
          <a:off x="4622800" y="1161256"/>
          <a:ext cx="20256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4618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161256"/>
                        <a:ext cx="2025650" cy="1390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>
            <a:graphicFrameLocks noChangeAspect="1"/>
          </p:cNvGraphicFramePr>
          <p:nvPr/>
        </p:nvGraphicFramePr>
        <p:xfrm>
          <a:off x="876300" y="2714625"/>
          <a:ext cx="38211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4760" imgH="698400" progId="Equation.3">
                  <p:embed/>
                </p:oleObj>
              </mc:Choice>
              <mc:Fallback>
                <p:oleObj name="公式" r:id="rId6" imgW="1904760" imgH="698400" progId="Equation.3">
                  <p:embed/>
                  <p:pic>
                    <p:nvPicPr>
                      <p:cNvPr id="461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714625"/>
                        <a:ext cx="3821113" cy="14001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0" name="Object 6"/>
          <p:cNvGraphicFramePr>
            <a:graphicFrameLocks noChangeAspect="1"/>
          </p:cNvGraphicFramePr>
          <p:nvPr/>
        </p:nvGraphicFramePr>
        <p:xfrm>
          <a:off x="876300" y="4221162"/>
          <a:ext cx="50482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27200" imgH="520560" progId="Equation.3">
                  <p:embed/>
                </p:oleObj>
              </mc:Choice>
              <mc:Fallback>
                <p:oleObj name="公式" r:id="rId8" imgW="2527200" imgH="520560" progId="Equation.3">
                  <p:embed/>
                  <p:pic>
                    <p:nvPicPr>
                      <p:cNvPr id="461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221162"/>
                        <a:ext cx="5048250" cy="1036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>
            <a:graphicFrameLocks noChangeAspect="1"/>
          </p:cNvGraphicFramePr>
          <p:nvPr/>
        </p:nvGraphicFramePr>
        <p:xfrm>
          <a:off x="1600200" y="5389562"/>
          <a:ext cx="41036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57400" imgH="431640" progId="Equation.3">
                  <p:embed/>
                </p:oleObj>
              </mc:Choice>
              <mc:Fallback>
                <p:oleObj name="公式" r:id="rId10" imgW="2057400" imgH="431640" progId="Equation.3">
                  <p:embed/>
                  <p:pic>
                    <p:nvPicPr>
                      <p:cNvPr id="461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389562"/>
                        <a:ext cx="4103688" cy="85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4D19-21D5-46F2-8D8B-22E0D5EFFEA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457200" y="1165225"/>
            <a:ext cx="85344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13.8   </a:t>
            </a:r>
            <a:r>
              <a:rPr kumimoji="1" lang="zh-CN" altLang="en-US" sz="2400" dirty="0"/>
              <a:t>两宇宙飞船相对于某一惯性系分别以</a:t>
            </a:r>
            <a:r>
              <a:rPr kumimoji="1" lang="en-US" altLang="zh-CN" sz="2400" dirty="0"/>
              <a:t>0.7c</a:t>
            </a:r>
            <a:r>
              <a:rPr kumimoji="1" lang="zh-CN" altLang="en-US" sz="2400" dirty="0"/>
              <a:t>和</a:t>
            </a:r>
            <a:r>
              <a:rPr kumimoji="1" lang="en-US" altLang="zh-CN" sz="2400" dirty="0"/>
              <a:t>0.9c</a:t>
            </a:r>
            <a:r>
              <a:rPr kumimoji="1" lang="zh-CN" altLang="en-US" sz="2400" dirty="0"/>
              <a:t>的速率沿同方向（</a:t>
            </a:r>
            <a:r>
              <a:rPr kumimoji="1" lang="en-US" altLang="zh-CN" sz="2400" i="1" dirty="0"/>
              <a:t>x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轴）飞行。求两飞船的相对速率。</a:t>
            </a:r>
          </a:p>
        </p:txBody>
      </p:sp>
      <p:sp>
        <p:nvSpPr>
          <p:cNvPr id="462858" name="Rectangle 10"/>
          <p:cNvSpPr>
            <a:spLocks noChangeArrowheads="1"/>
          </p:cNvSpPr>
          <p:nvPr/>
        </p:nvSpPr>
        <p:spPr bwMode="auto">
          <a:xfrm>
            <a:off x="381000" y="22098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解：</a:t>
            </a:r>
          </a:p>
        </p:txBody>
      </p:sp>
      <p:sp>
        <p:nvSpPr>
          <p:cNvPr id="462859" name="Rectangle 11"/>
          <p:cNvSpPr>
            <a:spLocks noChangeArrowheads="1"/>
          </p:cNvSpPr>
          <p:nvPr/>
        </p:nvSpPr>
        <p:spPr bwMode="auto">
          <a:xfrm>
            <a:off x="1524000" y="2286000"/>
            <a:ext cx="406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已知：</a:t>
            </a:r>
            <a:r>
              <a:rPr kumimoji="1" lang="en-US" altLang="zh-CN" sz="2800" i="1"/>
              <a:t>u</a:t>
            </a:r>
            <a:r>
              <a:rPr kumimoji="1" lang="en-US" altLang="zh-CN" sz="2800" i="1" baseline="-25000"/>
              <a:t>x </a:t>
            </a:r>
            <a:r>
              <a:rPr kumimoji="1" lang="en-US" altLang="zh-CN" sz="2800"/>
              <a:t>= 0.7</a:t>
            </a:r>
            <a:r>
              <a:rPr kumimoji="1" lang="en-US" altLang="zh-CN" sz="2800" i="1"/>
              <a:t>c</a:t>
            </a:r>
            <a:r>
              <a:rPr kumimoji="1" lang="en-US" altLang="zh-CN" sz="2800"/>
              <a:t> , </a:t>
            </a:r>
            <a:r>
              <a:rPr kumimoji="1" lang="en-US" altLang="zh-CN" sz="2800" i="1"/>
              <a:t>v</a:t>
            </a:r>
            <a:r>
              <a:rPr kumimoji="1" lang="en-US" altLang="zh-CN" sz="2800"/>
              <a:t> = 0.9</a:t>
            </a:r>
            <a:r>
              <a:rPr kumimoji="1" lang="en-US" altLang="zh-CN" sz="2800" i="1"/>
              <a:t>c</a:t>
            </a:r>
            <a:r>
              <a:rPr kumimoji="1" lang="en-US" altLang="zh-CN" sz="2800"/>
              <a:t> .</a:t>
            </a:r>
          </a:p>
        </p:txBody>
      </p:sp>
      <p:graphicFrame>
        <p:nvGraphicFramePr>
          <p:cNvPr id="462860" name="Object 12"/>
          <p:cNvGraphicFramePr>
            <a:graphicFrameLocks noChangeAspect="1"/>
          </p:cNvGraphicFramePr>
          <p:nvPr/>
        </p:nvGraphicFramePr>
        <p:xfrm>
          <a:off x="914400" y="3200400"/>
          <a:ext cx="229711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80" imgH="583920" progId="Equation.3">
                  <p:embed/>
                </p:oleObj>
              </mc:Choice>
              <mc:Fallback>
                <p:oleObj name="公式" r:id="rId2" imgW="863280" imgH="583920" progId="Equation.3">
                  <p:embed/>
                  <p:pic>
                    <p:nvPicPr>
                      <p:cNvPr id="462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29711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1" name="Object 13"/>
          <p:cNvGraphicFramePr>
            <a:graphicFrameLocks noChangeAspect="1"/>
          </p:cNvGraphicFramePr>
          <p:nvPr/>
        </p:nvGraphicFramePr>
        <p:xfrm>
          <a:off x="6019800" y="3505200"/>
          <a:ext cx="1600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177480" progId="Equation.3">
                  <p:embed/>
                </p:oleObj>
              </mc:Choice>
              <mc:Fallback>
                <p:oleObj name="公式" r:id="rId4" imgW="583920" imgH="177480" progId="Equation.3">
                  <p:embed/>
                  <p:pic>
                    <p:nvPicPr>
                      <p:cNvPr id="462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505200"/>
                        <a:ext cx="1600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2" name="Object 14"/>
          <p:cNvGraphicFramePr>
            <a:graphicFrameLocks noChangeAspect="1"/>
          </p:cNvGraphicFramePr>
          <p:nvPr/>
        </p:nvGraphicFramePr>
        <p:xfrm>
          <a:off x="3124200" y="3200400"/>
          <a:ext cx="2808288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28520" imgH="596880" progId="Equation.3">
                  <p:embed/>
                </p:oleObj>
              </mc:Choice>
              <mc:Fallback>
                <p:oleObj name="公式" r:id="rId6" imgW="1028520" imgH="596880" progId="Equation.3">
                  <p:embed/>
                  <p:pic>
                    <p:nvPicPr>
                      <p:cNvPr id="4628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2808288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3" name="Rectangle 15"/>
          <p:cNvSpPr>
            <a:spLocks noChangeArrowheads="1"/>
          </p:cNvSpPr>
          <p:nvPr/>
        </p:nvSpPr>
        <p:spPr bwMode="auto">
          <a:xfrm>
            <a:off x="1524000" y="5195888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两飞船的相对速率为 </a:t>
            </a:r>
            <a:r>
              <a:rPr kumimoji="1" lang="en-US" altLang="zh-CN" sz="2800"/>
              <a:t>0.54 </a:t>
            </a:r>
            <a:r>
              <a:rPr kumimoji="1" lang="en-US" altLang="zh-CN" sz="2800" i="1"/>
              <a:t>c</a:t>
            </a:r>
            <a:r>
              <a:rPr kumimoji="1" lang="zh-CN" altLang="en-US" sz="28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8" grpId="0" autoUpdateAnimBg="0"/>
      <p:bldP spid="462859" grpId="0" autoUpdateAnimBg="0"/>
      <p:bldP spid="4628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4CDAA-CCE3-457D-B5CB-D84D7A4F2034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518149" name="Picture 5" descr="03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76600"/>
            <a:ext cx="3271838" cy="831850"/>
          </a:xfrm>
          <a:prstGeom prst="rect">
            <a:avLst/>
          </a:prstGeom>
          <a:noFill/>
        </p:spPr>
      </p:pic>
      <p:sp>
        <p:nvSpPr>
          <p:cNvPr id="518153" name="Text Box 9"/>
          <p:cNvSpPr txBox="1">
            <a:spLocks noChangeArrowheads="1"/>
          </p:cNvSpPr>
          <p:nvPr/>
        </p:nvSpPr>
        <p:spPr bwMode="auto">
          <a:xfrm>
            <a:off x="304800" y="1219200"/>
            <a:ext cx="8077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13.9 </a:t>
            </a:r>
            <a:r>
              <a:rPr lang="zh-CN" altLang="en-US" sz="2400"/>
              <a:t>一静止长度为</a:t>
            </a:r>
            <a:r>
              <a:rPr lang="en-US" altLang="zh-CN" sz="2400" i="1"/>
              <a:t>l</a:t>
            </a:r>
            <a:r>
              <a:rPr lang="en-US" altLang="zh-CN" sz="2400" baseline="-25000"/>
              <a:t>0</a:t>
            </a:r>
            <a:r>
              <a:rPr lang="zh-CN" altLang="en-US" sz="2400"/>
              <a:t>的火箭以恒定速度</a:t>
            </a:r>
            <a:r>
              <a:rPr lang="en-US" altLang="zh-CN" sz="2400" i="1"/>
              <a:t>u</a:t>
            </a:r>
            <a:r>
              <a:rPr lang="zh-CN" altLang="en-US" sz="2400"/>
              <a:t>相对参照系</a:t>
            </a:r>
            <a:r>
              <a:rPr lang="en-US" altLang="zh-CN" sz="2400"/>
              <a:t>S</a:t>
            </a:r>
            <a:r>
              <a:rPr lang="zh-CN" altLang="en-US" sz="2400"/>
              <a:t>运动，如图。从火箭头部</a:t>
            </a:r>
            <a:r>
              <a:rPr lang="en-US" altLang="zh-CN" sz="2400"/>
              <a:t>A</a:t>
            </a:r>
            <a:r>
              <a:rPr lang="zh-CN" altLang="en-US" sz="2400"/>
              <a:t>发出一光信号，问：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）对火箭上的观测者；</a:t>
            </a:r>
          </a:p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）对</a:t>
            </a:r>
            <a:r>
              <a:rPr lang="en-US" altLang="zh-CN" sz="2400"/>
              <a:t>S</a:t>
            </a:r>
            <a:r>
              <a:rPr lang="zh-CN" altLang="en-US" sz="2400"/>
              <a:t>系中的观测者；</a:t>
            </a:r>
          </a:p>
          <a:p>
            <a:r>
              <a:rPr lang="zh-CN" altLang="en-US" sz="2400"/>
              <a:t>光信号从</a:t>
            </a:r>
            <a:r>
              <a:rPr lang="en-US" altLang="zh-CN" sz="2400"/>
              <a:t>A</a:t>
            </a:r>
            <a:r>
              <a:rPr lang="zh-CN" altLang="en-US" sz="2400"/>
              <a:t>传到火箭尾部</a:t>
            </a:r>
            <a:r>
              <a:rPr lang="en-US" altLang="zh-CN" sz="2400"/>
              <a:t>B</a:t>
            </a:r>
            <a:r>
              <a:rPr lang="zh-CN" altLang="en-US" sz="2400"/>
              <a:t>所需经历的时间各是多少？</a:t>
            </a:r>
          </a:p>
          <a:p>
            <a:r>
              <a:rPr lang="zh-CN" altLang="en-US" sz="2400"/>
              <a:t>（列出表达式，并化简） </a:t>
            </a:r>
          </a:p>
        </p:txBody>
      </p:sp>
      <p:sp>
        <p:nvSpPr>
          <p:cNvPr id="518154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18155" name="Text Box 11"/>
          <p:cNvSpPr txBox="1">
            <a:spLocks noChangeArrowheads="1"/>
          </p:cNvSpPr>
          <p:nvPr/>
        </p:nvSpPr>
        <p:spPr bwMode="auto">
          <a:xfrm>
            <a:off x="920750" y="5638800"/>
            <a:ext cx="755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518157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8159" name="Rectangle 15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8161" name="Rectangle 17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8160" name="Object 16"/>
          <p:cNvGraphicFramePr>
            <a:graphicFrameLocks noChangeAspect="1"/>
          </p:cNvGraphicFramePr>
          <p:nvPr/>
        </p:nvGraphicFramePr>
        <p:xfrm>
          <a:off x="1874838" y="5334000"/>
          <a:ext cx="345916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26920" imgH="444240" progId="Equation.3">
                  <p:embed/>
                </p:oleObj>
              </mc:Choice>
              <mc:Fallback>
                <p:oleObj name="公式" r:id="rId3" imgW="1726920" imgH="444240" progId="Equation.3">
                  <p:embed/>
                  <p:pic>
                    <p:nvPicPr>
                      <p:cNvPr id="51816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334000"/>
                        <a:ext cx="3459162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163" name="Rectangle 19"/>
          <p:cNvSpPr>
            <a:spLocks noChangeArrowheads="1"/>
          </p:cNvSpPr>
          <p:nvPr/>
        </p:nvSpPr>
        <p:spPr bwMode="auto">
          <a:xfrm>
            <a:off x="0" y="32242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8162" name="Object 18"/>
          <p:cNvGraphicFramePr>
            <a:graphicFrameLocks noChangeAspect="1"/>
          </p:cNvGraphicFramePr>
          <p:nvPr/>
        </p:nvGraphicFramePr>
        <p:xfrm>
          <a:off x="1828800" y="4191000"/>
          <a:ext cx="9715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95000" imgH="406080" progId="Equation.3">
                  <p:embed/>
                </p:oleObj>
              </mc:Choice>
              <mc:Fallback>
                <p:oleObj name="公式" r:id="rId5" imgW="495000" imgH="406080" progId="Equation.3">
                  <p:embed/>
                  <p:pic>
                    <p:nvPicPr>
                      <p:cNvPr id="51816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971550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章 狭义相对论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8DC74-AD8A-4549-B7A6-7830FFC408A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13.1 </a:t>
            </a:r>
            <a:r>
              <a:rPr lang="zh-CN" altLang="en-US"/>
              <a:t>基于绝对时空观的力学理论</a:t>
            </a:r>
          </a:p>
          <a:p>
            <a:r>
              <a:rPr lang="en-US" altLang="zh-CN"/>
              <a:t>13.2 </a:t>
            </a:r>
            <a:r>
              <a:rPr lang="zh-CN" altLang="en-US"/>
              <a:t>狭义相对论基本原理与时空的相对性</a:t>
            </a:r>
          </a:p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  <a:p>
            <a:r>
              <a:rPr lang="en-US" altLang="zh-CN"/>
              <a:t>13.4 </a:t>
            </a:r>
            <a:r>
              <a:rPr lang="zh-CN" altLang="en-US">
                <a:solidFill>
                  <a:srgbClr val="0000CC"/>
                </a:solidFill>
              </a:rPr>
              <a:t>相对论动力学原理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E09D0-4060-4D6B-87D9-2E6F8AD03D6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501650" y="1219200"/>
            <a:ext cx="3308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经典动力学及其局限性 </a:t>
            </a:r>
          </a:p>
        </p:txBody>
      </p:sp>
      <p:graphicFrame>
        <p:nvGraphicFramePr>
          <p:cNvPr id="488455" name="Object 7"/>
          <p:cNvGraphicFramePr>
            <a:graphicFrameLocks noChangeAspect="1"/>
          </p:cNvGraphicFramePr>
          <p:nvPr/>
        </p:nvGraphicFramePr>
        <p:xfrm>
          <a:off x="3048000" y="2563812"/>
          <a:ext cx="171767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50680" imgH="393480" progId="Equation.3">
                  <p:embed/>
                </p:oleObj>
              </mc:Choice>
              <mc:Fallback>
                <p:oleObj name="公式" r:id="rId2" imgW="850680" imgH="393480" progId="Equation.3">
                  <p:embed/>
                  <p:pic>
                    <p:nvPicPr>
                      <p:cNvPr id="4884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63812"/>
                        <a:ext cx="1717675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4" name="Object 6"/>
          <p:cNvGraphicFramePr>
            <a:graphicFrameLocks noChangeAspect="1"/>
          </p:cNvGraphicFramePr>
          <p:nvPr/>
        </p:nvGraphicFramePr>
        <p:xfrm>
          <a:off x="3048000" y="4267200"/>
          <a:ext cx="895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44307" imgH="228501" progId="Equation.3">
                  <p:embed/>
                </p:oleObj>
              </mc:Choice>
              <mc:Fallback>
                <p:oleObj name="公式" r:id="rId4" imgW="444307" imgH="228501" progId="Equation.3">
                  <p:embed/>
                  <p:pic>
                    <p:nvPicPr>
                      <p:cNvPr id="4884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267200"/>
                        <a:ext cx="895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8453" name="Object 5"/>
          <p:cNvGraphicFramePr>
            <a:graphicFrameLocks noChangeAspect="1"/>
          </p:cNvGraphicFramePr>
          <p:nvPr/>
        </p:nvGraphicFramePr>
        <p:xfrm>
          <a:off x="3048000" y="5791200"/>
          <a:ext cx="2525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44600" imgH="241300" progId="Equation.3">
                  <p:embed/>
                </p:oleObj>
              </mc:Choice>
              <mc:Fallback>
                <p:oleObj name="公式" r:id="rId6" imgW="1244600" imgH="241300" progId="Equation.3">
                  <p:embed/>
                  <p:pic>
                    <p:nvPicPr>
                      <p:cNvPr id="4884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5257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456" name="Rectangle 8"/>
          <p:cNvSpPr>
            <a:spLocks noChangeArrowheads="1"/>
          </p:cNvSpPr>
          <p:nvPr/>
        </p:nvSpPr>
        <p:spPr bwMode="auto">
          <a:xfrm>
            <a:off x="1295400" y="1905000"/>
            <a:ext cx="46863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/>
              <a:t>经典动力学基本方程</a:t>
            </a:r>
          </a:p>
          <a:p>
            <a:pPr eaLnBrk="0" hangingPunct="0"/>
            <a:r>
              <a:rPr lang="zh-CN" altLang="en-US" sz="2400" dirty="0"/>
              <a:t>基本方程：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488457" name="Rectangle 9"/>
          <p:cNvSpPr>
            <a:spLocks noChangeArrowheads="1"/>
          </p:cNvSpPr>
          <p:nvPr/>
        </p:nvSpPr>
        <p:spPr bwMode="auto">
          <a:xfrm>
            <a:off x="1295400" y="36576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动量守恒定律：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488458" name="Rectangle 10"/>
          <p:cNvSpPr>
            <a:spLocks noChangeArrowheads="1"/>
          </p:cNvSpPr>
          <p:nvPr/>
        </p:nvSpPr>
        <p:spPr bwMode="auto">
          <a:xfrm>
            <a:off x="1295400" y="5029200"/>
            <a:ext cx="3022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机械能守恒定律：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ABBF-3ECB-4758-B09D-5A662D32318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838200" y="1760538"/>
            <a:ext cx="5789613" cy="151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/>
              <a:t>物理量的定义：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/>
              <a:t>质量</a:t>
            </a:r>
            <a:r>
              <a:rPr lang="en-US" altLang="zh-CN" sz="2400" dirty="0"/>
              <a:t>(</a:t>
            </a:r>
            <a:r>
              <a:rPr lang="en-US" altLang="zh-CN" sz="2400" i="1" dirty="0"/>
              <a:t>m</a:t>
            </a:r>
            <a:r>
              <a:rPr lang="en-US" altLang="zh-CN" sz="2400" dirty="0"/>
              <a:t>)</a:t>
            </a:r>
            <a:r>
              <a:rPr lang="zh-CN" altLang="en-US" sz="2400" dirty="0"/>
              <a:t>：只决定于物体本身，与运动无关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400" dirty="0"/>
              <a:t>动量（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501650" y="1219200"/>
            <a:ext cx="3308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经典动力学及其局限性 </a:t>
            </a:r>
          </a:p>
        </p:txBody>
      </p:sp>
      <p:graphicFrame>
        <p:nvGraphicFramePr>
          <p:cNvPr id="489479" name="Object 7"/>
          <p:cNvGraphicFramePr>
            <a:graphicFrameLocks noChangeAspect="1"/>
          </p:cNvGraphicFramePr>
          <p:nvPr/>
        </p:nvGraphicFramePr>
        <p:xfrm>
          <a:off x="1905000" y="2895600"/>
          <a:ext cx="2270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334" imgH="190417" progId="Equation.3">
                  <p:embed/>
                </p:oleObj>
              </mc:Choice>
              <mc:Fallback>
                <p:oleObj name="公式" r:id="rId2" imgW="152334" imgH="190417" progId="Equation.3">
                  <p:embed/>
                  <p:pic>
                    <p:nvPicPr>
                      <p:cNvPr id="489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227013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2895600" y="36576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5000" imgH="203040" progId="Equation.3">
                  <p:embed/>
                </p:oleObj>
              </mc:Choice>
              <mc:Fallback>
                <p:oleObj name="公式" r:id="rId4" imgW="495000" imgH="203040" progId="Equation.3">
                  <p:embed/>
                  <p:pic>
                    <p:nvPicPr>
                      <p:cNvPr id="489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1003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2057400" y="2819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）： 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838200" y="4495800"/>
            <a:ext cx="198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动能（</a:t>
            </a:r>
            <a:r>
              <a:rPr lang="en-US" altLang="zh-CN" sz="2400" i="1"/>
              <a:t>E</a:t>
            </a:r>
            <a:r>
              <a:rPr lang="en-US" altLang="zh-CN" sz="2400" i="1" baseline="-30000"/>
              <a:t>k</a:t>
            </a:r>
            <a:r>
              <a:rPr lang="zh-CN" altLang="en-US" sz="2400"/>
              <a:t>）：</a:t>
            </a:r>
          </a:p>
        </p:txBody>
      </p:sp>
      <p:graphicFrame>
        <p:nvGraphicFramePr>
          <p:cNvPr id="489483" name="Object 11"/>
          <p:cNvGraphicFramePr>
            <a:graphicFrameLocks noChangeAspect="1"/>
          </p:cNvGraphicFramePr>
          <p:nvPr/>
        </p:nvGraphicFramePr>
        <p:xfrm>
          <a:off x="2819400" y="5105400"/>
          <a:ext cx="15176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49160" imgH="393480" progId="Equation.3">
                  <p:embed/>
                </p:oleObj>
              </mc:Choice>
              <mc:Fallback>
                <p:oleObj name="公式" r:id="rId6" imgW="749160" imgH="393480" progId="Equation.3">
                  <p:embed/>
                  <p:pic>
                    <p:nvPicPr>
                      <p:cNvPr id="489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05400"/>
                        <a:ext cx="151765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5F40C-66FC-4BD4-B4CC-A9B66DD3CF8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501650" y="1219200"/>
            <a:ext cx="3308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经典动力学及其局限性 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23888" y="1905000"/>
            <a:ext cx="7993062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800"/>
              <a:t>局限性：高速运动时不能适用，不满足相对性原理，即不满足洛仑兹变换下的不变性。 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609600" y="33416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800" dirty="0"/>
              <a:t>经典动力学的改造：</a:t>
            </a:r>
          </a:p>
        </p:txBody>
      </p:sp>
      <p:sp>
        <p:nvSpPr>
          <p:cNvPr id="470022" name="Rectangle 6"/>
          <p:cNvSpPr>
            <a:spLocks noChangeArrowheads="1"/>
          </p:cNvSpPr>
          <p:nvPr/>
        </p:nvSpPr>
        <p:spPr bwMode="auto">
          <a:xfrm>
            <a:off x="788988" y="4603750"/>
            <a:ext cx="7669212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/>
              <a:t>2</a:t>
            </a:r>
            <a:r>
              <a:rPr lang="zh-CN" altLang="en-US" sz="2800"/>
              <a:t>）重新定义相关物理量，物理定律不变。</a:t>
            </a:r>
          </a:p>
        </p:txBody>
      </p:sp>
      <p:sp>
        <p:nvSpPr>
          <p:cNvPr id="470023" name="Rectangle 7"/>
          <p:cNvSpPr>
            <a:spLocks noChangeArrowheads="1"/>
          </p:cNvSpPr>
          <p:nvPr/>
        </p:nvSpPr>
        <p:spPr bwMode="auto">
          <a:xfrm>
            <a:off x="788988" y="4005263"/>
            <a:ext cx="7310437" cy="625475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dirty="0"/>
              <a:t>1</a:t>
            </a:r>
            <a:r>
              <a:rPr lang="zh-CN" altLang="en-US" sz="2800" dirty="0"/>
              <a:t>）改造物理定律，物理量的定义不变；</a:t>
            </a:r>
          </a:p>
        </p:txBody>
      </p:sp>
      <p:grpSp>
        <p:nvGrpSpPr>
          <p:cNvPr id="470024" name="Group 8"/>
          <p:cNvGrpSpPr>
            <a:grpSpLocks/>
          </p:cNvGrpSpPr>
          <p:nvPr/>
        </p:nvGrpSpPr>
        <p:grpSpPr bwMode="auto">
          <a:xfrm>
            <a:off x="7342188" y="4579938"/>
            <a:ext cx="1008062" cy="504825"/>
            <a:chOff x="4604" y="2976"/>
            <a:chExt cx="635" cy="318"/>
          </a:xfrm>
        </p:grpSpPr>
        <p:sp>
          <p:nvSpPr>
            <p:cNvPr id="470025" name="Line 9"/>
            <p:cNvSpPr>
              <a:spLocks noChangeShapeType="1"/>
            </p:cNvSpPr>
            <p:nvPr/>
          </p:nvSpPr>
          <p:spPr bwMode="auto">
            <a:xfrm>
              <a:off x="4604" y="3067"/>
              <a:ext cx="9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0026" name="Line 10"/>
            <p:cNvSpPr>
              <a:spLocks noChangeShapeType="1"/>
            </p:cNvSpPr>
            <p:nvPr/>
          </p:nvSpPr>
          <p:spPr bwMode="auto">
            <a:xfrm flipV="1">
              <a:off x="4694" y="2976"/>
              <a:ext cx="545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/>
      <p:bldP spid="470021" grpId="0"/>
      <p:bldP spid="470022" grpId="0"/>
      <p:bldP spid="4700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8CCF-EBEB-432B-B8DB-64F29551E57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67971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相对论质量与动量 </a:t>
            </a:r>
          </a:p>
        </p:txBody>
      </p:sp>
      <p:graphicFrame>
        <p:nvGraphicFramePr>
          <p:cNvPr id="467972" name="Object 4"/>
          <p:cNvGraphicFramePr>
            <a:graphicFrameLocks noChangeAspect="1"/>
          </p:cNvGraphicFramePr>
          <p:nvPr/>
        </p:nvGraphicFramePr>
        <p:xfrm>
          <a:off x="5105400" y="1981200"/>
          <a:ext cx="28781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760" imgH="228600" progId="Equation.3">
                  <p:embed/>
                </p:oleObj>
              </mc:Choice>
              <mc:Fallback>
                <p:oleObj name="公式" r:id="rId2" imgW="977760" imgH="228600" progId="Equation.3">
                  <p:embed/>
                  <p:pic>
                    <p:nvPicPr>
                      <p:cNvPr id="467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2878138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7973" name="Group 5"/>
          <p:cNvGrpSpPr>
            <a:grpSpLocks/>
          </p:cNvGrpSpPr>
          <p:nvPr/>
        </p:nvGrpSpPr>
        <p:grpSpPr bwMode="auto">
          <a:xfrm>
            <a:off x="466725" y="2819400"/>
            <a:ext cx="2952750" cy="519113"/>
            <a:chOff x="295" y="1979"/>
            <a:chExt cx="1769" cy="389"/>
          </a:xfrm>
        </p:grpSpPr>
        <p:sp>
          <p:nvSpPr>
            <p:cNvPr id="467974" name="Text Box 6"/>
            <p:cNvSpPr txBox="1">
              <a:spLocks noChangeArrowheads="1"/>
            </p:cNvSpPr>
            <p:nvPr/>
          </p:nvSpPr>
          <p:spPr bwMode="auto">
            <a:xfrm>
              <a:off x="295" y="1979"/>
              <a:ext cx="1769" cy="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/>
                <a:t>A</a:t>
              </a:r>
              <a:r>
                <a:rPr kumimoji="1" lang="zh-CN" altLang="en-US" sz="2800"/>
                <a:t>球静止于      ， </a:t>
              </a:r>
            </a:p>
          </p:txBody>
        </p:sp>
        <p:graphicFrame>
          <p:nvGraphicFramePr>
            <p:cNvPr id="467975" name="Object 7"/>
            <p:cNvGraphicFramePr>
              <a:graphicFrameLocks noChangeAspect="1"/>
            </p:cNvGraphicFramePr>
            <p:nvPr/>
          </p:nvGraphicFramePr>
          <p:xfrm>
            <a:off x="1449" y="2024"/>
            <a:ext cx="23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77480" progId="Equation.3">
                    <p:embed/>
                  </p:oleObj>
                </mc:Choice>
                <mc:Fallback>
                  <p:oleObj name="公式" r:id="rId4" imgW="152280" imgH="177480" progId="Equation.3">
                    <p:embed/>
                    <p:pic>
                      <p:nvPicPr>
                        <p:cNvPr id="4679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2024"/>
                          <a:ext cx="238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7976" name="Rectangle 8"/>
          <p:cNvSpPr>
            <a:spLocks noChangeArrowheads="1"/>
          </p:cNvSpPr>
          <p:nvPr/>
        </p:nvSpPr>
        <p:spPr bwMode="auto">
          <a:xfrm>
            <a:off x="468313" y="2044700"/>
            <a:ext cx="4465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设两全同小球，静止质量</a:t>
            </a:r>
          </a:p>
        </p:txBody>
      </p:sp>
      <p:grpSp>
        <p:nvGrpSpPr>
          <p:cNvPr id="467977" name="Group 9"/>
          <p:cNvGrpSpPr>
            <a:grpSpLocks/>
          </p:cNvGrpSpPr>
          <p:nvPr/>
        </p:nvGrpSpPr>
        <p:grpSpPr bwMode="auto">
          <a:xfrm>
            <a:off x="3205163" y="2819400"/>
            <a:ext cx="2155825" cy="519113"/>
            <a:chOff x="2019" y="1979"/>
            <a:chExt cx="1358" cy="327"/>
          </a:xfrm>
        </p:grpSpPr>
        <p:sp>
          <p:nvSpPr>
            <p:cNvPr id="467978" name="Text Box 10"/>
            <p:cNvSpPr txBox="1">
              <a:spLocks noChangeArrowheads="1"/>
            </p:cNvSpPr>
            <p:nvPr/>
          </p:nvSpPr>
          <p:spPr bwMode="auto">
            <a:xfrm>
              <a:off x="2019" y="1979"/>
              <a:ext cx="127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/>
                <a:t>B</a:t>
              </a:r>
              <a:r>
                <a:rPr kumimoji="1" lang="zh-CN" altLang="en-US" sz="2800"/>
                <a:t>球静止于</a:t>
              </a:r>
            </a:p>
          </p:txBody>
        </p:sp>
        <p:graphicFrame>
          <p:nvGraphicFramePr>
            <p:cNvPr id="467979" name="Object 11"/>
            <p:cNvGraphicFramePr>
              <a:graphicFrameLocks noChangeAspect="1"/>
            </p:cNvGraphicFramePr>
            <p:nvPr/>
          </p:nvGraphicFramePr>
          <p:xfrm>
            <a:off x="3163" y="1997"/>
            <a:ext cx="21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77480" progId="Equation.3">
                    <p:embed/>
                  </p:oleObj>
                </mc:Choice>
                <mc:Fallback>
                  <p:oleObj name="公式" r:id="rId6" imgW="126720" imgH="177480" progId="Equation.3">
                    <p:embed/>
                    <p:pic>
                      <p:nvPicPr>
                        <p:cNvPr id="46797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3" y="1997"/>
                          <a:ext cx="214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7980" name="Group 12"/>
          <p:cNvGrpSpPr>
            <a:grpSpLocks/>
          </p:cNvGrpSpPr>
          <p:nvPr/>
        </p:nvGrpSpPr>
        <p:grpSpPr bwMode="auto">
          <a:xfrm>
            <a:off x="550863" y="4271963"/>
            <a:ext cx="3516312" cy="985837"/>
            <a:chOff x="583" y="3067"/>
            <a:chExt cx="2214" cy="621"/>
          </a:xfrm>
        </p:grpSpPr>
        <p:sp>
          <p:nvSpPr>
            <p:cNvPr id="467981" name="Oval 13"/>
            <p:cNvSpPr>
              <a:spLocks noChangeArrowheads="1"/>
            </p:cNvSpPr>
            <p:nvPr/>
          </p:nvSpPr>
          <p:spPr bwMode="auto">
            <a:xfrm>
              <a:off x="2071" y="3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</a:t>
              </a:r>
              <a:endParaRPr kumimoji="1" lang="en-US" altLang="zh-CN" sz="2400"/>
            </a:p>
          </p:txBody>
        </p:sp>
        <p:grpSp>
          <p:nvGrpSpPr>
            <p:cNvPr id="467982" name="Group 14"/>
            <p:cNvGrpSpPr>
              <a:grpSpLocks/>
            </p:cNvGrpSpPr>
            <p:nvPr/>
          </p:nvGrpSpPr>
          <p:grpSpPr bwMode="auto">
            <a:xfrm>
              <a:off x="583" y="3067"/>
              <a:ext cx="960" cy="621"/>
              <a:chOff x="583" y="3067"/>
              <a:chExt cx="960" cy="621"/>
            </a:xfrm>
          </p:grpSpPr>
          <p:sp>
            <p:nvSpPr>
              <p:cNvPr id="467983" name="Line 15"/>
              <p:cNvSpPr>
                <a:spLocks noChangeShapeType="1"/>
              </p:cNvSpPr>
              <p:nvPr/>
            </p:nvSpPr>
            <p:spPr bwMode="auto">
              <a:xfrm>
                <a:off x="583" y="36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7984" name="Line 16"/>
              <p:cNvSpPr>
                <a:spLocks noChangeShapeType="1"/>
              </p:cNvSpPr>
              <p:nvPr/>
            </p:nvSpPr>
            <p:spPr bwMode="auto">
              <a:xfrm flipV="1">
                <a:off x="583" y="3067"/>
                <a:ext cx="0" cy="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7985" name="Line 17"/>
            <p:cNvSpPr>
              <a:spLocks noChangeShapeType="1"/>
            </p:cNvSpPr>
            <p:nvPr/>
          </p:nvSpPr>
          <p:spPr bwMode="auto">
            <a:xfrm>
              <a:off x="1247" y="3475"/>
              <a:ext cx="31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7986" name="Oval 18"/>
            <p:cNvSpPr>
              <a:spLocks noChangeArrowheads="1"/>
            </p:cNvSpPr>
            <p:nvPr/>
          </p:nvSpPr>
          <p:spPr bwMode="auto">
            <a:xfrm>
              <a:off x="823" y="3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endParaRPr kumimoji="1" lang="en-US" altLang="zh-CN" sz="2400"/>
            </a:p>
          </p:txBody>
        </p:sp>
        <p:graphicFrame>
          <p:nvGraphicFramePr>
            <p:cNvPr id="467987" name="Object 19"/>
            <p:cNvGraphicFramePr>
              <a:graphicFrameLocks noChangeAspect="1"/>
            </p:cNvGraphicFramePr>
            <p:nvPr/>
          </p:nvGraphicFramePr>
          <p:xfrm>
            <a:off x="630" y="3067"/>
            <a:ext cx="21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77480" progId="Equation.3">
                    <p:embed/>
                  </p:oleObj>
                </mc:Choice>
                <mc:Fallback>
                  <p:oleObj name="公式" r:id="rId8" imgW="152280" imgH="177480" progId="Equation.3">
                    <p:embed/>
                    <p:pic>
                      <p:nvPicPr>
                        <p:cNvPr id="46798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3067"/>
                          <a:ext cx="218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7988" name="Object 20"/>
            <p:cNvGraphicFramePr>
              <a:graphicFrameLocks noChangeAspect="1"/>
            </p:cNvGraphicFramePr>
            <p:nvPr/>
          </p:nvGraphicFramePr>
          <p:xfrm>
            <a:off x="1292" y="3232"/>
            <a:ext cx="19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39680" progId="Equation.3">
                    <p:embed/>
                  </p:oleObj>
                </mc:Choice>
                <mc:Fallback>
                  <p:oleObj name="公式" r:id="rId10" imgW="126720" imgH="139680" progId="Equation.3">
                    <p:embed/>
                    <p:pic>
                      <p:nvPicPr>
                        <p:cNvPr id="4679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232"/>
                          <a:ext cx="194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7989" name="Group 21"/>
            <p:cNvGrpSpPr>
              <a:grpSpLocks/>
            </p:cNvGrpSpPr>
            <p:nvPr/>
          </p:nvGrpSpPr>
          <p:grpSpPr bwMode="auto">
            <a:xfrm>
              <a:off x="1837" y="3067"/>
              <a:ext cx="960" cy="621"/>
              <a:chOff x="583" y="3067"/>
              <a:chExt cx="960" cy="621"/>
            </a:xfrm>
          </p:grpSpPr>
          <p:sp>
            <p:nvSpPr>
              <p:cNvPr id="467990" name="Line 22"/>
              <p:cNvSpPr>
                <a:spLocks noChangeShapeType="1"/>
              </p:cNvSpPr>
              <p:nvPr/>
            </p:nvSpPr>
            <p:spPr bwMode="auto">
              <a:xfrm>
                <a:off x="583" y="36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7991" name="Line 23"/>
              <p:cNvSpPr>
                <a:spLocks noChangeShapeType="1"/>
              </p:cNvSpPr>
              <p:nvPr/>
            </p:nvSpPr>
            <p:spPr bwMode="auto">
              <a:xfrm flipV="1">
                <a:off x="583" y="3067"/>
                <a:ext cx="0" cy="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7992" name="Object 24"/>
            <p:cNvGraphicFramePr>
              <a:graphicFrameLocks noChangeAspect="1"/>
            </p:cNvGraphicFramePr>
            <p:nvPr/>
          </p:nvGraphicFramePr>
          <p:xfrm>
            <a:off x="1891" y="3067"/>
            <a:ext cx="17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177480" progId="Equation.3">
                    <p:embed/>
                  </p:oleObj>
                </mc:Choice>
                <mc:Fallback>
                  <p:oleObj name="公式" r:id="rId12" imgW="126720" imgH="177480" progId="Equation.3">
                    <p:embed/>
                    <p:pic>
                      <p:nvPicPr>
                        <p:cNvPr id="4679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3067"/>
                          <a:ext cx="17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7993" name="Group 25"/>
          <p:cNvGrpSpPr>
            <a:grpSpLocks/>
          </p:cNvGrpSpPr>
          <p:nvPr/>
        </p:nvGrpSpPr>
        <p:grpSpPr bwMode="auto">
          <a:xfrm>
            <a:off x="6615113" y="4178300"/>
            <a:ext cx="1844675" cy="1057275"/>
            <a:chOff x="3969" y="3022"/>
            <a:chExt cx="1162" cy="666"/>
          </a:xfrm>
        </p:grpSpPr>
        <p:sp>
          <p:nvSpPr>
            <p:cNvPr id="467994" name="Line 26"/>
            <p:cNvSpPr>
              <a:spLocks noChangeShapeType="1"/>
            </p:cNvSpPr>
            <p:nvPr/>
          </p:nvSpPr>
          <p:spPr bwMode="auto">
            <a:xfrm>
              <a:off x="4830" y="3521"/>
              <a:ext cx="3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7995" name="Oval 27"/>
            <p:cNvSpPr>
              <a:spLocks noChangeArrowheads="1"/>
            </p:cNvSpPr>
            <p:nvPr/>
          </p:nvSpPr>
          <p:spPr bwMode="auto">
            <a:xfrm>
              <a:off x="4087" y="3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A</a:t>
              </a:r>
              <a:endParaRPr kumimoji="1" lang="en-US" altLang="zh-CN" sz="2400"/>
            </a:p>
          </p:txBody>
        </p:sp>
        <p:sp>
          <p:nvSpPr>
            <p:cNvPr id="467996" name="Oval 28"/>
            <p:cNvSpPr>
              <a:spLocks noChangeArrowheads="1"/>
            </p:cNvSpPr>
            <p:nvPr/>
          </p:nvSpPr>
          <p:spPr bwMode="auto">
            <a:xfrm>
              <a:off x="4423" y="3352"/>
              <a:ext cx="336" cy="336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FFCCCC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FF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</a:t>
              </a:r>
              <a:endParaRPr kumimoji="1" lang="en-US" altLang="zh-CN" sz="2400"/>
            </a:p>
          </p:txBody>
        </p:sp>
        <p:grpSp>
          <p:nvGrpSpPr>
            <p:cNvPr id="467997" name="Group 29"/>
            <p:cNvGrpSpPr>
              <a:grpSpLocks/>
            </p:cNvGrpSpPr>
            <p:nvPr/>
          </p:nvGrpSpPr>
          <p:grpSpPr bwMode="auto">
            <a:xfrm>
              <a:off x="3969" y="3067"/>
              <a:ext cx="960" cy="621"/>
              <a:chOff x="583" y="3067"/>
              <a:chExt cx="960" cy="621"/>
            </a:xfrm>
          </p:grpSpPr>
          <p:sp>
            <p:nvSpPr>
              <p:cNvPr id="467998" name="Line 30"/>
              <p:cNvSpPr>
                <a:spLocks noChangeShapeType="1"/>
              </p:cNvSpPr>
              <p:nvPr/>
            </p:nvSpPr>
            <p:spPr bwMode="auto">
              <a:xfrm>
                <a:off x="583" y="3688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7999" name="Line 31"/>
              <p:cNvSpPr>
                <a:spLocks noChangeShapeType="1"/>
              </p:cNvSpPr>
              <p:nvPr/>
            </p:nvSpPr>
            <p:spPr bwMode="auto">
              <a:xfrm flipV="1">
                <a:off x="583" y="3067"/>
                <a:ext cx="0" cy="6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68000" name="Object 32"/>
            <p:cNvGraphicFramePr>
              <a:graphicFrameLocks noChangeAspect="1"/>
            </p:cNvGraphicFramePr>
            <p:nvPr/>
          </p:nvGraphicFramePr>
          <p:xfrm>
            <a:off x="3978" y="3022"/>
            <a:ext cx="17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46800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3022"/>
                          <a:ext cx="179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01" name="Object 33"/>
            <p:cNvGraphicFramePr>
              <a:graphicFrameLocks noChangeAspect="1"/>
            </p:cNvGraphicFramePr>
            <p:nvPr/>
          </p:nvGraphicFramePr>
          <p:xfrm>
            <a:off x="4860" y="3270"/>
            <a:ext cx="2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46800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270"/>
                          <a:ext cx="23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02" name="AutoShape 34"/>
          <p:cNvSpPr>
            <a:spLocks noChangeArrowheads="1"/>
          </p:cNvSpPr>
          <p:nvPr/>
        </p:nvSpPr>
        <p:spPr bwMode="auto">
          <a:xfrm>
            <a:off x="4932363" y="4394200"/>
            <a:ext cx="576262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8005" name="Text Box 37"/>
          <p:cNvSpPr txBox="1">
            <a:spLocks noChangeArrowheads="1"/>
          </p:cNvSpPr>
          <p:nvPr/>
        </p:nvSpPr>
        <p:spPr bwMode="auto">
          <a:xfrm>
            <a:off x="4068763" y="4754563"/>
            <a:ext cx="2865437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完全非弹性碰撞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且无质量损失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6" grpId="0"/>
      <p:bldP spid="468002" grpId="0" animBg="1"/>
      <p:bldP spid="4680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A9037-A184-4FD7-B006-44B15F17BF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533400" y="1474788"/>
            <a:ext cx="424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宇宙速度的数量级：</a:t>
            </a:r>
          </a:p>
        </p:txBody>
      </p:sp>
      <p:graphicFrame>
        <p:nvGraphicFramePr>
          <p:cNvPr id="452612" name="Object 4"/>
          <p:cNvGraphicFramePr>
            <a:graphicFrameLocks noChangeAspect="1"/>
          </p:cNvGraphicFramePr>
          <p:nvPr/>
        </p:nvGraphicFramePr>
        <p:xfrm>
          <a:off x="4054475" y="1447800"/>
          <a:ext cx="15843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2030" imgH="203112" progId="Equation.3">
                  <p:embed/>
                </p:oleObj>
              </mc:Choice>
              <mc:Fallback>
                <p:oleObj name="公式" r:id="rId2" imgW="622030" imgH="203112" progId="Equation.3">
                  <p:embed/>
                  <p:pic>
                    <p:nvPicPr>
                      <p:cNvPr id="4526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447800"/>
                        <a:ext cx="15843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3" name="Object 5"/>
          <p:cNvGraphicFramePr>
            <a:graphicFrameLocks noChangeAspect="1"/>
          </p:cNvGraphicFramePr>
          <p:nvPr/>
        </p:nvGraphicFramePr>
        <p:xfrm>
          <a:off x="4060825" y="2133600"/>
          <a:ext cx="25273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52200" imgH="266400" progId="Equation.3">
                  <p:embed/>
                </p:oleObj>
              </mc:Choice>
              <mc:Fallback>
                <p:oleObj name="公式" r:id="rId4" imgW="952200" imgH="266400" progId="Equation.3">
                  <p:embed/>
                  <p:pic>
                    <p:nvPicPr>
                      <p:cNvPr id="452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133600"/>
                        <a:ext cx="25273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533400" y="3068638"/>
            <a:ext cx="79930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结论：在宏观领域中用牛顿力学处理问题已是足够精确了。 </a:t>
            </a:r>
          </a:p>
        </p:txBody>
      </p:sp>
      <p:grpSp>
        <p:nvGrpSpPr>
          <p:cNvPr id="452615" name="Group 7"/>
          <p:cNvGrpSpPr>
            <a:grpSpLocks/>
          </p:cNvGrpSpPr>
          <p:nvPr/>
        </p:nvGrpSpPr>
        <p:grpSpPr bwMode="auto">
          <a:xfrm>
            <a:off x="609600" y="4489450"/>
            <a:ext cx="2087563" cy="582613"/>
            <a:chOff x="476" y="2251"/>
            <a:chExt cx="1315" cy="367"/>
          </a:xfrm>
        </p:grpSpPr>
        <p:graphicFrame>
          <p:nvGraphicFramePr>
            <p:cNvPr id="452616" name="Object 8"/>
            <p:cNvGraphicFramePr>
              <a:graphicFrameLocks noChangeAspect="1"/>
            </p:cNvGraphicFramePr>
            <p:nvPr/>
          </p:nvGraphicFramePr>
          <p:xfrm>
            <a:off x="1111" y="2341"/>
            <a:ext cx="6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5320" imgH="139680" progId="Equation.3">
                    <p:embed/>
                  </p:oleObj>
                </mc:Choice>
                <mc:Fallback>
                  <p:oleObj name="公式" r:id="rId6" imgW="355320" imgH="139680" progId="Equation.3">
                    <p:embed/>
                    <p:pic>
                      <p:nvPicPr>
                        <p:cNvPr id="4526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41"/>
                          <a:ext cx="680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17" name="Text Box 9"/>
            <p:cNvSpPr txBox="1">
              <a:spLocks noChangeArrowheads="1"/>
            </p:cNvSpPr>
            <p:nvPr/>
          </p:nvSpPr>
          <p:spPr bwMode="auto">
            <a:xfrm>
              <a:off x="476" y="2251"/>
              <a:ext cx="862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如果</a:t>
              </a:r>
            </a:p>
          </p:txBody>
        </p:sp>
      </p:grpSp>
      <p:grpSp>
        <p:nvGrpSpPr>
          <p:cNvPr id="452618" name="Group 10"/>
          <p:cNvGrpSpPr>
            <a:grpSpLocks/>
          </p:cNvGrpSpPr>
          <p:nvPr/>
        </p:nvGrpSpPr>
        <p:grpSpPr bwMode="auto">
          <a:xfrm>
            <a:off x="2743200" y="4343400"/>
            <a:ext cx="4608513" cy="814388"/>
            <a:chOff x="2381" y="2160"/>
            <a:chExt cx="2903" cy="513"/>
          </a:xfrm>
        </p:grpSpPr>
        <p:graphicFrame>
          <p:nvGraphicFramePr>
            <p:cNvPr id="452619" name="Object 11"/>
            <p:cNvGraphicFramePr>
              <a:graphicFrameLocks noChangeAspect="1"/>
            </p:cNvGraphicFramePr>
            <p:nvPr/>
          </p:nvGraphicFramePr>
          <p:xfrm>
            <a:off x="2971" y="2160"/>
            <a:ext cx="129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98400" imgH="279360" progId="Equation.3">
                    <p:embed/>
                  </p:oleObj>
                </mc:Choice>
                <mc:Fallback>
                  <p:oleObj name="公式" r:id="rId8" imgW="698400" imgH="279360" progId="Equation.3">
                    <p:embed/>
                    <p:pic>
                      <p:nvPicPr>
                        <p:cNvPr id="4526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160"/>
                          <a:ext cx="1296" cy="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20" name="Text Box 12"/>
            <p:cNvSpPr txBox="1">
              <a:spLocks noChangeArrowheads="1"/>
            </p:cNvSpPr>
            <p:nvPr/>
          </p:nvSpPr>
          <p:spPr bwMode="auto">
            <a:xfrm>
              <a:off x="4241" y="2247"/>
              <a:ext cx="1043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为虚数</a:t>
              </a:r>
            </a:p>
          </p:txBody>
        </p:sp>
        <p:sp>
          <p:nvSpPr>
            <p:cNvPr id="452621" name="Text Box 13"/>
            <p:cNvSpPr txBox="1">
              <a:spLocks noChangeArrowheads="1"/>
            </p:cNvSpPr>
            <p:nvPr/>
          </p:nvSpPr>
          <p:spPr bwMode="auto">
            <a:xfrm>
              <a:off x="2381" y="2251"/>
              <a:ext cx="726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/>
                <a:t>，则</a:t>
              </a:r>
            </a:p>
          </p:txBody>
        </p:sp>
      </p:grpSp>
      <p:sp>
        <p:nvSpPr>
          <p:cNvPr id="452622" name="Text Box 14"/>
          <p:cNvSpPr txBox="1">
            <a:spLocks noChangeArrowheads="1"/>
          </p:cNvSpPr>
          <p:nvPr/>
        </p:nvSpPr>
        <p:spPr bwMode="auto">
          <a:xfrm>
            <a:off x="604838" y="5589588"/>
            <a:ext cx="8064500" cy="582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结论：真空中的光速是一切客观实体的</a:t>
            </a:r>
            <a:r>
              <a:rPr lang="zh-CN" altLang="en-US" sz="2800">
                <a:solidFill>
                  <a:srgbClr val="0000CC"/>
                </a:solidFill>
              </a:rPr>
              <a:t>速度极限</a:t>
            </a:r>
            <a:r>
              <a:rPr lang="zh-CN" altLang="en-US" sz="280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/>
      <p:bldP spid="452614" grpId="0"/>
      <p:bldP spid="4526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2E10C-8140-41A0-B577-D55317EB498F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468995" name="Object 3"/>
          <p:cNvGraphicFramePr>
            <a:graphicFrameLocks noChangeAspect="1"/>
          </p:cNvGraphicFramePr>
          <p:nvPr/>
        </p:nvGraphicFramePr>
        <p:xfrm>
          <a:off x="2286000" y="5410200"/>
          <a:ext cx="1549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406080" progId="Equation.3">
                  <p:embed/>
                </p:oleObj>
              </mc:Choice>
              <mc:Fallback>
                <p:oleObj name="公式" r:id="rId2" imgW="774360" imgH="406080" progId="Equation.3">
                  <p:embed/>
                  <p:pic>
                    <p:nvPicPr>
                      <p:cNvPr id="4689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1549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6" name="Object 4"/>
          <p:cNvGraphicFramePr>
            <a:graphicFrameLocks noChangeAspect="1"/>
          </p:cNvGraphicFramePr>
          <p:nvPr/>
        </p:nvGraphicFramePr>
        <p:xfrm>
          <a:off x="3429000" y="23622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0040" imgH="228600" progId="Equation.3">
                  <p:embed/>
                </p:oleObj>
              </mc:Choice>
              <mc:Fallback>
                <p:oleObj name="公式" r:id="rId4" imgW="1130040" imgH="228600" progId="Equation.3">
                  <p:embed/>
                  <p:pic>
                    <p:nvPicPr>
                      <p:cNvPr id="4689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226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7" name="Object 5"/>
          <p:cNvGraphicFramePr>
            <a:graphicFrameLocks noChangeAspect="1"/>
          </p:cNvGraphicFramePr>
          <p:nvPr/>
        </p:nvGraphicFramePr>
        <p:xfrm>
          <a:off x="2209800" y="4419600"/>
          <a:ext cx="1776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88840" imgH="393480" progId="Equation.3">
                  <p:embed/>
                </p:oleObj>
              </mc:Choice>
              <mc:Fallback>
                <p:oleObj name="公式" r:id="rId6" imgW="888840" imgH="393480" progId="Equation.3">
                  <p:embed/>
                  <p:pic>
                    <p:nvPicPr>
                      <p:cNvPr id="468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419600"/>
                        <a:ext cx="1776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999" name="Group 7"/>
          <p:cNvGrpSpPr>
            <a:grpSpLocks/>
          </p:cNvGrpSpPr>
          <p:nvPr/>
        </p:nvGrpSpPr>
        <p:grpSpPr bwMode="auto">
          <a:xfrm>
            <a:off x="750888" y="2360613"/>
            <a:ext cx="2919412" cy="534987"/>
            <a:chOff x="433" y="1099"/>
            <a:chExt cx="1839" cy="337"/>
          </a:xfrm>
        </p:grpSpPr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624" y="1099"/>
              <a:ext cx="164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/>
                <a:t>系动量守恒：</a:t>
              </a:r>
            </a:p>
          </p:txBody>
        </p:sp>
        <p:graphicFrame>
          <p:nvGraphicFramePr>
            <p:cNvPr id="469001" name="Object 9"/>
            <p:cNvGraphicFramePr>
              <a:graphicFrameLocks noChangeAspect="1"/>
            </p:cNvGraphicFramePr>
            <p:nvPr/>
          </p:nvGraphicFramePr>
          <p:xfrm>
            <a:off x="433" y="1134"/>
            <a:ext cx="25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77480" progId="Equation.3">
                    <p:embed/>
                  </p:oleObj>
                </mc:Choice>
                <mc:Fallback>
                  <p:oleObj name="公式" r:id="rId8" imgW="152280" imgH="177480" progId="Equation.3">
                    <p:embed/>
                    <p:pic>
                      <p:nvPicPr>
                        <p:cNvPr id="4690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" y="1134"/>
                          <a:ext cx="259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07" name="Rectangle 15"/>
          <p:cNvSpPr>
            <a:spLocks noChangeArrowheads="1"/>
          </p:cNvSpPr>
          <p:nvPr/>
        </p:nvSpPr>
        <p:spPr bwMode="auto">
          <a:xfrm>
            <a:off x="685800" y="16002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/>
              <a:t>S</a:t>
            </a:r>
            <a:r>
              <a:rPr kumimoji="1" lang="zh-CN" altLang="en-US" sz="2800"/>
              <a:t>系动量守恒：</a:t>
            </a:r>
          </a:p>
        </p:txBody>
      </p:sp>
      <p:graphicFrame>
        <p:nvGraphicFramePr>
          <p:cNvPr id="469008" name="Object 16"/>
          <p:cNvGraphicFramePr>
            <a:graphicFrameLocks noChangeAspect="1"/>
          </p:cNvGraphicFramePr>
          <p:nvPr/>
        </p:nvGraphicFramePr>
        <p:xfrm>
          <a:off x="3429000" y="1600200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91880" imgH="228600" progId="Equation.3">
                  <p:embed/>
                </p:oleObj>
              </mc:Choice>
              <mc:Fallback>
                <p:oleObj name="公式" r:id="rId10" imgW="1091880" imgH="228600" progId="Equation.3">
                  <p:embed/>
                  <p:pic>
                    <p:nvPicPr>
                      <p:cNvPr id="4690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00200"/>
                        <a:ext cx="2184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9013" name="Rectangle 21"/>
          <p:cNvSpPr>
            <a:spLocks noChangeArrowheads="1"/>
          </p:cNvSpPr>
          <p:nvPr/>
        </p:nvSpPr>
        <p:spPr bwMode="auto">
          <a:xfrm>
            <a:off x="685800" y="3200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质量守恒：</a:t>
            </a:r>
          </a:p>
        </p:txBody>
      </p:sp>
      <p:graphicFrame>
        <p:nvGraphicFramePr>
          <p:cNvPr id="469014" name="Object 22"/>
          <p:cNvGraphicFramePr>
            <a:graphicFrameLocks noChangeAspect="1"/>
          </p:cNvGraphicFramePr>
          <p:nvPr/>
        </p:nvGraphicFramePr>
        <p:xfrm>
          <a:off x="3506788" y="3276600"/>
          <a:ext cx="159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99920" imgH="228600" progId="Equation.3">
                  <p:embed/>
                </p:oleObj>
              </mc:Choice>
              <mc:Fallback>
                <p:oleObj name="公式" r:id="rId12" imgW="799920" imgH="228600" progId="Equation.3">
                  <p:embed/>
                  <p:pic>
                    <p:nvPicPr>
                      <p:cNvPr id="4690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3276600"/>
                        <a:ext cx="15986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9015" name="Object 23"/>
          <p:cNvGraphicFramePr>
            <a:graphicFrameLocks noChangeAspect="1"/>
          </p:cNvGraphicFramePr>
          <p:nvPr/>
        </p:nvGraphicFramePr>
        <p:xfrm>
          <a:off x="5410200" y="5105400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82400" imgH="177480" progId="Equation.3">
                  <p:embed/>
                </p:oleObj>
              </mc:Choice>
              <mc:Fallback>
                <p:oleObj name="公式" r:id="rId14" imgW="482400" imgH="177480" progId="Equation.3">
                  <p:embed/>
                  <p:pic>
                    <p:nvPicPr>
                      <p:cNvPr id="4690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05400"/>
                        <a:ext cx="965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6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6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6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6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7" grpId="0" autoUpdateAnimBg="0"/>
      <p:bldP spid="4690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8ACB-C8C2-4D83-8A17-231E549F6D5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43" name="Text Box 3"/>
          <p:cNvSpPr txBox="1">
            <a:spLocks noChangeArrowheads="1"/>
          </p:cNvSpPr>
          <p:nvPr/>
        </p:nvSpPr>
        <p:spPr bwMode="auto">
          <a:xfrm>
            <a:off x="457200" y="1391444"/>
            <a:ext cx="3429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由速度变换式：</a:t>
            </a:r>
          </a:p>
        </p:txBody>
      </p:sp>
      <p:graphicFrame>
        <p:nvGraphicFramePr>
          <p:cNvPr id="471044" name="Object 4"/>
          <p:cNvGraphicFramePr>
            <a:graphicFrameLocks noChangeAspect="1"/>
          </p:cNvGraphicFramePr>
          <p:nvPr/>
        </p:nvGraphicFramePr>
        <p:xfrm>
          <a:off x="3352800" y="1219200"/>
          <a:ext cx="1725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63280" imgH="431640" progId="Equation.3">
                  <p:embed/>
                </p:oleObj>
              </mc:Choice>
              <mc:Fallback>
                <p:oleObj name="公式" r:id="rId2" imgW="863280" imgH="431640" progId="Equation.3">
                  <p:embed/>
                  <p:pic>
                    <p:nvPicPr>
                      <p:cNvPr id="471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725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5" name="Object 5"/>
          <p:cNvGraphicFramePr>
            <a:graphicFrameLocks noChangeAspect="1"/>
          </p:cNvGraphicFramePr>
          <p:nvPr/>
        </p:nvGraphicFramePr>
        <p:xfrm>
          <a:off x="1447800" y="2133600"/>
          <a:ext cx="1676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38080" imgH="431640" progId="Equation.3">
                  <p:embed/>
                </p:oleObj>
              </mc:Choice>
              <mc:Fallback>
                <p:oleObj name="公式" r:id="rId4" imgW="838080" imgH="431640" progId="Equation.3">
                  <p:embed/>
                  <p:pic>
                    <p:nvPicPr>
                      <p:cNvPr id="4710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1676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46" name="AutoShape 6"/>
          <p:cNvSpPr>
            <a:spLocks noChangeArrowheads="1"/>
          </p:cNvSpPr>
          <p:nvPr/>
        </p:nvSpPr>
        <p:spPr bwMode="auto">
          <a:xfrm>
            <a:off x="3886200" y="2362200"/>
            <a:ext cx="576263" cy="3603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47" name="Object 7"/>
          <p:cNvGraphicFramePr>
            <a:graphicFrameLocks noChangeAspect="1"/>
          </p:cNvGraphicFramePr>
          <p:nvPr/>
        </p:nvGraphicFramePr>
        <p:xfrm>
          <a:off x="5105400" y="2133600"/>
          <a:ext cx="1598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99920" imgH="431640" progId="Equation.3">
                  <p:embed/>
                </p:oleObj>
              </mc:Choice>
              <mc:Fallback>
                <p:oleObj name="公式" r:id="rId6" imgW="799920" imgH="431640" progId="Equation.3">
                  <p:embed/>
                  <p:pic>
                    <p:nvPicPr>
                      <p:cNvPr id="471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33600"/>
                        <a:ext cx="1598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8" name="Object 8"/>
          <p:cNvGraphicFramePr>
            <a:graphicFrameLocks noChangeAspect="1"/>
          </p:cNvGraphicFramePr>
          <p:nvPr/>
        </p:nvGraphicFramePr>
        <p:xfrm>
          <a:off x="2286000" y="32766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65160" imgH="419040" progId="Equation.3">
                  <p:embed/>
                </p:oleObj>
              </mc:Choice>
              <mc:Fallback>
                <p:oleObj name="公式" r:id="rId8" imgW="965160" imgH="419040" progId="Equation.3">
                  <p:embed/>
                  <p:pic>
                    <p:nvPicPr>
                      <p:cNvPr id="4710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1930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49" name="Object 9"/>
          <p:cNvGraphicFramePr>
            <a:graphicFrameLocks noChangeAspect="1"/>
          </p:cNvGraphicFramePr>
          <p:nvPr/>
        </p:nvGraphicFramePr>
        <p:xfrm>
          <a:off x="990600" y="4419600"/>
          <a:ext cx="2005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02960" imgH="457200" progId="Equation.3">
                  <p:embed/>
                </p:oleObj>
              </mc:Choice>
              <mc:Fallback>
                <p:oleObj name="公式" r:id="rId10" imgW="1002960" imgH="457200" progId="Equation.3">
                  <p:embed/>
                  <p:pic>
                    <p:nvPicPr>
                      <p:cNvPr id="4710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005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1" name="AutoShape 11"/>
          <p:cNvSpPr>
            <a:spLocks noChangeArrowheads="1"/>
          </p:cNvSpPr>
          <p:nvPr/>
        </p:nvSpPr>
        <p:spPr bwMode="auto">
          <a:xfrm>
            <a:off x="1066800" y="3505200"/>
            <a:ext cx="792163" cy="4333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52" name="Object 12"/>
          <p:cNvGraphicFramePr>
            <a:graphicFrameLocks noChangeAspect="1"/>
          </p:cNvGraphicFramePr>
          <p:nvPr/>
        </p:nvGraphicFramePr>
        <p:xfrm>
          <a:off x="7162800" y="1473200"/>
          <a:ext cx="96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82400" imgH="177480" progId="Equation.3">
                  <p:embed/>
                </p:oleObj>
              </mc:Choice>
              <mc:Fallback>
                <p:oleObj name="公式" r:id="rId12" imgW="482400" imgH="177480" progId="Equation.3">
                  <p:embed/>
                  <p:pic>
                    <p:nvPicPr>
                      <p:cNvPr id="471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473200"/>
                        <a:ext cx="9652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3" name="Object 13"/>
          <p:cNvGraphicFramePr>
            <a:graphicFrameLocks noChangeAspect="1"/>
          </p:cNvGraphicFramePr>
          <p:nvPr/>
        </p:nvGraphicFramePr>
        <p:xfrm>
          <a:off x="5867400" y="3276600"/>
          <a:ext cx="266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33440" imgH="419040" progId="Equation.3">
                  <p:embed/>
                </p:oleObj>
              </mc:Choice>
              <mc:Fallback>
                <p:oleObj name="公式" r:id="rId14" imgW="1333440" imgH="419040" progId="Equation.3">
                  <p:embed/>
                  <p:pic>
                    <p:nvPicPr>
                      <p:cNvPr id="4710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26670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54" name="AutoShape 14"/>
          <p:cNvSpPr>
            <a:spLocks noChangeArrowheads="1"/>
          </p:cNvSpPr>
          <p:nvPr/>
        </p:nvSpPr>
        <p:spPr bwMode="auto">
          <a:xfrm>
            <a:off x="4648200" y="3505200"/>
            <a:ext cx="792163" cy="43338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56" name="Object 16"/>
          <p:cNvGraphicFramePr>
            <a:graphicFrameLocks noChangeAspect="1"/>
          </p:cNvGraphicFramePr>
          <p:nvPr/>
        </p:nvGraphicFramePr>
        <p:xfrm>
          <a:off x="990600" y="5702300"/>
          <a:ext cx="1192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596880" imgH="164880" progId="Equation.3">
                  <p:embed/>
                </p:oleObj>
              </mc:Choice>
              <mc:Fallback>
                <p:oleObj name="公式" r:id="rId16" imgW="596880" imgH="164880" progId="Equation.3">
                  <p:embed/>
                  <p:pic>
                    <p:nvPicPr>
                      <p:cNvPr id="4710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02300"/>
                        <a:ext cx="11922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57" name="Object 17"/>
          <p:cNvGraphicFramePr>
            <a:graphicFrameLocks noChangeAspect="1"/>
          </p:cNvGraphicFramePr>
          <p:nvPr/>
        </p:nvGraphicFramePr>
        <p:xfrm>
          <a:off x="3429000" y="5410200"/>
          <a:ext cx="2409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206360" imgH="457200" progId="Equation.3">
                  <p:embed/>
                </p:oleObj>
              </mc:Choice>
              <mc:Fallback>
                <p:oleObj name="公式" r:id="rId18" imgW="1206360" imgH="457200" progId="Equation.3">
                  <p:embed/>
                  <p:pic>
                    <p:nvPicPr>
                      <p:cNvPr id="4710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2409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7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6" grpId="0" animBg="1"/>
      <p:bldP spid="471051" grpId="0" animBg="1"/>
      <p:bldP spid="4710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8D17-B499-41D5-8CFE-A64BAF5E4C3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72068" name="Text Box 4"/>
          <p:cNvSpPr txBox="1">
            <a:spLocks noChangeArrowheads="1"/>
          </p:cNvSpPr>
          <p:nvPr/>
        </p:nvSpPr>
        <p:spPr bwMode="auto">
          <a:xfrm>
            <a:off x="685800" y="2452687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质速关系式： </a:t>
            </a:r>
          </a:p>
        </p:txBody>
      </p:sp>
      <p:graphicFrame>
        <p:nvGraphicFramePr>
          <p:cNvPr id="472069" name="Object 5"/>
          <p:cNvGraphicFramePr>
            <a:graphicFrameLocks noChangeAspect="1"/>
          </p:cNvGraphicFramePr>
          <p:nvPr/>
        </p:nvGraphicFramePr>
        <p:xfrm>
          <a:off x="3581400" y="2413000"/>
          <a:ext cx="19462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760" imgH="469800" progId="Equation.3">
                  <p:embed/>
                </p:oleObj>
              </mc:Choice>
              <mc:Fallback>
                <p:oleObj name="公式" r:id="rId2" imgW="977760" imgH="469800" progId="Equation.3">
                  <p:embed/>
                  <p:pic>
                    <p:nvPicPr>
                      <p:cNvPr id="472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13000"/>
                        <a:ext cx="1946275" cy="9398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0" name="Object 6"/>
          <p:cNvGraphicFramePr>
            <a:graphicFrameLocks noChangeAspect="1"/>
          </p:cNvGraphicFramePr>
          <p:nvPr/>
        </p:nvGraphicFramePr>
        <p:xfrm>
          <a:off x="990600" y="3505200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228600" progId="Equation.3">
                  <p:embed/>
                </p:oleObj>
              </mc:Choice>
              <mc:Fallback>
                <p:oleObj name="公式" r:id="rId4" imgW="990360" imgH="228600" progId="Equation.3">
                  <p:embed/>
                  <p:pic>
                    <p:nvPicPr>
                      <p:cNvPr id="472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1984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Text Box 7"/>
          <p:cNvSpPr txBox="1">
            <a:spLocks noChangeArrowheads="1"/>
          </p:cNvSpPr>
          <p:nvPr/>
        </p:nvSpPr>
        <p:spPr bwMode="auto">
          <a:xfrm>
            <a:off x="3940175" y="3443287"/>
            <a:ext cx="352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/>
              <a:t>m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3300"/>
                </a:solidFill>
              </a:rPr>
              <a:t>静止质量</a:t>
            </a:r>
          </a:p>
        </p:txBody>
      </p:sp>
      <p:sp>
        <p:nvSpPr>
          <p:cNvPr id="472074" name="Rectangle 10"/>
          <p:cNvSpPr>
            <a:spLocks noChangeArrowheads="1"/>
          </p:cNvSpPr>
          <p:nvPr/>
        </p:nvSpPr>
        <p:spPr bwMode="auto">
          <a:xfrm>
            <a:off x="838200" y="4129087"/>
            <a:ext cx="6584950" cy="519113"/>
          </a:xfrm>
          <a:prstGeom prst="rect">
            <a:avLst/>
          </a:prstGeom>
          <a:solidFill>
            <a:srgbClr val="CC99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质速关系</a:t>
            </a:r>
            <a:r>
              <a:rPr lang="zh-CN" altLang="en-US" sz="2800" dirty="0"/>
              <a:t>反映了物质与运动的不可分割性</a:t>
            </a:r>
          </a:p>
        </p:txBody>
      </p:sp>
      <p:graphicFrame>
        <p:nvGraphicFramePr>
          <p:cNvPr id="472075" name="Object 11"/>
          <p:cNvGraphicFramePr>
            <a:graphicFrameLocks noChangeAspect="1"/>
          </p:cNvGraphicFramePr>
          <p:nvPr/>
        </p:nvGraphicFramePr>
        <p:xfrm>
          <a:off x="3429000" y="5334000"/>
          <a:ext cx="26050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07880" imgH="469800" progId="Equation.3">
                  <p:embed/>
                </p:oleObj>
              </mc:Choice>
              <mc:Fallback>
                <p:oleObj name="公式" r:id="rId6" imgW="1307880" imgH="469800" progId="Equation.3">
                  <p:embed/>
                  <p:pic>
                    <p:nvPicPr>
                      <p:cNvPr id="4720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334000"/>
                        <a:ext cx="2605088" cy="94297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6" name="Text Box 12"/>
          <p:cNvSpPr txBox="1">
            <a:spLocks noChangeArrowheads="1"/>
          </p:cNvSpPr>
          <p:nvPr/>
        </p:nvSpPr>
        <p:spPr bwMode="auto">
          <a:xfrm>
            <a:off x="685800" y="4967287"/>
            <a:ext cx="2651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相对论性动量：</a:t>
            </a:r>
          </a:p>
        </p:txBody>
      </p:sp>
      <p:graphicFrame>
        <p:nvGraphicFramePr>
          <p:cNvPr id="472077" name="Object 13"/>
          <p:cNvGraphicFramePr>
            <a:graphicFrameLocks noChangeAspect="1"/>
          </p:cNvGraphicFramePr>
          <p:nvPr/>
        </p:nvGraphicFramePr>
        <p:xfrm>
          <a:off x="838200" y="1270000"/>
          <a:ext cx="1954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77760" imgH="393480" progId="Equation.3">
                  <p:embed/>
                </p:oleObj>
              </mc:Choice>
              <mc:Fallback>
                <p:oleObj name="公式" r:id="rId8" imgW="977760" imgH="393480" progId="Equation.3">
                  <p:embed/>
                  <p:pic>
                    <p:nvPicPr>
                      <p:cNvPr id="472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0000"/>
                        <a:ext cx="1954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78" name="Object 14"/>
          <p:cNvGraphicFramePr>
            <a:graphicFrameLocks noChangeAspect="1"/>
          </p:cNvGraphicFramePr>
          <p:nvPr/>
        </p:nvGraphicFramePr>
        <p:xfrm>
          <a:off x="3810000" y="1219200"/>
          <a:ext cx="2003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02960" imgH="457200" progId="Equation.3">
                  <p:embed/>
                </p:oleObj>
              </mc:Choice>
              <mc:Fallback>
                <p:oleObj name="公式" r:id="rId10" imgW="1002960" imgH="457200" progId="Equation.3">
                  <p:embed/>
                  <p:pic>
                    <p:nvPicPr>
                      <p:cNvPr id="472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219200"/>
                        <a:ext cx="20034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7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7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8" grpId="0"/>
      <p:bldP spid="472071" grpId="0"/>
      <p:bldP spid="472074" grpId="0" animBg="1"/>
      <p:bldP spid="4720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11B6-C666-4E11-A77E-CE089079CAB7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50165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相对论动力学的基本方程</a:t>
            </a:r>
          </a:p>
        </p:txBody>
      </p:sp>
      <p:graphicFrame>
        <p:nvGraphicFramePr>
          <p:cNvPr id="473092" name="Object 4"/>
          <p:cNvGraphicFramePr>
            <a:graphicFrameLocks noChangeAspect="1"/>
          </p:cNvGraphicFramePr>
          <p:nvPr/>
        </p:nvGraphicFramePr>
        <p:xfrm>
          <a:off x="2743200" y="1752600"/>
          <a:ext cx="3252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38000" imgH="558720" progId="Equation.3">
                  <p:embed/>
                </p:oleObj>
              </mc:Choice>
              <mc:Fallback>
                <p:oleObj name="公式" r:id="rId2" imgW="1638000" imgH="558720" progId="Equation.3">
                  <p:embed/>
                  <p:pic>
                    <p:nvPicPr>
                      <p:cNvPr id="4730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252788" cy="11176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3" name="Object 5"/>
          <p:cNvGraphicFramePr>
            <a:graphicFrameLocks noChangeAspect="1"/>
          </p:cNvGraphicFramePr>
          <p:nvPr/>
        </p:nvGraphicFramePr>
        <p:xfrm>
          <a:off x="685800" y="2984500"/>
          <a:ext cx="3910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55520" imgH="228600" progId="Equation.3">
                  <p:embed/>
                </p:oleObj>
              </mc:Choice>
              <mc:Fallback>
                <p:oleObj name="公式" r:id="rId4" imgW="1955520" imgH="228600" progId="Equation.3">
                  <p:embed/>
                  <p:pic>
                    <p:nvPicPr>
                      <p:cNvPr id="473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84500"/>
                        <a:ext cx="3910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4" name="Object 6"/>
          <p:cNvGraphicFramePr>
            <a:graphicFrameLocks noChangeAspect="1"/>
          </p:cNvGraphicFramePr>
          <p:nvPr/>
        </p:nvGraphicFramePr>
        <p:xfrm>
          <a:off x="6400800" y="2819400"/>
          <a:ext cx="1446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3600" imgH="393480" progId="Equation.3">
                  <p:embed/>
                </p:oleObj>
              </mc:Choice>
              <mc:Fallback>
                <p:oleObj name="公式" r:id="rId6" imgW="723600" imgH="393480" progId="Equation.3">
                  <p:embed/>
                  <p:pic>
                    <p:nvPicPr>
                      <p:cNvPr id="4730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19400"/>
                        <a:ext cx="14462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5" name="AutoShape 7"/>
          <p:cNvSpPr>
            <a:spLocks noChangeArrowheads="1"/>
          </p:cNvSpPr>
          <p:nvPr/>
        </p:nvSpPr>
        <p:spPr bwMode="auto">
          <a:xfrm>
            <a:off x="5029200" y="3032919"/>
            <a:ext cx="863600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3096" name="Text Box 8"/>
          <p:cNvSpPr txBox="1">
            <a:spLocks noChangeArrowheads="1"/>
          </p:cNvSpPr>
          <p:nvPr/>
        </p:nvSpPr>
        <p:spPr bwMode="auto">
          <a:xfrm>
            <a:off x="609600" y="3505200"/>
            <a:ext cx="579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设质点在恒力 </a:t>
            </a:r>
            <a:r>
              <a:rPr lang="en-US" altLang="zh-CN" sz="2400" i="1" dirty="0"/>
              <a:t>F </a:t>
            </a:r>
            <a:r>
              <a:rPr lang="zh-CN" altLang="en-US" sz="2400" dirty="0"/>
              <a:t>作用下做加速直线运动。</a:t>
            </a:r>
          </a:p>
        </p:txBody>
      </p:sp>
      <p:graphicFrame>
        <p:nvGraphicFramePr>
          <p:cNvPr id="473097" name="Object 9"/>
          <p:cNvGraphicFramePr>
            <a:graphicFrameLocks noChangeAspect="1"/>
          </p:cNvGraphicFramePr>
          <p:nvPr/>
        </p:nvGraphicFramePr>
        <p:xfrm>
          <a:off x="990600" y="4012406"/>
          <a:ext cx="257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82680" imgH="457200" progId="Equation.3">
                  <p:embed/>
                </p:oleObj>
              </mc:Choice>
              <mc:Fallback>
                <p:oleObj name="公式" r:id="rId8" imgW="1282680" imgH="457200" progId="Equation.3">
                  <p:embed/>
                  <p:pic>
                    <p:nvPicPr>
                      <p:cNvPr id="473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12406"/>
                        <a:ext cx="2578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099" name="Object 11"/>
          <p:cNvGraphicFramePr>
            <a:graphicFrameLocks noChangeAspect="1"/>
          </p:cNvGraphicFramePr>
          <p:nvPr/>
        </p:nvGraphicFramePr>
        <p:xfrm>
          <a:off x="6172200" y="3962400"/>
          <a:ext cx="2439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18960" imgH="507960" progId="Equation.3">
                  <p:embed/>
                </p:oleObj>
              </mc:Choice>
              <mc:Fallback>
                <p:oleObj name="公式" r:id="rId10" imgW="1218960" imgH="507960" progId="Equation.3">
                  <p:embed/>
                  <p:pic>
                    <p:nvPicPr>
                      <p:cNvPr id="473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962400"/>
                        <a:ext cx="2439988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0" name="AutoShape 12"/>
          <p:cNvSpPr>
            <a:spLocks noChangeArrowheads="1"/>
          </p:cNvSpPr>
          <p:nvPr/>
        </p:nvSpPr>
        <p:spPr bwMode="auto">
          <a:xfrm>
            <a:off x="4572000" y="4289425"/>
            <a:ext cx="863600" cy="360362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3101" name="Object 13"/>
          <p:cNvGraphicFramePr>
            <a:graphicFrameLocks noChangeAspect="1"/>
          </p:cNvGraphicFramePr>
          <p:nvPr/>
        </p:nvGraphicFramePr>
        <p:xfrm>
          <a:off x="2317750" y="5486400"/>
          <a:ext cx="27876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800" imgH="393480" progId="Equation.3">
                  <p:embed/>
                </p:oleObj>
              </mc:Choice>
              <mc:Fallback>
                <p:oleObj name="公式" r:id="rId12" imgW="1396800" imgH="393480" progId="Equation.3">
                  <p:embed/>
                  <p:pic>
                    <p:nvPicPr>
                      <p:cNvPr id="473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486400"/>
                        <a:ext cx="27876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2" name="Text Box 14"/>
          <p:cNvSpPr txBox="1">
            <a:spLocks noChangeArrowheads="1"/>
          </p:cNvSpPr>
          <p:nvPr/>
        </p:nvSpPr>
        <p:spPr bwMode="auto">
          <a:xfrm>
            <a:off x="2209800" y="50292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质点在</a:t>
            </a:r>
            <a:r>
              <a:rPr lang="zh-CN" altLang="en-US" sz="2400" dirty="0">
                <a:solidFill>
                  <a:srgbClr val="0000CC"/>
                </a:solidFill>
              </a:rPr>
              <a:t>恒力 </a:t>
            </a:r>
            <a:r>
              <a:rPr lang="en-US" altLang="zh-CN" sz="2400" i="1" dirty="0"/>
              <a:t>F </a:t>
            </a:r>
            <a:r>
              <a:rPr lang="zh-CN" altLang="en-US" sz="2400" dirty="0"/>
              <a:t>作用下做</a:t>
            </a:r>
            <a:r>
              <a:rPr lang="zh-CN" altLang="en-US" sz="2400" dirty="0">
                <a:solidFill>
                  <a:srgbClr val="0000CC"/>
                </a:solidFill>
              </a:rPr>
              <a:t>变</a:t>
            </a:r>
            <a:r>
              <a:rPr lang="zh-CN" altLang="en-US" sz="2400" dirty="0"/>
              <a:t>加速运动。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5" grpId="0" animBg="1"/>
      <p:bldP spid="473096" grpId="0"/>
      <p:bldP spid="473100" grpId="0" animBg="1"/>
      <p:bldP spid="47310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F25C-4FF5-43CC-A392-18AFD6A2012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相对论能量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381000" y="1697037"/>
            <a:ext cx="837723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设某一质点在外力</a:t>
            </a:r>
            <a:r>
              <a:rPr lang="en-US" altLang="zh-CN" sz="2400" i="1" dirty="0"/>
              <a:t>F</a:t>
            </a:r>
            <a:r>
              <a:rPr lang="zh-CN" altLang="en-US" sz="2400" dirty="0"/>
              <a:t>作用下，由静止开始沿</a:t>
            </a:r>
            <a:r>
              <a:rPr lang="en-US" altLang="zh-CN" sz="2400" i="1" dirty="0"/>
              <a:t>Ox</a:t>
            </a:r>
            <a:r>
              <a:rPr lang="zh-CN" altLang="en-US" sz="2400" dirty="0"/>
              <a:t>轴做一维运动。 </a:t>
            </a: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>
            <a:off x="762000" y="2154237"/>
            <a:ext cx="21336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由动能定理：</a:t>
            </a:r>
          </a:p>
        </p:txBody>
      </p:sp>
      <p:graphicFrame>
        <p:nvGraphicFramePr>
          <p:cNvPr id="474119" name="Object 7"/>
          <p:cNvGraphicFramePr>
            <a:graphicFrameLocks noChangeAspect="1"/>
          </p:cNvGraphicFramePr>
          <p:nvPr/>
        </p:nvGraphicFramePr>
        <p:xfrm>
          <a:off x="1231900" y="2743200"/>
          <a:ext cx="6427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87440" imgH="457200" progId="Equation.3">
                  <p:embed/>
                </p:oleObj>
              </mc:Choice>
              <mc:Fallback>
                <p:oleObj name="公式" r:id="rId2" imgW="3187440" imgH="457200" progId="Equation.3">
                  <p:embed/>
                  <p:pic>
                    <p:nvPicPr>
                      <p:cNvPr id="4741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2743200"/>
                        <a:ext cx="64277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20" name="Object 8"/>
          <p:cNvGraphicFramePr>
            <a:graphicFrameLocks noChangeAspect="1"/>
          </p:cNvGraphicFramePr>
          <p:nvPr/>
        </p:nvGraphicFramePr>
        <p:xfrm>
          <a:off x="1144588" y="4495800"/>
          <a:ext cx="45704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86000" imgH="495000" progId="Equation.3">
                  <p:embed/>
                </p:oleObj>
              </mc:Choice>
              <mc:Fallback>
                <p:oleObj name="公式" r:id="rId4" imgW="2286000" imgH="495000" progId="Equation.3">
                  <p:embed/>
                  <p:pic>
                    <p:nvPicPr>
                      <p:cNvPr id="4741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495800"/>
                        <a:ext cx="4570412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1" name="Text Box 9"/>
          <p:cNvSpPr txBox="1">
            <a:spLocks noChangeArrowheads="1"/>
          </p:cNvSpPr>
          <p:nvPr/>
        </p:nvSpPr>
        <p:spPr bwMode="auto">
          <a:xfrm>
            <a:off x="762000" y="3733800"/>
            <a:ext cx="21590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积分可得：</a:t>
            </a:r>
          </a:p>
        </p:txBody>
      </p:sp>
      <p:sp>
        <p:nvSpPr>
          <p:cNvPr id="474122" name="Text Box 10"/>
          <p:cNvSpPr txBox="1">
            <a:spLocks noChangeArrowheads="1"/>
          </p:cNvSpPr>
          <p:nvPr/>
        </p:nvSpPr>
        <p:spPr bwMode="auto">
          <a:xfrm>
            <a:off x="990600" y="5791200"/>
            <a:ext cx="7848600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上式虽从一个特例推出，却具有普遍意义。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74117" grpId="0"/>
      <p:bldP spid="474121" grpId="0"/>
      <p:bldP spid="4741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8F83-3A77-4D8A-BD34-3BB9DAD1091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相对论能量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914400" y="1766887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相对论</a:t>
            </a:r>
            <a:r>
              <a:rPr kumimoji="1" lang="zh-CN" altLang="en-US" sz="2800" dirty="0">
                <a:solidFill>
                  <a:srgbClr val="0000CC"/>
                </a:solidFill>
              </a:rPr>
              <a:t>动能</a:t>
            </a:r>
            <a:r>
              <a:rPr kumimoji="1" lang="zh-CN" altLang="en-US" sz="2800" dirty="0"/>
              <a:t>：</a:t>
            </a:r>
          </a:p>
        </p:txBody>
      </p:sp>
      <p:graphicFrame>
        <p:nvGraphicFramePr>
          <p:cNvPr id="475141" name="Object 5"/>
          <p:cNvGraphicFramePr>
            <a:graphicFrameLocks noChangeAspect="1"/>
          </p:cNvGraphicFramePr>
          <p:nvPr/>
        </p:nvGraphicFramePr>
        <p:xfrm>
          <a:off x="3657600" y="1784349"/>
          <a:ext cx="20748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241200" progId="Equation.3">
                  <p:embed/>
                </p:oleObj>
              </mc:Choice>
              <mc:Fallback>
                <p:oleObj name="公式" r:id="rId2" imgW="1028520" imgH="241200" progId="Equation.3">
                  <p:embed/>
                  <p:pic>
                    <p:nvPicPr>
                      <p:cNvPr id="4751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84349"/>
                        <a:ext cx="2074863" cy="48418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914400" y="2516584"/>
            <a:ext cx="2667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相对论</a:t>
            </a:r>
            <a:r>
              <a:rPr kumimoji="1" lang="zh-CN" altLang="en-US" sz="2800" dirty="0">
                <a:solidFill>
                  <a:srgbClr val="0000CC"/>
                </a:solidFill>
              </a:rPr>
              <a:t>总能量</a:t>
            </a:r>
            <a:r>
              <a:rPr kumimoji="1" lang="zh-CN" altLang="en-US" sz="2800" dirty="0"/>
              <a:t>：</a:t>
            </a:r>
          </a:p>
        </p:txBody>
      </p:sp>
      <p:graphicFrame>
        <p:nvGraphicFramePr>
          <p:cNvPr id="475143" name="Object 7"/>
          <p:cNvGraphicFramePr>
            <a:graphicFrameLocks noChangeAspect="1"/>
          </p:cNvGraphicFramePr>
          <p:nvPr/>
        </p:nvGraphicFramePr>
        <p:xfrm>
          <a:off x="3636963" y="2575321"/>
          <a:ext cx="10874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45760" imgH="203040" progId="Equation.3">
                  <p:embed/>
                </p:oleObj>
              </mc:Choice>
              <mc:Fallback>
                <p:oleObj name="公式" r:id="rId4" imgW="545760" imgH="203040" progId="Equation.3">
                  <p:embed/>
                  <p:pic>
                    <p:nvPicPr>
                      <p:cNvPr id="4751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575321"/>
                        <a:ext cx="1087437" cy="4016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922338" y="3263107"/>
            <a:ext cx="26320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相对论</a:t>
            </a:r>
            <a:r>
              <a:rPr kumimoji="1" lang="zh-CN" altLang="en-US" sz="2800" dirty="0">
                <a:solidFill>
                  <a:srgbClr val="0000CC"/>
                </a:solidFill>
              </a:rPr>
              <a:t>静能</a:t>
            </a:r>
            <a:r>
              <a:rPr kumimoji="1" lang="zh-CN" altLang="en-US" sz="2800" dirty="0"/>
              <a:t>：</a:t>
            </a:r>
          </a:p>
        </p:txBody>
      </p:sp>
      <p:graphicFrame>
        <p:nvGraphicFramePr>
          <p:cNvPr id="475145" name="Object 9"/>
          <p:cNvGraphicFramePr>
            <a:graphicFrameLocks noChangeAspect="1"/>
          </p:cNvGraphicFramePr>
          <p:nvPr/>
        </p:nvGraphicFramePr>
        <p:xfrm>
          <a:off x="3646488" y="3280570"/>
          <a:ext cx="13065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47640" imgH="241200" progId="Equation.3">
                  <p:embed/>
                </p:oleObj>
              </mc:Choice>
              <mc:Fallback>
                <p:oleObj name="公式" r:id="rId6" imgW="647640" imgH="241200" progId="Equation.3">
                  <p:embed/>
                  <p:pic>
                    <p:nvPicPr>
                      <p:cNvPr id="475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280570"/>
                        <a:ext cx="1306512" cy="484187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189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6" name="Object 10"/>
          <p:cNvGraphicFramePr>
            <a:graphicFrameLocks noChangeAspect="1"/>
          </p:cNvGraphicFramePr>
          <p:nvPr/>
        </p:nvGraphicFramePr>
        <p:xfrm>
          <a:off x="3657600" y="4800600"/>
          <a:ext cx="16271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12520" imgH="228600" progId="Equation.3">
                  <p:embed/>
                </p:oleObj>
              </mc:Choice>
              <mc:Fallback>
                <p:oleObj name="公式" r:id="rId8" imgW="812520" imgH="228600" progId="Equation.3">
                  <p:embed/>
                  <p:pic>
                    <p:nvPicPr>
                      <p:cNvPr id="4751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16271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7" name="Text Box 11"/>
          <p:cNvSpPr txBox="1">
            <a:spLocks noChangeArrowheads="1"/>
          </p:cNvSpPr>
          <p:nvPr/>
        </p:nvSpPr>
        <p:spPr bwMode="auto">
          <a:xfrm>
            <a:off x="609600" y="3867150"/>
            <a:ext cx="79200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结论：如果一个物体的质量 </a:t>
            </a:r>
            <a:r>
              <a:rPr lang="en-US" altLang="zh-CN" sz="2400" i="1" dirty="0"/>
              <a:t>m </a:t>
            </a:r>
            <a:r>
              <a:rPr lang="zh-CN" altLang="en-US" sz="2400" dirty="0"/>
              <a:t>发生变化，必然伴随着它的能量 </a:t>
            </a:r>
            <a:r>
              <a:rPr lang="en-US" altLang="zh-CN" sz="2400" i="1" dirty="0"/>
              <a:t>E </a:t>
            </a:r>
            <a:r>
              <a:rPr lang="zh-CN" altLang="en-US" sz="2400" dirty="0"/>
              <a:t>发生相应的变化。</a:t>
            </a:r>
          </a:p>
        </p:txBody>
      </p:sp>
      <p:sp>
        <p:nvSpPr>
          <p:cNvPr id="475148" name="Text Box 12"/>
          <p:cNvSpPr txBox="1">
            <a:spLocks noChangeArrowheads="1"/>
          </p:cNvSpPr>
          <p:nvPr/>
        </p:nvSpPr>
        <p:spPr bwMode="auto">
          <a:xfrm>
            <a:off x="617538" y="5410200"/>
            <a:ext cx="7993062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相对论把</a:t>
            </a:r>
            <a:r>
              <a:rPr kumimoji="1" lang="zh-CN" altLang="en-US" sz="2400" dirty="0">
                <a:solidFill>
                  <a:srgbClr val="0000CC"/>
                </a:solidFill>
              </a:rPr>
              <a:t>质量守恒</a:t>
            </a:r>
            <a:r>
              <a:rPr kumimoji="1" lang="zh-CN" altLang="en-US" sz="2400" dirty="0"/>
              <a:t>与</a:t>
            </a:r>
            <a:r>
              <a:rPr kumimoji="1" lang="zh-CN" altLang="en-US" sz="2400" dirty="0">
                <a:solidFill>
                  <a:srgbClr val="0000CC"/>
                </a:solidFill>
              </a:rPr>
              <a:t>能量守恒</a:t>
            </a:r>
            <a:r>
              <a:rPr kumimoji="1" lang="zh-CN" altLang="en-US" sz="2400" dirty="0"/>
              <a:t>结合起来，统一成更普遍的</a:t>
            </a:r>
            <a:r>
              <a:rPr kumimoji="1" lang="zh-CN" altLang="en-US" sz="2400" dirty="0">
                <a:solidFill>
                  <a:srgbClr val="0000CC"/>
                </a:solidFill>
              </a:rPr>
              <a:t>质能守恒定律</a:t>
            </a:r>
            <a:r>
              <a:rPr kumimoji="1" lang="zh-CN" altLang="en-US" sz="2400" dirty="0"/>
              <a:t>。 </a:t>
            </a:r>
          </a:p>
        </p:txBody>
      </p:sp>
      <p:pic>
        <p:nvPicPr>
          <p:cNvPr id="475149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086600" y="304800"/>
            <a:ext cx="18954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/>
      <p:bldP spid="475142" grpId="0"/>
      <p:bldP spid="475144" grpId="0"/>
      <p:bldP spid="475147" grpId="0"/>
      <p:bldP spid="4751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16B3C-F6A4-4A93-A429-659904D06833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480260" name="Picture 4" descr="ls00300014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0588" y="1757363"/>
            <a:ext cx="2563812" cy="4033837"/>
          </a:xfrm>
          <a:prstGeom prst="rect">
            <a:avLst/>
          </a:prstGeom>
          <a:noFill/>
        </p:spPr>
      </p:pic>
    </p:spTree>
    <p:controls>
      <mc:AlternateContent xmlns:mc="http://schemas.openxmlformats.org/markup-compatibility/2006">
        <mc:Choice xmlns:v="urn:schemas-microsoft-com:vml" Requires="v">
          <p:control r:id="rId1" imgW="5328038" imgH="4033907"/>
        </mc:Choice>
        <mc:Fallback>
          <p:control r:id="rId1" imgW="5328038" imgH="4033907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913" y="1757363"/>
                  <a:ext cx="5327650" cy="40338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5AC0-8E0A-4C72-946C-E6743932699F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482307" name="Picture 3" descr="7303411620051013092550_1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184275"/>
            <a:ext cx="6445250" cy="4835525"/>
          </a:xfrm>
          <a:prstGeom prst="rect">
            <a:avLst/>
          </a:prstGeom>
          <a:noFill/>
        </p:spPr>
      </p:pic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3352800" y="5867400"/>
            <a:ext cx="2085975" cy="457200"/>
          </a:xfrm>
          <a:prstGeom prst="rect">
            <a:avLst/>
          </a:prstGeom>
          <a:ln>
            <a:headEnd/>
            <a:tailEnd type="none" w="sm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6800" rIns="90000" bIns="46800" anchor="ctr">
            <a:spAutoFit/>
          </a:bodyPr>
          <a:lstStyle/>
          <a:p>
            <a:r>
              <a:rPr kumimoji="1" lang="zh-CN" altLang="en-US" sz="2400" dirty="0">
                <a:solidFill>
                  <a:srgbClr val="0000FF"/>
                </a:solidFill>
              </a:rPr>
              <a:t>大亚湾核电站</a:t>
            </a:r>
            <a:r>
              <a:rPr kumimoji="1"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75C9-11C4-4C0B-94A4-BD39ACAA7B8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讨论动能：</a:t>
            </a:r>
          </a:p>
        </p:txBody>
      </p:sp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1676400" y="1447800"/>
          <a:ext cx="49768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89040" imgH="558720" progId="Equation.3">
                  <p:embed/>
                </p:oleObj>
              </mc:Choice>
              <mc:Fallback>
                <p:oleObj name="公式" r:id="rId2" imgW="2489040" imgH="558720" progId="Equation.3">
                  <p:embed/>
                  <p:pic>
                    <p:nvPicPr>
                      <p:cNvPr id="476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4976813" cy="1117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Object 5"/>
          <p:cNvGraphicFramePr>
            <a:graphicFrameLocks noChangeAspect="1"/>
          </p:cNvGraphicFramePr>
          <p:nvPr/>
        </p:nvGraphicFramePr>
        <p:xfrm>
          <a:off x="1752600" y="2819400"/>
          <a:ext cx="44688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34880" imgH="571320" progId="Equation.3">
                  <p:embed/>
                </p:oleObj>
              </mc:Choice>
              <mc:Fallback>
                <p:oleObj name="公式" r:id="rId4" imgW="2234880" imgH="571320" progId="Equation.3">
                  <p:embed/>
                  <p:pic>
                    <p:nvPicPr>
                      <p:cNvPr id="476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19400"/>
                        <a:ext cx="4468813" cy="1143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6" name="Object 6"/>
          <p:cNvGraphicFramePr>
            <a:graphicFrameLocks noChangeAspect="1"/>
          </p:cNvGraphicFramePr>
          <p:nvPr/>
        </p:nvGraphicFramePr>
        <p:xfrm>
          <a:off x="1752600" y="4191000"/>
          <a:ext cx="37830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92160" imgH="419040" progId="Equation.3">
                  <p:embed/>
                </p:oleObj>
              </mc:Choice>
              <mc:Fallback>
                <p:oleObj name="公式" r:id="rId6" imgW="1892160" imgH="419040" progId="Equation.3">
                  <p:embed/>
                  <p:pic>
                    <p:nvPicPr>
                      <p:cNvPr id="476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191000"/>
                        <a:ext cx="3783013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8" name="Object 8"/>
          <p:cNvGraphicFramePr>
            <a:graphicFrameLocks noChangeAspect="1"/>
          </p:cNvGraphicFramePr>
          <p:nvPr/>
        </p:nvGraphicFramePr>
        <p:xfrm>
          <a:off x="2133600" y="5791200"/>
          <a:ext cx="11414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71320" imgH="203040" progId="Equation.3">
                  <p:embed/>
                </p:oleObj>
              </mc:Choice>
              <mc:Fallback>
                <p:oleObj name="公式" r:id="rId8" imgW="571320" imgH="203040" progId="Equation.3">
                  <p:embed/>
                  <p:pic>
                    <p:nvPicPr>
                      <p:cNvPr id="476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91200"/>
                        <a:ext cx="1141413" cy="406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9" name="Object 9"/>
          <p:cNvGraphicFramePr>
            <a:graphicFrameLocks noChangeAspect="1"/>
          </p:cNvGraphicFramePr>
          <p:nvPr/>
        </p:nvGraphicFramePr>
        <p:xfrm>
          <a:off x="3733800" y="5562600"/>
          <a:ext cx="2132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66680" imgH="393480" progId="Equation.3">
                  <p:embed/>
                </p:oleObj>
              </mc:Choice>
              <mc:Fallback>
                <p:oleObj name="公式" r:id="rId10" imgW="1066680" imgH="393480" progId="Equation.3">
                  <p:embed/>
                  <p:pic>
                    <p:nvPicPr>
                      <p:cNvPr id="4761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62600"/>
                        <a:ext cx="21320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1593903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7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4B757-70B7-4289-A919-61AA0E2E5C2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77187" name="Rectangle 3"/>
          <p:cNvSpPr>
            <a:spLocks noChangeArrowheads="1"/>
          </p:cNvSpPr>
          <p:nvPr/>
        </p:nvSpPr>
        <p:spPr bwMode="auto">
          <a:xfrm>
            <a:off x="50165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相对论动量与能量的关系</a:t>
            </a:r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990600" y="1676400"/>
          <a:ext cx="274161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495000" progId="Equation.3">
                  <p:embed/>
                </p:oleObj>
              </mc:Choice>
              <mc:Fallback>
                <p:oleObj name="公式" r:id="rId2" imgW="1371600" imgH="495000" progId="Equation.3">
                  <p:embed/>
                  <p:pic>
                    <p:nvPicPr>
                      <p:cNvPr id="477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2741613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Object 5"/>
          <p:cNvGraphicFramePr>
            <a:graphicFrameLocks noChangeAspect="1"/>
          </p:cNvGraphicFramePr>
          <p:nvPr/>
        </p:nvGraphicFramePr>
        <p:xfrm>
          <a:off x="3810000" y="1701006"/>
          <a:ext cx="2665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33440" imgH="469800" progId="Equation.3">
                  <p:embed/>
                </p:oleObj>
              </mc:Choice>
              <mc:Fallback>
                <p:oleObj name="公式" r:id="rId4" imgW="1333440" imgH="469800" progId="Equation.3">
                  <p:embed/>
                  <p:pic>
                    <p:nvPicPr>
                      <p:cNvPr id="477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01006"/>
                        <a:ext cx="26654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0" name="Object 6"/>
          <p:cNvGraphicFramePr>
            <a:graphicFrameLocks noChangeAspect="1"/>
          </p:cNvGraphicFramePr>
          <p:nvPr/>
        </p:nvGraphicFramePr>
        <p:xfrm>
          <a:off x="914400" y="2667000"/>
          <a:ext cx="3376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88760" imgH="482400" progId="Equation.3">
                  <p:embed/>
                </p:oleObj>
              </mc:Choice>
              <mc:Fallback>
                <p:oleObj name="公式" r:id="rId6" imgW="1688760" imgH="482400" progId="Equation.3">
                  <p:embed/>
                  <p:pic>
                    <p:nvPicPr>
                      <p:cNvPr id="477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33766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1" name="Object 7"/>
          <p:cNvGraphicFramePr>
            <a:graphicFrameLocks noChangeAspect="1"/>
          </p:cNvGraphicFramePr>
          <p:nvPr/>
        </p:nvGraphicFramePr>
        <p:xfrm>
          <a:off x="2286000" y="3742267"/>
          <a:ext cx="281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09400" imgH="457200" progId="Equation.3">
                  <p:embed/>
                </p:oleObj>
              </mc:Choice>
              <mc:Fallback>
                <p:oleObj name="公式" r:id="rId8" imgW="1409400" imgH="457200" progId="Equation.3">
                  <p:embed/>
                  <p:pic>
                    <p:nvPicPr>
                      <p:cNvPr id="477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42267"/>
                        <a:ext cx="28178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2" name="Object 8"/>
          <p:cNvGraphicFramePr>
            <a:graphicFrameLocks noChangeAspect="1"/>
          </p:cNvGraphicFramePr>
          <p:nvPr/>
        </p:nvGraphicFramePr>
        <p:xfrm>
          <a:off x="2286000" y="4766734"/>
          <a:ext cx="182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14400" imgH="457200" progId="Equation.3">
                  <p:embed/>
                </p:oleObj>
              </mc:Choice>
              <mc:Fallback>
                <p:oleObj name="公式" r:id="rId10" imgW="914400" imgH="457200" progId="Equation.3">
                  <p:embed/>
                  <p:pic>
                    <p:nvPicPr>
                      <p:cNvPr id="477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66734"/>
                        <a:ext cx="1828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Object 9"/>
          <p:cNvGraphicFramePr>
            <a:graphicFrameLocks noChangeAspect="1"/>
          </p:cNvGraphicFramePr>
          <p:nvPr/>
        </p:nvGraphicFramePr>
        <p:xfrm>
          <a:off x="2286000" y="5791200"/>
          <a:ext cx="91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57200" imgH="241200" progId="Equation.3">
                  <p:embed/>
                </p:oleObj>
              </mc:Choice>
              <mc:Fallback>
                <p:oleObj name="公式" r:id="rId12" imgW="457200" imgH="241200" progId="Equation.3">
                  <p:embed/>
                  <p:pic>
                    <p:nvPicPr>
                      <p:cNvPr id="477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91200"/>
                        <a:ext cx="914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CE75D-98BE-4141-B7DE-C768C10EE78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相对论速度变换 </a:t>
            </a: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根据洛伦兹变换，可以导出相对论速度变换式。 </a:t>
            </a:r>
          </a:p>
        </p:txBody>
      </p: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1066800" y="2105025"/>
          <a:ext cx="1554163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4360" imgH="583920" progId="Equation.3">
                  <p:embed/>
                </p:oleObj>
              </mc:Choice>
              <mc:Fallback>
                <p:oleObj name="公式" r:id="rId2" imgW="774360" imgH="583920" progId="Equation.3">
                  <p:embed/>
                  <p:pic>
                    <p:nvPicPr>
                      <p:cNvPr id="453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105025"/>
                        <a:ext cx="1554163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1066800" y="3300546"/>
          <a:ext cx="2293938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55600" imgH="660240" progId="Equation.3">
                  <p:embed/>
                </p:oleObj>
              </mc:Choice>
              <mc:Fallback>
                <p:oleObj name="公式" r:id="rId4" imgW="1155600" imgH="660240" progId="Equation.3">
                  <p:embed/>
                  <p:pic>
                    <p:nvPicPr>
                      <p:cNvPr id="453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00546"/>
                        <a:ext cx="2293938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990600" y="4639491"/>
          <a:ext cx="23034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3000" imgH="647640" progId="Equation.3">
                  <p:embed/>
                </p:oleObj>
              </mc:Choice>
              <mc:Fallback>
                <p:oleObj name="公式" r:id="rId6" imgW="1143000" imgH="647640" progId="Equation.3">
                  <p:embed/>
                  <p:pic>
                    <p:nvPicPr>
                      <p:cNvPr id="453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39491"/>
                        <a:ext cx="230346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0" name="Object 8"/>
          <p:cNvGraphicFramePr>
            <a:graphicFrameLocks noChangeAspect="1"/>
          </p:cNvGraphicFramePr>
          <p:nvPr/>
        </p:nvGraphicFramePr>
        <p:xfrm>
          <a:off x="5334000" y="2105025"/>
          <a:ext cx="15811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320" imgH="583920" progId="Equation.3">
                  <p:embed/>
                </p:oleObj>
              </mc:Choice>
              <mc:Fallback>
                <p:oleObj name="公式" r:id="rId8" imgW="787320" imgH="583920" progId="Equation.3">
                  <p:embed/>
                  <p:pic>
                    <p:nvPicPr>
                      <p:cNvPr id="453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05025"/>
                        <a:ext cx="15811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1" name="Object 9"/>
          <p:cNvGraphicFramePr>
            <a:graphicFrameLocks noChangeAspect="1"/>
          </p:cNvGraphicFramePr>
          <p:nvPr/>
        </p:nvGraphicFramePr>
        <p:xfrm>
          <a:off x="5334000" y="3300546"/>
          <a:ext cx="23129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55600" imgH="660240" progId="Equation.3">
                  <p:embed/>
                </p:oleObj>
              </mc:Choice>
              <mc:Fallback>
                <p:oleObj name="公式" r:id="rId10" imgW="1155600" imgH="660240" progId="Equation.3">
                  <p:embed/>
                  <p:pic>
                    <p:nvPicPr>
                      <p:cNvPr id="453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00546"/>
                        <a:ext cx="23129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2" name="Object 10"/>
          <p:cNvGraphicFramePr>
            <a:graphicFrameLocks noChangeAspect="1"/>
          </p:cNvGraphicFramePr>
          <p:nvPr/>
        </p:nvGraphicFramePr>
        <p:xfrm>
          <a:off x="5410200" y="4639491"/>
          <a:ext cx="2286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143000" imgH="647640" progId="Equation.3">
                  <p:embed/>
                </p:oleObj>
              </mc:Choice>
              <mc:Fallback>
                <p:oleObj name="公式" r:id="rId12" imgW="1143000" imgH="647640" progId="Equation.3">
                  <p:embed/>
                  <p:pic>
                    <p:nvPicPr>
                      <p:cNvPr id="4536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639491"/>
                        <a:ext cx="2286000" cy="1287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Rectangle 12"/>
          <p:cNvSpPr>
            <a:spLocks noChangeArrowheads="1"/>
          </p:cNvSpPr>
          <p:nvPr/>
        </p:nvSpPr>
        <p:spPr bwMode="auto">
          <a:xfrm>
            <a:off x="1676400" y="5884818"/>
            <a:ext cx="567055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400" dirty="0"/>
              <a:t>洛伦兹速度变换满足光速不变性的假设。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AA65-B3A9-4A2F-B343-5E1D66B94A4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78211" name="Rectangle 3"/>
          <p:cNvSpPr>
            <a:spLocks noChangeArrowheads="1"/>
          </p:cNvSpPr>
          <p:nvPr/>
        </p:nvSpPr>
        <p:spPr bwMode="auto">
          <a:xfrm>
            <a:off x="50165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相对论动量与能量的关系</a:t>
            </a:r>
          </a:p>
        </p:txBody>
      </p:sp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1524000" y="2209800"/>
          <a:ext cx="52720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54000" imgH="241200" progId="Equation.3">
                  <p:embed/>
                </p:oleObj>
              </mc:Choice>
              <mc:Fallback>
                <p:oleObj name="公式" r:id="rId2" imgW="1854000" imgH="241200" progId="Equation.3">
                  <p:embed/>
                  <p:pic>
                    <p:nvPicPr>
                      <p:cNvPr id="4782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5272088" cy="67468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8215" name="Group 7"/>
          <p:cNvGrpSpPr>
            <a:grpSpLocks/>
          </p:cNvGrpSpPr>
          <p:nvPr/>
        </p:nvGrpSpPr>
        <p:grpSpPr bwMode="auto">
          <a:xfrm>
            <a:off x="609600" y="3352800"/>
            <a:ext cx="4752975" cy="581025"/>
            <a:chOff x="385" y="2563"/>
            <a:chExt cx="2994" cy="366"/>
          </a:xfrm>
        </p:grpSpPr>
        <p:sp>
          <p:nvSpPr>
            <p:cNvPr id="478216" name="Rectangle 8"/>
            <p:cNvSpPr>
              <a:spLocks noChangeArrowheads="1"/>
            </p:cNvSpPr>
            <p:nvPr/>
          </p:nvSpPr>
          <p:spPr bwMode="auto">
            <a:xfrm>
              <a:off x="385" y="2568"/>
              <a:ext cx="299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cs typeface="Times New Roman" pitchFamily="18" charset="0"/>
                </a:rPr>
                <a:t>静质量            </a:t>
              </a:r>
              <a:r>
                <a:rPr lang="zh-CN" altLang="en-US" sz="2800" dirty="0"/>
                <a:t>的粒子 </a:t>
              </a:r>
            </a:p>
          </p:txBody>
        </p:sp>
        <p:graphicFrame>
          <p:nvGraphicFramePr>
            <p:cNvPr id="478217" name="Object 9"/>
            <p:cNvGraphicFramePr>
              <a:graphicFrameLocks noChangeAspect="1"/>
            </p:cNvGraphicFramePr>
            <p:nvPr/>
          </p:nvGraphicFramePr>
          <p:xfrm>
            <a:off x="1129" y="2563"/>
            <a:ext cx="70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44240" imgH="228600" progId="Equation.3">
                    <p:embed/>
                  </p:oleObj>
                </mc:Choice>
                <mc:Fallback>
                  <p:oleObj name="公式" r:id="rId4" imgW="444240" imgH="228600" progId="Equation.3">
                    <p:embed/>
                    <p:pic>
                      <p:nvPicPr>
                        <p:cNvPr id="4782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2563"/>
                          <a:ext cx="70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8218" name="Object 10"/>
          <p:cNvGraphicFramePr>
            <a:graphicFrameLocks noChangeAspect="1"/>
          </p:cNvGraphicFramePr>
          <p:nvPr/>
        </p:nvGraphicFramePr>
        <p:xfrm>
          <a:off x="2590800" y="4191000"/>
          <a:ext cx="11826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1640" imgH="393480" progId="Equation.3">
                  <p:embed/>
                </p:oleObj>
              </mc:Choice>
              <mc:Fallback>
                <p:oleObj name="公式" r:id="rId6" imgW="431640" imgH="393480" progId="Equation.3">
                  <p:embed/>
                  <p:pic>
                    <p:nvPicPr>
                      <p:cNvPr id="4782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182688" cy="10620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617538" y="5715000"/>
            <a:ext cx="6316662" cy="5127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光子的静质量为零，但它却有能量和动量。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EF985-C2AD-42A8-A84B-8AF3B8A88AF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757238" y="1219200"/>
            <a:ext cx="6481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例</a:t>
            </a:r>
            <a:r>
              <a:rPr lang="en-US" altLang="zh-CN" sz="2800" dirty="0"/>
              <a:t>13.9    </a:t>
            </a:r>
            <a:r>
              <a:rPr lang="zh-CN" altLang="en-US" sz="2800" dirty="0"/>
              <a:t>在一种热核反应中，反应式为 </a:t>
            </a:r>
          </a:p>
        </p:txBody>
      </p:sp>
      <p:graphicFrame>
        <p:nvGraphicFramePr>
          <p:cNvPr id="479236" name="Object 4"/>
          <p:cNvGraphicFramePr>
            <a:graphicFrameLocks noChangeAspect="1"/>
          </p:cNvGraphicFramePr>
          <p:nvPr/>
        </p:nvGraphicFramePr>
        <p:xfrm>
          <a:off x="3487738" y="1676400"/>
          <a:ext cx="299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241200" progId="Equation.3">
                  <p:embed/>
                </p:oleObj>
              </mc:Choice>
              <mc:Fallback>
                <p:oleObj name="公式" r:id="rId2" imgW="1117440" imgH="241200" progId="Equation.3">
                  <p:embed/>
                  <p:pic>
                    <p:nvPicPr>
                      <p:cNvPr id="479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1676400"/>
                        <a:ext cx="299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901700" y="2286000"/>
            <a:ext cx="61198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其中各粒子的静质量分别为： </a:t>
            </a:r>
          </a:p>
        </p:txBody>
      </p:sp>
      <p:grpSp>
        <p:nvGrpSpPr>
          <p:cNvPr id="479238" name="Group 6"/>
          <p:cNvGrpSpPr>
            <a:grpSpLocks/>
          </p:cNvGrpSpPr>
          <p:nvPr/>
        </p:nvGrpSpPr>
        <p:grpSpPr bwMode="auto">
          <a:xfrm>
            <a:off x="914400" y="2870994"/>
            <a:ext cx="2520950" cy="547687"/>
            <a:chOff x="385" y="1462"/>
            <a:chExt cx="1588" cy="345"/>
          </a:xfrm>
        </p:grpSpPr>
        <p:sp>
          <p:nvSpPr>
            <p:cNvPr id="479239" name="Rectangle 7"/>
            <p:cNvSpPr>
              <a:spLocks noChangeArrowheads="1"/>
            </p:cNvSpPr>
            <p:nvPr/>
          </p:nvSpPr>
          <p:spPr bwMode="auto">
            <a:xfrm>
              <a:off x="385" y="1480"/>
              <a:ext cx="158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cs typeface="Times New Roman" pitchFamily="18" charset="0"/>
                </a:rPr>
                <a:t>氘核（     ）： </a:t>
              </a:r>
            </a:p>
          </p:txBody>
        </p:sp>
        <p:graphicFrame>
          <p:nvGraphicFramePr>
            <p:cNvPr id="479240" name="Object 8"/>
            <p:cNvGraphicFramePr>
              <a:graphicFrameLocks noChangeAspect="1"/>
            </p:cNvGraphicFramePr>
            <p:nvPr/>
          </p:nvGraphicFramePr>
          <p:xfrm>
            <a:off x="1100" y="1462"/>
            <a:ext cx="33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8600" imgH="228600" progId="Equation.3">
                    <p:embed/>
                  </p:oleObj>
                </mc:Choice>
                <mc:Fallback>
                  <p:oleObj name="公式" r:id="rId4" imgW="228600" imgH="228600" progId="Equation.3">
                    <p:embed/>
                    <p:pic>
                      <p:nvPicPr>
                        <p:cNvPr id="4792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462"/>
                          <a:ext cx="337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9241" name="Object 9"/>
          <p:cNvGraphicFramePr>
            <a:graphicFrameLocks noChangeAspect="1"/>
          </p:cNvGraphicFramePr>
          <p:nvPr/>
        </p:nvGraphicFramePr>
        <p:xfrm>
          <a:off x="3484563" y="2819400"/>
          <a:ext cx="39830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84200" imgH="228600" progId="Equation.3">
                  <p:embed/>
                </p:oleObj>
              </mc:Choice>
              <mc:Fallback>
                <p:oleObj name="公式" r:id="rId6" imgW="1384200" imgH="228600" progId="Equation.3">
                  <p:embed/>
                  <p:pic>
                    <p:nvPicPr>
                      <p:cNvPr id="479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2819400"/>
                        <a:ext cx="398303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42" name="Object 10"/>
          <p:cNvGraphicFramePr>
            <a:graphicFrameLocks noChangeAspect="1"/>
          </p:cNvGraphicFramePr>
          <p:nvPr/>
        </p:nvGraphicFramePr>
        <p:xfrm>
          <a:off x="3484563" y="3586164"/>
          <a:ext cx="39227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" imgH="228600" progId="Equation.3">
                  <p:embed/>
                </p:oleObj>
              </mc:Choice>
              <mc:Fallback>
                <p:oleObj name="公式" r:id="rId8" imgW="1371600" imgH="228600" progId="Equation.3">
                  <p:embed/>
                  <p:pic>
                    <p:nvPicPr>
                      <p:cNvPr id="479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586164"/>
                        <a:ext cx="3922713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43" name="Group 11"/>
          <p:cNvGrpSpPr>
            <a:grpSpLocks/>
          </p:cNvGrpSpPr>
          <p:nvPr/>
        </p:nvGrpSpPr>
        <p:grpSpPr bwMode="auto">
          <a:xfrm>
            <a:off x="914400" y="4374357"/>
            <a:ext cx="2592388" cy="563562"/>
            <a:chOff x="385" y="2503"/>
            <a:chExt cx="1633" cy="355"/>
          </a:xfrm>
        </p:grpSpPr>
        <p:sp>
          <p:nvSpPr>
            <p:cNvPr id="479244" name="Rectangle 12"/>
            <p:cNvSpPr>
              <a:spLocks noChangeArrowheads="1"/>
            </p:cNvSpPr>
            <p:nvPr/>
          </p:nvSpPr>
          <p:spPr bwMode="auto">
            <a:xfrm>
              <a:off x="385" y="2523"/>
              <a:ext cx="1633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cs typeface="Times New Roman" pitchFamily="18" charset="0"/>
                </a:rPr>
                <a:t>氦核（       ）：</a:t>
              </a:r>
            </a:p>
          </p:txBody>
        </p:sp>
        <p:graphicFrame>
          <p:nvGraphicFramePr>
            <p:cNvPr id="479245" name="Object 13"/>
            <p:cNvGraphicFramePr>
              <a:graphicFrameLocks noChangeAspect="1"/>
            </p:cNvGraphicFramePr>
            <p:nvPr/>
          </p:nvGraphicFramePr>
          <p:xfrm>
            <a:off x="1084" y="2503"/>
            <a:ext cx="45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91960" imgH="228600" progId="Equation.3">
                    <p:embed/>
                  </p:oleObj>
                </mc:Choice>
                <mc:Fallback>
                  <p:oleObj name="公式" r:id="rId10" imgW="291960" imgH="228600" progId="Equation.3">
                    <p:embed/>
                    <p:pic>
                      <p:nvPicPr>
                        <p:cNvPr id="47924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" y="2503"/>
                          <a:ext cx="454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9246" name="Object 14"/>
          <p:cNvGraphicFramePr>
            <a:graphicFrameLocks noChangeAspect="1"/>
          </p:cNvGraphicFramePr>
          <p:nvPr/>
        </p:nvGraphicFramePr>
        <p:xfrm>
          <a:off x="3484563" y="4338638"/>
          <a:ext cx="37877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422360" imgH="241200" progId="Equation.3">
                  <p:embed/>
                </p:oleObj>
              </mc:Choice>
              <mc:Fallback>
                <p:oleObj name="公式" r:id="rId12" imgW="1422360" imgH="241200" progId="Equation.3">
                  <p:embed/>
                  <p:pic>
                    <p:nvPicPr>
                      <p:cNvPr id="479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4338638"/>
                        <a:ext cx="37877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47" name="Group 15"/>
          <p:cNvGrpSpPr>
            <a:grpSpLocks/>
          </p:cNvGrpSpPr>
          <p:nvPr/>
        </p:nvGrpSpPr>
        <p:grpSpPr bwMode="auto">
          <a:xfrm>
            <a:off x="914400" y="5067300"/>
            <a:ext cx="3097213" cy="612775"/>
            <a:chOff x="385" y="3031"/>
            <a:chExt cx="1951" cy="386"/>
          </a:xfrm>
        </p:grpSpPr>
        <p:sp>
          <p:nvSpPr>
            <p:cNvPr id="479248" name="Rectangle 16"/>
            <p:cNvSpPr>
              <a:spLocks noChangeArrowheads="1"/>
            </p:cNvSpPr>
            <p:nvPr/>
          </p:nvSpPr>
          <p:spPr bwMode="auto">
            <a:xfrm>
              <a:off x="385" y="3067"/>
              <a:ext cx="195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cs typeface="Times New Roman" pitchFamily="18" charset="0"/>
                </a:rPr>
                <a:t>中子（     ）：</a:t>
              </a:r>
            </a:p>
          </p:txBody>
        </p:sp>
        <p:graphicFrame>
          <p:nvGraphicFramePr>
            <p:cNvPr id="479249" name="Object 17"/>
            <p:cNvGraphicFramePr>
              <a:graphicFrameLocks noChangeAspect="1"/>
            </p:cNvGraphicFramePr>
            <p:nvPr/>
          </p:nvGraphicFramePr>
          <p:xfrm>
            <a:off x="1082" y="3031"/>
            <a:ext cx="30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90440" imgH="241200" progId="Equation.3">
                    <p:embed/>
                  </p:oleObj>
                </mc:Choice>
                <mc:Fallback>
                  <p:oleObj name="公式" r:id="rId14" imgW="190440" imgH="241200" progId="Equation.3">
                    <p:embed/>
                    <p:pic>
                      <p:nvPicPr>
                        <p:cNvPr id="47924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3031"/>
                          <a:ext cx="304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9250" name="Object 18"/>
          <p:cNvGraphicFramePr>
            <a:graphicFrameLocks noChangeAspect="1"/>
          </p:cNvGraphicFramePr>
          <p:nvPr/>
        </p:nvGraphicFramePr>
        <p:xfrm>
          <a:off x="3484563" y="5077619"/>
          <a:ext cx="35718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58640" imgH="228600" progId="Equation.3">
                  <p:embed/>
                </p:oleObj>
              </mc:Choice>
              <mc:Fallback>
                <p:oleObj name="公式" r:id="rId16" imgW="1358640" imgH="228600" progId="Equation.3">
                  <p:embed/>
                  <p:pic>
                    <p:nvPicPr>
                      <p:cNvPr id="4792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5077619"/>
                        <a:ext cx="3571875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9251" name="Group 19"/>
          <p:cNvGrpSpPr>
            <a:grpSpLocks/>
          </p:cNvGrpSpPr>
          <p:nvPr/>
        </p:nvGrpSpPr>
        <p:grpSpPr bwMode="auto">
          <a:xfrm>
            <a:off x="914400" y="3639345"/>
            <a:ext cx="2663825" cy="538163"/>
            <a:chOff x="386" y="2069"/>
            <a:chExt cx="1678" cy="339"/>
          </a:xfrm>
        </p:grpSpPr>
        <p:sp>
          <p:nvSpPr>
            <p:cNvPr id="479252" name="Rectangle 20"/>
            <p:cNvSpPr>
              <a:spLocks noChangeArrowheads="1"/>
            </p:cNvSpPr>
            <p:nvPr/>
          </p:nvSpPr>
          <p:spPr bwMode="auto">
            <a:xfrm>
              <a:off x="386" y="2069"/>
              <a:ext cx="167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cs typeface="Times New Roman" pitchFamily="18" charset="0"/>
                </a:rPr>
                <a:t>氚核（     ）： </a:t>
              </a:r>
            </a:p>
          </p:txBody>
        </p:sp>
        <p:graphicFrame>
          <p:nvGraphicFramePr>
            <p:cNvPr id="479254" name="Object 22"/>
            <p:cNvGraphicFramePr>
              <a:graphicFrameLocks noChangeAspect="1"/>
            </p:cNvGraphicFramePr>
            <p:nvPr/>
          </p:nvGraphicFramePr>
          <p:xfrm>
            <a:off x="1104" y="2069"/>
            <a:ext cx="31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15640" imgH="228600" progId="Equation.3">
                    <p:embed/>
                  </p:oleObj>
                </mc:Choice>
                <mc:Fallback>
                  <p:oleObj name="公式" r:id="rId18" imgW="215640" imgH="228600" progId="Equation.3">
                    <p:embed/>
                    <p:pic>
                      <p:nvPicPr>
                        <p:cNvPr id="479254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69"/>
                          <a:ext cx="316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9258" name="Text Box 26"/>
          <p:cNvSpPr txBox="1">
            <a:spLocks noChangeArrowheads="1"/>
          </p:cNvSpPr>
          <p:nvPr/>
        </p:nvSpPr>
        <p:spPr bwMode="auto">
          <a:xfrm>
            <a:off x="914400" y="5715000"/>
            <a:ext cx="62658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求这一热核反应所释放出的能量。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E2D-43B5-4AD3-8821-422B72BCD1B3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833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12239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</a:t>
            </a: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1295400" y="1281112"/>
            <a:ext cx="68405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在这反应过程中，反应前、后质量变化为 </a:t>
            </a:r>
          </a:p>
        </p:txBody>
      </p:sp>
      <p:graphicFrame>
        <p:nvGraphicFramePr>
          <p:cNvPr id="483333" name="Object 5"/>
          <p:cNvGraphicFramePr>
            <a:graphicFrameLocks noChangeAspect="1"/>
          </p:cNvGraphicFramePr>
          <p:nvPr/>
        </p:nvGraphicFramePr>
        <p:xfrm>
          <a:off x="2362200" y="1890712"/>
          <a:ext cx="3529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65080" imgH="228600" progId="Equation.3">
                  <p:embed/>
                </p:oleObj>
              </mc:Choice>
              <mc:Fallback>
                <p:oleObj name="公式" r:id="rId2" imgW="1765080" imgH="228600" progId="Equation.3">
                  <p:embed/>
                  <p:pic>
                    <p:nvPicPr>
                      <p:cNvPr id="483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90712"/>
                        <a:ext cx="35290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4" name="Object 6"/>
          <p:cNvGraphicFramePr>
            <a:graphicFrameLocks noChangeAspect="1"/>
          </p:cNvGraphicFramePr>
          <p:nvPr/>
        </p:nvGraphicFramePr>
        <p:xfrm>
          <a:off x="2819400" y="2424112"/>
          <a:ext cx="1979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228600" progId="Equation.3">
                  <p:embed/>
                </p:oleObj>
              </mc:Choice>
              <mc:Fallback>
                <p:oleObj name="公式" r:id="rId4" imgW="990360" imgH="228600" progId="Equation.3">
                  <p:embed/>
                  <p:pic>
                    <p:nvPicPr>
                      <p:cNvPr id="4833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24112"/>
                        <a:ext cx="1979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304800" y="2895600"/>
            <a:ext cx="3816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释放</a:t>
            </a:r>
            <a:r>
              <a:rPr lang="zh-CN" altLang="en-US" sz="2800" dirty="0"/>
              <a:t>出相应的能量： </a:t>
            </a:r>
          </a:p>
        </p:txBody>
      </p:sp>
      <p:graphicFrame>
        <p:nvGraphicFramePr>
          <p:cNvPr id="483336" name="Object 8"/>
          <p:cNvGraphicFramePr>
            <a:graphicFrameLocks noChangeAspect="1"/>
          </p:cNvGraphicFramePr>
          <p:nvPr/>
        </p:nvGraphicFramePr>
        <p:xfrm>
          <a:off x="1981200" y="3352800"/>
          <a:ext cx="56880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44720" imgH="482400" progId="Equation.3">
                  <p:embed/>
                </p:oleObj>
              </mc:Choice>
              <mc:Fallback>
                <p:oleObj name="公式" r:id="rId6" imgW="2844720" imgH="482400" progId="Equation.3">
                  <p:embed/>
                  <p:pic>
                    <p:nvPicPr>
                      <p:cNvPr id="4833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56880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800" y="4419600"/>
            <a:ext cx="58324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1kg </a:t>
            </a:r>
            <a:r>
              <a:rPr lang="zh-CN" altLang="en-US" sz="2800"/>
              <a:t>这种燃料所释放出的能量： </a:t>
            </a:r>
          </a:p>
        </p:txBody>
      </p:sp>
      <p:graphicFrame>
        <p:nvGraphicFramePr>
          <p:cNvPr id="483338" name="Object 10"/>
          <p:cNvGraphicFramePr>
            <a:graphicFrameLocks noChangeAspect="1"/>
          </p:cNvGraphicFramePr>
          <p:nvPr/>
        </p:nvGraphicFramePr>
        <p:xfrm>
          <a:off x="1524000" y="4876800"/>
          <a:ext cx="47990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00120" imgH="711000" progId="Equation.3">
                  <p:embed/>
                </p:oleObj>
              </mc:Choice>
              <mc:Fallback>
                <p:oleObj name="公式" r:id="rId8" imgW="2400120" imgH="711000" progId="Equation.3">
                  <p:embed/>
                  <p:pic>
                    <p:nvPicPr>
                      <p:cNvPr id="48333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76800"/>
                        <a:ext cx="4799013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/>
      <p:bldP spid="483332" grpId="0"/>
      <p:bldP spid="483335" grpId="0"/>
      <p:bldP spid="4833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42867-1ED8-4197-878D-DEBB79D294D2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84358" name="Rectangle 6"/>
          <p:cNvSpPr>
            <a:spLocks noChangeArrowheads="1"/>
          </p:cNvSpPr>
          <p:nvPr/>
        </p:nvSpPr>
        <p:spPr bwMode="auto">
          <a:xfrm>
            <a:off x="381000" y="1524000"/>
            <a:ext cx="684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13.10</a:t>
            </a:r>
            <a:r>
              <a:rPr lang="en-US" altLang="zh-CN" sz="2400" dirty="0">
                <a:latin typeface="Arial" charset="0"/>
              </a:rPr>
              <a:t>  </a:t>
            </a:r>
            <a:r>
              <a:rPr lang="zh-CN" altLang="en-US" sz="2400" dirty="0"/>
              <a:t>碳的燃烧过程可用以下方程表示：</a:t>
            </a:r>
            <a:r>
              <a:rPr lang="zh-CN" altLang="en-US" sz="2400" dirty="0">
                <a:latin typeface="Arial" charset="0"/>
              </a:rPr>
              <a:t>           </a:t>
            </a:r>
          </a:p>
        </p:txBody>
      </p:sp>
      <p:graphicFrame>
        <p:nvGraphicFramePr>
          <p:cNvPr id="484357" name="Object 5"/>
          <p:cNvGraphicFramePr>
            <a:graphicFrameLocks noChangeAspect="1"/>
          </p:cNvGraphicFramePr>
          <p:nvPr/>
        </p:nvGraphicFramePr>
        <p:xfrm>
          <a:off x="2667000" y="2057400"/>
          <a:ext cx="18684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228600" progId="">
                  <p:embed/>
                </p:oleObj>
              </mc:Choice>
              <mc:Fallback>
                <p:oleObj r:id="rId2" imgW="1244600" imgH="228600" progId="">
                  <p:embed/>
                  <p:pic>
                    <p:nvPicPr>
                      <p:cNvPr id="4843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57400"/>
                        <a:ext cx="18684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59" name="Rectangle 7"/>
          <p:cNvSpPr>
            <a:spLocks noChangeArrowheads="1"/>
          </p:cNvSpPr>
          <p:nvPr/>
        </p:nvSpPr>
        <p:spPr bwMode="auto">
          <a:xfrm>
            <a:off x="1371600" y="2514600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求燃烧前后质量的变化。</a:t>
            </a:r>
            <a:endParaRPr lang="zh-CN" altLang="en-US" sz="2400">
              <a:latin typeface="Arial" charset="0"/>
            </a:endParaRPr>
          </a:p>
        </p:txBody>
      </p:sp>
      <p:graphicFrame>
        <p:nvGraphicFramePr>
          <p:cNvPr id="484361" name="Object 9"/>
          <p:cNvGraphicFramePr>
            <a:graphicFrameLocks noChangeAspect="1"/>
          </p:cNvGraphicFramePr>
          <p:nvPr/>
        </p:nvGraphicFramePr>
        <p:xfrm>
          <a:off x="2209800" y="3886200"/>
          <a:ext cx="109378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23586" imgH="203112" progId="Equation.3">
                  <p:embed/>
                </p:oleObj>
              </mc:Choice>
              <mc:Fallback>
                <p:oleObj name="公式" r:id="rId4" imgW="723586" imgH="203112" progId="Equation.3">
                  <p:embed/>
                  <p:pic>
                    <p:nvPicPr>
                      <p:cNvPr id="4843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86200"/>
                        <a:ext cx="1093788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360" name="Object 8"/>
          <p:cNvGraphicFramePr>
            <a:graphicFrameLocks noChangeAspect="1"/>
          </p:cNvGraphicFramePr>
          <p:nvPr/>
        </p:nvGraphicFramePr>
        <p:xfrm>
          <a:off x="2209800" y="4572000"/>
          <a:ext cx="36893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76500" imgH="482600" progId="Equation.3">
                  <p:embed/>
                </p:oleObj>
              </mc:Choice>
              <mc:Fallback>
                <p:oleObj name="公式" r:id="rId6" imgW="2476500" imgH="482600" progId="Equation.3">
                  <p:embed/>
                  <p:pic>
                    <p:nvPicPr>
                      <p:cNvPr id="4843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368935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62" name="Rectangle 10"/>
          <p:cNvSpPr>
            <a:spLocks noChangeArrowheads="1"/>
          </p:cNvSpPr>
          <p:nvPr/>
        </p:nvSpPr>
        <p:spPr bwMode="auto">
          <a:xfrm>
            <a:off x="609600" y="3581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解：</a:t>
            </a:r>
            <a:endParaRPr lang="zh-CN" alt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3488-387E-47E9-862B-BFF52F2F3F5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86403" name="Text Box 3"/>
          <p:cNvSpPr txBox="1">
            <a:spLocks noChangeArrowheads="1"/>
          </p:cNvSpPr>
          <p:nvPr/>
        </p:nvSpPr>
        <p:spPr bwMode="auto">
          <a:xfrm>
            <a:off x="304800" y="1114425"/>
            <a:ext cx="8534400" cy="155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13.11   </a:t>
            </a:r>
            <a:r>
              <a:rPr lang="zh-CN" altLang="en-US" sz="2400" dirty="0"/>
              <a:t>两质子（质量分别为</a:t>
            </a:r>
            <a:r>
              <a:rPr lang="en-US" altLang="zh-CN" sz="2400" i="1" dirty="0"/>
              <a:t>m</a:t>
            </a:r>
            <a:r>
              <a:rPr lang="en-US" altLang="zh-CN" sz="2400" baseline="-25000" dirty="0"/>
              <a:t>p</a:t>
            </a:r>
            <a:r>
              <a:rPr lang="en-US" altLang="zh-CN" sz="2400" dirty="0"/>
              <a:t> = 1.67×10</a:t>
            </a:r>
            <a:r>
              <a:rPr lang="en-US" altLang="zh-CN" sz="2400" baseline="30000" dirty="0"/>
              <a:t>-27</a:t>
            </a:r>
            <a:r>
              <a:rPr lang="en-US" altLang="zh-CN" sz="2400" dirty="0"/>
              <a:t> kg</a:t>
            </a:r>
            <a:r>
              <a:rPr lang="zh-CN" altLang="en-US" sz="2400" dirty="0"/>
              <a:t>）以相同的速率对心碰撞，放出一个中性的</a:t>
            </a:r>
            <a:r>
              <a:rPr lang="en-US" altLang="zh-CN" sz="2400" dirty="0"/>
              <a:t>π</a:t>
            </a:r>
            <a:r>
              <a:rPr lang="zh-CN" altLang="en-US" sz="2400" dirty="0"/>
              <a:t>介子（</a:t>
            </a:r>
            <a:r>
              <a:rPr lang="en-US" altLang="zh-CN" sz="2400" i="1" dirty="0" err="1"/>
              <a:t>m</a:t>
            </a:r>
            <a:r>
              <a:rPr lang="en-US" altLang="zh-CN" sz="2400" baseline="-25000" dirty="0" err="1"/>
              <a:t>π</a:t>
            </a:r>
            <a:r>
              <a:rPr lang="en-US" altLang="zh-CN" sz="2400" dirty="0"/>
              <a:t> = 2.40×10</a:t>
            </a:r>
            <a:r>
              <a:rPr lang="en-US" altLang="zh-CN" sz="2400" baseline="30000" dirty="0"/>
              <a:t>-28 </a:t>
            </a:r>
            <a:r>
              <a:rPr lang="en-US" altLang="zh-CN" sz="2400" dirty="0"/>
              <a:t>kg</a:t>
            </a:r>
            <a:r>
              <a:rPr lang="zh-CN" altLang="en-US" sz="2400" dirty="0"/>
              <a:t>）。如果碰撞后的质子和</a:t>
            </a:r>
            <a:r>
              <a:rPr lang="en-US" altLang="zh-CN" sz="2400" dirty="0"/>
              <a:t>π</a:t>
            </a:r>
            <a:r>
              <a:rPr lang="zh-CN" altLang="en-US" sz="2400" dirty="0"/>
              <a:t>介子都处于静止状态，求碰撞前质子的速率。</a:t>
            </a: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1319213" y="2792413"/>
            <a:ext cx="53276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碰撞前后的总能量守恒</a:t>
            </a:r>
          </a:p>
        </p:txBody>
      </p:sp>
      <p:sp>
        <p:nvSpPr>
          <p:cNvPr id="486405" name="Rectangle 5"/>
          <p:cNvSpPr>
            <a:spLocks noChangeArrowheads="1"/>
          </p:cNvSpPr>
          <p:nvPr/>
        </p:nvSpPr>
        <p:spPr bwMode="auto">
          <a:xfrm>
            <a:off x="382588" y="2792413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解：</a:t>
            </a:r>
          </a:p>
        </p:txBody>
      </p:sp>
      <p:graphicFrame>
        <p:nvGraphicFramePr>
          <p:cNvPr id="486406" name="Object 6"/>
          <p:cNvGraphicFramePr>
            <a:graphicFrameLocks noChangeAspect="1"/>
          </p:cNvGraphicFramePr>
          <p:nvPr/>
        </p:nvGraphicFramePr>
        <p:xfrm>
          <a:off x="1447800" y="3429000"/>
          <a:ext cx="2970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85720" imgH="253800" progId="Equation.3">
                  <p:embed/>
                </p:oleObj>
              </mc:Choice>
              <mc:Fallback>
                <p:oleObj name="公式" r:id="rId2" imgW="1485720" imgH="253800" progId="Equation.3">
                  <p:embed/>
                  <p:pic>
                    <p:nvPicPr>
                      <p:cNvPr id="486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429000"/>
                        <a:ext cx="29702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7" name="Object 7"/>
          <p:cNvGraphicFramePr>
            <a:graphicFrameLocks noChangeAspect="1"/>
          </p:cNvGraphicFramePr>
          <p:nvPr/>
        </p:nvGraphicFramePr>
        <p:xfrm>
          <a:off x="5638800" y="3352800"/>
          <a:ext cx="24114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06360" imgH="279360" progId="Equation.3">
                  <p:embed/>
                </p:oleObj>
              </mc:Choice>
              <mc:Fallback>
                <p:oleObj name="公式" r:id="rId4" imgW="1206360" imgH="279360" progId="Equation.3">
                  <p:embed/>
                  <p:pic>
                    <p:nvPicPr>
                      <p:cNvPr id="486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52800"/>
                        <a:ext cx="241141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8" name="Object 8"/>
          <p:cNvGraphicFramePr>
            <a:graphicFrameLocks noChangeAspect="1"/>
          </p:cNvGraphicFramePr>
          <p:nvPr/>
        </p:nvGraphicFramePr>
        <p:xfrm>
          <a:off x="1447800" y="4267200"/>
          <a:ext cx="52308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616120" imgH="469800" progId="Equation.3">
                  <p:embed/>
                </p:oleObj>
              </mc:Choice>
              <mc:Fallback>
                <p:oleObj name="公式" r:id="rId6" imgW="2616120" imgH="469800" progId="Equation.3">
                  <p:embed/>
                  <p:pic>
                    <p:nvPicPr>
                      <p:cNvPr id="4864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523081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409" name="Object 9"/>
          <p:cNvGraphicFramePr>
            <a:graphicFrameLocks noChangeAspect="1"/>
          </p:cNvGraphicFramePr>
          <p:nvPr/>
        </p:nvGraphicFramePr>
        <p:xfrm>
          <a:off x="1447800" y="5715000"/>
          <a:ext cx="31226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62040" imgH="291960" progId="Equation.3">
                  <p:embed/>
                </p:oleObj>
              </mc:Choice>
              <mc:Fallback>
                <p:oleObj name="公式" r:id="rId8" imgW="1562040" imgH="291960" progId="Equation.3">
                  <p:embed/>
                  <p:pic>
                    <p:nvPicPr>
                      <p:cNvPr id="4864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5000"/>
                        <a:ext cx="312261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4" grpId="0"/>
      <p:bldP spid="4864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ABC0E-0458-4A08-8802-6A90928903A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304800" y="1447800"/>
            <a:ext cx="83058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13.12  </a:t>
            </a:r>
            <a:r>
              <a:rPr lang="zh-CN" altLang="en-US" sz="2400" dirty="0"/>
              <a:t>相对论碰撞：两相同粒子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，静止质量均为</a:t>
            </a:r>
            <a:r>
              <a:rPr lang="en-US" altLang="zh-CN" sz="2400" i="1" dirty="0"/>
              <a:t>m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，粒子</a:t>
            </a:r>
            <a:r>
              <a:rPr lang="en-US" altLang="zh-CN" sz="2400" dirty="0"/>
              <a:t>A</a:t>
            </a:r>
            <a:r>
              <a:rPr lang="zh-CN" altLang="en-US" sz="2400" dirty="0"/>
              <a:t>静止，粒子</a:t>
            </a:r>
            <a:r>
              <a:rPr lang="en-US" altLang="zh-CN" sz="2400" dirty="0"/>
              <a:t>B</a:t>
            </a:r>
            <a:r>
              <a:rPr lang="zh-CN" altLang="en-US" sz="2400" dirty="0"/>
              <a:t>以</a:t>
            </a:r>
            <a:r>
              <a:rPr lang="en-US" altLang="zh-CN" sz="2400" dirty="0"/>
              <a:t>0.6</a:t>
            </a:r>
            <a:r>
              <a:rPr lang="en-US" altLang="zh-CN" sz="2400" i="1" dirty="0"/>
              <a:t>c</a:t>
            </a:r>
            <a:r>
              <a:rPr lang="zh-CN" altLang="en-US" sz="2400" dirty="0"/>
              <a:t>的速度与</a:t>
            </a:r>
            <a:r>
              <a:rPr lang="en-US" altLang="zh-CN" sz="2400" dirty="0"/>
              <a:t>A</a:t>
            </a:r>
            <a:r>
              <a:rPr lang="zh-CN" altLang="en-US" sz="2400" dirty="0"/>
              <a:t>发生碰撞，设碰撞后两粒子</a:t>
            </a:r>
            <a:r>
              <a:rPr lang="zh-CN" altLang="en-US" sz="2400" dirty="0">
                <a:solidFill>
                  <a:srgbClr val="0000CC"/>
                </a:solidFill>
              </a:rPr>
              <a:t>粘合在一起</a:t>
            </a:r>
            <a:r>
              <a:rPr lang="zh-CN" altLang="en-US" sz="2400" dirty="0"/>
              <a:t>组成一复合粒子。求：复合粒子的质量、动量和动能以及运动速度。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13.4 </a:t>
            </a:r>
            <a:r>
              <a:rPr lang="zh-CN" altLang="en-US"/>
              <a:t>相对论动力学原理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138A2-3958-4C67-9630-DBA6725B8CE1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487432" name="Object 8"/>
          <p:cNvGraphicFramePr>
            <a:graphicFrameLocks noChangeAspect="1"/>
          </p:cNvGraphicFramePr>
          <p:nvPr/>
        </p:nvGraphicFramePr>
        <p:xfrm>
          <a:off x="1981200" y="1414462"/>
          <a:ext cx="38227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4600" imgH="431800" progId="Equation.3">
                  <p:embed/>
                </p:oleObj>
              </mc:Choice>
              <mc:Fallback>
                <p:oleObj name="公式" r:id="rId2" imgW="2514600" imgH="431800" progId="Equation.3">
                  <p:embed/>
                  <p:pic>
                    <p:nvPicPr>
                      <p:cNvPr id="4874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14462"/>
                        <a:ext cx="382270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2590800" y="2557462"/>
          <a:ext cx="21193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0" imgH="457200" progId="">
                  <p:embed/>
                </p:oleObj>
              </mc:Choice>
              <mc:Fallback>
                <p:oleObj r:id="rId4" imgW="1409700" imgH="457200" progId="">
                  <p:embed/>
                  <p:pic>
                    <p:nvPicPr>
                      <p:cNvPr id="4874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57462"/>
                        <a:ext cx="211931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2133600" y="3395662"/>
          <a:ext cx="3149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95500" imgH="762000" progId="">
                  <p:embed/>
                </p:oleObj>
              </mc:Choice>
              <mc:Fallback>
                <p:oleObj r:id="rId6" imgW="2095500" imgH="762000" progId="">
                  <p:embed/>
                  <p:pic>
                    <p:nvPicPr>
                      <p:cNvPr id="4874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95662"/>
                        <a:ext cx="3149600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9" name="Object 5"/>
          <p:cNvGraphicFramePr>
            <a:graphicFrameLocks noChangeAspect="1"/>
          </p:cNvGraphicFramePr>
          <p:nvPr/>
        </p:nvGraphicFramePr>
        <p:xfrm>
          <a:off x="1981200" y="4919662"/>
          <a:ext cx="3914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90800" imgH="279400" progId="">
                  <p:embed/>
                </p:oleObj>
              </mc:Choice>
              <mc:Fallback>
                <p:oleObj r:id="rId8" imgW="2590800" imgH="279400" progId="">
                  <p:embed/>
                  <p:pic>
                    <p:nvPicPr>
                      <p:cNvPr id="4874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19662"/>
                        <a:ext cx="39147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2235200" y="5681662"/>
          <a:ext cx="17272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43000" imgH="393700" progId="">
                  <p:embed/>
                </p:oleObj>
              </mc:Choice>
              <mc:Fallback>
                <p:oleObj r:id="rId10" imgW="1143000" imgH="393700" progId="">
                  <p:embed/>
                  <p:pic>
                    <p:nvPicPr>
                      <p:cNvPr id="4874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681662"/>
                        <a:ext cx="17272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304800" y="1371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解：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487438" name="Rectangle 14"/>
          <p:cNvSpPr>
            <a:spLocks noChangeArrowheads="1"/>
          </p:cNvSpPr>
          <p:nvPr/>
        </p:nvSpPr>
        <p:spPr bwMode="auto">
          <a:xfrm>
            <a:off x="914400" y="2328862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动量守恒：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8BB2-7697-4682-B88D-7049C25D2CA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20204" name="Rectangle 12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0205" name="Text Box 13"/>
          <p:cNvSpPr txBox="1">
            <a:spLocks noChangeArrowheads="1"/>
          </p:cNvSpPr>
          <p:nvPr/>
        </p:nvSpPr>
        <p:spPr bwMode="auto">
          <a:xfrm>
            <a:off x="533400" y="1752600"/>
            <a:ext cx="800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时间量度的相对性（</a:t>
            </a:r>
            <a:r>
              <a:rPr lang="zh-CN" altLang="en-US" sz="2400"/>
              <a:t>发现在运动参考系中的</a:t>
            </a:r>
            <a:r>
              <a:rPr lang="zh-CN" altLang="en-US" sz="2400">
                <a:solidFill>
                  <a:srgbClr val="0000CC"/>
                </a:solidFill>
              </a:rPr>
              <a:t>同一地点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520206" name="Object 14"/>
          <p:cNvGraphicFramePr>
            <a:graphicFrameLocks noChangeAspect="1"/>
          </p:cNvGraphicFramePr>
          <p:nvPr/>
        </p:nvGraphicFramePr>
        <p:xfrm>
          <a:off x="1219200" y="2362200"/>
          <a:ext cx="19970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5202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19970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09" name="Object 17"/>
          <p:cNvGraphicFramePr>
            <a:graphicFrameLocks noChangeAspect="1"/>
          </p:cNvGraphicFramePr>
          <p:nvPr/>
        </p:nvGraphicFramePr>
        <p:xfrm>
          <a:off x="4191000" y="2362200"/>
          <a:ext cx="20224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520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2022475" cy="1393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211" name="Object 19"/>
          <p:cNvGraphicFramePr>
            <a:graphicFrameLocks noChangeAspect="1"/>
          </p:cNvGraphicFramePr>
          <p:nvPr/>
        </p:nvGraphicFramePr>
        <p:xfrm>
          <a:off x="1295400" y="4343400"/>
          <a:ext cx="48037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12720" imgH="520560" progId="Equation.3">
                  <p:embed/>
                </p:oleObj>
              </mc:Choice>
              <mc:Fallback>
                <p:oleObj name="公式" r:id="rId6" imgW="2412720" imgH="520560" progId="Equation.3">
                  <p:embed/>
                  <p:pic>
                    <p:nvPicPr>
                      <p:cNvPr id="520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4803775" cy="1038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8400E-F60D-4DD3-ADBB-A799FDCB22B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21219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8001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长度量度的相对性（</a:t>
            </a:r>
            <a:r>
              <a:rPr lang="zh-CN" altLang="en-US" sz="2400"/>
              <a:t>发现在</a:t>
            </a:r>
            <a:r>
              <a:rPr lang="zh-CN" altLang="en-US" sz="2400">
                <a:solidFill>
                  <a:srgbClr val="0000CC"/>
                </a:solidFill>
              </a:rPr>
              <a:t>同一时间点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521224" name="Object 8"/>
          <p:cNvGraphicFramePr>
            <a:graphicFrameLocks noChangeAspect="1"/>
          </p:cNvGraphicFramePr>
          <p:nvPr/>
        </p:nvGraphicFramePr>
        <p:xfrm>
          <a:off x="1295400" y="2743200"/>
          <a:ext cx="20796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1120" imgH="482400" progId="Equation.3">
                  <p:embed/>
                </p:oleObj>
              </mc:Choice>
              <mc:Fallback>
                <p:oleObj name="公式" r:id="rId2" imgW="1041120" imgH="482400" progId="Equation.3">
                  <p:embed/>
                  <p:pic>
                    <p:nvPicPr>
                      <p:cNvPr id="521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20796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5" name="Object 9"/>
          <p:cNvGraphicFramePr>
            <a:graphicFrameLocks noChangeAspect="1"/>
          </p:cNvGraphicFramePr>
          <p:nvPr/>
        </p:nvGraphicFramePr>
        <p:xfrm>
          <a:off x="4191000" y="2743200"/>
          <a:ext cx="21050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080" imgH="482400" progId="Equation.3">
                  <p:embed/>
                </p:oleObj>
              </mc:Choice>
              <mc:Fallback>
                <p:oleObj name="公式" r:id="rId4" imgW="1054080" imgH="482400" progId="Equation.3">
                  <p:embed/>
                  <p:pic>
                    <p:nvPicPr>
                      <p:cNvPr id="521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210502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6" name="Object 10"/>
          <p:cNvGraphicFramePr>
            <a:graphicFrameLocks noChangeAspect="1"/>
          </p:cNvGraphicFramePr>
          <p:nvPr/>
        </p:nvGraphicFramePr>
        <p:xfrm>
          <a:off x="1295400" y="4191000"/>
          <a:ext cx="50720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39800" imgH="482400" progId="Equation.3">
                  <p:embed/>
                </p:oleObj>
              </mc:Choice>
              <mc:Fallback>
                <p:oleObj name="公式" r:id="rId6" imgW="2539800" imgH="482400" progId="Equation.3">
                  <p:embed/>
                  <p:pic>
                    <p:nvPicPr>
                      <p:cNvPr id="521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91000"/>
                        <a:ext cx="5072063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27" name="Object 11"/>
          <p:cNvGraphicFramePr>
            <a:graphicFrameLocks noChangeAspect="1"/>
          </p:cNvGraphicFramePr>
          <p:nvPr/>
        </p:nvGraphicFramePr>
        <p:xfrm>
          <a:off x="1295400" y="5638800"/>
          <a:ext cx="2028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920" imgH="279360" progId="Equation.3">
                  <p:embed/>
                </p:oleObj>
              </mc:Choice>
              <mc:Fallback>
                <p:oleObj name="公式" r:id="rId8" imgW="1015920" imgH="279360" progId="Equation.3">
                  <p:embed/>
                  <p:pic>
                    <p:nvPicPr>
                      <p:cNvPr id="521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800"/>
                        <a:ext cx="2028825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A88FD-50C7-4ABD-A8A7-A6B2935FCA8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43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rgbClr val="0000CC"/>
                </a:solidFill>
              </a:rPr>
              <a:t>洛伦兹变换</a:t>
            </a:r>
            <a:r>
              <a:rPr lang="zh-CN" altLang="en-US" sz="2400" dirty="0"/>
              <a:t>讨论相对论时空 </a:t>
            </a:r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“</a:t>
            </a:r>
            <a:r>
              <a:rPr lang="zh-CN" altLang="en-US" sz="2800"/>
              <a:t>同时”的相对性</a:t>
            </a:r>
          </a:p>
        </p:txBody>
      </p:sp>
      <p:graphicFrame>
        <p:nvGraphicFramePr>
          <p:cNvPr id="522245" name="Object 5"/>
          <p:cNvGraphicFramePr>
            <a:graphicFrameLocks noChangeAspect="1"/>
          </p:cNvGraphicFramePr>
          <p:nvPr/>
        </p:nvGraphicFramePr>
        <p:xfrm>
          <a:off x="3886200" y="1600200"/>
          <a:ext cx="15033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698400" progId="Equation.3">
                  <p:embed/>
                </p:oleObj>
              </mc:Choice>
              <mc:Fallback>
                <p:oleObj name="公式" r:id="rId2" imgW="1002960" imgH="698400" progId="Equation.3">
                  <p:embed/>
                  <p:pic>
                    <p:nvPicPr>
                      <p:cNvPr id="522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150336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6" name="Object 6"/>
          <p:cNvGraphicFramePr>
            <a:graphicFrameLocks noChangeAspect="1"/>
          </p:cNvGraphicFramePr>
          <p:nvPr/>
        </p:nvGraphicFramePr>
        <p:xfrm>
          <a:off x="6553200" y="1600200"/>
          <a:ext cx="15240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15920" imgH="698400" progId="Equation.3">
                  <p:embed/>
                </p:oleObj>
              </mc:Choice>
              <mc:Fallback>
                <p:oleObj name="公式" r:id="rId4" imgW="1015920" imgH="698400" progId="Equation.3">
                  <p:embed/>
                  <p:pic>
                    <p:nvPicPr>
                      <p:cNvPr id="522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1524000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7" name="Object 7"/>
          <p:cNvGraphicFramePr>
            <a:graphicFrameLocks noChangeAspect="1"/>
          </p:cNvGraphicFramePr>
          <p:nvPr/>
        </p:nvGraphicFramePr>
        <p:xfrm>
          <a:off x="1143000" y="2743200"/>
          <a:ext cx="33131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09680" imgH="698400" progId="Equation.3">
                  <p:embed/>
                </p:oleObj>
              </mc:Choice>
              <mc:Fallback>
                <p:oleObj name="公式" r:id="rId6" imgW="2209680" imgH="698400" progId="Equation.3">
                  <p:embed/>
                  <p:pic>
                    <p:nvPicPr>
                      <p:cNvPr id="522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3313113" cy="1047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8" name="Object 8"/>
          <p:cNvGraphicFramePr>
            <a:graphicFrameLocks noChangeAspect="1"/>
          </p:cNvGraphicFramePr>
          <p:nvPr/>
        </p:nvGraphicFramePr>
        <p:xfrm>
          <a:off x="838200" y="3962400"/>
          <a:ext cx="24939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63560" imgH="393480" progId="Equation.3">
                  <p:embed/>
                </p:oleObj>
              </mc:Choice>
              <mc:Fallback>
                <p:oleObj name="公式" r:id="rId8" imgW="1663560" imgH="393480" progId="Equation.3">
                  <p:embed/>
                  <p:pic>
                    <p:nvPicPr>
                      <p:cNvPr id="522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2493963" cy="590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49" name="Object 9"/>
          <p:cNvGraphicFramePr>
            <a:graphicFrameLocks noChangeAspect="1"/>
          </p:cNvGraphicFramePr>
          <p:nvPr/>
        </p:nvGraphicFramePr>
        <p:xfrm>
          <a:off x="5867400" y="4114800"/>
          <a:ext cx="1181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87320" imgH="215640" progId="Equation.3">
                  <p:embed/>
                </p:oleObj>
              </mc:Choice>
              <mc:Fallback>
                <p:oleObj name="公式" r:id="rId10" imgW="787320" imgH="215640" progId="Equation.3">
                  <p:embed/>
                  <p:pic>
                    <p:nvPicPr>
                      <p:cNvPr id="522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14800"/>
                        <a:ext cx="1181100" cy="323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0" name="Object 10"/>
          <p:cNvGraphicFramePr>
            <a:graphicFrameLocks noChangeAspect="1"/>
          </p:cNvGraphicFramePr>
          <p:nvPr/>
        </p:nvGraphicFramePr>
        <p:xfrm>
          <a:off x="820738" y="5715000"/>
          <a:ext cx="3217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45960" imgH="406080" progId="Equation.3">
                  <p:embed/>
                </p:oleObj>
              </mc:Choice>
              <mc:Fallback>
                <p:oleObj name="公式" r:id="rId12" imgW="2145960" imgH="406080" progId="Equation.3">
                  <p:embed/>
                  <p:pic>
                    <p:nvPicPr>
                      <p:cNvPr id="522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715000"/>
                        <a:ext cx="3217862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51" name="Object 11"/>
          <p:cNvGraphicFramePr>
            <a:graphicFrameLocks noChangeAspect="1"/>
          </p:cNvGraphicFramePr>
          <p:nvPr/>
        </p:nvGraphicFramePr>
        <p:xfrm>
          <a:off x="5943600" y="5867400"/>
          <a:ext cx="1181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7320" imgH="215640" progId="Equation.3">
                  <p:embed/>
                </p:oleObj>
              </mc:Choice>
              <mc:Fallback>
                <p:oleObj name="公式" r:id="rId14" imgW="787320" imgH="215640" progId="Equation.3">
                  <p:embed/>
                  <p:pic>
                    <p:nvPicPr>
                      <p:cNvPr id="522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867400"/>
                        <a:ext cx="1181100" cy="323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54" name="Rectangle 14"/>
          <p:cNvSpPr>
            <a:spLocks noChangeArrowheads="1"/>
          </p:cNvSpPr>
          <p:nvPr/>
        </p:nvSpPr>
        <p:spPr bwMode="auto">
          <a:xfrm>
            <a:off x="762000" y="5334000"/>
            <a:ext cx="297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若事件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000"/>
              <a:t>2</a:t>
            </a:r>
            <a:r>
              <a:rPr lang="zh-CN" altLang="en-US" sz="2000"/>
              <a:t>间有因果关系</a:t>
            </a:r>
          </a:p>
        </p:txBody>
      </p:sp>
      <p:sp>
        <p:nvSpPr>
          <p:cNvPr id="522260" name="Text Box 20"/>
          <p:cNvSpPr txBox="1">
            <a:spLocks noChangeArrowheads="1"/>
          </p:cNvSpPr>
          <p:nvPr/>
        </p:nvSpPr>
        <p:spPr bwMode="auto">
          <a:xfrm>
            <a:off x="3429000" y="4495800"/>
            <a:ext cx="38100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/>
              <a:t>——</a:t>
            </a:r>
            <a:r>
              <a:rPr kumimoji="1" lang="zh-CN" altLang="en-US" sz="2000" b="1"/>
              <a:t>事件的先后顺序</a:t>
            </a:r>
            <a:r>
              <a:rPr kumimoji="1" lang="zh-CN" altLang="en-US" sz="2000" b="1">
                <a:solidFill>
                  <a:srgbClr val="FF3300"/>
                </a:solidFill>
              </a:rPr>
              <a:t>可能倒置</a:t>
            </a:r>
            <a:r>
              <a:rPr kumimoji="1" lang="en-US" altLang="zh-CN" sz="2000" b="1"/>
              <a:t>!</a:t>
            </a:r>
          </a:p>
        </p:txBody>
      </p:sp>
      <p:sp>
        <p:nvSpPr>
          <p:cNvPr id="522261" name="Text Box 21"/>
          <p:cNvSpPr txBox="1">
            <a:spLocks noChangeArrowheads="1"/>
          </p:cNvSpPr>
          <p:nvPr/>
        </p:nvSpPr>
        <p:spPr bwMode="auto">
          <a:xfrm>
            <a:off x="3429000" y="6384925"/>
            <a:ext cx="51816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/>
              <a:t>——</a:t>
            </a:r>
            <a:r>
              <a:rPr kumimoji="1" lang="zh-CN" altLang="en-US" sz="2000" b="1"/>
              <a:t>由因果关系事件先后顺序</a:t>
            </a:r>
            <a:r>
              <a:rPr kumimoji="1" lang="zh-CN" altLang="en-US" sz="2000" b="1">
                <a:solidFill>
                  <a:srgbClr val="0000CC"/>
                </a:solidFill>
              </a:rPr>
              <a:t>不可能倒置</a:t>
            </a:r>
            <a:r>
              <a:rPr kumimoji="1" lang="zh-CN" altLang="en-US" sz="2000" b="1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2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2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2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2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52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52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2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54" grpId="0"/>
      <p:bldP spid="522260" grpId="0"/>
      <p:bldP spid="5222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01B31-AB43-4846-874E-FE0E1CB4441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54659" name="Text Box 3"/>
          <p:cNvSpPr txBox="1">
            <a:spLocks noChangeArrowheads="1"/>
          </p:cNvSpPr>
          <p:nvPr/>
        </p:nvSpPr>
        <p:spPr bwMode="auto">
          <a:xfrm>
            <a:off x="457200" y="1130300"/>
            <a:ext cx="79914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13.4  </a:t>
            </a:r>
            <a:r>
              <a:rPr lang="zh-CN" altLang="en-US" sz="2400" dirty="0"/>
              <a:t>谁先动手：</a:t>
            </a:r>
          </a:p>
          <a:p>
            <a:pPr algn="just"/>
            <a:r>
              <a:rPr lang="zh-CN" altLang="en-US" sz="2400" dirty="0"/>
              <a:t>在一节长为</a:t>
            </a:r>
            <a:r>
              <a:rPr lang="en-US" altLang="zh-CN" sz="2400" dirty="0"/>
              <a:t>100</a:t>
            </a:r>
            <a:r>
              <a:rPr lang="zh-CN" altLang="en-US" sz="2400" dirty="0"/>
              <a:t>米的车厢里，</a:t>
            </a:r>
            <a:r>
              <a:rPr lang="en-US" altLang="zh-CN" sz="2400" dirty="0"/>
              <a:t>A</a:t>
            </a:r>
            <a:r>
              <a:rPr lang="zh-CN" altLang="en-US" sz="2400" dirty="0"/>
              <a:t>在车厢尾，</a:t>
            </a:r>
            <a:r>
              <a:rPr lang="en-US" altLang="zh-CN" sz="2400" dirty="0"/>
              <a:t>B</a:t>
            </a:r>
            <a:r>
              <a:rPr lang="zh-CN" altLang="en-US" sz="2400" dirty="0"/>
              <a:t>在车厢头。火车以</a:t>
            </a:r>
            <a:r>
              <a:rPr lang="en-US" altLang="zh-CN" sz="2400" dirty="0"/>
              <a:t>0.6</a:t>
            </a:r>
            <a:r>
              <a:rPr lang="en-US" altLang="zh-CN" sz="2400" i="1" dirty="0"/>
              <a:t>c</a:t>
            </a:r>
            <a:r>
              <a:rPr lang="zh-CN" altLang="en-US" sz="2400" dirty="0"/>
              <a:t>的速度驶过一个站台时，站台上的人先看到</a:t>
            </a:r>
            <a:r>
              <a:rPr lang="en-US" altLang="zh-CN" sz="2400" dirty="0"/>
              <a:t>A</a:t>
            </a:r>
            <a:r>
              <a:rPr lang="zh-CN" altLang="en-US" sz="2400" dirty="0"/>
              <a:t>向</a:t>
            </a:r>
            <a:r>
              <a:rPr lang="en-US" altLang="zh-CN" sz="2400" dirty="0"/>
              <a:t>B</a:t>
            </a:r>
            <a:r>
              <a:rPr lang="zh-CN" altLang="en-US" sz="2400" dirty="0"/>
              <a:t>开枪，过了</a:t>
            </a:r>
            <a:r>
              <a:rPr lang="en-US" altLang="zh-CN" sz="2400" dirty="0"/>
              <a:t>0.125</a:t>
            </a:r>
            <a:r>
              <a:rPr lang="zh-CN" altLang="en-US" sz="2400" dirty="0"/>
              <a:t>微秒后，</a:t>
            </a:r>
            <a:r>
              <a:rPr lang="en-US" altLang="zh-CN" sz="2400" dirty="0"/>
              <a:t>B</a:t>
            </a:r>
            <a:r>
              <a:rPr lang="zh-CN" altLang="en-US" sz="2400" dirty="0"/>
              <a:t>向</a:t>
            </a:r>
            <a:r>
              <a:rPr lang="en-US" altLang="zh-CN" sz="2400" dirty="0"/>
              <a:t>A</a:t>
            </a:r>
            <a:r>
              <a:rPr lang="zh-CN" altLang="en-US" sz="2400" dirty="0"/>
              <a:t>开枪。问：在车上的乘客看来，是谁先开枪？两人开枪的时间差为多少？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81000" y="32766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sz="2400" dirty="0"/>
              <a:t>解： </a:t>
            </a:r>
          </a:p>
        </p:txBody>
      </p:sp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092200" y="3257550"/>
          <a:ext cx="604202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14076" imgH="1943211" progId="Word.Document.8">
                  <p:embed/>
                </p:oleObj>
              </mc:Choice>
              <mc:Fallback>
                <p:oleObj name="Document" r:id="rId2" imgW="4014076" imgH="1943211" progId="Word.Document.8">
                  <p:embed/>
                  <p:pic>
                    <p:nvPicPr>
                      <p:cNvPr id="454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257550"/>
                        <a:ext cx="6042025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BF89-83D4-4A85-94C2-0201A8C2654D}" type="slidenum">
              <a:rPr lang="en-US" altLang="zh-CN"/>
              <a:pPr/>
              <a:t>8</a:t>
            </a:fld>
            <a:endParaRPr lang="en-US" altLang="zh-CN"/>
          </a:p>
        </p:txBody>
      </p:sp>
      <p:grpSp>
        <p:nvGrpSpPr>
          <p:cNvPr id="455683" name="Group 3"/>
          <p:cNvGrpSpPr>
            <a:grpSpLocks/>
          </p:cNvGrpSpPr>
          <p:nvPr/>
        </p:nvGrpSpPr>
        <p:grpSpPr bwMode="auto">
          <a:xfrm>
            <a:off x="457200" y="1127125"/>
            <a:ext cx="8208963" cy="3900488"/>
            <a:chOff x="385" y="296"/>
            <a:chExt cx="5171" cy="2457"/>
          </a:xfrm>
        </p:grpSpPr>
        <p:pic>
          <p:nvPicPr>
            <p:cNvPr id="455684" name="Picture 4"/>
            <p:cNvPicPr>
              <a:picLocks noChangeAspect="1" noChangeArrowheads="1"/>
            </p:cNvPicPr>
            <p:nvPr/>
          </p:nvPicPr>
          <p:blipFill>
            <a:blip r:embed="rId2">
              <a:lum bright="6000" contrast="18000"/>
            </a:blip>
            <a:srcRect/>
            <a:stretch>
              <a:fillRect/>
            </a:stretch>
          </p:blipFill>
          <p:spPr bwMode="auto">
            <a:xfrm>
              <a:off x="885" y="1314"/>
              <a:ext cx="4127" cy="14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</p:pic>
        <p:sp>
          <p:nvSpPr>
            <p:cNvPr id="455685" name="Rectangle 5"/>
            <p:cNvSpPr>
              <a:spLocks noChangeArrowheads="1"/>
            </p:cNvSpPr>
            <p:nvPr/>
          </p:nvSpPr>
          <p:spPr bwMode="auto">
            <a:xfrm>
              <a:off x="385" y="296"/>
              <a:ext cx="5171" cy="10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例</a:t>
              </a:r>
              <a:r>
                <a:rPr lang="en-US" altLang="zh-CN" sz="2800" dirty="0">
                  <a:ea typeface="楷体_GB2312" pitchFamily="49" charset="-122"/>
                </a:rPr>
                <a:t>13.5  </a:t>
              </a:r>
              <a:r>
                <a:rPr lang="zh-CN" altLang="en-US" sz="2800" dirty="0">
                  <a:ea typeface="楷体_GB2312" pitchFamily="49" charset="-122"/>
                </a:rPr>
                <a:t>在地面上测到有两个飞船分别以</a:t>
              </a:r>
              <a:r>
                <a:rPr lang="en-US" altLang="zh-CN" sz="2800" dirty="0">
                  <a:ea typeface="楷体_GB2312" pitchFamily="49" charset="-122"/>
                </a:rPr>
                <a:t>0.9</a:t>
              </a:r>
              <a:r>
                <a:rPr lang="en-US" altLang="zh-CN" sz="2800" i="1" dirty="0">
                  <a:ea typeface="楷体_GB2312" pitchFamily="49" charset="-122"/>
                </a:rPr>
                <a:t>c</a:t>
              </a:r>
              <a:r>
                <a:rPr lang="zh-CN" altLang="en-US" sz="2800" dirty="0">
                  <a:ea typeface="楷体_GB2312" pitchFamily="49" charset="-122"/>
                </a:rPr>
                <a:t>和</a:t>
              </a:r>
              <a:r>
                <a:rPr lang="en-US" altLang="zh-CN" sz="2800" dirty="0">
                  <a:ea typeface="楷体_GB2312" pitchFamily="49" charset="-122"/>
                </a:rPr>
                <a:t>-0.9</a:t>
              </a:r>
              <a:r>
                <a:rPr lang="en-US" altLang="zh-CN" sz="2800" i="1" dirty="0">
                  <a:ea typeface="楷体_GB2312" pitchFamily="49" charset="-122"/>
                </a:rPr>
                <a:t>c</a:t>
              </a:r>
              <a:r>
                <a:rPr lang="zh-CN" altLang="en-US" sz="2800" dirty="0">
                  <a:ea typeface="楷体_GB2312" pitchFamily="49" charset="-122"/>
                </a:rPr>
                <a:t>的速度向相反方向飞行。求此一飞船相对于另一飞船的速度</a:t>
              </a:r>
              <a:r>
                <a:rPr lang="en-US" altLang="zh-CN" sz="2800" i="1" dirty="0" err="1">
                  <a:ea typeface="楷体_GB2312" pitchFamily="49" charset="-122"/>
                </a:rPr>
                <a:t>u'</a:t>
              </a:r>
              <a:r>
                <a:rPr lang="en-US" altLang="zh-CN" sz="2800" i="1" baseline="-25000" dirty="0" err="1">
                  <a:ea typeface="楷体_GB2312" pitchFamily="49" charset="-122"/>
                </a:rPr>
                <a:t>x</a:t>
              </a:r>
              <a:r>
                <a:rPr lang="zh-CN" altLang="en-US" sz="2800" dirty="0">
                  <a:ea typeface="楷体_GB2312" pitchFamily="49" charset="-122"/>
                </a:rPr>
                <a:t>多大？</a:t>
              </a:r>
            </a:p>
          </p:txBody>
        </p:sp>
      </p:grpSp>
      <p:sp>
        <p:nvSpPr>
          <p:cNvPr id="455688" name="Text Box 8"/>
          <p:cNvSpPr txBox="1">
            <a:spLocks noChangeArrowheads="1"/>
          </p:cNvSpPr>
          <p:nvPr/>
        </p:nvSpPr>
        <p:spPr bwMode="auto">
          <a:xfrm>
            <a:off x="533400" y="4967287"/>
            <a:ext cx="1295400" cy="519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解：</a:t>
            </a:r>
          </a:p>
        </p:txBody>
      </p:sp>
      <p:graphicFrame>
        <p:nvGraphicFramePr>
          <p:cNvPr id="455689" name="Object 9"/>
          <p:cNvGraphicFramePr>
            <a:graphicFrameLocks noChangeAspect="1"/>
          </p:cNvGraphicFramePr>
          <p:nvPr/>
        </p:nvGraphicFramePr>
        <p:xfrm>
          <a:off x="1371600" y="5181600"/>
          <a:ext cx="63944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87440" imgH="583920" progId="Equation.3">
                  <p:embed/>
                </p:oleObj>
              </mc:Choice>
              <mc:Fallback>
                <p:oleObj name="公式" r:id="rId3" imgW="3187440" imgH="583920" progId="Equation.3">
                  <p:embed/>
                  <p:pic>
                    <p:nvPicPr>
                      <p:cNvPr id="455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81600"/>
                        <a:ext cx="639445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4114800" y="2286000"/>
          <a:ext cx="12239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09480" imgH="406080" progId="Equation.3">
                  <p:embed/>
                </p:oleObj>
              </mc:Choice>
              <mc:Fallback>
                <p:oleObj name="公式" r:id="rId5" imgW="609480" imgH="406080" progId="Equation.3">
                  <p:embed/>
                  <p:pic>
                    <p:nvPicPr>
                      <p:cNvPr id="4556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1223963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13.3 </a:t>
            </a:r>
            <a:r>
              <a:rPr lang="zh-CN" altLang="en-US"/>
              <a:t>洛仑兹变换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2864-98C7-41F0-BB0C-68B65A4DA5E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56707" name="Rectangle 3"/>
          <p:cNvSpPr>
            <a:spLocks noChangeArrowheads="1"/>
          </p:cNvSpPr>
          <p:nvPr/>
        </p:nvSpPr>
        <p:spPr bwMode="auto">
          <a:xfrm>
            <a:off x="381000" y="1174750"/>
            <a:ext cx="8229600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例</a:t>
            </a:r>
            <a:r>
              <a:rPr lang="en-US" altLang="zh-CN" sz="2400" dirty="0"/>
              <a:t>13.6  </a:t>
            </a:r>
            <a:r>
              <a:rPr lang="zh-CN" altLang="en-US" sz="2400" dirty="0"/>
              <a:t>在太阳参考系中观察，一束星光垂直射向地面．速率为</a:t>
            </a:r>
            <a:r>
              <a:rPr lang="en-US" altLang="zh-CN" sz="2400" dirty="0"/>
              <a:t>c</a:t>
            </a:r>
            <a:r>
              <a:rPr lang="zh-CN" altLang="en-US" sz="2400" dirty="0"/>
              <a:t>，而地球以速率</a:t>
            </a:r>
            <a:r>
              <a:rPr lang="en-US" altLang="zh-CN" sz="2400" dirty="0"/>
              <a:t>u</a:t>
            </a:r>
            <a:r>
              <a:rPr lang="zh-CN" altLang="en-US" sz="2400" dirty="0"/>
              <a:t>垂直于光线运动。求在地面上测量，这束星光的速度的大小与方向各如何？</a:t>
            </a:r>
          </a:p>
        </p:txBody>
      </p:sp>
      <p:pic>
        <p:nvPicPr>
          <p:cNvPr id="456708" name="Picture 4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762000" y="2590800"/>
            <a:ext cx="7667625" cy="3622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6626</TotalTime>
  <Words>1234</Words>
  <Application>Microsoft Office PowerPoint</Application>
  <PresentationFormat>全屏显示(4:3)</PresentationFormat>
  <Paragraphs>188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Georgia</vt:lpstr>
      <vt:lpstr>Times New Roman</vt:lpstr>
      <vt:lpstr>Wingdings</vt:lpstr>
      <vt:lpstr>Wingdings 3</vt:lpstr>
      <vt:lpstr>质朴</vt:lpstr>
      <vt:lpstr>公式</vt:lpstr>
      <vt:lpstr>Document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13.3 洛仑兹变换</vt:lpstr>
      <vt:lpstr>4.3 洛仑兹变换</vt:lpstr>
      <vt:lpstr>13.3 洛仑兹变换</vt:lpstr>
      <vt:lpstr>13.3 洛仑兹变换</vt:lpstr>
      <vt:lpstr>13.3 洛仑兹变换</vt:lpstr>
      <vt:lpstr>13.3 洛仑兹变换</vt:lpstr>
      <vt:lpstr>第13章 狭义相对论 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  <vt:lpstr>13.4 相对论动力学原理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狭义相对论</dc:title>
  <dc:creator>S.Q. Wu</dc:creator>
  <cp:lastModifiedBy>Jin Chen</cp:lastModifiedBy>
  <cp:revision>1887</cp:revision>
  <cp:lastPrinted>1601-01-01T00:00:00Z</cp:lastPrinted>
  <dcterms:created xsi:type="dcterms:W3CDTF">2010-09-14T09:01:38Z</dcterms:created>
  <dcterms:modified xsi:type="dcterms:W3CDTF">2023-05-03T23:51:18Z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