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2" r:id="rId10"/>
    <p:sldId id="299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65" r:id="rId19"/>
    <p:sldId id="29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862D7-F40E-49F6-A251-5C3994E72C6D}" type="datetimeFigureOut">
              <a:rPr lang="zh-CN" altLang="en-US" smtClean="0"/>
              <a:t>2021-04-23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36782-5C79-4CE6-8CBF-E36450792C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899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36782-5C79-4CE6-8CBF-E36450792C3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34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94531-8F35-4719-9344-2EAEE0289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8D53E9-055C-4948-B956-1B1ACF761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6B4538-EA1B-480D-ACB0-FD7AEAC69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3218-8BC1-4F29-94FD-3874FB19859E}" type="datetimeFigureOut">
              <a:rPr lang="zh-CN" altLang="en-US" smtClean="0"/>
              <a:t>2021-04-23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357A6A-8E7C-4EE0-83D7-791B9610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FC0CB-3607-44A6-A509-4F46ABEC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501E-AC73-410D-9F65-87FFFFB8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85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EB1B0-CED8-415C-8EB9-6D58D198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7E9F1B-9E88-4847-95F9-3BF5D7A45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5DEEAD-61CA-4F4E-9F59-4660FBCF0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3218-8BC1-4F29-94FD-3874FB19859E}" type="datetimeFigureOut">
              <a:rPr lang="zh-CN" altLang="en-US" smtClean="0"/>
              <a:t>2021-04-23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6EB252-7EC1-4778-B4FB-ED81E075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7AE3A0-6065-4566-91A1-92D9B8016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501E-AC73-410D-9F65-87FFFFB8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5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BA1D13-FC32-4EF2-BF7C-F594E604E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39A2A8-72F7-453E-8705-AB4021731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ABEFC6-2F0D-4047-B0FC-CCAB6FB49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3218-8BC1-4F29-94FD-3874FB19859E}" type="datetimeFigureOut">
              <a:rPr lang="zh-CN" altLang="en-US" smtClean="0"/>
              <a:t>2021-04-23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5E78F-7371-499C-922E-2F1F783C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2A980A-9927-447F-89D8-E556AF2E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501E-AC73-410D-9F65-87FFFFB8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12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8792F-738C-4647-B26D-5E7F674F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9F8492-7BAB-4B51-8F98-DD5A45A20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E702EB-4865-49E7-B342-F24BDE49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3218-8BC1-4F29-94FD-3874FB19859E}" type="datetimeFigureOut">
              <a:rPr lang="zh-CN" altLang="en-US" smtClean="0"/>
              <a:t>2021-04-23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E727D7-5D0A-4A79-8173-3730129E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1C8148-A1BA-4DE2-8542-3900A87D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501E-AC73-410D-9F65-87FFFFB8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26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83717-1107-4853-BE35-70D3CC860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77F7D4-AAF7-48F4-A22F-73F025C8A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A46AD3-E4BE-4A5E-9614-3F95D4582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3218-8BC1-4F29-94FD-3874FB19859E}" type="datetimeFigureOut">
              <a:rPr lang="zh-CN" altLang="en-US" smtClean="0"/>
              <a:t>2021-04-23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61EB4E-447E-4F4E-88F0-C4F4DCC22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CB1A3-933F-4BE7-A791-C42B4376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501E-AC73-410D-9F65-87FFFFB8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17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7A020-7B71-4E44-A4FD-131624BD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19B8D2-7044-4780-8D85-57D6CDDD3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BA1FC6-2034-4097-96AB-222B97A1F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144B66-BF83-4E27-BB70-BAD4AC80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3218-8BC1-4F29-94FD-3874FB19859E}" type="datetimeFigureOut">
              <a:rPr lang="zh-CN" altLang="en-US" smtClean="0"/>
              <a:t>2021-04-23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4504C4-391D-49CE-B469-98709104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EA6F4A-C12A-4DC8-8C00-0664150E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501E-AC73-410D-9F65-87FFFFB8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20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9CCD9-0B33-44E9-87B2-3197F8F7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5947D8-5F29-4234-A6EF-6462E4E48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054168-E7F4-47BA-BDE3-278F63935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096102-34B8-4980-945C-2A080A1A3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6089689-C87B-4EA8-9D6C-8B40B4323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ED3ED4-12EE-440F-93E6-0BE3A225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3218-8BC1-4F29-94FD-3874FB19859E}" type="datetimeFigureOut">
              <a:rPr lang="zh-CN" altLang="en-US" smtClean="0"/>
              <a:t>2021-04-23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D98F87-942B-4E82-A2F3-6F6F5617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790772-0AE5-425D-85E5-1C60F3C6F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501E-AC73-410D-9F65-87FFFFB8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65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7192D-DDFF-49EE-9B0E-FEBA4DF6E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D85975-143F-41CF-AD95-757A5D560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3218-8BC1-4F29-94FD-3874FB19859E}" type="datetimeFigureOut">
              <a:rPr lang="zh-CN" altLang="en-US" smtClean="0"/>
              <a:t>2021-04-23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D17C0D-93D4-430F-A698-AE8CA531A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26762E-B03B-4225-B7B1-BD92CD06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501E-AC73-410D-9F65-87FFFFB8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0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391EDE-9E51-4959-B868-80E4D911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3218-8BC1-4F29-94FD-3874FB19859E}" type="datetimeFigureOut">
              <a:rPr lang="zh-CN" altLang="en-US" smtClean="0"/>
              <a:t>2021-04-23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174E6F2-F970-463C-BEE1-AB06C43F6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76010C-E303-4595-9A0C-137EE4D8F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501E-AC73-410D-9F65-87FFFFB8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DC43C-A596-4BEF-9031-E68999FBA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AC5B7A-C57E-40DD-B3BC-750D07DC9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B69AE1-6122-44A4-943B-14C308974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A7BDDD-428B-49F6-AAF2-144BDBE81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3218-8BC1-4F29-94FD-3874FB19859E}" type="datetimeFigureOut">
              <a:rPr lang="zh-CN" altLang="en-US" smtClean="0"/>
              <a:t>2021-04-23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B26C2B-444B-46B0-A58E-A316B1732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F567FE-29CB-4918-8D97-5C056EFE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501E-AC73-410D-9F65-87FFFFB8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43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F3C38-1C2A-4FAB-8448-DDDFE3777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011031-7D98-4E48-8CCB-8E629EEB5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BB4582-38B9-4A55-96B3-F39CE5D50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528B47-DC63-4160-B6C9-BA93418A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83218-8BC1-4F29-94FD-3874FB19859E}" type="datetimeFigureOut">
              <a:rPr lang="zh-CN" altLang="en-US" smtClean="0"/>
              <a:t>2021-04-23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D06400-9594-433C-BD22-038809C6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1B0779-843D-4B90-B099-7485D604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501E-AC73-410D-9F65-87FFFFB8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70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3F804C-F1F5-4543-AA30-1E262280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0B6117-89D2-4AE1-9B89-729D13866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66D9C-26AA-411A-8CB0-C2F39DDB0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83218-8BC1-4F29-94FD-3874FB19859E}" type="datetimeFigureOut">
              <a:rPr lang="zh-CN" altLang="en-US" smtClean="0"/>
              <a:t>2021-04-23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CB4E84-5EF6-4C36-A018-9182BF7F0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F30365-F8B1-406B-8E52-1144CDF0D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C501E-AC73-410D-9F65-87FFFFB8F2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17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AC3D9-7C37-4406-A623-B0E1D7A3B9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小测</a:t>
            </a:r>
          </a:p>
        </p:txBody>
      </p:sp>
    </p:spTree>
    <p:extLst>
      <p:ext uri="{BB962C8B-B14F-4D97-AF65-F5344CB8AC3E}">
        <p14:creationId xmlns:p14="http://schemas.microsoft.com/office/powerpoint/2010/main" val="1211855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6282" y="238741"/>
            <a:ext cx="2890535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实验七 课后练习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0623" y="998934"/>
            <a:ext cx="9541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6.8-28</a:t>
            </a:r>
            <a:endParaRPr lang="zh-CN" altLang="en-US" kern="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8619" y="1481473"/>
            <a:ext cx="8481391" cy="8707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55"/>
              </a:spcBef>
              <a:spcAft>
                <a:spcPts val="155"/>
              </a:spcAft>
            </a:pP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定义一个不受计算机字长限制的整数类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INT,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要求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以及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基本数据类型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之间能进行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、*、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运算，并且能够通过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count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类型的值。</a:t>
            </a:r>
            <a:endParaRPr lang="zh-CN" altLang="en-US" sz="14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TextBox 4"/>
          <p:cNvSpPr txBox="1"/>
          <p:nvPr/>
        </p:nvSpPr>
        <p:spPr>
          <a:xfrm>
            <a:off x="739473" y="2627727"/>
            <a:ext cx="4412972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#include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&lt;iostream&gt;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#include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&lt;cstring&gt;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using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namespace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std;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class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* p_buf;</a:t>
            </a:r>
            <a:r>
              <a:rPr lang="en-US" altLang="zh-CN" sz="1200" kern="10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//</a:t>
            </a:r>
            <a:r>
              <a:rPr lang="zh-CN" altLang="en-US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从低位到高位存储整型数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buf_len;</a:t>
            </a:r>
            <a:r>
              <a:rPr lang="zh-CN" altLang="en-US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//p_buf</a:t>
            </a:r>
            <a:r>
              <a:rPr lang="zh-CN" altLang="en-US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所占空间大小（为</a:t>
            </a:r>
            <a:r>
              <a:rPr lang="en-US" altLang="zh-CN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的倍数）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sign; </a:t>
            </a:r>
            <a:r>
              <a:rPr lang="en-US" altLang="zh-CN" sz="1200" kern="10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200" kern="10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整型数的符号</a:t>
            </a:r>
            <a:endParaRPr lang="zh-CN" altLang="en-US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void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Add(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void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Minus(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INT(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len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= 1);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public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INT();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INT(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INT(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num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INT(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~INT();</a:t>
            </a:r>
            <a:endParaRPr lang="en-US" altLang="zh-CN" sz="1200" kern="1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6058894" y="2627727"/>
            <a:ext cx="5565913" cy="28007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              </a:t>
            </a:r>
            <a:r>
              <a:rPr lang="en-US" altLang="zh-CN" sz="1200" kern="10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en-US" altLang="zh-CN" sz="1200" kern="10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operator=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10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en-US" altLang="zh-CN" sz="1200" kern="10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operator+=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10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en-US" altLang="zh-CN" sz="1200" kern="10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operator-=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friend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operator+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i1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i2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friend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operator-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i1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i2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friend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operator*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i1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i2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friend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operator/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i1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i2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friend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ostream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en-US" altLang="zh-CN" sz="1200" kern="10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operator&lt;&lt;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200" kern="10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ostream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out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};</a:t>
            </a:r>
          </a:p>
          <a:p>
            <a:pPr algn="just"/>
            <a:endParaRPr lang="en-US" altLang="zh-CN" sz="1200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400" kern="10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400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600" kern="1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423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192699" y="552437"/>
            <a:ext cx="4468631" cy="59400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kern="10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::INT()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sign = 1;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buf_len = 10;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p_buf = 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new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[buf_len + 1];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p_buf[0] = </a:t>
            </a:r>
            <a:r>
              <a:rPr lang="en-US" altLang="zh-CN" sz="1200" kern="10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'0'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p_buf[1] = </a:t>
            </a:r>
            <a:r>
              <a:rPr lang="en-US" altLang="zh-CN" sz="1200" kern="10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'\0'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::INT(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&gt;= 0)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sign = 1;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else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{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sign = -1;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= -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}</a:t>
            </a:r>
          </a:p>
          <a:p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j = 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k = 0;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do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{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k++;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j /= 10;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} 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while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(j != 0);</a:t>
            </a:r>
          </a:p>
          <a:p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buf_len = (k / 10 + 1) * 10;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p_buf = 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new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[buf_len + 1];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j = 0;</a:t>
            </a:r>
          </a:p>
          <a:p>
            <a:endParaRPr lang="en-US" altLang="zh-CN" sz="1400" kern="10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endParaRPr lang="en-US" altLang="zh-CN" sz="1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600" kern="10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9350" y="552437"/>
            <a:ext cx="4468631" cy="58169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           do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{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k = 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% 10;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p_buf[j++] = k + </a:t>
            </a:r>
            <a:r>
              <a:rPr lang="en-US" altLang="zh-CN" sz="1200" kern="10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'0'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/= 10;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} 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while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!= 0);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p_buf[j] = </a:t>
            </a:r>
            <a:r>
              <a:rPr lang="en-US" altLang="zh-CN" sz="1200" kern="10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'\0'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</a:p>
          <a:p>
            <a:endParaRPr lang="en-US" altLang="zh-CN" sz="1200" kern="100">
              <a:solidFill>
                <a:srgbClr val="000000"/>
              </a:solidFill>
              <a:effectLst/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::INT(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num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(*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num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== </a:t>
            </a:r>
            <a:r>
              <a:rPr lang="en-US" altLang="zh-CN" sz="1200" kern="10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'-'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{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sign = -1;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num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++;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}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else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(*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num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== </a:t>
            </a:r>
            <a:r>
              <a:rPr lang="en-US" altLang="zh-CN" sz="1200" kern="10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'+'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{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sign = 1;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num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++;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}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else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sign = 1;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buf_len = (strlen(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num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 / 10 + 1) * 10;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p_buf = 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new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[buf_len + 1];</a:t>
            </a:r>
          </a:p>
          <a:p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              for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i = 0, j = strlen(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num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 - 1; j &gt;= 0; i++, j--)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p_buf[i] = 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num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[j];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p_buf[strlen(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num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] = </a:t>
            </a:r>
            <a:r>
              <a:rPr lang="en-US" altLang="zh-CN" sz="1200" kern="10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'\0'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</a:p>
          <a:p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665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176796" y="242336"/>
            <a:ext cx="4468631" cy="67018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kern="10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::INT(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sign = 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.sign;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buf_len = 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.buf_len;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p_buf = 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new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[buf_len + 1];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strcpy(p_buf, 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.p_buf);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kern="10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::INT(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len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新对象的</a:t>
            </a:r>
            <a:r>
              <a:rPr lang="en-US" altLang="zh-CN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p_buf</a:t>
            </a:r>
            <a:r>
              <a:rPr lang="zh-CN" altLang="en-US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在已有的空间</a:t>
            </a:r>
            <a:r>
              <a:rPr lang="en-US" altLang="zh-CN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上（不再另外分配空间）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p_buf = 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buf_len = 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len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sign = 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::~INT()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delete[]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p_buf;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p_buf = </a:t>
            </a:r>
            <a:r>
              <a:rPr lang="en-US" altLang="zh-CN" sz="1200" kern="10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NULL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buf_len = 0;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</a:p>
          <a:p>
            <a:endParaRPr lang="en-US" altLang="zh-CN" sz="1200" kern="10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200" kern="1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</a:t>
            </a:r>
            <a:r>
              <a:rPr lang="en-US" altLang="zh-CN" sz="1200" kern="10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 =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kern="1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200" kern="1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sign = </a:t>
            </a:r>
            <a:r>
              <a:rPr lang="en-US" altLang="zh-CN" sz="1200" kern="1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.sign;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(buf_len &lt; </a:t>
            </a:r>
            <a:r>
              <a:rPr lang="en-US" altLang="zh-CN" sz="1200" kern="1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.buf_len)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{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p_buf;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buf_len = </a:t>
            </a:r>
            <a:r>
              <a:rPr lang="en-US" altLang="zh-CN" sz="1200" kern="1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.buf_len;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p_buf = 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[buf_len + 1];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strcpy(p_buf, </a:t>
            </a:r>
            <a:r>
              <a:rPr lang="en-US" altLang="zh-CN" sz="1200" kern="1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.p_buf);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this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kern="10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6" name="TextBox 4"/>
          <p:cNvSpPr txBox="1"/>
          <p:nvPr/>
        </p:nvSpPr>
        <p:spPr>
          <a:xfrm>
            <a:off x="6607536" y="242336"/>
            <a:ext cx="5208102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void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::Add(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&amp; 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 ; </a:t>
            </a:r>
            <a:r>
              <a:rPr lang="en-US" altLang="zh-CN" sz="1200" kern="10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200" kern="10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把</a:t>
            </a:r>
            <a:r>
              <a:rPr lang="en-US" altLang="zh-CN" sz="1200" kern="10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1200" kern="10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加到*</a:t>
            </a:r>
            <a:r>
              <a:rPr lang="en-US" altLang="zh-CN" sz="1200" kern="10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this</a:t>
            </a:r>
            <a:r>
              <a:rPr lang="zh-CN" altLang="en-US" sz="1200" kern="10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中</a:t>
            </a:r>
            <a:endParaRPr lang="zh-CN" altLang="en-US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  <a:endParaRPr lang="zh-CN" altLang="en-US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len1 = strlen(p_buf);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len2 = strlen(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.p_buf);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buf_len1 = (((len1 &gt; len2 ? len1 : len2) + 1) / 10 + 1) * 10;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(buf_len1 &gt; buf_len)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{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* p_buf1 = 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new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[buf_len1 + 1];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strcpy(p_buf1, p_buf);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delete[]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p_buf;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p_buf = p_buf1;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buf_len = buf_len1;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}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* p1, * p2; </a:t>
            </a:r>
            <a:r>
              <a:rPr lang="en-US" altLang="zh-CN" sz="1200" kern="10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//p1</a:t>
            </a:r>
            <a:r>
              <a:rPr lang="zh-CN" altLang="en-US" sz="1200" kern="10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指向长的数，</a:t>
            </a:r>
            <a:r>
              <a:rPr lang="en-US" altLang="zh-CN" sz="1200" kern="10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p2</a:t>
            </a:r>
            <a:r>
              <a:rPr lang="zh-CN" altLang="en-US" sz="1200" kern="10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指向短的数</a:t>
            </a:r>
            <a:endParaRPr lang="zh-CN" altLang="en-US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(len1 &gt;= len2)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{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p1 = p_buf;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p2 = 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.p_buf;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}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else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{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p1 = </a:t>
            </a:r>
            <a:r>
              <a:rPr lang="en-US" altLang="zh-CN" sz="1200" kern="10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.p_buf;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p2 = p_buf;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}</a:t>
            </a:r>
          </a:p>
          <a:p>
            <a:endParaRPr lang="en-US" altLang="zh-CN" sz="1200" kern="10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int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carry = 0, sum;</a:t>
            </a:r>
            <a:endParaRPr lang="en-US" altLang="zh-CN" sz="14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p = p_buf;</a:t>
            </a:r>
            <a:endParaRPr lang="en-US" altLang="zh-CN" sz="14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处理公共长度部分</a:t>
            </a:r>
            <a:endParaRPr lang="zh-CN" altLang="en-US" sz="14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endParaRPr lang="en-US" altLang="zh-CN" sz="1200" kern="1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200" kern="1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endParaRPr lang="en-US" altLang="zh-CN" sz="1200" kern="1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endParaRPr lang="en-US" altLang="zh-CN" sz="1200" kern="1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65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369597" y="252542"/>
            <a:ext cx="5468933" cy="58169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while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(*p2 != </a:t>
            </a:r>
            <a:r>
              <a:rPr lang="en-US" altLang="zh-CN" sz="1200" kern="1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'\0'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4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{</a:t>
            </a:r>
            <a:endParaRPr lang="en-US" altLang="zh-CN" sz="14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sum = (*p1 - </a:t>
            </a:r>
            <a:r>
              <a:rPr lang="en-US" altLang="zh-CN" sz="1200" kern="1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'0'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+ (*p2 - </a:t>
            </a:r>
            <a:r>
              <a:rPr lang="en-US" altLang="zh-CN" sz="1200" kern="1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'0'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+ carry;</a:t>
            </a:r>
            <a:endParaRPr lang="en-US" altLang="zh-CN" sz="14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(sum &gt;= 10)</a:t>
            </a:r>
            <a:endParaRPr lang="en-US" altLang="zh-CN" sz="14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{</a:t>
            </a:r>
            <a:endParaRPr lang="en-US" altLang="zh-CN" sz="14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carry = 1;</a:t>
            </a:r>
            <a:endParaRPr lang="en-US" altLang="zh-CN" sz="14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*p = (sum - 10) + </a:t>
            </a:r>
            <a:r>
              <a:rPr lang="en-US" altLang="zh-CN" sz="1200" kern="1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'0'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4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}</a:t>
            </a:r>
            <a:endParaRPr lang="en-US" altLang="zh-CN" sz="14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4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{</a:t>
            </a:r>
            <a:endParaRPr lang="en-US" altLang="zh-CN" sz="14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carry = 0;</a:t>
            </a:r>
            <a:endParaRPr lang="en-US" altLang="zh-CN" sz="14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*p = sum + </a:t>
            </a:r>
            <a:r>
              <a:rPr lang="en-US" altLang="zh-CN" sz="1200" kern="1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'0'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4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}</a:t>
            </a:r>
            <a:endParaRPr lang="en-US" altLang="zh-CN" sz="14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p1++; p2++; p++;</a:t>
            </a:r>
            <a:endParaRPr lang="en-US" altLang="zh-CN" sz="14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/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</a:p>
          <a:p>
            <a:pPr lvl="0"/>
            <a:endParaRPr lang="en-US" altLang="zh-CN" sz="1200" kern="1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/>
            <a:endParaRPr lang="en-US" altLang="zh-CN" sz="1200" kern="1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/>
            <a:endParaRPr lang="en-US" altLang="zh-CN" sz="1200" kern="1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/>
            <a:endParaRPr lang="en-US" altLang="zh-CN" sz="1200" kern="1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/>
            <a:endParaRPr lang="en-US" altLang="zh-CN" sz="1200" kern="1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/>
            <a:endParaRPr lang="en-US" altLang="zh-CN" sz="1200" kern="1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/>
            <a:endParaRPr lang="en-US" altLang="zh-CN" sz="1200" kern="1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/>
            <a:endParaRPr lang="en-US" altLang="zh-CN" sz="1200" kern="1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/>
            <a:endParaRPr lang="en-US" altLang="zh-CN" sz="1200" kern="1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/>
            <a:endParaRPr lang="en-US" altLang="zh-CN" sz="1200" kern="1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/>
            <a:endParaRPr lang="en-US" altLang="zh-CN" sz="1200" kern="1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/>
            <a:endParaRPr lang="en-US" altLang="zh-CN" sz="1200" kern="1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/>
            <a:endParaRPr lang="en-US" altLang="zh-CN" sz="1200" kern="1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/>
            <a:endParaRPr lang="en-US" altLang="zh-CN" sz="1200" kern="1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/>
            <a:endParaRPr lang="en-US" altLang="zh-CN" sz="1200" kern="1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 lvl="0"/>
            <a:endParaRPr lang="en-US" altLang="zh-CN" sz="1200" kern="1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6017079" y="242336"/>
            <a:ext cx="5625193" cy="58169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200" kern="10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             //</a:t>
            </a:r>
            <a:r>
              <a:rPr lang="zh-CN" altLang="en-US" sz="1200" kern="10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处理较大整数的剩余部分</a:t>
            </a:r>
            <a:endParaRPr lang="zh-CN" altLang="en-US" sz="12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zh-CN" altLang="en-US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while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(*p1 != </a:t>
            </a:r>
            <a:r>
              <a:rPr lang="en-US" altLang="zh-CN" sz="1200" kern="10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'\0'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12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{</a:t>
            </a:r>
            <a:endParaRPr lang="en-US" altLang="zh-CN" sz="12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(carry == 0)</a:t>
            </a:r>
            <a:endParaRPr lang="en-US" altLang="zh-CN" sz="12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	*p = *p1;</a:t>
            </a:r>
            <a:endParaRPr lang="en-US" altLang="zh-CN" sz="12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else</a:t>
            </a:r>
            <a:endParaRPr lang="en-US" altLang="zh-CN" sz="12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{</a:t>
            </a:r>
            <a:endParaRPr lang="en-US" altLang="zh-CN" sz="12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	sum = (*p1 - </a:t>
            </a:r>
            <a:r>
              <a:rPr lang="en-US" altLang="zh-CN" sz="1200" kern="10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'0'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 + carry;</a:t>
            </a:r>
            <a:endParaRPr lang="en-US" altLang="zh-CN" sz="12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	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(sum &gt;= 10)</a:t>
            </a:r>
            <a:endParaRPr lang="en-US" altLang="zh-CN" sz="12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	{</a:t>
            </a:r>
            <a:endParaRPr lang="en-US" altLang="zh-CN" sz="12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		carry = 1;</a:t>
            </a:r>
            <a:endParaRPr lang="en-US" altLang="zh-CN" sz="12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		*p = (sum - 10) + </a:t>
            </a:r>
            <a:r>
              <a:rPr lang="en-US" altLang="zh-CN" sz="1200" kern="10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'0'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12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	}</a:t>
            </a:r>
            <a:endParaRPr lang="en-US" altLang="zh-CN" sz="12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	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else</a:t>
            </a:r>
            <a:endParaRPr lang="en-US" altLang="zh-CN" sz="12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	{</a:t>
            </a:r>
            <a:endParaRPr lang="en-US" altLang="zh-CN" sz="12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		carry = 0;</a:t>
            </a:r>
            <a:endParaRPr lang="en-US" altLang="zh-CN" sz="12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		*p = sum + </a:t>
            </a:r>
            <a:r>
              <a:rPr lang="en-US" altLang="zh-CN" sz="1200" kern="10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'0'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12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	}</a:t>
            </a:r>
            <a:endParaRPr lang="en-US" altLang="zh-CN" sz="12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}</a:t>
            </a:r>
          </a:p>
          <a:p>
            <a:pPr lvl="0"/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                                        p1++; p++;</a:t>
            </a:r>
            <a:endParaRPr lang="en-US" altLang="zh-CN" sz="12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}</a:t>
            </a:r>
            <a:endParaRPr lang="en-US" altLang="zh-CN" sz="12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(carry != 0)       </a:t>
            </a:r>
            <a:r>
              <a:rPr lang="en-US" altLang="zh-CN" sz="1200" kern="10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200" kern="10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最后检查是否还有进位，若有就放入和的最高位</a:t>
            </a:r>
            <a:endParaRPr lang="zh-CN" altLang="en-US" sz="12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zh-CN" altLang="en-US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  <a:endParaRPr lang="zh-CN" altLang="en-US" sz="12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zh-CN" altLang="en-US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*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 = </a:t>
            </a:r>
            <a:r>
              <a:rPr lang="en-US" altLang="zh-CN" sz="1200" kern="10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'1'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12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p++;</a:t>
            </a:r>
            <a:endParaRPr lang="en-US" altLang="zh-CN" sz="12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}</a:t>
            </a:r>
            <a:endParaRPr lang="en-US" altLang="zh-CN" sz="12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*p = </a:t>
            </a:r>
            <a:r>
              <a:rPr lang="en-US" altLang="zh-CN" sz="1200" kern="10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'\0'</a:t>
            </a:r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12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</a:p>
          <a:p>
            <a:pPr lvl="0"/>
            <a:endParaRPr lang="en-US" altLang="zh-CN" sz="1200" kern="1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en-US" altLang="zh-CN" sz="1200" kern="10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845308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368530" y="324459"/>
            <a:ext cx="5624055" cy="63709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kern="1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::Minus(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kern="1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200" kern="1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</a:t>
            </a:r>
            <a:r>
              <a:rPr lang="en-US" altLang="zh-CN" sz="1200" kern="10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200" kern="10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从*</a:t>
            </a:r>
            <a:r>
              <a:rPr lang="en-US" altLang="zh-CN" sz="1200" kern="10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this</a:t>
            </a:r>
            <a:r>
              <a:rPr lang="zh-CN" altLang="en-US" sz="1200" kern="10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中减去</a:t>
            </a:r>
            <a:r>
              <a:rPr lang="en-US" altLang="zh-CN" sz="1200" kern="10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</a:t>
            </a:r>
            <a:endParaRPr lang="en-US" altLang="zh-CN" sz="1200" kern="1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len1 = strlen(p_buf);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len2 = strlen(</a:t>
            </a:r>
            <a:r>
              <a:rPr lang="en-US" altLang="zh-CN" sz="1200" kern="1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.p_buf);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buf_len1 = ((len1 &gt; len2 ? len1 : len2) / 10 + 1) * 10;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(buf_len1 &gt; buf_len)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{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p_buf1 = 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[buf_len1 + 1];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strcpy(p_buf1, p_buf);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delete[]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p_buf;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p_buf = p_buf1;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buf_len = buf_len1;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p1=NULL, * p2;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(len1 &gt; len2)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p1 = p_buf;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(len1 &lt; len2)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p1 = </a:t>
            </a:r>
            <a:r>
              <a:rPr lang="en-US" altLang="zh-CN" sz="1200" kern="1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.p_buf;</a:t>
            </a:r>
          </a:p>
          <a:p>
            <a:endParaRPr lang="en-US" altLang="zh-CN" sz="1200" kern="1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200" kern="1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200" kern="1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200" kern="1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200" kern="1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200" kern="1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200" kern="1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200" kern="1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200" kern="1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200" kern="1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endParaRPr lang="en-US" altLang="zh-CN" sz="12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TextBox 4"/>
          <p:cNvSpPr txBox="1"/>
          <p:nvPr/>
        </p:nvSpPr>
        <p:spPr>
          <a:xfrm>
            <a:off x="6257750" y="293968"/>
            <a:ext cx="5580464" cy="62170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else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{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(j = len1 - 1; j &gt;= 0; j--)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{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(p_buf[j] &gt; </a:t>
            </a:r>
            <a:r>
              <a:rPr lang="en-US" altLang="zh-CN" sz="1200" kern="1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.p_buf[j])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{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	p1 = p_buf;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	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}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(p_buf[j] &lt; </a:t>
            </a:r>
            <a:r>
              <a:rPr lang="en-US" altLang="zh-CN" sz="1200" kern="1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.p_buf[j])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{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	p1 = </a:t>
            </a:r>
            <a:r>
              <a:rPr lang="en-US" altLang="zh-CN" sz="1200" kern="1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.p_buf;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	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break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}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}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(j &lt; 0)  </a:t>
            </a:r>
            <a:r>
              <a:rPr lang="en-US" altLang="zh-CN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如果两个数完全相同</a:t>
            </a:r>
            <a:endParaRPr lang="zh-CN" altLang="en-US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zh-CN" altLang="en-US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sign = 1;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strcpy(p_buf, </a:t>
            </a:r>
            <a:r>
              <a:rPr lang="en-US" altLang="zh-CN" sz="1200" kern="1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"0"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}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</a:p>
          <a:p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if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(p1 == p_buf)</a:t>
            </a:r>
            <a:endParaRPr lang="en-US" altLang="zh-CN" sz="14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{</a:t>
            </a:r>
            <a:endParaRPr lang="en-US" altLang="zh-CN" sz="14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p2 = </a:t>
            </a:r>
            <a:r>
              <a:rPr lang="en-US" altLang="zh-CN" sz="1200" kern="1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.p_buf;</a:t>
            </a:r>
            <a:endParaRPr lang="en-US" altLang="zh-CN" sz="14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  <a:endParaRPr lang="en-US" altLang="zh-CN" sz="14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4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{</a:t>
            </a:r>
            <a:endParaRPr lang="en-US" altLang="zh-CN" sz="14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p2 = p_buf;</a:t>
            </a:r>
            <a:endParaRPr lang="en-US" altLang="zh-CN" sz="14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sign = </a:t>
            </a:r>
            <a:r>
              <a:rPr lang="en-US" altLang="zh-CN" sz="1200" kern="1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.sign;</a:t>
            </a: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4174042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466504" y="984991"/>
            <a:ext cx="5395453" cy="4893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int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carry = 0, diff;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p = p_buf;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公有长度部分相减</a:t>
            </a:r>
            <a:endParaRPr lang="zh-CN" altLang="en-US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(*p2 != </a:t>
            </a:r>
            <a:r>
              <a:rPr lang="en-US" altLang="zh-CN" sz="1200" kern="1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'\0'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{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diff = *p1 - *p2 - carry;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(diff &lt; 0)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{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*p = (diff + 10) + </a:t>
            </a:r>
            <a:r>
              <a:rPr lang="en-US" altLang="zh-CN" sz="1200" kern="1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'0'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carry = 1;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}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{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*p = diff + </a:t>
            </a:r>
            <a:r>
              <a:rPr lang="en-US" altLang="zh-CN" sz="1200" kern="1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'0'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carry = 0;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}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p1++; p2++; p++;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</a:p>
          <a:p>
            <a:endParaRPr lang="en-US" altLang="zh-CN" sz="1200" kern="1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200" kern="1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200" kern="1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200" kern="1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200" kern="1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200" kern="10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endParaRPr lang="en-US" altLang="zh-CN" sz="12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196693" y="984991"/>
            <a:ext cx="5666015" cy="4893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//</a:t>
            </a:r>
            <a:r>
              <a:rPr lang="zh-CN" altLang="en-US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将被减数中未参与相减的高位也计算到差中</a:t>
            </a:r>
            <a:endParaRPr lang="zh-CN" altLang="en-US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(*p1 != </a:t>
            </a:r>
            <a:r>
              <a:rPr lang="en-US" altLang="zh-CN" sz="1200" kern="1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'\0'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{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(carry == 0)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*p = *p1;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{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diff = (*p1 - </a:t>
            </a:r>
            <a:r>
              <a:rPr lang="en-US" altLang="zh-CN" sz="1200" kern="1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'0'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- carry;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(diff &lt; 0)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{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	*p = (diff + 10) + </a:t>
            </a:r>
            <a:r>
              <a:rPr lang="en-US" altLang="zh-CN" sz="1200" kern="1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'0'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	carry = 1;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}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{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	*p = diff + </a:t>
            </a:r>
            <a:r>
              <a:rPr lang="en-US" altLang="zh-CN" sz="1200" kern="1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'0'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	carry = 0;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}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}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p1++; p++;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}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p--;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(p != p_buf &amp;&amp; *p == </a:t>
            </a:r>
            <a:r>
              <a:rPr lang="en-US" altLang="zh-CN" sz="1200" kern="1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'0'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p--; </a:t>
            </a:r>
            <a:r>
              <a:rPr lang="en-US" altLang="zh-CN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去掉高位的</a:t>
            </a:r>
            <a:r>
              <a:rPr lang="en-US" altLang="zh-CN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endParaRPr lang="zh-CN" altLang="en-US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*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(p + 1) = </a:t>
            </a:r>
            <a:r>
              <a:rPr lang="en-US" altLang="zh-CN" sz="1200" kern="1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'\0'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023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18572" y="173620"/>
            <a:ext cx="11035605" cy="72019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kern="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kern="1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operator*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kern="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kern="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400" kern="1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i1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kern="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kern="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400" kern="1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i2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kern="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len1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4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strlen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kern="1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i1</a:t>
            </a:r>
            <a:r>
              <a:rPr lang="en-US" altLang="zh-CN" sz="14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.p_buf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kern="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len2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4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strlen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kern="1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i2</a:t>
            </a:r>
            <a:r>
              <a:rPr lang="en-US" altLang="zh-CN" sz="14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.p_buf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);</a:t>
            </a:r>
            <a:endParaRPr lang="en-US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kern="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buf_len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((</a:t>
            </a:r>
            <a:r>
              <a:rPr lang="en-US" altLang="zh-CN" sz="14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len1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</a:t>
            </a:r>
            <a:r>
              <a:rPr lang="en-US" altLang="zh-CN" sz="14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len2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/ 10 + 1) * 10;</a:t>
            </a:r>
            <a:endParaRPr lang="en-US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kern="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 </a:t>
            </a:r>
            <a:r>
              <a:rPr lang="en-US" altLang="zh-CN" sz="14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p_buf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</a:t>
            </a:r>
            <a:r>
              <a:rPr lang="en-US" altLang="zh-CN" sz="1400" kern="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new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400" kern="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</a:t>
            </a:r>
            <a:r>
              <a:rPr lang="en-US" altLang="zh-CN" sz="14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buf_len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+ 1];</a:t>
            </a:r>
            <a:endParaRPr lang="en-US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kern="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product, temp(</a:t>
            </a:r>
            <a:r>
              <a:rPr lang="en-US" altLang="zh-CN" sz="14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p_buf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4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buf_len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1);</a:t>
            </a:r>
            <a:endParaRPr lang="en-US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kern="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400" kern="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用一个乘数</a:t>
            </a:r>
            <a:r>
              <a:rPr lang="en-US" altLang="zh-CN" sz="1400" kern="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kern="1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i1</a:t>
            </a:r>
            <a:r>
              <a:rPr lang="en-US" altLang="zh-CN" sz="1400" kern="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zh-CN" altLang="en-US" sz="1400" kern="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的每一位与另一个乘数</a:t>
            </a:r>
            <a:r>
              <a:rPr lang="en-US" altLang="zh-CN" sz="1400" kern="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400" kern="100" dirty="0" err="1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i2</a:t>
            </a:r>
            <a:r>
              <a:rPr lang="en-US" altLang="zh-CN" sz="1400" kern="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r>
              <a:rPr lang="zh-CN" altLang="en-US" sz="1400" kern="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相乘，</a:t>
            </a:r>
            <a:endParaRPr lang="en-US" altLang="zh-CN" sz="1400" kern="1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1400" kern="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         //</a:t>
            </a:r>
            <a:r>
              <a:rPr lang="zh-CN" altLang="en-US" sz="1400" kern="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结果</a:t>
            </a:r>
            <a:r>
              <a:rPr lang="en-US" altLang="zh-CN" sz="1400" kern="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(temp)</a:t>
            </a:r>
            <a:r>
              <a:rPr lang="zh-CN" altLang="en-US" sz="1400" kern="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向左移相应的位数后加到乘积（</a:t>
            </a:r>
            <a:r>
              <a:rPr lang="en-US" altLang="zh-CN" sz="1400" kern="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product</a:t>
            </a:r>
            <a:r>
              <a:rPr lang="zh-CN" altLang="en-US" sz="1400" kern="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）中去</a:t>
            </a:r>
            <a:endParaRPr lang="zh-CN" altLang="en-US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kern="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kern="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0; j &lt; </a:t>
            </a:r>
            <a:r>
              <a:rPr lang="en-US" altLang="zh-CN" sz="14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len1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</a:t>
            </a:r>
            <a:r>
              <a:rPr lang="en-US" altLang="zh-CN" sz="14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j++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{</a:t>
            </a:r>
            <a:endParaRPr lang="en-US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altLang="zh-CN" sz="1400" kern="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carry = 0, </a:t>
            </a:r>
            <a:r>
              <a:rPr lang="en-US" altLang="zh-CN" sz="14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mul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n;</a:t>
            </a:r>
            <a:endParaRPr lang="en-US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altLang="zh-CN" sz="1400" kern="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(n = 0; n &lt; j; n++)  </a:t>
            </a:r>
            <a:endParaRPr lang="zh-CN" altLang="en-US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</a:t>
            </a:r>
            <a:r>
              <a:rPr lang="en-US" altLang="zh-CN" sz="14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p_buf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[n] = </a:t>
            </a:r>
            <a:r>
              <a:rPr lang="en-US" altLang="zh-CN" sz="1400" kern="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'0'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altLang="zh-CN" sz="1400" kern="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kern="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k = 0; k &lt; </a:t>
            </a:r>
            <a:r>
              <a:rPr lang="en-US" altLang="zh-CN" sz="14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len2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 k++)</a:t>
            </a:r>
            <a:endParaRPr lang="zh-CN" altLang="en-US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zh-CN" altLang="en-US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</a:t>
            </a:r>
            <a:r>
              <a:rPr lang="en-US" altLang="zh-CN" sz="14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mul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(</a:t>
            </a:r>
            <a:r>
              <a:rPr lang="en-US" altLang="zh-CN" sz="1400" kern="1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i1</a:t>
            </a:r>
            <a:r>
              <a:rPr lang="en-US" altLang="zh-CN" sz="14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.p_buf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[j] - </a:t>
            </a:r>
            <a:r>
              <a:rPr lang="en-US" altLang="zh-CN" sz="1400" kern="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'0'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* (</a:t>
            </a:r>
            <a:r>
              <a:rPr lang="en-US" altLang="zh-CN" sz="1400" kern="1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i2</a:t>
            </a:r>
            <a:r>
              <a:rPr lang="en-US" altLang="zh-CN" sz="14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.p_buf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[k] - </a:t>
            </a:r>
            <a:r>
              <a:rPr lang="en-US" altLang="zh-CN" sz="1400" kern="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'0'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+ carry;</a:t>
            </a:r>
            <a:endParaRPr lang="en-US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carry = </a:t>
            </a:r>
            <a:r>
              <a:rPr lang="en-US" altLang="zh-CN" sz="14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mul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/ 10;</a:t>
            </a:r>
            <a:endParaRPr lang="en-US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	</a:t>
            </a:r>
            <a:r>
              <a:rPr lang="en-US" altLang="zh-CN" sz="14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p_buf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[n++] = </a:t>
            </a:r>
            <a:r>
              <a:rPr lang="en-US" altLang="zh-CN" sz="14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mul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% 10 + </a:t>
            </a:r>
            <a:r>
              <a:rPr lang="en-US" altLang="zh-CN" sz="1400" kern="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'0'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}</a:t>
            </a:r>
            <a:endParaRPr lang="en-US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altLang="zh-CN" sz="1400" kern="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(carry != 0) </a:t>
            </a:r>
            <a:r>
              <a:rPr lang="en-US" altLang="zh-CN" sz="14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p_buf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[n++] = carry + </a:t>
            </a:r>
            <a:r>
              <a:rPr lang="en-US" altLang="zh-CN" sz="1400" kern="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'0'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altLang="zh-CN" sz="14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p_buf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[n] = </a:t>
            </a:r>
            <a:r>
              <a:rPr lang="en-US" altLang="zh-CN" sz="1400" kern="10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'\0'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product </a:t>
            </a:r>
            <a:r>
              <a:rPr lang="en-US" altLang="zh-CN" sz="1400" kern="100" dirty="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+=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temp;</a:t>
            </a:r>
            <a:r>
              <a:rPr lang="en-US" altLang="zh-CN" sz="1400" kern="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400" kern="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将每一位与另一个乘数相乘的结果累加就可以得到两数积</a:t>
            </a:r>
            <a:endParaRPr lang="zh-CN" altLang="en-US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kern="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400" kern="1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i1</a:t>
            </a:r>
            <a:r>
              <a:rPr lang="en-US" altLang="zh-CN" sz="14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.sign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== </a:t>
            </a:r>
            <a:r>
              <a:rPr lang="en-US" altLang="zh-CN" sz="1400" kern="100" dirty="0" err="1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i2</a:t>
            </a:r>
            <a:r>
              <a:rPr lang="en-US" altLang="zh-CN" sz="14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.sign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       </a:t>
            </a:r>
            <a:r>
              <a:rPr lang="en-US" altLang="zh-CN" sz="1400" kern="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400" kern="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最后统一处理积的符号</a:t>
            </a:r>
            <a:endParaRPr lang="zh-CN" altLang="en-US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altLang="zh-CN" sz="14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product.sign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1;</a:t>
            </a:r>
            <a:endParaRPr lang="en-US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kern="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altLang="zh-CN" sz="14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product.sign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= -1;</a:t>
            </a:r>
            <a:endParaRPr lang="en-US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400" kern="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product;</a:t>
            </a:r>
            <a:endParaRPr lang="en-US" altLang="zh-CN" sz="16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4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</a:p>
          <a:p>
            <a:endParaRPr lang="en-US" altLang="zh-CN" sz="1400" kern="100" dirty="0">
              <a:solidFill>
                <a:srgbClr val="000000"/>
              </a:solidFill>
              <a:effectLst/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400" kern="1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endParaRPr lang="en-US" altLang="zh-CN" sz="16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700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1619443" y="1000894"/>
            <a:ext cx="9321552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kern="1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kern="10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operator/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kern="1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200" kern="1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i1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kern="1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200" kern="1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i2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4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sz="14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kern="1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div1(</a:t>
            </a:r>
            <a:r>
              <a:rPr lang="en-US" altLang="zh-CN" sz="1200" kern="1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i1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div2(</a:t>
            </a:r>
            <a:r>
              <a:rPr lang="en-US" altLang="zh-CN" sz="1200" kern="1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i2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), quotient;</a:t>
            </a:r>
            <a:endParaRPr lang="en-US" altLang="zh-CN" sz="14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div1.sign = 1;</a:t>
            </a:r>
            <a:endParaRPr lang="en-US" altLang="zh-CN" sz="14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div2.sign = 1;</a:t>
            </a:r>
            <a:endParaRPr lang="en-US" altLang="zh-CN" sz="14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endParaRPr lang="en-US" altLang="zh-CN" sz="14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不断地从“被除数”中减去“除数”，直到“被除数”小于</a:t>
            </a:r>
            <a:r>
              <a:rPr lang="en-US" altLang="zh-CN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0</a:t>
            </a:r>
            <a:r>
              <a:rPr lang="zh-CN" altLang="en-US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，这时，减去的“除数”的个数即为“商”。</a:t>
            </a:r>
            <a:endParaRPr lang="zh-CN" altLang="en-US" sz="14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div1 </a:t>
            </a:r>
            <a:r>
              <a:rPr lang="en-US" altLang="zh-CN" sz="1200" kern="10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-=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div2;  </a:t>
            </a:r>
            <a:r>
              <a:rPr lang="en-US" altLang="zh-CN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用被除数减去除数</a:t>
            </a:r>
            <a:endParaRPr lang="zh-CN" altLang="en-US" sz="14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while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(div1.sign &gt; 0)       </a:t>
            </a:r>
            <a:r>
              <a:rPr lang="en-US" altLang="zh-CN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直到被除数小于零</a:t>
            </a:r>
            <a:endParaRPr lang="zh-CN" altLang="en-US" sz="14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zh-CN" altLang="en-US" sz="14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quotient </a:t>
            </a:r>
            <a:r>
              <a:rPr lang="en-US" altLang="zh-CN" sz="1200" kern="10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+=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1;      </a:t>
            </a:r>
            <a:r>
              <a:rPr lang="en-US" altLang="zh-CN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每减一次除数，计数器加</a:t>
            </a:r>
            <a:r>
              <a:rPr lang="en-US" altLang="zh-CN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1</a:t>
            </a:r>
            <a:endParaRPr lang="zh-CN" altLang="en-US" sz="14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div1 </a:t>
            </a:r>
            <a:r>
              <a:rPr lang="en-US" altLang="zh-CN" sz="1200" kern="10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-=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div2;     </a:t>
            </a:r>
            <a:r>
              <a:rPr lang="en-US" altLang="zh-CN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用被除数减去除数</a:t>
            </a:r>
            <a:endParaRPr lang="zh-CN" altLang="en-US" sz="14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sz="14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kern="1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i1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.sign == </a:t>
            </a:r>
            <a:r>
              <a:rPr lang="en-US" altLang="zh-CN" sz="1200" kern="1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i2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.sign)      </a:t>
            </a:r>
            <a:r>
              <a:rPr lang="en-US" altLang="zh-CN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最后统一处理商的符号</a:t>
            </a:r>
            <a:endParaRPr lang="zh-CN" altLang="en-US" sz="14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quotient.sign = 1;</a:t>
            </a:r>
            <a:endParaRPr lang="en-US" altLang="zh-CN" sz="14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else</a:t>
            </a:r>
            <a:endParaRPr lang="en-US" altLang="zh-CN" sz="14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quotient.sign = -1;</a:t>
            </a:r>
            <a:endParaRPr lang="en-US" altLang="zh-CN" sz="14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quotient;</a:t>
            </a:r>
            <a:endParaRPr lang="en-US" altLang="zh-CN" sz="14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sz="14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endParaRPr lang="en-US" altLang="zh-CN" sz="14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ostream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200" kern="10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operator&lt;&lt;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(</a:t>
            </a:r>
            <a:r>
              <a:rPr lang="en-US" altLang="zh-CN" sz="1200" kern="1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ostream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200" kern="1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const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kern="1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&amp; </a:t>
            </a:r>
            <a:r>
              <a:rPr lang="en-US" altLang="zh-CN" sz="1200" kern="1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)</a:t>
            </a:r>
            <a:endParaRPr lang="en-US" altLang="zh-CN" sz="14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  <a:endParaRPr lang="en-US" altLang="zh-CN" sz="14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if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kern="1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.sign &lt; 0)	</a:t>
            </a:r>
            <a:r>
              <a:rPr lang="en-US" altLang="zh-CN" sz="1200" kern="1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kern="10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kern="1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'-'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4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for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(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j = strlen(</a:t>
            </a:r>
            <a:r>
              <a:rPr lang="en-US" altLang="zh-CN" sz="1200" kern="1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.p_buf) - 1; j &gt;= 0; j--)</a:t>
            </a:r>
            <a:endParaRPr lang="en-US" altLang="zh-CN" sz="14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	</a:t>
            </a:r>
            <a:r>
              <a:rPr lang="en-US" altLang="zh-CN" sz="1200" kern="1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kern="100">
                <a:solidFill>
                  <a:srgbClr val="0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&lt;&lt;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kern="1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.p_buf[j];</a:t>
            </a:r>
            <a:endParaRPr lang="en-US" altLang="zh-CN" sz="14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return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1200" kern="1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out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;</a:t>
            </a:r>
            <a:endParaRPr lang="en-US" altLang="zh-CN" sz="14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en-US" altLang="zh-CN" sz="1400" kern="10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4135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81039" y="716021"/>
            <a:ext cx="1011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6.8-29</a:t>
            </a:r>
            <a:endParaRPr lang="zh-CN" altLang="en-US" kern="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5841" y="1240141"/>
            <a:ext cx="84813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55"/>
              </a:spcBef>
              <a:spcAft>
                <a:spcPts val="155"/>
              </a:spcAft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设计一种解决例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6-10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中把存储块归还到堆空间的方法。（提示：可以在每次申请存储块时多申请一个能存储一个指针的空间，用该指针把各个存储块链接起来）</a:t>
            </a:r>
            <a:endParaRPr lang="zh-CN" altLang="en-US" sz="14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95842" y="2797557"/>
            <a:ext cx="7099804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kern="1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#include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&lt;cstring&gt;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using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namespace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std;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const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NUM = 2;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class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{		</a:t>
            </a:r>
            <a:r>
              <a:rPr lang="en-US" altLang="zh-CN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//...... //</a:t>
            </a:r>
            <a:r>
              <a:rPr lang="zh-CN" altLang="en-US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类</a:t>
            </a:r>
            <a:r>
              <a:rPr lang="en-US" altLang="zh-CN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的已有成员说明。</a:t>
            </a:r>
            <a:endParaRPr lang="zh-CN" altLang="en-US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public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static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void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operator new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200" kern="1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size_t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size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static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void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operator delete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void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1200" kern="10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static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void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free_blocks(); </a:t>
            </a:r>
            <a:r>
              <a:rPr lang="en-US" altLang="zh-CN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归还申请的所有存储块。</a:t>
            </a:r>
            <a:endParaRPr lang="zh-CN" altLang="en-US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private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</a:t>
            </a:r>
            <a:endParaRPr lang="en-US" altLang="zh-CN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static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* p_free; </a:t>
            </a:r>
            <a:r>
              <a:rPr lang="en-US" altLang="zh-CN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用于指向</a:t>
            </a:r>
            <a:r>
              <a:rPr lang="en-US" altLang="zh-CN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类对象的自由空间链表。</a:t>
            </a:r>
            <a:endParaRPr lang="zh-CN" altLang="en-US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10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* next; </a:t>
            </a:r>
            <a:r>
              <a:rPr lang="en-US" altLang="zh-CN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用于实现自由空间结点的链接。</a:t>
            </a:r>
            <a:endParaRPr lang="zh-CN" altLang="en-US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static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* p_block; </a:t>
            </a:r>
            <a:r>
              <a:rPr lang="en-US" altLang="zh-CN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用于指向由</a:t>
            </a:r>
            <a:r>
              <a:rPr lang="en-US" altLang="zh-CN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NUM</a:t>
            </a:r>
            <a:r>
              <a:rPr lang="zh-CN" altLang="en-US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1200" kern="10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类对象所组成的存储块所构成的链表。</a:t>
            </a:r>
            <a:endParaRPr lang="zh-CN" altLang="en-US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};</a:t>
            </a:r>
            <a:endParaRPr lang="zh-CN" altLang="en-US" sz="1200" kern="1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19176" y="3396962"/>
            <a:ext cx="3527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void A::operator delete(void *p)</a:t>
            </a:r>
          </a:p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 ((A*)p-&gt;next) = p_free;</a:t>
            </a:r>
          </a:p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     p_free = (A*) p</a:t>
            </a:r>
          </a:p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32967" y="3307743"/>
            <a:ext cx="2385391" cy="11048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217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376287" y="86916"/>
            <a:ext cx="9321552" cy="67710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kern="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1200" kern="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::</a:t>
            </a:r>
            <a:r>
              <a:rPr lang="en-US" altLang="zh-CN" sz="12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p_free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200" kern="1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NULL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1200" kern="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::</a:t>
            </a:r>
            <a:r>
              <a:rPr lang="en-US" altLang="zh-CN" sz="12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p_block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200" kern="1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NULL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void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1200" kern="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::</a:t>
            </a:r>
            <a:r>
              <a:rPr lang="en-US" altLang="zh-CN" sz="1200" kern="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operator new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200" kern="100" dirty="0" err="1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size_t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size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* p;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12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p_free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== </a:t>
            </a:r>
            <a:r>
              <a:rPr lang="en-US" altLang="zh-CN" sz="1200" kern="1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NULL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	{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200" kern="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* q = </a:t>
            </a:r>
            <a:r>
              <a:rPr lang="en-US" altLang="zh-CN" sz="1200" kern="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new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1200" kern="1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sizeof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200" kern="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*) + </a:t>
            </a:r>
            <a:r>
              <a:rPr lang="en-US" altLang="zh-CN" sz="1200" kern="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size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* NUM]; </a:t>
            </a:r>
            <a:r>
              <a:rPr lang="en-US" altLang="zh-CN" sz="1200" kern="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200" kern="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申请一个块指针和</a:t>
            </a:r>
            <a:r>
              <a:rPr lang="en-US" altLang="zh-CN" sz="1200" kern="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NUM</a:t>
            </a:r>
            <a:r>
              <a:rPr lang="zh-CN" altLang="en-US" sz="1200" kern="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个</a:t>
            </a:r>
            <a:r>
              <a:rPr lang="en-US" altLang="zh-CN" sz="1200" kern="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1200" kern="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类对象所构成的堆空间。</a:t>
            </a:r>
            <a:endParaRPr lang="zh-CN" altLang="en-US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		*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200" kern="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**)q = </a:t>
            </a:r>
            <a:r>
              <a:rPr lang="en-US" altLang="zh-CN" sz="12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p_block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200" kern="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200" kern="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建立存储块链表。</a:t>
            </a:r>
            <a:endParaRPr lang="zh-CN" altLang="en-US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2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p_block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= q;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2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p_free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= (</a:t>
            </a:r>
            <a:r>
              <a:rPr lang="en-US" altLang="zh-CN" sz="1200" kern="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*)(q + </a:t>
            </a:r>
            <a:r>
              <a:rPr lang="en-US" altLang="zh-CN" sz="1200" kern="100" dirty="0" err="1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sizeof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200" kern="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*));  </a:t>
            </a:r>
            <a:r>
              <a:rPr lang="en-US" altLang="zh-CN" sz="1200" kern="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200" kern="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跳过块指针。</a:t>
            </a:r>
            <a:endParaRPr lang="zh-CN" altLang="en-US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200" kern="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for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(p = </a:t>
            </a:r>
            <a:r>
              <a:rPr lang="en-US" altLang="zh-CN" sz="12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p_free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; p != </a:t>
            </a:r>
            <a:r>
              <a:rPr lang="en-US" altLang="zh-CN" sz="12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p_free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+ NUM - 1; p++)  </a:t>
            </a:r>
            <a:r>
              <a:rPr lang="en-US" altLang="zh-CN" sz="1200" kern="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200" kern="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建立自由结点链表。</a:t>
            </a:r>
            <a:endParaRPr lang="zh-CN" altLang="en-US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			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p-&gt;next = p + 1;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		p-&gt;next = </a:t>
            </a:r>
            <a:r>
              <a:rPr lang="en-US" altLang="zh-CN" sz="1200" kern="1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NULL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	}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	p = </a:t>
            </a:r>
            <a:r>
              <a:rPr lang="en-US" altLang="zh-CN" sz="12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p_free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1200" kern="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200" kern="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为当前创建的对象分配空间。</a:t>
            </a:r>
            <a:endParaRPr lang="zh-CN" altLang="en-US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p_free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= </a:t>
            </a:r>
            <a:r>
              <a:rPr lang="en-US" altLang="zh-CN" sz="12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p_free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-&gt;next;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memset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(p, 0, </a:t>
            </a:r>
            <a:r>
              <a:rPr lang="en-US" altLang="zh-CN" sz="1200" kern="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size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return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p;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void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::</a:t>
            </a:r>
            <a:r>
              <a:rPr lang="en-US" altLang="zh-CN" sz="1200" kern="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operator delete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200" kern="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void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1200" kern="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	((</a:t>
            </a:r>
            <a:r>
              <a:rPr lang="en-US" altLang="zh-CN" sz="1200" kern="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*)</a:t>
            </a:r>
            <a:r>
              <a:rPr lang="en-US" altLang="zh-CN" sz="1200" kern="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)-&gt;next = </a:t>
            </a:r>
            <a:r>
              <a:rPr lang="en-US" altLang="zh-CN" sz="12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p_free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p_free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= (</a:t>
            </a:r>
            <a:r>
              <a:rPr lang="en-US" altLang="zh-CN" sz="1200" kern="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*)</a:t>
            </a:r>
            <a:r>
              <a:rPr lang="en-US" altLang="zh-CN" sz="1200" kern="100" dirty="0">
                <a:solidFill>
                  <a:srgbClr val="80808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void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::</a:t>
            </a:r>
            <a:r>
              <a:rPr lang="en-US" altLang="zh-CN" sz="12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free_blocks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() </a:t>
            </a:r>
            <a:r>
              <a:rPr lang="en-US" altLang="zh-CN" sz="1200" kern="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200" kern="1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归还申请的所有存储块。</a:t>
            </a:r>
            <a:endParaRPr lang="zh-CN" altLang="en-US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  <a:endParaRPr lang="zh-CN" altLang="en-US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	</a:t>
            </a:r>
            <a:r>
              <a:rPr lang="en-US" altLang="zh-CN" sz="1200" kern="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while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12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p_block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!= </a:t>
            </a:r>
            <a:r>
              <a:rPr lang="en-US" altLang="zh-CN" sz="1200" kern="100" dirty="0">
                <a:solidFill>
                  <a:srgbClr val="6F008A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NULL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)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	{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200" kern="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* p = </a:t>
            </a:r>
            <a:r>
              <a:rPr lang="en-US" altLang="zh-CN" sz="12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p_block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2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p_block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 = *(</a:t>
            </a:r>
            <a:r>
              <a:rPr lang="en-US" altLang="zh-CN" sz="1200" kern="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**)</a:t>
            </a:r>
            <a:r>
              <a:rPr lang="en-US" altLang="zh-CN" sz="1200" kern="100" dirty="0" err="1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p_block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200" kern="1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delete[]</a:t>
            </a:r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p;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	}</a:t>
            </a:r>
            <a:endParaRPr lang="en-US" altLang="zh-CN" sz="1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200" kern="1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2329040-28D8-4E0D-8215-B2EE8B277326}"/>
              </a:ext>
            </a:extLst>
          </p:cNvPr>
          <p:cNvSpPr/>
          <p:nvPr/>
        </p:nvSpPr>
        <p:spPr>
          <a:xfrm>
            <a:off x="3206420" y="1559791"/>
            <a:ext cx="3344851" cy="465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720199-85E2-496E-A7AB-F236EADA7762}"/>
              </a:ext>
            </a:extLst>
          </p:cNvPr>
          <p:cNvSpPr txBox="1"/>
          <p:nvPr/>
        </p:nvSpPr>
        <p:spPr>
          <a:xfrm>
            <a:off x="6645201" y="1557000"/>
            <a:ext cx="4052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申请的第一部分存之前的</a:t>
            </a:r>
            <a:r>
              <a:rPr lang="en-US" altLang="zh-CN" dirty="0">
                <a:solidFill>
                  <a:srgbClr val="FF0000"/>
                </a:solidFill>
              </a:rPr>
              <a:t>block</a:t>
            </a:r>
            <a:r>
              <a:rPr lang="zh-CN" altLang="en-US" dirty="0">
                <a:solidFill>
                  <a:srgbClr val="FF0000"/>
                </a:solidFill>
              </a:rPr>
              <a:t>指针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Block</a:t>
            </a:r>
            <a:r>
              <a:rPr lang="zh-CN" altLang="en-US" dirty="0">
                <a:solidFill>
                  <a:srgbClr val="FF0000"/>
                </a:solidFill>
              </a:rPr>
              <a:t>指向存储块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DB3FFF-5831-473C-8A3B-FC1594DE3BB2}"/>
              </a:ext>
            </a:extLst>
          </p:cNvPr>
          <p:cNvSpPr txBox="1"/>
          <p:nvPr/>
        </p:nvSpPr>
        <p:spPr>
          <a:xfrm>
            <a:off x="5443363" y="5702666"/>
            <a:ext cx="3472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取出存储块地址用于释放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Block</a:t>
            </a:r>
            <a:r>
              <a:rPr lang="zh-CN" altLang="en-US" dirty="0">
                <a:solidFill>
                  <a:srgbClr val="FF0000"/>
                </a:solidFill>
              </a:rPr>
              <a:t>指针更新到下一个存储块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5AB237-D50D-4376-9008-EC4B796D4CE2}"/>
              </a:ext>
            </a:extLst>
          </p:cNvPr>
          <p:cNvSpPr/>
          <p:nvPr/>
        </p:nvSpPr>
        <p:spPr>
          <a:xfrm>
            <a:off x="3206420" y="5809629"/>
            <a:ext cx="2236944" cy="3828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376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1E75D-2189-4955-96B4-622C1C98B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286" y="486137"/>
            <a:ext cx="10844514" cy="6238754"/>
          </a:xfrm>
        </p:spPr>
        <p:txBody>
          <a:bodyPr/>
          <a:lstStyle/>
          <a:p>
            <a:r>
              <a:rPr lang="zh-CN" altLang="en-US" dirty="0"/>
              <a:t>多态题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问题不大，但是重要，期末必考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链表题</a:t>
            </a:r>
            <a:endParaRPr lang="en-US" altLang="zh-CN" dirty="0"/>
          </a:p>
          <a:p>
            <a:pPr algn="just"/>
            <a:r>
              <a:rPr lang="zh-CN" altLang="zh-CN" sz="1800" kern="100" dirty="0">
                <a:solidFill>
                  <a:srgbClr val="262626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给定一个包含</a:t>
            </a:r>
            <a:r>
              <a:rPr lang="en-US" altLang="zh-CN" sz="1800" kern="100" dirty="0">
                <a:solidFill>
                  <a:srgbClr val="262626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1800" kern="100" dirty="0">
                <a:solidFill>
                  <a:srgbClr val="262626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个链表的数组，请把</a:t>
            </a:r>
            <a:r>
              <a:rPr lang="en-US" altLang="zh-CN" sz="1800" kern="100" dirty="0">
                <a:solidFill>
                  <a:srgbClr val="262626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1800" kern="100" dirty="0">
                <a:solidFill>
                  <a:srgbClr val="262626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个链表合并成</a:t>
            </a:r>
            <a:r>
              <a:rPr lang="en-US" altLang="zh-CN" sz="1800" kern="100" dirty="0">
                <a:solidFill>
                  <a:srgbClr val="262626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solidFill>
                  <a:srgbClr val="262626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个升序链表，并返回合并后的链表。你不能只是单纯的改变节点内部的值，而是需要实际的进行节</a:t>
            </a:r>
            <a:r>
              <a:rPr lang="zh-CN" altLang="zh-CN" sz="1800" kern="100" dirty="0">
                <a:solidFill>
                  <a:srgbClr val="4D4D4D"/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点交换。</a:t>
            </a:r>
            <a:endParaRPr lang="en-US" altLang="zh-CN" sz="1800" kern="100" dirty="0">
              <a:solidFill>
                <a:srgbClr val="4D4D4D"/>
              </a:solidFill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b="1" kern="100" dirty="0">
                <a:solidFill>
                  <a:srgbClr val="262626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    </a:t>
            </a:r>
            <a:r>
              <a:rPr lang="zh-CN" altLang="zh-CN" sz="1800" b="1" kern="100" dirty="0">
                <a:solidFill>
                  <a:srgbClr val="262626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输入：</a:t>
            </a:r>
            <a:r>
              <a:rPr lang="en-US" altLang="zh-CN" sz="1800" kern="100" dirty="0">
                <a:solidFill>
                  <a:srgbClr val="262626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lists = [[4,1,5],[1,4,3],[2,6]]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b="1" kern="100" dirty="0">
                <a:solidFill>
                  <a:srgbClr val="262626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    </a:t>
            </a:r>
            <a:r>
              <a:rPr lang="zh-CN" altLang="zh-CN" sz="1800" b="1" kern="100" dirty="0">
                <a:solidFill>
                  <a:srgbClr val="262626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输出：</a:t>
            </a:r>
            <a:r>
              <a:rPr lang="en-US" altLang="zh-CN" sz="1800" kern="100" dirty="0">
                <a:solidFill>
                  <a:srgbClr val="262626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1 1 2 3 4 4 5 6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思路</a:t>
            </a:r>
            <a:endParaRPr lang="en-US" altLang="zh-CN" dirty="0"/>
          </a:p>
          <a:p>
            <a:pPr lvl="1"/>
            <a:r>
              <a:rPr lang="zh-CN" altLang="en-US" dirty="0"/>
              <a:t>先排序再合并    </a:t>
            </a:r>
            <a:r>
              <a:rPr lang="en-US" altLang="zh-CN" dirty="0"/>
              <a:t>--</a:t>
            </a:r>
            <a:r>
              <a:rPr lang="zh-CN" altLang="en-US" dirty="0">
                <a:solidFill>
                  <a:srgbClr val="FF0000"/>
                </a:solidFill>
              </a:rPr>
              <a:t>效率？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先合并再排序    </a:t>
            </a:r>
            <a:r>
              <a:rPr lang="en-US" altLang="zh-CN" dirty="0"/>
              <a:t>--</a:t>
            </a:r>
            <a:r>
              <a:rPr lang="zh-CN" altLang="en-US" dirty="0">
                <a:solidFill>
                  <a:srgbClr val="FF0000"/>
                </a:solidFill>
              </a:rPr>
              <a:t>想法简单，效率？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86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AD8B39-9EA3-49D9-920D-16B713F31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34" y="520861"/>
            <a:ext cx="10775066" cy="5656102"/>
          </a:xfrm>
        </p:spPr>
        <p:txBody>
          <a:bodyPr/>
          <a:lstStyle/>
          <a:p>
            <a:r>
              <a:rPr lang="zh-CN" altLang="en-US" dirty="0"/>
              <a:t>对于两个升序序列，合并成一个升序序列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1B3FDD3F-9498-4247-84A3-BF69D9C11121}"/>
              </a:ext>
            </a:extLst>
          </p:cNvPr>
          <p:cNvSpPr txBox="1"/>
          <p:nvPr/>
        </p:nvSpPr>
        <p:spPr>
          <a:xfrm>
            <a:off x="1217338" y="1037094"/>
            <a:ext cx="8280920" cy="56323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ListNode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 merge(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ListNode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head1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ListNode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head2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ListNode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dummyHead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new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ListNode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(0);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ListNode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 temp =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dummyHead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*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temp1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head1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*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temp2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head2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while 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temp1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!=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nullptr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&amp;&amp;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temp2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!=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nullptr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if 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temp1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-&gt;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val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&lt;=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temp2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-&gt;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val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temp-&gt;next =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temp1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temp1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temp1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-&gt;next;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} else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temp-&gt;next =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temp2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temp2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temp2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-&gt;next;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temp = temp-&gt;next;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if 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temp1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!=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nullptr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temp-&gt;next =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temp1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} else if 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temp2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!=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nullptr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temp-&gt;next =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temp2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return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dummyHead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-&gt;next;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  <a:endParaRPr lang="en-US" altLang="zh-CN" dirty="0">
              <a:solidFill>
                <a:srgbClr val="000000"/>
              </a:solidFill>
              <a:latin typeface="新宋体"/>
              <a:ea typeface="新宋体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0843B4-93AB-448F-9D54-4D900DE855CC}"/>
              </a:ext>
            </a:extLst>
          </p:cNvPr>
          <p:cNvSpPr/>
          <p:nvPr/>
        </p:nvSpPr>
        <p:spPr>
          <a:xfrm>
            <a:off x="1678329" y="2210765"/>
            <a:ext cx="4710896" cy="24306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67B227-D465-46D2-AAAB-ED2A3F1ECEAC}"/>
              </a:ext>
            </a:extLst>
          </p:cNvPr>
          <p:cNvSpPr txBox="1"/>
          <p:nvPr/>
        </p:nvSpPr>
        <p:spPr>
          <a:xfrm>
            <a:off x="6859230" y="3483917"/>
            <a:ext cx="263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时间复杂度：</a:t>
            </a:r>
            <a:r>
              <a:rPr lang="en-US" altLang="zh-CN" b="1" dirty="0">
                <a:solidFill>
                  <a:srgbClr val="FF0000"/>
                </a:solidFill>
              </a:rPr>
              <a:t>O(</a:t>
            </a:r>
            <a:r>
              <a:rPr lang="en-US" altLang="zh-CN" b="1" dirty="0" err="1">
                <a:solidFill>
                  <a:srgbClr val="FF0000"/>
                </a:solidFill>
              </a:rPr>
              <a:t>n+m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61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AD8B39-9EA3-49D9-920D-16B713F31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34" y="520861"/>
            <a:ext cx="10775066" cy="5656102"/>
          </a:xfrm>
        </p:spPr>
        <p:txBody>
          <a:bodyPr/>
          <a:lstStyle/>
          <a:p>
            <a:r>
              <a:rPr lang="zh-CN" altLang="en-US" dirty="0"/>
              <a:t>序列排序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1B3FDD3F-9498-4247-84A3-BF69D9C11121}"/>
              </a:ext>
            </a:extLst>
          </p:cNvPr>
          <p:cNvSpPr txBox="1"/>
          <p:nvPr/>
        </p:nvSpPr>
        <p:spPr>
          <a:xfrm>
            <a:off x="1217338" y="1037094"/>
            <a:ext cx="8280920" cy="53553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ListNode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sortList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ListNode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 head,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ListNode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 tail)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if (head ==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nullptr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return head;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if (head-&gt;next == tail)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head-&gt;next =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nullptr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return head;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ListNode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 slow = head, *fast = head;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while (fast != tail)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slow = slow-&gt;next;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fast = fast-&gt;next;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if (fast != tail)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fast = fast-&gt;next;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ListNode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 mid = slow;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return merge(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sortList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(head, mid),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sortList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(mid, tail));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  <a:endParaRPr lang="en-US" altLang="zh-CN" dirty="0">
              <a:solidFill>
                <a:srgbClr val="000000"/>
              </a:solidFill>
              <a:latin typeface="新宋体"/>
              <a:ea typeface="新宋体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0843B4-93AB-448F-9D54-4D900DE855CC}"/>
              </a:ext>
            </a:extLst>
          </p:cNvPr>
          <p:cNvSpPr/>
          <p:nvPr/>
        </p:nvSpPr>
        <p:spPr>
          <a:xfrm>
            <a:off x="1609113" y="3238120"/>
            <a:ext cx="4710896" cy="2152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567B227-D465-46D2-AAAB-ED2A3F1ECEAC}"/>
              </a:ext>
            </a:extLst>
          </p:cNvPr>
          <p:cNvSpPr txBox="1"/>
          <p:nvPr/>
        </p:nvSpPr>
        <p:spPr>
          <a:xfrm>
            <a:off x="6639311" y="3429000"/>
            <a:ext cx="263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归并排序：</a:t>
            </a:r>
            <a:r>
              <a:rPr lang="en-US" altLang="zh-CN" b="1" dirty="0">
                <a:solidFill>
                  <a:srgbClr val="FF0000"/>
                </a:solidFill>
              </a:rPr>
              <a:t>O(</a:t>
            </a:r>
            <a:r>
              <a:rPr lang="en-US" altLang="zh-CN" b="1" dirty="0" err="1">
                <a:solidFill>
                  <a:srgbClr val="FF0000"/>
                </a:solidFill>
              </a:rPr>
              <a:t>nlogn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21C4D7-F36D-4EA6-A4CD-AFC564B2A972}"/>
              </a:ext>
            </a:extLst>
          </p:cNvPr>
          <p:cNvSpPr txBox="1"/>
          <p:nvPr/>
        </p:nvSpPr>
        <p:spPr>
          <a:xfrm>
            <a:off x="6648125" y="4129899"/>
            <a:ext cx="263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冒泡排序：</a:t>
            </a:r>
            <a:r>
              <a:rPr lang="en-US" altLang="zh-CN" b="1" dirty="0">
                <a:solidFill>
                  <a:srgbClr val="FF0000"/>
                </a:solidFill>
              </a:rPr>
              <a:t>O(n</a:t>
            </a:r>
            <a:r>
              <a:rPr lang="zh-CN" altLang="en-US" b="1" dirty="0">
                <a:solidFill>
                  <a:srgbClr val="FF0000"/>
                </a:solidFill>
              </a:rPr>
              <a:t>*</a:t>
            </a:r>
            <a:r>
              <a:rPr lang="en-US" altLang="zh-CN" b="1" dirty="0">
                <a:solidFill>
                  <a:srgbClr val="FF0000"/>
                </a:solidFill>
              </a:rPr>
              <a:t>n)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966391-03F0-4A30-B92E-D708865D07FC}"/>
              </a:ext>
            </a:extLst>
          </p:cNvPr>
          <p:cNvSpPr/>
          <p:nvPr/>
        </p:nvSpPr>
        <p:spPr>
          <a:xfrm>
            <a:off x="1652419" y="5777789"/>
            <a:ext cx="4986892" cy="2873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74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AD8B39-9EA3-49D9-920D-16B713F31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34" y="520861"/>
            <a:ext cx="10775066" cy="5656102"/>
          </a:xfrm>
        </p:spPr>
        <p:txBody>
          <a:bodyPr/>
          <a:lstStyle/>
          <a:p>
            <a:r>
              <a:rPr lang="en-US" altLang="zh-CN" dirty="0"/>
              <a:t>K</a:t>
            </a:r>
            <a:r>
              <a:rPr lang="zh-CN" altLang="en-US" dirty="0"/>
              <a:t>个序列合并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总结：</a:t>
            </a:r>
            <a:endParaRPr lang="en-US" altLang="zh-CN" dirty="0"/>
          </a:p>
          <a:p>
            <a:pPr lvl="1"/>
            <a:r>
              <a:rPr lang="zh-CN" altLang="en-US" dirty="0"/>
              <a:t>在非递归排序的解法下，先排序再合并的效率更高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1B3FDD3F-9498-4247-84A3-BF69D9C11121}"/>
              </a:ext>
            </a:extLst>
          </p:cNvPr>
          <p:cNvSpPr txBox="1"/>
          <p:nvPr/>
        </p:nvSpPr>
        <p:spPr>
          <a:xfrm>
            <a:off x="838200" y="1309718"/>
            <a:ext cx="828092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ListNode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mergeKLists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(vector&lt;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ListNode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*&gt;&amp; lists)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ListNode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*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nullptr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for 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size_t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0;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&lt;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lists.size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(); ++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merge(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lists[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return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0843B4-93AB-448F-9D54-4D900DE855CC}"/>
              </a:ext>
            </a:extLst>
          </p:cNvPr>
          <p:cNvSpPr/>
          <p:nvPr/>
        </p:nvSpPr>
        <p:spPr>
          <a:xfrm>
            <a:off x="1255371" y="1872307"/>
            <a:ext cx="4710896" cy="8708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00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9DF48E-8F1B-48D5-BC7C-F0F7FCBA9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1884"/>
            <a:ext cx="10515600" cy="5833640"/>
          </a:xfrm>
        </p:spPr>
        <p:txBody>
          <a:bodyPr/>
          <a:lstStyle/>
          <a:p>
            <a:pPr algn="just"/>
            <a:r>
              <a:rPr lang="zh-CN" altLang="zh-CN" sz="1800" kern="100" dirty="0">
                <a:solidFill>
                  <a:srgbClr val="262626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给定一个长度为</a:t>
            </a:r>
            <a:r>
              <a:rPr lang="en-US" altLang="zh-CN" sz="1800" kern="100" dirty="0">
                <a:solidFill>
                  <a:srgbClr val="262626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1800" kern="100" dirty="0">
                <a:solidFill>
                  <a:srgbClr val="262626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的链表，每</a:t>
            </a:r>
            <a:r>
              <a:rPr lang="en-US" altLang="zh-CN" sz="1800" kern="100" dirty="0">
                <a:solidFill>
                  <a:srgbClr val="262626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 k </a:t>
            </a:r>
            <a:r>
              <a:rPr lang="zh-CN" altLang="zh-CN" sz="1800" kern="100" dirty="0">
                <a:solidFill>
                  <a:srgbClr val="262626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个节点一组进行翻转，请你返回翻转后的链表。如果节点总数不是</a:t>
            </a:r>
            <a:r>
              <a:rPr lang="en-US" altLang="zh-CN" sz="1800" kern="100" dirty="0">
                <a:solidFill>
                  <a:srgbClr val="262626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 k </a:t>
            </a:r>
            <a:r>
              <a:rPr lang="zh-CN" altLang="zh-CN" sz="1800" kern="100" dirty="0">
                <a:solidFill>
                  <a:srgbClr val="262626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的整数倍，那么请将最后剩余的</a:t>
            </a:r>
            <a:r>
              <a:rPr lang="en-US" altLang="zh-CN" sz="1800" kern="100" dirty="0" err="1">
                <a:solidFill>
                  <a:srgbClr val="262626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n%k</a:t>
            </a:r>
            <a:r>
              <a:rPr lang="zh-CN" altLang="zh-CN" sz="1800" kern="100" dirty="0">
                <a:solidFill>
                  <a:srgbClr val="262626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个节点翻转。你不能只是单纯的改变节点内部的值，而是需要实际的进行节点交换。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zh-CN" altLang="zh-CN" sz="1800" kern="100" dirty="0">
                <a:solidFill>
                  <a:srgbClr val="262626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例</a:t>
            </a:r>
            <a:r>
              <a:rPr lang="en-US" altLang="zh-CN" sz="1800" kern="100" dirty="0">
                <a:solidFill>
                  <a:srgbClr val="262626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solidFill>
                  <a:srgbClr val="262626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zh-CN" sz="1800" kern="100" dirty="0">
                <a:solidFill>
                  <a:srgbClr val="262626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输入：</a:t>
            </a:r>
            <a:r>
              <a:rPr lang="en-US" altLang="zh-CN" sz="1800" kern="100" dirty="0">
                <a:solidFill>
                  <a:srgbClr val="262626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head = [1,2,3,4,5], k = 2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zh-CN" sz="1800" kern="100" dirty="0">
                <a:solidFill>
                  <a:srgbClr val="262626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输出：</a:t>
            </a:r>
            <a:r>
              <a:rPr lang="en-US" altLang="zh-CN" sz="1800" kern="100" dirty="0">
                <a:solidFill>
                  <a:srgbClr val="262626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[2,1,4,3,5]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zh-CN" altLang="zh-CN" sz="1800" kern="100" dirty="0">
                <a:solidFill>
                  <a:srgbClr val="262626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例</a:t>
            </a:r>
            <a:r>
              <a:rPr lang="en-US" altLang="zh-CN" sz="1800" kern="100" dirty="0">
                <a:solidFill>
                  <a:srgbClr val="262626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solidFill>
                  <a:srgbClr val="262626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zh-CN" sz="1800" kern="100" dirty="0">
                <a:solidFill>
                  <a:srgbClr val="262626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输入：</a:t>
            </a:r>
            <a:r>
              <a:rPr lang="en-US" altLang="zh-CN" sz="1800" kern="100" dirty="0">
                <a:solidFill>
                  <a:srgbClr val="262626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head = [1,2,3,4,5], k = 3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l">
              <a:spcAft>
                <a:spcPts val="12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zh-CN" altLang="zh-CN" sz="1800" kern="100" dirty="0">
                <a:solidFill>
                  <a:srgbClr val="262626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Segoe UI" panose="020B0502040204020203" pitchFamily="34" charset="0"/>
              </a:rPr>
              <a:t>输出：</a:t>
            </a:r>
            <a:r>
              <a:rPr lang="en-US" altLang="zh-CN" sz="1800" kern="100" dirty="0">
                <a:solidFill>
                  <a:srgbClr val="262626"/>
                </a:solidFill>
                <a:effectLst/>
                <a:latin typeface="Segoe UI" panose="020B0502040204020203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[3,2,1,5,4]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r>
              <a:rPr lang="zh-CN" altLang="en-US" dirty="0"/>
              <a:t>想法</a:t>
            </a:r>
            <a:endParaRPr lang="en-US" altLang="zh-CN" dirty="0"/>
          </a:p>
          <a:p>
            <a:pPr lvl="1"/>
            <a:r>
              <a:rPr lang="zh-CN" altLang="en-US" dirty="0"/>
              <a:t>一个翻转链表的函数</a:t>
            </a:r>
            <a:endParaRPr lang="en-US" altLang="zh-CN" dirty="0"/>
          </a:p>
          <a:p>
            <a:pPr lvl="1"/>
            <a:r>
              <a:rPr lang="zh-CN" altLang="en-US" dirty="0"/>
              <a:t>一个链表分组的函数</a:t>
            </a:r>
          </a:p>
        </p:txBody>
      </p:sp>
    </p:spTree>
    <p:extLst>
      <p:ext uri="{BB962C8B-B14F-4D97-AF65-F5344CB8AC3E}">
        <p14:creationId xmlns:p14="http://schemas.microsoft.com/office/powerpoint/2010/main" val="197069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AD8B39-9EA3-49D9-920D-16B713F31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34" y="520861"/>
            <a:ext cx="10775066" cy="5656102"/>
          </a:xfrm>
        </p:spPr>
        <p:txBody>
          <a:bodyPr/>
          <a:lstStyle/>
          <a:p>
            <a:pPr lvl="1"/>
            <a:r>
              <a:rPr lang="zh-CN" altLang="en-US" dirty="0"/>
              <a:t>一个翻转链表的函数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1B3FDD3F-9498-4247-84A3-BF69D9C11121}"/>
              </a:ext>
            </a:extLst>
          </p:cNvPr>
          <p:cNvSpPr txBox="1"/>
          <p:nvPr/>
        </p:nvSpPr>
        <p:spPr>
          <a:xfrm>
            <a:off x="1217338" y="1037094"/>
            <a:ext cx="8280920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pair&lt;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ListNode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*,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ListNode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*&gt;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myReverse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ListNode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 head,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ListNode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 tail)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ListNode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prev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tail-&gt;next;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ListNode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 p = head;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while 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prev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!= tail)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ListNode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nex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p-&gt;next;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p-&gt;next =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prev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prev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p;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p =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nex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return {tail, head};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  <a:endParaRPr lang="en-US" altLang="zh-CN" dirty="0">
              <a:solidFill>
                <a:srgbClr val="000000"/>
              </a:solidFill>
              <a:latin typeface="新宋体"/>
              <a:ea typeface="新宋体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DF709F-76DE-46F6-A5F9-E61FD0244BDD}"/>
              </a:ext>
            </a:extLst>
          </p:cNvPr>
          <p:cNvSpPr/>
          <p:nvPr/>
        </p:nvSpPr>
        <p:spPr>
          <a:xfrm>
            <a:off x="1771159" y="2173249"/>
            <a:ext cx="4710896" cy="11255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5CBBB4A-E720-4FD8-A996-C0515CA34B8B}"/>
              </a:ext>
            </a:extLst>
          </p:cNvPr>
          <p:cNvSpPr txBox="1"/>
          <p:nvPr/>
        </p:nvSpPr>
        <p:spPr>
          <a:xfrm>
            <a:off x="6856286" y="2173249"/>
            <a:ext cx="26419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从头到尾，把每一个节点都接在</a:t>
            </a:r>
            <a:r>
              <a:rPr lang="en-US" altLang="zh-CN" dirty="0">
                <a:solidFill>
                  <a:srgbClr val="FF0000"/>
                </a:solidFill>
              </a:rPr>
              <a:t>tail</a:t>
            </a:r>
            <a:r>
              <a:rPr lang="zh-CN" altLang="en-US" dirty="0">
                <a:solidFill>
                  <a:srgbClr val="FF0000"/>
                </a:solidFill>
              </a:rPr>
              <a:t>后面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：当前头节点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 err="1">
                <a:solidFill>
                  <a:srgbClr val="FF0000"/>
                </a:solidFill>
              </a:rPr>
              <a:t>Prev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en-US" altLang="zh-CN" dirty="0">
                <a:solidFill>
                  <a:srgbClr val="FF0000"/>
                </a:solidFill>
              </a:rPr>
              <a:t>tail</a:t>
            </a:r>
            <a:r>
              <a:rPr lang="zh-CN" altLang="en-US" dirty="0">
                <a:solidFill>
                  <a:srgbClr val="FF0000"/>
                </a:solidFill>
              </a:rPr>
              <a:t>后的一个节点</a:t>
            </a:r>
          </a:p>
        </p:txBody>
      </p:sp>
    </p:spTree>
    <p:extLst>
      <p:ext uri="{BB962C8B-B14F-4D97-AF65-F5344CB8AC3E}">
        <p14:creationId xmlns:p14="http://schemas.microsoft.com/office/powerpoint/2010/main" val="39071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AD8B39-9EA3-49D9-920D-16B713F31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516" y="196770"/>
            <a:ext cx="10775066" cy="5656102"/>
          </a:xfrm>
        </p:spPr>
        <p:txBody>
          <a:bodyPr/>
          <a:lstStyle/>
          <a:p>
            <a:pPr lvl="1"/>
            <a:r>
              <a:rPr lang="zh-CN" altLang="en-US" dirty="0"/>
              <a:t>一个链表分组的函数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1B3FDD3F-9498-4247-84A3-BF69D9C11121}"/>
              </a:ext>
            </a:extLst>
          </p:cNvPr>
          <p:cNvSpPr txBox="1"/>
          <p:nvPr/>
        </p:nvSpPr>
        <p:spPr>
          <a:xfrm>
            <a:off x="1263637" y="521220"/>
            <a:ext cx="8280920" cy="64633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ListNode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reverseKGroup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ListNode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 head, int k)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ListNode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 hair = new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ListNode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(0);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hair-&gt;next = head;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ListNode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 pre = hair;</a:t>
            </a:r>
          </a:p>
          <a:p>
            <a:pPr algn="just"/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while (head)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ListNode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 tail = pre;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//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查看剩余部分长度是否大于等于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k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for (int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0;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&lt; k; ++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{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tail = tail-&gt;next;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    if (!tail){……}</a:t>
            </a:r>
          </a:p>
          <a:p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ListNode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nex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tail-&gt;next;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//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反转子链表</a:t>
            </a: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pair&lt;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ListNode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*,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ListNode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*&gt; result =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myReverse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(head, tail);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head =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result.first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tail =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result.second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//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把子链表重新接回原链表</a:t>
            </a: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pre-&gt;next = head;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tail-&gt;next =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nex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pre = tail;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 head = tail-&gt;next;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} return hair-&gt;next;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  <a:endParaRPr lang="en-US" altLang="zh-CN" dirty="0">
              <a:solidFill>
                <a:srgbClr val="000000"/>
              </a:solidFill>
              <a:latin typeface="新宋体"/>
              <a:ea typeface="新宋体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2B29DE-0384-4759-9239-AAB7A1D0B8BC}"/>
              </a:ext>
            </a:extLst>
          </p:cNvPr>
          <p:cNvSpPr/>
          <p:nvPr/>
        </p:nvSpPr>
        <p:spPr>
          <a:xfrm>
            <a:off x="1898481" y="2222339"/>
            <a:ext cx="3969884" cy="10764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27CF938-8C7D-424E-8A6A-A4781D23584E}"/>
              </a:ext>
            </a:extLst>
          </p:cNvPr>
          <p:cNvSpPr/>
          <p:nvPr/>
        </p:nvSpPr>
        <p:spPr>
          <a:xfrm>
            <a:off x="1898481" y="4999904"/>
            <a:ext cx="2893438" cy="13368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270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96C7A5D-218A-4ECA-9F7C-FAA2D65EE280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/>
              <a:t>实验七</a:t>
            </a:r>
          </a:p>
        </p:txBody>
      </p:sp>
    </p:spTree>
    <p:extLst>
      <p:ext uri="{BB962C8B-B14F-4D97-AF65-F5344CB8AC3E}">
        <p14:creationId xmlns:p14="http://schemas.microsoft.com/office/powerpoint/2010/main" val="3556836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4144</Words>
  <Application>Microsoft Office PowerPoint</Application>
  <PresentationFormat>宽屏</PresentationFormat>
  <Paragraphs>579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等线 Light</vt:lpstr>
      <vt:lpstr>宋体</vt:lpstr>
      <vt:lpstr>新宋体</vt:lpstr>
      <vt:lpstr>Arial</vt:lpstr>
      <vt:lpstr>Segoe UI</vt:lpstr>
      <vt:lpstr>Times New Roman</vt:lpstr>
      <vt:lpstr>Office 主题​​</vt:lpstr>
      <vt:lpstr>小测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辉 蒋</dc:creator>
  <cp:lastModifiedBy>辉 蒋</cp:lastModifiedBy>
  <cp:revision>20</cp:revision>
  <dcterms:created xsi:type="dcterms:W3CDTF">2021-04-22T06:44:35Z</dcterms:created>
  <dcterms:modified xsi:type="dcterms:W3CDTF">2021-04-23T08:40:08Z</dcterms:modified>
</cp:coreProperties>
</file>