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28"/>
  </p:handoutMasterIdLst>
  <p:sldIdLst>
    <p:sldId id="256" r:id="rId3"/>
    <p:sldId id="505" r:id="rId5"/>
    <p:sldId id="508" r:id="rId6"/>
    <p:sldId id="509" r:id="rId7"/>
    <p:sldId id="510" r:id="rId8"/>
    <p:sldId id="524" r:id="rId9"/>
    <p:sldId id="506" r:id="rId10"/>
    <p:sldId id="541" r:id="rId11"/>
    <p:sldId id="515" r:id="rId12"/>
    <p:sldId id="542" r:id="rId13"/>
    <p:sldId id="516" r:id="rId14"/>
    <p:sldId id="517" r:id="rId15"/>
    <p:sldId id="540" r:id="rId16"/>
    <p:sldId id="518" r:id="rId17"/>
    <p:sldId id="539" r:id="rId18"/>
    <p:sldId id="519" r:id="rId19"/>
    <p:sldId id="520" r:id="rId20"/>
    <p:sldId id="521" r:id="rId21"/>
    <p:sldId id="522" r:id="rId22"/>
    <p:sldId id="523" r:id="rId23"/>
    <p:sldId id="507" r:id="rId24"/>
    <p:sldId id="513" r:id="rId25"/>
    <p:sldId id="514" r:id="rId26"/>
    <p:sldId id="316" r:id="rId27"/>
  </p:sldIdLst>
  <p:sldSz cx="9144000" cy="6858000" type="screen4x3"/>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6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i Huang" initials="WH" lastIdx="1" clrIdx="0"/>
  <p:cmAuthor id="2" name="Wu Tong" initials="W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C2D9"/>
    <a:srgbClr val="9900CC"/>
    <a:srgbClr val="CCCCFF"/>
    <a:srgbClr val="CC99FF"/>
    <a:srgbClr val="033B84"/>
    <a:srgbClr val="B9CDE5"/>
    <a:srgbClr val="385D8A"/>
    <a:srgbClr val="DBEEF4"/>
    <a:srgbClr val="FDEADA"/>
    <a:srgbClr val="EBE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87085" autoAdjust="0"/>
  </p:normalViewPr>
  <p:slideViewPr>
    <p:cSldViewPr snapToGrid="0" showGuides="1">
      <p:cViewPr varScale="1">
        <p:scale>
          <a:sx n="113" d="100"/>
          <a:sy n="113" d="100"/>
        </p:scale>
        <p:origin x="948" y="76"/>
      </p:cViewPr>
      <p:guideLst>
        <p:guide orient="horz" pos="2160"/>
        <p:guide pos="2861"/>
      </p:guideLst>
    </p:cSldViewPr>
  </p:slideViewPr>
  <p:notesTextViewPr>
    <p:cViewPr>
      <p:scale>
        <a:sx n="1" d="1"/>
        <a:sy n="1" d="1"/>
      </p:scale>
      <p:origin x="0" y="0"/>
    </p:cViewPr>
  </p:notesTextViewPr>
  <p:notesViewPr>
    <p:cSldViewPr snapToGrid="0">
      <p:cViewPr varScale="1">
        <p:scale>
          <a:sx n="56" d="100"/>
          <a:sy n="56" d="100"/>
        </p:scale>
        <p:origin x="2286"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gs" Target="tags/tag31.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C0B047-D5A7-450C-8C59-9F7501144A8E}"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F9C76F-53BE-4EA2-8DF4-0774D698E2E6}"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34051D-4A51-431B-9306-C0227596AF6C}"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33DF09-3610-47F8-9B8F-F39D740B627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大家好，我是暂时先叫这个名队的汇报人吴桐，组内其他成员有李睿，王昭栋，黄子安以及应驰骅</a:t>
            </a:r>
            <a:endParaRPr lang="zh-CN" altLang="en-US" dirty="0"/>
          </a:p>
        </p:txBody>
      </p:sp>
      <p:sp>
        <p:nvSpPr>
          <p:cNvPr id="4" name="灯片编号占位符 3"/>
          <p:cNvSpPr>
            <a:spLocks noGrp="1"/>
          </p:cNvSpPr>
          <p:nvPr>
            <p:ph type="sldNum" sz="quarter" idx="5"/>
          </p:nvPr>
        </p:nvSpPr>
        <p:spPr/>
        <p:txBody>
          <a:bodyPr/>
          <a:lstStyle/>
          <a:p>
            <a:fld id="{BC33DF09-3610-47F8-9B8F-F39D740B627B}"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首先我们先来简单回顾一下项目要求。第一步先把二进制信息编码利用</a:t>
            </a:r>
            <a:r>
              <a:rPr lang="en-US" altLang="zh-CN" dirty="0" err="1"/>
              <a:t>opencv</a:t>
            </a:r>
            <a:r>
              <a:rPr lang="zh-CN" altLang="en-US" dirty="0"/>
              <a:t>编码成一系列的图像，再利用</a:t>
            </a:r>
            <a:r>
              <a:rPr lang="en-US" altLang="zh-CN" dirty="0"/>
              <a:t>FFMPEG</a:t>
            </a:r>
            <a:r>
              <a:rPr lang="zh-CN" altLang="en-US" dirty="0"/>
              <a:t>将图像编码成视频，利用手机录制视频，再将手机录制的视频逆过程解码，最终得到输出信息，在这个过程中尽量提高有效传输量。我们小组要研读了李泽政学长的代码后认为该项目的主要难点在于将信息编码成图像以及将图像再转回信息</a:t>
            </a:r>
            <a:endParaRPr lang="zh-CN" altLang="en-US" dirty="0"/>
          </a:p>
        </p:txBody>
      </p:sp>
      <p:sp>
        <p:nvSpPr>
          <p:cNvPr id="4" name="灯片编号占位符 3"/>
          <p:cNvSpPr>
            <a:spLocks noGrp="1"/>
          </p:cNvSpPr>
          <p:nvPr>
            <p:ph type="sldNum" sz="quarter" idx="5"/>
          </p:nvPr>
        </p:nvSpPr>
        <p:spPr/>
        <p:txBody>
          <a:bodyPr/>
          <a:lstStyle/>
          <a:p>
            <a:fld id="{BC33DF09-3610-47F8-9B8F-F39D740B627B}"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首先我们先来简单回顾一下项目要求。第一步先把二进制信息编码利用</a:t>
            </a:r>
            <a:r>
              <a:rPr lang="en-US" altLang="zh-CN" dirty="0" err="1"/>
              <a:t>opencv</a:t>
            </a:r>
            <a:r>
              <a:rPr lang="zh-CN" altLang="en-US" dirty="0"/>
              <a:t>编码成一系列的图像，再利用</a:t>
            </a:r>
            <a:r>
              <a:rPr lang="en-US" altLang="zh-CN" dirty="0"/>
              <a:t>FFMPEG</a:t>
            </a:r>
            <a:r>
              <a:rPr lang="zh-CN" altLang="en-US" dirty="0"/>
              <a:t>将图像编码成视频，利用手机录制视频，再将手机录制的视频逆过程解码，最终得到输出信息，在这个过程中尽量提高有效传输量。我们小组要研读了李泽政学长的代码后认为该项目的主要难点在于将信息编码成图像以及将图像再转回信息</a:t>
            </a:r>
            <a:endParaRPr lang="zh-CN" altLang="en-US" dirty="0"/>
          </a:p>
        </p:txBody>
      </p:sp>
      <p:sp>
        <p:nvSpPr>
          <p:cNvPr id="4" name="灯片编号占位符 3"/>
          <p:cNvSpPr>
            <a:spLocks noGrp="1"/>
          </p:cNvSpPr>
          <p:nvPr>
            <p:ph type="sldNum" sz="quarter" idx="5"/>
          </p:nvPr>
        </p:nvSpPr>
        <p:spPr/>
        <p:txBody>
          <a:bodyPr/>
          <a:lstStyle/>
          <a:p>
            <a:fld id="{BC33DF09-3610-47F8-9B8F-F39D740B627B}"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首先我们先来简单回顾一下项目要求。第一步先把二进制信息编码利用</a:t>
            </a:r>
            <a:r>
              <a:rPr lang="en-US" altLang="zh-CN" dirty="0" err="1"/>
              <a:t>opencv</a:t>
            </a:r>
            <a:r>
              <a:rPr lang="zh-CN" altLang="en-US" dirty="0"/>
              <a:t>编码成一系列的图像，再利用</a:t>
            </a:r>
            <a:r>
              <a:rPr lang="en-US" altLang="zh-CN" dirty="0"/>
              <a:t>FFMPEG</a:t>
            </a:r>
            <a:r>
              <a:rPr lang="zh-CN" altLang="en-US" dirty="0"/>
              <a:t>将图像编码成视频，利用手机录制视频，再将手机录制的视频逆过程解码，最终得到输出信息，在这个过程中尽量提高有效传输量。我们小组要研读了李泽政学长的代码后认为该项目的主要难点在于将信息编码成图像以及将图像再转回信息</a:t>
            </a:r>
            <a:endParaRPr lang="zh-CN" altLang="en-US" dirty="0"/>
          </a:p>
        </p:txBody>
      </p:sp>
      <p:sp>
        <p:nvSpPr>
          <p:cNvPr id="4" name="灯片编号占位符 3"/>
          <p:cNvSpPr>
            <a:spLocks noGrp="1"/>
          </p:cNvSpPr>
          <p:nvPr>
            <p:ph type="sldNum" sz="quarter" idx="5"/>
          </p:nvPr>
        </p:nvSpPr>
        <p:spPr/>
        <p:txBody>
          <a:bodyPr/>
          <a:lstStyle/>
          <a:p>
            <a:fld id="{BC33DF09-3610-47F8-9B8F-F39D740B627B}"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首先我们先来简单回顾一下项目要求。第一步先把二进制信息编码利用</a:t>
            </a:r>
            <a:r>
              <a:rPr lang="en-US" altLang="zh-CN" dirty="0" err="1"/>
              <a:t>opencv</a:t>
            </a:r>
            <a:r>
              <a:rPr lang="zh-CN" altLang="en-US" dirty="0"/>
              <a:t>编码成一系列的图像，再利用</a:t>
            </a:r>
            <a:r>
              <a:rPr lang="en-US" altLang="zh-CN" dirty="0"/>
              <a:t>FFMPEG</a:t>
            </a:r>
            <a:r>
              <a:rPr lang="zh-CN" altLang="en-US" dirty="0"/>
              <a:t>将图像编码成视频，利用手机录制视频，再将手机录制的视频逆过程解码，最终得到输出信息，在这个过程中尽量提高有效传输量。我们小组要研读了李泽政学长的代码后认为该项目的主要难点在于将信息编码成图像以及将图像再转回信息</a:t>
            </a:r>
            <a:endParaRPr lang="zh-CN" altLang="en-US" dirty="0"/>
          </a:p>
        </p:txBody>
      </p:sp>
      <p:sp>
        <p:nvSpPr>
          <p:cNvPr id="4" name="灯片编号占位符 3"/>
          <p:cNvSpPr>
            <a:spLocks noGrp="1"/>
          </p:cNvSpPr>
          <p:nvPr>
            <p:ph type="sldNum" sz="quarter" idx="5"/>
          </p:nvPr>
        </p:nvSpPr>
        <p:spPr/>
        <p:txBody>
          <a:bodyPr/>
          <a:lstStyle/>
          <a:p>
            <a:fld id="{BC33DF09-3610-47F8-9B8F-F39D740B627B}"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首先我们先来简单回顾一下项目要求。第一步先把二进制信息编码利用</a:t>
            </a:r>
            <a:r>
              <a:rPr lang="en-US" altLang="zh-CN" dirty="0" err="1"/>
              <a:t>opencv</a:t>
            </a:r>
            <a:r>
              <a:rPr lang="zh-CN" altLang="en-US" dirty="0"/>
              <a:t>编码成一系列的图像，再利用</a:t>
            </a:r>
            <a:r>
              <a:rPr lang="en-US" altLang="zh-CN" dirty="0"/>
              <a:t>FFMPEG</a:t>
            </a:r>
            <a:r>
              <a:rPr lang="zh-CN" altLang="en-US" dirty="0"/>
              <a:t>将图像编码成视频，利用手机录制视频，再将手机录制的视频逆过程解码，最终得到输出信息，在这个过程中尽量提高有效传输量。我们小组要研读了李泽政学长的代码后认为该项目的主要难点在于将信息编码成图像以及将图像再转回信息</a:t>
            </a:r>
            <a:endParaRPr lang="zh-CN" altLang="en-US" dirty="0"/>
          </a:p>
        </p:txBody>
      </p:sp>
      <p:sp>
        <p:nvSpPr>
          <p:cNvPr id="4" name="灯片编号占位符 3"/>
          <p:cNvSpPr>
            <a:spLocks noGrp="1"/>
          </p:cNvSpPr>
          <p:nvPr>
            <p:ph type="sldNum" sz="quarter" idx="5"/>
          </p:nvPr>
        </p:nvSpPr>
        <p:spPr/>
        <p:txBody>
          <a:bodyPr/>
          <a:lstStyle/>
          <a:p>
            <a:fld id="{BC33DF09-3610-47F8-9B8F-F39D740B627B}"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首先我们先来简单回顾一下项目要求。第一步先把二进制信息编码利用</a:t>
            </a:r>
            <a:r>
              <a:rPr lang="en-US" altLang="zh-CN" dirty="0" err="1"/>
              <a:t>opencv</a:t>
            </a:r>
            <a:r>
              <a:rPr lang="zh-CN" altLang="en-US" dirty="0"/>
              <a:t>编码成一系列的图像，再利用</a:t>
            </a:r>
            <a:r>
              <a:rPr lang="en-US" altLang="zh-CN" dirty="0"/>
              <a:t>FFMPEG</a:t>
            </a:r>
            <a:r>
              <a:rPr lang="zh-CN" altLang="en-US" dirty="0"/>
              <a:t>将图像编码成视频，利用手机录制视频，再将手机录制的视频逆过程解码，最终得到输出信息，在这个过程中尽量提高有效传输量。我们小组要研读了李泽政学长的代码后认为该项目的主要难点在于将信息编码成图像以及将图像再转回信息</a:t>
            </a:r>
            <a:endParaRPr lang="zh-CN" altLang="en-US" dirty="0"/>
          </a:p>
        </p:txBody>
      </p:sp>
      <p:sp>
        <p:nvSpPr>
          <p:cNvPr id="4" name="灯片编号占位符 3"/>
          <p:cNvSpPr>
            <a:spLocks noGrp="1"/>
          </p:cNvSpPr>
          <p:nvPr>
            <p:ph type="sldNum" sz="quarter" idx="5"/>
          </p:nvPr>
        </p:nvSpPr>
        <p:spPr/>
        <p:txBody>
          <a:bodyPr/>
          <a:lstStyle/>
          <a:p>
            <a:fld id="{BC33DF09-3610-47F8-9B8F-F39D740B627B}"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首先我们先来简单回顾一下项目要求。第一步先把二进制信息编码利用</a:t>
            </a:r>
            <a:r>
              <a:rPr lang="en-US" altLang="zh-CN" dirty="0" err="1"/>
              <a:t>opencv</a:t>
            </a:r>
            <a:r>
              <a:rPr lang="zh-CN" altLang="en-US" dirty="0"/>
              <a:t>编码成一系列的图像，再利用</a:t>
            </a:r>
            <a:r>
              <a:rPr lang="en-US" altLang="zh-CN" dirty="0"/>
              <a:t>FFMPEG</a:t>
            </a:r>
            <a:r>
              <a:rPr lang="zh-CN" altLang="en-US" dirty="0"/>
              <a:t>将图像编码成视频，利用手机录制视频，再将手机录制的视频逆过程解码，最终得到输出信息，在这个过程中尽量提高有效传输量。我们小组要研读了李泽政学长的代码后认为该项目的主要难点在于将信息编码成图像以及将图像再转回信息</a:t>
            </a:r>
            <a:endParaRPr lang="zh-CN" altLang="en-US" dirty="0"/>
          </a:p>
        </p:txBody>
      </p:sp>
      <p:sp>
        <p:nvSpPr>
          <p:cNvPr id="4" name="灯片编号占位符 3"/>
          <p:cNvSpPr>
            <a:spLocks noGrp="1"/>
          </p:cNvSpPr>
          <p:nvPr>
            <p:ph type="sldNum" sz="quarter" idx="5"/>
          </p:nvPr>
        </p:nvSpPr>
        <p:spPr/>
        <p:txBody>
          <a:bodyPr/>
          <a:lstStyle/>
          <a:p>
            <a:fld id="{BC33DF09-3610-47F8-9B8F-F39D740B627B}"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首先我们先来简单回顾一下项目要求。第一步先把二进制信息编码利用</a:t>
            </a:r>
            <a:r>
              <a:rPr lang="en-US" altLang="zh-CN" dirty="0" err="1"/>
              <a:t>opencv</a:t>
            </a:r>
            <a:r>
              <a:rPr lang="zh-CN" altLang="en-US" dirty="0"/>
              <a:t>编码成一系列的图像，再利用</a:t>
            </a:r>
            <a:r>
              <a:rPr lang="en-US" altLang="zh-CN" dirty="0"/>
              <a:t>FFMPEG</a:t>
            </a:r>
            <a:r>
              <a:rPr lang="zh-CN" altLang="en-US" dirty="0"/>
              <a:t>将图像编码成视频，利用手机录制视频，再将手机录制的视频逆过程解码，最终得到输出信息，在这个过程中尽量提高有效传输量。我们小组要研读了李泽政学长的代码后认为该项目的主要难点在于将信息编码成图像以及将图像再转回信息</a:t>
            </a:r>
            <a:endParaRPr lang="zh-CN" altLang="en-US" dirty="0"/>
          </a:p>
        </p:txBody>
      </p:sp>
      <p:sp>
        <p:nvSpPr>
          <p:cNvPr id="4" name="灯片编号占位符 3"/>
          <p:cNvSpPr>
            <a:spLocks noGrp="1"/>
          </p:cNvSpPr>
          <p:nvPr>
            <p:ph type="sldNum" sz="quarter" idx="5"/>
          </p:nvPr>
        </p:nvSpPr>
        <p:spPr/>
        <p:txBody>
          <a:bodyPr/>
          <a:lstStyle/>
          <a:p>
            <a:fld id="{BC33DF09-3610-47F8-9B8F-F39D740B627B}"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首先我们先来简单回顾一下项目要求。第一步先把二进制信息编码利用</a:t>
            </a:r>
            <a:r>
              <a:rPr lang="en-US" altLang="zh-CN" dirty="0" err="1"/>
              <a:t>opencv</a:t>
            </a:r>
            <a:r>
              <a:rPr lang="zh-CN" altLang="en-US" dirty="0"/>
              <a:t>编码成一系列的图像，再利用</a:t>
            </a:r>
            <a:r>
              <a:rPr lang="en-US" altLang="zh-CN" dirty="0"/>
              <a:t>FFMPEG</a:t>
            </a:r>
            <a:r>
              <a:rPr lang="zh-CN" altLang="en-US" dirty="0"/>
              <a:t>将图像编码成视频，利用手机录制视频，再将手机录制的视频逆过程解码，最终得到输出信息，在这个过程中尽量提高有效传输量。我们小组要研读了李泽政学长的代码后认为该项目的主要难点在于将信息编码成图像以及将图像再转回信息</a:t>
            </a:r>
            <a:endParaRPr lang="zh-CN" altLang="en-US" dirty="0"/>
          </a:p>
        </p:txBody>
      </p:sp>
      <p:sp>
        <p:nvSpPr>
          <p:cNvPr id="4" name="灯片编号占位符 3"/>
          <p:cNvSpPr>
            <a:spLocks noGrp="1"/>
          </p:cNvSpPr>
          <p:nvPr>
            <p:ph type="sldNum" sz="quarter" idx="5"/>
          </p:nvPr>
        </p:nvSpPr>
        <p:spPr/>
        <p:txBody>
          <a:bodyPr/>
          <a:lstStyle/>
          <a:p>
            <a:fld id="{BC33DF09-3610-47F8-9B8F-F39D740B627B}"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首先我们先来简单回顾一下项目要求。第一步先把二进制信息编码利用</a:t>
            </a:r>
            <a:r>
              <a:rPr lang="en-US" altLang="zh-CN" dirty="0" err="1"/>
              <a:t>opencv</a:t>
            </a:r>
            <a:r>
              <a:rPr lang="zh-CN" altLang="en-US" dirty="0"/>
              <a:t>编码成一系列的图像，再利用</a:t>
            </a:r>
            <a:r>
              <a:rPr lang="en-US" altLang="zh-CN" dirty="0"/>
              <a:t>FFMPEG</a:t>
            </a:r>
            <a:r>
              <a:rPr lang="zh-CN" altLang="en-US" dirty="0"/>
              <a:t>将图像编码成视频，利用手机录制视频，再将手机录制的视频逆过程解码，最终得到输出信息，在这个过程中尽量提高有效传输量。我们小组要研读了李泽政学长的代码后认为该项目的主要难点在于将信息编码成图像以及将图像再转回信息</a:t>
            </a:r>
            <a:endParaRPr lang="zh-CN" altLang="en-US" dirty="0"/>
          </a:p>
        </p:txBody>
      </p:sp>
      <p:sp>
        <p:nvSpPr>
          <p:cNvPr id="4" name="灯片编号占位符 3"/>
          <p:cNvSpPr>
            <a:spLocks noGrp="1"/>
          </p:cNvSpPr>
          <p:nvPr>
            <p:ph type="sldNum" sz="quarter" idx="5"/>
          </p:nvPr>
        </p:nvSpPr>
        <p:spPr/>
        <p:txBody>
          <a:bodyPr/>
          <a:lstStyle/>
          <a:p>
            <a:fld id="{BC33DF09-3610-47F8-9B8F-F39D740B627B}"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首先我们先来简单回顾一下项目要求。第一步先把二进制信息编码利用</a:t>
            </a:r>
            <a:r>
              <a:rPr lang="en-US" altLang="zh-CN" dirty="0" err="1"/>
              <a:t>opencv</a:t>
            </a:r>
            <a:r>
              <a:rPr lang="zh-CN" altLang="en-US" dirty="0"/>
              <a:t>编码成一系列的图像，再利用</a:t>
            </a:r>
            <a:r>
              <a:rPr lang="en-US" altLang="zh-CN" dirty="0"/>
              <a:t>FFMPEG</a:t>
            </a:r>
            <a:r>
              <a:rPr lang="zh-CN" altLang="en-US" dirty="0"/>
              <a:t>将图像编码成视频，利用手机录制视频，再将手机录制的视频逆过程解码，最终得到输出信息，在这个过程中尽量提高有效传输量。我们小组要研读了李泽政学长的代码后认为该项目的主要难点在于将信息编码成图像以及将图像再转回信息</a:t>
            </a:r>
            <a:endParaRPr lang="zh-CN" altLang="en-US" dirty="0"/>
          </a:p>
        </p:txBody>
      </p:sp>
      <p:sp>
        <p:nvSpPr>
          <p:cNvPr id="4" name="灯片编号占位符 3"/>
          <p:cNvSpPr>
            <a:spLocks noGrp="1"/>
          </p:cNvSpPr>
          <p:nvPr>
            <p:ph type="sldNum" sz="quarter" idx="5"/>
          </p:nvPr>
        </p:nvSpPr>
        <p:spPr/>
        <p:txBody>
          <a:bodyPr/>
          <a:lstStyle/>
          <a:p>
            <a:fld id="{BC33DF09-3610-47F8-9B8F-F39D740B627B}"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首先我们先来简单回顾一下项目要求。第一步先把二进制信息编码利用</a:t>
            </a:r>
            <a:r>
              <a:rPr lang="en-US" altLang="zh-CN" dirty="0" err="1"/>
              <a:t>opencv</a:t>
            </a:r>
            <a:r>
              <a:rPr lang="zh-CN" altLang="en-US" dirty="0"/>
              <a:t>编码成一系列的图像，再利用</a:t>
            </a:r>
            <a:r>
              <a:rPr lang="en-US" altLang="zh-CN" dirty="0"/>
              <a:t>FFMPEG</a:t>
            </a:r>
            <a:r>
              <a:rPr lang="zh-CN" altLang="en-US" dirty="0"/>
              <a:t>将图像编码成视频，利用手机录制视频，再将手机录制的视频逆过程解码，最终得到输出信息，在这个过程中尽量提高有效传输量。我们小组要研读了李泽政学长的代码后认为该项目的主要难点在于将信息编码成图像以及将图像再转回信息</a:t>
            </a:r>
            <a:endParaRPr lang="zh-CN" altLang="en-US" dirty="0"/>
          </a:p>
        </p:txBody>
      </p:sp>
      <p:sp>
        <p:nvSpPr>
          <p:cNvPr id="4" name="灯片编号占位符 3"/>
          <p:cNvSpPr>
            <a:spLocks noGrp="1"/>
          </p:cNvSpPr>
          <p:nvPr>
            <p:ph type="sldNum" sz="quarter" idx="5"/>
          </p:nvPr>
        </p:nvSpPr>
        <p:spPr/>
        <p:txBody>
          <a:bodyPr/>
          <a:lstStyle/>
          <a:p>
            <a:fld id="{BC33DF09-3610-47F8-9B8F-F39D740B627B}"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首先我们先来简单回顾一下项目要求。第一步先把二进制信息编码利用</a:t>
            </a:r>
            <a:r>
              <a:rPr lang="en-US" altLang="zh-CN" dirty="0" err="1"/>
              <a:t>opencv</a:t>
            </a:r>
            <a:r>
              <a:rPr lang="zh-CN" altLang="en-US" dirty="0"/>
              <a:t>编码成一系列的图像，再利用</a:t>
            </a:r>
            <a:r>
              <a:rPr lang="en-US" altLang="zh-CN" dirty="0"/>
              <a:t>FFMPEG</a:t>
            </a:r>
            <a:r>
              <a:rPr lang="zh-CN" altLang="en-US" dirty="0"/>
              <a:t>将图像编码成视频，利用手机录制视频，再将手机录制的视频逆过程解码，最终得到输出信息，在这个过程中尽量提高有效传输量。我们小组要研读了李泽政学长的代码后认为该项目的主要难点在于将信息编码成图像以及将图像再转回信息</a:t>
            </a:r>
            <a:endParaRPr lang="zh-CN" altLang="en-US" dirty="0"/>
          </a:p>
        </p:txBody>
      </p:sp>
      <p:sp>
        <p:nvSpPr>
          <p:cNvPr id="4" name="灯片编号占位符 3"/>
          <p:cNvSpPr>
            <a:spLocks noGrp="1"/>
          </p:cNvSpPr>
          <p:nvPr>
            <p:ph type="sldNum" sz="quarter" idx="5"/>
          </p:nvPr>
        </p:nvSpPr>
        <p:spPr/>
        <p:txBody>
          <a:bodyPr/>
          <a:lstStyle/>
          <a:p>
            <a:fld id="{BC33DF09-3610-47F8-9B8F-F39D740B627B}"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首先我们先来简单回顾一下项目要求。第一步先把二进制信息编码利用</a:t>
            </a:r>
            <a:r>
              <a:rPr lang="en-US" altLang="zh-CN" dirty="0" err="1"/>
              <a:t>opencv</a:t>
            </a:r>
            <a:r>
              <a:rPr lang="zh-CN" altLang="en-US" dirty="0"/>
              <a:t>编码成一系列的图像，再利用</a:t>
            </a:r>
            <a:r>
              <a:rPr lang="en-US" altLang="zh-CN" dirty="0"/>
              <a:t>FFMPEG</a:t>
            </a:r>
            <a:r>
              <a:rPr lang="zh-CN" altLang="en-US" dirty="0"/>
              <a:t>将图像编码成视频，利用手机录制视频，再将手机录制的视频逆过程解码，最终得到输出信息，在这个过程中尽量提高有效传输量。我们小组要研读了李泽政学长的代码后认为该项目的主要难点在于将信息编码成图像以及将图像再转回信息</a:t>
            </a:r>
            <a:endParaRPr lang="zh-CN" altLang="en-US" dirty="0"/>
          </a:p>
        </p:txBody>
      </p:sp>
      <p:sp>
        <p:nvSpPr>
          <p:cNvPr id="4" name="灯片编号占位符 3"/>
          <p:cNvSpPr>
            <a:spLocks noGrp="1"/>
          </p:cNvSpPr>
          <p:nvPr>
            <p:ph type="sldNum" sz="quarter" idx="5"/>
          </p:nvPr>
        </p:nvSpPr>
        <p:spPr/>
        <p:txBody>
          <a:bodyPr/>
          <a:lstStyle/>
          <a:p>
            <a:fld id="{BC33DF09-3610-47F8-9B8F-F39D740B627B}"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首先我们先来简单回顾一下项目要求。第一步先把二进制信息编码利用</a:t>
            </a:r>
            <a:r>
              <a:rPr lang="en-US" altLang="zh-CN" dirty="0" err="1"/>
              <a:t>opencv</a:t>
            </a:r>
            <a:r>
              <a:rPr lang="zh-CN" altLang="en-US" dirty="0"/>
              <a:t>编码成一系列的图像，再利用</a:t>
            </a:r>
            <a:r>
              <a:rPr lang="en-US" altLang="zh-CN" dirty="0"/>
              <a:t>FFMPEG</a:t>
            </a:r>
            <a:r>
              <a:rPr lang="zh-CN" altLang="en-US" dirty="0"/>
              <a:t>将图像编码成视频，利用手机录制视频，再将手机录制的视频逆过程解码，最终得到输出信息，在这个过程中尽量提高有效传输量。我们小组要研读了李泽政学长的代码后认为该项目的主要难点在于将信息编码成图像以及将图像再转回信息</a:t>
            </a:r>
            <a:endParaRPr lang="zh-CN" altLang="en-US" dirty="0"/>
          </a:p>
        </p:txBody>
      </p:sp>
      <p:sp>
        <p:nvSpPr>
          <p:cNvPr id="4" name="灯片编号占位符 3"/>
          <p:cNvSpPr>
            <a:spLocks noGrp="1"/>
          </p:cNvSpPr>
          <p:nvPr>
            <p:ph type="sldNum" sz="quarter" idx="5"/>
          </p:nvPr>
        </p:nvSpPr>
        <p:spPr/>
        <p:txBody>
          <a:bodyPr/>
          <a:lstStyle/>
          <a:p>
            <a:fld id="{BC33DF09-3610-47F8-9B8F-F39D740B627B}"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首先我们先来简单回顾一下项目要求。第一步先把二进制信息编码利用</a:t>
            </a:r>
            <a:r>
              <a:rPr lang="en-US" altLang="zh-CN" dirty="0" err="1"/>
              <a:t>opencv</a:t>
            </a:r>
            <a:r>
              <a:rPr lang="zh-CN" altLang="en-US" dirty="0"/>
              <a:t>编码成一系列的图像，再利用</a:t>
            </a:r>
            <a:r>
              <a:rPr lang="en-US" altLang="zh-CN" dirty="0"/>
              <a:t>FFMPEG</a:t>
            </a:r>
            <a:r>
              <a:rPr lang="zh-CN" altLang="en-US" dirty="0"/>
              <a:t>将图像编码成视频，利用手机录制视频，再将手机录制的视频逆过程解码，最终得到输出信息，在这个过程中尽量提高有效传输量。我们小组要研读了李泽政学长的代码后认为该项目的主要难点在于将信息编码成图像以及将图像再转回信息</a:t>
            </a:r>
            <a:endParaRPr lang="zh-CN" altLang="en-US" dirty="0"/>
          </a:p>
        </p:txBody>
      </p:sp>
      <p:sp>
        <p:nvSpPr>
          <p:cNvPr id="4" name="灯片编号占位符 3"/>
          <p:cNvSpPr>
            <a:spLocks noGrp="1"/>
          </p:cNvSpPr>
          <p:nvPr>
            <p:ph type="sldNum" sz="quarter" idx="5"/>
          </p:nvPr>
        </p:nvSpPr>
        <p:spPr/>
        <p:txBody>
          <a:bodyPr/>
          <a:lstStyle/>
          <a:p>
            <a:fld id="{BC33DF09-3610-47F8-9B8F-F39D740B627B}"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首先我们先来简单回顾一下项目要求。第一步先把二进制信息编码利用</a:t>
            </a:r>
            <a:r>
              <a:rPr lang="en-US" altLang="zh-CN" dirty="0" err="1"/>
              <a:t>opencv</a:t>
            </a:r>
            <a:r>
              <a:rPr lang="zh-CN" altLang="en-US" dirty="0"/>
              <a:t>编码成一系列的图像，再利用</a:t>
            </a:r>
            <a:r>
              <a:rPr lang="en-US" altLang="zh-CN" dirty="0"/>
              <a:t>FFMPEG</a:t>
            </a:r>
            <a:r>
              <a:rPr lang="zh-CN" altLang="en-US" dirty="0"/>
              <a:t>将图像编码成视频，利用手机录制视频，再将手机录制的视频逆过程解码，最终得到输出信息，在这个过程中尽量提高有效传输量。我们小组要研读了李泽政学长的代码后认为该项目的主要难点在于将信息编码成图像以及将图像再转回信息</a:t>
            </a:r>
            <a:endParaRPr lang="zh-CN" altLang="en-US" dirty="0"/>
          </a:p>
        </p:txBody>
      </p:sp>
      <p:sp>
        <p:nvSpPr>
          <p:cNvPr id="4" name="灯片编号占位符 3"/>
          <p:cNvSpPr>
            <a:spLocks noGrp="1"/>
          </p:cNvSpPr>
          <p:nvPr>
            <p:ph type="sldNum" sz="quarter" idx="5"/>
          </p:nvPr>
        </p:nvSpPr>
        <p:spPr/>
        <p:txBody>
          <a:bodyPr/>
          <a:lstStyle/>
          <a:p>
            <a:fld id="{BC33DF09-3610-47F8-9B8F-F39D740B627B}"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首先我们先来简单回顾一下项目要求。第一步先把二进制信息编码利用</a:t>
            </a:r>
            <a:r>
              <a:rPr lang="en-US" altLang="zh-CN" dirty="0" err="1"/>
              <a:t>opencv</a:t>
            </a:r>
            <a:r>
              <a:rPr lang="zh-CN" altLang="en-US" dirty="0"/>
              <a:t>编码成一系列的图像，再利用</a:t>
            </a:r>
            <a:r>
              <a:rPr lang="en-US" altLang="zh-CN" dirty="0"/>
              <a:t>FFMPEG</a:t>
            </a:r>
            <a:r>
              <a:rPr lang="zh-CN" altLang="en-US" dirty="0"/>
              <a:t>将图像编码成视频，利用手机录制视频，再将手机录制的视频逆过程解码，最终得到输出信息，在这个过程中尽量提高有效传输量。我们小组要研读了李泽政学长的代码后认为该项目的主要难点在于将信息编码成图像以及将图像再转回信息</a:t>
            </a:r>
            <a:endParaRPr lang="zh-CN" altLang="en-US" dirty="0"/>
          </a:p>
        </p:txBody>
      </p:sp>
      <p:sp>
        <p:nvSpPr>
          <p:cNvPr id="4" name="灯片编号占位符 3"/>
          <p:cNvSpPr>
            <a:spLocks noGrp="1"/>
          </p:cNvSpPr>
          <p:nvPr>
            <p:ph type="sldNum" sz="quarter" idx="5"/>
          </p:nvPr>
        </p:nvSpPr>
        <p:spPr/>
        <p:txBody>
          <a:bodyPr/>
          <a:lstStyle/>
          <a:p>
            <a:fld id="{BC33DF09-3610-47F8-9B8F-F39D740B627B}"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首先我们先来简单回顾一下项目要求。第一步先把二进制信息编码利用</a:t>
            </a:r>
            <a:r>
              <a:rPr lang="en-US" altLang="zh-CN" dirty="0" err="1"/>
              <a:t>opencv</a:t>
            </a:r>
            <a:r>
              <a:rPr lang="zh-CN" altLang="en-US" dirty="0"/>
              <a:t>编码成一系列的图像，再利用</a:t>
            </a:r>
            <a:r>
              <a:rPr lang="en-US" altLang="zh-CN" dirty="0"/>
              <a:t>FFMPEG</a:t>
            </a:r>
            <a:r>
              <a:rPr lang="zh-CN" altLang="en-US" dirty="0"/>
              <a:t>将图像编码成视频，利用手机录制视频，再将手机录制的视频逆过程解码，最终得到输出信息，在这个过程中尽量提高有效传输量。我们小组要研读了李泽政学长的代码后认为该项目的主要难点在于将信息编码成图像以及将图像再转回信息</a:t>
            </a:r>
            <a:endParaRPr lang="zh-CN" altLang="en-US" dirty="0"/>
          </a:p>
        </p:txBody>
      </p:sp>
      <p:sp>
        <p:nvSpPr>
          <p:cNvPr id="4" name="灯片编号占位符 3"/>
          <p:cNvSpPr>
            <a:spLocks noGrp="1"/>
          </p:cNvSpPr>
          <p:nvPr>
            <p:ph type="sldNum" sz="quarter" idx="5"/>
          </p:nvPr>
        </p:nvSpPr>
        <p:spPr/>
        <p:txBody>
          <a:bodyPr/>
          <a:lstStyle/>
          <a:p>
            <a:fld id="{BC33DF09-3610-47F8-9B8F-F39D740B627B}"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首先我们先来简单回顾一下项目要求。第一步先把二进制信息编码利用</a:t>
            </a:r>
            <a:r>
              <a:rPr lang="en-US" altLang="zh-CN" dirty="0" err="1"/>
              <a:t>opencv</a:t>
            </a:r>
            <a:r>
              <a:rPr lang="zh-CN" altLang="en-US" dirty="0"/>
              <a:t>编码成一系列的图像，再利用</a:t>
            </a:r>
            <a:r>
              <a:rPr lang="en-US" altLang="zh-CN" dirty="0"/>
              <a:t>FFMPEG</a:t>
            </a:r>
            <a:r>
              <a:rPr lang="zh-CN" altLang="en-US" dirty="0"/>
              <a:t>将图像编码成视频，利用手机录制视频，再将手机录制的视频逆过程解码，最终得到输出信息，在这个过程中尽量提高有效传输量。我们小组要研读了李泽政学长的代码后认为该项目的主要难点在于将信息编码成图像以及将图像再转回信息</a:t>
            </a:r>
            <a:endParaRPr lang="zh-CN" altLang="en-US" dirty="0"/>
          </a:p>
        </p:txBody>
      </p:sp>
      <p:sp>
        <p:nvSpPr>
          <p:cNvPr id="4" name="灯片编号占位符 3"/>
          <p:cNvSpPr>
            <a:spLocks noGrp="1"/>
          </p:cNvSpPr>
          <p:nvPr>
            <p:ph type="sldNum" sz="quarter" idx="5"/>
          </p:nvPr>
        </p:nvSpPr>
        <p:spPr/>
        <p:txBody>
          <a:bodyPr/>
          <a:lstStyle/>
          <a:p>
            <a:fld id="{BC33DF09-3610-47F8-9B8F-F39D740B627B}"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首先我们先来简单回顾一下项目要求。第一步先把二进制信息编码利用</a:t>
            </a:r>
            <a:r>
              <a:rPr lang="en-US" altLang="zh-CN" dirty="0" err="1"/>
              <a:t>opencv</a:t>
            </a:r>
            <a:r>
              <a:rPr lang="zh-CN" altLang="en-US" dirty="0"/>
              <a:t>编码成一系列的图像，再利用</a:t>
            </a:r>
            <a:r>
              <a:rPr lang="en-US" altLang="zh-CN" dirty="0"/>
              <a:t>FFMPEG</a:t>
            </a:r>
            <a:r>
              <a:rPr lang="zh-CN" altLang="en-US" dirty="0"/>
              <a:t>将图像编码成视频，利用手机录制视频，再将手机录制的视频逆过程解码，最终得到输出信息，在这个过程中尽量提高有效传输量。我们小组要研读了李泽政学长的代码后认为该项目的主要难点在于将信息编码成图像以及将图像再转回信息</a:t>
            </a:r>
            <a:endParaRPr lang="zh-CN" altLang="en-US" dirty="0"/>
          </a:p>
        </p:txBody>
      </p:sp>
      <p:sp>
        <p:nvSpPr>
          <p:cNvPr id="4" name="灯片编号占位符 3"/>
          <p:cNvSpPr>
            <a:spLocks noGrp="1"/>
          </p:cNvSpPr>
          <p:nvPr>
            <p:ph type="sldNum" sz="quarter" idx="5"/>
          </p:nvPr>
        </p:nvSpPr>
        <p:spPr/>
        <p:txBody>
          <a:bodyPr/>
          <a:lstStyle/>
          <a:p>
            <a:fld id="{BC33DF09-3610-47F8-9B8F-F39D740B627B}"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首先我们先来简单回顾一下项目要求。第一步先把二进制信息编码利用</a:t>
            </a:r>
            <a:r>
              <a:rPr lang="en-US" altLang="zh-CN" dirty="0" err="1"/>
              <a:t>opencv</a:t>
            </a:r>
            <a:r>
              <a:rPr lang="zh-CN" altLang="en-US" dirty="0"/>
              <a:t>编码成一系列的图像，再利用</a:t>
            </a:r>
            <a:r>
              <a:rPr lang="en-US" altLang="zh-CN" dirty="0"/>
              <a:t>FFMPEG</a:t>
            </a:r>
            <a:r>
              <a:rPr lang="zh-CN" altLang="en-US" dirty="0"/>
              <a:t>将图像编码成视频，利用手机录制视频，再将手机录制的视频逆过程解码，最终得到输出信息，在这个过程中尽量提高有效传输量。我们小组要研读了李泽政学长的代码后认为该项目的主要难点在于将信息编码成图像以及将图像再转回信息</a:t>
            </a:r>
            <a:endParaRPr lang="zh-CN" altLang="en-US" dirty="0"/>
          </a:p>
        </p:txBody>
      </p:sp>
      <p:sp>
        <p:nvSpPr>
          <p:cNvPr id="4" name="灯片编号占位符 3"/>
          <p:cNvSpPr>
            <a:spLocks noGrp="1"/>
          </p:cNvSpPr>
          <p:nvPr>
            <p:ph type="sldNum" sz="quarter" idx="5"/>
          </p:nvPr>
        </p:nvSpPr>
        <p:spPr/>
        <p:txBody>
          <a:bodyPr/>
          <a:lstStyle/>
          <a:p>
            <a:fld id="{BC33DF09-3610-47F8-9B8F-F39D740B627B}"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6" name="流程图: 手动输入 8"/>
          <p:cNvSpPr/>
          <p:nvPr/>
        </p:nvSpPr>
        <p:spPr>
          <a:xfrm rot="5400000" flipH="1">
            <a:off x="-1914525" y="1914525"/>
            <a:ext cx="6858000" cy="3028950"/>
          </a:xfrm>
          <a:prstGeom prst="flowChartManualInput">
            <a:avLst/>
          </a:prstGeom>
          <a:solidFill>
            <a:srgbClr val="0036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Tx/>
              <a:buChar char="•"/>
              <a:defRPr/>
            </a:pPr>
            <a:endParaRPr lang="zh-CN" altLang="en-US" b="1">
              <a:effectLst>
                <a:outerShdw blurRad="38100" dist="38100" dir="2700000" algn="tl">
                  <a:srgbClr val="000000">
                    <a:alpha val="43137"/>
                  </a:srgbClr>
                </a:outerShdw>
              </a:effectLst>
            </a:endParaRPr>
          </a:p>
        </p:txBody>
      </p:sp>
      <p:pic>
        <p:nvPicPr>
          <p:cNvPr id="7" name="图片 6"/>
          <p:cNvPicPr>
            <a:picLocks noChangeAspect="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668338" y="4403725"/>
            <a:ext cx="1411287"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916320" y="1498600"/>
            <a:ext cx="5955632" cy="2729392"/>
          </a:xfrm>
        </p:spPr>
        <p:txBody>
          <a:bodyPr/>
          <a:lstStyle>
            <a:lvl1pPr algn="ctr">
              <a:defRPr sz="6000" b="1" cap="small" baseline="0">
                <a:latin typeface="+mj-lt"/>
                <a:ea typeface="+mj-ea"/>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3345446" y="4508500"/>
            <a:ext cx="5097379" cy="1308100"/>
          </a:xfrm>
          <a:noFill/>
        </p:spPr>
        <p:txBody>
          <a:bodyPr/>
          <a:lstStyle>
            <a:lvl1pPr marL="0" indent="0" algn="ctr">
              <a:buNone/>
              <a:defRPr sz="2400" b="1">
                <a:solidFill>
                  <a:srgbClr val="033B8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16" name="文本占位符 15"/>
          <p:cNvSpPr>
            <a:spLocks noGrp="1"/>
          </p:cNvSpPr>
          <p:nvPr>
            <p:ph type="body" sz="quarter" idx="15" hasCustomPrompt="1"/>
          </p:nvPr>
        </p:nvSpPr>
        <p:spPr>
          <a:xfrm>
            <a:off x="588210" y="2087836"/>
            <a:ext cx="1739900" cy="1677190"/>
          </a:xfrm>
          <a:noFill/>
        </p:spPr>
        <p:txBody>
          <a:bodyPr rtlCol="0">
            <a:spAutoFit/>
          </a:bodyPr>
          <a:lstStyle>
            <a:lvl1pPr marL="228600" indent="-228600">
              <a:buNone/>
              <a:defRPr lang="zh-CN" altLang="en-US" sz="8800" b="1" baseline="0" dirty="0" smtClean="0">
                <a:solidFill>
                  <a:schemeClr val="bg1"/>
                </a:solidFill>
              </a:defRPr>
            </a:lvl1pPr>
            <a:lvl2pPr>
              <a:defRPr lang="zh-CN" altLang="en-US" dirty="0" smtClean="0"/>
            </a:lvl2pPr>
            <a:lvl3pPr>
              <a:defRPr lang="zh-CN" altLang="en-US" dirty="0" smtClean="0"/>
            </a:lvl3pPr>
            <a:lvl4pPr>
              <a:defRPr lang="zh-CN" altLang="en-US" dirty="0" smtClean="0"/>
            </a:lvl4pPr>
            <a:lvl5pPr>
              <a:defRPr lang="zh-CN" altLang="en-US" dirty="0"/>
            </a:lvl5pPr>
          </a:lstStyle>
          <a:p>
            <a:pPr lvl="0"/>
            <a:r>
              <a:rPr lang="zh-CN" altLang="en-US"/>
              <a:t>编辑母版文本样式</a:t>
            </a:r>
            <a:endParaRPr lang="zh-CN" altLang="en-US"/>
          </a:p>
        </p:txBody>
      </p:sp>
      <p:sp>
        <p:nvSpPr>
          <p:cNvPr id="19" name="文本占位符 15"/>
          <p:cNvSpPr>
            <a:spLocks noGrp="1"/>
          </p:cNvSpPr>
          <p:nvPr>
            <p:ph type="body" sz="quarter" idx="16" hasCustomPrompt="1"/>
          </p:nvPr>
        </p:nvSpPr>
        <p:spPr>
          <a:xfrm>
            <a:off x="61830" y="370817"/>
            <a:ext cx="2624220" cy="596574"/>
          </a:xfrm>
          <a:noFill/>
        </p:spPr>
        <p:txBody>
          <a:bodyPr rtlCol="0">
            <a:spAutoFit/>
          </a:bodyPr>
          <a:lstStyle>
            <a:lvl1pPr marL="228600" indent="-228600">
              <a:buNone/>
              <a:defRPr lang="zh-CN" altLang="en-US" b="1" baseline="0" dirty="0">
                <a:solidFill>
                  <a:schemeClr val="accent1">
                    <a:lumMod val="20000"/>
                    <a:lumOff val="80000"/>
                  </a:schemeClr>
                </a:solidFill>
              </a:defRPr>
            </a:lvl1pPr>
          </a:lstStyle>
          <a:p>
            <a:pPr lvl="0"/>
            <a:r>
              <a:rPr lang="zh-CN" altLang="en-US"/>
              <a:t>编辑母版文本样式</a:t>
            </a:r>
            <a:endParaRPr lang="zh-CN" alt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92505" y="116633"/>
            <a:ext cx="8710863" cy="845894"/>
          </a:xfrm>
        </p:spPr>
        <p:txBody>
          <a:bodyPr/>
          <a:lstStyle>
            <a:lvl1pPr>
              <a:defRPr b="1">
                <a:solidFill>
                  <a:schemeClr val="bg1"/>
                </a:solidFill>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92506" y="1171073"/>
            <a:ext cx="8710862" cy="5005890"/>
          </a:xfrm>
        </p:spPr>
        <p:txBody>
          <a:bodyPr/>
          <a:lstStyle>
            <a:lvl1pPr>
              <a:defRPr b="1"/>
            </a:lvl1pPr>
            <a:lvl2pPr>
              <a:defRPr b="1"/>
            </a:lvl2pPr>
            <a:lvl3pPr>
              <a:defRPr b="1"/>
            </a:lvl3pPr>
            <a:lvl4pPr>
              <a:defRPr b="1"/>
            </a:lvl4pPr>
            <a:lvl5pPr>
              <a:defRPr b="1"/>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3"/>
          <p:cNvSpPr>
            <a:spLocks noGrp="1"/>
          </p:cNvSpPr>
          <p:nvPr>
            <p:ph type="dt" sz="half" idx="10"/>
          </p:nvPr>
        </p:nvSpPr>
        <p:spPr/>
        <p:txBody>
          <a:bodyPr/>
          <a:lstStyle>
            <a:lvl1pPr>
              <a:defRPr b="1" smtClean="0">
                <a:solidFill>
                  <a:schemeClr val="tx2">
                    <a:lumMod val="75000"/>
                  </a:schemeClr>
                </a:solidFill>
              </a:defRPr>
            </a:lvl1pPr>
          </a:lstStyle>
          <a:p>
            <a:fld id="{92F118C4-CD66-4159-8A10-1DA02217A4FA}" type="datetime1">
              <a:rPr lang="zh-CN" altLang="en-US" smtClean="0"/>
            </a:fld>
            <a:endParaRPr lang="en-US"/>
          </a:p>
        </p:txBody>
      </p:sp>
      <p:sp>
        <p:nvSpPr>
          <p:cNvPr id="8" name="Footer Placeholder 4"/>
          <p:cNvSpPr>
            <a:spLocks noGrp="1"/>
          </p:cNvSpPr>
          <p:nvPr>
            <p:ph type="ftr" sz="quarter" idx="11"/>
          </p:nvPr>
        </p:nvSpPr>
        <p:spPr/>
        <p:txBody>
          <a:bodyPr/>
          <a:lstStyle>
            <a:lvl1pPr>
              <a:defRPr b="1" smtClean="0">
                <a:solidFill>
                  <a:schemeClr val="tx2">
                    <a:lumMod val="75000"/>
                  </a:schemeClr>
                </a:solidFill>
              </a:defRPr>
            </a:lvl1pPr>
          </a:lstStyle>
          <a:p>
            <a:r>
              <a:rPr lang="zh-CN" altLang="en-US" dirty="0"/>
              <a:t>厦门大学软件学院 蔡郭平</a:t>
            </a:r>
            <a:endParaRPr lang="en-US" dirty="0"/>
          </a:p>
        </p:txBody>
      </p:sp>
      <p:sp>
        <p:nvSpPr>
          <p:cNvPr id="9" name="Slide Number Placeholder 5"/>
          <p:cNvSpPr>
            <a:spLocks noGrp="1"/>
          </p:cNvSpPr>
          <p:nvPr>
            <p:ph type="sldNum" sz="quarter" idx="12"/>
          </p:nvPr>
        </p:nvSpPr>
        <p:spPr>
          <a:xfrm>
            <a:off x="6845300" y="6356350"/>
            <a:ext cx="2057400" cy="365125"/>
          </a:xfrm>
          <a:prstGeom prst="rect">
            <a:avLst/>
          </a:prstGeom>
        </p:spPr>
        <p:txBody>
          <a:bodyPr/>
          <a:lstStyle>
            <a:lvl1pPr>
              <a:defRPr b="1" smtClean="0">
                <a:solidFill>
                  <a:schemeClr val="tx2">
                    <a:lumMod val="75000"/>
                  </a:schemeClr>
                </a:solidFill>
              </a:defRPr>
            </a:lvl1pPr>
          </a:lstStyle>
          <a:p>
            <a:fld id="{401D8FB3-004B-4BFB-A211-911F78DFA1A1}" type="slidenum">
              <a:rPr lang="en-US" smtClean="0"/>
            </a:fld>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和代码">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92506" y="190501"/>
            <a:ext cx="8710862" cy="5880100"/>
          </a:xfrm>
          <a:solidFill>
            <a:schemeClr val="accent1">
              <a:lumMod val="20000"/>
              <a:lumOff val="80000"/>
            </a:schemeClr>
          </a:solidFill>
        </p:spPr>
        <p:style>
          <a:lnRef idx="2">
            <a:schemeClr val="accent1"/>
          </a:lnRef>
          <a:fillRef idx="1">
            <a:schemeClr val="lt1"/>
          </a:fillRef>
          <a:effectRef idx="0">
            <a:schemeClr val="accent1"/>
          </a:effectRef>
          <a:fontRef idx="none"/>
        </p:style>
        <p:txBody>
          <a:bodyPr/>
          <a:lstStyle>
            <a:lvl1pPr marL="0" indent="0">
              <a:lnSpc>
                <a:spcPct val="130000"/>
              </a:lnSpc>
              <a:spcBef>
                <a:spcPts val="0"/>
              </a:spcBef>
              <a:spcAft>
                <a:spcPts val="0"/>
              </a:spcAft>
              <a:buNone/>
              <a:defRPr lang="en-US" altLang="zh-CN" sz="1600" b="0" dirty="0" smtClean="0"/>
            </a:lvl1pPr>
            <a:lvl2pPr marL="457200" indent="0">
              <a:lnSpc>
                <a:spcPct val="130000"/>
              </a:lnSpc>
              <a:buNone/>
              <a:defRPr lang="en-US" altLang="zh-CN" dirty="0" smtClean="0"/>
            </a:lvl2pPr>
            <a:lvl3pPr marL="914400" indent="0">
              <a:lnSpc>
                <a:spcPct val="130000"/>
              </a:lnSpc>
              <a:buNone/>
              <a:defRPr lang="en-US" altLang="zh-CN" dirty="0" smtClean="0"/>
            </a:lvl3pPr>
            <a:lvl4pPr marL="1371600" indent="0">
              <a:lnSpc>
                <a:spcPct val="130000"/>
              </a:lnSpc>
              <a:buNone/>
              <a:defRPr lang="en-US" altLang="zh-CN" dirty="0" smtClean="0"/>
            </a:lvl4pPr>
            <a:lvl5pPr marL="1828800" indent="0">
              <a:lnSpc>
                <a:spcPct val="130000"/>
              </a:lnSpc>
              <a:buNone/>
              <a:defRPr lang="en-US" dirty="0"/>
            </a:lvl5pPr>
          </a:lstStyle>
          <a:p>
            <a:pPr lvl="0"/>
            <a:r>
              <a:rPr lang="zh-CN" altLang="en-US"/>
              <a:t>编辑母版文本样式</a:t>
            </a:r>
            <a:endParaRPr lang="zh-CN" altLang="en-US"/>
          </a:p>
        </p:txBody>
      </p:sp>
      <p:sp>
        <p:nvSpPr>
          <p:cNvPr id="7" name="Date Placeholder 3"/>
          <p:cNvSpPr>
            <a:spLocks noGrp="1"/>
          </p:cNvSpPr>
          <p:nvPr>
            <p:ph type="dt" sz="half" idx="10"/>
          </p:nvPr>
        </p:nvSpPr>
        <p:spPr/>
        <p:txBody>
          <a:bodyPr/>
          <a:lstStyle>
            <a:lvl1pPr>
              <a:defRPr b="1" smtClean="0">
                <a:solidFill>
                  <a:schemeClr val="tx2">
                    <a:lumMod val="75000"/>
                  </a:schemeClr>
                </a:solidFill>
              </a:defRPr>
            </a:lvl1pPr>
          </a:lstStyle>
          <a:p>
            <a:fld id="{1C179DDD-3F9D-450F-91DB-E15B3A005938}" type="datetime1">
              <a:rPr lang="zh-CN" altLang="en-US" smtClean="0"/>
            </a:fld>
            <a:endParaRPr lang="en-US"/>
          </a:p>
        </p:txBody>
      </p:sp>
      <p:sp>
        <p:nvSpPr>
          <p:cNvPr id="8" name="Footer Placeholder 4"/>
          <p:cNvSpPr>
            <a:spLocks noGrp="1"/>
          </p:cNvSpPr>
          <p:nvPr>
            <p:ph type="ftr" sz="quarter" idx="11"/>
          </p:nvPr>
        </p:nvSpPr>
        <p:spPr/>
        <p:txBody>
          <a:bodyPr/>
          <a:lstStyle>
            <a:lvl1pPr>
              <a:defRPr b="1" smtClean="0">
                <a:solidFill>
                  <a:schemeClr val="tx2">
                    <a:lumMod val="75000"/>
                  </a:schemeClr>
                </a:solidFill>
              </a:defRPr>
            </a:lvl1pPr>
          </a:lstStyle>
          <a:p>
            <a:r>
              <a:rPr lang="zh-CN" altLang="en-US" dirty="0"/>
              <a:t>厦门大学软件学院 蔡郭平</a:t>
            </a:r>
            <a:endParaRPr lang="en-US" dirty="0"/>
          </a:p>
        </p:txBody>
      </p:sp>
      <p:sp>
        <p:nvSpPr>
          <p:cNvPr id="9" name="Slide Number Placeholder 5"/>
          <p:cNvSpPr>
            <a:spLocks noGrp="1"/>
          </p:cNvSpPr>
          <p:nvPr>
            <p:ph type="sldNum" sz="quarter" idx="12"/>
          </p:nvPr>
        </p:nvSpPr>
        <p:spPr>
          <a:xfrm>
            <a:off x="6845300" y="6356350"/>
            <a:ext cx="2057400" cy="365125"/>
          </a:xfrm>
          <a:prstGeom prst="rect">
            <a:avLst/>
          </a:prstGeom>
        </p:spPr>
        <p:txBody>
          <a:bodyPr/>
          <a:lstStyle>
            <a:lvl1pPr>
              <a:defRPr b="1" smtClean="0">
                <a:solidFill>
                  <a:schemeClr val="tx2">
                    <a:lumMod val="75000"/>
                  </a:schemeClr>
                </a:solidFill>
              </a:defRPr>
            </a:lvl1pPr>
          </a:lstStyle>
          <a:p>
            <a:fld id="{401D8FB3-004B-4BFB-A211-911F78DFA1A1}" type="slidenum">
              <a:rPr lang="en-US" smtClean="0"/>
            </a:fld>
            <a:endParaRPr lang="en-US"/>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标题和内容">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2505" y="116633"/>
            <a:ext cx="8710863" cy="845894"/>
          </a:xfrm>
        </p:spPr>
        <p:txBody>
          <a:bodyPr/>
          <a:lstStyle>
            <a:lvl1pPr>
              <a:defRPr b="1">
                <a:solidFill>
                  <a:schemeClr val="bg1"/>
                </a:solidFill>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92506" y="1171073"/>
            <a:ext cx="8710862" cy="5005890"/>
          </a:xfrm>
        </p:spPr>
        <p:txBody>
          <a:bodyPr/>
          <a:lstStyle>
            <a:lvl1pPr>
              <a:defRPr b="1"/>
            </a:lvl1pPr>
            <a:lvl2pPr>
              <a:defRPr b="1"/>
            </a:lvl2pPr>
            <a:lvl3pPr>
              <a:defRPr b="1"/>
            </a:lvl3pPr>
            <a:lvl4pPr>
              <a:defRPr b="1"/>
            </a:lvl4pPr>
            <a:lvl5pPr>
              <a:defRPr b="1"/>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3"/>
          <p:cNvSpPr>
            <a:spLocks noGrp="1"/>
          </p:cNvSpPr>
          <p:nvPr>
            <p:ph type="dt" sz="half" idx="10"/>
          </p:nvPr>
        </p:nvSpPr>
        <p:spPr/>
        <p:txBody>
          <a:bodyPr/>
          <a:lstStyle>
            <a:lvl1pPr>
              <a:defRPr b="1" smtClean="0">
                <a:solidFill>
                  <a:schemeClr val="tx2">
                    <a:lumMod val="75000"/>
                  </a:schemeClr>
                </a:solidFill>
              </a:defRPr>
            </a:lvl1pPr>
          </a:lstStyle>
          <a:p>
            <a:fld id="{82ED9CF7-F767-4E5E-A6C5-0E9F7BA4A257}" type="datetime1">
              <a:rPr lang="zh-CN" altLang="en-US" smtClean="0"/>
            </a:fld>
            <a:endParaRPr lang="en-US"/>
          </a:p>
        </p:txBody>
      </p:sp>
      <p:sp>
        <p:nvSpPr>
          <p:cNvPr id="8" name="Footer Placeholder 4"/>
          <p:cNvSpPr>
            <a:spLocks noGrp="1"/>
          </p:cNvSpPr>
          <p:nvPr>
            <p:ph type="ftr" sz="quarter" idx="11"/>
          </p:nvPr>
        </p:nvSpPr>
        <p:spPr/>
        <p:txBody>
          <a:bodyPr/>
          <a:lstStyle>
            <a:lvl1pPr>
              <a:defRPr b="1" smtClean="0">
                <a:solidFill>
                  <a:schemeClr val="tx2">
                    <a:lumMod val="75000"/>
                  </a:schemeClr>
                </a:solidFill>
              </a:defRPr>
            </a:lvl1pPr>
          </a:lstStyle>
          <a:p>
            <a:r>
              <a:rPr lang="zh-CN" altLang="en-US" dirty="0"/>
              <a:t>厦门大学软件学院 蔡郭平</a:t>
            </a:r>
            <a:endParaRPr lang="en-US" dirty="0"/>
          </a:p>
        </p:txBody>
      </p:sp>
      <p:sp>
        <p:nvSpPr>
          <p:cNvPr id="10" name="Slide Number Placeholder 5"/>
          <p:cNvSpPr>
            <a:spLocks noGrp="1"/>
          </p:cNvSpPr>
          <p:nvPr>
            <p:ph type="sldNum" sz="quarter" idx="12"/>
          </p:nvPr>
        </p:nvSpPr>
        <p:spPr>
          <a:xfrm>
            <a:off x="6845300" y="6356350"/>
            <a:ext cx="2057400" cy="365125"/>
          </a:xfrm>
        </p:spPr>
        <p:txBody>
          <a:bodyPr/>
          <a:lstStyle>
            <a:lvl1pPr>
              <a:defRPr b="1" smtClean="0">
                <a:solidFill>
                  <a:schemeClr val="tx2">
                    <a:lumMod val="75000"/>
                  </a:schemeClr>
                </a:solidFill>
              </a:defRPr>
            </a:lvl1pPr>
          </a:lstStyle>
          <a:p>
            <a:fld id="{401D8FB3-004B-4BFB-A211-911F78DFA1A1}" type="slidenum">
              <a:rPr lang="en-US" smtClean="0"/>
            </a:fld>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节标题">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0" name="Title 1"/>
          <p:cNvSpPr>
            <a:spLocks noGrp="1"/>
          </p:cNvSpPr>
          <p:nvPr>
            <p:ph type="title"/>
          </p:nvPr>
        </p:nvSpPr>
        <p:spPr>
          <a:xfrm>
            <a:off x="192505" y="116633"/>
            <a:ext cx="8710863" cy="845894"/>
          </a:xfrm>
        </p:spPr>
        <p:txBody>
          <a:bodyPr/>
          <a:lstStyle>
            <a:lvl1pPr>
              <a:defRPr b="1">
                <a:solidFill>
                  <a:schemeClr val="bg1"/>
                </a:solidFill>
              </a:defRPr>
            </a:lvl1pPr>
          </a:lstStyle>
          <a:p>
            <a:r>
              <a:rPr lang="zh-CN" altLang="en-US"/>
              <a:t>单击此处编辑母版标题样式</a:t>
            </a:r>
            <a:endParaRPr lang="en-US" dirty="0"/>
          </a:p>
        </p:txBody>
      </p:sp>
      <p:sp>
        <p:nvSpPr>
          <p:cNvPr id="19" name="文本占位符 18"/>
          <p:cNvSpPr>
            <a:spLocks noGrp="1"/>
          </p:cNvSpPr>
          <p:nvPr>
            <p:ph type="body" sz="quarter" idx="14" hasCustomPrompt="1"/>
          </p:nvPr>
        </p:nvSpPr>
        <p:spPr>
          <a:xfrm>
            <a:off x="192088" y="1123950"/>
            <a:ext cx="8710612" cy="5029200"/>
          </a:xfrm>
        </p:spPr>
        <p:txBody>
          <a:bodyPr anchor="ctr">
            <a:normAutofit/>
          </a:bodyPr>
          <a:lstStyle>
            <a:lvl1pPr marL="0" indent="0" algn="ctr">
              <a:buFont typeface="Arial" panose="020B0604020202020204" pitchFamily="34" charset="0"/>
              <a:buNone/>
              <a:defRPr sz="6000" b="1"/>
            </a:lvl1pPr>
          </a:lstStyle>
          <a:p>
            <a:pPr lvl="0"/>
            <a:r>
              <a:rPr lang="zh-CN" altLang="en-US"/>
              <a:t>编辑母版文本样式</a:t>
            </a:r>
            <a:endParaRPr lang="zh-CN" altLang="en-US"/>
          </a:p>
        </p:txBody>
      </p:sp>
      <p:sp>
        <p:nvSpPr>
          <p:cNvPr id="7" name="Date Placeholder 3"/>
          <p:cNvSpPr>
            <a:spLocks noGrp="1"/>
          </p:cNvSpPr>
          <p:nvPr>
            <p:ph type="dt" sz="half" idx="15"/>
          </p:nvPr>
        </p:nvSpPr>
        <p:spPr/>
        <p:txBody>
          <a:bodyPr/>
          <a:lstStyle>
            <a:lvl1pPr>
              <a:defRPr b="1" smtClean="0"/>
            </a:lvl1pPr>
          </a:lstStyle>
          <a:p>
            <a:fld id="{426F54D8-309E-40A5-A540-D9D3A6EF15D0}" type="datetime1">
              <a:rPr lang="zh-CN" altLang="en-US" smtClean="0"/>
            </a:fld>
            <a:endParaRPr lang="en-US"/>
          </a:p>
        </p:txBody>
      </p:sp>
      <p:sp>
        <p:nvSpPr>
          <p:cNvPr id="8" name="Footer Placeholder 4"/>
          <p:cNvSpPr>
            <a:spLocks noGrp="1"/>
          </p:cNvSpPr>
          <p:nvPr>
            <p:ph type="ftr" sz="quarter" idx="16"/>
          </p:nvPr>
        </p:nvSpPr>
        <p:spPr/>
        <p:txBody>
          <a:bodyPr/>
          <a:lstStyle>
            <a:lvl1pPr>
              <a:defRPr b="1" smtClean="0"/>
            </a:lvl1pPr>
          </a:lstStyle>
          <a:p>
            <a:r>
              <a:rPr lang="zh-CN" altLang="en-US" dirty="0"/>
              <a:t>厦门大学软件学院 蔡郭平</a:t>
            </a:r>
            <a:endParaRPr lang="en-US" dirty="0"/>
          </a:p>
        </p:txBody>
      </p:sp>
      <p:sp>
        <p:nvSpPr>
          <p:cNvPr id="12" name="Slide Number Placeholder 5"/>
          <p:cNvSpPr>
            <a:spLocks noGrp="1"/>
          </p:cNvSpPr>
          <p:nvPr>
            <p:ph type="sldNum" sz="quarter" idx="12"/>
          </p:nvPr>
        </p:nvSpPr>
        <p:spPr>
          <a:xfrm>
            <a:off x="6845300" y="6356350"/>
            <a:ext cx="2057400" cy="365125"/>
          </a:xfrm>
        </p:spPr>
        <p:txBody>
          <a:bodyPr/>
          <a:lstStyle>
            <a:lvl1pPr>
              <a:defRPr b="1" smtClean="0">
                <a:solidFill>
                  <a:schemeClr val="tx2">
                    <a:lumMod val="75000"/>
                  </a:schemeClr>
                </a:solidFill>
              </a:defRPr>
            </a:lvl1pPr>
          </a:lstStyle>
          <a:p>
            <a:fld id="{401D8FB3-004B-4BFB-A211-911F78DFA1A1}" type="slidenum">
              <a:rPr lang="en-US" smtClean="0"/>
            </a:fld>
            <a:endParaRPr lang="en-US"/>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2.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6"/>
          <p:cNvSpPr/>
          <p:nvPr/>
        </p:nvSpPr>
        <p:spPr>
          <a:xfrm>
            <a:off x="0" y="0"/>
            <a:ext cx="9144000" cy="1074738"/>
          </a:xfrm>
          <a:prstGeom prst="rect">
            <a:avLst/>
          </a:prstGeom>
          <a:solidFill>
            <a:srgbClr val="033B8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Tx/>
              <a:buChar char="•"/>
              <a:defRPr/>
            </a:pPr>
            <a:endParaRPr lang="zh-CN" altLang="en-US" b="1">
              <a:effectLst>
                <a:outerShdw blurRad="38100" dist="38100" dir="2700000" algn="tl">
                  <a:srgbClr val="000000">
                    <a:alpha val="43137"/>
                  </a:srgbClr>
                </a:outerShdw>
              </a:effectLst>
            </a:endParaRPr>
          </a:p>
        </p:txBody>
      </p:sp>
      <p:sp>
        <p:nvSpPr>
          <p:cNvPr id="9" name="矩形 8"/>
          <p:cNvSpPr/>
          <p:nvPr/>
        </p:nvSpPr>
        <p:spPr>
          <a:xfrm>
            <a:off x="0" y="6176963"/>
            <a:ext cx="9144000" cy="68103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Tx/>
              <a:buChar char="•"/>
              <a:defRPr/>
            </a:pPr>
            <a:endParaRPr lang="zh-CN" altLang="en-US" b="1">
              <a:effectLst>
                <a:outerShdw blurRad="38100" dist="38100" dir="2700000" algn="tl">
                  <a:srgbClr val="000000">
                    <a:alpha val="43137"/>
                  </a:srgbClr>
                </a:outerShdw>
              </a:effectLst>
            </a:endParaRPr>
          </a:p>
        </p:txBody>
      </p:sp>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endParaRPr lang="en-US" dirty="0"/>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10"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600" b="1">
                <a:solidFill>
                  <a:schemeClr val="tx2">
                    <a:lumMod val="75000"/>
                  </a:schemeClr>
                </a:solidFill>
                <a:latin typeface="+mn-lt"/>
                <a:ea typeface="+mn-ea"/>
              </a:defRPr>
            </a:lvl1pPr>
          </a:lstStyle>
          <a:p>
            <a:fld id="{D45D1B00-5F2F-4033-B7F8-ED7F7F77DC1A}" type="datetime1">
              <a:rPr lang="zh-CN" altLang="en-US" smtClean="0"/>
            </a:fld>
            <a:endParaRPr lang="en-US"/>
          </a:p>
        </p:txBody>
      </p:sp>
      <p:sp>
        <p:nvSpPr>
          <p:cNvPr id="11"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600" b="1">
                <a:solidFill>
                  <a:schemeClr val="tx2">
                    <a:lumMod val="75000"/>
                  </a:schemeClr>
                </a:solidFill>
                <a:latin typeface="+mn-lt"/>
                <a:ea typeface="+mn-ea"/>
              </a:defRPr>
            </a:lvl1pPr>
          </a:lstStyle>
          <a:p>
            <a:r>
              <a:rPr lang="zh-CN" altLang="en-US" dirty="0"/>
              <a:t>厦门大学软件学院 蔡郭平</a:t>
            </a:r>
            <a:endParaRPr lang="en-US" dirty="0"/>
          </a:p>
        </p:txBody>
      </p:sp>
      <p:sp>
        <p:nvSpPr>
          <p:cNvPr id="7" name="Slide Number Placeholder 5"/>
          <p:cNvSpPr>
            <a:spLocks noGrp="1"/>
          </p:cNvSpPr>
          <p:nvPr>
            <p:ph type="sldNum" sz="quarter" idx="4"/>
          </p:nvPr>
        </p:nvSpPr>
        <p:spPr>
          <a:xfrm>
            <a:off x="6845300" y="6356350"/>
            <a:ext cx="2057400" cy="365125"/>
          </a:xfrm>
          <a:prstGeom prst="rect">
            <a:avLst/>
          </a:prstGeom>
        </p:spPr>
        <p:txBody>
          <a:bodyPr vert="horz" lIns="91440" tIns="45720" rIns="91440" bIns="45720" rtlCol="0" anchor="ctr"/>
          <a:lstStyle>
            <a:lvl1pPr algn="r">
              <a:defRPr lang="en-US" altLang="zh-CN" sz="1600" b="1" smtClean="0">
                <a:solidFill>
                  <a:schemeClr val="tx2">
                    <a:lumMod val="75000"/>
                  </a:schemeClr>
                </a:solidFill>
                <a:latin typeface="+mn-lt"/>
                <a:ea typeface="+mn-ea"/>
              </a:defRPr>
            </a:lvl1pPr>
          </a:lstStyle>
          <a:p>
            <a:fld id="{401D8FB3-004B-4BFB-A211-911F78DFA1A1}" type="slidenum">
              <a:rPr lang="en-US" smtClean="0"/>
            </a:fld>
            <a:endParaRPr lang="en-US"/>
          </a:p>
        </p:txBody>
      </p:sp>
      <p:pic>
        <p:nvPicPr>
          <p:cNvPr id="12" name="图片 7"/>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425" y="6289675"/>
            <a:ext cx="4857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fade/>
  </p:transition>
  <p:hf hdr="0"/>
  <p:txStyles>
    <p:titleStyle>
      <a:lvl1pPr algn="l" rtl="0" eaLnBrk="1" fontAlgn="base" hangingPunct="1">
        <a:lnSpc>
          <a:spcPct val="100000"/>
        </a:lnSpc>
        <a:spcBef>
          <a:spcPct val="0"/>
        </a:spcBef>
        <a:spcAft>
          <a:spcPct val="0"/>
        </a:spcAft>
        <a:defRPr sz="4400" b="1" kern="1200">
          <a:solidFill>
            <a:schemeClr val="tx1"/>
          </a:solidFill>
          <a:latin typeface="+mn-lt"/>
          <a:ea typeface="+mn-ea"/>
          <a:cs typeface="+mj-cs"/>
        </a:defRPr>
      </a:lvl1pPr>
      <a:lvl2pPr algn="l" rtl="0" eaLnBrk="1" fontAlgn="base" hangingPunct="1">
        <a:lnSpc>
          <a:spcPct val="150000"/>
        </a:lnSpc>
        <a:spcBef>
          <a:spcPct val="0"/>
        </a:spcBef>
        <a:spcAft>
          <a:spcPct val="0"/>
        </a:spcAft>
        <a:defRPr sz="4400" b="1">
          <a:solidFill>
            <a:schemeClr val="tx1"/>
          </a:solidFill>
          <a:latin typeface="Times New Roman" panose="02020603050405020304" pitchFamily="18" charset="0"/>
          <a:ea typeface="楷体" panose="02010609060101010101" pitchFamily="49" charset="-122"/>
        </a:defRPr>
      </a:lvl2pPr>
      <a:lvl3pPr algn="l" rtl="0" eaLnBrk="1" fontAlgn="base" hangingPunct="1">
        <a:lnSpc>
          <a:spcPct val="150000"/>
        </a:lnSpc>
        <a:spcBef>
          <a:spcPct val="0"/>
        </a:spcBef>
        <a:spcAft>
          <a:spcPct val="0"/>
        </a:spcAft>
        <a:defRPr sz="4400" b="1">
          <a:solidFill>
            <a:schemeClr val="tx1"/>
          </a:solidFill>
          <a:latin typeface="Times New Roman" panose="02020603050405020304" pitchFamily="18" charset="0"/>
          <a:ea typeface="楷体" panose="02010609060101010101" pitchFamily="49" charset="-122"/>
        </a:defRPr>
      </a:lvl3pPr>
      <a:lvl4pPr algn="l" rtl="0" eaLnBrk="1" fontAlgn="base" hangingPunct="1">
        <a:lnSpc>
          <a:spcPct val="150000"/>
        </a:lnSpc>
        <a:spcBef>
          <a:spcPct val="0"/>
        </a:spcBef>
        <a:spcAft>
          <a:spcPct val="0"/>
        </a:spcAft>
        <a:defRPr sz="4400" b="1">
          <a:solidFill>
            <a:schemeClr val="tx1"/>
          </a:solidFill>
          <a:latin typeface="Times New Roman" panose="02020603050405020304" pitchFamily="18" charset="0"/>
          <a:ea typeface="楷体" panose="02010609060101010101" pitchFamily="49" charset="-122"/>
        </a:defRPr>
      </a:lvl4pPr>
      <a:lvl5pPr algn="l" rtl="0" eaLnBrk="1" fontAlgn="base" hangingPunct="1">
        <a:lnSpc>
          <a:spcPct val="150000"/>
        </a:lnSpc>
        <a:spcBef>
          <a:spcPct val="0"/>
        </a:spcBef>
        <a:spcAft>
          <a:spcPct val="0"/>
        </a:spcAft>
        <a:defRPr sz="4400" b="1">
          <a:solidFill>
            <a:schemeClr val="tx1"/>
          </a:solidFill>
          <a:latin typeface="Times New Roman" panose="02020603050405020304" pitchFamily="18" charset="0"/>
          <a:ea typeface="楷体" panose="02010609060101010101" pitchFamily="49" charset="-122"/>
        </a:defRPr>
      </a:lvl5pPr>
      <a:lvl6pPr marL="457200" algn="l" rtl="0" eaLnBrk="1" fontAlgn="base" hangingPunct="1">
        <a:lnSpc>
          <a:spcPct val="150000"/>
        </a:lnSpc>
        <a:spcBef>
          <a:spcPct val="0"/>
        </a:spcBef>
        <a:spcAft>
          <a:spcPct val="0"/>
        </a:spcAft>
        <a:defRPr sz="4400">
          <a:solidFill>
            <a:schemeClr val="tx1"/>
          </a:solidFill>
          <a:latin typeface="Segoe UI" panose="020B0502040204020203" pitchFamily="34" charset="0"/>
          <a:ea typeface="楷体" panose="02010609060101010101" pitchFamily="49" charset="-122"/>
        </a:defRPr>
      </a:lvl6pPr>
      <a:lvl7pPr marL="914400" algn="l" rtl="0" eaLnBrk="1" fontAlgn="base" hangingPunct="1">
        <a:lnSpc>
          <a:spcPct val="150000"/>
        </a:lnSpc>
        <a:spcBef>
          <a:spcPct val="0"/>
        </a:spcBef>
        <a:spcAft>
          <a:spcPct val="0"/>
        </a:spcAft>
        <a:defRPr sz="4400">
          <a:solidFill>
            <a:schemeClr val="tx1"/>
          </a:solidFill>
          <a:latin typeface="Segoe UI" panose="020B0502040204020203" pitchFamily="34" charset="0"/>
          <a:ea typeface="楷体" panose="02010609060101010101" pitchFamily="49" charset="-122"/>
        </a:defRPr>
      </a:lvl7pPr>
      <a:lvl8pPr marL="1371600" algn="l" rtl="0" eaLnBrk="1" fontAlgn="base" hangingPunct="1">
        <a:lnSpc>
          <a:spcPct val="150000"/>
        </a:lnSpc>
        <a:spcBef>
          <a:spcPct val="0"/>
        </a:spcBef>
        <a:spcAft>
          <a:spcPct val="0"/>
        </a:spcAft>
        <a:defRPr sz="4400">
          <a:solidFill>
            <a:schemeClr val="tx1"/>
          </a:solidFill>
          <a:latin typeface="Segoe UI" panose="020B0502040204020203" pitchFamily="34" charset="0"/>
          <a:ea typeface="楷体" panose="02010609060101010101" pitchFamily="49" charset="-122"/>
        </a:defRPr>
      </a:lvl8pPr>
      <a:lvl9pPr marL="1828800" algn="l" rtl="0" eaLnBrk="1" fontAlgn="base" hangingPunct="1">
        <a:lnSpc>
          <a:spcPct val="150000"/>
        </a:lnSpc>
        <a:spcBef>
          <a:spcPct val="0"/>
        </a:spcBef>
        <a:spcAft>
          <a:spcPct val="0"/>
        </a:spcAft>
        <a:defRPr sz="4400">
          <a:solidFill>
            <a:schemeClr val="tx1"/>
          </a:solidFill>
          <a:latin typeface="Segoe UI" panose="020B0502040204020203" pitchFamily="34" charset="0"/>
          <a:ea typeface="楷体" panose="02010609060101010101" pitchFamily="49" charset="-122"/>
        </a:defRPr>
      </a:lvl9pPr>
    </p:titleStyle>
    <p:bodyStyle>
      <a:lvl1pPr marL="228600" indent="-228600" algn="l" rtl="0" eaLnBrk="1" fontAlgn="base" hangingPunct="1">
        <a:lnSpc>
          <a:spcPct val="130000"/>
        </a:lnSpc>
        <a:spcBef>
          <a:spcPts val="1000"/>
        </a:spcBef>
        <a:spcAft>
          <a:spcPts val="50"/>
        </a:spcAft>
        <a:buFont typeface="Arial" panose="020B0604020202020204" pitchFamily="34" charset="0"/>
        <a:buChar char="•"/>
        <a:defRPr sz="2800" b="1" kern="1200">
          <a:solidFill>
            <a:schemeClr val="tx1"/>
          </a:solidFill>
          <a:latin typeface="+mn-lt"/>
          <a:ea typeface="+mn-ea"/>
          <a:cs typeface="+mn-cs"/>
        </a:defRPr>
      </a:lvl1pPr>
      <a:lvl2pPr marL="685800" indent="-228600" algn="l" rtl="0" eaLnBrk="1" fontAlgn="base" hangingPunct="1">
        <a:lnSpc>
          <a:spcPct val="150000"/>
        </a:lnSpc>
        <a:spcBef>
          <a:spcPts val="500"/>
        </a:spcBef>
        <a:spcAft>
          <a:spcPct val="0"/>
        </a:spcAft>
        <a:buFont typeface="Times New Roman" panose="02020603050405020304" pitchFamily="18" charset="0"/>
        <a:buChar char="‒"/>
        <a:defRPr sz="2400" b="1" kern="1200">
          <a:solidFill>
            <a:schemeClr val="tx1"/>
          </a:solidFill>
          <a:latin typeface="+mn-lt"/>
          <a:ea typeface="+mn-ea"/>
          <a:cs typeface="+mn-cs"/>
        </a:defRPr>
      </a:lvl2pPr>
      <a:lvl3pPr marL="1143000" indent="-228600" algn="l" rtl="0" eaLnBrk="1" fontAlgn="base" hangingPunct="1">
        <a:lnSpc>
          <a:spcPct val="150000"/>
        </a:lnSpc>
        <a:spcBef>
          <a:spcPts val="500"/>
        </a:spcBef>
        <a:spcAft>
          <a:spcPct val="0"/>
        </a:spcAft>
        <a:buFont typeface="Wingdings" panose="05000000000000000000" pitchFamily="2" charset="2"/>
        <a:buChar char="§"/>
        <a:defRPr sz="2000" b="1" kern="1200">
          <a:solidFill>
            <a:schemeClr val="tx1"/>
          </a:solidFill>
          <a:latin typeface="+mn-lt"/>
          <a:ea typeface="+mn-ea"/>
          <a:cs typeface="+mn-cs"/>
        </a:defRPr>
      </a:lvl3pPr>
      <a:lvl4pPr marL="1600200" indent="-228600" algn="l" rtl="0" eaLnBrk="1" fontAlgn="base" hangingPunct="1">
        <a:lnSpc>
          <a:spcPct val="150000"/>
        </a:lnSpc>
        <a:spcBef>
          <a:spcPts val="500"/>
        </a:spcBef>
        <a:spcAft>
          <a:spcPct val="0"/>
        </a:spcAft>
        <a:buFont typeface="Wingdings" panose="05000000000000000000" pitchFamily="2" charset="2"/>
        <a:buChar char="Ø"/>
        <a:defRPr b="1" kern="1200">
          <a:solidFill>
            <a:schemeClr val="tx1"/>
          </a:solidFill>
          <a:latin typeface="+mn-lt"/>
          <a:ea typeface="+mn-ea"/>
          <a:cs typeface="+mn-cs"/>
        </a:defRPr>
      </a:lvl4pPr>
      <a:lvl5pPr marL="2057400" indent="-228600" algn="l" rtl="0" eaLnBrk="1" fontAlgn="base" hangingPunct="1">
        <a:lnSpc>
          <a:spcPct val="150000"/>
        </a:lnSpc>
        <a:spcBef>
          <a:spcPts val="500"/>
        </a:spcBef>
        <a:spcAft>
          <a:spcPct val="0"/>
        </a:spcAft>
        <a:buFont typeface="Courier New" panose="02070309020205020404" pitchFamily="49" charset="0"/>
        <a:buChar char="o"/>
        <a:defRPr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tags" Target="../tags/tag7.xml"/><Relationship Id="rId2" Type="http://schemas.openxmlformats.org/officeDocument/2006/relationships/image" Target="../media/image9.png"/><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2.xml"/><Relationship Id="rId5" Type="http://schemas.openxmlformats.org/officeDocument/2006/relationships/tags" Target="../tags/tag11.xml"/><Relationship Id="rId4" Type="http://schemas.openxmlformats.org/officeDocument/2006/relationships/image" Target="../media/image13.png"/><Relationship Id="rId3" Type="http://schemas.openxmlformats.org/officeDocument/2006/relationships/tags" Target="../tags/tag10.xml"/><Relationship Id="rId2" Type="http://schemas.openxmlformats.org/officeDocument/2006/relationships/image" Target="../media/image12.png"/><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tags" Target="../tags/tag13.xml"/><Relationship Id="rId2" Type="http://schemas.openxmlformats.org/officeDocument/2006/relationships/image" Target="../media/image14.png"/><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tags" Target="../tags/tag16.xml"/><Relationship Id="rId3" Type="http://schemas.openxmlformats.org/officeDocument/2006/relationships/image" Target="../media/image16.png"/><Relationship Id="rId2" Type="http://schemas.openxmlformats.org/officeDocument/2006/relationships/tags" Target="../tags/tag15.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tags" Target="../tags/tag18.xml"/><Relationship Id="rId2" Type="http://schemas.openxmlformats.org/officeDocument/2006/relationships/image" Target="../media/image18.png"/><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2.xml"/><Relationship Id="rId5" Type="http://schemas.openxmlformats.org/officeDocument/2006/relationships/tags" Target="../tags/tag21.xml"/><Relationship Id="rId4" Type="http://schemas.openxmlformats.org/officeDocument/2006/relationships/image" Target="../media/image21.png"/><Relationship Id="rId3" Type="http://schemas.openxmlformats.org/officeDocument/2006/relationships/tags" Target="../tags/tag20.xml"/><Relationship Id="rId2" Type="http://schemas.openxmlformats.org/officeDocument/2006/relationships/image" Target="../media/image20.png"/><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tags" Target="../tags/tag24.xml"/><Relationship Id="rId3" Type="http://schemas.openxmlformats.org/officeDocument/2006/relationships/image" Target="../media/image22.png"/><Relationship Id="rId2" Type="http://schemas.openxmlformats.org/officeDocument/2006/relationships/tags" Target="../tags/tag23.xml"/><Relationship Id="rId1" Type="http://schemas.openxmlformats.org/officeDocument/2006/relationships/tags" Target="../tags/tag22.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tags" Target="../tags/tag27.xml"/><Relationship Id="rId3" Type="http://schemas.openxmlformats.org/officeDocument/2006/relationships/image" Target="../media/image24.png"/><Relationship Id="rId2" Type="http://schemas.openxmlformats.org/officeDocument/2006/relationships/tags" Target="../tags/tag26.xml"/><Relationship Id="rId1" Type="http://schemas.openxmlformats.org/officeDocument/2006/relationships/tags" Target="../tags/tag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tags" Target="../tags/tag30.xml"/><Relationship Id="rId3" Type="http://schemas.openxmlformats.org/officeDocument/2006/relationships/image" Target="../media/image26.png"/><Relationship Id="rId2" Type="http://schemas.openxmlformats.org/officeDocument/2006/relationships/tags" Target="../tags/tag29.xml"/><Relationship Id="rId1" Type="http://schemas.openxmlformats.org/officeDocument/2006/relationships/tags" Target="../tags/tag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28.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tags" Target="../tags/tag2.xml"/><Relationship Id="rId2" Type="http://schemas.openxmlformats.org/officeDocument/2006/relationships/image" Target="../media/image3.pn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tags" Target="../tags/tag3.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tags" Target="../tags/tag5.xml"/><Relationship Id="rId2" Type="http://schemas.openxmlformats.org/officeDocument/2006/relationships/image" Target="../media/image7.png"/><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zh-CN" altLang="en-US" sz="8000" dirty="0"/>
              <a:t>实验二</a:t>
            </a:r>
            <a:br>
              <a:rPr lang="en-US" altLang="zh-CN" dirty="0"/>
            </a:br>
            <a:r>
              <a:rPr lang="en-US" altLang="zh-CN" sz="4800" dirty="0"/>
              <a:t>Mongo</a:t>
            </a:r>
            <a:r>
              <a:rPr lang="zh-CN" altLang="en-US" sz="4800" dirty="0"/>
              <a:t>的读写效率</a:t>
            </a:r>
            <a:endParaRPr lang="zh-CN" altLang="en-US" sz="4800" dirty="0"/>
          </a:p>
        </p:txBody>
      </p:sp>
      <p:sp>
        <p:nvSpPr>
          <p:cNvPr id="7" name="Text Placeholder 6"/>
          <p:cNvSpPr>
            <a:spLocks noGrp="1"/>
          </p:cNvSpPr>
          <p:nvPr>
            <p:ph type="body" sz="quarter" idx="16"/>
          </p:nvPr>
        </p:nvSpPr>
        <p:spPr>
          <a:xfrm>
            <a:off x="61595" y="370840"/>
            <a:ext cx="2854960" cy="650875"/>
          </a:xfrm>
        </p:spPr>
        <p:txBody>
          <a:bodyPr wrap="square"/>
          <a:lstStyle/>
          <a:p>
            <a:pPr algn="ctr"/>
            <a:r>
              <a:rPr lang="en-US" altLang="zh-CN" dirty="0"/>
              <a:t>JavaEE</a:t>
            </a:r>
            <a:r>
              <a:rPr dirty="0"/>
              <a:t>平台技术</a:t>
            </a:r>
            <a:endParaRPr dirty="0"/>
          </a:p>
        </p:txBody>
      </p:sp>
      <p:sp>
        <p:nvSpPr>
          <p:cNvPr id="2" name="副标题 1"/>
          <p:cNvSpPr/>
          <p:nvPr>
            <p:ph type="subTitle" idx="1"/>
          </p:nvPr>
        </p:nvSpPr>
        <p:spPr>
          <a:xfrm>
            <a:off x="3345180" y="5145405"/>
            <a:ext cx="5097145" cy="636905"/>
          </a:xfrm>
        </p:spPr>
        <p:txBody>
          <a:bodyPr/>
          <a:p>
            <a:r>
              <a:rPr lang="en-US" altLang="zh-CN" sz="3200"/>
              <a:t>3-5</a:t>
            </a:r>
            <a:r>
              <a:rPr lang="zh-CN" altLang="en-US" sz="3200"/>
              <a:t>组</a:t>
            </a:r>
            <a:r>
              <a:rPr lang="en-US" altLang="zh-CN" sz="3200"/>
              <a:t>  </a:t>
            </a:r>
            <a:r>
              <a:rPr lang="zh-CN" altLang="en-US" sz="3200"/>
              <a:t>应驰骅</a:t>
            </a:r>
            <a:endParaRPr lang="zh-CN" altLang="en-US" sz="320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355" y="136525"/>
            <a:ext cx="8710863" cy="845894"/>
          </a:xfrm>
        </p:spPr>
        <p:txBody>
          <a:bodyPr/>
          <a:lstStyle/>
          <a:p>
            <a:r>
              <a:rPr lang="zh-CN" altLang="en-US" dirty="0"/>
              <a:t>实验结果</a:t>
            </a:r>
            <a:r>
              <a:rPr lang="en-US" altLang="zh-CN" dirty="0"/>
              <a:t>&amp;</a:t>
            </a:r>
            <a:r>
              <a:rPr lang="zh-CN" altLang="en-US" dirty="0"/>
              <a:t>分析</a:t>
            </a:r>
            <a:r>
              <a:rPr lang="en-US" altLang="zh-CN" dirty="0"/>
              <a:t>——</a:t>
            </a:r>
            <a:r>
              <a:rPr lang="zh-CN" altLang="en-US" dirty="0"/>
              <a:t>吞吐量</a:t>
            </a:r>
            <a:endParaRPr lang="zh-CN" altLang="en-US" dirty="0"/>
          </a:p>
        </p:txBody>
      </p:sp>
      <p:sp>
        <p:nvSpPr>
          <p:cNvPr id="4" name="日期占位符 3"/>
          <p:cNvSpPr>
            <a:spLocks noGrp="1"/>
          </p:cNvSpPr>
          <p:nvPr>
            <p:ph type="dt" sz="half" idx="10"/>
          </p:nvPr>
        </p:nvSpPr>
        <p:spPr/>
        <p:txBody>
          <a:bodyPr/>
          <a:lstStyle/>
          <a:p>
            <a:r>
              <a:rPr lang="en-US" altLang="zh-CN" dirty="0"/>
              <a:t>2023/11/30</a:t>
            </a:r>
            <a:endParaRPr lang="en-US" dirty="0"/>
          </a:p>
        </p:txBody>
      </p:sp>
      <p:sp>
        <p:nvSpPr>
          <p:cNvPr id="5" name="页脚占位符 4"/>
          <p:cNvSpPr>
            <a:spLocks noGrp="1"/>
          </p:cNvSpPr>
          <p:nvPr>
            <p:ph type="ftr" sz="quarter" idx="11"/>
          </p:nvPr>
        </p:nvSpPr>
        <p:spPr/>
        <p:txBody>
          <a:bodyPr/>
          <a:lstStyle/>
          <a:p>
            <a:r>
              <a:rPr lang="en-US" altLang="zh-CN" dirty="0"/>
              <a:t>JavaEE</a:t>
            </a:r>
            <a:r>
              <a:rPr lang="zh-CN" altLang="en-US" dirty="0"/>
              <a:t>平台技术</a:t>
            </a:r>
            <a:endParaRPr lang="zh-CN" altLang="en-US" dirty="0"/>
          </a:p>
        </p:txBody>
      </p:sp>
      <p:sp>
        <p:nvSpPr>
          <p:cNvPr id="6" name="灯片编号占位符 5"/>
          <p:cNvSpPr>
            <a:spLocks noGrp="1"/>
          </p:cNvSpPr>
          <p:nvPr>
            <p:ph type="sldNum" sz="quarter" idx="12"/>
          </p:nvPr>
        </p:nvSpPr>
        <p:spPr/>
        <p:txBody>
          <a:bodyPr/>
          <a:lstStyle/>
          <a:p>
            <a:fld id="{401D8FB3-004B-4BFB-A211-911F78DFA1A1}" type="slidenum">
              <a:rPr lang="en-US" smtClean="0"/>
            </a:fld>
            <a:endParaRPr lang="en-US"/>
          </a:p>
        </p:txBody>
      </p:sp>
      <p:sp>
        <p:nvSpPr>
          <p:cNvPr id="3" name="文本框 2"/>
          <p:cNvSpPr txBox="1"/>
          <p:nvPr/>
        </p:nvSpPr>
        <p:spPr>
          <a:xfrm>
            <a:off x="1404620" y="6529070"/>
            <a:ext cx="3048000" cy="368300"/>
          </a:xfrm>
          <a:prstGeom prst="rect">
            <a:avLst/>
          </a:prstGeom>
          <a:noFill/>
        </p:spPr>
        <p:txBody>
          <a:bodyPr wrap="square" rtlCol="0">
            <a:spAutoFit/>
          </a:bodyPr>
          <a:p>
            <a:endParaRPr lang="zh-CN" altLang="en-US"/>
          </a:p>
        </p:txBody>
      </p:sp>
      <p:sp>
        <p:nvSpPr>
          <p:cNvPr id="7" name="内容占位符 6"/>
          <p:cNvSpPr/>
          <p:nvPr>
            <p:ph idx="1"/>
          </p:nvPr>
        </p:nvSpPr>
        <p:spPr/>
        <p:txBody>
          <a:bodyPr/>
          <a:p>
            <a:r>
              <a:rPr lang="zh-CN" altLang="en-US"/>
              <a:t>固定</a:t>
            </a:r>
            <a:r>
              <a:rPr lang="en-US" altLang="zh-CN"/>
              <a:t>10</a:t>
            </a:r>
            <a:r>
              <a:rPr lang="zh-CN" altLang="en-US"/>
              <a:t>秒改变线程数</a:t>
            </a:r>
            <a:r>
              <a:rPr lang="en-US" altLang="zh-CN"/>
              <a:t>—</a:t>
            </a:r>
            <a:r>
              <a:rPr lang="zh-CN" altLang="en-US"/>
              <a:t>写</a:t>
            </a:r>
            <a:endParaRPr lang="zh-CN" altLang="en-US"/>
          </a:p>
        </p:txBody>
      </p:sp>
      <p:pic>
        <p:nvPicPr>
          <p:cNvPr id="241490944" name="图片 1"/>
          <p:cNvPicPr>
            <a:picLocks noChangeAspect="1"/>
          </p:cNvPicPr>
          <p:nvPr>
            <p:custDataLst>
              <p:tags r:id="rId1"/>
            </p:custDataLst>
          </p:nvPr>
        </p:nvPicPr>
        <p:blipFill>
          <a:blip r:embed="rId2"/>
          <a:stretch>
            <a:fillRect/>
          </a:stretch>
        </p:blipFill>
        <p:spPr>
          <a:xfrm>
            <a:off x="628650" y="1774190"/>
            <a:ext cx="7259320" cy="1231265"/>
          </a:xfrm>
          <a:prstGeom prst="rect">
            <a:avLst/>
          </a:prstGeom>
        </p:spPr>
      </p:pic>
      <p:pic>
        <p:nvPicPr>
          <p:cNvPr id="1593984113" name="图片 1"/>
          <p:cNvPicPr>
            <a:picLocks noChangeAspect="1"/>
          </p:cNvPicPr>
          <p:nvPr>
            <p:custDataLst>
              <p:tags r:id="rId3"/>
            </p:custDataLst>
          </p:nvPr>
        </p:nvPicPr>
        <p:blipFill>
          <a:blip r:embed="rId4"/>
          <a:stretch>
            <a:fillRect/>
          </a:stretch>
        </p:blipFill>
        <p:spPr>
          <a:xfrm>
            <a:off x="783590" y="3005455"/>
            <a:ext cx="5331460" cy="2992755"/>
          </a:xfrm>
          <a:prstGeom prst="rect">
            <a:avLst/>
          </a:prstGeom>
        </p:spPr>
      </p:pic>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355" y="136525"/>
            <a:ext cx="8710863" cy="845894"/>
          </a:xfrm>
        </p:spPr>
        <p:txBody>
          <a:bodyPr/>
          <a:lstStyle/>
          <a:p>
            <a:r>
              <a:rPr lang="zh-CN" altLang="en-US" dirty="0"/>
              <a:t>实验结果</a:t>
            </a:r>
            <a:r>
              <a:rPr lang="en-US" altLang="zh-CN" dirty="0"/>
              <a:t>&amp;</a:t>
            </a:r>
            <a:r>
              <a:rPr lang="zh-CN" altLang="en-US" dirty="0"/>
              <a:t>分析</a:t>
            </a:r>
            <a:r>
              <a:rPr lang="en-US" altLang="zh-CN" dirty="0"/>
              <a:t>——</a:t>
            </a:r>
            <a:r>
              <a:rPr lang="zh-CN" altLang="en-US" dirty="0"/>
              <a:t>吞吐量</a:t>
            </a:r>
            <a:endParaRPr lang="zh-CN" altLang="en-US" dirty="0"/>
          </a:p>
        </p:txBody>
      </p:sp>
      <p:sp>
        <p:nvSpPr>
          <p:cNvPr id="4" name="日期占位符 3"/>
          <p:cNvSpPr>
            <a:spLocks noGrp="1"/>
          </p:cNvSpPr>
          <p:nvPr>
            <p:ph type="dt" sz="half" idx="10"/>
          </p:nvPr>
        </p:nvSpPr>
        <p:spPr/>
        <p:txBody>
          <a:bodyPr/>
          <a:lstStyle/>
          <a:p>
            <a:r>
              <a:rPr lang="en-US" altLang="zh-CN" dirty="0"/>
              <a:t>2023/11/30</a:t>
            </a:r>
            <a:endParaRPr lang="en-US" dirty="0"/>
          </a:p>
        </p:txBody>
      </p:sp>
      <p:sp>
        <p:nvSpPr>
          <p:cNvPr id="5" name="页脚占位符 4"/>
          <p:cNvSpPr>
            <a:spLocks noGrp="1"/>
          </p:cNvSpPr>
          <p:nvPr>
            <p:ph type="ftr" sz="quarter" idx="11"/>
          </p:nvPr>
        </p:nvSpPr>
        <p:spPr/>
        <p:txBody>
          <a:bodyPr/>
          <a:lstStyle/>
          <a:p>
            <a:r>
              <a:rPr lang="en-US" altLang="zh-CN" dirty="0"/>
              <a:t>JavaEE</a:t>
            </a:r>
            <a:r>
              <a:rPr lang="zh-CN" altLang="en-US" dirty="0"/>
              <a:t>平台技术</a:t>
            </a:r>
            <a:endParaRPr lang="zh-CN" altLang="en-US" dirty="0"/>
          </a:p>
        </p:txBody>
      </p:sp>
      <p:sp>
        <p:nvSpPr>
          <p:cNvPr id="6" name="灯片编号占位符 5"/>
          <p:cNvSpPr>
            <a:spLocks noGrp="1"/>
          </p:cNvSpPr>
          <p:nvPr>
            <p:ph type="sldNum" sz="quarter" idx="12"/>
          </p:nvPr>
        </p:nvSpPr>
        <p:spPr/>
        <p:txBody>
          <a:bodyPr/>
          <a:lstStyle/>
          <a:p>
            <a:fld id="{401D8FB3-004B-4BFB-A211-911F78DFA1A1}" type="slidenum">
              <a:rPr lang="en-US" smtClean="0"/>
            </a:fld>
            <a:endParaRPr lang="en-US"/>
          </a:p>
        </p:txBody>
      </p:sp>
      <p:sp>
        <p:nvSpPr>
          <p:cNvPr id="3" name="文本框 2"/>
          <p:cNvSpPr txBox="1"/>
          <p:nvPr/>
        </p:nvSpPr>
        <p:spPr>
          <a:xfrm>
            <a:off x="1404620" y="6529070"/>
            <a:ext cx="3048000" cy="368300"/>
          </a:xfrm>
          <a:prstGeom prst="rect">
            <a:avLst/>
          </a:prstGeom>
          <a:noFill/>
        </p:spPr>
        <p:txBody>
          <a:bodyPr wrap="square" rtlCol="0">
            <a:spAutoFit/>
          </a:bodyPr>
          <a:p>
            <a:endParaRPr lang="zh-CN" altLang="en-US"/>
          </a:p>
        </p:txBody>
      </p:sp>
      <p:sp>
        <p:nvSpPr>
          <p:cNvPr id="7" name="内容占位符 6"/>
          <p:cNvSpPr/>
          <p:nvPr>
            <p:ph idx="1"/>
          </p:nvPr>
        </p:nvSpPr>
        <p:spPr/>
        <p:txBody>
          <a:bodyPr/>
          <a:p>
            <a:r>
              <a:rPr lang="zh-CN" altLang="en-US"/>
              <a:t>固定</a:t>
            </a:r>
            <a:r>
              <a:rPr lang="en-US" altLang="zh-CN"/>
              <a:t>10</a:t>
            </a:r>
            <a:r>
              <a:rPr lang="zh-CN" altLang="en-US"/>
              <a:t>秒改变线程数</a:t>
            </a:r>
            <a:r>
              <a:rPr lang="en-US" altLang="zh-CN"/>
              <a:t>—</a:t>
            </a:r>
            <a:r>
              <a:rPr lang="zh-CN" altLang="en-US"/>
              <a:t>结论</a:t>
            </a:r>
            <a:endParaRPr lang="zh-CN" altLang="en-US"/>
          </a:p>
          <a:p>
            <a:pPr marL="685800" lvl="1" indent="-228600">
              <a:buFont typeface="Arial" panose="020B0604020202020204" pitchFamily="34" charset="0"/>
              <a:buChar char="•"/>
            </a:pPr>
            <a:r>
              <a:rPr lang="zh-CN" altLang="en-US" sz="2800">
                <a:sym typeface="+mn-ea"/>
              </a:rPr>
              <a:t>效率：</a:t>
            </a:r>
            <a:r>
              <a:rPr lang="en-US" sz="2800">
                <a:sym typeface="+mn-ea"/>
              </a:rPr>
              <a:t>Mongo &gt; MySQL</a:t>
            </a:r>
            <a:endParaRPr lang="en-US" sz="2800">
              <a:sym typeface="+mn-ea"/>
            </a:endParaRPr>
          </a:p>
          <a:p>
            <a:pPr marL="685800" lvl="1" indent="-228600">
              <a:buFont typeface="Arial" panose="020B0604020202020204" pitchFamily="34" charset="0"/>
              <a:buChar char="•"/>
            </a:pPr>
            <a:r>
              <a:rPr lang="zh-CN" altLang="en-US" sz="2800">
                <a:sym typeface="+mn-ea"/>
              </a:rPr>
              <a:t>提高情况：读</a:t>
            </a:r>
            <a:r>
              <a:rPr lang="en-US" sz="2800">
                <a:sym typeface="+mn-ea"/>
              </a:rPr>
              <a:t> &gt; </a:t>
            </a:r>
            <a:r>
              <a:rPr lang="zh-CN" altLang="en-US" sz="2800">
                <a:sym typeface="+mn-ea"/>
              </a:rPr>
              <a:t>写</a:t>
            </a:r>
            <a:endParaRPr lang="zh-CN" altLang="en-US" sz="2800" b="1">
              <a:sym typeface="+mn-ea"/>
            </a:endParaRPr>
          </a:p>
          <a:p>
            <a:pPr marL="685800" lvl="1" indent="-228600">
              <a:buFont typeface="Arial" panose="020B0604020202020204" pitchFamily="34" charset="0"/>
              <a:buChar char="•"/>
            </a:pPr>
            <a:endParaRPr lang="zh-CN" altLang="en-US" sz="2800">
              <a:solidFill>
                <a:schemeClr val="tx1"/>
              </a:solidFill>
            </a:endParaRPr>
          </a:p>
        </p:txBody>
      </p:sp>
      <p:pic>
        <p:nvPicPr>
          <p:cNvPr id="10" name="图片 9"/>
          <p:cNvPicPr>
            <a:picLocks noChangeAspect="1"/>
          </p:cNvPicPr>
          <p:nvPr>
            <p:custDataLst>
              <p:tags r:id="rId1"/>
            </p:custDataLst>
          </p:nvPr>
        </p:nvPicPr>
        <p:blipFill>
          <a:blip r:embed="rId2"/>
          <a:stretch>
            <a:fillRect/>
          </a:stretch>
        </p:blipFill>
        <p:spPr>
          <a:xfrm>
            <a:off x="1265555" y="3511550"/>
            <a:ext cx="6449695" cy="1706245"/>
          </a:xfrm>
          <a:prstGeom prst="rect">
            <a:avLst/>
          </a:prstGeom>
        </p:spPr>
      </p:pic>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355" y="136525"/>
            <a:ext cx="8710863" cy="845894"/>
          </a:xfrm>
        </p:spPr>
        <p:txBody>
          <a:bodyPr/>
          <a:lstStyle/>
          <a:p>
            <a:r>
              <a:rPr lang="zh-CN" altLang="en-US" dirty="0"/>
              <a:t>实验结果</a:t>
            </a:r>
            <a:r>
              <a:rPr lang="en-US" altLang="zh-CN" dirty="0"/>
              <a:t>&amp;</a:t>
            </a:r>
            <a:r>
              <a:rPr lang="zh-CN" altLang="en-US" dirty="0"/>
              <a:t>分析</a:t>
            </a:r>
            <a:r>
              <a:rPr lang="en-US" altLang="zh-CN" dirty="0"/>
              <a:t>——</a:t>
            </a:r>
            <a:r>
              <a:rPr lang="zh-CN" altLang="en-US" dirty="0"/>
              <a:t>吞吐量</a:t>
            </a:r>
            <a:endParaRPr lang="zh-CN" altLang="en-US" dirty="0"/>
          </a:p>
        </p:txBody>
      </p:sp>
      <p:sp>
        <p:nvSpPr>
          <p:cNvPr id="4" name="日期占位符 3"/>
          <p:cNvSpPr>
            <a:spLocks noGrp="1"/>
          </p:cNvSpPr>
          <p:nvPr>
            <p:ph type="dt" sz="half" idx="10"/>
          </p:nvPr>
        </p:nvSpPr>
        <p:spPr/>
        <p:txBody>
          <a:bodyPr/>
          <a:lstStyle/>
          <a:p>
            <a:r>
              <a:rPr lang="en-US" altLang="zh-CN" dirty="0"/>
              <a:t>2023/11/30</a:t>
            </a:r>
            <a:endParaRPr lang="en-US" dirty="0"/>
          </a:p>
        </p:txBody>
      </p:sp>
      <p:sp>
        <p:nvSpPr>
          <p:cNvPr id="5" name="页脚占位符 4"/>
          <p:cNvSpPr>
            <a:spLocks noGrp="1"/>
          </p:cNvSpPr>
          <p:nvPr>
            <p:ph type="ftr" sz="quarter" idx="11"/>
          </p:nvPr>
        </p:nvSpPr>
        <p:spPr/>
        <p:txBody>
          <a:bodyPr/>
          <a:lstStyle/>
          <a:p>
            <a:r>
              <a:rPr lang="en-US" altLang="zh-CN" dirty="0"/>
              <a:t>JavaEE</a:t>
            </a:r>
            <a:r>
              <a:rPr lang="zh-CN" altLang="en-US" dirty="0"/>
              <a:t>平台技术</a:t>
            </a:r>
            <a:endParaRPr lang="zh-CN" altLang="en-US" dirty="0"/>
          </a:p>
        </p:txBody>
      </p:sp>
      <p:sp>
        <p:nvSpPr>
          <p:cNvPr id="6" name="灯片编号占位符 5"/>
          <p:cNvSpPr>
            <a:spLocks noGrp="1"/>
          </p:cNvSpPr>
          <p:nvPr>
            <p:ph type="sldNum" sz="quarter" idx="12"/>
          </p:nvPr>
        </p:nvSpPr>
        <p:spPr/>
        <p:txBody>
          <a:bodyPr/>
          <a:lstStyle/>
          <a:p>
            <a:fld id="{401D8FB3-004B-4BFB-A211-911F78DFA1A1}" type="slidenum">
              <a:rPr lang="en-US" smtClean="0"/>
            </a:fld>
            <a:endParaRPr lang="en-US"/>
          </a:p>
        </p:txBody>
      </p:sp>
      <p:sp>
        <p:nvSpPr>
          <p:cNvPr id="3" name="文本框 2"/>
          <p:cNvSpPr txBox="1"/>
          <p:nvPr/>
        </p:nvSpPr>
        <p:spPr>
          <a:xfrm>
            <a:off x="1404620" y="6529070"/>
            <a:ext cx="3048000" cy="368300"/>
          </a:xfrm>
          <a:prstGeom prst="rect">
            <a:avLst/>
          </a:prstGeom>
          <a:noFill/>
        </p:spPr>
        <p:txBody>
          <a:bodyPr wrap="square" rtlCol="0">
            <a:spAutoFit/>
          </a:bodyPr>
          <a:p>
            <a:endParaRPr lang="zh-CN" altLang="en-US"/>
          </a:p>
        </p:txBody>
      </p:sp>
      <p:sp>
        <p:nvSpPr>
          <p:cNvPr id="7" name="内容占位符 6"/>
          <p:cNvSpPr/>
          <p:nvPr>
            <p:ph idx="1"/>
          </p:nvPr>
        </p:nvSpPr>
        <p:spPr/>
        <p:txBody>
          <a:bodyPr/>
          <a:p>
            <a:r>
              <a:rPr lang="zh-CN" altLang="en-US"/>
              <a:t>固定</a:t>
            </a:r>
            <a:r>
              <a:rPr lang="en-US" altLang="zh-CN"/>
              <a:t>10s</a:t>
            </a:r>
            <a:r>
              <a:rPr lang="zh-CN" altLang="en-US"/>
              <a:t>采用循环</a:t>
            </a:r>
            <a:r>
              <a:rPr lang="en-US" altLang="zh-CN"/>
              <a:t>—</a:t>
            </a:r>
            <a:r>
              <a:rPr lang="zh-CN" altLang="en-US"/>
              <a:t>读</a:t>
            </a:r>
            <a:endParaRPr lang="zh-CN" altLang="en-US"/>
          </a:p>
          <a:p>
            <a:pPr marL="457200" lvl="1" indent="0">
              <a:buFont typeface="Arial" panose="020B0604020202020204" pitchFamily="34" charset="0"/>
              <a:buNone/>
            </a:pPr>
            <a:endParaRPr lang="zh-CN" altLang="en-US" sz="2800">
              <a:solidFill>
                <a:schemeClr val="tx1"/>
              </a:solidFill>
            </a:endParaRPr>
          </a:p>
        </p:txBody>
      </p:sp>
      <p:pic>
        <p:nvPicPr>
          <p:cNvPr id="8" name="图片 7"/>
          <p:cNvPicPr>
            <a:picLocks noChangeAspect="1"/>
          </p:cNvPicPr>
          <p:nvPr>
            <p:custDataLst>
              <p:tags r:id="rId1"/>
            </p:custDataLst>
          </p:nvPr>
        </p:nvPicPr>
        <p:blipFill>
          <a:blip r:embed="rId2"/>
          <a:stretch>
            <a:fillRect/>
          </a:stretch>
        </p:blipFill>
        <p:spPr>
          <a:xfrm>
            <a:off x="868680" y="2015490"/>
            <a:ext cx="6960235" cy="1052195"/>
          </a:xfrm>
          <a:prstGeom prst="rect">
            <a:avLst/>
          </a:prstGeom>
        </p:spPr>
      </p:pic>
      <p:pic>
        <p:nvPicPr>
          <p:cNvPr id="956359408" name="图片 4"/>
          <p:cNvPicPr>
            <a:picLocks noChangeAspect="1"/>
          </p:cNvPicPr>
          <p:nvPr>
            <p:custDataLst>
              <p:tags r:id="rId3"/>
            </p:custDataLst>
          </p:nvPr>
        </p:nvPicPr>
        <p:blipFill>
          <a:blip r:embed="rId4">
            <a:extLst>
              <a:ext uri="{28A0092B-C50C-407E-A947-70E740481C1C}">
                <a14:useLocalDpi xmlns:a14="http://schemas.microsoft.com/office/drawing/2010/main" val="0"/>
              </a:ext>
            </a:extLst>
          </a:blip>
          <a:srcRect/>
          <a:stretch>
            <a:fillRect/>
          </a:stretch>
        </p:blipFill>
        <p:spPr bwMode="auto">
          <a:xfrm>
            <a:off x="868680" y="3145790"/>
            <a:ext cx="4584700" cy="2755900"/>
          </a:xfrm>
          <a:prstGeom prst="rect">
            <a:avLst/>
          </a:prstGeom>
          <a:noFill/>
        </p:spPr>
      </p:pic>
      <p:sp>
        <p:nvSpPr>
          <p:cNvPr id="12" name="文本框 11"/>
          <p:cNvSpPr txBox="1"/>
          <p:nvPr>
            <p:custDataLst>
              <p:tags r:id="rId5"/>
            </p:custDataLst>
          </p:nvPr>
        </p:nvSpPr>
        <p:spPr>
          <a:xfrm>
            <a:off x="5453380" y="3691255"/>
            <a:ext cx="3564890" cy="1664970"/>
          </a:xfrm>
          <a:prstGeom prst="rect">
            <a:avLst/>
          </a:prstGeom>
        </p:spPr>
        <p:txBody>
          <a:bodyPr wrap="square">
            <a:spAutoFit/>
            <a:extLst>
              <a:ext uri="{4A0BC546-FE56-4ADE-93B0-CB8AF2F6F144}">
                <wpsdc:textFrameExt xmlns:wpsdc="http://www.wps.cn/officeDocument/2022/drawingmlCustomData" type="text"/>
              </a:ext>
            </a:extLst>
          </a:bodyPr>
          <a:p>
            <a:pPr marL="228600" indent="-228600" algn="l" fontAlgn="base">
              <a:lnSpc>
                <a:spcPct val="130000"/>
              </a:lnSpc>
              <a:spcBef>
                <a:spcPts val="1000"/>
              </a:spcBef>
              <a:spcAft>
                <a:spcPts val="50"/>
              </a:spcAft>
              <a:buClrTx/>
              <a:buSzTx/>
              <a:buFont typeface="Arial" panose="020B0604020202020204" pitchFamily="34" charset="0"/>
              <a:buChar char="•"/>
            </a:pPr>
            <a:r>
              <a:rPr lang="zh-CN" altLang="en-US" sz="2400" b="1"/>
              <a:t>随加压，吞吐量增长，但反应时间不符合要求</a:t>
            </a:r>
            <a:endParaRPr lang="zh-CN" altLang="en-US" sz="2400" b="1"/>
          </a:p>
          <a:p>
            <a:pPr marL="228600" indent="-228600" algn="l" fontAlgn="base">
              <a:lnSpc>
                <a:spcPct val="130000"/>
              </a:lnSpc>
              <a:spcBef>
                <a:spcPts val="1000"/>
              </a:spcBef>
              <a:spcAft>
                <a:spcPts val="50"/>
              </a:spcAft>
              <a:buClrTx/>
              <a:buSzTx/>
              <a:buFont typeface="Arial" panose="020B0604020202020204" pitchFamily="34" charset="0"/>
              <a:buChar char="•"/>
            </a:pPr>
            <a:r>
              <a:rPr lang="zh-CN" altLang="en-US" sz="2400" b="1"/>
              <a:t>吞吐量无明显提高</a:t>
            </a:r>
            <a:endParaRPr lang="zh-CN" altLang="en-US" sz="2400" b="1"/>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355" y="136525"/>
            <a:ext cx="8710863" cy="845894"/>
          </a:xfrm>
        </p:spPr>
        <p:txBody>
          <a:bodyPr/>
          <a:lstStyle/>
          <a:p>
            <a:r>
              <a:rPr lang="zh-CN" altLang="en-US" dirty="0"/>
              <a:t>实验结果</a:t>
            </a:r>
            <a:r>
              <a:rPr lang="en-US" altLang="zh-CN" dirty="0"/>
              <a:t>&amp;</a:t>
            </a:r>
            <a:r>
              <a:rPr lang="zh-CN" altLang="en-US" dirty="0"/>
              <a:t>分析</a:t>
            </a:r>
            <a:r>
              <a:rPr lang="en-US" altLang="zh-CN" dirty="0"/>
              <a:t>——</a:t>
            </a:r>
            <a:r>
              <a:rPr lang="zh-CN" altLang="en-US" dirty="0"/>
              <a:t>吞吐量</a:t>
            </a:r>
            <a:endParaRPr lang="zh-CN" altLang="en-US" dirty="0"/>
          </a:p>
        </p:txBody>
      </p:sp>
      <p:sp>
        <p:nvSpPr>
          <p:cNvPr id="4" name="日期占位符 3"/>
          <p:cNvSpPr>
            <a:spLocks noGrp="1"/>
          </p:cNvSpPr>
          <p:nvPr>
            <p:ph type="dt" sz="half" idx="10"/>
          </p:nvPr>
        </p:nvSpPr>
        <p:spPr/>
        <p:txBody>
          <a:bodyPr/>
          <a:lstStyle/>
          <a:p>
            <a:r>
              <a:rPr lang="en-US" altLang="zh-CN" dirty="0"/>
              <a:t>2023/11/30</a:t>
            </a:r>
            <a:endParaRPr lang="en-US" dirty="0"/>
          </a:p>
        </p:txBody>
      </p:sp>
      <p:sp>
        <p:nvSpPr>
          <p:cNvPr id="5" name="页脚占位符 4"/>
          <p:cNvSpPr>
            <a:spLocks noGrp="1"/>
          </p:cNvSpPr>
          <p:nvPr>
            <p:ph type="ftr" sz="quarter" idx="11"/>
          </p:nvPr>
        </p:nvSpPr>
        <p:spPr/>
        <p:txBody>
          <a:bodyPr/>
          <a:lstStyle/>
          <a:p>
            <a:r>
              <a:rPr lang="en-US" altLang="zh-CN" dirty="0"/>
              <a:t>JavaEE</a:t>
            </a:r>
            <a:r>
              <a:rPr lang="zh-CN" altLang="en-US" dirty="0"/>
              <a:t>平台技术</a:t>
            </a:r>
            <a:endParaRPr lang="zh-CN" altLang="en-US" dirty="0"/>
          </a:p>
        </p:txBody>
      </p:sp>
      <p:sp>
        <p:nvSpPr>
          <p:cNvPr id="6" name="灯片编号占位符 5"/>
          <p:cNvSpPr>
            <a:spLocks noGrp="1"/>
          </p:cNvSpPr>
          <p:nvPr>
            <p:ph type="sldNum" sz="quarter" idx="12"/>
          </p:nvPr>
        </p:nvSpPr>
        <p:spPr/>
        <p:txBody>
          <a:bodyPr/>
          <a:lstStyle/>
          <a:p>
            <a:fld id="{401D8FB3-004B-4BFB-A211-911F78DFA1A1}" type="slidenum">
              <a:rPr lang="en-US" smtClean="0"/>
            </a:fld>
            <a:endParaRPr lang="en-US"/>
          </a:p>
        </p:txBody>
      </p:sp>
      <p:sp>
        <p:nvSpPr>
          <p:cNvPr id="3" name="文本框 2"/>
          <p:cNvSpPr txBox="1"/>
          <p:nvPr/>
        </p:nvSpPr>
        <p:spPr>
          <a:xfrm>
            <a:off x="1404620" y="6529070"/>
            <a:ext cx="3048000" cy="368300"/>
          </a:xfrm>
          <a:prstGeom prst="rect">
            <a:avLst/>
          </a:prstGeom>
          <a:noFill/>
        </p:spPr>
        <p:txBody>
          <a:bodyPr wrap="square" rtlCol="0">
            <a:spAutoFit/>
          </a:bodyPr>
          <a:p>
            <a:endParaRPr lang="zh-CN" altLang="en-US"/>
          </a:p>
        </p:txBody>
      </p:sp>
      <p:sp>
        <p:nvSpPr>
          <p:cNvPr id="7" name="内容占位符 6"/>
          <p:cNvSpPr/>
          <p:nvPr>
            <p:ph idx="1"/>
          </p:nvPr>
        </p:nvSpPr>
        <p:spPr/>
        <p:txBody>
          <a:bodyPr/>
          <a:p>
            <a:r>
              <a:rPr lang="zh-CN" altLang="en-US"/>
              <a:t>固定</a:t>
            </a:r>
            <a:r>
              <a:rPr lang="en-US" altLang="zh-CN"/>
              <a:t>10s</a:t>
            </a:r>
            <a:r>
              <a:rPr lang="zh-CN" altLang="en-US"/>
              <a:t>采用循环</a:t>
            </a:r>
            <a:r>
              <a:rPr lang="en-US" altLang="zh-CN"/>
              <a:t>—</a:t>
            </a:r>
            <a:r>
              <a:rPr lang="zh-CN" altLang="en-US"/>
              <a:t>读</a:t>
            </a:r>
            <a:endParaRPr lang="zh-CN" altLang="en-US"/>
          </a:p>
          <a:p>
            <a:pPr marL="457200" lvl="1" indent="0">
              <a:buFont typeface="Arial" panose="020B0604020202020204" pitchFamily="34" charset="0"/>
              <a:buNone/>
            </a:pPr>
            <a:endParaRPr lang="zh-CN" altLang="en-US" sz="2800">
              <a:solidFill>
                <a:schemeClr val="tx1"/>
              </a:solidFill>
            </a:endParaRPr>
          </a:p>
        </p:txBody>
      </p:sp>
      <p:pic>
        <p:nvPicPr>
          <p:cNvPr id="485095927" name="图片 1"/>
          <p:cNvPicPr>
            <a:picLocks noChangeAspect="1"/>
          </p:cNvPicPr>
          <p:nvPr>
            <p:custDataLst>
              <p:tags r:id="rId1"/>
            </p:custDataLst>
          </p:nvPr>
        </p:nvPicPr>
        <p:blipFill>
          <a:blip r:embed="rId2"/>
          <a:stretch>
            <a:fillRect/>
          </a:stretch>
        </p:blipFill>
        <p:spPr>
          <a:xfrm>
            <a:off x="322580" y="1755140"/>
            <a:ext cx="8523605" cy="1301115"/>
          </a:xfrm>
          <a:prstGeom prst="rect">
            <a:avLst/>
          </a:prstGeom>
        </p:spPr>
      </p:pic>
      <p:pic>
        <p:nvPicPr>
          <p:cNvPr id="1054587858" name="图片 1"/>
          <p:cNvPicPr>
            <a:picLocks noChangeAspect="1"/>
          </p:cNvPicPr>
          <p:nvPr>
            <p:custDataLst>
              <p:tags r:id="rId3"/>
            </p:custDataLst>
          </p:nvPr>
        </p:nvPicPr>
        <p:blipFill>
          <a:blip r:embed="rId4"/>
          <a:stretch>
            <a:fillRect/>
          </a:stretch>
        </p:blipFill>
        <p:spPr>
          <a:xfrm>
            <a:off x="1404620" y="3277235"/>
            <a:ext cx="4867275" cy="2857500"/>
          </a:xfrm>
          <a:prstGeom prst="rect">
            <a:avLst/>
          </a:prstGeom>
        </p:spPr>
      </p:pic>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355" y="136525"/>
            <a:ext cx="8710863" cy="845894"/>
          </a:xfrm>
        </p:spPr>
        <p:txBody>
          <a:bodyPr/>
          <a:lstStyle/>
          <a:p>
            <a:r>
              <a:rPr lang="zh-CN" altLang="en-US" dirty="0"/>
              <a:t>实验结果</a:t>
            </a:r>
            <a:r>
              <a:rPr lang="en-US" altLang="zh-CN" dirty="0"/>
              <a:t>&amp;</a:t>
            </a:r>
            <a:r>
              <a:rPr lang="zh-CN" altLang="en-US" dirty="0"/>
              <a:t>分析</a:t>
            </a:r>
            <a:r>
              <a:rPr lang="en-US" altLang="zh-CN" dirty="0"/>
              <a:t>——</a:t>
            </a:r>
            <a:r>
              <a:rPr lang="zh-CN" altLang="en-US" dirty="0"/>
              <a:t>吞吐量</a:t>
            </a:r>
            <a:endParaRPr lang="zh-CN" altLang="en-US" dirty="0"/>
          </a:p>
        </p:txBody>
      </p:sp>
      <p:sp>
        <p:nvSpPr>
          <p:cNvPr id="4" name="日期占位符 3"/>
          <p:cNvSpPr>
            <a:spLocks noGrp="1"/>
          </p:cNvSpPr>
          <p:nvPr>
            <p:ph type="dt" sz="half" idx="10"/>
          </p:nvPr>
        </p:nvSpPr>
        <p:spPr/>
        <p:txBody>
          <a:bodyPr/>
          <a:lstStyle/>
          <a:p>
            <a:r>
              <a:rPr lang="en-US" altLang="zh-CN" dirty="0"/>
              <a:t>2023/11/30</a:t>
            </a:r>
            <a:endParaRPr lang="en-US" dirty="0"/>
          </a:p>
        </p:txBody>
      </p:sp>
      <p:sp>
        <p:nvSpPr>
          <p:cNvPr id="5" name="页脚占位符 4"/>
          <p:cNvSpPr>
            <a:spLocks noGrp="1"/>
          </p:cNvSpPr>
          <p:nvPr>
            <p:ph type="ftr" sz="quarter" idx="11"/>
          </p:nvPr>
        </p:nvSpPr>
        <p:spPr/>
        <p:txBody>
          <a:bodyPr/>
          <a:lstStyle/>
          <a:p>
            <a:r>
              <a:rPr lang="en-US" altLang="zh-CN" dirty="0"/>
              <a:t>JavaEE</a:t>
            </a:r>
            <a:r>
              <a:rPr lang="zh-CN" altLang="en-US" dirty="0"/>
              <a:t>平台技术</a:t>
            </a:r>
            <a:endParaRPr lang="zh-CN" altLang="en-US" dirty="0"/>
          </a:p>
        </p:txBody>
      </p:sp>
      <p:sp>
        <p:nvSpPr>
          <p:cNvPr id="6" name="灯片编号占位符 5"/>
          <p:cNvSpPr>
            <a:spLocks noGrp="1"/>
          </p:cNvSpPr>
          <p:nvPr>
            <p:ph type="sldNum" sz="quarter" idx="12"/>
          </p:nvPr>
        </p:nvSpPr>
        <p:spPr/>
        <p:txBody>
          <a:bodyPr/>
          <a:lstStyle/>
          <a:p>
            <a:fld id="{401D8FB3-004B-4BFB-A211-911F78DFA1A1}" type="slidenum">
              <a:rPr lang="en-US" smtClean="0"/>
            </a:fld>
            <a:endParaRPr lang="en-US"/>
          </a:p>
        </p:txBody>
      </p:sp>
      <p:sp>
        <p:nvSpPr>
          <p:cNvPr id="3" name="文本框 2"/>
          <p:cNvSpPr txBox="1"/>
          <p:nvPr/>
        </p:nvSpPr>
        <p:spPr>
          <a:xfrm>
            <a:off x="1404620" y="6529070"/>
            <a:ext cx="3048000" cy="368300"/>
          </a:xfrm>
          <a:prstGeom prst="rect">
            <a:avLst/>
          </a:prstGeom>
          <a:noFill/>
        </p:spPr>
        <p:txBody>
          <a:bodyPr wrap="square" rtlCol="0">
            <a:spAutoFit/>
          </a:bodyPr>
          <a:p>
            <a:endParaRPr lang="zh-CN" altLang="en-US"/>
          </a:p>
        </p:txBody>
      </p:sp>
      <p:sp>
        <p:nvSpPr>
          <p:cNvPr id="7" name="内容占位符 6"/>
          <p:cNvSpPr/>
          <p:nvPr>
            <p:ph idx="1"/>
          </p:nvPr>
        </p:nvSpPr>
        <p:spPr/>
        <p:txBody>
          <a:bodyPr/>
          <a:p>
            <a:r>
              <a:rPr lang="zh-CN" altLang="en-US"/>
              <a:t>固定</a:t>
            </a:r>
            <a:r>
              <a:rPr lang="en-US" altLang="zh-CN"/>
              <a:t>10s</a:t>
            </a:r>
            <a:r>
              <a:rPr lang="zh-CN" altLang="en-US"/>
              <a:t>采用循环</a:t>
            </a:r>
            <a:r>
              <a:rPr lang="en-US" altLang="zh-CN"/>
              <a:t>—</a:t>
            </a:r>
            <a:r>
              <a:rPr lang="zh-CN" altLang="en-US"/>
              <a:t>写</a:t>
            </a:r>
            <a:endParaRPr lang="zh-CN" altLang="en-US"/>
          </a:p>
          <a:p>
            <a:pPr marL="457200" lvl="1" indent="0">
              <a:buFont typeface="Arial" panose="020B0604020202020204" pitchFamily="34" charset="0"/>
              <a:buNone/>
            </a:pPr>
            <a:endParaRPr lang="zh-CN" altLang="en-US" sz="2800">
              <a:solidFill>
                <a:schemeClr val="tx1"/>
              </a:solidFill>
            </a:endParaRPr>
          </a:p>
        </p:txBody>
      </p:sp>
      <p:sp>
        <p:nvSpPr>
          <p:cNvPr id="12" name="文本框 11"/>
          <p:cNvSpPr txBox="1"/>
          <p:nvPr>
            <p:custDataLst>
              <p:tags r:id="rId1"/>
            </p:custDataLst>
          </p:nvPr>
        </p:nvSpPr>
        <p:spPr>
          <a:xfrm>
            <a:off x="5453380" y="3691255"/>
            <a:ext cx="3564890" cy="2279015"/>
          </a:xfrm>
          <a:prstGeom prst="rect">
            <a:avLst/>
          </a:prstGeom>
        </p:spPr>
        <p:txBody>
          <a:bodyPr wrap="square">
            <a:spAutoFit/>
            <a:extLst>
              <a:ext uri="{4A0BC546-FE56-4ADE-93B0-CB8AF2F6F144}">
                <wpsdc:textFrameExt xmlns:wpsdc="http://www.wps.cn/officeDocument/2022/drawingmlCustomData" type="text"/>
              </a:ext>
            </a:extLst>
          </a:bodyPr>
          <a:p>
            <a:pPr marL="228600" indent="-228600" algn="l" fontAlgn="base">
              <a:lnSpc>
                <a:spcPct val="130000"/>
              </a:lnSpc>
              <a:spcBef>
                <a:spcPts val="1000"/>
              </a:spcBef>
              <a:spcAft>
                <a:spcPts val="50"/>
              </a:spcAft>
              <a:buClrTx/>
              <a:buSzTx/>
              <a:buFont typeface="Arial" panose="020B0604020202020204" pitchFamily="34" charset="0"/>
              <a:buChar char="•"/>
            </a:pPr>
            <a:r>
              <a:rPr lang="zh-CN" altLang="en-US" sz="2400" b="1"/>
              <a:t>随加压，吞吐量增长，</a:t>
            </a:r>
            <a:r>
              <a:rPr lang="en-US" altLang="zh-CN" sz="2400" b="1"/>
              <a:t>2900 </a:t>
            </a:r>
            <a:r>
              <a:rPr lang="zh-CN" altLang="en-US" sz="2400" b="1"/>
              <a:t>符合要求</a:t>
            </a:r>
            <a:endParaRPr lang="zh-CN" altLang="en-US" sz="2400" b="1"/>
          </a:p>
          <a:p>
            <a:pPr marL="228600" indent="-228600" algn="l" fontAlgn="base">
              <a:lnSpc>
                <a:spcPct val="130000"/>
              </a:lnSpc>
              <a:spcBef>
                <a:spcPts val="1000"/>
              </a:spcBef>
              <a:spcAft>
                <a:spcPts val="50"/>
              </a:spcAft>
              <a:buClrTx/>
              <a:buSzTx/>
              <a:buFont typeface="Arial" panose="020B0604020202020204" pitchFamily="34" charset="0"/>
              <a:buChar char="•"/>
            </a:pPr>
            <a:r>
              <a:rPr lang="zh-CN" altLang="en-US" sz="2400" b="1"/>
              <a:t>最大吞吐量略有提高</a:t>
            </a:r>
            <a:endParaRPr lang="zh-CN" altLang="en-US" sz="2400" b="1"/>
          </a:p>
          <a:p>
            <a:pPr marL="228600" indent="-228600" algn="l" fontAlgn="base">
              <a:lnSpc>
                <a:spcPct val="130000"/>
              </a:lnSpc>
              <a:spcBef>
                <a:spcPts val="1000"/>
              </a:spcBef>
              <a:spcAft>
                <a:spcPts val="50"/>
              </a:spcAft>
              <a:buClrTx/>
              <a:buSzTx/>
              <a:buFont typeface="Arial" panose="020B0604020202020204" pitchFamily="34" charset="0"/>
              <a:buChar char="•"/>
            </a:pPr>
            <a:r>
              <a:rPr lang="en-US" altLang="zh-CN" sz="2400" b="1"/>
              <a:t>1146.79 transactions/s</a:t>
            </a:r>
            <a:endParaRPr lang="en-US" altLang="zh-CN" sz="2400" b="1"/>
          </a:p>
        </p:txBody>
      </p:sp>
      <p:pic>
        <p:nvPicPr>
          <p:cNvPr id="9" name="图片 8"/>
          <p:cNvPicPr>
            <a:picLocks noChangeAspect="1"/>
          </p:cNvPicPr>
          <p:nvPr>
            <p:custDataLst>
              <p:tags r:id="rId2"/>
            </p:custDataLst>
          </p:nvPr>
        </p:nvPicPr>
        <p:blipFill>
          <a:blip r:embed="rId3"/>
          <a:stretch>
            <a:fillRect/>
          </a:stretch>
        </p:blipFill>
        <p:spPr>
          <a:xfrm>
            <a:off x="777875" y="1824355"/>
            <a:ext cx="6161405" cy="1228725"/>
          </a:xfrm>
          <a:prstGeom prst="rect">
            <a:avLst/>
          </a:prstGeom>
        </p:spPr>
      </p:pic>
      <p:pic>
        <p:nvPicPr>
          <p:cNvPr id="977252563" name="图片 5"/>
          <p:cNvPicPr>
            <a:picLocks noChangeAspect="1"/>
          </p:cNvPicPr>
          <p:nvPr>
            <p:custDataLst>
              <p:tags r:id="rId4"/>
            </p:custDataLst>
          </p:nvPr>
        </p:nvPicPr>
        <p:blipFill>
          <a:blip r:embed="rId5">
            <a:extLst>
              <a:ext uri="{28A0092B-C50C-407E-A947-70E740481C1C}">
                <a14:useLocalDpi xmlns:a14="http://schemas.microsoft.com/office/drawing/2010/main" val="0"/>
              </a:ext>
            </a:extLst>
          </a:blip>
          <a:srcRect/>
          <a:stretch>
            <a:fillRect/>
          </a:stretch>
        </p:blipFill>
        <p:spPr bwMode="auto">
          <a:xfrm>
            <a:off x="548005" y="3269615"/>
            <a:ext cx="4578350" cy="2755900"/>
          </a:xfrm>
          <a:prstGeom prst="rect">
            <a:avLst/>
          </a:prstGeom>
          <a:noFill/>
        </p:spPr>
      </p:pic>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355" y="136525"/>
            <a:ext cx="8710863" cy="845894"/>
          </a:xfrm>
        </p:spPr>
        <p:txBody>
          <a:bodyPr/>
          <a:lstStyle/>
          <a:p>
            <a:r>
              <a:rPr lang="zh-CN" altLang="en-US" dirty="0"/>
              <a:t>实验结果</a:t>
            </a:r>
            <a:r>
              <a:rPr lang="en-US" altLang="zh-CN" dirty="0"/>
              <a:t>&amp;</a:t>
            </a:r>
            <a:r>
              <a:rPr lang="zh-CN" altLang="en-US" dirty="0"/>
              <a:t>分析</a:t>
            </a:r>
            <a:r>
              <a:rPr lang="en-US" altLang="zh-CN" dirty="0"/>
              <a:t>——</a:t>
            </a:r>
            <a:r>
              <a:rPr lang="zh-CN" altLang="en-US" dirty="0"/>
              <a:t>吞吐量</a:t>
            </a:r>
            <a:endParaRPr lang="zh-CN" altLang="en-US" dirty="0"/>
          </a:p>
        </p:txBody>
      </p:sp>
      <p:sp>
        <p:nvSpPr>
          <p:cNvPr id="4" name="日期占位符 3"/>
          <p:cNvSpPr>
            <a:spLocks noGrp="1"/>
          </p:cNvSpPr>
          <p:nvPr>
            <p:ph type="dt" sz="half" idx="10"/>
          </p:nvPr>
        </p:nvSpPr>
        <p:spPr/>
        <p:txBody>
          <a:bodyPr/>
          <a:lstStyle/>
          <a:p>
            <a:r>
              <a:rPr lang="en-US" altLang="zh-CN" dirty="0"/>
              <a:t>2023/11/30</a:t>
            </a:r>
            <a:endParaRPr lang="en-US" dirty="0"/>
          </a:p>
        </p:txBody>
      </p:sp>
      <p:sp>
        <p:nvSpPr>
          <p:cNvPr id="5" name="页脚占位符 4"/>
          <p:cNvSpPr>
            <a:spLocks noGrp="1"/>
          </p:cNvSpPr>
          <p:nvPr>
            <p:ph type="ftr" sz="quarter" idx="11"/>
          </p:nvPr>
        </p:nvSpPr>
        <p:spPr/>
        <p:txBody>
          <a:bodyPr/>
          <a:lstStyle/>
          <a:p>
            <a:r>
              <a:rPr lang="en-US" altLang="zh-CN" dirty="0"/>
              <a:t>JavaEE</a:t>
            </a:r>
            <a:r>
              <a:rPr lang="zh-CN" altLang="en-US" dirty="0"/>
              <a:t>平台技术</a:t>
            </a:r>
            <a:endParaRPr lang="zh-CN" altLang="en-US" dirty="0"/>
          </a:p>
        </p:txBody>
      </p:sp>
      <p:sp>
        <p:nvSpPr>
          <p:cNvPr id="6" name="灯片编号占位符 5"/>
          <p:cNvSpPr>
            <a:spLocks noGrp="1"/>
          </p:cNvSpPr>
          <p:nvPr>
            <p:ph type="sldNum" sz="quarter" idx="12"/>
          </p:nvPr>
        </p:nvSpPr>
        <p:spPr/>
        <p:txBody>
          <a:bodyPr/>
          <a:lstStyle/>
          <a:p>
            <a:fld id="{401D8FB3-004B-4BFB-A211-911F78DFA1A1}" type="slidenum">
              <a:rPr lang="en-US" smtClean="0"/>
            </a:fld>
            <a:endParaRPr lang="en-US"/>
          </a:p>
        </p:txBody>
      </p:sp>
      <p:sp>
        <p:nvSpPr>
          <p:cNvPr id="3" name="文本框 2"/>
          <p:cNvSpPr txBox="1"/>
          <p:nvPr/>
        </p:nvSpPr>
        <p:spPr>
          <a:xfrm>
            <a:off x="1404620" y="6529070"/>
            <a:ext cx="3048000" cy="368300"/>
          </a:xfrm>
          <a:prstGeom prst="rect">
            <a:avLst/>
          </a:prstGeom>
          <a:noFill/>
        </p:spPr>
        <p:txBody>
          <a:bodyPr wrap="square" rtlCol="0">
            <a:spAutoFit/>
          </a:bodyPr>
          <a:p>
            <a:endParaRPr lang="zh-CN" altLang="en-US"/>
          </a:p>
        </p:txBody>
      </p:sp>
      <p:sp>
        <p:nvSpPr>
          <p:cNvPr id="7" name="内容占位符 6"/>
          <p:cNvSpPr/>
          <p:nvPr>
            <p:ph idx="1"/>
          </p:nvPr>
        </p:nvSpPr>
        <p:spPr/>
        <p:txBody>
          <a:bodyPr/>
          <a:p>
            <a:r>
              <a:rPr lang="zh-CN" altLang="en-US"/>
              <a:t>固定</a:t>
            </a:r>
            <a:r>
              <a:rPr lang="en-US" altLang="zh-CN"/>
              <a:t>10s</a:t>
            </a:r>
            <a:r>
              <a:rPr lang="zh-CN" altLang="en-US"/>
              <a:t>采用循环</a:t>
            </a:r>
            <a:r>
              <a:rPr lang="en-US" altLang="zh-CN"/>
              <a:t>—</a:t>
            </a:r>
            <a:r>
              <a:rPr lang="zh-CN" altLang="en-US"/>
              <a:t>写</a:t>
            </a:r>
            <a:endParaRPr lang="zh-CN" altLang="en-US"/>
          </a:p>
          <a:p>
            <a:pPr marL="457200" lvl="1" indent="0">
              <a:buFont typeface="Arial" panose="020B0604020202020204" pitchFamily="34" charset="0"/>
              <a:buNone/>
            </a:pPr>
            <a:endParaRPr lang="zh-CN" altLang="en-US" sz="2800">
              <a:solidFill>
                <a:schemeClr val="tx1"/>
              </a:solidFill>
            </a:endParaRPr>
          </a:p>
        </p:txBody>
      </p:sp>
      <p:pic>
        <p:nvPicPr>
          <p:cNvPr id="603446630" name="图片 1"/>
          <p:cNvPicPr>
            <a:picLocks noChangeAspect="1"/>
          </p:cNvPicPr>
          <p:nvPr>
            <p:custDataLst>
              <p:tags r:id="rId1"/>
            </p:custDataLst>
          </p:nvPr>
        </p:nvPicPr>
        <p:blipFill>
          <a:blip r:embed="rId2"/>
          <a:stretch>
            <a:fillRect/>
          </a:stretch>
        </p:blipFill>
        <p:spPr>
          <a:xfrm>
            <a:off x="549275" y="1797050"/>
            <a:ext cx="8069580" cy="1355090"/>
          </a:xfrm>
          <a:prstGeom prst="rect">
            <a:avLst/>
          </a:prstGeom>
        </p:spPr>
      </p:pic>
      <p:pic>
        <p:nvPicPr>
          <p:cNvPr id="184656740" name="图片 1"/>
          <p:cNvPicPr>
            <a:picLocks noChangeAspect="1"/>
          </p:cNvPicPr>
          <p:nvPr>
            <p:custDataLst>
              <p:tags r:id="rId3"/>
            </p:custDataLst>
          </p:nvPr>
        </p:nvPicPr>
        <p:blipFill>
          <a:blip r:embed="rId4"/>
          <a:stretch>
            <a:fillRect/>
          </a:stretch>
        </p:blipFill>
        <p:spPr>
          <a:xfrm>
            <a:off x="1229360" y="2973070"/>
            <a:ext cx="5615940" cy="3204210"/>
          </a:xfrm>
          <a:prstGeom prst="rect">
            <a:avLst/>
          </a:prstGeom>
        </p:spPr>
      </p:pic>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355" y="136525"/>
            <a:ext cx="8710863" cy="845894"/>
          </a:xfrm>
        </p:spPr>
        <p:txBody>
          <a:bodyPr/>
          <a:lstStyle/>
          <a:p>
            <a:r>
              <a:rPr lang="zh-CN" altLang="en-US" dirty="0"/>
              <a:t>实验结果</a:t>
            </a:r>
            <a:r>
              <a:rPr lang="en-US" altLang="zh-CN" dirty="0"/>
              <a:t>&amp;</a:t>
            </a:r>
            <a:r>
              <a:rPr lang="zh-CN" altLang="en-US" dirty="0"/>
              <a:t>分析</a:t>
            </a:r>
            <a:r>
              <a:rPr lang="en-US" altLang="zh-CN" dirty="0"/>
              <a:t>——</a:t>
            </a:r>
            <a:r>
              <a:rPr lang="zh-CN" altLang="en-US" dirty="0"/>
              <a:t>吞吐量</a:t>
            </a:r>
            <a:endParaRPr lang="zh-CN" altLang="en-US" dirty="0"/>
          </a:p>
        </p:txBody>
      </p:sp>
      <p:sp>
        <p:nvSpPr>
          <p:cNvPr id="4" name="日期占位符 3"/>
          <p:cNvSpPr>
            <a:spLocks noGrp="1"/>
          </p:cNvSpPr>
          <p:nvPr>
            <p:ph type="dt" sz="half" idx="10"/>
          </p:nvPr>
        </p:nvSpPr>
        <p:spPr/>
        <p:txBody>
          <a:bodyPr/>
          <a:lstStyle/>
          <a:p>
            <a:r>
              <a:rPr lang="en-US" altLang="zh-CN" dirty="0"/>
              <a:t>2023/11/30</a:t>
            </a:r>
            <a:endParaRPr lang="en-US" dirty="0"/>
          </a:p>
        </p:txBody>
      </p:sp>
      <p:sp>
        <p:nvSpPr>
          <p:cNvPr id="5" name="页脚占位符 4"/>
          <p:cNvSpPr>
            <a:spLocks noGrp="1"/>
          </p:cNvSpPr>
          <p:nvPr>
            <p:ph type="ftr" sz="quarter" idx="11"/>
          </p:nvPr>
        </p:nvSpPr>
        <p:spPr/>
        <p:txBody>
          <a:bodyPr/>
          <a:lstStyle/>
          <a:p>
            <a:r>
              <a:rPr lang="en-US" altLang="zh-CN" dirty="0"/>
              <a:t>JavaEE</a:t>
            </a:r>
            <a:r>
              <a:rPr lang="zh-CN" altLang="en-US" dirty="0"/>
              <a:t>平台技术</a:t>
            </a:r>
            <a:endParaRPr lang="zh-CN" altLang="en-US" dirty="0"/>
          </a:p>
        </p:txBody>
      </p:sp>
      <p:sp>
        <p:nvSpPr>
          <p:cNvPr id="6" name="灯片编号占位符 5"/>
          <p:cNvSpPr>
            <a:spLocks noGrp="1"/>
          </p:cNvSpPr>
          <p:nvPr>
            <p:ph type="sldNum" sz="quarter" idx="12"/>
          </p:nvPr>
        </p:nvSpPr>
        <p:spPr/>
        <p:txBody>
          <a:bodyPr/>
          <a:lstStyle/>
          <a:p>
            <a:fld id="{401D8FB3-004B-4BFB-A211-911F78DFA1A1}" type="slidenum">
              <a:rPr lang="en-US" smtClean="0"/>
            </a:fld>
            <a:endParaRPr lang="en-US"/>
          </a:p>
        </p:txBody>
      </p:sp>
      <p:sp>
        <p:nvSpPr>
          <p:cNvPr id="3" name="文本框 2"/>
          <p:cNvSpPr txBox="1"/>
          <p:nvPr/>
        </p:nvSpPr>
        <p:spPr>
          <a:xfrm>
            <a:off x="1404620" y="6529070"/>
            <a:ext cx="3048000" cy="368300"/>
          </a:xfrm>
          <a:prstGeom prst="rect">
            <a:avLst/>
          </a:prstGeom>
          <a:noFill/>
        </p:spPr>
        <p:txBody>
          <a:bodyPr wrap="square" rtlCol="0">
            <a:spAutoFit/>
          </a:bodyPr>
          <a:p>
            <a:endParaRPr lang="zh-CN" altLang="en-US"/>
          </a:p>
        </p:txBody>
      </p:sp>
      <p:sp>
        <p:nvSpPr>
          <p:cNvPr id="7" name="内容占位符 6"/>
          <p:cNvSpPr/>
          <p:nvPr>
            <p:ph idx="1"/>
          </p:nvPr>
        </p:nvSpPr>
        <p:spPr/>
        <p:txBody>
          <a:bodyPr/>
          <a:p>
            <a:r>
              <a:rPr lang="zh-CN" altLang="en-US"/>
              <a:t>固定</a:t>
            </a:r>
            <a:r>
              <a:rPr lang="en-US" altLang="zh-CN"/>
              <a:t>10s</a:t>
            </a:r>
            <a:r>
              <a:rPr lang="zh-CN" altLang="en-US"/>
              <a:t>采用循环</a:t>
            </a:r>
            <a:r>
              <a:rPr lang="en-US" altLang="zh-CN"/>
              <a:t>—</a:t>
            </a:r>
            <a:r>
              <a:rPr lang="zh-CN" altLang="en-US"/>
              <a:t>结论</a:t>
            </a:r>
            <a:endParaRPr lang="zh-CN" altLang="en-US"/>
          </a:p>
          <a:p>
            <a:pPr marL="685800" lvl="1" indent="-228600">
              <a:buFont typeface="Arial" panose="020B0604020202020204" pitchFamily="34" charset="0"/>
              <a:buChar char="•"/>
            </a:pPr>
            <a:r>
              <a:rPr lang="zh-CN" altLang="en-US">
                <a:solidFill>
                  <a:schemeClr val="tx1"/>
                </a:solidFill>
              </a:rPr>
              <a:t>加压确有助于吞吐量增长，但也影响反应时间</a:t>
            </a:r>
            <a:endParaRPr lang="zh-CN" altLang="en-US">
              <a:solidFill>
                <a:schemeClr val="tx1"/>
              </a:solidFill>
            </a:endParaRPr>
          </a:p>
          <a:p>
            <a:pPr marL="685800" lvl="1" indent="-228600">
              <a:buFont typeface="Arial" panose="020B0604020202020204" pitchFamily="34" charset="0"/>
              <a:buChar char="•"/>
            </a:pPr>
            <a:r>
              <a:rPr lang="zh-CN" altLang="en-US">
                <a:solidFill>
                  <a:schemeClr val="tx1"/>
                </a:solidFill>
              </a:rPr>
              <a:t>读操作：未提高</a:t>
            </a:r>
            <a:endParaRPr lang="zh-CN" altLang="en-US">
              <a:solidFill>
                <a:schemeClr val="tx1"/>
              </a:solidFill>
            </a:endParaRPr>
          </a:p>
          <a:p>
            <a:pPr marL="685800" lvl="1" indent="-228600">
              <a:buFont typeface="Arial" panose="020B0604020202020204" pitchFamily="34" charset="0"/>
              <a:buChar char="•"/>
            </a:pPr>
            <a:r>
              <a:rPr lang="zh-CN" altLang="en-US">
                <a:solidFill>
                  <a:schemeClr val="tx1"/>
                </a:solidFill>
              </a:rPr>
              <a:t>写操作：得到更大吞吐量</a:t>
            </a:r>
            <a:endParaRPr lang="zh-CN" altLang="en-US">
              <a:solidFill>
                <a:schemeClr val="tx1"/>
              </a:solidFill>
            </a:endParaRPr>
          </a:p>
          <a:p>
            <a:pPr marL="1143000" lvl="2" indent="-228600">
              <a:buFont typeface="Arial" panose="020B0604020202020204" pitchFamily="34" charset="0"/>
              <a:buChar char="•"/>
            </a:pPr>
            <a:r>
              <a:rPr lang="zh-CN" altLang="en-US" sz="2400">
                <a:solidFill>
                  <a:schemeClr val="tx1"/>
                </a:solidFill>
              </a:rPr>
              <a:t>从</a:t>
            </a:r>
            <a:r>
              <a:rPr lang="en-US" altLang="zh-CN" sz="2400">
                <a:solidFill>
                  <a:schemeClr val="tx1"/>
                </a:solidFill>
              </a:rPr>
              <a:t> 30000_10 </a:t>
            </a:r>
            <a:r>
              <a:rPr lang="zh-CN" altLang="en-US" sz="2400">
                <a:solidFill>
                  <a:schemeClr val="tx1"/>
                </a:solidFill>
              </a:rPr>
              <a:t>的</a:t>
            </a:r>
            <a:r>
              <a:rPr lang="en-US" altLang="zh-CN" sz="2400">
                <a:solidFill>
                  <a:schemeClr val="tx1"/>
                </a:solidFill>
              </a:rPr>
              <a:t>1126.34 tps </a:t>
            </a:r>
            <a:r>
              <a:rPr lang="zh-CN" altLang="en-US" sz="2400">
                <a:solidFill>
                  <a:schemeClr val="tx1"/>
                </a:solidFill>
              </a:rPr>
              <a:t>到</a:t>
            </a:r>
            <a:r>
              <a:rPr lang="en-US" altLang="zh-CN" sz="2400">
                <a:solidFill>
                  <a:schemeClr val="tx1"/>
                </a:solidFill>
              </a:rPr>
              <a:t> 2900_10_10 </a:t>
            </a:r>
            <a:r>
              <a:rPr lang="zh-CN" altLang="en-US" sz="2400">
                <a:solidFill>
                  <a:schemeClr val="tx1"/>
                </a:solidFill>
              </a:rPr>
              <a:t>的</a:t>
            </a:r>
            <a:r>
              <a:rPr lang="en-US" altLang="zh-CN" sz="2400">
                <a:solidFill>
                  <a:schemeClr val="tx1"/>
                </a:solidFill>
              </a:rPr>
              <a:t> </a:t>
            </a:r>
            <a:r>
              <a:rPr lang="en-US" altLang="zh-CN" sz="2400">
                <a:sym typeface="+mn-ea"/>
              </a:rPr>
              <a:t>1146.79 tps</a:t>
            </a:r>
            <a:endParaRPr lang="zh-CN" altLang="en-US" sz="2400">
              <a:solidFill>
                <a:schemeClr val="tx1"/>
              </a:solidFill>
            </a:endParaRPr>
          </a:p>
          <a:p>
            <a:pPr marL="685800" lvl="1" indent="-228600">
              <a:buFont typeface="Arial" panose="020B0604020202020204" pitchFamily="34" charset="0"/>
              <a:buChar char="•"/>
            </a:pPr>
            <a:endParaRPr lang="zh-CN" altLang="en-US">
              <a:solidFill>
                <a:schemeClr val="tx1"/>
              </a:solidFill>
            </a:endParaRPr>
          </a:p>
          <a:p>
            <a:pPr marL="685800" lvl="1" indent="-228600">
              <a:buFont typeface="Arial" panose="020B0604020202020204" pitchFamily="34" charset="0"/>
              <a:buChar char="•"/>
            </a:pPr>
            <a:endParaRPr lang="zh-CN" altLang="en-US">
              <a:solidFill>
                <a:schemeClr val="tx1"/>
              </a:solidFill>
            </a:endParaRPr>
          </a:p>
          <a:p>
            <a:pPr marL="457200" lvl="1" indent="0">
              <a:buFont typeface="Arial" panose="020B0604020202020204" pitchFamily="34" charset="0"/>
              <a:buNone/>
            </a:pPr>
            <a:endParaRPr lang="zh-CN" altLang="en-US">
              <a:solidFill>
                <a:schemeClr val="tx1"/>
              </a:solidFill>
            </a:endParaRPr>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355" y="136525"/>
            <a:ext cx="8710863" cy="845894"/>
          </a:xfrm>
        </p:spPr>
        <p:txBody>
          <a:bodyPr/>
          <a:lstStyle/>
          <a:p>
            <a:r>
              <a:rPr lang="zh-CN" altLang="en-US" dirty="0"/>
              <a:t>实验结果</a:t>
            </a:r>
            <a:r>
              <a:rPr lang="en-US" altLang="zh-CN" dirty="0"/>
              <a:t>&amp;</a:t>
            </a:r>
            <a:r>
              <a:rPr lang="zh-CN" altLang="en-US" dirty="0"/>
              <a:t>分析</a:t>
            </a:r>
            <a:r>
              <a:rPr lang="en-US" altLang="zh-CN" dirty="0"/>
              <a:t>——</a:t>
            </a:r>
            <a:r>
              <a:rPr lang="zh-CN" altLang="en-US" dirty="0"/>
              <a:t>相同情况对比</a:t>
            </a:r>
            <a:endParaRPr lang="zh-CN" altLang="en-US" dirty="0"/>
          </a:p>
        </p:txBody>
      </p:sp>
      <p:sp>
        <p:nvSpPr>
          <p:cNvPr id="4" name="日期占位符 3"/>
          <p:cNvSpPr>
            <a:spLocks noGrp="1"/>
          </p:cNvSpPr>
          <p:nvPr>
            <p:ph type="dt" sz="half" idx="10"/>
          </p:nvPr>
        </p:nvSpPr>
        <p:spPr/>
        <p:txBody>
          <a:bodyPr/>
          <a:lstStyle/>
          <a:p>
            <a:r>
              <a:rPr lang="en-US" altLang="zh-CN" dirty="0"/>
              <a:t>2023/11/30</a:t>
            </a:r>
            <a:endParaRPr lang="en-US" dirty="0"/>
          </a:p>
        </p:txBody>
      </p:sp>
      <p:sp>
        <p:nvSpPr>
          <p:cNvPr id="5" name="页脚占位符 4"/>
          <p:cNvSpPr>
            <a:spLocks noGrp="1"/>
          </p:cNvSpPr>
          <p:nvPr>
            <p:ph type="ftr" sz="quarter" idx="11"/>
          </p:nvPr>
        </p:nvSpPr>
        <p:spPr/>
        <p:txBody>
          <a:bodyPr/>
          <a:lstStyle/>
          <a:p>
            <a:r>
              <a:rPr lang="en-US" altLang="zh-CN" dirty="0"/>
              <a:t>JavaEE</a:t>
            </a:r>
            <a:r>
              <a:rPr lang="zh-CN" altLang="en-US" dirty="0"/>
              <a:t>平台技术</a:t>
            </a:r>
            <a:endParaRPr lang="zh-CN" altLang="en-US" dirty="0"/>
          </a:p>
        </p:txBody>
      </p:sp>
      <p:sp>
        <p:nvSpPr>
          <p:cNvPr id="6" name="灯片编号占位符 5"/>
          <p:cNvSpPr>
            <a:spLocks noGrp="1"/>
          </p:cNvSpPr>
          <p:nvPr>
            <p:ph type="sldNum" sz="quarter" idx="12"/>
          </p:nvPr>
        </p:nvSpPr>
        <p:spPr/>
        <p:txBody>
          <a:bodyPr/>
          <a:lstStyle/>
          <a:p>
            <a:fld id="{401D8FB3-004B-4BFB-A211-911F78DFA1A1}" type="slidenum">
              <a:rPr lang="en-US" smtClean="0"/>
            </a:fld>
            <a:endParaRPr lang="en-US"/>
          </a:p>
        </p:txBody>
      </p:sp>
      <p:sp>
        <p:nvSpPr>
          <p:cNvPr id="3" name="文本框 2"/>
          <p:cNvSpPr txBox="1"/>
          <p:nvPr/>
        </p:nvSpPr>
        <p:spPr>
          <a:xfrm>
            <a:off x="1404620" y="6529070"/>
            <a:ext cx="3048000" cy="368300"/>
          </a:xfrm>
          <a:prstGeom prst="rect">
            <a:avLst/>
          </a:prstGeom>
          <a:noFill/>
        </p:spPr>
        <p:txBody>
          <a:bodyPr wrap="square" rtlCol="0">
            <a:spAutoFit/>
          </a:bodyPr>
          <a:p>
            <a:endParaRPr lang="zh-CN" altLang="en-US"/>
          </a:p>
        </p:txBody>
      </p:sp>
      <p:sp>
        <p:nvSpPr>
          <p:cNvPr id="7" name="内容占位符 6"/>
          <p:cNvSpPr/>
          <p:nvPr>
            <p:ph idx="1"/>
          </p:nvPr>
        </p:nvSpPr>
        <p:spPr/>
        <p:txBody>
          <a:bodyPr/>
          <a:p>
            <a:r>
              <a:t>不同请求频率</a:t>
            </a:r>
            <a:r>
              <a:rPr lang="en-US"/>
              <a:t>—</a:t>
            </a:r>
            <a:r>
              <a:t>读</a:t>
            </a:r>
            <a:r>
              <a:rPr lang="zh-CN"/>
              <a:t>（</a:t>
            </a:r>
            <a:r>
              <a:rPr lang="en-US" altLang="zh-CN"/>
              <a:t>MySQL</a:t>
            </a:r>
            <a:r>
              <a:rPr lang="zh-CN" altLang="en-US"/>
              <a:t>为有索引的数据</a:t>
            </a:r>
            <a:r>
              <a:rPr lang="zh-CN"/>
              <a:t>）</a:t>
            </a:r>
            <a:endParaRPr lang="zh-CN"/>
          </a:p>
          <a:p>
            <a:pPr marL="685800" lvl="1" indent="-228600">
              <a:buFont typeface="Arial" panose="020B0604020202020204" pitchFamily="34" charset="0"/>
              <a:buChar char="•"/>
            </a:pPr>
            <a:endParaRPr lang="zh-CN" altLang="en-US">
              <a:solidFill>
                <a:schemeClr val="tx1"/>
              </a:solidFill>
            </a:endParaRPr>
          </a:p>
          <a:p>
            <a:pPr marL="685800" lvl="1" indent="-228600">
              <a:buFont typeface="Arial" panose="020B0604020202020204" pitchFamily="34" charset="0"/>
              <a:buChar char="•"/>
            </a:pPr>
            <a:endParaRPr lang="zh-CN" altLang="en-US">
              <a:solidFill>
                <a:schemeClr val="tx1"/>
              </a:solidFill>
            </a:endParaRPr>
          </a:p>
          <a:p>
            <a:pPr marL="457200" lvl="1" indent="0">
              <a:buFont typeface="Arial" panose="020B0604020202020204" pitchFamily="34" charset="0"/>
              <a:buNone/>
            </a:pPr>
            <a:endParaRPr lang="zh-CN" altLang="en-US">
              <a:solidFill>
                <a:schemeClr val="tx1"/>
              </a:solidFill>
            </a:endParaRPr>
          </a:p>
        </p:txBody>
      </p:sp>
      <p:pic>
        <p:nvPicPr>
          <p:cNvPr id="8" name="图片 7"/>
          <p:cNvPicPr>
            <a:picLocks noChangeAspect="1"/>
          </p:cNvPicPr>
          <p:nvPr>
            <p:custDataLst>
              <p:tags r:id="rId1"/>
            </p:custDataLst>
          </p:nvPr>
        </p:nvPicPr>
        <p:blipFill>
          <a:blip r:embed="rId2"/>
          <a:stretch>
            <a:fillRect/>
          </a:stretch>
        </p:blipFill>
        <p:spPr>
          <a:xfrm>
            <a:off x="951230" y="1783715"/>
            <a:ext cx="6189345" cy="1249045"/>
          </a:xfrm>
          <a:prstGeom prst="rect">
            <a:avLst/>
          </a:prstGeom>
        </p:spPr>
      </p:pic>
      <p:pic>
        <p:nvPicPr>
          <p:cNvPr id="1281587135" name="图片 1"/>
          <p:cNvPicPr>
            <a:picLocks noChangeAspect="1"/>
          </p:cNvPicPr>
          <p:nvPr>
            <p:custDataLst>
              <p:tags r:id="rId3"/>
            </p:custDataLst>
          </p:nvPr>
        </p:nvPicPr>
        <p:blipFill>
          <a:blip r:embed="rId4">
            <a:extLst>
              <a:ext uri="{28A0092B-C50C-407E-A947-70E740481C1C}">
                <a14:useLocalDpi xmlns:a14="http://schemas.microsoft.com/office/drawing/2010/main" val="0"/>
              </a:ext>
            </a:extLst>
          </a:blip>
          <a:srcRect/>
          <a:stretch>
            <a:fillRect/>
          </a:stretch>
        </p:blipFill>
        <p:spPr bwMode="auto">
          <a:xfrm>
            <a:off x="847725" y="3125470"/>
            <a:ext cx="4584700" cy="2755900"/>
          </a:xfrm>
          <a:prstGeom prst="rect">
            <a:avLst/>
          </a:prstGeom>
          <a:noFill/>
        </p:spPr>
      </p:pic>
      <p:sp>
        <p:nvSpPr>
          <p:cNvPr id="12" name="文本框 11"/>
          <p:cNvSpPr txBox="1"/>
          <p:nvPr>
            <p:custDataLst>
              <p:tags r:id="rId5"/>
            </p:custDataLst>
          </p:nvPr>
        </p:nvSpPr>
        <p:spPr>
          <a:xfrm>
            <a:off x="5918200" y="3691255"/>
            <a:ext cx="2635250" cy="1184910"/>
          </a:xfrm>
          <a:prstGeom prst="rect">
            <a:avLst/>
          </a:prstGeom>
        </p:spPr>
        <p:txBody>
          <a:bodyPr wrap="square">
            <a:spAutoFit/>
            <a:extLst>
              <a:ext uri="{4A0BC546-FE56-4ADE-93B0-CB8AF2F6F144}">
                <wpsdc:textFrameExt xmlns:wpsdc="http://www.wps.cn/officeDocument/2022/drawingmlCustomData" type="text"/>
              </a:ext>
            </a:extLst>
          </a:bodyPr>
          <a:p>
            <a:pPr marL="228600" indent="-228600" algn="l" fontAlgn="base">
              <a:lnSpc>
                <a:spcPct val="130000"/>
              </a:lnSpc>
              <a:spcBef>
                <a:spcPts val="1000"/>
              </a:spcBef>
              <a:spcAft>
                <a:spcPts val="50"/>
              </a:spcAft>
              <a:buClrTx/>
              <a:buSzTx/>
              <a:buFont typeface="Arial" panose="020B0604020202020204" pitchFamily="34" charset="0"/>
              <a:buChar char="•"/>
            </a:pPr>
            <a:r>
              <a:rPr lang="zh-CN" altLang="en-US" sz="2400" b="1"/>
              <a:t>均很稳定</a:t>
            </a:r>
            <a:endParaRPr lang="zh-CN" altLang="en-US" sz="2400" b="1"/>
          </a:p>
          <a:p>
            <a:pPr marL="228600" indent="-228600" algn="l" fontAlgn="base">
              <a:lnSpc>
                <a:spcPct val="130000"/>
              </a:lnSpc>
              <a:spcBef>
                <a:spcPts val="1000"/>
              </a:spcBef>
              <a:spcAft>
                <a:spcPts val="50"/>
              </a:spcAft>
              <a:buClrTx/>
              <a:buSzTx/>
              <a:buFont typeface="Arial" panose="020B0604020202020204" pitchFamily="34" charset="0"/>
              <a:buChar char="•"/>
            </a:pPr>
            <a:r>
              <a:rPr lang="en-US" altLang="zh-CN" sz="2400" b="1"/>
              <a:t>Mongo</a:t>
            </a:r>
            <a:r>
              <a:rPr lang="zh-CN" altLang="en-US" sz="2400" b="1"/>
              <a:t>明显更优</a:t>
            </a:r>
            <a:endParaRPr lang="zh-CN" altLang="en-US" sz="2400" b="1"/>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355" y="136525"/>
            <a:ext cx="8710863" cy="845894"/>
          </a:xfrm>
        </p:spPr>
        <p:txBody>
          <a:bodyPr/>
          <a:lstStyle/>
          <a:p>
            <a:r>
              <a:rPr lang="zh-CN" altLang="en-US" dirty="0"/>
              <a:t>实验结果</a:t>
            </a:r>
            <a:r>
              <a:rPr lang="en-US" altLang="zh-CN" dirty="0"/>
              <a:t>&amp;</a:t>
            </a:r>
            <a:r>
              <a:rPr lang="zh-CN" altLang="en-US" dirty="0"/>
              <a:t>分析</a:t>
            </a:r>
            <a:r>
              <a:rPr lang="en-US" altLang="zh-CN" dirty="0"/>
              <a:t>——</a:t>
            </a:r>
            <a:r>
              <a:rPr lang="zh-CN" altLang="en-US" dirty="0"/>
              <a:t>相同情况对比</a:t>
            </a:r>
            <a:endParaRPr lang="zh-CN" altLang="en-US" dirty="0"/>
          </a:p>
        </p:txBody>
      </p:sp>
      <p:sp>
        <p:nvSpPr>
          <p:cNvPr id="4" name="日期占位符 3"/>
          <p:cNvSpPr>
            <a:spLocks noGrp="1"/>
          </p:cNvSpPr>
          <p:nvPr>
            <p:ph type="dt" sz="half" idx="10"/>
          </p:nvPr>
        </p:nvSpPr>
        <p:spPr/>
        <p:txBody>
          <a:bodyPr/>
          <a:lstStyle/>
          <a:p>
            <a:r>
              <a:rPr lang="en-US" altLang="zh-CN" dirty="0"/>
              <a:t>2023/11/30</a:t>
            </a:r>
            <a:endParaRPr lang="en-US" dirty="0"/>
          </a:p>
        </p:txBody>
      </p:sp>
      <p:sp>
        <p:nvSpPr>
          <p:cNvPr id="5" name="页脚占位符 4"/>
          <p:cNvSpPr>
            <a:spLocks noGrp="1"/>
          </p:cNvSpPr>
          <p:nvPr>
            <p:ph type="ftr" sz="quarter" idx="11"/>
          </p:nvPr>
        </p:nvSpPr>
        <p:spPr/>
        <p:txBody>
          <a:bodyPr/>
          <a:lstStyle/>
          <a:p>
            <a:r>
              <a:rPr lang="en-US" altLang="zh-CN" dirty="0"/>
              <a:t>JavaEE</a:t>
            </a:r>
            <a:r>
              <a:rPr lang="zh-CN" altLang="en-US" dirty="0"/>
              <a:t>平台技术</a:t>
            </a:r>
            <a:endParaRPr lang="zh-CN" altLang="en-US" dirty="0"/>
          </a:p>
        </p:txBody>
      </p:sp>
      <p:sp>
        <p:nvSpPr>
          <p:cNvPr id="6" name="灯片编号占位符 5"/>
          <p:cNvSpPr>
            <a:spLocks noGrp="1"/>
          </p:cNvSpPr>
          <p:nvPr>
            <p:ph type="sldNum" sz="quarter" idx="12"/>
          </p:nvPr>
        </p:nvSpPr>
        <p:spPr/>
        <p:txBody>
          <a:bodyPr/>
          <a:lstStyle/>
          <a:p>
            <a:fld id="{401D8FB3-004B-4BFB-A211-911F78DFA1A1}" type="slidenum">
              <a:rPr lang="en-US" smtClean="0"/>
            </a:fld>
            <a:endParaRPr lang="en-US"/>
          </a:p>
        </p:txBody>
      </p:sp>
      <p:sp>
        <p:nvSpPr>
          <p:cNvPr id="3" name="文本框 2"/>
          <p:cNvSpPr txBox="1"/>
          <p:nvPr/>
        </p:nvSpPr>
        <p:spPr>
          <a:xfrm>
            <a:off x="1404620" y="6529070"/>
            <a:ext cx="3048000" cy="368300"/>
          </a:xfrm>
          <a:prstGeom prst="rect">
            <a:avLst/>
          </a:prstGeom>
          <a:noFill/>
        </p:spPr>
        <p:txBody>
          <a:bodyPr wrap="square" rtlCol="0">
            <a:spAutoFit/>
          </a:bodyPr>
          <a:p>
            <a:endParaRPr lang="zh-CN" altLang="en-US"/>
          </a:p>
        </p:txBody>
      </p:sp>
      <p:sp>
        <p:nvSpPr>
          <p:cNvPr id="7" name="内容占位符 6"/>
          <p:cNvSpPr/>
          <p:nvPr>
            <p:ph idx="1"/>
          </p:nvPr>
        </p:nvSpPr>
        <p:spPr/>
        <p:txBody>
          <a:bodyPr/>
          <a:p>
            <a:r>
              <a:t>不同请求频率</a:t>
            </a:r>
            <a:r>
              <a:rPr lang="en-US"/>
              <a:t>—</a:t>
            </a:r>
            <a:r>
              <a:rPr lang="zh-CN" altLang="en-US"/>
              <a:t>写</a:t>
            </a:r>
            <a:endParaRPr lang="zh-CN"/>
          </a:p>
          <a:p>
            <a:pPr marL="685800" lvl="1" indent="-228600">
              <a:buFont typeface="Arial" panose="020B0604020202020204" pitchFamily="34" charset="0"/>
              <a:buChar char="•"/>
            </a:pPr>
            <a:endParaRPr lang="zh-CN" altLang="en-US">
              <a:solidFill>
                <a:schemeClr val="tx1"/>
              </a:solidFill>
            </a:endParaRPr>
          </a:p>
          <a:p>
            <a:pPr marL="685800" lvl="1" indent="-228600">
              <a:buFont typeface="Arial" panose="020B0604020202020204" pitchFamily="34" charset="0"/>
              <a:buChar char="•"/>
            </a:pPr>
            <a:endParaRPr lang="zh-CN" altLang="en-US">
              <a:solidFill>
                <a:schemeClr val="tx1"/>
              </a:solidFill>
            </a:endParaRPr>
          </a:p>
          <a:p>
            <a:pPr marL="457200" lvl="1" indent="0">
              <a:buFont typeface="Arial" panose="020B0604020202020204" pitchFamily="34" charset="0"/>
              <a:buNone/>
            </a:pPr>
            <a:endParaRPr lang="zh-CN" altLang="en-US">
              <a:solidFill>
                <a:schemeClr val="tx1"/>
              </a:solidFill>
            </a:endParaRPr>
          </a:p>
        </p:txBody>
      </p:sp>
      <p:sp>
        <p:nvSpPr>
          <p:cNvPr id="12" name="文本框 11"/>
          <p:cNvSpPr txBox="1"/>
          <p:nvPr>
            <p:custDataLst>
              <p:tags r:id="rId1"/>
            </p:custDataLst>
          </p:nvPr>
        </p:nvSpPr>
        <p:spPr>
          <a:xfrm>
            <a:off x="5918200" y="3691255"/>
            <a:ext cx="2985135" cy="2330450"/>
          </a:xfrm>
          <a:prstGeom prst="rect">
            <a:avLst/>
          </a:prstGeom>
        </p:spPr>
        <p:txBody>
          <a:bodyPr wrap="square">
            <a:noAutofit/>
            <a:extLst>
              <a:ext uri="{4A0BC546-FE56-4ADE-93B0-CB8AF2F6F144}">
                <wpsdc:textFrameExt xmlns:wpsdc="http://www.wps.cn/officeDocument/2022/drawingmlCustomData" type="text"/>
              </a:ext>
            </a:extLst>
          </a:bodyPr>
          <a:p>
            <a:pPr marL="228600" indent="-228600" algn="l" fontAlgn="base">
              <a:lnSpc>
                <a:spcPct val="130000"/>
              </a:lnSpc>
              <a:spcBef>
                <a:spcPts val="1000"/>
              </a:spcBef>
              <a:spcAft>
                <a:spcPts val="50"/>
              </a:spcAft>
              <a:buClrTx/>
              <a:buSzTx/>
              <a:buFont typeface="Arial" panose="020B0604020202020204" pitchFamily="34" charset="0"/>
              <a:buChar char="•"/>
            </a:pPr>
            <a:r>
              <a:rPr lang="zh-CN" altLang="en-US" sz="2400" b="1"/>
              <a:t>图片处理，缩</a:t>
            </a:r>
            <a:r>
              <a:rPr lang="en-US" altLang="zh-CN" sz="2400" b="1"/>
              <a:t>1/100</a:t>
            </a:r>
            <a:endParaRPr lang="zh-CN" altLang="en-US" sz="2400" b="1"/>
          </a:p>
          <a:p>
            <a:pPr marL="228600" indent="-228600" algn="l" fontAlgn="base">
              <a:lnSpc>
                <a:spcPct val="130000"/>
              </a:lnSpc>
              <a:spcBef>
                <a:spcPts val="1000"/>
              </a:spcBef>
              <a:spcAft>
                <a:spcPts val="50"/>
              </a:spcAft>
              <a:buClrTx/>
              <a:buSzTx/>
              <a:buFont typeface="Arial" panose="020B0604020202020204" pitchFamily="34" charset="0"/>
              <a:buChar char="•"/>
            </a:pPr>
            <a:r>
              <a:rPr lang="zh-CN" altLang="en-US" sz="2400" b="1"/>
              <a:t>可负载时均很稳定</a:t>
            </a:r>
            <a:endParaRPr lang="zh-CN" altLang="en-US" sz="2400" b="1"/>
          </a:p>
          <a:p>
            <a:pPr marL="228600" indent="-228600" algn="l" fontAlgn="base">
              <a:lnSpc>
                <a:spcPct val="130000"/>
              </a:lnSpc>
              <a:spcBef>
                <a:spcPts val="1000"/>
              </a:spcBef>
              <a:spcAft>
                <a:spcPts val="50"/>
              </a:spcAft>
              <a:buClrTx/>
              <a:buSzTx/>
              <a:buFont typeface="Arial" panose="020B0604020202020204" pitchFamily="34" charset="0"/>
              <a:buChar char="•"/>
            </a:pPr>
            <a:r>
              <a:rPr lang="zh-CN" altLang="en-US" sz="2400" b="1"/>
              <a:t>性能差别不大，</a:t>
            </a:r>
            <a:r>
              <a:rPr lang="en-US" altLang="zh-CN" sz="2400" b="1"/>
              <a:t>Mongo</a:t>
            </a:r>
            <a:r>
              <a:rPr lang="zh-CN" altLang="en-US" sz="2400" b="1"/>
              <a:t>好一点点</a:t>
            </a:r>
            <a:endParaRPr lang="zh-CN" altLang="en-US" sz="2400" b="1"/>
          </a:p>
          <a:p>
            <a:pPr marL="228600" indent="-228600" algn="l" fontAlgn="base">
              <a:lnSpc>
                <a:spcPct val="130000"/>
              </a:lnSpc>
              <a:spcBef>
                <a:spcPts val="1000"/>
              </a:spcBef>
              <a:spcAft>
                <a:spcPts val="50"/>
              </a:spcAft>
              <a:buClrTx/>
              <a:buSzTx/>
              <a:buFont typeface="Arial" panose="020B0604020202020204" pitchFamily="34" charset="0"/>
              <a:buChar char="•"/>
            </a:pPr>
            <a:endParaRPr lang="zh-CN" altLang="en-US" sz="2400" b="1"/>
          </a:p>
          <a:p>
            <a:pPr marL="228600" indent="-228600" algn="l" fontAlgn="base">
              <a:lnSpc>
                <a:spcPct val="130000"/>
              </a:lnSpc>
              <a:spcBef>
                <a:spcPts val="1000"/>
              </a:spcBef>
              <a:spcAft>
                <a:spcPts val="50"/>
              </a:spcAft>
              <a:buClrTx/>
              <a:buSzTx/>
              <a:buFont typeface="Arial" panose="020B0604020202020204" pitchFamily="34" charset="0"/>
              <a:buChar char="•"/>
            </a:pPr>
            <a:endParaRPr lang="zh-CN" altLang="en-US" sz="2400" b="1"/>
          </a:p>
        </p:txBody>
      </p:sp>
      <p:pic>
        <p:nvPicPr>
          <p:cNvPr id="9" name="图片 8"/>
          <p:cNvPicPr>
            <a:picLocks noChangeAspect="1"/>
          </p:cNvPicPr>
          <p:nvPr>
            <p:custDataLst>
              <p:tags r:id="rId2"/>
            </p:custDataLst>
          </p:nvPr>
        </p:nvPicPr>
        <p:blipFill>
          <a:blip r:embed="rId3"/>
          <a:stretch>
            <a:fillRect/>
          </a:stretch>
        </p:blipFill>
        <p:spPr>
          <a:xfrm>
            <a:off x="901065" y="1757680"/>
            <a:ext cx="6529705" cy="1158240"/>
          </a:xfrm>
          <a:prstGeom prst="rect">
            <a:avLst/>
          </a:prstGeom>
        </p:spPr>
      </p:pic>
      <p:pic>
        <p:nvPicPr>
          <p:cNvPr id="1609511201" name="图片 2"/>
          <p:cNvPicPr>
            <a:picLocks noChangeAspect="1"/>
          </p:cNvPicPr>
          <p:nvPr>
            <p:custDataLst>
              <p:tags r:id="rId4"/>
            </p:custDataLst>
          </p:nvPr>
        </p:nvPicPr>
        <p:blipFill>
          <a:blip r:embed="rId5">
            <a:extLst>
              <a:ext uri="{28A0092B-C50C-407E-A947-70E740481C1C}">
                <a14:useLocalDpi xmlns:a14="http://schemas.microsoft.com/office/drawing/2010/main" val="0"/>
              </a:ext>
            </a:extLst>
          </a:blip>
          <a:srcRect/>
          <a:stretch>
            <a:fillRect/>
          </a:stretch>
        </p:blipFill>
        <p:spPr bwMode="auto">
          <a:xfrm>
            <a:off x="669290" y="3074670"/>
            <a:ext cx="4904105" cy="2947670"/>
          </a:xfrm>
          <a:prstGeom prst="rect">
            <a:avLst/>
          </a:prstGeom>
          <a:noFill/>
        </p:spPr>
      </p:pic>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355" y="136525"/>
            <a:ext cx="8710863" cy="845894"/>
          </a:xfrm>
        </p:spPr>
        <p:txBody>
          <a:bodyPr/>
          <a:lstStyle/>
          <a:p>
            <a:r>
              <a:rPr lang="zh-CN" altLang="en-US" dirty="0"/>
              <a:t>实验结果</a:t>
            </a:r>
            <a:r>
              <a:rPr lang="en-US" altLang="zh-CN" dirty="0"/>
              <a:t>&amp;</a:t>
            </a:r>
            <a:r>
              <a:rPr lang="zh-CN" altLang="en-US" dirty="0"/>
              <a:t>分析</a:t>
            </a:r>
            <a:r>
              <a:rPr lang="en-US" altLang="zh-CN" dirty="0"/>
              <a:t>——</a:t>
            </a:r>
            <a:r>
              <a:rPr lang="zh-CN" altLang="en-US" dirty="0"/>
              <a:t>相同情况对比</a:t>
            </a:r>
            <a:endParaRPr lang="zh-CN" altLang="en-US" dirty="0"/>
          </a:p>
        </p:txBody>
      </p:sp>
      <p:sp>
        <p:nvSpPr>
          <p:cNvPr id="4" name="日期占位符 3"/>
          <p:cNvSpPr>
            <a:spLocks noGrp="1"/>
          </p:cNvSpPr>
          <p:nvPr>
            <p:ph type="dt" sz="half" idx="10"/>
          </p:nvPr>
        </p:nvSpPr>
        <p:spPr/>
        <p:txBody>
          <a:bodyPr/>
          <a:lstStyle/>
          <a:p>
            <a:r>
              <a:rPr lang="en-US" altLang="zh-CN" dirty="0"/>
              <a:t>2023/11/30</a:t>
            </a:r>
            <a:endParaRPr lang="en-US" dirty="0"/>
          </a:p>
        </p:txBody>
      </p:sp>
      <p:sp>
        <p:nvSpPr>
          <p:cNvPr id="5" name="页脚占位符 4"/>
          <p:cNvSpPr>
            <a:spLocks noGrp="1"/>
          </p:cNvSpPr>
          <p:nvPr>
            <p:ph type="ftr" sz="quarter" idx="11"/>
          </p:nvPr>
        </p:nvSpPr>
        <p:spPr/>
        <p:txBody>
          <a:bodyPr/>
          <a:lstStyle/>
          <a:p>
            <a:r>
              <a:rPr lang="en-US" altLang="zh-CN" dirty="0"/>
              <a:t>JavaEE</a:t>
            </a:r>
            <a:r>
              <a:rPr lang="zh-CN" altLang="en-US" dirty="0"/>
              <a:t>平台技术</a:t>
            </a:r>
            <a:endParaRPr lang="zh-CN" altLang="en-US" dirty="0"/>
          </a:p>
        </p:txBody>
      </p:sp>
      <p:sp>
        <p:nvSpPr>
          <p:cNvPr id="6" name="灯片编号占位符 5"/>
          <p:cNvSpPr>
            <a:spLocks noGrp="1"/>
          </p:cNvSpPr>
          <p:nvPr>
            <p:ph type="sldNum" sz="quarter" idx="12"/>
          </p:nvPr>
        </p:nvSpPr>
        <p:spPr/>
        <p:txBody>
          <a:bodyPr/>
          <a:lstStyle/>
          <a:p>
            <a:fld id="{401D8FB3-004B-4BFB-A211-911F78DFA1A1}" type="slidenum">
              <a:rPr lang="en-US" smtClean="0"/>
            </a:fld>
            <a:endParaRPr lang="en-US"/>
          </a:p>
        </p:txBody>
      </p:sp>
      <p:sp>
        <p:nvSpPr>
          <p:cNvPr id="3" name="文本框 2"/>
          <p:cNvSpPr txBox="1"/>
          <p:nvPr/>
        </p:nvSpPr>
        <p:spPr>
          <a:xfrm>
            <a:off x="1404620" y="6529070"/>
            <a:ext cx="3048000" cy="368300"/>
          </a:xfrm>
          <a:prstGeom prst="rect">
            <a:avLst/>
          </a:prstGeom>
          <a:noFill/>
        </p:spPr>
        <p:txBody>
          <a:bodyPr wrap="square" rtlCol="0">
            <a:spAutoFit/>
          </a:bodyPr>
          <a:p>
            <a:endParaRPr lang="zh-CN" altLang="en-US"/>
          </a:p>
        </p:txBody>
      </p:sp>
      <p:sp>
        <p:nvSpPr>
          <p:cNvPr id="7" name="内容占位符 6"/>
          <p:cNvSpPr/>
          <p:nvPr>
            <p:ph idx="1"/>
          </p:nvPr>
        </p:nvSpPr>
        <p:spPr/>
        <p:txBody>
          <a:bodyPr/>
          <a:p>
            <a:r>
              <a:rPr lang="zh-CN"/>
              <a:t>相同</a:t>
            </a:r>
            <a:r>
              <a:t>请求频率</a:t>
            </a:r>
            <a:r>
              <a:rPr lang="en-US"/>
              <a:t>—</a:t>
            </a:r>
            <a:r>
              <a:rPr lang="zh-CN" altLang="en-US"/>
              <a:t>读</a:t>
            </a:r>
            <a:r>
              <a:rPr lang="zh-CN">
                <a:sym typeface="+mn-ea"/>
              </a:rPr>
              <a:t>（</a:t>
            </a:r>
            <a:r>
              <a:rPr lang="en-US" altLang="zh-CN">
                <a:sym typeface="+mn-ea"/>
              </a:rPr>
              <a:t>MySQL</a:t>
            </a:r>
            <a:r>
              <a:rPr lang="zh-CN" altLang="en-US">
                <a:sym typeface="+mn-ea"/>
              </a:rPr>
              <a:t>为有索引的数据</a:t>
            </a:r>
            <a:r>
              <a:rPr lang="zh-CN">
                <a:sym typeface="+mn-ea"/>
              </a:rPr>
              <a:t>）</a:t>
            </a:r>
            <a:endParaRPr lang="zh-CN"/>
          </a:p>
          <a:p>
            <a:pPr marL="685800" lvl="1" indent="-228600">
              <a:buFont typeface="Arial" panose="020B0604020202020204" pitchFamily="34" charset="0"/>
              <a:buChar char="•"/>
            </a:pPr>
            <a:endParaRPr lang="zh-CN" altLang="en-US">
              <a:solidFill>
                <a:schemeClr val="tx1"/>
              </a:solidFill>
            </a:endParaRPr>
          </a:p>
          <a:p>
            <a:pPr marL="685800" lvl="1" indent="-228600">
              <a:buFont typeface="Arial" panose="020B0604020202020204" pitchFamily="34" charset="0"/>
              <a:buChar char="•"/>
            </a:pPr>
            <a:endParaRPr lang="zh-CN" altLang="en-US">
              <a:solidFill>
                <a:schemeClr val="tx1"/>
              </a:solidFill>
            </a:endParaRPr>
          </a:p>
          <a:p>
            <a:pPr marL="457200" lvl="1" indent="0">
              <a:buFont typeface="Arial" panose="020B0604020202020204" pitchFamily="34" charset="0"/>
              <a:buNone/>
            </a:pPr>
            <a:endParaRPr lang="zh-CN" altLang="en-US">
              <a:solidFill>
                <a:schemeClr val="tx1"/>
              </a:solidFill>
            </a:endParaRPr>
          </a:p>
        </p:txBody>
      </p:sp>
      <p:sp>
        <p:nvSpPr>
          <p:cNvPr id="12" name="文本框 11"/>
          <p:cNvSpPr txBox="1"/>
          <p:nvPr>
            <p:custDataLst>
              <p:tags r:id="rId1"/>
            </p:custDataLst>
          </p:nvPr>
        </p:nvSpPr>
        <p:spPr>
          <a:xfrm>
            <a:off x="5918200" y="3691255"/>
            <a:ext cx="2985135" cy="1545590"/>
          </a:xfrm>
          <a:prstGeom prst="rect">
            <a:avLst/>
          </a:prstGeom>
        </p:spPr>
        <p:txBody>
          <a:bodyPr wrap="square">
            <a:noAutofit/>
            <a:extLst>
              <a:ext uri="{4A0BC546-FE56-4ADE-93B0-CB8AF2F6F144}">
                <wpsdc:textFrameExt xmlns:wpsdc="http://www.wps.cn/officeDocument/2022/drawingmlCustomData" type="text"/>
              </a:ext>
            </a:extLst>
          </a:bodyPr>
          <a:p>
            <a:pPr marL="228600" indent="-228600" algn="l" fontAlgn="base">
              <a:lnSpc>
                <a:spcPct val="130000"/>
              </a:lnSpc>
              <a:spcBef>
                <a:spcPts val="1000"/>
              </a:spcBef>
              <a:spcAft>
                <a:spcPts val="50"/>
              </a:spcAft>
              <a:buClrTx/>
              <a:buSzTx/>
              <a:buFont typeface="Arial" panose="020B0604020202020204" pitchFamily="34" charset="0"/>
              <a:buChar char="•"/>
            </a:pPr>
            <a:r>
              <a:rPr lang="zh-CN" altLang="en-US" sz="2400" b="1"/>
              <a:t>均较稳定</a:t>
            </a:r>
            <a:endParaRPr lang="zh-CN" altLang="en-US" sz="2400" b="1"/>
          </a:p>
          <a:p>
            <a:pPr marL="228600" indent="-228600" algn="l" fontAlgn="base">
              <a:lnSpc>
                <a:spcPct val="130000"/>
              </a:lnSpc>
              <a:spcBef>
                <a:spcPts val="1000"/>
              </a:spcBef>
              <a:spcAft>
                <a:spcPts val="50"/>
              </a:spcAft>
              <a:buClrTx/>
              <a:buSzTx/>
              <a:buFont typeface="Arial" panose="020B0604020202020204" pitchFamily="34" charset="0"/>
              <a:buChar char="•"/>
            </a:pPr>
            <a:r>
              <a:rPr lang="en-US" altLang="zh-CN" sz="2400" b="1"/>
              <a:t>Mongo</a:t>
            </a:r>
            <a:r>
              <a:rPr lang="zh-CN" altLang="en-US" sz="2400" b="1"/>
              <a:t>明显更优</a:t>
            </a:r>
            <a:endParaRPr lang="zh-CN" altLang="en-US" sz="2400" b="1"/>
          </a:p>
          <a:p>
            <a:pPr marL="228600" indent="-228600" algn="l" fontAlgn="base">
              <a:lnSpc>
                <a:spcPct val="130000"/>
              </a:lnSpc>
              <a:spcBef>
                <a:spcPts val="1000"/>
              </a:spcBef>
              <a:spcAft>
                <a:spcPts val="50"/>
              </a:spcAft>
              <a:buClrTx/>
              <a:buSzTx/>
              <a:buFont typeface="Arial" panose="020B0604020202020204" pitchFamily="34" charset="0"/>
              <a:buChar char="•"/>
            </a:pPr>
            <a:endParaRPr lang="zh-CN" altLang="en-US" sz="2400" b="1"/>
          </a:p>
        </p:txBody>
      </p:sp>
      <p:pic>
        <p:nvPicPr>
          <p:cNvPr id="8" name="图片 7"/>
          <p:cNvPicPr>
            <a:picLocks noChangeAspect="1"/>
          </p:cNvPicPr>
          <p:nvPr>
            <p:custDataLst>
              <p:tags r:id="rId2"/>
            </p:custDataLst>
          </p:nvPr>
        </p:nvPicPr>
        <p:blipFill>
          <a:blip r:embed="rId3"/>
          <a:stretch>
            <a:fillRect/>
          </a:stretch>
        </p:blipFill>
        <p:spPr>
          <a:xfrm>
            <a:off x="1019175" y="1734185"/>
            <a:ext cx="5737225" cy="1205230"/>
          </a:xfrm>
          <a:prstGeom prst="rect">
            <a:avLst/>
          </a:prstGeom>
        </p:spPr>
      </p:pic>
      <p:pic>
        <p:nvPicPr>
          <p:cNvPr id="414661932" name="图片 3"/>
          <p:cNvPicPr>
            <a:picLocks noChangeAspect="1"/>
          </p:cNvPicPr>
          <p:nvPr>
            <p:custDataLst>
              <p:tags r:id="rId4"/>
            </p:custDataLst>
          </p:nvPr>
        </p:nvPicPr>
        <p:blipFill>
          <a:blip r:embed="rId5">
            <a:extLst>
              <a:ext uri="{28A0092B-C50C-407E-A947-70E740481C1C}">
                <a14:useLocalDpi xmlns:a14="http://schemas.microsoft.com/office/drawing/2010/main" val="0"/>
              </a:ext>
            </a:extLst>
          </a:blip>
          <a:srcRect/>
          <a:stretch>
            <a:fillRect/>
          </a:stretch>
        </p:blipFill>
        <p:spPr bwMode="auto">
          <a:xfrm>
            <a:off x="1019175" y="3074670"/>
            <a:ext cx="4584700" cy="2755900"/>
          </a:xfrm>
          <a:prstGeom prst="rect">
            <a:avLst/>
          </a:prstGeom>
          <a:noFill/>
        </p:spPr>
      </p:pic>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355" y="136525"/>
            <a:ext cx="8710863" cy="845894"/>
          </a:xfrm>
        </p:spPr>
        <p:txBody>
          <a:bodyPr/>
          <a:lstStyle/>
          <a:p>
            <a:r>
              <a:rPr lang="zh-CN" altLang="en-US" dirty="0"/>
              <a:t>实验设计</a:t>
            </a:r>
            <a:endParaRPr lang="zh-CN" altLang="en-US" dirty="0"/>
          </a:p>
        </p:txBody>
      </p:sp>
      <p:sp>
        <p:nvSpPr>
          <p:cNvPr id="4" name="日期占位符 3"/>
          <p:cNvSpPr>
            <a:spLocks noGrp="1"/>
          </p:cNvSpPr>
          <p:nvPr>
            <p:ph type="dt" sz="half" idx="10"/>
          </p:nvPr>
        </p:nvSpPr>
        <p:spPr/>
        <p:txBody>
          <a:bodyPr/>
          <a:lstStyle/>
          <a:p>
            <a:r>
              <a:rPr lang="en-US" altLang="zh-CN" dirty="0"/>
              <a:t>2023/11/30</a:t>
            </a:r>
            <a:endParaRPr lang="en-US" dirty="0"/>
          </a:p>
        </p:txBody>
      </p:sp>
      <p:sp>
        <p:nvSpPr>
          <p:cNvPr id="5" name="页脚占位符 4"/>
          <p:cNvSpPr>
            <a:spLocks noGrp="1"/>
          </p:cNvSpPr>
          <p:nvPr>
            <p:ph type="ftr" sz="quarter" idx="11"/>
          </p:nvPr>
        </p:nvSpPr>
        <p:spPr/>
        <p:txBody>
          <a:bodyPr/>
          <a:lstStyle/>
          <a:p>
            <a:r>
              <a:rPr lang="en-US" altLang="zh-CN" dirty="0"/>
              <a:t>JavaEE</a:t>
            </a:r>
            <a:r>
              <a:rPr lang="zh-CN" altLang="en-US" dirty="0"/>
              <a:t>平台技术</a:t>
            </a:r>
            <a:endParaRPr lang="zh-CN" altLang="en-US" dirty="0"/>
          </a:p>
        </p:txBody>
      </p:sp>
      <p:sp>
        <p:nvSpPr>
          <p:cNvPr id="6" name="灯片编号占位符 5"/>
          <p:cNvSpPr>
            <a:spLocks noGrp="1"/>
          </p:cNvSpPr>
          <p:nvPr>
            <p:ph type="sldNum" sz="quarter" idx="12"/>
          </p:nvPr>
        </p:nvSpPr>
        <p:spPr/>
        <p:txBody>
          <a:bodyPr/>
          <a:lstStyle/>
          <a:p>
            <a:fld id="{401D8FB3-004B-4BFB-A211-911F78DFA1A1}" type="slidenum">
              <a:rPr lang="en-US" smtClean="0"/>
            </a:fld>
            <a:endParaRPr lang="en-US"/>
          </a:p>
        </p:txBody>
      </p:sp>
      <p:sp>
        <p:nvSpPr>
          <p:cNvPr id="3" name="文本框 2"/>
          <p:cNvSpPr txBox="1"/>
          <p:nvPr/>
        </p:nvSpPr>
        <p:spPr>
          <a:xfrm>
            <a:off x="1404620" y="6529070"/>
            <a:ext cx="3048000" cy="368300"/>
          </a:xfrm>
          <a:prstGeom prst="rect">
            <a:avLst/>
          </a:prstGeom>
          <a:noFill/>
        </p:spPr>
        <p:txBody>
          <a:bodyPr wrap="square" rtlCol="0">
            <a:spAutoFit/>
          </a:bodyPr>
          <a:p>
            <a:endParaRPr lang="zh-CN" altLang="en-US"/>
          </a:p>
        </p:txBody>
      </p:sp>
      <p:sp>
        <p:nvSpPr>
          <p:cNvPr id="7" name="内容占位符 6"/>
          <p:cNvSpPr/>
          <p:nvPr>
            <p:ph idx="1"/>
          </p:nvPr>
        </p:nvSpPr>
        <p:spPr/>
        <p:txBody>
          <a:bodyPr/>
          <a:p>
            <a:r>
              <a:rPr lang="zh-CN" altLang="en-US"/>
              <a:t>一：最大吞吐量</a:t>
            </a:r>
            <a:endParaRPr lang="zh-CN" altLang="en-US"/>
          </a:p>
          <a:p>
            <a:pPr marL="685800" lvl="1" indent="-228600">
              <a:buFont typeface="Arial" panose="020B0604020202020204" pitchFamily="34" charset="0"/>
              <a:buChar char="•"/>
            </a:pPr>
            <a:r>
              <a:rPr lang="zh-CN" altLang="en-US" sz="2800">
                <a:solidFill>
                  <a:schemeClr val="tx1"/>
                </a:solidFill>
              </a:rPr>
              <a:t>固定时间改变线程数下吞吐量变化情况</a:t>
            </a:r>
            <a:endParaRPr lang="zh-CN" altLang="en-US" sz="2800">
              <a:solidFill>
                <a:schemeClr val="tx1"/>
              </a:solidFill>
            </a:endParaRPr>
          </a:p>
          <a:p>
            <a:pPr marL="685800" lvl="1" indent="-228600">
              <a:buFont typeface="Arial" panose="020B0604020202020204" pitchFamily="34" charset="0"/>
              <a:buChar char="•"/>
            </a:pPr>
            <a:r>
              <a:rPr lang="zh-CN" altLang="en-US" sz="2800">
                <a:solidFill>
                  <a:schemeClr val="tx1"/>
                </a:solidFill>
              </a:rPr>
              <a:t>增加循环和定时器探求限制反应时间下的最大吞吐量（针对线程发不出）</a:t>
            </a:r>
            <a:endParaRPr lang="zh-CN" altLang="en-US" sz="2800">
              <a:solidFill>
                <a:schemeClr val="tx1"/>
              </a:solidFill>
            </a:endParaRPr>
          </a:p>
          <a:p>
            <a:pPr marL="228600" lvl="0" indent="-228600">
              <a:buFont typeface="Arial" panose="020B0604020202020204" pitchFamily="34" charset="0"/>
              <a:buChar char="•"/>
            </a:pPr>
            <a:r>
              <a:rPr lang="zh-CN" altLang="en-US">
                <a:solidFill>
                  <a:schemeClr val="tx1"/>
                </a:solidFill>
              </a:rPr>
              <a:t>二：相同情况下Mongo与MySQL中位反应时间对比</a:t>
            </a:r>
            <a:endParaRPr lang="zh-CN" altLang="en-US">
              <a:solidFill>
                <a:schemeClr val="tx1"/>
              </a:solidFill>
            </a:endParaRPr>
          </a:p>
          <a:p>
            <a:pPr marL="685800" lvl="1" indent="-228600">
              <a:buFont typeface="Arial" panose="020B0604020202020204" pitchFamily="34" charset="0"/>
              <a:buChar char="•"/>
            </a:pPr>
            <a:r>
              <a:rPr lang="zh-CN" altLang="en-US" sz="2800">
                <a:solidFill>
                  <a:schemeClr val="tx1"/>
                </a:solidFill>
              </a:rPr>
              <a:t>不同请求频率的中位反应时间</a:t>
            </a:r>
            <a:endParaRPr lang="zh-CN" altLang="en-US" sz="2800">
              <a:solidFill>
                <a:schemeClr val="tx1"/>
              </a:solidFill>
            </a:endParaRPr>
          </a:p>
          <a:p>
            <a:pPr marL="685800" lvl="1" indent="-228600">
              <a:buFont typeface="Arial" panose="020B0604020202020204" pitchFamily="34" charset="0"/>
              <a:buChar char="•"/>
            </a:pPr>
            <a:r>
              <a:rPr lang="zh-CN" altLang="en-US" sz="2800">
                <a:solidFill>
                  <a:schemeClr val="tx1"/>
                </a:solidFill>
              </a:rPr>
              <a:t>相同请求频率的中位反应时间</a:t>
            </a:r>
            <a:endParaRPr lang="zh-CN" altLang="en-US" sz="2800">
              <a:solidFill>
                <a:schemeClr val="tx1"/>
              </a:solidFill>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355" y="136525"/>
            <a:ext cx="8710863" cy="845894"/>
          </a:xfrm>
        </p:spPr>
        <p:txBody>
          <a:bodyPr/>
          <a:lstStyle/>
          <a:p>
            <a:r>
              <a:rPr lang="zh-CN" altLang="en-US" dirty="0"/>
              <a:t>实验结果</a:t>
            </a:r>
            <a:r>
              <a:rPr lang="en-US" altLang="zh-CN" dirty="0"/>
              <a:t>&amp;</a:t>
            </a:r>
            <a:r>
              <a:rPr lang="zh-CN" altLang="en-US" dirty="0"/>
              <a:t>分析</a:t>
            </a:r>
            <a:r>
              <a:rPr lang="en-US" altLang="zh-CN" dirty="0"/>
              <a:t>——</a:t>
            </a:r>
            <a:r>
              <a:rPr lang="zh-CN" altLang="en-US" dirty="0"/>
              <a:t>相同情况对比</a:t>
            </a:r>
            <a:endParaRPr lang="zh-CN" altLang="en-US" dirty="0"/>
          </a:p>
        </p:txBody>
      </p:sp>
      <p:sp>
        <p:nvSpPr>
          <p:cNvPr id="4" name="日期占位符 3"/>
          <p:cNvSpPr>
            <a:spLocks noGrp="1"/>
          </p:cNvSpPr>
          <p:nvPr>
            <p:ph type="dt" sz="half" idx="10"/>
          </p:nvPr>
        </p:nvSpPr>
        <p:spPr/>
        <p:txBody>
          <a:bodyPr/>
          <a:lstStyle/>
          <a:p>
            <a:r>
              <a:rPr lang="en-US" altLang="zh-CN" dirty="0"/>
              <a:t>2023/11/30</a:t>
            </a:r>
            <a:endParaRPr lang="en-US" dirty="0"/>
          </a:p>
        </p:txBody>
      </p:sp>
      <p:sp>
        <p:nvSpPr>
          <p:cNvPr id="5" name="页脚占位符 4"/>
          <p:cNvSpPr>
            <a:spLocks noGrp="1"/>
          </p:cNvSpPr>
          <p:nvPr>
            <p:ph type="ftr" sz="quarter" idx="11"/>
          </p:nvPr>
        </p:nvSpPr>
        <p:spPr/>
        <p:txBody>
          <a:bodyPr/>
          <a:lstStyle/>
          <a:p>
            <a:r>
              <a:rPr lang="en-US" altLang="zh-CN" dirty="0"/>
              <a:t>JavaEE</a:t>
            </a:r>
            <a:r>
              <a:rPr lang="zh-CN" altLang="en-US" dirty="0"/>
              <a:t>平台技术</a:t>
            </a:r>
            <a:endParaRPr lang="zh-CN" altLang="en-US" dirty="0"/>
          </a:p>
        </p:txBody>
      </p:sp>
      <p:sp>
        <p:nvSpPr>
          <p:cNvPr id="6" name="灯片编号占位符 5"/>
          <p:cNvSpPr>
            <a:spLocks noGrp="1"/>
          </p:cNvSpPr>
          <p:nvPr>
            <p:ph type="sldNum" sz="quarter" idx="12"/>
          </p:nvPr>
        </p:nvSpPr>
        <p:spPr/>
        <p:txBody>
          <a:bodyPr/>
          <a:lstStyle/>
          <a:p>
            <a:fld id="{401D8FB3-004B-4BFB-A211-911F78DFA1A1}" type="slidenum">
              <a:rPr lang="en-US" smtClean="0"/>
            </a:fld>
            <a:endParaRPr lang="en-US"/>
          </a:p>
        </p:txBody>
      </p:sp>
      <p:sp>
        <p:nvSpPr>
          <p:cNvPr id="3" name="文本框 2"/>
          <p:cNvSpPr txBox="1"/>
          <p:nvPr/>
        </p:nvSpPr>
        <p:spPr>
          <a:xfrm>
            <a:off x="1404620" y="6529070"/>
            <a:ext cx="3048000" cy="368300"/>
          </a:xfrm>
          <a:prstGeom prst="rect">
            <a:avLst/>
          </a:prstGeom>
          <a:noFill/>
        </p:spPr>
        <p:txBody>
          <a:bodyPr wrap="square" rtlCol="0">
            <a:spAutoFit/>
          </a:bodyPr>
          <a:p>
            <a:endParaRPr lang="zh-CN" altLang="en-US"/>
          </a:p>
        </p:txBody>
      </p:sp>
      <p:sp>
        <p:nvSpPr>
          <p:cNvPr id="7" name="内容占位符 6"/>
          <p:cNvSpPr/>
          <p:nvPr>
            <p:ph idx="1"/>
          </p:nvPr>
        </p:nvSpPr>
        <p:spPr/>
        <p:txBody>
          <a:bodyPr/>
          <a:p>
            <a:r>
              <a:rPr lang="zh-CN"/>
              <a:t>相同</a:t>
            </a:r>
            <a:r>
              <a:t>请求频率</a:t>
            </a:r>
            <a:r>
              <a:rPr lang="en-US"/>
              <a:t>—</a:t>
            </a:r>
            <a:r>
              <a:rPr lang="zh-CN" altLang="en-US"/>
              <a:t>写</a:t>
            </a:r>
            <a:endParaRPr lang="zh-CN"/>
          </a:p>
          <a:p>
            <a:pPr marL="685800" lvl="1" indent="-228600">
              <a:buFont typeface="Arial" panose="020B0604020202020204" pitchFamily="34" charset="0"/>
              <a:buChar char="•"/>
            </a:pPr>
            <a:endParaRPr lang="zh-CN" altLang="en-US">
              <a:solidFill>
                <a:schemeClr val="tx1"/>
              </a:solidFill>
            </a:endParaRPr>
          </a:p>
          <a:p>
            <a:pPr marL="685800" lvl="1" indent="-228600">
              <a:buFont typeface="Arial" panose="020B0604020202020204" pitchFamily="34" charset="0"/>
              <a:buChar char="•"/>
            </a:pPr>
            <a:endParaRPr lang="zh-CN" altLang="en-US">
              <a:solidFill>
                <a:schemeClr val="tx1"/>
              </a:solidFill>
            </a:endParaRPr>
          </a:p>
          <a:p>
            <a:pPr marL="457200" lvl="1" indent="0">
              <a:buFont typeface="Arial" panose="020B0604020202020204" pitchFamily="34" charset="0"/>
              <a:buNone/>
            </a:pPr>
            <a:endParaRPr lang="zh-CN" altLang="en-US">
              <a:solidFill>
                <a:schemeClr val="tx1"/>
              </a:solidFill>
            </a:endParaRPr>
          </a:p>
        </p:txBody>
      </p:sp>
      <p:sp>
        <p:nvSpPr>
          <p:cNvPr id="12" name="文本框 11"/>
          <p:cNvSpPr txBox="1"/>
          <p:nvPr>
            <p:custDataLst>
              <p:tags r:id="rId1"/>
            </p:custDataLst>
          </p:nvPr>
        </p:nvSpPr>
        <p:spPr>
          <a:xfrm>
            <a:off x="5918200" y="3691255"/>
            <a:ext cx="2985135" cy="2330450"/>
          </a:xfrm>
          <a:prstGeom prst="rect">
            <a:avLst/>
          </a:prstGeom>
        </p:spPr>
        <p:txBody>
          <a:bodyPr wrap="square">
            <a:noAutofit/>
            <a:extLst>
              <a:ext uri="{4A0BC546-FE56-4ADE-93B0-CB8AF2F6F144}">
                <wpsdc:textFrameExt xmlns:wpsdc="http://www.wps.cn/officeDocument/2022/drawingmlCustomData" type="text"/>
              </a:ext>
            </a:extLst>
          </a:bodyPr>
          <a:p>
            <a:pPr marL="228600" indent="-228600" algn="l" fontAlgn="base">
              <a:lnSpc>
                <a:spcPct val="130000"/>
              </a:lnSpc>
              <a:spcBef>
                <a:spcPts val="1000"/>
              </a:spcBef>
              <a:spcAft>
                <a:spcPts val="50"/>
              </a:spcAft>
              <a:buClrTx/>
              <a:buSzTx/>
              <a:buFont typeface="Arial" panose="020B0604020202020204" pitchFamily="34" charset="0"/>
              <a:buChar char="•"/>
            </a:pPr>
            <a:r>
              <a:rPr lang="zh-CN" altLang="en-US" sz="2400" b="1"/>
              <a:t>均交稳定</a:t>
            </a:r>
            <a:endParaRPr lang="zh-CN" altLang="en-US" sz="2400" b="1"/>
          </a:p>
          <a:p>
            <a:pPr marL="228600" indent="-228600" algn="l" fontAlgn="base">
              <a:lnSpc>
                <a:spcPct val="130000"/>
              </a:lnSpc>
              <a:spcBef>
                <a:spcPts val="1000"/>
              </a:spcBef>
              <a:spcAft>
                <a:spcPts val="50"/>
              </a:spcAft>
              <a:buClrTx/>
              <a:buSzTx/>
              <a:buFont typeface="Arial" panose="020B0604020202020204" pitchFamily="34" charset="0"/>
              <a:buChar char="•"/>
            </a:pPr>
            <a:r>
              <a:rPr lang="zh-CN" altLang="en-US" sz="2400" b="1"/>
              <a:t>性能差别不大，</a:t>
            </a:r>
            <a:r>
              <a:rPr lang="en-US" altLang="zh-CN" sz="2400" b="1"/>
              <a:t>Mongo</a:t>
            </a:r>
            <a:r>
              <a:rPr lang="zh-CN" altLang="en-US" sz="2400" b="1"/>
              <a:t>好一点点</a:t>
            </a:r>
            <a:endParaRPr lang="zh-CN" altLang="en-US" sz="2400" b="1"/>
          </a:p>
          <a:p>
            <a:pPr marL="228600" indent="-228600" algn="l" fontAlgn="base">
              <a:lnSpc>
                <a:spcPct val="130000"/>
              </a:lnSpc>
              <a:spcBef>
                <a:spcPts val="1000"/>
              </a:spcBef>
              <a:spcAft>
                <a:spcPts val="50"/>
              </a:spcAft>
              <a:buClrTx/>
              <a:buSzTx/>
              <a:buFont typeface="Arial" panose="020B0604020202020204" pitchFamily="34" charset="0"/>
              <a:buChar char="•"/>
            </a:pPr>
            <a:endParaRPr lang="zh-CN" altLang="en-US" sz="2400" b="1"/>
          </a:p>
          <a:p>
            <a:pPr marL="228600" indent="-228600" algn="l" fontAlgn="base">
              <a:lnSpc>
                <a:spcPct val="130000"/>
              </a:lnSpc>
              <a:spcBef>
                <a:spcPts val="1000"/>
              </a:spcBef>
              <a:spcAft>
                <a:spcPts val="50"/>
              </a:spcAft>
              <a:buClrTx/>
              <a:buSzTx/>
              <a:buFont typeface="Arial" panose="020B0604020202020204" pitchFamily="34" charset="0"/>
              <a:buChar char="•"/>
            </a:pPr>
            <a:endParaRPr lang="zh-CN" altLang="en-US" sz="2400" b="1"/>
          </a:p>
        </p:txBody>
      </p:sp>
      <p:pic>
        <p:nvPicPr>
          <p:cNvPr id="8" name="图片 7"/>
          <p:cNvPicPr>
            <a:picLocks noChangeAspect="1"/>
          </p:cNvPicPr>
          <p:nvPr>
            <p:custDataLst>
              <p:tags r:id="rId2"/>
            </p:custDataLst>
          </p:nvPr>
        </p:nvPicPr>
        <p:blipFill>
          <a:blip r:embed="rId3"/>
          <a:stretch>
            <a:fillRect/>
          </a:stretch>
        </p:blipFill>
        <p:spPr>
          <a:xfrm>
            <a:off x="3416935" y="1262380"/>
            <a:ext cx="5356860" cy="1468120"/>
          </a:xfrm>
          <a:prstGeom prst="rect">
            <a:avLst/>
          </a:prstGeom>
        </p:spPr>
      </p:pic>
      <p:pic>
        <p:nvPicPr>
          <p:cNvPr id="93038817" name="图片 4"/>
          <p:cNvPicPr>
            <a:picLocks noChangeAspect="1"/>
          </p:cNvPicPr>
          <p:nvPr>
            <p:custDataLst>
              <p:tags r:id="rId4"/>
            </p:custDataLst>
          </p:nvPr>
        </p:nvPicPr>
        <p:blipFill>
          <a:blip r:embed="rId5">
            <a:extLst>
              <a:ext uri="{28A0092B-C50C-407E-A947-70E740481C1C}">
                <a14:useLocalDpi xmlns:a14="http://schemas.microsoft.com/office/drawing/2010/main" val="0"/>
              </a:ext>
            </a:extLst>
          </a:blip>
          <a:srcRect/>
          <a:stretch>
            <a:fillRect/>
          </a:stretch>
        </p:blipFill>
        <p:spPr bwMode="auto">
          <a:xfrm>
            <a:off x="268605" y="2794635"/>
            <a:ext cx="5254625" cy="3158490"/>
          </a:xfrm>
          <a:prstGeom prst="rect">
            <a:avLst/>
          </a:prstGeom>
          <a:noFill/>
        </p:spPr>
      </p:pic>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355" y="136525"/>
            <a:ext cx="8710863" cy="845894"/>
          </a:xfrm>
        </p:spPr>
        <p:txBody>
          <a:bodyPr/>
          <a:lstStyle/>
          <a:p>
            <a:r>
              <a:rPr lang="zh-CN" altLang="en-US" dirty="0"/>
              <a:t>实验结论</a:t>
            </a:r>
            <a:endParaRPr lang="zh-CN" altLang="en-US" dirty="0"/>
          </a:p>
        </p:txBody>
      </p:sp>
      <p:sp>
        <p:nvSpPr>
          <p:cNvPr id="4" name="日期占位符 3"/>
          <p:cNvSpPr>
            <a:spLocks noGrp="1"/>
          </p:cNvSpPr>
          <p:nvPr>
            <p:ph type="dt" sz="half" idx="10"/>
          </p:nvPr>
        </p:nvSpPr>
        <p:spPr/>
        <p:txBody>
          <a:bodyPr/>
          <a:lstStyle/>
          <a:p>
            <a:r>
              <a:rPr lang="en-US" altLang="zh-CN" dirty="0"/>
              <a:t>2023/11/30</a:t>
            </a:r>
            <a:endParaRPr lang="en-US" dirty="0"/>
          </a:p>
        </p:txBody>
      </p:sp>
      <p:sp>
        <p:nvSpPr>
          <p:cNvPr id="5" name="页脚占位符 4"/>
          <p:cNvSpPr>
            <a:spLocks noGrp="1"/>
          </p:cNvSpPr>
          <p:nvPr>
            <p:ph type="ftr" sz="quarter" idx="11"/>
          </p:nvPr>
        </p:nvSpPr>
        <p:spPr/>
        <p:txBody>
          <a:bodyPr/>
          <a:lstStyle/>
          <a:p>
            <a:r>
              <a:rPr lang="en-US" altLang="zh-CN" dirty="0"/>
              <a:t>JavaEE</a:t>
            </a:r>
            <a:r>
              <a:rPr lang="zh-CN" altLang="en-US" dirty="0"/>
              <a:t>平台技术</a:t>
            </a:r>
            <a:endParaRPr lang="zh-CN" altLang="en-US" dirty="0"/>
          </a:p>
        </p:txBody>
      </p:sp>
      <p:sp>
        <p:nvSpPr>
          <p:cNvPr id="6" name="灯片编号占位符 5"/>
          <p:cNvSpPr>
            <a:spLocks noGrp="1"/>
          </p:cNvSpPr>
          <p:nvPr>
            <p:ph type="sldNum" sz="quarter" idx="12"/>
          </p:nvPr>
        </p:nvSpPr>
        <p:spPr/>
        <p:txBody>
          <a:bodyPr/>
          <a:lstStyle/>
          <a:p>
            <a:fld id="{401D8FB3-004B-4BFB-A211-911F78DFA1A1}" type="slidenum">
              <a:rPr lang="en-US" smtClean="0"/>
            </a:fld>
            <a:endParaRPr lang="en-US"/>
          </a:p>
        </p:txBody>
      </p:sp>
      <p:sp>
        <p:nvSpPr>
          <p:cNvPr id="3" name="文本框 2"/>
          <p:cNvSpPr txBox="1"/>
          <p:nvPr/>
        </p:nvSpPr>
        <p:spPr>
          <a:xfrm>
            <a:off x="1404620" y="6529070"/>
            <a:ext cx="3048000" cy="368300"/>
          </a:xfrm>
          <a:prstGeom prst="rect">
            <a:avLst/>
          </a:prstGeom>
          <a:noFill/>
        </p:spPr>
        <p:txBody>
          <a:bodyPr wrap="square" rtlCol="0">
            <a:spAutoFit/>
          </a:bodyPr>
          <a:p>
            <a:endParaRPr lang="zh-CN" altLang="en-US"/>
          </a:p>
        </p:txBody>
      </p:sp>
      <p:sp>
        <p:nvSpPr>
          <p:cNvPr id="7" name="内容占位符 6"/>
          <p:cNvSpPr/>
          <p:nvPr>
            <p:ph idx="1"/>
          </p:nvPr>
        </p:nvSpPr>
        <p:spPr/>
        <p:txBody>
          <a:bodyPr/>
          <a:p>
            <a:r>
              <a:rPr lang="zh-CN" altLang="en-US"/>
              <a:t>Mongo数据库具有非常高效的读写性能，远超关系型数据库MySQL。</a:t>
            </a:r>
            <a:endParaRPr lang="zh-CN" altLang="en-US"/>
          </a:p>
          <a:p>
            <a:r>
              <a:rPr lang="zh-CN" altLang="en-US"/>
              <a:t>读比写更明显。</a:t>
            </a:r>
            <a:endParaRPr lang="zh-CN" altLang="en-US"/>
          </a:p>
          <a:p>
            <a:r>
              <a:rPr lang="zh-CN" altLang="en-US"/>
              <a:t>吞吐量提高明显，读操作约485%，写操作约225%</a:t>
            </a:r>
            <a:endParaRPr lang="zh-CN" altLang="en-US"/>
          </a:p>
          <a:p>
            <a:r>
              <a:rPr lang="en-US" altLang="zh-CN"/>
              <a:t>Mongo</a:t>
            </a:r>
            <a:r>
              <a:rPr lang="zh-CN" altLang="en-US"/>
              <a:t>与</a:t>
            </a:r>
            <a:r>
              <a:rPr lang="en-US" altLang="zh-CN"/>
              <a:t>MySQL</a:t>
            </a:r>
            <a:r>
              <a:rPr lang="zh-CN" altLang="en-US"/>
              <a:t>均能负载时，</a:t>
            </a:r>
            <a:r>
              <a:rPr lang="en-US" altLang="zh-CN"/>
              <a:t>Mongo</a:t>
            </a:r>
            <a:r>
              <a:rPr lang="zh-CN" altLang="en-US"/>
              <a:t>中位反应时间更优</a:t>
            </a:r>
            <a:endParaRPr lang="zh-CN" altLang="en-US"/>
          </a:p>
          <a:p>
            <a:pPr marL="685800" lvl="1" indent="-228600">
              <a:buFont typeface="Arial" panose="020B0604020202020204" pitchFamily="34" charset="0"/>
              <a:buChar char="•"/>
            </a:pPr>
            <a:r>
              <a:rPr lang="zh-CN" altLang="en-US">
                <a:solidFill>
                  <a:schemeClr val="tx1"/>
                </a:solidFill>
              </a:rPr>
              <a:t>读：</a:t>
            </a:r>
            <a:r>
              <a:rPr lang="en-US" altLang="zh-CN">
                <a:solidFill>
                  <a:schemeClr val="tx1"/>
                </a:solidFill>
              </a:rPr>
              <a:t>Mongo 3~4ms    MySQL 6~7ms</a:t>
            </a:r>
            <a:endParaRPr lang="en-US" altLang="zh-CN">
              <a:solidFill>
                <a:schemeClr val="tx1"/>
              </a:solidFill>
            </a:endParaRPr>
          </a:p>
          <a:p>
            <a:pPr marL="685800" lvl="1" indent="-228600">
              <a:buFont typeface="Arial" panose="020B0604020202020204" pitchFamily="34" charset="0"/>
              <a:buChar char="•"/>
            </a:pPr>
            <a:r>
              <a:rPr lang="zh-CN" altLang="en-US">
                <a:solidFill>
                  <a:schemeClr val="tx1"/>
                </a:solidFill>
              </a:rPr>
              <a:t>写：</a:t>
            </a:r>
            <a:r>
              <a:rPr lang="en-US" altLang="zh-CN">
                <a:solidFill>
                  <a:schemeClr val="tx1"/>
                </a:solidFill>
              </a:rPr>
              <a:t>M</a:t>
            </a:r>
            <a:r>
              <a:rPr lang="en-US" altLang="zh-CN">
                <a:sym typeface="+mn-ea"/>
              </a:rPr>
              <a:t>ongo 5~6ms    MySQL 6~7ms</a:t>
            </a:r>
            <a:endParaRPr lang="zh-CN" altLang="en-US">
              <a:solidFill>
                <a:schemeClr val="tx1"/>
              </a:solidFill>
            </a:endParaRPr>
          </a:p>
          <a:p>
            <a:endParaRPr lang="zh-CN" altLang="en-US">
              <a:solidFill>
                <a:schemeClr val="tx1"/>
              </a:solidFill>
            </a:endParaRPr>
          </a:p>
        </p:txBody>
      </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355" y="136525"/>
            <a:ext cx="8710863" cy="845894"/>
          </a:xfrm>
        </p:spPr>
        <p:txBody>
          <a:bodyPr/>
          <a:lstStyle/>
          <a:p>
            <a:r>
              <a:rPr lang="zh-CN" altLang="en-US" dirty="0"/>
              <a:t>实验结论</a:t>
            </a:r>
            <a:endParaRPr lang="zh-CN" altLang="en-US" dirty="0"/>
          </a:p>
        </p:txBody>
      </p:sp>
      <p:sp>
        <p:nvSpPr>
          <p:cNvPr id="4" name="日期占位符 3"/>
          <p:cNvSpPr>
            <a:spLocks noGrp="1"/>
          </p:cNvSpPr>
          <p:nvPr>
            <p:ph type="dt" sz="half" idx="10"/>
          </p:nvPr>
        </p:nvSpPr>
        <p:spPr/>
        <p:txBody>
          <a:bodyPr/>
          <a:lstStyle/>
          <a:p>
            <a:r>
              <a:rPr lang="en-US" altLang="zh-CN" dirty="0"/>
              <a:t>2023/11/30</a:t>
            </a:r>
            <a:endParaRPr lang="en-US" dirty="0"/>
          </a:p>
        </p:txBody>
      </p:sp>
      <p:sp>
        <p:nvSpPr>
          <p:cNvPr id="5" name="页脚占位符 4"/>
          <p:cNvSpPr>
            <a:spLocks noGrp="1"/>
          </p:cNvSpPr>
          <p:nvPr>
            <p:ph type="ftr" sz="quarter" idx="11"/>
          </p:nvPr>
        </p:nvSpPr>
        <p:spPr/>
        <p:txBody>
          <a:bodyPr/>
          <a:lstStyle/>
          <a:p>
            <a:r>
              <a:rPr lang="en-US" altLang="zh-CN" dirty="0"/>
              <a:t>JavaEE</a:t>
            </a:r>
            <a:r>
              <a:rPr lang="zh-CN" altLang="en-US" dirty="0"/>
              <a:t>平台技术</a:t>
            </a:r>
            <a:endParaRPr lang="zh-CN" altLang="en-US" dirty="0"/>
          </a:p>
        </p:txBody>
      </p:sp>
      <p:sp>
        <p:nvSpPr>
          <p:cNvPr id="6" name="灯片编号占位符 5"/>
          <p:cNvSpPr>
            <a:spLocks noGrp="1"/>
          </p:cNvSpPr>
          <p:nvPr>
            <p:ph type="sldNum" sz="quarter" idx="12"/>
          </p:nvPr>
        </p:nvSpPr>
        <p:spPr/>
        <p:txBody>
          <a:bodyPr/>
          <a:lstStyle/>
          <a:p>
            <a:fld id="{401D8FB3-004B-4BFB-A211-911F78DFA1A1}" type="slidenum">
              <a:rPr lang="en-US" smtClean="0"/>
            </a:fld>
            <a:endParaRPr lang="en-US"/>
          </a:p>
        </p:txBody>
      </p:sp>
      <p:sp>
        <p:nvSpPr>
          <p:cNvPr id="3" name="文本框 2"/>
          <p:cNvSpPr txBox="1"/>
          <p:nvPr/>
        </p:nvSpPr>
        <p:spPr>
          <a:xfrm>
            <a:off x="1404620" y="6529070"/>
            <a:ext cx="3048000" cy="368300"/>
          </a:xfrm>
          <a:prstGeom prst="rect">
            <a:avLst/>
          </a:prstGeom>
          <a:noFill/>
        </p:spPr>
        <p:txBody>
          <a:bodyPr wrap="square" rtlCol="0">
            <a:spAutoFit/>
          </a:bodyPr>
          <a:p>
            <a:endParaRPr lang="zh-CN" altLang="en-US"/>
          </a:p>
        </p:txBody>
      </p:sp>
      <p:sp>
        <p:nvSpPr>
          <p:cNvPr id="7" name="内容占位符 6"/>
          <p:cNvSpPr/>
          <p:nvPr>
            <p:ph idx="1"/>
          </p:nvPr>
        </p:nvSpPr>
        <p:spPr/>
        <p:txBody>
          <a:bodyPr/>
          <a:p>
            <a:r>
              <a:rPr lang="zh-CN" altLang="en-US"/>
              <a:t>MySQL读写差异更明显，Mongo相对平均</a:t>
            </a:r>
            <a:endParaRPr lang="zh-CN" altLang="en-US"/>
          </a:p>
          <a:p>
            <a:r>
              <a:rPr lang="zh-CN" altLang="en-US"/>
              <a:t>写操作性能仍优于读操作</a:t>
            </a:r>
            <a:endParaRPr lang="zh-CN" altLang="en-US"/>
          </a:p>
          <a:p>
            <a:r>
              <a:rPr lang="en-US" altLang="zh-CN"/>
              <a:t>MySQL</a:t>
            </a:r>
            <a:r>
              <a:rPr lang="zh-CN" altLang="en-US"/>
              <a:t>阈值明显；</a:t>
            </a:r>
            <a:r>
              <a:rPr lang="en-US" altLang="zh-CN"/>
              <a:t>Mongo</a:t>
            </a:r>
            <a:r>
              <a:rPr lang="zh-CN" altLang="en-US"/>
              <a:t>线性阻塞</a:t>
            </a:r>
            <a:endParaRPr lang="zh-CN" altLang="en-US"/>
          </a:p>
          <a:p>
            <a:pPr marL="0" indent="0">
              <a:buNone/>
            </a:pPr>
            <a:endParaRPr lang="zh-CN" altLang="en-US"/>
          </a:p>
        </p:txBody>
      </p:sp>
      <p:pic>
        <p:nvPicPr>
          <p:cNvPr id="8" name="图片 7"/>
          <p:cNvPicPr>
            <a:picLocks noChangeAspect="1"/>
          </p:cNvPicPr>
          <p:nvPr/>
        </p:nvPicPr>
        <p:blipFill>
          <a:blip r:embed="rId1"/>
          <a:stretch>
            <a:fillRect/>
          </a:stretch>
        </p:blipFill>
        <p:spPr>
          <a:xfrm>
            <a:off x="948690" y="3429000"/>
            <a:ext cx="6316980" cy="2229485"/>
          </a:xfrm>
          <a:prstGeom prst="rect">
            <a:avLst/>
          </a:prstGeom>
        </p:spPr>
      </p:pic>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355" y="136525"/>
            <a:ext cx="8710863" cy="845894"/>
          </a:xfrm>
        </p:spPr>
        <p:txBody>
          <a:bodyPr/>
          <a:lstStyle/>
          <a:p>
            <a:r>
              <a:rPr lang="zh-CN" altLang="en-US" dirty="0"/>
              <a:t>理论解释</a:t>
            </a:r>
            <a:endParaRPr lang="en-US" altLang="zh-CN" dirty="0"/>
          </a:p>
        </p:txBody>
      </p:sp>
      <p:sp>
        <p:nvSpPr>
          <p:cNvPr id="4" name="日期占位符 3"/>
          <p:cNvSpPr>
            <a:spLocks noGrp="1"/>
          </p:cNvSpPr>
          <p:nvPr>
            <p:ph type="dt" sz="half" idx="10"/>
          </p:nvPr>
        </p:nvSpPr>
        <p:spPr/>
        <p:txBody>
          <a:bodyPr/>
          <a:lstStyle/>
          <a:p>
            <a:r>
              <a:rPr lang="en-US" altLang="zh-CN" dirty="0"/>
              <a:t>2023/11/30</a:t>
            </a:r>
            <a:endParaRPr lang="en-US" dirty="0"/>
          </a:p>
        </p:txBody>
      </p:sp>
      <p:sp>
        <p:nvSpPr>
          <p:cNvPr id="5" name="页脚占位符 4"/>
          <p:cNvSpPr>
            <a:spLocks noGrp="1"/>
          </p:cNvSpPr>
          <p:nvPr>
            <p:ph type="ftr" sz="quarter" idx="11"/>
          </p:nvPr>
        </p:nvSpPr>
        <p:spPr/>
        <p:txBody>
          <a:bodyPr/>
          <a:lstStyle/>
          <a:p>
            <a:r>
              <a:rPr lang="en-US" altLang="zh-CN" dirty="0"/>
              <a:t>JavaEE</a:t>
            </a:r>
            <a:r>
              <a:rPr lang="zh-CN" altLang="en-US" dirty="0"/>
              <a:t>平台技术</a:t>
            </a:r>
            <a:endParaRPr lang="zh-CN" altLang="en-US" dirty="0"/>
          </a:p>
        </p:txBody>
      </p:sp>
      <p:sp>
        <p:nvSpPr>
          <p:cNvPr id="6" name="灯片编号占位符 5"/>
          <p:cNvSpPr>
            <a:spLocks noGrp="1"/>
          </p:cNvSpPr>
          <p:nvPr>
            <p:ph type="sldNum" sz="quarter" idx="12"/>
          </p:nvPr>
        </p:nvSpPr>
        <p:spPr/>
        <p:txBody>
          <a:bodyPr/>
          <a:lstStyle/>
          <a:p>
            <a:fld id="{401D8FB3-004B-4BFB-A211-911F78DFA1A1}" type="slidenum">
              <a:rPr lang="en-US" smtClean="0"/>
            </a:fld>
            <a:endParaRPr lang="en-US"/>
          </a:p>
        </p:txBody>
      </p:sp>
      <p:sp>
        <p:nvSpPr>
          <p:cNvPr id="3" name="文本框 2"/>
          <p:cNvSpPr txBox="1"/>
          <p:nvPr/>
        </p:nvSpPr>
        <p:spPr>
          <a:xfrm>
            <a:off x="1404620" y="6529070"/>
            <a:ext cx="3048000" cy="368300"/>
          </a:xfrm>
          <a:prstGeom prst="rect">
            <a:avLst/>
          </a:prstGeom>
          <a:noFill/>
        </p:spPr>
        <p:txBody>
          <a:bodyPr wrap="square" rtlCol="0">
            <a:spAutoFit/>
          </a:bodyPr>
          <a:p>
            <a:endParaRPr lang="zh-CN" altLang="en-US"/>
          </a:p>
        </p:txBody>
      </p:sp>
      <p:sp>
        <p:nvSpPr>
          <p:cNvPr id="7" name="内容占位符 6"/>
          <p:cNvSpPr/>
          <p:nvPr>
            <p:ph idx="1"/>
          </p:nvPr>
        </p:nvSpPr>
        <p:spPr/>
        <p:txBody>
          <a:bodyPr/>
          <a:p>
            <a:r>
              <a:rPr lang="zh-CN" altLang="en-US"/>
              <a:t>M</a:t>
            </a:r>
            <a:r>
              <a:rPr lang="en-US" altLang="zh-CN"/>
              <a:t>ongo</a:t>
            </a:r>
            <a:r>
              <a:rPr lang="zh-CN" altLang="en-US"/>
              <a:t>内存映射技术，写入内存，后台完成写入硬件</a:t>
            </a:r>
            <a:endParaRPr lang="zh-CN" altLang="en-US"/>
          </a:p>
          <a:p>
            <a:r>
              <a:rPr lang="en-US" altLang="zh-CN"/>
              <a:t>Mongo</a:t>
            </a:r>
            <a:r>
              <a:rPr lang="zh-CN" altLang="en-US"/>
              <a:t>采用BSON（Binary JSON）格式，二进制的形式可以更有效地存储和检索</a:t>
            </a:r>
            <a:endParaRPr lang="zh-CN" altLang="en-US"/>
          </a:p>
          <a:p>
            <a:r>
              <a:rPr lang="zh-CN" altLang="en-US"/>
              <a:t>Mongo数据库副本集机制，</a:t>
            </a:r>
            <a:r>
              <a:rPr lang="zh-CN" altLang="en-US" sz="2800">
                <a:solidFill>
                  <a:schemeClr val="tx1"/>
                </a:solidFill>
              </a:rPr>
              <a:t>一主多从，负载均衡</a:t>
            </a:r>
            <a:endParaRPr lang="zh-CN" altLang="en-US" sz="2800">
              <a:solidFill>
                <a:schemeClr val="tx1"/>
              </a:solidFill>
            </a:endParaRPr>
          </a:p>
          <a:p>
            <a:r>
              <a:rPr lang="zh-CN" altLang="en-US" sz="2800">
                <a:solidFill>
                  <a:schemeClr val="tx1"/>
                </a:solidFill>
              </a:rPr>
              <a:t>本次实验全主键查询，无连接等复杂操作</a:t>
            </a:r>
            <a:endParaRPr lang="zh-CN" altLang="en-US" sz="2800">
              <a:solidFill>
                <a:schemeClr val="tx1"/>
              </a:solidFill>
            </a:endParaRPr>
          </a:p>
          <a:p>
            <a:pPr marL="457200" lvl="1" indent="0">
              <a:buFont typeface="Arial" panose="020B0604020202020204" pitchFamily="34" charset="0"/>
              <a:buNone/>
            </a:pPr>
            <a:endParaRPr lang="zh-CN" altLang="en-US" sz="2800">
              <a:solidFill>
                <a:schemeClr val="tx1"/>
              </a:solidFill>
            </a:endParaRPr>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Thank you</a:t>
            </a:r>
            <a:endParaRPr lang="en-US" dirty="0"/>
          </a:p>
        </p:txBody>
      </p:sp>
      <p:sp>
        <p:nvSpPr>
          <p:cNvPr id="10" name="Text Placeholder 9"/>
          <p:cNvSpPr>
            <a:spLocks noGrp="1"/>
          </p:cNvSpPr>
          <p:nvPr>
            <p:ph type="body" sz="quarter" idx="16"/>
          </p:nvPr>
        </p:nvSpPr>
        <p:spPr>
          <a:xfrm>
            <a:off x="61595" y="370840"/>
            <a:ext cx="2854960" cy="650875"/>
          </a:xfrm>
        </p:spPr>
        <p:txBody>
          <a:bodyPr wrap="square"/>
          <a:lstStyle/>
          <a:p>
            <a:pPr algn="ctr"/>
            <a:r>
              <a:rPr lang="en-US" altLang="zh-CN" dirty="0"/>
              <a:t>JavaEE</a:t>
            </a:r>
            <a:r>
              <a:rPr dirty="0"/>
              <a:t>平台技术</a:t>
            </a:r>
            <a:endParaRPr dirty="0"/>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355" y="136525"/>
            <a:ext cx="8710863" cy="845894"/>
          </a:xfrm>
        </p:spPr>
        <p:txBody>
          <a:bodyPr/>
          <a:lstStyle/>
          <a:p>
            <a:r>
              <a:rPr lang="zh-CN" altLang="en-US" dirty="0"/>
              <a:t>实验设计</a:t>
            </a:r>
            <a:r>
              <a:rPr lang="en-US" altLang="zh-CN" dirty="0"/>
              <a:t>——</a:t>
            </a:r>
            <a:r>
              <a:rPr lang="zh-CN" altLang="en-US" dirty="0"/>
              <a:t>最大吞吐量</a:t>
            </a:r>
            <a:endParaRPr lang="zh-CN" altLang="en-US" dirty="0"/>
          </a:p>
        </p:txBody>
      </p:sp>
      <p:sp>
        <p:nvSpPr>
          <p:cNvPr id="4" name="日期占位符 3"/>
          <p:cNvSpPr>
            <a:spLocks noGrp="1"/>
          </p:cNvSpPr>
          <p:nvPr>
            <p:ph type="dt" sz="half" idx="10"/>
          </p:nvPr>
        </p:nvSpPr>
        <p:spPr/>
        <p:txBody>
          <a:bodyPr/>
          <a:lstStyle/>
          <a:p>
            <a:r>
              <a:rPr lang="en-US" altLang="zh-CN" dirty="0"/>
              <a:t>2023/11/30</a:t>
            </a:r>
            <a:endParaRPr lang="en-US" dirty="0"/>
          </a:p>
        </p:txBody>
      </p:sp>
      <p:sp>
        <p:nvSpPr>
          <p:cNvPr id="5" name="页脚占位符 4"/>
          <p:cNvSpPr>
            <a:spLocks noGrp="1"/>
          </p:cNvSpPr>
          <p:nvPr>
            <p:ph type="ftr" sz="quarter" idx="11"/>
          </p:nvPr>
        </p:nvSpPr>
        <p:spPr/>
        <p:txBody>
          <a:bodyPr/>
          <a:lstStyle/>
          <a:p>
            <a:r>
              <a:rPr lang="en-US" altLang="zh-CN" dirty="0"/>
              <a:t>JavaEE</a:t>
            </a:r>
            <a:r>
              <a:rPr lang="zh-CN" altLang="en-US" dirty="0"/>
              <a:t>平台技术</a:t>
            </a:r>
            <a:endParaRPr lang="zh-CN" altLang="en-US" dirty="0"/>
          </a:p>
        </p:txBody>
      </p:sp>
      <p:sp>
        <p:nvSpPr>
          <p:cNvPr id="6" name="灯片编号占位符 5"/>
          <p:cNvSpPr>
            <a:spLocks noGrp="1"/>
          </p:cNvSpPr>
          <p:nvPr>
            <p:ph type="sldNum" sz="quarter" idx="12"/>
          </p:nvPr>
        </p:nvSpPr>
        <p:spPr/>
        <p:txBody>
          <a:bodyPr/>
          <a:lstStyle/>
          <a:p>
            <a:fld id="{401D8FB3-004B-4BFB-A211-911F78DFA1A1}" type="slidenum">
              <a:rPr lang="en-US" smtClean="0"/>
            </a:fld>
            <a:endParaRPr lang="en-US"/>
          </a:p>
        </p:txBody>
      </p:sp>
      <p:sp>
        <p:nvSpPr>
          <p:cNvPr id="3" name="文本框 2"/>
          <p:cNvSpPr txBox="1"/>
          <p:nvPr/>
        </p:nvSpPr>
        <p:spPr>
          <a:xfrm>
            <a:off x="1404620" y="6529070"/>
            <a:ext cx="3048000" cy="368300"/>
          </a:xfrm>
          <a:prstGeom prst="rect">
            <a:avLst/>
          </a:prstGeom>
          <a:noFill/>
        </p:spPr>
        <p:txBody>
          <a:bodyPr wrap="square" rtlCol="0">
            <a:spAutoFit/>
          </a:bodyPr>
          <a:p>
            <a:endParaRPr lang="zh-CN" altLang="en-US"/>
          </a:p>
        </p:txBody>
      </p:sp>
      <p:sp>
        <p:nvSpPr>
          <p:cNvPr id="7" name="内容占位符 6"/>
          <p:cNvSpPr/>
          <p:nvPr>
            <p:ph idx="1"/>
          </p:nvPr>
        </p:nvSpPr>
        <p:spPr/>
        <p:txBody>
          <a:bodyPr/>
          <a:p>
            <a:pPr marL="0" lvl="1" indent="-228600">
              <a:buFont typeface="Arial" panose="020B0604020202020204" pitchFamily="34" charset="0"/>
              <a:buChar char="•"/>
            </a:pPr>
            <a:r>
              <a:rPr lang="zh-CN" altLang="en-US" sz="2800">
                <a:sym typeface="+mn-ea"/>
              </a:rPr>
              <a:t>总目标：中位反应时间</a:t>
            </a:r>
            <a:r>
              <a:rPr lang="en-US" altLang="zh-CN" sz="2800">
                <a:sym typeface="+mn-ea"/>
              </a:rPr>
              <a:t>50ms</a:t>
            </a:r>
            <a:r>
              <a:rPr lang="zh-CN" altLang="en-US" sz="2800">
                <a:sym typeface="+mn-ea"/>
              </a:rPr>
              <a:t>下的最大吞吐量</a:t>
            </a:r>
            <a:endParaRPr lang="zh-CN" altLang="en-US" sz="2800">
              <a:sym typeface="+mn-ea"/>
            </a:endParaRPr>
          </a:p>
          <a:p>
            <a:pPr marL="0" lvl="1" indent="-228600">
              <a:buFont typeface="Arial" panose="020B0604020202020204" pitchFamily="34" charset="0"/>
              <a:buChar char="•"/>
            </a:pPr>
            <a:r>
              <a:rPr lang="zh-CN" altLang="en-US" sz="2800">
                <a:sym typeface="+mn-ea"/>
              </a:rPr>
              <a:t>中位反应时间：Response Time Percentiles图表中横坐标40%对应的反应时间</a:t>
            </a:r>
            <a:endParaRPr lang="zh-CN" altLang="en-US" sz="2800">
              <a:sym typeface="+mn-ea"/>
            </a:endParaRPr>
          </a:p>
          <a:p>
            <a:pPr marL="0" lvl="1" indent="-228600">
              <a:buFont typeface="Arial" panose="020B0604020202020204" pitchFamily="34" charset="0"/>
              <a:buChar char="•"/>
            </a:pPr>
            <a:r>
              <a:rPr lang="zh-CN" altLang="en-US" sz="2800">
                <a:sym typeface="+mn-ea"/>
              </a:rPr>
              <a:t>吞吐量：</a:t>
            </a:r>
            <a:r>
              <a:rPr lang="en-US" altLang="zh-CN" sz="2800">
                <a:sym typeface="+mn-ea"/>
              </a:rPr>
              <a:t>Dashboard Throughput</a:t>
            </a:r>
            <a:endParaRPr lang="zh-CN" altLang="en-US" sz="2800">
              <a:sym typeface="+mn-ea"/>
            </a:endParaRPr>
          </a:p>
          <a:p>
            <a:pPr marL="457200" lvl="1" indent="0">
              <a:buFont typeface="Arial" panose="020B0604020202020204" pitchFamily="34" charset="0"/>
              <a:buNone/>
            </a:pPr>
            <a:endParaRPr lang="en-US" altLang="zh-CN" sz="2800">
              <a:solidFill>
                <a:schemeClr val="tx1"/>
              </a:solidFill>
            </a:endParaRPr>
          </a:p>
          <a:p>
            <a:pPr marL="685800" lvl="1" indent="-228600">
              <a:buFont typeface="Arial" panose="020B0604020202020204" pitchFamily="34" charset="0"/>
              <a:buChar char="•"/>
            </a:pPr>
            <a:endParaRPr lang="zh-CN" altLang="en-US" sz="2800">
              <a:solidFill>
                <a:schemeClr val="tx1"/>
              </a:solidFill>
            </a:endParaRPr>
          </a:p>
          <a:p>
            <a:pPr marL="685800" lvl="1" indent="-228600">
              <a:buFont typeface="Arial" panose="020B0604020202020204" pitchFamily="34" charset="0"/>
              <a:buChar char="•"/>
            </a:pPr>
            <a:endParaRPr lang="zh-CN" altLang="en-US" sz="2800">
              <a:solidFill>
                <a:schemeClr val="tx1"/>
              </a:solidFill>
            </a:endParaRPr>
          </a:p>
        </p:txBody>
      </p:sp>
      <p:sp>
        <p:nvSpPr>
          <p:cNvPr id="8" name="文本框 7"/>
          <p:cNvSpPr txBox="1"/>
          <p:nvPr/>
        </p:nvSpPr>
        <p:spPr>
          <a:xfrm>
            <a:off x="4669155" y="2778040"/>
            <a:ext cx="3048000" cy="398780"/>
          </a:xfrm>
          <a:prstGeom prst="rect">
            <a:avLst/>
          </a:prstGeom>
        </p:spPr>
        <p:txBody>
          <a:bodyPr>
            <a:spAutoFit/>
            <a:extLst>
              <a:ext uri="{4A0BC546-FE56-4ADE-93B0-CB8AF2F6F144}">
                <wpsdc:textFrameExt xmlns:wpsdc="http://www.wps.cn/officeDocument/2022/drawingmlCustomData" type="text"/>
              </a:ext>
            </a:extLst>
          </a:bodyPr>
          <a:p>
            <a:pPr algn="l"/>
            <a:r>
              <a:rPr lang="zh-CN" altLang="en-US" sz="2000" b="1">
                <a:solidFill>
                  <a:srgbClr val="FF0000"/>
                </a:solidFill>
                <a:latin typeface="Arial" panose="020B0604020202020204" pitchFamily="34" charset="0"/>
                <a:ea typeface="微软雅黑" panose="020B0503020204020204" charset="-122"/>
              </a:rPr>
              <a:t>似乎不是特别合适</a:t>
            </a:r>
            <a:r>
              <a:rPr lang="en-US" altLang="zh-CN" sz="2000" b="1">
                <a:solidFill>
                  <a:srgbClr val="FF0000"/>
                </a:solidFill>
                <a:latin typeface="Arial" panose="020B0604020202020204" pitchFamily="34" charset="0"/>
                <a:ea typeface="微软雅黑" panose="020B0503020204020204" charset="-122"/>
              </a:rPr>
              <a:t>...</a:t>
            </a:r>
            <a:endParaRPr lang="en-US" altLang="zh-CN" sz="2000" b="1">
              <a:solidFill>
                <a:srgbClr val="FF0000"/>
              </a:solidFill>
              <a:latin typeface="Arial" panose="020B0604020202020204" pitchFamily="34" charset="0"/>
              <a:ea typeface="微软雅黑" panose="020B0503020204020204" charset="-122"/>
            </a:endParaRP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355" y="136525"/>
            <a:ext cx="8710863" cy="845894"/>
          </a:xfrm>
        </p:spPr>
        <p:txBody>
          <a:bodyPr/>
          <a:lstStyle/>
          <a:p>
            <a:r>
              <a:rPr lang="zh-CN" altLang="en-US" dirty="0"/>
              <a:t>实验设计</a:t>
            </a:r>
            <a:r>
              <a:rPr lang="en-US" altLang="zh-CN" dirty="0"/>
              <a:t>——</a:t>
            </a:r>
            <a:r>
              <a:rPr lang="zh-CN" altLang="en-US" dirty="0"/>
              <a:t>最大吞吐量</a:t>
            </a:r>
            <a:endParaRPr lang="zh-CN" altLang="en-US" dirty="0"/>
          </a:p>
        </p:txBody>
      </p:sp>
      <p:sp>
        <p:nvSpPr>
          <p:cNvPr id="4" name="日期占位符 3"/>
          <p:cNvSpPr>
            <a:spLocks noGrp="1"/>
          </p:cNvSpPr>
          <p:nvPr>
            <p:ph type="dt" sz="half" idx="10"/>
          </p:nvPr>
        </p:nvSpPr>
        <p:spPr/>
        <p:txBody>
          <a:bodyPr/>
          <a:lstStyle/>
          <a:p>
            <a:r>
              <a:rPr lang="en-US" altLang="zh-CN" dirty="0"/>
              <a:t>2023/11/30</a:t>
            </a:r>
            <a:endParaRPr lang="en-US" dirty="0"/>
          </a:p>
        </p:txBody>
      </p:sp>
      <p:sp>
        <p:nvSpPr>
          <p:cNvPr id="5" name="页脚占位符 4"/>
          <p:cNvSpPr>
            <a:spLocks noGrp="1"/>
          </p:cNvSpPr>
          <p:nvPr>
            <p:ph type="ftr" sz="quarter" idx="11"/>
          </p:nvPr>
        </p:nvSpPr>
        <p:spPr/>
        <p:txBody>
          <a:bodyPr/>
          <a:lstStyle/>
          <a:p>
            <a:r>
              <a:rPr lang="en-US" altLang="zh-CN" dirty="0"/>
              <a:t>JavaEE</a:t>
            </a:r>
            <a:r>
              <a:rPr lang="zh-CN" altLang="en-US" dirty="0"/>
              <a:t>平台技术</a:t>
            </a:r>
            <a:endParaRPr lang="zh-CN" altLang="en-US" dirty="0"/>
          </a:p>
        </p:txBody>
      </p:sp>
      <p:sp>
        <p:nvSpPr>
          <p:cNvPr id="6" name="灯片编号占位符 5"/>
          <p:cNvSpPr>
            <a:spLocks noGrp="1"/>
          </p:cNvSpPr>
          <p:nvPr>
            <p:ph type="sldNum" sz="quarter" idx="12"/>
          </p:nvPr>
        </p:nvSpPr>
        <p:spPr/>
        <p:txBody>
          <a:bodyPr/>
          <a:lstStyle/>
          <a:p>
            <a:fld id="{401D8FB3-004B-4BFB-A211-911F78DFA1A1}" type="slidenum">
              <a:rPr lang="en-US" smtClean="0"/>
            </a:fld>
            <a:endParaRPr lang="en-US"/>
          </a:p>
        </p:txBody>
      </p:sp>
      <p:sp>
        <p:nvSpPr>
          <p:cNvPr id="3" name="文本框 2"/>
          <p:cNvSpPr txBox="1"/>
          <p:nvPr/>
        </p:nvSpPr>
        <p:spPr>
          <a:xfrm>
            <a:off x="1404620" y="6529070"/>
            <a:ext cx="3048000" cy="368300"/>
          </a:xfrm>
          <a:prstGeom prst="rect">
            <a:avLst/>
          </a:prstGeom>
          <a:noFill/>
        </p:spPr>
        <p:txBody>
          <a:bodyPr wrap="square" rtlCol="0">
            <a:spAutoFit/>
          </a:bodyPr>
          <a:p>
            <a:endParaRPr lang="zh-CN" altLang="en-US"/>
          </a:p>
        </p:txBody>
      </p:sp>
      <p:sp>
        <p:nvSpPr>
          <p:cNvPr id="7" name="内容占位符 6"/>
          <p:cNvSpPr/>
          <p:nvPr>
            <p:ph idx="1"/>
          </p:nvPr>
        </p:nvSpPr>
        <p:spPr/>
        <p:txBody>
          <a:bodyPr/>
          <a:p>
            <a:pPr marL="0" lvl="1" indent="-228600">
              <a:buFont typeface="Arial" panose="020B0604020202020204" pitchFamily="34" charset="0"/>
              <a:buChar char="•"/>
            </a:pPr>
            <a:r>
              <a:rPr lang="zh-CN" altLang="en-US" sz="2800">
                <a:sym typeface="+mn-ea"/>
              </a:rPr>
              <a:t>固定时间改变线程数下吞吐量变化情况</a:t>
            </a:r>
            <a:endParaRPr lang="zh-CN" altLang="en-US" sz="2800">
              <a:sym typeface="+mn-ea"/>
            </a:endParaRPr>
          </a:p>
          <a:p>
            <a:pPr marL="457200" lvl="2" indent="-228600">
              <a:buFont typeface="Arial" panose="020B0604020202020204" pitchFamily="34" charset="0"/>
              <a:buChar char="•"/>
            </a:pPr>
            <a:r>
              <a:rPr lang="zh-CN" altLang="en-US" sz="2800">
                <a:solidFill>
                  <a:schemeClr val="tx1"/>
                </a:solidFill>
                <a:sym typeface="+mn-ea"/>
              </a:rPr>
              <a:t>时间：</a:t>
            </a:r>
            <a:r>
              <a:rPr lang="en-US" altLang="zh-CN" sz="2800">
                <a:solidFill>
                  <a:schemeClr val="tx1"/>
                </a:solidFill>
                <a:sym typeface="+mn-ea"/>
              </a:rPr>
              <a:t>10s</a:t>
            </a:r>
            <a:endParaRPr lang="en-US" altLang="zh-CN" sz="2800">
              <a:solidFill>
                <a:schemeClr val="tx1"/>
              </a:solidFill>
              <a:sym typeface="+mn-ea"/>
            </a:endParaRPr>
          </a:p>
          <a:p>
            <a:pPr marL="228600" lvl="2" indent="0">
              <a:buFont typeface="Arial" panose="020B0604020202020204" pitchFamily="34" charset="0"/>
              <a:buNone/>
            </a:pPr>
            <a:endParaRPr lang="zh-CN" altLang="en-US" sz="2800">
              <a:solidFill>
                <a:schemeClr val="tx1"/>
              </a:solidFill>
              <a:sym typeface="+mn-ea"/>
            </a:endParaRPr>
          </a:p>
          <a:p>
            <a:pPr marL="0" lvl="1" indent="-228600">
              <a:buFont typeface="Arial" panose="020B0604020202020204" pitchFamily="34" charset="0"/>
              <a:buChar char="•"/>
            </a:pPr>
            <a:r>
              <a:rPr lang="zh-CN" altLang="en-US" sz="2800">
                <a:sym typeface="+mn-ea"/>
              </a:rPr>
              <a:t>增加循环和定时器探求限制反应时间下的最大吞吐量</a:t>
            </a:r>
            <a:endParaRPr lang="zh-CN" altLang="en-US" sz="2800">
              <a:sym typeface="+mn-ea"/>
            </a:endParaRPr>
          </a:p>
          <a:p>
            <a:pPr marL="457200" lvl="2" indent="-228600">
              <a:buFont typeface="Arial" panose="020B0604020202020204" pitchFamily="34" charset="0"/>
              <a:buChar char="•"/>
            </a:pPr>
            <a:r>
              <a:rPr lang="en-US" altLang="zh-CN" sz="2800">
                <a:solidFill>
                  <a:schemeClr val="tx1"/>
                </a:solidFill>
              </a:rPr>
              <a:t>Loop</a:t>
            </a:r>
            <a:r>
              <a:rPr lang="zh-CN" altLang="en-US" sz="2800">
                <a:solidFill>
                  <a:schemeClr val="tx1"/>
                </a:solidFill>
              </a:rPr>
              <a:t>：</a:t>
            </a:r>
            <a:r>
              <a:rPr lang="en-US" altLang="zh-CN" sz="2800">
                <a:solidFill>
                  <a:schemeClr val="tx1"/>
                </a:solidFill>
              </a:rPr>
              <a:t>10</a:t>
            </a:r>
            <a:endParaRPr lang="en-US" altLang="zh-CN" sz="2800">
              <a:solidFill>
                <a:schemeClr val="tx1"/>
              </a:solidFill>
            </a:endParaRPr>
          </a:p>
          <a:p>
            <a:pPr marL="457200" lvl="2" indent="-228600">
              <a:buFont typeface="Arial" panose="020B0604020202020204" pitchFamily="34" charset="0"/>
              <a:buChar char="•"/>
            </a:pPr>
            <a:r>
              <a:rPr lang="zh-CN" altLang="en-US" sz="2800">
                <a:solidFill>
                  <a:schemeClr val="tx1"/>
                </a:solidFill>
              </a:rPr>
              <a:t>定时器：统一随机定时器</a:t>
            </a:r>
            <a:r>
              <a:rPr lang="en-US" altLang="zh-CN" sz="2800">
                <a:solidFill>
                  <a:schemeClr val="tx1"/>
                </a:solidFill>
              </a:rPr>
              <a:t> </a:t>
            </a:r>
            <a:r>
              <a:rPr lang="zh-CN" altLang="en-US" sz="2800">
                <a:solidFill>
                  <a:schemeClr val="tx1"/>
                </a:solidFill>
              </a:rPr>
              <a:t>Uniform Random Timer</a:t>
            </a:r>
            <a:endParaRPr lang="zh-CN" altLang="en-US" sz="2800">
              <a:solidFill>
                <a:schemeClr val="tx1"/>
              </a:solidFill>
            </a:endParaRPr>
          </a:p>
          <a:p>
            <a:pPr marL="0" lvl="1" indent="0">
              <a:buFont typeface="Arial" panose="020B0604020202020204" pitchFamily="34" charset="0"/>
              <a:buNone/>
            </a:pPr>
            <a:endParaRPr lang="zh-CN" altLang="en-US" sz="2800">
              <a:solidFill>
                <a:schemeClr val="tx1"/>
              </a:solidFill>
            </a:endParaRPr>
          </a:p>
          <a:p>
            <a:pPr marL="0" lvl="1" indent="0">
              <a:buFont typeface="Arial" panose="020B0604020202020204" pitchFamily="34" charset="0"/>
              <a:buNone/>
            </a:pPr>
            <a:endParaRPr lang="en-US" altLang="zh-CN" sz="2800">
              <a:solidFill>
                <a:schemeClr val="tx1"/>
              </a:solidFill>
            </a:endParaRPr>
          </a:p>
          <a:p>
            <a:pPr marL="685800" lvl="1" indent="-228600">
              <a:buFont typeface="Arial" panose="020B0604020202020204" pitchFamily="34" charset="0"/>
              <a:buChar char="•"/>
            </a:pPr>
            <a:endParaRPr lang="zh-CN" altLang="en-US" sz="2800">
              <a:solidFill>
                <a:schemeClr val="tx1"/>
              </a:solidFill>
            </a:endParaRPr>
          </a:p>
          <a:p>
            <a:pPr marL="685800" lvl="1" indent="-228600">
              <a:buFont typeface="Arial" panose="020B0604020202020204" pitchFamily="34" charset="0"/>
              <a:buChar char="•"/>
            </a:pPr>
            <a:endParaRPr lang="zh-CN" altLang="en-US" sz="2800">
              <a:solidFill>
                <a:schemeClr val="tx1"/>
              </a:solidFill>
            </a:endParaRPr>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505" y="146050"/>
            <a:ext cx="9578340" cy="845820"/>
          </a:xfrm>
        </p:spPr>
        <p:txBody>
          <a:bodyPr/>
          <a:lstStyle/>
          <a:p>
            <a:r>
              <a:rPr lang="zh-CN" altLang="en-US" dirty="0"/>
              <a:t>实验设计</a:t>
            </a:r>
            <a:r>
              <a:rPr lang="en-US" altLang="zh-CN" dirty="0"/>
              <a:t>——</a:t>
            </a:r>
            <a:r>
              <a:rPr lang="zh-CN" altLang="en-US" dirty="0">
                <a:sym typeface="+mn-ea"/>
              </a:rPr>
              <a:t>相同情况与</a:t>
            </a:r>
            <a:r>
              <a:rPr lang="en-US" altLang="zh-CN" dirty="0">
                <a:sym typeface="+mn-ea"/>
              </a:rPr>
              <a:t>MySQL</a:t>
            </a:r>
            <a:r>
              <a:rPr lang="zh-CN" altLang="en-US" dirty="0">
                <a:sym typeface="+mn-ea"/>
              </a:rPr>
              <a:t>对比</a:t>
            </a:r>
            <a:endParaRPr lang="zh-CN" altLang="en-US" dirty="0"/>
          </a:p>
        </p:txBody>
      </p:sp>
      <p:sp>
        <p:nvSpPr>
          <p:cNvPr id="4" name="日期占位符 3"/>
          <p:cNvSpPr>
            <a:spLocks noGrp="1"/>
          </p:cNvSpPr>
          <p:nvPr>
            <p:ph type="dt" sz="half" idx="10"/>
          </p:nvPr>
        </p:nvSpPr>
        <p:spPr/>
        <p:txBody>
          <a:bodyPr/>
          <a:lstStyle/>
          <a:p>
            <a:r>
              <a:rPr lang="en-US" altLang="zh-CN" dirty="0"/>
              <a:t>2023/11/30</a:t>
            </a:r>
            <a:endParaRPr lang="en-US" dirty="0"/>
          </a:p>
        </p:txBody>
      </p:sp>
      <p:sp>
        <p:nvSpPr>
          <p:cNvPr id="5" name="页脚占位符 4"/>
          <p:cNvSpPr>
            <a:spLocks noGrp="1"/>
          </p:cNvSpPr>
          <p:nvPr>
            <p:ph type="ftr" sz="quarter" idx="11"/>
          </p:nvPr>
        </p:nvSpPr>
        <p:spPr/>
        <p:txBody>
          <a:bodyPr/>
          <a:lstStyle/>
          <a:p>
            <a:r>
              <a:rPr lang="en-US" altLang="zh-CN" dirty="0"/>
              <a:t>JavaEE</a:t>
            </a:r>
            <a:r>
              <a:rPr lang="zh-CN" altLang="en-US" dirty="0"/>
              <a:t>平台技术</a:t>
            </a:r>
            <a:endParaRPr lang="zh-CN" altLang="en-US" dirty="0"/>
          </a:p>
        </p:txBody>
      </p:sp>
      <p:sp>
        <p:nvSpPr>
          <p:cNvPr id="6" name="灯片编号占位符 5"/>
          <p:cNvSpPr>
            <a:spLocks noGrp="1"/>
          </p:cNvSpPr>
          <p:nvPr>
            <p:ph type="sldNum" sz="quarter" idx="12"/>
          </p:nvPr>
        </p:nvSpPr>
        <p:spPr/>
        <p:txBody>
          <a:bodyPr/>
          <a:lstStyle/>
          <a:p>
            <a:fld id="{401D8FB3-004B-4BFB-A211-911F78DFA1A1}" type="slidenum">
              <a:rPr lang="en-US" smtClean="0"/>
            </a:fld>
            <a:endParaRPr lang="en-US"/>
          </a:p>
        </p:txBody>
      </p:sp>
      <p:sp>
        <p:nvSpPr>
          <p:cNvPr id="3" name="文本框 2"/>
          <p:cNvSpPr txBox="1"/>
          <p:nvPr/>
        </p:nvSpPr>
        <p:spPr>
          <a:xfrm>
            <a:off x="1404620" y="6529070"/>
            <a:ext cx="3048000" cy="368300"/>
          </a:xfrm>
          <a:prstGeom prst="rect">
            <a:avLst/>
          </a:prstGeom>
          <a:noFill/>
        </p:spPr>
        <p:txBody>
          <a:bodyPr wrap="square" rtlCol="0">
            <a:spAutoFit/>
          </a:bodyPr>
          <a:p>
            <a:endParaRPr lang="zh-CN" altLang="en-US"/>
          </a:p>
        </p:txBody>
      </p:sp>
      <p:sp>
        <p:nvSpPr>
          <p:cNvPr id="7" name="内容占位符 6"/>
          <p:cNvSpPr/>
          <p:nvPr>
            <p:ph idx="1"/>
          </p:nvPr>
        </p:nvSpPr>
        <p:spPr/>
        <p:txBody>
          <a:bodyPr/>
          <a:p>
            <a:pPr marL="0" lvl="1" indent="-228600">
              <a:buFont typeface="Arial" panose="020B0604020202020204" pitchFamily="34" charset="0"/>
              <a:buChar char="•"/>
            </a:pPr>
            <a:r>
              <a:rPr lang="zh-CN" altLang="en-US" sz="2800">
                <a:sym typeface="+mn-ea"/>
              </a:rPr>
              <a:t>不</a:t>
            </a:r>
            <a:r>
              <a:rPr lang="zh-CN" altLang="en-US" sz="2800">
                <a:sym typeface="+mn-ea"/>
              </a:rPr>
              <a:t>同请求频率的中位反应时间</a:t>
            </a:r>
            <a:endParaRPr lang="zh-CN" altLang="en-US" sz="2800">
              <a:solidFill>
                <a:schemeClr val="tx1"/>
              </a:solidFill>
              <a:sym typeface="+mn-ea"/>
            </a:endParaRPr>
          </a:p>
          <a:p>
            <a:pPr marL="457200" lvl="2" indent="-228600">
              <a:buFont typeface="Arial" panose="020B0604020202020204" pitchFamily="34" charset="0"/>
              <a:buChar char="•"/>
            </a:pPr>
            <a:r>
              <a:rPr lang="zh-CN" altLang="en-US" sz="2400">
                <a:solidFill>
                  <a:schemeClr val="tx1"/>
                </a:solidFill>
                <a:sym typeface="+mn-ea"/>
              </a:rPr>
              <a:t>读：</a:t>
            </a:r>
            <a:r>
              <a:rPr lang="en-US" altLang="zh-CN" sz="2400">
                <a:solidFill>
                  <a:schemeClr val="tx1"/>
                </a:solidFill>
                <a:sym typeface="+mn-ea"/>
              </a:rPr>
              <a:t>10s   500次、1000次、1500次、1800次</a:t>
            </a:r>
            <a:endParaRPr lang="en-US" altLang="zh-CN" sz="2400">
              <a:solidFill>
                <a:schemeClr val="tx1"/>
              </a:solidFill>
              <a:sym typeface="+mn-ea"/>
            </a:endParaRPr>
          </a:p>
          <a:p>
            <a:pPr marL="457200" lvl="2" indent="-228600">
              <a:buFont typeface="Arial" panose="020B0604020202020204" pitchFamily="34" charset="0"/>
              <a:buChar char="•"/>
            </a:pPr>
            <a:r>
              <a:rPr lang="zh-CN" altLang="en-US" sz="2400">
                <a:solidFill>
                  <a:schemeClr val="tx1"/>
                </a:solidFill>
                <a:sym typeface="+mn-ea"/>
              </a:rPr>
              <a:t>写：</a:t>
            </a:r>
            <a:r>
              <a:rPr lang="en-US" altLang="zh-CN" sz="2400">
                <a:solidFill>
                  <a:schemeClr val="tx1"/>
                </a:solidFill>
                <a:sym typeface="+mn-ea"/>
              </a:rPr>
              <a:t>10s  </a:t>
            </a:r>
            <a:r>
              <a:rPr lang="zh-CN" altLang="en-US" sz="2400">
                <a:solidFill>
                  <a:schemeClr val="tx1"/>
                </a:solidFill>
                <a:sym typeface="+mn-ea"/>
              </a:rPr>
              <a:t>2600次、2800次、3000次、3200次</a:t>
            </a:r>
            <a:endParaRPr lang="zh-CN" altLang="en-US" sz="2400">
              <a:solidFill>
                <a:schemeClr val="tx1"/>
              </a:solidFill>
              <a:sym typeface="+mn-ea"/>
            </a:endParaRPr>
          </a:p>
          <a:p>
            <a:pPr marL="0" lvl="1" indent="-228600">
              <a:buFont typeface="Arial" panose="020B0604020202020204" pitchFamily="34" charset="0"/>
              <a:buChar char="•"/>
            </a:pPr>
            <a:r>
              <a:rPr lang="zh-CN" altLang="en-US" sz="2800">
                <a:sym typeface="+mn-ea"/>
              </a:rPr>
              <a:t>相同请求频率的中位反应时间</a:t>
            </a:r>
            <a:endParaRPr lang="zh-CN" altLang="en-US" sz="2800">
              <a:sym typeface="+mn-ea"/>
            </a:endParaRPr>
          </a:p>
          <a:p>
            <a:pPr marL="457200" lvl="2" indent="-228600">
              <a:buFont typeface="Arial" panose="020B0604020202020204" pitchFamily="34" charset="0"/>
              <a:buChar char="•"/>
            </a:pPr>
            <a:r>
              <a:rPr lang="zh-CN" altLang="en-US" sz="2400">
                <a:solidFill>
                  <a:schemeClr val="tx1"/>
                </a:solidFill>
                <a:sym typeface="+mn-ea"/>
              </a:rPr>
              <a:t>读：5秒10次、10秒20次、15秒30次、20秒40次、</a:t>
            </a:r>
            <a:r>
              <a:rPr lang="en-US" altLang="zh-CN" sz="2400">
                <a:solidFill>
                  <a:schemeClr val="tx1"/>
                </a:solidFill>
                <a:sym typeface="+mn-ea"/>
              </a:rPr>
              <a:t> 25</a:t>
            </a:r>
            <a:r>
              <a:rPr lang="zh-CN" altLang="en-US" sz="2400">
                <a:solidFill>
                  <a:schemeClr val="tx1"/>
                </a:solidFill>
                <a:sym typeface="+mn-ea"/>
              </a:rPr>
              <a:t>秒</a:t>
            </a:r>
            <a:r>
              <a:rPr lang="en-US" altLang="zh-CN" sz="2400">
                <a:solidFill>
                  <a:schemeClr val="tx1"/>
                </a:solidFill>
                <a:sym typeface="+mn-ea"/>
              </a:rPr>
              <a:t>50</a:t>
            </a:r>
            <a:r>
              <a:rPr lang="zh-CN" altLang="en-US" sz="2400">
                <a:solidFill>
                  <a:schemeClr val="tx1"/>
                </a:solidFill>
                <a:sym typeface="+mn-ea"/>
              </a:rPr>
              <a:t>次</a:t>
            </a:r>
            <a:endParaRPr lang="zh-CN" altLang="en-US" sz="2400">
              <a:solidFill>
                <a:schemeClr val="tx1"/>
              </a:solidFill>
              <a:sym typeface="+mn-ea"/>
            </a:endParaRPr>
          </a:p>
          <a:p>
            <a:pPr marL="457200" lvl="2" indent="-228600">
              <a:buFont typeface="Arial" panose="020B0604020202020204" pitchFamily="34" charset="0"/>
              <a:buChar char="•"/>
            </a:pPr>
            <a:r>
              <a:rPr lang="zh-CN" altLang="en-US" sz="2400">
                <a:solidFill>
                  <a:schemeClr val="tx1"/>
                </a:solidFill>
                <a:sym typeface="+mn-ea"/>
              </a:rPr>
              <a:t>写：5秒1000次、10秒2000次、15秒3000次、20秒4000次</a:t>
            </a:r>
            <a:endParaRPr lang="zh-CN" altLang="en-US" sz="2400">
              <a:solidFill>
                <a:schemeClr val="tx1"/>
              </a:solidFill>
              <a:sym typeface="+mn-ea"/>
            </a:endParaRPr>
          </a:p>
          <a:p>
            <a:pPr marL="0" lvl="0" indent="-228600">
              <a:buFont typeface="Arial" panose="020B0604020202020204" pitchFamily="34" charset="0"/>
              <a:buChar char="•"/>
            </a:pPr>
            <a:r>
              <a:rPr lang="zh-CN" altLang="en-US">
                <a:solidFill>
                  <a:schemeClr val="tx1"/>
                </a:solidFill>
                <a:sym typeface="+mn-ea"/>
              </a:rPr>
              <a:t>为了与实验一测</a:t>
            </a:r>
            <a:r>
              <a:rPr lang="en-US" altLang="zh-CN">
                <a:solidFill>
                  <a:schemeClr val="tx1"/>
                </a:solidFill>
                <a:sym typeface="+mn-ea"/>
              </a:rPr>
              <a:t>MySQL</a:t>
            </a:r>
            <a:r>
              <a:rPr lang="zh-CN" altLang="en-US">
                <a:solidFill>
                  <a:schemeClr val="tx1"/>
                </a:solidFill>
                <a:sym typeface="+mn-ea"/>
              </a:rPr>
              <a:t>保持变量相同</a:t>
            </a:r>
            <a:endParaRPr lang="zh-CN" altLang="en-US">
              <a:solidFill>
                <a:schemeClr val="tx1"/>
              </a:solidFill>
              <a:sym typeface="+mn-ea"/>
            </a:endParaRPr>
          </a:p>
          <a:p>
            <a:pPr marL="0" lvl="1" indent="-228600">
              <a:buFont typeface="Arial" panose="020B0604020202020204" pitchFamily="34" charset="0"/>
              <a:buChar char="•"/>
            </a:pPr>
            <a:endParaRPr lang="zh-CN" altLang="en-US" sz="2800">
              <a:sym typeface="+mn-ea"/>
            </a:endParaRPr>
          </a:p>
          <a:p>
            <a:pPr marL="457200" lvl="1" indent="0">
              <a:buFont typeface="Arial" panose="020B0604020202020204" pitchFamily="34" charset="0"/>
              <a:buNone/>
            </a:pPr>
            <a:endParaRPr lang="en-US" altLang="zh-CN" sz="2800">
              <a:solidFill>
                <a:schemeClr val="tx1"/>
              </a:solidFill>
            </a:endParaRPr>
          </a:p>
          <a:p>
            <a:pPr marL="685800" lvl="1" indent="-228600">
              <a:buFont typeface="Arial" panose="020B0604020202020204" pitchFamily="34" charset="0"/>
              <a:buChar char="•"/>
            </a:pPr>
            <a:endParaRPr lang="zh-CN" altLang="en-US" sz="2800">
              <a:solidFill>
                <a:schemeClr val="tx1"/>
              </a:solidFill>
            </a:endParaRPr>
          </a:p>
          <a:p>
            <a:pPr marL="685800" lvl="1" indent="-228600">
              <a:buFont typeface="Arial" panose="020B0604020202020204" pitchFamily="34" charset="0"/>
              <a:buChar char="•"/>
            </a:pPr>
            <a:endParaRPr lang="zh-CN" altLang="en-US" sz="2800">
              <a:solidFill>
                <a:schemeClr val="tx1"/>
              </a:solidFill>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46050"/>
            <a:ext cx="9248140" cy="845820"/>
          </a:xfrm>
        </p:spPr>
        <p:txBody>
          <a:bodyPr/>
          <a:lstStyle/>
          <a:p>
            <a:r>
              <a:rPr lang="zh-CN" altLang="en-US" dirty="0"/>
              <a:t>数据约定</a:t>
            </a:r>
            <a:endParaRPr lang="zh-CN" altLang="en-US" dirty="0"/>
          </a:p>
        </p:txBody>
      </p:sp>
      <p:sp>
        <p:nvSpPr>
          <p:cNvPr id="4" name="日期占位符 3"/>
          <p:cNvSpPr>
            <a:spLocks noGrp="1"/>
          </p:cNvSpPr>
          <p:nvPr>
            <p:ph type="dt" sz="half" idx="10"/>
          </p:nvPr>
        </p:nvSpPr>
        <p:spPr/>
        <p:txBody>
          <a:bodyPr/>
          <a:lstStyle/>
          <a:p>
            <a:r>
              <a:rPr lang="en-US" altLang="zh-CN" dirty="0"/>
              <a:t>2023/11/30</a:t>
            </a:r>
            <a:endParaRPr lang="en-US" dirty="0"/>
          </a:p>
        </p:txBody>
      </p:sp>
      <p:sp>
        <p:nvSpPr>
          <p:cNvPr id="5" name="页脚占位符 4"/>
          <p:cNvSpPr>
            <a:spLocks noGrp="1"/>
          </p:cNvSpPr>
          <p:nvPr>
            <p:ph type="ftr" sz="quarter" idx="11"/>
          </p:nvPr>
        </p:nvSpPr>
        <p:spPr/>
        <p:txBody>
          <a:bodyPr/>
          <a:lstStyle/>
          <a:p>
            <a:r>
              <a:rPr lang="en-US" altLang="zh-CN" dirty="0"/>
              <a:t>JavaEE</a:t>
            </a:r>
            <a:r>
              <a:rPr lang="zh-CN" altLang="en-US" dirty="0"/>
              <a:t>平台技术</a:t>
            </a:r>
            <a:endParaRPr lang="zh-CN" altLang="en-US" dirty="0"/>
          </a:p>
        </p:txBody>
      </p:sp>
      <p:sp>
        <p:nvSpPr>
          <p:cNvPr id="6" name="灯片编号占位符 5"/>
          <p:cNvSpPr>
            <a:spLocks noGrp="1"/>
          </p:cNvSpPr>
          <p:nvPr>
            <p:ph type="sldNum" sz="quarter" idx="12"/>
          </p:nvPr>
        </p:nvSpPr>
        <p:spPr/>
        <p:txBody>
          <a:bodyPr/>
          <a:lstStyle/>
          <a:p>
            <a:fld id="{401D8FB3-004B-4BFB-A211-911F78DFA1A1}" type="slidenum">
              <a:rPr lang="en-US" smtClean="0"/>
            </a:fld>
            <a:endParaRPr lang="en-US"/>
          </a:p>
        </p:txBody>
      </p:sp>
      <p:sp>
        <p:nvSpPr>
          <p:cNvPr id="3" name="文本框 2"/>
          <p:cNvSpPr txBox="1"/>
          <p:nvPr/>
        </p:nvSpPr>
        <p:spPr>
          <a:xfrm>
            <a:off x="1404620" y="6529070"/>
            <a:ext cx="3048000" cy="368300"/>
          </a:xfrm>
          <a:prstGeom prst="rect">
            <a:avLst/>
          </a:prstGeom>
          <a:noFill/>
        </p:spPr>
        <p:txBody>
          <a:bodyPr wrap="square" rtlCol="0">
            <a:spAutoFit/>
          </a:bodyPr>
          <a:p>
            <a:endParaRPr lang="zh-CN" altLang="en-US"/>
          </a:p>
        </p:txBody>
      </p:sp>
      <p:sp>
        <p:nvSpPr>
          <p:cNvPr id="7" name="内容占位符 6"/>
          <p:cNvSpPr/>
          <p:nvPr>
            <p:ph idx="1"/>
          </p:nvPr>
        </p:nvSpPr>
        <p:spPr/>
        <p:txBody>
          <a:bodyPr/>
          <a:p>
            <a:pPr marL="0" lvl="1" indent="-228600">
              <a:buFont typeface="Arial" panose="020B0604020202020204" pitchFamily="34" charset="0"/>
              <a:buChar char="•"/>
            </a:pPr>
            <a:r>
              <a:rPr lang="zh-CN" altLang="en-US" sz="2800">
                <a:sym typeface="+mn-ea"/>
              </a:rPr>
              <a:t>吞吐量单位：事务/秒tps。</a:t>
            </a:r>
            <a:endParaRPr lang="zh-CN" altLang="en-US" sz="2800">
              <a:sym typeface="+mn-ea"/>
            </a:endParaRPr>
          </a:p>
          <a:p>
            <a:pPr marL="0" lvl="1" indent="-228600">
              <a:buFont typeface="Arial" panose="020B0604020202020204" pitchFamily="34" charset="0"/>
              <a:buChar char="•"/>
            </a:pPr>
            <a:r>
              <a:rPr lang="zh-CN" altLang="en-US" sz="2800">
                <a:sym typeface="+mn-ea"/>
              </a:rPr>
              <a:t>反应时间单位：毫秒ms。</a:t>
            </a:r>
            <a:endParaRPr lang="zh-CN" altLang="en-US" sz="2800">
              <a:sym typeface="+mn-ea"/>
            </a:endParaRPr>
          </a:p>
          <a:p>
            <a:pPr marL="0" lvl="1" indent="-228600">
              <a:buFont typeface="Arial" panose="020B0604020202020204" pitchFamily="34" charset="0"/>
              <a:buChar char="•"/>
            </a:pPr>
            <a:r>
              <a:rPr lang="zh-CN" altLang="en-US" sz="2800">
                <a:sym typeface="+mn-ea"/>
              </a:rPr>
              <a:t>线程数单位：个。</a:t>
            </a:r>
            <a:endParaRPr lang="zh-CN" altLang="en-US" sz="2800">
              <a:sym typeface="+mn-ea"/>
            </a:endParaRPr>
          </a:p>
          <a:p>
            <a:pPr marL="0" lvl="1" indent="-228600">
              <a:buFont typeface="Arial" panose="020B0604020202020204" pitchFamily="34" charset="0"/>
              <a:buChar char="•"/>
            </a:pPr>
            <a:r>
              <a:rPr lang="zh-CN" altLang="en-US" sz="2800">
                <a:sym typeface="+mn-ea"/>
              </a:rPr>
              <a:t>精确位：对于吞吐量，统计值精确到小数点后两位，结论值有时精确到整数位；对于反应时间，保留到整数位。</a:t>
            </a:r>
            <a:endParaRPr lang="zh-CN" altLang="en-US" sz="2800">
              <a:sym typeface="+mn-ea"/>
            </a:endParaRPr>
          </a:p>
          <a:p>
            <a:pPr marL="457200" lvl="1" indent="0">
              <a:buFont typeface="Arial" panose="020B0604020202020204" pitchFamily="34" charset="0"/>
              <a:buNone/>
            </a:pPr>
            <a:endParaRPr lang="en-US" altLang="zh-CN" sz="2800">
              <a:solidFill>
                <a:schemeClr val="tx1"/>
              </a:solidFill>
            </a:endParaRPr>
          </a:p>
          <a:p>
            <a:pPr marL="685800" lvl="1" indent="-228600">
              <a:buFont typeface="Arial" panose="020B0604020202020204" pitchFamily="34" charset="0"/>
              <a:buChar char="•"/>
            </a:pPr>
            <a:endParaRPr lang="zh-CN" altLang="en-US" sz="2800">
              <a:solidFill>
                <a:schemeClr val="tx1"/>
              </a:solidFill>
            </a:endParaRPr>
          </a:p>
          <a:p>
            <a:pPr marL="685800" lvl="1" indent="-228600">
              <a:buFont typeface="Arial" panose="020B0604020202020204" pitchFamily="34" charset="0"/>
              <a:buChar char="•"/>
            </a:pPr>
            <a:endParaRPr lang="zh-CN" altLang="en-US" sz="2800">
              <a:solidFill>
                <a:schemeClr val="tx1"/>
              </a:solidFill>
            </a:endParaRP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355" y="136525"/>
            <a:ext cx="8710863" cy="845894"/>
          </a:xfrm>
        </p:spPr>
        <p:txBody>
          <a:bodyPr/>
          <a:lstStyle/>
          <a:p>
            <a:r>
              <a:rPr lang="zh-CN" altLang="en-US" dirty="0"/>
              <a:t>实验结果</a:t>
            </a:r>
            <a:r>
              <a:rPr lang="en-US" altLang="zh-CN" dirty="0"/>
              <a:t>&amp;</a:t>
            </a:r>
            <a:r>
              <a:rPr lang="zh-CN" altLang="en-US" dirty="0"/>
              <a:t>分析</a:t>
            </a:r>
            <a:r>
              <a:rPr lang="en-US" altLang="zh-CN" dirty="0"/>
              <a:t>——</a:t>
            </a:r>
            <a:r>
              <a:rPr lang="zh-CN" altLang="en-US" dirty="0"/>
              <a:t>吞吐量</a:t>
            </a:r>
            <a:endParaRPr lang="zh-CN" altLang="en-US" dirty="0"/>
          </a:p>
        </p:txBody>
      </p:sp>
      <p:sp>
        <p:nvSpPr>
          <p:cNvPr id="4" name="日期占位符 3"/>
          <p:cNvSpPr>
            <a:spLocks noGrp="1"/>
          </p:cNvSpPr>
          <p:nvPr>
            <p:ph type="dt" sz="half" idx="10"/>
          </p:nvPr>
        </p:nvSpPr>
        <p:spPr/>
        <p:txBody>
          <a:bodyPr/>
          <a:lstStyle/>
          <a:p>
            <a:r>
              <a:rPr lang="en-US" altLang="zh-CN" dirty="0"/>
              <a:t>2023/11/30</a:t>
            </a:r>
            <a:endParaRPr lang="en-US" dirty="0"/>
          </a:p>
        </p:txBody>
      </p:sp>
      <p:sp>
        <p:nvSpPr>
          <p:cNvPr id="5" name="页脚占位符 4"/>
          <p:cNvSpPr>
            <a:spLocks noGrp="1"/>
          </p:cNvSpPr>
          <p:nvPr>
            <p:ph type="ftr" sz="quarter" idx="11"/>
          </p:nvPr>
        </p:nvSpPr>
        <p:spPr/>
        <p:txBody>
          <a:bodyPr/>
          <a:lstStyle/>
          <a:p>
            <a:r>
              <a:rPr lang="en-US" altLang="zh-CN" dirty="0"/>
              <a:t>JavaEE</a:t>
            </a:r>
            <a:r>
              <a:rPr lang="zh-CN" altLang="en-US" dirty="0"/>
              <a:t>平台技术</a:t>
            </a:r>
            <a:endParaRPr lang="zh-CN" altLang="en-US" dirty="0"/>
          </a:p>
        </p:txBody>
      </p:sp>
      <p:sp>
        <p:nvSpPr>
          <p:cNvPr id="6" name="灯片编号占位符 5"/>
          <p:cNvSpPr>
            <a:spLocks noGrp="1"/>
          </p:cNvSpPr>
          <p:nvPr>
            <p:ph type="sldNum" sz="quarter" idx="12"/>
          </p:nvPr>
        </p:nvSpPr>
        <p:spPr/>
        <p:txBody>
          <a:bodyPr/>
          <a:lstStyle/>
          <a:p>
            <a:fld id="{401D8FB3-004B-4BFB-A211-911F78DFA1A1}" type="slidenum">
              <a:rPr lang="en-US" smtClean="0"/>
            </a:fld>
            <a:endParaRPr lang="en-US"/>
          </a:p>
        </p:txBody>
      </p:sp>
      <p:sp>
        <p:nvSpPr>
          <p:cNvPr id="3" name="文本框 2"/>
          <p:cNvSpPr txBox="1"/>
          <p:nvPr/>
        </p:nvSpPr>
        <p:spPr>
          <a:xfrm>
            <a:off x="1404620" y="6529070"/>
            <a:ext cx="3048000" cy="368300"/>
          </a:xfrm>
          <a:prstGeom prst="rect">
            <a:avLst/>
          </a:prstGeom>
          <a:noFill/>
        </p:spPr>
        <p:txBody>
          <a:bodyPr wrap="square" rtlCol="0">
            <a:spAutoFit/>
          </a:bodyPr>
          <a:p>
            <a:endParaRPr lang="zh-CN" altLang="en-US"/>
          </a:p>
        </p:txBody>
      </p:sp>
      <p:sp>
        <p:nvSpPr>
          <p:cNvPr id="7" name="内容占位符 6"/>
          <p:cNvSpPr/>
          <p:nvPr>
            <p:ph idx="1"/>
          </p:nvPr>
        </p:nvSpPr>
        <p:spPr/>
        <p:txBody>
          <a:bodyPr/>
          <a:p>
            <a:r>
              <a:rPr lang="zh-CN" altLang="en-US"/>
              <a:t>固定</a:t>
            </a:r>
            <a:r>
              <a:rPr lang="en-US" altLang="zh-CN"/>
              <a:t>10</a:t>
            </a:r>
            <a:r>
              <a:rPr lang="zh-CN" altLang="en-US"/>
              <a:t>秒改变线程数</a:t>
            </a:r>
            <a:r>
              <a:rPr lang="en-US" altLang="zh-CN"/>
              <a:t>—</a:t>
            </a:r>
            <a:r>
              <a:rPr lang="zh-CN" altLang="en-US"/>
              <a:t>读</a:t>
            </a:r>
            <a:endParaRPr lang="zh-CN" altLang="en-US"/>
          </a:p>
        </p:txBody>
      </p:sp>
      <p:pic>
        <p:nvPicPr>
          <p:cNvPr id="10" name="图片 9"/>
          <p:cNvPicPr>
            <a:picLocks noChangeAspect="1"/>
          </p:cNvPicPr>
          <p:nvPr>
            <p:custDataLst>
              <p:tags r:id="rId1"/>
            </p:custDataLst>
          </p:nvPr>
        </p:nvPicPr>
        <p:blipFill>
          <a:blip r:embed="rId2"/>
          <a:stretch>
            <a:fillRect/>
          </a:stretch>
        </p:blipFill>
        <p:spPr>
          <a:xfrm>
            <a:off x="301625" y="1889760"/>
            <a:ext cx="6889750" cy="1060450"/>
          </a:xfrm>
          <a:prstGeom prst="rect">
            <a:avLst/>
          </a:prstGeom>
        </p:spPr>
      </p:pic>
      <p:sp>
        <p:nvSpPr>
          <p:cNvPr id="12" name="文本框 11"/>
          <p:cNvSpPr txBox="1"/>
          <p:nvPr/>
        </p:nvSpPr>
        <p:spPr>
          <a:xfrm>
            <a:off x="5492115" y="3630295"/>
            <a:ext cx="3171190" cy="1938020"/>
          </a:xfrm>
          <a:prstGeom prst="rect">
            <a:avLst/>
          </a:prstGeom>
        </p:spPr>
        <p:txBody>
          <a:bodyPr wrap="square">
            <a:spAutoFit/>
            <a:extLst>
              <a:ext uri="{4A0BC546-FE56-4ADE-93B0-CB8AF2F6F144}">
                <wpsdc:textFrameExt xmlns:wpsdc="http://www.wps.cn/officeDocument/2022/drawingmlCustomData" type="text"/>
              </a:ext>
            </a:extLst>
          </a:bodyPr>
          <a:p>
            <a:pPr algn="l"/>
            <a:r>
              <a:rPr lang="zh-CN" altLang="en-US" sz="2400" b="1"/>
              <a:t>相对极限吞吐量：</a:t>
            </a:r>
            <a:endParaRPr lang="zh-CN" altLang="en-US" sz="2400" b="1"/>
          </a:p>
          <a:p>
            <a:pPr algn="l"/>
            <a:r>
              <a:rPr lang="zh-CN" altLang="en-US" sz="2400" b="1"/>
              <a:t>995 transactions/s；</a:t>
            </a:r>
            <a:endParaRPr lang="zh-CN" altLang="en-US" sz="2400" b="1"/>
          </a:p>
          <a:p>
            <a:pPr algn="l"/>
            <a:endParaRPr lang="zh-CN" altLang="en-US" sz="2400" b="1"/>
          </a:p>
          <a:p>
            <a:pPr algn="l"/>
            <a:r>
              <a:rPr lang="zh-CN" altLang="en-US" sz="2400" b="1"/>
              <a:t>最大吞吐量：</a:t>
            </a:r>
            <a:endParaRPr lang="zh-CN" altLang="en-US" sz="2400" b="1"/>
          </a:p>
          <a:p>
            <a:pPr algn="l"/>
            <a:r>
              <a:rPr lang="zh-CN" altLang="en-US" sz="2400" b="1"/>
              <a:t>1029 transactions/s</a:t>
            </a:r>
            <a:endParaRPr lang="zh-CN" altLang="en-US" sz="2400" b="1"/>
          </a:p>
        </p:txBody>
      </p:sp>
      <p:pic>
        <p:nvPicPr>
          <p:cNvPr id="2044269827" name="图片 1"/>
          <p:cNvPicPr>
            <a:picLocks noChangeAspect="1"/>
          </p:cNvPicPr>
          <p:nvPr>
            <p:custDataLst>
              <p:tags r:id="rId3"/>
            </p:custDataLst>
          </p:nvPr>
        </p:nvPicPr>
        <p:blipFill>
          <a:blip r:embed="rId4">
            <a:extLst>
              <a:ext uri="{28A0092B-C50C-407E-A947-70E740481C1C}">
                <a14:useLocalDpi xmlns:a14="http://schemas.microsoft.com/office/drawing/2010/main" val="0"/>
              </a:ext>
            </a:extLst>
          </a:blip>
          <a:srcRect/>
          <a:stretch>
            <a:fillRect/>
          </a:stretch>
        </p:blipFill>
        <p:spPr bwMode="auto">
          <a:xfrm>
            <a:off x="490855" y="3119120"/>
            <a:ext cx="4606925" cy="2769870"/>
          </a:xfrm>
          <a:prstGeom prst="rect">
            <a:avLst/>
          </a:prstGeom>
          <a:noFill/>
        </p:spPr>
      </p:pic>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355" y="136525"/>
            <a:ext cx="8710863" cy="845894"/>
          </a:xfrm>
        </p:spPr>
        <p:txBody>
          <a:bodyPr/>
          <a:lstStyle/>
          <a:p>
            <a:r>
              <a:rPr lang="zh-CN" altLang="en-US" dirty="0"/>
              <a:t>实验结果</a:t>
            </a:r>
            <a:r>
              <a:rPr lang="en-US" altLang="zh-CN" dirty="0"/>
              <a:t>&amp;</a:t>
            </a:r>
            <a:r>
              <a:rPr lang="zh-CN" altLang="en-US" dirty="0"/>
              <a:t>分析</a:t>
            </a:r>
            <a:r>
              <a:rPr lang="en-US" altLang="zh-CN" dirty="0"/>
              <a:t>——</a:t>
            </a:r>
            <a:r>
              <a:rPr lang="zh-CN" altLang="en-US" dirty="0"/>
              <a:t>吞吐量</a:t>
            </a:r>
            <a:endParaRPr lang="zh-CN" altLang="en-US" dirty="0"/>
          </a:p>
        </p:txBody>
      </p:sp>
      <p:sp>
        <p:nvSpPr>
          <p:cNvPr id="4" name="日期占位符 3"/>
          <p:cNvSpPr>
            <a:spLocks noGrp="1"/>
          </p:cNvSpPr>
          <p:nvPr>
            <p:ph type="dt" sz="half" idx="10"/>
          </p:nvPr>
        </p:nvSpPr>
        <p:spPr/>
        <p:txBody>
          <a:bodyPr/>
          <a:lstStyle/>
          <a:p>
            <a:r>
              <a:rPr lang="en-US" altLang="zh-CN" dirty="0"/>
              <a:t>2023/11/30</a:t>
            </a:r>
            <a:endParaRPr lang="en-US" dirty="0"/>
          </a:p>
        </p:txBody>
      </p:sp>
      <p:sp>
        <p:nvSpPr>
          <p:cNvPr id="5" name="页脚占位符 4"/>
          <p:cNvSpPr>
            <a:spLocks noGrp="1"/>
          </p:cNvSpPr>
          <p:nvPr>
            <p:ph type="ftr" sz="quarter" idx="11"/>
          </p:nvPr>
        </p:nvSpPr>
        <p:spPr/>
        <p:txBody>
          <a:bodyPr/>
          <a:lstStyle/>
          <a:p>
            <a:r>
              <a:rPr lang="en-US" altLang="zh-CN" dirty="0"/>
              <a:t>JavaEE</a:t>
            </a:r>
            <a:r>
              <a:rPr lang="zh-CN" altLang="en-US" dirty="0"/>
              <a:t>平台技术</a:t>
            </a:r>
            <a:endParaRPr lang="zh-CN" altLang="en-US" dirty="0"/>
          </a:p>
        </p:txBody>
      </p:sp>
      <p:sp>
        <p:nvSpPr>
          <p:cNvPr id="6" name="灯片编号占位符 5"/>
          <p:cNvSpPr>
            <a:spLocks noGrp="1"/>
          </p:cNvSpPr>
          <p:nvPr>
            <p:ph type="sldNum" sz="quarter" idx="12"/>
          </p:nvPr>
        </p:nvSpPr>
        <p:spPr/>
        <p:txBody>
          <a:bodyPr/>
          <a:lstStyle/>
          <a:p>
            <a:fld id="{401D8FB3-004B-4BFB-A211-911F78DFA1A1}" type="slidenum">
              <a:rPr lang="en-US" smtClean="0"/>
            </a:fld>
            <a:endParaRPr lang="en-US"/>
          </a:p>
        </p:txBody>
      </p:sp>
      <p:sp>
        <p:nvSpPr>
          <p:cNvPr id="3" name="文本框 2"/>
          <p:cNvSpPr txBox="1"/>
          <p:nvPr/>
        </p:nvSpPr>
        <p:spPr>
          <a:xfrm>
            <a:off x="1404620" y="6529070"/>
            <a:ext cx="3048000" cy="368300"/>
          </a:xfrm>
          <a:prstGeom prst="rect">
            <a:avLst/>
          </a:prstGeom>
          <a:noFill/>
        </p:spPr>
        <p:txBody>
          <a:bodyPr wrap="square" rtlCol="0">
            <a:spAutoFit/>
          </a:bodyPr>
          <a:p>
            <a:endParaRPr lang="zh-CN" altLang="en-US"/>
          </a:p>
        </p:txBody>
      </p:sp>
      <p:sp>
        <p:nvSpPr>
          <p:cNvPr id="7" name="内容占位符 6"/>
          <p:cNvSpPr/>
          <p:nvPr>
            <p:ph idx="1"/>
          </p:nvPr>
        </p:nvSpPr>
        <p:spPr/>
        <p:txBody>
          <a:bodyPr/>
          <a:p>
            <a:r>
              <a:rPr lang="zh-CN" altLang="en-US"/>
              <a:t>固定</a:t>
            </a:r>
            <a:r>
              <a:rPr lang="en-US" altLang="zh-CN"/>
              <a:t>10</a:t>
            </a:r>
            <a:r>
              <a:rPr lang="zh-CN" altLang="en-US"/>
              <a:t>秒改变线程数</a:t>
            </a:r>
            <a:r>
              <a:rPr lang="en-US" altLang="zh-CN"/>
              <a:t>—</a:t>
            </a:r>
            <a:r>
              <a:rPr lang="zh-CN" altLang="en-US"/>
              <a:t>读</a:t>
            </a:r>
            <a:endParaRPr lang="zh-CN" altLang="en-US"/>
          </a:p>
        </p:txBody>
      </p:sp>
      <p:pic>
        <p:nvPicPr>
          <p:cNvPr id="1083995531" name="图片 1"/>
          <p:cNvPicPr>
            <a:picLocks noChangeAspect="1"/>
          </p:cNvPicPr>
          <p:nvPr/>
        </p:nvPicPr>
        <p:blipFill>
          <a:blip r:embed="rId1"/>
          <a:stretch>
            <a:fillRect/>
          </a:stretch>
        </p:blipFill>
        <p:spPr>
          <a:xfrm>
            <a:off x="577850" y="1722120"/>
            <a:ext cx="7940040" cy="1199515"/>
          </a:xfrm>
          <a:prstGeom prst="rect">
            <a:avLst/>
          </a:prstGeom>
        </p:spPr>
      </p:pic>
      <p:pic>
        <p:nvPicPr>
          <p:cNvPr id="2010725614" name="图片 1"/>
          <p:cNvPicPr>
            <a:picLocks noChangeAspect="1"/>
          </p:cNvPicPr>
          <p:nvPr>
            <p:custDataLst>
              <p:tags r:id="rId2"/>
            </p:custDataLst>
          </p:nvPr>
        </p:nvPicPr>
        <p:blipFill>
          <a:blip r:embed="rId3"/>
          <a:stretch>
            <a:fillRect/>
          </a:stretch>
        </p:blipFill>
        <p:spPr>
          <a:xfrm>
            <a:off x="381000" y="2859405"/>
            <a:ext cx="5367020" cy="3091815"/>
          </a:xfrm>
          <a:prstGeom prst="rect">
            <a:avLst/>
          </a:prstGeom>
        </p:spPr>
      </p:pic>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355" y="136525"/>
            <a:ext cx="8710863" cy="845894"/>
          </a:xfrm>
        </p:spPr>
        <p:txBody>
          <a:bodyPr/>
          <a:lstStyle/>
          <a:p>
            <a:r>
              <a:rPr lang="zh-CN" altLang="en-US" dirty="0"/>
              <a:t>实验结果</a:t>
            </a:r>
            <a:r>
              <a:rPr lang="en-US" altLang="zh-CN" dirty="0"/>
              <a:t>&amp;</a:t>
            </a:r>
            <a:r>
              <a:rPr lang="zh-CN" altLang="en-US" dirty="0"/>
              <a:t>分析</a:t>
            </a:r>
            <a:r>
              <a:rPr lang="en-US" altLang="zh-CN" dirty="0"/>
              <a:t>——</a:t>
            </a:r>
            <a:r>
              <a:rPr lang="zh-CN" altLang="en-US" dirty="0"/>
              <a:t>吞吐量</a:t>
            </a:r>
            <a:endParaRPr lang="zh-CN" altLang="en-US" dirty="0"/>
          </a:p>
        </p:txBody>
      </p:sp>
      <p:sp>
        <p:nvSpPr>
          <p:cNvPr id="4" name="日期占位符 3"/>
          <p:cNvSpPr>
            <a:spLocks noGrp="1"/>
          </p:cNvSpPr>
          <p:nvPr>
            <p:ph type="dt" sz="half" idx="10"/>
          </p:nvPr>
        </p:nvSpPr>
        <p:spPr/>
        <p:txBody>
          <a:bodyPr/>
          <a:lstStyle/>
          <a:p>
            <a:r>
              <a:rPr lang="en-US" altLang="zh-CN" dirty="0"/>
              <a:t>2023/11/30</a:t>
            </a:r>
            <a:endParaRPr lang="en-US" dirty="0"/>
          </a:p>
        </p:txBody>
      </p:sp>
      <p:sp>
        <p:nvSpPr>
          <p:cNvPr id="5" name="页脚占位符 4"/>
          <p:cNvSpPr>
            <a:spLocks noGrp="1"/>
          </p:cNvSpPr>
          <p:nvPr>
            <p:ph type="ftr" sz="quarter" idx="11"/>
          </p:nvPr>
        </p:nvSpPr>
        <p:spPr/>
        <p:txBody>
          <a:bodyPr/>
          <a:lstStyle/>
          <a:p>
            <a:r>
              <a:rPr lang="en-US" altLang="zh-CN" dirty="0"/>
              <a:t>JavaEE</a:t>
            </a:r>
            <a:r>
              <a:rPr lang="zh-CN" altLang="en-US" dirty="0"/>
              <a:t>平台技术</a:t>
            </a:r>
            <a:endParaRPr lang="zh-CN" altLang="en-US" dirty="0"/>
          </a:p>
        </p:txBody>
      </p:sp>
      <p:sp>
        <p:nvSpPr>
          <p:cNvPr id="6" name="灯片编号占位符 5"/>
          <p:cNvSpPr>
            <a:spLocks noGrp="1"/>
          </p:cNvSpPr>
          <p:nvPr>
            <p:ph type="sldNum" sz="quarter" idx="12"/>
          </p:nvPr>
        </p:nvSpPr>
        <p:spPr/>
        <p:txBody>
          <a:bodyPr/>
          <a:lstStyle/>
          <a:p>
            <a:fld id="{401D8FB3-004B-4BFB-A211-911F78DFA1A1}" type="slidenum">
              <a:rPr lang="en-US" smtClean="0"/>
            </a:fld>
            <a:endParaRPr lang="en-US"/>
          </a:p>
        </p:txBody>
      </p:sp>
      <p:sp>
        <p:nvSpPr>
          <p:cNvPr id="3" name="文本框 2"/>
          <p:cNvSpPr txBox="1"/>
          <p:nvPr/>
        </p:nvSpPr>
        <p:spPr>
          <a:xfrm>
            <a:off x="1404620" y="6529070"/>
            <a:ext cx="3048000" cy="368300"/>
          </a:xfrm>
          <a:prstGeom prst="rect">
            <a:avLst/>
          </a:prstGeom>
          <a:noFill/>
        </p:spPr>
        <p:txBody>
          <a:bodyPr wrap="square" rtlCol="0">
            <a:spAutoFit/>
          </a:bodyPr>
          <a:p>
            <a:endParaRPr lang="zh-CN" altLang="en-US"/>
          </a:p>
        </p:txBody>
      </p:sp>
      <p:sp>
        <p:nvSpPr>
          <p:cNvPr id="7" name="内容占位符 6"/>
          <p:cNvSpPr/>
          <p:nvPr>
            <p:ph idx="1"/>
          </p:nvPr>
        </p:nvSpPr>
        <p:spPr/>
        <p:txBody>
          <a:bodyPr/>
          <a:p>
            <a:r>
              <a:rPr lang="zh-CN" altLang="en-US"/>
              <a:t>固定</a:t>
            </a:r>
            <a:r>
              <a:rPr lang="en-US" altLang="zh-CN"/>
              <a:t>10</a:t>
            </a:r>
            <a:r>
              <a:rPr lang="zh-CN" altLang="en-US"/>
              <a:t>秒改变线程数</a:t>
            </a:r>
            <a:r>
              <a:rPr lang="en-US" altLang="zh-CN"/>
              <a:t>—</a:t>
            </a:r>
            <a:r>
              <a:rPr lang="zh-CN" altLang="en-US"/>
              <a:t>写</a:t>
            </a:r>
            <a:endParaRPr lang="zh-CN" altLang="en-US"/>
          </a:p>
        </p:txBody>
      </p:sp>
      <p:sp>
        <p:nvSpPr>
          <p:cNvPr id="12" name="文本框 11"/>
          <p:cNvSpPr txBox="1"/>
          <p:nvPr/>
        </p:nvSpPr>
        <p:spPr>
          <a:xfrm>
            <a:off x="5429885" y="3830955"/>
            <a:ext cx="3171190" cy="1938020"/>
          </a:xfrm>
          <a:prstGeom prst="rect">
            <a:avLst/>
          </a:prstGeom>
        </p:spPr>
        <p:txBody>
          <a:bodyPr wrap="square">
            <a:spAutoFit/>
            <a:extLst>
              <a:ext uri="{4A0BC546-FE56-4ADE-93B0-CB8AF2F6F144}">
                <wpsdc:textFrameExt xmlns:wpsdc="http://www.wps.cn/officeDocument/2022/drawingmlCustomData" type="text"/>
              </a:ext>
            </a:extLst>
          </a:bodyPr>
          <a:p>
            <a:pPr algn="l"/>
            <a:r>
              <a:rPr lang="zh-CN" altLang="en-US" sz="2400" b="1"/>
              <a:t>相对极限吞吐量：</a:t>
            </a:r>
            <a:endParaRPr lang="zh-CN" altLang="en-US" sz="2400" b="1"/>
          </a:p>
          <a:p>
            <a:pPr algn="l"/>
            <a:r>
              <a:rPr lang="en-US" altLang="zh-CN" sz="2400" b="1"/>
              <a:t>1100 </a:t>
            </a:r>
            <a:r>
              <a:rPr lang="zh-CN" altLang="en-US" sz="2400" b="1"/>
              <a:t>transactions/s；</a:t>
            </a:r>
            <a:endParaRPr lang="zh-CN" altLang="en-US" sz="2400" b="1"/>
          </a:p>
          <a:p>
            <a:pPr algn="l"/>
            <a:endParaRPr lang="zh-CN" altLang="en-US" sz="2400" b="1"/>
          </a:p>
          <a:p>
            <a:pPr algn="l"/>
            <a:r>
              <a:rPr lang="zh-CN" altLang="en-US" sz="2400" b="1"/>
              <a:t>最大吞吐量：</a:t>
            </a:r>
            <a:endParaRPr lang="zh-CN" altLang="en-US" sz="2400" b="1"/>
          </a:p>
          <a:p>
            <a:pPr algn="l"/>
            <a:r>
              <a:rPr lang="zh-CN" altLang="en-US" sz="2400" b="1"/>
              <a:t>1</a:t>
            </a:r>
            <a:r>
              <a:rPr lang="en-US" altLang="zh-CN" sz="2400" b="1"/>
              <a:t>126</a:t>
            </a:r>
            <a:r>
              <a:rPr lang="zh-CN" altLang="en-US" sz="2400" b="1"/>
              <a:t> transactions/s</a:t>
            </a:r>
            <a:endParaRPr lang="zh-CN" altLang="en-US" sz="2400" b="1"/>
          </a:p>
        </p:txBody>
      </p:sp>
      <p:pic>
        <p:nvPicPr>
          <p:cNvPr id="8" name="图片 7"/>
          <p:cNvPicPr>
            <a:picLocks noChangeAspect="1"/>
          </p:cNvPicPr>
          <p:nvPr>
            <p:custDataLst>
              <p:tags r:id="rId1"/>
            </p:custDataLst>
          </p:nvPr>
        </p:nvPicPr>
        <p:blipFill>
          <a:blip r:embed="rId2"/>
          <a:stretch>
            <a:fillRect/>
          </a:stretch>
        </p:blipFill>
        <p:spPr>
          <a:xfrm>
            <a:off x="394970" y="1842135"/>
            <a:ext cx="7670165" cy="1129030"/>
          </a:xfrm>
          <a:prstGeom prst="rect">
            <a:avLst/>
          </a:prstGeom>
        </p:spPr>
      </p:pic>
      <p:pic>
        <p:nvPicPr>
          <p:cNvPr id="1047682514" name="图片 3"/>
          <p:cNvPicPr>
            <a:picLocks noChangeAspect="1"/>
          </p:cNvPicPr>
          <p:nvPr>
            <p:custDataLst>
              <p:tags r:id="rId3"/>
            </p:custDataLst>
          </p:nvPr>
        </p:nvPicPr>
        <p:blipFill>
          <a:blip r:embed="rId4">
            <a:extLst>
              <a:ext uri="{28A0092B-C50C-407E-A947-70E740481C1C}">
                <a14:useLocalDpi xmlns:a14="http://schemas.microsoft.com/office/drawing/2010/main" val="0"/>
              </a:ext>
            </a:extLst>
          </a:blip>
          <a:srcRect/>
          <a:stretch>
            <a:fillRect/>
          </a:stretch>
        </p:blipFill>
        <p:spPr bwMode="auto">
          <a:xfrm>
            <a:off x="471170" y="3288665"/>
            <a:ext cx="4575175" cy="2750185"/>
          </a:xfrm>
          <a:prstGeom prst="rect">
            <a:avLst/>
          </a:prstGeom>
          <a:noFill/>
        </p:spPr>
      </p:pic>
    </p:spTree>
  </p:cSld>
  <p:clrMapOvr>
    <a:masterClrMapping/>
  </p:clrMapOvr>
  <p:transition spd="med">
    <p:fade/>
  </p:transition>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PP_MARK_KEY" val="1f8a24f1-e4c2-4372-b4c6-d3e389f720a0"/>
  <p:tag name="COMMONDATA" val="eyJoZGlkIjoiNGZmZDRhYjU5OTIwNTVkMDRiMGIzYTNhNmVkZDY2OTc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XMU_Screen">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楷体">
      <a:majorFont>
        <a:latin typeface="Times New Roman"/>
        <a:ea typeface="楷体"/>
        <a:cs typeface=""/>
      </a:majorFont>
      <a:minorFont>
        <a:latin typeface="Times New Roman"/>
        <a:ea typeface="楷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L01_Introduction</Template>
  <TotalTime>0</TotalTime>
  <Words>2179</Words>
  <Application>WPS 演示</Application>
  <PresentationFormat>全屏显示(4:3)</PresentationFormat>
  <Paragraphs>343</Paragraphs>
  <Slides>24</Slides>
  <Notes>10</Notes>
  <HiddenSlides>0</HiddenSlides>
  <MMClips>2</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宋体</vt:lpstr>
      <vt:lpstr>Wingdings</vt:lpstr>
      <vt:lpstr>Times New Roman</vt:lpstr>
      <vt:lpstr>楷体</vt:lpstr>
      <vt:lpstr>Segoe UI</vt:lpstr>
      <vt:lpstr>Courier New</vt:lpstr>
      <vt:lpstr>微软雅黑</vt:lpstr>
      <vt:lpstr>Arial Unicode MS</vt:lpstr>
      <vt:lpstr>Calibri</vt:lpstr>
      <vt:lpstr>XMU_Screen</vt:lpstr>
      <vt:lpstr>实验二 Mongo的读写效率</vt:lpstr>
      <vt:lpstr>实验设计</vt:lpstr>
      <vt:lpstr>实验设计——最大吞吐量</vt:lpstr>
      <vt:lpstr>实验设计——最大吞吐量</vt:lpstr>
      <vt:lpstr>实验设计——相同情况与Mongo对比</vt:lpstr>
      <vt:lpstr>数据约定</vt:lpstr>
      <vt:lpstr>实验结果&amp;分析——吞吐量</vt:lpstr>
      <vt:lpstr>实验结果&amp;分析——吞吐量</vt:lpstr>
      <vt:lpstr>实验结果&amp;分析——吞吐量</vt:lpstr>
      <vt:lpstr>实验结果&amp;分析——吞吐量</vt:lpstr>
      <vt:lpstr>实验结果&amp;分析——吞吐量</vt:lpstr>
      <vt:lpstr>实验结果&amp;分析——吞吐量</vt:lpstr>
      <vt:lpstr>实验结果&amp;分析——吞吐量</vt:lpstr>
      <vt:lpstr>实验结果&amp;分析——吞吐量</vt:lpstr>
      <vt:lpstr>实验结果&amp;分析——吞吐量</vt:lpstr>
      <vt:lpstr>实验结果&amp;分析——吞吐量</vt:lpstr>
      <vt:lpstr>实验结果&amp;分析——相同情况对比</vt:lpstr>
      <vt:lpstr>实验结果&amp;分析——相同情况对比</vt:lpstr>
      <vt:lpstr>实验结果&amp;分析——相同情况对比</vt:lpstr>
      <vt:lpstr>实验结果&amp;分析——相同情况对比</vt:lpstr>
      <vt:lpstr>实验结论</vt:lpstr>
      <vt:lpstr>实验结论</vt:lpstr>
      <vt:lpstr>理论解释</vt:lpstr>
      <vt:lpstr>Thank you</vt:lpstr>
    </vt:vector>
  </TitlesOfParts>
  <Company>SPIMAGe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OJ习题解答</dc:title>
  <dc:creator>ngwi</dc:creator>
  <cp:lastModifiedBy>YK</cp:lastModifiedBy>
  <cp:revision>34</cp:revision>
  <dcterms:created xsi:type="dcterms:W3CDTF">2017-10-30T12:28:00Z</dcterms:created>
  <dcterms:modified xsi:type="dcterms:W3CDTF">2023-11-30T02:44:39Z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3D69659FAEE0495D8A2D9A5150F8D31B</vt:lpwstr>
  </property>
  <property fmtid="{D5CDD505-2E9C-101B-9397-08002B2CF9AE}" pid="3" name="KSOProductBuildVer">
    <vt:lpwstr>2052-12.1.0.15990</vt:lpwstr>
  </property>
</Properties>
</file>