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1"/>
  </p:notesMasterIdLst>
  <p:sldIdLst>
    <p:sldId id="257" r:id="rId2"/>
    <p:sldId id="416" r:id="rId3"/>
    <p:sldId id="660" r:id="rId4"/>
    <p:sldId id="260" r:id="rId5"/>
    <p:sldId id="333" r:id="rId6"/>
    <p:sldId id="666" r:id="rId7"/>
    <p:sldId id="667" r:id="rId8"/>
    <p:sldId id="268" r:id="rId9"/>
    <p:sldId id="668" r:id="rId10"/>
    <p:sldId id="334" r:id="rId11"/>
    <p:sldId id="669" r:id="rId12"/>
    <p:sldId id="670" r:id="rId13"/>
    <p:sldId id="671" r:id="rId14"/>
    <p:sldId id="672" r:id="rId15"/>
    <p:sldId id="673" r:id="rId16"/>
    <p:sldId id="674" r:id="rId17"/>
    <p:sldId id="675" r:id="rId18"/>
    <p:sldId id="676" r:id="rId19"/>
    <p:sldId id="677" r:id="rId20"/>
    <p:sldId id="678" r:id="rId21"/>
    <p:sldId id="679" r:id="rId22"/>
    <p:sldId id="680" r:id="rId23"/>
    <p:sldId id="681" r:id="rId24"/>
    <p:sldId id="682" r:id="rId25"/>
    <p:sldId id="683" r:id="rId26"/>
    <p:sldId id="684" r:id="rId27"/>
    <p:sldId id="685" r:id="rId28"/>
    <p:sldId id="686" r:id="rId29"/>
    <p:sldId id="687" r:id="rId30"/>
    <p:sldId id="688" r:id="rId31"/>
    <p:sldId id="689" r:id="rId32"/>
    <p:sldId id="690" r:id="rId33"/>
    <p:sldId id="691" r:id="rId34"/>
    <p:sldId id="692" r:id="rId35"/>
    <p:sldId id="693" r:id="rId36"/>
    <p:sldId id="694" r:id="rId37"/>
    <p:sldId id="695" r:id="rId38"/>
    <p:sldId id="696" r:id="rId39"/>
    <p:sldId id="262" r:id="rId40"/>
    <p:sldId id="335" r:id="rId41"/>
    <p:sldId id="503" r:id="rId42"/>
    <p:sldId id="336" r:id="rId43"/>
    <p:sldId id="337" r:id="rId44"/>
    <p:sldId id="388" r:id="rId45"/>
    <p:sldId id="408" r:id="rId46"/>
    <p:sldId id="392" r:id="rId47"/>
    <p:sldId id="380" r:id="rId48"/>
    <p:sldId id="393" r:id="rId49"/>
    <p:sldId id="394" r:id="rId50"/>
    <p:sldId id="409" r:id="rId51"/>
    <p:sldId id="338" r:id="rId52"/>
    <p:sldId id="339" r:id="rId53"/>
    <p:sldId id="413" r:id="rId54"/>
    <p:sldId id="414" r:id="rId55"/>
    <p:sldId id="658" r:id="rId56"/>
    <p:sldId id="348" r:id="rId57"/>
    <p:sldId id="349" r:id="rId58"/>
    <p:sldId id="504" r:id="rId59"/>
    <p:sldId id="625" r:id="rId6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9900"/>
    <a:srgbClr val="3333FF"/>
    <a:srgbClr val="008000"/>
    <a:srgbClr val="FFFF00"/>
    <a:srgbClr val="33CC33"/>
    <a:srgbClr val="FFFF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30" autoAdjust="0"/>
    <p:restoredTop sz="94697" autoAdjust="0"/>
  </p:normalViewPr>
  <p:slideViewPr>
    <p:cSldViewPr>
      <p:cViewPr varScale="1">
        <p:scale>
          <a:sx n="94" d="100"/>
          <a:sy n="94" d="100"/>
        </p:scale>
        <p:origin x="224" y="640"/>
      </p:cViewPr>
      <p:guideLst>
        <p:guide orient="horz" pos="2160"/>
        <p:guide pos="3840"/>
      </p:guideLst>
    </p:cSldViewPr>
  </p:slideViewPr>
  <p:outlineViewPr>
    <p:cViewPr>
      <p:scale>
        <a:sx n="33" d="100"/>
        <a:sy n="33" d="100"/>
      </p:scale>
      <p:origin x="0" y="21456"/>
    </p:cViewPr>
  </p:outlineViewPr>
  <p:notesTextViewPr>
    <p:cViewPr>
      <p:scale>
        <a:sx n="100" d="100"/>
        <a:sy n="100" d="100"/>
      </p:scale>
      <p:origin x="0" y="0"/>
    </p:cViewPr>
  </p:notesTextViewPr>
  <p:sorterViewPr>
    <p:cViewPr>
      <p:scale>
        <a:sx n="66" d="100"/>
        <a:sy n="66" d="100"/>
      </p:scale>
      <p:origin x="0" y="6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4F76E-C730-4A2F-826E-2003F01E483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2BBC8B7F-ADF3-4F8C-A99D-7E586A3021D5}">
      <dgm:prSet phldrT="[文本]" custT="1"/>
      <dgm:spPr>
        <a:gradFill rotWithShape="0">
          <a:gsLst>
            <a:gs pos="0">
              <a:srgbClr val="5E9EFF"/>
            </a:gs>
            <a:gs pos="39999">
              <a:srgbClr val="85C2FF"/>
            </a:gs>
            <a:gs pos="70000">
              <a:srgbClr val="C4D6EB"/>
            </a:gs>
            <a:gs pos="100000">
              <a:srgbClr val="FFEBFA"/>
            </a:gs>
          </a:gsLst>
          <a:lin ang="5400000" scaled="0"/>
        </a:gradFill>
      </dgm:spPr>
      <dgm:t>
        <a:bodyPr lIns="0" tIns="0" rIns="0" bIns="0"/>
        <a:lstStyle/>
        <a:p>
          <a:r>
            <a:rPr lang="zh-CN" altLang="en-US" sz="3200" b="1" dirty="0">
              <a:latin typeface="楷体" pitchFamily="49" charset="-122"/>
              <a:ea typeface="楷体" pitchFamily="49" charset="-122"/>
            </a:rPr>
            <a:t>绪论</a:t>
          </a:r>
          <a:r>
            <a:rPr lang="en-US" altLang="en-US" sz="2000" b="1" dirty="0">
              <a:solidFill>
                <a:srgbClr val="008000"/>
              </a:solidFill>
            </a:rPr>
            <a:t>Introduction</a:t>
          </a:r>
          <a:endParaRPr lang="zh-CN" altLang="en-US" sz="2000" b="1" dirty="0">
            <a:solidFill>
              <a:srgbClr val="008000"/>
            </a:solidFill>
          </a:endParaRPr>
        </a:p>
      </dgm:t>
    </dgm:pt>
    <dgm:pt modelId="{DAE6BF37-EEB1-4396-98F3-9730C621431C}" type="parTrans" cxnId="{22FB318C-149E-4E93-9B06-00AA4E6557E1}">
      <dgm:prSet/>
      <dgm:spPr/>
      <dgm:t>
        <a:bodyPr/>
        <a:lstStyle/>
        <a:p>
          <a:endParaRPr lang="zh-CN" altLang="en-US"/>
        </a:p>
      </dgm:t>
    </dgm:pt>
    <dgm:pt modelId="{B70F3947-5B96-4AAA-A8F6-A42A101826C7}" type="sibTrans" cxnId="{22FB318C-149E-4E93-9B06-00AA4E6557E1}">
      <dgm:prSet/>
      <dgm:spPr/>
      <dgm:t>
        <a:bodyPr/>
        <a:lstStyle/>
        <a:p>
          <a:endParaRPr lang="zh-CN" altLang="en-US"/>
        </a:p>
      </dgm:t>
    </dgm:pt>
    <dgm:pt modelId="{3C2CBDE9-261E-41C1-AAF6-AB94D29CAD1C}">
      <dgm:prSet phldrT="[文本]" custT="1"/>
      <dgm:spPr>
        <a:gradFill rotWithShape="0">
          <a:gsLst>
            <a:gs pos="0">
              <a:srgbClr val="03D4A8"/>
            </a:gs>
            <a:gs pos="25000">
              <a:srgbClr val="21D6E0"/>
            </a:gs>
            <a:gs pos="75000">
              <a:srgbClr val="0087E6"/>
            </a:gs>
            <a:gs pos="100000">
              <a:srgbClr val="005CBF"/>
            </a:gs>
          </a:gsLst>
          <a:lin ang="5400000" scaled="0"/>
        </a:gradFill>
      </dgm:spPr>
      <dgm:t>
        <a:bodyPr lIns="0" rIns="0"/>
        <a:lstStyle/>
        <a:p>
          <a:r>
            <a:rPr lang="zh-CN" altLang="en-US" sz="3200" b="1" dirty="0">
              <a:latin typeface="楷体" pitchFamily="49" charset="-122"/>
              <a:ea typeface="楷体" pitchFamily="49" charset="-122"/>
            </a:rPr>
            <a:t>表结构</a:t>
          </a:r>
          <a:r>
            <a:rPr lang="en-US" altLang="en-US" sz="2800" b="1" dirty="0">
              <a:solidFill>
                <a:schemeClr val="bg1"/>
              </a:solidFill>
            </a:rPr>
            <a:t>Lists</a:t>
          </a:r>
          <a:endParaRPr lang="zh-CN" altLang="en-US" sz="2800" b="1" dirty="0">
            <a:solidFill>
              <a:schemeClr val="bg1"/>
            </a:solidFill>
          </a:endParaRPr>
        </a:p>
      </dgm:t>
    </dgm:pt>
    <dgm:pt modelId="{99FA7316-0BDA-42C0-9EDE-F0584A64147D}" type="parTrans" cxnId="{52055747-05C7-4F17-A848-E9E1911F2D65}">
      <dgm:prSet/>
      <dgm:spPr/>
      <dgm:t>
        <a:bodyPr/>
        <a:lstStyle/>
        <a:p>
          <a:endParaRPr lang="zh-CN" altLang="en-US"/>
        </a:p>
      </dgm:t>
    </dgm:pt>
    <dgm:pt modelId="{A55B0FF2-C801-4651-909D-720D8F49E9C8}" type="sibTrans" cxnId="{52055747-05C7-4F17-A848-E9E1911F2D65}">
      <dgm:prSet/>
      <dgm:spPr/>
      <dgm:t>
        <a:bodyPr/>
        <a:lstStyle/>
        <a:p>
          <a:endParaRPr lang="zh-CN" altLang="en-US"/>
        </a:p>
      </dgm:t>
    </dgm:pt>
    <dgm:pt modelId="{A7351C9E-82F7-4A7C-B82D-DEDAD490262B}">
      <dgm:prSet phldrT="[文本]" custT="1"/>
      <dgm:spPr>
        <a:gradFill rotWithShape="0">
          <a:gsLst>
            <a:gs pos="0">
              <a:srgbClr val="DDEBCF"/>
            </a:gs>
            <a:gs pos="50000">
              <a:srgbClr val="9CB86E"/>
            </a:gs>
            <a:gs pos="100000">
              <a:srgbClr val="156B13"/>
            </a:gs>
          </a:gsLst>
          <a:lin ang="5400000" scaled="0"/>
        </a:gradFill>
      </dgm:spPr>
      <dgm:t>
        <a:bodyPr lIns="0" rIns="0"/>
        <a:lstStyle/>
        <a:p>
          <a:r>
            <a:rPr lang="zh-CN" altLang="en-US" sz="3200" b="1" dirty="0">
              <a:latin typeface="楷体" pitchFamily="49" charset="-122"/>
              <a:ea typeface="楷体" pitchFamily="49" charset="-122"/>
            </a:rPr>
            <a:t>树结构</a:t>
          </a:r>
          <a:r>
            <a:rPr lang="en-US" altLang="en-US" sz="2800" b="1" dirty="0">
              <a:solidFill>
                <a:schemeClr val="bg1"/>
              </a:solidFill>
            </a:rPr>
            <a:t>Trees</a:t>
          </a:r>
          <a:endParaRPr lang="zh-CN" altLang="en-US" sz="2800" b="1" dirty="0">
            <a:solidFill>
              <a:schemeClr val="bg1"/>
            </a:solidFill>
          </a:endParaRPr>
        </a:p>
      </dgm:t>
    </dgm:pt>
    <dgm:pt modelId="{EEEBF821-8D78-441D-9272-4C314CCFCC35}" type="parTrans" cxnId="{7824CA0C-221A-45D0-BE85-C4C9683F8C0A}">
      <dgm:prSet/>
      <dgm:spPr/>
      <dgm:t>
        <a:bodyPr/>
        <a:lstStyle/>
        <a:p>
          <a:endParaRPr lang="zh-CN" altLang="en-US"/>
        </a:p>
      </dgm:t>
    </dgm:pt>
    <dgm:pt modelId="{CF5E12A8-AFB8-4E5A-B9F0-700BB6B62379}" type="sibTrans" cxnId="{7824CA0C-221A-45D0-BE85-C4C9683F8C0A}">
      <dgm:prSet/>
      <dgm:spPr/>
      <dgm:t>
        <a:bodyPr/>
        <a:lstStyle/>
        <a:p>
          <a:endParaRPr lang="zh-CN" altLang="en-US"/>
        </a:p>
      </dgm:t>
    </dgm:pt>
    <dgm:pt modelId="{3DCABF4C-9E06-4F2B-B012-67D813A839F1}">
      <dgm:prSet phldrT="[文本]" custT="1"/>
      <dgm:spPr>
        <a:gradFill rotWithShape="0">
          <a:gsLst>
            <a:gs pos="0">
              <a:srgbClr val="FFF200"/>
            </a:gs>
            <a:gs pos="45000">
              <a:srgbClr val="FF7A00"/>
            </a:gs>
            <a:gs pos="70000">
              <a:srgbClr val="FF0300"/>
            </a:gs>
            <a:gs pos="100000">
              <a:srgbClr val="4D0808"/>
            </a:gs>
          </a:gsLst>
          <a:lin ang="5400000" scaled="0"/>
        </a:gradFill>
      </dgm:spPr>
      <dgm:t>
        <a:bodyPr lIns="0" rIns="0"/>
        <a:lstStyle/>
        <a:p>
          <a:r>
            <a:rPr lang="zh-CN" altLang="en-US" sz="3200" b="1" dirty="0">
              <a:latin typeface="楷体" pitchFamily="49" charset="-122"/>
              <a:ea typeface="楷体" pitchFamily="49" charset="-122"/>
            </a:rPr>
            <a:t>图结构</a:t>
          </a:r>
          <a:r>
            <a:rPr lang="en-US" altLang="en-US" sz="2800" b="1" dirty="0">
              <a:solidFill>
                <a:schemeClr val="bg1"/>
              </a:solidFill>
            </a:rPr>
            <a:t>Graphs</a:t>
          </a:r>
          <a:endParaRPr lang="zh-CN" altLang="en-US" sz="2800" b="1" dirty="0">
            <a:solidFill>
              <a:schemeClr val="bg1"/>
            </a:solidFill>
          </a:endParaRPr>
        </a:p>
      </dgm:t>
    </dgm:pt>
    <dgm:pt modelId="{0BDA4CDC-DA85-47A9-A8F7-5F5527517FB2}" type="parTrans" cxnId="{12D88C32-4EFE-4826-B0A4-DDC295E3052D}">
      <dgm:prSet/>
      <dgm:spPr/>
      <dgm:t>
        <a:bodyPr/>
        <a:lstStyle/>
        <a:p>
          <a:endParaRPr lang="zh-CN" altLang="en-US"/>
        </a:p>
      </dgm:t>
    </dgm:pt>
    <dgm:pt modelId="{8FB5298B-4C33-42FD-8985-3B87890CD811}" type="sibTrans" cxnId="{12D88C32-4EFE-4826-B0A4-DDC295E3052D}">
      <dgm:prSet/>
      <dgm:spPr/>
      <dgm:t>
        <a:bodyPr/>
        <a:lstStyle/>
        <a:p>
          <a:endParaRPr lang="zh-CN" altLang="en-US"/>
        </a:p>
      </dgm:t>
    </dgm:pt>
    <dgm:pt modelId="{66FB38C3-5CA7-43C0-80F2-EE6B0E41C351}" type="pres">
      <dgm:prSet presAssocID="{79C4F76E-C730-4A2F-826E-2003F01E483D}" presName="Name0" presStyleCnt="0">
        <dgm:presLayoutVars>
          <dgm:dir/>
          <dgm:resizeHandles val="exact"/>
        </dgm:presLayoutVars>
      </dgm:prSet>
      <dgm:spPr/>
    </dgm:pt>
    <dgm:pt modelId="{BBF461A6-01B2-4A1D-93F4-CB1340B43CD8}" type="pres">
      <dgm:prSet presAssocID="{2BBC8B7F-ADF3-4F8C-A99D-7E586A3021D5}" presName="Name5" presStyleLbl="vennNode1" presStyleIdx="0" presStyleCnt="4" custLinFactNeighborX="11475" custLinFactNeighborY="487">
        <dgm:presLayoutVars>
          <dgm:bulletEnabled val="1"/>
        </dgm:presLayoutVars>
      </dgm:prSet>
      <dgm:spPr/>
    </dgm:pt>
    <dgm:pt modelId="{DBE28B0F-CE38-4FAF-81CD-0BA5B9D36F66}" type="pres">
      <dgm:prSet presAssocID="{B70F3947-5B96-4AAA-A8F6-A42A101826C7}" presName="space" presStyleCnt="0"/>
      <dgm:spPr/>
    </dgm:pt>
    <dgm:pt modelId="{E0CDFAB7-867E-472B-8DD7-0CB939CDB226}" type="pres">
      <dgm:prSet presAssocID="{3C2CBDE9-261E-41C1-AAF6-AB94D29CAD1C}" presName="Name5" presStyleLbl="vennNode1" presStyleIdx="1" presStyleCnt="4">
        <dgm:presLayoutVars>
          <dgm:bulletEnabled val="1"/>
        </dgm:presLayoutVars>
      </dgm:prSet>
      <dgm:spPr/>
    </dgm:pt>
    <dgm:pt modelId="{39E25C14-495C-466E-8C56-560F6C7E8599}" type="pres">
      <dgm:prSet presAssocID="{A55B0FF2-C801-4651-909D-720D8F49E9C8}" presName="space" presStyleCnt="0"/>
      <dgm:spPr/>
    </dgm:pt>
    <dgm:pt modelId="{EA33E453-8211-4012-988D-1E838F25FCE9}" type="pres">
      <dgm:prSet presAssocID="{A7351C9E-82F7-4A7C-B82D-DEDAD490262B}" presName="Name5" presStyleLbl="vennNode1" presStyleIdx="2" presStyleCnt="4">
        <dgm:presLayoutVars>
          <dgm:bulletEnabled val="1"/>
        </dgm:presLayoutVars>
      </dgm:prSet>
      <dgm:spPr/>
    </dgm:pt>
    <dgm:pt modelId="{6DA3767A-01E7-411D-BB67-91990806520E}" type="pres">
      <dgm:prSet presAssocID="{CF5E12A8-AFB8-4E5A-B9F0-700BB6B62379}" presName="space" presStyleCnt="0"/>
      <dgm:spPr/>
    </dgm:pt>
    <dgm:pt modelId="{3383C11E-49C7-4AF7-8552-3ED83F01A20E}" type="pres">
      <dgm:prSet presAssocID="{3DCABF4C-9E06-4F2B-B012-67D813A839F1}" presName="Name5" presStyleLbl="vennNode1" presStyleIdx="3" presStyleCnt="4">
        <dgm:presLayoutVars>
          <dgm:bulletEnabled val="1"/>
        </dgm:presLayoutVars>
      </dgm:prSet>
      <dgm:spPr/>
    </dgm:pt>
  </dgm:ptLst>
  <dgm:cxnLst>
    <dgm:cxn modelId="{7824CA0C-221A-45D0-BE85-C4C9683F8C0A}" srcId="{79C4F76E-C730-4A2F-826E-2003F01E483D}" destId="{A7351C9E-82F7-4A7C-B82D-DEDAD490262B}" srcOrd="2" destOrd="0" parTransId="{EEEBF821-8D78-441D-9272-4C314CCFCC35}" sibTransId="{CF5E12A8-AFB8-4E5A-B9F0-700BB6B62379}"/>
    <dgm:cxn modelId="{042F301F-6A74-45AF-8EA9-9A1E0D18FB2E}" type="presOf" srcId="{3C2CBDE9-261E-41C1-AAF6-AB94D29CAD1C}" destId="{E0CDFAB7-867E-472B-8DD7-0CB939CDB226}" srcOrd="0" destOrd="0" presId="urn:microsoft.com/office/officeart/2005/8/layout/venn3"/>
    <dgm:cxn modelId="{12D88C32-4EFE-4826-B0A4-DDC295E3052D}" srcId="{79C4F76E-C730-4A2F-826E-2003F01E483D}" destId="{3DCABF4C-9E06-4F2B-B012-67D813A839F1}" srcOrd="3" destOrd="0" parTransId="{0BDA4CDC-DA85-47A9-A8F7-5F5527517FB2}" sibTransId="{8FB5298B-4C33-42FD-8985-3B87890CD811}"/>
    <dgm:cxn modelId="{0EB72A44-B7A2-45A8-A852-A7CCCC1B91FE}" type="presOf" srcId="{79C4F76E-C730-4A2F-826E-2003F01E483D}" destId="{66FB38C3-5CA7-43C0-80F2-EE6B0E41C351}" srcOrd="0" destOrd="0" presId="urn:microsoft.com/office/officeart/2005/8/layout/venn3"/>
    <dgm:cxn modelId="{52055747-05C7-4F17-A848-E9E1911F2D65}" srcId="{79C4F76E-C730-4A2F-826E-2003F01E483D}" destId="{3C2CBDE9-261E-41C1-AAF6-AB94D29CAD1C}" srcOrd="1" destOrd="0" parTransId="{99FA7316-0BDA-42C0-9EDE-F0584A64147D}" sibTransId="{A55B0FF2-C801-4651-909D-720D8F49E9C8}"/>
    <dgm:cxn modelId="{FC4C6970-F3A2-4C1A-8D83-2B1AA464EA44}" type="presOf" srcId="{2BBC8B7F-ADF3-4F8C-A99D-7E586A3021D5}" destId="{BBF461A6-01B2-4A1D-93F4-CB1340B43CD8}" srcOrd="0" destOrd="0" presId="urn:microsoft.com/office/officeart/2005/8/layout/venn3"/>
    <dgm:cxn modelId="{22FB318C-149E-4E93-9B06-00AA4E6557E1}" srcId="{79C4F76E-C730-4A2F-826E-2003F01E483D}" destId="{2BBC8B7F-ADF3-4F8C-A99D-7E586A3021D5}" srcOrd="0" destOrd="0" parTransId="{DAE6BF37-EEB1-4396-98F3-9730C621431C}" sibTransId="{B70F3947-5B96-4AAA-A8F6-A42A101826C7}"/>
    <dgm:cxn modelId="{5A5D9AA4-9B34-461E-83A3-97965A0B15E5}" type="presOf" srcId="{A7351C9E-82F7-4A7C-B82D-DEDAD490262B}" destId="{EA33E453-8211-4012-988D-1E838F25FCE9}" srcOrd="0" destOrd="0" presId="urn:microsoft.com/office/officeart/2005/8/layout/venn3"/>
    <dgm:cxn modelId="{8972EFB4-C5EB-4C0B-9D33-902C8003944C}" type="presOf" srcId="{3DCABF4C-9E06-4F2B-B012-67D813A839F1}" destId="{3383C11E-49C7-4AF7-8552-3ED83F01A20E}" srcOrd="0" destOrd="0" presId="urn:microsoft.com/office/officeart/2005/8/layout/venn3"/>
    <dgm:cxn modelId="{904AC665-AADD-4EB9-991B-404F9117250B}" type="presParOf" srcId="{66FB38C3-5CA7-43C0-80F2-EE6B0E41C351}" destId="{BBF461A6-01B2-4A1D-93F4-CB1340B43CD8}" srcOrd="0" destOrd="0" presId="urn:microsoft.com/office/officeart/2005/8/layout/venn3"/>
    <dgm:cxn modelId="{37DA5D4E-B45C-43DA-A650-7863E7181E1F}" type="presParOf" srcId="{66FB38C3-5CA7-43C0-80F2-EE6B0E41C351}" destId="{DBE28B0F-CE38-4FAF-81CD-0BA5B9D36F66}" srcOrd="1" destOrd="0" presId="urn:microsoft.com/office/officeart/2005/8/layout/venn3"/>
    <dgm:cxn modelId="{6B09B5E1-3712-40B9-A2E1-44AE19FE1B02}" type="presParOf" srcId="{66FB38C3-5CA7-43C0-80F2-EE6B0E41C351}" destId="{E0CDFAB7-867E-472B-8DD7-0CB939CDB226}" srcOrd="2" destOrd="0" presId="urn:microsoft.com/office/officeart/2005/8/layout/venn3"/>
    <dgm:cxn modelId="{8249428E-ADA3-4108-A46B-42C5E1C86F23}" type="presParOf" srcId="{66FB38C3-5CA7-43C0-80F2-EE6B0E41C351}" destId="{39E25C14-495C-466E-8C56-560F6C7E8599}" srcOrd="3" destOrd="0" presId="urn:microsoft.com/office/officeart/2005/8/layout/venn3"/>
    <dgm:cxn modelId="{34BCD303-CB1D-498A-AA8C-C6DF28891124}" type="presParOf" srcId="{66FB38C3-5CA7-43C0-80F2-EE6B0E41C351}" destId="{EA33E453-8211-4012-988D-1E838F25FCE9}" srcOrd="4" destOrd="0" presId="urn:microsoft.com/office/officeart/2005/8/layout/venn3"/>
    <dgm:cxn modelId="{43F35BC5-2F61-453A-9A5A-5735D3DBA4F1}" type="presParOf" srcId="{66FB38C3-5CA7-43C0-80F2-EE6B0E41C351}" destId="{6DA3767A-01E7-411D-BB67-91990806520E}" srcOrd="5" destOrd="0" presId="urn:microsoft.com/office/officeart/2005/8/layout/venn3"/>
    <dgm:cxn modelId="{FF49E390-2CE1-4401-86C3-B72091869E14}" type="presParOf" srcId="{66FB38C3-5CA7-43C0-80F2-EE6B0E41C351}" destId="{3383C11E-49C7-4AF7-8552-3ED83F01A20E}"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461A6-01B2-4A1D-93F4-CB1340B43CD8}">
      <dsp:nvSpPr>
        <dsp:cNvPr id="0" name=""/>
        <dsp:cNvSpPr/>
      </dsp:nvSpPr>
      <dsp:spPr>
        <a:xfrm>
          <a:off x="47603" y="1246183"/>
          <a:ext cx="1987886" cy="1987886"/>
        </a:xfrm>
        <a:prstGeom prst="ellipse">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楷体" pitchFamily="49" charset="-122"/>
              <a:ea typeface="楷体" pitchFamily="49" charset="-122"/>
            </a:rPr>
            <a:t>绪论</a:t>
          </a:r>
          <a:r>
            <a:rPr lang="en-US" altLang="en-US" sz="2000" b="1" kern="1200" dirty="0">
              <a:solidFill>
                <a:srgbClr val="008000"/>
              </a:solidFill>
            </a:rPr>
            <a:t>Introduction</a:t>
          </a:r>
          <a:endParaRPr lang="zh-CN" altLang="en-US" sz="2000" b="1" kern="1200" dirty="0">
            <a:solidFill>
              <a:srgbClr val="008000"/>
            </a:solidFill>
          </a:endParaRPr>
        </a:p>
      </dsp:txBody>
      <dsp:txXfrm>
        <a:off x="338722" y="1537302"/>
        <a:ext cx="1405648" cy="1405648"/>
      </dsp:txXfrm>
    </dsp:sp>
    <dsp:sp modelId="{E0CDFAB7-867E-472B-8DD7-0CB939CDB226}">
      <dsp:nvSpPr>
        <dsp:cNvPr id="0" name=""/>
        <dsp:cNvSpPr/>
      </dsp:nvSpPr>
      <dsp:spPr>
        <a:xfrm>
          <a:off x="1592290" y="1236502"/>
          <a:ext cx="1987886" cy="1987886"/>
        </a:xfrm>
        <a:prstGeom prst="ellipse">
          <a:avLst/>
        </a:prstGeom>
        <a:gradFill rotWithShape="0">
          <a:gsLst>
            <a:gs pos="0">
              <a:srgbClr val="03D4A8"/>
            </a:gs>
            <a:gs pos="25000">
              <a:srgbClr val="21D6E0"/>
            </a:gs>
            <a:gs pos="75000">
              <a:srgbClr val="0087E6"/>
            </a:gs>
            <a:gs pos="100000">
              <a:srgbClr val="005CBF"/>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楷体" pitchFamily="49" charset="-122"/>
              <a:ea typeface="楷体" pitchFamily="49" charset="-122"/>
            </a:rPr>
            <a:t>表结构</a:t>
          </a:r>
          <a:r>
            <a:rPr lang="en-US" altLang="en-US" sz="2800" b="1" kern="1200" dirty="0">
              <a:solidFill>
                <a:schemeClr val="bg1"/>
              </a:solidFill>
            </a:rPr>
            <a:t>Lists</a:t>
          </a:r>
          <a:endParaRPr lang="zh-CN" altLang="en-US" sz="2800" b="1" kern="1200" dirty="0">
            <a:solidFill>
              <a:schemeClr val="bg1"/>
            </a:solidFill>
          </a:endParaRPr>
        </a:p>
      </dsp:txBody>
      <dsp:txXfrm>
        <a:off x="1883409" y="1527621"/>
        <a:ext cx="1405648" cy="1405648"/>
      </dsp:txXfrm>
    </dsp:sp>
    <dsp:sp modelId="{EA33E453-8211-4012-988D-1E838F25FCE9}">
      <dsp:nvSpPr>
        <dsp:cNvPr id="0" name=""/>
        <dsp:cNvSpPr/>
      </dsp:nvSpPr>
      <dsp:spPr>
        <a:xfrm>
          <a:off x="3182599" y="1236502"/>
          <a:ext cx="1987886" cy="1987886"/>
        </a:xfrm>
        <a:prstGeom prst="ellipse">
          <a:avLst/>
        </a:prstGeom>
        <a:gradFill rotWithShape="0">
          <a:gsLst>
            <a:gs pos="0">
              <a:srgbClr val="DDEBCF"/>
            </a:gs>
            <a:gs pos="50000">
              <a:srgbClr val="9CB86E"/>
            </a:gs>
            <a:gs pos="100000">
              <a:srgbClr val="156B13"/>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楷体" pitchFamily="49" charset="-122"/>
              <a:ea typeface="楷体" pitchFamily="49" charset="-122"/>
            </a:rPr>
            <a:t>树结构</a:t>
          </a:r>
          <a:r>
            <a:rPr lang="en-US" altLang="en-US" sz="2800" b="1" kern="1200" dirty="0">
              <a:solidFill>
                <a:schemeClr val="bg1"/>
              </a:solidFill>
            </a:rPr>
            <a:t>Trees</a:t>
          </a:r>
          <a:endParaRPr lang="zh-CN" altLang="en-US" sz="2800" b="1" kern="1200" dirty="0">
            <a:solidFill>
              <a:schemeClr val="bg1"/>
            </a:solidFill>
          </a:endParaRPr>
        </a:p>
      </dsp:txBody>
      <dsp:txXfrm>
        <a:off x="3473718" y="1527621"/>
        <a:ext cx="1405648" cy="1405648"/>
      </dsp:txXfrm>
    </dsp:sp>
    <dsp:sp modelId="{3383C11E-49C7-4AF7-8552-3ED83F01A20E}">
      <dsp:nvSpPr>
        <dsp:cNvPr id="0" name=""/>
        <dsp:cNvSpPr/>
      </dsp:nvSpPr>
      <dsp:spPr>
        <a:xfrm>
          <a:off x="4772908" y="1236502"/>
          <a:ext cx="1987886" cy="1987886"/>
        </a:xfrm>
        <a:prstGeom prst="ellipse">
          <a:avLst/>
        </a:prstGeom>
        <a:gradFill rotWithShape="0">
          <a:gsLst>
            <a:gs pos="0">
              <a:srgbClr val="FFF200"/>
            </a:gs>
            <a:gs pos="45000">
              <a:srgbClr val="FF7A00"/>
            </a:gs>
            <a:gs pos="70000">
              <a:srgbClr val="FF0300"/>
            </a:gs>
            <a:gs pos="100000">
              <a:srgbClr val="4D0808"/>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latin typeface="楷体" pitchFamily="49" charset="-122"/>
              <a:ea typeface="楷体" pitchFamily="49" charset="-122"/>
            </a:rPr>
            <a:t>图结构</a:t>
          </a:r>
          <a:r>
            <a:rPr lang="en-US" altLang="en-US" sz="2800" b="1" kern="1200" dirty="0">
              <a:solidFill>
                <a:schemeClr val="bg1"/>
              </a:solidFill>
            </a:rPr>
            <a:t>Graphs</a:t>
          </a:r>
          <a:endParaRPr lang="zh-CN" altLang="en-US" sz="2800" b="1" kern="1200" dirty="0">
            <a:solidFill>
              <a:schemeClr val="bg1"/>
            </a:solidFill>
          </a:endParaRPr>
        </a:p>
      </dsp:txBody>
      <dsp:txXfrm>
        <a:off x="5064027" y="1527621"/>
        <a:ext cx="1405648" cy="140564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18FB9EE3-0D1F-40DC-A1BA-2AC01AC06EA4}" type="datetimeFigureOut">
              <a:rPr lang="zh-CN" altLang="en-US"/>
              <a:pPr>
                <a:defRPr/>
              </a:pPr>
              <a:t>2024/9/1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5C9E909-DCC6-45F6-B5E2-9EEFD42D8423}" type="slidenum">
              <a:rPr lang="zh-CN" altLang="en-US"/>
              <a:pPr>
                <a:defRPr/>
              </a:pPr>
              <a:t>‹#›</a:t>
            </a:fld>
            <a:endParaRPr lang="zh-CN" altLang="en-US"/>
          </a:p>
        </p:txBody>
      </p:sp>
    </p:spTree>
    <p:extLst>
      <p:ext uri="{BB962C8B-B14F-4D97-AF65-F5344CB8AC3E}">
        <p14:creationId xmlns:p14="http://schemas.microsoft.com/office/powerpoint/2010/main" val="7764687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585B81-3804-4E8A-B951-48107FCBE397}" type="slidenum">
              <a:rPr lang="zh-CN" altLang="en-US" smtClean="0">
                <a:ea typeface="宋体" pitchFamily="2" charset="-122"/>
              </a:rPr>
              <a:pPr/>
              <a:t>1</a:t>
            </a:fld>
            <a:endParaRPr lang="en-US" altLang="zh-CN">
              <a:ea typeface="宋体" pitchFamily="2" charset="-122"/>
            </a:endParaRPr>
          </a:p>
        </p:txBody>
      </p:sp>
    </p:spTree>
    <p:extLst>
      <p:ext uri="{BB962C8B-B14F-4D97-AF65-F5344CB8AC3E}">
        <p14:creationId xmlns:p14="http://schemas.microsoft.com/office/powerpoint/2010/main" val="775353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98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1A81C23-BA1D-48A3-AE57-B26AEC0DDA36}" type="slidenum">
              <a:rPr lang="zh-CN" altLang="en-US" sz="1200">
                <a:latin typeface="Arial" charset="0"/>
              </a:rPr>
              <a:pPr algn="r"/>
              <a:t>28</a:t>
            </a:fld>
            <a:endParaRPr lang="en-US" altLang="zh-CN" sz="1200">
              <a:latin typeface="Arial" charset="0"/>
            </a:endParaRPr>
          </a:p>
        </p:txBody>
      </p:sp>
    </p:spTree>
    <p:extLst>
      <p:ext uri="{BB962C8B-B14F-4D97-AF65-F5344CB8AC3E}">
        <p14:creationId xmlns:p14="http://schemas.microsoft.com/office/powerpoint/2010/main" val="3497122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08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31D033E-B077-440F-BBA3-BB73B5522006}" type="slidenum">
              <a:rPr lang="zh-CN" altLang="en-US" sz="1200">
                <a:latin typeface="Arial" charset="0"/>
              </a:rPr>
              <a:pPr algn="r"/>
              <a:t>29</a:t>
            </a:fld>
            <a:endParaRPr lang="en-US" altLang="zh-CN" sz="1200">
              <a:latin typeface="Arial" charset="0"/>
            </a:endParaRPr>
          </a:p>
        </p:txBody>
      </p:sp>
    </p:spTree>
    <p:extLst>
      <p:ext uri="{BB962C8B-B14F-4D97-AF65-F5344CB8AC3E}">
        <p14:creationId xmlns:p14="http://schemas.microsoft.com/office/powerpoint/2010/main" val="197385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18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7CF7434-99FD-419A-AACD-5268C8378C10}" type="slidenum">
              <a:rPr lang="zh-CN" altLang="en-US" sz="1200">
                <a:latin typeface="Arial" charset="0"/>
              </a:rPr>
              <a:pPr algn="r"/>
              <a:t>30</a:t>
            </a:fld>
            <a:endParaRPr lang="en-US" altLang="zh-CN" sz="1200">
              <a:latin typeface="Arial" charset="0"/>
            </a:endParaRPr>
          </a:p>
        </p:txBody>
      </p:sp>
    </p:spTree>
    <p:extLst>
      <p:ext uri="{BB962C8B-B14F-4D97-AF65-F5344CB8AC3E}">
        <p14:creationId xmlns:p14="http://schemas.microsoft.com/office/powerpoint/2010/main" val="250966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28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F5235F-8961-4E12-ACE8-843F8CBA2BC4}" type="slidenum">
              <a:rPr lang="zh-CN" altLang="en-US" sz="1200">
                <a:latin typeface="Arial" charset="0"/>
              </a:rPr>
              <a:pPr algn="r"/>
              <a:t>31</a:t>
            </a:fld>
            <a:endParaRPr lang="en-US" altLang="zh-CN" sz="1200">
              <a:latin typeface="Arial" charset="0"/>
            </a:endParaRPr>
          </a:p>
        </p:txBody>
      </p:sp>
    </p:spTree>
    <p:extLst>
      <p:ext uri="{BB962C8B-B14F-4D97-AF65-F5344CB8AC3E}">
        <p14:creationId xmlns:p14="http://schemas.microsoft.com/office/powerpoint/2010/main" val="42375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0C87E1-79E4-47E5-9604-B640FB8D3CA9}" type="slidenum">
              <a:rPr lang="zh-CN" altLang="en-US" smtClean="0">
                <a:ea typeface="宋体" pitchFamily="2" charset="-122"/>
              </a:rPr>
              <a:pPr/>
              <a:t>39</a:t>
            </a:fld>
            <a:endParaRPr lang="en-US" altLang="zh-CN">
              <a:ea typeface="宋体" pitchFamily="2" charset="-122"/>
            </a:endParaRPr>
          </a:p>
        </p:txBody>
      </p:sp>
    </p:spTree>
    <p:extLst>
      <p:ext uri="{BB962C8B-B14F-4D97-AF65-F5344CB8AC3E}">
        <p14:creationId xmlns:p14="http://schemas.microsoft.com/office/powerpoint/2010/main" val="42996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2</a:t>
            </a:fld>
            <a:endParaRPr lang="en-US" altLang="zh-CN" sz="1200">
              <a:latin typeface="Arial" charset="0"/>
            </a:endParaRPr>
          </a:p>
        </p:txBody>
      </p:sp>
    </p:spTree>
    <p:extLst>
      <p:ext uri="{BB962C8B-B14F-4D97-AF65-F5344CB8AC3E}">
        <p14:creationId xmlns:p14="http://schemas.microsoft.com/office/powerpoint/2010/main" val="339164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3</a:t>
            </a:fld>
            <a:endParaRPr lang="en-US" altLang="zh-CN" sz="1200">
              <a:latin typeface="Arial" charset="0"/>
            </a:endParaRPr>
          </a:p>
        </p:txBody>
      </p:sp>
    </p:spTree>
    <p:extLst>
      <p:ext uri="{BB962C8B-B14F-4D97-AF65-F5344CB8AC3E}">
        <p14:creationId xmlns:p14="http://schemas.microsoft.com/office/powerpoint/2010/main" val="33916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F0EEB5-B30F-4FC4-880B-2499D51F49C3}" type="slidenum">
              <a:rPr lang="zh-CN" altLang="en-US" smtClean="0">
                <a:ea typeface="宋体" pitchFamily="2" charset="-122"/>
              </a:rPr>
              <a:pPr/>
              <a:t>4</a:t>
            </a:fld>
            <a:endParaRPr lang="en-US" altLang="zh-CN">
              <a:ea typeface="宋体" pitchFamily="2" charset="-122"/>
            </a:endParaRPr>
          </a:p>
        </p:txBody>
      </p:sp>
    </p:spTree>
    <p:extLst>
      <p:ext uri="{BB962C8B-B14F-4D97-AF65-F5344CB8AC3E}">
        <p14:creationId xmlns:p14="http://schemas.microsoft.com/office/powerpoint/2010/main" val="151646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1C7A8C-F147-4136-8717-D9CEFC62ED28}" type="slidenum">
              <a:rPr lang="zh-CN" altLang="en-US" smtClean="0">
                <a:ea typeface="宋体" pitchFamily="2" charset="-122"/>
              </a:rPr>
              <a:pPr/>
              <a:t>6</a:t>
            </a:fld>
            <a:endParaRPr lang="en-US" altLang="zh-CN">
              <a:ea typeface="宋体" pitchFamily="2" charset="-122"/>
            </a:endParaRPr>
          </a:p>
        </p:txBody>
      </p:sp>
    </p:spTree>
    <p:extLst>
      <p:ext uri="{BB962C8B-B14F-4D97-AF65-F5344CB8AC3E}">
        <p14:creationId xmlns:p14="http://schemas.microsoft.com/office/powerpoint/2010/main" val="275378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1C7A8C-F147-4136-8717-D9CEFC62ED28}" type="slidenum">
              <a:rPr lang="zh-CN" altLang="en-US" smtClean="0">
                <a:ea typeface="宋体" pitchFamily="2" charset="-122"/>
              </a:rPr>
              <a:pPr/>
              <a:t>7</a:t>
            </a:fld>
            <a:endParaRPr lang="en-US" altLang="zh-CN">
              <a:ea typeface="宋体" pitchFamily="2" charset="-122"/>
            </a:endParaRPr>
          </a:p>
        </p:txBody>
      </p:sp>
    </p:spTree>
    <p:extLst>
      <p:ext uri="{BB962C8B-B14F-4D97-AF65-F5344CB8AC3E}">
        <p14:creationId xmlns:p14="http://schemas.microsoft.com/office/powerpoint/2010/main" val="155729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1674A5-3F2E-4B10-B9AE-BA21DAD6A290}" type="slidenum">
              <a:rPr lang="zh-CN" altLang="en-US" smtClean="0">
                <a:ea typeface="宋体" pitchFamily="2" charset="-122"/>
              </a:rPr>
              <a:pPr/>
              <a:t>8</a:t>
            </a:fld>
            <a:endParaRPr lang="en-US" altLang="zh-CN">
              <a:ea typeface="宋体" pitchFamily="2" charset="-122"/>
            </a:endParaRPr>
          </a:p>
        </p:txBody>
      </p:sp>
    </p:spTree>
    <p:extLst>
      <p:ext uri="{BB962C8B-B14F-4D97-AF65-F5344CB8AC3E}">
        <p14:creationId xmlns:p14="http://schemas.microsoft.com/office/powerpoint/2010/main" val="110923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1C7A8C-F147-4136-8717-D9CEFC62ED28}" type="slidenum">
              <a:rPr lang="zh-CN" altLang="en-US" smtClean="0">
                <a:ea typeface="宋体" pitchFamily="2" charset="-122"/>
              </a:rPr>
              <a:pPr/>
              <a:t>9</a:t>
            </a:fld>
            <a:endParaRPr lang="en-US" altLang="zh-CN">
              <a:ea typeface="宋体" pitchFamily="2" charset="-122"/>
            </a:endParaRPr>
          </a:p>
        </p:txBody>
      </p:sp>
    </p:spTree>
    <p:extLst>
      <p:ext uri="{BB962C8B-B14F-4D97-AF65-F5344CB8AC3E}">
        <p14:creationId xmlns:p14="http://schemas.microsoft.com/office/powerpoint/2010/main" val="159240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CFA371-224C-4328-A140-A24F851DC802}" type="slidenum">
              <a:rPr lang="zh-CN" altLang="en-US" smtClean="0">
                <a:ea typeface="宋体" pitchFamily="2" charset="-122"/>
              </a:rPr>
              <a:pPr/>
              <a:t>27</a:t>
            </a:fld>
            <a:endParaRPr lang="en-US" altLang="zh-CN">
              <a:ea typeface="宋体" pitchFamily="2" charset="-122"/>
            </a:endParaRPr>
          </a:p>
        </p:txBody>
      </p:sp>
    </p:spTree>
    <p:extLst>
      <p:ext uri="{BB962C8B-B14F-4D97-AF65-F5344CB8AC3E}">
        <p14:creationId xmlns:p14="http://schemas.microsoft.com/office/powerpoint/2010/main" val="243699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704851"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428717" y="274638"/>
            <a:ext cx="9429816" cy="1143000"/>
          </a:xfrm>
          <a:prstGeom prst="rect">
            <a:avLst/>
          </a:prstGeom>
          <a:noFill/>
          <a:ln w="9525">
            <a:noFill/>
            <a:miter lim="800000"/>
            <a:headEnd/>
            <a:tailEnd/>
          </a:ln>
        </p:spPr>
        <p:txBody>
          <a:bodyPr/>
          <a:lstStyle>
            <a:lvl1pPr>
              <a:defRPr sz="4000"/>
            </a:lvl1pPr>
          </a:lstStyle>
          <a:p>
            <a:pPr lvl="0"/>
            <a:r>
              <a:rPr lang="zh-CN" altLang="en-US" dirty="0"/>
              <a:t>单击此处编辑母版标题样式</a:t>
            </a:r>
          </a:p>
        </p:txBody>
      </p:sp>
      <p:sp>
        <p:nvSpPr>
          <p:cNvPr id="5" name="文本占位符 2"/>
          <p:cNvSpPr>
            <a:spLocks noGrp="1"/>
          </p:cNvSpPr>
          <p:nvPr>
            <p:ph idx="1"/>
          </p:nvPr>
        </p:nvSpPr>
        <p:spPr bwMode="auto">
          <a:xfrm>
            <a:off x="1428717" y="1600201"/>
            <a:ext cx="9429816" cy="454344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8" name="Rectangle 6"/>
          <p:cNvSpPr>
            <a:spLocks noGrp="1" noChangeArrowheads="1"/>
          </p:cNvSpPr>
          <p:nvPr>
            <p:ph type="sldNum" sz="quarter" idx="10"/>
          </p:nvPr>
        </p:nvSpPr>
        <p:spPr>
          <a:xfrm>
            <a:off x="11108268" y="6350001"/>
            <a:ext cx="512233" cy="174625"/>
          </a:xfrm>
        </p:spPr>
        <p:txBody>
          <a:bodyPr/>
          <a:lstStyle>
            <a:lvl1pPr>
              <a:defRPr/>
            </a:lvl1pPr>
          </a:lstStyle>
          <a:p>
            <a:pPr>
              <a:defRPr/>
            </a:pPr>
            <a:fld id="{778B8EA8-FEF4-478D-ABA8-4C209810F16D}" type="slidenum">
              <a:rPr lang="zh-CN" altLang="en-US"/>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9A254F-C996-A7C2-CB14-A0BD17E8E0B1}"/>
              </a:ext>
            </a:extLst>
          </p:cNvPr>
          <p:cNvSpPr>
            <a:spLocks noGrp="1"/>
          </p:cNvSpPr>
          <p:nvPr>
            <p:ph type="sldNum" sz="quarter" idx="10"/>
          </p:nvPr>
        </p:nvSpPr>
        <p:spPr/>
        <p:txBody>
          <a:bodyPr/>
          <a:lstStyle/>
          <a:p>
            <a:pPr>
              <a:defRPr/>
            </a:pPr>
            <a:fld id="{EF412C1C-C041-4356-94F8-472E8C50C8E7}" type="slidenum">
              <a:rPr lang="zh-CN" altLang="en-US" smtClean="0"/>
              <a:pPr>
                <a:defRPr/>
              </a:pPr>
              <a:t>‹#›</a:t>
            </a:fld>
            <a:endParaRPr lang="en-US" altLang="zh-CN"/>
          </a:p>
        </p:txBody>
      </p:sp>
    </p:spTree>
    <p:extLst>
      <p:ext uri="{BB962C8B-B14F-4D97-AF65-F5344CB8AC3E}">
        <p14:creationId xmlns:p14="http://schemas.microsoft.com/office/powerpoint/2010/main" val="484342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937" name="Picture 1" descr="H:\百度云同步盘\厦大\教学\本人教学\蓝天背景.png"/>
          <p:cNvPicPr>
            <a:picLocks noChangeAspect="1" noChangeArrowheads="1"/>
          </p:cNvPicPr>
          <p:nvPr userDrawn="1"/>
        </p:nvPicPr>
        <p:blipFill>
          <a:blip r:embed="rId4" cstate="print"/>
          <a:srcRect/>
          <a:stretch>
            <a:fillRect/>
          </a:stretch>
        </p:blipFill>
        <p:spPr bwMode="auto">
          <a:xfrm>
            <a:off x="0" y="0"/>
            <a:ext cx="12192000" cy="6858000"/>
          </a:xfrm>
          <a:prstGeom prst="rect">
            <a:avLst/>
          </a:prstGeom>
          <a:noFill/>
        </p:spPr>
      </p:pic>
      <p:sp>
        <p:nvSpPr>
          <p:cNvPr id="5123" name="标题占位符 1"/>
          <p:cNvSpPr>
            <a:spLocks noGrp="1"/>
          </p:cNvSpPr>
          <p:nvPr>
            <p:ph type="title"/>
          </p:nvPr>
        </p:nvSpPr>
        <p:spPr bwMode="auto">
          <a:xfrm>
            <a:off x="1428751" y="274638"/>
            <a:ext cx="942974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4" name="文本占位符 2"/>
          <p:cNvSpPr>
            <a:spLocks noGrp="1"/>
          </p:cNvSpPr>
          <p:nvPr>
            <p:ph type="body" idx="1"/>
          </p:nvPr>
        </p:nvSpPr>
        <p:spPr bwMode="auto">
          <a:xfrm>
            <a:off x="1428751" y="1600201"/>
            <a:ext cx="9429749"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8" name="Rectangle 6"/>
          <p:cNvSpPr>
            <a:spLocks noGrp="1" noChangeArrowheads="1"/>
          </p:cNvSpPr>
          <p:nvPr>
            <p:ph type="sldNum" sz="quarter" idx="4"/>
          </p:nvPr>
        </p:nvSpPr>
        <p:spPr bwMode="auto">
          <a:xfrm>
            <a:off x="11203518" y="6286501"/>
            <a:ext cx="512233"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EF412C1C-C041-4356-94F8-472E8C50C8E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Lst>
  <p:hf hdr="0" ftr="0" dt="0"/>
  <p:txStyles>
    <p:titleStyle>
      <a:lvl1pPr algn="ctr" rtl="0" eaLnBrk="0" fontAlgn="base" hangingPunct="0">
        <a:spcBef>
          <a:spcPct val="0"/>
        </a:spcBef>
        <a:spcAft>
          <a:spcPct val="0"/>
        </a:spcAft>
        <a:defRPr sz="4000" b="1" kern="1200">
          <a:solidFill>
            <a:srgbClr val="7030A0"/>
          </a:solidFill>
          <a:latin typeface="+mj-lt"/>
          <a:ea typeface="+mj-ea"/>
          <a:cs typeface="+mj-cs"/>
        </a:defRPr>
      </a:lvl1pPr>
      <a:lvl2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2pPr>
      <a:lvl3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3pPr>
      <a:lvl4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4pPr>
      <a:lvl5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5pPr>
      <a:lvl6pPr marL="457200" algn="ctr" rtl="0" fontAlgn="base">
        <a:spcBef>
          <a:spcPct val="0"/>
        </a:spcBef>
        <a:spcAft>
          <a:spcPct val="0"/>
        </a:spcAft>
        <a:defRPr sz="3600" b="1">
          <a:solidFill>
            <a:srgbClr val="7030A0"/>
          </a:solidFill>
          <a:latin typeface="华文新魏" pitchFamily="2" charset="-122"/>
          <a:ea typeface="华文新魏" pitchFamily="2" charset="-122"/>
        </a:defRPr>
      </a:lvl6pPr>
      <a:lvl7pPr marL="914400" algn="ctr" rtl="0" fontAlgn="base">
        <a:spcBef>
          <a:spcPct val="0"/>
        </a:spcBef>
        <a:spcAft>
          <a:spcPct val="0"/>
        </a:spcAft>
        <a:defRPr sz="3600" b="1">
          <a:solidFill>
            <a:srgbClr val="7030A0"/>
          </a:solidFill>
          <a:latin typeface="华文新魏" pitchFamily="2" charset="-122"/>
          <a:ea typeface="华文新魏" pitchFamily="2" charset="-122"/>
        </a:defRPr>
      </a:lvl7pPr>
      <a:lvl8pPr marL="1371600" algn="ctr" rtl="0" fontAlgn="base">
        <a:spcBef>
          <a:spcPct val="0"/>
        </a:spcBef>
        <a:spcAft>
          <a:spcPct val="0"/>
        </a:spcAft>
        <a:defRPr sz="3600" b="1">
          <a:solidFill>
            <a:srgbClr val="7030A0"/>
          </a:solidFill>
          <a:latin typeface="华文新魏" pitchFamily="2" charset="-122"/>
          <a:ea typeface="华文新魏" pitchFamily="2" charset="-122"/>
        </a:defRPr>
      </a:lvl8pPr>
      <a:lvl9pPr marL="1828800" algn="ctr" rtl="0" fontAlgn="base">
        <a:spcBef>
          <a:spcPct val="0"/>
        </a:spcBef>
        <a:spcAft>
          <a:spcPct val="0"/>
        </a:spcAft>
        <a:defRPr sz="3600" b="1">
          <a:solidFill>
            <a:srgbClr val="7030A0"/>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kern="12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liao@xmu.edu.cn"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mailto:sushuwen@xmu.edu.cn" TargetMode="External"/><Relationship Id="rId4" Type="http://schemas.openxmlformats.org/officeDocument/2006/relationships/diagramLayout" Target="../diagrams/layout1.xml"/><Relationship Id="rId9" Type="http://schemas.openxmlformats.org/officeDocument/2006/relationships/hyperlink" Target="mailto:robin@xm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ftp://121.192.180.6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p:cNvSpPr>
            <a:spLocks noGrp="1"/>
          </p:cNvSpPr>
          <p:nvPr>
            <p:ph type="title"/>
          </p:nvPr>
        </p:nvSpPr>
        <p:spPr/>
        <p:txBody>
          <a:bodyPr/>
          <a:lstStyle/>
          <a:p>
            <a:r>
              <a:rPr lang="zh-CN" altLang="en-US" dirty="0"/>
              <a:t>数据结构与算法</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sz="1600" b="0" dirty="0">
              <a:solidFill>
                <a:srgbClr val="008000"/>
              </a:solidFill>
              <a:latin typeface="Times New Roman" pitchFamily="18" charset="0"/>
              <a:cs typeface="Times New Roman" pitchFamily="18" charset="0"/>
            </a:endParaRPr>
          </a:p>
        </p:txBody>
      </p:sp>
      <p:sp>
        <p:nvSpPr>
          <p:cNvPr id="7171" name="Rectangle 6"/>
          <p:cNvSpPr>
            <a:spLocks noGrp="1" noChangeArrowheads="1"/>
          </p:cNvSpPr>
          <p:nvPr>
            <p:ph type="sldNum" sz="quarter" idx="10"/>
          </p:nvPr>
        </p:nvSpPr>
        <p:spPr>
          <a:noFill/>
        </p:spPr>
        <p:txBody>
          <a:bodyPr/>
          <a:lstStyle/>
          <a:p>
            <a:fld id="{8104F3A0-18BA-4FDF-9811-18D0099950AD}" type="slidenum">
              <a:rPr lang="zh-CN" altLang="en-US" smtClean="0"/>
              <a:pPr/>
              <a:t>1</a:t>
            </a:fld>
            <a:endParaRPr lang="en-US" altLang="zh-CN"/>
          </a:p>
        </p:txBody>
      </p:sp>
      <p:graphicFrame>
        <p:nvGraphicFramePr>
          <p:cNvPr id="7" name="图示 6"/>
          <p:cNvGraphicFramePr/>
          <p:nvPr/>
        </p:nvGraphicFramePr>
        <p:xfrm>
          <a:off x="2711624" y="620688"/>
          <a:ext cx="6762776" cy="4460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2993680" y="4149080"/>
            <a:ext cx="6480720" cy="792088"/>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ea typeface="楷体" panose="02010609060101010101" pitchFamily="49" charset="-122"/>
              </a:rPr>
              <a:t>查找与排序  </a:t>
            </a:r>
            <a:r>
              <a:rPr lang="en-US" altLang="zh-CN" sz="2400" b="1" dirty="0">
                <a:solidFill>
                  <a:srgbClr val="FFFF00"/>
                </a:solidFill>
                <a:ea typeface="楷体" panose="02010609060101010101" pitchFamily="49" charset="-122"/>
              </a:rPr>
              <a:t>Searching and Sorting</a:t>
            </a:r>
            <a:endParaRPr lang="zh-CN" altLang="en-US" sz="2800" b="1" dirty="0">
              <a:solidFill>
                <a:srgbClr val="FFFF00"/>
              </a:solidFill>
              <a:ea typeface="楷体" panose="02010609060101010101" pitchFamily="49" charset="-122"/>
            </a:endParaRPr>
          </a:p>
        </p:txBody>
      </p:sp>
      <p:sp>
        <p:nvSpPr>
          <p:cNvPr id="6" name="矩形 5"/>
          <p:cNvSpPr/>
          <p:nvPr/>
        </p:nvSpPr>
        <p:spPr>
          <a:xfrm>
            <a:off x="3035375" y="5096413"/>
            <a:ext cx="6192688" cy="1200329"/>
          </a:xfrm>
          <a:prstGeom prst="rect">
            <a:avLst/>
          </a:prstGeom>
        </p:spPr>
        <p:txBody>
          <a:bodyPr wrap="square">
            <a:spAutoFit/>
          </a:bodyPr>
          <a:lstStyle/>
          <a:p>
            <a:pPr marL="446088" indent="-357188">
              <a:defRPr/>
            </a:pPr>
            <a:r>
              <a:rPr lang="zh-CN" altLang="en-US" b="1" dirty="0">
                <a:latin typeface="楷体" pitchFamily="49" charset="-122"/>
                <a:ea typeface="楷体" pitchFamily="49" charset="-122"/>
              </a:rPr>
              <a:t>任课教师：廖明宏：</a:t>
            </a:r>
            <a:r>
              <a:rPr lang="en-US" altLang="zh-CN" b="1" dirty="0">
                <a:latin typeface="楷体" pitchFamily="49" charset="-122"/>
                <a:ea typeface="楷体" pitchFamily="49" charset="-122"/>
              </a:rPr>
              <a:t>13600911231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hlinkClick r:id="rId8"/>
              </a:rPr>
              <a:t>liao@xmu.edu.cn</a:t>
            </a:r>
            <a:endParaRPr lang="en-US" altLang="zh-CN" b="1" dirty="0">
              <a:latin typeface="楷体" pitchFamily="49" charset="-122"/>
              <a:ea typeface="楷体" pitchFamily="49" charset="-122"/>
            </a:endParaRPr>
          </a:p>
          <a:p>
            <a:pPr marL="446088" indent="-357188">
              <a:defRPr/>
            </a:pPr>
            <a:r>
              <a:rPr lang="zh-CN" altLang="en-US" b="1" dirty="0">
                <a:latin typeface="楷体" pitchFamily="49" charset="-122"/>
                <a:ea typeface="楷体" pitchFamily="49" charset="-122"/>
              </a:rPr>
              <a:t>助    教：罗  斌：</a:t>
            </a:r>
            <a:r>
              <a:rPr lang="en-US" altLang="zh-CN" b="1" dirty="0">
                <a:latin typeface="楷体" pitchFamily="49" charset="-122"/>
                <a:ea typeface="楷体" pitchFamily="49" charset="-122"/>
              </a:rPr>
              <a:t>13860492350</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hlinkClick r:id="rId9"/>
              </a:rPr>
              <a:t>robin@xmu.edu.cn</a:t>
            </a:r>
            <a:endParaRPr lang="en-US" altLang="zh-CN" b="1" dirty="0">
              <a:latin typeface="楷体" pitchFamily="49" charset="-122"/>
              <a:ea typeface="楷体" pitchFamily="49" charset="-122"/>
            </a:endParaRPr>
          </a:p>
          <a:p>
            <a:pPr marL="446088" indent="-357188">
              <a:defRPr/>
            </a:pP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苏淑文：</a:t>
            </a:r>
            <a:r>
              <a:rPr lang="en-US" altLang="zh-CN" b="1" dirty="0">
                <a:latin typeface="楷体" pitchFamily="49" charset="-122"/>
                <a:ea typeface="楷体" pitchFamily="49" charset="-122"/>
              </a:rPr>
              <a:t>13850080400</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hlinkClick r:id="rId10"/>
              </a:rPr>
              <a:t>sushuwen@xmu.edu.cn</a:t>
            </a:r>
            <a:endParaRPr lang="en-US" altLang="zh-CN" b="1" dirty="0">
              <a:latin typeface="楷体" pitchFamily="49" charset="-122"/>
              <a:ea typeface="楷体" pitchFamily="49" charset="-122"/>
            </a:endParaRPr>
          </a:p>
          <a:p>
            <a:pPr marL="446088" indent="-357188">
              <a:defRPr/>
            </a:pPr>
            <a:r>
              <a:rPr lang="en-US" altLang="zh-CN" b="1" dirty="0">
                <a:latin typeface="楷体" pitchFamily="49" charset="-122"/>
                <a:ea typeface="楷体" pitchFamily="49" charset="-122"/>
              </a:rPr>
              <a:t>QQ</a:t>
            </a:r>
            <a:r>
              <a:rPr lang="zh-CN" altLang="en-US" b="1" dirty="0">
                <a:latin typeface="楷体" pitchFamily="49" charset="-122"/>
                <a:ea typeface="楷体" pitchFamily="49" charset="-122"/>
              </a:rPr>
              <a:t>群：    </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班：</a:t>
            </a:r>
            <a:r>
              <a:rPr lang="en-US" altLang="zh-CN" b="1" dirty="0">
                <a:latin typeface="楷体" pitchFamily="49" charset="-122"/>
                <a:ea typeface="楷体" pitchFamily="49" charset="-122"/>
              </a:rPr>
              <a:t>702947991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班：</a:t>
            </a:r>
            <a:r>
              <a:rPr lang="en-US" altLang="zh-CN" b="1" dirty="0">
                <a:latin typeface="楷体" pitchFamily="49" charset="-122"/>
                <a:ea typeface="楷体" pitchFamily="49" charset="-122"/>
              </a:rPr>
              <a:t>964287730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endParaRPr lang="en-US" altLang="zh-CN" dirty="0"/>
          </a:p>
        </p:txBody>
      </p:sp>
      <p:sp>
        <p:nvSpPr>
          <p:cNvPr id="206851" name="Rectangle 3"/>
          <p:cNvSpPr>
            <a:spLocks noGrp="1" noChangeArrowheads="1"/>
          </p:cNvSpPr>
          <p:nvPr>
            <p:ph idx="1"/>
          </p:nvPr>
        </p:nvSpPr>
        <p:spPr/>
        <p:txBody>
          <a:bodyPr/>
          <a:lstStyle/>
          <a:p>
            <a:pPr>
              <a:lnSpc>
                <a:spcPct val="100000"/>
              </a:lnSpc>
              <a:buNone/>
              <a:defRPr/>
            </a:pPr>
            <a:r>
              <a:rPr lang="zh-CN" altLang="en-US" dirty="0">
                <a:solidFill>
                  <a:srgbClr val="008000"/>
                </a:solidFill>
              </a:rPr>
              <a:t>例</a:t>
            </a:r>
            <a:r>
              <a:rPr lang="zh-CN" altLang="en-US" dirty="0"/>
              <a:t> </a:t>
            </a:r>
            <a:r>
              <a:rPr lang="en-US" altLang="zh-CN" dirty="0"/>
              <a:t>1-2</a:t>
            </a:r>
            <a:r>
              <a:rPr lang="zh-CN" altLang="en-US" dirty="0"/>
              <a:t> “成绩表”的存储结构描述：</a:t>
            </a:r>
          </a:p>
          <a:p>
            <a:pPr marL="450850" indent="-450850">
              <a:lnSpc>
                <a:spcPct val="100000"/>
              </a:lnSpc>
              <a:buNone/>
              <a:defRPr/>
            </a:pPr>
            <a:r>
              <a:rPr lang="en-US" altLang="zh-CN" dirty="0"/>
              <a:t>	</a:t>
            </a:r>
            <a:r>
              <a:rPr lang="en-US" altLang="zh-CN" dirty="0" err="1"/>
              <a:t>typedef</a:t>
            </a:r>
            <a:r>
              <a:rPr lang="en-US" altLang="zh-CN" dirty="0"/>
              <a:t> </a:t>
            </a:r>
            <a:r>
              <a:rPr lang="en-US" altLang="zh-CN" dirty="0" err="1"/>
              <a:t>struct</a:t>
            </a:r>
            <a:endParaRPr lang="en-US" altLang="zh-CN" dirty="0"/>
          </a:p>
          <a:p>
            <a:pPr marL="450850" indent="-450850">
              <a:lnSpc>
                <a:spcPct val="100000"/>
              </a:lnSpc>
              <a:buNone/>
              <a:defRPr/>
            </a:pPr>
            <a:r>
              <a:rPr lang="en-US" altLang="zh-CN" dirty="0"/>
              <a:t>	{	char No[14];  </a:t>
            </a:r>
            <a:r>
              <a:rPr lang="en-US" altLang="zh-CN" dirty="0">
                <a:solidFill>
                  <a:srgbClr val="579321"/>
                </a:solidFill>
              </a:rPr>
              <a:t>// </a:t>
            </a:r>
            <a:r>
              <a:rPr lang="zh-CN" altLang="en-US" dirty="0">
                <a:solidFill>
                  <a:srgbClr val="579321"/>
                </a:solidFill>
              </a:rPr>
              <a:t>学号</a:t>
            </a:r>
          </a:p>
          <a:p>
            <a:pPr marL="450850" indent="-450850">
              <a:lnSpc>
                <a:spcPct val="100000"/>
              </a:lnSpc>
              <a:buNone/>
              <a:defRPr/>
            </a:pPr>
            <a:r>
              <a:rPr lang="en-US" altLang="zh-CN" dirty="0"/>
              <a:t>		char Name[20];  </a:t>
            </a:r>
            <a:r>
              <a:rPr lang="en-US" altLang="zh-CN" dirty="0">
                <a:solidFill>
                  <a:srgbClr val="579321"/>
                </a:solidFill>
              </a:rPr>
              <a:t>// </a:t>
            </a:r>
            <a:r>
              <a:rPr lang="zh-CN" altLang="en-US" dirty="0">
                <a:solidFill>
                  <a:srgbClr val="579321"/>
                </a:solidFill>
              </a:rPr>
              <a:t>姓名</a:t>
            </a:r>
          </a:p>
          <a:p>
            <a:pPr marL="450850" indent="-450850">
              <a:lnSpc>
                <a:spcPct val="100000"/>
              </a:lnSpc>
              <a:buNone/>
              <a:defRPr/>
            </a:pPr>
            <a:r>
              <a:rPr lang="en-US" altLang="zh-CN" dirty="0"/>
              <a:t>		</a:t>
            </a:r>
            <a:r>
              <a:rPr lang="en-US" altLang="zh-CN" dirty="0" err="1"/>
              <a:t>int</a:t>
            </a:r>
            <a:r>
              <a:rPr lang="en-US" altLang="zh-CN" dirty="0"/>
              <a:t> </a:t>
            </a:r>
            <a:r>
              <a:rPr lang="en-US" altLang="en-US" dirty="0"/>
              <a:t>Attend</a:t>
            </a:r>
            <a:r>
              <a:rPr lang="en-US" altLang="zh-CN" dirty="0"/>
              <a:t>[2];  </a:t>
            </a:r>
            <a:r>
              <a:rPr lang="en-US" altLang="zh-CN" dirty="0">
                <a:solidFill>
                  <a:srgbClr val="579321"/>
                </a:solidFill>
              </a:rPr>
              <a:t>// </a:t>
            </a:r>
            <a:r>
              <a:rPr lang="zh-CN" altLang="en-US" dirty="0">
                <a:solidFill>
                  <a:srgbClr val="579321"/>
                </a:solidFill>
              </a:rPr>
              <a:t>出勤</a:t>
            </a:r>
          </a:p>
          <a:p>
            <a:pPr marL="450850" indent="-450850">
              <a:lnSpc>
                <a:spcPct val="100000"/>
              </a:lnSpc>
              <a:buNone/>
              <a:defRPr/>
            </a:pPr>
            <a:r>
              <a:rPr lang="en-US" altLang="zh-CN" dirty="0"/>
              <a:t>		</a:t>
            </a:r>
            <a:r>
              <a:rPr lang="en-US" altLang="zh-CN" dirty="0" err="1"/>
              <a:t>int</a:t>
            </a:r>
            <a:r>
              <a:rPr lang="en-US" altLang="zh-CN" dirty="0"/>
              <a:t> </a:t>
            </a:r>
            <a:r>
              <a:rPr lang="en-US" altLang="en-US" dirty="0"/>
              <a:t>Homework</a:t>
            </a:r>
            <a:r>
              <a:rPr lang="en-US" altLang="zh-CN" dirty="0"/>
              <a:t>[3];  </a:t>
            </a:r>
            <a:r>
              <a:rPr lang="en-US" altLang="zh-CN" dirty="0">
                <a:solidFill>
                  <a:srgbClr val="579321"/>
                </a:solidFill>
              </a:rPr>
              <a:t>// </a:t>
            </a:r>
            <a:r>
              <a:rPr lang="zh-CN" altLang="en-US" dirty="0">
                <a:solidFill>
                  <a:srgbClr val="579321"/>
                </a:solidFill>
              </a:rPr>
              <a:t>平时成绩</a:t>
            </a:r>
            <a:endParaRPr lang="en-US" altLang="zh-CN" dirty="0">
              <a:solidFill>
                <a:srgbClr val="579321"/>
              </a:solidFill>
            </a:endParaRPr>
          </a:p>
          <a:p>
            <a:pPr marL="450850" indent="-450850">
              <a:lnSpc>
                <a:spcPct val="100000"/>
              </a:lnSpc>
              <a:buNone/>
              <a:defRPr/>
            </a:pPr>
            <a:r>
              <a:rPr lang="en-US" altLang="zh-CN" dirty="0"/>
              <a:t>		……</a:t>
            </a:r>
          </a:p>
          <a:p>
            <a:pPr marL="450850" indent="-450850">
              <a:lnSpc>
                <a:spcPct val="100000"/>
              </a:lnSpc>
              <a:buNone/>
              <a:defRPr/>
            </a:pPr>
            <a:r>
              <a:rPr lang="en-US" altLang="zh-CN" dirty="0"/>
              <a:t>	} </a:t>
            </a:r>
            <a:r>
              <a:rPr lang="en-US" altLang="zh-CN" dirty="0">
                <a:solidFill>
                  <a:srgbClr val="3333FF"/>
                </a:solidFill>
              </a:rPr>
              <a:t>Elem</a:t>
            </a:r>
            <a:r>
              <a:rPr lang="en-US" altLang="zh-CN" dirty="0"/>
              <a:t>;</a:t>
            </a:r>
            <a:r>
              <a:rPr lang="zh-CN" altLang="en-US" dirty="0"/>
              <a:t>  </a:t>
            </a:r>
            <a:r>
              <a:rPr lang="en-US" altLang="zh-CN" dirty="0">
                <a:solidFill>
                  <a:srgbClr val="008000"/>
                </a:solidFill>
              </a:rPr>
              <a:t>//</a:t>
            </a:r>
            <a:r>
              <a:rPr lang="zh-CN" altLang="en-US" dirty="0">
                <a:solidFill>
                  <a:srgbClr val="3333FF"/>
                </a:solidFill>
              </a:rPr>
              <a:t>数据类型描述</a:t>
            </a:r>
            <a:endParaRPr lang="en-US" altLang="zh-CN" dirty="0">
              <a:solidFill>
                <a:srgbClr val="3333FF"/>
              </a:solidFill>
            </a:endParaRPr>
          </a:p>
          <a:p>
            <a:pPr marL="450850" indent="-450850">
              <a:lnSpc>
                <a:spcPct val="100000"/>
              </a:lnSpc>
              <a:buNone/>
              <a:defRPr/>
            </a:pPr>
            <a:r>
              <a:rPr lang="en-US" altLang="zh-CN" dirty="0"/>
              <a:t>	 </a:t>
            </a:r>
            <a:r>
              <a:rPr lang="en-US" altLang="zh-CN" dirty="0">
                <a:solidFill>
                  <a:srgbClr val="A50021"/>
                </a:solidFill>
              </a:rPr>
              <a:t>Elem Info[</a:t>
            </a:r>
            <a:r>
              <a:rPr lang="en-US" altLang="zh-CN" sz="2400" b="0" dirty="0">
                <a:solidFill>
                  <a:srgbClr val="A50021"/>
                </a:solidFill>
              </a:rPr>
              <a:t>N</a:t>
            </a:r>
            <a:r>
              <a:rPr lang="en-US" altLang="zh-CN" dirty="0">
                <a:solidFill>
                  <a:srgbClr val="A50021"/>
                </a:solidFill>
              </a:rPr>
              <a:t>];</a:t>
            </a:r>
            <a:r>
              <a:rPr lang="en-US" altLang="zh-CN" dirty="0"/>
              <a:t>  </a:t>
            </a:r>
            <a:r>
              <a:rPr lang="en-US" altLang="zh-CN" dirty="0">
                <a:solidFill>
                  <a:srgbClr val="579321"/>
                </a:solidFill>
              </a:rPr>
              <a:t>//</a:t>
            </a:r>
            <a:r>
              <a:rPr lang="zh-CN" altLang="en-US" dirty="0">
                <a:solidFill>
                  <a:srgbClr val="990033"/>
                </a:solidFill>
              </a:rPr>
              <a:t>用顺序表</a:t>
            </a:r>
            <a:r>
              <a:rPr lang="zh-CN" altLang="en-US" dirty="0">
                <a:solidFill>
                  <a:srgbClr val="A50021"/>
                </a:solidFill>
              </a:rPr>
              <a:t>描述</a:t>
            </a:r>
            <a:r>
              <a:rPr lang="zh-CN" altLang="en-US" dirty="0">
                <a:solidFill>
                  <a:srgbClr val="990033"/>
                </a:solidFill>
              </a:rPr>
              <a:t>逻辑关系</a:t>
            </a:r>
          </a:p>
          <a:p>
            <a:pPr marL="450850" indent="-450850">
              <a:lnSpc>
                <a:spcPct val="100000"/>
              </a:lnSpc>
              <a:buNone/>
              <a:defRPr/>
            </a:pPr>
            <a:r>
              <a:rPr lang="zh-CN" altLang="en-US" dirty="0">
                <a:solidFill>
                  <a:srgbClr val="579321"/>
                </a:solidFill>
                <a:sym typeface="Wingdings" pitchFamily="2" charset="2"/>
              </a:rPr>
              <a:t></a:t>
            </a:r>
            <a:r>
              <a:rPr lang="zh-CN" altLang="en-US" dirty="0">
                <a:solidFill>
                  <a:srgbClr val="990033"/>
                </a:solidFill>
                <a:sym typeface="Wingdings" pitchFamily="2" charset="2"/>
              </a:rPr>
              <a:t>  </a:t>
            </a:r>
            <a:r>
              <a:rPr lang="zh-CN" altLang="en-US" dirty="0"/>
              <a:t>还可以用链式存储方式描述逻辑关系。</a:t>
            </a:r>
          </a:p>
        </p:txBody>
      </p:sp>
      <p:sp>
        <p:nvSpPr>
          <p:cNvPr id="14340" name="Rectangle 6"/>
          <p:cNvSpPr>
            <a:spLocks noGrp="1" noChangeArrowheads="1"/>
          </p:cNvSpPr>
          <p:nvPr>
            <p:ph type="sldNum" sz="quarter" idx="10"/>
          </p:nvPr>
        </p:nvSpPr>
        <p:spPr>
          <a:noFill/>
        </p:spPr>
        <p:txBody>
          <a:bodyPr/>
          <a:lstStyle/>
          <a:p>
            <a:fld id="{A3B0C450-B25C-4656-AF15-83D5D8EEFBD4}" type="slidenum">
              <a:rPr lang="zh-CN" altLang="en-US" smtClean="0"/>
              <a:pPr/>
              <a:t>10</a:t>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95538" y="274638"/>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形式定义</a:t>
            </a:r>
          </a:p>
        </p:txBody>
      </p:sp>
      <p:sp>
        <p:nvSpPr>
          <p:cNvPr id="54275" name="Rectangle 3"/>
          <p:cNvSpPr>
            <a:spLocks noGrp="1" noChangeArrowheads="1"/>
          </p:cNvSpPr>
          <p:nvPr>
            <p:ph idx="1"/>
          </p:nvPr>
        </p:nvSpPr>
        <p:spPr/>
        <p:txBody>
          <a:bodyPr/>
          <a:lstStyle/>
          <a:p>
            <a:pPr eaLnBrk="1" hangingPunct="1">
              <a:defRPr/>
            </a:pPr>
            <a:r>
              <a:rPr lang="zh-CN" altLang="en-US" dirty="0"/>
              <a:t>具有相同性质的数据元素的集合。</a:t>
            </a:r>
            <a:r>
              <a:rPr lang="zh-CN" altLang="en-US" dirty="0">
                <a:solidFill>
                  <a:srgbClr val="008000"/>
                </a:solidFill>
              </a:rPr>
              <a:t>如</a:t>
            </a:r>
            <a:r>
              <a:rPr lang="en-US" altLang="zh-CN" dirty="0"/>
              <a:t> </a:t>
            </a:r>
          </a:p>
          <a:p>
            <a:pPr eaLnBrk="1" hangingPunct="1">
              <a:buFont typeface="Wingdings" pitchFamily="2" charset="2"/>
              <a:buNone/>
              <a:defRPr/>
            </a:pPr>
            <a:r>
              <a:rPr lang="en-US" altLang="zh-CN" dirty="0">
                <a:solidFill>
                  <a:srgbClr val="008000"/>
                </a:solidFill>
              </a:rPr>
              <a:t>(1)</a:t>
            </a:r>
            <a:r>
              <a:rPr lang="zh-CN" altLang="en-US" dirty="0"/>
              <a:t>英文字母数据对象</a:t>
            </a:r>
          </a:p>
          <a:p>
            <a:pPr eaLnBrk="1" hangingPunct="1">
              <a:buFont typeface="Wingdings" pitchFamily="2" charset="2"/>
              <a:buNone/>
              <a:defRPr/>
            </a:pPr>
            <a:r>
              <a:rPr lang="zh-CN" altLang="en-US" dirty="0"/>
              <a:t>　</a:t>
            </a:r>
            <a:r>
              <a:rPr lang="en-US" altLang="zh-CN" dirty="0"/>
              <a:t>C={‘A’, ‘B’, ……, ‘Z’, ‘a’, ‘b’, ……, ‘z’}</a:t>
            </a:r>
            <a:r>
              <a:rPr lang="zh-CN" altLang="en-US" dirty="0"/>
              <a:t>。</a:t>
            </a:r>
          </a:p>
          <a:p>
            <a:pPr eaLnBrk="1" hangingPunct="1">
              <a:buFont typeface="Wingdings" pitchFamily="2" charset="2"/>
              <a:buNone/>
              <a:defRPr/>
            </a:pPr>
            <a:r>
              <a:rPr lang="en-US" altLang="zh-CN" dirty="0">
                <a:solidFill>
                  <a:srgbClr val="008000"/>
                </a:solidFill>
              </a:rPr>
              <a:t>(2)</a:t>
            </a:r>
            <a:r>
              <a:rPr lang="zh-CN" altLang="en-US" dirty="0"/>
              <a:t>自然数数据对象</a:t>
            </a:r>
            <a:r>
              <a:rPr lang="en-US" altLang="zh-CN" dirty="0"/>
              <a:t>N={1</a:t>
            </a:r>
            <a:r>
              <a:rPr lang="zh-CN" altLang="en-US" dirty="0"/>
              <a:t>，</a:t>
            </a:r>
            <a:r>
              <a:rPr lang="en-US" altLang="zh-CN" dirty="0"/>
              <a:t>2</a:t>
            </a:r>
            <a:r>
              <a:rPr lang="zh-CN" altLang="en-US" dirty="0"/>
              <a:t>，</a:t>
            </a:r>
            <a:r>
              <a:rPr lang="en-US" altLang="zh-CN" dirty="0"/>
              <a:t>……}</a:t>
            </a:r>
            <a:r>
              <a:rPr lang="zh-CN" altLang="en-US" dirty="0"/>
              <a:t>。</a:t>
            </a:r>
          </a:p>
          <a:p>
            <a:pPr eaLnBrk="1" hangingPunct="1">
              <a:buFont typeface="Wingdings" pitchFamily="2" charset="2"/>
              <a:buNone/>
              <a:defRPr/>
            </a:pPr>
            <a:r>
              <a:rPr lang="en-US" altLang="zh-CN" dirty="0">
                <a:solidFill>
                  <a:srgbClr val="008000"/>
                </a:solidFill>
              </a:rPr>
              <a:t>(3)</a:t>
            </a:r>
            <a:r>
              <a:rPr lang="zh-CN" altLang="en-US" dirty="0"/>
              <a:t>书目信息数据对象：包含书号</a:t>
            </a:r>
            <a:r>
              <a:rPr lang="en-US" altLang="zh-CN" dirty="0"/>
              <a:t>, </a:t>
            </a:r>
            <a:r>
              <a:rPr lang="zh-CN" altLang="en-US" dirty="0"/>
              <a:t>书名</a:t>
            </a:r>
            <a:r>
              <a:rPr lang="en-US" altLang="zh-CN" dirty="0"/>
              <a:t>, </a:t>
            </a:r>
            <a:r>
              <a:rPr lang="zh-CN" altLang="en-US" dirty="0"/>
              <a:t>作者</a:t>
            </a:r>
            <a:r>
              <a:rPr lang="en-US" altLang="zh-CN" dirty="0"/>
              <a:t>, </a:t>
            </a:r>
            <a:r>
              <a:rPr lang="zh-CN" altLang="en-US" dirty="0"/>
              <a:t>出版社</a:t>
            </a:r>
            <a:r>
              <a:rPr lang="en-US" altLang="zh-CN" dirty="0"/>
              <a:t>, </a:t>
            </a:r>
            <a:r>
              <a:rPr lang="zh-CN" altLang="en-US" dirty="0"/>
              <a:t>出版日期等数据项的数据元素集。</a:t>
            </a:r>
          </a:p>
        </p:txBody>
      </p:sp>
      <p:sp>
        <p:nvSpPr>
          <p:cNvPr id="62468" name="Rectangle 6"/>
          <p:cNvSpPr>
            <a:spLocks noGrp="1" noChangeArrowheads="1"/>
          </p:cNvSpPr>
          <p:nvPr>
            <p:ph type="sldNum" sz="quarter" idx="10"/>
          </p:nvPr>
        </p:nvSpPr>
        <p:spPr>
          <a:noFill/>
        </p:spPr>
        <p:txBody>
          <a:bodyPr/>
          <a:lstStyle/>
          <a:p>
            <a:fld id="{A8867EB2-0C76-4E85-A6D8-D8ADAC89FDCC}" type="slidenum">
              <a:rPr lang="zh-CN" altLang="en-US" smtClean="0"/>
              <a:pPr/>
              <a:t>11</a:t>
            </a:fld>
            <a:endParaRPr lang="en-US" altLang="zh-CN"/>
          </a:p>
        </p:txBody>
      </p:sp>
    </p:spTree>
    <p:extLst>
      <p:ext uri="{BB962C8B-B14F-4D97-AF65-F5344CB8AC3E}">
        <p14:creationId xmlns:p14="http://schemas.microsoft.com/office/powerpoint/2010/main" val="29477816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形式定义</a:t>
            </a:r>
          </a:p>
        </p:txBody>
      </p:sp>
      <p:sp>
        <p:nvSpPr>
          <p:cNvPr id="54275" name="Rectangle 3"/>
          <p:cNvSpPr>
            <a:spLocks noGrp="1" noChangeArrowheads="1"/>
          </p:cNvSpPr>
          <p:nvPr>
            <p:ph idx="1"/>
          </p:nvPr>
        </p:nvSpPr>
        <p:spPr/>
        <p:txBody>
          <a:bodyPr/>
          <a:lstStyle/>
          <a:p>
            <a:pPr marL="450850" indent="-450850" eaLnBrk="1" hangingPunct="1">
              <a:defRPr/>
            </a:pPr>
            <a:r>
              <a:rPr lang="zh-CN" altLang="en-US" dirty="0"/>
              <a:t>数据结构的形式定义：</a:t>
            </a:r>
          </a:p>
          <a:p>
            <a:pPr marL="450850" indent="-450850" algn="ctr" eaLnBrk="1" hangingPunct="1">
              <a:buNone/>
              <a:defRPr/>
            </a:pPr>
            <a:r>
              <a:rPr lang="en-US" altLang="zh-CN" dirty="0" err="1">
                <a:solidFill>
                  <a:srgbClr val="CC0000"/>
                </a:solidFill>
              </a:rPr>
              <a:t>Data_Structure</a:t>
            </a:r>
            <a:r>
              <a:rPr lang="en-US" altLang="zh-CN" dirty="0">
                <a:solidFill>
                  <a:srgbClr val="CC0000"/>
                </a:solidFill>
              </a:rPr>
              <a:t> = ( D</a:t>
            </a:r>
            <a:r>
              <a:rPr lang="zh-CN" altLang="en-US" dirty="0">
                <a:solidFill>
                  <a:srgbClr val="CC0000"/>
                </a:solidFill>
              </a:rPr>
              <a:t>，</a:t>
            </a:r>
            <a:r>
              <a:rPr lang="en-US" altLang="zh-CN" dirty="0">
                <a:solidFill>
                  <a:srgbClr val="CC0000"/>
                </a:solidFill>
              </a:rPr>
              <a:t>R )</a:t>
            </a:r>
          </a:p>
          <a:p>
            <a:pPr marL="450850" indent="-450850" eaLnBrk="1" hangingPunct="1">
              <a:buNone/>
              <a:defRPr/>
            </a:pPr>
            <a:r>
              <a:rPr lang="en-US" altLang="zh-CN" dirty="0"/>
              <a:t>	D:  </a:t>
            </a:r>
            <a:r>
              <a:rPr lang="zh-CN" altLang="en-US" dirty="0"/>
              <a:t>数据对象，</a:t>
            </a:r>
            <a:r>
              <a:rPr lang="en-US" altLang="zh-CN" dirty="0"/>
              <a:t>R:  </a:t>
            </a:r>
            <a:r>
              <a:rPr lang="zh-CN" altLang="en-US" dirty="0"/>
              <a:t>定义在</a:t>
            </a:r>
            <a:r>
              <a:rPr lang="en-US" altLang="zh-CN" dirty="0"/>
              <a:t>D</a:t>
            </a:r>
            <a:r>
              <a:rPr lang="zh-CN" altLang="en-US" dirty="0"/>
              <a:t>上的关系集。</a:t>
            </a:r>
          </a:p>
          <a:p>
            <a:pPr marL="450850" indent="-450850" eaLnBrk="1" hangingPunct="1">
              <a:lnSpc>
                <a:spcPct val="125000"/>
              </a:lnSpc>
              <a:buNone/>
              <a:defRPr/>
            </a:pPr>
            <a:r>
              <a:rPr lang="zh-CN" altLang="en-US" dirty="0">
                <a:solidFill>
                  <a:srgbClr val="008000"/>
                </a:solidFill>
              </a:rPr>
              <a:t>例</a:t>
            </a:r>
            <a:r>
              <a:rPr lang="en-US" altLang="zh-CN" dirty="0">
                <a:solidFill>
                  <a:srgbClr val="008000"/>
                </a:solidFill>
              </a:rPr>
              <a:t>1-3</a:t>
            </a:r>
            <a:r>
              <a:rPr lang="zh-CN" altLang="en-US" dirty="0">
                <a:solidFill>
                  <a:srgbClr val="579321"/>
                </a:solidFill>
              </a:rPr>
              <a:t>  </a:t>
            </a:r>
            <a:r>
              <a:rPr lang="zh-CN" altLang="en-US" dirty="0"/>
              <a:t>数据结构</a:t>
            </a:r>
            <a:r>
              <a:rPr lang="en-US" altLang="zh-CN" dirty="0"/>
              <a:t>DS=( D</a:t>
            </a:r>
            <a:r>
              <a:rPr lang="zh-CN" altLang="en-US" dirty="0"/>
              <a:t>，</a:t>
            </a:r>
            <a:r>
              <a:rPr lang="en-US" altLang="zh-CN" dirty="0"/>
              <a:t>R )</a:t>
            </a:r>
            <a:r>
              <a:rPr lang="zh-CN" altLang="en-US" dirty="0"/>
              <a:t>，其中，</a:t>
            </a:r>
          </a:p>
          <a:p>
            <a:pPr marL="450850" indent="-450850" eaLnBrk="1" hangingPunct="1">
              <a:lnSpc>
                <a:spcPct val="125000"/>
              </a:lnSpc>
              <a:buNone/>
              <a:defRPr/>
            </a:pPr>
            <a:r>
              <a:rPr lang="zh-CN" altLang="en-US" dirty="0"/>
              <a:t>	</a:t>
            </a:r>
            <a:r>
              <a:rPr lang="en-US" altLang="zh-CN" dirty="0"/>
              <a:t>D={ a</a:t>
            </a:r>
            <a:r>
              <a:rPr lang="en-US" altLang="zh-CN" baseline="-25000" dirty="0"/>
              <a:t>1</a:t>
            </a:r>
            <a:r>
              <a:rPr lang="en-US" altLang="zh-CN" dirty="0"/>
              <a:t>, a</a:t>
            </a:r>
            <a:r>
              <a:rPr lang="en-US" altLang="zh-CN" baseline="-25000" dirty="0"/>
              <a:t>2</a:t>
            </a:r>
            <a:r>
              <a:rPr lang="en-US" altLang="zh-CN" dirty="0"/>
              <a:t>, a</a:t>
            </a:r>
            <a:r>
              <a:rPr lang="en-US" altLang="zh-CN" baseline="-25000" dirty="0"/>
              <a:t>3</a:t>
            </a:r>
            <a:r>
              <a:rPr lang="en-US" altLang="zh-CN" dirty="0"/>
              <a:t>, a</a:t>
            </a:r>
            <a:r>
              <a:rPr lang="en-US" altLang="zh-CN" baseline="-25000" dirty="0"/>
              <a:t>4</a:t>
            </a:r>
            <a:r>
              <a:rPr lang="en-US" altLang="zh-CN" dirty="0"/>
              <a:t>, a</a:t>
            </a:r>
            <a:r>
              <a:rPr lang="en-US" altLang="zh-CN" baseline="-25000" dirty="0"/>
              <a:t>5</a:t>
            </a:r>
            <a:r>
              <a:rPr lang="en-US" altLang="zh-CN" dirty="0"/>
              <a:t>, a</a:t>
            </a:r>
            <a:r>
              <a:rPr lang="en-US" altLang="zh-CN" baseline="-25000" dirty="0"/>
              <a:t>6</a:t>
            </a:r>
            <a:r>
              <a:rPr lang="en-US" altLang="zh-CN" dirty="0"/>
              <a:t> }</a:t>
            </a:r>
            <a:r>
              <a:rPr lang="zh-CN" altLang="en-US" dirty="0"/>
              <a:t>；</a:t>
            </a:r>
          </a:p>
          <a:p>
            <a:pPr marL="450850" indent="-450850" eaLnBrk="1" hangingPunct="1">
              <a:lnSpc>
                <a:spcPct val="125000"/>
              </a:lnSpc>
              <a:buNone/>
              <a:defRPr/>
            </a:pPr>
            <a:r>
              <a:rPr lang="zh-CN" altLang="en-US" dirty="0"/>
              <a:t>	</a:t>
            </a:r>
            <a:r>
              <a:rPr lang="en-US" altLang="zh-CN" dirty="0"/>
              <a:t>R={&lt;a</a:t>
            </a:r>
            <a:r>
              <a:rPr lang="en-US" altLang="zh-CN" baseline="-25000" dirty="0"/>
              <a:t>1</a:t>
            </a:r>
            <a:r>
              <a:rPr lang="en-US" altLang="zh-CN" dirty="0"/>
              <a:t>, a</a:t>
            </a:r>
            <a:r>
              <a:rPr lang="en-US" altLang="zh-CN" baseline="-25000" dirty="0"/>
              <a:t>2</a:t>
            </a:r>
            <a:r>
              <a:rPr lang="en-US" altLang="zh-CN" dirty="0"/>
              <a:t>&gt;, &lt;a</a:t>
            </a:r>
            <a:r>
              <a:rPr lang="en-US" altLang="zh-CN" baseline="-25000" dirty="0"/>
              <a:t>2</a:t>
            </a:r>
            <a:r>
              <a:rPr lang="en-US" altLang="zh-CN" dirty="0"/>
              <a:t>, a</a:t>
            </a:r>
            <a:r>
              <a:rPr lang="en-US" altLang="zh-CN" baseline="-25000" dirty="0"/>
              <a:t>3</a:t>
            </a:r>
            <a:r>
              <a:rPr lang="en-US" altLang="zh-CN" dirty="0"/>
              <a:t>&gt;, &lt;a</a:t>
            </a:r>
            <a:r>
              <a:rPr lang="en-US" altLang="zh-CN" baseline="-25000" dirty="0"/>
              <a:t>4</a:t>
            </a:r>
            <a:r>
              <a:rPr lang="en-US" altLang="zh-CN" dirty="0"/>
              <a:t>,</a:t>
            </a:r>
            <a:r>
              <a:rPr lang="en-US" altLang="zh-CN" baseline="-25000" dirty="0"/>
              <a:t> </a:t>
            </a:r>
            <a:r>
              <a:rPr lang="en-US" altLang="zh-CN" dirty="0"/>
              <a:t>a</a:t>
            </a:r>
            <a:r>
              <a:rPr lang="en-US" altLang="zh-CN" baseline="-25000" dirty="0"/>
              <a:t>5</a:t>
            </a:r>
            <a:r>
              <a:rPr lang="en-US" altLang="zh-CN" dirty="0"/>
              <a:t>&gt;, &lt;a</a:t>
            </a:r>
            <a:r>
              <a:rPr lang="en-US" altLang="zh-CN" baseline="-25000" dirty="0"/>
              <a:t>5</a:t>
            </a:r>
            <a:r>
              <a:rPr lang="en-US" altLang="zh-CN" dirty="0"/>
              <a:t>, a</a:t>
            </a:r>
            <a:r>
              <a:rPr lang="en-US" altLang="zh-CN" baseline="-25000" dirty="0"/>
              <a:t>6</a:t>
            </a:r>
            <a:r>
              <a:rPr lang="en-US" altLang="zh-CN" dirty="0"/>
              <a:t>&gt;, </a:t>
            </a:r>
          </a:p>
          <a:p>
            <a:pPr marL="450850" indent="-450850" eaLnBrk="1" hangingPunct="1">
              <a:lnSpc>
                <a:spcPct val="125000"/>
              </a:lnSpc>
              <a:buNone/>
              <a:defRPr/>
            </a:pPr>
            <a:r>
              <a:rPr lang="en-US" altLang="zh-CN" dirty="0"/>
              <a:t>	&lt;a</a:t>
            </a:r>
            <a:r>
              <a:rPr lang="en-US" altLang="zh-CN" baseline="-25000" dirty="0"/>
              <a:t>1</a:t>
            </a:r>
            <a:r>
              <a:rPr lang="en-US" altLang="zh-CN" dirty="0"/>
              <a:t>, a</a:t>
            </a:r>
            <a:r>
              <a:rPr lang="en-US" altLang="zh-CN" baseline="-25000" dirty="0"/>
              <a:t>4</a:t>
            </a:r>
            <a:r>
              <a:rPr lang="en-US" altLang="zh-CN" dirty="0"/>
              <a:t>&gt;, &lt;a</a:t>
            </a:r>
            <a:r>
              <a:rPr lang="en-US" altLang="zh-CN" baseline="-25000" dirty="0"/>
              <a:t>2</a:t>
            </a:r>
            <a:r>
              <a:rPr lang="en-US" altLang="zh-CN" dirty="0"/>
              <a:t>, a</a:t>
            </a:r>
            <a:r>
              <a:rPr lang="en-US" altLang="zh-CN" baseline="-25000" dirty="0"/>
              <a:t>5</a:t>
            </a:r>
            <a:r>
              <a:rPr lang="en-US" altLang="zh-CN" dirty="0"/>
              <a:t>&gt;, &lt;a</a:t>
            </a:r>
            <a:r>
              <a:rPr lang="en-US" altLang="zh-CN" baseline="-25000" dirty="0"/>
              <a:t>3</a:t>
            </a:r>
            <a:r>
              <a:rPr lang="en-US" altLang="zh-CN" dirty="0"/>
              <a:t>, a</a:t>
            </a:r>
            <a:r>
              <a:rPr lang="en-US" altLang="zh-CN" baseline="-25000" dirty="0"/>
              <a:t>6</a:t>
            </a:r>
            <a:r>
              <a:rPr lang="en-US" altLang="zh-CN" dirty="0"/>
              <a:t>&gt;}</a:t>
            </a:r>
            <a:r>
              <a:rPr lang="zh-CN" altLang="en-US" dirty="0"/>
              <a:t>。</a:t>
            </a:r>
          </a:p>
        </p:txBody>
      </p:sp>
      <p:sp>
        <p:nvSpPr>
          <p:cNvPr id="63492" name="Rectangle 6"/>
          <p:cNvSpPr>
            <a:spLocks noGrp="1" noChangeArrowheads="1"/>
          </p:cNvSpPr>
          <p:nvPr>
            <p:ph type="sldNum" sz="quarter" idx="10"/>
          </p:nvPr>
        </p:nvSpPr>
        <p:spPr>
          <a:noFill/>
        </p:spPr>
        <p:txBody>
          <a:bodyPr/>
          <a:lstStyle/>
          <a:p>
            <a:fld id="{DB3CC33E-4B8F-487F-ABB6-B52C5EDD02E6}" type="slidenum">
              <a:rPr lang="zh-CN" altLang="en-US" smtClean="0"/>
              <a:pPr/>
              <a:t>12</a:t>
            </a:fld>
            <a:endParaRPr lang="en-US" altLang="zh-CN"/>
          </a:p>
        </p:txBody>
      </p:sp>
      <p:graphicFrame>
        <p:nvGraphicFramePr>
          <p:cNvPr id="5" name="Group 23"/>
          <p:cNvGraphicFramePr>
            <a:graphicFrameLocks/>
          </p:cNvGraphicFramePr>
          <p:nvPr>
            <p:extLst>
              <p:ext uri="{D42A27DB-BD31-4B8C-83A1-F6EECF244321}">
                <p14:modId xmlns:p14="http://schemas.microsoft.com/office/powerpoint/2010/main" val="1932301215"/>
              </p:ext>
            </p:extLst>
          </p:nvPr>
        </p:nvGraphicFramePr>
        <p:xfrm>
          <a:off x="8472264" y="4845099"/>
          <a:ext cx="1714512" cy="825400"/>
        </p:xfrm>
        <a:graphic>
          <a:graphicData uri="http://schemas.openxmlformats.org/drawingml/2006/table">
            <a:tbl>
              <a:tblPr/>
              <a:tblGrid>
                <a:gridCol w="569915">
                  <a:extLst>
                    <a:ext uri="{9D8B030D-6E8A-4147-A177-3AD203B41FA5}">
                      <a16:colId xmlns:a16="http://schemas.microsoft.com/office/drawing/2014/main" val="20000"/>
                    </a:ext>
                  </a:extLst>
                </a:gridCol>
                <a:gridCol w="608810">
                  <a:extLst>
                    <a:ext uri="{9D8B030D-6E8A-4147-A177-3AD203B41FA5}">
                      <a16:colId xmlns:a16="http://schemas.microsoft.com/office/drawing/2014/main" val="20001"/>
                    </a:ext>
                  </a:extLst>
                </a:gridCol>
                <a:gridCol w="535787">
                  <a:extLst>
                    <a:ext uri="{9D8B030D-6E8A-4147-A177-3AD203B41FA5}">
                      <a16:colId xmlns:a16="http://schemas.microsoft.com/office/drawing/2014/main" val="20002"/>
                    </a:ext>
                  </a:extLst>
                </a:gridCol>
              </a:tblGrid>
              <a:tr h="321471">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000">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1399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形式定义</a:t>
            </a:r>
            <a:endParaRPr lang="en-US" altLang="zh-CN" dirty="0"/>
          </a:p>
        </p:txBody>
      </p:sp>
      <p:sp>
        <p:nvSpPr>
          <p:cNvPr id="56323" name="Rectangle 3"/>
          <p:cNvSpPr>
            <a:spLocks noGrp="1" noChangeArrowheads="1"/>
          </p:cNvSpPr>
          <p:nvPr>
            <p:ph idx="1"/>
          </p:nvPr>
        </p:nvSpPr>
        <p:spPr/>
        <p:txBody>
          <a:bodyPr/>
          <a:lstStyle/>
          <a:p>
            <a:pPr marL="450850" indent="-450850" eaLnBrk="1" hangingPunct="1">
              <a:buNone/>
              <a:defRPr/>
            </a:pPr>
            <a:r>
              <a:rPr lang="zh-CN" altLang="en-US" dirty="0">
                <a:solidFill>
                  <a:srgbClr val="008000"/>
                </a:solidFill>
              </a:rPr>
              <a:t>例</a:t>
            </a:r>
            <a:r>
              <a:rPr lang="en-US" altLang="zh-CN" dirty="0">
                <a:solidFill>
                  <a:srgbClr val="008000"/>
                </a:solidFill>
              </a:rPr>
              <a:t>1-4  </a:t>
            </a:r>
            <a:r>
              <a:rPr lang="zh-CN" altLang="en-US" dirty="0"/>
              <a:t>数据结构 </a:t>
            </a:r>
            <a:r>
              <a:rPr lang="en-US" altLang="zh-CN" dirty="0"/>
              <a:t>DS=( D</a:t>
            </a:r>
            <a:r>
              <a:rPr lang="zh-CN" altLang="en-US" dirty="0"/>
              <a:t>，</a:t>
            </a:r>
            <a:r>
              <a:rPr lang="en-US" altLang="zh-CN" dirty="0"/>
              <a:t>R )</a:t>
            </a:r>
            <a:r>
              <a:rPr lang="zh-CN" altLang="en-US" dirty="0"/>
              <a:t>，其中，</a:t>
            </a:r>
          </a:p>
          <a:p>
            <a:pPr marL="450850" indent="-450850" eaLnBrk="1" hangingPunct="1">
              <a:buNone/>
              <a:defRPr/>
            </a:pPr>
            <a:r>
              <a:rPr lang="en-US" altLang="zh-CN" dirty="0"/>
              <a:t>	D={ a, b, c, d, e, f }</a:t>
            </a:r>
            <a:endParaRPr lang="zh-CN" altLang="en-US" dirty="0"/>
          </a:p>
          <a:p>
            <a:pPr marL="450850" indent="-450850" eaLnBrk="1" hangingPunct="1">
              <a:buNone/>
              <a:defRPr/>
            </a:pPr>
            <a:r>
              <a:rPr lang="en-US" altLang="zh-CN" dirty="0"/>
              <a:t>	R={&lt;a, b&gt;, &lt;a, c&gt;,</a:t>
            </a:r>
          </a:p>
          <a:p>
            <a:pPr marL="450850" indent="-450850" eaLnBrk="1" hangingPunct="1">
              <a:buNone/>
              <a:defRPr/>
            </a:pPr>
            <a:r>
              <a:rPr lang="en-US" altLang="zh-CN" dirty="0"/>
              <a:t>		  &lt;b, d&gt;, &lt;b, e&gt;, </a:t>
            </a:r>
          </a:p>
          <a:p>
            <a:pPr marL="450850" indent="-450850" eaLnBrk="1" hangingPunct="1">
              <a:buNone/>
              <a:defRPr/>
            </a:pPr>
            <a:r>
              <a:rPr lang="en-US" altLang="zh-CN" dirty="0"/>
              <a:t> 		  &lt;c, f&gt;}</a:t>
            </a:r>
          </a:p>
        </p:txBody>
      </p:sp>
      <p:sp>
        <p:nvSpPr>
          <p:cNvPr id="64516" name="Rectangle 6"/>
          <p:cNvSpPr>
            <a:spLocks noGrp="1" noChangeArrowheads="1"/>
          </p:cNvSpPr>
          <p:nvPr>
            <p:ph type="sldNum" sz="quarter" idx="10"/>
          </p:nvPr>
        </p:nvSpPr>
        <p:spPr>
          <a:noFill/>
        </p:spPr>
        <p:txBody>
          <a:bodyPr/>
          <a:lstStyle/>
          <a:p>
            <a:fld id="{DE6CEB42-BE2C-442F-ADD6-A585766BE7B7}" type="slidenum">
              <a:rPr lang="zh-CN" altLang="en-US" smtClean="0"/>
              <a:pPr/>
              <a:t>13</a:t>
            </a:fld>
            <a:endParaRPr lang="en-US" altLang="zh-CN"/>
          </a:p>
        </p:txBody>
      </p:sp>
      <p:grpSp>
        <p:nvGrpSpPr>
          <p:cNvPr id="2" name="Group 20"/>
          <p:cNvGrpSpPr>
            <a:grpSpLocks/>
          </p:cNvGrpSpPr>
          <p:nvPr/>
        </p:nvGrpSpPr>
        <p:grpSpPr bwMode="auto">
          <a:xfrm>
            <a:off x="6684963" y="2667000"/>
            <a:ext cx="2724150" cy="2743200"/>
            <a:chOff x="3414" y="1872"/>
            <a:chExt cx="1716" cy="1728"/>
          </a:xfrm>
        </p:grpSpPr>
        <p:sp>
          <p:nvSpPr>
            <p:cNvPr id="64518" name="Line 6"/>
            <p:cNvSpPr>
              <a:spLocks noChangeShapeType="1"/>
            </p:cNvSpPr>
            <p:nvPr/>
          </p:nvSpPr>
          <p:spPr bwMode="auto">
            <a:xfrm flipH="1">
              <a:off x="3600" y="2131"/>
              <a:ext cx="655" cy="1181"/>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19" name="Line 7"/>
            <p:cNvSpPr>
              <a:spLocks noChangeShapeType="1"/>
            </p:cNvSpPr>
            <p:nvPr/>
          </p:nvSpPr>
          <p:spPr bwMode="auto">
            <a:xfrm>
              <a:off x="4399" y="2112"/>
              <a:ext cx="545" cy="120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0" name="Line 9"/>
            <p:cNvSpPr>
              <a:spLocks noChangeShapeType="1"/>
            </p:cNvSpPr>
            <p:nvPr/>
          </p:nvSpPr>
          <p:spPr bwMode="auto">
            <a:xfrm>
              <a:off x="4032" y="2880"/>
              <a:ext cx="236" cy="55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1" name="Oval 11"/>
            <p:cNvSpPr>
              <a:spLocks noChangeAspect="1" noChangeArrowheads="1"/>
            </p:cNvSpPr>
            <p:nvPr/>
          </p:nvSpPr>
          <p:spPr bwMode="auto">
            <a:xfrm>
              <a:off x="4519" y="2614"/>
              <a:ext cx="329"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c</a:t>
              </a:r>
              <a:endParaRPr lang="en-US" altLang="zh-CN" sz="2800" b="1" dirty="0">
                <a:latin typeface="Arial" charset="0"/>
              </a:endParaRPr>
            </a:p>
          </p:txBody>
        </p:sp>
        <p:sp>
          <p:nvSpPr>
            <p:cNvPr id="64522" name="Oval 12"/>
            <p:cNvSpPr>
              <a:spLocks noChangeAspect="1" noChangeArrowheads="1"/>
            </p:cNvSpPr>
            <p:nvPr/>
          </p:nvSpPr>
          <p:spPr bwMode="auto">
            <a:xfrm>
              <a:off x="3414"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d</a:t>
              </a:r>
              <a:endParaRPr lang="en-US" altLang="zh-CN" sz="2800" b="1" dirty="0">
                <a:latin typeface="Arial" charset="0"/>
              </a:endParaRPr>
            </a:p>
          </p:txBody>
        </p:sp>
        <p:sp>
          <p:nvSpPr>
            <p:cNvPr id="64523" name="Oval 13"/>
            <p:cNvSpPr>
              <a:spLocks noChangeAspect="1" noChangeArrowheads="1"/>
            </p:cNvSpPr>
            <p:nvPr/>
          </p:nvSpPr>
          <p:spPr bwMode="auto">
            <a:xfrm>
              <a:off x="4086"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e</a:t>
              </a:r>
              <a:endParaRPr lang="en-US" altLang="zh-CN" sz="2800" b="1" dirty="0">
                <a:latin typeface="Arial" charset="0"/>
              </a:endParaRPr>
            </a:p>
          </p:txBody>
        </p:sp>
        <p:sp>
          <p:nvSpPr>
            <p:cNvPr id="64524" name="Oval 14"/>
            <p:cNvSpPr>
              <a:spLocks noChangeAspect="1" noChangeArrowheads="1"/>
            </p:cNvSpPr>
            <p:nvPr/>
          </p:nvSpPr>
          <p:spPr bwMode="auto">
            <a:xfrm>
              <a:off x="4800"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f</a:t>
              </a:r>
              <a:endParaRPr lang="en-US" altLang="zh-CN" sz="2800" b="1" dirty="0">
                <a:latin typeface="Arial" charset="0"/>
              </a:endParaRPr>
            </a:p>
          </p:txBody>
        </p:sp>
        <p:sp>
          <p:nvSpPr>
            <p:cNvPr id="64525" name="Oval 15"/>
            <p:cNvSpPr>
              <a:spLocks noChangeAspect="1" noChangeArrowheads="1"/>
            </p:cNvSpPr>
            <p:nvPr/>
          </p:nvSpPr>
          <p:spPr bwMode="auto">
            <a:xfrm>
              <a:off x="4176" y="1872"/>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a</a:t>
              </a:r>
              <a:endParaRPr lang="en-US" altLang="zh-CN" sz="2800" b="1" dirty="0">
                <a:latin typeface="Arial" charset="0"/>
              </a:endParaRPr>
            </a:p>
          </p:txBody>
        </p:sp>
        <p:sp>
          <p:nvSpPr>
            <p:cNvPr id="64526" name="Oval 5"/>
            <p:cNvSpPr>
              <a:spLocks noChangeAspect="1" noChangeArrowheads="1"/>
            </p:cNvSpPr>
            <p:nvPr/>
          </p:nvSpPr>
          <p:spPr bwMode="auto">
            <a:xfrm>
              <a:off x="3744" y="2628"/>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b</a:t>
              </a:r>
            </a:p>
          </p:txBody>
        </p:sp>
      </p:grpSp>
      <p:sp>
        <p:nvSpPr>
          <p:cNvPr id="16" name="动作按钮: 开始 15">
            <a:hlinkClick r:id="rId2" action="ppaction://hlinksldjump" highlightClick="1"/>
          </p:cNvPr>
          <p:cNvSpPr/>
          <p:nvPr/>
        </p:nvSpPr>
        <p:spPr>
          <a:xfrm rot="10800000">
            <a:off x="9858448" y="5931268"/>
            <a:ext cx="360000" cy="180000"/>
          </a:xfrm>
          <a:prstGeom prst="actionButtonBeginning">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757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57347" name="Rectangle 3"/>
          <p:cNvSpPr>
            <a:spLocks noGrp="1" noChangeArrowheads="1"/>
          </p:cNvSpPr>
          <p:nvPr>
            <p:ph idx="1"/>
          </p:nvPr>
        </p:nvSpPr>
        <p:spPr/>
        <p:txBody>
          <a:bodyPr/>
          <a:lstStyle/>
          <a:p>
            <a:pPr>
              <a:defRPr/>
            </a:pPr>
            <a:r>
              <a:rPr lang="zh-CN" altLang="en-US" dirty="0">
                <a:solidFill>
                  <a:srgbClr val="990033"/>
                </a:solidFill>
                <a:latin typeface="楷体" pitchFamily="49" charset="-122"/>
              </a:rPr>
              <a:t>抽象数据类型</a:t>
            </a:r>
            <a:r>
              <a:rPr lang="en-US" altLang="zh-CN" dirty="0">
                <a:solidFill>
                  <a:srgbClr val="008000"/>
                </a:solidFill>
                <a:ea typeface="黑体" pitchFamily="2" charset="-122"/>
              </a:rPr>
              <a:t>(A</a:t>
            </a:r>
            <a:r>
              <a:rPr lang="en-US" altLang="zh-CN" b="0" dirty="0">
                <a:solidFill>
                  <a:srgbClr val="008000"/>
                </a:solidFill>
                <a:ea typeface="黑体" pitchFamily="2" charset="-122"/>
              </a:rPr>
              <a:t>bstract</a:t>
            </a:r>
            <a:r>
              <a:rPr lang="en-US" altLang="zh-CN" dirty="0">
                <a:solidFill>
                  <a:srgbClr val="008000"/>
                </a:solidFill>
                <a:ea typeface="黑体" pitchFamily="2" charset="-122"/>
              </a:rPr>
              <a:t> D</a:t>
            </a:r>
            <a:r>
              <a:rPr lang="en-US" altLang="zh-CN" b="0" dirty="0">
                <a:solidFill>
                  <a:srgbClr val="008000"/>
                </a:solidFill>
                <a:ea typeface="黑体" pitchFamily="2" charset="-122"/>
              </a:rPr>
              <a:t>ata</a:t>
            </a:r>
            <a:r>
              <a:rPr lang="en-US" altLang="zh-CN" dirty="0">
                <a:solidFill>
                  <a:srgbClr val="008000"/>
                </a:solidFill>
                <a:ea typeface="黑体" pitchFamily="2" charset="-122"/>
              </a:rPr>
              <a:t> T</a:t>
            </a:r>
            <a:r>
              <a:rPr lang="en-US" altLang="zh-CN" b="0" dirty="0">
                <a:solidFill>
                  <a:srgbClr val="008000"/>
                </a:solidFill>
                <a:ea typeface="黑体" pitchFamily="2" charset="-122"/>
              </a:rPr>
              <a:t>ype</a:t>
            </a:r>
            <a:r>
              <a:rPr lang="en-US" altLang="zh-CN" dirty="0">
                <a:solidFill>
                  <a:srgbClr val="008000"/>
                </a:solidFill>
                <a:ea typeface="黑体" pitchFamily="2" charset="-122"/>
              </a:rPr>
              <a:t>)</a:t>
            </a:r>
            <a:r>
              <a:rPr lang="zh-CN" altLang="en-US" dirty="0"/>
              <a:t>：一个数学模型以及定义在其上的一组基本操作。</a:t>
            </a:r>
          </a:p>
          <a:p>
            <a:pPr eaLnBrk="1" hangingPunct="1">
              <a:spcBef>
                <a:spcPct val="100000"/>
              </a:spcBef>
              <a:buFont typeface="Wingdings" pitchFamily="2" charset="2"/>
              <a:buChar char="ü"/>
              <a:defRPr/>
            </a:pPr>
            <a:r>
              <a:rPr lang="zh-CN" altLang="en-US" dirty="0"/>
              <a:t>抽象数据类型的定义取决于数据类型的数学</a:t>
            </a:r>
            <a:r>
              <a:rPr lang="en-US" altLang="zh-CN" dirty="0"/>
              <a:t>(</a:t>
            </a:r>
            <a:r>
              <a:rPr lang="zh-CN" altLang="en-US" dirty="0"/>
              <a:t>逻辑</a:t>
            </a:r>
            <a:r>
              <a:rPr lang="en-US" altLang="zh-CN" dirty="0"/>
              <a:t>)</a:t>
            </a:r>
            <a:r>
              <a:rPr lang="zh-CN" altLang="en-US" dirty="0"/>
              <a:t>特性，与其在计算机内部如何表示和实现无关。</a:t>
            </a:r>
          </a:p>
        </p:txBody>
      </p:sp>
      <p:sp>
        <p:nvSpPr>
          <p:cNvPr id="65540" name="Rectangle 6"/>
          <p:cNvSpPr>
            <a:spLocks noGrp="1" noChangeArrowheads="1"/>
          </p:cNvSpPr>
          <p:nvPr>
            <p:ph type="sldNum" sz="quarter" idx="10"/>
          </p:nvPr>
        </p:nvSpPr>
        <p:spPr>
          <a:noFill/>
        </p:spPr>
        <p:txBody>
          <a:bodyPr/>
          <a:lstStyle/>
          <a:p>
            <a:fld id="{CFCECA03-B851-4593-A4E9-1D3A77486D74}" type="slidenum">
              <a:rPr lang="zh-CN" altLang="en-US" smtClean="0"/>
              <a:pPr/>
              <a:t>14</a:t>
            </a:fld>
            <a:endParaRPr lang="en-US" altLang="zh-CN"/>
          </a:p>
        </p:txBody>
      </p:sp>
    </p:spTree>
    <p:extLst>
      <p:ext uri="{BB962C8B-B14F-4D97-AF65-F5344CB8AC3E}">
        <p14:creationId xmlns:p14="http://schemas.microsoft.com/office/powerpoint/2010/main" val="39191713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58371" name="Rectangle 3"/>
          <p:cNvSpPr>
            <a:spLocks noGrp="1" noChangeArrowheads="1"/>
          </p:cNvSpPr>
          <p:nvPr>
            <p:ph idx="1"/>
          </p:nvPr>
        </p:nvSpPr>
        <p:spPr>
          <a:xfrm>
            <a:off x="2595538" y="1600201"/>
            <a:ext cx="7259662" cy="4543443"/>
          </a:xfrm>
        </p:spPr>
        <p:txBody>
          <a:bodyPr/>
          <a:lstStyle/>
          <a:p>
            <a:pPr>
              <a:buFont typeface="Wingdings" pitchFamily="2" charset="2"/>
              <a:buNone/>
              <a:defRPr/>
            </a:pPr>
            <a:r>
              <a:rPr lang="en-US" altLang="zh-CN" dirty="0">
                <a:solidFill>
                  <a:srgbClr val="008000"/>
                </a:solidFill>
              </a:rPr>
              <a:t>ADT </a:t>
            </a:r>
            <a:r>
              <a:rPr lang="zh-CN" altLang="en-US" dirty="0">
                <a:solidFill>
                  <a:srgbClr val="008000"/>
                </a:solidFill>
              </a:rPr>
              <a:t>的两个重要特征：</a:t>
            </a:r>
          </a:p>
          <a:p>
            <a:pPr algn="just">
              <a:buFont typeface="Wingdings" pitchFamily="2" charset="2"/>
              <a:buNone/>
              <a:defRPr/>
            </a:pPr>
            <a:r>
              <a:rPr lang="zh-CN" altLang="en-US" dirty="0">
                <a:solidFill>
                  <a:srgbClr val="FF0000"/>
                </a:solidFill>
              </a:rPr>
              <a:t>数据抽象性</a:t>
            </a:r>
            <a:r>
              <a:rPr lang="zh-CN" altLang="en-US" dirty="0"/>
              <a:t>：用</a:t>
            </a:r>
            <a:r>
              <a:rPr lang="en-US" altLang="zh-CN" dirty="0"/>
              <a:t>ADT</a:t>
            </a:r>
            <a:r>
              <a:rPr lang="zh-CN" altLang="en-US" dirty="0"/>
              <a:t>描述程序的实体时，强调的是其本质特征、所能完成的功能，以及它和外部用户的接口</a:t>
            </a:r>
            <a:r>
              <a:rPr lang="en-US" altLang="zh-CN" dirty="0"/>
              <a:t>(</a:t>
            </a:r>
            <a:r>
              <a:rPr lang="zh-CN" altLang="en-US" dirty="0"/>
              <a:t>即外界使用它的方法</a:t>
            </a:r>
            <a:r>
              <a:rPr lang="en-US" altLang="zh-CN" dirty="0"/>
              <a:t>)</a:t>
            </a:r>
            <a:r>
              <a:rPr lang="zh-CN" altLang="en-US" dirty="0"/>
              <a:t>。</a:t>
            </a:r>
          </a:p>
          <a:p>
            <a:pPr>
              <a:buFont typeface="Wingdings" pitchFamily="2" charset="2"/>
              <a:buNone/>
              <a:defRPr/>
            </a:pPr>
            <a:r>
              <a:rPr lang="zh-CN" altLang="en-US" dirty="0">
                <a:solidFill>
                  <a:srgbClr val="FF0000"/>
                </a:solidFill>
              </a:rPr>
              <a:t>数据封装性</a:t>
            </a:r>
            <a:r>
              <a:rPr lang="zh-CN" altLang="en-US" dirty="0"/>
              <a:t>：将实体外部特性和内部实现细节分离，并对外部用户隐藏内部实现细节。 </a:t>
            </a:r>
          </a:p>
        </p:txBody>
      </p:sp>
      <p:sp>
        <p:nvSpPr>
          <p:cNvPr id="66564" name="Rectangle 6"/>
          <p:cNvSpPr>
            <a:spLocks noGrp="1" noChangeArrowheads="1"/>
          </p:cNvSpPr>
          <p:nvPr>
            <p:ph type="sldNum" sz="quarter" idx="10"/>
          </p:nvPr>
        </p:nvSpPr>
        <p:spPr>
          <a:noFill/>
        </p:spPr>
        <p:txBody>
          <a:bodyPr/>
          <a:lstStyle/>
          <a:p>
            <a:fld id="{6D135F44-4D24-45B3-8458-B5E29AB68AF0}" type="slidenum">
              <a:rPr lang="zh-CN" altLang="en-US" smtClean="0"/>
              <a:pPr/>
              <a:t>15</a:t>
            </a:fld>
            <a:endParaRPr lang="en-US" altLang="zh-CN"/>
          </a:p>
        </p:txBody>
      </p:sp>
    </p:spTree>
    <p:extLst>
      <p:ext uri="{BB962C8B-B14F-4D97-AF65-F5344CB8AC3E}">
        <p14:creationId xmlns:p14="http://schemas.microsoft.com/office/powerpoint/2010/main" val="581138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137219" name="Rectangle 3"/>
          <p:cNvSpPr>
            <a:spLocks noGrp="1" noChangeArrowheads="1"/>
          </p:cNvSpPr>
          <p:nvPr>
            <p:ph idx="1"/>
          </p:nvPr>
        </p:nvSpPr>
        <p:spPr/>
        <p:txBody>
          <a:bodyPr/>
          <a:lstStyle/>
          <a:p>
            <a:pPr marL="450850" indent="-450850" eaLnBrk="1" hangingPunct="1">
              <a:defRPr/>
            </a:pPr>
            <a:r>
              <a:rPr lang="zh-CN" altLang="en-US"/>
              <a:t>抽象数据类型的</a:t>
            </a:r>
            <a:r>
              <a:rPr lang="zh-CN" altLang="en-US">
                <a:solidFill>
                  <a:srgbClr val="0000CC"/>
                </a:solidFill>
                <a:effectLst>
                  <a:outerShdw blurRad="38100" dist="38100" dir="2700000" algn="tl">
                    <a:srgbClr val="C0C0C0"/>
                  </a:outerShdw>
                </a:effectLst>
              </a:rPr>
              <a:t>形式定义</a:t>
            </a:r>
            <a:r>
              <a:rPr lang="zh-CN" altLang="en-US"/>
              <a:t>：</a:t>
            </a:r>
          </a:p>
          <a:p>
            <a:pPr marL="450850" indent="-450850" eaLnBrk="1" hangingPunct="1">
              <a:buNone/>
              <a:defRPr/>
            </a:pPr>
            <a:r>
              <a:rPr lang="zh-CN" altLang="en-US"/>
              <a:t>	抽象数据类型可以表示为一个三元组</a:t>
            </a:r>
          </a:p>
          <a:p>
            <a:pPr marL="450850" indent="-450850" eaLnBrk="1" hangingPunct="1">
              <a:buNone/>
              <a:defRPr/>
            </a:pPr>
            <a:r>
              <a:rPr lang="zh-CN" altLang="en-US"/>
              <a:t>			</a:t>
            </a:r>
            <a:r>
              <a:rPr lang="en-US" altLang="zh-CN">
                <a:solidFill>
                  <a:srgbClr val="CC0000"/>
                </a:solidFill>
              </a:rPr>
              <a:t>ADT = ( D</a:t>
            </a:r>
            <a:r>
              <a:rPr lang="zh-CN" altLang="en-US">
                <a:solidFill>
                  <a:srgbClr val="CC0000"/>
                </a:solidFill>
              </a:rPr>
              <a:t>，</a:t>
            </a:r>
            <a:r>
              <a:rPr lang="en-US" altLang="zh-CN">
                <a:solidFill>
                  <a:srgbClr val="CC0000"/>
                </a:solidFill>
              </a:rPr>
              <a:t>R</a:t>
            </a:r>
            <a:r>
              <a:rPr lang="zh-CN" altLang="en-US">
                <a:solidFill>
                  <a:srgbClr val="CC0000"/>
                </a:solidFill>
              </a:rPr>
              <a:t>，</a:t>
            </a:r>
            <a:r>
              <a:rPr lang="en-US" altLang="zh-CN">
                <a:solidFill>
                  <a:srgbClr val="CC0000"/>
                </a:solidFill>
              </a:rPr>
              <a:t>P )</a:t>
            </a:r>
          </a:p>
          <a:p>
            <a:pPr marL="450850" indent="-450850" eaLnBrk="1" hangingPunct="1">
              <a:buNone/>
              <a:defRPr/>
            </a:pPr>
            <a:r>
              <a:rPr lang="zh-CN" altLang="en-US"/>
              <a:t>	其中，	</a:t>
            </a:r>
            <a:r>
              <a:rPr lang="en-US" altLang="zh-CN"/>
              <a:t>D</a:t>
            </a:r>
            <a:r>
              <a:rPr lang="zh-CN" altLang="en-US"/>
              <a:t>是数据对象，</a:t>
            </a:r>
          </a:p>
          <a:p>
            <a:pPr marL="450850" indent="-450850" eaLnBrk="1" hangingPunct="1">
              <a:buNone/>
              <a:defRPr/>
            </a:pPr>
            <a:r>
              <a:rPr lang="zh-CN" altLang="en-US"/>
              <a:t>			</a:t>
            </a:r>
            <a:r>
              <a:rPr lang="en-US" altLang="zh-CN"/>
              <a:t>R</a:t>
            </a:r>
            <a:r>
              <a:rPr lang="zh-CN" altLang="en-US"/>
              <a:t>是</a:t>
            </a:r>
            <a:r>
              <a:rPr lang="en-US" altLang="zh-CN"/>
              <a:t>D</a:t>
            </a:r>
            <a:r>
              <a:rPr lang="zh-CN" altLang="en-US"/>
              <a:t>上的关系集，</a:t>
            </a:r>
          </a:p>
          <a:p>
            <a:pPr marL="450850" indent="-450850" eaLnBrk="1" hangingPunct="1">
              <a:buNone/>
              <a:defRPr/>
            </a:pPr>
            <a:r>
              <a:rPr lang="zh-CN" altLang="en-US"/>
              <a:t>			</a:t>
            </a:r>
            <a:r>
              <a:rPr lang="en-US" altLang="zh-CN"/>
              <a:t>P</a:t>
            </a:r>
            <a:r>
              <a:rPr lang="zh-CN" altLang="en-US"/>
              <a:t>是对</a:t>
            </a:r>
            <a:r>
              <a:rPr lang="en-US" altLang="zh-CN"/>
              <a:t>D</a:t>
            </a:r>
            <a:r>
              <a:rPr lang="zh-CN" altLang="en-US"/>
              <a:t>和</a:t>
            </a:r>
            <a:r>
              <a:rPr lang="en-US" altLang="zh-CN"/>
              <a:t>R</a:t>
            </a:r>
            <a:r>
              <a:rPr lang="zh-CN" altLang="en-US"/>
              <a:t>的基本操作集。</a:t>
            </a:r>
          </a:p>
        </p:txBody>
      </p:sp>
      <p:sp>
        <p:nvSpPr>
          <p:cNvPr id="67588" name="Rectangle 6"/>
          <p:cNvSpPr>
            <a:spLocks noGrp="1" noChangeArrowheads="1"/>
          </p:cNvSpPr>
          <p:nvPr>
            <p:ph type="sldNum" sz="quarter" idx="10"/>
          </p:nvPr>
        </p:nvSpPr>
        <p:spPr>
          <a:noFill/>
        </p:spPr>
        <p:txBody>
          <a:bodyPr/>
          <a:lstStyle/>
          <a:p>
            <a:fld id="{63DF0979-8E93-47CC-9307-A4E5A2F947A0}" type="slidenum">
              <a:rPr lang="zh-CN" altLang="en-US" smtClean="0"/>
              <a:pPr/>
              <a:t>16</a:t>
            </a:fld>
            <a:endParaRPr lang="en-US" altLang="zh-CN"/>
          </a:p>
        </p:txBody>
      </p:sp>
    </p:spTree>
    <p:extLst>
      <p:ext uri="{BB962C8B-B14F-4D97-AF65-F5344CB8AC3E}">
        <p14:creationId xmlns:p14="http://schemas.microsoft.com/office/powerpoint/2010/main" val="24026704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60419" name="Rectangle 3"/>
          <p:cNvSpPr>
            <a:spLocks noGrp="1" noChangeArrowheads="1"/>
          </p:cNvSpPr>
          <p:nvPr>
            <p:ph idx="1"/>
          </p:nvPr>
        </p:nvSpPr>
        <p:spPr/>
        <p:txBody>
          <a:bodyPr/>
          <a:lstStyle/>
          <a:p>
            <a:pPr eaLnBrk="1" hangingPunct="1">
              <a:defRPr/>
            </a:pPr>
            <a:r>
              <a:rPr lang="zh-CN" altLang="en-US" dirty="0">
                <a:solidFill>
                  <a:srgbClr val="3333FF"/>
                </a:solidFill>
              </a:rPr>
              <a:t>抽象数据类型的定义格式</a:t>
            </a:r>
            <a:r>
              <a:rPr lang="zh-CN" altLang="en-US" dirty="0"/>
              <a:t>：</a:t>
            </a:r>
          </a:p>
          <a:p>
            <a:pPr eaLnBrk="1" hangingPunct="1">
              <a:buFont typeface="Wingdings" pitchFamily="2" charset="2"/>
              <a:buNone/>
              <a:defRPr/>
            </a:pPr>
            <a:r>
              <a:rPr lang="en-US" altLang="zh-CN" dirty="0"/>
              <a:t>ADT </a:t>
            </a:r>
            <a:r>
              <a:rPr lang="zh-CN" altLang="en-US" dirty="0"/>
              <a:t>抽象数据类型名</a:t>
            </a:r>
            <a:endParaRPr lang="en-US" altLang="zh-CN" dirty="0"/>
          </a:p>
          <a:p>
            <a:pPr eaLnBrk="1" hangingPunct="1">
              <a:buFont typeface="Wingdings" pitchFamily="2" charset="2"/>
              <a:buNone/>
              <a:defRPr/>
            </a:pPr>
            <a:r>
              <a:rPr lang="en-US" altLang="zh-CN" dirty="0"/>
              <a:t>{</a:t>
            </a:r>
            <a:r>
              <a:rPr lang="zh-CN" altLang="en-US" dirty="0"/>
              <a:t>	数据对象：</a:t>
            </a:r>
            <a:r>
              <a:rPr lang="en-US" altLang="zh-CN" dirty="0"/>
              <a:t>&lt;</a:t>
            </a:r>
            <a:r>
              <a:rPr lang="zh-CN" altLang="en-US" dirty="0"/>
              <a:t>数据对象的定义</a:t>
            </a:r>
            <a:r>
              <a:rPr lang="en-US" altLang="zh-CN" dirty="0"/>
              <a:t>&gt;</a:t>
            </a:r>
          </a:p>
          <a:p>
            <a:pPr eaLnBrk="1" hangingPunct="1">
              <a:buFont typeface="Wingdings" pitchFamily="2" charset="2"/>
              <a:buNone/>
              <a:defRPr/>
            </a:pPr>
            <a:r>
              <a:rPr lang="zh-CN" altLang="en-US" dirty="0"/>
              <a:t>	数据关系：</a:t>
            </a:r>
            <a:r>
              <a:rPr lang="en-US" altLang="zh-CN" dirty="0"/>
              <a:t>&lt;</a:t>
            </a:r>
            <a:r>
              <a:rPr lang="zh-CN" altLang="en-US" dirty="0"/>
              <a:t>数据关系的定义</a:t>
            </a:r>
            <a:r>
              <a:rPr lang="en-US" altLang="zh-CN" dirty="0"/>
              <a:t>&gt;</a:t>
            </a:r>
          </a:p>
          <a:p>
            <a:pPr eaLnBrk="1" hangingPunct="1">
              <a:buFont typeface="Wingdings" pitchFamily="2" charset="2"/>
              <a:buNone/>
              <a:defRPr/>
            </a:pPr>
            <a:r>
              <a:rPr lang="zh-CN" altLang="en-US" dirty="0"/>
              <a:t>	基本操作：</a:t>
            </a:r>
            <a:r>
              <a:rPr lang="en-US" altLang="zh-CN" dirty="0"/>
              <a:t>&lt;</a:t>
            </a:r>
            <a:r>
              <a:rPr lang="zh-CN" altLang="en-US" dirty="0"/>
              <a:t>基本操作的定义</a:t>
            </a:r>
            <a:r>
              <a:rPr lang="en-US" altLang="zh-CN" dirty="0"/>
              <a:t>&gt;</a:t>
            </a:r>
          </a:p>
          <a:p>
            <a:pPr eaLnBrk="1" hangingPunct="1">
              <a:buFont typeface="Wingdings" pitchFamily="2" charset="2"/>
              <a:buNone/>
              <a:defRPr/>
            </a:pPr>
            <a:r>
              <a:rPr lang="en-US" altLang="zh-CN" dirty="0"/>
              <a:t>} ADT </a:t>
            </a:r>
            <a:r>
              <a:rPr lang="zh-CN" altLang="en-US" dirty="0"/>
              <a:t>抽象数据类型名</a:t>
            </a:r>
          </a:p>
        </p:txBody>
      </p:sp>
      <p:sp>
        <p:nvSpPr>
          <p:cNvPr id="68612" name="Rectangle 6"/>
          <p:cNvSpPr>
            <a:spLocks noGrp="1" noChangeArrowheads="1"/>
          </p:cNvSpPr>
          <p:nvPr>
            <p:ph type="sldNum" sz="quarter" idx="10"/>
          </p:nvPr>
        </p:nvSpPr>
        <p:spPr>
          <a:noFill/>
        </p:spPr>
        <p:txBody>
          <a:bodyPr/>
          <a:lstStyle/>
          <a:p>
            <a:fld id="{EC5C3373-0FB9-4B83-B0AD-D81374BDDE56}" type="slidenum">
              <a:rPr lang="zh-CN" altLang="en-US" smtClean="0"/>
              <a:pPr/>
              <a:t>17</a:t>
            </a:fld>
            <a:endParaRPr lang="en-US" altLang="zh-CN"/>
          </a:p>
        </p:txBody>
      </p:sp>
    </p:spTree>
    <p:extLst>
      <p:ext uri="{BB962C8B-B14F-4D97-AF65-F5344CB8AC3E}">
        <p14:creationId xmlns:p14="http://schemas.microsoft.com/office/powerpoint/2010/main" val="34250736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61443" name="Rectangle 3"/>
          <p:cNvSpPr>
            <a:spLocks noGrp="1" noChangeArrowheads="1"/>
          </p:cNvSpPr>
          <p:nvPr>
            <p:ph idx="1"/>
          </p:nvPr>
        </p:nvSpPr>
        <p:spPr/>
        <p:txBody>
          <a:bodyPr/>
          <a:lstStyle/>
          <a:p>
            <a:pPr marL="450850" indent="-450850">
              <a:lnSpc>
                <a:spcPct val="135000"/>
              </a:lnSpc>
              <a:defRPr/>
            </a:pPr>
            <a:r>
              <a:rPr lang="zh-CN" altLang="en-US" dirty="0"/>
              <a:t>其中，数据对象和数据关系的定义一般采用伪码描述。</a:t>
            </a:r>
            <a:endParaRPr lang="en-US" altLang="zh-CN" dirty="0"/>
          </a:p>
          <a:p>
            <a:pPr marL="450850" indent="-450850">
              <a:lnSpc>
                <a:spcPct val="135000"/>
              </a:lnSpc>
              <a:defRPr/>
            </a:pPr>
            <a:r>
              <a:rPr lang="zh-CN" altLang="en-US" dirty="0">
                <a:solidFill>
                  <a:srgbClr val="3333FF"/>
                </a:solidFill>
              </a:rPr>
              <a:t>基本操作的定义格式如下：</a:t>
            </a:r>
          </a:p>
          <a:p>
            <a:pPr marL="450850" indent="-450850">
              <a:lnSpc>
                <a:spcPct val="135000"/>
              </a:lnSpc>
              <a:buNone/>
              <a:defRPr/>
            </a:pPr>
            <a:r>
              <a:rPr lang="zh-CN" altLang="en-US" dirty="0"/>
              <a:t>	</a:t>
            </a:r>
            <a:r>
              <a:rPr lang="zh-CN" altLang="en-US" dirty="0">
                <a:solidFill>
                  <a:srgbClr val="C00000"/>
                </a:solidFill>
              </a:rPr>
              <a:t>基本操作名</a:t>
            </a:r>
            <a:r>
              <a:rPr lang="en-US" altLang="zh-CN" dirty="0">
                <a:solidFill>
                  <a:srgbClr val="C00000"/>
                </a:solidFill>
              </a:rPr>
              <a:t>(</a:t>
            </a:r>
            <a:r>
              <a:rPr lang="zh-CN" altLang="en-US" dirty="0">
                <a:solidFill>
                  <a:srgbClr val="C00000"/>
                </a:solidFill>
              </a:rPr>
              <a:t>参数表</a:t>
            </a:r>
            <a:r>
              <a:rPr lang="en-US" altLang="zh-CN" dirty="0">
                <a:solidFill>
                  <a:srgbClr val="C00000"/>
                </a:solidFill>
              </a:rPr>
              <a:t>)</a:t>
            </a:r>
          </a:p>
          <a:p>
            <a:pPr marL="450850" indent="-450850">
              <a:lnSpc>
                <a:spcPct val="135000"/>
              </a:lnSpc>
              <a:buNone/>
              <a:defRPr/>
            </a:pPr>
            <a:r>
              <a:rPr lang="en-US" altLang="zh-CN" dirty="0"/>
              <a:t>	</a:t>
            </a:r>
            <a:r>
              <a:rPr lang="zh-CN" altLang="en-US" dirty="0">
                <a:solidFill>
                  <a:srgbClr val="C00000"/>
                </a:solidFill>
              </a:rPr>
              <a:t>初始条件：</a:t>
            </a:r>
            <a:r>
              <a:rPr lang="en-US" altLang="zh-CN" dirty="0"/>
              <a:t>&lt;</a:t>
            </a:r>
            <a:r>
              <a:rPr lang="zh-CN" altLang="en-US" dirty="0"/>
              <a:t>描述操作执行之前，数据结构和参数应满足的条件</a:t>
            </a:r>
            <a:r>
              <a:rPr lang="en-US" altLang="zh-CN" dirty="0"/>
              <a:t>&gt; </a:t>
            </a:r>
          </a:p>
          <a:p>
            <a:pPr marL="450850" indent="-450850">
              <a:lnSpc>
                <a:spcPct val="135000"/>
              </a:lnSpc>
              <a:buNone/>
              <a:defRPr/>
            </a:pPr>
            <a:r>
              <a:rPr lang="en-US" altLang="zh-CN" dirty="0"/>
              <a:t>	</a:t>
            </a:r>
            <a:r>
              <a:rPr lang="zh-CN" altLang="en-US" dirty="0">
                <a:solidFill>
                  <a:srgbClr val="C00000"/>
                </a:solidFill>
              </a:rPr>
              <a:t>操作结果：</a:t>
            </a:r>
            <a:r>
              <a:rPr lang="en-US" altLang="zh-CN" dirty="0"/>
              <a:t>&lt;</a:t>
            </a:r>
            <a:r>
              <a:rPr lang="zh-CN" altLang="en-US" dirty="0"/>
              <a:t>说明操作正常结束之后，数据结构的变化情况和应返回的结果</a:t>
            </a:r>
            <a:r>
              <a:rPr lang="en-US" altLang="zh-CN" dirty="0"/>
              <a:t>&gt;</a:t>
            </a:r>
            <a:r>
              <a:rPr lang="en-US" altLang="zh-CN" dirty="0">
                <a:ea typeface="宋体" charset="-122"/>
              </a:rPr>
              <a:t> </a:t>
            </a:r>
          </a:p>
        </p:txBody>
      </p:sp>
      <p:sp>
        <p:nvSpPr>
          <p:cNvPr id="69636" name="Rectangle 6"/>
          <p:cNvSpPr>
            <a:spLocks noGrp="1" noChangeArrowheads="1"/>
          </p:cNvSpPr>
          <p:nvPr>
            <p:ph type="sldNum" sz="quarter" idx="10"/>
          </p:nvPr>
        </p:nvSpPr>
        <p:spPr>
          <a:noFill/>
        </p:spPr>
        <p:txBody>
          <a:bodyPr/>
          <a:lstStyle/>
          <a:p>
            <a:fld id="{44DB19A1-A26E-4ED8-84E5-04502EEC8CA4}" type="slidenum">
              <a:rPr lang="zh-CN" altLang="en-US" smtClean="0"/>
              <a:pPr/>
              <a:t>18</a:t>
            </a:fld>
            <a:endParaRPr lang="en-US" altLang="zh-CN"/>
          </a:p>
        </p:txBody>
      </p:sp>
    </p:spTree>
    <p:extLst>
      <p:ext uri="{BB962C8B-B14F-4D97-AF65-F5344CB8AC3E}">
        <p14:creationId xmlns:p14="http://schemas.microsoft.com/office/powerpoint/2010/main" val="398454161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62467" name="Rectangle 3"/>
          <p:cNvSpPr>
            <a:spLocks noGrp="1" noChangeArrowheads="1"/>
          </p:cNvSpPr>
          <p:nvPr>
            <p:ph idx="1"/>
          </p:nvPr>
        </p:nvSpPr>
        <p:spPr/>
        <p:txBody>
          <a:bodyPr/>
          <a:lstStyle/>
          <a:p>
            <a:pPr>
              <a:buFont typeface="Wingdings" pitchFamily="2" charset="2"/>
              <a:buNone/>
              <a:defRPr/>
            </a:pPr>
            <a:r>
              <a:rPr lang="zh-CN" altLang="en-US" dirty="0">
                <a:solidFill>
                  <a:srgbClr val="008000"/>
                </a:solidFill>
              </a:rPr>
              <a:t>例</a:t>
            </a:r>
            <a:r>
              <a:rPr lang="en-US" altLang="zh-CN" dirty="0">
                <a:solidFill>
                  <a:srgbClr val="008000"/>
                </a:solidFill>
              </a:rPr>
              <a:t>1-5</a:t>
            </a:r>
            <a:r>
              <a:rPr lang="zh-CN" altLang="en-US" dirty="0"/>
              <a:t>  抽象数据类型复数的定义。</a:t>
            </a:r>
          </a:p>
          <a:p>
            <a:pPr>
              <a:buFont typeface="Wingdings" pitchFamily="2" charset="2"/>
              <a:buNone/>
              <a:defRPr/>
            </a:pPr>
            <a:r>
              <a:rPr lang="en-US" altLang="zh-CN" dirty="0">
                <a:solidFill>
                  <a:srgbClr val="C00000"/>
                </a:solidFill>
              </a:rPr>
              <a:t>ADT Complex</a:t>
            </a:r>
          </a:p>
          <a:p>
            <a:pPr>
              <a:buFont typeface="Wingdings" pitchFamily="2" charset="2"/>
              <a:buNone/>
              <a:defRPr/>
            </a:pPr>
            <a:r>
              <a:rPr lang="en-US" altLang="zh-CN" dirty="0">
                <a:solidFill>
                  <a:srgbClr val="C00000"/>
                </a:solidFill>
              </a:rPr>
              <a:t>{</a:t>
            </a:r>
            <a:r>
              <a:rPr lang="en-US" altLang="zh-CN" dirty="0"/>
              <a:t>	</a:t>
            </a:r>
            <a:r>
              <a:rPr lang="zh-CN" altLang="en-US" dirty="0">
                <a:latin typeface="黑体" pitchFamily="49" charset="-122"/>
                <a:ea typeface="黑体" pitchFamily="49" charset="-122"/>
              </a:rPr>
              <a:t>数据对象</a:t>
            </a:r>
            <a:r>
              <a:rPr lang="zh-CN" altLang="en-US" dirty="0"/>
              <a:t>：</a:t>
            </a:r>
            <a:r>
              <a:rPr lang="en-US" altLang="zh-CN" dirty="0"/>
              <a:t>D={e</a:t>
            </a:r>
            <a:r>
              <a:rPr lang="en-US" altLang="zh-CN" baseline="-25000" dirty="0"/>
              <a:t>1</a:t>
            </a:r>
            <a:r>
              <a:rPr lang="en-US" altLang="zh-CN" dirty="0"/>
              <a:t>, e</a:t>
            </a:r>
            <a:r>
              <a:rPr lang="en-US" altLang="zh-CN" baseline="-25000" dirty="0"/>
              <a:t>2</a:t>
            </a:r>
            <a:r>
              <a:rPr lang="en-US" altLang="zh-CN" dirty="0"/>
              <a:t> | e</a:t>
            </a:r>
            <a:r>
              <a:rPr lang="en-US" altLang="zh-CN" baseline="-25000" dirty="0"/>
              <a:t>1</a:t>
            </a:r>
            <a:r>
              <a:rPr lang="en-US" altLang="zh-CN" dirty="0"/>
              <a:t>, e</a:t>
            </a:r>
            <a:r>
              <a:rPr lang="en-US" altLang="zh-CN" baseline="-25000" dirty="0"/>
              <a:t>2</a:t>
            </a:r>
            <a:r>
              <a:rPr lang="en-US" altLang="zh-CN" dirty="0"/>
              <a:t>∈RealSet}</a:t>
            </a:r>
          </a:p>
          <a:p>
            <a:pPr>
              <a:buFont typeface="Wingdings" pitchFamily="2" charset="2"/>
              <a:buNone/>
              <a:defRPr/>
            </a:pPr>
            <a:r>
              <a:rPr lang="en-US" altLang="zh-CN" dirty="0"/>
              <a:t>	</a:t>
            </a:r>
            <a:r>
              <a:rPr lang="zh-CN" altLang="en-US" dirty="0">
                <a:latin typeface="黑体" pitchFamily="49" charset="-122"/>
                <a:ea typeface="黑体" pitchFamily="49" charset="-122"/>
              </a:rPr>
              <a:t>数据关系</a:t>
            </a:r>
            <a:r>
              <a:rPr lang="zh-CN" altLang="en-US" dirty="0"/>
              <a:t>：</a:t>
            </a:r>
            <a:r>
              <a:rPr lang="en-US" altLang="zh-CN" dirty="0"/>
              <a:t>R={r</a:t>
            </a:r>
            <a:r>
              <a:rPr lang="en-US" altLang="zh-CN" baseline="-25000" dirty="0"/>
              <a:t>1</a:t>
            </a:r>
            <a:r>
              <a:rPr lang="en-US" altLang="zh-CN" dirty="0"/>
              <a:t>}</a:t>
            </a:r>
          </a:p>
          <a:p>
            <a:pPr>
              <a:buFont typeface="Wingdings" pitchFamily="2" charset="2"/>
              <a:buNone/>
              <a:defRPr/>
            </a:pPr>
            <a:r>
              <a:rPr lang="en-US" altLang="zh-CN" dirty="0"/>
              <a:t>	r</a:t>
            </a:r>
            <a:r>
              <a:rPr lang="en-US" altLang="zh-CN" baseline="-25000" dirty="0"/>
              <a:t>1</a:t>
            </a:r>
            <a:r>
              <a:rPr lang="en-US" altLang="zh-CN" dirty="0"/>
              <a:t>={</a:t>
            </a:r>
            <a:r>
              <a:rPr lang="zh-CN" altLang="en-US" dirty="0"/>
              <a:t> </a:t>
            </a:r>
            <a:r>
              <a:rPr lang="en-US" altLang="zh-CN" dirty="0"/>
              <a:t>&lt;e</a:t>
            </a:r>
            <a:r>
              <a:rPr lang="en-US" altLang="zh-CN" baseline="-25000" dirty="0"/>
              <a:t>1</a:t>
            </a:r>
            <a:r>
              <a:rPr lang="en-US" altLang="zh-CN" dirty="0"/>
              <a:t>,e</a:t>
            </a:r>
            <a:r>
              <a:rPr lang="en-US" altLang="zh-CN" baseline="-25000" dirty="0"/>
              <a:t>2</a:t>
            </a:r>
            <a:r>
              <a:rPr lang="en-US" altLang="zh-CN" dirty="0"/>
              <a:t>&gt; | e</a:t>
            </a:r>
            <a:r>
              <a:rPr lang="en-US" altLang="zh-CN" baseline="-25000" dirty="0"/>
              <a:t>1</a:t>
            </a:r>
            <a:r>
              <a:rPr lang="zh-CN" altLang="en-US" dirty="0"/>
              <a:t>表示复数的实数部分，</a:t>
            </a:r>
            <a:r>
              <a:rPr lang="en-US" altLang="zh-CN" dirty="0"/>
              <a:t>	e</a:t>
            </a:r>
            <a:r>
              <a:rPr lang="en-US" altLang="zh-CN" baseline="-25000" dirty="0"/>
              <a:t>2</a:t>
            </a:r>
            <a:r>
              <a:rPr lang="zh-CN" altLang="en-US" dirty="0"/>
              <a:t>是复数的虚数部分 </a:t>
            </a:r>
            <a:r>
              <a:rPr lang="en-US" altLang="zh-CN" dirty="0"/>
              <a:t>}</a:t>
            </a:r>
            <a:endParaRPr lang="en-US" altLang="zh-CN" dirty="0">
              <a:ea typeface="宋体" charset="-122"/>
            </a:endParaRPr>
          </a:p>
        </p:txBody>
      </p:sp>
      <p:sp>
        <p:nvSpPr>
          <p:cNvPr id="70660" name="Rectangle 6"/>
          <p:cNvSpPr>
            <a:spLocks noGrp="1" noChangeArrowheads="1"/>
          </p:cNvSpPr>
          <p:nvPr>
            <p:ph type="sldNum" sz="quarter" idx="10"/>
          </p:nvPr>
        </p:nvSpPr>
        <p:spPr>
          <a:noFill/>
        </p:spPr>
        <p:txBody>
          <a:bodyPr/>
          <a:lstStyle/>
          <a:p>
            <a:fld id="{4A89AB13-9A8F-4CC0-A390-614FB033EB20}" type="slidenum">
              <a:rPr lang="zh-CN" altLang="en-US" smtClean="0"/>
              <a:pPr/>
              <a:t>19</a:t>
            </a:fld>
            <a:endParaRPr lang="en-US" altLang="zh-CN"/>
          </a:p>
        </p:txBody>
      </p:sp>
    </p:spTree>
    <p:extLst>
      <p:ext uri="{BB962C8B-B14F-4D97-AF65-F5344CB8AC3E}">
        <p14:creationId xmlns:p14="http://schemas.microsoft.com/office/powerpoint/2010/main" val="16168633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a:t>数据结构与算法</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2423592" y="1556792"/>
            <a:ext cx="7431608" cy="4853136"/>
          </a:xfrm>
        </p:spPr>
        <p:txBody>
          <a:bodyPr/>
          <a:lstStyle/>
          <a:p>
            <a:pPr marL="446088" indent="-357188">
              <a:buClr>
                <a:srgbClr val="3333FF"/>
              </a:buClr>
              <a:buNone/>
              <a:defRPr/>
            </a:pPr>
            <a:r>
              <a:rPr lang="zh-CN" altLang="en-US" sz="2400" dirty="0">
                <a:solidFill>
                  <a:srgbClr val="3333FF"/>
                </a:solidFill>
                <a:latin typeface="楷体" pitchFamily="49" charset="-122"/>
              </a:rPr>
              <a:t>教材：</a:t>
            </a:r>
          </a:p>
          <a:p>
            <a:pPr marL="446088" indent="-357188">
              <a:defRPr/>
            </a:pPr>
            <a:r>
              <a:rPr lang="zh-CN" altLang="en-US" sz="2400" dirty="0"/>
              <a:t>严蔚敏等</a:t>
            </a:r>
            <a:r>
              <a:rPr lang="en-US" altLang="zh-CN" sz="2400" dirty="0"/>
              <a:t>. </a:t>
            </a:r>
            <a:r>
              <a:rPr lang="zh-CN" altLang="en-US" sz="2400" dirty="0"/>
              <a:t> 数据结构</a:t>
            </a:r>
            <a:r>
              <a:rPr lang="en-US" altLang="zh-CN" sz="2400" dirty="0"/>
              <a:t>(C</a:t>
            </a:r>
            <a:r>
              <a:rPr lang="zh-CN" altLang="en-US" sz="2400" dirty="0"/>
              <a:t>语言版</a:t>
            </a:r>
            <a:r>
              <a:rPr lang="en-US" altLang="zh-CN" sz="2400" dirty="0"/>
              <a:t>), </a:t>
            </a:r>
            <a:r>
              <a:rPr lang="zh-CN" altLang="en-US" sz="2400" dirty="0"/>
              <a:t> 清华大学出版社</a:t>
            </a:r>
            <a:r>
              <a:rPr lang="en-US" altLang="zh-CN" sz="2400" dirty="0"/>
              <a:t>.</a:t>
            </a:r>
          </a:p>
          <a:p>
            <a:pPr marL="446088" indent="-357188">
              <a:buNone/>
              <a:defRPr/>
            </a:pPr>
            <a:r>
              <a:rPr lang="zh-CN" altLang="en-US" sz="2400" dirty="0">
                <a:solidFill>
                  <a:srgbClr val="3333FF"/>
                </a:solidFill>
                <a:latin typeface="楷体" pitchFamily="49" charset="-122"/>
              </a:rPr>
              <a:t>参考书：</a:t>
            </a:r>
          </a:p>
          <a:p>
            <a:pPr marL="446088" indent="-357188">
              <a:defRPr/>
            </a:pPr>
            <a:r>
              <a:rPr lang="zh-CN" altLang="zh-CN" sz="2400" dirty="0"/>
              <a:t>廖明宏</a:t>
            </a:r>
            <a:r>
              <a:rPr lang="zh-CN" altLang="en-US" sz="2400" dirty="0"/>
              <a:t>等.  数据结构与算法</a:t>
            </a:r>
            <a:r>
              <a:rPr lang="en-US" altLang="zh-CN" sz="2400" dirty="0"/>
              <a:t>, </a:t>
            </a:r>
            <a:r>
              <a:rPr lang="zh-CN" altLang="en-US" sz="2400" dirty="0"/>
              <a:t> 高等教育出版社</a:t>
            </a:r>
            <a:r>
              <a:rPr lang="en-US" altLang="zh-CN" sz="2400" dirty="0"/>
              <a:t>.</a:t>
            </a:r>
            <a:endParaRPr lang="zh-CN" altLang="en-US" sz="2400" dirty="0"/>
          </a:p>
          <a:p>
            <a:pPr marL="446088" indent="-357188">
              <a:defRPr/>
            </a:pPr>
            <a:r>
              <a:rPr lang="zh-CN" altLang="en-US" sz="2400" dirty="0"/>
              <a:t>耿国华等</a:t>
            </a:r>
            <a:r>
              <a:rPr lang="en-US" altLang="zh-CN" sz="2400" dirty="0"/>
              <a:t>. </a:t>
            </a:r>
            <a:r>
              <a:rPr lang="zh-CN" altLang="en-US" sz="2400" dirty="0"/>
              <a:t> 数据结构</a:t>
            </a:r>
            <a:r>
              <a:rPr lang="en-US" altLang="zh-CN" sz="2400" dirty="0"/>
              <a:t>(C</a:t>
            </a:r>
            <a:r>
              <a:rPr lang="zh-CN" altLang="en-US" sz="2400" dirty="0"/>
              <a:t>语言描述</a:t>
            </a:r>
            <a:r>
              <a:rPr lang="en-US" altLang="zh-CN" sz="2400" dirty="0"/>
              <a:t>), </a:t>
            </a:r>
            <a:r>
              <a:rPr lang="zh-CN" altLang="en-US" sz="2400" dirty="0"/>
              <a:t> 高等教育出版社</a:t>
            </a:r>
            <a:r>
              <a:rPr lang="en-US" altLang="zh-CN" sz="2400" dirty="0"/>
              <a:t>.</a:t>
            </a:r>
          </a:p>
          <a:p>
            <a:pPr marL="446088" indent="-357188">
              <a:defRPr/>
            </a:pPr>
            <a:r>
              <a:rPr lang="en-US" altLang="zh-CN" sz="2400" dirty="0"/>
              <a:t>William J. Collins. Data Structures and Standard Template Library, </a:t>
            </a:r>
            <a:r>
              <a:rPr lang="zh-CN" altLang="en-US" sz="2400" dirty="0"/>
              <a:t> 机械工业出版社</a:t>
            </a:r>
            <a:r>
              <a:rPr lang="en-US" altLang="zh-CN" sz="2400" dirty="0"/>
              <a:t>.</a:t>
            </a:r>
          </a:p>
          <a:p>
            <a:pPr marL="446088" indent="-357188">
              <a:defRPr/>
            </a:pPr>
            <a:r>
              <a:rPr lang="en-US" altLang="zh-CN" sz="2400" dirty="0"/>
              <a:t>Adam </a:t>
            </a:r>
            <a:r>
              <a:rPr lang="en-US" altLang="zh-CN" sz="2400" dirty="0" err="1"/>
              <a:t>Drozdek</a:t>
            </a:r>
            <a:r>
              <a:rPr lang="en-US" altLang="zh-CN" sz="2400" dirty="0"/>
              <a:t> (</a:t>
            </a:r>
            <a:r>
              <a:rPr lang="zh-CN" altLang="en-US" sz="2400" dirty="0"/>
              <a:t>周翔 译</a:t>
            </a:r>
            <a:r>
              <a:rPr lang="en-US" altLang="zh-CN" sz="2400" dirty="0"/>
              <a:t>).</a:t>
            </a:r>
            <a:r>
              <a:rPr lang="zh-CN" altLang="en-US" sz="2400" dirty="0"/>
              <a:t>  数据结构与算法</a:t>
            </a:r>
            <a:r>
              <a:rPr lang="en-US" altLang="zh-CN" sz="2400" dirty="0"/>
              <a:t>,</a:t>
            </a:r>
            <a:r>
              <a:rPr lang="zh-CN" altLang="en-US" sz="2400" dirty="0"/>
              <a:t>  机械工业出版社</a:t>
            </a:r>
            <a:r>
              <a:rPr lang="en-US" altLang="zh-CN" sz="2400" dirty="0"/>
              <a:t>.</a:t>
            </a:r>
            <a:endParaRPr lang="zh-CN" altLang="en-US" sz="2400" dirty="0"/>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63491" name="Rectangle 3"/>
          <p:cNvSpPr>
            <a:spLocks noGrp="1" noChangeArrowheads="1"/>
          </p:cNvSpPr>
          <p:nvPr>
            <p:ph idx="1"/>
          </p:nvPr>
        </p:nvSpPr>
        <p:spPr/>
        <p:txBody>
          <a:bodyPr/>
          <a:lstStyle/>
          <a:p>
            <a:pPr>
              <a:lnSpc>
                <a:spcPct val="105000"/>
              </a:lnSpc>
              <a:buFont typeface="Wingdings" pitchFamily="2" charset="2"/>
              <a:buNone/>
              <a:defRPr/>
            </a:pPr>
            <a:r>
              <a:rPr lang="en-US" altLang="zh-CN" dirty="0"/>
              <a:t>	</a:t>
            </a:r>
            <a:r>
              <a:rPr lang="zh-CN" altLang="en-US" dirty="0">
                <a:latin typeface="楷体" pitchFamily="49" charset="-122"/>
              </a:rPr>
              <a:t>基本操作：</a:t>
            </a:r>
          </a:p>
          <a:p>
            <a:pPr>
              <a:lnSpc>
                <a:spcPct val="105000"/>
              </a:lnSpc>
              <a:buFont typeface="Wingdings" pitchFamily="2" charset="2"/>
              <a:buNone/>
              <a:defRPr/>
            </a:pPr>
            <a:r>
              <a:rPr lang="zh-CN" altLang="en-US" dirty="0"/>
              <a:t>	</a:t>
            </a:r>
            <a:r>
              <a:rPr lang="en-US" altLang="zh-CN" dirty="0" err="1">
                <a:solidFill>
                  <a:srgbClr val="3333FF"/>
                </a:solidFill>
              </a:rPr>
              <a:t>InitComplex</a:t>
            </a:r>
            <a:r>
              <a:rPr lang="en-US" altLang="zh-CN" dirty="0">
                <a:solidFill>
                  <a:srgbClr val="3333FF"/>
                </a:solidFill>
              </a:rPr>
              <a:t> (&amp;Z, v1, v2)</a:t>
            </a:r>
          </a:p>
          <a:p>
            <a:pPr>
              <a:lnSpc>
                <a:spcPct val="105000"/>
              </a:lnSpc>
              <a:buFont typeface="Wingdings" pitchFamily="2" charset="2"/>
              <a:buNone/>
              <a:defRPr/>
            </a:pPr>
            <a:r>
              <a:rPr lang="en-US" altLang="zh-CN" dirty="0"/>
              <a:t>	</a:t>
            </a:r>
            <a:r>
              <a:rPr lang="zh-CN" altLang="en-US" dirty="0"/>
              <a:t>操作结果：构造复数</a:t>
            </a:r>
            <a:r>
              <a:rPr lang="en-US" altLang="zh-CN" dirty="0"/>
              <a:t>Z</a:t>
            </a:r>
            <a:r>
              <a:rPr lang="zh-CN" altLang="en-US" dirty="0"/>
              <a:t>，其实部和虚部分别被赋以参数</a:t>
            </a:r>
            <a:r>
              <a:rPr lang="en-US" altLang="zh-CN" dirty="0"/>
              <a:t>v1</a:t>
            </a:r>
            <a:r>
              <a:rPr lang="zh-CN" altLang="en-US" dirty="0"/>
              <a:t>和</a:t>
            </a:r>
            <a:r>
              <a:rPr lang="en-US" altLang="zh-CN" dirty="0"/>
              <a:t>v2</a:t>
            </a:r>
            <a:r>
              <a:rPr lang="zh-CN" altLang="en-US" dirty="0"/>
              <a:t>的值</a:t>
            </a:r>
            <a:r>
              <a:rPr lang="en-US" altLang="zh-CN" dirty="0">
                <a:solidFill>
                  <a:srgbClr val="3333FF"/>
                </a:solidFill>
              </a:rPr>
              <a:t>(Z=v1+</a:t>
            </a:r>
            <a:r>
              <a:rPr lang="en-US" altLang="zh-CN" dirty="0">
                <a:solidFill>
                  <a:srgbClr val="C00000"/>
                </a:solidFill>
              </a:rPr>
              <a:t>i</a:t>
            </a:r>
            <a:r>
              <a:rPr lang="en-US" altLang="zh-CN" dirty="0">
                <a:solidFill>
                  <a:srgbClr val="3333FF"/>
                </a:solidFill>
              </a:rPr>
              <a:t>v2)</a:t>
            </a:r>
            <a:r>
              <a:rPr lang="zh-CN" altLang="en-US" dirty="0"/>
              <a:t>。</a:t>
            </a:r>
          </a:p>
          <a:p>
            <a:pPr>
              <a:lnSpc>
                <a:spcPct val="105000"/>
              </a:lnSpc>
              <a:buFont typeface="Wingdings" pitchFamily="2" charset="2"/>
              <a:buNone/>
              <a:defRPr/>
            </a:pPr>
            <a:r>
              <a:rPr lang="zh-CN" altLang="en-US" dirty="0"/>
              <a:t>	</a:t>
            </a:r>
            <a:r>
              <a:rPr lang="en-US" altLang="zh-CN" dirty="0" err="1">
                <a:solidFill>
                  <a:srgbClr val="3333FF"/>
                </a:solidFill>
              </a:rPr>
              <a:t>DestroyComplex</a:t>
            </a:r>
            <a:r>
              <a:rPr lang="en-US" altLang="zh-CN" dirty="0">
                <a:solidFill>
                  <a:srgbClr val="3333FF"/>
                </a:solidFill>
              </a:rPr>
              <a:t> (&amp;Z)</a:t>
            </a:r>
          </a:p>
          <a:p>
            <a:pPr>
              <a:lnSpc>
                <a:spcPct val="105000"/>
              </a:lnSpc>
              <a:buFont typeface="Wingdings" pitchFamily="2" charset="2"/>
              <a:buNone/>
              <a:defRPr/>
            </a:pPr>
            <a:r>
              <a:rPr lang="en-US" altLang="zh-CN" dirty="0"/>
              <a:t>	</a:t>
            </a:r>
            <a:r>
              <a:rPr lang="zh-CN" altLang="en-US" dirty="0"/>
              <a:t>操作结果：销毁复数</a:t>
            </a:r>
            <a:r>
              <a:rPr lang="en-US" altLang="zh-CN" dirty="0"/>
              <a:t>Z</a:t>
            </a:r>
            <a:r>
              <a:rPr lang="zh-CN" altLang="en-US" dirty="0"/>
              <a:t>。</a:t>
            </a:r>
          </a:p>
          <a:p>
            <a:pPr>
              <a:lnSpc>
                <a:spcPct val="105000"/>
              </a:lnSpc>
              <a:buFont typeface="Wingdings" pitchFamily="2" charset="2"/>
              <a:buNone/>
              <a:defRPr/>
            </a:pPr>
            <a:r>
              <a:rPr lang="zh-CN" altLang="en-US" dirty="0"/>
              <a:t>	</a:t>
            </a:r>
            <a:r>
              <a:rPr lang="en-US" altLang="zh-CN" dirty="0" err="1">
                <a:solidFill>
                  <a:srgbClr val="3333FF"/>
                </a:solidFill>
              </a:rPr>
              <a:t>GetReal</a:t>
            </a:r>
            <a:r>
              <a:rPr lang="en-US" altLang="zh-CN" dirty="0">
                <a:solidFill>
                  <a:srgbClr val="3333FF"/>
                </a:solidFill>
              </a:rPr>
              <a:t> (Z, &amp;</a:t>
            </a:r>
            <a:r>
              <a:rPr lang="en-US" altLang="zh-CN" dirty="0" err="1">
                <a:solidFill>
                  <a:srgbClr val="3333FF"/>
                </a:solidFill>
              </a:rPr>
              <a:t>zr</a:t>
            </a:r>
            <a:r>
              <a:rPr lang="en-US" altLang="zh-CN" dirty="0">
                <a:solidFill>
                  <a:srgbClr val="3333FF"/>
                </a:solidFill>
              </a:rPr>
              <a:t>)</a:t>
            </a:r>
          </a:p>
          <a:p>
            <a:pPr>
              <a:lnSpc>
                <a:spcPct val="105000"/>
              </a:lnSpc>
              <a:buFont typeface="Wingdings" pitchFamily="2" charset="2"/>
              <a:buNone/>
              <a:defRPr/>
            </a:pPr>
            <a:r>
              <a:rPr lang="en-US" altLang="zh-CN" dirty="0"/>
              <a:t>	</a:t>
            </a:r>
            <a:r>
              <a:rPr lang="zh-CN" altLang="en-US" dirty="0"/>
              <a:t>初始条件：复数已存在。</a:t>
            </a:r>
          </a:p>
          <a:p>
            <a:pPr>
              <a:lnSpc>
                <a:spcPct val="105000"/>
              </a:lnSpc>
              <a:buFont typeface="Wingdings" pitchFamily="2" charset="2"/>
              <a:buNone/>
              <a:defRPr/>
            </a:pPr>
            <a:r>
              <a:rPr lang="zh-CN" altLang="en-US" dirty="0"/>
              <a:t>	操作结果：用</a:t>
            </a:r>
            <a:r>
              <a:rPr lang="en-US" altLang="zh-CN" dirty="0" err="1"/>
              <a:t>zr</a:t>
            </a:r>
            <a:r>
              <a:rPr lang="zh-CN" altLang="en-US" dirty="0"/>
              <a:t>返回复数</a:t>
            </a:r>
            <a:r>
              <a:rPr lang="en-US" altLang="zh-CN" dirty="0"/>
              <a:t>Z</a:t>
            </a:r>
            <a:r>
              <a:rPr lang="zh-CN" altLang="en-US" dirty="0"/>
              <a:t>的实部值。</a:t>
            </a:r>
            <a:endParaRPr lang="en-US" altLang="zh-CN" dirty="0">
              <a:ea typeface="宋体" charset="-122"/>
            </a:endParaRPr>
          </a:p>
        </p:txBody>
      </p:sp>
      <p:sp>
        <p:nvSpPr>
          <p:cNvPr id="71684" name="Rectangle 6"/>
          <p:cNvSpPr>
            <a:spLocks noGrp="1" noChangeArrowheads="1"/>
          </p:cNvSpPr>
          <p:nvPr>
            <p:ph type="sldNum" sz="quarter" idx="10"/>
          </p:nvPr>
        </p:nvSpPr>
        <p:spPr>
          <a:noFill/>
        </p:spPr>
        <p:txBody>
          <a:bodyPr/>
          <a:lstStyle/>
          <a:p>
            <a:fld id="{47D61BD8-7D74-4E97-894F-22538EC9FE5E}" type="slidenum">
              <a:rPr lang="zh-CN" altLang="en-US" smtClean="0"/>
              <a:pPr/>
              <a:t>20</a:t>
            </a:fld>
            <a:endParaRPr lang="en-US" altLang="zh-CN"/>
          </a:p>
        </p:txBody>
      </p:sp>
    </p:spTree>
    <p:extLst>
      <p:ext uri="{BB962C8B-B14F-4D97-AF65-F5344CB8AC3E}">
        <p14:creationId xmlns:p14="http://schemas.microsoft.com/office/powerpoint/2010/main" val="11678293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抽象数据型</a:t>
            </a:r>
          </a:p>
        </p:txBody>
      </p:sp>
      <p:sp>
        <p:nvSpPr>
          <p:cNvPr id="64515" name="Rectangle 3"/>
          <p:cNvSpPr>
            <a:spLocks noGrp="1" noChangeArrowheads="1"/>
          </p:cNvSpPr>
          <p:nvPr>
            <p:ph idx="1"/>
          </p:nvPr>
        </p:nvSpPr>
        <p:spPr>
          <a:xfrm>
            <a:off x="2595538" y="1600201"/>
            <a:ext cx="7259662" cy="4543443"/>
          </a:xfrm>
        </p:spPr>
        <p:txBody>
          <a:bodyPr/>
          <a:lstStyle/>
          <a:p>
            <a:pPr>
              <a:lnSpc>
                <a:spcPct val="135000"/>
              </a:lnSpc>
              <a:buFont typeface="Wingdings" pitchFamily="2" charset="2"/>
              <a:buNone/>
              <a:defRPr/>
            </a:pPr>
            <a:r>
              <a:rPr lang="en-US" altLang="zh-CN" dirty="0"/>
              <a:t>	</a:t>
            </a:r>
            <a:r>
              <a:rPr lang="en-US" altLang="zh-CN" dirty="0" err="1">
                <a:solidFill>
                  <a:srgbClr val="3333FF"/>
                </a:solidFill>
              </a:rPr>
              <a:t>GetImag</a:t>
            </a:r>
            <a:r>
              <a:rPr lang="en-US" altLang="zh-CN" dirty="0">
                <a:solidFill>
                  <a:srgbClr val="3333FF"/>
                </a:solidFill>
              </a:rPr>
              <a:t> (Z, &amp;</a:t>
            </a:r>
            <a:r>
              <a:rPr lang="en-US" altLang="zh-CN" dirty="0" err="1">
                <a:solidFill>
                  <a:srgbClr val="3333FF"/>
                </a:solidFill>
              </a:rPr>
              <a:t>zi</a:t>
            </a:r>
            <a:r>
              <a:rPr lang="en-US" altLang="zh-CN" dirty="0">
                <a:solidFill>
                  <a:srgbClr val="3333FF"/>
                </a:solidFill>
              </a:rPr>
              <a:t>)</a:t>
            </a:r>
          </a:p>
          <a:p>
            <a:pPr>
              <a:lnSpc>
                <a:spcPct val="135000"/>
              </a:lnSpc>
              <a:buFont typeface="Wingdings" pitchFamily="2" charset="2"/>
              <a:buNone/>
              <a:defRPr/>
            </a:pPr>
            <a:r>
              <a:rPr lang="en-US" altLang="zh-CN" dirty="0"/>
              <a:t>	</a:t>
            </a:r>
            <a:r>
              <a:rPr lang="zh-CN" altLang="en-US" dirty="0"/>
              <a:t>初始条件：复数已存在。</a:t>
            </a:r>
          </a:p>
          <a:p>
            <a:pPr>
              <a:lnSpc>
                <a:spcPct val="135000"/>
              </a:lnSpc>
              <a:buFont typeface="Wingdings" pitchFamily="2" charset="2"/>
              <a:buNone/>
              <a:defRPr/>
            </a:pPr>
            <a:r>
              <a:rPr lang="zh-CN" altLang="en-US" dirty="0"/>
              <a:t>	操作结果：用</a:t>
            </a:r>
            <a:r>
              <a:rPr lang="en-US" altLang="zh-CN" dirty="0" err="1"/>
              <a:t>zi</a:t>
            </a:r>
            <a:r>
              <a:rPr lang="zh-CN" altLang="en-US" dirty="0"/>
              <a:t>返回复数</a:t>
            </a:r>
            <a:r>
              <a:rPr lang="en-US" altLang="zh-CN" dirty="0"/>
              <a:t>Z</a:t>
            </a:r>
            <a:r>
              <a:rPr lang="zh-CN" altLang="en-US" dirty="0"/>
              <a:t>的虚部值。</a:t>
            </a:r>
          </a:p>
          <a:p>
            <a:pPr>
              <a:lnSpc>
                <a:spcPct val="135000"/>
              </a:lnSpc>
              <a:buFont typeface="Wingdings" pitchFamily="2" charset="2"/>
              <a:buNone/>
              <a:defRPr/>
            </a:pPr>
            <a:r>
              <a:rPr lang="zh-CN" altLang="en-US" dirty="0"/>
              <a:t>	</a:t>
            </a:r>
            <a:r>
              <a:rPr lang="en-US" altLang="zh-CN" dirty="0">
                <a:solidFill>
                  <a:srgbClr val="3333FF"/>
                </a:solidFill>
              </a:rPr>
              <a:t>Add (Z1, Z2, &amp;sum)</a:t>
            </a:r>
          </a:p>
          <a:p>
            <a:pPr>
              <a:lnSpc>
                <a:spcPct val="135000"/>
              </a:lnSpc>
              <a:buFont typeface="Wingdings" pitchFamily="2" charset="2"/>
              <a:buNone/>
              <a:defRPr/>
            </a:pPr>
            <a:r>
              <a:rPr lang="en-US" altLang="zh-CN" dirty="0"/>
              <a:t>	</a:t>
            </a:r>
            <a:r>
              <a:rPr lang="zh-CN" altLang="en-US" dirty="0"/>
              <a:t>初始条件：</a:t>
            </a:r>
            <a:r>
              <a:rPr lang="en-US" altLang="zh-CN" dirty="0"/>
              <a:t>Z1, Z2</a:t>
            </a:r>
            <a:r>
              <a:rPr lang="zh-CN" altLang="en-US" dirty="0"/>
              <a:t>是复数。</a:t>
            </a:r>
          </a:p>
          <a:p>
            <a:pPr>
              <a:lnSpc>
                <a:spcPct val="135000"/>
              </a:lnSpc>
              <a:buFont typeface="Wingdings" pitchFamily="2" charset="2"/>
              <a:buNone/>
              <a:defRPr/>
            </a:pPr>
            <a:r>
              <a:rPr lang="zh-CN" altLang="en-US" dirty="0"/>
              <a:t>	操作结果：用</a:t>
            </a:r>
            <a:r>
              <a:rPr lang="en-US" altLang="zh-CN" dirty="0"/>
              <a:t>sum</a:t>
            </a:r>
            <a:r>
              <a:rPr lang="zh-CN" altLang="en-US" dirty="0"/>
              <a:t>返回</a:t>
            </a:r>
            <a:r>
              <a:rPr lang="en-US" altLang="zh-CN" dirty="0"/>
              <a:t>Z1</a:t>
            </a:r>
            <a:r>
              <a:rPr lang="zh-CN" altLang="en-US" dirty="0"/>
              <a:t>与</a:t>
            </a:r>
            <a:r>
              <a:rPr lang="en-US" altLang="zh-CN" dirty="0"/>
              <a:t>Z2</a:t>
            </a:r>
            <a:r>
              <a:rPr lang="zh-CN" altLang="en-US" dirty="0"/>
              <a:t>的和值。</a:t>
            </a:r>
          </a:p>
          <a:p>
            <a:pPr>
              <a:lnSpc>
                <a:spcPct val="135000"/>
              </a:lnSpc>
              <a:buFont typeface="Wingdings" pitchFamily="2" charset="2"/>
              <a:buNone/>
              <a:defRPr/>
            </a:pPr>
            <a:r>
              <a:rPr lang="en-US" altLang="zh-CN" dirty="0">
                <a:solidFill>
                  <a:srgbClr val="C00000"/>
                </a:solidFill>
              </a:rPr>
              <a:t>} ADT Complex</a:t>
            </a: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21</a:t>
            </a:fld>
            <a:endParaRPr lang="en-US" altLang="zh-CN"/>
          </a:p>
        </p:txBody>
      </p:sp>
    </p:spTree>
    <p:extLst>
      <p:ext uri="{BB962C8B-B14F-4D97-AF65-F5344CB8AC3E}">
        <p14:creationId xmlns:p14="http://schemas.microsoft.com/office/powerpoint/2010/main" val="392133770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a:t>
            </a:r>
            <a:endParaRPr lang="en-US" altLang="zh-CN" dirty="0"/>
          </a:p>
        </p:txBody>
      </p:sp>
      <p:sp>
        <p:nvSpPr>
          <p:cNvPr id="12291" name="Rectangle 3"/>
          <p:cNvSpPr>
            <a:spLocks noGrp="1" noChangeArrowheads="1"/>
          </p:cNvSpPr>
          <p:nvPr>
            <p:ph idx="1"/>
          </p:nvPr>
        </p:nvSpPr>
        <p:spPr/>
        <p:txBody>
          <a:bodyPr/>
          <a:lstStyle/>
          <a:p>
            <a:pPr marL="450850" indent="-450850">
              <a:defRPr/>
            </a:pPr>
            <a:r>
              <a:rPr lang="zh-CN" altLang="en-US" dirty="0">
                <a:solidFill>
                  <a:srgbClr val="990033"/>
                </a:solidFill>
                <a:latin typeface="楷体" pitchFamily="49" charset="-122"/>
              </a:rPr>
              <a:t>算法</a:t>
            </a:r>
            <a:r>
              <a:rPr lang="en-US" altLang="zh-CN" dirty="0">
                <a:solidFill>
                  <a:srgbClr val="008000"/>
                </a:solidFill>
                <a:ea typeface="黑体" pitchFamily="2" charset="-122"/>
              </a:rPr>
              <a:t>(Algorithm)</a:t>
            </a:r>
            <a:endParaRPr lang="zh-CN" altLang="en-US" dirty="0"/>
          </a:p>
          <a:p>
            <a:pPr marL="450850" indent="-450850">
              <a:buClr>
                <a:srgbClr val="579321"/>
              </a:buClr>
              <a:buNone/>
              <a:defRPr/>
            </a:pPr>
            <a:r>
              <a:rPr lang="en-US" altLang="zh-CN" dirty="0"/>
              <a:t>	</a:t>
            </a:r>
            <a:r>
              <a:rPr lang="zh-CN" altLang="en-US" dirty="0"/>
              <a:t>是规则的有限集合，是求解特定问题的过程描述、操作步骤或指令序列。</a:t>
            </a:r>
            <a:endParaRPr lang="en-US" altLang="zh-CN" dirty="0"/>
          </a:p>
          <a:p>
            <a:pPr marL="450850" indent="-450850">
              <a:buClr>
                <a:srgbClr val="579321"/>
              </a:buClr>
              <a:buNone/>
              <a:defRPr/>
            </a:pPr>
            <a:endParaRPr lang="zh-CN" altLang="en-US" dirty="0"/>
          </a:p>
          <a:p>
            <a:pPr marL="450850" indent="-450850">
              <a:defRPr/>
            </a:pPr>
            <a:r>
              <a:rPr lang="zh-CN" altLang="en-US" dirty="0"/>
              <a:t>好的数据结构可以提高算法性能；</a:t>
            </a:r>
          </a:p>
          <a:p>
            <a:pPr marL="450850" indent="-450850">
              <a:buNone/>
              <a:defRPr/>
            </a:pPr>
            <a:r>
              <a:rPr lang="zh-CN" altLang="en-US" dirty="0"/>
              <a:t>	通过算法研究可以加深理解数据结构。</a:t>
            </a:r>
          </a:p>
        </p:txBody>
      </p:sp>
      <p:sp>
        <p:nvSpPr>
          <p:cNvPr id="15364" name="Rectangle 6"/>
          <p:cNvSpPr>
            <a:spLocks noGrp="1" noChangeArrowheads="1"/>
          </p:cNvSpPr>
          <p:nvPr>
            <p:ph type="sldNum" sz="quarter" idx="10"/>
          </p:nvPr>
        </p:nvSpPr>
        <p:spPr>
          <a:noFill/>
        </p:spPr>
        <p:txBody>
          <a:bodyPr/>
          <a:lstStyle/>
          <a:p>
            <a:fld id="{F91167AC-DA08-4800-BAF1-CCE4527BEB51}" type="slidenum">
              <a:rPr lang="zh-CN" altLang="en-US" smtClean="0"/>
              <a:pPr/>
              <a:t>22</a:t>
            </a:fld>
            <a:endParaRPr lang="en-US" altLang="zh-CN"/>
          </a:p>
        </p:txBody>
      </p:sp>
    </p:spTree>
    <p:extLst>
      <p:ext uri="{BB962C8B-B14F-4D97-AF65-F5344CB8AC3E}">
        <p14:creationId xmlns:p14="http://schemas.microsoft.com/office/powerpoint/2010/main" val="20330795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a:t>
            </a:r>
            <a:endParaRPr lang="en-US" altLang="zh-CN" dirty="0"/>
          </a:p>
        </p:txBody>
      </p:sp>
      <p:sp>
        <p:nvSpPr>
          <p:cNvPr id="13315" name="Rectangle 3"/>
          <p:cNvSpPr>
            <a:spLocks noGrp="1" noChangeArrowheads="1"/>
          </p:cNvSpPr>
          <p:nvPr>
            <p:ph idx="1"/>
          </p:nvPr>
        </p:nvSpPr>
        <p:spPr/>
        <p:txBody>
          <a:bodyPr/>
          <a:lstStyle/>
          <a:p>
            <a:pPr marL="450850" indent="-450850" eaLnBrk="1" hangingPunct="1">
              <a:defRPr/>
            </a:pPr>
            <a:r>
              <a:rPr lang="zh-CN" altLang="en-US" dirty="0">
                <a:solidFill>
                  <a:srgbClr val="0000CC"/>
                </a:solidFill>
              </a:rPr>
              <a:t>算法的</a:t>
            </a:r>
            <a:r>
              <a:rPr lang="en-US" altLang="zh-CN" dirty="0">
                <a:solidFill>
                  <a:srgbClr val="0000CC"/>
                </a:solidFill>
              </a:rPr>
              <a:t>5</a:t>
            </a:r>
            <a:r>
              <a:rPr lang="zh-CN" altLang="en-US" dirty="0">
                <a:solidFill>
                  <a:srgbClr val="0000CC"/>
                </a:solidFill>
              </a:rPr>
              <a:t>个重要特性：</a:t>
            </a:r>
          </a:p>
          <a:p>
            <a:pPr marL="1700213" eaLnBrk="1" hangingPunct="1">
              <a:buNone/>
              <a:defRPr/>
            </a:pPr>
            <a:r>
              <a:rPr lang="en-US" altLang="zh-CN" dirty="0"/>
              <a:t>1. </a:t>
            </a:r>
            <a:r>
              <a:rPr lang="zh-CN" altLang="en-US" dirty="0"/>
              <a:t>有穷性</a:t>
            </a:r>
            <a:r>
              <a:rPr lang="en-US" dirty="0">
                <a:solidFill>
                  <a:srgbClr val="008000"/>
                </a:solidFill>
              </a:rPr>
              <a:t>(Finiteness)</a:t>
            </a:r>
            <a:endParaRPr lang="zh-CN" altLang="en-US" dirty="0">
              <a:solidFill>
                <a:srgbClr val="008000"/>
              </a:solidFill>
            </a:endParaRPr>
          </a:p>
          <a:p>
            <a:pPr marL="1700213" eaLnBrk="1" hangingPunct="1">
              <a:buNone/>
              <a:defRPr/>
            </a:pPr>
            <a:r>
              <a:rPr lang="en-US" altLang="zh-CN" dirty="0"/>
              <a:t>2. </a:t>
            </a:r>
            <a:r>
              <a:rPr lang="zh-CN" altLang="en-US" dirty="0"/>
              <a:t>确定性</a:t>
            </a:r>
            <a:r>
              <a:rPr lang="en-US" dirty="0">
                <a:solidFill>
                  <a:srgbClr val="008000"/>
                </a:solidFill>
              </a:rPr>
              <a:t>(Definiteness)</a:t>
            </a:r>
            <a:endParaRPr lang="zh-CN" altLang="en-US" dirty="0">
              <a:solidFill>
                <a:srgbClr val="008000"/>
              </a:solidFill>
            </a:endParaRPr>
          </a:p>
          <a:p>
            <a:pPr marL="1700213" eaLnBrk="1" hangingPunct="1">
              <a:buNone/>
              <a:defRPr/>
            </a:pPr>
            <a:r>
              <a:rPr lang="en-US" altLang="zh-CN" dirty="0"/>
              <a:t>3. </a:t>
            </a:r>
            <a:r>
              <a:rPr lang="zh-CN" altLang="en-US" dirty="0"/>
              <a:t>可行性</a:t>
            </a:r>
            <a:r>
              <a:rPr lang="en-US" dirty="0">
                <a:solidFill>
                  <a:srgbClr val="008000"/>
                </a:solidFill>
              </a:rPr>
              <a:t>(Effectiveness)</a:t>
            </a:r>
            <a:endParaRPr lang="zh-CN" altLang="en-US" dirty="0">
              <a:solidFill>
                <a:srgbClr val="008000"/>
              </a:solidFill>
            </a:endParaRPr>
          </a:p>
          <a:p>
            <a:pPr marL="1700213" eaLnBrk="1" hangingPunct="1">
              <a:buNone/>
              <a:defRPr/>
            </a:pPr>
            <a:r>
              <a:rPr lang="en-US" altLang="zh-CN" dirty="0"/>
              <a:t>4. </a:t>
            </a:r>
            <a:r>
              <a:rPr lang="zh-CN" altLang="en-US" dirty="0"/>
              <a:t>输入项</a:t>
            </a:r>
            <a:r>
              <a:rPr lang="en-US" altLang="zh-CN" dirty="0">
                <a:solidFill>
                  <a:srgbClr val="008000"/>
                </a:solidFill>
              </a:rPr>
              <a:t>(</a:t>
            </a:r>
            <a:r>
              <a:rPr lang="en-US" dirty="0">
                <a:solidFill>
                  <a:srgbClr val="008000"/>
                </a:solidFill>
              </a:rPr>
              <a:t>Input)</a:t>
            </a:r>
            <a:endParaRPr lang="zh-CN" altLang="en-US" dirty="0">
              <a:solidFill>
                <a:srgbClr val="008000"/>
              </a:solidFill>
            </a:endParaRPr>
          </a:p>
          <a:p>
            <a:pPr marL="1700213" eaLnBrk="1" hangingPunct="1">
              <a:buNone/>
              <a:defRPr/>
            </a:pPr>
            <a:r>
              <a:rPr lang="en-US" altLang="zh-CN" dirty="0"/>
              <a:t>5. </a:t>
            </a:r>
            <a:r>
              <a:rPr lang="zh-CN" altLang="en-US" dirty="0"/>
              <a:t>输出项</a:t>
            </a:r>
            <a:r>
              <a:rPr lang="en-US" altLang="zh-CN" dirty="0">
                <a:solidFill>
                  <a:srgbClr val="008000"/>
                </a:solidFill>
              </a:rPr>
              <a:t>(</a:t>
            </a:r>
            <a:r>
              <a:rPr lang="en-US" dirty="0">
                <a:solidFill>
                  <a:srgbClr val="008000"/>
                </a:solidFill>
              </a:rPr>
              <a:t>Output)</a:t>
            </a:r>
            <a:endParaRPr lang="zh-CN" altLang="en-US" dirty="0">
              <a:solidFill>
                <a:srgbClr val="008000"/>
              </a:solidFill>
            </a:endParaRPr>
          </a:p>
        </p:txBody>
      </p:sp>
      <p:sp>
        <p:nvSpPr>
          <p:cNvPr id="16388" name="Rectangle 6"/>
          <p:cNvSpPr>
            <a:spLocks noGrp="1" noChangeArrowheads="1"/>
          </p:cNvSpPr>
          <p:nvPr>
            <p:ph type="sldNum" sz="quarter" idx="10"/>
          </p:nvPr>
        </p:nvSpPr>
        <p:spPr>
          <a:noFill/>
        </p:spPr>
        <p:txBody>
          <a:bodyPr/>
          <a:lstStyle/>
          <a:p>
            <a:fld id="{73C77BE8-242D-47EE-9E6A-1A6045AC18B5}" type="slidenum">
              <a:rPr lang="zh-CN" altLang="en-US" smtClean="0"/>
              <a:pPr/>
              <a:t>23</a:t>
            </a:fld>
            <a:endParaRPr lang="en-US" altLang="zh-CN"/>
          </a:p>
        </p:txBody>
      </p:sp>
    </p:spTree>
    <p:extLst>
      <p:ext uri="{BB962C8B-B14F-4D97-AF65-F5344CB8AC3E}">
        <p14:creationId xmlns:p14="http://schemas.microsoft.com/office/powerpoint/2010/main" val="40389567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a:t>
            </a:r>
            <a:endParaRPr lang="en-US" altLang="zh-CN" dirty="0"/>
          </a:p>
        </p:txBody>
      </p:sp>
      <p:sp>
        <p:nvSpPr>
          <p:cNvPr id="17411" name="Rectangle 6"/>
          <p:cNvSpPr>
            <a:spLocks noGrp="1" noChangeArrowheads="1"/>
          </p:cNvSpPr>
          <p:nvPr>
            <p:ph type="sldNum" sz="quarter" idx="10"/>
          </p:nvPr>
        </p:nvSpPr>
        <p:spPr>
          <a:noFill/>
        </p:spPr>
        <p:txBody>
          <a:bodyPr/>
          <a:lstStyle/>
          <a:p>
            <a:fld id="{AA77EF31-BDC8-48BD-BAE3-7910C9F767FF}" type="slidenum">
              <a:rPr lang="zh-CN" altLang="en-US" smtClean="0"/>
              <a:pPr/>
              <a:t>24</a:t>
            </a:fld>
            <a:endParaRPr lang="en-US" altLang="zh-CN"/>
          </a:p>
        </p:txBody>
      </p:sp>
      <p:sp>
        <p:nvSpPr>
          <p:cNvPr id="17412" name="Rectangle 4"/>
          <p:cNvSpPr>
            <a:spLocks noChangeArrowheads="1"/>
          </p:cNvSpPr>
          <p:nvPr/>
        </p:nvSpPr>
        <p:spPr bwMode="auto">
          <a:xfrm>
            <a:off x="1295400" y="1098143"/>
            <a:ext cx="2743200" cy="3087688"/>
          </a:xfrm>
          <a:prstGeom prst="rect">
            <a:avLst/>
          </a:prstGeom>
          <a:gradFill rotWithShape="1">
            <a:gsLst>
              <a:gs pos="0">
                <a:srgbClr val="008000"/>
              </a:gs>
              <a:gs pos="100000">
                <a:srgbClr val="CCFFFF"/>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a:solidFill>
                  <a:srgbClr val="FFFFCC"/>
                </a:solidFill>
                <a:latin typeface="楷体" pitchFamily="49" charset="-122"/>
                <a:ea typeface="楷体" pitchFamily="49" charset="-122"/>
              </a:rPr>
              <a:t>有穷性</a:t>
            </a:r>
            <a:r>
              <a:rPr lang="zh-CN" altLang="en-US" sz="2800" b="1" dirty="0">
                <a:latin typeface="楷体" pitchFamily="49" charset="-122"/>
                <a:ea typeface="楷体" pitchFamily="49" charset="-122"/>
              </a:rPr>
              <a:t>：对于任意一组合法的输入，一个算法必须总在执行有穷步骤之后结束，每一步都能在有限时间内完成。</a:t>
            </a:r>
            <a:r>
              <a:rPr lang="zh-CN" altLang="en-US" sz="2800" dirty="0">
                <a:latin typeface="楷体" pitchFamily="49" charset="-122"/>
                <a:ea typeface="楷体" pitchFamily="49" charset="-122"/>
              </a:rPr>
              <a:t> </a:t>
            </a:r>
          </a:p>
        </p:txBody>
      </p:sp>
      <p:sp>
        <p:nvSpPr>
          <p:cNvPr id="272389" name="Rectangle 5"/>
          <p:cNvSpPr>
            <a:spLocks noChangeArrowheads="1"/>
          </p:cNvSpPr>
          <p:nvPr/>
        </p:nvSpPr>
        <p:spPr bwMode="auto">
          <a:xfrm>
            <a:off x="4216030" y="1114702"/>
            <a:ext cx="3429000" cy="3970318"/>
          </a:xfrm>
          <a:prstGeom prst="rect">
            <a:avLst/>
          </a:prstGeom>
          <a:gradFill rotWithShape="1">
            <a:gsLst>
              <a:gs pos="0">
                <a:schemeClr val="accent1"/>
              </a:gs>
              <a:gs pos="100000">
                <a:schemeClr val="accent1">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dirty="0">
                <a:solidFill>
                  <a:schemeClr val="bg1"/>
                </a:solidFill>
                <a:latin typeface="楷体" pitchFamily="49" charset="-122"/>
                <a:ea typeface="楷体" pitchFamily="49" charset="-122"/>
              </a:rPr>
              <a:t>确定性：算法中每一条指令必须有确切的含义，读者理解时不会产生二义性。并且在任何条件下，算法都只有一条执行路径</a:t>
            </a:r>
          </a:p>
          <a:p>
            <a:pPr eaLnBrk="0" hangingPunct="0">
              <a:defRPr/>
            </a:pPr>
            <a:r>
              <a:rPr lang="en-US" altLang="zh-CN" sz="2800" b="1" dirty="0">
                <a:solidFill>
                  <a:schemeClr val="bg1"/>
                </a:solidFill>
                <a:latin typeface="楷体" pitchFamily="49" charset="-122"/>
                <a:ea typeface="楷体" pitchFamily="49" charset="-122"/>
              </a:rPr>
              <a:t>——</a:t>
            </a:r>
            <a:r>
              <a:rPr lang="zh-CN" altLang="en-US" sz="2800" b="1" dirty="0">
                <a:solidFill>
                  <a:schemeClr val="bg1"/>
                </a:solidFill>
                <a:latin typeface="楷体" pitchFamily="49" charset="-122"/>
                <a:ea typeface="楷体" pitchFamily="49" charset="-122"/>
              </a:rPr>
              <a:t>相同输入得到相同输出。 </a:t>
            </a:r>
          </a:p>
        </p:txBody>
      </p:sp>
      <p:sp>
        <p:nvSpPr>
          <p:cNvPr id="272390" name="Rectangle 6"/>
          <p:cNvSpPr>
            <a:spLocks noChangeArrowheads="1"/>
          </p:cNvSpPr>
          <p:nvPr/>
        </p:nvSpPr>
        <p:spPr bwMode="auto">
          <a:xfrm>
            <a:off x="7834181" y="1102785"/>
            <a:ext cx="2743200" cy="3087687"/>
          </a:xfrm>
          <a:prstGeom prst="rect">
            <a:avLst/>
          </a:prstGeom>
          <a:gradFill rotWithShape="1">
            <a:gsLst>
              <a:gs pos="0">
                <a:schemeClr val="bg2"/>
              </a:gs>
              <a:gs pos="100000">
                <a:schemeClr val="bg2">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dirty="0">
                <a:latin typeface="楷体" pitchFamily="49" charset="-122"/>
                <a:ea typeface="楷体" pitchFamily="49" charset="-122"/>
              </a:rPr>
              <a:t>可行性：一个算法是能行的，即算法中描述的操作都是可以通过已经实现的基本运算执行有限次来实现的。</a:t>
            </a:r>
            <a:endParaRPr lang="zh-CN" altLang="en-US" sz="2800" dirty="0">
              <a:latin typeface="楷体" pitchFamily="49" charset="-122"/>
              <a:ea typeface="楷体" pitchFamily="49" charset="-122"/>
            </a:endParaRPr>
          </a:p>
        </p:txBody>
      </p:sp>
      <p:sp>
        <p:nvSpPr>
          <p:cNvPr id="272391" name="Rectangle 7"/>
          <p:cNvSpPr>
            <a:spLocks noChangeArrowheads="1"/>
          </p:cNvSpPr>
          <p:nvPr/>
        </p:nvSpPr>
        <p:spPr bwMode="auto">
          <a:xfrm>
            <a:off x="928552" y="3863976"/>
            <a:ext cx="3124200" cy="2660650"/>
          </a:xfrm>
          <a:prstGeom prst="rect">
            <a:avLst/>
          </a:prstGeom>
          <a:gradFill rotWithShape="1">
            <a:gsLst>
              <a:gs pos="0">
                <a:srgbClr val="0000CC"/>
              </a:gs>
              <a:gs pos="100000">
                <a:srgbClr val="00005E"/>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a:solidFill>
                  <a:schemeClr val="bg1"/>
                </a:solidFill>
                <a:latin typeface="楷体" pitchFamily="49" charset="-122"/>
                <a:ea typeface="楷体" pitchFamily="49" charset="-122"/>
              </a:rPr>
              <a:t>输入：有些输入量需要在算法执行过程中输入，而有的算法表面上可以没有输入，实际上已被嵌入算法之中。</a:t>
            </a:r>
            <a:r>
              <a:rPr lang="zh-CN" altLang="en-US" sz="2800" dirty="0">
                <a:solidFill>
                  <a:schemeClr val="bg1"/>
                </a:solidFill>
                <a:latin typeface="楷体" pitchFamily="49" charset="-122"/>
                <a:ea typeface="楷体" pitchFamily="49" charset="-122"/>
              </a:rPr>
              <a:t> </a:t>
            </a:r>
          </a:p>
        </p:txBody>
      </p:sp>
      <p:sp>
        <p:nvSpPr>
          <p:cNvPr id="272392" name="Rectangle 8"/>
          <p:cNvSpPr>
            <a:spLocks noChangeArrowheads="1"/>
          </p:cNvSpPr>
          <p:nvPr/>
        </p:nvSpPr>
        <p:spPr bwMode="auto">
          <a:xfrm>
            <a:off x="7676181" y="4291014"/>
            <a:ext cx="3124200" cy="2233612"/>
          </a:xfrm>
          <a:prstGeom prst="rect">
            <a:avLst/>
          </a:prstGeom>
          <a:gradFill rotWithShape="1">
            <a:gsLst>
              <a:gs pos="0">
                <a:srgbClr val="DAE088"/>
              </a:gs>
              <a:gs pos="100000">
                <a:srgbClr val="707B2D"/>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a:latin typeface="楷体" pitchFamily="49" charset="-122"/>
                <a:ea typeface="楷体" pitchFamily="49" charset="-122"/>
              </a:rPr>
              <a:t>输出：一个或多个与“输入”有确定关系的量值，是算法进行信息加工后得到的结果。</a:t>
            </a:r>
            <a:r>
              <a:rPr lang="zh-CN" altLang="en-US" sz="2800" dirty="0">
                <a:latin typeface="楷体" pitchFamily="49" charset="-122"/>
                <a:ea typeface="楷体" pitchFamily="49" charset="-122"/>
              </a:rPr>
              <a:t> </a:t>
            </a:r>
          </a:p>
        </p:txBody>
      </p:sp>
    </p:spTree>
    <p:extLst>
      <p:ext uri="{BB962C8B-B14F-4D97-AF65-F5344CB8AC3E}">
        <p14:creationId xmlns:p14="http://schemas.microsoft.com/office/powerpoint/2010/main" val="341752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2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animBg="1"/>
      <p:bldP spid="272390" grpId="0" animBg="1"/>
      <p:bldP spid="272391" grpId="0" animBg="1"/>
      <p:bldP spid="27239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a:t>
            </a:r>
            <a:endParaRPr lang="en-US" altLang="zh-CN" dirty="0"/>
          </a:p>
        </p:txBody>
      </p:sp>
      <p:sp>
        <p:nvSpPr>
          <p:cNvPr id="14339" name="Rectangle 3"/>
          <p:cNvSpPr>
            <a:spLocks noGrp="1" noChangeArrowheads="1"/>
          </p:cNvSpPr>
          <p:nvPr>
            <p:ph idx="1"/>
          </p:nvPr>
        </p:nvSpPr>
        <p:spPr/>
        <p:txBody>
          <a:bodyPr/>
          <a:lstStyle/>
          <a:p>
            <a:pPr marL="450850" indent="-450850" eaLnBrk="1" hangingPunct="1">
              <a:defRPr/>
            </a:pPr>
            <a:r>
              <a:rPr lang="zh-CN" altLang="en-US" dirty="0">
                <a:solidFill>
                  <a:srgbClr val="0000CC"/>
                </a:solidFill>
              </a:rPr>
              <a:t>算法设计的要求</a:t>
            </a:r>
            <a:r>
              <a:rPr lang="zh-CN" altLang="en-US" dirty="0">
                <a:ea typeface="宋体" charset="-122"/>
              </a:rPr>
              <a:t> </a:t>
            </a:r>
            <a:r>
              <a:rPr lang="zh-CN" altLang="en-US" dirty="0">
                <a:solidFill>
                  <a:srgbClr val="0000CC"/>
                </a:solidFill>
              </a:rPr>
              <a:t>：</a:t>
            </a:r>
          </a:p>
          <a:p>
            <a:pPr marL="450850" indent="-450850" algn="ctr" eaLnBrk="1" hangingPunct="1">
              <a:buNone/>
              <a:defRPr/>
            </a:pPr>
            <a:r>
              <a:rPr lang="en-US" altLang="zh-CN" dirty="0"/>
              <a:t>1. </a:t>
            </a:r>
            <a:r>
              <a:rPr lang="zh-CN" altLang="en-US" dirty="0"/>
              <a:t>正确性</a:t>
            </a:r>
          </a:p>
          <a:p>
            <a:pPr marL="450850" indent="-450850" algn="ctr" eaLnBrk="1" hangingPunct="1">
              <a:buNone/>
              <a:defRPr/>
            </a:pPr>
            <a:r>
              <a:rPr lang="en-US" altLang="zh-CN" dirty="0"/>
              <a:t>2. </a:t>
            </a:r>
            <a:r>
              <a:rPr lang="zh-CN" altLang="en-US" dirty="0"/>
              <a:t>可读性</a:t>
            </a:r>
          </a:p>
          <a:p>
            <a:pPr marL="450850" indent="-450850" algn="ctr" eaLnBrk="1" hangingPunct="1">
              <a:buNone/>
              <a:defRPr/>
            </a:pPr>
            <a:r>
              <a:rPr lang="en-US" altLang="zh-CN" dirty="0"/>
              <a:t>3. </a:t>
            </a:r>
            <a:r>
              <a:rPr lang="zh-CN" altLang="en-US" dirty="0"/>
              <a:t>健壮性</a:t>
            </a:r>
          </a:p>
          <a:p>
            <a:pPr marL="450850" indent="-450850" algn="ctr" eaLnBrk="1" hangingPunct="1">
              <a:buNone/>
              <a:defRPr/>
            </a:pPr>
            <a:r>
              <a:rPr lang="en-US" altLang="zh-CN" dirty="0"/>
              <a:t>4. </a:t>
            </a:r>
            <a:r>
              <a:rPr lang="zh-CN" altLang="en-US" dirty="0"/>
              <a:t>高效率</a:t>
            </a:r>
          </a:p>
          <a:p>
            <a:pPr marL="450850" indent="-450850" algn="ctr" eaLnBrk="1" hangingPunct="1">
              <a:buNone/>
              <a:defRPr/>
            </a:pPr>
            <a:r>
              <a:rPr lang="en-US" altLang="zh-CN" dirty="0"/>
              <a:t>5. </a:t>
            </a:r>
            <a:r>
              <a:rPr lang="zh-CN" altLang="en-US" dirty="0"/>
              <a:t>低存储</a:t>
            </a:r>
          </a:p>
        </p:txBody>
      </p:sp>
      <p:sp>
        <p:nvSpPr>
          <p:cNvPr id="18436" name="Rectangle 6"/>
          <p:cNvSpPr>
            <a:spLocks noGrp="1" noChangeArrowheads="1"/>
          </p:cNvSpPr>
          <p:nvPr>
            <p:ph type="sldNum" sz="quarter" idx="10"/>
          </p:nvPr>
        </p:nvSpPr>
        <p:spPr>
          <a:noFill/>
        </p:spPr>
        <p:txBody>
          <a:bodyPr/>
          <a:lstStyle/>
          <a:p>
            <a:fld id="{0D22D647-BA9C-48C2-93E9-02DADCE27674}" type="slidenum">
              <a:rPr lang="zh-CN" altLang="en-US" smtClean="0"/>
              <a:pPr/>
              <a:t>25</a:t>
            </a:fld>
            <a:endParaRPr lang="en-US" altLang="zh-CN"/>
          </a:p>
        </p:txBody>
      </p:sp>
    </p:spTree>
    <p:extLst>
      <p:ext uri="{BB962C8B-B14F-4D97-AF65-F5344CB8AC3E}">
        <p14:creationId xmlns:p14="http://schemas.microsoft.com/office/powerpoint/2010/main" val="32576239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a:t>
            </a:r>
            <a:endParaRPr lang="en-US" altLang="zh-CN" dirty="0"/>
          </a:p>
        </p:txBody>
      </p:sp>
      <p:sp>
        <p:nvSpPr>
          <p:cNvPr id="14339" name="Rectangle 3"/>
          <p:cNvSpPr>
            <a:spLocks noGrp="1" noChangeArrowheads="1"/>
          </p:cNvSpPr>
          <p:nvPr>
            <p:ph idx="1"/>
          </p:nvPr>
        </p:nvSpPr>
        <p:spPr/>
        <p:txBody>
          <a:bodyPr/>
          <a:lstStyle/>
          <a:p>
            <a:pPr marL="450850" indent="-450850" eaLnBrk="1" hangingPunct="1">
              <a:defRPr/>
            </a:pPr>
            <a:r>
              <a:rPr lang="zh-CN" altLang="en-US">
                <a:solidFill>
                  <a:srgbClr val="0000CC"/>
                </a:solidFill>
              </a:rPr>
              <a:t>算法设计的要求</a:t>
            </a:r>
            <a:r>
              <a:rPr lang="zh-CN" altLang="en-US">
                <a:ea typeface="宋体" charset="-122"/>
              </a:rPr>
              <a:t> </a:t>
            </a:r>
            <a:r>
              <a:rPr lang="zh-CN" altLang="en-US">
                <a:solidFill>
                  <a:srgbClr val="0000CC"/>
                </a:solidFill>
              </a:rPr>
              <a:t>：</a:t>
            </a:r>
          </a:p>
          <a:p>
            <a:pPr marL="450850" indent="-450850" algn="ctr" eaLnBrk="1" hangingPunct="1">
              <a:buNone/>
              <a:defRPr/>
            </a:pPr>
            <a:r>
              <a:rPr lang="en-US" altLang="zh-CN"/>
              <a:t>1. </a:t>
            </a:r>
            <a:r>
              <a:rPr lang="zh-CN" altLang="en-US"/>
              <a:t>正确性</a:t>
            </a:r>
          </a:p>
          <a:p>
            <a:pPr marL="450850" indent="-450850" algn="ctr" eaLnBrk="1" hangingPunct="1">
              <a:buNone/>
              <a:defRPr/>
            </a:pPr>
            <a:r>
              <a:rPr lang="en-US" altLang="zh-CN"/>
              <a:t>2. </a:t>
            </a:r>
            <a:r>
              <a:rPr lang="zh-CN" altLang="en-US"/>
              <a:t>可读性</a:t>
            </a:r>
          </a:p>
          <a:p>
            <a:pPr marL="450850" indent="-450850" algn="ctr" eaLnBrk="1" hangingPunct="1">
              <a:buNone/>
              <a:defRPr/>
            </a:pPr>
            <a:r>
              <a:rPr lang="en-US" altLang="zh-CN"/>
              <a:t>3. </a:t>
            </a:r>
            <a:r>
              <a:rPr lang="zh-CN" altLang="en-US"/>
              <a:t>健壮性</a:t>
            </a:r>
          </a:p>
          <a:p>
            <a:pPr marL="450850" indent="-450850" algn="ctr" eaLnBrk="1" hangingPunct="1">
              <a:buNone/>
              <a:defRPr/>
            </a:pPr>
            <a:r>
              <a:rPr lang="en-US" altLang="zh-CN"/>
              <a:t>4. </a:t>
            </a:r>
            <a:r>
              <a:rPr lang="zh-CN" altLang="en-US"/>
              <a:t>高效率</a:t>
            </a:r>
          </a:p>
          <a:p>
            <a:pPr marL="450850" indent="-450850" algn="ctr" eaLnBrk="1" hangingPunct="1">
              <a:buNone/>
              <a:defRPr/>
            </a:pPr>
            <a:r>
              <a:rPr lang="en-US" altLang="zh-CN"/>
              <a:t>5. </a:t>
            </a:r>
            <a:r>
              <a:rPr lang="zh-CN" altLang="en-US"/>
              <a:t>低存储</a:t>
            </a:r>
          </a:p>
        </p:txBody>
      </p:sp>
      <p:sp>
        <p:nvSpPr>
          <p:cNvPr id="19460" name="Rectangle 6"/>
          <p:cNvSpPr>
            <a:spLocks noGrp="1" noChangeArrowheads="1"/>
          </p:cNvSpPr>
          <p:nvPr>
            <p:ph type="sldNum" sz="quarter" idx="10"/>
          </p:nvPr>
        </p:nvSpPr>
        <p:spPr>
          <a:noFill/>
        </p:spPr>
        <p:txBody>
          <a:bodyPr/>
          <a:lstStyle/>
          <a:p>
            <a:fld id="{9C171199-D532-4D5F-AB09-E9F9DE4BA9AA}" type="slidenum">
              <a:rPr lang="zh-CN" altLang="en-US" smtClean="0"/>
              <a:pPr/>
              <a:t>26</a:t>
            </a:fld>
            <a:endParaRPr lang="en-US" altLang="zh-CN"/>
          </a:p>
        </p:txBody>
      </p:sp>
      <p:sp>
        <p:nvSpPr>
          <p:cNvPr id="19461" name="Rectangle 3"/>
          <p:cNvSpPr>
            <a:spLocks noChangeArrowheads="1"/>
          </p:cNvSpPr>
          <p:nvPr/>
        </p:nvSpPr>
        <p:spPr bwMode="auto">
          <a:xfrm>
            <a:off x="1402215" y="1233674"/>
            <a:ext cx="6948760" cy="4342677"/>
          </a:xfrm>
          <a:prstGeom prst="rect">
            <a:avLst/>
          </a:prstGeom>
          <a:solidFill>
            <a:srgbClr val="33CC33"/>
          </a:solidFill>
          <a:ln w="9525">
            <a:solidFill>
              <a:srgbClr val="008000"/>
            </a:solidFill>
            <a:miter lim="800000"/>
            <a:headEnd/>
            <a:tailEnd/>
          </a:ln>
        </p:spPr>
        <p:txBody>
          <a:bodyPr/>
          <a:lstStyle/>
          <a:p>
            <a:pPr marL="450850" indent="-450850">
              <a:lnSpc>
                <a:spcPct val="125000"/>
              </a:lnSpc>
              <a:buClr>
                <a:srgbClr val="008000"/>
              </a:buClr>
            </a:pPr>
            <a:r>
              <a:rPr lang="en-US" altLang="zh-CN" sz="2400" b="1" dirty="0">
                <a:solidFill>
                  <a:srgbClr val="0000CC"/>
                </a:solidFill>
                <a:latin typeface="楷体" pitchFamily="49" charset="-122"/>
                <a:ea typeface="楷体" pitchFamily="49" charset="-122"/>
              </a:rPr>
              <a:t>1.</a:t>
            </a:r>
            <a:r>
              <a:rPr lang="zh-CN" altLang="en-US" sz="2400" b="1" dirty="0">
                <a:solidFill>
                  <a:srgbClr val="0000CC"/>
                </a:solidFill>
                <a:latin typeface="楷体" pitchFamily="49" charset="-122"/>
                <a:ea typeface="楷体" pitchFamily="49" charset="-122"/>
              </a:rPr>
              <a:t>正确性：</a:t>
            </a:r>
          </a:p>
          <a:p>
            <a:pPr marL="450850" indent="-450850">
              <a:lnSpc>
                <a:spcPct val="125000"/>
              </a:lnSpc>
              <a:buClr>
                <a:srgbClr val="008000"/>
              </a:buClr>
            </a:pP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算法应满足设计需求；</a:t>
            </a:r>
          </a:p>
          <a:p>
            <a:pPr marL="450850" indent="-450850">
              <a:lnSpc>
                <a:spcPct val="125000"/>
              </a:lnSpc>
              <a:buClr>
                <a:srgbClr val="008000"/>
              </a:buClr>
            </a:pP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算法不存在逻辑性错误</a:t>
            </a:r>
            <a:r>
              <a:rPr lang="en-US" altLang="zh-CN" sz="2400" b="1" dirty="0">
                <a:solidFill>
                  <a:srgbClr val="FF0000"/>
                </a:solidFill>
                <a:latin typeface="楷体" pitchFamily="49" charset="-122"/>
                <a:ea typeface="楷体" pitchFamily="49" charset="-122"/>
              </a:rPr>
              <a:t>(</a:t>
            </a:r>
            <a:r>
              <a:rPr lang="zh-CN" altLang="en-US" sz="2400" b="1" dirty="0">
                <a:solidFill>
                  <a:srgbClr val="FF0000"/>
                </a:solidFill>
                <a:latin typeface="楷体" pitchFamily="49" charset="-122"/>
                <a:ea typeface="楷体" pitchFamily="49" charset="-122"/>
              </a:rPr>
              <a:t>程序中不含语法错误</a:t>
            </a:r>
            <a:r>
              <a:rPr lang="en-US" altLang="zh-CN" sz="2400" b="1" dirty="0">
                <a:solidFill>
                  <a:srgbClr val="FF0000"/>
                </a:solidFill>
                <a:latin typeface="楷体" pitchFamily="49" charset="-122"/>
                <a:ea typeface="楷体" pitchFamily="49" charset="-122"/>
              </a:rPr>
              <a:t>);</a:t>
            </a:r>
            <a:endParaRPr lang="zh-CN" altLang="en-US" sz="2400" b="1" dirty="0">
              <a:solidFill>
                <a:srgbClr val="FF0000"/>
              </a:solidFill>
              <a:latin typeface="楷体" pitchFamily="49" charset="-122"/>
              <a:ea typeface="楷体" pitchFamily="49" charset="-122"/>
            </a:endParaRPr>
          </a:p>
          <a:p>
            <a:pPr marL="450850" indent="-450850">
              <a:lnSpc>
                <a:spcPct val="125000"/>
              </a:lnSpc>
              <a:buClr>
                <a:srgbClr val="008000"/>
              </a:buClr>
            </a:pP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对于几组输入数据能够得出满足要求的结果；</a:t>
            </a:r>
          </a:p>
          <a:p>
            <a:pPr marL="450850" indent="-450850">
              <a:lnSpc>
                <a:spcPct val="125000"/>
              </a:lnSpc>
              <a:buClr>
                <a:srgbClr val="008000"/>
              </a:buClr>
            </a:pPr>
            <a:r>
              <a:rPr lang="en-US" altLang="zh-CN" sz="2400" b="1" dirty="0">
                <a:latin typeface="楷体" pitchFamily="49" charset="-122"/>
                <a:ea typeface="楷体" pitchFamily="49" charset="-122"/>
              </a:rPr>
              <a:t>(4)</a:t>
            </a:r>
            <a:r>
              <a:rPr lang="zh-CN" altLang="en-US" sz="2400" b="1" dirty="0">
                <a:latin typeface="楷体" pitchFamily="49" charset="-122"/>
                <a:ea typeface="楷体" pitchFamily="49" charset="-122"/>
              </a:rPr>
              <a:t>对于精心选择的、典型的、苛刻且带有刁难性的几组输入数据能够得出满足要求的结果；</a:t>
            </a:r>
          </a:p>
          <a:p>
            <a:pPr marL="450850" indent="-450850">
              <a:lnSpc>
                <a:spcPct val="125000"/>
              </a:lnSpc>
              <a:buClr>
                <a:srgbClr val="008000"/>
              </a:buClr>
            </a:pPr>
            <a:r>
              <a:rPr lang="en-US" altLang="zh-CN" sz="2400" b="1" dirty="0">
                <a:latin typeface="楷体" pitchFamily="49" charset="-122"/>
                <a:ea typeface="楷体" pitchFamily="49" charset="-122"/>
              </a:rPr>
              <a:t>(5)</a:t>
            </a:r>
            <a:r>
              <a:rPr lang="zh-CN" altLang="en-US" sz="2400" b="1" dirty="0">
                <a:latin typeface="楷体" pitchFamily="49" charset="-122"/>
                <a:ea typeface="楷体" pitchFamily="49" charset="-122"/>
              </a:rPr>
              <a:t>对于一切合法输入数据，算法</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程序</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都能得出满足要求的结果。</a:t>
            </a:r>
          </a:p>
        </p:txBody>
      </p:sp>
      <p:sp>
        <p:nvSpPr>
          <p:cNvPr id="187401" name="Rectangle 3"/>
          <p:cNvSpPr>
            <a:spLocks noChangeArrowheads="1"/>
          </p:cNvSpPr>
          <p:nvPr/>
        </p:nvSpPr>
        <p:spPr bwMode="auto">
          <a:xfrm>
            <a:off x="1991544" y="1556792"/>
            <a:ext cx="4032250" cy="2520950"/>
          </a:xfrm>
          <a:prstGeom prst="rect">
            <a:avLst/>
          </a:prstGeom>
          <a:solidFill>
            <a:srgbClr val="CCFFCC"/>
          </a:solidFill>
          <a:ln w="9525">
            <a:solidFill>
              <a:srgbClr val="0000FF"/>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2.</a:t>
            </a:r>
            <a:r>
              <a:rPr lang="zh-CN" altLang="en-US" sz="2400" b="1" dirty="0">
                <a:solidFill>
                  <a:srgbClr val="0000CC"/>
                </a:solidFill>
                <a:latin typeface="楷体" pitchFamily="49" charset="-122"/>
                <a:ea typeface="楷体" pitchFamily="49" charset="-122"/>
              </a:rPr>
              <a:t> 可读性：</a:t>
            </a:r>
            <a:r>
              <a:rPr lang="zh-CN" altLang="en-US" sz="2400" b="1" dirty="0">
                <a:latin typeface="楷体" pitchFamily="49" charset="-122"/>
                <a:ea typeface="楷体" pitchFamily="49" charset="-122"/>
              </a:rPr>
              <a:t>算法首先是为了人的阅读与交流，其次才是为计算机执行。因此，算法应该易于人的理解。难读的程序较难以调试。</a:t>
            </a:r>
          </a:p>
        </p:txBody>
      </p:sp>
      <p:sp>
        <p:nvSpPr>
          <p:cNvPr id="187402" name="Rectangle 3"/>
          <p:cNvSpPr>
            <a:spLocks noChangeArrowheads="1"/>
          </p:cNvSpPr>
          <p:nvPr/>
        </p:nvSpPr>
        <p:spPr bwMode="auto">
          <a:xfrm>
            <a:off x="6168009" y="1556793"/>
            <a:ext cx="3960813" cy="3341687"/>
          </a:xfrm>
          <a:prstGeom prst="rect">
            <a:avLst/>
          </a:prstGeom>
          <a:solidFill>
            <a:srgbClr val="FFFFCC"/>
          </a:solidFill>
          <a:ln w="9525">
            <a:solidFill>
              <a:srgbClr val="000000"/>
            </a:solidFill>
            <a:miter lim="800000"/>
            <a:headEnd/>
            <a:tailEnd/>
          </a:ln>
        </p:spPr>
        <p:txBody>
          <a:bodyPr/>
          <a:lstStyle/>
          <a:p>
            <a:pPr>
              <a:lnSpc>
                <a:spcPct val="125000"/>
              </a:lnSpc>
              <a:spcBef>
                <a:spcPct val="100000"/>
              </a:spcBef>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3. </a:t>
            </a:r>
            <a:r>
              <a:rPr lang="zh-CN" altLang="en-US" sz="2400" b="1" dirty="0">
                <a:solidFill>
                  <a:srgbClr val="0000CC"/>
                </a:solidFill>
                <a:latin typeface="楷体" pitchFamily="49" charset="-122"/>
                <a:ea typeface="楷体" pitchFamily="49" charset="-122"/>
              </a:rPr>
              <a:t>健壮性：</a:t>
            </a:r>
            <a:r>
              <a:rPr lang="zh-CN" altLang="en-US" sz="2400" b="1" dirty="0">
                <a:latin typeface="楷体" pitchFamily="49" charset="-122"/>
                <a:ea typeface="楷体" pitchFamily="49" charset="-122"/>
              </a:rPr>
              <a:t>当输入数据非法时，算法能够作出反映或进行相应处理</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不能出现莫名其妙的输出结果</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，且处理出错的方法不是中断程序的执行，而是返回一个表示错误性质的信息。</a:t>
            </a:r>
          </a:p>
        </p:txBody>
      </p:sp>
      <p:sp>
        <p:nvSpPr>
          <p:cNvPr id="187403" name="Rectangle 3"/>
          <p:cNvSpPr>
            <a:spLocks noChangeArrowheads="1"/>
          </p:cNvSpPr>
          <p:nvPr/>
        </p:nvSpPr>
        <p:spPr bwMode="auto">
          <a:xfrm>
            <a:off x="1786911" y="4262726"/>
            <a:ext cx="3960440" cy="1800200"/>
          </a:xfrm>
          <a:prstGeom prst="rect">
            <a:avLst/>
          </a:prstGeom>
          <a:solidFill>
            <a:srgbClr val="00B0F0"/>
          </a:solidFill>
          <a:ln w="9525">
            <a:solidFill>
              <a:srgbClr val="000080"/>
            </a:solidFill>
            <a:miter lim="800000"/>
            <a:headEnd/>
            <a:tailEnd/>
          </a:ln>
        </p:spPr>
        <p:txBody>
          <a:bodyPr/>
          <a:lstStyle/>
          <a:p>
            <a:pPr>
              <a:lnSpc>
                <a:spcPct val="125000"/>
              </a:lnSpc>
              <a:buClr>
                <a:srgbClr val="008000"/>
              </a:buClr>
              <a:buFont typeface="Wingdings" pitchFamily="2" charset="2"/>
              <a:buNone/>
            </a:pPr>
            <a:r>
              <a:rPr lang="en-US" altLang="zh-CN" sz="2400" b="1" dirty="0">
                <a:latin typeface="楷体" pitchFamily="49" charset="-122"/>
                <a:ea typeface="楷体" pitchFamily="49" charset="-122"/>
              </a:rPr>
              <a:t>4. </a:t>
            </a:r>
            <a:r>
              <a:rPr lang="zh-CN" altLang="en-US" sz="2400" b="1" dirty="0">
                <a:latin typeface="楷体" pitchFamily="49" charset="-122"/>
                <a:ea typeface="楷体" pitchFamily="49" charset="-122"/>
              </a:rPr>
              <a:t>高效率：效率是指算法的执行时间。力求设计一个高效率的解决特定问题的算法。</a:t>
            </a:r>
          </a:p>
        </p:txBody>
      </p:sp>
      <p:sp>
        <p:nvSpPr>
          <p:cNvPr id="187404" name="Rectangle 3"/>
          <p:cNvSpPr>
            <a:spLocks noChangeArrowheads="1"/>
          </p:cNvSpPr>
          <p:nvPr/>
        </p:nvSpPr>
        <p:spPr bwMode="auto">
          <a:xfrm>
            <a:off x="6560883" y="3551356"/>
            <a:ext cx="4032448" cy="2592288"/>
          </a:xfrm>
          <a:prstGeom prst="rect">
            <a:avLst/>
          </a:prstGeom>
          <a:solidFill>
            <a:srgbClr val="3366FF"/>
          </a:solidFill>
          <a:ln w="9525">
            <a:solidFill>
              <a:srgbClr val="FF0000"/>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FFFFCC"/>
                </a:solidFill>
                <a:latin typeface="楷体" pitchFamily="49" charset="-122"/>
                <a:ea typeface="楷体" pitchFamily="49" charset="-122"/>
              </a:rPr>
              <a:t>5. </a:t>
            </a:r>
            <a:r>
              <a:rPr lang="zh-CN" altLang="en-US" sz="2400" b="1" dirty="0">
                <a:solidFill>
                  <a:srgbClr val="FFFFCC"/>
                </a:solidFill>
                <a:latin typeface="楷体" pitchFamily="49" charset="-122"/>
                <a:ea typeface="楷体" pitchFamily="49" charset="-122"/>
              </a:rPr>
              <a:t>低存储：</a:t>
            </a:r>
            <a:r>
              <a:rPr lang="zh-CN" altLang="en-US" sz="2400" b="1" dirty="0">
                <a:solidFill>
                  <a:schemeClr val="bg1"/>
                </a:solidFill>
                <a:latin typeface="楷体" pitchFamily="49" charset="-122"/>
                <a:ea typeface="楷体" pitchFamily="49" charset="-122"/>
              </a:rPr>
              <a:t>存储量是指算法执行过程中所需的最大存储空间。算法设计应考虑尽可能低的空间开销问题。</a:t>
            </a:r>
          </a:p>
        </p:txBody>
      </p:sp>
    </p:spTree>
    <p:extLst>
      <p:ext uri="{BB962C8B-B14F-4D97-AF65-F5344CB8AC3E}">
        <p14:creationId xmlns:p14="http://schemas.microsoft.com/office/powerpoint/2010/main" val="3490560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4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4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1" grpId="0" animBg="1"/>
      <p:bldP spid="187402" grpId="0" animBg="1"/>
      <p:bldP spid="187403" grpId="0" animBg="1"/>
      <p:bldP spid="18740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4"/>
          <p:cNvSpPr>
            <a:spLocks noGrp="1"/>
          </p:cNvSpPr>
          <p:nvPr>
            <p:ph type="title"/>
          </p:nvPr>
        </p:nvSpPr>
        <p:spPr/>
        <p:txBody>
          <a:bodyPr/>
          <a:lstStyle/>
          <a:p>
            <a:r>
              <a:rPr lang="en-US" altLang="zh-CN" dirty="0"/>
              <a:t>1.1</a:t>
            </a:r>
            <a:r>
              <a:rPr lang="zh-CN" altLang="en-US" dirty="0"/>
              <a:t>基本概念</a:t>
            </a:r>
            <a:r>
              <a:rPr lang="en-US" altLang="zh-CN" dirty="0"/>
              <a:t>—</a:t>
            </a:r>
            <a:r>
              <a:rPr lang="zh-CN" altLang="en-US" dirty="0"/>
              <a:t>算法描述</a:t>
            </a:r>
          </a:p>
        </p:txBody>
      </p:sp>
      <p:sp>
        <p:nvSpPr>
          <p:cNvPr id="41987" name="内容占位符 8"/>
          <p:cNvSpPr>
            <a:spLocks noGrp="1"/>
          </p:cNvSpPr>
          <p:nvPr>
            <p:ph idx="1"/>
          </p:nvPr>
        </p:nvSpPr>
        <p:spPr/>
        <p:txBody>
          <a:bodyPr/>
          <a:lstStyle/>
          <a:p>
            <a:pPr marL="442913">
              <a:spcBef>
                <a:spcPts val="0"/>
              </a:spcBef>
              <a:buNone/>
              <a:defRPr/>
            </a:pPr>
            <a:r>
              <a:rPr lang="zh-CN" altLang="en-US" dirty="0">
                <a:solidFill>
                  <a:srgbClr val="3333FF"/>
                </a:solidFill>
              </a:rPr>
              <a:t>算法描述方法</a:t>
            </a:r>
            <a:endParaRPr lang="en-US" altLang="zh-CN" dirty="0">
              <a:solidFill>
                <a:srgbClr val="3333FF"/>
              </a:solidFill>
            </a:endParaRPr>
          </a:p>
          <a:p>
            <a:pPr marL="1438275">
              <a:spcBef>
                <a:spcPts val="0"/>
              </a:spcBef>
              <a:defRPr/>
            </a:pPr>
            <a:r>
              <a:rPr lang="zh-CN" altLang="en-US" dirty="0"/>
              <a:t>类</a:t>
            </a:r>
            <a:r>
              <a:rPr lang="en-US" altLang="zh-CN" dirty="0"/>
              <a:t>C</a:t>
            </a:r>
            <a:r>
              <a:rPr lang="zh-CN" altLang="en-US" dirty="0"/>
              <a:t>语言描述</a:t>
            </a:r>
          </a:p>
          <a:p>
            <a:pPr marL="1438275">
              <a:spcBef>
                <a:spcPts val="0"/>
              </a:spcBef>
              <a:defRPr/>
            </a:pPr>
            <a:r>
              <a:rPr lang="zh-CN" altLang="en-US" dirty="0"/>
              <a:t>数学方法描述</a:t>
            </a:r>
          </a:p>
          <a:p>
            <a:pPr marL="1438275">
              <a:spcBef>
                <a:spcPts val="0"/>
              </a:spcBef>
              <a:defRPr/>
            </a:pPr>
            <a:r>
              <a:rPr lang="zh-CN" altLang="en-US" dirty="0"/>
              <a:t>流程图</a:t>
            </a:r>
            <a:endParaRPr lang="en-US" altLang="zh-CN" dirty="0"/>
          </a:p>
          <a:p>
            <a:pPr marL="1438275">
              <a:spcBef>
                <a:spcPts val="0"/>
              </a:spcBef>
              <a:defRPr/>
            </a:pPr>
            <a:r>
              <a:rPr lang="en-US" altLang="zh-CN" dirty="0"/>
              <a:t>N-S</a:t>
            </a:r>
            <a:r>
              <a:rPr lang="zh-CN" altLang="en-US" dirty="0"/>
              <a:t>图描述</a:t>
            </a:r>
          </a:p>
          <a:p>
            <a:pPr marL="1438275">
              <a:spcBef>
                <a:spcPts val="0"/>
              </a:spcBef>
              <a:defRPr/>
            </a:pPr>
            <a:r>
              <a:rPr lang="zh-CN" altLang="en-US" dirty="0"/>
              <a:t>自然语言描述</a:t>
            </a:r>
          </a:p>
        </p:txBody>
      </p:sp>
      <p:sp>
        <p:nvSpPr>
          <p:cNvPr id="50180" name="Rectangle 6"/>
          <p:cNvSpPr>
            <a:spLocks noGrp="1" noChangeArrowheads="1"/>
          </p:cNvSpPr>
          <p:nvPr>
            <p:ph type="sldNum" sz="quarter" idx="10"/>
          </p:nvPr>
        </p:nvSpPr>
        <p:spPr>
          <a:noFill/>
        </p:spPr>
        <p:txBody>
          <a:bodyPr/>
          <a:lstStyle/>
          <a:p>
            <a:fld id="{4964AEF3-2344-4DA9-8044-167E5344017F}" type="slidenum">
              <a:rPr lang="zh-CN" altLang="en-US" smtClean="0"/>
              <a:pPr/>
              <a:t>27</a:t>
            </a:fld>
            <a:endParaRPr lang="en-US" altLang="zh-CN"/>
          </a:p>
        </p:txBody>
      </p:sp>
    </p:spTree>
    <p:extLst>
      <p:ext uri="{BB962C8B-B14F-4D97-AF65-F5344CB8AC3E}">
        <p14:creationId xmlns:p14="http://schemas.microsoft.com/office/powerpoint/2010/main" val="3134039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4"/>
          <p:cNvSpPr>
            <a:spLocks noGrp="1"/>
          </p:cNvSpPr>
          <p:nvPr>
            <p:ph type="title"/>
          </p:nvPr>
        </p:nvSpPr>
        <p:spPr/>
        <p:txBody>
          <a:bodyPr/>
          <a:lstStyle/>
          <a:p>
            <a:r>
              <a:rPr lang="en-US" altLang="zh-CN" dirty="0"/>
              <a:t>1.1</a:t>
            </a:r>
            <a:r>
              <a:rPr lang="zh-CN" altLang="en-US" dirty="0"/>
              <a:t>基本概念</a:t>
            </a:r>
            <a:r>
              <a:rPr lang="en-US" altLang="zh-CN" dirty="0"/>
              <a:t>—</a:t>
            </a:r>
            <a:r>
              <a:rPr lang="zh-CN" altLang="en-US" dirty="0"/>
              <a:t>类</a:t>
            </a:r>
            <a:r>
              <a:rPr lang="en-US" altLang="zh-CN" dirty="0"/>
              <a:t>C</a:t>
            </a:r>
            <a:r>
              <a:rPr lang="zh-CN" altLang="en-US" dirty="0"/>
              <a:t>语言描述</a:t>
            </a:r>
          </a:p>
        </p:txBody>
      </p:sp>
      <p:sp>
        <p:nvSpPr>
          <p:cNvPr id="43011" name="内容占位符 8"/>
          <p:cNvSpPr>
            <a:spLocks noGrp="1"/>
          </p:cNvSpPr>
          <p:nvPr>
            <p:ph idx="1"/>
          </p:nvPr>
        </p:nvSpPr>
        <p:spPr/>
        <p:txBody>
          <a:bodyPr/>
          <a:lstStyle/>
          <a:p>
            <a:pPr>
              <a:lnSpc>
                <a:spcPct val="100000"/>
              </a:lnSpc>
              <a:buFont typeface="Wingdings" pitchFamily="2" charset="2"/>
              <a:buNone/>
              <a:defRPr/>
            </a:pPr>
            <a:r>
              <a:rPr lang="en-US" altLang="zh-CN" dirty="0" err="1"/>
              <a:t>Yanghui</a:t>
            </a:r>
            <a:r>
              <a:rPr lang="en-US" altLang="zh-CN" dirty="0"/>
              <a:t>(</a:t>
            </a:r>
            <a:r>
              <a:rPr lang="en-US" altLang="zh-CN" dirty="0" err="1"/>
              <a:t>int</a:t>
            </a:r>
            <a:r>
              <a:rPr lang="en-US" altLang="zh-CN" dirty="0"/>
              <a:t> n)</a:t>
            </a:r>
          </a:p>
          <a:p>
            <a:pPr>
              <a:lnSpc>
                <a:spcPct val="100000"/>
              </a:lnSpc>
              <a:buFont typeface="Wingdings" pitchFamily="2" charset="2"/>
              <a:buNone/>
              <a:defRPr/>
            </a:pPr>
            <a:r>
              <a:rPr lang="en-US" altLang="zh-CN" dirty="0"/>
              <a:t>{	for(</a:t>
            </a:r>
            <a:r>
              <a:rPr lang="en-US" altLang="zh-CN" dirty="0" err="1"/>
              <a:t>i</a:t>
            </a:r>
            <a:r>
              <a:rPr lang="en-US" altLang="zh-CN" dirty="0"/>
              <a:t>=2;i</a:t>
            </a:r>
            <a:r>
              <a:rPr lang="en-US" altLang="zh-CN" sz="2400" dirty="0"/>
              <a:t>≤</a:t>
            </a:r>
            <a:r>
              <a:rPr lang="en-US" altLang="zh-CN" dirty="0"/>
              <a:t>n;++</a:t>
            </a:r>
            <a:r>
              <a:rPr lang="en-US" altLang="zh-CN" dirty="0" err="1"/>
              <a:t>i</a:t>
            </a:r>
            <a:r>
              <a:rPr lang="en-US" altLang="zh-CN" dirty="0"/>
              <a:t>)</a:t>
            </a:r>
          </a:p>
          <a:p>
            <a:pPr>
              <a:lnSpc>
                <a:spcPct val="100000"/>
              </a:lnSpc>
              <a:buFont typeface="Wingdings" pitchFamily="2" charset="2"/>
              <a:buNone/>
              <a:defRPr/>
            </a:pPr>
            <a:r>
              <a:rPr lang="en-US" altLang="zh-CN" dirty="0"/>
              <a:t>	{	m1=m2=1;</a:t>
            </a:r>
          </a:p>
          <a:p>
            <a:pPr>
              <a:lnSpc>
                <a:spcPct val="100000"/>
              </a:lnSpc>
              <a:buFont typeface="Wingdings" pitchFamily="2" charset="2"/>
              <a:buNone/>
              <a:defRPr/>
            </a:pPr>
            <a:r>
              <a:rPr lang="en-US" altLang="zh-CN" dirty="0"/>
              <a:t>		for(j=1;j&lt;</a:t>
            </a:r>
            <a:r>
              <a:rPr lang="en-US" altLang="zh-CN" dirty="0" err="1"/>
              <a:t>i</a:t>
            </a:r>
            <a:r>
              <a:rPr lang="en-US" altLang="zh-CN"/>
              <a:t>;++</a:t>
            </a:r>
            <a:r>
              <a:rPr lang="en-US" altLang="zh-CN" dirty="0"/>
              <a:t>j)</a:t>
            </a:r>
          </a:p>
          <a:p>
            <a:pPr>
              <a:lnSpc>
                <a:spcPct val="100000"/>
              </a:lnSpc>
              <a:buFont typeface="Wingdings" pitchFamily="2" charset="2"/>
              <a:buNone/>
              <a:defRPr/>
            </a:pPr>
            <a:r>
              <a:rPr lang="en-US" altLang="zh-CN" dirty="0"/>
              <a:t>		{	m1=m1*(i-j+1);</a:t>
            </a:r>
          </a:p>
          <a:p>
            <a:pPr>
              <a:lnSpc>
                <a:spcPct val="100000"/>
              </a:lnSpc>
              <a:buFont typeface="Wingdings" pitchFamily="2" charset="2"/>
              <a:buNone/>
              <a:defRPr/>
            </a:pPr>
            <a:r>
              <a:rPr lang="en-US" altLang="zh-CN" dirty="0"/>
              <a:t>			m2=m2*j;</a:t>
            </a:r>
          </a:p>
          <a:p>
            <a:pPr>
              <a:lnSpc>
                <a:spcPct val="100000"/>
              </a:lnSpc>
              <a:buFont typeface="Wingdings" pitchFamily="2" charset="2"/>
              <a:buNone/>
              <a:defRPr/>
            </a:pPr>
            <a:r>
              <a:rPr lang="en-US" altLang="zh-CN" dirty="0"/>
              <a:t>			</a:t>
            </a:r>
            <a:r>
              <a:rPr lang="en-US" altLang="zh-CN" dirty="0" err="1"/>
              <a:t>printf</a:t>
            </a:r>
            <a:r>
              <a:rPr lang="en-US" altLang="zh-CN" dirty="0"/>
              <a:t>(m1/m2);</a:t>
            </a:r>
          </a:p>
          <a:p>
            <a:pPr>
              <a:lnSpc>
                <a:spcPct val="100000"/>
              </a:lnSpc>
              <a:buFont typeface="Wingdings" pitchFamily="2" charset="2"/>
              <a:buNone/>
              <a:defRPr/>
            </a:pPr>
            <a:r>
              <a:rPr lang="en-US" altLang="zh-CN" dirty="0"/>
              <a:t>		}</a:t>
            </a:r>
          </a:p>
          <a:p>
            <a:pPr>
              <a:lnSpc>
                <a:spcPct val="100000"/>
              </a:lnSpc>
              <a:buFont typeface="Wingdings" pitchFamily="2" charset="2"/>
              <a:buNone/>
              <a:defRPr/>
            </a:pPr>
            <a:r>
              <a:rPr lang="en-US" altLang="zh-CN" dirty="0"/>
              <a:t>	}</a:t>
            </a:r>
          </a:p>
          <a:p>
            <a:pPr>
              <a:lnSpc>
                <a:spcPct val="100000"/>
              </a:lnSpc>
              <a:buFont typeface="Wingdings" pitchFamily="2" charset="2"/>
              <a:buNone/>
              <a:defRPr/>
            </a:pPr>
            <a:r>
              <a:rPr lang="en-US" altLang="zh-CN" dirty="0"/>
              <a:t>}</a:t>
            </a:r>
            <a:endParaRPr lang="zh-CN" altLang="en-US" dirty="0"/>
          </a:p>
        </p:txBody>
      </p:sp>
      <p:sp>
        <p:nvSpPr>
          <p:cNvPr id="51204" name="Rectangle 6"/>
          <p:cNvSpPr>
            <a:spLocks noGrp="1" noChangeArrowheads="1"/>
          </p:cNvSpPr>
          <p:nvPr>
            <p:ph type="sldNum" sz="quarter" idx="10"/>
          </p:nvPr>
        </p:nvSpPr>
        <p:spPr>
          <a:noFill/>
        </p:spPr>
        <p:txBody>
          <a:bodyPr/>
          <a:lstStyle/>
          <a:p>
            <a:fld id="{B9FEF878-6A3A-4712-A233-63DBF4054B8A}" type="slidenum">
              <a:rPr lang="zh-CN" altLang="en-US" smtClean="0"/>
              <a:pPr/>
              <a:t>28</a:t>
            </a:fld>
            <a:endParaRPr lang="en-US" altLang="zh-CN"/>
          </a:p>
        </p:txBody>
      </p:sp>
    </p:spTree>
    <p:extLst>
      <p:ext uri="{BB962C8B-B14F-4D97-AF65-F5344CB8AC3E}">
        <p14:creationId xmlns:p14="http://schemas.microsoft.com/office/powerpoint/2010/main" val="3378515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
          <p:cNvSpPr>
            <a:spLocks noGrp="1"/>
          </p:cNvSpPr>
          <p:nvPr>
            <p:ph type="title"/>
          </p:nvPr>
        </p:nvSpPr>
        <p:spPr/>
        <p:txBody>
          <a:bodyPr/>
          <a:lstStyle/>
          <a:p>
            <a:r>
              <a:rPr lang="en-US" altLang="zh-CN" dirty="0"/>
              <a:t>1.1</a:t>
            </a:r>
            <a:r>
              <a:rPr lang="zh-CN" altLang="en-US" dirty="0"/>
              <a:t>基本概念</a:t>
            </a:r>
            <a:r>
              <a:rPr lang="en-US" altLang="zh-CN" dirty="0"/>
              <a:t>—</a:t>
            </a:r>
            <a:r>
              <a:rPr lang="zh-CN" altLang="en-US" dirty="0"/>
              <a:t>数学方法描述</a:t>
            </a:r>
          </a:p>
        </p:txBody>
      </p:sp>
      <p:sp>
        <p:nvSpPr>
          <p:cNvPr id="44035" name="内容占位符 8"/>
          <p:cNvSpPr>
            <a:spLocks noGrp="1"/>
          </p:cNvSpPr>
          <p:nvPr>
            <p:ph idx="1"/>
          </p:nvPr>
        </p:nvSpPr>
        <p:spPr/>
        <p:txBody>
          <a:bodyPr/>
          <a:lstStyle/>
          <a:p>
            <a:pPr indent="450850">
              <a:lnSpc>
                <a:spcPct val="120000"/>
              </a:lnSpc>
              <a:buNone/>
              <a:defRPr/>
            </a:pPr>
            <a:r>
              <a:rPr lang="en-US" altLang="zh-CN" dirty="0">
                <a:solidFill>
                  <a:srgbClr val="008000"/>
                </a:solidFill>
              </a:rPr>
              <a:t>①</a:t>
            </a:r>
            <a:r>
              <a:rPr lang="en-US" altLang="zh-CN" dirty="0"/>
              <a:t> f1=0, f2=1, </a:t>
            </a:r>
            <a:r>
              <a:rPr lang="en-US" altLang="zh-CN" dirty="0" err="1"/>
              <a:t>i</a:t>
            </a:r>
            <a:r>
              <a:rPr lang="en-US" altLang="zh-CN" dirty="0"/>
              <a:t>=3</a:t>
            </a:r>
            <a:r>
              <a:rPr lang="zh-CN" altLang="en-US" dirty="0"/>
              <a:t>；</a:t>
            </a:r>
            <a:endParaRPr lang="en-US" altLang="zh-CN" dirty="0"/>
          </a:p>
          <a:p>
            <a:pPr indent="450850">
              <a:lnSpc>
                <a:spcPct val="120000"/>
              </a:lnSpc>
              <a:buNone/>
              <a:defRPr/>
            </a:pPr>
            <a:r>
              <a:rPr lang="en-US" altLang="zh-CN" dirty="0">
                <a:solidFill>
                  <a:srgbClr val="008000"/>
                </a:solidFill>
              </a:rPr>
              <a:t>②</a:t>
            </a:r>
            <a:r>
              <a:rPr lang="en-US" altLang="zh-CN" dirty="0"/>
              <a:t> </a:t>
            </a:r>
            <a:r>
              <a:rPr lang="zh-CN" altLang="en-US" dirty="0"/>
              <a:t>输出</a:t>
            </a:r>
            <a:r>
              <a:rPr lang="en-US" altLang="zh-CN" dirty="0"/>
              <a:t>f1, f2</a:t>
            </a:r>
            <a:r>
              <a:rPr lang="zh-CN" altLang="en-US" dirty="0"/>
              <a:t>；</a:t>
            </a:r>
          </a:p>
          <a:p>
            <a:pPr indent="450850">
              <a:lnSpc>
                <a:spcPct val="120000"/>
              </a:lnSpc>
              <a:buNone/>
              <a:defRPr/>
            </a:pPr>
            <a:r>
              <a:rPr lang="zh-CN" altLang="en-US" dirty="0">
                <a:solidFill>
                  <a:srgbClr val="008000"/>
                </a:solidFill>
              </a:rPr>
              <a:t>③</a:t>
            </a:r>
            <a:r>
              <a:rPr lang="zh-CN" altLang="en-US" dirty="0"/>
              <a:t> </a:t>
            </a:r>
            <a:r>
              <a:rPr lang="en-US" altLang="zh-CN" dirty="0"/>
              <a:t>if (</a:t>
            </a:r>
            <a:r>
              <a:rPr lang="en-US" altLang="zh-CN" dirty="0" err="1"/>
              <a:t>i</a:t>
            </a:r>
            <a:r>
              <a:rPr lang="en-US" altLang="zh-CN" dirty="0"/>
              <a:t>&gt;</a:t>
            </a:r>
            <a:r>
              <a:rPr lang="en-US" altLang="zh-CN" dirty="0">
                <a:solidFill>
                  <a:srgbClr val="CC0000"/>
                </a:solidFill>
              </a:rPr>
              <a:t>n</a:t>
            </a:r>
            <a:r>
              <a:rPr lang="en-US" altLang="zh-CN" dirty="0"/>
              <a:t>) return</a:t>
            </a:r>
            <a:r>
              <a:rPr lang="zh-CN" altLang="en-US" dirty="0"/>
              <a:t>；</a:t>
            </a:r>
            <a:endParaRPr lang="zh-CN" altLang="en-US" dirty="0">
              <a:solidFill>
                <a:srgbClr val="008000"/>
              </a:solidFill>
            </a:endParaRPr>
          </a:p>
          <a:p>
            <a:pPr indent="450850">
              <a:lnSpc>
                <a:spcPct val="120000"/>
              </a:lnSpc>
              <a:buNone/>
              <a:defRPr/>
            </a:pPr>
            <a:r>
              <a:rPr lang="zh-CN" altLang="en-US" dirty="0">
                <a:solidFill>
                  <a:srgbClr val="008000"/>
                </a:solidFill>
              </a:rPr>
              <a:t>④</a:t>
            </a:r>
            <a:r>
              <a:rPr lang="zh-CN" altLang="en-US" dirty="0"/>
              <a:t> </a:t>
            </a:r>
            <a:r>
              <a:rPr lang="en-US" altLang="zh-CN" dirty="0"/>
              <a:t>f1=f2+f1</a:t>
            </a:r>
            <a:r>
              <a:rPr lang="zh-CN" altLang="en-US" dirty="0"/>
              <a:t>；</a:t>
            </a:r>
          </a:p>
          <a:p>
            <a:pPr indent="450850">
              <a:lnSpc>
                <a:spcPct val="120000"/>
              </a:lnSpc>
              <a:buNone/>
              <a:defRPr/>
            </a:pPr>
            <a:r>
              <a:rPr lang="zh-CN" altLang="en-US" dirty="0">
                <a:solidFill>
                  <a:srgbClr val="008000"/>
                </a:solidFill>
              </a:rPr>
              <a:t>⑤</a:t>
            </a:r>
            <a:r>
              <a:rPr lang="zh-CN" altLang="en-US" dirty="0"/>
              <a:t> 交换</a:t>
            </a:r>
            <a:r>
              <a:rPr lang="en-US" altLang="zh-CN" dirty="0"/>
              <a:t>f1</a:t>
            </a:r>
            <a:r>
              <a:rPr lang="zh-CN" altLang="en-US" dirty="0"/>
              <a:t>和</a:t>
            </a:r>
            <a:r>
              <a:rPr lang="en-US" altLang="zh-CN" dirty="0"/>
              <a:t>f2</a:t>
            </a:r>
            <a:r>
              <a:rPr lang="zh-CN" altLang="en-US" dirty="0"/>
              <a:t>的值；</a:t>
            </a:r>
            <a:endParaRPr lang="en-US" altLang="zh-CN" dirty="0"/>
          </a:p>
          <a:p>
            <a:pPr indent="450850">
              <a:lnSpc>
                <a:spcPct val="120000"/>
              </a:lnSpc>
              <a:buNone/>
              <a:defRPr/>
            </a:pPr>
            <a:r>
              <a:rPr lang="zh-CN" altLang="en-US" dirty="0">
                <a:solidFill>
                  <a:srgbClr val="008000"/>
                </a:solidFill>
              </a:rPr>
              <a:t>⑥</a:t>
            </a:r>
            <a:r>
              <a:rPr lang="zh-CN" altLang="en-US" dirty="0"/>
              <a:t> 输出</a:t>
            </a:r>
            <a:r>
              <a:rPr lang="en-US" altLang="zh-CN" dirty="0"/>
              <a:t>f1</a:t>
            </a:r>
            <a:r>
              <a:rPr lang="zh-CN" altLang="en-US" dirty="0"/>
              <a:t>；</a:t>
            </a:r>
          </a:p>
          <a:p>
            <a:pPr indent="450850">
              <a:lnSpc>
                <a:spcPct val="120000"/>
              </a:lnSpc>
              <a:buNone/>
              <a:defRPr/>
            </a:pPr>
            <a:r>
              <a:rPr lang="zh-CN" altLang="en-US" dirty="0">
                <a:solidFill>
                  <a:srgbClr val="008000"/>
                </a:solidFill>
              </a:rPr>
              <a:t>⑦</a:t>
            </a:r>
            <a:r>
              <a:rPr lang="zh-CN" altLang="en-US" dirty="0"/>
              <a:t> </a:t>
            </a:r>
            <a:r>
              <a:rPr lang="en-US" altLang="zh-CN" dirty="0" err="1"/>
              <a:t>i</a:t>
            </a:r>
            <a:r>
              <a:rPr lang="en-US" altLang="zh-CN" dirty="0"/>
              <a:t>++</a:t>
            </a:r>
            <a:r>
              <a:rPr lang="zh-CN" altLang="en-US" dirty="0"/>
              <a:t>；</a:t>
            </a:r>
          </a:p>
          <a:p>
            <a:pPr indent="450850">
              <a:lnSpc>
                <a:spcPct val="120000"/>
              </a:lnSpc>
              <a:buNone/>
              <a:defRPr/>
            </a:pPr>
            <a:r>
              <a:rPr lang="zh-CN" altLang="en-US" dirty="0">
                <a:solidFill>
                  <a:srgbClr val="008000"/>
                </a:solidFill>
              </a:rPr>
              <a:t>⑧</a:t>
            </a:r>
            <a:r>
              <a:rPr lang="zh-CN" altLang="en-US" dirty="0"/>
              <a:t> </a:t>
            </a:r>
            <a:r>
              <a:rPr lang="en-US" altLang="zh-CN" dirty="0"/>
              <a:t>go </a:t>
            </a:r>
            <a:r>
              <a:rPr lang="zh-CN" altLang="en-US" dirty="0"/>
              <a:t>③；</a:t>
            </a:r>
            <a:endParaRPr lang="zh-CN" altLang="en-US" dirty="0">
              <a:solidFill>
                <a:srgbClr val="3333FF"/>
              </a:solidFill>
            </a:endParaRPr>
          </a:p>
        </p:txBody>
      </p:sp>
      <p:sp>
        <p:nvSpPr>
          <p:cNvPr id="52228" name="Rectangle 6"/>
          <p:cNvSpPr>
            <a:spLocks noGrp="1" noChangeArrowheads="1"/>
          </p:cNvSpPr>
          <p:nvPr>
            <p:ph type="sldNum" sz="quarter" idx="10"/>
          </p:nvPr>
        </p:nvSpPr>
        <p:spPr>
          <a:noFill/>
        </p:spPr>
        <p:txBody>
          <a:bodyPr/>
          <a:lstStyle/>
          <a:p>
            <a:fld id="{DE1FCD41-8DE7-42F9-971C-86FD52DF7014}" type="slidenum">
              <a:rPr lang="zh-CN" altLang="en-US" smtClean="0"/>
              <a:pPr/>
              <a:t>29</a:t>
            </a:fld>
            <a:endParaRPr lang="en-US" altLang="zh-CN"/>
          </a:p>
        </p:txBody>
      </p:sp>
    </p:spTree>
    <p:extLst>
      <p:ext uri="{BB962C8B-B14F-4D97-AF65-F5344CB8AC3E}">
        <p14:creationId xmlns:p14="http://schemas.microsoft.com/office/powerpoint/2010/main" val="341725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a:t>数据结构与算法</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2423592" y="1556792"/>
            <a:ext cx="7316886" cy="4757758"/>
          </a:xfrm>
        </p:spPr>
        <p:txBody>
          <a:bodyPr/>
          <a:lstStyle/>
          <a:p>
            <a:pPr marL="446088" indent="-357188">
              <a:buClr>
                <a:srgbClr val="3333FF"/>
              </a:buClr>
              <a:buNone/>
              <a:defRPr/>
            </a:pPr>
            <a:r>
              <a:rPr lang="zh-CN" altLang="en-US" sz="2400" dirty="0">
                <a:solidFill>
                  <a:srgbClr val="3333FF"/>
                </a:solidFill>
                <a:latin typeface="楷体" pitchFamily="49" charset="-122"/>
              </a:rPr>
              <a:t>课件网址：</a:t>
            </a:r>
          </a:p>
          <a:p>
            <a:pPr marL="446088" indent="-357188">
              <a:defRPr/>
            </a:pPr>
            <a:r>
              <a:rPr lang="en-US" altLang="zh-CN" sz="2400" dirty="0">
                <a:hlinkClick r:id="rId3"/>
              </a:rPr>
              <a:t>ftp://121.192.180.66</a:t>
            </a:r>
            <a:endParaRPr lang="en-US" altLang="zh-CN" sz="2400" dirty="0"/>
          </a:p>
          <a:p>
            <a:pPr marL="446088" indent="-357188">
              <a:defRPr/>
            </a:pPr>
            <a:r>
              <a:rPr lang="zh-CN" altLang="en-US" sz="2400" dirty="0"/>
              <a:t>用户名：</a:t>
            </a:r>
            <a:r>
              <a:rPr lang="en-US" altLang="zh-CN" sz="2400" dirty="0"/>
              <a:t>student    </a:t>
            </a:r>
          </a:p>
          <a:p>
            <a:pPr marL="446088" indent="-357188">
              <a:defRPr/>
            </a:pPr>
            <a:r>
              <a:rPr lang="zh-CN" altLang="en-US" sz="2400" dirty="0"/>
              <a:t>密    码：</a:t>
            </a:r>
            <a:r>
              <a:rPr lang="en-US" altLang="zh-CN" sz="2400" dirty="0" err="1"/>
              <a:t>ILoveSoftware</a:t>
            </a:r>
            <a:r>
              <a:rPr lang="zh-CN" altLang="en-US" sz="2400"/>
              <a:t>！</a:t>
            </a:r>
            <a:endParaRPr lang="en-US" altLang="zh-CN" sz="2400" dirty="0">
              <a:solidFill>
                <a:srgbClr val="3333FF"/>
              </a:solidFill>
              <a:ea typeface="楷体_GB2312" pitchFamily="49" charset="-122"/>
            </a:endParaRPr>
          </a:p>
          <a:p>
            <a:pPr marL="446088" indent="-357188">
              <a:buClr>
                <a:srgbClr val="3333FF"/>
              </a:buClr>
              <a:buNone/>
              <a:defRPr/>
            </a:pPr>
            <a:r>
              <a:rPr lang="zh-CN" altLang="en-US" sz="2400" dirty="0">
                <a:solidFill>
                  <a:srgbClr val="3333FF"/>
                </a:solidFill>
                <a:latin typeface="楷体" pitchFamily="49" charset="-122"/>
              </a:rPr>
              <a:t>考核办法：</a:t>
            </a:r>
          </a:p>
          <a:p>
            <a:pPr marL="446088" indent="-357188">
              <a:defRPr/>
            </a:pPr>
            <a:r>
              <a:rPr lang="zh-CN" altLang="en-US" sz="2400" dirty="0"/>
              <a:t>平时（出勤、实验与习题）</a:t>
            </a:r>
            <a:r>
              <a:rPr lang="en-US" altLang="zh-CN" sz="2400" dirty="0"/>
              <a:t>40</a:t>
            </a:r>
            <a:r>
              <a:rPr lang="zh-CN" altLang="en-US" sz="2400" dirty="0"/>
              <a:t>分，</a:t>
            </a:r>
            <a:endParaRPr lang="en-US" altLang="zh-CN" sz="2400" dirty="0"/>
          </a:p>
          <a:p>
            <a:pPr marL="446088" indent="-357188">
              <a:defRPr/>
            </a:pPr>
            <a:r>
              <a:rPr lang="zh-CN" altLang="en-US" sz="2400" dirty="0"/>
              <a:t>期中考试</a:t>
            </a:r>
            <a:r>
              <a:rPr lang="en-US" altLang="zh-CN" sz="2400" dirty="0"/>
              <a:t>10</a:t>
            </a:r>
            <a:r>
              <a:rPr lang="zh-CN" altLang="en-US" sz="2400" dirty="0"/>
              <a:t>分，</a:t>
            </a:r>
            <a:endParaRPr lang="en-US" altLang="zh-CN" sz="2400" dirty="0"/>
          </a:p>
          <a:p>
            <a:pPr marL="446088" indent="-357188">
              <a:defRPr/>
            </a:pPr>
            <a:r>
              <a:rPr lang="zh-CN" altLang="en-US" sz="2400" dirty="0"/>
              <a:t>期末考试</a:t>
            </a:r>
            <a:r>
              <a:rPr lang="en-US" altLang="zh-CN" sz="2400" dirty="0"/>
              <a:t>50</a:t>
            </a:r>
            <a:r>
              <a:rPr lang="zh-CN" altLang="en-US" sz="2400" dirty="0"/>
              <a:t>分</a:t>
            </a:r>
            <a:r>
              <a:rPr lang="en-US" altLang="zh-CN" sz="2400" dirty="0"/>
              <a:t>.</a:t>
            </a:r>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4"/>
          <p:cNvSpPr>
            <a:spLocks noGrp="1"/>
          </p:cNvSpPr>
          <p:nvPr>
            <p:ph type="title"/>
          </p:nvPr>
        </p:nvSpPr>
        <p:spPr/>
        <p:txBody>
          <a:bodyPr/>
          <a:lstStyle/>
          <a:p>
            <a:r>
              <a:rPr lang="en-US" altLang="zh-CN" dirty="0"/>
              <a:t>1.1</a:t>
            </a:r>
            <a:r>
              <a:rPr lang="zh-CN" altLang="en-US" dirty="0"/>
              <a:t>基本概念</a:t>
            </a:r>
            <a:r>
              <a:rPr lang="en-US" altLang="zh-CN" dirty="0"/>
              <a:t>—</a:t>
            </a:r>
            <a:r>
              <a:rPr lang="zh-CN" altLang="en-US" dirty="0"/>
              <a:t>流程图描述</a:t>
            </a:r>
          </a:p>
        </p:txBody>
      </p:sp>
      <p:sp>
        <p:nvSpPr>
          <p:cNvPr id="53251" name="Rectangle 6"/>
          <p:cNvSpPr>
            <a:spLocks noGrp="1" noChangeArrowheads="1"/>
          </p:cNvSpPr>
          <p:nvPr>
            <p:ph type="sldNum" sz="quarter" idx="10"/>
          </p:nvPr>
        </p:nvSpPr>
        <p:spPr>
          <a:noFill/>
        </p:spPr>
        <p:txBody>
          <a:bodyPr/>
          <a:lstStyle/>
          <a:p>
            <a:fld id="{689AE2DC-EEE3-4974-8341-EA0276B41216}" type="slidenum">
              <a:rPr lang="zh-CN" altLang="en-US" smtClean="0"/>
              <a:pPr/>
              <a:t>30</a:t>
            </a:fld>
            <a:endParaRPr lang="en-US" altLang="zh-CN"/>
          </a:p>
        </p:txBody>
      </p:sp>
      <p:grpSp>
        <p:nvGrpSpPr>
          <p:cNvPr id="53252" name="Group 27"/>
          <p:cNvGrpSpPr>
            <a:grpSpLocks/>
          </p:cNvGrpSpPr>
          <p:nvPr/>
        </p:nvGrpSpPr>
        <p:grpSpPr bwMode="auto">
          <a:xfrm>
            <a:off x="4238625" y="1428751"/>
            <a:ext cx="4070350" cy="4608513"/>
            <a:chOff x="1156" y="890"/>
            <a:chExt cx="2564" cy="2903"/>
          </a:xfrm>
        </p:grpSpPr>
        <p:sp>
          <p:nvSpPr>
            <p:cNvPr id="53253" name="Rectangle 6"/>
            <p:cNvSpPr>
              <a:spLocks noChangeArrowheads="1"/>
            </p:cNvSpPr>
            <p:nvPr/>
          </p:nvSpPr>
          <p:spPr bwMode="auto">
            <a:xfrm>
              <a:off x="1248" y="1262"/>
              <a:ext cx="1451" cy="48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dirty="0"/>
                <a:t>f1=0, f2=1, </a:t>
              </a:r>
              <a:r>
                <a:rPr lang="en-US" altLang="zh-CN" sz="2400" b="1" dirty="0" err="1"/>
                <a:t>i</a:t>
              </a:r>
              <a:r>
                <a:rPr lang="en-US" altLang="zh-CN" sz="2400" b="1" dirty="0"/>
                <a:t>=3;</a:t>
              </a:r>
            </a:p>
            <a:p>
              <a:pPr algn="ctr"/>
              <a:r>
                <a:rPr lang="en-US" altLang="zh-CN" sz="2400" b="1" dirty="0" err="1"/>
                <a:t>printf</a:t>
              </a:r>
              <a:r>
                <a:rPr lang="en-US" altLang="zh-CN" sz="2400" b="1" dirty="0"/>
                <a:t>(f1, f2);</a:t>
              </a:r>
              <a:endParaRPr lang="zh-CN" altLang="en-US" sz="2400" b="1" dirty="0"/>
            </a:p>
          </p:txBody>
        </p:sp>
        <p:sp>
          <p:nvSpPr>
            <p:cNvPr id="53254" name="Line 7"/>
            <p:cNvSpPr>
              <a:spLocks noChangeShapeType="1"/>
            </p:cNvSpPr>
            <p:nvPr/>
          </p:nvSpPr>
          <p:spPr bwMode="auto">
            <a:xfrm>
              <a:off x="1973" y="1752"/>
              <a:ext cx="0" cy="181"/>
            </a:xfrm>
            <a:prstGeom prst="line">
              <a:avLst/>
            </a:prstGeom>
            <a:noFill/>
            <a:ln w="9525">
              <a:solidFill>
                <a:schemeClr val="tx1"/>
              </a:solidFill>
              <a:round/>
              <a:headEnd/>
              <a:tailEnd type="triangle" w="med" len="med"/>
            </a:ln>
          </p:spPr>
          <p:txBody>
            <a:bodyPr/>
            <a:lstStyle/>
            <a:p>
              <a:endParaRPr lang="zh-CN" altLang="en-US"/>
            </a:p>
          </p:txBody>
        </p:sp>
        <p:sp>
          <p:nvSpPr>
            <p:cNvPr id="53255" name="AutoShape 8"/>
            <p:cNvSpPr>
              <a:spLocks noChangeArrowheads="1"/>
            </p:cNvSpPr>
            <p:nvPr/>
          </p:nvSpPr>
          <p:spPr bwMode="auto">
            <a:xfrm>
              <a:off x="1422" y="1933"/>
              <a:ext cx="1088" cy="363"/>
            </a:xfrm>
            <a:prstGeom prst="diamond">
              <a:avLst/>
            </a:prstGeom>
            <a:noFill/>
            <a:ln w="9525">
              <a:solidFill>
                <a:schemeClr val="tx1"/>
              </a:solidFill>
              <a:miter lim="800000"/>
              <a:headEnd/>
              <a:tailEnd/>
            </a:ln>
          </p:spPr>
          <p:txBody>
            <a:bodyPr wrap="none" anchor="ctr"/>
            <a:lstStyle/>
            <a:p>
              <a:pPr algn="ctr"/>
              <a:r>
                <a:rPr lang="en-US" altLang="zh-CN" sz="2400" b="1"/>
                <a:t>i</a:t>
              </a:r>
              <a:r>
                <a:rPr lang="en-US" altLang="zh-CN" sz="2400" b="1">
                  <a:latin typeface="Albertus Extra Bold" pitchFamily="34" charset="0"/>
                </a:rPr>
                <a:t>&gt;</a:t>
              </a:r>
              <a:r>
                <a:rPr lang="en-US" altLang="zh-CN" sz="2400" b="1">
                  <a:solidFill>
                    <a:srgbClr val="CC0000"/>
                  </a:solidFill>
                </a:rPr>
                <a:t>n</a:t>
              </a:r>
              <a:r>
                <a:rPr lang="en-US" altLang="zh-CN" sz="2400" b="1"/>
                <a:t>?</a:t>
              </a:r>
            </a:p>
          </p:txBody>
        </p:sp>
        <p:sp>
          <p:nvSpPr>
            <p:cNvPr id="53256" name="Rectangle 9"/>
            <p:cNvSpPr>
              <a:spLocks noChangeArrowheads="1"/>
            </p:cNvSpPr>
            <p:nvPr/>
          </p:nvSpPr>
          <p:spPr bwMode="auto">
            <a:xfrm>
              <a:off x="1429" y="2478"/>
              <a:ext cx="1089" cy="71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f1=f2+f1;</a:t>
              </a:r>
            </a:p>
            <a:p>
              <a:pPr algn="ctr"/>
              <a:r>
                <a:rPr lang="en-US" altLang="zh-CN" sz="2400" b="1"/>
                <a:t>f1</a:t>
              </a:r>
              <a:r>
                <a:rPr lang="en-US" altLang="zh-CN" sz="2400" b="1">
                  <a:sym typeface="Symbol" pitchFamily="18" charset="2"/>
                </a:rPr>
                <a:t></a:t>
              </a:r>
              <a:r>
                <a:rPr lang="en-US" altLang="zh-CN" sz="2400" b="1"/>
                <a:t>f2;</a:t>
              </a:r>
            </a:p>
            <a:p>
              <a:pPr algn="ctr"/>
              <a:r>
                <a:rPr lang="en-US" altLang="zh-CN" sz="2400" b="1"/>
                <a:t>printf(f1);</a:t>
              </a:r>
              <a:endParaRPr lang="zh-CN" altLang="en-US" sz="2400" b="1"/>
            </a:p>
          </p:txBody>
        </p:sp>
        <p:sp>
          <p:nvSpPr>
            <p:cNvPr id="53257" name="Line 10"/>
            <p:cNvSpPr>
              <a:spLocks noChangeShapeType="1"/>
            </p:cNvSpPr>
            <p:nvPr/>
          </p:nvSpPr>
          <p:spPr bwMode="auto">
            <a:xfrm>
              <a:off x="1973" y="3180"/>
              <a:ext cx="0" cy="181"/>
            </a:xfrm>
            <a:prstGeom prst="line">
              <a:avLst/>
            </a:prstGeom>
            <a:noFill/>
            <a:ln w="9525">
              <a:solidFill>
                <a:schemeClr val="tx1"/>
              </a:solidFill>
              <a:round/>
              <a:headEnd/>
              <a:tailEnd type="triangle" w="med" len="med"/>
            </a:ln>
          </p:spPr>
          <p:txBody>
            <a:bodyPr/>
            <a:lstStyle/>
            <a:p>
              <a:endParaRPr lang="zh-CN" altLang="en-US"/>
            </a:p>
          </p:txBody>
        </p:sp>
        <p:sp>
          <p:nvSpPr>
            <p:cNvPr id="53258" name="Line 11"/>
            <p:cNvSpPr>
              <a:spLocks noChangeShapeType="1"/>
            </p:cNvSpPr>
            <p:nvPr/>
          </p:nvSpPr>
          <p:spPr bwMode="auto">
            <a:xfrm>
              <a:off x="1156" y="1842"/>
              <a:ext cx="816" cy="0"/>
            </a:xfrm>
            <a:prstGeom prst="line">
              <a:avLst/>
            </a:prstGeom>
            <a:noFill/>
            <a:ln w="9525">
              <a:solidFill>
                <a:schemeClr val="tx1"/>
              </a:solidFill>
              <a:round/>
              <a:headEnd/>
              <a:tailEnd type="triangle" w="med" len="med"/>
            </a:ln>
          </p:spPr>
          <p:txBody>
            <a:bodyPr/>
            <a:lstStyle/>
            <a:p>
              <a:endParaRPr lang="zh-CN" altLang="en-US"/>
            </a:p>
          </p:txBody>
        </p:sp>
        <p:sp>
          <p:nvSpPr>
            <p:cNvPr id="53259" name="Rectangle 12"/>
            <p:cNvSpPr>
              <a:spLocks noChangeArrowheads="1"/>
            </p:cNvSpPr>
            <p:nvPr/>
          </p:nvSpPr>
          <p:spPr bwMode="auto">
            <a:xfrm>
              <a:off x="1655" y="3362"/>
              <a:ext cx="636"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i++;</a:t>
              </a:r>
            </a:p>
          </p:txBody>
        </p:sp>
        <p:sp>
          <p:nvSpPr>
            <p:cNvPr id="53260" name="Line 13"/>
            <p:cNvSpPr>
              <a:spLocks noChangeShapeType="1"/>
            </p:cNvSpPr>
            <p:nvPr/>
          </p:nvSpPr>
          <p:spPr bwMode="auto">
            <a:xfrm>
              <a:off x="1973" y="2296"/>
              <a:ext cx="0" cy="181"/>
            </a:xfrm>
            <a:prstGeom prst="line">
              <a:avLst/>
            </a:prstGeom>
            <a:noFill/>
            <a:ln w="9525">
              <a:solidFill>
                <a:schemeClr val="tx1"/>
              </a:solidFill>
              <a:round/>
              <a:headEnd/>
              <a:tailEnd type="triangle" w="med" len="med"/>
            </a:ln>
          </p:spPr>
          <p:txBody>
            <a:bodyPr/>
            <a:lstStyle/>
            <a:p>
              <a:endParaRPr lang="zh-CN" altLang="en-US"/>
            </a:p>
          </p:txBody>
        </p:sp>
        <p:sp>
          <p:nvSpPr>
            <p:cNvPr id="53261" name="Line 14"/>
            <p:cNvSpPr>
              <a:spLocks noChangeShapeType="1"/>
            </p:cNvSpPr>
            <p:nvPr/>
          </p:nvSpPr>
          <p:spPr bwMode="auto">
            <a:xfrm>
              <a:off x="1973" y="1079"/>
              <a:ext cx="0" cy="181"/>
            </a:xfrm>
            <a:prstGeom prst="line">
              <a:avLst/>
            </a:prstGeom>
            <a:noFill/>
            <a:ln w="9525">
              <a:solidFill>
                <a:schemeClr val="tx1"/>
              </a:solidFill>
              <a:round/>
              <a:headEnd/>
              <a:tailEnd type="triangle" w="med" len="med"/>
            </a:ln>
          </p:spPr>
          <p:txBody>
            <a:bodyPr/>
            <a:lstStyle/>
            <a:p>
              <a:endParaRPr lang="zh-CN" altLang="en-US"/>
            </a:p>
          </p:txBody>
        </p:sp>
        <p:sp>
          <p:nvSpPr>
            <p:cNvPr id="53262" name="Line 15"/>
            <p:cNvSpPr>
              <a:spLocks noChangeShapeType="1"/>
            </p:cNvSpPr>
            <p:nvPr/>
          </p:nvSpPr>
          <p:spPr bwMode="auto">
            <a:xfrm>
              <a:off x="1156" y="1842"/>
              <a:ext cx="0" cy="1951"/>
            </a:xfrm>
            <a:prstGeom prst="line">
              <a:avLst/>
            </a:prstGeom>
            <a:noFill/>
            <a:ln w="9525">
              <a:solidFill>
                <a:schemeClr val="tx1"/>
              </a:solidFill>
              <a:round/>
              <a:headEnd/>
              <a:tailEnd/>
            </a:ln>
          </p:spPr>
          <p:txBody>
            <a:bodyPr/>
            <a:lstStyle/>
            <a:p>
              <a:endParaRPr lang="zh-CN" altLang="en-US"/>
            </a:p>
          </p:txBody>
        </p:sp>
        <p:sp>
          <p:nvSpPr>
            <p:cNvPr id="53263" name="Line 16"/>
            <p:cNvSpPr>
              <a:spLocks noChangeShapeType="1"/>
            </p:cNvSpPr>
            <p:nvPr/>
          </p:nvSpPr>
          <p:spPr bwMode="auto">
            <a:xfrm>
              <a:off x="1973" y="3612"/>
              <a:ext cx="0" cy="181"/>
            </a:xfrm>
            <a:prstGeom prst="line">
              <a:avLst/>
            </a:prstGeom>
            <a:noFill/>
            <a:ln w="9525">
              <a:solidFill>
                <a:schemeClr val="tx1"/>
              </a:solidFill>
              <a:round/>
              <a:headEnd/>
              <a:tailEnd/>
            </a:ln>
          </p:spPr>
          <p:txBody>
            <a:bodyPr/>
            <a:lstStyle/>
            <a:p>
              <a:endParaRPr lang="zh-CN" altLang="en-US"/>
            </a:p>
          </p:txBody>
        </p:sp>
        <p:sp>
          <p:nvSpPr>
            <p:cNvPr id="53264" name="Line 17"/>
            <p:cNvSpPr>
              <a:spLocks noChangeShapeType="1"/>
            </p:cNvSpPr>
            <p:nvPr/>
          </p:nvSpPr>
          <p:spPr bwMode="auto">
            <a:xfrm>
              <a:off x="1156" y="3793"/>
              <a:ext cx="817" cy="0"/>
            </a:xfrm>
            <a:prstGeom prst="line">
              <a:avLst/>
            </a:prstGeom>
            <a:noFill/>
            <a:ln w="9525">
              <a:solidFill>
                <a:schemeClr val="tx1"/>
              </a:solidFill>
              <a:round/>
              <a:headEnd/>
              <a:tailEnd/>
            </a:ln>
          </p:spPr>
          <p:txBody>
            <a:bodyPr/>
            <a:lstStyle/>
            <a:p>
              <a:endParaRPr lang="zh-CN" altLang="en-US"/>
            </a:p>
          </p:txBody>
        </p:sp>
        <p:sp>
          <p:nvSpPr>
            <p:cNvPr id="53265" name="Line 18"/>
            <p:cNvSpPr>
              <a:spLocks noChangeShapeType="1"/>
            </p:cNvSpPr>
            <p:nvPr/>
          </p:nvSpPr>
          <p:spPr bwMode="auto">
            <a:xfrm>
              <a:off x="2517" y="2115"/>
              <a:ext cx="817" cy="0"/>
            </a:xfrm>
            <a:prstGeom prst="line">
              <a:avLst/>
            </a:prstGeom>
            <a:noFill/>
            <a:ln w="9525">
              <a:solidFill>
                <a:schemeClr val="tx1"/>
              </a:solidFill>
              <a:round/>
              <a:headEnd/>
              <a:tailEnd/>
            </a:ln>
          </p:spPr>
          <p:txBody>
            <a:bodyPr/>
            <a:lstStyle/>
            <a:p>
              <a:endParaRPr lang="zh-CN" altLang="en-US"/>
            </a:p>
          </p:txBody>
        </p:sp>
        <p:sp>
          <p:nvSpPr>
            <p:cNvPr id="53266" name="Line 19"/>
            <p:cNvSpPr>
              <a:spLocks noChangeShapeType="1"/>
            </p:cNvSpPr>
            <p:nvPr/>
          </p:nvSpPr>
          <p:spPr bwMode="auto">
            <a:xfrm>
              <a:off x="3334" y="2115"/>
              <a:ext cx="0" cy="181"/>
            </a:xfrm>
            <a:prstGeom prst="line">
              <a:avLst/>
            </a:prstGeom>
            <a:noFill/>
            <a:ln w="9525">
              <a:solidFill>
                <a:schemeClr val="tx1"/>
              </a:solidFill>
              <a:round/>
              <a:headEnd/>
              <a:tailEnd type="triangle" w="med" len="med"/>
            </a:ln>
          </p:spPr>
          <p:txBody>
            <a:bodyPr/>
            <a:lstStyle/>
            <a:p>
              <a:endParaRPr lang="zh-CN" altLang="en-US"/>
            </a:p>
          </p:txBody>
        </p:sp>
        <p:sp>
          <p:nvSpPr>
            <p:cNvPr id="53267" name="Rectangle 20"/>
            <p:cNvSpPr>
              <a:spLocks noChangeArrowheads="1"/>
            </p:cNvSpPr>
            <p:nvPr/>
          </p:nvSpPr>
          <p:spPr bwMode="auto">
            <a:xfrm>
              <a:off x="2948" y="2304"/>
              <a:ext cx="772"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return;</a:t>
              </a:r>
            </a:p>
          </p:txBody>
        </p:sp>
        <p:sp>
          <p:nvSpPr>
            <p:cNvPr id="53268" name="Rectangle 21"/>
            <p:cNvSpPr>
              <a:spLocks noChangeArrowheads="1"/>
            </p:cNvSpPr>
            <p:nvPr/>
          </p:nvSpPr>
          <p:spPr bwMode="auto">
            <a:xfrm>
              <a:off x="2789" y="1890"/>
              <a:ext cx="409"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Yes</a:t>
              </a:r>
            </a:p>
          </p:txBody>
        </p:sp>
        <p:sp>
          <p:nvSpPr>
            <p:cNvPr id="53269" name="Rectangle 22"/>
            <p:cNvSpPr>
              <a:spLocks noChangeArrowheads="1"/>
            </p:cNvSpPr>
            <p:nvPr/>
          </p:nvSpPr>
          <p:spPr bwMode="auto">
            <a:xfrm>
              <a:off x="2018" y="2272"/>
              <a:ext cx="272"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No</a:t>
              </a:r>
            </a:p>
          </p:txBody>
        </p:sp>
        <p:sp>
          <p:nvSpPr>
            <p:cNvPr id="53270" name="AutoShape 26"/>
            <p:cNvSpPr>
              <a:spLocks noChangeArrowheads="1"/>
            </p:cNvSpPr>
            <p:nvPr/>
          </p:nvSpPr>
          <p:spPr bwMode="auto">
            <a:xfrm>
              <a:off x="1746" y="890"/>
              <a:ext cx="454" cy="182"/>
            </a:xfrm>
            <a:prstGeom prst="roundRect">
              <a:avLst>
                <a:gd name="adj" fmla="val 16667"/>
              </a:avLst>
            </a:prstGeom>
            <a:noFill/>
            <a:ln w="9525">
              <a:solidFill>
                <a:schemeClr val="tx1"/>
              </a:solidFill>
              <a:round/>
              <a:headEnd/>
              <a:tailEnd/>
            </a:ln>
          </p:spPr>
          <p:txBody>
            <a:bodyPr wrap="none" anchor="ctr"/>
            <a:lstStyle/>
            <a:p>
              <a:pPr algn="ctr"/>
              <a:r>
                <a:rPr lang="zh-CN" altLang="en-US"/>
                <a:t>入口</a:t>
              </a:r>
            </a:p>
          </p:txBody>
        </p:sp>
      </p:grpSp>
    </p:spTree>
    <p:extLst>
      <p:ext uri="{BB962C8B-B14F-4D97-AF65-F5344CB8AC3E}">
        <p14:creationId xmlns:p14="http://schemas.microsoft.com/office/powerpoint/2010/main" val="3492420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4"/>
          <p:cNvSpPr>
            <a:spLocks noGrp="1"/>
          </p:cNvSpPr>
          <p:nvPr>
            <p:ph type="title"/>
          </p:nvPr>
        </p:nvSpPr>
        <p:spPr/>
        <p:txBody>
          <a:bodyPr/>
          <a:lstStyle/>
          <a:p>
            <a:r>
              <a:rPr lang="en-US" altLang="zh-CN" dirty="0"/>
              <a:t>1.1</a:t>
            </a:r>
            <a:r>
              <a:rPr lang="zh-CN" altLang="en-US" dirty="0"/>
              <a:t>基本概念</a:t>
            </a:r>
            <a:r>
              <a:rPr lang="en-US" altLang="zh-CN" dirty="0"/>
              <a:t>—N-S</a:t>
            </a:r>
            <a:r>
              <a:rPr lang="zh-CN" altLang="en-US" dirty="0"/>
              <a:t>图描述</a:t>
            </a:r>
          </a:p>
        </p:txBody>
      </p:sp>
      <p:sp>
        <p:nvSpPr>
          <p:cNvPr id="54275" name="Rectangle 6"/>
          <p:cNvSpPr>
            <a:spLocks noGrp="1" noChangeArrowheads="1"/>
          </p:cNvSpPr>
          <p:nvPr>
            <p:ph type="sldNum" sz="quarter" idx="10"/>
          </p:nvPr>
        </p:nvSpPr>
        <p:spPr>
          <a:noFill/>
        </p:spPr>
        <p:txBody>
          <a:bodyPr/>
          <a:lstStyle/>
          <a:p>
            <a:fld id="{1037FD8B-3B99-4612-ABB6-5D95333C8C32}" type="slidenum">
              <a:rPr lang="zh-CN" altLang="en-US" smtClean="0"/>
              <a:pPr/>
              <a:t>31</a:t>
            </a:fld>
            <a:endParaRPr lang="en-US" altLang="zh-CN"/>
          </a:p>
        </p:txBody>
      </p:sp>
      <p:grpSp>
        <p:nvGrpSpPr>
          <p:cNvPr id="54276" name="Group 31"/>
          <p:cNvGrpSpPr>
            <a:grpSpLocks/>
          </p:cNvGrpSpPr>
          <p:nvPr/>
        </p:nvGrpSpPr>
        <p:grpSpPr bwMode="auto">
          <a:xfrm>
            <a:off x="2927648" y="2014240"/>
            <a:ext cx="3168650" cy="3668712"/>
            <a:chOff x="1247" y="1164"/>
            <a:chExt cx="1724" cy="2311"/>
          </a:xfrm>
        </p:grpSpPr>
        <p:sp>
          <p:nvSpPr>
            <p:cNvPr id="54277" name="Rectangle 7"/>
            <p:cNvSpPr>
              <a:spLocks noChangeArrowheads="1"/>
            </p:cNvSpPr>
            <p:nvPr/>
          </p:nvSpPr>
          <p:spPr bwMode="auto">
            <a:xfrm>
              <a:off x="1248" y="1164"/>
              <a:ext cx="1723" cy="660"/>
            </a:xfrm>
            <a:prstGeom prst="rect">
              <a:avLst/>
            </a:prstGeom>
            <a:noFill/>
            <a:ln w="9525">
              <a:solidFill>
                <a:schemeClr val="tx1"/>
              </a:solidFill>
              <a:miter lim="800000"/>
              <a:headEnd/>
              <a:tailEnd/>
            </a:ln>
          </p:spPr>
          <p:txBody>
            <a:bodyPr lIns="18000" tIns="10800" rIns="18000" bIns="10800" anchor="ctr" anchorCtr="1">
              <a:spAutoFit/>
            </a:bodyPr>
            <a:lstStyle/>
            <a:p>
              <a:pPr algn="ctr">
                <a:lnSpc>
                  <a:spcPct val="125000"/>
                </a:lnSpc>
              </a:pPr>
              <a:r>
                <a:rPr lang="en-US" altLang="zh-CN" sz="2800" b="1" dirty="0"/>
                <a:t>f1=0, f2=1, </a:t>
              </a:r>
              <a:r>
                <a:rPr lang="en-US" altLang="zh-CN" sz="2800" b="1" dirty="0" err="1"/>
                <a:t>i</a:t>
              </a:r>
              <a:r>
                <a:rPr lang="en-US" altLang="zh-CN" sz="2800" b="1" dirty="0"/>
                <a:t>=3;</a:t>
              </a:r>
            </a:p>
            <a:p>
              <a:pPr algn="ctr">
                <a:lnSpc>
                  <a:spcPct val="125000"/>
                </a:lnSpc>
              </a:pPr>
              <a:r>
                <a:rPr lang="en-US" altLang="zh-CN" sz="2800" b="1" dirty="0" err="1"/>
                <a:t>printf</a:t>
              </a:r>
              <a:r>
                <a:rPr lang="en-US" altLang="zh-CN" sz="2800" b="1" dirty="0"/>
                <a:t>(f1, f2);</a:t>
              </a:r>
              <a:endParaRPr lang="zh-CN" altLang="en-US" sz="2800" b="1" dirty="0"/>
            </a:p>
          </p:txBody>
        </p:sp>
        <p:sp>
          <p:nvSpPr>
            <p:cNvPr id="54278" name="Rectangle 25"/>
            <p:cNvSpPr>
              <a:spLocks noChangeArrowheads="1"/>
            </p:cNvSpPr>
            <p:nvPr/>
          </p:nvSpPr>
          <p:spPr bwMode="auto">
            <a:xfrm>
              <a:off x="1247" y="1842"/>
              <a:ext cx="1724" cy="1633"/>
            </a:xfrm>
            <a:prstGeom prst="rect">
              <a:avLst/>
            </a:prstGeom>
            <a:noFill/>
            <a:ln w="9525">
              <a:solidFill>
                <a:schemeClr val="tx1"/>
              </a:solidFill>
              <a:miter lim="800000"/>
              <a:headEnd/>
              <a:tailEnd/>
            </a:ln>
          </p:spPr>
          <p:txBody>
            <a:bodyPr lIns="18000" tIns="10800" rIns="18000" bIns="10800"/>
            <a:lstStyle/>
            <a:p>
              <a:pPr>
                <a:lnSpc>
                  <a:spcPct val="125000"/>
                </a:lnSpc>
              </a:pPr>
              <a:r>
                <a:rPr lang="zh-CN" altLang="en-US" sz="2400" b="1"/>
                <a:t>当</a:t>
              </a:r>
              <a:r>
                <a:rPr lang="en-US" altLang="zh-CN" sz="2800" b="1"/>
                <a:t>i</a:t>
              </a:r>
              <a:r>
                <a:rPr lang="en-US" altLang="zh-CN" b="1"/>
                <a:t>≤</a:t>
              </a:r>
              <a:r>
                <a:rPr lang="en-US" altLang="zh-CN" sz="2800" b="1">
                  <a:solidFill>
                    <a:srgbClr val="CC0000"/>
                  </a:solidFill>
                </a:rPr>
                <a:t>n</a:t>
              </a:r>
              <a:r>
                <a:rPr lang="zh-CN" altLang="en-US" sz="2400" b="1"/>
                <a:t>时</a:t>
              </a:r>
            </a:p>
          </p:txBody>
        </p:sp>
        <p:sp>
          <p:nvSpPr>
            <p:cNvPr id="54279" name="Rectangle 26"/>
            <p:cNvSpPr>
              <a:spLocks noChangeArrowheads="1"/>
            </p:cNvSpPr>
            <p:nvPr/>
          </p:nvSpPr>
          <p:spPr bwMode="auto">
            <a:xfrm>
              <a:off x="1610" y="2205"/>
              <a:ext cx="1360" cy="1270"/>
            </a:xfrm>
            <a:prstGeom prst="rect">
              <a:avLst/>
            </a:prstGeom>
            <a:noFill/>
            <a:ln w="9525">
              <a:solidFill>
                <a:schemeClr val="tx1"/>
              </a:solidFill>
              <a:miter lim="800000"/>
              <a:headEnd/>
              <a:tailEnd/>
            </a:ln>
          </p:spPr>
          <p:txBody>
            <a:bodyPr lIns="18000" tIns="10800" rIns="18000" bIns="10800" anchor="ctr" anchorCtr="1"/>
            <a:lstStyle/>
            <a:p>
              <a:pPr>
                <a:lnSpc>
                  <a:spcPct val="120000"/>
                </a:lnSpc>
              </a:pPr>
              <a:r>
                <a:rPr lang="en-US" altLang="zh-CN" sz="2800" b="1" dirty="0"/>
                <a:t>f1= f2+f1;</a:t>
              </a:r>
            </a:p>
            <a:p>
              <a:pPr>
                <a:lnSpc>
                  <a:spcPct val="120000"/>
                </a:lnSpc>
              </a:pPr>
              <a:r>
                <a:rPr lang="en-US" altLang="zh-CN" sz="2800" b="1" dirty="0"/>
                <a:t>f1</a:t>
              </a:r>
              <a:r>
                <a:rPr lang="en-US" altLang="zh-CN" sz="2800" b="1" dirty="0">
                  <a:sym typeface="Symbol" pitchFamily="18" charset="2"/>
                </a:rPr>
                <a:t></a:t>
              </a:r>
              <a:r>
                <a:rPr lang="en-US" altLang="zh-CN" sz="2800" b="1" dirty="0"/>
                <a:t>f2;</a:t>
              </a:r>
              <a:endParaRPr lang="zh-CN" altLang="en-US" sz="2800" b="1" dirty="0"/>
            </a:p>
            <a:p>
              <a:pPr>
                <a:lnSpc>
                  <a:spcPct val="120000"/>
                </a:lnSpc>
              </a:pPr>
              <a:r>
                <a:rPr lang="en-US" altLang="zh-CN" sz="2800" b="1" dirty="0" err="1"/>
                <a:t>printf</a:t>
              </a:r>
              <a:r>
                <a:rPr lang="en-US" altLang="zh-CN" sz="2800" b="1" dirty="0"/>
                <a:t>(f1);</a:t>
              </a:r>
            </a:p>
            <a:p>
              <a:pPr>
                <a:lnSpc>
                  <a:spcPct val="120000"/>
                </a:lnSpc>
              </a:pPr>
              <a:r>
                <a:rPr lang="en-US" altLang="zh-CN" sz="2800" b="1" dirty="0" err="1"/>
                <a:t>i</a:t>
              </a:r>
              <a:r>
                <a:rPr lang="en-US" altLang="zh-CN" sz="2800" b="1" dirty="0"/>
                <a:t>++;</a:t>
              </a:r>
            </a:p>
          </p:txBody>
        </p:sp>
      </p:grpSp>
      <p:grpSp>
        <p:nvGrpSpPr>
          <p:cNvPr id="13" name="组合 12"/>
          <p:cNvGrpSpPr/>
          <p:nvPr/>
        </p:nvGrpSpPr>
        <p:grpSpPr>
          <a:xfrm>
            <a:off x="6528049" y="1988840"/>
            <a:ext cx="2952327" cy="2232248"/>
            <a:chOff x="5004048" y="1988840"/>
            <a:chExt cx="2952327" cy="2232248"/>
          </a:xfrm>
        </p:grpSpPr>
        <p:sp>
          <p:nvSpPr>
            <p:cNvPr id="2" name="矩形 1"/>
            <p:cNvSpPr/>
            <p:nvPr/>
          </p:nvSpPr>
          <p:spPr>
            <a:xfrm>
              <a:off x="5004048" y="1988840"/>
              <a:ext cx="2952327"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1"/>
              <a:endCxn id="2" idx="3"/>
            </p:cNvCxnSpPr>
            <p:nvPr/>
          </p:nvCxnSpPr>
          <p:spPr>
            <a:xfrm>
              <a:off x="5004048" y="3104964"/>
              <a:ext cx="29523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480211" y="1988840"/>
              <a:ext cx="1476164" cy="1098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5004048" y="1988841"/>
              <a:ext cx="1476163" cy="11161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60132" y="2175247"/>
              <a:ext cx="1476164" cy="461665"/>
            </a:xfrm>
            <a:prstGeom prst="rect">
              <a:avLst/>
            </a:prstGeom>
            <a:noFill/>
          </p:spPr>
          <p:txBody>
            <a:bodyPr wrap="square" rtlCol="0">
              <a:spAutoFit/>
            </a:bodyPr>
            <a:lstStyle/>
            <a:p>
              <a:r>
                <a:rPr lang="zh-CN" altLang="en-US" sz="2400" b="1" dirty="0"/>
                <a:t>判断条件</a:t>
              </a:r>
            </a:p>
          </p:txBody>
        </p:sp>
        <p:sp>
          <p:nvSpPr>
            <p:cNvPr id="18" name="TextBox 17"/>
            <p:cNvSpPr txBox="1"/>
            <p:nvPr/>
          </p:nvSpPr>
          <p:spPr>
            <a:xfrm>
              <a:off x="5130063" y="2588714"/>
              <a:ext cx="738081" cy="461665"/>
            </a:xfrm>
            <a:prstGeom prst="rect">
              <a:avLst/>
            </a:prstGeom>
            <a:noFill/>
          </p:spPr>
          <p:txBody>
            <a:bodyPr wrap="square" rtlCol="0">
              <a:spAutoFit/>
            </a:bodyPr>
            <a:lstStyle/>
            <a:p>
              <a:r>
                <a:rPr lang="en-US" altLang="zh-CN" sz="2400" b="1" dirty="0"/>
                <a:t>Yes</a:t>
              </a:r>
              <a:endParaRPr lang="zh-CN" altLang="en-US" sz="2400" b="1" dirty="0"/>
            </a:p>
          </p:txBody>
        </p:sp>
        <p:sp>
          <p:nvSpPr>
            <p:cNvPr id="19" name="TextBox 18"/>
            <p:cNvSpPr txBox="1"/>
            <p:nvPr/>
          </p:nvSpPr>
          <p:spPr>
            <a:xfrm>
              <a:off x="7236296" y="2607295"/>
              <a:ext cx="612068" cy="461665"/>
            </a:xfrm>
            <a:prstGeom prst="rect">
              <a:avLst/>
            </a:prstGeom>
            <a:noFill/>
          </p:spPr>
          <p:txBody>
            <a:bodyPr wrap="square" rtlCol="0">
              <a:spAutoFit/>
            </a:bodyPr>
            <a:lstStyle/>
            <a:p>
              <a:r>
                <a:rPr lang="en-US" altLang="zh-CN" sz="2400" b="1" dirty="0"/>
                <a:t>No</a:t>
              </a:r>
              <a:endParaRPr lang="zh-CN" altLang="en-US" sz="2400" b="1" dirty="0"/>
            </a:p>
          </p:txBody>
        </p:sp>
        <p:cxnSp>
          <p:nvCxnSpPr>
            <p:cNvPr id="20" name="直接连接符 19"/>
            <p:cNvCxnSpPr>
              <a:stCxn id="2" idx="2"/>
            </p:cNvCxnSpPr>
            <p:nvPr/>
          </p:nvCxnSpPr>
          <p:spPr>
            <a:xfrm flipV="1">
              <a:off x="6480212" y="3111370"/>
              <a:ext cx="0" cy="1109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4253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423592" y="502010"/>
            <a:ext cx="7560840"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算法的复杂性分析</a:t>
            </a:r>
            <a:endParaRPr lang="en-US" altLang="zh-CN" dirty="0"/>
          </a:p>
        </p:txBody>
      </p:sp>
      <p:sp>
        <p:nvSpPr>
          <p:cNvPr id="47107" name="Rectangle 3"/>
          <p:cNvSpPr>
            <a:spLocks noGrp="1" noChangeArrowheads="1"/>
          </p:cNvSpPr>
          <p:nvPr>
            <p:ph idx="1"/>
          </p:nvPr>
        </p:nvSpPr>
        <p:spPr/>
        <p:txBody>
          <a:bodyPr/>
          <a:lstStyle/>
          <a:p>
            <a:pPr marL="450850" indent="-450850">
              <a:lnSpc>
                <a:spcPct val="125000"/>
              </a:lnSpc>
              <a:spcBef>
                <a:spcPts val="0"/>
              </a:spcBef>
              <a:defRPr/>
            </a:pPr>
            <a:r>
              <a:rPr lang="zh-CN" altLang="en-US" dirty="0">
                <a:solidFill>
                  <a:srgbClr val="990033"/>
                </a:solidFill>
                <a:latin typeface="楷体" pitchFamily="49" charset="-122"/>
              </a:rPr>
              <a:t>算法复杂度</a:t>
            </a:r>
            <a:r>
              <a:rPr lang="en-US" altLang="zh-CN" dirty="0">
                <a:solidFill>
                  <a:srgbClr val="008000"/>
                </a:solidFill>
                <a:ea typeface="黑体" pitchFamily="2" charset="-122"/>
              </a:rPr>
              <a:t>(Algorithm Complexity)</a:t>
            </a:r>
            <a:r>
              <a:rPr lang="zh-CN" altLang="en-US" dirty="0"/>
              <a:t>：算法占用机器资源的多少，主要有算法运行所需的机器时间和所占用的存储空间。</a:t>
            </a:r>
          </a:p>
          <a:p>
            <a:pPr marL="450850" indent="-450850">
              <a:lnSpc>
                <a:spcPct val="125000"/>
              </a:lnSpc>
              <a:spcBef>
                <a:spcPts val="0"/>
              </a:spcBef>
              <a:defRPr/>
            </a:pPr>
            <a:r>
              <a:rPr lang="zh-CN" altLang="en-US" dirty="0">
                <a:solidFill>
                  <a:srgbClr val="990033"/>
                </a:solidFill>
                <a:latin typeface="楷体" pitchFamily="49" charset="-122"/>
              </a:rPr>
              <a:t>时间复杂度</a:t>
            </a:r>
            <a:r>
              <a:rPr lang="en-US" altLang="zh-CN" dirty="0">
                <a:solidFill>
                  <a:srgbClr val="008000"/>
                </a:solidFill>
                <a:ea typeface="黑体" pitchFamily="2" charset="-122"/>
              </a:rPr>
              <a:t>(Time Complexity)</a:t>
            </a:r>
            <a:r>
              <a:rPr lang="zh-CN" altLang="en-US" dirty="0"/>
              <a:t>：算法运行所需要的执行时间，</a:t>
            </a:r>
            <a:r>
              <a:rPr lang="en-US" altLang="zh-CN" dirty="0"/>
              <a:t>T(n)= O(f(n))</a:t>
            </a:r>
            <a:r>
              <a:rPr lang="zh-CN" altLang="en-US" dirty="0"/>
              <a:t>。</a:t>
            </a:r>
          </a:p>
          <a:p>
            <a:pPr marL="450850" indent="-450850">
              <a:lnSpc>
                <a:spcPct val="125000"/>
              </a:lnSpc>
              <a:spcBef>
                <a:spcPts val="0"/>
              </a:spcBef>
              <a:defRPr/>
            </a:pPr>
            <a:r>
              <a:rPr lang="zh-CN" altLang="en-US" dirty="0">
                <a:solidFill>
                  <a:srgbClr val="990033"/>
                </a:solidFill>
                <a:latin typeface="楷体" pitchFamily="49" charset="-122"/>
              </a:rPr>
              <a:t>空间复杂度</a:t>
            </a:r>
            <a:r>
              <a:rPr lang="en-US" altLang="zh-CN" dirty="0">
                <a:solidFill>
                  <a:srgbClr val="008000"/>
                </a:solidFill>
                <a:ea typeface="黑体" pitchFamily="2" charset="-122"/>
              </a:rPr>
              <a:t>(Space Complexity)</a:t>
            </a:r>
            <a:r>
              <a:rPr lang="zh-CN" altLang="en-US" dirty="0"/>
              <a:t>：算法运行所需要的存储空间度量，</a:t>
            </a:r>
            <a:r>
              <a:rPr lang="en-US" altLang="zh-CN" dirty="0"/>
              <a:t>S(n)= O(f(n))</a:t>
            </a:r>
            <a:r>
              <a:rPr lang="zh-CN" altLang="en-US" dirty="0"/>
              <a:t>。</a:t>
            </a:r>
          </a:p>
        </p:txBody>
      </p:sp>
      <p:sp>
        <p:nvSpPr>
          <p:cNvPr id="55300" name="Rectangle 6"/>
          <p:cNvSpPr>
            <a:spLocks noGrp="1" noChangeArrowheads="1"/>
          </p:cNvSpPr>
          <p:nvPr>
            <p:ph type="sldNum" sz="quarter" idx="10"/>
          </p:nvPr>
        </p:nvSpPr>
        <p:spPr>
          <a:noFill/>
        </p:spPr>
        <p:txBody>
          <a:bodyPr/>
          <a:lstStyle/>
          <a:p>
            <a:fld id="{67BD7F3B-BD78-4F64-A77A-1BB57BF9C497}" type="slidenum">
              <a:rPr lang="zh-CN" altLang="en-US" smtClean="0"/>
              <a:pPr/>
              <a:t>32</a:t>
            </a:fld>
            <a:endParaRPr lang="en-US" altLang="zh-CN"/>
          </a:p>
        </p:txBody>
      </p:sp>
    </p:spTree>
    <p:extLst>
      <p:ext uri="{BB962C8B-B14F-4D97-AF65-F5344CB8AC3E}">
        <p14:creationId xmlns:p14="http://schemas.microsoft.com/office/powerpoint/2010/main" val="212674940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351584" y="502010"/>
            <a:ext cx="7776864"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算法的复杂性分析</a:t>
            </a:r>
            <a:endParaRPr lang="en-US" altLang="zh-CN" dirty="0"/>
          </a:p>
        </p:txBody>
      </p:sp>
      <p:sp>
        <p:nvSpPr>
          <p:cNvPr id="48131" name="Rectangle 3"/>
          <p:cNvSpPr>
            <a:spLocks noGrp="1" noChangeArrowheads="1"/>
          </p:cNvSpPr>
          <p:nvPr>
            <p:ph idx="1"/>
          </p:nvPr>
        </p:nvSpPr>
        <p:spPr/>
        <p:txBody>
          <a:bodyPr/>
          <a:lstStyle/>
          <a:p>
            <a:pPr marL="450850" indent="-450850" eaLnBrk="1" hangingPunct="1">
              <a:defRPr/>
            </a:pPr>
            <a:r>
              <a:rPr lang="zh-CN" altLang="en-US"/>
              <a:t>与算法执行时间相关的因素：</a:t>
            </a:r>
          </a:p>
          <a:p>
            <a:pPr marL="450850" indent="-450850" eaLnBrk="1" hangingPunct="1">
              <a:buNone/>
              <a:defRPr/>
            </a:pPr>
            <a:r>
              <a:rPr lang="zh-CN" altLang="en-US"/>
              <a:t>	</a:t>
            </a:r>
            <a:r>
              <a:rPr lang="zh-CN" altLang="en-US">
                <a:solidFill>
                  <a:srgbClr val="579321"/>
                </a:solidFill>
                <a:sym typeface="Wingdings" pitchFamily="2" charset="2"/>
              </a:rPr>
              <a:t> </a:t>
            </a:r>
            <a:r>
              <a:rPr lang="zh-CN" altLang="en-US"/>
              <a:t>算法选用的策略；</a:t>
            </a:r>
          </a:p>
          <a:p>
            <a:pPr marL="450850" indent="-450850" eaLnBrk="1" hangingPunct="1">
              <a:buNone/>
              <a:defRPr/>
            </a:pPr>
            <a:r>
              <a:rPr lang="en-US" altLang="zh-CN"/>
              <a:t>	</a:t>
            </a:r>
            <a:r>
              <a:rPr lang="zh-CN" altLang="en-US">
                <a:solidFill>
                  <a:srgbClr val="579321"/>
                </a:solidFill>
                <a:sym typeface="Wingdings" pitchFamily="2" charset="2"/>
              </a:rPr>
              <a:t> </a:t>
            </a:r>
            <a:r>
              <a:rPr lang="zh-CN" altLang="en-US"/>
              <a:t>问题的规模；</a:t>
            </a:r>
          </a:p>
          <a:p>
            <a:pPr marL="450850" indent="-450850" eaLnBrk="1" hangingPunct="1">
              <a:buNone/>
              <a:defRPr/>
            </a:pPr>
            <a:r>
              <a:rPr lang="zh-CN" altLang="en-US">
                <a:solidFill>
                  <a:srgbClr val="579321"/>
                </a:solidFill>
                <a:sym typeface="Wingdings" pitchFamily="2" charset="2"/>
              </a:rPr>
              <a:t>	 </a:t>
            </a:r>
            <a:r>
              <a:rPr lang="zh-CN" altLang="en-US"/>
              <a:t>编写程序的语言；</a:t>
            </a:r>
          </a:p>
          <a:p>
            <a:pPr marL="450850" indent="-450850" eaLnBrk="1" hangingPunct="1">
              <a:buNone/>
              <a:defRPr/>
            </a:pPr>
            <a:r>
              <a:rPr lang="en-US" altLang="zh-CN"/>
              <a:t>	</a:t>
            </a:r>
            <a:r>
              <a:rPr lang="zh-CN" altLang="en-US">
                <a:solidFill>
                  <a:srgbClr val="579321"/>
                </a:solidFill>
                <a:sym typeface="Wingdings" pitchFamily="2" charset="2"/>
              </a:rPr>
              <a:t> </a:t>
            </a:r>
            <a:r>
              <a:rPr lang="zh-CN" altLang="en-US"/>
              <a:t>编译程序产生的机器代码的质量；</a:t>
            </a:r>
          </a:p>
          <a:p>
            <a:pPr marL="450850" indent="-450850" eaLnBrk="1" hangingPunct="1">
              <a:buNone/>
              <a:defRPr/>
            </a:pPr>
            <a:r>
              <a:rPr lang="en-US" altLang="zh-CN"/>
              <a:t>	</a:t>
            </a:r>
            <a:r>
              <a:rPr lang="zh-CN" altLang="en-US">
                <a:solidFill>
                  <a:srgbClr val="579321"/>
                </a:solidFill>
                <a:sym typeface="Wingdings" pitchFamily="2" charset="2"/>
              </a:rPr>
              <a:t></a:t>
            </a:r>
            <a:r>
              <a:rPr lang="en-US" altLang="zh-CN"/>
              <a:t> </a:t>
            </a:r>
            <a:r>
              <a:rPr lang="zh-CN" altLang="en-US"/>
              <a:t>计算机执行指令的速度。</a:t>
            </a:r>
          </a:p>
        </p:txBody>
      </p:sp>
      <p:sp>
        <p:nvSpPr>
          <p:cNvPr id="56324" name="Rectangle 6"/>
          <p:cNvSpPr>
            <a:spLocks noGrp="1" noChangeArrowheads="1"/>
          </p:cNvSpPr>
          <p:nvPr>
            <p:ph type="sldNum" sz="quarter" idx="10"/>
          </p:nvPr>
        </p:nvSpPr>
        <p:spPr>
          <a:noFill/>
        </p:spPr>
        <p:txBody>
          <a:bodyPr/>
          <a:lstStyle/>
          <a:p>
            <a:fld id="{F7AA180F-43E6-4D3A-823A-E9D09A9567A4}" type="slidenum">
              <a:rPr lang="zh-CN" altLang="en-US" smtClean="0"/>
              <a:pPr/>
              <a:t>33</a:t>
            </a:fld>
            <a:endParaRPr lang="en-US" altLang="zh-CN"/>
          </a:p>
        </p:txBody>
      </p:sp>
    </p:spTree>
    <p:extLst>
      <p:ext uri="{BB962C8B-B14F-4D97-AF65-F5344CB8AC3E}">
        <p14:creationId xmlns:p14="http://schemas.microsoft.com/office/powerpoint/2010/main" val="420590393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marL="450850" indent="-450850" eaLnBrk="1" hangingPunct="1">
              <a:spcBef>
                <a:spcPts val="1200"/>
              </a:spcBef>
              <a:defRPr/>
            </a:pPr>
            <a:r>
              <a:rPr lang="zh-CN" altLang="en-US" dirty="0"/>
              <a:t>算法所需的存储空间包括：</a:t>
            </a:r>
          </a:p>
          <a:p>
            <a:pPr marL="450850" indent="-450850" eaLnBrk="1" hangingPunct="1">
              <a:spcBef>
                <a:spcPts val="1200"/>
              </a:spcBef>
              <a:buNone/>
              <a:defRPr/>
            </a:pPr>
            <a:r>
              <a:rPr lang="en-US" altLang="zh-CN" dirty="0"/>
              <a:t>	</a:t>
            </a:r>
            <a:r>
              <a:rPr lang="en-US" altLang="zh-CN" dirty="0">
                <a:solidFill>
                  <a:srgbClr val="579321"/>
                </a:solidFill>
                <a:sym typeface="Wingdings" pitchFamily="2" charset="2"/>
              </a:rPr>
              <a:t> </a:t>
            </a:r>
            <a:r>
              <a:rPr lang="zh-CN" altLang="en-US" dirty="0"/>
              <a:t>输入数据所占的空间；</a:t>
            </a:r>
          </a:p>
          <a:p>
            <a:pPr marL="450850" indent="-450850" eaLnBrk="1" hangingPunct="1">
              <a:spcBef>
                <a:spcPts val="1200"/>
              </a:spcBef>
              <a:buNone/>
              <a:defRPr/>
            </a:pPr>
            <a:r>
              <a:rPr lang="en-US" altLang="zh-CN" dirty="0"/>
              <a:t>	</a:t>
            </a:r>
            <a:r>
              <a:rPr lang="en-US" altLang="zh-CN" dirty="0">
                <a:solidFill>
                  <a:srgbClr val="579321"/>
                </a:solidFill>
                <a:sym typeface="Wingdings" pitchFamily="2" charset="2"/>
              </a:rPr>
              <a:t> </a:t>
            </a:r>
            <a:r>
              <a:rPr lang="zh-CN" altLang="en-US" dirty="0"/>
              <a:t>程序本身所占的空间；</a:t>
            </a:r>
          </a:p>
          <a:p>
            <a:pPr marL="450850" indent="-450850" eaLnBrk="1" hangingPunct="1">
              <a:spcBef>
                <a:spcPts val="1200"/>
              </a:spcBef>
              <a:buNone/>
              <a:defRPr/>
            </a:pPr>
            <a:r>
              <a:rPr lang="en-US" altLang="zh-CN" dirty="0"/>
              <a:t>	</a:t>
            </a:r>
            <a:r>
              <a:rPr lang="en-US" altLang="zh-CN" dirty="0">
                <a:solidFill>
                  <a:srgbClr val="579321"/>
                </a:solidFill>
                <a:sym typeface="Wingdings" pitchFamily="2" charset="2"/>
              </a:rPr>
              <a:t> </a:t>
            </a:r>
            <a:r>
              <a:rPr lang="zh-CN" altLang="en-US" dirty="0"/>
              <a:t>辅助变量所占的空间。</a:t>
            </a:r>
          </a:p>
        </p:txBody>
      </p:sp>
      <p:sp>
        <p:nvSpPr>
          <p:cNvPr id="57348" name="Rectangle 6"/>
          <p:cNvSpPr>
            <a:spLocks noGrp="1" noChangeArrowheads="1"/>
          </p:cNvSpPr>
          <p:nvPr>
            <p:ph type="sldNum" sz="quarter" idx="10"/>
          </p:nvPr>
        </p:nvSpPr>
        <p:spPr>
          <a:noFill/>
        </p:spPr>
        <p:txBody>
          <a:bodyPr/>
          <a:lstStyle/>
          <a:p>
            <a:fld id="{4EA7B898-1D23-4D5B-9FEC-3904CE355BD6}" type="slidenum">
              <a:rPr lang="zh-CN" altLang="en-US" smtClean="0"/>
              <a:pPr/>
              <a:t>34</a:t>
            </a:fld>
            <a:endParaRPr lang="en-US" altLang="zh-CN"/>
          </a:p>
        </p:txBody>
      </p:sp>
      <p:sp>
        <p:nvSpPr>
          <p:cNvPr id="5" name="Rectangle 2">
            <a:extLst>
              <a:ext uri="{FF2B5EF4-FFF2-40B4-BE49-F238E27FC236}">
                <a16:creationId xmlns:a16="http://schemas.microsoft.com/office/drawing/2014/main" id="{D2C292F9-BBFA-CF46-6E75-21F0B3C58B3A}"/>
              </a:ext>
            </a:extLst>
          </p:cNvPr>
          <p:cNvSpPr>
            <a:spLocks noGrp="1" noChangeArrowheads="1"/>
          </p:cNvSpPr>
          <p:nvPr>
            <p:ph type="title"/>
          </p:nvPr>
        </p:nvSpPr>
        <p:spPr>
          <a:xfrm>
            <a:off x="2351584" y="502010"/>
            <a:ext cx="7776864"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算法的复杂性分析</a:t>
            </a:r>
            <a:endParaRPr lang="en-US" altLang="zh-CN" dirty="0"/>
          </a:p>
        </p:txBody>
      </p:sp>
    </p:spTree>
    <p:extLst>
      <p:ext uri="{BB962C8B-B14F-4D97-AF65-F5344CB8AC3E}">
        <p14:creationId xmlns:p14="http://schemas.microsoft.com/office/powerpoint/2010/main" val="418094808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309801" y="548680"/>
            <a:ext cx="7643837"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算法的复杂性分析</a:t>
            </a:r>
            <a:endParaRPr lang="en-US" altLang="zh-CN" dirty="0"/>
          </a:p>
        </p:txBody>
      </p:sp>
      <p:sp>
        <p:nvSpPr>
          <p:cNvPr id="50179" name="Rectangle 3"/>
          <p:cNvSpPr>
            <a:spLocks noGrp="1" noChangeArrowheads="1"/>
          </p:cNvSpPr>
          <p:nvPr>
            <p:ph idx="1"/>
          </p:nvPr>
        </p:nvSpPr>
        <p:spPr/>
        <p:txBody>
          <a:bodyPr/>
          <a:lstStyle/>
          <a:p>
            <a:pPr eaLnBrk="1" hangingPunct="1">
              <a:defRPr/>
            </a:pPr>
            <a:r>
              <a:rPr lang="zh-CN" altLang="en-US" dirty="0"/>
              <a:t> </a:t>
            </a:r>
            <a:r>
              <a:rPr lang="zh-CN" altLang="en-US" dirty="0">
                <a:solidFill>
                  <a:srgbClr val="0000CC"/>
                </a:solidFill>
              </a:rPr>
              <a:t>算法时间复杂度的估算方法</a:t>
            </a:r>
            <a:r>
              <a:rPr lang="zh-CN" altLang="en-US" dirty="0"/>
              <a:t>：</a:t>
            </a:r>
          </a:p>
          <a:p>
            <a:pPr eaLnBrk="1" hangingPunct="1">
              <a:buFont typeface="Wingdings" pitchFamily="2" charset="2"/>
              <a:buNone/>
              <a:defRPr/>
            </a:pPr>
            <a:r>
              <a:rPr lang="zh-CN" altLang="en-US" dirty="0"/>
              <a:t>从算法中选取一种原操作</a:t>
            </a:r>
            <a:r>
              <a:rPr lang="en-US" altLang="zh-CN" dirty="0">
                <a:solidFill>
                  <a:srgbClr val="008000"/>
                </a:solidFill>
              </a:rPr>
              <a:t>(</a:t>
            </a:r>
            <a:r>
              <a:rPr lang="zh-CN" altLang="en-US" dirty="0">
                <a:solidFill>
                  <a:srgbClr val="008000"/>
                </a:solidFill>
              </a:rPr>
              <a:t>对于所研究的问题来说，该操作是</a:t>
            </a:r>
            <a:r>
              <a:rPr lang="zh-CN" altLang="en-US" dirty="0">
                <a:solidFill>
                  <a:srgbClr val="CC0000"/>
                </a:solidFill>
              </a:rPr>
              <a:t>基本操作</a:t>
            </a:r>
            <a:r>
              <a:rPr lang="en-US" altLang="zh-CN" dirty="0">
                <a:solidFill>
                  <a:srgbClr val="008000"/>
                </a:solidFill>
              </a:rPr>
              <a:t>)</a:t>
            </a:r>
            <a:r>
              <a:rPr lang="zh-CN" altLang="en-US" dirty="0"/>
              <a:t>，将该操作重复执行的次数作为算法时间复杂度的衡量准则。</a:t>
            </a:r>
          </a:p>
          <a:p>
            <a:pPr eaLnBrk="1" hangingPunct="1">
              <a:buFont typeface="Wingdings" pitchFamily="2" charset="2"/>
              <a:buNone/>
              <a:defRPr/>
            </a:pPr>
            <a:r>
              <a:rPr lang="zh-CN" altLang="en-US" dirty="0"/>
              <a:t>时间复杂度与原操作的执行次数之和成正比。</a:t>
            </a:r>
          </a:p>
          <a:p>
            <a:pPr eaLnBrk="1" hangingPunct="1">
              <a:buFont typeface="Wingdings" pitchFamily="2" charset="2"/>
              <a:buNone/>
              <a:defRPr/>
            </a:pPr>
            <a:r>
              <a:rPr lang="zh-CN" altLang="en-US" dirty="0">
                <a:solidFill>
                  <a:srgbClr val="008000"/>
                </a:solidFill>
              </a:rPr>
              <a:t>例</a:t>
            </a:r>
            <a:r>
              <a:rPr lang="zh-CN" altLang="en-US" dirty="0"/>
              <a:t>  </a:t>
            </a:r>
            <a:r>
              <a:rPr lang="en-US" altLang="zh-CN" dirty="0"/>
              <a:t>for (</a:t>
            </a:r>
            <a:r>
              <a:rPr lang="en-US" altLang="zh-CN" dirty="0" err="1"/>
              <a:t>i</a:t>
            </a:r>
            <a:r>
              <a:rPr lang="en-US" altLang="zh-CN" dirty="0"/>
              <a:t>=1; </a:t>
            </a:r>
            <a:r>
              <a:rPr lang="en-US" altLang="zh-CN" dirty="0" err="1"/>
              <a:t>i</a:t>
            </a:r>
            <a:r>
              <a:rPr lang="en-US" altLang="zh-CN" dirty="0"/>
              <a:t>&lt;=n; ++</a:t>
            </a:r>
            <a:r>
              <a:rPr lang="en-US" altLang="zh-CN" dirty="0" err="1"/>
              <a:t>i</a:t>
            </a:r>
            <a:r>
              <a:rPr lang="en-US" altLang="zh-CN" dirty="0"/>
              <a:t>)  </a:t>
            </a:r>
            <a:r>
              <a:rPr lang="en-US" altLang="zh-CN" dirty="0">
                <a:solidFill>
                  <a:srgbClr val="CC0000"/>
                </a:solidFill>
              </a:rPr>
              <a:t>s+=</a:t>
            </a:r>
            <a:r>
              <a:rPr lang="en-US" altLang="zh-CN" dirty="0" err="1">
                <a:solidFill>
                  <a:srgbClr val="CC0000"/>
                </a:solidFill>
              </a:rPr>
              <a:t>i</a:t>
            </a:r>
            <a:r>
              <a:rPr lang="en-US" altLang="zh-CN" dirty="0"/>
              <a:t>;  </a:t>
            </a:r>
            <a:r>
              <a:rPr lang="en-US" altLang="zh-CN" dirty="0">
                <a:solidFill>
                  <a:srgbClr val="008000"/>
                </a:solidFill>
              </a:rPr>
              <a:t>=&gt; </a:t>
            </a:r>
            <a:r>
              <a:rPr lang="en-US" altLang="zh-CN" dirty="0">
                <a:solidFill>
                  <a:srgbClr val="3333FF"/>
                </a:solidFill>
              </a:rPr>
              <a:t>T(n)=O(n)</a:t>
            </a:r>
            <a:endParaRPr lang="zh-CN" altLang="en-US" dirty="0">
              <a:solidFill>
                <a:srgbClr val="3333FF"/>
              </a:solidFill>
            </a:endParaRPr>
          </a:p>
        </p:txBody>
      </p:sp>
      <p:sp>
        <p:nvSpPr>
          <p:cNvPr id="58372" name="Rectangle 6"/>
          <p:cNvSpPr>
            <a:spLocks noGrp="1" noChangeArrowheads="1"/>
          </p:cNvSpPr>
          <p:nvPr>
            <p:ph type="sldNum" sz="quarter" idx="10"/>
          </p:nvPr>
        </p:nvSpPr>
        <p:spPr>
          <a:noFill/>
        </p:spPr>
        <p:txBody>
          <a:bodyPr/>
          <a:lstStyle/>
          <a:p>
            <a:fld id="{A381EE53-C941-48D0-8825-EABA85339093}" type="slidenum">
              <a:rPr lang="zh-CN" altLang="en-US" smtClean="0"/>
              <a:pPr/>
              <a:t>35</a:t>
            </a:fld>
            <a:endParaRPr lang="en-US" altLang="zh-CN"/>
          </a:p>
        </p:txBody>
      </p:sp>
    </p:spTree>
    <p:extLst>
      <p:ext uri="{BB962C8B-B14F-4D97-AF65-F5344CB8AC3E}">
        <p14:creationId xmlns:p14="http://schemas.microsoft.com/office/powerpoint/2010/main" val="404713757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85244" y="548680"/>
            <a:ext cx="7892950"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算法的复杂性分析</a:t>
            </a:r>
            <a:endParaRPr lang="en-US" altLang="zh-CN" dirty="0"/>
          </a:p>
        </p:txBody>
      </p:sp>
      <p:sp>
        <p:nvSpPr>
          <p:cNvPr id="51203"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a:solidFill>
                  <a:srgbClr val="008000"/>
                </a:solidFill>
              </a:rPr>
              <a:t>例</a:t>
            </a:r>
            <a:r>
              <a:rPr lang="en-US" altLang="zh-CN" dirty="0">
                <a:solidFill>
                  <a:srgbClr val="008000"/>
                </a:solidFill>
              </a:rPr>
              <a:t>1-5</a:t>
            </a:r>
            <a:r>
              <a:rPr lang="zh-CN" altLang="en-US" b="0" dirty="0">
                <a:solidFill>
                  <a:srgbClr val="008000"/>
                </a:solidFill>
              </a:rPr>
              <a:t> </a:t>
            </a:r>
            <a:r>
              <a:rPr lang="en-US" altLang="zh-CN" b="0" dirty="0"/>
              <a:t> </a:t>
            </a:r>
            <a:r>
              <a:rPr lang="zh-CN" altLang="en-US" dirty="0"/>
              <a:t>分析下列算法的时间复杂度。</a:t>
            </a:r>
            <a:endParaRPr lang="en-US" altLang="zh-CN" dirty="0"/>
          </a:p>
          <a:p>
            <a:pPr eaLnBrk="1" hangingPunct="1">
              <a:lnSpc>
                <a:spcPct val="110000"/>
              </a:lnSpc>
              <a:buFont typeface="Wingdings" pitchFamily="2" charset="2"/>
              <a:buNone/>
              <a:defRPr/>
            </a:pPr>
            <a:r>
              <a:rPr lang="en-US" altLang="zh-CN" dirty="0"/>
              <a:t>F(</a:t>
            </a:r>
            <a:r>
              <a:rPr lang="en-US" altLang="zh-CN" dirty="0" err="1"/>
              <a:t>int</a:t>
            </a:r>
            <a:r>
              <a:rPr lang="en-US" altLang="zh-CN" dirty="0"/>
              <a:t> a[</a:t>
            </a:r>
            <a:r>
              <a:rPr lang="zh-CN" altLang="en-US" dirty="0"/>
              <a:t> </a:t>
            </a:r>
            <a:r>
              <a:rPr lang="en-US" altLang="zh-CN" dirty="0"/>
              <a:t>],</a:t>
            </a:r>
            <a:r>
              <a:rPr lang="en-US" altLang="zh-CN" dirty="0" err="1"/>
              <a:t>int</a:t>
            </a:r>
            <a:r>
              <a:rPr lang="en-US" altLang="zh-CN" dirty="0"/>
              <a:t> n)</a:t>
            </a:r>
          </a:p>
          <a:p>
            <a:pPr eaLnBrk="1" hangingPunct="1">
              <a:lnSpc>
                <a:spcPct val="110000"/>
              </a:lnSpc>
              <a:buFont typeface="Wingdings" pitchFamily="2" charset="2"/>
              <a:buNone/>
              <a:defRPr/>
            </a:pPr>
            <a:r>
              <a:rPr lang="en-US" altLang="zh-CN" dirty="0"/>
              <a:t>{	for(</a:t>
            </a:r>
            <a:r>
              <a:rPr lang="en-US" altLang="zh-CN" dirty="0" err="1"/>
              <a:t>i</a:t>
            </a:r>
            <a:r>
              <a:rPr lang="en-US" altLang="zh-CN" dirty="0"/>
              <a:t>=0;i&lt;n-1;++</a:t>
            </a:r>
            <a:r>
              <a:rPr lang="en-US" altLang="zh-CN" dirty="0" err="1"/>
              <a:t>i</a:t>
            </a:r>
            <a:r>
              <a:rPr lang="en-US" altLang="zh-CN" dirty="0"/>
              <a:t>)</a:t>
            </a:r>
          </a:p>
          <a:p>
            <a:pPr eaLnBrk="1" hangingPunct="1">
              <a:lnSpc>
                <a:spcPct val="110000"/>
              </a:lnSpc>
              <a:buFont typeface="Wingdings" pitchFamily="2" charset="2"/>
              <a:buNone/>
              <a:defRPr/>
            </a:pPr>
            <a:r>
              <a:rPr lang="en-US" altLang="zh-CN" dirty="0">
                <a:solidFill>
                  <a:srgbClr val="CC0000"/>
                </a:solidFill>
              </a:rPr>
              <a:t>	{</a:t>
            </a:r>
            <a:r>
              <a:rPr lang="en-US" altLang="zh-CN" dirty="0"/>
              <a:t>	j=</a:t>
            </a:r>
            <a:r>
              <a:rPr lang="en-US" altLang="zh-CN" dirty="0" err="1"/>
              <a:t>i</a:t>
            </a:r>
            <a:r>
              <a:rPr lang="en-US" altLang="zh-CN" dirty="0"/>
              <a:t>;</a:t>
            </a:r>
          </a:p>
          <a:p>
            <a:pPr eaLnBrk="1" hangingPunct="1">
              <a:lnSpc>
                <a:spcPct val="110000"/>
              </a:lnSpc>
              <a:buFont typeface="Wingdings" pitchFamily="2" charset="2"/>
              <a:buNone/>
              <a:defRPr/>
            </a:pPr>
            <a:r>
              <a:rPr lang="zh-CN" altLang="en-US" dirty="0"/>
              <a:t>		</a:t>
            </a:r>
            <a:r>
              <a:rPr lang="en-US" altLang="zh-CN" dirty="0"/>
              <a:t>for(k=i+1;k&lt;n;++k )</a:t>
            </a:r>
          </a:p>
          <a:p>
            <a:pPr eaLnBrk="1" hangingPunct="1">
              <a:lnSpc>
                <a:spcPct val="110000"/>
              </a:lnSpc>
              <a:buFont typeface="Wingdings" pitchFamily="2" charset="2"/>
              <a:buNone/>
              <a:defRPr/>
            </a:pPr>
            <a:r>
              <a:rPr lang="en-US" altLang="zh-CN" dirty="0"/>
              <a:t>			if(a[k]&lt;a[j]) j=k;  </a:t>
            </a:r>
            <a:r>
              <a:rPr lang="en-US" altLang="zh-CN" dirty="0">
                <a:solidFill>
                  <a:srgbClr val="008000"/>
                </a:solidFill>
              </a:rPr>
              <a:t>//</a:t>
            </a:r>
            <a:r>
              <a:rPr lang="zh-CN" altLang="en-US" dirty="0">
                <a:solidFill>
                  <a:srgbClr val="008000"/>
                </a:solidFill>
              </a:rPr>
              <a:t>原操作</a:t>
            </a:r>
            <a:endParaRPr lang="en-US" altLang="zh-CN" dirty="0">
              <a:solidFill>
                <a:srgbClr val="008000"/>
              </a:solidFill>
            </a:endParaRPr>
          </a:p>
          <a:p>
            <a:pPr eaLnBrk="1" hangingPunct="1">
              <a:lnSpc>
                <a:spcPct val="110000"/>
              </a:lnSpc>
              <a:buFont typeface="Wingdings" pitchFamily="2" charset="2"/>
              <a:buNone/>
              <a:defRPr/>
            </a:pPr>
            <a:r>
              <a:rPr lang="en-US" altLang="zh-CN" dirty="0"/>
              <a:t>		a[j]</a:t>
            </a:r>
            <a:r>
              <a:rPr lang="en-US" altLang="zh-CN" dirty="0">
                <a:sym typeface="Symbol" pitchFamily="18" charset="2"/>
              </a:rPr>
              <a:t></a:t>
            </a:r>
            <a:r>
              <a:rPr lang="en-US" altLang="zh-CN" dirty="0"/>
              <a:t>a[</a:t>
            </a:r>
            <a:r>
              <a:rPr lang="en-US" altLang="zh-CN" dirty="0" err="1"/>
              <a:t>i</a:t>
            </a:r>
            <a:r>
              <a:rPr lang="en-US" altLang="zh-CN" dirty="0"/>
              <a:t>]   </a:t>
            </a:r>
            <a:r>
              <a:rPr lang="en-US" altLang="zh-CN" dirty="0">
                <a:solidFill>
                  <a:srgbClr val="008000"/>
                </a:solidFill>
              </a:rPr>
              <a:t>//</a:t>
            </a:r>
            <a:r>
              <a:rPr lang="zh-CN" altLang="en-US" dirty="0">
                <a:solidFill>
                  <a:srgbClr val="008000"/>
                </a:solidFill>
              </a:rPr>
              <a:t>交换</a:t>
            </a:r>
            <a:r>
              <a:rPr lang="en-US" altLang="zh-CN" dirty="0">
                <a:solidFill>
                  <a:srgbClr val="008000"/>
                </a:solidFill>
              </a:rPr>
              <a:t>a[j]</a:t>
            </a:r>
            <a:r>
              <a:rPr lang="zh-CN" altLang="en-US" dirty="0">
                <a:solidFill>
                  <a:srgbClr val="008000"/>
                </a:solidFill>
              </a:rPr>
              <a:t>和</a:t>
            </a:r>
            <a:r>
              <a:rPr lang="en-US" altLang="zh-CN" dirty="0">
                <a:solidFill>
                  <a:srgbClr val="008000"/>
                </a:solidFill>
              </a:rPr>
              <a:t>a[</a:t>
            </a:r>
            <a:r>
              <a:rPr lang="en-US" altLang="zh-CN" dirty="0" err="1">
                <a:solidFill>
                  <a:srgbClr val="008000"/>
                </a:solidFill>
              </a:rPr>
              <a:t>i</a:t>
            </a:r>
            <a:r>
              <a:rPr lang="en-US" altLang="zh-CN" dirty="0">
                <a:solidFill>
                  <a:srgbClr val="008000"/>
                </a:solidFill>
              </a:rPr>
              <a:t>]</a:t>
            </a:r>
            <a:r>
              <a:rPr lang="zh-CN" altLang="en-US" dirty="0"/>
              <a:t> </a:t>
            </a:r>
          </a:p>
          <a:p>
            <a:pPr eaLnBrk="1" hangingPunct="1">
              <a:lnSpc>
                <a:spcPct val="110000"/>
              </a:lnSpc>
              <a:buFont typeface="Wingdings" pitchFamily="2" charset="2"/>
              <a:buNone/>
              <a:defRPr/>
            </a:pPr>
            <a:r>
              <a:rPr lang="en-US" altLang="zh-CN" dirty="0"/>
              <a:t>	</a:t>
            </a:r>
            <a:r>
              <a:rPr lang="en-US" altLang="zh-CN" dirty="0">
                <a:solidFill>
                  <a:srgbClr val="CC0000"/>
                </a:solidFill>
              </a:rPr>
              <a:t>}</a:t>
            </a:r>
          </a:p>
          <a:p>
            <a:pPr eaLnBrk="1" hangingPunct="1">
              <a:lnSpc>
                <a:spcPct val="110000"/>
              </a:lnSpc>
              <a:buFont typeface="Wingdings" pitchFamily="2" charset="2"/>
              <a:buNone/>
              <a:defRPr/>
            </a:pPr>
            <a:r>
              <a:rPr lang="en-US" altLang="zh-CN" dirty="0"/>
              <a:t>}			</a:t>
            </a:r>
            <a:r>
              <a:rPr lang="zh-CN" altLang="en-US" dirty="0">
                <a:solidFill>
                  <a:srgbClr val="CC0099"/>
                </a:solidFill>
              </a:rPr>
              <a:t>算法的时间复杂度为</a:t>
            </a:r>
            <a:r>
              <a:rPr lang="en-US" altLang="zh-CN" dirty="0">
                <a:solidFill>
                  <a:srgbClr val="CC0099"/>
                </a:solidFill>
              </a:rPr>
              <a:t>O(n</a:t>
            </a:r>
            <a:r>
              <a:rPr lang="en-US" altLang="zh-CN" baseline="30000" dirty="0">
                <a:solidFill>
                  <a:srgbClr val="CC0099"/>
                </a:solidFill>
              </a:rPr>
              <a:t>2</a:t>
            </a:r>
            <a:r>
              <a:rPr lang="en-US" altLang="zh-CN" dirty="0">
                <a:solidFill>
                  <a:srgbClr val="CC0099"/>
                </a:solidFill>
              </a:rPr>
              <a:t>)</a:t>
            </a:r>
            <a:endParaRPr lang="zh-CN" altLang="en-US" dirty="0">
              <a:solidFill>
                <a:srgbClr val="CC0099"/>
              </a:solidFill>
            </a:endParaRPr>
          </a:p>
        </p:txBody>
      </p:sp>
      <p:sp>
        <p:nvSpPr>
          <p:cNvPr id="59396" name="Rectangle 6"/>
          <p:cNvSpPr>
            <a:spLocks noGrp="1" noChangeArrowheads="1"/>
          </p:cNvSpPr>
          <p:nvPr>
            <p:ph type="sldNum" sz="quarter" idx="10"/>
          </p:nvPr>
        </p:nvSpPr>
        <p:spPr>
          <a:noFill/>
        </p:spPr>
        <p:txBody>
          <a:bodyPr/>
          <a:lstStyle/>
          <a:p>
            <a:fld id="{F7BDECC5-272B-456E-B29C-FFCEB3885ABE}" type="slidenum">
              <a:rPr lang="zh-CN" altLang="en-US" smtClean="0"/>
              <a:pPr/>
              <a:t>36</a:t>
            </a:fld>
            <a:endParaRPr lang="en-US" altLang="zh-CN"/>
          </a:p>
        </p:txBody>
      </p:sp>
    </p:spTree>
    <p:extLst>
      <p:ext uri="{BB962C8B-B14F-4D97-AF65-F5344CB8AC3E}">
        <p14:creationId xmlns:p14="http://schemas.microsoft.com/office/powerpoint/2010/main" val="248032475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07568" y="502010"/>
            <a:ext cx="8031807"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算法的复杂性分析</a:t>
            </a:r>
            <a:endParaRPr lang="en-US" altLang="zh-CN" dirty="0"/>
          </a:p>
        </p:txBody>
      </p:sp>
      <p:sp>
        <p:nvSpPr>
          <p:cNvPr id="52227"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a:solidFill>
                  <a:srgbClr val="008000"/>
                </a:solidFill>
              </a:rPr>
              <a:t>例</a:t>
            </a:r>
            <a:r>
              <a:rPr lang="en-US" altLang="zh-CN" dirty="0">
                <a:solidFill>
                  <a:srgbClr val="008000"/>
                </a:solidFill>
              </a:rPr>
              <a:t>1-6</a:t>
            </a:r>
            <a:r>
              <a:rPr lang="en-US" altLang="zh-CN" b="0" dirty="0"/>
              <a:t> </a:t>
            </a:r>
            <a:r>
              <a:rPr lang="zh-CN" altLang="en-US" dirty="0"/>
              <a:t>分析下列算法的时间复杂度。</a:t>
            </a:r>
            <a:endParaRPr lang="en-US" altLang="zh-CN" dirty="0"/>
          </a:p>
          <a:p>
            <a:pPr eaLnBrk="1" hangingPunct="1">
              <a:lnSpc>
                <a:spcPct val="110000"/>
              </a:lnSpc>
              <a:buFont typeface="Wingdings" pitchFamily="2" charset="2"/>
              <a:buNone/>
              <a:defRPr/>
            </a:pPr>
            <a:r>
              <a:rPr lang="en-US" altLang="zh-CN" dirty="0"/>
              <a:t>F(</a:t>
            </a:r>
            <a:r>
              <a:rPr lang="en-US" altLang="zh-CN" dirty="0" err="1"/>
              <a:t>int</a:t>
            </a:r>
            <a:r>
              <a:rPr lang="en-US" altLang="zh-CN" dirty="0"/>
              <a:t> A[ ],</a:t>
            </a:r>
            <a:r>
              <a:rPr lang="en-US" altLang="zh-CN" dirty="0" err="1"/>
              <a:t>int</a:t>
            </a:r>
            <a:r>
              <a:rPr lang="en-US" altLang="zh-CN" dirty="0"/>
              <a:t> </a:t>
            </a:r>
            <a:r>
              <a:rPr lang="en-US" altLang="zh-CN" i="1" dirty="0" err="1"/>
              <a:t>l</a:t>
            </a:r>
            <a:r>
              <a:rPr lang="en-US" altLang="zh-CN" dirty="0" err="1"/>
              <a:t>,int</a:t>
            </a:r>
            <a:r>
              <a:rPr lang="en-US" altLang="zh-CN" dirty="0"/>
              <a:t> r)</a:t>
            </a:r>
          </a:p>
          <a:p>
            <a:pPr eaLnBrk="1" hangingPunct="1">
              <a:lnSpc>
                <a:spcPct val="110000"/>
              </a:lnSpc>
              <a:buNone/>
              <a:defRPr/>
            </a:pPr>
            <a:r>
              <a:rPr lang="en-US" altLang="zh-CN" dirty="0"/>
              <a:t>{</a:t>
            </a:r>
            <a:r>
              <a:rPr kumimoji="1" lang="en-US" altLang="zh-CN" dirty="0"/>
              <a:t>	while(</a:t>
            </a:r>
            <a:r>
              <a:rPr lang="en-US" altLang="zh-CN" i="1" dirty="0"/>
              <a:t>l</a:t>
            </a:r>
            <a:r>
              <a:rPr kumimoji="1" lang="en-US" altLang="zh-CN" dirty="0"/>
              <a:t>&lt;r)</a:t>
            </a:r>
          </a:p>
          <a:p>
            <a:pPr eaLnBrk="1" hangingPunct="1">
              <a:lnSpc>
                <a:spcPct val="110000"/>
              </a:lnSpc>
              <a:buFont typeface="Wingdings" pitchFamily="2" charset="2"/>
              <a:buNone/>
              <a:defRPr/>
            </a:pPr>
            <a:r>
              <a:rPr kumimoji="1" lang="en-US" altLang="zh-CN" dirty="0"/>
              <a:t>	{	</a:t>
            </a:r>
            <a:r>
              <a:rPr kumimoji="1" lang="en-US" altLang="zh-CN" dirty="0">
                <a:solidFill>
                  <a:srgbClr val="A50021"/>
                </a:solidFill>
              </a:rPr>
              <a:t>while(A[r]</a:t>
            </a:r>
            <a:r>
              <a:rPr kumimoji="1" lang="en-US" altLang="zh-CN" sz="2400" dirty="0">
                <a:solidFill>
                  <a:srgbClr val="A50021"/>
                </a:solidFill>
              </a:rPr>
              <a:t>≥</a:t>
            </a:r>
            <a:r>
              <a:rPr kumimoji="1" lang="en-US" altLang="zh-CN" dirty="0">
                <a:solidFill>
                  <a:srgbClr val="A50021"/>
                </a:solidFill>
              </a:rPr>
              <a:t>0) --r;</a:t>
            </a:r>
          </a:p>
          <a:p>
            <a:pPr>
              <a:lnSpc>
                <a:spcPct val="110000"/>
              </a:lnSpc>
              <a:buNone/>
              <a:defRPr/>
            </a:pPr>
            <a:r>
              <a:rPr kumimoji="1" lang="en-US" altLang="zh-CN" dirty="0">
                <a:solidFill>
                  <a:srgbClr val="A50021"/>
                </a:solidFill>
              </a:rPr>
              <a:t>		A[</a:t>
            </a:r>
            <a:r>
              <a:rPr lang="en-US" altLang="zh-CN" i="1" dirty="0">
                <a:solidFill>
                  <a:srgbClr val="C00000"/>
                </a:solidFill>
              </a:rPr>
              <a:t>l</a:t>
            </a:r>
            <a:r>
              <a:rPr kumimoji="1" lang="en-US" altLang="zh-CN" dirty="0">
                <a:solidFill>
                  <a:srgbClr val="A50021"/>
                </a:solidFill>
              </a:rPr>
              <a:t>]</a:t>
            </a:r>
            <a:r>
              <a:rPr kumimoji="1" lang="en-US" altLang="zh-CN" dirty="0">
                <a:solidFill>
                  <a:srgbClr val="A50021"/>
                </a:solidFill>
                <a:sym typeface="Symbol" pitchFamily="18" charset="2"/>
              </a:rPr>
              <a:t>=A</a:t>
            </a:r>
            <a:r>
              <a:rPr kumimoji="1" lang="en-US" altLang="zh-CN" dirty="0">
                <a:solidFill>
                  <a:srgbClr val="A50021"/>
                </a:solidFill>
              </a:rPr>
              <a:t>[r];</a:t>
            </a:r>
          </a:p>
          <a:p>
            <a:pPr>
              <a:lnSpc>
                <a:spcPct val="110000"/>
              </a:lnSpc>
              <a:buNone/>
              <a:defRPr/>
            </a:pPr>
            <a:r>
              <a:rPr kumimoji="1" lang="en-US" altLang="zh-CN" dirty="0"/>
              <a:t>		while(A[</a:t>
            </a:r>
            <a:r>
              <a:rPr lang="en-US" altLang="zh-CN" i="1" dirty="0"/>
              <a:t>l</a:t>
            </a:r>
            <a:r>
              <a:rPr kumimoji="1" lang="en-US" altLang="zh-CN" dirty="0"/>
              <a:t>]</a:t>
            </a:r>
            <a:r>
              <a:rPr kumimoji="1" lang="en-US" altLang="zh-CN" sz="2400" dirty="0"/>
              <a:t>≤</a:t>
            </a:r>
            <a:r>
              <a:rPr kumimoji="1" lang="en-US" altLang="zh-CN" dirty="0"/>
              <a:t>0) ++</a:t>
            </a:r>
            <a:r>
              <a:rPr lang="en-US" altLang="zh-CN" i="1" dirty="0"/>
              <a:t>l</a:t>
            </a:r>
            <a:r>
              <a:rPr kumimoji="1" lang="en-US" altLang="zh-CN" dirty="0"/>
              <a:t>;</a:t>
            </a:r>
          </a:p>
          <a:p>
            <a:pPr>
              <a:lnSpc>
                <a:spcPct val="110000"/>
              </a:lnSpc>
              <a:buNone/>
              <a:defRPr/>
            </a:pPr>
            <a:r>
              <a:rPr kumimoji="1" lang="en-US" altLang="zh-CN" dirty="0"/>
              <a:t>		</a:t>
            </a:r>
            <a:r>
              <a:rPr kumimoji="1" lang="en-US" altLang="zh-CN" dirty="0">
                <a:solidFill>
                  <a:srgbClr val="0000FF"/>
                </a:solidFill>
              </a:rPr>
              <a:t>A[r]</a:t>
            </a:r>
            <a:r>
              <a:rPr kumimoji="1" lang="en-US" altLang="zh-CN" dirty="0">
                <a:solidFill>
                  <a:srgbClr val="0000FF"/>
                </a:solidFill>
                <a:sym typeface="Symbol" pitchFamily="18" charset="2"/>
              </a:rPr>
              <a:t>=A</a:t>
            </a:r>
            <a:r>
              <a:rPr kumimoji="1" lang="en-US" altLang="zh-CN" dirty="0">
                <a:solidFill>
                  <a:srgbClr val="0000FF"/>
                </a:solidFill>
              </a:rPr>
              <a:t>[</a:t>
            </a:r>
            <a:r>
              <a:rPr lang="en-US" altLang="zh-CN" i="1" dirty="0">
                <a:solidFill>
                  <a:srgbClr val="3333FF"/>
                </a:solidFill>
              </a:rPr>
              <a:t>l</a:t>
            </a:r>
            <a:r>
              <a:rPr kumimoji="1" lang="en-US" altLang="zh-CN" dirty="0">
                <a:solidFill>
                  <a:srgbClr val="0000FF"/>
                </a:solidFill>
              </a:rPr>
              <a:t>];</a:t>
            </a:r>
          </a:p>
          <a:p>
            <a:pPr>
              <a:lnSpc>
                <a:spcPct val="110000"/>
              </a:lnSpc>
              <a:buFont typeface="Wingdings" pitchFamily="2" charset="2"/>
              <a:buNone/>
              <a:defRPr/>
            </a:pPr>
            <a:r>
              <a:rPr kumimoji="1" lang="en-US" altLang="zh-CN" dirty="0"/>
              <a:t>	}</a:t>
            </a:r>
          </a:p>
          <a:p>
            <a:pPr>
              <a:lnSpc>
                <a:spcPct val="110000"/>
              </a:lnSpc>
              <a:buFont typeface="Wingdings" pitchFamily="2" charset="2"/>
              <a:buNone/>
              <a:defRPr/>
            </a:pPr>
            <a:r>
              <a:rPr lang="en-US" altLang="zh-CN" dirty="0"/>
              <a:t>}			</a:t>
            </a:r>
            <a:r>
              <a:rPr lang="zh-CN" altLang="en-US" dirty="0">
                <a:solidFill>
                  <a:srgbClr val="008000"/>
                </a:solidFill>
              </a:rPr>
              <a:t>算法的时间复杂度为</a:t>
            </a:r>
            <a:r>
              <a:rPr lang="en-US" altLang="zh-CN" dirty="0">
                <a:solidFill>
                  <a:srgbClr val="008000"/>
                </a:solidFill>
              </a:rPr>
              <a:t>O(n)</a:t>
            </a:r>
            <a:endParaRPr lang="zh-CN" altLang="en-US" dirty="0">
              <a:solidFill>
                <a:srgbClr val="008000"/>
              </a:solidFill>
            </a:endParaRPr>
          </a:p>
        </p:txBody>
      </p:sp>
      <p:sp>
        <p:nvSpPr>
          <p:cNvPr id="60420" name="Rectangle 6"/>
          <p:cNvSpPr>
            <a:spLocks noGrp="1" noChangeArrowheads="1"/>
          </p:cNvSpPr>
          <p:nvPr>
            <p:ph type="sldNum" sz="quarter" idx="10"/>
          </p:nvPr>
        </p:nvSpPr>
        <p:spPr>
          <a:noFill/>
        </p:spPr>
        <p:txBody>
          <a:bodyPr/>
          <a:lstStyle/>
          <a:p>
            <a:fld id="{17837C0A-A463-4C41-AA90-2FA5230F6582}" type="slidenum">
              <a:rPr lang="zh-CN" altLang="en-US" smtClean="0"/>
              <a:pPr/>
              <a:t>37</a:t>
            </a:fld>
            <a:endParaRPr lang="en-US" altLang="zh-CN"/>
          </a:p>
        </p:txBody>
      </p:sp>
    </p:spTree>
    <p:extLst>
      <p:ext uri="{BB962C8B-B14F-4D97-AF65-F5344CB8AC3E}">
        <p14:creationId xmlns:p14="http://schemas.microsoft.com/office/powerpoint/2010/main" val="384053701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322860" y="548680"/>
            <a:ext cx="7532340"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基本概念</a:t>
            </a:r>
            <a:r>
              <a:rPr lang="en-US" altLang="zh-CN" dirty="0"/>
              <a:t>—</a:t>
            </a:r>
            <a:r>
              <a:rPr lang="zh-CN" altLang="en-US" dirty="0"/>
              <a:t>算法的复杂性分析</a:t>
            </a:r>
            <a:endParaRPr lang="en-US" altLang="zh-CN" dirty="0"/>
          </a:p>
        </p:txBody>
      </p:sp>
      <p:sp>
        <p:nvSpPr>
          <p:cNvPr id="53251" name="Rectangle 3"/>
          <p:cNvSpPr>
            <a:spLocks noGrp="1" noChangeArrowheads="1"/>
          </p:cNvSpPr>
          <p:nvPr>
            <p:ph idx="1"/>
          </p:nvPr>
        </p:nvSpPr>
        <p:spPr/>
        <p:txBody>
          <a:bodyPr/>
          <a:lstStyle/>
          <a:p>
            <a:pPr marL="450850" indent="-450850" eaLnBrk="1" hangingPunct="1">
              <a:lnSpc>
                <a:spcPct val="200000"/>
              </a:lnSpc>
              <a:defRPr/>
            </a:pPr>
            <a:r>
              <a:rPr lang="zh-CN" altLang="en-US"/>
              <a:t>判断算法的时间复杂度，常见的有：</a:t>
            </a:r>
          </a:p>
          <a:p>
            <a:pPr marL="450850" indent="-450850" eaLnBrk="1" hangingPunct="1">
              <a:lnSpc>
                <a:spcPct val="200000"/>
              </a:lnSpc>
              <a:buNone/>
              <a:defRPr/>
            </a:pPr>
            <a:r>
              <a:rPr lang="zh-CN" altLang="en-US" sz="3200"/>
              <a:t>		</a:t>
            </a:r>
            <a:r>
              <a:rPr lang="en-US" altLang="zh-CN" sz="3200"/>
              <a:t>O(1) &lt; O(logn) &lt; O(n) &lt;</a:t>
            </a:r>
          </a:p>
          <a:p>
            <a:pPr marL="450850" indent="-450850" eaLnBrk="1" hangingPunct="1">
              <a:lnSpc>
                <a:spcPct val="200000"/>
              </a:lnSpc>
              <a:buNone/>
              <a:defRPr/>
            </a:pPr>
            <a:r>
              <a:rPr lang="en-US" altLang="zh-CN" sz="3200"/>
              <a:t>		O(nlogn) &lt; O(n</a:t>
            </a:r>
            <a:r>
              <a:rPr lang="en-US" altLang="zh-CN" sz="3200" baseline="30000"/>
              <a:t>2</a:t>
            </a:r>
            <a:r>
              <a:rPr lang="en-US" altLang="zh-CN" sz="3200"/>
              <a:t>) &lt; O(n</a:t>
            </a:r>
            <a:r>
              <a:rPr lang="en-US" altLang="zh-CN" sz="3200" baseline="30000"/>
              <a:t>3</a:t>
            </a:r>
            <a:r>
              <a:rPr lang="en-US" altLang="zh-CN" sz="3200"/>
              <a:t>)</a:t>
            </a:r>
          </a:p>
          <a:p>
            <a:pPr marL="450850" indent="-450850" eaLnBrk="1" hangingPunct="1">
              <a:lnSpc>
                <a:spcPct val="200000"/>
              </a:lnSpc>
              <a:buNone/>
              <a:defRPr/>
            </a:pPr>
            <a:r>
              <a:rPr lang="en-US" altLang="zh-CN" sz="3200"/>
              <a:t>		O(2</a:t>
            </a:r>
            <a:r>
              <a:rPr lang="en-US" altLang="zh-CN" sz="3200" baseline="30000"/>
              <a:t>n</a:t>
            </a:r>
            <a:r>
              <a:rPr lang="en-US" altLang="zh-CN" sz="3200"/>
              <a:t>) &lt; O(n!) &lt; O(n</a:t>
            </a:r>
            <a:r>
              <a:rPr lang="en-US" altLang="zh-CN" sz="3200" baseline="30000"/>
              <a:t>n</a:t>
            </a:r>
            <a:r>
              <a:rPr lang="en-US" altLang="zh-CN" sz="3200"/>
              <a:t>)</a:t>
            </a:r>
          </a:p>
        </p:txBody>
      </p:sp>
      <p:sp>
        <p:nvSpPr>
          <p:cNvPr id="61444" name="Rectangle 6"/>
          <p:cNvSpPr>
            <a:spLocks noGrp="1" noChangeArrowheads="1"/>
          </p:cNvSpPr>
          <p:nvPr>
            <p:ph type="sldNum" sz="quarter" idx="10"/>
          </p:nvPr>
        </p:nvSpPr>
        <p:spPr>
          <a:noFill/>
        </p:spPr>
        <p:txBody>
          <a:bodyPr/>
          <a:lstStyle/>
          <a:p>
            <a:fld id="{CBDAFFA6-6CBA-4A4B-B750-6064FA971972}" type="slidenum">
              <a:rPr lang="zh-CN" altLang="en-US" smtClean="0"/>
              <a:pPr/>
              <a:t>38</a:t>
            </a:fld>
            <a:endParaRPr lang="en-US" altLang="zh-CN"/>
          </a:p>
        </p:txBody>
      </p:sp>
    </p:spTree>
    <p:extLst>
      <p:ext uri="{BB962C8B-B14F-4D97-AF65-F5344CB8AC3E}">
        <p14:creationId xmlns:p14="http://schemas.microsoft.com/office/powerpoint/2010/main" val="19513864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en-US" altLang="zh-CN" dirty="0"/>
              <a:t>1.2</a:t>
            </a:r>
            <a:r>
              <a:rPr lang="zh-CN" altLang="en-US" dirty="0"/>
              <a:t> 基本定位</a:t>
            </a:r>
          </a:p>
        </p:txBody>
      </p:sp>
      <p:sp>
        <p:nvSpPr>
          <p:cNvPr id="15363" name="内容占位符 8"/>
          <p:cNvSpPr>
            <a:spLocks noGrp="1"/>
          </p:cNvSpPr>
          <p:nvPr>
            <p:ph idx="1"/>
          </p:nvPr>
        </p:nvSpPr>
        <p:spPr/>
        <p:txBody>
          <a:bodyPr/>
          <a:lstStyle/>
          <a:p>
            <a:pPr marL="446088">
              <a:buNone/>
              <a:defRPr/>
            </a:pPr>
            <a:r>
              <a:rPr lang="zh-CN" altLang="en-US" sz="3200" dirty="0">
                <a:solidFill>
                  <a:srgbClr val="3333FF"/>
                </a:solidFill>
              </a:rPr>
              <a:t>为什么要学数据结构与算法</a:t>
            </a:r>
            <a:endParaRPr lang="en-US" altLang="zh-CN" sz="3200" dirty="0">
              <a:solidFill>
                <a:srgbClr val="3333FF"/>
              </a:solidFill>
            </a:endParaRPr>
          </a:p>
          <a:p>
            <a:pPr>
              <a:buFont typeface="Wingdings" pitchFamily="2" charset="2"/>
              <a:buNone/>
              <a:defRPr/>
            </a:pPr>
            <a:endParaRPr lang="zh-CN" altLang="en-US" sz="3200" dirty="0">
              <a:solidFill>
                <a:srgbClr val="3333FF"/>
              </a:solidFill>
            </a:endParaRPr>
          </a:p>
          <a:p>
            <a:pPr>
              <a:buFont typeface="Wingdings" pitchFamily="2" charset="2"/>
              <a:buNone/>
              <a:defRPr/>
            </a:pPr>
            <a:r>
              <a:rPr lang="zh-CN" altLang="en-US" sz="3200" dirty="0"/>
              <a:t>	</a:t>
            </a:r>
            <a:r>
              <a:rPr lang="en-US" altLang="zh-CN" sz="3200" dirty="0"/>
              <a:t>	</a:t>
            </a:r>
            <a:r>
              <a:rPr lang="en-US" altLang="zh-CN" sz="3200" dirty="0">
                <a:solidFill>
                  <a:srgbClr val="008000"/>
                </a:solidFill>
              </a:rPr>
              <a:t>(1)</a:t>
            </a:r>
            <a:r>
              <a:rPr lang="en-US" altLang="zh-CN" sz="3200" dirty="0"/>
              <a:t> </a:t>
            </a:r>
            <a:r>
              <a:rPr lang="zh-CN" altLang="en-US" sz="3200" dirty="0"/>
              <a:t>课程定位</a:t>
            </a:r>
          </a:p>
          <a:p>
            <a:pPr>
              <a:buFont typeface="Wingdings" pitchFamily="2" charset="2"/>
              <a:buNone/>
              <a:defRPr/>
            </a:pPr>
            <a:r>
              <a:rPr lang="zh-CN" altLang="en-US" sz="3200" dirty="0"/>
              <a:t>	</a:t>
            </a:r>
            <a:r>
              <a:rPr lang="en-US" altLang="zh-CN" sz="3200" dirty="0"/>
              <a:t>	</a:t>
            </a:r>
            <a:r>
              <a:rPr lang="en-US" altLang="zh-CN" sz="3200" dirty="0">
                <a:solidFill>
                  <a:srgbClr val="008000"/>
                </a:solidFill>
              </a:rPr>
              <a:t>(2)</a:t>
            </a:r>
            <a:r>
              <a:rPr lang="en-US" altLang="zh-CN" sz="3200" dirty="0"/>
              <a:t> </a:t>
            </a:r>
            <a:r>
              <a:rPr lang="zh-CN" altLang="en-US" sz="3200" dirty="0"/>
              <a:t>应用需求</a:t>
            </a:r>
            <a:endParaRPr lang="en-US" altLang="zh-CN" sz="3200" dirty="0"/>
          </a:p>
          <a:p>
            <a:pPr>
              <a:buFont typeface="Wingdings" pitchFamily="2" charset="2"/>
              <a:buNone/>
              <a:defRPr/>
            </a:pPr>
            <a:r>
              <a:rPr lang="en-US" altLang="zh-CN" sz="3200" dirty="0">
                <a:solidFill>
                  <a:srgbClr val="008000"/>
                </a:solidFill>
              </a:rPr>
              <a:t>		(3)</a:t>
            </a:r>
            <a:r>
              <a:rPr lang="zh-CN" altLang="en-US" sz="3200" dirty="0">
                <a:solidFill>
                  <a:srgbClr val="008000"/>
                </a:solidFill>
              </a:rPr>
              <a:t> </a:t>
            </a:r>
            <a:r>
              <a:rPr lang="zh-CN" altLang="en-US" sz="3200" dirty="0"/>
              <a:t>程序优化</a:t>
            </a:r>
          </a:p>
        </p:txBody>
      </p:sp>
      <p:sp>
        <p:nvSpPr>
          <p:cNvPr id="20484" name="Rectangle 6"/>
          <p:cNvSpPr>
            <a:spLocks noGrp="1" noChangeArrowheads="1"/>
          </p:cNvSpPr>
          <p:nvPr>
            <p:ph type="sldNum" sz="quarter" idx="10"/>
          </p:nvPr>
        </p:nvSpPr>
        <p:spPr>
          <a:noFill/>
        </p:spPr>
        <p:txBody>
          <a:bodyPr/>
          <a:lstStyle/>
          <a:p>
            <a:fld id="{F50EFCA6-DB4F-4758-8E37-A2207C18A26A}" type="slidenum">
              <a:rPr lang="zh-CN" altLang="en-US" smtClean="0"/>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1</a:t>
            </a:r>
            <a:r>
              <a:rPr lang="zh-CN" altLang="en-US" dirty="0"/>
              <a:t>  绪论</a:t>
            </a:r>
            <a:br>
              <a:rPr lang="en-US" altLang="zh-CN" dirty="0"/>
            </a:br>
            <a:r>
              <a:rPr lang="en-US" altLang="zh-CN" sz="2400" b="0" dirty="0">
                <a:solidFill>
                  <a:srgbClr val="008000"/>
                </a:solidFill>
                <a:latin typeface="Times New Roman" pitchFamily="18" charset="0"/>
                <a:cs typeface="Times New Roman" pitchFamily="18" charset="0"/>
              </a:rPr>
              <a:t>Introduction</a:t>
            </a:r>
            <a:endParaRPr lang="zh-CN" altLang="en-US" dirty="0"/>
          </a:p>
        </p:txBody>
      </p:sp>
      <p:sp>
        <p:nvSpPr>
          <p:cNvPr id="7171" name="内容占位符 8"/>
          <p:cNvSpPr>
            <a:spLocks noGrp="1"/>
          </p:cNvSpPr>
          <p:nvPr>
            <p:ph idx="1"/>
          </p:nvPr>
        </p:nvSpPr>
        <p:spPr>
          <a:xfrm>
            <a:off x="2351584" y="1628800"/>
            <a:ext cx="9429816" cy="4543443"/>
          </a:xfrm>
        </p:spPr>
        <p:txBody>
          <a:bodyPr/>
          <a:lstStyle/>
          <a:p>
            <a:pPr>
              <a:spcBef>
                <a:spcPts val="0"/>
              </a:spcBef>
              <a:buNone/>
              <a:defRPr/>
            </a:pPr>
            <a:endParaRPr lang="en-US" altLang="zh-CN" sz="3200" dirty="0">
              <a:solidFill>
                <a:srgbClr val="C00000"/>
              </a:solidFill>
            </a:endParaRPr>
          </a:p>
          <a:p>
            <a:pPr marL="539750">
              <a:spcBef>
                <a:spcPts val="0"/>
              </a:spcBef>
              <a:buNone/>
              <a:defRPr/>
            </a:pPr>
            <a:r>
              <a:rPr lang="zh-CN" altLang="en-US" dirty="0">
                <a:solidFill>
                  <a:srgbClr val="3333FF"/>
                </a:solidFill>
              </a:rPr>
              <a:t>基本概念</a:t>
            </a:r>
            <a:r>
              <a:rPr lang="en-US" altLang="zh-CN" dirty="0">
                <a:solidFill>
                  <a:srgbClr val="008000"/>
                </a:solidFill>
              </a:rPr>
              <a:t>----</a:t>
            </a:r>
            <a:r>
              <a:rPr lang="zh-CN" altLang="en-US" dirty="0"/>
              <a:t>什么是数据结构与算法</a:t>
            </a:r>
          </a:p>
          <a:p>
            <a:pPr marL="539750">
              <a:spcBef>
                <a:spcPts val="0"/>
              </a:spcBef>
              <a:buNone/>
              <a:defRPr/>
            </a:pPr>
            <a:r>
              <a:rPr lang="zh-CN" altLang="en-US" dirty="0">
                <a:solidFill>
                  <a:srgbClr val="3333FF"/>
                </a:solidFill>
              </a:rPr>
              <a:t>基本定位</a:t>
            </a:r>
            <a:r>
              <a:rPr lang="en-US" altLang="zh-CN" dirty="0">
                <a:solidFill>
                  <a:srgbClr val="008000"/>
                </a:solidFill>
              </a:rPr>
              <a:t>----</a:t>
            </a:r>
            <a:r>
              <a:rPr lang="zh-CN" altLang="en-US" dirty="0"/>
              <a:t>为什么要学数据结构与算法</a:t>
            </a:r>
          </a:p>
          <a:p>
            <a:pPr marL="539750">
              <a:spcBef>
                <a:spcPts val="0"/>
              </a:spcBef>
              <a:buNone/>
              <a:defRPr/>
            </a:pPr>
            <a:r>
              <a:rPr lang="zh-CN" altLang="en-US" dirty="0">
                <a:solidFill>
                  <a:srgbClr val="3333FF"/>
                </a:solidFill>
              </a:rPr>
              <a:t>主要内容</a:t>
            </a:r>
            <a:r>
              <a:rPr lang="en-US" altLang="zh-CN" dirty="0">
                <a:solidFill>
                  <a:srgbClr val="008000"/>
                </a:solidFill>
              </a:rPr>
              <a:t>----</a:t>
            </a:r>
            <a:r>
              <a:rPr lang="zh-CN" altLang="en-US" dirty="0"/>
              <a:t>数据结构与算法学什么</a:t>
            </a:r>
          </a:p>
          <a:p>
            <a:pPr marL="539750">
              <a:spcBef>
                <a:spcPts val="0"/>
              </a:spcBef>
              <a:buNone/>
              <a:defRPr/>
            </a:pPr>
            <a:r>
              <a:rPr lang="zh-CN" altLang="en-US" dirty="0">
                <a:solidFill>
                  <a:srgbClr val="3333FF"/>
                </a:solidFill>
              </a:rPr>
              <a:t>学习方法</a:t>
            </a:r>
            <a:r>
              <a:rPr lang="en-US" altLang="zh-CN" dirty="0">
                <a:solidFill>
                  <a:srgbClr val="008000"/>
                </a:solidFill>
              </a:rPr>
              <a:t>----</a:t>
            </a:r>
            <a:r>
              <a:rPr lang="zh-CN" altLang="en-US" dirty="0"/>
              <a:t>怎么学好数据结构与算法</a:t>
            </a:r>
          </a:p>
        </p:txBody>
      </p:sp>
      <p:sp>
        <p:nvSpPr>
          <p:cNvPr id="10244" name="Rectangle 6"/>
          <p:cNvSpPr>
            <a:spLocks noGrp="1" noChangeArrowheads="1"/>
          </p:cNvSpPr>
          <p:nvPr>
            <p:ph type="sldNum" sz="quarter" idx="10"/>
          </p:nvPr>
        </p:nvSpPr>
        <p:spPr>
          <a:noFill/>
        </p:spPr>
        <p:txBody>
          <a:bodyPr/>
          <a:lstStyle/>
          <a:p>
            <a:fld id="{0F724BE9-83E6-464A-B37F-8D42FC1B4115}" type="slidenum">
              <a:rPr lang="zh-CN" altLang="en-US" smtClean="0"/>
              <a:pPr/>
              <a:t>4</a:t>
            </a:fld>
            <a:endParaRPr lang="en-US" altLang="zh-CN"/>
          </a:p>
        </p:txBody>
      </p:sp>
      <p:grpSp>
        <p:nvGrpSpPr>
          <p:cNvPr id="10245" name="组合 36"/>
          <p:cNvGrpSpPr>
            <a:grpSpLocks/>
          </p:cNvGrpSpPr>
          <p:nvPr/>
        </p:nvGrpSpPr>
        <p:grpSpPr bwMode="auto">
          <a:xfrm>
            <a:off x="2482363" y="2449487"/>
            <a:ext cx="360362" cy="2374002"/>
            <a:chOff x="1071538" y="1643050"/>
            <a:chExt cx="360000" cy="2086235"/>
          </a:xfrm>
        </p:grpSpPr>
        <p:grpSp>
          <p:nvGrpSpPr>
            <p:cNvPr id="10246" name="组合 13"/>
            <p:cNvGrpSpPr>
              <a:grpSpLocks/>
            </p:cNvGrpSpPr>
            <p:nvPr/>
          </p:nvGrpSpPr>
          <p:grpSpPr bwMode="auto">
            <a:xfrm>
              <a:off x="1071538" y="2574687"/>
              <a:ext cx="360000" cy="578704"/>
              <a:chOff x="1000100" y="2567354"/>
              <a:chExt cx="360000" cy="578704"/>
            </a:xfrm>
          </p:grpSpPr>
          <p:sp>
            <p:nvSpPr>
              <p:cNvPr id="12" name="八角星 11"/>
              <p:cNvSpPr>
                <a:spLocks noChangeAspect="1"/>
              </p:cNvSpPr>
              <p:nvPr/>
            </p:nvSpPr>
            <p:spPr>
              <a:xfrm>
                <a:off x="1000100" y="2786470"/>
                <a:ext cx="360000" cy="360305"/>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3</a:t>
                </a:r>
                <a:endParaRPr lang="zh-CN" altLang="en-US" sz="1600" dirty="0">
                  <a:solidFill>
                    <a:srgbClr val="FFFFCC"/>
                  </a:solidFill>
                </a:endParaRPr>
              </a:p>
            </p:txBody>
          </p:sp>
          <p:sp>
            <p:nvSpPr>
              <p:cNvPr id="13" name="任意多边形 12"/>
              <p:cNvSpPr/>
              <p:nvPr/>
            </p:nvSpPr>
            <p:spPr>
              <a:xfrm>
                <a:off x="1130144" y="2567430"/>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10247" name="组合 14"/>
            <p:cNvGrpSpPr>
              <a:grpSpLocks/>
            </p:cNvGrpSpPr>
            <p:nvPr/>
          </p:nvGrpSpPr>
          <p:grpSpPr bwMode="auto">
            <a:xfrm>
              <a:off x="1071538" y="3150581"/>
              <a:ext cx="360000" cy="578704"/>
              <a:chOff x="1000100" y="2567354"/>
              <a:chExt cx="360000" cy="578704"/>
            </a:xfrm>
          </p:grpSpPr>
          <p:sp>
            <p:nvSpPr>
              <p:cNvPr id="16" name="八角星 15"/>
              <p:cNvSpPr>
                <a:spLocks noChangeAspect="1"/>
              </p:cNvSpPr>
              <p:nvPr/>
            </p:nvSpPr>
            <p:spPr>
              <a:xfrm>
                <a:off x="1000100" y="2786747"/>
                <a:ext cx="360000" cy="35871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4</a:t>
                </a:r>
                <a:endParaRPr lang="zh-CN" altLang="en-US" sz="1600" dirty="0">
                  <a:solidFill>
                    <a:srgbClr val="FFFFCC"/>
                  </a:solidFill>
                </a:endParaRPr>
              </a:p>
            </p:txBody>
          </p:sp>
          <p:sp>
            <p:nvSpPr>
              <p:cNvPr id="17" name="任意多边形 16"/>
              <p:cNvSpPr/>
              <p:nvPr/>
            </p:nvSpPr>
            <p:spPr>
              <a:xfrm>
                <a:off x="1130144" y="2567707"/>
                <a:ext cx="88811" cy="233325"/>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31" name="八角星 30"/>
            <p:cNvSpPr>
              <a:spLocks noChangeAspect="1"/>
            </p:cNvSpPr>
            <p:nvPr/>
          </p:nvSpPr>
          <p:spPr>
            <a:xfrm>
              <a:off x="1071538" y="1643050"/>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grpSp>
          <p:nvGrpSpPr>
            <p:cNvPr id="10253" name="组合 33"/>
            <p:cNvGrpSpPr>
              <a:grpSpLocks/>
            </p:cNvGrpSpPr>
            <p:nvPr/>
          </p:nvGrpSpPr>
          <p:grpSpPr bwMode="auto">
            <a:xfrm>
              <a:off x="1071538" y="1995850"/>
              <a:ext cx="360000" cy="578704"/>
              <a:chOff x="1000100" y="2567354"/>
              <a:chExt cx="360000" cy="578704"/>
            </a:xfrm>
          </p:grpSpPr>
          <p:sp>
            <p:nvSpPr>
              <p:cNvPr id="35" name="八角星 34"/>
              <p:cNvSpPr>
                <a:spLocks noChangeAspect="1"/>
              </p:cNvSpPr>
              <p:nvPr/>
            </p:nvSpPr>
            <p:spPr>
              <a:xfrm>
                <a:off x="1000100" y="2785963"/>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2</a:t>
                </a:r>
                <a:endParaRPr lang="zh-CN" altLang="en-US" sz="1600" dirty="0">
                  <a:solidFill>
                    <a:srgbClr val="FFFFCC"/>
                  </a:solidFill>
                </a:endParaRPr>
              </a:p>
            </p:txBody>
          </p:sp>
          <p:sp>
            <p:nvSpPr>
              <p:cNvPr id="36" name="任意多边形 35"/>
              <p:cNvSpPr/>
              <p:nvPr/>
            </p:nvSpPr>
            <p:spPr>
              <a:xfrm>
                <a:off x="1130144" y="2566923"/>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 基本定位</a:t>
            </a:r>
            <a:r>
              <a:rPr lang="en-US" altLang="zh-CN" dirty="0"/>
              <a:t>—</a:t>
            </a:r>
            <a:r>
              <a:rPr lang="zh-CN" altLang="en-US" dirty="0"/>
              <a:t>课程定位</a:t>
            </a:r>
            <a:endParaRPr lang="en-US" altLang="zh-CN" dirty="0"/>
          </a:p>
        </p:txBody>
      </p:sp>
      <p:sp>
        <p:nvSpPr>
          <p:cNvPr id="21507" name="Rectangle 6"/>
          <p:cNvSpPr>
            <a:spLocks noGrp="1" noChangeArrowheads="1"/>
          </p:cNvSpPr>
          <p:nvPr>
            <p:ph type="sldNum" sz="quarter" idx="10"/>
          </p:nvPr>
        </p:nvSpPr>
        <p:spPr>
          <a:noFill/>
        </p:spPr>
        <p:txBody>
          <a:bodyPr/>
          <a:lstStyle/>
          <a:p>
            <a:fld id="{CB091C54-1A48-4F8D-A778-923BC32F2AAA}" type="slidenum">
              <a:rPr lang="zh-CN" altLang="en-US" smtClean="0"/>
              <a:pPr/>
              <a:t>40</a:t>
            </a:fld>
            <a:endParaRPr lang="en-US" altLang="zh-CN"/>
          </a:p>
        </p:txBody>
      </p:sp>
      <p:sp>
        <p:nvSpPr>
          <p:cNvPr id="21508" name="AutoShape 3"/>
          <p:cNvSpPr>
            <a:spLocks noChangeArrowheads="1"/>
          </p:cNvSpPr>
          <p:nvPr/>
        </p:nvSpPr>
        <p:spPr bwMode="gray">
          <a:xfrm rot="-3626814">
            <a:off x="7311232" y="2640807"/>
            <a:ext cx="712787" cy="304800"/>
          </a:xfrm>
          <a:prstGeom prst="rightArrow">
            <a:avLst>
              <a:gd name="adj1" fmla="val 35167"/>
              <a:gd name="adj2" fmla="val 94700"/>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09" name="AutoShape 4"/>
          <p:cNvSpPr>
            <a:spLocks noChangeArrowheads="1"/>
          </p:cNvSpPr>
          <p:nvPr/>
        </p:nvSpPr>
        <p:spPr bwMode="gray">
          <a:xfrm rot="3465783">
            <a:off x="7296945" y="4749007"/>
            <a:ext cx="735012" cy="288925"/>
          </a:xfrm>
          <a:prstGeom prst="rightArrow">
            <a:avLst>
              <a:gd name="adj1" fmla="val 35167"/>
              <a:gd name="adj2" fmla="val 103018"/>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21510" name="AutoShape 5"/>
          <p:cNvSpPr>
            <a:spLocks noChangeArrowheads="1"/>
          </p:cNvSpPr>
          <p:nvPr/>
        </p:nvSpPr>
        <p:spPr bwMode="gray">
          <a:xfrm rot="-7230978">
            <a:off x="6073776" y="2670176"/>
            <a:ext cx="782637" cy="303212"/>
          </a:xfrm>
          <a:prstGeom prst="rightArrow">
            <a:avLst>
              <a:gd name="adj1" fmla="val 35167"/>
              <a:gd name="adj2" fmla="val 104525"/>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11" name="AutoShape 6"/>
          <p:cNvSpPr>
            <a:spLocks noChangeArrowheads="1"/>
          </p:cNvSpPr>
          <p:nvPr/>
        </p:nvSpPr>
        <p:spPr bwMode="gray">
          <a:xfrm rot="7535209">
            <a:off x="6026945" y="4741070"/>
            <a:ext cx="792163" cy="288925"/>
          </a:xfrm>
          <a:prstGeom prst="rightArrow">
            <a:avLst>
              <a:gd name="adj1" fmla="val 35167"/>
              <a:gd name="adj2" fmla="val 111029"/>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80903" name="AutoShape 7"/>
          <p:cNvSpPr>
            <a:spLocks noChangeArrowheads="1"/>
          </p:cNvSpPr>
          <p:nvPr/>
        </p:nvSpPr>
        <p:spPr bwMode="gray">
          <a:xfrm>
            <a:off x="7862888" y="3738564"/>
            <a:ext cx="792162"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21513" name="AutoShape 8"/>
          <p:cNvSpPr>
            <a:spLocks noChangeArrowheads="1"/>
          </p:cNvSpPr>
          <p:nvPr/>
        </p:nvSpPr>
        <p:spPr bwMode="gray">
          <a:xfrm rot="10800000">
            <a:off x="5453063" y="3732214"/>
            <a:ext cx="863600" cy="288925"/>
          </a:xfrm>
          <a:prstGeom prst="rightArrow">
            <a:avLst>
              <a:gd name="adj1" fmla="val 35167"/>
              <a:gd name="adj2" fmla="val 121041"/>
            </a:avLst>
          </a:prstGeom>
          <a:gradFill rotWithShape="1">
            <a:gsLst>
              <a:gs pos="0">
                <a:srgbClr val="1F3696">
                  <a:alpha val="0"/>
                </a:srgbClr>
              </a:gs>
              <a:gs pos="100000">
                <a:schemeClr val="tx2"/>
              </a:gs>
            </a:gsLst>
            <a:lin ang="0" scaled="1"/>
          </a:gradFill>
          <a:ln w="0" algn="ctr">
            <a:noFill/>
            <a:miter lim="800000"/>
            <a:headEnd/>
            <a:tailEnd/>
          </a:ln>
        </p:spPr>
        <p:txBody>
          <a:bodyPr rot="10800000" wrap="none" anchor="ctr"/>
          <a:lstStyle/>
          <a:p>
            <a:pPr algn="ctr" eaLnBrk="0" hangingPunct="0"/>
            <a:endParaRPr lang="zh-CN" altLang="en-US">
              <a:latin typeface="楷体" pitchFamily="49" charset="-122"/>
              <a:ea typeface="楷体" pitchFamily="49" charset="-122"/>
            </a:endParaRPr>
          </a:p>
        </p:txBody>
      </p:sp>
      <p:sp>
        <p:nvSpPr>
          <p:cNvPr id="21514" name="Text Box 38"/>
          <p:cNvSpPr txBox="1">
            <a:spLocks noChangeArrowheads="1"/>
          </p:cNvSpPr>
          <p:nvPr/>
        </p:nvSpPr>
        <p:spPr bwMode="auto">
          <a:xfrm>
            <a:off x="6545263" y="3340100"/>
            <a:ext cx="1041400" cy="1066800"/>
          </a:xfrm>
          <a:prstGeom prst="rect">
            <a:avLst/>
          </a:prstGeom>
          <a:noFill/>
          <a:ln w="9525" algn="ctr">
            <a:noFill/>
            <a:miter lim="800000"/>
            <a:headEnd/>
            <a:tailEnd/>
          </a:ln>
        </p:spPr>
        <p:txBody>
          <a:bodyPr anchor="ctr">
            <a:spAutoFit/>
          </a:bodyPr>
          <a:lstStyle/>
          <a:p>
            <a:pPr algn="ctr" eaLnBrk="0" hangingPunct="0"/>
            <a:r>
              <a:rPr lang="zh-CN" altLang="en-US" sz="3200" b="1">
                <a:solidFill>
                  <a:srgbClr val="000000"/>
                </a:solidFill>
                <a:latin typeface="楷体" pitchFamily="49" charset="-122"/>
                <a:ea typeface="楷体" pitchFamily="49" charset="-122"/>
              </a:rPr>
              <a:t>数据</a:t>
            </a:r>
          </a:p>
          <a:p>
            <a:pPr algn="ctr" eaLnBrk="0" hangingPunct="0"/>
            <a:r>
              <a:rPr lang="zh-CN" altLang="en-US" sz="3200" b="1">
                <a:solidFill>
                  <a:srgbClr val="000000"/>
                </a:solidFill>
                <a:latin typeface="楷体" pitchFamily="49" charset="-122"/>
                <a:ea typeface="楷体" pitchFamily="49" charset="-122"/>
              </a:rPr>
              <a:t>结构</a:t>
            </a:r>
            <a:endParaRPr lang="en-US" altLang="zh-CN" sz="3200" b="1">
              <a:solidFill>
                <a:srgbClr val="000000"/>
              </a:solidFill>
              <a:latin typeface="楷体" pitchFamily="49" charset="-122"/>
              <a:ea typeface="楷体" pitchFamily="49" charset="-122"/>
            </a:endParaRPr>
          </a:p>
        </p:txBody>
      </p:sp>
      <p:sp>
        <p:nvSpPr>
          <p:cNvPr id="21515" name="Text Box 39"/>
          <p:cNvSpPr txBox="1">
            <a:spLocks noChangeArrowheads="1"/>
          </p:cNvSpPr>
          <p:nvPr/>
        </p:nvSpPr>
        <p:spPr bwMode="auto">
          <a:xfrm>
            <a:off x="5021263" y="5126038"/>
            <a:ext cx="2191626"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数据库系统 </a:t>
            </a:r>
            <a:endParaRPr lang="en-US" altLang="zh-CN" sz="2800" b="1">
              <a:latin typeface="楷体" pitchFamily="49" charset="-122"/>
              <a:ea typeface="楷体" pitchFamily="49" charset="-122"/>
            </a:endParaRPr>
          </a:p>
        </p:txBody>
      </p:sp>
      <p:sp>
        <p:nvSpPr>
          <p:cNvPr id="21516" name="Text Box 40"/>
          <p:cNvSpPr txBox="1">
            <a:spLocks noChangeArrowheads="1"/>
          </p:cNvSpPr>
          <p:nvPr/>
        </p:nvSpPr>
        <p:spPr bwMode="auto">
          <a:xfrm>
            <a:off x="4945063" y="1995488"/>
            <a:ext cx="1752600" cy="519112"/>
          </a:xfrm>
          <a:prstGeom prst="rect">
            <a:avLst/>
          </a:prstGeom>
          <a:noFill/>
          <a:ln w="9525" algn="ctr">
            <a:noFill/>
            <a:miter lim="800000"/>
            <a:headEnd/>
            <a:tailEnd/>
          </a:ln>
        </p:spPr>
        <p:txBody>
          <a:bodyPr>
            <a:spAutoFit/>
          </a:bodyPr>
          <a:lstStyle/>
          <a:p>
            <a:pPr algn="ctr" eaLnBrk="0" hangingPunct="0"/>
            <a:r>
              <a:rPr lang="zh-CN" altLang="en-US" sz="2800" b="1" dirty="0">
                <a:latin typeface="楷体" pitchFamily="49" charset="-122"/>
                <a:ea typeface="楷体" pitchFamily="49" charset="-122"/>
              </a:rPr>
              <a:t>操作系统 </a:t>
            </a:r>
            <a:endParaRPr lang="en-US" altLang="zh-CN" sz="2800" b="1" dirty="0">
              <a:latin typeface="楷体" pitchFamily="49" charset="-122"/>
              <a:ea typeface="楷体" pitchFamily="49" charset="-122"/>
            </a:endParaRPr>
          </a:p>
        </p:txBody>
      </p:sp>
      <p:sp>
        <p:nvSpPr>
          <p:cNvPr id="21517" name="Text Box 41"/>
          <p:cNvSpPr txBox="1">
            <a:spLocks noChangeArrowheads="1"/>
          </p:cNvSpPr>
          <p:nvPr/>
        </p:nvSpPr>
        <p:spPr bwMode="auto">
          <a:xfrm>
            <a:off x="7419975" y="5126038"/>
            <a:ext cx="1808508"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软件工程 </a:t>
            </a:r>
          </a:p>
        </p:txBody>
      </p:sp>
      <p:sp>
        <p:nvSpPr>
          <p:cNvPr id="21518" name="Text Box 42"/>
          <p:cNvSpPr txBox="1">
            <a:spLocks noChangeArrowheads="1"/>
          </p:cNvSpPr>
          <p:nvPr/>
        </p:nvSpPr>
        <p:spPr bwMode="auto">
          <a:xfrm>
            <a:off x="8489950" y="3397250"/>
            <a:ext cx="1284288" cy="946150"/>
          </a:xfrm>
          <a:prstGeom prst="rect">
            <a:avLst/>
          </a:prstGeom>
          <a:noFill/>
          <a:ln w="9525" algn="ctr">
            <a:noFill/>
            <a:miter lim="800000"/>
            <a:headEnd/>
            <a:tailEnd/>
          </a:ln>
        </p:spPr>
        <p:txBody>
          <a:bodyPr>
            <a:spAutoFit/>
          </a:bodyPr>
          <a:lstStyle/>
          <a:p>
            <a:pPr algn="ctr" eaLnBrk="0" hangingPunct="0">
              <a:tabLst>
                <a:tab pos="804863" algn="l"/>
              </a:tabLst>
            </a:pPr>
            <a:r>
              <a:rPr lang="zh-CN" altLang="en-US" sz="2800" b="1" dirty="0">
                <a:latin typeface="楷体" pitchFamily="49" charset="-122"/>
                <a:ea typeface="楷体" pitchFamily="49" charset="-122"/>
              </a:rPr>
              <a:t>计算机网络 </a:t>
            </a:r>
          </a:p>
        </p:txBody>
      </p:sp>
      <p:sp>
        <p:nvSpPr>
          <p:cNvPr id="21519" name="Text Box 43"/>
          <p:cNvSpPr txBox="1">
            <a:spLocks noChangeArrowheads="1"/>
          </p:cNvSpPr>
          <p:nvPr/>
        </p:nvSpPr>
        <p:spPr bwMode="auto">
          <a:xfrm>
            <a:off x="4667250" y="3397250"/>
            <a:ext cx="952500" cy="946150"/>
          </a:xfrm>
          <a:prstGeom prst="rect">
            <a:avLst/>
          </a:prstGeom>
          <a:noFill/>
          <a:ln w="9525" algn="ctr">
            <a:noFill/>
            <a:miter lim="800000"/>
            <a:headEnd/>
            <a:tailEnd/>
          </a:ln>
        </p:spPr>
        <p:txBody>
          <a:bodyPr>
            <a:spAutoFit/>
          </a:bodyPr>
          <a:lstStyle/>
          <a:p>
            <a:pPr algn="r" eaLnBrk="0" hangingPunct="0"/>
            <a:r>
              <a:rPr lang="zh-CN" altLang="en-US" sz="2800" b="1" dirty="0">
                <a:latin typeface="楷体" pitchFamily="49" charset="-122"/>
                <a:ea typeface="楷体" pitchFamily="49" charset="-122"/>
              </a:rPr>
              <a:t>编译技术 </a:t>
            </a:r>
          </a:p>
        </p:txBody>
      </p:sp>
      <p:sp>
        <p:nvSpPr>
          <p:cNvPr id="21520" name="Text Box 44"/>
          <p:cNvSpPr txBox="1">
            <a:spLocks noChangeArrowheads="1"/>
          </p:cNvSpPr>
          <p:nvPr/>
        </p:nvSpPr>
        <p:spPr bwMode="auto">
          <a:xfrm>
            <a:off x="7448550" y="1949451"/>
            <a:ext cx="1676400" cy="519113"/>
          </a:xfrm>
          <a:prstGeom prst="rect">
            <a:avLst/>
          </a:prstGeom>
          <a:noFill/>
          <a:ln w="9525" algn="ctr">
            <a:noFill/>
            <a:miter lim="800000"/>
            <a:headEnd/>
            <a:tailEnd/>
          </a:ln>
        </p:spPr>
        <p:txBody>
          <a:bodyPr>
            <a:spAutoFit/>
          </a:bodyPr>
          <a:lstStyle/>
          <a:p>
            <a:pPr algn="r" eaLnBrk="0" hangingPunct="0"/>
            <a:r>
              <a:rPr lang="zh-CN" altLang="en-US" sz="2800" b="1">
                <a:latin typeface="楷体" pitchFamily="49" charset="-122"/>
                <a:ea typeface="楷体" pitchFamily="49" charset="-122"/>
              </a:rPr>
              <a:t>算法分析 </a:t>
            </a:r>
            <a:endParaRPr lang="en-US" altLang="zh-CN" sz="2800" b="1">
              <a:latin typeface="楷体" pitchFamily="49" charset="-122"/>
              <a:ea typeface="楷体" pitchFamily="49" charset="-122"/>
            </a:endParaRPr>
          </a:p>
        </p:txBody>
      </p:sp>
      <p:sp>
        <p:nvSpPr>
          <p:cNvPr id="142356" name="Rectangle 3"/>
          <p:cNvSpPr>
            <a:spLocks noChangeArrowheads="1"/>
          </p:cNvSpPr>
          <p:nvPr/>
        </p:nvSpPr>
        <p:spPr bwMode="auto">
          <a:xfrm>
            <a:off x="2220268" y="2527366"/>
            <a:ext cx="2388245" cy="2711320"/>
          </a:xfrm>
          <a:prstGeom prst="rect">
            <a:avLst/>
          </a:prstGeom>
          <a:gradFill rotWithShape="1">
            <a:gsLst>
              <a:gs pos="0">
                <a:schemeClr val="accent1"/>
              </a:gs>
              <a:gs pos="100000">
                <a:schemeClr val="accent1">
                  <a:gamma/>
                  <a:shade val="46275"/>
                  <a:invGamma/>
                </a:schemeClr>
              </a:gs>
            </a:gsLst>
            <a:lin ang="5400000" scaled="1"/>
          </a:gradFill>
          <a:ln w="9525">
            <a:noFill/>
            <a:miter lim="800000"/>
            <a:headEnd/>
            <a:tailEnd/>
          </a:ln>
        </p:spPr>
        <p:txBody>
          <a:bodyPr wrap="square">
            <a:spAutoFit/>
          </a:bodyPr>
          <a:lstStyle/>
          <a:p>
            <a:pPr>
              <a:lnSpc>
                <a:spcPct val="125000"/>
              </a:lnSpc>
              <a:buClr>
                <a:srgbClr val="FFFFCC"/>
              </a:buClr>
              <a:buFont typeface="Wingdings" pitchFamily="2" charset="2"/>
              <a:buChar char="F"/>
              <a:defRPr/>
            </a:pPr>
            <a:r>
              <a:rPr lang="zh-CN" altLang="en-US" sz="2800" b="1" dirty="0">
                <a:solidFill>
                  <a:schemeClr val="bg1"/>
                </a:solidFill>
                <a:latin typeface="楷体" pitchFamily="49" charset="-122"/>
                <a:ea typeface="楷体" pitchFamily="49" charset="-122"/>
              </a:rPr>
              <a:t>课程定位</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数据结构与算法</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是软件工程类专业的</a:t>
            </a:r>
            <a:r>
              <a:rPr lang="zh-CN" altLang="zh-CN" sz="2800" b="1" dirty="0">
                <a:solidFill>
                  <a:srgbClr val="FFFF00"/>
                </a:solidFill>
                <a:latin typeface="楷体" pitchFamily="49" charset="-122"/>
                <a:ea typeface="楷体" pitchFamily="49" charset="-122"/>
              </a:rPr>
              <a:t>学科通修课程</a:t>
            </a:r>
            <a:r>
              <a:rPr lang="zh-CN" altLang="en-US" sz="2800" b="1" dirty="0">
                <a:solidFill>
                  <a:srgbClr val="FFFF00"/>
                </a:solidFill>
                <a:latin typeface="楷体" pitchFamily="49" charset="-122"/>
                <a:ea typeface="楷体" pitchFamily="49" charset="-122"/>
              </a:rPr>
              <a:t>。</a:t>
            </a:r>
            <a:endParaRPr lang="en-US" altLang="zh-CN" sz="2800" b="1" dirty="0">
              <a:solidFill>
                <a:srgbClr val="FFFF00"/>
              </a:solidFill>
              <a:latin typeface="楷体" pitchFamily="49" charset="-122"/>
              <a:ea typeface="楷体" pitchFamily="49" charset="-122"/>
            </a:endParaRPr>
          </a:p>
        </p:txBody>
      </p:sp>
      <p:grpSp>
        <p:nvGrpSpPr>
          <p:cNvPr id="21522" name="Group 21"/>
          <p:cNvGrpSpPr>
            <a:grpSpLocks/>
          </p:cNvGrpSpPr>
          <p:nvPr/>
        </p:nvGrpSpPr>
        <p:grpSpPr bwMode="auto">
          <a:xfrm>
            <a:off x="5964238" y="2835275"/>
            <a:ext cx="2214562" cy="2057400"/>
            <a:chOff x="2713" y="1786"/>
            <a:chExt cx="1395" cy="1296"/>
          </a:xfrm>
        </p:grpSpPr>
        <p:sp>
          <p:nvSpPr>
            <p:cNvPr id="189443" name="AutoShape 3"/>
            <p:cNvSpPr>
              <a:spLocks noChangeArrowheads="1"/>
            </p:cNvSpPr>
            <p:nvPr/>
          </p:nvSpPr>
          <p:spPr bwMode="gray">
            <a:xfrm>
              <a:off x="2713" y="1786"/>
              <a:ext cx="1395" cy="1296"/>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w="9525">
              <a:no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44" name="Oval 4"/>
            <p:cNvSpPr>
              <a:spLocks noChangeArrowheads="1"/>
            </p:cNvSpPr>
            <p:nvPr/>
          </p:nvSpPr>
          <p:spPr bwMode="gray">
            <a:xfrm>
              <a:off x="2818" y="1880"/>
              <a:ext cx="1196" cy="1111"/>
            </a:xfrm>
            <a:prstGeom prst="ellipse">
              <a:avLst/>
            </a:prstGeom>
            <a:gradFill rotWithShape="1">
              <a:gsLst>
                <a:gs pos="0">
                  <a:schemeClr val="hlink">
                    <a:gamma/>
                    <a:tint val="56471"/>
                    <a:invGamma/>
                  </a:schemeClr>
                </a:gs>
                <a:gs pos="100000">
                  <a:schemeClr val="hlink"/>
                </a:gs>
              </a:gsLst>
              <a:path path="shape">
                <a:fillToRect l="50000" t="50000" r="50000" b="50000"/>
              </a:path>
            </a:gradFill>
            <a:ln w="28575" algn="ctr">
              <a:solidFill>
                <a:srgbClr val="FFFFFF"/>
              </a:solid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50" name="Text Box 10"/>
            <p:cNvSpPr txBox="1">
              <a:spLocks noChangeArrowheads="1"/>
            </p:cNvSpPr>
            <p:nvPr/>
          </p:nvSpPr>
          <p:spPr bwMode="gray">
            <a:xfrm>
              <a:off x="3082" y="2064"/>
              <a:ext cx="672" cy="750"/>
            </a:xfrm>
            <a:prstGeom prst="rect">
              <a:avLst/>
            </a:prstGeom>
            <a:noFill/>
            <a:ln w="9525" algn="ctr">
              <a:noFill/>
              <a:miter lim="800000"/>
              <a:headEnd/>
              <a:tailEnd/>
            </a:ln>
            <a:effectLst>
              <a:outerShdw dist="35921" dir="2700000" algn="ctr" rotWithShape="0">
                <a:srgbClr val="000000"/>
              </a:outerShdw>
            </a:effectLst>
          </p:spPr>
          <p:txBody>
            <a:bodyPr lIns="0" rIns="18000">
              <a:spAutoFit/>
            </a:bodyPr>
            <a:lstStyle/>
            <a:p>
              <a:pPr algn="ctr" eaLnBrk="0" hangingPunct="0">
                <a:defRPr/>
              </a:pPr>
              <a:r>
                <a:rPr lang="zh-CN" altLang="en-US" sz="3600">
                  <a:solidFill>
                    <a:schemeClr val="bg1"/>
                  </a:solidFill>
                  <a:latin typeface="楷体" pitchFamily="49" charset="-122"/>
                  <a:ea typeface="楷体" pitchFamily="49" charset="-122"/>
                </a:rPr>
                <a:t>数据</a:t>
              </a:r>
            </a:p>
            <a:p>
              <a:pPr algn="ctr" eaLnBrk="0" hangingPunct="0">
                <a:defRPr/>
              </a:pPr>
              <a:r>
                <a:rPr lang="zh-CN" altLang="en-US" sz="3600">
                  <a:solidFill>
                    <a:schemeClr val="bg1"/>
                  </a:solidFill>
                  <a:latin typeface="楷体" pitchFamily="49" charset="-122"/>
                  <a:ea typeface="楷体" pitchFamily="49" charset="-122"/>
                </a:rPr>
                <a:t>结构</a:t>
              </a:r>
              <a:endParaRPr lang="en-US" altLang="zh-CN" sz="3600">
                <a:solidFill>
                  <a:schemeClr val="bg1"/>
                </a:solidFill>
                <a:latin typeface="楷体" pitchFamily="49" charset="-122"/>
                <a:ea typeface="楷体" pitchFamily="49" charset="-122"/>
              </a:endParaRP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59819" y="48802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课程定位</a:t>
            </a:r>
            <a:endParaRPr lang="en-US" altLang="zh-CN" dirty="0"/>
          </a:p>
        </p:txBody>
      </p:sp>
      <p:graphicFrame>
        <p:nvGraphicFramePr>
          <p:cNvPr id="114797" name="Group 109"/>
          <p:cNvGraphicFramePr>
            <a:graphicFrameLocks noGrp="1"/>
          </p:cNvGraphicFramePr>
          <p:nvPr>
            <p:ph idx="1"/>
            <p:extLst>
              <p:ext uri="{D42A27DB-BD31-4B8C-83A1-F6EECF244321}">
                <p14:modId xmlns:p14="http://schemas.microsoft.com/office/powerpoint/2010/main" val="2221239923"/>
              </p:ext>
            </p:extLst>
          </p:nvPr>
        </p:nvGraphicFramePr>
        <p:xfrm>
          <a:off x="2466182" y="1700808"/>
          <a:ext cx="7259637" cy="3879850"/>
        </p:xfrm>
        <a:graphic>
          <a:graphicData uri="http://schemas.openxmlformats.org/drawingml/2006/table">
            <a:tbl>
              <a:tblPr/>
              <a:tblGrid>
                <a:gridCol w="646716">
                  <a:extLst>
                    <a:ext uri="{9D8B030D-6E8A-4147-A177-3AD203B41FA5}">
                      <a16:colId xmlns:a16="http://schemas.microsoft.com/office/drawing/2014/main" val="20000"/>
                    </a:ext>
                  </a:extLst>
                </a:gridCol>
                <a:gridCol w="1920331">
                  <a:extLst>
                    <a:ext uri="{9D8B030D-6E8A-4147-A177-3AD203B41FA5}">
                      <a16:colId xmlns:a16="http://schemas.microsoft.com/office/drawing/2014/main" val="20001"/>
                    </a:ext>
                  </a:extLst>
                </a:gridCol>
                <a:gridCol w="1123110">
                  <a:extLst>
                    <a:ext uri="{9D8B030D-6E8A-4147-A177-3AD203B41FA5}">
                      <a16:colId xmlns:a16="http://schemas.microsoft.com/office/drawing/2014/main" val="20002"/>
                    </a:ext>
                  </a:extLst>
                </a:gridCol>
                <a:gridCol w="96392">
                  <a:extLst>
                    <a:ext uri="{9D8B030D-6E8A-4147-A177-3AD203B41FA5}">
                      <a16:colId xmlns:a16="http://schemas.microsoft.com/office/drawing/2014/main" val="20003"/>
                    </a:ext>
                  </a:extLst>
                </a:gridCol>
                <a:gridCol w="613106">
                  <a:extLst>
                    <a:ext uri="{9D8B030D-6E8A-4147-A177-3AD203B41FA5}">
                      <a16:colId xmlns:a16="http://schemas.microsoft.com/office/drawing/2014/main" val="20004"/>
                    </a:ext>
                  </a:extLst>
                </a:gridCol>
                <a:gridCol w="1729204">
                  <a:extLst>
                    <a:ext uri="{9D8B030D-6E8A-4147-A177-3AD203B41FA5}">
                      <a16:colId xmlns:a16="http://schemas.microsoft.com/office/drawing/2014/main" val="20005"/>
                    </a:ext>
                  </a:extLst>
                </a:gridCol>
                <a:gridCol w="1130778">
                  <a:extLst>
                    <a:ext uri="{9D8B030D-6E8A-4147-A177-3AD203B41FA5}">
                      <a16:colId xmlns:a16="http://schemas.microsoft.com/office/drawing/2014/main" val="20006"/>
                    </a:ext>
                  </a:extLst>
                </a:gridCol>
              </a:tblGrid>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rgbClr val="008000"/>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高等数学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S7</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数据库系统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705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程序设计基础</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S8</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编译技术</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离散数学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S9</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算法分析</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S1, </a:t>
                      </a: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S4</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计算机组成原理</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S10</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软件工程导论</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数据结构与算法</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S2, 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计算机网络</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a:ln>
                            <a:noFill/>
                          </a:ln>
                          <a:solidFill>
                            <a:srgbClr val="C00000"/>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操作系统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S12</a:t>
                      </a:r>
                      <a:endPar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rPr>
                        <a:t>毕业设计</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rgbClr val="C00000"/>
                          </a:solidFill>
                          <a:effectLst/>
                          <a:latin typeface="楷体" pitchFamily="49" charset="-122"/>
                          <a:ea typeface="楷体" pitchFamily="49" charset="-122"/>
                        </a:rPr>
                        <a:t>S7—S11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2613" name="Rectangle 6"/>
          <p:cNvSpPr>
            <a:spLocks noGrp="1" noChangeArrowheads="1"/>
          </p:cNvSpPr>
          <p:nvPr>
            <p:ph type="sldNum" sz="quarter" idx="10"/>
          </p:nvPr>
        </p:nvSpPr>
        <p:spPr>
          <a:noFill/>
        </p:spPr>
        <p:txBody>
          <a:bodyPr/>
          <a:lstStyle/>
          <a:p>
            <a:fld id="{134BF909-71DB-4ACC-9FFE-972287245D35}" type="slidenum">
              <a:rPr lang="zh-CN" altLang="en-US" smtClean="0"/>
              <a:pPr/>
              <a:t>41</a:t>
            </a:fld>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应用需求</a:t>
            </a:r>
            <a:endParaRPr lang="en-US" altLang="zh-CN" dirty="0"/>
          </a:p>
        </p:txBody>
      </p:sp>
      <p:sp>
        <p:nvSpPr>
          <p:cNvPr id="17411" name="Rectangle 3"/>
          <p:cNvSpPr>
            <a:spLocks noGrp="1" noChangeArrowheads="1"/>
          </p:cNvSpPr>
          <p:nvPr>
            <p:ph idx="1"/>
          </p:nvPr>
        </p:nvSpPr>
        <p:spPr/>
        <p:txBody>
          <a:bodyPr/>
          <a:lstStyle/>
          <a:p>
            <a:pPr>
              <a:lnSpc>
                <a:spcPct val="130000"/>
              </a:lnSpc>
              <a:defRPr/>
            </a:pPr>
            <a:r>
              <a:rPr lang="zh-CN" altLang="en-US" dirty="0">
                <a:solidFill>
                  <a:srgbClr val="3333FF"/>
                </a:solidFill>
              </a:rPr>
              <a:t>应用需求</a:t>
            </a:r>
          </a:p>
          <a:p>
            <a:pPr eaLnBrk="1" hangingPunct="1">
              <a:buFont typeface="Wingdings" pitchFamily="2" charset="2"/>
              <a:buNone/>
              <a:defRPr/>
            </a:pPr>
            <a:r>
              <a:rPr lang="zh-CN" altLang="en-US" dirty="0">
                <a:solidFill>
                  <a:srgbClr val="008000"/>
                </a:solidFill>
              </a:rPr>
              <a:t>例</a:t>
            </a:r>
            <a:r>
              <a:rPr lang="en-US" altLang="zh-CN" dirty="0"/>
              <a:t>1-7</a:t>
            </a:r>
            <a:r>
              <a:rPr lang="zh-CN" altLang="en-US" dirty="0"/>
              <a:t> 最短路径问题：</a:t>
            </a:r>
          </a:p>
          <a:p>
            <a:pPr eaLnBrk="1" hangingPunct="1">
              <a:buFont typeface="Wingdings" pitchFamily="2" charset="2"/>
              <a:buNone/>
              <a:defRPr/>
            </a:pPr>
            <a:r>
              <a:rPr lang="zh-CN" altLang="en-US" dirty="0"/>
              <a:t>已知</a:t>
            </a:r>
            <a:r>
              <a:rPr lang="en-US" altLang="zh-CN" dirty="0"/>
              <a:t>n</a:t>
            </a:r>
            <a:r>
              <a:rPr lang="zh-CN" altLang="en-US" dirty="0"/>
              <a:t>个城市相互之间</a:t>
            </a:r>
            <a:endParaRPr lang="en-US" altLang="zh-CN" dirty="0"/>
          </a:p>
          <a:p>
            <a:pPr eaLnBrk="1" hangingPunct="1">
              <a:buFont typeface="Wingdings" pitchFamily="2" charset="2"/>
              <a:buNone/>
              <a:defRPr/>
            </a:pPr>
            <a:r>
              <a:rPr lang="zh-CN" altLang="en-US" dirty="0"/>
              <a:t>的距离。试找出从第</a:t>
            </a:r>
            <a:r>
              <a:rPr lang="en-US" altLang="zh-CN" dirty="0"/>
              <a:t>1</a:t>
            </a:r>
          </a:p>
          <a:p>
            <a:pPr eaLnBrk="1" hangingPunct="1">
              <a:buFont typeface="Wingdings" pitchFamily="2" charset="2"/>
              <a:buNone/>
              <a:defRPr/>
            </a:pPr>
            <a:r>
              <a:rPr lang="zh-CN" altLang="en-US" dirty="0"/>
              <a:t>个城市出发到达第</a:t>
            </a:r>
            <a:r>
              <a:rPr lang="en-US" altLang="zh-CN" dirty="0"/>
              <a:t>j</a:t>
            </a:r>
            <a:r>
              <a:rPr lang="zh-CN" altLang="en-US" dirty="0"/>
              <a:t>个</a:t>
            </a:r>
            <a:endParaRPr lang="en-US" altLang="zh-CN" dirty="0"/>
          </a:p>
          <a:p>
            <a:pPr eaLnBrk="1" hangingPunct="1">
              <a:buFont typeface="Wingdings" pitchFamily="2" charset="2"/>
              <a:buNone/>
              <a:defRPr/>
            </a:pPr>
            <a:r>
              <a:rPr lang="zh-CN" altLang="en-US" dirty="0"/>
              <a:t>城市距离最短的路径。</a:t>
            </a:r>
          </a:p>
        </p:txBody>
      </p:sp>
      <p:sp>
        <p:nvSpPr>
          <p:cNvPr id="23556" name="Rectangle 6"/>
          <p:cNvSpPr>
            <a:spLocks noGrp="1" noChangeArrowheads="1"/>
          </p:cNvSpPr>
          <p:nvPr>
            <p:ph type="sldNum" sz="quarter" idx="10"/>
          </p:nvPr>
        </p:nvSpPr>
        <p:spPr>
          <a:noFill/>
        </p:spPr>
        <p:txBody>
          <a:bodyPr/>
          <a:lstStyle/>
          <a:p>
            <a:fld id="{73F74057-13D4-4B53-B8BD-02EEF161FC92}" type="slidenum">
              <a:rPr lang="zh-CN" altLang="en-US" smtClean="0"/>
              <a:pPr/>
              <a:t>42</a:t>
            </a:fld>
            <a:endParaRPr lang="en-US" altLang="zh-CN"/>
          </a:p>
        </p:txBody>
      </p:sp>
      <p:grpSp>
        <p:nvGrpSpPr>
          <p:cNvPr id="2" name="Group 52"/>
          <p:cNvGrpSpPr>
            <a:grpSpLocks/>
          </p:cNvGrpSpPr>
          <p:nvPr/>
        </p:nvGrpSpPr>
        <p:grpSpPr bwMode="auto">
          <a:xfrm>
            <a:off x="6310313" y="2005014"/>
            <a:ext cx="3352800" cy="3584575"/>
            <a:chOff x="3024" y="1488"/>
            <a:chExt cx="2352" cy="2377"/>
          </a:xfrm>
        </p:grpSpPr>
        <p:sp>
          <p:nvSpPr>
            <p:cNvPr id="23558" name="Line 9"/>
            <p:cNvSpPr>
              <a:spLocks noChangeShapeType="1"/>
            </p:cNvSpPr>
            <p:nvPr/>
          </p:nvSpPr>
          <p:spPr bwMode="auto">
            <a:xfrm>
              <a:off x="3446" y="2071"/>
              <a:ext cx="362" cy="18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59" name="Line 10"/>
            <p:cNvSpPr>
              <a:spLocks noChangeShapeType="1"/>
            </p:cNvSpPr>
            <p:nvPr/>
          </p:nvSpPr>
          <p:spPr bwMode="auto">
            <a:xfrm>
              <a:off x="4057" y="2444"/>
              <a:ext cx="128" cy="3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0" name="Line 11"/>
            <p:cNvSpPr>
              <a:spLocks noChangeShapeType="1"/>
            </p:cNvSpPr>
            <p:nvPr/>
          </p:nvSpPr>
          <p:spPr bwMode="auto">
            <a:xfrm flipH="1">
              <a:off x="4048" y="1812"/>
              <a:ext cx="226" cy="319"/>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1" name="Line 12"/>
            <p:cNvSpPr>
              <a:spLocks noChangeShapeType="1"/>
            </p:cNvSpPr>
            <p:nvPr/>
          </p:nvSpPr>
          <p:spPr bwMode="auto">
            <a:xfrm>
              <a:off x="3273" y="2166"/>
              <a:ext cx="0" cy="40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2" name="Line 13"/>
            <p:cNvSpPr>
              <a:spLocks noChangeShapeType="1"/>
            </p:cNvSpPr>
            <p:nvPr/>
          </p:nvSpPr>
          <p:spPr bwMode="auto">
            <a:xfrm>
              <a:off x="3369" y="2935"/>
              <a:ext cx="117" cy="4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3" name="Line 14"/>
            <p:cNvSpPr>
              <a:spLocks noChangeShapeType="1"/>
            </p:cNvSpPr>
            <p:nvPr/>
          </p:nvSpPr>
          <p:spPr bwMode="auto">
            <a:xfrm>
              <a:off x="3762" y="3579"/>
              <a:ext cx="703" cy="7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4" name="Line 15"/>
            <p:cNvSpPr>
              <a:spLocks noChangeShapeType="1"/>
            </p:cNvSpPr>
            <p:nvPr/>
          </p:nvSpPr>
          <p:spPr bwMode="auto">
            <a:xfrm>
              <a:off x="4363" y="3098"/>
              <a:ext cx="226" cy="394"/>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5" name="Line 16"/>
            <p:cNvSpPr>
              <a:spLocks noChangeShapeType="1"/>
            </p:cNvSpPr>
            <p:nvPr/>
          </p:nvSpPr>
          <p:spPr bwMode="auto">
            <a:xfrm flipH="1">
              <a:off x="4395" y="2528"/>
              <a:ext cx="285" cy="2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6" name="Line 17"/>
            <p:cNvSpPr>
              <a:spLocks noChangeShapeType="1"/>
            </p:cNvSpPr>
            <p:nvPr/>
          </p:nvSpPr>
          <p:spPr bwMode="auto">
            <a:xfrm>
              <a:off x="4499" y="1796"/>
              <a:ext cx="273" cy="4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7" name="Line 18"/>
            <p:cNvSpPr>
              <a:spLocks noChangeShapeType="1"/>
            </p:cNvSpPr>
            <p:nvPr/>
          </p:nvSpPr>
          <p:spPr bwMode="auto">
            <a:xfrm flipV="1">
              <a:off x="3438" y="1683"/>
              <a:ext cx="738" cy="237"/>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8" name="Line 19"/>
            <p:cNvSpPr>
              <a:spLocks noChangeShapeType="1"/>
            </p:cNvSpPr>
            <p:nvPr/>
          </p:nvSpPr>
          <p:spPr bwMode="auto">
            <a:xfrm>
              <a:off x="4941" y="2556"/>
              <a:ext cx="197" cy="39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9" name="Line 20"/>
            <p:cNvSpPr>
              <a:spLocks noChangeShapeType="1"/>
            </p:cNvSpPr>
            <p:nvPr/>
          </p:nvSpPr>
          <p:spPr bwMode="auto">
            <a:xfrm flipH="1">
              <a:off x="4820" y="3280"/>
              <a:ext cx="252" cy="26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0" name="Line 21"/>
            <p:cNvSpPr>
              <a:spLocks noChangeShapeType="1"/>
            </p:cNvSpPr>
            <p:nvPr/>
          </p:nvSpPr>
          <p:spPr bwMode="auto">
            <a:xfrm flipV="1">
              <a:off x="3698" y="3054"/>
              <a:ext cx="399" cy="37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1" name="Oval 22"/>
            <p:cNvSpPr>
              <a:spLocks noChangeArrowheads="1"/>
            </p:cNvSpPr>
            <p:nvPr/>
          </p:nvSpPr>
          <p:spPr bwMode="auto">
            <a:xfrm>
              <a:off x="3799" y="2121"/>
              <a:ext cx="361" cy="34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3</a:t>
              </a:r>
              <a:endParaRPr kumimoji="1" lang="en-US" altLang="zh-CN" sz="2400" b="1" dirty="0">
                <a:solidFill>
                  <a:schemeClr val="tx2"/>
                </a:solidFill>
              </a:endParaRPr>
            </a:p>
          </p:txBody>
        </p:sp>
        <p:sp>
          <p:nvSpPr>
            <p:cNvPr id="23572" name="Oval 23"/>
            <p:cNvSpPr>
              <a:spLocks noChangeArrowheads="1"/>
            </p:cNvSpPr>
            <p:nvPr/>
          </p:nvSpPr>
          <p:spPr bwMode="auto">
            <a:xfrm>
              <a:off x="3072" y="1805"/>
              <a:ext cx="392"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1</a:t>
              </a:r>
            </a:p>
          </p:txBody>
        </p:sp>
        <p:sp>
          <p:nvSpPr>
            <p:cNvPr id="23573" name="Oval 24"/>
            <p:cNvSpPr>
              <a:spLocks noChangeArrowheads="1"/>
            </p:cNvSpPr>
            <p:nvPr/>
          </p:nvSpPr>
          <p:spPr bwMode="auto">
            <a:xfrm>
              <a:off x="4069" y="2754"/>
              <a:ext cx="399"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6</a:t>
              </a:r>
              <a:endParaRPr kumimoji="1" lang="en-US" altLang="zh-CN" sz="2400" b="1" dirty="0">
                <a:solidFill>
                  <a:schemeClr val="tx2"/>
                </a:solidFill>
              </a:endParaRPr>
            </a:p>
          </p:txBody>
        </p:sp>
        <p:sp>
          <p:nvSpPr>
            <p:cNvPr id="23574" name="Oval 25"/>
            <p:cNvSpPr>
              <a:spLocks noChangeArrowheads="1"/>
            </p:cNvSpPr>
            <p:nvPr/>
          </p:nvSpPr>
          <p:spPr bwMode="auto">
            <a:xfrm>
              <a:off x="4624" y="2212"/>
              <a:ext cx="406"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4</a:t>
              </a:r>
              <a:endParaRPr kumimoji="1" lang="en-US" altLang="zh-CN" sz="2400" b="1" dirty="0">
                <a:solidFill>
                  <a:schemeClr val="tx2"/>
                </a:solidFill>
              </a:endParaRPr>
            </a:p>
          </p:txBody>
        </p:sp>
        <p:sp>
          <p:nvSpPr>
            <p:cNvPr id="23575" name="Oval 26"/>
            <p:cNvSpPr>
              <a:spLocks noChangeArrowheads="1"/>
            </p:cNvSpPr>
            <p:nvPr/>
          </p:nvSpPr>
          <p:spPr bwMode="auto">
            <a:xfrm>
              <a:off x="3130" y="2574"/>
              <a:ext cx="390"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5</a:t>
              </a:r>
              <a:endParaRPr kumimoji="1" lang="en-US" altLang="zh-CN" sz="2400" b="1" dirty="0">
                <a:solidFill>
                  <a:schemeClr val="tx2"/>
                </a:solidFill>
              </a:endParaRPr>
            </a:p>
          </p:txBody>
        </p:sp>
        <p:sp>
          <p:nvSpPr>
            <p:cNvPr id="23576" name="Oval 27"/>
            <p:cNvSpPr>
              <a:spLocks noChangeArrowheads="1"/>
            </p:cNvSpPr>
            <p:nvPr/>
          </p:nvSpPr>
          <p:spPr bwMode="auto">
            <a:xfrm>
              <a:off x="3355" y="3389"/>
              <a:ext cx="406"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8</a:t>
              </a:r>
              <a:endParaRPr kumimoji="1" lang="en-US" altLang="zh-CN" sz="2400" b="1" dirty="0">
                <a:solidFill>
                  <a:schemeClr val="tx2"/>
                </a:solidFill>
              </a:endParaRPr>
            </a:p>
          </p:txBody>
        </p:sp>
        <p:sp>
          <p:nvSpPr>
            <p:cNvPr id="23577" name="Oval 28"/>
            <p:cNvSpPr>
              <a:spLocks noChangeArrowheads="1"/>
            </p:cNvSpPr>
            <p:nvPr/>
          </p:nvSpPr>
          <p:spPr bwMode="auto">
            <a:xfrm>
              <a:off x="4181" y="148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2</a:t>
              </a:r>
            </a:p>
          </p:txBody>
        </p:sp>
        <p:sp>
          <p:nvSpPr>
            <p:cNvPr id="23578" name="Oval 29"/>
            <p:cNvSpPr>
              <a:spLocks noChangeArrowheads="1"/>
            </p:cNvSpPr>
            <p:nvPr/>
          </p:nvSpPr>
          <p:spPr bwMode="auto">
            <a:xfrm>
              <a:off x="4468" y="347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9</a:t>
              </a:r>
              <a:endParaRPr kumimoji="1" lang="en-US" altLang="zh-CN" sz="2400" b="1" dirty="0">
                <a:solidFill>
                  <a:schemeClr val="tx2"/>
                </a:solidFill>
              </a:endParaRPr>
            </a:p>
          </p:txBody>
        </p:sp>
        <p:sp>
          <p:nvSpPr>
            <p:cNvPr id="23579" name="Oval 30"/>
            <p:cNvSpPr>
              <a:spLocks noChangeArrowheads="1"/>
            </p:cNvSpPr>
            <p:nvPr/>
          </p:nvSpPr>
          <p:spPr bwMode="auto">
            <a:xfrm>
              <a:off x="4982" y="2935"/>
              <a:ext cx="394"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7</a:t>
              </a:r>
              <a:endParaRPr kumimoji="1" lang="en-US" altLang="zh-CN" sz="2400" b="1" dirty="0">
                <a:solidFill>
                  <a:schemeClr val="tx2"/>
                </a:solidFill>
              </a:endParaRPr>
            </a:p>
          </p:txBody>
        </p:sp>
        <p:sp>
          <p:nvSpPr>
            <p:cNvPr id="23580" name="Line 31"/>
            <p:cNvSpPr>
              <a:spLocks noChangeShapeType="1"/>
            </p:cNvSpPr>
            <p:nvPr/>
          </p:nvSpPr>
          <p:spPr bwMode="auto">
            <a:xfrm flipV="1">
              <a:off x="3482" y="2416"/>
              <a:ext cx="374" cy="220"/>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1" name="Line 32"/>
            <p:cNvSpPr>
              <a:spLocks noChangeShapeType="1"/>
            </p:cNvSpPr>
            <p:nvPr/>
          </p:nvSpPr>
          <p:spPr bwMode="auto">
            <a:xfrm>
              <a:off x="3520" y="2795"/>
              <a:ext cx="560" cy="8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2" name="Line 33"/>
            <p:cNvSpPr>
              <a:spLocks noChangeShapeType="1"/>
            </p:cNvSpPr>
            <p:nvPr/>
          </p:nvSpPr>
          <p:spPr bwMode="auto">
            <a:xfrm>
              <a:off x="4464" y="2976"/>
              <a:ext cx="528" cy="96"/>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3" name="Line 34"/>
            <p:cNvSpPr>
              <a:spLocks noChangeShapeType="1"/>
            </p:cNvSpPr>
            <p:nvPr/>
          </p:nvSpPr>
          <p:spPr bwMode="auto">
            <a:xfrm>
              <a:off x="4152" y="2312"/>
              <a:ext cx="480" cy="4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4" name="Text Box 36"/>
            <p:cNvSpPr txBox="1">
              <a:spLocks noChangeArrowheads="1"/>
            </p:cNvSpPr>
            <p:nvPr/>
          </p:nvSpPr>
          <p:spPr bwMode="auto">
            <a:xfrm rot="-1200000">
              <a:off x="3633" y="1561"/>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20</a:t>
              </a:r>
            </a:p>
          </p:txBody>
        </p:sp>
        <p:sp>
          <p:nvSpPr>
            <p:cNvPr id="23585" name="Text Box 37"/>
            <p:cNvSpPr txBox="1">
              <a:spLocks noChangeArrowheads="1"/>
            </p:cNvSpPr>
            <p:nvPr/>
          </p:nvSpPr>
          <p:spPr bwMode="auto">
            <a:xfrm rot="-2516922">
              <a:off x="3639" y="3025"/>
              <a:ext cx="337"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86" name="Text Box 38"/>
            <p:cNvSpPr txBox="1">
              <a:spLocks noChangeArrowheads="1"/>
            </p:cNvSpPr>
            <p:nvPr/>
          </p:nvSpPr>
          <p:spPr bwMode="auto">
            <a:xfrm rot="-5400000">
              <a:off x="2995" y="221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10</a:t>
              </a:r>
            </a:p>
          </p:txBody>
        </p:sp>
        <p:sp>
          <p:nvSpPr>
            <p:cNvPr id="23587" name="Text Box 39"/>
            <p:cNvSpPr txBox="1">
              <a:spLocks noChangeArrowheads="1"/>
            </p:cNvSpPr>
            <p:nvPr/>
          </p:nvSpPr>
          <p:spPr bwMode="auto">
            <a:xfrm rot="1498140">
              <a:off x="3556" y="1919"/>
              <a:ext cx="192"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sp>
          <p:nvSpPr>
            <p:cNvPr id="23588" name="Text Box 40"/>
            <p:cNvSpPr txBox="1">
              <a:spLocks noChangeArrowheads="1"/>
            </p:cNvSpPr>
            <p:nvPr/>
          </p:nvSpPr>
          <p:spPr bwMode="auto">
            <a:xfrm rot="-3273257">
              <a:off x="3957" y="1749"/>
              <a:ext cx="241" cy="279"/>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89" name="Text Box 41"/>
            <p:cNvSpPr txBox="1">
              <a:spLocks noChangeArrowheads="1"/>
            </p:cNvSpPr>
            <p:nvPr/>
          </p:nvSpPr>
          <p:spPr bwMode="auto">
            <a:xfrm rot="286420">
              <a:off x="4232" y="2096"/>
              <a:ext cx="336" cy="264"/>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11</a:t>
              </a:r>
            </a:p>
          </p:txBody>
        </p:sp>
        <p:sp>
          <p:nvSpPr>
            <p:cNvPr id="23590" name="Text Box 42"/>
            <p:cNvSpPr txBox="1">
              <a:spLocks noChangeArrowheads="1"/>
            </p:cNvSpPr>
            <p:nvPr/>
          </p:nvSpPr>
          <p:spPr bwMode="auto">
            <a:xfrm rot="3600000">
              <a:off x="4563" y="180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91" name="Text Box 43"/>
            <p:cNvSpPr txBox="1">
              <a:spLocks noChangeArrowheads="1"/>
            </p:cNvSpPr>
            <p:nvPr/>
          </p:nvSpPr>
          <p:spPr bwMode="auto">
            <a:xfrm rot="3863383">
              <a:off x="4963" y="256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12</a:t>
              </a:r>
            </a:p>
          </p:txBody>
        </p:sp>
        <p:sp>
          <p:nvSpPr>
            <p:cNvPr id="23592" name="Text Box 44"/>
            <p:cNvSpPr txBox="1">
              <a:spLocks noChangeArrowheads="1"/>
            </p:cNvSpPr>
            <p:nvPr/>
          </p:nvSpPr>
          <p:spPr bwMode="auto">
            <a:xfrm rot="4179594">
              <a:off x="4114" y="2439"/>
              <a:ext cx="21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7</a:t>
              </a:r>
            </a:p>
          </p:txBody>
        </p:sp>
        <p:sp>
          <p:nvSpPr>
            <p:cNvPr id="23593" name="Text Box 45"/>
            <p:cNvSpPr txBox="1">
              <a:spLocks noChangeArrowheads="1"/>
            </p:cNvSpPr>
            <p:nvPr/>
          </p:nvSpPr>
          <p:spPr bwMode="auto">
            <a:xfrm rot="3768147">
              <a:off x="4395" y="3097"/>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4" name="Text Box 46"/>
            <p:cNvSpPr txBox="1">
              <a:spLocks noChangeArrowheads="1"/>
            </p:cNvSpPr>
            <p:nvPr/>
          </p:nvSpPr>
          <p:spPr bwMode="auto">
            <a:xfrm rot="-6165256">
              <a:off x="3139" y="3019"/>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5" name="Text Box 47"/>
            <p:cNvSpPr txBox="1">
              <a:spLocks noChangeArrowheads="1"/>
            </p:cNvSpPr>
            <p:nvPr/>
          </p:nvSpPr>
          <p:spPr bwMode="auto">
            <a:xfrm rot="-1817096">
              <a:off x="3521" y="2281"/>
              <a:ext cx="231"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96" name="Text Box 48"/>
            <p:cNvSpPr txBox="1">
              <a:spLocks noChangeArrowheads="1"/>
            </p:cNvSpPr>
            <p:nvPr/>
          </p:nvSpPr>
          <p:spPr bwMode="auto">
            <a:xfrm rot="669280">
              <a:off x="3651" y="2600"/>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14</a:t>
              </a:r>
            </a:p>
          </p:txBody>
        </p:sp>
        <p:sp>
          <p:nvSpPr>
            <p:cNvPr id="23597" name="Text Box 49"/>
            <p:cNvSpPr txBox="1">
              <a:spLocks noChangeArrowheads="1"/>
            </p:cNvSpPr>
            <p:nvPr/>
          </p:nvSpPr>
          <p:spPr bwMode="auto">
            <a:xfrm rot="-10463722">
              <a:off x="3908" y="3602"/>
              <a:ext cx="338"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18</a:t>
              </a:r>
            </a:p>
          </p:txBody>
        </p:sp>
        <p:sp>
          <p:nvSpPr>
            <p:cNvPr id="23598" name="Text Box 50"/>
            <p:cNvSpPr txBox="1">
              <a:spLocks noChangeArrowheads="1"/>
            </p:cNvSpPr>
            <p:nvPr/>
          </p:nvSpPr>
          <p:spPr bwMode="auto">
            <a:xfrm rot="692552">
              <a:off x="4611" y="2784"/>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15</a:t>
              </a:r>
            </a:p>
          </p:txBody>
        </p:sp>
        <p:sp>
          <p:nvSpPr>
            <p:cNvPr id="23599" name="Text Box 51"/>
            <p:cNvSpPr txBox="1">
              <a:spLocks noChangeArrowheads="1"/>
            </p:cNvSpPr>
            <p:nvPr/>
          </p:nvSpPr>
          <p:spPr bwMode="auto">
            <a:xfrm rot="8188879">
              <a:off x="4906" y="3379"/>
              <a:ext cx="239"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应用需求</a:t>
            </a:r>
            <a:endParaRPr lang="en-US" altLang="zh-CN" dirty="0"/>
          </a:p>
        </p:txBody>
      </p:sp>
      <p:sp>
        <p:nvSpPr>
          <p:cNvPr id="18435" name="Rectangle 3"/>
          <p:cNvSpPr>
            <a:spLocks noGrp="1" noChangeArrowheads="1"/>
          </p:cNvSpPr>
          <p:nvPr>
            <p:ph idx="1"/>
          </p:nvPr>
        </p:nvSpPr>
        <p:spPr/>
        <p:txBody>
          <a:bodyPr/>
          <a:lstStyle/>
          <a:p>
            <a:pPr>
              <a:lnSpc>
                <a:spcPct val="135000"/>
              </a:lnSpc>
              <a:defRPr/>
            </a:pPr>
            <a:r>
              <a:rPr lang="zh-CN" altLang="en-US" dirty="0">
                <a:solidFill>
                  <a:srgbClr val="3333FF"/>
                </a:solidFill>
              </a:rPr>
              <a:t>应用需求</a:t>
            </a:r>
          </a:p>
          <a:p>
            <a:pPr eaLnBrk="1" hangingPunct="1">
              <a:lnSpc>
                <a:spcPct val="135000"/>
              </a:lnSpc>
              <a:buNone/>
              <a:defRPr/>
            </a:pPr>
            <a:r>
              <a:rPr lang="en-US" altLang="zh-CN" sz="2400" b="0" dirty="0">
                <a:solidFill>
                  <a:srgbClr val="579321"/>
                </a:solidFill>
                <a:sym typeface="Wingdings" pitchFamily="2" charset="2"/>
              </a:rPr>
              <a:t></a:t>
            </a:r>
            <a:r>
              <a:rPr lang="zh-CN" altLang="en-US" sz="2400" dirty="0"/>
              <a:t>计算机硬件发展迅速，有必要去追求提高算法性能。</a:t>
            </a:r>
            <a:endParaRPr lang="en-US" altLang="zh-CN" sz="2400" dirty="0"/>
          </a:p>
          <a:p>
            <a:pPr eaLnBrk="1" hangingPunct="1">
              <a:lnSpc>
                <a:spcPct val="135000"/>
              </a:lnSpc>
              <a:buNone/>
              <a:defRPr/>
            </a:pPr>
            <a:r>
              <a:rPr lang="zh-CN" altLang="en-US" sz="2400" dirty="0"/>
              <a:t>   </a:t>
            </a:r>
            <a:r>
              <a:rPr lang="en-US" altLang="zh-CN" sz="2400" dirty="0">
                <a:solidFill>
                  <a:srgbClr val="579321"/>
                </a:solidFill>
              </a:rPr>
              <a:t>(1)</a:t>
            </a:r>
            <a:r>
              <a:rPr lang="zh-CN" altLang="en-US" sz="2400" dirty="0"/>
              <a:t>硬件性价比提高，所要处理问题的规模越来越大，要求更高性能的算法。</a:t>
            </a:r>
            <a:endParaRPr lang="en-US" altLang="zh-CN" sz="2400" dirty="0"/>
          </a:p>
          <a:p>
            <a:pPr eaLnBrk="1" hangingPunct="1">
              <a:lnSpc>
                <a:spcPct val="135000"/>
              </a:lnSpc>
              <a:buNone/>
              <a:defRPr/>
            </a:pPr>
            <a:r>
              <a:rPr lang="en-US" altLang="zh-CN" sz="2400" dirty="0">
                <a:solidFill>
                  <a:srgbClr val="579321"/>
                </a:solidFill>
              </a:rPr>
              <a:t>    (2)</a:t>
            </a:r>
            <a:r>
              <a:rPr lang="zh-CN" altLang="en-US" sz="2400" dirty="0"/>
              <a:t>在同一问题规模下</a:t>
            </a:r>
            <a:r>
              <a:rPr lang="en-US" altLang="zh-CN" sz="2400" dirty="0"/>
              <a:t>, </a:t>
            </a:r>
            <a:r>
              <a:rPr lang="zh-CN" altLang="en-US" sz="2400" dirty="0"/>
              <a:t>算法性能好坏差别很大：对于一个</a:t>
            </a:r>
            <a:r>
              <a:rPr lang="en-US" altLang="zh-CN" sz="2400" dirty="0"/>
              <a:t>O(n)</a:t>
            </a:r>
            <a:r>
              <a:rPr lang="zh-CN" altLang="en-US" sz="2400" dirty="0"/>
              <a:t>级和一个</a:t>
            </a:r>
            <a:r>
              <a:rPr lang="en-US" altLang="zh-CN" sz="2400" dirty="0"/>
              <a:t>O(2</a:t>
            </a:r>
            <a:r>
              <a:rPr lang="en-US" altLang="zh-CN" sz="3200" baseline="30000" dirty="0"/>
              <a:t>n</a:t>
            </a:r>
            <a:r>
              <a:rPr lang="en-US" altLang="zh-CN" sz="2400" dirty="0"/>
              <a:t>)</a:t>
            </a:r>
            <a:r>
              <a:rPr lang="zh-CN" altLang="en-US" sz="2400" dirty="0"/>
              <a:t>级的算法，当</a:t>
            </a:r>
            <a:r>
              <a:rPr lang="en-US" altLang="zh-CN" sz="2400" dirty="0"/>
              <a:t>n=20</a:t>
            </a:r>
            <a:r>
              <a:rPr lang="zh-CN" altLang="en-US" sz="2400" dirty="0"/>
              <a:t>时，</a:t>
            </a:r>
            <a:r>
              <a:rPr lang="en-US" altLang="zh-CN" sz="2400" dirty="0"/>
              <a:t>2</a:t>
            </a:r>
            <a:r>
              <a:rPr lang="en-US" altLang="zh-CN" sz="3600" baseline="30000" dirty="0"/>
              <a:t>n</a:t>
            </a:r>
            <a:r>
              <a:rPr lang="en-US" altLang="zh-CN" sz="2400" dirty="0"/>
              <a:t>=1048576</a:t>
            </a:r>
            <a:r>
              <a:rPr lang="en-US" altLang="zh-CN" sz="2400" dirty="0">
                <a:solidFill>
                  <a:srgbClr val="CC0000"/>
                </a:solidFill>
                <a:latin typeface="楷体_GB2312" pitchFamily="49" charset="-122"/>
              </a:rPr>
              <a:t>&gt;&gt;</a:t>
            </a:r>
            <a:r>
              <a:rPr lang="en-US" altLang="zh-CN" sz="2400" dirty="0"/>
              <a:t>20</a:t>
            </a:r>
            <a:r>
              <a:rPr lang="zh-CN" altLang="en-US" sz="2400" dirty="0"/>
              <a:t>。</a:t>
            </a:r>
          </a:p>
          <a:p>
            <a:pPr eaLnBrk="1" hangingPunct="1">
              <a:lnSpc>
                <a:spcPct val="135000"/>
              </a:lnSpc>
              <a:buFont typeface="Wingdings" pitchFamily="2" charset="2"/>
              <a:buNone/>
              <a:defRPr/>
            </a:pPr>
            <a:r>
              <a:rPr lang="en-US" altLang="zh-CN" sz="2400" b="0" dirty="0">
                <a:solidFill>
                  <a:srgbClr val="579321"/>
                </a:solidFill>
                <a:sym typeface="Wingdings" pitchFamily="2" charset="2"/>
              </a:rPr>
              <a:t> </a:t>
            </a:r>
            <a:r>
              <a:rPr lang="zh-CN" altLang="en-US" sz="2400" dirty="0"/>
              <a:t>硬件速度的提高，不是不重视算法性能的理由，而是我们追求高性能算法的动力。</a:t>
            </a:r>
          </a:p>
        </p:txBody>
      </p:sp>
      <p:sp>
        <p:nvSpPr>
          <p:cNvPr id="24580" name="Rectangle 6"/>
          <p:cNvSpPr>
            <a:spLocks noGrp="1" noChangeArrowheads="1"/>
          </p:cNvSpPr>
          <p:nvPr>
            <p:ph type="sldNum" sz="quarter" idx="10"/>
          </p:nvPr>
        </p:nvSpPr>
        <p:spPr>
          <a:noFill/>
        </p:spPr>
        <p:txBody>
          <a:bodyPr/>
          <a:lstStyle/>
          <a:p>
            <a:fld id="{708375B5-5F8E-49B5-AE13-18D65BEE60A7}" type="slidenum">
              <a:rPr lang="zh-CN" altLang="en-US" smtClean="0"/>
              <a:pPr/>
              <a:t>43</a:t>
            </a:fld>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程序优化</a:t>
            </a:r>
            <a:endParaRPr lang="en-US" altLang="zh-CN" dirty="0"/>
          </a:p>
        </p:txBody>
      </p:sp>
      <p:sp>
        <p:nvSpPr>
          <p:cNvPr id="19459" name="Rectangle 3"/>
          <p:cNvSpPr>
            <a:spLocks noGrp="1" noChangeArrowheads="1"/>
          </p:cNvSpPr>
          <p:nvPr>
            <p:ph idx="1"/>
          </p:nvPr>
        </p:nvSpPr>
        <p:spPr/>
        <p:txBody>
          <a:bodyPr/>
          <a:lstStyle/>
          <a:p>
            <a:pPr>
              <a:lnSpc>
                <a:spcPct val="135000"/>
              </a:lnSpc>
              <a:defRPr/>
            </a:pPr>
            <a:r>
              <a:rPr lang="zh-CN" altLang="en-US" dirty="0">
                <a:solidFill>
                  <a:srgbClr val="3333FF"/>
                </a:solidFill>
              </a:rPr>
              <a:t>程序优化</a:t>
            </a:r>
          </a:p>
          <a:p>
            <a:pPr>
              <a:lnSpc>
                <a:spcPct val="135000"/>
              </a:lnSpc>
              <a:buFont typeface="Wingdings" pitchFamily="2" charset="2"/>
              <a:buNone/>
              <a:defRPr/>
            </a:pPr>
            <a:r>
              <a:rPr lang="zh-CN" altLang="en-US" dirty="0"/>
              <a:t>数据结构与算法不是一门语言，它是一种方法，一种思维方式。它是教你如何在现有程序的基础上把它变得更优 </a:t>
            </a:r>
            <a:r>
              <a:rPr lang="en-US" altLang="zh-CN" dirty="0"/>
              <a:t>(</a:t>
            </a:r>
            <a:r>
              <a:rPr lang="zh-CN" altLang="en-US" dirty="0"/>
              <a:t>运算更快、占用资源更少</a:t>
            </a:r>
            <a:r>
              <a:rPr lang="en-US" altLang="zh-CN" dirty="0"/>
              <a:t>)</a:t>
            </a:r>
            <a:r>
              <a:rPr lang="zh-CN" altLang="en-US" dirty="0"/>
              <a:t>。</a:t>
            </a:r>
            <a:endParaRPr lang="en-US" altLang="zh-CN" dirty="0"/>
          </a:p>
          <a:p>
            <a:pPr>
              <a:lnSpc>
                <a:spcPct val="135000"/>
              </a:lnSpc>
              <a:buFont typeface="Wingdings" pitchFamily="2" charset="2"/>
              <a:buNone/>
              <a:defRPr/>
            </a:pPr>
            <a:r>
              <a:rPr lang="zh-CN" altLang="en-US" dirty="0">
                <a:solidFill>
                  <a:srgbClr val="008000"/>
                </a:solidFill>
                <a:sym typeface="Wingdings" pitchFamily="2" charset="2"/>
              </a:rPr>
              <a:t></a:t>
            </a:r>
            <a:r>
              <a:rPr lang="zh-CN" altLang="en-US" dirty="0"/>
              <a:t>数据结构与算法改变的是数据的存储结构而不是程序语言本身。</a:t>
            </a:r>
          </a:p>
        </p:txBody>
      </p:sp>
      <p:sp>
        <p:nvSpPr>
          <p:cNvPr id="25604" name="Rectangle 6"/>
          <p:cNvSpPr>
            <a:spLocks noGrp="1" noChangeArrowheads="1"/>
          </p:cNvSpPr>
          <p:nvPr>
            <p:ph type="sldNum" sz="quarter" idx="10"/>
          </p:nvPr>
        </p:nvSpPr>
        <p:spPr>
          <a:noFill/>
        </p:spPr>
        <p:txBody>
          <a:bodyPr/>
          <a:lstStyle/>
          <a:p>
            <a:fld id="{0FCAFA9F-33A8-4FC0-A443-BF0BD5C7DA53}" type="slidenum">
              <a:rPr lang="zh-CN" altLang="en-US" smtClean="0"/>
              <a:pPr/>
              <a:t>44</a:t>
            </a:fld>
            <a:endParaRPr lang="en-US" altLang="zh-C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程序优化</a:t>
            </a:r>
            <a:endParaRPr lang="en-US" altLang="zh-CN" dirty="0"/>
          </a:p>
        </p:txBody>
      </p:sp>
      <p:sp>
        <p:nvSpPr>
          <p:cNvPr id="20483" name="Rectangle 3"/>
          <p:cNvSpPr>
            <a:spLocks noGrp="1" noChangeArrowheads="1"/>
          </p:cNvSpPr>
          <p:nvPr>
            <p:ph idx="1"/>
          </p:nvPr>
        </p:nvSpPr>
        <p:spPr/>
        <p:txBody>
          <a:bodyPr/>
          <a:lstStyle/>
          <a:p>
            <a:pPr>
              <a:lnSpc>
                <a:spcPct val="125000"/>
              </a:lnSpc>
              <a:buFont typeface="Wingdings" pitchFamily="2" charset="2"/>
              <a:buNone/>
              <a:defRPr/>
            </a:pPr>
            <a:r>
              <a:rPr lang="zh-CN" altLang="en-US" dirty="0">
                <a:solidFill>
                  <a:srgbClr val="008000"/>
                </a:solidFill>
              </a:rPr>
              <a:t>例</a:t>
            </a:r>
            <a:r>
              <a:rPr lang="en-US" altLang="zh-CN" dirty="0">
                <a:solidFill>
                  <a:srgbClr val="008000"/>
                </a:solidFill>
              </a:rPr>
              <a:t>1-8</a:t>
            </a:r>
            <a:r>
              <a:rPr lang="zh-CN" altLang="en-US" dirty="0"/>
              <a:t>  输出</a:t>
            </a:r>
            <a:r>
              <a:rPr lang="en-US" altLang="zh-CN" dirty="0"/>
              <a:t>"</a:t>
            </a:r>
            <a:r>
              <a:rPr lang="zh-CN" altLang="en-US" dirty="0"/>
              <a:t>杨辉</a:t>
            </a:r>
            <a:r>
              <a:rPr lang="en-US" altLang="zh-CN" dirty="0"/>
              <a:t>"</a:t>
            </a:r>
            <a:r>
              <a:rPr lang="zh-CN" altLang="en-US" dirty="0"/>
              <a:t>三角形</a:t>
            </a:r>
            <a:r>
              <a:rPr lang="en-US" altLang="zh-CN" dirty="0"/>
              <a:t>(n</a:t>
            </a:r>
            <a:r>
              <a:rPr lang="en-US" altLang="zh-CN" dirty="0">
                <a:sym typeface="Symbol" pitchFamily="18" charset="2"/>
              </a:rPr>
              <a:t></a:t>
            </a:r>
            <a:r>
              <a:rPr lang="en-US" altLang="zh-CN" dirty="0"/>
              <a:t>[1, 12])</a:t>
            </a:r>
            <a:r>
              <a:rPr lang="zh-CN" altLang="en-US" dirty="0"/>
              <a:t>。</a:t>
            </a:r>
          </a:p>
          <a:p>
            <a:pPr>
              <a:lnSpc>
                <a:spcPct val="125000"/>
              </a:lnSpc>
              <a:buFont typeface="Wingdings" pitchFamily="2" charset="2"/>
              <a:buNone/>
              <a:defRPr/>
            </a:pPr>
            <a:r>
              <a:rPr lang="en-US" altLang="zh-CN" dirty="0"/>
              <a:t>	</a:t>
            </a:r>
            <a:r>
              <a:rPr lang="zh-CN" altLang="en-US" dirty="0"/>
              <a:t>如</a:t>
            </a:r>
            <a:r>
              <a:rPr lang="en-US" altLang="zh-CN" dirty="0"/>
              <a:t>n=5</a:t>
            </a:r>
            <a:r>
              <a:rPr lang="zh-CN" altLang="en-US" dirty="0"/>
              <a:t>的输出结果：</a:t>
            </a:r>
            <a:endParaRPr lang="en-US" altLang="zh-CN" dirty="0"/>
          </a:p>
          <a:p>
            <a:pPr>
              <a:lnSpc>
                <a:spcPct val="125000"/>
              </a:lnSpc>
              <a:buFont typeface="Wingdings" pitchFamily="2" charset="2"/>
              <a:buNone/>
              <a:defRPr/>
            </a:pPr>
            <a:r>
              <a:rPr lang="en-US" altLang="zh-CN" dirty="0"/>
              <a:t>	1</a:t>
            </a:r>
          </a:p>
          <a:p>
            <a:pPr>
              <a:lnSpc>
                <a:spcPct val="125000"/>
              </a:lnSpc>
              <a:buFont typeface="Wingdings" pitchFamily="2" charset="2"/>
              <a:buNone/>
              <a:defRPr/>
            </a:pPr>
            <a:r>
              <a:rPr lang="en-US" altLang="zh-CN" dirty="0"/>
              <a:t>	1	1</a:t>
            </a:r>
          </a:p>
          <a:p>
            <a:pPr>
              <a:lnSpc>
                <a:spcPct val="125000"/>
              </a:lnSpc>
              <a:buFont typeface="Wingdings" pitchFamily="2" charset="2"/>
              <a:buNone/>
              <a:defRPr/>
            </a:pPr>
            <a:r>
              <a:rPr lang="en-US" altLang="zh-CN" dirty="0"/>
              <a:t>	1	2	1</a:t>
            </a:r>
          </a:p>
          <a:p>
            <a:pPr>
              <a:lnSpc>
                <a:spcPct val="125000"/>
              </a:lnSpc>
              <a:buFont typeface="Wingdings" pitchFamily="2" charset="2"/>
              <a:buNone/>
              <a:defRPr/>
            </a:pPr>
            <a:r>
              <a:rPr lang="en-US" altLang="zh-CN" dirty="0"/>
              <a:t>	1	3 	3	1</a:t>
            </a:r>
          </a:p>
          <a:p>
            <a:pPr>
              <a:lnSpc>
                <a:spcPct val="125000"/>
              </a:lnSpc>
              <a:buFont typeface="Wingdings" pitchFamily="2" charset="2"/>
              <a:buNone/>
              <a:defRPr/>
            </a:pPr>
            <a:r>
              <a:rPr lang="en-US" altLang="zh-CN" dirty="0"/>
              <a:t>	1	4	6	4	1</a:t>
            </a:r>
          </a:p>
          <a:p>
            <a:pPr>
              <a:lnSpc>
                <a:spcPct val="125000"/>
              </a:lnSpc>
              <a:buFont typeface="Wingdings" pitchFamily="2" charset="2"/>
              <a:buNone/>
              <a:defRPr/>
            </a:pPr>
            <a:r>
              <a:rPr lang="en-US" altLang="zh-CN" dirty="0"/>
              <a:t>	1	5	10	10	5	1</a:t>
            </a:r>
            <a:endParaRPr lang="zh-CN" altLang="en-US" dirty="0"/>
          </a:p>
        </p:txBody>
      </p:sp>
      <p:sp>
        <p:nvSpPr>
          <p:cNvPr id="26628" name="Rectangle 6"/>
          <p:cNvSpPr>
            <a:spLocks noGrp="1" noChangeArrowheads="1"/>
          </p:cNvSpPr>
          <p:nvPr>
            <p:ph type="sldNum" sz="quarter" idx="10"/>
          </p:nvPr>
        </p:nvSpPr>
        <p:spPr>
          <a:noFill/>
        </p:spPr>
        <p:txBody>
          <a:bodyPr/>
          <a:lstStyle/>
          <a:p>
            <a:fld id="{3B3BC594-6DD6-477B-94C3-324FAC1210A8}" type="slidenum">
              <a:rPr lang="zh-CN" altLang="en-US" smtClean="0"/>
              <a:pPr/>
              <a:t>45</a:t>
            </a:fld>
            <a:endParaRPr lang="en-US" alt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程序优化</a:t>
            </a:r>
            <a:endParaRPr lang="en-US" altLang="zh-CN" dirty="0"/>
          </a:p>
        </p:txBody>
      </p:sp>
      <p:sp>
        <p:nvSpPr>
          <p:cNvPr id="19" name="内容占位符 18"/>
          <p:cNvSpPr>
            <a:spLocks noGrp="1"/>
          </p:cNvSpPr>
          <p:nvPr>
            <p:ph idx="1"/>
          </p:nvPr>
        </p:nvSpPr>
        <p:spPr/>
        <p:txBody>
          <a:bodyPr/>
          <a:lstStyle/>
          <a:p>
            <a:pPr marL="357188">
              <a:lnSpc>
                <a:spcPct val="135000"/>
              </a:lnSpc>
              <a:buFont typeface="Wingdings" pitchFamily="2" charset="2"/>
              <a:buChar char="Ä"/>
              <a:defRPr/>
            </a:pPr>
            <a:r>
              <a:rPr lang="zh-CN" altLang="en-US" dirty="0">
                <a:ea typeface="楷体_GB2312" pitchFamily="49" charset="-122"/>
              </a:rPr>
              <a:t> </a:t>
            </a:r>
            <a:r>
              <a:rPr lang="zh-CN" altLang="en-US" dirty="0">
                <a:solidFill>
                  <a:srgbClr val="008000"/>
                </a:solidFill>
                <a:latin typeface="楷体" pitchFamily="49" charset="-122"/>
              </a:rPr>
              <a:t>第</a:t>
            </a:r>
            <a:r>
              <a:rPr lang="en-US" altLang="zh-CN" dirty="0">
                <a:solidFill>
                  <a:srgbClr val="008000"/>
                </a:solidFill>
                <a:latin typeface="楷体" pitchFamily="49" charset="-122"/>
              </a:rPr>
              <a:t>1</a:t>
            </a:r>
            <a:r>
              <a:rPr lang="zh-CN" altLang="en-US" dirty="0">
                <a:solidFill>
                  <a:srgbClr val="008000"/>
                </a:solidFill>
                <a:latin typeface="楷体" pitchFamily="49" charset="-122"/>
              </a:rPr>
              <a:t>种解答方法</a:t>
            </a:r>
            <a:endParaRPr lang="en-US" altLang="zh-CN" dirty="0">
              <a:solidFill>
                <a:srgbClr val="008000"/>
              </a:solidFill>
              <a:latin typeface="楷体" pitchFamily="49" charset="-122"/>
            </a:endParaRPr>
          </a:p>
          <a:p>
            <a:pPr marL="357188">
              <a:lnSpc>
                <a:spcPct val="135000"/>
              </a:lnSpc>
              <a:buNone/>
              <a:defRPr/>
            </a:pPr>
            <a:r>
              <a:rPr lang="en-US" altLang="zh-CN" dirty="0">
                <a:ea typeface="楷体_GB2312" pitchFamily="49" charset="-122"/>
              </a:rPr>
              <a:t>1</a:t>
            </a:r>
          </a:p>
          <a:p>
            <a:pPr marL="357188">
              <a:lnSpc>
                <a:spcPct val="135000"/>
              </a:lnSpc>
              <a:buNone/>
              <a:defRPr/>
            </a:pPr>
            <a:r>
              <a:rPr lang="en-US" altLang="zh-CN" dirty="0">
                <a:ea typeface="楷体_GB2312" pitchFamily="49" charset="-122"/>
              </a:rPr>
              <a:t>1      1</a:t>
            </a:r>
          </a:p>
          <a:p>
            <a:pPr marL="357188">
              <a:lnSpc>
                <a:spcPct val="135000"/>
              </a:lnSpc>
              <a:buNone/>
              <a:defRPr/>
            </a:pPr>
            <a:r>
              <a:rPr lang="en-US" altLang="zh-CN" dirty="0">
                <a:ea typeface="楷体_GB2312" pitchFamily="49" charset="-122"/>
              </a:rPr>
              <a:t>1              1</a:t>
            </a:r>
          </a:p>
          <a:p>
            <a:pPr marL="357188">
              <a:lnSpc>
                <a:spcPct val="135000"/>
              </a:lnSpc>
              <a:buNone/>
              <a:defRPr/>
            </a:pPr>
            <a:r>
              <a:rPr lang="en-US" altLang="zh-CN" dirty="0">
                <a:ea typeface="楷体_GB2312" pitchFamily="49" charset="-122"/>
              </a:rPr>
              <a:t>1                      1</a:t>
            </a:r>
          </a:p>
          <a:p>
            <a:pPr marL="357188">
              <a:lnSpc>
                <a:spcPct val="135000"/>
              </a:lnSpc>
              <a:buNone/>
              <a:defRPr/>
            </a:pPr>
            <a:r>
              <a:rPr lang="en-US" altLang="zh-CN" dirty="0">
                <a:ea typeface="楷体_GB2312" pitchFamily="49" charset="-122"/>
              </a:rPr>
              <a:t>1                              1</a:t>
            </a:r>
          </a:p>
          <a:p>
            <a:pPr marL="357188">
              <a:lnSpc>
                <a:spcPct val="135000"/>
              </a:lnSpc>
              <a:buNone/>
              <a:defRPr/>
            </a:pPr>
            <a:r>
              <a:rPr lang="en-US" altLang="zh-CN" dirty="0">
                <a:ea typeface="楷体_GB2312" pitchFamily="49" charset="-122"/>
              </a:rPr>
              <a:t>1                                      1</a:t>
            </a:r>
          </a:p>
        </p:txBody>
      </p:sp>
      <p:sp>
        <p:nvSpPr>
          <p:cNvPr id="27652" name="Rectangle 6"/>
          <p:cNvSpPr>
            <a:spLocks noGrp="1" noChangeArrowheads="1"/>
          </p:cNvSpPr>
          <p:nvPr>
            <p:ph type="sldNum" sz="quarter" idx="10"/>
          </p:nvPr>
        </p:nvSpPr>
        <p:spPr>
          <a:noFill/>
        </p:spPr>
        <p:txBody>
          <a:bodyPr/>
          <a:lstStyle/>
          <a:p>
            <a:fld id="{23C93881-9868-4C89-B1DE-3BF6D727D91B}" type="slidenum">
              <a:rPr lang="zh-CN" altLang="en-US" smtClean="0"/>
              <a:pPr/>
              <a:t>46</a:t>
            </a:fld>
            <a:endParaRPr lang="en-US" altLang="zh-CN"/>
          </a:p>
        </p:txBody>
      </p:sp>
      <p:sp>
        <p:nvSpPr>
          <p:cNvPr id="176135" name="Text Box 7"/>
          <p:cNvSpPr txBox="1">
            <a:spLocks noChangeArrowheads="1"/>
          </p:cNvSpPr>
          <p:nvPr/>
        </p:nvSpPr>
        <p:spPr bwMode="auto">
          <a:xfrm>
            <a:off x="6097589" y="3851275"/>
            <a:ext cx="3311525" cy="585788"/>
          </a:xfrm>
          <a:prstGeom prst="rect">
            <a:avLst/>
          </a:prstGeom>
          <a:solidFill>
            <a:srgbClr val="CCFFFF"/>
          </a:solidFill>
          <a:ln w="6350" algn="ctr">
            <a:solidFill>
              <a:srgbClr val="008000"/>
            </a:solidFill>
            <a:miter lim="800000"/>
            <a:headEnd/>
            <a:tailEnd type="none" w="sm" len="lg"/>
          </a:ln>
        </p:spPr>
        <p:txBody>
          <a:bodyPr>
            <a:spAutoFit/>
          </a:bodyPr>
          <a:lstStyle/>
          <a:p>
            <a:pPr algn="ctr"/>
            <a:r>
              <a:rPr lang="en-US" altLang="zh-CN" sz="3200" b="1"/>
              <a:t>a</a:t>
            </a:r>
            <a:r>
              <a:rPr lang="en-US" altLang="zh-CN" sz="3600" b="1" baseline="-25000"/>
              <a:t>ij </a:t>
            </a:r>
            <a:r>
              <a:rPr lang="en-US" altLang="zh-CN" sz="3200" b="1"/>
              <a:t>= a</a:t>
            </a:r>
            <a:r>
              <a:rPr lang="en-US" altLang="zh-CN" sz="3600" b="1" baseline="-25000"/>
              <a:t>i-1, j-1 </a:t>
            </a:r>
            <a:r>
              <a:rPr lang="en-US" altLang="zh-CN" sz="3200" b="1"/>
              <a:t>+ a</a:t>
            </a:r>
            <a:r>
              <a:rPr lang="en-US" altLang="zh-CN" sz="3600" b="1" baseline="-25000"/>
              <a:t>i-1, j</a:t>
            </a:r>
            <a:endParaRPr lang="zh-CN" altLang="en-US" sz="3600" b="1" baseline="-25000"/>
          </a:p>
        </p:txBody>
      </p:sp>
      <p:sp>
        <p:nvSpPr>
          <p:cNvPr id="176136" name="Text Box 8"/>
          <p:cNvSpPr txBox="1">
            <a:spLocks noChangeArrowheads="1"/>
          </p:cNvSpPr>
          <p:nvPr/>
        </p:nvSpPr>
        <p:spPr bwMode="auto">
          <a:xfrm>
            <a:off x="1333467" y="3386520"/>
            <a:ext cx="2601945" cy="519113"/>
          </a:xfrm>
          <a:prstGeom prst="rect">
            <a:avLst/>
          </a:prstGeom>
          <a:noFill/>
          <a:ln w="9525" algn="ctr">
            <a:noFill/>
            <a:miter lim="800000"/>
            <a:headEnd/>
            <a:tailEnd type="none" w="sm" len="lg"/>
          </a:ln>
        </p:spPr>
        <p:txBody>
          <a:bodyPr wrap="square">
            <a:spAutoFit/>
          </a:bodyPr>
          <a:lstStyle/>
          <a:p>
            <a:pPr algn="ctr"/>
            <a:r>
              <a:rPr lang="en-US" altLang="zh-CN" sz="2800" b="1" dirty="0">
                <a:solidFill>
                  <a:srgbClr val="0000CC"/>
                </a:solidFill>
              </a:rPr>
              <a:t>2</a:t>
            </a:r>
          </a:p>
        </p:txBody>
      </p:sp>
      <p:sp>
        <p:nvSpPr>
          <p:cNvPr id="176137" name="Text Box 9"/>
          <p:cNvSpPr txBox="1">
            <a:spLocks noChangeArrowheads="1"/>
          </p:cNvSpPr>
          <p:nvPr/>
        </p:nvSpPr>
        <p:spPr bwMode="auto">
          <a:xfrm>
            <a:off x="2499502" y="3962782"/>
            <a:ext cx="361950" cy="519112"/>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3</a:t>
            </a:r>
          </a:p>
        </p:txBody>
      </p:sp>
      <p:sp>
        <p:nvSpPr>
          <p:cNvPr id="176138" name="Text Box 10"/>
          <p:cNvSpPr txBox="1">
            <a:spLocks noChangeArrowheads="1"/>
          </p:cNvSpPr>
          <p:nvPr/>
        </p:nvSpPr>
        <p:spPr bwMode="auto">
          <a:xfrm>
            <a:off x="3203480" y="3941051"/>
            <a:ext cx="361950" cy="519112"/>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3</a:t>
            </a:r>
          </a:p>
        </p:txBody>
      </p:sp>
      <p:sp>
        <p:nvSpPr>
          <p:cNvPr id="176139" name="Text Box 11"/>
          <p:cNvSpPr txBox="1">
            <a:spLocks noChangeArrowheads="1"/>
          </p:cNvSpPr>
          <p:nvPr/>
        </p:nvSpPr>
        <p:spPr bwMode="auto">
          <a:xfrm>
            <a:off x="2502866" y="4539043"/>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4</a:t>
            </a:r>
          </a:p>
        </p:txBody>
      </p:sp>
      <p:sp>
        <p:nvSpPr>
          <p:cNvPr id="176140" name="Text Box 12"/>
          <p:cNvSpPr txBox="1">
            <a:spLocks noChangeArrowheads="1"/>
          </p:cNvSpPr>
          <p:nvPr/>
        </p:nvSpPr>
        <p:spPr bwMode="auto">
          <a:xfrm>
            <a:off x="3211512" y="4505525"/>
            <a:ext cx="361950" cy="519113"/>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6</a:t>
            </a:r>
          </a:p>
        </p:txBody>
      </p:sp>
      <p:sp>
        <p:nvSpPr>
          <p:cNvPr id="176141" name="Text Box 13"/>
          <p:cNvSpPr txBox="1">
            <a:spLocks noChangeArrowheads="1"/>
          </p:cNvSpPr>
          <p:nvPr/>
        </p:nvSpPr>
        <p:spPr bwMode="auto">
          <a:xfrm>
            <a:off x="3895725" y="4527151"/>
            <a:ext cx="361950" cy="519113"/>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4</a:t>
            </a:r>
          </a:p>
        </p:txBody>
      </p:sp>
      <p:sp>
        <p:nvSpPr>
          <p:cNvPr id="176142" name="Text Box 14"/>
          <p:cNvSpPr txBox="1">
            <a:spLocks noChangeArrowheads="1"/>
          </p:cNvSpPr>
          <p:nvPr/>
        </p:nvSpPr>
        <p:spPr bwMode="auto">
          <a:xfrm>
            <a:off x="2481246" y="5081786"/>
            <a:ext cx="361950" cy="519113"/>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5</a:t>
            </a:r>
          </a:p>
        </p:txBody>
      </p:sp>
      <p:sp>
        <p:nvSpPr>
          <p:cNvPr id="176143" name="Text Box 15"/>
          <p:cNvSpPr txBox="1">
            <a:spLocks noChangeArrowheads="1"/>
          </p:cNvSpPr>
          <p:nvPr/>
        </p:nvSpPr>
        <p:spPr bwMode="auto">
          <a:xfrm>
            <a:off x="3110395" y="5073457"/>
            <a:ext cx="539750" cy="519113"/>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10</a:t>
            </a:r>
          </a:p>
        </p:txBody>
      </p:sp>
      <p:sp>
        <p:nvSpPr>
          <p:cNvPr id="176144" name="Text Box 16"/>
          <p:cNvSpPr txBox="1">
            <a:spLocks noChangeArrowheads="1"/>
          </p:cNvSpPr>
          <p:nvPr/>
        </p:nvSpPr>
        <p:spPr bwMode="auto">
          <a:xfrm>
            <a:off x="3839341" y="5058156"/>
            <a:ext cx="539750" cy="519113"/>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10</a:t>
            </a:r>
          </a:p>
        </p:txBody>
      </p:sp>
      <p:sp>
        <p:nvSpPr>
          <p:cNvPr id="176145" name="Text Box 17"/>
          <p:cNvSpPr txBox="1">
            <a:spLocks noChangeArrowheads="1"/>
          </p:cNvSpPr>
          <p:nvPr/>
        </p:nvSpPr>
        <p:spPr bwMode="auto">
          <a:xfrm>
            <a:off x="4568287" y="5088862"/>
            <a:ext cx="361950" cy="519113"/>
          </a:xfrm>
          <a:prstGeom prst="rect">
            <a:avLst/>
          </a:prstGeom>
          <a:noFill/>
          <a:ln w="9525" algn="ctr">
            <a:noFill/>
            <a:miter lim="800000"/>
            <a:headEnd/>
            <a:tailEnd type="none" w="sm" len="lg"/>
          </a:ln>
        </p:spPr>
        <p:txBody>
          <a:bodyPr wrap="none">
            <a:spAutoFit/>
          </a:bodyPr>
          <a:lstStyle/>
          <a:p>
            <a:pPr algn="ctr"/>
            <a:r>
              <a:rPr lang="en-US" altLang="zh-CN" sz="2800" b="1" dirty="0">
                <a:solidFill>
                  <a:srgbClr val="0000CC"/>
                </a:solidFill>
              </a:rPr>
              <a:t>5</a:t>
            </a:r>
          </a:p>
        </p:txBody>
      </p:sp>
      <p:sp>
        <p:nvSpPr>
          <p:cNvPr id="176146" name="Text Box 18"/>
          <p:cNvSpPr txBox="1">
            <a:spLocks noChangeArrowheads="1"/>
          </p:cNvSpPr>
          <p:nvPr/>
        </p:nvSpPr>
        <p:spPr bwMode="auto">
          <a:xfrm>
            <a:off x="6365967" y="2481263"/>
            <a:ext cx="2989201" cy="525462"/>
          </a:xfrm>
          <a:prstGeom prst="rect">
            <a:avLst/>
          </a:prstGeom>
          <a:noFill/>
          <a:ln w="6350" algn="ctr">
            <a:solidFill>
              <a:srgbClr val="008000"/>
            </a:solidFill>
            <a:miter lim="800000"/>
            <a:headEnd/>
            <a:tailEnd type="none" w="sm" len="lg"/>
          </a:ln>
        </p:spPr>
        <p:txBody>
          <a:bodyPr wrap="square">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1</a:t>
            </a:r>
            <a:r>
              <a:rPr lang="zh-CN" altLang="en-US" sz="2800" b="1" dirty="0">
                <a:solidFill>
                  <a:srgbClr val="006600"/>
                </a:solidFill>
                <a:latin typeface="楷体" pitchFamily="49" charset="-122"/>
                <a:ea typeface="楷体" pitchFamily="49" charset="-122"/>
              </a:rPr>
              <a:t>步：设置初值</a:t>
            </a:r>
          </a:p>
        </p:txBody>
      </p:sp>
      <p:sp>
        <p:nvSpPr>
          <p:cNvPr id="176147" name="Text Box 19"/>
          <p:cNvSpPr txBox="1">
            <a:spLocks noChangeArrowheads="1"/>
          </p:cNvSpPr>
          <p:nvPr/>
        </p:nvSpPr>
        <p:spPr bwMode="auto">
          <a:xfrm>
            <a:off x="6312024" y="2420888"/>
            <a:ext cx="3097089" cy="525462"/>
          </a:xfrm>
          <a:prstGeom prst="rect">
            <a:avLst/>
          </a:prstGeom>
          <a:noFill/>
          <a:ln w="6350" algn="ctr">
            <a:solidFill>
              <a:srgbClr val="008000"/>
            </a:solidFill>
            <a:miter lim="800000"/>
            <a:headEnd/>
            <a:tailEnd type="none" w="sm" len="lg"/>
          </a:ln>
        </p:spPr>
        <p:txBody>
          <a:bodyPr wrap="square">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2</a:t>
            </a:r>
            <a:r>
              <a:rPr lang="zh-CN" altLang="en-US" sz="2800" b="1" dirty="0">
                <a:solidFill>
                  <a:srgbClr val="006600"/>
                </a:solidFill>
                <a:latin typeface="楷体" pitchFamily="49" charset="-122"/>
                <a:ea typeface="楷体" pitchFamily="49" charset="-122"/>
              </a:rPr>
              <a:t>步：循环计算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76146"/>
                                        </p:tgtEl>
                                      </p:cBhvr>
                                    </p:animEffect>
                                    <p:set>
                                      <p:cBhvr>
                                        <p:cTn id="7" dur="1" fill="hold">
                                          <p:stCondLst>
                                            <p:cond delay="999"/>
                                          </p:stCondLst>
                                        </p:cTn>
                                        <p:tgtEl>
                                          <p:spTgt spid="176146"/>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176147"/>
                                        </p:tgtEl>
                                        <p:attrNameLst>
                                          <p:attrName>style.visibility</p:attrName>
                                        </p:attrNameLst>
                                      </p:cBhvr>
                                      <p:to>
                                        <p:strVal val="visible"/>
                                      </p:to>
                                    </p:set>
                                    <p:animEffect transition="in" filter="wipe(left)">
                                      <p:cBhvr>
                                        <p:cTn id="10" dur="1000"/>
                                        <p:tgtEl>
                                          <p:spTgt spid="17614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7613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6136"/>
                                        </p:tgtEl>
                                        <p:attrNameLst>
                                          <p:attrName>style.visibility</p:attrName>
                                        </p:attrNameLst>
                                      </p:cBhvr>
                                      <p:to>
                                        <p:strVal val="visible"/>
                                      </p:to>
                                    </p:set>
                                    <p:animEffect transition="in" filter="wipe(left)">
                                      <p:cBhvr>
                                        <p:cTn id="17" dur="500"/>
                                        <p:tgtEl>
                                          <p:spTgt spid="176136"/>
                                        </p:tgtEl>
                                      </p:cBhvr>
                                    </p:animEffect>
                                  </p:childTnLst>
                                </p:cTn>
                              </p:par>
                            </p:childTnLst>
                          </p:cTn>
                        </p:par>
                        <p:par>
                          <p:cTn id="18" fill="hold">
                            <p:stCondLst>
                              <p:cond delay="1500"/>
                            </p:stCondLst>
                            <p:childTnLst>
                              <p:par>
                                <p:cTn id="19" presetID="22" presetClass="entr" presetSubtype="8" fill="hold" grpId="0" nodeType="afterEffect">
                                  <p:stCondLst>
                                    <p:cond delay="1000"/>
                                  </p:stCondLst>
                                  <p:childTnLst>
                                    <p:set>
                                      <p:cBhvr>
                                        <p:cTn id="20" dur="1" fill="hold">
                                          <p:stCondLst>
                                            <p:cond delay="0"/>
                                          </p:stCondLst>
                                        </p:cTn>
                                        <p:tgtEl>
                                          <p:spTgt spid="176137"/>
                                        </p:tgtEl>
                                        <p:attrNameLst>
                                          <p:attrName>style.visibility</p:attrName>
                                        </p:attrNameLst>
                                      </p:cBhvr>
                                      <p:to>
                                        <p:strVal val="visible"/>
                                      </p:to>
                                    </p:set>
                                    <p:animEffect transition="in" filter="wipe(left)">
                                      <p:cBhvr>
                                        <p:cTn id="21" dur="500"/>
                                        <p:tgtEl>
                                          <p:spTgt spid="176137"/>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76138"/>
                                        </p:tgtEl>
                                        <p:attrNameLst>
                                          <p:attrName>style.visibility</p:attrName>
                                        </p:attrNameLst>
                                      </p:cBhvr>
                                      <p:to>
                                        <p:strVal val="visible"/>
                                      </p:to>
                                    </p:set>
                                    <p:animEffect transition="in" filter="wipe(left)">
                                      <p:cBhvr>
                                        <p:cTn id="25" dur="500"/>
                                        <p:tgtEl>
                                          <p:spTgt spid="176138"/>
                                        </p:tgtEl>
                                      </p:cBhvr>
                                    </p:animEffect>
                                  </p:childTnLst>
                                </p:cTn>
                              </p:par>
                            </p:childTnLst>
                          </p:cTn>
                        </p:par>
                        <p:par>
                          <p:cTn id="26" fill="hold">
                            <p:stCondLst>
                              <p:cond delay="3500"/>
                            </p:stCondLst>
                            <p:childTnLst>
                              <p:par>
                                <p:cTn id="27" presetID="22" presetClass="entr" presetSubtype="8" fill="hold" grpId="0" nodeType="afterEffect">
                                  <p:stCondLst>
                                    <p:cond delay="1000"/>
                                  </p:stCondLst>
                                  <p:childTnLst>
                                    <p:set>
                                      <p:cBhvr>
                                        <p:cTn id="28" dur="1" fill="hold">
                                          <p:stCondLst>
                                            <p:cond delay="0"/>
                                          </p:stCondLst>
                                        </p:cTn>
                                        <p:tgtEl>
                                          <p:spTgt spid="176139"/>
                                        </p:tgtEl>
                                        <p:attrNameLst>
                                          <p:attrName>style.visibility</p:attrName>
                                        </p:attrNameLst>
                                      </p:cBhvr>
                                      <p:to>
                                        <p:strVal val="visible"/>
                                      </p:to>
                                    </p:set>
                                    <p:animEffect transition="in" filter="wipe(left)">
                                      <p:cBhvr>
                                        <p:cTn id="29" dur="500"/>
                                        <p:tgtEl>
                                          <p:spTgt spid="176139"/>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76140"/>
                                        </p:tgtEl>
                                        <p:attrNameLst>
                                          <p:attrName>style.visibility</p:attrName>
                                        </p:attrNameLst>
                                      </p:cBhvr>
                                      <p:to>
                                        <p:strVal val="visible"/>
                                      </p:to>
                                    </p:set>
                                    <p:animEffect transition="in" filter="wipe(left)">
                                      <p:cBhvr>
                                        <p:cTn id="33" dur="500"/>
                                        <p:tgtEl>
                                          <p:spTgt spid="176140"/>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176141"/>
                                        </p:tgtEl>
                                        <p:attrNameLst>
                                          <p:attrName>style.visibility</p:attrName>
                                        </p:attrNameLst>
                                      </p:cBhvr>
                                      <p:to>
                                        <p:strVal val="visible"/>
                                      </p:to>
                                    </p:set>
                                    <p:animEffect transition="in" filter="wipe(left)">
                                      <p:cBhvr>
                                        <p:cTn id="37" dur="500"/>
                                        <p:tgtEl>
                                          <p:spTgt spid="176141"/>
                                        </p:tgtEl>
                                      </p:cBhvr>
                                    </p:animEffect>
                                  </p:childTnLst>
                                </p:cTn>
                              </p:par>
                            </p:childTnLst>
                          </p:cTn>
                        </p:par>
                        <p:par>
                          <p:cTn id="38" fill="hold">
                            <p:stCondLst>
                              <p:cond delay="6000"/>
                            </p:stCondLst>
                            <p:childTnLst>
                              <p:par>
                                <p:cTn id="39" presetID="22" presetClass="entr" presetSubtype="8" fill="hold" grpId="0" nodeType="afterEffect">
                                  <p:stCondLst>
                                    <p:cond delay="1000"/>
                                  </p:stCondLst>
                                  <p:childTnLst>
                                    <p:set>
                                      <p:cBhvr>
                                        <p:cTn id="40" dur="1" fill="hold">
                                          <p:stCondLst>
                                            <p:cond delay="0"/>
                                          </p:stCondLst>
                                        </p:cTn>
                                        <p:tgtEl>
                                          <p:spTgt spid="176142"/>
                                        </p:tgtEl>
                                        <p:attrNameLst>
                                          <p:attrName>style.visibility</p:attrName>
                                        </p:attrNameLst>
                                      </p:cBhvr>
                                      <p:to>
                                        <p:strVal val="visible"/>
                                      </p:to>
                                    </p:set>
                                    <p:animEffect transition="in" filter="wipe(left)">
                                      <p:cBhvr>
                                        <p:cTn id="41" dur="500"/>
                                        <p:tgtEl>
                                          <p:spTgt spid="176142"/>
                                        </p:tgtEl>
                                      </p:cBhvr>
                                    </p:animEffect>
                                  </p:childTnLst>
                                </p:cTn>
                              </p:par>
                            </p:childTnLst>
                          </p:cTn>
                        </p:par>
                        <p:par>
                          <p:cTn id="42" fill="hold">
                            <p:stCondLst>
                              <p:cond delay="7500"/>
                            </p:stCondLst>
                            <p:childTnLst>
                              <p:par>
                                <p:cTn id="43" presetID="22" presetClass="entr" presetSubtype="8" fill="hold" grpId="0" nodeType="afterEffect">
                                  <p:stCondLst>
                                    <p:cond delay="0"/>
                                  </p:stCondLst>
                                  <p:childTnLst>
                                    <p:set>
                                      <p:cBhvr>
                                        <p:cTn id="44" dur="1" fill="hold">
                                          <p:stCondLst>
                                            <p:cond delay="0"/>
                                          </p:stCondLst>
                                        </p:cTn>
                                        <p:tgtEl>
                                          <p:spTgt spid="176143"/>
                                        </p:tgtEl>
                                        <p:attrNameLst>
                                          <p:attrName>style.visibility</p:attrName>
                                        </p:attrNameLst>
                                      </p:cBhvr>
                                      <p:to>
                                        <p:strVal val="visible"/>
                                      </p:to>
                                    </p:set>
                                    <p:animEffect transition="in" filter="wipe(left)">
                                      <p:cBhvr>
                                        <p:cTn id="45" dur="500"/>
                                        <p:tgtEl>
                                          <p:spTgt spid="176143"/>
                                        </p:tgtEl>
                                      </p:cBhvr>
                                    </p:animEffect>
                                  </p:childTnLst>
                                </p:cTn>
                              </p:par>
                            </p:childTnLst>
                          </p:cTn>
                        </p:par>
                        <p:par>
                          <p:cTn id="46" fill="hold">
                            <p:stCondLst>
                              <p:cond delay="8000"/>
                            </p:stCondLst>
                            <p:childTnLst>
                              <p:par>
                                <p:cTn id="47" presetID="22" presetClass="entr" presetSubtype="8" fill="hold" grpId="0" nodeType="afterEffect">
                                  <p:stCondLst>
                                    <p:cond delay="0"/>
                                  </p:stCondLst>
                                  <p:childTnLst>
                                    <p:set>
                                      <p:cBhvr>
                                        <p:cTn id="48" dur="1" fill="hold">
                                          <p:stCondLst>
                                            <p:cond delay="0"/>
                                          </p:stCondLst>
                                        </p:cTn>
                                        <p:tgtEl>
                                          <p:spTgt spid="176144"/>
                                        </p:tgtEl>
                                        <p:attrNameLst>
                                          <p:attrName>style.visibility</p:attrName>
                                        </p:attrNameLst>
                                      </p:cBhvr>
                                      <p:to>
                                        <p:strVal val="visible"/>
                                      </p:to>
                                    </p:set>
                                    <p:animEffect transition="in" filter="wipe(left)">
                                      <p:cBhvr>
                                        <p:cTn id="49" dur="500"/>
                                        <p:tgtEl>
                                          <p:spTgt spid="176144"/>
                                        </p:tgtEl>
                                      </p:cBhvr>
                                    </p:animEffect>
                                  </p:childTnLst>
                                </p:cTn>
                              </p:par>
                            </p:childTnLst>
                          </p:cTn>
                        </p:par>
                        <p:par>
                          <p:cTn id="50" fill="hold">
                            <p:stCondLst>
                              <p:cond delay="8500"/>
                            </p:stCondLst>
                            <p:childTnLst>
                              <p:par>
                                <p:cTn id="51" presetID="22" presetClass="entr" presetSubtype="8" fill="hold" grpId="0" nodeType="afterEffect">
                                  <p:stCondLst>
                                    <p:cond delay="0"/>
                                  </p:stCondLst>
                                  <p:childTnLst>
                                    <p:set>
                                      <p:cBhvr>
                                        <p:cTn id="52" dur="1" fill="hold">
                                          <p:stCondLst>
                                            <p:cond delay="0"/>
                                          </p:stCondLst>
                                        </p:cTn>
                                        <p:tgtEl>
                                          <p:spTgt spid="176145"/>
                                        </p:tgtEl>
                                        <p:attrNameLst>
                                          <p:attrName>style.visibility</p:attrName>
                                        </p:attrNameLst>
                                      </p:cBhvr>
                                      <p:to>
                                        <p:strVal val="visible"/>
                                      </p:to>
                                    </p:set>
                                    <p:animEffect transition="in" filter="wipe(left)">
                                      <p:cBhvr>
                                        <p:cTn id="53" dur="500"/>
                                        <p:tgtEl>
                                          <p:spTgt spid="17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P spid="176136" grpId="0"/>
      <p:bldP spid="176137" grpId="0"/>
      <p:bldP spid="176138" grpId="0"/>
      <p:bldP spid="176139" grpId="0"/>
      <p:bldP spid="176140" grpId="0"/>
      <p:bldP spid="176141" grpId="0"/>
      <p:bldP spid="176142" grpId="0"/>
      <p:bldP spid="176143" grpId="0"/>
      <p:bldP spid="176144" grpId="0"/>
      <p:bldP spid="176145" grpId="0"/>
      <p:bldP spid="176146" grpId="0" animBg="1"/>
      <p:bldP spid="1761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程序优化</a:t>
            </a:r>
            <a:endParaRPr lang="en-US" altLang="zh-CN" dirty="0"/>
          </a:p>
        </p:txBody>
      </p:sp>
      <p:sp>
        <p:nvSpPr>
          <p:cNvPr id="22531" name="Rectangle 3"/>
          <p:cNvSpPr>
            <a:spLocks noGrp="1" noChangeArrowheads="1"/>
          </p:cNvSpPr>
          <p:nvPr>
            <p:ph idx="1"/>
          </p:nvPr>
        </p:nvSpPr>
        <p:spPr/>
        <p:txBody>
          <a:bodyPr vert="horz" wrap="square" lIns="54000" tIns="0" rIns="0" bIns="0" numCol="1" anchor="t" anchorCtr="0" compatLnSpc="1">
            <a:prstTxWarp prst="textNoShape">
              <a:avLst/>
            </a:prstTxWarp>
          </a:bodyPr>
          <a:lstStyle/>
          <a:p>
            <a:pPr marL="442913" indent="-442913">
              <a:lnSpc>
                <a:spcPct val="100000"/>
              </a:lnSpc>
              <a:buNone/>
              <a:defRPr/>
            </a:pPr>
            <a:r>
              <a:rPr lang="en-US" altLang="zh-CN" sz="2400" dirty="0">
                <a:solidFill>
                  <a:srgbClr val="008000"/>
                </a:solidFill>
                <a:sym typeface="Wingdings" pitchFamily="2" charset="2"/>
              </a:rPr>
              <a:t></a:t>
            </a:r>
            <a:r>
              <a:rPr lang="zh-CN" altLang="en-US" sz="2400" dirty="0">
                <a:solidFill>
                  <a:srgbClr val="008000"/>
                </a:solidFill>
              </a:rPr>
              <a:t>第</a:t>
            </a:r>
            <a:r>
              <a:rPr lang="en-US" altLang="zh-CN" sz="2400" dirty="0">
                <a:solidFill>
                  <a:srgbClr val="008000"/>
                </a:solidFill>
              </a:rPr>
              <a:t>1</a:t>
            </a:r>
            <a:r>
              <a:rPr lang="zh-CN" altLang="en-US" sz="2400" dirty="0">
                <a:solidFill>
                  <a:srgbClr val="008000"/>
                </a:solidFill>
              </a:rPr>
              <a:t>种解答方法</a:t>
            </a:r>
          </a:p>
          <a:p>
            <a:pPr marL="442913" indent="-442913">
              <a:lnSpc>
                <a:spcPct val="100000"/>
              </a:lnSpc>
              <a:buNone/>
              <a:defRPr/>
            </a:pPr>
            <a:r>
              <a:rPr lang="en-US" altLang="zh-CN" sz="2400" dirty="0"/>
              <a:t>Yanghui1(</a:t>
            </a:r>
            <a:r>
              <a:rPr lang="en-US" altLang="zh-CN" sz="2400" dirty="0" err="1"/>
              <a:t>int</a:t>
            </a:r>
            <a:r>
              <a:rPr lang="en-US" altLang="zh-CN" sz="2400" dirty="0"/>
              <a:t> n)</a:t>
            </a:r>
          </a:p>
          <a:p>
            <a:pPr marL="442913" indent="-442913">
              <a:lnSpc>
                <a:spcPct val="100000"/>
              </a:lnSpc>
              <a:buNone/>
              <a:defRPr/>
            </a:pPr>
            <a:r>
              <a:rPr lang="en-US" altLang="zh-CN" sz="2400" dirty="0"/>
              <a:t>{	</a:t>
            </a:r>
            <a:r>
              <a:rPr lang="en-US" altLang="zh-CN" sz="2400" dirty="0" err="1">
                <a:solidFill>
                  <a:srgbClr val="CC0000"/>
                </a:solidFill>
              </a:rPr>
              <a:t>int</a:t>
            </a:r>
            <a:r>
              <a:rPr lang="en-US" altLang="zh-CN" sz="2400" dirty="0">
                <a:solidFill>
                  <a:srgbClr val="CC0000"/>
                </a:solidFill>
              </a:rPr>
              <a:t> a[N][N+1];</a:t>
            </a:r>
            <a:r>
              <a:rPr lang="en-US" altLang="zh-CN" sz="2400" dirty="0"/>
              <a:t>  </a:t>
            </a:r>
            <a:r>
              <a:rPr lang="en-US" altLang="zh-CN" sz="2400" dirty="0">
                <a:solidFill>
                  <a:srgbClr val="008000"/>
                </a:solidFill>
              </a:rPr>
              <a:t>//</a:t>
            </a:r>
            <a:r>
              <a:rPr lang="zh-CN" altLang="en-US" sz="2400" dirty="0">
                <a:solidFill>
                  <a:srgbClr val="008000"/>
                </a:solidFill>
              </a:rPr>
              <a:t>辅助空间</a:t>
            </a:r>
          </a:p>
          <a:p>
            <a:pPr marL="442913" indent="-442913">
              <a:lnSpc>
                <a:spcPct val="100000"/>
              </a:lnSpc>
              <a:buNone/>
              <a:defRPr/>
            </a:pPr>
            <a:r>
              <a:rPr lang="zh-CN" altLang="en-US" sz="2400" dirty="0"/>
              <a:t>	</a:t>
            </a:r>
            <a:r>
              <a:rPr lang="en-US" altLang="zh-CN" sz="2400" dirty="0" err="1"/>
              <a:t>printf</a:t>
            </a:r>
            <a:r>
              <a:rPr lang="en-US" altLang="zh-CN" sz="2400" dirty="0"/>
              <a:t>(“\n1\n\n1%6d\n\n”, 1);  </a:t>
            </a:r>
            <a:r>
              <a:rPr lang="en-US" altLang="zh-CN" sz="2400" dirty="0">
                <a:solidFill>
                  <a:srgbClr val="008000"/>
                </a:solidFill>
              </a:rPr>
              <a:t>//</a:t>
            </a:r>
            <a:r>
              <a:rPr lang="zh-CN" altLang="en-US" sz="2400" dirty="0">
                <a:solidFill>
                  <a:srgbClr val="008000"/>
                </a:solidFill>
              </a:rPr>
              <a:t>输出“顶”</a:t>
            </a:r>
          </a:p>
          <a:p>
            <a:pPr marL="442913" indent="-442913">
              <a:lnSpc>
                <a:spcPct val="100000"/>
              </a:lnSpc>
              <a:buNone/>
              <a:defRPr/>
            </a:pPr>
            <a:r>
              <a:rPr lang="en-US" altLang="zh-CN" sz="2400" dirty="0"/>
              <a:t>	</a:t>
            </a:r>
            <a:r>
              <a:rPr lang="en-US" altLang="zh-CN" sz="2400" dirty="0">
                <a:solidFill>
                  <a:srgbClr val="3333FF"/>
                </a:solidFill>
              </a:rPr>
              <a:t>for(</a:t>
            </a:r>
            <a:r>
              <a:rPr lang="en-US" altLang="zh-CN" sz="2400" dirty="0" err="1">
                <a:solidFill>
                  <a:srgbClr val="3333FF"/>
                </a:solidFill>
              </a:rPr>
              <a:t>i</a:t>
            </a:r>
            <a:r>
              <a:rPr lang="en-US" altLang="zh-CN" sz="2400" dirty="0">
                <a:solidFill>
                  <a:srgbClr val="3333FF"/>
                </a:solidFill>
              </a:rPr>
              <a:t>=1; </a:t>
            </a:r>
            <a:r>
              <a:rPr lang="en-US" altLang="zh-CN" sz="2400" dirty="0" err="1">
                <a:solidFill>
                  <a:srgbClr val="3333FF"/>
                </a:solidFill>
              </a:rPr>
              <a:t>i</a:t>
            </a:r>
            <a:r>
              <a:rPr lang="en-US" altLang="zh-CN" sz="2400" dirty="0">
                <a:solidFill>
                  <a:srgbClr val="3333FF"/>
                </a:solidFill>
              </a:rPr>
              <a:t>&lt;n; ++</a:t>
            </a:r>
            <a:r>
              <a:rPr lang="en-US" altLang="zh-CN" sz="2400" dirty="0" err="1">
                <a:solidFill>
                  <a:srgbClr val="3333FF"/>
                </a:solidFill>
              </a:rPr>
              <a:t>i</a:t>
            </a:r>
            <a:r>
              <a:rPr lang="en-US" altLang="zh-CN" sz="2400" dirty="0">
                <a:solidFill>
                  <a:srgbClr val="3333FF"/>
                </a:solidFill>
              </a:rPr>
              <a:t>) </a:t>
            </a:r>
            <a:r>
              <a:rPr lang="en-US" altLang="zh-CN" sz="2400" dirty="0"/>
              <a:t>{</a:t>
            </a:r>
          </a:p>
          <a:p>
            <a:pPr marL="442913" indent="-442913">
              <a:lnSpc>
                <a:spcPct val="100000"/>
              </a:lnSpc>
              <a:buNone/>
              <a:defRPr/>
            </a:pPr>
            <a:r>
              <a:rPr lang="en-US" altLang="en-US" sz="2400" dirty="0"/>
              <a:t>		a[i-1][0]=a[i-1][</a:t>
            </a:r>
            <a:r>
              <a:rPr lang="en-US" altLang="en-US" sz="2400" dirty="0" err="1"/>
              <a:t>i</a:t>
            </a:r>
            <a:r>
              <a:rPr lang="en-US" altLang="en-US" sz="2400" dirty="0"/>
              <a:t>]=1;	</a:t>
            </a:r>
            <a:r>
              <a:rPr lang="en-US" altLang="zh-CN" sz="2400" dirty="0"/>
              <a:t> </a:t>
            </a:r>
            <a:r>
              <a:rPr lang="en-US" altLang="en-US" sz="2400" dirty="0">
                <a:solidFill>
                  <a:srgbClr val="008000"/>
                </a:solidFill>
              </a:rPr>
              <a:t>//</a:t>
            </a:r>
            <a:r>
              <a:rPr lang="en-US" altLang="en-US" sz="2400" dirty="0" err="1">
                <a:solidFill>
                  <a:srgbClr val="008000"/>
                </a:solidFill>
              </a:rPr>
              <a:t>赋△边值</a:t>
            </a:r>
            <a:endParaRPr lang="en-US" altLang="zh-CN" sz="2400" dirty="0">
              <a:solidFill>
                <a:srgbClr val="008000"/>
              </a:solidFill>
            </a:endParaRPr>
          </a:p>
          <a:p>
            <a:pPr marL="442913" indent="-442913">
              <a:lnSpc>
                <a:spcPct val="100000"/>
              </a:lnSpc>
              <a:buNone/>
              <a:defRPr/>
            </a:pPr>
            <a:r>
              <a:rPr lang="en-US" altLang="zh-CN" sz="2400" dirty="0"/>
              <a:t>		</a:t>
            </a:r>
            <a:r>
              <a:rPr lang="en-US" altLang="zh-CN" sz="2400" dirty="0" err="1"/>
              <a:t>printf</a:t>
            </a:r>
            <a:r>
              <a:rPr lang="en-US" altLang="zh-CN" sz="2400" dirty="0"/>
              <a:t>(“1”);  </a:t>
            </a:r>
            <a:r>
              <a:rPr lang="en-US" altLang="zh-CN" sz="2400" dirty="0">
                <a:solidFill>
                  <a:srgbClr val="008000"/>
                </a:solidFill>
              </a:rPr>
              <a:t>//</a:t>
            </a:r>
            <a:r>
              <a:rPr lang="zh-CN" altLang="en-US" sz="2400" dirty="0">
                <a:solidFill>
                  <a:srgbClr val="008000"/>
                </a:solidFill>
              </a:rPr>
              <a:t>输出行首</a:t>
            </a:r>
          </a:p>
          <a:p>
            <a:pPr marL="442913" indent="-442913">
              <a:lnSpc>
                <a:spcPct val="100000"/>
              </a:lnSpc>
              <a:buNone/>
              <a:defRPr/>
            </a:pPr>
            <a:r>
              <a:rPr lang="en-US" altLang="zh-CN" sz="2400" dirty="0"/>
              <a:t>		</a:t>
            </a:r>
            <a:r>
              <a:rPr lang="en-US" altLang="zh-CN" sz="2400" dirty="0">
                <a:solidFill>
                  <a:srgbClr val="3333FF"/>
                </a:solidFill>
              </a:rPr>
              <a:t>for(j=1; j&lt;=</a:t>
            </a:r>
            <a:r>
              <a:rPr lang="en-US" altLang="zh-CN" sz="2400" dirty="0" err="1">
                <a:solidFill>
                  <a:srgbClr val="3333FF"/>
                </a:solidFill>
              </a:rPr>
              <a:t>i</a:t>
            </a:r>
            <a:r>
              <a:rPr lang="en-US" altLang="zh-CN" sz="2400" dirty="0">
                <a:solidFill>
                  <a:srgbClr val="3333FF"/>
                </a:solidFill>
              </a:rPr>
              <a:t>; ++j)  </a:t>
            </a:r>
            <a:r>
              <a:rPr lang="en-US" altLang="zh-CN" sz="2400" dirty="0">
                <a:solidFill>
                  <a:srgbClr val="008000"/>
                </a:solidFill>
              </a:rPr>
              <a:t>//</a:t>
            </a:r>
            <a:r>
              <a:rPr lang="zh-CN" altLang="en-US" sz="2400" dirty="0">
                <a:solidFill>
                  <a:srgbClr val="008000"/>
                </a:solidFill>
              </a:rPr>
              <a:t>计算并输出第</a:t>
            </a:r>
            <a:r>
              <a:rPr lang="en-US" altLang="zh-CN" sz="2400" dirty="0" err="1">
                <a:solidFill>
                  <a:srgbClr val="008000"/>
                </a:solidFill>
              </a:rPr>
              <a:t>i</a:t>
            </a:r>
            <a:r>
              <a:rPr lang="zh-CN" altLang="en-US" sz="2400" dirty="0">
                <a:solidFill>
                  <a:srgbClr val="008000"/>
                </a:solidFill>
              </a:rPr>
              <a:t>行</a:t>
            </a:r>
          </a:p>
          <a:p>
            <a:pPr marL="442913" indent="-442913">
              <a:lnSpc>
                <a:spcPct val="100000"/>
              </a:lnSpc>
              <a:buNone/>
              <a:defRPr/>
            </a:pPr>
            <a:r>
              <a:rPr lang="en-US" altLang="zh-CN" sz="2400" dirty="0"/>
              <a:t>		{a</a:t>
            </a:r>
            <a:r>
              <a:rPr lang="en-US" altLang="zh-CN" sz="2000" dirty="0"/>
              <a:t>[</a:t>
            </a:r>
            <a:r>
              <a:rPr lang="en-US" altLang="zh-CN" sz="2400" dirty="0" err="1"/>
              <a:t>i</a:t>
            </a:r>
            <a:r>
              <a:rPr lang="en-US" altLang="zh-CN" sz="2000" dirty="0"/>
              <a:t>][</a:t>
            </a:r>
            <a:r>
              <a:rPr lang="en-US" altLang="zh-CN" sz="2400" dirty="0"/>
              <a:t>j</a:t>
            </a:r>
            <a:r>
              <a:rPr lang="en-US" altLang="zh-CN" sz="2000" dirty="0"/>
              <a:t>]</a:t>
            </a:r>
            <a:r>
              <a:rPr lang="en-US" altLang="zh-CN" sz="2400" dirty="0"/>
              <a:t>=a</a:t>
            </a:r>
            <a:r>
              <a:rPr lang="en-US" altLang="zh-CN" sz="2000" dirty="0"/>
              <a:t>[</a:t>
            </a:r>
            <a:r>
              <a:rPr lang="en-US" altLang="zh-CN" sz="2400" dirty="0"/>
              <a:t>i-1</a:t>
            </a:r>
            <a:r>
              <a:rPr lang="en-US" altLang="zh-CN" sz="2000" dirty="0"/>
              <a:t>][</a:t>
            </a:r>
            <a:r>
              <a:rPr lang="en-US" altLang="zh-CN" sz="2400" dirty="0"/>
              <a:t>j-1</a:t>
            </a:r>
            <a:r>
              <a:rPr lang="en-US" altLang="zh-CN" sz="2000" dirty="0"/>
              <a:t>]</a:t>
            </a:r>
            <a:r>
              <a:rPr lang="en-US" altLang="zh-CN" sz="2400" dirty="0"/>
              <a:t>+a</a:t>
            </a:r>
            <a:r>
              <a:rPr lang="en-US" altLang="zh-CN" sz="2000" dirty="0"/>
              <a:t>[</a:t>
            </a:r>
            <a:r>
              <a:rPr lang="en-US" altLang="zh-CN" sz="2400" dirty="0"/>
              <a:t>i-1</a:t>
            </a:r>
            <a:r>
              <a:rPr lang="en-US" altLang="zh-CN" sz="2000" dirty="0"/>
              <a:t>][</a:t>
            </a:r>
            <a:r>
              <a:rPr lang="en-US" altLang="zh-CN" sz="2400" dirty="0"/>
              <a:t>j</a:t>
            </a:r>
            <a:r>
              <a:rPr lang="en-US" altLang="zh-CN" sz="2000" dirty="0"/>
              <a:t>]</a:t>
            </a:r>
            <a:r>
              <a:rPr lang="en-US" altLang="zh-CN" sz="2400" dirty="0"/>
              <a:t>; </a:t>
            </a:r>
            <a:r>
              <a:rPr lang="en-US" altLang="zh-CN" sz="2400" dirty="0" err="1"/>
              <a:t>printf</a:t>
            </a:r>
            <a:r>
              <a:rPr lang="en-US" altLang="zh-CN" sz="2400" dirty="0"/>
              <a:t>(a</a:t>
            </a:r>
            <a:r>
              <a:rPr lang="en-US" altLang="zh-CN" sz="2000" dirty="0"/>
              <a:t>[</a:t>
            </a:r>
            <a:r>
              <a:rPr lang="en-US" altLang="zh-CN" sz="2400" dirty="0" err="1"/>
              <a:t>i</a:t>
            </a:r>
            <a:r>
              <a:rPr lang="en-US" altLang="zh-CN" sz="2000" dirty="0"/>
              <a:t>][</a:t>
            </a:r>
            <a:r>
              <a:rPr lang="en-US" altLang="zh-CN" sz="2400" dirty="0"/>
              <a:t>j</a:t>
            </a:r>
            <a:r>
              <a:rPr lang="en-US" altLang="zh-CN" sz="2000" dirty="0"/>
              <a:t>]</a:t>
            </a:r>
            <a:r>
              <a:rPr lang="en-US" altLang="zh-CN" sz="2400" dirty="0"/>
              <a:t>);}</a:t>
            </a:r>
          </a:p>
          <a:p>
            <a:pPr marL="442913" indent="-442913">
              <a:lnSpc>
                <a:spcPct val="100000"/>
              </a:lnSpc>
              <a:buNone/>
              <a:defRPr/>
            </a:pPr>
            <a:r>
              <a:rPr lang="en-US" altLang="zh-CN" sz="2400" dirty="0"/>
              <a:t>		</a:t>
            </a:r>
            <a:r>
              <a:rPr lang="en-US" altLang="zh-CN" sz="2400" dirty="0" err="1"/>
              <a:t>printf</a:t>
            </a:r>
            <a:r>
              <a:rPr lang="en-US" altLang="zh-CN" sz="2400" dirty="0"/>
              <a:t>(“1\n”);  </a:t>
            </a:r>
            <a:r>
              <a:rPr lang="en-US" altLang="zh-CN" sz="2400" dirty="0">
                <a:solidFill>
                  <a:srgbClr val="008000"/>
                </a:solidFill>
              </a:rPr>
              <a:t>//</a:t>
            </a:r>
            <a:r>
              <a:rPr lang="zh-CN" altLang="en-US" sz="2400" dirty="0">
                <a:solidFill>
                  <a:srgbClr val="008000"/>
                </a:solidFill>
              </a:rPr>
              <a:t>输出行尾</a:t>
            </a:r>
            <a:endParaRPr lang="zh-CN" altLang="en-US" sz="2400" dirty="0"/>
          </a:p>
          <a:p>
            <a:pPr marL="442913" indent="-442913">
              <a:lnSpc>
                <a:spcPct val="100000"/>
              </a:lnSpc>
              <a:buNone/>
              <a:defRPr/>
            </a:pPr>
            <a:r>
              <a:rPr lang="en-US" altLang="zh-CN" sz="2400" dirty="0"/>
              <a:t>	}</a:t>
            </a:r>
          </a:p>
          <a:p>
            <a:pPr marL="442913" indent="-442913">
              <a:lnSpc>
                <a:spcPct val="100000"/>
              </a:lnSpc>
              <a:buNone/>
              <a:defRPr/>
            </a:pPr>
            <a:r>
              <a:rPr lang="en-US" altLang="zh-CN" sz="2400" dirty="0"/>
              <a:t>} </a:t>
            </a:r>
            <a:r>
              <a:rPr lang="en-US" altLang="zh-CN" sz="2400" dirty="0">
                <a:solidFill>
                  <a:srgbClr val="008000"/>
                </a:solidFill>
              </a:rPr>
              <a:t>//</a:t>
            </a:r>
            <a:r>
              <a:rPr lang="zh-CN" altLang="en-US" sz="2400" dirty="0">
                <a:solidFill>
                  <a:srgbClr val="008000"/>
                </a:solidFill>
              </a:rPr>
              <a:t>时间复杂度为</a:t>
            </a:r>
            <a:r>
              <a:rPr lang="en-US" altLang="zh-CN" sz="2400" dirty="0">
                <a:solidFill>
                  <a:srgbClr val="008000"/>
                </a:solidFill>
              </a:rPr>
              <a:t>O(n</a:t>
            </a:r>
            <a:r>
              <a:rPr lang="en-US" altLang="zh-CN" sz="2400" baseline="30000" dirty="0">
                <a:solidFill>
                  <a:srgbClr val="008000"/>
                </a:solidFill>
              </a:rPr>
              <a:t>2</a:t>
            </a:r>
            <a:r>
              <a:rPr lang="en-US" altLang="zh-CN" sz="2400" dirty="0">
                <a:solidFill>
                  <a:srgbClr val="008000"/>
                </a:solidFill>
              </a:rPr>
              <a:t>)</a:t>
            </a:r>
            <a:r>
              <a:rPr lang="zh-CN" altLang="en-US" sz="2400" dirty="0">
                <a:solidFill>
                  <a:srgbClr val="008000"/>
                </a:solidFill>
              </a:rPr>
              <a:t>，空间复杂度为</a:t>
            </a:r>
            <a:r>
              <a:rPr lang="en-US" altLang="zh-CN" sz="2400" dirty="0">
                <a:solidFill>
                  <a:srgbClr val="008000"/>
                </a:solidFill>
              </a:rPr>
              <a:t>S(N</a:t>
            </a:r>
            <a:r>
              <a:rPr lang="en-US" altLang="zh-CN" sz="2400" baseline="30000" dirty="0">
                <a:solidFill>
                  <a:srgbClr val="008000"/>
                </a:solidFill>
              </a:rPr>
              <a:t>2</a:t>
            </a:r>
            <a:r>
              <a:rPr lang="en-US" altLang="zh-CN" sz="2400" dirty="0">
                <a:solidFill>
                  <a:srgbClr val="008000"/>
                </a:solidFill>
              </a:rPr>
              <a:t>)</a:t>
            </a:r>
            <a:endParaRPr lang="zh-CN" altLang="en-US" sz="2400" dirty="0">
              <a:solidFill>
                <a:srgbClr val="008000"/>
              </a:solidFill>
            </a:endParaRPr>
          </a:p>
        </p:txBody>
      </p:sp>
      <p:sp>
        <p:nvSpPr>
          <p:cNvPr id="28676" name="Rectangle 6"/>
          <p:cNvSpPr>
            <a:spLocks noGrp="1" noChangeArrowheads="1"/>
          </p:cNvSpPr>
          <p:nvPr>
            <p:ph type="sldNum" sz="quarter" idx="10"/>
          </p:nvPr>
        </p:nvSpPr>
        <p:spPr>
          <a:noFill/>
        </p:spPr>
        <p:txBody>
          <a:bodyPr/>
          <a:lstStyle/>
          <a:p>
            <a:fld id="{1455AABD-4CE6-4D2B-994C-24E632F6AD6C}" type="slidenum">
              <a:rPr lang="zh-CN" altLang="en-US" smtClean="0"/>
              <a:pPr/>
              <a:t>47</a:t>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程序优化</a:t>
            </a:r>
            <a:endParaRPr lang="en-US" altLang="zh-CN" dirty="0"/>
          </a:p>
        </p:txBody>
      </p:sp>
      <p:sp>
        <p:nvSpPr>
          <p:cNvPr id="23555" name="Rectangle 3"/>
          <p:cNvSpPr>
            <a:spLocks noGrp="1" noChangeArrowheads="1"/>
          </p:cNvSpPr>
          <p:nvPr>
            <p:ph idx="1"/>
          </p:nvPr>
        </p:nvSpPr>
        <p:spPr/>
        <p:txBody>
          <a:bodyPr vert="horz" wrap="square" lIns="54000" tIns="0" rIns="0" bIns="0" numCol="1" anchor="t" anchorCtr="0" compatLnSpc="1">
            <a:prstTxWarp prst="textNoShape">
              <a:avLst/>
            </a:prstTxWarp>
          </a:bodyPr>
          <a:lstStyle/>
          <a:p>
            <a:pPr marL="442913" indent="-442913">
              <a:lnSpc>
                <a:spcPct val="105000"/>
              </a:lnSpc>
              <a:buNone/>
              <a:defRPr/>
            </a:pPr>
            <a:r>
              <a:rPr lang="en-US" altLang="zh-CN" sz="2400" dirty="0">
                <a:solidFill>
                  <a:srgbClr val="008000"/>
                </a:solidFill>
              </a:rPr>
              <a:t>//</a:t>
            </a:r>
            <a:r>
              <a:rPr lang="zh-CN" altLang="en-US" sz="2400" dirty="0">
                <a:solidFill>
                  <a:srgbClr val="008000"/>
                </a:solidFill>
              </a:rPr>
              <a:t>第</a:t>
            </a:r>
            <a:r>
              <a:rPr lang="en-US" altLang="zh-CN" sz="2400" dirty="0">
                <a:solidFill>
                  <a:srgbClr val="008000"/>
                </a:solidFill>
              </a:rPr>
              <a:t>2</a:t>
            </a:r>
            <a:r>
              <a:rPr lang="zh-CN" altLang="en-US" sz="2400" dirty="0">
                <a:solidFill>
                  <a:srgbClr val="008000"/>
                </a:solidFill>
              </a:rPr>
              <a:t>种解答方法</a:t>
            </a:r>
          </a:p>
          <a:p>
            <a:pPr marL="442913" indent="-442913">
              <a:lnSpc>
                <a:spcPct val="105000"/>
              </a:lnSpc>
              <a:buNone/>
              <a:defRPr/>
            </a:pPr>
            <a:r>
              <a:rPr lang="en-US" altLang="zh-CN" sz="2400" dirty="0"/>
              <a:t>Yanghui2(</a:t>
            </a:r>
            <a:r>
              <a:rPr lang="en-US" altLang="zh-CN" sz="2400" dirty="0" err="1"/>
              <a:t>int</a:t>
            </a:r>
            <a:r>
              <a:rPr lang="en-US" altLang="zh-CN" sz="2400" dirty="0"/>
              <a:t> n)</a:t>
            </a:r>
          </a:p>
          <a:p>
            <a:pPr marL="442913" indent="-442913">
              <a:lnSpc>
                <a:spcPct val="105000"/>
              </a:lnSpc>
              <a:buNone/>
              <a:defRPr/>
            </a:pPr>
            <a:r>
              <a:rPr lang="en-US" altLang="zh-CN" sz="2400" dirty="0"/>
              <a:t>{	</a:t>
            </a:r>
            <a:r>
              <a:rPr lang="en-US" altLang="zh-CN" sz="2400" dirty="0" err="1">
                <a:solidFill>
                  <a:srgbClr val="C00000"/>
                </a:solidFill>
              </a:rPr>
              <a:t>int</a:t>
            </a:r>
            <a:r>
              <a:rPr lang="en-US" altLang="zh-CN" sz="2400" dirty="0">
                <a:solidFill>
                  <a:srgbClr val="C00000"/>
                </a:solidFill>
              </a:rPr>
              <a:t> a[2][N+1];</a:t>
            </a:r>
          </a:p>
          <a:p>
            <a:pPr marL="442913" indent="-442913">
              <a:lnSpc>
                <a:spcPct val="105000"/>
              </a:lnSpc>
              <a:buNone/>
              <a:defRPr/>
            </a:pPr>
            <a:r>
              <a:rPr lang="en-US" altLang="zh-CN" sz="2400" dirty="0"/>
              <a:t>	</a:t>
            </a:r>
            <a:r>
              <a:rPr lang="en-US" altLang="zh-CN" sz="2400" dirty="0" err="1"/>
              <a:t>printf</a:t>
            </a:r>
            <a:r>
              <a:rPr lang="en-US" altLang="zh-CN" sz="2400" dirty="0"/>
              <a:t>("\n1\n\n1%6d\n\n", 1);</a:t>
            </a:r>
          </a:p>
          <a:p>
            <a:pPr marL="442913" indent="-442913">
              <a:lnSpc>
                <a:spcPct val="105000"/>
              </a:lnSpc>
              <a:buNone/>
              <a:defRPr/>
            </a:pPr>
            <a:r>
              <a:rPr lang="zh-CN" altLang="en-US" sz="2400" dirty="0"/>
              <a:t>	</a:t>
            </a:r>
            <a:r>
              <a:rPr lang="en-US" altLang="zh-CN" sz="2400" dirty="0"/>
              <a:t>for(</a:t>
            </a:r>
            <a:r>
              <a:rPr lang="en-US" altLang="zh-CN" sz="2400" dirty="0" err="1"/>
              <a:t>i</a:t>
            </a:r>
            <a:r>
              <a:rPr lang="en-US" altLang="zh-CN" sz="2400" dirty="0"/>
              <a:t>=1; </a:t>
            </a:r>
            <a:r>
              <a:rPr lang="en-US" altLang="zh-CN" sz="2400" dirty="0" err="1"/>
              <a:t>i</a:t>
            </a:r>
            <a:r>
              <a:rPr lang="en-US" altLang="zh-CN" sz="2400" dirty="0"/>
              <a:t>&lt;n; ++</a:t>
            </a:r>
            <a:r>
              <a:rPr lang="en-US" altLang="zh-CN" sz="2400" dirty="0" err="1"/>
              <a:t>i</a:t>
            </a:r>
            <a:r>
              <a:rPr lang="en-US" altLang="zh-CN" sz="2400" dirty="0"/>
              <a:t>) {  </a:t>
            </a:r>
            <a:r>
              <a:rPr lang="en-US" altLang="zh-CN" sz="2400" dirty="0">
                <a:solidFill>
                  <a:srgbClr val="3333FF"/>
                </a:solidFill>
              </a:rPr>
              <a:t>i0=(i-1)%2, i1=i%2;</a:t>
            </a:r>
          </a:p>
          <a:p>
            <a:pPr marL="442913" indent="-442913">
              <a:lnSpc>
                <a:spcPct val="105000"/>
              </a:lnSpc>
              <a:buNone/>
              <a:defRPr/>
            </a:pPr>
            <a:r>
              <a:rPr lang="en-US" altLang="zh-CN" sz="2400" dirty="0"/>
              <a:t>		a[</a:t>
            </a:r>
            <a:r>
              <a:rPr lang="en-US" altLang="zh-CN" sz="2400" dirty="0">
                <a:solidFill>
                  <a:srgbClr val="3333FF"/>
                </a:solidFill>
              </a:rPr>
              <a:t>i0</a:t>
            </a:r>
            <a:r>
              <a:rPr lang="en-US" altLang="zh-CN" sz="2400" dirty="0"/>
              <a:t>][0]=a[</a:t>
            </a:r>
            <a:r>
              <a:rPr lang="en-US" altLang="zh-CN" sz="2400" dirty="0">
                <a:solidFill>
                  <a:srgbClr val="3333FF"/>
                </a:solidFill>
              </a:rPr>
              <a:t>i0</a:t>
            </a:r>
            <a:r>
              <a:rPr lang="en-US" altLang="zh-CN" sz="2400" dirty="0"/>
              <a:t>][</a:t>
            </a:r>
            <a:r>
              <a:rPr lang="en-US" altLang="zh-CN" sz="2400" dirty="0" err="1"/>
              <a:t>i</a:t>
            </a:r>
            <a:r>
              <a:rPr lang="en-US" altLang="zh-CN" sz="2400" dirty="0"/>
              <a:t>]=1;  </a:t>
            </a:r>
            <a:r>
              <a:rPr lang="en-US" altLang="zh-CN" sz="2400" dirty="0" err="1"/>
              <a:t>printf</a:t>
            </a:r>
            <a:r>
              <a:rPr lang="en-US" altLang="zh-CN" sz="2400" dirty="0"/>
              <a:t>("1");</a:t>
            </a:r>
          </a:p>
          <a:p>
            <a:pPr marL="442913" indent="-442913">
              <a:lnSpc>
                <a:spcPct val="105000"/>
              </a:lnSpc>
              <a:buNone/>
              <a:defRPr/>
            </a:pPr>
            <a:r>
              <a:rPr lang="en-US" altLang="zh-CN" sz="2400" dirty="0"/>
              <a:t>		for(j=1; j&lt;=</a:t>
            </a:r>
            <a:r>
              <a:rPr lang="en-US" altLang="zh-CN" sz="2400" dirty="0" err="1"/>
              <a:t>i</a:t>
            </a:r>
            <a:r>
              <a:rPr lang="en-US" altLang="zh-CN" sz="2400" dirty="0"/>
              <a:t>; ++j)</a:t>
            </a:r>
          </a:p>
          <a:p>
            <a:pPr marL="442913" indent="-442913">
              <a:lnSpc>
                <a:spcPct val="105000"/>
              </a:lnSpc>
              <a:buNone/>
              <a:defRPr/>
            </a:pPr>
            <a:r>
              <a:rPr lang="en-US" altLang="zh-CN" sz="2400" dirty="0"/>
              <a:t>		{a</a:t>
            </a:r>
            <a:r>
              <a:rPr lang="en-US" altLang="zh-CN" sz="2000" dirty="0"/>
              <a:t>[</a:t>
            </a:r>
            <a:r>
              <a:rPr lang="en-US" altLang="zh-CN" sz="2400" dirty="0">
                <a:solidFill>
                  <a:srgbClr val="3333FF"/>
                </a:solidFill>
              </a:rPr>
              <a:t>i1</a:t>
            </a:r>
            <a:r>
              <a:rPr lang="en-US" altLang="zh-CN" sz="2000" dirty="0"/>
              <a:t>][</a:t>
            </a:r>
            <a:r>
              <a:rPr lang="en-US" altLang="zh-CN" sz="2400" dirty="0"/>
              <a:t>j</a:t>
            </a:r>
            <a:r>
              <a:rPr lang="en-US" altLang="zh-CN" sz="2000" dirty="0"/>
              <a:t>]</a:t>
            </a:r>
            <a:r>
              <a:rPr lang="en-US" altLang="zh-CN" sz="2400" dirty="0"/>
              <a:t>=a</a:t>
            </a:r>
            <a:r>
              <a:rPr lang="en-US" altLang="zh-CN" sz="2000" dirty="0"/>
              <a:t>[</a:t>
            </a:r>
            <a:r>
              <a:rPr lang="en-US" altLang="zh-CN" sz="2400" dirty="0">
                <a:solidFill>
                  <a:srgbClr val="3333FF"/>
                </a:solidFill>
              </a:rPr>
              <a:t>i0</a:t>
            </a:r>
            <a:r>
              <a:rPr lang="en-US" altLang="zh-CN" sz="2000" dirty="0"/>
              <a:t>][</a:t>
            </a:r>
            <a:r>
              <a:rPr lang="en-US" altLang="zh-CN" sz="2400" dirty="0"/>
              <a:t>j-1</a:t>
            </a:r>
            <a:r>
              <a:rPr lang="en-US" altLang="zh-CN" sz="2000" dirty="0"/>
              <a:t>]</a:t>
            </a:r>
            <a:r>
              <a:rPr lang="en-US" altLang="zh-CN" sz="2400" dirty="0"/>
              <a:t>+a</a:t>
            </a:r>
            <a:r>
              <a:rPr lang="en-US" altLang="zh-CN" sz="2000" dirty="0"/>
              <a:t>[</a:t>
            </a:r>
            <a:r>
              <a:rPr lang="en-US" altLang="zh-CN" sz="2400" dirty="0">
                <a:solidFill>
                  <a:srgbClr val="3333FF"/>
                </a:solidFill>
              </a:rPr>
              <a:t>i0</a:t>
            </a:r>
            <a:r>
              <a:rPr lang="en-US" altLang="zh-CN" sz="2000" dirty="0"/>
              <a:t>][</a:t>
            </a:r>
            <a:r>
              <a:rPr lang="en-US" altLang="zh-CN" sz="2400" dirty="0"/>
              <a:t>j</a:t>
            </a:r>
            <a:r>
              <a:rPr lang="en-US" altLang="zh-CN" sz="2000" dirty="0"/>
              <a:t>]</a:t>
            </a:r>
            <a:r>
              <a:rPr lang="en-US" altLang="zh-CN" sz="2400" dirty="0"/>
              <a:t>;</a:t>
            </a:r>
            <a:r>
              <a:rPr lang="en-US" altLang="zh-CN" sz="2400" dirty="0" err="1"/>
              <a:t>printf</a:t>
            </a:r>
            <a:r>
              <a:rPr lang="en-US" altLang="zh-CN" sz="2400" dirty="0"/>
              <a:t>(a</a:t>
            </a:r>
            <a:r>
              <a:rPr lang="en-US" altLang="zh-CN" sz="2000" dirty="0"/>
              <a:t>[</a:t>
            </a:r>
            <a:r>
              <a:rPr lang="en-US" altLang="zh-CN" sz="2400" dirty="0">
                <a:solidFill>
                  <a:srgbClr val="3333FF"/>
                </a:solidFill>
              </a:rPr>
              <a:t>i1</a:t>
            </a:r>
            <a:r>
              <a:rPr lang="en-US" altLang="zh-CN" sz="2000" dirty="0"/>
              <a:t>][</a:t>
            </a:r>
            <a:r>
              <a:rPr lang="en-US" altLang="zh-CN" sz="2400" dirty="0"/>
              <a:t>j</a:t>
            </a:r>
            <a:r>
              <a:rPr lang="en-US" altLang="zh-CN" sz="2000" dirty="0"/>
              <a:t>]</a:t>
            </a:r>
            <a:r>
              <a:rPr lang="en-US" altLang="zh-CN" sz="2400" dirty="0"/>
              <a:t>);}</a:t>
            </a:r>
          </a:p>
          <a:p>
            <a:pPr marL="442913" indent="-442913">
              <a:lnSpc>
                <a:spcPct val="105000"/>
              </a:lnSpc>
              <a:buNone/>
              <a:defRPr/>
            </a:pPr>
            <a:r>
              <a:rPr lang="en-US" altLang="zh-CN" sz="2400" dirty="0"/>
              <a:t>		</a:t>
            </a:r>
            <a:r>
              <a:rPr lang="en-US" altLang="zh-CN" sz="2400" dirty="0" err="1"/>
              <a:t>printf</a:t>
            </a:r>
            <a:r>
              <a:rPr lang="en-US" altLang="zh-CN" sz="2400" dirty="0"/>
              <a:t>(“1\n”);</a:t>
            </a:r>
          </a:p>
          <a:p>
            <a:pPr marL="442913" indent="-442913">
              <a:lnSpc>
                <a:spcPct val="105000"/>
              </a:lnSpc>
              <a:buNone/>
              <a:defRPr/>
            </a:pPr>
            <a:r>
              <a:rPr lang="en-US" altLang="zh-CN" sz="2400" dirty="0"/>
              <a:t>	}</a:t>
            </a:r>
          </a:p>
          <a:p>
            <a:pPr marL="442913" indent="-442913">
              <a:lnSpc>
                <a:spcPct val="105000"/>
              </a:lnSpc>
              <a:buNone/>
              <a:defRPr/>
            </a:pPr>
            <a:r>
              <a:rPr lang="en-US" altLang="zh-CN" sz="2400" dirty="0"/>
              <a:t>} </a:t>
            </a:r>
            <a:r>
              <a:rPr lang="en-US" altLang="zh-CN" sz="2400" dirty="0">
                <a:solidFill>
                  <a:srgbClr val="008000"/>
                </a:solidFill>
              </a:rPr>
              <a:t>// </a:t>
            </a:r>
            <a:r>
              <a:rPr lang="zh-CN" altLang="en-US" sz="2400" dirty="0">
                <a:solidFill>
                  <a:srgbClr val="008000"/>
                </a:solidFill>
              </a:rPr>
              <a:t>时间复杂度为</a:t>
            </a:r>
            <a:r>
              <a:rPr lang="en-US" altLang="zh-CN" sz="2400" dirty="0">
                <a:solidFill>
                  <a:srgbClr val="008000"/>
                </a:solidFill>
              </a:rPr>
              <a:t>O(n</a:t>
            </a:r>
            <a:r>
              <a:rPr lang="en-US" altLang="zh-CN" sz="2400" baseline="30000" dirty="0">
                <a:solidFill>
                  <a:srgbClr val="008000"/>
                </a:solidFill>
              </a:rPr>
              <a:t>2</a:t>
            </a:r>
            <a:r>
              <a:rPr lang="en-US" altLang="zh-CN" sz="2400" dirty="0">
                <a:solidFill>
                  <a:srgbClr val="008000"/>
                </a:solidFill>
              </a:rPr>
              <a:t>)</a:t>
            </a:r>
            <a:r>
              <a:rPr lang="zh-CN" altLang="en-US" sz="2400" dirty="0">
                <a:solidFill>
                  <a:srgbClr val="008000"/>
                </a:solidFill>
              </a:rPr>
              <a:t>，空间复杂度为</a:t>
            </a:r>
            <a:r>
              <a:rPr lang="en-US" altLang="zh-CN" sz="2400" dirty="0">
                <a:solidFill>
                  <a:srgbClr val="008000"/>
                </a:solidFill>
              </a:rPr>
              <a:t>S(N)</a:t>
            </a:r>
          </a:p>
        </p:txBody>
      </p:sp>
      <p:sp>
        <p:nvSpPr>
          <p:cNvPr id="29700" name="Rectangle 6"/>
          <p:cNvSpPr>
            <a:spLocks noGrp="1" noChangeArrowheads="1"/>
          </p:cNvSpPr>
          <p:nvPr>
            <p:ph type="sldNum" sz="quarter" idx="10"/>
          </p:nvPr>
        </p:nvSpPr>
        <p:spPr>
          <a:noFill/>
        </p:spPr>
        <p:txBody>
          <a:bodyPr/>
          <a:lstStyle/>
          <a:p>
            <a:fld id="{25BABEBF-61C9-46D9-8462-C4FBB9064353}" type="slidenum">
              <a:rPr lang="zh-CN" altLang="en-US" smtClean="0"/>
              <a:pPr/>
              <a:t>48</a:t>
            </a:fld>
            <a:endParaRPr lang="en-US" altLang="zh-CN"/>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程序优化</a:t>
            </a:r>
            <a:endParaRPr lang="en-US" altLang="zh-CN" dirty="0"/>
          </a:p>
        </p:txBody>
      </p:sp>
      <p:sp>
        <p:nvSpPr>
          <p:cNvPr id="24579" name="内容占位符 15"/>
          <p:cNvSpPr>
            <a:spLocks noGrp="1"/>
          </p:cNvSpPr>
          <p:nvPr>
            <p:ph idx="1"/>
          </p:nvPr>
        </p:nvSpPr>
        <p:spPr>
          <a:xfrm>
            <a:off x="2595537" y="1600201"/>
            <a:ext cx="8262995" cy="4543443"/>
          </a:xfrm>
        </p:spPr>
        <p:txBody>
          <a:bodyPr/>
          <a:lstStyle/>
          <a:p>
            <a:pPr>
              <a:buFont typeface="Wingdings" pitchFamily="2" charset="2"/>
              <a:buChar char="Ä"/>
              <a:defRPr/>
            </a:pPr>
            <a:r>
              <a:rPr lang="zh-CN" altLang="nb-NO" dirty="0">
                <a:solidFill>
                  <a:srgbClr val="008000"/>
                </a:solidFill>
                <a:latin typeface="楷体" pitchFamily="49" charset="-122"/>
              </a:rPr>
              <a:t>第</a:t>
            </a:r>
            <a:r>
              <a:rPr lang="nb-NO" altLang="zh-CN" dirty="0">
                <a:solidFill>
                  <a:srgbClr val="008000"/>
                </a:solidFill>
                <a:latin typeface="楷体" pitchFamily="49" charset="-122"/>
              </a:rPr>
              <a:t>3</a:t>
            </a:r>
            <a:r>
              <a:rPr lang="zh-CN" altLang="nb-NO" dirty="0">
                <a:solidFill>
                  <a:srgbClr val="008000"/>
                </a:solidFill>
                <a:latin typeface="楷体" pitchFamily="49" charset="-122"/>
              </a:rPr>
              <a:t>种解答方法</a:t>
            </a:r>
            <a:endParaRPr lang="nb-NO" altLang="zh-CN" dirty="0">
              <a:solidFill>
                <a:srgbClr val="008000"/>
              </a:solidFill>
              <a:latin typeface="楷体" pitchFamily="49" charset="-122"/>
            </a:endParaRPr>
          </a:p>
          <a:p>
            <a:pPr>
              <a:buClr>
                <a:schemeClr val="tx1"/>
              </a:buClr>
              <a:buFont typeface="Wingdings" pitchFamily="2" charset="2"/>
              <a:buNone/>
              <a:defRPr/>
            </a:pPr>
            <a:r>
              <a:rPr lang="nb-NO" altLang="zh-CN" dirty="0">
                <a:ea typeface="楷体_GB2312" pitchFamily="49" charset="-122"/>
              </a:rPr>
              <a:t>	(x+y)</a:t>
            </a:r>
            <a:r>
              <a:rPr lang="nb-NO" altLang="zh-CN" sz="3200" baseline="30000" dirty="0">
                <a:ea typeface="楷体_GB2312" pitchFamily="49" charset="-122"/>
              </a:rPr>
              <a:t>n</a:t>
            </a:r>
          </a:p>
          <a:p>
            <a:pPr>
              <a:buClr>
                <a:schemeClr val="tx1"/>
              </a:buClr>
              <a:buFont typeface="Wingdings" pitchFamily="2" charset="2"/>
              <a:buNone/>
              <a:defRPr/>
            </a:pPr>
            <a:r>
              <a:rPr lang="zh-CN" altLang="nb-NO" dirty="0">
                <a:ea typeface="楷体_GB2312" pitchFamily="49" charset="-122"/>
              </a:rPr>
              <a:t>	</a:t>
            </a:r>
            <a:r>
              <a:rPr lang="nb-NO" altLang="zh-CN" dirty="0">
                <a:ea typeface="楷体_GB2312" pitchFamily="49" charset="-122"/>
              </a:rPr>
              <a:t>=x</a:t>
            </a:r>
            <a:r>
              <a:rPr lang="nb-NO" altLang="zh-CN" sz="3200" baseline="30000" dirty="0">
                <a:ea typeface="楷体_GB2312" pitchFamily="49" charset="-122"/>
              </a:rPr>
              <a:t>n</a:t>
            </a:r>
            <a:r>
              <a:rPr lang="nb-NO" altLang="zh-CN" dirty="0">
                <a:ea typeface="楷体_GB2312" pitchFamily="49" charset="-122"/>
              </a:rPr>
              <a:t>+C x</a:t>
            </a:r>
            <a:r>
              <a:rPr lang="nb-NO" altLang="zh-CN" sz="3200" baseline="30000" dirty="0">
                <a:ea typeface="楷体_GB2312" pitchFamily="49" charset="-122"/>
              </a:rPr>
              <a:t>n-1</a:t>
            </a:r>
            <a:r>
              <a:rPr lang="nb-NO" altLang="zh-CN" dirty="0">
                <a:ea typeface="楷体_GB2312" pitchFamily="49" charset="-122"/>
              </a:rPr>
              <a:t>y+C x</a:t>
            </a:r>
            <a:r>
              <a:rPr lang="nb-NO" altLang="zh-CN" sz="3200" baseline="30000" dirty="0">
                <a:ea typeface="楷体_GB2312" pitchFamily="49" charset="-122"/>
              </a:rPr>
              <a:t>n-2</a:t>
            </a:r>
            <a:r>
              <a:rPr lang="nb-NO" altLang="zh-CN" dirty="0">
                <a:ea typeface="楷体_GB2312" pitchFamily="49" charset="-122"/>
              </a:rPr>
              <a:t>y</a:t>
            </a:r>
            <a:r>
              <a:rPr lang="nb-NO" altLang="zh-CN" sz="3200" baseline="30000" dirty="0">
                <a:ea typeface="楷体_GB2312" pitchFamily="49" charset="-122"/>
              </a:rPr>
              <a:t>2</a:t>
            </a:r>
            <a:r>
              <a:rPr lang="nb-NO" altLang="zh-CN" dirty="0">
                <a:ea typeface="楷体_GB2312" pitchFamily="49" charset="-122"/>
              </a:rPr>
              <a:t>+...+C   xy</a:t>
            </a:r>
            <a:r>
              <a:rPr lang="nb-NO" altLang="zh-CN" sz="3200" baseline="30000" dirty="0">
                <a:ea typeface="楷体_GB2312" pitchFamily="49" charset="-122"/>
              </a:rPr>
              <a:t>n-1 </a:t>
            </a:r>
            <a:r>
              <a:rPr lang="nb-NO" altLang="zh-CN" dirty="0">
                <a:ea typeface="楷体_GB2312" pitchFamily="49" charset="-122"/>
              </a:rPr>
              <a:t>+ y</a:t>
            </a:r>
            <a:r>
              <a:rPr lang="nb-NO" altLang="zh-CN" sz="3200" baseline="30000" dirty="0">
                <a:ea typeface="楷体_GB2312" pitchFamily="49" charset="-122"/>
              </a:rPr>
              <a:t>n</a:t>
            </a:r>
          </a:p>
          <a:p>
            <a:pPr>
              <a:buClr>
                <a:schemeClr val="tx1"/>
              </a:buClr>
              <a:buFont typeface="Wingdings" pitchFamily="2" charset="2"/>
              <a:buNone/>
              <a:defRPr/>
            </a:pPr>
            <a:r>
              <a:rPr lang="zh-CN" altLang="en-US" dirty="0">
                <a:latin typeface="楷体" pitchFamily="49" charset="-122"/>
              </a:rPr>
              <a:t>中的系数即为杨辉三角形图案的第</a:t>
            </a:r>
            <a:r>
              <a:rPr lang="en-US" altLang="zh-CN" dirty="0">
                <a:latin typeface="楷体" pitchFamily="49" charset="-122"/>
              </a:rPr>
              <a:t>n</a:t>
            </a:r>
            <a:r>
              <a:rPr lang="zh-CN" altLang="en-US" dirty="0">
                <a:latin typeface="楷体" pitchFamily="49" charset="-122"/>
              </a:rPr>
              <a:t>行，</a:t>
            </a:r>
            <a:r>
              <a:rPr lang="zh-CN" altLang="nb-NO" dirty="0">
                <a:latin typeface="楷体" pitchFamily="49" charset="-122"/>
              </a:rPr>
              <a:t>其中</a:t>
            </a:r>
          </a:p>
          <a:p>
            <a:pPr>
              <a:buClr>
                <a:schemeClr val="tx1"/>
              </a:buClr>
              <a:buFont typeface="Wingdings" pitchFamily="2" charset="2"/>
              <a:buNone/>
              <a:defRPr/>
            </a:pPr>
            <a:endParaRPr lang="zh-CN" altLang="nb-NO" dirty="0">
              <a:ea typeface="楷体_GB2312" pitchFamily="49" charset="-122"/>
            </a:endParaRPr>
          </a:p>
          <a:p>
            <a:pPr>
              <a:buClr>
                <a:schemeClr val="tx1"/>
              </a:buClr>
              <a:buFont typeface="Wingdings" pitchFamily="2" charset="2"/>
              <a:buNone/>
              <a:defRPr/>
            </a:pPr>
            <a:r>
              <a:rPr lang="nb-NO" altLang="zh-CN" dirty="0">
                <a:ea typeface="楷体_GB2312" pitchFamily="49" charset="-122"/>
              </a:rPr>
              <a:t>	C  </a:t>
            </a:r>
            <a:r>
              <a:rPr lang="zh-CN" altLang="nb-NO" dirty="0">
                <a:ea typeface="楷体_GB2312" pitchFamily="49" charset="-122"/>
              </a:rPr>
              <a:t>＝                ＝</a:t>
            </a:r>
            <a:endParaRPr lang="nb-NO" altLang="zh-CN" dirty="0">
              <a:ea typeface="楷体_GB2312" pitchFamily="49" charset="-122"/>
            </a:endParaRPr>
          </a:p>
          <a:p>
            <a:pPr>
              <a:defRPr/>
            </a:pPr>
            <a:endParaRPr lang="zh-CN" altLang="en-US" dirty="0"/>
          </a:p>
        </p:txBody>
      </p:sp>
      <p:sp>
        <p:nvSpPr>
          <p:cNvPr id="30724" name="Rectangle 6"/>
          <p:cNvSpPr>
            <a:spLocks noGrp="1" noChangeArrowheads="1"/>
          </p:cNvSpPr>
          <p:nvPr>
            <p:ph type="sldNum" sz="quarter" idx="10"/>
          </p:nvPr>
        </p:nvSpPr>
        <p:spPr>
          <a:noFill/>
        </p:spPr>
        <p:txBody>
          <a:bodyPr/>
          <a:lstStyle/>
          <a:p>
            <a:fld id="{2CCCEC95-EC48-4BDB-BB08-9293D319E71A}" type="slidenum">
              <a:rPr lang="zh-CN" altLang="en-US" smtClean="0"/>
              <a:pPr/>
              <a:t>49</a:t>
            </a:fld>
            <a:endParaRPr lang="en-US" altLang="zh-CN"/>
          </a:p>
        </p:txBody>
      </p:sp>
      <p:grpSp>
        <p:nvGrpSpPr>
          <p:cNvPr id="30725" name="Group 31"/>
          <p:cNvGrpSpPr>
            <a:grpSpLocks/>
          </p:cNvGrpSpPr>
          <p:nvPr/>
        </p:nvGrpSpPr>
        <p:grpSpPr bwMode="auto">
          <a:xfrm>
            <a:off x="4481514" y="3024192"/>
            <a:ext cx="3502025" cy="446088"/>
            <a:chOff x="1458" y="1939"/>
            <a:chExt cx="2206" cy="281"/>
          </a:xfrm>
        </p:grpSpPr>
        <p:sp>
          <p:nvSpPr>
            <p:cNvPr id="30732" name="Text Box 32"/>
            <p:cNvSpPr txBox="1">
              <a:spLocks noChangeArrowheads="1"/>
            </p:cNvSpPr>
            <p:nvPr/>
          </p:nvSpPr>
          <p:spPr bwMode="auto">
            <a:xfrm>
              <a:off x="1458" y="1941"/>
              <a:ext cx="91" cy="279"/>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1</a:t>
              </a:r>
            </a:p>
            <a:p>
              <a:pPr algn="ctr">
                <a:lnSpc>
                  <a:spcPct val="80000"/>
                </a:lnSpc>
              </a:pPr>
              <a:r>
                <a:rPr lang="en-US" altLang="zh-CN" b="1"/>
                <a:t>n</a:t>
              </a:r>
            </a:p>
          </p:txBody>
        </p:sp>
        <p:sp>
          <p:nvSpPr>
            <p:cNvPr id="30733" name="Text Box 33"/>
            <p:cNvSpPr txBox="1">
              <a:spLocks noChangeArrowheads="1"/>
            </p:cNvSpPr>
            <p:nvPr/>
          </p:nvSpPr>
          <p:spPr bwMode="auto">
            <a:xfrm>
              <a:off x="2266" y="1939"/>
              <a:ext cx="91" cy="279"/>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2</a:t>
              </a:r>
            </a:p>
            <a:p>
              <a:pPr algn="ctr">
                <a:lnSpc>
                  <a:spcPct val="80000"/>
                </a:lnSpc>
              </a:pPr>
              <a:r>
                <a:rPr lang="en-US" altLang="zh-CN" b="1"/>
                <a:t>n</a:t>
              </a:r>
            </a:p>
          </p:txBody>
        </p:sp>
        <p:sp>
          <p:nvSpPr>
            <p:cNvPr id="30734" name="Text Box 34"/>
            <p:cNvSpPr txBox="1">
              <a:spLocks noChangeArrowheads="1"/>
            </p:cNvSpPr>
            <p:nvPr/>
          </p:nvSpPr>
          <p:spPr bwMode="auto">
            <a:xfrm>
              <a:off x="3430" y="1939"/>
              <a:ext cx="234" cy="279"/>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dirty="0"/>
                <a:t>n-1</a:t>
              </a:r>
            </a:p>
            <a:p>
              <a:pPr>
                <a:lnSpc>
                  <a:spcPct val="80000"/>
                </a:lnSpc>
              </a:pPr>
              <a:r>
                <a:rPr lang="en-US" altLang="zh-CN" b="1" dirty="0"/>
                <a:t> n</a:t>
              </a:r>
            </a:p>
          </p:txBody>
        </p:sp>
      </p:grpSp>
      <p:grpSp>
        <p:nvGrpSpPr>
          <p:cNvPr id="30726" name="Group 43"/>
          <p:cNvGrpSpPr>
            <a:grpSpLocks/>
          </p:cNvGrpSpPr>
          <p:nvPr/>
        </p:nvGrpSpPr>
        <p:grpSpPr bwMode="auto">
          <a:xfrm>
            <a:off x="3697288" y="4643438"/>
            <a:ext cx="4970462" cy="946150"/>
            <a:chOff x="1291" y="2811"/>
            <a:chExt cx="3131" cy="596"/>
          </a:xfrm>
        </p:grpSpPr>
        <p:sp>
          <p:nvSpPr>
            <p:cNvPr id="30727" name="Text Box 36"/>
            <p:cNvSpPr txBox="1">
              <a:spLocks noChangeArrowheads="1"/>
            </p:cNvSpPr>
            <p:nvPr/>
          </p:nvSpPr>
          <p:spPr bwMode="auto">
            <a:xfrm>
              <a:off x="1291" y="2988"/>
              <a:ext cx="160" cy="279"/>
            </a:xfrm>
            <a:prstGeom prst="rect">
              <a:avLst/>
            </a:prstGeom>
            <a:noFill/>
            <a:ln w="9525" algn="ctr">
              <a:noFill/>
              <a:miter lim="800000"/>
              <a:headEnd/>
              <a:tailEnd type="none" w="sm" len="lg"/>
            </a:ln>
          </p:spPr>
          <p:txBody>
            <a:bodyPr lIns="0" tIns="0" rIns="0" bIns="0" anchor="ctr" anchorCtr="1">
              <a:spAutoFit/>
            </a:bodyPr>
            <a:lstStyle/>
            <a:p>
              <a:pPr algn="r">
                <a:lnSpc>
                  <a:spcPct val="80000"/>
                </a:lnSpc>
              </a:pPr>
              <a:r>
                <a:rPr lang="en-US" altLang="zh-CN" b="1" dirty="0"/>
                <a:t>m</a:t>
              </a:r>
            </a:p>
            <a:p>
              <a:pPr algn="ctr">
                <a:lnSpc>
                  <a:spcPct val="80000"/>
                </a:lnSpc>
              </a:pPr>
              <a:r>
                <a:rPr lang="en-US" altLang="zh-CN" b="1" dirty="0"/>
                <a:t>n</a:t>
              </a:r>
            </a:p>
          </p:txBody>
        </p:sp>
        <p:sp>
          <p:nvSpPr>
            <p:cNvPr id="30728" name="Text Box 37"/>
            <p:cNvSpPr txBox="1">
              <a:spLocks noChangeArrowheads="1"/>
            </p:cNvSpPr>
            <p:nvPr/>
          </p:nvSpPr>
          <p:spPr bwMode="auto">
            <a:xfrm>
              <a:off x="1604" y="2811"/>
              <a:ext cx="970" cy="596"/>
            </a:xfrm>
            <a:prstGeom prst="rect">
              <a:avLst/>
            </a:prstGeom>
            <a:noFill/>
            <a:ln w="9525" algn="ctr">
              <a:noFill/>
              <a:miter lim="800000"/>
              <a:headEnd/>
              <a:tailEnd type="none" w="sm" len="lg"/>
            </a:ln>
          </p:spPr>
          <p:txBody>
            <a:bodyPr>
              <a:spAutoFit/>
            </a:bodyPr>
            <a:lstStyle/>
            <a:p>
              <a:pPr algn="ctr"/>
              <a:r>
                <a:rPr lang="en-US" altLang="zh-CN" sz="2800" b="1"/>
                <a:t>n!</a:t>
              </a:r>
            </a:p>
            <a:p>
              <a:pPr algn="ctr"/>
              <a:r>
                <a:rPr lang="en-US" altLang="zh-CN" sz="2800" b="1"/>
                <a:t>m!(n-m)!</a:t>
              </a:r>
            </a:p>
          </p:txBody>
        </p:sp>
        <p:sp>
          <p:nvSpPr>
            <p:cNvPr id="30729" name="Text Box 38"/>
            <p:cNvSpPr txBox="1">
              <a:spLocks noChangeArrowheads="1"/>
            </p:cNvSpPr>
            <p:nvPr/>
          </p:nvSpPr>
          <p:spPr bwMode="auto">
            <a:xfrm>
              <a:off x="2759" y="2811"/>
              <a:ext cx="1663" cy="596"/>
            </a:xfrm>
            <a:prstGeom prst="rect">
              <a:avLst/>
            </a:prstGeom>
            <a:noFill/>
            <a:ln w="9525" algn="ctr">
              <a:noFill/>
              <a:miter lim="800000"/>
              <a:headEnd/>
              <a:tailEnd type="none" w="sm" len="lg"/>
            </a:ln>
          </p:spPr>
          <p:txBody>
            <a:bodyPr>
              <a:spAutoFit/>
            </a:bodyPr>
            <a:lstStyle/>
            <a:p>
              <a:pPr algn="ctr"/>
              <a:r>
                <a:rPr lang="en-US" altLang="zh-CN" sz="2800" b="1"/>
                <a:t>n(n-1)…(n-m+1)</a:t>
              </a:r>
            </a:p>
            <a:p>
              <a:pPr algn="ctr"/>
              <a:r>
                <a:rPr lang="en-US" altLang="zh-CN" sz="2800" b="1"/>
                <a:t>m!</a:t>
              </a:r>
            </a:p>
          </p:txBody>
        </p:sp>
        <p:sp>
          <p:nvSpPr>
            <p:cNvPr id="30730" name="Line 39"/>
            <p:cNvSpPr>
              <a:spLocks noChangeShapeType="1"/>
            </p:cNvSpPr>
            <p:nvPr/>
          </p:nvSpPr>
          <p:spPr bwMode="auto">
            <a:xfrm>
              <a:off x="1665" y="3126"/>
              <a:ext cx="862" cy="0"/>
            </a:xfrm>
            <a:prstGeom prst="line">
              <a:avLst/>
            </a:prstGeom>
            <a:noFill/>
            <a:ln w="25400">
              <a:solidFill>
                <a:schemeClr val="tx1"/>
              </a:solidFill>
              <a:round/>
              <a:headEnd/>
              <a:tailEnd type="none" w="sm" len="lg"/>
            </a:ln>
          </p:spPr>
          <p:txBody>
            <a:bodyPr/>
            <a:lstStyle/>
            <a:p>
              <a:endParaRPr lang="zh-CN" altLang="en-US"/>
            </a:p>
          </p:txBody>
        </p:sp>
        <p:sp>
          <p:nvSpPr>
            <p:cNvPr id="30731" name="Line 40"/>
            <p:cNvSpPr>
              <a:spLocks noChangeShapeType="1"/>
            </p:cNvSpPr>
            <p:nvPr/>
          </p:nvSpPr>
          <p:spPr bwMode="auto">
            <a:xfrm flipV="1">
              <a:off x="2799" y="3127"/>
              <a:ext cx="1587" cy="0"/>
            </a:xfrm>
            <a:prstGeom prst="line">
              <a:avLst/>
            </a:prstGeom>
            <a:noFill/>
            <a:ln w="25400">
              <a:solidFill>
                <a:schemeClr val="tx1"/>
              </a:solidFill>
              <a:round/>
              <a:headEnd/>
              <a:tailEnd type="none" w="sm" len="lg"/>
            </a:ln>
          </p:spPr>
          <p:txBody>
            <a:bodyPr/>
            <a:lstStyle/>
            <a:p>
              <a:endParaRPr lang="zh-CN" altLang="en-US"/>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1.1</a:t>
            </a:r>
            <a:r>
              <a:rPr lang="zh-CN" altLang="en-US" dirty="0"/>
              <a:t> 基本概念</a:t>
            </a:r>
            <a:endParaRPr lang="en-US" altLang="zh-CN" dirty="0"/>
          </a:p>
        </p:txBody>
      </p:sp>
      <p:sp>
        <p:nvSpPr>
          <p:cNvPr id="9219" name="Rectangle 7"/>
          <p:cNvSpPr>
            <a:spLocks noGrp="1" noChangeArrowheads="1"/>
          </p:cNvSpPr>
          <p:nvPr>
            <p:ph idx="1"/>
          </p:nvPr>
        </p:nvSpPr>
        <p:spPr/>
        <p:txBody>
          <a:bodyPr/>
          <a:lstStyle/>
          <a:p>
            <a:pPr>
              <a:lnSpc>
                <a:spcPct val="100000"/>
              </a:lnSpc>
              <a:buFont typeface="Wingdings" pitchFamily="2" charset="2"/>
              <a:buNone/>
              <a:defRPr/>
            </a:pPr>
            <a:r>
              <a:rPr lang="zh-CN" altLang="en-US" sz="2400" dirty="0">
                <a:solidFill>
                  <a:srgbClr val="008000"/>
                </a:solidFill>
              </a:rPr>
              <a:t>例</a:t>
            </a:r>
            <a:r>
              <a:rPr lang="en-US" altLang="zh-CN" sz="2400" dirty="0">
                <a:solidFill>
                  <a:srgbClr val="008000"/>
                </a:solidFill>
              </a:rPr>
              <a:t>1-1</a:t>
            </a:r>
            <a:r>
              <a:rPr lang="zh-CN" altLang="en-US" sz="2400" dirty="0">
                <a:solidFill>
                  <a:srgbClr val="008000"/>
                </a:solidFill>
              </a:rPr>
              <a:t>：  学生成绩管理</a:t>
            </a:r>
            <a:endParaRPr lang="en-US" altLang="zh-CN" sz="2400" dirty="0">
              <a:solidFill>
                <a:srgbClr val="008000"/>
              </a:solidFill>
            </a:endParaRPr>
          </a:p>
        </p:txBody>
      </p:sp>
      <p:sp>
        <p:nvSpPr>
          <p:cNvPr id="12292" name="Rectangle 6"/>
          <p:cNvSpPr>
            <a:spLocks noGrp="1" noChangeArrowheads="1"/>
          </p:cNvSpPr>
          <p:nvPr>
            <p:ph type="sldNum" sz="quarter" idx="10"/>
          </p:nvPr>
        </p:nvSpPr>
        <p:spPr>
          <a:noFill/>
        </p:spPr>
        <p:txBody>
          <a:bodyPr/>
          <a:lstStyle/>
          <a:p>
            <a:fld id="{DE00B248-2FDD-4886-B165-BC13E0367D24}" type="slidenum">
              <a:rPr lang="zh-CN" altLang="en-US" smtClean="0"/>
              <a:pPr/>
              <a:t>5</a:t>
            </a:fld>
            <a:endParaRPr lang="en-US" altLang="zh-CN"/>
          </a:p>
        </p:txBody>
      </p:sp>
      <p:pic>
        <p:nvPicPr>
          <p:cNvPr id="12293" name="Picture 19"/>
          <p:cNvPicPr>
            <a:picLocks noChangeAspect="1" noChangeArrowheads="1"/>
          </p:cNvPicPr>
          <p:nvPr/>
        </p:nvPicPr>
        <p:blipFill>
          <a:blip r:embed="rId2" cstate="print"/>
          <a:srcRect l="5264" t="18219" r="4054" b="14105"/>
          <a:stretch>
            <a:fillRect/>
          </a:stretch>
        </p:blipFill>
        <p:spPr bwMode="auto">
          <a:xfrm>
            <a:off x="2711450" y="1988840"/>
            <a:ext cx="6769100" cy="4103985"/>
          </a:xfrm>
          <a:prstGeom prst="rect">
            <a:avLst/>
          </a:prstGeom>
          <a:noFill/>
          <a:ln w="9525">
            <a:noFill/>
            <a:miter lim="800000"/>
            <a:headEnd/>
            <a:tailEnd/>
          </a:ln>
        </p:spPr>
      </p:pic>
      <p:sp>
        <p:nvSpPr>
          <p:cNvPr id="148492" name="AutoShape 12"/>
          <p:cNvSpPr>
            <a:spLocks noChangeArrowheads="1"/>
          </p:cNvSpPr>
          <p:nvPr/>
        </p:nvSpPr>
        <p:spPr bwMode="auto">
          <a:xfrm>
            <a:off x="2362201" y="4191000"/>
            <a:ext cx="7478713" cy="304800"/>
          </a:xfrm>
          <a:prstGeom prst="roundRect">
            <a:avLst>
              <a:gd name="adj" fmla="val 16667"/>
            </a:avLst>
          </a:prstGeom>
          <a:solidFill>
            <a:srgbClr val="0000FF">
              <a:alpha val="10196"/>
            </a:srgbClr>
          </a:solidFill>
          <a:ln w="25400">
            <a:solidFill>
              <a:srgbClr val="FF0000"/>
            </a:solidFill>
            <a:round/>
            <a:headEnd/>
            <a:tailEnd/>
          </a:ln>
        </p:spPr>
        <p:txBody>
          <a:bodyPr wrap="none" anchor="ctr"/>
          <a:lstStyle/>
          <a:p>
            <a:endParaRPr lang="zh-CN" altLang="en-US">
              <a:latin typeface="Arial" charset="0"/>
            </a:endParaRPr>
          </a:p>
        </p:txBody>
      </p:sp>
      <p:sp>
        <p:nvSpPr>
          <p:cNvPr id="148493" name="AutoShape 13"/>
          <p:cNvSpPr>
            <a:spLocks noChangeArrowheads="1"/>
          </p:cNvSpPr>
          <p:nvPr/>
        </p:nvSpPr>
        <p:spPr bwMode="auto">
          <a:xfrm>
            <a:off x="5106988" y="34305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24320102202422</a:t>
            </a:r>
          </a:p>
        </p:txBody>
      </p:sp>
      <p:sp>
        <p:nvSpPr>
          <p:cNvPr id="148494" name="AutoShape 14"/>
          <p:cNvSpPr>
            <a:spLocks noChangeArrowheads="1"/>
          </p:cNvSpPr>
          <p:nvPr/>
        </p:nvSpPr>
        <p:spPr bwMode="auto">
          <a:xfrm>
            <a:off x="5106988" y="4159250"/>
            <a:ext cx="1979612" cy="323850"/>
          </a:xfrm>
          <a:prstGeom prst="roundRect">
            <a:avLst>
              <a:gd name="adj" fmla="val 16667"/>
            </a:avLst>
          </a:prstGeom>
          <a:solidFill>
            <a:srgbClr val="FFCC00"/>
          </a:solidFill>
          <a:ln w="25400">
            <a:solidFill>
              <a:srgbClr val="FF0000"/>
            </a:solidFill>
            <a:round/>
            <a:headEnd/>
            <a:tailEnd/>
          </a:ln>
        </p:spPr>
        <p:txBody>
          <a:bodyPr wrap="none" anchor="ctr"/>
          <a:lstStyle/>
          <a:p>
            <a:pPr algn="ctr"/>
            <a:r>
              <a:rPr lang="en-US" altLang="en-US"/>
              <a:t>24320102202423</a:t>
            </a:r>
            <a:endParaRPr lang="zh-CN" altLang="en-US"/>
          </a:p>
        </p:txBody>
      </p:sp>
      <p:sp>
        <p:nvSpPr>
          <p:cNvPr id="148495" name="AutoShape 15"/>
          <p:cNvSpPr>
            <a:spLocks noChangeArrowheads="1"/>
          </p:cNvSpPr>
          <p:nvPr/>
        </p:nvSpPr>
        <p:spPr bwMode="auto">
          <a:xfrm>
            <a:off x="5106988" y="48529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24320102202424</a:t>
            </a:r>
          </a:p>
        </p:txBody>
      </p:sp>
      <p:sp>
        <p:nvSpPr>
          <p:cNvPr id="148496" name="AutoShape 16"/>
          <p:cNvSpPr>
            <a:spLocks noChangeArrowheads="1"/>
          </p:cNvSpPr>
          <p:nvPr/>
        </p:nvSpPr>
        <p:spPr bwMode="auto">
          <a:xfrm>
            <a:off x="5106988" y="2711450"/>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497" name="AutoShape 17"/>
          <p:cNvSpPr>
            <a:spLocks noChangeArrowheads="1"/>
          </p:cNvSpPr>
          <p:nvPr/>
        </p:nvSpPr>
        <p:spPr bwMode="auto">
          <a:xfrm>
            <a:off x="5106988" y="5565775"/>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500" name="Line 20"/>
          <p:cNvSpPr>
            <a:spLocks noChangeShapeType="1"/>
          </p:cNvSpPr>
          <p:nvPr/>
        </p:nvSpPr>
        <p:spPr bwMode="auto">
          <a:xfrm>
            <a:off x="6096000" y="44751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2" name="Line 22"/>
          <p:cNvSpPr>
            <a:spLocks noChangeShapeType="1"/>
          </p:cNvSpPr>
          <p:nvPr/>
        </p:nvSpPr>
        <p:spPr bwMode="auto">
          <a:xfrm>
            <a:off x="6096000" y="3781426"/>
            <a:ext cx="0" cy="360363"/>
          </a:xfrm>
          <a:prstGeom prst="line">
            <a:avLst/>
          </a:prstGeom>
          <a:noFill/>
          <a:ln w="38100">
            <a:solidFill>
              <a:srgbClr val="FF0000"/>
            </a:solidFill>
            <a:round/>
            <a:headEnd/>
            <a:tailEnd type="triangle" w="med" len="med"/>
          </a:ln>
        </p:spPr>
        <p:txBody>
          <a:bodyPr/>
          <a:lstStyle/>
          <a:p>
            <a:endParaRPr lang="zh-CN" altLang="en-US"/>
          </a:p>
        </p:txBody>
      </p:sp>
      <p:sp>
        <p:nvSpPr>
          <p:cNvPr id="148503" name="Line 23"/>
          <p:cNvSpPr>
            <a:spLocks noChangeShapeType="1"/>
          </p:cNvSpPr>
          <p:nvPr/>
        </p:nvSpPr>
        <p:spPr bwMode="auto">
          <a:xfrm>
            <a:off x="6096000" y="30654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4" name="Line 24"/>
          <p:cNvSpPr>
            <a:spLocks noChangeShapeType="1"/>
          </p:cNvSpPr>
          <p:nvPr/>
        </p:nvSpPr>
        <p:spPr bwMode="auto">
          <a:xfrm>
            <a:off x="6096000" y="5168901"/>
            <a:ext cx="0" cy="360363"/>
          </a:xfrm>
          <a:prstGeom prst="line">
            <a:avLst/>
          </a:prstGeom>
          <a:noFill/>
          <a:ln w="38100">
            <a:solidFill>
              <a:srgbClr val="FF0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92"/>
                                        </p:tgtEl>
                                        <p:attrNameLst>
                                          <p:attrName>style.visibility</p:attrName>
                                        </p:attrNameLst>
                                      </p:cBhvr>
                                      <p:to>
                                        <p:strVal val="visible"/>
                                      </p:to>
                                    </p:set>
                                    <p:animEffect transition="in" filter="wipe(left)">
                                      <p:cBhvr>
                                        <p:cTn id="7" dur="3000"/>
                                        <p:tgtEl>
                                          <p:spTgt spid="148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Effect transition="in" filter="wipe(up)">
                                      <p:cBhvr>
                                        <p:cTn id="12" dur="1000"/>
                                        <p:tgtEl>
                                          <p:spTgt spid="148494"/>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8502"/>
                                        </p:tgtEl>
                                        <p:attrNameLst>
                                          <p:attrName>style.visibility</p:attrName>
                                        </p:attrNameLst>
                                      </p:cBhvr>
                                      <p:to>
                                        <p:strVal val="visible"/>
                                      </p:to>
                                    </p:set>
                                    <p:animEffect transition="in" filter="wipe(down)">
                                      <p:cBhvr>
                                        <p:cTn id="16" dur="2000"/>
                                        <p:tgtEl>
                                          <p:spTgt spid="148502"/>
                                        </p:tgtEl>
                                      </p:cBhvr>
                                    </p:animEffect>
                                  </p:childTnLst>
                                </p:cTn>
                              </p:par>
                            </p:childTnLst>
                          </p:cTn>
                        </p:par>
                        <p:par>
                          <p:cTn id="17" fill="hold">
                            <p:stCondLst>
                              <p:cond delay="3000"/>
                            </p:stCondLst>
                            <p:childTnLst>
                              <p:par>
                                <p:cTn id="18" presetID="22" presetClass="entr" presetSubtype="4" fill="hold" grpId="0" nodeType="afterEffect">
                                  <p:stCondLst>
                                    <p:cond delay="0"/>
                                  </p:stCondLst>
                                  <p:childTnLst>
                                    <p:set>
                                      <p:cBhvr>
                                        <p:cTn id="19" dur="1" fill="hold">
                                          <p:stCondLst>
                                            <p:cond delay="0"/>
                                          </p:stCondLst>
                                        </p:cTn>
                                        <p:tgtEl>
                                          <p:spTgt spid="148493"/>
                                        </p:tgtEl>
                                        <p:attrNameLst>
                                          <p:attrName>style.visibility</p:attrName>
                                        </p:attrNameLst>
                                      </p:cBhvr>
                                      <p:to>
                                        <p:strVal val="visible"/>
                                      </p:to>
                                    </p:set>
                                    <p:animEffect transition="in" filter="wipe(down)">
                                      <p:cBhvr>
                                        <p:cTn id="20" dur="2000"/>
                                        <p:tgtEl>
                                          <p:spTgt spid="148493"/>
                                        </p:tgtEl>
                                      </p:cBhvr>
                                    </p:animEffect>
                                  </p:childTnLst>
                                </p:cTn>
                              </p:par>
                            </p:childTnLst>
                          </p:cTn>
                        </p:par>
                        <p:par>
                          <p:cTn id="21" fill="hold">
                            <p:stCondLst>
                              <p:cond delay="5000"/>
                            </p:stCondLst>
                            <p:childTnLst>
                              <p:par>
                                <p:cTn id="22" presetID="22" presetClass="entr" presetSubtype="1" fill="hold" grpId="0" nodeType="afterEffect">
                                  <p:stCondLst>
                                    <p:cond delay="0"/>
                                  </p:stCondLst>
                                  <p:childTnLst>
                                    <p:set>
                                      <p:cBhvr>
                                        <p:cTn id="23" dur="1" fill="hold">
                                          <p:stCondLst>
                                            <p:cond delay="0"/>
                                          </p:stCondLst>
                                        </p:cTn>
                                        <p:tgtEl>
                                          <p:spTgt spid="148500"/>
                                        </p:tgtEl>
                                        <p:attrNameLst>
                                          <p:attrName>style.visibility</p:attrName>
                                        </p:attrNameLst>
                                      </p:cBhvr>
                                      <p:to>
                                        <p:strVal val="visible"/>
                                      </p:to>
                                    </p:set>
                                    <p:animEffect transition="in" filter="wipe(up)">
                                      <p:cBhvr>
                                        <p:cTn id="24" dur="2000"/>
                                        <p:tgtEl>
                                          <p:spTgt spid="148500"/>
                                        </p:tgtEl>
                                      </p:cBhvr>
                                    </p:animEffect>
                                  </p:childTnLst>
                                </p:cTn>
                              </p:par>
                            </p:childTnLst>
                          </p:cTn>
                        </p:par>
                        <p:par>
                          <p:cTn id="25" fill="hold">
                            <p:stCondLst>
                              <p:cond delay="7000"/>
                            </p:stCondLst>
                            <p:childTnLst>
                              <p:par>
                                <p:cTn id="26" presetID="22" presetClass="entr" presetSubtype="1" fill="hold" grpId="0" nodeType="afterEffect">
                                  <p:stCondLst>
                                    <p:cond delay="0"/>
                                  </p:stCondLst>
                                  <p:childTnLst>
                                    <p:set>
                                      <p:cBhvr>
                                        <p:cTn id="27" dur="1" fill="hold">
                                          <p:stCondLst>
                                            <p:cond delay="0"/>
                                          </p:stCondLst>
                                        </p:cTn>
                                        <p:tgtEl>
                                          <p:spTgt spid="148495"/>
                                        </p:tgtEl>
                                        <p:attrNameLst>
                                          <p:attrName>style.visibility</p:attrName>
                                        </p:attrNameLst>
                                      </p:cBhvr>
                                      <p:to>
                                        <p:strVal val="visible"/>
                                      </p:to>
                                    </p:set>
                                    <p:animEffect transition="in" filter="wipe(up)">
                                      <p:cBhvr>
                                        <p:cTn id="28" dur="2000"/>
                                        <p:tgtEl>
                                          <p:spTgt spid="148495"/>
                                        </p:tgtEl>
                                      </p:cBhvr>
                                    </p:animEffect>
                                  </p:childTnLst>
                                </p:cTn>
                              </p:par>
                            </p:childTnLst>
                          </p:cTn>
                        </p:par>
                        <p:par>
                          <p:cTn id="29" fill="hold">
                            <p:stCondLst>
                              <p:cond delay="9000"/>
                            </p:stCondLst>
                            <p:childTnLst>
                              <p:par>
                                <p:cTn id="30" presetID="22" presetClass="entr" presetSubtype="4" fill="hold" grpId="0" nodeType="afterEffect">
                                  <p:stCondLst>
                                    <p:cond delay="0"/>
                                  </p:stCondLst>
                                  <p:childTnLst>
                                    <p:set>
                                      <p:cBhvr>
                                        <p:cTn id="31" dur="1" fill="hold">
                                          <p:stCondLst>
                                            <p:cond delay="0"/>
                                          </p:stCondLst>
                                        </p:cTn>
                                        <p:tgtEl>
                                          <p:spTgt spid="148503"/>
                                        </p:tgtEl>
                                        <p:attrNameLst>
                                          <p:attrName>style.visibility</p:attrName>
                                        </p:attrNameLst>
                                      </p:cBhvr>
                                      <p:to>
                                        <p:strVal val="visible"/>
                                      </p:to>
                                    </p:set>
                                    <p:animEffect transition="in" filter="wipe(down)">
                                      <p:cBhvr>
                                        <p:cTn id="32" dur="1000"/>
                                        <p:tgtEl>
                                          <p:spTgt spid="148503"/>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148496"/>
                                        </p:tgtEl>
                                        <p:attrNameLst>
                                          <p:attrName>style.visibility</p:attrName>
                                        </p:attrNameLst>
                                      </p:cBhvr>
                                      <p:to>
                                        <p:strVal val="visible"/>
                                      </p:to>
                                    </p:set>
                                    <p:animEffect transition="in" filter="wipe(down)">
                                      <p:cBhvr>
                                        <p:cTn id="36" dur="1000"/>
                                        <p:tgtEl>
                                          <p:spTgt spid="148496"/>
                                        </p:tgtEl>
                                      </p:cBhvr>
                                    </p:animEffect>
                                  </p:childTnLst>
                                </p:cTn>
                              </p:par>
                            </p:childTnLst>
                          </p:cTn>
                        </p:par>
                        <p:par>
                          <p:cTn id="37" fill="hold">
                            <p:stCondLst>
                              <p:cond delay="11000"/>
                            </p:stCondLst>
                            <p:childTnLst>
                              <p:par>
                                <p:cTn id="38" presetID="22" presetClass="entr" presetSubtype="1" fill="hold" grpId="0" nodeType="afterEffect">
                                  <p:stCondLst>
                                    <p:cond delay="0"/>
                                  </p:stCondLst>
                                  <p:childTnLst>
                                    <p:set>
                                      <p:cBhvr>
                                        <p:cTn id="39" dur="1" fill="hold">
                                          <p:stCondLst>
                                            <p:cond delay="0"/>
                                          </p:stCondLst>
                                        </p:cTn>
                                        <p:tgtEl>
                                          <p:spTgt spid="148504"/>
                                        </p:tgtEl>
                                        <p:attrNameLst>
                                          <p:attrName>style.visibility</p:attrName>
                                        </p:attrNameLst>
                                      </p:cBhvr>
                                      <p:to>
                                        <p:strVal val="visible"/>
                                      </p:to>
                                    </p:set>
                                    <p:animEffect transition="in" filter="wipe(up)">
                                      <p:cBhvr>
                                        <p:cTn id="40" dur="1000"/>
                                        <p:tgtEl>
                                          <p:spTgt spid="148504"/>
                                        </p:tgtEl>
                                      </p:cBhvr>
                                    </p:animEffect>
                                  </p:childTnLst>
                                </p:cTn>
                              </p:par>
                            </p:childTnLst>
                          </p:cTn>
                        </p:par>
                        <p:par>
                          <p:cTn id="41" fill="hold">
                            <p:stCondLst>
                              <p:cond delay="12000"/>
                            </p:stCondLst>
                            <p:childTnLst>
                              <p:par>
                                <p:cTn id="42" presetID="22" presetClass="entr" presetSubtype="1" fill="hold" grpId="0" nodeType="afterEffect">
                                  <p:stCondLst>
                                    <p:cond delay="0"/>
                                  </p:stCondLst>
                                  <p:childTnLst>
                                    <p:set>
                                      <p:cBhvr>
                                        <p:cTn id="43" dur="1" fill="hold">
                                          <p:stCondLst>
                                            <p:cond delay="0"/>
                                          </p:stCondLst>
                                        </p:cTn>
                                        <p:tgtEl>
                                          <p:spTgt spid="148497"/>
                                        </p:tgtEl>
                                        <p:attrNameLst>
                                          <p:attrName>style.visibility</p:attrName>
                                        </p:attrNameLst>
                                      </p:cBhvr>
                                      <p:to>
                                        <p:strVal val="visible"/>
                                      </p:to>
                                    </p:set>
                                    <p:animEffect transition="in" filter="wipe(up)">
                                      <p:cBhvr>
                                        <p:cTn id="44" dur="1000"/>
                                        <p:tgtEl>
                                          <p:spTgt spid="14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2" grpId="0" animBg="1"/>
      <p:bldP spid="148493" grpId="0" animBg="1"/>
      <p:bldP spid="148494" grpId="0" animBg="1"/>
      <p:bldP spid="148495" grpId="0" animBg="1"/>
      <p:bldP spid="148496" grpId="0" animBg="1"/>
      <p:bldP spid="148497" grpId="0" animBg="1"/>
      <p:bldP spid="148500" grpId="0" animBg="1"/>
      <p:bldP spid="148502" grpId="0" animBg="1"/>
      <p:bldP spid="148503" grpId="0" animBg="1"/>
      <p:bldP spid="14850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1.2</a:t>
            </a:r>
            <a:r>
              <a:rPr lang="zh-CN" altLang="en-US" dirty="0"/>
              <a:t>基本定位</a:t>
            </a:r>
            <a:r>
              <a:rPr lang="en-US" altLang="zh-CN" dirty="0"/>
              <a:t>—</a:t>
            </a:r>
            <a:r>
              <a:rPr lang="zh-CN" altLang="en-US" dirty="0"/>
              <a:t>程序优化</a:t>
            </a:r>
            <a:endParaRPr lang="en-US" altLang="zh-CN" dirty="0"/>
          </a:p>
        </p:txBody>
      </p:sp>
      <p:sp>
        <p:nvSpPr>
          <p:cNvPr id="25603" name="Rectangle 3"/>
          <p:cNvSpPr>
            <a:spLocks noGrp="1" noChangeArrowheads="1"/>
          </p:cNvSpPr>
          <p:nvPr>
            <p:ph idx="1"/>
          </p:nvPr>
        </p:nvSpPr>
        <p:spPr/>
        <p:txBody>
          <a:bodyPr vert="horz" wrap="square" lIns="54000" tIns="0" rIns="0" bIns="0" numCol="1" anchor="t" anchorCtr="0" compatLnSpc="1">
            <a:prstTxWarp prst="textNoShape">
              <a:avLst/>
            </a:prstTxWarp>
          </a:bodyPr>
          <a:lstStyle/>
          <a:p>
            <a:pPr marL="442913" indent="-442913">
              <a:lnSpc>
                <a:spcPct val="110000"/>
              </a:lnSpc>
              <a:buNone/>
              <a:defRPr/>
            </a:pPr>
            <a:r>
              <a:rPr lang="en-US" altLang="zh-CN" sz="2400" dirty="0">
                <a:solidFill>
                  <a:srgbClr val="008000"/>
                </a:solidFill>
              </a:rPr>
              <a:t>//</a:t>
            </a:r>
            <a:r>
              <a:rPr lang="zh-CN" altLang="en-US" sz="2400" dirty="0">
                <a:solidFill>
                  <a:srgbClr val="008000"/>
                </a:solidFill>
              </a:rPr>
              <a:t>第</a:t>
            </a:r>
            <a:r>
              <a:rPr lang="en-US" altLang="zh-CN" sz="2400" dirty="0">
                <a:solidFill>
                  <a:srgbClr val="008000"/>
                </a:solidFill>
              </a:rPr>
              <a:t>3</a:t>
            </a:r>
            <a:r>
              <a:rPr lang="zh-CN" altLang="en-US" sz="2400" dirty="0">
                <a:solidFill>
                  <a:srgbClr val="008000"/>
                </a:solidFill>
              </a:rPr>
              <a:t>种解答方法</a:t>
            </a:r>
          </a:p>
          <a:p>
            <a:pPr marL="442913" indent="-442913">
              <a:lnSpc>
                <a:spcPct val="110000"/>
              </a:lnSpc>
              <a:buNone/>
              <a:defRPr/>
            </a:pPr>
            <a:r>
              <a:rPr lang="en-US" altLang="zh-CN" sz="2400" dirty="0"/>
              <a:t>Yanghui3(</a:t>
            </a:r>
            <a:r>
              <a:rPr lang="en-US" altLang="zh-CN" sz="2400" dirty="0" err="1"/>
              <a:t>int</a:t>
            </a:r>
            <a:r>
              <a:rPr lang="en-US" altLang="zh-CN" sz="2400" dirty="0"/>
              <a:t> n)</a:t>
            </a:r>
          </a:p>
          <a:p>
            <a:pPr marL="442913" indent="-442913">
              <a:lnSpc>
                <a:spcPct val="110000"/>
              </a:lnSpc>
              <a:buNone/>
              <a:defRPr/>
            </a:pPr>
            <a:r>
              <a:rPr lang="en-US" altLang="zh-CN" sz="2400" dirty="0"/>
              <a:t>{	</a:t>
            </a:r>
            <a:r>
              <a:rPr lang="en-US" altLang="zh-CN" sz="2400" dirty="0" err="1"/>
              <a:t>printf</a:t>
            </a:r>
            <a:r>
              <a:rPr lang="en-US" altLang="zh-CN" sz="2400" dirty="0"/>
              <a:t>("\n1\n\n1%6d\n\n", 1);</a:t>
            </a:r>
          </a:p>
          <a:p>
            <a:pPr marL="442913" indent="-442913">
              <a:lnSpc>
                <a:spcPct val="110000"/>
              </a:lnSpc>
              <a:buNone/>
              <a:defRPr/>
            </a:pPr>
            <a:r>
              <a:rPr lang="en-US" altLang="zh-CN" sz="2400" dirty="0"/>
              <a:t>	</a:t>
            </a:r>
            <a:r>
              <a:rPr lang="en-US" altLang="zh-CN" sz="2400" dirty="0">
                <a:solidFill>
                  <a:srgbClr val="3333FF"/>
                </a:solidFill>
              </a:rPr>
              <a:t>for(</a:t>
            </a:r>
            <a:r>
              <a:rPr lang="en-US" altLang="zh-CN" sz="2400" dirty="0" err="1">
                <a:solidFill>
                  <a:srgbClr val="3333FF"/>
                </a:solidFill>
              </a:rPr>
              <a:t>i</a:t>
            </a:r>
            <a:r>
              <a:rPr lang="en-US" altLang="zh-CN" sz="2400" dirty="0">
                <a:solidFill>
                  <a:srgbClr val="3333FF"/>
                </a:solidFill>
              </a:rPr>
              <a:t>=2; </a:t>
            </a:r>
            <a:r>
              <a:rPr lang="en-US" altLang="zh-CN" sz="2400" dirty="0" err="1">
                <a:solidFill>
                  <a:srgbClr val="3333FF"/>
                </a:solidFill>
              </a:rPr>
              <a:t>i</a:t>
            </a:r>
            <a:r>
              <a:rPr lang="en-US" altLang="zh-CN" sz="2400" dirty="0">
                <a:solidFill>
                  <a:srgbClr val="3333FF"/>
                </a:solidFill>
              </a:rPr>
              <a:t>&lt;=n; ++</a:t>
            </a:r>
            <a:r>
              <a:rPr lang="en-US" altLang="zh-CN" sz="2400" dirty="0" err="1">
                <a:solidFill>
                  <a:srgbClr val="3333FF"/>
                </a:solidFill>
              </a:rPr>
              <a:t>i</a:t>
            </a:r>
            <a:r>
              <a:rPr lang="en-US" altLang="zh-CN" sz="2400" dirty="0">
                <a:solidFill>
                  <a:srgbClr val="3333FF"/>
                </a:solidFill>
              </a:rPr>
              <a:t>) </a:t>
            </a:r>
            <a:r>
              <a:rPr lang="en-US" altLang="zh-CN" sz="2400" dirty="0"/>
              <a:t>{</a:t>
            </a:r>
          </a:p>
          <a:p>
            <a:pPr marL="442913" indent="-442913">
              <a:lnSpc>
                <a:spcPct val="110000"/>
              </a:lnSpc>
              <a:buNone/>
              <a:defRPr/>
            </a:pPr>
            <a:r>
              <a:rPr lang="en-US" altLang="zh-CN" sz="2400" dirty="0"/>
              <a:t>		</a:t>
            </a:r>
            <a:r>
              <a:rPr lang="en-US" altLang="zh-CN" sz="2400" dirty="0">
                <a:solidFill>
                  <a:srgbClr val="C00000"/>
                </a:solidFill>
              </a:rPr>
              <a:t>c1</a:t>
            </a:r>
            <a:r>
              <a:rPr lang="en-US" altLang="zh-CN" sz="2400" dirty="0"/>
              <a:t>=</a:t>
            </a:r>
            <a:r>
              <a:rPr lang="en-US" altLang="zh-CN" sz="2400" dirty="0">
                <a:solidFill>
                  <a:srgbClr val="C00000"/>
                </a:solidFill>
              </a:rPr>
              <a:t>c2</a:t>
            </a:r>
            <a:r>
              <a:rPr lang="en-US" altLang="zh-CN" sz="2400" dirty="0"/>
              <a:t>=1; </a:t>
            </a:r>
            <a:r>
              <a:rPr lang="en-US" altLang="zh-CN" sz="2400" dirty="0" err="1"/>
              <a:t>printf</a:t>
            </a:r>
            <a:r>
              <a:rPr lang="en-US" altLang="zh-CN" sz="2400" dirty="0"/>
              <a:t>("1");</a:t>
            </a:r>
          </a:p>
          <a:p>
            <a:pPr marL="442913" indent="-442913">
              <a:lnSpc>
                <a:spcPct val="110000"/>
              </a:lnSpc>
              <a:buNone/>
              <a:defRPr/>
            </a:pPr>
            <a:r>
              <a:rPr lang="en-US" altLang="zh-CN" sz="2400" dirty="0"/>
              <a:t>		</a:t>
            </a:r>
            <a:r>
              <a:rPr lang="en-US" altLang="zh-CN" sz="2400" dirty="0">
                <a:solidFill>
                  <a:srgbClr val="3333FF"/>
                </a:solidFill>
              </a:rPr>
              <a:t>for(j=1; j&lt;</a:t>
            </a:r>
            <a:r>
              <a:rPr lang="en-US" altLang="zh-CN" sz="2400" dirty="0" err="1">
                <a:solidFill>
                  <a:srgbClr val="3333FF"/>
                </a:solidFill>
              </a:rPr>
              <a:t>i</a:t>
            </a:r>
            <a:r>
              <a:rPr lang="en-US" altLang="zh-CN" sz="2400" dirty="0">
                <a:solidFill>
                  <a:srgbClr val="3333FF"/>
                </a:solidFill>
              </a:rPr>
              <a:t>; ++j)</a:t>
            </a:r>
          </a:p>
          <a:p>
            <a:pPr marL="442913" indent="-442913">
              <a:lnSpc>
                <a:spcPct val="110000"/>
              </a:lnSpc>
              <a:buNone/>
              <a:defRPr/>
            </a:pPr>
            <a:r>
              <a:rPr lang="en-US" altLang="zh-CN" sz="2400" dirty="0"/>
              <a:t>		{ </a:t>
            </a:r>
            <a:r>
              <a:rPr lang="en-US" altLang="zh-CN" sz="2400" dirty="0">
                <a:solidFill>
                  <a:srgbClr val="C00000"/>
                </a:solidFill>
              </a:rPr>
              <a:t>c1*=(i-j+1); c2*=j; </a:t>
            </a:r>
            <a:r>
              <a:rPr lang="en-US" altLang="zh-CN" sz="2400" dirty="0" err="1"/>
              <a:t>printf</a:t>
            </a:r>
            <a:r>
              <a:rPr lang="en-US" altLang="zh-CN" sz="2400" dirty="0"/>
              <a:t>(c1/c2); }</a:t>
            </a:r>
          </a:p>
          <a:p>
            <a:pPr marL="442913" indent="-442913">
              <a:lnSpc>
                <a:spcPct val="110000"/>
              </a:lnSpc>
              <a:buNone/>
              <a:defRPr/>
            </a:pPr>
            <a:r>
              <a:rPr lang="en-US" altLang="zh-CN" sz="2400" dirty="0"/>
              <a:t>		</a:t>
            </a:r>
            <a:r>
              <a:rPr lang="en-US" altLang="zh-CN" sz="2400" dirty="0" err="1"/>
              <a:t>printf</a:t>
            </a:r>
            <a:r>
              <a:rPr lang="en-US" altLang="zh-CN" sz="2400" dirty="0"/>
              <a:t>("1\n");</a:t>
            </a:r>
          </a:p>
          <a:p>
            <a:pPr marL="442913" indent="-442913">
              <a:lnSpc>
                <a:spcPct val="110000"/>
              </a:lnSpc>
              <a:buNone/>
              <a:defRPr/>
            </a:pPr>
            <a:r>
              <a:rPr lang="en-US" altLang="zh-CN" sz="2400" dirty="0"/>
              <a:t>	}</a:t>
            </a:r>
          </a:p>
          <a:p>
            <a:pPr marL="442913" indent="-442913">
              <a:lnSpc>
                <a:spcPct val="110000"/>
              </a:lnSpc>
              <a:buNone/>
              <a:defRPr/>
            </a:pPr>
            <a:r>
              <a:rPr lang="en-US" altLang="zh-CN" sz="2200" dirty="0"/>
              <a:t>} </a:t>
            </a:r>
            <a:r>
              <a:rPr lang="en-US" altLang="zh-CN" sz="2400" dirty="0">
                <a:solidFill>
                  <a:srgbClr val="008000"/>
                </a:solidFill>
              </a:rPr>
              <a:t>// </a:t>
            </a:r>
            <a:r>
              <a:rPr lang="zh-CN" altLang="en-US" sz="2400" dirty="0">
                <a:solidFill>
                  <a:srgbClr val="008000"/>
                </a:solidFill>
              </a:rPr>
              <a:t>时间复杂度为</a:t>
            </a:r>
            <a:r>
              <a:rPr lang="en-US" altLang="zh-CN" sz="2400" dirty="0">
                <a:solidFill>
                  <a:srgbClr val="008000"/>
                </a:solidFill>
              </a:rPr>
              <a:t>O(n</a:t>
            </a:r>
            <a:r>
              <a:rPr lang="en-US" altLang="zh-CN" sz="2400" baseline="30000" dirty="0">
                <a:solidFill>
                  <a:srgbClr val="008000"/>
                </a:solidFill>
              </a:rPr>
              <a:t>2</a:t>
            </a:r>
            <a:r>
              <a:rPr lang="en-US" altLang="zh-CN" sz="2400" dirty="0">
                <a:solidFill>
                  <a:srgbClr val="008000"/>
                </a:solidFill>
              </a:rPr>
              <a:t>)</a:t>
            </a:r>
            <a:r>
              <a:rPr lang="zh-CN" altLang="en-US" sz="2400" dirty="0">
                <a:solidFill>
                  <a:srgbClr val="008000"/>
                </a:solidFill>
              </a:rPr>
              <a:t>，空间复杂度为</a:t>
            </a:r>
            <a:r>
              <a:rPr lang="en-US" altLang="zh-CN" sz="2400" dirty="0">
                <a:solidFill>
                  <a:srgbClr val="008000"/>
                </a:solidFill>
              </a:rPr>
              <a:t>S(1)</a:t>
            </a:r>
          </a:p>
        </p:txBody>
      </p:sp>
      <p:sp>
        <p:nvSpPr>
          <p:cNvPr id="31748" name="Rectangle 6"/>
          <p:cNvSpPr>
            <a:spLocks noGrp="1" noChangeArrowheads="1"/>
          </p:cNvSpPr>
          <p:nvPr>
            <p:ph type="sldNum" sz="quarter" idx="10"/>
          </p:nvPr>
        </p:nvSpPr>
        <p:spPr>
          <a:noFill/>
        </p:spPr>
        <p:txBody>
          <a:bodyPr/>
          <a:lstStyle/>
          <a:p>
            <a:fld id="{3E7CD517-342E-4259-951D-256DC54EF760}" type="slidenum">
              <a:rPr lang="zh-CN" altLang="en-US" smtClean="0"/>
              <a:pPr/>
              <a:t>50</a:t>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1.3</a:t>
            </a:r>
            <a:r>
              <a:rPr lang="zh-CN" altLang="en-US" dirty="0"/>
              <a:t> 主要内容</a:t>
            </a:r>
            <a:endParaRPr lang="en-US" altLang="zh-CN" dirty="0"/>
          </a:p>
        </p:txBody>
      </p:sp>
      <p:sp>
        <p:nvSpPr>
          <p:cNvPr id="32771" name="Rectangle 3"/>
          <p:cNvSpPr>
            <a:spLocks noGrp="1" noChangeArrowheads="1"/>
          </p:cNvSpPr>
          <p:nvPr>
            <p:ph idx="1"/>
          </p:nvPr>
        </p:nvSpPr>
        <p:spPr/>
        <p:txBody>
          <a:bodyPr/>
          <a:lstStyle/>
          <a:p>
            <a:pPr marL="450850" indent="-450850">
              <a:buNone/>
              <a:defRPr/>
            </a:pPr>
            <a:r>
              <a:rPr lang="zh-CN" altLang="en-US" dirty="0">
                <a:solidFill>
                  <a:srgbClr val="3333FF"/>
                </a:solidFill>
              </a:rPr>
              <a:t>     数据结构与算法学什么？</a:t>
            </a:r>
            <a:endParaRPr lang="zh-CN" altLang="en-US" dirty="0"/>
          </a:p>
          <a:p>
            <a:pPr marL="450850" indent="-450850">
              <a:lnSpc>
                <a:spcPct val="200000"/>
              </a:lnSpc>
              <a:buFont typeface="Wingdings" pitchFamily="2" charset="2"/>
              <a:buChar char="ü"/>
              <a:defRPr/>
            </a:pPr>
            <a:r>
              <a:rPr lang="zh-CN" altLang="en-US" dirty="0"/>
              <a:t>表结构</a:t>
            </a:r>
          </a:p>
          <a:p>
            <a:pPr marL="450850" indent="-450850">
              <a:lnSpc>
                <a:spcPct val="200000"/>
              </a:lnSpc>
              <a:buFont typeface="Wingdings" pitchFamily="2" charset="2"/>
              <a:buChar char="ü"/>
              <a:defRPr/>
            </a:pPr>
            <a:r>
              <a:rPr lang="zh-CN" altLang="en-US" dirty="0"/>
              <a:t>树结构</a:t>
            </a:r>
          </a:p>
          <a:p>
            <a:pPr marL="450850" indent="-450850">
              <a:lnSpc>
                <a:spcPct val="200000"/>
              </a:lnSpc>
              <a:buFont typeface="Wingdings" pitchFamily="2" charset="2"/>
              <a:buChar char="ü"/>
              <a:defRPr/>
            </a:pPr>
            <a:r>
              <a:rPr lang="zh-CN" altLang="en-US" dirty="0"/>
              <a:t>图结构</a:t>
            </a:r>
            <a:endParaRPr lang="en-US" altLang="zh-CN" dirty="0"/>
          </a:p>
          <a:p>
            <a:pPr marL="450850" indent="-450850">
              <a:lnSpc>
                <a:spcPct val="200000"/>
              </a:lnSpc>
              <a:buFont typeface="Wingdings" pitchFamily="2" charset="2"/>
              <a:buChar char="ü"/>
              <a:defRPr/>
            </a:pPr>
            <a:r>
              <a:rPr lang="zh-CN" altLang="en-US" dirty="0"/>
              <a:t>查找、排序</a:t>
            </a:r>
            <a:endParaRPr lang="en-US" altLang="zh-CN" dirty="0"/>
          </a:p>
          <a:p>
            <a:pPr>
              <a:lnSpc>
                <a:spcPct val="200000"/>
              </a:lnSpc>
              <a:buNone/>
              <a:defRPr/>
            </a:pPr>
            <a:endParaRPr lang="zh-CN" altLang="en-US" dirty="0"/>
          </a:p>
        </p:txBody>
      </p:sp>
      <p:sp>
        <p:nvSpPr>
          <p:cNvPr id="38916" name="Rectangle 6"/>
          <p:cNvSpPr>
            <a:spLocks noGrp="1" noChangeArrowheads="1"/>
          </p:cNvSpPr>
          <p:nvPr>
            <p:ph type="sldNum" sz="quarter" idx="10"/>
          </p:nvPr>
        </p:nvSpPr>
        <p:spPr>
          <a:noFill/>
        </p:spPr>
        <p:txBody>
          <a:bodyPr/>
          <a:lstStyle/>
          <a:p>
            <a:fld id="{1C35BF91-CB98-4302-8E67-DF2D99FB1CCA}" type="slidenum">
              <a:rPr lang="zh-CN" altLang="en-US" smtClean="0"/>
              <a:pPr/>
              <a:t>51</a:t>
            </a:fld>
            <a:endParaRPr lang="en-US" altLang="zh-CN"/>
          </a:p>
        </p:txBody>
      </p:sp>
      <p:grpSp>
        <p:nvGrpSpPr>
          <p:cNvPr id="38917" name="组合 57"/>
          <p:cNvGrpSpPr>
            <a:grpSpLocks/>
          </p:cNvGrpSpPr>
          <p:nvPr/>
        </p:nvGrpSpPr>
        <p:grpSpPr bwMode="auto">
          <a:xfrm>
            <a:off x="4595814" y="2638426"/>
            <a:ext cx="5005387" cy="2767215"/>
            <a:chOff x="3071813" y="2638425"/>
            <a:chExt cx="5005420" cy="2767215"/>
          </a:xfrm>
        </p:grpSpPr>
        <p:grpSp>
          <p:nvGrpSpPr>
            <p:cNvPr id="38919" name="Group 59"/>
            <p:cNvGrpSpPr>
              <a:grpSpLocks/>
            </p:cNvGrpSpPr>
            <p:nvPr/>
          </p:nvGrpSpPr>
          <p:grpSpPr bwMode="auto">
            <a:xfrm>
              <a:off x="3214678" y="2638425"/>
              <a:ext cx="3519142" cy="306787"/>
              <a:chOff x="2139" y="1599"/>
              <a:chExt cx="2613" cy="200"/>
            </a:xfrm>
          </p:grpSpPr>
          <p:sp>
            <p:nvSpPr>
              <p:cNvPr id="38962" name="Oval 60"/>
              <p:cNvSpPr>
                <a:spLocks noChangeArrowheads="1"/>
              </p:cNvSpPr>
              <p:nvPr/>
            </p:nvSpPr>
            <p:spPr bwMode="auto">
              <a:xfrm>
                <a:off x="2139"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3" name="Line 61"/>
              <p:cNvSpPr>
                <a:spLocks noChangeShapeType="1"/>
              </p:cNvSpPr>
              <p:nvPr/>
            </p:nvSpPr>
            <p:spPr bwMode="auto">
              <a:xfrm>
                <a:off x="2344" y="1699"/>
                <a:ext cx="411" cy="0"/>
              </a:xfrm>
              <a:prstGeom prst="line">
                <a:avLst/>
              </a:prstGeom>
              <a:noFill/>
              <a:ln w="15875">
                <a:solidFill>
                  <a:srgbClr val="000000"/>
                </a:solidFill>
                <a:round/>
                <a:headEnd/>
                <a:tailEnd/>
              </a:ln>
            </p:spPr>
            <p:txBody>
              <a:bodyPr/>
              <a:lstStyle/>
              <a:p>
                <a:endParaRPr lang="zh-CN" altLang="en-US"/>
              </a:p>
            </p:txBody>
          </p:sp>
          <p:sp>
            <p:nvSpPr>
              <p:cNvPr id="38964" name="Oval 62"/>
              <p:cNvSpPr>
                <a:spLocks noChangeArrowheads="1"/>
              </p:cNvSpPr>
              <p:nvPr/>
            </p:nvSpPr>
            <p:spPr bwMode="auto">
              <a:xfrm>
                <a:off x="2755"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5" name="Line 63"/>
              <p:cNvSpPr>
                <a:spLocks noChangeShapeType="1"/>
              </p:cNvSpPr>
              <p:nvPr/>
            </p:nvSpPr>
            <p:spPr bwMode="auto">
              <a:xfrm>
                <a:off x="2961" y="1699"/>
                <a:ext cx="411" cy="0"/>
              </a:xfrm>
              <a:prstGeom prst="line">
                <a:avLst/>
              </a:prstGeom>
              <a:noFill/>
              <a:ln w="15875">
                <a:solidFill>
                  <a:srgbClr val="000000"/>
                </a:solidFill>
                <a:round/>
                <a:headEnd/>
                <a:tailEnd/>
              </a:ln>
            </p:spPr>
            <p:txBody>
              <a:bodyPr/>
              <a:lstStyle/>
              <a:p>
                <a:endParaRPr lang="zh-CN" altLang="en-US"/>
              </a:p>
            </p:txBody>
          </p:sp>
          <p:sp>
            <p:nvSpPr>
              <p:cNvPr id="38966" name="Line 64"/>
              <p:cNvSpPr>
                <a:spLocks noChangeShapeType="1"/>
              </p:cNvSpPr>
              <p:nvPr/>
            </p:nvSpPr>
            <p:spPr bwMode="auto">
              <a:xfrm>
                <a:off x="3509" y="1699"/>
                <a:ext cx="411" cy="0"/>
              </a:xfrm>
              <a:prstGeom prst="line">
                <a:avLst/>
              </a:prstGeom>
              <a:noFill/>
              <a:ln w="15875">
                <a:solidFill>
                  <a:srgbClr val="000000"/>
                </a:solidFill>
                <a:round/>
                <a:headEnd/>
                <a:tailEnd/>
              </a:ln>
            </p:spPr>
            <p:txBody>
              <a:bodyPr/>
              <a:lstStyle/>
              <a:p>
                <a:endParaRPr lang="zh-CN" altLang="en-US"/>
              </a:p>
            </p:txBody>
          </p:sp>
          <p:sp>
            <p:nvSpPr>
              <p:cNvPr id="38967" name="Oval 65"/>
              <p:cNvSpPr>
                <a:spLocks noChangeArrowheads="1"/>
              </p:cNvSpPr>
              <p:nvPr/>
            </p:nvSpPr>
            <p:spPr bwMode="auto">
              <a:xfrm>
                <a:off x="3303"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8" name="Line 66"/>
              <p:cNvSpPr>
                <a:spLocks noChangeShapeType="1"/>
              </p:cNvSpPr>
              <p:nvPr/>
            </p:nvSpPr>
            <p:spPr bwMode="auto">
              <a:xfrm>
                <a:off x="4125" y="1699"/>
                <a:ext cx="412" cy="0"/>
              </a:xfrm>
              <a:prstGeom prst="line">
                <a:avLst/>
              </a:prstGeom>
              <a:noFill/>
              <a:ln w="15875">
                <a:solidFill>
                  <a:srgbClr val="000000"/>
                </a:solidFill>
                <a:round/>
                <a:headEnd/>
                <a:tailEnd/>
              </a:ln>
            </p:spPr>
            <p:txBody>
              <a:bodyPr/>
              <a:lstStyle/>
              <a:p>
                <a:endParaRPr lang="zh-CN" altLang="en-US"/>
              </a:p>
            </p:txBody>
          </p:sp>
          <p:sp>
            <p:nvSpPr>
              <p:cNvPr id="38969" name="Oval 67"/>
              <p:cNvSpPr>
                <a:spLocks noChangeArrowheads="1"/>
              </p:cNvSpPr>
              <p:nvPr/>
            </p:nvSpPr>
            <p:spPr bwMode="auto">
              <a:xfrm>
                <a:off x="3920"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70" name="Oval 68"/>
              <p:cNvSpPr>
                <a:spLocks noChangeArrowheads="1"/>
              </p:cNvSpPr>
              <p:nvPr/>
            </p:nvSpPr>
            <p:spPr bwMode="auto">
              <a:xfrm>
                <a:off x="4537"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0" name="Text Box 70"/>
            <p:cNvSpPr txBox="1">
              <a:spLocks noChangeArrowheads="1"/>
            </p:cNvSpPr>
            <p:nvPr/>
          </p:nvSpPr>
          <p:spPr bwMode="auto">
            <a:xfrm>
              <a:off x="3863845" y="5095757"/>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树结构</a:t>
              </a:r>
              <a:endParaRPr lang="zh-CN" altLang="en-US" sz="2000" dirty="0">
                <a:latin typeface="楷体" pitchFamily="49" charset="-122"/>
                <a:ea typeface="楷体" pitchFamily="49" charset="-122"/>
              </a:endParaRPr>
            </a:p>
          </p:txBody>
        </p:sp>
        <p:grpSp>
          <p:nvGrpSpPr>
            <p:cNvPr id="38921" name="Group 71"/>
            <p:cNvGrpSpPr>
              <a:grpSpLocks/>
            </p:cNvGrpSpPr>
            <p:nvPr/>
          </p:nvGrpSpPr>
          <p:grpSpPr bwMode="auto">
            <a:xfrm>
              <a:off x="3071813" y="3279336"/>
              <a:ext cx="2448099" cy="1707071"/>
              <a:chOff x="1344" y="2287"/>
              <a:chExt cx="1440" cy="977"/>
            </a:xfrm>
          </p:grpSpPr>
          <p:sp>
            <p:nvSpPr>
              <p:cNvPr id="38945" name="Oval 72"/>
              <p:cNvSpPr>
                <a:spLocks noChangeArrowheads="1"/>
              </p:cNvSpPr>
              <p:nvPr/>
            </p:nvSpPr>
            <p:spPr bwMode="auto">
              <a:xfrm>
                <a:off x="2004" y="2287"/>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6" name="Line 73"/>
              <p:cNvSpPr>
                <a:spLocks noChangeShapeType="1"/>
              </p:cNvSpPr>
              <p:nvPr/>
            </p:nvSpPr>
            <p:spPr bwMode="auto">
              <a:xfrm flipV="1">
                <a:off x="1793" y="2416"/>
                <a:ext cx="221" cy="180"/>
              </a:xfrm>
              <a:prstGeom prst="line">
                <a:avLst/>
              </a:prstGeom>
              <a:noFill/>
              <a:ln w="15875">
                <a:solidFill>
                  <a:srgbClr val="000000"/>
                </a:solidFill>
                <a:round/>
                <a:headEnd/>
                <a:tailEnd/>
              </a:ln>
            </p:spPr>
            <p:txBody>
              <a:bodyPr/>
              <a:lstStyle/>
              <a:p>
                <a:endParaRPr lang="zh-CN" altLang="en-US"/>
              </a:p>
            </p:txBody>
          </p:sp>
          <p:sp>
            <p:nvSpPr>
              <p:cNvPr id="38947" name="Line 74"/>
              <p:cNvSpPr>
                <a:spLocks noChangeShapeType="1"/>
              </p:cNvSpPr>
              <p:nvPr/>
            </p:nvSpPr>
            <p:spPr bwMode="auto">
              <a:xfrm>
                <a:off x="2188" y="2395"/>
                <a:ext cx="220" cy="180"/>
              </a:xfrm>
              <a:prstGeom prst="line">
                <a:avLst/>
              </a:prstGeom>
              <a:noFill/>
              <a:ln w="15875">
                <a:solidFill>
                  <a:srgbClr val="000000"/>
                </a:solidFill>
                <a:round/>
                <a:headEnd/>
                <a:tailEnd/>
              </a:ln>
            </p:spPr>
            <p:txBody>
              <a:bodyPr/>
              <a:lstStyle/>
              <a:p>
                <a:endParaRPr lang="zh-CN" altLang="en-US"/>
              </a:p>
            </p:txBody>
          </p:sp>
          <p:sp>
            <p:nvSpPr>
              <p:cNvPr id="38948" name="Oval 75"/>
              <p:cNvSpPr>
                <a:spLocks noChangeArrowheads="1"/>
              </p:cNvSpPr>
              <p:nvPr/>
            </p:nvSpPr>
            <p:spPr bwMode="auto">
              <a:xfrm>
                <a:off x="1674" y="2558"/>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9" name="Oval 76"/>
              <p:cNvSpPr>
                <a:spLocks noChangeArrowheads="1"/>
              </p:cNvSpPr>
              <p:nvPr/>
            </p:nvSpPr>
            <p:spPr bwMode="auto">
              <a:xfrm>
                <a:off x="2362" y="254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0" name="Line 77"/>
              <p:cNvSpPr>
                <a:spLocks noChangeShapeType="1"/>
              </p:cNvSpPr>
              <p:nvPr/>
            </p:nvSpPr>
            <p:spPr bwMode="auto">
              <a:xfrm flipV="1">
                <a:off x="1463" y="2687"/>
                <a:ext cx="220" cy="180"/>
              </a:xfrm>
              <a:prstGeom prst="line">
                <a:avLst/>
              </a:prstGeom>
              <a:noFill/>
              <a:ln w="15875">
                <a:solidFill>
                  <a:srgbClr val="000000"/>
                </a:solidFill>
                <a:round/>
                <a:headEnd/>
                <a:tailEnd/>
              </a:ln>
            </p:spPr>
            <p:txBody>
              <a:bodyPr/>
              <a:lstStyle/>
              <a:p>
                <a:endParaRPr lang="zh-CN" altLang="en-US"/>
              </a:p>
            </p:txBody>
          </p:sp>
          <p:sp>
            <p:nvSpPr>
              <p:cNvPr id="38951" name="Line 78"/>
              <p:cNvSpPr>
                <a:spLocks noChangeShapeType="1"/>
              </p:cNvSpPr>
              <p:nvPr/>
            </p:nvSpPr>
            <p:spPr bwMode="auto">
              <a:xfrm>
                <a:off x="1858" y="2666"/>
                <a:ext cx="220" cy="180"/>
              </a:xfrm>
              <a:prstGeom prst="line">
                <a:avLst/>
              </a:prstGeom>
              <a:noFill/>
              <a:ln w="15875">
                <a:solidFill>
                  <a:srgbClr val="000000"/>
                </a:solidFill>
                <a:round/>
                <a:headEnd/>
                <a:tailEnd/>
              </a:ln>
            </p:spPr>
            <p:txBody>
              <a:bodyPr/>
              <a:lstStyle/>
              <a:p>
                <a:endParaRPr lang="zh-CN" altLang="en-US"/>
              </a:p>
            </p:txBody>
          </p:sp>
          <p:sp>
            <p:nvSpPr>
              <p:cNvPr id="38952" name="Oval 79"/>
              <p:cNvSpPr>
                <a:spLocks noChangeArrowheads="1"/>
              </p:cNvSpPr>
              <p:nvPr/>
            </p:nvSpPr>
            <p:spPr bwMode="auto">
              <a:xfrm>
                <a:off x="1344"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3" name="Oval 80"/>
              <p:cNvSpPr>
                <a:spLocks noChangeArrowheads="1"/>
              </p:cNvSpPr>
              <p:nvPr/>
            </p:nvSpPr>
            <p:spPr bwMode="auto">
              <a:xfrm>
                <a:off x="2032" y="282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4" name="Line 81"/>
              <p:cNvSpPr>
                <a:spLocks noChangeShapeType="1"/>
              </p:cNvSpPr>
              <p:nvPr/>
            </p:nvSpPr>
            <p:spPr bwMode="auto">
              <a:xfrm flipH="1">
                <a:off x="1773" y="2730"/>
                <a:ext cx="2" cy="131"/>
              </a:xfrm>
              <a:prstGeom prst="line">
                <a:avLst/>
              </a:prstGeom>
              <a:noFill/>
              <a:ln w="15875">
                <a:solidFill>
                  <a:srgbClr val="000000"/>
                </a:solidFill>
                <a:round/>
                <a:headEnd/>
                <a:tailEnd/>
              </a:ln>
            </p:spPr>
            <p:txBody>
              <a:bodyPr/>
              <a:lstStyle/>
              <a:p>
                <a:endParaRPr lang="zh-CN" altLang="en-US"/>
              </a:p>
            </p:txBody>
          </p:sp>
          <p:sp>
            <p:nvSpPr>
              <p:cNvPr id="38955" name="Oval 82"/>
              <p:cNvSpPr>
                <a:spLocks noChangeArrowheads="1"/>
              </p:cNvSpPr>
              <p:nvPr/>
            </p:nvSpPr>
            <p:spPr bwMode="auto">
              <a:xfrm>
                <a:off x="1693"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6" name="Line 83"/>
              <p:cNvSpPr>
                <a:spLocks noChangeShapeType="1"/>
              </p:cNvSpPr>
              <p:nvPr/>
            </p:nvSpPr>
            <p:spPr bwMode="auto">
              <a:xfrm flipH="1">
                <a:off x="2461" y="2721"/>
                <a:ext cx="2" cy="131"/>
              </a:xfrm>
              <a:prstGeom prst="line">
                <a:avLst/>
              </a:prstGeom>
              <a:noFill/>
              <a:ln w="15875">
                <a:solidFill>
                  <a:srgbClr val="000000"/>
                </a:solidFill>
                <a:round/>
                <a:headEnd/>
                <a:tailEnd/>
              </a:ln>
            </p:spPr>
            <p:txBody>
              <a:bodyPr/>
              <a:lstStyle/>
              <a:p>
                <a:endParaRPr lang="zh-CN" altLang="en-US"/>
              </a:p>
            </p:txBody>
          </p:sp>
          <p:sp>
            <p:nvSpPr>
              <p:cNvPr id="38957" name="Oval 84"/>
              <p:cNvSpPr>
                <a:spLocks noChangeArrowheads="1"/>
              </p:cNvSpPr>
              <p:nvPr/>
            </p:nvSpPr>
            <p:spPr bwMode="auto">
              <a:xfrm>
                <a:off x="2380" y="2846"/>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8" name="Line 85"/>
              <p:cNvSpPr>
                <a:spLocks noChangeShapeType="1"/>
              </p:cNvSpPr>
              <p:nvPr/>
            </p:nvSpPr>
            <p:spPr bwMode="auto">
              <a:xfrm flipV="1">
                <a:off x="2277" y="2966"/>
                <a:ext cx="103" cy="149"/>
              </a:xfrm>
              <a:prstGeom prst="line">
                <a:avLst/>
              </a:prstGeom>
              <a:noFill/>
              <a:ln w="15875">
                <a:solidFill>
                  <a:srgbClr val="000000"/>
                </a:solidFill>
                <a:round/>
                <a:headEnd/>
                <a:tailEnd/>
              </a:ln>
            </p:spPr>
            <p:txBody>
              <a:bodyPr/>
              <a:lstStyle/>
              <a:p>
                <a:endParaRPr lang="zh-CN" altLang="en-US"/>
              </a:p>
            </p:txBody>
          </p:sp>
          <p:sp>
            <p:nvSpPr>
              <p:cNvPr id="38959" name="Line 86"/>
              <p:cNvSpPr>
                <a:spLocks noChangeShapeType="1"/>
              </p:cNvSpPr>
              <p:nvPr/>
            </p:nvSpPr>
            <p:spPr bwMode="auto">
              <a:xfrm>
                <a:off x="2555" y="2945"/>
                <a:ext cx="126" cy="170"/>
              </a:xfrm>
              <a:prstGeom prst="line">
                <a:avLst/>
              </a:prstGeom>
              <a:noFill/>
              <a:ln w="15875">
                <a:solidFill>
                  <a:srgbClr val="000000"/>
                </a:solidFill>
                <a:round/>
                <a:headEnd/>
                <a:tailEnd/>
              </a:ln>
            </p:spPr>
            <p:txBody>
              <a:bodyPr/>
              <a:lstStyle/>
              <a:p>
                <a:endParaRPr lang="zh-CN" altLang="en-US"/>
              </a:p>
            </p:txBody>
          </p:sp>
          <p:sp>
            <p:nvSpPr>
              <p:cNvPr id="38960" name="Oval 87"/>
              <p:cNvSpPr>
                <a:spLocks noChangeArrowheads="1"/>
              </p:cNvSpPr>
              <p:nvPr/>
            </p:nvSpPr>
            <p:spPr bwMode="auto">
              <a:xfrm>
                <a:off x="2162"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1" name="Oval 88"/>
              <p:cNvSpPr>
                <a:spLocks noChangeArrowheads="1"/>
              </p:cNvSpPr>
              <p:nvPr/>
            </p:nvSpPr>
            <p:spPr bwMode="auto">
              <a:xfrm>
                <a:off x="2611"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2" name="Text Box 89"/>
            <p:cNvSpPr txBox="1">
              <a:spLocks noChangeArrowheads="1"/>
            </p:cNvSpPr>
            <p:nvPr/>
          </p:nvSpPr>
          <p:spPr bwMode="auto">
            <a:xfrm>
              <a:off x="6516239" y="5085184"/>
              <a:ext cx="936038" cy="320456"/>
            </a:xfrm>
            <a:prstGeom prst="rect">
              <a:avLst/>
            </a:prstGeom>
            <a:solidFill>
              <a:srgbClr val="FFFFFF"/>
            </a:solidFill>
            <a:ln w="9525">
              <a:noFill/>
              <a:miter lim="800000"/>
              <a:headEnd/>
              <a:tailEnd/>
            </a:ln>
          </p:spPr>
          <p:txBody>
            <a:bodyPr lIns="18000" tIns="10800" rIns="18000" bIns="10800"/>
            <a:lstStyle/>
            <a:p>
              <a:pPr algn="ctr"/>
              <a:r>
                <a:rPr lang="zh-CN" altLang="en-US" sz="2000" b="1" dirty="0">
                  <a:solidFill>
                    <a:srgbClr val="008080"/>
                  </a:solidFill>
                  <a:latin typeface="楷体" pitchFamily="49" charset="-122"/>
                  <a:ea typeface="楷体" pitchFamily="49" charset="-122"/>
                </a:rPr>
                <a:t>图结构</a:t>
              </a:r>
              <a:endParaRPr lang="zh-CN" altLang="en-US" sz="2000" dirty="0">
                <a:latin typeface="楷体" pitchFamily="49" charset="-122"/>
                <a:ea typeface="楷体" pitchFamily="49" charset="-122"/>
              </a:endParaRPr>
            </a:p>
          </p:txBody>
        </p:sp>
        <p:grpSp>
          <p:nvGrpSpPr>
            <p:cNvPr id="38923" name="Group 90"/>
            <p:cNvGrpSpPr>
              <a:grpSpLocks/>
            </p:cNvGrpSpPr>
            <p:nvPr/>
          </p:nvGrpSpPr>
          <p:grpSpPr bwMode="auto">
            <a:xfrm>
              <a:off x="5572132" y="3214686"/>
              <a:ext cx="2505101" cy="1822496"/>
              <a:chOff x="3264" y="2431"/>
              <a:chExt cx="1584" cy="1025"/>
            </a:xfrm>
          </p:grpSpPr>
          <p:sp>
            <p:nvSpPr>
              <p:cNvPr id="38925" name="Oval 91"/>
              <p:cNvSpPr>
                <a:spLocks noChangeArrowheads="1"/>
              </p:cNvSpPr>
              <p:nvPr/>
            </p:nvSpPr>
            <p:spPr bwMode="auto">
              <a:xfrm>
                <a:off x="3920" y="2431"/>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6" name="Line 92"/>
              <p:cNvSpPr>
                <a:spLocks noChangeShapeType="1"/>
              </p:cNvSpPr>
              <p:nvPr/>
            </p:nvSpPr>
            <p:spPr bwMode="auto">
              <a:xfrm flipV="1">
                <a:off x="3710" y="2555"/>
                <a:ext cx="219" cy="175"/>
              </a:xfrm>
              <a:prstGeom prst="line">
                <a:avLst/>
              </a:prstGeom>
              <a:noFill/>
              <a:ln w="15875">
                <a:solidFill>
                  <a:srgbClr val="000000"/>
                </a:solidFill>
                <a:round/>
                <a:headEnd/>
                <a:tailEnd/>
              </a:ln>
            </p:spPr>
            <p:txBody>
              <a:bodyPr/>
              <a:lstStyle/>
              <a:p>
                <a:endParaRPr lang="zh-CN" altLang="en-US"/>
              </a:p>
            </p:txBody>
          </p:sp>
          <p:sp>
            <p:nvSpPr>
              <p:cNvPr id="38927" name="Line 93"/>
              <p:cNvSpPr>
                <a:spLocks noChangeShapeType="1"/>
              </p:cNvSpPr>
              <p:nvPr/>
            </p:nvSpPr>
            <p:spPr bwMode="auto">
              <a:xfrm>
                <a:off x="4102" y="2535"/>
                <a:ext cx="219" cy="175"/>
              </a:xfrm>
              <a:prstGeom prst="line">
                <a:avLst/>
              </a:prstGeom>
              <a:noFill/>
              <a:ln w="15875">
                <a:solidFill>
                  <a:srgbClr val="000000"/>
                </a:solidFill>
                <a:round/>
                <a:headEnd/>
                <a:tailEnd/>
              </a:ln>
            </p:spPr>
            <p:txBody>
              <a:bodyPr/>
              <a:lstStyle/>
              <a:p>
                <a:endParaRPr lang="zh-CN" altLang="en-US"/>
              </a:p>
            </p:txBody>
          </p:sp>
          <p:sp>
            <p:nvSpPr>
              <p:cNvPr id="38928" name="Oval 94"/>
              <p:cNvSpPr>
                <a:spLocks noChangeArrowheads="1"/>
              </p:cNvSpPr>
              <p:nvPr/>
            </p:nvSpPr>
            <p:spPr bwMode="auto">
              <a:xfrm>
                <a:off x="3592" y="2693"/>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9" name="Oval 95"/>
              <p:cNvSpPr>
                <a:spLocks noChangeArrowheads="1"/>
              </p:cNvSpPr>
              <p:nvPr/>
            </p:nvSpPr>
            <p:spPr bwMode="auto">
              <a:xfrm>
                <a:off x="4275" y="2685"/>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0" name="Line 96"/>
              <p:cNvSpPr>
                <a:spLocks noChangeShapeType="1"/>
              </p:cNvSpPr>
              <p:nvPr/>
            </p:nvSpPr>
            <p:spPr bwMode="auto">
              <a:xfrm flipV="1">
                <a:off x="3382" y="2818"/>
                <a:ext cx="219" cy="175"/>
              </a:xfrm>
              <a:prstGeom prst="line">
                <a:avLst/>
              </a:prstGeom>
              <a:noFill/>
              <a:ln w="15875">
                <a:solidFill>
                  <a:srgbClr val="000000"/>
                </a:solidFill>
                <a:round/>
                <a:headEnd/>
                <a:tailEnd/>
              </a:ln>
            </p:spPr>
            <p:txBody>
              <a:bodyPr/>
              <a:lstStyle/>
              <a:p>
                <a:endParaRPr lang="zh-CN" altLang="en-US"/>
              </a:p>
            </p:txBody>
          </p:sp>
          <p:sp>
            <p:nvSpPr>
              <p:cNvPr id="38931" name="Line 97"/>
              <p:cNvSpPr>
                <a:spLocks noChangeShapeType="1"/>
              </p:cNvSpPr>
              <p:nvPr/>
            </p:nvSpPr>
            <p:spPr bwMode="auto">
              <a:xfrm>
                <a:off x="3774" y="2798"/>
                <a:ext cx="219" cy="175"/>
              </a:xfrm>
              <a:prstGeom prst="line">
                <a:avLst/>
              </a:prstGeom>
              <a:noFill/>
              <a:ln w="15875">
                <a:solidFill>
                  <a:srgbClr val="000000"/>
                </a:solidFill>
                <a:round/>
                <a:headEnd/>
                <a:tailEnd/>
              </a:ln>
            </p:spPr>
            <p:txBody>
              <a:bodyPr/>
              <a:lstStyle/>
              <a:p>
                <a:endParaRPr lang="zh-CN" altLang="en-US"/>
              </a:p>
            </p:txBody>
          </p:sp>
          <p:sp>
            <p:nvSpPr>
              <p:cNvPr id="38932" name="Oval 98"/>
              <p:cNvSpPr>
                <a:spLocks noChangeArrowheads="1"/>
              </p:cNvSpPr>
              <p:nvPr/>
            </p:nvSpPr>
            <p:spPr bwMode="auto">
              <a:xfrm>
                <a:off x="3264" y="2956"/>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3" name="Line 99"/>
              <p:cNvSpPr>
                <a:spLocks noChangeShapeType="1"/>
              </p:cNvSpPr>
              <p:nvPr/>
            </p:nvSpPr>
            <p:spPr bwMode="auto">
              <a:xfrm>
                <a:off x="3435" y="3076"/>
                <a:ext cx="200" cy="160"/>
              </a:xfrm>
              <a:prstGeom prst="line">
                <a:avLst/>
              </a:prstGeom>
              <a:noFill/>
              <a:ln w="15875">
                <a:solidFill>
                  <a:srgbClr val="000000"/>
                </a:solidFill>
                <a:round/>
                <a:headEnd/>
                <a:tailEnd/>
              </a:ln>
            </p:spPr>
            <p:txBody>
              <a:bodyPr/>
              <a:lstStyle/>
              <a:p>
                <a:endParaRPr lang="zh-CN" altLang="en-US"/>
              </a:p>
            </p:txBody>
          </p:sp>
          <p:sp>
            <p:nvSpPr>
              <p:cNvPr id="38934" name="Oval 100"/>
              <p:cNvSpPr>
                <a:spLocks noChangeArrowheads="1"/>
              </p:cNvSpPr>
              <p:nvPr/>
            </p:nvSpPr>
            <p:spPr bwMode="auto">
              <a:xfrm>
                <a:off x="3619" y="3210"/>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5" name="Line 101"/>
              <p:cNvSpPr>
                <a:spLocks noChangeShapeType="1"/>
              </p:cNvSpPr>
              <p:nvPr/>
            </p:nvSpPr>
            <p:spPr bwMode="auto">
              <a:xfrm flipV="1">
                <a:off x="4275" y="2840"/>
                <a:ext cx="62" cy="457"/>
              </a:xfrm>
              <a:prstGeom prst="line">
                <a:avLst/>
              </a:prstGeom>
              <a:noFill/>
              <a:ln w="15875">
                <a:solidFill>
                  <a:srgbClr val="000000"/>
                </a:solidFill>
                <a:round/>
                <a:headEnd/>
                <a:tailEnd/>
              </a:ln>
            </p:spPr>
            <p:txBody>
              <a:bodyPr/>
              <a:lstStyle/>
              <a:p>
                <a:endParaRPr lang="zh-CN" altLang="en-US"/>
              </a:p>
            </p:txBody>
          </p:sp>
          <p:sp>
            <p:nvSpPr>
              <p:cNvPr id="38936" name="Line 102"/>
              <p:cNvSpPr>
                <a:spLocks noChangeShapeType="1"/>
              </p:cNvSpPr>
              <p:nvPr/>
            </p:nvSpPr>
            <p:spPr bwMode="auto">
              <a:xfrm>
                <a:off x="4428" y="2807"/>
                <a:ext cx="291" cy="304"/>
              </a:xfrm>
              <a:prstGeom prst="line">
                <a:avLst/>
              </a:prstGeom>
              <a:noFill/>
              <a:ln w="15875">
                <a:solidFill>
                  <a:srgbClr val="000000"/>
                </a:solidFill>
                <a:round/>
                <a:headEnd/>
                <a:tailEnd/>
              </a:ln>
            </p:spPr>
            <p:txBody>
              <a:bodyPr/>
              <a:lstStyle/>
              <a:p>
                <a:endParaRPr lang="zh-CN" altLang="en-US"/>
              </a:p>
            </p:txBody>
          </p:sp>
          <p:sp>
            <p:nvSpPr>
              <p:cNvPr id="38937" name="Oval 103"/>
              <p:cNvSpPr>
                <a:spLocks noChangeArrowheads="1"/>
              </p:cNvSpPr>
              <p:nvPr/>
            </p:nvSpPr>
            <p:spPr bwMode="auto">
              <a:xfrm>
                <a:off x="4166" y="32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8" name="Oval 104"/>
              <p:cNvSpPr>
                <a:spLocks noChangeArrowheads="1"/>
              </p:cNvSpPr>
              <p:nvPr/>
            </p:nvSpPr>
            <p:spPr bwMode="auto">
              <a:xfrm>
                <a:off x="4676" y="30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9" name="Line 105"/>
              <p:cNvSpPr>
                <a:spLocks noChangeShapeType="1"/>
              </p:cNvSpPr>
              <p:nvPr/>
            </p:nvSpPr>
            <p:spPr bwMode="auto">
              <a:xfrm flipV="1">
                <a:off x="4337" y="3210"/>
                <a:ext cx="346" cy="143"/>
              </a:xfrm>
              <a:prstGeom prst="line">
                <a:avLst/>
              </a:prstGeom>
              <a:noFill/>
              <a:ln w="15875">
                <a:solidFill>
                  <a:srgbClr val="000000"/>
                </a:solidFill>
                <a:round/>
                <a:headEnd/>
                <a:tailEnd/>
              </a:ln>
            </p:spPr>
            <p:txBody>
              <a:bodyPr/>
              <a:lstStyle/>
              <a:p>
                <a:endParaRPr lang="zh-CN" altLang="en-US"/>
              </a:p>
            </p:txBody>
          </p:sp>
          <p:sp>
            <p:nvSpPr>
              <p:cNvPr id="38940" name="Line 106"/>
              <p:cNvSpPr>
                <a:spLocks noChangeShapeType="1"/>
              </p:cNvSpPr>
              <p:nvPr/>
            </p:nvSpPr>
            <p:spPr bwMode="auto">
              <a:xfrm flipV="1">
                <a:off x="4070" y="2815"/>
                <a:ext cx="223" cy="167"/>
              </a:xfrm>
              <a:prstGeom prst="line">
                <a:avLst/>
              </a:prstGeom>
              <a:noFill/>
              <a:ln w="15875">
                <a:solidFill>
                  <a:srgbClr val="000000"/>
                </a:solidFill>
                <a:round/>
                <a:headEnd/>
                <a:tailEnd/>
              </a:ln>
            </p:spPr>
            <p:txBody>
              <a:bodyPr/>
              <a:lstStyle/>
              <a:p>
                <a:endParaRPr lang="zh-CN" altLang="en-US"/>
              </a:p>
            </p:txBody>
          </p:sp>
          <p:sp>
            <p:nvSpPr>
              <p:cNvPr id="38941" name="Oval 107"/>
              <p:cNvSpPr>
                <a:spLocks noChangeArrowheads="1"/>
              </p:cNvSpPr>
              <p:nvPr/>
            </p:nvSpPr>
            <p:spPr bwMode="auto">
              <a:xfrm>
                <a:off x="3947" y="294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2" name="Line 108"/>
              <p:cNvSpPr>
                <a:spLocks noChangeShapeType="1"/>
              </p:cNvSpPr>
              <p:nvPr/>
            </p:nvSpPr>
            <p:spPr bwMode="auto">
              <a:xfrm flipH="1" flipV="1">
                <a:off x="3790" y="3303"/>
                <a:ext cx="374" cy="50"/>
              </a:xfrm>
              <a:prstGeom prst="line">
                <a:avLst/>
              </a:prstGeom>
              <a:noFill/>
              <a:ln w="15875">
                <a:solidFill>
                  <a:srgbClr val="000000"/>
                </a:solidFill>
                <a:round/>
                <a:headEnd/>
                <a:tailEnd/>
              </a:ln>
            </p:spPr>
            <p:txBody>
              <a:bodyPr/>
              <a:lstStyle/>
              <a:p>
                <a:endParaRPr lang="zh-CN" altLang="en-US"/>
              </a:p>
            </p:txBody>
          </p:sp>
          <p:sp>
            <p:nvSpPr>
              <p:cNvPr id="38943" name="Line 109"/>
              <p:cNvSpPr>
                <a:spLocks noChangeShapeType="1"/>
              </p:cNvSpPr>
              <p:nvPr/>
            </p:nvSpPr>
            <p:spPr bwMode="auto">
              <a:xfrm flipV="1">
                <a:off x="3754" y="3077"/>
                <a:ext cx="212" cy="159"/>
              </a:xfrm>
              <a:prstGeom prst="line">
                <a:avLst/>
              </a:prstGeom>
              <a:noFill/>
              <a:ln w="15875">
                <a:solidFill>
                  <a:srgbClr val="000000"/>
                </a:solidFill>
                <a:round/>
                <a:headEnd/>
                <a:tailEnd/>
              </a:ln>
            </p:spPr>
            <p:txBody>
              <a:bodyPr/>
              <a:lstStyle/>
              <a:p>
                <a:endParaRPr lang="zh-CN" altLang="en-US"/>
              </a:p>
            </p:txBody>
          </p:sp>
          <p:sp>
            <p:nvSpPr>
              <p:cNvPr id="38944" name="Line 110"/>
              <p:cNvSpPr>
                <a:spLocks noChangeShapeType="1"/>
              </p:cNvSpPr>
              <p:nvPr/>
            </p:nvSpPr>
            <p:spPr bwMode="auto">
              <a:xfrm>
                <a:off x="4082" y="3101"/>
                <a:ext cx="111" cy="196"/>
              </a:xfrm>
              <a:prstGeom prst="line">
                <a:avLst/>
              </a:prstGeom>
              <a:noFill/>
              <a:ln w="15875">
                <a:solidFill>
                  <a:srgbClr val="000000"/>
                </a:solidFill>
                <a:round/>
                <a:headEnd/>
                <a:tailEnd/>
              </a:ln>
            </p:spPr>
            <p:txBody>
              <a:bodyPr/>
              <a:lstStyle/>
              <a:p>
                <a:endParaRPr lang="zh-CN" altLang="en-US"/>
              </a:p>
            </p:txBody>
          </p:sp>
        </p:grpSp>
        <p:sp>
          <p:nvSpPr>
            <p:cNvPr id="38924" name="Text Box 70"/>
            <p:cNvSpPr txBox="1">
              <a:spLocks noChangeArrowheads="1"/>
            </p:cNvSpPr>
            <p:nvPr/>
          </p:nvSpPr>
          <p:spPr bwMode="auto">
            <a:xfrm>
              <a:off x="6929454" y="2643182"/>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表结构</a:t>
              </a:r>
              <a:endParaRPr lang="zh-CN" altLang="en-US" sz="2000" dirty="0">
                <a:latin typeface="楷体" pitchFamily="49" charset="-122"/>
                <a:ea typeface="楷体" pitchFamily="49" charset="-122"/>
              </a:endParaRPr>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1.3</a:t>
            </a:r>
            <a:r>
              <a:rPr lang="zh-CN" altLang="en-US" dirty="0"/>
              <a:t> 主要内容</a:t>
            </a:r>
            <a:r>
              <a:rPr lang="en-US" altLang="zh-CN" dirty="0"/>
              <a:t>—</a:t>
            </a:r>
            <a:r>
              <a:rPr lang="zh-CN" altLang="en-US" dirty="0"/>
              <a:t>表结构</a:t>
            </a:r>
            <a:endParaRPr lang="en-US" altLang="zh-CN" dirty="0"/>
          </a:p>
        </p:txBody>
      </p:sp>
      <p:sp>
        <p:nvSpPr>
          <p:cNvPr id="33795" name="Rectangle 3"/>
          <p:cNvSpPr>
            <a:spLocks noGrp="1" noChangeArrowheads="1"/>
          </p:cNvSpPr>
          <p:nvPr>
            <p:ph idx="1"/>
          </p:nvPr>
        </p:nvSpPr>
        <p:spPr/>
        <p:txBody>
          <a:bodyPr/>
          <a:lstStyle/>
          <a:p>
            <a:pPr>
              <a:spcBef>
                <a:spcPts val="600"/>
              </a:spcBef>
              <a:buNone/>
              <a:defRPr/>
            </a:pPr>
            <a:r>
              <a:rPr lang="en-US" altLang="zh-CN" b="0" dirty="0">
                <a:solidFill>
                  <a:srgbClr val="008000"/>
                </a:solidFill>
                <a:sym typeface="Wingdings"/>
              </a:rPr>
              <a:t></a:t>
            </a:r>
            <a:r>
              <a:rPr lang="zh-CN" altLang="en-US" dirty="0"/>
              <a:t>顺序表</a:t>
            </a:r>
            <a:r>
              <a:rPr lang="en-US" altLang="zh-CN" dirty="0"/>
              <a:t>; </a:t>
            </a:r>
            <a:r>
              <a:rPr lang="zh-CN" altLang="en-US" dirty="0"/>
              <a:t>线性表</a:t>
            </a:r>
            <a:r>
              <a:rPr lang="en-US" altLang="zh-CN"/>
              <a:t>; </a:t>
            </a:r>
            <a:r>
              <a:rPr lang="zh-CN" altLang="en-US"/>
              <a:t>三元组</a:t>
            </a:r>
            <a:r>
              <a:rPr lang="zh-CN" altLang="en-US" dirty="0"/>
              <a:t>顺序表</a:t>
            </a:r>
            <a:endParaRPr lang="en-US" altLang="zh-CN" dirty="0"/>
          </a:p>
          <a:p>
            <a:pPr>
              <a:spcBef>
                <a:spcPts val="600"/>
              </a:spcBef>
              <a:buNone/>
              <a:defRPr/>
            </a:pPr>
            <a:r>
              <a:rPr lang="en-US" altLang="zh-CN" b="0" dirty="0">
                <a:solidFill>
                  <a:srgbClr val="008000"/>
                </a:solidFill>
                <a:sym typeface="Wingdings"/>
              </a:rPr>
              <a:t></a:t>
            </a:r>
            <a:r>
              <a:rPr lang="zh-CN" altLang="en-US" dirty="0"/>
              <a:t>链表；循环链表；双向链表</a:t>
            </a:r>
            <a:endParaRPr lang="en-US" altLang="zh-CN" dirty="0"/>
          </a:p>
          <a:p>
            <a:pPr>
              <a:spcBef>
                <a:spcPts val="600"/>
              </a:spcBef>
              <a:buNone/>
              <a:defRPr/>
            </a:pPr>
            <a:r>
              <a:rPr lang="en-US" altLang="zh-CN" b="0" dirty="0">
                <a:solidFill>
                  <a:srgbClr val="008000"/>
                </a:solidFill>
                <a:sym typeface="Wingdings"/>
              </a:rPr>
              <a:t></a:t>
            </a:r>
            <a:r>
              <a:rPr lang="zh-CN" altLang="en-US" dirty="0"/>
              <a:t>栈；队列；循环队列；迷宫问题</a:t>
            </a:r>
            <a:endParaRPr lang="en-US" altLang="zh-CN" dirty="0"/>
          </a:p>
          <a:p>
            <a:pPr>
              <a:spcBef>
                <a:spcPts val="600"/>
              </a:spcBef>
              <a:buNone/>
              <a:defRPr/>
            </a:pPr>
            <a:r>
              <a:rPr lang="en-US" altLang="zh-CN" b="0" dirty="0">
                <a:solidFill>
                  <a:srgbClr val="008000"/>
                </a:solidFill>
                <a:sym typeface="Wingdings"/>
              </a:rPr>
              <a:t></a:t>
            </a:r>
            <a:r>
              <a:rPr lang="zh-CN" altLang="en-US" dirty="0">
                <a:sym typeface="Wingdings"/>
              </a:rPr>
              <a:t>括号匹配检验；算术</a:t>
            </a:r>
            <a:r>
              <a:rPr lang="zh-CN" altLang="en-US" dirty="0"/>
              <a:t>表达式求值；</a:t>
            </a:r>
            <a:endParaRPr lang="en-US" altLang="zh-CN" dirty="0"/>
          </a:p>
          <a:p>
            <a:pPr>
              <a:spcBef>
                <a:spcPts val="600"/>
              </a:spcBef>
              <a:buNone/>
              <a:defRPr/>
            </a:pPr>
            <a:r>
              <a:rPr lang="en-US" altLang="zh-CN" dirty="0"/>
              <a:t>    </a:t>
            </a:r>
            <a:r>
              <a:rPr lang="zh-CN" altLang="en-US" dirty="0"/>
              <a:t>递归算法</a:t>
            </a:r>
            <a:endParaRPr lang="en-US" altLang="zh-CN" dirty="0"/>
          </a:p>
        </p:txBody>
      </p:sp>
      <p:sp>
        <p:nvSpPr>
          <p:cNvPr id="39940" name="Rectangle 6"/>
          <p:cNvSpPr>
            <a:spLocks noGrp="1" noChangeArrowheads="1"/>
          </p:cNvSpPr>
          <p:nvPr>
            <p:ph type="sldNum" sz="quarter" idx="10"/>
          </p:nvPr>
        </p:nvSpPr>
        <p:spPr>
          <a:noFill/>
        </p:spPr>
        <p:txBody>
          <a:bodyPr/>
          <a:lstStyle/>
          <a:p>
            <a:fld id="{BF8A13CB-DE7F-4345-8517-6CB4F0F5E86C}" type="slidenum">
              <a:rPr lang="zh-CN" altLang="en-US" smtClean="0"/>
              <a:pPr/>
              <a:t>52</a:t>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1.3</a:t>
            </a:r>
            <a:r>
              <a:rPr lang="zh-CN" altLang="en-US" dirty="0"/>
              <a:t> 主要内容</a:t>
            </a:r>
            <a:r>
              <a:rPr lang="en-US" altLang="zh-CN" dirty="0"/>
              <a:t>—</a:t>
            </a:r>
            <a:r>
              <a:rPr lang="zh-CN" altLang="en-US" dirty="0"/>
              <a:t>树结构</a:t>
            </a:r>
            <a:endParaRPr lang="en-US" altLang="zh-CN" dirty="0"/>
          </a:p>
        </p:txBody>
      </p:sp>
      <p:sp>
        <p:nvSpPr>
          <p:cNvPr id="34819" name="Rectangle 3"/>
          <p:cNvSpPr>
            <a:spLocks noGrp="1" noChangeArrowheads="1"/>
          </p:cNvSpPr>
          <p:nvPr>
            <p:ph idx="1"/>
          </p:nvPr>
        </p:nvSpPr>
        <p:spPr/>
        <p:txBody>
          <a:bodyPr/>
          <a:lstStyle/>
          <a:p>
            <a:pPr>
              <a:spcBef>
                <a:spcPts val="1200"/>
              </a:spcBef>
              <a:buNone/>
              <a:defRPr/>
            </a:pPr>
            <a:r>
              <a:rPr lang="en-US" altLang="zh-CN" b="0" dirty="0">
                <a:solidFill>
                  <a:srgbClr val="008000"/>
                </a:solidFill>
                <a:sym typeface="Wingdings"/>
              </a:rPr>
              <a:t></a:t>
            </a:r>
            <a:r>
              <a:rPr lang="zh-CN" altLang="en-US" dirty="0"/>
              <a:t>树的基本概念；二叉树的性质和存储结构</a:t>
            </a:r>
            <a:endParaRPr lang="en-US" altLang="zh-CN" dirty="0"/>
          </a:p>
          <a:p>
            <a:pPr>
              <a:spcBef>
                <a:spcPts val="1200"/>
              </a:spcBef>
              <a:buNone/>
              <a:defRPr/>
            </a:pPr>
            <a:r>
              <a:rPr lang="en-US" altLang="zh-CN" b="0" dirty="0">
                <a:solidFill>
                  <a:srgbClr val="008000"/>
                </a:solidFill>
                <a:sym typeface="Wingdings"/>
              </a:rPr>
              <a:t></a:t>
            </a:r>
            <a:r>
              <a:rPr lang="zh-CN" altLang="en-US" dirty="0"/>
              <a:t>二叉树的遍历方法</a:t>
            </a:r>
            <a:r>
              <a:rPr lang="en-US" altLang="zh-CN" dirty="0"/>
              <a:t>(</a:t>
            </a:r>
            <a:r>
              <a:rPr lang="zh-CN" altLang="en-US" dirty="0"/>
              <a:t>先序、中序、后序</a:t>
            </a:r>
            <a:r>
              <a:rPr lang="en-US" altLang="zh-CN" dirty="0"/>
              <a:t>)</a:t>
            </a:r>
          </a:p>
          <a:p>
            <a:pPr>
              <a:spcBef>
                <a:spcPts val="1200"/>
              </a:spcBef>
              <a:buNone/>
              <a:defRPr/>
            </a:pPr>
            <a:r>
              <a:rPr lang="en-US" altLang="zh-CN" b="0" dirty="0">
                <a:solidFill>
                  <a:srgbClr val="008000"/>
                </a:solidFill>
                <a:sym typeface="Wingdings"/>
              </a:rPr>
              <a:t></a:t>
            </a:r>
            <a:r>
              <a:rPr lang="zh-CN" altLang="en-US" dirty="0"/>
              <a:t>线索二叉树；哈夫曼树；哈夫曼编码</a:t>
            </a:r>
            <a:endParaRPr lang="en-US" altLang="zh-CN" dirty="0">
              <a:sym typeface="Wingdings"/>
            </a:endParaRPr>
          </a:p>
          <a:p>
            <a:pPr>
              <a:spcBef>
                <a:spcPts val="1200"/>
              </a:spcBef>
              <a:buNone/>
              <a:defRPr/>
            </a:pPr>
            <a:r>
              <a:rPr lang="en-US" altLang="zh-CN" b="0" dirty="0">
                <a:solidFill>
                  <a:srgbClr val="008000"/>
                </a:solidFill>
                <a:sym typeface="Wingdings"/>
              </a:rPr>
              <a:t></a:t>
            </a:r>
            <a:r>
              <a:rPr lang="zh-CN" altLang="en-US" dirty="0"/>
              <a:t>树的存储结构；子集树</a:t>
            </a:r>
            <a:r>
              <a:rPr lang="zh-CN" altLang="en-US" dirty="0">
                <a:sym typeface="Wingdings"/>
              </a:rPr>
              <a:t>；排列树</a:t>
            </a:r>
            <a:endParaRPr lang="en-US" altLang="zh-CN" dirty="0"/>
          </a:p>
        </p:txBody>
      </p:sp>
      <p:sp>
        <p:nvSpPr>
          <p:cNvPr id="40964" name="Rectangle 6"/>
          <p:cNvSpPr>
            <a:spLocks noGrp="1" noChangeArrowheads="1"/>
          </p:cNvSpPr>
          <p:nvPr>
            <p:ph type="sldNum" sz="quarter" idx="10"/>
          </p:nvPr>
        </p:nvSpPr>
        <p:spPr>
          <a:noFill/>
        </p:spPr>
        <p:txBody>
          <a:bodyPr/>
          <a:lstStyle/>
          <a:p>
            <a:fld id="{56617B47-B92D-4E6D-B520-74DB5C14C72B}" type="slidenum">
              <a:rPr lang="zh-CN" altLang="en-US" smtClean="0"/>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1.3</a:t>
            </a:r>
            <a:r>
              <a:rPr lang="zh-CN" altLang="en-US" dirty="0"/>
              <a:t> 主要内容</a:t>
            </a:r>
            <a:r>
              <a:rPr lang="en-US" altLang="zh-CN" dirty="0"/>
              <a:t>—</a:t>
            </a:r>
            <a:r>
              <a:rPr lang="zh-CN" altLang="en-US" dirty="0"/>
              <a:t>图结构</a:t>
            </a:r>
            <a:endParaRPr lang="en-US" altLang="zh-CN" dirty="0"/>
          </a:p>
        </p:txBody>
      </p:sp>
      <p:sp>
        <p:nvSpPr>
          <p:cNvPr id="35843" name="Rectangle 3"/>
          <p:cNvSpPr>
            <a:spLocks noGrp="1" noChangeArrowheads="1"/>
          </p:cNvSpPr>
          <p:nvPr>
            <p:ph idx="1"/>
          </p:nvPr>
        </p:nvSpPr>
        <p:spPr/>
        <p:txBody>
          <a:bodyPr/>
          <a:lstStyle/>
          <a:p>
            <a:pPr marL="620713" indent="-620713">
              <a:spcBef>
                <a:spcPts val="1200"/>
              </a:spcBef>
              <a:buNone/>
              <a:defRPr/>
            </a:pPr>
            <a:r>
              <a:rPr lang="en-US" altLang="zh-CN" b="0" dirty="0">
                <a:solidFill>
                  <a:srgbClr val="008000"/>
                </a:solidFill>
                <a:sym typeface="Wingdings"/>
              </a:rPr>
              <a:t></a:t>
            </a:r>
            <a:r>
              <a:rPr lang="zh-CN" altLang="en-US" dirty="0"/>
              <a:t>图的基本概念、存储结构与遍历</a:t>
            </a:r>
          </a:p>
          <a:p>
            <a:pPr marL="620713" indent="-620713">
              <a:spcBef>
                <a:spcPts val="1200"/>
              </a:spcBef>
              <a:buNone/>
              <a:defRPr/>
            </a:pPr>
            <a:r>
              <a:rPr lang="en-US" altLang="zh-CN" b="0" dirty="0">
                <a:solidFill>
                  <a:srgbClr val="008000"/>
                </a:solidFill>
                <a:sym typeface="Wingdings"/>
              </a:rPr>
              <a:t></a:t>
            </a:r>
            <a:r>
              <a:rPr lang="zh-CN" altLang="en-US" dirty="0"/>
              <a:t>最小生成树；</a:t>
            </a:r>
            <a:r>
              <a:rPr lang="en-US" altLang="zh-CN" dirty="0"/>
              <a:t>Prim</a:t>
            </a:r>
            <a:r>
              <a:rPr lang="zh-CN" altLang="en-US" dirty="0"/>
              <a:t>算法；</a:t>
            </a:r>
            <a:r>
              <a:rPr lang="en-US" altLang="zh-CN" dirty="0" err="1"/>
              <a:t>Kruskal</a:t>
            </a:r>
            <a:r>
              <a:rPr lang="zh-CN" altLang="en-US" dirty="0"/>
              <a:t>算法</a:t>
            </a:r>
          </a:p>
          <a:p>
            <a:pPr marL="620713" indent="-620713">
              <a:spcBef>
                <a:spcPts val="1200"/>
              </a:spcBef>
              <a:buNone/>
              <a:defRPr/>
            </a:pPr>
            <a:r>
              <a:rPr lang="en-US" altLang="zh-CN" b="0" dirty="0">
                <a:solidFill>
                  <a:srgbClr val="008000"/>
                </a:solidFill>
                <a:sym typeface="Wingdings"/>
              </a:rPr>
              <a:t></a:t>
            </a:r>
            <a:r>
              <a:rPr lang="zh-CN" altLang="en-US" dirty="0"/>
              <a:t>最短路径；</a:t>
            </a:r>
            <a:r>
              <a:rPr lang="en-US" dirty="0" err="1"/>
              <a:t>Dijkstra</a:t>
            </a:r>
            <a:r>
              <a:rPr lang="zh-CN" altLang="en-US" dirty="0"/>
              <a:t>算法；</a:t>
            </a:r>
            <a:r>
              <a:rPr lang="en-US" dirty="0"/>
              <a:t>Floyd</a:t>
            </a:r>
            <a:r>
              <a:rPr lang="zh-CN" altLang="en-US" dirty="0"/>
              <a:t>算法</a:t>
            </a:r>
          </a:p>
          <a:p>
            <a:pPr marL="620713" indent="-620713">
              <a:spcBef>
                <a:spcPts val="1200"/>
              </a:spcBef>
              <a:buNone/>
              <a:defRPr/>
            </a:pPr>
            <a:r>
              <a:rPr lang="en-US" altLang="zh-CN" b="0" dirty="0">
                <a:solidFill>
                  <a:srgbClr val="008000"/>
                </a:solidFill>
                <a:sym typeface="Wingdings"/>
              </a:rPr>
              <a:t></a:t>
            </a:r>
            <a:r>
              <a:rPr lang="zh-CN" altLang="en-US" dirty="0"/>
              <a:t>有向无环图；拓扑排序；关键路径</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54</a:t>
            </a:fld>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1.3</a:t>
            </a:r>
            <a:r>
              <a:rPr lang="zh-CN" altLang="en-US" dirty="0"/>
              <a:t> 主要内容</a:t>
            </a:r>
            <a:r>
              <a:rPr lang="en-US" altLang="zh-CN" dirty="0"/>
              <a:t>—</a:t>
            </a:r>
            <a:r>
              <a:rPr lang="zh-CN" altLang="en-US" dirty="0"/>
              <a:t>查找与排序</a:t>
            </a:r>
            <a:endParaRPr lang="en-US" altLang="zh-CN" dirty="0"/>
          </a:p>
        </p:txBody>
      </p:sp>
      <p:sp>
        <p:nvSpPr>
          <p:cNvPr id="35843" name="Rectangle 3"/>
          <p:cNvSpPr>
            <a:spLocks noGrp="1" noChangeArrowheads="1"/>
          </p:cNvSpPr>
          <p:nvPr>
            <p:ph idx="1"/>
          </p:nvPr>
        </p:nvSpPr>
        <p:spPr>
          <a:xfrm>
            <a:off x="2207568" y="1600201"/>
            <a:ext cx="7920880" cy="4543443"/>
          </a:xfrm>
        </p:spPr>
        <p:txBody>
          <a:bodyPr/>
          <a:lstStyle/>
          <a:p>
            <a:pPr marL="620713" indent="-620713">
              <a:spcBef>
                <a:spcPts val="1200"/>
              </a:spcBef>
              <a:buNone/>
              <a:defRPr/>
            </a:pPr>
            <a:r>
              <a:rPr lang="en-US" altLang="zh-CN" b="0" dirty="0">
                <a:solidFill>
                  <a:srgbClr val="008000"/>
                </a:solidFill>
                <a:sym typeface="Wingdings"/>
              </a:rPr>
              <a:t></a:t>
            </a:r>
            <a:r>
              <a:rPr lang="zh-CN" altLang="en-US" dirty="0">
                <a:sym typeface="Wingdings"/>
              </a:rPr>
              <a:t>静态查找表</a:t>
            </a:r>
            <a:endParaRPr lang="zh-CN" altLang="en-US" dirty="0"/>
          </a:p>
          <a:p>
            <a:pPr marL="620713" indent="-620713">
              <a:spcBef>
                <a:spcPts val="1200"/>
              </a:spcBef>
              <a:buNone/>
              <a:defRPr/>
            </a:pPr>
            <a:r>
              <a:rPr lang="en-US" altLang="zh-CN" b="0" dirty="0">
                <a:solidFill>
                  <a:srgbClr val="008000"/>
                </a:solidFill>
                <a:sym typeface="Wingdings"/>
              </a:rPr>
              <a:t></a:t>
            </a:r>
            <a:r>
              <a:rPr lang="zh-CN" altLang="en-US" dirty="0">
                <a:sym typeface="Wingdings"/>
              </a:rPr>
              <a:t>动态查找表：</a:t>
            </a:r>
            <a:r>
              <a:rPr lang="zh-CN" altLang="en-US" dirty="0"/>
              <a:t>二叉排序树；平衡二叉树</a:t>
            </a:r>
            <a:endParaRPr lang="en-US" altLang="zh-CN" dirty="0"/>
          </a:p>
          <a:p>
            <a:pPr marL="620713" indent="-620713">
              <a:spcBef>
                <a:spcPts val="1200"/>
              </a:spcBef>
              <a:buNone/>
              <a:defRPr/>
            </a:pPr>
            <a:r>
              <a:rPr lang="en-US" altLang="zh-CN" b="0" dirty="0">
                <a:solidFill>
                  <a:srgbClr val="008000"/>
                </a:solidFill>
                <a:sym typeface="Wingdings"/>
              </a:rPr>
              <a:t></a:t>
            </a:r>
            <a:r>
              <a:rPr lang="zh-CN" altLang="en-US" dirty="0"/>
              <a:t>散列表基本概念；哈希函数；处理冲突的方法</a:t>
            </a:r>
            <a:endParaRPr lang="en-US" altLang="zh-CN" dirty="0"/>
          </a:p>
          <a:p>
            <a:pPr marL="620713" indent="-620713">
              <a:spcBef>
                <a:spcPts val="1200"/>
              </a:spcBef>
              <a:buNone/>
              <a:defRPr/>
            </a:pPr>
            <a:r>
              <a:rPr lang="en-US" altLang="zh-CN" b="0" dirty="0">
                <a:solidFill>
                  <a:srgbClr val="008000"/>
                </a:solidFill>
                <a:sym typeface="Wingdings"/>
              </a:rPr>
              <a:t></a:t>
            </a:r>
            <a:r>
              <a:rPr lang="zh-CN" altLang="en-US" dirty="0">
                <a:sym typeface="Wingdings"/>
              </a:rPr>
              <a:t>简单排序：插入排序；冒泡排序；</a:t>
            </a:r>
            <a:r>
              <a:rPr lang="en-US" altLang="zh-CN" dirty="0">
                <a:sym typeface="Wingdings"/>
              </a:rPr>
              <a:t>shell</a:t>
            </a:r>
            <a:r>
              <a:rPr lang="zh-CN" altLang="en-US" dirty="0">
                <a:sym typeface="Wingdings"/>
              </a:rPr>
              <a:t>排序</a:t>
            </a:r>
            <a:endParaRPr lang="en-US" altLang="zh-CN" dirty="0">
              <a:sym typeface="Wingdings"/>
            </a:endParaRPr>
          </a:p>
          <a:p>
            <a:pPr marL="620713" indent="-620713">
              <a:spcBef>
                <a:spcPts val="1200"/>
              </a:spcBef>
              <a:buNone/>
              <a:defRPr/>
            </a:pPr>
            <a:r>
              <a:rPr lang="en-US" altLang="zh-CN" b="0" dirty="0">
                <a:solidFill>
                  <a:srgbClr val="008000"/>
                </a:solidFill>
                <a:sym typeface="Wingdings"/>
              </a:rPr>
              <a:t></a:t>
            </a:r>
            <a:r>
              <a:rPr lang="zh-CN" altLang="en-US" dirty="0"/>
              <a:t>归并排序；快速排序；堆排序；计数排序</a:t>
            </a:r>
            <a:endParaRPr lang="en-US" altLang="zh-CN" dirty="0"/>
          </a:p>
          <a:p>
            <a:pPr marL="620713" indent="-620713">
              <a:spcBef>
                <a:spcPts val="1200"/>
              </a:spcBef>
              <a:buNone/>
              <a:defRPr/>
            </a:pPr>
            <a:r>
              <a:rPr lang="en-US" altLang="zh-CN" b="0" dirty="0">
                <a:solidFill>
                  <a:srgbClr val="008000"/>
                </a:solidFill>
                <a:sym typeface="Wingdings"/>
              </a:rPr>
              <a:t></a:t>
            </a:r>
            <a:r>
              <a:rPr lang="zh-CN" altLang="en-US" dirty="0"/>
              <a:t>树形选择排序；基数排序；桶排序</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55</a:t>
            </a:fld>
            <a:endParaRPr lang="en-US" altLang="zh-CN"/>
          </a:p>
        </p:txBody>
      </p:sp>
    </p:spTree>
    <p:extLst>
      <p:ext uri="{BB962C8B-B14F-4D97-AF65-F5344CB8AC3E}">
        <p14:creationId xmlns:p14="http://schemas.microsoft.com/office/powerpoint/2010/main" val="6170557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1.4</a:t>
            </a:r>
            <a:r>
              <a:rPr lang="zh-CN" altLang="en-US" dirty="0"/>
              <a:t> 学习方法</a:t>
            </a:r>
            <a:endParaRPr lang="en-US" altLang="zh-CN" dirty="0"/>
          </a:p>
        </p:txBody>
      </p:sp>
      <p:sp>
        <p:nvSpPr>
          <p:cNvPr id="37891" name="Rectangle 3"/>
          <p:cNvSpPr>
            <a:spLocks noGrp="1" noChangeArrowheads="1"/>
          </p:cNvSpPr>
          <p:nvPr>
            <p:ph idx="1"/>
          </p:nvPr>
        </p:nvSpPr>
        <p:spPr/>
        <p:txBody>
          <a:bodyPr/>
          <a:lstStyle/>
          <a:p>
            <a:pPr marL="450850" indent="-450850">
              <a:buNone/>
              <a:defRPr/>
            </a:pPr>
            <a:r>
              <a:rPr lang="zh-CN" altLang="en-US" dirty="0">
                <a:solidFill>
                  <a:srgbClr val="3333FF"/>
                </a:solidFill>
              </a:rPr>
              <a:t>     如何学好数据结构与算法</a:t>
            </a:r>
          </a:p>
          <a:p>
            <a:pPr marL="450850" indent="-450850" eaLnBrk="1" hangingPunct="1">
              <a:buNone/>
              <a:defRPr/>
            </a:pPr>
            <a:endParaRPr lang="zh-CN" altLang="en-US" dirty="0"/>
          </a:p>
          <a:p>
            <a:pPr eaLnBrk="1" hangingPunct="1">
              <a:buFont typeface="Wingdings" pitchFamily="2" charset="2"/>
              <a:buNone/>
              <a:defRPr/>
            </a:pPr>
            <a:r>
              <a:rPr lang="en-US" altLang="zh-CN" dirty="0">
                <a:solidFill>
                  <a:srgbClr val="008000"/>
                </a:solidFill>
              </a:rPr>
              <a:t>(1)</a:t>
            </a:r>
            <a:r>
              <a:rPr lang="zh-CN" altLang="en-US" dirty="0"/>
              <a:t>掌握数据的抽象、组织和操作</a:t>
            </a:r>
          </a:p>
          <a:p>
            <a:pPr eaLnBrk="1" hangingPunct="1">
              <a:buFont typeface="Wingdings" pitchFamily="2" charset="2"/>
              <a:buNone/>
              <a:defRPr/>
            </a:pPr>
            <a:r>
              <a:rPr lang="zh-CN" altLang="en-US" dirty="0"/>
              <a:t>	</a:t>
            </a:r>
            <a:r>
              <a:rPr lang="zh-CN" altLang="en-US" dirty="0">
                <a:solidFill>
                  <a:srgbClr val="579321"/>
                </a:solidFill>
                <a:sym typeface="Wingdings" pitchFamily="2" charset="2"/>
              </a:rPr>
              <a:t> </a:t>
            </a:r>
            <a:r>
              <a:rPr lang="zh-CN" altLang="en-US" dirty="0">
                <a:sym typeface="Wingdings" pitchFamily="2" charset="2"/>
              </a:rPr>
              <a:t>表</a:t>
            </a:r>
            <a:r>
              <a:rPr lang="zh-CN" altLang="en-US" dirty="0"/>
              <a:t>结构</a:t>
            </a:r>
            <a:r>
              <a:rPr lang="en-US" altLang="zh-CN" dirty="0"/>
              <a:t>	</a:t>
            </a:r>
            <a:r>
              <a:rPr lang="zh-CN" altLang="en-US" dirty="0">
                <a:solidFill>
                  <a:srgbClr val="579321"/>
                </a:solidFill>
                <a:sym typeface="Wingdings" pitchFamily="2" charset="2"/>
              </a:rPr>
              <a:t> </a:t>
            </a:r>
            <a:r>
              <a:rPr lang="zh-CN" altLang="en-US" dirty="0"/>
              <a:t>树结构</a:t>
            </a:r>
            <a:r>
              <a:rPr lang="en-US" altLang="zh-CN" dirty="0"/>
              <a:t>	</a:t>
            </a:r>
            <a:r>
              <a:rPr lang="zh-CN" altLang="en-US" dirty="0">
                <a:solidFill>
                  <a:srgbClr val="579321"/>
                </a:solidFill>
                <a:sym typeface="Wingdings" pitchFamily="2" charset="2"/>
              </a:rPr>
              <a:t> </a:t>
            </a:r>
            <a:r>
              <a:rPr lang="zh-CN" altLang="en-US" dirty="0"/>
              <a:t>图结构</a:t>
            </a:r>
            <a:endParaRPr lang="en-US" altLang="zh-CN" dirty="0"/>
          </a:p>
          <a:p>
            <a:pPr eaLnBrk="1" hangingPunct="1">
              <a:buNone/>
              <a:defRPr/>
            </a:pPr>
            <a:r>
              <a:rPr lang="zh-CN" altLang="en-US" dirty="0">
                <a:solidFill>
                  <a:srgbClr val="579321"/>
                </a:solidFill>
                <a:sym typeface="Wingdings" pitchFamily="2" charset="2"/>
              </a:rPr>
              <a:t>            </a:t>
            </a:r>
            <a:r>
              <a:rPr lang="zh-CN" altLang="en-US" dirty="0">
                <a:sym typeface="Wingdings" pitchFamily="2" charset="2"/>
              </a:rPr>
              <a:t>查找 </a:t>
            </a:r>
            <a:r>
              <a:rPr lang="zh-CN" altLang="en-US" dirty="0">
                <a:solidFill>
                  <a:srgbClr val="579321"/>
                </a:solidFill>
                <a:sym typeface="Wingdings" pitchFamily="2" charset="2"/>
              </a:rPr>
              <a:t>        </a:t>
            </a:r>
            <a:r>
              <a:rPr lang="zh-CN" altLang="en-US" dirty="0">
                <a:sym typeface="Wingdings" pitchFamily="2" charset="2"/>
              </a:rPr>
              <a:t>排序</a:t>
            </a:r>
            <a:endParaRPr lang="en-US" altLang="zh-CN" dirty="0"/>
          </a:p>
          <a:p>
            <a:pPr eaLnBrk="1" hangingPunct="1">
              <a:buNone/>
              <a:defRPr/>
            </a:pPr>
            <a:r>
              <a:rPr lang="en-US" altLang="zh-CN" dirty="0">
                <a:solidFill>
                  <a:srgbClr val="008000"/>
                </a:solidFill>
              </a:rPr>
              <a:t>(2)</a:t>
            </a:r>
            <a:r>
              <a:rPr lang="zh-CN" altLang="en-US" dirty="0"/>
              <a:t>掌握数据在计算机中的表示、存储和算法实现。</a:t>
            </a:r>
          </a:p>
        </p:txBody>
      </p:sp>
      <p:sp>
        <p:nvSpPr>
          <p:cNvPr id="45060" name="Rectangle 6"/>
          <p:cNvSpPr>
            <a:spLocks noGrp="1" noChangeArrowheads="1"/>
          </p:cNvSpPr>
          <p:nvPr>
            <p:ph type="sldNum" sz="quarter" idx="10"/>
          </p:nvPr>
        </p:nvSpPr>
        <p:spPr>
          <a:noFill/>
        </p:spPr>
        <p:txBody>
          <a:bodyPr/>
          <a:lstStyle/>
          <a:p>
            <a:fld id="{1759C2F6-F157-48A8-B1D3-B8C2BD62B280}" type="slidenum">
              <a:rPr lang="zh-CN" altLang="en-US" smtClean="0"/>
              <a:pPr/>
              <a:t>56</a:t>
            </a:fld>
            <a:endParaRPr lang="en-US" altLang="zh-CN"/>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1.4</a:t>
            </a:r>
            <a:r>
              <a:rPr lang="zh-CN" altLang="en-US" dirty="0"/>
              <a:t>学习方法</a:t>
            </a:r>
            <a:endParaRPr lang="en-US" altLang="zh-CN" dirty="0"/>
          </a:p>
        </p:txBody>
      </p:sp>
      <p:sp>
        <p:nvSpPr>
          <p:cNvPr id="39939" name="Rectangle 3"/>
          <p:cNvSpPr>
            <a:spLocks noGrp="1" noChangeArrowheads="1"/>
          </p:cNvSpPr>
          <p:nvPr>
            <p:ph idx="1"/>
          </p:nvPr>
        </p:nvSpPr>
        <p:spPr>
          <a:xfrm>
            <a:off x="1428717" y="1600201"/>
            <a:ext cx="9059771" cy="4543443"/>
          </a:xfrm>
        </p:spPr>
        <p:txBody>
          <a:bodyPr/>
          <a:lstStyle/>
          <a:p>
            <a:pPr marL="446088" indent="-446088" eaLnBrk="1" hangingPunct="1">
              <a:spcBef>
                <a:spcPts val="600"/>
              </a:spcBef>
              <a:buNone/>
              <a:defRPr/>
            </a:pPr>
            <a:r>
              <a:rPr lang="en-US" altLang="zh-CN" dirty="0">
                <a:solidFill>
                  <a:srgbClr val="008000"/>
                </a:solidFill>
              </a:rPr>
              <a:t>(3)</a:t>
            </a:r>
            <a:r>
              <a:rPr lang="zh-CN" altLang="en-US" dirty="0"/>
              <a:t>通过典型应用，学会算法选择和性能优化，提高算法质量。</a:t>
            </a:r>
          </a:p>
          <a:p>
            <a:pPr marL="446088" indent="-446088" eaLnBrk="1" hangingPunct="1">
              <a:spcBef>
                <a:spcPts val="600"/>
              </a:spcBef>
              <a:buNone/>
              <a:defRPr/>
            </a:pPr>
            <a:r>
              <a:rPr lang="en-US" altLang="zh-CN" dirty="0">
                <a:solidFill>
                  <a:srgbClr val="008000"/>
                </a:solidFill>
              </a:rPr>
              <a:t>(4)</a:t>
            </a:r>
            <a:r>
              <a:rPr lang="zh-CN" altLang="en-US" dirty="0"/>
              <a:t>通过实验训练，提高计算思维和构造性思维能力，掌握问题的解决方法。</a:t>
            </a:r>
          </a:p>
        </p:txBody>
      </p:sp>
      <p:sp>
        <p:nvSpPr>
          <p:cNvPr id="46084" name="Rectangle 6"/>
          <p:cNvSpPr>
            <a:spLocks noGrp="1" noChangeArrowheads="1"/>
          </p:cNvSpPr>
          <p:nvPr>
            <p:ph type="sldNum" sz="quarter" idx="10"/>
          </p:nvPr>
        </p:nvSpPr>
        <p:spPr>
          <a:noFill/>
        </p:spPr>
        <p:txBody>
          <a:bodyPr/>
          <a:lstStyle/>
          <a:p>
            <a:fld id="{56BFC7E1-E302-432C-88E1-8E2C591CB1AB}" type="slidenum">
              <a:rPr lang="zh-CN" altLang="en-US" smtClean="0"/>
              <a:pPr/>
              <a:t>57</a:t>
            </a:fld>
            <a:endParaRPr lang="en-US" altLang="zh-CN"/>
          </a:p>
        </p:txBody>
      </p:sp>
      <p:sp>
        <p:nvSpPr>
          <p:cNvPr id="43013" name="Text Box 8"/>
          <p:cNvSpPr txBox="1">
            <a:spLocks noChangeArrowheads="1"/>
          </p:cNvSpPr>
          <p:nvPr/>
        </p:nvSpPr>
        <p:spPr bwMode="auto">
          <a:xfrm>
            <a:off x="2135560" y="4315338"/>
            <a:ext cx="7920880" cy="2238241"/>
          </a:xfrm>
          <a:prstGeom prst="rect">
            <a:avLst/>
          </a:prstGeom>
          <a:solidFill>
            <a:schemeClr val="bg1"/>
          </a:solidFill>
          <a:ln w="6350">
            <a:solidFill>
              <a:srgbClr val="008000"/>
            </a:solidFill>
            <a:miter lim="800000"/>
            <a:headEnd/>
            <a:tailEnd/>
          </a:ln>
        </p:spPr>
        <p:txBody>
          <a:bodyPr wrap="square">
            <a:spAutoFit/>
          </a:bodyPr>
          <a:lstStyle/>
          <a:p>
            <a:pPr algn="just">
              <a:lnSpc>
                <a:spcPct val="150000"/>
              </a:lnSpc>
            </a:pPr>
            <a:r>
              <a:rPr lang="zh-CN" altLang="en-US" sz="2400" b="1" dirty="0">
                <a:latin typeface="+mn-lt"/>
                <a:ea typeface="楷体" pitchFamily="49" charset="-122"/>
              </a:rPr>
              <a:t>计算思维：是运用计算机科学的基础概念进行问题求解、系统设计、以及人类行为理解等涵盖计算机科学之广度的一系列思维活动。由美国</a:t>
            </a:r>
            <a:r>
              <a:rPr lang="en-US" altLang="zh-CN" sz="2400" b="1" dirty="0">
                <a:latin typeface="+mn-lt"/>
                <a:ea typeface="楷体" pitchFamily="49" charset="-122"/>
              </a:rPr>
              <a:t>CMU</a:t>
            </a:r>
            <a:r>
              <a:rPr lang="zh-CN" altLang="en-US" sz="2400" b="1" dirty="0">
                <a:latin typeface="+mn-lt"/>
                <a:ea typeface="楷体" pitchFamily="49" charset="-122"/>
              </a:rPr>
              <a:t>大学周以真教授于</a:t>
            </a:r>
            <a:r>
              <a:rPr lang="en-US" altLang="zh-CN" sz="2400" b="1" dirty="0">
                <a:latin typeface="+mn-lt"/>
                <a:ea typeface="楷体" pitchFamily="49" charset="-122"/>
              </a:rPr>
              <a:t>2006</a:t>
            </a:r>
            <a:r>
              <a:rPr lang="zh-CN" altLang="en-US" sz="2400" b="1" dirty="0">
                <a:latin typeface="+mn-lt"/>
                <a:ea typeface="楷体" pitchFamily="49" charset="-122"/>
              </a:rPr>
              <a:t>年</a:t>
            </a:r>
            <a:r>
              <a:rPr lang="en-US" altLang="zh-CN" sz="2400" b="1" dirty="0">
                <a:latin typeface="+mn-lt"/>
                <a:ea typeface="楷体" pitchFamily="49" charset="-122"/>
              </a:rPr>
              <a:t>3</a:t>
            </a:r>
            <a:r>
              <a:rPr lang="zh-CN" altLang="en-US" sz="2400" b="1" dirty="0">
                <a:latin typeface="+mn-lt"/>
                <a:ea typeface="楷体" pitchFamily="49" charset="-122"/>
              </a:rPr>
              <a:t>月首次提出。</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en-US" altLang="zh-CN" dirty="0"/>
              <a:t>1.4</a:t>
            </a:r>
            <a:r>
              <a:rPr lang="zh-CN" altLang="en-US" dirty="0"/>
              <a:t>学习方法</a:t>
            </a:r>
            <a:endParaRPr lang="en-US" altLang="zh-CN" dirty="0"/>
          </a:p>
        </p:txBody>
      </p:sp>
      <p:sp>
        <p:nvSpPr>
          <p:cNvPr id="40963" name="Rectangle 3"/>
          <p:cNvSpPr>
            <a:spLocks noGrp="1" noChangeArrowheads="1"/>
          </p:cNvSpPr>
          <p:nvPr>
            <p:ph idx="1"/>
          </p:nvPr>
        </p:nvSpPr>
        <p:spPr>
          <a:xfrm>
            <a:off x="1847528" y="2966621"/>
            <a:ext cx="8568951" cy="3087283"/>
          </a:xfrm>
        </p:spPr>
        <p:txBody>
          <a:bodyPr/>
          <a:lstStyle/>
          <a:p>
            <a:pPr marL="450850" indent="-450850" eaLnBrk="1" hangingPunct="1">
              <a:defRPr/>
            </a:pPr>
            <a:r>
              <a:rPr lang="zh-CN" altLang="en-US" dirty="0">
                <a:solidFill>
                  <a:srgbClr val="CC0000"/>
                </a:solidFill>
              </a:rPr>
              <a:t>数据结构与算法</a:t>
            </a:r>
            <a:r>
              <a:rPr lang="zh-CN" altLang="en-US" dirty="0"/>
              <a:t>的学习过程，是进行程序设计的训练过程。学习数据结构，必须经过大量的实例训练，在实践中体会计算思维和构造性思维方法，掌握数据组织和程序设计技术。</a:t>
            </a:r>
          </a:p>
        </p:txBody>
      </p:sp>
      <p:sp>
        <p:nvSpPr>
          <p:cNvPr id="48132" name="Rectangle 6"/>
          <p:cNvSpPr>
            <a:spLocks noGrp="1" noChangeArrowheads="1"/>
          </p:cNvSpPr>
          <p:nvPr>
            <p:ph type="sldNum" sz="quarter" idx="10"/>
          </p:nvPr>
        </p:nvSpPr>
        <p:spPr>
          <a:noFill/>
        </p:spPr>
        <p:txBody>
          <a:bodyPr/>
          <a:lstStyle/>
          <a:p>
            <a:fld id="{F6BA4093-FC59-46DB-9B0D-87AD820EE567}" type="slidenum">
              <a:rPr lang="zh-CN" altLang="en-US" smtClean="0"/>
              <a:pPr/>
              <a:t>58</a:t>
            </a:fld>
            <a:endParaRPr lang="en-US" altLang="zh-CN"/>
          </a:p>
        </p:txBody>
      </p:sp>
      <p:sp>
        <p:nvSpPr>
          <p:cNvPr id="2" name="Text Box 8">
            <a:extLst>
              <a:ext uri="{FF2B5EF4-FFF2-40B4-BE49-F238E27FC236}">
                <a16:creationId xmlns:a16="http://schemas.microsoft.com/office/drawing/2014/main" id="{3C431DAC-5979-95A6-AFBC-65FDF953392F}"/>
              </a:ext>
            </a:extLst>
          </p:cNvPr>
          <p:cNvSpPr txBox="1">
            <a:spLocks noChangeArrowheads="1"/>
          </p:cNvSpPr>
          <p:nvPr/>
        </p:nvSpPr>
        <p:spPr bwMode="auto">
          <a:xfrm>
            <a:off x="2351585" y="1636970"/>
            <a:ext cx="7461281" cy="1130246"/>
          </a:xfrm>
          <a:prstGeom prst="rect">
            <a:avLst/>
          </a:prstGeom>
          <a:solidFill>
            <a:schemeClr val="bg1"/>
          </a:solidFill>
          <a:ln w="6350">
            <a:solidFill>
              <a:srgbClr val="008000"/>
            </a:solidFill>
            <a:miter lim="800000"/>
            <a:headEnd/>
            <a:tailEnd/>
          </a:ln>
        </p:spPr>
        <p:txBody>
          <a:bodyPr wrap="square">
            <a:spAutoFit/>
          </a:bodyPr>
          <a:lstStyle/>
          <a:p>
            <a:pPr>
              <a:lnSpc>
                <a:spcPct val="150000"/>
              </a:lnSpc>
            </a:pPr>
            <a:r>
              <a:rPr lang="zh-CN" altLang="en-US" sz="2400" b="1" dirty="0">
                <a:latin typeface="+mn-lt"/>
                <a:ea typeface="楷体" pitchFamily="49" charset="-122"/>
              </a:rPr>
              <a:t>构造性思维：利用具体问题的典型特征，为待解问题设计一个合理的框架，从而使问题转化并得到解决。</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95538" y="502010"/>
            <a:ext cx="7072362" cy="688256"/>
          </a:xfrm>
        </p:spPr>
        <p:txBody>
          <a:bodyPr vert="horz" wrap="square" lIns="90000" tIns="36000" rIns="90000" bIns="36000" numCol="1" anchor="ctr" anchorCtr="1" compatLnSpc="1">
            <a:prstTxWarp prst="textNoShape">
              <a:avLst/>
            </a:prstTxWarp>
            <a:spAutoFit/>
          </a:bodyPr>
          <a:lstStyle/>
          <a:p>
            <a:r>
              <a:rPr lang="zh-CN" altLang="en-US" dirty="0"/>
              <a:t>小结</a:t>
            </a:r>
          </a:p>
        </p:txBody>
      </p:sp>
      <p:sp>
        <p:nvSpPr>
          <p:cNvPr id="64515" name="Rectangle 3"/>
          <p:cNvSpPr>
            <a:spLocks noGrp="1" noChangeArrowheads="1"/>
          </p:cNvSpPr>
          <p:nvPr>
            <p:ph idx="1"/>
          </p:nvPr>
        </p:nvSpPr>
        <p:spPr>
          <a:xfrm>
            <a:off x="2190685" y="1484784"/>
            <a:ext cx="9429816" cy="4543443"/>
          </a:xfrm>
        </p:spPr>
        <p:txBody>
          <a:bodyPr/>
          <a:lstStyle/>
          <a:p>
            <a:pPr marL="457200" indent="-457200">
              <a:spcBef>
                <a:spcPts val="0"/>
              </a:spcBef>
              <a:defRPr/>
            </a:pPr>
            <a:r>
              <a:rPr lang="zh-CN" altLang="en-US" dirty="0">
                <a:solidFill>
                  <a:srgbClr val="3333FF"/>
                </a:solidFill>
              </a:rPr>
              <a:t>基本概念</a:t>
            </a:r>
            <a:r>
              <a:rPr lang="en-US" altLang="zh-CN" dirty="0">
                <a:solidFill>
                  <a:srgbClr val="008000"/>
                </a:solidFill>
              </a:rPr>
              <a:t>----</a:t>
            </a:r>
            <a:r>
              <a:rPr lang="zh-CN" altLang="en-US" dirty="0"/>
              <a:t>什么是数据结构与算法</a:t>
            </a:r>
            <a:endParaRPr lang="en-US" altLang="zh-CN" dirty="0"/>
          </a:p>
          <a:p>
            <a:pPr marL="1200150" lvl="1" indent="-457200">
              <a:spcBef>
                <a:spcPts val="0"/>
              </a:spcBef>
              <a:defRPr/>
            </a:pPr>
            <a:r>
              <a:rPr lang="zh-CN" altLang="en-US" b="1" dirty="0">
                <a:ea typeface="楷体" pitchFamily="49" charset="-122"/>
              </a:rPr>
              <a:t>数据结构与抽象数据型</a:t>
            </a:r>
            <a:endParaRPr lang="en-US" altLang="zh-CN" b="1" dirty="0">
              <a:ea typeface="楷体" pitchFamily="49" charset="-122"/>
            </a:endParaRPr>
          </a:p>
          <a:p>
            <a:pPr marL="1200150" lvl="1" indent="-457200">
              <a:spcBef>
                <a:spcPts val="0"/>
              </a:spcBef>
              <a:defRPr/>
            </a:pPr>
            <a:r>
              <a:rPr lang="zh-CN" altLang="en-US" b="1" dirty="0">
                <a:ea typeface="楷体" pitchFamily="49" charset="-122"/>
              </a:rPr>
              <a:t>算法描述与分析</a:t>
            </a:r>
          </a:p>
          <a:p>
            <a:pPr marL="457200" indent="-457200">
              <a:spcBef>
                <a:spcPts val="0"/>
              </a:spcBef>
              <a:defRPr/>
            </a:pPr>
            <a:r>
              <a:rPr lang="zh-CN" altLang="en-US" dirty="0">
                <a:solidFill>
                  <a:srgbClr val="3333FF"/>
                </a:solidFill>
              </a:rPr>
              <a:t>基本定位</a:t>
            </a:r>
            <a:r>
              <a:rPr lang="en-US" altLang="zh-CN" dirty="0">
                <a:solidFill>
                  <a:srgbClr val="008000"/>
                </a:solidFill>
              </a:rPr>
              <a:t>----</a:t>
            </a:r>
            <a:r>
              <a:rPr lang="zh-CN" altLang="en-US" dirty="0"/>
              <a:t>为什么要学数据结构与算法</a:t>
            </a:r>
          </a:p>
          <a:p>
            <a:pPr marL="457200" indent="-457200">
              <a:spcBef>
                <a:spcPts val="0"/>
              </a:spcBef>
              <a:defRPr/>
            </a:pPr>
            <a:r>
              <a:rPr lang="zh-CN" altLang="en-US" dirty="0">
                <a:solidFill>
                  <a:srgbClr val="3333FF"/>
                </a:solidFill>
              </a:rPr>
              <a:t>主要内容</a:t>
            </a:r>
            <a:r>
              <a:rPr lang="en-US" altLang="zh-CN" dirty="0">
                <a:solidFill>
                  <a:srgbClr val="008000"/>
                </a:solidFill>
              </a:rPr>
              <a:t>----</a:t>
            </a:r>
            <a:r>
              <a:rPr lang="zh-CN" altLang="en-US" dirty="0"/>
              <a:t>数据结构与算法学什么</a:t>
            </a:r>
          </a:p>
          <a:p>
            <a:pPr marL="457200" indent="-457200">
              <a:spcBef>
                <a:spcPts val="0"/>
              </a:spcBef>
              <a:defRPr/>
            </a:pPr>
            <a:r>
              <a:rPr lang="zh-CN" altLang="en-US" dirty="0">
                <a:solidFill>
                  <a:srgbClr val="3333FF"/>
                </a:solidFill>
              </a:rPr>
              <a:t>学习方法</a:t>
            </a:r>
            <a:r>
              <a:rPr lang="en-US" altLang="zh-CN" dirty="0">
                <a:solidFill>
                  <a:srgbClr val="008000"/>
                </a:solidFill>
              </a:rPr>
              <a:t>----</a:t>
            </a:r>
            <a:r>
              <a:rPr lang="zh-CN" altLang="en-US" dirty="0"/>
              <a:t>如何学好数据结构与算法</a:t>
            </a: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59</a:t>
            </a:fld>
            <a:endParaRPr lang="en-US" altLang="zh-CN"/>
          </a:p>
        </p:txBody>
      </p:sp>
    </p:spTree>
    <p:extLst>
      <p:ext uri="{BB962C8B-B14F-4D97-AF65-F5344CB8AC3E}">
        <p14:creationId xmlns:p14="http://schemas.microsoft.com/office/powerpoint/2010/main" val="27436556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a:xfrm>
            <a:off x="2595538" y="274638"/>
            <a:ext cx="7072362" cy="778098"/>
          </a:xfrm>
        </p:spPr>
        <p:txBody>
          <a:bodyPr/>
          <a:lstStyle/>
          <a:p>
            <a:r>
              <a:rPr lang="en-US" altLang="zh-CN" dirty="0"/>
              <a:t>1.1</a:t>
            </a:r>
            <a:r>
              <a:rPr lang="zh-CN" altLang="en-US" dirty="0"/>
              <a:t>基本概念</a:t>
            </a:r>
            <a:endParaRPr lang="zh-CN" altLang="en-US" b="0" dirty="0">
              <a:solidFill>
                <a:srgbClr val="008000"/>
              </a:solidFill>
              <a:latin typeface="Times New Roman" pitchFamily="18" charset="0"/>
              <a:cs typeface="Times New Roman" pitchFamily="18" charset="0"/>
            </a:endParaRPr>
          </a:p>
        </p:txBody>
      </p:sp>
      <p:sp>
        <p:nvSpPr>
          <p:cNvPr id="8195" name="内容占位符 8"/>
          <p:cNvSpPr>
            <a:spLocks noGrp="1"/>
          </p:cNvSpPr>
          <p:nvPr>
            <p:ph idx="1"/>
          </p:nvPr>
        </p:nvSpPr>
        <p:spPr>
          <a:xfrm>
            <a:off x="2063552" y="1196753"/>
            <a:ext cx="8175823" cy="4903483"/>
          </a:xfrm>
        </p:spPr>
        <p:txBody>
          <a:bodyPr/>
          <a:lstStyle/>
          <a:p>
            <a:pPr>
              <a:spcBef>
                <a:spcPts val="1200"/>
              </a:spcBef>
              <a:defRPr/>
            </a:pPr>
            <a:r>
              <a:rPr lang="zh-CN" altLang="en-US" dirty="0">
                <a:solidFill>
                  <a:srgbClr val="990033"/>
                </a:solidFill>
                <a:latin typeface="楷体" pitchFamily="49" charset="-122"/>
              </a:rPr>
              <a:t>数据</a:t>
            </a:r>
            <a:r>
              <a:rPr lang="en-US" altLang="zh-CN" dirty="0">
                <a:solidFill>
                  <a:srgbClr val="990033"/>
                </a:solidFill>
                <a:latin typeface="楷体" pitchFamily="49" charset="-122"/>
              </a:rPr>
              <a:t>(Data)</a:t>
            </a:r>
            <a:r>
              <a:rPr lang="zh-CN" altLang="en-US" dirty="0">
                <a:solidFill>
                  <a:srgbClr val="990033"/>
                </a:solidFill>
                <a:latin typeface="楷体" pitchFamily="49" charset="-122"/>
              </a:rPr>
              <a:t>：</a:t>
            </a:r>
            <a:r>
              <a:rPr lang="zh-CN" altLang="en-US" dirty="0">
                <a:latin typeface="楷体" pitchFamily="49" charset="-122"/>
              </a:rPr>
              <a:t>是对客观事物的符号表示。所有能够输入计算机并被计算机程序处理的符号的总称。</a:t>
            </a:r>
            <a:endParaRPr lang="en-US" altLang="zh-CN" dirty="0">
              <a:latin typeface="楷体" pitchFamily="49" charset="-122"/>
            </a:endParaRPr>
          </a:p>
          <a:p>
            <a:pPr>
              <a:spcBef>
                <a:spcPts val="1200"/>
              </a:spcBef>
              <a:defRPr/>
            </a:pPr>
            <a:r>
              <a:rPr lang="zh-CN" altLang="en-US" dirty="0">
                <a:solidFill>
                  <a:srgbClr val="990033"/>
                </a:solidFill>
                <a:latin typeface="楷体" pitchFamily="49" charset="-122"/>
              </a:rPr>
              <a:t>数据元素（</a:t>
            </a:r>
            <a:r>
              <a:rPr lang="en-US" altLang="zh-CN" dirty="0">
                <a:solidFill>
                  <a:srgbClr val="990033"/>
                </a:solidFill>
                <a:latin typeface="楷体" pitchFamily="49" charset="-122"/>
              </a:rPr>
              <a:t>data</a:t>
            </a:r>
            <a:r>
              <a:rPr lang="zh-CN" altLang="en-US" dirty="0">
                <a:solidFill>
                  <a:srgbClr val="990033"/>
                </a:solidFill>
                <a:latin typeface="楷体" pitchFamily="49" charset="-122"/>
              </a:rPr>
              <a:t> </a:t>
            </a:r>
            <a:r>
              <a:rPr lang="en-US" altLang="zh-CN" dirty="0">
                <a:solidFill>
                  <a:srgbClr val="990033"/>
                </a:solidFill>
                <a:latin typeface="楷体" pitchFamily="49" charset="-122"/>
              </a:rPr>
              <a:t>element)</a:t>
            </a:r>
            <a:r>
              <a:rPr lang="zh-CN" altLang="en-US" dirty="0">
                <a:solidFill>
                  <a:srgbClr val="990033"/>
                </a:solidFill>
                <a:latin typeface="楷体" pitchFamily="49" charset="-122"/>
              </a:rPr>
              <a:t>：</a:t>
            </a:r>
            <a:r>
              <a:rPr lang="zh-CN" altLang="en-US" dirty="0">
                <a:latin typeface="楷体" pitchFamily="49" charset="-122"/>
              </a:rPr>
              <a:t>数据的基本单位。在计算机程序中通常作为一个整体进行考虑和处理。</a:t>
            </a:r>
            <a:endParaRPr lang="en-US" altLang="zh-CN" dirty="0">
              <a:latin typeface="楷体" pitchFamily="49" charset="-122"/>
            </a:endParaRPr>
          </a:p>
          <a:p>
            <a:pPr>
              <a:spcBef>
                <a:spcPts val="1200"/>
              </a:spcBef>
              <a:defRPr/>
            </a:pPr>
            <a:r>
              <a:rPr lang="zh-CN" altLang="en-US" dirty="0">
                <a:solidFill>
                  <a:srgbClr val="990033"/>
                </a:solidFill>
                <a:latin typeface="楷体" pitchFamily="49" charset="-122"/>
              </a:rPr>
              <a:t>数据对象（</a:t>
            </a:r>
            <a:r>
              <a:rPr lang="en-US" altLang="zh-CN" dirty="0">
                <a:solidFill>
                  <a:srgbClr val="990033"/>
                </a:solidFill>
                <a:latin typeface="楷体" pitchFamily="49" charset="-122"/>
              </a:rPr>
              <a:t>data</a:t>
            </a:r>
            <a:r>
              <a:rPr lang="zh-CN" altLang="en-US" dirty="0">
                <a:solidFill>
                  <a:srgbClr val="990033"/>
                </a:solidFill>
                <a:latin typeface="楷体" pitchFamily="49" charset="-122"/>
              </a:rPr>
              <a:t> </a:t>
            </a:r>
            <a:r>
              <a:rPr lang="en-US" altLang="zh-CN" dirty="0">
                <a:solidFill>
                  <a:srgbClr val="990033"/>
                </a:solidFill>
                <a:latin typeface="楷体" pitchFamily="49" charset="-122"/>
              </a:rPr>
              <a:t>object</a:t>
            </a:r>
            <a:r>
              <a:rPr lang="zh-CN" altLang="en-US" dirty="0">
                <a:solidFill>
                  <a:srgbClr val="990033"/>
                </a:solidFill>
                <a:latin typeface="楷体" pitchFamily="49" charset="-122"/>
              </a:rPr>
              <a:t>）：</a:t>
            </a:r>
            <a:r>
              <a:rPr lang="zh-CN" altLang="en-US" dirty="0">
                <a:latin typeface="楷体" pitchFamily="49" charset="-122"/>
              </a:rPr>
              <a:t>是性质相同的数据元素的集合，是数据的一个子集。</a:t>
            </a:r>
            <a:endParaRPr lang="en-US" altLang="zh-CN" dirty="0">
              <a:latin typeface="楷体" pitchFamily="49" charset="-122"/>
            </a:endParaRPr>
          </a:p>
          <a:p>
            <a:pPr>
              <a:buNone/>
              <a:defRPr/>
            </a:pPr>
            <a:r>
              <a:rPr lang="zh-CN" altLang="en-US" dirty="0"/>
              <a:t> </a:t>
            </a:r>
          </a:p>
        </p:txBody>
      </p:sp>
      <p:sp>
        <p:nvSpPr>
          <p:cNvPr id="11268" name="Rectangle 6"/>
          <p:cNvSpPr>
            <a:spLocks noGrp="1" noChangeArrowheads="1"/>
          </p:cNvSpPr>
          <p:nvPr>
            <p:ph type="sldNum" sz="quarter" idx="10"/>
          </p:nvPr>
        </p:nvSpPr>
        <p:spPr>
          <a:noFill/>
        </p:spPr>
        <p:txBody>
          <a:bodyPr/>
          <a:lstStyle/>
          <a:p>
            <a:fld id="{0CFAB5FF-C6BB-4B51-8FDD-2A7274D3E567}" type="slidenum">
              <a:rPr lang="zh-CN" altLang="en-US" smtClean="0"/>
              <a:pPr/>
              <a:t>6</a:t>
            </a:fld>
            <a:endParaRPr lang="en-US" altLang="zh-CN"/>
          </a:p>
        </p:txBody>
      </p:sp>
    </p:spTree>
    <p:extLst>
      <p:ext uri="{BB962C8B-B14F-4D97-AF65-F5344CB8AC3E}">
        <p14:creationId xmlns:p14="http://schemas.microsoft.com/office/powerpoint/2010/main" val="225890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p:txBody>
          <a:bodyPr/>
          <a:lstStyle/>
          <a:p>
            <a:r>
              <a:rPr lang="en-US" altLang="zh-CN" dirty="0"/>
              <a:t>1.1</a:t>
            </a:r>
            <a:r>
              <a:rPr lang="zh-CN" altLang="en-US" dirty="0"/>
              <a:t>基本概念</a:t>
            </a:r>
            <a:endParaRPr lang="zh-CN" altLang="en-US" b="0" dirty="0">
              <a:solidFill>
                <a:srgbClr val="008000"/>
              </a:solidFill>
              <a:latin typeface="Times New Roman" pitchFamily="18" charset="0"/>
              <a:cs typeface="Times New Roman" pitchFamily="18" charset="0"/>
            </a:endParaRPr>
          </a:p>
        </p:txBody>
      </p:sp>
      <p:sp>
        <p:nvSpPr>
          <p:cNvPr id="8195" name="内容占位符 8"/>
          <p:cNvSpPr>
            <a:spLocks noGrp="1"/>
          </p:cNvSpPr>
          <p:nvPr>
            <p:ph idx="1"/>
          </p:nvPr>
        </p:nvSpPr>
        <p:spPr>
          <a:xfrm>
            <a:off x="2567608" y="1556793"/>
            <a:ext cx="7072362" cy="4543443"/>
          </a:xfrm>
        </p:spPr>
        <p:txBody>
          <a:bodyPr/>
          <a:lstStyle/>
          <a:p>
            <a:pPr>
              <a:spcBef>
                <a:spcPts val="1200"/>
              </a:spcBef>
              <a:defRPr/>
            </a:pPr>
            <a:r>
              <a:rPr lang="zh-CN" altLang="en-US" dirty="0">
                <a:solidFill>
                  <a:srgbClr val="990033"/>
                </a:solidFill>
                <a:latin typeface="楷体" pitchFamily="49" charset="-122"/>
              </a:rPr>
              <a:t>数据结构</a:t>
            </a:r>
            <a:r>
              <a:rPr lang="en-US" altLang="zh-CN" dirty="0">
                <a:solidFill>
                  <a:srgbClr val="008000"/>
                </a:solidFill>
                <a:latin typeface="楷体" pitchFamily="49" charset="-122"/>
              </a:rPr>
              <a:t>(Data Structure)</a:t>
            </a:r>
          </a:p>
          <a:p>
            <a:pPr>
              <a:buNone/>
              <a:defRPr/>
            </a:pPr>
            <a:r>
              <a:rPr lang="zh-CN" altLang="en-US" dirty="0"/>
              <a:t> </a:t>
            </a:r>
            <a:r>
              <a:rPr lang="zh-CN" altLang="zh-CN" dirty="0">
                <a:solidFill>
                  <a:srgbClr val="008000"/>
                </a:solidFill>
                <a:sym typeface="Wingdings" pitchFamily="2" charset="2"/>
              </a:rPr>
              <a:t></a:t>
            </a:r>
            <a:r>
              <a:rPr lang="zh-CN" altLang="en-US" dirty="0"/>
              <a:t>相互之间存在一种或多种特定关系的</a:t>
            </a:r>
            <a:r>
              <a:rPr lang="zh-CN" altLang="en-US" dirty="0">
                <a:latin typeface="Albertus Extra Bold" pitchFamily="34" charset="0"/>
              </a:rPr>
              <a:t>数据元素</a:t>
            </a:r>
            <a:r>
              <a:rPr lang="zh-CN" altLang="en-US" dirty="0"/>
              <a:t>的集合。</a:t>
            </a:r>
            <a:endParaRPr lang="en-US" altLang="zh-CN" dirty="0"/>
          </a:p>
          <a:p>
            <a:pPr>
              <a:buFont typeface="Wingdings" pitchFamily="2" charset="2"/>
              <a:buNone/>
              <a:defRPr/>
            </a:pPr>
            <a:r>
              <a:rPr lang="zh-CN" altLang="zh-CN" dirty="0">
                <a:solidFill>
                  <a:srgbClr val="008000"/>
                </a:solidFill>
                <a:sym typeface="Wingdings" pitchFamily="2" charset="2"/>
              </a:rPr>
              <a:t></a:t>
            </a:r>
            <a:r>
              <a:rPr lang="zh-CN" altLang="en-US" dirty="0"/>
              <a:t>数据结构研究数据元素之间的相互关系，以及定义在其上的一组基本操作。</a:t>
            </a:r>
          </a:p>
        </p:txBody>
      </p:sp>
      <p:sp>
        <p:nvSpPr>
          <p:cNvPr id="11268" name="Rectangle 6"/>
          <p:cNvSpPr>
            <a:spLocks noGrp="1" noChangeArrowheads="1"/>
          </p:cNvSpPr>
          <p:nvPr>
            <p:ph type="sldNum" sz="quarter" idx="10"/>
          </p:nvPr>
        </p:nvSpPr>
        <p:spPr>
          <a:noFill/>
        </p:spPr>
        <p:txBody>
          <a:bodyPr/>
          <a:lstStyle/>
          <a:p>
            <a:fld id="{0CFAB5FF-C6BB-4B51-8FDD-2A7274D3E567}" type="slidenum">
              <a:rPr lang="zh-CN" altLang="en-US" smtClean="0"/>
              <a:pPr/>
              <a:t>7</a:t>
            </a:fld>
            <a:endParaRPr lang="en-US" altLang="zh-CN"/>
          </a:p>
        </p:txBody>
      </p:sp>
    </p:spTree>
    <p:extLst>
      <p:ext uri="{BB962C8B-B14F-4D97-AF65-F5344CB8AC3E}">
        <p14:creationId xmlns:p14="http://schemas.microsoft.com/office/powerpoint/2010/main" val="124416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title"/>
          </p:nvPr>
        </p:nvSpPr>
        <p:spPr/>
        <p:txBody>
          <a:bodyPr/>
          <a:lstStyle/>
          <a:p>
            <a:r>
              <a:rPr lang="en-US" altLang="zh-CN" dirty="0"/>
              <a:t>1.1</a:t>
            </a:r>
            <a:r>
              <a:rPr lang="zh-CN" altLang="en-US" dirty="0"/>
              <a:t>基本概念</a:t>
            </a:r>
          </a:p>
        </p:txBody>
      </p:sp>
      <p:sp>
        <p:nvSpPr>
          <p:cNvPr id="10243" name="内容占位符 8"/>
          <p:cNvSpPr>
            <a:spLocks noGrp="1"/>
          </p:cNvSpPr>
          <p:nvPr>
            <p:ph idx="1"/>
          </p:nvPr>
        </p:nvSpPr>
        <p:spPr/>
        <p:txBody>
          <a:bodyPr/>
          <a:lstStyle/>
          <a:p>
            <a:pPr marL="358775" indent="-358775">
              <a:lnSpc>
                <a:spcPct val="140000"/>
              </a:lnSpc>
              <a:defRPr/>
            </a:pPr>
            <a:r>
              <a:rPr lang="zh-CN" altLang="en-US" dirty="0">
                <a:solidFill>
                  <a:srgbClr val="990033"/>
                </a:solidFill>
                <a:latin typeface="楷体" pitchFamily="49" charset="-122"/>
              </a:rPr>
              <a:t>数据结构</a:t>
            </a:r>
            <a:r>
              <a:rPr lang="zh-CN" altLang="en-US" dirty="0"/>
              <a:t>主要包括逻辑结构、存储结构和运算集合三部分的内容。</a:t>
            </a:r>
          </a:p>
          <a:p>
            <a:pPr marL="358775" indent="-358775">
              <a:lnSpc>
                <a:spcPct val="140000"/>
              </a:lnSpc>
              <a:buNone/>
              <a:defRPr/>
            </a:pPr>
            <a:r>
              <a:rPr lang="en-US" altLang="zh-CN" dirty="0">
                <a:solidFill>
                  <a:srgbClr val="008000"/>
                </a:solidFill>
              </a:rPr>
              <a:t>(1)</a:t>
            </a:r>
            <a:r>
              <a:rPr lang="zh-CN" altLang="en-US" dirty="0">
                <a:solidFill>
                  <a:srgbClr val="3333FF"/>
                </a:solidFill>
              </a:rPr>
              <a:t>逻辑结构</a:t>
            </a:r>
            <a:r>
              <a:rPr lang="zh-CN" altLang="en-US" dirty="0"/>
              <a:t>：描述数据元素之间的逻辑关系</a:t>
            </a:r>
            <a:r>
              <a:rPr lang="en-US" altLang="zh-CN" dirty="0"/>
              <a:t>;</a:t>
            </a:r>
            <a:endParaRPr lang="zh-CN" altLang="en-US" dirty="0"/>
          </a:p>
          <a:p>
            <a:pPr marL="358775" indent="-358775">
              <a:lnSpc>
                <a:spcPct val="140000"/>
              </a:lnSpc>
              <a:buNone/>
              <a:defRPr/>
            </a:pPr>
            <a:r>
              <a:rPr lang="en-US" altLang="zh-CN" dirty="0">
                <a:solidFill>
                  <a:srgbClr val="008000"/>
                </a:solidFill>
              </a:rPr>
              <a:t>(2)</a:t>
            </a:r>
            <a:r>
              <a:rPr lang="zh-CN" altLang="en-US" dirty="0">
                <a:solidFill>
                  <a:srgbClr val="3333FF"/>
                </a:solidFill>
              </a:rPr>
              <a:t>存储结构</a:t>
            </a:r>
            <a:r>
              <a:rPr lang="zh-CN" altLang="en-US" dirty="0"/>
              <a:t>：数据元素及其逻辑关系在计算机中的表示</a:t>
            </a:r>
            <a:r>
              <a:rPr lang="en-US" altLang="zh-CN" dirty="0"/>
              <a:t>(</a:t>
            </a:r>
            <a:r>
              <a:rPr lang="zh-CN" altLang="en-US" dirty="0"/>
              <a:t>映像</a:t>
            </a:r>
            <a:r>
              <a:rPr lang="en-US" altLang="zh-CN" dirty="0"/>
              <a:t>)</a:t>
            </a:r>
            <a:r>
              <a:rPr lang="zh-CN" altLang="en-US" dirty="0"/>
              <a:t>，</a:t>
            </a:r>
            <a:r>
              <a:rPr lang="zh-CN" altLang="en-US" dirty="0">
                <a:solidFill>
                  <a:srgbClr val="008000"/>
                </a:solidFill>
              </a:rPr>
              <a:t>也称为</a:t>
            </a:r>
            <a:r>
              <a:rPr lang="zh-CN" altLang="en-US" dirty="0">
                <a:solidFill>
                  <a:srgbClr val="333399"/>
                </a:solidFill>
              </a:rPr>
              <a:t>物理结构</a:t>
            </a:r>
            <a:r>
              <a:rPr lang="en-US" altLang="zh-CN" dirty="0">
                <a:solidFill>
                  <a:srgbClr val="333399"/>
                </a:solidFill>
              </a:rPr>
              <a:t>;</a:t>
            </a:r>
            <a:endParaRPr lang="zh-CN" altLang="en-US" dirty="0"/>
          </a:p>
          <a:p>
            <a:pPr marL="358775" indent="-358775">
              <a:lnSpc>
                <a:spcPct val="140000"/>
              </a:lnSpc>
              <a:buNone/>
              <a:defRPr/>
            </a:pPr>
            <a:r>
              <a:rPr lang="en-US" altLang="zh-CN" dirty="0">
                <a:solidFill>
                  <a:srgbClr val="008000"/>
                </a:solidFill>
              </a:rPr>
              <a:t>(3)</a:t>
            </a:r>
            <a:r>
              <a:rPr lang="zh-CN" altLang="en-US" dirty="0">
                <a:solidFill>
                  <a:srgbClr val="3333FF"/>
                </a:solidFill>
              </a:rPr>
              <a:t>运算集合</a:t>
            </a:r>
            <a:r>
              <a:rPr lang="zh-CN" altLang="en-US" dirty="0"/>
              <a:t>：实现对数据元素及其逻辑关系的基本操作</a:t>
            </a:r>
            <a:r>
              <a:rPr lang="en-US" altLang="zh-CN" dirty="0">
                <a:solidFill>
                  <a:srgbClr val="008000"/>
                </a:solidFill>
              </a:rPr>
              <a:t>(</a:t>
            </a:r>
            <a:r>
              <a:rPr lang="zh-CN" altLang="en-US" dirty="0">
                <a:solidFill>
                  <a:srgbClr val="008000"/>
                </a:solidFill>
              </a:rPr>
              <a:t>如插入、删除、输出等</a:t>
            </a:r>
            <a:r>
              <a:rPr lang="en-US" altLang="zh-CN" dirty="0">
                <a:solidFill>
                  <a:srgbClr val="008000"/>
                </a:solidFill>
              </a:rPr>
              <a:t>)</a:t>
            </a:r>
            <a:r>
              <a:rPr lang="zh-CN" altLang="en-US" dirty="0"/>
              <a:t>。</a:t>
            </a:r>
          </a:p>
        </p:txBody>
      </p:sp>
      <p:sp>
        <p:nvSpPr>
          <p:cNvPr id="13316" name="Rectangle 6"/>
          <p:cNvSpPr>
            <a:spLocks noGrp="1" noChangeArrowheads="1"/>
          </p:cNvSpPr>
          <p:nvPr>
            <p:ph type="sldNum" sz="quarter" idx="10"/>
          </p:nvPr>
        </p:nvSpPr>
        <p:spPr>
          <a:noFill/>
        </p:spPr>
        <p:txBody>
          <a:bodyPr/>
          <a:lstStyle/>
          <a:p>
            <a:fld id="{BCE51FCA-9F9E-40EC-B94E-CD72C65F9A82}" type="slidenum">
              <a:rPr lang="zh-CN" altLang="en-US" smtClean="0"/>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a:xfrm>
            <a:off x="2595538" y="274638"/>
            <a:ext cx="7072362" cy="778098"/>
          </a:xfrm>
        </p:spPr>
        <p:txBody>
          <a:bodyPr/>
          <a:lstStyle/>
          <a:p>
            <a:r>
              <a:rPr lang="en-US" altLang="zh-CN" dirty="0"/>
              <a:t>1.1</a:t>
            </a:r>
            <a:r>
              <a:rPr lang="zh-CN" altLang="en-US" dirty="0"/>
              <a:t>基本概念</a:t>
            </a:r>
            <a:endParaRPr lang="zh-CN" altLang="en-US" b="0" dirty="0">
              <a:solidFill>
                <a:srgbClr val="008000"/>
              </a:solidFill>
              <a:latin typeface="Times New Roman" pitchFamily="18" charset="0"/>
              <a:cs typeface="Times New Roman" pitchFamily="18" charset="0"/>
            </a:endParaRPr>
          </a:p>
        </p:txBody>
      </p:sp>
      <p:sp>
        <p:nvSpPr>
          <p:cNvPr id="8195" name="内容占位符 8"/>
          <p:cNvSpPr>
            <a:spLocks noGrp="1"/>
          </p:cNvSpPr>
          <p:nvPr>
            <p:ph idx="1"/>
          </p:nvPr>
        </p:nvSpPr>
        <p:spPr>
          <a:xfrm>
            <a:off x="2063552" y="1196753"/>
            <a:ext cx="8175823" cy="4903483"/>
          </a:xfrm>
        </p:spPr>
        <p:txBody>
          <a:bodyPr/>
          <a:lstStyle/>
          <a:p>
            <a:pPr algn="just">
              <a:spcBef>
                <a:spcPts val="1200"/>
              </a:spcBef>
              <a:defRPr/>
            </a:pPr>
            <a:r>
              <a:rPr lang="zh-CN" altLang="en-US" dirty="0">
                <a:solidFill>
                  <a:srgbClr val="990033"/>
                </a:solidFill>
                <a:latin typeface="楷体" pitchFamily="49" charset="-122"/>
              </a:rPr>
              <a:t>数据类型</a:t>
            </a:r>
            <a:r>
              <a:rPr lang="en-US" altLang="zh-CN" dirty="0">
                <a:solidFill>
                  <a:srgbClr val="990033"/>
                </a:solidFill>
                <a:latin typeface="楷体" pitchFamily="49" charset="-122"/>
              </a:rPr>
              <a:t>(Data</a:t>
            </a:r>
            <a:r>
              <a:rPr lang="zh-CN" altLang="en-US" dirty="0">
                <a:solidFill>
                  <a:srgbClr val="990033"/>
                </a:solidFill>
                <a:latin typeface="楷体" pitchFamily="49" charset="-122"/>
              </a:rPr>
              <a:t> </a:t>
            </a:r>
            <a:r>
              <a:rPr lang="en-US" altLang="zh-CN" dirty="0">
                <a:solidFill>
                  <a:srgbClr val="990033"/>
                </a:solidFill>
                <a:latin typeface="楷体" pitchFamily="49" charset="-122"/>
              </a:rPr>
              <a:t>type)</a:t>
            </a:r>
            <a:r>
              <a:rPr lang="zh-CN" altLang="en-US" dirty="0">
                <a:solidFill>
                  <a:srgbClr val="990033"/>
                </a:solidFill>
                <a:latin typeface="楷体" pitchFamily="49" charset="-122"/>
              </a:rPr>
              <a:t>：</a:t>
            </a:r>
            <a:r>
              <a:rPr lang="zh-CN" altLang="en-US" dirty="0">
                <a:latin typeface="楷体" pitchFamily="49" charset="-122"/>
              </a:rPr>
              <a:t>高级程序语言中用以刻画操作对象的特性，是一个值的集合和定义在这个值集上的一组操作的总称。</a:t>
            </a:r>
            <a:endParaRPr lang="en-US" altLang="zh-CN" dirty="0">
              <a:latin typeface="楷体" pitchFamily="49" charset="-122"/>
            </a:endParaRPr>
          </a:p>
          <a:p>
            <a:pPr algn="just">
              <a:spcBef>
                <a:spcPts val="1200"/>
              </a:spcBef>
              <a:defRPr/>
            </a:pPr>
            <a:r>
              <a:rPr lang="zh-CN" altLang="en-US" dirty="0">
                <a:solidFill>
                  <a:srgbClr val="990033"/>
                </a:solidFill>
                <a:latin typeface="楷体" pitchFamily="49" charset="-122"/>
              </a:rPr>
              <a:t>抽象数据类型（</a:t>
            </a:r>
            <a:r>
              <a:rPr lang="en-US" altLang="zh-CN" dirty="0">
                <a:solidFill>
                  <a:srgbClr val="990033"/>
                </a:solidFill>
                <a:latin typeface="楷体" pitchFamily="49" charset="-122"/>
              </a:rPr>
              <a:t>abstract data</a:t>
            </a:r>
            <a:r>
              <a:rPr lang="zh-CN" altLang="en-US" dirty="0">
                <a:solidFill>
                  <a:srgbClr val="990033"/>
                </a:solidFill>
                <a:latin typeface="楷体" pitchFamily="49" charset="-122"/>
              </a:rPr>
              <a:t> </a:t>
            </a:r>
            <a:r>
              <a:rPr lang="en-US" altLang="zh-CN" dirty="0" err="1">
                <a:solidFill>
                  <a:srgbClr val="990033"/>
                </a:solidFill>
                <a:latin typeface="楷体" pitchFamily="49" charset="-122"/>
              </a:rPr>
              <a:t>type,ADT</a:t>
            </a:r>
            <a:r>
              <a:rPr lang="en-US" altLang="zh-CN" dirty="0">
                <a:solidFill>
                  <a:srgbClr val="990033"/>
                </a:solidFill>
                <a:latin typeface="楷体" pitchFamily="49" charset="-122"/>
              </a:rPr>
              <a:t>)</a:t>
            </a:r>
            <a:r>
              <a:rPr lang="zh-CN" altLang="en-US" dirty="0">
                <a:solidFill>
                  <a:srgbClr val="990033"/>
                </a:solidFill>
                <a:latin typeface="楷体" pitchFamily="49" charset="-122"/>
              </a:rPr>
              <a:t>：</a:t>
            </a:r>
            <a:r>
              <a:rPr lang="zh-CN" altLang="en-US" dirty="0">
                <a:latin typeface="楷体" pitchFamily="49" charset="-122"/>
              </a:rPr>
              <a:t>是指一个数学模型以及定义在该模型上的一组操作。</a:t>
            </a:r>
            <a:endParaRPr lang="en-US" altLang="zh-CN" dirty="0">
              <a:latin typeface="楷体" pitchFamily="49" charset="-122"/>
            </a:endParaRPr>
          </a:p>
          <a:p>
            <a:pPr>
              <a:spcBef>
                <a:spcPts val="1200"/>
              </a:spcBef>
              <a:defRPr/>
            </a:pPr>
            <a:r>
              <a:rPr lang="zh-CN" altLang="en-US" dirty="0">
                <a:latin typeface="楷体" pitchFamily="49" charset="-122"/>
              </a:rPr>
              <a:t>抽象数据类型和数据类型实质上是一个概念。</a:t>
            </a:r>
          </a:p>
        </p:txBody>
      </p:sp>
      <p:sp>
        <p:nvSpPr>
          <p:cNvPr id="11268" name="Rectangle 6"/>
          <p:cNvSpPr>
            <a:spLocks noGrp="1" noChangeArrowheads="1"/>
          </p:cNvSpPr>
          <p:nvPr>
            <p:ph type="sldNum" sz="quarter" idx="10"/>
          </p:nvPr>
        </p:nvSpPr>
        <p:spPr>
          <a:noFill/>
        </p:spPr>
        <p:txBody>
          <a:bodyPr/>
          <a:lstStyle/>
          <a:p>
            <a:fld id="{0CFAB5FF-C6BB-4B51-8FDD-2A7274D3E567}" type="slidenum">
              <a:rPr lang="zh-CN" altLang="en-US" smtClean="0"/>
              <a:pPr/>
              <a:t>9</a:t>
            </a:fld>
            <a:endParaRPr lang="en-US" altLang="zh-CN"/>
          </a:p>
        </p:txBody>
      </p:sp>
    </p:spTree>
    <p:extLst>
      <p:ext uri="{BB962C8B-B14F-4D97-AF65-F5344CB8AC3E}">
        <p14:creationId xmlns:p14="http://schemas.microsoft.com/office/powerpoint/2010/main" val="1275390308"/>
      </p:ext>
    </p:extLst>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5990</TotalTime>
  <Words>4593</Words>
  <Application>Microsoft Macintosh PowerPoint</Application>
  <PresentationFormat>宽屏</PresentationFormat>
  <Paragraphs>609</Paragraphs>
  <Slides>59</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黑体</vt:lpstr>
      <vt:lpstr>华文新魏</vt:lpstr>
      <vt:lpstr>楷体</vt:lpstr>
      <vt:lpstr>楷体_GB2312</vt:lpstr>
      <vt:lpstr>Albertus Extra Bold</vt:lpstr>
      <vt:lpstr>Arial</vt:lpstr>
      <vt:lpstr>Calibri</vt:lpstr>
      <vt:lpstr>Times New Roman</vt:lpstr>
      <vt:lpstr>Wingdings</vt:lpstr>
      <vt:lpstr>2_Office 主题</vt:lpstr>
      <vt:lpstr>数据结构与算法 Data Structures and Algorithms</vt:lpstr>
      <vt:lpstr>数据结构与算法 Data Structures and Algorithms</vt:lpstr>
      <vt:lpstr>数据结构与算法 Data Structures and Algorithms</vt:lpstr>
      <vt:lpstr>1  绪论 Introduction</vt:lpstr>
      <vt:lpstr>1.1 基本概念</vt:lpstr>
      <vt:lpstr>1.1基本概念</vt:lpstr>
      <vt:lpstr>1.1基本概念</vt:lpstr>
      <vt:lpstr>1.1基本概念</vt:lpstr>
      <vt:lpstr>1.1基本概念</vt:lpstr>
      <vt:lpstr>1.1基本概念</vt:lpstr>
      <vt:lpstr>1.1基本概念—形式定义</vt:lpstr>
      <vt:lpstr>1.1基本概念—形式定义</vt:lpstr>
      <vt:lpstr>1.1基本概念—形式定义</vt:lpstr>
      <vt:lpstr>1.1基本概念—抽象数据型</vt:lpstr>
      <vt:lpstr>1.1基本概念—抽象数据型</vt:lpstr>
      <vt:lpstr>1.1基本概念—抽象数据型</vt:lpstr>
      <vt:lpstr>1.1基本概念—抽象数据型</vt:lpstr>
      <vt:lpstr>1.1基本概念—抽象数据型</vt:lpstr>
      <vt:lpstr>1.1基本概念—抽象数据型</vt:lpstr>
      <vt:lpstr>1.1基本概念—抽象数据型</vt:lpstr>
      <vt:lpstr>1.1基本概念—抽象数据型</vt:lpstr>
      <vt:lpstr>1.1基本概念—算法</vt:lpstr>
      <vt:lpstr>1.1基本概念—算法</vt:lpstr>
      <vt:lpstr>1.1基本概念—算法</vt:lpstr>
      <vt:lpstr>1.1基本概念—算法</vt:lpstr>
      <vt:lpstr>1.1基本概念—算法</vt:lpstr>
      <vt:lpstr>1.1基本概念—算法描述</vt:lpstr>
      <vt:lpstr>1.1基本概念—类C语言描述</vt:lpstr>
      <vt:lpstr>1.1基本概念—数学方法描述</vt:lpstr>
      <vt:lpstr>1.1基本概念—流程图描述</vt:lpstr>
      <vt:lpstr>1.1基本概念—N-S图描述</vt:lpstr>
      <vt:lpstr>1.1基本概念—算法的复杂性分析</vt:lpstr>
      <vt:lpstr>1.1基本概念—算法的复杂性分析</vt:lpstr>
      <vt:lpstr>1.1基本概念—算法的复杂性分析</vt:lpstr>
      <vt:lpstr>1.1基本概念—算法的复杂性分析</vt:lpstr>
      <vt:lpstr>1.1基本概念—算法的复杂性分析</vt:lpstr>
      <vt:lpstr>1.1基本概念—算法的复杂性分析</vt:lpstr>
      <vt:lpstr>1.1基本概念—算法的复杂性分析</vt:lpstr>
      <vt:lpstr>1.2 基本定位</vt:lpstr>
      <vt:lpstr>1.2 基本定位—课程定位</vt:lpstr>
      <vt:lpstr>1.2基本定位—课程定位</vt:lpstr>
      <vt:lpstr>1.2基本定位—应用需求</vt:lpstr>
      <vt:lpstr>1.2基本定位—应用需求</vt:lpstr>
      <vt:lpstr>1.2基本定位—程序优化</vt:lpstr>
      <vt:lpstr>1.2基本定位—程序优化</vt:lpstr>
      <vt:lpstr>1.2基本定位—程序优化</vt:lpstr>
      <vt:lpstr>1.2基本定位—程序优化</vt:lpstr>
      <vt:lpstr>1.2基本定位—程序优化</vt:lpstr>
      <vt:lpstr>1.2基本定位—程序优化</vt:lpstr>
      <vt:lpstr>1.2基本定位—程序优化</vt:lpstr>
      <vt:lpstr>1.3 主要内容</vt:lpstr>
      <vt:lpstr>1.3 主要内容—表结构</vt:lpstr>
      <vt:lpstr>1.3 主要内容—树结构</vt:lpstr>
      <vt:lpstr>1.3 主要内容—图结构</vt:lpstr>
      <vt:lpstr>1.3 主要内容—查找与排序</vt:lpstr>
      <vt:lpstr>1.4 学习方法</vt:lpstr>
      <vt:lpstr>1.4学习方法</vt:lpstr>
      <vt:lpstr>1.4学习方法</vt:lpstr>
      <vt:lpstr>小结</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Minghong Liao</cp:lastModifiedBy>
  <cp:revision>541</cp:revision>
  <dcterms:created xsi:type="dcterms:W3CDTF">2012-05-18T09:12:50Z</dcterms:created>
  <dcterms:modified xsi:type="dcterms:W3CDTF">2024-09-01T13:35:15Z</dcterms:modified>
</cp:coreProperties>
</file>