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7"/>
  </p:notesMasterIdLst>
  <p:sldIdLst>
    <p:sldId id="636" r:id="rId2"/>
    <p:sldId id="849" r:id="rId3"/>
    <p:sldId id="850" r:id="rId4"/>
    <p:sldId id="851" r:id="rId5"/>
    <p:sldId id="852" r:id="rId6"/>
    <p:sldId id="853" r:id="rId7"/>
    <p:sldId id="854" r:id="rId8"/>
    <p:sldId id="855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738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  <p:sldId id="786" r:id="rId60"/>
    <p:sldId id="509" r:id="rId61"/>
    <p:sldId id="510" r:id="rId62"/>
    <p:sldId id="511" r:id="rId63"/>
    <p:sldId id="512" r:id="rId64"/>
    <p:sldId id="513" r:id="rId65"/>
    <p:sldId id="514" r:id="rId66"/>
    <p:sldId id="515" r:id="rId67"/>
    <p:sldId id="516" r:id="rId68"/>
    <p:sldId id="517" r:id="rId69"/>
    <p:sldId id="518" r:id="rId70"/>
    <p:sldId id="519" r:id="rId71"/>
    <p:sldId id="520" r:id="rId72"/>
    <p:sldId id="521" r:id="rId73"/>
    <p:sldId id="522" r:id="rId74"/>
    <p:sldId id="523" r:id="rId75"/>
    <p:sldId id="524" r:id="rId76"/>
    <p:sldId id="525" r:id="rId77"/>
    <p:sldId id="526" r:id="rId78"/>
    <p:sldId id="527" r:id="rId79"/>
    <p:sldId id="528" r:id="rId80"/>
    <p:sldId id="529" r:id="rId81"/>
    <p:sldId id="554" r:id="rId82"/>
    <p:sldId id="531" r:id="rId83"/>
    <p:sldId id="532" r:id="rId84"/>
    <p:sldId id="533" r:id="rId85"/>
    <p:sldId id="836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33FF"/>
    <a:srgbClr val="FFFFCC"/>
    <a:srgbClr val="FF0000"/>
    <a:srgbClr val="CC0000"/>
    <a:srgbClr val="CC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714" autoAdjust="0"/>
  </p:normalViewPr>
  <p:slideViewPr>
    <p:cSldViewPr>
      <p:cViewPr varScale="1">
        <p:scale>
          <a:sx n="105" d="100"/>
          <a:sy n="105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63782" y="1714496"/>
            <a:ext cx="2865855" cy="191076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查找基本概念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查找的分类</a:t>
              </a:r>
              <a:endParaRPr 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2632" y="1726232"/>
            <a:ext cx="2865855" cy="1910764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静态查找：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顺序查找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折半查找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分块查找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3782" y="3947128"/>
            <a:ext cx="2865855" cy="191076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483988"/>
              <a:ext cx="2679303" cy="15840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动态查找：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二叉排序树</a:t>
              </a:r>
              <a:endParaRPr lang="zh-CN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平衡二叉树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4362" y="3911020"/>
            <a:ext cx="2865855" cy="1946872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" action="ppaction://noaction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spcAft>
                  <a:spcPts val="0"/>
                </a:spcAft>
              </a:pP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散列表</a:t>
              </a:r>
              <a:r>
                <a:rPr lang="zh-CN" altLang="zh-CN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基本概念</a:t>
              </a:r>
            </a:p>
            <a:p>
              <a:pPr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哈希函数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处理冲突方法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2699792" y="2924944"/>
            <a:ext cx="3795244" cy="1575626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531012" y="179243"/>
              <a:ext cx="1058021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3600" b="1" dirty="0" smtClean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查找</a:t>
              </a:r>
              <a:endParaRPr lang="en-US" altLang="zh-CN" sz="36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ea typeface="楷体" pitchFamily="49" charset="-122"/>
                </a:rPr>
                <a:t>Searching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折半查找</a:t>
            </a:r>
          </a:p>
        </p:txBody>
      </p:sp>
      <p:sp>
        <p:nvSpPr>
          <p:cNvPr id="3379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solidFill>
                  <a:srgbClr val="3333FF"/>
                </a:solidFill>
              </a:rPr>
              <a:t>有序表：</a:t>
            </a:r>
            <a:r>
              <a:rPr kumimoji="1" lang="zh-CN" altLang="en-US" dirty="0" smtClean="0"/>
              <a:t>在数据表中</a:t>
            </a:r>
            <a:r>
              <a:rPr kumimoji="1" lang="en-US" altLang="zh-CN" dirty="0" smtClean="0"/>
              <a:t>,  </a:t>
            </a:r>
            <a:r>
              <a:rPr kumimoji="1" lang="zh-CN" altLang="en-US" dirty="0" smtClean="0"/>
              <a:t>记录按关键字值</a:t>
            </a:r>
            <a:r>
              <a:rPr kumimoji="1" lang="zh-CN" altLang="en-US" dirty="0" smtClean="0">
                <a:solidFill>
                  <a:srgbClr val="660066"/>
                </a:solidFill>
              </a:rPr>
              <a:t>从小到大</a:t>
            </a:r>
            <a:r>
              <a:rPr kumimoji="1" lang="zh-CN" altLang="en-US" dirty="0" smtClean="0"/>
              <a:t>递增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或从大到小递减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有序。</a:t>
            </a:r>
          </a:p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折半查找法：</a:t>
            </a:r>
            <a:r>
              <a:rPr kumimoji="1" lang="zh-CN" altLang="en-US" dirty="0" smtClean="0"/>
              <a:t>用折半查找的方法实现对有序表的查找算法。</a:t>
            </a:r>
            <a:endParaRPr kumimoji="1" lang="en-US" altLang="zh-CN" dirty="0" smtClean="0"/>
          </a:p>
          <a:p>
            <a:pPr marL="352425" indent="-352425">
              <a:buClr>
                <a:srgbClr val="006600"/>
              </a:buClr>
              <a:buFont typeface="Wingdings" pitchFamily="2" charset="2"/>
              <a:buNone/>
            </a:pPr>
            <a:endParaRPr kumimoji="1" lang="zh-CN" altLang="en-US" dirty="0" smtClean="0"/>
          </a:p>
          <a:p>
            <a:pPr marL="352425" indent="-352425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=&gt;</a:t>
            </a:r>
            <a:r>
              <a:rPr lang="zh-CN" altLang="en-US" dirty="0" smtClean="0">
                <a:solidFill>
                  <a:srgbClr val="008000"/>
                </a:solidFill>
              </a:rPr>
              <a:t>折半查找法也称为二分查找法。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F56E40-5992-4492-B8E4-F857A998FEC8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折半查找算法</a:t>
            </a:r>
          </a:p>
        </p:txBody>
      </p:sp>
      <p:sp>
        <p:nvSpPr>
          <p:cNvPr id="3481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/>
              <a:t>折半查找算法。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BiSearch</a:t>
            </a:r>
            <a:r>
              <a:rPr kumimoji="1" lang="en-US" altLang="zh-CN" dirty="0" smtClean="0"/>
              <a:t>(Type L[],Type </a:t>
            </a:r>
            <a:r>
              <a:rPr kumimoji="1" lang="en-US" altLang="zh-CN" dirty="0" err="1" smtClean="0"/>
              <a:t>key,int</a:t>
            </a:r>
            <a:r>
              <a:rPr kumimoji="1" lang="en-US" altLang="zh-CN" dirty="0" smtClean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{	left=1,right=n;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置区间初值</a:t>
            </a:r>
          </a:p>
          <a:p>
            <a:pPr>
              <a:lnSpc>
                <a:spcPct val="100000"/>
              </a:lnSpc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while(left&lt;=right)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{	mid=(</a:t>
            </a:r>
            <a:r>
              <a:rPr kumimoji="1" lang="en-US" altLang="zh-CN" dirty="0" err="1" smtClean="0"/>
              <a:t>left+right</a:t>
            </a:r>
            <a:r>
              <a:rPr kumimoji="1" lang="en-US" altLang="zh-CN" dirty="0" smtClean="0"/>
              <a:t>)/2;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if(key==L[mid]) return mid;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if(key&lt;L[mid]) right=mid-1;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else left=mid+1;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} return -1;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折半查找算法的时间复杂度为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logn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A0F677-3C9C-46F4-A5AF-3634E37D6719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4214813" y="2857500"/>
            <a:ext cx="549275" cy="479425"/>
          </a:xfrm>
          <a:prstGeom prst="ellipse">
            <a:avLst/>
          </a:prstGeom>
          <a:solidFill>
            <a:srgbClr val="CCFFCC"/>
          </a:solidFill>
          <a:ln w="19050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1379538" y="4141788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4862513" y="4167188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7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6767513" y="4146550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10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7453313" y="48323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11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2786063" y="3143250"/>
            <a:ext cx="1428750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4748213" y="3106738"/>
            <a:ext cx="1139825" cy="441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1854200" y="3786188"/>
            <a:ext cx="503238" cy="444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 flipH="1">
            <a:off x="1071563" y="4500563"/>
            <a:ext cx="358775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1822450" y="4559300"/>
            <a:ext cx="320675" cy="3698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 flipH="1">
            <a:off x="1892300" y="5262563"/>
            <a:ext cx="250825" cy="449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2786063" y="3786188"/>
            <a:ext cx="4445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 flipH="1">
            <a:off x="2905125" y="4537075"/>
            <a:ext cx="357188" cy="323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3606800" y="4524375"/>
            <a:ext cx="465138" cy="404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3839369" y="5286721"/>
            <a:ext cx="232569" cy="42510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 flipH="1">
            <a:off x="5346700" y="3786188"/>
            <a:ext cx="582613" cy="4714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 flipH="1">
            <a:off x="4714875" y="4589463"/>
            <a:ext cx="274638" cy="411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5348288" y="4545013"/>
            <a:ext cx="295275" cy="384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 flipH="1">
            <a:off x="5495924" y="5286722"/>
            <a:ext cx="165596" cy="42510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6286500" y="3786188"/>
            <a:ext cx="571500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 flipH="1">
            <a:off x="6573838" y="4565650"/>
            <a:ext cx="265112" cy="411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7232650" y="4530725"/>
            <a:ext cx="339725" cy="357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H="1">
            <a:off x="7466013" y="5278438"/>
            <a:ext cx="1238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" name="Text Box 78"/>
          <p:cNvSpPr txBox="1">
            <a:spLocks noChangeArrowheads="1"/>
          </p:cNvSpPr>
          <p:nvPr/>
        </p:nvSpPr>
        <p:spPr bwMode="auto">
          <a:xfrm>
            <a:off x="1071563" y="2857500"/>
            <a:ext cx="126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C"/>
                </a:solidFill>
                <a:latin typeface="Times New Roman" pitchFamily="18" charset="0"/>
                <a:ea typeface="隶书" pitchFamily="49" charset="-122"/>
              </a:rPr>
              <a:t>判定树</a:t>
            </a:r>
            <a:endParaRPr kumimoji="1" lang="zh-CN" altLang="en-US" sz="2800"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050" name="Object 79"/>
          <p:cNvGraphicFramePr>
            <a:graphicFrameLocks noChangeAspect="1"/>
          </p:cNvGraphicFramePr>
          <p:nvPr/>
        </p:nvGraphicFramePr>
        <p:xfrm>
          <a:off x="1000125" y="1828800"/>
          <a:ext cx="72151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文档" r:id="rId3" imgW="8460506" imgH="1266090" progId="Word.Document.8">
                  <p:embed/>
                </p:oleObj>
              </mc:Choice>
              <mc:Fallback>
                <p:oleObj name="文档" r:id="rId3" imgW="8460506" imgH="126609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28800"/>
                        <a:ext cx="721518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464343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1</a:t>
            </a:r>
            <a:endParaRPr kumimoji="1" lang="en-US" altLang="zh-CN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2881313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066" name="Text Box 82"/>
          <p:cNvSpPr txBox="1">
            <a:spLocks noChangeArrowheads="1"/>
          </p:cNvSpPr>
          <p:nvPr/>
        </p:nvSpPr>
        <p:spPr bwMode="auto">
          <a:xfrm>
            <a:off x="6429375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170338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68" name="Text Box 84"/>
          <p:cNvSpPr txBox="1">
            <a:spLocks noChangeArrowheads="1"/>
          </p:cNvSpPr>
          <p:nvPr/>
        </p:nvSpPr>
        <p:spPr bwMode="auto">
          <a:xfrm>
            <a:off x="3484563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69" name="Text Box 85"/>
          <p:cNvSpPr txBox="1">
            <a:spLocks noChangeArrowheads="1"/>
          </p:cNvSpPr>
          <p:nvPr/>
        </p:nvSpPr>
        <p:spPr bwMode="auto">
          <a:xfrm>
            <a:off x="524668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70" name="Text Box 86"/>
          <p:cNvSpPr txBox="1">
            <a:spLocks noChangeArrowheads="1"/>
          </p:cNvSpPr>
          <p:nvPr/>
        </p:nvSpPr>
        <p:spPr bwMode="auto">
          <a:xfrm>
            <a:off x="7000875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71" name="Text Box 87"/>
          <p:cNvSpPr txBox="1">
            <a:spLocks noChangeArrowheads="1"/>
          </p:cNvSpPr>
          <p:nvPr/>
        </p:nvSpPr>
        <p:spPr bwMode="auto">
          <a:xfrm>
            <a:off x="2279650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4060825" y="2214563"/>
            <a:ext cx="3635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3" name="Text Box 89"/>
          <p:cNvSpPr txBox="1">
            <a:spLocks noChangeArrowheads="1"/>
          </p:cNvSpPr>
          <p:nvPr/>
        </p:nvSpPr>
        <p:spPr bwMode="auto">
          <a:xfrm>
            <a:off x="5837238" y="2214563"/>
            <a:ext cx="3635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4" name="Text Box 90"/>
          <p:cNvSpPr txBox="1">
            <a:spLocks noChangeArrowheads="1"/>
          </p:cNvSpPr>
          <p:nvPr/>
        </p:nvSpPr>
        <p:spPr bwMode="auto">
          <a:xfrm>
            <a:off x="7577138" y="2214563"/>
            <a:ext cx="3635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90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折半查找法的平均查找长度</a:t>
            </a:r>
            <a:r>
              <a:rPr kumimoji="1" lang="en-US" altLang="zh-CN" sz="28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(n=11)</a:t>
            </a:r>
            <a:endParaRPr lang="zh-CN" altLang="en-US" sz="3200" dirty="0" smtClean="0"/>
          </a:p>
        </p:txBody>
      </p:sp>
      <p:sp>
        <p:nvSpPr>
          <p:cNvPr id="2091" name="灯片编号占位符 4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A5FF8C-EF16-41AF-8F1B-EE086FA448B4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928688" y="3392488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928688" y="4000500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928688" y="4714875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832475" y="3429000"/>
            <a:ext cx="549275" cy="479425"/>
          </a:xfrm>
          <a:prstGeom prst="ellipse">
            <a:avLst/>
          </a:prstGeom>
          <a:solidFill>
            <a:srgbClr val="99CC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2286000" y="3429000"/>
            <a:ext cx="549275" cy="479425"/>
          </a:xfrm>
          <a:prstGeom prst="ellipse">
            <a:avLst/>
          </a:prstGeom>
          <a:solidFill>
            <a:srgbClr val="99CC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3149600" y="4127500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4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2044700" y="48577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2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5505450" y="4878388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8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3932238" y="48577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5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5805264"/>
            <a:ext cx="760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查找一个关键字最多比较次数为：</a:t>
            </a:r>
            <a:r>
              <a:rPr lang="en-US" altLang="zh-CN" sz="2000" dirty="0" smtClean="0">
                <a:latin typeface="+mj-ea"/>
                <a:ea typeface="+mj-ea"/>
              </a:rPr>
              <a:t>Llog</a:t>
            </a:r>
            <a:r>
              <a:rPr lang="en-US" altLang="zh-CN" sz="2000" baseline="-25000" dirty="0" smtClean="0">
                <a:latin typeface="+mj-ea"/>
                <a:ea typeface="+mj-ea"/>
              </a:rPr>
              <a:t>2</a:t>
            </a:r>
            <a:r>
              <a:rPr lang="en-US" altLang="zh-CN" sz="2000" dirty="0" smtClean="0">
                <a:latin typeface="+mj-ea"/>
                <a:ea typeface="+mj-ea"/>
              </a:rPr>
              <a:t>n</a:t>
            </a:r>
            <a:r>
              <a:rPr lang="zh-CN" altLang="zh-CN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」</a:t>
            </a:r>
            <a:r>
              <a:rPr lang="en-US" altLang="zh-CN" sz="2000" dirty="0" smtClean="0">
                <a:latin typeface="+mj-ea"/>
                <a:ea typeface="+mj-ea"/>
              </a:rPr>
              <a:t>+1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2" grpId="0" animBg="1" autoUpdateAnimBg="0"/>
      <p:bldP spid="42016" grpId="0" animBg="1" autoUpdateAnimBg="0"/>
      <p:bldP spid="42033" grpId="0" animBg="1" autoUpdateAnimBg="0"/>
      <p:bldP spid="42035" grpId="0" animBg="1" autoUpdateAnimBg="0"/>
      <p:bldP spid="42036" grpId="0" animBg="1" autoUpdateAnimBg="0"/>
      <p:bldP spid="42037" grpId="0" animBg="1"/>
      <p:bldP spid="42038" grpId="0" animBg="1"/>
      <p:bldP spid="42039" grpId="0" animBg="1"/>
      <p:bldP spid="42040" grpId="0" animBg="1"/>
      <p:bldP spid="42042" grpId="0" animBg="1"/>
      <p:bldP spid="42043" grpId="0" animBg="1"/>
      <p:bldP spid="42045" grpId="0" animBg="1"/>
      <p:bldP spid="42046" grpId="0" animBg="1"/>
      <p:bldP spid="42048" grpId="0" animBg="1"/>
      <p:bldP spid="42049" grpId="0" animBg="1"/>
      <p:bldP spid="42051" grpId="0" animBg="1"/>
      <p:bldP spid="42052" grpId="0" animBg="1"/>
      <p:bldP spid="42053" grpId="0" animBg="1"/>
      <p:bldP spid="42054" grpId="0" animBg="1"/>
      <p:bldP spid="42057" grpId="0" animBg="1"/>
      <p:bldP spid="42058" grpId="0" animBg="1"/>
      <p:bldP spid="42059" grpId="0" animBg="1"/>
      <p:bldP spid="42060" grpId="0" animBg="1"/>
      <p:bldP spid="42064" grpId="0" autoUpdateAnimBg="0"/>
      <p:bldP spid="42065" grpId="0" autoUpdateAnimBg="0"/>
      <p:bldP spid="42066" grpId="0" autoUpdateAnimBg="0"/>
      <p:bldP spid="42067" grpId="0" autoUpdateAnimBg="0"/>
      <p:bldP spid="42068" grpId="0" autoUpdateAnimBg="0"/>
      <p:bldP spid="42069" grpId="0" autoUpdateAnimBg="0"/>
      <p:bldP spid="42070" grpId="0" autoUpdateAnimBg="0"/>
      <p:bldP spid="42071" grpId="0" autoUpdateAnimBg="0"/>
      <p:bldP spid="42072" grpId="0" autoUpdateAnimBg="0"/>
      <p:bldP spid="42073" grpId="0" autoUpdateAnimBg="0"/>
      <p:bldP spid="42074" grpId="0" autoUpdateAnimBg="0"/>
      <p:bldP spid="42015" grpId="0" animBg="1" autoUpdateAnimBg="0"/>
      <p:bldP spid="42014" grpId="0" animBg="1" autoUpdateAnimBg="0"/>
      <p:bldP spid="42017" grpId="0" animBg="1" autoUpdateAnimBg="0"/>
      <p:bldP spid="42031" grpId="0" animBg="1" autoUpdateAnimBg="0"/>
      <p:bldP spid="42034" grpId="0" animBg="1" autoUpdateAnimBg="0"/>
      <p:bldP spid="420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198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  <a:latin typeface="楷体" pitchFamily="49" charset="-122"/>
              </a:rPr>
              <a:t>例</a:t>
            </a:r>
            <a:r>
              <a:rPr lang="en-US" altLang="zh-CN" dirty="0" smtClean="0">
                <a:solidFill>
                  <a:srgbClr val="00B050"/>
                </a:solidFill>
                <a:latin typeface="楷体" pitchFamily="49" charset="-122"/>
              </a:rPr>
              <a:t>   </a:t>
            </a:r>
            <a:r>
              <a:rPr lang="zh-CN" altLang="en-US" dirty="0" smtClean="0">
                <a:latin typeface="楷体" pitchFamily="49" charset="-122"/>
              </a:rPr>
              <a:t>分块查找算法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将数据按照</a:t>
            </a:r>
            <a:r>
              <a:rPr lang="zh-CN" altLang="en-US" b="0" dirty="0" smtClean="0">
                <a:solidFill>
                  <a:srgbClr val="3333FF"/>
                </a:solidFill>
                <a:latin typeface="楷体" pitchFamily="49" charset="-122"/>
              </a:rPr>
              <a:t>一定原则</a:t>
            </a:r>
            <a:r>
              <a:rPr lang="zh-CN" altLang="en-US" dirty="0" smtClean="0">
                <a:latin typeface="楷体" pitchFamily="49" charset="-122"/>
              </a:rPr>
              <a:t>存入数据表，使数据表划分为若干个逻辑子表。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逻辑子表由索引表划分。</a:t>
            </a:r>
          </a:p>
          <a:p>
            <a:r>
              <a:rPr lang="zh-CN" altLang="en-US" dirty="0" smtClean="0">
                <a:solidFill>
                  <a:srgbClr val="3333FF"/>
                </a:solidFill>
                <a:latin typeface="楷体" pitchFamily="49" charset="-122"/>
              </a:rPr>
              <a:t>索引表</a:t>
            </a:r>
            <a:r>
              <a:rPr lang="zh-CN" altLang="en-US" dirty="0" smtClean="0">
                <a:latin typeface="楷体" pitchFamily="49" charset="-122"/>
              </a:rPr>
              <a:t>：由每个逻辑子表的</a:t>
            </a:r>
            <a:r>
              <a:rPr lang="zh-CN" altLang="en-US" b="0" dirty="0" smtClean="0">
                <a:solidFill>
                  <a:srgbClr val="C00000"/>
                </a:solidFill>
                <a:latin typeface="楷体" pitchFamily="49" charset="-122"/>
              </a:rPr>
              <a:t>最大关键字项</a:t>
            </a:r>
            <a:r>
              <a:rPr lang="zh-CN" altLang="en-US" dirty="0" smtClean="0">
                <a:latin typeface="楷体" pitchFamily="49" charset="-122"/>
              </a:rPr>
              <a:t>构成的一个有序表。</a:t>
            </a:r>
            <a:endParaRPr lang="en-US" altLang="zh-CN" dirty="0" smtClean="0">
              <a:latin typeface="楷体" pitchFamily="49" charset="-122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25A762-46D9-4E89-83DA-651CFA435C60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03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3011" name="内容占位符 4"/>
          <p:cNvSpPr>
            <a:spLocks noGrp="1"/>
          </p:cNvSpPr>
          <p:nvPr>
            <p:ph idx="1"/>
          </p:nvPr>
        </p:nvSpPr>
        <p:spPr>
          <a:xfrm>
            <a:off x="899592" y="1556792"/>
            <a:ext cx="7532315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例如，</a:t>
            </a:r>
            <a:r>
              <a:rPr lang="zh-CN" altLang="en-US" dirty="0" smtClean="0">
                <a:latin typeface="楷体" pitchFamily="49" charset="-122"/>
              </a:rPr>
              <a:t>数据表</a:t>
            </a:r>
            <a:r>
              <a:rPr lang="en-US" altLang="zh-CN" dirty="0" smtClean="0">
                <a:latin typeface="楷体" pitchFamily="49" charset="-122"/>
              </a:rPr>
              <a:t>L={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22</a:t>
            </a:r>
            <a:r>
              <a:rPr lang="en-US" altLang="zh-CN" u="sng" dirty="0" smtClean="0">
                <a:solidFill>
                  <a:srgbClr val="008000"/>
                </a:solidFill>
                <a:latin typeface="楷体" pitchFamily="49" charset="-122"/>
              </a:rPr>
              <a:t>, 12, 8, 18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,</a:t>
            </a:r>
            <a:r>
              <a:rPr lang="en-US" altLang="zh-CN" dirty="0" smtClean="0">
                <a:latin typeface="楷体" pitchFamily="49" charset="-122"/>
              </a:rPr>
              <a:t> </a:t>
            </a:r>
            <a:r>
              <a:rPr lang="en-US" altLang="zh-CN" u="sng" dirty="0" smtClean="0">
                <a:latin typeface="楷体" pitchFamily="49" charset="-122"/>
              </a:rPr>
              <a:t>33, 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42</a:t>
            </a:r>
            <a:r>
              <a:rPr lang="en-US" altLang="zh-CN" u="sng" dirty="0" smtClean="0">
                <a:latin typeface="楷体" pitchFamily="49" charset="-122"/>
              </a:rPr>
              <a:t>, 23, 35</a:t>
            </a:r>
            <a:r>
              <a:rPr lang="en-US" altLang="zh-CN" dirty="0" smtClean="0">
                <a:latin typeface="楷体" pitchFamily="49" charset="-122"/>
              </a:rPr>
              <a:t>, </a:t>
            </a:r>
            <a:r>
              <a:rPr lang="en-US" altLang="zh-CN" u="sng" dirty="0" smtClean="0">
                <a:solidFill>
                  <a:srgbClr val="3333FF"/>
                </a:solidFill>
                <a:latin typeface="楷体" pitchFamily="49" charset="-122"/>
              </a:rPr>
              <a:t>48, 55, 60, 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86</a:t>
            </a:r>
            <a:r>
              <a:rPr lang="en-US" altLang="zh-CN" u="sng" dirty="0" smtClean="0">
                <a:solidFill>
                  <a:srgbClr val="3333FF"/>
                </a:solidFill>
                <a:latin typeface="楷体" pitchFamily="49" charset="-122"/>
              </a:rPr>
              <a:t>, 77</a:t>
            </a:r>
            <a:r>
              <a:rPr lang="en-US" altLang="zh-CN" dirty="0" smtClean="0">
                <a:latin typeface="楷体" pitchFamily="49" charset="-122"/>
              </a:rPr>
              <a:t>}</a:t>
            </a:r>
            <a:r>
              <a:rPr lang="zh-CN" altLang="en-US" dirty="0" smtClean="0">
                <a:latin typeface="楷体" pitchFamily="49" charset="-122"/>
              </a:rPr>
              <a:t>包含三个逻辑子表。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索引表</a:t>
            </a:r>
            <a:r>
              <a:rPr lang="en-US" altLang="zh-CN" dirty="0" smtClean="0">
                <a:latin typeface="楷体" pitchFamily="49" charset="-122"/>
              </a:rPr>
              <a:t>LI={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22, 1, 4; </a:t>
            </a:r>
            <a:r>
              <a:rPr lang="en-US" altLang="zh-CN" dirty="0" smtClean="0">
                <a:latin typeface="楷体" pitchFamily="49" charset="-122"/>
              </a:rPr>
              <a:t>42, 5, 4; 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86, 9, 5</a:t>
            </a:r>
            <a:r>
              <a:rPr lang="en-US" altLang="zh-CN" dirty="0" smtClean="0">
                <a:latin typeface="楷体" pitchFamily="49" charset="-122"/>
              </a:rPr>
              <a:t>};</a:t>
            </a:r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分块查找</a:t>
            </a:r>
            <a:r>
              <a:rPr kumimoji="1" lang="zh-CN" altLang="en-US" dirty="0" smtClean="0">
                <a:latin typeface="楷体" pitchFamily="49" charset="-122"/>
              </a:rPr>
              <a:t>：先用顺序查找法在索引表中查找索引记录，再依据该记录值在数据表中的相应逻辑子表查找所需要的记录。</a:t>
            </a:r>
            <a:endParaRPr lang="zh-CN" altLang="en-US" dirty="0" smtClean="0">
              <a:solidFill>
                <a:srgbClr val="3333FF"/>
              </a:solidFill>
              <a:latin typeface="楷体" pitchFamily="49" charset="-122"/>
            </a:endParaRP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15B78-8E45-4EC4-AC6B-6B480398E12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005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15B78-8E45-4EC4-AC6B-6B480398E12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索引表存储结构</a:t>
            </a:r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	</a:t>
            </a:r>
            <a:r>
              <a:rPr lang="en-US" altLang="zh-CN" dirty="0" err="1" smtClean="0"/>
              <a:t>KeyType</a:t>
            </a:r>
            <a:r>
              <a:rPr lang="en-US" altLang="zh-CN" dirty="0" smtClean="0"/>
              <a:t> index;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IndexList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err="1" smtClean="0"/>
              <a:t>IndexList</a:t>
            </a:r>
            <a:r>
              <a:rPr lang="en-US" altLang="zh-CN" dirty="0" smtClean="0"/>
              <a:t> LI[M];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85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分块查找算法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ea typeface="楷体_GB2312" pitchFamily="49" charset="-122"/>
              </a:rPr>
              <a:t>BlockSearch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ea typeface="楷体_GB2312" pitchFamily="49" charset="-122"/>
              </a:rPr>
              <a:t>m,int</a:t>
            </a:r>
            <a:r>
              <a:rPr lang="en-US" altLang="zh-CN" sz="2400" dirty="0" smtClean="0">
                <a:ea typeface="楷体_GB2312" pitchFamily="49" charset="-122"/>
              </a:rPr>
              <a:t> key) 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//m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为</a:t>
            </a:r>
            <a:r>
              <a:rPr lang="en-US" altLang="zh-CN" sz="2400" dirty="0" smtClean="0">
                <a:solidFill>
                  <a:srgbClr val="008000"/>
                </a:solidFill>
                <a:latin typeface="楷体" pitchFamily="49" charset="-122"/>
              </a:rPr>
              <a:t>LI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的长度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{</a:t>
            </a:r>
            <a:r>
              <a:rPr lang="zh-CN" altLang="en-US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ea typeface="楷体_GB2312" pitchFamily="49" charset="-122"/>
              </a:rPr>
              <a:t>for(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=0;i&lt;m;++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if(key&lt;=LI[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].index)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if(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==m) return 0;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没有找到相应逻辑子表</a:t>
            </a:r>
            <a:endParaRPr lang="en-US" altLang="zh-CN" sz="2400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j=LI[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].start;	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逻辑子表开始记录</a:t>
            </a:r>
            <a:endParaRPr lang="en-US" altLang="zh-CN" sz="2400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while(j&lt;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LI[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start+LI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].length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if(key==L[j].key) return j; 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查找成功</a:t>
            </a:r>
            <a:endParaRPr lang="en-US" altLang="zh-CN" sz="2400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else ++j;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return 0;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查找不成功</a:t>
            </a:r>
            <a:endParaRPr lang="en-US" altLang="zh-CN" sz="2400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4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分块查找算法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  <a:ea typeface="楷体_GB2312" pitchFamily="49" charset="-122"/>
                <a:sym typeface="Wingdings"/>
              </a:rPr>
              <a:t></a:t>
            </a:r>
            <a:r>
              <a:rPr lang="zh-CN" altLang="en-US" dirty="0" smtClean="0">
                <a:latin typeface="楷体" pitchFamily="49" charset="-122"/>
              </a:rPr>
              <a:t>如果用链表处理数据表</a:t>
            </a:r>
            <a:r>
              <a:rPr lang="zh-CN" altLang="en-US" dirty="0" smtClean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  <a:sym typeface="Wingdings"/>
              </a:rPr>
              <a:t>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r>
              <a:rPr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{ </a:t>
            </a:r>
            <a:r>
              <a:rPr lang="en-US" altLang="zh-CN" dirty="0" smtClean="0"/>
              <a:t>Type key, </a:t>
            </a:r>
            <a:r>
              <a:rPr lang="en-US" altLang="zh-CN" dirty="0" err="1" smtClean="0"/>
              <a:t>Maxkey</a:t>
            </a:r>
            <a:r>
              <a:rPr lang="en-US" altLang="zh-CN" dirty="0" smtClean="0"/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*next, *index; </a:t>
            </a:r>
            <a:r>
              <a:rPr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9780"/>
              </p:ext>
            </p:extLst>
          </p:nvPr>
        </p:nvGraphicFramePr>
        <p:xfrm>
          <a:off x="1115615" y="3933056"/>
          <a:ext cx="6984777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7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2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22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18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33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42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23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35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55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60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86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77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^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86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5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17" name="六边形 16">
            <a:hlinkClick r:id="" action="ppaction://noaction"/>
          </p:cNvPr>
          <p:cNvSpPr/>
          <p:nvPr/>
        </p:nvSpPr>
        <p:spPr>
          <a:xfrm>
            <a:off x="2555776" y="2348880"/>
            <a:ext cx="3888432" cy="3240360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叉排序树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363538" indent="-363538">
              <a:lnSpc>
                <a:spcPct val="135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solidFill>
                  <a:srgbClr val="FF0000"/>
                </a:solidFill>
              </a:rPr>
              <a:t>定义：</a:t>
            </a:r>
            <a:r>
              <a:rPr kumimoji="1" lang="zh-CN" altLang="en-US" dirty="0" smtClean="0"/>
              <a:t>或是一棵空树，或是具有如下特性的二叉树：</a:t>
            </a:r>
          </a:p>
          <a:p>
            <a:pPr marL="442913" indent="-442913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(1)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若左子树不空，则左子树上所有结点的值均小于根结点的值；</a:t>
            </a:r>
          </a:p>
          <a:p>
            <a:pPr marL="442913" indent="-442913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(2)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若右子树不空，则右子树上所有结点的值均大于</a:t>
            </a:r>
            <a:r>
              <a:rPr kumimoji="1" lang="en-US" altLang="zh-CN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dirty="0" smtClean="0">
                <a:solidFill>
                  <a:srgbClr val="006600"/>
                </a:solidFill>
              </a:rPr>
              <a:t>或等于</a:t>
            </a:r>
            <a:r>
              <a:rPr kumimoji="1" lang="en-US" altLang="zh-CN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dirty="0" smtClean="0"/>
              <a:t>根结点的值</a:t>
            </a:r>
            <a:r>
              <a:rPr kumimoji="1" lang="en-US" altLang="zh-CN" dirty="0" smtClean="0"/>
              <a:t>;</a:t>
            </a:r>
          </a:p>
          <a:p>
            <a:pPr marL="363538" indent="-363538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(3)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左、右子树分别是二叉排序树。</a:t>
            </a:r>
            <a:endParaRPr lang="zh-CN" altLang="en-US" dirty="0" smtClean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730AD9-AEE5-4C63-AC50-5033B9D53BBE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2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查找：</a:t>
            </a:r>
            <a:r>
              <a:rPr kumimoji="1" lang="zh-CN" altLang="en-US" dirty="0" smtClean="0"/>
              <a:t>在数据表中查找满足给定值的第一个记录或全部记录。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</a:rPr>
              <a:t>查找成功：</a:t>
            </a:r>
            <a:r>
              <a:rPr kumimoji="1" lang="zh-CN" altLang="en-US" dirty="0" smtClean="0"/>
              <a:t>在数据表中查找到满足条件的记录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8000"/>
                </a:solidFill>
              </a:rPr>
              <a:t>返回查找结果所在记录的指针。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</a:rPr>
              <a:t>查找不成功：</a:t>
            </a:r>
            <a:r>
              <a:rPr kumimoji="1" lang="zh-CN" altLang="en-US" dirty="0" smtClean="0"/>
              <a:t>在数据表中没有查找到满足条件的记录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8000"/>
                </a:solidFill>
              </a:rPr>
              <a:t>返回空指针。</a:t>
            </a:r>
          </a:p>
        </p:txBody>
      </p:sp>
      <p:sp>
        <p:nvSpPr>
          <p:cNvPr id="2765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C3DE3-6B42-4E90-9173-A7A58A327F24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8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16739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DEBDD0-9707-4D87-AEF5-302A3138DF32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116740" name="内容占位符 2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anose="02010609060101010101" pitchFamily="49" charset="-122"/>
              </a:rPr>
              <a:t>例</a:t>
            </a:r>
            <a:endParaRPr lang="zh-CN" altLang="en-US" dirty="0" smtClean="0"/>
          </a:p>
        </p:txBody>
      </p:sp>
      <p:grpSp>
        <p:nvGrpSpPr>
          <p:cNvPr id="116741" name="组合 29"/>
          <p:cNvGrpSpPr>
            <a:grpSpLocks/>
          </p:cNvGrpSpPr>
          <p:nvPr/>
        </p:nvGrpSpPr>
        <p:grpSpPr bwMode="auto">
          <a:xfrm>
            <a:off x="1857375" y="2204864"/>
            <a:ext cx="5364163" cy="3011487"/>
            <a:chOff x="2248631" y="2082254"/>
            <a:chExt cx="5363432" cy="3012035"/>
          </a:xfrm>
        </p:grpSpPr>
        <p:grpSp>
          <p:nvGrpSpPr>
            <p:cNvPr id="116742" name="Group 6"/>
            <p:cNvGrpSpPr>
              <a:grpSpLocks noChangeAspect="1"/>
            </p:cNvGrpSpPr>
            <p:nvPr/>
          </p:nvGrpSpPr>
          <p:grpSpPr bwMode="auto">
            <a:xfrm>
              <a:off x="2248631" y="2082254"/>
              <a:ext cx="4287750" cy="3012035"/>
              <a:chOff x="797" y="1002"/>
              <a:chExt cx="3737" cy="2458"/>
            </a:xfrm>
          </p:grpSpPr>
          <p:sp>
            <p:nvSpPr>
              <p:cNvPr id="116747" name="Oval 7"/>
              <p:cNvSpPr>
                <a:spLocks noChangeAspect="1" noChangeArrowheads="1"/>
              </p:cNvSpPr>
              <p:nvPr/>
            </p:nvSpPr>
            <p:spPr bwMode="auto">
              <a:xfrm>
                <a:off x="2821" y="1002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16748" name="Oval 8"/>
              <p:cNvSpPr>
                <a:spLocks noChangeAspect="1" noChangeArrowheads="1"/>
              </p:cNvSpPr>
              <p:nvPr/>
            </p:nvSpPr>
            <p:spPr bwMode="auto">
              <a:xfrm>
                <a:off x="1623" y="163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116749" name="Oval 9"/>
              <p:cNvSpPr>
                <a:spLocks noChangeAspect="1" noChangeArrowheads="1"/>
              </p:cNvSpPr>
              <p:nvPr/>
            </p:nvSpPr>
            <p:spPr bwMode="auto">
              <a:xfrm>
                <a:off x="797" y="2308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16750" name="Oval 10"/>
              <p:cNvSpPr>
                <a:spLocks noChangeAspect="1" noChangeArrowheads="1"/>
              </p:cNvSpPr>
              <p:nvPr/>
            </p:nvSpPr>
            <p:spPr bwMode="auto">
              <a:xfrm>
                <a:off x="4054" y="162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latin typeface="Times New Roman" pitchFamily="18" charset="0"/>
                  </a:rPr>
                  <a:t>40</a:t>
                </a:r>
              </a:p>
            </p:txBody>
          </p:sp>
          <p:sp>
            <p:nvSpPr>
              <p:cNvPr id="116751" name="Oval 11"/>
              <p:cNvSpPr>
                <a:spLocks noChangeAspect="1" noChangeArrowheads="1"/>
              </p:cNvSpPr>
              <p:nvPr/>
            </p:nvSpPr>
            <p:spPr bwMode="auto">
              <a:xfrm>
                <a:off x="3303" y="235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116752" name="Oval 12"/>
              <p:cNvSpPr>
                <a:spLocks noChangeAspect="1" noChangeArrowheads="1"/>
              </p:cNvSpPr>
              <p:nvPr/>
            </p:nvSpPr>
            <p:spPr bwMode="auto">
              <a:xfrm>
                <a:off x="2343" y="235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25</a:t>
                </a:r>
              </a:p>
            </p:txBody>
          </p:sp>
          <p:sp>
            <p:nvSpPr>
              <p:cNvPr id="116753" name="Oval 13"/>
              <p:cNvSpPr>
                <a:spLocks noChangeAspect="1" noChangeArrowheads="1"/>
              </p:cNvSpPr>
              <p:nvPr/>
            </p:nvSpPr>
            <p:spPr bwMode="auto">
              <a:xfrm>
                <a:off x="1749" y="307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116754" name="Line 14"/>
              <p:cNvSpPr>
                <a:spLocks noChangeShapeType="1"/>
              </p:cNvSpPr>
              <p:nvPr/>
            </p:nvSpPr>
            <p:spPr bwMode="auto">
              <a:xfrm flipH="1">
                <a:off x="2075" y="1262"/>
                <a:ext cx="748" cy="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5" name="Line 15"/>
              <p:cNvSpPr>
                <a:spLocks noChangeShapeType="1"/>
              </p:cNvSpPr>
              <p:nvPr/>
            </p:nvSpPr>
            <p:spPr bwMode="auto">
              <a:xfrm>
                <a:off x="3300" y="1254"/>
                <a:ext cx="798" cy="4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6" name="Line 16"/>
              <p:cNvSpPr>
                <a:spLocks noChangeShapeType="1"/>
              </p:cNvSpPr>
              <p:nvPr/>
            </p:nvSpPr>
            <p:spPr bwMode="auto">
              <a:xfrm flipH="1">
                <a:off x="1152" y="1934"/>
                <a:ext cx="49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7" name="Line 17"/>
              <p:cNvSpPr>
                <a:spLocks noChangeAspect="1" noChangeShapeType="1"/>
              </p:cNvSpPr>
              <p:nvPr/>
            </p:nvSpPr>
            <p:spPr bwMode="auto">
              <a:xfrm>
                <a:off x="2019" y="1974"/>
                <a:ext cx="397" cy="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8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2103" y="2692"/>
                <a:ext cx="28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9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3670" y="1912"/>
                <a:ext cx="427" cy="4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3" name="Line 23"/>
            <p:cNvSpPr>
              <a:spLocks noChangeShapeType="1"/>
            </p:cNvSpPr>
            <p:nvPr/>
          </p:nvSpPr>
          <p:spPr bwMode="auto">
            <a:xfrm>
              <a:off x="6477367" y="3214688"/>
              <a:ext cx="647700" cy="501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Oval 24"/>
            <p:cNvSpPr>
              <a:spLocks noChangeAspect="1" noChangeArrowheads="1"/>
            </p:cNvSpPr>
            <p:nvPr/>
          </p:nvSpPr>
          <p:spPr bwMode="auto">
            <a:xfrm>
              <a:off x="7046913" y="3648808"/>
              <a:ext cx="565150" cy="411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16745" name="Line 25"/>
            <p:cNvSpPr>
              <a:spLocks noChangeShapeType="1"/>
            </p:cNvSpPr>
            <p:nvPr/>
          </p:nvSpPr>
          <p:spPr bwMode="auto">
            <a:xfrm>
              <a:off x="5610230" y="4143380"/>
              <a:ext cx="533406" cy="500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" name="Oval 26"/>
            <p:cNvSpPr>
              <a:spLocks noChangeAspect="1" noChangeArrowheads="1"/>
            </p:cNvSpPr>
            <p:nvPr/>
          </p:nvSpPr>
          <p:spPr bwMode="auto">
            <a:xfrm>
              <a:off x="6072198" y="4572008"/>
              <a:ext cx="614362" cy="4476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36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3648" y="530120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中序遍历二叉排序树可以得到排序序列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10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23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25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35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36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40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48</a:t>
            </a:r>
            <a:endParaRPr lang="zh-CN" altLang="en-US" sz="2800" b="1" dirty="0">
              <a:latin typeface="+mn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868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35000"/>
              </a:lnSpc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/>
              <a:t>采用二叉链表存储结构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err="1" smtClean="0"/>
              <a:t>Tnode</a:t>
            </a:r>
            <a:endParaRPr kumimoji="1" lang="en-US" altLang="zh-CN" dirty="0" smtClean="0">
              <a:solidFill>
                <a:srgbClr val="800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关键字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3333FF"/>
                </a:solidFill>
              </a:rPr>
              <a:t> *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otherinfo</a:t>
            </a:r>
            <a:r>
              <a:rPr kumimoji="1" lang="en-US" altLang="zh-CN" dirty="0" smtClean="0">
                <a:solidFill>
                  <a:srgbClr val="3333FF"/>
                </a:solidFill>
              </a:rPr>
              <a:t>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左指针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800000"/>
                </a:solidFill>
              </a:rPr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右指针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*Tree</a:t>
            </a:r>
            <a:r>
              <a:rPr kumimoji="1" lang="en-US" altLang="zh-CN" dirty="0" smtClean="0"/>
              <a:t>;</a:t>
            </a: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C800BD-FA03-4BE6-934D-626B40C3A808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369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z="3600" smtClean="0"/>
              <a:t>二叉排序树查找算法</a:t>
            </a:r>
            <a:endParaRPr lang="zh-CN" altLang="en-US" sz="3600" smtClean="0">
              <a:solidFill>
                <a:srgbClr val="008000"/>
              </a:solidFill>
            </a:endParaRPr>
          </a:p>
        </p:txBody>
      </p:sp>
      <p:sp>
        <p:nvSpPr>
          <p:cNvPr id="11878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(Tree 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  <a:r>
              <a:rPr kumimoji="1" lang="en-US" altLang="zh-CN" dirty="0" smtClean="0">
                <a:solidFill>
                  <a:srgbClr val="0000FF"/>
                </a:solidFill>
              </a:rPr>
              <a:t>	if </a:t>
            </a:r>
            <a:r>
              <a:rPr kumimoji="1" lang="en-US" altLang="zh-CN" dirty="0" smtClean="0"/>
              <a:t>(!T)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0;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(key==T-&gt;key)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查找成功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(key&lt;T-&gt;key)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继续查找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key)</a:t>
            </a:r>
            <a:r>
              <a:rPr kumimoji="1" lang="en-US" altLang="zh-CN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key)</a:t>
            </a:r>
            <a:r>
              <a:rPr kumimoji="1" lang="en-US" altLang="zh-CN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endParaRPr lang="zh-CN" altLang="en-US" dirty="0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FE1789-86EF-4763-89FD-7E204056B2DA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04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z="3600" smtClean="0"/>
              <a:t>二叉排序树查找算法</a:t>
            </a:r>
            <a:endParaRPr lang="zh-CN" altLang="en-US" sz="3600" smtClean="0">
              <a:solidFill>
                <a:srgbClr val="008000"/>
              </a:solidFill>
            </a:endParaRPr>
          </a:p>
        </p:txBody>
      </p:sp>
      <p:sp>
        <p:nvSpPr>
          <p:cNvPr id="11981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Tree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(Tree 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key, Tree &amp;p)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  <a:r>
              <a:rPr kumimoji="1" lang="en-US" altLang="zh-CN" dirty="0" smtClean="0">
                <a:solidFill>
                  <a:srgbClr val="0000FF"/>
                </a:solidFill>
              </a:rPr>
              <a:t>	if </a:t>
            </a:r>
            <a:r>
              <a:rPr kumimoji="1" lang="en-US" altLang="zh-CN" dirty="0" smtClean="0"/>
              <a:t>(!T)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0;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(key==T-&gt;key)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T;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查找成功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p=T;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//p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记录当前子树根结点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(key&lt;T-&gt;key)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key, p)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key, p)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endParaRPr lang="zh-CN" altLang="en-US" dirty="0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16D5D2-775E-4FE5-B526-23B24F5B00D2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901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sz="3200" dirty="0" smtClean="0">
                <a:ea typeface="幼圆" pitchFamily="49" charset="-122"/>
              </a:rPr>
              <a:t> </a:t>
            </a:r>
            <a:r>
              <a:rPr kumimoji="1" lang="zh-CN" altLang="en-US" sz="3200" dirty="0" smtClean="0">
                <a:latin typeface="楷体" pitchFamily="49" charset="-122"/>
              </a:rPr>
              <a:t>插入算法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zh-CN" dirty="0" smtClean="0"/>
              <a:t>如果查找成功</a:t>
            </a:r>
            <a:r>
              <a:rPr kumimoji="1" lang="zh-CN" altLang="en-US" dirty="0" smtClean="0"/>
              <a:t>，</a:t>
            </a:r>
            <a:r>
              <a:rPr kumimoji="1" lang="zh-CN" altLang="zh-CN" dirty="0" smtClean="0"/>
              <a:t>返回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zh-CN" dirty="0" smtClean="0">
                <a:solidFill>
                  <a:srgbClr val="008000"/>
                </a:solidFill>
              </a:rPr>
              <a:t>不进行插入</a:t>
            </a:r>
            <a:r>
              <a:rPr kumimoji="1" lang="zh-CN" altLang="en-US" dirty="0" smtClean="0">
                <a:solidFill>
                  <a:srgbClr val="008000"/>
                </a:solidFill>
              </a:rPr>
              <a:t>操作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en-US" altLang="zh-CN" dirty="0" smtClean="0"/>
              <a:t>;</a:t>
            </a:r>
            <a:endParaRPr kumimoji="1" lang="zh-CN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zh-CN" dirty="0" smtClean="0"/>
              <a:t>否则，插入</a:t>
            </a:r>
            <a:r>
              <a:rPr kumimoji="1" lang="zh-CN" altLang="zh-CN" dirty="0" smtClean="0">
                <a:solidFill>
                  <a:srgbClr val="3333FF"/>
                </a:solidFill>
              </a:rPr>
              <a:t>值</a:t>
            </a:r>
            <a:r>
              <a:rPr kumimoji="1" lang="zh-CN" altLang="en-US" dirty="0" smtClean="0">
                <a:solidFill>
                  <a:srgbClr val="3333FF"/>
                </a:solidFill>
              </a:rPr>
              <a:t>为</a:t>
            </a:r>
            <a:r>
              <a:rPr kumimoji="1" lang="en-US" altLang="zh-CN" dirty="0" smtClean="0">
                <a:solidFill>
                  <a:srgbClr val="3333FF"/>
                </a:solidFill>
              </a:rPr>
              <a:t>key</a:t>
            </a:r>
            <a:r>
              <a:rPr kumimoji="1" lang="zh-CN" altLang="zh-CN" dirty="0" smtClean="0"/>
              <a:t>的结点并返回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endParaRPr kumimoji="1" lang="zh-CN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Insert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&amp;</a:t>
            </a:r>
            <a:r>
              <a:rPr kumimoji="1" lang="en-US" altLang="zh-CN" dirty="0" smtClean="0">
                <a:solidFill>
                  <a:srgbClr val="FF0000"/>
                </a:solidFill>
              </a:rPr>
              <a:t>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{</a:t>
            </a: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 smtClean="0"/>
              <a:t>p=T;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if ( </a:t>
            </a:r>
            <a:r>
              <a:rPr kumimoji="1" lang="en-US" altLang="zh-CN" dirty="0" err="1" smtClean="0"/>
              <a:t>SearchT</a:t>
            </a:r>
            <a:r>
              <a:rPr kumimoji="1" lang="en-US" altLang="zh-CN" dirty="0" smtClean="0"/>
              <a:t>(T, key, p) ) return 0;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</a:rPr>
              <a:t>(</a:t>
            </a:r>
            <a:r>
              <a:rPr kumimoji="1" lang="en-US" altLang="zh-CN" dirty="0" smtClean="0">
                <a:solidFill>
                  <a:srgbClr val="3333FF"/>
                </a:solidFill>
              </a:rPr>
              <a:t>…… </a:t>
            </a:r>
            <a:r>
              <a:rPr kumimoji="1" lang="en-US" altLang="zh-CN" dirty="0" smtClean="0">
                <a:solidFill>
                  <a:srgbClr val="0000FF"/>
                </a:solidFill>
              </a:rPr>
              <a:t>// </a:t>
            </a:r>
            <a:r>
              <a:rPr kumimoji="1" lang="zh-CN" altLang="zh-CN" dirty="0" smtClean="0">
                <a:solidFill>
                  <a:srgbClr val="0000FF"/>
                </a:solidFill>
              </a:rPr>
              <a:t>进行插入操作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endParaRPr kumimoji="1" lang="zh-CN" altLang="en-US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}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算法的时间复杂度同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008000"/>
                </a:solidFill>
              </a:rPr>
              <a:t>( )</a:t>
            </a:r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192481-ECCA-457B-9BB1-4CAEE3069792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561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// </a:t>
            </a:r>
            <a:r>
              <a:rPr kumimoji="1" lang="zh-CN" altLang="en-US" dirty="0" smtClean="0">
                <a:solidFill>
                  <a:srgbClr val="3333FF"/>
                </a:solidFill>
              </a:rPr>
              <a:t>插入结点操作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s= (Tree)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sizeof</a:t>
            </a:r>
            <a:r>
              <a:rPr kumimoji="1" lang="en-US" altLang="zh-CN" dirty="0" smtClean="0"/>
              <a:t> (</a:t>
            </a:r>
            <a:r>
              <a:rPr kumimoji="1" lang="en-US" altLang="zh-CN" sz="2400" dirty="0" err="1" smtClean="0"/>
              <a:t>T</a:t>
            </a:r>
            <a:r>
              <a:rPr kumimoji="1" lang="en-US" altLang="zh-CN" dirty="0" err="1" smtClean="0"/>
              <a:t>node</a:t>
            </a:r>
            <a:r>
              <a:rPr kumimoji="1" lang="en-US" altLang="zh-CN" dirty="0" smtClean="0"/>
              <a:t>));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s-&gt;key = key;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//s-&gt;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otherinfo</a:t>
            </a:r>
            <a:r>
              <a:rPr kumimoji="1" lang="en-US" altLang="zh-CN" dirty="0" smtClean="0">
                <a:solidFill>
                  <a:srgbClr val="008000"/>
                </a:solidFill>
              </a:rPr>
              <a:t> = ?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 = 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 = </a:t>
            </a:r>
            <a:r>
              <a:rPr kumimoji="1" lang="en-US" altLang="zh-CN" sz="2400" dirty="0" smtClean="0"/>
              <a:t>NULL</a:t>
            </a:r>
            <a:r>
              <a:rPr kumimoji="1" lang="en-US" altLang="zh-CN" dirty="0" smtClean="0"/>
              <a:t>;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 (!p) T= s;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插入</a:t>
            </a:r>
            <a:r>
              <a:rPr kumimoji="1" lang="en-US" altLang="zh-CN" dirty="0" smtClean="0">
                <a:solidFill>
                  <a:srgbClr val="008000"/>
                </a:solidFill>
              </a:rPr>
              <a:t>s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为新的根结点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else  </a:t>
            </a:r>
            <a:r>
              <a:rPr kumimoji="1" lang="en-US" altLang="zh-CN" dirty="0" smtClean="0">
                <a:solidFill>
                  <a:srgbClr val="C00000"/>
                </a:solidFill>
              </a:rPr>
              <a:t>if </a:t>
            </a:r>
            <a:r>
              <a:rPr kumimoji="1" lang="en-US" altLang="zh-CN" dirty="0" smtClean="0"/>
              <a:t>(key&lt;p-&gt;key) p-&gt;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lc</a:t>
            </a:r>
            <a:r>
              <a:rPr kumimoji="1" lang="en-US" altLang="zh-CN" dirty="0" smtClean="0"/>
              <a:t> = s; 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　　</a:t>
            </a:r>
            <a:r>
              <a:rPr kumimoji="1" lang="en-US" altLang="zh-CN" dirty="0" smtClean="0">
                <a:solidFill>
                  <a:srgbClr val="C00000"/>
                </a:solidFill>
              </a:rPr>
              <a:t>else</a:t>
            </a:r>
            <a:r>
              <a:rPr kumimoji="1" lang="en-US" altLang="zh-CN" dirty="0" smtClean="0"/>
              <a:t> p-&gt;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rc</a:t>
            </a:r>
            <a:r>
              <a:rPr kumimoji="1" lang="en-US" altLang="zh-CN" dirty="0" smtClean="0"/>
              <a:t> = s;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p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的右孩子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return 1;</a:t>
            </a:r>
          </a:p>
          <a:p>
            <a:pPr algn="r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				</a:t>
            </a:r>
            <a:r>
              <a:rPr kumimoji="1" lang="en-US" altLang="zh-CN" sz="1200" b="0" dirty="0" smtClean="0">
                <a:solidFill>
                  <a:srgbClr val="008000"/>
                </a:solidFill>
                <a:latin typeface="楷体" pitchFamily="49" charset="-122"/>
              </a:rPr>
              <a:t>[</a:t>
            </a:r>
            <a:r>
              <a:rPr kumimoji="1" lang="zh-CN" altLang="en-US" sz="1200" b="0" dirty="0" smtClean="0">
                <a:solidFill>
                  <a:srgbClr val="008000"/>
                </a:solidFill>
                <a:latin typeface="楷体" pitchFamily="49" charset="-122"/>
              </a:rPr>
              <a:t>插入算法结束</a:t>
            </a:r>
            <a:r>
              <a:rPr kumimoji="1" lang="en-US" altLang="zh-CN" sz="1200" b="0" dirty="0" smtClean="0">
                <a:solidFill>
                  <a:srgbClr val="008000"/>
                </a:solidFill>
                <a:latin typeface="楷体" pitchFamily="49" charset="-122"/>
              </a:rPr>
              <a:t>]</a:t>
            </a:r>
          </a:p>
        </p:txBody>
      </p:sp>
      <p:sp>
        <p:nvSpPr>
          <p:cNvPr id="12186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DBE6FC-CABB-44E5-9BEA-204EC71DCED6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85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AutoShape 2"/>
          <p:cNvSpPr>
            <a:spLocks noChangeAspect="1" noChangeArrowheads="1"/>
          </p:cNvSpPr>
          <p:nvPr/>
        </p:nvSpPr>
        <p:spPr bwMode="auto">
          <a:xfrm>
            <a:off x="6215063" y="2100263"/>
            <a:ext cx="136525" cy="685800"/>
          </a:xfrm>
          <a:prstGeom prst="downArrow">
            <a:avLst>
              <a:gd name="adj1" fmla="val 50000"/>
              <a:gd name="adj2" fmla="val 12558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6595" name="Text Box 3"/>
          <p:cNvSpPr txBox="1">
            <a:spLocks noChangeAspect="1" noChangeArrowheads="1"/>
          </p:cNvSpPr>
          <p:nvPr/>
        </p:nvSpPr>
        <p:spPr bwMode="auto">
          <a:xfrm>
            <a:off x="6288088" y="1846263"/>
            <a:ext cx="31908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366596" name="AutoShape 4"/>
          <p:cNvSpPr>
            <a:spLocks noChangeAspect="1" noChangeArrowheads="1"/>
          </p:cNvSpPr>
          <p:nvPr/>
        </p:nvSpPr>
        <p:spPr bwMode="auto">
          <a:xfrm>
            <a:off x="3516313" y="3925888"/>
            <a:ext cx="136525" cy="685800"/>
          </a:xfrm>
          <a:prstGeom prst="downArrow">
            <a:avLst>
              <a:gd name="adj1" fmla="val 50000"/>
              <a:gd name="adj2" fmla="val 12558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6597" name="Text Box 5"/>
          <p:cNvSpPr txBox="1">
            <a:spLocks noChangeAspect="1" noChangeArrowheads="1"/>
          </p:cNvSpPr>
          <p:nvPr/>
        </p:nvSpPr>
        <p:spPr bwMode="auto">
          <a:xfrm>
            <a:off x="3214688" y="3643313"/>
            <a:ext cx="31908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grpSp>
        <p:nvGrpSpPr>
          <p:cNvPr id="122886" name="Group 6"/>
          <p:cNvGrpSpPr>
            <a:grpSpLocks noChangeAspect="1"/>
          </p:cNvGrpSpPr>
          <p:nvPr/>
        </p:nvGrpSpPr>
        <p:grpSpPr bwMode="auto">
          <a:xfrm>
            <a:off x="1475298" y="1500188"/>
            <a:ext cx="5025515" cy="3594100"/>
            <a:chOff x="123" y="527"/>
            <a:chExt cx="4380" cy="2933"/>
          </a:xfrm>
        </p:grpSpPr>
        <p:sp>
          <p:nvSpPr>
            <p:cNvPr id="122894" name="Oval 7"/>
            <p:cNvSpPr>
              <a:spLocks noChangeAspect="1" noChangeArrowheads="1"/>
            </p:cNvSpPr>
            <p:nvPr/>
          </p:nvSpPr>
          <p:spPr bwMode="auto">
            <a:xfrm>
              <a:off x="2823" y="106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30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5" name="Oval 8"/>
            <p:cNvSpPr>
              <a:spLocks noChangeAspect="1" noChangeArrowheads="1"/>
            </p:cNvSpPr>
            <p:nvPr/>
          </p:nvSpPr>
          <p:spPr bwMode="auto">
            <a:xfrm>
              <a:off x="1623" y="16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6" name="Oval 9"/>
            <p:cNvSpPr>
              <a:spLocks noChangeAspect="1" noChangeArrowheads="1"/>
            </p:cNvSpPr>
            <p:nvPr/>
          </p:nvSpPr>
          <p:spPr bwMode="auto">
            <a:xfrm>
              <a:off x="767" y="233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7" name="Oval 10"/>
            <p:cNvSpPr>
              <a:spLocks noChangeAspect="1" noChangeArrowheads="1"/>
            </p:cNvSpPr>
            <p:nvPr/>
          </p:nvSpPr>
          <p:spPr bwMode="auto">
            <a:xfrm>
              <a:off x="4023" y="16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40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8" name="Oval 11"/>
            <p:cNvSpPr>
              <a:spLocks noChangeAspect="1" noChangeArrowheads="1"/>
            </p:cNvSpPr>
            <p:nvPr/>
          </p:nvSpPr>
          <p:spPr bwMode="auto">
            <a:xfrm>
              <a:off x="3303" y="235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35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9" name="Oval 12"/>
            <p:cNvSpPr>
              <a:spLocks noChangeAspect="1" noChangeArrowheads="1"/>
            </p:cNvSpPr>
            <p:nvPr/>
          </p:nvSpPr>
          <p:spPr bwMode="auto">
            <a:xfrm>
              <a:off x="2343" y="235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25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900" name="Oval 13"/>
            <p:cNvSpPr>
              <a:spLocks noChangeAspect="1" noChangeArrowheads="1"/>
            </p:cNvSpPr>
            <p:nvPr/>
          </p:nvSpPr>
          <p:spPr bwMode="auto">
            <a:xfrm>
              <a:off x="1755" y="307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23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901" name="Line 14"/>
            <p:cNvSpPr>
              <a:spLocks noChangeShapeType="1"/>
            </p:cNvSpPr>
            <p:nvPr/>
          </p:nvSpPr>
          <p:spPr bwMode="auto">
            <a:xfrm flipH="1">
              <a:off x="2075" y="1252"/>
              <a:ext cx="748" cy="441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2" name="Line 15"/>
            <p:cNvSpPr>
              <a:spLocks noChangeShapeType="1"/>
            </p:cNvSpPr>
            <p:nvPr/>
          </p:nvSpPr>
          <p:spPr bwMode="auto">
            <a:xfrm>
              <a:off x="3320" y="1285"/>
              <a:ext cx="809" cy="40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Line 16"/>
            <p:cNvSpPr>
              <a:spLocks noChangeShapeType="1"/>
            </p:cNvSpPr>
            <p:nvPr/>
          </p:nvSpPr>
          <p:spPr bwMode="auto">
            <a:xfrm flipH="1">
              <a:off x="1143" y="1926"/>
              <a:ext cx="496" cy="43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Line 17"/>
            <p:cNvSpPr>
              <a:spLocks noChangeAspect="1" noChangeShapeType="1"/>
            </p:cNvSpPr>
            <p:nvPr/>
          </p:nvSpPr>
          <p:spPr bwMode="auto">
            <a:xfrm>
              <a:off x="2103" y="1828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18"/>
            <p:cNvSpPr>
              <a:spLocks noChangeAspect="1" noChangeShapeType="1"/>
            </p:cNvSpPr>
            <p:nvPr/>
          </p:nvSpPr>
          <p:spPr bwMode="auto">
            <a:xfrm flipH="1">
              <a:off x="2103" y="2692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Line 19"/>
            <p:cNvSpPr>
              <a:spLocks noChangeAspect="1" noChangeShapeType="1"/>
            </p:cNvSpPr>
            <p:nvPr/>
          </p:nvSpPr>
          <p:spPr bwMode="auto">
            <a:xfrm flipH="1">
              <a:off x="3625" y="1926"/>
              <a:ext cx="424" cy="46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7" name="Text Box 20"/>
            <p:cNvSpPr txBox="1">
              <a:spLocks noChangeAspect="1" noChangeArrowheads="1"/>
            </p:cNvSpPr>
            <p:nvPr/>
          </p:nvSpPr>
          <p:spPr bwMode="auto">
            <a:xfrm>
              <a:off x="123" y="597"/>
              <a:ext cx="265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A5002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插入</a:t>
              </a:r>
              <a:r>
                <a:rPr kumimoji="1" lang="en-US" altLang="zh-CN" sz="2800" b="1" dirty="0">
                  <a:solidFill>
                    <a:srgbClr val="A50021"/>
                  </a:solidFill>
                  <a:latin typeface="Times New Roman" pitchFamily="18" charset="0"/>
                  <a:ea typeface="楷体_GB2312" pitchFamily="49" charset="-122"/>
                </a:rPr>
                <a:t>key =</a:t>
              </a:r>
              <a:r>
                <a:rPr kumimoji="1" lang="en-US" altLang="zh-CN" sz="2800" b="1" dirty="0">
                  <a:solidFill>
                    <a:srgbClr val="FF00FF"/>
                  </a:solidFill>
                  <a:latin typeface="Times New Roman" pitchFamily="18" charset="0"/>
                </a:rPr>
                <a:t> 48</a:t>
              </a:r>
            </a:p>
          </p:txBody>
        </p:sp>
        <p:sp>
          <p:nvSpPr>
            <p:cNvPr id="122908" name="Freeform 21"/>
            <p:cNvSpPr>
              <a:spLocks noChangeAspect="1"/>
            </p:cNvSpPr>
            <p:nvPr/>
          </p:nvSpPr>
          <p:spPr bwMode="auto">
            <a:xfrm rot="-1318703">
              <a:off x="3016" y="527"/>
              <a:ext cx="316" cy="480"/>
            </a:xfrm>
            <a:custGeom>
              <a:avLst/>
              <a:gdLst>
                <a:gd name="T0" fmla="*/ 0 w 672"/>
                <a:gd name="T1" fmla="*/ 0 h 480"/>
                <a:gd name="T2" fmla="*/ 0 w 672"/>
                <a:gd name="T3" fmla="*/ 240 h 480"/>
                <a:gd name="T4" fmla="*/ 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kumimoji="1"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366614" name="Text Box 22"/>
          <p:cNvSpPr txBox="1">
            <a:spLocks noChangeAspect="1" noChangeArrowheads="1"/>
          </p:cNvSpPr>
          <p:nvPr/>
        </p:nvSpPr>
        <p:spPr bwMode="auto">
          <a:xfrm>
            <a:off x="3707904" y="1571782"/>
            <a:ext cx="531812" cy="522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0080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6500813" y="3214688"/>
            <a:ext cx="64770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616" name="Oval 24"/>
          <p:cNvSpPr>
            <a:spLocks noChangeAspect="1" noChangeArrowheads="1"/>
          </p:cNvSpPr>
          <p:nvPr/>
        </p:nvSpPr>
        <p:spPr bwMode="auto">
          <a:xfrm>
            <a:off x="7046913" y="3695700"/>
            <a:ext cx="565150" cy="411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48</a:t>
            </a:r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 flipH="1">
            <a:off x="3099272" y="5024438"/>
            <a:ext cx="323850" cy="404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618" name="Oval 26"/>
          <p:cNvSpPr>
            <a:spLocks noChangeAspect="1" noChangeArrowheads="1"/>
          </p:cNvSpPr>
          <p:nvPr/>
        </p:nvSpPr>
        <p:spPr bwMode="auto">
          <a:xfrm>
            <a:off x="2627784" y="5410200"/>
            <a:ext cx="614363" cy="447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122892" name="标题 4"/>
          <p:cNvSpPr>
            <a:spLocks noGrp="1"/>
          </p:cNvSpPr>
          <p:nvPr>
            <p:ph type="title"/>
          </p:nvPr>
        </p:nvSpPr>
        <p:spPr>
          <a:xfrm>
            <a:off x="1036638" y="298450"/>
            <a:ext cx="7143750" cy="1093788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22893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D02370-C780-4688-A2AB-AC51C26D6822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8229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nimBg="1"/>
      <p:bldP spid="366595" grpId="0"/>
      <p:bldP spid="366596" grpId="0" animBg="1"/>
      <p:bldP spid="366597" grpId="0"/>
      <p:bldP spid="366614" grpId="0" animBg="1"/>
      <p:bldP spid="366615" grpId="0" animBg="1"/>
      <p:bldP spid="366616" grpId="0" animBg="1"/>
      <p:bldP spid="366617" grpId="0" animBg="1"/>
      <p:bldP spid="3666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0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由 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97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23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45 </a:t>
            </a:r>
            <a:r>
              <a:rPr kumimoji="1" lang="zh-CN" altLang="en-US" dirty="0" smtClean="0"/>
              <a:t>构造一棵二叉排序树。 </a:t>
            </a:r>
          </a:p>
        </p:txBody>
      </p:sp>
      <p:sp>
        <p:nvSpPr>
          <p:cNvPr id="123908" name="灯片编号占位符 3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643332-60CE-49F7-BB1F-04AE965FB943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 flipH="1" flipV="1">
            <a:off x="196888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5" name="Line 37"/>
          <p:cNvSpPr>
            <a:spLocks noChangeShapeType="1"/>
          </p:cNvSpPr>
          <p:nvPr/>
        </p:nvSpPr>
        <p:spPr bwMode="auto">
          <a:xfrm flipH="1" flipV="1">
            <a:off x="2662623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6" name="Line 38"/>
          <p:cNvSpPr>
            <a:spLocks noChangeShapeType="1"/>
          </p:cNvSpPr>
          <p:nvPr/>
        </p:nvSpPr>
        <p:spPr bwMode="auto">
          <a:xfrm flipH="1" flipV="1">
            <a:off x="3402398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7" name="Line 39"/>
          <p:cNvSpPr>
            <a:spLocks noChangeShapeType="1"/>
          </p:cNvSpPr>
          <p:nvPr/>
        </p:nvSpPr>
        <p:spPr bwMode="auto">
          <a:xfrm flipH="1" flipV="1">
            <a:off x="414693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8" name="Line 40"/>
          <p:cNvSpPr>
            <a:spLocks noChangeShapeType="1"/>
          </p:cNvSpPr>
          <p:nvPr/>
        </p:nvSpPr>
        <p:spPr bwMode="auto">
          <a:xfrm flipH="1" flipV="1">
            <a:off x="4818448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 flipH="1" flipV="1">
            <a:off x="557568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0" name="Line 42"/>
          <p:cNvSpPr>
            <a:spLocks noChangeShapeType="1"/>
          </p:cNvSpPr>
          <p:nvPr/>
        </p:nvSpPr>
        <p:spPr bwMode="auto">
          <a:xfrm flipH="1" flipV="1">
            <a:off x="6271011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 flipH="1">
            <a:off x="7010786" y="2214563"/>
            <a:ext cx="323850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2" name="Line 44"/>
          <p:cNvSpPr>
            <a:spLocks noChangeShapeType="1"/>
          </p:cNvSpPr>
          <p:nvPr/>
        </p:nvSpPr>
        <p:spPr bwMode="auto">
          <a:xfrm flipH="1">
            <a:off x="1857375" y="2857500"/>
            <a:ext cx="280988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0" name="Oval 2"/>
          <p:cNvSpPr>
            <a:spLocks noChangeArrowheads="1"/>
          </p:cNvSpPr>
          <p:nvPr/>
        </p:nvSpPr>
        <p:spPr bwMode="auto">
          <a:xfrm>
            <a:off x="3668713" y="3535363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18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1" name="Oval 3"/>
          <p:cNvSpPr>
            <a:spLocks noChangeArrowheads="1"/>
          </p:cNvSpPr>
          <p:nvPr/>
        </p:nvSpPr>
        <p:spPr bwMode="auto">
          <a:xfrm>
            <a:off x="5187950" y="3535363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3090863" y="4249738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15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5954713" y="4178300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5286375" y="4821238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5" name="Oval 7"/>
          <p:cNvSpPr>
            <a:spLocks noChangeArrowheads="1"/>
          </p:cNvSpPr>
          <p:nvPr/>
        </p:nvSpPr>
        <p:spPr bwMode="auto">
          <a:xfrm>
            <a:off x="4440238" y="4178300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23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6" name="Oval 8"/>
          <p:cNvSpPr>
            <a:spLocks noChangeArrowheads="1"/>
          </p:cNvSpPr>
          <p:nvPr/>
        </p:nvSpPr>
        <p:spPr bwMode="auto">
          <a:xfrm>
            <a:off x="2500313" y="4964113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7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7" name="Oval 9"/>
          <p:cNvSpPr>
            <a:spLocks noChangeArrowheads="1"/>
          </p:cNvSpPr>
          <p:nvPr/>
        </p:nvSpPr>
        <p:spPr bwMode="auto">
          <a:xfrm>
            <a:off x="6805613" y="4821238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97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 flipH="1">
            <a:off x="4057650" y="3214688"/>
            <a:ext cx="300038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 flipH="1">
            <a:off x="3454400" y="3892550"/>
            <a:ext cx="296863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4786313" y="3143250"/>
            <a:ext cx="500062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>
            <a:off x="4097338" y="3862388"/>
            <a:ext cx="428625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 flipH="1">
            <a:off x="2857500" y="4594225"/>
            <a:ext cx="3095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>
            <a:off x="5643563" y="3857625"/>
            <a:ext cx="428625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>
            <a:off x="5686425" y="4500563"/>
            <a:ext cx="325438" cy="376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6399213" y="4465638"/>
            <a:ext cx="49530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6" name="Oval 18"/>
          <p:cNvSpPr>
            <a:spLocks noChangeArrowheads="1"/>
          </p:cNvSpPr>
          <p:nvPr/>
        </p:nvSpPr>
        <p:spPr bwMode="auto">
          <a:xfrm>
            <a:off x="4740275" y="5535613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 flipH="1">
            <a:off x="5072063" y="5165725"/>
            <a:ext cx="301625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10" name="Oval 22"/>
          <p:cNvSpPr>
            <a:spLocks noChangeArrowheads="1"/>
          </p:cNvSpPr>
          <p:nvPr/>
        </p:nvSpPr>
        <p:spPr bwMode="auto">
          <a:xfrm>
            <a:off x="4305300" y="2892425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333" name="Line 45"/>
          <p:cNvSpPr>
            <a:spLocks noChangeShapeType="1"/>
          </p:cNvSpPr>
          <p:nvPr/>
        </p:nvSpPr>
        <p:spPr bwMode="auto">
          <a:xfrm flipH="1">
            <a:off x="2474913" y="2846388"/>
            <a:ext cx="323850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2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4" grpId="0" animBg="1"/>
      <p:bldP spid="396325" grpId="0" animBg="1"/>
      <p:bldP spid="396326" grpId="0" animBg="1"/>
      <p:bldP spid="396327" grpId="0" animBg="1"/>
      <p:bldP spid="396328" grpId="0" animBg="1"/>
      <p:bldP spid="396329" grpId="0" animBg="1"/>
      <p:bldP spid="396330" grpId="0" animBg="1"/>
      <p:bldP spid="396331" grpId="0" animBg="1"/>
      <p:bldP spid="396332" grpId="0" animBg="1"/>
      <p:bldP spid="396290" grpId="0" animBg="1"/>
      <p:bldP spid="396291" grpId="0" animBg="1"/>
      <p:bldP spid="396292" grpId="0" animBg="1"/>
      <p:bldP spid="396293" grpId="0" animBg="1"/>
      <p:bldP spid="396294" grpId="0" animBg="1"/>
      <p:bldP spid="396295" grpId="0" animBg="1"/>
      <p:bldP spid="396296" grpId="0" animBg="1"/>
      <p:bldP spid="396297" grpId="0" animBg="1"/>
      <p:bldP spid="396298" grpId="0" animBg="1"/>
      <p:bldP spid="396299" grpId="0" animBg="1"/>
      <p:bldP spid="396300" grpId="0" animBg="1"/>
      <p:bldP spid="396301" grpId="0" animBg="1"/>
      <p:bldP spid="396302" grpId="0" animBg="1"/>
      <p:bldP spid="396303" grpId="0" animBg="1"/>
      <p:bldP spid="396304" grpId="0" animBg="1"/>
      <p:bldP spid="396305" grpId="0" animBg="1"/>
      <p:bldP spid="396307" grpId="0" animBg="1"/>
      <p:bldP spid="396310" grpId="0" animBg="1"/>
      <p:bldP spid="3963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Clr>
                <a:srgbClr val="006600"/>
              </a:buClr>
              <a:buFont typeface="Wingdings" panose="05000000000000000000" pitchFamily="2" charset="2"/>
              <a:buChar char="Ä"/>
            </a:pPr>
            <a:r>
              <a:rPr kumimoji="1" lang="zh-CN" altLang="en-US" sz="3200" dirty="0" smtClean="0"/>
              <a:t> 删除结点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删除操作在查找成功之后进行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并且要求在删除操作后，仍然保持二叉排序树的特性。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被删除的结点只能是下列三种情况之一</a:t>
            </a:r>
            <a:r>
              <a:rPr kumimoji="1" lang="en-US" altLang="zh-CN" dirty="0" smtClean="0"/>
              <a:t>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(1)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叶子结点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(2)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只有左子树</a:t>
            </a:r>
            <a:r>
              <a:rPr kumimoji="1" lang="zh-CN" altLang="en-US" dirty="0" smtClean="0"/>
              <a:t>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只有右子树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(3)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既有左子树，也有右子树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12493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E51E17-408E-490B-872E-EAAE306BDDF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560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5" name="内容占位符 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solidFill>
                  <a:srgbClr val="3333FF"/>
                </a:solidFill>
              </a:rPr>
              <a:t>删除算法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若查找不成功，返回函数值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不删除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否则，删除当前结点并返回函数值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Delete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ree &amp;T,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{</a:t>
            </a: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 smtClean="0"/>
              <a:t>p=T;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6600"/>
                </a:solidFill>
              </a:rPr>
              <a:t>	</a:t>
            </a:r>
            <a:r>
              <a:rPr kumimoji="1" lang="en-US" altLang="zh-CN" dirty="0" smtClean="0"/>
              <a:t>if (!</a:t>
            </a:r>
            <a:r>
              <a:rPr kumimoji="1" lang="en-US" altLang="zh-CN" sz="2400" dirty="0" err="1" smtClean="0"/>
              <a:t>SearchT</a:t>
            </a:r>
            <a:r>
              <a:rPr kumimoji="1" lang="en-US" altLang="zh-CN" dirty="0" smtClean="0"/>
              <a:t>(T, key, p)) return 0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</a:rPr>
              <a:t>(</a:t>
            </a:r>
            <a:r>
              <a:rPr kumimoji="1" lang="en-US" altLang="zh-CN" dirty="0" smtClean="0">
                <a:solidFill>
                  <a:srgbClr val="3333FF"/>
                </a:solidFill>
              </a:rPr>
              <a:t>……  //</a:t>
            </a:r>
            <a:r>
              <a:rPr kumimoji="1" lang="zh-CN" altLang="en-US" dirty="0" smtClean="0">
                <a:solidFill>
                  <a:srgbClr val="3333FF"/>
                </a:solidFill>
              </a:rPr>
              <a:t>进行删除操作</a:t>
            </a:r>
            <a:r>
              <a:rPr kumimoji="1" lang="en-US" altLang="zh-CN" dirty="0" smtClean="0">
                <a:solidFill>
                  <a:srgbClr val="3333FF"/>
                </a:solidFill>
              </a:rPr>
              <a:t>)</a:t>
            </a:r>
            <a:endParaRPr kumimoji="1" lang="zh-CN" altLang="en-US" dirty="0" smtClean="0">
              <a:solidFill>
                <a:srgbClr val="3333FF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}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DeleteT</a:t>
            </a:r>
            <a:endParaRPr kumimoji="1"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2595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DC6538-D7C5-408B-A3E2-8B3B98C1ED34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0986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查找分类</a:t>
            </a:r>
          </a:p>
        </p:txBody>
      </p:sp>
      <p:sp>
        <p:nvSpPr>
          <p:cNvPr id="2662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静态查找</a:t>
            </a:r>
          </a:p>
          <a:p>
            <a:pPr marL="357188" indent="-357188">
              <a:buFont typeface="Wingdings" pitchFamily="2" charset="2"/>
              <a:buNone/>
            </a:pPr>
            <a:r>
              <a:rPr kumimoji="1" lang="zh-CN" altLang="en-US" dirty="0" smtClean="0"/>
              <a:t>	没有改变数据表的</a:t>
            </a:r>
            <a:r>
              <a:rPr kumimoji="1" lang="zh-CN" altLang="en-US" dirty="0" smtClean="0">
                <a:solidFill>
                  <a:srgbClr val="0000FF"/>
                </a:solidFill>
              </a:rPr>
              <a:t>查找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57188" indent="-357188"/>
            <a:endParaRPr kumimoji="1" lang="zh-CN" altLang="en-US" dirty="0" smtClean="0"/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动态查找</a:t>
            </a:r>
          </a:p>
          <a:p>
            <a:pPr marL="357188" indent="-357188">
              <a:buNone/>
            </a:pPr>
            <a:r>
              <a:rPr kumimoji="1" lang="zh-CN" altLang="en-US" dirty="0" smtClean="0"/>
              <a:t>	可能需要在数据表中进行</a:t>
            </a:r>
            <a:r>
              <a:rPr kumimoji="1" lang="zh-CN" altLang="en-US" dirty="0" smtClean="0">
                <a:solidFill>
                  <a:srgbClr val="0000FF"/>
                </a:solidFill>
              </a:rPr>
              <a:t>插入</a:t>
            </a:r>
            <a:r>
              <a:rPr kumimoji="1" lang="zh-CN" altLang="en-US" dirty="0" smtClean="0"/>
              <a:t>操作或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删除</a:t>
            </a:r>
            <a:r>
              <a:rPr kumimoji="1" lang="zh-CN" altLang="en-US" dirty="0" smtClean="0"/>
              <a:t>操作的查找。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47CA33-A1B9-4413-9602-E991D9ED1C9A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37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79" name="内容占位符 28"/>
          <p:cNvSpPr>
            <a:spLocks noGrp="1"/>
          </p:cNvSpPr>
          <p:nvPr>
            <p:ph idx="1"/>
          </p:nvPr>
        </p:nvSpPr>
        <p:spPr>
          <a:xfrm>
            <a:off x="1043608" y="1572418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①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右子树为空，只需重接左子树。</a:t>
            </a:r>
          </a:p>
        </p:txBody>
      </p:sp>
      <p:sp>
        <p:nvSpPr>
          <p:cNvPr id="126980" name="灯片编号占位符 2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B1B34E-A9EB-4232-8986-C511DE76DC3E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374786" name="Line 2"/>
          <p:cNvSpPr>
            <a:spLocks noChangeShapeType="1"/>
          </p:cNvSpPr>
          <p:nvPr/>
        </p:nvSpPr>
        <p:spPr bwMode="auto">
          <a:xfrm flipH="1">
            <a:off x="6408257" y="4122296"/>
            <a:ext cx="337316" cy="392554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7" name="Line 3"/>
          <p:cNvSpPr>
            <a:spLocks noChangeShapeType="1"/>
          </p:cNvSpPr>
          <p:nvPr/>
        </p:nvSpPr>
        <p:spPr bwMode="auto">
          <a:xfrm flipH="1">
            <a:off x="2668588" y="4271963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1468438" y="2135188"/>
            <a:ext cx="2343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4790" name="Oval 6"/>
          <p:cNvSpPr>
            <a:spLocks noChangeArrowheads="1"/>
          </p:cNvSpPr>
          <p:nvPr/>
        </p:nvSpPr>
        <p:spPr bwMode="auto">
          <a:xfrm>
            <a:off x="2960688" y="383540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970088" y="505460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2" name="Oval 8"/>
          <p:cNvSpPr>
            <a:spLocks noChangeArrowheads="1"/>
          </p:cNvSpPr>
          <p:nvPr/>
        </p:nvSpPr>
        <p:spPr bwMode="auto">
          <a:xfrm>
            <a:off x="2274888" y="459740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>
            <a:off x="2732088" y="505460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H="1">
            <a:off x="3417888" y="3225800"/>
            <a:ext cx="68580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5" name="Oval 11"/>
          <p:cNvSpPr>
            <a:spLocks noChangeArrowheads="1"/>
          </p:cNvSpPr>
          <p:nvPr/>
        </p:nvSpPr>
        <p:spPr bwMode="auto">
          <a:xfrm>
            <a:off x="6657090" y="366166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>
            <a:off x="5956300" y="44386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 flipH="1">
            <a:off x="5651500" y="489585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8" name="Line 14"/>
          <p:cNvSpPr>
            <a:spLocks noChangeShapeType="1"/>
          </p:cNvSpPr>
          <p:nvPr/>
        </p:nvSpPr>
        <p:spPr bwMode="auto">
          <a:xfrm>
            <a:off x="6413500" y="489585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>
            <a:off x="6245225" y="3067050"/>
            <a:ext cx="609600" cy="6096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H="1">
            <a:off x="2655888" y="3429000"/>
            <a:ext cx="1239837" cy="1244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>
            <a:off x="6184900" y="3067050"/>
            <a:ext cx="29369" cy="13954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6" name="Text Box 18"/>
          <p:cNvSpPr txBox="1">
            <a:spLocks noChangeArrowheads="1"/>
          </p:cNvSpPr>
          <p:nvPr/>
        </p:nvSpPr>
        <p:spPr bwMode="auto">
          <a:xfrm>
            <a:off x="3441700" y="27797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4803" name="Text Box 19"/>
          <p:cNvSpPr txBox="1">
            <a:spLocks noChangeArrowheads="1"/>
          </p:cNvSpPr>
          <p:nvPr/>
        </p:nvSpPr>
        <p:spPr bwMode="auto">
          <a:xfrm>
            <a:off x="6357938" y="2500313"/>
            <a:ext cx="412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26998" name="Oval 20"/>
          <p:cNvSpPr>
            <a:spLocks noChangeArrowheads="1"/>
          </p:cNvSpPr>
          <p:nvPr/>
        </p:nvSpPr>
        <p:spPr bwMode="auto">
          <a:xfrm>
            <a:off x="3751263" y="3068638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805" name="Oval 21"/>
          <p:cNvSpPr>
            <a:spLocks noChangeArrowheads="1"/>
          </p:cNvSpPr>
          <p:nvPr/>
        </p:nvSpPr>
        <p:spPr bwMode="auto">
          <a:xfrm>
            <a:off x="5888038" y="2765425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806" name="Rectangle 22"/>
          <p:cNvSpPr>
            <a:spLocks noChangeArrowheads="1"/>
          </p:cNvSpPr>
          <p:nvPr/>
        </p:nvSpPr>
        <p:spPr bwMode="auto">
          <a:xfrm>
            <a:off x="4071938" y="5349875"/>
            <a:ext cx="2405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2578100" y="36401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374808" name="Text Box 24"/>
          <p:cNvSpPr txBox="1">
            <a:spLocks noChangeArrowheads="1"/>
          </p:cNvSpPr>
          <p:nvPr/>
        </p:nvSpPr>
        <p:spPr bwMode="auto">
          <a:xfrm>
            <a:off x="7127875" y="35575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00523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nimBg="1"/>
      <p:bldP spid="126983" grpId="0"/>
      <p:bldP spid="374795" grpId="0" animBg="1"/>
      <p:bldP spid="374796" grpId="0" animBg="1"/>
      <p:bldP spid="374797" grpId="0" animBg="1"/>
      <p:bldP spid="374798" grpId="0" animBg="1"/>
      <p:bldP spid="374799" grpId="0" animBg="1"/>
      <p:bldP spid="374800" grpId="0" animBg="1"/>
      <p:bldP spid="374801" grpId="0" animBg="1"/>
      <p:bldP spid="374803" grpId="0"/>
      <p:bldP spid="374805" grpId="0" animBg="1"/>
      <p:bldP spid="374806" grpId="0"/>
      <p:bldP spid="3748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003" name="内容占位符 2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②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</a:rPr>
              <a:t>左子树为空，只需重接右子树。</a:t>
            </a:r>
          </a:p>
        </p:txBody>
      </p:sp>
      <p:sp>
        <p:nvSpPr>
          <p:cNvPr id="128004" name="灯片编号占位符 2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51866-122C-493F-BDD9-F54CD741A44E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128005" name="Rectangle 3"/>
          <p:cNvSpPr>
            <a:spLocks noChangeArrowheads="1"/>
          </p:cNvSpPr>
          <p:nvPr/>
        </p:nvSpPr>
        <p:spPr bwMode="auto">
          <a:xfrm>
            <a:off x="1471613" y="2135188"/>
            <a:ext cx="2405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06" name="Oval 4"/>
          <p:cNvSpPr>
            <a:spLocks noChangeArrowheads="1"/>
          </p:cNvSpPr>
          <p:nvPr/>
        </p:nvSpPr>
        <p:spPr bwMode="auto">
          <a:xfrm>
            <a:off x="2136775" y="387985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28007" name="Oval 5"/>
          <p:cNvSpPr>
            <a:spLocks noChangeArrowheads="1"/>
          </p:cNvSpPr>
          <p:nvPr/>
        </p:nvSpPr>
        <p:spPr bwMode="auto">
          <a:xfrm>
            <a:off x="2898775" y="46418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28008" name="Line 6"/>
          <p:cNvSpPr>
            <a:spLocks noChangeShapeType="1"/>
          </p:cNvSpPr>
          <p:nvPr/>
        </p:nvSpPr>
        <p:spPr bwMode="auto">
          <a:xfrm flipH="1">
            <a:off x="2593975" y="509905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Line 7"/>
          <p:cNvSpPr>
            <a:spLocks noChangeShapeType="1"/>
          </p:cNvSpPr>
          <p:nvPr/>
        </p:nvSpPr>
        <p:spPr bwMode="auto">
          <a:xfrm>
            <a:off x="3355975" y="509905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Line 8"/>
          <p:cNvSpPr>
            <a:spLocks noChangeShapeType="1"/>
          </p:cNvSpPr>
          <p:nvPr/>
        </p:nvSpPr>
        <p:spPr bwMode="auto">
          <a:xfrm>
            <a:off x="2593975" y="4337050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1" name="Line 9"/>
          <p:cNvSpPr>
            <a:spLocks noChangeShapeType="1"/>
          </p:cNvSpPr>
          <p:nvPr/>
        </p:nvSpPr>
        <p:spPr bwMode="auto">
          <a:xfrm flipH="1">
            <a:off x="2593975" y="3270250"/>
            <a:ext cx="68580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8" name="Oval 10"/>
          <p:cNvSpPr>
            <a:spLocks noChangeArrowheads="1"/>
          </p:cNvSpPr>
          <p:nvPr/>
        </p:nvSpPr>
        <p:spPr bwMode="auto">
          <a:xfrm>
            <a:off x="6248400" y="3455988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7010400" y="4217988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 flipH="1">
            <a:off x="6705600" y="4675188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7467600" y="4675188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>
            <a:off x="6705600" y="3913188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5810250" y="2938463"/>
            <a:ext cx="577850" cy="6191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H="1">
            <a:off x="3190875" y="3270250"/>
            <a:ext cx="88900" cy="142398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>
            <a:off x="5824538" y="2976563"/>
            <a:ext cx="1262062" cy="13176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0" name="Text Box 18"/>
          <p:cNvSpPr txBox="1">
            <a:spLocks noChangeArrowheads="1"/>
          </p:cNvSpPr>
          <p:nvPr/>
        </p:nvSpPr>
        <p:spPr bwMode="auto">
          <a:xfrm>
            <a:off x="2700338" y="28225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5895975" y="24003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28022" name="Oval 20"/>
          <p:cNvSpPr>
            <a:spLocks noChangeArrowheads="1"/>
          </p:cNvSpPr>
          <p:nvPr/>
        </p:nvSpPr>
        <p:spPr bwMode="auto">
          <a:xfrm>
            <a:off x="3060700" y="29654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29" name="Oval 21"/>
          <p:cNvSpPr>
            <a:spLocks noChangeArrowheads="1"/>
          </p:cNvSpPr>
          <p:nvPr/>
        </p:nvSpPr>
        <p:spPr bwMode="auto">
          <a:xfrm>
            <a:off x="5435600" y="2543175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30" name="Rectangle 22"/>
          <p:cNvSpPr>
            <a:spLocks noChangeArrowheads="1"/>
          </p:cNvSpPr>
          <p:nvPr/>
        </p:nvSpPr>
        <p:spPr bwMode="auto">
          <a:xfrm>
            <a:off x="4354513" y="5135563"/>
            <a:ext cx="2466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Text Box 23"/>
          <p:cNvSpPr txBox="1">
            <a:spLocks noChangeArrowheads="1"/>
          </p:cNvSpPr>
          <p:nvPr/>
        </p:nvSpPr>
        <p:spPr bwMode="auto">
          <a:xfrm>
            <a:off x="1763713" y="37576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35191" name="Text Box 24"/>
          <p:cNvSpPr txBox="1">
            <a:spLocks noChangeArrowheads="1"/>
          </p:cNvSpPr>
          <p:nvPr/>
        </p:nvSpPr>
        <p:spPr bwMode="auto">
          <a:xfrm>
            <a:off x="6732588" y="3263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49266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3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375818" grpId="0" animBg="1"/>
      <p:bldP spid="375819" grpId="0" animBg="1"/>
      <p:bldP spid="375820" grpId="0" animBg="1"/>
      <p:bldP spid="375821" grpId="0" animBg="1"/>
      <p:bldP spid="375822" grpId="0" animBg="1"/>
      <p:bldP spid="375823" grpId="0" animBg="1"/>
      <p:bldP spid="375824" grpId="0" animBg="1"/>
      <p:bldP spid="375825" grpId="0" animBg="1"/>
      <p:bldP spid="375827" grpId="0" autoUpdateAnimBg="0"/>
      <p:bldP spid="375829" grpId="0" animBg="1"/>
      <p:bldP spid="375830" grpId="0"/>
      <p:bldP spid="1351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19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③</a:t>
            </a:r>
            <a:r>
              <a:rPr kumimoji="1" lang="zh-CN" altLang="en-US" dirty="0" smtClean="0">
                <a:solidFill>
                  <a:srgbClr val="3333FF"/>
                </a:solidFill>
              </a:rPr>
              <a:t>子树均不空。</a:t>
            </a:r>
            <a:endParaRPr kumimoji="1" lang="zh-CN" altLang="en-US" dirty="0" smtClean="0">
              <a:solidFill>
                <a:srgbClr val="006600"/>
              </a:solidFill>
            </a:endParaRP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/>
              <a:t>q=p; s=p-&gt;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 </a:t>
            </a:r>
            <a:r>
              <a:rPr kumimoji="1" lang="en-US" altLang="zh-CN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dirty="0" smtClean="0">
                <a:solidFill>
                  <a:srgbClr val="006600"/>
                </a:solidFill>
              </a:rPr>
              <a:t>往左支走一步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C00000"/>
                </a:solidFill>
              </a:rPr>
              <a:t>while</a:t>
            </a:r>
            <a:r>
              <a:rPr kumimoji="1" lang="en-US" altLang="zh-CN" dirty="0" smtClean="0"/>
              <a:t>(s-&gt;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) { p=s; s=s-&gt;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 }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   // s</a:t>
            </a:r>
            <a:r>
              <a:rPr kumimoji="1" lang="zh-CN" altLang="en-US" dirty="0" smtClean="0">
                <a:solidFill>
                  <a:srgbClr val="008000"/>
                </a:solidFill>
              </a:rPr>
              <a:t>指向被删结点</a:t>
            </a:r>
            <a:r>
              <a:rPr kumimoji="1" lang="en-US" altLang="zh-CN" dirty="0" smtClean="0">
                <a:solidFill>
                  <a:srgbClr val="008000"/>
                </a:solidFill>
              </a:rPr>
              <a:t>q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的前驱结点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/>
              <a:t>q-&gt;key=s-&gt;key;	</a:t>
            </a:r>
            <a:r>
              <a:rPr kumimoji="1" lang="en-US" altLang="zh-CN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dirty="0" smtClean="0">
                <a:solidFill>
                  <a:srgbClr val="006600"/>
                </a:solidFill>
              </a:rPr>
              <a:t>用</a:t>
            </a:r>
            <a:r>
              <a:rPr kumimoji="1" lang="en-US" altLang="zh-CN" dirty="0" smtClean="0">
                <a:solidFill>
                  <a:srgbClr val="006600"/>
                </a:solidFill>
              </a:rPr>
              <a:t>s</a:t>
            </a:r>
            <a:r>
              <a:rPr kumimoji="1" lang="zh-CN" altLang="en-US" dirty="0" smtClean="0">
                <a:solidFill>
                  <a:srgbClr val="006600"/>
                </a:solidFill>
              </a:rPr>
              <a:t>结点值替换</a:t>
            </a:r>
            <a:r>
              <a:rPr kumimoji="1" lang="en-US" altLang="zh-CN" dirty="0" smtClean="0">
                <a:solidFill>
                  <a:srgbClr val="006600"/>
                </a:solidFill>
              </a:rPr>
              <a:t>q</a:t>
            </a:r>
            <a:endParaRPr kumimoji="1" lang="en-US" altLang="zh-CN" dirty="0" smtClean="0"/>
          </a:p>
          <a:p>
            <a:pPr marL="714375">
              <a:spcBef>
                <a:spcPts val="0"/>
              </a:spcBef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if</a:t>
            </a:r>
            <a:r>
              <a:rPr kumimoji="1" lang="en-US" altLang="zh-CN" dirty="0" smtClean="0">
                <a:solidFill>
                  <a:srgbClr val="FF00FF"/>
                </a:solidFill>
              </a:rPr>
              <a:t> </a:t>
            </a:r>
            <a:r>
              <a:rPr kumimoji="1" lang="en-US" altLang="zh-CN" dirty="0" smtClean="0"/>
              <a:t>(p==q) q-&gt;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=s-&gt;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</a:t>
            </a:r>
            <a:r>
              <a:rPr kumimoji="1" lang="zh-CN" altLang="en-US" dirty="0" smtClean="0">
                <a:solidFill>
                  <a:srgbClr val="008000"/>
                </a:solidFill>
              </a:rPr>
              <a:t>是</a:t>
            </a:r>
            <a:r>
              <a:rPr kumimoji="1" lang="en-US" altLang="zh-CN" dirty="0" smtClean="0">
                <a:solidFill>
                  <a:srgbClr val="008000"/>
                </a:solidFill>
              </a:rPr>
              <a:t>q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的左孩子</a:t>
            </a:r>
            <a:endParaRPr kumimoji="1" lang="en-US" altLang="zh-CN" dirty="0" smtClean="0">
              <a:solidFill>
                <a:srgbClr val="FF00FF"/>
              </a:solidFill>
            </a:endParaRPr>
          </a:p>
          <a:p>
            <a:pPr marL="714375">
              <a:spcBef>
                <a:spcPts val="0"/>
              </a:spcBef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else</a:t>
            </a:r>
            <a:r>
              <a:rPr kumimoji="1" lang="en-US" altLang="zh-CN" dirty="0" smtClean="0">
                <a:solidFill>
                  <a:srgbClr val="FF00FF"/>
                </a:solidFill>
              </a:rPr>
              <a:t> </a:t>
            </a:r>
            <a:r>
              <a:rPr kumimoji="1" lang="en-US" altLang="zh-CN" dirty="0" smtClean="0"/>
              <a:t>p-&gt;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=s-&gt;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重接</a:t>
            </a:r>
            <a:r>
              <a:rPr kumimoji="1" lang="en-US" altLang="zh-CN" dirty="0" smtClean="0">
                <a:solidFill>
                  <a:srgbClr val="008000"/>
                </a:solidFill>
              </a:rPr>
              <a:t>p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的右子树</a:t>
            </a:r>
            <a:endParaRPr kumimoji="1" lang="en-US" altLang="zh-CN" dirty="0" smtClean="0"/>
          </a:p>
        </p:txBody>
      </p:sp>
      <p:sp>
        <p:nvSpPr>
          <p:cNvPr id="129028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97BC47-98FF-4469-B476-9119F65939CF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640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3"/>
          <p:cNvSpPr>
            <a:spLocks noChangeArrowheads="1"/>
          </p:cNvSpPr>
          <p:nvPr/>
        </p:nvSpPr>
        <p:spPr bwMode="auto">
          <a:xfrm>
            <a:off x="3484563" y="3160713"/>
            <a:ext cx="442912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1" name="Oval 4"/>
          <p:cNvSpPr>
            <a:spLocks noChangeArrowheads="1"/>
          </p:cNvSpPr>
          <p:nvPr/>
        </p:nvSpPr>
        <p:spPr bwMode="auto">
          <a:xfrm>
            <a:off x="5446713" y="32273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2" name="Oval 5"/>
          <p:cNvSpPr>
            <a:spLocks noChangeArrowheads="1"/>
          </p:cNvSpPr>
          <p:nvPr/>
        </p:nvSpPr>
        <p:spPr bwMode="auto">
          <a:xfrm>
            <a:off x="2460625" y="3713163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3" name="Oval 6"/>
          <p:cNvSpPr>
            <a:spLocks noChangeArrowheads="1"/>
          </p:cNvSpPr>
          <p:nvPr/>
        </p:nvSpPr>
        <p:spPr bwMode="auto">
          <a:xfrm>
            <a:off x="6416675" y="37988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90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4" name="Oval 7"/>
          <p:cNvSpPr>
            <a:spLocks noChangeArrowheads="1"/>
          </p:cNvSpPr>
          <p:nvPr/>
        </p:nvSpPr>
        <p:spPr bwMode="auto">
          <a:xfrm>
            <a:off x="6011863" y="4470400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5" name="Oval 8"/>
          <p:cNvSpPr>
            <a:spLocks noChangeArrowheads="1"/>
          </p:cNvSpPr>
          <p:nvPr/>
        </p:nvSpPr>
        <p:spPr bwMode="auto">
          <a:xfrm>
            <a:off x="4098925" y="3844925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6" name="Oval 9"/>
          <p:cNvSpPr>
            <a:spLocks noChangeArrowheads="1"/>
          </p:cNvSpPr>
          <p:nvPr/>
        </p:nvSpPr>
        <p:spPr bwMode="auto">
          <a:xfrm>
            <a:off x="3360738" y="4487863"/>
            <a:ext cx="442912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4875213" y="4543425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8" name="Line 11"/>
          <p:cNvSpPr>
            <a:spLocks noChangeShapeType="1"/>
          </p:cNvSpPr>
          <p:nvPr/>
        </p:nvSpPr>
        <p:spPr bwMode="auto">
          <a:xfrm flipH="1">
            <a:off x="3884613" y="2968625"/>
            <a:ext cx="539750" cy="2730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Line 12"/>
          <p:cNvSpPr>
            <a:spLocks noChangeShapeType="1"/>
          </p:cNvSpPr>
          <p:nvPr/>
        </p:nvSpPr>
        <p:spPr bwMode="auto">
          <a:xfrm flipH="1">
            <a:off x="2874963" y="3441700"/>
            <a:ext cx="642937" cy="3571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0" name="Line 13"/>
          <p:cNvSpPr>
            <a:spLocks noChangeShapeType="1"/>
          </p:cNvSpPr>
          <p:nvPr/>
        </p:nvSpPr>
        <p:spPr bwMode="auto">
          <a:xfrm>
            <a:off x="4859338" y="2998788"/>
            <a:ext cx="587375" cy="3000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1" name="Line 14"/>
          <p:cNvSpPr>
            <a:spLocks noChangeShapeType="1"/>
          </p:cNvSpPr>
          <p:nvPr/>
        </p:nvSpPr>
        <p:spPr bwMode="auto">
          <a:xfrm>
            <a:off x="3806825" y="3508375"/>
            <a:ext cx="354013" cy="3619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2" name="Line 15"/>
          <p:cNvSpPr>
            <a:spLocks noChangeShapeType="1"/>
          </p:cNvSpPr>
          <p:nvPr/>
        </p:nvSpPr>
        <p:spPr bwMode="auto">
          <a:xfrm flipH="1">
            <a:off x="3732213" y="4159250"/>
            <a:ext cx="403225" cy="3540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3" name="Line 16"/>
          <p:cNvSpPr>
            <a:spLocks noChangeShapeType="1"/>
          </p:cNvSpPr>
          <p:nvPr/>
        </p:nvSpPr>
        <p:spPr bwMode="auto">
          <a:xfrm>
            <a:off x="5875338" y="3513138"/>
            <a:ext cx="571500" cy="3571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4" name="Line 17"/>
          <p:cNvSpPr>
            <a:spLocks noChangeShapeType="1"/>
          </p:cNvSpPr>
          <p:nvPr/>
        </p:nvSpPr>
        <p:spPr bwMode="auto">
          <a:xfrm flipH="1">
            <a:off x="6303963" y="4156075"/>
            <a:ext cx="295275" cy="3111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4508500" y="4168775"/>
            <a:ext cx="422275" cy="4016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6" name="Oval 19"/>
          <p:cNvSpPr>
            <a:spLocks noChangeArrowheads="1"/>
          </p:cNvSpPr>
          <p:nvPr/>
        </p:nvSpPr>
        <p:spPr bwMode="auto">
          <a:xfrm>
            <a:off x="4037013" y="53101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42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 flipH="1">
            <a:off x="4389438" y="4840288"/>
            <a:ext cx="500062" cy="5000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8" name="Oval 25"/>
          <p:cNvSpPr>
            <a:spLocks noChangeArrowheads="1"/>
          </p:cNvSpPr>
          <p:nvPr/>
        </p:nvSpPr>
        <p:spPr bwMode="auto">
          <a:xfrm>
            <a:off x="4424363" y="2727325"/>
            <a:ext cx="441325" cy="382588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69" name="AutoShape 26"/>
          <p:cNvSpPr>
            <a:spLocks noChangeArrowheads="1"/>
          </p:cNvSpPr>
          <p:nvPr/>
        </p:nvSpPr>
        <p:spPr bwMode="auto">
          <a:xfrm>
            <a:off x="2089150" y="2441575"/>
            <a:ext cx="1716088" cy="442913"/>
          </a:xfrm>
          <a:prstGeom prst="wedgeRoundRectCallout">
            <a:avLst>
              <a:gd name="adj1" fmla="val 84662"/>
              <a:gd name="adj2" fmla="val 40269"/>
              <a:gd name="adj3" fmla="val 1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zh-CN" altLang="en-US" sz="28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被删结点</a:t>
            </a:r>
          </a:p>
        </p:txBody>
      </p:sp>
      <p:sp>
        <p:nvSpPr>
          <p:cNvPr id="292892" name="AutoShape 28"/>
          <p:cNvSpPr>
            <a:spLocks noChangeArrowheads="1"/>
          </p:cNvSpPr>
          <p:nvPr/>
        </p:nvSpPr>
        <p:spPr bwMode="auto">
          <a:xfrm>
            <a:off x="5018088" y="5441950"/>
            <a:ext cx="1685925" cy="415925"/>
          </a:xfrm>
          <a:prstGeom prst="wedgeRoundRectCallout">
            <a:avLst>
              <a:gd name="adj1" fmla="val -42255"/>
              <a:gd name="adj2" fmla="val -177134"/>
              <a:gd name="adj3" fmla="val 1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zh-CN" altLang="en-US" sz="28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前驱结点</a:t>
            </a:r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>
            <a:off x="4875213" y="4543425"/>
            <a:ext cx="441325" cy="382588"/>
          </a:xfrm>
          <a:prstGeom prst="ellipse">
            <a:avLst/>
          </a:prstGeom>
          <a:solidFill>
            <a:srgbClr val="008000"/>
          </a:solidFill>
          <a:ln w="3492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4256088" y="4227513"/>
            <a:ext cx="47625" cy="1069975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>
            <a:off x="3475038" y="3160713"/>
            <a:ext cx="442912" cy="382587"/>
          </a:xfrm>
          <a:prstGeom prst="ellips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>
            <a:off x="4089400" y="3844925"/>
            <a:ext cx="441325" cy="382588"/>
          </a:xfrm>
          <a:prstGeom prst="ellips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H="1">
            <a:off x="3894138" y="2968625"/>
            <a:ext cx="539750" cy="273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3797300" y="3498850"/>
            <a:ext cx="363538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4502150" y="4168775"/>
            <a:ext cx="428625" cy="4016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3" name="Oval 39"/>
          <p:cNvSpPr>
            <a:spLocks noChangeArrowheads="1"/>
          </p:cNvSpPr>
          <p:nvPr/>
        </p:nvSpPr>
        <p:spPr bwMode="auto">
          <a:xfrm>
            <a:off x="4422775" y="2727325"/>
            <a:ext cx="441325" cy="382588"/>
          </a:xfrm>
          <a:prstGeom prst="ellipse">
            <a:avLst/>
          </a:prstGeom>
          <a:solidFill>
            <a:srgbClr val="008000"/>
          </a:solidFill>
          <a:ln w="3492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130079" name="Text Box 40"/>
          <p:cNvSpPr txBox="1">
            <a:spLocks noChangeArrowheads="1"/>
          </p:cNvSpPr>
          <p:nvPr/>
        </p:nvSpPr>
        <p:spPr bwMode="auto">
          <a:xfrm>
            <a:off x="4516438" y="2225675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</a:t>
            </a:r>
          </a:p>
        </p:txBody>
      </p:sp>
      <p:sp>
        <p:nvSpPr>
          <p:cNvPr id="292905" name="Text Box 41"/>
          <p:cNvSpPr txBox="1">
            <a:spLocks noChangeArrowheads="1"/>
          </p:cNvSpPr>
          <p:nvPr/>
        </p:nvSpPr>
        <p:spPr bwMode="auto">
          <a:xfrm>
            <a:off x="4384675" y="3362325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5089525" y="4102100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s</a:t>
            </a:r>
          </a:p>
        </p:txBody>
      </p:sp>
      <p:sp>
        <p:nvSpPr>
          <p:cNvPr id="130082" name="标题 4"/>
          <p:cNvSpPr>
            <a:spLocks noGrp="1"/>
          </p:cNvSpPr>
          <p:nvPr>
            <p:ph type="title"/>
          </p:nvPr>
        </p:nvSpPr>
        <p:spPr>
          <a:xfrm>
            <a:off x="1036638" y="298450"/>
            <a:ext cx="7143750" cy="1093788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83" name="内容占位符 37"/>
          <p:cNvSpPr>
            <a:spLocks noGrp="1"/>
          </p:cNvSpPr>
          <p:nvPr>
            <p:ph idx="1"/>
          </p:nvPr>
        </p:nvSpPr>
        <p:spPr>
          <a:xfrm>
            <a:off x="1071563" y="1571625"/>
            <a:ext cx="7143750" cy="4329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anose="02010609060101010101" pitchFamily="49" charset="-122"/>
              </a:rPr>
              <a:t>例 </a:t>
            </a:r>
            <a:r>
              <a:rPr kumimoji="1" lang="zh-CN" altLang="en-US" dirty="0" smtClean="0">
                <a:latin typeface="楷体" panose="02010609060101010101" pitchFamily="49" charset="-122"/>
              </a:rPr>
              <a:t>以前驱结点替代被删除结点。</a:t>
            </a:r>
          </a:p>
        </p:txBody>
      </p:sp>
      <p:sp>
        <p:nvSpPr>
          <p:cNvPr id="130084" name="灯片编号占位符 3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44391C-B4F2-42B4-A216-57676802AE5D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105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1000"/>
                                        <p:tgtEl>
                                          <p:spTgt spid="292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1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1000"/>
                                        <p:tgtEl>
                                          <p:spTgt spid="292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292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92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000"/>
                                        <p:tgtEl>
                                          <p:spTgt spid="292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/>
      <p:bldP spid="292882" grpId="0" animBg="1"/>
      <p:bldP spid="292884" grpId="0" animBg="1"/>
      <p:bldP spid="292892" grpId="0" animBg="1"/>
      <p:bldP spid="292892" grpId="1" animBg="1"/>
      <p:bldP spid="292896" grpId="0" animBg="1" autoUpdateAnimBg="0"/>
      <p:bldP spid="292896" grpId="1" animBg="1"/>
      <p:bldP spid="292897" grpId="0" animBg="1"/>
      <p:bldP spid="292898" grpId="0" animBg="1"/>
      <p:bldP spid="292899" grpId="0" animBg="1"/>
      <p:bldP spid="292900" grpId="0" animBg="1"/>
      <p:bldP spid="292901" grpId="0" animBg="1"/>
      <p:bldP spid="292902" grpId="0" animBg="1"/>
      <p:bldP spid="292902" grpId="1" animBg="1"/>
      <p:bldP spid="292903" grpId="0" animBg="1" autoUpdateAnimBg="0"/>
      <p:bldP spid="292905" grpId="0"/>
      <p:bldP spid="292906" grpId="0"/>
      <p:bldP spid="29290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310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z="3200" dirty="0" smtClean="0">
                <a:solidFill>
                  <a:srgbClr val="A50021"/>
                </a:solidFill>
              </a:rPr>
              <a:t> 查找性能分析</a:t>
            </a:r>
          </a:p>
          <a:p>
            <a:r>
              <a:rPr kumimoji="1" lang="zh-CN" altLang="en-US" dirty="0" smtClean="0"/>
              <a:t>对于每一棵二叉排序树，均可按照平均查找长度的定义来计算它的</a:t>
            </a:r>
            <a:r>
              <a:rPr kumimoji="1" lang="en-US" altLang="zh-CN" i="1" dirty="0" smtClean="0"/>
              <a:t>ASL</a:t>
            </a:r>
            <a:r>
              <a:rPr kumimoji="1" lang="zh-CN" altLang="en-US" dirty="0" smtClean="0"/>
              <a:t>值。</a:t>
            </a:r>
          </a:p>
          <a:p>
            <a:pPr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/>
              <a:t> 由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个关键字值构造所得的不同形态的二叉排序树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其平均查找长度不一定相同，甚至可能差别很大。</a:t>
            </a: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91A744-8349-4C24-80B2-37839F84D864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7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46188" y="4019550"/>
            <a:ext cx="6515100" cy="1871663"/>
            <a:chOff x="859" y="2160"/>
            <a:chExt cx="4104" cy="1179"/>
          </a:xfrm>
        </p:grpSpPr>
        <p:grpSp>
          <p:nvGrpSpPr>
            <p:cNvPr id="132115" name="Group 41"/>
            <p:cNvGrpSpPr>
              <a:grpSpLocks/>
            </p:cNvGrpSpPr>
            <p:nvPr/>
          </p:nvGrpSpPr>
          <p:grpSpPr bwMode="auto">
            <a:xfrm>
              <a:off x="3601" y="2224"/>
              <a:ext cx="1362" cy="1115"/>
              <a:chOff x="3675" y="2129"/>
              <a:chExt cx="1238" cy="1014"/>
            </a:xfrm>
          </p:grpSpPr>
          <p:sp>
            <p:nvSpPr>
              <p:cNvPr id="132118" name="Oval 15"/>
              <p:cNvSpPr>
                <a:spLocks noChangeArrowheads="1"/>
              </p:cNvSpPr>
              <p:nvPr/>
            </p:nvSpPr>
            <p:spPr bwMode="auto">
              <a:xfrm>
                <a:off x="4211" y="2129"/>
                <a:ext cx="219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2119" name="Oval 16"/>
              <p:cNvSpPr>
                <a:spLocks noChangeArrowheads="1"/>
              </p:cNvSpPr>
              <p:nvPr/>
            </p:nvSpPr>
            <p:spPr bwMode="auto">
              <a:xfrm>
                <a:off x="4695" y="2494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2120" name="Oval 17"/>
              <p:cNvSpPr>
                <a:spLocks noChangeArrowheads="1"/>
              </p:cNvSpPr>
              <p:nvPr/>
            </p:nvSpPr>
            <p:spPr bwMode="auto">
              <a:xfrm>
                <a:off x="4447" y="2940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2121" name="Oval 18"/>
              <p:cNvSpPr>
                <a:spLocks noChangeArrowheads="1"/>
              </p:cNvSpPr>
              <p:nvPr/>
            </p:nvSpPr>
            <p:spPr bwMode="auto">
              <a:xfrm>
                <a:off x="3675" y="2501"/>
                <a:ext cx="204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122" name="Oval 19"/>
              <p:cNvSpPr>
                <a:spLocks noChangeArrowheads="1"/>
              </p:cNvSpPr>
              <p:nvPr/>
            </p:nvSpPr>
            <p:spPr bwMode="auto">
              <a:xfrm>
                <a:off x="3969" y="2932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2123" name="Line 20"/>
              <p:cNvSpPr>
                <a:spLocks noChangeShapeType="1"/>
              </p:cNvSpPr>
              <p:nvPr/>
            </p:nvSpPr>
            <p:spPr bwMode="auto">
              <a:xfrm flipH="1">
                <a:off x="3818" y="2251"/>
                <a:ext cx="39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4" name="Line 21"/>
              <p:cNvSpPr>
                <a:spLocks noChangeShapeType="1"/>
              </p:cNvSpPr>
              <p:nvPr/>
            </p:nvSpPr>
            <p:spPr bwMode="auto">
              <a:xfrm>
                <a:off x="4430" y="2251"/>
                <a:ext cx="349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Line 22"/>
              <p:cNvSpPr>
                <a:spLocks noChangeShapeType="1"/>
              </p:cNvSpPr>
              <p:nvPr/>
            </p:nvSpPr>
            <p:spPr bwMode="auto">
              <a:xfrm>
                <a:off x="3818" y="2697"/>
                <a:ext cx="219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Line 23"/>
              <p:cNvSpPr>
                <a:spLocks noChangeShapeType="1"/>
              </p:cNvSpPr>
              <p:nvPr/>
            </p:nvSpPr>
            <p:spPr bwMode="auto">
              <a:xfrm flipH="1">
                <a:off x="4605" y="2697"/>
                <a:ext cx="174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16" name="Text Box 3"/>
            <p:cNvSpPr txBox="1">
              <a:spLocks noChangeArrowheads="1"/>
            </p:cNvSpPr>
            <p:nvPr/>
          </p:nvSpPr>
          <p:spPr bwMode="auto">
            <a:xfrm>
              <a:off x="859" y="2160"/>
              <a:ext cx="3077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由关键字 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5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4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构造而得的二叉排序树，</a:t>
              </a:r>
              <a:endParaRPr kumimoji="1" lang="zh-CN" altLang="en-US" sz="3200" b="1" dirty="0">
                <a:solidFill>
                  <a:srgbClr val="CC33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32117" name="Rectangle 35"/>
            <p:cNvSpPr>
              <a:spLocks noChangeArrowheads="1"/>
            </p:cNvSpPr>
            <p:nvPr/>
          </p:nvSpPr>
          <p:spPr bwMode="auto">
            <a:xfrm>
              <a:off x="891" y="2840"/>
              <a:ext cx="28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ASL</a:t>
              </a:r>
              <a:r>
                <a:rPr kumimoji="1" lang="en-US" altLang="zh-CN" sz="3200" b="1">
                  <a:solidFill>
                    <a:srgbClr val="CC3300"/>
                  </a:solidFill>
                  <a:latin typeface="Times New Roman" pitchFamily="18" charset="0"/>
                  <a:ea typeface="楷体_GB2312" pitchFamily="49" charset="-122"/>
                </a:rPr>
                <a:t>=(1+2+3+2+3)/5</a:t>
              </a: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=2.2</a:t>
              </a:r>
            </a:p>
          </p:txBody>
        </p:sp>
      </p:grpSp>
      <p:grpSp>
        <p:nvGrpSpPr>
          <p:cNvPr id="132099" name="Group 43"/>
          <p:cNvGrpSpPr>
            <a:grpSpLocks/>
          </p:cNvGrpSpPr>
          <p:nvPr/>
        </p:nvGrpSpPr>
        <p:grpSpPr bwMode="auto">
          <a:xfrm>
            <a:off x="1214438" y="1930400"/>
            <a:ext cx="6546850" cy="2125663"/>
            <a:chOff x="839" y="1002"/>
            <a:chExt cx="4124" cy="1339"/>
          </a:xfrm>
        </p:grpSpPr>
        <p:sp>
          <p:nvSpPr>
            <p:cNvPr id="132103" name="Text Box 4"/>
            <p:cNvSpPr txBox="1">
              <a:spLocks noChangeArrowheads="1"/>
            </p:cNvSpPr>
            <p:nvPr/>
          </p:nvSpPr>
          <p:spPr bwMode="auto">
            <a:xfrm>
              <a:off x="839" y="1166"/>
              <a:ext cx="3039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由关键字 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4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5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构造而得的二叉排序树，</a:t>
              </a:r>
            </a:p>
          </p:txBody>
        </p:sp>
        <p:sp>
          <p:nvSpPr>
            <p:cNvPr id="132104" name="Rectangle 34"/>
            <p:cNvSpPr>
              <a:spLocks noChangeArrowheads="1"/>
            </p:cNvSpPr>
            <p:nvPr/>
          </p:nvSpPr>
          <p:spPr bwMode="auto">
            <a:xfrm>
              <a:off x="881" y="1786"/>
              <a:ext cx="275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ASL</a:t>
              </a:r>
              <a:r>
                <a:rPr kumimoji="1" lang="en-US" altLang="zh-CN" sz="3200" b="1">
                  <a:solidFill>
                    <a:srgbClr val="CC3300"/>
                  </a:solidFill>
                  <a:latin typeface="Times New Roman" pitchFamily="18" charset="0"/>
                  <a:ea typeface="楷体_GB2312" pitchFamily="49" charset="-122"/>
                </a:rPr>
                <a:t>=(1+2+3+4+5)/5 </a:t>
              </a: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= 3</a:t>
              </a:r>
            </a:p>
          </p:txBody>
        </p:sp>
        <p:grpSp>
          <p:nvGrpSpPr>
            <p:cNvPr id="132105" name="Group 40"/>
            <p:cNvGrpSpPr>
              <a:grpSpLocks/>
            </p:cNvGrpSpPr>
            <p:nvPr/>
          </p:nvGrpSpPr>
          <p:grpSpPr bwMode="auto">
            <a:xfrm>
              <a:off x="3607" y="1002"/>
              <a:ext cx="1356" cy="1339"/>
              <a:chOff x="3734" y="557"/>
              <a:chExt cx="1233" cy="1217"/>
            </a:xfrm>
          </p:grpSpPr>
          <p:sp>
            <p:nvSpPr>
              <p:cNvPr id="132106" name="Line 11"/>
              <p:cNvSpPr>
                <a:spLocks noChangeShapeType="1"/>
              </p:cNvSpPr>
              <p:nvPr/>
            </p:nvSpPr>
            <p:spPr bwMode="auto">
              <a:xfrm>
                <a:off x="3908" y="719"/>
                <a:ext cx="134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7" name="Line 36"/>
              <p:cNvSpPr>
                <a:spLocks noChangeShapeType="1"/>
              </p:cNvSpPr>
              <p:nvPr/>
            </p:nvSpPr>
            <p:spPr bwMode="auto">
              <a:xfrm>
                <a:off x="4169" y="979"/>
                <a:ext cx="133" cy="1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8" name="Line 37"/>
              <p:cNvSpPr>
                <a:spLocks noChangeShapeType="1"/>
              </p:cNvSpPr>
              <p:nvPr/>
            </p:nvSpPr>
            <p:spPr bwMode="auto">
              <a:xfrm>
                <a:off x="4416" y="1209"/>
                <a:ext cx="134" cy="1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9" name="Line 38"/>
              <p:cNvSpPr>
                <a:spLocks noChangeShapeType="1"/>
              </p:cNvSpPr>
              <p:nvPr/>
            </p:nvSpPr>
            <p:spPr bwMode="auto">
              <a:xfrm>
                <a:off x="4678" y="1477"/>
                <a:ext cx="133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10" name="Oval 6"/>
              <p:cNvSpPr>
                <a:spLocks noChangeArrowheads="1"/>
              </p:cNvSpPr>
              <p:nvPr/>
            </p:nvSpPr>
            <p:spPr bwMode="auto">
              <a:xfrm>
                <a:off x="3976" y="814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2111" name="Oval 7"/>
              <p:cNvSpPr>
                <a:spLocks noChangeArrowheads="1"/>
              </p:cNvSpPr>
              <p:nvPr/>
            </p:nvSpPr>
            <p:spPr bwMode="auto">
              <a:xfrm>
                <a:off x="3734" y="557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112" name="Oval 8"/>
              <p:cNvSpPr>
                <a:spLocks noChangeArrowheads="1"/>
              </p:cNvSpPr>
              <p:nvPr/>
            </p:nvSpPr>
            <p:spPr bwMode="auto">
              <a:xfrm>
                <a:off x="4252" y="1056"/>
                <a:ext cx="219" cy="20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2113" name="Oval 9"/>
              <p:cNvSpPr>
                <a:spLocks noChangeArrowheads="1"/>
              </p:cNvSpPr>
              <p:nvPr/>
            </p:nvSpPr>
            <p:spPr bwMode="auto">
              <a:xfrm>
                <a:off x="4501" y="1313"/>
                <a:ext cx="218" cy="20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2114" name="Oval 10"/>
              <p:cNvSpPr>
                <a:spLocks noChangeArrowheads="1"/>
              </p:cNvSpPr>
              <p:nvPr/>
            </p:nvSpPr>
            <p:spPr bwMode="auto">
              <a:xfrm>
                <a:off x="4749" y="1571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32100" name="标题 3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32101" name="内容占位符 3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  <a:latin typeface="楷体" panose="02010609060101010101" pitchFamily="49" charset="-122"/>
              </a:rPr>
              <a:t>例如，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32102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31ECB5-6BEA-4AE0-B762-5675975F513E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69312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312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/>
              <a:t> 平衡二叉树定义</a:t>
            </a:r>
            <a:endParaRPr kumimoji="1" lang="en-US" altLang="zh-CN" sz="3200" dirty="0" smtClean="0"/>
          </a:p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>
                <a:sym typeface="Symbol" pitchFamily="18" charset="2"/>
              </a:rPr>
              <a:t> </a:t>
            </a:r>
            <a:r>
              <a:rPr kumimoji="1" lang="zh-CN" altLang="en-US" sz="3200" dirty="0" smtClean="0"/>
              <a:t>构造平衡二叉树</a:t>
            </a:r>
            <a:endParaRPr kumimoji="1" lang="en-US" altLang="zh-CN" sz="3200" dirty="0" smtClean="0"/>
          </a:p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>
                <a:sym typeface="Symbol" pitchFamily="18" charset="2"/>
              </a:rPr>
              <a:t> </a:t>
            </a:r>
            <a:r>
              <a:rPr kumimoji="1" lang="zh-CN" altLang="en-US" sz="3200" dirty="0" smtClean="0"/>
              <a:t>平衡二叉树的查找性能分析</a:t>
            </a: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B1201-B839-4745-9636-8903B69A2AC6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256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defRPr/>
            </a:pPr>
            <a:r>
              <a:rPr kumimoji="1" lang="zh-CN" altLang="en-US" dirty="0" smtClean="0">
                <a:solidFill>
                  <a:srgbClr val="C00000"/>
                </a:solidFill>
              </a:rPr>
              <a:t>定义：</a:t>
            </a:r>
            <a:r>
              <a:rPr kumimoji="1" lang="zh-CN" altLang="en-US" dirty="0" smtClean="0"/>
              <a:t>或者是一棵空树，</a:t>
            </a:r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zh-CN" altLang="en-US" dirty="0" smtClean="0"/>
              <a:t>或者是具有下列性质的二叉树：</a:t>
            </a:r>
            <a:endParaRPr kumimoji="1" lang="en-US" altLang="zh-CN" dirty="0" smtClean="0"/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(1)</a:t>
            </a:r>
            <a:r>
              <a:rPr kumimoji="1" lang="zh-CN" altLang="en-US" dirty="0" smtClean="0"/>
              <a:t>左子树和右子树都是平衡二叉树；</a:t>
            </a:r>
            <a:endParaRPr kumimoji="1" lang="en-US" altLang="zh-CN" dirty="0" smtClean="0"/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(2)</a:t>
            </a:r>
            <a:r>
              <a:rPr kumimoji="1" lang="zh-CN" altLang="en-US" dirty="0" smtClean="0"/>
              <a:t>左子树和右子树的深度之差≤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Balanced Binary Tree</a:t>
            </a:r>
            <a:r>
              <a:rPr kumimoji="1" lang="zh-CN" altLang="en-US" dirty="0" smtClean="0">
                <a:solidFill>
                  <a:srgbClr val="008000"/>
                </a:solidFill>
              </a:rPr>
              <a:t>，又称</a:t>
            </a:r>
            <a:r>
              <a:rPr kumimoji="1" lang="en-US" altLang="zh-CN" dirty="0" smtClean="0">
                <a:solidFill>
                  <a:srgbClr val="008000"/>
                </a:solidFill>
              </a:rPr>
              <a:t>AVL</a:t>
            </a:r>
            <a:r>
              <a:rPr kumimoji="1" lang="zh-CN" altLang="en-US" dirty="0" smtClean="0">
                <a:solidFill>
                  <a:srgbClr val="008000"/>
                </a:solidFill>
              </a:rPr>
              <a:t>树</a:t>
            </a:r>
            <a:endParaRPr kumimoji="1"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AVL: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Adelson-Velskii</a:t>
            </a:r>
            <a:r>
              <a:rPr kumimoji="1" lang="en-US" altLang="zh-CN" dirty="0" smtClean="0">
                <a:solidFill>
                  <a:srgbClr val="008000"/>
                </a:solidFill>
              </a:rPr>
              <a:t> and Landis</a:t>
            </a: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255F34-B2E2-4FF7-9967-67566F11F243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753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5"/>
          <p:cNvGrpSpPr>
            <a:grpSpLocks/>
          </p:cNvGrpSpPr>
          <p:nvPr/>
        </p:nvGrpSpPr>
        <p:grpSpPr bwMode="auto">
          <a:xfrm>
            <a:off x="1404938" y="1668463"/>
            <a:ext cx="3176587" cy="2311400"/>
            <a:chOff x="885" y="706"/>
            <a:chExt cx="2001" cy="1456"/>
          </a:xfrm>
        </p:grpSpPr>
        <p:sp>
          <p:nvSpPr>
            <p:cNvPr id="135185" name="Text Box 4"/>
            <p:cNvSpPr txBox="1">
              <a:spLocks noChangeArrowheads="1"/>
            </p:cNvSpPr>
            <p:nvPr/>
          </p:nvSpPr>
          <p:spPr bwMode="auto">
            <a:xfrm>
              <a:off x="885" y="706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en-US" altLang="zh-CN" sz="32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5186" name="Oval 6"/>
            <p:cNvSpPr>
              <a:spLocks noChangeArrowheads="1"/>
            </p:cNvSpPr>
            <p:nvPr/>
          </p:nvSpPr>
          <p:spPr bwMode="auto">
            <a:xfrm>
              <a:off x="2112" y="84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7" name="Oval 7"/>
            <p:cNvSpPr>
              <a:spLocks noChangeArrowheads="1"/>
            </p:cNvSpPr>
            <p:nvPr/>
          </p:nvSpPr>
          <p:spPr bwMode="auto">
            <a:xfrm>
              <a:off x="1632" y="13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8" name="Oval 8"/>
            <p:cNvSpPr>
              <a:spLocks noChangeArrowheads="1"/>
            </p:cNvSpPr>
            <p:nvPr/>
          </p:nvSpPr>
          <p:spPr bwMode="auto">
            <a:xfrm>
              <a:off x="2592" y="13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9" name="Oval 9"/>
            <p:cNvSpPr>
              <a:spLocks noChangeArrowheads="1"/>
            </p:cNvSpPr>
            <p:nvPr/>
          </p:nvSpPr>
          <p:spPr bwMode="auto">
            <a:xfrm>
              <a:off x="1152" y="18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90" name="Line 15"/>
            <p:cNvSpPr>
              <a:spLocks noChangeShapeType="1"/>
            </p:cNvSpPr>
            <p:nvPr/>
          </p:nvSpPr>
          <p:spPr bwMode="auto">
            <a:xfrm flipH="1">
              <a:off x="1872" y="108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Line 16"/>
            <p:cNvSpPr>
              <a:spLocks noChangeShapeType="1"/>
            </p:cNvSpPr>
            <p:nvPr/>
          </p:nvSpPr>
          <p:spPr bwMode="auto">
            <a:xfrm flipH="1">
              <a:off x="1392" y="15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>
              <a:off x="2352" y="108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3" name="Text Box 22"/>
            <p:cNvSpPr txBox="1">
              <a:spLocks noChangeArrowheads="1"/>
            </p:cNvSpPr>
            <p:nvPr/>
          </p:nvSpPr>
          <p:spPr bwMode="auto">
            <a:xfrm>
              <a:off x="1746" y="1797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</a:rPr>
                <a:t>是平衡树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924300" y="2968625"/>
            <a:ext cx="3719513" cy="2746375"/>
            <a:chOff x="2472" y="1525"/>
            <a:chExt cx="2343" cy="1730"/>
          </a:xfrm>
        </p:grpSpPr>
        <p:sp>
          <p:nvSpPr>
            <p:cNvPr id="135175" name="Oval 10"/>
            <p:cNvSpPr>
              <a:spLocks noChangeArrowheads="1"/>
            </p:cNvSpPr>
            <p:nvPr/>
          </p:nvSpPr>
          <p:spPr bwMode="auto">
            <a:xfrm>
              <a:off x="3912" y="15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6" name="Oval 11"/>
            <p:cNvSpPr>
              <a:spLocks noChangeArrowheads="1"/>
            </p:cNvSpPr>
            <p:nvPr/>
          </p:nvSpPr>
          <p:spPr bwMode="auto">
            <a:xfrm>
              <a:off x="3432" y="20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7" name="Oval 12"/>
            <p:cNvSpPr>
              <a:spLocks noChangeArrowheads="1"/>
            </p:cNvSpPr>
            <p:nvPr/>
          </p:nvSpPr>
          <p:spPr bwMode="auto">
            <a:xfrm>
              <a:off x="4392" y="20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8" name="Oval 13"/>
            <p:cNvSpPr>
              <a:spLocks noChangeArrowheads="1"/>
            </p:cNvSpPr>
            <p:nvPr/>
          </p:nvSpPr>
          <p:spPr bwMode="auto">
            <a:xfrm>
              <a:off x="2952" y="248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9" name="Oval 14"/>
            <p:cNvSpPr>
              <a:spLocks noChangeArrowheads="1"/>
            </p:cNvSpPr>
            <p:nvPr/>
          </p:nvSpPr>
          <p:spPr bwMode="auto">
            <a:xfrm>
              <a:off x="2472" y="296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0" name="Line 17"/>
            <p:cNvSpPr>
              <a:spLocks noChangeShapeType="1"/>
            </p:cNvSpPr>
            <p:nvPr/>
          </p:nvSpPr>
          <p:spPr bwMode="auto">
            <a:xfrm flipH="1">
              <a:off x="3672" y="17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1" name="Line 18"/>
            <p:cNvSpPr>
              <a:spLocks noChangeShapeType="1"/>
            </p:cNvSpPr>
            <p:nvPr/>
          </p:nvSpPr>
          <p:spPr bwMode="auto">
            <a:xfrm flipH="1">
              <a:off x="3192" y="224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Line 19"/>
            <p:cNvSpPr>
              <a:spLocks noChangeShapeType="1"/>
            </p:cNvSpPr>
            <p:nvPr/>
          </p:nvSpPr>
          <p:spPr bwMode="auto">
            <a:xfrm flipH="1">
              <a:off x="2712" y="272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3" name="Line 21"/>
            <p:cNvSpPr>
              <a:spLocks noChangeShapeType="1"/>
            </p:cNvSpPr>
            <p:nvPr/>
          </p:nvSpPr>
          <p:spPr bwMode="auto">
            <a:xfrm>
              <a:off x="4152" y="17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4" name="Text Box 23"/>
            <p:cNvSpPr txBox="1">
              <a:spLocks noChangeArrowheads="1"/>
            </p:cNvSpPr>
            <p:nvPr/>
          </p:nvSpPr>
          <p:spPr bwMode="auto">
            <a:xfrm>
              <a:off x="3382" y="2890"/>
              <a:ext cx="14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不是平衡树</a:t>
              </a:r>
              <a:endParaRPr kumimoji="1" lang="zh-CN" altLang="en-US" sz="3200"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135172" name="标题 2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5173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6600"/>
                </a:solidFill>
                <a:latin typeface="楷体" pitchFamily="49" charset="-122"/>
              </a:rPr>
              <a:t>例</a:t>
            </a:r>
            <a:endParaRPr kumimoji="1" lang="en-US" altLang="zh-CN" smtClean="0">
              <a:solidFill>
                <a:srgbClr val="006600"/>
              </a:solidFill>
              <a:latin typeface="楷体" pitchFamily="49" charset="-122"/>
            </a:endParaRPr>
          </a:p>
        </p:txBody>
      </p:sp>
      <p:sp>
        <p:nvSpPr>
          <p:cNvPr id="135174" name="灯片编号占位符 2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EE2846-0363-451A-B296-60F39AF828DC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0419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6195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35000"/>
              </a:spcBef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z="3200" dirty="0" smtClean="0">
                <a:solidFill>
                  <a:srgbClr val="FF0000"/>
                </a:solidFill>
              </a:rPr>
              <a:t>平衡因子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(</a:t>
            </a:r>
            <a:r>
              <a:rPr kumimoji="1" lang="en-US" altLang="zh-CN" dirty="0" smtClean="0">
                <a:solidFill>
                  <a:srgbClr val="006600"/>
                </a:solidFill>
              </a:rPr>
              <a:t>Balance Factor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sz="3200" dirty="0" smtClean="0">
                <a:solidFill>
                  <a:srgbClr val="006600"/>
                </a:solidFill>
              </a:rPr>
              <a:t>：</a:t>
            </a:r>
            <a:endParaRPr kumimoji="1" lang="zh-CN" altLang="en-US" dirty="0" smtClean="0"/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dirty="0" smtClean="0"/>
              <a:t>	＝左子树的深度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－</a:t>
            </a:r>
            <a:r>
              <a:rPr kumimoji="1" lang="zh-CN" altLang="en-US" dirty="0" smtClean="0"/>
              <a:t>右子树的深度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/>
              <a:t>平衡二叉树上：平衡因子</a:t>
            </a:r>
            <a:r>
              <a:rPr kumimoji="1" lang="en-US" altLang="zh-CN" dirty="0" smtClean="0"/>
              <a:t>= -1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>
                <a:solidFill>
                  <a:srgbClr val="0000FF"/>
                </a:solidFill>
              </a:rPr>
              <a:t>如果二叉树上所有结点的平衡因子的绝对值都≤</a:t>
            </a:r>
            <a:r>
              <a:rPr kumimoji="1" lang="en-US" altLang="zh-CN" dirty="0" smtClean="0">
                <a:solidFill>
                  <a:srgbClr val="0000FF"/>
                </a:solidFill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，则它是一棵平衡二叉树；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/>
              <a:t>如果二叉树上有一个结点的平衡因子的绝对值</a:t>
            </a:r>
            <a:r>
              <a:rPr kumimoji="1" lang="en-US" altLang="zh-CN" dirty="0" smtClean="0"/>
              <a:t>&gt;1</a:t>
            </a:r>
            <a:r>
              <a:rPr kumimoji="1" lang="zh-CN" altLang="en-US" dirty="0" smtClean="0"/>
              <a:t>，则它不是平衡二叉树。</a:t>
            </a: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DBF595-B044-4EDA-9676-D17DCAB02027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89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8775" indent="-358775">
              <a:lnSpc>
                <a:spcPct val="12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  <a:latin typeface="楷体" pitchFamily="49" charset="-122"/>
              </a:rPr>
              <a:t>关键字</a:t>
            </a:r>
          </a:p>
          <a:p>
            <a:pPr marL="358775" indent="-358775">
              <a:lnSpc>
                <a:spcPct val="125000"/>
              </a:lnSpc>
            </a:pPr>
            <a:r>
              <a:rPr kumimoji="1" lang="zh-CN" altLang="en-US" dirty="0" smtClean="0">
                <a:latin typeface="楷体" pitchFamily="49" charset="-122"/>
              </a:rPr>
              <a:t>记录中某个成员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数据项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的值，用以识别一个记录。</a:t>
            </a:r>
          </a:p>
          <a:p>
            <a:pPr marL="358775" indent="-358775">
              <a:lnSpc>
                <a:spcPct val="125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latin typeface="楷体" pitchFamily="49" charset="-122"/>
              </a:rPr>
              <a:t>若关键字可以唯一识别一个记录，则称之为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主关键字</a:t>
            </a:r>
            <a:r>
              <a:rPr kumimoji="1" lang="en-US" altLang="zh-CN" dirty="0" smtClean="0">
                <a:latin typeface="楷体" pitchFamily="49" charset="-122"/>
              </a:rPr>
              <a:t>(</a:t>
            </a:r>
            <a:r>
              <a:rPr kumimoji="1" lang="zh-CN" altLang="en-US" dirty="0" smtClean="0">
                <a:latin typeface="楷体" pitchFamily="49" charset="-122"/>
              </a:rPr>
              <a:t>如学号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 marL="358775" indent="-358775">
              <a:lnSpc>
                <a:spcPct val="125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latin typeface="楷体" pitchFamily="49" charset="-122"/>
              </a:rPr>
              <a:t>若关键字</a:t>
            </a:r>
            <a:r>
              <a:rPr kumimoji="1" lang="zh-CN" altLang="en-US" dirty="0">
                <a:latin typeface="楷体" pitchFamily="49" charset="-122"/>
              </a:rPr>
              <a:t>可</a:t>
            </a:r>
            <a:r>
              <a:rPr kumimoji="1" lang="zh-CN" altLang="en-US" dirty="0" smtClean="0">
                <a:latin typeface="楷体" pitchFamily="49" charset="-122"/>
              </a:rPr>
              <a:t>能识别若干个记录，则称之为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次关键字</a:t>
            </a:r>
            <a:r>
              <a:rPr kumimoji="1" lang="en-US" altLang="zh-CN" dirty="0" smtClean="0">
                <a:latin typeface="楷体" pitchFamily="49" charset="-122"/>
              </a:rPr>
              <a:t>(</a:t>
            </a:r>
            <a:r>
              <a:rPr kumimoji="1" lang="zh-CN" altLang="en-US" dirty="0" smtClean="0">
                <a:latin typeface="楷体" pitchFamily="49" charset="-122"/>
              </a:rPr>
              <a:t>如姓名、成绩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6D41AE-EB3E-4752-BB83-CA19B163C10B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06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721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kumimoji="1" lang="zh-CN" altLang="en-US" dirty="0" smtClean="0">
                <a:solidFill>
                  <a:srgbClr val="0033CC"/>
                </a:solidFill>
              </a:rPr>
              <a:t>平衡二叉树的类型定义：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endParaRPr kumimoji="1" lang="en-US" altLang="zh-CN" dirty="0" smtClean="0"/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otherinfo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CC0066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CC0066"/>
                </a:solidFill>
              </a:rPr>
              <a:t>int</a:t>
            </a:r>
            <a:r>
              <a:rPr kumimoji="1" lang="en-US" altLang="zh-CN" dirty="0" smtClean="0">
                <a:solidFill>
                  <a:srgbClr val="CC0066"/>
                </a:solidFill>
              </a:rPr>
              <a:t> bf</a:t>
            </a:r>
            <a:r>
              <a:rPr kumimoji="1" lang="zh-CN" altLang="en-US" dirty="0" smtClean="0">
                <a:solidFill>
                  <a:srgbClr val="CC0066"/>
                </a:solidFill>
              </a:rPr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结点的平衡因子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lc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左孩子指针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右孩子指针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struct</a:t>
            </a:r>
            <a:r>
              <a:rPr kumimoji="1" lang="en-US" altLang="zh-CN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dirty="0" err="1">
                <a:solidFill>
                  <a:srgbClr val="3333FF"/>
                </a:solidFill>
              </a:rPr>
              <a:t>Tnode</a:t>
            </a:r>
            <a:r>
              <a:rPr kumimoji="1" lang="en-US" altLang="zh-CN" dirty="0">
                <a:solidFill>
                  <a:srgbClr val="3333FF"/>
                </a:solidFill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</a:rPr>
              <a:t>*parents</a:t>
            </a:r>
            <a:r>
              <a:rPr kumimoji="1" lang="zh-CN" altLang="en-US" dirty="0" smtClean="0">
                <a:solidFill>
                  <a:srgbClr val="3333FF"/>
                </a:solidFill>
              </a:rPr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双亲指针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*Tree</a:t>
            </a:r>
            <a:r>
              <a:rPr kumimoji="1" lang="zh-CN" altLang="en-US" dirty="0" smtClean="0"/>
              <a:t>；</a:t>
            </a: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82551C-7953-42BF-95E5-5B9E79F02158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867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824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构造平衡二叉树的方法</a:t>
            </a:r>
            <a:r>
              <a:rPr kumimoji="1" lang="en-US" altLang="zh-CN" dirty="0" smtClean="0">
                <a:solidFill>
                  <a:srgbClr val="0000FF"/>
                </a:solidFill>
              </a:rPr>
              <a:t>(</a:t>
            </a:r>
            <a:r>
              <a:rPr kumimoji="1" lang="zh-CN" altLang="en-US" dirty="0" smtClean="0">
                <a:solidFill>
                  <a:srgbClr val="0000FF"/>
                </a:solidFill>
              </a:rPr>
              <a:t>要点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zh-CN" altLang="en-US" dirty="0" smtClean="0">
                <a:solidFill>
                  <a:srgbClr val="A50021"/>
                </a:solidFill>
              </a:rPr>
              <a:t>：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dirty="0" smtClean="0"/>
              <a:t>在构造二叉排序树的过程中，如果出现不平衡结点，需采用平衡方法将二叉树调整成平衡二叉树，其要点是：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将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关键字中间值</a:t>
            </a:r>
            <a:r>
              <a:rPr kumimoji="1" lang="zh-CN" altLang="en-US" dirty="0" smtClean="0">
                <a:solidFill>
                  <a:srgbClr val="0000FF"/>
                </a:solidFill>
              </a:rPr>
              <a:t>的结点作为根结点，再重新连接相关结点，构成平衡二叉树。</a:t>
            </a: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15C9CA-BA7E-4C90-9DD8-CF4A708F74ED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335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Oval 9"/>
          <p:cNvSpPr>
            <a:spLocks noChangeArrowheads="1"/>
          </p:cNvSpPr>
          <p:nvPr/>
        </p:nvSpPr>
        <p:spPr bwMode="auto">
          <a:xfrm>
            <a:off x="1619250" y="2287588"/>
            <a:ext cx="360363" cy="433387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9267" name="Oval 10"/>
          <p:cNvSpPr>
            <a:spLocks noChangeArrowheads="1"/>
          </p:cNvSpPr>
          <p:nvPr/>
        </p:nvSpPr>
        <p:spPr bwMode="auto">
          <a:xfrm>
            <a:off x="5483225" y="2279650"/>
            <a:ext cx="360363" cy="4318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139268" name="Group 11"/>
          <p:cNvGrpSpPr>
            <a:grpSpLocks/>
          </p:cNvGrpSpPr>
          <p:nvPr/>
        </p:nvGrpSpPr>
        <p:grpSpPr bwMode="auto">
          <a:xfrm>
            <a:off x="6203950" y="2360613"/>
            <a:ext cx="1439863" cy="1711325"/>
            <a:chOff x="3470" y="1253"/>
            <a:chExt cx="907" cy="1078"/>
          </a:xfrm>
        </p:grpSpPr>
        <p:sp>
          <p:nvSpPr>
            <p:cNvPr id="139292" name="Oval 12"/>
            <p:cNvSpPr>
              <a:spLocks noChangeArrowheads="1"/>
            </p:cNvSpPr>
            <p:nvPr/>
          </p:nvSpPr>
          <p:spPr bwMode="auto">
            <a:xfrm>
              <a:off x="3470" y="1253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93" name="Oval 13"/>
            <p:cNvSpPr>
              <a:spLocks noChangeArrowheads="1"/>
            </p:cNvSpPr>
            <p:nvPr/>
          </p:nvSpPr>
          <p:spPr bwMode="auto">
            <a:xfrm>
              <a:off x="3840" y="1661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94" name="Oval 14"/>
            <p:cNvSpPr>
              <a:spLocks noChangeArrowheads="1"/>
            </p:cNvSpPr>
            <p:nvPr/>
          </p:nvSpPr>
          <p:spPr bwMode="auto">
            <a:xfrm>
              <a:off x="4158" y="2115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95" name="Line 15"/>
            <p:cNvSpPr>
              <a:spLocks noChangeShapeType="1"/>
            </p:cNvSpPr>
            <p:nvPr/>
          </p:nvSpPr>
          <p:spPr bwMode="auto">
            <a:xfrm>
              <a:off x="3667" y="1434"/>
              <a:ext cx="21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6" name="Line 16"/>
            <p:cNvSpPr>
              <a:spLocks noChangeShapeType="1"/>
            </p:cNvSpPr>
            <p:nvPr/>
          </p:nvSpPr>
          <p:spPr bwMode="auto">
            <a:xfrm>
              <a:off x="4012" y="1871"/>
              <a:ext cx="184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9269" name="Group 17"/>
          <p:cNvGrpSpPr>
            <a:grpSpLocks/>
          </p:cNvGrpSpPr>
          <p:nvPr/>
        </p:nvGrpSpPr>
        <p:grpSpPr bwMode="auto">
          <a:xfrm>
            <a:off x="3240088" y="4130675"/>
            <a:ext cx="1003300" cy="1690688"/>
            <a:chOff x="1383" y="1648"/>
            <a:chExt cx="768" cy="1427"/>
          </a:xfrm>
        </p:grpSpPr>
        <p:sp>
          <p:nvSpPr>
            <p:cNvPr id="139287" name="Oval 18"/>
            <p:cNvSpPr>
              <a:spLocks noChangeArrowheads="1"/>
            </p:cNvSpPr>
            <p:nvPr/>
          </p:nvSpPr>
          <p:spPr bwMode="auto">
            <a:xfrm>
              <a:off x="1863" y="16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88" name="Oval 19"/>
            <p:cNvSpPr>
              <a:spLocks noChangeArrowheads="1"/>
            </p:cNvSpPr>
            <p:nvPr/>
          </p:nvSpPr>
          <p:spPr bwMode="auto">
            <a:xfrm>
              <a:off x="1383" y="21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89" name="Oval 20"/>
            <p:cNvSpPr>
              <a:spLocks noChangeArrowheads="1"/>
            </p:cNvSpPr>
            <p:nvPr/>
          </p:nvSpPr>
          <p:spPr bwMode="auto">
            <a:xfrm>
              <a:off x="1722" y="278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90" name="Line 21"/>
            <p:cNvSpPr>
              <a:spLocks noChangeShapeType="1"/>
            </p:cNvSpPr>
            <p:nvPr/>
          </p:nvSpPr>
          <p:spPr bwMode="auto">
            <a:xfrm flipH="1">
              <a:off x="1623" y="1888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Line 22"/>
            <p:cNvSpPr>
              <a:spLocks noChangeShapeType="1"/>
            </p:cNvSpPr>
            <p:nvPr/>
          </p:nvSpPr>
          <p:spPr bwMode="auto">
            <a:xfrm>
              <a:off x="1599" y="2387"/>
              <a:ext cx="211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0" name="Oval 23"/>
          <p:cNvSpPr>
            <a:spLocks noChangeArrowheads="1"/>
          </p:cNvSpPr>
          <p:nvPr/>
        </p:nvSpPr>
        <p:spPr bwMode="auto">
          <a:xfrm>
            <a:off x="3071813" y="3913188"/>
            <a:ext cx="360362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9271" name="Oval 24"/>
          <p:cNvSpPr>
            <a:spLocks noChangeArrowheads="1"/>
          </p:cNvSpPr>
          <p:nvPr/>
        </p:nvSpPr>
        <p:spPr bwMode="auto">
          <a:xfrm>
            <a:off x="5040313" y="3913188"/>
            <a:ext cx="360362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139272" name="Group 25"/>
          <p:cNvGrpSpPr>
            <a:grpSpLocks/>
          </p:cNvGrpSpPr>
          <p:nvPr/>
        </p:nvGrpSpPr>
        <p:grpSpPr bwMode="auto">
          <a:xfrm>
            <a:off x="5495925" y="4130675"/>
            <a:ext cx="912813" cy="1727200"/>
            <a:chOff x="1405" y="1561"/>
            <a:chExt cx="700" cy="1461"/>
          </a:xfrm>
        </p:grpSpPr>
        <p:sp>
          <p:nvSpPr>
            <p:cNvPr id="139282" name="Oval 26"/>
            <p:cNvSpPr>
              <a:spLocks noChangeArrowheads="1"/>
            </p:cNvSpPr>
            <p:nvPr/>
          </p:nvSpPr>
          <p:spPr bwMode="auto">
            <a:xfrm>
              <a:off x="1473" y="156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83" name="Oval 27"/>
            <p:cNvSpPr>
              <a:spLocks noChangeArrowheads="1"/>
            </p:cNvSpPr>
            <p:nvPr/>
          </p:nvSpPr>
          <p:spPr bwMode="auto">
            <a:xfrm>
              <a:off x="1817" y="21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84" name="Oval 28"/>
            <p:cNvSpPr>
              <a:spLocks noChangeArrowheads="1"/>
            </p:cNvSpPr>
            <p:nvPr/>
          </p:nvSpPr>
          <p:spPr bwMode="auto">
            <a:xfrm>
              <a:off x="1405" y="273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85" name="Line 29"/>
            <p:cNvSpPr>
              <a:spLocks noChangeShapeType="1"/>
            </p:cNvSpPr>
            <p:nvPr/>
          </p:nvSpPr>
          <p:spPr bwMode="auto">
            <a:xfrm>
              <a:off x="1700" y="1833"/>
              <a:ext cx="196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Line 30"/>
            <p:cNvSpPr>
              <a:spLocks noChangeShapeType="1"/>
            </p:cNvSpPr>
            <p:nvPr/>
          </p:nvSpPr>
          <p:spPr bwMode="auto">
            <a:xfrm flipH="1">
              <a:off x="1610" y="2431"/>
              <a:ext cx="273" cy="3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3" name="标题 32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9274" name="内容占位符 33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不平衡二叉树的基本形态：</a:t>
            </a:r>
          </a:p>
        </p:txBody>
      </p:sp>
      <p:sp>
        <p:nvSpPr>
          <p:cNvPr id="139275" name="灯片编号占位符 3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3CAF9F-088E-4656-B352-A15B27A3C79C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  <p:grpSp>
        <p:nvGrpSpPr>
          <p:cNvPr id="139276" name="Group 3"/>
          <p:cNvGrpSpPr>
            <a:grpSpLocks/>
          </p:cNvGrpSpPr>
          <p:nvPr/>
        </p:nvGrpSpPr>
        <p:grpSpPr bwMode="auto">
          <a:xfrm>
            <a:off x="2195513" y="2360613"/>
            <a:ext cx="1620837" cy="1655762"/>
            <a:chOff x="1344" y="1739"/>
            <a:chExt cx="1248" cy="1248"/>
          </a:xfrm>
        </p:grpSpPr>
        <p:sp>
          <p:nvSpPr>
            <p:cNvPr id="139277" name="Oval 4"/>
            <p:cNvSpPr>
              <a:spLocks noChangeArrowheads="1"/>
            </p:cNvSpPr>
            <p:nvPr/>
          </p:nvSpPr>
          <p:spPr bwMode="auto">
            <a:xfrm>
              <a:off x="2304" y="173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78" name="Oval 5"/>
            <p:cNvSpPr>
              <a:spLocks noChangeArrowheads="1"/>
            </p:cNvSpPr>
            <p:nvPr/>
          </p:nvSpPr>
          <p:spPr bwMode="auto">
            <a:xfrm>
              <a:off x="1824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79" name="Oval 6"/>
            <p:cNvSpPr>
              <a:spLocks noChangeArrowheads="1"/>
            </p:cNvSpPr>
            <p:nvPr/>
          </p:nvSpPr>
          <p:spPr bwMode="auto">
            <a:xfrm>
              <a:off x="1344" y="269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80" name="Line 7"/>
            <p:cNvSpPr>
              <a:spLocks noChangeShapeType="1"/>
            </p:cNvSpPr>
            <p:nvPr/>
          </p:nvSpPr>
          <p:spPr bwMode="auto">
            <a:xfrm flipH="1">
              <a:off x="2064" y="197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1" name="Line 8"/>
            <p:cNvSpPr>
              <a:spLocks noChangeShapeType="1"/>
            </p:cNvSpPr>
            <p:nvPr/>
          </p:nvSpPr>
          <p:spPr bwMode="auto">
            <a:xfrm flipH="1">
              <a:off x="1584" y="245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86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27650" y="3190875"/>
            <a:ext cx="1981200" cy="1219200"/>
            <a:chOff x="3220" y="1982"/>
            <a:chExt cx="1248" cy="768"/>
          </a:xfrm>
        </p:grpSpPr>
        <p:sp>
          <p:nvSpPr>
            <p:cNvPr id="140303" name="Oval 10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0304" name="Oval 11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0305" name="Line 12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6" name="Oval 13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307" name="Line 14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4335463" y="39576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0292" name="Oval 16"/>
          <p:cNvSpPr>
            <a:spLocks noChangeArrowheads="1"/>
          </p:cNvSpPr>
          <p:nvPr/>
        </p:nvSpPr>
        <p:spPr bwMode="auto">
          <a:xfrm>
            <a:off x="1619250" y="2614613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5357813" y="4910138"/>
            <a:ext cx="20875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0294" name="标题 19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0295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0296" name="灯片编号占位符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426751-EC91-495C-B2ED-93FA4589CAAC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grpSp>
        <p:nvGrpSpPr>
          <p:cNvPr id="140297" name="Group 3"/>
          <p:cNvGrpSpPr>
            <a:grpSpLocks/>
          </p:cNvGrpSpPr>
          <p:nvPr/>
        </p:nvGrpSpPr>
        <p:grpSpPr bwMode="auto">
          <a:xfrm>
            <a:off x="1979613" y="3170238"/>
            <a:ext cx="1981200" cy="1981200"/>
            <a:chOff x="1344" y="1739"/>
            <a:chExt cx="1248" cy="1248"/>
          </a:xfrm>
        </p:grpSpPr>
        <p:sp>
          <p:nvSpPr>
            <p:cNvPr id="140298" name="Oval 4"/>
            <p:cNvSpPr>
              <a:spLocks noChangeArrowheads="1"/>
            </p:cNvSpPr>
            <p:nvPr/>
          </p:nvSpPr>
          <p:spPr bwMode="auto">
            <a:xfrm>
              <a:off x="2304" y="173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299" name="Oval 5"/>
            <p:cNvSpPr>
              <a:spLocks noChangeArrowheads="1"/>
            </p:cNvSpPr>
            <p:nvPr/>
          </p:nvSpPr>
          <p:spPr bwMode="auto">
            <a:xfrm>
              <a:off x="1824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0300" name="Oval 6"/>
            <p:cNvSpPr>
              <a:spLocks noChangeArrowheads="1"/>
            </p:cNvSpPr>
            <p:nvPr/>
          </p:nvSpPr>
          <p:spPr bwMode="auto">
            <a:xfrm>
              <a:off x="1344" y="269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0301" name="Line 7"/>
            <p:cNvSpPr>
              <a:spLocks noChangeShapeType="1"/>
            </p:cNvSpPr>
            <p:nvPr/>
          </p:nvSpPr>
          <p:spPr bwMode="auto">
            <a:xfrm flipH="1">
              <a:off x="2064" y="197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2" name="Line 8"/>
            <p:cNvSpPr>
              <a:spLocks noChangeShapeType="1"/>
            </p:cNvSpPr>
            <p:nvPr/>
          </p:nvSpPr>
          <p:spPr bwMode="auto">
            <a:xfrm flipH="1">
              <a:off x="1584" y="245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457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1" grpId="0" animBg="1"/>
      <p:bldP spid="38299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9" name="AutoShape 9"/>
          <p:cNvSpPr>
            <a:spLocks noChangeArrowheads="1"/>
          </p:cNvSpPr>
          <p:nvPr/>
        </p:nvSpPr>
        <p:spPr bwMode="auto">
          <a:xfrm>
            <a:off x="4335463" y="38036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1315" name="Oval 10"/>
          <p:cNvSpPr>
            <a:spLocks noChangeArrowheads="1"/>
          </p:cNvSpPr>
          <p:nvPr/>
        </p:nvSpPr>
        <p:spPr bwMode="auto">
          <a:xfrm>
            <a:off x="1619250" y="269240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5343525" y="4981575"/>
            <a:ext cx="20875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41317" name="Group 12"/>
          <p:cNvGrpSpPr>
            <a:grpSpLocks/>
          </p:cNvGrpSpPr>
          <p:nvPr/>
        </p:nvGrpSpPr>
        <p:grpSpPr bwMode="auto">
          <a:xfrm>
            <a:off x="2338388" y="2965450"/>
            <a:ext cx="1512887" cy="2400300"/>
            <a:chOff x="1383" y="1616"/>
            <a:chExt cx="953" cy="1512"/>
          </a:xfrm>
        </p:grpSpPr>
        <p:sp>
          <p:nvSpPr>
            <p:cNvPr id="141327" name="Oval 13"/>
            <p:cNvSpPr>
              <a:spLocks noChangeArrowheads="1"/>
            </p:cNvSpPr>
            <p:nvPr/>
          </p:nvSpPr>
          <p:spPr bwMode="auto">
            <a:xfrm>
              <a:off x="1383" y="161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1328" name="Oval 14"/>
            <p:cNvSpPr>
              <a:spLocks noChangeArrowheads="1"/>
            </p:cNvSpPr>
            <p:nvPr/>
          </p:nvSpPr>
          <p:spPr bwMode="auto">
            <a:xfrm>
              <a:off x="1727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1329" name="Oval 15"/>
            <p:cNvSpPr>
              <a:spLocks noChangeArrowheads="1"/>
            </p:cNvSpPr>
            <p:nvPr/>
          </p:nvSpPr>
          <p:spPr bwMode="auto">
            <a:xfrm>
              <a:off x="2048" y="2840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1330" name="Line 16"/>
            <p:cNvSpPr>
              <a:spLocks noChangeShapeType="1"/>
            </p:cNvSpPr>
            <p:nvPr/>
          </p:nvSpPr>
          <p:spPr bwMode="auto">
            <a:xfrm>
              <a:off x="1610" y="1888"/>
              <a:ext cx="196" cy="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1" name="Line 17"/>
            <p:cNvSpPr>
              <a:spLocks noChangeShapeType="1"/>
            </p:cNvSpPr>
            <p:nvPr/>
          </p:nvSpPr>
          <p:spPr bwMode="auto">
            <a:xfrm>
              <a:off x="1951" y="2486"/>
              <a:ext cx="181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18" name="标题 19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1319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1320" name="灯片编号占位符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D040C5-6596-4CF0-B011-0245F27B3762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27650" y="3397250"/>
            <a:ext cx="1981200" cy="1219200"/>
            <a:chOff x="3220" y="1982"/>
            <a:chExt cx="1248" cy="768"/>
          </a:xfrm>
        </p:grpSpPr>
        <p:sp>
          <p:nvSpPr>
            <p:cNvPr id="141322" name="Oval 4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1323" name="Oval 5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1324" name="Line 6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5" name="Oval 7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1326" name="Line 8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91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 animBg="1"/>
      <p:bldP spid="3840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9" name="AutoShape 15"/>
          <p:cNvSpPr>
            <a:spLocks noChangeArrowheads="1"/>
          </p:cNvSpPr>
          <p:nvPr/>
        </p:nvSpPr>
        <p:spPr bwMode="auto">
          <a:xfrm>
            <a:off x="4140200" y="37226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2339" name="Oval 16"/>
          <p:cNvSpPr>
            <a:spLocks noChangeArrowheads="1"/>
          </p:cNvSpPr>
          <p:nvPr/>
        </p:nvSpPr>
        <p:spPr bwMode="auto">
          <a:xfrm>
            <a:off x="1619250" y="26431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5148263" y="4672013"/>
            <a:ext cx="2087562" cy="1160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2341" name="Text Box 18"/>
          <p:cNvSpPr txBox="1">
            <a:spLocks noChangeArrowheads="1"/>
          </p:cNvSpPr>
          <p:nvPr/>
        </p:nvSpPr>
        <p:spPr bwMode="auto">
          <a:xfrm>
            <a:off x="2051050" y="5162550"/>
            <a:ext cx="15843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[ b&lt;p&lt;a ]</a:t>
            </a:r>
          </a:p>
        </p:txBody>
      </p:sp>
      <p:sp>
        <p:nvSpPr>
          <p:cNvPr id="142342" name="标题 2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  <a:endParaRPr lang="zh-CN" altLang="en-US" b="0" smtClean="0"/>
          </a:p>
        </p:txBody>
      </p:sp>
      <p:sp>
        <p:nvSpPr>
          <p:cNvPr id="142343" name="内容占位符 2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2344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B9843F-F584-4BB9-8CA8-601AAE43C909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grpSp>
        <p:nvGrpSpPr>
          <p:cNvPr id="142345" name="Group 3"/>
          <p:cNvGrpSpPr>
            <a:grpSpLocks/>
          </p:cNvGrpSpPr>
          <p:nvPr/>
        </p:nvGrpSpPr>
        <p:grpSpPr bwMode="auto">
          <a:xfrm>
            <a:off x="2128838" y="2714625"/>
            <a:ext cx="1219200" cy="2265363"/>
            <a:chOff x="1383" y="1648"/>
            <a:chExt cx="768" cy="1427"/>
          </a:xfrm>
        </p:grpSpPr>
        <p:sp>
          <p:nvSpPr>
            <p:cNvPr id="142352" name="Oval 4"/>
            <p:cNvSpPr>
              <a:spLocks noChangeArrowheads="1"/>
            </p:cNvSpPr>
            <p:nvPr/>
          </p:nvSpPr>
          <p:spPr bwMode="auto">
            <a:xfrm>
              <a:off x="1863" y="16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2353" name="Oval 5"/>
            <p:cNvSpPr>
              <a:spLocks noChangeArrowheads="1"/>
            </p:cNvSpPr>
            <p:nvPr/>
          </p:nvSpPr>
          <p:spPr bwMode="auto">
            <a:xfrm>
              <a:off x="1383" y="21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2354" name="Oval 6"/>
            <p:cNvSpPr>
              <a:spLocks noChangeArrowheads="1"/>
            </p:cNvSpPr>
            <p:nvPr/>
          </p:nvSpPr>
          <p:spPr bwMode="auto">
            <a:xfrm>
              <a:off x="1722" y="278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2355" name="Line 7"/>
            <p:cNvSpPr>
              <a:spLocks noChangeShapeType="1"/>
            </p:cNvSpPr>
            <p:nvPr/>
          </p:nvSpPr>
          <p:spPr bwMode="auto">
            <a:xfrm flipH="1">
              <a:off x="1623" y="18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6" name="Line 8"/>
            <p:cNvSpPr>
              <a:spLocks noChangeShapeType="1"/>
            </p:cNvSpPr>
            <p:nvPr/>
          </p:nvSpPr>
          <p:spPr bwMode="auto">
            <a:xfrm>
              <a:off x="1599" y="2387"/>
              <a:ext cx="211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3188" y="3152775"/>
            <a:ext cx="1981200" cy="1219200"/>
            <a:chOff x="3220" y="1982"/>
            <a:chExt cx="1248" cy="768"/>
          </a:xfrm>
        </p:grpSpPr>
        <p:sp>
          <p:nvSpPr>
            <p:cNvPr id="142347" name="Oval 10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2348" name="Oval 11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2349" name="Line 12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0" name="Oval 13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2351" name="Line 14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051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9" grpId="0" animBg="1"/>
      <p:bldP spid="385041" grpId="0"/>
      <p:bldP spid="142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7" name="AutoShape 9"/>
          <p:cNvSpPr>
            <a:spLocks noChangeArrowheads="1"/>
          </p:cNvSpPr>
          <p:nvPr/>
        </p:nvSpPr>
        <p:spPr bwMode="auto">
          <a:xfrm>
            <a:off x="4335463" y="3578225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363" name="Oval 10"/>
          <p:cNvSpPr>
            <a:spLocks noChangeArrowheads="1"/>
          </p:cNvSpPr>
          <p:nvPr/>
        </p:nvSpPr>
        <p:spPr bwMode="auto">
          <a:xfrm>
            <a:off x="1619250" y="2466975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5343525" y="4554538"/>
            <a:ext cx="2087563" cy="1160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43365" name="Group 12"/>
          <p:cNvGrpSpPr>
            <a:grpSpLocks/>
          </p:cNvGrpSpPr>
          <p:nvPr/>
        </p:nvGrpSpPr>
        <p:grpSpPr bwMode="auto">
          <a:xfrm>
            <a:off x="2286000" y="2476500"/>
            <a:ext cx="1558925" cy="2295525"/>
            <a:chOff x="1308" y="1531"/>
            <a:chExt cx="982" cy="1446"/>
          </a:xfrm>
        </p:grpSpPr>
        <p:sp>
          <p:nvSpPr>
            <p:cNvPr id="143376" name="Oval 13"/>
            <p:cNvSpPr>
              <a:spLocks noChangeArrowheads="1"/>
            </p:cNvSpPr>
            <p:nvPr/>
          </p:nvSpPr>
          <p:spPr bwMode="auto">
            <a:xfrm>
              <a:off x="1308" y="153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377" name="Oval 15"/>
            <p:cNvSpPr>
              <a:spLocks noChangeArrowheads="1"/>
            </p:cNvSpPr>
            <p:nvPr/>
          </p:nvSpPr>
          <p:spPr bwMode="auto">
            <a:xfrm>
              <a:off x="1533" y="26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3378" name="Line 16"/>
            <p:cNvSpPr>
              <a:spLocks noChangeShapeType="1"/>
            </p:cNvSpPr>
            <p:nvPr/>
          </p:nvSpPr>
          <p:spPr bwMode="auto">
            <a:xfrm>
              <a:off x="1551" y="1756"/>
              <a:ext cx="514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9" name="Line 17"/>
            <p:cNvSpPr>
              <a:spLocks noChangeShapeType="1"/>
            </p:cNvSpPr>
            <p:nvPr/>
          </p:nvSpPr>
          <p:spPr bwMode="auto">
            <a:xfrm flipH="1">
              <a:off x="1755" y="2386"/>
              <a:ext cx="273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0" name="Oval 14"/>
            <p:cNvSpPr>
              <a:spLocks noChangeArrowheads="1"/>
            </p:cNvSpPr>
            <p:nvPr/>
          </p:nvSpPr>
          <p:spPr bwMode="auto">
            <a:xfrm>
              <a:off x="2002" y="21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43366" name="Text Box 18"/>
          <p:cNvSpPr txBox="1">
            <a:spLocks noChangeArrowheads="1"/>
          </p:cNvSpPr>
          <p:nvPr/>
        </p:nvSpPr>
        <p:spPr bwMode="auto">
          <a:xfrm>
            <a:off x="2344738" y="4986338"/>
            <a:ext cx="1584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[ a&lt;p&lt;b ]</a:t>
            </a:r>
          </a:p>
        </p:txBody>
      </p:sp>
      <p:sp>
        <p:nvSpPr>
          <p:cNvPr id="143367" name="标题 2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3368" name="内容占位符 2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3369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301E92-1991-49C1-8524-2DB27D8CAA38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292725" y="2898775"/>
            <a:ext cx="1981200" cy="1219200"/>
            <a:chOff x="3220" y="1982"/>
            <a:chExt cx="1248" cy="768"/>
          </a:xfrm>
        </p:grpSpPr>
        <p:sp>
          <p:nvSpPr>
            <p:cNvPr id="143371" name="Oval 4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3372" name="Oval 5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373" name="Line 6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4" name="Oval 7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375" name="Line 8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026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7" grpId="0" animBg="1"/>
      <p:bldP spid="3860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6588" y="2955925"/>
            <a:ext cx="838200" cy="838200"/>
            <a:chOff x="4173" y="1538"/>
            <a:chExt cx="528" cy="528"/>
          </a:xfrm>
        </p:grpSpPr>
        <p:sp>
          <p:nvSpPr>
            <p:cNvPr id="144423" name="Line 6"/>
            <p:cNvSpPr>
              <a:spLocks noChangeShapeType="1"/>
            </p:cNvSpPr>
            <p:nvPr/>
          </p:nvSpPr>
          <p:spPr bwMode="auto">
            <a:xfrm>
              <a:off x="4173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4" name="Oval 7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87" name="Oval 9"/>
          <p:cNvSpPr>
            <a:spLocks noChangeArrowheads="1"/>
          </p:cNvSpPr>
          <p:nvPr/>
        </p:nvSpPr>
        <p:spPr bwMode="auto">
          <a:xfrm>
            <a:off x="1236637" y="235743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1619250" y="5526088"/>
            <a:ext cx="865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q=b;</a:t>
            </a: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5651500" y="552608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3060700" y="552608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54634" y="2574926"/>
            <a:ext cx="1808167" cy="1925638"/>
            <a:chOff x="3082" y="1298"/>
            <a:chExt cx="1139" cy="1213"/>
          </a:xfrm>
        </p:grpSpPr>
        <p:sp>
          <p:nvSpPr>
            <p:cNvPr id="144418" name="Line 14"/>
            <p:cNvSpPr>
              <a:spLocks noChangeShapeType="1"/>
            </p:cNvSpPr>
            <p:nvPr/>
          </p:nvSpPr>
          <p:spPr bwMode="auto">
            <a:xfrm flipH="1">
              <a:off x="3700" y="1529"/>
              <a:ext cx="278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9" name="Oval 15"/>
            <p:cNvSpPr>
              <a:spLocks noChangeArrowheads="1"/>
            </p:cNvSpPr>
            <p:nvPr/>
          </p:nvSpPr>
          <p:spPr bwMode="auto">
            <a:xfrm>
              <a:off x="3933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0" name="Oval 16"/>
            <p:cNvSpPr>
              <a:spLocks noChangeArrowheads="1"/>
            </p:cNvSpPr>
            <p:nvPr/>
          </p:nvSpPr>
          <p:spPr bwMode="auto">
            <a:xfrm>
              <a:off x="3082" y="2223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1" name="Line 17"/>
            <p:cNvSpPr>
              <a:spLocks noChangeShapeType="1"/>
            </p:cNvSpPr>
            <p:nvPr/>
          </p:nvSpPr>
          <p:spPr bwMode="auto">
            <a:xfrm flipH="1">
              <a:off x="3307" y="2016"/>
              <a:ext cx="195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2" name="Oval 18"/>
            <p:cNvSpPr>
              <a:spLocks noChangeArrowheads="1"/>
            </p:cNvSpPr>
            <p:nvPr/>
          </p:nvSpPr>
          <p:spPr bwMode="auto">
            <a:xfrm>
              <a:off x="345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6572264" y="4186246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7092" name="Line 20"/>
          <p:cNvSpPr>
            <a:spLocks noChangeShapeType="1"/>
          </p:cNvSpPr>
          <p:nvPr/>
        </p:nvSpPr>
        <p:spPr bwMode="auto">
          <a:xfrm flipH="1">
            <a:off x="6929453" y="3752850"/>
            <a:ext cx="349259" cy="4619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394" name="Group 21"/>
          <p:cNvGrpSpPr>
            <a:grpSpLocks/>
          </p:cNvGrpSpPr>
          <p:nvPr/>
        </p:nvGrpSpPr>
        <p:grpSpPr bwMode="auto">
          <a:xfrm>
            <a:off x="1000100" y="2501900"/>
            <a:ext cx="3538536" cy="2855914"/>
            <a:chOff x="357" y="1298"/>
            <a:chExt cx="2229" cy="1799"/>
          </a:xfrm>
        </p:grpSpPr>
        <p:sp>
          <p:nvSpPr>
            <p:cNvPr id="144407" name="Line 24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Line 25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9" name="Oval 26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0" name="Line 28"/>
            <p:cNvSpPr>
              <a:spLocks noChangeShapeType="1"/>
            </p:cNvSpPr>
            <p:nvPr/>
          </p:nvSpPr>
          <p:spPr bwMode="auto">
            <a:xfrm flipH="1">
              <a:off x="1066" y="2015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1" name="Line 29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2" name="Oval 30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3" name="Oval 31"/>
            <p:cNvSpPr>
              <a:spLocks noChangeArrowheads="1"/>
            </p:cNvSpPr>
            <p:nvPr/>
          </p:nvSpPr>
          <p:spPr bwMode="auto">
            <a:xfrm>
              <a:off x="357" y="280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4414" name="Line 32"/>
            <p:cNvSpPr>
              <a:spLocks noChangeShapeType="1"/>
            </p:cNvSpPr>
            <p:nvPr/>
          </p:nvSpPr>
          <p:spPr bwMode="auto">
            <a:xfrm flipH="1">
              <a:off x="582" y="2512"/>
              <a:ext cx="296" cy="3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5" name="Oval 22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6" name="Oval 23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7" name="Oval 27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105" name="AutoShape 33"/>
          <p:cNvSpPr>
            <a:spLocks noChangeArrowheads="1"/>
          </p:cNvSpPr>
          <p:nvPr/>
        </p:nvSpPr>
        <p:spPr bwMode="auto">
          <a:xfrm>
            <a:off x="4643438" y="3571876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87106" name="Line 34"/>
          <p:cNvSpPr>
            <a:spLocks noChangeShapeType="1"/>
          </p:cNvSpPr>
          <p:nvPr/>
        </p:nvSpPr>
        <p:spPr bwMode="auto">
          <a:xfrm>
            <a:off x="6796113" y="2960688"/>
            <a:ext cx="457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177113" y="3341688"/>
            <a:ext cx="1038225" cy="1274762"/>
            <a:chOff x="4419" y="1781"/>
            <a:chExt cx="654" cy="803"/>
          </a:xfrm>
        </p:grpSpPr>
        <p:sp>
          <p:nvSpPr>
            <p:cNvPr id="144404" name="Oval 36"/>
            <p:cNvSpPr>
              <a:spLocks noChangeArrowheads="1"/>
            </p:cNvSpPr>
            <p:nvPr/>
          </p:nvSpPr>
          <p:spPr bwMode="auto">
            <a:xfrm>
              <a:off x="4785" y="229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05" name="Line 37"/>
            <p:cNvSpPr>
              <a:spLocks noChangeShapeType="1"/>
            </p:cNvSpPr>
            <p:nvPr/>
          </p:nvSpPr>
          <p:spPr bwMode="auto">
            <a:xfrm>
              <a:off x="4651" y="2041"/>
              <a:ext cx="212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6" name="Oval 38"/>
            <p:cNvSpPr>
              <a:spLocks noChangeArrowheads="1"/>
            </p:cNvSpPr>
            <p:nvPr/>
          </p:nvSpPr>
          <p:spPr bwMode="auto">
            <a:xfrm>
              <a:off x="4419" y="178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98" name="标题 4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4399" name="内容占位符 4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4400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33CBAF-05E9-4B3C-9CF3-8232C4863177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03350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/>
      <p:bldP spid="387083" grpId="0"/>
      <p:bldP spid="387084" grpId="0"/>
      <p:bldP spid="387091" grpId="0" animBg="1"/>
      <p:bldP spid="387092" grpId="0" animBg="1"/>
      <p:bldP spid="387105" grpId="0" animBg="1"/>
      <p:bldP spid="387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89713" y="2955925"/>
            <a:ext cx="838200" cy="838200"/>
            <a:chOff x="4173" y="1538"/>
            <a:chExt cx="528" cy="528"/>
          </a:xfrm>
        </p:grpSpPr>
        <p:sp>
          <p:nvSpPr>
            <p:cNvPr id="144423" name="Line 6"/>
            <p:cNvSpPr>
              <a:spLocks noChangeShapeType="1"/>
            </p:cNvSpPr>
            <p:nvPr/>
          </p:nvSpPr>
          <p:spPr bwMode="auto">
            <a:xfrm>
              <a:off x="4173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4" name="Oval 7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87" name="Oval 9"/>
          <p:cNvSpPr>
            <a:spLocks noChangeArrowheads="1"/>
          </p:cNvSpPr>
          <p:nvPr/>
        </p:nvSpPr>
        <p:spPr bwMode="auto">
          <a:xfrm>
            <a:off x="1450975" y="235743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1619250" y="5526088"/>
            <a:ext cx="865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q=b;</a:t>
            </a: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5651500" y="552608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3060700" y="552608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48300" y="2574925"/>
            <a:ext cx="1217613" cy="2089150"/>
            <a:chOff x="3454" y="1298"/>
            <a:chExt cx="767" cy="1316"/>
          </a:xfrm>
        </p:grpSpPr>
        <p:sp>
          <p:nvSpPr>
            <p:cNvPr id="144418" name="Line 14"/>
            <p:cNvSpPr>
              <a:spLocks noChangeShapeType="1"/>
            </p:cNvSpPr>
            <p:nvPr/>
          </p:nvSpPr>
          <p:spPr bwMode="auto">
            <a:xfrm flipH="1">
              <a:off x="3673" y="1520"/>
              <a:ext cx="278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9" name="Oval 15"/>
            <p:cNvSpPr>
              <a:spLocks noChangeArrowheads="1"/>
            </p:cNvSpPr>
            <p:nvPr/>
          </p:nvSpPr>
          <p:spPr bwMode="auto">
            <a:xfrm>
              <a:off x="3933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0" name="Oval 16"/>
            <p:cNvSpPr>
              <a:spLocks noChangeArrowheads="1"/>
            </p:cNvSpPr>
            <p:nvPr/>
          </p:nvSpPr>
          <p:spPr bwMode="auto">
            <a:xfrm>
              <a:off x="3606" y="232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1" name="Line 17"/>
            <p:cNvSpPr>
              <a:spLocks noChangeShapeType="1"/>
            </p:cNvSpPr>
            <p:nvPr/>
          </p:nvSpPr>
          <p:spPr bwMode="auto">
            <a:xfrm>
              <a:off x="3637" y="2056"/>
              <a:ext cx="76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2" name="Oval 18"/>
            <p:cNvSpPr>
              <a:spLocks noChangeArrowheads="1"/>
            </p:cNvSpPr>
            <p:nvPr/>
          </p:nvSpPr>
          <p:spPr bwMode="auto">
            <a:xfrm>
              <a:off x="345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6481763" y="423068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7092" name="Line 20"/>
          <p:cNvSpPr>
            <a:spLocks noChangeShapeType="1"/>
          </p:cNvSpPr>
          <p:nvPr/>
        </p:nvSpPr>
        <p:spPr bwMode="auto">
          <a:xfrm flipH="1">
            <a:off x="6810375" y="3752850"/>
            <a:ext cx="271463" cy="484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44688" y="2501900"/>
            <a:ext cx="2808287" cy="2808288"/>
            <a:chOff x="817" y="1298"/>
            <a:chExt cx="1769" cy="1769"/>
          </a:xfrm>
        </p:grpSpPr>
        <p:sp>
          <p:nvSpPr>
            <p:cNvPr id="144407" name="Line 24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Line 25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9" name="Oval 26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0" name="Line 28"/>
            <p:cNvSpPr>
              <a:spLocks noChangeShapeType="1"/>
            </p:cNvSpPr>
            <p:nvPr/>
          </p:nvSpPr>
          <p:spPr bwMode="auto">
            <a:xfrm flipH="1">
              <a:off x="1066" y="2015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1" name="Line 29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2" name="Oval 30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3" name="Oval 31"/>
            <p:cNvSpPr>
              <a:spLocks noChangeArrowheads="1"/>
            </p:cNvSpPr>
            <p:nvPr/>
          </p:nvSpPr>
          <p:spPr bwMode="auto">
            <a:xfrm>
              <a:off x="1277" y="277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4414" name="Line 32"/>
            <p:cNvSpPr>
              <a:spLocks noChangeShapeType="1"/>
            </p:cNvSpPr>
            <p:nvPr/>
          </p:nvSpPr>
          <p:spPr bwMode="auto">
            <a:xfrm>
              <a:off x="1058" y="2515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5" name="Oval 22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6" name="Oval 23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7" name="Oval 27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105" name="AutoShape 33"/>
          <p:cNvSpPr>
            <a:spLocks noChangeArrowheads="1"/>
          </p:cNvSpPr>
          <p:nvPr/>
        </p:nvSpPr>
        <p:spPr bwMode="auto">
          <a:xfrm>
            <a:off x="4876800" y="37734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87106" name="Line 34"/>
          <p:cNvSpPr>
            <a:spLocks noChangeShapeType="1"/>
          </p:cNvSpPr>
          <p:nvPr/>
        </p:nvSpPr>
        <p:spPr bwMode="auto">
          <a:xfrm>
            <a:off x="6599238" y="2960688"/>
            <a:ext cx="457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980238" y="3341688"/>
            <a:ext cx="1038225" cy="1274762"/>
            <a:chOff x="4419" y="1781"/>
            <a:chExt cx="654" cy="803"/>
          </a:xfrm>
        </p:grpSpPr>
        <p:sp>
          <p:nvSpPr>
            <p:cNvPr id="144404" name="Oval 36"/>
            <p:cNvSpPr>
              <a:spLocks noChangeArrowheads="1"/>
            </p:cNvSpPr>
            <p:nvPr/>
          </p:nvSpPr>
          <p:spPr bwMode="auto">
            <a:xfrm>
              <a:off x="4785" y="229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05" name="Line 37"/>
            <p:cNvSpPr>
              <a:spLocks noChangeShapeType="1"/>
            </p:cNvSpPr>
            <p:nvPr/>
          </p:nvSpPr>
          <p:spPr bwMode="auto">
            <a:xfrm>
              <a:off x="4651" y="2041"/>
              <a:ext cx="212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6" name="Oval 38"/>
            <p:cNvSpPr>
              <a:spLocks noChangeArrowheads="1"/>
            </p:cNvSpPr>
            <p:nvPr/>
          </p:nvSpPr>
          <p:spPr bwMode="auto">
            <a:xfrm>
              <a:off x="4419" y="178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98" name="标题 4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4399" name="内容占位符 4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4400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33CBAF-05E9-4B3C-9CF3-8232C4863177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7792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/>
      <p:bldP spid="387083" grpId="0"/>
      <p:bldP spid="387084" grpId="0"/>
      <p:bldP spid="387091" grpId="0" animBg="1"/>
      <p:bldP spid="387092" grpId="0" animBg="1"/>
      <p:bldP spid="387105" grpId="0" animBg="1"/>
      <p:bldP spid="387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2339975" y="3530600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87650" y="3178175"/>
            <a:ext cx="1952625" cy="2016125"/>
            <a:chOff x="1847" y="1706"/>
            <a:chExt cx="1230" cy="1270"/>
          </a:xfrm>
        </p:grpSpPr>
        <p:sp>
          <p:nvSpPr>
            <p:cNvPr id="145445" name="Oval 16"/>
            <p:cNvSpPr>
              <a:spLocks noChangeArrowheads="1"/>
            </p:cNvSpPr>
            <p:nvPr/>
          </p:nvSpPr>
          <p:spPr bwMode="auto">
            <a:xfrm>
              <a:off x="1847" y="170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6" name="Line 17"/>
            <p:cNvSpPr>
              <a:spLocks noChangeShapeType="1"/>
            </p:cNvSpPr>
            <p:nvPr/>
          </p:nvSpPr>
          <p:spPr bwMode="auto">
            <a:xfrm>
              <a:off x="2087" y="194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7" name="Oval 18"/>
            <p:cNvSpPr>
              <a:spLocks noChangeArrowheads="1"/>
            </p:cNvSpPr>
            <p:nvPr/>
          </p:nvSpPr>
          <p:spPr bwMode="auto">
            <a:xfrm>
              <a:off x="2327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8" name="Oval 19"/>
            <p:cNvSpPr>
              <a:spLocks noChangeArrowheads="1"/>
            </p:cNvSpPr>
            <p:nvPr/>
          </p:nvSpPr>
          <p:spPr bwMode="auto">
            <a:xfrm>
              <a:off x="278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9" name="Line 20"/>
            <p:cNvSpPr>
              <a:spLocks noChangeShapeType="1"/>
            </p:cNvSpPr>
            <p:nvPr/>
          </p:nvSpPr>
          <p:spPr bwMode="auto">
            <a:xfrm>
              <a:off x="2567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330450" y="4321175"/>
            <a:ext cx="804863" cy="873125"/>
            <a:chOff x="1559" y="2426"/>
            <a:chExt cx="507" cy="550"/>
          </a:xfrm>
        </p:grpSpPr>
        <p:sp>
          <p:nvSpPr>
            <p:cNvPr id="145443" name="Oval 22"/>
            <p:cNvSpPr>
              <a:spLocks noChangeArrowheads="1"/>
            </p:cNvSpPr>
            <p:nvPr/>
          </p:nvSpPr>
          <p:spPr bwMode="auto">
            <a:xfrm>
              <a:off x="177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4" name="Line 23"/>
            <p:cNvSpPr>
              <a:spLocks noChangeShapeType="1"/>
            </p:cNvSpPr>
            <p:nvPr/>
          </p:nvSpPr>
          <p:spPr bwMode="auto">
            <a:xfrm>
              <a:off x="1559" y="2426"/>
              <a:ext cx="278" cy="2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13" name="Oval 25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1547813" y="5481638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q=c;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0063" y="548163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2843213" y="548163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44688" y="3525838"/>
            <a:ext cx="862012" cy="876300"/>
            <a:chOff x="1316" y="1917"/>
            <a:chExt cx="566" cy="560"/>
          </a:xfrm>
        </p:grpSpPr>
        <p:sp>
          <p:nvSpPr>
            <p:cNvPr id="145439" name="Oval 33"/>
            <p:cNvSpPr>
              <a:spLocks noChangeArrowheads="1"/>
            </p:cNvSpPr>
            <p:nvPr/>
          </p:nvSpPr>
          <p:spPr bwMode="auto">
            <a:xfrm>
              <a:off x="1316" y="21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0" name="Line 34"/>
            <p:cNvSpPr>
              <a:spLocks noChangeShapeType="1"/>
            </p:cNvSpPr>
            <p:nvPr/>
          </p:nvSpPr>
          <p:spPr bwMode="auto">
            <a:xfrm flipH="1">
              <a:off x="1564" y="1917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87450" y="3940175"/>
            <a:ext cx="1219200" cy="1254125"/>
            <a:chOff x="839" y="2186"/>
            <a:chExt cx="768" cy="790"/>
          </a:xfrm>
        </p:grpSpPr>
        <p:sp>
          <p:nvSpPr>
            <p:cNvPr id="145436" name="Oval 36"/>
            <p:cNvSpPr>
              <a:spLocks noChangeArrowheads="1"/>
            </p:cNvSpPr>
            <p:nvPr/>
          </p:nvSpPr>
          <p:spPr bwMode="auto">
            <a:xfrm>
              <a:off x="1319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7" name="Oval 37"/>
            <p:cNvSpPr>
              <a:spLocks noChangeArrowheads="1"/>
            </p:cNvSpPr>
            <p:nvPr/>
          </p:nvSpPr>
          <p:spPr bwMode="auto">
            <a:xfrm>
              <a:off x="83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8" name="Line 38"/>
            <p:cNvSpPr>
              <a:spLocks noChangeShapeType="1"/>
            </p:cNvSpPr>
            <p:nvPr/>
          </p:nvSpPr>
          <p:spPr bwMode="auto">
            <a:xfrm flipH="1">
              <a:off x="1079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8135" name="AutoShape 39"/>
          <p:cNvSpPr>
            <a:spLocks noChangeArrowheads="1"/>
          </p:cNvSpPr>
          <p:nvPr/>
        </p:nvSpPr>
        <p:spPr bwMode="auto">
          <a:xfrm rot="10800000">
            <a:off x="4427538" y="389731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5421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5422" name="内容占位符 4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5423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131D91-5C13-46CD-A3C5-81C9B4D0EFC6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grpSp>
        <p:nvGrpSpPr>
          <p:cNvPr id="145424" name="Group 2"/>
          <p:cNvGrpSpPr>
            <a:grpSpLocks/>
          </p:cNvGrpSpPr>
          <p:nvPr/>
        </p:nvGrpSpPr>
        <p:grpSpPr bwMode="auto">
          <a:xfrm>
            <a:off x="4451350" y="2378075"/>
            <a:ext cx="3505200" cy="2743200"/>
            <a:chOff x="2699" y="1248"/>
            <a:chExt cx="2208" cy="1728"/>
          </a:xfrm>
        </p:grpSpPr>
        <p:sp>
          <p:nvSpPr>
            <p:cNvPr id="145425" name="Oval 4"/>
            <p:cNvSpPr>
              <a:spLocks noChangeArrowheads="1"/>
            </p:cNvSpPr>
            <p:nvPr/>
          </p:nvSpPr>
          <p:spPr bwMode="auto">
            <a:xfrm>
              <a:off x="269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6" name="Line 5"/>
            <p:cNvSpPr>
              <a:spLocks noChangeShapeType="1"/>
            </p:cNvSpPr>
            <p:nvPr/>
          </p:nvSpPr>
          <p:spPr bwMode="auto">
            <a:xfrm flipH="1">
              <a:off x="2939" y="14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7" name="Line 6"/>
            <p:cNvSpPr>
              <a:spLocks noChangeShapeType="1"/>
            </p:cNvSpPr>
            <p:nvPr/>
          </p:nvSpPr>
          <p:spPr bwMode="auto">
            <a:xfrm>
              <a:off x="3419" y="148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8" name="Oval 8"/>
            <p:cNvSpPr>
              <a:spLocks noChangeArrowheads="1"/>
            </p:cNvSpPr>
            <p:nvPr/>
          </p:nvSpPr>
          <p:spPr bwMode="auto">
            <a:xfrm>
              <a:off x="317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9" name="Line 9"/>
            <p:cNvSpPr>
              <a:spLocks noChangeShapeType="1"/>
            </p:cNvSpPr>
            <p:nvPr/>
          </p:nvSpPr>
          <p:spPr bwMode="auto">
            <a:xfrm flipH="1">
              <a:off x="3419" y="19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0" name="Line 10"/>
            <p:cNvSpPr>
              <a:spLocks noChangeShapeType="1"/>
            </p:cNvSpPr>
            <p:nvPr/>
          </p:nvSpPr>
          <p:spPr bwMode="auto">
            <a:xfrm>
              <a:off x="3899" y="196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1" name="Oval 12"/>
            <p:cNvSpPr>
              <a:spLocks noChangeArrowheads="1"/>
            </p:cNvSpPr>
            <p:nvPr/>
          </p:nvSpPr>
          <p:spPr bwMode="auto">
            <a:xfrm>
              <a:off x="461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5432" name="Line 13"/>
            <p:cNvSpPr>
              <a:spLocks noChangeShapeType="1"/>
            </p:cNvSpPr>
            <p:nvPr/>
          </p:nvSpPr>
          <p:spPr bwMode="auto">
            <a:xfrm>
              <a:off x="4379" y="2448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3" name="Oval 3"/>
            <p:cNvSpPr>
              <a:spLocks noChangeArrowheads="1"/>
            </p:cNvSpPr>
            <p:nvPr/>
          </p:nvSpPr>
          <p:spPr bwMode="auto">
            <a:xfrm>
              <a:off x="3179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4" name="Oval 7"/>
            <p:cNvSpPr>
              <a:spLocks noChangeArrowheads="1"/>
            </p:cNvSpPr>
            <p:nvPr/>
          </p:nvSpPr>
          <p:spPr bwMode="auto">
            <a:xfrm>
              <a:off x="365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413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7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nimBg="1"/>
      <p:bldP spid="388125" grpId="0"/>
      <p:bldP spid="388126" grpId="0"/>
      <p:bldP spid="388127" grpId="0"/>
      <p:bldP spid="388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2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9699" name="内容占位符 2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平均查找长度</a:t>
            </a:r>
            <a:r>
              <a:rPr kumimoji="1" lang="en-US" altLang="zh-CN" dirty="0" smtClean="0">
                <a:solidFill>
                  <a:srgbClr val="008000"/>
                </a:solidFill>
              </a:rPr>
              <a:t>(Average Search Length)</a:t>
            </a:r>
            <a:endParaRPr kumimoji="1" lang="zh-CN" altLang="en-US" dirty="0" smtClean="0">
              <a:solidFill>
                <a:srgbClr val="008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	</a:t>
            </a:r>
            <a:r>
              <a:rPr kumimoji="1" lang="en-US" altLang="zh-CN" dirty="0" smtClean="0">
                <a:solidFill>
                  <a:srgbClr val="3333FF"/>
                </a:solidFill>
              </a:rPr>
              <a:t>ASL=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其中</a:t>
            </a:r>
            <a:r>
              <a:rPr kumimoji="1" lang="en-US" altLang="zh-CN" dirty="0" smtClean="0"/>
              <a:t>,  n</a:t>
            </a:r>
            <a:r>
              <a:rPr kumimoji="1" lang="zh-CN" altLang="en-US" dirty="0" smtClean="0"/>
              <a:t>为数据表长度</a:t>
            </a:r>
            <a:r>
              <a:rPr kumimoji="1" lang="en-US" altLang="zh-CN" dirty="0" smtClean="0"/>
              <a:t>,  P</a:t>
            </a:r>
            <a:r>
              <a:rPr kumimoji="1" lang="en-US" altLang="zh-CN" baseline="-25000" dirty="0" smtClean="0"/>
              <a:t>i</a:t>
            </a:r>
            <a:r>
              <a:rPr kumimoji="1" lang="zh-CN" altLang="en-US" dirty="0" smtClean="0"/>
              <a:t>为查找数据表中第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个记录的概率，            ，</a:t>
            </a:r>
            <a:r>
              <a:rPr kumimoji="1" lang="en-US" altLang="zh-CN" dirty="0" err="1" smtClean="0"/>
              <a:t>C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为找到第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个记录时已经进行比较的次数。</a:t>
            </a:r>
          </a:p>
        </p:txBody>
      </p:sp>
      <p:sp>
        <p:nvSpPr>
          <p:cNvPr id="29700" name="灯片编号占位符 2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860353-4ECC-4F05-8A45-0CC5BE2528E0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00438" y="4286250"/>
            <a:ext cx="1071562" cy="890588"/>
            <a:chOff x="1565" y="2795"/>
            <a:chExt cx="713" cy="561"/>
          </a:xfrm>
        </p:grpSpPr>
        <p:sp>
          <p:nvSpPr>
            <p:cNvPr id="29710" name="Rectangle 16"/>
            <p:cNvSpPr>
              <a:spLocks noChangeArrowheads="1"/>
            </p:cNvSpPr>
            <p:nvPr/>
          </p:nvSpPr>
          <p:spPr bwMode="auto">
            <a:xfrm>
              <a:off x="2178" y="2935"/>
              <a:ext cx="1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1" name="Rectangle 17"/>
            <p:cNvSpPr>
              <a:spLocks noChangeArrowheads="1"/>
            </p:cNvSpPr>
            <p:nvPr/>
          </p:nvSpPr>
          <p:spPr bwMode="auto">
            <a:xfrm>
              <a:off x="1702" y="3220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2" name="Rectangle 18"/>
            <p:cNvSpPr>
              <a:spLocks noChangeArrowheads="1"/>
            </p:cNvSpPr>
            <p:nvPr/>
          </p:nvSpPr>
          <p:spPr bwMode="auto">
            <a:xfrm>
              <a:off x="2028" y="2911"/>
              <a:ext cx="1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3" name="Rectangle 19"/>
            <p:cNvSpPr>
              <a:spLocks noChangeArrowheads="1"/>
            </p:cNvSpPr>
            <p:nvPr/>
          </p:nvSpPr>
          <p:spPr bwMode="auto">
            <a:xfrm>
              <a:off x="1565" y="2852"/>
              <a:ext cx="21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600" b="1">
                  <a:solidFill>
                    <a:srgbClr val="3333FF"/>
                  </a:solidFill>
                  <a:latin typeface="Symbol" pitchFamily="18" charset="2"/>
                </a:rPr>
                <a:t>å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4" name="Rectangle 20"/>
            <p:cNvSpPr>
              <a:spLocks noChangeArrowheads="1"/>
            </p:cNvSpPr>
            <p:nvPr/>
          </p:nvSpPr>
          <p:spPr bwMode="auto">
            <a:xfrm>
              <a:off x="1639" y="3206"/>
              <a:ext cx="6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5" name="Rectangle 21"/>
            <p:cNvSpPr>
              <a:spLocks noChangeArrowheads="1"/>
            </p:cNvSpPr>
            <p:nvPr/>
          </p:nvSpPr>
          <p:spPr bwMode="auto">
            <a:xfrm>
              <a:off x="1644" y="2795"/>
              <a:ext cx="6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1595" y="3220"/>
              <a:ext cx="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7" name="Rectangle 23"/>
            <p:cNvSpPr>
              <a:spLocks noChangeArrowheads="1"/>
            </p:cNvSpPr>
            <p:nvPr/>
          </p:nvSpPr>
          <p:spPr bwMode="auto">
            <a:xfrm>
              <a:off x="1919" y="3068"/>
              <a:ext cx="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8" name="Rectangle 24"/>
            <p:cNvSpPr>
              <a:spLocks noChangeArrowheads="1"/>
            </p:cNvSpPr>
            <p:nvPr/>
          </p:nvSpPr>
          <p:spPr bwMode="auto">
            <a:xfrm>
              <a:off x="1824" y="2935"/>
              <a:ext cx="1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3333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00500" y="2571750"/>
            <a:ext cx="936625" cy="919163"/>
            <a:chOff x="476" y="1888"/>
            <a:chExt cx="590" cy="579"/>
          </a:xfrm>
        </p:grpSpPr>
        <p:sp>
          <p:nvSpPr>
            <p:cNvPr id="29703" name="Rectangle 27"/>
            <p:cNvSpPr>
              <a:spLocks noChangeArrowheads="1"/>
            </p:cNvSpPr>
            <p:nvPr/>
          </p:nvSpPr>
          <p:spPr bwMode="auto">
            <a:xfrm>
              <a:off x="613" y="23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4" name="Rectangle 29"/>
            <p:cNvSpPr>
              <a:spLocks noChangeArrowheads="1"/>
            </p:cNvSpPr>
            <p:nvPr/>
          </p:nvSpPr>
          <p:spPr bwMode="auto">
            <a:xfrm>
              <a:off x="476" y="1945"/>
              <a:ext cx="2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000" b="1">
                  <a:solidFill>
                    <a:srgbClr val="3333FF"/>
                  </a:solidFill>
                  <a:latin typeface="Symbol" pitchFamily="18" charset="2"/>
                </a:rPr>
                <a:t>å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30"/>
            <p:cNvSpPr>
              <a:spLocks noChangeArrowheads="1"/>
            </p:cNvSpPr>
            <p:nvPr/>
          </p:nvSpPr>
          <p:spPr bwMode="auto">
            <a:xfrm>
              <a:off x="550" y="2299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31"/>
            <p:cNvSpPr>
              <a:spLocks noChangeArrowheads="1"/>
            </p:cNvSpPr>
            <p:nvPr/>
          </p:nvSpPr>
          <p:spPr bwMode="auto">
            <a:xfrm>
              <a:off x="555" y="188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7" name="Rectangle 32"/>
            <p:cNvSpPr>
              <a:spLocks noChangeArrowheads="1"/>
            </p:cNvSpPr>
            <p:nvPr/>
          </p:nvSpPr>
          <p:spPr bwMode="auto">
            <a:xfrm>
              <a:off x="506" y="231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8" name="Rectangle 33"/>
            <p:cNvSpPr>
              <a:spLocks noChangeArrowheads="1"/>
            </p:cNvSpPr>
            <p:nvPr/>
          </p:nvSpPr>
          <p:spPr bwMode="auto">
            <a:xfrm>
              <a:off x="830" y="216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9" name="Rectangle 34"/>
            <p:cNvSpPr>
              <a:spLocks noChangeArrowheads="1"/>
            </p:cNvSpPr>
            <p:nvPr/>
          </p:nvSpPr>
          <p:spPr bwMode="auto">
            <a:xfrm>
              <a:off x="735" y="2028"/>
              <a:ext cx="3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700" b="1" i="1">
                  <a:solidFill>
                    <a:srgbClr val="3333FF"/>
                  </a:solidFill>
                  <a:latin typeface="Times New Roman" pitchFamily="18" charset="0"/>
                </a:rPr>
                <a:t>PC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55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2339975" y="3530600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87650" y="3178176"/>
            <a:ext cx="1219200" cy="2065338"/>
            <a:chOff x="1847" y="1706"/>
            <a:chExt cx="768" cy="1301"/>
          </a:xfrm>
        </p:grpSpPr>
        <p:sp>
          <p:nvSpPr>
            <p:cNvPr id="145445" name="Oval 16"/>
            <p:cNvSpPr>
              <a:spLocks noChangeArrowheads="1"/>
            </p:cNvSpPr>
            <p:nvPr/>
          </p:nvSpPr>
          <p:spPr bwMode="auto">
            <a:xfrm>
              <a:off x="1847" y="170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6" name="Line 17"/>
            <p:cNvSpPr>
              <a:spLocks noChangeShapeType="1"/>
            </p:cNvSpPr>
            <p:nvPr/>
          </p:nvSpPr>
          <p:spPr bwMode="auto">
            <a:xfrm>
              <a:off x="2087" y="194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7" name="Oval 18"/>
            <p:cNvSpPr>
              <a:spLocks noChangeArrowheads="1"/>
            </p:cNvSpPr>
            <p:nvPr/>
          </p:nvSpPr>
          <p:spPr bwMode="auto">
            <a:xfrm>
              <a:off x="2327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8" name="Oval 19"/>
            <p:cNvSpPr>
              <a:spLocks noChangeArrowheads="1"/>
            </p:cNvSpPr>
            <p:nvPr/>
          </p:nvSpPr>
          <p:spPr bwMode="auto">
            <a:xfrm>
              <a:off x="2008" y="27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9" name="Line 20"/>
            <p:cNvSpPr>
              <a:spLocks noChangeShapeType="1"/>
            </p:cNvSpPr>
            <p:nvPr/>
          </p:nvSpPr>
          <p:spPr bwMode="auto">
            <a:xfrm flipH="1">
              <a:off x="2206" y="2449"/>
              <a:ext cx="18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5983" y="4357694"/>
            <a:ext cx="590550" cy="873125"/>
            <a:chOff x="1694" y="2426"/>
            <a:chExt cx="372" cy="550"/>
          </a:xfrm>
        </p:grpSpPr>
        <p:sp>
          <p:nvSpPr>
            <p:cNvPr id="145443" name="Oval 22"/>
            <p:cNvSpPr>
              <a:spLocks noChangeArrowheads="1"/>
            </p:cNvSpPr>
            <p:nvPr/>
          </p:nvSpPr>
          <p:spPr bwMode="auto">
            <a:xfrm>
              <a:off x="177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4" name="Line 23"/>
            <p:cNvSpPr>
              <a:spLocks noChangeShapeType="1"/>
            </p:cNvSpPr>
            <p:nvPr/>
          </p:nvSpPr>
          <p:spPr bwMode="auto">
            <a:xfrm>
              <a:off x="1694" y="2426"/>
              <a:ext cx="143" cy="2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13" name="Oval 25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1547813" y="5481638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q=c;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0063" y="548163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2843213" y="548163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44688" y="3525838"/>
            <a:ext cx="862012" cy="876300"/>
            <a:chOff x="1316" y="1917"/>
            <a:chExt cx="566" cy="560"/>
          </a:xfrm>
        </p:grpSpPr>
        <p:sp>
          <p:nvSpPr>
            <p:cNvPr id="145439" name="Oval 33"/>
            <p:cNvSpPr>
              <a:spLocks noChangeArrowheads="1"/>
            </p:cNvSpPr>
            <p:nvPr/>
          </p:nvSpPr>
          <p:spPr bwMode="auto">
            <a:xfrm>
              <a:off x="1316" y="21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0" name="Line 34"/>
            <p:cNvSpPr>
              <a:spLocks noChangeShapeType="1"/>
            </p:cNvSpPr>
            <p:nvPr/>
          </p:nvSpPr>
          <p:spPr bwMode="auto">
            <a:xfrm flipH="1">
              <a:off x="1564" y="1917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87450" y="3940175"/>
            <a:ext cx="1219200" cy="1254125"/>
            <a:chOff x="839" y="2186"/>
            <a:chExt cx="768" cy="790"/>
          </a:xfrm>
        </p:grpSpPr>
        <p:sp>
          <p:nvSpPr>
            <p:cNvPr id="145436" name="Oval 36"/>
            <p:cNvSpPr>
              <a:spLocks noChangeArrowheads="1"/>
            </p:cNvSpPr>
            <p:nvPr/>
          </p:nvSpPr>
          <p:spPr bwMode="auto">
            <a:xfrm>
              <a:off x="1319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7" name="Oval 37"/>
            <p:cNvSpPr>
              <a:spLocks noChangeArrowheads="1"/>
            </p:cNvSpPr>
            <p:nvPr/>
          </p:nvSpPr>
          <p:spPr bwMode="auto">
            <a:xfrm>
              <a:off x="83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8" name="Line 38"/>
            <p:cNvSpPr>
              <a:spLocks noChangeShapeType="1"/>
            </p:cNvSpPr>
            <p:nvPr/>
          </p:nvSpPr>
          <p:spPr bwMode="auto">
            <a:xfrm flipH="1">
              <a:off x="1079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8135" name="AutoShape 39"/>
          <p:cNvSpPr>
            <a:spLocks noChangeArrowheads="1"/>
          </p:cNvSpPr>
          <p:nvPr/>
        </p:nvSpPr>
        <p:spPr bwMode="auto">
          <a:xfrm rot="10800000">
            <a:off x="4429125" y="389731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5421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5422" name="内容占位符 4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5423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131D91-5C13-46CD-A3C5-81C9B4D0EF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5114948" y="2378075"/>
            <a:ext cx="2743200" cy="2836863"/>
            <a:chOff x="2699" y="1248"/>
            <a:chExt cx="1728" cy="1787"/>
          </a:xfrm>
        </p:grpSpPr>
        <p:sp>
          <p:nvSpPr>
            <p:cNvPr id="145425" name="Oval 4"/>
            <p:cNvSpPr>
              <a:spLocks noChangeArrowheads="1"/>
            </p:cNvSpPr>
            <p:nvPr/>
          </p:nvSpPr>
          <p:spPr bwMode="auto">
            <a:xfrm>
              <a:off x="269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6" name="Line 5"/>
            <p:cNvSpPr>
              <a:spLocks noChangeShapeType="1"/>
            </p:cNvSpPr>
            <p:nvPr/>
          </p:nvSpPr>
          <p:spPr bwMode="auto">
            <a:xfrm flipH="1">
              <a:off x="2939" y="14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7" name="Line 6"/>
            <p:cNvSpPr>
              <a:spLocks noChangeShapeType="1"/>
            </p:cNvSpPr>
            <p:nvPr/>
          </p:nvSpPr>
          <p:spPr bwMode="auto">
            <a:xfrm>
              <a:off x="3419" y="148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8" name="Oval 8"/>
            <p:cNvSpPr>
              <a:spLocks noChangeArrowheads="1"/>
            </p:cNvSpPr>
            <p:nvPr/>
          </p:nvSpPr>
          <p:spPr bwMode="auto">
            <a:xfrm>
              <a:off x="317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9" name="Line 9"/>
            <p:cNvSpPr>
              <a:spLocks noChangeShapeType="1"/>
            </p:cNvSpPr>
            <p:nvPr/>
          </p:nvSpPr>
          <p:spPr bwMode="auto">
            <a:xfrm flipH="1">
              <a:off x="3419" y="19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0" name="Line 10"/>
            <p:cNvSpPr>
              <a:spLocks noChangeShapeType="1"/>
            </p:cNvSpPr>
            <p:nvPr/>
          </p:nvSpPr>
          <p:spPr bwMode="auto">
            <a:xfrm>
              <a:off x="3899" y="196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1" name="Oval 12"/>
            <p:cNvSpPr>
              <a:spLocks noChangeArrowheads="1"/>
            </p:cNvSpPr>
            <p:nvPr/>
          </p:nvSpPr>
          <p:spPr bwMode="auto">
            <a:xfrm>
              <a:off x="3720" y="274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5432" name="Line 13"/>
            <p:cNvSpPr>
              <a:spLocks noChangeShapeType="1"/>
            </p:cNvSpPr>
            <p:nvPr/>
          </p:nvSpPr>
          <p:spPr bwMode="auto">
            <a:xfrm flipH="1">
              <a:off x="3945" y="2450"/>
              <a:ext cx="254" cy="3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3" name="Oval 3"/>
            <p:cNvSpPr>
              <a:spLocks noChangeArrowheads="1"/>
            </p:cNvSpPr>
            <p:nvPr/>
          </p:nvSpPr>
          <p:spPr bwMode="auto">
            <a:xfrm>
              <a:off x="3179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4" name="Oval 7"/>
            <p:cNvSpPr>
              <a:spLocks noChangeArrowheads="1"/>
            </p:cNvSpPr>
            <p:nvPr/>
          </p:nvSpPr>
          <p:spPr bwMode="auto">
            <a:xfrm>
              <a:off x="365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413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038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nimBg="1"/>
      <p:bldP spid="388125" grpId="0"/>
      <p:bldP spid="388126" grpId="0"/>
      <p:bldP spid="388127" grpId="0"/>
      <p:bldP spid="3881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1187450" y="5410200"/>
            <a:ext cx="865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q=e;</a:t>
            </a: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4357685" y="5410200"/>
            <a:ext cx="1643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2428860" y="5410200"/>
            <a:ext cx="1571636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 flipH="1">
            <a:off x="5853113" y="2751138"/>
            <a:ext cx="476250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>
            <a:off x="6300788" y="2398713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9147" name="Oval 27"/>
          <p:cNvSpPr>
            <a:spLocks noChangeArrowheads="1"/>
          </p:cNvSpPr>
          <p:nvPr/>
        </p:nvSpPr>
        <p:spPr bwMode="auto">
          <a:xfrm>
            <a:off x="5462588" y="31654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786309" y="3159125"/>
            <a:ext cx="1125536" cy="1339850"/>
            <a:chOff x="2969" y="1785"/>
            <a:chExt cx="709" cy="844"/>
          </a:xfrm>
        </p:grpSpPr>
        <p:sp>
          <p:nvSpPr>
            <p:cNvPr id="146473" name="Line 31"/>
            <p:cNvSpPr>
              <a:spLocks noChangeShapeType="1"/>
            </p:cNvSpPr>
            <p:nvPr/>
          </p:nvSpPr>
          <p:spPr bwMode="auto">
            <a:xfrm flipH="1">
              <a:off x="3194" y="2025"/>
              <a:ext cx="27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4" name="Oval 30"/>
            <p:cNvSpPr>
              <a:spLocks noChangeArrowheads="1"/>
            </p:cNvSpPr>
            <p:nvPr/>
          </p:nvSpPr>
          <p:spPr bwMode="auto">
            <a:xfrm>
              <a:off x="2969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5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52" name="AutoShape 32"/>
          <p:cNvSpPr>
            <a:spLocks noChangeArrowheads="1"/>
          </p:cNvSpPr>
          <p:nvPr/>
        </p:nvSpPr>
        <p:spPr bwMode="auto">
          <a:xfrm>
            <a:off x="4572000" y="322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00875" y="3148013"/>
            <a:ext cx="1028700" cy="1373187"/>
            <a:chOff x="4364" y="1778"/>
            <a:chExt cx="648" cy="865"/>
          </a:xfrm>
        </p:grpSpPr>
        <p:sp>
          <p:nvSpPr>
            <p:cNvPr id="146470" name="Oval 35"/>
            <p:cNvSpPr>
              <a:spLocks noChangeArrowheads="1"/>
            </p:cNvSpPr>
            <p:nvPr/>
          </p:nvSpPr>
          <p:spPr bwMode="auto">
            <a:xfrm>
              <a:off x="4724" y="2355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1" name="Line 36"/>
            <p:cNvSpPr>
              <a:spLocks noChangeShapeType="1"/>
            </p:cNvSpPr>
            <p:nvPr/>
          </p:nvSpPr>
          <p:spPr bwMode="auto">
            <a:xfrm>
              <a:off x="4589" y="2025"/>
              <a:ext cx="225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2" name="Oval 34"/>
            <p:cNvSpPr>
              <a:spLocks noChangeArrowheads="1"/>
            </p:cNvSpPr>
            <p:nvPr/>
          </p:nvSpPr>
          <p:spPr bwMode="auto">
            <a:xfrm>
              <a:off x="436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60" name="Line 40"/>
          <p:cNvSpPr>
            <a:spLocks noChangeShapeType="1"/>
          </p:cNvSpPr>
          <p:nvPr/>
        </p:nvSpPr>
        <p:spPr bwMode="auto">
          <a:xfrm flipH="1">
            <a:off x="5849938" y="2746375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1" name="Text Box 41"/>
          <p:cNvSpPr txBox="1">
            <a:spLocks noChangeArrowheads="1"/>
          </p:cNvSpPr>
          <p:nvPr/>
        </p:nvSpPr>
        <p:spPr bwMode="auto">
          <a:xfrm>
            <a:off x="6357950" y="5410200"/>
            <a:ext cx="150019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5972188" y="40544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6447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6448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6449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D18F9-2AB3-4D8A-BA77-EFE43DC37472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389122" name="Line 2"/>
          <p:cNvSpPr>
            <a:spLocks noChangeShapeType="1"/>
          </p:cNvSpPr>
          <p:nvPr/>
        </p:nvSpPr>
        <p:spPr bwMode="auto">
          <a:xfrm>
            <a:off x="6697663" y="2767013"/>
            <a:ext cx="382587" cy="439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>
            <a:off x="5832486" y="3562351"/>
            <a:ext cx="311150" cy="5095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2" name="Oval 6"/>
          <p:cNvSpPr>
            <a:spLocks noChangeArrowheads="1"/>
          </p:cNvSpPr>
          <p:nvPr/>
        </p:nvSpPr>
        <p:spPr bwMode="auto">
          <a:xfrm>
            <a:off x="1450975" y="224155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146453" name="Group 7"/>
          <p:cNvGrpSpPr>
            <a:grpSpLocks/>
          </p:cNvGrpSpPr>
          <p:nvPr/>
        </p:nvGrpSpPr>
        <p:grpSpPr bwMode="auto">
          <a:xfrm>
            <a:off x="1296988" y="2386013"/>
            <a:ext cx="2808287" cy="2746375"/>
            <a:chOff x="817" y="1298"/>
            <a:chExt cx="1769" cy="1730"/>
          </a:xfrm>
        </p:grpSpPr>
        <p:sp>
          <p:nvSpPr>
            <p:cNvPr id="146456" name="Oval 10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7" name="Oval 11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8" name="Line 12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9" name="Line 13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Oval 14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1" name="Oval 15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2" name="Line 16"/>
            <p:cNvSpPr>
              <a:spLocks noChangeShapeType="1"/>
            </p:cNvSpPr>
            <p:nvPr/>
          </p:nvSpPr>
          <p:spPr bwMode="auto">
            <a:xfrm flipH="1">
              <a:off x="1057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3" name="Line 17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4" name="Oval 18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146465" name="Group 19"/>
            <p:cNvGrpSpPr>
              <a:grpSpLocks/>
            </p:cNvGrpSpPr>
            <p:nvPr/>
          </p:nvGrpSpPr>
          <p:grpSpPr bwMode="auto">
            <a:xfrm>
              <a:off x="1392" y="2515"/>
              <a:ext cx="452" cy="513"/>
              <a:chOff x="3735" y="2464"/>
              <a:chExt cx="452" cy="513"/>
            </a:xfrm>
          </p:grpSpPr>
          <p:sp>
            <p:nvSpPr>
              <p:cNvPr id="146466" name="Oval 20"/>
              <p:cNvSpPr>
                <a:spLocks noChangeArrowheads="1"/>
              </p:cNvSpPr>
              <p:nvPr/>
            </p:nvSpPr>
            <p:spPr bwMode="auto">
              <a:xfrm>
                <a:off x="3735" y="2689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467" name="Line 21"/>
              <p:cNvSpPr>
                <a:spLocks noChangeShapeType="1"/>
              </p:cNvSpPr>
              <p:nvPr/>
            </p:nvSpPr>
            <p:spPr bwMode="auto">
              <a:xfrm flipH="1">
                <a:off x="3963" y="2464"/>
                <a:ext cx="224" cy="25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000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2" grpId="0"/>
      <p:bldP spid="389143" grpId="0"/>
      <p:bldP spid="389144" grpId="0"/>
      <p:bldP spid="389145" grpId="0" animBg="1"/>
      <p:bldP spid="389145" grpId="1" animBg="1"/>
      <p:bldP spid="389146" grpId="0" animBg="1"/>
      <p:bldP spid="389147" grpId="0" animBg="1"/>
      <p:bldP spid="389147" grpId="1" animBg="1"/>
      <p:bldP spid="389152" grpId="0" animBg="1"/>
      <p:bldP spid="389160" grpId="0" animBg="1"/>
      <p:bldP spid="389161" grpId="0"/>
      <p:bldP spid="389123" grpId="0" animBg="1"/>
      <p:bldP spid="389122" grpId="0" animBg="1"/>
      <p:bldP spid="3891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1187450" y="5410200"/>
            <a:ext cx="865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q=e;</a:t>
            </a: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2359017" y="5444474"/>
            <a:ext cx="171768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4228260" y="5410200"/>
            <a:ext cx="166369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a-&gt;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6691324" y="2786058"/>
            <a:ext cx="381006" cy="500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>
            <a:off x="6300788" y="2398713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9147" name="Oval 27"/>
          <p:cNvSpPr>
            <a:spLocks noChangeArrowheads="1"/>
          </p:cNvSpPr>
          <p:nvPr/>
        </p:nvSpPr>
        <p:spPr bwMode="auto">
          <a:xfrm>
            <a:off x="6989169" y="324985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21483" y="3238132"/>
            <a:ext cx="1125536" cy="1227138"/>
            <a:chOff x="2969" y="1785"/>
            <a:chExt cx="709" cy="773"/>
          </a:xfrm>
        </p:grpSpPr>
        <p:sp>
          <p:nvSpPr>
            <p:cNvPr id="146473" name="Line 31"/>
            <p:cNvSpPr>
              <a:spLocks noChangeShapeType="1"/>
            </p:cNvSpPr>
            <p:nvPr/>
          </p:nvSpPr>
          <p:spPr bwMode="auto">
            <a:xfrm flipH="1">
              <a:off x="3194" y="2025"/>
              <a:ext cx="270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4" name="Oval 30"/>
            <p:cNvSpPr>
              <a:spLocks noChangeArrowheads="1"/>
            </p:cNvSpPr>
            <p:nvPr/>
          </p:nvSpPr>
          <p:spPr bwMode="auto">
            <a:xfrm>
              <a:off x="2969" y="2270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5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389152" name="AutoShape 32"/>
          <p:cNvSpPr>
            <a:spLocks noChangeArrowheads="1"/>
          </p:cNvSpPr>
          <p:nvPr/>
        </p:nvSpPr>
        <p:spPr bwMode="auto">
          <a:xfrm>
            <a:off x="4429124" y="322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989152" y="3249119"/>
            <a:ext cx="1028700" cy="1373187"/>
            <a:chOff x="4364" y="1778"/>
            <a:chExt cx="648" cy="865"/>
          </a:xfrm>
        </p:grpSpPr>
        <p:sp>
          <p:nvSpPr>
            <p:cNvPr id="146470" name="Oval 35"/>
            <p:cNvSpPr>
              <a:spLocks noChangeArrowheads="1"/>
            </p:cNvSpPr>
            <p:nvPr/>
          </p:nvSpPr>
          <p:spPr bwMode="auto">
            <a:xfrm>
              <a:off x="4724" y="2355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1" name="Line 36"/>
            <p:cNvSpPr>
              <a:spLocks noChangeShapeType="1"/>
            </p:cNvSpPr>
            <p:nvPr/>
          </p:nvSpPr>
          <p:spPr bwMode="auto">
            <a:xfrm>
              <a:off x="4589" y="2025"/>
              <a:ext cx="225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2" name="Oval 34"/>
            <p:cNvSpPr>
              <a:spLocks noChangeArrowheads="1"/>
            </p:cNvSpPr>
            <p:nvPr/>
          </p:nvSpPr>
          <p:spPr bwMode="auto">
            <a:xfrm>
              <a:off x="436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60" name="Line 40"/>
          <p:cNvSpPr>
            <a:spLocks noChangeShapeType="1"/>
          </p:cNvSpPr>
          <p:nvPr/>
        </p:nvSpPr>
        <p:spPr bwMode="auto">
          <a:xfrm flipH="1">
            <a:off x="5887864" y="2801048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1" name="Text Box 41"/>
          <p:cNvSpPr txBox="1">
            <a:spLocks noChangeArrowheads="1"/>
          </p:cNvSpPr>
          <p:nvPr/>
        </p:nvSpPr>
        <p:spPr bwMode="auto">
          <a:xfrm>
            <a:off x="6083300" y="5410200"/>
            <a:ext cx="2089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6250243" y="4066816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6447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6448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6449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D18F9-2AB3-4D8A-BA77-EFE43DC37472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389122" name="Line 2"/>
          <p:cNvSpPr>
            <a:spLocks noChangeShapeType="1"/>
          </p:cNvSpPr>
          <p:nvPr/>
        </p:nvSpPr>
        <p:spPr bwMode="auto">
          <a:xfrm>
            <a:off x="6693877" y="2754923"/>
            <a:ext cx="375138" cy="550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H="1">
            <a:off x="6625652" y="3619132"/>
            <a:ext cx="443363" cy="503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2" name="Oval 6"/>
          <p:cNvSpPr>
            <a:spLocks noChangeArrowheads="1"/>
          </p:cNvSpPr>
          <p:nvPr/>
        </p:nvSpPr>
        <p:spPr bwMode="auto">
          <a:xfrm>
            <a:off x="1450975" y="224155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296988" y="2386013"/>
            <a:ext cx="2808287" cy="2820986"/>
            <a:chOff x="817" y="1298"/>
            <a:chExt cx="1769" cy="1777"/>
          </a:xfrm>
        </p:grpSpPr>
        <p:sp>
          <p:nvSpPr>
            <p:cNvPr id="146456" name="Oval 10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7" name="Oval 11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8" name="Line 12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9" name="Line 13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Oval 14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1" name="Oval 15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2" name="Line 16"/>
            <p:cNvSpPr>
              <a:spLocks noChangeShapeType="1"/>
            </p:cNvSpPr>
            <p:nvPr/>
          </p:nvSpPr>
          <p:spPr bwMode="auto">
            <a:xfrm flipH="1">
              <a:off x="1057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3" name="Line 17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4" name="Oval 18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047" y="2502"/>
              <a:ext cx="521" cy="573"/>
              <a:chOff x="4390" y="2451"/>
              <a:chExt cx="521" cy="573"/>
            </a:xfrm>
          </p:grpSpPr>
          <p:sp>
            <p:nvSpPr>
              <p:cNvPr id="146466" name="Oval 20"/>
              <p:cNvSpPr>
                <a:spLocks noChangeArrowheads="1"/>
              </p:cNvSpPr>
              <p:nvPr/>
            </p:nvSpPr>
            <p:spPr bwMode="auto">
              <a:xfrm>
                <a:off x="4623" y="273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467" name="Line 21"/>
              <p:cNvSpPr>
                <a:spLocks noChangeShapeType="1"/>
              </p:cNvSpPr>
              <p:nvPr/>
            </p:nvSpPr>
            <p:spPr bwMode="auto">
              <a:xfrm>
                <a:off x="4390" y="2451"/>
                <a:ext cx="293" cy="3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4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2" grpId="0"/>
      <p:bldP spid="389143" grpId="0"/>
      <p:bldP spid="389144" grpId="0"/>
      <p:bldP spid="389145" grpId="0" animBg="1"/>
      <p:bldP spid="389145" grpId="1" animBg="1"/>
      <p:bldP spid="389146" grpId="0" animBg="1"/>
      <p:bldP spid="389147" grpId="0" animBg="1"/>
      <p:bldP spid="389147" grpId="1" animBg="1"/>
      <p:bldP spid="389152" grpId="0" animBg="1"/>
      <p:bldP spid="389160" grpId="0" animBg="1"/>
      <p:bldP spid="389161" grpId="0"/>
      <p:bldP spid="389123" grpId="0" animBg="1"/>
      <p:bldP spid="389122" grpId="0" animBg="1"/>
      <p:bldP spid="3891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1214438" y="5453063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q=d;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4500562" y="5453063"/>
            <a:ext cx="150019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2500298" y="5453063"/>
            <a:ext cx="1643074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 flipH="1">
            <a:off x="5880100" y="2794000"/>
            <a:ext cx="476250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6327775" y="24415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390171" name="Oval 27"/>
          <p:cNvSpPr>
            <a:spLocks noChangeArrowheads="1"/>
          </p:cNvSpPr>
          <p:nvPr/>
        </p:nvSpPr>
        <p:spPr bwMode="auto">
          <a:xfrm>
            <a:off x="5489575" y="320833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84738" y="3214688"/>
            <a:ext cx="1057275" cy="1339850"/>
            <a:chOff x="3012" y="1785"/>
            <a:chExt cx="666" cy="844"/>
          </a:xfrm>
        </p:grpSpPr>
        <p:sp>
          <p:nvSpPr>
            <p:cNvPr id="147497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8" name="Oval 30"/>
            <p:cNvSpPr>
              <a:spLocks noChangeArrowheads="1"/>
            </p:cNvSpPr>
            <p:nvPr/>
          </p:nvSpPr>
          <p:spPr bwMode="auto">
            <a:xfrm>
              <a:off x="3012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9" name="Line 31"/>
            <p:cNvSpPr>
              <a:spLocks noChangeShapeType="1"/>
            </p:cNvSpPr>
            <p:nvPr/>
          </p:nvSpPr>
          <p:spPr bwMode="auto">
            <a:xfrm flipH="1">
              <a:off x="3216" y="2034"/>
              <a:ext cx="230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176" name="AutoShape 32"/>
          <p:cNvSpPr>
            <a:spLocks noChangeArrowheads="1"/>
          </p:cNvSpPr>
          <p:nvPr/>
        </p:nvSpPr>
        <p:spPr bwMode="auto">
          <a:xfrm>
            <a:off x="4505325" y="32686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105650" y="3190875"/>
            <a:ext cx="1065213" cy="1320800"/>
            <a:chOff x="4413" y="1778"/>
            <a:chExt cx="671" cy="832"/>
          </a:xfrm>
        </p:grpSpPr>
        <p:sp>
          <p:nvSpPr>
            <p:cNvPr id="147494" name="Oval 34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5" name="Oval 35"/>
            <p:cNvSpPr>
              <a:spLocks noChangeArrowheads="1"/>
            </p:cNvSpPr>
            <p:nvPr/>
          </p:nvSpPr>
          <p:spPr bwMode="auto">
            <a:xfrm>
              <a:off x="4796" y="232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6" name="Line 36"/>
            <p:cNvSpPr>
              <a:spLocks noChangeShapeType="1"/>
            </p:cNvSpPr>
            <p:nvPr/>
          </p:nvSpPr>
          <p:spPr bwMode="auto">
            <a:xfrm>
              <a:off x="4646" y="2042"/>
              <a:ext cx="213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184" name="Line 40"/>
          <p:cNvSpPr>
            <a:spLocks noChangeShapeType="1"/>
          </p:cNvSpPr>
          <p:nvPr/>
        </p:nvSpPr>
        <p:spPr bwMode="auto">
          <a:xfrm flipH="1">
            <a:off x="5876925" y="2789238"/>
            <a:ext cx="476250" cy="479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6438901" y="5453063"/>
            <a:ext cx="163356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47470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7471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7472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3CA19D-7487-4E12-8A34-CB312192D246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147473" name="Oval 3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6724650" y="2809875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>
            <a:off x="6043626" y="411480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>
            <a:off x="5869607" y="3607044"/>
            <a:ext cx="345467" cy="5363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477" name="Group 7"/>
          <p:cNvGrpSpPr>
            <a:grpSpLocks/>
          </p:cNvGrpSpPr>
          <p:nvPr/>
        </p:nvGrpSpPr>
        <p:grpSpPr bwMode="auto">
          <a:xfrm>
            <a:off x="1584325" y="2428875"/>
            <a:ext cx="2798763" cy="2757488"/>
            <a:chOff x="981" y="1298"/>
            <a:chExt cx="1763" cy="1737"/>
          </a:xfrm>
        </p:grpSpPr>
        <p:sp>
          <p:nvSpPr>
            <p:cNvPr id="147480" name="Oval 10"/>
            <p:cNvSpPr>
              <a:spLocks noChangeArrowheads="1"/>
            </p:cNvSpPr>
            <p:nvPr/>
          </p:nvSpPr>
          <p:spPr bwMode="auto">
            <a:xfrm>
              <a:off x="1477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1" name="Oval 11"/>
            <p:cNvSpPr>
              <a:spLocks noChangeArrowheads="1"/>
            </p:cNvSpPr>
            <p:nvPr/>
          </p:nvSpPr>
          <p:spPr bwMode="auto">
            <a:xfrm>
              <a:off x="981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2" name="Line 12"/>
            <p:cNvSpPr>
              <a:spLocks noChangeShapeType="1"/>
            </p:cNvSpPr>
            <p:nvPr/>
          </p:nvSpPr>
          <p:spPr bwMode="auto">
            <a:xfrm flipH="1">
              <a:off x="1237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3" name="Line 13"/>
            <p:cNvSpPr>
              <a:spLocks noChangeShapeType="1"/>
            </p:cNvSpPr>
            <p:nvPr/>
          </p:nvSpPr>
          <p:spPr bwMode="auto">
            <a:xfrm>
              <a:off x="1717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4" name="Oval 14"/>
            <p:cNvSpPr>
              <a:spLocks noChangeArrowheads="1"/>
            </p:cNvSpPr>
            <p:nvPr/>
          </p:nvSpPr>
          <p:spPr bwMode="auto">
            <a:xfrm>
              <a:off x="1957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5" name="Oval 15"/>
            <p:cNvSpPr>
              <a:spLocks noChangeArrowheads="1"/>
            </p:cNvSpPr>
            <p:nvPr/>
          </p:nvSpPr>
          <p:spPr bwMode="auto">
            <a:xfrm>
              <a:off x="1474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6" name="Line 16"/>
            <p:cNvSpPr>
              <a:spLocks noChangeShapeType="1"/>
            </p:cNvSpPr>
            <p:nvPr/>
          </p:nvSpPr>
          <p:spPr bwMode="auto">
            <a:xfrm flipH="1">
              <a:off x="1714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7" name="Line 17"/>
            <p:cNvSpPr>
              <a:spLocks noChangeShapeType="1"/>
            </p:cNvSpPr>
            <p:nvPr/>
          </p:nvSpPr>
          <p:spPr bwMode="auto">
            <a:xfrm>
              <a:off x="2216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8" name="Oval 18"/>
            <p:cNvSpPr>
              <a:spLocks noChangeArrowheads="1"/>
            </p:cNvSpPr>
            <p:nvPr/>
          </p:nvSpPr>
          <p:spPr bwMode="auto">
            <a:xfrm>
              <a:off x="2456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147489" name="Group 19"/>
            <p:cNvGrpSpPr>
              <a:grpSpLocks/>
            </p:cNvGrpSpPr>
            <p:nvPr/>
          </p:nvGrpSpPr>
          <p:grpSpPr bwMode="auto">
            <a:xfrm>
              <a:off x="1002" y="2515"/>
              <a:ext cx="512" cy="520"/>
              <a:chOff x="3675" y="2464"/>
              <a:chExt cx="512" cy="520"/>
            </a:xfrm>
          </p:grpSpPr>
          <p:sp>
            <p:nvSpPr>
              <p:cNvPr id="147490" name="Oval 20"/>
              <p:cNvSpPr>
                <a:spLocks noChangeArrowheads="1"/>
              </p:cNvSpPr>
              <p:nvPr/>
            </p:nvSpPr>
            <p:spPr bwMode="auto">
              <a:xfrm>
                <a:off x="3675" y="269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491" name="Line 21"/>
              <p:cNvSpPr>
                <a:spLocks noChangeShapeType="1"/>
              </p:cNvSpPr>
              <p:nvPr/>
            </p:nvSpPr>
            <p:spPr bwMode="auto">
              <a:xfrm flipH="1">
                <a:off x="3913" y="2464"/>
                <a:ext cx="274" cy="27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02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6" grpId="0"/>
      <p:bldP spid="390167" grpId="0"/>
      <p:bldP spid="390168" grpId="0"/>
      <p:bldP spid="390169" grpId="0" animBg="1"/>
      <p:bldP spid="390169" grpId="1" animBg="1"/>
      <p:bldP spid="390170" grpId="0" animBg="1"/>
      <p:bldP spid="390171" grpId="0" animBg="1"/>
      <p:bldP spid="390176" grpId="0" animBg="1"/>
      <p:bldP spid="390184" grpId="0" animBg="1"/>
      <p:bldP spid="390185" grpId="0"/>
      <p:bldP spid="390148" grpId="0" animBg="1"/>
      <p:bldP spid="390149" grpId="0" animBg="1"/>
      <p:bldP spid="3901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76" name="AutoShape 32"/>
          <p:cNvSpPr>
            <a:spLocks noChangeArrowheads="1"/>
          </p:cNvSpPr>
          <p:nvPr/>
        </p:nvSpPr>
        <p:spPr bwMode="auto">
          <a:xfrm>
            <a:off x="4505325" y="32686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 flipH="1">
            <a:off x="5941045" y="2845773"/>
            <a:ext cx="476250" cy="479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6438901" y="5453063"/>
            <a:ext cx="163356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47470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7471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7472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3CA19D-7487-4E12-8A34-CB312192D246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147473" name="Oval 3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6715139" y="2857497"/>
            <a:ext cx="357191" cy="4286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>
            <a:off x="6226797" y="4143380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 flipH="1">
            <a:off x="6595707" y="3679583"/>
            <a:ext cx="410293" cy="5117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84325" y="2428875"/>
            <a:ext cx="2798763" cy="2786063"/>
            <a:chOff x="981" y="1298"/>
            <a:chExt cx="1763" cy="1755"/>
          </a:xfrm>
        </p:grpSpPr>
        <p:sp>
          <p:nvSpPr>
            <p:cNvPr id="147480" name="Oval 10"/>
            <p:cNvSpPr>
              <a:spLocks noChangeArrowheads="1"/>
            </p:cNvSpPr>
            <p:nvPr/>
          </p:nvSpPr>
          <p:spPr bwMode="auto">
            <a:xfrm>
              <a:off x="1477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1" name="Oval 11"/>
            <p:cNvSpPr>
              <a:spLocks noChangeArrowheads="1"/>
            </p:cNvSpPr>
            <p:nvPr/>
          </p:nvSpPr>
          <p:spPr bwMode="auto">
            <a:xfrm>
              <a:off x="981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2" name="Line 12"/>
            <p:cNvSpPr>
              <a:spLocks noChangeShapeType="1"/>
            </p:cNvSpPr>
            <p:nvPr/>
          </p:nvSpPr>
          <p:spPr bwMode="auto">
            <a:xfrm flipH="1">
              <a:off x="1237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3" name="Line 13"/>
            <p:cNvSpPr>
              <a:spLocks noChangeShapeType="1"/>
            </p:cNvSpPr>
            <p:nvPr/>
          </p:nvSpPr>
          <p:spPr bwMode="auto">
            <a:xfrm>
              <a:off x="1717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4" name="Oval 14"/>
            <p:cNvSpPr>
              <a:spLocks noChangeArrowheads="1"/>
            </p:cNvSpPr>
            <p:nvPr/>
          </p:nvSpPr>
          <p:spPr bwMode="auto">
            <a:xfrm>
              <a:off x="1957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6" name="Line 16"/>
            <p:cNvSpPr>
              <a:spLocks noChangeShapeType="1"/>
            </p:cNvSpPr>
            <p:nvPr/>
          </p:nvSpPr>
          <p:spPr bwMode="auto">
            <a:xfrm flipH="1">
              <a:off x="1714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7" name="Line 17"/>
            <p:cNvSpPr>
              <a:spLocks noChangeShapeType="1"/>
            </p:cNvSpPr>
            <p:nvPr/>
          </p:nvSpPr>
          <p:spPr bwMode="auto">
            <a:xfrm>
              <a:off x="2216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8" name="Oval 18"/>
            <p:cNvSpPr>
              <a:spLocks noChangeArrowheads="1"/>
            </p:cNvSpPr>
            <p:nvPr/>
          </p:nvSpPr>
          <p:spPr bwMode="auto">
            <a:xfrm>
              <a:off x="2456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693" y="2513"/>
              <a:ext cx="495" cy="540"/>
              <a:chOff x="4366" y="2462"/>
              <a:chExt cx="495" cy="540"/>
            </a:xfrm>
          </p:grpSpPr>
          <p:sp>
            <p:nvSpPr>
              <p:cNvPr id="147490" name="Oval 20"/>
              <p:cNvSpPr>
                <a:spLocks noChangeArrowheads="1"/>
              </p:cNvSpPr>
              <p:nvPr/>
            </p:nvSpPr>
            <p:spPr bwMode="auto">
              <a:xfrm>
                <a:off x="4573" y="2714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491" name="Line 21"/>
              <p:cNvSpPr>
                <a:spLocks noChangeShapeType="1"/>
              </p:cNvSpPr>
              <p:nvPr/>
            </p:nvSpPr>
            <p:spPr bwMode="auto">
              <a:xfrm>
                <a:off x="4366" y="2462"/>
                <a:ext cx="266" cy="27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7485" name="Oval 15"/>
            <p:cNvSpPr>
              <a:spLocks noChangeArrowheads="1"/>
            </p:cNvSpPr>
            <p:nvPr/>
          </p:nvSpPr>
          <p:spPr bwMode="auto">
            <a:xfrm>
              <a:off x="1474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1214438" y="5453063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q=d;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4500562" y="5453063"/>
            <a:ext cx="164307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q-&gt;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=c;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2500298" y="5453063"/>
            <a:ext cx="1643074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c-&gt;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=p;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6715140" y="2834050"/>
            <a:ext cx="357190" cy="452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6327775" y="24415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390171" name="Oval 27"/>
          <p:cNvSpPr>
            <a:spLocks noChangeArrowheads="1"/>
          </p:cNvSpPr>
          <p:nvPr/>
        </p:nvSpPr>
        <p:spPr bwMode="auto">
          <a:xfrm>
            <a:off x="6929454" y="3257552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943485" y="3274401"/>
            <a:ext cx="1057275" cy="1339850"/>
            <a:chOff x="3012" y="1785"/>
            <a:chExt cx="666" cy="844"/>
          </a:xfrm>
        </p:grpSpPr>
        <p:sp>
          <p:nvSpPr>
            <p:cNvPr id="147497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7498" name="Oval 30"/>
            <p:cNvSpPr>
              <a:spLocks noChangeArrowheads="1"/>
            </p:cNvSpPr>
            <p:nvPr/>
          </p:nvSpPr>
          <p:spPr bwMode="auto">
            <a:xfrm>
              <a:off x="3012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9" name="Line 31"/>
            <p:cNvSpPr>
              <a:spLocks noChangeShapeType="1"/>
            </p:cNvSpPr>
            <p:nvPr/>
          </p:nvSpPr>
          <p:spPr bwMode="auto">
            <a:xfrm flipH="1">
              <a:off x="3216" y="2034"/>
              <a:ext cx="230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922840" y="3262678"/>
            <a:ext cx="1065213" cy="1320800"/>
            <a:chOff x="4413" y="1778"/>
            <a:chExt cx="671" cy="832"/>
          </a:xfrm>
        </p:grpSpPr>
        <p:sp>
          <p:nvSpPr>
            <p:cNvPr id="147494" name="Oval 34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5" name="Oval 35"/>
            <p:cNvSpPr>
              <a:spLocks noChangeArrowheads="1"/>
            </p:cNvSpPr>
            <p:nvPr/>
          </p:nvSpPr>
          <p:spPr bwMode="auto">
            <a:xfrm>
              <a:off x="4796" y="232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6" name="Line 36"/>
            <p:cNvSpPr>
              <a:spLocks noChangeShapeType="1"/>
            </p:cNvSpPr>
            <p:nvPr/>
          </p:nvSpPr>
          <p:spPr bwMode="auto">
            <a:xfrm>
              <a:off x="4646" y="2042"/>
              <a:ext cx="213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18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6" grpId="0" animBg="1"/>
      <p:bldP spid="390184" grpId="0" animBg="1"/>
      <p:bldP spid="390185" grpId="0"/>
      <p:bldP spid="390148" grpId="0" animBg="1"/>
      <p:bldP spid="390149" grpId="0" animBg="1"/>
      <p:bldP spid="390150" grpId="0" animBg="1"/>
      <p:bldP spid="390166" grpId="0"/>
      <p:bldP spid="390167" grpId="0"/>
      <p:bldP spid="390168" grpId="0"/>
      <p:bldP spid="390169" grpId="0" animBg="1"/>
      <p:bldP spid="390169" grpId="1" animBg="1"/>
      <p:bldP spid="390170" grpId="0" animBg="1"/>
      <p:bldP spid="3901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3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8483" name="内容占位符 3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mtClean="0">
                <a:solidFill>
                  <a:srgbClr val="A50021"/>
                </a:solidFill>
              </a:rPr>
              <a:t> </a:t>
            </a:r>
            <a:r>
              <a:rPr kumimoji="1" lang="zh-CN" altLang="en-US" smtClean="0"/>
              <a:t>构造平衡二叉树示例：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8000"/>
                </a:solidFill>
              </a:rPr>
              <a:t>　如：</a:t>
            </a:r>
            <a:r>
              <a:rPr kumimoji="1" lang="zh-CN" altLang="en-US" smtClean="0">
                <a:solidFill>
                  <a:srgbClr val="006600"/>
                </a:solidFill>
              </a:rPr>
              <a:t>依次插入的关键字为</a:t>
            </a:r>
            <a:r>
              <a:rPr kumimoji="1" lang="zh-CN" altLang="en-US" smtClean="0">
                <a:solidFill>
                  <a:srgbClr val="A50021"/>
                </a:solidFill>
              </a:rPr>
              <a:t> </a:t>
            </a:r>
            <a:r>
              <a:rPr kumimoji="1" lang="en-US" altLang="zh-CN" smtClean="0">
                <a:solidFill>
                  <a:srgbClr val="C00000"/>
                </a:solidFill>
              </a:rPr>
              <a:t>5, 4, 2, 8, 6, 9</a:t>
            </a:r>
          </a:p>
        </p:txBody>
      </p:sp>
      <p:sp>
        <p:nvSpPr>
          <p:cNvPr id="148484" name="灯片编号占位符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4F8EC6-C5A1-4EB8-A684-0235CA743258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391171" name="Oval 3"/>
          <p:cNvSpPr>
            <a:spLocks noChangeArrowheads="1"/>
          </p:cNvSpPr>
          <p:nvPr/>
        </p:nvSpPr>
        <p:spPr bwMode="auto">
          <a:xfrm>
            <a:off x="2193925" y="3355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1431925" y="4117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3" name="Oval 5"/>
          <p:cNvSpPr>
            <a:spLocks noChangeArrowheads="1"/>
          </p:cNvSpPr>
          <p:nvPr/>
        </p:nvSpPr>
        <p:spPr bwMode="auto">
          <a:xfrm>
            <a:off x="669925" y="4879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 flipH="1">
            <a:off x="1812925" y="373697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 flipH="1">
            <a:off x="1050925" y="449897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AutoShape 8"/>
          <p:cNvSpPr>
            <a:spLocks noChangeArrowheads="1"/>
          </p:cNvSpPr>
          <p:nvPr/>
        </p:nvSpPr>
        <p:spPr bwMode="auto">
          <a:xfrm>
            <a:off x="2484438" y="40147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3746500" y="3243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2984500" y="4005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 flipH="1">
            <a:off x="3365500" y="3624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4508500" y="4005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1" name="Line 13"/>
          <p:cNvSpPr>
            <a:spLocks noChangeShapeType="1"/>
          </p:cNvSpPr>
          <p:nvPr/>
        </p:nvSpPr>
        <p:spPr bwMode="auto">
          <a:xfrm>
            <a:off x="4127500" y="3624263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2" name="Line 14"/>
          <p:cNvSpPr>
            <a:spLocks noChangeShapeType="1"/>
          </p:cNvSpPr>
          <p:nvPr/>
        </p:nvSpPr>
        <p:spPr bwMode="auto">
          <a:xfrm>
            <a:off x="1736725" y="2898775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3" name="Line 15"/>
          <p:cNvSpPr>
            <a:spLocks noChangeShapeType="1"/>
          </p:cNvSpPr>
          <p:nvPr/>
        </p:nvSpPr>
        <p:spPr bwMode="auto">
          <a:xfrm>
            <a:off x="3365500" y="2862263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4" name="AutoShape 16"/>
          <p:cNvSpPr>
            <a:spLocks noChangeArrowheads="1"/>
          </p:cNvSpPr>
          <p:nvPr/>
        </p:nvSpPr>
        <p:spPr bwMode="auto">
          <a:xfrm>
            <a:off x="5292725" y="39179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85" name="Oval 17"/>
          <p:cNvSpPr>
            <a:spLocks noChangeArrowheads="1"/>
          </p:cNvSpPr>
          <p:nvPr/>
        </p:nvSpPr>
        <p:spPr bwMode="auto">
          <a:xfrm>
            <a:off x="5264150" y="48021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6" name="Line 18"/>
          <p:cNvSpPr>
            <a:spLocks noChangeShapeType="1"/>
          </p:cNvSpPr>
          <p:nvPr/>
        </p:nvSpPr>
        <p:spPr bwMode="auto">
          <a:xfrm>
            <a:off x="4889500" y="4386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4471988" y="557053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8" name="Line 20"/>
          <p:cNvSpPr>
            <a:spLocks noChangeShapeType="1"/>
          </p:cNvSpPr>
          <p:nvPr/>
        </p:nvSpPr>
        <p:spPr bwMode="auto">
          <a:xfrm flipH="1">
            <a:off x="4813300" y="5148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9" name="Rectangle 21"/>
          <p:cNvSpPr>
            <a:spLocks noChangeArrowheads="1"/>
          </p:cNvSpPr>
          <p:nvPr/>
        </p:nvSpPr>
        <p:spPr bwMode="auto">
          <a:xfrm>
            <a:off x="4424363" y="3938588"/>
            <a:ext cx="13716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90" name="Line 22"/>
          <p:cNvSpPr>
            <a:spLocks noChangeShapeType="1"/>
          </p:cNvSpPr>
          <p:nvPr/>
        </p:nvSpPr>
        <p:spPr bwMode="auto">
          <a:xfrm>
            <a:off x="7010400" y="3700463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1" name="Line 23"/>
          <p:cNvSpPr>
            <a:spLocks noChangeShapeType="1"/>
          </p:cNvSpPr>
          <p:nvPr/>
        </p:nvSpPr>
        <p:spPr bwMode="auto">
          <a:xfrm>
            <a:off x="6172200" y="2862263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7391400" y="4081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6629400" y="4843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4" name="Line 26"/>
          <p:cNvSpPr>
            <a:spLocks noChangeShapeType="1"/>
          </p:cNvSpPr>
          <p:nvPr/>
        </p:nvSpPr>
        <p:spPr bwMode="auto">
          <a:xfrm flipH="1">
            <a:off x="7010400" y="4462463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5" name="Line 27"/>
          <p:cNvSpPr>
            <a:spLocks noChangeShapeType="1"/>
          </p:cNvSpPr>
          <p:nvPr/>
        </p:nvSpPr>
        <p:spPr bwMode="auto">
          <a:xfrm>
            <a:off x="7772400" y="4462463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6" name="Oval 28"/>
          <p:cNvSpPr>
            <a:spLocks noChangeArrowheads="1"/>
          </p:cNvSpPr>
          <p:nvPr/>
        </p:nvSpPr>
        <p:spPr bwMode="auto">
          <a:xfrm>
            <a:off x="8153400" y="4843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7" name="Oval 29"/>
          <p:cNvSpPr>
            <a:spLocks noChangeArrowheads="1"/>
          </p:cNvSpPr>
          <p:nvPr/>
        </p:nvSpPr>
        <p:spPr bwMode="auto">
          <a:xfrm>
            <a:off x="6629400" y="3319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8" name="Oval 30"/>
          <p:cNvSpPr>
            <a:spLocks noChangeArrowheads="1"/>
          </p:cNvSpPr>
          <p:nvPr/>
        </p:nvSpPr>
        <p:spPr bwMode="auto">
          <a:xfrm>
            <a:off x="5867400" y="4081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9" name="Line 31"/>
          <p:cNvSpPr>
            <a:spLocks noChangeShapeType="1"/>
          </p:cNvSpPr>
          <p:nvPr/>
        </p:nvSpPr>
        <p:spPr bwMode="auto">
          <a:xfrm flipH="1">
            <a:off x="6248400" y="37004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200" name="Rectangle 32"/>
          <p:cNvSpPr>
            <a:spLocks noChangeArrowheads="1"/>
          </p:cNvSpPr>
          <p:nvPr/>
        </p:nvSpPr>
        <p:spPr bwMode="auto">
          <a:xfrm>
            <a:off x="593725" y="3127375"/>
            <a:ext cx="21336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animBg="1" autoUpdateAnimBg="0"/>
      <p:bldP spid="391172" grpId="0" animBg="1" autoUpdateAnimBg="0"/>
      <p:bldP spid="391173" grpId="0" animBg="1" autoUpdateAnimBg="0"/>
      <p:bldP spid="391174" grpId="0" animBg="1"/>
      <p:bldP spid="391175" grpId="0" animBg="1"/>
      <p:bldP spid="391176" grpId="0" animBg="1"/>
      <p:bldP spid="391177" grpId="0" animBg="1" autoUpdateAnimBg="0"/>
      <p:bldP spid="391178" grpId="0" animBg="1" autoUpdateAnimBg="0"/>
      <p:bldP spid="391179" grpId="0" animBg="1"/>
      <p:bldP spid="391180" grpId="0" animBg="1" autoUpdateAnimBg="0"/>
      <p:bldP spid="391181" grpId="0" animBg="1"/>
      <p:bldP spid="391182" grpId="0" animBg="1"/>
      <p:bldP spid="391183" grpId="0" animBg="1"/>
      <p:bldP spid="391184" grpId="0" animBg="1"/>
      <p:bldP spid="391185" grpId="0" animBg="1" autoUpdateAnimBg="0"/>
      <p:bldP spid="391186" grpId="0" animBg="1"/>
      <p:bldP spid="391187" grpId="0" animBg="1" autoUpdateAnimBg="0"/>
      <p:bldP spid="391188" grpId="0" animBg="1"/>
      <p:bldP spid="391189" grpId="0" animBg="1"/>
      <p:bldP spid="391190" grpId="0" animBg="1"/>
      <p:bldP spid="391191" grpId="0" animBg="1"/>
      <p:bldP spid="391192" grpId="0" animBg="1" autoUpdateAnimBg="0"/>
      <p:bldP spid="391193" grpId="0" animBg="1" autoUpdateAnimBg="0"/>
      <p:bldP spid="391194" grpId="0" animBg="1"/>
      <p:bldP spid="391195" grpId="0" animBg="1"/>
      <p:bldP spid="391196" grpId="0" animBg="1" autoUpdateAnimBg="0"/>
      <p:bldP spid="391197" grpId="0" animBg="1" autoUpdateAnimBg="0"/>
      <p:bldP spid="391198" grpId="0" animBg="1" autoUpdateAnimBg="0"/>
      <p:bldP spid="391199" grpId="0" animBg="1"/>
      <p:bldP spid="39120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2033588" y="2097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1271588" y="2859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 flipH="1">
            <a:off x="1652588" y="247808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414588" y="2478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652588" y="1716088"/>
            <a:ext cx="4572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2795588" y="2859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2033588" y="3621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H="1">
            <a:off x="2414588" y="3240088"/>
            <a:ext cx="457200" cy="457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3176588" y="3240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3557588" y="3621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4" name="Oval 12"/>
          <p:cNvSpPr>
            <a:spLocks noChangeArrowheads="1"/>
          </p:cNvSpPr>
          <p:nvPr/>
        </p:nvSpPr>
        <p:spPr bwMode="auto">
          <a:xfrm>
            <a:off x="4319588" y="4383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>
            <a:off x="3938588" y="4002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1042988" y="1639888"/>
            <a:ext cx="3962400" cy="335280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2207" name="Oval 15"/>
          <p:cNvSpPr>
            <a:spLocks noChangeArrowheads="1"/>
          </p:cNvSpPr>
          <p:nvPr/>
        </p:nvSpPr>
        <p:spPr bwMode="auto">
          <a:xfrm>
            <a:off x="6172200" y="3789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5334000" y="4551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9" name="Oval 17"/>
          <p:cNvSpPr>
            <a:spLocks noChangeArrowheads="1"/>
          </p:cNvSpPr>
          <p:nvPr/>
        </p:nvSpPr>
        <p:spPr bwMode="auto">
          <a:xfrm>
            <a:off x="4572000" y="5313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 flipH="1">
            <a:off x="4953000" y="49323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H="1">
            <a:off x="5724525" y="4141788"/>
            <a:ext cx="476250" cy="4794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6553200" y="4170363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3" name="Oval 21"/>
          <p:cNvSpPr>
            <a:spLocks noChangeArrowheads="1"/>
          </p:cNvSpPr>
          <p:nvPr/>
        </p:nvSpPr>
        <p:spPr bwMode="auto">
          <a:xfrm>
            <a:off x="6934200" y="4551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4" name="Oval 22"/>
          <p:cNvSpPr>
            <a:spLocks noChangeArrowheads="1"/>
          </p:cNvSpPr>
          <p:nvPr/>
        </p:nvSpPr>
        <p:spPr bwMode="auto">
          <a:xfrm>
            <a:off x="7696200" y="5313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>
            <a:off x="7315200" y="4932363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5791200" y="3408363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7" name="Oval 25"/>
          <p:cNvSpPr>
            <a:spLocks noChangeArrowheads="1"/>
          </p:cNvSpPr>
          <p:nvPr/>
        </p:nvSpPr>
        <p:spPr bwMode="auto">
          <a:xfrm>
            <a:off x="6130925" y="54006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8" name="Line 26"/>
          <p:cNvSpPr>
            <a:spLocks noChangeShapeType="1"/>
          </p:cNvSpPr>
          <p:nvPr/>
        </p:nvSpPr>
        <p:spPr bwMode="auto">
          <a:xfrm>
            <a:off x="5715000" y="4932363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9" name="AutoShape 27"/>
          <p:cNvSpPr>
            <a:spLocks noChangeArrowheads="1"/>
          </p:cNvSpPr>
          <p:nvPr/>
        </p:nvSpPr>
        <p:spPr bwMode="auto">
          <a:xfrm rot="5487719">
            <a:off x="5842794" y="2056607"/>
            <a:ext cx="585787" cy="11112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1123950" y="5281613"/>
            <a:ext cx="3087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A50021"/>
                </a:solidFill>
                <a:latin typeface="+mn-lt"/>
                <a:ea typeface="楷体" panose="02010609060101010101" pitchFamily="49" charset="-122"/>
              </a:rPr>
              <a:t>继续插入关键字</a:t>
            </a:r>
            <a:r>
              <a:rPr kumimoji="1" lang="en-US" altLang="zh-CN" sz="2800" b="1" dirty="0">
                <a:solidFill>
                  <a:srgbClr val="A50021"/>
                </a:solidFill>
                <a:latin typeface="+mn-lt"/>
                <a:ea typeface="楷体" panose="02010609060101010101" pitchFamily="49" charset="-122"/>
              </a:rPr>
              <a:t>9</a:t>
            </a:r>
            <a:endParaRPr kumimoji="1" lang="en-US" altLang="zh-CN" sz="2800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49533" name="标题 3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9534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677153-E3CE-4EA0-B786-6683984EC836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2020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4" grpId="0" animBg="1" autoUpdateAnimBg="0"/>
      <p:bldP spid="392205" grpId="0" animBg="1"/>
      <p:bldP spid="392206" grpId="0" animBg="1"/>
      <p:bldP spid="392207" grpId="0" animBg="1" autoUpdateAnimBg="0"/>
      <p:bldP spid="392208" grpId="0" animBg="1" autoUpdateAnimBg="0"/>
      <p:bldP spid="392209" grpId="0" animBg="1" autoUpdateAnimBg="0"/>
      <p:bldP spid="392210" grpId="0" animBg="1"/>
      <p:bldP spid="392211" grpId="0" animBg="1"/>
      <p:bldP spid="392212" grpId="0" animBg="1"/>
      <p:bldP spid="392213" grpId="0" animBg="1" autoUpdateAnimBg="0"/>
      <p:bldP spid="392214" grpId="0" animBg="1" autoUpdateAnimBg="0"/>
      <p:bldP spid="392215" grpId="0" animBg="1"/>
      <p:bldP spid="392216" grpId="0" animBg="1"/>
      <p:bldP spid="392217" grpId="0" animBg="1" autoUpdateAnimBg="0"/>
      <p:bldP spid="392218" grpId="0" animBg="1"/>
      <p:bldP spid="392219" grpId="0" animBg="1"/>
      <p:bldP spid="39222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5872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269875" indent="-269875"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kumimoji="1" lang="zh-CN" altLang="en-US" dirty="0" smtClean="0"/>
              <a:t> 平衡二叉树的查找性能分析</a:t>
            </a:r>
            <a:r>
              <a:rPr kumimoji="1" lang="en-US" altLang="zh-CN" dirty="0" smtClean="0"/>
              <a:t>: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zh-CN" altLang="en-US" dirty="0" smtClean="0">
                <a:solidFill>
                  <a:srgbClr val="A50021"/>
                </a:solidFill>
              </a:rPr>
              <a:t>在平衡树上进行查找的过程和二叉排序树相同，因此，</a:t>
            </a:r>
            <a:r>
              <a:rPr kumimoji="1" lang="zh-CN" altLang="en-US" dirty="0" smtClean="0">
                <a:solidFill>
                  <a:srgbClr val="3333FF"/>
                </a:solidFill>
              </a:rPr>
              <a:t>查找过程中和给定值进行关键字的比较次数不超过平衡树的深度。</a:t>
            </a:r>
          </a:p>
          <a:p>
            <a:pPr marL="363538" indent="-363538">
              <a:defRPr/>
            </a:pPr>
            <a:r>
              <a:rPr kumimoji="1" lang="zh-CN" altLang="en-US" dirty="0" smtClean="0">
                <a:solidFill>
                  <a:srgbClr val="006600"/>
                </a:solidFill>
              </a:rPr>
              <a:t>问：</a:t>
            </a:r>
            <a:r>
              <a:rPr kumimoji="1" lang="zh-CN" altLang="en-US" dirty="0" smtClean="0"/>
              <a:t>含有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个关键字的平衡二叉树可能达到的最大深度是多少</a:t>
            </a:r>
            <a:r>
              <a:rPr kumimoji="1" lang="en-US" altLang="zh-CN" dirty="0" smtClean="0"/>
              <a:t>?</a:t>
            </a: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65B8BC-20B6-4046-9437-5F48236A8938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556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43"/>
          <p:cNvGrpSpPr>
            <a:grpSpLocks/>
          </p:cNvGrpSpPr>
          <p:nvPr/>
        </p:nvGrpSpPr>
        <p:grpSpPr bwMode="auto">
          <a:xfrm>
            <a:off x="1235075" y="1635125"/>
            <a:ext cx="6551613" cy="4335463"/>
            <a:chOff x="749" y="837"/>
            <a:chExt cx="4127" cy="2731"/>
          </a:xfrm>
        </p:grpSpPr>
        <p:sp>
          <p:nvSpPr>
            <p:cNvPr id="151559" name="Text Box 3"/>
            <p:cNvSpPr txBox="1">
              <a:spLocks noChangeArrowheads="1"/>
            </p:cNvSpPr>
            <p:nvPr/>
          </p:nvSpPr>
          <p:spPr bwMode="auto">
            <a:xfrm>
              <a:off x="1026" y="845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=0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0" name="Text Box 4"/>
            <p:cNvSpPr txBox="1">
              <a:spLocks noChangeArrowheads="1"/>
            </p:cNvSpPr>
            <p:nvPr/>
          </p:nvSpPr>
          <p:spPr bwMode="auto">
            <a:xfrm>
              <a:off x="1141" y="1166"/>
              <a:ext cx="31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  <a:sym typeface="Symbol" pitchFamily="18" charset="2"/>
                </a:rPr>
                <a:t></a:t>
              </a:r>
              <a:endParaRPr kumimoji="1" lang="en-US" altLang="zh-CN" sz="3200" i="1">
                <a:solidFill>
                  <a:srgbClr val="008000"/>
                </a:solidFill>
                <a:latin typeface="+mn-lt"/>
                <a:ea typeface="楷体" panose="02010609060101010101" pitchFamily="49" charset="-122"/>
                <a:sym typeface="Symbol" pitchFamily="18" charset="2"/>
              </a:endParaRPr>
            </a:p>
          </p:txBody>
        </p:sp>
        <p:sp>
          <p:nvSpPr>
            <p:cNvPr id="151561" name="Text Box 5"/>
            <p:cNvSpPr txBox="1">
              <a:spLocks noChangeArrowheads="1"/>
            </p:cNvSpPr>
            <p:nvPr/>
          </p:nvSpPr>
          <p:spPr bwMode="auto">
            <a:xfrm>
              <a:off x="749" y="1659"/>
              <a:ext cx="1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 dirty="0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endParaRPr kumimoji="1" lang="en-US" altLang="zh-CN" sz="2400" b="1" i="1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2" name="Text Box 7"/>
            <p:cNvSpPr txBox="1">
              <a:spLocks noChangeArrowheads="1"/>
            </p:cNvSpPr>
            <p:nvPr/>
          </p:nvSpPr>
          <p:spPr bwMode="auto">
            <a:xfrm>
              <a:off x="2356" y="842"/>
              <a:ext cx="5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latin typeface="+mn-lt"/>
                  <a:ea typeface="楷体" panose="02010609060101010101" pitchFamily="49" charset="-122"/>
                </a:rPr>
                <a:t>=1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3" name="Text Box 8"/>
            <p:cNvSpPr txBox="1">
              <a:spLocks noChangeArrowheads="1"/>
            </p:cNvSpPr>
            <p:nvPr/>
          </p:nvSpPr>
          <p:spPr bwMode="auto">
            <a:xfrm>
              <a:off x="2109" y="1620"/>
              <a:ext cx="14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3200" b="1">
                  <a:latin typeface="+mn-lt"/>
                  <a:ea typeface="楷体" panose="02010609060101010101" pitchFamily="49" charset="-122"/>
                </a:rPr>
                <a:t>1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4" name="Oval 9"/>
            <p:cNvSpPr>
              <a:spLocks noChangeArrowheads="1"/>
            </p:cNvSpPr>
            <p:nvPr/>
          </p:nvSpPr>
          <p:spPr bwMode="auto">
            <a:xfrm>
              <a:off x="2491" y="1247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5" name="Text Box 11"/>
            <p:cNvSpPr txBox="1">
              <a:spLocks noChangeArrowheads="1"/>
            </p:cNvSpPr>
            <p:nvPr/>
          </p:nvSpPr>
          <p:spPr bwMode="auto">
            <a:xfrm>
              <a:off x="3796" y="837"/>
              <a:ext cx="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=2</a:t>
              </a:r>
              <a:endParaRPr kumimoji="1" lang="en-US" altLang="zh-CN" sz="3200" b="1" i="1">
                <a:solidFill>
                  <a:srgbClr val="008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6" name="Text Box 12"/>
            <p:cNvSpPr txBox="1">
              <a:spLocks noChangeArrowheads="1"/>
            </p:cNvSpPr>
            <p:nvPr/>
          </p:nvSpPr>
          <p:spPr bwMode="auto">
            <a:xfrm>
              <a:off x="3470" y="1620"/>
              <a:ext cx="14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32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endParaRPr kumimoji="1" lang="en-US" altLang="zh-CN" sz="3200" b="1" i="1">
                <a:solidFill>
                  <a:srgbClr val="008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7" name="Oval 13"/>
            <p:cNvSpPr>
              <a:spLocks noChangeArrowheads="1"/>
            </p:cNvSpPr>
            <p:nvPr/>
          </p:nvSpPr>
          <p:spPr bwMode="auto">
            <a:xfrm>
              <a:off x="3436" y="99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8" name="Oval 14"/>
            <p:cNvSpPr>
              <a:spLocks noChangeArrowheads="1"/>
            </p:cNvSpPr>
            <p:nvPr/>
          </p:nvSpPr>
          <p:spPr bwMode="auto">
            <a:xfrm>
              <a:off x="3868" y="138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9" name="Line 15"/>
            <p:cNvSpPr>
              <a:spLocks noChangeShapeType="1"/>
            </p:cNvSpPr>
            <p:nvPr/>
          </p:nvSpPr>
          <p:spPr bwMode="auto">
            <a:xfrm>
              <a:off x="3668" y="1180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0" name="Text Box 17"/>
            <p:cNvSpPr txBox="1">
              <a:spLocks noChangeArrowheads="1"/>
            </p:cNvSpPr>
            <p:nvPr/>
          </p:nvSpPr>
          <p:spPr bwMode="auto">
            <a:xfrm>
              <a:off x="992" y="2158"/>
              <a:ext cx="7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n </a:t>
              </a:r>
              <a:r>
                <a:rPr kumimoji="1" lang="en-US" altLang="zh-CN" sz="32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= 4</a:t>
              </a:r>
              <a:endParaRPr kumimoji="1" lang="en-US" altLang="zh-CN" sz="3200" b="1" i="1">
                <a:solidFill>
                  <a:srgbClr val="0000FF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1" name="Text Box 18"/>
            <p:cNvSpPr txBox="1">
              <a:spLocks noChangeArrowheads="1"/>
            </p:cNvSpPr>
            <p:nvPr/>
          </p:nvSpPr>
          <p:spPr bwMode="auto">
            <a:xfrm>
              <a:off x="975" y="3219"/>
              <a:ext cx="14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endParaRPr kumimoji="1" lang="en-US" altLang="zh-CN" sz="3200" b="1" i="1">
                <a:solidFill>
                  <a:srgbClr val="0000FF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2" name="Oval 19"/>
            <p:cNvSpPr>
              <a:spLocks noChangeArrowheads="1"/>
            </p:cNvSpPr>
            <p:nvPr/>
          </p:nvSpPr>
          <p:spPr bwMode="auto">
            <a:xfrm>
              <a:off x="1752" y="2229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3" name="Oval 20"/>
            <p:cNvSpPr>
              <a:spLocks noChangeArrowheads="1"/>
            </p:cNvSpPr>
            <p:nvPr/>
          </p:nvSpPr>
          <p:spPr bwMode="auto">
            <a:xfrm>
              <a:off x="2184" y="2613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4" name="Line 21"/>
            <p:cNvSpPr>
              <a:spLocks noChangeShapeType="1"/>
            </p:cNvSpPr>
            <p:nvPr/>
          </p:nvSpPr>
          <p:spPr bwMode="auto">
            <a:xfrm>
              <a:off x="1973" y="240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5" name="Oval 22"/>
            <p:cNvSpPr>
              <a:spLocks noChangeArrowheads="1"/>
            </p:cNvSpPr>
            <p:nvPr/>
          </p:nvSpPr>
          <p:spPr bwMode="auto">
            <a:xfrm>
              <a:off x="1320" y="2613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6" name="Oval 23"/>
            <p:cNvSpPr>
              <a:spLocks noChangeArrowheads="1"/>
            </p:cNvSpPr>
            <p:nvPr/>
          </p:nvSpPr>
          <p:spPr bwMode="auto">
            <a:xfrm>
              <a:off x="1752" y="2997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7" name="Line 24"/>
            <p:cNvSpPr>
              <a:spLocks noChangeShapeType="1"/>
            </p:cNvSpPr>
            <p:nvPr/>
          </p:nvSpPr>
          <p:spPr bwMode="auto">
            <a:xfrm>
              <a:off x="1536" y="279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8" name="Line 25"/>
            <p:cNvSpPr>
              <a:spLocks noChangeShapeType="1"/>
            </p:cNvSpPr>
            <p:nvPr/>
          </p:nvSpPr>
          <p:spPr bwMode="auto">
            <a:xfrm flipH="1">
              <a:off x="1522" y="240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9" name="Oval 27"/>
            <p:cNvSpPr>
              <a:spLocks noChangeArrowheads="1"/>
            </p:cNvSpPr>
            <p:nvPr/>
          </p:nvSpPr>
          <p:spPr bwMode="auto">
            <a:xfrm>
              <a:off x="3586" y="214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0" name="Oval 28"/>
            <p:cNvSpPr>
              <a:spLocks noChangeArrowheads="1"/>
            </p:cNvSpPr>
            <p:nvPr/>
          </p:nvSpPr>
          <p:spPr bwMode="auto">
            <a:xfrm>
              <a:off x="4018" y="252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>
              <a:off x="3810" y="23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2" name="Oval 30"/>
            <p:cNvSpPr>
              <a:spLocks noChangeArrowheads="1"/>
            </p:cNvSpPr>
            <p:nvPr/>
          </p:nvSpPr>
          <p:spPr bwMode="auto">
            <a:xfrm>
              <a:off x="3154" y="252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3" name="Oval 31"/>
            <p:cNvSpPr>
              <a:spLocks noChangeArrowheads="1"/>
            </p:cNvSpPr>
            <p:nvPr/>
          </p:nvSpPr>
          <p:spPr bwMode="auto">
            <a:xfrm>
              <a:off x="3586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>
              <a:off x="3378" y="2700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H="1">
              <a:off x="3362" y="23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6" name="Oval 34"/>
            <p:cNvSpPr>
              <a:spLocks noChangeArrowheads="1"/>
            </p:cNvSpPr>
            <p:nvPr/>
          </p:nvSpPr>
          <p:spPr bwMode="auto">
            <a:xfrm>
              <a:off x="4450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4234" y="27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8" name="Oval 36"/>
            <p:cNvSpPr>
              <a:spLocks noChangeArrowheads="1"/>
            </p:cNvSpPr>
            <p:nvPr/>
          </p:nvSpPr>
          <p:spPr bwMode="auto">
            <a:xfrm>
              <a:off x="2722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9" name="Oval 37"/>
            <p:cNvSpPr>
              <a:spLocks noChangeArrowheads="1"/>
            </p:cNvSpPr>
            <p:nvPr/>
          </p:nvSpPr>
          <p:spPr bwMode="auto">
            <a:xfrm>
              <a:off x="3154" y="3292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0" name="Line 38"/>
            <p:cNvSpPr>
              <a:spLocks noChangeShapeType="1"/>
            </p:cNvSpPr>
            <p:nvPr/>
          </p:nvSpPr>
          <p:spPr bwMode="auto">
            <a:xfrm>
              <a:off x="2938" y="3092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1" name="Line 39"/>
            <p:cNvSpPr>
              <a:spLocks noChangeShapeType="1"/>
            </p:cNvSpPr>
            <p:nvPr/>
          </p:nvSpPr>
          <p:spPr bwMode="auto">
            <a:xfrm flipH="1">
              <a:off x="2930" y="27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2" name="Text Box 40"/>
            <p:cNvSpPr txBox="1">
              <a:spLocks noChangeArrowheads="1"/>
            </p:cNvSpPr>
            <p:nvPr/>
          </p:nvSpPr>
          <p:spPr bwMode="auto">
            <a:xfrm>
              <a:off x="2698" y="2069"/>
              <a:ext cx="7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+mn-lt"/>
                  <a:ea typeface="楷体" panose="02010609060101010101" pitchFamily="49" charset="-122"/>
                </a:rPr>
                <a:t>n </a:t>
              </a:r>
              <a:r>
                <a:rPr kumimoji="1" lang="en-US" altLang="zh-CN" sz="3200" b="1">
                  <a:solidFill>
                    <a:srgbClr val="FF0000"/>
                  </a:solidFill>
                  <a:latin typeface="+mn-lt"/>
                  <a:ea typeface="楷体" panose="02010609060101010101" pitchFamily="49" charset="-122"/>
                </a:rPr>
                <a:t>= 7</a:t>
              </a:r>
              <a:endParaRPr kumimoji="1" lang="en-US" altLang="zh-CN" sz="3200" b="1" i="1">
                <a:solidFill>
                  <a:srgbClr val="FF0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3424" y="3241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4</a:t>
              </a:r>
              <a:endParaRPr kumimoji="1" lang="en-US" altLang="zh-CN" sz="2800" b="1" i="1"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353324" name="Text Box 44"/>
          <p:cNvSpPr txBox="1">
            <a:spLocks noChangeArrowheads="1"/>
          </p:cNvSpPr>
          <p:nvPr/>
        </p:nvSpPr>
        <p:spPr bwMode="auto">
          <a:xfrm>
            <a:off x="5000625" y="1714500"/>
            <a:ext cx="2454275" cy="1200150"/>
          </a:xfrm>
          <a:prstGeom prst="rect">
            <a:avLst/>
          </a:prstGeom>
          <a:solidFill>
            <a:srgbClr val="CCEC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楷体" panose="02010609060101010101" pitchFamily="49" charset="-122"/>
              </a:rPr>
              <a:t>在平衡二叉树上进行查找的时间复杂度为</a:t>
            </a:r>
            <a:r>
              <a:rPr kumimoji="1" lang="en-US" altLang="zh-CN" sz="2400" b="1">
                <a:latin typeface="+mn-lt"/>
                <a:ea typeface="楷体" panose="02010609060101010101" pitchFamily="49" charset="-122"/>
              </a:rPr>
              <a:t>O(</a:t>
            </a:r>
            <a:r>
              <a:rPr kumimoji="1" lang="en-US" altLang="zh-CN" sz="2400" b="1" i="1">
                <a:latin typeface="+mn-lt"/>
                <a:ea typeface="楷体" panose="02010609060101010101" pitchFamily="49" charset="-122"/>
              </a:rPr>
              <a:t>logn)</a:t>
            </a:r>
            <a:endParaRPr kumimoji="1" lang="en-US" altLang="zh-CN" sz="2400" b="1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51556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51557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28F93A-4344-4A39-9E0B-96E1A2285B03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3099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/>
            <a:r>
              <a:rPr lang="zh-CN" altLang="en-US" dirty="0" smtClean="0"/>
              <a:t>介绍二叉排序树的基本概念、查找算法、插入算法和删除算法。</a:t>
            </a:r>
            <a:endParaRPr lang="en-US" altLang="zh-CN" dirty="0" smtClean="0"/>
          </a:p>
          <a:p>
            <a:pPr marL="360363" indent="-360363"/>
            <a:r>
              <a:rPr lang="zh-CN" altLang="en-US" dirty="0" smtClean="0"/>
              <a:t>依据数据元素构造</a:t>
            </a:r>
            <a:r>
              <a:rPr lang="zh-CN" altLang="en-US" dirty="0"/>
              <a:t>二叉排序</a:t>
            </a:r>
            <a:r>
              <a:rPr lang="zh-CN" altLang="en-US" dirty="0" smtClean="0"/>
              <a:t>树，其形状跟数据及其输入顺序都有关。</a:t>
            </a:r>
            <a:endParaRPr lang="en-US" altLang="zh-CN" dirty="0" smtClean="0"/>
          </a:p>
          <a:p>
            <a:pPr marL="360363" indent="-360363"/>
            <a:r>
              <a:rPr lang="zh-CN" altLang="en-US" dirty="0"/>
              <a:t>中序遍历二叉排序树可以得到排序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marL="360363" indent="-360363"/>
            <a:r>
              <a:rPr lang="zh-CN" altLang="en-US" dirty="0" smtClean="0"/>
              <a:t>介绍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  <a:r>
              <a:rPr lang="zh-CN" altLang="en-US" dirty="0" smtClean="0"/>
              <a:t>二叉排序树的基本平衡方法。</a:t>
            </a:r>
            <a:endParaRPr lang="en-US" altLang="zh-CN" dirty="0" smtClean="0"/>
          </a:p>
        </p:txBody>
      </p:sp>
      <p:sp>
        <p:nvSpPr>
          <p:cNvPr id="151557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28F93A-4344-4A39-9E0B-96E1A2285B03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319253" y="5769224"/>
            <a:ext cx="432000" cy="216000"/>
          </a:xfrm>
          <a:prstGeom prst="actionButtonBeginning">
            <a:avLst/>
          </a:prstGeom>
          <a:solidFill>
            <a:srgbClr val="008000">
              <a:alpha val="50000"/>
            </a:srgbClr>
          </a:solidFill>
          <a:ln w="63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08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</a:t>
            </a: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</a:rPr>
              <a:t>顺序查找法：</a:t>
            </a:r>
            <a:r>
              <a:rPr kumimoji="1" lang="zh-CN" altLang="en-US" dirty="0" smtClean="0"/>
              <a:t>依据顺序查找的方法实现对数据表的查找算法。</a:t>
            </a:r>
          </a:p>
          <a:p>
            <a:pPr marL="363538" indent="-363538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</a:rPr>
              <a:t>顺序查找过程：</a:t>
            </a:r>
            <a:r>
              <a:rPr kumimoji="1" lang="zh-CN" altLang="en-US" dirty="0" smtClean="0"/>
              <a:t>从数据表中的最后一个记录</a:t>
            </a:r>
            <a:r>
              <a:rPr kumimoji="1" lang="en-US" altLang="zh-CN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dirty="0" smtClean="0">
                <a:solidFill>
                  <a:srgbClr val="006600"/>
                </a:solidFill>
              </a:rPr>
              <a:t>或</a:t>
            </a:r>
            <a:r>
              <a:rPr kumimoji="1" lang="zh-CN" altLang="en-US" dirty="0" smtClean="0">
                <a:solidFill>
                  <a:srgbClr val="008000"/>
                </a:solidFill>
              </a:rPr>
              <a:t>第一个记录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开始，逐个比较关键字和给定值，并判断查找是否成功。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E96DAE-6072-478E-9245-7673CD75469B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173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714375">
              <a:spcBef>
                <a:spcPct val="50000"/>
              </a:spcBef>
            </a:pPr>
            <a:r>
              <a:rPr kumimoji="1" lang="zh-CN" altLang="en-US" sz="3200" dirty="0" smtClean="0"/>
              <a:t>什么是散列表</a:t>
            </a:r>
            <a:r>
              <a:rPr kumimoji="1" lang="en-US" altLang="zh-CN" sz="3200" dirty="0" smtClean="0">
                <a:solidFill>
                  <a:srgbClr val="008000"/>
                </a:solidFill>
              </a:rPr>
              <a:t>(</a:t>
            </a:r>
            <a:r>
              <a:rPr kumimoji="1" lang="en-US" altLang="zh-CN" dirty="0" smtClean="0">
                <a:solidFill>
                  <a:srgbClr val="008000"/>
                </a:solidFill>
              </a:rPr>
              <a:t>Hash</a:t>
            </a:r>
            <a:r>
              <a:rPr kumimoji="1" lang="en-US" altLang="zh-CN" sz="3200" dirty="0" smtClean="0">
                <a:solidFill>
                  <a:srgbClr val="008000"/>
                </a:solidFill>
              </a:rPr>
              <a:t>)</a:t>
            </a:r>
            <a:endParaRPr kumimoji="1" lang="en-US" altLang="zh-CN" sz="3200" dirty="0" smtClean="0">
              <a:solidFill>
                <a:srgbClr val="008000"/>
              </a:solidFill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哈希函数的构造方法</a:t>
            </a:r>
            <a:endParaRPr kumimoji="1" lang="zh-CN" altLang="en-US" sz="3200" dirty="0" smtClean="0"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处理冲突的方法</a:t>
            </a:r>
            <a:endParaRPr kumimoji="1" lang="zh-CN" altLang="en-US" sz="3200" dirty="0" smtClean="0"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哈希表的查找及其分析</a:t>
            </a:r>
            <a:endParaRPr kumimoji="1" lang="en-US" altLang="zh-CN" sz="3200" dirty="0" smtClean="0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8C9391-E21A-4A75-905A-8291E35F8F10}" type="slidenum">
              <a:rPr lang="zh-CN" altLang="en-US" smtClean="0">
                <a:ea typeface="宋体" charset="-122"/>
              </a:rPr>
              <a:pPr/>
              <a:t>60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275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基本思想：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以数据元素的关键字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作为自变量构造一个哈希函数</a:t>
            </a:r>
            <a:r>
              <a:rPr kumimoji="1" lang="en-US" altLang="zh-CN" dirty="0" smtClean="0"/>
              <a:t>Hash(key)</a:t>
            </a:r>
            <a:r>
              <a:rPr kumimoji="1" lang="zh-CN" altLang="en-US" dirty="0" smtClean="0"/>
              <a:t>，并将函数值定义为该数据元素的存储地址。</a:t>
            </a:r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目的：</a:t>
            </a:r>
            <a:r>
              <a:rPr kumimoji="1" lang="zh-CN" altLang="en-US" dirty="0" smtClean="0"/>
              <a:t>为数据元素在列表中的位置和它的关键字值建立一个确定的关系。</a:t>
            </a:r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81DF83-567A-499C-A9FC-4668B3E94702}" type="slidenum">
              <a:rPr lang="zh-CN" altLang="en-US" smtClean="0">
                <a:ea typeface="宋体" charset="-122"/>
              </a:rPr>
              <a:pPr/>
              <a:t>61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377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0000FF"/>
                </a:solidFill>
              </a:rPr>
              <a:t>哈希表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008000"/>
                </a:solidFill>
              </a:rPr>
              <a:t>Hash List</a:t>
            </a:r>
            <a:r>
              <a:rPr kumimoji="1" lang="zh-CN" altLang="en-US" dirty="0" smtClean="0"/>
              <a:t>，也称为</a:t>
            </a:r>
            <a:r>
              <a:rPr kumimoji="1" lang="zh-CN" altLang="en-US" dirty="0" smtClean="0">
                <a:solidFill>
                  <a:srgbClr val="A50021"/>
                </a:solidFill>
              </a:rPr>
              <a:t>散列表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</a:p>
          <a:p>
            <a:pPr marL="352425" indent="-352425">
              <a:buFont typeface="Wingdings" pitchFamily="2" charset="2"/>
              <a:buNone/>
            </a:pPr>
            <a:r>
              <a:rPr kumimoji="1" lang="zh-CN" altLang="en-US" dirty="0" smtClean="0"/>
              <a:t>　基于哈希函数建立的顺序表。</a:t>
            </a:r>
          </a:p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0000FF"/>
                </a:solidFill>
              </a:rPr>
              <a:t>哈希地址</a:t>
            </a:r>
            <a:r>
              <a:rPr kumimoji="1" lang="zh-CN" altLang="en-US" dirty="0" smtClean="0"/>
              <a:t>：哈希函数的值。 </a:t>
            </a:r>
          </a:p>
          <a:p>
            <a:pPr marL="352425" indent="-352425">
              <a:buFont typeface="Wingdings" pitchFamily="2" charset="2"/>
              <a:buNone/>
            </a:pPr>
            <a:r>
              <a:rPr kumimoji="1" lang="zh-CN" altLang="en-US" dirty="0" smtClean="0"/>
              <a:t>　在哈希表中进行查找时，先计算给定值对应的哈希地址，再根据该地址从哈希表中取出相应的数据元素。 </a:t>
            </a:r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0DFFA-DEEA-4591-8E44-97847E671D93}" type="slidenum">
              <a:rPr lang="zh-CN" altLang="en-US" smtClean="0">
                <a:ea typeface="宋体" charset="-122"/>
              </a:rPr>
              <a:pPr/>
              <a:t>62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kumimoji="1" lang="zh-CN" altLang="en-US" sz="3200" dirty="0" smtClean="0">
                <a:solidFill>
                  <a:srgbClr val="A50021"/>
                </a:solidFill>
              </a:rPr>
              <a:t>哈希表举例：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设线性表</a:t>
            </a:r>
            <a:r>
              <a:rPr kumimoji="1" lang="en-US" altLang="zh-CN" dirty="0" smtClean="0"/>
              <a:t>A= { 18, 75, 43, 55, 60, 46 }</a:t>
            </a:r>
            <a:r>
              <a:rPr kumimoji="1" lang="zh-CN" altLang="en-US" dirty="0" smtClean="0"/>
              <a:t>，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哈希函数 </a:t>
            </a:r>
            <a:r>
              <a:rPr kumimoji="1" lang="en-US" altLang="zh-CN" dirty="0" smtClean="0"/>
              <a:t>H(key)=</a:t>
            </a:r>
            <a:r>
              <a:rPr kumimoji="1" lang="en-US" altLang="zh-CN" dirty="0" err="1" smtClean="0"/>
              <a:t>key%m</a:t>
            </a:r>
            <a:r>
              <a:rPr kumimoji="1" lang="zh-CN" altLang="en-US" dirty="0" smtClean="0"/>
              <a:t>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如果取</a:t>
            </a:r>
            <a:r>
              <a:rPr kumimoji="1" lang="en-US" altLang="zh-CN" dirty="0" smtClean="0"/>
              <a:t>m=6 </a:t>
            </a:r>
            <a:r>
              <a:rPr kumimoji="1" lang="en-US" altLang="zh-CN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dirty="0" smtClean="0">
                <a:solidFill>
                  <a:srgbClr val="006600"/>
                </a:solidFill>
              </a:rPr>
              <a:t>最小存储空间</a:t>
            </a:r>
            <a:r>
              <a:rPr kumimoji="1" lang="en-US" altLang="zh-CN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dirty="0" smtClean="0"/>
              <a:t>，则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H(18)=0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H(75)=3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H(43)=1</a:t>
            </a:r>
            <a:r>
              <a:rPr kumimoji="1" lang="zh-CN" altLang="en-US" dirty="0" smtClean="0"/>
              <a:t>，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H(55</a:t>
            </a:r>
            <a:r>
              <a:rPr kumimoji="1" lang="en-US" altLang="zh-CN" dirty="0" smtClean="0"/>
              <a:t>)=1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H(60)=</a:t>
            </a:r>
            <a:r>
              <a:rPr kumimoji="1" lang="en-US" altLang="zh-CN" dirty="0" smtClean="0">
                <a:solidFill>
                  <a:srgbClr val="3333FF"/>
                </a:solidFill>
              </a:rPr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H(46)=4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这时，</a:t>
            </a:r>
            <a:r>
              <a:rPr kumimoji="1" lang="en-US" altLang="zh-CN" dirty="0" smtClean="0"/>
              <a:t>H(60)=0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H(18)=0</a:t>
            </a:r>
            <a:r>
              <a:rPr kumimoji="1" lang="zh-CN" altLang="en-US" dirty="0" smtClean="0"/>
              <a:t>发生冲突，必须重新分配哈希地址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即需要处理冲突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r>
              <a:rPr kumimoji="1" lang="zh-CN" altLang="en-US" sz="3200" dirty="0" smtClean="0"/>
              <a:t>  </a:t>
            </a: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B244C3-C296-4A2B-9035-4DA0A4366246}" type="slidenum">
              <a:rPr lang="zh-CN" altLang="en-US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582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algn="just"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/>
              <a:t>哈希表主要包括构造哈希函数、处理冲突和哈希表查找等内容。</a:t>
            </a:r>
            <a:endParaRPr kumimoji="1" lang="en-US" altLang="zh-CN" dirty="0" smtClean="0"/>
          </a:p>
          <a:p>
            <a:pPr algn="just"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A50021"/>
                </a:solidFill>
              </a:rPr>
              <a:t>哈希函数的构造方法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1.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直接定址法</a:t>
            </a:r>
            <a:endParaRPr kumimoji="1"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6600"/>
                </a:solidFill>
              </a:rPr>
              <a:t>		</a:t>
            </a:r>
            <a:r>
              <a:rPr kumimoji="1" lang="en-US" altLang="zh-CN" dirty="0" smtClean="0">
                <a:solidFill>
                  <a:srgbClr val="0000FF"/>
                </a:solidFill>
              </a:rPr>
              <a:t>2.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除留余数法</a:t>
            </a:r>
            <a:endParaRPr kumimoji="1" lang="zh-CN" altLang="en-US" dirty="0" smtClean="0">
              <a:solidFill>
                <a:srgbClr val="006600"/>
              </a:solidFill>
            </a:endParaRPr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426E8-4245-4141-B923-544767EA1F82}" type="slidenum">
              <a:rPr lang="zh-CN" altLang="en-US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直接定址法</a:t>
            </a:r>
          </a:p>
        </p:txBody>
      </p:sp>
      <p:sp>
        <p:nvSpPr>
          <p:cNvPr id="2068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取关键字的线性函数作为哈希函数：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a </a:t>
            </a:r>
            <a:r>
              <a:rPr kumimoji="1" lang="en-US" altLang="zh-CN" dirty="0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kumimoji="1" lang="en-US" altLang="zh-CN" dirty="0" smtClean="0">
                <a:solidFill>
                  <a:srgbClr val="0000FF"/>
                </a:solidFill>
              </a:rPr>
              <a:t> key + b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其中，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为常数。</a:t>
            </a:r>
            <a:r>
              <a:rPr kumimoji="1" lang="zh-CN" altLang="en-US" dirty="0" smtClean="0">
                <a:solidFill>
                  <a:srgbClr val="008000"/>
                </a:solidFill>
              </a:rPr>
              <a:t>此方法适合于：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	地址集合的大小≥关键字集合的大小。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例如，</a:t>
            </a:r>
            <a:r>
              <a:rPr kumimoji="1" lang="zh-CN" altLang="en-US" dirty="0" smtClean="0"/>
              <a:t>关键字集</a:t>
            </a:r>
            <a:r>
              <a:rPr kumimoji="1" lang="en-US" altLang="zh-CN" dirty="0" smtClean="0"/>
              <a:t>={11, 22, 33, 44, 55}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m=5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</a:t>
            </a:r>
            <a:r>
              <a:rPr kumimoji="1" lang="zh-CN" altLang="en-US" dirty="0">
                <a:solidFill>
                  <a:srgbClr val="008000"/>
                </a:solidFill>
              </a:rPr>
              <a:t>地址集合的大小</a:t>
            </a:r>
            <a:r>
              <a:rPr kumimoji="1" lang="en-US" altLang="zh-CN" dirty="0">
                <a:solidFill>
                  <a:srgbClr val="008000"/>
                </a:solidFill>
              </a:rPr>
              <a:t>=</a:t>
            </a:r>
            <a:r>
              <a:rPr kumimoji="1" lang="zh-CN" altLang="en-US" dirty="0">
                <a:solidFill>
                  <a:srgbClr val="008000"/>
                </a:solidFill>
              </a:rPr>
              <a:t>关键字集合的大小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存储地址依次是</a:t>
            </a:r>
            <a:r>
              <a:rPr kumimoji="1" lang="en-US" altLang="zh-CN" dirty="0" smtClean="0"/>
              <a:t>0, 1, 2, 3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。</a:t>
            </a:r>
            <a:endParaRPr kumimoji="1" lang="zh-CN" altLang="en-US" dirty="0" smtClean="0">
              <a:solidFill>
                <a:srgbClr val="008000"/>
              </a:solidFill>
            </a:endParaRP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key/11-1</a:t>
            </a:r>
            <a:r>
              <a:rPr kumimoji="1" lang="zh-CN" altLang="en-US" dirty="0" smtClean="0"/>
              <a:t>，即取</a:t>
            </a:r>
            <a:endParaRPr kumimoji="1" lang="en-US" altLang="zh-CN" dirty="0" smtClean="0"/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a=1/11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–1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3DBE8F-0D94-404D-9DF8-7C28EA4D0F31}" type="slidenum">
              <a:rPr lang="zh-CN" altLang="en-US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除留余数法</a:t>
            </a:r>
          </a:p>
        </p:txBody>
      </p:sp>
      <p:sp>
        <p:nvSpPr>
          <p:cNvPr id="2078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设哈希表表长为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，取哈希函数为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 % p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p≤m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</a:rPr>
              <a:t>要点：</a:t>
            </a:r>
            <a:r>
              <a:rPr kumimoji="1" lang="zh-CN" altLang="en-US" dirty="0" smtClean="0"/>
              <a:t>选择一个合适的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值，使</a:t>
            </a:r>
            <a:r>
              <a:rPr kumimoji="1" lang="en-US" altLang="zh-CN" dirty="0" smtClean="0"/>
              <a:t>H(key)</a:t>
            </a:r>
            <a:r>
              <a:rPr kumimoji="1" lang="zh-CN" altLang="en-US" dirty="0" smtClean="0"/>
              <a:t>的同义词尽可能少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尽可能少冲突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一般情况下，可以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选择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为素数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078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F4CDEA-A0A2-4991-9B64-6652BD620CFB}" type="slidenum">
              <a:rPr lang="zh-CN" altLang="en-US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除留余数法</a:t>
            </a:r>
          </a:p>
        </p:txBody>
      </p:sp>
      <p:sp>
        <p:nvSpPr>
          <p:cNvPr id="1689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8000"/>
                </a:solidFill>
              </a:rPr>
              <a:t>设</a:t>
            </a:r>
            <a:r>
              <a:rPr kumimoji="1" lang="zh-CN" altLang="en-US" smtClean="0"/>
              <a:t>关键字集</a:t>
            </a:r>
            <a:r>
              <a:rPr kumimoji="1" lang="en-US" altLang="zh-CN" smtClean="0"/>
              <a:t>={ 15, 45, 18, 39, 24, 33, 21 }</a:t>
            </a:r>
            <a:r>
              <a:rPr kumimoji="1" lang="zh-CN" altLang="en-US" smtClean="0"/>
              <a:t>，哈希表表长</a:t>
            </a:r>
            <a:r>
              <a:rPr kumimoji="1" lang="en-US" altLang="zh-CN" smtClean="0"/>
              <a:t>m=20</a:t>
            </a:r>
            <a:r>
              <a:rPr kumimoji="1" lang="zh-CN" altLang="en-US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6600"/>
                </a:solidFill>
              </a:rPr>
              <a:t>则</a:t>
            </a:r>
            <a:r>
              <a:rPr kumimoji="1" lang="zh-CN" altLang="en-US" smtClean="0"/>
              <a:t>若取</a:t>
            </a:r>
            <a:r>
              <a:rPr kumimoji="1" lang="en-US" altLang="zh-CN" smtClean="0"/>
              <a:t>p=9(</a:t>
            </a:r>
            <a:r>
              <a:rPr kumimoji="1" lang="zh-CN" altLang="en-US" smtClean="0"/>
              <a:t>含质因子</a:t>
            </a:r>
            <a:r>
              <a:rPr kumimoji="1" lang="en-US" altLang="zh-CN" smtClean="0"/>
              <a:t>3)</a:t>
            </a:r>
            <a:r>
              <a:rPr kumimoji="1" lang="zh-CN" altLang="en-US" smtClean="0"/>
              <a:t>，则哈希地址为</a:t>
            </a:r>
            <a:r>
              <a:rPr kumimoji="1" lang="en-US" altLang="zh-CN" smtClean="0"/>
              <a:t>{ 6, 0, 0, 3, 6, 6, 3 }</a:t>
            </a:r>
            <a:r>
              <a:rPr kumimoji="1" lang="zh-CN" altLang="en-US" smtClean="0"/>
              <a:t>，冲突现象严重；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若取</a:t>
            </a:r>
            <a:r>
              <a:rPr kumimoji="1" lang="en-US" altLang="zh-CN" smtClean="0"/>
              <a:t>p=11(</a:t>
            </a:r>
            <a:r>
              <a:rPr kumimoji="1" lang="zh-CN" altLang="en-US" smtClean="0"/>
              <a:t>质数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，则哈希地址为</a:t>
            </a:r>
            <a:r>
              <a:rPr kumimoji="1" lang="en-US" altLang="zh-CN" smtClean="0"/>
              <a:t>{ 4, 1, 7, 6, 2, 0, 10 }</a:t>
            </a:r>
            <a:r>
              <a:rPr kumimoji="1" lang="zh-CN" altLang="en-US" smtClean="0"/>
              <a:t>，没有产生冲突现象。</a:t>
            </a:r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7B9561-4294-4F69-91C8-092612151B3E}" type="slidenum">
              <a:rPr lang="zh-CN" altLang="en-US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处理冲突的方法</a:t>
            </a:r>
          </a:p>
        </p:txBody>
      </p:sp>
      <p:sp>
        <p:nvSpPr>
          <p:cNvPr id="20992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smtClean="0"/>
              <a:t>处理冲突的含义：为产生冲突的哈希地址寻找下一个哈希地址。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	</a:t>
            </a:r>
            <a:r>
              <a:rPr kumimoji="1" lang="en-US" altLang="zh-CN" smtClean="0">
                <a:solidFill>
                  <a:srgbClr val="008000"/>
                </a:solidFill>
              </a:rPr>
              <a:t>1.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开放定址法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	</a:t>
            </a:r>
            <a:r>
              <a:rPr kumimoji="1" lang="en-US" altLang="zh-CN" smtClean="0">
                <a:solidFill>
                  <a:srgbClr val="008000"/>
                </a:solidFill>
              </a:rPr>
              <a:t>2.</a:t>
            </a:r>
            <a:r>
              <a:rPr kumimoji="1" lang="zh-CN" altLang="en-US" smtClean="0">
                <a:solidFill>
                  <a:srgbClr val="008000"/>
                </a:solidFill>
              </a:rPr>
              <a:t> </a:t>
            </a:r>
            <a:r>
              <a:rPr kumimoji="1" lang="zh-CN" altLang="en-US" smtClean="0"/>
              <a:t>链地址法</a:t>
            </a:r>
            <a:endParaRPr kumimoji="1" lang="zh-CN" altLang="en-US" smtClean="0">
              <a:solidFill>
                <a:srgbClr val="006600"/>
              </a:solidFill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940A90-1D13-4CEB-888E-172555B4EB8E}" type="slidenum">
              <a:rPr lang="zh-CN" altLang="en-US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2109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为产生冲突的哈希地址</a:t>
            </a:r>
            <a:r>
              <a:rPr kumimoji="1" lang="en-US" altLang="zh-CN" dirty="0" smtClean="0"/>
              <a:t>H(key)</a:t>
            </a:r>
            <a:r>
              <a:rPr kumimoji="1" lang="zh-CN" altLang="en-US" dirty="0" smtClean="0"/>
              <a:t>求得一个地址序列：</a:t>
            </a:r>
            <a:r>
              <a:rPr kumimoji="1" lang="en-US" altLang="zh-CN" dirty="0" smtClean="0">
                <a:solidFill>
                  <a:srgbClr val="0000FF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…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Hs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1≤s≤m-1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其中，</a:t>
            </a:r>
            <a:r>
              <a:rPr kumimoji="1" lang="en-US" altLang="zh-CN" dirty="0" smtClean="0">
                <a:solidFill>
                  <a:srgbClr val="C00000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C00000"/>
                </a:solidFill>
              </a:rPr>
              <a:t>0</a:t>
            </a:r>
            <a:r>
              <a:rPr kumimoji="1" lang="en-US" altLang="zh-CN" dirty="0" smtClean="0">
                <a:solidFill>
                  <a:srgbClr val="C00000"/>
                </a:solidFill>
              </a:rPr>
              <a:t> = H(key)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Hi =( H</a:t>
            </a:r>
            <a:r>
              <a:rPr kumimoji="1" lang="en-US" altLang="zh-CN" baseline="-25000" dirty="0"/>
              <a:t>0</a:t>
            </a:r>
            <a:r>
              <a:rPr kumimoji="1" lang="en-US" altLang="zh-CN" dirty="0" smtClean="0"/>
              <a:t>+di )%m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(di</a:t>
            </a:r>
            <a:r>
              <a:rPr kumimoji="1" lang="zh-CN" altLang="en-US" dirty="0" smtClean="0">
                <a:solidFill>
                  <a:srgbClr val="008000"/>
                </a:solidFill>
              </a:rPr>
              <a:t>称为增量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(1)</a:t>
            </a:r>
            <a:r>
              <a:rPr kumimoji="1" lang="zh-CN" altLang="en-US" dirty="0" smtClean="0"/>
              <a:t>线性探测再散列：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di = c 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为常数，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=1,…,m-1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(2)</a:t>
            </a:r>
            <a:r>
              <a:rPr kumimoji="1" lang="zh-CN" altLang="en-US" dirty="0" smtClean="0">
                <a:solidFill>
                  <a:srgbClr val="006600"/>
                </a:solidFill>
              </a:rPr>
              <a:t>二次探测再散列：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6600"/>
                </a:solidFill>
              </a:rPr>
              <a:t>di = 1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-1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2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-2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……</a:t>
            </a:r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D84D2F-D778-4392-8BD0-F62C96EF2620}" type="slidenum">
              <a:rPr lang="zh-CN" altLang="en-US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顺序查找算法</a:t>
            </a:r>
          </a:p>
        </p:txBody>
      </p:sp>
      <p:sp>
        <p:nvSpPr>
          <p:cNvPr id="3277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例：</a:t>
            </a:r>
            <a:r>
              <a:rPr kumimoji="1" lang="zh-CN" altLang="en-US" dirty="0" smtClean="0">
                <a:latin typeface="楷体" pitchFamily="49" charset="-122"/>
              </a:rPr>
              <a:t>编程实现：在数据表</a:t>
            </a:r>
            <a:r>
              <a:rPr kumimoji="1" lang="en-US" altLang="zh-CN" dirty="0" smtClean="0">
                <a:latin typeface="楷体" pitchFamily="49" charset="-122"/>
              </a:rPr>
              <a:t>L[1..n]</a:t>
            </a:r>
            <a:r>
              <a:rPr kumimoji="1" lang="zh-CN" altLang="en-US" dirty="0" smtClean="0">
                <a:latin typeface="楷体" pitchFamily="49" charset="-122"/>
              </a:rPr>
              <a:t>中，顺序查找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=key</a:t>
            </a:r>
            <a:r>
              <a:rPr kumimoji="1" lang="zh-CN" altLang="en-US" dirty="0" smtClean="0">
                <a:latin typeface="楷体" pitchFamily="49" charset="-122"/>
              </a:rPr>
              <a:t>的记录。若找到，返回该记录在数据表中的位置，否则返回</a:t>
            </a:r>
            <a:r>
              <a:rPr kumimoji="1" lang="en-US" altLang="zh-CN" dirty="0" smtClean="0">
                <a:latin typeface="楷体" pitchFamily="49" charset="-122"/>
              </a:rPr>
              <a:t>0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endParaRPr kumimoji="1" lang="en-US" altLang="zh-CN" dirty="0" smtClean="0">
              <a:latin typeface="楷体" pitchFamily="49" charset="-122"/>
            </a:endParaRPr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算法分析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  <a:p>
            <a:pPr>
              <a:buNone/>
            </a:pPr>
            <a:r>
              <a:rPr kumimoji="1" lang="zh-CN" altLang="en-US" dirty="0" smtClean="0">
                <a:latin typeface="楷体" pitchFamily="49" charset="-122"/>
              </a:rPr>
              <a:t>从</a:t>
            </a:r>
            <a:r>
              <a:rPr kumimoji="1" lang="en-US" altLang="zh-CN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到</a:t>
            </a:r>
            <a:r>
              <a:rPr kumimoji="1" lang="en-US" altLang="zh-CN" dirty="0" smtClean="0">
                <a:latin typeface="楷体" pitchFamily="49" charset="-122"/>
              </a:rPr>
              <a:t>1</a:t>
            </a:r>
            <a:r>
              <a:rPr kumimoji="1" lang="zh-CN" altLang="en-US" dirty="0" smtClean="0">
                <a:latin typeface="楷体" pitchFamily="49" charset="-122"/>
              </a:rPr>
              <a:t>，逐个比较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=key</a:t>
            </a:r>
            <a:r>
              <a:rPr kumimoji="1" lang="zh-CN" altLang="en-US" dirty="0" smtClean="0">
                <a:latin typeface="楷体" pitchFamily="49" charset="-122"/>
              </a:rPr>
              <a:t>，并根据比较情况输出查找结果。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1D838-BDBA-42D8-99FF-0A53FB5AC047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21197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zh-CN" dirty="0" smtClean="0">
                <a:solidFill>
                  <a:srgbClr val="008000"/>
                </a:solidFill>
              </a:rPr>
              <a:t>注意：</a:t>
            </a:r>
            <a:r>
              <a:rPr kumimoji="1" lang="zh-CN" altLang="zh-CN" dirty="0" smtClean="0"/>
              <a:t>增量</a:t>
            </a:r>
            <a:r>
              <a:rPr kumimoji="1" lang="en-US" altLang="zh-CN" dirty="0" err="1" smtClean="0"/>
              <a:t>di</a:t>
            </a:r>
            <a:r>
              <a:rPr kumimoji="1" lang="zh-CN" altLang="en-US" dirty="0" smtClean="0"/>
              <a:t>应具有“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完备性</a:t>
            </a:r>
            <a:r>
              <a:rPr kumimoji="1" lang="zh-CN" altLang="en-US" dirty="0" smtClean="0"/>
              <a:t>”：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均不相同，且都是哈希表的有效地址。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表长</a:t>
            </a:r>
            <a:r>
              <a:rPr kumimoji="1" lang="en-US" altLang="zh-CN" dirty="0" smtClean="0"/>
              <a:t>m=11</a:t>
            </a:r>
            <a:r>
              <a:rPr kumimoji="1" lang="zh-CN" altLang="en-US" dirty="0" smtClean="0"/>
              <a:t>，关键字集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={ 19, 01, 23, 14, 55, 68, 11, 82, 36 }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63E285-40C6-4EC7-BE80-E59E31F798D0}" type="slidenum">
              <a:rPr lang="zh-CN" altLang="en-US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17305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设定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 % 11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zh-CN" altLang="en-US" dirty="0" smtClean="0"/>
              <a:t>采用线性探测再散列处理：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di</a:t>
            </a:r>
            <a:r>
              <a:rPr kumimoji="1" lang="en-US" altLang="zh-CN" dirty="0" smtClean="0">
                <a:solidFill>
                  <a:srgbClr val="0000FF"/>
                </a:solidFill>
              </a:rPr>
              <a:t> =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zh-CN" altLang="en-US" dirty="0" smtClean="0"/>
              <a:t>则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Char char="è"/>
            </a:pPr>
            <a:r>
              <a:rPr kumimoji="1" lang="en-US" altLang="zh-CN" smtClean="0"/>
              <a:t>ASL</a:t>
            </a:r>
            <a:r>
              <a:rPr kumimoji="1" lang="zh-CN" altLang="en-US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5)/n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= 22/9</a:t>
            </a: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48496B-5570-4D93-B879-679041D0A343}" type="slidenum">
              <a:rPr lang="zh-CN" altLang="en-US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7750" y="3143250"/>
          <a:ext cx="69532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关键字值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19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01 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23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14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55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68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11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82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36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 smtClean="0">
                          <a:latin typeface="Times New Roman" pitchFamily="18" charset="0"/>
                        </a:rPr>
                        <a:t>地址初值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哈希地址</a:t>
                      </a:r>
                      <a:endParaRPr kumimoji="1" lang="zh-CN" alt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16200000" flipV="1">
            <a:off x="2495550" y="4864101"/>
            <a:ext cx="301625" cy="635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3071813" y="4857750"/>
            <a:ext cx="285750" cy="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642519" y="4858544"/>
            <a:ext cx="285750" cy="158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4214019" y="4850606"/>
            <a:ext cx="279400" cy="79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787107" y="4858544"/>
            <a:ext cx="285750" cy="1587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5342731" y="4847432"/>
            <a:ext cx="290513" cy="254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58920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64381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70096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401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lang="zh-CN" altLang="en-US" dirty="0" smtClean="0"/>
              <a:t>将</a:t>
            </a:r>
            <a:r>
              <a:rPr kumimoji="1" lang="zh-CN" altLang="en-US" dirty="0" smtClean="0"/>
              <a:t>所有哈希地址相同的数据元素都存放在同一个链表中；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链地址法的平均查找长度较短；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链地址法更适合于：构造表前无法确定表长的情况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动态申请链结点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在用链地址法构造的哈希表中，删除结点的操作易于实现。</a:t>
            </a: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5DAE5D-9CFF-4BDB-8CDD-7941FA01CD35}" type="slidenum">
              <a:rPr lang="zh-CN" altLang="en-US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504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solidFill>
                  <a:srgbClr val="A50021"/>
                </a:solidFill>
              </a:rPr>
              <a:t>链表存储结构：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Lnode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8000"/>
                </a:solidFill>
              </a:rPr>
              <a:t> data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LNode</a:t>
            </a:r>
            <a:r>
              <a:rPr kumimoji="1" lang="en-US" altLang="zh-CN" dirty="0" smtClean="0"/>
              <a:t> *next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} *Chain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Chain </a:t>
            </a:r>
            <a:r>
              <a:rPr kumimoji="1" lang="en-US" altLang="zh-CN" dirty="0" err="1" smtClean="0"/>
              <a:t>HashL</a:t>
            </a:r>
            <a:r>
              <a:rPr kumimoji="1" lang="en-US" altLang="zh-CN" dirty="0" smtClean="0"/>
              <a:t>[m];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//m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为表长</a:t>
            </a:r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06D797-D94A-4876-9B8F-AE1BBF17F721}" type="slidenum">
              <a:rPr lang="zh-CN" altLang="en-US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606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8000"/>
                </a:solidFill>
              </a:rPr>
              <a:t>例  </a:t>
            </a:r>
            <a:r>
              <a:rPr kumimoji="1" lang="zh-CN" altLang="en-US" smtClean="0"/>
              <a:t>关键字集</a:t>
            </a:r>
            <a:r>
              <a:rPr kumimoji="1" lang="en-US" altLang="zh-CN" smtClean="0"/>
              <a:t>={19, 23, 55, 11, 47, 38}</a:t>
            </a:r>
            <a:r>
              <a:rPr kumimoji="1" lang="zh-CN" altLang="en-US" smtClean="0"/>
              <a:t>，</a:t>
            </a:r>
            <a:endParaRPr kumimoji="1" lang="en-US" altLang="zh-CN" smtClean="0"/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表长</a:t>
            </a:r>
            <a:r>
              <a:rPr kumimoji="1" lang="en-US" altLang="zh-CN" smtClean="0"/>
              <a:t>m=6</a:t>
            </a:r>
            <a:r>
              <a:rPr kumimoji="1" lang="zh-CN" altLang="en-US" smtClean="0"/>
              <a:t>。</a:t>
            </a:r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取</a:t>
            </a:r>
            <a:r>
              <a:rPr kumimoji="1" lang="zh-CN" altLang="en-US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smtClean="0">
                <a:solidFill>
                  <a:srgbClr val="0000FF"/>
                </a:solidFill>
              </a:rPr>
              <a:t>H(key)=key%5+1</a:t>
            </a:r>
            <a:r>
              <a:rPr kumimoji="1" lang="zh-CN" altLang="en-US" smtClean="0"/>
              <a:t>，</a:t>
            </a:r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smtClean="0"/>
              <a:t>	则</a:t>
            </a:r>
            <a:r>
              <a:rPr kumimoji="1" lang="zh-CN" altLang="en-US" smtClean="0">
                <a:solidFill>
                  <a:srgbClr val="A50021"/>
                </a:solidFill>
              </a:rPr>
              <a:t>哈希地址</a:t>
            </a:r>
            <a:r>
              <a:rPr kumimoji="1" lang="en-US" altLang="zh-CN" smtClean="0">
                <a:solidFill>
                  <a:srgbClr val="A50021"/>
                </a:solidFill>
              </a:rPr>
              <a:t>={5, 4, 1, 2, 3, 4}</a:t>
            </a:r>
            <a:endParaRPr kumimoji="1" lang="zh-CN" altLang="en-US" smtClean="0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18485C-9BF7-4685-91AB-AED71F1DCD4A}" type="slidenum">
              <a:rPr lang="zh-CN" altLang="en-US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709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smtClean="0"/>
              <a:t>由链表地址法产生的哈希表：</a:t>
            </a:r>
          </a:p>
        </p:txBody>
      </p:sp>
      <p:sp>
        <p:nvSpPr>
          <p:cNvPr id="21709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B40525-C49C-417F-8697-A2CF5D13318D}" type="slidenum">
              <a:rPr lang="zh-CN" altLang="en-US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17093" name="Picture 6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2413000"/>
            <a:ext cx="61214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哈希表的查找过程</a:t>
            </a:r>
          </a:p>
        </p:txBody>
      </p:sp>
      <p:sp>
        <p:nvSpPr>
          <p:cNvPr id="21811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对于给定值</a:t>
            </a:r>
            <a:r>
              <a:rPr kumimoji="1" lang="en-US" altLang="zh-CN" dirty="0" smtClean="0"/>
              <a:t>k0</a:t>
            </a:r>
            <a:r>
              <a:rPr kumimoji="1" lang="zh-CN" altLang="en-US" dirty="0" smtClean="0"/>
              <a:t>，计算哈希地址</a:t>
            </a:r>
            <a:r>
              <a:rPr kumimoji="1" lang="en-US" altLang="zh-CN" dirty="0" smtClean="0"/>
              <a:t>Hi=H(k0)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Hash[Hi]=NULL</a:t>
            </a:r>
            <a:r>
              <a:rPr kumimoji="1" lang="zh-CN" altLang="en-US" dirty="0" smtClean="0"/>
              <a:t>，则</a:t>
            </a:r>
            <a:r>
              <a:rPr kumimoji="1" lang="zh-CN" altLang="en-US" dirty="0" smtClean="0">
                <a:solidFill>
                  <a:srgbClr val="FF0000"/>
                </a:solidFill>
              </a:rPr>
              <a:t>查找不成功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Hash[Hi].key=k0</a:t>
            </a:r>
            <a:r>
              <a:rPr kumimoji="1" lang="zh-CN" altLang="en-US" dirty="0" smtClean="0"/>
              <a:t>，则</a:t>
            </a:r>
            <a:r>
              <a:rPr kumimoji="1" lang="zh-CN" altLang="en-US" dirty="0" smtClean="0">
                <a:solidFill>
                  <a:srgbClr val="0000FF"/>
                </a:solidFill>
              </a:rPr>
              <a:t>查找成功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否则，</a:t>
            </a:r>
            <a:r>
              <a:rPr kumimoji="1" lang="zh-CN" altLang="en-US" dirty="0" smtClean="0"/>
              <a:t>按原处理冲突方法求下一个哈希地址</a:t>
            </a:r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，直至</a:t>
            </a:r>
            <a:r>
              <a:rPr kumimoji="1" lang="en-US" altLang="zh-CN" dirty="0" smtClean="0"/>
              <a:t>Hash[Hi].key=k0</a:t>
            </a:r>
            <a:r>
              <a:rPr kumimoji="1" lang="zh-CN" altLang="en-US" dirty="0" smtClean="0"/>
              <a:t>，或者</a:t>
            </a:r>
            <a:r>
              <a:rPr kumimoji="1" lang="en-US" altLang="zh-CN" dirty="0" smtClean="0"/>
              <a:t>	Hash[Hi]=NULL</a:t>
            </a:r>
            <a:r>
              <a:rPr kumimoji="1" lang="zh-CN" altLang="en-US" dirty="0" smtClean="0"/>
              <a:t>为止。</a:t>
            </a:r>
          </a:p>
        </p:txBody>
      </p:sp>
      <p:sp>
        <p:nvSpPr>
          <p:cNvPr id="2181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0D6F44-2B06-4861-9684-50B0F7172AA3}" type="slidenum">
              <a:rPr lang="zh-CN" altLang="en-US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哈希表的查找算法</a:t>
            </a:r>
          </a:p>
        </p:txBody>
      </p:sp>
      <p:sp>
        <p:nvSpPr>
          <p:cNvPr id="21913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C00000"/>
                </a:solidFill>
              </a:rPr>
              <a:t>在开放定址哈希表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H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中查找关键字为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Key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的记录。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Hash[M]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定义哈希表数组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SearchHash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&amp;p)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p=Hash(key)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计算哈希地址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</a:t>
            </a:r>
            <a:r>
              <a:rPr kumimoji="1" lang="en-US" altLang="zh-CN" dirty="0" smtClean="0"/>
              <a:t>(Hash[p])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{	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(Hash[p]=key)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p=</a:t>
            </a:r>
            <a:r>
              <a:rPr kumimoji="1" lang="en-US" altLang="zh-CN" dirty="0" err="1" smtClean="0"/>
              <a:t>NextHash</a:t>
            </a:r>
            <a:r>
              <a:rPr kumimoji="1" lang="en-US" altLang="zh-CN" dirty="0" smtClean="0"/>
              <a:t>(key);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求下一个地址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return </a:t>
            </a:r>
            <a:r>
              <a:rPr kumimoji="1" lang="en-US" altLang="zh-CN" dirty="0" smtClean="0"/>
              <a:t>0;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SearchHash</a:t>
            </a:r>
            <a:r>
              <a:rPr kumimoji="1" lang="zh-CN" altLang="en-US" dirty="0" smtClean="0">
                <a:solidFill>
                  <a:srgbClr val="008000"/>
                </a:solidFill>
              </a:rPr>
              <a:t> 算法结束</a:t>
            </a:r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319F78-19A4-4255-83D4-13EC00DB7174}" type="slidenum">
              <a:rPr lang="zh-CN" altLang="en-US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哈希表的查找算法</a:t>
            </a:r>
          </a:p>
        </p:txBody>
      </p:sp>
      <p:sp>
        <p:nvSpPr>
          <p:cNvPr id="2201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C00000"/>
                </a:solidFill>
              </a:rPr>
              <a:t>在链地址表中查找关键字为</a:t>
            </a:r>
            <a:r>
              <a:rPr kumimoji="1" lang="en-US" altLang="zh-CN" dirty="0" smtClean="0">
                <a:solidFill>
                  <a:srgbClr val="C00000"/>
                </a:solidFill>
              </a:rPr>
              <a:t>Key</a:t>
            </a:r>
            <a:r>
              <a:rPr kumimoji="1" lang="zh-CN" altLang="en-US" dirty="0" smtClean="0">
                <a:solidFill>
                  <a:srgbClr val="C00000"/>
                </a:solidFill>
              </a:rPr>
              <a:t>的记录。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SearchHashL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key, Chain p)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Hi=Hash(key);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计算哈希地址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p=</a:t>
            </a:r>
            <a:r>
              <a:rPr kumimoji="1" lang="en-US" altLang="zh-CN" dirty="0" err="1" smtClean="0"/>
              <a:t>HashL</a:t>
            </a:r>
            <a:r>
              <a:rPr kumimoji="1" lang="en-US" altLang="zh-CN" dirty="0" smtClean="0"/>
              <a:t>[Hi].next;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</a:t>
            </a:r>
            <a:r>
              <a:rPr kumimoji="1" lang="en-US" altLang="zh-CN" dirty="0" smtClean="0"/>
              <a:t>(p &amp;&amp; </a:t>
            </a:r>
            <a:r>
              <a:rPr kumimoji="1" lang="en-US" altLang="zh-CN" dirty="0" err="1" smtClean="0"/>
              <a:t>p.key</a:t>
            </a:r>
            <a:r>
              <a:rPr kumimoji="1" lang="en-US" altLang="zh-CN" dirty="0" smtClean="0"/>
              <a:t>&lt;=key)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{	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p.key</a:t>
            </a:r>
            <a:r>
              <a:rPr kumimoji="1" lang="en-US" altLang="zh-CN" dirty="0" smtClean="0"/>
              <a:t>=key)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p=</a:t>
            </a:r>
            <a:r>
              <a:rPr kumimoji="1" lang="en-US" altLang="zh-CN" dirty="0" err="1" smtClean="0"/>
              <a:t>p.next</a:t>
            </a:r>
            <a:r>
              <a:rPr kumimoji="1" lang="en-US" altLang="zh-CN" dirty="0" smtClean="0"/>
              <a:t>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下一个关键字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return</a:t>
            </a:r>
            <a:r>
              <a:rPr kumimoji="1" lang="en-US" altLang="zh-CN" dirty="0" smtClean="0"/>
              <a:t> 0;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SearchHashL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2201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7CFF4-3BCA-4C60-815E-AE35972C8118}" type="slidenum">
              <a:rPr lang="zh-CN" altLang="en-US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哈希表的查找性能分析</a:t>
            </a:r>
          </a:p>
        </p:txBody>
      </p:sp>
      <p:sp>
        <p:nvSpPr>
          <p:cNvPr id="22118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从查找过程得知，哈希表的平均查找长度实际上并不等于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决定哈希表平均查找长度</a:t>
            </a:r>
            <a:r>
              <a:rPr kumimoji="1" lang="en-US" altLang="zh-CN" dirty="0" smtClean="0"/>
              <a:t>ASL</a:t>
            </a:r>
            <a:r>
              <a:rPr kumimoji="1" lang="zh-CN" altLang="en-US" dirty="0" smtClean="0"/>
              <a:t>的因素：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处理冲突的方法和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装填因子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例如，</a:t>
            </a:r>
            <a:r>
              <a:rPr kumimoji="1" lang="zh-CN" altLang="en-US" dirty="0" smtClean="0"/>
              <a:t>对于表长</a:t>
            </a:r>
            <a:r>
              <a:rPr kumimoji="1" lang="en-US" altLang="zh-CN" dirty="0" smtClean="0"/>
              <a:t>m=6</a:t>
            </a:r>
            <a:r>
              <a:rPr kumimoji="1" lang="zh-CN" altLang="en-US" dirty="0" smtClean="0"/>
              <a:t>，关键字集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= { 19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23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55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11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47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38 }</a:t>
            </a:r>
            <a:r>
              <a:rPr kumimoji="1" lang="zh-CN" altLang="en-US" sz="2000" dirty="0" smtClean="0"/>
              <a:t>，</a:t>
            </a:r>
            <a:endParaRPr kumimoji="1" lang="zh-CN" altLang="en-US" dirty="0" smtClean="0"/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zh-CN" altLang="en-US" dirty="0" smtClean="0">
                <a:solidFill>
                  <a:srgbClr val="0000FF"/>
                </a:solidFill>
              </a:rPr>
              <a:t>采用链地址法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ASL=(1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5+2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1)/6 &gt;1</a:t>
            </a:r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B347EE-5A46-4ECC-AE85-B65EABCA730F}" type="slidenum">
              <a:rPr lang="zh-CN" altLang="en-US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顺序查找算法</a:t>
            </a:r>
          </a:p>
        </p:txBody>
      </p:sp>
      <p:sp>
        <p:nvSpPr>
          <p:cNvPr id="3277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Search(Type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[],Type </a:t>
            </a:r>
            <a:r>
              <a:rPr kumimoji="1" lang="en-US" altLang="zh-CN" dirty="0" err="1" smtClean="0"/>
              <a:t>key,int</a:t>
            </a:r>
            <a:r>
              <a:rPr kumimoji="1" lang="en-US" altLang="zh-CN" dirty="0" smtClean="0"/>
              <a:t> n)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CC0000"/>
                </a:solidFill>
              </a:rPr>
              <a:t>L[0]=key;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zh-CN" altLang="en-US" dirty="0" smtClean="0">
                <a:solidFill>
                  <a:srgbClr val="008000"/>
                </a:solidFill>
              </a:rPr>
              <a:t>哨兵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for(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=n; </a:t>
            </a:r>
            <a:r>
              <a:rPr kumimoji="1" lang="en-US" altLang="zh-CN" dirty="0" smtClean="0">
                <a:solidFill>
                  <a:srgbClr val="CC0000"/>
                </a:solidFill>
              </a:rPr>
              <a:t>L[</a:t>
            </a:r>
            <a:r>
              <a:rPr kumimoji="1" lang="en-US" altLang="zh-CN" dirty="0" err="1" smtClean="0">
                <a:solidFill>
                  <a:srgbClr val="CC0000"/>
                </a:solidFill>
              </a:rPr>
              <a:t>i</a:t>
            </a:r>
            <a:r>
              <a:rPr kumimoji="1" lang="en-US" altLang="zh-CN" dirty="0" smtClean="0">
                <a:solidFill>
                  <a:srgbClr val="CC0000"/>
                </a:solidFill>
              </a:rPr>
              <a:t>]!=key;</a:t>
            </a:r>
            <a:r>
              <a:rPr kumimoji="1" lang="en-US" altLang="zh-CN" dirty="0" smtClean="0"/>
              <a:t> --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return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;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算法的时间复杂度为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1D838-BDBA-42D8-99FF-0A53FB5AC047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哈希表装填因子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/>
              <a:t>		       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哈希表中实际填入的记录数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/>
              <a:t>定义：</a:t>
            </a:r>
            <a:r>
              <a:rPr kumimoji="1" lang="zh-CN" altLang="en-US" dirty="0" smtClean="0">
                <a:solidFill>
                  <a:srgbClr val="0000FF"/>
                </a:solidFill>
                <a:sym typeface="Symbol" pitchFamily="18" charset="2"/>
              </a:rPr>
              <a:t>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 ————————————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			    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哈希表的长度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solidFill>
                <a:srgbClr val="006600"/>
              </a:solidFill>
              <a:sym typeface="Wingdings" pitchFamily="2" charset="2"/>
            </a:endParaRPr>
          </a:p>
          <a:p>
            <a:pPr>
              <a:spcBef>
                <a:spcPct val="350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6600"/>
                </a:solidFill>
                <a:sym typeface="Wingdings" pitchFamily="2" charset="2"/>
              </a:rPr>
              <a:t> </a:t>
            </a:r>
            <a:r>
              <a:rPr kumimoji="1" lang="zh-CN" altLang="en-US" dirty="0" smtClean="0"/>
              <a:t>一般情况下，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越小，发生冲突的可能性越小；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越大，填记录就越容易发生冲突。</a:t>
            </a:r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1A9151-C076-4BA8-961B-CAEFC4DA214E}" type="slidenum">
              <a:rPr lang="zh-CN" altLang="en-US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</a:t>
            </a:r>
          </a:p>
        </p:txBody>
      </p:sp>
      <p:sp>
        <p:nvSpPr>
          <p:cNvPr id="22323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mtClean="0">
                <a:solidFill>
                  <a:srgbClr val="A50021"/>
                </a:solidFill>
              </a:rPr>
              <a:t>哈希表的一个特点：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用哈希表构造列表时，可以选择一个适当的装填因子</a:t>
            </a:r>
            <a:r>
              <a:rPr kumimoji="1" lang="zh-CN" altLang="en-US" smtClean="0">
                <a:sym typeface="Symbol" pitchFamily="18" charset="2"/>
              </a:rPr>
              <a:t>，</a:t>
            </a:r>
            <a:r>
              <a:rPr kumimoji="1" lang="zh-CN" altLang="en-US" smtClean="0"/>
              <a:t>使得平均查找长度限定在某个范围内。一般情况下，哈希表的平均查找长度是</a:t>
            </a:r>
            <a:r>
              <a:rPr kumimoji="1" lang="zh-CN" altLang="en-US" smtClean="0">
                <a:sym typeface="Symbol" pitchFamily="18" charset="2"/>
              </a:rPr>
              <a:t></a:t>
            </a:r>
            <a:r>
              <a:rPr kumimoji="1" lang="zh-CN" altLang="en-US" smtClean="0"/>
              <a:t>的函数。如利用</a:t>
            </a:r>
            <a:r>
              <a:rPr kumimoji="1" lang="zh-CN" altLang="en-US" smtClean="0">
                <a:solidFill>
                  <a:srgbClr val="0000FF"/>
                </a:solidFill>
              </a:rPr>
              <a:t>线性探测再散列</a:t>
            </a:r>
            <a:r>
              <a:rPr kumimoji="1" lang="zh-CN" altLang="en-US" smtClean="0"/>
              <a:t>处理冲突法的平均查找长度                                。</a:t>
            </a:r>
            <a:r>
              <a:rPr kumimoji="1" lang="zh-CN" altLang="en-US" smtClean="0">
                <a:solidFill>
                  <a:srgbClr val="008000"/>
                </a:solidFill>
                <a:sym typeface="Wingdings" pitchFamily="2" charset="2"/>
              </a:rPr>
              <a:t>	</a:t>
            </a:r>
            <a:endParaRPr kumimoji="1" lang="zh-CN" altLang="en-US" smtClean="0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E1E936-4D69-4CC3-99C4-1F5F82EB5BAE}" type="slidenum">
              <a:rPr lang="zh-CN" altLang="en-US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2323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44" t="35995" r="19348" b="50137"/>
          <a:stretch>
            <a:fillRect/>
          </a:stretch>
        </p:blipFill>
        <p:spPr bwMode="auto">
          <a:xfrm>
            <a:off x="3214688" y="4786313"/>
            <a:ext cx="278923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</a:t>
            </a:r>
          </a:p>
        </p:txBody>
      </p:sp>
      <p:sp>
        <p:nvSpPr>
          <p:cNvPr id="22425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已知列表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关键字各不相同。请给出列表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的一个哈希表设计方案，要求它在等概率情况下，查找成功时的平均查找长度不超过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242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631FDC-49EF-41E3-9804-646A69F7B26B}" type="slidenum">
              <a:rPr lang="zh-CN" altLang="en-US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哈希表例</a:t>
            </a:r>
          </a:p>
        </p:txBody>
      </p:sp>
      <p:sp>
        <p:nvSpPr>
          <p:cNvPr id="225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(1) </a:t>
            </a:r>
            <a:r>
              <a:rPr kumimoji="1" lang="zh-CN" altLang="en-US" dirty="0" smtClean="0">
                <a:latin typeface="楷体" pitchFamily="49" charset="-122"/>
              </a:rPr>
              <a:t>选择处理冲突的方法，并求出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  <a:sym typeface="Symbol" pitchFamily="18" charset="2"/>
              </a:rPr>
              <a:t></a:t>
            </a:r>
            <a:endParaRPr kumimoji="1"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——“</a:t>
            </a:r>
            <a:r>
              <a:rPr kumimoji="1" lang="zh-CN" altLang="en-US" dirty="0" smtClean="0">
                <a:solidFill>
                  <a:srgbClr val="0000FF"/>
                </a:solidFill>
              </a:rPr>
              <a:t>线性探测再散列</a:t>
            </a:r>
            <a:r>
              <a:rPr kumimoji="1" lang="zh-CN" altLang="en-US" dirty="0" smtClean="0"/>
              <a:t>”处理冲突法。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由于要求平均查找长度≤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，则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sym typeface="Wingdings" pitchFamily="2" charset="2"/>
              </a:rPr>
              <a:t>				 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≤</a:t>
            </a:r>
            <a:r>
              <a:rPr kumimoji="1" lang="en-US" altLang="zh-CN" dirty="0" smtClean="0"/>
              <a:t>0.8</a:t>
            </a:r>
          </a:p>
          <a:p>
            <a:endParaRPr lang="zh-CN" altLang="en-US" dirty="0" smtClean="0"/>
          </a:p>
        </p:txBody>
      </p:sp>
      <p:sp>
        <p:nvSpPr>
          <p:cNvPr id="22528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AE3F50-8493-4A3E-9784-B034C05E0F50}" type="slidenum">
              <a:rPr lang="zh-CN" altLang="en-US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2528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44" t="35995" r="12599" b="50137"/>
          <a:stretch>
            <a:fillRect/>
          </a:stretch>
        </p:blipFill>
        <p:spPr bwMode="auto">
          <a:xfrm>
            <a:off x="1357313" y="3786188"/>
            <a:ext cx="3336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哈希表例</a:t>
            </a:r>
          </a:p>
        </p:txBody>
      </p:sp>
      <p:sp>
        <p:nvSpPr>
          <p:cNvPr id="22630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(2) </a:t>
            </a:r>
            <a:r>
              <a:rPr kumimoji="1" lang="zh-CN" altLang="en-US" dirty="0" smtClean="0">
                <a:latin typeface="楷体" pitchFamily="49" charset="-122"/>
              </a:rPr>
              <a:t>确定哈希表的长度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m</a:t>
            </a:r>
            <a:endParaRPr kumimoji="1"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一般取</a:t>
            </a:r>
            <a:r>
              <a:rPr kumimoji="1" lang="en-US" altLang="zh-CN" dirty="0" err="1" smtClean="0"/>
              <a:t>m≥k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中的最小素数。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∵ </a:t>
            </a:r>
            <a:r>
              <a:rPr kumimoji="1" lang="en-US" altLang="zh-CN" dirty="0" smtClean="0"/>
              <a:t>k/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en-US" altLang="zh-CN" dirty="0" smtClean="0"/>
              <a:t>=1000/0.8=1250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=&gt;</a:t>
            </a:r>
            <a:r>
              <a:rPr kumimoji="1" lang="en-US" altLang="zh-CN" dirty="0" smtClean="0"/>
              <a:t> m=1259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根据给定的素数表找出满足要求的最小质数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26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39D25E-3BA2-4DBA-8953-42A4FA12E6E3}" type="slidenum">
              <a:rPr lang="zh-CN" altLang="en-US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散列表概念</a:t>
            </a:r>
            <a:endParaRPr lang="en-US" altLang="zh-CN" dirty="0" smtClean="0">
              <a:latin typeface="楷体" pitchFamily="49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哈希函数：确定关键字和存储位置对应关系的函数</a:t>
            </a:r>
            <a:r>
              <a:rPr lang="en-US" altLang="zh-CN" dirty="0" smtClean="0">
                <a:latin typeface="楷体" pitchFamily="49" charset="-122"/>
              </a:rPr>
              <a:t>Hash(key)</a:t>
            </a:r>
            <a:r>
              <a:rPr lang="zh-CN" altLang="en-US" dirty="0" smtClean="0">
                <a:latin typeface="楷体" pitchFamily="49" charset="-122"/>
              </a:rPr>
              <a:t>，其构造方法主要有直接定址法和除留余数法等。</a:t>
            </a:r>
            <a:endParaRPr lang="en-US" altLang="zh-CN" dirty="0" smtClean="0">
              <a:latin typeface="楷体" pitchFamily="49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处理冲突</a:t>
            </a:r>
            <a:r>
              <a:rPr lang="zh-CN" altLang="en-US" dirty="0">
                <a:latin typeface="楷体" pitchFamily="49" charset="-122"/>
              </a:rPr>
              <a:t>方法</a:t>
            </a:r>
            <a:r>
              <a:rPr lang="zh-CN" altLang="en-US" dirty="0" smtClean="0">
                <a:latin typeface="楷体" pitchFamily="49" charset="-122"/>
              </a:rPr>
              <a:t>：当出现冲突时，为关键字寻找下一个存储位置的</a:t>
            </a:r>
            <a:r>
              <a:rPr lang="zh-CN" altLang="en-US" dirty="0">
                <a:latin typeface="楷体" pitchFamily="49" charset="-122"/>
              </a:rPr>
              <a:t>方法</a:t>
            </a:r>
            <a:r>
              <a:rPr lang="zh-CN" altLang="en-US" dirty="0" smtClean="0">
                <a:latin typeface="楷体" pitchFamily="49" charset="-122"/>
              </a:rPr>
              <a:t>。</a:t>
            </a:r>
            <a:r>
              <a:rPr lang="zh-CN" altLang="en-US" dirty="0">
                <a:latin typeface="楷体" pitchFamily="49" charset="-122"/>
              </a:rPr>
              <a:t>主要</a:t>
            </a:r>
            <a:r>
              <a:rPr lang="zh-CN" altLang="en-US" dirty="0" smtClean="0">
                <a:latin typeface="楷体" pitchFamily="49" charset="-122"/>
              </a:rPr>
              <a:t>方法有开放定址法和链地址法等。</a:t>
            </a:r>
            <a:endParaRPr lang="en-US" altLang="zh-CN" dirty="0" smtClean="0">
              <a:latin typeface="楷体" pitchFamily="49" charset="-122"/>
            </a:endParaRP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" name="动作按钮: 开始 6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0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顺序查找算法</a:t>
            </a:r>
          </a:p>
        </p:txBody>
      </p:sp>
      <p:sp>
        <p:nvSpPr>
          <p:cNvPr id="1028" name="内容占位符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顺序查找的时间性能分析</a:t>
            </a:r>
            <a:r>
              <a:rPr kumimoji="1" lang="en-US" altLang="zh-CN" dirty="0" smtClean="0">
                <a:latin typeface="楷体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对数据表而言，</a:t>
            </a:r>
            <a:r>
              <a:rPr kumimoji="1" lang="en-US" altLang="zh-CN" i="1" dirty="0" err="1" smtClean="0">
                <a:latin typeface="楷体" pitchFamily="49" charset="-122"/>
              </a:rPr>
              <a:t>C</a:t>
            </a:r>
            <a:r>
              <a:rPr kumimoji="1" lang="en-US" altLang="zh-CN" i="1" baseline="-25000" dirty="0" err="1" smtClean="0">
                <a:latin typeface="楷体" pitchFamily="49" charset="-122"/>
              </a:rPr>
              <a:t>i</a:t>
            </a:r>
            <a:r>
              <a:rPr kumimoji="1" lang="en-US" altLang="zh-CN" i="1" dirty="0" smtClean="0">
                <a:latin typeface="楷体" pitchFamily="49" charset="-122"/>
              </a:rPr>
              <a:t> = </a:t>
            </a:r>
            <a:r>
              <a:rPr kumimoji="1" lang="en-US" altLang="zh-CN" i="1" dirty="0" err="1" smtClean="0">
                <a:latin typeface="楷体" pitchFamily="49" charset="-122"/>
              </a:rPr>
              <a:t>i</a:t>
            </a:r>
            <a:r>
              <a:rPr kumimoji="1" lang="zh-CN" altLang="en-US" dirty="0" smtClean="0">
                <a:latin typeface="楷体" pitchFamily="49" charset="-122"/>
              </a:rPr>
              <a:t>，即</a:t>
            </a:r>
            <a:endParaRPr kumimoji="1" lang="zh-CN" altLang="en-US" baseline="-25000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在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等概率</a:t>
            </a:r>
            <a:r>
              <a:rPr kumimoji="1" lang="zh-CN" altLang="en-US" dirty="0" smtClean="0">
                <a:latin typeface="楷体" pitchFamily="49" charset="-122"/>
              </a:rPr>
              <a:t>查找的情况下，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zh-CN" altLang="en-US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即顺序表查找的平均查找长度</a:t>
            </a:r>
            <a:r>
              <a:rPr kumimoji="1" lang="zh-CN" altLang="en-US" dirty="0" smtClean="0">
                <a:latin typeface="楷体" pitchFamily="49" charset="-122"/>
              </a:rPr>
              <a:t>为</a:t>
            </a:r>
            <a:r>
              <a:rPr kumimoji="1" lang="en-US" altLang="zh-CN" dirty="0" smtClean="0">
                <a:latin typeface="楷体" pitchFamily="49" charset="-122"/>
              </a:rPr>
              <a:t>:</a:t>
            </a:r>
            <a:endParaRPr kumimoji="1" lang="en-US" altLang="zh-CN" sz="2000" dirty="0" smtClean="0">
              <a:latin typeface="楷体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楷体" pitchFamily="49" charset="-122"/>
            </a:endParaRPr>
          </a:p>
        </p:txBody>
      </p:sp>
      <p:sp>
        <p:nvSpPr>
          <p:cNvPr id="1029" name="灯片编号占位符 2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A5A87-0EF3-4094-BDCD-09E3464D1634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000250" y="2928938"/>
            <a:ext cx="56435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ASL=P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+2P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+…+ (n-1)P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+nP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098800" y="3414713"/>
            <a:ext cx="3417888" cy="2535237"/>
            <a:chOff x="1952" y="1999"/>
            <a:chExt cx="2153" cy="1597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3150" y="1999"/>
            <a:ext cx="6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82" name="公式" r:id="rId4" imgW="418918" imgH="393529" progId="">
                    <p:embed/>
                  </p:oleObj>
                </mc:Choice>
                <mc:Fallback>
                  <p:oleObj name="公式" r:id="rId4" imgW="418918" imgH="39352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1999"/>
                          <a:ext cx="6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952" y="2982"/>
              <a:ext cx="2153" cy="614"/>
              <a:chOff x="1271" y="2849"/>
              <a:chExt cx="2153" cy="614"/>
            </a:xfrm>
          </p:grpSpPr>
          <p:sp>
            <p:nvSpPr>
              <p:cNvPr id="1033" name="Line 15"/>
              <p:cNvSpPr>
                <a:spLocks noChangeShapeType="1"/>
              </p:cNvSpPr>
              <p:nvPr/>
            </p:nvSpPr>
            <p:spPr bwMode="auto">
              <a:xfrm>
                <a:off x="1989" y="3126"/>
                <a:ext cx="16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Rectangle 17"/>
              <p:cNvSpPr>
                <a:spLocks noChangeArrowheads="1"/>
              </p:cNvSpPr>
              <p:nvPr/>
            </p:nvSpPr>
            <p:spPr bwMode="auto">
              <a:xfrm>
                <a:off x="3106" y="3190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36" name="Rectangle 18"/>
              <p:cNvSpPr>
                <a:spLocks noChangeArrowheads="1"/>
              </p:cNvSpPr>
              <p:nvPr/>
            </p:nvSpPr>
            <p:spPr bwMode="auto">
              <a:xfrm>
                <a:off x="3351" y="3004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37" name="Rectangle 20"/>
              <p:cNvSpPr>
                <a:spLocks noChangeArrowheads="1"/>
              </p:cNvSpPr>
              <p:nvPr/>
            </p:nvSpPr>
            <p:spPr bwMode="auto">
              <a:xfrm>
                <a:off x="2005" y="2853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38" name="Rectangle 21"/>
              <p:cNvSpPr>
                <a:spLocks noChangeArrowheads="1"/>
              </p:cNvSpPr>
              <p:nvPr/>
            </p:nvSpPr>
            <p:spPr bwMode="auto">
              <a:xfrm>
                <a:off x="2370" y="3272"/>
                <a:ext cx="6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40" name="Rectangle 23"/>
              <p:cNvSpPr>
                <a:spLocks noChangeArrowheads="1"/>
              </p:cNvSpPr>
              <p:nvPr/>
            </p:nvSpPr>
            <p:spPr bwMode="auto">
              <a:xfrm>
                <a:off x="2729" y="2963"/>
                <a:ext cx="119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1" name="Rectangle 26"/>
              <p:cNvSpPr>
                <a:spLocks noChangeArrowheads="1"/>
              </p:cNvSpPr>
              <p:nvPr/>
            </p:nvSpPr>
            <p:spPr bwMode="auto">
              <a:xfrm>
                <a:off x="1777" y="2963"/>
                <a:ext cx="119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2" name="Rectangle 27"/>
              <p:cNvSpPr>
                <a:spLocks noChangeArrowheads="1"/>
              </p:cNvSpPr>
              <p:nvPr/>
            </p:nvSpPr>
            <p:spPr bwMode="auto">
              <a:xfrm>
                <a:off x="2197" y="2905"/>
                <a:ext cx="228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400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3" name="Rectangle 28"/>
              <p:cNvSpPr>
                <a:spLocks noChangeArrowheads="1"/>
              </p:cNvSpPr>
              <p:nvPr/>
            </p:nvSpPr>
            <p:spPr bwMode="auto">
              <a:xfrm>
                <a:off x="2294" y="3259"/>
                <a:ext cx="70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4" name="Rectangle 29"/>
              <p:cNvSpPr>
                <a:spLocks noChangeArrowheads="1"/>
              </p:cNvSpPr>
              <p:nvPr/>
            </p:nvSpPr>
            <p:spPr bwMode="auto">
              <a:xfrm>
                <a:off x="2958" y="2853"/>
                <a:ext cx="46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7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n+1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45" name="Rectangle 32"/>
              <p:cNvSpPr>
                <a:spLocks noChangeArrowheads="1"/>
              </p:cNvSpPr>
              <p:nvPr/>
            </p:nvSpPr>
            <p:spPr bwMode="auto">
              <a:xfrm>
                <a:off x="2500" y="2988"/>
                <a:ext cx="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6" name="Rectangle 33"/>
              <p:cNvSpPr>
                <a:spLocks noChangeArrowheads="1"/>
              </p:cNvSpPr>
              <p:nvPr/>
            </p:nvSpPr>
            <p:spPr bwMode="auto">
              <a:xfrm>
                <a:off x="2007" y="3156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7" name="Rectangle 34"/>
              <p:cNvSpPr>
                <a:spLocks noChangeArrowheads="1"/>
              </p:cNvSpPr>
              <p:nvPr/>
            </p:nvSpPr>
            <p:spPr bwMode="auto">
              <a:xfrm>
                <a:off x="1271" y="2988"/>
                <a:ext cx="3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ASL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8" name="Rectangle 35"/>
              <p:cNvSpPr>
                <a:spLocks noChangeArrowheads="1"/>
              </p:cNvSpPr>
              <p:nvPr/>
            </p:nvSpPr>
            <p:spPr bwMode="auto">
              <a:xfrm>
                <a:off x="2299" y="2849"/>
                <a:ext cx="64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9" name="Rectangle 36"/>
              <p:cNvSpPr>
                <a:spLocks noChangeArrowheads="1"/>
              </p:cNvSpPr>
              <p:nvPr/>
            </p:nvSpPr>
            <p:spPr bwMode="auto">
              <a:xfrm>
                <a:off x="2238" y="3273"/>
                <a:ext cx="3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5724128" y="54452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4680</Words>
  <Application>Microsoft Office PowerPoint</Application>
  <PresentationFormat>全屏显示(4:3)</PresentationFormat>
  <Paragraphs>959</Paragraphs>
  <Slides>85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黑体</vt:lpstr>
      <vt:lpstr>华文新魏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2_Office 主题</vt:lpstr>
      <vt:lpstr>公式</vt:lpstr>
      <vt:lpstr>文档</vt:lpstr>
      <vt:lpstr>数据结构与算法 Data Structures and Algorithms</vt:lpstr>
      <vt:lpstr>查找基本概念</vt:lpstr>
      <vt:lpstr>查找分类</vt:lpstr>
      <vt:lpstr>查找基本概念</vt:lpstr>
      <vt:lpstr>查找基本概念</vt:lpstr>
      <vt:lpstr>顺序查找</vt:lpstr>
      <vt:lpstr>顺序查找算法</vt:lpstr>
      <vt:lpstr>顺序查找算法</vt:lpstr>
      <vt:lpstr>顺序查找算法</vt:lpstr>
      <vt:lpstr>折半查找</vt:lpstr>
      <vt:lpstr>折半查找算法</vt:lpstr>
      <vt:lpstr>折半查找法的平均查找长度(n=11)</vt:lpstr>
      <vt:lpstr>分块查找</vt:lpstr>
      <vt:lpstr>分块查找</vt:lpstr>
      <vt:lpstr>分块查找</vt:lpstr>
      <vt:lpstr>分块查找算法</vt:lpstr>
      <vt:lpstr>分块查找算法</vt:lpstr>
      <vt:lpstr>数据结构与算法 Data Structures and Algorithms</vt:lpstr>
      <vt:lpstr>二叉排序树</vt:lpstr>
      <vt:lpstr>二叉排序树</vt:lpstr>
      <vt:lpstr>二叉排序树</vt:lpstr>
      <vt:lpstr>二叉排序树查找算法</vt:lpstr>
      <vt:lpstr>二叉排序树查找算法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小结</vt:lpstr>
      <vt:lpstr>散列表</vt:lpstr>
      <vt:lpstr>散列表</vt:lpstr>
      <vt:lpstr>散列表</vt:lpstr>
      <vt:lpstr>散列表</vt:lpstr>
      <vt:lpstr>散列表</vt:lpstr>
      <vt:lpstr>直接定址法</vt:lpstr>
      <vt:lpstr>除留余数法</vt:lpstr>
      <vt:lpstr>除留余数法</vt:lpstr>
      <vt:lpstr>处理冲突的方法</vt:lpstr>
      <vt:lpstr>开放定址法</vt:lpstr>
      <vt:lpstr>开放定址法</vt:lpstr>
      <vt:lpstr>开放定址法</vt:lpstr>
      <vt:lpstr>链地址法</vt:lpstr>
      <vt:lpstr>链地址法</vt:lpstr>
      <vt:lpstr>链地址法</vt:lpstr>
      <vt:lpstr>链地址法</vt:lpstr>
      <vt:lpstr>哈希表的查找过程</vt:lpstr>
      <vt:lpstr>哈希表的查找算法</vt:lpstr>
      <vt:lpstr>哈希表的查找算法</vt:lpstr>
      <vt:lpstr>哈希表的查找性能分析</vt:lpstr>
      <vt:lpstr>哈希表装填因子</vt:lpstr>
      <vt:lpstr>哈希表</vt:lpstr>
      <vt:lpstr>哈希表</vt:lpstr>
      <vt:lpstr>哈希表例</vt:lpstr>
      <vt:lpstr>哈希表例</vt:lpstr>
      <vt:lpstr>小结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335</cp:revision>
  <dcterms:created xsi:type="dcterms:W3CDTF">2012-05-18T09:12:50Z</dcterms:created>
  <dcterms:modified xsi:type="dcterms:W3CDTF">2021-12-09T00:58:38Z</dcterms:modified>
</cp:coreProperties>
</file>