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0" r:id="rId3"/>
    <p:sldId id="411" r:id="rId4"/>
    <p:sldId id="412" r:id="rId5"/>
    <p:sldId id="415" r:id="rId6"/>
    <p:sldId id="416" r:id="rId7"/>
    <p:sldId id="417" r:id="rId8"/>
    <p:sldId id="41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4" y="77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期中试卷解析（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b="1"/>
              <a:t>1、什么是数据结构？什么是算法？他们有什么联系？</a:t>
            </a:r>
          </a:p>
          <a:p>
            <a:pPr marL="0" indent="0">
              <a:buNone/>
            </a:pPr>
            <a:r>
              <a:rPr lang="zh-CN" altLang="en-US"/>
              <a:t>答：数据结构是相互之间存在一种或多种特定关系的数据元素的集合。</a:t>
            </a:r>
          </a:p>
          <a:p>
            <a:pPr marL="0" indent="0">
              <a:buNone/>
            </a:pPr>
            <a:r>
              <a:rPr lang="zh-CN" altLang="en-US"/>
              <a:t>算法是对特定问题求解步骤的一种描述，它是指令的有限序列，其中每一条指令表示一个或多个操作。</a:t>
            </a:r>
          </a:p>
          <a:p>
            <a:pPr marL="0" indent="0">
              <a:buNone/>
            </a:pPr>
            <a:r>
              <a:rPr lang="zh-CN" altLang="en-US"/>
              <a:t>数据结构是对数据的描述，算法是对数据的操作。</a:t>
            </a:r>
          </a:p>
          <a:p>
            <a:pPr marL="0" indent="0">
              <a:buNone/>
            </a:pPr>
            <a:r>
              <a:rPr lang="zh-CN" altLang="en-US" b="1"/>
              <a:t>2、请分析比较顺序表与链表的特点，并说明它们的适用场合。</a:t>
            </a:r>
          </a:p>
          <a:p>
            <a:pPr marL="0" indent="0">
              <a:buNone/>
            </a:pPr>
            <a:r>
              <a:rPr lang="zh-CN" altLang="en-US"/>
              <a:t>答：顺序表是用一片连续的空间存储线性表，而链表可以不用连续的空间存储线性表，元素之间通过指针相互连接。顺序表用在不经常插入或删除操作的线性表，而链表方便支持插入和删除操作。</a:t>
            </a:r>
          </a:p>
          <a:p>
            <a:pPr marL="0" indent="0">
              <a:buNone/>
            </a:pPr>
            <a:r>
              <a:rPr lang="zh-CN" altLang="en-US" b="1"/>
              <a:t>3、栈与队列有什么区别和联系？各有什么特点？</a:t>
            </a:r>
          </a:p>
          <a:p>
            <a:pPr marL="0" indent="0">
              <a:buNone/>
            </a:pPr>
            <a:r>
              <a:rPr lang="zh-CN" altLang="en-US"/>
              <a:t>答：栈是一种特殊的线性表，它要求插入和删除操作都在同一端进行。队列也是一种特殊的线性表，它规定插入和删除操作必须在不同端进行。</a:t>
            </a:r>
          </a:p>
          <a:p>
            <a:pPr marL="0" indent="0">
              <a:buNone/>
            </a:pPr>
            <a:r>
              <a:rPr lang="zh-CN" altLang="en-US"/>
              <a:t>栈的特点是先进后出，队列的特点是先进先出。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4、什么是广义表？请简述广义表与线性表的区别？</a:t>
            </a:r>
          </a:p>
          <a:p>
            <a:pPr marL="0" indent="0">
              <a:buNone/>
            </a:pPr>
            <a:r>
              <a:rPr lang="zh-CN" altLang="en-US"/>
              <a:t>答：广义表是一种特殊的线性表，它的元素本身可以是广义表。而线性表要求其元素是不可再分的单元。</a:t>
            </a:r>
          </a:p>
          <a:p>
            <a:pPr marL="0" indent="0">
              <a:buNone/>
            </a:pPr>
            <a:r>
              <a:rPr lang="zh-CN" altLang="en-US" b="1"/>
              <a:t>5、设一棵度为k的树中有n1个度为1的结点，n2个度为2的结点，… …，nk个度为k的结点，试问该树有多少个叶子结点？</a:t>
            </a:r>
          </a:p>
          <a:p>
            <a:pPr marL="0" indent="0">
              <a:buNone/>
            </a:pPr>
            <a:r>
              <a:rPr lang="zh-CN" altLang="en-US"/>
              <a:t>答：设该树有</a:t>
            </a:r>
            <a:r>
              <a:rPr lang="en-US" altLang="zh-CN"/>
              <a:t>m</a:t>
            </a:r>
            <a:r>
              <a:t>条边，则</a:t>
            </a:r>
            <a:r>
              <a:rPr lang="en-US" altLang="zh-CN"/>
              <a:t>m=</a:t>
            </a:r>
            <a:r>
              <a:rPr>
                <a:sym typeface="+mn-ea"/>
              </a:rPr>
              <a:t>∑i*n</a:t>
            </a:r>
            <a:r>
              <a:rPr baseline="-25000">
                <a:sym typeface="+mn-ea"/>
              </a:rPr>
              <a:t>i  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i=</a:t>
            </a:r>
            <a:r>
              <a:rPr lang="en-US" altLang="zh-CN">
                <a:sym typeface="+mn-ea"/>
              </a:rPr>
              <a:t>1,</a:t>
            </a:r>
            <a:r>
              <a:rPr>
                <a:sym typeface="+mn-ea"/>
              </a:rPr>
              <a:t>2,… k</a:t>
            </a:r>
            <a:r>
              <a:rPr lang="en-US" altLang="zh-CN">
                <a:sym typeface="+mn-ea"/>
              </a:rPr>
              <a:t>)</a:t>
            </a:r>
            <a:r>
              <a:rPr>
                <a:sym typeface="+mn-ea"/>
              </a:rPr>
              <a:t>，设该树有</a:t>
            </a:r>
            <a:r>
              <a:rPr lang="en-US" altLang="zh-CN">
                <a:sym typeface="+mn-ea"/>
              </a:rPr>
              <a:t>n0</a:t>
            </a:r>
            <a:r>
              <a:rPr>
                <a:sym typeface="+mn-ea"/>
              </a:rPr>
              <a:t>个叶子节点，则该树共有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个节点，</a:t>
            </a:r>
            <a:r>
              <a:rPr lang="en-US" altLang="zh-CN">
                <a:sym typeface="+mn-ea"/>
              </a:rPr>
              <a:t>n=</a:t>
            </a:r>
            <a:r>
              <a:rPr>
                <a:sym typeface="+mn-ea"/>
              </a:rPr>
              <a:t>∑n</a:t>
            </a:r>
            <a:r>
              <a:rPr lang="en-US" altLang="zh-CN" baseline="-25000">
                <a:sym typeface="+mn-ea"/>
              </a:rPr>
              <a:t>j</a:t>
            </a:r>
            <a:r>
              <a:rPr baseline="-25000">
                <a:sym typeface="+mn-ea"/>
              </a:rPr>
              <a:t>  </a:t>
            </a:r>
            <a:r>
              <a:rPr lang="en-US" altLang="zh-CN">
                <a:sym typeface="+mn-ea"/>
              </a:rPr>
              <a:t>(j</a:t>
            </a:r>
            <a:r>
              <a:rPr>
                <a:sym typeface="+mn-ea"/>
              </a:rPr>
              <a:t>=</a:t>
            </a:r>
            <a:r>
              <a:rPr lang="en-US" altLang="zh-CN">
                <a:sym typeface="+mn-ea"/>
              </a:rPr>
              <a:t>0,1,</a:t>
            </a:r>
            <a:r>
              <a:rPr>
                <a:sym typeface="+mn-ea"/>
              </a:rPr>
              <a:t>2,… k</a:t>
            </a:r>
            <a:r>
              <a:rPr lang="en-US" altLang="zh-CN">
                <a:sym typeface="+mn-ea"/>
              </a:rPr>
              <a:t>)</a:t>
            </a:r>
            <a:r>
              <a:rPr>
                <a:sym typeface="+mn-ea"/>
              </a:rPr>
              <a:t>，因为</a:t>
            </a:r>
            <a:r>
              <a:rPr lang="en-US" altLang="zh-CN">
                <a:sym typeface="+mn-ea"/>
              </a:rPr>
              <a:t>n=m+1,</a:t>
            </a:r>
            <a:r>
              <a:rPr>
                <a:sym typeface="+mn-ea"/>
              </a:rPr>
              <a:t>故有∑n</a:t>
            </a:r>
            <a:r>
              <a:rPr lang="en-US" altLang="zh-CN" baseline="-25000">
                <a:sym typeface="+mn-ea"/>
              </a:rPr>
              <a:t>j=</a:t>
            </a:r>
            <a:r>
              <a:rPr>
                <a:sym typeface="+mn-ea"/>
              </a:rPr>
              <a:t>∑i*n</a:t>
            </a:r>
            <a:r>
              <a:rPr baseline="-25000">
                <a:sym typeface="+mn-ea"/>
              </a:rPr>
              <a:t>i  </a:t>
            </a:r>
            <a:r>
              <a:rPr lang="en-US" altLang="zh-CN">
                <a:sym typeface="+mn-ea"/>
              </a:rPr>
              <a:t>+1</a:t>
            </a:r>
            <a:r>
              <a:rPr baseline="-25000">
                <a:sym typeface="+mn-ea"/>
              </a:rPr>
              <a:t> 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i=</a:t>
            </a:r>
            <a:r>
              <a:rPr lang="en-US" altLang="zh-CN">
                <a:sym typeface="+mn-ea"/>
              </a:rPr>
              <a:t>1,</a:t>
            </a:r>
            <a:r>
              <a:rPr>
                <a:sym typeface="+mn-ea"/>
              </a:rPr>
              <a:t>2,… k</a:t>
            </a:r>
            <a:r>
              <a:rPr lang="en-US" altLang="zh-CN">
                <a:sym typeface="+mn-ea"/>
              </a:rPr>
              <a:t>;j</a:t>
            </a:r>
            <a:r>
              <a:rPr>
                <a:sym typeface="+mn-ea"/>
              </a:rPr>
              <a:t>=</a:t>
            </a:r>
            <a:r>
              <a:rPr lang="en-US" altLang="zh-CN">
                <a:sym typeface="+mn-ea"/>
              </a:rPr>
              <a:t>0,1,</a:t>
            </a:r>
            <a:r>
              <a:rPr>
                <a:sym typeface="+mn-ea"/>
              </a:rPr>
              <a:t>2,… k</a:t>
            </a:r>
            <a:r>
              <a:rPr lang="en-US" altLang="zh-CN">
                <a:sym typeface="+mn-ea"/>
              </a:rPr>
              <a:t>)</a:t>
            </a:r>
            <a:r>
              <a:rPr>
                <a:sym typeface="+mn-ea"/>
              </a:rPr>
              <a:t>，可得</a:t>
            </a:r>
          </a:p>
          <a:p>
            <a:pPr marL="0" indent="0">
              <a:buNone/>
            </a:pPr>
            <a:r>
              <a:rPr lang="zh-CN" altLang="en-US"/>
              <a:t>n</a:t>
            </a:r>
            <a:r>
              <a:rPr lang="zh-CN" altLang="en-US" baseline="-250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0</a:t>
            </a:r>
            <a:r>
              <a:rPr lang="zh-CN" altLang="en-US"/>
              <a:t>=1+∑[(i-1)*n</a:t>
            </a:r>
            <a:r>
              <a:rPr lang="zh-CN" altLang="en-US" baseline="-25000"/>
              <a:t>i</a:t>
            </a:r>
            <a:r>
              <a:rPr lang="zh-CN" altLang="en-US"/>
              <a:t>],i=2,… k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6、已知一棵二叉树的先序遍历序列和中序遍历序列分别为ABDGHCEFI和GDHBAECIF，请画出这棵二叉树，然后给出该树的后序遍历序列。</a:t>
            </a:r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/>
              <a:t>答：后序遍历序列：</a:t>
            </a:r>
            <a:r>
              <a:rPr lang="en-US" altLang="zh-CN"/>
              <a:t>GHDBEIFCA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45" y="2376170"/>
            <a:ext cx="6134100" cy="2286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19725" cy="4759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/>
              <a:t>1、设有两个集合A和集合B，要求设计生成集合C=A∩B的算法，其中集合A、B和C用链式存储结构表示。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/>
              <a:t>typedef struct node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/>
              <a:t>    int data;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/>
              <a:t>    struct node *next;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/>
              <a:t>}lklist;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/>
              <a:t>void intersection(lklist *ha,lklist *hb,lklist *&amp;hc)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/>
              <a:t>    lklist *p,*q,*t;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69050" y="1589405"/>
            <a:ext cx="5419725" cy="475932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sz="2000" b="1">
                <a:sym typeface="+mn-ea"/>
              </a:rPr>
              <a:t>    for(p=ha,hc=0;p!=0;p=p-&gt;next)</a:t>
            </a:r>
            <a:endParaRPr lang="zh-CN" altLang="en-US" sz="2000" b="1"/>
          </a:p>
          <a:p>
            <a:pPr marL="0" indent="0">
              <a:lnSpc>
                <a:spcPct val="100000"/>
              </a:lnSpc>
              <a:buNone/>
            </a:pPr>
            <a:r>
              <a:rPr sz="2000" b="1">
                <a:sym typeface="+mn-ea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b="1">
                <a:sym typeface="+mn-ea"/>
              </a:rPr>
              <a:t>        for(q=hb;q!=0;q=q-&gt;next)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sz="2000" b="1">
                <a:sym typeface="+mn-ea"/>
              </a:rPr>
              <a:t>            if (q-&gt;data==p-&gt;data) break;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sz="2000" b="1">
                <a:sym typeface="+mn-ea"/>
              </a:rPr>
              <a:t>        if(q!=0)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sz="2000" b="1">
                <a:sym typeface="+mn-ea"/>
              </a:rPr>
              <a:t>        {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b="1">
                <a:sym typeface="+mn-ea"/>
              </a:rPr>
              <a:t>            t=(lklist*)malloc(sizeof(lklist));   </a:t>
            </a:r>
            <a:endParaRPr lang="zh-CN" altLang="en-US" sz="2000" b="1"/>
          </a:p>
          <a:p>
            <a:pPr marL="0" indent="0">
              <a:lnSpc>
                <a:spcPct val="100000"/>
              </a:lnSpc>
              <a:buNone/>
            </a:pPr>
            <a:r>
              <a:rPr sz="2000" b="1">
                <a:sym typeface="+mn-ea"/>
              </a:rPr>
              <a:t>            t-&gt;data=p-&gt;data;t-&gt;next=hc; hc=t;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b="1">
                <a:sym typeface="+mn-ea"/>
              </a:rPr>
              <a:t>        }</a:t>
            </a:r>
            <a:endParaRPr lang="zh-CN" altLang="en-US" sz="2000" b="1"/>
          </a:p>
          <a:p>
            <a:pPr marL="0" indent="0">
              <a:lnSpc>
                <a:spcPct val="100000"/>
              </a:lnSpc>
              <a:buNone/>
            </a:pPr>
            <a:r>
              <a:rPr sz="2000" b="1">
                <a:sym typeface="+mn-ea"/>
              </a:rPr>
              <a:t>     }</a:t>
            </a:r>
            <a:endParaRPr lang="zh-CN" altLang="en-US" sz="2000" b="1"/>
          </a:p>
          <a:p>
            <a:pPr marL="0" indent="0">
              <a:lnSpc>
                <a:spcPct val="100000"/>
              </a:lnSpc>
              <a:buNone/>
            </a:pPr>
            <a:r>
              <a:rPr sz="2000" b="1">
                <a:sym typeface="+mn-ea"/>
              </a:rPr>
              <a:t>}</a:t>
            </a:r>
            <a:r>
              <a:rPr sz="2000">
                <a:sym typeface="+mn-ea"/>
              </a:rPr>
              <a:t>     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307965" cy="4759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b="1"/>
              <a:t> 2、设二叉树以二叉链表形式存储，请编写一个求叶子结点总数的算法。</a:t>
            </a:r>
          </a:p>
          <a:p>
            <a:pPr marL="0" indent="0">
              <a:buNone/>
            </a:pPr>
            <a:endParaRPr lang="zh-CN" altLang="en-US" sz="1600" b="1"/>
          </a:p>
          <a:p>
            <a:pPr marL="0" indent="0">
              <a:buNone/>
            </a:pPr>
            <a:r>
              <a:rPr lang="zh-CN" altLang="en-US" sz="1600" b="1"/>
              <a:t>Typedef Struct Node</a:t>
            </a:r>
          </a:p>
          <a:p>
            <a:pPr marL="0" indent="0">
              <a:buNone/>
            </a:pPr>
            <a:r>
              <a:rPr lang="zh-CN" altLang="en-US" sz="1600" b="1"/>
              <a:t>{  DataType: data;</a:t>
            </a:r>
          </a:p>
          <a:p>
            <a:pPr marL="0" indent="0">
              <a:buNone/>
            </a:pPr>
            <a:r>
              <a:rPr lang="zh-CN" altLang="en-US" sz="1600" b="1"/>
              <a:t>Struct Node *Lchild;</a:t>
            </a:r>
          </a:p>
          <a:p>
            <a:pPr marL="0" indent="0">
              <a:buNone/>
            </a:pPr>
            <a:r>
              <a:rPr lang="zh-CN" altLang="en-US" sz="1600" b="1"/>
              <a:t>Struct Node *Rchild;</a:t>
            </a:r>
          </a:p>
          <a:p>
            <a:pPr marL="0" indent="0">
              <a:buNone/>
            </a:pPr>
            <a:r>
              <a:rPr lang="zh-CN" altLang="en-US" sz="1600" b="1"/>
              <a:t>} *BiTree;</a:t>
            </a:r>
          </a:p>
          <a:p>
            <a:pPr marL="0" indent="0">
              <a:buNone/>
            </a:pPr>
            <a:r>
              <a:rPr lang="zh-CN" altLang="en-US" sz="1600" b="1"/>
              <a:t>  </a:t>
            </a:r>
            <a:endParaRPr lang="zh-CN" altLang="en-US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21730" y="1490345"/>
            <a:ext cx="5567045" cy="524954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600" b="1">
                <a:sym typeface="+mn-ea"/>
              </a:rPr>
              <a:t>int TreeOper(BiTree T)</a:t>
            </a:r>
            <a:endParaRPr lang="zh-CN" altLang="en-US" sz="1600" b="1"/>
          </a:p>
          <a:p>
            <a:pPr marL="0" indent="0">
              <a:buNone/>
            </a:pPr>
            <a:r>
              <a:rPr sz="1600" b="1">
                <a:sym typeface="+mn-ea"/>
              </a:rPr>
              <a:t>{</a:t>
            </a:r>
          </a:p>
          <a:p>
            <a:pPr marL="0" indent="0">
              <a:buNone/>
            </a:pPr>
            <a:r>
              <a:rPr sz="1600" b="1">
                <a:sym typeface="+mn-ea"/>
              </a:rPr>
              <a:t>    if(!T) return 0;   </a:t>
            </a:r>
            <a:r>
              <a:rPr lang="en-US" altLang="zh-CN" sz="1600" b="1">
                <a:sym typeface="+mn-ea"/>
              </a:rPr>
              <a:t>//</a:t>
            </a:r>
            <a:r>
              <a:rPr sz="1600" b="1">
                <a:sym typeface="+mn-ea"/>
              </a:rPr>
              <a:t>若</a:t>
            </a:r>
            <a:r>
              <a:rPr lang="en-US" altLang="zh-CN" sz="1600" b="1">
                <a:sym typeface="+mn-ea"/>
              </a:rPr>
              <a:t>T</a:t>
            </a:r>
            <a:r>
              <a:rPr sz="1600" b="1">
                <a:sym typeface="+mn-ea"/>
              </a:rPr>
              <a:t>为空，返还</a:t>
            </a:r>
            <a:r>
              <a:rPr lang="en-US" altLang="zh-CN" sz="1600" b="1">
                <a:sym typeface="+mn-ea"/>
              </a:rPr>
              <a:t>0</a:t>
            </a:r>
            <a:endParaRPr lang="zh-CN" altLang="en-US" sz="1600" b="1"/>
          </a:p>
          <a:p>
            <a:pPr marL="0" indent="0">
              <a:buNone/>
            </a:pPr>
            <a:r>
              <a:rPr sz="1600" b="1">
                <a:sym typeface="+mn-ea"/>
              </a:rPr>
              <a:t>    if(!T-&gt;Lchild &amp;&amp; !T-&gt;Rchild) return 1; </a:t>
            </a:r>
            <a:r>
              <a:rPr lang="en-US" altLang="zh-CN" sz="1600" b="1">
                <a:sym typeface="+mn-ea"/>
              </a:rPr>
              <a:t>//</a:t>
            </a:r>
            <a:r>
              <a:rPr sz="1600" b="1">
                <a:sym typeface="+mn-ea"/>
              </a:rPr>
              <a:t>若没有子节点，则</a:t>
            </a:r>
            <a:r>
              <a:rPr lang="en-US" altLang="zh-CN" sz="1600" b="1">
                <a:sym typeface="+mn-ea"/>
              </a:rPr>
              <a:t>T</a:t>
            </a:r>
            <a:r>
              <a:rPr sz="1600" b="1">
                <a:sym typeface="+mn-ea"/>
              </a:rPr>
              <a:t>为一个叶子结点</a:t>
            </a:r>
            <a:endParaRPr lang="zh-CN" altLang="en-US" sz="1600" b="1"/>
          </a:p>
          <a:p>
            <a:pPr marL="0" indent="0">
              <a:buNone/>
            </a:pPr>
            <a:r>
              <a:rPr sz="1600" b="1">
                <a:sym typeface="+mn-ea"/>
              </a:rPr>
              <a:t>    return TreeOper (T-&gt;Lchild)+ TreeOper (T-&gt;Rchild);</a:t>
            </a:r>
            <a:r>
              <a:rPr lang="en-US" altLang="zh-CN" sz="1600" b="1">
                <a:sym typeface="+mn-ea"/>
              </a:rPr>
              <a:t>//</a:t>
            </a:r>
            <a:r>
              <a:rPr sz="1600" b="1">
                <a:sym typeface="+mn-ea"/>
              </a:rPr>
              <a:t>返还左子树中叶子结点数与右子树中叶子结点数之和</a:t>
            </a:r>
            <a:endParaRPr lang="zh-CN" altLang="en-US" sz="1600" b="1"/>
          </a:p>
          <a:p>
            <a:pPr marL="0" indent="0">
              <a:buNone/>
            </a:pPr>
            <a:r>
              <a:rPr sz="1600" b="1">
                <a:sym typeface="+mn-ea"/>
              </a:rPr>
              <a:t>}</a:t>
            </a:r>
            <a:r>
              <a:rPr sz="1600">
                <a:sym typeface="+mn-ea"/>
              </a:rPr>
              <a:t>   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二、算法题</a:t>
            </a:r>
            <a:r>
              <a:rPr lang="en-US" altLang="zh-CN"/>
              <a:t>(</a:t>
            </a:r>
            <a:r>
              <a:rPr>
                <a:sym typeface="+mn-ea"/>
              </a:rPr>
              <a:t>常见问题</a:t>
            </a:r>
            <a:r>
              <a:rPr b="1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551795" cy="48583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①</a:t>
            </a:r>
            <a:r>
              <a:rPr sz="1800" b="1"/>
              <a:t>指针操作错误</a:t>
            </a:r>
            <a:r>
              <a:rPr lang="en-US" altLang="zh-CN" sz="1800" b="1"/>
              <a:t>——</a:t>
            </a:r>
            <a:r>
              <a:rPr sz="1800" b="1"/>
              <a:t>请好好练习</a:t>
            </a:r>
            <a:r>
              <a:rPr lang="en-US" altLang="zh-CN" sz="1800" b="1"/>
              <a:t>c/c++</a:t>
            </a:r>
            <a:r>
              <a:rPr sz="1800" b="1"/>
              <a:t>指针运算</a:t>
            </a:r>
            <a:endParaRPr lang="en-US" altLang="zh-CN" sz="1800" b="1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/>
              <a:t>while(p)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/>
              <a:t>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/>
              <a:t>while(q)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/>
              <a:t>{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q=q-&gt;next;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if(q-&gt;data==p-&gt;data)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>
                <a:sym typeface="+mn-ea"/>
              </a:rPr>
              <a:t>//</a:t>
            </a:r>
            <a:r>
              <a:rPr sz="1800">
                <a:sym typeface="+mn-ea"/>
              </a:rPr>
              <a:t>这样的操作如果没有别的退出循环的条件，那必将以访问空指针出错退出程序</a:t>
            </a:r>
            <a:endParaRPr lang="en-US" altLang="zh-CN" sz="180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{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……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sz="1800"/>
          </a:p>
          <a:p>
            <a:pPr marL="0" lv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②其他编程语言语法问题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>
                <a:sym typeface="+mn-ea"/>
              </a:rPr>
              <a:t>循环语句使用、变量定义、逻辑运算符使用等等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69050" y="1589405"/>
            <a:ext cx="5419725" cy="475932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>
                <a:sym typeface="+mn-ea"/>
              </a:rPr>
              <a:t>  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二、算法题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常见问题)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69050" y="1589405"/>
            <a:ext cx="5419725" cy="475932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>
                <a:sym typeface="+mn-ea"/>
              </a:rPr>
              <a:t>  </a:t>
            </a:r>
            <a:endParaRPr lang="zh-CN" altLang="en-US" sz="2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446520" y="1589405"/>
            <a:ext cx="5419725" cy="475932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sz="1800" b="1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8330" y="1313815"/>
            <a:ext cx="10687685" cy="52355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③</a:t>
            </a:r>
            <a:r>
              <a:rPr sz="1800" b="1"/>
              <a:t>先排序，再清理</a:t>
            </a:r>
            <a:r>
              <a:rPr lang="en-US" altLang="zh-CN" sz="1800" b="1"/>
              <a:t>——</a:t>
            </a:r>
            <a:r>
              <a:rPr sz="1800" b="1"/>
              <a:t>一次能做好的事情，用两倍的时间来做，是为了情怀吗？</a:t>
            </a:r>
          </a:p>
          <a:p>
            <a:pPr marL="0" indent="0">
              <a:lnSpc>
                <a:spcPct val="100000"/>
              </a:lnSpc>
              <a:buNone/>
            </a:pPr>
            <a:endParaRPr sz="1800" b="1"/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④用辅助数组</a:t>
            </a:r>
            <a:r>
              <a:rPr lang="en-US" altLang="zh-CN" b="1">
                <a:sym typeface="+mn-ea"/>
              </a:rPr>
              <a:t>——</a:t>
            </a:r>
            <a:r>
              <a:rPr b="1">
                <a:sym typeface="+mn-ea"/>
              </a:rPr>
              <a:t>如何保证数组不越界？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⑤基本概念理解</a:t>
            </a:r>
            <a:r>
              <a:rPr lang="en-US" altLang="zh-CN" b="1">
                <a:sym typeface="+mn-ea"/>
              </a:rPr>
              <a:t>——</a:t>
            </a:r>
            <a:r>
              <a:rPr b="1">
                <a:sym typeface="+mn-ea"/>
              </a:rPr>
              <a:t>空链表是无辜的、链表头结点不是必须的。</a:t>
            </a:r>
          </a:p>
          <a:p>
            <a:pPr marL="0" indent="0">
              <a:lnSpc>
                <a:spcPct val="100000"/>
              </a:lnSpc>
              <a:buNone/>
            </a:pP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⑥典型递归算法编写不熟悉。</a:t>
            </a:r>
          </a:p>
          <a:p>
            <a:pPr marL="0" indent="0">
              <a:lnSpc>
                <a:spcPct val="100000"/>
              </a:lnSpc>
              <a:buNone/>
            </a:pP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⑦概念理解不够全面</a:t>
            </a:r>
            <a:r>
              <a:rPr lang="en-US" altLang="zh-CN" b="1">
                <a:sym typeface="+mn-ea"/>
              </a:rPr>
              <a:t>——</a:t>
            </a:r>
            <a:r>
              <a:rPr b="1">
                <a:sym typeface="+mn-ea"/>
              </a:rPr>
              <a:t>空树也是树、空链表也是链表。</a:t>
            </a:r>
          </a:p>
          <a:p>
            <a:pPr marL="0" indent="0">
              <a:lnSpc>
                <a:spcPct val="100000"/>
              </a:lnSpc>
              <a:buNone/>
            </a:pPr>
            <a:endParaRPr sz="18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863</Words>
  <Application>Microsoft Office PowerPoint</Application>
  <PresentationFormat>宽屏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Wingdings</vt:lpstr>
      <vt:lpstr>Office 主题​​</vt:lpstr>
      <vt:lpstr>数据结构与算法</vt:lpstr>
      <vt:lpstr>简答题</vt:lpstr>
      <vt:lpstr>简答题</vt:lpstr>
      <vt:lpstr>简答题</vt:lpstr>
      <vt:lpstr>二、算法题</vt:lpstr>
      <vt:lpstr>二、算法题</vt:lpstr>
      <vt:lpstr>二、算法题(常见问题)</vt:lpstr>
      <vt:lpstr>二、算法题(常见问题)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hp</dc:creator>
  <cp:lastModifiedBy>禹 宓</cp:lastModifiedBy>
  <cp:revision>186</cp:revision>
  <dcterms:created xsi:type="dcterms:W3CDTF">2019-06-19T02:08:00Z</dcterms:created>
  <dcterms:modified xsi:type="dcterms:W3CDTF">2021-01-06T12:20:00Z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