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0" r:id="rId5"/>
    <p:sldId id="258" r:id="rId6"/>
    <p:sldId id="308" r:id="rId7"/>
    <p:sldId id="309" r:id="rId8"/>
    <p:sldId id="298" r:id="rId9"/>
    <p:sldId id="299" r:id="rId10"/>
    <p:sldId id="300" r:id="rId11"/>
    <p:sldId id="301" r:id="rId12"/>
    <p:sldId id="302" r:id="rId13"/>
    <p:sldId id="303" r:id="rId14"/>
    <p:sldId id="311" r:id="rId15"/>
    <p:sldId id="324" r:id="rId16"/>
    <p:sldId id="304" r:id="rId17"/>
    <p:sldId id="312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6" r:id="rId28"/>
    <p:sldId id="327" r:id="rId2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2" autoAdjust="0"/>
    <p:restoredTop sz="94279" autoAdjust="0"/>
  </p:normalViewPr>
  <p:slideViewPr>
    <p:cSldViewPr snapToGrid="0">
      <p:cViewPr varScale="1">
        <p:scale>
          <a:sx n="107" d="100"/>
          <a:sy n="107" d="100"/>
        </p:scale>
        <p:origin x="354" y="294"/>
      </p:cViewPr>
      <p:guideLst>
        <p:guide orient="horz" pos="21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534572" y="1906250"/>
            <a:ext cx="9122410" cy="144399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zh-CN" altLang="en-US" sz="8800" dirty="0">
                <a:ln w="0"/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汇编语言习题讲解</a:t>
            </a:r>
            <a:endParaRPr lang="zh-CN" altLang="en-US" sz="8800" dirty="0">
              <a:ln w="0"/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81525" y="4355465"/>
            <a:ext cx="2727325" cy="459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厦门大学 信息学院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76" name="Freeform 96"/>
          <p:cNvSpPr/>
          <p:nvPr/>
        </p:nvSpPr>
        <p:spPr bwMode="auto">
          <a:xfrm>
            <a:off x="10716633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3518" y="238978"/>
            <a:ext cx="1027430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第三章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1865" y="238760"/>
            <a:ext cx="7985760" cy="1957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2255520"/>
            <a:ext cx="5143500" cy="4053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3518" y="238978"/>
            <a:ext cx="1027430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第四章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267" y="379450"/>
            <a:ext cx="7394322" cy="7727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67" y="1522405"/>
            <a:ext cx="5854280" cy="455144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56884" y="1522405"/>
            <a:ext cx="383951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主要问题：没有检查输入是否有效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即输入是否是有效的小写字母</a:t>
            </a:r>
            <a:r>
              <a:rPr lang="en-US" altLang="zh-CN" dirty="0"/>
              <a:t>a-z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3518" y="238978"/>
            <a:ext cx="1027430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第四章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238760"/>
            <a:ext cx="7896860" cy="849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85" y="1334770"/>
            <a:ext cx="4600575" cy="4834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3518" y="238978"/>
            <a:ext cx="1027430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第四章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065" y="292100"/>
            <a:ext cx="8076565" cy="11341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90489" y="1927412"/>
            <a:ext cx="895629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对于大写转小写：思路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string</a:t>
            </a:r>
            <a:r>
              <a:rPr lang="zh-CN" altLang="en-US" dirty="0"/>
              <a:t>中的字节逐个处理，一个循环即可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如果字母是</a:t>
            </a:r>
            <a:r>
              <a:rPr lang="en-US" altLang="zh-CN" dirty="0"/>
              <a:t>A-Z</a:t>
            </a:r>
            <a:r>
              <a:rPr lang="zh-CN" altLang="en-US" dirty="0"/>
              <a:t>直接的任意值，大写转小写，值加上</a:t>
            </a:r>
            <a:r>
              <a:rPr lang="en-US" altLang="zh-CN" dirty="0"/>
              <a:t>20h</a:t>
            </a:r>
            <a:r>
              <a:rPr lang="zh-CN" altLang="en-US" dirty="0"/>
              <a:t>，存回内存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如果是</a:t>
            </a:r>
            <a:r>
              <a:rPr lang="en-US" altLang="zh-CN" dirty="0"/>
              <a:t>a-z</a:t>
            </a:r>
            <a:r>
              <a:rPr lang="zh-CN" altLang="en-US" dirty="0"/>
              <a:t>则不必处理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对于小写转大写 、大小写互转，只在于判断语句中的处理不同，</a:t>
            </a:r>
            <a:r>
              <a:rPr lang="en-US" altLang="zh-CN" dirty="0"/>
              <a:t>add </a:t>
            </a:r>
            <a:r>
              <a:rPr lang="zh-CN" altLang="en-US" dirty="0"/>
              <a:t>、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20h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298065" y="4643718"/>
            <a:ext cx="93056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本题是抄袭、雷同、空白最多的一题，但实际并不难，理清思路，虽然代码长，但其实分三块，每一块逻辑类似。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3518" y="238978"/>
            <a:ext cx="1027430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第四章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065" y="292100"/>
            <a:ext cx="8076565" cy="113411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757285" y="1546860"/>
            <a:ext cx="3072765" cy="418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ym typeface="+mn-ea"/>
              </a:rPr>
              <a:t>add  al , 20h          ；转换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jmp next2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next20:    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cmp al ,‘a’          ；是小写字母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jb next2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cmp al ,‘z’          ；是小写字母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ja next2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sub  al , 20h          ；转换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mov  string[bx] , al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next2:      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inc  bx                 ；位移量加1，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jmp  chan_2</a:t>
            </a:r>
            <a:r>
              <a:rPr lang="en-US" altLang="zh-CN" sz="1400">
                <a:sym typeface="+mn-ea"/>
              </a:rPr>
              <a:t>           </a:t>
            </a:r>
            <a:r>
              <a:rPr lang="zh-CN" altLang="en-US" sz="1400">
                <a:sym typeface="+mn-ea"/>
              </a:rPr>
              <a:t>指向下一个字母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done:      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pop bx                   ；恢复bx            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ret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change   endp</a:t>
            </a:r>
            <a:endParaRPr lang="zh-CN" altLang="en-US" sz="1400"/>
          </a:p>
          <a:p>
            <a:pPr algn="l"/>
            <a:endParaRPr lang="zh-CN" altLang="en-US" sz="1400"/>
          </a:p>
          <a:p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1727200" y="1546860"/>
            <a:ext cx="361759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Change   proc</a:t>
            </a:r>
            <a:endParaRPr lang="zh-CN" altLang="en-US" sz="1400" dirty="0"/>
          </a:p>
          <a:p>
            <a:pPr algn="l"/>
            <a:r>
              <a:rPr lang="zh-CN" altLang="en-US" sz="1400" dirty="0"/>
              <a:t>Push  bx           ；保护bx</a:t>
            </a:r>
            <a:endParaRPr lang="zh-CN" altLang="en-US" sz="1400" dirty="0"/>
          </a:p>
          <a:p>
            <a:pPr algn="l"/>
            <a:r>
              <a:rPr lang="zh-CN" altLang="en-US" sz="1400" dirty="0"/>
              <a:t>xor   bx , bx     </a:t>
            </a:r>
            <a:r>
              <a:rPr lang="en-US" altLang="zh-CN" sz="1400" dirty="0"/>
              <a:t> </a:t>
            </a:r>
            <a:r>
              <a:rPr lang="zh-CN" altLang="en-US" sz="1400" dirty="0"/>
              <a:t>；位移量清零</a:t>
            </a:r>
            <a:endParaRPr lang="zh-CN" altLang="en-US" sz="1400" dirty="0"/>
          </a:p>
          <a:p>
            <a:pPr algn="l"/>
            <a:r>
              <a:rPr lang="zh-CN" altLang="en-US" sz="1400" dirty="0"/>
              <a:t>cmp al , 0        ；根据入口参数AL=0/1/2，</a:t>
            </a:r>
            <a:endParaRPr lang="zh-CN" altLang="en-US" sz="1400" dirty="0"/>
          </a:p>
          <a:p>
            <a:pPr algn="l"/>
            <a:r>
              <a:rPr lang="zh-CN" altLang="en-US" sz="1400" dirty="0"/>
              <a:t>jz  chan_0</a:t>
            </a:r>
            <a:r>
              <a:rPr lang="en-US" altLang="zh-CN" sz="1400" dirty="0"/>
              <a:t>            </a:t>
            </a:r>
            <a:r>
              <a:rPr lang="zh-CN" altLang="en-US" sz="1400" dirty="0"/>
              <a:t>分别处理</a:t>
            </a:r>
            <a:endParaRPr lang="zh-CN" altLang="en-US" sz="1400" dirty="0"/>
          </a:p>
          <a:p>
            <a:pPr algn="l"/>
            <a:r>
              <a:rPr lang="zh-CN" altLang="en-US" sz="1400" dirty="0"/>
              <a:t>dec al</a:t>
            </a:r>
            <a:endParaRPr lang="zh-CN" altLang="en-US" sz="1400" dirty="0"/>
          </a:p>
          <a:p>
            <a:pPr algn="l"/>
            <a:r>
              <a:rPr lang="zh-CN" altLang="en-US" sz="1400" dirty="0"/>
              <a:t>jz  chan_1</a:t>
            </a:r>
            <a:endParaRPr lang="zh-CN" altLang="en-US" sz="1400" dirty="0"/>
          </a:p>
          <a:p>
            <a:pPr algn="l"/>
            <a:r>
              <a:rPr lang="zh-CN" altLang="en-US" sz="1400" dirty="0"/>
              <a:t>dec al</a:t>
            </a:r>
            <a:endParaRPr lang="zh-CN" altLang="en-US" sz="1400" dirty="0"/>
          </a:p>
          <a:p>
            <a:pPr algn="l"/>
            <a:r>
              <a:rPr lang="zh-CN" altLang="en-US" sz="1400" dirty="0"/>
              <a:t>jz  chan_2</a:t>
            </a:r>
            <a:endParaRPr lang="zh-CN" altLang="en-US" sz="1400" dirty="0"/>
          </a:p>
          <a:p>
            <a:pPr algn="l"/>
            <a:r>
              <a:rPr lang="zh-CN" altLang="en-US" sz="1400" dirty="0"/>
              <a:t>jmp done        ；参数不是</a:t>
            </a:r>
            <a:r>
              <a:rPr lang="en-US" altLang="zh-CN" sz="1400" dirty="0"/>
              <a:t>012</a:t>
            </a:r>
            <a:r>
              <a:rPr lang="zh-CN" altLang="en-US" sz="1400" dirty="0"/>
              <a:t>则结束</a:t>
            </a:r>
            <a:endParaRPr lang="zh-CN" altLang="en-US" sz="1400" dirty="0"/>
          </a:p>
          <a:p>
            <a:pPr algn="l"/>
            <a:r>
              <a:rPr lang="zh-CN" altLang="en-US" sz="1400" dirty="0"/>
              <a:t>chan_0:</a:t>
            </a:r>
            <a:endParaRPr lang="zh-CN" altLang="en-US" sz="1400" dirty="0"/>
          </a:p>
          <a:p>
            <a:pPr algn="l"/>
            <a:r>
              <a:rPr lang="zh-CN" altLang="en-US" sz="1400" dirty="0"/>
              <a:t>mov al , string[bx]  ；实现对大写字母</a:t>
            </a:r>
            <a:endParaRPr lang="zh-CN" altLang="en-US" sz="1400" dirty="0"/>
          </a:p>
          <a:p>
            <a:pPr algn="l"/>
            <a:r>
              <a:rPr lang="zh-CN" altLang="en-US" sz="1400" dirty="0"/>
              <a:t>cmp al , 0</a:t>
            </a:r>
            <a:r>
              <a:rPr lang="en-US" altLang="zh-CN" sz="1400" dirty="0"/>
              <a:t>                   </a:t>
            </a:r>
            <a:r>
              <a:rPr lang="zh-CN" altLang="en-US" sz="1400" dirty="0"/>
              <a:t>转换成小写</a:t>
            </a:r>
            <a:endParaRPr lang="zh-CN" altLang="en-US" sz="1400" dirty="0"/>
          </a:p>
          <a:p>
            <a:pPr algn="l"/>
            <a:r>
              <a:rPr lang="zh-CN" altLang="en-US" sz="1400" dirty="0"/>
              <a:t>jz done                    ；结束条件，遇到</a:t>
            </a:r>
            <a:r>
              <a:rPr lang="en-US" altLang="zh-CN" sz="1400" dirty="0"/>
              <a:t>0</a:t>
            </a:r>
            <a:endParaRPr lang="zh-CN" altLang="en-US" sz="1400" dirty="0"/>
          </a:p>
          <a:p>
            <a:pPr algn="l"/>
            <a:r>
              <a:rPr lang="zh-CN" altLang="en-US" sz="1400" dirty="0"/>
              <a:t>cmp al,‘A’        ；是大写字母</a:t>
            </a:r>
            <a:endParaRPr lang="zh-CN" altLang="en-US" sz="1400" dirty="0"/>
          </a:p>
          <a:p>
            <a:pPr algn="l"/>
            <a:r>
              <a:rPr lang="zh-CN" altLang="en-US" sz="1400" dirty="0"/>
              <a:t>jb next0</a:t>
            </a:r>
            <a:endParaRPr lang="zh-CN" altLang="en-US" sz="1400" dirty="0"/>
          </a:p>
          <a:p>
            <a:pPr algn="l"/>
            <a:r>
              <a:rPr lang="zh-CN" altLang="en-US" sz="1400" dirty="0"/>
              <a:t>cmp al ,‘Z’        ；是大写字母</a:t>
            </a:r>
            <a:endParaRPr lang="zh-CN" altLang="en-US" sz="1400" dirty="0"/>
          </a:p>
          <a:p>
            <a:pPr algn="l"/>
            <a:r>
              <a:rPr lang="zh-CN" altLang="en-US" sz="1400" dirty="0"/>
              <a:t>ja next0</a:t>
            </a:r>
            <a:endParaRPr lang="zh-CN" altLang="en-US" sz="1400" dirty="0"/>
          </a:p>
          <a:p>
            <a:pPr algn="l"/>
            <a:r>
              <a:rPr lang="zh-CN" altLang="en-US" sz="1400" dirty="0"/>
              <a:t>add  al , 20h         ；转换</a:t>
            </a:r>
            <a:endParaRPr lang="zh-CN" altLang="en-US" sz="1400" dirty="0"/>
          </a:p>
          <a:p>
            <a:pPr algn="l"/>
            <a:r>
              <a:rPr lang="zh-CN" altLang="en-US" sz="1400" dirty="0"/>
              <a:t>mov  string[bx] , al ；写回内存</a:t>
            </a:r>
            <a:endParaRPr lang="zh-CN" altLang="en-US" sz="1400" dirty="0"/>
          </a:p>
          <a:p>
            <a:pPr algn="l"/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276850" y="1546860"/>
            <a:ext cx="3267710" cy="5477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ym typeface="+mn-ea"/>
              </a:rPr>
              <a:t>next0:      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inc  bx                 ；位移量加1，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jmp  chan_0</a:t>
            </a:r>
            <a:r>
              <a:rPr lang="en-US" altLang="zh-CN" sz="1400">
                <a:sym typeface="+mn-ea"/>
              </a:rPr>
              <a:t>           </a:t>
            </a:r>
            <a:r>
              <a:rPr lang="zh-CN" altLang="en-US" sz="1400">
                <a:sym typeface="+mn-ea"/>
              </a:rPr>
              <a:t>指向下一个字母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chan_1:    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mov al , string[bx]   ；实现对小写字母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cmp al , 0</a:t>
            </a:r>
            <a:r>
              <a:rPr lang="en-US" altLang="zh-CN" sz="1400">
                <a:sym typeface="+mn-ea"/>
              </a:rPr>
              <a:t>                    </a:t>
            </a:r>
            <a:r>
              <a:rPr lang="zh-CN" altLang="en-US" sz="1400">
                <a:sym typeface="+mn-ea"/>
              </a:rPr>
              <a:t>转换成大写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jz done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cmp al ,‘a’          ；是小写字母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jb next1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cmp al ,‘z’          ；是小写字母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ja next1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sub  al , 20h          ；转换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mov  string[bx] , al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next1:      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inc  bx                 ；位移量加1，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jmp  chan_1</a:t>
            </a:r>
            <a:r>
              <a:rPr lang="en-US" altLang="zh-CN" sz="1400">
                <a:sym typeface="+mn-ea"/>
              </a:rPr>
              <a:t>           </a:t>
            </a:r>
            <a:r>
              <a:rPr lang="zh-CN" altLang="en-US" sz="1400">
                <a:sym typeface="+mn-ea"/>
              </a:rPr>
              <a:t>指向下一个字母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chan_2:    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mov al , string[bx]  </a:t>
            </a:r>
            <a:r>
              <a:rPr lang="en-US" altLang="zh-CN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；实现对大写字母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cmp al , 0</a:t>
            </a:r>
            <a:r>
              <a:rPr lang="en-US" altLang="zh-CN" sz="1400">
                <a:sym typeface="+mn-ea"/>
              </a:rPr>
              <a:t>                    </a:t>
            </a:r>
            <a:r>
              <a:rPr lang="zh-CN" altLang="en-US" sz="1400">
                <a:sym typeface="+mn-ea"/>
              </a:rPr>
              <a:t>转换成小写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jz done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cmp al ,‘A’          ；是大写字母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jb next20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cmp al ,‘Z’          ；是大写字母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ja next20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534572" y="1906250"/>
            <a:ext cx="9212774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zh-CN" altLang="en-US" sz="8800" dirty="0">
                <a:ln w="0"/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汇编语言实验讲解</a:t>
            </a:r>
            <a:endParaRPr lang="zh-CN" altLang="en-US" sz="8800" dirty="0">
              <a:ln w="0"/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81525" y="4355465"/>
            <a:ext cx="2727325" cy="459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厦门大学 信息学院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76" name="Freeform 96"/>
          <p:cNvSpPr/>
          <p:nvPr/>
        </p:nvSpPr>
        <p:spPr bwMode="auto">
          <a:xfrm>
            <a:off x="10716633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9905" y="23897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实验一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1943" y="45184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选用某编辑器（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MASM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QASM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），输入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Helloworld.asm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程序（照着实验要求及辅导的图敲，简单理解即可，后面会详细讲）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masm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命令汇编并运行程序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ml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命令汇编并运行程序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自学”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Debug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调试程序”，了解其基本选项的应用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5.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查看“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Hello World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”字符串所在的内存地址，使用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debug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工具将“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”改为“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掌握选项的使用：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U D E G H P T Q R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1943" y="3543836"/>
            <a:ext cx="899797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本实验比较简单</a:t>
            </a:r>
            <a:endParaRPr lang="zh-CN" altLang="en-US" dirty="0"/>
          </a:p>
          <a:p>
            <a:r>
              <a:rPr lang="zh-CN" altLang="en-US" dirty="0"/>
              <a:t>主要问题：</a:t>
            </a:r>
            <a:r>
              <a:rPr lang="en-US" altLang="zh-CN" dirty="0"/>
              <a:t>DOSBOX</a:t>
            </a:r>
            <a:r>
              <a:rPr lang="zh-CN" altLang="en-US" dirty="0"/>
              <a:t>的安装使用、</a:t>
            </a:r>
            <a:r>
              <a:rPr lang="en-US" altLang="zh-CN" dirty="0"/>
              <a:t>Debug</a:t>
            </a:r>
            <a:r>
              <a:rPr lang="zh-CN" altLang="en-US" dirty="0"/>
              <a:t>调试程序的使用</a:t>
            </a:r>
            <a:endParaRPr lang="en-US" altLang="zh-CN" dirty="0"/>
          </a:p>
          <a:p>
            <a:r>
              <a:rPr lang="en-US" altLang="zh-CN" dirty="0"/>
              <a:t>-A</a:t>
            </a:r>
            <a:r>
              <a:rPr lang="zh-CN" altLang="en-US" dirty="0"/>
              <a:t>指令，写入汇编指令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–E </a:t>
            </a:r>
            <a:r>
              <a:rPr lang="zh-CN" altLang="en-US" dirty="0"/>
              <a:t>指令，修改内存内容。随后的实验中同学不知可以使用</a:t>
            </a:r>
            <a:r>
              <a:rPr lang="en-US" altLang="zh-CN" dirty="0"/>
              <a:t>-E</a:t>
            </a:r>
            <a:r>
              <a:rPr lang="zh-CN" altLang="en-US" dirty="0"/>
              <a:t>指令在内存区域存数据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-D</a:t>
            </a:r>
            <a:r>
              <a:rPr lang="zh-CN" altLang="en-US" dirty="0"/>
              <a:t>指令，显示内存内容。不懂得利用</a:t>
            </a:r>
            <a:r>
              <a:rPr lang="en-US" altLang="zh-CN" dirty="0"/>
              <a:t>-D</a:t>
            </a:r>
            <a:r>
              <a:rPr lang="zh-CN" altLang="en-US" dirty="0"/>
              <a:t>指令查看内存的数据情况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9905" y="23897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实验二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35638" y="238978"/>
            <a:ext cx="6096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将给定程序输入，并汇编、连接后生成可执行文件</a:t>
            </a:r>
            <a:r>
              <a:rPr lang="en-US" altLang="zh-CN" dirty="0"/>
              <a:t>lab2.exe</a:t>
            </a:r>
            <a:endParaRPr lang="zh-CN" altLang="zh-CN" dirty="0"/>
          </a:p>
          <a:p>
            <a:r>
              <a:rPr lang="en-US" altLang="zh-CN" dirty="0"/>
              <a:t>2.Debug lab2.exe</a:t>
            </a:r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尝试（运用</a:t>
            </a:r>
            <a:r>
              <a:rPr lang="en-US" altLang="zh-CN" dirty="0"/>
              <a:t>debug</a:t>
            </a:r>
            <a:r>
              <a:rPr lang="zh-CN" altLang="zh-CN" dirty="0"/>
              <a:t>）：</a:t>
            </a:r>
            <a:endParaRPr lang="zh-CN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）将内存中字符串</a:t>
            </a:r>
            <a:r>
              <a:rPr lang="en-US" altLang="zh-CN" dirty="0"/>
              <a:t>“world”</a:t>
            </a:r>
            <a:r>
              <a:rPr lang="zh-CN" altLang="zh-CN" dirty="0"/>
              <a:t>改写成</a:t>
            </a:r>
            <a:r>
              <a:rPr lang="en-US" altLang="zh-CN" dirty="0"/>
              <a:t>“WORLD”</a:t>
            </a:r>
            <a:r>
              <a:rPr lang="zh-CN" altLang="zh-CN" dirty="0"/>
              <a:t>，并显示</a:t>
            </a:r>
            <a:r>
              <a:rPr lang="en-US" altLang="zh-CN" dirty="0"/>
              <a:t>  </a:t>
            </a:r>
            <a:r>
              <a:rPr lang="zh-CN" altLang="zh-CN" dirty="0"/>
              <a:t>修改后的结果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）展示</a:t>
            </a:r>
            <a:r>
              <a:rPr lang="en-US" altLang="zh-CN" dirty="0"/>
              <a:t>3F24+4A2B</a:t>
            </a:r>
            <a:r>
              <a:rPr lang="zh-CN" altLang="zh-CN" dirty="0"/>
              <a:t>和</a:t>
            </a:r>
            <a:r>
              <a:rPr lang="en-US" altLang="zh-CN" dirty="0"/>
              <a:t>3F24</a:t>
            </a:r>
            <a:r>
              <a:rPr lang="zh-CN" altLang="zh-CN" dirty="0"/>
              <a:t>－</a:t>
            </a:r>
            <a:r>
              <a:rPr lang="en-US" altLang="zh-CN" dirty="0"/>
              <a:t>4A2B</a:t>
            </a:r>
            <a:r>
              <a:rPr lang="zh-CN" altLang="zh-CN" dirty="0"/>
              <a:t>的计算（用</a:t>
            </a:r>
            <a:r>
              <a:rPr lang="en-US" altLang="zh-CN" dirty="0"/>
              <a:t>-h </a:t>
            </a:r>
            <a:r>
              <a:rPr lang="zh-CN" altLang="zh-CN" dirty="0"/>
              <a:t>和</a:t>
            </a:r>
            <a:r>
              <a:rPr lang="en-US" altLang="zh-CN" dirty="0"/>
              <a:t>add/sub</a:t>
            </a:r>
            <a:r>
              <a:rPr lang="zh-CN" altLang="zh-CN" dirty="0"/>
              <a:t>指令）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）在内存中输入</a:t>
            </a:r>
            <a:r>
              <a:rPr lang="en-US" altLang="zh-CN" dirty="0"/>
              <a:t>   MOV AX, 32H</a:t>
            </a:r>
            <a:endParaRPr lang="zh-CN" altLang="zh-CN" dirty="0"/>
          </a:p>
          <a:p>
            <a:r>
              <a:rPr lang="en-US" altLang="zh-CN" dirty="0"/>
              <a:t>                              ADD AX,AX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zh-CN" dirty="0"/>
              <a:t>执行并查看</a:t>
            </a:r>
            <a:r>
              <a:rPr lang="en-US" altLang="zh-CN" dirty="0"/>
              <a:t>AX</a:t>
            </a:r>
            <a:r>
              <a:rPr lang="zh-CN" altLang="zh-CN" dirty="0"/>
              <a:t>的变化，修改</a:t>
            </a:r>
            <a:r>
              <a:rPr lang="en-US" altLang="zh-CN" dirty="0"/>
              <a:t>AX</a:t>
            </a:r>
            <a:r>
              <a:rPr lang="zh-CN" altLang="zh-CN" dirty="0"/>
              <a:t>的值为</a:t>
            </a:r>
            <a:r>
              <a:rPr lang="en-US" altLang="zh-CN" dirty="0"/>
              <a:t>FFFF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838227" y="3959258"/>
            <a:ext cx="967764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应使用</a:t>
            </a:r>
            <a:r>
              <a:rPr lang="en-US" altLang="zh-CN" dirty="0"/>
              <a:t>-D</a:t>
            </a:r>
            <a:r>
              <a:rPr lang="zh-CN" altLang="en-US" dirty="0"/>
              <a:t>指令获取</a:t>
            </a:r>
            <a:r>
              <a:rPr lang="en-US" altLang="zh-CN" dirty="0"/>
              <a:t>world</a:t>
            </a:r>
            <a:r>
              <a:rPr lang="zh-CN" altLang="en-US" dirty="0"/>
              <a:t>的地址，用</a:t>
            </a:r>
            <a:r>
              <a:rPr lang="en-US" altLang="zh-CN" dirty="0"/>
              <a:t>-E</a:t>
            </a:r>
            <a:r>
              <a:rPr lang="zh-CN" altLang="en-US" dirty="0"/>
              <a:t>指令修改该段内存内容</a:t>
            </a:r>
            <a:endParaRPr lang="en-US" altLang="zh-CN" dirty="0"/>
          </a:p>
          <a:p>
            <a:r>
              <a:rPr lang="en-US" altLang="zh-CN" dirty="0"/>
              <a:t>3.2  </a:t>
            </a:r>
            <a:r>
              <a:rPr lang="zh-CN" altLang="en-US" dirty="0"/>
              <a:t>略</a:t>
            </a:r>
            <a:endParaRPr lang="en-US" altLang="zh-CN" dirty="0"/>
          </a:p>
          <a:p>
            <a:r>
              <a:rPr lang="en-US" altLang="zh-CN" dirty="0"/>
              <a:t>3.3</a:t>
            </a:r>
            <a:r>
              <a:rPr lang="zh-CN" altLang="en-US" dirty="0"/>
              <a:t>使用</a:t>
            </a:r>
            <a:r>
              <a:rPr lang="en-US" altLang="zh-CN" dirty="0"/>
              <a:t>-A</a:t>
            </a:r>
            <a:r>
              <a:rPr lang="zh-CN" altLang="en-US" dirty="0"/>
              <a:t>指令输入上述内容，</a:t>
            </a:r>
            <a:r>
              <a:rPr lang="en-US" altLang="zh-CN" dirty="0"/>
              <a:t>-T</a:t>
            </a:r>
            <a:r>
              <a:rPr lang="zh-CN" altLang="en-US" dirty="0"/>
              <a:t>指令逐步执行，同时观察</a:t>
            </a:r>
            <a:r>
              <a:rPr lang="en-US" altLang="zh-CN" dirty="0"/>
              <a:t>-T</a:t>
            </a:r>
            <a:r>
              <a:rPr lang="zh-CN" altLang="en-US" dirty="0"/>
              <a:t>指令所打印出来的寄存器值。</a:t>
            </a:r>
            <a:endParaRPr lang="en-US" altLang="zh-CN" dirty="0"/>
          </a:p>
          <a:p>
            <a:r>
              <a:rPr lang="en-US" altLang="zh-CN" dirty="0"/>
              <a:t>-R</a:t>
            </a:r>
            <a:r>
              <a:rPr lang="zh-CN" altLang="en-US" dirty="0"/>
              <a:t>指令，指定对</a:t>
            </a:r>
            <a:r>
              <a:rPr lang="en-US" altLang="zh-CN" dirty="0"/>
              <a:t>AX</a:t>
            </a:r>
            <a:r>
              <a:rPr lang="zh-CN" altLang="en-US" dirty="0"/>
              <a:t>寄存器进行修改。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9905" y="23897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实验三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8227" y="238978"/>
            <a:ext cx="802849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	在数据段中依次存入</a:t>
            </a:r>
            <a:r>
              <a:rPr lang="en-US" altLang="zh-CN" dirty="0"/>
              <a:t>10H,11H,12H,13H,14H,15H,16H,17H</a:t>
            </a:r>
            <a:r>
              <a:rPr lang="zh-CN" altLang="en-US" dirty="0"/>
              <a:t>，将其相加，并将结果存入</a:t>
            </a:r>
            <a:r>
              <a:rPr lang="en-US" altLang="zh-CN" dirty="0"/>
              <a:t>DX</a:t>
            </a:r>
            <a:r>
              <a:rPr lang="zh-CN" altLang="en-US" dirty="0"/>
              <a:t>寄存器。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）	（选做，部分指令知识需要预习） 在长度为</a:t>
            </a:r>
            <a:r>
              <a:rPr lang="en-US" altLang="zh-CN" dirty="0"/>
              <a:t>8</a:t>
            </a:r>
            <a:r>
              <a:rPr lang="zh-CN" altLang="en-US" dirty="0"/>
              <a:t>的字节数组（无符号数）中，查找大于</a:t>
            </a:r>
            <a:r>
              <a:rPr lang="en-US" altLang="zh-CN" dirty="0"/>
              <a:t>42H</a:t>
            </a:r>
            <a:r>
              <a:rPr lang="zh-CN" altLang="en-US" dirty="0"/>
              <a:t>的无符号数的个数，存放在字节单元</a:t>
            </a:r>
            <a:r>
              <a:rPr lang="en-US" altLang="zh-CN" dirty="0"/>
              <a:t>up</a:t>
            </a:r>
            <a:r>
              <a:rPr lang="zh-CN" altLang="en-US" dirty="0"/>
              <a:t>中；等于</a:t>
            </a:r>
            <a:r>
              <a:rPr lang="en-US" altLang="zh-CN" dirty="0"/>
              <a:t>42H</a:t>
            </a:r>
            <a:r>
              <a:rPr lang="zh-CN" altLang="en-US" dirty="0"/>
              <a:t>的无符号数的个数，存放在字节单元</a:t>
            </a:r>
            <a:r>
              <a:rPr lang="en-US" altLang="zh-CN" dirty="0" err="1"/>
              <a:t>equa</a:t>
            </a:r>
            <a:r>
              <a:rPr lang="zh-CN" altLang="en-US" dirty="0"/>
              <a:t>中；小于</a:t>
            </a:r>
            <a:r>
              <a:rPr lang="en-US" altLang="zh-CN" dirty="0"/>
              <a:t>42H</a:t>
            </a:r>
            <a:r>
              <a:rPr lang="zh-CN" altLang="en-US" dirty="0"/>
              <a:t>的无符号数的个数，存放在字节单元</a:t>
            </a:r>
            <a:r>
              <a:rPr lang="en-US" altLang="zh-CN" dirty="0"/>
              <a:t>down</a:t>
            </a:r>
            <a:r>
              <a:rPr lang="zh-CN" altLang="en-US" dirty="0"/>
              <a:t>中。</a:t>
            </a:r>
            <a:endParaRPr lang="zh-CN" altLang="en-US" dirty="0"/>
          </a:p>
          <a:p>
            <a:r>
              <a:rPr lang="zh-CN" altLang="en-US" dirty="0"/>
              <a:t>程序显示</a:t>
            </a:r>
            <a:r>
              <a:rPr lang="en-US" altLang="zh-CN" dirty="0"/>
              <a:t>up </a:t>
            </a:r>
            <a:r>
              <a:rPr lang="en-US" altLang="zh-CN" dirty="0" err="1"/>
              <a:t>equa</a:t>
            </a:r>
            <a:r>
              <a:rPr lang="en-US" altLang="zh-CN" dirty="0"/>
              <a:t> down</a:t>
            </a:r>
            <a:r>
              <a:rPr lang="zh-CN" altLang="en-US" dirty="0"/>
              <a:t>的值。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八个数：</a:t>
            </a:r>
            <a:r>
              <a:rPr lang="en-US" altLang="zh-CN" dirty="0"/>
              <a:t>31H,21H,42H,52H,87H,23H,98H,01H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838227" y="3959258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838226" y="3373371"/>
            <a:ext cx="926781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主要问题：虽然比较简单，但是当时很多同学没有数据段的概念，实际就是需要存到内存中，</a:t>
            </a:r>
            <a:r>
              <a:rPr lang="zh-CN" altLang="en-US" b="1" dirty="0"/>
              <a:t>存在一定量的同学通过程序的立即数寻址，累加到</a:t>
            </a:r>
            <a:r>
              <a:rPr lang="en-US" altLang="zh-CN" b="1" dirty="0"/>
              <a:t>AX</a:t>
            </a:r>
            <a:r>
              <a:rPr lang="zh-CN" altLang="en-US" b="1" dirty="0"/>
              <a:t>上</a:t>
            </a:r>
            <a:r>
              <a:rPr lang="zh-CN" altLang="en-US" dirty="0"/>
              <a:t>，少了数据到数据段内存的过程，不存在到内存里取数的一个过程 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数据段存放运行程序所用的数据</a:t>
            </a:r>
            <a:endParaRPr lang="zh-CN" altLang="en-US" dirty="0"/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zh-CN" altLang="en-US" sz="2000" dirty="0"/>
              <a:t>数据段寄存器</a:t>
            </a:r>
            <a:r>
              <a:rPr lang="en-US" altLang="zh-CN" sz="2000" dirty="0"/>
              <a:t>DS</a:t>
            </a:r>
            <a:r>
              <a:rPr lang="zh-CN" altLang="en-US" sz="2000" dirty="0"/>
              <a:t>存放数据段的段地址</a:t>
            </a:r>
            <a:endParaRPr lang="zh-CN" altLang="en-US" sz="2000" dirty="0"/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zh-CN" altLang="en-US" sz="2000" dirty="0"/>
              <a:t>各种主存寻址方式（有效地址</a:t>
            </a:r>
            <a:r>
              <a:rPr lang="en-US" altLang="zh-CN" sz="2000" dirty="0"/>
              <a:t>EA</a:t>
            </a:r>
            <a:r>
              <a:rPr lang="zh-CN" altLang="en-US" sz="2000" dirty="0"/>
              <a:t>）得到存储器中操作数的偏移地址</a:t>
            </a:r>
            <a:endParaRPr lang="zh-CN" altLang="zh-CN" sz="2000" dirty="0"/>
          </a:p>
          <a:p>
            <a:r>
              <a:rPr lang="zh-CN" altLang="en-US" dirty="0"/>
              <a:t>处理器利用</a:t>
            </a:r>
            <a:r>
              <a:rPr lang="en-US" altLang="zh-CN" dirty="0"/>
              <a:t>DS:EA</a:t>
            </a:r>
            <a:r>
              <a:rPr lang="zh-CN" altLang="en-US" dirty="0"/>
              <a:t>存取数据段中的数据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因此结合实验一二，思路一：应用</a:t>
            </a:r>
            <a:r>
              <a:rPr lang="en-US" altLang="zh-CN" dirty="0"/>
              <a:t>-E</a:t>
            </a:r>
            <a:r>
              <a:rPr lang="zh-CN" altLang="en-US" dirty="0"/>
              <a:t>指令进行写入，再以</a:t>
            </a:r>
            <a:r>
              <a:rPr lang="en-US" altLang="zh-CN" dirty="0"/>
              <a:t>-A</a:t>
            </a:r>
            <a:r>
              <a:rPr lang="zh-CN" altLang="en-US" dirty="0"/>
              <a:t>指令编写汇编程序读取。</a:t>
            </a:r>
            <a:endParaRPr lang="en-US" altLang="zh-CN" dirty="0"/>
          </a:p>
          <a:p>
            <a:r>
              <a:rPr lang="zh-CN" altLang="en-US" dirty="0"/>
              <a:t>思路二：应用汇编语言程序进行编写（当时对同学们能力挑战会大一些）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9905" y="23897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实验四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8227" y="238978"/>
            <a:ext cx="802849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在长度为</a:t>
            </a:r>
            <a:r>
              <a:rPr lang="en-US" altLang="zh-CN" dirty="0"/>
              <a:t>8</a:t>
            </a:r>
            <a:r>
              <a:rPr lang="zh-CN" altLang="zh-CN" dirty="0"/>
              <a:t>的字节数组（无符号数）中，查找大于</a:t>
            </a:r>
            <a:r>
              <a:rPr lang="en-US" altLang="zh-CN" dirty="0"/>
              <a:t>42H</a:t>
            </a:r>
            <a:r>
              <a:rPr lang="zh-CN" altLang="zh-CN" dirty="0"/>
              <a:t>的无符号数的个数，存放在字节单元</a:t>
            </a:r>
            <a:r>
              <a:rPr lang="en-US" altLang="zh-CN" dirty="0"/>
              <a:t>up</a:t>
            </a:r>
            <a:r>
              <a:rPr lang="zh-CN" altLang="zh-CN" dirty="0"/>
              <a:t>中；等于</a:t>
            </a:r>
            <a:r>
              <a:rPr lang="en-US" altLang="zh-CN" dirty="0"/>
              <a:t>42H</a:t>
            </a:r>
            <a:r>
              <a:rPr lang="zh-CN" altLang="zh-CN" dirty="0"/>
              <a:t>的无符号数的个数，存放在字节单元</a:t>
            </a:r>
            <a:r>
              <a:rPr lang="en-US" altLang="zh-CN" dirty="0" err="1"/>
              <a:t>equa</a:t>
            </a:r>
            <a:r>
              <a:rPr lang="zh-CN" altLang="zh-CN" dirty="0"/>
              <a:t>中；小于</a:t>
            </a:r>
            <a:r>
              <a:rPr lang="en-US" altLang="zh-CN" dirty="0"/>
              <a:t>42H</a:t>
            </a:r>
            <a:r>
              <a:rPr lang="zh-CN" altLang="zh-CN" dirty="0"/>
              <a:t>的无符号数的个数，存放在字节单元</a:t>
            </a:r>
            <a:r>
              <a:rPr lang="en-US" altLang="zh-CN" dirty="0"/>
              <a:t>down</a:t>
            </a:r>
            <a:r>
              <a:rPr lang="zh-CN" altLang="zh-CN" dirty="0"/>
              <a:t>中。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八个数：</a:t>
            </a:r>
            <a:r>
              <a:rPr lang="en-US" altLang="zh-CN" dirty="0"/>
              <a:t>31H,21H,42H,52H,87H,23H,98H,01H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838227" y="3959258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838227" y="2306558"/>
            <a:ext cx="926781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主要问题：</a:t>
            </a:r>
            <a:r>
              <a:rPr lang="en-US" altLang="zh-CN" dirty="0"/>
              <a:t>1. </a:t>
            </a:r>
            <a:r>
              <a:rPr lang="zh-CN" altLang="en-US" dirty="0"/>
              <a:t>首次编写程序，生疏不熟悉</a:t>
            </a:r>
            <a:endParaRPr lang="en-US" altLang="zh-CN" dirty="0"/>
          </a:p>
          <a:p>
            <a:r>
              <a:rPr lang="en-US" altLang="zh-CN" dirty="0"/>
              <a:t> 2. </a:t>
            </a:r>
            <a:r>
              <a:rPr lang="zh-CN" altLang="en-US" dirty="0"/>
              <a:t>跳转指令的使用上出现错误，导致结果不正确，未检查结果是否正确就提交实验报告</a:t>
            </a:r>
            <a:endParaRPr lang="en-US" altLang="zh-CN" dirty="0"/>
          </a:p>
          <a:p>
            <a:r>
              <a:rPr lang="en-US" altLang="zh-CN" dirty="0"/>
              <a:t> 3. </a:t>
            </a:r>
            <a:r>
              <a:rPr lang="zh-CN" altLang="en-US" dirty="0"/>
              <a:t>主要问题基本都在课上解决了</a:t>
            </a:r>
            <a:endParaRPr lang="en-US" altLang="zh-CN" dirty="0"/>
          </a:p>
          <a:p>
            <a:r>
              <a:rPr lang="en-US" altLang="zh-CN" dirty="0"/>
              <a:t>                 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9905" y="23897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一些共性问题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9073" y="865487"/>
            <a:ext cx="86691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dirty="0"/>
              <a:t>提交格式错误，应提交</a:t>
            </a:r>
            <a:r>
              <a:rPr lang="en-US" altLang="zh-CN" dirty="0"/>
              <a:t>pdf</a:t>
            </a:r>
            <a:r>
              <a:rPr lang="zh-CN" altLang="en-US" dirty="0"/>
              <a:t>，但有同学提交</a:t>
            </a:r>
            <a:r>
              <a:rPr lang="en-US" altLang="zh-CN" dirty="0"/>
              <a:t>png</a:t>
            </a:r>
            <a:r>
              <a:rPr lang="zh-CN" altLang="en-US" dirty="0"/>
              <a:t>、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txt</a:t>
            </a:r>
            <a:r>
              <a:rPr lang="zh-CN" altLang="en-US" dirty="0"/>
              <a:t>，甚至</a:t>
            </a:r>
            <a:r>
              <a:rPr lang="en-US" altLang="zh-CN" dirty="0"/>
              <a:t>rar</a:t>
            </a:r>
            <a:r>
              <a:rPr lang="zh-CN" altLang="en-US" dirty="0"/>
              <a:t>文件，有的同学提交的文件内为空，有的同学提交成实验报告或者其他此前的作业。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提交内容潦草：无论是手写还是电子版，电子版有的像复制粘贴的，没有任何排版，堆在一起，雷同率一般特别高。手写版的潦草程度也很高，很难识别。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雷同率高，尤其代码题。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晚交、忘交现象严重，甚至有同学积累了五六份过时作业一起交给助教。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做错题、漏题，没有检查清楚老师要求的题目序号</a:t>
            </a:r>
            <a:r>
              <a:rPr lang="en-US" altLang="zh-CN" dirty="0"/>
              <a:t>.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9905" y="23897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实验五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8227" y="238978"/>
            <a:ext cx="802849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/>
              <a:t>按</a:t>
            </a:r>
            <a:r>
              <a:rPr lang="en-US" altLang="zh-CN" dirty="0"/>
              <a:t>15</a:t>
            </a:r>
            <a:r>
              <a:rPr lang="zh-CN" altLang="zh-CN" dirty="0"/>
              <a:t>行×</a:t>
            </a:r>
            <a:r>
              <a:rPr lang="en-US" altLang="zh-CN" dirty="0"/>
              <a:t>16</a:t>
            </a:r>
            <a:r>
              <a:rPr lang="zh-CN" altLang="zh-CN" dirty="0"/>
              <a:t>列的表格形式显示</a:t>
            </a:r>
            <a:r>
              <a:rPr lang="en-US" altLang="zh-CN" dirty="0"/>
              <a:t>ASCII</a:t>
            </a:r>
            <a:r>
              <a:rPr lang="zh-CN" altLang="zh-CN" dirty="0"/>
              <a:t>码为</a:t>
            </a:r>
            <a:r>
              <a:rPr lang="en-US" altLang="zh-CN" dirty="0"/>
              <a:t>10H</a:t>
            </a:r>
            <a:r>
              <a:rPr lang="zh-CN" altLang="zh-CN" dirty="0"/>
              <a:t>－</a:t>
            </a:r>
            <a:r>
              <a:rPr lang="en-US" altLang="zh-CN" dirty="0"/>
              <a:t>100H</a:t>
            </a:r>
            <a:r>
              <a:rPr lang="zh-CN" altLang="zh-CN" dirty="0"/>
              <a:t>的所有字符，即以行为主的顺序将</a:t>
            </a:r>
            <a:r>
              <a:rPr lang="en-US" altLang="zh-CN" dirty="0"/>
              <a:t>ASCII</a:t>
            </a:r>
            <a:r>
              <a:rPr lang="zh-CN" altLang="zh-CN" dirty="0"/>
              <a:t>码递增的顺序依次显示对应的字符。</a:t>
            </a:r>
            <a:endParaRPr lang="zh-CN" altLang="zh-CN" dirty="0"/>
          </a:p>
          <a:p>
            <a:pPr lvl="0"/>
            <a:r>
              <a:rPr lang="zh-CN" altLang="zh-CN" dirty="0"/>
              <a:t>每</a:t>
            </a:r>
            <a:r>
              <a:rPr lang="en-US" altLang="zh-CN" dirty="0"/>
              <a:t>16</a:t>
            </a:r>
            <a:r>
              <a:rPr lang="zh-CN" altLang="zh-CN" dirty="0"/>
              <a:t>个字符为一行，字符之间以空白符隔开。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838227" y="3959258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838227" y="2306558"/>
            <a:ext cx="926781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主要问题：</a:t>
            </a:r>
            <a:r>
              <a:rPr lang="en-US" altLang="zh-CN" dirty="0"/>
              <a:t>1. </a:t>
            </a:r>
            <a:r>
              <a:rPr lang="zh-CN" altLang="en-US" dirty="0"/>
              <a:t>由于需要使用双层循环，很多同学使用两处</a:t>
            </a:r>
            <a:r>
              <a:rPr lang="en-US" altLang="zh-CN" dirty="0"/>
              <a:t>Loop</a:t>
            </a:r>
            <a:r>
              <a:rPr lang="zh-CN" altLang="en-US" dirty="0"/>
              <a:t>指令。由于</a:t>
            </a:r>
            <a:r>
              <a:rPr lang="en-US" altLang="zh-CN" dirty="0"/>
              <a:t>Loop</a:t>
            </a:r>
            <a:r>
              <a:rPr lang="zh-CN" altLang="en-US" dirty="0"/>
              <a:t>伪指令实际是执行了</a:t>
            </a:r>
            <a:r>
              <a:rPr lang="en-US" altLang="zh-CN" dirty="0"/>
              <a:t>CX-1</a:t>
            </a:r>
            <a:r>
              <a:rPr lang="zh-CN" altLang="en-US" dirty="0"/>
              <a:t>的操作，只有一个</a:t>
            </a:r>
            <a:r>
              <a:rPr lang="en-US" altLang="zh-CN" dirty="0"/>
              <a:t>CX</a:t>
            </a:r>
            <a:r>
              <a:rPr lang="zh-CN" altLang="en-US" dirty="0"/>
              <a:t>而已，所以需要做出调整。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有的通过对</a:t>
            </a:r>
            <a:r>
              <a:rPr lang="en-US" altLang="zh-CN" dirty="0"/>
              <a:t>CX</a:t>
            </a:r>
            <a:r>
              <a:rPr lang="zh-CN" altLang="en-US" dirty="0"/>
              <a:t>入栈出栈的方式来解决，也可以，但比较多的是自己绕乱了。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使用额外的寄存器用来控制循环，及时更新寄存器值，不用</a:t>
            </a:r>
            <a:r>
              <a:rPr lang="en-US" altLang="zh-CN" dirty="0"/>
              <a:t>Loop</a:t>
            </a:r>
            <a:r>
              <a:rPr lang="zh-CN" altLang="en-US" dirty="0"/>
              <a:t>指令，而用条件跳转 </a:t>
            </a:r>
            <a:r>
              <a:rPr lang="en-US" altLang="zh-CN" dirty="0"/>
              <a:t>JL | JLE | JE |JGE |JG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死循环很多是由于使用了</a:t>
            </a:r>
            <a:r>
              <a:rPr lang="en-US" altLang="zh-CN" dirty="0"/>
              <a:t>BL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位寄存器和</a:t>
            </a:r>
            <a:r>
              <a:rPr lang="en-US" altLang="zh-CN" dirty="0"/>
              <a:t>256</a:t>
            </a:r>
            <a:r>
              <a:rPr lang="zh-CN" altLang="en-US" dirty="0"/>
              <a:t>比较，但</a:t>
            </a:r>
            <a:r>
              <a:rPr lang="en-US" altLang="zh-CN" dirty="0"/>
              <a:t>BL</a:t>
            </a:r>
            <a:r>
              <a:rPr lang="zh-CN" altLang="en-US" dirty="0"/>
              <a:t>寄存器上不可能达到</a:t>
            </a:r>
            <a:r>
              <a:rPr lang="en-US" altLang="zh-CN" dirty="0"/>
              <a:t>256</a:t>
            </a:r>
            <a:r>
              <a:rPr lang="zh-CN" altLang="en-US" dirty="0"/>
              <a:t>，换用</a:t>
            </a:r>
            <a:r>
              <a:rPr lang="en-US" altLang="zh-CN" dirty="0"/>
              <a:t>BX</a:t>
            </a:r>
            <a:r>
              <a:rPr lang="zh-CN" altLang="en-US" dirty="0"/>
              <a:t>即可。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9905" y="23897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实验六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8227" y="238978"/>
            <a:ext cx="8028494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32</a:t>
            </a:r>
            <a:r>
              <a:rPr lang="zh-CN" altLang="en-US" dirty="0"/>
              <a:t>位汇编语言与</a:t>
            </a:r>
            <a:r>
              <a:rPr lang="en-US" altLang="zh-CN" dirty="0"/>
              <a:t>16</a:t>
            </a:r>
            <a:r>
              <a:rPr lang="zh-CN" altLang="en-US" dirty="0"/>
              <a:t>位的显著区别在于</a:t>
            </a:r>
            <a:r>
              <a:rPr lang="en-US" altLang="zh-CN" dirty="0"/>
              <a:t>32</a:t>
            </a:r>
            <a:r>
              <a:rPr lang="zh-CN" altLang="en-US" dirty="0"/>
              <a:t>位汇编语言可以访问完整的</a:t>
            </a:r>
            <a:r>
              <a:rPr lang="en-US" altLang="zh-CN" dirty="0"/>
              <a:t>4GB</a:t>
            </a:r>
            <a:r>
              <a:rPr lang="zh-CN" altLang="en-US" dirty="0"/>
              <a:t>内存，从而不再需要类似</a:t>
            </a:r>
            <a:r>
              <a:rPr lang="en-US" altLang="zh-CN" dirty="0"/>
              <a:t>16</a:t>
            </a:r>
            <a:r>
              <a:rPr lang="zh-CN" altLang="en-US" dirty="0"/>
              <a:t>位汇编语言通过段地址的设置来辅助访问内存，尽管仍然保留段的概念（如</a:t>
            </a:r>
            <a:r>
              <a:rPr lang="en-US" altLang="zh-CN" dirty="0"/>
              <a:t>MIPS</a:t>
            </a:r>
            <a:r>
              <a:rPr lang="zh-CN" altLang="en-US" dirty="0"/>
              <a:t>等汇编则不存在段的概念），寻址仍使用段地址</a:t>
            </a:r>
            <a:r>
              <a:rPr lang="en-US" altLang="zh-CN" dirty="0"/>
              <a:t>+</a:t>
            </a:r>
            <a:r>
              <a:rPr lang="zh-CN" altLang="en-US" dirty="0"/>
              <a:t>偏移地址，形成线性地址。</a:t>
            </a:r>
            <a:r>
              <a:rPr lang="zh-CN" altLang="en-US" b="1" dirty="0"/>
              <a:t>最大区别在于不需要段地址的左移四位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32</a:t>
            </a:r>
            <a:r>
              <a:rPr lang="zh-CN" altLang="en-US" dirty="0"/>
              <a:t>位汇编语言</a:t>
            </a:r>
            <a:r>
              <a:rPr lang="zh-CN" altLang="en-US" b="1" dirty="0"/>
              <a:t>拓展为</a:t>
            </a:r>
            <a:r>
              <a:rPr lang="en-US" altLang="zh-CN" b="1" dirty="0"/>
              <a:t>32</a:t>
            </a:r>
            <a:r>
              <a:rPr lang="zh-CN" altLang="en-US" b="1" dirty="0"/>
              <a:t>位寄存器，地址拓展为</a:t>
            </a:r>
            <a:r>
              <a:rPr lang="en-US" altLang="zh-CN" b="1" dirty="0"/>
              <a:t>32</a:t>
            </a:r>
            <a:r>
              <a:rPr lang="zh-CN" altLang="en-US" b="1" dirty="0"/>
              <a:t>位</a:t>
            </a:r>
            <a:r>
              <a:rPr lang="zh-CN" altLang="en-US" dirty="0"/>
              <a:t>，增加一定的指令以完成更为复杂的功能，</a:t>
            </a:r>
            <a:r>
              <a:rPr lang="en-US" altLang="zh-CN" dirty="0"/>
              <a:t>32</a:t>
            </a:r>
            <a:r>
              <a:rPr lang="zh-CN" altLang="en-US" dirty="0"/>
              <a:t>位汇编语言就可以实现图形界面，所以</a:t>
            </a:r>
            <a:r>
              <a:rPr lang="en-US" altLang="zh-CN" dirty="0"/>
              <a:t>32</a:t>
            </a:r>
            <a:r>
              <a:rPr lang="zh-CN" altLang="en-US" dirty="0"/>
              <a:t>位程序分为窗口程序和控制台程序。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对于我们的实验要求，并不要求对复杂的</a:t>
            </a:r>
            <a:r>
              <a:rPr lang="en-US" altLang="zh-CN" dirty="0"/>
              <a:t>32</a:t>
            </a:r>
            <a:r>
              <a:rPr lang="zh-CN" altLang="en-US" dirty="0"/>
              <a:t>位汇编语言的所有特性都得到认识，一些复杂的指令没有认识的必须，需要的时候可以查手册，实验也以控制台程序为主，以认识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16</a:t>
            </a:r>
            <a:r>
              <a:rPr lang="zh-CN" altLang="en-US" dirty="0"/>
              <a:t>位的区别为目的。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有些类似于</a:t>
            </a:r>
            <a:r>
              <a:rPr lang="en-US" altLang="zh-CN" dirty="0"/>
              <a:t>C </a:t>
            </a:r>
            <a:r>
              <a:rPr lang="zh-CN" altLang="en-US" dirty="0"/>
              <a:t>与</a:t>
            </a:r>
            <a:r>
              <a:rPr lang="en-US" altLang="zh-CN" dirty="0"/>
              <a:t> C++</a:t>
            </a:r>
            <a:r>
              <a:rPr lang="zh-CN" altLang="en-US" dirty="0"/>
              <a:t>的关系，</a:t>
            </a:r>
            <a:r>
              <a:rPr lang="en-US" altLang="zh-CN" dirty="0"/>
              <a:t>32</a:t>
            </a:r>
            <a:r>
              <a:rPr lang="zh-CN" altLang="en-US" dirty="0"/>
              <a:t>位汇编语言仍然保留了</a:t>
            </a:r>
            <a:r>
              <a:rPr lang="en-US" altLang="zh-CN" dirty="0"/>
              <a:t>16</a:t>
            </a:r>
            <a:r>
              <a:rPr lang="zh-CN" altLang="en-US" dirty="0"/>
              <a:t>位的诸多特性，</a:t>
            </a:r>
            <a:r>
              <a:rPr lang="en-US" altLang="zh-CN" dirty="0"/>
              <a:t>16</a:t>
            </a:r>
            <a:r>
              <a:rPr lang="zh-CN" altLang="en-US" dirty="0"/>
              <a:t>位寄存器仍然可以使用，</a:t>
            </a:r>
            <a:r>
              <a:rPr lang="en-US" altLang="zh-CN" dirty="0"/>
              <a:t>8</a:t>
            </a:r>
            <a:r>
              <a:rPr lang="zh-CN" altLang="en-US" dirty="0"/>
              <a:t>位寄存器也可以使用。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</a:t>
            </a:r>
            <a:r>
              <a:rPr lang="zh-CN" altLang="en-US" b="1" dirty="0"/>
              <a:t>地址一定要用</a:t>
            </a:r>
            <a:r>
              <a:rPr lang="en-US" altLang="zh-CN" b="1" dirty="0"/>
              <a:t>32</a:t>
            </a:r>
            <a:r>
              <a:rPr lang="zh-CN" altLang="en-US" b="1" dirty="0"/>
              <a:t>位寄存器指出，只能用</a:t>
            </a:r>
            <a:r>
              <a:rPr lang="en-US" altLang="zh-CN" b="1" dirty="0"/>
              <a:t>32</a:t>
            </a:r>
            <a:r>
              <a:rPr lang="zh-CN" altLang="en-US" b="1" dirty="0"/>
              <a:t>位存放</a:t>
            </a:r>
            <a:endParaRPr lang="zh-CN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838227" y="3959258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9905" y="23897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实验六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8227" y="238978"/>
            <a:ext cx="802849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请使用</a:t>
            </a:r>
            <a:r>
              <a:rPr lang="en-US" altLang="zh-CN" dirty="0"/>
              <a:t>32</a:t>
            </a:r>
            <a:r>
              <a:rPr lang="zh-CN" altLang="zh-CN" dirty="0"/>
              <a:t>位的</a:t>
            </a:r>
            <a:r>
              <a:rPr lang="en-US" altLang="zh-CN" dirty="0"/>
              <a:t>Intel x86</a:t>
            </a:r>
            <a:r>
              <a:rPr lang="zh-CN" altLang="zh-CN" dirty="0"/>
              <a:t>的指令，编写计算冒泡排序算法的程序（从小到大排序、从大到小 排序）；并在</a:t>
            </a:r>
            <a:r>
              <a:rPr lang="en-US" altLang="zh-CN" dirty="0"/>
              <a:t>32</a:t>
            </a:r>
            <a:r>
              <a:rPr lang="zh-CN" altLang="zh-CN" dirty="0"/>
              <a:t>位的</a:t>
            </a:r>
            <a:r>
              <a:rPr lang="en-US" altLang="zh-CN" dirty="0"/>
              <a:t>Intel x86</a:t>
            </a:r>
            <a:r>
              <a:rPr lang="zh-CN" altLang="zh-CN" dirty="0"/>
              <a:t>汇编语言环境下运行通过。需要注意的点是，在</a:t>
            </a:r>
            <a:r>
              <a:rPr lang="en-US" altLang="zh-CN" dirty="0"/>
              <a:t>32</a:t>
            </a:r>
            <a:r>
              <a:rPr lang="zh-CN" altLang="zh-CN" dirty="0"/>
              <a:t>位系统下，仍可以使用</a:t>
            </a:r>
            <a:r>
              <a:rPr lang="en-US" altLang="zh-CN" dirty="0"/>
              <a:t>16</a:t>
            </a:r>
            <a:r>
              <a:rPr lang="zh-CN" altLang="zh-CN" dirty="0"/>
              <a:t>位寄存器，但是地址变成</a:t>
            </a:r>
            <a:r>
              <a:rPr lang="en-US" altLang="zh-CN" dirty="0"/>
              <a:t>32</a:t>
            </a:r>
            <a:r>
              <a:rPr lang="zh-CN" altLang="zh-CN" dirty="0"/>
              <a:t>位了。存地址一般就需要用</a:t>
            </a:r>
            <a:r>
              <a:rPr lang="en-US" altLang="zh-CN" dirty="0"/>
              <a:t>32</a:t>
            </a:r>
            <a:r>
              <a:rPr lang="zh-CN" altLang="zh-CN" dirty="0"/>
              <a:t>位寄存器。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数据原顺序：</a:t>
            </a:r>
            <a:r>
              <a:rPr lang="en-US" altLang="zh-CN" dirty="0"/>
              <a:t>7,5,3,2,6,9,1,8,4,0</a:t>
            </a:r>
            <a:endParaRPr lang="zh-CN" altLang="zh-CN" dirty="0"/>
          </a:p>
          <a:p>
            <a:r>
              <a:rPr lang="zh-CN" altLang="zh-CN" dirty="0"/>
              <a:t>从小到大和从大到小都需要输出，可以放在两个程序里分别运行。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附加</a:t>
            </a:r>
            <a:r>
              <a:rPr lang="en-US" altLang="zh-CN" dirty="0"/>
              <a:t>masm32</a:t>
            </a:r>
            <a:r>
              <a:rPr lang="zh-CN" altLang="zh-CN" dirty="0"/>
              <a:t>运行命令：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ml.exe  -c -</a:t>
            </a:r>
            <a:r>
              <a:rPr lang="en-US" altLang="zh-CN" dirty="0" err="1"/>
              <a:t>coff</a:t>
            </a:r>
            <a:r>
              <a:rPr lang="en-US" altLang="zh-CN" dirty="0"/>
              <a:t> Test.asm</a:t>
            </a:r>
            <a:endParaRPr lang="zh-CN" altLang="zh-CN" dirty="0"/>
          </a:p>
          <a:p>
            <a:r>
              <a:rPr lang="en-US" altLang="zh-CN" dirty="0"/>
              <a:t>link.exe -</a:t>
            </a:r>
            <a:r>
              <a:rPr lang="en-US" altLang="zh-CN" dirty="0" err="1"/>
              <a:t>subsystem:console</a:t>
            </a:r>
            <a:r>
              <a:rPr lang="en-US" altLang="zh-CN" dirty="0"/>
              <a:t> Test.obj</a:t>
            </a:r>
            <a:endParaRPr lang="zh-CN" altLang="zh-CN" dirty="0"/>
          </a:p>
          <a:p>
            <a:r>
              <a:rPr lang="en-US" altLang="zh-CN" dirty="0"/>
              <a:t>Test.exe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838227" y="3959258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9905" y="23897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实验六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8227" y="238978"/>
            <a:ext cx="960073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主要出现的问题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32</a:t>
            </a:r>
            <a:r>
              <a:rPr lang="zh-CN" altLang="en-US" dirty="0"/>
              <a:t>位环境配置过程，</a:t>
            </a:r>
            <a:r>
              <a:rPr lang="en-US" altLang="zh-CN" dirty="0"/>
              <a:t>XP</a:t>
            </a:r>
            <a:r>
              <a:rPr lang="zh-CN" altLang="en-US" dirty="0"/>
              <a:t>系统上个别同学电脑无法正常使用，</a:t>
            </a:r>
            <a:r>
              <a:rPr lang="en-US" altLang="zh-CN" dirty="0"/>
              <a:t>Win10</a:t>
            </a:r>
            <a:r>
              <a:rPr lang="zh-CN" altLang="en-US" dirty="0"/>
              <a:t>系统上，有的同学需要删除后重装一次</a:t>
            </a:r>
            <a:r>
              <a:rPr lang="en-US" altLang="zh-CN" dirty="0"/>
              <a:t>masm32</a:t>
            </a:r>
            <a:r>
              <a:rPr lang="zh-CN" altLang="en-US" dirty="0"/>
              <a:t>。建议以</a:t>
            </a:r>
            <a:r>
              <a:rPr lang="en-US" altLang="zh-CN" dirty="0"/>
              <a:t>win10</a:t>
            </a:r>
            <a:r>
              <a:rPr lang="zh-CN" altLang="en-US" dirty="0"/>
              <a:t>为主，出现故障率比较低。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还有的同学没有安装在</a:t>
            </a:r>
            <a:r>
              <a:rPr lang="en-US" altLang="zh-CN" dirty="0"/>
              <a:t>D</a:t>
            </a:r>
            <a:r>
              <a:rPr lang="zh-CN" altLang="en-US" dirty="0"/>
              <a:t>盘，存在</a:t>
            </a:r>
            <a:r>
              <a:rPr lang="en-US" altLang="zh-CN" dirty="0"/>
              <a:t>win11</a:t>
            </a:r>
            <a:r>
              <a:rPr lang="zh-CN" altLang="en-US" dirty="0"/>
              <a:t>、</a:t>
            </a:r>
            <a:r>
              <a:rPr lang="en-US" altLang="zh-CN" dirty="0"/>
              <a:t>win10</a:t>
            </a:r>
            <a:r>
              <a:rPr lang="zh-CN" altLang="en-US" dirty="0"/>
              <a:t>上无法运行的错误，这是因为安装在</a:t>
            </a:r>
            <a:r>
              <a:rPr lang="en-US" altLang="zh-CN" b="1" dirty="0"/>
              <a:t>C</a:t>
            </a:r>
            <a:r>
              <a:rPr lang="zh-CN" altLang="en-US" b="1" dirty="0"/>
              <a:t>盘导致的一些权限问题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AutoNum type="arabicPeriod" startAt="3"/>
            </a:pPr>
            <a:r>
              <a:rPr lang="zh-CN" altLang="en-US" dirty="0"/>
              <a:t>几个典型错误：</a:t>
            </a:r>
            <a:endParaRPr lang="en-US" altLang="zh-CN" dirty="0"/>
          </a:p>
          <a:p>
            <a:r>
              <a:rPr lang="en-US" altLang="zh-CN" dirty="0"/>
              <a:t>MOV  EBX</a:t>
            </a:r>
            <a:r>
              <a:rPr lang="zh-CN" altLang="en-US" dirty="0"/>
              <a:t>，</a:t>
            </a:r>
            <a:r>
              <a:rPr lang="en-US" altLang="zh-CN" dirty="0"/>
              <a:t>DATA1</a:t>
            </a:r>
            <a:endParaRPr lang="en-US" altLang="zh-CN" dirty="0"/>
          </a:p>
          <a:p>
            <a:r>
              <a:rPr lang="en-US" altLang="zh-CN" dirty="0"/>
              <a:t>MOV  EBX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（以为偏移地址是</a:t>
            </a:r>
            <a:r>
              <a:rPr lang="en-US" altLang="zh-CN" dirty="0"/>
              <a:t>0</a:t>
            </a:r>
            <a:r>
              <a:rPr lang="zh-CN" altLang="en-US" dirty="0"/>
              <a:t>）                          </a:t>
            </a:r>
            <a:r>
              <a:rPr lang="zh-CN" altLang="en-US" b="1" dirty="0"/>
              <a:t>  应使用 </a:t>
            </a:r>
            <a:r>
              <a:rPr lang="en-US" altLang="zh-CN" b="1" dirty="0"/>
              <a:t>LEA EBX</a:t>
            </a:r>
            <a:r>
              <a:rPr lang="zh-CN" altLang="en-US" b="1" dirty="0"/>
              <a:t>，</a:t>
            </a:r>
            <a:r>
              <a:rPr lang="en-US" altLang="zh-CN" b="1" dirty="0"/>
              <a:t>DATA1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en-US" altLang="zh-CN" dirty="0"/>
              <a:t>LEA     BX</a:t>
            </a:r>
            <a:r>
              <a:rPr lang="zh-CN" altLang="en-US" dirty="0"/>
              <a:t>，</a:t>
            </a:r>
            <a:r>
              <a:rPr lang="en-US" altLang="zh-CN" dirty="0"/>
              <a:t>DATA1</a:t>
            </a:r>
            <a:r>
              <a:rPr lang="zh-CN" altLang="en-US" dirty="0"/>
              <a:t>（没有用</a:t>
            </a:r>
            <a:r>
              <a:rPr lang="en-US" altLang="zh-CN" dirty="0"/>
              <a:t>32</a:t>
            </a:r>
            <a:r>
              <a:rPr lang="zh-CN" altLang="en-US" dirty="0"/>
              <a:t>位寄存器存放数组的地址）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MOV BL,[EBX+BX+1]</a:t>
            </a:r>
            <a:r>
              <a:rPr lang="zh-CN" altLang="en-US" dirty="0"/>
              <a:t>： 混用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16</a:t>
            </a:r>
            <a:r>
              <a:rPr lang="zh-CN" altLang="en-US" dirty="0"/>
              <a:t>位寄存器计算地址。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MOV EBX,[ECX+1] :  </a:t>
            </a:r>
            <a:r>
              <a:rPr lang="zh-CN" altLang="en-US" dirty="0"/>
              <a:t>最多人犯的错误，私信助教的基本是出现这个问题。没有注意</a:t>
            </a:r>
            <a:r>
              <a:rPr lang="en-US" altLang="zh-CN" dirty="0"/>
              <a:t>MOV</a:t>
            </a:r>
            <a:r>
              <a:rPr lang="zh-CN" altLang="en-US" dirty="0"/>
              <a:t>的取数是根据目标寄存器的长度来决定的，实验中估计给出一字节的设置。导致很多同学没有认真思考</a:t>
            </a:r>
            <a:r>
              <a:rPr lang="en-US" altLang="zh-CN" dirty="0"/>
              <a:t>MOV</a:t>
            </a:r>
            <a:r>
              <a:rPr lang="zh-CN" altLang="en-US" dirty="0"/>
              <a:t>指令的意义和含义。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838227" y="3959258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9905" y="23897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实验七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8227" y="238978"/>
            <a:ext cx="9600738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请使用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Intel x86</a:t>
            </a:r>
            <a:r>
              <a:rPr lang="zh-CN" altLang="en-US" dirty="0"/>
              <a:t>的指令，打印计算</a:t>
            </a:r>
            <a:r>
              <a:rPr lang="en-US" altLang="zh-CN" dirty="0"/>
              <a:t>10000</a:t>
            </a:r>
            <a:r>
              <a:rPr lang="zh-CN" altLang="en-US" dirty="0"/>
              <a:t>以内的水仙数的程序（正确的“水仙花数”其实是一个</a:t>
            </a:r>
            <a:r>
              <a:rPr lang="en-US" altLang="zh-CN" dirty="0"/>
              <a:t>3</a:t>
            </a:r>
            <a:r>
              <a:rPr lang="zh-CN" altLang="en-US" dirty="0"/>
              <a:t>位数，在这里我们不限制它的位数。“水仙花数”是指一个</a:t>
            </a:r>
            <a:r>
              <a:rPr lang="en-US" altLang="zh-CN" dirty="0"/>
              <a:t>n</a:t>
            </a:r>
            <a:r>
              <a:rPr lang="zh-CN" altLang="en-US" dirty="0"/>
              <a:t>位数，其各个位的数字的</a:t>
            </a:r>
            <a:r>
              <a:rPr lang="en-US" altLang="zh-CN" dirty="0"/>
              <a:t>n</a:t>
            </a:r>
            <a:r>
              <a:rPr lang="zh-CN" altLang="en-US" dirty="0"/>
              <a:t>次方的和为它本身，例：</a:t>
            </a:r>
            <a:r>
              <a:rPr lang="en-US" altLang="zh-CN" dirty="0"/>
              <a:t>153</a:t>
            </a:r>
            <a:r>
              <a:rPr lang="zh-CN" altLang="en-US" dirty="0"/>
              <a:t>是一个</a:t>
            </a:r>
            <a:r>
              <a:rPr lang="en-US" altLang="zh-CN" dirty="0"/>
              <a:t>3</a:t>
            </a:r>
            <a:r>
              <a:rPr lang="zh-CN" altLang="en-US" dirty="0"/>
              <a:t>位数，</a:t>
            </a:r>
            <a:r>
              <a:rPr lang="en-US" altLang="zh-CN" dirty="0"/>
              <a:t>153=1^3+5^3+3^3,</a:t>
            </a:r>
            <a:r>
              <a:rPr lang="zh-CN" altLang="en-US" dirty="0"/>
              <a:t>则</a:t>
            </a:r>
            <a:r>
              <a:rPr lang="en-US" altLang="zh-CN" dirty="0"/>
              <a:t>153</a:t>
            </a:r>
            <a:r>
              <a:rPr lang="zh-CN" altLang="en-US" dirty="0"/>
              <a:t>即为一个水仙花数。）；并在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Intel x86</a:t>
            </a:r>
            <a:r>
              <a:rPr lang="zh-CN" altLang="en-US" dirty="0"/>
              <a:t>汇编语言环境下运行通过。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主要考察</a:t>
            </a:r>
            <a:r>
              <a:rPr lang="en-US" altLang="zh-CN" dirty="0"/>
              <a:t>32</a:t>
            </a:r>
            <a:r>
              <a:rPr lang="zh-CN" altLang="en-US" dirty="0"/>
              <a:t>位汇编语言乘除法的使用。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主要出现一下问题：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子函数放在</a:t>
            </a:r>
            <a:r>
              <a:rPr lang="en-US" altLang="zh-CN" dirty="0"/>
              <a:t>start </a:t>
            </a:r>
            <a:r>
              <a:rPr lang="zh-CN" altLang="en-US" dirty="0"/>
              <a:t>代码块内，</a:t>
            </a:r>
            <a:endParaRPr lang="en-US" altLang="zh-CN" dirty="0"/>
          </a:p>
          <a:p>
            <a:r>
              <a:rPr lang="zh-CN" altLang="en-US" dirty="0"/>
              <a:t>将会导致子函数的中语句被</a:t>
            </a:r>
            <a:endParaRPr lang="en-US" altLang="zh-CN" dirty="0"/>
          </a:p>
          <a:p>
            <a:r>
              <a:rPr lang="zh-CN" altLang="en-US" dirty="0"/>
              <a:t>顺序执行。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应该注意，子函数的标记本身</a:t>
            </a:r>
            <a:endParaRPr lang="en-US" altLang="zh-CN" dirty="0"/>
          </a:p>
          <a:p>
            <a:r>
              <a:rPr lang="zh-CN" altLang="en-US" dirty="0"/>
              <a:t>只是一个助记符标记位置。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call</a:t>
            </a:r>
            <a:r>
              <a:rPr lang="zh-CN" altLang="en-US" dirty="0"/>
              <a:t>、</a:t>
            </a:r>
            <a:r>
              <a:rPr lang="en-US" altLang="zh-CN" dirty="0"/>
              <a:t>ret</a:t>
            </a:r>
            <a:r>
              <a:rPr lang="zh-CN" altLang="en-US" dirty="0"/>
              <a:t>的配合才实现的</a:t>
            </a:r>
            <a:endParaRPr lang="en-US" altLang="zh-CN" dirty="0"/>
          </a:p>
          <a:p>
            <a:r>
              <a:rPr lang="zh-CN" altLang="en-US" dirty="0"/>
              <a:t>跳转。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所以，子函数放在</a:t>
            </a:r>
            <a:r>
              <a:rPr lang="en-US" altLang="zh-CN" dirty="0"/>
              <a:t>start</a:t>
            </a:r>
            <a:r>
              <a:rPr lang="zh-CN" altLang="en-US" dirty="0"/>
              <a:t>块内会</a:t>
            </a:r>
            <a:endParaRPr lang="en-US" altLang="zh-CN" dirty="0"/>
          </a:p>
          <a:p>
            <a:r>
              <a:rPr lang="zh-CN" altLang="en-US" dirty="0"/>
              <a:t>被顺序执行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838227" y="3959258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7714" y="2116859"/>
            <a:ext cx="7114286" cy="4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9905" y="23897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实验七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8227" y="238978"/>
            <a:ext cx="960073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请使用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Intel x86</a:t>
            </a:r>
            <a:r>
              <a:rPr lang="zh-CN" altLang="en-US" dirty="0"/>
              <a:t>的指令，打印计算</a:t>
            </a:r>
            <a:r>
              <a:rPr lang="en-US" altLang="zh-CN" dirty="0"/>
              <a:t>10000</a:t>
            </a:r>
            <a:r>
              <a:rPr lang="zh-CN" altLang="en-US" dirty="0"/>
              <a:t>以内的水仙数的程序（正确的“水仙花数”其实是一个</a:t>
            </a:r>
            <a:r>
              <a:rPr lang="en-US" altLang="zh-CN" dirty="0"/>
              <a:t>3</a:t>
            </a:r>
            <a:r>
              <a:rPr lang="zh-CN" altLang="en-US" dirty="0"/>
              <a:t>位数，在这里我们不限制它的位数。“水仙花数”是指一个</a:t>
            </a:r>
            <a:r>
              <a:rPr lang="en-US" altLang="zh-CN" dirty="0"/>
              <a:t>n</a:t>
            </a:r>
            <a:r>
              <a:rPr lang="zh-CN" altLang="en-US" dirty="0"/>
              <a:t>位数，其各个位的数字的</a:t>
            </a:r>
            <a:r>
              <a:rPr lang="en-US" altLang="zh-CN" dirty="0"/>
              <a:t>n</a:t>
            </a:r>
            <a:r>
              <a:rPr lang="zh-CN" altLang="en-US" dirty="0"/>
              <a:t>次方的和为它本身，例：</a:t>
            </a:r>
            <a:r>
              <a:rPr lang="en-US" altLang="zh-CN" dirty="0"/>
              <a:t>153</a:t>
            </a:r>
            <a:r>
              <a:rPr lang="zh-CN" altLang="en-US" dirty="0"/>
              <a:t>是一个</a:t>
            </a:r>
            <a:r>
              <a:rPr lang="en-US" altLang="zh-CN" dirty="0"/>
              <a:t>3</a:t>
            </a:r>
            <a:r>
              <a:rPr lang="zh-CN" altLang="en-US" dirty="0"/>
              <a:t>位数，</a:t>
            </a:r>
            <a:r>
              <a:rPr lang="en-US" altLang="zh-CN" dirty="0"/>
              <a:t>153=1^3+5^3+3^3,</a:t>
            </a:r>
            <a:r>
              <a:rPr lang="zh-CN" altLang="en-US" dirty="0"/>
              <a:t>则</a:t>
            </a:r>
            <a:r>
              <a:rPr lang="en-US" altLang="zh-CN" dirty="0"/>
              <a:t>153</a:t>
            </a:r>
            <a:r>
              <a:rPr lang="zh-CN" altLang="en-US" dirty="0"/>
              <a:t>即为一个水仙花数。）；并在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Intel x86</a:t>
            </a:r>
            <a:r>
              <a:rPr lang="zh-CN" altLang="en-US" dirty="0"/>
              <a:t>汇编语言环境下运行通过。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主要考察</a:t>
            </a:r>
            <a:r>
              <a:rPr lang="en-US" altLang="zh-CN" dirty="0"/>
              <a:t>32</a:t>
            </a:r>
            <a:r>
              <a:rPr lang="zh-CN" altLang="en-US" dirty="0"/>
              <a:t>位汇编语言乘除法的使用。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主要出现一下问题：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2. 32</a:t>
            </a:r>
            <a:r>
              <a:rPr lang="zh-CN" altLang="en-US" dirty="0"/>
              <a:t>位乘除法的具体使用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838227" y="3959258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592" y="3374002"/>
            <a:ext cx="5704762" cy="923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68" y="4421622"/>
            <a:ext cx="5714286" cy="800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33639" y="2497319"/>
            <a:ext cx="30569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出现的错误很多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EDX</a:t>
            </a:r>
            <a:r>
              <a:rPr lang="zh-CN" altLang="en-US" dirty="0"/>
              <a:t>没有置零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为了实现</a:t>
            </a:r>
            <a:r>
              <a:rPr lang="en-US" altLang="zh-CN" dirty="0"/>
              <a:t>3</a:t>
            </a:r>
            <a:r>
              <a:rPr lang="zh-CN" altLang="en-US" dirty="0"/>
              <a:t>次方，直接使用两次</a:t>
            </a:r>
            <a:r>
              <a:rPr lang="en-US" altLang="zh-CN" dirty="0"/>
              <a:t>MUL AX</a:t>
            </a:r>
            <a:r>
              <a:rPr lang="zh-CN" altLang="en-US" dirty="0"/>
              <a:t>，结果实际得到了原</a:t>
            </a:r>
            <a:r>
              <a:rPr lang="en-US" altLang="zh-CN" dirty="0"/>
              <a:t>AX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次方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没有保存</a:t>
            </a:r>
            <a:r>
              <a:rPr lang="en-US" altLang="zh-CN" dirty="0"/>
              <a:t>EDX</a:t>
            </a:r>
            <a:r>
              <a:rPr lang="zh-CN" altLang="en-US" dirty="0"/>
              <a:t>或者</a:t>
            </a:r>
            <a:r>
              <a:rPr lang="en-US" altLang="zh-CN" dirty="0"/>
              <a:t>EAX</a:t>
            </a:r>
            <a:r>
              <a:rPr lang="zh-CN" altLang="en-US" dirty="0"/>
              <a:t>，就直接调用</a:t>
            </a:r>
            <a:r>
              <a:rPr lang="en-US" altLang="zh-CN" dirty="0"/>
              <a:t>MUL EBX</a:t>
            </a:r>
            <a:r>
              <a:rPr lang="zh-CN" altLang="en-US" dirty="0"/>
              <a:t>指令，导致</a:t>
            </a:r>
            <a:r>
              <a:rPr lang="en-US" altLang="zh-CN" dirty="0"/>
              <a:t>EDX</a:t>
            </a:r>
            <a:r>
              <a:rPr lang="zh-CN" altLang="en-US" dirty="0"/>
              <a:t>被清零。接下来的计算中余数均为零。</a:t>
            </a: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9905" y="23897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实验七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8227" y="238978"/>
            <a:ext cx="960073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请使用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Intel x86</a:t>
            </a:r>
            <a:r>
              <a:rPr lang="zh-CN" altLang="en-US" dirty="0"/>
              <a:t>的指令，打印计算</a:t>
            </a:r>
            <a:r>
              <a:rPr lang="en-US" altLang="zh-CN" dirty="0"/>
              <a:t>10000</a:t>
            </a:r>
            <a:r>
              <a:rPr lang="zh-CN" altLang="en-US" dirty="0"/>
              <a:t>以内的水仙数的程序（正确的“水仙花数”其实是一个</a:t>
            </a:r>
            <a:r>
              <a:rPr lang="en-US" altLang="zh-CN" dirty="0"/>
              <a:t>3</a:t>
            </a:r>
            <a:r>
              <a:rPr lang="zh-CN" altLang="en-US" dirty="0"/>
              <a:t>位数，在这里我们不限制它的位数。“水仙花数”是指一个</a:t>
            </a:r>
            <a:r>
              <a:rPr lang="en-US" altLang="zh-CN" dirty="0"/>
              <a:t>n</a:t>
            </a:r>
            <a:r>
              <a:rPr lang="zh-CN" altLang="en-US" dirty="0"/>
              <a:t>位数，其各个位的数字的</a:t>
            </a:r>
            <a:r>
              <a:rPr lang="en-US" altLang="zh-CN" dirty="0"/>
              <a:t>n</a:t>
            </a:r>
            <a:r>
              <a:rPr lang="zh-CN" altLang="en-US" dirty="0"/>
              <a:t>次方的和为它本身，例：</a:t>
            </a:r>
            <a:r>
              <a:rPr lang="en-US" altLang="zh-CN" dirty="0"/>
              <a:t>153</a:t>
            </a:r>
            <a:r>
              <a:rPr lang="zh-CN" altLang="en-US" dirty="0"/>
              <a:t>是一个</a:t>
            </a:r>
            <a:r>
              <a:rPr lang="en-US" altLang="zh-CN" dirty="0"/>
              <a:t>3</a:t>
            </a:r>
            <a:r>
              <a:rPr lang="zh-CN" altLang="en-US" dirty="0"/>
              <a:t>位数，</a:t>
            </a:r>
            <a:r>
              <a:rPr lang="en-US" altLang="zh-CN" dirty="0"/>
              <a:t>153=1^3+5^3+3^3,</a:t>
            </a:r>
            <a:r>
              <a:rPr lang="zh-CN" altLang="en-US" dirty="0"/>
              <a:t>则</a:t>
            </a:r>
            <a:r>
              <a:rPr lang="en-US" altLang="zh-CN" dirty="0"/>
              <a:t>153</a:t>
            </a:r>
            <a:r>
              <a:rPr lang="zh-CN" altLang="en-US" dirty="0"/>
              <a:t>即为一个水仙花数。）；并在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Intel x86</a:t>
            </a:r>
            <a:r>
              <a:rPr lang="zh-CN" altLang="en-US" dirty="0"/>
              <a:t>汇编语言环境下运行通过。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838227" y="3959258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592" y="1558630"/>
            <a:ext cx="3638095" cy="117142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30" y="1558630"/>
            <a:ext cx="2470193" cy="2174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3518" y="238978"/>
            <a:ext cx="1027430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第一章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1085" y="565150"/>
            <a:ext cx="9127490" cy="5584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3518" y="238978"/>
            <a:ext cx="1027430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第一章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510" y="238978"/>
            <a:ext cx="10083890" cy="410713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98510" y="4758861"/>
            <a:ext cx="79912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接近</a:t>
            </a:r>
            <a:r>
              <a:rPr lang="en-US" altLang="zh-CN" dirty="0"/>
              <a:t>1/4</a:t>
            </a:r>
            <a:r>
              <a:rPr lang="zh-CN" altLang="en-US" dirty="0"/>
              <a:t>的同学出现的主要问题：只回答了寻址方式，没有回答</a:t>
            </a:r>
            <a:r>
              <a:rPr lang="en-US" altLang="zh-CN" dirty="0"/>
              <a:t>DX</a:t>
            </a:r>
            <a:r>
              <a:rPr lang="zh-CN" altLang="en-US" dirty="0"/>
              <a:t>或</a:t>
            </a:r>
            <a:r>
              <a:rPr lang="en-US" altLang="zh-CN" dirty="0"/>
              <a:t>EA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3518" y="238978"/>
            <a:ext cx="1027430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第一章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510" y="238978"/>
            <a:ext cx="7757785" cy="31597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10" y="3398701"/>
            <a:ext cx="5447722" cy="31848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3518" y="238978"/>
            <a:ext cx="1027430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第二章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0440" y="316865"/>
            <a:ext cx="8620760" cy="64452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29" y="793650"/>
            <a:ext cx="2859741" cy="2635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59270" y="793650"/>
            <a:ext cx="2949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PF</a:t>
            </a:r>
            <a:r>
              <a:rPr lang="zh-CN" altLang="en-US" dirty="0"/>
              <a:t>：奇偶标志位</a:t>
            </a:r>
            <a:endParaRPr lang="en-US" altLang="zh-CN" dirty="0"/>
          </a:p>
          <a:p>
            <a:r>
              <a:rPr lang="en-US" altLang="zh-CN" dirty="0"/>
              <a:t>SF</a:t>
            </a:r>
            <a:r>
              <a:rPr lang="zh-CN" altLang="en-US" dirty="0"/>
              <a:t>：</a:t>
            </a:r>
            <a:r>
              <a:rPr lang="en-US" altLang="zh-CN" dirty="0"/>
              <a:t>0-</a:t>
            </a:r>
            <a:r>
              <a:rPr lang="zh-CN" altLang="en-US" dirty="0"/>
              <a:t>正数或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1-</a:t>
            </a:r>
            <a:r>
              <a:rPr lang="zh-CN" altLang="en-US" dirty="0"/>
              <a:t>负数</a:t>
            </a:r>
            <a:endParaRPr lang="en-US" altLang="zh-CN" dirty="0"/>
          </a:p>
          <a:p>
            <a:r>
              <a:rPr lang="en-US" altLang="zh-CN" dirty="0"/>
              <a:t>OF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无溢出，</a:t>
            </a:r>
            <a:r>
              <a:rPr lang="en-US" altLang="zh-CN" dirty="0"/>
              <a:t>1</a:t>
            </a:r>
            <a:r>
              <a:rPr lang="zh-CN" altLang="en-US" dirty="0"/>
              <a:t>溢出</a:t>
            </a:r>
            <a:endParaRPr lang="en-US" altLang="zh-CN" dirty="0"/>
          </a:p>
          <a:p>
            <a:r>
              <a:rPr lang="en-US" altLang="zh-CN" dirty="0"/>
              <a:t>CF: 0</a:t>
            </a:r>
            <a:r>
              <a:rPr lang="zh-CN" altLang="en-US" dirty="0"/>
              <a:t>无进位，</a:t>
            </a:r>
            <a:r>
              <a:rPr lang="en-US" altLang="zh-CN" dirty="0"/>
              <a:t>1</a:t>
            </a:r>
            <a:r>
              <a:rPr lang="zh-CN" altLang="en-US" dirty="0"/>
              <a:t>进位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3518" y="238978"/>
            <a:ext cx="1027430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第二章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75" y="430530"/>
            <a:ext cx="8842375" cy="3360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38400" y="3935506"/>
            <a:ext cx="70821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不是通过标号</a:t>
            </a:r>
            <a:r>
              <a:rPr lang="en-US" altLang="zh-CN" dirty="0"/>
              <a:t>JMP</a:t>
            </a:r>
            <a:r>
              <a:rPr lang="zh-CN" altLang="en-US" dirty="0"/>
              <a:t>的都属于间接寻址，有效地址存放在寄存器或者主存中，到主存中找记得加上</a:t>
            </a:r>
            <a:r>
              <a:rPr lang="en-US" altLang="zh-CN" dirty="0"/>
              <a:t>DS</a:t>
            </a:r>
            <a:r>
              <a:rPr lang="zh-CN" altLang="en-US" dirty="0"/>
              <a:t>的量。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3518" y="238978"/>
            <a:ext cx="1027430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第三章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700" y="343535"/>
            <a:ext cx="8079105" cy="60540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99412" y="1048871"/>
            <a:ext cx="39892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包括在实验中，仍有很多同学没有弄清楚</a:t>
            </a:r>
            <a:r>
              <a:rPr lang="en-US" altLang="zh-CN" dirty="0"/>
              <a:t>mov</a:t>
            </a:r>
            <a:r>
              <a:rPr lang="zh-CN" altLang="en-US" dirty="0"/>
              <a:t>每次取的数的长度，导致实验出错。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39294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3518" y="238978"/>
            <a:ext cx="1027430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第三章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5370" y="238760"/>
            <a:ext cx="7226300" cy="1096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55" y="1374775"/>
            <a:ext cx="6386830" cy="5100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5432</Words>
  <Application>WPS 演示</Application>
  <PresentationFormat>宽屏</PresentationFormat>
  <Paragraphs>325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Segoe UI Semilight</vt:lpstr>
      <vt:lpstr>Eras Light ITC</vt:lpstr>
      <vt:lpstr>Century Gothic</vt:lpstr>
      <vt:lpstr>Arial Unicode MS</vt:lpstr>
      <vt:lpstr>Calibri</vt:lpstr>
      <vt:lpstr>Times New Roman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dc:description>1</dc:description>
  <dc:subject>1</dc:subject>
  <cp:lastModifiedBy>肯纳得k.</cp:lastModifiedBy>
  <cp:revision>124</cp:revision>
  <dcterms:created xsi:type="dcterms:W3CDTF">2015-04-07T16:28:00Z</dcterms:created>
  <dcterms:modified xsi:type="dcterms:W3CDTF">2023-02-19T14:09:24Z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2052-11.1.0.9986</vt:lpwstr>
  </property>
  <property fmtid="{D5CDD505-2E9C-101B-9397-08002B2CF9AE}" pid="3" name="ICV">
    <vt:lpwstr>91FC47BF4BA74F3CA822A948C513BA71</vt:lpwstr>
  </property>
</Properties>
</file>