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9" r:id="rId7"/>
    <p:sldId id="260" r:id="rId8"/>
    <p:sldId id="261" r:id="rId9"/>
    <p:sldId id="269" r:id="rId10"/>
    <p:sldId id="271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0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8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3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7267-2797-4EF2-BB35-AE95B0716D25}" type="datetimeFigureOut">
              <a:rPr lang="zh-CN" altLang="en-US" smtClean="0"/>
              <a:t>2019-9-15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0EDB-7A4C-4F2D-8A8A-B7B6C774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2002@xmu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zzu.edu.cn/qwf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1622" y="57866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汇编语言程序设计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1622" y="2966266"/>
            <a:ext cx="9366421" cy="302942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Assembly language programming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主讲：张海英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厦门大学信息学院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629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684"/>
          </a:xfrm>
        </p:spPr>
        <p:txBody>
          <a:bodyPr/>
          <a:lstStyle/>
          <a:p>
            <a:pPr>
              <a:tabLst>
                <a:tab pos="3810000" algn="l"/>
              </a:tabLst>
            </a:pPr>
            <a:r>
              <a:rPr lang="zh-CN" altLang="en-US" dirty="0" smtClean="0"/>
              <a:t>考试成绩（课堂教学内容）     </a:t>
            </a:r>
            <a:r>
              <a:rPr lang="en-US" altLang="zh-CN" dirty="0" smtClean="0"/>
              <a:t>70</a:t>
            </a:r>
            <a:r>
              <a:rPr lang="zh-CN" altLang="en-US" dirty="0" smtClean="0"/>
              <a:t>％</a:t>
            </a:r>
          </a:p>
          <a:p>
            <a:pPr>
              <a:tabLst>
                <a:tab pos="3810000" algn="l"/>
              </a:tabLst>
            </a:pPr>
            <a:r>
              <a:rPr lang="zh-CN" altLang="en-US" dirty="0" smtClean="0"/>
              <a:t>上机成绩（出勤及编程情况） 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％</a:t>
            </a:r>
          </a:p>
          <a:p>
            <a:pPr>
              <a:tabLst>
                <a:tab pos="3810000" algn="l"/>
              </a:tabLst>
            </a:pPr>
            <a:r>
              <a:rPr lang="zh-CN" altLang="en-US" dirty="0" smtClean="0"/>
              <a:t>平时成绩（作业和出勤等学习情况） 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％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主讲教师：张海英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E-mail:</a:t>
            </a:r>
            <a:r>
              <a:rPr lang="zh-CN" altLang="en-US" dirty="0"/>
              <a:t> </a:t>
            </a:r>
            <a:r>
              <a:rPr lang="en-US" altLang="zh-CN" dirty="0" smtClean="0">
                <a:hlinkClick r:id="rId2"/>
              </a:rPr>
              <a:t>zhang2002@xmu.edu.cn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Office: A303C</a:t>
            </a:r>
          </a:p>
          <a:p>
            <a:r>
              <a:rPr lang="zh-CN" altLang="en-US" dirty="0" smtClean="0"/>
              <a:t>助教：周进东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13055505410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90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870" y="14219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专业基础课、必修课</a:t>
            </a:r>
          </a:p>
          <a:p>
            <a:r>
              <a:rPr lang="zh-CN" altLang="en-US" sz="2400" dirty="0" smtClean="0"/>
              <a:t>计算机组成原理的一个部分</a:t>
            </a:r>
          </a:p>
          <a:p>
            <a:r>
              <a:rPr lang="zh-CN" altLang="en-US" sz="2400" dirty="0" smtClean="0"/>
              <a:t>软件开发的一个组成部分</a:t>
            </a:r>
          </a:p>
          <a:p>
            <a:r>
              <a:rPr lang="zh-CN" altLang="en-US" sz="2400" dirty="0" smtClean="0"/>
              <a:t>一种低级语言的程序设计</a:t>
            </a:r>
          </a:p>
          <a:p>
            <a:r>
              <a:rPr lang="zh-CN" altLang="en-US" sz="2400" dirty="0" smtClean="0"/>
              <a:t>高级语言程序设计的扩展</a:t>
            </a:r>
          </a:p>
          <a:p>
            <a:pPr marL="0" indent="0">
              <a:buClr>
                <a:schemeClr val="bg2"/>
              </a:buClr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先修课</a:t>
            </a:r>
          </a:p>
          <a:p>
            <a:pPr lvl="1"/>
            <a:r>
              <a:rPr lang="zh-CN" altLang="en-US" dirty="0"/>
              <a:t>高级语言程序设计</a:t>
            </a:r>
          </a:p>
          <a:p>
            <a:pPr lvl="1"/>
            <a:r>
              <a:rPr lang="zh-CN" altLang="en-US" u="sng" dirty="0"/>
              <a:t>计算机组成原理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后续课</a:t>
            </a:r>
          </a:p>
          <a:p>
            <a:pPr lvl="1"/>
            <a:r>
              <a:rPr lang="zh-CN" altLang="en-US" dirty="0"/>
              <a:t>实用操作系统</a:t>
            </a:r>
          </a:p>
          <a:p>
            <a:pPr lvl="1"/>
            <a:r>
              <a:rPr lang="zh-CN" altLang="en-US" dirty="0"/>
              <a:t>计算机体系结构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18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课程性质、目的与任务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汇编语言程序设计”是继“高级语言程序设计”之后的又一门计算机语言程序设计课程，但讲解的是面相处理器的低级语言。该课程一方面加强学生的高级语言编程能力；另一方面配合“计算机组成原理”和“微机原理及接口技术”课程。从软件角度理解计算机的工作原理；同时，还作为自动控制等与硬件相关应用领域的程序设计基础，以及为“嵌入式系统”、“操作系统”、“编译原理”等课程提供基础知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6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教学基本要求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本课程以</a:t>
            </a:r>
            <a:r>
              <a:rPr lang="en-US" altLang="zh-CN" dirty="0" smtClean="0"/>
              <a:t>Intel80X86</a:t>
            </a:r>
            <a:r>
              <a:rPr lang="zh-CN" altLang="en-US" dirty="0" smtClean="0"/>
              <a:t>指令系统作为模型机，微软</a:t>
            </a:r>
            <a:r>
              <a:rPr lang="zh-CN" altLang="en-US" dirty="0"/>
              <a:t>宏汇编程序</a:t>
            </a:r>
            <a:r>
              <a:rPr lang="en-US" altLang="zh-CN" dirty="0" smtClean="0"/>
              <a:t>MASM</a:t>
            </a:r>
            <a:r>
              <a:rPr lang="zh-CN" altLang="en-US" dirty="0" smtClean="0"/>
              <a:t>（</a:t>
            </a:r>
            <a:r>
              <a:rPr lang="en-US" altLang="zh-CN" dirty="0"/>
              <a:t> Microsoft Macro Assembler </a:t>
            </a:r>
            <a:r>
              <a:rPr lang="zh-CN" altLang="en-US" dirty="0" smtClean="0"/>
              <a:t>）作为开发环境，介绍汇编语言的程序设计方法。课程要求学生系统地学习</a:t>
            </a:r>
            <a:r>
              <a:rPr lang="en-US" altLang="zh-CN" dirty="0" smtClean="0"/>
              <a:t>80X86</a:t>
            </a:r>
            <a:r>
              <a:rPr lang="zh-CN" altLang="en-US" dirty="0" smtClean="0"/>
              <a:t>指令系统，进一步理解计算机的工作原理；要求学生掌握汇编语言的源程序语句和格式，能够利用顺序，分支，循环和子程序等结构解决常规问题。本课程配有实践环节，要求学生具有阅读、编辑、汇编和调试汇编语言程序的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969" y="244809"/>
            <a:ext cx="10515600" cy="1018507"/>
          </a:xfrm>
        </p:spPr>
        <p:txBody>
          <a:bodyPr/>
          <a:lstStyle/>
          <a:p>
            <a:r>
              <a:rPr lang="zh-CN" altLang="en-US" dirty="0" smtClean="0"/>
              <a:t>教学大纲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969" y="1263316"/>
            <a:ext cx="10515600" cy="517358"/>
          </a:xfrm>
        </p:spPr>
        <p:txBody>
          <a:bodyPr/>
          <a:lstStyle/>
          <a:p>
            <a:r>
              <a:rPr lang="zh-CN" altLang="en-US" dirty="0" smtClean="0"/>
              <a:t>主要内容以及学时分配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51427"/>
              </p:ext>
            </p:extLst>
          </p:nvPr>
        </p:nvGraphicFramePr>
        <p:xfrm>
          <a:off x="1233905" y="1780674"/>
          <a:ext cx="10348495" cy="4495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1463"/>
                <a:gridCol w="8037095"/>
                <a:gridCol w="14999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学时分配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章 汇编语言基础知识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包括：微机以及</a:t>
                      </a:r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机系统的基本 软硬件组成、汇编语言的概念和应用特点、数据表达，</a:t>
                      </a:r>
                      <a:r>
                        <a:rPr lang="en-US" altLang="zh-CN" dirty="0" smtClean="0"/>
                        <a:t>8086</a:t>
                      </a:r>
                      <a:r>
                        <a:rPr lang="zh-CN" altLang="en-US" dirty="0" smtClean="0"/>
                        <a:t>的寄存器组和存储器组织，</a:t>
                      </a:r>
                      <a:r>
                        <a:rPr lang="en-US" altLang="zh-CN" dirty="0" smtClean="0"/>
                        <a:t>8086</a:t>
                      </a:r>
                      <a:r>
                        <a:rPr lang="zh-CN" altLang="en-US" dirty="0" smtClean="0"/>
                        <a:t>的寻址方式。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章</a:t>
                      </a:r>
                      <a:r>
                        <a:rPr lang="zh-CN" altLang="en-US" baseline="0" dirty="0" smtClean="0"/>
                        <a:t>  </a:t>
                      </a:r>
                      <a:r>
                        <a:rPr lang="en-US" altLang="zh-CN" baseline="0" dirty="0" smtClean="0"/>
                        <a:t>8086</a:t>
                      </a:r>
                      <a:r>
                        <a:rPr lang="zh-CN" altLang="en-US" baseline="0" dirty="0" smtClean="0"/>
                        <a:t>指令系统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包括：一些基本指令和堆栈工作原理、指令对标志的影响、符号扩展的含义、压缩和非压缩</a:t>
                      </a:r>
                      <a:r>
                        <a:rPr lang="en-US" altLang="zh-CN" baseline="0" dirty="0" smtClean="0"/>
                        <a:t>BCD</a:t>
                      </a:r>
                      <a:r>
                        <a:rPr lang="zh-CN" altLang="en-US" baseline="0" dirty="0" smtClean="0"/>
                        <a:t>的格式等。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章</a:t>
                      </a:r>
                      <a:r>
                        <a:rPr lang="zh-CN" altLang="en-US" baseline="0" dirty="0" smtClean="0"/>
                        <a:t>  汇编语言程序格式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包括：汇编语言语句格式、简化段定义源程序格式、常量表达、变量定义以及应用，变量、标号和逻辑段的属性。介绍汇编语言源程序的编辑、汇编、链接和调试的开发方法。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章：基本汇编语言程序设计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章：高级汇编语言程序设计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章：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位指令及编程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44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r>
              <a:rPr lang="zh-CN" altLang="en-US" dirty="0" smtClean="0"/>
              <a:t>章节安排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/>
              <a:t>章  汇编语言基础知识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的指令系统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/>
              <a:t>章  汇编语言程序格式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4</a:t>
            </a:r>
            <a:r>
              <a:rPr lang="zh-CN" altLang="en-US" dirty="0" smtClean="0"/>
              <a:t>章  基本汇编语言程序设计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5</a:t>
            </a:r>
            <a:r>
              <a:rPr lang="zh-CN" altLang="en-US" dirty="0" smtClean="0"/>
              <a:t>章  高级汇编语言程序设计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6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位指令及其编程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7</a:t>
            </a:r>
            <a:r>
              <a:rPr lang="zh-CN" altLang="en-US" dirty="0" smtClean="0"/>
              <a:t>章  汇编语言与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的混合编程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88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采用汇编程序</a:t>
            </a:r>
            <a:r>
              <a:rPr lang="en-US" altLang="zh-CN" dirty="0" smtClean="0"/>
              <a:t>MASM 6.15</a:t>
            </a:r>
          </a:p>
          <a:p>
            <a:r>
              <a:rPr lang="zh-CN" altLang="en-US" dirty="0" smtClean="0"/>
              <a:t>采用简化段定义源程序格式</a:t>
            </a:r>
          </a:p>
          <a:p>
            <a:r>
              <a:rPr lang="zh-CN" altLang="en-US" dirty="0" smtClean="0"/>
              <a:t>强调对基本指令的理解和掌握</a:t>
            </a:r>
          </a:p>
          <a:p>
            <a:r>
              <a:rPr lang="zh-CN" altLang="en-US" dirty="0" smtClean="0"/>
              <a:t>介绍汇编系统和伪指令的基本内容</a:t>
            </a:r>
          </a:p>
          <a:p>
            <a:r>
              <a:rPr lang="zh-CN" altLang="en-US" dirty="0" smtClean="0"/>
              <a:t>新增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编程</a:t>
            </a:r>
          </a:p>
          <a:p>
            <a:r>
              <a:rPr lang="zh-CN" altLang="en-US" dirty="0" smtClean="0"/>
              <a:t>引出与</a:t>
            </a:r>
            <a:r>
              <a:rPr lang="en-US" altLang="zh-CN" dirty="0" smtClean="0"/>
              <a:t>Visual C++</a:t>
            </a:r>
            <a:r>
              <a:rPr lang="zh-CN" altLang="en-US" dirty="0" smtClean="0"/>
              <a:t>的混合编程</a:t>
            </a:r>
          </a:p>
          <a:p>
            <a:r>
              <a:rPr lang="zh-CN" altLang="en-US" dirty="0" smtClean="0"/>
              <a:t>强调上机实践，要求熟练进行编程和调试</a:t>
            </a:r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26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钱晓捷 主编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16/32</a:t>
            </a:r>
            <a:r>
              <a:rPr lang="zh-CN" altLang="en-US" dirty="0" smtClean="0">
                <a:solidFill>
                  <a:schemeClr val="tx2"/>
                </a:solidFill>
              </a:rPr>
              <a:t>微机原理、汇编语言及接口技术教程</a:t>
            </a:r>
          </a:p>
          <a:p>
            <a:pPr>
              <a:buNone/>
            </a:pPr>
            <a:r>
              <a:rPr lang="zh-CN" altLang="en-US" dirty="0" smtClean="0"/>
              <a:t>	机械工业出版社，</a:t>
            </a:r>
            <a:r>
              <a:rPr lang="en-US" altLang="zh-CN" dirty="0" smtClean="0"/>
              <a:t>2011.11</a:t>
            </a:r>
          </a:p>
          <a:p>
            <a:pPr marL="514350" indent="-514350">
              <a:buAutoNum type="arabicPeriod" startAt="2"/>
            </a:pPr>
            <a:r>
              <a:rPr lang="zh-CN" altLang="en-US" dirty="0" smtClean="0"/>
              <a:t>王爽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汇编语言（第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版） 清华大学出版社  </a:t>
            </a:r>
            <a:r>
              <a:rPr lang="en-US" altLang="zh-CN" dirty="0" smtClean="0"/>
              <a:t>2017.10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沈美明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IBM PC </a:t>
            </a:r>
            <a:r>
              <a:rPr lang="zh-CN" altLang="en-US" dirty="0" smtClean="0"/>
              <a:t>汇编语言程序设计（第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版）清华大学出版社  </a:t>
            </a:r>
            <a:r>
              <a:rPr lang="en-US" altLang="zh-CN" dirty="0" smtClean="0"/>
              <a:t>2001.8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8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使用教材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电子资源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870" y="141373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普通高等教育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“</a:t>
            </a:r>
            <a:r>
              <a:rPr lang="zh-CN" altLang="en-US" sz="2400" dirty="0" smtClean="0"/>
              <a:t>十一五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2400" dirty="0" smtClean="0"/>
              <a:t>国家级规划教材</a:t>
            </a:r>
          </a:p>
          <a:p>
            <a:r>
              <a:rPr lang="zh-CN" altLang="en-US" sz="2400" dirty="0" smtClean="0"/>
              <a:t>教育部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微软精品课程教学成果</a:t>
            </a:r>
          </a:p>
          <a:p>
            <a:pPr>
              <a:spcBef>
                <a:spcPct val="40000"/>
              </a:spcBef>
            </a:pPr>
            <a:r>
              <a:rPr lang="zh-CN" altLang="en-US" dirty="0" smtClean="0"/>
              <a:t>钱晓捷主编</a:t>
            </a: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ea typeface="黑体" panose="02010609060101010101" pitchFamily="49" charset="-122"/>
              </a:rPr>
              <a:t>汇编语言程序设计（第</a:t>
            </a:r>
            <a:r>
              <a:rPr lang="en-US" altLang="zh-CN" dirty="0" smtClean="0">
                <a:solidFill>
                  <a:schemeClr val="tx2"/>
                </a:solidFill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ea typeface="黑体" panose="02010609060101010101" pitchFamily="49" charset="-122"/>
              </a:rPr>
              <a:t>版）</a:t>
            </a:r>
            <a:endParaRPr lang="zh-CN" altLang="en-US" sz="2000" dirty="0" smtClean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/>
              <a:t>电子工业出版社</a:t>
            </a:r>
            <a:endParaRPr lang="en-US" altLang="zh-CN" dirty="0" smtClean="0"/>
          </a:p>
          <a:p>
            <a:endParaRPr lang="en-US" altLang="zh-CN" sz="3200" b="0" dirty="0" smtClean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ea typeface="黑体" panose="02010609060101010101" pitchFamily="49" charset="-122"/>
              </a:rPr>
              <a:t>电子资源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</a:rPr>
              <a:t>钱晓捷之</a:t>
            </a:r>
            <a:r>
              <a:rPr lang="zh-CN" altLang="en-US" b="0" dirty="0" smtClean="0">
                <a:solidFill>
                  <a:schemeClr val="tx2"/>
                </a:solidFill>
                <a:ea typeface="黑体" panose="02010609060101010101" pitchFamily="49" charset="-122"/>
              </a:rPr>
              <a:t>微辅网</a:t>
            </a:r>
          </a:p>
          <a:p>
            <a:pPr lvl="1"/>
            <a:r>
              <a:rPr lang="zh-CN" altLang="en-US" dirty="0" smtClean="0"/>
              <a:t>大学微机技术系列课程教学辅助网站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900" dirty="0"/>
              <a:t> </a:t>
            </a:r>
            <a:r>
              <a:rPr lang="zh-CN" altLang="en-US" sz="1900" dirty="0" smtClean="0"/>
              <a:t>     </a:t>
            </a:r>
            <a:r>
              <a:rPr lang="en-US" altLang="zh-CN" sz="2600" dirty="0" smtClean="0">
                <a:hlinkClick r:id="rId2" tooltip="微服网欢迎你 ！"/>
              </a:rPr>
              <a:t>http://www2.zzu.edu.cn/qwfw</a:t>
            </a:r>
            <a:endParaRPr lang="en-US" altLang="zh-CN" sz="2600" dirty="0" smtClean="0"/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</a:rPr>
              <a:t>教育部</a:t>
            </a:r>
            <a:r>
              <a:rPr lang="en-US" altLang="zh-CN" b="0" dirty="0" smtClean="0">
                <a:ea typeface="黑体" panose="02010609060101010101" pitchFamily="49" charset="-122"/>
              </a:rPr>
              <a:t>-</a:t>
            </a:r>
            <a:r>
              <a:rPr lang="zh-CN" altLang="en-US" b="0" dirty="0" smtClean="0">
                <a:ea typeface="黑体" panose="02010609060101010101" pitchFamily="49" charset="-122"/>
              </a:rPr>
              <a:t>微软、河南省之</a:t>
            </a:r>
            <a:r>
              <a:rPr lang="zh-CN" altLang="en-US" b="0" dirty="0" smtClean="0">
                <a:solidFill>
                  <a:schemeClr val="tx2"/>
                </a:solidFill>
                <a:ea typeface="黑体" panose="02010609060101010101" pitchFamily="49" charset="-122"/>
              </a:rPr>
              <a:t>精品课程</a:t>
            </a:r>
            <a:endParaRPr lang="en-US" altLang="zh-CN" b="0" dirty="0" smtClean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schemeClr val="tx2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600" u="sng" dirty="0" smtClean="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 u="sng" dirty="0" smtClean="0">
                <a:solidFill>
                  <a:schemeClr val="accent5"/>
                </a:solidFill>
              </a:rPr>
              <a:t>http</a:t>
            </a:r>
            <a:r>
              <a:rPr lang="en-US" altLang="zh-CN" sz="2600" u="sng" dirty="0">
                <a:solidFill>
                  <a:schemeClr val="accent5"/>
                </a:solidFill>
              </a:rPr>
              <a:t>://jpkc.zzu.edu.cn/hbyycai/</a:t>
            </a:r>
          </a:p>
          <a:p>
            <a:pPr lvl="1"/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929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640</Words>
  <Application>Microsoft Office PowerPoint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汇编语言程序设计</vt:lpstr>
      <vt:lpstr>课程介绍</vt:lpstr>
      <vt:lpstr>教学大纲</vt:lpstr>
      <vt:lpstr>教学大纲</vt:lpstr>
      <vt:lpstr>教学大纲</vt:lpstr>
      <vt:lpstr>教材章节安排</vt:lpstr>
      <vt:lpstr>教学特点</vt:lpstr>
      <vt:lpstr>参考文献</vt:lpstr>
      <vt:lpstr>使用教材&amp;电子资源</vt:lpstr>
      <vt:lpstr>考试要求</vt:lpstr>
      <vt:lpstr>联系方式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张海英(2006100207)</dc:creator>
  <cp:lastModifiedBy>张海英(2006100207)</cp:lastModifiedBy>
  <cp:revision>17</cp:revision>
  <dcterms:created xsi:type="dcterms:W3CDTF">2019-09-09T02:15:47Z</dcterms:created>
  <dcterms:modified xsi:type="dcterms:W3CDTF">2019-09-15T09:39:34Z</dcterms:modified>
</cp:coreProperties>
</file>