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handoutMasterIdLst>
    <p:handoutMasterId r:id="rId70"/>
  </p:handout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2" r:id="rId22"/>
    <p:sldId id="283" r:id="rId23"/>
    <p:sldId id="284" r:id="rId24"/>
    <p:sldId id="285" r:id="rId25"/>
    <p:sldId id="288" r:id="rId26"/>
    <p:sldId id="289" r:id="rId27"/>
    <p:sldId id="290" r:id="rId28"/>
    <p:sldId id="291" r:id="rId29"/>
    <p:sldId id="292" r:id="rId30"/>
    <p:sldId id="293"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2" r:id="rId63"/>
    <p:sldId id="339" r:id="rId64"/>
    <p:sldId id="340" r:id="rId65"/>
    <p:sldId id="341" r:id="rId66"/>
    <p:sldId id="342" r:id="rId67"/>
    <p:sldId id="343" r:id="rId68"/>
  </p:sldIdLst>
  <p:sldSz cx="9144000" cy="6858000" type="screen4x3"/>
  <p:notesSz cx="6858000" cy="9144000"/>
  <p:custDataLst>
    <p:tags r:id="rId71"/>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P"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17" d="100"/>
          <a:sy n="117" d="100"/>
        </p:scale>
        <p:origin x="-1848" y="-102"/>
      </p:cViewPr>
      <p:guideLst>
        <p:guide orient="horz" pos="2155"/>
        <p:guide pos="287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2023/11/30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04C3C35-87DC-4BE9-856B-DB9302E892F2}"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2023/11/30</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buNone/>
            </a:pPr>
            <a:fld id="{9A0DB2DC-4C9A-4742-B13C-FB6460FD3503}" type="slidenum">
              <a:rPr lang="zh-CN" altLang="en-US" sz="1200" dirty="0">
                <a:latin typeface="Calibri" panose="020F0502020204030204"/>
              </a:rPr>
              <a:pPr lvl="0" algn="r" eaLnBrk="1" hangingPunct="1">
                <a:buNone/>
              </a:pPr>
              <a:t>‹#›</a:t>
            </a:fld>
            <a:endParaRPr lang="zh-CN" altLang="en-US" sz="1200" dirty="0">
              <a:latin typeface="Calibri" panose="020F0502020204030204"/>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US" altLang="zh-CN" sz="1200" dirty="0">
                <a:latin typeface="Calibri" panose="020F0502020204030204"/>
              </a:rPr>
              <a:pPr lvl="0" algn="r" eaLnBrk="1" hangingPunct="1"/>
              <a:t>21</a:t>
            </a:fld>
            <a:endParaRPr lang="en-US" altLang="zh-CN" sz="1200" dirty="0">
              <a:latin typeface="Calibri" panose="020F0502020204030204"/>
            </a:endParaRPr>
          </a:p>
        </p:txBody>
      </p:sp>
      <p:sp>
        <p:nvSpPr>
          <p:cNvPr id="91139" name="Rectangle 2"/>
          <p:cNvSpPr>
            <a:spLocks noGrp="1" noRot="1" noChangeAspect="1" noTextEdit="1"/>
          </p:cNvSpPr>
          <p:nvPr>
            <p:ph type="sldImg"/>
          </p:nvPr>
        </p:nvSpPr>
        <p:spPr>
          <a:ln>
            <a:solidFill>
              <a:srgbClr val="000000">
                <a:alpha val="100000"/>
              </a:srgbClr>
            </a:solidFill>
            <a:miter lim="800000"/>
          </a:ln>
        </p:spPr>
      </p:sp>
      <p:sp>
        <p:nvSpPr>
          <p:cNvPr id="91140" name="Rectangle 3"/>
          <p:cNvSpPr>
            <a:spLocks noGrp="1"/>
          </p:cNvSpPr>
          <p:nvPr>
            <p:ph type="body" idx="1"/>
          </p:nvPr>
        </p:nvSpPr>
        <p:spPr>
          <a:xfrm>
            <a:off x="914400" y="4343400"/>
            <a:ext cx="5029200" cy="4114800"/>
          </a:xfrm>
          <a:noFill/>
          <a:ln>
            <a:noFill/>
          </a:ln>
        </p:spPr>
        <p:txBody>
          <a:bodyPr wrap="square" lIns="91440" tIns="45720" rIns="91440" bIns="45720" anchor="t" anchorCtr="0"/>
          <a:lstStyle/>
          <a:p>
            <a:pPr lvl="0" algn="just" eaLnBrk="1" hangingPunct="1">
              <a:spcBef>
                <a:spcPct val="0"/>
              </a:spcBef>
            </a:pPr>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US" altLang="zh-CN" sz="1200" dirty="0">
                <a:latin typeface="Calibri" panose="020F0502020204030204"/>
              </a:rPr>
              <a:pPr lvl="0" algn="r" eaLnBrk="1" hangingPunct="1"/>
              <a:t>23</a:t>
            </a:fld>
            <a:endParaRPr lang="en-US" altLang="zh-CN" sz="1200" dirty="0">
              <a:latin typeface="Calibri" panose="020F0502020204030204"/>
            </a:endParaRPr>
          </a:p>
        </p:txBody>
      </p:sp>
      <p:sp>
        <p:nvSpPr>
          <p:cNvPr id="92163" name="Rectangle 2"/>
          <p:cNvSpPr>
            <a:spLocks noGrp="1" noRot="1" noChangeAspect="1" noTextEdit="1"/>
          </p:cNvSpPr>
          <p:nvPr>
            <p:ph type="sldImg"/>
          </p:nvPr>
        </p:nvSpPr>
        <p:spPr>
          <a:ln>
            <a:solidFill>
              <a:srgbClr val="000000">
                <a:alpha val="100000"/>
              </a:srgbClr>
            </a:solidFill>
            <a:miter lim="800000"/>
          </a:ln>
        </p:spPr>
      </p:sp>
      <p:sp>
        <p:nvSpPr>
          <p:cNvPr id="92164" name="Rectangle 3"/>
          <p:cNvSpPr>
            <a:spLocks noGrp="1"/>
          </p:cNvSpPr>
          <p:nvPr>
            <p:ph type="body" idx="1"/>
          </p:nvPr>
        </p:nvSpPr>
        <p:spPr>
          <a:xfrm>
            <a:off x="914400" y="4343400"/>
            <a:ext cx="5029200" cy="4114800"/>
          </a:xfrm>
          <a:noFill/>
          <a:ln>
            <a:noFill/>
          </a:ln>
        </p:spPr>
        <p:txBody>
          <a:bodyPr wrap="square" lIns="91440" tIns="45720" rIns="91440" bIns="45720" anchor="t" anchorCtr="0"/>
          <a:lstStyle/>
          <a:p>
            <a:pPr lvl="0" algn="ctr" eaLnBrk="1" hangingPunct="1">
              <a:spcBef>
                <a:spcPct val="0"/>
              </a:spcBef>
            </a:pPr>
            <a:endParaRPr lang="zh-CN" altLang="zh-CN"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US" altLang="zh-CN" sz="1200" dirty="0">
                <a:latin typeface="Calibri" panose="020F0502020204030204"/>
              </a:rPr>
              <a:pPr lvl="0" algn="r" eaLnBrk="1" hangingPunct="1"/>
              <a:t>50</a:t>
            </a:fld>
            <a:endParaRPr lang="en-US" altLang="zh-CN" sz="1200" dirty="0">
              <a:latin typeface="Calibri" panose="020F0502020204030204"/>
            </a:endParaRPr>
          </a:p>
        </p:txBody>
      </p:sp>
      <p:sp>
        <p:nvSpPr>
          <p:cNvPr id="93187" name="Rectangle 2"/>
          <p:cNvSpPr>
            <a:spLocks noGrp="1" noRot="1" noChangeAspect="1" noTextEdit="1"/>
          </p:cNvSpPr>
          <p:nvPr>
            <p:ph type="sldImg"/>
          </p:nvPr>
        </p:nvSpPr>
        <p:spPr>
          <a:ln>
            <a:solidFill>
              <a:srgbClr val="000000">
                <a:alpha val="100000"/>
              </a:srgbClr>
            </a:solidFill>
            <a:miter lim="800000"/>
          </a:ln>
        </p:spPr>
      </p:sp>
      <p:sp>
        <p:nvSpPr>
          <p:cNvPr id="93188" name="Rectangle 3"/>
          <p:cNvSpPr>
            <a:spLocks noGrp="1"/>
          </p:cNvSpPr>
          <p:nvPr>
            <p:ph type="body" idx="1"/>
          </p:nvPr>
        </p:nvSpPr>
        <p:spPr>
          <a:xfrm>
            <a:off x="914400" y="4343400"/>
            <a:ext cx="5029200" cy="4114800"/>
          </a:xfrm>
          <a:noFill/>
          <a:ln>
            <a:noFill/>
          </a:ln>
        </p:spPr>
        <p:txBody>
          <a:bodyPr wrap="square" lIns="91440" tIns="45720" rIns="91440" bIns="45720" anchor="t" anchorCtr="0"/>
          <a:lstStyle/>
          <a:p>
            <a:pPr lvl="0" algn="just" eaLnBrk="1" hangingPunct="1">
              <a:spcBef>
                <a:spcPct val="0"/>
              </a:spcBef>
            </a:pPr>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8686800" cy="6126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910F33D-3F74-47D9-891B-E55769C53202}"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3"/>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第七章</a:t>
            </a:r>
          </a:p>
        </p:txBody>
      </p:sp>
      <p:sp>
        <p:nvSpPr>
          <p:cNvPr id="9" name="灯片编号占位符 4"/>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p>
            <a:pPr algn="r">
              <a:buNone/>
            </a:pPr>
            <a:fld id="{9A0DB2DC-4C9A-4742-B13C-FB6460FD3503}" type="slidenum">
              <a:rPr lang="en-US" altLang="zh-CN" dirty="0">
                <a:latin typeface="Calibri" panose="020F0502020204030204"/>
              </a:rPr>
              <a:pPr algn="r">
                <a:buNone/>
              </a:pPr>
              <a:t>‹#›</a:t>
            </a:fld>
            <a:endParaRPr lang="en-US" altLang="zh-CN" dirty="0">
              <a:latin typeface="Calibri" panose="020F0502020204030204"/>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6743700" cy="827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p:cNvSpPr>
          <p:nvPr>
            <p:ph type="dt" sz="half" idx="12"/>
          </p:nvPr>
        </p:nvSpPr>
        <p:spPr>
          <a:xfrm>
            <a:off x="457200" y="6245225"/>
            <a:ext cx="2133600" cy="47625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1D67864-B4F0-4D65-BB87-FDBD8E03A9B2}"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5"/>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第七章</a:t>
            </a:r>
          </a:p>
        </p:txBody>
      </p:sp>
      <p:sp>
        <p:nvSpPr>
          <p:cNvPr id="9" name="灯片编号占位符 6"/>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p>
            <a:pPr algn="r">
              <a:buNone/>
            </a:pPr>
            <a:fld id="{9A0DB2DC-4C9A-4742-B13C-FB6460FD3503}" type="slidenum">
              <a:rPr lang="en-US" altLang="zh-CN" dirty="0">
                <a:latin typeface="Calibri" panose="020F0502020204030204"/>
              </a:rPr>
              <a:pPr algn="r">
                <a:buNone/>
              </a:pPr>
              <a:t>‹#›</a:t>
            </a:fld>
            <a:endParaRPr lang="en-US" altLang="zh-CN" dirty="0">
              <a:latin typeface="Calibri" panose="020F0502020204030204"/>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smtClean="0">
                <a:ln>
                  <a:noFill/>
                </a:ln>
                <a:solidFill>
                  <a:schemeClr val="tx1">
                    <a:tint val="75000"/>
                  </a:schemeClr>
                </a:solidFill>
                <a:effectLst/>
                <a:uLnTx/>
                <a:uFillTx/>
                <a:latin typeface="+mn-lt"/>
                <a:ea typeface="+mn-ea"/>
                <a:cs typeface="+mn-cs"/>
              </a:rPr>
              <a:t>/10/29</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a:t>
            </a:r>
            <a:endParaRPr kumimoji="0" lang="zh-CN" altLang="en-US" sz="12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zh-CN" altLang="en-US" dirty="0">
                <a:latin typeface="Calibri" panose="020F0502020204030204"/>
              </a:rPr>
              <a:pPr algn="r">
                <a:buNone/>
              </a:pPr>
              <a:t>‹#›</a:t>
            </a:fld>
            <a:endParaRPr lang="zh-CN" altLang="en-US" dirty="0">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a:lstStyle>
            <a:lvl1pPr>
              <a:defRPr>
                <a:solidFill>
                  <a:schemeClr val="tx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Estrangelo Edessa" pitchFamily="66" charset="0"/>
              <a:ea typeface="+mn-ea"/>
              <a:cs typeface="Estrangelo Edessa" pitchFamily="66"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457200" y="274638"/>
            <a:ext cx="8229600" cy="939800"/>
          </a:xfrm>
          <a:prstGeom prst="rect">
            <a:avLst/>
          </a:prstGeom>
          <a:noFill/>
          <a:ln w="9525">
            <a:noFill/>
          </a:ln>
        </p:spPr>
        <p:txBody>
          <a:bodyPr anchor="ctr" anchorCtr="0"/>
          <a:lstStyle/>
          <a:p>
            <a:pPr lvl="0"/>
            <a:r>
              <a:rPr lang="zh-CN" altLang="en-US" dirty="0"/>
              <a:t>单击此处编辑母版标题样式</a:t>
            </a:r>
          </a:p>
        </p:txBody>
      </p:sp>
      <p:sp>
        <p:nvSpPr>
          <p:cNvPr id="3075" name="文本占位符 2"/>
          <p:cNvSpPr>
            <a:spLocks noGrp="1"/>
          </p:cNvSpPr>
          <p:nvPr>
            <p:ph type="body" idx="1"/>
          </p:nvPr>
        </p:nvSpPr>
        <p:spPr>
          <a:xfrm>
            <a:off x="457200" y="1357313"/>
            <a:ext cx="8229600" cy="476885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21FE218-FCC3-4DFF-B3A0-81E8CCF55CA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2023/11/30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a:defRPr>
            </a:lvl1pPr>
          </a:lstStyle>
          <a:p>
            <a:pPr lvl="0" eaLnBrk="1" hangingPunct="1">
              <a:buNone/>
            </a:pPr>
            <a:fld id="{9A0DB2DC-4C9A-4742-B13C-FB6460FD3503}" type="slidenum">
              <a:rPr lang="zh-CN" altLang="en-US" dirty="0"/>
              <a:pPr lvl="0" eaLnBrk="1" hangingPunct="1">
                <a:buNone/>
              </a:p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fontAlgn="base">
        <a:spcBef>
          <a:spcPct val="0"/>
        </a:spcBef>
        <a:spcAft>
          <a:spcPct val="0"/>
        </a:spcAft>
        <a:defRPr sz="4000" kern="1200">
          <a:solidFill>
            <a:schemeClr val="tx1"/>
          </a:solidFill>
          <a:latin typeface="Estrangelo Edessa" pitchFamily="66" charset="0"/>
          <a:ea typeface="+mj-ea"/>
          <a:cs typeface="Estrangelo Edessa" pitchFamily="66" charset="0"/>
        </a:defRPr>
      </a:lvl1pPr>
      <a:lvl2pPr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2pPr>
      <a:lvl3pPr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3pPr>
      <a:lvl4pPr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4pPr>
      <a:lvl5pPr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5pPr>
      <a:lvl6pPr marL="457200"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6pPr>
      <a:lvl7pPr marL="914400"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7pPr>
      <a:lvl8pPr marL="1371600"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8pPr>
      <a:lvl9pPr marL="1828800" algn="ctr" rtl="0" fontAlgn="base">
        <a:spcBef>
          <a:spcPct val="0"/>
        </a:spcBef>
        <a:spcAft>
          <a:spcPct val="0"/>
        </a:spcAft>
        <a:defRPr sz="4000">
          <a:solidFill>
            <a:schemeClr val="tx1"/>
          </a:solidFill>
          <a:latin typeface="Estrangelo Edessa" pitchFamily="66" charset="0"/>
          <a:ea typeface="宋体" panose="02010600030101010101" pitchFamily="2" charset="-122"/>
          <a:cs typeface="Estrangelo Edessa" pitchFamily="66" charset="0"/>
        </a:defRPr>
      </a:lvl9pPr>
    </p:titleStyle>
    <p:bodyStyle>
      <a:lvl1pPr marL="342900" indent="-342900" algn="l" rtl="0" fontAlgn="base">
        <a:spcBef>
          <a:spcPct val="20000"/>
        </a:spcBef>
        <a:spcAft>
          <a:spcPct val="0"/>
        </a:spcAft>
        <a:buFont typeface="Arial" panose="020B0604020202020204" pitchFamily="34" charset="0"/>
        <a:buChar char="•"/>
        <a:defRPr kern="1200">
          <a:solidFill>
            <a:schemeClr val="tx1"/>
          </a:solidFill>
          <a:latin typeface="Estrangelo Edessa" pitchFamily="66" charset="0"/>
          <a:ea typeface="+mn-ea"/>
          <a:cs typeface="Estrangelo Edessa" pitchFamily="66" charset="0"/>
        </a:defRPr>
      </a:lvl1pPr>
      <a:lvl2pPr marL="742950" indent="-285750" algn="l" rtl="0" fontAlgn="base">
        <a:spcBef>
          <a:spcPct val="20000"/>
        </a:spcBef>
        <a:spcAft>
          <a:spcPct val="0"/>
        </a:spcAft>
        <a:buFont typeface="Arial" panose="020B0604020202020204" pitchFamily="34" charset="0"/>
        <a:buChar char="–"/>
        <a:defRPr kern="1200">
          <a:solidFill>
            <a:schemeClr val="tx1"/>
          </a:solidFill>
          <a:latin typeface="Estrangelo Edessa" pitchFamily="66" charset="0"/>
          <a:ea typeface="+mn-ea"/>
          <a:cs typeface="Estrangelo Edessa" pitchFamily="66" charset="0"/>
        </a:defRPr>
      </a:lvl2pPr>
      <a:lvl3pPr marL="1143000" indent="-228600" algn="l" rtl="0" fontAlgn="base">
        <a:spcBef>
          <a:spcPct val="20000"/>
        </a:spcBef>
        <a:spcAft>
          <a:spcPct val="0"/>
        </a:spcAft>
        <a:buFont typeface="Arial" panose="020B0604020202020204" pitchFamily="34" charset="0"/>
        <a:buChar char="•"/>
        <a:defRPr kern="1200">
          <a:solidFill>
            <a:schemeClr val="tx1"/>
          </a:solidFill>
          <a:latin typeface="Estrangelo Edessa" pitchFamily="66" charset="0"/>
          <a:ea typeface="+mn-ea"/>
          <a:cs typeface="Estrangelo Edessa" pitchFamily="66" charset="0"/>
        </a:defRPr>
      </a:lvl3pPr>
      <a:lvl4pPr marL="1600200" indent="-228600" algn="l" rtl="0" fontAlgn="base">
        <a:spcBef>
          <a:spcPct val="20000"/>
        </a:spcBef>
        <a:spcAft>
          <a:spcPct val="0"/>
        </a:spcAft>
        <a:buFont typeface="Arial" panose="020B0604020202020204" pitchFamily="34" charset="0"/>
        <a:buChar char="–"/>
        <a:defRPr kern="1200">
          <a:solidFill>
            <a:schemeClr val="tx1"/>
          </a:solidFill>
          <a:latin typeface="Estrangelo Edessa" pitchFamily="66" charset="0"/>
          <a:ea typeface="+mn-ea"/>
          <a:cs typeface="Estrangelo Edessa" pitchFamily="66" charset="0"/>
        </a:defRPr>
      </a:lvl4pPr>
      <a:lvl5pPr marL="2057400" indent="-228600" algn="l" rtl="0" fontAlgn="base">
        <a:spcBef>
          <a:spcPct val="20000"/>
        </a:spcBef>
        <a:spcAft>
          <a:spcPct val="0"/>
        </a:spcAft>
        <a:buFont typeface="Arial" panose="020B0604020202020204" pitchFamily="34" charset="0"/>
        <a:buChar char="»"/>
        <a:defRPr kern="1200">
          <a:solidFill>
            <a:schemeClr val="tx1"/>
          </a:solidFill>
          <a:latin typeface="Estrangelo Edessa" pitchFamily="66" charset="0"/>
          <a:ea typeface="+mn-ea"/>
          <a:cs typeface="Estrangelo Edessa" pitchFamily="66"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6"/>
          <p:cNvSpPr txBox="1">
            <a:spLocks noGrp="1"/>
          </p:cNvSpPr>
          <p:nvPr>
            <p:ph type="sldNum" sz="quarter" idx="12"/>
          </p:nvPr>
        </p:nvSpPr>
        <p:spPr>
          <a:xfrm>
            <a:off x="6553200" y="6245225"/>
            <a:ext cx="2133600" cy="476250"/>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1</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172" name="Rectangle 4"/>
          <p:cNvSpPr>
            <a:spLocks noGrp="1"/>
          </p:cNvSpPr>
          <p:nvPr>
            <p:ph type="ctrTitle"/>
          </p:nvPr>
        </p:nvSpPr>
        <p:spPr>
          <a:xfrm>
            <a:off x="288925" y="1533525"/>
            <a:ext cx="8002905" cy="1859915"/>
          </a:xfrm>
          <a:ln/>
        </p:spPr>
        <p:txBody>
          <a:bodyPr vert="horz" wrap="square" lIns="91440" tIns="45720" rIns="91440" bIns="45720" anchor="ctr" anchorCtr="0"/>
          <a:lstStyle/>
          <a:p>
            <a:pPr eaLnBrk="1" hangingPunct="1">
              <a:buClrTx/>
              <a:buSzTx/>
              <a:buFontTx/>
            </a:pPr>
            <a:r>
              <a:rPr lang="zh-CN" altLang="en-US" sz="4800" dirty="0">
                <a:solidFill>
                  <a:srgbClr val="000000"/>
                </a:solidFill>
                <a:latin typeface="新宋体" panose="02010609030101010101" pitchFamily="49" charset="-122"/>
                <a:ea typeface="新宋体" panose="02010609030101010101" pitchFamily="49" charset="-122"/>
              </a:rPr>
              <a:t>第七章</a:t>
            </a:r>
            <a:r>
              <a:rPr lang="en-US" altLang="zh-CN" sz="4800" dirty="0">
                <a:solidFill>
                  <a:srgbClr val="000000"/>
                </a:solidFill>
                <a:latin typeface="新宋体" panose="02010609030101010101" pitchFamily="49" charset="-122"/>
                <a:ea typeface="新宋体" panose="02010609030101010101" pitchFamily="49" charset="-122"/>
              </a:rPr>
              <a:t> </a:t>
            </a:r>
            <a:r>
              <a:rPr lang="zh-CN" altLang="en-US" sz="4800" dirty="0">
                <a:solidFill>
                  <a:srgbClr val="000000"/>
                </a:solidFill>
                <a:latin typeface="新宋体" panose="02010609030101010101" pitchFamily="49" charset="-122"/>
                <a:ea typeface="新宋体" panose="02010609030101010101" pitchFamily="49" charset="-122"/>
              </a:rPr>
              <a:t>我国增值税税收制度</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638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1638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10</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6389"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p>
        </p:txBody>
      </p:sp>
      <p:sp>
        <p:nvSpPr>
          <p:cNvPr id="16390" name="Rectangle 3"/>
          <p:cNvSpPr>
            <a:spLocks noGrp="1"/>
          </p:cNvSpPr>
          <p:nvPr>
            <p:ph idx="1"/>
          </p:nvPr>
        </p:nvSpPr>
        <p:spPr>
          <a:ln/>
        </p:spPr>
        <p:txBody>
          <a:bodyPr vert="horz" wrap="square" lIns="91440" tIns="45720" rIns="91440" bIns="45720" anchor="t" anchorCtr="0"/>
          <a:lstStyle/>
          <a:p>
            <a:pPr eaLnBrk="1" hangingPunct="1">
              <a:lnSpc>
                <a:spcPct val="80000"/>
              </a:lnSpc>
            </a:pPr>
            <a:r>
              <a:rPr lang="zh-CN" altLang="en-US" sz="2800" dirty="0">
                <a:solidFill>
                  <a:srgbClr val="000000"/>
                </a:solidFill>
                <a:latin typeface="新宋体" panose="02010609030101010101" pitchFamily="49" charset="-122"/>
                <a:ea typeface="新宋体" panose="02010609030101010101" pitchFamily="49" charset="-122"/>
              </a:rPr>
              <a:t>增值税的征收范围是增值税制度中一个非常重要的内容，它决定了单位和个人是否需要缴纳增值税。学习和掌握增值税的征收范围，可以区分为两个方面：一是基本规定；二是特殊规定。</a:t>
            </a:r>
          </a:p>
          <a:p>
            <a:pPr eaLnBrk="1" hangingPunct="1">
              <a:lnSpc>
                <a:spcPct val="8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（一）基本规定</a:t>
            </a:r>
          </a:p>
          <a:p>
            <a:pPr eaLnBrk="1" hangingPunct="1">
              <a:lnSpc>
                <a:spcPct val="80000"/>
              </a:lnSpc>
            </a:pPr>
            <a:r>
              <a:rPr lang="zh-CN" altLang="en-US" sz="2800" dirty="0">
                <a:solidFill>
                  <a:srgbClr val="000000"/>
                </a:solidFill>
                <a:latin typeface="新宋体" panose="02010609030101010101" pitchFamily="49" charset="-122"/>
                <a:ea typeface="新宋体" panose="02010609030101010101" pitchFamily="49" charset="-122"/>
              </a:rPr>
              <a:t>在中国境内销售货物或者提供应税劳务以及进口货物，均应缴纳增值税，属于增值税的征税范围。</a:t>
            </a:r>
          </a:p>
          <a:p>
            <a:pPr eaLnBrk="1" hangingPunct="1">
              <a:lnSpc>
                <a:spcPct val="80000"/>
              </a:lnSpc>
            </a:pPr>
            <a:r>
              <a:rPr lang="zh-CN" altLang="en-US" sz="2800" dirty="0">
                <a:solidFill>
                  <a:srgbClr val="000000"/>
                </a:solidFill>
                <a:latin typeface="新宋体" panose="02010609030101010101" pitchFamily="49" charset="-122"/>
                <a:ea typeface="新宋体" panose="02010609030101010101" pitchFamily="49" charset="-122"/>
              </a:rPr>
              <a:t>上述所称销售货物或者应税劳务是受“境内”约束的，境内销售货物是指所销售的货物起运地或所在地在境内；境内提供应税劳务是指所销售的应税劳务发生在境内。 </a:t>
            </a:r>
          </a:p>
          <a:p>
            <a:pPr eaLnBrk="1" hangingPunct="1">
              <a:lnSpc>
                <a:spcPct val="80000"/>
              </a:lnSpc>
            </a:pPr>
            <a:endParaRPr lang="en-US" altLang="zh-CN" sz="28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741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1741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11</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7413"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p>
        </p:txBody>
      </p:sp>
      <p:sp>
        <p:nvSpPr>
          <p:cNvPr id="49155" name="Rectangle 3"/>
          <p:cNvSpPr>
            <a:spLocks noGrp="1" noChangeArrowheads="1"/>
          </p:cNvSpPr>
          <p:nvPr>
            <p:ph idx="1"/>
          </p:nvPr>
        </p:nvSpPr>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en-US" altLang="zh-CN"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1.</a:t>
            </a: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销售货物</a:t>
            </a: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销售货物，即有偿转让货物的所有权。</a:t>
            </a: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所称有偿，包括从购买方取得货币、货物或者其他经济利益。</a:t>
            </a: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所称货物，是指除土地、房屋和其他建筑物等不动产、无形资产之外的各种</a:t>
            </a:r>
            <a:r>
              <a:rPr kumimoji="0" lang="zh-CN" altLang="en-US" sz="2800" b="0" i="0" u="sng"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Estrangelo Edessa" pitchFamily="66" charset="0"/>
              </a:rPr>
              <a:t>有形</a:t>
            </a: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动产，也包括电力、热力和气体等。</a:t>
            </a:r>
          </a:p>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en-US" altLang="zh-CN"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2.</a:t>
            </a: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销售应税劳务</a:t>
            </a: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销售应税劳务，即有偿提供加工、修理修配劳务。</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843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1843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13</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8437"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p>
        </p:txBody>
      </p:sp>
      <p:sp>
        <p:nvSpPr>
          <p:cNvPr id="18438" name="Rectangle 3"/>
          <p:cNvSpPr>
            <a:spLocks noGrp="1"/>
          </p:cNvSpPr>
          <p:nvPr>
            <p:ph idx="1"/>
          </p:nvPr>
        </p:nvSpPr>
        <p:spPr>
          <a:ln/>
        </p:spPr>
        <p:txBody>
          <a:bodyPr vert="horz" wrap="square" lIns="91440" tIns="45720" rIns="91440" bIns="45720" anchor="t" anchorCtr="0"/>
          <a:lstStyle/>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（二）特殊规定</a:t>
            </a:r>
          </a:p>
          <a:p>
            <a:pPr eaLnBrk="1" hangingPunct="1">
              <a:buFont typeface="BatangChe"/>
              <a:buNone/>
            </a:pPr>
            <a:r>
              <a:rPr lang="en-US" altLang="zh-CN" sz="2800" dirty="0">
                <a:solidFill>
                  <a:srgbClr val="000000"/>
                </a:solidFill>
                <a:latin typeface="新宋体" panose="02010609030101010101" pitchFamily="49" charset="-122"/>
                <a:ea typeface="新宋体" panose="02010609030101010101" pitchFamily="49" charset="-122"/>
              </a:rPr>
              <a:t>1.</a:t>
            </a:r>
            <a:r>
              <a:rPr lang="zh-CN" altLang="en-US" sz="2800" dirty="0">
                <a:solidFill>
                  <a:srgbClr val="000000"/>
                </a:solidFill>
                <a:latin typeface="新宋体" panose="02010609030101010101" pitchFamily="49" charset="-122"/>
                <a:ea typeface="新宋体" panose="02010609030101010101" pitchFamily="49" charset="-122"/>
              </a:rPr>
              <a:t>视同销售货物行为    </a:t>
            </a: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 单位或个体经营者的下列行为，视同销售货物：</a:t>
            </a: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1</a:t>
            </a:r>
            <a:r>
              <a:rPr lang="zh-CN" altLang="en-US" sz="2800" dirty="0">
                <a:solidFill>
                  <a:srgbClr val="000000"/>
                </a:solidFill>
                <a:latin typeface="新宋体" panose="02010609030101010101" pitchFamily="49" charset="-122"/>
                <a:ea typeface="新宋体" panose="02010609030101010101" pitchFamily="49" charset="-122"/>
              </a:rPr>
              <a:t>）将货物交付他人代销；</a:t>
            </a: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2</a:t>
            </a:r>
            <a:r>
              <a:rPr lang="zh-CN" altLang="en-US" sz="2800" dirty="0">
                <a:solidFill>
                  <a:srgbClr val="000000"/>
                </a:solidFill>
                <a:latin typeface="新宋体" panose="02010609030101010101" pitchFamily="49" charset="-122"/>
                <a:ea typeface="新宋体" panose="02010609030101010101" pitchFamily="49" charset="-122"/>
              </a:rPr>
              <a:t>）销售代销货物；</a:t>
            </a: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3</a:t>
            </a:r>
            <a:r>
              <a:rPr lang="zh-CN" altLang="en-US" sz="2800" dirty="0">
                <a:solidFill>
                  <a:srgbClr val="000000"/>
                </a:solidFill>
                <a:latin typeface="新宋体" panose="02010609030101010101" pitchFamily="49" charset="-122"/>
                <a:ea typeface="新宋体" panose="02010609030101010101" pitchFamily="49" charset="-122"/>
              </a:rPr>
              <a:t>）设有两个以上机构并实行统一核算的纳税人，将货物从一个机构移送其他机构用于销售，但相关机构设在同一县（市）的除外；</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945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1946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14</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9461"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p>
        </p:txBody>
      </p:sp>
      <p:sp>
        <p:nvSpPr>
          <p:cNvPr id="19462" name="Rectangle 3"/>
          <p:cNvSpPr>
            <a:spLocks noGrp="1"/>
          </p:cNvSpPr>
          <p:nvPr>
            <p:ph idx="1"/>
          </p:nvPr>
        </p:nvSpPr>
        <p:spPr>
          <a:xfrm>
            <a:off x="0" y="1295400"/>
            <a:ext cx="8686800" cy="4525963"/>
          </a:xfrm>
          <a:ln/>
        </p:spPr>
        <p:txBody>
          <a:bodyPr vert="horz" wrap="square" lIns="91440" tIns="45720" rIns="91440" bIns="45720" anchor="t" anchorCtr="0"/>
          <a:lstStyle/>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4</a:t>
            </a:r>
            <a:r>
              <a:rPr lang="zh-CN" altLang="en-US" sz="2800" dirty="0">
                <a:solidFill>
                  <a:srgbClr val="000000"/>
                </a:solidFill>
                <a:latin typeface="新宋体" panose="02010609030101010101" pitchFamily="49" charset="-122"/>
                <a:ea typeface="新宋体" panose="02010609030101010101" pitchFamily="49" charset="-122"/>
              </a:rPr>
              <a:t>）将自产、委托加工的货物用于非应税项目；</a:t>
            </a:r>
          </a:p>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5</a:t>
            </a:r>
            <a:r>
              <a:rPr lang="zh-CN" altLang="en-US" sz="2800" dirty="0">
                <a:solidFill>
                  <a:srgbClr val="000000"/>
                </a:solidFill>
                <a:latin typeface="新宋体" panose="02010609030101010101" pitchFamily="49" charset="-122"/>
                <a:ea typeface="新宋体" panose="02010609030101010101" pitchFamily="49" charset="-122"/>
              </a:rPr>
              <a:t>）将自产、委托加工的货物用于集体福利或个人消费；</a:t>
            </a:r>
          </a:p>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6</a:t>
            </a:r>
            <a:r>
              <a:rPr lang="zh-CN" altLang="en-US" sz="2800" dirty="0">
                <a:solidFill>
                  <a:srgbClr val="000000"/>
                </a:solidFill>
                <a:latin typeface="新宋体" panose="02010609030101010101" pitchFamily="49" charset="-122"/>
                <a:ea typeface="新宋体" panose="02010609030101010101" pitchFamily="49" charset="-122"/>
              </a:rPr>
              <a:t>）将自产、委托加工或购买的货物分配给股东或投资者；</a:t>
            </a:r>
          </a:p>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7</a:t>
            </a:r>
            <a:r>
              <a:rPr lang="zh-CN" altLang="en-US" sz="2800" dirty="0">
                <a:solidFill>
                  <a:srgbClr val="000000"/>
                </a:solidFill>
                <a:latin typeface="新宋体" panose="02010609030101010101" pitchFamily="49" charset="-122"/>
                <a:ea typeface="新宋体" panose="02010609030101010101" pitchFamily="49" charset="-122"/>
              </a:rPr>
              <a:t>）将自产、委托加工或购买的货物作为投资，提供给其他单位或个体经营者；</a:t>
            </a:r>
          </a:p>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8</a:t>
            </a:r>
            <a:r>
              <a:rPr lang="zh-CN" altLang="en-US" sz="2800" dirty="0">
                <a:solidFill>
                  <a:srgbClr val="000000"/>
                </a:solidFill>
                <a:latin typeface="新宋体" panose="02010609030101010101" pitchFamily="49" charset="-122"/>
                <a:ea typeface="新宋体" panose="02010609030101010101" pitchFamily="49" charset="-122"/>
              </a:rPr>
              <a:t>）将自产、委托加工或购买的货物无偿赠送他人。</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048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2048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15</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0485"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p>
        </p:txBody>
      </p:sp>
      <p:sp>
        <p:nvSpPr>
          <p:cNvPr id="20486" name="Rectangle 3"/>
          <p:cNvSpPr>
            <a:spLocks noGrp="1"/>
          </p:cNvSpPr>
          <p:nvPr>
            <p:ph idx="1"/>
          </p:nvPr>
        </p:nvSpPr>
        <p:spPr>
          <a:xfrm>
            <a:off x="457200" y="1033463"/>
            <a:ext cx="8229600" cy="5092700"/>
          </a:xfrm>
          <a:ln/>
        </p:spPr>
        <p:txBody>
          <a:bodyPr vert="horz" wrap="square" lIns="91440" tIns="45720" rIns="91440" bIns="45720" anchor="t" anchorCtr="0"/>
          <a:lstStyle/>
          <a:p>
            <a:pPr eaLnBrk="1" hangingPunct="1">
              <a:lnSpc>
                <a:spcPct val="80000"/>
              </a:lnSpc>
              <a:buFont typeface="BatangChe"/>
              <a:buNone/>
            </a:pPr>
            <a:r>
              <a:rPr lang="en-US" altLang="zh-CN" sz="2800" dirty="0">
                <a:solidFill>
                  <a:srgbClr val="000000"/>
                </a:solidFill>
                <a:latin typeface="新宋体" panose="02010609030101010101" pitchFamily="49" charset="-122"/>
                <a:ea typeface="新宋体" panose="02010609030101010101" pitchFamily="49" charset="-122"/>
              </a:rPr>
              <a:t>           </a:t>
            </a:r>
            <a:r>
              <a:rPr lang="zh-CN" altLang="en-US" sz="2800" dirty="0">
                <a:solidFill>
                  <a:srgbClr val="000000"/>
                </a:solidFill>
                <a:latin typeface="新宋体" panose="02010609030101010101" pitchFamily="49" charset="-122"/>
                <a:ea typeface="新宋体" panose="02010609030101010101" pitchFamily="49" charset="-122"/>
              </a:rPr>
              <a:t>上述八种视同销售货物行为中，第</a:t>
            </a:r>
            <a:r>
              <a:rPr lang="en-US" altLang="zh-CN" sz="2800" dirty="0">
                <a:solidFill>
                  <a:srgbClr val="000000"/>
                </a:solidFill>
                <a:latin typeface="新宋体" panose="02010609030101010101" pitchFamily="49" charset="-122"/>
                <a:ea typeface="新宋体" panose="02010609030101010101" pitchFamily="49" charset="-122"/>
              </a:rPr>
              <a:t>4</a:t>
            </a:r>
            <a:r>
              <a:rPr lang="zh-CN" altLang="en-US" sz="2800" dirty="0">
                <a:solidFill>
                  <a:srgbClr val="000000"/>
                </a:solidFill>
                <a:latin typeface="新宋体" panose="02010609030101010101" pitchFamily="49" charset="-122"/>
                <a:ea typeface="新宋体" panose="02010609030101010101" pitchFamily="49" charset="-122"/>
              </a:rPr>
              <a:t>项至第</a:t>
            </a:r>
            <a:r>
              <a:rPr lang="en-US" altLang="zh-CN" sz="2800" dirty="0">
                <a:solidFill>
                  <a:srgbClr val="000000"/>
                </a:solidFill>
                <a:latin typeface="新宋体" panose="02010609030101010101" pitchFamily="49" charset="-122"/>
                <a:ea typeface="新宋体" panose="02010609030101010101" pitchFamily="49" charset="-122"/>
              </a:rPr>
              <a:t>8</a:t>
            </a:r>
            <a:r>
              <a:rPr lang="zh-CN" altLang="en-US" sz="2800" dirty="0">
                <a:solidFill>
                  <a:srgbClr val="000000"/>
                </a:solidFill>
                <a:latin typeface="新宋体" panose="02010609030101010101" pitchFamily="49" charset="-122"/>
                <a:ea typeface="新宋体" panose="02010609030101010101" pitchFamily="49" charset="-122"/>
              </a:rPr>
              <a:t>项视同销售货物行为，在学习过程中要注意比较其相互之间的异同之处：</a:t>
            </a:r>
          </a:p>
          <a:p>
            <a:pPr eaLnBrk="1" hangingPunct="1">
              <a:lnSpc>
                <a:spcPct val="8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相同点在于：</a:t>
            </a:r>
          </a:p>
          <a:p>
            <a:pPr eaLnBrk="1" hangingPunct="1">
              <a:lnSpc>
                <a:spcPct val="8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000000"/>
                </a:solidFill>
                <a:latin typeface="新宋体" panose="02010609030101010101" pitchFamily="49" charset="-122"/>
                <a:ea typeface="新宋体" panose="02010609030101010101" pitchFamily="49" charset="-122"/>
              </a:rPr>
              <a:t>1</a:t>
            </a:r>
            <a:r>
              <a:rPr lang="zh-CN" altLang="en-US" sz="2800" dirty="0">
                <a:solidFill>
                  <a:srgbClr val="000000"/>
                </a:solidFill>
                <a:latin typeface="新宋体" panose="02010609030101010101" pitchFamily="49" charset="-122"/>
                <a:ea typeface="新宋体" panose="02010609030101010101" pitchFamily="49" charset="-122"/>
              </a:rPr>
              <a:t>）都没有货款的结算；在会计上大多都不做销售处理； </a:t>
            </a:r>
          </a:p>
          <a:p>
            <a:pPr eaLnBrk="1" hangingPunct="1">
              <a:lnSpc>
                <a:spcPct val="8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000000"/>
                </a:solidFill>
                <a:latin typeface="新宋体" panose="02010609030101010101" pitchFamily="49" charset="-122"/>
                <a:ea typeface="新宋体" panose="02010609030101010101" pitchFamily="49" charset="-122"/>
              </a:rPr>
              <a:t>2</a:t>
            </a:r>
            <a:r>
              <a:rPr lang="zh-CN" altLang="en-US" sz="2800" dirty="0">
                <a:solidFill>
                  <a:srgbClr val="000000"/>
                </a:solidFill>
                <a:latin typeface="新宋体" panose="02010609030101010101" pitchFamily="49" charset="-122"/>
                <a:ea typeface="新宋体" panose="02010609030101010101" pitchFamily="49" charset="-122"/>
              </a:rPr>
              <a:t>）视同销售的货物若有售价的，比照同类货物的售价计算增值税，没有同类货物售价的，按组成计税价格计算，不能按成本价格计算； </a:t>
            </a:r>
          </a:p>
          <a:p>
            <a:pPr eaLnBrk="1" hangingPunct="1">
              <a:lnSpc>
                <a:spcPct val="8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000000"/>
                </a:solidFill>
                <a:latin typeface="新宋体" panose="02010609030101010101" pitchFamily="49" charset="-122"/>
                <a:ea typeface="新宋体" panose="02010609030101010101" pitchFamily="49" charset="-122"/>
              </a:rPr>
              <a:t>3</a:t>
            </a:r>
            <a:r>
              <a:rPr lang="zh-CN" altLang="en-US" sz="2800" dirty="0">
                <a:solidFill>
                  <a:srgbClr val="000000"/>
                </a:solidFill>
                <a:latin typeface="新宋体" panose="02010609030101010101" pitchFamily="49" charset="-122"/>
                <a:ea typeface="新宋体" panose="02010609030101010101" pitchFamily="49" charset="-122"/>
              </a:rPr>
              <a:t>）外购货物用于（</a:t>
            </a:r>
            <a:r>
              <a:rPr lang="en-US" altLang="zh-CN" sz="2800" dirty="0">
                <a:solidFill>
                  <a:srgbClr val="000000"/>
                </a:solidFill>
                <a:latin typeface="新宋体" panose="02010609030101010101" pitchFamily="49" charset="-122"/>
                <a:ea typeface="新宋体" panose="02010609030101010101" pitchFamily="49" charset="-122"/>
              </a:rPr>
              <a:t>6</a:t>
            </a: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7</a:t>
            </a: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8</a:t>
            </a:r>
            <a:r>
              <a:rPr lang="zh-CN" altLang="en-US" sz="2800" dirty="0">
                <a:solidFill>
                  <a:srgbClr val="000000"/>
                </a:solidFill>
                <a:latin typeface="新宋体" panose="02010609030101010101" pitchFamily="49" charset="-122"/>
                <a:ea typeface="新宋体" panose="02010609030101010101" pitchFamily="49" charset="-122"/>
              </a:rPr>
              <a:t>）项行为的，涉及到的进项税额是允许抵扣的； </a:t>
            </a:r>
          </a:p>
          <a:p>
            <a:pPr eaLnBrk="1" hangingPunct="1">
              <a:lnSpc>
                <a:spcPct val="8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000000"/>
                </a:solidFill>
                <a:latin typeface="新宋体" panose="02010609030101010101" pitchFamily="49" charset="-122"/>
                <a:ea typeface="新宋体" panose="02010609030101010101" pitchFamily="49" charset="-122"/>
              </a:rPr>
              <a:t>4</a:t>
            </a:r>
            <a:r>
              <a:rPr lang="zh-CN" altLang="en-US" sz="2800" dirty="0">
                <a:solidFill>
                  <a:srgbClr val="000000"/>
                </a:solidFill>
                <a:latin typeface="新宋体" panose="02010609030101010101" pitchFamily="49" charset="-122"/>
                <a:ea typeface="新宋体" panose="02010609030101010101" pitchFamily="49" charset="-122"/>
              </a:rPr>
              <a:t>）视同销售的货物不仅要计算缴纳增值税，还需要计算缴纳企业所得税。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150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2150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16</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1509"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p>
        </p:txBody>
      </p:sp>
      <p:sp>
        <p:nvSpPr>
          <p:cNvPr id="21510" name="Rectangle 3"/>
          <p:cNvSpPr>
            <a:spLocks noGrp="1"/>
          </p:cNvSpPr>
          <p:nvPr>
            <p:ph idx="1"/>
          </p:nvPr>
        </p:nvSpPr>
        <p:spPr>
          <a:ln/>
        </p:spPr>
        <p:txBody>
          <a:bodyPr vert="horz" wrap="square" lIns="91440" tIns="45720" rIns="91440" bIns="45720" anchor="t" anchorCtr="0"/>
          <a:lstStyle/>
          <a:p>
            <a:pPr eaLnBrk="1" hangingPunct="1">
              <a:lnSpc>
                <a:spcPct val="9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不同之处在于：</a:t>
            </a:r>
          </a:p>
          <a:p>
            <a:pPr eaLnBrk="1" hangingPunct="1">
              <a:lnSpc>
                <a:spcPct val="9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a:t>
            </a:r>
            <a:r>
              <a:rPr lang="en-US" altLang="zh-CN" sz="2800" dirty="0">
                <a:solidFill>
                  <a:srgbClr val="000000"/>
                </a:solidFill>
                <a:latin typeface="新宋体" panose="02010609030101010101" pitchFamily="49" charset="-122"/>
                <a:ea typeface="新宋体" panose="02010609030101010101" pitchFamily="49" charset="-122"/>
              </a:rPr>
              <a:t>4</a:t>
            </a: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8</a:t>
            </a:r>
            <a:r>
              <a:rPr lang="zh-CN" altLang="en-US" sz="2800" dirty="0">
                <a:solidFill>
                  <a:srgbClr val="000000"/>
                </a:solidFill>
                <a:latin typeface="新宋体" panose="02010609030101010101" pitchFamily="49" charset="-122"/>
                <a:ea typeface="新宋体" panose="02010609030101010101" pitchFamily="49" charset="-122"/>
              </a:rPr>
              <a:t>）项视同销售货物行为中对外购货物的税务处理办法不尽相同。</a:t>
            </a:r>
          </a:p>
          <a:p>
            <a:pPr eaLnBrk="1" hangingPunct="1">
              <a:lnSpc>
                <a:spcPct val="9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外购货物只有用于投资、分配以及无偿赠送他人时才视同销售征税，其进项税额符合税法规定的也可以抵扣；</a:t>
            </a:r>
          </a:p>
          <a:p>
            <a:pPr eaLnBrk="1" hangingPunct="1">
              <a:lnSpc>
                <a:spcPct val="90000"/>
              </a:lnSpc>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但外购的货物如果用于非应税项目、集体福利和个人消费则不视同销售，不征增值税；当然该货物购进时，即便能够提供增值税扣税凭证，其进项税额也不得抵扣。 </a:t>
            </a:r>
          </a:p>
          <a:p>
            <a:pPr eaLnBrk="1" hangingPunct="1">
              <a:lnSpc>
                <a:spcPct val="90000"/>
              </a:lnSpc>
              <a:buFont typeface="Arial" panose="020B0604020202020204" pitchFamily="34" charset="0"/>
              <a:buChar char="•"/>
            </a:pPr>
            <a:endParaRPr lang="en-US" altLang="zh-CN" sz="2800"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2531" name="页脚占位符 2"/>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22532"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17</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31074" name="Text Box 2"/>
          <p:cNvSpPr txBox="1"/>
          <p:nvPr/>
        </p:nvSpPr>
        <p:spPr>
          <a:xfrm>
            <a:off x="568325" y="1131888"/>
            <a:ext cx="5453063" cy="879475"/>
          </a:xfrm>
          <a:prstGeom prst="rect">
            <a:avLst/>
          </a:prstGeom>
          <a:noFill/>
          <a:ln w="9525">
            <a:noFill/>
          </a:ln>
        </p:spPr>
        <p:txBody>
          <a:bodyPr lIns="84664" tIns="42332" rIns="84664" bIns="42332">
            <a:spAutoFit/>
          </a:bodyPr>
          <a:lstStyle/>
          <a:p>
            <a:pPr defTabSz="846455"/>
            <a:r>
              <a:rPr lang="zh-CN" altLang="en-US" sz="2600" dirty="0">
                <a:solidFill>
                  <a:srgbClr val="000000"/>
                </a:solidFill>
                <a:latin typeface="新宋体" panose="02010609030101010101" pitchFamily="49" charset="-122"/>
                <a:ea typeface="新宋体" panose="02010609030101010101" pitchFamily="49" charset="-122"/>
              </a:rPr>
              <a:t>某企业系增值税一般纳税人，发生的下列各项行为中：</a:t>
            </a:r>
          </a:p>
        </p:txBody>
      </p:sp>
      <p:grpSp>
        <p:nvGrpSpPr>
          <p:cNvPr id="2" name="Group 3"/>
          <p:cNvGrpSpPr/>
          <p:nvPr/>
        </p:nvGrpSpPr>
        <p:grpSpPr>
          <a:xfrm>
            <a:off x="639763" y="2598738"/>
            <a:ext cx="2952750" cy="3544887"/>
            <a:chOff x="295" y="1525"/>
            <a:chExt cx="1860" cy="2494"/>
          </a:xfrm>
        </p:grpSpPr>
        <p:sp>
          <p:nvSpPr>
            <p:cNvPr id="131076" name="Rectangle 4"/>
            <p:cNvSpPr>
              <a:spLocks noChangeArrowheads="1"/>
            </p:cNvSpPr>
            <p:nvPr/>
          </p:nvSpPr>
          <p:spPr bwMode="auto">
            <a:xfrm>
              <a:off x="295" y="2840"/>
              <a:ext cx="1859" cy="544"/>
            </a:xfrm>
            <a:prstGeom prst="rect">
              <a:avLst/>
            </a:prstGeom>
            <a:solidFill>
              <a:srgbClr val="3366FF"/>
            </a:solidFill>
            <a:ln w="9525">
              <a:solidFill>
                <a:srgbClr val="000000"/>
              </a:solidFill>
              <a:miter lim="800000"/>
            </a:ln>
          </p:spPr>
          <p:txBody>
            <a:bodyPr lIns="84664" tIns="42332" rIns="84664" bIns="42332"/>
            <a:lstStyle/>
            <a:p>
              <a:pPr marL="0" marR="0" lvl="0" indent="0" algn="just" defTabSz="846455"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rPr>
                <a:t>C. </a:t>
              </a:r>
              <a:r>
                <a:rPr kumimoji="0" lang="zh-CN" altLang="en-US"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rPr>
                <a:t>将购买的货物</a:t>
              </a:r>
            </a:p>
            <a:p>
              <a:pPr marL="0" marR="0" lvl="0" indent="0" algn="just" defTabSz="846455"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rPr>
                <a:t>    无偿赠送他人</a:t>
              </a:r>
              <a:r>
                <a:rPr kumimoji="0" lang="zh-CN" altLang="en-US" sz="2200" b="0"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mn-cs"/>
                </a:rPr>
                <a:t> </a:t>
              </a:r>
            </a:p>
          </p:txBody>
        </p:sp>
        <p:sp>
          <p:nvSpPr>
            <p:cNvPr id="131077" name="Rectangle 5"/>
            <p:cNvSpPr>
              <a:spLocks noChangeArrowheads="1"/>
            </p:cNvSpPr>
            <p:nvPr/>
          </p:nvSpPr>
          <p:spPr bwMode="auto">
            <a:xfrm>
              <a:off x="295" y="2205"/>
              <a:ext cx="1859" cy="544"/>
            </a:xfrm>
            <a:prstGeom prst="rect">
              <a:avLst/>
            </a:prstGeom>
            <a:solidFill>
              <a:srgbClr val="CCFFCC"/>
            </a:solidFill>
            <a:ln w="9525">
              <a:solidFill>
                <a:srgbClr val="000000"/>
              </a:solidFill>
              <a:miter lim="800000"/>
            </a:ln>
          </p:spPr>
          <p:txBody>
            <a:bodyPr lIns="84664" tIns="42332" rIns="84664" bIns="42332"/>
            <a:lstStyle/>
            <a:p>
              <a:pPr marL="0" marR="0" lvl="0" indent="0" algn="just" defTabSz="846455"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rPr>
                <a:t>B. </a:t>
              </a:r>
              <a:r>
                <a:rPr kumimoji="0" lang="zh-CN" altLang="en-US"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rPr>
                <a:t>将购买的货物</a:t>
              </a:r>
            </a:p>
            <a:p>
              <a:pPr marL="0" marR="0" lvl="0" indent="0" algn="just" defTabSz="846455"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rPr>
                <a:t>     投资给外单位</a:t>
              </a:r>
              <a:r>
                <a:rPr kumimoji="0" lang="zh-CN" altLang="en-US" sz="2200" b="0" i="0" u="none" strike="noStrike" kern="1200" cap="none" spc="0" normalizeH="0" baseline="0" noProof="0">
                  <a:ln>
                    <a:noFill/>
                  </a:ln>
                  <a:solidFill>
                    <a:srgbClr val="0000FF"/>
                  </a:solidFill>
                  <a:effectLst>
                    <a:outerShdw blurRad="38100" dist="38100" dir="2700000" algn="tl">
                      <a:srgbClr val="000000"/>
                    </a:outerShdw>
                  </a:effectLst>
                  <a:uLnTx/>
                  <a:uFillTx/>
                  <a:latin typeface="Verdana" panose="020B0604030504040204" pitchFamily="34" charset="0"/>
                  <a:ea typeface="+mn-ea"/>
                  <a:cs typeface="+mn-cs"/>
                </a:rPr>
                <a:t> </a:t>
              </a:r>
            </a:p>
          </p:txBody>
        </p:sp>
        <p:sp>
          <p:nvSpPr>
            <p:cNvPr id="131078" name="Rectangle 6"/>
            <p:cNvSpPr>
              <a:spLocks noChangeArrowheads="1"/>
            </p:cNvSpPr>
            <p:nvPr/>
          </p:nvSpPr>
          <p:spPr bwMode="auto">
            <a:xfrm>
              <a:off x="295" y="1525"/>
              <a:ext cx="1860" cy="544"/>
            </a:xfrm>
            <a:prstGeom prst="rect">
              <a:avLst/>
            </a:prstGeom>
            <a:solidFill>
              <a:srgbClr val="CCFFFF"/>
            </a:solidFill>
            <a:ln w="9525">
              <a:solidFill>
                <a:srgbClr val="000000"/>
              </a:solidFill>
              <a:miter lim="800000"/>
            </a:ln>
          </p:spPr>
          <p:txBody>
            <a:bodyPr lIns="84664" tIns="42332" rIns="84664" bIns="42332"/>
            <a:lstStyle/>
            <a:p>
              <a:pPr marL="0" marR="0" lvl="0" indent="0" algn="l" defTabSz="846455"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rPr>
                <a:t>A. </a:t>
              </a:r>
              <a:r>
                <a:rPr kumimoji="0" lang="zh-CN" altLang="en-US"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rPr>
                <a:t>将购买的货物</a:t>
              </a:r>
            </a:p>
            <a:p>
              <a:pPr marL="0" marR="0" lvl="0" indent="0" algn="l" defTabSz="846455"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Narrow" panose="020B0606020202030204" pitchFamily="34" charset="0"/>
                  <a:ea typeface="华文中宋" panose="02010600040101010101" pitchFamily="2" charset="-122"/>
                  <a:cs typeface="+mn-cs"/>
                </a:rPr>
                <a:t>    用于非应税项目</a:t>
              </a:r>
              <a:r>
                <a:rPr kumimoji="0" lang="zh-CN" altLang="en-US" sz="22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 </a:t>
              </a:r>
            </a:p>
          </p:txBody>
        </p:sp>
        <p:sp>
          <p:nvSpPr>
            <p:cNvPr id="131079" name="Rectangle 7"/>
            <p:cNvSpPr>
              <a:spLocks noChangeArrowheads="1"/>
            </p:cNvSpPr>
            <p:nvPr/>
          </p:nvSpPr>
          <p:spPr bwMode="auto">
            <a:xfrm>
              <a:off x="295" y="3475"/>
              <a:ext cx="1859" cy="544"/>
            </a:xfrm>
            <a:prstGeom prst="rect">
              <a:avLst/>
            </a:prstGeom>
            <a:solidFill>
              <a:srgbClr val="FFFF99"/>
            </a:solidFill>
            <a:ln w="9525">
              <a:solidFill>
                <a:srgbClr val="000000"/>
              </a:solidFill>
              <a:miter lim="800000"/>
            </a:ln>
          </p:spPr>
          <p:txBody>
            <a:bodyPr lIns="84664" tIns="42332" rIns="84664" bIns="42332"/>
            <a:lstStyle/>
            <a:p>
              <a:pPr marL="0" marR="0" lvl="0" indent="0" algn="just" defTabSz="846455"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rPr>
                <a:t>D. </a:t>
              </a:r>
              <a:r>
                <a:rPr kumimoji="0" lang="zh-CN" altLang="en-US"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rPr>
                <a:t>将购买的货物</a:t>
              </a:r>
            </a:p>
            <a:p>
              <a:pPr marL="0" marR="0" lvl="0" indent="0" algn="just" defTabSz="846455"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Narrow" panose="020B0606020202030204" pitchFamily="34" charset="0"/>
                  <a:ea typeface="华文中宋" panose="02010600040101010101" pitchFamily="2" charset="-122"/>
                  <a:cs typeface="+mn-cs"/>
                </a:rPr>
                <a:t>     用于集体福利</a:t>
              </a:r>
              <a:r>
                <a:rPr kumimoji="0" lang="zh-CN" altLang="en-US" sz="2200" b="0" i="0" u="none" strike="noStrike" kern="1200" cap="none" spc="0" normalizeH="0" baseline="0" noProof="0">
                  <a:ln>
                    <a:noFill/>
                  </a:ln>
                  <a:solidFill>
                    <a:schemeClr val="hlink"/>
                  </a:solidFill>
                  <a:effectLst>
                    <a:outerShdw blurRad="38100" dist="38100" dir="2700000" algn="tl">
                      <a:srgbClr val="000000"/>
                    </a:outerShdw>
                  </a:effectLst>
                  <a:uLnTx/>
                  <a:uFillTx/>
                  <a:latin typeface="Verdana" panose="020B0604030504040204" pitchFamily="34" charset="0"/>
                  <a:ea typeface="+mn-ea"/>
                  <a:cs typeface="+mn-cs"/>
                </a:rPr>
                <a:t> </a:t>
              </a:r>
            </a:p>
          </p:txBody>
        </p:sp>
      </p:grpSp>
      <p:sp>
        <p:nvSpPr>
          <p:cNvPr id="131081" name="AutoShape 9"/>
          <p:cNvSpPr/>
          <p:nvPr/>
        </p:nvSpPr>
        <p:spPr>
          <a:xfrm>
            <a:off x="5724525" y="4076700"/>
            <a:ext cx="2881313" cy="1655763"/>
          </a:xfrm>
          <a:prstGeom prst="roundRect">
            <a:avLst>
              <a:gd name="adj" fmla="val 16667"/>
            </a:avLst>
          </a:prstGeom>
          <a:solidFill>
            <a:srgbClr val="00FFFF"/>
          </a:solidFill>
          <a:ln w="9525" cap="flat" cmpd="sng">
            <a:solidFill>
              <a:srgbClr val="000000"/>
            </a:solidFill>
            <a:prstDash val="solid"/>
            <a:headEnd type="none" w="med" len="med"/>
            <a:tailEnd type="none" w="med" len="med"/>
          </a:ln>
        </p:spPr>
        <p:txBody>
          <a:bodyPr lIns="84664" tIns="42332" rIns="84664" bIns="42332" anchor="ctr" anchorCtr="1"/>
          <a:lstStyle/>
          <a:p>
            <a:pPr algn="just" defTabSz="846455"/>
            <a:r>
              <a:rPr lang="zh-CN" altLang="en-US" sz="2600" dirty="0">
                <a:solidFill>
                  <a:srgbClr val="000000"/>
                </a:solidFill>
                <a:latin typeface="新宋体" panose="02010609030101010101" pitchFamily="49" charset="-122"/>
                <a:ea typeface="新宋体" panose="02010609030101010101" pitchFamily="49" charset="-122"/>
              </a:rPr>
              <a:t>哪些应当计算增值税销项税额？</a:t>
            </a:r>
            <a:r>
              <a:rPr lang="zh-CN" altLang="en-US" sz="2200" dirty="0">
                <a:solidFill>
                  <a:srgbClr val="000000"/>
                </a:solidFill>
                <a:latin typeface="新宋体" panose="02010609030101010101" pitchFamily="49" charset="-122"/>
                <a:ea typeface="新宋体" panose="0201060903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slide(fromBottom)">
                                      <p:cBhvr>
                                        <p:cTn id="7" dur="500"/>
                                        <p:tgtEl>
                                          <p:spTgt spid="131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131081"/>
                                        </p:tgtEl>
                                        <p:attrNameLst>
                                          <p:attrName>style.visibility</p:attrName>
                                        </p:attrNameLst>
                                      </p:cBhvr>
                                      <p:to>
                                        <p:strVal val="visible"/>
                                      </p:to>
                                    </p:set>
                                    <p:anim calcmode="lin" valueType="num">
                                      <p:cBhvr>
                                        <p:cTn id="17" dur="1000" fill="hold"/>
                                        <p:tgtEl>
                                          <p:spTgt spid="131081"/>
                                        </p:tgtEl>
                                        <p:attrNameLst>
                                          <p:attrName>ppt_w</p:attrName>
                                        </p:attrNameLst>
                                      </p:cBhvr>
                                      <p:tavLst>
                                        <p:tav tm="0">
                                          <p:val>
                                            <p:fltVal val="0"/>
                                          </p:val>
                                        </p:tav>
                                        <p:tav tm="100000">
                                          <p:val>
                                            <p:strVal val="#ppt_w"/>
                                          </p:val>
                                        </p:tav>
                                      </p:tavLst>
                                    </p:anim>
                                    <p:anim calcmode="lin" valueType="num">
                                      <p:cBhvr>
                                        <p:cTn id="18" dur="1000" fill="hold"/>
                                        <p:tgtEl>
                                          <p:spTgt spid="131081"/>
                                        </p:tgtEl>
                                        <p:attrNameLst>
                                          <p:attrName>ppt_h</p:attrName>
                                        </p:attrNameLst>
                                      </p:cBhvr>
                                      <p:tavLst>
                                        <p:tav tm="0">
                                          <p:val>
                                            <p:fltVal val="0"/>
                                          </p:val>
                                        </p:tav>
                                        <p:tav tm="100000">
                                          <p:val>
                                            <p:strVal val="#ppt_h"/>
                                          </p:val>
                                        </p:tav>
                                      </p:tavLst>
                                    </p:anim>
                                    <p:anim calcmode="lin" valueType="num">
                                      <p:cBhvr>
                                        <p:cTn id="19" dur="1000" fill="hold"/>
                                        <p:tgtEl>
                                          <p:spTgt spid="131081"/>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3108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p:bldP spid="13108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355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2355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18</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3557"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p>
        </p:txBody>
      </p:sp>
      <p:sp>
        <p:nvSpPr>
          <p:cNvPr id="23558" name="Rectangle 3"/>
          <p:cNvSpPr>
            <a:spLocks noGrp="1"/>
          </p:cNvSpPr>
          <p:nvPr>
            <p:ph idx="1"/>
          </p:nvPr>
        </p:nvSpPr>
        <p:spPr>
          <a:ln/>
        </p:spPr>
        <p:txBody>
          <a:bodyPr vert="horz" wrap="square" lIns="91440" tIns="45720" rIns="91440" bIns="45720" anchor="t" anchorCtr="0"/>
          <a:lstStyle/>
          <a:p>
            <a:pPr eaLnBrk="1" hangingPunct="1">
              <a:buFont typeface="BatangChe"/>
              <a:buNone/>
            </a:pPr>
            <a:r>
              <a:rPr lang="en-US" altLang="zh-CN" sz="2800" dirty="0">
                <a:solidFill>
                  <a:srgbClr val="000000"/>
                </a:solidFill>
                <a:latin typeface="新宋体" panose="02010609030101010101" pitchFamily="49" charset="-122"/>
                <a:ea typeface="新宋体" panose="02010609030101010101" pitchFamily="49" charset="-122"/>
              </a:rPr>
              <a:t>2.</a:t>
            </a:r>
            <a:r>
              <a:rPr lang="zh-CN" altLang="en-US" sz="2800" dirty="0">
                <a:solidFill>
                  <a:srgbClr val="000000"/>
                </a:solidFill>
                <a:latin typeface="新宋体" panose="02010609030101010101" pitchFamily="49" charset="-122"/>
                <a:ea typeface="新宋体" panose="02010609030101010101" pitchFamily="49" charset="-122"/>
              </a:rPr>
              <a:t>混合销售行为</a:t>
            </a: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一项销售行为如果既涉及增值税应税货物又涉及非应税劳务，为混合销售行为。</a:t>
            </a: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 混合销售行为确立的标准：</a:t>
            </a:r>
          </a:p>
          <a:p>
            <a:pPr eaLnBrk="1" hangingPunct="1">
              <a:buClr>
                <a:schemeClr val="folHlink"/>
              </a:buClr>
              <a:buFont typeface="Arial Unicode MS" panose="020B0604020202020204" charset="-122"/>
              <a:buChar char="❊"/>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1</a:t>
            </a:r>
            <a:r>
              <a:rPr lang="zh-CN" altLang="en-US" sz="2800" dirty="0">
                <a:solidFill>
                  <a:srgbClr val="000000"/>
                </a:solidFill>
                <a:latin typeface="新宋体" panose="02010609030101010101" pitchFamily="49" charset="-122"/>
                <a:ea typeface="新宋体" panose="02010609030101010101" pitchFamily="49" charset="-122"/>
              </a:rPr>
              <a:t>）涉及应税货物和非应税劳务的销售行为必须是一项；</a:t>
            </a:r>
          </a:p>
          <a:p>
            <a:pPr eaLnBrk="1" hangingPunct="1">
              <a:buClr>
                <a:schemeClr val="folHlink"/>
              </a:buClr>
              <a:buFont typeface="Arial Unicode MS" panose="020B0604020202020204" charset="-122"/>
              <a:buChar char="❊"/>
            </a:pP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a:solidFill>
                  <a:srgbClr val="000000"/>
                </a:solidFill>
                <a:latin typeface="新宋体" panose="02010609030101010101" pitchFamily="49" charset="-122"/>
                <a:ea typeface="新宋体" panose="02010609030101010101" pitchFamily="49" charset="-122"/>
              </a:rPr>
              <a:t>2</a:t>
            </a:r>
            <a:r>
              <a:rPr lang="zh-CN" altLang="en-US" sz="2800" dirty="0">
                <a:solidFill>
                  <a:srgbClr val="000000"/>
                </a:solidFill>
                <a:latin typeface="新宋体" panose="02010609030101010101" pitchFamily="49" charset="-122"/>
                <a:ea typeface="新宋体" panose="02010609030101010101" pitchFamily="49" charset="-122"/>
              </a:rPr>
              <a:t>）该项销售行为必须既涉及货物又涉及非应税劳务，且提供非应税劳务的目的是为了销售货物，两者之间存在紧密相连的从属关系。</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457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2458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19</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4581" name="Rectangle 3"/>
          <p:cNvSpPr>
            <a:spLocks noGrp="1"/>
          </p:cNvSpPr>
          <p:nvPr>
            <p:ph idx="1"/>
          </p:nvPr>
        </p:nvSpPr>
        <p:spPr>
          <a:xfrm>
            <a:off x="196850" y="962025"/>
            <a:ext cx="8520113" cy="5338763"/>
          </a:xfrm>
          <a:ln/>
        </p:spPr>
        <p:txBody>
          <a:bodyPr vert="horz" wrap="square" lIns="91440" tIns="45720" rIns="91440" bIns="45720" anchor="t" anchorCtr="0"/>
          <a:lstStyle/>
          <a:p>
            <a:pPr eaLnBrk="1" hangingPunct="1"/>
            <a:r>
              <a:rPr lang="zh-CN" altLang="en-US" dirty="0">
                <a:solidFill>
                  <a:srgbClr val="000000"/>
                </a:solidFill>
                <a:latin typeface="新宋体" panose="02010609030101010101" pitchFamily="49" charset="-122"/>
                <a:ea typeface="新宋体" panose="02010609030101010101" pitchFamily="49" charset="-122"/>
              </a:rPr>
              <a:t>非应税劳务是指属于应缴营业税的交通运输业、建筑业、金融保险业、邮电通信业、文化体育业、娱乐业、服务业税目征收范围的劳务。</a:t>
            </a:r>
          </a:p>
          <a:p>
            <a:pPr eaLnBrk="1" hangingPunct="1"/>
            <a:r>
              <a:rPr lang="zh-CN" altLang="en-US" dirty="0">
                <a:solidFill>
                  <a:srgbClr val="000000"/>
                </a:solidFill>
                <a:latin typeface="新宋体" panose="02010609030101010101" pitchFamily="49" charset="-122"/>
                <a:ea typeface="新宋体" panose="02010609030101010101" pitchFamily="49" charset="-122"/>
              </a:rPr>
              <a:t>混合销售的例子：</a:t>
            </a:r>
          </a:p>
          <a:p>
            <a:pPr lvl="1" eaLnBrk="1" hangingPunct="1"/>
            <a:r>
              <a:rPr lang="zh-CN" altLang="en-US" dirty="0">
                <a:solidFill>
                  <a:srgbClr val="000000"/>
                </a:solidFill>
                <a:latin typeface="新宋体" panose="02010609030101010101" pitchFamily="49" charset="-122"/>
                <a:ea typeface="新宋体" panose="02010609030101010101" pitchFamily="49" charset="-122"/>
              </a:rPr>
              <a:t>某生产企业在销售货物的同时还为顾客提供有偿的货物运输劳务</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缴纳增值税</a:t>
            </a:r>
          </a:p>
          <a:p>
            <a:pPr lvl="1" eaLnBrk="1" hangingPunct="1"/>
            <a:r>
              <a:rPr lang="zh-CN" altLang="en-US" dirty="0">
                <a:solidFill>
                  <a:srgbClr val="000000"/>
                </a:solidFill>
                <a:latin typeface="新宋体" panose="02010609030101010101" pitchFamily="49" charset="-122"/>
                <a:ea typeface="新宋体" panose="02010609030101010101" pitchFamily="49" charset="-122"/>
              </a:rPr>
              <a:t>某饮食服务企业在为顾客提供饮食服务的同时还销售食品、饮料的行为</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缴纳营业税</a:t>
            </a:r>
          </a:p>
        </p:txBody>
      </p:sp>
      <p:sp>
        <p:nvSpPr>
          <p:cNvPr id="24582" name="Rectangle 4"/>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194" name="Rectangle 4"/>
          <p:cNvSpPr txBox="1">
            <a:spLocks noGrp="1"/>
          </p:cNvSpPr>
          <p:nvPr>
            <p:ph type="dt" sz="half" idx="10"/>
          </p:nvPr>
        </p:nvSpPr>
        <p:spPr>
          <a:xfrm>
            <a:off x="457200" y="6245225"/>
            <a:ext cx="2133600" cy="476250"/>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195" name="Rectangle 6"/>
          <p:cNvSpPr txBox="1">
            <a:spLocks noGrp="1"/>
          </p:cNvSpPr>
          <p:nvPr>
            <p:ph type="sldNum" sz="quarter" idx="12"/>
          </p:nvPr>
        </p:nvSpPr>
        <p:spPr>
          <a:xfrm>
            <a:off x="6553200" y="6245225"/>
            <a:ext cx="2133600" cy="476250"/>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2</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8196" name="Rectangle 67"/>
          <p:cNvSpPr/>
          <p:nvPr/>
        </p:nvSpPr>
        <p:spPr>
          <a:xfrm>
            <a:off x="4479925" y="3760788"/>
            <a:ext cx="184150" cy="823912"/>
          </a:xfrm>
          <a:prstGeom prst="rect">
            <a:avLst/>
          </a:prstGeom>
          <a:solidFill>
            <a:schemeClr val="bg1"/>
          </a:solidFill>
          <a:ln w="9525">
            <a:noFill/>
          </a:ln>
        </p:spPr>
        <p:txBody>
          <a:bodyPr wrap="none" anchor="ctr" anchorCtr="0">
            <a:spAutoFit/>
          </a:bodyPr>
          <a:lstStyle/>
          <a:p>
            <a:pPr algn="ctr">
              <a:spcBef>
                <a:spcPct val="50000"/>
              </a:spcBef>
            </a:pPr>
            <a:endParaRPr lang="zh-CN" altLang="zh-CN" sz="4800" dirty="0">
              <a:solidFill>
                <a:srgbClr val="000000"/>
              </a:solidFill>
              <a:latin typeface="新宋体" panose="02010609030101010101" pitchFamily="49" charset="-122"/>
              <a:ea typeface="新宋体" panose="02010609030101010101" pitchFamily="49" charset="-122"/>
            </a:endParaRPr>
          </a:p>
        </p:txBody>
      </p:sp>
      <p:sp>
        <p:nvSpPr>
          <p:cNvPr id="8197" name="Rectangle 7"/>
          <p:cNvSpPr/>
          <p:nvPr/>
        </p:nvSpPr>
        <p:spPr>
          <a:xfrm>
            <a:off x="1379538" y="2297113"/>
            <a:ext cx="184150" cy="369887"/>
          </a:xfrm>
          <a:prstGeom prst="rect">
            <a:avLst/>
          </a:prstGeom>
          <a:solidFill>
            <a:schemeClr val="bg1"/>
          </a:solidFill>
          <a:ln w="9525">
            <a:noFill/>
          </a:ln>
        </p:spPr>
        <p:txBody>
          <a:bodyPr wrap="none" anchor="ctr" anchorCtr="0">
            <a:spAutoFit/>
          </a:bodyPr>
          <a:lstStyle/>
          <a:p>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24596" name="Rectangle 20"/>
          <p:cNvSpPr>
            <a:spLocks noChangeArrowheads="1"/>
          </p:cNvSpPr>
          <p:nvPr/>
        </p:nvSpPr>
        <p:spPr bwMode="auto">
          <a:xfrm>
            <a:off x="4733925" y="1749425"/>
            <a:ext cx="1970088" cy="460375"/>
          </a:xfrm>
          <a:prstGeom prst="rect">
            <a:avLst/>
          </a:prstGeom>
          <a:noFill/>
          <a:ln w="9525" algn="ctr">
            <a:noFill/>
            <a:miter lim="800000"/>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a:ln>
                  <a:noFill/>
                </a:ln>
                <a:solidFill>
                  <a:schemeClr val="tx1"/>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增值税概述</a:t>
            </a:r>
          </a:p>
        </p:txBody>
      </p:sp>
      <p:sp>
        <p:nvSpPr>
          <p:cNvPr id="24607" name="Rectangle 31"/>
          <p:cNvSpPr>
            <a:spLocks noChangeArrowheads="1"/>
          </p:cNvSpPr>
          <p:nvPr/>
        </p:nvSpPr>
        <p:spPr bwMode="auto">
          <a:xfrm>
            <a:off x="4752975" y="2405063"/>
            <a:ext cx="1402080" cy="460375"/>
          </a:xfrm>
          <a:prstGeom prst="rect">
            <a:avLst/>
          </a:prstGeom>
          <a:noFill/>
          <a:ln w="9525" algn="ctr">
            <a:noFill/>
            <a:miter lim="800000"/>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征税范围</a:t>
            </a:r>
          </a:p>
        </p:txBody>
      </p:sp>
      <p:sp>
        <p:nvSpPr>
          <p:cNvPr id="24618" name="Rectangle 42"/>
          <p:cNvSpPr>
            <a:spLocks noChangeArrowheads="1"/>
          </p:cNvSpPr>
          <p:nvPr/>
        </p:nvSpPr>
        <p:spPr bwMode="auto">
          <a:xfrm>
            <a:off x="4767263" y="3125788"/>
            <a:ext cx="1255713" cy="460375"/>
          </a:xfrm>
          <a:prstGeom prst="rect">
            <a:avLst/>
          </a:prstGeom>
          <a:noFill/>
          <a:ln w="9525" algn="ctr">
            <a:noFill/>
            <a:miter lim="800000"/>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纳税人</a:t>
            </a:r>
          </a:p>
        </p:txBody>
      </p:sp>
      <p:sp>
        <p:nvSpPr>
          <p:cNvPr id="24629" name="Rectangle 53"/>
          <p:cNvSpPr>
            <a:spLocks noChangeArrowheads="1"/>
          </p:cNvSpPr>
          <p:nvPr/>
        </p:nvSpPr>
        <p:spPr bwMode="auto">
          <a:xfrm>
            <a:off x="4800600" y="3886200"/>
            <a:ext cx="2011680" cy="460375"/>
          </a:xfrm>
          <a:prstGeom prst="rect">
            <a:avLst/>
          </a:prstGeom>
          <a:noFill/>
          <a:ln w="9525" algn="ctr">
            <a:noFill/>
            <a:miter lim="800000"/>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税率及征收率</a:t>
            </a:r>
          </a:p>
        </p:txBody>
      </p:sp>
      <p:sp>
        <p:nvSpPr>
          <p:cNvPr id="24640" name="Rectangle 64"/>
          <p:cNvSpPr>
            <a:spLocks noChangeArrowheads="1"/>
          </p:cNvSpPr>
          <p:nvPr/>
        </p:nvSpPr>
        <p:spPr bwMode="auto">
          <a:xfrm>
            <a:off x="4784725" y="4645025"/>
            <a:ext cx="2684780" cy="460375"/>
          </a:xfrm>
          <a:prstGeom prst="rect">
            <a:avLst/>
          </a:prstGeom>
          <a:noFill/>
          <a:ln w="9525" algn="ctr">
            <a:noFill/>
            <a:miter lim="800000"/>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mn-ea"/>
                <a:cs typeface="+mn-cs"/>
              </a:rPr>
              <a:t>应纳税额的计算</a:t>
            </a:r>
          </a:p>
        </p:txBody>
      </p:sp>
      <p:sp>
        <p:nvSpPr>
          <p:cNvPr id="8212" name="Rectangle 66"/>
          <p:cNvSpPr>
            <a:spLocks noGrp="1"/>
          </p:cNvSpPr>
          <p:nvPr>
            <p:ph type="ctrTitle"/>
          </p:nvPr>
        </p:nvSpPr>
        <p:spPr>
          <a:xfrm>
            <a:off x="1079500" y="987425"/>
            <a:ext cx="1676400" cy="4546600"/>
          </a:xfrm>
          <a:ln/>
        </p:spPr>
        <p:txBody>
          <a:bodyPr vert="horz" wrap="square" lIns="91440" tIns="45720" rIns="91440" bIns="45720" anchor="ctr" anchorCtr="0"/>
          <a:lstStyle/>
          <a:p>
            <a:pPr eaLnBrk="1" hangingPunct="1">
              <a:buClrTx/>
              <a:buSzTx/>
              <a:buFontTx/>
            </a:pPr>
            <a:r>
              <a:rPr lang="zh-CN" altLang="en-US" dirty="0">
                <a:solidFill>
                  <a:srgbClr val="000000"/>
                </a:solidFill>
                <a:latin typeface="新宋体" panose="02010609030101010101" pitchFamily="49" charset="-122"/>
                <a:ea typeface="新宋体" panose="02010609030101010101" pitchFamily="49" charset="-122"/>
              </a:rPr>
              <a:t>本</a:t>
            </a:r>
            <a:br>
              <a:rPr lang="zh-CN" altLang="en-US" dirty="0">
                <a:solidFill>
                  <a:srgbClr val="000000"/>
                </a:solidFill>
                <a:latin typeface="新宋体" panose="02010609030101010101" pitchFamily="49" charset="-122"/>
                <a:ea typeface="新宋体" panose="02010609030101010101" pitchFamily="49" charset="-122"/>
              </a:rPr>
            </a:br>
            <a:r>
              <a:rPr lang="zh-CN" altLang="en-US" dirty="0">
                <a:solidFill>
                  <a:srgbClr val="000000"/>
                </a:solidFill>
                <a:latin typeface="新宋体" panose="02010609030101010101" pitchFamily="49" charset="-122"/>
                <a:ea typeface="新宋体" panose="02010609030101010101" pitchFamily="49" charset="-122"/>
              </a:rPr>
              <a:t>章</a:t>
            </a:r>
            <a:br>
              <a:rPr lang="zh-CN" altLang="en-US" dirty="0">
                <a:solidFill>
                  <a:srgbClr val="000000"/>
                </a:solidFill>
                <a:latin typeface="新宋体" panose="02010609030101010101" pitchFamily="49" charset="-122"/>
                <a:ea typeface="新宋体" panose="02010609030101010101" pitchFamily="49" charset="-122"/>
              </a:rPr>
            </a:br>
            <a:r>
              <a:rPr lang="zh-CN" altLang="en-US" dirty="0">
                <a:solidFill>
                  <a:srgbClr val="000000"/>
                </a:solidFill>
                <a:latin typeface="新宋体" panose="02010609030101010101" pitchFamily="49" charset="-122"/>
                <a:ea typeface="新宋体" panose="02010609030101010101" pitchFamily="49" charset="-122"/>
              </a:rPr>
              <a:t>主</a:t>
            </a:r>
            <a:br>
              <a:rPr lang="zh-CN" altLang="en-US" dirty="0">
                <a:solidFill>
                  <a:srgbClr val="000000"/>
                </a:solidFill>
                <a:latin typeface="新宋体" panose="02010609030101010101" pitchFamily="49" charset="-122"/>
                <a:ea typeface="新宋体" panose="02010609030101010101" pitchFamily="49" charset="-122"/>
              </a:rPr>
            </a:br>
            <a:r>
              <a:rPr lang="zh-CN" altLang="en-US" dirty="0">
                <a:solidFill>
                  <a:srgbClr val="000000"/>
                </a:solidFill>
                <a:latin typeface="新宋体" panose="02010609030101010101" pitchFamily="49" charset="-122"/>
                <a:ea typeface="新宋体" panose="02010609030101010101" pitchFamily="49" charset="-122"/>
              </a:rPr>
              <a:t>要</a:t>
            </a:r>
            <a:br>
              <a:rPr lang="zh-CN" altLang="en-US" dirty="0">
                <a:solidFill>
                  <a:srgbClr val="000000"/>
                </a:solidFill>
                <a:latin typeface="新宋体" panose="02010609030101010101" pitchFamily="49" charset="-122"/>
                <a:ea typeface="新宋体" panose="02010609030101010101" pitchFamily="49" charset="-122"/>
              </a:rPr>
            </a:br>
            <a:r>
              <a:rPr lang="zh-CN" altLang="en-US" dirty="0">
                <a:solidFill>
                  <a:srgbClr val="000000"/>
                </a:solidFill>
                <a:latin typeface="新宋体" panose="02010609030101010101" pitchFamily="49" charset="-122"/>
                <a:ea typeface="新宋体" panose="02010609030101010101" pitchFamily="49" charset="-122"/>
              </a:rPr>
              <a:t>内</a:t>
            </a:r>
            <a:br>
              <a:rPr lang="zh-CN" altLang="en-US" dirty="0">
                <a:solidFill>
                  <a:srgbClr val="000000"/>
                </a:solidFill>
                <a:latin typeface="新宋体" panose="02010609030101010101" pitchFamily="49" charset="-122"/>
                <a:ea typeface="新宋体" panose="02010609030101010101" pitchFamily="49" charset="-122"/>
              </a:rPr>
            </a:br>
            <a:r>
              <a:rPr lang="zh-CN" altLang="en-US" dirty="0">
                <a:solidFill>
                  <a:srgbClr val="000000"/>
                </a:solidFill>
                <a:latin typeface="新宋体" panose="02010609030101010101" pitchFamily="49" charset="-122"/>
                <a:ea typeface="新宋体" panose="02010609030101010101" pitchFamily="49" charset="-122"/>
              </a:rPr>
              <a:t>容</a:t>
            </a:r>
          </a:p>
        </p:txBody>
      </p:sp>
      <p:sp>
        <p:nvSpPr>
          <p:cNvPr id="24655" name="Text Box 79"/>
          <p:cNvSpPr txBox="1">
            <a:spLocks noChangeArrowheads="1"/>
          </p:cNvSpPr>
          <p:nvPr/>
        </p:nvSpPr>
        <p:spPr bwMode="auto">
          <a:xfrm>
            <a:off x="4556125" y="5270500"/>
            <a:ext cx="4325938" cy="460375"/>
          </a:xfrm>
          <a:prstGeom prst="rect">
            <a:avLst/>
          </a:prstGeom>
          <a:noFill/>
          <a:ln w="9525" algn="ctr">
            <a:noFill/>
            <a:miter lim="800000"/>
          </a:ln>
          <a:effectLst/>
        </p:spPr>
        <p:txBody>
          <a:bodyPr>
            <a:spAutoFit/>
          </a:bodyPr>
          <a:lstStyle/>
          <a:p>
            <a:pPr marR="0" defTabSz="914400" fontAlgn="auto">
              <a:spcBef>
                <a:spcPct val="50000"/>
              </a:spcBef>
              <a:spcAft>
                <a:spcPts val="0"/>
              </a:spcAft>
              <a:buClrTx/>
              <a:buSzTx/>
              <a:buFontTx/>
              <a:buNone/>
              <a:defRPr/>
            </a:pPr>
            <a:r>
              <a:rPr kumimoji="0" lang="en-US" altLang="zh-CN" sz="2400"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 </a:t>
            </a:r>
            <a:r>
              <a:rPr kumimoji="0" lang="zh-CN" altLang="en-US" sz="2400"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税收优惠，发票、征收管理</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560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2560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20</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5605"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征税范围</a:t>
            </a:r>
          </a:p>
        </p:txBody>
      </p:sp>
      <p:sp>
        <p:nvSpPr>
          <p:cNvPr id="25606" name="Rectangle 3"/>
          <p:cNvSpPr>
            <a:spLocks noGrp="1"/>
          </p:cNvSpPr>
          <p:nvPr>
            <p:ph idx="1"/>
          </p:nvPr>
        </p:nvSpPr>
        <p:spPr>
          <a:ln/>
        </p:spPr>
        <p:txBody>
          <a:bodyPr vert="horz" wrap="square" lIns="91440" tIns="45720" rIns="91440" bIns="45720" anchor="t" anchorCtr="0"/>
          <a:lstStyle/>
          <a:p>
            <a:pPr eaLnBrk="1" hangingPunct="1"/>
            <a:r>
              <a:rPr lang="zh-CN" altLang="en-US" dirty="0">
                <a:solidFill>
                  <a:srgbClr val="000000"/>
                </a:solidFill>
                <a:latin typeface="新宋体" panose="02010609030101010101" pitchFamily="49" charset="-122"/>
                <a:ea typeface="新宋体" panose="02010609030101010101" pitchFamily="49" charset="-122"/>
              </a:rPr>
              <a:t>混合销售行为的税务处理办法            </a:t>
            </a:r>
          </a:p>
          <a:p>
            <a:pPr eaLnBrk="1" hangingPunct="1"/>
            <a:r>
              <a:rPr lang="zh-CN" altLang="en-US" dirty="0">
                <a:solidFill>
                  <a:srgbClr val="000000"/>
                </a:solidFill>
                <a:latin typeface="新宋体" panose="02010609030101010101" pitchFamily="49" charset="-122"/>
                <a:ea typeface="新宋体" panose="02010609030101010101" pitchFamily="49" charset="-122"/>
              </a:rPr>
              <a:t>简易办法：可根据核算主体确定其是缴纳增值税还是缴纳营业税：</a:t>
            </a:r>
          </a:p>
          <a:p>
            <a:pPr eaLnBrk="1" hangingPunct="1"/>
            <a:r>
              <a:rPr lang="zh-CN" altLang="en-US" dirty="0">
                <a:solidFill>
                  <a:srgbClr val="000000"/>
                </a:solidFill>
                <a:latin typeface="新宋体" panose="02010609030101010101" pitchFamily="49" charset="-122"/>
                <a:ea typeface="新宋体" panose="02010609030101010101" pitchFamily="49" charset="-122"/>
              </a:rPr>
              <a:t>若为增值税纳税人，其混合销售行为一般视同销售货物，应征增值税；</a:t>
            </a:r>
          </a:p>
          <a:p>
            <a:pPr eaLnBrk="1" hangingPunct="1"/>
            <a:r>
              <a:rPr lang="zh-CN" altLang="en-US" dirty="0">
                <a:solidFill>
                  <a:srgbClr val="000000"/>
                </a:solidFill>
                <a:latin typeface="新宋体" panose="02010609030101010101" pitchFamily="49" charset="-122"/>
                <a:ea typeface="新宋体" panose="02010609030101010101" pitchFamily="49" charset="-122"/>
              </a:rPr>
              <a:t>若为营业税纳税人，其混合销售行为一般视同提供非应税劳务，征收营业税</a:t>
            </a:r>
            <a:r>
              <a:rPr lang="zh-CN" altLang="en-US"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7651" name="页脚占位符 2"/>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27652"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21</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33122" name="Rectangle 2"/>
          <p:cNvSpPr>
            <a:spLocks noGrp="1"/>
          </p:cNvSpPr>
          <p:nvPr>
            <p:ph type="body" idx="4294967295"/>
          </p:nvPr>
        </p:nvSpPr>
        <p:spPr>
          <a:xfrm>
            <a:off x="0" y="1004888"/>
            <a:ext cx="8839200" cy="5230812"/>
          </a:xfrm>
          <a:ln/>
        </p:spPr>
        <p:txBody>
          <a:bodyPr vert="horz" wrap="square" lIns="91440" tIns="45720" rIns="91440" bIns="45720" anchor="t" anchorCtr="0"/>
          <a:lstStyle/>
          <a:p>
            <a:pPr algn="just" eaLnBrk="1" hangingPunct="1">
              <a:lnSpc>
                <a:spcPct val="120000"/>
              </a:lnSpc>
              <a:spcBef>
                <a:spcPct val="0"/>
              </a:spcBef>
              <a:buFont typeface="BatangChe"/>
              <a:buNone/>
            </a:pPr>
            <a:r>
              <a:rPr lang="en-US" altLang="zh-CN" sz="2600" dirty="0">
                <a:solidFill>
                  <a:srgbClr val="000000"/>
                </a:solidFill>
                <a:latin typeface="新宋体" panose="02010609030101010101" pitchFamily="49" charset="-122"/>
                <a:ea typeface="新宋体" panose="02010609030101010101" pitchFamily="49" charset="-122"/>
              </a:rPr>
              <a:t>        </a:t>
            </a:r>
            <a:r>
              <a:rPr lang="zh-CN" altLang="en-US" sz="2600" dirty="0">
                <a:solidFill>
                  <a:srgbClr val="000000"/>
                </a:solidFill>
                <a:latin typeface="新宋体" panose="02010609030101010101" pitchFamily="49" charset="-122"/>
                <a:ea typeface="新宋体" panose="02010609030101010101" pitchFamily="49" charset="-122"/>
              </a:rPr>
              <a:t>思考：</a:t>
            </a:r>
          </a:p>
          <a:p>
            <a:pPr algn="just" eaLnBrk="1" hangingPunct="1">
              <a:lnSpc>
                <a:spcPct val="120000"/>
              </a:lnSpc>
              <a:spcBef>
                <a:spcPct val="0"/>
              </a:spcBef>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00"/>
                </a:solidFill>
                <a:latin typeface="新宋体" panose="02010609030101010101" pitchFamily="49" charset="-122"/>
                <a:ea typeface="新宋体" panose="02010609030101010101" pitchFamily="49" charset="-122"/>
              </a:rPr>
              <a:t>1</a:t>
            </a:r>
            <a:r>
              <a:rPr lang="zh-CN" altLang="en-US" sz="2600" dirty="0">
                <a:solidFill>
                  <a:srgbClr val="000000"/>
                </a:solidFill>
                <a:latin typeface="新宋体" panose="02010609030101010101" pitchFamily="49" charset="-122"/>
                <a:ea typeface="新宋体" panose="02010609030101010101" pitchFamily="49" charset="-122"/>
              </a:rPr>
              <a:t>）防盗门生产企业销售并安装防盗门</a:t>
            </a:r>
          </a:p>
          <a:p>
            <a:pPr algn="just" eaLnBrk="1" hangingPunct="1">
              <a:lnSpc>
                <a:spcPct val="120000"/>
              </a:lnSpc>
              <a:spcBef>
                <a:spcPct val="0"/>
              </a:spcBef>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混合销售行为</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增值税</a:t>
            </a:r>
          </a:p>
          <a:p>
            <a:pPr eaLnBrk="1" hangingPunct="1">
              <a:lnSpc>
                <a:spcPct val="120000"/>
              </a:lnSpc>
              <a:spcBef>
                <a:spcPct val="0"/>
              </a:spcBef>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00"/>
                </a:solidFill>
                <a:latin typeface="新宋体" panose="02010609030101010101" pitchFamily="49" charset="-122"/>
                <a:ea typeface="新宋体" panose="02010609030101010101" pitchFamily="49" charset="-122"/>
              </a:rPr>
              <a:t>2</a:t>
            </a:r>
            <a:r>
              <a:rPr lang="zh-CN" altLang="en-US" sz="2600" dirty="0">
                <a:solidFill>
                  <a:srgbClr val="000000"/>
                </a:solidFill>
                <a:latin typeface="新宋体" panose="02010609030101010101" pitchFamily="49" charset="-122"/>
                <a:ea typeface="新宋体" panose="02010609030101010101" pitchFamily="49" charset="-122"/>
              </a:rPr>
              <a:t>）邮局提供邮政服务并销售集邮商品</a:t>
            </a:r>
          </a:p>
          <a:p>
            <a:pPr eaLnBrk="1" hangingPunct="1">
              <a:lnSpc>
                <a:spcPct val="120000"/>
              </a:lnSpc>
              <a:spcBef>
                <a:spcPct val="0"/>
              </a:spcBef>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混合销售行为</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营业税</a:t>
            </a:r>
          </a:p>
          <a:p>
            <a:pPr eaLnBrk="1" hangingPunct="1">
              <a:lnSpc>
                <a:spcPct val="120000"/>
              </a:lnSpc>
              <a:spcBef>
                <a:spcPct val="0"/>
              </a:spcBef>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00"/>
                </a:solidFill>
                <a:latin typeface="新宋体" panose="02010609030101010101" pitchFamily="49" charset="-122"/>
                <a:ea typeface="新宋体" panose="02010609030101010101" pitchFamily="49" charset="-122"/>
              </a:rPr>
              <a:t>3</a:t>
            </a:r>
            <a:r>
              <a:rPr lang="zh-CN" altLang="en-US" sz="2600" dirty="0">
                <a:solidFill>
                  <a:srgbClr val="000000"/>
                </a:solidFill>
                <a:latin typeface="新宋体" panose="02010609030101010101" pitchFamily="49" charset="-122"/>
                <a:ea typeface="新宋体" panose="02010609030101010101" pitchFamily="49" charset="-122"/>
              </a:rPr>
              <a:t>）食品加工厂生产销售食品并出租食品生产设备</a:t>
            </a:r>
          </a:p>
          <a:p>
            <a:pPr eaLnBrk="1" hangingPunct="1">
              <a:lnSpc>
                <a:spcPct val="120000"/>
              </a:lnSpc>
              <a:spcBef>
                <a:spcPct val="0"/>
              </a:spcBef>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兼营非应税劳务行为</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33122">
                                            <p:txEl>
                                              <p:pRg st="0" end="0"/>
                                            </p:txEl>
                                          </p:spTgt>
                                        </p:tgtEl>
                                        <p:attrNameLst>
                                          <p:attrName>style.visibility</p:attrName>
                                        </p:attrNameLst>
                                      </p:cBhvr>
                                      <p:to>
                                        <p:strVal val="visible"/>
                                      </p:to>
                                    </p:set>
                                    <p:anim calcmode="lin" valueType="num">
                                      <p:cBhvr>
                                        <p:cTn id="7" dur="1000" fill="hold"/>
                                        <p:tgtEl>
                                          <p:spTgt spid="13312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3312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3312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312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33122">
                                            <p:txEl>
                                              <p:pRg st="1" end="1"/>
                                            </p:txEl>
                                          </p:spTgt>
                                        </p:tgtEl>
                                        <p:attrNameLst>
                                          <p:attrName>style.visibility</p:attrName>
                                        </p:attrNameLst>
                                      </p:cBhvr>
                                      <p:to>
                                        <p:strVal val="visible"/>
                                      </p:to>
                                    </p:set>
                                    <p:animEffect transition="in" filter="slide(fromBottom)">
                                      <p:cBhvr>
                                        <p:cTn id="15" dur="500"/>
                                        <p:tgtEl>
                                          <p:spTgt spid="13312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33122">
                                            <p:txEl>
                                              <p:pRg st="2" end="2"/>
                                            </p:txEl>
                                          </p:spTgt>
                                        </p:tgtEl>
                                        <p:attrNameLst>
                                          <p:attrName>style.visibility</p:attrName>
                                        </p:attrNameLst>
                                      </p:cBhvr>
                                      <p:to>
                                        <p:strVal val="visible"/>
                                      </p:to>
                                    </p:set>
                                    <p:animEffect transition="in" filter="slide(fromBottom)">
                                      <p:cBhvr>
                                        <p:cTn id="20" dur="500"/>
                                        <p:tgtEl>
                                          <p:spTgt spid="13312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33122">
                                            <p:txEl>
                                              <p:pRg st="3" end="3"/>
                                            </p:txEl>
                                          </p:spTgt>
                                        </p:tgtEl>
                                        <p:attrNameLst>
                                          <p:attrName>style.visibility</p:attrName>
                                        </p:attrNameLst>
                                      </p:cBhvr>
                                      <p:to>
                                        <p:strVal val="visible"/>
                                      </p:to>
                                    </p:set>
                                    <p:animEffect transition="in" filter="slide(fromBottom)">
                                      <p:cBhvr>
                                        <p:cTn id="25" dur="500"/>
                                        <p:tgtEl>
                                          <p:spTgt spid="13312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33122">
                                            <p:txEl>
                                              <p:pRg st="4" end="4"/>
                                            </p:txEl>
                                          </p:spTgt>
                                        </p:tgtEl>
                                        <p:attrNameLst>
                                          <p:attrName>style.visibility</p:attrName>
                                        </p:attrNameLst>
                                      </p:cBhvr>
                                      <p:to>
                                        <p:strVal val="visible"/>
                                      </p:to>
                                    </p:set>
                                    <p:animEffect transition="in" filter="slide(fromBottom)">
                                      <p:cBhvr>
                                        <p:cTn id="30" dur="500"/>
                                        <p:tgtEl>
                                          <p:spTgt spid="13312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33122">
                                            <p:txEl>
                                              <p:pRg st="5" end="5"/>
                                            </p:txEl>
                                          </p:spTgt>
                                        </p:tgtEl>
                                        <p:attrNameLst>
                                          <p:attrName>style.visibility</p:attrName>
                                        </p:attrNameLst>
                                      </p:cBhvr>
                                      <p:to>
                                        <p:strVal val="visible"/>
                                      </p:to>
                                    </p:set>
                                    <p:animEffect transition="in" filter="slide(fromBottom)">
                                      <p:cBhvr>
                                        <p:cTn id="35" dur="500"/>
                                        <p:tgtEl>
                                          <p:spTgt spid="13312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33122">
                                            <p:txEl>
                                              <p:pRg st="6" end="6"/>
                                            </p:txEl>
                                          </p:spTgt>
                                        </p:tgtEl>
                                        <p:attrNameLst>
                                          <p:attrName>style.visibility</p:attrName>
                                        </p:attrNameLst>
                                      </p:cBhvr>
                                      <p:to>
                                        <p:strVal val="visible"/>
                                      </p:to>
                                    </p:set>
                                    <p:animEffect transition="in" filter="slide(fromBottom)">
                                      <p:cBhvr>
                                        <p:cTn id="40" dur="500"/>
                                        <p:tgtEl>
                                          <p:spTgt spid="1331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867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2867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22</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8677"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纳税义务人</a:t>
            </a:r>
          </a:p>
        </p:txBody>
      </p:sp>
      <p:sp>
        <p:nvSpPr>
          <p:cNvPr id="28678" name="Rectangle 3"/>
          <p:cNvSpPr>
            <a:spLocks noGrp="1"/>
          </p:cNvSpPr>
          <p:nvPr>
            <p:ph idx="1"/>
          </p:nvPr>
        </p:nvSpPr>
        <p:spPr>
          <a:ln/>
        </p:spPr>
        <p:txBody>
          <a:bodyPr vert="horz" wrap="square" lIns="91440" tIns="45720" rIns="91440" bIns="45720" anchor="t" anchorCtr="0"/>
          <a:lstStyle/>
          <a:p>
            <a:pPr eaLnBrk="1" hangingPunct="1"/>
            <a:r>
              <a:rPr lang="zh-CN" altLang="en-US" dirty="0">
                <a:solidFill>
                  <a:srgbClr val="000000"/>
                </a:solidFill>
                <a:latin typeface="新宋体" panose="02010609030101010101" pitchFamily="49" charset="-122"/>
                <a:ea typeface="新宋体" panose="02010609030101010101" pitchFamily="49" charset="-122"/>
              </a:rPr>
              <a:t>根据</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增值税暂行条例</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规定，凡在中华人民共和国境内销售货物或提供加工、修理修配劳务，以及进口货物的单位和个人，为增值税的纳税义务人。包括国有企业、其他企业和行政单位、事业单位、社会团体、个体经营者及其他单位和个人。</a:t>
            </a:r>
          </a:p>
          <a:p>
            <a:pPr eaLnBrk="1" hangingPunct="1"/>
            <a:r>
              <a:rPr lang="zh-CN" altLang="en-US" dirty="0">
                <a:solidFill>
                  <a:srgbClr val="000000"/>
                </a:solidFill>
                <a:latin typeface="新宋体" panose="02010609030101010101" pitchFamily="49" charset="-122"/>
                <a:ea typeface="新宋体" panose="02010609030101010101" pitchFamily="49" charset="-122"/>
              </a:rPr>
              <a:t>增值税义务人分为一般纳税人和小规模纳税人。</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9699" name="页脚占位符 2"/>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29700"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23</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9701" name="Rectangle 2"/>
          <p:cNvSpPr>
            <a:spLocks noRot="1"/>
          </p:cNvSpPr>
          <p:nvPr/>
        </p:nvSpPr>
        <p:spPr>
          <a:xfrm>
            <a:off x="0" y="941388"/>
            <a:ext cx="8915400" cy="573087"/>
          </a:xfrm>
          <a:prstGeom prst="rect">
            <a:avLst/>
          </a:prstGeom>
          <a:noFill/>
          <a:ln w="9525">
            <a:noFill/>
          </a:ln>
        </p:spPr>
        <p:txBody>
          <a:bodyPr lIns="84664" tIns="42332" rIns="84664" bIns="42332"/>
          <a:lstStyle/>
          <a:p>
            <a:pPr marL="342900" indent="-342900" algn="just">
              <a:lnSpc>
                <a:spcPct val="130000"/>
              </a:lnSpc>
              <a:buClr>
                <a:srgbClr val="FF6600"/>
              </a:buClr>
              <a:buFont typeface="BatangChe"/>
              <a:buNone/>
            </a:pPr>
            <a:r>
              <a:rPr lang="en-US" altLang="zh-CN" dirty="0">
                <a:solidFill>
                  <a:srgbClr val="000000"/>
                </a:solidFill>
                <a:latin typeface="新宋体" panose="02010609030101010101" pitchFamily="49" charset="-122"/>
                <a:ea typeface="新宋体" panose="02010609030101010101" pitchFamily="49" charset="-122"/>
              </a:rPr>
              <a:t>             </a:t>
            </a:r>
            <a:r>
              <a:rPr lang="zh-CN" altLang="en-US" sz="2600" dirty="0">
                <a:solidFill>
                  <a:srgbClr val="000000"/>
                </a:solidFill>
                <a:latin typeface="新宋体" panose="02010609030101010101" pitchFamily="49" charset="-122"/>
                <a:ea typeface="新宋体" panose="02010609030101010101" pitchFamily="49" charset="-122"/>
              </a:rPr>
              <a:t>增值税一般纳税人与小规模纳税人的认定标</a:t>
            </a:r>
            <a:r>
              <a:rPr lang="zh-CN" altLang="en-US" sz="2600" dirty="0" smtClean="0">
                <a:solidFill>
                  <a:srgbClr val="000000"/>
                </a:solidFill>
                <a:latin typeface="新宋体" panose="02010609030101010101" pitchFamily="49" charset="-122"/>
                <a:ea typeface="新宋体" panose="02010609030101010101" pitchFamily="49" charset="-122"/>
              </a:rPr>
              <a:t>准 </a:t>
            </a:r>
            <a:r>
              <a:rPr lang="zh-CN" altLang="en-US" dirty="0" smtClean="0">
                <a:solidFill>
                  <a:srgbClr val="000000"/>
                </a:solidFill>
                <a:latin typeface="新宋体" panose="02010609030101010101" pitchFamily="49" charset="-122"/>
                <a:ea typeface="新宋体" panose="02010609030101010101" pitchFamily="49" charset="-122"/>
              </a:rPr>
              <a:t> </a:t>
            </a:r>
            <a:endParaRPr lang="zh-CN" altLang="en-US" dirty="0">
              <a:solidFill>
                <a:srgbClr val="000000"/>
              </a:solidFill>
              <a:latin typeface="新宋体" panose="02010609030101010101" pitchFamily="49" charset="-122"/>
              <a:ea typeface="新宋体" panose="02010609030101010101" pitchFamily="49" charset="-122"/>
            </a:endParaRPr>
          </a:p>
        </p:txBody>
      </p:sp>
      <p:graphicFrame>
        <p:nvGraphicFramePr>
          <p:cNvPr id="66584" name="Group 24"/>
          <p:cNvGraphicFramePr>
            <a:graphicFrameLocks noGrp="1"/>
          </p:cNvGraphicFramePr>
          <p:nvPr/>
        </p:nvGraphicFramePr>
        <p:xfrm>
          <a:off x="236538" y="1611313"/>
          <a:ext cx="8642350" cy="4769903"/>
        </p:xfrm>
        <a:graphic>
          <a:graphicData uri="http://schemas.openxmlformats.org/drawingml/2006/table">
            <a:tbl>
              <a:tblPr/>
              <a:tblGrid>
                <a:gridCol w="1422400"/>
                <a:gridCol w="4486275"/>
                <a:gridCol w="2733675"/>
              </a:tblGrid>
              <a:tr h="1858963">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en-US" altLang="zh-CN" sz="2000" b="0" i="0" u="none" strike="noStrike" cap="none" normalizeH="0" baseline="0" dirty="0" smtClean="0">
                          <a:ln>
                            <a:noFill/>
                          </a:ln>
                          <a:solidFill>
                            <a:schemeClr val="accent2"/>
                          </a:solidFill>
                          <a:effectLst/>
                          <a:latin typeface="Arial Narrow" panose="020B0606020202030204" pitchFamily="34" charset="0"/>
                          <a:ea typeface="华文中宋" panose="02010600040101010101" pitchFamily="2" charset="-122"/>
                        </a:rPr>
                        <a:t>2018</a:t>
                      </a:r>
                      <a:r>
                        <a:rPr kumimoji="0" lang="zh-CN" altLang="en-US" sz="2000" b="0" i="0" u="none" strike="noStrike" cap="none" normalizeH="0" baseline="0" dirty="0" smtClean="0">
                          <a:ln>
                            <a:noFill/>
                          </a:ln>
                          <a:solidFill>
                            <a:schemeClr val="accent2"/>
                          </a:solidFill>
                          <a:effectLst/>
                          <a:latin typeface="Arial Narrow" panose="020B0606020202030204" pitchFamily="34" charset="0"/>
                          <a:ea typeface="华文中宋" panose="02010600040101010101" pitchFamily="2" charset="-122"/>
                        </a:rPr>
                        <a:t>年起</a:t>
                      </a:r>
                      <a:endParaRPr kumimoji="0" lang="zh-CN" altLang="zh-CN" sz="2000" b="0" i="0" u="none" strike="noStrike" cap="none" normalizeH="0" baseline="0" dirty="0" smtClean="0">
                        <a:ln>
                          <a:noFill/>
                        </a:ln>
                        <a:solidFill>
                          <a:schemeClr val="accent2"/>
                        </a:solidFill>
                        <a:effectLst/>
                        <a:latin typeface="Arial Narrow" panose="020B0606020202030204" pitchFamily="34" charset="0"/>
                        <a:ea typeface="华文中宋" panose="02010600040101010101" pitchFamily="2" charset="-122"/>
                      </a:endParaRPr>
                    </a:p>
                  </a:txBody>
                  <a:tcPr marL="83331" marR="83331" marT="43332" marB="4333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500" b="1" i="0" u="none" strike="noStrike" cap="none" normalizeH="0" baseline="0" dirty="0" smtClean="0">
                          <a:ln>
                            <a:noFill/>
                          </a:ln>
                          <a:solidFill>
                            <a:schemeClr val="accent2"/>
                          </a:solidFill>
                          <a:effectLst/>
                          <a:latin typeface="Arial Narrow" panose="020B0606020202030204" pitchFamily="34" charset="0"/>
                          <a:ea typeface="华文中宋" panose="02010600040101010101" pitchFamily="2" charset="-122"/>
                        </a:rPr>
                        <a:t>生产货物或提供应税劳务的纳税人，或以其为主，并兼营货物批发或零售的纳税人</a:t>
                      </a:r>
                    </a:p>
                  </a:txBody>
                  <a:tcPr marL="83331" marR="83331" marT="43332" marB="433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000" b="1" i="0" u="none" strike="noStrike" cap="none" normalizeH="0" baseline="0" smtClean="0">
                          <a:ln>
                            <a:noFill/>
                          </a:ln>
                          <a:solidFill>
                            <a:srgbClr val="CC00FF"/>
                          </a:solidFill>
                          <a:effectLst/>
                          <a:latin typeface="Arial Narrow" panose="020B0606020202030204" pitchFamily="34" charset="0"/>
                          <a:ea typeface="华文中宋" panose="02010600040101010101" pitchFamily="2" charset="-122"/>
                        </a:rPr>
                        <a:t>货物批发或零售的纳税人</a:t>
                      </a:r>
                      <a:r>
                        <a:rPr kumimoji="0" lang="en-US" altLang="zh-CN" sz="2000" b="1" i="0" u="none" strike="noStrike" cap="none" normalizeH="0" baseline="0" smtClean="0">
                          <a:ln>
                            <a:noFill/>
                          </a:ln>
                          <a:solidFill>
                            <a:srgbClr val="CC00FF"/>
                          </a:solidFill>
                          <a:effectLst/>
                          <a:latin typeface="Arial Narrow" panose="020B0606020202030204" pitchFamily="34" charset="0"/>
                          <a:ea typeface="华文中宋" panose="02010600040101010101" pitchFamily="2" charset="-122"/>
                        </a:rPr>
                        <a:t>——</a:t>
                      </a:r>
                      <a:r>
                        <a:rPr kumimoji="0" lang="zh-CN" altLang="en-US" sz="2000" b="1" i="0" u="none" strike="noStrike" cap="none" normalizeH="0" baseline="0" smtClean="0">
                          <a:ln>
                            <a:noFill/>
                          </a:ln>
                          <a:solidFill>
                            <a:srgbClr val="CC00FF"/>
                          </a:solidFill>
                          <a:effectLst/>
                          <a:latin typeface="Arial Narrow" panose="020B0606020202030204" pitchFamily="34" charset="0"/>
                          <a:ea typeface="华文中宋" panose="02010600040101010101" pitchFamily="2" charset="-122"/>
                        </a:rPr>
                        <a:t>旧的说法</a:t>
                      </a:r>
                    </a:p>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chemeClr val="accent2"/>
                          </a:solidFill>
                          <a:effectLst/>
                          <a:latin typeface="Arial Narrow" panose="020B0606020202030204" pitchFamily="34" charset="0"/>
                          <a:ea typeface="华文中宋" panose="02010600040101010101" pitchFamily="2" charset="-122"/>
                        </a:rPr>
                        <a:t>除左列规定的以外的纳税人</a:t>
                      </a:r>
                    </a:p>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en-US" altLang="zh-CN" sz="2000" b="1" i="0" u="none" strike="noStrike" cap="none" normalizeH="0" baseline="0" smtClean="0">
                        <a:ln>
                          <a:noFill/>
                        </a:ln>
                        <a:solidFill>
                          <a:schemeClr val="accent2"/>
                        </a:solidFill>
                        <a:effectLst/>
                        <a:latin typeface="Arial Narrow" panose="020B0606020202030204" pitchFamily="34" charset="0"/>
                        <a:ea typeface="华文中宋" panose="02010600040101010101" pitchFamily="2" charset="-122"/>
                      </a:endParaRPr>
                    </a:p>
                  </a:txBody>
                  <a:tcPr marL="83331" marR="83331" marT="43332" marB="433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8263">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500" b="1" i="0" u="none" strike="noStrike" cap="none" normalizeH="0" baseline="0" smtClean="0">
                          <a:ln>
                            <a:noFill/>
                          </a:ln>
                          <a:solidFill>
                            <a:srgbClr val="FF0000"/>
                          </a:solidFill>
                          <a:effectLst>
                            <a:outerShdw blurRad="38100" dist="38100" dir="2700000" algn="tl">
                              <a:srgbClr val="C0C0C0"/>
                            </a:outerShdw>
                          </a:effectLst>
                          <a:latin typeface="Arial Narrow" panose="020B0606020202030204" pitchFamily="34" charset="0"/>
                          <a:ea typeface="华文新魏" panose="02010800040101010101" charset="-122"/>
                        </a:rPr>
                        <a:t>小规模</a:t>
                      </a:r>
                    </a:p>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500" b="1" i="0" u="none" strike="noStrike" cap="none" normalizeH="0" baseline="0" smtClean="0">
                          <a:ln>
                            <a:noFill/>
                          </a:ln>
                          <a:solidFill>
                            <a:srgbClr val="FF0000"/>
                          </a:solidFill>
                          <a:effectLst>
                            <a:outerShdw blurRad="38100" dist="38100" dir="2700000" algn="tl">
                              <a:srgbClr val="C0C0C0"/>
                            </a:outerShdw>
                          </a:effectLst>
                          <a:latin typeface="Arial Narrow" panose="020B0606020202030204" pitchFamily="34" charset="0"/>
                          <a:ea typeface="华文新魏" panose="02010800040101010101" charset="-122"/>
                        </a:rPr>
                        <a:t>纳税人</a:t>
                      </a:r>
                    </a:p>
                  </a:txBody>
                  <a:tcPr marL="83331" marR="83331" marT="43332" marB="4333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S</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（应税销售额）≤</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500</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万</a:t>
                      </a:r>
                      <a:endPar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83331" marR="83331" marT="43332" marB="433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S≤</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800</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万</a:t>
                      </a:r>
                      <a:endPar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83331" marR="83331" marT="43332" marB="433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43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500" b="1" i="0" u="none" strike="noStrike" cap="none" normalizeH="0" baseline="0" smtClean="0">
                          <a:ln>
                            <a:noFill/>
                          </a:ln>
                          <a:solidFill>
                            <a:srgbClr val="FF0000"/>
                          </a:solidFill>
                          <a:effectLst>
                            <a:outerShdw blurRad="38100" dist="38100" dir="2700000" algn="tl">
                              <a:srgbClr val="C0C0C0"/>
                            </a:outerShdw>
                          </a:effectLst>
                          <a:latin typeface="Arial Narrow" panose="020B0606020202030204" pitchFamily="34" charset="0"/>
                          <a:ea typeface="华文新魏" panose="02010800040101010101" charset="-122"/>
                        </a:rPr>
                        <a:t>一般</a:t>
                      </a:r>
                    </a:p>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500" b="1" i="0" u="none" strike="noStrike" cap="none" normalizeH="0" baseline="0" smtClean="0">
                          <a:ln>
                            <a:noFill/>
                          </a:ln>
                          <a:solidFill>
                            <a:srgbClr val="FF0000"/>
                          </a:solidFill>
                          <a:effectLst>
                            <a:outerShdw blurRad="38100" dist="38100" dir="2700000" algn="tl">
                              <a:srgbClr val="C0C0C0"/>
                            </a:outerShdw>
                          </a:effectLst>
                          <a:latin typeface="Arial Narrow" panose="020B0606020202030204" pitchFamily="34" charset="0"/>
                          <a:ea typeface="华文新魏" panose="02010800040101010101" charset="-122"/>
                        </a:rPr>
                        <a:t>纳税人</a:t>
                      </a:r>
                    </a:p>
                  </a:txBody>
                  <a:tcPr marL="83331" marR="83331" marT="43332" marB="4333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(1) S</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500</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万</a:t>
                      </a:r>
                      <a:endPar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(2</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 </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会</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计核算健全</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，固定营业场所</a:t>
                      </a:r>
                      <a:endPar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FF6600"/>
                        </a:buClr>
                        <a:buSzTx/>
                        <a:buFont typeface="BatangChe" pitchFamily="49" charset="-127"/>
                        <a:buNone/>
                      </a:pPr>
                      <a:endParaRPr kumimoji="0" lang="en-US" altLang="zh-CN" sz="2500" b="1" i="0" u="none" strike="noStrike" cap="none" normalizeH="0" baseline="0" dirty="0" smtClean="0">
                        <a:ln>
                          <a:noFill/>
                        </a:ln>
                        <a:solidFill>
                          <a:schemeClr val="accent2"/>
                        </a:solidFill>
                        <a:effectLst/>
                        <a:latin typeface="Arial Narrow" panose="020B0606020202030204" pitchFamily="34" charset="0"/>
                        <a:ea typeface="华文中宋" panose="02010600040101010101" pitchFamily="2" charset="-122"/>
                        <a:cs typeface="Times New Roman" panose="02020603050405020304" pitchFamily="18" charset="0"/>
                      </a:endParaRPr>
                    </a:p>
                  </a:txBody>
                  <a:tcPr marL="83331" marR="83331" marT="43332" marB="433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S</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800</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万</a:t>
                      </a:r>
                      <a:endPar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1" i="1" u="sng" strike="noStrike" cap="none" normalizeH="0" baseline="0" dirty="0" smtClean="0">
                          <a:ln>
                            <a:noFill/>
                          </a:ln>
                          <a:solidFill>
                            <a:srgbClr val="009900"/>
                          </a:solidFill>
                          <a:effectLst>
                            <a:outerShdw blurRad="38100" dist="38100" dir="2700000" algn="tl">
                              <a:srgbClr val="C0C0C0"/>
                            </a:outerShdw>
                          </a:effectLst>
                          <a:latin typeface="楷体_GB2312" pitchFamily="49" charset="-122"/>
                          <a:ea typeface="楷体_GB2312" pitchFamily="49" charset="-122"/>
                          <a:cs typeface="Times New Roman" panose="02020603050405020304" pitchFamily="18" charset="0"/>
                        </a:rPr>
                        <a:t>只有一个标准</a:t>
                      </a:r>
                    </a:p>
                  </a:txBody>
                  <a:tcPr marL="83331" marR="83331" marT="43332" marB="433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583" name="Text Box 23"/>
          <p:cNvSpPr txBox="1">
            <a:spLocks noChangeArrowheads="1"/>
          </p:cNvSpPr>
          <p:nvPr/>
        </p:nvSpPr>
        <p:spPr bwMode="auto">
          <a:xfrm>
            <a:off x="682625" y="290513"/>
            <a:ext cx="4803775" cy="579438"/>
          </a:xfrm>
          <a:prstGeom prst="rect">
            <a:avLst/>
          </a:prstGeom>
          <a:noFill/>
          <a:ln w="9525" algn="ctr">
            <a:noFill/>
            <a:miter lim="800000"/>
          </a:ln>
          <a:effectLst/>
        </p:spPr>
        <p:txBody>
          <a:bodyPr>
            <a:spAutoFit/>
          </a:bodyPr>
          <a:lstStyle/>
          <a:p>
            <a:pPr marR="0" defTabSz="914400" fontAlgn="auto">
              <a:spcBef>
                <a:spcPct val="50000"/>
              </a:spcBef>
              <a:spcAft>
                <a:spcPts val="0"/>
              </a:spcAft>
              <a:buClrTx/>
              <a:buSzTx/>
              <a:buFontTx/>
              <a:buNone/>
              <a:defRPr/>
            </a:pPr>
            <a:r>
              <a:rPr kumimoji="0" lang="zh-CN" altLang="en-US" sz="3200"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纳税义务人</a:t>
            </a:r>
          </a:p>
        </p:txBody>
      </p:sp>
    </p:spTree>
  </p:cSld>
  <p:clrMapOvr>
    <a:masterClrMapping/>
  </p:clrMapOvr>
  <p:transition>
    <p:newsflash/>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072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3072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24</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0725"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纳税义务人</a:t>
            </a:r>
          </a:p>
        </p:txBody>
      </p:sp>
      <p:sp>
        <p:nvSpPr>
          <p:cNvPr id="30726" name="Rectangle 3"/>
          <p:cNvSpPr>
            <a:spLocks noGrp="1"/>
          </p:cNvSpPr>
          <p:nvPr>
            <p:ph idx="1"/>
          </p:nvPr>
        </p:nvSpPr>
        <p:spPr>
          <a:xfrm>
            <a:off x="457200" y="1600200"/>
            <a:ext cx="8229600" cy="4875213"/>
          </a:xfrm>
          <a:ln/>
        </p:spPr>
        <p:txBody>
          <a:bodyPr vert="horz" wrap="square" lIns="91440" tIns="45720" rIns="91440" bIns="45720" anchor="t" anchorCtr="0"/>
          <a:lstStyle/>
          <a:p>
            <a:pPr eaLnBrk="1" hangingPunct="1">
              <a:lnSpc>
                <a:spcPct val="90000"/>
              </a:lnSpc>
              <a:buFont typeface="BatangChe"/>
              <a:buNone/>
            </a:pPr>
            <a:r>
              <a:rPr lang="zh-CN" altLang="en-US" dirty="0">
                <a:solidFill>
                  <a:srgbClr val="000000"/>
                </a:solidFill>
                <a:latin typeface="新宋体" panose="02010609030101010101" pitchFamily="49" charset="-122"/>
                <a:ea typeface="新宋体" panose="02010609030101010101" pitchFamily="49" charset="-122"/>
              </a:rPr>
              <a:t>注意</a:t>
            </a:r>
            <a:r>
              <a:rPr lang="zh-CN" altLang="en-US" dirty="0">
                <a:solidFill>
                  <a:srgbClr val="000000"/>
                </a:solidFill>
                <a:latin typeface="新宋体" panose="02010609030101010101" pitchFamily="49" charset="-122"/>
                <a:ea typeface="新宋体" panose="02010609030101010101" pitchFamily="49" charset="-122"/>
                <a:sym typeface="Wingdings" panose="05000000000000000000" pitchFamily="2" charset="2"/>
              </a:rPr>
              <a:t>： （一）</a:t>
            </a:r>
            <a:r>
              <a:rPr lang="zh-CN" altLang="en-US" dirty="0">
                <a:solidFill>
                  <a:srgbClr val="000000"/>
                </a:solidFill>
                <a:latin typeface="新宋体" panose="02010609030101010101" pitchFamily="49" charset="-122"/>
                <a:ea typeface="新宋体" panose="02010609030101010101" pitchFamily="49" charset="-122"/>
              </a:rPr>
              <a:t>小规模纳税人还包括：</a:t>
            </a:r>
          </a:p>
          <a:p>
            <a:pPr eaLnBrk="1" hangingPunct="1">
              <a:lnSpc>
                <a:spcPct val="90000"/>
              </a:lnSpc>
              <a:buClr>
                <a:schemeClr val="folHlink"/>
              </a:buClr>
              <a:buFont typeface="Arial Unicode MS" panose="020B0604020202020204" charset="-122"/>
              <a:buChar char="❇"/>
            </a:pPr>
            <a:r>
              <a:rPr lang="zh-CN" altLang="en-US" dirty="0">
                <a:solidFill>
                  <a:srgbClr val="000000"/>
                </a:solidFill>
                <a:latin typeface="新宋体" panose="02010609030101010101" pitchFamily="49" charset="-122"/>
                <a:ea typeface="新宋体" panose="02010609030101010101" pitchFamily="49" charset="-122"/>
              </a:rPr>
              <a:t>年应税销售额超过小规模纳税人标准的其他</a:t>
            </a:r>
            <a:r>
              <a:rPr lang="zh-CN" altLang="en-US" u="sng" dirty="0">
                <a:solidFill>
                  <a:srgbClr val="000000"/>
                </a:solidFill>
                <a:latin typeface="新宋体" panose="02010609030101010101" pitchFamily="49" charset="-122"/>
                <a:ea typeface="新宋体" panose="02010609030101010101" pitchFamily="49" charset="-122"/>
              </a:rPr>
              <a:t>个人</a:t>
            </a:r>
          </a:p>
          <a:p>
            <a:pPr eaLnBrk="1" hangingPunct="1">
              <a:lnSpc>
                <a:spcPct val="90000"/>
              </a:lnSpc>
              <a:buClr>
                <a:schemeClr val="folHlink"/>
              </a:buClr>
              <a:buFont typeface="Arial Unicode MS" panose="020B0604020202020204" charset="-122"/>
              <a:buChar char="❇"/>
            </a:pPr>
            <a:r>
              <a:rPr lang="zh-CN" altLang="en-US" dirty="0">
                <a:solidFill>
                  <a:srgbClr val="000000"/>
                </a:solidFill>
                <a:latin typeface="新宋体" panose="02010609030101010101" pitchFamily="49" charset="-122"/>
                <a:ea typeface="新宋体" panose="02010609030101010101" pitchFamily="49" charset="-122"/>
              </a:rPr>
              <a:t>非企业性单位、不经常发生应税行为的企业可以选择按小规模纳税人纳税</a:t>
            </a:r>
          </a:p>
          <a:p>
            <a:pPr eaLnBrk="1" hangingPunct="1">
              <a:lnSpc>
                <a:spcPct val="90000"/>
              </a:lnSpc>
              <a:buClr>
                <a:schemeClr val="folHlink"/>
              </a:buClr>
              <a:buFont typeface="Arial Unicode MS" panose="020B0604020202020204" charset="-122"/>
              <a:buNone/>
            </a:pPr>
            <a:r>
              <a:rPr lang="zh-CN" altLang="en-US" dirty="0">
                <a:solidFill>
                  <a:srgbClr val="000000"/>
                </a:solidFill>
                <a:latin typeface="新宋体" panose="02010609030101010101" pitchFamily="49" charset="-122"/>
                <a:ea typeface="新宋体" panose="02010609030101010101" pitchFamily="49" charset="-122"/>
              </a:rPr>
              <a:t>（二）一般纳税人的特殊规定</a:t>
            </a:r>
          </a:p>
          <a:p>
            <a:pPr eaLnBrk="1" hangingPunct="1">
              <a:lnSpc>
                <a:spcPct val="90000"/>
              </a:lnSpc>
              <a:buClr>
                <a:schemeClr val="folHlink"/>
              </a:buClr>
              <a:buFont typeface="Arial Unicode MS" panose="020B0604020202020204" charset="-122"/>
              <a:buChar char="❇"/>
            </a:pPr>
            <a:r>
              <a:rPr lang="zh-CN" altLang="en-US" dirty="0">
                <a:solidFill>
                  <a:srgbClr val="000000"/>
                </a:solidFill>
                <a:latin typeface="新宋体" panose="02010609030101010101" pitchFamily="49" charset="-122"/>
                <a:ea typeface="新宋体" panose="02010609030101010101" pitchFamily="49" charset="-122"/>
              </a:rPr>
              <a:t>为加强对加油站成品油销售的增值税征收管理，对从事成品油销售的加油站，无论年应税销售额是否超过标准，一律按一般纳税人征税。</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日期占位符 2"/>
          <p:cNvSpPr txBox="1">
            <a:spLocks noGrp="1"/>
          </p:cNvSpPr>
          <p:nvPr>
            <p:ph type="dt" sz="half" idx="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3795" name="页脚占位符 3"/>
          <p:cNvSpPr txBox="1">
            <a:spLocks noGrp="1"/>
          </p:cNvSpPr>
          <p:nvPr>
            <p:ph type="ftr" sz="quarter" idx="3"/>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33796" name="灯片编号占位符 4"/>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25</a:t>
            </a:fld>
            <a:endParaRPr lang="en-US" altLang="zh-CN" sz="1200" dirty="0">
              <a:solidFill>
                <a:srgbClr val="000000"/>
              </a:solidFill>
              <a:latin typeface="新宋体" panose="02010609030101010101" pitchFamily="49" charset="-122"/>
              <a:ea typeface="新宋体" panose="02010609030101010101" pitchFamily="49" charset="-122"/>
            </a:endParaRPr>
          </a:p>
        </p:txBody>
      </p:sp>
      <p:graphicFrame>
        <p:nvGraphicFramePr>
          <p:cNvPr id="78871" name="Group 23"/>
          <p:cNvGraphicFramePr>
            <a:graphicFrameLocks noGrp="1"/>
          </p:cNvGraphicFramePr>
          <p:nvPr>
            <p:ph idx="1"/>
          </p:nvPr>
        </p:nvGraphicFramePr>
        <p:xfrm>
          <a:off x="390525" y="2398713"/>
          <a:ext cx="8207375" cy="3069528"/>
        </p:xfrm>
        <a:graphic>
          <a:graphicData uri="http://schemas.openxmlformats.org/drawingml/2006/table">
            <a:tbl>
              <a:tblPr/>
              <a:tblGrid>
                <a:gridCol w="1149350"/>
                <a:gridCol w="7058025"/>
              </a:tblGrid>
              <a:tr h="1512888">
                <a:tc>
                  <a:txBody>
                    <a:bodyPr/>
                    <a:lstStyle/>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一般</a:t>
                      </a:r>
                    </a:p>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纳税人</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(1)</a:t>
                      </a: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销售或提供应税劳务可以使用增值税专用发票；</a:t>
                      </a:r>
                    </a:p>
                    <a:p>
                      <a:pPr marL="0" marR="0" lvl="0" indent="0" algn="l" defTabSz="914400" rtl="0" eaLnBrk="0" fontAlgn="base" latinLnBrk="0" hangingPunct="0">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购进货物和应税劳务实行税款抵扣制度；</a:t>
                      </a:r>
                    </a:p>
                    <a:p>
                      <a:pPr marL="0" marR="0" lvl="0" indent="0" algn="l" defTabSz="914400" rtl="0" eaLnBrk="0" fontAlgn="base" latinLnBrk="0" hangingPunct="0">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(3)</a:t>
                      </a: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计税方法是当期销项税额扣减当期进项税额。</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11300">
                <a:tc>
                  <a:txBody>
                    <a:bodyPr/>
                    <a:lstStyle/>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小规</a:t>
                      </a:r>
                    </a:p>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模纳税人</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dirty="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(1)</a:t>
                      </a:r>
                      <a:r>
                        <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销售货物和提供应税劳务只能使用普通发票；</a:t>
                      </a:r>
                    </a:p>
                    <a:p>
                      <a:pPr marL="0" marR="0" lvl="0" indent="0" algn="l" defTabSz="914400" rtl="0" eaLnBrk="0" fontAlgn="base" latinLnBrk="0" hangingPunct="0">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dirty="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购进货物或应税劳务即使取得增值税专用发票也不得抵扣进项税；</a:t>
                      </a:r>
                    </a:p>
                    <a:p>
                      <a:pPr marL="0" marR="0" lvl="0" indent="0" algn="l" defTabSz="914400" rtl="0" eaLnBrk="0" fontAlgn="base" latinLnBrk="0" hangingPunct="0">
                        <a:lnSpc>
                          <a:spcPct val="100000"/>
                        </a:lnSpc>
                        <a:spcBef>
                          <a:spcPct val="0"/>
                        </a:spcBef>
                        <a:spcAft>
                          <a:spcPct val="0"/>
                        </a:spcAft>
                        <a:buClr>
                          <a:srgbClr val="FF6600"/>
                        </a:buClr>
                        <a:buSzTx/>
                        <a:buFont typeface="BatangChe" pitchFamily="49" charset="-127"/>
                        <a:buNone/>
                      </a:pPr>
                      <a:r>
                        <a:rPr kumimoji="0" lang="en-US" altLang="zh-CN" sz="2400" b="1" i="0" u="none" strike="noStrike" cap="none" normalizeH="0" baseline="0" dirty="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(3)</a:t>
                      </a:r>
                      <a:r>
                        <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_GB2312" pitchFamily="49" charset="-122"/>
                          <a:cs typeface="Times New Roman" panose="02020603050405020304" pitchFamily="18" charset="0"/>
                        </a:rPr>
                        <a:t>简易征税</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08" name="Text Box 13"/>
          <p:cNvSpPr txBox="1"/>
          <p:nvPr/>
        </p:nvSpPr>
        <p:spPr>
          <a:xfrm>
            <a:off x="1619250" y="280988"/>
            <a:ext cx="3040063" cy="579437"/>
          </a:xfrm>
          <a:prstGeom prst="rect">
            <a:avLst/>
          </a:prstGeom>
          <a:noFill/>
          <a:ln w="9525">
            <a:noFill/>
          </a:ln>
        </p:spPr>
        <p:txBody>
          <a:bodyPr wrap="none">
            <a:spAutoFit/>
          </a:bodyPr>
          <a:lstStyle/>
          <a:p>
            <a:r>
              <a:rPr lang="zh-CN" altLang="en-US" sz="3200" dirty="0">
                <a:solidFill>
                  <a:srgbClr val="000000"/>
                </a:solidFill>
                <a:latin typeface="新宋体" panose="02010609030101010101" pitchFamily="49" charset="-122"/>
                <a:ea typeface="新宋体" panose="02010609030101010101" pitchFamily="49" charset="-122"/>
              </a:rPr>
              <a:t>增值税的纳税人</a:t>
            </a:r>
          </a:p>
        </p:txBody>
      </p:sp>
      <p:sp>
        <p:nvSpPr>
          <p:cNvPr id="33809" name="Rectangle 15"/>
          <p:cNvSpPr/>
          <p:nvPr/>
        </p:nvSpPr>
        <p:spPr>
          <a:xfrm>
            <a:off x="468313" y="1844675"/>
            <a:ext cx="5616575" cy="369888"/>
          </a:xfrm>
          <a:prstGeom prst="rect">
            <a:avLst/>
          </a:prstGeom>
          <a:noFill/>
          <a:ln w="9525">
            <a:noFill/>
          </a:ln>
        </p:spPr>
        <p:txBody>
          <a:bodyPr>
            <a:spAutoFit/>
          </a:bodyPr>
          <a:lstStyle/>
          <a:p>
            <a:r>
              <a:rPr lang="zh-CN" altLang="en-US" dirty="0">
                <a:solidFill>
                  <a:srgbClr val="000000"/>
                </a:solidFill>
                <a:latin typeface="新宋体" panose="02010609030101010101" pitchFamily="49" charset="-122"/>
                <a:ea typeface="新宋体" panose="02010609030101010101" pitchFamily="49" charset="-122"/>
              </a:rPr>
              <a:t>一般纳税人和小规模纳税人的管理</a:t>
            </a:r>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481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3482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26</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4821"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增值税税率与征收率</a:t>
            </a:r>
          </a:p>
        </p:txBody>
      </p:sp>
      <p:sp>
        <p:nvSpPr>
          <p:cNvPr id="34822" name="Rectangle 3"/>
          <p:cNvSpPr>
            <a:spLocks noGrp="1"/>
          </p:cNvSpPr>
          <p:nvPr>
            <p:ph idx="1"/>
          </p:nvPr>
        </p:nvSpPr>
        <p:spPr>
          <a:ln/>
        </p:spPr>
        <p:txBody>
          <a:bodyPr vert="horz" wrap="square" lIns="91440" tIns="45720" rIns="91440" bIns="45720" anchor="t" anchorCtr="0"/>
          <a:lstStyle/>
          <a:p>
            <a:pPr eaLnBrk="1" hangingPunct="1"/>
            <a:r>
              <a:rPr lang="zh-CN" altLang="en-US" dirty="0" smtClean="0">
                <a:solidFill>
                  <a:srgbClr val="000000"/>
                </a:solidFill>
                <a:latin typeface="新宋体" panose="02010609030101010101" pitchFamily="49" charset="-122"/>
                <a:ea typeface="新宋体" panose="02010609030101010101" pitchFamily="49" charset="-122"/>
              </a:rPr>
              <a:t>增值税税率就是增值税税额占货物或应税劳务销售额的比率，是计算货物或应税劳务增值税税额的尺度</a:t>
            </a:r>
            <a:r>
              <a:rPr lang="zh-CN" altLang="en-US" dirty="0" smtClean="0">
                <a:solidFill>
                  <a:srgbClr val="000000"/>
                </a:solidFill>
                <a:latin typeface="新宋体" panose="02010609030101010101" pitchFamily="49" charset="-122"/>
                <a:ea typeface="新宋体" panose="02010609030101010101" pitchFamily="49" charset="-122"/>
              </a:rPr>
              <a:t>。</a:t>
            </a:r>
            <a:endParaRPr lang="en-US" altLang="zh-CN" dirty="0" smtClean="0">
              <a:solidFill>
                <a:srgbClr val="000000"/>
              </a:solidFill>
              <a:latin typeface="新宋体" panose="02010609030101010101" pitchFamily="49" charset="-122"/>
              <a:ea typeface="新宋体" panose="02010609030101010101" pitchFamily="49" charset="-122"/>
            </a:endParaRPr>
          </a:p>
          <a:p>
            <a:pPr eaLnBrk="1" hangingPunct="1"/>
            <a:endParaRPr lang="en-US" altLang="zh-CN" dirty="0" smtClean="0">
              <a:solidFill>
                <a:srgbClr val="000000"/>
              </a:solidFill>
              <a:latin typeface="新宋体" panose="02010609030101010101" pitchFamily="49" charset="-122"/>
              <a:ea typeface="新宋体" panose="02010609030101010101" pitchFamily="49" charset="-122"/>
            </a:endParaRPr>
          </a:p>
          <a:p>
            <a:pPr eaLnBrk="1" hangingPunct="1"/>
            <a:r>
              <a:rPr lang="zh-CN" altLang="en-US" dirty="0" smtClean="0">
                <a:solidFill>
                  <a:srgbClr val="000000"/>
                </a:solidFill>
                <a:latin typeface="新宋体" panose="02010609030101010101" pitchFamily="49" charset="-122"/>
                <a:ea typeface="新宋体" panose="02010609030101010101" pitchFamily="49" charset="-122"/>
              </a:rPr>
              <a:t>我</a:t>
            </a:r>
            <a:r>
              <a:rPr lang="zh-CN" altLang="en-US" dirty="0">
                <a:solidFill>
                  <a:srgbClr val="000000"/>
                </a:solidFill>
                <a:latin typeface="新宋体" panose="02010609030101010101" pitchFamily="49" charset="-122"/>
                <a:ea typeface="新宋体" panose="02010609030101010101" pitchFamily="49" charset="-122"/>
              </a:rPr>
              <a:t>国增值税采用比例税率，按照一定的比例征收</a:t>
            </a:r>
            <a:r>
              <a:rPr lang="zh-CN" altLang="en-US" dirty="0" smtClean="0">
                <a:solidFill>
                  <a:srgbClr val="000000"/>
                </a:solidFill>
                <a:latin typeface="新宋体" panose="02010609030101010101" pitchFamily="49" charset="-122"/>
                <a:ea typeface="新宋体" panose="02010609030101010101" pitchFamily="49" charset="-122"/>
              </a:rPr>
              <a:t>。</a:t>
            </a:r>
            <a:endParaRPr lang="en-US" altLang="zh-CN" dirty="0" smtClean="0">
              <a:solidFill>
                <a:srgbClr val="000000"/>
              </a:solidFill>
              <a:latin typeface="新宋体" panose="02010609030101010101" pitchFamily="49" charset="-122"/>
              <a:ea typeface="新宋体" panose="02010609030101010101" pitchFamily="49" charset="-122"/>
            </a:endParaRPr>
          </a:p>
          <a:p>
            <a:pPr eaLnBrk="1" hangingPunct="1"/>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r>
              <a:rPr lang="zh-CN" altLang="en-US" dirty="0">
                <a:solidFill>
                  <a:srgbClr val="000000"/>
                </a:solidFill>
                <a:latin typeface="新宋体" panose="02010609030101010101" pitchFamily="49" charset="-122"/>
                <a:ea typeface="新宋体" panose="02010609030101010101" pitchFamily="49" charset="-122"/>
              </a:rPr>
              <a:t>原则上应该对不同行业不同企业实行单一税率，称为基本税率，实践中为了照顾一些特殊行业或者产品也增设了一档低税率，对出口产品实行零税率</a:t>
            </a:r>
            <a:r>
              <a:rPr lang="zh-CN" altLang="en-US" dirty="0" smtClean="0">
                <a:solidFill>
                  <a:srgbClr val="000000"/>
                </a:solidFill>
                <a:latin typeface="新宋体" panose="02010609030101010101" pitchFamily="49" charset="-122"/>
                <a:ea typeface="新宋体" panose="02010609030101010101" pitchFamily="49" charset="-122"/>
              </a:rPr>
              <a:t>。</a:t>
            </a:r>
            <a:endParaRPr lang="en-US" altLang="zh-CN" dirty="0" smtClean="0">
              <a:solidFill>
                <a:srgbClr val="000000"/>
              </a:solidFill>
              <a:latin typeface="新宋体" panose="02010609030101010101" pitchFamily="49" charset="-122"/>
              <a:ea typeface="新宋体" panose="02010609030101010101" pitchFamily="49" charset="-122"/>
            </a:endParaRPr>
          </a:p>
          <a:p>
            <a:pPr eaLnBrk="1" hangingPunct="1"/>
            <a:endParaRPr lang="zh-CN" altLang="en-US" dirty="0">
              <a:solidFill>
                <a:srgbClr val="000000"/>
              </a:solidFill>
              <a:latin typeface="新宋体" panose="02010609030101010101" pitchFamily="49" charset="-122"/>
              <a:ea typeface="新宋体" panose="02010609030101010101" pitchFamily="49" charset="-122"/>
            </a:endParaRPr>
          </a:p>
          <a:p>
            <a:pPr eaLnBrk="1" hangingPunct="1"/>
            <a:r>
              <a:rPr lang="zh-CN" altLang="en-US" dirty="0" smtClean="0">
                <a:solidFill>
                  <a:srgbClr val="000000"/>
                </a:solidFill>
                <a:latin typeface="新宋体" panose="02010609030101010101" pitchFamily="49" charset="-122"/>
                <a:ea typeface="新宋体" panose="02010609030101010101" pitchFamily="49" charset="-122"/>
              </a:rPr>
              <a:t>增</a:t>
            </a:r>
            <a:r>
              <a:rPr lang="zh-CN" altLang="en-US" dirty="0">
                <a:solidFill>
                  <a:srgbClr val="000000"/>
                </a:solidFill>
                <a:latin typeface="新宋体" panose="02010609030101010101" pitchFamily="49" charset="-122"/>
                <a:ea typeface="新宋体" panose="02010609030101010101" pitchFamily="49" charset="-122"/>
              </a:rPr>
              <a:t>值税的纳税人分成了两类</a:t>
            </a:r>
            <a:r>
              <a:rPr lang="zh-CN" altLang="en-US" dirty="0" smtClean="0">
                <a:solidFill>
                  <a:srgbClr val="000000"/>
                </a:solidFill>
                <a:latin typeface="新宋体" panose="02010609030101010101" pitchFamily="49" charset="-122"/>
                <a:ea typeface="新宋体" panose="02010609030101010101" pitchFamily="49" charset="-122"/>
              </a:rPr>
              <a:t>，采用不</a:t>
            </a:r>
            <a:r>
              <a:rPr lang="zh-CN" altLang="en-US" dirty="0">
                <a:solidFill>
                  <a:srgbClr val="000000"/>
                </a:solidFill>
                <a:latin typeface="新宋体" panose="02010609030101010101" pitchFamily="49" charset="-122"/>
                <a:ea typeface="新宋体" panose="02010609030101010101" pitchFamily="49" charset="-122"/>
              </a:rPr>
              <a:t>同的税率</a:t>
            </a:r>
            <a:r>
              <a:rPr lang="zh-CN" altLang="en-US" dirty="0" smtClean="0">
                <a:solidFill>
                  <a:srgbClr val="000000"/>
                </a:solidFill>
                <a:latin typeface="新宋体" panose="02010609030101010101" pitchFamily="49" charset="-122"/>
                <a:ea typeface="新宋体" panose="02010609030101010101" pitchFamily="49" charset="-122"/>
              </a:rPr>
              <a:t>。根据应税行</a:t>
            </a:r>
            <a:r>
              <a:rPr lang="zh-CN" altLang="en-US" dirty="0" smtClean="0">
                <a:solidFill>
                  <a:srgbClr val="000000"/>
                </a:solidFill>
                <a:latin typeface="新宋体" panose="02010609030101010101" pitchFamily="49" charset="-122"/>
                <a:ea typeface="新宋体" panose="02010609030101010101" pitchFamily="49" charset="-122"/>
              </a:rPr>
              <a:t>为，三档税率一</a:t>
            </a:r>
            <a:r>
              <a:rPr lang="zh-CN" altLang="en-US" dirty="0" smtClean="0">
                <a:solidFill>
                  <a:srgbClr val="000000"/>
                </a:solidFill>
                <a:latin typeface="新宋体" panose="02010609030101010101" pitchFamily="49" charset="-122"/>
                <a:ea typeface="新宋体" panose="02010609030101010101" pitchFamily="49" charset="-122"/>
              </a:rPr>
              <a:t>共分为</a:t>
            </a:r>
            <a:r>
              <a:rPr lang="en-US" altLang="zh-CN" dirty="0" smtClean="0">
                <a:solidFill>
                  <a:srgbClr val="000000"/>
                </a:solidFill>
                <a:latin typeface="新宋体" panose="02010609030101010101" pitchFamily="49" charset="-122"/>
                <a:ea typeface="新宋体" panose="02010609030101010101" pitchFamily="49" charset="-122"/>
              </a:rPr>
              <a:t>13%</a:t>
            </a:r>
            <a:r>
              <a:rPr lang="zh-CN" altLang="en-US" dirty="0" smtClean="0">
                <a:solidFill>
                  <a:srgbClr val="000000"/>
                </a:solidFill>
                <a:latin typeface="新宋体" panose="02010609030101010101" pitchFamily="49" charset="-122"/>
                <a:ea typeface="新宋体" panose="02010609030101010101" pitchFamily="49" charset="-122"/>
              </a:rPr>
              <a:t>，</a:t>
            </a:r>
            <a:r>
              <a:rPr lang="en-US" altLang="zh-CN" dirty="0" smtClean="0">
                <a:solidFill>
                  <a:srgbClr val="000000"/>
                </a:solidFill>
                <a:latin typeface="新宋体" panose="02010609030101010101" pitchFamily="49" charset="-122"/>
                <a:ea typeface="新宋体" panose="02010609030101010101" pitchFamily="49" charset="-122"/>
              </a:rPr>
              <a:t>9%</a:t>
            </a:r>
            <a:r>
              <a:rPr lang="zh-CN" altLang="en-US" dirty="0" smtClean="0">
                <a:solidFill>
                  <a:srgbClr val="000000"/>
                </a:solidFill>
                <a:latin typeface="新宋体" panose="02010609030101010101" pitchFamily="49" charset="-122"/>
                <a:ea typeface="新宋体" panose="02010609030101010101" pitchFamily="49" charset="-122"/>
              </a:rPr>
              <a:t>，</a:t>
            </a:r>
            <a:r>
              <a:rPr lang="en-US" altLang="zh-CN" dirty="0" smtClean="0">
                <a:solidFill>
                  <a:srgbClr val="000000"/>
                </a:solidFill>
                <a:latin typeface="新宋体" panose="02010609030101010101" pitchFamily="49" charset="-122"/>
                <a:ea typeface="新宋体" panose="02010609030101010101" pitchFamily="49" charset="-122"/>
              </a:rPr>
              <a:t>6</a:t>
            </a:r>
            <a:r>
              <a:rPr lang="en-US" altLang="zh-CN" dirty="0" smtClean="0">
                <a:solidFill>
                  <a:srgbClr val="000000"/>
                </a:solidFill>
                <a:latin typeface="新宋体" panose="02010609030101010101" pitchFamily="49" charset="-122"/>
                <a:ea typeface="新宋体" panose="02010609030101010101" pitchFamily="49" charset="-122"/>
              </a:rPr>
              <a:t>%</a:t>
            </a:r>
            <a:r>
              <a:rPr lang="zh-CN" altLang="en-US" dirty="0" smtClean="0">
                <a:solidFill>
                  <a:srgbClr val="000000"/>
                </a:solidFill>
                <a:latin typeface="新宋体" panose="02010609030101010101" pitchFamily="49" charset="-122"/>
                <a:ea typeface="新宋体" panose="02010609030101010101" pitchFamily="49" charset="-122"/>
              </a:rPr>
              <a:t>；以及两档税率</a:t>
            </a:r>
            <a:r>
              <a:rPr lang="en-US" altLang="zh-CN" dirty="0" smtClean="0">
                <a:solidFill>
                  <a:srgbClr val="000000"/>
                </a:solidFill>
                <a:latin typeface="新宋体" panose="02010609030101010101" pitchFamily="49" charset="-122"/>
                <a:ea typeface="新宋体" panose="02010609030101010101" pitchFamily="49" charset="-122"/>
              </a:rPr>
              <a:t>5</a:t>
            </a:r>
            <a:r>
              <a:rPr lang="en-US" altLang="zh-CN" dirty="0" smtClean="0">
                <a:solidFill>
                  <a:srgbClr val="000000"/>
                </a:solidFill>
                <a:latin typeface="新宋体" panose="02010609030101010101" pitchFamily="49" charset="-122"/>
                <a:ea typeface="新宋体" panose="02010609030101010101" pitchFamily="49" charset="-122"/>
              </a:rPr>
              <a:t>%</a:t>
            </a:r>
            <a:r>
              <a:rPr lang="zh-CN" altLang="en-US" dirty="0" smtClean="0">
                <a:solidFill>
                  <a:srgbClr val="000000"/>
                </a:solidFill>
                <a:latin typeface="新宋体" panose="02010609030101010101" pitchFamily="49" charset="-122"/>
                <a:ea typeface="新宋体" panose="02010609030101010101" pitchFamily="49" charset="-122"/>
              </a:rPr>
              <a:t>，</a:t>
            </a:r>
            <a:r>
              <a:rPr lang="en-US" altLang="zh-CN" dirty="0" smtClean="0">
                <a:solidFill>
                  <a:srgbClr val="000000"/>
                </a:solidFill>
                <a:latin typeface="新宋体" panose="02010609030101010101" pitchFamily="49" charset="-122"/>
                <a:ea typeface="新宋体" panose="02010609030101010101" pitchFamily="49" charset="-122"/>
              </a:rPr>
              <a:t>3</a:t>
            </a:r>
            <a:r>
              <a:rPr lang="en-US" altLang="zh-CN" dirty="0" smtClean="0">
                <a:solidFill>
                  <a:srgbClr val="000000"/>
                </a:solidFill>
                <a:latin typeface="新宋体" panose="02010609030101010101" pitchFamily="49" charset="-122"/>
                <a:ea typeface="新宋体" panose="02010609030101010101" pitchFamily="49" charset="-122"/>
              </a:rPr>
              <a:t>%</a:t>
            </a:r>
            <a:r>
              <a:rPr lang="zh-CN" altLang="en-US"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5843" name="页脚占位符 2"/>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35844"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27</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5845" name="内容占位符 2"/>
          <p:cNvSpPr>
            <a:spLocks noGrp="1"/>
          </p:cNvSpPr>
          <p:nvPr>
            <p:ph idx="1"/>
          </p:nvPr>
        </p:nvSpPr>
        <p:spPr>
          <a:xfrm>
            <a:off x="333375" y="1916113"/>
            <a:ext cx="8258175" cy="3438525"/>
          </a:xfrm>
          <a:ln/>
        </p:spPr>
        <p:txBody>
          <a:bodyPr vert="horz" wrap="square" lIns="91440" tIns="45720" rIns="91440" bIns="45720" anchor="t" anchorCtr="0"/>
          <a:lstStyle/>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一、基本税率</a:t>
            </a:r>
          </a:p>
          <a:p>
            <a:pPr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增值税一般纳税人销售或者进口货物，提供加工、修理修配劳务，除低税率适用范围和销售个别旧货适用征收率外，税率一律为</a:t>
            </a:r>
            <a:r>
              <a:rPr lang="en-US" altLang="zh-CN" dirty="0" smtClean="0">
                <a:solidFill>
                  <a:srgbClr val="000000"/>
                </a:solidFill>
                <a:latin typeface="新宋体" panose="02010609030101010101" pitchFamily="49" charset="-122"/>
                <a:ea typeface="新宋体" panose="02010609030101010101" pitchFamily="49" charset="-122"/>
              </a:rPr>
              <a:t>13%</a:t>
            </a:r>
            <a:r>
              <a:rPr lang="zh-CN" altLang="en-US" dirty="0">
                <a:solidFill>
                  <a:srgbClr val="000000"/>
                </a:solidFill>
                <a:latin typeface="新宋体" panose="02010609030101010101" pitchFamily="49" charset="-122"/>
                <a:ea typeface="新宋体" panose="02010609030101010101" pitchFamily="49" charset="-122"/>
              </a:rPr>
              <a:t>，这就是通常所说的基本税率。</a:t>
            </a:r>
          </a:p>
        </p:txBody>
      </p:sp>
      <p:sp>
        <p:nvSpPr>
          <p:cNvPr id="77827" name="Rectangle 3"/>
          <p:cNvSpPr>
            <a:spLocks noChangeArrowheads="1"/>
          </p:cNvSpPr>
          <p:nvPr/>
        </p:nvSpPr>
        <p:spPr bwMode="auto">
          <a:xfrm>
            <a:off x="0" y="0"/>
            <a:ext cx="6743700" cy="827088"/>
          </a:xfrm>
          <a:prstGeom prst="rect">
            <a:avLst/>
          </a:prstGeom>
          <a:noFill/>
          <a:ln w="9525">
            <a:no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增值税税率与征收率</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686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3686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28</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6869" name="Rectangle 3"/>
          <p:cNvSpPr>
            <a:spLocks noGrp="1"/>
          </p:cNvSpPr>
          <p:nvPr>
            <p:ph idx="1"/>
          </p:nvPr>
        </p:nvSpPr>
        <p:spPr>
          <a:xfrm>
            <a:off x="296863" y="1063625"/>
            <a:ext cx="8389937" cy="5062538"/>
          </a:xfrm>
          <a:ln/>
        </p:spPr>
        <p:txBody>
          <a:bodyPr vert="horz" wrap="square" lIns="91440" tIns="45720" rIns="91440" bIns="45720" anchor="t" anchorCtr="0"/>
          <a:lstStyle/>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二、低税率</a:t>
            </a:r>
          </a:p>
          <a:p>
            <a:pPr eaLnBrk="1" hangingPunct="1">
              <a:buFont typeface="Arial" panose="020B0604020202020204" pitchFamily="34" charset="0"/>
              <a:buChar char="•"/>
            </a:pPr>
            <a:r>
              <a:rPr lang="zh-CN" altLang="en-US" sz="2400" dirty="0">
                <a:solidFill>
                  <a:srgbClr val="000000"/>
                </a:solidFill>
                <a:latin typeface="新宋体" panose="02010609030101010101" pitchFamily="49" charset="-122"/>
                <a:ea typeface="新宋体" panose="02010609030101010101" pitchFamily="49" charset="-122"/>
              </a:rPr>
              <a:t>增值税一般纳税人销售或者进口下列货物，按低税率计征增值税，低税率</a:t>
            </a:r>
            <a:r>
              <a:rPr lang="zh-CN" altLang="en-US" sz="2400" dirty="0" smtClean="0">
                <a:solidFill>
                  <a:srgbClr val="000000"/>
                </a:solidFill>
                <a:latin typeface="新宋体" panose="02010609030101010101" pitchFamily="49" charset="-122"/>
                <a:ea typeface="新宋体" panose="02010609030101010101" pitchFamily="49" charset="-122"/>
              </a:rPr>
              <a:t>为</a:t>
            </a:r>
            <a:r>
              <a:rPr lang="en-US" altLang="zh-CN" sz="2400" dirty="0" smtClean="0">
                <a:solidFill>
                  <a:srgbClr val="000000"/>
                </a:solidFill>
                <a:latin typeface="新宋体" panose="02010609030101010101" pitchFamily="49" charset="-122"/>
                <a:ea typeface="新宋体" panose="02010609030101010101" pitchFamily="49" charset="-122"/>
              </a:rPr>
              <a:t>9%</a:t>
            </a:r>
            <a:r>
              <a:rPr lang="zh-CN" altLang="en-US" sz="2400" dirty="0">
                <a:solidFill>
                  <a:srgbClr val="000000"/>
                </a:solidFill>
                <a:latin typeface="新宋体" panose="02010609030101010101" pitchFamily="49" charset="-122"/>
                <a:ea typeface="新宋体" panose="02010609030101010101" pitchFamily="49" charset="-122"/>
              </a:rPr>
              <a:t>。</a:t>
            </a:r>
          </a:p>
          <a:p>
            <a:pPr eaLnBrk="1" hangingPunct="1">
              <a:buFont typeface="BatangChe"/>
              <a:buNone/>
            </a:pPr>
            <a:r>
              <a:rPr lang="en-US" altLang="zh-CN" sz="2400" dirty="0">
                <a:solidFill>
                  <a:srgbClr val="000000"/>
                </a:solidFill>
                <a:latin typeface="新宋体" panose="02010609030101010101" pitchFamily="49" charset="-122"/>
                <a:ea typeface="新宋体" panose="02010609030101010101" pitchFamily="49" charset="-122"/>
              </a:rPr>
              <a:t>(1)</a:t>
            </a:r>
            <a:r>
              <a:rPr lang="zh-CN" altLang="en-US" sz="2400" dirty="0">
                <a:solidFill>
                  <a:srgbClr val="000000"/>
                </a:solidFill>
                <a:latin typeface="新宋体" panose="02010609030101010101" pitchFamily="49" charset="-122"/>
                <a:ea typeface="新宋体" panose="02010609030101010101" pitchFamily="49" charset="-122"/>
              </a:rPr>
              <a:t>粮食、食用植物油、</a:t>
            </a:r>
            <a:r>
              <a:rPr lang="zh-CN" altLang="en-US" sz="2400" u="sng" dirty="0">
                <a:solidFill>
                  <a:srgbClr val="000000"/>
                </a:solidFill>
                <a:latin typeface="新宋体" panose="02010609030101010101" pitchFamily="49" charset="-122"/>
                <a:ea typeface="新宋体" panose="02010609030101010101" pitchFamily="49" charset="-122"/>
              </a:rPr>
              <a:t>鲜奶</a:t>
            </a:r>
            <a:r>
              <a:rPr lang="zh-CN" altLang="en-US" sz="2400" dirty="0">
                <a:solidFill>
                  <a:srgbClr val="000000"/>
                </a:solidFill>
                <a:latin typeface="新宋体" panose="02010609030101010101" pitchFamily="49" charset="-122"/>
                <a:ea typeface="新宋体" panose="02010609030101010101" pitchFamily="49" charset="-122"/>
              </a:rPr>
              <a:t>。</a:t>
            </a:r>
          </a:p>
          <a:p>
            <a:pPr eaLnBrk="1" hangingPunct="1">
              <a:buFont typeface="BatangChe"/>
              <a:buNone/>
            </a:pPr>
            <a:r>
              <a:rPr lang="en-US" altLang="zh-CN" sz="2400" dirty="0">
                <a:solidFill>
                  <a:srgbClr val="000000"/>
                </a:solidFill>
                <a:latin typeface="新宋体" panose="02010609030101010101" pitchFamily="49" charset="-122"/>
                <a:ea typeface="新宋体" panose="02010609030101010101" pitchFamily="49" charset="-122"/>
              </a:rPr>
              <a:t>(2)</a:t>
            </a:r>
            <a:r>
              <a:rPr lang="zh-CN" altLang="en-US" sz="2400" dirty="0">
                <a:solidFill>
                  <a:srgbClr val="000000"/>
                </a:solidFill>
                <a:latin typeface="新宋体" panose="02010609030101010101" pitchFamily="49" charset="-122"/>
                <a:ea typeface="新宋体" panose="02010609030101010101" pitchFamily="49" charset="-122"/>
              </a:rPr>
              <a:t>自来水、暖气、冷气、热水、煤气、石油液化气、天然气、沼气、居民用煤炭制品。</a:t>
            </a:r>
          </a:p>
          <a:p>
            <a:pPr eaLnBrk="1" hangingPunct="1">
              <a:buFont typeface="BatangChe"/>
              <a:buNone/>
            </a:pPr>
            <a:r>
              <a:rPr lang="en-US" altLang="zh-CN" sz="2400" dirty="0">
                <a:solidFill>
                  <a:srgbClr val="000000"/>
                </a:solidFill>
                <a:latin typeface="新宋体" panose="02010609030101010101" pitchFamily="49" charset="-122"/>
                <a:ea typeface="新宋体" panose="02010609030101010101" pitchFamily="49" charset="-122"/>
              </a:rPr>
              <a:t>(3)</a:t>
            </a:r>
            <a:r>
              <a:rPr lang="zh-CN" altLang="en-US" sz="2400" dirty="0">
                <a:solidFill>
                  <a:srgbClr val="000000"/>
                </a:solidFill>
                <a:latin typeface="新宋体" panose="02010609030101010101" pitchFamily="49" charset="-122"/>
                <a:ea typeface="新宋体" panose="02010609030101010101" pitchFamily="49" charset="-122"/>
              </a:rPr>
              <a:t>图书、报纸、杂志。</a:t>
            </a:r>
          </a:p>
          <a:p>
            <a:pPr eaLnBrk="1" hangingPunct="1">
              <a:buFont typeface="BatangChe"/>
              <a:buNone/>
            </a:pPr>
            <a:r>
              <a:rPr lang="en-US" altLang="zh-CN" sz="2400" dirty="0">
                <a:solidFill>
                  <a:srgbClr val="000000"/>
                </a:solidFill>
                <a:latin typeface="新宋体" panose="02010609030101010101" pitchFamily="49" charset="-122"/>
                <a:ea typeface="新宋体" panose="02010609030101010101" pitchFamily="49" charset="-122"/>
              </a:rPr>
              <a:t>(4)</a:t>
            </a:r>
            <a:r>
              <a:rPr lang="zh-CN" altLang="en-US" sz="2400" dirty="0">
                <a:solidFill>
                  <a:srgbClr val="000000"/>
                </a:solidFill>
                <a:latin typeface="新宋体" panose="02010609030101010101" pitchFamily="49" charset="-122"/>
                <a:ea typeface="新宋体" panose="02010609030101010101" pitchFamily="49" charset="-122"/>
              </a:rPr>
              <a:t>饲料、化肥、农药、农机（不包括农机零部件）、农膜。</a:t>
            </a:r>
          </a:p>
          <a:p>
            <a:pPr eaLnBrk="1" hangingPunct="1">
              <a:buFont typeface="BatangChe"/>
              <a:buNone/>
            </a:pPr>
            <a:r>
              <a:rPr lang="en-US" altLang="zh-CN" sz="2400" dirty="0">
                <a:solidFill>
                  <a:srgbClr val="000000"/>
                </a:solidFill>
                <a:latin typeface="新宋体" panose="02010609030101010101" pitchFamily="49" charset="-122"/>
                <a:ea typeface="新宋体" panose="02010609030101010101" pitchFamily="49" charset="-122"/>
              </a:rPr>
              <a:t>(5)</a:t>
            </a:r>
            <a:r>
              <a:rPr lang="zh-CN" altLang="en-US" sz="2400" dirty="0">
                <a:solidFill>
                  <a:srgbClr val="000000"/>
                </a:solidFill>
                <a:latin typeface="新宋体" panose="02010609030101010101" pitchFamily="49" charset="-122"/>
                <a:ea typeface="新宋体" panose="02010609030101010101" pitchFamily="49" charset="-122"/>
              </a:rPr>
              <a:t>国务院规定的其他货物。</a:t>
            </a:r>
          </a:p>
          <a:p>
            <a:pPr eaLnBrk="1" hangingPunct="1">
              <a:buFont typeface="Arial" panose="020B0604020202020204" pitchFamily="34" charset="0"/>
              <a:buChar char="•"/>
            </a:pPr>
            <a:r>
              <a:rPr lang="zh-CN" altLang="en-US" sz="2400" dirty="0">
                <a:solidFill>
                  <a:srgbClr val="000000"/>
                </a:solidFill>
                <a:latin typeface="新宋体" panose="02010609030101010101" pitchFamily="49" charset="-122"/>
                <a:ea typeface="新宋体" panose="02010609030101010101" pitchFamily="49" charset="-122"/>
              </a:rPr>
              <a:t>另外，根据国务院的决定：农业产品、音像制品、电子出版物、二甲醚的增值税税率也</a:t>
            </a:r>
            <a:r>
              <a:rPr lang="zh-CN" altLang="en-US" sz="2400" dirty="0" smtClean="0">
                <a:solidFill>
                  <a:srgbClr val="000000"/>
                </a:solidFill>
                <a:latin typeface="新宋体" panose="02010609030101010101" pitchFamily="49" charset="-122"/>
                <a:ea typeface="新宋体" panose="02010609030101010101" pitchFamily="49" charset="-122"/>
              </a:rPr>
              <a:t>为</a:t>
            </a:r>
            <a:r>
              <a:rPr lang="en-US" altLang="zh-CN" sz="2400" dirty="0" smtClean="0">
                <a:solidFill>
                  <a:srgbClr val="000000"/>
                </a:solidFill>
                <a:latin typeface="新宋体" panose="02010609030101010101" pitchFamily="49" charset="-122"/>
                <a:ea typeface="新宋体" panose="02010609030101010101" pitchFamily="49" charset="-122"/>
              </a:rPr>
              <a:t>9%</a:t>
            </a:r>
            <a:r>
              <a:rPr lang="zh-CN" altLang="en-US" sz="2400" dirty="0">
                <a:solidFill>
                  <a:srgbClr val="000000"/>
                </a:solidFill>
                <a:latin typeface="新宋体" panose="02010609030101010101" pitchFamily="49" charset="-122"/>
                <a:ea typeface="新宋体" panose="02010609030101010101" pitchFamily="49" charset="-122"/>
              </a:rPr>
              <a:t>。</a:t>
            </a:r>
          </a:p>
        </p:txBody>
      </p:sp>
      <p:sp>
        <p:nvSpPr>
          <p:cNvPr id="36870" name="Rectangle 4"/>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增值税税率与征收率</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789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3789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29</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7893" name="Rectangle 2"/>
          <p:cNvSpPr>
            <a:spLocks noGrp="1"/>
          </p:cNvSpPr>
          <p:nvPr>
            <p:ph idx="1"/>
          </p:nvPr>
        </p:nvSpPr>
        <p:spPr>
          <a:xfrm>
            <a:off x="180975" y="1281113"/>
            <a:ext cx="8709025" cy="4859337"/>
          </a:xfrm>
          <a:ln/>
        </p:spPr>
        <p:txBody>
          <a:bodyPr vert="horz" wrap="square" lIns="91440" tIns="45720" rIns="91440" bIns="45720" anchor="t" anchorCtr="0"/>
          <a:lstStyle/>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三、零税率</a:t>
            </a:r>
          </a:p>
          <a:p>
            <a:pPr eaLnBrk="1" hangingPunct="1">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纳税人出口货物税率为零，国务院另有规定的除外</a:t>
            </a:r>
          </a:p>
          <a:p>
            <a:pPr eaLnBrk="1" hangingPunct="1">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税率为零≠免税。</a:t>
            </a:r>
          </a:p>
          <a:p>
            <a:pPr lvl="1" eaLnBrk="1" hangingPunct="1">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免税，是指货物仅仅是在出口环节不征收增值税</a:t>
            </a:r>
          </a:p>
          <a:p>
            <a:pPr lvl="1" eaLnBrk="1" hangingPunct="1">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零税率，是指对出口货物除了在出口环节不征增值税之外，还要对该产品在出口前已经缴纳的增值税进行退税，使该出口产品在出口时完全不含增值税税款</a:t>
            </a:r>
          </a:p>
        </p:txBody>
      </p:sp>
      <p:sp>
        <p:nvSpPr>
          <p:cNvPr id="37894" name="Rectangle 3"/>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增值税税率与征收率</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921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922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3</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9221" name="Rectangle 2"/>
          <p:cNvSpPr>
            <a:spLocks noGrp="1"/>
          </p:cNvSpPr>
          <p:nvPr>
            <p:ph type="title"/>
          </p:nvPr>
        </p:nvSpPr>
        <p:spPr>
          <a:ln/>
        </p:spPr>
        <p:txBody>
          <a:bodyPr vert="horz" wrap="square" lIns="91440" tIns="45720" rIns="91440" bIns="45720" anchor="ctr" anchorCtr="0"/>
          <a:lstStyle/>
          <a:p>
            <a:pPr algn="l"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p>
        </p:txBody>
      </p:sp>
      <p:sp>
        <p:nvSpPr>
          <p:cNvPr id="9222" name="Rectangle 3"/>
          <p:cNvSpPr>
            <a:spLocks noGrp="1"/>
          </p:cNvSpPr>
          <p:nvPr>
            <p:ph idx="1"/>
          </p:nvPr>
        </p:nvSpPr>
        <p:spPr>
          <a:xfrm>
            <a:off x="457200" y="4081463"/>
            <a:ext cx="8229600" cy="2044700"/>
          </a:xfrm>
          <a:ln/>
        </p:spPr>
        <p:txBody>
          <a:bodyPr vert="horz" wrap="square" lIns="91440" tIns="45720" rIns="91440" bIns="45720" anchor="t" anchorCtr="0"/>
          <a:lstStyle/>
          <a:p>
            <a:pPr eaLnBrk="1" hangingPunct="1"/>
            <a:r>
              <a:rPr lang="zh-CN" altLang="en-US" sz="2800" dirty="0">
                <a:solidFill>
                  <a:srgbClr val="000000"/>
                </a:solidFill>
                <a:latin typeface="新宋体" panose="02010609030101010101" pitchFamily="49" charset="-122"/>
                <a:ea typeface="新宋体" panose="02010609030101010101" pitchFamily="49" charset="-122"/>
              </a:rPr>
              <a:t>现行增值税是对在我国境内销售货物或者提供加工、修理修配劳务以及进口货物的单位和个人，以其增值额或货物进口金额为计税依据，采用税款抵扣制原则多环节征收的一种流转税。</a:t>
            </a:r>
          </a:p>
        </p:txBody>
      </p:sp>
      <p:pic>
        <p:nvPicPr>
          <p:cNvPr id="9223" name="Picture 4" descr="1344-110476974002233113"/>
          <p:cNvPicPr>
            <a:picLocks noChangeAspect="1"/>
          </p:cNvPicPr>
          <p:nvPr/>
        </p:nvPicPr>
        <p:blipFill>
          <a:blip r:embed="rId2" cstate="print"/>
          <a:stretch>
            <a:fillRect/>
          </a:stretch>
        </p:blipFill>
        <p:spPr>
          <a:xfrm>
            <a:off x="330200" y="1236663"/>
            <a:ext cx="8445500" cy="2305050"/>
          </a:xfrm>
          <a:prstGeom prst="rect">
            <a:avLst/>
          </a:prstGeom>
          <a:noFill/>
          <a:ln w="9525">
            <a:noFill/>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3891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3891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30</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38917" name="Rectangle 3"/>
          <p:cNvSpPr>
            <a:spLocks noGrp="1"/>
          </p:cNvSpPr>
          <p:nvPr>
            <p:ph idx="1"/>
          </p:nvPr>
        </p:nvSpPr>
        <p:spPr>
          <a:xfrm>
            <a:off x="225425" y="1006475"/>
            <a:ext cx="8461375" cy="5119688"/>
          </a:xfrm>
          <a:ln/>
        </p:spPr>
        <p:txBody>
          <a:bodyPr vert="horz" wrap="square" lIns="91440" tIns="45720" rIns="91440" bIns="45720" anchor="t" anchorCtr="0"/>
          <a:lstStyle/>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四、征收率</a:t>
            </a:r>
          </a:p>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   		  增值税对小规模纳税人采用简易征收办法，对小规模纳税人适用的税率为征收率。</a:t>
            </a:r>
          </a:p>
          <a:p>
            <a:pPr eaLnBrk="1" hangingPunct="1">
              <a:buClr>
                <a:srgbClr val="0000FF"/>
              </a:buClr>
              <a:buFont typeface="MS Outlook" panose="05010100010000000000"/>
              <a:buChar char="E"/>
            </a:pPr>
            <a:r>
              <a:rPr lang="zh-CN" altLang="en-US" dirty="0">
                <a:solidFill>
                  <a:srgbClr val="000000"/>
                </a:solidFill>
                <a:latin typeface="新宋体" panose="02010609030101010101" pitchFamily="49" charset="-122"/>
                <a:ea typeface="新宋体" panose="02010609030101010101" pitchFamily="49" charset="-122"/>
              </a:rPr>
              <a:t>小规模纳税人经营规模小，会计核</a:t>
            </a:r>
            <a:r>
              <a:rPr lang="zh-CN" altLang="en-US" dirty="0" smtClean="0">
                <a:solidFill>
                  <a:srgbClr val="000000"/>
                </a:solidFill>
                <a:latin typeface="新宋体" panose="02010609030101010101" pitchFamily="49" charset="-122"/>
                <a:ea typeface="新宋体" panose="02010609030101010101" pitchFamily="49" charset="-122"/>
              </a:rPr>
              <a:t>算可能不</a:t>
            </a:r>
            <a:r>
              <a:rPr lang="zh-CN" altLang="en-US" dirty="0">
                <a:solidFill>
                  <a:srgbClr val="000000"/>
                </a:solidFill>
                <a:latin typeface="新宋体" panose="02010609030101010101" pitchFamily="49" charset="-122"/>
                <a:ea typeface="新宋体" panose="02010609030101010101" pitchFamily="49" charset="-122"/>
              </a:rPr>
              <a:t>健全，难以按照前述增值税税率计税和使用增值税专用发票抵扣进项税款，因此实行按销售额与征收率计算应纳税额的简易办法。</a:t>
            </a:r>
          </a:p>
          <a:p>
            <a:pPr eaLnBrk="1" hangingPunct="1">
              <a:buClr>
                <a:srgbClr val="0000FF"/>
              </a:buClr>
              <a:buFont typeface="MS Outlook" panose="05010100010000000000"/>
              <a:buChar char="E"/>
            </a:pPr>
            <a:r>
              <a:rPr lang="en-US" altLang="zh-CN" dirty="0">
                <a:solidFill>
                  <a:srgbClr val="000000"/>
                </a:solidFill>
                <a:latin typeface="新宋体" panose="02010609030101010101" pitchFamily="49" charset="-122"/>
                <a:ea typeface="新宋体" panose="02010609030101010101" pitchFamily="49" charset="-122"/>
              </a:rPr>
              <a:t>2009.1.1</a:t>
            </a:r>
            <a:r>
              <a:rPr lang="zh-CN" altLang="en-US" dirty="0">
                <a:solidFill>
                  <a:srgbClr val="000000"/>
                </a:solidFill>
                <a:latin typeface="新宋体" panose="02010609030101010101" pitchFamily="49" charset="-122"/>
                <a:ea typeface="新宋体" panose="02010609030101010101" pitchFamily="49" charset="-122"/>
              </a:rPr>
              <a:t>起小规模纳税人增值税征收率由过去的</a:t>
            </a:r>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统一调整为</a:t>
            </a:r>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a:t>
            </a:r>
          </a:p>
        </p:txBody>
      </p:sp>
      <p:sp>
        <p:nvSpPr>
          <p:cNvPr id="38918" name="Rectangle 4"/>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增值税税率与征收率</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4"/>
          <p:cNvSpPr txBox="1">
            <a:spLocks noGrp="1"/>
          </p:cNvSpPr>
          <p:nvPr>
            <p:ph type="dt" sz="half" idx="10"/>
          </p:nvPr>
        </p:nvSpPr>
        <p:spPr>
          <a:xfrm>
            <a:off x="457200" y="6245225"/>
            <a:ext cx="2133600" cy="476250"/>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6083" name="Rectangle 6"/>
          <p:cNvSpPr txBox="1">
            <a:spLocks noGrp="1"/>
          </p:cNvSpPr>
          <p:nvPr>
            <p:ph type="sldNum" sz="quarter" idx="12"/>
          </p:nvPr>
        </p:nvSpPr>
        <p:spPr>
          <a:xfrm>
            <a:off x="6553200" y="6245225"/>
            <a:ext cx="2133600" cy="476250"/>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31</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97282" name="Rectangle 2"/>
          <p:cNvSpPr>
            <a:spLocks noChangeArrowheads="1"/>
          </p:cNvSpPr>
          <p:nvPr/>
        </p:nvSpPr>
        <p:spPr bwMode="auto">
          <a:xfrm>
            <a:off x="1139825" y="366713"/>
            <a:ext cx="5848350" cy="603250"/>
          </a:xfrm>
          <a:prstGeom prst="rect">
            <a:avLst/>
          </a:prstGeom>
          <a:noFill/>
          <a:ln w="12700">
            <a:noFill/>
            <a:miter lim="800000"/>
          </a:ln>
          <a:effectLst/>
        </p:spPr>
        <p:txBody>
          <a:bodyPr lIns="84664" tIns="42332" rIns="84664" bIns="42332">
            <a:spAutoFit/>
          </a:bodyPr>
          <a:lstStyle/>
          <a:p>
            <a:pPr marL="0" marR="0" lvl="0" indent="0" algn="ctr" defTabSz="846455" rtl="0" eaLnBrk="1" fontAlgn="auto" latinLnBrk="0" hangingPunct="1">
              <a:lnSpc>
                <a:spcPct val="100000"/>
              </a:lnSpc>
              <a:spcBef>
                <a:spcPts val="0"/>
              </a:spcBef>
              <a:spcAft>
                <a:spcPts val="0"/>
              </a:spcAft>
              <a:buClrTx/>
              <a:buSzTx/>
              <a:buFontTx/>
              <a:buNone/>
              <a:defRPr/>
            </a:pPr>
            <a:r>
              <a:rPr kumimoji="1" lang="zh-CN" altLang="en-US" sz="34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增值税应纳税额的计算方法</a:t>
            </a:r>
          </a:p>
        </p:txBody>
      </p:sp>
      <p:graphicFrame>
        <p:nvGraphicFramePr>
          <p:cNvPr id="97283" name="Group 3"/>
          <p:cNvGraphicFramePr>
            <a:graphicFrameLocks noGrp="1"/>
          </p:cNvGraphicFramePr>
          <p:nvPr/>
        </p:nvGraphicFramePr>
        <p:xfrm>
          <a:off x="323850" y="1004888"/>
          <a:ext cx="8534400" cy="5832476"/>
        </p:xfrm>
        <a:graphic>
          <a:graphicData uri="http://schemas.openxmlformats.org/drawingml/2006/table">
            <a:tbl>
              <a:tblPr/>
              <a:tblGrid>
                <a:gridCol w="1676400"/>
                <a:gridCol w="3813175"/>
                <a:gridCol w="3044825"/>
              </a:tblGrid>
              <a:tr h="5842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dirty="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1528763">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1166813">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25527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381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endParaRPr kumimoji="0" lang="zh-CN" altLang="zh-CN" sz="2500" b="0" i="0" u="none" strike="noStrike" cap="none" normalizeH="0" baseline="0" dirty="0" smtClean="0">
                        <a:ln>
                          <a:noFill/>
                        </a:ln>
                        <a:solidFill>
                          <a:schemeClr val="accent2"/>
                        </a:solidFill>
                        <a:effectLst>
                          <a:outerShdw blurRad="38100" dist="38100" dir="2700000" algn="tl">
                            <a:srgbClr val="C0C0C0"/>
                          </a:outerShdw>
                        </a:effectLst>
                        <a:latin typeface="Arial Narrow" panose="020B0606020202030204" pitchFamily="34" charset="0"/>
                        <a:ea typeface="新宋体" panose="02010609030101010101" pitchFamily="49" charset="-122"/>
                      </a:endParaRPr>
                    </a:p>
                  </a:txBody>
                  <a:tcPr marL="84664" marR="84664" marT="42332" marB="42332" horzOverflow="overflow">
                    <a:lnL w="1905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7305" name="Rectangle 25"/>
          <p:cNvSpPr>
            <a:spLocks noChangeArrowheads="1"/>
          </p:cNvSpPr>
          <p:nvPr/>
        </p:nvSpPr>
        <p:spPr bwMode="auto">
          <a:xfrm>
            <a:off x="430213" y="1068388"/>
            <a:ext cx="1782763"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计算类型</a:t>
            </a:r>
          </a:p>
        </p:txBody>
      </p:sp>
      <p:sp>
        <p:nvSpPr>
          <p:cNvPr id="97306" name="Rectangle 26"/>
          <p:cNvSpPr>
            <a:spLocks noChangeArrowheads="1"/>
          </p:cNvSpPr>
          <p:nvPr/>
        </p:nvSpPr>
        <p:spPr bwMode="auto">
          <a:xfrm>
            <a:off x="3059113" y="1068388"/>
            <a:ext cx="2095500"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计算公式</a:t>
            </a:r>
          </a:p>
        </p:txBody>
      </p:sp>
      <p:sp>
        <p:nvSpPr>
          <p:cNvPr id="97307" name="Rectangle 27"/>
          <p:cNvSpPr>
            <a:spLocks noChangeArrowheads="1"/>
          </p:cNvSpPr>
          <p:nvPr/>
        </p:nvSpPr>
        <p:spPr bwMode="auto">
          <a:xfrm>
            <a:off x="6516688" y="1068388"/>
            <a:ext cx="1966913"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适用范围</a:t>
            </a:r>
          </a:p>
        </p:txBody>
      </p:sp>
      <p:sp>
        <p:nvSpPr>
          <p:cNvPr id="97308" name="Rectangle 28"/>
          <p:cNvSpPr>
            <a:spLocks noChangeArrowheads="1"/>
          </p:cNvSpPr>
          <p:nvPr/>
        </p:nvSpPr>
        <p:spPr bwMode="auto">
          <a:xfrm>
            <a:off x="323850" y="1897063"/>
            <a:ext cx="1963738"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基本方法</a:t>
            </a:r>
          </a:p>
        </p:txBody>
      </p:sp>
      <p:sp>
        <p:nvSpPr>
          <p:cNvPr id="97309" name="Rectangle 29"/>
          <p:cNvSpPr>
            <a:spLocks noChangeArrowheads="1"/>
          </p:cNvSpPr>
          <p:nvPr/>
        </p:nvSpPr>
        <p:spPr bwMode="auto">
          <a:xfrm>
            <a:off x="2019300" y="1579563"/>
            <a:ext cx="3698875" cy="168592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应纳增值税额</a:t>
            </a:r>
          </a:p>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当期销项税额</a:t>
            </a:r>
          </a:p>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－当期进项税额</a:t>
            </a:r>
          </a:p>
        </p:txBody>
      </p:sp>
      <p:sp>
        <p:nvSpPr>
          <p:cNvPr id="97310" name="Rectangle 30"/>
          <p:cNvSpPr>
            <a:spLocks noChangeArrowheads="1"/>
          </p:cNvSpPr>
          <p:nvPr/>
        </p:nvSpPr>
        <p:spPr bwMode="auto">
          <a:xfrm>
            <a:off x="5813425" y="1770063"/>
            <a:ext cx="3006725" cy="88582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一般纳税人销售货物和提供应税劳务</a:t>
            </a:r>
          </a:p>
        </p:txBody>
      </p:sp>
      <p:sp>
        <p:nvSpPr>
          <p:cNvPr id="97311" name="Rectangle 31"/>
          <p:cNvSpPr>
            <a:spLocks noChangeArrowheads="1"/>
          </p:cNvSpPr>
          <p:nvPr/>
        </p:nvSpPr>
        <p:spPr bwMode="auto">
          <a:xfrm>
            <a:off x="323850" y="3175000"/>
            <a:ext cx="1887538"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简易方法</a:t>
            </a:r>
          </a:p>
        </p:txBody>
      </p:sp>
      <p:sp>
        <p:nvSpPr>
          <p:cNvPr id="97312" name="Rectangle 32"/>
          <p:cNvSpPr>
            <a:spLocks noChangeArrowheads="1"/>
          </p:cNvSpPr>
          <p:nvPr/>
        </p:nvSpPr>
        <p:spPr bwMode="auto">
          <a:xfrm>
            <a:off x="2087563" y="3009900"/>
            <a:ext cx="3124200" cy="88582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应纳税额</a:t>
            </a:r>
          </a:p>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销售额</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税率</a:t>
            </a:r>
          </a:p>
        </p:txBody>
      </p:sp>
      <p:sp>
        <p:nvSpPr>
          <p:cNvPr id="97313" name="Rectangle 33"/>
          <p:cNvSpPr>
            <a:spLocks noChangeArrowheads="1"/>
          </p:cNvSpPr>
          <p:nvPr/>
        </p:nvSpPr>
        <p:spPr bwMode="auto">
          <a:xfrm>
            <a:off x="5883275" y="3009900"/>
            <a:ext cx="2811463" cy="88582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1. </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小规模纳税人</a:t>
            </a:r>
          </a:p>
          <a:p>
            <a:pPr marL="0" marR="0" lvl="0" indent="0" algn="just" defTabSz="846455" rtl="0" eaLnBrk="1" fontAlgn="auto" latinLnBrk="0" hangingPunct="1">
              <a:lnSpc>
                <a:spcPct val="100000"/>
              </a:lnSpc>
              <a:spcBef>
                <a:spcPts val="0"/>
              </a:spcBef>
              <a:spcAft>
                <a:spcPts val="0"/>
              </a:spcAft>
              <a:buClrTx/>
              <a:buSzTx/>
              <a:buFontTx/>
              <a:buNone/>
              <a:defRPr/>
            </a:pP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2. </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销售特定货物</a:t>
            </a:r>
          </a:p>
        </p:txBody>
      </p:sp>
      <p:sp>
        <p:nvSpPr>
          <p:cNvPr id="97314" name="Rectangle 34"/>
          <p:cNvSpPr>
            <a:spLocks noChangeArrowheads="1"/>
          </p:cNvSpPr>
          <p:nvPr/>
        </p:nvSpPr>
        <p:spPr bwMode="auto">
          <a:xfrm>
            <a:off x="323850" y="4768850"/>
            <a:ext cx="1674813"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进口方法</a:t>
            </a:r>
          </a:p>
        </p:txBody>
      </p:sp>
      <p:sp>
        <p:nvSpPr>
          <p:cNvPr id="97315" name="Rectangle 35"/>
          <p:cNvSpPr>
            <a:spLocks noChangeArrowheads="1"/>
          </p:cNvSpPr>
          <p:nvPr/>
        </p:nvSpPr>
        <p:spPr bwMode="auto">
          <a:xfrm>
            <a:off x="2087563" y="4002088"/>
            <a:ext cx="4173538" cy="88582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应纳税额 </a:t>
            </a:r>
          </a:p>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组成计税价格</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税率</a:t>
            </a:r>
          </a:p>
        </p:txBody>
      </p:sp>
      <p:sp>
        <p:nvSpPr>
          <p:cNvPr id="97316" name="Rectangle 36"/>
          <p:cNvSpPr>
            <a:spLocks noChangeArrowheads="1"/>
          </p:cNvSpPr>
          <p:nvPr/>
        </p:nvSpPr>
        <p:spPr bwMode="auto">
          <a:xfrm>
            <a:off x="2019300" y="4832350"/>
            <a:ext cx="4267200" cy="12858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组成计税价格</a:t>
            </a:r>
          </a:p>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关税完税价格</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关税</a:t>
            </a:r>
          </a:p>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       </a:t>
            </a:r>
            <a:r>
              <a:rPr kumimoji="1"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a:t>
            </a: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消费税</a:t>
            </a:r>
          </a:p>
        </p:txBody>
      </p:sp>
      <p:sp>
        <p:nvSpPr>
          <p:cNvPr id="97317" name="Rectangle 37"/>
          <p:cNvSpPr>
            <a:spLocks noChangeArrowheads="1"/>
          </p:cNvSpPr>
          <p:nvPr/>
        </p:nvSpPr>
        <p:spPr bwMode="auto">
          <a:xfrm>
            <a:off x="5883275" y="4576763"/>
            <a:ext cx="1873250" cy="485775"/>
          </a:xfrm>
          <a:prstGeom prst="rect">
            <a:avLst/>
          </a:prstGeom>
          <a:noFill/>
          <a:ln w="12700">
            <a:noFill/>
            <a:miter lim="800000"/>
          </a:ln>
          <a:effectLst/>
        </p:spPr>
        <p:txBody>
          <a:bodyPr lIns="84664" tIns="42332" rIns="84664" bIns="42332">
            <a:spAutoFit/>
          </a:bodyPr>
          <a:lstStyle/>
          <a:p>
            <a:pPr marL="0" marR="0" lvl="0" indent="0" algn="just" defTabSz="846455" rtl="0" eaLnBrk="1" fontAlgn="auto" latinLnBrk="0" hangingPunct="1">
              <a:lnSpc>
                <a:spcPct val="100000"/>
              </a:lnSpc>
              <a:spcBef>
                <a:spcPts val="0"/>
              </a:spcBef>
              <a:spcAft>
                <a:spcPts val="0"/>
              </a:spcAft>
              <a:buClrTx/>
              <a:buSzTx/>
              <a:buFontTx/>
              <a:buNone/>
              <a:defRPr/>
            </a:pPr>
            <a:r>
              <a:rPr kumimoji="1"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进口货物</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710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4710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32</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47109"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47110" name="Rectangle 3"/>
          <p:cNvSpPr>
            <a:spLocks noGrp="1"/>
          </p:cNvSpPr>
          <p:nvPr>
            <p:ph idx="1"/>
          </p:nvPr>
        </p:nvSpPr>
        <p:spPr>
          <a:ln/>
        </p:spPr>
        <p:txBody>
          <a:bodyPr vert="horz" wrap="square" lIns="91440" tIns="45720" rIns="91440" bIns="45720" anchor="t" anchorCtr="0"/>
          <a:lstStyle/>
          <a:p>
            <a:pPr eaLnBrk="1" hangingPunct="1"/>
            <a:r>
              <a:rPr lang="zh-CN" altLang="en-US" dirty="0">
                <a:solidFill>
                  <a:srgbClr val="000000"/>
                </a:solidFill>
                <a:latin typeface="新宋体" panose="02010609030101010101" pitchFamily="49" charset="-122"/>
                <a:ea typeface="新宋体" panose="02010609030101010101" pitchFamily="49" charset="-122"/>
              </a:rPr>
              <a:t>一般纳税人应纳税额的计算</a:t>
            </a:r>
          </a:p>
          <a:p>
            <a:pPr lvl="1" eaLnBrk="1" hangingPunct="1"/>
            <a:r>
              <a:rPr lang="zh-CN" altLang="en-US" dirty="0">
                <a:solidFill>
                  <a:srgbClr val="000000"/>
                </a:solidFill>
                <a:latin typeface="新宋体" panose="02010609030101010101" pitchFamily="49" charset="-122"/>
                <a:ea typeface="新宋体" panose="02010609030101010101" pitchFamily="49" charset="-122"/>
              </a:rPr>
              <a:t>采用当期购进扣税法，即应纳增值税额为当期销项税额抵扣当期进项税额后的余额</a:t>
            </a:r>
          </a:p>
          <a:p>
            <a:pPr lvl="1" eaLnBrk="1" hangingPunct="1"/>
            <a:r>
              <a:rPr lang="zh-CN" altLang="en-US" dirty="0">
                <a:solidFill>
                  <a:srgbClr val="000000"/>
                </a:solidFill>
                <a:latin typeface="新宋体" panose="02010609030101010101" pitchFamily="49" charset="-122"/>
                <a:ea typeface="新宋体" panose="02010609030101010101" pitchFamily="49" charset="-122"/>
              </a:rPr>
              <a:t>当期应纳税额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当期销项税额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当期进项税额</a:t>
            </a:r>
          </a:p>
          <a:p>
            <a:pPr lvl="1" eaLnBrk="1" hangingPunct="1"/>
            <a:r>
              <a:rPr lang="zh-CN" altLang="en-US" dirty="0">
                <a:solidFill>
                  <a:srgbClr val="000000"/>
                </a:solidFill>
                <a:latin typeface="新宋体" panose="02010609030101010101" pitchFamily="49" charset="-122"/>
                <a:ea typeface="新宋体" panose="02010609030101010101" pitchFamily="49" charset="-122"/>
              </a:rPr>
              <a:t>当期销项税额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销售额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税率</a:t>
            </a:r>
          </a:p>
          <a:p>
            <a:pPr lvl="1" eaLnBrk="1" hangingPunct="1"/>
            <a:r>
              <a:rPr lang="zh-CN" altLang="en-US" dirty="0">
                <a:solidFill>
                  <a:srgbClr val="000000"/>
                </a:solidFill>
                <a:latin typeface="新宋体" panose="02010609030101010101" pitchFamily="49" charset="-122"/>
                <a:ea typeface="新宋体" panose="02010609030101010101" pitchFamily="49" charset="-122"/>
              </a:rPr>
              <a:t>增值税一般纳税人应纳税额的确定取决于销项税额、进项税额的确定，进一步是由销售额、进项税额确定。</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813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4813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33</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48133"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48134" name="Rectangle 3"/>
          <p:cNvSpPr>
            <a:spLocks noGrp="1"/>
          </p:cNvSpPr>
          <p:nvPr>
            <p:ph idx="1"/>
          </p:nvPr>
        </p:nvSpPr>
        <p:spPr>
          <a:ln/>
        </p:spPr>
        <p:txBody>
          <a:bodyPr vert="horz" wrap="square" lIns="91440" tIns="45720" rIns="91440" bIns="45720" anchor="t" anchorCtr="0"/>
          <a:lstStyle/>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p>
          <a:p>
            <a:pPr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销项税额的计算</a:t>
            </a:r>
          </a:p>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（一）一般销售方式下的销售额</a:t>
            </a:r>
          </a:p>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   销售额是指纳税人销售货物或者应税劳务向购买方收取的全部价款和价外费用，但是不包括收取的销项税额。在对征收消费税的货物在计征增值税时，其应税销售额应包括消费税税金。</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4915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4915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34</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49157"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49158" name="Rectangle 3"/>
          <p:cNvSpPr>
            <a:spLocks noGrp="1"/>
          </p:cNvSpPr>
          <p:nvPr>
            <p:ph idx="1"/>
          </p:nvPr>
        </p:nvSpPr>
        <p:spPr>
          <a:xfrm>
            <a:off x="457200" y="1600200"/>
            <a:ext cx="8229600" cy="4946650"/>
          </a:xfrm>
          <a:ln/>
        </p:spPr>
        <p:txBody>
          <a:bodyPr vert="horz" wrap="square" lIns="91440" tIns="45720" rIns="91440" bIns="45720" anchor="t" anchorCtr="0"/>
          <a:lstStyle/>
          <a:p>
            <a:pPr eaLnBrk="1" hangingPunct="1">
              <a:lnSpc>
                <a:spcPct val="90000"/>
              </a:lnSpc>
            </a:pPr>
            <a:r>
              <a:rPr lang="zh-CN" altLang="en-US" sz="2600" dirty="0">
                <a:solidFill>
                  <a:srgbClr val="000000"/>
                </a:solidFill>
                <a:latin typeface="新宋体" panose="02010609030101010101" pitchFamily="49" charset="-122"/>
                <a:ea typeface="新宋体" panose="02010609030101010101" pitchFamily="49" charset="-122"/>
              </a:rPr>
              <a:t>价外费用</a:t>
            </a:r>
          </a:p>
          <a:p>
            <a:pPr eaLnBrk="1" hangingPunct="1">
              <a:lnSpc>
                <a:spcPct val="90000"/>
              </a:lnSpc>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           价外费用</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实则为价外收入</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是指价外向购买方收取的手续费、补贴、基金、集资费、返还利润、奖励费、违约金、延期付款利息、包装费、包装物租金、储备费、运输装卸费、代收款项、代垫款项、优质费及其他各种性质的价外收费，但</a:t>
            </a:r>
            <a:r>
              <a:rPr lang="zh-CN" altLang="en-US" sz="2600" b="1" dirty="0">
                <a:solidFill>
                  <a:srgbClr val="0070C0"/>
                </a:solidFill>
                <a:latin typeface="新宋体" panose="02010609030101010101" pitchFamily="49" charset="-122"/>
                <a:ea typeface="新宋体" panose="02010609030101010101" pitchFamily="49" charset="-122"/>
              </a:rPr>
              <a:t>不包括</a:t>
            </a:r>
            <a:r>
              <a:rPr lang="zh-CN" altLang="en-US" sz="2600" dirty="0">
                <a:solidFill>
                  <a:srgbClr val="000000"/>
                </a:solidFill>
                <a:latin typeface="新宋体" panose="02010609030101010101" pitchFamily="49" charset="-122"/>
                <a:ea typeface="新宋体" panose="02010609030101010101" pitchFamily="49" charset="-122"/>
              </a:rPr>
              <a:t>下列项目：</a:t>
            </a:r>
          </a:p>
          <a:p>
            <a:pPr eaLnBrk="1" hangingPunct="1">
              <a:lnSpc>
                <a:spcPct val="90000"/>
              </a:lnSpc>
              <a:buFont typeface="BatangChe"/>
              <a:buNone/>
            </a:pPr>
            <a:r>
              <a:rPr lang="en-US" altLang="zh-CN" sz="2600" dirty="0">
                <a:solidFill>
                  <a:srgbClr val="000000"/>
                </a:solidFill>
                <a:latin typeface="新宋体" panose="02010609030101010101" pitchFamily="49" charset="-122"/>
                <a:ea typeface="新宋体" panose="02010609030101010101" pitchFamily="49" charset="-122"/>
              </a:rPr>
              <a:t>(1) </a:t>
            </a:r>
            <a:r>
              <a:rPr lang="zh-CN" altLang="en-US" sz="2600" dirty="0">
                <a:solidFill>
                  <a:srgbClr val="000000"/>
                </a:solidFill>
                <a:latin typeface="新宋体" panose="02010609030101010101" pitchFamily="49" charset="-122"/>
                <a:ea typeface="新宋体" panose="02010609030101010101" pitchFamily="49" charset="-122"/>
              </a:rPr>
              <a:t>向购买方收取的销项税额。</a:t>
            </a:r>
          </a:p>
          <a:p>
            <a:pPr eaLnBrk="1" hangingPunct="1">
              <a:lnSpc>
                <a:spcPct val="90000"/>
              </a:lnSpc>
              <a:buFont typeface="BatangChe"/>
              <a:buNone/>
            </a:pPr>
            <a:r>
              <a:rPr lang="en-US" altLang="zh-CN" sz="2600" dirty="0">
                <a:solidFill>
                  <a:srgbClr val="000000"/>
                </a:solidFill>
                <a:latin typeface="新宋体" panose="02010609030101010101" pitchFamily="49" charset="-122"/>
                <a:ea typeface="新宋体" panose="02010609030101010101" pitchFamily="49" charset="-122"/>
              </a:rPr>
              <a:t>(2) </a:t>
            </a:r>
            <a:r>
              <a:rPr lang="zh-CN" altLang="en-US" sz="2600" dirty="0">
                <a:solidFill>
                  <a:srgbClr val="000000"/>
                </a:solidFill>
                <a:latin typeface="新宋体" panose="02010609030101010101" pitchFamily="49" charset="-122"/>
                <a:ea typeface="新宋体" panose="02010609030101010101" pitchFamily="49" charset="-122"/>
              </a:rPr>
              <a:t>受托加工应征消费税的消费品所代扣代缴的消费税。</a:t>
            </a:r>
          </a:p>
          <a:p>
            <a:pPr eaLnBrk="1" hangingPunct="1">
              <a:lnSpc>
                <a:spcPct val="90000"/>
              </a:lnSpc>
              <a:buFont typeface="BatangChe"/>
              <a:buNone/>
            </a:pPr>
            <a:r>
              <a:rPr lang="en-US" altLang="zh-CN" sz="2600" dirty="0">
                <a:solidFill>
                  <a:srgbClr val="000000"/>
                </a:solidFill>
                <a:latin typeface="新宋体" panose="02010609030101010101" pitchFamily="49" charset="-122"/>
                <a:ea typeface="新宋体" panose="02010609030101010101" pitchFamily="49" charset="-122"/>
              </a:rPr>
              <a:t>(3) </a:t>
            </a:r>
            <a:r>
              <a:rPr lang="zh-CN" altLang="en-US" sz="2600" dirty="0">
                <a:solidFill>
                  <a:srgbClr val="000000"/>
                </a:solidFill>
                <a:latin typeface="新宋体" panose="02010609030101010101" pitchFamily="49" charset="-122"/>
                <a:ea typeface="新宋体" panose="02010609030101010101" pitchFamily="49" charset="-122"/>
              </a:rPr>
              <a:t>同时符合以下条件的代垫运费。</a:t>
            </a:r>
          </a:p>
          <a:p>
            <a:pPr eaLnBrk="1" hangingPunct="1">
              <a:lnSpc>
                <a:spcPct val="90000"/>
              </a:lnSpc>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①	承运部门将运费发票开具给购货方的。</a:t>
            </a:r>
          </a:p>
          <a:p>
            <a:pPr eaLnBrk="1" hangingPunct="1">
              <a:lnSpc>
                <a:spcPct val="90000"/>
              </a:lnSpc>
              <a:buFont typeface="BatangChe"/>
              <a:buNone/>
            </a:pPr>
            <a:r>
              <a:rPr lang="zh-CN" altLang="en-US" sz="2600" dirty="0">
                <a:solidFill>
                  <a:srgbClr val="000000"/>
                </a:solidFill>
                <a:latin typeface="新宋体" panose="02010609030101010101" pitchFamily="49" charset="-122"/>
                <a:ea typeface="新宋体" panose="02010609030101010101" pitchFamily="49" charset="-122"/>
              </a:rPr>
              <a:t>②	纳税人将该项发票转交给购货方的。</a:t>
            </a:r>
          </a:p>
        </p:txBody>
      </p:sp>
      <p:sp>
        <p:nvSpPr>
          <p:cNvPr id="49159"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017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5018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35</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0181"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50182" name="Rectangle 3"/>
          <p:cNvSpPr>
            <a:spLocks noGrp="1"/>
          </p:cNvSpPr>
          <p:nvPr>
            <p:ph idx="1"/>
          </p:nvPr>
        </p:nvSpPr>
        <p:spPr>
          <a:ln/>
        </p:spPr>
        <p:txBody>
          <a:bodyPr vert="horz" wrap="square" lIns="91440" tIns="45720" rIns="91440" bIns="45720" anchor="t" anchorCtr="0"/>
          <a:lstStyle/>
          <a:p>
            <a:pPr marL="609600" indent="-609600" eaLnBrk="1" hangingPunct="1">
              <a:lnSpc>
                <a:spcPct val="90000"/>
              </a:lnSpc>
            </a:pPr>
            <a:r>
              <a:rPr lang="zh-CN" altLang="en-US" sz="2800" dirty="0">
                <a:solidFill>
                  <a:srgbClr val="000000"/>
                </a:solidFill>
                <a:latin typeface="新宋体" panose="02010609030101010101" pitchFamily="49" charset="-122"/>
                <a:ea typeface="新宋体" panose="02010609030101010101" pitchFamily="49" charset="-122"/>
              </a:rPr>
              <a:t>价外费用还不包括同时符合以下条件代为收取的政府性基金或者行政事业性收费：</a:t>
            </a:r>
          </a:p>
          <a:p>
            <a:pPr marL="609600" indent="-609600" eaLnBrk="1" hangingPunct="1">
              <a:lnSpc>
                <a:spcPct val="90000"/>
              </a:lnSpc>
              <a:buFont typeface="BatangChe"/>
              <a:buAutoNum type="arabicPeriod"/>
            </a:pPr>
            <a:r>
              <a:rPr lang="zh-CN" altLang="en-US" sz="2800" dirty="0">
                <a:solidFill>
                  <a:srgbClr val="000000"/>
                </a:solidFill>
                <a:latin typeface="新宋体" panose="02010609030101010101" pitchFamily="49" charset="-122"/>
                <a:ea typeface="新宋体" panose="02010609030101010101" pitchFamily="49" charset="-122"/>
              </a:rPr>
              <a:t>由国务院或者财政部批准设立的政府性基金，由国务院或者省级人民政府及其财政、价格主管部门批准设立的行政事业性收费</a:t>
            </a:r>
          </a:p>
          <a:p>
            <a:pPr marL="609600" indent="-609600" eaLnBrk="1" hangingPunct="1">
              <a:lnSpc>
                <a:spcPct val="90000"/>
              </a:lnSpc>
              <a:buFont typeface="BatangChe"/>
              <a:buAutoNum type="arabicPeriod"/>
            </a:pPr>
            <a:r>
              <a:rPr lang="zh-CN" altLang="en-US" sz="2800" dirty="0">
                <a:solidFill>
                  <a:srgbClr val="000000"/>
                </a:solidFill>
                <a:latin typeface="新宋体" panose="02010609030101010101" pitchFamily="49" charset="-122"/>
                <a:ea typeface="新宋体" panose="02010609030101010101" pitchFamily="49" charset="-122"/>
              </a:rPr>
              <a:t>收取时开具省级以上财政部门印制的财政票据</a:t>
            </a:r>
          </a:p>
          <a:p>
            <a:pPr marL="609600" indent="-609600" eaLnBrk="1" hangingPunct="1">
              <a:lnSpc>
                <a:spcPct val="90000"/>
              </a:lnSpc>
              <a:buFont typeface="BatangChe"/>
              <a:buAutoNum type="arabicPeriod"/>
            </a:pPr>
            <a:r>
              <a:rPr lang="zh-CN" altLang="en-US" sz="2800" dirty="0">
                <a:solidFill>
                  <a:srgbClr val="000000"/>
                </a:solidFill>
                <a:latin typeface="新宋体" panose="02010609030101010101" pitchFamily="49" charset="-122"/>
                <a:ea typeface="新宋体" panose="02010609030101010101" pitchFamily="49" charset="-122"/>
              </a:rPr>
              <a:t>所收款项全额上缴财政</a:t>
            </a:r>
          </a:p>
          <a:p>
            <a:pPr marL="609600" indent="-609600" eaLnBrk="1" hangingPunct="1">
              <a:lnSpc>
                <a:spcPct val="90000"/>
              </a:lnSpc>
            </a:pPr>
            <a:r>
              <a:rPr lang="zh-CN" altLang="en-US" sz="2800" dirty="0">
                <a:solidFill>
                  <a:srgbClr val="000000"/>
                </a:solidFill>
                <a:latin typeface="新宋体" panose="02010609030101010101" pitchFamily="49" charset="-122"/>
                <a:ea typeface="新宋体" panose="02010609030101010101" pitchFamily="49" charset="-122"/>
              </a:rPr>
              <a:t>不包括：销售货物的同时代办保险等而向购买方收取的费用，以及向购买方收取的代购买方缴纳的车辆购置税、车辆牌照费。</a:t>
            </a:r>
          </a:p>
        </p:txBody>
      </p:sp>
      <p:sp>
        <p:nvSpPr>
          <p:cNvPr id="50183"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2052"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2053"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36</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2054"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2055" name="Rectangle 3"/>
          <p:cNvSpPr>
            <a:spLocks noGrp="1"/>
          </p:cNvSpPr>
          <p:nvPr>
            <p:ph idx="1"/>
          </p:nvPr>
        </p:nvSpPr>
        <p:spPr>
          <a:ln/>
        </p:spPr>
        <p:txBody>
          <a:bodyPr vert="horz" wrap="square" lIns="91440" tIns="45720" rIns="91440" bIns="45720" anchor="t" anchorCtr="0"/>
          <a:lstStyle/>
          <a:p>
            <a:pPr eaLnBrk="1" hangingPunct="1"/>
            <a:r>
              <a:rPr lang="zh-CN" altLang="en-US" dirty="0">
                <a:solidFill>
                  <a:srgbClr val="000000"/>
                </a:solidFill>
                <a:latin typeface="新宋体" panose="02010609030101010101" pitchFamily="49" charset="-122"/>
                <a:ea typeface="新宋体" panose="02010609030101010101" pitchFamily="49" charset="-122"/>
              </a:rPr>
              <a:t>凡是随同销售货物或者提供劳务而向购买方收取的价外费用，无论会计如何核算，均应该并入销售额计算应纳税额。</a:t>
            </a:r>
          </a:p>
          <a:p>
            <a:pPr eaLnBrk="1" hangingPunct="1"/>
            <a:r>
              <a:rPr lang="zh-CN" altLang="en-US" dirty="0">
                <a:solidFill>
                  <a:srgbClr val="000000"/>
                </a:solidFill>
                <a:latin typeface="新宋体" panose="02010609030101010101" pitchFamily="49" charset="-122"/>
                <a:ea typeface="新宋体" panose="02010609030101010101" pitchFamily="49" charset="-122"/>
              </a:rPr>
              <a:t>注意：对增值税一般纳税人向购买方收取的价外费用和逾期包装物押金，应视为</a:t>
            </a:r>
            <a:r>
              <a:rPr lang="zh-CN" altLang="en-US" u="sng" dirty="0">
                <a:solidFill>
                  <a:srgbClr val="000000"/>
                </a:solidFill>
                <a:latin typeface="新宋体" panose="02010609030101010101" pitchFamily="49" charset="-122"/>
                <a:ea typeface="新宋体" panose="02010609030101010101" pitchFamily="49" charset="-122"/>
              </a:rPr>
              <a:t>含税收入</a:t>
            </a:r>
            <a:r>
              <a:rPr lang="zh-CN" altLang="en-US" dirty="0">
                <a:solidFill>
                  <a:srgbClr val="000000"/>
                </a:solidFill>
                <a:latin typeface="新宋体" panose="02010609030101010101" pitchFamily="49" charset="-122"/>
                <a:ea typeface="新宋体" panose="02010609030101010101" pitchFamily="49" charset="-122"/>
              </a:rPr>
              <a:t>，征税时先换算成不含税收入再并入销售额。</a:t>
            </a:r>
          </a:p>
          <a:p>
            <a:pPr eaLnBrk="1" hangingPunct="1"/>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2056"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p>
        </p:txBody>
      </p:sp>
      <p:sp>
        <p:nvSpPr>
          <p:cNvPr id="2057" name="Line 5"/>
          <p:cNvSpPr/>
          <p:nvPr/>
        </p:nvSpPr>
        <p:spPr>
          <a:xfrm flipV="1">
            <a:off x="3730625" y="4600575"/>
            <a:ext cx="3686175" cy="44450"/>
          </a:xfrm>
          <a:prstGeom prst="line">
            <a:avLst/>
          </a:prstGeom>
          <a:ln w="9525" cap="flat" cmpd="sng">
            <a:solidFill>
              <a:srgbClr val="009900"/>
            </a:solidFill>
            <a:prstDash val="solid"/>
            <a:headEnd type="none" w="med" len="med"/>
            <a:tailEnd type="none" w="med" len="med"/>
          </a:ln>
        </p:spPr>
      </p:sp>
      <p:grpSp>
        <p:nvGrpSpPr>
          <p:cNvPr id="2058" name="Group 6"/>
          <p:cNvGrpSpPr/>
          <p:nvPr/>
        </p:nvGrpSpPr>
        <p:grpSpPr>
          <a:xfrm>
            <a:off x="1016000" y="5156200"/>
            <a:ext cx="7200900" cy="1150938"/>
            <a:chOff x="431" y="3322"/>
            <a:chExt cx="4128" cy="607"/>
          </a:xfrm>
        </p:grpSpPr>
        <p:sp>
          <p:nvSpPr>
            <p:cNvPr id="2060" name="Rectangle 7"/>
            <p:cNvSpPr/>
            <p:nvPr/>
          </p:nvSpPr>
          <p:spPr>
            <a:xfrm>
              <a:off x="431" y="3322"/>
              <a:ext cx="4128" cy="607"/>
            </a:xfrm>
            <a:prstGeom prst="rect">
              <a:avLst/>
            </a:prstGeom>
            <a:solidFill>
              <a:schemeClr val="bg1"/>
            </a:solidFill>
            <a:ln w="9525">
              <a:noFill/>
            </a:ln>
          </p:spPr>
          <p:txBody>
            <a:bodyPr wrap="none" anchor="ctr" anchorCtr="0"/>
            <a:lstStyle/>
            <a:p>
              <a:r>
                <a:rPr lang="en-US" altLang="zh-CN" sz="2400" dirty="0">
                  <a:latin typeface="Verdana" panose="020B0604030504040204" pitchFamily="34" charset="0"/>
                  <a:ea typeface="楷体_GB2312" pitchFamily="49" charset="-122"/>
                </a:rPr>
                <a:t>        </a:t>
              </a:r>
              <a:r>
                <a:rPr lang="zh-CN" altLang="en-US" sz="2400" dirty="0">
                  <a:latin typeface="Verdana" panose="020B0604030504040204" pitchFamily="34" charset="0"/>
                  <a:ea typeface="楷体_GB2312" pitchFamily="49" charset="-122"/>
                </a:rPr>
                <a:t>销售额</a:t>
              </a:r>
              <a:r>
                <a:rPr lang="en-US" altLang="zh-CN" sz="2400" dirty="0">
                  <a:latin typeface="Verdana" panose="020B0604030504040204" pitchFamily="34" charset="0"/>
                  <a:ea typeface="楷体_GB2312" pitchFamily="49" charset="-122"/>
                </a:rPr>
                <a:t>=</a:t>
              </a:r>
            </a:p>
          </p:txBody>
        </p:sp>
        <p:graphicFrame>
          <p:nvGraphicFramePr>
            <p:cNvPr id="2050" name="Object 8"/>
            <p:cNvGraphicFramePr>
              <a:graphicFrameLocks/>
            </p:cNvGraphicFramePr>
            <p:nvPr/>
          </p:nvGraphicFramePr>
          <p:xfrm>
            <a:off x="1837" y="3385"/>
            <a:ext cx="2222" cy="490"/>
          </p:xfrm>
          <a:graphic>
            <a:graphicData uri="http://schemas.openxmlformats.org/presentationml/2006/ole">
              <p:oleObj spid="_x0000_s3076" r:id="rId3" imgW="1751840" imgH="431613" progId="Equations">
                <p:embed/>
              </p:oleObj>
            </a:graphicData>
          </a:graphic>
        </p:graphicFrame>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1203" name="页脚占位符 2"/>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51204"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37</a:t>
            </a:fld>
            <a:endParaRPr lang="en-US" altLang="zh-CN" sz="1200" dirty="0">
              <a:solidFill>
                <a:srgbClr val="000000"/>
              </a:solidFill>
              <a:latin typeface="新宋体" panose="02010609030101010101" pitchFamily="49" charset="-122"/>
              <a:ea typeface="新宋体" panose="02010609030101010101" pitchFamily="49" charset="-122"/>
            </a:endParaRPr>
          </a:p>
        </p:txBody>
      </p:sp>
      <p:grpSp>
        <p:nvGrpSpPr>
          <p:cNvPr id="51205" name="Group 2"/>
          <p:cNvGrpSpPr/>
          <p:nvPr/>
        </p:nvGrpSpPr>
        <p:grpSpPr>
          <a:xfrm>
            <a:off x="3675063" y="1260475"/>
            <a:ext cx="4929187" cy="2889250"/>
            <a:chOff x="2279" y="1349"/>
            <a:chExt cx="3376" cy="1601"/>
          </a:xfrm>
        </p:grpSpPr>
        <p:sp>
          <p:nvSpPr>
            <p:cNvPr id="51209" name="AutoShape 3"/>
            <p:cNvSpPr/>
            <p:nvPr/>
          </p:nvSpPr>
          <p:spPr>
            <a:xfrm>
              <a:off x="3518" y="1349"/>
              <a:ext cx="939" cy="726"/>
            </a:xfrm>
            <a:prstGeom prst="foldedCorner">
              <a:avLst>
                <a:gd name="adj" fmla="val 23370"/>
              </a:avLst>
            </a:prstGeom>
            <a:solidFill>
              <a:srgbClr val="FFFF00"/>
            </a:solidFill>
            <a:ln w="9525" cap="flat" cmpd="sng">
              <a:solidFill>
                <a:srgbClr val="000000"/>
              </a:solidFill>
              <a:prstDash val="solid"/>
              <a:headEnd type="none" w="med" len="med"/>
              <a:tailEnd type="none" w="med" len="med"/>
            </a:ln>
          </p:spPr>
          <p:txBody>
            <a:bodyPr lIns="84664" tIns="42332" rIns="84664" bIns="42332" anchor="ctr" anchorCtr="1"/>
            <a:lstStyle/>
            <a:p>
              <a:pPr algn="ctr" defTabSz="846455"/>
              <a:r>
                <a:rPr lang="zh-CN" altLang="en-US" sz="2600" dirty="0">
                  <a:latin typeface="Times New Roman" panose="02020603050405020304" pitchFamily="18" charset="0"/>
                  <a:ea typeface="楷体_GB2312" pitchFamily="49" charset="-122"/>
                </a:rPr>
                <a:t>价 款</a:t>
              </a:r>
            </a:p>
          </p:txBody>
        </p:sp>
        <p:sp>
          <p:nvSpPr>
            <p:cNvPr id="51210" name="AutoShape 4"/>
            <p:cNvSpPr/>
            <p:nvPr/>
          </p:nvSpPr>
          <p:spPr>
            <a:xfrm>
              <a:off x="4715" y="1349"/>
              <a:ext cx="939" cy="726"/>
            </a:xfrm>
            <a:prstGeom prst="foldedCorner">
              <a:avLst>
                <a:gd name="adj" fmla="val 23472"/>
              </a:avLst>
            </a:prstGeom>
            <a:solidFill>
              <a:srgbClr val="FFFF00"/>
            </a:solidFill>
            <a:ln w="9525" cap="flat" cmpd="sng">
              <a:solidFill>
                <a:srgbClr val="000000"/>
              </a:solidFill>
              <a:prstDash val="solid"/>
              <a:headEnd type="none" w="med" len="med"/>
              <a:tailEnd type="none" w="med" len="med"/>
            </a:ln>
          </p:spPr>
          <p:txBody>
            <a:bodyPr lIns="84664" tIns="42332" rIns="84664" bIns="42332" anchor="ctr" anchorCtr="1"/>
            <a:lstStyle/>
            <a:p>
              <a:pPr algn="ctr" defTabSz="846455"/>
              <a:r>
                <a:rPr lang="zh-CN" altLang="en-US" sz="2600" dirty="0">
                  <a:latin typeface="Times New Roman" panose="02020603050405020304" pitchFamily="18" charset="0"/>
                  <a:ea typeface="楷体_GB2312" pitchFamily="49" charset="-122"/>
                </a:rPr>
                <a:t>运 费</a:t>
              </a:r>
            </a:p>
          </p:txBody>
        </p:sp>
        <p:sp>
          <p:nvSpPr>
            <p:cNvPr id="51211" name="AutoShape 5"/>
            <p:cNvSpPr/>
            <p:nvPr/>
          </p:nvSpPr>
          <p:spPr>
            <a:xfrm>
              <a:off x="3518" y="2211"/>
              <a:ext cx="939" cy="738"/>
            </a:xfrm>
            <a:prstGeom prst="foldedCorner">
              <a:avLst>
                <a:gd name="adj" fmla="val 22366"/>
              </a:avLst>
            </a:prstGeom>
            <a:solidFill>
              <a:srgbClr val="FFFF00"/>
            </a:solidFill>
            <a:ln w="9525" cap="flat" cmpd="sng">
              <a:solidFill>
                <a:srgbClr val="000000"/>
              </a:solidFill>
              <a:prstDash val="solid"/>
              <a:headEnd type="none" w="med" len="med"/>
              <a:tailEnd type="none" w="med" len="med"/>
            </a:ln>
          </p:spPr>
          <p:txBody>
            <a:bodyPr lIns="84664" tIns="42332" rIns="84664" bIns="42332" anchor="ctr" anchorCtr="1"/>
            <a:lstStyle/>
            <a:p>
              <a:pPr algn="ctr" defTabSz="846455"/>
              <a:r>
                <a:rPr lang="zh-CN" altLang="en-US" sz="2600" dirty="0">
                  <a:latin typeface="Times New Roman" panose="02020603050405020304" pitchFamily="18" charset="0"/>
                  <a:ea typeface="楷体_GB2312" pitchFamily="49" charset="-122"/>
                </a:rPr>
                <a:t>包装物租金</a:t>
              </a:r>
            </a:p>
          </p:txBody>
        </p:sp>
        <p:sp>
          <p:nvSpPr>
            <p:cNvPr id="51212" name="AutoShape 6"/>
            <p:cNvSpPr/>
            <p:nvPr/>
          </p:nvSpPr>
          <p:spPr>
            <a:xfrm>
              <a:off x="4715" y="2211"/>
              <a:ext cx="940" cy="738"/>
            </a:xfrm>
            <a:prstGeom prst="foldedCorner">
              <a:avLst>
                <a:gd name="adj" fmla="val 22343"/>
              </a:avLst>
            </a:prstGeom>
            <a:solidFill>
              <a:srgbClr val="FFFF00"/>
            </a:solidFill>
            <a:ln w="9525" cap="flat" cmpd="sng">
              <a:solidFill>
                <a:srgbClr val="000000"/>
              </a:solidFill>
              <a:prstDash val="solid"/>
              <a:headEnd type="none" w="med" len="med"/>
              <a:tailEnd type="none" w="med" len="med"/>
            </a:ln>
          </p:spPr>
          <p:txBody>
            <a:bodyPr lIns="84664" tIns="42332" rIns="84664" bIns="42332" anchor="ctr" anchorCtr="1"/>
            <a:lstStyle/>
            <a:p>
              <a:pPr algn="ctr" defTabSz="846455"/>
              <a:r>
                <a:rPr lang="zh-CN" altLang="en-US" sz="2600" dirty="0">
                  <a:latin typeface="Times New Roman" panose="02020603050405020304" pitchFamily="18" charset="0"/>
                  <a:ea typeface="楷体_GB2312" pitchFamily="49" charset="-122"/>
                </a:rPr>
                <a:t>包装物押金</a:t>
              </a:r>
            </a:p>
          </p:txBody>
        </p:sp>
        <p:sp>
          <p:nvSpPr>
            <p:cNvPr id="51213" name="AutoShape 7"/>
            <p:cNvSpPr/>
            <p:nvPr/>
          </p:nvSpPr>
          <p:spPr>
            <a:xfrm>
              <a:off x="2279" y="2211"/>
              <a:ext cx="939" cy="739"/>
            </a:xfrm>
            <a:prstGeom prst="foldedCorner">
              <a:avLst>
                <a:gd name="adj" fmla="val 22366"/>
              </a:avLst>
            </a:prstGeom>
            <a:solidFill>
              <a:srgbClr val="FFFF00"/>
            </a:solidFill>
            <a:ln w="9525" cap="flat" cmpd="sng">
              <a:solidFill>
                <a:srgbClr val="000000"/>
              </a:solidFill>
              <a:prstDash val="solid"/>
              <a:headEnd type="none" w="med" len="med"/>
              <a:tailEnd type="none" w="med" len="med"/>
            </a:ln>
          </p:spPr>
          <p:txBody>
            <a:bodyPr lIns="84664" tIns="42332" rIns="84664" bIns="42332" anchor="ctr" anchorCtr="1"/>
            <a:lstStyle/>
            <a:p>
              <a:pPr algn="ctr" defTabSz="846455"/>
              <a:r>
                <a:rPr lang="zh-CN" altLang="en-US" sz="2600" dirty="0">
                  <a:latin typeface="Times New Roman" panose="02020603050405020304" pitchFamily="18" charset="0"/>
                  <a:ea typeface="楷体_GB2312" pitchFamily="49" charset="-122"/>
                </a:rPr>
                <a:t>包装费</a:t>
              </a:r>
            </a:p>
          </p:txBody>
        </p:sp>
      </p:grpSp>
      <p:sp>
        <p:nvSpPr>
          <p:cNvPr id="135176" name="AutoShape 8"/>
          <p:cNvSpPr>
            <a:spLocks noChangeArrowheads="1"/>
          </p:cNvSpPr>
          <p:nvPr/>
        </p:nvSpPr>
        <p:spPr bwMode="auto">
          <a:xfrm>
            <a:off x="361950" y="2201863"/>
            <a:ext cx="3419475" cy="1227138"/>
          </a:xfrm>
          <a:prstGeom prst="cloudCallout">
            <a:avLst>
              <a:gd name="adj1" fmla="val -13153"/>
              <a:gd name="adj2" fmla="val 168921"/>
            </a:avLst>
          </a:prstGeom>
          <a:solidFill>
            <a:srgbClr val="00FF00"/>
          </a:solidFill>
          <a:ln w="9525">
            <a:solidFill>
              <a:schemeClr val="tx1"/>
            </a:solidFill>
            <a:round/>
          </a:ln>
          <a:effectLst/>
        </p:spPr>
        <p:txBody>
          <a:bodyPr lIns="84664" tIns="42332" rIns="84664" bIns="42332" anchor="ctr"/>
          <a:lstStyle/>
          <a:p>
            <a:pPr marL="0" marR="0" lvl="0" indent="0" algn="ctr" defTabSz="846455" rtl="0" eaLnBrk="1" fontAlgn="auto" latinLnBrk="0" hangingPunct="1">
              <a:lnSpc>
                <a:spcPct val="100000"/>
              </a:lnSpc>
              <a:spcBef>
                <a:spcPts val="0"/>
              </a:spcBef>
              <a:spcAft>
                <a:spcPts val="0"/>
              </a:spcAft>
              <a:buClrTx/>
              <a:buSzTx/>
              <a:buFontTx/>
              <a:buNone/>
              <a:defRPr/>
            </a:pPr>
            <a:r>
              <a:rPr kumimoji="0" lang="zh-CN" altLang="en-US" sz="4100" b="0" i="0" u="none" strike="noStrike" kern="1200" cap="none" spc="0" normalizeH="0" baseline="0" noProof="0">
                <a:ln>
                  <a:noFill/>
                </a:ln>
                <a:solidFill>
                  <a:srgbClr val="000000"/>
                </a:solidFill>
                <a:effectLst>
                  <a:outerShdw blurRad="38100" dist="38100" dir="2700000" algn="tl">
                    <a:srgbClr val="000000"/>
                  </a:outerShdw>
                </a:effectLst>
                <a:uLnTx/>
                <a:uFillTx/>
                <a:latin typeface="新宋体" panose="02010609030101010101" pitchFamily="49" charset="-122"/>
                <a:ea typeface="新宋体" panose="02010609030101010101" pitchFamily="49" charset="-122"/>
                <a:cs typeface="+mn-cs"/>
              </a:rPr>
              <a:t>思考</a:t>
            </a:r>
          </a:p>
        </p:txBody>
      </p:sp>
      <p:sp>
        <p:nvSpPr>
          <p:cNvPr id="135177" name="Text Box 9"/>
          <p:cNvSpPr txBox="1">
            <a:spLocks noChangeArrowheads="1"/>
          </p:cNvSpPr>
          <p:nvPr/>
        </p:nvSpPr>
        <p:spPr bwMode="auto">
          <a:xfrm>
            <a:off x="639763" y="4576763"/>
            <a:ext cx="5040313" cy="1285875"/>
          </a:xfrm>
          <a:prstGeom prst="rect">
            <a:avLst/>
          </a:prstGeom>
          <a:noFill/>
          <a:ln w="9525">
            <a:noFill/>
            <a:miter lim="800000"/>
          </a:ln>
          <a:effectLst/>
        </p:spPr>
        <p:txBody>
          <a:bodyPr lIns="84664" tIns="42332" rIns="84664" bIns="42332">
            <a:spAutoFit/>
          </a:bodyPr>
          <a:lstStyle/>
          <a:p>
            <a:pPr marR="0" defTabSz="846455" fontAlgn="auto">
              <a:spcBef>
                <a:spcPct val="50000"/>
              </a:spcBef>
              <a:spcAft>
                <a:spcPts val="0"/>
              </a:spcAft>
              <a:buClrTx/>
              <a:buSzTx/>
              <a:buFontTx/>
              <a:buNone/>
              <a:defRPr/>
            </a:pPr>
            <a:r>
              <a:rPr kumimoji="0" lang="zh-CN" altLang="en-US" sz="2600"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某化妆品厂销售化妆品收取的上述哪些款项应当计入销售额计算增值税销项税额呢</a:t>
            </a:r>
            <a:r>
              <a:rPr kumimoji="0" lang="en-US" altLang="zh-CN" sz="2600"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a:t>
            </a:r>
          </a:p>
        </p:txBody>
      </p:sp>
      <p:pic>
        <p:nvPicPr>
          <p:cNvPr id="135178" name="Picture 10" descr="16"/>
          <p:cNvPicPr>
            <a:picLocks noChangeAspect="1"/>
          </p:cNvPicPr>
          <p:nvPr/>
        </p:nvPicPr>
        <p:blipFill>
          <a:blip r:embed="rId2" cstate="print"/>
          <a:stretch>
            <a:fillRect/>
          </a:stretch>
        </p:blipFill>
        <p:spPr>
          <a:xfrm>
            <a:off x="6300788" y="4449763"/>
            <a:ext cx="1511300" cy="17272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5176"/>
                                        </p:tgtEl>
                                        <p:attrNameLst>
                                          <p:attrName>style.visibility</p:attrName>
                                        </p:attrNameLst>
                                      </p:cBhvr>
                                      <p:to>
                                        <p:strVal val="visible"/>
                                      </p:to>
                                    </p:set>
                                    <p:animEffect transition="in" filter="slide(fromBottom)">
                                      <p:cBhvr>
                                        <p:cTn id="7" dur="500"/>
                                        <p:tgtEl>
                                          <p:spTgt spid="13517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35177"/>
                                        </p:tgtEl>
                                        <p:attrNameLst>
                                          <p:attrName>style.visibility</p:attrName>
                                        </p:attrNameLst>
                                      </p:cBhvr>
                                      <p:to>
                                        <p:strVal val="visible"/>
                                      </p:to>
                                    </p:set>
                                    <p:anim calcmode="lin" valueType="num">
                                      <p:cBhvr>
                                        <p:cTn id="12" dur="1000" fill="hold"/>
                                        <p:tgtEl>
                                          <p:spTgt spid="135177"/>
                                        </p:tgtEl>
                                        <p:attrNameLst>
                                          <p:attrName>ppt_w</p:attrName>
                                        </p:attrNameLst>
                                      </p:cBhvr>
                                      <p:tavLst>
                                        <p:tav tm="0">
                                          <p:val>
                                            <p:fltVal val="0"/>
                                          </p:val>
                                        </p:tav>
                                        <p:tav tm="100000">
                                          <p:val>
                                            <p:strVal val="#ppt_w"/>
                                          </p:val>
                                        </p:tav>
                                      </p:tavLst>
                                    </p:anim>
                                    <p:anim calcmode="lin" valueType="num">
                                      <p:cBhvr>
                                        <p:cTn id="13" dur="1000" fill="hold"/>
                                        <p:tgtEl>
                                          <p:spTgt spid="135177"/>
                                        </p:tgtEl>
                                        <p:attrNameLst>
                                          <p:attrName>ppt_h</p:attrName>
                                        </p:attrNameLst>
                                      </p:cBhvr>
                                      <p:tavLst>
                                        <p:tav tm="0">
                                          <p:val>
                                            <p:fltVal val="0"/>
                                          </p:val>
                                        </p:tav>
                                        <p:tav tm="100000">
                                          <p:val>
                                            <p:strVal val="#ppt_h"/>
                                          </p:val>
                                        </p:tav>
                                      </p:tavLst>
                                    </p:anim>
                                    <p:anim calcmode="lin" valueType="num">
                                      <p:cBhvr>
                                        <p:cTn id="14" dur="1000" fill="hold"/>
                                        <p:tgtEl>
                                          <p:spTgt spid="13517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35177"/>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000"/>
                            </p:stCondLst>
                            <p:childTnLst>
                              <p:par>
                                <p:cTn id="17" presetID="2" presetClass="entr" presetSubtype="6" fill="hold" nodeType="afterEffect">
                                  <p:stCondLst>
                                    <p:cond delay="0"/>
                                  </p:stCondLst>
                                  <p:childTnLst>
                                    <p:set>
                                      <p:cBhvr>
                                        <p:cTn id="18" dur="1" fill="hold">
                                          <p:stCondLst>
                                            <p:cond delay="0"/>
                                          </p:stCondLst>
                                        </p:cTn>
                                        <p:tgtEl>
                                          <p:spTgt spid="135178"/>
                                        </p:tgtEl>
                                        <p:attrNameLst>
                                          <p:attrName>style.visibility</p:attrName>
                                        </p:attrNameLst>
                                      </p:cBhvr>
                                      <p:to>
                                        <p:strVal val="visible"/>
                                      </p:to>
                                    </p:set>
                                    <p:anim calcmode="lin" valueType="num">
                                      <p:cBhvr additive="base">
                                        <p:cTn id="19" dur="1000" fill="hold"/>
                                        <p:tgtEl>
                                          <p:spTgt spid="135178"/>
                                        </p:tgtEl>
                                        <p:attrNameLst>
                                          <p:attrName>ppt_x</p:attrName>
                                        </p:attrNameLst>
                                      </p:cBhvr>
                                      <p:tavLst>
                                        <p:tav tm="0">
                                          <p:val>
                                            <p:strVal val="1+#ppt_w/2"/>
                                          </p:val>
                                        </p:tav>
                                        <p:tav tm="100000">
                                          <p:val>
                                            <p:strVal val="#ppt_x"/>
                                          </p:val>
                                        </p:tav>
                                      </p:tavLst>
                                    </p:anim>
                                    <p:anim calcmode="lin" valueType="num">
                                      <p:cBhvr additive="base">
                                        <p:cTn id="20" dur="1000" fill="hold"/>
                                        <p:tgtEl>
                                          <p:spTgt spid="135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6" grpId="0" animBg="1"/>
      <p:bldP spid="1351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325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5325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39</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3253"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53254" name="Rectangle 3"/>
          <p:cNvSpPr>
            <a:spLocks noGrp="1"/>
          </p:cNvSpPr>
          <p:nvPr>
            <p:ph idx="1"/>
          </p:nvPr>
        </p:nvSpPr>
        <p:spPr>
          <a:xfrm>
            <a:off x="457200" y="1622425"/>
            <a:ext cx="8229600" cy="4504055"/>
          </a:xfrm>
          <a:ln/>
        </p:spPr>
        <p:txBody>
          <a:bodyPr vert="horz" wrap="square" lIns="91440" tIns="45720" rIns="91440" bIns="45720" anchor="t" anchorCtr="0"/>
          <a:lstStyle/>
          <a:p>
            <a:pPr eaLnBrk="1" hangingPunct="1">
              <a:lnSpc>
                <a:spcPct val="90000"/>
              </a:lnSpc>
              <a:buFont typeface="BatangChe"/>
              <a:buNone/>
            </a:pPr>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折扣销售（商业折扣）</a:t>
            </a:r>
          </a:p>
          <a:p>
            <a:pPr eaLnBrk="1" hangingPunct="1">
              <a:lnSpc>
                <a:spcPct val="90000"/>
              </a:lnSpc>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另外应注意，</a:t>
            </a:r>
            <a:r>
              <a:rPr lang="zh-CN" altLang="en-US" sz="2800" u="sng" dirty="0">
                <a:solidFill>
                  <a:srgbClr val="000000"/>
                </a:solidFill>
                <a:latin typeface="新宋体" panose="02010609030101010101" pitchFamily="49" charset="-122"/>
                <a:ea typeface="新宋体" panose="02010609030101010101" pitchFamily="49" charset="-122"/>
              </a:rPr>
              <a:t>折扣销售有别于销售折扣（也就是会计当中的现金折扣）</a:t>
            </a:r>
            <a:r>
              <a:rPr lang="zh-CN" altLang="en-US" sz="2800" dirty="0">
                <a:solidFill>
                  <a:srgbClr val="000000"/>
                </a:solidFill>
                <a:latin typeface="新宋体" panose="02010609030101010101" pitchFamily="49" charset="-122"/>
                <a:ea typeface="新宋体" panose="02010609030101010101" pitchFamily="49" charset="-122"/>
              </a:rPr>
              <a:t>。销售折扣是指销货方为鼓励购货方早日付款而给予购货方的一种折扣优待。销售折扣发生后，是将其作为企业的一种融资性质的理财费用处理的，而不将其从销售额中扣除。</a:t>
            </a:r>
          </a:p>
          <a:p>
            <a:pPr eaLnBrk="1" hangingPunct="1">
              <a:lnSpc>
                <a:spcPct val="90000"/>
              </a:lnSpc>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销售折让，是指由于货物的品种、质量等原因，购货方未予退货，但销货方需给予购货方的一种价格折让，可以依据折让后的货款作为销售额。</a:t>
            </a:r>
          </a:p>
          <a:p>
            <a:pPr eaLnBrk="1" hangingPunct="1">
              <a:lnSpc>
                <a:spcPct val="90000"/>
              </a:lnSpc>
              <a:buFont typeface="BatangChe"/>
              <a:buNone/>
            </a:pPr>
            <a:endParaRPr lang="en-US" altLang="zh-CN" sz="2800" dirty="0">
              <a:solidFill>
                <a:srgbClr val="000000"/>
              </a:solidFill>
              <a:latin typeface="新宋体" panose="02010609030101010101" pitchFamily="49" charset="-122"/>
              <a:ea typeface="新宋体" panose="02010609030101010101" pitchFamily="49" charset="-122"/>
            </a:endParaRPr>
          </a:p>
        </p:txBody>
      </p:sp>
      <p:sp>
        <p:nvSpPr>
          <p:cNvPr id="53255"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024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1024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4</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0245"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p>
        </p:txBody>
      </p:sp>
      <p:sp>
        <p:nvSpPr>
          <p:cNvPr id="10246" name="Rectangle 3"/>
          <p:cNvSpPr>
            <a:spLocks noGrp="1"/>
          </p:cNvSpPr>
          <p:nvPr>
            <p:ph idx="1"/>
          </p:nvPr>
        </p:nvSpPr>
        <p:spPr>
          <a:ln/>
        </p:spPr>
        <p:txBody>
          <a:bodyPr vert="horz" wrap="square" lIns="91440" tIns="45720" rIns="91440" bIns="45720" anchor="t" anchorCtr="0"/>
          <a:lstStyle/>
          <a:p>
            <a:pPr eaLnBrk="1" hangingPunct="1"/>
            <a:r>
              <a:rPr lang="zh-CN" altLang="en-US" dirty="0">
                <a:solidFill>
                  <a:srgbClr val="000000"/>
                </a:solidFill>
                <a:latin typeface="新宋体" panose="02010609030101010101" pitchFamily="49" charset="-122"/>
                <a:ea typeface="新宋体" panose="02010609030101010101" pitchFamily="49" charset="-122"/>
              </a:rPr>
              <a:t>增值税的类型</a:t>
            </a:r>
          </a:p>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          三者主要区别在于：对资本性货物（即固定资产）的税务处理方法不同。 </a:t>
            </a:r>
          </a:p>
          <a:p>
            <a:pPr lvl="1"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（一）生产型增值</a:t>
            </a:r>
          </a:p>
          <a:p>
            <a:pPr lvl="1"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（二）收入型增值税</a:t>
            </a:r>
          </a:p>
          <a:p>
            <a:pPr lvl="1"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（三）消费型增值税</a:t>
            </a:r>
          </a:p>
          <a:p>
            <a:pPr eaLnBrk="1" hangingPunct="1">
              <a:buFont typeface="Arial" panose="020B0604020202020204" pitchFamily="34" charset="0"/>
              <a:buChar char="•"/>
            </a:pPr>
            <a:endParaRPr lang="en-US" altLang="zh-CN" dirty="0">
              <a:solidFill>
                <a:srgbClr val="000000"/>
              </a:solidFill>
              <a:latin typeface="新宋体" panose="02010609030101010101" pitchFamily="49" charset="-122"/>
              <a:ea typeface="新宋体" panose="02010609030101010101"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日期占位符 4"/>
          <p:cNvSpPr txBox="1">
            <a:spLocks noGrp="1"/>
          </p:cNvSpPr>
          <p:nvPr>
            <p:ph type="dt" sz="half"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4275" name="页脚占位符 5"/>
          <p:cNvSpPr txBox="1">
            <a:spLocks noGrp="1"/>
          </p:cNvSpPr>
          <p:nvPr>
            <p:ph type="ftr" sz="quarter" idx="3"/>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54276" name="灯片编号占位符 6"/>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40</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4277" name="Rectangle 2"/>
          <p:cNvSpPr>
            <a:spLocks noGrp="1"/>
          </p:cNvSpPr>
          <p:nvPr>
            <p:ph type="title"/>
          </p:nvPr>
        </p:nvSpPr>
        <p:spPr>
          <a:ln/>
        </p:spPr>
        <p:txBody>
          <a:bodyPr vert="horz" wrap="square" lIns="91440" tIns="45720" rIns="91440" bIns="45720" anchor="ctr" anchorCtr="0"/>
          <a:lstStyle/>
          <a:p>
            <a:pPr eaLnBrk="1" hangingPunct="1"/>
            <a:r>
              <a:rPr lang="zh-CN" altLang="en-US" dirty="0">
                <a:solidFill>
                  <a:srgbClr val="000000"/>
                </a:solidFill>
                <a:latin typeface="新宋体" panose="02010609030101010101" pitchFamily="49" charset="-122"/>
                <a:ea typeface="新宋体" panose="02010609030101010101" pitchFamily="49" charset="-122"/>
              </a:rPr>
              <a:t>增值税应纳税额的计算</a:t>
            </a:r>
          </a:p>
        </p:txBody>
      </p:sp>
      <p:sp>
        <p:nvSpPr>
          <p:cNvPr id="54278" name="Rectangle 3"/>
          <p:cNvSpPr>
            <a:spLocks noGrp="1"/>
          </p:cNvSpPr>
          <p:nvPr>
            <p:ph type="body" sz="half" idx="1"/>
          </p:nvPr>
        </p:nvSpPr>
        <p:spPr>
          <a:xfrm>
            <a:off x="457200" y="1600200"/>
            <a:ext cx="7972425" cy="4525963"/>
          </a:xfrm>
          <a:ln/>
        </p:spPr>
        <p:txBody>
          <a:bodyPr vert="horz" wrap="square" lIns="91440" tIns="45720" rIns="91440" bIns="45720" anchor="t" anchorCtr="0"/>
          <a:lstStyle/>
          <a:p>
            <a:pPr eaLnBrk="1" hangingPunct="1">
              <a:buClrTx/>
              <a:buSzTx/>
              <a:buFont typeface="Arial" panose="020B0604020202020204" pitchFamily="34" charset="0"/>
            </a:pPr>
            <a:r>
              <a:rPr lang="en-US" altLang="zh-CN" sz="2800" dirty="0">
                <a:solidFill>
                  <a:srgbClr val="000000"/>
                </a:solidFill>
                <a:latin typeface="新宋体" panose="02010609030101010101" pitchFamily="49" charset="-122"/>
                <a:ea typeface="新宋体" panose="02010609030101010101" pitchFamily="49" charset="-122"/>
              </a:rPr>
              <a:t>1.</a:t>
            </a:r>
            <a:r>
              <a:rPr lang="zh-CN" altLang="en-US" sz="2800" dirty="0">
                <a:solidFill>
                  <a:srgbClr val="000000"/>
                </a:solidFill>
                <a:latin typeface="新宋体" panose="02010609030101010101" pitchFamily="49" charset="-122"/>
                <a:ea typeface="新宋体" panose="02010609030101010101" pitchFamily="49" charset="-122"/>
              </a:rPr>
              <a:t>折扣销售（总结，处理方法如下表）</a:t>
            </a:r>
          </a:p>
        </p:txBody>
      </p:sp>
      <p:sp>
        <p:nvSpPr>
          <p:cNvPr id="54279"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p>
        </p:txBody>
      </p:sp>
      <p:graphicFrame>
        <p:nvGraphicFramePr>
          <p:cNvPr id="103460" name="Group 36"/>
          <p:cNvGraphicFramePr>
            <a:graphicFrameLocks noGrp="1"/>
          </p:cNvGraphicFramePr>
          <p:nvPr>
            <p:ph sz="half" idx="1"/>
          </p:nvPr>
        </p:nvGraphicFramePr>
        <p:xfrm>
          <a:off x="685800" y="2559050"/>
          <a:ext cx="7346950" cy="3183256"/>
        </p:xfrm>
        <a:graphic>
          <a:graphicData uri="http://schemas.openxmlformats.org/drawingml/2006/table">
            <a:tbl>
              <a:tblPr/>
              <a:tblGrid>
                <a:gridCol w="1525588"/>
                <a:gridCol w="5821362"/>
              </a:tblGrid>
              <a:tr h="1071563">
                <a:tc rowSpan="2">
                  <a:txBody>
                    <a:bodyPr/>
                    <a:lstStyle/>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rPr>
                        <a:t>折扣销售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rPr>
                        <a:t>如果销售额和折扣额在同一张发票上分别注明的，可按折扣后的余额作为销售额计算增值税；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1363">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rPr>
                        <a:t>如果将折扣额另开发票，不论其在财务上如何处理，均不得从销售额中减除折扣额。</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楷体_GB2312" pitchFamily="49" charset="-122"/>
                          <a:ea typeface="楷体_GB2312" pitchFamily="49" charset="-122"/>
                        </a:rPr>
                        <a:t>销售折扣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rPr>
                        <a:t>销售折扣不得从销售额中减除</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楷体_GB2312" pitchFamily="49" charset="-122"/>
                          <a:ea typeface="楷体_GB2312" pitchFamily="49" charset="-122"/>
                        </a:rPr>
                        <a:t>销售折让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BatangChe" pitchFamily="49" charset="-127"/>
                        <a:buNone/>
                      </a:pPr>
                      <a:r>
                        <a:rPr kumimoji="0" lang="zh-CN" altLang="en-US" sz="2400" b="1" i="0" u="none" strike="noStrike" cap="none" normalizeH="0" baseline="0" smtClean="0">
                          <a:ln>
                            <a:noFill/>
                          </a:ln>
                          <a:solidFill>
                            <a:srgbClr val="009900"/>
                          </a:solidFill>
                          <a:effectLst/>
                          <a:latin typeface="Arial" panose="020B0604020202020204" pitchFamily="34" charset="0"/>
                          <a:ea typeface="楷体_GB2312" pitchFamily="49" charset="-122"/>
                        </a:rPr>
                        <a:t>以折让后的货款为销售额</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460"/>
                                        </p:tgtEl>
                                        <p:attrNameLst>
                                          <p:attrName>style.visibility</p:attrName>
                                        </p:attrNameLst>
                                      </p:cBhvr>
                                      <p:to>
                                        <p:strVal val="visible"/>
                                      </p:to>
                                    </p:set>
                                    <p:animEffect transition="in" filter="dissolve">
                                      <p:cBhvr>
                                        <p:cTn id="7" dur="500"/>
                                        <p:tgtEl>
                                          <p:spTgt spid="103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529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5530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41</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5301" name="Rectangle 2"/>
          <p:cNvSpPr/>
          <p:nvPr/>
        </p:nvSpPr>
        <p:spPr>
          <a:xfrm>
            <a:off x="358775" y="1849438"/>
            <a:ext cx="7920038" cy="1201737"/>
          </a:xfrm>
          <a:prstGeom prst="rect">
            <a:avLst/>
          </a:prstGeom>
          <a:noFill/>
          <a:ln w="9525">
            <a:noFill/>
          </a:ln>
        </p:spPr>
        <p:txBody>
          <a:bodyPr anchor="ctr" anchorCtr="0">
            <a:spAutoFit/>
          </a:bodyPr>
          <a:lstStyle/>
          <a:p>
            <a:r>
              <a:rPr lang="zh-CN" altLang="en-US" dirty="0">
                <a:solidFill>
                  <a:srgbClr val="000000"/>
                </a:solidFill>
                <a:latin typeface="新宋体" panose="02010609030101010101" pitchFamily="49" charset="-122"/>
                <a:ea typeface="新宋体" panose="02010609030101010101" pitchFamily="49" charset="-122"/>
              </a:rPr>
              <a:t>依恋时装公司销售给爱慕时装公司</a:t>
            </a:r>
            <a:r>
              <a:rPr lang="en-US" altLang="zh-CN" dirty="0">
                <a:solidFill>
                  <a:srgbClr val="000000"/>
                </a:solidFill>
                <a:latin typeface="新宋体" panose="02010609030101010101" pitchFamily="49" charset="-122"/>
                <a:ea typeface="新宋体" panose="02010609030101010101" pitchFamily="49" charset="-122"/>
              </a:rPr>
              <a:t>10 000</a:t>
            </a:r>
            <a:r>
              <a:rPr lang="zh-CN" altLang="en-US" dirty="0">
                <a:solidFill>
                  <a:srgbClr val="000000"/>
                </a:solidFill>
                <a:latin typeface="新宋体" panose="02010609030101010101" pitchFamily="49" charset="-122"/>
                <a:ea typeface="新宋体" panose="02010609030101010101" pitchFamily="49" charset="-122"/>
              </a:rPr>
              <a:t>件服装，每件不含税价格为</a:t>
            </a:r>
            <a:r>
              <a:rPr lang="en-US" altLang="zh-CN" dirty="0">
                <a:solidFill>
                  <a:srgbClr val="000000"/>
                </a:solidFill>
                <a:latin typeface="新宋体" panose="02010609030101010101" pitchFamily="49" charset="-122"/>
                <a:ea typeface="新宋体" panose="02010609030101010101" pitchFamily="49" charset="-122"/>
              </a:rPr>
              <a:t>20</a:t>
            </a:r>
            <a:r>
              <a:rPr lang="zh-CN" altLang="en-US" dirty="0">
                <a:solidFill>
                  <a:srgbClr val="000000"/>
                </a:solidFill>
                <a:latin typeface="新宋体" panose="02010609030101010101" pitchFamily="49" charset="-122"/>
                <a:ea typeface="新宋体" panose="02010609030101010101" pitchFamily="49" charset="-122"/>
              </a:rPr>
              <a:t>元，由于爱慕时装公司购买数量多，依恋时装公司按原价的</a:t>
            </a:r>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折优惠销售，并提供</a:t>
            </a:r>
            <a:r>
              <a:rPr lang="en-US" altLang="zh-CN" dirty="0">
                <a:solidFill>
                  <a:srgbClr val="000000"/>
                </a:solidFill>
                <a:latin typeface="新宋体" panose="02010609030101010101" pitchFamily="49" charset="-122"/>
                <a:ea typeface="新宋体" panose="02010609030101010101" pitchFamily="49" charset="-122"/>
              </a:rPr>
              <a:t>2/10,n/20</a:t>
            </a:r>
            <a:r>
              <a:rPr lang="zh-CN" altLang="en-US" dirty="0">
                <a:solidFill>
                  <a:srgbClr val="000000"/>
                </a:solidFill>
                <a:latin typeface="新宋体" panose="02010609030101010101" pitchFamily="49" charset="-122"/>
                <a:ea typeface="新宋体" panose="02010609030101010101" pitchFamily="49" charset="-122"/>
              </a:rPr>
              <a:t>的销售折扣。爱慕时装公司</a:t>
            </a:r>
            <a:r>
              <a:rPr lang="en-US" altLang="zh-CN" dirty="0">
                <a:solidFill>
                  <a:srgbClr val="000000"/>
                </a:solidFill>
                <a:latin typeface="新宋体" panose="02010609030101010101" pitchFamily="49" charset="-122"/>
                <a:ea typeface="新宋体" panose="02010609030101010101" pitchFamily="49" charset="-122"/>
              </a:rPr>
              <a:t>10</a:t>
            </a:r>
            <a:r>
              <a:rPr lang="zh-CN" altLang="en-US" dirty="0">
                <a:solidFill>
                  <a:srgbClr val="000000"/>
                </a:solidFill>
                <a:latin typeface="新宋体" panose="02010609030101010101" pitchFamily="49" charset="-122"/>
                <a:ea typeface="新宋体" panose="02010609030101010101" pitchFamily="49" charset="-122"/>
              </a:rPr>
              <a:t>日内付款，依恋时装公司将折扣部分与销售额同开在一张发票上，则依恋时装公司计算的销售额为多少？</a:t>
            </a:r>
          </a:p>
        </p:txBody>
      </p:sp>
      <p:sp>
        <p:nvSpPr>
          <p:cNvPr id="106499" name="Rectangle 3"/>
          <p:cNvSpPr/>
          <p:nvPr/>
        </p:nvSpPr>
        <p:spPr>
          <a:xfrm>
            <a:off x="358775" y="4229100"/>
            <a:ext cx="5032375" cy="647700"/>
          </a:xfrm>
          <a:prstGeom prst="rect">
            <a:avLst/>
          </a:prstGeom>
          <a:noFill/>
          <a:ln w="9525">
            <a:noFill/>
          </a:ln>
        </p:spPr>
        <p:txBody>
          <a:bodyPr wrap="none" anchor="ctr" anchorCtr="0">
            <a:spAutoFit/>
          </a:bodyPr>
          <a:lstStyle/>
          <a:p>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答案</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计税销售额＝</a:t>
            </a:r>
            <a:r>
              <a:rPr lang="en-US" altLang="zh-CN" dirty="0">
                <a:solidFill>
                  <a:srgbClr val="000000"/>
                </a:solidFill>
                <a:latin typeface="新宋体" panose="02010609030101010101" pitchFamily="49" charset="-122"/>
                <a:ea typeface="新宋体" panose="02010609030101010101" pitchFamily="49" charset="-122"/>
              </a:rPr>
              <a:t>20×10 000×80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160 000(</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 </a:t>
            </a:r>
          </a:p>
        </p:txBody>
      </p:sp>
      <p:sp>
        <p:nvSpPr>
          <p:cNvPr id="106500" name="Text Box 4"/>
          <p:cNvSpPr txBox="1">
            <a:spLocks noChangeArrowheads="1"/>
          </p:cNvSpPr>
          <p:nvPr/>
        </p:nvSpPr>
        <p:spPr bwMode="auto">
          <a:xfrm>
            <a:off x="493713" y="5311775"/>
            <a:ext cx="7388225" cy="369888"/>
          </a:xfrm>
          <a:prstGeom prst="rect">
            <a:avLst/>
          </a:prstGeom>
          <a:solidFill>
            <a:srgbClr val="FFFF99"/>
          </a:solidFill>
          <a:ln w="9525" algn="ctr">
            <a:solidFill>
              <a:srgbClr val="FFFF99"/>
            </a:solidFill>
            <a:miter lim="800000"/>
          </a:ln>
          <a:effectLst/>
        </p:spPr>
        <p:txBody>
          <a:bodyPr>
            <a:spAutoFit/>
          </a:bodyPr>
          <a:lstStyle/>
          <a:p>
            <a:pPr marR="0" defTabSz="914400" fontAlgn="auto">
              <a:spcBef>
                <a:spcPct val="50000"/>
              </a:spcBef>
              <a:spcAft>
                <a:spcPts val="0"/>
              </a:spcAft>
              <a:buClrTx/>
              <a:buSzTx/>
              <a:buFontTx/>
              <a:buNone/>
              <a:defRPr/>
            </a:pPr>
            <a:r>
              <a:rPr kumimoji="0" lang="zh-CN" altLang="en-US" kern="1200" cap="none" spc="0" normalizeH="0" baseline="0" noProof="0">
                <a:solidFill>
                  <a:srgbClr val="000000"/>
                </a:solidFill>
                <a:effectLst>
                  <a:outerShdw blurRad="38100" dist="38100" dir="2700000" algn="tl">
                    <a:srgbClr val="FFFFFF"/>
                  </a:outerShdw>
                </a:effectLst>
                <a:latin typeface="新宋体" panose="02010609030101010101" pitchFamily="49" charset="-122"/>
                <a:ea typeface="新宋体" panose="02010609030101010101" pitchFamily="49" charset="-122"/>
                <a:cs typeface="+mn-cs"/>
              </a:rPr>
              <a:t>若将折扣额另开发票，如何处理？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blinds(horizontal)">
                                      <p:cBhvr>
                                        <p:cTn id="7" dur="500"/>
                                        <p:tgtEl>
                                          <p:spTgt spid="106499"/>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6500"/>
                                        </p:tgtEl>
                                        <p:attrNameLst>
                                          <p:attrName>style.visibility</p:attrName>
                                        </p:attrNameLst>
                                      </p:cBhvr>
                                      <p:to>
                                        <p:strVal val="visible"/>
                                      </p:to>
                                    </p:set>
                                    <p:animEffect transition="in" filter="dissolve">
                                      <p:cBhvr>
                                        <p:cTn id="12" dur="500"/>
                                        <p:tgtEl>
                                          <p:spTgt spid="106500"/>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p:bldP spid="106500"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632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5632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42</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6325"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56326" name="Rectangle 3"/>
          <p:cNvSpPr>
            <a:spLocks noGrp="1"/>
          </p:cNvSpPr>
          <p:nvPr>
            <p:ph idx="1"/>
          </p:nvPr>
        </p:nvSpPr>
        <p:spPr>
          <a:xfrm>
            <a:off x="457200" y="1600200"/>
            <a:ext cx="8229600" cy="4787900"/>
          </a:xfrm>
          <a:ln/>
        </p:spPr>
        <p:txBody>
          <a:bodyPr vert="horz" wrap="square" lIns="91440" tIns="45720" rIns="91440" bIns="45720" anchor="t" anchorCtr="0"/>
          <a:lstStyle/>
          <a:p>
            <a:pPr eaLnBrk="1" hangingPunct="1">
              <a:buFont typeface="BatangChe"/>
              <a:buNone/>
            </a:pPr>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以旧换新</a:t>
            </a:r>
          </a:p>
          <a:p>
            <a:pPr eaLnBrk="1" hangingPunct="1">
              <a:buFont typeface="Arial" panose="020B0604020202020204" pitchFamily="34" charset="0"/>
              <a:buChar char="•"/>
            </a:pPr>
            <a:r>
              <a:rPr lang="zh-CN" altLang="en-US" sz="2800" dirty="0">
                <a:solidFill>
                  <a:srgbClr val="000000"/>
                </a:solidFill>
                <a:latin typeface="新宋体" panose="02010609030101010101" pitchFamily="49" charset="-122"/>
                <a:ea typeface="新宋体" panose="02010609030101010101" pitchFamily="49" charset="-122"/>
              </a:rPr>
              <a:t>以旧换新是指纳税人在销售自己货物的同时，有偿收回旧货物的销售方式。</a:t>
            </a:r>
          </a:p>
          <a:p>
            <a:pPr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采取以旧换新方式销售货物的，应按新货物的同期销售价格确定销售额，</a:t>
            </a:r>
            <a:r>
              <a:rPr lang="zh-CN" altLang="en-US" u="sng" dirty="0">
                <a:solidFill>
                  <a:srgbClr val="000000"/>
                </a:solidFill>
                <a:latin typeface="新宋体" panose="02010609030101010101" pitchFamily="49" charset="-122"/>
                <a:ea typeface="新宋体" panose="02010609030101010101" pitchFamily="49" charset="-122"/>
              </a:rPr>
              <a:t>不得扣减</a:t>
            </a:r>
            <a:r>
              <a:rPr lang="zh-CN" altLang="en-US" dirty="0">
                <a:solidFill>
                  <a:srgbClr val="000000"/>
                </a:solidFill>
                <a:latin typeface="新宋体" panose="02010609030101010101" pitchFamily="49" charset="-122"/>
                <a:ea typeface="新宋体" panose="02010609030101010101" pitchFamily="49" charset="-122"/>
              </a:rPr>
              <a:t>旧货物的收购价格。</a:t>
            </a:r>
          </a:p>
          <a:p>
            <a:pPr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特例：对金银首饰以旧换新业务，可以按销售方实际收取的价款征收增值税。</a:t>
            </a:r>
          </a:p>
        </p:txBody>
      </p:sp>
      <p:sp>
        <p:nvSpPr>
          <p:cNvPr id="56327"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734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5734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43</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7349" name="Rectangle 2"/>
          <p:cNvSpPr/>
          <p:nvPr/>
        </p:nvSpPr>
        <p:spPr>
          <a:xfrm>
            <a:off x="358775" y="1347788"/>
            <a:ext cx="7920038" cy="923925"/>
          </a:xfrm>
          <a:prstGeom prst="rect">
            <a:avLst/>
          </a:prstGeom>
          <a:noFill/>
          <a:ln w="9525">
            <a:noFill/>
          </a:ln>
        </p:spPr>
        <p:txBody>
          <a:bodyPr anchor="ctr" anchorCtr="0">
            <a:spAutoFit/>
          </a:bodyPr>
          <a:lstStyle/>
          <a:p>
            <a:r>
              <a:rPr lang="zh-CN" altLang="en-US" dirty="0">
                <a:solidFill>
                  <a:srgbClr val="000000"/>
                </a:solidFill>
                <a:latin typeface="新宋体" panose="02010609030101010101" pitchFamily="49" charset="-122"/>
                <a:ea typeface="新宋体" panose="02010609030101010101" pitchFamily="49" charset="-122"/>
              </a:rPr>
              <a:t>碟霸</a:t>
            </a:r>
            <a:r>
              <a:rPr lang="en-US" altLang="zh-CN" dirty="0">
                <a:solidFill>
                  <a:srgbClr val="000000"/>
                </a:solidFill>
                <a:latin typeface="新宋体" panose="02010609030101010101" pitchFamily="49" charset="-122"/>
                <a:ea typeface="新宋体" panose="02010609030101010101" pitchFamily="49" charset="-122"/>
              </a:rPr>
              <a:t>DVD</a:t>
            </a:r>
            <a:r>
              <a:rPr lang="zh-CN" altLang="en-US" dirty="0">
                <a:solidFill>
                  <a:srgbClr val="000000"/>
                </a:solidFill>
                <a:latin typeface="新宋体" panose="02010609030101010101" pitchFamily="49" charset="-122"/>
                <a:ea typeface="新宋体" panose="02010609030101010101" pitchFamily="49" charset="-122"/>
              </a:rPr>
              <a:t>生产厂家“国庆”期间开展促销活动，购买新款</a:t>
            </a:r>
            <a:r>
              <a:rPr lang="en-US" altLang="zh-CN" dirty="0">
                <a:solidFill>
                  <a:srgbClr val="000000"/>
                </a:solidFill>
                <a:latin typeface="新宋体" panose="02010609030101010101" pitchFamily="49" charset="-122"/>
                <a:ea typeface="新宋体" panose="02010609030101010101" pitchFamily="49" charset="-122"/>
              </a:rPr>
              <a:t>DVD</a:t>
            </a:r>
            <a:r>
              <a:rPr lang="zh-CN" altLang="en-US" dirty="0">
                <a:solidFill>
                  <a:srgbClr val="000000"/>
                </a:solidFill>
                <a:latin typeface="新宋体" panose="02010609030101010101" pitchFamily="49" charset="-122"/>
                <a:ea typeface="新宋体" panose="02010609030101010101" pitchFamily="49" charset="-122"/>
              </a:rPr>
              <a:t>时，旧款</a:t>
            </a:r>
            <a:r>
              <a:rPr lang="en-US" altLang="zh-CN" dirty="0">
                <a:solidFill>
                  <a:srgbClr val="000000"/>
                </a:solidFill>
                <a:latin typeface="新宋体" panose="02010609030101010101" pitchFamily="49" charset="-122"/>
                <a:ea typeface="新宋体" panose="02010609030101010101" pitchFamily="49" charset="-122"/>
              </a:rPr>
              <a:t>VCD</a:t>
            </a:r>
            <a:r>
              <a:rPr lang="zh-CN" altLang="en-US" dirty="0">
                <a:solidFill>
                  <a:srgbClr val="000000"/>
                </a:solidFill>
                <a:latin typeface="新宋体" panose="02010609030101010101" pitchFamily="49" charset="-122"/>
                <a:ea typeface="新宋体" panose="02010609030101010101" pitchFamily="49" charset="-122"/>
              </a:rPr>
              <a:t>折价</a:t>
            </a:r>
            <a:r>
              <a:rPr lang="en-US" altLang="zh-CN" dirty="0">
                <a:solidFill>
                  <a:srgbClr val="000000"/>
                </a:solidFill>
                <a:latin typeface="新宋体" panose="02010609030101010101" pitchFamily="49" charset="-122"/>
                <a:ea typeface="新宋体" panose="02010609030101010101" pitchFamily="49" charset="-122"/>
              </a:rPr>
              <a:t>80</a:t>
            </a:r>
            <a:r>
              <a:rPr lang="zh-CN" altLang="en-US" dirty="0">
                <a:solidFill>
                  <a:srgbClr val="000000"/>
                </a:solidFill>
                <a:latin typeface="新宋体" panose="02010609030101010101" pitchFamily="49" charset="-122"/>
                <a:ea typeface="新宋体" panose="02010609030101010101" pitchFamily="49" charset="-122"/>
              </a:rPr>
              <a:t>元，活动期间以旧换新出售</a:t>
            </a:r>
            <a:r>
              <a:rPr lang="en-US" altLang="zh-CN" dirty="0">
                <a:solidFill>
                  <a:srgbClr val="000000"/>
                </a:solidFill>
                <a:latin typeface="新宋体" panose="02010609030101010101" pitchFamily="49" charset="-122"/>
                <a:ea typeface="新宋体" panose="02010609030101010101" pitchFamily="49" charset="-122"/>
              </a:rPr>
              <a:t>DVD400</a:t>
            </a:r>
            <a:r>
              <a:rPr lang="zh-CN" altLang="en-US" dirty="0">
                <a:solidFill>
                  <a:srgbClr val="000000"/>
                </a:solidFill>
                <a:latin typeface="新宋体" panose="02010609030101010101" pitchFamily="49" charset="-122"/>
                <a:ea typeface="新宋体" panose="02010609030101010101" pitchFamily="49" charset="-122"/>
              </a:rPr>
              <a:t>台，每台零售价</a:t>
            </a:r>
            <a:r>
              <a:rPr lang="en-US" altLang="zh-CN" dirty="0">
                <a:solidFill>
                  <a:srgbClr val="000000"/>
                </a:solidFill>
                <a:latin typeface="新宋体" panose="02010609030101010101" pitchFamily="49" charset="-122"/>
                <a:ea typeface="新宋体" panose="02010609030101010101" pitchFamily="49" charset="-122"/>
              </a:rPr>
              <a:t>480</a:t>
            </a:r>
            <a:r>
              <a:rPr lang="zh-CN" altLang="en-US" dirty="0">
                <a:solidFill>
                  <a:srgbClr val="000000"/>
                </a:solidFill>
                <a:latin typeface="新宋体" panose="02010609030101010101" pitchFamily="49" charset="-122"/>
                <a:ea typeface="新宋体" panose="02010609030101010101" pitchFamily="49" charset="-122"/>
              </a:rPr>
              <a:t>元（含税价），请计算该业务的应税销售额。</a:t>
            </a:r>
          </a:p>
        </p:txBody>
      </p:sp>
      <p:sp>
        <p:nvSpPr>
          <p:cNvPr id="105475" name="Rectangle 3"/>
          <p:cNvSpPr/>
          <p:nvPr/>
        </p:nvSpPr>
        <p:spPr>
          <a:xfrm>
            <a:off x="635000" y="3733800"/>
            <a:ext cx="7777163" cy="922338"/>
          </a:xfrm>
          <a:prstGeom prst="rect">
            <a:avLst/>
          </a:prstGeom>
          <a:noFill/>
          <a:ln w="9525">
            <a:noFill/>
          </a:ln>
        </p:spPr>
        <p:txBody>
          <a:bodyPr anchor="ctr" anchorCtr="0">
            <a:spAutoFit/>
          </a:bodyPr>
          <a:lstStyle/>
          <a:p>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答案</a:t>
            </a:r>
            <a:r>
              <a:rPr lang="en-US" altLang="zh-CN" dirty="0">
                <a:solidFill>
                  <a:srgbClr val="000000"/>
                </a:solidFill>
                <a:latin typeface="新宋体" panose="02010609030101010101" pitchFamily="49" charset="-122"/>
                <a:ea typeface="新宋体" panose="02010609030101010101" pitchFamily="49" charset="-122"/>
              </a:rPr>
              <a:t>】</a:t>
            </a:r>
          </a:p>
          <a:p>
            <a:r>
              <a:rPr lang="zh-CN" altLang="zh-CN" dirty="0">
                <a:solidFill>
                  <a:srgbClr val="000000"/>
                </a:solidFill>
                <a:latin typeface="新宋体" panose="02010609030101010101" pitchFamily="49" charset="-122"/>
                <a:ea typeface="新宋体" panose="02010609030101010101" pitchFamily="49" charset="-122"/>
              </a:rPr>
              <a:t>计税销售额＝</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400×480÷(1</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17</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164 102.56(</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blinds(horizontal)">
                                      <p:cBhvr>
                                        <p:cTn id="7" dur="500"/>
                                        <p:tgtEl>
                                          <p:spTgt spid="105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837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5837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44</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8373"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98307" name="Rectangle 3"/>
          <p:cNvSpPr>
            <a:spLocks noGrp="1" noChangeArrowheads="1"/>
          </p:cNvSpPr>
          <p:nvPr>
            <p:ph idx="1"/>
          </p:nvPr>
        </p:nvSpPr>
        <p:spPr>
          <a:xfrm>
            <a:off x="457200" y="1550670"/>
            <a:ext cx="8229600" cy="4575810"/>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BatangChe" pitchFamily="49" charset="-127"/>
              <a:buNone/>
              <a:defRPr/>
            </a:pPr>
            <a:r>
              <a:rPr kumimoji="0" lang="en-US" altLang="zh-CN"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3.</a:t>
            </a:r>
            <a:r>
              <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还本销售</a:t>
            </a:r>
          </a:p>
          <a:p>
            <a:pPr marL="342900" marR="0" lvl="0" indent="-342900" algn="l" defTabSz="914400" rtl="0" eaLnBrk="1" fontAlgn="auto" latinLnBrk="0" hangingPunct="1">
              <a:lnSpc>
                <a:spcPct val="100000"/>
              </a:lnSpc>
              <a:spcBef>
                <a:spcPct val="20000"/>
              </a:spcBef>
              <a:spcAft>
                <a:spcPts val="0"/>
              </a:spcAft>
              <a:buClrTx/>
              <a:buSzTx/>
              <a:buFont typeface="MS Outlook" panose="05010100010000000000" pitchFamily="2" charset="2"/>
              <a:buChar char="E"/>
              <a:defRPr/>
            </a:pPr>
            <a:r>
              <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还本销售是指纳税人在销售货物后，到一定期限由销售方一次或分次退还给购货方全部或部分价款。</a:t>
            </a:r>
          </a:p>
          <a:p>
            <a:pPr marL="342900" marR="0" lvl="0" indent="-342900" algn="l" defTabSz="914400" rtl="0" eaLnBrk="1" fontAlgn="auto" latinLnBrk="0" hangingPunct="1">
              <a:lnSpc>
                <a:spcPct val="100000"/>
              </a:lnSpc>
              <a:spcBef>
                <a:spcPct val="20000"/>
              </a:spcBef>
              <a:spcAft>
                <a:spcPts val="0"/>
              </a:spcAft>
              <a:buClrTx/>
              <a:buSzTx/>
              <a:buFont typeface="BatangChe" pitchFamily="49" charset="-127"/>
              <a:buNone/>
              <a:defRPr/>
            </a:pPr>
            <a:r>
              <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税法规定：</a:t>
            </a:r>
          </a:p>
          <a:p>
            <a:pPr marL="342900" marR="0" lvl="0" indent="-342900" algn="l" defTabSz="914400" rtl="0" eaLnBrk="1" fontAlgn="auto" latinLnBrk="0" hangingPunct="1">
              <a:lnSpc>
                <a:spcPct val="100000"/>
              </a:lnSpc>
              <a:spcBef>
                <a:spcPct val="20000"/>
              </a:spcBef>
              <a:spcAft>
                <a:spcPts val="0"/>
              </a:spcAft>
              <a:buClrTx/>
              <a:buSzTx/>
              <a:buFont typeface="BatangChe" pitchFamily="49" charset="-127"/>
              <a:buNone/>
              <a:defRPr/>
            </a:pPr>
            <a:r>
              <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采取还本销售方式销售货物，其销售额就是货物的销售价格，</a:t>
            </a:r>
            <a:r>
              <a:rPr kumimoji="0" lang="zh-CN" altLang="en-US" sz="1800" b="0" i="1" u="sng"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Estrangelo Edessa" pitchFamily="66" charset="0"/>
              </a:rPr>
              <a:t>不得</a:t>
            </a:r>
            <a:r>
              <a:rPr kumimoji="0" lang="zh-CN" altLang="en-US" sz="1800" b="0" i="0" u="none" strike="noStrike" kern="1200" cap="none" spc="0" normalizeH="0" baseline="0" noProof="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从销售额中减除还本支出。</a:t>
            </a:r>
          </a:p>
        </p:txBody>
      </p:sp>
      <p:sp>
        <p:nvSpPr>
          <p:cNvPr id="58375"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5939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5939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45</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59397"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59398" name="Rectangle 3"/>
          <p:cNvSpPr>
            <a:spLocks noGrp="1"/>
          </p:cNvSpPr>
          <p:nvPr>
            <p:ph idx="1"/>
          </p:nvPr>
        </p:nvSpPr>
        <p:spPr>
          <a:xfrm>
            <a:off x="457200" y="1600200"/>
            <a:ext cx="8489950" cy="4525963"/>
          </a:xfrm>
          <a:ln/>
        </p:spPr>
        <p:txBody>
          <a:bodyPr vert="horz" wrap="square" lIns="91440" tIns="45720" rIns="91440" bIns="45720" anchor="t" anchorCtr="0"/>
          <a:lstStyle/>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还本销售举例：</a:t>
            </a:r>
          </a:p>
          <a:p>
            <a:pPr eaLnBrk="1" hangingPunct="1">
              <a:buFont typeface="Arial" panose="020B0604020202020204" pitchFamily="34" charset="0"/>
              <a:buChar char="•"/>
            </a:pPr>
            <a:r>
              <a:rPr lang="zh-CN" altLang="en-US" dirty="0">
                <a:solidFill>
                  <a:srgbClr val="000000"/>
                </a:solidFill>
                <a:latin typeface="新宋体" panose="02010609030101010101" pitchFamily="49" charset="-122"/>
                <a:ea typeface="新宋体" panose="02010609030101010101" pitchFamily="49" charset="-122"/>
              </a:rPr>
              <a:t>白雪空调厂为增值税一般纳税人</a:t>
            </a:r>
            <a:r>
              <a:rPr lang="en-US" altLang="zh-CN" dirty="0">
                <a:solidFill>
                  <a:srgbClr val="000000"/>
                </a:solidFill>
                <a:latin typeface="新宋体" panose="02010609030101010101" pitchFamily="49" charset="-122"/>
                <a:ea typeface="新宋体" panose="02010609030101010101" pitchFamily="49" charset="-122"/>
              </a:rPr>
              <a:t>,2OO5</a:t>
            </a:r>
            <a:r>
              <a:rPr lang="zh-CN" altLang="en-US" dirty="0">
                <a:solidFill>
                  <a:srgbClr val="000000"/>
                </a:solidFill>
                <a:latin typeface="新宋体" panose="02010609030101010101" pitchFamily="49" charset="-122"/>
                <a:ea typeface="新宋体" panose="02010609030101010101" pitchFamily="49" charset="-122"/>
              </a:rPr>
              <a:t>年</a:t>
            </a:r>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月底，该厂资金周转出现困难。为了尽快筹集资金渡过难关</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该厂决定于</a:t>
            </a:r>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月</a:t>
            </a:r>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日</a:t>
            </a:r>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月</a:t>
            </a:r>
            <a:r>
              <a:rPr lang="en-US" altLang="zh-CN" dirty="0">
                <a:solidFill>
                  <a:srgbClr val="000000"/>
                </a:solidFill>
                <a:latin typeface="新宋体" panose="02010609030101010101" pitchFamily="49" charset="-122"/>
                <a:ea typeface="新宋体" panose="02010609030101010101" pitchFamily="49" charset="-122"/>
              </a:rPr>
              <a:t>30</a:t>
            </a:r>
            <a:r>
              <a:rPr lang="zh-CN" altLang="en-US" dirty="0">
                <a:solidFill>
                  <a:srgbClr val="000000"/>
                </a:solidFill>
                <a:latin typeface="新宋体" panose="02010609030101010101" pitchFamily="49" charset="-122"/>
                <a:ea typeface="新宋体" panose="02010609030101010101" pitchFamily="49" charset="-122"/>
              </a:rPr>
              <a:t>日之间</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对其研制投产的新型空调采取还本销售方式。每台空调不含税市场销售价</a:t>
            </a:r>
            <a:r>
              <a:rPr lang="en-US" altLang="zh-CN" dirty="0">
                <a:solidFill>
                  <a:srgbClr val="000000"/>
                </a:solidFill>
                <a:latin typeface="新宋体" panose="02010609030101010101" pitchFamily="49" charset="-122"/>
                <a:ea typeface="新宋体" panose="02010609030101010101" pitchFamily="49" charset="-122"/>
              </a:rPr>
              <a:t>4000</a:t>
            </a:r>
            <a:r>
              <a:rPr lang="zh-CN" altLang="en-US" dirty="0">
                <a:solidFill>
                  <a:srgbClr val="000000"/>
                </a:solidFill>
                <a:latin typeface="新宋体" panose="02010609030101010101" pitchFamily="49" charset="-122"/>
                <a:ea typeface="新宋体" panose="02010609030101010101" pitchFamily="49" charset="-122"/>
              </a:rPr>
              <a:t>元，单位成本</a:t>
            </a:r>
            <a:r>
              <a:rPr lang="en-US" altLang="zh-CN" dirty="0">
                <a:solidFill>
                  <a:srgbClr val="000000"/>
                </a:solidFill>
                <a:latin typeface="新宋体" panose="02010609030101010101" pitchFamily="49" charset="-122"/>
                <a:ea typeface="新宋体" panose="02010609030101010101" pitchFamily="49" charset="-122"/>
              </a:rPr>
              <a:t>3200</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年之后一次性还本</a:t>
            </a:r>
            <a:r>
              <a:rPr lang="en-US" altLang="zh-CN" dirty="0">
                <a:solidFill>
                  <a:srgbClr val="000000"/>
                </a:solidFill>
                <a:latin typeface="新宋体" panose="02010609030101010101" pitchFamily="49" charset="-122"/>
                <a:ea typeface="新宋体" panose="02010609030101010101" pitchFamily="49" charset="-122"/>
              </a:rPr>
              <a:t>80</a:t>
            </a:r>
            <a:r>
              <a:rPr lang="zh-CN" altLang="en-US" dirty="0">
                <a:solidFill>
                  <a:srgbClr val="000000"/>
                </a:solidFill>
                <a:latin typeface="新宋体" panose="02010609030101010101" pitchFamily="49" charset="-122"/>
                <a:ea typeface="新宋体" panose="02010609030101010101" pitchFamily="49" charset="-122"/>
              </a:rPr>
              <a:t>％。 </a:t>
            </a:r>
          </a:p>
        </p:txBody>
      </p:sp>
      <p:sp>
        <p:nvSpPr>
          <p:cNvPr id="59399"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041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6042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46</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0421"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60422" name="Rectangle 3"/>
          <p:cNvSpPr>
            <a:spLocks noGrp="1"/>
          </p:cNvSpPr>
          <p:nvPr>
            <p:ph idx="1"/>
          </p:nvPr>
        </p:nvSpPr>
        <p:spPr>
          <a:xfrm>
            <a:off x="457200" y="1633220"/>
            <a:ext cx="8229600" cy="4493260"/>
          </a:xfrm>
          <a:ln/>
        </p:spPr>
        <p:txBody>
          <a:bodyPr vert="horz" wrap="square" lIns="91440" tIns="45720" rIns="91440" bIns="45720" anchor="t" anchorCtr="0"/>
          <a:lstStyle/>
          <a:p>
            <a:pPr eaLnBrk="1" hangingPunct="1">
              <a:buFont typeface="BatangChe"/>
              <a:buNone/>
            </a:pPr>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以物易物</a:t>
            </a:r>
          </a:p>
          <a:p>
            <a:pPr eaLnBrk="1" hangingPunct="1">
              <a:buClr>
                <a:srgbClr val="66FF33"/>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以物易物也是一种购销活动，形式较为特殊，是指购销双方不采用货币结算形式，而是以同等价款的货物相互结算，实现购销的一种方式。对此种业务，税法规定购销双方都应分别作购销处理，即以各自发出的货物核算其销售额并计算销项税额，以各自收到的货物核算其购货金额并计算进项税额。</a:t>
            </a:r>
            <a:endParaRPr lang="zh-CN" altLang="en-US" sz="2800" dirty="0">
              <a:solidFill>
                <a:srgbClr val="000000"/>
              </a:solidFill>
              <a:latin typeface="新宋体" panose="02010609030101010101" pitchFamily="49" charset="-122"/>
              <a:ea typeface="新宋体" panose="02010609030101010101" pitchFamily="49" charset="-122"/>
            </a:endParaRPr>
          </a:p>
        </p:txBody>
      </p:sp>
      <p:sp>
        <p:nvSpPr>
          <p:cNvPr id="60423"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144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6144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47</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1445" name="Rectangle 2"/>
          <p:cNvSpPr/>
          <p:nvPr/>
        </p:nvSpPr>
        <p:spPr>
          <a:xfrm>
            <a:off x="358775" y="1708150"/>
            <a:ext cx="8451850" cy="923925"/>
          </a:xfrm>
          <a:prstGeom prst="rect">
            <a:avLst/>
          </a:prstGeom>
          <a:noFill/>
          <a:ln w="9525">
            <a:noFill/>
          </a:ln>
        </p:spPr>
        <p:txBody>
          <a:bodyPr anchor="ctr" anchorCtr="0">
            <a:spAutoFit/>
          </a:bodyPr>
          <a:lstStyle/>
          <a:p>
            <a:r>
              <a:rPr lang="zh-CN" altLang="en-US" dirty="0">
                <a:solidFill>
                  <a:srgbClr val="000000"/>
                </a:solidFill>
                <a:latin typeface="新宋体" panose="02010609030101010101" pitchFamily="49" charset="-122"/>
                <a:ea typeface="新宋体" panose="02010609030101010101" pitchFamily="49" charset="-122"/>
              </a:rPr>
              <a:t>苁蓉卷烟厂销售卷烟</a:t>
            </a:r>
            <a:r>
              <a:rPr lang="en-US" altLang="zh-CN" dirty="0">
                <a:solidFill>
                  <a:srgbClr val="000000"/>
                </a:solidFill>
                <a:latin typeface="新宋体" panose="02010609030101010101" pitchFamily="49" charset="-122"/>
                <a:ea typeface="新宋体" panose="02010609030101010101" pitchFamily="49" charset="-122"/>
              </a:rPr>
              <a:t>400</a:t>
            </a:r>
            <a:r>
              <a:rPr lang="zh-CN" altLang="en-US" dirty="0">
                <a:solidFill>
                  <a:srgbClr val="000000"/>
                </a:solidFill>
                <a:latin typeface="新宋体" panose="02010609030101010101" pitchFamily="49" charset="-122"/>
                <a:ea typeface="新宋体" panose="02010609030101010101" pitchFamily="49" charset="-122"/>
              </a:rPr>
              <a:t>箱给各专卖店，取得不含税销售收入</a:t>
            </a:r>
            <a:r>
              <a:rPr lang="en-US" altLang="zh-CN" dirty="0">
                <a:solidFill>
                  <a:srgbClr val="000000"/>
                </a:solidFill>
                <a:latin typeface="新宋体" panose="02010609030101010101" pitchFamily="49" charset="-122"/>
                <a:ea typeface="新宋体" panose="02010609030101010101" pitchFamily="49" charset="-122"/>
              </a:rPr>
              <a:t>800</a:t>
            </a:r>
            <a:r>
              <a:rPr lang="zh-CN" altLang="en-US" dirty="0">
                <a:solidFill>
                  <a:srgbClr val="000000"/>
                </a:solidFill>
                <a:latin typeface="新宋体" panose="02010609030101010101" pitchFamily="49" charset="-122"/>
                <a:ea typeface="新宋体" panose="02010609030101010101" pitchFamily="49" charset="-122"/>
              </a:rPr>
              <a:t>万元；以卷烟</a:t>
            </a:r>
            <a:r>
              <a:rPr lang="en-US" altLang="zh-CN" dirty="0">
                <a:solidFill>
                  <a:srgbClr val="000000"/>
                </a:solidFill>
                <a:latin typeface="新宋体" panose="02010609030101010101" pitchFamily="49" charset="-122"/>
                <a:ea typeface="新宋体" panose="02010609030101010101" pitchFamily="49" charset="-122"/>
              </a:rPr>
              <a:t>40</a:t>
            </a:r>
            <a:r>
              <a:rPr lang="zh-CN" altLang="en-US" dirty="0">
                <a:solidFill>
                  <a:srgbClr val="000000"/>
                </a:solidFill>
                <a:latin typeface="新宋体" panose="02010609030101010101" pitchFamily="49" charset="-122"/>
                <a:ea typeface="新宋体" panose="02010609030101010101" pitchFamily="49" charset="-122"/>
              </a:rPr>
              <a:t>箱换回巨华建材公司价值</a:t>
            </a:r>
            <a:r>
              <a:rPr lang="en-US" altLang="zh-CN" dirty="0">
                <a:solidFill>
                  <a:srgbClr val="000000"/>
                </a:solidFill>
                <a:latin typeface="新宋体" panose="02010609030101010101" pitchFamily="49" charset="-122"/>
                <a:ea typeface="新宋体" panose="02010609030101010101" pitchFamily="49" charset="-122"/>
              </a:rPr>
              <a:t>80</a:t>
            </a:r>
            <a:r>
              <a:rPr lang="zh-CN" altLang="en-US" dirty="0">
                <a:solidFill>
                  <a:srgbClr val="000000"/>
                </a:solidFill>
                <a:latin typeface="新宋体" panose="02010609030101010101" pitchFamily="49" charset="-122"/>
                <a:ea typeface="新宋体" panose="02010609030101010101" pitchFamily="49" charset="-122"/>
              </a:rPr>
              <a:t>万元</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不含税</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的装饰材料，用于本厂办公楼建设，计算确定卷烟厂的销项税额。</a:t>
            </a:r>
          </a:p>
        </p:txBody>
      </p:sp>
      <p:sp>
        <p:nvSpPr>
          <p:cNvPr id="149507" name="Rectangle 3"/>
          <p:cNvSpPr/>
          <p:nvPr/>
        </p:nvSpPr>
        <p:spPr>
          <a:xfrm>
            <a:off x="395288" y="3722688"/>
            <a:ext cx="8353425" cy="647700"/>
          </a:xfrm>
          <a:prstGeom prst="rect">
            <a:avLst/>
          </a:prstGeom>
          <a:noFill/>
          <a:ln w="9525">
            <a:noFill/>
          </a:ln>
        </p:spPr>
        <p:txBody>
          <a:bodyPr anchor="ctr" anchorCtr="0">
            <a:spAutoFit/>
          </a:bodyPr>
          <a:lstStyle/>
          <a:p>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答案</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销项税额＝</a:t>
            </a:r>
            <a:r>
              <a:rPr lang="en-US" altLang="zh-CN" dirty="0">
                <a:solidFill>
                  <a:srgbClr val="000000"/>
                </a:solidFill>
                <a:latin typeface="新宋体" panose="02010609030101010101" pitchFamily="49" charset="-122"/>
                <a:ea typeface="新宋体" panose="02010609030101010101" pitchFamily="49" charset="-122"/>
              </a:rPr>
              <a:t>(800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80)×17</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149.6(</a:t>
            </a:r>
            <a:r>
              <a:rPr lang="zh-CN" altLang="en-US" dirty="0">
                <a:solidFill>
                  <a:srgbClr val="000000"/>
                </a:solidFill>
                <a:latin typeface="新宋体" panose="02010609030101010101" pitchFamily="49" charset="-122"/>
                <a:ea typeface="新宋体" panose="02010609030101010101" pitchFamily="49" charset="-122"/>
              </a:rPr>
              <a:t>万元</a:t>
            </a:r>
            <a:r>
              <a:rPr lang="en-US" altLang="zh-CN" dirty="0">
                <a:solidFill>
                  <a:srgbClr val="000000"/>
                </a:solidFill>
                <a:latin typeface="新宋体" panose="02010609030101010101" pitchFamily="49" charset="-122"/>
                <a:ea typeface="新宋体"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7"/>
                                        </p:tgtEl>
                                        <p:attrNameLst>
                                          <p:attrName>style.visibility</p:attrName>
                                        </p:attrNameLst>
                                      </p:cBhvr>
                                      <p:to>
                                        <p:strVal val="visible"/>
                                      </p:to>
                                    </p:set>
                                    <p:animEffect transition="in" filter="blinds(horizontal)">
                                      <p:cBhvr>
                                        <p:cTn id="7" dur="500"/>
                                        <p:tgtEl>
                                          <p:spTgt spid="149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246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6246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48</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2469"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62470" name="Rectangle 3"/>
          <p:cNvSpPr>
            <a:spLocks noGrp="1"/>
          </p:cNvSpPr>
          <p:nvPr>
            <p:ph idx="1"/>
          </p:nvPr>
        </p:nvSpPr>
        <p:spPr>
          <a:xfrm>
            <a:off x="457200" y="1600200"/>
            <a:ext cx="8229600" cy="4046538"/>
          </a:xfrm>
          <a:ln/>
        </p:spPr>
        <p:txBody>
          <a:bodyPr vert="horz" wrap="square" lIns="91440" tIns="45720" rIns="91440" bIns="45720" anchor="t" anchorCtr="0"/>
          <a:lstStyle/>
          <a:p>
            <a:pPr eaLnBrk="1" hangingPunct="1">
              <a:lnSpc>
                <a:spcPct val="90000"/>
              </a:lnSpc>
              <a:buFont typeface="BatangChe"/>
              <a:buNone/>
            </a:pPr>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包装物押金的处理</a:t>
            </a:r>
          </a:p>
          <a:p>
            <a:pPr eaLnBrk="1" hangingPunct="1">
              <a:lnSpc>
                <a:spcPct val="90000"/>
              </a:lnSpc>
              <a:buFont typeface="BatangChe"/>
              <a:buNone/>
            </a:pPr>
            <a:r>
              <a:rPr lang="zh-CN" altLang="en-US" dirty="0">
                <a:solidFill>
                  <a:srgbClr val="000000"/>
                </a:solidFill>
                <a:latin typeface="新宋体" panose="02010609030101010101" pitchFamily="49" charset="-122"/>
                <a:ea typeface="新宋体" panose="02010609030101010101" pitchFamily="49" charset="-122"/>
              </a:rPr>
              <a:t>          纳税人为销售货物出租、出借包装物而收取的押金，单独记账核算，时间在一年以内并按约定未过期的，不并入销售额征税；而超过约定期限未能收回包装物不再退还的押金或收取时间超过一年</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无论以后是否退还</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的押金，应按所包装货物的适用税率计算销项税额。</a:t>
            </a:r>
          </a:p>
        </p:txBody>
      </p:sp>
      <p:sp>
        <p:nvSpPr>
          <p:cNvPr id="62471"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349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6349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49</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3493"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108547" name="Rectangle 3"/>
          <p:cNvSpPr>
            <a:spLocks noGrp="1" noChangeArrowheads="1"/>
          </p:cNvSpPr>
          <p:nvPr>
            <p:ph idx="1"/>
          </p:nvPr>
        </p:nvSpPr>
        <p:spPr>
          <a:xfrm>
            <a:off x="457200" y="1600200"/>
            <a:ext cx="8404225" cy="4525963"/>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en-US" altLang="zh-CN" sz="18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5.</a:t>
            </a:r>
            <a:r>
              <a:rPr kumimoji="0" lang="zh-CN" altLang="en-US" sz="18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包装物押金的处理</a:t>
            </a:r>
          </a:p>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zh-CN" altLang="en-US" sz="18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包装物押金≠包装物租金，后者在销货时作为价外费用并入销售额计算销项税额。</a:t>
            </a:r>
          </a:p>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zh-CN" altLang="en-US" sz="18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a:t>
            </a:r>
            <a:r>
              <a:rPr kumimoji="0" lang="zh-CN" altLang="en-US" sz="3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从</a:t>
            </a:r>
            <a:r>
              <a:rPr kumimoji="0" lang="en-US" altLang="zh-CN" sz="3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1995</a:t>
            </a:r>
            <a:r>
              <a:rPr kumimoji="0" lang="zh-CN" altLang="en-US" sz="3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年</a:t>
            </a:r>
            <a:r>
              <a:rPr kumimoji="0" lang="en-US" altLang="zh-CN" sz="3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6</a:t>
            </a:r>
            <a:r>
              <a:rPr kumimoji="0" lang="zh-CN" altLang="en-US" sz="3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月</a:t>
            </a:r>
            <a:r>
              <a:rPr kumimoji="0" lang="en-US" altLang="zh-CN" sz="3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1</a:t>
            </a:r>
            <a:r>
              <a:rPr kumimoji="0" lang="zh-CN" altLang="en-US" sz="3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日起，对销售</a:t>
            </a:r>
            <a:r>
              <a:rPr kumimoji="0" lang="zh-CN" altLang="en-US" sz="3400" b="0" i="1" u="none" strike="noStrike" kern="1200" cap="none" spc="0" normalizeH="0" baseline="0" noProof="0" dirty="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Estrangelo Edessa" pitchFamily="66" charset="0"/>
              </a:rPr>
              <a:t>除</a:t>
            </a:r>
            <a:r>
              <a:rPr kumimoji="0" lang="zh-CN" altLang="en-US" sz="3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啤酒、黄酒外的其他酒类产品而收取的包装物押金，无论是否返还以及财务上如何核算，均应并入当期销售额征税。</a:t>
            </a:r>
          </a:p>
          <a:p>
            <a:pPr marL="342900" marR="0" lvl="0" indent="-342900" algn="l" defTabSz="914400" rtl="0" eaLnBrk="1" fontAlgn="auto" latinLnBrk="0" hangingPunct="1">
              <a:lnSpc>
                <a:spcPct val="90000"/>
              </a:lnSpc>
              <a:spcBef>
                <a:spcPct val="20000"/>
              </a:spcBef>
              <a:spcAft>
                <a:spcPts val="0"/>
              </a:spcAft>
              <a:buClrTx/>
              <a:buSzTx/>
              <a:buFont typeface="BatangChe" pitchFamily="49" charset="-127"/>
              <a:buNone/>
              <a:defRPr/>
            </a:pPr>
            <a:r>
              <a:rPr kumimoji="0" lang="zh-CN" altLang="en-US" sz="3400" b="0"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Estrangelo Edessa" pitchFamily="66" charset="0"/>
              </a:rPr>
              <a:t>           对销售啤酒、黄酒所收取的押金，按前述一般押金规定处理。</a:t>
            </a:r>
          </a:p>
        </p:txBody>
      </p:sp>
      <p:sp>
        <p:nvSpPr>
          <p:cNvPr id="63495"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126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1126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5</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1269" name="Rectangle 3"/>
          <p:cNvSpPr>
            <a:spLocks noGrp="1"/>
          </p:cNvSpPr>
          <p:nvPr>
            <p:ph idx="1"/>
          </p:nvPr>
        </p:nvSpPr>
        <p:spPr>
          <a:xfrm>
            <a:off x="355600" y="1250950"/>
            <a:ext cx="8229600" cy="4525963"/>
          </a:xfrm>
          <a:ln/>
        </p:spPr>
        <p:txBody>
          <a:bodyPr vert="horz" wrap="square" lIns="91440" tIns="45720" rIns="91440" bIns="45720" anchor="t" anchorCtr="0"/>
          <a:lstStyle/>
          <a:p>
            <a:pPr marL="609600" indent="-609600"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一般来说，用于生产商品或劳务的外购投入</a:t>
            </a:r>
          </a:p>
          <a:p>
            <a:pPr marL="609600" indent="-609600"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物品包括：</a:t>
            </a:r>
          </a:p>
          <a:p>
            <a:pPr marL="990600" lvl="1" indent="-533400" eaLnBrk="1" hangingPunct="1">
              <a:buFont typeface="Wingdings" panose="05000000000000000000" pitchFamily="2" charset="2"/>
              <a:buAutoNum type="circleNumDbPlain"/>
            </a:pPr>
            <a:r>
              <a:rPr lang="zh-CN" altLang="en-US" dirty="0">
                <a:solidFill>
                  <a:srgbClr val="000000"/>
                </a:solidFill>
                <a:latin typeface="新宋体" panose="02010609030101010101" pitchFamily="49" charset="-122"/>
                <a:ea typeface="新宋体" panose="02010609030101010101" pitchFamily="49" charset="-122"/>
              </a:rPr>
              <a:t>原材料及辅料</a:t>
            </a:r>
          </a:p>
          <a:p>
            <a:pPr marL="990600" lvl="1" indent="-533400" eaLnBrk="1" hangingPunct="1">
              <a:buFont typeface="Wingdings" panose="05000000000000000000" pitchFamily="2" charset="2"/>
              <a:buAutoNum type="circleNumDbPlain"/>
            </a:pPr>
            <a:r>
              <a:rPr lang="zh-CN" altLang="en-US" dirty="0">
                <a:solidFill>
                  <a:srgbClr val="000000"/>
                </a:solidFill>
                <a:latin typeface="新宋体" panose="02010609030101010101" pitchFamily="49" charset="-122"/>
                <a:ea typeface="新宋体" panose="02010609030101010101" pitchFamily="49" charset="-122"/>
              </a:rPr>
              <a:t>燃料、动力</a:t>
            </a:r>
          </a:p>
          <a:p>
            <a:pPr marL="990600" lvl="1" indent="-533400" eaLnBrk="1" hangingPunct="1">
              <a:buFont typeface="Wingdings" panose="05000000000000000000" pitchFamily="2" charset="2"/>
              <a:buAutoNum type="circleNumDbPlain"/>
            </a:pPr>
            <a:r>
              <a:rPr lang="zh-CN" altLang="en-US" dirty="0">
                <a:solidFill>
                  <a:srgbClr val="000000"/>
                </a:solidFill>
                <a:latin typeface="新宋体" panose="02010609030101010101" pitchFamily="49" charset="-122"/>
                <a:ea typeface="新宋体" panose="02010609030101010101" pitchFamily="49" charset="-122"/>
              </a:rPr>
              <a:t>包装物品</a:t>
            </a:r>
          </a:p>
          <a:p>
            <a:pPr marL="990600" lvl="1" indent="-533400" eaLnBrk="1" hangingPunct="1">
              <a:buFont typeface="Wingdings" panose="05000000000000000000" pitchFamily="2" charset="2"/>
              <a:buAutoNum type="circleNumDbPlain"/>
            </a:pPr>
            <a:r>
              <a:rPr lang="zh-CN" altLang="en-US" dirty="0">
                <a:solidFill>
                  <a:srgbClr val="000000"/>
                </a:solidFill>
                <a:latin typeface="新宋体" panose="02010609030101010101" pitchFamily="49" charset="-122"/>
                <a:ea typeface="新宋体" panose="02010609030101010101" pitchFamily="49" charset="-122"/>
              </a:rPr>
              <a:t>低值易耗品</a:t>
            </a:r>
          </a:p>
          <a:p>
            <a:pPr marL="990600" lvl="1" indent="-533400" eaLnBrk="1" hangingPunct="1">
              <a:buFont typeface="Wingdings" panose="05000000000000000000" pitchFamily="2" charset="2"/>
              <a:buAutoNum type="circleNumDbPlain"/>
            </a:pPr>
            <a:r>
              <a:rPr lang="zh-CN" altLang="en-US" dirty="0">
                <a:solidFill>
                  <a:srgbClr val="000000"/>
                </a:solidFill>
                <a:latin typeface="新宋体" panose="02010609030101010101" pitchFamily="49" charset="-122"/>
                <a:ea typeface="新宋体" panose="02010609030101010101" pitchFamily="49" charset="-122"/>
              </a:rPr>
              <a:t>外购劳务</a:t>
            </a:r>
          </a:p>
          <a:p>
            <a:pPr marL="990600" lvl="1" indent="-533400" eaLnBrk="1" hangingPunct="1">
              <a:buFont typeface="Wingdings" panose="05000000000000000000" pitchFamily="2" charset="2"/>
              <a:buAutoNum type="circleNumDbPlain"/>
            </a:pPr>
            <a:r>
              <a:rPr lang="zh-CN" altLang="en-US" dirty="0">
                <a:solidFill>
                  <a:srgbClr val="000000"/>
                </a:solidFill>
                <a:latin typeface="新宋体" panose="02010609030101010101" pitchFamily="49" charset="-122"/>
                <a:ea typeface="新宋体" panose="02010609030101010101" pitchFamily="49" charset="-122"/>
              </a:rPr>
              <a:t>固定资产</a:t>
            </a:r>
          </a:p>
        </p:txBody>
      </p:sp>
      <p:sp>
        <p:nvSpPr>
          <p:cNvPr id="11270" name="Rectangle 4"/>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4515" name="页脚占位符 2"/>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64516"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50</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29026" name="Rectangle 2"/>
          <p:cNvSpPr>
            <a:spLocks noGrp="1" noChangeArrowheads="1"/>
          </p:cNvSpPr>
          <p:nvPr>
            <p:ph type="body" idx="1"/>
          </p:nvPr>
        </p:nvSpPr>
        <p:spPr>
          <a:xfrm>
            <a:off x="0" y="4576763"/>
            <a:ext cx="8839200" cy="1595438"/>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30000"/>
              </a:lnSpc>
              <a:spcBef>
                <a:spcPct val="0"/>
              </a:spcBef>
              <a:spcAft>
                <a:spcPts val="0"/>
              </a:spcAft>
              <a:buClrTx/>
              <a:buSzTx/>
              <a:buFont typeface="BatangChe" pitchFamily="49" charset="-127"/>
              <a:buNone/>
              <a:defRPr/>
            </a:pPr>
            <a:r>
              <a:rPr kumimoji="0" lang="en-US" altLang="zh-CN"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Estrangelo Edessa" pitchFamily="66" charset="0"/>
              </a:rPr>
              <a:t>            </a:t>
            </a:r>
            <a:r>
              <a:rPr kumimoji="0" lang="zh-CN" altLang="en-US" sz="2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Estrangelo Edessa" pitchFamily="66" charset="0"/>
              </a:rPr>
              <a:t>需要注意的是，包装物押金不应混同于包装物租金和包装费，包装物租金和包装费在销货时作为价外费用应并入销售额计算销项税额。 </a:t>
            </a:r>
          </a:p>
        </p:txBody>
      </p:sp>
      <p:sp>
        <p:nvSpPr>
          <p:cNvPr id="129027" name="AutoShape 3"/>
          <p:cNvSpPr>
            <a:spLocks noChangeArrowheads="1"/>
          </p:cNvSpPr>
          <p:nvPr/>
        </p:nvSpPr>
        <p:spPr bwMode="auto">
          <a:xfrm>
            <a:off x="500063" y="2438400"/>
            <a:ext cx="2736850" cy="1979613"/>
          </a:xfrm>
          <a:prstGeom prst="pentagon">
            <a:avLst/>
          </a:prstGeom>
          <a:solidFill>
            <a:srgbClr val="FFFF00"/>
          </a:solidFill>
          <a:ln w="38100">
            <a:solidFill>
              <a:schemeClr val="tx1"/>
            </a:solidFill>
            <a:miter lim="800000"/>
          </a:ln>
          <a:effectLst/>
        </p:spPr>
        <p:txBody>
          <a:bodyPr wrap="none" lIns="84664" tIns="42332" rIns="84664" bIns="42332" anchor="ctr" anchorCtr="1"/>
          <a:lstStyle/>
          <a:p>
            <a:pPr marL="0" marR="0" lvl="0" indent="0" algn="l" defTabSz="846455" rtl="0" eaLnBrk="1" fontAlgn="auto" latinLnBrk="0" hangingPunct="1">
              <a:lnSpc>
                <a:spcPct val="100000"/>
              </a:lnSpc>
              <a:spcBef>
                <a:spcPts val="0"/>
              </a:spcBef>
              <a:spcAft>
                <a:spcPts val="0"/>
              </a:spcAft>
              <a:buClrTx/>
              <a:buSzTx/>
              <a:buFontTx/>
              <a:buNone/>
              <a:defRPr/>
            </a:pPr>
            <a:r>
              <a:rPr kumimoji="0" lang="zh-CN" altLang="en-US" sz="3000" b="0" i="0" u="none" strike="noStrike" kern="1200" cap="none" spc="0" normalizeH="0" baseline="0" noProof="0">
                <a:ln>
                  <a:noFill/>
                </a:ln>
                <a:solidFill>
                  <a:srgbClr val="000000"/>
                </a:solidFill>
                <a:effectLst>
                  <a:outerShdw blurRad="38100" dist="38100" dir="2700000" algn="tl">
                    <a:srgbClr val="FFFFFF"/>
                  </a:outerShdw>
                </a:effectLst>
                <a:uLnTx/>
                <a:uFillTx/>
                <a:latin typeface="新宋体" panose="02010609030101010101" pitchFamily="49" charset="-122"/>
                <a:ea typeface="新宋体" panose="02010609030101010101" pitchFamily="49" charset="-122"/>
                <a:cs typeface="+mn-cs"/>
              </a:rPr>
              <a:t>包装物租金</a:t>
            </a:r>
          </a:p>
        </p:txBody>
      </p:sp>
      <p:sp>
        <p:nvSpPr>
          <p:cNvPr id="64519" name="AutoShape 4"/>
          <p:cNvSpPr/>
          <p:nvPr/>
        </p:nvSpPr>
        <p:spPr>
          <a:xfrm>
            <a:off x="2778125" y="941388"/>
            <a:ext cx="2951163" cy="2105025"/>
          </a:xfrm>
          <a:prstGeom prst="pentagon">
            <a:avLst/>
          </a:prstGeom>
          <a:solidFill>
            <a:srgbClr val="00FFFF"/>
          </a:solidFill>
          <a:ln w="38100" cap="flat" cmpd="sng">
            <a:solidFill>
              <a:schemeClr val="tx1"/>
            </a:solidFill>
            <a:prstDash val="solid"/>
            <a:miter/>
            <a:headEnd type="none" w="med" len="med"/>
            <a:tailEnd type="none" w="med" len="med"/>
          </a:ln>
        </p:spPr>
        <p:txBody>
          <a:bodyPr wrap="none" lIns="84664" tIns="42332" rIns="84664" bIns="42332" anchor="ctr" anchorCtr="0"/>
          <a:lstStyle/>
          <a:p>
            <a:pPr defTabSz="846455"/>
            <a:r>
              <a:rPr lang="zh-CN" altLang="en-US" sz="3000" dirty="0">
                <a:solidFill>
                  <a:srgbClr val="000000"/>
                </a:solidFill>
                <a:latin typeface="新宋体" panose="02010609030101010101" pitchFamily="49" charset="-122"/>
                <a:ea typeface="新宋体" panose="02010609030101010101" pitchFamily="49" charset="-122"/>
              </a:rPr>
              <a:t>包装物押金</a:t>
            </a:r>
          </a:p>
        </p:txBody>
      </p:sp>
      <p:sp>
        <p:nvSpPr>
          <p:cNvPr id="129029" name="AutoShape 5"/>
          <p:cNvSpPr>
            <a:spLocks noChangeArrowheads="1"/>
          </p:cNvSpPr>
          <p:nvPr/>
        </p:nvSpPr>
        <p:spPr bwMode="auto">
          <a:xfrm>
            <a:off x="5399088" y="2438400"/>
            <a:ext cx="2736850" cy="1979613"/>
          </a:xfrm>
          <a:prstGeom prst="pentagon">
            <a:avLst/>
          </a:prstGeom>
          <a:solidFill>
            <a:srgbClr val="FF99CC"/>
          </a:solidFill>
          <a:ln w="38100">
            <a:solidFill>
              <a:schemeClr val="tx1"/>
            </a:solidFill>
            <a:miter lim="800000"/>
          </a:ln>
          <a:effectLst/>
        </p:spPr>
        <p:txBody>
          <a:bodyPr wrap="none" lIns="84664" tIns="42332" rIns="84664" bIns="42332" anchor="ctr"/>
          <a:lstStyle/>
          <a:p>
            <a:pPr marL="0" marR="0" lvl="0" indent="0" algn="l" defTabSz="846455" rtl="0" eaLnBrk="1" fontAlgn="auto" latinLnBrk="0" hangingPunct="1">
              <a:lnSpc>
                <a:spcPct val="100000"/>
              </a:lnSpc>
              <a:spcBef>
                <a:spcPts val="0"/>
              </a:spcBef>
              <a:spcAft>
                <a:spcPts val="0"/>
              </a:spcAft>
              <a:buClrTx/>
              <a:buSzTx/>
              <a:buFontTx/>
              <a:buNone/>
              <a:defRPr/>
            </a:pPr>
            <a:r>
              <a:rPr kumimoji="0" lang="zh-CN" altLang="en-US" sz="3000" b="0" i="0" u="none" strike="noStrike" kern="1200" cap="none" spc="0" normalizeH="0" baseline="0" noProof="0">
                <a:ln>
                  <a:noFill/>
                </a:ln>
                <a:solidFill>
                  <a:srgbClr val="000000"/>
                </a:solidFill>
                <a:effectLst>
                  <a:outerShdw blurRad="38100" dist="38100" dir="2700000" algn="tl">
                    <a:srgbClr val="FFFFFF"/>
                  </a:outerShdw>
                </a:effectLst>
                <a:uLnTx/>
                <a:uFillTx/>
                <a:latin typeface="新宋体" panose="02010609030101010101" pitchFamily="49" charset="-122"/>
                <a:ea typeface="新宋体" panose="02010609030101010101" pitchFamily="49" charset="-122"/>
                <a:cs typeface="+mn-cs"/>
              </a:rPr>
              <a:t>包装费</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animEffect transition="in" filter="circle(out)">
                                      <p:cBhvr>
                                        <p:cTn id="7" dur="2000"/>
                                        <p:tgtEl>
                                          <p:spTgt spid="1290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553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6554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51</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5541" name="Rectangle 2"/>
          <p:cNvSpPr/>
          <p:nvPr/>
        </p:nvSpPr>
        <p:spPr>
          <a:xfrm>
            <a:off x="358775" y="1925638"/>
            <a:ext cx="8451850" cy="1476375"/>
          </a:xfrm>
          <a:prstGeom prst="rect">
            <a:avLst/>
          </a:prstGeom>
          <a:noFill/>
          <a:ln w="9525">
            <a:noFill/>
          </a:ln>
        </p:spPr>
        <p:txBody>
          <a:bodyPr anchor="ctr" anchorCtr="0">
            <a:spAutoFit/>
          </a:bodyPr>
          <a:lstStyle/>
          <a:p>
            <a:r>
              <a:rPr lang="en-US" altLang="zh-CN" dirty="0">
                <a:solidFill>
                  <a:srgbClr val="000000"/>
                </a:solidFill>
                <a:latin typeface="新宋体" panose="02010609030101010101" pitchFamily="49" charset="-122"/>
                <a:ea typeface="新宋体" panose="02010609030101010101" pitchFamily="49" charset="-122"/>
              </a:rPr>
              <a:t>2008</a:t>
            </a:r>
            <a:r>
              <a:rPr lang="zh-CN" altLang="en-US" dirty="0">
                <a:solidFill>
                  <a:srgbClr val="000000"/>
                </a:solidFill>
                <a:latin typeface="新宋体" panose="02010609030101010101" pitchFamily="49" charset="-122"/>
                <a:ea typeface="新宋体" panose="02010609030101010101" pitchFamily="49" charset="-122"/>
              </a:rPr>
              <a:t>年</a:t>
            </a:r>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月，金元酒厂销售粮食白酒和啤酒给小百花副食品公司，其中</a:t>
            </a:r>
            <a:r>
              <a:rPr lang="zh-CN" altLang="en-US" b="1" dirty="0">
                <a:solidFill>
                  <a:srgbClr val="000000"/>
                </a:solidFill>
                <a:latin typeface="新宋体" panose="02010609030101010101" pitchFamily="49" charset="-122"/>
                <a:ea typeface="新宋体" panose="02010609030101010101" pitchFamily="49" charset="-122"/>
              </a:rPr>
              <a:t>白酒</a:t>
            </a:r>
            <a:r>
              <a:rPr lang="zh-CN" altLang="en-US" dirty="0">
                <a:solidFill>
                  <a:srgbClr val="000000"/>
                </a:solidFill>
                <a:latin typeface="新宋体" panose="02010609030101010101" pitchFamily="49" charset="-122"/>
                <a:ea typeface="新宋体" panose="02010609030101010101" pitchFamily="49" charset="-122"/>
              </a:rPr>
              <a:t>开具增值税专用发票，收取不含税价款</a:t>
            </a:r>
            <a:r>
              <a:rPr lang="en-US" altLang="zh-CN" dirty="0">
                <a:solidFill>
                  <a:srgbClr val="000000"/>
                </a:solidFill>
                <a:latin typeface="新宋体" panose="02010609030101010101" pitchFamily="49" charset="-122"/>
                <a:ea typeface="新宋体" panose="02010609030101010101" pitchFamily="49" charset="-122"/>
              </a:rPr>
              <a:t>50 000</a:t>
            </a:r>
            <a:r>
              <a:rPr lang="zh-CN" altLang="en-US" dirty="0">
                <a:solidFill>
                  <a:srgbClr val="000000"/>
                </a:solidFill>
                <a:latin typeface="新宋体" panose="02010609030101010101" pitchFamily="49" charset="-122"/>
                <a:ea typeface="新宋体" panose="02010609030101010101" pitchFamily="49" charset="-122"/>
              </a:rPr>
              <a:t>元，另外收取包装物押金</a:t>
            </a:r>
            <a:r>
              <a:rPr lang="en-US" altLang="zh-CN" dirty="0">
                <a:solidFill>
                  <a:srgbClr val="000000"/>
                </a:solidFill>
                <a:latin typeface="新宋体" panose="02010609030101010101" pitchFamily="49" charset="-122"/>
                <a:ea typeface="新宋体" panose="02010609030101010101" pitchFamily="49" charset="-122"/>
              </a:rPr>
              <a:t>3 000</a:t>
            </a:r>
            <a:r>
              <a:rPr lang="zh-CN" altLang="en-US" dirty="0">
                <a:solidFill>
                  <a:srgbClr val="000000"/>
                </a:solidFill>
                <a:latin typeface="新宋体" panose="02010609030101010101" pitchFamily="49" charset="-122"/>
                <a:ea typeface="新宋体" panose="02010609030101010101" pitchFamily="49" charset="-122"/>
              </a:rPr>
              <a:t>元；</a:t>
            </a:r>
            <a:r>
              <a:rPr lang="zh-CN" altLang="en-US" b="1" dirty="0">
                <a:solidFill>
                  <a:srgbClr val="000000"/>
                </a:solidFill>
                <a:latin typeface="新宋体" panose="02010609030101010101" pitchFamily="49" charset="-122"/>
                <a:ea typeface="新宋体" panose="02010609030101010101" pitchFamily="49" charset="-122"/>
              </a:rPr>
              <a:t>啤酒</a:t>
            </a:r>
            <a:r>
              <a:rPr lang="zh-CN" altLang="en-US" dirty="0">
                <a:solidFill>
                  <a:srgbClr val="000000"/>
                </a:solidFill>
                <a:latin typeface="新宋体" panose="02010609030101010101" pitchFamily="49" charset="-122"/>
                <a:ea typeface="新宋体" panose="02010609030101010101" pitchFamily="49" charset="-122"/>
              </a:rPr>
              <a:t>开具普通发票，收取的价税合计款</a:t>
            </a:r>
            <a:r>
              <a:rPr lang="en-US" altLang="zh-CN" dirty="0">
                <a:solidFill>
                  <a:srgbClr val="000000"/>
                </a:solidFill>
                <a:latin typeface="新宋体" panose="02010609030101010101" pitchFamily="49" charset="-122"/>
                <a:ea typeface="新宋体" panose="02010609030101010101" pitchFamily="49" charset="-122"/>
              </a:rPr>
              <a:t>23 400</a:t>
            </a:r>
            <a:r>
              <a:rPr lang="zh-CN" altLang="en-US" dirty="0">
                <a:solidFill>
                  <a:srgbClr val="000000"/>
                </a:solidFill>
                <a:latin typeface="新宋体" panose="02010609030101010101" pitchFamily="49" charset="-122"/>
                <a:ea typeface="新宋体" panose="02010609030101010101" pitchFamily="49" charset="-122"/>
              </a:rPr>
              <a:t>元，另外收取包装物押金</a:t>
            </a:r>
            <a:r>
              <a:rPr lang="en-US" altLang="zh-CN" dirty="0">
                <a:solidFill>
                  <a:srgbClr val="000000"/>
                </a:solidFill>
                <a:latin typeface="新宋体" panose="02010609030101010101" pitchFamily="49" charset="-122"/>
                <a:ea typeface="新宋体" panose="02010609030101010101" pitchFamily="49" charset="-122"/>
              </a:rPr>
              <a:t>1 500</a:t>
            </a:r>
            <a:r>
              <a:rPr lang="zh-CN" altLang="en-US" dirty="0">
                <a:solidFill>
                  <a:srgbClr val="000000"/>
                </a:solidFill>
                <a:latin typeface="新宋体" panose="02010609030101010101" pitchFamily="49" charset="-122"/>
                <a:ea typeface="新宋体" panose="02010609030101010101" pitchFamily="49" charset="-122"/>
              </a:rPr>
              <a:t>元。小百花副食品公司按合同约定，于</a:t>
            </a:r>
            <a:r>
              <a:rPr lang="en-US" altLang="zh-CN" dirty="0">
                <a:solidFill>
                  <a:srgbClr val="000000"/>
                </a:solidFill>
                <a:latin typeface="新宋体" panose="02010609030101010101" pitchFamily="49" charset="-122"/>
                <a:ea typeface="新宋体" panose="02010609030101010101" pitchFamily="49" charset="-122"/>
              </a:rPr>
              <a:t>2008</a:t>
            </a:r>
            <a:r>
              <a:rPr lang="zh-CN" altLang="en-US" dirty="0">
                <a:solidFill>
                  <a:srgbClr val="000000"/>
                </a:solidFill>
                <a:latin typeface="新宋体" panose="02010609030101010101" pitchFamily="49" charset="-122"/>
                <a:ea typeface="新宋体" panose="02010609030101010101" pitchFamily="49" charset="-122"/>
              </a:rPr>
              <a:t>年</a:t>
            </a:r>
            <a:r>
              <a:rPr lang="en-US" altLang="zh-CN" dirty="0">
                <a:solidFill>
                  <a:srgbClr val="000000"/>
                </a:solidFill>
                <a:latin typeface="新宋体" panose="02010609030101010101" pitchFamily="49" charset="-122"/>
                <a:ea typeface="新宋体" panose="02010609030101010101" pitchFamily="49" charset="-122"/>
              </a:rPr>
              <a:t>12</a:t>
            </a:r>
            <a:r>
              <a:rPr lang="zh-CN" altLang="en-US" dirty="0">
                <a:solidFill>
                  <a:srgbClr val="000000"/>
                </a:solidFill>
                <a:latin typeface="新宋体" panose="02010609030101010101" pitchFamily="49" charset="-122"/>
                <a:ea typeface="新宋体" panose="02010609030101010101" pitchFamily="49" charset="-122"/>
              </a:rPr>
              <a:t>月将白酒、啤酒包装物全部退还给金元酒厂，并取回全部押金。就此项业务，计算金元酒厂</a:t>
            </a:r>
            <a:r>
              <a:rPr lang="en-US" altLang="zh-CN" dirty="0">
                <a:solidFill>
                  <a:srgbClr val="000000"/>
                </a:solidFill>
                <a:latin typeface="新宋体" panose="02010609030101010101" pitchFamily="49" charset="-122"/>
                <a:ea typeface="新宋体" panose="02010609030101010101" pitchFamily="49" charset="-122"/>
              </a:rPr>
              <a:t>2008</a:t>
            </a:r>
            <a:r>
              <a:rPr lang="zh-CN" altLang="en-US" dirty="0">
                <a:solidFill>
                  <a:srgbClr val="000000"/>
                </a:solidFill>
                <a:latin typeface="新宋体" panose="02010609030101010101" pitchFamily="49" charset="-122"/>
                <a:ea typeface="新宋体" panose="02010609030101010101" pitchFamily="49" charset="-122"/>
              </a:rPr>
              <a:t>年</a:t>
            </a:r>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月的增值税销项税额。</a:t>
            </a:r>
          </a:p>
        </p:txBody>
      </p:sp>
      <p:sp>
        <p:nvSpPr>
          <p:cNvPr id="110595" name="Rectangle 3"/>
          <p:cNvSpPr/>
          <p:nvPr/>
        </p:nvSpPr>
        <p:spPr>
          <a:xfrm>
            <a:off x="468313" y="4948238"/>
            <a:ext cx="8424862" cy="646112"/>
          </a:xfrm>
          <a:prstGeom prst="rect">
            <a:avLst/>
          </a:prstGeom>
          <a:noFill/>
          <a:ln w="9525">
            <a:noFill/>
          </a:ln>
        </p:spPr>
        <p:txBody>
          <a:bodyPr anchor="ctr" anchorCtr="0">
            <a:spAutoFit/>
          </a:bodyPr>
          <a:lstStyle/>
          <a:p>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答案</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销项税额＝（</a:t>
            </a:r>
            <a:r>
              <a:rPr lang="en-US" altLang="zh-CN" dirty="0">
                <a:solidFill>
                  <a:srgbClr val="000000"/>
                </a:solidFill>
                <a:latin typeface="新宋体" panose="02010609030101010101" pitchFamily="49" charset="-122"/>
                <a:ea typeface="新宋体" panose="02010609030101010101" pitchFamily="49" charset="-122"/>
              </a:rPr>
              <a:t>50 000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3 000÷1.17</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23 400÷1.17</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×17</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12 335.90</a:t>
            </a:r>
            <a:r>
              <a:rPr lang="zh-CN" altLang="en-US" dirty="0">
                <a:solidFill>
                  <a:srgbClr val="000000"/>
                </a:solidFill>
                <a:latin typeface="新宋体" panose="02010609030101010101" pitchFamily="49" charset="-122"/>
                <a:ea typeface="新宋体" panose="02010609030101010101" pitchFamily="49" charset="-122"/>
              </a:rPr>
              <a:t>（元）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blinds(horizontal)">
                                      <p:cBhvr>
                                        <p:cTn id="7" dur="5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656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6656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52</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6565"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66566" name="Rectangle 3"/>
          <p:cNvSpPr>
            <a:spLocks noGrp="1"/>
          </p:cNvSpPr>
          <p:nvPr>
            <p:ph idx="1"/>
          </p:nvPr>
        </p:nvSpPr>
        <p:spPr>
          <a:xfrm>
            <a:off x="457200" y="1600200"/>
            <a:ext cx="8491538" cy="4816475"/>
          </a:xfrm>
          <a:ln/>
        </p:spPr>
        <p:txBody>
          <a:bodyPr vert="horz" wrap="square" lIns="91440" tIns="45720" rIns="91440" bIns="45720" anchor="t" anchorCtr="0"/>
          <a:lstStyle/>
          <a:p>
            <a:pPr eaLnBrk="1" hangingPunct="1">
              <a:lnSpc>
                <a:spcPct val="80000"/>
              </a:lnSpc>
              <a:buFont typeface="BatangChe"/>
              <a:buNone/>
            </a:pPr>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视同销售货物行为</a:t>
            </a:r>
          </a:p>
          <a:p>
            <a:pPr eaLnBrk="1" hangingPunct="1">
              <a:lnSpc>
                <a:spcPct val="80000"/>
              </a:lnSpc>
              <a:buFont typeface="BatangChe"/>
              <a:buNone/>
            </a:pPr>
            <a:r>
              <a:rPr lang="zh-CN" altLang="en-US" dirty="0">
                <a:solidFill>
                  <a:srgbClr val="000000"/>
                </a:solidFill>
                <a:latin typeface="新宋体" panose="02010609030101010101" pitchFamily="49" charset="-122"/>
                <a:ea typeface="新宋体" panose="02010609030101010101" pitchFamily="49" charset="-122"/>
              </a:rPr>
              <a:t>销售额的确定顺序：</a:t>
            </a:r>
          </a:p>
          <a:p>
            <a:pPr eaLnBrk="1" hangingPunct="1">
              <a:lnSpc>
                <a:spcPct val="80000"/>
              </a:lnSpc>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纳税人最近时期同类货物的平均销售价格</a:t>
            </a:r>
          </a:p>
          <a:p>
            <a:pPr eaLnBrk="1" hangingPunct="1">
              <a:lnSpc>
                <a:spcPct val="80000"/>
              </a:lnSpc>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按其他纳税人最近时期同类货物的平均售价</a:t>
            </a:r>
          </a:p>
          <a:p>
            <a:pPr eaLnBrk="1" hangingPunct="1">
              <a:lnSpc>
                <a:spcPct val="80000"/>
              </a:lnSpc>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按组成计税价格确</a:t>
            </a:r>
            <a:r>
              <a:rPr lang="zh-CN" altLang="en-US" dirty="0" smtClean="0">
                <a:solidFill>
                  <a:srgbClr val="000000"/>
                </a:solidFill>
                <a:latin typeface="新宋体" panose="02010609030101010101" pitchFamily="49" charset="-122"/>
                <a:ea typeface="新宋体" panose="02010609030101010101" pitchFamily="49" charset="-122"/>
              </a:rPr>
              <a:t>定</a:t>
            </a:r>
            <a:endParaRPr lang="en-US" altLang="zh-CN" dirty="0">
              <a:solidFill>
                <a:srgbClr val="000000"/>
              </a:solidFill>
              <a:latin typeface="新宋体" panose="02010609030101010101" pitchFamily="49" charset="-122"/>
              <a:ea typeface="新宋体" panose="02010609030101010101" pitchFamily="49" charset="-122"/>
            </a:endParaRPr>
          </a:p>
          <a:p>
            <a:pPr lvl="1" eaLnBrk="1" hangingPunct="1">
              <a:lnSpc>
                <a:spcPct val="80000"/>
              </a:lnSpc>
              <a:buClr>
                <a:srgbClr val="009900"/>
              </a:buClr>
              <a:buFont typeface="Wingdings" panose="05000000000000000000" pitchFamily="2" charset="2"/>
              <a:buChar char=""/>
            </a:pPr>
            <a:r>
              <a:rPr lang="zh-CN" altLang="en-US" sz="2400" dirty="0">
                <a:solidFill>
                  <a:srgbClr val="000000"/>
                </a:solidFill>
                <a:latin typeface="新宋体" panose="02010609030101010101" pitchFamily="49" charset="-122"/>
                <a:ea typeface="新宋体" panose="02010609030101010101" pitchFamily="49" charset="-122"/>
              </a:rPr>
              <a:t>组成计税价格</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成本</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000000"/>
                </a:solidFill>
                <a:latin typeface="新宋体" panose="02010609030101010101" pitchFamily="49" charset="-122"/>
                <a:ea typeface="新宋体" panose="02010609030101010101" pitchFamily="49" charset="-122"/>
              </a:rPr>
              <a:t>1+</a:t>
            </a:r>
            <a:r>
              <a:rPr lang="zh-CN" altLang="en-US" sz="2400" dirty="0">
                <a:solidFill>
                  <a:srgbClr val="000000"/>
                </a:solidFill>
                <a:latin typeface="新宋体" panose="02010609030101010101" pitchFamily="49" charset="-122"/>
                <a:ea typeface="新宋体" panose="02010609030101010101" pitchFamily="49" charset="-122"/>
              </a:rPr>
              <a:t>成本利润率）</a:t>
            </a:r>
          </a:p>
          <a:p>
            <a:pPr lvl="1" eaLnBrk="1" hangingPunct="1">
              <a:lnSpc>
                <a:spcPct val="80000"/>
              </a:lnSpc>
              <a:buClr>
                <a:srgbClr val="009900"/>
              </a:buClr>
              <a:buFont typeface="Wingdings" panose="05000000000000000000" pitchFamily="2" charset="2"/>
              <a:buChar char=""/>
            </a:pPr>
            <a:r>
              <a:rPr lang="zh-CN" altLang="en-US" sz="2400" dirty="0">
                <a:solidFill>
                  <a:srgbClr val="000000"/>
                </a:solidFill>
                <a:latin typeface="新宋体" panose="02010609030101010101" pitchFamily="49" charset="-122"/>
                <a:ea typeface="新宋体" panose="02010609030101010101" pitchFamily="49" charset="-122"/>
              </a:rPr>
              <a:t>组成计税价格</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成本</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000000"/>
                </a:solidFill>
                <a:latin typeface="新宋体" panose="02010609030101010101" pitchFamily="49" charset="-122"/>
                <a:ea typeface="新宋体" panose="02010609030101010101" pitchFamily="49" charset="-122"/>
              </a:rPr>
              <a:t>1+</a:t>
            </a:r>
            <a:r>
              <a:rPr lang="zh-CN" altLang="en-US" sz="2400" dirty="0">
                <a:solidFill>
                  <a:srgbClr val="000000"/>
                </a:solidFill>
                <a:latin typeface="新宋体" panose="02010609030101010101" pitchFamily="49" charset="-122"/>
                <a:ea typeface="新宋体" panose="02010609030101010101" pitchFamily="49" charset="-122"/>
              </a:rPr>
              <a:t>成本利润率）</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消费税额（同时征收消费税时）</a:t>
            </a:r>
          </a:p>
          <a:p>
            <a:pPr lvl="1" eaLnBrk="1" hangingPunct="1">
              <a:lnSpc>
                <a:spcPct val="80000"/>
              </a:lnSpc>
              <a:buClr>
                <a:srgbClr val="009900"/>
              </a:buClr>
              <a:buFont typeface="Wingdings" panose="05000000000000000000" pitchFamily="2" charset="2"/>
              <a:buNone/>
            </a:pPr>
            <a:r>
              <a:rPr lang="zh-CN" altLang="en-US" sz="2400" dirty="0">
                <a:solidFill>
                  <a:srgbClr val="000000"/>
                </a:solidFill>
                <a:latin typeface="新宋体" panose="02010609030101010101" pitchFamily="49" charset="-122"/>
                <a:ea typeface="新宋体" panose="02010609030101010101" pitchFamily="49" charset="-122"/>
              </a:rPr>
              <a:t>或者</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成本</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000000"/>
                </a:solidFill>
                <a:latin typeface="新宋体" panose="02010609030101010101" pitchFamily="49" charset="-122"/>
                <a:ea typeface="新宋体" panose="02010609030101010101" pitchFamily="49" charset="-122"/>
              </a:rPr>
              <a:t>1+</a:t>
            </a:r>
            <a:r>
              <a:rPr lang="zh-CN" altLang="en-US" sz="2400" dirty="0">
                <a:solidFill>
                  <a:srgbClr val="000000"/>
                </a:solidFill>
                <a:latin typeface="新宋体" panose="02010609030101010101" pitchFamily="49" charset="-122"/>
                <a:ea typeface="新宋体" panose="02010609030101010101" pitchFamily="49" charset="-122"/>
              </a:rPr>
              <a:t>成本利润率）</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000000"/>
                </a:solidFill>
                <a:latin typeface="新宋体" panose="02010609030101010101" pitchFamily="49" charset="-122"/>
                <a:ea typeface="新宋体" panose="02010609030101010101" pitchFamily="49" charset="-122"/>
              </a:rPr>
              <a:t>1-</a:t>
            </a:r>
            <a:r>
              <a:rPr lang="zh-CN" altLang="en-US" sz="2400" dirty="0">
                <a:solidFill>
                  <a:srgbClr val="000000"/>
                </a:solidFill>
                <a:latin typeface="新宋体" panose="02010609030101010101" pitchFamily="49" charset="-122"/>
                <a:ea typeface="新宋体" panose="02010609030101010101" pitchFamily="49" charset="-122"/>
              </a:rPr>
              <a:t>消费税率）</a:t>
            </a:r>
          </a:p>
          <a:p>
            <a:pPr lvl="1" eaLnBrk="1" hangingPunct="1">
              <a:lnSpc>
                <a:spcPct val="80000"/>
              </a:lnSpc>
              <a:buClr>
                <a:srgbClr val="009900"/>
              </a:buClr>
              <a:buFont typeface="Wingdings" panose="05000000000000000000" pitchFamily="2" charset="2"/>
              <a:buNone/>
            </a:pPr>
            <a:r>
              <a:rPr lang="zh-CN" altLang="en-US" sz="2000" dirty="0">
                <a:solidFill>
                  <a:srgbClr val="000000"/>
                </a:solidFill>
                <a:latin typeface="新宋体" panose="02010609030101010101" pitchFamily="49" charset="-122"/>
                <a:ea typeface="新宋体" panose="02010609030101010101" pitchFamily="49" charset="-122"/>
              </a:rPr>
              <a:t> 成本</a:t>
            </a:r>
            <a:r>
              <a:rPr lang="en-US" altLang="zh-CN" sz="2000" dirty="0">
                <a:solidFill>
                  <a:srgbClr val="000000"/>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销售自产货物为实际生产成本，销售外购货物为实际采购成本</a:t>
            </a:r>
          </a:p>
          <a:p>
            <a:pPr lvl="1" eaLnBrk="1" hangingPunct="1">
              <a:lnSpc>
                <a:spcPct val="80000"/>
              </a:lnSpc>
              <a:buClr>
                <a:srgbClr val="009900"/>
              </a:buClr>
              <a:buFont typeface="Wingdings" panose="05000000000000000000" pitchFamily="2" charset="2"/>
              <a:buChar char=""/>
            </a:pPr>
            <a:r>
              <a:rPr lang="zh-CN" altLang="en-US" sz="2000" dirty="0">
                <a:solidFill>
                  <a:srgbClr val="000000"/>
                </a:solidFill>
                <a:latin typeface="新宋体" panose="02010609030101010101" pitchFamily="49" charset="-122"/>
                <a:ea typeface="新宋体" panose="02010609030101010101" pitchFamily="49" charset="-122"/>
              </a:rPr>
              <a:t>含税定价时，销售额</a:t>
            </a:r>
            <a:r>
              <a:rPr lang="en-US" altLang="zh-CN" sz="2000" dirty="0">
                <a:solidFill>
                  <a:srgbClr val="000000"/>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含税销售额</a:t>
            </a:r>
            <a:r>
              <a:rPr lang="en-US" altLang="zh-CN" sz="2000" dirty="0">
                <a:solidFill>
                  <a:srgbClr val="000000"/>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1+</a:t>
            </a:r>
            <a:r>
              <a:rPr lang="zh-CN" altLang="en-US" sz="2000" dirty="0">
                <a:solidFill>
                  <a:srgbClr val="000000"/>
                </a:solidFill>
                <a:latin typeface="新宋体" panose="02010609030101010101" pitchFamily="49" charset="-122"/>
                <a:ea typeface="新宋体" panose="02010609030101010101" pitchFamily="49" charset="-122"/>
              </a:rPr>
              <a:t>税率）      </a:t>
            </a:r>
          </a:p>
        </p:txBody>
      </p:sp>
      <p:sp>
        <p:nvSpPr>
          <p:cNvPr id="66567"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销项</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758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6758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53</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11618" name="Text Box 2"/>
          <p:cNvSpPr txBox="1"/>
          <p:nvPr/>
        </p:nvSpPr>
        <p:spPr>
          <a:xfrm>
            <a:off x="1009650" y="4005263"/>
            <a:ext cx="7594600" cy="646112"/>
          </a:xfrm>
          <a:prstGeom prst="rect">
            <a:avLst/>
          </a:prstGeom>
          <a:noFill/>
          <a:ln w="9525">
            <a:noFill/>
          </a:ln>
        </p:spPr>
        <p:txBody>
          <a:bodyPr>
            <a:spAutoFit/>
          </a:bodyPr>
          <a:lstStyle/>
          <a:p>
            <a:r>
              <a:rPr lang="en-US" altLang="zh-CN" dirty="0">
                <a:solidFill>
                  <a:srgbClr val="000000"/>
                </a:solidFill>
                <a:latin typeface="新宋体" panose="02010609030101010101" pitchFamily="49" charset="-122"/>
                <a:ea typeface="新宋体" panose="02010609030101010101" pitchFamily="49" charset="-122"/>
              </a:rPr>
              <a:t>A</a:t>
            </a:r>
            <a:r>
              <a:rPr lang="zh-CN" altLang="en-US" dirty="0">
                <a:solidFill>
                  <a:srgbClr val="000000"/>
                </a:solidFill>
                <a:latin typeface="新宋体" panose="02010609030101010101" pitchFamily="49" charset="-122"/>
                <a:ea typeface="新宋体" panose="02010609030101010101" pitchFamily="49" charset="-122"/>
              </a:rPr>
              <a:t>型、</a:t>
            </a:r>
            <a:r>
              <a:rPr lang="en-US" altLang="zh-CN" dirty="0">
                <a:solidFill>
                  <a:srgbClr val="000000"/>
                </a:solidFill>
                <a:latin typeface="新宋体" panose="02010609030101010101" pitchFamily="49" charset="-122"/>
                <a:ea typeface="新宋体" panose="02010609030101010101" pitchFamily="49" charset="-122"/>
              </a:rPr>
              <a:t>B</a:t>
            </a:r>
            <a:r>
              <a:rPr lang="zh-CN" altLang="en-US" dirty="0">
                <a:solidFill>
                  <a:srgbClr val="000000"/>
                </a:solidFill>
                <a:latin typeface="新宋体" panose="02010609030101010101" pitchFamily="49" charset="-122"/>
                <a:ea typeface="新宋体" panose="02010609030101010101" pitchFamily="49" charset="-122"/>
              </a:rPr>
              <a:t>型内衣计税销售额</a:t>
            </a:r>
          </a:p>
          <a:p>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100×15+36000×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1+10%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41100(</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   </a:t>
            </a:r>
          </a:p>
        </p:txBody>
      </p:sp>
      <p:sp>
        <p:nvSpPr>
          <p:cNvPr id="67590" name="Rectangle 3"/>
          <p:cNvSpPr/>
          <p:nvPr/>
        </p:nvSpPr>
        <p:spPr>
          <a:xfrm>
            <a:off x="900113" y="981075"/>
            <a:ext cx="7632700" cy="1200150"/>
          </a:xfrm>
          <a:prstGeom prst="rect">
            <a:avLst/>
          </a:prstGeom>
          <a:noFill/>
          <a:ln w="9525">
            <a:noFill/>
          </a:ln>
        </p:spPr>
        <p:txBody>
          <a:bodyPr>
            <a:spAutoFit/>
          </a:bodyPr>
          <a:lstStyle/>
          <a:p>
            <a:r>
              <a:rPr lang="zh-CN" altLang="en-US" dirty="0">
                <a:solidFill>
                  <a:srgbClr val="000000"/>
                </a:solidFill>
                <a:latin typeface="新宋体" panose="02010609030101010101" pitchFamily="49" charset="-122"/>
                <a:ea typeface="新宋体" panose="02010609030101010101" pitchFamily="49" charset="-122"/>
              </a:rPr>
              <a:t>某针织厂（一般纳税人），在</a:t>
            </a:r>
            <a:r>
              <a:rPr lang="en-US" altLang="zh-CN" dirty="0">
                <a:solidFill>
                  <a:srgbClr val="000000"/>
                </a:solidFill>
                <a:latin typeface="新宋体" panose="02010609030101010101" pitchFamily="49" charset="-122"/>
                <a:ea typeface="新宋体" panose="02010609030101010101" pitchFamily="49" charset="-122"/>
              </a:rPr>
              <a:t>2004</a:t>
            </a:r>
            <a:r>
              <a:rPr lang="zh-CN" altLang="en-US" dirty="0">
                <a:solidFill>
                  <a:srgbClr val="000000"/>
                </a:solidFill>
                <a:latin typeface="新宋体" panose="02010609030101010101" pitchFamily="49" charset="-122"/>
                <a:ea typeface="新宋体" panose="02010609030101010101" pitchFamily="49" charset="-122"/>
              </a:rPr>
              <a:t>年某月，将自产的针织内衣作为福利发给本厂职工，共发放</a:t>
            </a:r>
            <a:r>
              <a:rPr lang="en-US" altLang="zh-CN" dirty="0">
                <a:solidFill>
                  <a:srgbClr val="000000"/>
                </a:solidFill>
                <a:latin typeface="新宋体" panose="02010609030101010101" pitchFamily="49" charset="-122"/>
                <a:ea typeface="新宋体" panose="02010609030101010101" pitchFamily="49" charset="-122"/>
              </a:rPr>
              <a:t>A</a:t>
            </a:r>
            <a:r>
              <a:rPr lang="zh-CN" altLang="en-US" dirty="0">
                <a:solidFill>
                  <a:srgbClr val="000000"/>
                </a:solidFill>
                <a:latin typeface="新宋体" panose="02010609030101010101" pitchFamily="49" charset="-122"/>
                <a:ea typeface="新宋体" panose="02010609030101010101" pitchFamily="49" charset="-122"/>
              </a:rPr>
              <a:t>型内衣</a:t>
            </a:r>
            <a:r>
              <a:rPr lang="en-US" altLang="zh-CN" dirty="0">
                <a:solidFill>
                  <a:srgbClr val="000000"/>
                </a:solidFill>
                <a:latin typeface="新宋体" panose="02010609030101010101" pitchFamily="49" charset="-122"/>
                <a:ea typeface="新宋体" panose="02010609030101010101" pitchFamily="49" charset="-122"/>
              </a:rPr>
              <a:t>100</a:t>
            </a:r>
            <a:r>
              <a:rPr lang="zh-CN" altLang="en-US" dirty="0">
                <a:solidFill>
                  <a:srgbClr val="000000"/>
                </a:solidFill>
                <a:latin typeface="新宋体" panose="02010609030101010101" pitchFamily="49" charset="-122"/>
                <a:ea typeface="新宋体" panose="02010609030101010101" pitchFamily="49" charset="-122"/>
              </a:rPr>
              <a:t>件，销售价每件</a:t>
            </a:r>
            <a:r>
              <a:rPr lang="en-US" altLang="zh-CN" dirty="0">
                <a:solidFill>
                  <a:srgbClr val="000000"/>
                </a:solidFill>
                <a:latin typeface="新宋体" panose="02010609030101010101" pitchFamily="49" charset="-122"/>
                <a:ea typeface="新宋体" panose="02010609030101010101" pitchFamily="49" charset="-122"/>
              </a:rPr>
              <a:t>15</a:t>
            </a:r>
            <a:r>
              <a:rPr lang="zh-CN" altLang="en-US" dirty="0">
                <a:solidFill>
                  <a:srgbClr val="000000"/>
                </a:solidFill>
                <a:latin typeface="新宋体" panose="02010609030101010101" pitchFamily="49" charset="-122"/>
                <a:ea typeface="新宋体" panose="02010609030101010101" pitchFamily="49" charset="-122"/>
              </a:rPr>
              <a:t>元（不含税）；发放</a:t>
            </a:r>
            <a:r>
              <a:rPr lang="en-US" altLang="zh-CN" dirty="0">
                <a:solidFill>
                  <a:srgbClr val="000000"/>
                </a:solidFill>
                <a:latin typeface="新宋体" panose="02010609030101010101" pitchFamily="49" charset="-122"/>
                <a:ea typeface="新宋体" panose="02010609030101010101" pitchFamily="49" charset="-122"/>
              </a:rPr>
              <a:t>B</a:t>
            </a:r>
            <a:r>
              <a:rPr lang="zh-CN" altLang="en-US" dirty="0">
                <a:solidFill>
                  <a:srgbClr val="000000"/>
                </a:solidFill>
                <a:latin typeface="新宋体" panose="02010609030101010101" pitchFamily="49" charset="-122"/>
                <a:ea typeface="新宋体" panose="02010609030101010101" pitchFamily="49" charset="-122"/>
              </a:rPr>
              <a:t>型内衣</a:t>
            </a:r>
            <a:r>
              <a:rPr lang="en-US" altLang="zh-CN" dirty="0">
                <a:solidFill>
                  <a:srgbClr val="000000"/>
                </a:solidFill>
                <a:latin typeface="新宋体" panose="02010609030101010101" pitchFamily="49" charset="-122"/>
                <a:ea typeface="新宋体" panose="02010609030101010101" pitchFamily="49" charset="-122"/>
              </a:rPr>
              <a:t>200</a:t>
            </a:r>
            <a:r>
              <a:rPr lang="zh-CN" altLang="en-US" dirty="0">
                <a:solidFill>
                  <a:srgbClr val="000000"/>
                </a:solidFill>
                <a:latin typeface="新宋体" panose="02010609030101010101" pitchFamily="49" charset="-122"/>
                <a:ea typeface="新宋体" panose="02010609030101010101" pitchFamily="49" charset="-122"/>
              </a:rPr>
              <a:t>件，无销售价，已知制作</a:t>
            </a:r>
            <a:r>
              <a:rPr lang="en-US" altLang="zh-CN" dirty="0">
                <a:solidFill>
                  <a:srgbClr val="000000"/>
                </a:solidFill>
                <a:latin typeface="新宋体" panose="02010609030101010101" pitchFamily="49" charset="-122"/>
                <a:ea typeface="新宋体" panose="02010609030101010101" pitchFamily="49" charset="-122"/>
              </a:rPr>
              <a:t>B</a:t>
            </a:r>
            <a:r>
              <a:rPr lang="zh-CN" altLang="en-US" dirty="0">
                <a:solidFill>
                  <a:srgbClr val="000000"/>
                </a:solidFill>
                <a:latin typeface="新宋体" panose="02010609030101010101" pitchFamily="49" charset="-122"/>
                <a:ea typeface="新宋体" panose="02010609030101010101" pitchFamily="49" charset="-122"/>
              </a:rPr>
              <a:t>型内衣的总成本为</a:t>
            </a:r>
            <a:r>
              <a:rPr lang="en-US" altLang="zh-CN" dirty="0">
                <a:solidFill>
                  <a:srgbClr val="000000"/>
                </a:solidFill>
                <a:latin typeface="新宋体" panose="02010609030101010101" pitchFamily="49" charset="-122"/>
                <a:ea typeface="新宋体" panose="02010609030101010101" pitchFamily="49" charset="-122"/>
              </a:rPr>
              <a:t>36000</a:t>
            </a:r>
            <a:r>
              <a:rPr lang="zh-CN" altLang="en-US" dirty="0">
                <a:solidFill>
                  <a:srgbClr val="000000"/>
                </a:solidFill>
                <a:latin typeface="新宋体" panose="02010609030101010101" pitchFamily="49" charset="-122"/>
                <a:ea typeface="新宋体" panose="02010609030101010101" pitchFamily="49" charset="-122"/>
              </a:rPr>
              <a:t>元。请计算该厂本月的计税销售额，成本利润率为</a:t>
            </a:r>
            <a:r>
              <a:rPr lang="en-US" altLang="zh-CN" dirty="0">
                <a:solidFill>
                  <a:srgbClr val="000000"/>
                </a:solidFill>
                <a:latin typeface="新宋体" panose="02010609030101010101" pitchFamily="49" charset="-122"/>
                <a:ea typeface="新宋体" panose="02010609030101010101" pitchFamily="49" charset="-122"/>
              </a:rPr>
              <a:t>10%</a:t>
            </a:r>
            <a:r>
              <a:rPr lang="zh-CN" altLang="en-US" dirty="0">
                <a:solidFill>
                  <a:srgbClr val="000000"/>
                </a:solidFill>
                <a:latin typeface="新宋体" panose="02010609030101010101" pitchFamily="49" charset="-122"/>
                <a:ea typeface="新宋体" panose="02010609030101010101" pitchFamily="49" charset="-122"/>
              </a:rPr>
              <a:t>。</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dissolve">
                                      <p:cBhvr>
                                        <p:cTn id="7" dur="500"/>
                                        <p:tgtEl>
                                          <p:spTgt spid="11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861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6861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54</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8613"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68614" name="Rectangle 3"/>
          <p:cNvSpPr>
            <a:spLocks noGrp="1"/>
          </p:cNvSpPr>
          <p:nvPr>
            <p:ph idx="1"/>
          </p:nvPr>
        </p:nvSpPr>
        <p:spPr>
          <a:xfrm>
            <a:off x="457200" y="1600200"/>
            <a:ext cx="8229600" cy="3597275"/>
          </a:xfrm>
          <a:ln/>
        </p:spPr>
        <p:txBody>
          <a:bodyPr vert="horz" wrap="square" lIns="91440" tIns="45720" rIns="91440" bIns="45720" anchor="t" anchorCtr="0"/>
          <a:lstStyle/>
          <a:p>
            <a:pPr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进项税额是指纳税人购进货物或接受应税劳务所支付或负担的增值税额。它与销项税额相对应。销售方收取的销项税额就是购买方支付的进项税额。</a:t>
            </a:r>
          </a:p>
          <a:p>
            <a:pPr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增值税的核心就是用纳税人收取的销项税抵扣其支付的进项税，其余额为纳税人实际应缴纳的增值税税额。</a:t>
            </a:r>
          </a:p>
        </p:txBody>
      </p:sp>
      <p:sp>
        <p:nvSpPr>
          <p:cNvPr id="68615"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进项</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6963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6963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55</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69637"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69638"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进项</a:t>
            </a:r>
          </a:p>
        </p:txBody>
      </p:sp>
      <p:sp>
        <p:nvSpPr>
          <p:cNvPr id="69639" name="Rectangle 5"/>
          <p:cNvSpPr/>
          <p:nvPr/>
        </p:nvSpPr>
        <p:spPr>
          <a:xfrm>
            <a:off x="358775" y="1636713"/>
            <a:ext cx="8456613" cy="923925"/>
          </a:xfrm>
          <a:prstGeom prst="rect">
            <a:avLst/>
          </a:prstGeom>
          <a:noFill/>
          <a:ln w="9525">
            <a:noFill/>
          </a:ln>
        </p:spPr>
        <p:txBody>
          <a:bodyPr>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准予抵扣的进项税额</a:t>
            </a:r>
          </a:p>
          <a:p>
            <a:pPr>
              <a:lnSpc>
                <a:spcPct val="90000"/>
              </a:lnSpc>
              <a:spcBef>
                <a:spcPct val="20000"/>
              </a:spcBef>
              <a:buClr>
                <a:srgbClr val="FF6600"/>
              </a:buClr>
              <a:buFont typeface="BatangChe"/>
              <a:buChar char="◈"/>
            </a:pPr>
            <a:r>
              <a:rPr lang="zh-CN" altLang="en-US" dirty="0">
                <a:solidFill>
                  <a:srgbClr val="000000"/>
                </a:solidFill>
                <a:latin typeface="新宋体" panose="02010609030101010101" pitchFamily="49" charset="-122"/>
                <a:ea typeface="新宋体" panose="02010609030101010101" pitchFamily="49" charset="-122"/>
              </a:rPr>
              <a:t>根据税法规定，准予从销项税额中抵扣的进项税额，限于下列增值税扣税凭证上注明的增值税额：</a:t>
            </a:r>
          </a:p>
        </p:txBody>
      </p:sp>
      <p:sp>
        <p:nvSpPr>
          <p:cNvPr id="69640" name="Rectangle 6"/>
          <p:cNvSpPr/>
          <p:nvPr/>
        </p:nvSpPr>
        <p:spPr>
          <a:xfrm>
            <a:off x="331788" y="3343275"/>
            <a:ext cx="8455025" cy="2062163"/>
          </a:xfrm>
          <a:prstGeom prst="rect">
            <a:avLst/>
          </a:prstGeom>
          <a:noFill/>
          <a:ln w="9525">
            <a:noFill/>
          </a:ln>
        </p:spPr>
        <p:txBody>
          <a:bodyPr>
            <a:spAutoFit/>
          </a:bodyPr>
          <a:lstStyle/>
          <a:p>
            <a:r>
              <a:rPr lang="en-US" altLang="zh-CN" sz="3200" dirty="0">
                <a:solidFill>
                  <a:srgbClr val="000000"/>
                </a:solidFill>
                <a:latin typeface="新宋体" panose="02010609030101010101" pitchFamily="49" charset="-122"/>
                <a:ea typeface="新宋体" panose="02010609030101010101" pitchFamily="49" charset="-122"/>
              </a:rPr>
              <a:t>1)</a:t>
            </a:r>
            <a:r>
              <a:rPr lang="zh-CN" altLang="en-US" sz="3200" dirty="0">
                <a:solidFill>
                  <a:srgbClr val="000000"/>
                </a:solidFill>
                <a:latin typeface="新宋体" panose="02010609030101010101" pitchFamily="49" charset="-122"/>
                <a:ea typeface="新宋体" panose="02010609030101010101" pitchFamily="49" charset="-122"/>
              </a:rPr>
              <a:t>从销售方取得的增值税专用发票上注明的增值税额。</a:t>
            </a:r>
          </a:p>
          <a:p>
            <a:r>
              <a:rPr lang="en-US" altLang="zh-CN" sz="3200" dirty="0">
                <a:solidFill>
                  <a:srgbClr val="000000"/>
                </a:solidFill>
                <a:latin typeface="新宋体" panose="02010609030101010101" pitchFamily="49" charset="-122"/>
                <a:ea typeface="新宋体" panose="02010609030101010101" pitchFamily="49" charset="-122"/>
              </a:rPr>
              <a:t>2)</a:t>
            </a:r>
            <a:r>
              <a:rPr lang="zh-CN" altLang="en-US" sz="3200" dirty="0">
                <a:solidFill>
                  <a:srgbClr val="000000"/>
                </a:solidFill>
                <a:latin typeface="新宋体" panose="02010609030101010101" pitchFamily="49" charset="-122"/>
                <a:ea typeface="新宋体" panose="02010609030101010101" pitchFamily="49" charset="-122"/>
              </a:rPr>
              <a:t>从海关取得的海关进口增值税专用缴款书上注明的增值税额。</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065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7066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56</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0661" name="Rectangle 3"/>
          <p:cNvSpPr>
            <a:spLocks noGrp="1"/>
          </p:cNvSpPr>
          <p:nvPr>
            <p:ph idx="1"/>
          </p:nvPr>
        </p:nvSpPr>
        <p:spPr>
          <a:xfrm>
            <a:off x="457200" y="1600200"/>
            <a:ext cx="8229600" cy="4713288"/>
          </a:xfrm>
          <a:ln/>
        </p:spPr>
        <p:txBody>
          <a:bodyPr vert="horz" wrap="square" lIns="91440" tIns="45720" rIns="91440" bIns="45720" anchor="t" anchorCtr="0"/>
          <a:lstStyle/>
          <a:p>
            <a:pPr eaLnBrk="1" hangingPunct="1">
              <a:buFont typeface="BatangChe"/>
              <a:buNone/>
            </a:pPr>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）购进农产品，除取得增值税专业发票或者海关进口增值税专用缴款书外，按照农产品收购发票或者销售发票上注明的农产品买价和</a:t>
            </a:r>
            <a:r>
              <a:rPr lang="en-US" altLang="zh-CN" dirty="0">
                <a:solidFill>
                  <a:srgbClr val="000000"/>
                </a:solidFill>
                <a:latin typeface="新宋体" panose="02010609030101010101" pitchFamily="49" charset="-122"/>
                <a:ea typeface="新宋体" panose="02010609030101010101" pitchFamily="49" charset="-122"/>
              </a:rPr>
              <a:t>13%</a:t>
            </a:r>
            <a:r>
              <a:rPr lang="zh-CN" altLang="en-US" dirty="0">
                <a:solidFill>
                  <a:srgbClr val="000000"/>
                </a:solidFill>
                <a:latin typeface="新宋体" panose="02010609030101010101" pitchFamily="49" charset="-122"/>
                <a:ea typeface="新宋体" panose="02010609030101010101" pitchFamily="49" charset="-122"/>
              </a:rPr>
              <a:t>的扣除率计算的进项税额</a:t>
            </a:r>
          </a:p>
          <a:p>
            <a:pPr eaLnBrk="1" hangingPunct="1">
              <a:buFont typeface="BatangChe"/>
              <a:buNone/>
            </a:pPr>
            <a:r>
              <a:rPr lang="zh-CN" altLang="en-US" dirty="0">
                <a:solidFill>
                  <a:srgbClr val="000000"/>
                </a:solidFill>
                <a:latin typeface="新宋体" panose="02010609030101010101" pitchFamily="49" charset="-122"/>
                <a:ea typeface="新宋体" panose="02010609030101010101" pitchFamily="49" charset="-122"/>
              </a:rPr>
              <a:t>进项税额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买价</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扣除率</a:t>
            </a:r>
          </a:p>
          <a:p>
            <a:pPr eaLnBrk="1" hangingPunct="1">
              <a:buClr>
                <a:srgbClr val="9900CC"/>
              </a:buClr>
              <a:buFont typeface="MS Outlook" panose="05010100010000000000"/>
              <a:buChar char="E"/>
            </a:pPr>
            <a:r>
              <a:rPr lang="zh-CN" altLang="en-US" sz="2400" dirty="0">
                <a:solidFill>
                  <a:srgbClr val="000000"/>
                </a:solidFill>
                <a:latin typeface="新宋体" panose="02010609030101010101" pitchFamily="49" charset="-122"/>
                <a:ea typeface="新宋体" panose="02010609030101010101" pitchFamily="49" charset="-122"/>
              </a:rPr>
              <a:t>农业产品，是指直接从事植物的种植、收割和动物的饲养、捕捞的单位和个人销售的自产而且免征增值税的农业产品</a:t>
            </a:r>
          </a:p>
          <a:p>
            <a:pPr eaLnBrk="1" hangingPunct="1">
              <a:buClr>
                <a:srgbClr val="9900CC"/>
              </a:buClr>
              <a:buFont typeface="MS Outlook" panose="05010100010000000000"/>
              <a:buChar char="E"/>
            </a:pPr>
            <a:r>
              <a:rPr lang="zh-CN" altLang="en-US" sz="2200" dirty="0">
                <a:solidFill>
                  <a:srgbClr val="000000"/>
                </a:solidFill>
                <a:latin typeface="新宋体" panose="02010609030101010101" pitchFamily="49" charset="-122"/>
                <a:ea typeface="新宋体" panose="02010609030101010101" pitchFamily="49" charset="-122"/>
              </a:rPr>
              <a:t>从农民专业合作社购进的免税农业产品，可按</a:t>
            </a:r>
            <a:r>
              <a:rPr lang="en-US" altLang="zh-CN" sz="2200" dirty="0">
                <a:solidFill>
                  <a:srgbClr val="000000"/>
                </a:solidFill>
                <a:latin typeface="新宋体" panose="02010609030101010101" pitchFamily="49" charset="-122"/>
                <a:ea typeface="新宋体" panose="02010609030101010101" pitchFamily="49" charset="-122"/>
              </a:rPr>
              <a:t>13%</a:t>
            </a:r>
            <a:r>
              <a:rPr lang="zh-CN" altLang="en-US" sz="2200" dirty="0">
                <a:solidFill>
                  <a:srgbClr val="000000"/>
                </a:solidFill>
                <a:latin typeface="新宋体" panose="02010609030101010101" pitchFamily="49" charset="-122"/>
                <a:ea typeface="新宋体" panose="02010609030101010101" pitchFamily="49" charset="-122"/>
              </a:rPr>
              <a:t>扣除率抵扣</a:t>
            </a:r>
          </a:p>
          <a:p>
            <a:pPr eaLnBrk="1" hangingPunct="1">
              <a:buClr>
                <a:srgbClr val="9900CC"/>
              </a:buClr>
              <a:buFont typeface="MS Outlook" panose="05010100010000000000"/>
              <a:buChar char="E"/>
            </a:pPr>
            <a:r>
              <a:rPr lang="zh-CN" altLang="en-US" sz="2400" dirty="0">
                <a:solidFill>
                  <a:srgbClr val="000000"/>
                </a:solidFill>
                <a:latin typeface="新宋体" panose="02010609030101010101" pitchFamily="49" charset="-122"/>
                <a:ea typeface="新宋体" panose="02010609030101010101" pitchFamily="49" charset="-122"/>
              </a:rPr>
              <a:t>购买农业产品的买价，包括纳税人购进农产品在农产品收购发票或者销售发票上注明的价款和按规定缴纳的烟叶税</a:t>
            </a:r>
          </a:p>
        </p:txBody>
      </p:sp>
      <p:sp>
        <p:nvSpPr>
          <p:cNvPr id="112644" name="Rectangle 4"/>
          <p:cNvSpPr>
            <a:spLocks noChangeArrowheads="1"/>
          </p:cNvSpPr>
          <p:nvPr/>
        </p:nvSpPr>
        <p:spPr bwMode="auto">
          <a:xfrm>
            <a:off x="0" y="0"/>
            <a:ext cx="6743700" cy="827088"/>
          </a:xfrm>
          <a:prstGeom prst="rect">
            <a:avLst/>
          </a:prstGeom>
          <a:noFill/>
          <a:ln w="9525">
            <a:no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增值税应纳税额的计算</a:t>
            </a:r>
          </a:p>
        </p:txBody>
      </p:sp>
      <p:sp>
        <p:nvSpPr>
          <p:cNvPr id="70663" name="Text Box 5"/>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进项</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168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7168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57</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1685" name="Rectangle 3"/>
          <p:cNvSpPr>
            <a:spLocks noGrp="1"/>
          </p:cNvSpPr>
          <p:nvPr>
            <p:ph idx="1"/>
          </p:nvPr>
        </p:nvSpPr>
        <p:spPr>
          <a:ln/>
        </p:spPr>
        <p:txBody>
          <a:bodyPr vert="horz" wrap="square" lIns="91440" tIns="45720" rIns="91440" bIns="45720" anchor="t" anchorCtr="0"/>
          <a:lstStyle/>
          <a:p>
            <a:pPr eaLnBrk="1" hangingPunct="1">
              <a:lnSpc>
                <a:spcPct val="90000"/>
              </a:lnSpc>
              <a:buClr>
                <a:srgbClr val="9900CC"/>
              </a:buClr>
              <a:buFont typeface="MS Outlook" panose="05010100010000000000"/>
              <a:buChar char="E"/>
            </a:pPr>
            <a:r>
              <a:rPr lang="zh-CN" altLang="en-US" dirty="0">
                <a:solidFill>
                  <a:srgbClr val="000000"/>
                </a:solidFill>
                <a:latin typeface="新宋体" panose="02010609030101010101" pitchFamily="49" charset="-122"/>
                <a:ea typeface="新宋体" panose="02010609030101010101" pitchFamily="49" charset="-122"/>
              </a:rPr>
              <a:t>对烟叶税纳税人按规定缴纳的烟叶税，准予计入烟叶产品的买价计算增值税进项税额，并在计算应纳税额时予以抵扣。</a:t>
            </a:r>
          </a:p>
          <a:p>
            <a:pPr lvl="1" eaLnBrk="1" hangingPunct="1">
              <a:lnSpc>
                <a:spcPct val="90000"/>
              </a:lnSpc>
              <a:buClr>
                <a:srgbClr val="9900CC"/>
              </a:buClr>
              <a:buFont typeface="MS Outlook" panose="05010100010000000000"/>
              <a:buChar char="E"/>
            </a:pPr>
            <a:r>
              <a:rPr lang="zh-CN" altLang="en-US" dirty="0">
                <a:solidFill>
                  <a:srgbClr val="000000"/>
                </a:solidFill>
                <a:latin typeface="新宋体" panose="02010609030101010101" pitchFamily="49" charset="-122"/>
                <a:ea typeface="新宋体" panose="02010609030101010101" pitchFamily="49" charset="-122"/>
              </a:rPr>
              <a:t>烟叶收购金额包括纳税人支付给烟叶销售者的烟叶收购价款和价外补贴，价外补贴统一按烟叶收购价款的</a:t>
            </a:r>
            <a:r>
              <a:rPr lang="en-US" altLang="zh-CN" dirty="0">
                <a:solidFill>
                  <a:srgbClr val="000000"/>
                </a:solidFill>
                <a:latin typeface="新宋体" panose="02010609030101010101" pitchFamily="49" charset="-122"/>
                <a:ea typeface="新宋体" panose="02010609030101010101" pitchFamily="49" charset="-122"/>
              </a:rPr>
              <a:t>10%</a:t>
            </a:r>
            <a:r>
              <a:rPr lang="zh-CN" altLang="en-US" dirty="0">
                <a:solidFill>
                  <a:srgbClr val="000000"/>
                </a:solidFill>
                <a:latin typeface="新宋体" panose="02010609030101010101" pitchFamily="49" charset="-122"/>
                <a:ea typeface="新宋体" panose="02010609030101010101" pitchFamily="49" charset="-122"/>
              </a:rPr>
              <a:t>计算，公式如下：</a:t>
            </a:r>
          </a:p>
          <a:p>
            <a:pPr lvl="1" eaLnBrk="1" hangingPunct="1">
              <a:lnSpc>
                <a:spcPct val="90000"/>
              </a:lnSpc>
              <a:buClr>
                <a:srgbClr val="9900CC"/>
              </a:buClr>
              <a:buFont typeface="MS Outlook" panose="05010100010000000000"/>
              <a:buChar char="E"/>
            </a:pPr>
            <a:r>
              <a:rPr lang="zh-CN" altLang="en-US" dirty="0">
                <a:solidFill>
                  <a:srgbClr val="000000"/>
                </a:solidFill>
                <a:latin typeface="新宋体" panose="02010609030101010101" pitchFamily="49" charset="-122"/>
                <a:ea typeface="新宋体" panose="02010609030101010101" pitchFamily="49" charset="-122"/>
              </a:rPr>
              <a:t>烟叶收购金额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烟叶收购价款</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1+10%</a:t>
            </a:r>
            <a:r>
              <a:rPr lang="zh-CN" altLang="en-US" dirty="0">
                <a:solidFill>
                  <a:srgbClr val="000000"/>
                </a:solidFill>
                <a:latin typeface="新宋体" panose="02010609030101010101" pitchFamily="49" charset="-122"/>
                <a:ea typeface="新宋体" panose="02010609030101010101" pitchFamily="49" charset="-122"/>
              </a:rPr>
              <a:t>）</a:t>
            </a:r>
          </a:p>
          <a:p>
            <a:pPr lvl="1" eaLnBrk="1" hangingPunct="1">
              <a:lnSpc>
                <a:spcPct val="90000"/>
              </a:lnSpc>
              <a:buClr>
                <a:srgbClr val="9900CC"/>
              </a:buClr>
              <a:buFont typeface="MS Outlook" panose="05010100010000000000"/>
              <a:buChar char="E"/>
            </a:pPr>
            <a:r>
              <a:rPr lang="zh-CN" altLang="en-US" dirty="0">
                <a:solidFill>
                  <a:srgbClr val="000000"/>
                </a:solidFill>
                <a:latin typeface="新宋体" panose="02010609030101010101" pitchFamily="49" charset="-122"/>
                <a:ea typeface="新宋体" panose="02010609030101010101" pitchFamily="49" charset="-122"/>
              </a:rPr>
              <a:t>烟叶税应纳税额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烟叶收购金额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税率（</a:t>
            </a:r>
            <a:r>
              <a:rPr lang="en-US" altLang="zh-CN" dirty="0">
                <a:solidFill>
                  <a:srgbClr val="000000"/>
                </a:solidFill>
                <a:latin typeface="新宋体" panose="02010609030101010101" pitchFamily="49" charset="-122"/>
                <a:ea typeface="新宋体" panose="02010609030101010101" pitchFamily="49" charset="-122"/>
              </a:rPr>
              <a:t>20%</a:t>
            </a:r>
            <a:r>
              <a:rPr lang="zh-CN" altLang="en-US" dirty="0">
                <a:solidFill>
                  <a:srgbClr val="000000"/>
                </a:solidFill>
                <a:latin typeface="新宋体" panose="02010609030101010101" pitchFamily="49" charset="-122"/>
                <a:ea typeface="新宋体" panose="02010609030101010101" pitchFamily="49" charset="-122"/>
              </a:rPr>
              <a:t>）</a:t>
            </a:r>
          </a:p>
          <a:p>
            <a:pPr lvl="1" eaLnBrk="1" hangingPunct="1">
              <a:lnSpc>
                <a:spcPct val="90000"/>
              </a:lnSpc>
              <a:buClr>
                <a:srgbClr val="9900CC"/>
              </a:buClr>
              <a:buFont typeface="MS Outlook" panose="05010100010000000000"/>
              <a:buChar char="E"/>
            </a:pPr>
            <a:r>
              <a:rPr lang="zh-CN" altLang="en-US" dirty="0">
                <a:solidFill>
                  <a:srgbClr val="000000"/>
                </a:solidFill>
                <a:latin typeface="新宋体" panose="02010609030101010101" pitchFamily="49" charset="-122"/>
                <a:ea typeface="新宋体" panose="02010609030101010101" pitchFamily="49" charset="-122"/>
              </a:rPr>
              <a:t>准予抵扣的进项税额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（烟叶收购金额＋烟叶税应纳税额）</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扣除率</a:t>
            </a:r>
          </a:p>
        </p:txBody>
      </p:sp>
      <p:sp>
        <p:nvSpPr>
          <p:cNvPr id="113668" name="Rectangle 4"/>
          <p:cNvSpPr>
            <a:spLocks noChangeArrowheads="1"/>
          </p:cNvSpPr>
          <p:nvPr/>
        </p:nvSpPr>
        <p:spPr bwMode="auto">
          <a:xfrm>
            <a:off x="0" y="0"/>
            <a:ext cx="6743700" cy="827088"/>
          </a:xfrm>
          <a:prstGeom prst="rect">
            <a:avLst/>
          </a:prstGeom>
          <a:noFill/>
          <a:ln w="9525">
            <a:no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a:ln>
                  <a:noFill/>
                </a:ln>
                <a:solidFill>
                  <a:srgbClr val="000000"/>
                </a:solidFill>
                <a:effectLst>
                  <a:outerShdw blurRad="38100" dist="38100" dir="2700000" algn="tl">
                    <a:srgbClr val="C0C0C0"/>
                  </a:outerShdw>
                </a:effectLst>
                <a:uLnTx/>
                <a:uFillTx/>
                <a:latin typeface="新宋体" panose="02010609030101010101" pitchFamily="49" charset="-122"/>
                <a:ea typeface="新宋体" panose="02010609030101010101" pitchFamily="49" charset="-122"/>
                <a:cs typeface="+mn-cs"/>
              </a:rPr>
              <a:t>增值税应纳税额的计算</a:t>
            </a:r>
          </a:p>
        </p:txBody>
      </p:sp>
      <p:sp>
        <p:nvSpPr>
          <p:cNvPr id="71687" name="Text Box 5"/>
          <p:cNvSpPr txBox="1"/>
          <p:nvPr/>
        </p:nvSpPr>
        <p:spPr>
          <a:xfrm>
            <a:off x="0" y="928688"/>
            <a:ext cx="8461375" cy="369887"/>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进项</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270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7270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58</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2709"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72710" name="Rectangle 3"/>
          <p:cNvSpPr>
            <a:spLocks noGrp="1"/>
          </p:cNvSpPr>
          <p:nvPr>
            <p:ph idx="1"/>
          </p:nvPr>
        </p:nvSpPr>
        <p:spPr>
          <a:xfrm>
            <a:off x="254000" y="917575"/>
            <a:ext cx="8548688" cy="5468938"/>
          </a:xfrm>
          <a:ln/>
        </p:spPr>
        <p:txBody>
          <a:bodyPr vert="horz" wrap="square" lIns="91440" tIns="45720" rIns="91440" bIns="45720" anchor="t" anchorCtr="0"/>
          <a:lstStyle/>
          <a:p>
            <a:pPr eaLnBrk="1" hangingPunct="1">
              <a:buFont typeface="BatangChe"/>
              <a:buNone/>
            </a:pPr>
            <a:r>
              <a:rPr lang="en-US" altLang="zh-CN" sz="2800" dirty="0">
                <a:solidFill>
                  <a:srgbClr val="000000"/>
                </a:solidFill>
                <a:latin typeface="新宋体" panose="02010609030101010101" pitchFamily="49" charset="-122"/>
                <a:ea typeface="新宋体" panose="02010609030101010101" pitchFamily="49" charset="-122"/>
              </a:rPr>
              <a:t>4</a:t>
            </a:r>
            <a:r>
              <a:rPr lang="zh-CN" altLang="en-US" sz="2800" dirty="0">
                <a:solidFill>
                  <a:srgbClr val="000000"/>
                </a:solidFill>
                <a:latin typeface="新宋体" panose="02010609030101010101" pitchFamily="49" charset="-122"/>
                <a:ea typeface="新宋体" panose="02010609030101010101" pitchFamily="49" charset="-122"/>
              </a:rPr>
              <a:t>）购进或者销售货物以及在生产经营过程中支付运输费用的，按照运输费用结算单据上注明的运输费用金额和</a:t>
            </a:r>
            <a:r>
              <a:rPr lang="en-US" altLang="zh-CN" sz="2800" dirty="0">
                <a:solidFill>
                  <a:srgbClr val="000000"/>
                </a:solidFill>
                <a:latin typeface="新宋体" panose="02010609030101010101" pitchFamily="49" charset="-122"/>
                <a:ea typeface="新宋体" panose="02010609030101010101" pitchFamily="49" charset="-122"/>
              </a:rPr>
              <a:t>7%</a:t>
            </a:r>
            <a:r>
              <a:rPr lang="zh-CN" altLang="en-US" sz="2800" dirty="0">
                <a:solidFill>
                  <a:srgbClr val="000000"/>
                </a:solidFill>
                <a:latin typeface="新宋体" panose="02010609030101010101" pitchFamily="49" charset="-122"/>
                <a:ea typeface="新宋体" panose="02010609030101010101" pitchFamily="49" charset="-122"/>
              </a:rPr>
              <a:t>的扣除率计算的进项税额，公式如下：    </a:t>
            </a:r>
          </a:p>
          <a:p>
            <a:pPr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           准予抵扣的进项税额</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运费</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扣除率</a:t>
            </a:r>
          </a:p>
          <a:p>
            <a:pPr eaLnBrk="1" hangingPunct="1">
              <a:buClr>
                <a:srgbClr val="009900"/>
              </a:buClr>
              <a:buFont typeface="Wingdings" panose="05000000000000000000" pitchFamily="2" charset="2"/>
              <a:buChar char=""/>
            </a:pPr>
            <a:r>
              <a:rPr lang="zh-CN" altLang="en-US" sz="2800" dirty="0">
                <a:solidFill>
                  <a:srgbClr val="000000"/>
                </a:solidFill>
                <a:latin typeface="新宋体" panose="02010609030101010101" pitchFamily="49" charset="-122"/>
                <a:ea typeface="新宋体" panose="02010609030101010101" pitchFamily="49" charset="-122"/>
              </a:rPr>
              <a:t>购买或销售免税货物（购进免税农产品除外）所发生的运输费用，不得计算进项税额抵扣</a:t>
            </a:r>
          </a:p>
          <a:p>
            <a:pPr eaLnBrk="1" hangingPunct="1">
              <a:buClr>
                <a:srgbClr val="009900"/>
              </a:buClr>
              <a:buFont typeface="Wingdings" panose="05000000000000000000" pitchFamily="2" charset="2"/>
              <a:buChar char=""/>
            </a:pPr>
            <a:r>
              <a:rPr lang="zh-CN" altLang="en-US" sz="2800" dirty="0">
                <a:solidFill>
                  <a:srgbClr val="000000"/>
                </a:solidFill>
                <a:latin typeface="新宋体" panose="02010609030101010101" pitchFamily="49" charset="-122"/>
                <a:ea typeface="新宋体" panose="02010609030101010101" pitchFamily="49" charset="-122"/>
              </a:rPr>
              <a:t>准予计算进项税额抵扣的货物运费金额是指运输费用结算单据上注明的</a:t>
            </a:r>
            <a:r>
              <a:rPr lang="zh-CN" altLang="en-US" sz="2800" u="sng" dirty="0">
                <a:solidFill>
                  <a:srgbClr val="000000"/>
                </a:solidFill>
                <a:latin typeface="新宋体" panose="02010609030101010101" pitchFamily="49" charset="-122"/>
                <a:ea typeface="新宋体" panose="02010609030101010101" pitchFamily="49" charset="-122"/>
              </a:rPr>
              <a:t>运输费用、建设基金</a:t>
            </a:r>
            <a:r>
              <a:rPr lang="zh-CN" altLang="en-US" sz="2800" dirty="0">
                <a:solidFill>
                  <a:srgbClr val="000000"/>
                </a:solidFill>
                <a:latin typeface="新宋体" panose="02010609030101010101" pitchFamily="49" charset="-122"/>
                <a:ea typeface="新宋体" panose="02010609030101010101" pitchFamily="49" charset="-122"/>
              </a:rPr>
              <a:t>，不包括装卸费、保险费等其他杂费</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373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7373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59</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3733" name="Rectangle 2"/>
          <p:cNvSpPr/>
          <p:nvPr/>
        </p:nvSpPr>
        <p:spPr>
          <a:xfrm>
            <a:off x="899592" y="1268760"/>
            <a:ext cx="6840760" cy="1754326"/>
          </a:xfrm>
          <a:prstGeom prst="rect">
            <a:avLst/>
          </a:prstGeom>
          <a:noFill/>
          <a:ln w="9525">
            <a:noFill/>
          </a:ln>
        </p:spPr>
        <p:txBody>
          <a:bodyPr wrap="square" anchor="ctr" anchorCtr="0">
            <a:spAutoFit/>
          </a:bodyPr>
          <a:lstStyle/>
          <a:p>
            <a:r>
              <a:rPr lang="zh-CN" altLang="en-US" dirty="0">
                <a:solidFill>
                  <a:srgbClr val="000000"/>
                </a:solidFill>
                <a:latin typeface="新宋体" panose="02010609030101010101" pitchFamily="49" charset="-122"/>
                <a:ea typeface="新宋体" panose="02010609030101010101" pitchFamily="49" charset="-122"/>
              </a:rPr>
              <a:t>天和有限公司为增值税一般纳税人，本月购进原材料一批，取得增值税专用发票，注明支付的货款为</a:t>
            </a:r>
            <a:r>
              <a:rPr lang="en-US" altLang="zh-CN" dirty="0">
                <a:solidFill>
                  <a:srgbClr val="000000"/>
                </a:solidFill>
                <a:latin typeface="新宋体" panose="02010609030101010101" pitchFamily="49" charset="-122"/>
                <a:ea typeface="新宋体" panose="02010609030101010101" pitchFamily="49" charset="-122"/>
              </a:rPr>
              <a:t>1000 000</a:t>
            </a:r>
            <a:r>
              <a:rPr lang="zh-CN" altLang="en-US" dirty="0">
                <a:solidFill>
                  <a:srgbClr val="000000"/>
                </a:solidFill>
                <a:latin typeface="新宋体" panose="02010609030101010101" pitchFamily="49" charset="-122"/>
                <a:ea typeface="新宋体" panose="02010609030101010101" pitchFamily="49" charset="-122"/>
              </a:rPr>
              <a:t>元，进项税额</a:t>
            </a:r>
            <a:r>
              <a:rPr lang="en-US" altLang="zh-CN" dirty="0">
                <a:solidFill>
                  <a:srgbClr val="000000"/>
                </a:solidFill>
                <a:latin typeface="新宋体" panose="02010609030101010101" pitchFamily="49" charset="-122"/>
                <a:ea typeface="新宋体" panose="02010609030101010101" pitchFamily="49" charset="-122"/>
              </a:rPr>
              <a:t>170000</a:t>
            </a:r>
            <a:r>
              <a:rPr lang="zh-CN" altLang="en-US" dirty="0">
                <a:solidFill>
                  <a:srgbClr val="000000"/>
                </a:solidFill>
                <a:latin typeface="新宋体" panose="02010609030101010101" pitchFamily="49" charset="-122"/>
                <a:ea typeface="新宋体" panose="02010609030101010101" pitchFamily="49" charset="-122"/>
              </a:rPr>
              <a:t>元；另外支付购货的运输费用</a:t>
            </a:r>
            <a:r>
              <a:rPr lang="en-US" altLang="zh-CN" dirty="0">
                <a:solidFill>
                  <a:srgbClr val="000000"/>
                </a:solidFill>
                <a:latin typeface="新宋体" panose="02010609030101010101" pitchFamily="49" charset="-122"/>
                <a:ea typeface="新宋体" panose="02010609030101010101" pitchFamily="49" charset="-122"/>
              </a:rPr>
              <a:t>30000</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货票上注明运费</a:t>
            </a:r>
            <a:r>
              <a:rPr lang="en-US" altLang="zh-CN" dirty="0">
                <a:solidFill>
                  <a:srgbClr val="000000"/>
                </a:solidFill>
                <a:latin typeface="新宋体" panose="02010609030101010101" pitchFamily="49" charset="-122"/>
                <a:ea typeface="新宋体" panose="02010609030101010101" pitchFamily="49" charset="-122"/>
              </a:rPr>
              <a:t>21000</a:t>
            </a:r>
            <a:r>
              <a:rPr lang="zh-CN" altLang="en-US" dirty="0">
                <a:solidFill>
                  <a:srgbClr val="000000"/>
                </a:solidFill>
                <a:latin typeface="新宋体" panose="02010609030101010101" pitchFamily="49" charset="-122"/>
                <a:ea typeface="新宋体" panose="02010609030101010101" pitchFamily="49" charset="-122"/>
              </a:rPr>
              <a:t>元、保险费</a:t>
            </a:r>
            <a:r>
              <a:rPr lang="en-US" altLang="zh-CN" dirty="0">
                <a:solidFill>
                  <a:srgbClr val="000000"/>
                </a:solidFill>
                <a:latin typeface="新宋体" panose="02010609030101010101" pitchFamily="49" charset="-122"/>
                <a:ea typeface="新宋体" panose="02010609030101010101" pitchFamily="49" charset="-122"/>
              </a:rPr>
              <a:t>4800</a:t>
            </a:r>
            <a:r>
              <a:rPr lang="zh-CN" altLang="en-US" dirty="0">
                <a:solidFill>
                  <a:srgbClr val="000000"/>
                </a:solidFill>
                <a:latin typeface="新宋体" panose="02010609030101010101" pitchFamily="49" charset="-122"/>
                <a:ea typeface="新宋体" panose="02010609030101010101" pitchFamily="49" charset="-122"/>
              </a:rPr>
              <a:t>元、装卸费</a:t>
            </a:r>
            <a:r>
              <a:rPr lang="en-US" altLang="zh-CN" dirty="0">
                <a:solidFill>
                  <a:srgbClr val="000000"/>
                </a:solidFill>
                <a:latin typeface="新宋体" panose="02010609030101010101" pitchFamily="49" charset="-122"/>
                <a:ea typeface="新宋体" panose="02010609030101010101" pitchFamily="49" charset="-122"/>
              </a:rPr>
              <a:t>3 600</a:t>
            </a:r>
            <a:r>
              <a:rPr lang="zh-CN" altLang="en-US" dirty="0">
                <a:solidFill>
                  <a:srgbClr val="000000"/>
                </a:solidFill>
                <a:latin typeface="新宋体" panose="02010609030101010101" pitchFamily="49" charset="-122"/>
                <a:ea typeface="新宋体" panose="02010609030101010101" pitchFamily="49" charset="-122"/>
              </a:rPr>
              <a:t>元、建设基金</a:t>
            </a:r>
            <a:r>
              <a:rPr lang="en-US" altLang="zh-CN" dirty="0">
                <a:solidFill>
                  <a:srgbClr val="000000"/>
                </a:solidFill>
                <a:latin typeface="新宋体" panose="02010609030101010101" pitchFamily="49" charset="-122"/>
                <a:ea typeface="新宋体" panose="02010609030101010101" pitchFamily="49" charset="-122"/>
              </a:rPr>
              <a:t>600</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。本月专用发票和货运发票已经税务机关认证并通过。请计算当期可以抵扣的进项税额。</a:t>
            </a:r>
          </a:p>
        </p:txBody>
      </p:sp>
      <p:sp>
        <p:nvSpPr>
          <p:cNvPr id="115715" name="Rectangle 3"/>
          <p:cNvSpPr/>
          <p:nvPr/>
        </p:nvSpPr>
        <p:spPr>
          <a:xfrm>
            <a:off x="611560" y="4077072"/>
            <a:ext cx="8208963" cy="646112"/>
          </a:xfrm>
          <a:prstGeom prst="rect">
            <a:avLst/>
          </a:prstGeom>
          <a:noFill/>
          <a:ln w="9525">
            <a:noFill/>
          </a:ln>
        </p:spPr>
        <p:txBody>
          <a:bodyPr anchor="ctr" anchorCtr="0">
            <a:spAutoFit/>
          </a:bodyPr>
          <a:lstStyle/>
          <a:p>
            <a:pPr indent="266700"/>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答案</a:t>
            </a:r>
            <a:r>
              <a:rPr lang="en-US" altLang="zh-CN" dirty="0">
                <a:solidFill>
                  <a:srgbClr val="000000"/>
                </a:solidFill>
                <a:latin typeface="新宋体" panose="02010609030101010101" pitchFamily="49" charset="-122"/>
                <a:ea typeface="新宋体" panose="02010609030101010101" pitchFamily="49" charset="-122"/>
              </a:rPr>
              <a:t>】</a:t>
            </a:r>
          </a:p>
          <a:p>
            <a:pPr indent="266700"/>
            <a:r>
              <a:rPr lang="zh-CN" altLang="en-US" dirty="0">
                <a:solidFill>
                  <a:srgbClr val="000000"/>
                </a:solidFill>
                <a:latin typeface="新宋体" panose="02010609030101010101" pitchFamily="49" charset="-122"/>
                <a:ea typeface="新宋体" panose="02010609030101010101" pitchFamily="49" charset="-122"/>
              </a:rPr>
              <a:t>当期可以抵扣的进项税额＝</a:t>
            </a:r>
            <a:r>
              <a:rPr lang="en-US" altLang="zh-CN" dirty="0">
                <a:solidFill>
                  <a:srgbClr val="000000"/>
                </a:solidFill>
                <a:latin typeface="新宋体" panose="02010609030101010101" pitchFamily="49" charset="-122"/>
                <a:ea typeface="新宋体" panose="02010609030101010101" pitchFamily="49" charset="-122"/>
              </a:rPr>
              <a:t>170 000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(21 000</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600)×7</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171 512(</a:t>
            </a:r>
            <a:r>
              <a:rPr lang="zh-CN" altLang="en-US" dirty="0">
                <a:solidFill>
                  <a:srgbClr val="000000"/>
                </a:solidFill>
                <a:latin typeface="新宋体" panose="02010609030101010101" pitchFamily="49" charset="-122"/>
                <a:ea typeface="新宋体" panose="02010609030101010101" pitchFamily="49" charset="-122"/>
              </a:rPr>
              <a:t>元</a:t>
            </a:r>
            <a:r>
              <a:rPr lang="en-US" altLang="zh-CN" dirty="0">
                <a:solidFill>
                  <a:srgbClr val="000000"/>
                </a:solidFill>
                <a:latin typeface="新宋体" panose="02010609030101010101" pitchFamily="49" charset="-122"/>
                <a:ea typeface="新宋体"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Effect transition="in" filter="blinds(horizontal)">
                                      <p:cBhvr>
                                        <p:cTn id="7" dur="500"/>
                                        <p:tgtEl>
                                          <p:spTgt spid="115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2291"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12292"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6</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2293" name="Rectangle 3"/>
          <p:cNvSpPr>
            <a:spLocks noGrp="1"/>
          </p:cNvSpPr>
          <p:nvPr>
            <p:ph idx="1"/>
          </p:nvPr>
        </p:nvSpPr>
        <p:spPr>
          <a:ln/>
        </p:spPr>
        <p:txBody>
          <a:bodyPr vert="horz" wrap="square" lIns="91440" tIns="45720" rIns="91440" bIns="45720" anchor="t" anchorCtr="0"/>
          <a:lstStyle/>
          <a:p>
            <a:pPr eaLnBrk="1" hangingPunct="1"/>
            <a:r>
              <a:rPr lang="zh-CN" altLang="en-US" dirty="0">
                <a:solidFill>
                  <a:srgbClr val="000000"/>
                </a:solidFill>
                <a:latin typeface="新宋体" panose="02010609030101010101" pitchFamily="49" charset="-122"/>
                <a:ea typeface="新宋体" panose="02010609030101010101" pitchFamily="49" charset="-122"/>
              </a:rPr>
              <a:t>生产型增值税：在计算增值税时，只允许上述的①至⑤项列为扣除项目，而不允许将外购固定资产的价款从商品或劳务的销售额中抵扣。</a:t>
            </a:r>
          </a:p>
          <a:p>
            <a:pPr eaLnBrk="1" hangingPunct="1"/>
            <a:r>
              <a:rPr lang="zh-CN" altLang="en-US" dirty="0">
                <a:solidFill>
                  <a:srgbClr val="000000"/>
                </a:solidFill>
                <a:latin typeface="新宋体" panose="02010609030101010101" pitchFamily="49" charset="-122"/>
                <a:ea typeface="新宋体" panose="02010609030101010101" pitchFamily="49" charset="-122"/>
              </a:rPr>
              <a:t>收入型增值税：在计算增值税时，除允许将上述的①至⑤项列为扣除项目外，还允许将当期固定资产折旧从商品和劳务的销售额中予以扣除。</a:t>
            </a:r>
          </a:p>
        </p:txBody>
      </p:sp>
      <p:sp>
        <p:nvSpPr>
          <p:cNvPr id="12294" name="Rectangle 4"/>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475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7475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60</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4757"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74758" name="Text Box 3"/>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进项</a:t>
            </a:r>
          </a:p>
        </p:txBody>
      </p:sp>
      <p:sp>
        <p:nvSpPr>
          <p:cNvPr id="74759" name="Rectangle 4"/>
          <p:cNvSpPr/>
          <p:nvPr/>
        </p:nvSpPr>
        <p:spPr>
          <a:xfrm>
            <a:off x="358775" y="1636713"/>
            <a:ext cx="8456613" cy="369887"/>
          </a:xfrm>
          <a:prstGeom prst="rect">
            <a:avLst/>
          </a:prstGeom>
          <a:noFill/>
          <a:ln w="9525">
            <a:noFill/>
          </a:ln>
        </p:spPr>
        <p:txBody>
          <a:bodyPr>
            <a:spAutoFit/>
          </a:bodyPr>
          <a:lstStyle/>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不得从销项税额抵扣的进项税额（</a:t>
            </a:r>
            <a:r>
              <a:rPr lang="en-US" altLang="zh-CN" dirty="0">
                <a:solidFill>
                  <a:srgbClr val="000000"/>
                </a:solidFill>
                <a:latin typeface="新宋体" panose="02010609030101010101" pitchFamily="49" charset="-122"/>
                <a:ea typeface="新宋体" panose="02010609030101010101" pitchFamily="49" charset="-122"/>
              </a:rPr>
              <a:t>58</a:t>
            </a:r>
            <a:r>
              <a:rPr lang="zh-CN" altLang="en-US" dirty="0">
                <a:solidFill>
                  <a:srgbClr val="000000"/>
                </a:solidFill>
                <a:latin typeface="新宋体" panose="02010609030101010101" pitchFamily="49" charset="-122"/>
                <a:ea typeface="新宋体" panose="02010609030101010101" pitchFamily="49" charset="-122"/>
              </a:rPr>
              <a:t>页）</a:t>
            </a:r>
          </a:p>
        </p:txBody>
      </p:sp>
      <p:sp>
        <p:nvSpPr>
          <p:cNvPr id="74760" name="Rectangle 5"/>
          <p:cNvSpPr/>
          <p:nvPr/>
        </p:nvSpPr>
        <p:spPr>
          <a:xfrm>
            <a:off x="346075" y="2241550"/>
            <a:ext cx="8208963" cy="369888"/>
          </a:xfrm>
          <a:prstGeom prst="rect">
            <a:avLst/>
          </a:prstGeom>
          <a:noFill/>
          <a:ln w="9525">
            <a:noFill/>
          </a:ln>
        </p:spPr>
        <p:txBody>
          <a:bodyPr>
            <a:spAutoFit/>
          </a:bodyPr>
          <a:lstStyle/>
          <a:p>
            <a:r>
              <a:rPr lang="zh-CN" altLang="en-US" dirty="0">
                <a:solidFill>
                  <a:srgbClr val="000000"/>
                </a:solidFill>
                <a:latin typeface="新宋体" panose="02010609030101010101" pitchFamily="49" charset="-122"/>
                <a:ea typeface="新宋体" panose="02010609030101010101" pitchFamily="49" charset="-122"/>
              </a:rPr>
              <a:t>按照</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增值税暂行条例</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规定，不得从销项税额中抵扣的有：</a:t>
            </a:r>
          </a:p>
        </p:txBody>
      </p:sp>
      <p:sp>
        <p:nvSpPr>
          <p:cNvPr id="114694" name="Text Box 6"/>
          <p:cNvSpPr txBox="1">
            <a:spLocks noChangeArrowheads="1"/>
          </p:cNvSpPr>
          <p:nvPr/>
        </p:nvSpPr>
        <p:spPr bwMode="auto">
          <a:xfrm>
            <a:off x="465138" y="3092450"/>
            <a:ext cx="8489950" cy="1754188"/>
          </a:xfrm>
          <a:prstGeom prst="rect">
            <a:avLst/>
          </a:prstGeom>
          <a:noFill/>
          <a:ln w="9525" algn="ctr">
            <a:noFill/>
            <a:miter lim="800000"/>
          </a:ln>
          <a:effectLst/>
        </p:spPr>
        <p:txBody>
          <a:bodyPr>
            <a:spAutoFit/>
          </a:bodyPr>
          <a:lstStyle/>
          <a:p>
            <a:pPr marL="342900" marR="0" indent="-342900" defTabSz="914400" fontAlgn="auto">
              <a:spcBef>
                <a:spcPts val="0"/>
              </a:spcBef>
              <a:spcAft>
                <a:spcPts val="0"/>
              </a:spcAft>
              <a:buClr>
                <a:srgbClr val="9900CC"/>
              </a:buClr>
              <a:buSzTx/>
              <a:buFontTx/>
              <a:buAutoNum type="circleNumDbPlain"/>
              <a:defRPr/>
            </a:pPr>
            <a:r>
              <a:rPr kumimoji="0" lang="zh-CN" altLang="en-US"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纳税人购进货物或者应税劳务，取得的增值税扣税凭证不符合法律、行政法规或者国务院税务主管部门有关规定的，进项税额不得抵扣</a:t>
            </a:r>
          </a:p>
          <a:p>
            <a:pPr marL="342900" marR="0" indent="-342900" defTabSz="914400" fontAlgn="auto">
              <a:spcBef>
                <a:spcPts val="0"/>
              </a:spcBef>
              <a:spcAft>
                <a:spcPts val="0"/>
              </a:spcAft>
              <a:buClr>
                <a:srgbClr val="9900CC"/>
              </a:buClr>
              <a:buSzTx/>
              <a:buFontTx/>
              <a:buAutoNum type="circleNumDbPlain"/>
              <a:defRPr/>
            </a:pPr>
            <a:r>
              <a:rPr kumimoji="0" lang="zh-CN" altLang="en-US"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用于非增值税应税项目、免征增值税项目、集体福利或者个人消费的购进货物或者应税劳务</a:t>
            </a:r>
          </a:p>
          <a:p>
            <a:pPr marL="342900" marR="0" indent="-342900" defTabSz="914400" fontAlgn="auto">
              <a:spcBef>
                <a:spcPts val="0"/>
              </a:spcBef>
              <a:spcAft>
                <a:spcPts val="0"/>
              </a:spcAft>
              <a:buClr>
                <a:srgbClr val="9900CC"/>
              </a:buClr>
              <a:buSzTx/>
              <a:buFontTx/>
              <a:buAutoNum type="circleNumDbPlain"/>
              <a:defRPr/>
            </a:pPr>
            <a:r>
              <a:rPr kumimoji="0" lang="zh-CN" altLang="en-US" kern="1200" cap="none" spc="0" normalizeH="0" baseline="0" noProof="0">
                <a:solidFill>
                  <a:srgbClr val="000000"/>
                </a:solidFill>
                <a:effectLst>
                  <a:outerShdw blurRad="38100" dist="38100" dir="2700000" algn="tl">
                    <a:srgbClr val="C0C0C0"/>
                  </a:outerShdw>
                </a:effectLst>
                <a:latin typeface="新宋体" panose="02010609030101010101" pitchFamily="49" charset="-122"/>
                <a:ea typeface="新宋体" panose="02010609030101010101" pitchFamily="49" charset="-122"/>
                <a:cs typeface="+mn-cs"/>
              </a:rPr>
              <a:t>非正常损失的购进货物及相关的应税劳务，如因管理不善造成被盗、丢失、霉烂变质的损失</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577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7578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61</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5781"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增值税应纳税额的计算</a:t>
            </a:r>
          </a:p>
        </p:txBody>
      </p:sp>
      <p:sp>
        <p:nvSpPr>
          <p:cNvPr id="75782" name="Rectangle 3"/>
          <p:cNvSpPr>
            <a:spLocks noGrp="1"/>
          </p:cNvSpPr>
          <p:nvPr>
            <p:ph idx="1"/>
          </p:nvPr>
        </p:nvSpPr>
        <p:spPr>
          <a:xfrm>
            <a:off x="457200" y="1667510"/>
            <a:ext cx="8229600" cy="4458970"/>
          </a:xfrm>
          <a:ln/>
        </p:spPr>
        <p:txBody>
          <a:bodyPr vert="horz" wrap="square" lIns="91440" tIns="45720" rIns="91440" bIns="45720" anchor="t" anchorCtr="0"/>
          <a:lstStyle/>
          <a:p>
            <a:pPr marL="609600" indent="-609600" eaLnBrk="1" hangingPunct="1">
              <a:lnSpc>
                <a:spcPct val="80000"/>
              </a:lnSpc>
              <a:buFont typeface="BatangChe"/>
              <a:buNone/>
            </a:pPr>
            <a:r>
              <a:rPr lang="en-US" altLang="zh-CN" sz="2400" dirty="0">
                <a:solidFill>
                  <a:srgbClr val="000000"/>
                </a:solidFill>
                <a:latin typeface="新宋体" panose="02010609030101010101" pitchFamily="49" charset="-122"/>
                <a:ea typeface="新宋体" panose="02010609030101010101" pitchFamily="49" charset="-122"/>
              </a:rPr>
              <a:t>2.</a:t>
            </a:r>
            <a:r>
              <a:rPr lang="zh-CN" altLang="en-US" sz="2400" dirty="0">
                <a:solidFill>
                  <a:srgbClr val="000000"/>
                </a:solidFill>
                <a:latin typeface="新宋体" panose="02010609030101010101" pitchFamily="49" charset="-122"/>
                <a:ea typeface="新宋体" panose="02010609030101010101" pitchFamily="49" charset="-122"/>
              </a:rPr>
              <a:t>不得从销项税额抵扣的进项税额</a:t>
            </a:r>
          </a:p>
          <a:p>
            <a:pPr marL="609600" indent="-609600" eaLnBrk="1" hangingPunct="1">
              <a:lnSpc>
                <a:spcPct val="80000"/>
              </a:lnSpc>
              <a:buFont typeface="BatangChe"/>
              <a:buAutoNum type="circleNumDbPlain" startAt="4"/>
            </a:pPr>
            <a:r>
              <a:rPr lang="zh-CN" altLang="en-US" sz="2400" dirty="0">
                <a:solidFill>
                  <a:srgbClr val="000000"/>
                </a:solidFill>
                <a:latin typeface="新宋体" panose="02010609030101010101" pitchFamily="49" charset="-122"/>
                <a:ea typeface="新宋体" panose="02010609030101010101" pitchFamily="49" charset="-122"/>
              </a:rPr>
              <a:t>非正常损失的在产品、产成品所耗用的购进货物或者应税劳务</a:t>
            </a:r>
          </a:p>
          <a:p>
            <a:pPr marL="609600" indent="-609600" eaLnBrk="1" hangingPunct="1">
              <a:lnSpc>
                <a:spcPct val="80000"/>
              </a:lnSpc>
              <a:buFont typeface="BatangChe"/>
              <a:buAutoNum type="circleNumDbPlain" startAt="4"/>
            </a:pPr>
            <a:r>
              <a:rPr lang="zh-CN" altLang="en-US" sz="2400" dirty="0">
                <a:solidFill>
                  <a:srgbClr val="000000"/>
                </a:solidFill>
                <a:latin typeface="新宋体" panose="02010609030101010101" pitchFamily="49" charset="-122"/>
                <a:ea typeface="新宋体" panose="02010609030101010101" pitchFamily="49" charset="-122"/>
              </a:rPr>
              <a:t>国务院财政、税务主管部门规定的纳税人自用消费品（纳税人自用的应征消费税的摩托车、汽车、游艇，其进项税额不得抵扣）</a:t>
            </a:r>
          </a:p>
          <a:p>
            <a:pPr marL="609600" indent="-609600" eaLnBrk="1" hangingPunct="1">
              <a:lnSpc>
                <a:spcPct val="80000"/>
              </a:lnSpc>
              <a:buFont typeface="BatangChe"/>
              <a:buAutoNum type="circleNumDbPlain" startAt="4"/>
            </a:pPr>
            <a:r>
              <a:rPr lang="zh-CN" altLang="en-US" sz="2400" dirty="0">
                <a:solidFill>
                  <a:srgbClr val="000000"/>
                </a:solidFill>
                <a:latin typeface="新宋体" panose="02010609030101010101" pitchFamily="49" charset="-122"/>
                <a:ea typeface="新宋体" panose="02010609030101010101" pitchFamily="49" charset="-122"/>
              </a:rPr>
              <a:t>②</a:t>
            </a:r>
            <a:r>
              <a:rPr lang="en-US" altLang="zh-CN" sz="2400" dirty="0">
                <a:solidFill>
                  <a:srgbClr val="000000"/>
                </a:solidFill>
                <a:latin typeface="新宋体" panose="02010609030101010101" pitchFamily="49" charset="-122"/>
                <a:ea typeface="新宋体" panose="02010609030101010101" pitchFamily="49" charset="-122"/>
              </a:rPr>
              <a:t>-⑤</a:t>
            </a:r>
            <a:r>
              <a:rPr lang="zh-CN" altLang="en-US" sz="2400" dirty="0">
                <a:solidFill>
                  <a:srgbClr val="000000"/>
                </a:solidFill>
                <a:latin typeface="新宋体" panose="02010609030101010101" pitchFamily="49" charset="-122"/>
                <a:ea typeface="新宋体" panose="02010609030101010101" pitchFamily="49" charset="-122"/>
              </a:rPr>
              <a:t>规定的货物的运输费用和销售免税货物的运输费用不得抵扣</a:t>
            </a:r>
          </a:p>
          <a:p>
            <a:pPr marL="609600" indent="-609600" eaLnBrk="1" hangingPunct="1">
              <a:lnSpc>
                <a:spcPct val="80000"/>
              </a:lnSpc>
              <a:buFont typeface="BatangChe"/>
              <a:buAutoNum type="circleNumDbPlain" startAt="4"/>
            </a:pPr>
            <a:r>
              <a:rPr lang="zh-CN" altLang="en-US" sz="2400" dirty="0">
                <a:solidFill>
                  <a:srgbClr val="000000"/>
                </a:solidFill>
                <a:latin typeface="新宋体" panose="02010609030101010101" pitchFamily="49" charset="-122"/>
                <a:ea typeface="新宋体" panose="02010609030101010101" pitchFamily="49" charset="-122"/>
              </a:rPr>
              <a:t>一般纳税人兼营免税项目或者非增值税应税劳务而无法划分不得抵扣进项税额时，计算不得抵扣的进项税额的方法：</a:t>
            </a:r>
          </a:p>
          <a:p>
            <a:pPr marL="990600" lvl="1" indent="-533400" eaLnBrk="1" hangingPunct="1">
              <a:lnSpc>
                <a:spcPct val="80000"/>
              </a:lnSpc>
              <a:buFont typeface="BatangChe"/>
              <a:buNone/>
            </a:pPr>
            <a:r>
              <a:rPr lang="zh-CN" altLang="en-US" sz="2000" dirty="0">
                <a:solidFill>
                  <a:srgbClr val="000000"/>
                </a:solidFill>
                <a:latin typeface="新宋体" panose="02010609030101010101" pitchFamily="49" charset="-122"/>
                <a:ea typeface="新宋体" panose="02010609030101010101" pitchFamily="49" charset="-122"/>
              </a:rPr>
              <a:t>不得抵扣进项税额</a:t>
            </a:r>
            <a:r>
              <a:rPr lang="en-US" altLang="zh-CN" sz="2000" dirty="0">
                <a:solidFill>
                  <a:srgbClr val="000000"/>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当月无法划分的全部进项税额</a:t>
            </a:r>
            <a:r>
              <a:rPr lang="en-US" altLang="zh-CN" sz="2000" dirty="0">
                <a:solidFill>
                  <a:srgbClr val="000000"/>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当月免税项目销</a:t>
            </a:r>
          </a:p>
          <a:p>
            <a:pPr marL="990600" lvl="1" indent="-533400" eaLnBrk="1" hangingPunct="1">
              <a:lnSpc>
                <a:spcPct val="80000"/>
              </a:lnSpc>
              <a:buFont typeface="BatangChe"/>
              <a:buNone/>
            </a:pPr>
            <a:r>
              <a:rPr lang="zh-CN" altLang="en-US" sz="2000" dirty="0">
                <a:solidFill>
                  <a:srgbClr val="000000"/>
                </a:solidFill>
                <a:latin typeface="新宋体" panose="02010609030101010101" pitchFamily="49" charset="-122"/>
                <a:ea typeface="新宋体" panose="02010609030101010101" pitchFamily="49" charset="-122"/>
              </a:rPr>
              <a:t>售额、非增值税应税劳务营业额合计</a:t>
            </a:r>
            <a:r>
              <a:rPr lang="en-US" altLang="zh-CN" sz="2000" dirty="0">
                <a:solidFill>
                  <a:srgbClr val="000000"/>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当月全部销售额营业额合计</a:t>
            </a:r>
          </a:p>
        </p:txBody>
      </p:sp>
      <p:sp>
        <p:nvSpPr>
          <p:cNvPr id="75783" name="Text Box 4"/>
          <p:cNvSpPr txBox="1"/>
          <p:nvPr/>
        </p:nvSpPr>
        <p:spPr>
          <a:xfrm>
            <a:off x="304800" y="1089025"/>
            <a:ext cx="8461375" cy="369888"/>
          </a:xfrm>
          <a:prstGeom prst="rect">
            <a:avLst/>
          </a:prstGeom>
          <a:solidFill>
            <a:srgbClr val="FFFF99"/>
          </a:solidFill>
          <a:ln w="9525" cap="flat" cmpd="sng">
            <a:solidFill>
              <a:srgbClr val="99CC00"/>
            </a:solidFill>
            <a:prstDash val="solid"/>
            <a:miter/>
            <a:headEnd type="none" w="med" len="med"/>
            <a:tailEnd type="none" w="med" len="med"/>
          </a:ln>
        </p:spPr>
        <p:txBody>
          <a:bodyPr>
            <a:spAutoFit/>
          </a:bodyPr>
          <a:lstStyle/>
          <a:p>
            <a:pPr>
              <a:spcBef>
                <a:spcPct val="50000"/>
              </a:spcBef>
            </a:pPr>
            <a:r>
              <a:rPr lang="zh-CN" altLang="en-US" dirty="0">
                <a:solidFill>
                  <a:srgbClr val="000000"/>
                </a:solidFill>
                <a:latin typeface="新宋体" panose="02010609030101010101" pitchFamily="49" charset="-122"/>
                <a:ea typeface="新宋体" panose="02010609030101010101" pitchFamily="49" charset="-122"/>
              </a:rPr>
              <a:t>一般纳税人应纳税额的计算</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进项</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7782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7782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62</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77829" name="Rectangle 2"/>
          <p:cNvSpPr>
            <a:spLocks noGrp="1"/>
          </p:cNvSpPr>
          <p:nvPr>
            <p:ph type="title"/>
          </p:nvPr>
        </p:nvSpPr>
        <p:spPr>
          <a:ln/>
        </p:spPr>
        <p:txBody>
          <a:bodyPr vert="horz" wrap="square" lIns="91440" tIns="45720" rIns="91440" bIns="45720" anchor="ctr" anchorCtr="0"/>
          <a:lstStyle/>
          <a:p>
            <a:pPr algn="l" eaLnBrk="1" hangingPunct="1"/>
            <a:r>
              <a:rPr lang="en-US" altLang="zh-CN" kern="1200" dirty="0">
                <a:solidFill>
                  <a:srgbClr val="000000"/>
                </a:solidFill>
                <a:latin typeface="新宋体" panose="02010609030101010101" pitchFamily="49" charset="-122"/>
                <a:ea typeface="新宋体" panose="02010609030101010101" pitchFamily="49" charset="-122"/>
                <a:cs typeface="Estrangelo Edessa" pitchFamily="66" charset="0"/>
              </a:rPr>
              <a:t>    </a:t>
            </a:r>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练习</a:t>
            </a:r>
          </a:p>
        </p:txBody>
      </p:sp>
      <p:sp>
        <p:nvSpPr>
          <p:cNvPr id="150531" name="Rectangle 3"/>
          <p:cNvSpPr>
            <a:spLocks noGrp="1"/>
          </p:cNvSpPr>
          <p:nvPr>
            <p:ph idx="1"/>
          </p:nvPr>
        </p:nvSpPr>
        <p:spPr>
          <a:ln/>
        </p:spPr>
        <p:txBody>
          <a:bodyPr vert="horz" wrap="square" lIns="91440" tIns="45720" rIns="91440" bIns="45720" anchor="t" anchorCtr="0"/>
          <a:lstStyle/>
          <a:p>
            <a:pPr marL="609600" indent="-609600" eaLnBrk="1" hangingPunct="1"/>
            <a:r>
              <a:rPr lang="zh-CN" altLang="en-US" dirty="0">
                <a:solidFill>
                  <a:srgbClr val="000000"/>
                </a:solidFill>
                <a:latin typeface="新宋体" panose="02010609030101010101" pitchFamily="49" charset="-122"/>
                <a:ea typeface="新宋体" panose="02010609030101010101" pitchFamily="49" charset="-122"/>
              </a:rPr>
              <a:t>下列涉及进项税额不得从销项税额中抵扣的是（  ）</a:t>
            </a:r>
          </a:p>
          <a:p>
            <a:pPr marL="990600" lvl="1" indent="-533400" eaLnBrk="1" hangingPunct="1">
              <a:buClr>
                <a:srgbClr val="009900"/>
              </a:buClr>
              <a:buFont typeface="Wingdings" panose="05000000000000000000" pitchFamily="2" charset="2"/>
              <a:buAutoNum type="alphaUcPeriod"/>
            </a:pPr>
            <a:r>
              <a:rPr lang="zh-CN" altLang="en-US" dirty="0">
                <a:solidFill>
                  <a:srgbClr val="000000"/>
                </a:solidFill>
                <a:latin typeface="新宋体" panose="02010609030101010101" pitchFamily="49" charset="-122"/>
                <a:ea typeface="新宋体" panose="02010609030101010101" pitchFamily="49" charset="-122"/>
              </a:rPr>
              <a:t>将外购的货物用于基建工程</a:t>
            </a:r>
          </a:p>
          <a:p>
            <a:pPr marL="990600" lvl="1" indent="-533400" eaLnBrk="1" hangingPunct="1">
              <a:buClr>
                <a:srgbClr val="009900"/>
              </a:buClr>
              <a:buFont typeface="Wingdings" panose="05000000000000000000" pitchFamily="2" charset="2"/>
              <a:buAutoNum type="alphaUcPeriod"/>
            </a:pPr>
            <a:r>
              <a:rPr lang="zh-CN" altLang="en-US" dirty="0">
                <a:solidFill>
                  <a:srgbClr val="000000"/>
                </a:solidFill>
                <a:latin typeface="新宋体" panose="02010609030101010101" pitchFamily="49" charset="-122"/>
                <a:ea typeface="新宋体" panose="02010609030101010101" pitchFamily="49" charset="-122"/>
              </a:rPr>
              <a:t>将外购的货物发给职工做福利</a:t>
            </a:r>
          </a:p>
          <a:p>
            <a:pPr marL="990600" lvl="1" indent="-533400" eaLnBrk="1" hangingPunct="1">
              <a:buClr>
                <a:srgbClr val="009900"/>
              </a:buClr>
              <a:buFont typeface="Wingdings" panose="05000000000000000000" pitchFamily="2" charset="2"/>
              <a:buAutoNum type="alphaUcPeriod"/>
            </a:pPr>
            <a:r>
              <a:rPr lang="zh-CN" altLang="en-US" dirty="0">
                <a:solidFill>
                  <a:srgbClr val="000000"/>
                </a:solidFill>
                <a:latin typeface="新宋体" panose="02010609030101010101" pitchFamily="49" charset="-122"/>
                <a:ea typeface="新宋体" panose="02010609030101010101" pitchFamily="49" charset="-122"/>
              </a:rPr>
              <a:t>将外购的货物无偿赠送他人</a:t>
            </a:r>
          </a:p>
          <a:p>
            <a:pPr marL="990600" lvl="1" indent="-533400" eaLnBrk="1" hangingPunct="1">
              <a:buClr>
                <a:srgbClr val="009900"/>
              </a:buClr>
              <a:buFont typeface="Wingdings" panose="05000000000000000000" pitchFamily="2" charset="2"/>
              <a:buAutoNum type="alphaUcPeriod"/>
            </a:pPr>
            <a:r>
              <a:rPr lang="zh-CN" altLang="en-US" dirty="0">
                <a:solidFill>
                  <a:srgbClr val="000000"/>
                </a:solidFill>
                <a:latin typeface="新宋体" panose="02010609030101010101" pitchFamily="49" charset="-122"/>
                <a:ea typeface="新宋体" panose="02010609030101010101" pitchFamily="49" charset="-122"/>
              </a:rPr>
              <a:t>将外购货物作为实物投资</a:t>
            </a:r>
          </a:p>
          <a:p>
            <a:pPr marL="990600" lvl="1" indent="-533400" eaLnBrk="1" hangingPunct="1">
              <a:buClr>
                <a:srgbClr val="009900"/>
              </a:buClr>
              <a:buFont typeface="Wingdings" panose="05000000000000000000" pitchFamily="2" charset="2"/>
              <a:buChar char=""/>
            </a:pPr>
            <a:r>
              <a:rPr lang="zh-CN" altLang="en-US" dirty="0">
                <a:solidFill>
                  <a:srgbClr val="000000"/>
                </a:solidFill>
                <a:latin typeface="新宋体" panose="02010609030101010101" pitchFamily="49" charset="-122"/>
                <a:ea typeface="新宋体" panose="02010609030101010101" pitchFamily="49" charset="-122"/>
              </a:rPr>
              <a:t>答案：</a:t>
            </a:r>
            <a:r>
              <a:rPr lang="en-US" altLang="zh-CN" dirty="0">
                <a:solidFill>
                  <a:srgbClr val="000000"/>
                </a:solidFill>
                <a:latin typeface="新宋体" panose="02010609030101010101" pitchFamily="49" charset="-122"/>
                <a:ea typeface="新宋体" panose="02010609030101010101" pitchFamily="49" charset="-122"/>
              </a:rPr>
              <a:t>AB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50531">
                                            <p:txEl>
                                              <p:pRg st="5" end="5"/>
                                            </p:txEl>
                                          </p:spTgt>
                                        </p:tgtEl>
                                        <p:attrNameLst>
                                          <p:attrName>style.visibility</p:attrName>
                                        </p:attrNameLst>
                                      </p:cBhvr>
                                      <p:to>
                                        <p:strVal val="visible"/>
                                      </p:to>
                                    </p:set>
                                    <p:animEffect transition="in" filter="plus(in)">
                                      <p:cBhvr>
                                        <p:cTn id="7" dur="2000"/>
                                        <p:tgtEl>
                                          <p:spTgt spid="150531">
                                            <p:txEl>
                                              <p:pRg st="5" end="5"/>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499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8499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63</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84997" name="Rectangle 2"/>
          <p:cNvSpPr/>
          <p:nvPr/>
        </p:nvSpPr>
        <p:spPr>
          <a:xfrm>
            <a:off x="395288" y="1317625"/>
            <a:ext cx="8451850" cy="1692275"/>
          </a:xfrm>
          <a:prstGeom prst="rect">
            <a:avLst/>
          </a:prstGeom>
          <a:noFill/>
          <a:ln w="9525">
            <a:noFill/>
          </a:ln>
        </p:spPr>
        <p:txBody>
          <a:bodyPr anchor="ctr" anchorCtr="0">
            <a:spAutoFit/>
          </a:bodyPr>
          <a:lstStyle/>
          <a:p>
            <a:r>
              <a:rPr lang="zh-CN" altLang="en-US" sz="2600" dirty="0">
                <a:solidFill>
                  <a:srgbClr val="000000"/>
                </a:solidFill>
                <a:latin typeface="新宋体" panose="02010609030101010101" pitchFamily="49" charset="-122"/>
                <a:ea typeface="新宋体" panose="02010609030101010101" pitchFamily="49" charset="-122"/>
              </a:rPr>
              <a:t>天元商业有限公司月初购进一批饮料，取得专用发票上注明价款</a:t>
            </a:r>
            <a:r>
              <a:rPr lang="en-US" altLang="zh-CN" sz="2600" dirty="0">
                <a:solidFill>
                  <a:srgbClr val="000000"/>
                </a:solidFill>
                <a:latin typeface="新宋体" panose="02010609030101010101" pitchFamily="49" charset="-122"/>
                <a:ea typeface="新宋体" panose="02010609030101010101" pitchFamily="49" charset="-122"/>
              </a:rPr>
              <a:t>80 000</a:t>
            </a:r>
            <a:r>
              <a:rPr lang="zh-CN" altLang="en-US" sz="2600" dirty="0">
                <a:solidFill>
                  <a:srgbClr val="000000"/>
                </a:solidFill>
                <a:latin typeface="新宋体" panose="02010609030101010101" pitchFamily="49" charset="-122"/>
                <a:ea typeface="新宋体" panose="02010609030101010101" pitchFamily="49" charset="-122"/>
              </a:rPr>
              <a:t>元，税金</a:t>
            </a:r>
            <a:r>
              <a:rPr lang="en-US" altLang="zh-CN" sz="2600" dirty="0">
                <a:solidFill>
                  <a:srgbClr val="000000"/>
                </a:solidFill>
                <a:latin typeface="新宋体" panose="02010609030101010101" pitchFamily="49" charset="-122"/>
                <a:ea typeface="新宋体" panose="02010609030101010101" pitchFamily="49" charset="-122"/>
              </a:rPr>
              <a:t>13 600</a:t>
            </a:r>
            <a:r>
              <a:rPr lang="zh-CN" altLang="en-US" sz="2600" dirty="0">
                <a:solidFill>
                  <a:srgbClr val="000000"/>
                </a:solidFill>
                <a:latin typeface="新宋体" panose="02010609030101010101" pitchFamily="49" charset="-122"/>
                <a:ea typeface="新宋体" panose="02010609030101010101" pitchFamily="49" charset="-122"/>
              </a:rPr>
              <a:t>元，货款已支付，另支付运输企业运输费</a:t>
            </a:r>
            <a:r>
              <a:rPr lang="en-US" altLang="zh-CN" sz="2600" dirty="0">
                <a:solidFill>
                  <a:srgbClr val="000000"/>
                </a:solidFill>
                <a:latin typeface="新宋体" panose="02010609030101010101" pitchFamily="49" charset="-122"/>
                <a:ea typeface="新宋体" panose="02010609030101010101" pitchFamily="49" charset="-122"/>
              </a:rPr>
              <a:t>1 000</a:t>
            </a:r>
            <a:r>
              <a:rPr lang="zh-CN" altLang="en-US" sz="2600" dirty="0">
                <a:solidFill>
                  <a:srgbClr val="000000"/>
                </a:solidFill>
                <a:latin typeface="新宋体" panose="02010609030101010101" pitchFamily="49" charset="-122"/>
                <a:ea typeface="新宋体" panose="02010609030101010101" pitchFamily="49" charset="-122"/>
              </a:rPr>
              <a:t>元</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有货运发票</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7</a:t>
            </a:r>
            <a:r>
              <a:rPr lang="zh-CN" altLang="en-US" sz="2600" dirty="0">
                <a:solidFill>
                  <a:srgbClr val="000000"/>
                </a:solidFill>
                <a:latin typeface="新宋体" panose="02010609030101010101" pitchFamily="49" charset="-122"/>
                <a:ea typeface="新宋体" panose="02010609030101010101" pitchFamily="49" charset="-122"/>
              </a:rPr>
              <a:t>月末将其中的</a:t>
            </a:r>
            <a:r>
              <a:rPr lang="en-US" altLang="zh-CN" sz="2600" dirty="0">
                <a:solidFill>
                  <a:srgbClr val="000000"/>
                </a:solidFill>
                <a:latin typeface="新宋体" panose="02010609030101010101" pitchFamily="49" charset="-122"/>
                <a:ea typeface="新宋体" panose="02010609030101010101" pitchFamily="49" charset="-122"/>
              </a:rPr>
              <a:t>5</a:t>
            </a:r>
            <a:r>
              <a:rPr lang="zh-CN" altLang="en-US" sz="2600" dirty="0">
                <a:solidFill>
                  <a:srgbClr val="000000"/>
                </a:solidFill>
                <a:latin typeface="新宋体" panose="02010609030101010101" pitchFamily="49" charset="-122"/>
                <a:ea typeface="新宋体" panose="02010609030101010101" pitchFamily="49" charset="-122"/>
              </a:rPr>
              <a:t>％作为福利发放给职工。请计算当月可以抵扣的进项税额。</a:t>
            </a:r>
          </a:p>
        </p:txBody>
      </p:sp>
      <p:sp>
        <p:nvSpPr>
          <p:cNvPr id="128003" name="Rectangle 3"/>
          <p:cNvSpPr/>
          <p:nvPr/>
        </p:nvSpPr>
        <p:spPr>
          <a:xfrm>
            <a:off x="539750" y="3716338"/>
            <a:ext cx="8353425" cy="1679575"/>
          </a:xfrm>
          <a:prstGeom prst="rect">
            <a:avLst/>
          </a:prstGeom>
          <a:noFill/>
          <a:ln w="9525">
            <a:noFill/>
          </a:ln>
        </p:spPr>
        <p:txBody>
          <a:bodyPr/>
          <a:lstStyle/>
          <a:p>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答案</a:t>
            </a:r>
            <a:r>
              <a:rPr lang="en-US" altLang="zh-CN" sz="2600" dirty="0">
                <a:solidFill>
                  <a:srgbClr val="000000"/>
                </a:solidFill>
                <a:latin typeface="新宋体" panose="02010609030101010101" pitchFamily="49" charset="-122"/>
                <a:ea typeface="新宋体" panose="02010609030101010101" pitchFamily="49" charset="-122"/>
              </a:rPr>
              <a:t>】</a:t>
            </a:r>
          </a:p>
          <a:p>
            <a:r>
              <a:rPr lang="zh-CN" altLang="en-US" sz="2600" dirty="0">
                <a:solidFill>
                  <a:srgbClr val="000000"/>
                </a:solidFill>
                <a:latin typeface="新宋体" panose="02010609030101010101" pitchFamily="49" charset="-122"/>
                <a:ea typeface="新宋体" panose="02010609030101010101" pitchFamily="49" charset="-122"/>
              </a:rPr>
              <a:t>进项税额转出＝</a:t>
            </a:r>
            <a:r>
              <a:rPr lang="en-US" altLang="zh-CN" sz="2600" dirty="0">
                <a:solidFill>
                  <a:srgbClr val="000000"/>
                </a:solidFill>
                <a:latin typeface="新宋体" panose="02010609030101010101" pitchFamily="49" charset="-122"/>
                <a:ea typeface="新宋体" panose="02010609030101010101" pitchFamily="49" charset="-122"/>
              </a:rPr>
              <a:t>(13600</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1000×7</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)×5</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683.5(</a:t>
            </a:r>
            <a:r>
              <a:rPr lang="zh-CN" altLang="en-US" sz="2600" dirty="0">
                <a:solidFill>
                  <a:srgbClr val="000000"/>
                </a:solidFill>
                <a:latin typeface="新宋体" panose="02010609030101010101" pitchFamily="49" charset="-122"/>
                <a:ea typeface="新宋体" panose="02010609030101010101" pitchFamily="49" charset="-122"/>
              </a:rPr>
              <a:t>元</a:t>
            </a:r>
            <a:r>
              <a:rPr lang="en-US" altLang="zh-CN" sz="2600" dirty="0">
                <a:solidFill>
                  <a:srgbClr val="000000"/>
                </a:solidFill>
                <a:latin typeface="新宋体" panose="02010609030101010101" pitchFamily="49" charset="-122"/>
                <a:ea typeface="新宋体" panose="02010609030101010101" pitchFamily="49" charset="-122"/>
              </a:rPr>
              <a:t>)</a:t>
            </a:r>
            <a:r>
              <a:rPr lang="zh-CN" altLang="en-US" sz="2600" dirty="0">
                <a:solidFill>
                  <a:srgbClr val="000000"/>
                </a:solidFill>
                <a:latin typeface="新宋体" panose="02010609030101010101" pitchFamily="49" charset="-122"/>
                <a:ea typeface="新宋体" panose="02010609030101010101" pitchFamily="49" charset="-122"/>
              </a:rPr>
              <a:t>当月进项税＝</a:t>
            </a:r>
            <a:r>
              <a:rPr lang="en-US" altLang="zh-CN" sz="2600" dirty="0">
                <a:solidFill>
                  <a:srgbClr val="000000"/>
                </a:solidFill>
                <a:latin typeface="新宋体" panose="02010609030101010101" pitchFamily="49" charset="-122"/>
                <a:ea typeface="新宋体" panose="02010609030101010101" pitchFamily="49" charset="-122"/>
              </a:rPr>
              <a:t>13600</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1000×7</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683.5</a:t>
            </a:r>
            <a:r>
              <a:rPr lang="zh-CN" altLang="en-US" sz="2600" dirty="0">
                <a:solidFill>
                  <a:srgbClr val="000000"/>
                </a:solidFill>
                <a:latin typeface="新宋体" panose="02010609030101010101" pitchFamily="49" charset="-122"/>
                <a:ea typeface="新宋体" panose="02010609030101010101" pitchFamily="49" charset="-122"/>
              </a:rPr>
              <a:t>＝</a:t>
            </a:r>
            <a:r>
              <a:rPr lang="en-US" altLang="zh-CN" sz="2600" dirty="0">
                <a:solidFill>
                  <a:srgbClr val="000000"/>
                </a:solidFill>
                <a:latin typeface="新宋体" panose="02010609030101010101" pitchFamily="49" charset="-122"/>
                <a:ea typeface="新宋体" panose="02010609030101010101" pitchFamily="49" charset="-122"/>
              </a:rPr>
              <a:t>12986.5(</a:t>
            </a:r>
            <a:r>
              <a:rPr lang="zh-CN" altLang="en-US" sz="2600" dirty="0">
                <a:solidFill>
                  <a:srgbClr val="000000"/>
                </a:solidFill>
                <a:latin typeface="新宋体" panose="02010609030101010101" pitchFamily="49" charset="-122"/>
                <a:ea typeface="新宋体" panose="02010609030101010101" pitchFamily="49" charset="-122"/>
              </a:rPr>
              <a:t>元</a:t>
            </a:r>
            <a:r>
              <a:rPr lang="en-US" altLang="zh-CN" sz="2600" dirty="0">
                <a:solidFill>
                  <a:srgbClr val="000000"/>
                </a:solidFill>
                <a:latin typeface="新宋体" panose="02010609030101010101" pitchFamily="49" charset="-122"/>
                <a:ea typeface="新宋体"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Effect transition="in" filter="blinds(horizontal)">
                                      <p:cBhvr>
                                        <p:cTn id="7" dur="500"/>
                                        <p:tgtEl>
                                          <p:spTgt spid="128003"/>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601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8602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64</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86021" name="Rectangle 2"/>
          <p:cNvSpPr>
            <a:spLocks noGrp="1"/>
          </p:cNvSpPr>
          <p:nvPr>
            <p:ph type="title"/>
          </p:nvPr>
        </p:nvSpPr>
        <p:spPr>
          <a:ln/>
        </p:spPr>
        <p:txBody>
          <a:bodyPr vert="horz" wrap="square" lIns="91440" tIns="45720" rIns="91440" bIns="45720" anchor="ctr" anchorCtr="0"/>
          <a:lstStyle/>
          <a:p>
            <a:pPr algn="l"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综合例题  </a:t>
            </a:r>
          </a:p>
        </p:txBody>
      </p:sp>
      <p:sp>
        <p:nvSpPr>
          <p:cNvPr id="86022" name="Rectangle 3"/>
          <p:cNvSpPr>
            <a:spLocks noGrp="1"/>
          </p:cNvSpPr>
          <p:nvPr>
            <p:ph idx="1"/>
          </p:nvPr>
        </p:nvSpPr>
        <p:spPr>
          <a:xfrm>
            <a:off x="457200" y="976313"/>
            <a:ext cx="8229600" cy="5149850"/>
          </a:xfrm>
          <a:ln/>
        </p:spPr>
        <p:txBody>
          <a:bodyPr vert="horz" wrap="square" lIns="91440" tIns="45720" rIns="91440" bIns="45720" anchor="t" anchorCtr="0"/>
          <a:lstStyle/>
          <a:p>
            <a:pPr marL="609600" indent="-609600" eaLnBrk="1" hangingPunct="1">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某生产企业为增值税一般纳税人，适用增值税税率</a:t>
            </a:r>
            <a:r>
              <a:rPr lang="en-US" altLang="zh-CN" sz="2800" dirty="0" smtClean="0">
                <a:solidFill>
                  <a:srgbClr val="000000"/>
                </a:solidFill>
                <a:latin typeface="新宋体" panose="02010609030101010101" pitchFamily="49" charset="-122"/>
                <a:ea typeface="新宋体" panose="02010609030101010101" pitchFamily="49" charset="-122"/>
              </a:rPr>
              <a:t>13%</a:t>
            </a:r>
            <a:r>
              <a:rPr lang="zh-CN" altLang="en-US" sz="2800" dirty="0">
                <a:solidFill>
                  <a:srgbClr val="000000"/>
                </a:solidFill>
                <a:latin typeface="新宋体" panose="02010609030101010101" pitchFamily="49" charset="-122"/>
                <a:ea typeface="新宋体" panose="02010609030101010101" pitchFamily="49" charset="-122"/>
              </a:rPr>
              <a:t>，</a:t>
            </a:r>
            <a:r>
              <a:rPr lang="en-US" altLang="zh-CN" sz="2800" dirty="0" smtClean="0">
                <a:solidFill>
                  <a:srgbClr val="000000"/>
                </a:solidFill>
                <a:latin typeface="新宋体" panose="02010609030101010101" pitchFamily="49" charset="-122"/>
                <a:ea typeface="新宋体" panose="02010609030101010101" pitchFamily="49" charset="-122"/>
              </a:rPr>
              <a:t>2019</a:t>
            </a:r>
            <a:r>
              <a:rPr lang="zh-CN" altLang="en-US" sz="2800" dirty="0">
                <a:solidFill>
                  <a:srgbClr val="000000"/>
                </a:solidFill>
                <a:latin typeface="新宋体" panose="02010609030101010101" pitchFamily="49" charset="-122"/>
                <a:ea typeface="新宋体" panose="02010609030101010101" pitchFamily="49" charset="-122"/>
              </a:rPr>
              <a:t>年</a:t>
            </a:r>
            <a:r>
              <a:rPr lang="en-US" altLang="zh-CN" sz="2800" dirty="0">
                <a:solidFill>
                  <a:srgbClr val="000000"/>
                </a:solidFill>
                <a:latin typeface="新宋体" panose="02010609030101010101" pitchFamily="49" charset="-122"/>
                <a:ea typeface="新宋体" panose="02010609030101010101" pitchFamily="49" charset="-122"/>
              </a:rPr>
              <a:t>5</a:t>
            </a:r>
            <a:r>
              <a:rPr lang="zh-CN" altLang="en-US" sz="2800" dirty="0">
                <a:solidFill>
                  <a:srgbClr val="000000"/>
                </a:solidFill>
                <a:latin typeface="新宋体" panose="02010609030101010101" pitchFamily="49" charset="-122"/>
                <a:ea typeface="新宋体" panose="02010609030101010101" pitchFamily="49" charset="-122"/>
              </a:rPr>
              <a:t>月份的有关经济业务如下：</a:t>
            </a:r>
          </a:p>
          <a:p>
            <a:pPr marL="609600" indent="-609600" eaLnBrk="1" hangingPunct="1">
              <a:buClr>
                <a:srgbClr val="0000CC"/>
              </a:buClr>
              <a:buFont typeface="BatangChe"/>
              <a:buAutoNum type="circleNumDbPlain"/>
            </a:pPr>
            <a:r>
              <a:rPr lang="zh-CN" altLang="en-US" sz="2800" dirty="0">
                <a:solidFill>
                  <a:srgbClr val="000000"/>
                </a:solidFill>
                <a:latin typeface="新宋体" panose="02010609030101010101" pitchFamily="49" charset="-122"/>
                <a:ea typeface="新宋体" panose="02010609030101010101" pitchFamily="49" charset="-122"/>
              </a:rPr>
              <a:t>销售甲产品给</a:t>
            </a:r>
            <a:r>
              <a:rPr lang="en-US" altLang="zh-CN" sz="2800" dirty="0">
                <a:solidFill>
                  <a:srgbClr val="000000"/>
                </a:solidFill>
                <a:latin typeface="新宋体" panose="02010609030101010101" pitchFamily="49" charset="-122"/>
                <a:ea typeface="新宋体" panose="02010609030101010101" pitchFamily="49" charset="-122"/>
              </a:rPr>
              <a:t>A</a:t>
            </a:r>
            <a:r>
              <a:rPr lang="zh-CN" altLang="en-US" sz="2800" dirty="0">
                <a:solidFill>
                  <a:srgbClr val="000000"/>
                </a:solidFill>
                <a:latin typeface="新宋体" panose="02010609030101010101" pitchFamily="49" charset="-122"/>
                <a:ea typeface="新宋体" panose="02010609030101010101" pitchFamily="49" charset="-122"/>
              </a:rPr>
              <a:t>商场，开具增值税专用发票，取得不含税销售额</a:t>
            </a:r>
            <a:r>
              <a:rPr lang="en-US" altLang="zh-CN" sz="2800" dirty="0">
                <a:solidFill>
                  <a:srgbClr val="000000"/>
                </a:solidFill>
                <a:latin typeface="新宋体" panose="02010609030101010101" pitchFamily="49" charset="-122"/>
                <a:ea typeface="新宋体" panose="02010609030101010101" pitchFamily="49" charset="-122"/>
              </a:rPr>
              <a:t>80</a:t>
            </a:r>
            <a:r>
              <a:rPr lang="zh-CN" altLang="en-US" sz="2800" dirty="0">
                <a:solidFill>
                  <a:srgbClr val="000000"/>
                </a:solidFill>
                <a:latin typeface="新宋体" panose="02010609030101010101" pitchFamily="49" charset="-122"/>
                <a:ea typeface="新宋体" panose="02010609030101010101" pitchFamily="49" charset="-122"/>
              </a:rPr>
              <a:t>万元，另开具普通发票，取得销售甲产品的送货运输费收入</a:t>
            </a:r>
            <a:r>
              <a:rPr lang="en-US" altLang="zh-CN" sz="2800" dirty="0" smtClean="0">
                <a:solidFill>
                  <a:srgbClr val="000000"/>
                </a:solidFill>
                <a:latin typeface="新宋体" panose="02010609030101010101" pitchFamily="49" charset="-122"/>
                <a:ea typeface="新宋体" panose="02010609030101010101" pitchFamily="49" charset="-122"/>
              </a:rPr>
              <a:t>5.65</a:t>
            </a:r>
            <a:r>
              <a:rPr lang="zh-CN" altLang="en-US" sz="2800" dirty="0">
                <a:solidFill>
                  <a:srgbClr val="000000"/>
                </a:solidFill>
                <a:latin typeface="新宋体" panose="02010609030101010101" pitchFamily="49" charset="-122"/>
                <a:ea typeface="新宋体" panose="02010609030101010101" pitchFamily="49" charset="-122"/>
              </a:rPr>
              <a:t>万元</a:t>
            </a:r>
            <a:r>
              <a:rPr lang="zh-CN" altLang="en-US" sz="2800" dirty="0" smtClean="0">
                <a:solidFill>
                  <a:srgbClr val="000000"/>
                </a:solidFill>
                <a:latin typeface="新宋体" panose="02010609030101010101" pitchFamily="49" charset="-122"/>
                <a:ea typeface="新宋体" panose="02010609030101010101" pitchFamily="49" charset="-122"/>
              </a:rPr>
              <a:t>；</a:t>
            </a:r>
            <a:endParaRPr lang="en-US" altLang="zh-CN" sz="2800" dirty="0" smtClean="0">
              <a:solidFill>
                <a:srgbClr val="000000"/>
              </a:solidFill>
              <a:latin typeface="新宋体" panose="02010609030101010101" pitchFamily="49" charset="-122"/>
              <a:ea typeface="新宋体" panose="02010609030101010101" pitchFamily="49" charset="-122"/>
            </a:endParaRPr>
          </a:p>
          <a:p>
            <a:pPr marL="609600" indent="-609600" eaLnBrk="1" hangingPunct="1">
              <a:buClr>
                <a:srgbClr val="0000CC"/>
              </a:buClr>
              <a:buFont typeface="BatangChe"/>
              <a:buAutoNum type="circleNumDbPlain"/>
            </a:pPr>
            <a:r>
              <a:rPr lang="zh-CN" altLang="en-US" sz="2800" dirty="0" smtClean="0">
                <a:solidFill>
                  <a:srgbClr val="000000"/>
                </a:solidFill>
                <a:latin typeface="新宋体" panose="02010609030101010101" pitchFamily="49" charset="-122"/>
                <a:ea typeface="新宋体" panose="02010609030101010101" pitchFamily="49" charset="-122"/>
              </a:rPr>
              <a:t>销售</a:t>
            </a:r>
            <a:r>
              <a:rPr lang="zh-CN" altLang="en-US" sz="2800" dirty="0">
                <a:solidFill>
                  <a:srgbClr val="000000"/>
                </a:solidFill>
                <a:latin typeface="新宋体" panose="02010609030101010101" pitchFamily="49" charset="-122"/>
                <a:ea typeface="新宋体" panose="02010609030101010101" pitchFamily="49" charset="-122"/>
              </a:rPr>
              <a:t>乙产品，开具普通发票，取得含税销售额</a:t>
            </a:r>
            <a:r>
              <a:rPr lang="en-US" altLang="zh-CN" sz="2800" dirty="0" smtClean="0">
                <a:solidFill>
                  <a:srgbClr val="000000"/>
                </a:solidFill>
                <a:latin typeface="新宋体" panose="02010609030101010101" pitchFamily="49" charset="-122"/>
                <a:ea typeface="新宋体" panose="02010609030101010101" pitchFamily="49" charset="-122"/>
              </a:rPr>
              <a:t>28.25</a:t>
            </a:r>
            <a:r>
              <a:rPr lang="zh-CN" altLang="en-US" sz="2800" dirty="0" smtClean="0">
                <a:solidFill>
                  <a:srgbClr val="000000"/>
                </a:solidFill>
                <a:latin typeface="新宋体" panose="02010609030101010101" pitchFamily="49" charset="-122"/>
                <a:ea typeface="新宋体" panose="02010609030101010101" pitchFamily="49" charset="-122"/>
              </a:rPr>
              <a:t>万元</a:t>
            </a:r>
            <a:endParaRPr lang="en-US" altLang="zh-CN" sz="2800" dirty="0" smtClean="0">
              <a:solidFill>
                <a:srgbClr val="000000"/>
              </a:solidFill>
              <a:latin typeface="新宋体" panose="02010609030101010101" pitchFamily="49" charset="-122"/>
              <a:ea typeface="新宋体" panose="02010609030101010101" pitchFamily="49" charset="-122"/>
            </a:endParaRPr>
          </a:p>
          <a:p>
            <a:pPr marL="609600" indent="-609600" eaLnBrk="1" hangingPunct="1">
              <a:buClr>
                <a:srgbClr val="0000CC"/>
              </a:buClr>
              <a:buFont typeface="BatangChe"/>
              <a:buAutoNum type="circleNumDbPlain"/>
            </a:pPr>
            <a:r>
              <a:rPr lang="zh-CN" altLang="en-US" sz="2800" dirty="0" smtClean="0">
                <a:solidFill>
                  <a:srgbClr val="000000"/>
                </a:solidFill>
                <a:latin typeface="新宋体" panose="02010609030101010101" pitchFamily="49" charset="-122"/>
                <a:ea typeface="新宋体" panose="02010609030101010101" pitchFamily="49" charset="-122"/>
              </a:rPr>
              <a:t>将</a:t>
            </a:r>
            <a:r>
              <a:rPr lang="zh-CN" altLang="en-US" sz="2800" dirty="0">
                <a:solidFill>
                  <a:srgbClr val="000000"/>
                </a:solidFill>
                <a:latin typeface="新宋体" panose="02010609030101010101" pitchFamily="49" charset="-122"/>
                <a:ea typeface="新宋体" panose="02010609030101010101" pitchFamily="49" charset="-122"/>
              </a:rPr>
              <a:t>试制的一批应税新产品用于本企业基建工程，成本价为</a:t>
            </a:r>
            <a:r>
              <a:rPr lang="en-US" altLang="zh-CN" sz="2800" dirty="0">
                <a:solidFill>
                  <a:srgbClr val="000000"/>
                </a:solidFill>
                <a:latin typeface="新宋体" panose="02010609030101010101" pitchFamily="49" charset="-122"/>
                <a:ea typeface="新宋体" panose="02010609030101010101" pitchFamily="49" charset="-122"/>
              </a:rPr>
              <a:t>20</a:t>
            </a:r>
            <a:r>
              <a:rPr lang="zh-CN" altLang="en-US" sz="2800" dirty="0">
                <a:solidFill>
                  <a:srgbClr val="000000"/>
                </a:solidFill>
                <a:latin typeface="新宋体" panose="02010609030101010101" pitchFamily="49" charset="-122"/>
                <a:ea typeface="新宋体" panose="02010609030101010101" pitchFamily="49" charset="-122"/>
              </a:rPr>
              <a:t>万元，成本利润率</a:t>
            </a:r>
            <a:r>
              <a:rPr lang="zh-CN" altLang="en-US" sz="2800" dirty="0" smtClean="0">
                <a:solidFill>
                  <a:srgbClr val="000000"/>
                </a:solidFill>
                <a:latin typeface="新宋体" panose="02010609030101010101" pitchFamily="49" charset="-122"/>
                <a:ea typeface="新宋体" panose="02010609030101010101" pitchFamily="49" charset="-122"/>
              </a:rPr>
              <a:t>为</a:t>
            </a:r>
            <a:r>
              <a:rPr lang="en-US" altLang="zh-CN" sz="2800" dirty="0" smtClean="0">
                <a:solidFill>
                  <a:srgbClr val="000000"/>
                </a:solidFill>
                <a:latin typeface="新宋体" panose="02010609030101010101" pitchFamily="49" charset="-122"/>
                <a:ea typeface="新宋体" panose="02010609030101010101" pitchFamily="49" charset="-122"/>
              </a:rPr>
              <a:t>30</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，该产品无同类产品市场销售价格</a:t>
            </a:r>
          </a:p>
          <a:p>
            <a:pPr marL="609600" indent="-609600" eaLnBrk="1" hangingPunct="1">
              <a:buClr>
                <a:srgbClr val="0000CC"/>
              </a:buClr>
              <a:buFont typeface="BatangChe"/>
              <a:buNone/>
            </a:pPr>
            <a:r>
              <a:rPr lang="zh-CN" altLang="en-US" sz="2800" dirty="0">
                <a:solidFill>
                  <a:srgbClr val="000000"/>
                </a:solidFill>
                <a:latin typeface="新宋体" panose="02010609030101010101" pitchFamily="49" charset="-122"/>
                <a:ea typeface="新宋体" panose="02010609030101010101" pitchFamily="49" charset="-122"/>
              </a:rPr>
              <a:t>计算①</a:t>
            </a:r>
            <a:r>
              <a:rPr lang="en-US" altLang="zh-CN" sz="2800" dirty="0">
                <a:solidFill>
                  <a:srgbClr val="000000"/>
                </a:solidFill>
                <a:latin typeface="新宋体" panose="02010609030101010101" pitchFamily="49" charset="-122"/>
                <a:ea typeface="新宋体" panose="02010609030101010101" pitchFamily="49" charset="-122"/>
              </a:rPr>
              <a:t>-③</a:t>
            </a:r>
            <a:r>
              <a:rPr lang="zh-CN" altLang="en-US" sz="2800" dirty="0">
                <a:solidFill>
                  <a:srgbClr val="000000"/>
                </a:solidFill>
                <a:latin typeface="新宋体" panose="02010609030101010101" pitchFamily="49" charset="-122"/>
                <a:ea typeface="新宋体" panose="02010609030101010101" pitchFamily="49" charset="-122"/>
              </a:rPr>
              <a:t>的销项税额</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704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8704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65</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87045" name="Rectangle 3"/>
          <p:cNvSpPr>
            <a:spLocks noGrp="1"/>
          </p:cNvSpPr>
          <p:nvPr>
            <p:ph idx="1"/>
          </p:nvPr>
        </p:nvSpPr>
        <p:spPr>
          <a:xfrm>
            <a:off x="327025" y="1890713"/>
            <a:ext cx="8229600" cy="3103562"/>
          </a:xfrm>
          <a:ln/>
        </p:spPr>
        <p:txBody>
          <a:bodyPr vert="horz" wrap="square" lIns="91440" tIns="45720" rIns="91440" bIns="45720" anchor="t" anchorCtr="0"/>
          <a:lstStyle/>
          <a:p>
            <a:pPr marL="609600" indent="-609600" eaLnBrk="1" hangingPunct="1">
              <a:buClr>
                <a:srgbClr val="0000CC"/>
              </a:buClr>
              <a:buFont typeface="BatangChe"/>
              <a:buAutoNum type="circleNumDbPlain" startAt="4"/>
            </a:pPr>
            <a:r>
              <a:rPr lang="zh-CN" altLang="en-US" sz="2400" dirty="0">
                <a:solidFill>
                  <a:srgbClr val="000000"/>
                </a:solidFill>
                <a:latin typeface="新宋体" panose="02010609030101010101" pitchFamily="49" charset="-122"/>
                <a:ea typeface="新宋体" panose="02010609030101010101" pitchFamily="49" charset="-122"/>
              </a:rPr>
              <a:t>购进货物取得增值税专用发票，注明支付的货款</a:t>
            </a:r>
            <a:r>
              <a:rPr lang="en-US" altLang="zh-CN" sz="2400" dirty="0">
                <a:solidFill>
                  <a:srgbClr val="000000"/>
                </a:solidFill>
                <a:latin typeface="新宋体" panose="02010609030101010101" pitchFamily="49" charset="-122"/>
                <a:ea typeface="新宋体" panose="02010609030101010101" pitchFamily="49" charset="-122"/>
              </a:rPr>
              <a:t>60</a:t>
            </a:r>
            <a:r>
              <a:rPr lang="zh-CN" altLang="en-US" sz="2400" dirty="0">
                <a:solidFill>
                  <a:srgbClr val="000000"/>
                </a:solidFill>
                <a:latin typeface="新宋体" panose="02010609030101010101" pitchFamily="49" charset="-122"/>
                <a:ea typeface="新宋体" panose="02010609030101010101" pitchFamily="49" charset="-122"/>
              </a:rPr>
              <a:t>万</a:t>
            </a:r>
            <a:r>
              <a:rPr lang="zh-CN" altLang="en-US" sz="2400" dirty="0" smtClean="0">
                <a:solidFill>
                  <a:srgbClr val="000000"/>
                </a:solidFill>
                <a:latin typeface="新宋体" panose="02010609030101010101" pitchFamily="49" charset="-122"/>
                <a:ea typeface="新宋体" panose="02010609030101010101" pitchFamily="49" charset="-122"/>
              </a:rPr>
              <a:t>元；</a:t>
            </a:r>
            <a:r>
              <a:rPr lang="zh-CN" altLang="en-US" sz="2400" dirty="0">
                <a:solidFill>
                  <a:srgbClr val="000000"/>
                </a:solidFill>
                <a:latin typeface="新宋体" panose="02010609030101010101" pitchFamily="49" charset="-122"/>
                <a:ea typeface="新宋体" panose="02010609030101010101" pitchFamily="49" charset="-122"/>
              </a:rPr>
              <a:t>另外支付购货运费</a:t>
            </a:r>
            <a:r>
              <a:rPr lang="en-US" altLang="zh-CN" sz="2400" dirty="0">
                <a:solidFill>
                  <a:srgbClr val="000000"/>
                </a:solidFill>
                <a:latin typeface="新宋体" panose="02010609030101010101" pitchFamily="49" charset="-122"/>
                <a:ea typeface="新宋体" panose="02010609030101010101" pitchFamily="49" charset="-122"/>
              </a:rPr>
              <a:t>6</a:t>
            </a:r>
            <a:r>
              <a:rPr lang="zh-CN" altLang="en-US" sz="2400" dirty="0">
                <a:solidFill>
                  <a:srgbClr val="000000"/>
                </a:solidFill>
                <a:latin typeface="新宋体" panose="02010609030101010101" pitchFamily="49" charset="-122"/>
                <a:ea typeface="新宋体" panose="02010609030101010101" pitchFamily="49" charset="-122"/>
              </a:rPr>
              <a:t>万元，取得运输公司开具的普通发票。计算外购货物应抵扣的进项税额</a:t>
            </a:r>
          </a:p>
        </p:txBody>
      </p:sp>
      <p:sp>
        <p:nvSpPr>
          <p:cNvPr id="87046" name="Rectangle 4"/>
          <p:cNvSpPr>
            <a:spLocks noGrp="1"/>
          </p:cNvSpPr>
          <p:nvPr>
            <p:ph type="title"/>
          </p:nvPr>
        </p:nvSpPr>
        <p:spPr>
          <a:ln/>
        </p:spPr>
        <p:txBody>
          <a:bodyPr vert="horz" wrap="square" lIns="91440" tIns="45720" rIns="91440" bIns="45720" anchor="ctr" anchorCtr="0"/>
          <a:lstStyle/>
          <a:p>
            <a:pPr algn="l"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综合例题  </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88067"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88068"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66</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88069" name="Rectangle 3"/>
          <p:cNvSpPr>
            <a:spLocks noGrp="1"/>
          </p:cNvSpPr>
          <p:nvPr>
            <p:ph idx="1"/>
          </p:nvPr>
        </p:nvSpPr>
        <p:spPr>
          <a:ln/>
        </p:spPr>
        <p:txBody>
          <a:bodyPr vert="horz" wrap="square" lIns="91440" tIns="45720" rIns="91440" bIns="45720" anchor="t" anchorCtr="0"/>
          <a:lstStyle/>
          <a:p>
            <a:pPr marL="609600" indent="-609600" eaLnBrk="1" hangingPunct="1">
              <a:buClr>
                <a:srgbClr val="009900"/>
              </a:buClr>
              <a:buFont typeface="BatangChe"/>
              <a:buAutoNum type="circleNumDbPlain" startAt="5"/>
            </a:pPr>
            <a:r>
              <a:rPr lang="zh-CN" altLang="en-US" dirty="0">
                <a:solidFill>
                  <a:srgbClr val="000000"/>
                </a:solidFill>
                <a:latin typeface="新宋体" panose="02010609030101010101" pitchFamily="49" charset="-122"/>
                <a:ea typeface="新宋体" panose="02010609030101010101" pitchFamily="49" charset="-122"/>
              </a:rPr>
              <a:t>向农业生产者购进免税农产品一批，支付收购价</a:t>
            </a:r>
            <a:r>
              <a:rPr lang="en-US" altLang="zh-CN" dirty="0">
                <a:solidFill>
                  <a:srgbClr val="000000"/>
                </a:solidFill>
                <a:latin typeface="新宋体" panose="02010609030101010101" pitchFamily="49" charset="-122"/>
                <a:ea typeface="新宋体" panose="02010609030101010101" pitchFamily="49" charset="-122"/>
              </a:rPr>
              <a:t>30</a:t>
            </a:r>
            <a:r>
              <a:rPr lang="zh-CN" altLang="en-US" dirty="0">
                <a:solidFill>
                  <a:srgbClr val="000000"/>
                </a:solidFill>
                <a:latin typeface="新宋体" panose="02010609030101010101" pitchFamily="49" charset="-122"/>
                <a:ea typeface="新宋体" panose="02010609030101010101" pitchFamily="49" charset="-122"/>
              </a:rPr>
              <a:t>万元，支付给运输单位的运费</a:t>
            </a:r>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万元，取得相关的合法票据，本月下旬将购进的农产品的</a:t>
            </a:r>
            <a:r>
              <a:rPr lang="en-US" altLang="zh-CN" dirty="0">
                <a:solidFill>
                  <a:srgbClr val="000000"/>
                </a:solidFill>
                <a:latin typeface="新宋体" panose="02010609030101010101" pitchFamily="49" charset="-122"/>
                <a:ea typeface="新宋体" panose="02010609030101010101" pitchFamily="49" charset="-122"/>
              </a:rPr>
              <a:t>20%</a:t>
            </a:r>
            <a:r>
              <a:rPr lang="zh-CN" altLang="en-US" dirty="0">
                <a:solidFill>
                  <a:srgbClr val="000000"/>
                </a:solidFill>
                <a:latin typeface="新宋体" panose="02010609030101010101" pitchFamily="49" charset="-122"/>
                <a:ea typeface="新宋体" panose="02010609030101010101" pitchFamily="49" charset="-122"/>
              </a:rPr>
              <a:t>用于本企业职工福利。</a:t>
            </a:r>
          </a:p>
          <a:p>
            <a:pPr marL="609600" indent="-609600" eaLnBrk="1" hangingPunct="1">
              <a:buClr>
                <a:srgbClr val="009900"/>
              </a:buClr>
              <a:buFont typeface="BatangChe"/>
              <a:buNone/>
            </a:pPr>
            <a:r>
              <a:rPr lang="zh-CN" altLang="en-US" dirty="0">
                <a:solidFill>
                  <a:srgbClr val="000000"/>
                </a:solidFill>
                <a:latin typeface="新宋体" panose="02010609030101010101" pitchFamily="49" charset="-122"/>
                <a:ea typeface="新宋体" panose="02010609030101010101" pitchFamily="49" charset="-122"/>
              </a:rPr>
              <a:t>计算外购免税农产品应抵扣的进项税额</a:t>
            </a:r>
          </a:p>
          <a:p>
            <a:pPr marL="609600" indent="-609600">
              <a:buClr>
                <a:srgbClr val="009900"/>
              </a:buClr>
              <a:buNone/>
            </a:pPr>
            <a:r>
              <a:rPr lang="zh-CN" altLang="en-US" dirty="0" smtClean="0">
                <a:solidFill>
                  <a:srgbClr val="000000"/>
                </a:solidFill>
                <a:latin typeface="新宋体" panose="02010609030101010101" pitchFamily="49" charset="-122"/>
                <a:ea typeface="新宋体" panose="02010609030101010101" pitchFamily="49" charset="-122"/>
              </a:rPr>
              <a:t>⑥    计</a:t>
            </a:r>
            <a:r>
              <a:rPr lang="zh-CN" altLang="en-US" dirty="0">
                <a:solidFill>
                  <a:srgbClr val="000000"/>
                </a:solidFill>
                <a:latin typeface="新宋体" panose="02010609030101010101" pitchFamily="49" charset="-122"/>
                <a:ea typeface="新宋体" panose="02010609030101010101" pitchFamily="49" charset="-122"/>
              </a:rPr>
              <a:t>算该企业</a:t>
            </a:r>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月份合计应缴纳的增值税额</a:t>
            </a:r>
          </a:p>
        </p:txBody>
      </p:sp>
      <p:sp>
        <p:nvSpPr>
          <p:cNvPr id="88070" name="Rectangle 4"/>
          <p:cNvSpPr>
            <a:spLocks noGrp="1"/>
          </p:cNvSpPr>
          <p:nvPr>
            <p:ph type="title"/>
          </p:nvPr>
        </p:nvSpPr>
        <p:spPr>
          <a:ln/>
        </p:spPr>
        <p:txBody>
          <a:bodyPr vert="horz" wrap="square" lIns="91440" tIns="45720" rIns="91440" bIns="45720" anchor="ctr" anchorCtr="0"/>
          <a:lstStyle/>
          <a:p>
            <a:pPr algn="l"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综合例题  </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609600" indent="-609600">
              <a:buClr>
                <a:srgbClr val="0000CC"/>
              </a:buClr>
              <a:buFont typeface="BatangChe"/>
              <a:buAutoNum type="circleNumDbPlain"/>
            </a:pPr>
            <a:r>
              <a:rPr lang="zh-CN" altLang="en-US" sz="2000" dirty="0" smtClean="0">
                <a:solidFill>
                  <a:srgbClr val="FF0000"/>
                </a:solidFill>
              </a:rPr>
              <a:t>销售甲产品的销项税额＝</a:t>
            </a:r>
            <a:r>
              <a:rPr lang="en-US" altLang="zh-CN" sz="2000" dirty="0" smtClean="0">
                <a:solidFill>
                  <a:srgbClr val="FF0000"/>
                </a:solidFill>
              </a:rPr>
              <a:t>80×13%+5.65÷(1+13%)×13%</a:t>
            </a:r>
            <a:r>
              <a:rPr lang="zh-CN" altLang="en-US" sz="2000" dirty="0" smtClean="0">
                <a:solidFill>
                  <a:srgbClr val="FF0000"/>
                </a:solidFill>
              </a:rPr>
              <a:t>＝</a:t>
            </a:r>
            <a:r>
              <a:rPr lang="en-US" altLang="zh-CN" sz="2000" dirty="0" smtClean="0">
                <a:solidFill>
                  <a:srgbClr val="FF0000"/>
                </a:solidFill>
              </a:rPr>
              <a:t>11.05(</a:t>
            </a:r>
            <a:r>
              <a:rPr lang="zh-CN" altLang="en-US" sz="2000" dirty="0" smtClean="0">
                <a:solidFill>
                  <a:srgbClr val="FF0000"/>
                </a:solidFill>
              </a:rPr>
              <a:t>万元</a:t>
            </a:r>
            <a:r>
              <a:rPr lang="en-US" altLang="zh-CN" sz="2000" dirty="0" smtClean="0">
                <a:solidFill>
                  <a:srgbClr val="FF0000"/>
                </a:solidFill>
              </a:rPr>
              <a:t>)</a:t>
            </a:r>
            <a:endParaRPr lang="zh-CN" altLang="en-US" sz="2000" dirty="0" smtClean="0">
              <a:solidFill>
                <a:srgbClr val="FF0000"/>
              </a:solidFill>
              <a:latin typeface="新宋体" panose="02010609030101010101" pitchFamily="49" charset="-122"/>
              <a:ea typeface="新宋体" panose="02010609030101010101" pitchFamily="49" charset="-122"/>
            </a:endParaRPr>
          </a:p>
          <a:p>
            <a:pPr marL="609600" indent="-609600" eaLnBrk="1" hangingPunct="1">
              <a:buClr>
                <a:srgbClr val="0000CC"/>
              </a:buClr>
              <a:buFont typeface="BatangChe"/>
              <a:buAutoNum type="circleNumDbPlain"/>
            </a:pPr>
            <a:r>
              <a:rPr lang="zh-CN" altLang="en-US" sz="2000" dirty="0" smtClean="0">
                <a:solidFill>
                  <a:srgbClr val="FF0000"/>
                </a:solidFill>
                <a:latin typeface="新宋体" panose="02010609030101010101" pitchFamily="49" charset="-122"/>
                <a:ea typeface="新宋体" panose="02010609030101010101" pitchFamily="49" charset="-122"/>
              </a:rPr>
              <a:t>不含税收入为：</a:t>
            </a:r>
            <a:r>
              <a:rPr lang="en-US" altLang="zh-CN" sz="2000" dirty="0" smtClean="0">
                <a:solidFill>
                  <a:srgbClr val="FF0000"/>
                </a:solidFill>
                <a:latin typeface="新宋体" panose="02010609030101010101" pitchFamily="49" charset="-122"/>
                <a:ea typeface="新宋体" panose="02010609030101010101" pitchFamily="49" charset="-122"/>
              </a:rPr>
              <a:t>28.25</a:t>
            </a:r>
            <a:r>
              <a:rPr lang="en-US" altLang="zh-CN" sz="2000" dirty="0" smtClean="0">
                <a:solidFill>
                  <a:srgbClr val="FF0000"/>
                </a:solidFill>
              </a:rPr>
              <a:t> </a:t>
            </a:r>
            <a:r>
              <a:rPr lang="en-US" altLang="zh-CN" sz="2000" dirty="0" smtClean="0">
                <a:solidFill>
                  <a:srgbClr val="FF0000"/>
                </a:solidFill>
              </a:rPr>
              <a:t>÷(1+13%)=25 (</a:t>
            </a:r>
            <a:r>
              <a:rPr lang="zh-CN" altLang="en-US" sz="2000" dirty="0" smtClean="0">
                <a:solidFill>
                  <a:srgbClr val="FF0000"/>
                </a:solidFill>
              </a:rPr>
              <a:t>万元</a:t>
            </a:r>
            <a:r>
              <a:rPr lang="en-US" altLang="zh-CN" sz="2000" dirty="0" smtClean="0">
                <a:solidFill>
                  <a:srgbClr val="FF0000"/>
                </a:solidFill>
              </a:rPr>
              <a:t>)</a:t>
            </a:r>
            <a:r>
              <a:rPr lang="zh-CN" altLang="en-US" sz="2000" dirty="0" smtClean="0">
                <a:solidFill>
                  <a:srgbClr val="FF0000"/>
                </a:solidFill>
              </a:rPr>
              <a:t>，</a:t>
            </a:r>
            <a:r>
              <a:rPr lang="zh-CN" altLang="en-US" sz="2000" dirty="0" smtClean="0">
                <a:solidFill>
                  <a:srgbClr val="FF0000"/>
                </a:solidFill>
                <a:latin typeface="新宋体" panose="02010609030101010101" pitchFamily="49" charset="-122"/>
                <a:ea typeface="新宋体" panose="02010609030101010101" pitchFamily="49" charset="-122"/>
              </a:rPr>
              <a:t>销项税</a:t>
            </a:r>
            <a:r>
              <a:rPr lang="zh-CN" altLang="en-US" sz="2000" dirty="0" smtClean="0">
                <a:solidFill>
                  <a:srgbClr val="FF0000"/>
                </a:solidFill>
                <a:latin typeface="新宋体" panose="02010609030101010101" pitchFamily="49" charset="-122"/>
                <a:ea typeface="新宋体" panose="02010609030101010101" pitchFamily="49" charset="-122"/>
              </a:rPr>
              <a:t>额为</a:t>
            </a:r>
            <a:r>
              <a:rPr lang="en-US" altLang="zh-CN" sz="2000" dirty="0" smtClean="0">
                <a:solidFill>
                  <a:srgbClr val="FF0000"/>
                </a:solidFill>
                <a:latin typeface="新宋体" panose="02010609030101010101" pitchFamily="49" charset="-122"/>
                <a:ea typeface="新宋体" panose="02010609030101010101" pitchFamily="49" charset="-122"/>
              </a:rPr>
              <a:t>28.25-25=3.25</a:t>
            </a:r>
            <a:r>
              <a:rPr lang="zh-CN" altLang="en-US" sz="2000" dirty="0" smtClean="0">
                <a:solidFill>
                  <a:srgbClr val="FF0000"/>
                </a:solidFill>
                <a:latin typeface="新宋体" panose="02010609030101010101" pitchFamily="49" charset="-122"/>
                <a:ea typeface="新宋体" panose="02010609030101010101" pitchFamily="49" charset="-122"/>
              </a:rPr>
              <a:t>万元 </a:t>
            </a:r>
            <a:endParaRPr lang="en-US" altLang="zh-CN" sz="2000" dirty="0" smtClean="0">
              <a:solidFill>
                <a:srgbClr val="FF0000"/>
              </a:solidFill>
            </a:endParaRPr>
          </a:p>
          <a:p>
            <a:pPr marL="609600" indent="-609600" eaLnBrk="1" hangingPunct="1">
              <a:buClr>
                <a:srgbClr val="0000CC"/>
              </a:buClr>
              <a:buFont typeface="BatangChe"/>
              <a:buAutoNum type="circleNumDbPlain"/>
            </a:pPr>
            <a:r>
              <a:rPr lang="zh-CN" altLang="en-US" sz="2000" dirty="0" smtClean="0">
                <a:solidFill>
                  <a:srgbClr val="FF0000"/>
                </a:solidFill>
              </a:rPr>
              <a:t>销项税额 </a:t>
            </a:r>
            <a:r>
              <a:rPr lang="en-US" sz="2000" dirty="0" smtClean="0">
                <a:solidFill>
                  <a:srgbClr val="FF0000"/>
                </a:solidFill>
              </a:rPr>
              <a:t>20 </a:t>
            </a:r>
            <a:r>
              <a:rPr lang="en-US" sz="2000" dirty="0" smtClean="0">
                <a:solidFill>
                  <a:srgbClr val="FF0000"/>
                </a:solidFill>
              </a:rPr>
              <a:t>x (1+30%) x 13%=3.38</a:t>
            </a:r>
            <a:r>
              <a:rPr lang="en-US" altLang="zh-CN" sz="2000" dirty="0" smtClean="0">
                <a:solidFill>
                  <a:srgbClr val="FF0000"/>
                </a:solidFill>
              </a:rPr>
              <a:t>(</a:t>
            </a:r>
            <a:r>
              <a:rPr lang="zh-CN" altLang="en-US" sz="2000" dirty="0" smtClean="0">
                <a:solidFill>
                  <a:srgbClr val="FF0000"/>
                </a:solidFill>
              </a:rPr>
              <a:t>万元</a:t>
            </a:r>
            <a:r>
              <a:rPr lang="en-US" altLang="zh-CN" sz="2000" dirty="0" smtClean="0">
                <a:solidFill>
                  <a:srgbClr val="FF0000"/>
                </a:solidFill>
              </a:rPr>
              <a:t>)</a:t>
            </a:r>
          </a:p>
          <a:p>
            <a:pPr marL="609600" indent="-609600" eaLnBrk="1" hangingPunct="1">
              <a:buClr>
                <a:srgbClr val="0000CC"/>
              </a:buClr>
              <a:buFont typeface="BatangChe"/>
              <a:buAutoNum type="circleNumDbPlain"/>
            </a:pPr>
            <a:r>
              <a:rPr lang="zh-CN" altLang="en-US" sz="2000" dirty="0" smtClean="0">
                <a:solidFill>
                  <a:srgbClr val="FF0000"/>
                </a:solidFill>
              </a:rPr>
              <a:t>外购货物应抵扣的</a:t>
            </a:r>
            <a:r>
              <a:rPr lang="zh-CN" altLang="en-US" sz="2000" dirty="0" smtClean="0">
                <a:solidFill>
                  <a:srgbClr val="0070C0"/>
                </a:solidFill>
              </a:rPr>
              <a:t>进项税额</a:t>
            </a:r>
            <a:r>
              <a:rPr lang="zh-CN" altLang="en-US" sz="2000" dirty="0" smtClean="0">
                <a:solidFill>
                  <a:srgbClr val="FF0000"/>
                </a:solidFill>
              </a:rPr>
              <a:t>＝</a:t>
            </a:r>
            <a:r>
              <a:rPr lang="en-US" altLang="zh-CN" sz="2000" dirty="0" smtClean="0">
                <a:solidFill>
                  <a:srgbClr val="FF0000"/>
                </a:solidFill>
              </a:rPr>
              <a:t>60×0.13+6×7%</a:t>
            </a:r>
            <a:r>
              <a:rPr lang="zh-CN" altLang="en-US" sz="2000" dirty="0" smtClean="0">
                <a:solidFill>
                  <a:srgbClr val="FF0000"/>
                </a:solidFill>
              </a:rPr>
              <a:t>＝</a:t>
            </a:r>
            <a:r>
              <a:rPr lang="en-US" altLang="zh-CN" sz="2000" dirty="0" smtClean="0">
                <a:solidFill>
                  <a:srgbClr val="FF0000"/>
                </a:solidFill>
              </a:rPr>
              <a:t>8.22(</a:t>
            </a:r>
            <a:r>
              <a:rPr lang="zh-CN" altLang="en-US" sz="2000" dirty="0" smtClean="0">
                <a:solidFill>
                  <a:srgbClr val="FF0000"/>
                </a:solidFill>
              </a:rPr>
              <a:t>万元</a:t>
            </a:r>
            <a:r>
              <a:rPr lang="en-US" altLang="zh-CN" sz="2000" dirty="0" smtClean="0">
                <a:solidFill>
                  <a:srgbClr val="FF0000"/>
                </a:solidFill>
              </a:rPr>
              <a:t>)</a:t>
            </a:r>
          </a:p>
          <a:p>
            <a:pPr marL="609600" indent="-609600" eaLnBrk="1" hangingPunct="1">
              <a:buClr>
                <a:srgbClr val="0000CC"/>
              </a:buClr>
              <a:buFont typeface="BatangChe"/>
              <a:buAutoNum type="circleNumDbPlain"/>
            </a:pPr>
            <a:r>
              <a:rPr lang="zh-CN" altLang="en-US" sz="2000" dirty="0" smtClean="0">
                <a:solidFill>
                  <a:srgbClr val="FF0000"/>
                </a:solidFill>
              </a:rPr>
              <a:t>外购免税农产品应抵扣的</a:t>
            </a:r>
            <a:r>
              <a:rPr lang="zh-CN" altLang="en-US" sz="2000" dirty="0" smtClean="0">
                <a:solidFill>
                  <a:srgbClr val="0070C0"/>
                </a:solidFill>
              </a:rPr>
              <a:t>进项税额</a:t>
            </a:r>
            <a:r>
              <a:rPr lang="zh-CN" altLang="en-US" sz="2000" dirty="0" smtClean="0">
                <a:solidFill>
                  <a:srgbClr val="FF0000"/>
                </a:solidFill>
              </a:rPr>
              <a:t>＝</a:t>
            </a:r>
            <a:r>
              <a:rPr lang="en-US" altLang="zh-CN" sz="2000" dirty="0" smtClean="0">
                <a:solidFill>
                  <a:srgbClr val="FF0000"/>
                </a:solidFill>
              </a:rPr>
              <a:t>(30×9%+5×7%)×(1-20%)</a:t>
            </a:r>
            <a:r>
              <a:rPr lang="zh-CN" altLang="en-US" sz="2000" dirty="0" smtClean="0">
                <a:solidFill>
                  <a:srgbClr val="FF0000"/>
                </a:solidFill>
              </a:rPr>
              <a:t>＝</a:t>
            </a:r>
            <a:r>
              <a:rPr lang="en-US" altLang="zh-CN" sz="2000" dirty="0" smtClean="0">
                <a:solidFill>
                  <a:srgbClr val="FF0000"/>
                </a:solidFill>
              </a:rPr>
              <a:t>2.44(</a:t>
            </a:r>
            <a:r>
              <a:rPr lang="zh-CN" altLang="en-US" sz="2000" dirty="0" smtClean="0">
                <a:solidFill>
                  <a:srgbClr val="FF0000"/>
                </a:solidFill>
              </a:rPr>
              <a:t>万元</a:t>
            </a:r>
            <a:r>
              <a:rPr lang="en-US" altLang="zh-CN" sz="2000" dirty="0" smtClean="0">
                <a:solidFill>
                  <a:srgbClr val="FF0000"/>
                </a:solidFill>
              </a:rPr>
              <a:t>)</a:t>
            </a:r>
            <a:r>
              <a:rPr lang="zh-CN" altLang="en-US" sz="2000" dirty="0" smtClean="0">
                <a:solidFill>
                  <a:srgbClr val="FF0000"/>
                </a:solidFill>
              </a:rPr>
              <a:t>。</a:t>
            </a:r>
            <a:r>
              <a:rPr lang="en-US" altLang="zh-CN" sz="2000" dirty="0" smtClean="0">
                <a:solidFill>
                  <a:srgbClr val="FF0000"/>
                </a:solidFill>
              </a:rPr>
              <a:t>(</a:t>
            </a:r>
            <a:r>
              <a:rPr lang="zh-CN" altLang="en-US" sz="2000" dirty="0" smtClean="0">
                <a:solidFill>
                  <a:srgbClr val="FF0000"/>
                </a:solidFill>
              </a:rPr>
              <a:t>购进免税农产品抵扣进项税额税率为</a:t>
            </a:r>
            <a:r>
              <a:rPr lang="en-US" altLang="zh-CN" sz="2000" dirty="0" smtClean="0">
                <a:solidFill>
                  <a:srgbClr val="FF0000"/>
                </a:solidFill>
              </a:rPr>
              <a:t>9%</a:t>
            </a:r>
            <a:r>
              <a:rPr lang="zh-CN" altLang="en-US" sz="2000" dirty="0" smtClean="0">
                <a:solidFill>
                  <a:srgbClr val="FF0000"/>
                </a:solidFill>
              </a:rPr>
              <a:t>，支付运费按</a:t>
            </a:r>
            <a:r>
              <a:rPr lang="en-US" altLang="zh-CN" sz="2000" dirty="0" smtClean="0">
                <a:solidFill>
                  <a:srgbClr val="FF0000"/>
                </a:solidFill>
              </a:rPr>
              <a:t>7%</a:t>
            </a:r>
            <a:r>
              <a:rPr lang="zh-CN" altLang="en-US" sz="2000" dirty="0" smtClean="0">
                <a:solidFill>
                  <a:srgbClr val="FF0000"/>
                </a:solidFill>
              </a:rPr>
              <a:t>计算税额。</a:t>
            </a:r>
            <a:r>
              <a:rPr lang="en-US" altLang="zh-CN" sz="2000" dirty="0" smtClean="0">
                <a:solidFill>
                  <a:srgbClr val="FF0000"/>
                </a:solidFill>
              </a:rPr>
              <a:t>)</a:t>
            </a:r>
          </a:p>
          <a:p>
            <a:pPr marL="609600" indent="-609600" eaLnBrk="1" hangingPunct="1">
              <a:buClr>
                <a:srgbClr val="0000CC"/>
              </a:buClr>
              <a:buFont typeface="BatangChe"/>
              <a:buAutoNum type="circleNumDbPlain"/>
            </a:pPr>
            <a:r>
              <a:rPr lang="zh-CN" altLang="en-US" sz="2000" dirty="0" smtClean="0"/>
              <a:t>销项税额与进项税额之差，（</a:t>
            </a:r>
            <a:r>
              <a:rPr lang="en-US" altLang="zh-CN" sz="2000" dirty="0" smtClean="0"/>
              <a:t>11.05+3.25+3.38</a:t>
            </a:r>
            <a:r>
              <a:rPr lang="zh-CN" altLang="en-US" sz="2000" dirty="0" smtClean="0"/>
              <a:t>）</a:t>
            </a:r>
            <a:r>
              <a:rPr lang="en-US" altLang="zh-CN" sz="2000" dirty="0" smtClean="0"/>
              <a:t>-</a:t>
            </a:r>
            <a:r>
              <a:rPr lang="zh-CN" altLang="en-US" sz="2000" dirty="0" smtClean="0"/>
              <a:t>（</a:t>
            </a:r>
            <a:r>
              <a:rPr lang="en-US" altLang="zh-CN" sz="2000" dirty="0" smtClean="0"/>
              <a:t>8.22+2.44</a:t>
            </a:r>
            <a:r>
              <a:rPr lang="zh-CN" altLang="en-US" sz="2000" dirty="0" smtClean="0"/>
              <a:t>）</a:t>
            </a:r>
            <a:r>
              <a:rPr lang="en-US" altLang="zh-CN" sz="2000" dirty="0" smtClean="0"/>
              <a:t>=7.02 </a:t>
            </a:r>
            <a:r>
              <a:rPr lang="zh-CN" altLang="en-US" sz="2000" dirty="0" smtClean="0"/>
              <a:t>万元</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3315"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1331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7</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3317" name="Rectangle 2"/>
          <p:cNvSpPr>
            <a:spLocks noGrp="1"/>
          </p:cNvSpPr>
          <p:nvPr>
            <p:ph idx="1"/>
          </p:nvPr>
        </p:nvSpPr>
        <p:spPr>
          <a:ln/>
        </p:spPr>
        <p:txBody>
          <a:bodyPr vert="horz" wrap="square" lIns="91440" tIns="45720" rIns="91440" bIns="45720" anchor="t" anchorCtr="0"/>
          <a:lstStyle/>
          <a:p>
            <a:pPr eaLnBrk="1" hangingPunct="1"/>
            <a:r>
              <a:rPr lang="zh-CN" altLang="en-US" dirty="0">
                <a:solidFill>
                  <a:srgbClr val="000000"/>
                </a:solidFill>
                <a:latin typeface="新宋体" panose="02010609030101010101" pitchFamily="49" charset="-122"/>
                <a:ea typeface="新宋体" panose="02010609030101010101" pitchFamily="49" charset="-122"/>
              </a:rPr>
              <a:t>消费型增值税：在计算增值税时，除允许将上述的①至⑤项列为扣除项目外，还允许从商品和劳务销售额中一次性的扣除当期购进固定资产总额。</a:t>
            </a:r>
          </a:p>
          <a:p>
            <a:pPr eaLnBrk="1" hangingPunct="1">
              <a:buClr>
                <a:srgbClr val="008000"/>
              </a:buClr>
              <a:buFont typeface="Arial Unicode MS" panose="020B0604020202020204" charset="-122"/>
              <a:buChar char="❇"/>
            </a:pPr>
            <a:r>
              <a:rPr lang="zh-CN" altLang="en-US" sz="2800" dirty="0">
                <a:solidFill>
                  <a:srgbClr val="000000"/>
                </a:solidFill>
                <a:latin typeface="新宋体" panose="02010609030101010101" pitchFamily="49" charset="-122"/>
                <a:ea typeface="新宋体" panose="02010609030101010101" pitchFamily="49" charset="-122"/>
              </a:rPr>
              <a:t>生产型增值额</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销售收入</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外购商品及劳务支出</a:t>
            </a:r>
          </a:p>
          <a:p>
            <a:pPr eaLnBrk="1" hangingPunct="1">
              <a:buClr>
                <a:srgbClr val="008000"/>
              </a:buClr>
              <a:buFont typeface="Arial Unicode MS" panose="020B0604020202020204" charset="-122"/>
              <a:buChar char="❇"/>
            </a:pPr>
            <a:r>
              <a:rPr lang="zh-CN" altLang="en-US" sz="2800" dirty="0">
                <a:solidFill>
                  <a:srgbClr val="000000"/>
                </a:solidFill>
                <a:latin typeface="新宋体" panose="02010609030101010101" pitchFamily="49" charset="-122"/>
                <a:ea typeface="新宋体" panose="02010609030101010101" pitchFamily="49" charset="-122"/>
              </a:rPr>
              <a:t>收入型增值额</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销售收入</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外购商品及劳务支出</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折旧</a:t>
            </a:r>
          </a:p>
          <a:p>
            <a:pPr eaLnBrk="1" hangingPunct="1">
              <a:buClr>
                <a:srgbClr val="008000"/>
              </a:buClr>
              <a:buFont typeface="Arial Unicode MS" panose="020B0604020202020204" charset="-122"/>
              <a:buChar char="❇"/>
            </a:pPr>
            <a:r>
              <a:rPr lang="zh-CN" altLang="en-US" sz="2800" dirty="0">
                <a:solidFill>
                  <a:srgbClr val="000000"/>
                </a:solidFill>
                <a:latin typeface="新宋体" panose="02010609030101010101" pitchFamily="49" charset="-122"/>
                <a:ea typeface="新宋体" panose="02010609030101010101" pitchFamily="49" charset="-122"/>
              </a:rPr>
              <a:t>消费型增值额</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销售收入</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外购商品及劳务支出</a:t>
            </a:r>
            <a:r>
              <a:rPr lang="en-US" altLang="zh-CN" sz="2800" dirty="0">
                <a:solidFill>
                  <a:srgbClr val="000000"/>
                </a:solidFill>
                <a:latin typeface="新宋体" panose="02010609030101010101" pitchFamily="49" charset="-122"/>
                <a:ea typeface="新宋体" panose="02010609030101010101" pitchFamily="49" charset="-122"/>
              </a:rPr>
              <a:t>-</a:t>
            </a:r>
            <a:r>
              <a:rPr lang="zh-CN" altLang="en-US" sz="2800" dirty="0">
                <a:solidFill>
                  <a:srgbClr val="000000"/>
                </a:solidFill>
                <a:latin typeface="新宋体" panose="02010609030101010101" pitchFamily="49" charset="-122"/>
                <a:ea typeface="新宋体" panose="02010609030101010101" pitchFamily="49" charset="-122"/>
              </a:rPr>
              <a:t>当期购进固定资产总额</a:t>
            </a:r>
          </a:p>
        </p:txBody>
      </p:sp>
      <p:sp>
        <p:nvSpPr>
          <p:cNvPr id="13318" name="Rectangle 3"/>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4339"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1434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8</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4341"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p>
        </p:txBody>
      </p:sp>
      <p:sp>
        <p:nvSpPr>
          <p:cNvPr id="14342" name="Rectangle 3"/>
          <p:cNvSpPr>
            <a:spLocks noGrp="1"/>
          </p:cNvSpPr>
          <p:nvPr>
            <p:ph idx="1"/>
          </p:nvPr>
        </p:nvSpPr>
        <p:spPr>
          <a:xfrm>
            <a:off x="209550" y="874713"/>
            <a:ext cx="8229600" cy="5265737"/>
          </a:xfrm>
          <a:ln/>
        </p:spPr>
        <p:txBody>
          <a:bodyPr vert="horz" wrap="square" lIns="91440" tIns="45720" rIns="91440" bIns="45720" anchor="t" anchorCtr="0"/>
          <a:lstStyle/>
          <a:p>
            <a:pPr eaLnBrk="1" hangingPunct="1"/>
            <a:r>
              <a:rPr lang="zh-CN" altLang="en-US" sz="2800" dirty="0">
                <a:solidFill>
                  <a:srgbClr val="000000"/>
                </a:solidFill>
                <a:latin typeface="新宋体" panose="02010609030101010101" pitchFamily="49" charset="-122"/>
                <a:ea typeface="新宋体" panose="02010609030101010101" pitchFamily="49" charset="-122"/>
              </a:rPr>
              <a:t>增值税法是指国家制定的调整增值税征收与缴纳之间权利与义务有关的法律规范的总称。</a:t>
            </a:r>
          </a:p>
          <a:p>
            <a:pPr eaLnBrk="1" hangingPunct="1"/>
            <a:r>
              <a:rPr lang="zh-CN" altLang="en-US" sz="2800" dirty="0">
                <a:solidFill>
                  <a:srgbClr val="000000"/>
                </a:solidFill>
                <a:latin typeface="新宋体" panose="02010609030101010101" pitchFamily="49" charset="-122"/>
                <a:ea typeface="新宋体" panose="02010609030101010101" pitchFamily="49" charset="-122"/>
              </a:rPr>
              <a:t>增值税的特点：</a:t>
            </a:r>
          </a:p>
          <a:p>
            <a:pPr lvl="1" eaLnBrk="1" hangingPunct="1"/>
            <a:r>
              <a:rPr lang="zh-CN" altLang="en-US" sz="2400" dirty="0">
                <a:solidFill>
                  <a:srgbClr val="000000"/>
                </a:solidFill>
                <a:latin typeface="新宋体" panose="02010609030101010101" pitchFamily="49" charset="-122"/>
                <a:ea typeface="新宋体" panose="02010609030101010101" pitchFamily="49" charset="-122"/>
              </a:rPr>
              <a:t>保持税收中性</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对于同一商品，不论中间环节有多少，只要增值额相同，税负就相同</a:t>
            </a:r>
          </a:p>
          <a:p>
            <a:pPr lvl="1" eaLnBrk="1" hangingPunct="1"/>
            <a:r>
              <a:rPr lang="zh-CN" altLang="en-US" sz="2400" dirty="0">
                <a:solidFill>
                  <a:srgbClr val="000000"/>
                </a:solidFill>
                <a:latin typeface="新宋体" panose="02010609030101010101" pitchFamily="49" charset="-122"/>
                <a:ea typeface="新宋体" panose="02010609030101010101" pitchFamily="49" charset="-122"/>
              </a:rPr>
              <a:t>普遍征税</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征税范围相对较广，对大部分商品征税</a:t>
            </a:r>
          </a:p>
          <a:p>
            <a:pPr lvl="1" eaLnBrk="1" hangingPunct="1"/>
            <a:r>
              <a:rPr lang="zh-CN" altLang="en-US" sz="2400" dirty="0">
                <a:solidFill>
                  <a:srgbClr val="000000"/>
                </a:solidFill>
                <a:latin typeface="新宋体" panose="02010609030101010101" pitchFamily="49" charset="-122"/>
                <a:ea typeface="新宋体" panose="02010609030101010101" pitchFamily="49" charset="-122"/>
              </a:rPr>
              <a:t>税负由最终消费者承担</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实行道道环节征税，但不重复征税，最终消费者是全部税款的承担者</a:t>
            </a:r>
          </a:p>
          <a:p>
            <a:pPr lvl="1" eaLnBrk="1" hangingPunct="1"/>
            <a:r>
              <a:rPr lang="zh-CN" altLang="en-US" sz="2400" dirty="0">
                <a:solidFill>
                  <a:srgbClr val="000000"/>
                </a:solidFill>
                <a:latin typeface="新宋体" panose="02010609030101010101" pitchFamily="49" charset="-122"/>
                <a:ea typeface="新宋体" panose="02010609030101010101" pitchFamily="49" charset="-122"/>
              </a:rPr>
              <a:t>实行税款抵扣制度</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计算应纳税款时，要扣除商品在以前生产环节已负担的税款，避免重复征税</a:t>
            </a:r>
          </a:p>
          <a:p>
            <a:pPr lvl="1" eaLnBrk="1" hangingPunct="1"/>
            <a:r>
              <a:rPr lang="zh-CN" altLang="en-US" sz="2400" dirty="0">
                <a:solidFill>
                  <a:srgbClr val="000000"/>
                </a:solidFill>
                <a:latin typeface="新宋体" panose="02010609030101010101" pitchFamily="49" charset="-122"/>
                <a:ea typeface="新宋体" panose="02010609030101010101" pitchFamily="49" charset="-122"/>
              </a:rPr>
              <a:t>实行比例税率</a:t>
            </a:r>
            <a:r>
              <a:rPr lang="en-US" altLang="zh-CN" sz="24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使征收简便易行</a:t>
            </a:r>
          </a:p>
        </p:txBody>
      </p:sp>
      <p:pic>
        <p:nvPicPr>
          <p:cNvPr id="14343" name="Picture 4" descr="j0095727"/>
          <p:cNvPicPr>
            <a:picLocks noChangeAspect="1"/>
          </p:cNvPicPr>
          <p:nvPr/>
        </p:nvPicPr>
        <p:blipFill>
          <a:blip r:embed="rId2" cstate="print"/>
          <a:stretch>
            <a:fillRect/>
          </a:stretch>
        </p:blipFill>
        <p:spPr>
          <a:xfrm>
            <a:off x="7054850" y="1281113"/>
            <a:ext cx="2089150" cy="977900"/>
          </a:xfrm>
          <a:prstGeom prst="rect">
            <a:avLst/>
          </a:prstGeom>
          <a:noFill/>
          <a:ln w="9525">
            <a:noFill/>
          </a:ln>
        </p:spPr>
      </p:pic>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1">
              <a:rPr lang="zh-CN" altLang="en-US" sz="1200" dirty="0">
                <a:solidFill>
                  <a:srgbClr val="000000"/>
                </a:solidFill>
                <a:latin typeface="新宋体" panose="02010609030101010101" pitchFamily="49" charset="-122"/>
                <a:ea typeface="新宋体" panose="02010609030101010101" pitchFamily="49" charset="-122"/>
              </a:rPr>
              <a:pPr lvl="0" eaLnBrk="1" hangingPunct="1">
                <a:buNone/>
              </a:pPr>
              <a:t>2023/11/30</a:t>
            </a:fld>
            <a:endParaRPr lang="zh-CN" altLang="en-US" sz="1200" dirty="0">
              <a:solidFill>
                <a:srgbClr val="000000"/>
              </a:solidFill>
              <a:latin typeface="新宋体" panose="02010609030101010101" pitchFamily="49" charset="-122"/>
              <a:ea typeface="新宋体" panose="02010609030101010101" pitchFamily="49" charset="-122"/>
            </a:endParaRPr>
          </a:p>
        </p:txBody>
      </p:sp>
      <p:sp>
        <p:nvSpPr>
          <p:cNvPr id="15363" name="页脚占位符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1200" dirty="0">
                <a:solidFill>
                  <a:srgbClr val="000000"/>
                </a:solidFill>
                <a:latin typeface="新宋体" panose="02010609030101010101" pitchFamily="49" charset="-122"/>
                <a:ea typeface="新宋体" panose="02010609030101010101" pitchFamily="49" charset="-122"/>
              </a:rPr>
              <a:t>第七章</a:t>
            </a:r>
          </a:p>
        </p:txBody>
      </p:sp>
      <p:sp>
        <p:nvSpPr>
          <p:cNvPr id="15364"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solidFill>
                  <a:srgbClr val="000000"/>
                </a:solidFill>
                <a:latin typeface="新宋体" panose="02010609030101010101" pitchFamily="49" charset="-122"/>
                <a:ea typeface="新宋体" panose="02010609030101010101" pitchFamily="49" charset="-122"/>
              </a:rPr>
              <a:pPr lvl="0" algn="r" eaLnBrk="1" hangingPunct="1">
                <a:buNone/>
              </a:pPr>
              <a:t>9</a:t>
            </a:fld>
            <a:endParaRPr lang="en-US" altLang="zh-CN" sz="1200" dirty="0">
              <a:solidFill>
                <a:srgbClr val="000000"/>
              </a:solidFill>
              <a:latin typeface="新宋体" panose="02010609030101010101" pitchFamily="49" charset="-122"/>
              <a:ea typeface="新宋体" panose="02010609030101010101" pitchFamily="49" charset="-122"/>
            </a:endParaRPr>
          </a:p>
        </p:txBody>
      </p:sp>
      <p:sp>
        <p:nvSpPr>
          <p:cNvPr id="15365" name="Rectangle 2"/>
          <p:cNvSpPr>
            <a:spLocks noGrp="1"/>
          </p:cNvSpPr>
          <p:nvPr>
            <p:ph type="title"/>
          </p:nvPr>
        </p:nvSpPr>
        <p:spPr>
          <a:ln/>
        </p:spPr>
        <p:txBody>
          <a:bodyPr vert="horz" wrap="square" lIns="91440" tIns="45720" rIns="91440" bIns="45720" anchor="ctr" anchorCtr="0"/>
          <a:lstStyle/>
          <a:p>
            <a:pPr eaLnBrk="1" hangingPunct="1"/>
            <a:r>
              <a:rPr lang="zh-CN" altLang="en-US" kern="1200" dirty="0">
                <a:solidFill>
                  <a:srgbClr val="000000"/>
                </a:solidFill>
                <a:latin typeface="新宋体" panose="02010609030101010101" pitchFamily="49" charset="-122"/>
                <a:ea typeface="新宋体" panose="02010609030101010101" pitchFamily="49" charset="-122"/>
                <a:cs typeface="Estrangelo Edessa" pitchFamily="66" charset="0"/>
              </a:rPr>
              <a:t>增值税概述</a:t>
            </a:r>
          </a:p>
        </p:txBody>
      </p:sp>
      <p:sp>
        <p:nvSpPr>
          <p:cNvPr id="15366" name="Rectangle 3"/>
          <p:cNvSpPr>
            <a:spLocks noGrp="1"/>
          </p:cNvSpPr>
          <p:nvPr>
            <p:ph idx="1"/>
          </p:nvPr>
        </p:nvSpPr>
        <p:spPr>
          <a:ln/>
        </p:spPr>
        <p:txBody>
          <a:bodyPr vert="horz" wrap="square" lIns="91440" tIns="45720" rIns="91440" bIns="45720" anchor="t" anchorCtr="0"/>
          <a:lstStyle/>
          <a:p>
            <a:pPr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我国现行增值税的其他特点</a:t>
            </a:r>
          </a:p>
          <a:p>
            <a:pPr lvl="1"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实行价外税制度</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作为计税依据的销售额中不包含增值税税额</a:t>
            </a:r>
          </a:p>
          <a:p>
            <a:pPr lvl="1"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统一实行规范化的购进扣税法，凭发票注明税款进行抵扣</a:t>
            </a:r>
          </a:p>
          <a:p>
            <a:pPr lvl="1"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规定两类不同的纳税人，实行不同的计税方法</a:t>
            </a:r>
          </a:p>
          <a:p>
            <a:pPr lvl="2"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一般纳税人，间接计算法</a:t>
            </a:r>
          </a:p>
          <a:p>
            <a:pPr lvl="2"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小规模纳税人，简易征收法</a:t>
            </a:r>
          </a:p>
          <a:p>
            <a:pPr lvl="1" eaLnBrk="1" hangingPunct="1">
              <a:lnSpc>
                <a:spcPct val="90000"/>
              </a:lnSpc>
            </a:pPr>
            <a:r>
              <a:rPr lang="zh-CN" altLang="en-US" dirty="0">
                <a:solidFill>
                  <a:srgbClr val="000000"/>
                </a:solidFill>
                <a:latin typeface="新宋体" panose="02010609030101010101" pitchFamily="49" charset="-122"/>
                <a:ea typeface="新宋体" panose="02010609030101010101" pitchFamily="49" charset="-122"/>
              </a:rPr>
              <a:t>设置两档税率，并设立适用于小规模纳税人的征收率</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A4NzIyN2MxYTlmMzQ1NGE2MjU5NWRkMjhlOGMxY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9576</Words>
  <Application>Microsoft Office PowerPoint</Application>
  <PresentationFormat>全屏显示(4:3)</PresentationFormat>
  <Paragraphs>592</Paragraphs>
  <Slides>67</Slides>
  <Notes>3</Notes>
  <HiddenSlides>1</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69" baseType="lpstr">
      <vt:lpstr>Office 主题</vt:lpstr>
      <vt:lpstr>A Equation(公式3.1)</vt:lpstr>
      <vt:lpstr>第七章 我国增值税税收制度</vt:lpstr>
      <vt:lpstr>本 章 主 要 内 容</vt:lpstr>
      <vt:lpstr>增值税概述</vt:lpstr>
      <vt:lpstr>增值税概述</vt:lpstr>
      <vt:lpstr>增值税概述</vt:lpstr>
      <vt:lpstr>增值税概述</vt:lpstr>
      <vt:lpstr>增值税概述</vt:lpstr>
      <vt:lpstr>增值税概述</vt:lpstr>
      <vt:lpstr>增值税概述</vt:lpstr>
      <vt:lpstr>征税范围</vt:lpstr>
      <vt:lpstr>征税范围</vt:lpstr>
      <vt:lpstr>幻灯片 12</vt:lpstr>
      <vt:lpstr>征税范围</vt:lpstr>
      <vt:lpstr>征税范围</vt:lpstr>
      <vt:lpstr>征税范围</vt:lpstr>
      <vt:lpstr>征税范围</vt:lpstr>
      <vt:lpstr>幻灯片 17</vt:lpstr>
      <vt:lpstr>征税范围</vt:lpstr>
      <vt:lpstr>征税范围</vt:lpstr>
      <vt:lpstr>征税范围</vt:lpstr>
      <vt:lpstr>幻灯片 21</vt:lpstr>
      <vt:lpstr>纳税义务人</vt:lpstr>
      <vt:lpstr>幻灯片 23</vt:lpstr>
      <vt:lpstr>纳税义务人</vt:lpstr>
      <vt:lpstr>幻灯片 25</vt:lpstr>
      <vt:lpstr>增值税税率与征收率</vt:lpstr>
      <vt:lpstr>幻灯片 27</vt:lpstr>
      <vt:lpstr>增值税税率与征收率</vt:lpstr>
      <vt:lpstr>增值税税率与征收率</vt:lpstr>
      <vt:lpstr>增值税税率与征收率</vt:lpstr>
      <vt:lpstr>幻灯片 31</vt:lpstr>
      <vt:lpstr>增值税应纳税额的计算</vt:lpstr>
      <vt:lpstr>增值税应纳税额的计算</vt:lpstr>
      <vt:lpstr>增值税应纳税额的计算</vt:lpstr>
      <vt:lpstr>增值税应纳税额的计算</vt:lpstr>
      <vt:lpstr>增值税应纳税额的计算</vt:lpstr>
      <vt:lpstr>幻灯片 37</vt:lpstr>
      <vt:lpstr>幻灯片 38</vt:lpstr>
      <vt:lpstr>增值税应纳税额的计算</vt:lpstr>
      <vt:lpstr>增值税应纳税额的计算</vt:lpstr>
      <vt:lpstr>幻灯片 41</vt:lpstr>
      <vt:lpstr>增值税应纳税额的计算</vt:lpstr>
      <vt:lpstr>幻灯片 43</vt:lpstr>
      <vt:lpstr>增值税应纳税额的计算</vt:lpstr>
      <vt:lpstr>增值税应纳税额的计算</vt:lpstr>
      <vt:lpstr>增值税应纳税额的计算</vt:lpstr>
      <vt:lpstr>幻灯片 47</vt:lpstr>
      <vt:lpstr>增值税应纳税额的计算</vt:lpstr>
      <vt:lpstr>增值税应纳税额的计算</vt:lpstr>
      <vt:lpstr>幻灯片 50</vt:lpstr>
      <vt:lpstr>幻灯片 51</vt:lpstr>
      <vt:lpstr>增值税应纳税额的计算</vt:lpstr>
      <vt:lpstr>幻灯片 53</vt:lpstr>
      <vt:lpstr>增值税应纳税额的计算</vt:lpstr>
      <vt:lpstr>增值税应纳税额的计算</vt:lpstr>
      <vt:lpstr>幻灯片 56</vt:lpstr>
      <vt:lpstr>幻灯片 57</vt:lpstr>
      <vt:lpstr>增值税应纳税额的计算</vt:lpstr>
      <vt:lpstr>幻灯片 59</vt:lpstr>
      <vt:lpstr>增值税应纳税额的计算</vt:lpstr>
      <vt:lpstr>增值税应纳税额的计算</vt:lpstr>
      <vt:lpstr>    练习</vt:lpstr>
      <vt:lpstr>幻灯片 63</vt:lpstr>
      <vt:lpstr>综合例题  </vt:lpstr>
      <vt:lpstr>综合例题  </vt:lpstr>
      <vt:lpstr>综合例题  </vt:lpstr>
      <vt:lpstr>幻灯片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Administrator</cp:lastModifiedBy>
  <cp:revision>27</cp:revision>
  <dcterms:created xsi:type="dcterms:W3CDTF">2022-08-23T14:30:27Z</dcterms:created>
  <dcterms:modified xsi:type="dcterms:W3CDTF">2023-11-30T03:21:58Z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AB7F97F0DA6B465D8A8DF37BCC76A46B</vt:lpwstr>
  </property>
  <property fmtid="{D5CDD505-2E9C-101B-9397-08002B2CF9AE}" pid="3" name="KSOProductBuildVer">
    <vt:lpwstr>2052-11.1.0.12302</vt:lpwstr>
  </property>
</Properties>
</file>