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gif" ContentType="image/gi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86"/>
  </p:handoutMasterIdLst>
  <p:sldIdLst>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Lst>
  <p:sldSz cx="9144000" cy="6858000" type="screen4x3"/>
  <p:notesSz cx="6858000" cy="9144000"/>
  <p:custDataLst>
    <p:tags r:id="rId9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45" d="100"/>
          <a:sy n="45" d="100"/>
        </p:scale>
        <p:origin x="-682" y="-82"/>
      </p:cViewPr>
      <p:guideLst>
        <p:guide orient="horz" pos="2155"/>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1.xml"/><Relationship Id="rId90" Type="http://schemas.openxmlformats.org/officeDocument/2006/relationships/commentAuthors" Target="commentAuthors.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5392" y="3032"/>
    <p:text>可删掉课上直接讲解</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8-23T22:41:4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15875 6896,'25'0,"-25"0,49 0,-24 0,0 0,49 0,-49 0,25 0,-25 0,24 0,1 0,-25 0,24 0,-24 0,50 0,-1 0,-49 0,49 0,1 0,-1 0,-24 0,49 0,-25 0,-24 0,24 0,1 0,-1 0,0 0,1 0,-26 0,26 0,-1 0,-49 0,50 0,-1 0,-49 0,49 0,-49 0,49 0,-24 0,0 0,24 0,0 0,-24 0,49 0,0 0,-24 0,-25 0,49 0,0 0,-49 0,24 0,25 0,-74 0,74 0,-24 0,-26 0,50 0,-49 0,24 0,-24 0,25 0,-26 0,1 0,24 0,-49 0,49 0,1 0,-50 0,49 0,-24 0,-1 0,1 0,-25 0,49 0,-24 0,-26 0,26 0,-25 0,24 0,26 0,-50 0,24 0,26 0,-50 0,24 0,-24 0,25 0,-1 0,-24 0,25 0,-1 0,1 0,-1 0,1 0,0 0,-1 0,-24 0,49 0,-49 0,25 0,24 0,-74 0,50 0,-25 0,24 0,-24 0,0 0,0 0,24 0,-49 0,50 0,-50 0,50 0,-1 0,-24 0,0 0,0 0,-1 0,1 0,0 0,-25 0,50 0,-26 0,1 0,0 0,-25 0,25 0,24 0,-49 0,50 0,-25 0,0 0,-1 0,1 0,-25 0,50 0,-50 0,0 0,49 0,-49 0,25 0,25 0,-50 0,49 0,-24 0,0 0,25 0,-25 0,24 0,-24 0,25 0,-26 0,-24 0,25 0,0 0,0 0,0 0,-1 0,1 0,0 0,0 0,-25 0,49 0,1 0,-50 0,50 0,-50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8-23T22:41:45"/>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2505 7938,'0'0,"25"0,0 0,0 0,24 0,-24 0,25 0,24 0,-49 0,25 0,-26 0,26 0,0 0,-26 0,26 0,-25 0,49 0,-49 0,25 0,-1 0,1 0,-25 0,24 0,1 0,-1 0,1 0,-25 0,24 0,26 0,-25 0,-1 0,26 0,-51 0,51 0,-26 0,-49 0,75 0,-26 0,26 0,-1 0,-24 0,24 0,1 0,-26 0,1 0,24 0,-24 0,-1 0,-24 0,50 0,-1 0,-24 0,24 0,1 0,-51 0,51 0,-26 0,-24 0,25 0,24 0,-49 0,49 0,-24 0,0 0,24 0,0 0,-49 0,25 0,-25 0,49 0,1 0,-26 0,26 0,-26 0,1 0,-1 0,1 0,0 0,-1 0,26 0,-26 0,1 0,24 0,-49 0,0 0,0 0,24 0,1 0,-50 0,25 0,0 0,-25 0,24 0,-24 0,0 0,50 0,-50 0,50 0,-26 0,-24 0,25 0,0 0,0 0,-25 0,25 0,-1 0,1 0,25 0,-50 0,25 0,24 0,-49 0,25 0,0 0,-25 0,25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8-23T22:41:45"/>
    </inkml:context>
    <inkml:brush xml:id="br0">
      <inkml:brushProperty name="width" value="0.0970139999389648" units="cm"/>
      <inkml:brushProperty name="height" value="0.0970139999389648" units="cm"/>
      <inkml:brushProperty name="color" value="#00ff00"/>
      <inkml:brushProperty name="fitToCurve" value="1"/>
    </inkml:brush>
  </inkml:definitions>
  <inkml:trace contextRef="#ctx0" brushRef="#br0">8533 7913,'25'0,"24"0,-24 0,0 0,24 0,26 0,-26 0,26 0,24 0,-49 0,49 0,-25 0,-24 0,49 0,-24 0,-26 0,26 0,-26 0,1 0,-1 0,-24 0,-25 0,50 0,-25 0,-1 0,26 0,-25 0,0 0,-1 0,-24 0,50 0,0 0,-25 0,24 0,-49 0,50 0,24 0,-74 0,50 0,-25 0,-1 0,51 0,-50 0,24 0,-24 0,0 0,24 0,-24 0,25 0,-25 0,24 0,1 0,-25 0,24 0,-24 0,0 0,24 25,-24-25,0 0,0 0,0 0,-1 0,-24 0,0 0,25 0,0 0,-25 0,0 0,0 0,25 0,0 0,-25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8-23T22:41:45"/>
    </inkml:context>
    <inkml:brush xml:id="br0">
      <inkml:brushProperty name="width" value="0.0970139999389648" units="cm"/>
      <inkml:brushProperty name="height" value="0.0970139999389648" units="cm"/>
      <inkml:brushProperty name="color" value="#00ff00"/>
      <inkml:brushProperty name="fitToCurve" value="1"/>
    </inkml:brush>
  </inkml:definitions>
  <inkml:trace contextRef="#ctx0" brushRef="#br0">3572 8979,'25'0,"-1"0,-24 0,25 0,25 0,-25 0,24 0,-24 0,25 0,-1 0,1 0,24 0,-24 0,0 0,-1 0,26 0,-26 0,1 0,49 0,-74 0,74 0,-25 0,-24 0,24 0,1 0,-50 0,49 0,-49 0,0 0,24 0,1 0,0 0,24 0,-24 0,24 0,0 0,-74 0,50 0,24 0,-24 0,24 0,-24 0,0 0,24 0,1 0,-1 0,-24 0,-1 0,1 0,-1 0,26 0,-26 0,26 0,-1 0,-24 0,24 0,-49 0,49 0,-24 0,0 0,-1 0,26 0,-26 0,1 0,24 0,-24 0,24 0,-24 0,0 0,-1 0,26 0,-51 0,51 0,-50 0,24 0,1 0,-25 0,-1 0,26 0,-25 0,0 0,-1 0,1 0,0 0,0 0,25 0,-26 0,1 0,0 0,0 0,0 0,24 0,-49 0,25 0,0 0,-25 0,25 0,-1 0,1 0,-25 0,25 0,0 0,-25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4C3C35-87DC-4BE9-856B-DB9302E892F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zh-CN" altLang="en-US" sz="1200" dirty="0">
                <a:latin typeface="Calibri" panose="020F0502020204030204"/>
              </a:rPr>
            </a:fld>
            <a:endParaRPr lang="zh-CN" altLang="en-US" sz="1200" dirty="0">
              <a:latin typeface="Calibri" panose="020F0502020204030204"/>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altLang="zh-CN" sz="1200" dirty="0">
                <a:latin typeface="Calibri" panose="020F0502020204030204"/>
              </a:rPr>
            </a:fld>
            <a:endParaRPr lang="en-US" altLang="zh-CN" sz="1200" dirty="0">
              <a:latin typeface="Calibri" panose="020F0502020204030204"/>
            </a:endParaRPr>
          </a:p>
        </p:txBody>
      </p:sp>
      <p:sp>
        <p:nvSpPr>
          <p:cNvPr id="91139" name="Rectangle 2"/>
          <p:cNvSpPr>
            <a:spLocks noRot="1" noTextEdit="1"/>
          </p:cNvSpPr>
          <p:nvPr>
            <p:ph type="sldImg"/>
          </p:nvPr>
        </p:nvSpPr>
        <p:spPr>
          <a:ln>
            <a:solidFill>
              <a:srgbClr val="000000">
                <a:alpha val="100000"/>
              </a:srgbClr>
            </a:solidFill>
            <a:miter lim="800000"/>
          </a:ln>
        </p:spPr>
      </p:sp>
      <p:sp>
        <p:nvSpPr>
          <p:cNvPr id="91140" name="Rectangle 3"/>
          <p:cNvSpPr>
            <a:spLocks noGrp="1"/>
          </p:cNvSpPr>
          <p:nvPr>
            <p:ph type="body" idx="1"/>
          </p:nvPr>
        </p:nvSpPr>
        <p:spPr>
          <a:xfrm>
            <a:off x="914400" y="4343400"/>
            <a:ext cx="5029200" cy="4114800"/>
          </a:xfrm>
          <a:noFill/>
          <a:ln>
            <a:noFill/>
          </a:ln>
        </p:spPr>
        <p:txBody>
          <a:bodyPr wrap="square" lIns="91440" tIns="45720" rIns="91440" bIns="45720" anchor="t" anchorCtr="0"/>
          <a:p>
            <a:pPr lvl="0" algn="just" eaLnBrk="1" hangingPunct="1">
              <a:spcBef>
                <a:spcPct val="0"/>
              </a:spcBef>
            </a:pP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altLang="zh-CN" sz="1200" dirty="0">
                <a:latin typeface="Calibri" panose="020F0502020204030204"/>
              </a:rPr>
            </a:fld>
            <a:endParaRPr lang="en-US" altLang="zh-CN" sz="1200" dirty="0">
              <a:latin typeface="Calibri" panose="020F0502020204030204"/>
            </a:endParaRPr>
          </a:p>
        </p:txBody>
      </p:sp>
      <p:sp>
        <p:nvSpPr>
          <p:cNvPr id="92163" name="Rectangle 2"/>
          <p:cNvSpPr>
            <a:spLocks noRot="1" noTextEdit="1"/>
          </p:cNvSpPr>
          <p:nvPr>
            <p:ph type="sldImg"/>
          </p:nvPr>
        </p:nvSpPr>
        <p:spPr>
          <a:ln>
            <a:solidFill>
              <a:srgbClr val="000000">
                <a:alpha val="100000"/>
              </a:srgbClr>
            </a:solidFill>
            <a:miter lim="800000"/>
          </a:ln>
        </p:spPr>
      </p:sp>
      <p:sp>
        <p:nvSpPr>
          <p:cNvPr id="92164" name="Rectangle 3"/>
          <p:cNvSpPr>
            <a:spLocks noGrp="1"/>
          </p:cNvSpPr>
          <p:nvPr>
            <p:ph type="body" idx="1"/>
          </p:nvPr>
        </p:nvSpPr>
        <p:spPr>
          <a:xfrm>
            <a:off x="914400" y="4343400"/>
            <a:ext cx="5029200" cy="4114800"/>
          </a:xfrm>
          <a:noFill/>
          <a:ln>
            <a:noFill/>
          </a:ln>
        </p:spPr>
        <p:txBody>
          <a:bodyPr wrap="square" lIns="91440" tIns="45720" rIns="91440" bIns="45720" anchor="t" anchorCtr="0"/>
          <a:p>
            <a:pPr lvl="0" algn="ctr" eaLnBrk="1" hangingPunct="1">
              <a:spcBef>
                <a:spcPct val="0"/>
              </a:spcBef>
            </a:pPr>
            <a:endParaRPr lang="zh-CN" altLang="zh-CN"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altLang="zh-CN" sz="1200" dirty="0">
                <a:latin typeface="Calibri" panose="020F0502020204030204"/>
              </a:rPr>
            </a:fld>
            <a:endParaRPr lang="en-US" altLang="zh-CN" sz="1200" dirty="0">
              <a:latin typeface="Calibri" panose="020F0502020204030204"/>
            </a:endParaRPr>
          </a:p>
        </p:txBody>
      </p:sp>
      <p:sp>
        <p:nvSpPr>
          <p:cNvPr id="93187" name="Rectangle 2"/>
          <p:cNvSpPr>
            <a:spLocks noRot="1" noTextEdit="1"/>
          </p:cNvSpPr>
          <p:nvPr>
            <p:ph type="sldImg"/>
          </p:nvPr>
        </p:nvSpPr>
        <p:spPr>
          <a:ln>
            <a:solidFill>
              <a:srgbClr val="000000">
                <a:alpha val="100000"/>
              </a:srgbClr>
            </a:solidFill>
            <a:miter lim="800000"/>
          </a:ln>
        </p:spPr>
      </p:sp>
      <p:sp>
        <p:nvSpPr>
          <p:cNvPr id="93188" name="Rectangle 3"/>
          <p:cNvSpPr>
            <a:spLocks noGrp="1"/>
          </p:cNvSpPr>
          <p:nvPr>
            <p:ph type="body" idx="1"/>
          </p:nvPr>
        </p:nvSpPr>
        <p:spPr>
          <a:xfrm>
            <a:off x="914400" y="4343400"/>
            <a:ext cx="5029200" cy="4114800"/>
          </a:xfrm>
          <a:noFill/>
          <a:ln>
            <a:noFill/>
          </a:ln>
        </p:spPr>
        <p:txBody>
          <a:bodyPr wrap="square" lIns="91440" tIns="45720" rIns="91440" bIns="45720" anchor="t" anchorCtr="0"/>
          <a:p>
            <a:pPr lvl="0" algn="just" eaLnBrk="1" hangingPunct="1">
              <a:spcBef>
                <a:spcPct val="0"/>
              </a:spcBef>
            </a:pP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8686800" cy="6126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910F33D-3F74-47D9-891B-E55769C5320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第七章</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6553200" y="6245225"/>
            <a:ext cx="2133600" cy="476250"/>
          </a:xfrm>
          <a:prstGeom prst="rect">
            <a:avLst/>
          </a:prstGeom>
        </p:spPr>
        <p:txBody>
          <a:bodyPr vert="horz" lIns="91440" tIns="45720" rIns="91440" bIns="45720" rtlCol="0" anchor="ctr"/>
          <a:p>
            <a:pPr algn="r">
              <a:buNone/>
            </a:pPr>
            <a:fld id="{9A0DB2DC-4C9A-4742-B13C-FB6460FD3503}" type="slidenum">
              <a:rPr lang="en-US" altLang="zh-CN" dirty="0">
                <a:latin typeface="Calibri" panose="020F0502020204030204"/>
              </a:rPr>
            </a:fld>
            <a:endParaRPr lang="en-US" altLang="zh-CN" dirty="0">
              <a:latin typeface="Calibri" panose="020F0502020204030204"/>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743700" cy="827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p:cNvSpPr>
          <p:nvPr>
            <p:ph type="dt" sz="half" idx="1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1D67864-B4F0-4D65-BB87-FDBD8E03A9B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第七章</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6"/>
          <p:cNvSpPr>
            <a:spLocks noGrp="1"/>
          </p:cNvSpPr>
          <p:nvPr>
            <p:ph type="sldNum" sz="quarter" idx="4"/>
          </p:nvPr>
        </p:nvSpPr>
        <p:spPr>
          <a:xfrm>
            <a:off x="6553200" y="6245225"/>
            <a:ext cx="2133600" cy="476250"/>
          </a:xfrm>
          <a:prstGeom prst="rect">
            <a:avLst/>
          </a:prstGeom>
        </p:spPr>
        <p:txBody>
          <a:bodyPr vert="horz" lIns="91440" tIns="45720" rIns="91440" bIns="45720" rtlCol="0" anchor="ctr"/>
          <a:p>
            <a:pPr algn="r">
              <a:buNone/>
            </a:pPr>
            <a:fld id="{9A0DB2DC-4C9A-4742-B13C-FB6460FD3503}" type="slidenum">
              <a:rPr lang="en-US" altLang="zh-CN" dirty="0">
                <a:latin typeface="Calibri" panose="020F0502020204030204"/>
              </a:rPr>
            </a:fld>
            <a:endParaRPr lang="en-US" altLang="zh-CN" dirty="0">
              <a:latin typeface="Calibri" panose="020F0502020204030204"/>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schemeClr val="tx1">
                    <a:tint val="75000"/>
                  </a:schemeClr>
                </a:solidFill>
                <a:effectLst/>
                <a:uLnTx/>
                <a:uFillTx/>
                <a:latin typeface="+mn-lt"/>
                <a:ea typeface="+mn-ea"/>
                <a:cs typeface="+mn-cs"/>
              </a:rPr>
              <a:t>/10/29</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zh-CN" altLang="en-US" dirty="0">
                <a:latin typeface="Calibri" panose="020F0502020204030204"/>
              </a:rPr>
            </a:fld>
            <a:endParaRPr lang="zh-CN" altLang="en-US" dirty="0">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a:solidFill>
                  <a:schemeClr val="tx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Estrangelo Edessa" pitchFamily="66" charset="0"/>
              <a:ea typeface="+mn-ea"/>
              <a:cs typeface="Estrangelo Edessa" pitchFamily="66"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457200" y="274638"/>
            <a:ext cx="8229600" cy="9398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idx="1"/>
          </p:nvPr>
        </p:nvSpPr>
        <p:spPr>
          <a:xfrm>
            <a:off x="457200" y="1357313"/>
            <a:ext cx="8229600" cy="4768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fontAlgn="base">
        <a:spcBef>
          <a:spcPct val="0"/>
        </a:spcBef>
        <a:spcAft>
          <a:spcPct val="0"/>
        </a:spcAft>
        <a:defRPr sz="4000" kern="1200">
          <a:solidFill>
            <a:schemeClr val="tx1"/>
          </a:solidFill>
          <a:latin typeface="Estrangelo Edessa" pitchFamily="66" charset="0"/>
          <a:ea typeface="+mj-ea"/>
          <a:cs typeface="Estrangelo Edessa" pitchFamily="66" charset="0"/>
        </a:defRPr>
      </a:lvl1pPr>
      <a:lvl2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2pPr>
      <a:lvl3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3pPr>
      <a:lvl4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4pPr>
      <a:lvl5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5pPr>
      <a:lvl6pPr marL="4572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6pPr>
      <a:lvl7pPr marL="9144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7pPr>
      <a:lvl8pPr marL="13716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8pPr>
      <a:lvl9pPr marL="18288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9pPr>
    </p:titleStyle>
    <p:bodyStyle>
      <a:lvl1pPr marL="342900" indent="-3429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1pPr>
      <a:lvl2pPr marL="742950" indent="-28575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2pPr>
      <a:lvl3pPr marL="11430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3pPr>
      <a:lvl4pPr marL="16002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4pPr>
      <a:lvl5pPr marL="20574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GIF"/></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1"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172" name="Rectangle 4"/>
          <p:cNvSpPr>
            <a:spLocks noGrp="1"/>
          </p:cNvSpPr>
          <p:nvPr>
            <p:ph type="ctrTitle"/>
          </p:nvPr>
        </p:nvSpPr>
        <p:spPr>
          <a:xfrm>
            <a:off x="288925" y="1533525"/>
            <a:ext cx="8002905" cy="1859915"/>
          </a:xfrm>
          <a:ln/>
        </p:spPr>
        <p:txBody>
          <a:bodyPr vert="horz" wrap="square" lIns="91440" tIns="45720" rIns="91440" bIns="45720" anchor="ctr" anchorCtr="0"/>
          <a:p>
            <a:pPr eaLnBrk="1" hangingPunct="1">
              <a:buClrTx/>
              <a:buSzTx/>
              <a:buFontTx/>
            </a:pPr>
            <a:r>
              <a:rPr lang="zh-CN" altLang="en-US" sz="4800" dirty="0">
                <a:solidFill>
                  <a:srgbClr val="000000"/>
                </a:solidFill>
                <a:latin typeface="新宋体" panose="02010609030101010101" pitchFamily="49" charset="-122"/>
                <a:ea typeface="新宋体" panose="02010609030101010101" pitchFamily="49" charset="-122"/>
              </a:rPr>
              <a:t>第七章</a:t>
            </a:r>
            <a:r>
              <a:rPr lang="en-US" altLang="zh-CN" sz="4800" dirty="0">
                <a:solidFill>
                  <a:srgbClr val="000000"/>
                </a:solidFill>
                <a:latin typeface="新宋体" panose="02010609030101010101" pitchFamily="49" charset="-122"/>
                <a:ea typeface="新宋体" panose="02010609030101010101" pitchFamily="49" charset="-122"/>
              </a:rPr>
              <a:t> </a:t>
            </a:r>
            <a:r>
              <a:rPr lang="zh-CN" altLang="en-US" sz="4800" dirty="0">
                <a:solidFill>
                  <a:srgbClr val="000000"/>
                </a:solidFill>
                <a:latin typeface="新宋体" panose="02010609030101010101" pitchFamily="49" charset="-122"/>
                <a:ea typeface="新宋体" panose="02010609030101010101" pitchFamily="49" charset="-122"/>
              </a:rPr>
              <a:t>我国增值税</a:t>
            </a:r>
            <a:r>
              <a:rPr lang="zh-CN" altLang="en-US" sz="4800" dirty="0">
                <a:solidFill>
                  <a:srgbClr val="000000"/>
                </a:solidFill>
                <a:latin typeface="新宋体" panose="02010609030101010101" pitchFamily="49" charset="-122"/>
                <a:ea typeface="新宋体" panose="02010609030101010101" pitchFamily="49" charset="-122"/>
              </a:rPr>
              <a:t>税收制度</a:t>
            </a:r>
            <a:endParaRPr lang="zh-CN" altLang="en-US" sz="4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638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638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638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6390"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增值税的征收范围是增值税制度中一个非常重要的内容，它决定了单位和个人是否需要缴纳增值税。学习和掌握增值税的征收范围，可以区分为两个方面：一是基本规定；二是特殊规定。</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（一）基本规定</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在中国境内销售货物或者提供应税劳务以及进口货物，均应缴纳增值税，属于增值税的征税范围。</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上述所称销售货物或者应税劳务是受“境内”约束的，境内销售货物是指所销售的货物起运地或所在地在境内；境内提供应税劳务是指所销售的应税劳务发生在境内。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pPr>
            <a:endParaRPr lang="en-US" altLang="zh-CN"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1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741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741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741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9155" name="Rectangle 3"/>
          <p:cNvSpPr>
            <a:spLocks noGrp="1" noChangeArrowheads="1"/>
          </p:cNvSpPr>
          <p:nvPr>
            <p:ph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销售货物</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销售货物，即有偿转让货物的所有权。</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所称有偿，包括从购买方取得货币、货物或者其他经济利益。</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所称货物，是指除土地、房屋和其他建筑物等不动产、无形资产之外的各种</a:t>
            </a:r>
            <a:r>
              <a:rPr kumimoji="0" lang="zh-CN" altLang="en-US" sz="2800" b="0" i="0" u="sng"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有形</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动产，也包括电力、热力和气体等。</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2.</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销售应税劳务</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销售应税劳务，即有偿提供加工、修理修配劳务。</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03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03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03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0179" name="Rectangle 3"/>
          <p:cNvSpPr>
            <a:spLocks noGrp="1" noChangeArrowheads="1"/>
          </p:cNvSpPr>
          <p:nvPr>
            <p:ph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）加工</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加工，是指受托加工货物，</a:t>
            </a: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即由委托方提供原料及主要材料，受托方按照委托方的要求制造货物并收取加工费的业务</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2</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）修理修配</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修理修配，是指受托对损伤或丧失功能的货物进行修复，使其恢复原状和功能的业务。  </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注意修理修配业务与营业税中修缮业务的区分。</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3.</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进口货物</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进口货物，是指申报进入中国关境内的货物。</a:t>
            </a:r>
            <a:endPar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p:txBody>
      </p:sp>
      <mc:AlternateContent xmlns:mc="http://schemas.openxmlformats.org/markup-compatibility/2006" xmlns:p14="http://schemas.microsoft.com/office/powerpoint/2010/main">
        <mc:Choice Requires="p14">
          <p:contentPart r:id="rId1" p14:bwMode="auto">
            <p14:nvContentPartPr>
              <p14:cNvPr id="1026" name="Ink 4"/>
              <p14:cNvContentPartPr/>
              <p14:nvPr/>
            </p14:nvContentPartPr>
            <p14:xfrm>
              <a:off x="5715000" y="2482850"/>
              <a:ext cx="2670175" cy="1588"/>
            </p14:xfrm>
          </p:contentPart>
        </mc:Choice>
        <mc:Fallback xmlns="">
          <p:pic>
            <p:nvPicPr>
              <p:cNvPr id="1026" name="Ink 4"/>
            </p:nvPicPr>
            <p:blipFill>
              <a:blip r:embed="rId2"/>
            </p:blipFill>
            <p:spPr>
              <a:xfrm>
                <a:off x="5715000" y="2482850"/>
                <a:ext cx="2670175" cy="158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027" name="Ink 5"/>
              <p14:cNvContentPartPr/>
              <p14:nvPr/>
            </p14:nvContentPartPr>
            <p14:xfrm>
              <a:off x="901700" y="2857500"/>
              <a:ext cx="1778000" cy="1588"/>
            </p14:xfrm>
          </p:contentPart>
        </mc:Choice>
        <mc:Fallback xmlns="">
          <p:pic>
            <p:nvPicPr>
              <p:cNvPr id="1027" name="Ink 5"/>
            </p:nvPicPr>
            <p:blipFill>
              <a:blip r:embed="rId4"/>
            </p:blipFill>
            <p:spPr>
              <a:xfrm>
                <a:off x="901700" y="2857500"/>
                <a:ext cx="1778000" cy="158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28" name="Ink 6"/>
              <p14:cNvContentPartPr/>
              <p14:nvPr/>
            </p14:nvContentPartPr>
            <p14:xfrm>
              <a:off x="3071813" y="2847975"/>
              <a:ext cx="965200" cy="9525"/>
            </p14:xfrm>
          </p:contentPart>
        </mc:Choice>
        <mc:Fallback xmlns="">
          <p:pic>
            <p:nvPicPr>
              <p:cNvPr id="1028" name="Ink 6"/>
            </p:nvPicPr>
            <p:blipFill>
              <a:blip r:embed="rId6"/>
            </p:blipFill>
            <p:spPr>
              <a:xfrm>
                <a:off x="3071813" y="2847975"/>
                <a:ext cx="965200" cy="95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29" name="Ink 7"/>
              <p14:cNvContentPartPr/>
              <p14:nvPr/>
            </p14:nvContentPartPr>
            <p14:xfrm>
              <a:off x="1285875" y="3232150"/>
              <a:ext cx="1706563" cy="1588"/>
            </p14:xfrm>
          </p:contentPart>
        </mc:Choice>
        <mc:Fallback xmlns="">
          <p:pic>
            <p:nvPicPr>
              <p:cNvPr id="1029" name="Ink 7"/>
            </p:nvPicPr>
            <p:blipFill>
              <a:blip r:embed="rId8"/>
            </p:blipFill>
            <p:spPr>
              <a:xfrm>
                <a:off x="1285875" y="3232150"/>
                <a:ext cx="1706563" cy="1588"/>
              </a:xfrm>
              <a:prstGeom prst="rect"/>
            </p:spPr>
          </p:pic>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843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843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843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8438" name="Rectangle 3"/>
          <p:cNvSpPr>
            <a:spLocks noGrp="1"/>
          </p:cNvSpPr>
          <p:nvPr>
            <p:ph idx="1"/>
          </p:nvPr>
        </p:nvSpPr>
        <p:spPr>
          <a:ln/>
        </p:spPr>
        <p:txBody>
          <a:bodyPr vert="horz" wrap="square" lIns="91440" tIns="45720" rIns="91440" bIns="45720" anchor="t" anchorCtr="0"/>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（二）特殊规定</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视同销售货物行为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 单位或个体经营者的下列行为，视同销售货物：</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）将货物交付他人代销；</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）销售代销货物；</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3</a:t>
            </a:r>
            <a:r>
              <a:rPr lang="zh-CN" altLang="en-US" sz="2800" dirty="0">
                <a:solidFill>
                  <a:srgbClr val="000000"/>
                </a:solidFill>
                <a:latin typeface="新宋体" panose="02010609030101010101" pitchFamily="49" charset="-122"/>
                <a:ea typeface="新宋体" panose="02010609030101010101" pitchFamily="49" charset="-122"/>
              </a:rPr>
              <a:t>）设有两个以上机构并实行统一核算的纳税人，将货物从一个机构移送其他机构用于销售，但相关机构设在同一县（市）的除外；</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945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946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946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9462" name="Rectangle 3"/>
          <p:cNvSpPr>
            <a:spLocks noGrp="1"/>
          </p:cNvSpPr>
          <p:nvPr>
            <p:ph idx="1"/>
          </p:nvPr>
        </p:nvSpPr>
        <p:spPr>
          <a:xfrm>
            <a:off x="0" y="1295400"/>
            <a:ext cx="8686800" cy="4525963"/>
          </a:xfrm>
          <a:ln/>
        </p:spPr>
        <p:txBody>
          <a:bodyPr vert="horz" wrap="square" lIns="91440" tIns="45720" rIns="91440" bIns="45720" anchor="t" anchorCtr="0"/>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）将自产、委托加工的货物用于非应税项目；</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5</a:t>
            </a:r>
            <a:r>
              <a:rPr lang="zh-CN" altLang="en-US" sz="2800" dirty="0">
                <a:solidFill>
                  <a:srgbClr val="000000"/>
                </a:solidFill>
                <a:latin typeface="新宋体" panose="02010609030101010101" pitchFamily="49" charset="-122"/>
                <a:ea typeface="新宋体" panose="02010609030101010101" pitchFamily="49" charset="-122"/>
              </a:rPr>
              <a:t>）将自产、委托加工的货物用于集体福利或个人消费；</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6</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）将自产、委托加工或购买的货物分配给股东或投资者；</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）将自产、委托加工或购买的货物作为投资，提供给其他单位或个体经营者；</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）将自产、委托加工或购买的货物无偿赠送他人。</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48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48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048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0486" name="Rectangle 3"/>
          <p:cNvSpPr>
            <a:spLocks noGrp="1"/>
          </p:cNvSpPr>
          <p:nvPr>
            <p:ph idx="1"/>
          </p:nvPr>
        </p:nvSpPr>
        <p:spPr>
          <a:xfrm>
            <a:off x="457200" y="1033463"/>
            <a:ext cx="8229600" cy="5092700"/>
          </a:xfrm>
          <a:ln/>
        </p:spPr>
        <p:txBody>
          <a:bodyPr vert="horz" wrap="square" lIns="91440" tIns="45720" rIns="91440" bIns="45720" anchor="t" anchorCtr="0"/>
          <a:p>
            <a:pPr eaLnBrk="1" hangingPunct="1">
              <a:lnSpc>
                <a:spcPct val="80000"/>
              </a:lnSpc>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           </a:t>
            </a:r>
            <a:r>
              <a:rPr lang="zh-CN" altLang="en-US" sz="2800" dirty="0">
                <a:solidFill>
                  <a:srgbClr val="000000"/>
                </a:solidFill>
                <a:latin typeface="新宋体" panose="02010609030101010101" pitchFamily="49" charset="-122"/>
                <a:ea typeface="新宋体" panose="02010609030101010101" pitchFamily="49" charset="-122"/>
              </a:rPr>
              <a:t>上述八种视同销售货物行为中，第</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项至第</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项视同销售货物行为，在学习过程中要注意比较其相互之间的异同之处：</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相同点在于：</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）都没有货款的结算；在会计上大多都不做销售处理；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）视同销售的货物若有售价的，比照同类货物的售价计算增值税，没有同类货物售价的，按组成计税价格计算，不能按成本价格计算；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3</a:t>
            </a:r>
            <a:r>
              <a:rPr lang="zh-CN" altLang="en-US" sz="2800" dirty="0">
                <a:solidFill>
                  <a:srgbClr val="000000"/>
                </a:solidFill>
                <a:latin typeface="新宋体" panose="02010609030101010101" pitchFamily="49" charset="-122"/>
                <a:ea typeface="新宋体" panose="02010609030101010101" pitchFamily="49" charset="-122"/>
              </a:rPr>
              <a:t>）外购货物用于（</a:t>
            </a:r>
            <a:r>
              <a:rPr lang="en-US" altLang="zh-CN" sz="2800" dirty="0">
                <a:solidFill>
                  <a:srgbClr val="000000"/>
                </a:solidFill>
                <a:latin typeface="新宋体" panose="02010609030101010101" pitchFamily="49" charset="-122"/>
                <a:ea typeface="新宋体" panose="02010609030101010101" pitchFamily="49" charset="-122"/>
              </a:rPr>
              <a:t>6</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）项行为的，涉及到的进项税额是允许抵扣的；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）视同销售的货物不仅要计算缴纳增值税，还需要计算缴纳企业所得税。 </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15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15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150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1510" name="Rectangle 3"/>
          <p:cNvSpPr>
            <a:spLocks noGrp="1"/>
          </p:cNvSpPr>
          <p:nvPr>
            <p:ph idx="1"/>
          </p:nvPr>
        </p:nvSpPr>
        <p:spPr>
          <a:ln/>
        </p:spPr>
        <p:txBody>
          <a:bodyPr vert="horz" wrap="square" lIns="91440" tIns="45720" rIns="91440" bIns="45720" anchor="t" anchorCtr="0"/>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不同之处在于：</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）项视同销售货物行为中对外购货物的税务处理办法不尽相同。</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外购货物只有用于投资、分配以及无偿赠送他人时才视同销售征税，其进项税额符合税法规定的也可以抵扣；</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但外购的货物如果用于非应税项目、集体福利和个人消费则不视同销售，不征增值税；当然该货物购进时，即便能够提供增值税扣税凭证，其进项税额也不得抵扣。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endParaRPr lang="en-US" altLang="zh-CN"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2531"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2532"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1074" name="Text Box 2"/>
          <p:cNvSpPr txBox="1"/>
          <p:nvPr/>
        </p:nvSpPr>
        <p:spPr>
          <a:xfrm>
            <a:off x="568325" y="1131888"/>
            <a:ext cx="5453063" cy="879475"/>
          </a:xfrm>
          <a:prstGeom prst="rect">
            <a:avLst/>
          </a:prstGeom>
          <a:noFill/>
          <a:ln w="9525">
            <a:noFill/>
          </a:ln>
        </p:spPr>
        <p:txBody>
          <a:bodyPr lIns="84664" tIns="42332" rIns="84664" bIns="42332">
            <a:spAutoFit/>
          </a:bodyPr>
          <a:p>
            <a:pPr defTabSz="846455"/>
            <a:r>
              <a:rPr lang="zh-CN" altLang="en-US" sz="2600" dirty="0">
                <a:solidFill>
                  <a:srgbClr val="000000"/>
                </a:solidFill>
                <a:latin typeface="新宋体" panose="02010609030101010101" pitchFamily="49" charset="-122"/>
                <a:ea typeface="新宋体" panose="02010609030101010101" pitchFamily="49" charset="-122"/>
              </a:rPr>
              <a:t>某企业系增值税一般纳税人，发生的下列各项行为中：</a:t>
            </a:r>
            <a:endParaRPr lang="zh-CN" altLang="en-US" sz="2600" dirty="0">
              <a:solidFill>
                <a:srgbClr val="000000"/>
              </a:solidFill>
              <a:latin typeface="新宋体" panose="02010609030101010101" pitchFamily="49" charset="-122"/>
              <a:ea typeface="新宋体" panose="02010609030101010101" pitchFamily="49" charset="-122"/>
            </a:endParaRPr>
          </a:p>
        </p:txBody>
      </p:sp>
      <p:grpSp>
        <p:nvGrpSpPr>
          <p:cNvPr id="2" name="Group 3"/>
          <p:cNvGrpSpPr/>
          <p:nvPr/>
        </p:nvGrpSpPr>
        <p:grpSpPr>
          <a:xfrm>
            <a:off x="639763" y="2598738"/>
            <a:ext cx="2952750" cy="3544887"/>
            <a:chOff x="295" y="1525"/>
            <a:chExt cx="1860" cy="2494"/>
          </a:xfrm>
        </p:grpSpPr>
        <p:sp>
          <p:nvSpPr>
            <p:cNvPr id="131076" name="Rectangle 4"/>
            <p:cNvSpPr>
              <a:spLocks noChangeArrowheads="1"/>
            </p:cNvSpPr>
            <p:nvPr/>
          </p:nvSpPr>
          <p:spPr bwMode="auto">
            <a:xfrm>
              <a:off x="295" y="2840"/>
              <a:ext cx="1859" cy="544"/>
            </a:xfrm>
            <a:prstGeom prst="rect">
              <a:avLst/>
            </a:prstGeom>
            <a:solidFill>
              <a:srgbClr val="3366FF"/>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C. </a:t>
              </a: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将购买的货物</a:t>
              </a:r>
              <a:endPar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    无偿赠送他人</a:t>
              </a:r>
              <a:r>
                <a:rPr kumimoji="0" lang="zh-CN" altLang="en-US" sz="22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2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131077" name="Rectangle 5"/>
            <p:cNvSpPr>
              <a:spLocks noChangeArrowheads="1"/>
            </p:cNvSpPr>
            <p:nvPr/>
          </p:nvSpPr>
          <p:spPr bwMode="auto">
            <a:xfrm>
              <a:off x="295" y="2205"/>
              <a:ext cx="1859" cy="544"/>
            </a:xfrm>
            <a:prstGeom prst="rect">
              <a:avLst/>
            </a:prstGeom>
            <a:solidFill>
              <a:srgbClr val="CCFFCC"/>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B. </a:t>
              </a: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将购买的货物</a:t>
              </a:r>
              <a:endPar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     投资给外单位</a:t>
              </a:r>
              <a:r>
                <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anose="020B0604030504040204" pitchFamily="34" charset="0"/>
                  <a:ea typeface="+mn-ea"/>
                  <a:cs typeface="+mn-cs"/>
                </a:rPr>
                <a:t> </a:t>
              </a:r>
              <a:endPar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131078" name="Rectangle 6"/>
            <p:cNvSpPr>
              <a:spLocks noChangeArrowheads="1"/>
            </p:cNvSpPr>
            <p:nvPr/>
          </p:nvSpPr>
          <p:spPr bwMode="auto">
            <a:xfrm>
              <a:off x="295" y="1525"/>
              <a:ext cx="1860" cy="544"/>
            </a:xfrm>
            <a:prstGeom prst="rect">
              <a:avLst/>
            </a:prstGeom>
            <a:solidFill>
              <a:srgbClr val="CCFFFF"/>
            </a:solidFill>
            <a:ln w="9525">
              <a:solidFill>
                <a:srgbClr val="000000"/>
              </a:solidFill>
              <a:miter lim="800000"/>
            </a:ln>
          </p:spPr>
          <p:txBody>
            <a:bodyPr lIns="84664" tIns="42332" rIns="84664" bIns="42332"/>
            <a:lstStyle/>
            <a:p>
              <a:pPr marL="0" marR="0" lvl="0" indent="0" algn="l"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A. </a:t>
              </a: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将购买的货物</a:t>
              </a:r>
              <a:endPar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endParaRPr>
            </a:p>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    用于非应税项目</a:t>
              </a:r>
              <a:r>
                <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131079" name="Rectangle 7"/>
            <p:cNvSpPr>
              <a:spLocks noChangeArrowheads="1"/>
            </p:cNvSpPr>
            <p:nvPr/>
          </p:nvSpPr>
          <p:spPr bwMode="auto">
            <a:xfrm>
              <a:off x="295" y="3475"/>
              <a:ext cx="1859" cy="544"/>
            </a:xfrm>
            <a:prstGeom prst="rect">
              <a:avLst/>
            </a:prstGeom>
            <a:solidFill>
              <a:srgbClr val="FFFF99"/>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D. </a:t>
              </a: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将购买的货物</a:t>
              </a:r>
              <a:endPar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     用于集体福利</a:t>
              </a:r>
              <a:r>
                <a:rPr kumimoji="0" lang="zh-CN" altLang="en-US" sz="2200" b="0" i="0" u="none" strike="noStrike" kern="1200" cap="none" spc="0" normalizeH="0" baseline="0" noProof="0">
                  <a:ln>
                    <a:noFill/>
                  </a:ln>
                  <a:solidFill>
                    <a:schemeClr val="hlink"/>
                  </a:solidFill>
                  <a:effectLst>
                    <a:outerShdw blurRad="38100" dist="38100" dir="2700000" algn="tl">
                      <a:srgbClr val="000000"/>
                    </a:outerShdw>
                  </a:effectLst>
                  <a:uLnTx/>
                  <a:uFillTx/>
                  <a:latin typeface="Verdana" panose="020B0604030504040204" pitchFamily="34" charset="0"/>
                  <a:ea typeface="+mn-ea"/>
                  <a:cs typeface="+mn-cs"/>
                </a:rPr>
                <a:t> </a:t>
              </a:r>
              <a:endParaRPr kumimoji="0" lang="zh-CN" altLang="en-US" sz="2200" b="0" i="0" u="none" strike="noStrike" kern="1200" cap="none" spc="0" normalizeH="0" baseline="0" noProof="0">
                <a:ln>
                  <a:noFill/>
                </a:ln>
                <a:solidFill>
                  <a:schemeClr val="hlink"/>
                </a:solidFill>
                <a:effectLst>
                  <a:outerShdw blurRad="38100" dist="38100" dir="2700000" algn="tl">
                    <a:srgbClr val="000000"/>
                  </a:outerShdw>
                </a:effectLst>
                <a:uLnTx/>
                <a:uFillTx/>
                <a:latin typeface="Verdana" panose="020B0604030504040204" pitchFamily="34" charset="0"/>
                <a:ea typeface="+mn-ea"/>
                <a:cs typeface="+mn-cs"/>
              </a:endParaRPr>
            </a:p>
          </p:txBody>
        </p:sp>
      </p:grpSp>
      <p:sp>
        <p:nvSpPr>
          <p:cNvPr id="131081" name="AutoShape 9"/>
          <p:cNvSpPr/>
          <p:nvPr/>
        </p:nvSpPr>
        <p:spPr>
          <a:xfrm>
            <a:off x="5724525" y="4076700"/>
            <a:ext cx="2881313" cy="1655763"/>
          </a:xfrm>
          <a:prstGeom prst="roundRect">
            <a:avLst>
              <a:gd name="adj" fmla="val 16667"/>
            </a:avLst>
          </a:prstGeom>
          <a:solidFill>
            <a:srgbClr val="00FFFF"/>
          </a:solidFill>
          <a:ln w="9525" cap="flat" cmpd="sng">
            <a:solidFill>
              <a:srgbClr val="000000"/>
            </a:solidFill>
            <a:prstDash val="solid"/>
            <a:headEnd type="none" w="med" len="med"/>
            <a:tailEnd type="none" w="med" len="med"/>
          </a:ln>
        </p:spPr>
        <p:txBody>
          <a:bodyPr lIns="84664" tIns="42332" rIns="84664" bIns="42332" anchor="ctr" anchorCtr="1"/>
          <a:p>
            <a:pPr algn="just" defTabSz="846455"/>
            <a:r>
              <a:rPr lang="zh-CN" altLang="en-US" sz="2600" dirty="0">
                <a:solidFill>
                  <a:srgbClr val="000000"/>
                </a:solidFill>
                <a:latin typeface="新宋体" panose="02010609030101010101" pitchFamily="49" charset="-122"/>
                <a:ea typeface="新宋体" panose="02010609030101010101" pitchFamily="49" charset="-122"/>
              </a:rPr>
              <a:t>哪些应当计算增值税销项税额？</a:t>
            </a:r>
            <a:r>
              <a:rPr lang="zh-CN" altLang="en-US" sz="2200" dirty="0">
                <a:solidFill>
                  <a:srgbClr val="000000"/>
                </a:solidFill>
                <a:latin typeface="新宋体" panose="02010609030101010101" pitchFamily="49" charset="-122"/>
                <a:ea typeface="新宋体" panose="02010609030101010101" pitchFamily="49" charset="-122"/>
              </a:rPr>
              <a:t> </a:t>
            </a:r>
            <a:endParaRPr lang="zh-CN" altLang="en-US" sz="22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slide(fromBottom)">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31081"/>
                                        </p:tgtEl>
                                        <p:attrNameLst>
                                          <p:attrName>style.visibility</p:attrName>
                                        </p:attrNameLst>
                                      </p:cBhvr>
                                      <p:to>
                                        <p:strVal val="visible"/>
                                      </p:to>
                                    </p:set>
                                    <p:anim calcmode="lin" valueType="num">
                                      <p:cBhvr>
                                        <p:cTn id="17" dur="1000" fill="hold"/>
                                        <p:tgtEl>
                                          <p:spTgt spid="131081"/>
                                        </p:tgtEl>
                                        <p:attrNameLst>
                                          <p:attrName>ppt_w</p:attrName>
                                        </p:attrNameLst>
                                      </p:cBhvr>
                                      <p:tavLst>
                                        <p:tav tm="0">
                                          <p:val>
                                            <p:fltVal val="0.000000"/>
                                          </p:val>
                                        </p:tav>
                                        <p:tav tm="100000">
                                          <p:val>
                                            <p:strVal val="#ppt_w"/>
                                          </p:val>
                                        </p:tav>
                                      </p:tavLst>
                                    </p:anim>
                                    <p:anim calcmode="lin" valueType="num">
                                      <p:cBhvr>
                                        <p:cTn id="18" dur="1000" fill="hold"/>
                                        <p:tgtEl>
                                          <p:spTgt spid="131081"/>
                                        </p:tgtEl>
                                        <p:attrNameLst>
                                          <p:attrName>ppt_h</p:attrName>
                                        </p:attrNameLst>
                                      </p:cBhvr>
                                      <p:tavLst>
                                        <p:tav tm="0">
                                          <p:val>
                                            <p:fltVal val="0.000000"/>
                                          </p:val>
                                        </p:tav>
                                        <p:tav tm="100000">
                                          <p:val>
                                            <p:strVal val="#ppt_h"/>
                                          </p:val>
                                        </p:tav>
                                      </p:tavLst>
                                    </p:anim>
                                    <p:anim calcmode="lin" valueType="num">
                                      <p:cBhvr>
                                        <p:cTn id="19" dur="1000" fill="hold"/>
                                        <p:tgtEl>
                                          <p:spTgt spid="131081"/>
                                        </p:tgtEl>
                                        <p:attrNameLst>
                                          <p:attrName>ppt_x</p:attrName>
                                        </p:attrNameLst>
                                      </p:cBhvr>
                                      <p:tavLst>
                                        <p:tav tm="0" fmla="#ppt_x+(cos(-2*pi*(1-$))*-#ppt_x-sin(-2*pi*(1-$))*(1-#ppt_y))*(1-$)">
                                          <p:val>
                                            <p:fltVal val="0.000000"/>
                                          </p:val>
                                        </p:tav>
                                        <p:tav tm="100000">
                                          <p:val>
                                            <p:fltVal val="1.000000"/>
                                          </p:val>
                                        </p:tav>
                                      </p:tavLst>
                                    </p:anim>
                                    <p:anim calcmode="lin" valueType="num">
                                      <p:cBhvr>
                                        <p:cTn id="20" dur="1000" fill="hold"/>
                                        <p:tgtEl>
                                          <p:spTgt spid="13108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8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35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35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355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3558" name="Rectangle 3"/>
          <p:cNvSpPr>
            <a:spLocks noGrp="1"/>
          </p:cNvSpPr>
          <p:nvPr>
            <p:ph idx="1"/>
          </p:nvPr>
        </p:nvSpPr>
        <p:spPr>
          <a:ln/>
        </p:spPr>
        <p:txBody>
          <a:bodyPr vert="horz" wrap="square" lIns="91440" tIns="45720" rIns="91440" bIns="45720" anchor="t" anchorCtr="0"/>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混合销售行为</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一项销售行为如果既涉及增值税应税货物又涉及非应税劳务，为混合销售行为。</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 混合销售行为确立的标准：</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chemeClr val="folHlink"/>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）涉及应税货物和非应税劳务的销售行为必须是一项；</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chemeClr val="folHlink"/>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）该项销售行为必须既涉及货物又涉及非应税劳务，且提供非应税劳务的目的是为了销售货物，两者之间存在紧密相连的从属关系。</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45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45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4581" name="Rectangle 3"/>
          <p:cNvSpPr>
            <a:spLocks noGrp="1"/>
          </p:cNvSpPr>
          <p:nvPr>
            <p:ph idx="1"/>
          </p:nvPr>
        </p:nvSpPr>
        <p:spPr>
          <a:xfrm>
            <a:off x="196850" y="962025"/>
            <a:ext cx="8520113" cy="5338763"/>
          </a:xfrm>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非应税劳务是指属于应缴营业税的交通运输业、建筑业、金融保险业、邮电通信业、文化体育业、娱乐业、服务业税目征收范围的劳务。</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混合销售的例子：</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某生产企业在销售货物的同时还为顾客提供有偿的货物运输劳务</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缴纳增值税</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某饮食服务企业在为顾客提供饮食服务的同时还销售食品、饮料的行为</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缴纳营业税</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24582"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194" name="Rectangle 4"/>
          <p:cNvSpPr txBox="1">
            <a:spLocks noGrp="1"/>
          </p:cNvSpPr>
          <p:nvPr>
            <p:ph type="dt" sz="half" idx="10"/>
          </p:nvPr>
        </p:nvSpPr>
        <p:spPr>
          <a:xfrm>
            <a:off x="457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195"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196" name="Rectangle 67"/>
          <p:cNvSpPr/>
          <p:nvPr/>
        </p:nvSpPr>
        <p:spPr>
          <a:xfrm>
            <a:off x="4479925" y="3760788"/>
            <a:ext cx="184150" cy="823912"/>
          </a:xfrm>
          <a:prstGeom prst="rect">
            <a:avLst/>
          </a:prstGeom>
          <a:solidFill>
            <a:schemeClr val="bg1"/>
          </a:solidFill>
          <a:ln w="9525">
            <a:noFill/>
          </a:ln>
        </p:spPr>
        <p:txBody>
          <a:bodyPr wrap="none" anchor="ctr" anchorCtr="0">
            <a:spAutoFit/>
          </a:bodyPr>
          <a:p>
            <a:pPr algn="ctr">
              <a:spcBef>
                <a:spcPct val="50000"/>
              </a:spcBef>
            </a:pPr>
            <a:endParaRPr lang="zh-CN" altLang="zh-CN" sz="4800" dirty="0">
              <a:solidFill>
                <a:srgbClr val="000000"/>
              </a:solidFill>
              <a:latin typeface="新宋体" panose="02010609030101010101" pitchFamily="49" charset="-122"/>
              <a:ea typeface="新宋体" panose="02010609030101010101" pitchFamily="49" charset="-122"/>
            </a:endParaRPr>
          </a:p>
        </p:txBody>
      </p:sp>
      <p:sp>
        <p:nvSpPr>
          <p:cNvPr id="8197" name="Rectangle 7"/>
          <p:cNvSpPr/>
          <p:nvPr/>
        </p:nvSpPr>
        <p:spPr>
          <a:xfrm>
            <a:off x="1379538" y="2297113"/>
            <a:ext cx="184150" cy="369887"/>
          </a:xfrm>
          <a:prstGeom prst="rect">
            <a:avLst/>
          </a:prstGeom>
          <a:solidFill>
            <a:schemeClr val="bg1"/>
          </a:solidFill>
          <a:ln w="9525">
            <a:noFill/>
          </a:ln>
        </p:spPr>
        <p:txBody>
          <a:bodyPr wrap="none" anchor="ctr" anchorCtr="0">
            <a:spAutoFit/>
          </a:bodyPr>
          <a:p>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24596" name="Rectangle 20"/>
          <p:cNvSpPr>
            <a:spLocks noChangeArrowheads="1"/>
          </p:cNvSpPr>
          <p:nvPr/>
        </p:nvSpPr>
        <p:spPr bwMode="auto">
          <a:xfrm>
            <a:off x="4733925" y="1749425"/>
            <a:ext cx="1970088"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增值税概述</a:t>
            </a:r>
            <a:endParaRPr kumimoji="0" lang="zh-CN" altLang="en-US" sz="2400"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24607" name="Rectangle 31"/>
          <p:cNvSpPr>
            <a:spLocks noChangeArrowheads="1"/>
          </p:cNvSpPr>
          <p:nvPr/>
        </p:nvSpPr>
        <p:spPr bwMode="auto">
          <a:xfrm>
            <a:off x="4752975" y="2405063"/>
            <a:ext cx="1402080" cy="460375"/>
          </a:xfrm>
          <a:prstGeom prst="rect">
            <a:avLst/>
          </a:prstGeom>
          <a:noFill/>
          <a:ln w="9525" algn="ctr">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征税范围</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24618" name="Rectangle 42"/>
          <p:cNvSpPr>
            <a:spLocks noChangeArrowheads="1"/>
          </p:cNvSpPr>
          <p:nvPr/>
        </p:nvSpPr>
        <p:spPr bwMode="auto">
          <a:xfrm>
            <a:off x="4767263" y="3125788"/>
            <a:ext cx="1255713"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纳税人</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24629" name="Rectangle 53"/>
          <p:cNvSpPr>
            <a:spLocks noChangeArrowheads="1"/>
          </p:cNvSpPr>
          <p:nvPr/>
        </p:nvSpPr>
        <p:spPr bwMode="auto">
          <a:xfrm>
            <a:off x="4800600" y="3886200"/>
            <a:ext cx="2011680" cy="460375"/>
          </a:xfrm>
          <a:prstGeom prst="rect">
            <a:avLst/>
          </a:prstGeom>
          <a:noFill/>
          <a:ln w="9525" algn="ctr">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税率及征收率</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24640" name="Rectangle 64"/>
          <p:cNvSpPr>
            <a:spLocks noChangeArrowheads="1"/>
          </p:cNvSpPr>
          <p:nvPr/>
        </p:nvSpPr>
        <p:spPr bwMode="auto">
          <a:xfrm>
            <a:off x="4784725" y="4645025"/>
            <a:ext cx="2684780"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应纳税额的计算</a:t>
            </a:r>
            <a:endPar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endParaRPr>
          </a:p>
        </p:txBody>
      </p:sp>
      <p:sp>
        <p:nvSpPr>
          <p:cNvPr id="8212" name="Rectangle 66"/>
          <p:cNvSpPr>
            <a:spLocks noGrp="1"/>
          </p:cNvSpPr>
          <p:nvPr>
            <p:ph type="ctrTitle"/>
          </p:nvPr>
        </p:nvSpPr>
        <p:spPr>
          <a:xfrm>
            <a:off x="1079500" y="987425"/>
            <a:ext cx="1676400" cy="4546600"/>
          </a:xfrm>
          <a:ln/>
        </p:spPr>
        <p:txBody>
          <a:bodyPr vert="horz" wrap="square" lIns="91440" tIns="45720" rIns="91440" bIns="45720" anchor="ctr" anchorCtr="0"/>
          <a:p>
            <a:pPr eaLnBrk="1" hangingPunct="1">
              <a:buClrTx/>
              <a:buSzTx/>
              <a:buFontTx/>
            </a:pPr>
            <a:r>
              <a:rPr lang="zh-CN" altLang="en-US" dirty="0">
                <a:solidFill>
                  <a:srgbClr val="000000"/>
                </a:solidFill>
                <a:latin typeface="新宋体" panose="02010609030101010101" pitchFamily="49" charset="-122"/>
                <a:ea typeface="新宋体" panose="02010609030101010101" pitchFamily="49" charset="-122"/>
              </a:rPr>
              <a:t>本</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章</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主</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要</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内</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容</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24655" name="Text Box 79"/>
          <p:cNvSpPr txBox="1">
            <a:spLocks noChangeArrowheads="1"/>
          </p:cNvSpPr>
          <p:nvPr/>
        </p:nvSpPr>
        <p:spPr bwMode="auto">
          <a:xfrm>
            <a:off x="4556125" y="5270500"/>
            <a:ext cx="4325938" cy="460375"/>
          </a:xfrm>
          <a:prstGeom prst="rect">
            <a:avLst/>
          </a:prstGeom>
          <a:noFill/>
          <a:ln w="9525" algn="ctr">
            <a:noFill/>
            <a:miter lim="800000"/>
          </a:ln>
          <a:effectLst/>
        </p:spPr>
        <p:txBody>
          <a:bodyPr>
            <a:spAutoFit/>
          </a:bodyPr>
          <a:lstStyle/>
          <a:p>
            <a:pPr marR="0" defTabSz="914400" fontAlgn="auto">
              <a:spcBef>
                <a:spcPct val="50000"/>
              </a:spcBef>
              <a:spcAft>
                <a:spcPts val="0"/>
              </a:spcAft>
              <a:buClrTx/>
              <a:buSzTx/>
              <a:buFontTx/>
              <a:buNone/>
              <a:defRPr/>
            </a:pPr>
            <a:r>
              <a:rPr kumimoji="0" lang="en-US" altLang="zh-CN" sz="24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 </a:t>
            </a:r>
            <a:r>
              <a:rPr kumimoji="0" lang="zh-CN" altLang="en-US" sz="24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税收优惠，发票、征收管理</a:t>
            </a:r>
            <a:endParaRPr kumimoji="0" lang="zh-CN" altLang="en-US" sz="24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560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560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560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5606"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混合销售行为的税务处理办法            </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简易办法：可根据核算主体确定其是缴纳增值税还是缴纳营业税：</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若为增值税纳税人，其混合销售行为一般视同销售货物，应征增值税；</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若为营业税纳税人，其混合销售行为一般视同提供非应税劳务，征收营业税。</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特殊</a:t>
            </a:r>
            <a:r>
              <a:rPr lang="en-US" altLang="zh-CN" dirty="0">
                <a:solidFill>
                  <a:srgbClr val="000000"/>
                </a:solidFill>
                <a:latin typeface="新宋体" panose="02010609030101010101" pitchFamily="49" charset="-122"/>
                <a:ea typeface="新宋体" panose="02010609030101010101" pitchFamily="49" charset="-122"/>
              </a:rPr>
              <a:t>——p48</a:t>
            </a: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662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662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6629" name="Rectangle 2"/>
          <p:cNvSpPr>
            <a:spLocks noGrp="1"/>
          </p:cNvSpPr>
          <p:nvPr>
            <p:ph type="title"/>
          </p:nvPr>
        </p:nvSpPr>
        <p:spPr>
          <a:xfrm>
            <a:off x="457200" y="140970"/>
            <a:ext cx="8229600" cy="1073785"/>
          </a:xfrm>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6630" name="Rectangle 3"/>
          <p:cNvSpPr>
            <a:spLocks noGrp="1"/>
          </p:cNvSpPr>
          <p:nvPr>
            <p:ph idx="1"/>
          </p:nvPr>
        </p:nvSpPr>
        <p:spPr>
          <a:xfrm>
            <a:off x="0" y="963295"/>
            <a:ext cx="8963025" cy="5367655"/>
          </a:xfrm>
          <a:ln/>
        </p:spPr>
        <p:txBody>
          <a:bodyPr vert="horz" wrap="square" lIns="91440" tIns="45720" rIns="91440" bIns="45720" anchor="t" anchorCtr="0"/>
          <a:p>
            <a:pPr eaLnBrk="1" hangingPunct="1">
              <a:lnSpc>
                <a:spcPct val="90000"/>
              </a:lnSpc>
            </a:pPr>
            <a:r>
              <a:rPr lang="zh-CN" altLang="en-US" sz="2400" dirty="0">
                <a:solidFill>
                  <a:srgbClr val="000000"/>
                </a:solidFill>
                <a:latin typeface="新宋体" panose="02010609030101010101" pitchFamily="49" charset="-122"/>
                <a:ea typeface="新宋体" panose="02010609030101010101" pitchFamily="49" charset="-122"/>
              </a:rPr>
              <a:t>兼营行为</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兼营不同税率的货物或应税劳务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兼营非应税劳务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兼营不同税率的货物或应税劳务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纳税人生产或销售不同税率的货物或既销售货物又提供应税劳务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税务处理方法：分别核算不同税率货物或应税劳务的销售额；不分别核算销售额的，要从高适用税率</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兼营非应税劳务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纳税人在销售应税劳务或提供应税劳务的同时还从事非应税劳务，且两者之间并无直接的从属关系</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FontTx/>
              <a:buChar char="©"/>
            </a:pPr>
            <a:r>
              <a:rPr lang="zh-CN" altLang="en-US" sz="2400" dirty="0">
                <a:solidFill>
                  <a:srgbClr val="000000"/>
                </a:solidFill>
                <a:latin typeface="新宋体" panose="02010609030101010101" pitchFamily="49" charset="-122"/>
                <a:ea typeface="新宋体" panose="02010609030101010101" pitchFamily="49" charset="-122"/>
              </a:rPr>
              <a:t>应分别核算货物或应税劳务和非应税劳务的销售额。不分别核算或者不能准确核算的，由主管税务机关核定货物或者应税劳务的销售额。</a:t>
            </a:r>
            <a:r>
              <a:rPr lang="zh-CN" altLang="en-US" dirty="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7651"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7652"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3122" name="Rectangle 2"/>
          <p:cNvSpPr>
            <a:spLocks noGrp="1"/>
          </p:cNvSpPr>
          <p:nvPr>
            <p:ph type="body" idx="4294967295"/>
          </p:nvPr>
        </p:nvSpPr>
        <p:spPr>
          <a:xfrm>
            <a:off x="0" y="1004888"/>
            <a:ext cx="8839200" cy="5230812"/>
          </a:xfrm>
          <a:ln/>
        </p:spPr>
        <p:txBody>
          <a:bodyPr vert="horz" wrap="square" lIns="91440" tIns="45720" rIns="91440" bIns="45720" anchor="t" anchorCtr="0"/>
          <a:p>
            <a:pPr algn="just" eaLnBrk="1" hangingPunct="1">
              <a:lnSpc>
                <a:spcPct val="120000"/>
              </a:lnSpc>
              <a:spcBef>
                <a:spcPct val="0"/>
              </a:spcBef>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        </a:t>
            </a:r>
            <a:r>
              <a:rPr lang="zh-CN" altLang="en-US" sz="2600" dirty="0">
                <a:solidFill>
                  <a:srgbClr val="000000"/>
                </a:solidFill>
                <a:latin typeface="新宋体" panose="02010609030101010101" pitchFamily="49" charset="-122"/>
                <a:ea typeface="新宋体" panose="02010609030101010101" pitchFamily="49" charset="-122"/>
              </a:rPr>
              <a:t>思考：</a:t>
            </a:r>
            <a:endParaRPr lang="zh-CN" altLang="en-US" sz="2600" dirty="0">
              <a:solidFill>
                <a:srgbClr val="000000"/>
              </a:solidFill>
              <a:latin typeface="新宋体" panose="02010609030101010101" pitchFamily="49" charset="-122"/>
              <a:ea typeface="新宋体" panose="02010609030101010101" pitchFamily="49" charset="-122"/>
            </a:endParaRPr>
          </a:p>
          <a:p>
            <a:pPr algn="just"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1</a:t>
            </a:r>
            <a:r>
              <a:rPr lang="zh-CN" altLang="en-US" sz="2600" dirty="0">
                <a:solidFill>
                  <a:srgbClr val="000000"/>
                </a:solidFill>
                <a:latin typeface="新宋体" panose="02010609030101010101" pitchFamily="49" charset="-122"/>
                <a:ea typeface="新宋体" panose="02010609030101010101" pitchFamily="49" charset="-122"/>
              </a:rPr>
              <a:t>）防盗门生产企业销售并安装防盗门</a:t>
            </a:r>
            <a:endParaRPr lang="zh-CN" altLang="en-US" sz="2600" dirty="0">
              <a:solidFill>
                <a:srgbClr val="000000"/>
              </a:solidFill>
              <a:latin typeface="新宋体" panose="02010609030101010101" pitchFamily="49" charset="-122"/>
              <a:ea typeface="新宋体" panose="02010609030101010101" pitchFamily="49" charset="-122"/>
            </a:endParaRPr>
          </a:p>
          <a:p>
            <a:pPr algn="just"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混合销售行为</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增值税</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2</a:t>
            </a:r>
            <a:r>
              <a:rPr lang="zh-CN" altLang="en-US" sz="2600" dirty="0">
                <a:solidFill>
                  <a:srgbClr val="000000"/>
                </a:solidFill>
                <a:latin typeface="新宋体" panose="02010609030101010101" pitchFamily="49" charset="-122"/>
                <a:ea typeface="新宋体" panose="02010609030101010101" pitchFamily="49" charset="-122"/>
              </a:rPr>
              <a:t>）邮局提供邮政服务并销售集邮商品</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混合销售行为</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营业税</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3</a:t>
            </a:r>
            <a:r>
              <a:rPr lang="zh-CN" altLang="en-US" sz="2600" dirty="0">
                <a:solidFill>
                  <a:srgbClr val="000000"/>
                </a:solidFill>
                <a:latin typeface="新宋体" panose="02010609030101010101" pitchFamily="49" charset="-122"/>
                <a:ea typeface="新宋体" panose="02010609030101010101" pitchFamily="49" charset="-122"/>
              </a:rPr>
              <a:t>）食品加工厂生产销售食品并出租食品生产设备</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兼营非应税劳务行为</a:t>
            </a:r>
            <a:endParaRPr lang="zh-CN" altLang="en-US" sz="26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33122">
                                            <p:txEl>
                                              <p:charRg st="0" end="13"/>
                                            </p:txEl>
                                          </p:spTgt>
                                        </p:tgtEl>
                                        <p:attrNameLst>
                                          <p:attrName>style.visibility</p:attrName>
                                        </p:attrNameLst>
                                      </p:cBhvr>
                                      <p:to>
                                        <p:strVal val="visible"/>
                                      </p:to>
                                    </p:set>
                                    <p:anim calcmode="lin" valueType="num">
                                      <p:cBhvr>
                                        <p:cTn id="7" dur="1000" fill="hold"/>
                                        <p:tgtEl>
                                          <p:spTgt spid="133122">
                                            <p:txEl>
                                              <p:charRg st="0" end="13"/>
                                            </p:txEl>
                                          </p:spTgt>
                                        </p:tgtEl>
                                        <p:attrNameLst>
                                          <p:attrName>ppt_w</p:attrName>
                                        </p:attrNameLst>
                                      </p:cBhvr>
                                      <p:tavLst>
                                        <p:tav tm="0">
                                          <p:val>
                                            <p:fltVal val="0.000000"/>
                                          </p:val>
                                        </p:tav>
                                        <p:tav tm="100000">
                                          <p:val>
                                            <p:strVal val="#ppt_w"/>
                                          </p:val>
                                        </p:tav>
                                      </p:tavLst>
                                    </p:anim>
                                    <p:anim calcmode="lin" valueType="num">
                                      <p:cBhvr>
                                        <p:cTn id="8" dur="1000" fill="hold"/>
                                        <p:tgtEl>
                                          <p:spTgt spid="133122">
                                            <p:txEl>
                                              <p:charRg st="0" end="13"/>
                                            </p:txEl>
                                          </p:spTgt>
                                        </p:tgtEl>
                                        <p:attrNameLst>
                                          <p:attrName>ppt_h</p:attrName>
                                        </p:attrNameLst>
                                      </p:cBhvr>
                                      <p:tavLst>
                                        <p:tav tm="0">
                                          <p:val>
                                            <p:fltVal val="0.000000"/>
                                          </p:val>
                                        </p:tav>
                                        <p:tav tm="100000">
                                          <p:val>
                                            <p:strVal val="#ppt_h"/>
                                          </p:val>
                                        </p:tav>
                                      </p:tavLst>
                                    </p:anim>
                                    <p:anim calcmode="lin" valueType="num">
                                      <p:cBhvr>
                                        <p:cTn id="9" dur="1000" fill="hold"/>
                                        <p:tgtEl>
                                          <p:spTgt spid="133122">
                                            <p:txEl>
                                              <p:charRg st="0" end="13"/>
                                            </p:txEl>
                                          </p:spTgt>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33122">
                                            <p:txEl>
                                              <p:charRg st="0" end="13"/>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33122">
                                            <p:txEl>
                                              <p:charRg st="13" end="42"/>
                                            </p:txEl>
                                          </p:spTgt>
                                        </p:tgtEl>
                                        <p:attrNameLst>
                                          <p:attrName>style.visibility</p:attrName>
                                        </p:attrNameLst>
                                      </p:cBhvr>
                                      <p:to>
                                        <p:strVal val="visible"/>
                                      </p:to>
                                    </p:set>
                                    <p:animEffect transition="in" filter="slide(fromBottom)">
                                      <p:cBhvr>
                                        <p:cTn id="15" dur="500"/>
                                        <p:tgtEl>
                                          <p:spTgt spid="133122">
                                            <p:txEl>
                                              <p:charRg st="13" end="4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33122">
                                            <p:txEl>
                                              <p:charRg st="42" end="79"/>
                                            </p:txEl>
                                          </p:spTgt>
                                        </p:tgtEl>
                                        <p:attrNameLst>
                                          <p:attrName>style.visibility</p:attrName>
                                        </p:attrNameLst>
                                      </p:cBhvr>
                                      <p:to>
                                        <p:strVal val="visible"/>
                                      </p:to>
                                    </p:set>
                                    <p:animEffect transition="in" filter="slide(fromBottom)">
                                      <p:cBhvr>
                                        <p:cTn id="20" dur="500"/>
                                        <p:tgtEl>
                                          <p:spTgt spid="133122">
                                            <p:txEl>
                                              <p:charRg st="42" end="7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33122">
                                            <p:txEl>
                                              <p:charRg st="79" end="108"/>
                                            </p:txEl>
                                          </p:spTgt>
                                        </p:tgtEl>
                                        <p:attrNameLst>
                                          <p:attrName>style.visibility</p:attrName>
                                        </p:attrNameLst>
                                      </p:cBhvr>
                                      <p:to>
                                        <p:strVal val="visible"/>
                                      </p:to>
                                    </p:set>
                                    <p:animEffect transition="in" filter="slide(fromBottom)">
                                      <p:cBhvr>
                                        <p:cTn id="25" dur="500"/>
                                        <p:tgtEl>
                                          <p:spTgt spid="133122">
                                            <p:txEl>
                                              <p:charRg st="79" end="10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33122">
                                            <p:txEl>
                                              <p:charRg st="108" end="145"/>
                                            </p:txEl>
                                          </p:spTgt>
                                        </p:tgtEl>
                                        <p:attrNameLst>
                                          <p:attrName>style.visibility</p:attrName>
                                        </p:attrNameLst>
                                      </p:cBhvr>
                                      <p:to>
                                        <p:strVal val="visible"/>
                                      </p:to>
                                    </p:set>
                                    <p:animEffect transition="in" filter="slide(fromBottom)">
                                      <p:cBhvr>
                                        <p:cTn id="30" dur="500"/>
                                        <p:tgtEl>
                                          <p:spTgt spid="133122">
                                            <p:txEl>
                                              <p:charRg st="108" end="14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33122">
                                            <p:txEl>
                                              <p:charRg st="145" end="179"/>
                                            </p:txEl>
                                          </p:spTgt>
                                        </p:tgtEl>
                                        <p:attrNameLst>
                                          <p:attrName>style.visibility</p:attrName>
                                        </p:attrNameLst>
                                      </p:cBhvr>
                                      <p:to>
                                        <p:strVal val="visible"/>
                                      </p:to>
                                    </p:set>
                                    <p:animEffect transition="in" filter="slide(fromBottom)">
                                      <p:cBhvr>
                                        <p:cTn id="35" dur="500"/>
                                        <p:tgtEl>
                                          <p:spTgt spid="133122">
                                            <p:txEl>
                                              <p:charRg st="145" end="17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33122">
                                            <p:txEl>
                                              <p:charRg st="179" end="214"/>
                                            </p:txEl>
                                          </p:spTgt>
                                        </p:tgtEl>
                                        <p:attrNameLst>
                                          <p:attrName>style.visibility</p:attrName>
                                        </p:attrNameLst>
                                      </p:cBhvr>
                                      <p:to>
                                        <p:strVal val="visible"/>
                                      </p:to>
                                    </p:set>
                                    <p:animEffect transition="in" filter="slide(fromBottom)">
                                      <p:cBhvr>
                                        <p:cTn id="40" dur="500"/>
                                        <p:tgtEl>
                                          <p:spTgt spid="133122">
                                            <p:txEl>
                                              <p:charRg st="179"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867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867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867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8678"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根据</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增值税暂行条例</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规定，凡在中华人民共和国境内销售货物或提供加工、修理修配劳务，以及进口货物的单位和个人，为增值税的纳税义务人。包括国有企业、其他企业和行政单位、事业单位、社会团体、个体经营者及其他单位和个人。</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增值税义务人分为一般纳税人和小规模纳税人。</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9699"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9700"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9701" name="Rectangle 2"/>
          <p:cNvSpPr>
            <a:spLocks noRot="1"/>
          </p:cNvSpPr>
          <p:nvPr/>
        </p:nvSpPr>
        <p:spPr>
          <a:xfrm>
            <a:off x="0" y="941388"/>
            <a:ext cx="8915400" cy="573087"/>
          </a:xfrm>
          <a:prstGeom prst="rect">
            <a:avLst/>
          </a:prstGeom>
          <a:noFill/>
          <a:ln w="9525">
            <a:noFill/>
          </a:ln>
        </p:spPr>
        <p:txBody>
          <a:bodyPr lIns="84664" tIns="42332" rIns="84664" bIns="42332"/>
          <a:p>
            <a:pPr marL="342900" indent="-342900" algn="just">
              <a:lnSpc>
                <a:spcPct val="130000"/>
              </a:lnSpc>
              <a:buClr>
                <a:srgbClr val="FF6600"/>
              </a:buClr>
              <a:buFont typeface="BatangChe"/>
              <a:buNone/>
            </a:pPr>
            <a:r>
              <a:rPr lang="en-US" altLang="zh-CN" dirty="0">
                <a:solidFill>
                  <a:srgbClr val="000000"/>
                </a:solidFill>
                <a:latin typeface="新宋体" panose="02010609030101010101" pitchFamily="49" charset="-122"/>
                <a:ea typeface="新宋体" panose="02010609030101010101" pitchFamily="49" charset="-122"/>
              </a:rPr>
              <a:t>             </a:t>
            </a:r>
            <a:r>
              <a:rPr lang="zh-CN" altLang="en-US" sz="2600" dirty="0">
                <a:solidFill>
                  <a:srgbClr val="000000"/>
                </a:solidFill>
                <a:latin typeface="新宋体" panose="02010609030101010101" pitchFamily="49" charset="-122"/>
                <a:ea typeface="新宋体" panose="02010609030101010101" pitchFamily="49" charset="-122"/>
              </a:rPr>
              <a:t>增值税一般纳税人与小规模纳税人的认定标准</a:t>
            </a:r>
            <a:r>
              <a:rPr lang="zh-CN" altLang="en-US" dirty="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p:txBody>
      </p:sp>
      <p:graphicFrame>
        <p:nvGraphicFramePr>
          <p:cNvPr id="66584" name="Group 24"/>
          <p:cNvGraphicFramePr>
            <a:graphicFrameLocks noGrp="1"/>
          </p:cNvGraphicFramePr>
          <p:nvPr/>
        </p:nvGraphicFramePr>
        <p:xfrm>
          <a:off x="236538" y="1611313"/>
          <a:ext cx="8642350" cy="4589463"/>
        </p:xfrm>
        <a:graphic>
          <a:graphicData uri="http://schemas.openxmlformats.org/drawingml/2006/table">
            <a:tbl>
              <a:tblPr/>
              <a:tblGrid>
                <a:gridCol w="1422400"/>
                <a:gridCol w="4486275"/>
                <a:gridCol w="2733675"/>
              </a:tblGrid>
              <a:tr h="18589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endParaRP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rPr>
                        <a:t>生产货物或提供应税劳务的纳税人，或以其为主，并兼营货物批发或零售的纳税人</a:t>
                      </a:r>
                      <a:endParaRPr kumimoji="0" lang="zh-CN" altLang="en-US" sz="25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货物批发或零售的纳税人</a:t>
                      </a:r>
                      <a:r>
                        <a:rPr kumimoji="0" lang="en-US" altLang="zh-CN"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a:t>
                      </a:r>
                      <a:r>
                        <a:rPr kumimoji="0" lang="zh-CN" altLang="en-US"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旧的说法</a:t>
                      </a:r>
                      <a:endParaRPr kumimoji="0" lang="zh-CN" altLang="en-US"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rPr>
                        <a:t>除左列规定的以外的纳税人</a:t>
                      </a:r>
                      <a:endParaRPr kumimoji="0" lang="zh-CN" altLang="en-US" sz="24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en-US" altLang="zh-CN" sz="20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82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小规模</a:t>
                      </a:r>
                      <a:endPar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endParaRP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纳税人</a:t>
                      </a:r>
                      <a:endPar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endParaRP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S</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（应税销售额）≤</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50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S≤80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43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一般</a:t>
                      </a:r>
                      <a:endPar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endParaRP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纳税人</a:t>
                      </a:r>
                      <a:endPar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endParaRP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 S</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50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会计核算健全，</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30≤S&lt;50</a:t>
                      </a:r>
                      <a:endPar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endParaRPr kumimoji="0" lang="en-US" altLang="zh-CN" sz="25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S</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80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1" u="sng" strike="noStrike" cap="none" normalizeH="0" baseline="0" smtClean="0">
                          <a:ln>
                            <a:noFill/>
                          </a:ln>
                          <a:solidFill>
                            <a:srgbClr val="0099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rPr>
                        <a:t>只有一个标准</a:t>
                      </a:r>
                      <a:endParaRPr kumimoji="0" lang="zh-CN" altLang="en-US" sz="2400" b="1" i="1" u="sng" strike="noStrike" cap="none" normalizeH="0" baseline="0" smtClean="0">
                        <a:ln>
                          <a:noFill/>
                        </a:ln>
                        <a:solidFill>
                          <a:srgbClr val="0099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83" name="Text Box 23"/>
          <p:cNvSpPr txBox="1">
            <a:spLocks noChangeArrowheads="1"/>
          </p:cNvSpPr>
          <p:nvPr/>
        </p:nvSpPr>
        <p:spPr bwMode="auto">
          <a:xfrm>
            <a:off x="682625" y="290513"/>
            <a:ext cx="4803775" cy="579438"/>
          </a:xfrm>
          <a:prstGeom prst="rect">
            <a:avLst/>
          </a:prstGeom>
          <a:noFill/>
          <a:ln w="9525" algn="ctr">
            <a:noFill/>
            <a:miter lim="800000"/>
          </a:ln>
          <a:effectLst/>
        </p:spPr>
        <p:txBody>
          <a:bodyPr>
            <a:spAutoFit/>
          </a:bodyPr>
          <a:lstStyle/>
          <a:p>
            <a:pPr marR="0" defTabSz="914400" fontAlgn="auto">
              <a:spcBef>
                <a:spcPct val="50000"/>
              </a:spcBef>
              <a:spcAft>
                <a:spcPts val="0"/>
              </a:spcAft>
              <a:buClrTx/>
              <a:buSzTx/>
              <a:buFontTx/>
              <a:buNone/>
              <a:defRPr/>
            </a:pPr>
            <a:r>
              <a:rPr kumimoji="0" lang="zh-CN" altLang="en-US" sz="32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纳税义务人</a:t>
            </a:r>
            <a:endParaRPr kumimoji="0" lang="zh-CN" altLang="en-US" sz="32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p:txBody>
      </p:sp>
    </p:spTree>
  </p:cSld>
  <p:clrMapOvr>
    <a:masterClrMapping/>
  </p:clrMapOvr>
  <p:transition>
    <p:newsflash/>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072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072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072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30726" name="Rectangle 3"/>
          <p:cNvSpPr>
            <a:spLocks noGrp="1"/>
          </p:cNvSpPr>
          <p:nvPr>
            <p:ph idx="1"/>
          </p:nvPr>
        </p:nvSpPr>
        <p:spPr>
          <a:xfrm>
            <a:off x="457200" y="1600200"/>
            <a:ext cx="8229600" cy="4875213"/>
          </a:xfrm>
          <a:ln/>
        </p:spPr>
        <p:txBody>
          <a:bodyPr vert="horz" wrap="square" lIns="91440" tIns="45720" rIns="91440" bIns="45720" anchor="t" anchorCtr="0"/>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注意</a:t>
            </a:r>
            <a:r>
              <a:rPr lang="zh-CN" altLang="en-US"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（一）</a:t>
            </a:r>
            <a:r>
              <a:rPr lang="zh-CN" altLang="en-US" dirty="0">
                <a:solidFill>
                  <a:srgbClr val="000000"/>
                </a:solidFill>
                <a:latin typeface="新宋体" panose="02010609030101010101" pitchFamily="49" charset="-122"/>
                <a:ea typeface="新宋体" panose="02010609030101010101" pitchFamily="49" charset="-122"/>
              </a:rPr>
              <a:t>小规模纳税人还包括：</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年应税销售额超过小规模纳税人标准的其他</a:t>
            </a:r>
            <a:r>
              <a:rPr lang="zh-CN" altLang="en-US" u="sng" dirty="0">
                <a:solidFill>
                  <a:srgbClr val="000000"/>
                </a:solidFill>
                <a:latin typeface="新宋体" panose="02010609030101010101" pitchFamily="49" charset="-122"/>
                <a:ea typeface="新宋体" panose="02010609030101010101" pitchFamily="49" charset="-122"/>
              </a:rPr>
              <a:t>个人</a:t>
            </a:r>
            <a:endParaRPr lang="zh-CN" altLang="en-US" u="sng"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非企业性单位、不经常发生应税行为的企业可以选择按小规模纳税人纳税</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Clr>
                <a:schemeClr val="folHlink"/>
              </a:buClr>
              <a:buFont typeface="Arial Unicode MS" panose="020B0604020202020204" charset="-122"/>
              <a:buNone/>
            </a:pPr>
            <a:r>
              <a:rPr lang="zh-CN" altLang="en-US" dirty="0">
                <a:solidFill>
                  <a:srgbClr val="000000"/>
                </a:solidFill>
                <a:latin typeface="新宋体" panose="02010609030101010101" pitchFamily="49" charset="-122"/>
                <a:ea typeface="新宋体" panose="02010609030101010101" pitchFamily="49" charset="-122"/>
              </a:rPr>
              <a:t>（二）一般纳税人的特殊规定</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为加强对加油站成品油销售的增值税征收管理，对从事成品油销售的加油站，无论年应税销售额是否超过标准，一律按一般纳税人征税。</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174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174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174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31750" name="Rectangle 3"/>
          <p:cNvSpPr>
            <a:spLocks noGrp="1"/>
          </p:cNvSpPr>
          <p:nvPr>
            <p:ph idx="1"/>
          </p:nvPr>
        </p:nvSpPr>
        <p:spPr>
          <a:xfrm>
            <a:off x="311150" y="1208088"/>
            <a:ext cx="8229600" cy="5033962"/>
          </a:xfrm>
          <a:ln/>
        </p:spPr>
        <p:txBody>
          <a:bodyPr vert="horz" wrap="square" lIns="91440" tIns="45720" rIns="91440" bIns="45720" anchor="t" anchorCtr="0"/>
          <a:p>
            <a:pPr eaLnBrk="1" hangingPunct="1">
              <a:buClr>
                <a:schemeClr val="hlink"/>
              </a:buClr>
              <a:buFont typeface="Wingdings" panose="05000000000000000000" pitchFamily="2" charset="2"/>
              <a:buNone/>
            </a:pPr>
            <a:r>
              <a:rPr lang="zh-CN" altLang="en-US" sz="2800" dirty="0">
                <a:solidFill>
                  <a:srgbClr val="000000"/>
                </a:solidFill>
                <a:latin typeface="新宋体" panose="02010609030101010101" pitchFamily="49" charset="-122"/>
                <a:ea typeface="新宋体" panose="02010609030101010101" pitchFamily="49" charset="-122"/>
              </a:rPr>
              <a:t>新办商贸企业增值税一般纳税人的认定及管理</a:t>
            </a:r>
            <a:endParaRPr lang="zh-CN" altLang="en-US" sz="2800" dirty="0">
              <a:solidFill>
                <a:srgbClr val="000000"/>
              </a:solidFill>
              <a:latin typeface="新宋体" panose="02010609030101010101" pitchFamily="49" charset="-122"/>
              <a:ea typeface="新宋体" panose="02010609030101010101" pitchFamily="49" charset="-122"/>
            </a:endParaRPr>
          </a:p>
          <a:p>
            <a:pPr lvl="1" eaLnBrk="1" hangingPunct="1">
              <a:buClr>
                <a:srgbClr val="CC00FF"/>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新办小型商贸企业</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buClr>
                <a:srgbClr val="CC00FF"/>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自税务登记之日起，一年内实际销售额达到</a:t>
            </a:r>
            <a:r>
              <a:rPr lang="en-US" altLang="zh-CN" dirty="0">
                <a:solidFill>
                  <a:srgbClr val="000000"/>
                </a:solidFill>
                <a:latin typeface="新宋体" panose="02010609030101010101" pitchFamily="49" charset="-122"/>
                <a:ea typeface="新宋体" panose="02010609030101010101" pitchFamily="49" charset="-122"/>
              </a:rPr>
              <a:t>180</a:t>
            </a:r>
            <a:r>
              <a:rPr lang="zh-CN" altLang="en-US" dirty="0">
                <a:solidFill>
                  <a:srgbClr val="000000"/>
                </a:solidFill>
                <a:latin typeface="新宋体" panose="02010609030101010101" pitchFamily="49" charset="-122"/>
                <a:ea typeface="新宋体" panose="02010609030101010101" pitchFamily="49" charset="-122"/>
              </a:rPr>
              <a:t>（现为</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）万元，才可以申请一般纳税人资格认定</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buClr>
                <a:srgbClr val="CC00FF"/>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新办小型商贸企业在认定为一般纳税人前一律按照小规模纳税人管理</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buClr>
                <a:srgbClr val="CC00FF"/>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一年内销售额达到</a:t>
            </a:r>
            <a:r>
              <a:rPr lang="en-US" altLang="zh-CN" dirty="0">
                <a:solidFill>
                  <a:srgbClr val="000000"/>
                </a:solidFill>
                <a:latin typeface="新宋体" panose="02010609030101010101" pitchFamily="49" charset="-122"/>
                <a:ea typeface="新宋体" panose="02010609030101010101" pitchFamily="49" charset="-122"/>
              </a:rPr>
              <a:t>180</a:t>
            </a:r>
            <a:r>
              <a:rPr lang="zh-CN" altLang="en-US" dirty="0">
                <a:solidFill>
                  <a:srgbClr val="000000"/>
                </a:solidFill>
                <a:latin typeface="新宋体" panose="02010609030101010101" pitchFamily="49" charset="-122"/>
                <a:ea typeface="新宋体" panose="02010609030101010101" pitchFamily="49" charset="-122"/>
              </a:rPr>
              <a:t>（现为</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）万元以后，税务机构对企业申报材料以及实际经营、申报缴税情况进行审核评估，无误后才可以认定为一般纳税人，实行辅导期一般纳税人管理</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buClr>
                <a:srgbClr val="CC00FF"/>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辅导期结束后，经税务机关审核同意，可转为正式一般纳税人</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277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277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277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32774" name="Rectangle 3"/>
          <p:cNvSpPr>
            <a:spLocks noGrp="1"/>
          </p:cNvSpPr>
          <p:nvPr>
            <p:ph idx="1"/>
          </p:nvPr>
        </p:nvSpPr>
        <p:spPr>
          <a:xfrm>
            <a:off x="0" y="1208088"/>
            <a:ext cx="8540750" cy="5033962"/>
          </a:xfrm>
          <a:ln/>
        </p:spPr>
        <p:txBody>
          <a:bodyPr vert="horz" wrap="square" lIns="91440" tIns="45720" rIns="91440" bIns="45720" anchor="t" anchorCtr="0"/>
          <a:p>
            <a:pPr eaLnBrk="1" hangingPunct="1">
              <a:buClr>
                <a:schemeClr val="hlink"/>
              </a:buClr>
              <a:buFont typeface="Wingdings" panose="05000000000000000000" pitchFamily="2" charset="2"/>
              <a:buNone/>
            </a:pPr>
            <a:r>
              <a:rPr lang="zh-CN" altLang="en-US" sz="2800" dirty="0">
                <a:solidFill>
                  <a:srgbClr val="000000"/>
                </a:solidFill>
                <a:latin typeface="新宋体" panose="02010609030101010101" pitchFamily="49" charset="-122"/>
                <a:ea typeface="新宋体" panose="02010609030101010101" pitchFamily="49" charset="-122"/>
              </a:rPr>
              <a:t>新办商贸企业增值税一般纳税人的认定及管理</a:t>
            </a:r>
            <a:endParaRPr lang="zh-CN" altLang="en-US" sz="2800" dirty="0">
              <a:solidFill>
                <a:srgbClr val="000000"/>
              </a:solidFill>
              <a:latin typeface="新宋体" panose="02010609030101010101" pitchFamily="49" charset="-122"/>
              <a:ea typeface="新宋体" panose="02010609030101010101" pitchFamily="49" charset="-122"/>
            </a:endParaRPr>
          </a:p>
          <a:p>
            <a:pPr lvl="1" eaLnBrk="1" hangingPunct="1">
              <a:buClr>
                <a:srgbClr val="009900"/>
              </a:buClr>
              <a:buSzPct val="130000"/>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规模较大的新办商贸企业</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buClr>
                <a:srgbClr val="009900"/>
              </a:buClr>
              <a:buSzPct val="130000"/>
              <a:buFont typeface="Arial Unicode MS" panose="020B0604020202020204" charset="-122"/>
              <a:buChar char="❊"/>
            </a:pPr>
            <a:r>
              <a:rPr lang="zh-CN" altLang="en-US" sz="2600" dirty="0">
                <a:solidFill>
                  <a:srgbClr val="000000"/>
                </a:solidFill>
                <a:latin typeface="新宋体" panose="02010609030101010101" pitchFamily="49" charset="-122"/>
                <a:ea typeface="新宋体" panose="02010609030101010101" pitchFamily="49" charset="-122"/>
              </a:rPr>
              <a:t>经营规模较大、拥有固定的经营场所、规定的货物购销渠道、完善的管理和核算体系的大中型商贸企业，可不实行辅导期直接按照正常的一般纳税人管理</a:t>
            </a:r>
            <a:endParaRPr lang="zh-CN" altLang="en-US" sz="2600" dirty="0">
              <a:solidFill>
                <a:srgbClr val="000000"/>
              </a:solidFill>
              <a:latin typeface="新宋体" panose="02010609030101010101" pitchFamily="49" charset="-122"/>
              <a:ea typeface="新宋体" panose="02010609030101010101" pitchFamily="49" charset="-122"/>
            </a:endParaRPr>
          </a:p>
          <a:p>
            <a:pPr lvl="2" eaLnBrk="1" hangingPunct="1">
              <a:buClr>
                <a:srgbClr val="CC00FF"/>
              </a:buClr>
              <a:buFont typeface="Wingdings" panose="05000000000000000000" pitchFamily="2" charset="2"/>
              <a:buChar char=""/>
            </a:pPr>
            <a:r>
              <a:rPr lang="zh-CN" altLang="en-US" sz="2600" dirty="0">
                <a:solidFill>
                  <a:srgbClr val="000000"/>
                </a:solidFill>
                <a:latin typeface="新宋体" panose="02010609030101010101" pitchFamily="49" charset="-122"/>
                <a:ea typeface="新宋体" panose="02010609030101010101" pitchFamily="49" charset="-122"/>
              </a:rPr>
              <a:t>设有固定场所、拥有</a:t>
            </a:r>
            <a:r>
              <a:rPr lang="en-US" altLang="zh-CN" sz="2600" dirty="0">
                <a:solidFill>
                  <a:srgbClr val="000000"/>
                </a:solidFill>
                <a:latin typeface="新宋体" panose="02010609030101010101" pitchFamily="49" charset="-122"/>
                <a:ea typeface="新宋体" panose="02010609030101010101" pitchFamily="49" charset="-122"/>
              </a:rPr>
              <a:t>50</a:t>
            </a:r>
            <a:r>
              <a:rPr lang="zh-CN" altLang="en-US" sz="2600" dirty="0">
                <a:solidFill>
                  <a:srgbClr val="000000"/>
                </a:solidFill>
                <a:latin typeface="新宋体" panose="02010609030101010101" pitchFamily="49" charset="-122"/>
                <a:ea typeface="新宋体" panose="02010609030101010101" pitchFamily="49" charset="-122"/>
              </a:rPr>
              <a:t>人以上的新办大中型商贸企业在进行税务登记时即提出一般纳税人资格认定申请的，可以认定为一般纳税人，直接进入辅导期，实行辅导期一般纳税人管理，辅导期结束后经审核同意，可转为正式一般纳税人</a:t>
            </a:r>
            <a:endParaRPr lang="zh-CN" altLang="en-US" sz="26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4" name="日期占位符 2"/>
          <p:cNvSpPr txBox="1">
            <a:spLocks noGrp="1"/>
          </p:cNvSpPr>
          <p:nvPr>
            <p:ph type="dt" sz="half" idx="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3795" name="页脚占位符 3"/>
          <p:cNvSpPr txBox="1">
            <a:spLocks noGrp="1"/>
          </p:cNvSpPr>
          <p:nvPr>
            <p:ph type="ftr" sz="quarter" idx="3"/>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3796"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graphicFrame>
        <p:nvGraphicFramePr>
          <p:cNvPr id="78871" name="Group 23"/>
          <p:cNvGraphicFramePr>
            <a:graphicFrameLocks noGrp="1"/>
          </p:cNvGraphicFramePr>
          <p:nvPr>
            <p:ph idx="1"/>
          </p:nvPr>
        </p:nvGraphicFramePr>
        <p:xfrm>
          <a:off x="390525" y="2398713"/>
          <a:ext cx="8207375" cy="3070225"/>
        </p:xfrm>
        <a:graphic>
          <a:graphicData uri="http://schemas.openxmlformats.org/drawingml/2006/table">
            <a:tbl>
              <a:tblPr/>
              <a:tblGrid>
                <a:gridCol w="1149350"/>
                <a:gridCol w="7058025"/>
              </a:tblGrid>
              <a:tr h="15128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一般</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纳税人</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销售或提供应税劳务可以使用增值税专用发票；</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购进货物和应税劳务实行税款抵扣制度；</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(3)</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计税方法是当期销项税额扣减当期进项税额。</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1300">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小规</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模纳税人</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销售货物和提供应税劳务只能使用普通发票；</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购进货物或应税劳务即使取得增值税专用发票也不得抵扣进项税；</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(3)</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简易征税</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08" name="Text Box 13"/>
          <p:cNvSpPr txBox="1"/>
          <p:nvPr/>
        </p:nvSpPr>
        <p:spPr>
          <a:xfrm>
            <a:off x="1619250" y="280988"/>
            <a:ext cx="3040063" cy="579437"/>
          </a:xfrm>
          <a:prstGeom prst="rect">
            <a:avLst/>
          </a:prstGeom>
          <a:noFill/>
          <a:ln w="9525">
            <a:noFill/>
          </a:ln>
        </p:spPr>
        <p:txBody>
          <a:bodyPr wrap="none">
            <a:spAutoFit/>
          </a:bodyPr>
          <a:p>
            <a:r>
              <a:rPr lang="zh-CN" altLang="en-US" sz="3200" dirty="0">
                <a:solidFill>
                  <a:srgbClr val="000000"/>
                </a:solidFill>
                <a:latin typeface="新宋体" panose="02010609030101010101" pitchFamily="49" charset="-122"/>
                <a:ea typeface="新宋体" panose="02010609030101010101" pitchFamily="49" charset="-122"/>
              </a:rPr>
              <a:t>增值税的纳税人</a:t>
            </a:r>
            <a:endParaRPr lang="zh-CN" altLang="en-US" sz="3200" dirty="0">
              <a:solidFill>
                <a:srgbClr val="000000"/>
              </a:solidFill>
              <a:latin typeface="新宋体" panose="02010609030101010101" pitchFamily="49" charset="-122"/>
              <a:ea typeface="新宋体" panose="02010609030101010101" pitchFamily="49" charset="-122"/>
            </a:endParaRPr>
          </a:p>
        </p:txBody>
      </p:sp>
      <p:sp>
        <p:nvSpPr>
          <p:cNvPr id="33809" name="Rectangle 15"/>
          <p:cNvSpPr/>
          <p:nvPr/>
        </p:nvSpPr>
        <p:spPr>
          <a:xfrm>
            <a:off x="468313" y="1844675"/>
            <a:ext cx="5616575" cy="369888"/>
          </a:xfrm>
          <a:prstGeom prst="rect">
            <a:avLst/>
          </a:prstGeom>
          <a:noFill/>
          <a:ln w="9525">
            <a:noFill/>
          </a:ln>
        </p:spPr>
        <p:txBody>
          <a:bodyPr>
            <a:spAutoFit/>
          </a:bodyPr>
          <a:p>
            <a:r>
              <a:rPr lang="zh-CN" altLang="en-US" dirty="0">
                <a:solidFill>
                  <a:srgbClr val="000000"/>
                </a:solidFill>
                <a:latin typeface="新宋体" panose="02010609030101010101" pitchFamily="49" charset="-122"/>
                <a:ea typeface="新宋体" panose="02010609030101010101" pitchFamily="49" charset="-122"/>
              </a:rPr>
              <a:t>一般纳税人和小规模纳税人的管理</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48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48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482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34822"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我国增值税采用比例税率，按照一定的比例征收。</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原则上应该对不同行业不同企业实行单一税率，称为基本税率，实践中为了照顾一些特殊行业或者产品也增设了一档低税率，对出口产品实行零税率。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此外，增值税的纳税人分成了两类，因此就采用了不同的税率。</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92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92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9221" name="Rectangle 2"/>
          <p:cNvSpPr>
            <a:spLocks noGrp="1"/>
          </p:cNvSpPr>
          <p:nvPr>
            <p:ph type="title"/>
          </p:nvPr>
        </p:nvSpPr>
        <p:spPr>
          <a:ln/>
        </p:spPr>
        <p:txBody>
          <a:bodyPr vert="horz" wrap="square" lIns="91440" tIns="45720" rIns="91440" bIns="45720" anchor="ctr" anchorCtr="0"/>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9222" name="Rectangle 3"/>
          <p:cNvSpPr>
            <a:spLocks noGrp="1"/>
          </p:cNvSpPr>
          <p:nvPr>
            <p:ph idx="1"/>
          </p:nvPr>
        </p:nvSpPr>
        <p:spPr>
          <a:xfrm>
            <a:off x="457200" y="4081463"/>
            <a:ext cx="8229600" cy="2044700"/>
          </a:xfrm>
          <a:ln/>
        </p:spPr>
        <p:txBody>
          <a:bodyPr vert="horz" wrap="square" lIns="91440" tIns="45720" rIns="91440" bIns="45720" anchor="t" anchorCtr="0"/>
          <a:p>
            <a:pPr eaLnBrk="1" hangingPunct="1"/>
            <a:r>
              <a:rPr lang="zh-CN" altLang="en-US" sz="2800" dirty="0">
                <a:solidFill>
                  <a:srgbClr val="000000"/>
                </a:solidFill>
                <a:latin typeface="新宋体" panose="02010609030101010101" pitchFamily="49" charset="-122"/>
                <a:ea typeface="新宋体" panose="02010609030101010101" pitchFamily="49" charset="-122"/>
              </a:rPr>
              <a:t>现行增值税是对在我国境内销售货物或者提供加工、修理修配劳务以及进口货物的单位和个人，以其增值额或货物进口金额为计税依据，采用税款抵扣制原则多环节征收的一种流转税。</a:t>
            </a:r>
            <a:endParaRPr lang="zh-CN" altLang="en-US" sz="2800" dirty="0">
              <a:solidFill>
                <a:srgbClr val="000000"/>
              </a:solidFill>
              <a:latin typeface="新宋体" panose="02010609030101010101" pitchFamily="49" charset="-122"/>
              <a:ea typeface="新宋体" panose="02010609030101010101" pitchFamily="49" charset="-122"/>
            </a:endParaRPr>
          </a:p>
        </p:txBody>
      </p:sp>
      <p:pic>
        <p:nvPicPr>
          <p:cNvPr id="9223" name="Picture 4" descr="1344-110476974002233113"/>
          <p:cNvPicPr>
            <a:picLocks noChangeAspect="1"/>
          </p:cNvPicPr>
          <p:nvPr/>
        </p:nvPicPr>
        <p:blipFill>
          <a:blip r:embed="rId1"/>
          <a:stretch>
            <a:fillRect/>
          </a:stretch>
        </p:blipFill>
        <p:spPr>
          <a:xfrm>
            <a:off x="330200" y="1236663"/>
            <a:ext cx="8445500" cy="2305050"/>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5843"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5844"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5845" name="内容占位符 2"/>
          <p:cNvSpPr>
            <a:spLocks noGrp="1"/>
          </p:cNvSpPr>
          <p:nvPr>
            <p:ph idx="1"/>
          </p:nvPr>
        </p:nvSpPr>
        <p:spPr>
          <a:xfrm>
            <a:off x="333375" y="1916113"/>
            <a:ext cx="8258175" cy="3438525"/>
          </a:xfrm>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一、基本税率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增值税一般纳税人销售或者进口货物，提供加工、修理修配劳务，除低税率适用范围和销售个别旧货适用征收率外，税率一律为</a:t>
            </a:r>
            <a:r>
              <a:rPr lang="en-US" altLang="zh-CN" dirty="0">
                <a:solidFill>
                  <a:srgbClr val="000000"/>
                </a:solidFill>
                <a:latin typeface="新宋体" panose="02010609030101010101" pitchFamily="49" charset="-122"/>
                <a:ea typeface="新宋体" panose="02010609030101010101" pitchFamily="49" charset="-122"/>
              </a:rPr>
              <a:t>17%</a:t>
            </a:r>
            <a:r>
              <a:rPr lang="zh-CN" altLang="en-US" dirty="0">
                <a:solidFill>
                  <a:srgbClr val="000000"/>
                </a:solidFill>
                <a:latin typeface="新宋体" panose="02010609030101010101" pitchFamily="49" charset="-122"/>
                <a:ea typeface="新宋体" panose="02010609030101010101" pitchFamily="49" charset="-122"/>
              </a:rPr>
              <a:t>，这就是通常所说的基本税率。</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77827" name="Rectangle 3"/>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增值税税率与征收率</a:t>
            </a:r>
            <a:endPar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68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68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6869" name="Rectangle 3"/>
          <p:cNvSpPr>
            <a:spLocks noGrp="1"/>
          </p:cNvSpPr>
          <p:nvPr>
            <p:ph idx="1"/>
          </p:nvPr>
        </p:nvSpPr>
        <p:spPr>
          <a:xfrm>
            <a:off x="296863" y="1063625"/>
            <a:ext cx="8389937" cy="5062538"/>
          </a:xfrm>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二、低税率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增值税一般纳税人销售或者进口下列货物，按低税率计征增值税，低税率为</a:t>
            </a:r>
            <a:r>
              <a:rPr lang="en-US" altLang="zh-CN" sz="2400" dirty="0">
                <a:solidFill>
                  <a:srgbClr val="000000"/>
                </a:solidFill>
                <a:latin typeface="新宋体" panose="02010609030101010101" pitchFamily="49" charset="-122"/>
                <a:ea typeface="新宋体" panose="02010609030101010101" pitchFamily="49" charset="-122"/>
              </a:rPr>
              <a:t>13%</a:t>
            </a:r>
            <a:r>
              <a:rPr lang="zh-CN" altLang="en-US" sz="2400" dirty="0">
                <a:solidFill>
                  <a:srgbClr val="000000"/>
                </a:solidFill>
                <a:latin typeface="新宋体" panose="02010609030101010101" pitchFamily="49" charset="-122"/>
                <a:ea typeface="新宋体" panose="02010609030101010101" pitchFamily="49" charset="-122"/>
              </a:rPr>
              <a:t>。</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粮食、食用植物油、</a:t>
            </a:r>
            <a:r>
              <a:rPr lang="zh-CN" altLang="en-US" sz="2400" u="sng" dirty="0">
                <a:solidFill>
                  <a:srgbClr val="000000"/>
                </a:solidFill>
                <a:latin typeface="新宋体" panose="02010609030101010101" pitchFamily="49" charset="-122"/>
                <a:ea typeface="新宋体" panose="02010609030101010101" pitchFamily="49" charset="-122"/>
              </a:rPr>
              <a:t>鲜奶</a:t>
            </a:r>
            <a:r>
              <a:rPr lang="zh-CN" altLang="en-US" sz="2400" dirty="0">
                <a:solidFill>
                  <a:srgbClr val="000000"/>
                </a:solidFill>
                <a:latin typeface="新宋体" panose="02010609030101010101" pitchFamily="49" charset="-122"/>
                <a:ea typeface="新宋体" panose="02010609030101010101" pitchFamily="49" charset="-122"/>
              </a:rPr>
              <a:t>。</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(2)</a:t>
            </a:r>
            <a:r>
              <a:rPr lang="zh-CN" altLang="en-US" sz="2400" dirty="0">
                <a:solidFill>
                  <a:srgbClr val="000000"/>
                </a:solidFill>
                <a:latin typeface="新宋体" panose="02010609030101010101" pitchFamily="49" charset="-122"/>
                <a:ea typeface="新宋体" panose="02010609030101010101" pitchFamily="49" charset="-122"/>
              </a:rPr>
              <a:t>自来水、暖气、冷气、热水、煤气、石油液化气、天然气、沼气、居民用煤炭制品。</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(3)</a:t>
            </a:r>
            <a:r>
              <a:rPr lang="zh-CN" altLang="en-US" sz="2400" dirty="0">
                <a:solidFill>
                  <a:srgbClr val="000000"/>
                </a:solidFill>
                <a:latin typeface="新宋体" panose="02010609030101010101" pitchFamily="49" charset="-122"/>
                <a:ea typeface="新宋体" panose="02010609030101010101" pitchFamily="49" charset="-122"/>
              </a:rPr>
              <a:t>图书、报纸、杂志。</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(4)</a:t>
            </a:r>
            <a:r>
              <a:rPr lang="zh-CN" altLang="en-US" sz="2400" dirty="0">
                <a:solidFill>
                  <a:srgbClr val="000000"/>
                </a:solidFill>
                <a:latin typeface="新宋体" panose="02010609030101010101" pitchFamily="49" charset="-122"/>
                <a:ea typeface="新宋体" panose="02010609030101010101" pitchFamily="49" charset="-122"/>
              </a:rPr>
              <a:t>饲料、化肥、农药、农机（不包括农机零部件）、农膜。</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(5)</a:t>
            </a:r>
            <a:r>
              <a:rPr lang="zh-CN" altLang="en-US" sz="2400" dirty="0">
                <a:solidFill>
                  <a:srgbClr val="000000"/>
                </a:solidFill>
                <a:latin typeface="新宋体" panose="02010609030101010101" pitchFamily="49" charset="-122"/>
                <a:ea typeface="新宋体" panose="02010609030101010101" pitchFamily="49" charset="-122"/>
              </a:rPr>
              <a:t>国务院规定的其他货物。</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另外，根据国务院的决定：农业产品、音像制品、电子出版物、二甲醚的增值税税率也为</a:t>
            </a:r>
            <a:r>
              <a:rPr lang="en-US" altLang="zh-CN" sz="2400" dirty="0">
                <a:solidFill>
                  <a:srgbClr val="000000"/>
                </a:solidFill>
                <a:latin typeface="新宋体" panose="02010609030101010101" pitchFamily="49" charset="-122"/>
                <a:ea typeface="新宋体" panose="02010609030101010101" pitchFamily="49" charset="-122"/>
              </a:rPr>
              <a:t>13%</a:t>
            </a:r>
            <a:r>
              <a:rPr lang="zh-CN" altLang="en-US" sz="2400" dirty="0">
                <a:solidFill>
                  <a:srgbClr val="000000"/>
                </a:solidFill>
                <a:latin typeface="新宋体" panose="02010609030101010101" pitchFamily="49" charset="-122"/>
                <a:ea typeface="新宋体" panose="02010609030101010101" pitchFamily="49" charset="-122"/>
              </a:rPr>
              <a:t>。</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36870" name="Rectangle 4"/>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78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78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7893" name="Rectangle 2"/>
          <p:cNvSpPr>
            <a:spLocks noGrp="1"/>
          </p:cNvSpPr>
          <p:nvPr>
            <p:ph idx="1"/>
          </p:nvPr>
        </p:nvSpPr>
        <p:spPr>
          <a:xfrm>
            <a:off x="180975" y="1281113"/>
            <a:ext cx="8709025" cy="4859337"/>
          </a:xfrm>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三、零税率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纳税人出口货物税率为零，国务院另有规定的除外</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税率为零≠免税。</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免税，是指货物仅仅是在出口环节不征收增值税</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零税率，是指对出口货物除了在出口环节不征增值税之外，还要对该产品在出口前已经缴纳的增值税进行退税，使该出口产品在出口时完全不含增值税税款</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37894" name="Rectangle 3"/>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891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891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8917" name="Rectangle 3"/>
          <p:cNvSpPr>
            <a:spLocks noGrp="1"/>
          </p:cNvSpPr>
          <p:nvPr>
            <p:ph idx="1"/>
          </p:nvPr>
        </p:nvSpPr>
        <p:spPr>
          <a:xfrm>
            <a:off x="225425" y="1006475"/>
            <a:ext cx="8461375" cy="5119688"/>
          </a:xfrm>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四、征收率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增值税对小规模纳税人采用简易征收办法，对小规模纳税人适用的税率为征收率。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0000FF"/>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小规模纳税人经营规模小，会计核算不健全，难以按照前述增值税税率计税和使用增值税专用发票抵扣进项税款，因此实行按销售额与征收率计算应纳税额的简易办法。</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0000FF"/>
              </a:buClr>
              <a:buFont typeface="MS Outlook" panose="05010100010000000000"/>
              <a:buChar char="E"/>
            </a:pPr>
            <a:r>
              <a:rPr lang="en-US" altLang="zh-CN" dirty="0">
                <a:solidFill>
                  <a:srgbClr val="000000"/>
                </a:solidFill>
                <a:latin typeface="新宋体" panose="02010609030101010101" pitchFamily="49" charset="-122"/>
                <a:ea typeface="新宋体" panose="02010609030101010101" pitchFamily="49" charset="-122"/>
              </a:rPr>
              <a:t>2009.1.1</a:t>
            </a:r>
            <a:r>
              <a:rPr lang="zh-CN" altLang="en-US" dirty="0">
                <a:solidFill>
                  <a:srgbClr val="000000"/>
                </a:solidFill>
                <a:latin typeface="新宋体" panose="02010609030101010101" pitchFamily="49" charset="-122"/>
                <a:ea typeface="新宋体" panose="02010609030101010101" pitchFamily="49" charset="-122"/>
              </a:rPr>
              <a:t>起小规模纳税人增值税征收率由过去的</a:t>
            </a:r>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统一调整为</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38918" name="Rectangle 4"/>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993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99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9941" name="Rectangle 3"/>
          <p:cNvSpPr>
            <a:spLocks noGrp="1"/>
          </p:cNvSpPr>
          <p:nvPr>
            <p:ph idx="1"/>
          </p:nvPr>
        </p:nvSpPr>
        <p:spPr>
          <a:ln/>
        </p:spPr>
        <p:txBody>
          <a:bodyPr vert="horz" wrap="square" lIns="91440" tIns="45720" rIns="91440" bIns="45720" anchor="t" anchorCtr="0"/>
          <a:p>
            <a:pPr eaLnBrk="1" hangingPunct="1">
              <a:buFont typeface="BatangChe"/>
              <a:buNone/>
            </a:pPr>
            <a:r>
              <a:rPr lang="zh-CN" altLang="en-US" sz="2400" dirty="0">
                <a:solidFill>
                  <a:srgbClr val="000000"/>
                </a:solidFill>
                <a:latin typeface="新宋体" panose="02010609030101010101" pitchFamily="49" charset="-122"/>
                <a:ea typeface="新宋体" panose="02010609030101010101" pitchFamily="49" charset="-122"/>
              </a:rPr>
              <a:t>一些优惠政策</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纳税人销售使用过的物品</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Font typeface="Arial Unicode MS" panose="020B0604020202020204" charset="-122"/>
              <a:buChar char="❇"/>
            </a:pPr>
            <a:r>
              <a:rPr lang="zh-CN" altLang="en-US" sz="2400" dirty="0">
                <a:solidFill>
                  <a:srgbClr val="000000"/>
                </a:solidFill>
                <a:latin typeface="新宋体" panose="02010609030101010101" pitchFamily="49" charset="-122"/>
                <a:ea typeface="新宋体" panose="02010609030101010101" pitchFamily="49" charset="-122"/>
              </a:rPr>
              <a:t>一般纳税人销售自己使用过的物品</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buFont typeface="Arial Unicode MS" panose="020B0604020202020204" charset="-122"/>
              <a:buChar char="❇"/>
            </a:pPr>
            <a:r>
              <a:rPr lang="zh-CN" altLang="en-US" sz="2400" dirty="0">
                <a:solidFill>
                  <a:srgbClr val="000000"/>
                </a:solidFill>
                <a:latin typeface="新宋体" panose="02010609030101010101" pitchFamily="49" charset="-122"/>
                <a:ea typeface="新宋体" panose="02010609030101010101" pitchFamily="49" charset="-122"/>
              </a:rPr>
              <a:t>销售自己使用过的属于</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增值税暂行条例</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第十条规定不得抵扣且未抵扣进项税额的固定资产，按简易办法依</a:t>
            </a:r>
            <a:r>
              <a:rPr lang="en-US" altLang="zh-CN" sz="2400" dirty="0">
                <a:solidFill>
                  <a:srgbClr val="000000"/>
                </a:solidFill>
                <a:latin typeface="新宋体" panose="02010609030101010101" pitchFamily="49" charset="-122"/>
                <a:ea typeface="新宋体" panose="02010609030101010101" pitchFamily="49" charset="-122"/>
              </a:rPr>
              <a:t>4%</a:t>
            </a:r>
            <a:r>
              <a:rPr lang="zh-CN" altLang="en-US" sz="2400" dirty="0">
                <a:solidFill>
                  <a:srgbClr val="000000"/>
                </a:solidFill>
                <a:latin typeface="新宋体" panose="02010609030101010101" pitchFamily="49" charset="-122"/>
                <a:ea typeface="新宋体" panose="02010609030101010101" pitchFamily="49" charset="-122"/>
              </a:rPr>
              <a:t>征收率减半征收增值税</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buFont typeface="Arial Unicode MS" panose="020B0604020202020204" charset="-122"/>
              <a:buChar char="❇"/>
            </a:pPr>
            <a:r>
              <a:rPr lang="zh-CN" altLang="en-US" sz="2400" dirty="0">
                <a:solidFill>
                  <a:srgbClr val="000000"/>
                </a:solidFill>
                <a:latin typeface="新宋体" panose="02010609030101010101" pitchFamily="49" charset="-122"/>
                <a:ea typeface="新宋体" panose="02010609030101010101" pitchFamily="49" charset="-122"/>
              </a:rPr>
              <a:t>销售自己使用过的除固定资产之外的物品，按照适用税率征收增值税</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39942" name="Rectangle 4"/>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096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096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0965" name="Rectangle 2"/>
          <p:cNvSpPr>
            <a:spLocks noGrp="1"/>
          </p:cNvSpPr>
          <p:nvPr>
            <p:ph idx="1"/>
          </p:nvPr>
        </p:nvSpPr>
        <p:spPr>
          <a:xfrm>
            <a:off x="355600" y="831850"/>
            <a:ext cx="8229600" cy="5527675"/>
          </a:xfrm>
          <a:ln/>
        </p:spPr>
        <p:txBody>
          <a:bodyPr vert="horz" wrap="square" lIns="91440" tIns="45720" rIns="91440" bIns="45720" anchor="t" anchorCtr="0"/>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一些优惠政策</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一般纳税人销售自己使用过的物品</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销售自己使用过的其他的固定资产</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lnSpc>
                <a:spcPct val="90000"/>
              </a:lnSpc>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销售自己使用过的</a:t>
            </a:r>
            <a:r>
              <a:rPr lang="en-US" altLang="zh-CN" dirty="0">
                <a:solidFill>
                  <a:srgbClr val="000000"/>
                </a:solidFill>
                <a:latin typeface="新宋体" panose="02010609030101010101" pitchFamily="49" charset="-122"/>
                <a:ea typeface="新宋体" panose="02010609030101010101" pitchFamily="49" charset="-122"/>
              </a:rPr>
              <a:t>2009</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日以后购进或者自制的固定资产，按适用税率征收增值税</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lnSpc>
                <a:spcPct val="90000"/>
              </a:lnSpc>
              <a:buFont typeface="Arial Unicode MS" panose="020B0604020202020204" charset="-122"/>
              <a:buChar char="❇"/>
            </a:pP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12</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31</a:t>
            </a:r>
            <a:r>
              <a:rPr lang="zh-CN" altLang="en-US" dirty="0">
                <a:solidFill>
                  <a:srgbClr val="000000"/>
                </a:solidFill>
                <a:latin typeface="新宋体" panose="02010609030101010101" pitchFamily="49" charset="-122"/>
                <a:ea typeface="新宋体" panose="02010609030101010101" pitchFamily="49" charset="-122"/>
              </a:rPr>
              <a:t>日以前未纳入扩大增值税抵扣范围试点的纳税人，销售自己使用过的</a:t>
            </a: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12</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31</a:t>
            </a:r>
            <a:r>
              <a:rPr lang="zh-CN" altLang="en-US" dirty="0">
                <a:solidFill>
                  <a:srgbClr val="000000"/>
                </a:solidFill>
                <a:latin typeface="新宋体" panose="02010609030101010101" pitchFamily="49" charset="-122"/>
                <a:ea typeface="新宋体" panose="02010609030101010101" pitchFamily="49" charset="-122"/>
              </a:rPr>
              <a:t>日以前购进或自制的固定资产，按照</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征收率减半征收增值税</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lnSpc>
                <a:spcPct val="90000"/>
              </a:lnSpc>
              <a:buFont typeface="Arial Unicode MS" panose="020B0604020202020204" charset="-122"/>
              <a:buChar char="❇"/>
            </a:pP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12</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31</a:t>
            </a:r>
            <a:r>
              <a:rPr lang="zh-CN" altLang="en-US" dirty="0">
                <a:solidFill>
                  <a:srgbClr val="000000"/>
                </a:solidFill>
                <a:latin typeface="新宋体" panose="02010609030101010101" pitchFamily="49" charset="-122"/>
                <a:ea typeface="新宋体" panose="02010609030101010101" pitchFamily="49" charset="-122"/>
              </a:rPr>
              <a:t>日以前已纳入扩大增值税抵扣范围试点的纳税人，销售自己使用过的在成为抵扣范围试点以前购进或自制的固定资产，按照</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征收率减半征收增值税；销售自己在成为抵扣范围试点以后购进或自制的固定资产，按照适用税率征收增值税</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0966" name="Rectangle 3"/>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198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198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198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1990"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小规模纳税人销售自己使用过的物品</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小规模纳税人销售自己使用过的固定资产，减按</a:t>
            </a:r>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征收率征收增值税</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小规模纳税人销售自己使用过的除固定资产之外的物品，应按</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征收</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301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301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301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3014" name="Rectangle 3"/>
          <p:cNvSpPr>
            <a:spLocks noGrp="1"/>
          </p:cNvSpPr>
          <p:nvPr>
            <p:ph idx="1"/>
          </p:nvPr>
        </p:nvSpPr>
        <p:spPr>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一些优惠政策</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纳税人销售旧货</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SzPct val="115000"/>
              <a:buFont typeface="BatangChe"/>
              <a:buChar char="♣"/>
            </a:pPr>
            <a:r>
              <a:rPr lang="zh-CN" altLang="en-US" sz="2800" dirty="0">
                <a:solidFill>
                  <a:srgbClr val="000000"/>
                </a:solidFill>
                <a:latin typeface="新宋体" panose="02010609030101010101" pitchFamily="49" charset="-122"/>
                <a:ea typeface="新宋体" panose="02010609030101010101" pitchFamily="49" charset="-122"/>
              </a:rPr>
              <a:t>纳税人销售旧货按照简易征收办法依照</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征收率减半征收增值税。</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SzPct val="115000"/>
              <a:buFont typeface="BatangChe"/>
              <a:buChar char="♣"/>
            </a:pPr>
            <a:r>
              <a:rPr lang="zh-CN" altLang="en-US" sz="2800" dirty="0">
                <a:solidFill>
                  <a:srgbClr val="000000"/>
                </a:solidFill>
                <a:latin typeface="新宋体" panose="02010609030101010101" pitchFamily="49" charset="-122"/>
                <a:ea typeface="新宋体" panose="02010609030101010101" pitchFamily="49" charset="-122"/>
              </a:rPr>
              <a:t>所谓“旧货”是指进入二次流通的具有部分使用价值的货物（含旧汽车、旧摩托车和旧游艇），但不包括自己使用过的物品。</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endParaRPr lang="en-US" altLang="zh-CN"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403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403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403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增值税率及征收率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4038" name="Rectangle 3"/>
          <p:cNvSpPr>
            <a:spLocks noGrp="1"/>
          </p:cNvSpPr>
          <p:nvPr>
            <p:ph idx="1"/>
          </p:nvPr>
        </p:nvSpPr>
        <p:spPr>
          <a:xfrm>
            <a:off x="196850" y="947738"/>
            <a:ext cx="8548688" cy="5391150"/>
          </a:xfrm>
          <a:ln/>
        </p:spPr>
        <p:txBody>
          <a:bodyPr vert="horz" wrap="square" lIns="91440" tIns="45720" rIns="91440" bIns="45720" anchor="t" anchorCtr="0"/>
          <a:p>
            <a:pPr eaLnBrk="1" hangingPunct="1"/>
            <a:r>
              <a:rPr lang="zh-CN" altLang="en-US" sz="2800" dirty="0">
                <a:solidFill>
                  <a:srgbClr val="000000"/>
                </a:solidFill>
                <a:latin typeface="新宋体" panose="02010609030101010101" pitchFamily="49" charset="-122"/>
                <a:ea typeface="新宋体" panose="02010609030101010101" pitchFamily="49" charset="-122"/>
              </a:rPr>
              <a:t>一些优惠政策</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一般纳税人销售自产的下列货物，可选择按照简易办法依照</a:t>
            </a:r>
            <a:r>
              <a:rPr lang="en-US" altLang="zh-CN" sz="2400" dirty="0">
                <a:solidFill>
                  <a:srgbClr val="000000"/>
                </a:solidFill>
                <a:latin typeface="新宋体" panose="02010609030101010101" pitchFamily="49" charset="-122"/>
                <a:ea typeface="新宋体" panose="02010609030101010101" pitchFamily="49" charset="-122"/>
              </a:rPr>
              <a:t>6%</a:t>
            </a:r>
            <a:r>
              <a:rPr lang="zh-CN" altLang="en-US" sz="2400" dirty="0">
                <a:solidFill>
                  <a:srgbClr val="000000"/>
                </a:solidFill>
                <a:latin typeface="新宋体" panose="02010609030101010101" pitchFamily="49" charset="-122"/>
                <a:ea typeface="新宋体" panose="02010609030101010101" pitchFamily="49" charset="-122"/>
              </a:rPr>
              <a:t>征收率计算缴纳增值税：</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县级及县级以下小型水力发电单位生产的电力。小型水力发电单位，是指各类投资主体建设的装机容量在</a:t>
            </a:r>
            <a:r>
              <a:rPr lang="en-US" altLang="zh-CN" sz="2000" dirty="0">
                <a:solidFill>
                  <a:srgbClr val="000000"/>
                </a:solidFill>
                <a:latin typeface="新宋体" panose="02010609030101010101" pitchFamily="49" charset="-122"/>
                <a:ea typeface="新宋体" panose="02010609030101010101" pitchFamily="49" charset="-122"/>
              </a:rPr>
              <a:t>5</a:t>
            </a:r>
            <a:r>
              <a:rPr lang="zh-CN" altLang="en-US" sz="2000" dirty="0">
                <a:solidFill>
                  <a:srgbClr val="000000"/>
                </a:solidFill>
                <a:latin typeface="新宋体" panose="02010609030101010101" pitchFamily="49" charset="-122"/>
                <a:ea typeface="新宋体" panose="02010609030101010101" pitchFamily="49" charset="-122"/>
              </a:rPr>
              <a:t>万千瓦以下（含</a:t>
            </a:r>
            <a:r>
              <a:rPr lang="en-US" altLang="zh-CN" sz="2000" dirty="0">
                <a:solidFill>
                  <a:srgbClr val="000000"/>
                </a:solidFill>
                <a:latin typeface="新宋体" panose="02010609030101010101" pitchFamily="49" charset="-122"/>
                <a:ea typeface="新宋体" panose="02010609030101010101" pitchFamily="49" charset="-122"/>
              </a:rPr>
              <a:t>5</a:t>
            </a:r>
            <a:r>
              <a:rPr lang="zh-CN" altLang="en-US" sz="2000" dirty="0">
                <a:solidFill>
                  <a:srgbClr val="000000"/>
                </a:solidFill>
                <a:latin typeface="新宋体" panose="02010609030101010101" pitchFamily="49" charset="-122"/>
                <a:ea typeface="新宋体" panose="02010609030101010101" pitchFamily="49" charset="-122"/>
              </a:rPr>
              <a:t>万千瓦）的小型水力发电单位。</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建筑用和生产建筑材料所用的砂、土、石料。</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以自己采掘的砂、土、石料或其他连续生产的砖、瓦、石灰（不含黏土实心砖、瓦）</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用微生物、微生物代谢产物、动物毒素、人或动物的血液或组织制成的生物制品</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自来水</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000" dirty="0">
                <a:solidFill>
                  <a:srgbClr val="000000"/>
                </a:solidFill>
                <a:latin typeface="新宋体" panose="02010609030101010101" pitchFamily="49" charset="-122"/>
                <a:ea typeface="新宋体" panose="02010609030101010101" pitchFamily="49" charset="-122"/>
              </a:rPr>
              <a:t>商品混凝土（仅限于以水泥为原料生产的水泥混凝土）</a:t>
            </a:r>
            <a:endParaRPr lang="zh-CN" altLang="en-US" sz="2000" dirty="0">
              <a:solidFill>
                <a:srgbClr val="000000"/>
              </a:solidFill>
              <a:latin typeface="新宋体" panose="02010609030101010101" pitchFamily="49" charset="-122"/>
              <a:ea typeface="新宋体" panose="02010609030101010101" pitchFamily="49" charset="-122"/>
            </a:endParaRPr>
          </a:p>
          <a:p>
            <a:pPr eaLnBrk="1" hangingPunct="1">
              <a:buFont typeface="Arial Unicode MS" panose="020B0604020202020204" charset="-122"/>
              <a:buChar char="❦"/>
            </a:pPr>
            <a:r>
              <a:rPr lang="zh-CN" altLang="en-US" sz="2400" dirty="0">
                <a:solidFill>
                  <a:srgbClr val="000000"/>
                </a:solidFill>
                <a:latin typeface="新宋体" panose="02010609030101010101" pitchFamily="49" charset="-122"/>
                <a:ea typeface="新宋体" panose="02010609030101010101" pitchFamily="49" charset="-122"/>
              </a:rPr>
              <a:t>一般纳税人选择简易办法计算缴纳增值税后，</a:t>
            </a:r>
            <a:r>
              <a:rPr lang="en-US" altLang="zh-CN" sz="2400" dirty="0">
                <a:solidFill>
                  <a:srgbClr val="000000"/>
                </a:solidFill>
                <a:latin typeface="新宋体" panose="02010609030101010101" pitchFamily="49" charset="-122"/>
                <a:ea typeface="新宋体" panose="02010609030101010101" pitchFamily="49" charset="-122"/>
              </a:rPr>
              <a:t>36</a:t>
            </a:r>
            <a:r>
              <a:rPr lang="zh-CN" altLang="en-US" sz="2400" dirty="0">
                <a:solidFill>
                  <a:srgbClr val="000000"/>
                </a:solidFill>
                <a:latin typeface="新宋体" panose="02010609030101010101" pitchFamily="49" charset="-122"/>
                <a:ea typeface="新宋体" panose="02010609030101010101" pitchFamily="49" charset="-122"/>
              </a:rPr>
              <a:t>个月不得变更</a:t>
            </a:r>
            <a:endParaRPr lang="zh-CN" altLang="en-US" sz="24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505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506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5061" name="Rectangle 3"/>
          <p:cNvSpPr>
            <a:spLocks noGrp="1"/>
          </p:cNvSpPr>
          <p:nvPr>
            <p:ph idx="1"/>
          </p:nvPr>
        </p:nvSpPr>
        <p:spPr>
          <a:xfrm>
            <a:off x="457200" y="1150938"/>
            <a:ext cx="8229600" cy="4975225"/>
          </a:xfrm>
          <a:ln/>
        </p:spPr>
        <p:txBody>
          <a:bodyPr vert="horz" wrap="square" lIns="91440" tIns="45720" rIns="91440" bIns="45720" anchor="t" anchorCtr="0"/>
          <a:p>
            <a:pPr marL="609600" indent="-609600" eaLnBrk="1" hangingPunct="1"/>
            <a:r>
              <a:rPr lang="zh-CN" altLang="en-US" sz="2800" dirty="0">
                <a:solidFill>
                  <a:srgbClr val="000000"/>
                </a:solidFill>
                <a:latin typeface="新宋体" panose="02010609030101010101" pitchFamily="49" charset="-122"/>
                <a:ea typeface="新宋体" panose="02010609030101010101" pitchFamily="49" charset="-122"/>
              </a:rPr>
              <a:t>一般纳税人销售货物属于下列情形之一的，暂按简易办法依照</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征收率计算缴纳增值税：</a:t>
            </a:r>
            <a:endParaRPr lang="zh-CN" altLang="en-US" sz="2800"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BatangChe"/>
              <a:buAutoNum type="circleNumDbPlain"/>
            </a:pPr>
            <a:r>
              <a:rPr lang="zh-CN" altLang="en-US" sz="2400" dirty="0">
                <a:solidFill>
                  <a:srgbClr val="000000"/>
                </a:solidFill>
                <a:latin typeface="新宋体" panose="02010609030101010101" pitchFamily="49" charset="-122"/>
                <a:ea typeface="新宋体" panose="02010609030101010101" pitchFamily="49" charset="-122"/>
              </a:rPr>
              <a:t>寄售商店代销寄售商品（包括居民个人寄售的物品在内）</a:t>
            </a:r>
            <a:endParaRPr lang="zh-CN" altLang="en-US" sz="2400"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BatangChe"/>
              <a:buAutoNum type="circleNumDbPlain"/>
            </a:pPr>
            <a:r>
              <a:rPr lang="zh-CN" altLang="en-US" sz="2400" dirty="0">
                <a:solidFill>
                  <a:srgbClr val="000000"/>
                </a:solidFill>
                <a:latin typeface="新宋体" panose="02010609030101010101" pitchFamily="49" charset="-122"/>
                <a:ea typeface="新宋体" panose="02010609030101010101" pitchFamily="49" charset="-122"/>
              </a:rPr>
              <a:t>典当业销售死当物品；</a:t>
            </a:r>
            <a:endParaRPr lang="zh-CN" altLang="en-US" sz="2400"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BatangChe"/>
              <a:buAutoNum type="circleNumDbPlain"/>
            </a:pPr>
            <a:r>
              <a:rPr lang="zh-CN" altLang="en-US" sz="2400" dirty="0">
                <a:solidFill>
                  <a:srgbClr val="000000"/>
                </a:solidFill>
                <a:latin typeface="新宋体" panose="02010609030101010101" pitchFamily="49" charset="-122"/>
                <a:ea typeface="新宋体" panose="02010609030101010101" pitchFamily="49" charset="-122"/>
              </a:rPr>
              <a:t>经国务院或国务院授权机关批准的免税商店零售的免税品</a:t>
            </a:r>
            <a:endParaRPr lang="zh-CN" altLang="en-US" sz="2400" dirty="0">
              <a:solidFill>
                <a:srgbClr val="000000"/>
              </a:solidFill>
              <a:latin typeface="新宋体" panose="02010609030101010101" pitchFamily="49" charset="-122"/>
              <a:ea typeface="新宋体" panose="02010609030101010101" pitchFamily="49" charset="-122"/>
            </a:endParaRPr>
          </a:p>
          <a:p>
            <a:pPr marL="609600" indent="-609600" eaLnBrk="1" hangingPunct="1">
              <a:buFont typeface="Wingdings" panose="05000000000000000000" pitchFamily="2" charset="2"/>
              <a:buChar char=""/>
            </a:pPr>
            <a:r>
              <a:rPr lang="zh-CN" altLang="en-US" sz="2800" dirty="0">
                <a:solidFill>
                  <a:srgbClr val="000000"/>
                </a:solidFill>
                <a:latin typeface="新宋体" panose="02010609030101010101" pitchFamily="49" charset="-122"/>
                <a:ea typeface="新宋体" panose="02010609030101010101" pitchFamily="49" charset="-122"/>
              </a:rPr>
              <a:t>对属于一般纳税人的自来水公司销售自来水按简易办法依照</a:t>
            </a:r>
            <a:r>
              <a:rPr lang="en-US" altLang="zh-CN" sz="2800" dirty="0">
                <a:solidFill>
                  <a:srgbClr val="000000"/>
                </a:solidFill>
                <a:latin typeface="新宋体" panose="02010609030101010101" pitchFamily="49" charset="-122"/>
                <a:ea typeface="新宋体" panose="02010609030101010101" pitchFamily="49" charset="-122"/>
              </a:rPr>
              <a:t>6%</a:t>
            </a:r>
            <a:r>
              <a:rPr lang="zh-CN" altLang="en-US" sz="2800" dirty="0">
                <a:solidFill>
                  <a:srgbClr val="000000"/>
                </a:solidFill>
                <a:latin typeface="新宋体" panose="02010609030101010101" pitchFamily="49" charset="-122"/>
                <a:ea typeface="新宋体" panose="02010609030101010101" pitchFamily="49" charset="-122"/>
              </a:rPr>
              <a:t>征收率征收增值税，不得抵扣其购进自来水取得增值税扣税凭证上注明的增值税税款</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45062"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增值税率及征收率</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02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02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024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0246"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增值税的类型</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三者主要区别在于：对资本性货物（即固定资产）的税务处理方法不同。 </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（一）生产型增值</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（二）收入型增值税</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（三）消费型增值税</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2" name="Rectangle 4"/>
          <p:cNvSpPr txBox="1">
            <a:spLocks noGrp="1"/>
          </p:cNvSpPr>
          <p:nvPr>
            <p:ph type="dt" sz="half" idx="10"/>
          </p:nvPr>
        </p:nvSpPr>
        <p:spPr>
          <a:xfrm>
            <a:off x="457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6083"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97282" name="Rectangle 2"/>
          <p:cNvSpPr>
            <a:spLocks noChangeArrowheads="1"/>
          </p:cNvSpPr>
          <p:nvPr/>
        </p:nvSpPr>
        <p:spPr bwMode="auto">
          <a:xfrm>
            <a:off x="1139825" y="366713"/>
            <a:ext cx="5848350" cy="603250"/>
          </a:xfrm>
          <a:prstGeom prst="rect">
            <a:avLst/>
          </a:prstGeom>
          <a:noFill/>
          <a:ln w="12700">
            <a:noFill/>
            <a:miter lim="800000"/>
          </a:ln>
          <a:effectLst/>
        </p:spPr>
        <p:txBody>
          <a:bodyPr lIns="84664" tIns="42332" rIns="84664" bIns="42332">
            <a:spAutoFit/>
          </a:bodyPr>
          <a:lstStyle/>
          <a:p>
            <a:pPr marL="0" marR="0" lvl="0" indent="0" algn="ctr" defTabSz="846455" rtl="0" eaLnBrk="1" fontAlgn="auto" latinLnBrk="0" hangingPunct="1">
              <a:lnSpc>
                <a:spcPct val="100000"/>
              </a:lnSpc>
              <a:spcBef>
                <a:spcPts val="0"/>
              </a:spcBef>
              <a:spcAft>
                <a:spcPts val="0"/>
              </a:spcAft>
              <a:buClrTx/>
              <a:buSzTx/>
              <a:buFontTx/>
              <a:buNone/>
              <a:defRPr/>
            </a:pPr>
            <a:r>
              <a:rPr kumimoji="1" lang="zh-CN" altLang="en-US" sz="3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增值税应纳税额的计算方法</a:t>
            </a:r>
            <a:endParaRPr kumimoji="1" lang="zh-CN" altLang="en-US" sz="3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graphicFrame>
        <p:nvGraphicFramePr>
          <p:cNvPr id="97283" name="Group 3"/>
          <p:cNvGraphicFramePr>
            <a:graphicFrameLocks noGrp="1"/>
          </p:cNvGraphicFramePr>
          <p:nvPr/>
        </p:nvGraphicFramePr>
        <p:xfrm>
          <a:off x="323850" y="1004888"/>
          <a:ext cx="8534400" cy="5832475"/>
        </p:xfrm>
        <a:graphic>
          <a:graphicData uri="http://schemas.openxmlformats.org/drawingml/2006/table">
            <a:tbl>
              <a:tblPr/>
              <a:tblGrid>
                <a:gridCol w="1676400"/>
                <a:gridCol w="3813175"/>
                <a:gridCol w="3044825"/>
              </a:tblGrid>
              <a:tr h="584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15287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116681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25527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305" name="Rectangle 25"/>
          <p:cNvSpPr>
            <a:spLocks noChangeArrowheads="1"/>
          </p:cNvSpPr>
          <p:nvPr/>
        </p:nvSpPr>
        <p:spPr bwMode="auto">
          <a:xfrm>
            <a:off x="430213" y="1068388"/>
            <a:ext cx="178276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计算类型</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06" name="Rectangle 26"/>
          <p:cNvSpPr>
            <a:spLocks noChangeArrowheads="1"/>
          </p:cNvSpPr>
          <p:nvPr/>
        </p:nvSpPr>
        <p:spPr bwMode="auto">
          <a:xfrm>
            <a:off x="3059113" y="1068388"/>
            <a:ext cx="2095500"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计算公式</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07" name="Rectangle 27"/>
          <p:cNvSpPr>
            <a:spLocks noChangeArrowheads="1"/>
          </p:cNvSpPr>
          <p:nvPr/>
        </p:nvSpPr>
        <p:spPr bwMode="auto">
          <a:xfrm>
            <a:off x="6516688" y="1068388"/>
            <a:ext cx="196691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适用范围</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08" name="Rectangle 28"/>
          <p:cNvSpPr>
            <a:spLocks noChangeArrowheads="1"/>
          </p:cNvSpPr>
          <p:nvPr/>
        </p:nvSpPr>
        <p:spPr bwMode="auto">
          <a:xfrm>
            <a:off x="323850" y="1897063"/>
            <a:ext cx="1963738"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基本方法</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09" name="Rectangle 29"/>
          <p:cNvSpPr>
            <a:spLocks noChangeArrowheads="1"/>
          </p:cNvSpPr>
          <p:nvPr/>
        </p:nvSpPr>
        <p:spPr bwMode="auto">
          <a:xfrm>
            <a:off x="2019300" y="1579563"/>
            <a:ext cx="3698875" cy="16859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应纳增值税额</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当期销项税额</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－当期进项税额</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0" name="Rectangle 30"/>
          <p:cNvSpPr>
            <a:spLocks noChangeArrowheads="1"/>
          </p:cNvSpPr>
          <p:nvPr/>
        </p:nvSpPr>
        <p:spPr bwMode="auto">
          <a:xfrm>
            <a:off x="5813425" y="1770063"/>
            <a:ext cx="3006725"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一般纳税人销售货物和提供应税劳务</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1" name="Rectangle 31"/>
          <p:cNvSpPr>
            <a:spLocks noChangeArrowheads="1"/>
          </p:cNvSpPr>
          <p:nvPr/>
        </p:nvSpPr>
        <p:spPr bwMode="auto">
          <a:xfrm>
            <a:off x="323850" y="3175000"/>
            <a:ext cx="1887538"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简易方法</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2" name="Rectangle 32"/>
          <p:cNvSpPr>
            <a:spLocks noChangeArrowheads="1"/>
          </p:cNvSpPr>
          <p:nvPr/>
        </p:nvSpPr>
        <p:spPr bwMode="auto">
          <a:xfrm>
            <a:off x="2087563" y="3009900"/>
            <a:ext cx="3124200"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应纳税额</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销售额</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3" name="Rectangle 33"/>
          <p:cNvSpPr>
            <a:spLocks noChangeArrowheads="1"/>
          </p:cNvSpPr>
          <p:nvPr/>
        </p:nvSpPr>
        <p:spPr bwMode="auto">
          <a:xfrm>
            <a:off x="5883275" y="3009900"/>
            <a:ext cx="2811463"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1.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小规模纳税人</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2.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销售特定货物</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4" name="Rectangle 34"/>
          <p:cNvSpPr>
            <a:spLocks noChangeArrowheads="1"/>
          </p:cNvSpPr>
          <p:nvPr/>
        </p:nvSpPr>
        <p:spPr bwMode="auto">
          <a:xfrm>
            <a:off x="323850" y="4768850"/>
            <a:ext cx="167481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进口方法</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5" name="Rectangle 35"/>
          <p:cNvSpPr>
            <a:spLocks noChangeArrowheads="1"/>
          </p:cNvSpPr>
          <p:nvPr/>
        </p:nvSpPr>
        <p:spPr bwMode="auto">
          <a:xfrm>
            <a:off x="2087563" y="4002088"/>
            <a:ext cx="4173538"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应纳税额 </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组成计税价格</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6" name="Rectangle 36"/>
          <p:cNvSpPr>
            <a:spLocks noChangeArrowheads="1"/>
          </p:cNvSpPr>
          <p:nvPr/>
        </p:nvSpPr>
        <p:spPr bwMode="auto">
          <a:xfrm>
            <a:off x="2019300" y="4832350"/>
            <a:ext cx="4267200" cy="12858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组成计税价格</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关税完税价格</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关税</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消费税</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97317" name="Rectangle 37"/>
          <p:cNvSpPr>
            <a:spLocks noChangeArrowheads="1"/>
          </p:cNvSpPr>
          <p:nvPr/>
        </p:nvSpPr>
        <p:spPr bwMode="auto">
          <a:xfrm>
            <a:off x="5883275" y="4576763"/>
            <a:ext cx="1873250"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进口货物</a:t>
            </a:r>
            <a:endPar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71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71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710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7110"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一般纳税人应纳税额的计算</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采用当期购进扣税法，即应纳增值税额为当期销项税额抵扣当期进项税额后的余额</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当期应纳税额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当期销项税额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当期进项税额</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当期销项税额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销售额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税率</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dirty="0">
                <a:solidFill>
                  <a:srgbClr val="000000"/>
                </a:solidFill>
                <a:latin typeface="新宋体" panose="02010609030101010101" pitchFamily="49" charset="-122"/>
                <a:ea typeface="新宋体" panose="02010609030101010101" pitchFamily="49" charset="-122"/>
              </a:rPr>
              <a:t>增值税一般纳税人应纳税额的确定取决于销项税额、进项税额的确定，进一步是由销售额、进项税额确定。</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813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813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813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8134" name="Rectangle 3"/>
          <p:cNvSpPr>
            <a:spLocks noGrp="1"/>
          </p:cNvSpPr>
          <p:nvPr>
            <p:ph idx="1"/>
          </p:nvPr>
        </p:nvSpPr>
        <p:spPr>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销项税额的计算</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（一）一般销售方式下的销售额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销售额是指纳税人销售货物或者应税劳务向购买方收取的全部价款和价外费用，但是不包括收取的销项税额。在对征收消费税的货物在计征增值税时，其应税销售额应包括消费税税金。</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91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91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915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49158" name="Rectangle 3"/>
          <p:cNvSpPr>
            <a:spLocks noGrp="1"/>
          </p:cNvSpPr>
          <p:nvPr>
            <p:ph idx="1"/>
          </p:nvPr>
        </p:nvSpPr>
        <p:spPr>
          <a:xfrm>
            <a:off x="457200" y="1600200"/>
            <a:ext cx="8229600" cy="4946650"/>
          </a:xfrm>
          <a:ln/>
        </p:spPr>
        <p:txBody>
          <a:bodyPr vert="horz" wrap="square" lIns="91440" tIns="45720" rIns="91440" bIns="45720" anchor="t" anchorCtr="0"/>
          <a:p>
            <a:pPr eaLnBrk="1" hangingPunct="1">
              <a:lnSpc>
                <a:spcPct val="90000"/>
              </a:lnSpc>
            </a:pPr>
            <a:r>
              <a:rPr lang="zh-CN" altLang="en-US" sz="2600" dirty="0">
                <a:solidFill>
                  <a:srgbClr val="000000"/>
                </a:solidFill>
                <a:latin typeface="新宋体" panose="02010609030101010101" pitchFamily="49" charset="-122"/>
                <a:ea typeface="新宋体" panose="02010609030101010101" pitchFamily="49" charset="-122"/>
              </a:rPr>
              <a:t>价外费用</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价外费用</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实则为价外收入</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是指价外向购买方收取的手续费、补贴、基金、集资费、返还利润、奖励费、违约金、延期付款利息、包装费、包装物租金、储备费、运输装卸费、代收款项、代垫款项、优质费及其他各种性质的价外收费，但不包括下列项目：</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(1) </a:t>
            </a:r>
            <a:r>
              <a:rPr lang="zh-CN" altLang="en-US" sz="2600" dirty="0">
                <a:solidFill>
                  <a:srgbClr val="000000"/>
                </a:solidFill>
                <a:latin typeface="新宋体" panose="02010609030101010101" pitchFamily="49" charset="-122"/>
                <a:ea typeface="新宋体" panose="02010609030101010101" pitchFamily="49" charset="-122"/>
              </a:rPr>
              <a:t>向购买方收取的销项税额。</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(2) </a:t>
            </a:r>
            <a:r>
              <a:rPr lang="zh-CN" altLang="en-US" sz="2600" dirty="0">
                <a:solidFill>
                  <a:srgbClr val="000000"/>
                </a:solidFill>
                <a:latin typeface="新宋体" panose="02010609030101010101" pitchFamily="49" charset="-122"/>
                <a:ea typeface="新宋体" panose="02010609030101010101" pitchFamily="49" charset="-122"/>
              </a:rPr>
              <a:t>受托加工应征消费税的消费品所代扣代缴的消费税。</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(3) </a:t>
            </a:r>
            <a:r>
              <a:rPr lang="zh-CN" altLang="en-US" sz="2600" dirty="0">
                <a:solidFill>
                  <a:srgbClr val="000000"/>
                </a:solidFill>
                <a:latin typeface="新宋体" panose="02010609030101010101" pitchFamily="49" charset="-122"/>
                <a:ea typeface="新宋体" panose="02010609030101010101" pitchFamily="49" charset="-122"/>
              </a:rPr>
              <a:t>同时符合以下条件的代垫运费。</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①	承运部门将运费发票开具给购货方的。</a:t>
            </a:r>
            <a:endParaRPr lang="zh-CN" altLang="en-US" sz="26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②	纳税人将该项发票转交给购货方的。</a:t>
            </a:r>
            <a:endParaRPr lang="zh-CN" altLang="en-US" sz="2600" dirty="0">
              <a:solidFill>
                <a:srgbClr val="000000"/>
              </a:solidFill>
              <a:latin typeface="新宋体" panose="02010609030101010101" pitchFamily="49" charset="-122"/>
              <a:ea typeface="新宋体" panose="02010609030101010101" pitchFamily="49" charset="-122"/>
            </a:endParaRPr>
          </a:p>
        </p:txBody>
      </p:sp>
      <p:sp>
        <p:nvSpPr>
          <p:cNvPr id="4915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01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01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018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0182" name="Rectangle 3"/>
          <p:cNvSpPr>
            <a:spLocks noGrp="1"/>
          </p:cNvSpPr>
          <p:nvPr>
            <p:ph idx="1"/>
          </p:nvPr>
        </p:nvSpPr>
        <p:spPr>
          <a:ln/>
        </p:spPr>
        <p:txBody>
          <a:bodyPr vert="horz" wrap="square" lIns="91440" tIns="45720" rIns="91440" bIns="45720" anchor="t" anchorCtr="0"/>
          <a:p>
            <a:pPr marL="609600" indent="-609600" eaLnBrk="1" hangingPunct="1">
              <a:lnSpc>
                <a:spcPct val="90000"/>
              </a:lnSpc>
            </a:pPr>
            <a:r>
              <a:rPr lang="zh-CN" altLang="en-US" sz="2800" dirty="0">
                <a:solidFill>
                  <a:srgbClr val="000000"/>
                </a:solidFill>
                <a:latin typeface="新宋体" panose="02010609030101010101" pitchFamily="49" charset="-122"/>
                <a:ea typeface="新宋体" panose="02010609030101010101" pitchFamily="49" charset="-122"/>
              </a:rPr>
              <a:t>价外费用还不包括同时符合以下条件代为收取的政府性基金或者行政事业性收费：</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由国务院或者财政部批准设立的政府性基金，由国务院或者省级人民政府及其财政、价格主管部门批准设立的行政事业性收费</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收取时开具省级以上财政部门印制的财政票据</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所收款项全额上缴财政</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90000"/>
              </a:lnSpc>
            </a:pPr>
            <a:r>
              <a:rPr lang="zh-CN" altLang="en-US" sz="2800" dirty="0">
                <a:solidFill>
                  <a:srgbClr val="000000"/>
                </a:solidFill>
                <a:latin typeface="新宋体" panose="02010609030101010101" pitchFamily="49" charset="-122"/>
                <a:ea typeface="新宋体" panose="02010609030101010101" pitchFamily="49" charset="-122"/>
              </a:rPr>
              <a:t>不包括：销售货物的同时代办保险等而向购买方收取的费用，以及向购买方收取的代购买方缴纳的车辆购置税、车辆牌照费。</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5018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1"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52"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5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054"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2055"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凡是随同销售货物或者提供劳务而向购买方收取的价外费用，无论会计如何核算，均应该并入销售额计算应纳税额。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注意：对增值税一般纳税人向购买方收取的价外费用和逾期包装物押金，应视为</a:t>
            </a:r>
            <a:r>
              <a:rPr lang="zh-CN" altLang="en-US" u="sng" dirty="0">
                <a:solidFill>
                  <a:srgbClr val="000000"/>
                </a:solidFill>
                <a:latin typeface="新宋体" panose="02010609030101010101" pitchFamily="49" charset="-122"/>
                <a:ea typeface="新宋体" panose="02010609030101010101" pitchFamily="49" charset="-122"/>
              </a:rPr>
              <a:t>含税收入</a:t>
            </a:r>
            <a:r>
              <a:rPr lang="zh-CN" altLang="en-US" dirty="0">
                <a:solidFill>
                  <a:srgbClr val="000000"/>
                </a:solidFill>
                <a:latin typeface="新宋体" panose="02010609030101010101" pitchFamily="49" charset="-122"/>
                <a:ea typeface="新宋体" panose="02010609030101010101" pitchFamily="49" charset="-122"/>
              </a:rPr>
              <a:t>，征税时先换算成不含税收入再并入销售额。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2056"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2057" name="Line 5"/>
          <p:cNvSpPr/>
          <p:nvPr/>
        </p:nvSpPr>
        <p:spPr>
          <a:xfrm flipV="1">
            <a:off x="3730625" y="4600575"/>
            <a:ext cx="3686175" cy="44450"/>
          </a:xfrm>
          <a:prstGeom prst="line">
            <a:avLst/>
          </a:prstGeom>
          <a:ln w="9525" cap="flat" cmpd="sng">
            <a:solidFill>
              <a:srgbClr val="009900"/>
            </a:solidFill>
            <a:prstDash val="solid"/>
            <a:headEnd type="none" w="med" len="med"/>
            <a:tailEnd type="none" w="med" len="med"/>
          </a:ln>
        </p:spPr>
      </p:sp>
      <p:grpSp>
        <p:nvGrpSpPr>
          <p:cNvPr id="2058" name="Group 6"/>
          <p:cNvGrpSpPr/>
          <p:nvPr/>
        </p:nvGrpSpPr>
        <p:grpSpPr>
          <a:xfrm>
            <a:off x="1016000" y="5156200"/>
            <a:ext cx="7200900" cy="1150938"/>
            <a:chOff x="431" y="3322"/>
            <a:chExt cx="4128" cy="607"/>
          </a:xfrm>
        </p:grpSpPr>
        <p:sp>
          <p:nvSpPr>
            <p:cNvPr id="2060" name="Rectangle 7"/>
            <p:cNvSpPr/>
            <p:nvPr/>
          </p:nvSpPr>
          <p:spPr>
            <a:xfrm>
              <a:off x="431" y="3322"/>
              <a:ext cx="4128" cy="607"/>
            </a:xfrm>
            <a:prstGeom prst="rect">
              <a:avLst/>
            </a:prstGeom>
            <a:solidFill>
              <a:schemeClr val="bg1"/>
            </a:solidFill>
            <a:ln w="9525">
              <a:noFill/>
            </a:ln>
          </p:spPr>
          <p:txBody>
            <a:bodyPr wrap="none" anchor="ctr" anchorCtr="0"/>
            <a:p>
              <a:r>
                <a:rPr lang="en-US" altLang="zh-CN" sz="2400" dirty="0">
                  <a:latin typeface="Verdana" panose="020B0604030504040204" pitchFamily="34" charset="0"/>
                  <a:ea typeface="楷体_GB2312" pitchFamily="49" charset="-122"/>
                </a:rPr>
                <a:t>        </a:t>
              </a:r>
              <a:r>
                <a:rPr lang="zh-CN" altLang="en-US" sz="2400" dirty="0">
                  <a:latin typeface="Verdana" panose="020B0604030504040204" pitchFamily="34" charset="0"/>
                  <a:ea typeface="楷体_GB2312" pitchFamily="49" charset="-122"/>
                </a:rPr>
                <a:t>销售额</a:t>
              </a:r>
              <a:r>
                <a:rPr lang="en-US" altLang="zh-CN" sz="2400" dirty="0">
                  <a:latin typeface="Verdana" panose="020B0604030504040204" pitchFamily="34" charset="0"/>
                  <a:ea typeface="楷体_GB2312" pitchFamily="49" charset="-122"/>
                </a:rPr>
                <a:t>=</a:t>
              </a:r>
              <a:endParaRPr lang="en-US" altLang="zh-CN" sz="2400" dirty="0">
                <a:latin typeface="Verdana" panose="020B0604030504040204" pitchFamily="34" charset="0"/>
                <a:ea typeface="楷体_GB2312" pitchFamily="49" charset="-122"/>
              </a:endParaRPr>
            </a:p>
          </p:txBody>
        </p:sp>
        <p:graphicFrame>
          <p:nvGraphicFramePr>
            <p:cNvPr id="2050" name="Object 8"/>
            <p:cNvGraphicFramePr/>
            <p:nvPr/>
          </p:nvGraphicFramePr>
          <p:xfrm>
            <a:off x="1837" y="3385"/>
            <a:ext cx="2222" cy="490"/>
          </p:xfrm>
          <a:graphic>
            <a:graphicData uri="http://schemas.openxmlformats.org/presentationml/2006/ole">
              <mc:AlternateContent xmlns:mc="http://schemas.openxmlformats.org/markup-compatibility/2006">
                <mc:Choice xmlns:v="urn:schemas-microsoft-com:vml" Requires="v">
                  <p:oleObj spid="_x0000_s3076" name="" r:id="rId1" imgW="1751965" imgH="431800" progId="Equation.3">
                    <p:embed/>
                  </p:oleObj>
                </mc:Choice>
                <mc:Fallback>
                  <p:oleObj name="" r:id="rId1" imgW="1751965" imgH="431800" progId="Equation.3">
                    <p:embed/>
                    <p:pic>
                      <p:nvPicPr>
                        <p:cNvPr id="0" name="图片 3075"/>
                        <p:cNvPicPr/>
                        <p:nvPr/>
                      </p:nvPicPr>
                      <p:blipFill>
                        <a:blip r:embed="rId2">
                          <a:clrChange>
                            <a:clrFrom>
                              <a:srgbClr val="000000"/>
                            </a:clrFrom>
                            <a:clrTo>
                              <a:srgbClr val="000000"/>
                            </a:clrTo>
                          </a:clrChange>
                        </a:blip>
                        <a:stretch>
                          <a:fillRect/>
                        </a:stretch>
                      </p:blipFill>
                      <p:spPr>
                        <a:xfrm>
                          <a:off x="1837" y="3385"/>
                          <a:ext cx="2222" cy="490"/>
                        </a:xfrm>
                        <a:prstGeom prst="rect">
                          <a:avLst/>
                        </a:prstGeom>
                        <a:solidFill>
                          <a:schemeClr val="bg1"/>
                        </a:solidFill>
                        <a:ln w="38100">
                          <a:noFill/>
                          <a:miter/>
                        </a:ln>
                      </p:spPr>
                    </p:pic>
                  </p:oleObj>
                </mc:Fallback>
              </mc:AlternateContent>
            </a:graphicData>
          </a:graphic>
        </p:graphicFrame>
      </p:grpSp>
      <p:sp>
        <p:nvSpPr>
          <p:cNvPr id="86025" name="WordArt 9"/>
          <p:cNvSpPr>
            <a:spLocks noChangeArrowheads="1" noChangeShapeType="1" noTextEdit="1"/>
          </p:cNvSpPr>
          <p:nvPr/>
        </p:nvSpPr>
        <p:spPr bwMode="auto">
          <a:xfrm>
            <a:off x="7112000" y="5003800"/>
            <a:ext cx="1625600" cy="457200"/>
          </a:xfrm>
          <a:prstGeom prst="rect">
            <a:avLst/>
          </a:prstGeom>
        </p:spPr>
        <p:txBody>
          <a:bodyPr wrap="none" numCol="1" fromWordArt="1">
            <a:prstTxWarp prst="textPlain">
              <a:avLst>
                <a:gd name="adj" fmla="val 50000"/>
              </a:avLst>
            </a:prstTxWarp>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a:ln w="9525">
                  <a:noFill/>
                  <a:round/>
                </a:ln>
                <a:solidFill>
                  <a:srgbClr val="000000"/>
                </a:solidFill>
                <a:effectLst>
                  <a:outerShdw dist="35921" dir="2700000" algn="ctr" rotWithShape="0">
                    <a:srgbClr val="C0C0C0">
                      <a:alpha val="80000"/>
                    </a:srgbClr>
                  </a:outerShdw>
                </a:effectLst>
                <a:uLnTx/>
                <a:uFillTx/>
                <a:latin typeface="新宋体" panose="02010609030101010101" pitchFamily="49" charset="-122"/>
                <a:ea typeface="新宋体" panose="02010609030101010101" pitchFamily="49" charset="-122"/>
                <a:cs typeface="+mn-cs"/>
              </a:rPr>
              <a:t>p53 </a:t>
            </a:r>
            <a:r>
              <a:rPr kumimoji="0" lang="zh-CN" altLang="en-US" sz="3600" b="0" i="0" u="none" strike="noStrike" kern="10" cap="none" spc="0" normalizeH="0" baseline="0" noProof="0">
                <a:ln w="9525">
                  <a:noFill/>
                  <a:round/>
                </a:ln>
                <a:solidFill>
                  <a:srgbClr val="000000"/>
                </a:solidFill>
                <a:effectLst>
                  <a:outerShdw dist="35921" dir="2700000" algn="ctr" rotWithShape="0">
                    <a:srgbClr val="C0C0C0">
                      <a:alpha val="80000"/>
                    </a:srgbClr>
                  </a:outerShdw>
                </a:effectLst>
                <a:uLnTx/>
                <a:uFillTx/>
                <a:latin typeface="新宋体" panose="02010609030101010101" pitchFamily="49" charset="-122"/>
                <a:ea typeface="新宋体" panose="02010609030101010101" pitchFamily="49" charset="-122"/>
                <a:cs typeface="+mn-cs"/>
              </a:rPr>
              <a:t>例题</a:t>
            </a:r>
            <a:endParaRPr kumimoji="0" lang="zh-CN" altLang="en-US" sz="3600" b="0" i="0" u="none" strike="noStrike" kern="10" cap="none" spc="0" normalizeH="0" baseline="0" noProof="0">
              <a:ln w="9525">
                <a:noFill/>
                <a:round/>
              </a:ln>
              <a:solidFill>
                <a:srgbClr val="000000"/>
              </a:solidFill>
              <a:effectLst>
                <a:outerShdw dist="35921" dir="2700000" algn="ctr" rotWithShape="0">
                  <a:srgbClr val="C0C0C0">
                    <a:alpha val="80000"/>
                  </a:srgbClr>
                </a:outerShdw>
              </a:effectLst>
              <a:uLnTx/>
              <a:uFillTx/>
              <a:latin typeface="新宋体" panose="02010609030101010101" pitchFamily="49" charset="-122"/>
              <a:ea typeface="新宋体" panose="02010609030101010101" pitchFamily="49" charset="-122"/>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2"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1203"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1204"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grpSp>
        <p:nvGrpSpPr>
          <p:cNvPr id="51205" name="Group 2"/>
          <p:cNvGrpSpPr/>
          <p:nvPr/>
        </p:nvGrpSpPr>
        <p:grpSpPr>
          <a:xfrm>
            <a:off x="3675063" y="1260475"/>
            <a:ext cx="4929187" cy="2889250"/>
            <a:chOff x="2279" y="1349"/>
            <a:chExt cx="3376" cy="1601"/>
          </a:xfrm>
        </p:grpSpPr>
        <p:sp>
          <p:nvSpPr>
            <p:cNvPr id="51209" name="AutoShape 3"/>
            <p:cNvSpPr/>
            <p:nvPr/>
          </p:nvSpPr>
          <p:spPr>
            <a:xfrm>
              <a:off x="3518" y="1349"/>
              <a:ext cx="939" cy="726"/>
            </a:xfrm>
            <a:prstGeom prst="foldedCorner">
              <a:avLst>
                <a:gd name="adj" fmla="val 23370"/>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p>
              <a:pPr algn="ctr" defTabSz="846455"/>
              <a:r>
                <a:rPr lang="zh-CN" altLang="en-US" sz="2600" dirty="0">
                  <a:latin typeface="Times New Roman" panose="02020603050405020304" pitchFamily="18" charset="0"/>
                  <a:ea typeface="楷体_GB2312" pitchFamily="49" charset="-122"/>
                </a:rPr>
                <a:t>价 款</a:t>
              </a:r>
              <a:endParaRPr lang="zh-CN" altLang="en-US" sz="2600" dirty="0">
                <a:latin typeface="Times New Roman" panose="02020603050405020304" pitchFamily="18" charset="0"/>
                <a:ea typeface="楷体_GB2312" pitchFamily="49" charset="-122"/>
              </a:endParaRPr>
            </a:p>
          </p:txBody>
        </p:sp>
        <p:sp>
          <p:nvSpPr>
            <p:cNvPr id="51210" name="AutoShape 4"/>
            <p:cNvSpPr/>
            <p:nvPr/>
          </p:nvSpPr>
          <p:spPr>
            <a:xfrm>
              <a:off x="4715" y="1349"/>
              <a:ext cx="939" cy="726"/>
            </a:xfrm>
            <a:prstGeom prst="foldedCorner">
              <a:avLst>
                <a:gd name="adj" fmla="val 23472"/>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p>
              <a:pPr algn="ctr" defTabSz="846455"/>
              <a:r>
                <a:rPr lang="zh-CN" altLang="en-US" sz="2600" dirty="0">
                  <a:latin typeface="Times New Roman" panose="02020603050405020304" pitchFamily="18" charset="0"/>
                  <a:ea typeface="楷体_GB2312" pitchFamily="49" charset="-122"/>
                </a:rPr>
                <a:t>运 费</a:t>
              </a:r>
              <a:endParaRPr lang="zh-CN" altLang="en-US" sz="2600" dirty="0">
                <a:latin typeface="Times New Roman" panose="02020603050405020304" pitchFamily="18" charset="0"/>
                <a:ea typeface="楷体_GB2312" pitchFamily="49" charset="-122"/>
              </a:endParaRPr>
            </a:p>
          </p:txBody>
        </p:sp>
        <p:sp>
          <p:nvSpPr>
            <p:cNvPr id="51211" name="AutoShape 5"/>
            <p:cNvSpPr/>
            <p:nvPr/>
          </p:nvSpPr>
          <p:spPr>
            <a:xfrm>
              <a:off x="3518" y="2211"/>
              <a:ext cx="939" cy="738"/>
            </a:xfrm>
            <a:prstGeom prst="foldedCorner">
              <a:avLst>
                <a:gd name="adj" fmla="val 22366"/>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p>
              <a:pPr algn="ctr" defTabSz="846455"/>
              <a:r>
                <a:rPr lang="zh-CN" altLang="en-US" sz="2600" dirty="0">
                  <a:latin typeface="Times New Roman" panose="02020603050405020304" pitchFamily="18" charset="0"/>
                  <a:ea typeface="楷体_GB2312" pitchFamily="49" charset="-122"/>
                </a:rPr>
                <a:t>包装物租金</a:t>
              </a:r>
              <a:endParaRPr lang="zh-CN" altLang="en-US" sz="2600" dirty="0">
                <a:latin typeface="Times New Roman" panose="02020603050405020304" pitchFamily="18" charset="0"/>
                <a:ea typeface="楷体_GB2312" pitchFamily="49" charset="-122"/>
              </a:endParaRPr>
            </a:p>
          </p:txBody>
        </p:sp>
        <p:sp>
          <p:nvSpPr>
            <p:cNvPr id="51212" name="AutoShape 6"/>
            <p:cNvSpPr/>
            <p:nvPr/>
          </p:nvSpPr>
          <p:spPr>
            <a:xfrm>
              <a:off x="4715" y="2211"/>
              <a:ext cx="940" cy="738"/>
            </a:xfrm>
            <a:prstGeom prst="foldedCorner">
              <a:avLst>
                <a:gd name="adj" fmla="val 22343"/>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p>
              <a:pPr algn="ctr" defTabSz="846455"/>
              <a:r>
                <a:rPr lang="zh-CN" altLang="en-US" sz="2600" dirty="0">
                  <a:latin typeface="Times New Roman" panose="02020603050405020304" pitchFamily="18" charset="0"/>
                  <a:ea typeface="楷体_GB2312" pitchFamily="49" charset="-122"/>
                </a:rPr>
                <a:t>包装物押金</a:t>
              </a:r>
              <a:endParaRPr lang="zh-CN" altLang="en-US" sz="2600" dirty="0">
                <a:latin typeface="Times New Roman" panose="02020603050405020304" pitchFamily="18" charset="0"/>
                <a:ea typeface="楷体_GB2312" pitchFamily="49" charset="-122"/>
              </a:endParaRPr>
            </a:p>
          </p:txBody>
        </p:sp>
        <p:sp>
          <p:nvSpPr>
            <p:cNvPr id="51213" name="AutoShape 7"/>
            <p:cNvSpPr/>
            <p:nvPr/>
          </p:nvSpPr>
          <p:spPr>
            <a:xfrm>
              <a:off x="2279" y="2211"/>
              <a:ext cx="939" cy="739"/>
            </a:xfrm>
            <a:prstGeom prst="foldedCorner">
              <a:avLst>
                <a:gd name="adj" fmla="val 22366"/>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p>
              <a:pPr algn="ctr" defTabSz="846455"/>
              <a:r>
                <a:rPr lang="zh-CN" altLang="en-US" sz="2600" dirty="0">
                  <a:latin typeface="Times New Roman" panose="02020603050405020304" pitchFamily="18" charset="0"/>
                  <a:ea typeface="楷体_GB2312" pitchFamily="49" charset="-122"/>
                </a:rPr>
                <a:t>包装费</a:t>
              </a:r>
              <a:endParaRPr lang="zh-CN" altLang="en-US" sz="2600" dirty="0">
                <a:latin typeface="Times New Roman" panose="02020603050405020304" pitchFamily="18" charset="0"/>
                <a:ea typeface="楷体_GB2312" pitchFamily="49" charset="-122"/>
              </a:endParaRPr>
            </a:p>
          </p:txBody>
        </p:sp>
      </p:grpSp>
      <p:sp>
        <p:nvSpPr>
          <p:cNvPr id="135176" name="AutoShape 8"/>
          <p:cNvSpPr>
            <a:spLocks noChangeArrowheads="1"/>
          </p:cNvSpPr>
          <p:nvPr/>
        </p:nvSpPr>
        <p:spPr bwMode="auto">
          <a:xfrm>
            <a:off x="361950" y="2201863"/>
            <a:ext cx="3419475" cy="1227138"/>
          </a:xfrm>
          <a:prstGeom prst="cloudCallout">
            <a:avLst>
              <a:gd name="adj1" fmla="val -13153"/>
              <a:gd name="adj2" fmla="val 168921"/>
            </a:avLst>
          </a:prstGeom>
          <a:solidFill>
            <a:srgbClr val="00FF00"/>
          </a:solidFill>
          <a:ln w="9525">
            <a:solidFill>
              <a:schemeClr val="tx1"/>
            </a:solidFill>
            <a:round/>
          </a:ln>
          <a:effectLst/>
        </p:spPr>
        <p:txBody>
          <a:bodyPr lIns="84664" tIns="42332" rIns="84664" bIns="42332" anchor="ctr"/>
          <a:lstStyle/>
          <a:p>
            <a:pPr marL="0" marR="0" lvl="0" indent="0" algn="ctr" defTabSz="846455" rtl="0" eaLnBrk="1" fontAlgn="auto" latinLnBrk="0" hangingPunct="1">
              <a:lnSpc>
                <a:spcPct val="100000"/>
              </a:lnSpc>
              <a:spcBef>
                <a:spcPts val="0"/>
              </a:spcBef>
              <a:spcAft>
                <a:spcPts val="0"/>
              </a:spcAft>
              <a:buClrTx/>
              <a:buSzTx/>
              <a:buFontTx/>
              <a:buNone/>
              <a:defRPr/>
            </a:pPr>
            <a:r>
              <a:rPr kumimoji="0" lang="zh-CN" altLang="en-US" sz="4100" b="0" i="0" u="none" strike="noStrike" kern="1200" cap="none" spc="0" normalizeH="0" baseline="0" noProof="0">
                <a:ln>
                  <a:noFill/>
                </a:ln>
                <a:solidFill>
                  <a:srgbClr val="000000"/>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思考</a:t>
            </a:r>
            <a:endParaRPr kumimoji="0" lang="zh-CN" altLang="en-US" sz="4100" b="0" i="0" u="none" strike="noStrike" kern="1200" cap="none" spc="0" normalizeH="0" baseline="0" noProof="0">
              <a:ln>
                <a:noFill/>
              </a:ln>
              <a:solidFill>
                <a:srgbClr val="000000"/>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endParaRPr>
          </a:p>
        </p:txBody>
      </p:sp>
      <p:sp>
        <p:nvSpPr>
          <p:cNvPr id="135177" name="Text Box 9"/>
          <p:cNvSpPr txBox="1">
            <a:spLocks noChangeArrowheads="1"/>
          </p:cNvSpPr>
          <p:nvPr/>
        </p:nvSpPr>
        <p:spPr bwMode="auto">
          <a:xfrm>
            <a:off x="639763" y="4576763"/>
            <a:ext cx="5040313" cy="1285875"/>
          </a:xfrm>
          <a:prstGeom prst="rect">
            <a:avLst/>
          </a:prstGeom>
          <a:noFill/>
          <a:ln w="9525">
            <a:noFill/>
            <a:miter lim="800000"/>
          </a:ln>
          <a:effectLst/>
        </p:spPr>
        <p:txBody>
          <a:bodyPr lIns="84664" tIns="42332" rIns="84664" bIns="42332">
            <a:spAutoFit/>
          </a:bodyPr>
          <a:lstStyle/>
          <a:p>
            <a:pPr marR="0" defTabSz="846455" fontAlgn="auto">
              <a:spcBef>
                <a:spcPct val="50000"/>
              </a:spcBef>
              <a:spcAft>
                <a:spcPts val="0"/>
              </a:spcAft>
              <a:buClrTx/>
              <a:buSzTx/>
              <a:buFontTx/>
              <a:buNone/>
              <a:defRPr/>
            </a:pPr>
            <a:r>
              <a:rPr kumimoji="0" lang="zh-CN" altLang="en-US" sz="26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某化妆品厂销售化妆品收取的上述哪些款项应当计入销售额计算增值税销项税额呢</a:t>
            </a:r>
            <a:r>
              <a:rPr kumimoji="0" lang="en-US" altLang="zh-CN" sz="26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a:t>
            </a:r>
            <a:endParaRPr kumimoji="0" lang="en-US" altLang="zh-CN" sz="26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p:txBody>
      </p:sp>
      <p:pic>
        <p:nvPicPr>
          <p:cNvPr id="135178" name="Picture 10" descr="16"/>
          <p:cNvPicPr>
            <a:picLocks noChangeAspect="1"/>
          </p:cNvPicPr>
          <p:nvPr/>
        </p:nvPicPr>
        <p:blipFill>
          <a:blip r:embed="rId1"/>
          <a:stretch>
            <a:fillRect/>
          </a:stretch>
        </p:blipFill>
        <p:spPr>
          <a:xfrm>
            <a:off x="6300788" y="4449763"/>
            <a:ext cx="1511300" cy="1727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76"/>
                                        </p:tgtEl>
                                        <p:attrNameLst>
                                          <p:attrName>style.visibility</p:attrName>
                                        </p:attrNameLst>
                                      </p:cBhvr>
                                      <p:to>
                                        <p:strVal val="visible"/>
                                      </p:to>
                                    </p:set>
                                    <p:animEffect transition="in" filter="slide(fromBottom)">
                                      <p:cBhvr>
                                        <p:cTn id="7" dur="500"/>
                                        <p:tgtEl>
                                          <p:spTgt spid="13517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35177"/>
                                        </p:tgtEl>
                                        <p:attrNameLst>
                                          <p:attrName>style.visibility</p:attrName>
                                        </p:attrNameLst>
                                      </p:cBhvr>
                                      <p:to>
                                        <p:strVal val="visible"/>
                                      </p:to>
                                    </p:set>
                                    <p:anim calcmode="lin" valueType="num">
                                      <p:cBhvr>
                                        <p:cTn id="12" dur="1000" fill="hold"/>
                                        <p:tgtEl>
                                          <p:spTgt spid="135177"/>
                                        </p:tgtEl>
                                        <p:attrNameLst>
                                          <p:attrName>ppt_w</p:attrName>
                                        </p:attrNameLst>
                                      </p:cBhvr>
                                      <p:tavLst>
                                        <p:tav tm="0">
                                          <p:val>
                                            <p:fltVal val="0.000000"/>
                                          </p:val>
                                        </p:tav>
                                        <p:tav tm="100000">
                                          <p:val>
                                            <p:strVal val="#ppt_w"/>
                                          </p:val>
                                        </p:tav>
                                      </p:tavLst>
                                    </p:anim>
                                    <p:anim calcmode="lin" valueType="num">
                                      <p:cBhvr>
                                        <p:cTn id="13" dur="1000" fill="hold"/>
                                        <p:tgtEl>
                                          <p:spTgt spid="135177"/>
                                        </p:tgtEl>
                                        <p:attrNameLst>
                                          <p:attrName>ppt_h</p:attrName>
                                        </p:attrNameLst>
                                      </p:cBhvr>
                                      <p:tavLst>
                                        <p:tav tm="0">
                                          <p:val>
                                            <p:fltVal val="0.000000"/>
                                          </p:val>
                                        </p:tav>
                                        <p:tav tm="100000">
                                          <p:val>
                                            <p:strVal val="#ppt_h"/>
                                          </p:val>
                                        </p:tav>
                                      </p:tavLst>
                                    </p:anim>
                                    <p:anim calcmode="lin" valueType="num">
                                      <p:cBhvr>
                                        <p:cTn id="14" dur="1000" fill="hold"/>
                                        <p:tgtEl>
                                          <p:spTgt spid="135177"/>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135177"/>
                                        </p:tgtEl>
                                        <p:attrNameLst>
                                          <p:attrName>ppt_y</p:attrName>
                                        </p:attrNameLst>
                                      </p:cBhvr>
                                      <p:tavLst>
                                        <p:tav tm="0" fmla="#ppt_y+(sin(-2*pi*(1-$))*-#ppt_x+cos(-2*pi*(1-$))*(1-#ppt_y))*(1-$)">
                                          <p:val>
                                            <p:fltVal val="0.000000"/>
                                          </p:val>
                                        </p:tav>
                                        <p:tav tm="100000">
                                          <p:val>
                                            <p:fltVal val="1.000000"/>
                                          </p:val>
                                        </p:tav>
                                      </p:tavLst>
                                    </p:anim>
                                  </p:childTnLst>
                                </p:cTn>
                              </p:par>
                            </p:childTnLst>
                          </p:cTn>
                        </p:par>
                        <p:par>
                          <p:cTn id="16" fill="hold">
                            <p:stCondLst>
                              <p:cond delay="1000"/>
                            </p:stCondLst>
                            <p:childTnLst>
                              <p:par>
                                <p:cTn id="17" presetID="2" presetClass="entr" presetSubtype="6" fill="hold" nodeType="afterEffect">
                                  <p:stCondLst>
                                    <p:cond delay="0"/>
                                  </p:stCondLst>
                                  <p:childTnLst>
                                    <p:set>
                                      <p:cBhvr>
                                        <p:cTn id="18" dur="1" fill="hold">
                                          <p:stCondLst>
                                            <p:cond delay="0"/>
                                          </p:stCondLst>
                                        </p:cTn>
                                        <p:tgtEl>
                                          <p:spTgt spid="135178"/>
                                        </p:tgtEl>
                                        <p:attrNameLst>
                                          <p:attrName>style.visibility</p:attrName>
                                        </p:attrNameLst>
                                      </p:cBhvr>
                                      <p:to>
                                        <p:strVal val="visible"/>
                                      </p:to>
                                    </p:set>
                                    <p:anim calcmode="lin" valueType="num">
                                      <p:cBhvr additive="base">
                                        <p:cTn id="19" dur="1000" fill="hold"/>
                                        <p:tgtEl>
                                          <p:spTgt spid="135178"/>
                                        </p:tgtEl>
                                        <p:attrNameLst>
                                          <p:attrName>ppt_x</p:attrName>
                                        </p:attrNameLst>
                                      </p:cBhvr>
                                      <p:tavLst>
                                        <p:tav tm="0">
                                          <p:val>
                                            <p:strVal val="1+#ppt_w/2"/>
                                          </p:val>
                                        </p:tav>
                                        <p:tav tm="100000">
                                          <p:val>
                                            <p:strVal val="#ppt_x"/>
                                          </p:val>
                                        </p:tav>
                                      </p:tavLst>
                                    </p:anim>
                                    <p:anim calcmode="lin" valueType="num">
                                      <p:cBhvr additive="base">
                                        <p:cTn id="20" dur="1000" fill="hold"/>
                                        <p:tgtEl>
                                          <p:spTgt spid="135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animBg="1"/>
      <p:bldP spid="13517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222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222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222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2230" name="Rectangle 3"/>
          <p:cNvSpPr>
            <a:spLocks noGrp="1"/>
          </p:cNvSpPr>
          <p:nvPr>
            <p:ph idx="1"/>
          </p:nvPr>
        </p:nvSpPr>
        <p:spPr>
          <a:xfrm>
            <a:off x="457200" y="1600200"/>
            <a:ext cx="8229600" cy="4643438"/>
          </a:xfrm>
          <a:ln/>
        </p:spPr>
        <p:txBody>
          <a:bodyPr vert="horz" wrap="square" lIns="91440" tIns="45720" rIns="91440" bIns="45720" anchor="t" anchorCtr="0"/>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（二）特殊销售方式下的销售额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1. </a:t>
            </a:r>
            <a:r>
              <a:rPr lang="zh-CN" altLang="en-US" sz="2800" dirty="0">
                <a:solidFill>
                  <a:srgbClr val="000000"/>
                </a:solidFill>
                <a:latin typeface="新宋体" panose="02010609030101010101" pitchFamily="49" charset="-122"/>
                <a:ea typeface="新宋体" panose="02010609030101010101" pitchFamily="49" charset="-122"/>
              </a:rPr>
              <a:t>采取折扣方式销售</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折扣销售是指销货方为了鼓励购货方增加购买数量</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包括购进应税劳务</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而给予购货方价格上的优惠。</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由于折扣与销售是在实现销售的同时发生的，因此，税法规定，如果销售额和折扣额在同一张发票上注明，可按折扣后的余额作为销售额计算增值税；如果将折扣额另开发票，不论其财务上如何核算，均不得从销售额中减除折扣额。</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52231"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5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325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325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325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3254" name="Rectangle 3"/>
          <p:cNvSpPr>
            <a:spLocks noGrp="1"/>
          </p:cNvSpPr>
          <p:nvPr>
            <p:ph idx="1"/>
          </p:nvPr>
        </p:nvSpPr>
        <p:spPr>
          <a:xfrm>
            <a:off x="457200" y="1622425"/>
            <a:ext cx="8229600" cy="4504055"/>
          </a:xfrm>
          <a:ln/>
        </p:spPr>
        <p:txBody>
          <a:bodyPr vert="horz" wrap="square" lIns="91440" tIns="45720" rIns="91440" bIns="45720" anchor="t" anchorCtr="0"/>
          <a:p>
            <a:pPr eaLnBrk="1" hangingPunct="1">
              <a:lnSpc>
                <a:spcPct val="9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折扣销售（商业折扣）</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另外应注意，</a:t>
            </a:r>
            <a:r>
              <a:rPr lang="zh-CN" altLang="en-US" sz="2800" u="sng" dirty="0">
                <a:solidFill>
                  <a:srgbClr val="000000"/>
                </a:solidFill>
                <a:latin typeface="新宋体" panose="02010609030101010101" pitchFamily="49" charset="-122"/>
                <a:ea typeface="新宋体" panose="02010609030101010101" pitchFamily="49" charset="-122"/>
              </a:rPr>
              <a:t>折扣销售有别于销售折扣（也就是会计当中的现金折扣）</a:t>
            </a:r>
            <a:r>
              <a:rPr lang="zh-CN" altLang="en-US" sz="2800" dirty="0">
                <a:solidFill>
                  <a:srgbClr val="000000"/>
                </a:solidFill>
                <a:latin typeface="新宋体" panose="02010609030101010101" pitchFamily="49" charset="-122"/>
                <a:ea typeface="新宋体" panose="02010609030101010101" pitchFamily="49" charset="-122"/>
              </a:rPr>
              <a:t>。销售折扣是指销货方为鼓励购货方早日付款而给予购货方的一种折扣优待。销售折扣发生后，是将其作为企业的一种融资性质的理财费用处理的，而不将其从销售额中扣除。</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销售折让，是指由于货物的品种、质量等原因，购货方未予退货，但销货方需给予购货方的一种价格折让，可以依据折让后的货款作为销售额。</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endParaRPr lang="en-US" altLang="zh-CN" sz="2800" dirty="0">
              <a:solidFill>
                <a:srgbClr val="000000"/>
              </a:solidFill>
              <a:latin typeface="新宋体" panose="02010609030101010101" pitchFamily="49" charset="-122"/>
              <a:ea typeface="新宋体" panose="02010609030101010101" pitchFamily="49" charset="-122"/>
            </a:endParaRPr>
          </a:p>
        </p:txBody>
      </p:sp>
      <p:sp>
        <p:nvSpPr>
          <p:cNvPr id="5325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4" name="日期占位符 4"/>
          <p:cNvSpPr txBox="1">
            <a:spLocks noGrp="1"/>
          </p:cNvSpPr>
          <p:nvPr>
            <p:ph type="dt" sz="half"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4275" name="页脚占位符 5"/>
          <p:cNvSpPr txBox="1">
            <a:spLocks noGrp="1"/>
          </p:cNvSpPr>
          <p:nvPr>
            <p:ph type="ftr" sz="quarter" idx="3"/>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4276" name="灯片编号占位符 6"/>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4277" name="Rectangle 2"/>
          <p:cNvSpPr>
            <a:spLocks noGrp="1"/>
          </p:cNvSpPr>
          <p:nvPr>
            <p:ph type="title"/>
          </p:nvPr>
        </p:nvSpPr>
        <p:spPr>
          <a:ln/>
        </p:spPr>
        <p:txBody>
          <a:bodyPr vert="horz" wrap="square" lIns="91440" tIns="45720" rIns="91440" bIns="45720" anchor="ctr" anchorCtr="0"/>
          <a:p>
            <a:pPr eaLnBrk="1" hangingPunct="1"/>
            <a:r>
              <a:rPr lang="zh-CN" altLang="en-US" dirty="0">
                <a:solidFill>
                  <a:srgbClr val="000000"/>
                </a:solidFill>
                <a:latin typeface="新宋体" panose="02010609030101010101" pitchFamily="49" charset="-122"/>
                <a:ea typeface="新宋体" panose="02010609030101010101" pitchFamily="49" charset="-122"/>
              </a:rPr>
              <a:t>增值税应纳税额的计算</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54278" name="Rectangle 3"/>
          <p:cNvSpPr>
            <a:spLocks noGrp="1"/>
          </p:cNvSpPr>
          <p:nvPr>
            <p:ph type="body" sz="half" idx="1"/>
          </p:nvPr>
        </p:nvSpPr>
        <p:spPr>
          <a:xfrm>
            <a:off x="457200" y="1600200"/>
            <a:ext cx="7972425" cy="4525963"/>
          </a:xfrm>
          <a:ln/>
        </p:spPr>
        <p:txBody>
          <a:bodyPr vert="horz" wrap="square" lIns="91440" tIns="45720" rIns="91440" bIns="45720" anchor="t" anchorCtr="0"/>
          <a:p>
            <a:pPr eaLnBrk="1" hangingPunct="1">
              <a:buClrTx/>
              <a:buSzTx/>
              <a:buFont typeface="Arial" panose="020B0604020202020204" pitchFamily="34" charset="0"/>
            </a:pP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折扣销售（总结，处理方法如下表）</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5427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graphicFrame>
        <p:nvGraphicFramePr>
          <p:cNvPr id="103460" name="Group 36"/>
          <p:cNvGraphicFramePr>
            <a:graphicFrameLocks noGrp="1"/>
          </p:cNvGraphicFramePr>
          <p:nvPr>
            <p:ph sz="half" idx="1"/>
          </p:nvPr>
        </p:nvGraphicFramePr>
        <p:xfrm>
          <a:off x="685800" y="2559050"/>
          <a:ext cx="7346950" cy="3182938"/>
        </p:xfrm>
        <a:graphic>
          <a:graphicData uri="http://schemas.openxmlformats.org/drawingml/2006/table">
            <a:tbl>
              <a:tblPr/>
              <a:tblGrid>
                <a:gridCol w="1525588"/>
                <a:gridCol w="5821362"/>
              </a:tblGrid>
              <a:tr h="1071563">
                <a:tc rowSpan="2">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折扣销售</a:t>
                      </a:r>
                      <a:endPar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如果销售额和折扣额在同一张发票上分别注明的，可按折扣后的余额作为销售额计算增值税；</a:t>
                      </a:r>
                      <a:endPar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vMerge="1">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如果将折扣额另开发票，不论其在财务上如何处理，均不得从销售额中减除折扣额。</a:t>
                      </a:r>
                      <a:endPar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rPr>
                        <a:t>销售折扣</a:t>
                      </a:r>
                      <a:endPar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销售折扣不得从销售额中减除</a:t>
                      </a:r>
                      <a:endPar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rPr>
                        <a:t>销售折让</a:t>
                      </a:r>
                      <a:endPar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以折让后的货款为销售额</a:t>
                      </a:r>
                      <a:endPar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460"/>
                                        </p:tgtEl>
                                        <p:attrNameLst>
                                          <p:attrName>style.visibility</p:attrName>
                                        </p:attrNameLst>
                                      </p:cBhvr>
                                      <p:to>
                                        <p:strVal val="visible"/>
                                      </p:to>
                                    </p:set>
                                    <p:animEffect transition="in" filter="dissolve">
                                      <p:cBhvr>
                                        <p:cTn id="7" dur="500"/>
                                        <p:tgtEl>
                                          <p:spTgt spid="1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12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12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1269" name="Rectangle 3"/>
          <p:cNvSpPr>
            <a:spLocks noGrp="1"/>
          </p:cNvSpPr>
          <p:nvPr>
            <p:ph idx="1"/>
          </p:nvPr>
        </p:nvSpPr>
        <p:spPr>
          <a:xfrm>
            <a:off x="355600" y="1250950"/>
            <a:ext cx="8229600" cy="4525963"/>
          </a:xfrm>
          <a:ln/>
        </p:spPr>
        <p:txBody>
          <a:bodyPr vert="horz" wrap="square" lIns="91440" tIns="45720" rIns="91440" bIns="45720" anchor="t" anchorCtr="0"/>
          <a:p>
            <a:pPr marL="609600" indent="-609600"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一般来说，用于生产商品或劳务的外购投入</a:t>
            </a:r>
            <a:endParaRPr lang="zh-CN" altLang="en-US" dirty="0">
              <a:solidFill>
                <a:srgbClr val="000000"/>
              </a:solidFill>
              <a:latin typeface="新宋体" panose="02010609030101010101" pitchFamily="49" charset="-122"/>
              <a:ea typeface="新宋体" panose="02010609030101010101" pitchFamily="49" charset="-122"/>
            </a:endParaRPr>
          </a:p>
          <a:p>
            <a:pPr marL="609600" indent="-609600"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物品包括：</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原材料及辅料</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燃料、动力</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包装物品</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低值易耗品</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外购劳务</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固定资产</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1270"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529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530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5301" name="Rectangle 2"/>
          <p:cNvSpPr/>
          <p:nvPr/>
        </p:nvSpPr>
        <p:spPr>
          <a:xfrm>
            <a:off x="358775" y="1849438"/>
            <a:ext cx="7920038" cy="1201737"/>
          </a:xfrm>
          <a:prstGeom prst="rect">
            <a:avLst/>
          </a:prstGeom>
          <a:noFill/>
          <a:ln w="9525">
            <a:noFill/>
          </a:ln>
        </p:spPr>
        <p:txBody>
          <a:bodyPr anchor="ctr" anchorCtr="0">
            <a:spAutoFit/>
          </a:bodyPr>
          <a:p>
            <a:r>
              <a:rPr lang="zh-CN" altLang="en-US" dirty="0">
                <a:solidFill>
                  <a:srgbClr val="000000"/>
                </a:solidFill>
                <a:latin typeface="新宋体" panose="02010609030101010101" pitchFamily="49" charset="-122"/>
                <a:ea typeface="新宋体" panose="02010609030101010101" pitchFamily="49" charset="-122"/>
              </a:rPr>
              <a:t>依恋时装公司销售给爱慕时装公司</a:t>
            </a:r>
            <a:r>
              <a:rPr lang="en-US" altLang="zh-CN" dirty="0">
                <a:solidFill>
                  <a:srgbClr val="000000"/>
                </a:solidFill>
                <a:latin typeface="新宋体" panose="02010609030101010101" pitchFamily="49" charset="-122"/>
                <a:ea typeface="新宋体" panose="02010609030101010101" pitchFamily="49" charset="-122"/>
              </a:rPr>
              <a:t>10 000</a:t>
            </a:r>
            <a:r>
              <a:rPr lang="zh-CN" altLang="en-US" dirty="0">
                <a:solidFill>
                  <a:srgbClr val="000000"/>
                </a:solidFill>
                <a:latin typeface="新宋体" panose="02010609030101010101" pitchFamily="49" charset="-122"/>
                <a:ea typeface="新宋体" panose="02010609030101010101" pitchFamily="49" charset="-122"/>
              </a:rPr>
              <a:t>件服装，每件不含税价格为</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元，由于爱慕时装公司购买数量多，依恋时装公司按原价的</a:t>
            </a:r>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折优惠销售，并提供</a:t>
            </a:r>
            <a:r>
              <a:rPr lang="en-US" altLang="zh-CN" dirty="0">
                <a:solidFill>
                  <a:srgbClr val="000000"/>
                </a:solidFill>
                <a:latin typeface="新宋体" panose="02010609030101010101" pitchFamily="49" charset="-122"/>
                <a:ea typeface="新宋体" panose="02010609030101010101" pitchFamily="49" charset="-122"/>
              </a:rPr>
              <a:t>2/10,n/20</a:t>
            </a:r>
            <a:r>
              <a:rPr lang="zh-CN" altLang="en-US" dirty="0">
                <a:solidFill>
                  <a:srgbClr val="000000"/>
                </a:solidFill>
                <a:latin typeface="新宋体" panose="02010609030101010101" pitchFamily="49" charset="-122"/>
                <a:ea typeface="新宋体" panose="02010609030101010101" pitchFamily="49" charset="-122"/>
              </a:rPr>
              <a:t>的销售折扣。爱慕时装公司</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日内付款，依恋时装公司将折扣部分与销售额同开在一张发票上，则依恋时装公司计算的销售额为多少？</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06499" name="Rectangle 3"/>
          <p:cNvSpPr/>
          <p:nvPr/>
        </p:nvSpPr>
        <p:spPr>
          <a:xfrm>
            <a:off x="358775" y="4229100"/>
            <a:ext cx="5032375" cy="647700"/>
          </a:xfrm>
          <a:prstGeom prst="rect">
            <a:avLst/>
          </a:prstGeom>
          <a:noFill/>
          <a:ln w="9525">
            <a:noFill/>
          </a:ln>
        </p:spPr>
        <p:txBody>
          <a:bodyPr wrap="none" anchor="ctr" anchorCtr="0">
            <a:spAutoFit/>
          </a:bodyPr>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计税销售额＝</a:t>
            </a:r>
            <a:r>
              <a:rPr lang="en-US" altLang="zh-CN" dirty="0">
                <a:solidFill>
                  <a:srgbClr val="000000"/>
                </a:solidFill>
                <a:latin typeface="新宋体" panose="02010609030101010101" pitchFamily="49" charset="-122"/>
                <a:ea typeface="新宋体" panose="02010609030101010101" pitchFamily="49" charset="-122"/>
              </a:rPr>
              <a:t>20×10 000×80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160 000(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106500" name="Text Box 4"/>
          <p:cNvSpPr txBox="1">
            <a:spLocks noChangeArrowheads="1"/>
          </p:cNvSpPr>
          <p:nvPr/>
        </p:nvSpPr>
        <p:spPr bwMode="auto">
          <a:xfrm>
            <a:off x="493713" y="5311775"/>
            <a:ext cx="7388225" cy="369888"/>
          </a:xfrm>
          <a:prstGeom prst="rect">
            <a:avLst/>
          </a:prstGeom>
          <a:solidFill>
            <a:srgbClr val="FFFF99"/>
          </a:solidFill>
          <a:ln w="9525" algn="ctr">
            <a:solidFill>
              <a:srgbClr val="FFFF99"/>
            </a:solidFill>
            <a:miter lim="800000"/>
          </a:ln>
          <a:effectLst/>
        </p:spPr>
        <p:txBody>
          <a:bodyPr>
            <a:spAutoFit/>
          </a:bodyPr>
          <a:lstStyle/>
          <a:p>
            <a:pPr marR="0" defTabSz="914400" fontAlgn="auto">
              <a:spcBef>
                <a:spcPct val="50000"/>
              </a:spcBef>
              <a:spcAft>
                <a:spcPts val="0"/>
              </a:spcAft>
              <a:buClrTx/>
              <a:buSzTx/>
              <a:buFontTx/>
              <a:buNone/>
              <a:defRPr/>
            </a:pPr>
            <a:r>
              <a:rPr kumimoji="0" lang="zh-CN" altLang="en-US" kern="1200" cap="none" spc="0" normalizeH="0" baseline="0" noProof="0">
                <a:solidFill>
                  <a:srgbClr val="000000"/>
                </a:solidFill>
                <a:effectLst>
                  <a:outerShdw blurRad="38100" dist="38100" dir="2700000" algn="tl">
                    <a:srgbClr val="FFFFFF"/>
                  </a:outerShdw>
                </a:effectLst>
                <a:latin typeface="新宋体" panose="02010609030101010101" pitchFamily="49" charset="-122"/>
                <a:ea typeface="新宋体" panose="02010609030101010101" pitchFamily="49" charset="-122"/>
                <a:cs typeface="+mn-cs"/>
              </a:rPr>
              <a:t>若将折扣额另开发票，如何处理？</a:t>
            </a:r>
            <a:endParaRPr kumimoji="0" lang="zh-CN" altLang="en-US" kern="1200" cap="none" spc="0" normalizeH="0" baseline="0" noProof="0">
              <a:solidFill>
                <a:srgbClr val="000000"/>
              </a:solidFill>
              <a:effectLst>
                <a:outerShdw blurRad="38100" dist="38100" dir="2700000" algn="tl">
                  <a:srgbClr val="FFFFFF"/>
                </a:outerShdw>
              </a:effectLst>
              <a:latin typeface="新宋体" panose="02010609030101010101" pitchFamily="49" charset="-122"/>
              <a:ea typeface="新宋体" panose="0201060903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dissolve">
                                      <p:cBhvr>
                                        <p:cTn id="12" dur="500"/>
                                        <p:tgtEl>
                                          <p:spTgt spid="106500"/>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632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632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632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6326" name="Rectangle 3"/>
          <p:cNvSpPr>
            <a:spLocks noGrp="1"/>
          </p:cNvSpPr>
          <p:nvPr>
            <p:ph idx="1"/>
          </p:nvPr>
        </p:nvSpPr>
        <p:spPr>
          <a:xfrm>
            <a:off x="457200" y="1600200"/>
            <a:ext cx="8229600" cy="4787900"/>
          </a:xfrm>
          <a:ln/>
        </p:spPr>
        <p:txBody>
          <a:bodyPr vert="horz" wrap="square" lIns="91440" tIns="45720" rIns="91440" bIns="45720" anchor="t" anchorCtr="0"/>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以旧换新</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以旧换新是指纳税人在销售自己货物的同时，有偿收回旧货物的销售方式。</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采取以旧换新方式销售货物的，应按新货物的同期销售价格确定销售额，</a:t>
            </a:r>
            <a:r>
              <a:rPr lang="zh-CN" altLang="en-US" u="sng" dirty="0">
                <a:solidFill>
                  <a:srgbClr val="000000"/>
                </a:solidFill>
                <a:latin typeface="新宋体" panose="02010609030101010101" pitchFamily="49" charset="-122"/>
                <a:ea typeface="新宋体" panose="02010609030101010101" pitchFamily="49" charset="-122"/>
              </a:rPr>
              <a:t>不得扣减</a:t>
            </a:r>
            <a:r>
              <a:rPr lang="zh-CN" altLang="en-US" dirty="0">
                <a:solidFill>
                  <a:srgbClr val="000000"/>
                </a:solidFill>
                <a:latin typeface="新宋体" panose="02010609030101010101" pitchFamily="49" charset="-122"/>
                <a:ea typeface="新宋体" panose="02010609030101010101" pitchFamily="49" charset="-122"/>
              </a:rPr>
              <a:t>旧货物的收购价格。</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特例：对金银首饰以旧换新业务，可以按销售方实际收取的价款征收增值税。</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56327"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734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734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7349" name="Rectangle 2"/>
          <p:cNvSpPr/>
          <p:nvPr/>
        </p:nvSpPr>
        <p:spPr>
          <a:xfrm>
            <a:off x="358775" y="1347788"/>
            <a:ext cx="7920038" cy="923925"/>
          </a:xfrm>
          <a:prstGeom prst="rect">
            <a:avLst/>
          </a:prstGeom>
          <a:noFill/>
          <a:ln w="9525">
            <a:noFill/>
          </a:ln>
        </p:spPr>
        <p:txBody>
          <a:bodyPr anchor="ctr" anchorCtr="0">
            <a:spAutoFit/>
          </a:bodyPr>
          <a:p>
            <a:r>
              <a:rPr lang="zh-CN" altLang="en-US" dirty="0">
                <a:solidFill>
                  <a:srgbClr val="000000"/>
                </a:solidFill>
                <a:latin typeface="新宋体" panose="02010609030101010101" pitchFamily="49" charset="-122"/>
                <a:ea typeface="新宋体" panose="02010609030101010101" pitchFamily="49" charset="-122"/>
              </a:rPr>
              <a:t>碟霸</a:t>
            </a:r>
            <a:r>
              <a:rPr lang="en-US" altLang="zh-CN" dirty="0">
                <a:solidFill>
                  <a:srgbClr val="000000"/>
                </a:solidFill>
                <a:latin typeface="新宋体" panose="02010609030101010101" pitchFamily="49" charset="-122"/>
                <a:ea typeface="新宋体" panose="02010609030101010101" pitchFamily="49" charset="-122"/>
              </a:rPr>
              <a:t>DVD</a:t>
            </a:r>
            <a:r>
              <a:rPr lang="zh-CN" altLang="en-US" dirty="0">
                <a:solidFill>
                  <a:srgbClr val="000000"/>
                </a:solidFill>
                <a:latin typeface="新宋体" panose="02010609030101010101" pitchFamily="49" charset="-122"/>
                <a:ea typeface="新宋体" panose="02010609030101010101" pitchFamily="49" charset="-122"/>
              </a:rPr>
              <a:t>生产厂家“国庆”期间开展促销活动，购买新款</a:t>
            </a:r>
            <a:r>
              <a:rPr lang="en-US" altLang="zh-CN" dirty="0">
                <a:solidFill>
                  <a:srgbClr val="000000"/>
                </a:solidFill>
                <a:latin typeface="新宋体" panose="02010609030101010101" pitchFamily="49" charset="-122"/>
                <a:ea typeface="新宋体" panose="02010609030101010101" pitchFamily="49" charset="-122"/>
              </a:rPr>
              <a:t>DVD</a:t>
            </a:r>
            <a:r>
              <a:rPr lang="zh-CN" altLang="en-US" dirty="0">
                <a:solidFill>
                  <a:srgbClr val="000000"/>
                </a:solidFill>
                <a:latin typeface="新宋体" panose="02010609030101010101" pitchFamily="49" charset="-122"/>
                <a:ea typeface="新宋体" panose="02010609030101010101" pitchFamily="49" charset="-122"/>
              </a:rPr>
              <a:t>时，旧款</a:t>
            </a:r>
            <a:r>
              <a:rPr lang="en-US" altLang="zh-CN" dirty="0">
                <a:solidFill>
                  <a:srgbClr val="000000"/>
                </a:solidFill>
                <a:latin typeface="新宋体" panose="02010609030101010101" pitchFamily="49" charset="-122"/>
                <a:ea typeface="新宋体" panose="02010609030101010101" pitchFamily="49" charset="-122"/>
              </a:rPr>
              <a:t>VCD</a:t>
            </a:r>
            <a:r>
              <a:rPr lang="zh-CN" altLang="en-US" dirty="0">
                <a:solidFill>
                  <a:srgbClr val="000000"/>
                </a:solidFill>
                <a:latin typeface="新宋体" panose="02010609030101010101" pitchFamily="49" charset="-122"/>
                <a:ea typeface="新宋体" panose="02010609030101010101" pitchFamily="49" charset="-122"/>
              </a:rPr>
              <a:t>折价</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元，活动期间以旧换新出售</a:t>
            </a:r>
            <a:r>
              <a:rPr lang="en-US" altLang="zh-CN" dirty="0">
                <a:solidFill>
                  <a:srgbClr val="000000"/>
                </a:solidFill>
                <a:latin typeface="新宋体" panose="02010609030101010101" pitchFamily="49" charset="-122"/>
                <a:ea typeface="新宋体" panose="02010609030101010101" pitchFamily="49" charset="-122"/>
              </a:rPr>
              <a:t>DVD400</a:t>
            </a:r>
            <a:r>
              <a:rPr lang="zh-CN" altLang="en-US" dirty="0">
                <a:solidFill>
                  <a:srgbClr val="000000"/>
                </a:solidFill>
                <a:latin typeface="新宋体" panose="02010609030101010101" pitchFamily="49" charset="-122"/>
                <a:ea typeface="新宋体" panose="02010609030101010101" pitchFamily="49" charset="-122"/>
              </a:rPr>
              <a:t>台，每台零售价</a:t>
            </a:r>
            <a:r>
              <a:rPr lang="en-US" altLang="zh-CN" dirty="0">
                <a:solidFill>
                  <a:srgbClr val="000000"/>
                </a:solidFill>
                <a:latin typeface="新宋体" panose="02010609030101010101" pitchFamily="49" charset="-122"/>
                <a:ea typeface="新宋体" panose="02010609030101010101" pitchFamily="49" charset="-122"/>
              </a:rPr>
              <a:t>480</a:t>
            </a:r>
            <a:r>
              <a:rPr lang="zh-CN" altLang="en-US" dirty="0">
                <a:solidFill>
                  <a:srgbClr val="000000"/>
                </a:solidFill>
                <a:latin typeface="新宋体" panose="02010609030101010101" pitchFamily="49" charset="-122"/>
                <a:ea typeface="新宋体" panose="02010609030101010101" pitchFamily="49" charset="-122"/>
              </a:rPr>
              <a:t>元（含税价），请计算该业务的应税销售额。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05475" name="Rectangle 3"/>
          <p:cNvSpPr/>
          <p:nvPr/>
        </p:nvSpPr>
        <p:spPr>
          <a:xfrm>
            <a:off x="635000" y="3733800"/>
            <a:ext cx="7777163" cy="922338"/>
          </a:xfrm>
          <a:prstGeom prst="rect">
            <a:avLst/>
          </a:prstGeom>
          <a:noFill/>
          <a:ln w="9525">
            <a:noFill/>
          </a:ln>
        </p:spPr>
        <p:txBody>
          <a:bodyPr anchor="ctr" anchorCtr="0">
            <a:spAutoFit/>
          </a:bodyPr>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zh-CN" dirty="0">
                <a:solidFill>
                  <a:srgbClr val="000000"/>
                </a:solidFill>
                <a:latin typeface="新宋体" panose="02010609030101010101" pitchFamily="49" charset="-122"/>
                <a:ea typeface="新宋体" panose="02010609030101010101" pitchFamily="49" charset="-122"/>
              </a:rPr>
              <a:t>计税销售额＝</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400×480÷(1</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164 102.56(</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blinds(horizontal)">
                                      <p:cBhvr>
                                        <p:cTn id="7" dur="5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837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837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837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98307" name="Rectangle 3"/>
          <p:cNvSpPr>
            <a:spLocks noGrp="1" noChangeArrowheads="1"/>
          </p:cNvSpPr>
          <p:nvPr>
            <p:ph idx="1"/>
          </p:nvPr>
        </p:nvSpPr>
        <p:spPr>
          <a:xfrm>
            <a:off x="457200" y="1550670"/>
            <a:ext cx="8229600" cy="4575810"/>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en-US" altLang="zh-CN"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3.</a:t>
            </a: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还本销售</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MS Outlook" panose="05010100010000000000" pitchFamily="2" charset="2"/>
              <a:buChar char="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还本销售是指纳税人在销售货物后，到一定期限由销售方一次或分次退还给购货方全部或部分价款。</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税法规定：</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采取还本销售方式销售货物，其销售额就是货物的销售价格，</a:t>
            </a:r>
            <a:r>
              <a:rPr kumimoji="0" lang="zh-CN" altLang="en-US" sz="1800" b="0" i="1" u="sng"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不得</a:t>
            </a: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从销售额中减除还本支出。</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p:txBody>
      </p:sp>
      <p:sp>
        <p:nvSpPr>
          <p:cNvPr id="5837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939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939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939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939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59398" name="Rectangle 3"/>
          <p:cNvSpPr>
            <a:spLocks noGrp="1"/>
          </p:cNvSpPr>
          <p:nvPr>
            <p:ph idx="1"/>
          </p:nvPr>
        </p:nvSpPr>
        <p:spPr>
          <a:xfrm>
            <a:off x="457200" y="1600200"/>
            <a:ext cx="8489950" cy="4525963"/>
          </a:xfrm>
          <a:ln/>
        </p:spPr>
        <p:txBody>
          <a:bodyPr vert="horz" wrap="square" lIns="91440" tIns="45720" rIns="91440" bIns="45720" anchor="t" anchorCtr="0"/>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还本销售举例：</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白雪空调厂为增值税一般纳税人</a:t>
            </a:r>
            <a:r>
              <a:rPr lang="en-US" altLang="zh-CN" dirty="0">
                <a:solidFill>
                  <a:srgbClr val="000000"/>
                </a:solidFill>
                <a:latin typeface="新宋体" panose="02010609030101010101" pitchFamily="49" charset="-122"/>
                <a:ea typeface="新宋体" panose="02010609030101010101" pitchFamily="49" charset="-122"/>
              </a:rPr>
              <a:t>,2OO5</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月底，该厂资金周转出现困难。为了尽快筹集资金渡过难关</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该厂决定于</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日</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30</a:t>
            </a:r>
            <a:r>
              <a:rPr lang="zh-CN" altLang="en-US" dirty="0">
                <a:solidFill>
                  <a:srgbClr val="000000"/>
                </a:solidFill>
                <a:latin typeface="新宋体" panose="02010609030101010101" pitchFamily="49" charset="-122"/>
                <a:ea typeface="新宋体" panose="02010609030101010101" pitchFamily="49" charset="-122"/>
              </a:rPr>
              <a:t>日之间</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对其研制投产的新型空调采取还本销售方式。每台空调不含税市场销售价</a:t>
            </a:r>
            <a:r>
              <a:rPr lang="en-US" altLang="zh-CN" dirty="0">
                <a:solidFill>
                  <a:srgbClr val="000000"/>
                </a:solidFill>
                <a:latin typeface="新宋体" panose="02010609030101010101" pitchFamily="49" charset="-122"/>
                <a:ea typeface="新宋体" panose="02010609030101010101" pitchFamily="49" charset="-122"/>
              </a:rPr>
              <a:t>4000</a:t>
            </a:r>
            <a:r>
              <a:rPr lang="zh-CN" altLang="en-US" dirty="0">
                <a:solidFill>
                  <a:srgbClr val="000000"/>
                </a:solidFill>
                <a:latin typeface="新宋体" panose="02010609030101010101" pitchFamily="49" charset="-122"/>
                <a:ea typeface="新宋体" panose="02010609030101010101" pitchFamily="49" charset="-122"/>
              </a:rPr>
              <a:t>元，单位成本</a:t>
            </a:r>
            <a:r>
              <a:rPr lang="en-US" altLang="zh-CN" dirty="0">
                <a:solidFill>
                  <a:srgbClr val="000000"/>
                </a:solidFill>
                <a:latin typeface="新宋体" panose="02010609030101010101" pitchFamily="49" charset="-122"/>
                <a:ea typeface="新宋体" panose="02010609030101010101" pitchFamily="49" charset="-122"/>
              </a:rPr>
              <a:t>3200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年之后一次性还本</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5939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04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04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042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60422" name="Rectangle 3"/>
          <p:cNvSpPr>
            <a:spLocks noGrp="1"/>
          </p:cNvSpPr>
          <p:nvPr>
            <p:ph idx="1"/>
          </p:nvPr>
        </p:nvSpPr>
        <p:spPr>
          <a:xfrm>
            <a:off x="457200" y="1633220"/>
            <a:ext cx="8229600" cy="4493260"/>
          </a:xfrm>
          <a:ln/>
        </p:spPr>
        <p:txBody>
          <a:bodyPr vert="horz" wrap="square" lIns="91440" tIns="45720" rIns="91440" bIns="45720" anchor="t" anchorCtr="0"/>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以物易物</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66FF33"/>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以物易物也是一种购销活动，形式较为特殊，是指购销双方不采用货币结算形式，而是以同等价款的货物相互结算，实现购销的一种方式。对此种业务，税法规定购销双方都应分别作购销处理，即以各自发出的货物核算其销售额并计算销项税额，以各自收到的货物核算其购货金额并计算进项税额。</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6042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14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14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1445" name="Rectangle 2"/>
          <p:cNvSpPr/>
          <p:nvPr/>
        </p:nvSpPr>
        <p:spPr>
          <a:xfrm>
            <a:off x="358775" y="1708150"/>
            <a:ext cx="8451850" cy="923925"/>
          </a:xfrm>
          <a:prstGeom prst="rect">
            <a:avLst/>
          </a:prstGeom>
          <a:noFill/>
          <a:ln w="9525">
            <a:noFill/>
          </a:ln>
        </p:spPr>
        <p:txBody>
          <a:bodyPr anchor="ctr" anchorCtr="0">
            <a:spAutoFit/>
          </a:bodyPr>
          <a:p>
            <a:r>
              <a:rPr lang="zh-CN" altLang="en-US" dirty="0">
                <a:solidFill>
                  <a:srgbClr val="000000"/>
                </a:solidFill>
                <a:latin typeface="新宋体" panose="02010609030101010101" pitchFamily="49" charset="-122"/>
                <a:ea typeface="新宋体" panose="02010609030101010101" pitchFamily="49" charset="-122"/>
              </a:rPr>
              <a:t>苁蓉卷烟厂销售卷烟</a:t>
            </a:r>
            <a:r>
              <a:rPr lang="en-US" altLang="zh-CN" dirty="0">
                <a:solidFill>
                  <a:srgbClr val="000000"/>
                </a:solidFill>
                <a:latin typeface="新宋体" panose="02010609030101010101" pitchFamily="49" charset="-122"/>
                <a:ea typeface="新宋体" panose="02010609030101010101" pitchFamily="49" charset="-122"/>
              </a:rPr>
              <a:t>400</a:t>
            </a:r>
            <a:r>
              <a:rPr lang="zh-CN" altLang="en-US" dirty="0">
                <a:solidFill>
                  <a:srgbClr val="000000"/>
                </a:solidFill>
                <a:latin typeface="新宋体" panose="02010609030101010101" pitchFamily="49" charset="-122"/>
                <a:ea typeface="新宋体" panose="02010609030101010101" pitchFamily="49" charset="-122"/>
              </a:rPr>
              <a:t>箱给各专卖店，取得不含税销售收入</a:t>
            </a:r>
            <a:r>
              <a:rPr lang="en-US" altLang="zh-CN" dirty="0">
                <a:solidFill>
                  <a:srgbClr val="000000"/>
                </a:solidFill>
                <a:latin typeface="新宋体" panose="02010609030101010101" pitchFamily="49" charset="-122"/>
                <a:ea typeface="新宋体" panose="02010609030101010101" pitchFamily="49" charset="-122"/>
              </a:rPr>
              <a:t>800</a:t>
            </a:r>
            <a:r>
              <a:rPr lang="zh-CN" altLang="en-US" dirty="0">
                <a:solidFill>
                  <a:srgbClr val="000000"/>
                </a:solidFill>
                <a:latin typeface="新宋体" panose="02010609030101010101" pitchFamily="49" charset="-122"/>
                <a:ea typeface="新宋体" panose="02010609030101010101" pitchFamily="49" charset="-122"/>
              </a:rPr>
              <a:t>万元；以卷烟</a:t>
            </a:r>
            <a:r>
              <a:rPr lang="en-US" altLang="zh-CN" dirty="0">
                <a:solidFill>
                  <a:srgbClr val="000000"/>
                </a:solidFill>
                <a:latin typeface="新宋体" panose="02010609030101010101" pitchFamily="49" charset="-122"/>
                <a:ea typeface="新宋体" panose="02010609030101010101" pitchFamily="49" charset="-122"/>
              </a:rPr>
              <a:t>40</a:t>
            </a:r>
            <a:r>
              <a:rPr lang="zh-CN" altLang="en-US" dirty="0">
                <a:solidFill>
                  <a:srgbClr val="000000"/>
                </a:solidFill>
                <a:latin typeface="新宋体" panose="02010609030101010101" pitchFamily="49" charset="-122"/>
                <a:ea typeface="新宋体" panose="02010609030101010101" pitchFamily="49" charset="-122"/>
              </a:rPr>
              <a:t>箱换回巨华建材公司价值</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万元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不含税</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的装饰材料，用于本厂办公楼建设，计算确定卷烟厂的销项税额。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49507" name="Rectangle 3"/>
          <p:cNvSpPr/>
          <p:nvPr/>
        </p:nvSpPr>
        <p:spPr>
          <a:xfrm>
            <a:off x="395288" y="3722688"/>
            <a:ext cx="8353425" cy="647700"/>
          </a:xfrm>
          <a:prstGeom prst="rect">
            <a:avLst/>
          </a:prstGeom>
          <a:noFill/>
          <a:ln w="9525">
            <a:noFill/>
          </a:ln>
        </p:spPr>
        <p:txBody>
          <a:bodyPr anchor="ctr" anchorCtr="0">
            <a:spAutoFit/>
          </a:bodyPr>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销项税额＝</a:t>
            </a:r>
            <a:r>
              <a:rPr lang="en-US" altLang="zh-CN" dirty="0">
                <a:solidFill>
                  <a:srgbClr val="000000"/>
                </a:solidFill>
                <a:latin typeface="新宋体" panose="02010609030101010101" pitchFamily="49" charset="-122"/>
                <a:ea typeface="新宋体" panose="02010609030101010101" pitchFamily="49" charset="-122"/>
              </a:rPr>
              <a:t>(800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80)×17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149.6(</a:t>
            </a:r>
            <a:r>
              <a:rPr lang="zh-CN" altLang="en-US" dirty="0">
                <a:solidFill>
                  <a:srgbClr val="000000"/>
                </a:solidFill>
                <a:latin typeface="新宋体" panose="02010609030101010101" pitchFamily="49" charset="-122"/>
                <a:ea typeface="新宋体" panose="02010609030101010101" pitchFamily="49" charset="-122"/>
              </a:rPr>
              <a:t>万元</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linds(horizontal)">
                                      <p:cBhvr>
                                        <p:cTn id="7" dur="500"/>
                                        <p:tgtEl>
                                          <p:spTgt spid="14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24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24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246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62470" name="Rectangle 3"/>
          <p:cNvSpPr>
            <a:spLocks noGrp="1"/>
          </p:cNvSpPr>
          <p:nvPr>
            <p:ph idx="1"/>
          </p:nvPr>
        </p:nvSpPr>
        <p:spPr>
          <a:xfrm>
            <a:off x="457200" y="1600200"/>
            <a:ext cx="8229600" cy="4046538"/>
          </a:xfrm>
          <a:ln/>
        </p:spPr>
        <p:txBody>
          <a:bodyPr vert="horz" wrap="square" lIns="91440" tIns="45720" rIns="91440" bIns="45720" anchor="t" anchorCtr="0"/>
          <a:p>
            <a:pPr eaLnBrk="1" hangingPunct="1">
              <a:lnSpc>
                <a:spcPct val="9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包装物押金的处理</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          纳税人为销售货物出租、出借包装物而收取的押金，单独记账核算，时间在一年以内并按约定未过期的，不并入销售额征税；而超过约定期限未能收回包装物不再退还的押金或收取时间超过一年</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无论以后是否退还</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的押金，应按所包装货物的适用税率计算销项税额。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62471"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34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34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34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349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08547" name="Rectangle 3"/>
          <p:cNvSpPr>
            <a:spLocks noGrp="1" noChangeArrowheads="1"/>
          </p:cNvSpPr>
          <p:nvPr>
            <p:ph idx="1"/>
          </p:nvPr>
        </p:nvSpPr>
        <p:spPr>
          <a:xfrm>
            <a:off x="457200" y="1600200"/>
            <a:ext cx="8404225" cy="452596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5.</a:t>
            </a: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包装物押金的处理</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包装物押金≠包装物租金，后者在销货时作为价外费用并入销售额计算销项税额。</a:t>
            </a:r>
            <a:endPar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a:t>
            </a: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从</a:t>
            </a:r>
            <a:r>
              <a:rPr kumimoji="0" lang="en-US" altLang="zh-CN"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1995</a:t>
            </a: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年</a:t>
            </a:r>
            <a:r>
              <a:rPr kumimoji="0" lang="en-US" altLang="zh-CN"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6</a:t>
            </a: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月</a:t>
            </a:r>
            <a:r>
              <a:rPr kumimoji="0" lang="en-US" altLang="zh-CN"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a:t>
            </a: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日起，对销售</a:t>
            </a:r>
            <a:r>
              <a:rPr kumimoji="0" lang="zh-CN" altLang="en-US" sz="3400" b="0" i="1"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除</a:t>
            </a: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啤酒、黄酒外的其他酒类产品而收取的包装物押金，无论是否返还以及财务上如何核算，均应并入当期销售额征税。</a:t>
            </a:r>
            <a:endPar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对销售啤酒、黄酒所收取的押金，按前述一般押金规定处理。</a:t>
            </a:r>
            <a:endParaRPr kumimoji="0" lang="zh-CN" altLang="en-US" sz="3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p:txBody>
      </p:sp>
      <p:sp>
        <p:nvSpPr>
          <p:cNvPr id="6349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4"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4515"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4516"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29026" name="Rectangle 2"/>
          <p:cNvSpPr>
            <a:spLocks noGrp="1" noChangeArrowheads="1"/>
          </p:cNvSpPr>
          <p:nvPr>
            <p:ph type="body" idx="1"/>
          </p:nvPr>
        </p:nvSpPr>
        <p:spPr>
          <a:xfrm>
            <a:off x="0" y="4576763"/>
            <a:ext cx="8839200" cy="1595438"/>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30000"/>
              </a:lnSpc>
              <a:spcBef>
                <a:spcPct val="0"/>
              </a:spcBef>
              <a:spcAft>
                <a:spcPts val="0"/>
              </a:spcAft>
              <a:buClrTx/>
              <a:buSzTx/>
              <a:buFont typeface="BatangChe" pitchFamily="49" charset="-127"/>
              <a:buNone/>
              <a:defRPr/>
            </a:pPr>
            <a:r>
              <a:rPr kumimoji="0"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            </a:t>
            </a:r>
            <a:r>
              <a:rPr kumimoji="0"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需要注意的是，包装物押金不应混同于包装物租金和包装费，包装物租金和包装费在销货时作为价外费用应并入销售额计算销项税额。 </a:t>
            </a:r>
            <a:endParaRPr kumimoji="0"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endParaRPr>
          </a:p>
        </p:txBody>
      </p:sp>
      <p:sp>
        <p:nvSpPr>
          <p:cNvPr id="129027" name="AutoShape 3"/>
          <p:cNvSpPr>
            <a:spLocks noChangeArrowheads="1"/>
          </p:cNvSpPr>
          <p:nvPr/>
        </p:nvSpPr>
        <p:spPr bwMode="auto">
          <a:xfrm>
            <a:off x="500063" y="2438400"/>
            <a:ext cx="2736850" cy="1979613"/>
          </a:xfrm>
          <a:prstGeom prst="pentagon">
            <a:avLst/>
          </a:prstGeom>
          <a:solidFill>
            <a:srgbClr val="FFFF00"/>
          </a:solidFill>
          <a:ln w="38100">
            <a:solidFill>
              <a:schemeClr val="tx1"/>
            </a:solidFill>
            <a:miter lim="800000"/>
          </a:ln>
          <a:effectLst/>
        </p:spPr>
        <p:txBody>
          <a:bodyPr wrap="none" lIns="84664" tIns="42332" rIns="84664" bIns="42332" anchor="ctr" anchorCtr="1"/>
          <a:lstStyle/>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包装物租金</a:t>
            </a:r>
            <a:endPar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endParaRPr>
          </a:p>
        </p:txBody>
      </p:sp>
      <p:sp>
        <p:nvSpPr>
          <p:cNvPr id="64519" name="AutoShape 4"/>
          <p:cNvSpPr/>
          <p:nvPr/>
        </p:nvSpPr>
        <p:spPr>
          <a:xfrm>
            <a:off x="2778125" y="941388"/>
            <a:ext cx="2951163" cy="2105025"/>
          </a:xfrm>
          <a:prstGeom prst="pentagon">
            <a:avLst/>
          </a:prstGeom>
          <a:solidFill>
            <a:srgbClr val="00FFFF"/>
          </a:solidFill>
          <a:ln w="38100" cap="flat" cmpd="sng">
            <a:solidFill>
              <a:schemeClr val="tx1"/>
            </a:solidFill>
            <a:prstDash val="solid"/>
            <a:miter/>
            <a:headEnd type="none" w="med" len="med"/>
            <a:tailEnd type="none" w="med" len="med"/>
          </a:ln>
        </p:spPr>
        <p:txBody>
          <a:bodyPr wrap="none" lIns="84664" tIns="42332" rIns="84664" bIns="42332" anchor="ctr" anchorCtr="0"/>
          <a:p>
            <a:pPr defTabSz="846455"/>
            <a:r>
              <a:rPr lang="zh-CN" altLang="en-US" sz="3000" dirty="0">
                <a:solidFill>
                  <a:srgbClr val="000000"/>
                </a:solidFill>
                <a:latin typeface="新宋体" panose="02010609030101010101" pitchFamily="49" charset="-122"/>
                <a:ea typeface="新宋体" panose="02010609030101010101" pitchFamily="49" charset="-122"/>
              </a:rPr>
              <a:t>包装物押金</a:t>
            </a:r>
            <a:endParaRPr lang="zh-CN" altLang="en-US" sz="3000" dirty="0">
              <a:solidFill>
                <a:srgbClr val="000000"/>
              </a:solidFill>
              <a:latin typeface="新宋体" panose="02010609030101010101" pitchFamily="49" charset="-122"/>
              <a:ea typeface="新宋体" panose="02010609030101010101" pitchFamily="49" charset="-122"/>
            </a:endParaRPr>
          </a:p>
        </p:txBody>
      </p:sp>
      <p:sp>
        <p:nvSpPr>
          <p:cNvPr id="129029" name="AutoShape 5"/>
          <p:cNvSpPr>
            <a:spLocks noChangeArrowheads="1"/>
          </p:cNvSpPr>
          <p:nvPr/>
        </p:nvSpPr>
        <p:spPr bwMode="auto">
          <a:xfrm>
            <a:off x="5399088" y="2438400"/>
            <a:ext cx="2736850" cy="1979613"/>
          </a:xfrm>
          <a:prstGeom prst="pentagon">
            <a:avLst/>
          </a:prstGeom>
          <a:solidFill>
            <a:srgbClr val="FF99CC"/>
          </a:solidFill>
          <a:ln w="38100">
            <a:solidFill>
              <a:schemeClr val="tx1"/>
            </a:solidFill>
            <a:miter lim="800000"/>
          </a:ln>
          <a:effectLst/>
        </p:spPr>
        <p:txBody>
          <a:bodyPr wrap="none" lIns="84664" tIns="42332" rIns="84664" bIns="42332" anchor="ctr"/>
          <a:lstStyle/>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包装费</a:t>
            </a:r>
            <a:endPar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9026">
                                            <p:txEl>
                                              <p:charRg st="0" end="73"/>
                                            </p:txEl>
                                          </p:spTgt>
                                        </p:tgtEl>
                                        <p:attrNameLst>
                                          <p:attrName>style.visibility</p:attrName>
                                        </p:attrNameLst>
                                      </p:cBhvr>
                                      <p:to>
                                        <p:strVal val="visible"/>
                                      </p:to>
                                    </p:set>
                                    <p:animEffect transition="in" filter="circle(out)">
                                      <p:cBhvr>
                                        <p:cTn id="7" dur="2000"/>
                                        <p:tgtEl>
                                          <p:spTgt spid="129026">
                                            <p:txEl>
                                              <p:charRg st="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22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22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2293"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生产型增值税：在计算增值税时，只允许上述的①至⑤项列为扣除项目，而不允许将外购固定资产的价款从商品或劳务的销售额中抵扣。</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收入型增值税：在计算增值税时，除允许将上述的①至⑤项列为扣除项目外，还允许将当期固定资产折旧从商品和劳务的销售额中予以扣除。</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2294"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553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55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5541" name="Rectangle 2"/>
          <p:cNvSpPr/>
          <p:nvPr/>
        </p:nvSpPr>
        <p:spPr>
          <a:xfrm>
            <a:off x="358775" y="1925638"/>
            <a:ext cx="8451850" cy="1476375"/>
          </a:xfrm>
          <a:prstGeom prst="rect">
            <a:avLst/>
          </a:prstGeom>
          <a:noFill/>
          <a:ln w="9525">
            <a:noFill/>
          </a:ln>
        </p:spPr>
        <p:txBody>
          <a:bodyPr anchor="ctr" anchorCtr="0">
            <a:spAutoFit/>
          </a:bodyPr>
          <a:p>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月，金元酒厂销售粮食白酒和啤酒给小百花副食品公司，其中白酒开具增值税专用发票，收取不含税价款</a:t>
            </a:r>
            <a:r>
              <a:rPr lang="en-US" altLang="zh-CN" dirty="0">
                <a:solidFill>
                  <a:srgbClr val="000000"/>
                </a:solidFill>
                <a:latin typeface="新宋体" panose="02010609030101010101" pitchFamily="49" charset="-122"/>
                <a:ea typeface="新宋体" panose="02010609030101010101" pitchFamily="49" charset="-122"/>
              </a:rPr>
              <a:t>50 000</a:t>
            </a:r>
            <a:r>
              <a:rPr lang="zh-CN" altLang="en-US" dirty="0">
                <a:solidFill>
                  <a:srgbClr val="000000"/>
                </a:solidFill>
                <a:latin typeface="新宋体" panose="02010609030101010101" pitchFamily="49" charset="-122"/>
                <a:ea typeface="新宋体" panose="02010609030101010101" pitchFamily="49" charset="-122"/>
              </a:rPr>
              <a:t>元，另外收取包装物押金</a:t>
            </a:r>
            <a:r>
              <a:rPr lang="en-US" altLang="zh-CN" dirty="0">
                <a:solidFill>
                  <a:srgbClr val="000000"/>
                </a:solidFill>
                <a:latin typeface="新宋体" panose="02010609030101010101" pitchFamily="49" charset="-122"/>
                <a:ea typeface="新宋体" panose="02010609030101010101" pitchFamily="49" charset="-122"/>
              </a:rPr>
              <a:t>3 000</a:t>
            </a:r>
            <a:r>
              <a:rPr lang="zh-CN" altLang="en-US" dirty="0">
                <a:solidFill>
                  <a:srgbClr val="000000"/>
                </a:solidFill>
                <a:latin typeface="新宋体" panose="02010609030101010101" pitchFamily="49" charset="-122"/>
                <a:ea typeface="新宋体" panose="02010609030101010101" pitchFamily="49" charset="-122"/>
              </a:rPr>
              <a:t>元；啤酒开具普通发票，收取的价税合计款</a:t>
            </a:r>
            <a:r>
              <a:rPr lang="en-US" altLang="zh-CN" dirty="0">
                <a:solidFill>
                  <a:srgbClr val="000000"/>
                </a:solidFill>
                <a:latin typeface="新宋体" panose="02010609030101010101" pitchFamily="49" charset="-122"/>
                <a:ea typeface="新宋体" panose="02010609030101010101" pitchFamily="49" charset="-122"/>
              </a:rPr>
              <a:t>23 400</a:t>
            </a:r>
            <a:r>
              <a:rPr lang="zh-CN" altLang="en-US" dirty="0">
                <a:solidFill>
                  <a:srgbClr val="000000"/>
                </a:solidFill>
                <a:latin typeface="新宋体" panose="02010609030101010101" pitchFamily="49" charset="-122"/>
                <a:ea typeface="新宋体" panose="02010609030101010101" pitchFamily="49" charset="-122"/>
              </a:rPr>
              <a:t>元，另外收取包装物押金</a:t>
            </a:r>
            <a:r>
              <a:rPr lang="en-US" altLang="zh-CN" dirty="0">
                <a:solidFill>
                  <a:srgbClr val="000000"/>
                </a:solidFill>
                <a:latin typeface="新宋体" panose="02010609030101010101" pitchFamily="49" charset="-122"/>
                <a:ea typeface="新宋体" panose="02010609030101010101" pitchFamily="49" charset="-122"/>
              </a:rPr>
              <a:t>1 500</a:t>
            </a:r>
            <a:r>
              <a:rPr lang="zh-CN" altLang="en-US" dirty="0">
                <a:solidFill>
                  <a:srgbClr val="000000"/>
                </a:solidFill>
                <a:latin typeface="新宋体" panose="02010609030101010101" pitchFamily="49" charset="-122"/>
                <a:ea typeface="新宋体" panose="02010609030101010101" pitchFamily="49" charset="-122"/>
              </a:rPr>
              <a:t>元。小百花副食品公司按合同约定，于</a:t>
            </a: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12</a:t>
            </a:r>
            <a:r>
              <a:rPr lang="zh-CN" altLang="en-US" dirty="0">
                <a:solidFill>
                  <a:srgbClr val="000000"/>
                </a:solidFill>
                <a:latin typeface="新宋体" panose="02010609030101010101" pitchFamily="49" charset="-122"/>
                <a:ea typeface="新宋体" panose="02010609030101010101" pitchFamily="49" charset="-122"/>
              </a:rPr>
              <a:t>月将白酒、啤酒包装物全部退还给金元酒厂，并取回全部押金。就此项业务，计算金元酒厂</a:t>
            </a: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月的增值税销项税额。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10595" name="Rectangle 3"/>
          <p:cNvSpPr/>
          <p:nvPr/>
        </p:nvSpPr>
        <p:spPr>
          <a:xfrm>
            <a:off x="468313" y="4948238"/>
            <a:ext cx="8424862" cy="646112"/>
          </a:xfrm>
          <a:prstGeom prst="rect">
            <a:avLst/>
          </a:prstGeom>
          <a:noFill/>
          <a:ln w="9525">
            <a:noFill/>
          </a:ln>
        </p:spPr>
        <p:txBody>
          <a:bodyPr anchor="ctr" anchorCtr="0">
            <a:spAutoFit/>
          </a:bodyPr>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销项税额＝（</a:t>
            </a:r>
            <a:r>
              <a:rPr lang="en-US" altLang="zh-CN" dirty="0">
                <a:solidFill>
                  <a:srgbClr val="000000"/>
                </a:solidFill>
                <a:latin typeface="新宋体" panose="02010609030101010101" pitchFamily="49" charset="-122"/>
                <a:ea typeface="新宋体" panose="02010609030101010101" pitchFamily="49" charset="-122"/>
              </a:rPr>
              <a:t>50 000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3 000÷1.17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23 400÷1.17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12 335.90</a:t>
            </a:r>
            <a:r>
              <a:rPr lang="zh-CN" altLang="en-US" dirty="0">
                <a:solidFill>
                  <a:srgbClr val="000000"/>
                </a:solidFill>
                <a:latin typeface="新宋体" panose="02010609030101010101" pitchFamily="49" charset="-122"/>
                <a:ea typeface="新宋体" panose="02010609030101010101" pitchFamily="49" charset="-122"/>
              </a:rPr>
              <a:t>（元）</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linds(horizontal)">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656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656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656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66566" name="Rectangle 3"/>
          <p:cNvSpPr>
            <a:spLocks noGrp="1"/>
          </p:cNvSpPr>
          <p:nvPr>
            <p:ph idx="1"/>
          </p:nvPr>
        </p:nvSpPr>
        <p:spPr>
          <a:xfrm>
            <a:off x="457200" y="1600200"/>
            <a:ext cx="8491538" cy="4816475"/>
          </a:xfrm>
          <a:ln/>
        </p:spPr>
        <p:txBody>
          <a:bodyPr vert="horz" wrap="square" lIns="91440" tIns="45720" rIns="91440" bIns="45720" anchor="t" anchorCtr="0"/>
          <a:p>
            <a:pPr eaLnBrk="1" hangingPunct="1">
              <a:lnSpc>
                <a:spcPct val="8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视同销售货物行为</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销售额的确定顺序：</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纳税人最近时期同类货物的平均销售价格</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按其他纳税人最近时期同类货物的平均售价</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按组成计税价格确定</a:t>
            </a:r>
            <a:r>
              <a:rPr lang="en-US" altLang="zh-CN" dirty="0">
                <a:solidFill>
                  <a:srgbClr val="000000"/>
                </a:solidFill>
                <a:latin typeface="新宋体" panose="02010609030101010101" pitchFamily="49" charset="-122"/>
                <a:ea typeface="新宋体" panose="02010609030101010101" pitchFamily="49" charset="-122"/>
              </a:rPr>
              <a:t>p54</a:t>
            </a:r>
            <a:endParaRPr lang="en-US" altLang="zh-CN"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Char char=""/>
            </a:pPr>
            <a:r>
              <a:rPr lang="zh-CN" altLang="en-US" sz="2400" dirty="0">
                <a:solidFill>
                  <a:srgbClr val="000000"/>
                </a:solidFill>
                <a:latin typeface="新宋体" panose="02010609030101010101" pitchFamily="49" charset="-122"/>
                <a:ea typeface="新宋体" panose="02010609030101010101" pitchFamily="49" charset="-122"/>
              </a:rPr>
              <a:t>组成计税价格</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Char char=""/>
            </a:pPr>
            <a:r>
              <a:rPr lang="zh-CN" altLang="en-US" sz="2400" dirty="0">
                <a:solidFill>
                  <a:srgbClr val="000000"/>
                </a:solidFill>
                <a:latin typeface="新宋体" panose="02010609030101010101" pitchFamily="49" charset="-122"/>
                <a:ea typeface="新宋体" panose="02010609030101010101" pitchFamily="49" charset="-122"/>
              </a:rPr>
              <a:t>组成计税价格</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消费税额（同时征收消费税时）</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None/>
            </a:pPr>
            <a:r>
              <a:rPr lang="zh-CN" altLang="en-US" sz="2400" dirty="0">
                <a:solidFill>
                  <a:srgbClr val="000000"/>
                </a:solidFill>
                <a:latin typeface="新宋体" panose="02010609030101010101" pitchFamily="49" charset="-122"/>
                <a:ea typeface="新宋体" panose="02010609030101010101" pitchFamily="49" charset="-122"/>
              </a:rPr>
              <a:t>或者</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消费税率）</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None/>
            </a:pPr>
            <a:r>
              <a:rPr lang="zh-CN" altLang="en-US" sz="2000" dirty="0">
                <a:solidFill>
                  <a:srgbClr val="000000"/>
                </a:solidFill>
                <a:latin typeface="新宋体" panose="02010609030101010101" pitchFamily="49" charset="-122"/>
                <a:ea typeface="新宋体" panose="02010609030101010101" pitchFamily="49" charset="-122"/>
              </a:rPr>
              <a:t> 成本</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销售自产货物为实际生产成本，销售外购货物为实际采购成本</a:t>
            </a:r>
            <a:endParaRPr lang="zh-CN" altLang="en-US" sz="2000"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Char char=""/>
            </a:pPr>
            <a:r>
              <a:rPr lang="zh-CN" altLang="en-US" sz="2000" dirty="0">
                <a:solidFill>
                  <a:srgbClr val="000000"/>
                </a:solidFill>
                <a:latin typeface="新宋体" panose="02010609030101010101" pitchFamily="49" charset="-122"/>
                <a:ea typeface="新宋体" panose="02010609030101010101" pitchFamily="49" charset="-122"/>
              </a:rPr>
              <a:t>含税定价时，销售额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含税销售额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1+</a:t>
            </a:r>
            <a:r>
              <a:rPr lang="zh-CN" altLang="en-US" sz="2000" dirty="0">
                <a:solidFill>
                  <a:srgbClr val="000000"/>
                </a:solidFill>
                <a:latin typeface="新宋体" panose="02010609030101010101" pitchFamily="49" charset="-122"/>
                <a:ea typeface="新宋体" panose="02010609030101010101" pitchFamily="49" charset="-122"/>
              </a:rPr>
              <a:t>税率）      </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66567"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758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758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11618" name="Text Box 2"/>
          <p:cNvSpPr txBox="1"/>
          <p:nvPr/>
        </p:nvSpPr>
        <p:spPr>
          <a:xfrm>
            <a:off x="1009650" y="4005263"/>
            <a:ext cx="7594600" cy="646112"/>
          </a:xfrm>
          <a:prstGeom prst="rect">
            <a:avLst/>
          </a:prstGeom>
          <a:noFill/>
          <a:ln w="9525">
            <a:noFill/>
          </a:ln>
        </p:spPr>
        <p:txBody>
          <a:bodyPr>
            <a:spAutoFit/>
          </a:bodyPr>
          <a:p>
            <a:r>
              <a:rPr lang="en-US" altLang="zh-CN" dirty="0">
                <a:solidFill>
                  <a:srgbClr val="000000"/>
                </a:solidFill>
                <a:latin typeface="新宋体" panose="02010609030101010101" pitchFamily="49" charset="-122"/>
                <a:ea typeface="新宋体" panose="02010609030101010101" pitchFamily="49" charset="-122"/>
              </a:rPr>
              <a:t>A</a:t>
            </a:r>
            <a:r>
              <a:rPr lang="zh-CN" altLang="en-US" dirty="0">
                <a:solidFill>
                  <a:srgbClr val="000000"/>
                </a:solidFill>
                <a:latin typeface="新宋体" panose="02010609030101010101" pitchFamily="49" charset="-122"/>
                <a:ea typeface="新宋体" panose="02010609030101010101" pitchFamily="49" charset="-122"/>
              </a:rPr>
              <a:t>型、</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型内衣计税销售额</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100×15+36000×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1+10%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41100(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67590" name="Rectangle 3"/>
          <p:cNvSpPr/>
          <p:nvPr/>
        </p:nvSpPr>
        <p:spPr>
          <a:xfrm>
            <a:off x="900113" y="981075"/>
            <a:ext cx="7632700" cy="1200150"/>
          </a:xfrm>
          <a:prstGeom prst="rect">
            <a:avLst/>
          </a:prstGeom>
          <a:noFill/>
          <a:ln w="9525">
            <a:noFill/>
          </a:ln>
        </p:spPr>
        <p:txBody>
          <a:bodyPr>
            <a:spAutoFit/>
          </a:bodyPr>
          <a:p>
            <a:r>
              <a:rPr lang="zh-CN" altLang="en-US" dirty="0">
                <a:solidFill>
                  <a:srgbClr val="000000"/>
                </a:solidFill>
                <a:latin typeface="新宋体" panose="02010609030101010101" pitchFamily="49" charset="-122"/>
                <a:ea typeface="新宋体" panose="02010609030101010101" pitchFamily="49" charset="-122"/>
              </a:rPr>
              <a:t>某针织厂（一般纳税人），在</a:t>
            </a:r>
            <a:r>
              <a:rPr lang="en-US" altLang="zh-CN" dirty="0">
                <a:solidFill>
                  <a:srgbClr val="000000"/>
                </a:solidFill>
                <a:latin typeface="新宋体" panose="02010609030101010101" pitchFamily="49" charset="-122"/>
                <a:ea typeface="新宋体" panose="02010609030101010101" pitchFamily="49" charset="-122"/>
              </a:rPr>
              <a:t>2004</a:t>
            </a:r>
            <a:r>
              <a:rPr lang="zh-CN" altLang="en-US" dirty="0">
                <a:solidFill>
                  <a:srgbClr val="000000"/>
                </a:solidFill>
                <a:latin typeface="新宋体" panose="02010609030101010101" pitchFamily="49" charset="-122"/>
                <a:ea typeface="新宋体" panose="02010609030101010101" pitchFamily="49" charset="-122"/>
              </a:rPr>
              <a:t>年某月，将自产的针织内衣作为福利发给本厂职工，共发放</a:t>
            </a:r>
            <a:r>
              <a:rPr lang="en-US" altLang="zh-CN" dirty="0">
                <a:solidFill>
                  <a:srgbClr val="000000"/>
                </a:solidFill>
                <a:latin typeface="新宋体" panose="02010609030101010101" pitchFamily="49" charset="-122"/>
                <a:ea typeface="新宋体" panose="02010609030101010101" pitchFamily="49" charset="-122"/>
              </a:rPr>
              <a:t>A</a:t>
            </a:r>
            <a:r>
              <a:rPr lang="zh-CN" altLang="en-US" dirty="0">
                <a:solidFill>
                  <a:srgbClr val="000000"/>
                </a:solidFill>
                <a:latin typeface="新宋体" panose="02010609030101010101" pitchFamily="49" charset="-122"/>
                <a:ea typeface="新宋体" panose="02010609030101010101" pitchFamily="49" charset="-122"/>
              </a:rPr>
              <a:t>型内衣</a:t>
            </a:r>
            <a:r>
              <a:rPr lang="en-US" altLang="zh-CN" dirty="0">
                <a:solidFill>
                  <a:srgbClr val="000000"/>
                </a:solidFill>
                <a:latin typeface="新宋体" panose="02010609030101010101" pitchFamily="49" charset="-122"/>
                <a:ea typeface="新宋体" panose="02010609030101010101" pitchFamily="49" charset="-122"/>
              </a:rPr>
              <a:t>100</a:t>
            </a:r>
            <a:r>
              <a:rPr lang="zh-CN" altLang="en-US" dirty="0">
                <a:solidFill>
                  <a:srgbClr val="000000"/>
                </a:solidFill>
                <a:latin typeface="新宋体" panose="02010609030101010101" pitchFamily="49" charset="-122"/>
                <a:ea typeface="新宋体" panose="02010609030101010101" pitchFamily="49" charset="-122"/>
              </a:rPr>
              <a:t>件，销售价每件</a:t>
            </a:r>
            <a:r>
              <a:rPr lang="en-US" altLang="zh-CN" dirty="0">
                <a:solidFill>
                  <a:srgbClr val="000000"/>
                </a:solidFill>
                <a:latin typeface="新宋体" panose="02010609030101010101" pitchFamily="49" charset="-122"/>
                <a:ea typeface="新宋体" panose="02010609030101010101" pitchFamily="49" charset="-122"/>
              </a:rPr>
              <a:t>15</a:t>
            </a:r>
            <a:r>
              <a:rPr lang="zh-CN" altLang="en-US" dirty="0">
                <a:solidFill>
                  <a:srgbClr val="000000"/>
                </a:solidFill>
                <a:latin typeface="新宋体" panose="02010609030101010101" pitchFamily="49" charset="-122"/>
                <a:ea typeface="新宋体" panose="02010609030101010101" pitchFamily="49" charset="-122"/>
              </a:rPr>
              <a:t>元（不含税）；发放</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a:t>
            </a:r>
            <a:r>
              <a:rPr lang="en-US" altLang="zh-CN" dirty="0">
                <a:solidFill>
                  <a:srgbClr val="000000"/>
                </a:solidFill>
                <a:latin typeface="新宋体" panose="02010609030101010101" pitchFamily="49" charset="-122"/>
                <a:ea typeface="新宋体" panose="02010609030101010101" pitchFamily="49" charset="-122"/>
              </a:rPr>
              <a:t>200</a:t>
            </a:r>
            <a:r>
              <a:rPr lang="zh-CN" altLang="en-US" dirty="0">
                <a:solidFill>
                  <a:srgbClr val="000000"/>
                </a:solidFill>
                <a:latin typeface="新宋体" panose="02010609030101010101" pitchFamily="49" charset="-122"/>
                <a:ea typeface="新宋体" panose="02010609030101010101" pitchFamily="49" charset="-122"/>
              </a:rPr>
              <a:t>件，无销售价，已知制作</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型内衣的总成本为</a:t>
            </a:r>
            <a:r>
              <a:rPr lang="en-US" altLang="zh-CN" dirty="0">
                <a:solidFill>
                  <a:srgbClr val="000000"/>
                </a:solidFill>
                <a:latin typeface="新宋体" panose="02010609030101010101" pitchFamily="49" charset="-122"/>
                <a:ea typeface="新宋体" panose="02010609030101010101" pitchFamily="49" charset="-122"/>
              </a:rPr>
              <a:t>36000</a:t>
            </a:r>
            <a:r>
              <a:rPr lang="zh-CN" altLang="en-US" dirty="0">
                <a:solidFill>
                  <a:srgbClr val="000000"/>
                </a:solidFill>
                <a:latin typeface="新宋体" panose="02010609030101010101" pitchFamily="49" charset="-122"/>
                <a:ea typeface="新宋体" panose="02010609030101010101" pitchFamily="49" charset="-122"/>
              </a:rPr>
              <a:t>元。请计算该厂本月的计税销售额，成本利润率为</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dissolve">
                                      <p:cBhvr>
                                        <p:cTn id="7"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1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861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861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8613"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68614" name="Rectangle 3"/>
          <p:cNvSpPr>
            <a:spLocks noGrp="1"/>
          </p:cNvSpPr>
          <p:nvPr>
            <p:ph idx="1"/>
          </p:nvPr>
        </p:nvSpPr>
        <p:spPr>
          <a:xfrm>
            <a:off x="457200" y="1600200"/>
            <a:ext cx="8229600" cy="3597275"/>
          </a:xfrm>
          <a:ln/>
        </p:spPr>
        <p:txBody>
          <a:bodyPr vert="horz" wrap="square" lIns="91440" tIns="45720" rIns="91440" bIns="45720" anchor="t" anchorCtr="0"/>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进项税额是指纳税人购进货物或接受应税劳务所支付或负担的增值税额。它与销项税额相对应。销售方收取的销项税额就是购买方支付的进项税额。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增值税的核心就是用纳税人收取的销项税抵扣其支付的进项税，其余额为纳税人实际应缴纳的增值税税额。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6861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963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963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963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69638"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69639" name="Rectangle 5"/>
          <p:cNvSpPr/>
          <p:nvPr/>
        </p:nvSpPr>
        <p:spPr>
          <a:xfrm>
            <a:off x="358775" y="1636713"/>
            <a:ext cx="8456613" cy="923925"/>
          </a:xfrm>
          <a:prstGeom prst="rect">
            <a:avLst/>
          </a:prstGeom>
          <a:noFill/>
          <a:ln w="9525">
            <a:noFill/>
          </a:ln>
        </p:spPr>
        <p:txBody>
          <a:bodyPr>
            <a:spAutoFit/>
          </a:bodyPr>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准予抵扣的进项税额</a:t>
            </a:r>
            <a:endParaRPr lang="zh-CN" altLang="en-US" dirty="0">
              <a:solidFill>
                <a:srgbClr val="000000"/>
              </a:solidFill>
              <a:latin typeface="新宋体" panose="02010609030101010101" pitchFamily="49" charset="-122"/>
              <a:ea typeface="新宋体" panose="02010609030101010101" pitchFamily="49" charset="-122"/>
            </a:endParaRPr>
          </a:p>
          <a:p>
            <a:pPr>
              <a:lnSpc>
                <a:spcPct val="90000"/>
              </a:lnSpc>
              <a:spcBef>
                <a:spcPct val="20000"/>
              </a:spcBef>
              <a:buClr>
                <a:srgbClr val="FF6600"/>
              </a:buClr>
              <a:buFont typeface="BatangChe"/>
              <a:buChar char="◈"/>
            </a:pPr>
            <a:r>
              <a:rPr lang="zh-CN" altLang="en-US" dirty="0">
                <a:solidFill>
                  <a:srgbClr val="000000"/>
                </a:solidFill>
                <a:latin typeface="新宋体" panose="02010609030101010101" pitchFamily="49" charset="-122"/>
                <a:ea typeface="新宋体" panose="02010609030101010101" pitchFamily="49" charset="-122"/>
              </a:rPr>
              <a:t>根据税法规定，准予从销项税额中抵扣的进项税额，限于下列增值税扣税凭证上注明的增值税额：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69640" name="Rectangle 6"/>
          <p:cNvSpPr/>
          <p:nvPr/>
        </p:nvSpPr>
        <p:spPr>
          <a:xfrm>
            <a:off x="331788" y="3343275"/>
            <a:ext cx="8455025" cy="2062163"/>
          </a:xfrm>
          <a:prstGeom prst="rect">
            <a:avLst/>
          </a:prstGeom>
          <a:noFill/>
          <a:ln w="9525">
            <a:noFill/>
          </a:ln>
        </p:spPr>
        <p:txBody>
          <a:bodyPr>
            <a:spAutoFit/>
          </a:bodyPr>
          <a:p>
            <a:r>
              <a:rPr lang="en-US" altLang="zh-CN" sz="3200" dirty="0">
                <a:solidFill>
                  <a:srgbClr val="000000"/>
                </a:solidFill>
                <a:latin typeface="新宋体" panose="02010609030101010101" pitchFamily="49" charset="-122"/>
                <a:ea typeface="新宋体" panose="02010609030101010101" pitchFamily="49" charset="-122"/>
              </a:rPr>
              <a:t>1)</a:t>
            </a:r>
            <a:r>
              <a:rPr lang="zh-CN" altLang="en-US" sz="3200" dirty="0">
                <a:solidFill>
                  <a:srgbClr val="000000"/>
                </a:solidFill>
                <a:latin typeface="新宋体" panose="02010609030101010101" pitchFamily="49" charset="-122"/>
                <a:ea typeface="新宋体" panose="02010609030101010101" pitchFamily="49" charset="-122"/>
              </a:rPr>
              <a:t>从销售方取得的增值税专用发票上注明的增值税额。</a:t>
            </a:r>
            <a:endParaRPr lang="zh-CN" altLang="en-US" sz="3200" dirty="0">
              <a:solidFill>
                <a:srgbClr val="000000"/>
              </a:solidFill>
              <a:latin typeface="新宋体" panose="02010609030101010101" pitchFamily="49" charset="-122"/>
              <a:ea typeface="新宋体" panose="02010609030101010101" pitchFamily="49" charset="-122"/>
            </a:endParaRPr>
          </a:p>
          <a:p>
            <a:r>
              <a:rPr lang="en-US" altLang="zh-CN" sz="3200" dirty="0">
                <a:solidFill>
                  <a:srgbClr val="000000"/>
                </a:solidFill>
                <a:latin typeface="新宋体" panose="02010609030101010101" pitchFamily="49" charset="-122"/>
                <a:ea typeface="新宋体" panose="02010609030101010101" pitchFamily="49" charset="-122"/>
              </a:rPr>
              <a:t>2)</a:t>
            </a:r>
            <a:r>
              <a:rPr lang="zh-CN" altLang="en-US" sz="3200" dirty="0">
                <a:solidFill>
                  <a:srgbClr val="000000"/>
                </a:solidFill>
                <a:latin typeface="新宋体" panose="02010609030101010101" pitchFamily="49" charset="-122"/>
                <a:ea typeface="新宋体" panose="02010609030101010101" pitchFamily="49" charset="-122"/>
              </a:rPr>
              <a:t>从海关取得的海关进口增值税专用缴款书上注明的增值税额。</a:t>
            </a:r>
            <a:endParaRPr lang="zh-CN" altLang="en-US" sz="32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065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066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0661" name="Rectangle 3"/>
          <p:cNvSpPr>
            <a:spLocks noGrp="1"/>
          </p:cNvSpPr>
          <p:nvPr>
            <p:ph idx="1"/>
          </p:nvPr>
        </p:nvSpPr>
        <p:spPr>
          <a:xfrm>
            <a:off x="457200" y="1600200"/>
            <a:ext cx="8229600" cy="4713288"/>
          </a:xfrm>
          <a:ln/>
        </p:spPr>
        <p:txBody>
          <a:bodyPr vert="horz" wrap="square" lIns="91440" tIns="45720" rIns="91440" bIns="45720" anchor="t" anchorCtr="0"/>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）购进农产品，除取得增值税专业发票或者海关进口增值税专用缴款书外，按照农产品收购发票或者销售发票上注明的农产品买价和</a:t>
            </a:r>
            <a:r>
              <a:rPr lang="en-US" altLang="zh-CN" dirty="0">
                <a:solidFill>
                  <a:srgbClr val="000000"/>
                </a:solidFill>
                <a:latin typeface="新宋体" panose="02010609030101010101" pitchFamily="49" charset="-122"/>
                <a:ea typeface="新宋体" panose="02010609030101010101" pitchFamily="49" charset="-122"/>
              </a:rPr>
              <a:t>13%</a:t>
            </a:r>
            <a:r>
              <a:rPr lang="zh-CN" altLang="en-US" dirty="0">
                <a:solidFill>
                  <a:srgbClr val="000000"/>
                </a:solidFill>
                <a:latin typeface="新宋体" panose="02010609030101010101" pitchFamily="49" charset="-122"/>
                <a:ea typeface="新宋体" panose="02010609030101010101" pitchFamily="49" charset="-122"/>
              </a:rPr>
              <a:t>的扣除率计算的进项税额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进项税额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买价</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扣除率</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9900CC"/>
              </a:buClr>
              <a:buFont typeface="MS Outlook" panose="05010100010000000000"/>
              <a:buChar char="E"/>
            </a:pPr>
            <a:r>
              <a:rPr lang="zh-CN" altLang="en-US" sz="2400" dirty="0">
                <a:solidFill>
                  <a:srgbClr val="000000"/>
                </a:solidFill>
                <a:latin typeface="新宋体" panose="02010609030101010101" pitchFamily="49" charset="-122"/>
                <a:ea typeface="新宋体" panose="02010609030101010101" pitchFamily="49" charset="-122"/>
              </a:rPr>
              <a:t>农业产品，是指直接从事植物的种植、收割和动物的饲养、捕捞的单位和个人销售的自产而且免征增值税的农业产品</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buClr>
                <a:srgbClr val="9900CC"/>
              </a:buClr>
              <a:buFont typeface="MS Outlook" panose="05010100010000000000"/>
              <a:buChar char="E"/>
            </a:pPr>
            <a:r>
              <a:rPr lang="zh-CN" altLang="en-US" sz="2200" dirty="0">
                <a:solidFill>
                  <a:srgbClr val="000000"/>
                </a:solidFill>
                <a:latin typeface="新宋体" panose="02010609030101010101" pitchFamily="49" charset="-122"/>
                <a:ea typeface="新宋体" panose="02010609030101010101" pitchFamily="49" charset="-122"/>
              </a:rPr>
              <a:t>从农民专业合作社购进的免税农业产品，可按</a:t>
            </a:r>
            <a:r>
              <a:rPr lang="en-US" altLang="zh-CN" sz="2200" dirty="0">
                <a:solidFill>
                  <a:srgbClr val="000000"/>
                </a:solidFill>
                <a:latin typeface="新宋体" panose="02010609030101010101" pitchFamily="49" charset="-122"/>
                <a:ea typeface="新宋体" panose="02010609030101010101" pitchFamily="49" charset="-122"/>
              </a:rPr>
              <a:t>13%</a:t>
            </a:r>
            <a:r>
              <a:rPr lang="zh-CN" altLang="en-US" sz="2200" dirty="0">
                <a:solidFill>
                  <a:srgbClr val="000000"/>
                </a:solidFill>
                <a:latin typeface="新宋体" panose="02010609030101010101" pitchFamily="49" charset="-122"/>
                <a:ea typeface="新宋体" panose="02010609030101010101" pitchFamily="49" charset="-122"/>
              </a:rPr>
              <a:t>扣除率抵扣</a:t>
            </a:r>
            <a:endParaRPr lang="zh-CN" altLang="en-US" sz="2200" dirty="0">
              <a:solidFill>
                <a:srgbClr val="000000"/>
              </a:solidFill>
              <a:latin typeface="新宋体" panose="02010609030101010101" pitchFamily="49" charset="-122"/>
              <a:ea typeface="新宋体" panose="02010609030101010101" pitchFamily="49" charset="-122"/>
            </a:endParaRPr>
          </a:p>
          <a:p>
            <a:pPr eaLnBrk="1" hangingPunct="1">
              <a:buClr>
                <a:srgbClr val="9900CC"/>
              </a:buClr>
              <a:buFont typeface="MS Outlook" panose="05010100010000000000"/>
              <a:buChar char="E"/>
            </a:pPr>
            <a:r>
              <a:rPr lang="zh-CN" altLang="en-US" sz="2400" dirty="0">
                <a:solidFill>
                  <a:srgbClr val="000000"/>
                </a:solidFill>
                <a:latin typeface="新宋体" panose="02010609030101010101" pitchFamily="49" charset="-122"/>
                <a:ea typeface="新宋体" panose="02010609030101010101" pitchFamily="49" charset="-122"/>
              </a:rPr>
              <a:t>购买农业产品的买价，包括纳税人购进农产品在农产品收购发票或者销售发票上注明的价款和按规定缴纳的烟叶税</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112644" name="Rectangle 4"/>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a:t>
            </a:r>
            <a:endPar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70663" name="Text Box 5"/>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168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168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1685" name="Rectangle 3"/>
          <p:cNvSpPr>
            <a:spLocks noGrp="1"/>
          </p:cNvSpPr>
          <p:nvPr>
            <p:ph idx="1"/>
          </p:nvPr>
        </p:nvSpPr>
        <p:spPr>
          <a:ln/>
        </p:spPr>
        <p:txBody>
          <a:bodyPr vert="horz" wrap="square" lIns="91440" tIns="45720" rIns="91440" bIns="45720" anchor="t" anchorCtr="0"/>
          <a:p>
            <a:pPr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对烟叶税纳税人按规定缴纳的烟叶税，准予计入烟叶产品的买价计算增值税进项税额，并在计算应纳税额时予以抵扣。</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烟叶收购金额包括纳税人支付给烟叶销售者的烟叶收购价款和价外补贴，价外补贴统一按烟叶收购价款的</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计算，公式如下：</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烟叶收购金额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烟叶收购价款</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1+10%</a:t>
            </a:r>
            <a:r>
              <a:rPr lang="zh-CN" altLang="en-US"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烟叶税应纳税额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烟叶收购金额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税率（</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准予抵扣的进项税额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（烟叶收购金额＋烟叶税应纳税额）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扣除率</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13668" name="Rectangle 4"/>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a:t>
            </a:r>
            <a:endPar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endParaRPr>
          </a:p>
        </p:txBody>
      </p:sp>
      <p:sp>
        <p:nvSpPr>
          <p:cNvPr id="71687" name="Text Box 5"/>
          <p:cNvSpPr txBox="1"/>
          <p:nvPr/>
        </p:nvSpPr>
        <p:spPr>
          <a:xfrm>
            <a:off x="0" y="928688"/>
            <a:ext cx="8461375" cy="369887"/>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27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27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2709"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72710" name="Rectangle 3"/>
          <p:cNvSpPr>
            <a:spLocks noGrp="1"/>
          </p:cNvSpPr>
          <p:nvPr>
            <p:ph idx="1"/>
          </p:nvPr>
        </p:nvSpPr>
        <p:spPr>
          <a:xfrm>
            <a:off x="254000" y="917575"/>
            <a:ext cx="8548688" cy="5468938"/>
          </a:xfrm>
          <a:ln/>
        </p:spPr>
        <p:txBody>
          <a:bodyPr vert="horz" wrap="square" lIns="91440" tIns="45720" rIns="91440" bIns="45720" anchor="t" anchorCtr="0"/>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）购进或者销售货物以及在生产经营过程中支付运输费用的，按照运输费用结算单据上注明的运输费用金额和</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的扣除率计算的进项税额，公式如下：    </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准予抵扣的进项税额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运费</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扣除率</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Font typeface="Wingdings" panose="05000000000000000000" pitchFamily="2" charset="2"/>
              <a:buChar char=""/>
            </a:pPr>
            <a:r>
              <a:rPr lang="zh-CN" altLang="en-US" sz="2800" dirty="0">
                <a:solidFill>
                  <a:srgbClr val="000000"/>
                </a:solidFill>
                <a:latin typeface="新宋体" panose="02010609030101010101" pitchFamily="49" charset="-122"/>
                <a:ea typeface="新宋体" panose="02010609030101010101" pitchFamily="49" charset="-122"/>
              </a:rPr>
              <a:t>购买或销售免税货物（购进免税农产品除外）所发生的运输费用，不得计算进项税额抵扣</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9900"/>
              </a:buClr>
              <a:buFont typeface="Wingdings" panose="05000000000000000000" pitchFamily="2" charset="2"/>
              <a:buChar char=""/>
            </a:pPr>
            <a:r>
              <a:rPr lang="zh-CN" altLang="en-US" sz="2800" dirty="0">
                <a:solidFill>
                  <a:srgbClr val="000000"/>
                </a:solidFill>
                <a:latin typeface="新宋体" panose="02010609030101010101" pitchFamily="49" charset="-122"/>
                <a:ea typeface="新宋体" panose="02010609030101010101" pitchFamily="49" charset="-122"/>
              </a:rPr>
              <a:t>准予计算进项税额抵扣的货物运费金额是指运输费用结算单据上注明的</a:t>
            </a:r>
            <a:r>
              <a:rPr lang="zh-CN" altLang="en-US" sz="2800" u="sng" dirty="0">
                <a:solidFill>
                  <a:srgbClr val="000000"/>
                </a:solidFill>
                <a:latin typeface="新宋体" panose="02010609030101010101" pitchFamily="49" charset="-122"/>
                <a:ea typeface="新宋体" panose="02010609030101010101" pitchFamily="49" charset="-122"/>
              </a:rPr>
              <a:t>运输费用、建设基金</a:t>
            </a:r>
            <a:r>
              <a:rPr lang="zh-CN" altLang="en-US" sz="2800" dirty="0">
                <a:solidFill>
                  <a:srgbClr val="000000"/>
                </a:solidFill>
                <a:latin typeface="新宋体" panose="02010609030101010101" pitchFamily="49" charset="-122"/>
                <a:ea typeface="新宋体" panose="02010609030101010101" pitchFamily="49" charset="-122"/>
              </a:rPr>
              <a:t>，不包括装卸费、保险费等其他杂费</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3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373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373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3733" name="Rectangle 2"/>
          <p:cNvSpPr/>
          <p:nvPr/>
        </p:nvSpPr>
        <p:spPr>
          <a:xfrm>
            <a:off x="177800" y="2065338"/>
            <a:ext cx="8704263" cy="1201737"/>
          </a:xfrm>
          <a:prstGeom prst="rect">
            <a:avLst/>
          </a:prstGeom>
          <a:noFill/>
          <a:ln w="9525">
            <a:noFill/>
          </a:ln>
        </p:spPr>
        <p:txBody>
          <a:bodyPr anchor="ctr" anchorCtr="0">
            <a:spAutoFit/>
          </a:bodyPr>
          <a:p>
            <a:r>
              <a:rPr lang="zh-CN" altLang="en-US" dirty="0">
                <a:solidFill>
                  <a:srgbClr val="000000"/>
                </a:solidFill>
                <a:latin typeface="新宋体" panose="02010609030101010101" pitchFamily="49" charset="-122"/>
                <a:ea typeface="新宋体" panose="02010609030101010101" pitchFamily="49" charset="-122"/>
              </a:rPr>
              <a:t>天和有限公司为增值税一般纳税人，本月购进原材料一批，取得增值税专用发票，注明支付的货款为</a:t>
            </a:r>
            <a:r>
              <a:rPr lang="en-US" altLang="zh-CN" dirty="0">
                <a:solidFill>
                  <a:srgbClr val="000000"/>
                </a:solidFill>
                <a:latin typeface="新宋体" panose="02010609030101010101" pitchFamily="49" charset="-122"/>
                <a:ea typeface="新宋体" panose="02010609030101010101" pitchFamily="49" charset="-122"/>
              </a:rPr>
              <a:t>1000 000</a:t>
            </a:r>
            <a:r>
              <a:rPr lang="zh-CN" altLang="en-US" dirty="0">
                <a:solidFill>
                  <a:srgbClr val="000000"/>
                </a:solidFill>
                <a:latin typeface="新宋体" panose="02010609030101010101" pitchFamily="49" charset="-122"/>
                <a:ea typeface="新宋体" panose="02010609030101010101" pitchFamily="49" charset="-122"/>
              </a:rPr>
              <a:t>元，进项税额</a:t>
            </a:r>
            <a:r>
              <a:rPr lang="en-US" altLang="zh-CN" dirty="0">
                <a:solidFill>
                  <a:srgbClr val="000000"/>
                </a:solidFill>
                <a:latin typeface="新宋体" panose="02010609030101010101" pitchFamily="49" charset="-122"/>
                <a:ea typeface="新宋体" panose="02010609030101010101" pitchFamily="49" charset="-122"/>
              </a:rPr>
              <a:t>170000</a:t>
            </a:r>
            <a:r>
              <a:rPr lang="zh-CN" altLang="en-US" dirty="0">
                <a:solidFill>
                  <a:srgbClr val="000000"/>
                </a:solidFill>
                <a:latin typeface="新宋体" panose="02010609030101010101" pitchFamily="49" charset="-122"/>
                <a:ea typeface="新宋体" panose="02010609030101010101" pitchFamily="49" charset="-122"/>
              </a:rPr>
              <a:t>元；另外支付购货的运输费用</a:t>
            </a:r>
            <a:r>
              <a:rPr lang="en-US" altLang="zh-CN" dirty="0">
                <a:solidFill>
                  <a:srgbClr val="000000"/>
                </a:solidFill>
                <a:latin typeface="新宋体" panose="02010609030101010101" pitchFamily="49" charset="-122"/>
                <a:ea typeface="新宋体" panose="02010609030101010101" pitchFamily="49" charset="-122"/>
              </a:rPr>
              <a:t>30000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货票上注明运费</a:t>
            </a:r>
            <a:r>
              <a:rPr lang="en-US" altLang="zh-CN" dirty="0">
                <a:solidFill>
                  <a:srgbClr val="000000"/>
                </a:solidFill>
                <a:latin typeface="新宋体" panose="02010609030101010101" pitchFamily="49" charset="-122"/>
                <a:ea typeface="新宋体" panose="02010609030101010101" pitchFamily="49" charset="-122"/>
              </a:rPr>
              <a:t>21000</a:t>
            </a:r>
            <a:r>
              <a:rPr lang="zh-CN" altLang="en-US" dirty="0">
                <a:solidFill>
                  <a:srgbClr val="000000"/>
                </a:solidFill>
                <a:latin typeface="新宋体" panose="02010609030101010101" pitchFamily="49" charset="-122"/>
                <a:ea typeface="新宋体" panose="02010609030101010101" pitchFamily="49" charset="-122"/>
              </a:rPr>
              <a:t>元、保险费</a:t>
            </a:r>
            <a:r>
              <a:rPr lang="en-US" altLang="zh-CN" dirty="0">
                <a:solidFill>
                  <a:srgbClr val="000000"/>
                </a:solidFill>
                <a:latin typeface="新宋体" panose="02010609030101010101" pitchFamily="49" charset="-122"/>
                <a:ea typeface="新宋体" panose="02010609030101010101" pitchFamily="49" charset="-122"/>
              </a:rPr>
              <a:t>4800</a:t>
            </a:r>
            <a:r>
              <a:rPr lang="zh-CN" altLang="en-US" dirty="0">
                <a:solidFill>
                  <a:srgbClr val="000000"/>
                </a:solidFill>
                <a:latin typeface="新宋体" panose="02010609030101010101" pitchFamily="49" charset="-122"/>
                <a:ea typeface="新宋体" panose="02010609030101010101" pitchFamily="49" charset="-122"/>
              </a:rPr>
              <a:t>元、装卸费</a:t>
            </a:r>
            <a:r>
              <a:rPr lang="en-US" altLang="zh-CN" dirty="0">
                <a:solidFill>
                  <a:srgbClr val="000000"/>
                </a:solidFill>
                <a:latin typeface="新宋体" panose="02010609030101010101" pitchFamily="49" charset="-122"/>
                <a:ea typeface="新宋体" panose="02010609030101010101" pitchFamily="49" charset="-122"/>
              </a:rPr>
              <a:t>3 600</a:t>
            </a:r>
            <a:r>
              <a:rPr lang="zh-CN" altLang="en-US" dirty="0">
                <a:solidFill>
                  <a:srgbClr val="000000"/>
                </a:solidFill>
                <a:latin typeface="新宋体" panose="02010609030101010101" pitchFamily="49" charset="-122"/>
                <a:ea typeface="新宋体" panose="02010609030101010101" pitchFamily="49" charset="-122"/>
              </a:rPr>
              <a:t>元、建设基金</a:t>
            </a:r>
            <a:r>
              <a:rPr lang="en-US" altLang="zh-CN" dirty="0">
                <a:solidFill>
                  <a:srgbClr val="000000"/>
                </a:solidFill>
                <a:latin typeface="新宋体" panose="02010609030101010101" pitchFamily="49" charset="-122"/>
                <a:ea typeface="新宋体" panose="02010609030101010101" pitchFamily="49" charset="-122"/>
              </a:rPr>
              <a:t>600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。本月专用发票和货运发票已经税务机关认证并通过。请计算当期可以抵扣的进项税额。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15715" name="Rectangle 3"/>
          <p:cNvSpPr/>
          <p:nvPr/>
        </p:nvSpPr>
        <p:spPr>
          <a:xfrm>
            <a:off x="539750" y="4659313"/>
            <a:ext cx="8208963" cy="646112"/>
          </a:xfrm>
          <a:prstGeom prst="rect">
            <a:avLst/>
          </a:prstGeom>
          <a:noFill/>
          <a:ln w="9525">
            <a:noFill/>
          </a:ln>
        </p:spPr>
        <p:txBody>
          <a:bodyPr anchor="ctr" anchorCtr="0">
            <a:spAutoFit/>
          </a:bodyPr>
          <a:p>
            <a:pPr indent="266700"/>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indent="266700"/>
            <a:r>
              <a:rPr lang="zh-CN" altLang="en-US" dirty="0">
                <a:solidFill>
                  <a:srgbClr val="000000"/>
                </a:solidFill>
                <a:latin typeface="新宋体" panose="02010609030101010101" pitchFamily="49" charset="-122"/>
                <a:ea typeface="新宋体" panose="02010609030101010101" pitchFamily="49" charset="-122"/>
              </a:rPr>
              <a:t>当期可以抵扣的进项税额＝</a:t>
            </a:r>
            <a:r>
              <a:rPr lang="en-US" altLang="zh-CN" dirty="0">
                <a:solidFill>
                  <a:srgbClr val="000000"/>
                </a:solidFill>
                <a:latin typeface="新宋体" panose="02010609030101010101" pitchFamily="49" charset="-122"/>
                <a:ea typeface="新宋体" panose="02010609030101010101" pitchFamily="49" charset="-122"/>
              </a:rPr>
              <a:t>170 000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(21 000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600)×7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171 512(</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linds(horizontal)">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47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47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4757"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74758" name="Text Box 3"/>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74759" name="Rectangle 4"/>
          <p:cNvSpPr/>
          <p:nvPr/>
        </p:nvSpPr>
        <p:spPr>
          <a:xfrm>
            <a:off x="358775" y="1636713"/>
            <a:ext cx="8456613" cy="369887"/>
          </a:xfrm>
          <a:prstGeom prst="rect">
            <a:avLst/>
          </a:prstGeom>
          <a:noFill/>
          <a:ln w="9525">
            <a:noFill/>
          </a:ln>
        </p:spPr>
        <p:txBody>
          <a:bodyPr>
            <a:spAutoFit/>
          </a:bodyPr>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不得从销项税额抵扣的进项税额（</a:t>
            </a:r>
            <a:r>
              <a:rPr lang="en-US" altLang="zh-CN" dirty="0">
                <a:solidFill>
                  <a:srgbClr val="000000"/>
                </a:solidFill>
                <a:latin typeface="新宋体" panose="02010609030101010101" pitchFamily="49" charset="-122"/>
                <a:ea typeface="新宋体" panose="02010609030101010101" pitchFamily="49" charset="-122"/>
              </a:rPr>
              <a:t>58</a:t>
            </a:r>
            <a:r>
              <a:rPr lang="zh-CN" altLang="en-US" dirty="0">
                <a:solidFill>
                  <a:srgbClr val="000000"/>
                </a:solidFill>
                <a:latin typeface="新宋体" panose="02010609030101010101" pitchFamily="49" charset="-122"/>
                <a:ea typeface="新宋体" panose="02010609030101010101" pitchFamily="49" charset="-122"/>
              </a:rPr>
              <a:t>页）</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74760" name="Rectangle 5"/>
          <p:cNvSpPr/>
          <p:nvPr/>
        </p:nvSpPr>
        <p:spPr>
          <a:xfrm>
            <a:off x="346075" y="2241550"/>
            <a:ext cx="8208963" cy="369888"/>
          </a:xfrm>
          <a:prstGeom prst="rect">
            <a:avLst/>
          </a:prstGeom>
          <a:noFill/>
          <a:ln w="9525">
            <a:noFill/>
          </a:ln>
        </p:spPr>
        <p:txBody>
          <a:bodyPr>
            <a:spAutoFit/>
          </a:bodyPr>
          <a:p>
            <a:r>
              <a:rPr lang="zh-CN" altLang="en-US" dirty="0">
                <a:solidFill>
                  <a:srgbClr val="000000"/>
                </a:solidFill>
                <a:latin typeface="新宋体" panose="02010609030101010101" pitchFamily="49" charset="-122"/>
                <a:ea typeface="新宋体" panose="02010609030101010101" pitchFamily="49" charset="-122"/>
              </a:rPr>
              <a:t>按照</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增值税暂行条例</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规定，不得从销项税额中抵扣的有：</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114694" name="Text Box 6"/>
          <p:cNvSpPr txBox="1">
            <a:spLocks noChangeArrowheads="1"/>
          </p:cNvSpPr>
          <p:nvPr/>
        </p:nvSpPr>
        <p:spPr bwMode="auto">
          <a:xfrm>
            <a:off x="465138" y="3092450"/>
            <a:ext cx="8489950" cy="1754188"/>
          </a:xfrm>
          <a:prstGeom prst="rect">
            <a:avLst/>
          </a:prstGeom>
          <a:noFill/>
          <a:ln w="9525" algn="ctr">
            <a:noFill/>
            <a:miter lim="800000"/>
          </a:ln>
          <a:effectLst/>
        </p:spPr>
        <p:txBody>
          <a:bodyPr>
            <a:spAutoFit/>
          </a:bodyPr>
          <a:lstStyle/>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纳税人购进货物或者应税劳务，取得的增值税扣税凭证不符合法律、行政法规或者国务院税务主管部门有关规定的，进项税额不得抵扣</a:t>
            </a:r>
            <a:endPar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用于非增值税应税项目、免征增值税项目、集体福利或者个人消费的购进货物或者应税劳务</a:t>
            </a:r>
            <a:endPar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非正常损失的购进货物及相关的应税劳务，如因管理不善造成被盗、丢失、霉烂变质的损失</a:t>
            </a:r>
            <a:endPar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331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331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317" name="Rectangle 2"/>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消费型增值税：在计算增值税时，除允许将上述的①至⑤项列为扣除项目外，还允许从商品和劳务销售额中一次性的扣除当期购进固定资产总额。</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生产型增值额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收入型增值额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折旧</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消费型增值额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当期购进固定资产总额</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13318" name="Rectangle 3"/>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57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57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578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75782" name="Rectangle 3"/>
          <p:cNvSpPr>
            <a:spLocks noGrp="1"/>
          </p:cNvSpPr>
          <p:nvPr>
            <p:ph idx="1"/>
          </p:nvPr>
        </p:nvSpPr>
        <p:spPr>
          <a:xfrm>
            <a:off x="457200" y="1667510"/>
            <a:ext cx="8229600" cy="4458970"/>
          </a:xfrm>
          <a:ln/>
        </p:spPr>
        <p:txBody>
          <a:bodyPr vert="horz" wrap="square" lIns="91440" tIns="45720" rIns="91440" bIns="45720" anchor="t" anchorCtr="0"/>
          <a:p>
            <a:pPr marL="609600" indent="-609600" eaLnBrk="1" hangingPunct="1">
              <a:lnSpc>
                <a:spcPct val="80000"/>
              </a:lnSpc>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2.</a:t>
            </a:r>
            <a:r>
              <a:rPr lang="zh-CN" altLang="en-US" sz="2400" dirty="0">
                <a:solidFill>
                  <a:srgbClr val="000000"/>
                </a:solidFill>
                <a:latin typeface="新宋体" panose="02010609030101010101" pitchFamily="49" charset="-122"/>
                <a:ea typeface="新宋体" panose="02010609030101010101" pitchFamily="49" charset="-122"/>
              </a:rPr>
              <a:t>不得从销项税额抵扣的进项税额</a:t>
            </a:r>
            <a:endParaRPr lang="zh-CN" altLang="en-US" sz="24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非正常损失的在产品、产成品所耗用的购进货物或者应税劳务</a:t>
            </a:r>
            <a:endParaRPr lang="zh-CN" altLang="en-US" sz="24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国务院财政、税务主管部门规定的纳税人自用消费品（纳税人自用的应征消费税的摩托车、汽车、游艇，其进项税额不得抵扣）</a:t>
            </a:r>
            <a:endParaRPr lang="zh-CN" altLang="en-US" sz="24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②</a:t>
            </a:r>
            <a:r>
              <a:rPr lang="en-US" altLang="zh-CN" sz="2400" dirty="0">
                <a:solidFill>
                  <a:srgbClr val="000000"/>
                </a:solidFill>
                <a:latin typeface="新宋体" panose="02010609030101010101" pitchFamily="49" charset="-122"/>
                <a:ea typeface="新宋体" panose="02010609030101010101" pitchFamily="49" charset="-122"/>
              </a:rPr>
              <a:t>-⑤</a:t>
            </a:r>
            <a:r>
              <a:rPr lang="zh-CN" altLang="en-US" sz="2400" dirty="0">
                <a:solidFill>
                  <a:srgbClr val="000000"/>
                </a:solidFill>
                <a:latin typeface="新宋体" panose="02010609030101010101" pitchFamily="49" charset="-122"/>
                <a:ea typeface="新宋体" panose="02010609030101010101" pitchFamily="49" charset="-122"/>
              </a:rPr>
              <a:t>规定的货物的运输费用和销售免税货物的运输费用不得抵扣</a:t>
            </a:r>
            <a:endParaRPr lang="zh-CN" altLang="en-US" sz="2400" dirty="0">
              <a:solidFill>
                <a:srgbClr val="000000"/>
              </a:solidFill>
              <a:latin typeface="新宋体" panose="02010609030101010101" pitchFamily="49" charset="-122"/>
              <a:ea typeface="新宋体" panose="02010609030101010101" pitchFamily="49" charset="-122"/>
            </a:endParaRP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一般纳税人兼营免税项目或者非增值税应税劳务而无法划分不得抵扣进项税额时，计算不得抵扣的进项税额的方法：</a:t>
            </a:r>
            <a:endParaRPr lang="zh-CN" altLang="en-US" sz="2400" dirty="0">
              <a:solidFill>
                <a:srgbClr val="000000"/>
              </a:solidFill>
              <a:latin typeface="新宋体" panose="02010609030101010101" pitchFamily="49" charset="-122"/>
              <a:ea typeface="新宋体" panose="02010609030101010101" pitchFamily="49" charset="-122"/>
            </a:endParaRPr>
          </a:p>
          <a:p>
            <a:pPr marL="990600" lvl="1" indent="-533400" eaLnBrk="1" hangingPunct="1">
              <a:lnSpc>
                <a:spcPct val="80000"/>
              </a:lnSpc>
              <a:buFont typeface="BatangChe"/>
              <a:buNone/>
            </a:pPr>
            <a:r>
              <a:rPr lang="zh-CN" altLang="en-US" sz="2000" dirty="0">
                <a:solidFill>
                  <a:srgbClr val="000000"/>
                </a:solidFill>
                <a:latin typeface="新宋体" panose="02010609030101010101" pitchFamily="49" charset="-122"/>
                <a:ea typeface="新宋体" panose="02010609030101010101" pitchFamily="49" charset="-122"/>
              </a:rPr>
              <a:t>不得抵扣进项税额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当月无法划分的全部进项税额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当月免税项目销</a:t>
            </a:r>
            <a:endParaRPr lang="zh-CN" altLang="en-US" sz="2000" dirty="0">
              <a:solidFill>
                <a:srgbClr val="000000"/>
              </a:solidFill>
              <a:latin typeface="新宋体" panose="02010609030101010101" pitchFamily="49" charset="-122"/>
              <a:ea typeface="新宋体" panose="02010609030101010101" pitchFamily="49" charset="-122"/>
            </a:endParaRPr>
          </a:p>
          <a:p>
            <a:pPr marL="990600" lvl="1" indent="-533400" eaLnBrk="1" hangingPunct="1">
              <a:lnSpc>
                <a:spcPct val="80000"/>
              </a:lnSpc>
              <a:buFont typeface="BatangChe"/>
              <a:buNone/>
            </a:pPr>
            <a:r>
              <a:rPr lang="zh-CN" altLang="en-US" sz="2000" dirty="0">
                <a:solidFill>
                  <a:srgbClr val="000000"/>
                </a:solidFill>
                <a:latin typeface="新宋体" panose="02010609030101010101" pitchFamily="49" charset="-122"/>
                <a:ea typeface="新宋体" panose="02010609030101010101" pitchFamily="49" charset="-122"/>
              </a:rPr>
              <a:t>售额、非增值税应税劳务营业额合计</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当月全部销售额营业额合计</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7578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680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680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52579"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某厂外购一批材料用于应税货物的生产，取得增值税专用发票，价款</a:t>
            </a:r>
            <a:r>
              <a:rPr lang="en-US" altLang="zh-CN" dirty="0">
                <a:solidFill>
                  <a:srgbClr val="000000"/>
                </a:solidFill>
                <a:latin typeface="新宋体" panose="02010609030101010101" pitchFamily="49" charset="-122"/>
                <a:ea typeface="新宋体" panose="02010609030101010101" pitchFamily="49" charset="-122"/>
              </a:rPr>
              <a:t>10000</a:t>
            </a:r>
            <a:r>
              <a:rPr lang="zh-CN" altLang="en-US" dirty="0">
                <a:solidFill>
                  <a:srgbClr val="000000"/>
                </a:solidFill>
                <a:latin typeface="新宋体" panose="02010609030101010101" pitchFamily="49" charset="-122"/>
                <a:ea typeface="新宋体" panose="02010609030101010101" pitchFamily="49" charset="-122"/>
              </a:rPr>
              <a:t>元，增值税</a:t>
            </a:r>
            <a:r>
              <a:rPr lang="en-US" altLang="zh-CN" dirty="0">
                <a:solidFill>
                  <a:srgbClr val="000000"/>
                </a:solidFill>
                <a:latin typeface="新宋体" panose="02010609030101010101" pitchFamily="49" charset="-122"/>
                <a:ea typeface="新宋体" panose="02010609030101010101" pitchFamily="49" charset="-122"/>
              </a:rPr>
              <a:t>1700</a:t>
            </a:r>
            <a:r>
              <a:rPr lang="zh-CN" altLang="en-US" dirty="0">
                <a:solidFill>
                  <a:srgbClr val="000000"/>
                </a:solidFill>
                <a:latin typeface="新宋体" panose="02010609030101010101" pitchFamily="49" charset="-122"/>
                <a:ea typeface="新宋体" panose="02010609030101010101" pitchFamily="49" charset="-122"/>
              </a:rPr>
              <a:t>元；外购一批材料用于应税和免税货物的生产，价款</a:t>
            </a:r>
            <a:r>
              <a:rPr lang="en-US" altLang="zh-CN" dirty="0">
                <a:solidFill>
                  <a:srgbClr val="000000"/>
                </a:solidFill>
                <a:latin typeface="新宋体" panose="02010609030101010101" pitchFamily="49" charset="-122"/>
                <a:ea typeface="新宋体" panose="02010609030101010101" pitchFamily="49" charset="-122"/>
              </a:rPr>
              <a:t>20000</a:t>
            </a:r>
            <a:r>
              <a:rPr lang="zh-CN" altLang="en-US" dirty="0">
                <a:solidFill>
                  <a:srgbClr val="000000"/>
                </a:solidFill>
                <a:latin typeface="新宋体" panose="02010609030101010101" pitchFamily="49" charset="-122"/>
                <a:ea typeface="新宋体" panose="02010609030101010101" pitchFamily="49" charset="-122"/>
              </a:rPr>
              <a:t>元，增值税</a:t>
            </a:r>
            <a:r>
              <a:rPr lang="en-US" altLang="zh-CN" dirty="0">
                <a:solidFill>
                  <a:srgbClr val="000000"/>
                </a:solidFill>
                <a:latin typeface="新宋体" panose="02010609030101010101" pitchFamily="49" charset="-122"/>
                <a:ea typeface="新宋体" panose="02010609030101010101" pitchFamily="49" charset="-122"/>
              </a:rPr>
              <a:t>3400</a:t>
            </a:r>
            <a:r>
              <a:rPr lang="zh-CN" altLang="en-US" dirty="0">
                <a:solidFill>
                  <a:srgbClr val="000000"/>
                </a:solidFill>
                <a:latin typeface="新宋体" panose="02010609030101010101" pitchFamily="49" charset="-122"/>
                <a:ea typeface="新宋体" panose="02010609030101010101" pitchFamily="49" charset="-122"/>
              </a:rPr>
              <a:t>元，当月应税货物销售额</a:t>
            </a:r>
            <a:r>
              <a:rPr lang="en-US" altLang="zh-CN" dirty="0">
                <a:solidFill>
                  <a:srgbClr val="000000"/>
                </a:solidFill>
                <a:latin typeface="新宋体" panose="02010609030101010101" pitchFamily="49" charset="-122"/>
                <a:ea typeface="新宋体" panose="02010609030101010101" pitchFamily="49" charset="-122"/>
              </a:rPr>
              <a:t>50000</a:t>
            </a:r>
            <a:r>
              <a:rPr lang="zh-CN" altLang="en-US" dirty="0">
                <a:solidFill>
                  <a:srgbClr val="000000"/>
                </a:solidFill>
                <a:latin typeface="新宋体" panose="02010609030101010101" pitchFamily="49" charset="-122"/>
                <a:ea typeface="新宋体" panose="02010609030101010101" pitchFamily="49" charset="-122"/>
              </a:rPr>
              <a:t>元，免税货物销售额</a:t>
            </a:r>
            <a:r>
              <a:rPr lang="en-US" altLang="zh-CN" dirty="0">
                <a:solidFill>
                  <a:srgbClr val="000000"/>
                </a:solidFill>
                <a:latin typeface="新宋体" panose="02010609030101010101" pitchFamily="49" charset="-122"/>
                <a:ea typeface="新宋体" panose="02010609030101010101" pitchFamily="49" charset="-122"/>
              </a:rPr>
              <a:t>70000</a:t>
            </a:r>
            <a:r>
              <a:rPr lang="zh-CN" altLang="en-US" dirty="0">
                <a:solidFill>
                  <a:srgbClr val="000000"/>
                </a:solidFill>
                <a:latin typeface="新宋体" panose="02010609030101010101" pitchFamily="49" charset="-122"/>
                <a:ea typeface="新宋体" panose="02010609030101010101" pitchFamily="49" charset="-122"/>
              </a:rPr>
              <a:t>元，当月不可抵扣的进项税额为：</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lnSpc>
                <a:spcPct val="90000"/>
              </a:lnSpc>
            </a:pPr>
            <a:r>
              <a:rPr lang="en-US" altLang="zh-CN" dirty="0">
                <a:solidFill>
                  <a:srgbClr val="000000"/>
                </a:solidFill>
                <a:latin typeface="新宋体" panose="02010609030101010101" pitchFamily="49" charset="-122"/>
                <a:ea typeface="新宋体" panose="02010609030101010101" pitchFamily="49" charset="-122"/>
              </a:rPr>
              <a:t>3400×70000÷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50000+70000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=1983.33</a:t>
            </a:r>
            <a:r>
              <a:rPr lang="zh-CN" altLang="en-US" dirty="0">
                <a:solidFill>
                  <a:srgbClr val="000000"/>
                </a:solidFill>
                <a:latin typeface="新宋体" panose="02010609030101010101" pitchFamily="49" charset="-122"/>
                <a:ea typeface="新宋体" panose="02010609030101010101" pitchFamily="49" charset="-122"/>
              </a:rPr>
              <a:t>（元）</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52579">
                                            <p:txEl>
                                              <p:charRg st="127" end="163"/>
                                            </p:txEl>
                                          </p:spTgt>
                                        </p:tgtEl>
                                        <p:attrNameLst>
                                          <p:attrName>style.visibility</p:attrName>
                                        </p:attrNameLst>
                                      </p:cBhvr>
                                      <p:to>
                                        <p:strVal val="visible"/>
                                      </p:to>
                                    </p:set>
                                    <p:animEffect transition="in" filter="plus(in)">
                                      <p:cBhvr>
                                        <p:cTn id="7" dur="2000"/>
                                        <p:tgtEl>
                                          <p:spTgt spid="152579">
                                            <p:txEl>
                                              <p:charRg st="127" end="163"/>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782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782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7829" name="Rectangle 2"/>
          <p:cNvSpPr>
            <a:spLocks noGrp="1"/>
          </p:cNvSpPr>
          <p:nvPr>
            <p:ph type="title"/>
          </p:nvPr>
        </p:nvSpPr>
        <p:spPr>
          <a:ln/>
        </p:spPr>
        <p:txBody>
          <a:bodyPr vert="horz" wrap="square" lIns="91440" tIns="45720" rIns="91440" bIns="45720" anchor="ctr" anchorCtr="0"/>
          <a:p>
            <a:pPr algn="l" eaLnBrk="1" hangingPunct="1"/>
            <a:r>
              <a:rPr lang="en-US" altLang="zh-CN" kern="1200" dirty="0">
                <a:solidFill>
                  <a:srgbClr val="000000"/>
                </a:solidFill>
                <a:latin typeface="新宋体" panose="02010609030101010101" pitchFamily="49" charset="-122"/>
                <a:ea typeface="新宋体" panose="02010609030101010101" pitchFamily="49" charset="-122"/>
                <a:cs typeface="Estrangelo Edessa" pitchFamily="66" charset="0"/>
              </a:rPr>
              <a:t>    </a:t>
            </a:r>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练习</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50531" name="Rectangle 3"/>
          <p:cNvSpPr>
            <a:spLocks noGrp="1"/>
          </p:cNvSpPr>
          <p:nvPr>
            <p:ph idx="1"/>
          </p:nvPr>
        </p:nvSpPr>
        <p:spPr>
          <a:ln/>
        </p:spPr>
        <p:txBody>
          <a:bodyPr vert="horz" wrap="square" lIns="91440" tIns="45720" rIns="91440" bIns="45720" anchor="t" anchorCtr="0"/>
          <a:p>
            <a:pPr marL="609600" indent="-609600" eaLnBrk="1" hangingPunct="1"/>
            <a:r>
              <a:rPr lang="zh-CN" altLang="en-US" dirty="0">
                <a:solidFill>
                  <a:srgbClr val="000000"/>
                </a:solidFill>
                <a:latin typeface="新宋体" panose="02010609030101010101" pitchFamily="49" charset="-122"/>
                <a:ea typeface="新宋体" panose="02010609030101010101" pitchFamily="49" charset="-122"/>
              </a:rPr>
              <a:t>下列涉及进项税额不得从销项税额中抵扣的是（  ）</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将外购的货物用于基建工程</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将外购的货物发给职工做福利</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将外购的货物无偿赠送他人</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将外购货物作为实物投资</a:t>
            </a:r>
            <a:endParaRPr lang="zh-CN" altLang="en-US" dirty="0">
              <a:solidFill>
                <a:srgbClr val="000000"/>
              </a:solidFill>
              <a:latin typeface="新宋体" panose="02010609030101010101" pitchFamily="49" charset="-122"/>
              <a:ea typeface="新宋体" panose="02010609030101010101" pitchFamily="49" charset="-122"/>
            </a:endParaRPr>
          </a:p>
          <a:p>
            <a:pPr marL="990600" lvl="1" indent="-533400"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AB</a:t>
            </a: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50531">
                                            <p:txEl>
                                              <p:charRg st="77" end="83"/>
                                            </p:txEl>
                                          </p:spTgt>
                                        </p:tgtEl>
                                        <p:attrNameLst>
                                          <p:attrName>style.visibility</p:attrName>
                                        </p:attrNameLst>
                                      </p:cBhvr>
                                      <p:to>
                                        <p:strVal val="visible"/>
                                      </p:to>
                                    </p:set>
                                    <p:animEffect transition="in" filter="plus(in)">
                                      <p:cBhvr>
                                        <p:cTn id="7" dur="2000"/>
                                        <p:tgtEl>
                                          <p:spTgt spid="150531">
                                            <p:txEl>
                                              <p:charRg st="77" end="83"/>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885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885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8853" name="Rectangle 3"/>
          <p:cNvSpPr>
            <a:spLocks noGrp="1"/>
          </p:cNvSpPr>
          <p:nvPr>
            <p:ph idx="1"/>
          </p:nvPr>
        </p:nvSpPr>
        <p:spPr>
          <a:xfrm>
            <a:off x="0" y="1049338"/>
            <a:ext cx="8961438" cy="5280025"/>
          </a:xfrm>
          <a:ln/>
        </p:spPr>
        <p:txBody>
          <a:bodyPr vert="horz" wrap="square" lIns="91440" tIns="45720" rIns="91440" bIns="45720" anchor="t" anchorCtr="0"/>
          <a:p>
            <a:pPr eaLnBrk="1" hangingPunct="1">
              <a:lnSpc>
                <a:spcPct val="90000"/>
              </a:lnSpc>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税法对增值税一般纳税人购进货物或应税劳务，规定除取得防伪税控系统开具的增值税专用发票外，其进项税额抵扣时间应按如下规定执行。</a:t>
            </a:r>
            <a:endParaRPr lang="zh-CN" altLang="en-US" sz="24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工业生产企业购进货物</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包括外购货物所支付的运输费用</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，在购进的货物已验收入库后，才能申报抵扣进项税额；对货物尚未到达企业或尚未验收入库的，其进项税额不得作为纳税当期进项税额予以抵扣。</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78854"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87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987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987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9877" name="Rectangle 2"/>
          <p:cNvSpPr>
            <a:spLocks noGrp="1"/>
          </p:cNvSpPr>
          <p:nvPr>
            <p:ph idx="1"/>
          </p:nvPr>
        </p:nvSpPr>
        <p:spPr>
          <a:xfrm>
            <a:off x="0" y="1049338"/>
            <a:ext cx="8961438" cy="5280025"/>
          </a:xfrm>
          <a:ln/>
        </p:spPr>
        <p:txBody>
          <a:bodyPr vert="horz" wrap="square" lIns="91440" tIns="45720" rIns="91440" bIns="45720" anchor="t" anchorCtr="0"/>
          <a:p>
            <a:pPr eaLnBrk="1" hangingPunct="1">
              <a:lnSpc>
                <a:spcPct val="90000"/>
              </a:lnSpc>
              <a:buFont typeface="BatangChe"/>
              <a:buNone/>
            </a:pPr>
            <a:r>
              <a:rPr lang="zh-CN" altLang="en-US" sz="4000" dirty="0">
                <a:solidFill>
                  <a:srgbClr val="000000"/>
                </a:solidFill>
                <a:latin typeface="新宋体" panose="02010609030101010101" pitchFamily="49" charset="-122"/>
                <a:ea typeface="新宋体" panose="02010609030101010101" pitchFamily="49" charset="-122"/>
              </a:rPr>
              <a:t>进项税额申报抵扣时间的规定</a:t>
            </a:r>
            <a:endParaRPr lang="zh-CN" altLang="en-US" sz="40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商业企业购进货物</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包括外购货物所支付的运输费用</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，必须在购进的货物付款后</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采用分期付款方式的，应在所有款项支付完毕后</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才能申报抵扣进项税额，尚未付款或未开出承兑商业汇票的，或分期付款，所有款项未支付完毕的，其进项税额不得作为纳税当期进项税额予以抵扣。商业企业接受投资、捐赠或分配的货物，则以收到增值税专用发票的时间为申报抵扣进项税额的时限。</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一般纳税人购进应税劳务，在劳务费用支付后，才能申报抵扣进项税额，对接受应税劳务但尚未支付款项的，其进项税额不得作为纳税当期进项税额予以抵扣。</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79878" name="Rectangle 3"/>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089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090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0901" name="Rectangle 3"/>
          <p:cNvSpPr>
            <a:spLocks noGrp="1"/>
          </p:cNvSpPr>
          <p:nvPr>
            <p:ph idx="1"/>
          </p:nvPr>
        </p:nvSpPr>
        <p:spPr>
          <a:xfrm>
            <a:off x="457200" y="1077913"/>
            <a:ext cx="8229600" cy="4525962"/>
          </a:xfrm>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一般纳税人应纳税额的计算</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0902"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80903" name="Rectangle 5"/>
          <p:cNvSpPr/>
          <p:nvPr/>
        </p:nvSpPr>
        <p:spPr>
          <a:xfrm>
            <a:off x="401638" y="1795463"/>
            <a:ext cx="7993062" cy="369887"/>
          </a:xfrm>
          <a:prstGeom prst="rect">
            <a:avLst/>
          </a:prstGeom>
          <a:noFill/>
          <a:ln w="9525">
            <a:noFill/>
          </a:ln>
        </p:spPr>
        <p:txBody>
          <a:bodyPr>
            <a:spAutoFit/>
          </a:bodyPr>
          <a:p>
            <a:r>
              <a:rPr lang="zh-CN" altLang="en-US" dirty="0">
                <a:solidFill>
                  <a:srgbClr val="000000"/>
                </a:solidFill>
                <a:latin typeface="新宋体" panose="02010609030101010101" pitchFamily="49" charset="-122"/>
                <a:ea typeface="新宋体" panose="02010609030101010101" pitchFamily="49" charset="-122"/>
              </a:rPr>
              <a:t>应纳税额＝当期销项税额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当期进项税额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0904" name="Text Box 6"/>
          <p:cNvSpPr txBox="1"/>
          <p:nvPr/>
        </p:nvSpPr>
        <p:spPr>
          <a:xfrm>
            <a:off x="401638" y="2514600"/>
            <a:ext cx="7704137" cy="1477963"/>
          </a:xfrm>
          <a:prstGeom prst="rect">
            <a:avLst/>
          </a:prstGeom>
          <a:noFill/>
          <a:ln w="9525">
            <a:noFill/>
          </a:ln>
        </p:spPr>
        <p:txBody>
          <a:bodyPr>
            <a:spAutoFit/>
          </a:bodyPr>
          <a:p>
            <a:pPr marL="342900" indent="-342900">
              <a:buNone/>
            </a:pPr>
            <a:r>
              <a:rPr lang="zh-CN" altLang="en-US" dirty="0">
                <a:solidFill>
                  <a:srgbClr val="000000"/>
                </a:solidFill>
                <a:latin typeface="新宋体" panose="02010609030101010101" pitchFamily="49" charset="-122"/>
                <a:ea typeface="新宋体" panose="02010609030101010101" pitchFamily="49" charset="-122"/>
              </a:rPr>
              <a:t>需要注意的问题：</a:t>
            </a:r>
            <a:endParaRPr lang="zh-CN" altLang="en-US" dirty="0">
              <a:solidFill>
                <a:srgbClr val="000000"/>
              </a:solidFill>
              <a:latin typeface="新宋体" panose="02010609030101010101" pitchFamily="49" charset="-122"/>
              <a:ea typeface="新宋体" panose="02010609030101010101" pitchFamily="49" charset="-122"/>
            </a:endParaRPr>
          </a:p>
          <a:p>
            <a:pPr marL="342900" indent="-342900">
              <a:buAutoNum type="arabicParenR"/>
            </a:pPr>
            <a:r>
              <a:rPr lang="zh-CN" altLang="en-US" dirty="0">
                <a:solidFill>
                  <a:srgbClr val="000000"/>
                </a:solidFill>
                <a:latin typeface="新宋体" panose="02010609030101010101" pitchFamily="49" charset="-122"/>
                <a:ea typeface="新宋体" panose="02010609030101010101" pitchFamily="49" charset="-122"/>
              </a:rPr>
              <a:t>当期进项税额不足抵扣的处理</a:t>
            </a:r>
            <a:endParaRPr lang="zh-CN" altLang="en-US" dirty="0">
              <a:solidFill>
                <a:srgbClr val="000000"/>
              </a:solidFill>
              <a:latin typeface="新宋体" panose="02010609030101010101" pitchFamily="49" charset="-122"/>
              <a:ea typeface="新宋体" panose="02010609030101010101" pitchFamily="49" charset="-122"/>
            </a:endParaRPr>
          </a:p>
          <a:p>
            <a:pPr marL="342900" indent="-342900">
              <a:buNone/>
            </a:pPr>
            <a:r>
              <a:rPr lang="zh-CN" altLang="en-US" dirty="0">
                <a:solidFill>
                  <a:srgbClr val="000000"/>
                </a:solidFill>
                <a:latin typeface="新宋体" panose="02010609030101010101" pitchFamily="49" charset="-122"/>
                <a:ea typeface="新宋体" panose="02010609030101010101" pitchFamily="49" charset="-122"/>
              </a:rPr>
              <a:t>  由于增值税实行购进扣税法，有时企业当期购进的货物很多，在计算应纳税额时会出现当期销项税额小于当期进项税额而不足抵扣的情况。此时，当期进项税额不足抵扣的部分可以结转下期继续抵扣</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192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192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18787" name="Rectangle 3"/>
          <p:cNvSpPr>
            <a:spLocks noGrp="1" noChangeArrowheads="1"/>
          </p:cNvSpPr>
          <p:nvPr>
            <p:ph idx="1"/>
          </p:nvPr>
        </p:nvSpPr>
        <p:spPr>
          <a:xfrm>
            <a:off x="414338" y="1135063"/>
            <a:ext cx="8229600" cy="47736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一般纳税人应纳税额的计算</a:t>
            </a:r>
            <a:endPar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1"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a:t>
            </a:r>
            <a:r>
              <a:rPr kumimoji="1"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扣减当期进项税额的规定</a:t>
            </a:r>
            <a:endParaRPr kumimoji="1"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1"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已抵扣进项税额的货物或应税劳务事后改变用途，用于非增值税应税项目、免税项目、集体福利或者个人消费、发生非正常损失时，应当将这部分抵扣的进项税从</a:t>
            </a:r>
            <a:r>
              <a:rPr kumimoji="1" lang="zh-CN" altLang="en-US" sz="2400" b="0" i="1" u="sng"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当期</a:t>
            </a:r>
            <a:r>
              <a:rPr kumimoji="1"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的进项税额中扣减；无法确定进项税额的，按照实际成本计算应扣减的进项税额。</a:t>
            </a:r>
            <a:endParaRPr kumimoji="1"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实际成本</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进价</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运费</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保险费</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其他有关费用（进口）</a:t>
            </a:r>
            <a:endPar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实际成本</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进价</a:t>
            </a:r>
            <a:r>
              <a:rPr kumimoji="0" lang="en-US" altLang="zh-CN"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a:t>
            </a:r>
            <a:r>
              <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运费（国内购进）</a:t>
            </a:r>
            <a:endParaRPr kumimoji="0" lang="zh-CN" altLang="en-US" sz="24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endParaRPr>
          </a:p>
        </p:txBody>
      </p:sp>
      <p:sp>
        <p:nvSpPr>
          <p:cNvPr id="81926"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94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294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294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2949"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一般纳税人应纳税额的计算</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3) </a:t>
            </a:r>
            <a:r>
              <a:rPr lang="zh-CN" altLang="en-US" dirty="0">
                <a:solidFill>
                  <a:srgbClr val="000000"/>
                </a:solidFill>
                <a:latin typeface="新宋体" panose="02010609030101010101" pitchFamily="49" charset="-122"/>
                <a:ea typeface="新宋体" panose="02010609030101010101" pitchFamily="49" charset="-122"/>
              </a:rPr>
              <a:t>销货退回或折让的处理</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一般纳税人销售货物或者应税劳务，开具增值税专用发票后，发生销售货物退回或者折让、开票有误等情形，应按国家税务总局的规定开具红字增值税专用发票。未按规定开具红字增值税专用发票的，增值额不得从销项税额中扣减。</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2950"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7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397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397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3973" name="Rectangle 3"/>
          <p:cNvSpPr>
            <a:spLocks noGrp="1"/>
          </p:cNvSpPr>
          <p:nvPr>
            <p:ph idx="1"/>
          </p:nvPr>
        </p:nvSpPr>
        <p:spPr>
          <a:xfrm>
            <a:off x="457200" y="1600200"/>
            <a:ext cx="8461375" cy="4525963"/>
          </a:xfrm>
          <a:ln/>
        </p:spPr>
        <p:txBody>
          <a:bodyPr vert="horz" wrap="square" lIns="91440" tIns="45720" rIns="91440" bIns="45720" anchor="t" anchorCtr="0"/>
          <a:p>
            <a:pPr eaLnBrk="1" hangingPunct="1"/>
            <a:r>
              <a:rPr lang="zh-CN" altLang="en-US" dirty="0">
                <a:solidFill>
                  <a:srgbClr val="000000"/>
                </a:solidFill>
                <a:latin typeface="新宋体" panose="02010609030101010101" pitchFamily="49" charset="-122"/>
                <a:ea typeface="新宋体" panose="02010609030101010101" pitchFamily="49" charset="-122"/>
              </a:rPr>
              <a:t>一般纳税人应纳税额的计算</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3) </a:t>
            </a:r>
            <a:r>
              <a:rPr lang="zh-CN" altLang="en-US" dirty="0">
                <a:solidFill>
                  <a:srgbClr val="000000"/>
                </a:solidFill>
                <a:latin typeface="新宋体" panose="02010609030101010101" pitchFamily="49" charset="-122"/>
                <a:ea typeface="新宋体" panose="02010609030101010101" pitchFamily="49" charset="-122"/>
              </a:rPr>
              <a:t>销货退回或折让的处理</a:t>
            </a:r>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增值税一般纳税人因为销售退回或销售折让而退还给购买方的增值税额，应从当期的销项税额中扣减；因购进货物退出或者折让而收回的增值税额应从发生购进货物退出或者折让当期的进项税额中扣减。</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3974" name="Rectangle 4"/>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499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499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4997" name="Rectangle 2"/>
          <p:cNvSpPr/>
          <p:nvPr/>
        </p:nvSpPr>
        <p:spPr>
          <a:xfrm>
            <a:off x="395288" y="1317625"/>
            <a:ext cx="8451850" cy="1692275"/>
          </a:xfrm>
          <a:prstGeom prst="rect">
            <a:avLst/>
          </a:prstGeom>
          <a:noFill/>
          <a:ln w="9525">
            <a:noFill/>
          </a:ln>
        </p:spPr>
        <p:txBody>
          <a:bodyPr anchor="ctr" anchorCtr="0">
            <a:spAutoFit/>
          </a:bodyPr>
          <a:p>
            <a:r>
              <a:rPr lang="zh-CN" altLang="en-US" sz="2600" dirty="0">
                <a:solidFill>
                  <a:srgbClr val="000000"/>
                </a:solidFill>
                <a:latin typeface="新宋体" panose="02010609030101010101" pitchFamily="49" charset="-122"/>
                <a:ea typeface="新宋体" panose="02010609030101010101" pitchFamily="49" charset="-122"/>
              </a:rPr>
              <a:t>天元商业有限公司月初购进一批饮料，取得专用发票上注明价款</a:t>
            </a:r>
            <a:r>
              <a:rPr lang="en-US" altLang="zh-CN" sz="2600" dirty="0">
                <a:solidFill>
                  <a:srgbClr val="000000"/>
                </a:solidFill>
                <a:latin typeface="新宋体" panose="02010609030101010101" pitchFamily="49" charset="-122"/>
                <a:ea typeface="新宋体" panose="02010609030101010101" pitchFamily="49" charset="-122"/>
              </a:rPr>
              <a:t>80 000</a:t>
            </a:r>
            <a:r>
              <a:rPr lang="zh-CN" altLang="en-US" sz="2600" dirty="0">
                <a:solidFill>
                  <a:srgbClr val="000000"/>
                </a:solidFill>
                <a:latin typeface="新宋体" panose="02010609030101010101" pitchFamily="49" charset="-122"/>
                <a:ea typeface="新宋体" panose="02010609030101010101" pitchFamily="49" charset="-122"/>
              </a:rPr>
              <a:t>元，税金</a:t>
            </a:r>
            <a:r>
              <a:rPr lang="en-US" altLang="zh-CN" sz="2600" dirty="0">
                <a:solidFill>
                  <a:srgbClr val="000000"/>
                </a:solidFill>
                <a:latin typeface="新宋体" panose="02010609030101010101" pitchFamily="49" charset="-122"/>
                <a:ea typeface="新宋体" panose="02010609030101010101" pitchFamily="49" charset="-122"/>
              </a:rPr>
              <a:t>13 600</a:t>
            </a:r>
            <a:r>
              <a:rPr lang="zh-CN" altLang="en-US" sz="2600" dirty="0">
                <a:solidFill>
                  <a:srgbClr val="000000"/>
                </a:solidFill>
                <a:latin typeface="新宋体" panose="02010609030101010101" pitchFamily="49" charset="-122"/>
                <a:ea typeface="新宋体" panose="02010609030101010101" pitchFamily="49" charset="-122"/>
              </a:rPr>
              <a:t>元，货款已支付，另支付运输企业运输费</a:t>
            </a:r>
            <a:r>
              <a:rPr lang="en-US" altLang="zh-CN" sz="2600" dirty="0">
                <a:solidFill>
                  <a:srgbClr val="000000"/>
                </a:solidFill>
                <a:latin typeface="新宋体" panose="02010609030101010101" pitchFamily="49" charset="-122"/>
                <a:ea typeface="新宋体" panose="02010609030101010101" pitchFamily="49" charset="-122"/>
              </a:rPr>
              <a:t>1 000</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有货运发票</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7</a:t>
            </a:r>
            <a:r>
              <a:rPr lang="zh-CN" altLang="en-US" sz="2600" dirty="0">
                <a:solidFill>
                  <a:srgbClr val="000000"/>
                </a:solidFill>
                <a:latin typeface="新宋体" panose="02010609030101010101" pitchFamily="49" charset="-122"/>
                <a:ea typeface="新宋体" panose="02010609030101010101" pitchFamily="49" charset="-122"/>
              </a:rPr>
              <a:t>月末将其中的</a:t>
            </a:r>
            <a:r>
              <a:rPr lang="en-US" altLang="zh-CN" sz="2600" dirty="0">
                <a:solidFill>
                  <a:srgbClr val="000000"/>
                </a:solidFill>
                <a:latin typeface="新宋体" panose="02010609030101010101" pitchFamily="49" charset="-122"/>
                <a:ea typeface="新宋体" panose="02010609030101010101" pitchFamily="49" charset="-122"/>
              </a:rPr>
              <a:t>5</a:t>
            </a:r>
            <a:r>
              <a:rPr lang="zh-CN" altLang="en-US" sz="2600" dirty="0">
                <a:solidFill>
                  <a:srgbClr val="000000"/>
                </a:solidFill>
                <a:latin typeface="新宋体" panose="02010609030101010101" pitchFamily="49" charset="-122"/>
                <a:ea typeface="新宋体" panose="02010609030101010101" pitchFamily="49" charset="-122"/>
              </a:rPr>
              <a:t>％作为福利发放给职工。请计算当月可以抵扣的进项税额。</a:t>
            </a:r>
            <a:endParaRPr lang="zh-CN" altLang="en-US" sz="2600" dirty="0">
              <a:solidFill>
                <a:srgbClr val="000000"/>
              </a:solidFill>
              <a:latin typeface="新宋体" panose="02010609030101010101" pitchFamily="49" charset="-122"/>
              <a:ea typeface="新宋体" panose="02010609030101010101" pitchFamily="49" charset="-122"/>
            </a:endParaRPr>
          </a:p>
        </p:txBody>
      </p:sp>
      <p:sp>
        <p:nvSpPr>
          <p:cNvPr id="128003" name="Rectangle 3"/>
          <p:cNvSpPr/>
          <p:nvPr/>
        </p:nvSpPr>
        <p:spPr>
          <a:xfrm>
            <a:off x="539750" y="3716338"/>
            <a:ext cx="8353425" cy="1679575"/>
          </a:xfrm>
          <a:prstGeom prst="rect">
            <a:avLst/>
          </a:prstGeom>
          <a:noFill/>
          <a:ln w="9525">
            <a:noFill/>
          </a:ln>
        </p:spPr>
        <p:txBody>
          <a:bodyPr/>
          <a:p>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答案</a:t>
            </a:r>
            <a:r>
              <a:rPr lang="en-US" altLang="zh-CN" sz="2600" dirty="0">
                <a:solidFill>
                  <a:srgbClr val="000000"/>
                </a:solidFill>
                <a:latin typeface="新宋体" panose="02010609030101010101" pitchFamily="49" charset="-122"/>
                <a:ea typeface="新宋体" panose="02010609030101010101" pitchFamily="49" charset="-122"/>
              </a:rPr>
              <a:t>】</a:t>
            </a:r>
            <a:endParaRPr lang="en-US" altLang="zh-CN" sz="2600" dirty="0">
              <a:solidFill>
                <a:srgbClr val="000000"/>
              </a:solidFill>
              <a:latin typeface="新宋体" panose="02010609030101010101" pitchFamily="49" charset="-122"/>
              <a:ea typeface="新宋体" panose="02010609030101010101" pitchFamily="49" charset="-122"/>
            </a:endParaRPr>
          </a:p>
          <a:p>
            <a:r>
              <a:rPr lang="zh-CN" altLang="en-US" sz="2600" dirty="0">
                <a:solidFill>
                  <a:srgbClr val="000000"/>
                </a:solidFill>
                <a:latin typeface="新宋体" panose="02010609030101010101" pitchFamily="49" charset="-122"/>
                <a:ea typeface="新宋体" panose="02010609030101010101" pitchFamily="49" charset="-122"/>
              </a:rPr>
              <a:t>进项税额转出＝</a:t>
            </a:r>
            <a:r>
              <a:rPr lang="en-US" altLang="zh-CN" sz="2600" dirty="0">
                <a:solidFill>
                  <a:srgbClr val="000000"/>
                </a:solidFill>
                <a:latin typeface="新宋体" panose="02010609030101010101" pitchFamily="49" charset="-122"/>
                <a:ea typeface="新宋体" panose="02010609030101010101" pitchFamily="49" charset="-122"/>
              </a:rPr>
              <a:t>(13600</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1000×7</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)×5</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683.5(</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当月进项税＝</a:t>
            </a:r>
            <a:r>
              <a:rPr lang="en-US" altLang="zh-CN" sz="2600" dirty="0">
                <a:solidFill>
                  <a:srgbClr val="000000"/>
                </a:solidFill>
                <a:latin typeface="新宋体" panose="02010609030101010101" pitchFamily="49" charset="-122"/>
                <a:ea typeface="新宋体" panose="02010609030101010101" pitchFamily="49" charset="-122"/>
              </a:rPr>
              <a:t>13600</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1000×7</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683.5</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12986.5(</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endParaRPr lang="en-US" altLang="zh-CN" sz="26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blinds(horizontal)">
                                      <p:cBhvr>
                                        <p:cTn id="7" dur="500"/>
                                        <p:tgtEl>
                                          <p:spTgt spid="128003"/>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433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43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4341"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4342" name="Rectangle 3"/>
          <p:cNvSpPr>
            <a:spLocks noGrp="1"/>
          </p:cNvSpPr>
          <p:nvPr>
            <p:ph idx="1"/>
          </p:nvPr>
        </p:nvSpPr>
        <p:spPr>
          <a:xfrm>
            <a:off x="209550" y="874713"/>
            <a:ext cx="8229600" cy="5265737"/>
          </a:xfrm>
          <a:ln/>
        </p:spPr>
        <p:txBody>
          <a:bodyPr vert="horz" wrap="square" lIns="91440" tIns="45720" rIns="91440" bIns="45720" anchor="t" anchorCtr="0"/>
          <a:p>
            <a:pPr eaLnBrk="1" hangingPunct="1"/>
            <a:r>
              <a:rPr lang="zh-CN" altLang="en-US" sz="2800" dirty="0">
                <a:solidFill>
                  <a:srgbClr val="000000"/>
                </a:solidFill>
                <a:latin typeface="新宋体" panose="02010609030101010101" pitchFamily="49" charset="-122"/>
                <a:ea typeface="新宋体" panose="02010609030101010101" pitchFamily="49" charset="-122"/>
              </a:rPr>
              <a:t>增值税法是指国家制定的调整增值税征收与缴纳之间权利与义务有关的法律规范的总称。</a:t>
            </a:r>
            <a:endParaRPr lang="zh-CN" altLang="en-US" sz="2800" dirty="0">
              <a:solidFill>
                <a:srgbClr val="000000"/>
              </a:solidFill>
              <a:latin typeface="新宋体" panose="02010609030101010101" pitchFamily="49" charset="-122"/>
              <a:ea typeface="新宋体" panose="02010609030101010101" pitchFamily="49" charset="-122"/>
            </a:endParaRPr>
          </a:p>
          <a:p>
            <a:pPr eaLnBrk="1" hangingPunct="1"/>
            <a:r>
              <a:rPr lang="zh-CN" altLang="en-US" sz="2800" dirty="0">
                <a:solidFill>
                  <a:srgbClr val="000000"/>
                </a:solidFill>
                <a:latin typeface="新宋体" panose="02010609030101010101" pitchFamily="49" charset="-122"/>
                <a:ea typeface="新宋体" panose="02010609030101010101" pitchFamily="49" charset="-122"/>
              </a:rPr>
              <a:t>增值税的特点：</a:t>
            </a:r>
            <a:endParaRPr lang="zh-CN" altLang="en-US" sz="28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保持税收中性</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对于同一商品，不论中间环节有多少，只要增值额相同，税负就相同</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普遍征税</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征税范围相对较广，对大部分商品征税</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税负由最终消费者承担</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实行道道环节征税，但不重复征税，最终消费者是全部税款的承担者</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实行税款抵扣制度</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计算应纳税款时，要扣除商品在以前生产环节已负担的税款，避免重复征税</a:t>
            </a:r>
            <a:endParaRPr lang="zh-CN" altLang="en-US" sz="2400" dirty="0">
              <a:solidFill>
                <a:srgbClr val="000000"/>
              </a:solidFill>
              <a:latin typeface="新宋体" panose="02010609030101010101" pitchFamily="49" charset="-122"/>
              <a:ea typeface="新宋体" panose="02010609030101010101" pitchFamily="49" charset="-122"/>
            </a:endParaRP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实行比例税率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使征收简便易行</a:t>
            </a:r>
            <a:endParaRPr lang="zh-CN" altLang="en-US" sz="2400" dirty="0">
              <a:solidFill>
                <a:srgbClr val="000000"/>
              </a:solidFill>
              <a:latin typeface="新宋体" panose="02010609030101010101" pitchFamily="49" charset="-122"/>
              <a:ea typeface="新宋体" panose="02010609030101010101" pitchFamily="49" charset="-122"/>
            </a:endParaRPr>
          </a:p>
        </p:txBody>
      </p:sp>
      <p:pic>
        <p:nvPicPr>
          <p:cNvPr id="14343" name="Picture 4" descr="j0095727"/>
          <p:cNvPicPr>
            <a:picLocks noChangeAspect="1"/>
          </p:cNvPicPr>
          <p:nvPr/>
        </p:nvPicPr>
        <p:blipFill>
          <a:blip r:embed="rId1"/>
          <a:stretch>
            <a:fillRect/>
          </a:stretch>
        </p:blipFill>
        <p:spPr>
          <a:xfrm>
            <a:off x="7054850" y="1281113"/>
            <a:ext cx="2089150" cy="977900"/>
          </a:xfrm>
          <a:prstGeom prst="rect">
            <a:avLst/>
          </a:prstGeom>
          <a:noFill/>
          <a:ln w="9525">
            <a:noFill/>
          </a:ln>
        </p:spPr>
      </p:pic>
    </p:spTree>
  </p:cSld>
  <p:clrMapOvr>
    <a:masterClrMapping/>
  </p:clrMapOvr>
  <p:transition spd="med">
    <p:dissolve/>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60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60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6021" name="Rectangle 2"/>
          <p:cNvSpPr>
            <a:spLocks noGrp="1"/>
          </p:cNvSpPr>
          <p:nvPr>
            <p:ph type="title"/>
          </p:nvPr>
        </p:nvSpPr>
        <p:spPr>
          <a:ln/>
        </p:spPr>
        <p:txBody>
          <a:bodyPr vert="horz" wrap="square" lIns="91440" tIns="45720" rIns="91440" bIns="45720" anchor="ctr" anchorCtr="0"/>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86022" name="Rectangle 3"/>
          <p:cNvSpPr>
            <a:spLocks noGrp="1"/>
          </p:cNvSpPr>
          <p:nvPr>
            <p:ph idx="1"/>
          </p:nvPr>
        </p:nvSpPr>
        <p:spPr>
          <a:xfrm>
            <a:off x="457200" y="976313"/>
            <a:ext cx="8229600" cy="5149850"/>
          </a:xfrm>
          <a:ln/>
        </p:spPr>
        <p:txBody>
          <a:bodyPr vert="horz" wrap="square" lIns="91440" tIns="45720" rIns="91440" bIns="45720" anchor="t" anchorCtr="0"/>
          <a:p>
            <a:pPr marL="609600" indent="-609600"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某生产企业为增值税一般纳税人，适用增值税税率</a:t>
            </a:r>
            <a:r>
              <a:rPr lang="en-US" altLang="zh-CN" sz="2800" dirty="0">
                <a:solidFill>
                  <a:srgbClr val="000000"/>
                </a:solidFill>
                <a:latin typeface="新宋体" panose="02010609030101010101" pitchFamily="49" charset="-122"/>
                <a:ea typeface="新宋体" panose="02010609030101010101" pitchFamily="49" charset="-122"/>
              </a:rPr>
              <a:t>17%</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2009</a:t>
            </a:r>
            <a:r>
              <a:rPr lang="zh-CN" altLang="en-US" sz="2800" dirty="0">
                <a:solidFill>
                  <a:srgbClr val="000000"/>
                </a:solidFill>
                <a:latin typeface="新宋体" panose="02010609030101010101" pitchFamily="49" charset="-122"/>
                <a:ea typeface="新宋体" panose="02010609030101010101" pitchFamily="49" charset="-122"/>
              </a:rPr>
              <a:t>年</a:t>
            </a:r>
            <a:r>
              <a:rPr lang="en-US" altLang="zh-CN" sz="2800" dirty="0">
                <a:solidFill>
                  <a:srgbClr val="000000"/>
                </a:solidFill>
                <a:latin typeface="新宋体" panose="02010609030101010101" pitchFamily="49" charset="-122"/>
                <a:ea typeface="新宋体" panose="02010609030101010101" pitchFamily="49" charset="-122"/>
              </a:rPr>
              <a:t>5</a:t>
            </a:r>
            <a:r>
              <a:rPr lang="zh-CN" altLang="en-US" sz="2800" dirty="0">
                <a:solidFill>
                  <a:srgbClr val="000000"/>
                </a:solidFill>
                <a:latin typeface="新宋体" panose="02010609030101010101" pitchFamily="49" charset="-122"/>
                <a:ea typeface="新宋体" panose="02010609030101010101" pitchFamily="49" charset="-122"/>
              </a:rPr>
              <a:t>月份的有关经济业务如下：</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800" dirty="0">
                <a:solidFill>
                  <a:srgbClr val="000000"/>
                </a:solidFill>
                <a:latin typeface="新宋体" panose="02010609030101010101" pitchFamily="49" charset="-122"/>
                <a:ea typeface="新宋体" panose="02010609030101010101" pitchFamily="49" charset="-122"/>
              </a:rPr>
              <a:t>销售甲产品给</a:t>
            </a:r>
            <a:r>
              <a:rPr lang="en-US" altLang="zh-CN" sz="2800" dirty="0">
                <a:solidFill>
                  <a:srgbClr val="000000"/>
                </a:solidFill>
                <a:latin typeface="新宋体" panose="02010609030101010101" pitchFamily="49" charset="-122"/>
                <a:ea typeface="新宋体" panose="02010609030101010101" pitchFamily="49" charset="-122"/>
              </a:rPr>
              <a:t>A</a:t>
            </a:r>
            <a:r>
              <a:rPr lang="zh-CN" altLang="en-US" sz="2800" dirty="0">
                <a:solidFill>
                  <a:srgbClr val="000000"/>
                </a:solidFill>
                <a:latin typeface="新宋体" panose="02010609030101010101" pitchFamily="49" charset="-122"/>
                <a:ea typeface="新宋体" panose="02010609030101010101" pitchFamily="49" charset="-122"/>
              </a:rPr>
              <a:t>商场，开具增值税专用发票，取得不含税销售额</a:t>
            </a:r>
            <a:r>
              <a:rPr lang="en-US" altLang="zh-CN" sz="2800" dirty="0">
                <a:solidFill>
                  <a:srgbClr val="000000"/>
                </a:solidFill>
                <a:latin typeface="新宋体" panose="02010609030101010101" pitchFamily="49" charset="-122"/>
                <a:ea typeface="新宋体" panose="02010609030101010101" pitchFamily="49" charset="-122"/>
              </a:rPr>
              <a:t>80</a:t>
            </a:r>
            <a:r>
              <a:rPr lang="zh-CN" altLang="en-US" sz="2800" dirty="0">
                <a:solidFill>
                  <a:srgbClr val="000000"/>
                </a:solidFill>
                <a:latin typeface="新宋体" panose="02010609030101010101" pitchFamily="49" charset="-122"/>
                <a:ea typeface="新宋体" panose="02010609030101010101" pitchFamily="49" charset="-122"/>
              </a:rPr>
              <a:t>万元，另开具普通发票，取得销售甲产品的送货运输费收入</a:t>
            </a:r>
            <a:r>
              <a:rPr lang="en-US" altLang="zh-CN" sz="2800" dirty="0">
                <a:solidFill>
                  <a:srgbClr val="000000"/>
                </a:solidFill>
                <a:latin typeface="新宋体" panose="02010609030101010101" pitchFamily="49" charset="-122"/>
                <a:ea typeface="新宋体" panose="02010609030101010101" pitchFamily="49" charset="-122"/>
              </a:rPr>
              <a:t>5.85</a:t>
            </a:r>
            <a:r>
              <a:rPr lang="zh-CN" altLang="en-US" sz="2800" dirty="0">
                <a:solidFill>
                  <a:srgbClr val="000000"/>
                </a:solidFill>
                <a:latin typeface="新宋体" panose="02010609030101010101" pitchFamily="49" charset="-122"/>
                <a:ea typeface="新宋体" panose="02010609030101010101" pitchFamily="49" charset="-122"/>
              </a:rPr>
              <a:t>万元；</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800" dirty="0">
                <a:solidFill>
                  <a:srgbClr val="000000"/>
                </a:solidFill>
                <a:latin typeface="新宋体" panose="02010609030101010101" pitchFamily="49" charset="-122"/>
                <a:ea typeface="新宋体" panose="02010609030101010101" pitchFamily="49" charset="-122"/>
              </a:rPr>
              <a:t>销售乙产品，开具普通发票，取得含税销售额</a:t>
            </a:r>
            <a:r>
              <a:rPr lang="en-US" altLang="zh-CN" sz="2800" dirty="0">
                <a:solidFill>
                  <a:srgbClr val="000000"/>
                </a:solidFill>
                <a:latin typeface="新宋体" panose="02010609030101010101" pitchFamily="49" charset="-122"/>
                <a:ea typeface="新宋体" panose="02010609030101010101" pitchFamily="49" charset="-122"/>
              </a:rPr>
              <a:t>29.25</a:t>
            </a:r>
            <a:r>
              <a:rPr lang="zh-CN" altLang="en-US" sz="2800" dirty="0">
                <a:solidFill>
                  <a:srgbClr val="000000"/>
                </a:solidFill>
                <a:latin typeface="新宋体" panose="02010609030101010101" pitchFamily="49" charset="-122"/>
                <a:ea typeface="新宋体" panose="02010609030101010101" pitchFamily="49" charset="-122"/>
              </a:rPr>
              <a:t>万元</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800" dirty="0">
                <a:solidFill>
                  <a:srgbClr val="000000"/>
                </a:solidFill>
                <a:latin typeface="新宋体" panose="02010609030101010101" pitchFamily="49" charset="-122"/>
                <a:ea typeface="新宋体" panose="02010609030101010101" pitchFamily="49" charset="-122"/>
              </a:rPr>
              <a:t>将试制的一批应税新产品用于本企业基建工程，成本价为</a:t>
            </a:r>
            <a:r>
              <a:rPr lang="en-US" altLang="zh-CN" sz="2800" dirty="0">
                <a:solidFill>
                  <a:srgbClr val="000000"/>
                </a:solidFill>
                <a:latin typeface="新宋体" panose="02010609030101010101" pitchFamily="49" charset="-122"/>
                <a:ea typeface="新宋体" panose="02010609030101010101" pitchFamily="49" charset="-122"/>
              </a:rPr>
              <a:t>20</a:t>
            </a:r>
            <a:r>
              <a:rPr lang="zh-CN" altLang="en-US" sz="2800" dirty="0">
                <a:solidFill>
                  <a:srgbClr val="000000"/>
                </a:solidFill>
                <a:latin typeface="新宋体" panose="02010609030101010101" pitchFamily="49" charset="-122"/>
                <a:ea typeface="新宋体" panose="02010609030101010101" pitchFamily="49" charset="-122"/>
              </a:rPr>
              <a:t>万元，成本利润率为</a:t>
            </a:r>
            <a:r>
              <a:rPr lang="en-US" altLang="zh-CN" sz="2800" dirty="0">
                <a:solidFill>
                  <a:srgbClr val="000000"/>
                </a:solidFill>
                <a:latin typeface="新宋体" panose="02010609030101010101" pitchFamily="49" charset="-122"/>
                <a:ea typeface="新宋体" panose="02010609030101010101" pitchFamily="49" charset="-122"/>
              </a:rPr>
              <a:t>10%</a:t>
            </a:r>
            <a:r>
              <a:rPr lang="zh-CN" altLang="en-US" sz="2800" dirty="0">
                <a:solidFill>
                  <a:srgbClr val="000000"/>
                </a:solidFill>
                <a:latin typeface="新宋体" panose="02010609030101010101" pitchFamily="49" charset="-122"/>
                <a:ea typeface="新宋体" panose="02010609030101010101" pitchFamily="49" charset="-122"/>
              </a:rPr>
              <a:t>，该产品无同类产品市场销售价格</a:t>
            </a:r>
            <a:endParaRPr lang="zh-CN" altLang="en-US" sz="2800"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计算①</a:t>
            </a:r>
            <a:r>
              <a:rPr lang="en-US" altLang="zh-CN" sz="2800" dirty="0">
                <a:solidFill>
                  <a:srgbClr val="000000"/>
                </a:solidFill>
                <a:latin typeface="新宋体" panose="02010609030101010101" pitchFamily="49" charset="-122"/>
                <a:ea typeface="新宋体" panose="02010609030101010101" pitchFamily="49" charset="-122"/>
              </a:rPr>
              <a:t>-③</a:t>
            </a:r>
            <a:r>
              <a:rPr lang="zh-CN" altLang="en-US" sz="2800" dirty="0">
                <a:solidFill>
                  <a:srgbClr val="000000"/>
                </a:solidFill>
                <a:latin typeface="新宋体" panose="02010609030101010101" pitchFamily="49" charset="-122"/>
                <a:ea typeface="新宋体" panose="02010609030101010101" pitchFamily="49" charset="-122"/>
              </a:rPr>
              <a:t>的销项税额</a:t>
            </a:r>
            <a:endParaRPr lang="zh-CN" altLang="en-US"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70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70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7045" name="Rectangle 3"/>
          <p:cNvSpPr>
            <a:spLocks noGrp="1"/>
          </p:cNvSpPr>
          <p:nvPr>
            <p:ph idx="1"/>
          </p:nvPr>
        </p:nvSpPr>
        <p:spPr>
          <a:xfrm>
            <a:off x="327025" y="1890713"/>
            <a:ext cx="8229600" cy="3103562"/>
          </a:xfrm>
          <a:ln/>
        </p:spPr>
        <p:txBody>
          <a:bodyPr vert="horz" wrap="square" lIns="91440" tIns="45720" rIns="91440" bIns="45720" anchor="t" anchorCtr="0"/>
          <a:p>
            <a:pPr marL="609600" indent="-609600" eaLnBrk="1" hangingPunct="1">
              <a:buClr>
                <a:srgbClr val="0000CC"/>
              </a:buClr>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购进货物取得增值税专用发票，注明支付的货款</a:t>
            </a:r>
            <a:r>
              <a:rPr lang="en-US" altLang="zh-CN" sz="2400" dirty="0">
                <a:solidFill>
                  <a:srgbClr val="000000"/>
                </a:solidFill>
                <a:latin typeface="新宋体" panose="02010609030101010101" pitchFamily="49" charset="-122"/>
                <a:ea typeface="新宋体" panose="02010609030101010101" pitchFamily="49" charset="-122"/>
              </a:rPr>
              <a:t>60</a:t>
            </a:r>
            <a:r>
              <a:rPr lang="zh-CN" altLang="en-US" sz="2400" dirty="0">
                <a:solidFill>
                  <a:srgbClr val="000000"/>
                </a:solidFill>
                <a:latin typeface="新宋体" panose="02010609030101010101" pitchFamily="49" charset="-122"/>
                <a:ea typeface="新宋体" panose="02010609030101010101" pitchFamily="49" charset="-122"/>
              </a:rPr>
              <a:t>万元，进项税额</a:t>
            </a:r>
            <a:r>
              <a:rPr lang="en-US" altLang="zh-CN" sz="2400" dirty="0">
                <a:solidFill>
                  <a:srgbClr val="000000"/>
                </a:solidFill>
                <a:latin typeface="新宋体" panose="02010609030101010101" pitchFamily="49" charset="-122"/>
                <a:ea typeface="新宋体" panose="02010609030101010101" pitchFamily="49" charset="-122"/>
              </a:rPr>
              <a:t>10.2</a:t>
            </a:r>
            <a:r>
              <a:rPr lang="zh-CN" altLang="en-US" sz="2400" dirty="0">
                <a:solidFill>
                  <a:srgbClr val="000000"/>
                </a:solidFill>
                <a:latin typeface="新宋体" panose="02010609030101010101" pitchFamily="49" charset="-122"/>
                <a:ea typeface="新宋体" panose="02010609030101010101" pitchFamily="49" charset="-122"/>
              </a:rPr>
              <a:t>万元；另外支付购货运费</a:t>
            </a:r>
            <a:r>
              <a:rPr lang="en-US" altLang="zh-CN" sz="2400" dirty="0">
                <a:solidFill>
                  <a:srgbClr val="000000"/>
                </a:solidFill>
                <a:latin typeface="新宋体" panose="02010609030101010101" pitchFamily="49" charset="-122"/>
                <a:ea typeface="新宋体" panose="02010609030101010101" pitchFamily="49" charset="-122"/>
              </a:rPr>
              <a:t>6</a:t>
            </a:r>
            <a:r>
              <a:rPr lang="zh-CN" altLang="en-US" sz="2400" dirty="0">
                <a:solidFill>
                  <a:srgbClr val="000000"/>
                </a:solidFill>
                <a:latin typeface="新宋体" panose="02010609030101010101" pitchFamily="49" charset="-122"/>
                <a:ea typeface="新宋体" panose="02010609030101010101" pitchFamily="49" charset="-122"/>
              </a:rPr>
              <a:t>万元，取得运输公司开具的普通发票。计算外购货物应抵扣的进项税额</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87046" name="Rectangle 4"/>
          <p:cNvSpPr>
            <a:spLocks noGrp="1"/>
          </p:cNvSpPr>
          <p:nvPr>
            <p:ph type="title"/>
          </p:nvPr>
        </p:nvSpPr>
        <p:spPr>
          <a:ln/>
        </p:spPr>
        <p:txBody>
          <a:bodyPr vert="horz" wrap="square" lIns="91440" tIns="45720" rIns="91440" bIns="45720" anchor="ctr" anchorCtr="0"/>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80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80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8069" name="Rectangle 3"/>
          <p:cNvSpPr>
            <a:spLocks noGrp="1"/>
          </p:cNvSpPr>
          <p:nvPr>
            <p:ph idx="1"/>
          </p:nvPr>
        </p:nvSpPr>
        <p:spPr>
          <a:ln/>
        </p:spPr>
        <p:txBody>
          <a:bodyPr vert="horz" wrap="square" lIns="91440" tIns="45720" rIns="91440" bIns="45720" anchor="t" anchorCtr="0"/>
          <a:p>
            <a:pPr marL="609600" indent="-609600" eaLnBrk="1" hangingPunct="1">
              <a:buClr>
                <a:srgbClr val="009900"/>
              </a:buClr>
              <a:buFont typeface="BatangChe"/>
              <a:buAutoNum type="circleNumDbPlain" startAt="5"/>
            </a:pPr>
            <a:r>
              <a:rPr lang="zh-CN" altLang="en-US" dirty="0">
                <a:solidFill>
                  <a:srgbClr val="000000"/>
                </a:solidFill>
                <a:latin typeface="新宋体" panose="02010609030101010101" pitchFamily="49" charset="-122"/>
                <a:ea typeface="新宋体" panose="02010609030101010101" pitchFamily="49" charset="-122"/>
              </a:rPr>
              <a:t>向农业生产者购进免税农产品一批，支付收购价</a:t>
            </a:r>
            <a:r>
              <a:rPr lang="en-US" altLang="zh-CN" dirty="0">
                <a:solidFill>
                  <a:srgbClr val="000000"/>
                </a:solidFill>
                <a:latin typeface="新宋体" panose="02010609030101010101" pitchFamily="49" charset="-122"/>
                <a:ea typeface="新宋体" panose="02010609030101010101" pitchFamily="49" charset="-122"/>
              </a:rPr>
              <a:t>30</a:t>
            </a:r>
            <a:r>
              <a:rPr lang="zh-CN" altLang="en-US" dirty="0">
                <a:solidFill>
                  <a:srgbClr val="000000"/>
                </a:solidFill>
                <a:latin typeface="新宋体" panose="02010609030101010101" pitchFamily="49" charset="-122"/>
                <a:ea typeface="新宋体" panose="02010609030101010101" pitchFamily="49" charset="-122"/>
              </a:rPr>
              <a:t>万元，支付给运输单位的运费</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万元，取得相关的合法票据，本月下旬将购进的农产品的</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用于本企业职工福利。</a:t>
            </a:r>
            <a:endParaRPr lang="zh-CN" altLang="en-US"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9900"/>
              </a:buClr>
              <a:buFont typeface="BatangChe"/>
              <a:buNone/>
            </a:pPr>
            <a:r>
              <a:rPr lang="zh-CN" altLang="en-US" dirty="0">
                <a:solidFill>
                  <a:srgbClr val="000000"/>
                </a:solidFill>
                <a:latin typeface="新宋体" panose="02010609030101010101" pitchFamily="49" charset="-122"/>
                <a:ea typeface="新宋体" panose="02010609030101010101" pitchFamily="49" charset="-122"/>
              </a:rPr>
              <a:t>计算外购免税农产品应抵扣的进项税额</a:t>
            </a:r>
            <a:endParaRPr lang="zh-CN" altLang="en-US" dirty="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9900"/>
              </a:buClr>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计算该企业</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月份合计应缴纳的增值税额</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8070" name="Rectangle 4"/>
          <p:cNvSpPr>
            <a:spLocks noGrp="1"/>
          </p:cNvSpPr>
          <p:nvPr>
            <p:ph type="title"/>
          </p:nvPr>
        </p:nvSpPr>
        <p:spPr>
          <a:ln/>
        </p:spPr>
        <p:txBody>
          <a:bodyPr vert="horz" wrap="square" lIns="91440" tIns="45720" rIns="91440" bIns="45720" anchor="ctr" anchorCtr="0"/>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536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536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5365" name="Rectangle 2"/>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endPar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endParaRPr>
          </a:p>
        </p:txBody>
      </p:sp>
      <p:sp>
        <p:nvSpPr>
          <p:cNvPr id="15366"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我国现行增值税的其他特点</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实行价外税制度</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作为计税依据的销售额中不包含增值税税额</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统一实行规范化的购进扣税法，凭发票注明税款进行抵扣</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规定两类不同的纳税人，实行不同的计税方法</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一般纳税人，间接计算法</a:t>
            </a:r>
            <a:endParaRPr lang="zh-CN" altLang="en-US" dirty="0">
              <a:solidFill>
                <a:srgbClr val="000000"/>
              </a:solidFill>
              <a:latin typeface="新宋体" panose="02010609030101010101" pitchFamily="49" charset="-122"/>
              <a:ea typeface="新宋体" panose="02010609030101010101" pitchFamily="49" charset="-122"/>
            </a:endParaRPr>
          </a:p>
          <a:p>
            <a:pPr lvl="2"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小规模纳税人，简易征收法</a:t>
            </a:r>
            <a:endParaRPr lang="zh-CN" altLang="en-US" dirty="0">
              <a:solidFill>
                <a:srgbClr val="000000"/>
              </a:solidFill>
              <a:latin typeface="新宋体" panose="02010609030101010101" pitchFamily="49" charset="-122"/>
              <a:ea typeface="新宋体" panose="02010609030101010101" pitchFamily="49" charset="-122"/>
            </a:endParaRP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设置两档税率，并设立适用于小规模纳税人的征收率</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13648</Words>
  <Application>WPS 演示</Application>
  <PresentationFormat>全屏显示(4:3)</PresentationFormat>
  <Paragraphs>1220</Paragraphs>
  <Slides>82</Slides>
  <Notes>3</Notes>
  <HiddenSlides>1</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105" baseType="lpstr">
      <vt:lpstr>Arial</vt:lpstr>
      <vt:lpstr>宋体</vt:lpstr>
      <vt:lpstr>Wingdings</vt:lpstr>
      <vt:lpstr>Estrangelo Edessa</vt:lpstr>
      <vt:lpstr>Segoe Print</vt:lpstr>
      <vt:lpstr>Calibri</vt:lpstr>
      <vt:lpstr>新宋体</vt:lpstr>
      <vt:lpstr>BatangChe</vt:lpstr>
      <vt:lpstr>Arial Unicode MS</vt:lpstr>
      <vt:lpstr>Arial Narrow</vt:lpstr>
      <vt:lpstr>华文中宋</vt:lpstr>
      <vt:lpstr>Times New Roman</vt:lpstr>
      <vt:lpstr>Verdana</vt:lpstr>
      <vt:lpstr>华文新魏</vt:lpstr>
      <vt:lpstr>楷体_GB2312</vt:lpstr>
      <vt:lpstr>MS Outlook</vt:lpstr>
      <vt:lpstr>微软雅黑</vt:lpstr>
      <vt:lpstr>BatangChe</vt:lpstr>
      <vt:lpstr>Malgun Gothic</vt:lpstr>
      <vt:lpstr>Arial Narrow</vt:lpstr>
      <vt:lpstr>MS Outlook</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轩轩</cp:lastModifiedBy>
  <cp:revision>9</cp:revision>
  <dcterms:created xsi:type="dcterms:W3CDTF">2022-08-23T14:30:27Z</dcterms:created>
  <dcterms:modified xsi:type="dcterms:W3CDTF">2022-08-23T14:41:45Z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AB7F97F0DA6B465D8A8DF37BCC76A46B</vt:lpwstr>
  </property>
  <property fmtid="{D5CDD505-2E9C-101B-9397-08002B2CF9AE}" pid="3" name="KSOProductBuildVer">
    <vt:lpwstr>2052-11.1.0.12302</vt:lpwstr>
  </property>
</Properties>
</file>