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40"/>
  </p:notesMasterIdLst>
  <p:handoutMasterIdLst>
    <p:handoutMasterId r:id="rId41"/>
  </p:handoutMasterIdLst>
  <p:sldIdLst>
    <p:sldId id="524" r:id="rId6"/>
    <p:sldId id="323" r:id="rId7"/>
    <p:sldId id="342"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Lst>
  <p:sldSz cx="9144000" cy="6858000" type="screen4x3"/>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9999"/>
    <a:srgbClr val="080886"/>
    <a:srgbClr val="BE0A06"/>
    <a:srgbClr val="A71D34"/>
    <a:srgbClr val="1CFC41"/>
    <a:srgbClr val="ED2BD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29"/>
    <p:restoredTop sz="94660"/>
  </p:normalViewPr>
  <p:slideViewPr>
    <p:cSldViewPr snapToGrid="0" showGuides="1">
      <p:cViewPr varScale="1">
        <p:scale>
          <a:sx n="55" d="100"/>
          <a:sy n="55" d="100"/>
        </p:scale>
        <p:origin x="-96" y="-342"/>
      </p:cViewPr>
      <p:guideLst>
        <p:guide orient="horz" pos="1183"/>
        <p:guide orient="horz" pos="3985"/>
        <p:guide pos="288"/>
        <p:guide pos="54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Header Placeholder 1"/>
          <p:cNvSpPr>
            <a:spLocks noGrp="1"/>
          </p:cNvSpPr>
          <p:nvPr>
            <p:ph type="hdr" sz="quarter"/>
          </p:nvPr>
        </p:nvSpPr>
        <p:spPr>
          <a:xfrm>
            <a:off x="0" y="0"/>
            <a:ext cx="2971800" cy="457200"/>
          </a:xfrm>
          <a:prstGeom prst="rect">
            <a:avLst/>
          </a:prstGeom>
          <a:noFill/>
          <a:ln w="9525">
            <a:noFill/>
          </a:ln>
        </p:spPr>
        <p:txBody>
          <a:bodyPr/>
          <a:p>
            <a:pPr lvl="0" algn="l" eaLnBrk="1" hangingPunct="1"/>
            <a:endParaRPr lang="zh-CN" altLang="en-US" sz="1200" dirty="0">
              <a:solidFill>
                <a:schemeClr val="tx1"/>
              </a:solidFill>
            </a:endParaRPr>
          </a:p>
        </p:txBody>
      </p:sp>
      <p:sp>
        <p:nvSpPr>
          <p:cNvPr id="5123" name="Date Placeholder 2"/>
          <p:cNvSpPr>
            <a:spLocks noGrp="1"/>
          </p:cNvSpPr>
          <p:nvPr>
            <p:ph type="dt" idx="1"/>
          </p:nvPr>
        </p:nvSpPr>
        <p:spPr>
          <a:xfrm>
            <a:off x="3884613" y="0"/>
            <a:ext cx="2971800" cy="457200"/>
          </a:xfrm>
          <a:prstGeom prst="rect">
            <a:avLst/>
          </a:prstGeom>
          <a:noFill/>
          <a:ln w="9525">
            <a:noFill/>
          </a:ln>
        </p:spPr>
        <p:txBody>
          <a:bodyPr/>
          <a:p>
            <a:pPr lvl="0" algn="r" eaLnBrk="1" hangingPunct="1"/>
            <a:fld id="{BB962C8B-B14F-4D97-AF65-F5344CB8AC3E}" type="datetimeFigureOut">
              <a:rPr lang="zh-CN" altLang="en-US" sz="1200" dirty="0">
                <a:solidFill>
                  <a:schemeClr val="tx1"/>
                </a:solidFill>
              </a:rPr>
            </a:fld>
            <a:endParaRPr lang="zh-CN" altLang="en-US" sz="1200" dirty="0">
              <a:solidFill>
                <a:schemeClr val="tx1"/>
              </a:solidFill>
            </a:endParaRPr>
          </a:p>
        </p:txBody>
      </p:sp>
      <p:sp>
        <p:nvSpPr>
          <p:cNvPr id="5124" name="Slide Image Placeholder 3"/>
          <p:cNvSpPr>
            <a:spLocks noGrp="1"/>
          </p:cNvSpPr>
          <p:nvPr>
            <p:ph type="sldImg" idx="2"/>
          </p:nvPr>
        </p:nvSpPr>
        <p:spPr>
          <a:xfrm>
            <a:off x="1143000" y="685800"/>
            <a:ext cx="4572000" cy="3429000"/>
          </a:xfrm>
          <a:prstGeom prst="rect">
            <a:avLst/>
          </a:prstGeom>
          <a:noFill/>
          <a:ln w="12700">
            <a:noFill/>
          </a:ln>
        </p:spPr>
      </p:sp>
      <p:sp>
        <p:nvSpPr>
          <p:cNvPr id="5125" name="Notes Placeholder 4"/>
          <p:cNvSpPr>
            <a:spLocks noGrp="1"/>
          </p:cNvSpPr>
          <p:nvPr>
            <p:ph type="body" sz="quarter" idx="3"/>
          </p:nvPr>
        </p:nvSpPr>
        <p:spPr>
          <a:xfrm>
            <a:off x="685800" y="4343400"/>
            <a:ext cx="5486400" cy="4114800"/>
          </a:xfrm>
          <a:prstGeom prst="rect">
            <a:avLst/>
          </a:prstGeom>
          <a:noFill/>
          <a:ln w="12700">
            <a:noFill/>
          </a:ln>
        </p:spPr>
        <p:txBody>
          <a:bodyPr anchor="ctr"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5126" name="Footer Placeholder 5"/>
          <p:cNvSpPr>
            <a:spLocks noGrp="1"/>
          </p:cNvSpPr>
          <p:nvPr>
            <p:ph type="ftr" sz="quarter" idx="4"/>
          </p:nvPr>
        </p:nvSpPr>
        <p:spPr>
          <a:xfrm>
            <a:off x="0" y="8685213"/>
            <a:ext cx="2971800" cy="457200"/>
          </a:xfrm>
          <a:prstGeom prst="rect">
            <a:avLst/>
          </a:prstGeom>
          <a:noFill/>
          <a:ln w="9525">
            <a:noFill/>
          </a:ln>
        </p:spPr>
        <p:txBody>
          <a:bodyPr anchor="b" anchorCtr="0"/>
          <a:p>
            <a:pPr lvl="0" algn="l" eaLnBrk="1" hangingPunct="1"/>
            <a:endParaRPr lang="zh-CN" altLang="en-US" sz="1200" dirty="0">
              <a:solidFill>
                <a:schemeClr val="tx1"/>
              </a:solidFill>
            </a:endParaRPr>
          </a:p>
        </p:txBody>
      </p:sp>
      <p:sp>
        <p:nvSpPr>
          <p:cNvPr id="5127" name="Slide Number Placeholder 6"/>
          <p:cNvSpPr>
            <a:spLocks noGrp="1"/>
          </p:cNvSpPr>
          <p:nvPr>
            <p:ph type="sldNum" sz="quarter" idx="5"/>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61104"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2740"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61104"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2740"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61104"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2740"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2740" y="1809750"/>
            <a:ext cx="4034060" cy="44973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61104"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a:t>Click to edit Master title style</a:t>
            </a:r>
            <a:endParaRPr lang="en-US" altLang="zh-CN"/>
          </a:p>
        </p:txBody>
      </p:sp>
      <p:sp>
        <p:nvSpPr>
          <p:cNvPr id="1028"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Slide Number Placeholder 5"/>
          <p:cNvSpPr>
            <a:spLocks noGrp="1"/>
          </p:cNvSpPr>
          <p:nvPr>
            <p:ph type="sldNum" sz="quarter" idx="4"/>
          </p:nvPr>
        </p:nvSpPr>
        <p:spPr>
          <a:xfrm>
            <a:off x="8534400" y="6326188"/>
            <a:ext cx="563563" cy="365125"/>
          </a:xfrm>
          <a:prstGeom prst="rect">
            <a:avLst/>
          </a:prstGeom>
          <a:noFill/>
          <a:ln w="9525">
            <a:noFill/>
          </a:ln>
        </p:spPr>
        <p:txBody>
          <a:bodyPr anchor="ctr" anchorCtr="0"/>
          <a:lstStyle>
            <a:lvl1pPr algn="r">
              <a:defRPr sz="1200">
                <a:solidFill>
                  <a:schemeClr val="tx2"/>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2051"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a:t>Click to edit Master title style</a:t>
            </a:r>
            <a:endParaRPr lang="en-US" altLang="zh-CN"/>
          </a:p>
        </p:txBody>
      </p:sp>
      <p:sp>
        <p:nvSpPr>
          <p:cNvPr id="2052"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3" name="Slide Number Placeholder 5"/>
          <p:cNvSpPr>
            <a:spLocks noGrp="1"/>
          </p:cNvSpPr>
          <p:nvPr>
            <p:ph type="sldNum" sz="quarter" idx="4"/>
          </p:nvPr>
        </p:nvSpPr>
        <p:spPr>
          <a:xfrm>
            <a:off x="8534400" y="6326188"/>
            <a:ext cx="563563" cy="365125"/>
          </a:xfrm>
          <a:prstGeom prst="rect">
            <a:avLst/>
          </a:prstGeom>
          <a:noFill/>
          <a:ln w="9525">
            <a:noFill/>
          </a:ln>
        </p:spPr>
        <p:txBody>
          <a:bodyPr anchor="ctr" anchorCtr="0"/>
          <a:lstStyle>
            <a:lvl1pPr algn="r">
              <a:defRPr sz="1200">
                <a:solidFill>
                  <a:schemeClr val="tx2"/>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3"/>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3075"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a:t>Click to edit Master title style</a:t>
            </a:r>
            <a:endParaRPr lang="en-US" altLang="zh-CN"/>
          </a:p>
        </p:txBody>
      </p:sp>
      <p:sp>
        <p:nvSpPr>
          <p:cNvPr id="3076"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3"/>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4099" name="Text Box 5"/>
          <p:cNvSpPr txBox="1"/>
          <p:nvPr userDrawn="1"/>
        </p:nvSpPr>
        <p:spPr>
          <a:xfrm>
            <a:off x="6759575" y="171450"/>
            <a:ext cx="2162175" cy="365125"/>
          </a:xfrm>
          <a:prstGeom prst="rect">
            <a:avLst/>
          </a:prstGeom>
          <a:noFill/>
          <a:ln w="9525">
            <a:noFill/>
          </a:ln>
        </p:spPr>
        <p:txBody>
          <a:bodyPr>
            <a:spAutoFit/>
          </a:bodyPr>
          <a:p>
            <a:pPr lvl="0" algn="l" eaLnBrk="1" hangingPunct="1"/>
            <a:endParaRPr lang="zh-CN" altLang="en-US" sz="1800" dirty="0">
              <a:solidFill>
                <a:schemeClr val="tx1"/>
              </a:solidFill>
              <a:latin typeface="Arial" panose="020B0604020202020204" pitchFamily="34" charset="0"/>
            </a:endParaRPr>
          </a:p>
        </p:txBody>
      </p:sp>
      <p:sp>
        <p:nvSpPr>
          <p:cNvPr id="4100"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a:t>Click to edit Master title style</a:t>
            </a:r>
            <a:endParaRPr lang="en-US" altLang="zh-CN"/>
          </a:p>
        </p:txBody>
      </p:sp>
      <p:sp>
        <p:nvSpPr>
          <p:cNvPr id="4101"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hyperlink" Target="http://imgsrc.baidu.com/baike/pic/item/b853d6fcb9b0f8eefc037fb6.jpg"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http://www.k68.cn/postviewmission.asp?PostPage=2&amp;BoardID=1001&amp;imageID=68957&amp;rm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hyperlink" Target="http://imgsrc.baidu.com/baike/pic/item/b853d6fc4c66e5eefc037f98.jpg" TargetMode="External"/><Relationship Id="rId1"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63930" y="1707833"/>
            <a:ext cx="6858000" cy="1655762"/>
          </a:xfrm>
        </p:spPr>
        <p:txBody>
          <a:bodyPr/>
          <a:p>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第三章</a:t>
            </a:r>
            <a:r>
              <a:rPr lang="en-US" altLang="zh-CN" sz="48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税收原则</a:t>
            </a:r>
            <a:endPar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7043"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7044" name="Rectangle 8"/>
          <p:cNvSpPr/>
          <p:nvPr/>
        </p:nvSpPr>
        <p:spPr>
          <a:xfrm>
            <a:off x="958850" y="2825750"/>
            <a:ext cx="6811963" cy="31400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第一、经济效率。税制不应该干预资源的有效配置，如果可能的话，</a:t>
            </a:r>
            <a:r>
              <a:rPr lang="zh-CN" altLang="zh-CN" sz="2000" dirty="0">
                <a:solidFill>
                  <a:schemeClr val="tx1"/>
                </a:solidFill>
                <a:latin typeface="Arial" panose="020B0604020202020204" pitchFamily="34" charset="0"/>
              </a:rPr>
              <a:t>税</a:t>
            </a:r>
            <a:r>
              <a:rPr lang="zh-CN" altLang="en-US" sz="2000" dirty="0">
                <a:solidFill>
                  <a:schemeClr val="tx1"/>
                </a:solidFill>
                <a:latin typeface="Arial" panose="020B0604020202020204" pitchFamily="34" charset="0"/>
              </a:rPr>
              <a:t>收</a:t>
            </a:r>
            <a:r>
              <a:rPr lang="zh-CN" altLang="x-none" sz="2000" dirty="0">
                <a:solidFill>
                  <a:schemeClr val="tx1"/>
                </a:solidFill>
                <a:latin typeface="Arial" panose="020B0604020202020204" pitchFamily="34" charset="0"/>
              </a:rPr>
              <a:t>应利于增进经济效率</a:t>
            </a:r>
            <a:r>
              <a:rPr lang="zh-CN" altLang="en-US" sz="2000">
                <a:solidFill>
                  <a:schemeClr val="tx1"/>
                </a:solidFill>
                <a:latin typeface="Arial" panose="020B0604020202020204" pitchFamily="34" charset="0"/>
              </a:rPr>
              <a:t>； </a:t>
            </a:r>
            <a:endParaRPr lang="zh-CN" altLang="en-US" sz="200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第二、管理简便。税制应易于管理，且成本较低； </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第三、灵活性。税制应该能够易于（某些情况下自动地）对发生变化的经济环境做出反应； </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第四、政策负责。税制的设计应该使个人可以确认他们的支付，评估多大程度上准确反映他们的偏好； </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第五、公平。税制应该是公平的，而且看来也是公平的，对处于同样环境的人同等对待，对可以负担更多税收的人征较高的税收</a:t>
            </a:r>
            <a:r>
              <a:rPr lang="zh-CN" altLang="en-US" sz="2000" b="1" dirty="0">
                <a:solidFill>
                  <a:schemeClr val="tx1"/>
                </a:solidFill>
                <a:effectLst>
                  <a:outerShdw blurRad="38100" dist="38100" dir="2700000">
                    <a:srgbClr val="C0C0C0"/>
                  </a:outerShdw>
                </a:effectLst>
                <a:latin typeface="Arial" panose="020B0604020202020204" pitchFamily="34" charset="0"/>
              </a:rPr>
              <a:t>。</a:t>
            </a:r>
            <a:r>
              <a:rPr lang="zh-CN" altLang="en-US" sz="2000" dirty="0">
                <a:solidFill>
                  <a:schemeClr val="tx1"/>
                </a:solidFill>
                <a:effectLst>
                  <a:outerShdw blurRad="38100" dist="38100" dir="2700000">
                    <a:srgbClr val="C0C0C0"/>
                  </a:outerShdw>
                </a:effectLst>
                <a:latin typeface="Arial" panose="020B0604020202020204" pitchFamily="34" charset="0"/>
              </a:rPr>
              <a:t> </a:t>
            </a:r>
            <a:r>
              <a:rPr lang="zh-CN" altLang="en-US" sz="2000" b="1" dirty="0">
                <a:solidFill>
                  <a:schemeClr val="tx1"/>
                </a:solidFill>
                <a:effectLst>
                  <a:outerShdw blurRad="38100" dist="38100" dir="2700000">
                    <a:srgbClr val="C0C0C0"/>
                  </a:outerShdw>
                </a:effectLst>
                <a:latin typeface="Arial" panose="020B0604020202020204" pitchFamily="34" charset="0"/>
              </a:rPr>
              <a:t> </a:t>
            </a:r>
            <a:endParaRPr lang="zh-CN" altLang="en-US" sz="2000" dirty="0">
              <a:solidFill>
                <a:schemeClr val="tx1"/>
              </a:solidFill>
              <a:latin typeface="Arial" panose="020B0604020202020204" pitchFamily="34" charset="0"/>
            </a:endParaRPr>
          </a:p>
        </p:txBody>
      </p:sp>
      <p:sp>
        <p:nvSpPr>
          <p:cNvPr id="87045"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7046"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7048" name="Text Box 4"/>
          <p:cNvSpPr txBox="1"/>
          <p:nvPr/>
        </p:nvSpPr>
        <p:spPr>
          <a:xfrm>
            <a:off x="779463" y="1936750"/>
            <a:ext cx="8124825" cy="822325"/>
          </a:xfrm>
          <a:prstGeom prst="rect">
            <a:avLst/>
          </a:prstGeom>
          <a:noFill/>
          <a:ln w="9525">
            <a:noFill/>
          </a:ln>
        </p:spPr>
        <p:txBody>
          <a:bodyPr>
            <a:spAutoFit/>
          </a:bodyPr>
          <a:p>
            <a:pPr>
              <a:buClr>
                <a:srgbClr val="BE0A06"/>
              </a:buClr>
              <a:buFont typeface="Wingdings" panose="05000000000000000000" pitchFamily="2" charset="2"/>
              <a:buChar char="l"/>
            </a:pPr>
            <a:r>
              <a:rPr lang="zh-CN" altLang="en-US" dirty="0">
                <a:solidFill>
                  <a:srgbClr val="BE0A06"/>
                </a:solidFill>
                <a:latin typeface="Arial" panose="020B0604020202020204" pitchFamily="34" charset="0"/>
              </a:rPr>
              <a:t>斯蒂格里茨</a:t>
            </a:r>
            <a:r>
              <a:rPr lang="zh-CN" altLang="en-US" dirty="0">
                <a:solidFill>
                  <a:schemeClr val="tx1"/>
                </a:solidFill>
                <a:latin typeface="Arial" panose="020B0604020202020204" pitchFamily="34" charset="0"/>
              </a:rPr>
              <a:t>五原则：效率、管理、灵活性、政治负责性、公平</a:t>
            </a:r>
            <a:endParaRPr lang="zh-CN" altLang="en-US" dirty="0">
              <a:solidFill>
                <a:schemeClr val="tx1"/>
              </a:solidFill>
              <a:latin typeface="Arial" panose="020B0604020202020204" pitchFamily="34" charset="0"/>
            </a:endParaRPr>
          </a:p>
        </p:txBody>
      </p:sp>
      <p:pic>
        <p:nvPicPr>
          <p:cNvPr id="87049" name="Picture 10" descr="getimage"/>
          <p:cNvPicPr>
            <a:picLocks noChangeAspect="1"/>
          </p:cNvPicPr>
          <p:nvPr/>
        </p:nvPicPr>
        <p:blipFill>
          <a:blip r:embed="rId1"/>
          <a:stretch>
            <a:fillRect/>
          </a:stretch>
        </p:blipFill>
        <p:spPr>
          <a:xfrm>
            <a:off x="0" y="0"/>
            <a:ext cx="1311275" cy="18732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8067"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8069"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8070"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8071" name="Text Box 4"/>
          <p:cNvSpPr txBox="1"/>
          <p:nvPr/>
        </p:nvSpPr>
        <p:spPr>
          <a:xfrm>
            <a:off x="779463" y="1936750"/>
            <a:ext cx="8124825" cy="822325"/>
          </a:xfrm>
          <a:prstGeom prst="rect">
            <a:avLst/>
          </a:prstGeom>
          <a:noFill/>
          <a:ln w="9525">
            <a:noFill/>
          </a:ln>
        </p:spPr>
        <p:txBody>
          <a:bodyPr>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德国</a:t>
            </a:r>
            <a:r>
              <a:rPr lang="zh-CN" altLang="en-US" dirty="0">
                <a:solidFill>
                  <a:srgbClr val="BE0A06"/>
                </a:solidFill>
                <a:latin typeface="Arial" panose="020B0604020202020204" pitchFamily="34" charset="0"/>
              </a:rPr>
              <a:t>纽马克</a:t>
            </a:r>
            <a:r>
              <a:rPr lang="zh-CN" altLang="en-US" dirty="0">
                <a:solidFill>
                  <a:schemeClr val="tx1"/>
                </a:solidFill>
                <a:latin typeface="Arial" panose="020B0604020202020204" pitchFamily="34" charset="0"/>
              </a:rPr>
              <a:t>十八项原则</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财政政策方面、伦理或社会政策方面、经济政策方面、技术方面</a:t>
            </a:r>
            <a:endParaRPr lang="zh-CN" altLang="en-US" dirty="0">
              <a:solidFill>
                <a:schemeClr val="tx1"/>
              </a:solidFill>
              <a:latin typeface="Arial" panose="020B0604020202020204" pitchFamily="34" charset="0"/>
            </a:endParaRPr>
          </a:p>
        </p:txBody>
      </p:sp>
      <p:sp>
        <p:nvSpPr>
          <p:cNvPr id="88073" name="WordArt 6"/>
          <p:cNvSpPr>
            <a:spLocks noChangeAspect="1" noTextEdit="1"/>
          </p:cNvSpPr>
          <p:nvPr/>
        </p:nvSpPr>
        <p:spPr>
          <a:xfrm>
            <a:off x="1476375" y="3284538"/>
            <a:ext cx="4044950" cy="1223962"/>
          </a:xfrm>
          <a:prstGeom prst="rect">
            <a:avLst/>
          </a:prstGeom>
        </p:spPr>
        <p:txBody>
          <a:bodyPr wrap="none" fromWordArt="1">
            <a:prstTxWarp prst="textSlantUp">
              <a:avLst>
                <a:gd name="adj" fmla="val 32056"/>
              </a:avLst>
            </a:prstTxWarp>
            <a:normAutofit/>
          </a:bodyPr>
          <a:p>
            <a:pPr algn="ctr"/>
            <a:r>
              <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8999"/>
                    </a:srgbClr>
                  </a:outerShdw>
                </a:effectLst>
                <a:latin typeface="宋体" panose="02010600030101010101" pitchFamily="2" charset="-122"/>
                <a:ea typeface="宋体" panose="02010600030101010101" pitchFamily="2" charset="-122"/>
              </a:rPr>
              <a:t>现代西方税收原则可归结为：</a:t>
            </a:r>
            <a:endPar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8999"/>
                  </a:srgbClr>
                </a:outerShdw>
              </a:effectLst>
              <a:latin typeface="宋体" panose="02010600030101010101" pitchFamily="2" charset="-122"/>
              <a:ea typeface="宋体" panose="02010600030101010101" pitchFamily="2" charset="-122"/>
            </a:endParaRPr>
          </a:p>
        </p:txBody>
      </p:sp>
      <p:sp>
        <p:nvSpPr>
          <p:cNvPr id="88074" name="Rectangle 7"/>
          <p:cNvSpPr/>
          <p:nvPr/>
        </p:nvSpPr>
        <p:spPr>
          <a:xfrm>
            <a:off x="935038" y="5084763"/>
            <a:ext cx="7381875" cy="457200"/>
          </a:xfrm>
          <a:prstGeom prst="rect">
            <a:avLst/>
          </a:prstGeom>
          <a:noFill/>
          <a:ln w="9525">
            <a:noFill/>
          </a:ln>
          <a:effectLst>
            <a:outerShdw dist="53882" dir="2699999" algn="ctr" rotWithShape="0">
              <a:srgbClr val="9999FF">
                <a:alpha val="78999"/>
              </a:srgbClr>
            </a:outerShdw>
          </a:effectLst>
        </p:spPr>
        <p:txBody>
          <a:bodyPr>
            <a:spAutoFit/>
          </a:bodyPr>
          <a:p>
            <a:pPr lvl="1" algn="ctr" eaLnBrk="1" hangingPunct="1">
              <a:spcBef>
                <a:spcPct val="20000"/>
              </a:spcBef>
              <a:buFont typeface="Wingdings" panose="05000000000000000000" pitchFamily="2" charset="2"/>
            </a:pPr>
            <a:r>
              <a:rPr lang="zh-CN" altLang="en-US" b="1" dirty="0">
                <a:solidFill>
                  <a:srgbClr val="CC3300"/>
                </a:solidFill>
                <a:effectLst>
                  <a:outerShdw blurRad="38100" dist="38100" dir="2700000">
                    <a:srgbClr val="C0C0C0"/>
                  </a:outerShdw>
                </a:effectLst>
                <a:latin typeface="仿宋_GB2312" pitchFamily="1" charset="-122"/>
                <a:ea typeface="仿宋_GB2312" pitchFamily="1" charset="-122"/>
              </a:rPr>
              <a:t>收入</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r>
              <a:rPr lang="zh-CN" altLang="en-US" b="1" dirty="0">
                <a:solidFill>
                  <a:schemeClr val="tx2"/>
                </a:solidFill>
                <a:effectLst>
                  <a:outerShdw blurRad="38100" dist="38100" dir="2700000">
                    <a:srgbClr val="C0C0C0"/>
                  </a:outerShdw>
                </a:effectLst>
                <a:latin typeface="仿宋_GB2312" pitchFamily="1" charset="-122"/>
                <a:ea typeface="仿宋_GB2312" pitchFamily="1" charset="-122"/>
              </a:rPr>
              <a:t>公平</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r>
              <a:rPr lang="zh-CN" altLang="en-US" b="1" dirty="0">
                <a:solidFill>
                  <a:srgbClr val="0033CC"/>
                </a:solidFill>
                <a:effectLst>
                  <a:outerShdw blurRad="38100" dist="38100" dir="2700000">
                    <a:srgbClr val="C0C0C0"/>
                  </a:outerShdw>
                </a:effectLst>
                <a:latin typeface="仿宋_GB2312" pitchFamily="1" charset="-122"/>
                <a:ea typeface="仿宋_GB2312" pitchFamily="1" charset="-122"/>
              </a:rPr>
              <a:t>效率</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r>
              <a:rPr lang="zh-CN" altLang="en-US" b="1" dirty="0">
                <a:solidFill>
                  <a:srgbClr val="FF3399"/>
                </a:solidFill>
                <a:effectLst>
                  <a:outerShdw blurRad="38100" dist="38100" dir="2700000">
                    <a:srgbClr val="C0C0C0"/>
                  </a:outerShdw>
                </a:effectLst>
                <a:latin typeface="仿宋_GB2312" pitchFamily="1" charset="-122"/>
                <a:ea typeface="仿宋_GB2312" pitchFamily="1" charset="-122"/>
              </a:rPr>
              <a:t>经济稳定</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r>
              <a:rPr lang="zh-CN" altLang="en-US" b="1" dirty="0">
                <a:solidFill>
                  <a:srgbClr val="FF0000"/>
                </a:solidFill>
                <a:effectLst>
                  <a:outerShdw blurRad="38100" dist="38100" dir="2700000">
                    <a:srgbClr val="C0C0C0"/>
                  </a:outerShdw>
                </a:effectLst>
                <a:latin typeface="仿宋_GB2312" pitchFamily="1" charset="-122"/>
                <a:ea typeface="仿宋_GB2312" pitchFamily="1" charset="-122"/>
              </a:rPr>
              <a:t>经济增长</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r>
              <a:rPr lang="zh-CN" altLang="en-US" b="1" dirty="0">
                <a:solidFill>
                  <a:srgbClr val="CC00CC"/>
                </a:solidFill>
                <a:effectLst>
                  <a:outerShdw blurRad="38100" dist="38100" dir="2700000">
                    <a:srgbClr val="C0C0C0"/>
                  </a:outerShdw>
                </a:effectLst>
                <a:latin typeface="仿宋_GB2312" pitchFamily="1" charset="-122"/>
                <a:ea typeface="仿宋_GB2312" pitchFamily="1" charset="-122"/>
              </a:rPr>
              <a:t>管理</a:t>
            </a:r>
            <a:r>
              <a:rPr lang="zh-CN" altLang="en-US" b="1" dirty="0">
                <a:solidFill>
                  <a:schemeClr val="tx1"/>
                </a:solidFill>
                <a:effectLst>
                  <a:outerShdw blurRad="38100" dist="38100" dir="2700000">
                    <a:srgbClr val="C0C0C0"/>
                  </a:outerShdw>
                </a:effectLst>
                <a:latin typeface="仿宋_GB2312" pitchFamily="1" charset="-122"/>
                <a:ea typeface="仿宋_GB2312" pitchFamily="1" charset="-122"/>
              </a:rPr>
              <a:t>。</a:t>
            </a:r>
            <a:endParaRPr lang="zh-CN" altLang="en-US" b="1" dirty="0">
              <a:solidFill>
                <a:schemeClr val="tx1"/>
              </a:solidFill>
              <a:effectLst>
                <a:outerShdw blurRad="38100" dist="38100" dir="2700000">
                  <a:srgbClr val="C0C0C0"/>
                </a:outerShdw>
              </a:effectLst>
              <a:latin typeface="仿宋_GB2312" pitchFamily="1" charset="-122"/>
              <a:ea typeface="仿宋_GB2312"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9091"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89092" name="Rectangle 8"/>
          <p:cNvSpPr/>
          <p:nvPr/>
        </p:nvSpPr>
        <p:spPr>
          <a:xfrm>
            <a:off x="958850" y="3016250"/>
            <a:ext cx="6697663" cy="1616075"/>
          </a:xfrm>
          <a:prstGeom prst="rect">
            <a:avLst/>
          </a:prstGeom>
          <a:noFill/>
          <a:ln w="9525">
            <a:noFill/>
          </a:ln>
        </p:spPr>
        <p:txBody>
          <a:bodyPr anchor="ctr" anchorCtr="0">
            <a:spAutoFit/>
          </a:bodyPr>
          <a:p>
            <a:pPr marL="742950" lvl="1" indent="-285750" algn="l" eaLnBrk="1" hangingPunct="1">
              <a:spcBef>
                <a:spcPct val="20000"/>
              </a:spcBef>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瓦格纳</a:t>
            </a:r>
            <a:r>
              <a:rPr lang="zh-CN" altLang="en-US" sz="2000" dirty="0">
                <a:solidFill>
                  <a:schemeClr val="tx1"/>
                </a:solidFill>
                <a:latin typeface="Arial" panose="020B0604020202020204" pitchFamily="34" charset="0"/>
              </a:rPr>
              <a:t>主张在筹集财政资金时，应注意充足和弹性两个方面。所谓</a:t>
            </a:r>
            <a:r>
              <a:rPr lang="zh-CN" altLang="en-US" sz="2000" dirty="0">
                <a:solidFill>
                  <a:srgbClr val="BE0A06"/>
                </a:solidFill>
                <a:latin typeface="Arial" panose="020B0604020202020204" pitchFamily="34" charset="0"/>
              </a:rPr>
              <a:t>充足</a:t>
            </a:r>
            <a:r>
              <a:rPr lang="zh-CN" altLang="en-US" sz="2000" dirty="0">
                <a:solidFill>
                  <a:schemeClr val="tx1"/>
                </a:solidFill>
                <a:latin typeface="Arial" panose="020B0604020202020204" pitchFamily="34" charset="0"/>
              </a:rPr>
              <a:t>，就是税收收入应能完全满足国家（政府）的财政需要，以避免发生赤字；所谓</a:t>
            </a:r>
            <a:r>
              <a:rPr lang="zh-CN" altLang="en-US" sz="2000" dirty="0">
                <a:solidFill>
                  <a:srgbClr val="BE0A06"/>
                </a:solidFill>
                <a:latin typeface="Arial" panose="020B0604020202020204" pitchFamily="34" charset="0"/>
              </a:rPr>
              <a:t>弹性</a:t>
            </a:r>
            <a:r>
              <a:rPr lang="zh-CN" altLang="en-US" sz="2000" dirty="0">
                <a:solidFill>
                  <a:schemeClr val="tx1"/>
                </a:solidFill>
                <a:latin typeface="Arial" panose="020B0604020202020204" pitchFamily="34" charset="0"/>
              </a:rPr>
              <a:t>，指的是一旦国家（政府）财政需要量大，税收应能自动增加。</a:t>
            </a:r>
            <a:endParaRPr lang="zh-CN" altLang="en-US" sz="2000" dirty="0">
              <a:solidFill>
                <a:schemeClr val="tx1"/>
              </a:solidFill>
              <a:latin typeface="Arial" panose="020B0604020202020204" pitchFamily="34" charset="0"/>
            </a:endParaRPr>
          </a:p>
        </p:txBody>
      </p:sp>
      <p:sp>
        <p:nvSpPr>
          <p:cNvPr id="8909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909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9095" name="Text Box 4"/>
          <p:cNvSpPr txBox="1"/>
          <p:nvPr/>
        </p:nvSpPr>
        <p:spPr>
          <a:xfrm>
            <a:off x="334963" y="1358900"/>
            <a:ext cx="8124825" cy="519113"/>
          </a:xfrm>
          <a:prstGeom prst="rect">
            <a:avLst/>
          </a:prstGeom>
          <a:noFill/>
          <a:ln w="9525">
            <a:noFill/>
          </a:ln>
        </p:spPr>
        <p:txBody>
          <a:bodyPr>
            <a:spAutoFit/>
          </a:bodyPr>
          <a:p>
            <a:r>
              <a:rPr lang="zh-CN" altLang="en-US"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一）财政收入原则</a:t>
            </a:r>
            <a:endParaRPr lang="zh-CN" altLang="en-US" sz="2800" dirty="0">
              <a:solidFill>
                <a:schemeClr val="tx1"/>
              </a:solidFill>
              <a:latin typeface="Arial" panose="020B0604020202020204" pitchFamily="34" charset="0"/>
            </a:endParaRPr>
          </a:p>
        </p:txBody>
      </p:sp>
      <p:sp>
        <p:nvSpPr>
          <p:cNvPr id="89096" name="Text Box 4"/>
          <p:cNvSpPr txBox="1"/>
          <p:nvPr/>
        </p:nvSpPr>
        <p:spPr>
          <a:xfrm>
            <a:off x="779463" y="193675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收入充分，足额稳定</a:t>
            </a:r>
            <a:endParaRPr lang="zh-CN" altLang="en-US" dirty="0">
              <a:solidFill>
                <a:schemeClr val="tx1"/>
              </a:solidFill>
              <a:latin typeface="Arial" panose="020B0604020202020204" pitchFamily="34" charset="0"/>
            </a:endParaRPr>
          </a:p>
        </p:txBody>
      </p:sp>
      <p:sp>
        <p:nvSpPr>
          <p:cNvPr id="89097" name="Text Box 4"/>
          <p:cNvSpPr txBox="1"/>
          <p:nvPr/>
        </p:nvSpPr>
        <p:spPr>
          <a:xfrm>
            <a:off x="785813" y="247650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充足和弹性</a:t>
            </a:r>
            <a:endParaRPr lang="zh-CN" altLang="en-US" dirty="0">
              <a:solidFill>
                <a:schemeClr val="tx1"/>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011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0116" name="Rectangle 8"/>
          <p:cNvSpPr/>
          <p:nvPr/>
        </p:nvSpPr>
        <p:spPr>
          <a:xfrm>
            <a:off x="958850" y="1816100"/>
            <a:ext cx="6697663" cy="2835275"/>
          </a:xfrm>
          <a:prstGeom prst="rect">
            <a:avLst/>
          </a:prstGeom>
          <a:noFill/>
          <a:ln w="9525">
            <a:noFill/>
          </a:ln>
        </p:spPr>
        <p:txBody>
          <a:bodyPr anchor="ctr" anchorCtr="0">
            <a:spAutoFit/>
          </a:bodyPr>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亚当</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斯密指出：“一种重税，有时会减少所税物品的消费，有时会奖励走私，其结果，重税给政府所提供的收入，往往不及较轻的税收所提供的收入。”         </a:t>
            </a:r>
            <a:endParaRPr lang="zh-CN" altLang="en-US" sz="2000" dirty="0">
              <a:solidFill>
                <a:schemeClr val="tx1"/>
              </a:solidFill>
              <a:latin typeface="Arial" panose="020B0604020202020204" pitchFamily="34" charset="0"/>
            </a:endParaRPr>
          </a:p>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现代供给学派用</a:t>
            </a:r>
            <a:r>
              <a:rPr lang="zh-CN" altLang="en-US" sz="2000" dirty="0">
                <a:solidFill>
                  <a:srgbClr val="BE0A06"/>
                </a:solidFill>
                <a:latin typeface="Arial" panose="020B0604020202020204" pitchFamily="34" charset="0"/>
              </a:rPr>
              <a:t>拉弗曲线</a:t>
            </a:r>
            <a:r>
              <a:rPr lang="zh-CN" altLang="en-US" sz="2000" dirty="0">
                <a:solidFill>
                  <a:schemeClr val="tx1"/>
                </a:solidFill>
                <a:latin typeface="Arial" panose="020B0604020202020204" pitchFamily="34" charset="0"/>
              </a:rPr>
              <a:t>表达同样的思想。当税率为</a:t>
            </a:r>
            <a:r>
              <a:rPr lang="en-US" altLang="zh-CN" sz="2000">
                <a:solidFill>
                  <a:schemeClr val="tx1"/>
                </a:solidFill>
                <a:latin typeface="Arial" panose="020B0604020202020204" pitchFamily="34" charset="0"/>
              </a:rPr>
              <a:t>100%</a:t>
            </a:r>
            <a:r>
              <a:rPr lang="zh-CN" altLang="en-US" sz="2000" dirty="0">
                <a:solidFill>
                  <a:schemeClr val="tx1"/>
                </a:solidFill>
                <a:latin typeface="Arial" panose="020B0604020202020204" pitchFamily="34" charset="0"/>
              </a:rPr>
              <a:t>时，所有劳动成果都被政府征收，人们将停止工作或劳动。如果税率为零，政府收益也为零。因此税率只能在</a:t>
            </a:r>
            <a:r>
              <a:rPr lang="en-US" altLang="zh-CN" sz="2000">
                <a:solidFill>
                  <a:schemeClr val="tx1"/>
                </a:solidFill>
                <a:latin typeface="Arial" panose="020B0604020202020204" pitchFamily="34" charset="0"/>
              </a:rPr>
              <a:t>0~100%</a:t>
            </a:r>
            <a:r>
              <a:rPr lang="zh-CN" altLang="en-US" sz="2000" dirty="0">
                <a:solidFill>
                  <a:schemeClr val="tx1"/>
                </a:solidFill>
                <a:latin typeface="Arial" panose="020B0604020202020204" pitchFamily="34" charset="0"/>
              </a:rPr>
              <a:t>之间选择。在拉弗看来，总是存在产生同样收益的两种税率，但在收益水平既定的条件下，宁可选择低税率，以免妨碍生产。</a:t>
            </a:r>
            <a:endParaRPr lang="zh-CN" altLang="en-US" sz="2000" dirty="0">
              <a:solidFill>
                <a:schemeClr val="tx1"/>
              </a:solidFill>
              <a:latin typeface="Arial" panose="020B0604020202020204" pitchFamily="34" charset="0"/>
            </a:endParaRPr>
          </a:p>
        </p:txBody>
      </p:sp>
      <p:sp>
        <p:nvSpPr>
          <p:cNvPr id="9011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011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0120" name="Text Box 4"/>
          <p:cNvSpPr txBox="1"/>
          <p:nvPr/>
        </p:nvSpPr>
        <p:spPr>
          <a:xfrm>
            <a:off x="779463" y="147955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轻税反而多收</a:t>
            </a:r>
            <a:endParaRPr lang="zh-CN" altLang="en-US" dirty="0">
              <a:solidFill>
                <a:schemeClr val="tx1"/>
              </a:solidFill>
              <a:latin typeface="Arial" panose="020B0604020202020204" pitchFamily="34" charset="0"/>
            </a:endParaRPr>
          </a:p>
        </p:txBody>
      </p:sp>
      <p:pic>
        <p:nvPicPr>
          <p:cNvPr id="90122" name="Picture 4" descr="3"/>
          <p:cNvPicPr>
            <a:picLocks noChangeAspect="1"/>
          </p:cNvPicPr>
          <p:nvPr/>
        </p:nvPicPr>
        <p:blipFill>
          <a:blip r:embed="rId1"/>
          <a:stretch>
            <a:fillRect/>
          </a:stretch>
        </p:blipFill>
        <p:spPr>
          <a:xfrm>
            <a:off x="4381500" y="4271963"/>
            <a:ext cx="3409950" cy="2586037"/>
          </a:xfrm>
          <a:prstGeom prst="rect">
            <a:avLst/>
          </a:prstGeom>
          <a:noFill/>
          <a:ln w="9525">
            <a:noFill/>
          </a:ln>
        </p:spPr>
      </p:pic>
      <p:sp>
        <p:nvSpPr>
          <p:cNvPr id="90124" name="圆角矩形标注 90123"/>
          <p:cNvSpPr/>
          <p:nvPr/>
        </p:nvSpPr>
        <p:spPr>
          <a:xfrm>
            <a:off x="990600" y="4762500"/>
            <a:ext cx="3219450" cy="1314450"/>
          </a:xfrm>
          <a:prstGeom prst="wedgeRoundRectCallout">
            <a:avLst>
              <a:gd name="adj1" fmla="val 73963"/>
              <a:gd name="adj2" fmla="val 83935"/>
              <a:gd name="adj3" fmla="val 16667"/>
            </a:avLst>
          </a:prstGeom>
          <a:solidFill>
            <a:schemeClr val="accent1"/>
          </a:solidFill>
          <a:ln w="9525" cap="flat" cmpd="sng">
            <a:solidFill>
              <a:schemeClr val="tx1"/>
            </a:solidFill>
            <a:prstDash val="solid"/>
            <a:miter/>
            <a:headEnd type="none" w="med" len="med"/>
            <a:tailEnd type="none" w="med" len="med"/>
          </a:ln>
        </p:spPr>
        <p:txBody>
          <a:bodyPr/>
          <a:p>
            <a:pPr>
              <a:spcBef>
                <a:spcPct val="50000"/>
              </a:spcBef>
              <a:buFont typeface="Wingdings" panose="05000000000000000000" pitchFamily="2" charset="2"/>
            </a:pPr>
            <a:r>
              <a:rPr lang="zh-CN" altLang="en-US" sz="1800" dirty="0">
                <a:solidFill>
                  <a:schemeClr val="tx1"/>
                </a:solidFill>
                <a:latin typeface="Arial" panose="020B0604020202020204" pitchFamily="34" charset="0"/>
              </a:rPr>
              <a:t>       </a:t>
            </a:r>
            <a:r>
              <a:rPr lang="zh-CN" altLang="en-US" sz="1800" dirty="0">
                <a:solidFill>
                  <a:srgbClr val="BE0A06"/>
                </a:solidFill>
                <a:latin typeface="Arial" panose="020B0604020202020204" pitchFamily="34" charset="0"/>
              </a:rPr>
              <a:t>拉弗曲线</a:t>
            </a:r>
            <a:r>
              <a:rPr lang="zh-CN" altLang="en-US" sz="1800" dirty="0">
                <a:solidFill>
                  <a:schemeClr val="tx1"/>
                </a:solidFill>
                <a:latin typeface="Arial" panose="020B0604020202020204" pitchFamily="34" charset="0"/>
              </a:rPr>
              <a:t>是描述税率与税收收入关系的一条曲线，供给学派拉弗用来说明政府应该减税的原因。</a:t>
            </a:r>
            <a:endParaRPr lang="zh-CN" altLang="en-US" sz="1800" dirty="0">
              <a:solidFill>
                <a:schemeClr val="tx1"/>
              </a:solidFill>
              <a:latin typeface="Arial" panose="020B0604020202020204" pitchFamily="34" charset="0"/>
            </a:endParaRPr>
          </a:p>
          <a:p>
            <a:pPr algn="ct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fade">
                                      <p:cBhvr>
                                        <p:cTn id="7" dur="1000"/>
                                        <p:tgtEl>
                                          <p:spTgt spid="90122"/>
                                        </p:tgtEl>
                                      </p:cBhvr>
                                    </p:animEffect>
                                    <p:anim calcmode="lin" valueType="num">
                                      <p:cBhvr>
                                        <p:cTn id="8" dur="1000" fill="hold"/>
                                        <p:tgtEl>
                                          <p:spTgt spid="90122"/>
                                        </p:tgtEl>
                                        <p:attrNameLst>
                                          <p:attrName>ppt_x</p:attrName>
                                        </p:attrNameLst>
                                      </p:cBhvr>
                                      <p:tavLst>
                                        <p:tav tm="0">
                                          <p:val>
                                            <p:strVal val="#ppt_x"/>
                                          </p:val>
                                        </p:tav>
                                        <p:tav tm="100000">
                                          <p:val>
                                            <p:strVal val="#ppt_x"/>
                                          </p:val>
                                        </p:tav>
                                      </p:tavLst>
                                    </p:anim>
                                    <p:anim calcmode="lin" valueType="num">
                                      <p:cBhvr>
                                        <p:cTn id="9" dur="1000" fill="hold"/>
                                        <p:tgtEl>
                                          <p:spTgt spid="90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1139"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1140" name="Rectangle 8"/>
          <p:cNvSpPr/>
          <p:nvPr/>
        </p:nvSpPr>
        <p:spPr>
          <a:xfrm>
            <a:off x="958850" y="2673350"/>
            <a:ext cx="6697663" cy="40544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受</a:t>
            </a:r>
            <a:r>
              <a:rPr lang="zh-CN" altLang="en-US" sz="2000" dirty="0" err="1">
                <a:solidFill>
                  <a:schemeClr val="tx1"/>
                </a:solidFill>
                <a:latin typeface="Arial" panose="020B0604020202020204" pitchFamily="34" charset="0"/>
              </a:rPr>
              <a:t>益原则源于“交换说”，这一理论的价值观基础是社会契约论</a:t>
            </a:r>
            <a:r>
              <a:rPr lang="zh-CN" altLang="en-US" sz="2000">
                <a:solidFill>
                  <a:schemeClr val="tx1"/>
                </a:solidFill>
                <a:latin typeface="Arial" panose="020B0604020202020204" pitchFamily="34" charset="0"/>
              </a:rPr>
              <a:t>。</a:t>
            </a:r>
            <a:endParaRPr lang="zh-CN" altLang="en-US" sz="200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受益原则最早与十七世纪欧洲启蒙运动的政治哲学家霍布斯、洛克等的思想相联系，斯密就是从受益原则论述他的公平原则。</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亚当斯密的税收思想倾向于按收入而不是财产来确定税收。</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受益原则包含税收取之于民，用之于民的进步思想，从总体趋势上解释了政府不能随意课税，人民所付出的税收应当总体上与其所获得利益相一致。</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这个原则适用于微观领域，存在实施上的技术难题。</a:t>
            </a:r>
            <a:endParaRPr lang="zh-CN" altLang="en-US" sz="2000" dirty="0">
              <a:solidFill>
                <a:schemeClr val="tx1"/>
              </a:solidFill>
              <a:latin typeface="Arial" panose="020B0604020202020204" pitchFamily="34" charset="0"/>
            </a:endParaRPr>
          </a:p>
        </p:txBody>
      </p:sp>
      <p:sp>
        <p:nvSpPr>
          <p:cNvPr id="91141"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1142"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1143"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（二）公平原则</a:t>
            </a:r>
            <a:endParaRPr lang="zh-CN" altLang="en-US" sz="2800" dirty="0">
              <a:solidFill>
                <a:schemeClr val="tx1"/>
              </a:solidFill>
              <a:latin typeface="Arial" panose="020B0604020202020204" pitchFamily="34" charset="0"/>
            </a:endParaRPr>
          </a:p>
        </p:txBody>
      </p:sp>
      <p:sp>
        <p:nvSpPr>
          <p:cNvPr id="91144" name="Text Box 4"/>
          <p:cNvSpPr txBox="1"/>
          <p:nvPr/>
        </p:nvSpPr>
        <p:spPr>
          <a:xfrm>
            <a:off x="779463" y="1936750"/>
            <a:ext cx="8124825" cy="822325"/>
          </a:xfrm>
          <a:prstGeom prst="rect">
            <a:avLst/>
          </a:prstGeom>
          <a:noFill/>
          <a:ln w="9525">
            <a:noFill/>
          </a:ln>
        </p:spPr>
        <p:txBody>
          <a:bodyPr>
            <a:spAutoFit/>
          </a:bodyPr>
          <a:p>
            <a:r>
              <a:rPr lang="en-US" altLang="zh-CN">
                <a:solidFill>
                  <a:schemeClr val="tx1"/>
                </a:solidFill>
                <a:latin typeface="Arial" panose="020B0604020202020204" pitchFamily="34" charset="0"/>
              </a:rPr>
              <a:t>1.</a:t>
            </a:r>
            <a:r>
              <a:rPr lang="zh-CN" altLang="en-US" dirty="0">
                <a:solidFill>
                  <a:srgbClr val="BE0A06"/>
                </a:solidFill>
                <a:latin typeface="Arial" panose="020B0604020202020204" pitchFamily="34" charset="0"/>
              </a:rPr>
              <a:t>受益原则：</a:t>
            </a:r>
            <a:r>
              <a:rPr lang="zh-CN" altLang="en-US" dirty="0">
                <a:solidFill>
                  <a:schemeClr val="tx1"/>
                </a:solidFill>
                <a:latin typeface="Arial" panose="020B0604020202020204" pitchFamily="34" charset="0"/>
              </a:rPr>
              <a:t>每个纳税者根据他们从政府提供的公共劳务中得到的受益而相应地纳税。</a:t>
            </a:r>
            <a:endParaRPr lang="zh-CN" altLang="en-US" dirty="0">
              <a:solidFill>
                <a:schemeClr val="tx1"/>
              </a:solidFill>
              <a:latin typeface="Arial" panose="020B0604020202020204" pitchFamily="34" charset="0"/>
            </a:endParaRPr>
          </a:p>
        </p:txBody>
      </p:sp>
      <p:sp>
        <p:nvSpPr>
          <p:cNvPr id="91146" name="圆角矩形标注 91145"/>
          <p:cNvSpPr/>
          <p:nvPr/>
        </p:nvSpPr>
        <p:spPr>
          <a:xfrm>
            <a:off x="3638550" y="1104900"/>
            <a:ext cx="5105400" cy="533400"/>
          </a:xfrm>
          <a:prstGeom prst="wedgeRoundRectCallout">
            <a:avLst>
              <a:gd name="adj1" fmla="val -51181"/>
              <a:gd name="adj2" fmla="val 97023"/>
              <a:gd name="adj3" fmla="val 16667"/>
            </a:avLst>
          </a:prstGeom>
          <a:solidFill>
            <a:schemeClr val="accent1"/>
          </a:solidFill>
          <a:ln w="9525" cap="flat" cmpd="sng">
            <a:solidFill>
              <a:schemeClr val="tx1"/>
            </a:solidFill>
            <a:prstDash val="solid"/>
            <a:miter/>
            <a:headEnd type="none" w="med" len="med"/>
            <a:tailEnd type="none" w="med" len="med"/>
          </a:ln>
        </p:spPr>
        <p:txBody>
          <a:bodyPr/>
          <a:p>
            <a:pPr lvl="1" algn="l" eaLnBrk="1" hangingPunct="1">
              <a:lnSpc>
                <a:spcPct val="80000"/>
              </a:lnSpc>
              <a:spcBef>
                <a:spcPct val="20000"/>
              </a:spcBef>
              <a:buFont typeface="Wingdings" panose="05000000000000000000" pitchFamily="2" charset="2"/>
              <a:buChar char="l"/>
            </a:pPr>
            <a:r>
              <a:rPr lang="zh-CN" altLang="en-US" sz="1800" dirty="0">
                <a:solidFill>
                  <a:schemeClr val="tx1"/>
                </a:solidFill>
                <a:latin typeface="Arial" panose="020B0604020202020204" pitchFamily="34" charset="0"/>
              </a:rPr>
              <a:t>西方税收公平思想集中体现在</a:t>
            </a:r>
            <a:r>
              <a:rPr lang="zh-CN" altLang="en-US" sz="1800" dirty="0">
                <a:solidFill>
                  <a:srgbClr val="BE0A06"/>
                </a:solidFill>
                <a:latin typeface="Arial" panose="020B0604020202020204" pitchFamily="34" charset="0"/>
              </a:rPr>
              <a:t>受益原则</a:t>
            </a:r>
            <a:r>
              <a:rPr lang="zh-CN" altLang="en-US" sz="1800" dirty="0">
                <a:solidFill>
                  <a:schemeClr val="tx1"/>
                </a:solidFill>
                <a:latin typeface="Arial" panose="020B0604020202020204" pitchFamily="34" charset="0"/>
              </a:rPr>
              <a:t>、</a:t>
            </a:r>
            <a:r>
              <a:rPr lang="zh-CN" altLang="en-US" sz="1800" dirty="0">
                <a:solidFill>
                  <a:srgbClr val="BE0A06"/>
                </a:solidFill>
                <a:latin typeface="Arial" panose="020B0604020202020204" pitchFamily="34" charset="0"/>
              </a:rPr>
              <a:t>按能力负担原则</a:t>
            </a:r>
            <a:r>
              <a:rPr lang="zh-CN" altLang="en-US" sz="1800" dirty="0">
                <a:solidFill>
                  <a:schemeClr val="tx1"/>
                </a:solidFill>
                <a:latin typeface="Arial" panose="020B0604020202020204" pitchFamily="34" charset="0"/>
              </a:rPr>
              <a:t>和</a:t>
            </a:r>
            <a:r>
              <a:rPr lang="zh-CN" altLang="en-US" sz="1800" dirty="0">
                <a:solidFill>
                  <a:srgbClr val="BE0A06"/>
                </a:solidFill>
                <a:latin typeface="Arial" panose="020B0604020202020204" pitchFamily="34" charset="0"/>
              </a:rPr>
              <a:t>社会公平</a:t>
            </a:r>
            <a:r>
              <a:rPr lang="en-US" altLang="zh-CN" sz="180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个方面。</a:t>
            </a:r>
            <a:endParaRPr lang="zh-CN" altLang="en-US" sz="1800" dirty="0">
              <a:solidFill>
                <a:schemeClr val="tx1"/>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2163"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2164" name="Rectangle 8"/>
          <p:cNvSpPr/>
          <p:nvPr/>
        </p:nvSpPr>
        <p:spPr>
          <a:xfrm>
            <a:off x="958850" y="2482850"/>
            <a:ext cx="6697663" cy="28352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最早源于</a:t>
            </a:r>
            <a:r>
              <a:rPr lang="en-US" altLang="zh-CN" sz="2000">
                <a:solidFill>
                  <a:schemeClr val="tx1"/>
                </a:solidFill>
                <a:latin typeface="Arial" panose="020B0604020202020204" pitchFamily="34" charset="0"/>
              </a:rPr>
              <a:t>19</a:t>
            </a:r>
            <a:r>
              <a:rPr lang="zh-CN" altLang="en-US" sz="2000" dirty="0">
                <a:solidFill>
                  <a:schemeClr val="tx1"/>
                </a:solidFill>
                <a:latin typeface="Arial" panose="020B0604020202020204" pitchFamily="34" charset="0"/>
              </a:rPr>
              <a:t>世纪中叶新古典经济学家穆勒等的观点。主观的按能力负担学说就是“牺牲说”。</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确定支付能力的标准有收入、消费、财富等。</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当代西方经济学家进一步指出：税收公平从按能力负担角度看，有</a:t>
            </a:r>
            <a:r>
              <a:rPr lang="zh-CN" altLang="en-US" sz="2000" dirty="0">
                <a:solidFill>
                  <a:srgbClr val="BE0A06"/>
                </a:solidFill>
                <a:latin typeface="Arial" panose="020B0604020202020204" pitchFamily="34" charset="0"/>
              </a:rPr>
              <a:t>横向公平</a:t>
            </a:r>
            <a:r>
              <a:rPr lang="zh-CN" altLang="en-US" sz="2000" dirty="0">
                <a:solidFill>
                  <a:schemeClr val="tx1"/>
                </a:solidFill>
                <a:latin typeface="Arial" panose="020B0604020202020204" pitchFamily="34" charset="0"/>
              </a:rPr>
              <a:t>和</a:t>
            </a:r>
            <a:r>
              <a:rPr lang="zh-CN" altLang="en-US" sz="2000" dirty="0">
                <a:solidFill>
                  <a:srgbClr val="BE0A06"/>
                </a:solidFill>
                <a:latin typeface="Arial" panose="020B0604020202020204" pitchFamily="34" charset="0"/>
              </a:rPr>
              <a:t>纵向公平</a:t>
            </a:r>
            <a:r>
              <a:rPr lang="zh-CN" altLang="en-US" sz="2000" dirty="0">
                <a:solidFill>
                  <a:schemeClr val="tx1"/>
                </a:solidFill>
                <a:latin typeface="Arial" panose="020B0604020202020204" pitchFamily="34" charset="0"/>
              </a:rPr>
              <a:t>两方面</a:t>
            </a:r>
            <a:endParaRPr lang="zh-CN" altLang="en-US" sz="2000" dirty="0">
              <a:solidFill>
                <a:schemeClr val="tx1"/>
              </a:solidFill>
              <a:latin typeface="Arial" panose="020B0604020202020204" pitchFamily="34" charset="0"/>
            </a:endParaRPr>
          </a:p>
          <a:p>
            <a:pPr>
              <a:buFontTx/>
            </a:pPr>
            <a:r>
              <a:rPr lang="en-US" altLang="zh-CN" sz="2000">
                <a:solidFill>
                  <a:srgbClr val="BE0A06"/>
                </a:solidFill>
                <a:latin typeface="Arial" panose="020B0604020202020204" pitchFamily="34" charset="0"/>
              </a:rPr>
              <a:t>       </a:t>
            </a:r>
            <a:r>
              <a:rPr lang="zh-CN" altLang="en-US" sz="2000" dirty="0">
                <a:solidFill>
                  <a:srgbClr val="BE0A06"/>
                </a:solidFill>
                <a:latin typeface="Arial" panose="020B0604020202020204" pitchFamily="34" charset="0"/>
              </a:rPr>
              <a:t>横向公平</a:t>
            </a:r>
            <a:r>
              <a:rPr lang="zh-CN" altLang="en-US" sz="2000" dirty="0">
                <a:solidFill>
                  <a:schemeClr val="tx1"/>
                </a:solidFill>
                <a:latin typeface="Arial" panose="020B0604020202020204" pitchFamily="34" charset="0"/>
              </a:rPr>
              <a:t>：境况相同的人应当交纳相同的税收，或说具有相同纳税能力的人应当一视同仁。</a:t>
            </a:r>
            <a:endParaRPr lang="zh-CN" altLang="en-US" sz="2000" dirty="0">
              <a:solidFill>
                <a:schemeClr val="tx1"/>
              </a:solidFill>
              <a:latin typeface="Arial" panose="020B0604020202020204" pitchFamily="34" charset="0"/>
            </a:endParaRPr>
          </a:p>
          <a:p>
            <a:pPr marL="742950" lvl="1" indent="-285750" algn="l" eaLnBrk="1" hangingPunct="1">
              <a:buFontTx/>
            </a:pPr>
            <a:r>
              <a:rPr lang="en-US" altLang="zh-CN" sz="2000">
                <a:solidFill>
                  <a:srgbClr val="BE0A06"/>
                </a:solidFill>
                <a:latin typeface="Arial" panose="020B0604020202020204" pitchFamily="34" charset="0"/>
              </a:rPr>
              <a:t> </a:t>
            </a:r>
            <a:r>
              <a:rPr lang="zh-CN" altLang="en-US" sz="2000" dirty="0">
                <a:solidFill>
                  <a:srgbClr val="BE0A06"/>
                </a:solidFill>
                <a:latin typeface="Arial" panose="020B0604020202020204" pitchFamily="34" charset="0"/>
              </a:rPr>
              <a:t>纵向公平</a:t>
            </a:r>
            <a:r>
              <a:rPr lang="zh-CN" altLang="en-US" sz="2000" dirty="0">
                <a:solidFill>
                  <a:schemeClr val="tx1"/>
                </a:solidFill>
                <a:latin typeface="Arial" panose="020B0604020202020204" pitchFamily="34" charset="0"/>
              </a:rPr>
              <a:t>：处于较好情况下的个人应该承受更重的税收负担。</a:t>
            </a:r>
            <a:endParaRPr lang="zh-CN" altLang="en-US" sz="2000" dirty="0">
              <a:solidFill>
                <a:schemeClr val="tx1"/>
              </a:solidFill>
              <a:latin typeface="Arial" panose="020B0604020202020204" pitchFamily="34" charset="0"/>
            </a:endParaRPr>
          </a:p>
        </p:txBody>
      </p:sp>
      <p:sp>
        <p:nvSpPr>
          <p:cNvPr id="92165"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2166"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2168" name="Text Box 4"/>
          <p:cNvSpPr txBox="1"/>
          <p:nvPr/>
        </p:nvSpPr>
        <p:spPr>
          <a:xfrm>
            <a:off x="779463" y="1651000"/>
            <a:ext cx="8124825" cy="822325"/>
          </a:xfrm>
          <a:prstGeom prst="rect">
            <a:avLst/>
          </a:prstGeom>
          <a:noFill/>
          <a:ln w="9525">
            <a:noFill/>
          </a:ln>
        </p:spPr>
        <p:txBody>
          <a:bodyPr>
            <a:spAutoFit/>
          </a:bodyPr>
          <a:p>
            <a:r>
              <a:rPr lang="en-US" altLang="zh-CN">
                <a:solidFill>
                  <a:schemeClr val="tx1"/>
                </a:solidFill>
                <a:latin typeface="Arial" panose="020B0604020202020204" pitchFamily="34" charset="0"/>
              </a:rPr>
              <a:t>2.</a:t>
            </a:r>
            <a:r>
              <a:rPr lang="zh-CN" altLang="en-US" dirty="0">
                <a:solidFill>
                  <a:srgbClr val="BE0A06"/>
                </a:solidFill>
                <a:latin typeface="Arial" panose="020B0604020202020204" pitchFamily="34" charset="0"/>
              </a:rPr>
              <a:t>按能力负担原则：</a:t>
            </a:r>
            <a:r>
              <a:rPr lang="zh-CN" altLang="en-US" dirty="0">
                <a:solidFill>
                  <a:schemeClr val="tx1"/>
                </a:solidFill>
                <a:latin typeface="Arial" panose="020B0604020202020204" pitchFamily="34" charset="0"/>
              </a:rPr>
              <a:t>每个纳税者根据他们从政府提供的公共劳务中得到的受益而相应地纳税。</a:t>
            </a:r>
            <a:endParaRPr lang="zh-CN" altLang="en-US" dirty="0">
              <a:solidFill>
                <a:schemeClr val="tx1"/>
              </a:solidFill>
              <a:latin typeface="Arial" panose="020B0604020202020204" pitchFamily="34" charset="0"/>
            </a:endParaRPr>
          </a:p>
        </p:txBody>
      </p:sp>
      <p:sp>
        <p:nvSpPr>
          <p:cNvPr id="92170" name="云形标注 92169"/>
          <p:cNvSpPr/>
          <p:nvPr/>
        </p:nvSpPr>
        <p:spPr>
          <a:xfrm>
            <a:off x="3600450" y="5314950"/>
            <a:ext cx="4667250" cy="1543050"/>
          </a:xfrm>
          <a:prstGeom prst="cloudCallout">
            <a:avLst>
              <a:gd name="adj1" fmla="val -82755"/>
              <a:gd name="adj2" fmla="val -36421"/>
            </a:avLst>
          </a:prstGeom>
          <a:solidFill>
            <a:schemeClr val="accent1"/>
          </a:solidFill>
          <a:ln w="9525" cap="flat" cmpd="sng">
            <a:solidFill>
              <a:schemeClr val="tx1"/>
            </a:solidFill>
            <a:prstDash val="solid"/>
            <a:headEnd type="none" w="med" len="med"/>
            <a:tailEnd type="none" w="med" len="med"/>
          </a:ln>
        </p:spPr>
        <p:txBody>
          <a:bodyPr/>
          <a:p>
            <a:pPr algn="ctr"/>
            <a:r>
              <a:rPr lang="zh-CN" altLang="en-US" sz="1600" dirty="0">
                <a:solidFill>
                  <a:schemeClr val="tx1"/>
                </a:solidFill>
                <a:latin typeface="Arial" panose="020B0604020202020204" pitchFamily="34" charset="0"/>
              </a:rPr>
              <a:t>纵向公平要评判谁更好、谁更坏，以及不同处境的人具体应该承受什么样的税负。纵向公平的判断涉及了税收累进程度大小的确定。</a:t>
            </a:r>
            <a:endParaRPr lang="zh-CN" altLang="en-US" sz="1600" dirty="0">
              <a:solidFill>
                <a:schemeClr val="tx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3187"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3188" name="Rectangle 8"/>
          <p:cNvSpPr/>
          <p:nvPr/>
        </p:nvSpPr>
        <p:spPr>
          <a:xfrm>
            <a:off x="958850" y="2330450"/>
            <a:ext cx="6697663" cy="34448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19</a:t>
            </a:r>
            <a:r>
              <a:rPr lang="zh-CN" altLang="en-US" sz="2000" dirty="0">
                <a:solidFill>
                  <a:schemeClr val="tx1"/>
                </a:solidFill>
                <a:latin typeface="Arial" panose="020B0604020202020204" pitchFamily="34" charset="0"/>
              </a:rPr>
              <a:t>世纪中下叶，西方世界出现分配不公、贫富两极分化过于严重的问题，阻碍了西方社会的稳定协调发展。</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瓦格纳</a:t>
            </a:r>
            <a:r>
              <a:rPr lang="zh-CN" altLang="en-US" sz="2000" dirty="0">
                <a:solidFill>
                  <a:schemeClr val="tx1"/>
                </a:solidFill>
                <a:latin typeface="Arial" panose="020B0604020202020204" pitchFamily="34" charset="0"/>
              </a:rPr>
              <a:t>首次把税收分为财政意义上的税收和社会政策意义上的税收。</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具体措施是采用累进税制、对最低生活费免税等。</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西方学者一派主张</a:t>
            </a:r>
            <a:r>
              <a:rPr lang="zh-CN" altLang="en-US" sz="2000" dirty="0">
                <a:solidFill>
                  <a:srgbClr val="BE0A06"/>
                </a:solidFill>
                <a:latin typeface="Arial" panose="020B0604020202020204" pitchFamily="34" charset="0"/>
              </a:rPr>
              <a:t>过程公平</a:t>
            </a:r>
            <a:r>
              <a:rPr lang="zh-CN" altLang="en-US" sz="2000" dirty="0">
                <a:solidFill>
                  <a:schemeClr val="tx1"/>
                </a:solidFill>
                <a:latin typeface="Arial" panose="020B0604020202020204" pitchFamily="34" charset="0"/>
              </a:rPr>
              <a:t>，即认为只要在获得收入中具有相等机会，那么可以不在乎结果公平与否。另一派主张</a:t>
            </a:r>
            <a:r>
              <a:rPr lang="zh-CN" altLang="en-US" sz="2000" dirty="0">
                <a:solidFill>
                  <a:srgbClr val="BE0A06"/>
                </a:solidFill>
                <a:latin typeface="Arial" panose="020B0604020202020204" pitchFamily="34" charset="0"/>
              </a:rPr>
              <a:t>结果平等</a:t>
            </a:r>
            <a:r>
              <a:rPr lang="zh-CN" altLang="en-US" sz="2000" dirty="0">
                <a:solidFill>
                  <a:schemeClr val="tx1"/>
                </a:solidFill>
                <a:latin typeface="Arial" panose="020B0604020202020204" pitchFamily="34" charset="0"/>
              </a:rPr>
              <a:t>，认为包括起点和过程公平在内的机会公平的理念很难在实践中得以实现，比较可行的办法还是对收入进行再分配。</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一致观点：富人应当多纳税，穷人应当获得补助和优惠</a:t>
            </a:r>
            <a:endParaRPr lang="zh-CN" altLang="en-US" sz="2000" dirty="0">
              <a:solidFill>
                <a:schemeClr val="tx1"/>
              </a:solidFill>
              <a:latin typeface="Arial" panose="020B0604020202020204" pitchFamily="34" charset="0"/>
            </a:endParaRPr>
          </a:p>
        </p:txBody>
      </p:sp>
      <p:sp>
        <p:nvSpPr>
          <p:cNvPr id="93189"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3190"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3191" name="Text Box 4"/>
          <p:cNvSpPr txBox="1"/>
          <p:nvPr/>
        </p:nvSpPr>
        <p:spPr>
          <a:xfrm>
            <a:off x="779463" y="165100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3.</a:t>
            </a:r>
            <a:r>
              <a:rPr lang="zh-CN" altLang="en-US" dirty="0">
                <a:solidFill>
                  <a:srgbClr val="BE0A06"/>
                </a:solidFill>
                <a:latin typeface="Arial" panose="020B0604020202020204" pitchFamily="34" charset="0"/>
              </a:rPr>
              <a:t>社会公平原则</a:t>
            </a:r>
            <a:endParaRPr lang="zh-CN" altLang="en-US" dirty="0">
              <a:solidFill>
                <a:srgbClr val="BE0A06"/>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4211"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4212" name="Rectangle 8"/>
          <p:cNvSpPr/>
          <p:nvPr/>
        </p:nvSpPr>
        <p:spPr>
          <a:xfrm>
            <a:off x="958850" y="1951038"/>
            <a:ext cx="6697663" cy="1917700"/>
          </a:xfrm>
          <a:prstGeom prst="rect">
            <a:avLst/>
          </a:prstGeom>
          <a:noFill/>
          <a:ln w="9525">
            <a:noFill/>
          </a:ln>
        </p:spPr>
        <p:txBody>
          <a:bodyPr anchor="ctr" anchorCtr="0">
            <a:spAutoFit/>
          </a:bodyPr>
          <a:p>
            <a:pPr marL="1143000" lvl="2" indent="-228600" algn="l" eaLnBrk="1" hangingPunct="1">
              <a:spcBef>
                <a:spcPct val="20000"/>
              </a:spcBef>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由税收导向的经济行为及由此所引起的资源配置，必然带来效率损失。所以，如何在维持一定的政府税收收入条件下，使税制设置所形成效率损失达到最小，就是税收效率原则。</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9421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421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4215"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（三）效率原则</a:t>
            </a:r>
            <a:endParaRPr lang="zh-CN" altLang="en-US" sz="2800" dirty="0">
              <a:solidFill>
                <a:schemeClr val="tx1"/>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523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5236" name="Rectangle 8"/>
          <p:cNvSpPr/>
          <p:nvPr/>
        </p:nvSpPr>
        <p:spPr>
          <a:xfrm>
            <a:off x="228600" y="1263650"/>
            <a:ext cx="7427913" cy="55784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税收中性原则</a:t>
            </a:r>
            <a:r>
              <a:rPr lang="zh-CN" altLang="en-US" sz="2000" dirty="0">
                <a:solidFill>
                  <a:schemeClr val="tx1"/>
                </a:solidFill>
                <a:latin typeface="Arial" panose="020B0604020202020204" pitchFamily="34" charset="0"/>
              </a:rPr>
              <a:t>：政府征税会带来除税额之外的额外负担，要求税收保持中性，就是要求一种税除使人民因纳税而承受税额负担之外，最好不要再遭受其他额外负担或经济损失，也即额外负担最小化。引伸意义就是把税收对各种经济活动所产生的不良影响减少到最低程度。</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额外负担理论（</a:t>
            </a:r>
            <a:r>
              <a:rPr lang="en-US" altLang="zh-CN" sz="2000">
                <a:solidFill>
                  <a:srgbClr val="BE0A06"/>
                </a:solidFill>
                <a:latin typeface="Arial" panose="020B0604020202020204" pitchFamily="34" charset="0"/>
              </a:rPr>
              <a:t>excess burden)</a:t>
            </a:r>
            <a:r>
              <a:rPr lang="zh-CN" altLang="en-US" sz="2000" dirty="0">
                <a:solidFill>
                  <a:schemeClr val="tx1"/>
                </a:solidFill>
                <a:latin typeface="Arial" panose="020B0604020202020204" pitchFamily="34" charset="0"/>
              </a:rPr>
              <a:t>：政府征税不仅导致纳税人（负税人）付出税款而造成的损失，而且会由于征税过程影响了纳税人的决策和行为，往往使其境况或福利不如税前，造成福利净损失。</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建立在福利经济学基础上的税收效率思想</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庇古税）如果一个经济单位边际私人纯产品超过边际社会纯产品时政府应课以较高税收，反之则给予补助。</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以现实宏观经济均衡为目标的税收效率思想</a:t>
            </a:r>
            <a:r>
              <a:rPr lang="zh-CN" altLang="en-US" sz="2000" dirty="0">
                <a:solidFill>
                  <a:schemeClr val="tx1"/>
                </a:solidFill>
                <a:latin typeface="Arial" panose="020B0604020202020204" pitchFamily="34" charset="0"/>
              </a:rPr>
              <a:t>：凯恩斯主义认为，资本主义经济通过市场机制并不会达到充分就业的均衡状态。总供给与总需求经常会不一致，这种宏观经济失衡的局面无法通过市场机制消除，必须引入国家（政府）力量，通过运用</a:t>
            </a:r>
            <a:r>
              <a:rPr lang="zh-CN" altLang="en-US" sz="2000" dirty="0">
                <a:solidFill>
                  <a:srgbClr val="BE0A06"/>
                </a:solidFill>
                <a:latin typeface="Arial" panose="020B0604020202020204" pitchFamily="34" charset="0"/>
              </a:rPr>
              <a:t>税收在内的经济杠杆</a:t>
            </a:r>
            <a:r>
              <a:rPr lang="zh-CN" altLang="en-US" sz="2000" dirty="0">
                <a:solidFill>
                  <a:schemeClr val="tx1"/>
                </a:solidFill>
                <a:latin typeface="Arial" panose="020B0604020202020204" pitchFamily="34" charset="0"/>
              </a:rPr>
              <a:t>，调节投资和消费。</a:t>
            </a:r>
            <a:endParaRPr lang="zh-CN" altLang="en-US" sz="2000" dirty="0">
              <a:solidFill>
                <a:schemeClr val="tx1"/>
              </a:solidFill>
              <a:latin typeface="Arial" panose="020B0604020202020204" pitchFamily="34" charset="0"/>
            </a:endParaRPr>
          </a:p>
        </p:txBody>
      </p:sp>
      <p:sp>
        <p:nvSpPr>
          <p:cNvPr id="9523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523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6259"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6261"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6262"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6263"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（四）经济稳定原则</a:t>
            </a:r>
            <a:endParaRPr lang="zh-CN" altLang="en-US" sz="2800" dirty="0">
              <a:solidFill>
                <a:schemeClr val="tx1"/>
              </a:solidFill>
              <a:latin typeface="Arial" panose="020B0604020202020204" pitchFamily="34" charset="0"/>
            </a:endParaRPr>
          </a:p>
        </p:txBody>
      </p:sp>
      <p:sp>
        <p:nvSpPr>
          <p:cNvPr id="96264" name="Text Box 4"/>
          <p:cNvSpPr txBox="1"/>
          <p:nvPr/>
        </p:nvSpPr>
        <p:spPr>
          <a:xfrm>
            <a:off x="779463" y="195580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1.</a:t>
            </a:r>
            <a:r>
              <a:rPr lang="zh-CN" altLang="en-US" dirty="0">
                <a:solidFill>
                  <a:srgbClr val="BE0A06"/>
                </a:solidFill>
                <a:latin typeface="Arial" panose="020B0604020202020204" pitchFamily="34" charset="0"/>
              </a:rPr>
              <a:t>内在稳定器</a:t>
            </a:r>
            <a:endParaRPr lang="zh-CN" altLang="en-US" dirty="0">
              <a:solidFill>
                <a:srgbClr val="BE0A06"/>
              </a:solidFill>
              <a:latin typeface="Arial" panose="020B0604020202020204" pitchFamily="34" charset="0"/>
            </a:endParaRPr>
          </a:p>
        </p:txBody>
      </p:sp>
      <p:sp>
        <p:nvSpPr>
          <p:cNvPr id="96265" name="Rectangle 8"/>
          <p:cNvSpPr/>
          <p:nvPr/>
        </p:nvSpPr>
        <p:spPr>
          <a:xfrm>
            <a:off x="958850" y="2376488"/>
            <a:ext cx="6697663" cy="1981200"/>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通过所得税与国民收入的函数关系，使税收随经济活动的变化而自动发生增减变动。 </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主要通过累进所得税制的自动调节，减轻经济波动。 </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当经济繁荣时，投资增加，国民收入也增加，税收也随之增加。这时税收产生了一种拉力，防止经济过度繁荣与通货膨胀；反之亦然。</a:t>
            </a:r>
            <a:r>
              <a:rPr lang="zh-CN" altLang="en-US" dirty="0">
                <a:solidFill>
                  <a:schemeClr val="tx1"/>
                </a:solidFill>
                <a:effectLst>
                  <a:outerShdw blurRad="38100" dist="38100" dir="2700000">
                    <a:srgbClr val="C0C0C0"/>
                  </a:outerShdw>
                </a:effectLst>
                <a:latin typeface="Arial" panose="020B0604020202020204" pitchFamily="34" charset="0"/>
              </a:rPr>
              <a:t> </a:t>
            </a:r>
            <a:endParaRPr lang="zh-CN" altLang="en-US" sz="2000" dirty="0">
              <a:solidFill>
                <a:schemeClr val="tx1"/>
              </a:solidFill>
              <a:latin typeface="Arial" panose="020B0604020202020204" pitchFamily="34" charset="0"/>
            </a:endParaRPr>
          </a:p>
        </p:txBody>
      </p:sp>
      <p:sp>
        <p:nvSpPr>
          <p:cNvPr id="96266" name="Text Box 4"/>
          <p:cNvSpPr txBox="1"/>
          <p:nvPr/>
        </p:nvSpPr>
        <p:spPr>
          <a:xfrm>
            <a:off x="785813" y="438150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2.</a:t>
            </a:r>
            <a:r>
              <a:rPr lang="zh-CN" altLang="en-US" dirty="0">
                <a:solidFill>
                  <a:srgbClr val="BE0A06"/>
                </a:solidFill>
                <a:latin typeface="Arial" panose="020B0604020202020204" pitchFamily="34" charset="0"/>
              </a:rPr>
              <a:t>相机抉择</a:t>
            </a:r>
            <a:endParaRPr lang="zh-CN" altLang="en-US" dirty="0">
              <a:solidFill>
                <a:srgbClr val="BE0A06"/>
              </a:solidFill>
              <a:latin typeface="Arial" panose="020B0604020202020204" pitchFamily="34" charset="0"/>
            </a:endParaRPr>
          </a:p>
        </p:txBody>
      </p:sp>
      <p:sp>
        <p:nvSpPr>
          <p:cNvPr id="96267" name="Rectangle 8"/>
          <p:cNvSpPr/>
          <p:nvPr/>
        </p:nvSpPr>
        <p:spPr>
          <a:xfrm>
            <a:off x="946150" y="4838700"/>
            <a:ext cx="6697663" cy="915988"/>
          </a:xfrm>
          <a:prstGeom prst="rect">
            <a:avLst/>
          </a:prstGeom>
          <a:noFill/>
          <a:ln w="9525">
            <a:noFill/>
          </a:ln>
        </p:spPr>
        <p:txBody>
          <a:bodyPr anchor="ctr" anchorCtr="0">
            <a:spAutoFit/>
          </a:bodyPr>
          <a:p>
            <a:pPr>
              <a:lnSpc>
                <a:spcPct val="90000"/>
              </a:lnSpc>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政府针对客观变化的经济形势，主动采用相应的税收变化措施干预经济，消除总需求和总供给的缺口，有助于经济稳定。</a:t>
            </a:r>
            <a:endParaRPr lang="zh-CN" altLang="en-US" sz="2000" dirty="0">
              <a:solidFill>
                <a:schemeClr val="tx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6147" name="Rectangle 3"/>
          <p:cNvSpPr>
            <a:spLocks noGrp="1"/>
          </p:cNvSpPr>
          <p:nvPr>
            <p:ph type="body" idx="4294967295"/>
          </p:nvPr>
        </p:nvSpPr>
        <p:spPr>
          <a:xfrm>
            <a:off x="454025" y="1809750"/>
            <a:ext cx="8689975" cy="4497388"/>
          </a:xfrm>
        </p:spPr>
        <p:txBody>
          <a:bodyPr vert="horz" wrap="square" lIns="0" tIns="0" rIns="0" bIns="0" anchor="t" anchorCtr="0"/>
          <a:p>
            <a:pPr marL="0" indent="0">
              <a:buNone/>
            </a:pPr>
            <a:r>
              <a:rPr lang="zh-CN" altLang="en-US">
                <a:ea typeface="宋体" panose="02010600030101010101" pitchFamily="2" charset="-122"/>
              </a:rPr>
              <a:t>       </a:t>
            </a:r>
            <a:endParaRPr lang="zh-CN" altLang="en-US">
              <a:ea typeface="宋体" panose="02010600030101010101" pitchFamily="2" charset="-122"/>
            </a:endParaRPr>
          </a:p>
          <a:p>
            <a:pPr marL="0" indent="0">
              <a:buClr>
                <a:srgbClr val="1CFC41"/>
              </a:buClr>
              <a:buBlip>
                <a:blip r:embed="rId1"/>
              </a:buBlip>
            </a:pPr>
            <a:r>
              <a:rPr lang="zh-CN" altLang="en-US" sz="2800">
                <a:solidFill>
                  <a:schemeClr val="tx1"/>
                </a:solidFill>
                <a:ea typeface="宋体" panose="02010600030101010101" pitchFamily="2" charset="-122"/>
              </a:rPr>
              <a:t>本节逻辑结构图</a:t>
            </a:r>
            <a:endParaRPr lang="zh-CN" altLang="en-US" sz="2800">
              <a:solidFill>
                <a:schemeClr val="tx1"/>
              </a:solidFill>
              <a:ea typeface="宋体" panose="02010600030101010101" pitchFamily="2" charset="-122"/>
            </a:endParaRPr>
          </a:p>
          <a:p>
            <a:pPr marL="0" indent="0">
              <a:buBlip>
                <a:blip r:embed="rId1"/>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758950" y="358775"/>
            <a:ext cx="6072188" cy="1066800"/>
          </a:xfrm>
          <a:prstGeom prst="rect">
            <a:avLst/>
          </a:prstGeom>
          <a:noFill/>
          <a:ln w="9525">
            <a:noFill/>
          </a:ln>
        </p:spPr>
        <p:txBody>
          <a:bodyPr>
            <a:spAutoFit/>
          </a:bodyPr>
          <a:p>
            <a:pPr algn="ctr"/>
            <a:r>
              <a:rPr lang="zh-CN" altLang="en-US" sz="3200" dirty="0">
                <a:solidFill>
                  <a:schemeClr val="tx1"/>
                </a:solidFill>
                <a:effectLst>
                  <a:outerShdw blurRad="38100" dist="38100" dir="2700000">
                    <a:srgbClr val="C0C0C0"/>
                  </a:outerShdw>
                </a:effectLst>
                <a:latin typeface="Arial" panose="020B0604020202020204" pitchFamily="34" charset="0"/>
              </a:rPr>
              <a:t>第一节</a:t>
            </a:r>
            <a:r>
              <a:rPr lang="zh-CN" altLang="en-US" sz="3200">
                <a:solidFill>
                  <a:schemeClr val="tx1"/>
                </a:solidFill>
                <a:effectLst>
                  <a:outerShdw blurRad="38100" dist="38100" dir="2700000">
                    <a:srgbClr val="C0C0C0"/>
                  </a:outerShdw>
                </a:effectLst>
                <a:latin typeface="Arial" panose="020B0604020202020204" pitchFamily="34" charset="0"/>
              </a:rPr>
              <a:t> </a:t>
            </a:r>
            <a:r>
              <a:rPr lang="zh-CN" altLang="en-US" sz="3200" dirty="0">
                <a:solidFill>
                  <a:schemeClr val="tx1"/>
                </a:solidFill>
                <a:effectLst>
                  <a:outerShdw blurRad="38100" dist="38100" dir="2700000">
                    <a:srgbClr val="C0C0C0"/>
                  </a:outerShdw>
                </a:effectLst>
                <a:latin typeface="Arial" panose="020B0604020202020204" pitchFamily="34" charset="0"/>
              </a:rPr>
              <a:t>西方税收原则</a:t>
            </a:r>
            <a:endParaRPr lang="en-US" altLang="zh-CN" sz="3200" b="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a:solidFill>
                <a:schemeClr val="tx1"/>
              </a:solidFill>
              <a:latin typeface="Arial" panose="020B0604020202020204" pitchFamily="34" charset="0"/>
            </a:endParaRPr>
          </a:p>
        </p:txBody>
      </p:sp>
      <p:sp>
        <p:nvSpPr>
          <p:cNvPr id="6149" name="Text Box 6"/>
          <p:cNvSpPr txBox="1"/>
          <p:nvPr/>
        </p:nvSpPr>
        <p:spPr>
          <a:xfrm>
            <a:off x="735013" y="1109663"/>
            <a:ext cx="1687512" cy="366712"/>
          </a:xfrm>
          <a:prstGeom prst="rect">
            <a:avLst/>
          </a:prstGeom>
          <a:noFill/>
          <a:ln w="9525">
            <a:noFill/>
          </a:ln>
        </p:spPr>
        <p:txBody>
          <a:bodyPr>
            <a:spAutoFit/>
          </a:bodyPr>
          <a:p>
            <a:endParaRPr lang="zh-CN" altLang="en-US" sz="1800" dirty="0">
              <a:solidFill>
                <a:schemeClr val="tx1"/>
              </a:solidFill>
              <a:latin typeface="Arial" panose="020B0604020202020204" pitchFamily="34" charset="0"/>
            </a:endParaRPr>
          </a:p>
        </p:txBody>
      </p:sp>
      <p:grpSp>
        <p:nvGrpSpPr>
          <p:cNvPr id="6150" name="组合 6149"/>
          <p:cNvGrpSpPr/>
          <p:nvPr/>
        </p:nvGrpSpPr>
        <p:grpSpPr>
          <a:xfrm>
            <a:off x="4346575" y="2509838"/>
            <a:ext cx="1149350" cy="912812"/>
            <a:chOff x="0" y="0"/>
            <a:chExt cx="1192" cy="959"/>
          </a:xfrm>
        </p:grpSpPr>
        <p:grpSp>
          <p:nvGrpSpPr>
            <p:cNvPr id="6151" name="组合 6150"/>
            <p:cNvGrpSpPr/>
            <p:nvPr/>
          </p:nvGrpSpPr>
          <p:grpSpPr>
            <a:xfrm>
              <a:off x="0" y="0"/>
              <a:ext cx="1192" cy="959"/>
              <a:chOff x="0" y="0"/>
              <a:chExt cx="1549" cy="1351"/>
            </a:xfrm>
          </p:grpSpPr>
          <p:sp>
            <p:nvSpPr>
              <p:cNvPr id="6152"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53"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54"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55" name="Text Box 22"/>
            <p:cNvSpPr txBox="1"/>
            <p:nvPr/>
          </p:nvSpPr>
          <p:spPr>
            <a:xfrm>
              <a:off x="501" y="255"/>
              <a:ext cx="190" cy="385"/>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grpSp>
        <p:nvGrpSpPr>
          <p:cNvPr id="6162" name="组合 6161"/>
          <p:cNvGrpSpPr/>
          <p:nvPr/>
        </p:nvGrpSpPr>
        <p:grpSpPr>
          <a:xfrm>
            <a:off x="3759200" y="5260975"/>
            <a:ext cx="1149350" cy="938213"/>
            <a:chOff x="0" y="0"/>
            <a:chExt cx="1193" cy="959"/>
          </a:xfrm>
        </p:grpSpPr>
        <p:grpSp>
          <p:nvGrpSpPr>
            <p:cNvPr id="6163" name="组合 6162"/>
            <p:cNvGrpSpPr/>
            <p:nvPr/>
          </p:nvGrpSpPr>
          <p:grpSpPr>
            <a:xfrm>
              <a:off x="0" y="0"/>
              <a:ext cx="1193" cy="959"/>
              <a:chOff x="0" y="0"/>
              <a:chExt cx="1549" cy="1351"/>
            </a:xfrm>
          </p:grpSpPr>
          <p:sp>
            <p:nvSpPr>
              <p:cNvPr id="6164"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65"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66"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67" name="Text Box 41"/>
            <p:cNvSpPr txBox="1"/>
            <p:nvPr/>
          </p:nvSpPr>
          <p:spPr>
            <a:xfrm>
              <a:off x="508" y="247"/>
              <a:ext cx="191" cy="374"/>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sp>
        <p:nvSpPr>
          <p:cNvPr id="6174" name="Oval 54"/>
          <p:cNvSpPr/>
          <p:nvPr/>
        </p:nvSpPr>
        <p:spPr>
          <a:xfrm>
            <a:off x="3108325" y="2940050"/>
            <a:ext cx="3063875" cy="3032125"/>
          </a:xfrm>
          <a:prstGeom prst="ellipse">
            <a:avLst/>
          </a:prstGeom>
          <a:noFill/>
          <a:ln w="28575" cap="rnd" cmpd="sng">
            <a:solidFill>
              <a:srgbClr val="003399"/>
            </a:solidFill>
            <a:prstDash val="sysDot"/>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75" name="Text Box 55"/>
          <p:cNvSpPr txBox="1"/>
          <p:nvPr/>
        </p:nvSpPr>
        <p:spPr>
          <a:xfrm>
            <a:off x="3571875" y="4119563"/>
            <a:ext cx="2166938" cy="457200"/>
          </a:xfrm>
          <a:prstGeom prst="rect">
            <a:avLst/>
          </a:prstGeom>
          <a:noFill/>
          <a:ln w="9525">
            <a:noFill/>
          </a:ln>
        </p:spPr>
        <p:txBody>
          <a:bodyPr>
            <a:spAutoFit/>
          </a:bodyPr>
          <a:p>
            <a:pPr algn="ctr"/>
            <a:r>
              <a:rPr lang="zh-CN" altLang="en-US" b="1" dirty="0">
                <a:solidFill>
                  <a:schemeClr val="tx1"/>
                </a:solidFill>
                <a:latin typeface="Arial" panose="020B0604020202020204" pitchFamily="34" charset="0"/>
              </a:rPr>
              <a:t>西方税收原则</a:t>
            </a:r>
            <a:endParaRPr lang="zh-CN" altLang="en-US" b="1">
              <a:solidFill>
                <a:schemeClr val="tx1"/>
              </a:solidFill>
              <a:latin typeface="Arial" panose="020B0604020202020204" pitchFamily="34" charset="0"/>
            </a:endParaRPr>
          </a:p>
        </p:txBody>
      </p:sp>
      <p:sp>
        <p:nvSpPr>
          <p:cNvPr id="6176" name="AutoShape 56"/>
          <p:cNvSpPr/>
          <p:nvPr/>
        </p:nvSpPr>
        <p:spPr>
          <a:xfrm>
            <a:off x="6454775" y="1833563"/>
            <a:ext cx="1879600" cy="838200"/>
          </a:xfrm>
          <a:prstGeom prst="accentBorderCallout1">
            <a:avLst>
              <a:gd name="adj1" fmla="val 13634"/>
              <a:gd name="adj2" fmla="val -4056"/>
              <a:gd name="adj3" fmla="val 108523"/>
              <a:gd name="adj4" fmla="val -60894"/>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西方税收原则的发展</a:t>
            </a:r>
            <a:endParaRPr lang="zh-CN" altLang="en-US">
              <a:solidFill>
                <a:schemeClr val="tx1"/>
              </a:solidFill>
              <a:latin typeface="Arial" panose="020B0604020202020204" pitchFamily="34" charset="0"/>
            </a:endParaRPr>
          </a:p>
        </p:txBody>
      </p:sp>
      <p:sp>
        <p:nvSpPr>
          <p:cNvPr id="6178" name="AutoShape 59"/>
          <p:cNvSpPr/>
          <p:nvPr/>
        </p:nvSpPr>
        <p:spPr>
          <a:xfrm>
            <a:off x="842963" y="5718175"/>
            <a:ext cx="2032000" cy="892175"/>
          </a:xfrm>
          <a:prstGeom prst="accentBorderCallout1">
            <a:avLst>
              <a:gd name="adj1" fmla="val 12810"/>
              <a:gd name="adj2" fmla="val 103750"/>
              <a:gd name="adj3" fmla="val 12810"/>
              <a:gd name="adj4" fmla="val 14742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西方税收原则的主要内容</a:t>
            </a:r>
            <a:endParaRPr lang="zh-CN" altLang="en-US">
              <a:solidFill>
                <a:schemeClr val="tx1"/>
              </a:solidFill>
              <a:latin typeface="Arial" panose="020B0604020202020204" pitchFamily="34" charset="0"/>
            </a:endParaRPr>
          </a:p>
        </p:txBody>
      </p:sp>
      <p:sp>
        <p:nvSpPr>
          <p:cNvPr id="6187" name="TextBox 9"/>
          <p:cNvSpPr txBox="1"/>
          <p:nvPr/>
        </p:nvSpPr>
        <p:spPr>
          <a:xfrm>
            <a:off x="5600700" y="6553200"/>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8307"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二、西方税收原则的主要内容</a:t>
            </a:r>
            <a:endParaRPr lang="zh-CN" altLang="en-US" sz="3600">
              <a:solidFill>
                <a:schemeClr val="tx1"/>
              </a:solidFill>
              <a:latin typeface="Arial" panose="020B0604020202020204" pitchFamily="34" charset="0"/>
            </a:endParaRPr>
          </a:p>
        </p:txBody>
      </p:sp>
      <p:sp>
        <p:nvSpPr>
          <p:cNvPr id="98308"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8309"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8310"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（五）经济增长原则</a:t>
            </a:r>
            <a:endParaRPr lang="zh-CN" altLang="en-US" sz="2800" dirty="0">
              <a:solidFill>
                <a:schemeClr val="tx1"/>
              </a:solidFill>
              <a:latin typeface="Arial" panose="020B0604020202020204" pitchFamily="34" charset="0"/>
            </a:endParaRPr>
          </a:p>
        </p:txBody>
      </p:sp>
      <p:sp>
        <p:nvSpPr>
          <p:cNvPr id="98312" name="Rectangle 8"/>
          <p:cNvSpPr/>
          <p:nvPr/>
        </p:nvSpPr>
        <p:spPr>
          <a:xfrm>
            <a:off x="958850" y="1935163"/>
            <a:ext cx="6697663" cy="915987"/>
          </a:xfrm>
          <a:prstGeom prst="rect">
            <a:avLst/>
          </a:prstGeom>
          <a:noFill/>
          <a:ln w="9525">
            <a:noFill/>
          </a:ln>
        </p:spPr>
        <p:txBody>
          <a:bodyPr anchor="ctr" anchorCtr="0">
            <a:spAutoFit/>
          </a:bodyPr>
          <a:p>
            <a:pPr marL="742950" lvl="1" indent="-285750" algn="l" eaLnBrk="1" hangingPunct="1">
              <a:lnSpc>
                <a:spcPct val="90000"/>
              </a:lnSpc>
              <a:spcBef>
                <a:spcPct val="20000"/>
              </a:spcBef>
              <a:buClr>
                <a:srgbClr val="BE0A06"/>
              </a:buClr>
              <a:buFont typeface="Wingdings" panose="05000000000000000000" pitchFamily="2" charset="2"/>
              <a:buChar char="l"/>
            </a:pPr>
            <a:r>
              <a:rPr lang="zh-CN" altLang="en-US" sz="2000" dirty="0">
                <a:latin typeface="Arial" panose="020B0604020202020204" pitchFamily="34" charset="0"/>
              </a:rPr>
              <a:t> </a:t>
            </a:r>
            <a:r>
              <a:rPr lang="zh-CN" altLang="en-US" sz="2000" dirty="0">
                <a:solidFill>
                  <a:schemeClr val="tx1"/>
                </a:solidFill>
                <a:latin typeface="Arial" panose="020B0604020202020204" pitchFamily="34" charset="0"/>
              </a:rPr>
              <a:t>经济增长在很大程度上取决于社会生产要素的积累和科技进步，而税收可以通过对生产要素的积累与供应、对科技进步的效应影响经济增长率。</a:t>
            </a:r>
            <a:endParaRPr lang="zh-CN" altLang="en-US" sz="2000" dirty="0">
              <a:solidFill>
                <a:schemeClr val="tx1"/>
              </a:solidFill>
              <a:latin typeface="Arial" panose="020B0604020202020204" pitchFamily="34" charset="0"/>
            </a:endParaRPr>
          </a:p>
        </p:txBody>
      </p:sp>
      <p:sp>
        <p:nvSpPr>
          <p:cNvPr id="98315" name="Text Box 4"/>
          <p:cNvSpPr txBox="1"/>
          <p:nvPr/>
        </p:nvSpPr>
        <p:spPr>
          <a:xfrm>
            <a:off x="322263" y="304165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（六）管理原则</a:t>
            </a:r>
            <a:endParaRPr lang="zh-CN" altLang="en-US" sz="2800" dirty="0">
              <a:solidFill>
                <a:schemeClr val="tx1"/>
              </a:solidFill>
              <a:latin typeface="Arial" panose="020B0604020202020204" pitchFamily="34" charset="0"/>
            </a:endParaRPr>
          </a:p>
        </p:txBody>
      </p:sp>
      <p:sp>
        <p:nvSpPr>
          <p:cNvPr id="98316" name="Rectangle 8"/>
          <p:cNvSpPr/>
          <p:nvPr/>
        </p:nvSpPr>
        <p:spPr>
          <a:xfrm>
            <a:off x="946150" y="3659188"/>
            <a:ext cx="6697663" cy="641350"/>
          </a:xfrm>
          <a:prstGeom prst="rect">
            <a:avLst/>
          </a:prstGeom>
          <a:noFill/>
          <a:ln w="9525">
            <a:noFill/>
          </a:ln>
        </p:spPr>
        <p:txBody>
          <a:bodyPr anchor="ctr" anchorCtr="0">
            <a:spAutoFit/>
          </a:bodyPr>
          <a:p>
            <a:pPr marL="742950" lvl="1" indent="-285750" algn="l" eaLnBrk="1" hangingPunct="1">
              <a:lnSpc>
                <a:spcPct val="90000"/>
              </a:lnSpc>
              <a:spcBef>
                <a:spcPct val="20000"/>
              </a:spcBef>
              <a:buClr>
                <a:srgbClr val="BE0A06"/>
              </a:buClr>
              <a:buFont typeface="Wingdings" panose="05000000000000000000" pitchFamily="2" charset="2"/>
              <a:buChar char="l"/>
            </a:pPr>
            <a:r>
              <a:rPr lang="zh-CN" altLang="en-US" sz="2000" dirty="0">
                <a:solidFill>
                  <a:schemeClr val="tx1"/>
                </a:solidFill>
                <a:latin typeface="Arial" panose="020B0604020202020204" pitchFamily="34" charset="0"/>
              </a:rPr>
              <a:t>即“税务行政费用”和“奉行纳税费用”最省，要求税制明确，易于稽征、管理，便于纳税人理解。</a:t>
            </a:r>
            <a:endParaRPr lang="zh-CN" altLang="en-US" sz="2000" dirty="0">
              <a:solidFill>
                <a:schemeClr val="tx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6147" name="Rectangle 3"/>
          <p:cNvSpPr>
            <a:spLocks noGrp="1"/>
          </p:cNvSpPr>
          <p:nvPr>
            <p:ph type="body" idx="4294967295"/>
          </p:nvPr>
        </p:nvSpPr>
        <p:spPr>
          <a:xfrm>
            <a:off x="454025" y="1809750"/>
            <a:ext cx="8689975" cy="4497388"/>
          </a:xfrm>
        </p:spPr>
        <p:txBody>
          <a:bodyPr vert="horz" wrap="square" lIns="0" tIns="0" rIns="0" bIns="0" anchor="t" anchorCtr="0"/>
          <a:p>
            <a:pPr marL="0" indent="0">
              <a:buNone/>
            </a:pPr>
            <a:r>
              <a:rPr lang="zh-CN" altLang="en-US">
                <a:ea typeface="宋体" panose="02010600030101010101" pitchFamily="2" charset="-122"/>
              </a:rPr>
              <a:t>       </a:t>
            </a:r>
            <a:endParaRPr lang="zh-CN" altLang="en-US">
              <a:ea typeface="宋体" panose="02010600030101010101" pitchFamily="2" charset="-122"/>
            </a:endParaRPr>
          </a:p>
          <a:p>
            <a:pPr marL="0" indent="0">
              <a:buClr>
                <a:srgbClr val="1CFC41"/>
              </a:buClr>
              <a:buBlip>
                <a:blip r:embed="rId1"/>
              </a:buBlip>
            </a:pPr>
            <a:r>
              <a:rPr lang="zh-CN" altLang="en-US" sz="2800">
                <a:solidFill>
                  <a:schemeClr val="tx1"/>
                </a:solidFill>
                <a:ea typeface="宋体" panose="02010600030101010101" pitchFamily="2" charset="-122"/>
              </a:rPr>
              <a:t>本节逻辑结构图</a:t>
            </a:r>
            <a:endParaRPr lang="zh-CN" altLang="en-US" sz="2800">
              <a:solidFill>
                <a:schemeClr val="tx1"/>
              </a:solidFill>
              <a:ea typeface="宋体" panose="02010600030101010101" pitchFamily="2" charset="-122"/>
            </a:endParaRPr>
          </a:p>
          <a:p>
            <a:pPr marL="0" indent="0">
              <a:buBlip>
                <a:blip r:embed="rId1"/>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758950" y="358775"/>
            <a:ext cx="6072188" cy="1066800"/>
          </a:xfrm>
          <a:prstGeom prst="rect">
            <a:avLst/>
          </a:prstGeom>
          <a:noFill/>
          <a:ln w="9525">
            <a:noFill/>
          </a:ln>
        </p:spPr>
        <p:txBody>
          <a:bodyPr>
            <a:spAutoFit/>
          </a:bodyPr>
          <a:p>
            <a:pPr algn="ctr"/>
            <a:r>
              <a:rPr lang="zh-CN" altLang="en-US" sz="3200" dirty="0">
                <a:solidFill>
                  <a:schemeClr val="tx1"/>
                </a:solidFill>
                <a:effectLst>
                  <a:outerShdw blurRad="38100" dist="38100" dir="2700000">
                    <a:srgbClr val="C0C0C0"/>
                  </a:outerShdw>
                </a:effectLst>
                <a:latin typeface="Arial" panose="020B0604020202020204" pitchFamily="34" charset="0"/>
              </a:rPr>
              <a:t>第二节</a:t>
            </a:r>
            <a:r>
              <a:rPr lang="zh-CN" altLang="en-US" sz="3200">
                <a:solidFill>
                  <a:schemeClr val="tx1"/>
                </a:solidFill>
                <a:effectLst>
                  <a:outerShdw blurRad="38100" dist="38100" dir="2700000">
                    <a:srgbClr val="C0C0C0"/>
                  </a:outerShdw>
                </a:effectLst>
                <a:latin typeface="Arial" panose="020B0604020202020204" pitchFamily="34" charset="0"/>
              </a:rPr>
              <a:t> </a:t>
            </a:r>
            <a:r>
              <a:rPr lang="zh-CN" altLang="en-US" sz="3200" dirty="0">
                <a:solidFill>
                  <a:schemeClr val="tx1"/>
                </a:solidFill>
                <a:effectLst>
                  <a:outerShdw blurRad="38100" dist="38100" dir="2700000">
                    <a:srgbClr val="C0C0C0"/>
                  </a:outerShdw>
                </a:effectLst>
                <a:latin typeface="Arial" panose="020B0604020202020204" pitchFamily="34" charset="0"/>
              </a:rPr>
              <a:t>我国税收原则</a:t>
            </a:r>
            <a:endParaRPr lang="en-US" altLang="zh-CN" sz="3200" b="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a:solidFill>
                <a:schemeClr val="tx1"/>
              </a:solidFill>
              <a:latin typeface="Arial" panose="020B0604020202020204" pitchFamily="34" charset="0"/>
            </a:endParaRPr>
          </a:p>
        </p:txBody>
      </p:sp>
      <p:sp>
        <p:nvSpPr>
          <p:cNvPr id="6149" name="Text Box 6"/>
          <p:cNvSpPr txBox="1"/>
          <p:nvPr/>
        </p:nvSpPr>
        <p:spPr>
          <a:xfrm>
            <a:off x="735013" y="1109663"/>
            <a:ext cx="1687512" cy="366712"/>
          </a:xfrm>
          <a:prstGeom prst="rect">
            <a:avLst/>
          </a:prstGeom>
          <a:noFill/>
          <a:ln w="9525">
            <a:noFill/>
          </a:ln>
        </p:spPr>
        <p:txBody>
          <a:bodyPr>
            <a:spAutoFit/>
          </a:bodyPr>
          <a:p>
            <a:endParaRPr lang="zh-CN" altLang="en-US" sz="1800" dirty="0">
              <a:solidFill>
                <a:schemeClr val="tx1"/>
              </a:solidFill>
              <a:latin typeface="Arial" panose="020B0604020202020204" pitchFamily="34" charset="0"/>
            </a:endParaRPr>
          </a:p>
        </p:txBody>
      </p:sp>
      <p:grpSp>
        <p:nvGrpSpPr>
          <p:cNvPr id="6150" name="组合 6149"/>
          <p:cNvGrpSpPr/>
          <p:nvPr/>
        </p:nvGrpSpPr>
        <p:grpSpPr>
          <a:xfrm>
            <a:off x="4346575" y="2509838"/>
            <a:ext cx="1149350" cy="912812"/>
            <a:chOff x="0" y="0"/>
            <a:chExt cx="1192" cy="959"/>
          </a:xfrm>
        </p:grpSpPr>
        <p:grpSp>
          <p:nvGrpSpPr>
            <p:cNvPr id="6151" name="组合 6150"/>
            <p:cNvGrpSpPr/>
            <p:nvPr/>
          </p:nvGrpSpPr>
          <p:grpSpPr>
            <a:xfrm>
              <a:off x="0" y="0"/>
              <a:ext cx="1192" cy="959"/>
              <a:chOff x="0" y="0"/>
              <a:chExt cx="1549" cy="1351"/>
            </a:xfrm>
          </p:grpSpPr>
          <p:sp>
            <p:nvSpPr>
              <p:cNvPr id="6152"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53"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54"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55" name="Text Box 22"/>
            <p:cNvSpPr txBox="1"/>
            <p:nvPr/>
          </p:nvSpPr>
          <p:spPr>
            <a:xfrm>
              <a:off x="501" y="255"/>
              <a:ext cx="190" cy="385"/>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grpSp>
        <p:nvGrpSpPr>
          <p:cNvPr id="6162" name="组合 6161"/>
          <p:cNvGrpSpPr/>
          <p:nvPr/>
        </p:nvGrpSpPr>
        <p:grpSpPr>
          <a:xfrm>
            <a:off x="3759200" y="5260975"/>
            <a:ext cx="1149350" cy="938213"/>
            <a:chOff x="0" y="0"/>
            <a:chExt cx="1193" cy="959"/>
          </a:xfrm>
        </p:grpSpPr>
        <p:grpSp>
          <p:nvGrpSpPr>
            <p:cNvPr id="6163" name="组合 6162"/>
            <p:cNvGrpSpPr/>
            <p:nvPr/>
          </p:nvGrpSpPr>
          <p:grpSpPr>
            <a:xfrm>
              <a:off x="0" y="0"/>
              <a:ext cx="1193" cy="959"/>
              <a:chOff x="0" y="0"/>
              <a:chExt cx="1549" cy="1351"/>
            </a:xfrm>
          </p:grpSpPr>
          <p:sp>
            <p:nvSpPr>
              <p:cNvPr id="6164"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65"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66"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67" name="Text Box 41"/>
            <p:cNvSpPr txBox="1"/>
            <p:nvPr/>
          </p:nvSpPr>
          <p:spPr>
            <a:xfrm>
              <a:off x="508" y="247"/>
              <a:ext cx="191" cy="374"/>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sp>
        <p:nvSpPr>
          <p:cNvPr id="6174" name="Oval 54"/>
          <p:cNvSpPr/>
          <p:nvPr/>
        </p:nvSpPr>
        <p:spPr>
          <a:xfrm>
            <a:off x="3108325" y="2940050"/>
            <a:ext cx="3063875" cy="3032125"/>
          </a:xfrm>
          <a:prstGeom prst="ellipse">
            <a:avLst/>
          </a:prstGeom>
          <a:noFill/>
          <a:ln w="28575" cap="rnd" cmpd="sng">
            <a:solidFill>
              <a:srgbClr val="003399"/>
            </a:solidFill>
            <a:prstDash val="sysDot"/>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75" name="Text Box 55"/>
          <p:cNvSpPr txBox="1"/>
          <p:nvPr/>
        </p:nvSpPr>
        <p:spPr>
          <a:xfrm>
            <a:off x="3571875" y="4119563"/>
            <a:ext cx="2166938" cy="457200"/>
          </a:xfrm>
          <a:prstGeom prst="rect">
            <a:avLst/>
          </a:prstGeom>
          <a:noFill/>
          <a:ln w="9525">
            <a:noFill/>
          </a:ln>
        </p:spPr>
        <p:txBody>
          <a:bodyPr>
            <a:spAutoFit/>
          </a:bodyPr>
          <a:p>
            <a:pPr algn="ctr"/>
            <a:r>
              <a:rPr lang="zh-CN" altLang="en-US" b="1" dirty="0">
                <a:solidFill>
                  <a:schemeClr val="tx1"/>
                </a:solidFill>
                <a:latin typeface="Arial" panose="020B0604020202020204" pitchFamily="34" charset="0"/>
              </a:rPr>
              <a:t>我国税收原则</a:t>
            </a:r>
            <a:endParaRPr lang="zh-CN" altLang="en-US" b="1">
              <a:solidFill>
                <a:schemeClr val="tx1"/>
              </a:solidFill>
              <a:latin typeface="Arial" panose="020B0604020202020204" pitchFamily="34" charset="0"/>
            </a:endParaRPr>
          </a:p>
        </p:txBody>
      </p:sp>
      <p:sp>
        <p:nvSpPr>
          <p:cNvPr id="6176" name="AutoShape 56"/>
          <p:cNvSpPr/>
          <p:nvPr/>
        </p:nvSpPr>
        <p:spPr>
          <a:xfrm>
            <a:off x="6454775" y="1833563"/>
            <a:ext cx="1536700" cy="838200"/>
          </a:xfrm>
          <a:prstGeom prst="accentBorderCallout1">
            <a:avLst>
              <a:gd name="adj1" fmla="val 13634"/>
              <a:gd name="adj2" fmla="val -4958"/>
              <a:gd name="adj3" fmla="val 108523"/>
              <a:gd name="adj4" fmla="val -7448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我国古代税收原则</a:t>
            </a:r>
            <a:endParaRPr lang="zh-CN" altLang="en-US">
              <a:solidFill>
                <a:schemeClr val="tx1"/>
              </a:solidFill>
              <a:latin typeface="Arial" panose="020B0604020202020204" pitchFamily="34" charset="0"/>
            </a:endParaRPr>
          </a:p>
        </p:txBody>
      </p:sp>
      <p:sp>
        <p:nvSpPr>
          <p:cNvPr id="6178" name="AutoShape 59"/>
          <p:cNvSpPr/>
          <p:nvPr/>
        </p:nvSpPr>
        <p:spPr>
          <a:xfrm>
            <a:off x="842963" y="5718175"/>
            <a:ext cx="2032000" cy="892175"/>
          </a:xfrm>
          <a:prstGeom prst="accentBorderCallout1">
            <a:avLst>
              <a:gd name="adj1" fmla="val 12810"/>
              <a:gd name="adj2" fmla="val 103750"/>
              <a:gd name="adj3" fmla="val 12810"/>
              <a:gd name="adj4" fmla="val 14742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我国社会主义税收原则</a:t>
            </a:r>
            <a:endParaRPr lang="zh-CN" altLang="en-US">
              <a:solidFill>
                <a:schemeClr val="tx1"/>
              </a:solidFill>
              <a:latin typeface="Arial" panose="020B0604020202020204" pitchFamily="34" charset="0"/>
            </a:endParaRPr>
          </a:p>
        </p:txBody>
      </p:sp>
      <p:sp>
        <p:nvSpPr>
          <p:cNvPr id="6187" name="TextBox 9"/>
          <p:cNvSpPr txBox="1"/>
          <p:nvPr/>
        </p:nvSpPr>
        <p:spPr>
          <a:xfrm>
            <a:off x="5600700" y="6553200"/>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618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220"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一、我国古代税收原则</a:t>
            </a:r>
            <a:endParaRPr lang="zh-CN" altLang="en-US" sz="3600">
              <a:solidFill>
                <a:schemeClr val="tx1"/>
              </a:solidFill>
              <a:latin typeface="Arial" panose="020B0604020202020204" pitchFamily="34" charset="0"/>
            </a:endParaRPr>
          </a:p>
        </p:txBody>
      </p:sp>
      <p:sp>
        <p:nvSpPr>
          <p:cNvPr id="9221" name="Rectangle 8"/>
          <p:cNvSpPr/>
          <p:nvPr/>
        </p:nvSpPr>
        <p:spPr>
          <a:xfrm>
            <a:off x="958850" y="1936750"/>
            <a:ext cx="6697663" cy="420688"/>
          </a:xfrm>
          <a:prstGeom prst="rect">
            <a:avLst/>
          </a:prstGeom>
          <a:noFill/>
          <a:ln w="9525">
            <a:noFill/>
          </a:ln>
        </p:spPr>
        <p:txBody>
          <a:bodyPr anchor="ctr" anchorCtr="0">
            <a:spAutoFit/>
          </a:bodyPr>
          <a:p>
            <a:pPr>
              <a:lnSpc>
                <a:spcPct val="90000"/>
              </a:lnSpc>
              <a:spcBef>
                <a:spcPct val="50000"/>
              </a:spcBef>
              <a:buClr>
                <a:srgbClr val="1CFC41"/>
              </a:buClr>
              <a:buFont typeface="Wingdings" panose="05000000000000000000" pitchFamily="2" charset="2"/>
              <a:buChar char="u"/>
            </a:pPr>
            <a:r>
              <a:rPr lang="zh-CN" altLang="en-US" dirty="0">
                <a:solidFill>
                  <a:srgbClr val="BE0A06"/>
                </a:solidFill>
                <a:latin typeface="Arial" panose="020B0604020202020204" pitchFamily="34" charset="0"/>
              </a:rPr>
              <a:t>周公</a:t>
            </a:r>
            <a:r>
              <a:rPr lang="zh-CN" altLang="en-US" dirty="0">
                <a:solidFill>
                  <a:schemeClr val="tx1"/>
                </a:solidFill>
                <a:latin typeface="Arial" panose="020B0604020202020204" pitchFamily="34" charset="0"/>
              </a:rPr>
              <a:t>“勤政裕民”、</a:t>
            </a:r>
            <a:r>
              <a:rPr lang="zh-CN" altLang="en-US" dirty="0">
                <a:solidFill>
                  <a:srgbClr val="BE0A06"/>
                </a:solidFill>
                <a:latin typeface="Arial" panose="020B0604020202020204" pitchFamily="34" charset="0"/>
              </a:rPr>
              <a:t>管仲</a:t>
            </a:r>
            <a:r>
              <a:rPr lang="zh-CN" altLang="en-US" dirty="0">
                <a:solidFill>
                  <a:schemeClr val="tx1"/>
                </a:solidFill>
                <a:latin typeface="Arial" panose="020B0604020202020204" pitchFamily="34" charset="0"/>
              </a:rPr>
              <a:t>“治国必先富民”，等等。</a:t>
            </a:r>
            <a:endParaRPr lang="zh-CN" altLang="en-US">
              <a:solidFill>
                <a:schemeClr val="tx1"/>
              </a:solidFill>
              <a:latin typeface="Arial" panose="020B0604020202020204" pitchFamily="34" charset="0"/>
            </a:endParaRPr>
          </a:p>
        </p:txBody>
      </p:sp>
      <p:sp>
        <p:nvSpPr>
          <p:cNvPr id="922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22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229" name="Text Box 4"/>
          <p:cNvSpPr txBox="1"/>
          <p:nvPr/>
        </p:nvSpPr>
        <p:spPr>
          <a:xfrm>
            <a:off x="334963" y="1358900"/>
            <a:ext cx="8124825" cy="519113"/>
          </a:xfrm>
          <a:prstGeom prst="rect">
            <a:avLst/>
          </a:prstGeom>
          <a:noFill/>
          <a:ln w="9525">
            <a:noFill/>
          </a:ln>
        </p:spPr>
        <p:txBody>
          <a:bodyPr>
            <a:spAutoFit/>
          </a:bodyPr>
          <a:p>
            <a:r>
              <a:rPr lang="zh-CN" altLang="en-US"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一）主张在经济发展的基础上增加财政收入</a:t>
            </a:r>
            <a:endParaRPr lang="zh-CN" altLang="en-US" sz="2800" dirty="0">
              <a:solidFill>
                <a:schemeClr val="tx1"/>
              </a:solidFill>
              <a:latin typeface="Arial" panose="020B0604020202020204" pitchFamily="34" charset="0"/>
            </a:endParaRPr>
          </a:p>
        </p:txBody>
      </p:sp>
      <p:pic>
        <p:nvPicPr>
          <p:cNvPr id="9231" name="Picture 7" descr="b853d6fcb9b0f8eefc037fb6">
            <a:hlinkClick r:id="rId1"/>
          </p:cNvPr>
          <p:cNvPicPr>
            <a:picLocks noChangeAspect="1"/>
          </p:cNvPicPr>
          <p:nvPr/>
        </p:nvPicPr>
        <p:blipFill>
          <a:blip r:embed="rId2"/>
          <a:stretch>
            <a:fillRect/>
          </a:stretch>
        </p:blipFill>
        <p:spPr>
          <a:xfrm>
            <a:off x="7348538" y="1781175"/>
            <a:ext cx="1439862" cy="1584325"/>
          </a:xfrm>
          <a:prstGeom prst="rect">
            <a:avLst/>
          </a:prstGeom>
          <a:noFill/>
          <a:ln w="9525">
            <a:noFill/>
          </a:ln>
        </p:spPr>
      </p:pic>
      <p:sp>
        <p:nvSpPr>
          <p:cNvPr id="9232" name="Text Box 4"/>
          <p:cNvSpPr txBox="1"/>
          <p:nvPr/>
        </p:nvSpPr>
        <p:spPr>
          <a:xfrm>
            <a:off x="322263" y="24511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（二）税收的确实便利</a:t>
            </a:r>
            <a:endParaRPr lang="zh-CN" altLang="en-US" sz="2800" dirty="0">
              <a:solidFill>
                <a:schemeClr val="tx1"/>
              </a:solidFill>
              <a:latin typeface="Arial" panose="020B0604020202020204" pitchFamily="34" charset="0"/>
            </a:endParaRPr>
          </a:p>
        </p:txBody>
      </p:sp>
      <p:sp>
        <p:nvSpPr>
          <p:cNvPr id="9233" name="Rectangle 8"/>
          <p:cNvSpPr/>
          <p:nvPr/>
        </p:nvSpPr>
        <p:spPr>
          <a:xfrm>
            <a:off x="946150" y="3048000"/>
            <a:ext cx="6697663" cy="420688"/>
          </a:xfrm>
          <a:prstGeom prst="rect">
            <a:avLst/>
          </a:prstGeom>
          <a:noFill/>
          <a:ln w="9525">
            <a:noFill/>
          </a:ln>
        </p:spPr>
        <p:txBody>
          <a:bodyPr anchor="ctr" anchorCtr="0">
            <a:spAutoFit/>
          </a:bodyPr>
          <a:p>
            <a:pPr>
              <a:lnSpc>
                <a:spcPct val="90000"/>
              </a:lnSpc>
              <a:spcBef>
                <a:spcPct val="50000"/>
              </a:spcBef>
              <a:buClr>
                <a:srgbClr val="1CFC41"/>
              </a:buClr>
              <a:buFont typeface="Wingdings" panose="05000000000000000000" pitchFamily="2" charset="2"/>
              <a:buChar char="u"/>
            </a:pPr>
            <a:r>
              <a:rPr lang="zh-CN" altLang="en-US" dirty="0">
                <a:solidFill>
                  <a:schemeClr val="tx1"/>
                </a:solidFill>
                <a:latin typeface="Arial" panose="020B0604020202020204" pitchFamily="34" charset="0"/>
              </a:rPr>
              <a:t>西晋</a:t>
            </a:r>
            <a:r>
              <a:rPr lang="zh-CN" altLang="en-US" dirty="0">
                <a:solidFill>
                  <a:srgbClr val="BE0A06"/>
                </a:solidFill>
                <a:latin typeface="Arial" panose="020B0604020202020204" pitchFamily="34" charset="0"/>
              </a:rPr>
              <a:t>傅玄</a:t>
            </a:r>
            <a:r>
              <a:rPr lang="zh-CN" altLang="en-US" dirty="0">
                <a:solidFill>
                  <a:schemeClr val="tx1"/>
                </a:solidFill>
                <a:latin typeface="Arial" panose="020B0604020202020204" pitchFamily="34" charset="0"/>
              </a:rPr>
              <a:t>的“至平”、“积俭而趣公”、“有常”。</a:t>
            </a:r>
            <a:endParaRPr lang="zh-CN" altLang="en-US">
              <a:solidFill>
                <a:schemeClr val="tx1"/>
              </a:solidFill>
              <a:latin typeface="Arial" panose="020B0604020202020204" pitchFamily="34" charset="0"/>
            </a:endParaRPr>
          </a:p>
        </p:txBody>
      </p:sp>
      <p:sp>
        <p:nvSpPr>
          <p:cNvPr id="9234" name="Text Box 4"/>
          <p:cNvSpPr txBox="1"/>
          <p:nvPr/>
        </p:nvSpPr>
        <p:spPr>
          <a:xfrm>
            <a:off x="328613" y="3544888"/>
            <a:ext cx="8124825" cy="519112"/>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（三）税收的公平思想</a:t>
            </a:r>
            <a:endParaRPr lang="zh-CN" altLang="en-US" sz="2800" dirty="0">
              <a:solidFill>
                <a:schemeClr val="tx1"/>
              </a:solidFill>
              <a:latin typeface="Arial" panose="020B0604020202020204" pitchFamily="34" charset="0"/>
            </a:endParaRPr>
          </a:p>
        </p:txBody>
      </p:sp>
      <p:sp>
        <p:nvSpPr>
          <p:cNvPr id="9235" name="Rectangle 8"/>
          <p:cNvSpPr/>
          <p:nvPr/>
        </p:nvSpPr>
        <p:spPr>
          <a:xfrm>
            <a:off x="952500" y="4451350"/>
            <a:ext cx="6964363" cy="15525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dirty="0">
                <a:solidFill>
                  <a:schemeClr val="tx1"/>
                </a:solidFill>
                <a:latin typeface="Arial" panose="020B0604020202020204" pitchFamily="34" charset="0"/>
              </a:rPr>
              <a:t>按土地等级或其所处地理条件课不同数额的税； </a:t>
            </a:r>
            <a:endParaRPr lang="zh-CN" altLang="en-US"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dirty="0">
                <a:solidFill>
                  <a:schemeClr val="tx1"/>
                </a:solidFill>
                <a:latin typeface="Arial" panose="020B0604020202020204" pitchFamily="34" charset="0"/>
              </a:rPr>
              <a:t>按纳税人劳动能力强弱制定不同的征税等级； </a:t>
            </a:r>
            <a:endParaRPr lang="zh-CN" altLang="en-US"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dirty="0">
                <a:solidFill>
                  <a:srgbClr val="BE0A06"/>
                </a:solidFill>
                <a:latin typeface="Arial" panose="020B0604020202020204" pitchFamily="34" charset="0"/>
              </a:rPr>
              <a:t>杨炎</a:t>
            </a:r>
            <a:r>
              <a:rPr lang="zh-CN" altLang="en-US" dirty="0">
                <a:solidFill>
                  <a:schemeClr val="tx1"/>
                </a:solidFill>
                <a:latin typeface="Arial" panose="020B0604020202020204" pitchFamily="34" charset="0"/>
              </a:rPr>
              <a:t>“两税法”体现的以占有财产的数量为标准课税。</a:t>
            </a:r>
            <a:endParaRPr lang="zh-CN" altLang="en-US" dirty="0">
              <a:solidFill>
                <a:schemeClr val="tx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9331"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一、我国古代税收原则</a:t>
            </a:r>
            <a:endParaRPr lang="zh-CN" altLang="en-US" sz="3600">
              <a:solidFill>
                <a:schemeClr val="tx1"/>
              </a:solidFill>
              <a:latin typeface="Arial" panose="020B0604020202020204" pitchFamily="34" charset="0"/>
            </a:endParaRPr>
          </a:p>
        </p:txBody>
      </p:sp>
      <p:sp>
        <p:nvSpPr>
          <p:cNvPr id="99332" name="Rectangle 8"/>
          <p:cNvSpPr/>
          <p:nvPr/>
        </p:nvSpPr>
        <p:spPr>
          <a:xfrm>
            <a:off x="958850" y="1943100"/>
            <a:ext cx="6697663" cy="15525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dirty="0">
                <a:solidFill>
                  <a:schemeClr val="tx1"/>
                </a:solidFill>
                <a:latin typeface="Arial" panose="020B0604020202020204" pitchFamily="34" charset="0"/>
              </a:rPr>
              <a:t>“知所以取人不怨”－－</a:t>
            </a:r>
            <a:r>
              <a:rPr lang="zh-CN" altLang="en-US" dirty="0">
                <a:solidFill>
                  <a:srgbClr val="BE0A06"/>
                </a:solidFill>
                <a:latin typeface="Arial" panose="020B0604020202020204" pitchFamily="34" charset="0"/>
              </a:rPr>
              <a:t>唐</a:t>
            </a:r>
            <a:r>
              <a:rPr lang="en-US" altLang="zh-CN">
                <a:solidFill>
                  <a:srgbClr val="BE0A06"/>
                </a:solidFill>
                <a:latin typeface="Arial" panose="020B0604020202020204" pitchFamily="34" charset="0"/>
              </a:rPr>
              <a:t>·</a:t>
            </a:r>
            <a:r>
              <a:rPr lang="zh-CN" altLang="en-US" dirty="0">
                <a:solidFill>
                  <a:srgbClr val="BE0A06"/>
                </a:solidFill>
                <a:latin typeface="Arial" panose="020B0604020202020204" pitchFamily="34" charset="0"/>
              </a:rPr>
              <a:t>刘晏 </a:t>
            </a:r>
            <a:endParaRPr lang="zh-CN" altLang="en-US" dirty="0">
              <a:solidFill>
                <a:srgbClr val="BE0A06"/>
              </a:solidFill>
              <a:latin typeface="Arial" panose="020B0604020202020204" pitchFamily="34" charset="0"/>
            </a:endParaRPr>
          </a:p>
          <a:p>
            <a:pPr>
              <a:buClr>
                <a:srgbClr val="1CFC41"/>
              </a:buClr>
              <a:buFont typeface="Wingdings" panose="05000000000000000000" pitchFamily="2" charset="2"/>
              <a:buChar char="u"/>
            </a:pPr>
            <a:r>
              <a:rPr lang="zh-CN" altLang="en-US" dirty="0">
                <a:solidFill>
                  <a:schemeClr val="tx1"/>
                </a:solidFill>
                <a:latin typeface="Arial" panose="020B0604020202020204" pitchFamily="34" charset="0"/>
              </a:rPr>
              <a:t>“不能不取之于民，亦不可过取于民。不取于民，则难乎其为国，过取于民，则难乎其为民”。－－</a:t>
            </a:r>
            <a:r>
              <a:rPr lang="zh-CN" altLang="en-US" dirty="0">
                <a:solidFill>
                  <a:srgbClr val="BE0A06"/>
                </a:solidFill>
                <a:latin typeface="Arial" panose="020B0604020202020204" pitchFamily="34" charset="0"/>
              </a:rPr>
              <a:t>明</a:t>
            </a:r>
            <a:r>
              <a:rPr lang="en-US" altLang="zh-CN">
                <a:solidFill>
                  <a:srgbClr val="BE0A06"/>
                </a:solidFill>
                <a:latin typeface="Arial" panose="020B0604020202020204" pitchFamily="34" charset="0"/>
              </a:rPr>
              <a:t>·</a:t>
            </a:r>
            <a:r>
              <a:rPr lang="zh-CN" altLang="en-US" dirty="0">
                <a:solidFill>
                  <a:srgbClr val="BE0A06"/>
                </a:solidFill>
                <a:latin typeface="Arial" panose="020B0604020202020204" pitchFamily="34" charset="0"/>
              </a:rPr>
              <a:t>丘浚</a:t>
            </a:r>
            <a:endParaRPr lang="zh-CN" altLang="en-US">
              <a:solidFill>
                <a:srgbClr val="BE0A06"/>
              </a:solidFill>
              <a:latin typeface="Arial" panose="020B0604020202020204" pitchFamily="34" charset="0"/>
            </a:endParaRPr>
          </a:p>
        </p:txBody>
      </p:sp>
      <p:sp>
        <p:nvSpPr>
          <p:cNvPr id="9933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933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9335"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（四）取之有度，反对横征暴敛</a:t>
            </a:r>
            <a:endParaRPr lang="zh-CN" altLang="en-US" sz="2800" dirty="0">
              <a:solidFill>
                <a:schemeClr val="tx1"/>
              </a:solidFill>
              <a:latin typeface="Arial" panose="020B0604020202020204" pitchFamily="34" charset="0"/>
            </a:endParaRPr>
          </a:p>
        </p:txBody>
      </p:sp>
      <p:sp>
        <p:nvSpPr>
          <p:cNvPr id="99339" name="Text Box 4"/>
          <p:cNvSpPr txBox="1"/>
          <p:nvPr/>
        </p:nvSpPr>
        <p:spPr>
          <a:xfrm>
            <a:off x="328613" y="356235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（五）轻税思想</a:t>
            </a:r>
            <a:endParaRPr lang="zh-CN" altLang="en-US" sz="2800" dirty="0">
              <a:solidFill>
                <a:schemeClr val="tx1"/>
              </a:solidFill>
              <a:latin typeface="Arial" panose="020B0604020202020204" pitchFamily="34" charset="0"/>
            </a:endParaRPr>
          </a:p>
        </p:txBody>
      </p:sp>
      <p:sp>
        <p:nvSpPr>
          <p:cNvPr id="99340" name="Rectangle 8"/>
          <p:cNvSpPr/>
          <p:nvPr/>
        </p:nvSpPr>
        <p:spPr>
          <a:xfrm>
            <a:off x="38100" y="4146550"/>
            <a:ext cx="7840663" cy="1552575"/>
          </a:xfrm>
          <a:prstGeom prst="rect">
            <a:avLst/>
          </a:prstGeom>
          <a:noFill/>
          <a:ln w="9525">
            <a:noFill/>
          </a:ln>
        </p:spPr>
        <p:txBody>
          <a:bodyPr anchor="ctr" anchorCtr="0">
            <a:spAutoFit/>
          </a:bodyPr>
          <a:p>
            <a:pPr marL="1143000" lvl="2" indent="-228600" algn="l" eaLnBrk="1" hangingPunct="1">
              <a:spcBef>
                <a:spcPct val="20000"/>
              </a:spcBef>
              <a:buClr>
                <a:srgbClr val="1CFC41"/>
              </a:buClr>
              <a:buFont typeface="Wingdings" panose="05000000000000000000" pitchFamily="2" charset="2"/>
              <a:buChar char="u"/>
            </a:pPr>
            <a:r>
              <a:rPr lang="zh-CN" altLang="en-US" dirty="0">
                <a:solidFill>
                  <a:srgbClr val="BE0A06"/>
                </a:solidFill>
                <a:latin typeface="Arial" panose="020B0604020202020204" pitchFamily="34" charset="0"/>
              </a:rPr>
              <a:t>唐</a:t>
            </a:r>
            <a:r>
              <a:rPr lang="en-US" altLang="zh-CN">
                <a:solidFill>
                  <a:srgbClr val="BE0A06"/>
                </a:solidFill>
                <a:latin typeface="Arial" panose="020B0604020202020204" pitchFamily="34" charset="0"/>
              </a:rPr>
              <a:t>·</a:t>
            </a:r>
            <a:r>
              <a:rPr lang="zh-CN" altLang="en-US" dirty="0">
                <a:solidFill>
                  <a:srgbClr val="BE0A06"/>
                </a:solidFill>
                <a:latin typeface="Arial" panose="020B0604020202020204" pitchFamily="34" charset="0"/>
              </a:rPr>
              <a:t>李翱</a:t>
            </a:r>
            <a:r>
              <a:rPr lang="zh-CN" altLang="en-US" dirty="0">
                <a:solidFill>
                  <a:schemeClr val="tx1"/>
                </a:solidFill>
                <a:latin typeface="Arial" panose="020B0604020202020204" pitchFamily="34" charset="0"/>
              </a:rPr>
              <a:t>认为，重税使人民贫困，人民不堪忍受重税负担，必然发生流离转徒、土地荒芜等现象，征税就没有物质基础；相反轻税使人民安居乐业，征税就有物质基础。</a:t>
            </a:r>
            <a:endParaRPr lang="zh-CN" altLang="en-US" dirty="0">
              <a:solidFill>
                <a:schemeClr val="tx1"/>
              </a:solidFill>
              <a:latin typeface="Arial" panose="020B0604020202020204" pitchFamily="34" charset="0"/>
            </a:endParaRPr>
          </a:p>
        </p:txBody>
      </p:sp>
      <p:pic>
        <p:nvPicPr>
          <p:cNvPr id="99341" name="Picture 7" descr="k68_cn_2007129194220_01">
            <a:hlinkClick r:id="rId1"/>
          </p:cNvPr>
          <p:cNvPicPr>
            <a:picLocks noChangeAspect="1"/>
          </p:cNvPicPr>
          <p:nvPr/>
        </p:nvPicPr>
        <p:blipFill>
          <a:blip r:embed="rId2"/>
          <a:stretch>
            <a:fillRect/>
          </a:stretch>
        </p:blipFill>
        <p:spPr>
          <a:xfrm>
            <a:off x="7639050" y="1104900"/>
            <a:ext cx="1225550" cy="20478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035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二、我国社会主义税收原则</a:t>
            </a:r>
            <a:endParaRPr lang="zh-CN" altLang="en-US" sz="3600">
              <a:solidFill>
                <a:schemeClr val="tx1"/>
              </a:solidFill>
              <a:latin typeface="Arial" panose="020B0604020202020204" pitchFamily="34" charset="0"/>
            </a:endParaRPr>
          </a:p>
        </p:txBody>
      </p:sp>
      <p:sp>
        <p:nvSpPr>
          <p:cNvPr id="100356" name="Rectangle 8"/>
          <p:cNvSpPr/>
          <p:nvPr/>
        </p:nvSpPr>
        <p:spPr>
          <a:xfrm>
            <a:off x="787400" y="1919288"/>
            <a:ext cx="6697663" cy="457200"/>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pPr>
            <a:r>
              <a:rPr lang="en-US" altLang="zh-CN">
                <a:solidFill>
                  <a:srgbClr val="BE0A06"/>
                </a:solidFill>
                <a:latin typeface="Arial" panose="020B0604020202020204" pitchFamily="34" charset="0"/>
              </a:rPr>
              <a:t>1.</a:t>
            </a:r>
            <a:r>
              <a:rPr lang="zh-CN" altLang="en-US" dirty="0">
                <a:solidFill>
                  <a:srgbClr val="BE0A06"/>
                </a:solidFill>
                <a:latin typeface="Arial" panose="020B0604020202020204" pitchFamily="34" charset="0"/>
              </a:rPr>
              <a:t>足额稳定</a:t>
            </a:r>
            <a:endParaRPr lang="zh-CN" altLang="en-US" dirty="0">
              <a:solidFill>
                <a:srgbClr val="BE0A06"/>
              </a:solidFill>
              <a:latin typeface="Arial" panose="020B0604020202020204" pitchFamily="34" charset="0"/>
            </a:endParaRPr>
          </a:p>
        </p:txBody>
      </p:sp>
      <p:sp>
        <p:nvSpPr>
          <p:cNvPr id="10035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035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0359"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（一）财政收入原则</a:t>
            </a:r>
            <a:endParaRPr lang="zh-CN" altLang="en-US" sz="2800" dirty="0">
              <a:solidFill>
                <a:schemeClr val="tx1"/>
              </a:solidFill>
              <a:latin typeface="Arial" panose="020B0604020202020204" pitchFamily="34" charset="0"/>
            </a:endParaRPr>
          </a:p>
        </p:txBody>
      </p:sp>
      <p:sp>
        <p:nvSpPr>
          <p:cNvPr id="100363" name="Rectangle 8"/>
          <p:cNvSpPr/>
          <p:nvPr/>
        </p:nvSpPr>
        <p:spPr>
          <a:xfrm>
            <a:off x="952500" y="2419350"/>
            <a:ext cx="6964363" cy="1920875"/>
          </a:xfrm>
          <a:prstGeom prst="rect">
            <a:avLst/>
          </a:prstGeom>
          <a:noFill/>
          <a:ln w="9525">
            <a:noFill/>
          </a:ln>
        </p:spPr>
        <p:txBody>
          <a:bodyPr anchor="ctr" anchorCtr="0">
            <a:spAutoFit/>
          </a:bodyPr>
          <a:p>
            <a:pPr marL="1143000" lvl="2" indent="-228600" algn="l" eaLnBrk="1" hangingPunct="1"/>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税收从来就与国家（政府）的公共权力有本质联系，是用来满足一般公共需要的。提供良好的社会秩序，创造一般生产条件是国家的具体职能。</a:t>
            </a:r>
            <a:endParaRPr lang="zh-CN" altLang="en-US" sz="2000" dirty="0">
              <a:solidFill>
                <a:schemeClr val="tx1"/>
              </a:solidFill>
              <a:latin typeface="Arial" panose="020B0604020202020204" pitchFamily="34" charset="0"/>
            </a:endParaRPr>
          </a:p>
          <a:p>
            <a:pPr marL="1143000" lvl="2" indent="-228600" algn="l" eaLnBrk="1" hangingPunct="1"/>
            <a:r>
              <a:rPr lang="zh-CN" altLang="en-US" sz="2000" dirty="0">
                <a:solidFill>
                  <a:schemeClr val="tx1"/>
                </a:solidFill>
                <a:latin typeface="Arial" panose="020B0604020202020204" pitchFamily="34" charset="0"/>
              </a:rPr>
              <a:t>      进行经济改革，搞活经济，对外开放，一定要加强而不是削弱国家的宏观调控能力，而这一切的前提就是税收必须提供足够的财力保证。</a:t>
            </a:r>
            <a:endParaRPr lang="zh-CN" altLang="en-US" sz="2000" dirty="0">
              <a:solidFill>
                <a:schemeClr val="tx1"/>
              </a:solidFill>
              <a:latin typeface="Arial" panose="020B0604020202020204" pitchFamily="34" charset="0"/>
            </a:endParaRPr>
          </a:p>
        </p:txBody>
      </p:sp>
      <p:sp>
        <p:nvSpPr>
          <p:cNvPr id="100364" name="Rectangle 8"/>
          <p:cNvSpPr/>
          <p:nvPr/>
        </p:nvSpPr>
        <p:spPr>
          <a:xfrm>
            <a:off x="774700" y="4421188"/>
            <a:ext cx="6697663" cy="457200"/>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pPr>
            <a:r>
              <a:rPr lang="en-US" altLang="zh-CN">
                <a:solidFill>
                  <a:srgbClr val="BE0A06"/>
                </a:solidFill>
                <a:latin typeface="Arial" panose="020B0604020202020204" pitchFamily="34" charset="0"/>
              </a:rPr>
              <a:t>2.</a:t>
            </a:r>
            <a:r>
              <a:rPr lang="zh-CN" altLang="en-US" dirty="0">
                <a:solidFill>
                  <a:srgbClr val="BE0A06"/>
                </a:solidFill>
                <a:latin typeface="Arial" panose="020B0604020202020204" pitchFamily="34" charset="0"/>
              </a:rPr>
              <a:t>适度合理</a:t>
            </a:r>
            <a:endParaRPr lang="zh-CN" altLang="en-US" dirty="0">
              <a:solidFill>
                <a:srgbClr val="BE0A06"/>
              </a:solidFill>
              <a:latin typeface="Arial" panose="020B0604020202020204" pitchFamily="34" charset="0"/>
            </a:endParaRPr>
          </a:p>
        </p:txBody>
      </p:sp>
      <p:sp>
        <p:nvSpPr>
          <p:cNvPr id="100365" name="Rectangle 8"/>
          <p:cNvSpPr/>
          <p:nvPr/>
        </p:nvSpPr>
        <p:spPr>
          <a:xfrm>
            <a:off x="958850" y="4940300"/>
            <a:ext cx="6964363" cy="1616075"/>
          </a:xfrm>
          <a:prstGeom prst="rect">
            <a:avLst/>
          </a:prstGeom>
          <a:noFill/>
          <a:ln w="9525">
            <a:noFill/>
          </a:ln>
        </p:spPr>
        <p:txBody>
          <a:bodyPr anchor="ctr" anchorCtr="0">
            <a:spAutoFit/>
          </a:bodyPr>
          <a:p>
            <a:pPr marL="1143000" lvl="2" indent="-228600" algn="l" eaLnBrk="1" hangingPunct="1"/>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首先，取得收入要适度。就取得税收收入的最高限度而言，税收只能是</a:t>
            </a:r>
            <a:r>
              <a:rPr lang="en-US" altLang="zh-CN" sz="2000">
                <a:solidFill>
                  <a:schemeClr val="tx1"/>
                </a:solidFill>
                <a:latin typeface="Arial" panose="020B0604020202020204" pitchFamily="34" charset="0"/>
              </a:rPr>
              <a:t>M</a:t>
            </a:r>
            <a:r>
              <a:rPr lang="zh-CN" altLang="en-US" sz="2000" dirty="0">
                <a:solidFill>
                  <a:schemeClr val="tx1"/>
                </a:solidFill>
                <a:latin typeface="Arial" panose="020B0604020202020204" pitchFamily="34" charset="0"/>
              </a:rPr>
              <a:t>的一部分，不能触及</a:t>
            </a:r>
            <a:r>
              <a:rPr lang="en-US" altLang="zh-CN" sz="2000">
                <a:solidFill>
                  <a:schemeClr val="tx1"/>
                </a:solidFill>
                <a:latin typeface="Arial" panose="020B0604020202020204" pitchFamily="34" charset="0"/>
              </a:rPr>
              <a:t>C</a:t>
            </a:r>
            <a:r>
              <a:rPr lang="zh-CN" altLang="en-US" sz="2000" dirty="0">
                <a:solidFill>
                  <a:schemeClr val="tx1"/>
                </a:solidFill>
                <a:latin typeface="Arial" panose="020B0604020202020204" pitchFamily="34" charset="0"/>
              </a:rPr>
              <a:t>和</a:t>
            </a:r>
            <a:r>
              <a:rPr lang="en-US" altLang="zh-CN" sz="2000">
                <a:solidFill>
                  <a:schemeClr val="tx1"/>
                </a:solidFill>
                <a:latin typeface="Arial" panose="020B0604020202020204" pitchFamily="34" charset="0"/>
              </a:rPr>
              <a:t>V</a:t>
            </a:r>
            <a:r>
              <a:rPr lang="zh-CN" altLang="en-US" sz="2000" dirty="0">
                <a:solidFill>
                  <a:schemeClr val="tx1"/>
                </a:solidFill>
                <a:latin typeface="Arial" panose="020B0604020202020204" pitchFamily="34" charset="0"/>
              </a:rPr>
              <a:t>。</a:t>
            </a:r>
            <a:endParaRPr lang="zh-CN" altLang="en-US" sz="2000" dirty="0">
              <a:solidFill>
                <a:schemeClr val="tx1"/>
              </a:solidFill>
              <a:latin typeface="Arial" panose="020B0604020202020204" pitchFamily="34" charset="0"/>
            </a:endParaRPr>
          </a:p>
          <a:p>
            <a:pPr marL="1143000" lvl="2" indent="-228600" algn="l" eaLnBrk="1" hangingPunct="1"/>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其次，取得收入要合理，就是要科学区分财政收入中的税收形式和非税形式，不应当把与财产所有权相联系的收入也用税收形式加以筹集。</a:t>
            </a:r>
            <a:endParaRPr lang="zh-CN" altLang="en-US" sz="2000" dirty="0">
              <a:solidFill>
                <a:schemeClr val="tx1"/>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1379"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二、我国社会主义税收原则</a:t>
            </a:r>
            <a:endParaRPr lang="zh-CN" altLang="en-US" sz="3600">
              <a:solidFill>
                <a:schemeClr val="tx1"/>
              </a:solidFill>
              <a:latin typeface="Arial" panose="020B0604020202020204" pitchFamily="34" charset="0"/>
            </a:endParaRPr>
          </a:p>
        </p:txBody>
      </p:sp>
      <p:sp>
        <p:nvSpPr>
          <p:cNvPr id="101380" name="Rectangle 8"/>
          <p:cNvSpPr/>
          <p:nvPr/>
        </p:nvSpPr>
        <p:spPr>
          <a:xfrm>
            <a:off x="787400" y="1893888"/>
            <a:ext cx="7231063" cy="82232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pPr>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税收的行政效率</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直接征税成本</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入库的税收收入</a:t>
            </a:r>
            <a:endParaRPr lang="zh-CN" altLang="en-US" dirty="0">
              <a:solidFill>
                <a:schemeClr val="tx1"/>
              </a:solidFill>
              <a:latin typeface="Arial" panose="020B0604020202020204" pitchFamily="34" charset="0"/>
            </a:endParaRPr>
          </a:p>
        </p:txBody>
      </p:sp>
      <p:sp>
        <p:nvSpPr>
          <p:cNvPr id="101381"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1382"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1383"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（二）效率原则</a:t>
            </a:r>
            <a:endParaRPr lang="zh-CN" altLang="en-US" sz="2800" dirty="0">
              <a:solidFill>
                <a:schemeClr val="tx1"/>
              </a:solidFill>
              <a:latin typeface="Arial" panose="020B0604020202020204" pitchFamily="34" charset="0"/>
            </a:endParaRPr>
          </a:p>
        </p:txBody>
      </p:sp>
      <p:sp>
        <p:nvSpPr>
          <p:cNvPr id="101384" name="Rectangle 8"/>
          <p:cNvSpPr/>
          <p:nvPr/>
        </p:nvSpPr>
        <p:spPr>
          <a:xfrm>
            <a:off x="952500" y="2681288"/>
            <a:ext cx="6964363" cy="701675"/>
          </a:xfrm>
          <a:prstGeom prst="rect">
            <a:avLst/>
          </a:prstGeom>
          <a:noFill/>
          <a:ln w="9525">
            <a:noFill/>
          </a:ln>
        </p:spPr>
        <p:txBody>
          <a:bodyPr anchor="ctr" anchorCtr="0">
            <a:spAutoFit/>
          </a:bodyPr>
          <a:p>
            <a:pPr marL="1143000" lvl="2" indent="-228600" algn="l" eaLnBrk="1" hangingPunct="1"/>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我国征税的直接成本高与机构的设置、税制的设计、税源的分布等因素密切相关。</a:t>
            </a:r>
            <a:endParaRPr lang="zh-CN" altLang="x-none" sz="2000" dirty="0">
              <a:solidFill>
                <a:schemeClr val="tx1"/>
              </a:solidFill>
              <a:latin typeface="Arial" panose="020B0604020202020204" pitchFamily="34" charset="0"/>
            </a:endParaRPr>
          </a:p>
        </p:txBody>
      </p:sp>
      <p:sp>
        <p:nvSpPr>
          <p:cNvPr id="101385" name="Rectangle 8"/>
          <p:cNvSpPr/>
          <p:nvPr/>
        </p:nvSpPr>
        <p:spPr>
          <a:xfrm>
            <a:off x="774700" y="4310063"/>
            <a:ext cx="7288213" cy="82232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pPr>
            <a:r>
              <a:rPr lang="en-US" altLang="zh-CN">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税收的经济效率</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额外负担”最小，对经济发展促进大阻碍小</a:t>
            </a:r>
            <a:endParaRPr lang="zh-CN" altLang="en-US" dirty="0">
              <a:solidFill>
                <a:schemeClr val="tx1"/>
              </a:solidFill>
              <a:latin typeface="Arial" panose="020B0604020202020204" pitchFamily="34" charset="0"/>
            </a:endParaRPr>
          </a:p>
        </p:txBody>
      </p:sp>
      <p:sp>
        <p:nvSpPr>
          <p:cNvPr id="101386" name="Rectangle 8"/>
          <p:cNvSpPr/>
          <p:nvPr/>
        </p:nvSpPr>
        <p:spPr>
          <a:xfrm>
            <a:off x="958850" y="5154613"/>
            <a:ext cx="6964363" cy="1006475"/>
          </a:xfrm>
          <a:prstGeom prst="rect">
            <a:avLst/>
          </a:prstGeom>
          <a:noFill/>
          <a:ln w="9525">
            <a:noFill/>
          </a:ln>
        </p:spPr>
        <p:txBody>
          <a:bodyPr anchor="ctr" anchorCtr="0">
            <a:spAutoFit/>
          </a:bodyPr>
          <a:p>
            <a:pPr marL="1143000" lvl="2" indent="-228600" algn="l" eaLnBrk="1" hangingPunct="1"/>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）应尽可能降低额外负担。</a:t>
            </a:r>
            <a:endParaRPr lang="zh-CN" altLang="en-US" sz="2000" dirty="0">
              <a:solidFill>
                <a:schemeClr val="tx1"/>
              </a:solidFill>
              <a:latin typeface="Arial" panose="020B0604020202020204" pitchFamily="34" charset="0"/>
            </a:endParaRPr>
          </a:p>
          <a:p>
            <a:pPr marL="1143000" lvl="2" indent="-228600" algn="l" eaLnBrk="1" hangingPunct="1"/>
            <a:r>
              <a:rPr lang="zh-CN" altLang="en-US" sz="2000" dirty="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）通过外部收益和外部成本内在化尽可能提高额外收益。</a:t>
            </a:r>
            <a:endParaRPr lang="zh-CN" altLang="x-none" sz="2000" dirty="0">
              <a:solidFill>
                <a:schemeClr val="tx1"/>
              </a:solidFill>
              <a:latin typeface="Arial" panose="020B0604020202020204" pitchFamily="34" charset="0"/>
            </a:endParaRPr>
          </a:p>
        </p:txBody>
      </p:sp>
      <p:sp>
        <p:nvSpPr>
          <p:cNvPr id="101387" name="Rectangle 8"/>
          <p:cNvSpPr/>
          <p:nvPr/>
        </p:nvSpPr>
        <p:spPr>
          <a:xfrm>
            <a:off x="793750" y="3438525"/>
            <a:ext cx="7231063" cy="82232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pPr>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控制纳税人的奉行费用</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途径在于尽可能简化和规范税制</a:t>
            </a:r>
            <a:endParaRPr lang="zh-CN" altLang="en-US" dirty="0">
              <a:solidFill>
                <a:schemeClr val="tx1"/>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2403"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二、我国社会主义税收原则</a:t>
            </a:r>
            <a:endParaRPr lang="zh-CN" altLang="en-US" sz="3600">
              <a:solidFill>
                <a:schemeClr val="tx1"/>
              </a:solidFill>
              <a:latin typeface="Arial" panose="020B0604020202020204" pitchFamily="34" charset="0"/>
            </a:endParaRPr>
          </a:p>
        </p:txBody>
      </p:sp>
      <p:sp>
        <p:nvSpPr>
          <p:cNvPr id="102405"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2406"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2407"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（三）公平原则</a:t>
            </a:r>
            <a:endParaRPr lang="zh-CN" altLang="en-US" sz="2800" dirty="0">
              <a:solidFill>
                <a:schemeClr val="tx1"/>
              </a:solidFill>
              <a:latin typeface="Arial" panose="020B0604020202020204" pitchFamily="34" charset="0"/>
            </a:endParaRPr>
          </a:p>
        </p:txBody>
      </p:sp>
      <p:graphicFrame>
        <p:nvGraphicFramePr>
          <p:cNvPr id="102411" name="表格 102410"/>
          <p:cNvGraphicFramePr/>
          <p:nvPr/>
        </p:nvGraphicFramePr>
        <p:xfrm>
          <a:off x="468313" y="2420938"/>
          <a:ext cx="8229600" cy="2178050"/>
        </p:xfrm>
        <a:graphic>
          <a:graphicData uri="http://schemas.openxmlformats.org/drawingml/2006/table">
            <a:tbl>
              <a:tblPr/>
              <a:tblGrid>
                <a:gridCol w="2257425"/>
                <a:gridCol w="5972175"/>
              </a:tblGrid>
              <a:tr h="83185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税收负担的公平</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0099"/>
                    </a:solid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即税收负担与纳税人的条件是否一致；税款使用合理性；税款缴纳与财政利益整体对称</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0099"/>
                    </a:solidFill>
                  </a:tcPr>
                </a:tc>
              </a:tr>
              <a:tr h="644525">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税收的经济公平</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通过课税机制建立机会平等的经济环境</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701675">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税收的社会公平</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3300"/>
                    </a:solid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b="1">
                          <a:solidFill>
                            <a:schemeClr val="bg1"/>
                          </a:solidFill>
                          <a:effectLst>
                            <a:outerShdw blurRad="38100" dist="38100" dir="2700000">
                              <a:srgbClr val="000000"/>
                            </a:outerShdw>
                          </a:effectLst>
                          <a:latin typeface="仿宋_GB2312" pitchFamily="1" charset="-122"/>
                          <a:ea typeface="仿宋_GB2312" pitchFamily="1" charset="-122"/>
                        </a:rPr>
                        <a:t>通过课税机制达到社会有序发展的目标（过程公平和结果公平）</a:t>
                      </a:r>
                      <a:endParaRPr lang="zh-CN" altLang="en-US" b="1">
                        <a:solidFill>
                          <a:schemeClr val="bg1"/>
                        </a:solidFill>
                        <a:effectLst>
                          <a:outerShdw blurRad="38100" dist="38100" dir="2700000">
                            <a:srgbClr val="000000"/>
                          </a:outerShdw>
                        </a:effectLst>
                        <a:latin typeface="仿宋_GB2312" pitchFamily="1" charset="-122"/>
                        <a:ea typeface="仿宋_GB2312" pitchFamily="1"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330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3427"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二、我国社会主义税收原则</a:t>
            </a:r>
            <a:endParaRPr lang="zh-CN" altLang="en-US" sz="3600">
              <a:solidFill>
                <a:schemeClr val="tx1"/>
              </a:solidFill>
              <a:latin typeface="Arial" panose="020B0604020202020204" pitchFamily="34" charset="0"/>
            </a:endParaRPr>
          </a:p>
        </p:txBody>
      </p:sp>
      <p:sp>
        <p:nvSpPr>
          <p:cNvPr id="103428" name="Rectangle 8"/>
          <p:cNvSpPr/>
          <p:nvPr/>
        </p:nvSpPr>
        <p:spPr>
          <a:xfrm>
            <a:off x="787400" y="1847850"/>
            <a:ext cx="7231063" cy="457200"/>
          </a:xfrm>
          <a:prstGeom prst="rect">
            <a:avLst/>
          </a:prstGeom>
          <a:noFill/>
          <a:ln w="9525">
            <a:noFill/>
          </a:ln>
        </p:spPr>
        <p:txBody>
          <a:bodyPr anchor="ctr" anchorCtr="0">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经济公平</a:t>
            </a:r>
            <a:endParaRPr lang="zh-CN" altLang="en-US" dirty="0">
              <a:solidFill>
                <a:schemeClr val="tx1"/>
              </a:solidFill>
              <a:latin typeface="Arial" panose="020B0604020202020204" pitchFamily="34" charset="0"/>
            </a:endParaRPr>
          </a:p>
        </p:txBody>
      </p:sp>
      <p:sp>
        <p:nvSpPr>
          <p:cNvPr id="103429"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3430"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3431"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（三）公平原则</a:t>
            </a:r>
            <a:endParaRPr lang="zh-CN" altLang="en-US" sz="2800" dirty="0">
              <a:solidFill>
                <a:schemeClr val="tx1"/>
              </a:solidFill>
              <a:latin typeface="Arial" panose="020B0604020202020204" pitchFamily="34" charset="0"/>
            </a:endParaRPr>
          </a:p>
        </p:txBody>
      </p:sp>
      <p:sp>
        <p:nvSpPr>
          <p:cNvPr id="103432" name="Rectangle 8"/>
          <p:cNvSpPr/>
          <p:nvPr/>
        </p:nvSpPr>
        <p:spPr>
          <a:xfrm>
            <a:off x="952500" y="2224088"/>
            <a:ext cx="6964363" cy="25304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平等竞争的环境已具备，税收应保持中性；如果不存在平等竞争的环境，应有税收的调节机制。</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税收应对因价格体系不合理，企业对自然资源、人力资源、技术条件和其他生产条件占有状况不同而形成的级差收入进行调节。</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税收承认天赋能力差别、劳动数量和质量差别导致的经济利益差别；对因出身、特权、垄断等经济条件的差别导致的经济利益差别，税收应进行调节。</a:t>
            </a:r>
            <a:endParaRPr lang="zh-CN" altLang="en-US" sz="2000" dirty="0">
              <a:solidFill>
                <a:schemeClr val="tx1"/>
              </a:solidFill>
              <a:latin typeface="Arial" panose="020B0604020202020204" pitchFamily="34" charset="0"/>
            </a:endParaRPr>
          </a:p>
        </p:txBody>
      </p:sp>
      <p:sp>
        <p:nvSpPr>
          <p:cNvPr id="103436" name="Rectangle 8"/>
          <p:cNvSpPr/>
          <p:nvPr/>
        </p:nvSpPr>
        <p:spPr>
          <a:xfrm>
            <a:off x="774700" y="4768850"/>
            <a:ext cx="7231063" cy="457200"/>
          </a:xfrm>
          <a:prstGeom prst="rect">
            <a:avLst/>
          </a:prstGeom>
          <a:noFill/>
          <a:ln w="9525">
            <a:noFill/>
          </a:ln>
        </p:spPr>
        <p:txBody>
          <a:bodyPr anchor="ctr" anchorCtr="0">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社会公平</a:t>
            </a:r>
            <a:endParaRPr lang="zh-CN" altLang="en-US" dirty="0">
              <a:solidFill>
                <a:schemeClr val="tx1"/>
              </a:solidFill>
              <a:latin typeface="Arial" panose="020B0604020202020204" pitchFamily="34" charset="0"/>
            </a:endParaRPr>
          </a:p>
        </p:txBody>
      </p:sp>
      <p:sp>
        <p:nvSpPr>
          <p:cNvPr id="103437" name="Rectangle 8"/>
          <p:cNvSpPr/>
          <p:nvPr/>
        </p:nvSpPr>
        <p:spPr>
          <a:xfrm>
            <a:off x="977900" y="5145088"/>
            <a:ext cx="6964363" cy="16160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通过某种补偿或再分配使社会所有成员处于平等的地位。税收对天赋及其贡献应保持中性，对劳动及其贡献给予鼓励，对因血统出身、地位、权力以及生产资料占有上的优先权形成的特殊利益，可以给予一定程度的“掠夺”。</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重点应发挥税收在调节收入悬殊方面的作用。</a:t>
            </a:r>
            <a:endParaRPr lang="zh-CN" altLang="en-US" sz="2000" dirty="0">
              <a:solidFill>
                <a:schemeClr val="tx1"/>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4451"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二、我国社会主义税收原则</a:t>
            </a:r>
            <a:endParaRPr lang="zh-CN" altLang="en-US" sz="3600">
              <a:solidFill>
                <a:schemeClr val="tx1"/>
              </a:solidFill>
              <a:latin typeface="Arial" panose="020B0604020202020204" pitchFamily="34" charset="0"/>
            </a:endParaRPr>
          </a:p>
        </p:txBody>
      </p:sp>
      <p:sp>
        <p:nvSpPr>
          <p:cNvPr id="104452" name="Rectangle 8"/>
          <p:cNvSpPr/>
          <p:nvPr/>
        </p:nvSpPr>
        <p:spPr>
          <a:xfrm>
            <a:off x="787400" y="1970088"/>
            <a:ext cx="7231063" cy="822325"/>
          </a:xfrm>
          <a:prstGeom prst="rect">
            <a:avLst/>
          </a:prstGeom>
          <a:noFill/>
          <a:ln w="9525">
            <a:noFill/>
          </a:ln>
        </p:spPr>
        <p:txBody>
          <a:bodyPr anchor="ctr" anchorCtr="0">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我国实践：从“区别对待，合理负担”到“公平税负，鼓励竞争”。</a:t>
            </a:r>
            <a:endParaRPr lang="zh-CN" altLang="en-US" dirty="0">
              <a:solidFill>
                <a:schemeClr val="tx1"/>
              </a:solidFill>
              <a:latin typeface="Arial" panose="020B0604020202020204" pitchFamily="34" charset="0"/>
            </a:endParaRPr>
          </a:p>
        </p:txBody>
      </p:sp>
      <p:sp>
        <p:nvSpPr>
          <p:cNvPr id="10445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445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4455"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（三）公平原则</a:t>
            </a:r>
            <a:endParaRPr lang="zh-CN" altLang="en-US" sz="2800" dirty="0">
              <a:solidFill>
                <a:schemeClr val="tx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6147" name="Rectangle 3"/>
          <p:cNvSpPr>
            <a:spLocks noGrp="1"/>
          </p:cNvSpPr>
          <p:nvPr>
            <p:ph type="body" idx="4294967295"/>
          </p:nvPr>
        </p:nvSpPr>
        <p:spPr>
          <a:xfrm>
            <a:off x="454025" y="1809750"/>
            <a:ext cx="8689975" cy="4497388"/>
          </a:xfrm>
        </p:spPr>
        <p:txBody>
          <a:bodyPr vert="horz" wrap="square" lIns="0" tIns="0" rIns="0" bIns="0" anchor="t" anchorCtr="0"/>
          <a:p>
            <a:pPr marL="0" indent="0">
              <a:buNone/>
            </a:pPr>
            <a:r>
              <a:rPr lang="zh-CN" altLang="en-US">
                <a:ea typeface="宋体" panose="02010600030101010101" pitchFamily="2" charset="-122"/>
              </a:rPr>
              <a:t>       </a:t>
            </a:r>
            <a:endParaRPr lang="zh-CN" altLang="en-US">
              <a:ea typeface="宋体" panose="02010600030101010101" pitchFamily="2" charset="-122"/>
            </a:endParaRPr>
          </a:p>
          <a:p>
            <a:pPr marL="0" indent="0">
              <a:buClr>
                <a:srgbClr val="1CFC41"/>
              </a:buClr>
              <a:buBlip>
                <a:blip r:embed="rId1"/>
              </a:buBlip>
            </a:pPr>
            <a:r>
              <a:rPr lang="zh-CN" altLang="en-US" sz="2800">
                <a:solidFill>
                  <a:schemeClr val="tx1"/>
                </a:solidFill>
                <a:ea typeface="宋体" panose="02010600030101010101" pitchFamily="2" charset="-122"/>
              </a:rPr>
              <a:t>本节逻辑结构图</a:t>
            </a:r>
            <a:endParaRPr lang="zh-CN" altLang="en-US" sz="2800">
              <a:solidFill>
                <a:schemeClr val="tx1"/>
              </a:solidFill>
              <a:ea typeface="宋体" panose="02010600030101010101" pitchFamily="2" charset="-122"/>
            </a:endParaRPr>
          </a:p>
          <a:p>
            <a:pPr marL="0" indent="0">
              <a:buBlip>
                <a:blip r:embed="rId1"/>
              </a:buBlip>
            </a:pPr>
            <a:endParaRPr lang="zh-CN" altLang="en-US" sz="2800">
              <a:solidFill>
                <a:schemeClr val="tx1"/>
              </a:solidFill>
              <a:ea typeface="宋体" panose="02010600030101010101" pitchFamily="2" charset="-122"/>
            </a:endParaRPr>
          </a:p>
        </p:txBody>
      </p:sp>
      <p:sp>
        <p:nvSpPr>
          <p:cNvPr id="6148" name="Text Box 5"/>
          <p:cNvSpPr txBox="1"/>
          <p:nvPr/>
        </p:nvSpPr>
        <p:spPr>
          <a:xfrm>
            <a:off x="1473200" y="358775"/>
            <a:ext cx="6548438" cy="1066800"/>
          </a:xfrm>
          <a:prstGeom prst="rect">
            <a:avLst/>
          </a:prstGeom>
          <a:noFill/>
          <a:ln w="9525">
            <a:noFill/>
          </a:ln>
        </p:spPr>
        <p:txBody>
          <a:bodyPr>
            <a:spAutoFit/>
          </a:bodyPr>
          <a:p>
            <a:pPr algn="ctr"/>
            <a:r>
              <a:rPr lang="zh-CN" altLang="en-US" sz="3200" dirty="0">
                <a:solidFill>
                  <a:schemeClr val="tx1"/>
                </a:solidFill>
                <a:effectLst>
                  <a:outerShdw blurRad="38100" dist="38100" dir="2700000">
                    <a:srgbClr val="C0C0C0"/>
                  </a:outerShdw>
                </a:effectLst>
                <a:latin typeface="Arial" panose="020B0604020202020204" pitchFamily="34" charset="0"/>
              </a:rPr>
              <a:t>第三节</a:t>
            </a:r>
            <a:r>
              <a:rPr lang="zh-CN" altLang="en-US" sz="3200">
                <a:solidFill>
                  <a:schemeClr val="tx1"/>
                </a:solidFill>
                <a:effectLst>
                  <a:outerShdw blurRad="38100" dist="38100" dir="2700000">
                    <a:srgbClr val="C0C0C0"/>
                  </a:outerShdw>
                </a:effectLst>
                <a:latin typeface="Arial" panose="020B0604020202020204" pitchFamily="34" charset="0"/>
              </a:rPr>
              <a:t> </a:t>
            </a:r>
            <a:r>
              <a:rPr lang="zh-CN" altLang="en-US" sz="3200" dirty="0">
                <a:solidFill>
                  <a:schemeClr val="tx1"/>
                </a:solidFill>
                <a:effectLst>
                  <a:outerShdw blurRad="38100" dist="38100" dir="2700000">
                    <a:srgbClr val="C0C0C0"/>
                  </a:outerShdw>
                </a:effectLst>
                <a:latin typeface="Arial" panose="020B0604020202020204" pitchFamily="34" charset="0"/>
              </a:rPr>
              <a:t>税收诸原则之间的相互关系</a:t>
            </a:r>
            <a:endParaRPr lang="en-US" altLang="zh-CN" sz="3200" b="1">
              <a:solidFill>
                <a:schemeClr val="tx1"/>
              </a:solidFill>
              <a:effectLst>
                <a:outerShdw blurRad="38100" dist="38100" dir="2700000">
                  <a:srgbClr val="C0C0C0"/>
                </a:outerShdw>
              </a:effectLst>
              <a:latin typeface="Arial" panose="020B0604020202020204" pitchFamily="34" charset="0"/>
            </a:endParaRPr>
          </a:p>
          <a:p>
            <a:pPr algn="ctr"/>
            <a:endParaRPr lang="zh-CN" altLang="en-US" sz="3200">
              <a:solidFill>
                <a:schemeClr val="tx1"/>
              </a:solidFill>
              <a:latin typeface="Arial" panose="020B0604020202020204" pitchFamily="34" charset="0"/>
            </a:endParaRPr>
          </a:p>
        </p:txBody>
      </p:sp>
      <p:sp>
        <p:nvSpPr>
          <p:cNvPr id="6149" name="Text Box 6"/>
          <p:cNvSpPr txBox="1"/>
          <p:nvPr/>
        </p:nvSpPr>
        <p:spPr>
          <a:xfrm>
            <a:off x="735013" y="1109663"/>
            <a:ext cx="1687512" cy="366712"/>
          </a:xfrm>
          <a:prstGeom prst="rect">
            <a:avLst/>
          </a:prstGeom>
          <a:noFill/>
          <a:ln w="9525">
            <a:noFill/>
          </a:ln>
        </p:spPr>
        <p:txBody>
          <a:bodyPr>
            <a:spAutoFit/>
          </a:bodyPr>
          <a:p>
            <a:endParaRPr lang="zh-CN" altLang="en-US" sz="1800" dirty="0">
              <a:solidFill>
                <a:schemeClr val="tx1"/>
              </a:solidFill>
              <a:latin typeface="Arial" panose="020B0604020202020204" pitchFamily="34" charset="0"/>
            </a:endParaRPr>
          </a:p>
        </p:txBody>
      </p:sp>
      <p:grpSp>
        <p:nvGrpSpPr>
          <p:cNvPr id="6150" name="组合 6149"/>
          <p:cNvGrpSpPr/>
          <p:nvPr/>
        </p:nvGrpSpPr>
        <p:grpSpPr>
          <a:xfrm>
            <a:off x="5489575" y="3367088"/>
            <a:ext cx="1149350" cy="912812"/>
            <a:chOff x="0" y="0"/>
            <a:chExt cx="1192" cy="959"/>
          </a:xfrm>
        </p:grpSpPr>
        <p:grpSp>
          <p:nvGrpSpPr>
            <p:cNvPr id="6151" name="组合 6150"/>
            <p:cNvGrpSpPr/>
            <p:nvPr/>
          </p:nvGrpSpPr>
          <p:grpSpPr>
            <a:xfrm>
              <a:off x="0" y="0"/>
              <a:ext cx="1192" cy="959"/>
              <a:chOff x="0" y="0"/>
              <a:chExt cx="1549" cy="1351"/>
            </a:xfrm>
          </p:grpSpPr>
          <p:sp>
            <p:nvSpPr>
              <p:cNvPr id="6152" name="AutoShape 1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53" name="AutoShape 2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54" name="AutoShape 21"/>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55" name="Text Box 22"/>
            <p:cNvSpPr txBox="1"/>
            <p:nvPr/>
          </p:nvSpPr>
          <p:spPr>
            <a:xfrm>
              <a:off x="501" y="255"/>
              <a:ext cx="190" cy="385"/>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grpSp>
        <p:nvGrpSpPr>
          <p:cNvPr id="6162" name="组合 6161"/>
          <p:cNvGrpSpPr/>
          <p:nvPr/>
        </p:nvGrpSpPr>
        <p:grpSpPr>
          <a:xfrm>
            <a:off x="4159250" y="5546725"/>
            <a:ext cx="1149350" cy="938213"/>
            <a:chOff x="0" y="0"/>
            <a:chExt cx="1193" cy="959"/>
          </a:xfrm>
        </p:grpSpPr>
        <p:grpSp>
          <p:nvGrpSpPr>
            <p:cNvPr id="6163" name="组合 6162"/>
            <p:cNvGrpSpPr/>
            <p:nvPr/>
          </p:nvGrpSpPr>
          <p:grpSpPr>
            <a:xfrm>
              <a:off x="0" y="0"/>
              <a:ext cx="1193" cy="959"/>
              <a:chOff x="0" y="0"/>
              <a:chExt cx="1549" cy="1351"/>
            </a:xfrm>
          </p:grpSpPr>
          <p:sp>
            <p:nvSpPr>
              <p:cNvPr id="6164"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165"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66" name="AutoShape 40"/>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167" name="Text Box 41"/>
            <p:cNvSpPr txBox="1"/>
            <p:nvPr/>
          </p:nvSpPr>
          <p:spPr>
            <a:xfrm>
              <a:off x="508" y="247"/>
              <a:ext cx="191" cy="374"/>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sp>
        <p:nvSpPr>
          <p:cNvPr id="6174" name="Oval 54"/>
          <p:cNvSpPr/>
          <p:nvPr/>
        </p:nvSpPr>
        <p:spPr>
          <a:xfrm>
            <a:off x="3108325" y="2940050"/>
            <a:ext cx="3063875" cy="3032125"/>
          </a:xfrm>
          <a:prstGeom prst="ellipse">
            <a:avLst/>
          </a:prstGeom>
          <a:noFill/>
          <a:ln w="28575" cap="rnd" cmpd="sng">
            <a:solidFill>
              <a:srgbClr val="003399"/>
            </a:solidFill>
            <a:prstDash val="sysDot"/>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175" name="Text Box 55"/>
          <p:cNvSpPr txBox="1"/>
          <p:nvPr/>
        </p:nvSpPr>
        <p:spPr>
          <a:xfrm>
            <a:off x="3571875" y="4005263"/>
            <a:ext cx="2166938" cy="822325"/>
          </a:xfrm>
          <a:prstGeom prst="rect">
            <a:avLst/>
          </a:prstGeom>
          <a:noFill/>
          <a:ln w="9525">
            <a:noFill/>
          </a:ln>
        </p:spPr>
        <p:txBody>
          <a:bodyPr>
            <a:spAutoFit/>
          </a:bodyPr>
          <a:p>
            <a:pPr algn="ctr"/>
            <a:r>
              <a:rPr lang="zh-CN" altLang="en-US" b="1" dirty="0">
                <a:solidFill>
                  <a:schemeClr val="tx1"/>
                </a:solidFill>
                <a:latin typeface="Arial" panose="020B0604020202020204" pitchFamily="34" charset="0"/>
              </a:rPr>
              <a:t>税收诸原则之间的相互关系</a:t>
            </a:r>
            <a:endParaRPr lang="zh-CN" altLang="en-US" b="1">
              <a:solidFill>
                <a:schemeClr val="tx1"/>
              </a:solidFill>
              <a:latin typeface="Arial" panose="020B0604020202020204" pitchFamily="34" charset="0"/>
            </a:endParaRPr>
          </a:p>
        </p:txBody>
      </p:sp>
      <p:sp>
        <p:nvSpPr>
          <p:cNvPr id="6176" name="AutoShape 56"/>
          <p:cNvSpPr/>
          <p:nvPr/>
        </p:nvSpPr>
        <p:spPr>
          <a:xfrm>
            <a:off x="6835775" y="2214563"/>
            <a:ext cx="2041525" cy="876300"/>
          </a:xfrm>
          <a:prstGeom prst="accentBorderCallout1">
            <a:avLst>
              <a:gd name="adj1" fmla="val 13042"/>
              <a:gd name="adj2" fmla="val -3731"/>
              <a:gd name="adj3" fmla="val 134241"/>
              <a:gd name="adj4" fmla="val -3367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一、财政原则是基础</a:t>
            </a:r>
            <a:endParaRPr lang="zh-CN" altLang="en-US">
              <a:solidFill>
                <a:schemeClr val="tx1"/>
              </a:solidFill>
              <a:latin typeface="Arial" panose="020B0604020202020204" pitchFamily="34" charset="0"/>
            </a:endParaRPr>
          </a:p>
        </p:txBody>
      </p:sp>
      <p:sp>
        <p:nvSpPr>
          <p:cNvPr id="6178" name="AutoShape 59"/>
          <p:cNvSpPr/>
          <p:nvPr/>
        </p:nvSpPr>
        <p:spPr>
          <a:xfrm>
            <a:off x="908050" y="5965825"/>
            <a:ext cx="2870200" cy="892175"/>
          </a:xfrm>
          <a:prstGeom prst="accentBorderCallout1">
            <a:avLst>
              <a:gd name="adj1" fmla="val 12810"/>
              <a:gd name="adj2" fmla="val 102653"/>
              <a:gd name="adj3" fmla="val 19218"/>
              <a:gd name="adj4" fmla="val 11698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solidFill>
                  <a:schemeClr val="tx1"/>
                </a:solidFill>
                <a:latin typeface="Arial" panose="020B0604020202020204" pitchFamily="34" charset="0"/>
              </a:rPr>
              <a:t>二、效率优先，兼顾（注重）公平</a:t>
            </a:r>
            <a:endParaRPr lang="zh-CN" altLang="en-US">
              <a:solidFill>
                <a:schemeClr val="tx1"/>
              </a:solidFill>
              <a:latin typeface="Arial" panose="020B0604020202020204" pitchFamily="34" charset="0"/>
            </a:endParaRPr>
          </a:p>
        </p:txBody>
      </p:sp>
      <p:sp>
        <p:nvSpPr>
          <p:cNvPr id="6187" name="TextBox 9"/>
          <p:cNvSpPr txBox="1"/>
          <p:nvPr/>
        </p:nvSpPr>
        <p:spPr>
          <a:xfrm>
            <a:off x="5600700" y="6553200"/>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618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6196" name="_s1029"/>
          <p:cNvSpPr>
            <a:spLocks noTextEdit="1"/>
          </p:cNvSpPr>
          <p:nvPr/>
        </p:nvSpPr>
        <p:spPr>
          <a:xfrm rot="7200000">
            <a:off x="3455988" y="2898775"/>
            <a:ext cx="2700337" cy="3043238"/>
          </a:xfrm>
          <a:custGeom>
            <a:avLst/>
            <a:gdLst>
              <a:gd name="txL" fmla="*/ 3163 w 21600"/>
              <a:gd name="txT" fmla="*/ 3163 h 21600"/>
              <a:gd name="txR" fmla="*/ 18437 w 21600"/>
              <a:gd name="txB" fmla="*/ 18437 h 21600"/>
            </a:gdLst>
            <a:ahLst/>
            <a:cxnLst>
              <a:cxn ang="270">
                <a:pos x="9345" y="98"/>
              </a:cxn>
              <a:cxn ang="270">
                <a:pos x="6101" y="2336"/>
              </a:cxn>
              <a:cxn ang="270">
                <a:pos x="9646" y="2318"/>
              </a:cxn>
              <a:cxn ang="270">
                <a:pos x="13963" y="-2324"/>
              </a:cxn>
              <a:cxn ang="270">
                <a:pos x="16782" y="2284"/>
              </a:cxn>
              <a:cxn ang="270">
                <a:pos x="12173" y="5103"/>
              </a:cxn>
            </a:cxnLst>
            <a:rect l="txL" t="txT" r="txR" b="txB"/>
            <a:pathLst>
              <a:path w="21600" h="21600">
                <a:moveTo>
                  <a:pt x="12805" y="2478"/>
                </a:moveTo>
                <a:arcTo wR="8560" hR="8560" stAng="-4586852" swAng="-2555328"/>
                <a:lnTo>
                  <a:pt x="5558" y="1357"/>
                </a:lnTo>
                <a:arcTo wR="10800" hR="10800" stAng="-7142180" swAng="2555328"/>
                <a:lnTo>
                  <a:pt x="13963" y="-2324"/>
                </a:lnTo>
                <a:lnTo>
                  <a:pt x="16782" y="2284"/>
                </a:lnTo>
                <a:lnTo>
                  <a:pt x="12173" y="5103"/>
                </a:lnTo>
                <a:lnTo>
                  <a:pt x="12805" y="2478"/>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nvGrpSpPr>
          <p:cNvPr id="6197" name="组合 6196"/>
          <p:cNvGrpSpPr/>
          <p:nvPr/>
        </p:nvGrpSpPr>
        <p:grpSpPr>
          <a:xfrm>
            <a:off x="2622550" y="3419475"/>
            <a:ext cx="1149350" cy="938213"/>
            <a:chOff x="0" y="0"/>
            <a:chExt cx="1193" cy="959"/>
          </a:xfrm>
        </p:grpSpPr>
        <p:grpSp>
          <p:nvGrpSpPr>
            <p:cNvPr id="6198" name="组合 6197"/>
            <p:cNvGrpSpPr/>
            <p:nvPr/>
          </p:nvGrpSpPr>
          <p:grpSpPr>
            <a:xfrm>
              <a:off x="0" y="0"/>
              <a:ext cx="1193" cy="959"/>
              <a:chOff x="0" y="0"/>
              <a:chExt cx="1549" cy="1351"/>
            </a:xfrm>
          </p:grpSpPr>
          <p:sp>
            <p:nvSpPr>
              <p:cNvPr id="6199" name="AutoShape 3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en-US" dirty="0">
                  <a:latin typeface="Arial" panose="020B0604020202020204" pitchFamily="34" charset="0"/>
                </a:endParaRPr>
              </a:p>
            </p:txBody>
          </p:sp>
          <p:sp>
            <p:nvSpPr>
              <p:cNvPr id="6200" name="AutoShape 3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sp>
            <p:nvSpPr>
              <p:cNvPr id="6201" name="AutoShape 40"/>
              <p:cNvSpPr/>
              <p:nvPr/>
            </p:nvSpPr>
            <p:spPr>
              <a:xfrm>
                <a:off x="90" y="80"/>
                <a:ext cx="1350" cy="1168"/>
              </a:xfrm>
              <a:prstGeom prst="hexagon">
                <a:avLst>
                  <a:gd name="adj" fmla="val 28895"/>
                  <a:gd name="vf" fmla="val 115470"/>
                </a:avLst>
              </a:prstGeom>
              <a:gradFill rotWithShape="1">
                <a:gsLst>
                  <a:gs pos="0">
                    <a:srgbClr val="00FF00">
                      <a:gamma/>
                      <a:shade val="46275"/>
                      <a:invGamma/>
                    </a:srgbClr>
                  </a:gs>
                  <a:gs pos="100000">
                    <a:srgbClr val="00FF00"/>
                  </a:gs>
                </a:gsLst>
                <a:lin ang="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ndParaRPr>
              </a:p>
            </p:txBody>
          </p:sp>
        </p:grpSp>
        <p:sp>
          <p:nvSpPr>
            <p:cNvPr id="6202" name="Text Box 41"/>
            <p:cNvSpPr txBox="1"/>
            <p:nvPr/>
          </p:nvSpPr>
          <p:spPr>
            <a:xfrm>
              <a:off x="508" y="247"/>
              <a:ext cx="191" cy="374"/>
            </a:xfrm>
            <a:prstGeom prst="rect">
              <a:avLst/>
            </a:prstGeom>
            <a:noFill/>
            <a:ln w="9525">
              <a:noFill/>
            </a:ln>
          </p:spPr>
          <p:txBody>
            <a:bodyPr wrap="none">
              <a:spAutoFit/>
            </a:bodyPr>
            <a:p>
              <a:pPr algn="ctr" eaLnBrk="0" hangingPunct="0"/>
              <a:endParaRPr lang="zh-CN" altLang="en-US" sz="1800" b="1" dirty="0">
                <a:solidFill>
                  <a:srgbClr val="FFFFFF"/>
                </a:solidFill>
                <a:latin typeface="Arial" panose="020B0604020202020204" pitchFamily="34" charset="0"/>
              </a:endParaRPr>
            </a:p>
          </p:txBody>
        </p:sp>
      </p:grpSp>
      <p:sp>
        <p:nvSpPr>
          <p:cNvPr id="6203" name="AutoShape 59"/>
          <p:cNvSpPr/>
          <p:nvPr/>
        </p:nvSpPr>
        <p:spPr>
          <a:xfrm>
            <a:off x="0" y="2733675"/>
            <a:ext cx="2432050" cy="1520825"/>
          </a:xfrm>
          <a:prstGeom prst="accentBorderCallout1">
            <a:avLst>
              <a:gd name="adj1" fmla="val 7514"/>
              <a:gd name="adj2" fmla="val 103134"/>
              <a:gd name="adj3" fmla="val 46347"/>
              <a:gd name="adj4" fmla="val 130222"/>
            </a:avLst>
          </a:prstGeom>
          <a:solidFill>
            <a:schemeClr val="accent1"/>
          </a:solidFill>
          <a:ln w="9525" cap="flat" cmpd="sng">
            <a:solidFill>
              <a:schemeClr val="tx1"/>
            </a:solidFill>
            <a:prstDash val="solid"/>
            <a:miter/>
            <a:headEnd type="none" w="med" len="med"/>
            <a:tailEnd type="none" w="med" len="med"/>
          </a:ln>
        </p:spPr>
        <p:txBody>
          <a:bodyPr/>
          <a:p>
            <a:r>
              <a:rPr lang="zh-CN" altLang="en-US" dirty="0">
                <a:solidFill>
                  <a:schemeClr val="tx1"/>
                </a:solidFill>
                <a:latin typeface="Arial" panose="020B0604020202020204" pitchFamily="34" charset="0"/>
              </a:rPr>
              <a:t>三、公平和效率虽有矛盾，但在一定条件下可以兼得。</a:t>
            </a:r>
            <a:endParaRPr lang="zh-CN" altLang="en-US">
              <a:solidFill>
                <a:schemeClr val="tx1"/>
              </a:solidFill>
              <a:latin typeface="Arial" panose="020B0604020202020204" pitchFamily="34" charset="0"/>
            </a:endParaRPr>
          </a:p>
        </p:txBody>
      </p:sp>
      <p:sp>
        <p:nvSpPr>
          <p:cNvPr id="6204" name="_s1030"/>
          <p:cNvSpPr>
            <a:spLocks noTextEdit="1"/>
          </p:cNvSpPr>
          <p:nvPr/>
        </p:nvSpPr>
        <p:spPr>
          <a:xfrm rot="14400000">
            <a:off x="2973388" y="2743200"/>
            <a:ext cx="2700337" cy="3211513"/>
          </a:xfrm>
          <a:custGeom>
            <a:avLst/>
            <a:gdLst>
              <a:gd name="txL" fmla="*/ 3163 w 21600"/>
              <a:gd name="txT" fmla="*/ 3163 h 21600"/>
              <a:gd name="txR" fmla="*/ 18437 w 21600"/>
              <a:gd name="txB" fmla="*/ 18437 h 21600"/>
            </a:gdLst>
            <a:ahLst/>
            <a:cxnLst>
              <a:cxn ang="270">
                <a:pos x="5914" y="1168"/>
              </a:cxn>
              <a:cxn ang="180">
                <a:pos x="3521" y="4462"/>
              </a:cxn>
              <a:cxn ang="270">
                <a:pos x="6953" y="3217"/>
              </a:cxn>
              <a:cxn ang="270">
                <a:pos x="9659" y="-2651"/>
              </a:cxn>
              <a:cxn ang="270">
                <a:pos x="13820" y="858"/>
              </a:cxn>
              <a:cxn ang="270">
                <a:pos x="10310" y="5018"/>
              </a:cxn>
            </a:cxnLst>
            <a:rect l="txL" t="txT" r="txR" b="txB"/>
            <a:pathLst>
              <a:path w="21600" h="21600">
                <a:moveTo>
                  <a:pt x="10082" y="2328"/>
                </a:moveTo>
                <a:arcTo wR="8502" hR="8502" stAng="-5690654" swAng="-2646339"/>
                <a:lnTo>
                  <a:pt x="2655" y="3707"/>
                </a:lnTo>
                <a:arcTo wR="10800" hR="10800" stAng="-8336993" swAng="2646339"/>
                <a:lnTo>
                  <a:pt x="9659" y="-2651"/>
                </a:lnTo>
                <a:lnTo>
                  <a:pt x="13820" y="858"/>
                </a:lnTo>
                <a:lnTo>
                  <a:pt x="10310" y="5018"/>
                </a:lnTo>
                <a:lnTo>
                  <a:pt x="10082" y="2328"/>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205" name="_s1028"/>
          <p:cNvSpPr>
            <a:spLocks noTextEdit="1"/>
          </p:cNvSpPr>
          <p:nvPr/>
        </p:nvSpPr>
        <p:spPr>
          <a:xfrm>
            <a:off x="3140075" y="2855913"/>
            <a:ext cx="3211513" cy="2698750"/>
          </a:xfrm>
          <a:custGeom>
            <a:avLst/>
            <a:gdLst>
              <a:gd name="txL" fmla="*/ 3163 w 21600"/>
              <a:gd name="txT" fmla="*/ 3163 h 21600"/>
              <a:gd name="txR" fmla="*/ 18437 w 21600"/>
              <a:gd name="txB" fmla="*/ 18437 h 21600"/>
            </a:gdLst>
            <a:ahLst/>
            <a:cxnLst>
              <a:cxn ang="270">
                <a:pos x="8844" y="178"/>
              </a:cxn>
              <a:cxn ang="270">
                <a:pos x="5518" y="2371"/>
              </a:cxn>
              <a:cxn ang="270">
                <a:pos x="9153" y="1857"/>
              </a:cxn>
              <a:cxn ang="270">
                <a:pos x="13423" y="-2442"/>
              </a:cxn>
              <a:cxn ang="270">
                <a:pos x="16218" y="1733"/>
              </a:cxn>
              <a:cxn ang="270">
                <a:pos x="12042" y="4528"/>
              </a:cxn>
            </a:cxnLst>
            <a:rect l="txL" t="txT" r="txR" b="txB"/>
            <a:pathLst>
              <a:path w="21600" h="21600">
                <a:moveTo>
                  <a:pt x="12566" y="1880"/>
                </a:moveTo>
                <a:arcTo wR="9093" hR="9093" stAng="-4727706" swAng="-2596668"/>
                <a:lnTo>
                  <a:pt x="5065" y="1648"/>
                </a:lnTo>
                <a:arcTo wR="10800" hR="10800" stAng="-7324374" swAng="2596668"/>
                <a:lnTo>
                  <a:pt x="13423" y="-2442"/>
                </a:lnTo>
                <a:lnTo>
                  <a:pt x="16218" y="1733"/>
                </a:lnTo>
                <a:lnTo>
                  <a:pt x="12042" y="4528"/>
                </a:lnTo>
                <a:lnTo>
                  <a:pt x="12566" y="188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220"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9221" name="Rectangle 8"/>
          <p:cNvSpPr/>
          <p:nvPr/>
        </p:nvSpPr>
        <p:spPr>
          <a:xfrm>
            <a:off x="958850" y="2392363"/>
            <a:ext cx="6697663" cy="2063750"/>
          </a:xfrm>
          <a:prstGeom prst="rect">
            <a:avLst/>
          </a:prstGeom>
          <a:noFill/>
          <a:ln w="9525">
            <a:noFill/>
          </a:ln>
        </p:spPr>
        <p:txBody>
          <a:bodyPr anchor="ctr" anchorCtr="0">
            <a:spAutoFit/>
          </a:bodyPr>
          <a:p>
            <a:pPr>
              <a:lnSpc>
                <a:spcPct val="90000"/>
              </a:lnSpc>
              <a:spcBef>
                <a:spcPct val="50000"/>
              </a:spcBef>
              <a:buClr>
                <a:srgbClr val="BE0A06"/>
              </a:buClr>
              <a:buFontTx/>
              <a:buChar char="•"/>
            </a:pPr>
            <a:r>
              <a:rPr lang="zh-CN" altLang="en-US" dirty="0">
                <a:solidFill>
                  <a:schemeClr val="tx1"/>
                </a:solidFill>
                <a:latin typeface="Arial" panose="020B0604020202020204" pitchFamily="34" charset="0"/>
              </a:rPr>
              <a:t>英国资产阶级古典政治经济学的创始人</a:t>
            </a:r>
            <a:r>
              <a:rPr lang="zh-CN" altLang="en-US" dirty="0">
                <a:solidFill>
                  <a:srgbClr val="BE0A06"/>
                </a:solidFill>
                <a:latin typeface="Arial" panose="020B0604020202020204" pitchFamily="34" charset="0"/>
              </a:rPr>
              <a:t>威廉</a:t>
            </a:r>
            <a:r>
              <a:rPr lang="en-US" altLang="zh-CN">
                <a:solidFill>
                  <a:srgbClr val="BE0A06"/>
                </a:solidFill>
                <a:latin typeface="Arial" panose="020B0604020202020204" pitchFamily="34" charset="0"/>
              </a:rPr>
              <a:t>·</a:t>
            </a:r>
            <a:r>
              <a:rPr lang="zh-CN" altLang="en-US" dirty="0">
                <a:solidFill>
                  <a:srgbClr val="BE0A06"/>
                </a:solidFill>
                <a:latin typeface="Arial" panose="020B0604020202020204" pitchFamily="34" charset="0"/>
              </a:rPr>
              <a:t>配第（</a:t>
            </a:r>
            <a:r>
              <a:rPr lang="en-US" altLang="zh-CN">
                <a:solidFill>
                  <a:srgbClr val="BE0A06"/>
                </a:solidFill>
                <a:latin typeface="Arial" panose="020B0604020202020204" pitchFamily="34" charset="0"/>
              </a:rPr>
              <a:t>1623-1687</a:t>
            </a:r>
            <a:r>
              <a:rPr lang="zh-CN" altLang="en-US" dirty="0">
                <a:solidFill>
                  <a:srgbClr val="BE0A06"/>
                </a:solidFill>
                <a:latin typeface="Arial" panose="020B0604020202020204" pitchFamily="34" charset="0"/>
              </a:rPr>
              <a:t>）</a:t>
            </a:r>
            <a:r>
              <a:rPr lang="zh-CN" altLang="en-US" dirty="0">
                <a:solidFill>
                  <a:schemeClr val="tx1"/>
                </a:solidFill>
                <a:latin typeface="Arial" panose="020B0604020202020204" pitchFamily="34" charset="0"/>
              </a:rPr>
              <a:t>、德国官房学派的代表人物</a:t>
            </a:r>
            <a:r>
              <a:rPr lang="zh-CN" altLang="en-US" dirty="0">
                <a:solidFill>
                  <a:srgbClr val="BE0A06"/>
                </a:solidFill>
                <a:latin typeface="Arial" panose="020B0604020202020204" pitchFamily="34" charset="0"/>
              </a:rPr>
              <a:t>尤斯蒂（</a:t>
            </a:r>
            <a:r>
              <a:rPr lang="en-US" altLang="zh-CN">
                <a:solidFill>
                  <a:srgbClr val="BE0A06"/>
                </a:solidFill>
                <a:latin typeface="Arial" panose="020B0604020202020204" pitchFamily="34" charset="0"/>
              </a:rPr>
              <a:t>1702-1771</a:t>
            </a:r>
            <a:r>
              <a:rPr lang="zh-CN" altLang="en-US" dirty="0">
                <a:solidFill>
                  <a:srgbClr val="BE0A06"/>
                </a:solidFill>
                <a:latin typeface="Arial" panose="020B0604020202020204" pitchFamily="34" charset="0"/>
              </a:rPr>
              <a:t>）</a:t>
            </a:r>
            <a:r>
              <a:rPr lang="zh-CN" altLang="en-US" dirty="0">
                <a:solidFill>
                  <a:schemeClr val="tx1"/>
                </a:solidFill>
                <a:latin typeface="Arial" panose="020B0604020202020204" pitchFamily="34" charset="0"/>
              </a:rPr>
              <a:t>、意大利财政学者</a:t>
            </a:r>
            <a:r>
              <a:rPr lang="zh-CN" altLang="en-US" dirty="0">
                <a:solidFill>
                  <a:srgbClr val="BE0A06"/>
                </a:solidFill>
                <a:latin typeface="Arial" panose="020B0604020202020204" pitchFamily="34" charset="0"/>
              </a:rPr>
              <a:t>费里</a:t>
            </a:r>
            <a:r>
              <a:rPr lang="zh-CN" altLang="en-US" dirty="0">
                <a:solidFill>
                  <a:schemeClr val="tx1"/>
                </a:solidFill>
                <a:latin typeface="Arial" panose="020B0604020202020204" pitchFamily="34" charset="0"/>
              </a:rPr>
              <a:t>等，对税收原则理论都进行了一定程度的研究，提出了一些有价值的思想，为亚当</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斯密概括总结税收原则提供基础。</a:t>
            </a:r>
            <a:endParaRPr lang="zh-CN" altLang="en-US">
              <a:solidFill>
                <a:schemeClr val="tx1"/>
              </a:solidFill>
              <a:latin typeface="Arial" panose="020B0604020202020204" pitchFamily="34" charset="0"/>
            </a:endParaRPr>
          </a:p>
        </p:txBody>
      </p:sp>
      <p:sp>
        <p:nvSpPr>
          <p:cNvPr id="922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22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229" name="Text Box 4"/>
          <p:cNvSpPr txBox="1"/>
          <p:nvPr/>
        </p:nvSpPr>
        <p:spPr>
          <a:xfrm>
            <a:off x="334963" y="1358900"/>
            <a:ext cx="8124825" cy="519113"/>
          </a:xfrm>
          <a:prstGeom prst="rect">
            <a:avLst/>
          </a:prstGeom>
          <a:noFill/>
          <a:ln w="9525">
            <a:noFill/>
          </a:ln>
        </p:spPr>
        <p:txBody>
          <a:bodyPr>
            <a:spAutoFit/>
          </a:bodyPr>
          <a:p>
            <a:r>
              <a:rPr lang="zh-CN" altLang="en-US"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一）亚当</a:t>
            </a:r>
            <a:r>
              <a:rPr lang="en-US" altLang="zh-CN"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斯密以前的税收原则思想</a:t>
            </a:r>
            <a:endParaRPr lang="zh-CN" altLang="en-US" sz="2800" dirty="0">
              <a:solidFill>
                <a:schemeClr val="tx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9220"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一、财政原则是基础</a:t>
            </a:r>
            <a:endParaRPr lang="zh-CN" altLang="en-US" sz="3600">
              <a:solidFill>
                <a:schemeClr val="tx1"/>
              </a:solidFill>
              <a:latin typeface="Arial" panose="020B0604020202020204" pitchFamily="34" charset="0"/>
            </a:endParaRPr>
          </a:p>
        </p:txBody>
      </p:sp>
      <p:sp>
        <p:nvSpPr>
          <p:cNvPr id="922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922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9229" name="Text Box 4"/>
          <p:cNvSpPr txBox="1"/>
          <p:nvPr/>
        </p:nvSpPr>
        <p:spPr>
          <a:xfrm>
            <a:off x="354013" y="1454150"/>
            <a:ext cx="8124825" cy="946150"/>
          </a:xfrm>
          <a:prstGeom prst="rect">
            <a:avLst/>
          </a:prstGeom>
          <a:noFill/>
          <a:ln w="9525">
            <a:noFill/>
          </a:ln>
        </p:spPr>
        <p:txBody>
          <a:bodyPr>
            <a:spAutoFit/>
          </a:bodyPr>
          <a:p>
            <a:r>
              <a:rPr lang="zh-CN" altLang="en-US"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一）财政目标的实现是效率、公平目标实现的基本保证。</a:t>
            </a:r>
            <a:endParaRPr lang="zh-CN" altLang="en-US" sz="2800" dirty="0">
              <a:solidFill>
                <a:schemeClr val="tx1"/>
              </a:solidFill>
              <a:latin typeface="Arial" panose="020B0604020202020204" pitchFamily="34" charset="0"/>
            </a:endParaRPr>
          </a:p>
        </p:txBody>
      </p:sp>
      <p:graphicFrame>
        <p:nvGraphicFramePr>
          <p:cNvPr id="9236" name="表格 9235"/>
          <p:cNvGraphicFramePr/>
          <p:nvPr/>
        </p:nvGraphicFramePr>
        <p:xfrm>
          <a:off x="323850" y="2852738"/>
          <a:ext cx="3600450" cy="2376488"/>
        </p:xfrm>
        <a:graphic>
          <a:graphicData uri="http://schemas.openxmlformats.org/drawingml/2006/table">
            <a:tbl>
              <a:tblPr/>
              <a:tblGrid>
                <a:gridCol w="3600450"/>
              </a:tblGrid>
              <a:tr h="2376488">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0" lvl="0" indent="0" eaLnBrk="1" hangingPunct="1">
                        <a:buFontTx/>
                        <a:buNone/>
                      </a:pPr>
                      <a:r>
                        <a:rPr lang="zh-CN" altLang="en-US" sz="2400">
                          <a:solidFill>
                            <a:schemeClr val="bg1"/>
                          </a:solidFill>
                          <a:latin typeface="仿宋_GB2312" pitchFamily="1" charset="-122"/>
                          <a:ea typeface="仿宋_GB2312" pitchFamily="1" charset="-122"/>
                        </a:rPr>
                        <a:t>    </a:t>
                      </a:r>
                      <a:r>
                        <a:rPr lang="zh-CN" altLang="en-US" sz="2400" b="1" dirty="0">
                          <a:solidFill>
                            <a:schemeClr val="bg1"/>
                          </a:solidFill>
                          <a:effectLst>
                            <a:outerShdw blurRad="38100" dist="38100" dir="2700000">
                              <a:srgbClr val="000000"/>
                            </a:outerShdw>
                          </a:effectLst>
                          <a:latin typeface="仿宋_GB2312" pitchFamily="1" charset="-122"/>
                          <a:ea typeface="仿宋_GB2312" pitchFamily="1" charset="-122"/>
                        </a:rPr>
                        <a:t>一方面，税收的效率和公平原则只有在征税过程中才能贯彻，离开财政原则的贯彻、离开组织财政收入活动就谈不上税收的效率和公平；</a:t>
                      </a:r>
                      <a:endParaRPr lang="zh-CN" altLang="en-US" sz="2400" b="1" dirty="0">
                        <a:solidFill>
                          <a:schemeClr val="bg1"/>
                        </a:solidFill>
                        <a:effectLst>
                          <a:outerShdw blurRad="38100" dist="38100" dir="2700000">
                            <a:srgbClr val="000000"/>
                          </a:outerShdw>
                        </a:effectLst>
                        <a:latin typeface="仿宋_GB2312" pitchFamily="1" charset="-122"/>
                        <a:ea typeface="仿宋_GB2312" pitchFamily="1"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9933"/>
                    </a:solidFill>
                  </a:tcPr>
                </a:tc>
              </a:tr>
            </a:tbl>
          </a:graphicData>
        </a:graphic>
      </p:graphicFrame>
      <p:sp>
        <p:nvSpPr>
          <p:cNvPr id="9242" name="AutoShape 62"/>
          <p:cNvSpPr/>
          <p:nvPr/>
        </p:nvSpPr>
        <p:spPr>
          <a:xfrm>
            <a:off x="3995738" y="4221163"/>
            <a:ext cx="936625" cy="503237"/>
          </a:xfrm>
          <a:custGeom>
            <a:avLst/>
            <a:gdLst>
              <a:gd name="txL" fmla="*/ 3375 w 21600"/>
              <a:gd name="txT" fmla="*/ 5400 h 21600"/>
              <a:gd name="txR" fmla="*/ 18900 w 21600"/>
              <a:gd name="txB" fmla="*/ 16200 h 21600"/>
            </a:gdLst>
            <a:ahLst/>
            <a:cxnLst>
              <a:cxn ang="17694720">
                <a:pos x="702469" y="0"/>
              </a:cxn>
              <a:cxn ang="11796480">
                <a:pos x="0" y="251619"/>
              </a:cxn>
              <a:cxn ang="5898240">
                <a:pos x="702469" y="503237"/>
              </a:cxn>
              <a:cxn ang="0">
                <a:pos x="936625" y="251619"/>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noFill/>
          </a:ln>
        </p:spPr>
        <p:txBody>
          <a:bodyPr wrap="none" anchor="ctr" anchorCtr="0"/>
          <a:p>
            <a:pPr>
              <a:spcBef>
                <a:spcPct val="20000"/>
              </a:spcBef>
              <a:buClr>
                <a:schemeClr val="hlink"/>
              </a:buClr>
              <a:buFont typeface="Wingdings" panose="05000000000000000000" pitchFamily="2" charset="2"/>
              <a:buChar char=""/>
            </a:pPr>
            <a:endParaRPr lang="zh-CN" altLang="en-US" sz="3200" b="1" dirty="0">
              <a:solidFill>
                <a:srgbClr val="FF3300"/>
              </a:solidFill>
              <a:effectLst>
                <a:outerShdw blurRad="38100" dist="38100" dir="2700000">
                  <a:srgbClr val="000000"/>
                </a:outerShdw>
              </a:effectLst>
              <a:latin typeface="Garamond" panose="02020404030301010803" pitchFamily="18" charset="0"/>
              <a:ea typeface="仿宋_GB2312" pitchFamily="1" charset="-122"/>
            </a:endParaRPr>
          </a:p>
        </p:txBody>
      </p:sp>
      <p:graphicFrame>
        <p:nvGraphicFramePr>
          <p:cNvPr id="9256" name="表格 9255"/>
          <p:cNvGraphicFramePr/>
          <p:nvPr/>
        </p:nvGraphicFramePr>
        <p:xfrm>
          <a:off x="5003800" y="3733800"/>
          <a:ext cx="3600450" cy="2628900"/>
        </p:xfrm>
        <a:graphic>
          <a:graphicData uri="http://schemas.openxmlformats.org/drawingml/2006/table">
            <a:tbl>
              <a:tblPr/>
              <a:tblGrid>
                <a:gridCol w="3600450"/>
              </a:tblGrid>
              <a:tr h="262890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u="none" kern="1200" baseline="0">
                          <a:solidFill>
                            <a:schemeClr val="tx2"/>
                          </a:solidFill>
                          <a:latin typeface="Arial" panose="020B0604020202020204" pitchFamily="34" charset="0"/>
                        </a:defRPr>
                      </a:lvl1pPr>
                      <a:lvl2pPr marL="0" lvl="1"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0" lvl="2"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0" lvl="3"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0" lvl="4"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914400" lvl="2" indent="0" algn="ctr" eaLnBrk="1" hangingPunct="1">
                        <a:buFontTx/>
                        <a:buNone/>
                      </a:pPr>
                      <a:endParaRPr lang="zh-CN" altLang="en-US" sz="1800" b="1">
                        <a:effectLst>
                          <a:outerShdw blurRad="38100" dist="38100" dir="2700000">
                            <a:srgbClr val="FFFFFF"/>
                          </a:outerShdw>
                        </a:effectLst>
                        <a:latin typeface="仿宋_GB2312" pitchFamily="1" charset="-122"/>
                        <a:ea typeface="仿宋_GB2312" pitchFamily="1" charset="-122"/>
                      </a:endParaRPr>
                    </a:p>
                    <a:p>
                      <a:pPr marL="0" lvl="0" indent="0" eaLnBrk="1" hangingPunct="1">
                        <a:buFontTx/>
                        <a:buNone/>
                      </a:pPr>
                      <a:r>
                        <a:rPr lang="zh-CN" altLang="en-US" sz="2400" b="1">
                          <a:solidFill>
                            <a:schemeClr val="bg1"/>
                          </a:solidFill>
                          <a:effectLst>
                            <a:outerShdw blurRad="38100" dist="38100" dir="2700000">
                              <a:srgbClr val="000000"/>
                            </a:outerShdw>
                          </a:effectLst>
                          <a:latin typeface="仿宋_GB2312" pitchFamily="1" charset="-122"/>
                          <a:ea typeface="仿宋_GB2312" pitchFamily="1" charset="-122"/>
                        </a:rPr>
                        <a:t>   </a:t>
                      </a:r>
                      <a:r>
                        <a:rPr lang="zh-CN" altLang="en-US" sz="2400" b="1" dirty="0">
                          <a:solidFill>
                            <a:schemeClr val="bg1"/>
                          </a:solidFill>
                          <a:effectLst>
                            <a:outerShdw blurRad="38100" dist="38100" dir="2700000">
                              <a:srgbClr val="000000"/>
                            </a:outerShdw>
                          </a:effectLst>
                          <a:latin typeface="仿宋_GB2312" pitchFamily="1" charset="-122"/>
                          <a:ea typeface="仿宋_GB2312" pitchFamily="1" charset="-122"/>
                        </a:rPr>
                        <a:t>另一方面，税收收入规模的大小，税率的高低、征税方法的选择应力求符合效率、公平的要求，税收收入要做到取之有度、取之合理。</a:t>
                      </a:r>
                      <a:endParaRPr lang="zh-CN" altLang="en-US" sz="2400" b="1" dirty="0">
                        <a:solidFill>
                          <a:schemeClr val="bg1"/>
                        </a:solidFill>
                        <a:effectLst>
                          <a:outerShdw blurRad="38100" dist="38100" dir="2700000">
                            <a:srgbClr val="000000"/>
                          </a:outerShdw>
                        </a:effectLst>
                        <a:latin typeface="仿宋_GB2312" pitchFamily="1" charset="-122"/>
                        <a:ea typeface="仿宋_GB2312" pitchFamily="1"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3300">
                        <a:alpha val="5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035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二、效率优先、兼顾（注重）公平</a:t>
            </a:r>
            <a:endParaRPr lang="zh-CN" altLang="en-US" sz="3600">
              <a:solidFill>
                <a:schemeClr val="tx1"/>
              </a:solidFill>
              <a:latin typeface="Arial" panose="020B0604020202020204" pitchFamily="34" charset="0"/>
            </a:endParaRPr>
          </a:p>
        </p:txBody>
      </p:sp>
      <p:sp>
        <p:nvSpPr>
          <p:cNvPr id="10035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035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0367" name="Rectangle 8"/>
          <p:cNvSpPr/>
          <p:nvPr/>
        </p:nvSpPr>
        <p:spPr>
          <a:xfrm>
            <a:off x="952500" y="1639888"/>
            <a:ext cx="6964363" cy="3013075"/>
          </a:xfrm>
          <a:prstGeom prst="rect">
            <a:avLst/>
          </a:prstGeom>
          <a:noFill/>
          <a:ln w="9525">
            <a:noFill/>
          </a:ln>
        </p:spPr>
        <p:txBody>
          <a:bodyPr anchor="ctr" anchorCtr="0">
            <a:spAutoFit/>
          </a:bodyPr>
          <a:p>
            <a:pPr marL="742950" lvl="1" indent="-285750" algn="l" eaLnBrk="1" hangingPunct="1">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没有效率的公平是虚幻的公平，效率的提高为公平在更高基础上的实现和增加国家财政收入提供物质保障。</a:t>
            </a:r>
            <a:endParaRPr lang="zh-CN" altLang="en-US" dirty="0">
              <a:solidFill>
                <a:schemeClr val="tx1"/>
              </a:solidFill>
              <a:latin typeface="Arial" panose="020B0604020202020204" pitchFamily="34" charset="0"/>
            </a:endParaRPr>
          </a:p>
          <a:p>
            <a:pPr marL="742950" lvl="1" indent="-285750" algn="l" eaLnBrk="1" hangingPunct="1">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社会主义初级阶段以经济建设、发展社会生产力为中心，因此要把效率放在第一位。 </a:t>
            </a:r>
            <a:endParaRPr lang="zh-CN" altLang="en-US" dirty="0">
              <a:solidFill>
                <a:schemeClr val="tx1"/>
              </a:solidFill>
              <a:latin typeface="Arial" panose="020B0604020202020204" pitchFamily="34" charset="0"/>
            </a:endParaRPr>
          </a:p>
          <a:p>
            <a:pPr marL="742950" lvl="1" indent="-285750" algn="l" eaLnBrk="1" hangingPunct="1">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强调效率并不意味着否定公平。两者结合考虑提出“效率优先、兼顾公平”。 </a:t>
            </a:r>
            <a:endParaRPr lang="zh-CN" altLang="en-US" dirty="0">
              <a:solidFill>
                <a:schemeClr val="tx1"/>
              </a:solidFill>
              <a:latin typeface="Arial" panose="020B0604020202020204" pitchFamily="34" charset="0"/>
            </a:endParaRPr>
          </a:p>
          <a:p>
            <a:pPr marL="742950" lvl="1" indent="-285750" algn="l" eaLnBrk="1" hangingPunct="1">
              <a:spcBef>
                <a:spcPct val="20000"/>
              </a:spcBef>
              <a:buFont typeface="Wingdings" panose="05000000000000000000" pitchFamily="2" charset="2"/>
              <a:buChar char="l"/>
            </a:pPr>
            <a:endParaRPr lang="zh-CN" altLang="en-US" sz="2000" dirty="0">
              <a:solidFill>
                <a:schemeClr val="tx1"/>
              </a:solidFill>
              <a:latin typeface="Arial" panose="020B0604020202020204" pitchFamily="34" charset="0"/>
            </a:endParaRPr>
          </a:p>
        </p:txBody>
      </p:sp>
      <p:pic>
        <p:nvPicPr>
          <p:cNvPr id="100368" name="Picture 4" descr="1"/>
          <p:cNvPicPr>
            <a:picLocks noChangeAspect="1"/>
          </p:cNvPicPr>
          <p:nvPr/>
        </p:nvPicPr>
        <p:blipFill>
          <a:blip r:embed="rId1"/>
          <a:stretch>
            <a:fillRect/>
          </a:stretch>
        </p:blipFill>
        <p:spPr>
          <a:xfrm>
            <a:off x="996950" y="4348163"/>
            <a:ext cx="514350" cy="617537"/>
          </a:xfrm>
          <a:prstGeom prst="rect">
            <a:avLst/>
          </a:prstGeom>
          <a:noFill/>
          <a:ln w="9525">
            <a:noFill/>
          </a:ln>
        </p:spPr>
      </p:pic>
      <p:sp>
        <p:nvSpPr>
          <p:cNvPr id="100369" name="Rectangle 8"/>
          <p:cNvSpPr/>
          <p:nvPr/>
        </p:nvSpPr>
        <p:spPr>
          <a:xfrm>
            <a:off x="958850" y="4359275"/>
            <a:ext cx="6964363" cy="1625600"/>
          </a:xfrm>
          <a:prstGeom prst="rect">
            <a:avLst/>
          </a:prstGeom>
          <a:noFill/>
          <a:ln w="9525">
            <a:noFill/>
          </a:ln>
        </p:spPr>
        <p:txBody>
          <a:bodyPr anchor="ctr" anchorCtr="0">
            <a:spAutoFit/>
          </a:bodyPr>
          <a:p>
            <a:pPr marL="742950" lvl="1" indent="-285750" algn="l" eaLnBrk="1" hangingPunct="1">
              <a:spcBef>
                <a:spcPct val="20000"/>
              </a:spcBef>
              <a:buFont typeface="Wingdings" panose="05000000000000000000" pitchFamily="2" charset="2"/>
            </a:pPr>
            <a:r>
              <a:rPr lang="en-US" altLang="zh-CN" b="1">
                <a:solidFill>
                  <a:schemeClr val="tx1"/>
                </a:solidFill>
                <a:effectLst>
                  <a:outerShdw blurRad="38100" dist="38100" dir="2700000">
                    <a:srgbClr val="C0C0C0"/>
                  </a:outerShdw>
                </a:effectLst>
                <a:latin typeface="Arial" panose="020B0604020202020204" pitchFamily="34" charset="0"/>
              </a:rPr>
              <a:t>          </a:t>
            </a:r>
            <a:r>
              <a:rPr lang="zh-CN" altLang="en-US" b="1" dirty="0">
                <a:solidFill>
                  <a:schemeClr val="tx1"/>
                </a:solidFill>
                <a:effectLst>
                  <a:outerShdw blurRad="38100" dist="38100" dir="2700000">
                    <a:srgbClr val="C0C0C0"/>
                  </a:outerShdw>
                </a:effectLst>
                <a:latin typeface="Arial" panose="020B0604020202020204" pitchFamily="34" charset="0"/>
              </a:rPr>
              <a:t>为适应我国新形势发展的需要，追求社会的公平正义，前些年</a:t>
            </a:r>
            <a:r>
              <a:rPr lang="zh-CN" altLang="en-US" b="1" dirty="0" err="1">
                <a:solidFill>
                  <a:schemeClr val="tx1"/>
                </a:solidFill>
                <a:effectLst>
                  <a:outerShdw blurRad="38100" dist="38100" dir="2700000">
                    <a:srgbClr val="C0C0C0"/>
                  </a:outerShdw>
                </a:effectLst>
                <a:latin typeface="Arial" panose="020B0604020202020204" pitchFamily="34" charset="0"/>
              </a:rPr>
              <a:t>提出</a:t>
            </a:r>
            <a:r>
              <a:rPr lang="en-US" altLang="zh-CN" b="1">
                <a:solidFill>
                  <a:schemeClr val="tx1"/>
                </a:solidFill>
                <a:effectLst>
                  <a:outerShdw blurRad="38100" dist="38100" dir="2700000">
                    <a:srgbClr val="C0C0C0"/>
                  </a:outerShdw>
                </a:effectLst>
                <a:latin typeface="Arial" panose="020B0604020202020204" pitchFamily="34" charset="0"/>
              </a:rPr>
              <a:t>:</a:t>
            </a:r>
            <a:endParaRPr lang="en-US" altLang="zh-CN" b="1">
              <a:solidFill>
                <a:srgbClr val="FF6600"/>
              </a:solidFill>
              <a:effectLst>
                <a:outerShdw blurRad="38100" dist="38100" dir="2700000">
                  <a:srgbClr val="C0C0C0"/>
                </a:outerShdw>
              </a:effectLst>
              <a:latin typeface="Arial" panose="020B0604020202020204" pitchFamily="34" charset="0"/>
            </a:endParaRPr>
          </a:p>
          <a:p>
            <a:pPr marL="742950" lvl="1" indent="-285750" algn="l" eaLnBrk="1" hangingPunct="1">
              <a:spcBef>
                <a:spcPct val="20000"/>
              </a:spcBef>
              <a:buFont typeface="Wingdings" panose="05000000000000000000" pitchFamily="2" charset="2"/>
            </a:pPr>
            <a:endParaRPr lang="en-US" altLang="zh-CN">
              <a:solidFill>
                <a:schemeClr val="tx1"/>
              </a:solidFill>
              <a:latin typeface="Arial" panose="020B0604020202020204" pitchFamily="34" charset="0"/>
            </a:endParaRPr>
          </a:p>
          <a:p>
            <a:pPr marL="742950" lvl="1" indent="-285750" algn="l" eaLnBrk="1" hangingPunct="1">
              <a:spcBef>
                <a:spcPct val="20000"/>
              </a:spcBef>
              <a:buFont typeface="Wingdings" panose="05000000000000000000" pitchFamily="2" charset="2"/>
              <a:buChar char="l"/>
            </a:pPr>
            <a:endParaRPr lang="zh-CN" altLang="en-US" sz="2000" dirty="0">
              <a:solidFill>
                <a:schemeClr val="tx1"/>
              </a:solidFill>
              <a:latin typeface="Arial" panose="020B0604020202020204" pitchFamily="34" charset="0"/>
            </a:endParaRPr>
          </a:p>
        </p:txBody>
      </p:sp>
      <p:sp>
        <p:nvSpPr>
          <p:cNvPr id="100370" name="WordArt 6"/>
          <p:cNvSpPr>
            <a:spLocks noTextEdit="1"/>
          </p:cNvSpPr>
          <p:nvPr/>
        </p:nvSpPr>
        <p:spPr>
          <a:xfrm>
            <a:off x="1901825" y="5353050"/>
            <a:ext cx="5715000" cy="769938"/>
          </a:xfrm>
          <a:prstGeom prst="rect">
            <a:avLst/>
          </a:prstGeom>
        </p:spPr>
        <p:txBody>
          <a:bodyPr wrap="none" fromWordArt="1">
            <a:prstTxWarp prst="textPlain">
              <a:avLst>
                <a:gd name="adj" fmla="val 50000"/>
              </a:avLst>
            </a:prstTxWarp>
            <a:normAutofit/>
            <a:scene3d>
              <a:camera prst="legacyPerspectiveBottomRight">
                <a:rot lat="0" lon="21240000" rev="0"/>
              </a:camera>
              <a:lightRig rig="legacyHarsh3" dir="l"/>
            </a:scene3d>
            <a:sp3d extrusionH="430200" prstMaterial="legacyMatte">
              <a:extrusionClr>
                <a:srgbClr val="C0C0C0"/>
              </a:extrusionClr>
            </a:sp3d>
          </a:bodyPr>
          <a:p>
            <a:pPr algn="ctr"/>
            <a:r>
              <a:rPr lang="zh-CN" altLang="en-US" sz="3600" b="1">
                <a:gradFill rotWithShape="1">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atin typeface="宋体" panose="02010600030101010101" pitchFamily="2" charset="-122"/>
                <a:ea typeface="宋体" panose="02010600030101010101" pitchFamily="2" charset="-122"/>
              </a:rPr>
              <a:t>“效率优先、注重公平” </a:t>
            </a:r>
            <a:endParaRPr lang="zh-CN" altLang="en-US" sz="3600" b="1">
              <a:gradFill rotWithShape="1">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547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二、效率优先、兼顾（注重）公平</a:t>
            </a:r>
            <a:endParaRPr lang="zh-CN" altLang="en-US" sz="3600">
              <a:solidFill>
                <a:schemeClr val="tx1"/>
              </a:solidFill>
              <a:latin typeface="Arial" panose="020B0604020202020204" pitchFamily="34" charset="0"/>
            </a:endParaRPr>
          </a:p>
        </p:txBody>
      </p:sp>
      <p:sp>
        <p:nvSpPr>
          <p:cNvPr id="105476"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5477"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5478" name="Rectangle 8"/>
          <p:cNvSpPr/>
          <p:nvPr/>
        </p:nvSpPr>
        <p:spPr>
          <a:xfrm>
            <a:off x="952500" y="1697038"/>
            <a:ext cx="6964363" cy="822325"/>
          </a:xfrm>
          <a:prstGeom prst="rect">
            <a:avLst/>
          </a:prstGeom>
          <a:noFill/>
          <a:ln w="9525">
            <a:noFill/>
          </a:ln>
        </p:spPr>
        <p:txBody>
          <a:bodyPr anchor="ctr" anchorCtr="0">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国民收入分配状况：</a:t>
            </a:r>
            <a:r>
              <a:rPr lang="zh-CN" altLang="en-US">
                <a:solidFill>
                  <a:schemeClr val="tx1"/>
                </a:solidFill>
                <a:latin typeface="Arial" panose="020B0604020202020204" pitchFamily="34" charset="0"/>
              </a:rPr>
              <a:t> </a:t>
            </a:r>
            <a:endParaRPr lang="zh-CN" altLang="en-US">
              <a:solidFill>
                <a:schemeClr val="tx1"/>
              </a:solidFill>
              <a:latin typeface="Arial" panose="020B0604020202020204" pitchFamily="34" charset="0"/>
            </a:endParaRPr>
          </a:p>
          <a:p>
            <a:pPr marL="742950" lvl="1" indent="-285750" algn="l" eaLnBrk="1" hangingPunct="1">
              <a:spcBef>
                <a:spcPct val="20000"/>
              </a:spcBef>
              <a:buFont typeface="Wingdings" panose="05000000000000000000" pitchFamily="2" charset="2"/>
              <a:buChar char="l"/>
            </a:pPr>
            <a:endParaRPr lang="zh-CN" altLang="en-US" sz="2000" dirty="0">
              <a:solidFill>
                <a:schemeClr val="tx1"/>
              </a:solidFill>
              <a:latin typeface="Arial" panose="020B0604020202020204" pitchFamily="34" charset="0"/>
            </a:endParaRPr>
          </a:p>
        </p:txBody>
      </p:sp>
      <p:sp>
        <p:nvSpPr>
          <p:cNvPr id="105482" name="Rectangle 8"/>
          <p:cNvSpPr/>
          <p:nvPr/>
        </p:nvSpPr>
        <p:spPr>
          <a:xfrm>
            <a:off x="952500" y="2243138"/>
            <a:ext cx="6964363" cy="25304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企业、居民、政府如何分享经济发展的成果。</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pPr>
            <a:r>
              <a:rPr lang="en-US" altLang="zh-CN" sz="2000">
                <a:solidFill>
                  <a:schemeClr val="tx1"/>
                </a:solidFill>
                <a:latin typeface="Arial" panose="020B0604020202020204" pitchFamily="34" charset="0"/>
              </a:rPr>
              <a:t>       96-2007</a:t>
            </a:r>
            <a:r>
              <a:rPr lang="zh-CN" altLang="en-US" sz="2000" dirty="0">
                <a:solidFill>
                  <a:schemeClr val="tx1"/>
                </a:solidFill>
                <a:latin typeface="Arial" panose="020B0604020202020204" pitchFamily="34" charset="0"/>
              </a:rPr>
              <a:t>年，政府最终分配比例由</a:t>
            </a:r>
            <a:r>
              <a:rPr lang="en-US" altLang="zh-CN" sz="2000">
                <a:solidFill>
                  <a:schemeClr val="tx1"/>
                </a:solidFill>
                <a:latin typeface="Arial" panose="020B0604020202020204" pitchFamily="34" charset="0"/>
              </a:rPr>
              <a:t>17</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提高到</a:t>
            </a:r>
            <a:r>
              <a:rPr lang="en-US" altLang="zh-CN" sz="2000">
                <a:solidFill>
                  <a:schemeClr val="tx1"/>
                </a:solidFill>
                <a:latin typeface="Arial" panose="020B0604020202020204" pitchFamily="34" charset="0"/>
              </a:rPr>
              <a:t>24</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，企业最终分配比例由</a:t>
            </a:r>
            <a:r>
              <a:rPr lang="en-US" altLang="zh-CN" sz="2000">
                <a:solidFill>
                  <a:schemeClr val="tx1"/>
                </a:solidFill>
                <a:latin typeface="Arial" panose="020B0604020202020204" pitchFamily="34" charset="0"/>
              </a:rPr>
              <a:t>13</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6%</a:t>
            </a:r>
            <a:r>
              <a:rPr lang="zh-CN" altLang="en-US" sz="2000" dirty="0">
                <a:solidFill>
                  <a:schemeClr val="tx1"/>
                </a:solidFill>
                <a:latin typeface="Arial" panose="020B0604020202020204" pitchFamily="34" charset="0"/>
              </a:rPr>
              <a:t>提高到</a:t>
            </a:r>
            <a:r>
              <a:rPr lang="en-US" altLang="zh-CN" sz="2000">
                <a:solidFill>
                  <a:schemeClr val="tx1"/>
                </a:solidFill>
                <a:latin typeface="Arial" panose="020B0604020202020204" pitchFamily="34" charset="0"/>
              </a:rPr>
              <a:t>18</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，居民最终分配比例由</a:t>
            </a:r>
            <a:r>
              <a:rPr lang="en-US" altLang="zh-CN" sz="2000">
                <a:solidFill>
                  <a:schemeClr val="tx1"/>
                </a:solidFill>
                <a:latin typeface="Arial" panose="020B0604020202020204" pitchFamily="34" charset="0"/>
              </a:rPr>
              <a:t>69</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下降到</a:t>
            </a:r>
            <a:r>
              <a:rPr lang="en-US" altLang="zh-CN" sz="2000">
                <a:solidFill>
                  <a:schemeClr val="tx1"/>
                </a:solidFill>
                <a:latin typeface="Arial" panose="020B0604020202020204" pitchFamily="34" charset="0"/>
              </a:rPr>
              <a:t>57</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，与国际上居民最终分配比例平均</a:t>
            </a:r>
            <a:r>
              <a:rPr lang="en-US" altLang="zh-CN" sz="2000">
                <a:solidFill>
                  <a:schemeClr val="tx1"/>
                </a:solidFill>
                <a:latin typeface="Arial" panose="020B0604020202020204" pitchFamily="34" charset="0"/>
              </a:rPr>
              <a:t>70%</a:t>
            </a:r>
            <a:r>
              <a:rPr lang="zh-CN" altLang="en-US" sz="2000" dirty="0">
                <a:solidFill>
                  <a:schemeClr val="tx1"/>
                </a:solidFill>
                <a:latin typeface="Arial" panose="020B0604020202020204" pitchFamily="34" charset="0"/>
              </a:rPr>
              <a:t>以上的水平差距较大。</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pPr>
            <a:r>
              <a:rPr lang="en-US" altLang="zh-CN" sz="200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从</a:t>
            </a:r>
            <a:r>
              <a:rPr lang="en-US" altLang="zh-CN" sz="2000">
                <a:solidFill>
                  <a:schemeClr val="tx1"/>
                </a:solidFill>
                <a:latin typeface="Arial" panose="020B0604020202020204" pitchFamily="34" charset="0"/>
              </a:rPr>
              <a:t>1998</a:t>
            </a:r>
            <a:r>
              <a:rPr lang="zh-CN" altLang="en-US" sz="2000" dirty="0">
                <a:solidFill>
                  <a:schemeClr val="tx1"/>
                </a:solidFill>
                <a:latin typeface="Arial" panose="020B0604020202020204" pitchFamily="34" charset="0"/>
              </a:rPr>
              <a:t>年到</a:t>
            </a:r>
            <a:r>
              <a:rPr lang="en-US" altLang="zh-CN" sz="2000">
                <a:solidFill>
                  <a:schemeClr val="tx1"/>
                </a:solidFill>
                <a:latin typeface="Arial" panose="020B0604020202020204" pitchFamily="34" charset="0"/>
              </a:rPr>
              <a:t>2008</a:t>
            </a:r>
            <a:r>
              <a:rPr lang="zh-CN" altLang="en-US" sz="2000" dirty="0">
                <a:solidFill>
                  <a:schemeClr val="tx1"/>
                </a:solidFill>
                <a:latin typeface="Arial" panose="020B0604020202020204" pitchFamily="34" charset="0"/>
              </a:rPr>
              <a:t>年，我国工业企业利润平均增长</a:t>
            </a:r>
            <a:r>
              <a:rPr lang="en-US" altLang="zh-CN" sz="2000">
                <a:solidFill>
                  <a:schemeClr val="tx1"/>
                </a:solidFill>
                <a:latin typeface="Arial" panose="020B0604020202020204" pitchFamily="34" charset="0"/>
              </a:rPr>
              <a:t>30.5</a:t>
            </a:r>
            <a:r>
              <a:rPr lang="zh-CN" altLang="en-US" sz="2000" dirty="0">
                <a:solidFill>
                  <a:schemeClr val="tx1"/>
                </a:solidFill>
                <a:latin typeface="Arial" panose="020B0604020202020204" pitchFamily="34" charset="0"/>
              </a:rPr>
              <a:t>％，劳动力报酬年均仅增长</a:t>
            </a:r>
            <a:r>
              <a:rPr lang="en-US" altLang="zh-CN" sz="2000">
                <a:solidFill>
                  <a:schemeClr val="tx1"/>
                </a:solidFill>
                <a:latin typeface="Arial" panose="020B0604020202020204" pitchFamily="34" charset="0"/>
              </a:rPr>
              <a:t>9</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9</a:t>
            </a:r>
            <a:r>
              <a:rPr lang="zh-CN" altLang="en-US" sz="2000" dirty="0">
                <a:solidFill>
                  <a:schemeClr val="tx1"/>
                </a:solidFill>
                <a:latin typeface="Arial" panose="020B0604020202020204" pitchFamily="34" charset="0"/>
              </a:rPr>
              <a:t>％。</a:t>
            </a:r>
            <a:endParaRPr lang="en-US" altLang="zh-CN" sz="2000">
              <a:solidFill>
                <a:schemeClr val="tx1"/>
              </a:solidFill>
              <a:latin typeface="Arial" panose="020B0604020202020204" pitchFamily="34" charset="0"/>
            </a:endParaRPr>
          </a:p>
          <a:p>
            <a:pPr>
              <a:buClr>
                <a:srgbClr val="1CFC41"/>
              </a:buClr>
              <a:buFont typeface="Wingdings" panose="05000000000000000000" pitchFamily="2" charset="2"/>
              <a:buChar char="u"/>
            </a:pP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居民内部收入分配的状况</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收入差距问题</a:t>
            </a:r>
            <a:endParaRPr lang="zh-CN" altLang="en-US" sz="2000" dirty="0">
              <a:solidFill>
                <a:schemeClr val="tx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6499"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二、效率优先、兼顾（注重）公平</a:t>
            </a:r>
            <a:endParaRPr lang="zh-CN" altLang="en-US" sz="3600">
              <a:solidFill>
                <a:schemeClr val="tx1"/>
              </a:solidFill>
              <a:latin typeface="Arial" panose="020B0604020202020204" pitchFamily="34" charset="0"/>
            </a:endParaRPr>
          </a:p>
        </p:txBody>
      </p:sp>
      <p:sp>
        <p:nvSpPr>
          <p:cNvPr id="106500"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6501"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6502" name="Rectangle 8"/>
          <p:cNvSpPr/>
          <p:nvPr/>
        </p:nvSpPr>
        <p:spPr>
          <a:xfrm>
            <a:off x="971550" y="4867275"/>
            <a:ext cx="6964363" cy="1187450"/>
          </a:xfrm>
          <a:prstGeom prst="rect">
            <a:avLst/>
          </a:prstGeom>
          <a:noFill/>
          <a:ln w="9525">
            <a:noFill/>
          </a:ln>
        </p:spPr>
        <p:txBody>
          <a:bodyPr anchor="ctr" anchorCtr="0">
            <a:spAutoFit/>
          </a:bodyPr>
          <a:p>
            <a:pPr marL="742950" lvl="1" indent="-285750" algn="l" eaLnBrk="1" hangingPunct="1">
              <a:buClr>
                <a:srgbClr val="BE0A06"/>
              </a:buClr>
              <a:buFont typeface="Wingdings" panose="05000000000000000000" pitchFamily="2" charset="2"/>
              <a:buChar char="l"/>
            </a:pPr>
            <a:r>
              <a:rPr lang="zh-CN" altLang="en-US" b="1" dirty="0">
                <a:solidFill>
                  <a:srgbClr val="BE0A06"/>
                </a:solidFill>
                <a:latin typeface="Arial" panose="020B0604020202020204" pitchFamily="34" charset="0"/>
              </a:rPr>
              <a:t>最新提法：初次分配环节兼顾效率与公平，再分配环节更加注重公平。</a:t>
            </a:r>
            <a:endParaRPr lang="en-US" altLang="zh-CN" b="1">
              <a:solidFill>
                <a:srgbClr val="BE0A06"/>
              </a:solidFill>
              <a:latin typeface="Arial" panose="020B0604020202020204" pitchFamily="34" charset="0"/>
            </a:endParaRPr>
          </a:p>
          <a:p>
            <a:pPr marL="742950" lvl="1" indent="-285750" algn="l" eaLnBrk="1" hangingPunct="1">
              <a:spcBef>
                <a:spcPct val="20000"/>
              </a:spcBef>
              <a:buFont typeface="Wingdings" panose="05000000000000000000" pitchFamily="2" charset="2"/>
              <a:buChar char="l"/>
            </a:pPr>
            <a:endParaRPr lang="zh-CN" altLang="en-US" sz="2000" b="1" dirty="0">
              <a:solidFill>
                <a:srgbClr val="BE0A06"/>
              </a:solidFill>
              <a:latin typeface="Arial" panose="020B0604020202020204" pitchFamily="34" charset="0"/>
            </a:endParaRPr>
          </a:p>
        </p:txBody>
      </p:sp>
      <p:sp>
        <p:nvSpPr>
          <p:cNvPr id="106503" name="Rectangle 8"/>
          <p:cNvSpPr/>
          <p:nvPr/>
        </p:nvSpPr>
        <p:spPr>
          <a:xfrm>
            <a:off x="952500" y="2281238"/>
            <a:ext cx="6964363" cy="1311275"/>
          </a:xfrm>
          <a:prstGeom prst="rect">
            <a:avLst/>
          </a:prstGeom>
          <a:noFill/>
          <a:ln w="9525">
            <a:noFill/>
          </a:ln>
        </p:spPr>
        <p:txBody>
          <a:bodyPr anchor="ctr" anchorCtr="0">
            <a:spAutoFit/>
          </a:bodyPr>
          <a:p>
            <a:pPr>
              <a:spcBef>
                <a:spcPct val="20000"/>
              </a:spcBef>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城乡居民收入差距在</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倍左右；我国收入最低行业与收入最高行业的收入差距高达</a:t>
            </a:r>
            <a:r>
              <a:rPr lang="en-US" altLang="zh-CN" sz="2000">
                <a:solidFill>
                  <a:schemeClr val="tx1"/>
                </a:solidFill>
                <a:latin typeface="Arial" panose="020B0604020202020204" pitchFamily="34" charset="0"/>
              </a:rPr>
              <a:t>15</a:t>
            </a:r>
            <a:r>
              <a:rPr lang="zh-CN" altLang="en-US" sz="2000" dirty="0">
                <a:solidFill>
                  <a:schemeClr val="tx1"/>
                </a:solidFill>
                <a:latin typeface="Arial" panose="020B0604020202020204" pitchFamily="34" charset="0"/>
              </a:rPr>
              <a:t>倍；最富地区与最穷地区收入相差</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68</a:t>
            </a:r>
            <a:r>
              <a:rPr lang="zh-CN" altLang="en-US" sz="2000" dirty="0">
                <a:solidFill>
                  <a:schemeClr val="tx1"/>
                </a:solidFill>
                <a:latin typeface="Arial" panose="020B0604020202020204" pitchFamily="34" charset="0"/>
              </a:rPr>
              <a:t>倍；群体收入差距则更为巨大，少数企业高管薪酬水平与社会平均工资相差上百倍。</a:t>
            </a:r>
            <a:endParaRPr lang="zh-CN" altLang="en-US" sz="2000" dirty="0">
              <a:solidFill>
                <a:schemeClr val="tx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107523" name="Text Box 5"/>
          <p:cNvSpPr txBox="1"/>
          <p:nvPr/>
        </p:nvSpPr>
        <p:spPr>
          <a:xfrm>
            <a:off x="679450" y="401638"/>
            <a:ext cx="8024813" cy="1190625"/>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三、公平和效率虽有矛盾，但在一定条件下可以兼得</a:t>
            </a:r>
            <a:endParaRPr lang="zh-CN" altLang="en-US" sz="3600">
              <a:solidFill>
                <a:schemeClr val="tx1"/>
              </a:solidFill>
              <a:latin typeface="Arial" panose="020B0604020202020204" pitchFamily="34" charset="0"/>
            </a:endParaRPr>
          </a:p>
        </p:txBody>
      </p:sp>
      <p:sp>
        <p:nvSpPr>
          <p:cNvPr id="107524"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107525"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107527" name="Rectangle 8"/>
          <p:cNvSpPr/>
          <p:nvPr/>
        </p:nvSpPr>
        <p:spPr>
          <a:xfrm>
            <a:off x="952500" y="1938338"/>
            <a:ext cx="6964363" cy="3140075"/>
          </a:xfrm>
          <a:prstGeom prst="rect">
            <a:avLst/>
          </a:prstGeom>
          <a:noFill/>
          <a:ln w="9525">
            <a:noFill/>
          </a:ln>
        </p:spPr>
        <p:txBody>
          <a:bodyPr anchor="ctr" anchorCtr="0">
            <a:spAutoFit/>
          </a:bodyPr>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如果每个人都能按照他的能力进行纳税，税款使用上也能让人们相信是公平合理的，征税过程对效率影响就有利无弊，财政收入的取得也比较有保证；反之，效率目标和财政目标就不容易达到。 </a:t>
            </a:r>
            <a:endParaRPr lang="zh-CN" altLang="en-US" sz="2000">
              <a:solidFill>
                <a:schemeClr val="tx1"/>
              </a:solidFill>
              <a:latin typeface="Arial" panose="020B0604020202020204" pitchFamily="34" charset="0"/>
            </a:endParaRPr>
          </a:p>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在存在不平等竞争的经济环境中，为企业创造平等竞争的条件和环境，这样的公平目标和效率目标是一致的。</a:t>
            </a:r>
            <a:endParaRPr lang="zh-CN" altLang="en-US" sz="2000">
              <a:solidFill>
                <a:schemeClr val="tx1"/>
              </a:solidFill>
              <a:latin typeface="Arial" panose="020B0604020202020204" pitchFamily="34" charset="0"/>
            </a:endParaRPr>
          </a:p>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以社会公平为目标对贫富悬殊进行税收调节，有利于社会稳定，从总体上看也是有利于效率。</a:t>
            </a:r>
            <a:endParaRPr lang="zh-CN" altLang="en-US" sz="2000">
              <a:solidFill>
                <a:schemeClr val="tx1"/>
              </a:solidFill>
              <a:latin typeface="Arial" panose="020B0604020202020204" pitchFamily="34" charset="0"/>
            </a:endParaRPr>
          </a:p>
          <a:p>
            <a:pPr marL="742950" lvl="1" indent="-285750" algn="l" eaLnBrk="1" hangingPunct="1">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 把公平与效率作为手段，置于增进社会福利这个目标中考虑，公平与效虑是一致的。</a:t>
            </a:r>
            <a:endParaRPr lang="zh-CN" altLang="en-US" sz="2000">
              <a:solidFill>
                <a:schemeClr val="tx1"/>
              </a:solidFill>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7987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79876" name="Rectangle 8"/>
          <p:cNvSpPr/>
          <p:nvPr/>
        </p:nvSpPr>
        <p:spPr>
          <a:xfrm>
            <a:off x="958850" y="2273300"/>
            <a:ext cx="6697663" cy="37496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配第指出：“这些税收并不是依据一种公平而无所偏袒的标准来课征的，而是听凭某些政党或是派系的一时掌权来决定的。不仅如此，这些赋税的征收手续既不简便、费用也不节省，它是包给捐税承包人征收的、而捐税承包人又不确切知道怎样做才算合理，就把收税的权力层层转包下去，以致到了最后，贫民所被课征的金额，竟达到国王实际拿到的</a:t>
            </a:r>
            <a:r>
              <a:rPr lang="en-US" altLang="zh-CN" sz="200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倍”。</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配第认为，包税制违背了公平和确实原则；人头税不能按能力纳税，有失公平。 </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chemeClr val="tx1"/>
                </a:solidFill>
                <a:latin typeface="Arial" panose="020B0604020202020204" pitchFamily="34" charset="0"/>
              </a:rPr>
              <a:t>配第在</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赋税论</a:t>
            </a:r>
            <a:r>
              <a:rPr lang="en-US" altLang="zh-CN" sz="200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中，分别论述了关税、人头税、什一税、国内消费税等主要税种。他认为，人头税是一种课于人身的税制，越穷的人，税负越重，危害性最大。</a:t>
            </a:r>
            <a:r>
              <a:rPr lang="zh-CN" altLang="en-US" sz="2000" dirty="0">
                <a:latin typeface="Arial" panose="020B0604020202020204" pitchFamily="34" charset="0"/>
              </a:rPr>
              <a:t> </a:t>
            </a:r>
            <a:endParaRPr lang="zh-CN" altLang="en-US" sz="2000" dirty="0">
              <a:latin typeface="Arial" panose="020B0604020202020204" pitchFamily="34" charset="0"/>
            </a:endParaRPr>
          </a:p>
        </p:txBody>
      </p:sp>
      <p:sp>
        <p:nvSpPr>
          <p:cNvPr id="7987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7987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79879" name="Text Box 4"/>
          <p:cNvSpPr txBox="1"/>
          <p:nvPr/>
        </p:nvSpPr>
        <p:spPr>
          <a:xfrm>
            <a:off x="887413" y="1358900"/>
            <a:ext cx="7762875" cy="822325"/>
          </a:xfrm>
          <a:prstGeom prst="rect">
            <a:avLst/>
          </a:prstGeom>
          <a:noFill/>
          <a:ln w="9525">
            <a:noFill/>
          </a:ln>
        </p:spPr>
        <p:txBody>
          <a:bodyPr>
            <a:spAutoFit/>
          </a:bodyPr>
          <a:p>
            <a:r>
              <a:rPr lang="en-US" altLang="zh-CN">
                <a:solidFill>
                  <a:schemeClr val="tx1"/>
                </a:solidFill>
                <a:latin typeface="Arial" panose="020B0604020202020204" pitchFamily="34" charset="0"/>
              </a:rPr>
              <a:t>1.</a:t>
            </a:r>
            <a:r>
              <a:rPr lang="zh-CN" altLang="en-US" dirty="0">
                <a:solidFill>
                  <a:srgbClr val="BE0A06"/>
                </a:solidFill>
                <a:latin typeface="Arial" panose="020B0604020202020204" pitchFamily="34" charset="0"/>
              </a:rPr>
              <a:t>威廉</a:t>
            </a:r>
            <a:r>
              <a:rPr lang="en-US" altLang="zh-CN">
                <a:solidFill>
                  <a:srgbClr val="BE0A06"/>
                </a:solidFill>
                <a:latin typeface="Arial" panose="020B0604020202020204" pitchFamily="34" charset="0"/>
              </a:rPr>
              <a:t>·</a:t>
            </a:r>
            <a:r>
              <a:rPr lang="zh-CN" altLang="en-US" dirty="0">
                <a:solidFill>
                  <a:srgbClr val="BE0A06"/>
                </a:solidFill>
                <a:latin typeface="Arial" panose="020B0604020202020204" pitchFamily="34" charset="0"/>
              </a:rPr>
              <a:t>配第</a:t>
            </a:r>
            <a:r>
              <a:rPr lang="zh-CN" altLang="en-US" dirty="0">
                <a:solidFill>
                  <a:schemeClr val="tx1"/>
                </a:solidFill>
                <a:latin typeface="Arial" panose="020B0604020202020204" pitchFamily="34" charset="0"/>
              </a:rPr>
              <a:t>最早间提及</a:t>
            </a:r>
            <a:r>
              <a:rPr lang="zh-CN" altLang="en-US" dirty="0">
                <a:solidFill>
                  <a:srgbClr val="BE0A06"/>
                </a:solidFill>
                <a:latin typeface="Arial" panose="020B0604020202020204" pitchFamily="34" charset="0"/>
              </a:rPr>
              <a:t>税收原则</a:t>
            </a:r>
            <a:r>
              <a:rPr lang="zh-CN" altLang="en-US" dirty="0">
                <a:solidFill>
                  <a:schemeClr val="tx1"/>
                </a:solidFill>
                <a:latin typeface="Arial" panose="020B0604020202020204" pitchFamily="34" charset="0"/>
              </a:rPr>
              <a:t>，他主张税收应当遵循</a:t>
            </a:r>
            <a:r>
              <a:rPr lang="zh-CN" altLang="en-US" dirty="0">
                <a:solidFill>
                  <a:srgbClr val="BE0A06"/>
                </a:solidFill>
                <a:latin typeface="Arial" panose="020B0604020202020204" pitchFamily="34" charset="0"/>
              </a:rPr>
              <a:t>公平</a:t>
            </a:r>
            <a:r>
              <a:rPr lang="zh-CN" altLang="en-US" dirty="0">
                <a:solidFill>
                  <a:schemeClr val="tx1"/>
                </a:solidFill>
                <a:latin typeface="Arial" panose="020B0604020202020204" pitchFamily="34" charset="0"/>
              </a:rPr>
              <a:t>、</a:t>
            </a:r>
            <a:r>
              <a:rPr lang="zh-CN" altLang="en-US" dirty="0">
                <a:solidFill>
                  <a:srgbClr val="BE0A06"/>
                </a:solidFill>
                <a:latin typeface="Arial" panose="020B0604020202020204" pitchFamily="34" charset="0"/>
              </a:rPr>
              <a:t>确实</a:t>
            </a:r>
            <a:r>
              <a:rPr lang="zh-CN" altLang="en-US" dirty="0">
                <a:solidFill>
                  <a:schemeClr val="tx1"/>
                </a:solidFill>
                <a:latin typeface="Arial" panose="020B0604020202020204" pitchFamily="34" charset="0"/>
              </a:rPr>
              <a:t>、</a:t>
            </a:r>
            <a:r>
              <a:rPr lang="zh-CN" altLang="en-US" dirty="0">
                <a:solidFill>
                  <a:srgbClr val="BE0A06"/>
                </a:solidFill>
                <a:latin typeface="Arial" panose="020B0604020202020204" pitchFamily="34" charset="0"/>
              </a:rPr>
              <a:t>便利</a:t>
            </a:r>
            <a:r>
              <a:rPr lang="zh-CN" altLang="en-US" dirty="0">
                <a:solidFill>
                  <a:schemeClr val="tx1"/>
                </a:solidFill>
                <a:latin typeface="Arial" panose="020B0604020202020204" pitchFamily="34" charset="0"/>
              </a:rPr>
              <a:t>、</a:t>
            </a:r>
            <a:r>
              <a:rPr lang="zh-CN" altLang="en-US" dirty="0">
                <a:solidFill>
                  <a:srgbClr val="BE0A06"/>
                </a:solidFill>
                <a:latin typeface="Arial" panose="020B0604020202020204" pitchFamily="34" charset="0"/>
              </a:rPr>
              <a:t>节省等</a:t>
            </a:r>
            <a:r>
              <a:rPr lang="zh-CN" altLang="en-US" dirty="0">
                <a:solidFill>
                  <a:schemeClr val="tx1"/>
                </a:solidFill>
                <a:latin typeface="Arial" panose="020B0604020202020204" pitchFamily="34" charset="0"/>
              </a:rPr>
              <a:t>原则，其中心是</a:t>
            </a:r>
            <a:r>
              <a:rPr lang="zh-CN" altLang="en-US" dirty="0">
                <a:solidFill>
                  <a:srgbClr val="BE0A06"/>
                </a:solidFill>
                <a:latin typeface="Arial" panose="020B0604020202020204" pitchFamily="34" charset="0"/>
              </a:rPr>
              <a:t>公平原则</a:t>
            </a:r>
            <a:r>
              <a:rPr lang="zh-CN" altLang="en-US" dirty="0">
                <a:solidFill>
                  <a:schemeClr val="tx1"/>
                </a:solidFill>
                <a:latin typeface="Arial" panose="020B0604020202020204" pitchFamily="34" charset="0"/>
              </a:rPr>
              <a:t> 。</a:t>
            </a:r>
            <a:endParaRPr lang="zh-CN" altLang="en-US" dirty="0">
              <a:solidFill>
                <a:schemeClr val="tx1"/>
              </a:solidFill>
              <a:latin typeface="Arial" panose="020B0604020202020204" pitchFamily="34" charset="0"/>
            </a:endParaRPr>
          </a:p>
        </p:txBody>
      </p:sp>
      <p:pic>
        <p:nvPicPr>
          <p:cNvPr id="79880" name="Picture 5" descr="95afee1f852eefcbe0fe0be3"/>
          <p:cNvPicPr>
            <a:picLocks noChangeAspect="1"/>
          </p:cNvPicPr>
          <p:nvPr/>
        </p:nvPicPr>
        <p:blipFill>
          <a:blip r:embed="rId1"/>
          <a:stretch>
            <a:fillRect/>
          </a:stretch>
        </p:blipFill>
        <p:spPr>
          <a:xfrm>
            <a:off x="0" y="0"/>
            <a:ext cx="1131888" cy="13239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1923"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1924" name="Rectangle 8"/>
          <p:cNvSpPr/>
          <p:nvPr/>
        </p:nvSpPr>
        <p:spPr>
          <a:xfrm>
            <a:off x="958850" y="2425700"/>
            <a:ext cx="6697663" cy="25304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平等：</a:t>
            </a:r>
            <a:r>
              <a:rPr lang="zh-CN" altLang="en-US" sz="2000" dirty="0">
                <a:solidFill>
                  <a:schemeClr val="tx1"/>
                </a:solidFill>
                <a:latin typeface="Arial" panose="020B0604020202020204" pitchFamily="34" charset="0"/>
              </a:rPr>
              <a:t>人民应当各尽其力资助政府，按各自在国家保护下获得利益的比例纳税。</a:t>
            </a:r>
            <a:endParaRPr lang="zh-CN" altLang="en-US" sz="2000" u="sng" dirty="0">
              <a:solidFill>
                <a:srgbClr val="FF3300"/>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确实：</a:t>
            </a:r>
            <a:r>
              <a:rPr lang="zh-CN" altLang="en-US" sz="2000" dirty="0">
                <a:solidFill>
                  <a:schemeClr val="tx1"/>
                </a:solidFill>
                <a:latin typeface="Arial" panose="020B0604020202020204" pitchFamily="34" charset="0"/>
              </a:rPr>
              <a:t>各人应缴纳之税收必须确定，不得随意变更。缴纳日期，方法、数额均须使纳税人及其他众人清楚明白。</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便利：</a:t>
            </a:r>
            <a:r>
              <a:rPr lang="zh-CN" altLang="en-US" sz="2000" dirty="0">
                <a:solidFill>
                  <a:schemeClr val="tx1"/>
                </a:solidFill>
                <a:latin typeface="Arial" panose="020B0604020202020204" pitchFamily="34" charset="0"/>
              </a:rPr>
              <a:t>各税完纳日期及完纳方法，须给纳税人以最大便利。</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最小征收费：</a:t>
            </a:r>
            <a:r>
              <a:rPr lang="zh-CN" altLang="en-US" sz="2000" dirty="0">
                <a:solidFill>
                  <a:schemeClr val="tx1"/>
                </a:solidFill>
                <a:latin typeface="Arial" panose="020B0604020202020204" pitchFamily="34" charset="0"/>
              </a:rPr>
              <a:t>国库收入与人民缴纳之差额应为最小，减少征收费用。（不产生额外负担）</a:t>
            </a:r>
            <a:endParaRPr lang="zh-CN" altLang="en-US" sz="2000" dirty="0">
              <a:solidFill>
                <a:schemeClr val="tx1"/>
              </a:solidFill>
              <a:latin typeface="Arial" panose="020B0604020202020204" pitchFamily="34" charset="0"/>
            </a:endParaRPr>
          </a:p>
        </p:txBody>
      </p:sp>
      <p:sp>
        <p:nvSpPr>
          <p:cNvPr id="81925"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1926"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1927"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（二）亚当</a:t>
            </a:r>
            <a:r>
              <a:rPr lang="en-US" altLang="zh-CN" sz="2800">
                <a:solidFill>
                  <a:schemeClr val="tx1"/>
                </a:solidFill>
                <a:latin typeface="Arial" panose="020B0604020202020204" pitchFamily="34" charset="0"/>
              </a:rPr>
              <a:t>·</a:t>
            </a:r>
            <a:r>
              <a:rPr lang="zh-CN" altLang="en-US" sz="2800" dirty="0">
                <a:solidFill>
                  <a:schemeClr val="tx1"/>
                </a:solidFill>
                <a:latin typeface="Arial" panose="020B0604020202020204" pitchFamily="34" charset="0"/>
              </a:rPr>
              <a:t>斯密和瓦格纳的税收原则</a:t>
            </a:r>
            <a:endParaRPr lang="zh-CN" altLang="en-US" sz="2800" dirty="0">
              <a:solidFill>
                <a:schemeClr val="tx1"/>
              </a:solidFill>
              <a:latin typeface="Arial" panose="020B0604020202020204" pitchFamily="34" charset="0"/>
            </a:endParaRPr>
          </a:p>
        </p:txBody>
      </p:sp>
      <p:sp>
        <p:nvSpPr>
          <p:cNvPr id="81928" name="Text Box 4"/>
          <p:cNvSpPr txBox="1"/>
          <p:nvPr/>
        </p:nvSpPr>
        <p:spPr>
          <a:xfrm>
            <a:off x="779463" y="1936750"/>
            <a:ext cx="8124825" cy="457200"/>
          </a:xfrm>
          <a:prstGeom prst="rect">
            <a:avLst/>
          </a:prstGeom>
          <a:noFill/>
          <a:ln w="9525">
            <a:noFill/>
          </a:ln>
        </p:spPr>
        <p:txBody>
          <a:bodyPr>
            <a:spAutoFit/>
          </a:bodyPr>
          <a:p>
            <a:r>
              <a:rPr lang="en-US" altLang="zh-CN">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亚当</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斯密的</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国富论</a:t>
            </a:r>
            <a:r>
              <a:rPr lang="en-US" altLang="zh-CN">
                <a:solidFill>
                  <a:schemeClr val="tx1"/>
                </a:solidFill>
                <a:latin typeface="Arial" panose="020B0604020202020204" pitchFamily="34" charset="0"/>
              </a:rPr>
              <a:t>》</a:t>
            </a:r>
            <a:r>
              <a:rPr lang="zh-CN" altLang="en-US" dirty="0">
                <a:solidFill>
                  <a:schemeClr val="tx1"/>
                </a:solidFill>
                <a:latin typeface="Arial" panose="020B0604020202020204" pitchFamily="34" charset="0"/>
              </a:rPr>
              <a:t>和经济自由主义思想</a:t>
            </a:r>
            <a:endParaRPr lang="zh-CN" altLang="en-US" dirty="0">
              <a:solidFill>
                <a:schemeClr val="tx1"/>
              </a:solidFill>
              <a:latin typeface="Arial" panose="020B0604020202020204" pitchFamily="34" charset="0"/>
            </a:endParaRPr>
          </a:p>
        </p:txBody>
      </p:sp>
      <p:pic>
        <p:nvPicPr>
          <p:cNvPr id="81929" name="Picture 8" descr="MCj04162420000[1]"/>
          <p:cNvPicPr>
            <a:picLocks noChangeAspect="1"/>
          </p:cNvPicPr>
          <p:nvPr/>
        </p:nvPicPr>
        <p:blipFill>
          <a:blip r:embed="rId1"/>
          <a:stretch>
            <a:fillRect/>
          </a:stretch>
        </p:blipFill>
        <p:spPr>
          <a:xfrm>
            <a:off x="7540625" y="2230438"/>
            <a:ext cx="1252538" cy="860425"/>
          </a:xfrm>
          <a:prstGeom prst="rect">
            <a:avLst/>
          </a:prstGeom>
          <a:noFill/>
          <a:ln w="9525">
            <a:noFill/>
          </a:ln>
        </p:spPr>
      </p:pic>
      <p:pic>
        <p:nvPicPr>
          <p:cNvPr id="81930" name="Picture 7" descr="b853d6fc4c66e5eefc037f98">
            <a:hlinkClick r:id="rId2"/>
          </p:cNvPr>
          <p:cNvPicPr>
            <a:picLocks noChangeAspect="1"/>
          </p:cNvPicPr>
          <p:nvPr/>
        </p:nvPicPr>
        <p:blipFill>
          <a:blip r:embed="rId3"/>
          <a:stretch>
            <a:fillRect/>
          </a:stretch>
        </p:blipFill>
        <p:spPr>
          <a:xfrm>
            <a:off x="0" y="0"/>
            <a:ext cx="1230313" cy="13557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2947"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2948" name="Rectangle 8"/>
          <p:cNvSpPr/>
          <p:nvPr/>
        </p:nvSpPr>
        <p:spPr>
          <a:xfrm>
            <a:off x="958850" y="2425700"/>
            <a:ext cx="6697663" cy="3444875"/>
          </a:xfrm>
          <a:prstGeom prst="rect">
            <a:avLst/>
          </a:prstGeom>
          <a:noFill/>
          <a:ln w="9525">
            <a:noFill/>
          </a:ln>
        </p:spPr>
        <p:txBody>
          <a:bodyPr anchor="ctr" anchorCtr="0">
            <a:spAutoFit/>
          </a:bodyPr>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积极意义：</a:t>
            </a:r>
            <a:r>
              <a:rPr lang="zh-CN" altLang="en-US" sz="2000" dirty="0">
                <a:solidFill>
                  <a:schemeClr val="tx1"/>
                </a:solidFill>
                <a:latin typeface="Arial" panose="020B0604020202020204" pitchFamily="34" charset="0"/>
              </a:rPr>
              <a:t>①平等原则主张国民都应纳税，废除免税特权，对削弱封建地主阶级的势力，巩固资本主义生产方式有积极意义。②为后来的比例税的发展提供了理论依据。③要求政府课税要考虑纳税人的便利，法令不得随意变更，防止税吏贪污中饱现象等，这些对消除当时欧洲各国由封建社会遗留下来的包税制等税吏扰民的陋习，促进资本主义税制建设，起着很大的积极作用。</a:t>
            </a:r>
            <a:endParaRPr lang="zh-CN" altLang="en-US" sz="2000"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endParaRPr lang="zh-CN" altLang="en-US" sz="2000" u="sng" dirty="0">
              <a:solidFill>
                <a:schemeClr val="tx1"/>
              </a:solidFill>
              <a:latin typeface="Arial" panose="020B0604020202020204" pitchFamily="34" charset="0"/>
            </a:endParaRPr>
          </a:p>
          <a:p>
            <a:pPr marL="1143000" lvl="2" indent="-228600" algn="l" eaLnBrk="1" hangingPunct="1">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不足之处：</a:t>
            </a:r>
            <a:r>
              <a:rPr lang="zh-CN" altLang="en-US" sz="2000" dirty="0">
                <a:solidFill>
                  <a:schemeClr val="tx1"/>
                </a:solidFill>
                <a:latin typeface="Arial" panose="020B0604020202020204" pitchFamily="34" charset="0"/>
              </a:rPr>
              <a:t>现代观点看，其税收原则并不是全面的，而是比较单纯的消极理则原则，这是由当时客观情况和时代要求所决定的。</a:t>
            </a:r>
            <a:endParaRPr lang="zh-CN" altLang="en-US" sz="2000" dirty="0">
              <a:solidFill>
                <a:schemeClr val="tx1"/>
              </a:solidFill>
              <a:latin typeface="Arial" panose="020B0604020202020204" pitchFamily="34" charset="0"/>
            </a:endParaRPr>
          </a:p>
        </p:txBody>
      </p:sp>
      <p:sp>
        <p:nvSpPr>
          <p:cNvPr id="82949"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2950"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2953" name="WordArt 7"/>
          <p:cNvSpPr>
            <a:spLocks noTextEdit="1"/>
          </p:cNvSpPr>
          <p:nvPr/>
        </p:nvSpPr>
        <p:spPr>
          <a:xfrm>
            <a:off x="539750" y="1817688"/>
            <a:ext cx="1871663" cy="360362"/>
          </a:xfrm>
          <a:prstGeom prst="rect">
            <a:avLst/>
          </a:prstGeom>
        </p:spPr>
        <p:txBody>
          <a:bodyPr wrap="none" fromWordArt="1">
            <a:prstTxWarp prst="textFadeUp">
              <a:avLst>
                <a:gd name="adj" fmla="val 9991"/>
              </a:avLst>
            </a:prstTxWarp>
            <a:normAutofit/>
          </a:bodyPr>
          <a:p>
            <a:pPr algn="ctr"/>
            <a:r>
              <a:rPr lang="zh-CN" altLang="en-US" sz="3200" b="1">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alpha val="68999"/>
                    </a:srgbClr>
                  </a:outerShdw>
                </a:effectLst>
                <a:latin typeface="宋体" panose="02010600030101010101" pitchFamily="2" charset="-122"/>
                <a:ea typeface="宋体" panose="02010600030101010101" pitchFamily="2" charset="-122"/>
              </a:rPr>
              <a:t>评价</a:t>
            </a:r>
            <a:endParaRPr lang="zh-CN" altLang="en-US" sz="3200" b="1">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alpha val="68999"/>
                  </a:srgbClr>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3971"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3972" name="Rectangle 8"/>
          <p:cNvSpPr/>
          <p:nvPr/>
        </p:nvSpPr>
        <p:spPr>
          <a:xfrm>
            <a:off x="958850" y="1887538"/>
            <a:ext cx="6697663" cy="825500"/>
          </a:xfrm>
          <a:prstGeom prst="rect">
            <a:avLst/>
          </a:prstGeom>
          <a:noFill/>
          <a:ln w="9525">
            <a:noFill/>
          </a:ln>
        </p:spPr>
        <p:txBody>
          <a:bodyPr anchor="ctr" anchorCtr="0">
            <a:spAutoFit/>
          </a:bodyPr>
          <a:p>
            <a:pPr marL="742950" lvl="1" indent="-285750" algn="l" eaLnBrk="1" hangingPunct="1">
              <a:lnSpc>
                <a:spcPct val="80000"/>
              </a:lnSpc>
              <a:spcBef>
                <a:spcPct val="20000"/>
              </a:spcBef>
              <a:buClr>
                <a:srgbClr val="BE0A06"/>
              </a:buClr>
              <a:buFont typeface="Wingdings" panose="05000000000000000000" pitchFamily="2" charset="2"/>
              <a:buChar char="l"/>
            </a:pPr>
            <a:r>
              <a:rPr lang="zh-CN" altLang="en-US" sz="2000" dirty="0">
                <a:solidFill>
                  <a:schemeClr val="tx1"/>
                </a:solidFill>
                <a:latin typeface="Arial" panose="020B0604020202020204" pitchFamily="34" charset="0"/>
              </a:rPr>
              <a:t>德国</a:t>
            </a:r>
            <a:r>
              <a:rPr lang="en-US" altLang="zh-CN" sz="2000">
                <a:solidFill>
                  <a:schemeClr val="tx1"/>
                </a:solidFill>
                <a:latin typeface="Arial" panose="020B0604020202020204" pitchFamily="34" charset="0"/>
              </a:rPr>
              <a:t>19</a:t>
            </a:r>
            <a:r>
              <a:rPr lang="zh-CN" altLang="en-US" sz="2000" dirty="0">
                <a:solidFill>
                  <a:schemeClr val="tx1"/>
                </a:solidFill>
                <a:latin typeface="Arial" panose="020B0604020202020204" pitchFamily="34" charset="0"/>
              </a:rPr>
              <a:t>世纪下半叶新历史学派的代表。主张运用政府权力解决社会问题， 也称为社会政策学派。税收原则被称为“四项九端”原则。</a:t>
            </a:r>
            <a:endParaRPr lang="zh-CN" altLang="en-US" sz="2000" dirty="0">
              <a:solidFill>
                <a:schemeClr val="tx1"/>
              </a:solidFill>
              <a:latin typeface="Arial" panose="020B0604020202020204" pitchFamily="34" charset="0"/>
            </a:endParaRPr>
          </a:p>
        </p:txBody>
      </p:sp>
      <p:sp>
        <p:nvSpPr>
          <p:cNvPr id="83973"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3974"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3975" name="Text Box 4"/>
          <p:cNvSpPr txBox="1"/>
          <p:nvPr/>
        </p:nvSpPr>
        <p:spPr>
          <a:xfrm>
            <a:off x="887413" y="1358900"/>
            <a:ext cx="7762875" cy="457200"/>
          </a:xfrm>
          <a:prstGeom prst="rect">
            <a:avLst/>
          </a:prstGeom>
          <a:noFill/>
          <a:ln w="9525">
            <a:noFill/>
          </a:ln>
        </p:spPr>
        <p:txBody>
          <a:bodyPr>
            <a:spAutoFit/>
          </a:bodyPr>
          <a:p>
            <a:r>
              <a:rPr lang="en-US" altLang="zh-CN">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瓦格纳的税收原则</a:t>
            </a:r>
            <a:endParaRPr lang="zh-CN" altLang="en-US" dirty="0">
              <a:solidFill>
                <a:schemeClr val="tx1"/>
              </a:solidFill>
              <a:latin typeface="Arial" panose="020B0604020202020204" pitchFamily="34" charset="0"/>
            </a:endParaRPr>
          </a:p>
        </p:txBody>
      </p:sp>
      <p:sp>
        <p:nvSpPr>
          <p:cNvPr id="83977" name="矩形 83976"/>
          <p:cNvSpPr/>
          <p:nvPr/>
        </p:nvSpPr>
        <p:spPr>
          <a:xfrm>
            <a:off x="1979613" y="2871788"/>
            <a:ext cx="1717675" cy="396875"/>
          </a:xfrm>
          <a:prstGeom prst="rect">
            <a:avLst/>
          </a:prstGeom>
          <a:noFill/>
          <a:ln w="9525">
            <a:noFill/>
          </a:ln>
        </p:spPr>
        <p:txBody>
          <a:bodyPr wrap="none" anchor="t" anchorCtr="0">
            <a:spAutoFit/>
          </a:bodyPr>
          <a:p>
            <a:r>
              <a:rPr lang="zh-CN" altLang="en-US" sz="2000" b="1" dirty="0">
                <a:solidFill>
                  <a:srgbClr val="FF9900"/>
                </a:solidFill>
                <a:effectLst>
                  <a:outerShdw blurRad="38100" dist="38100" dir="2700000">
                    <a:srgbClr val="C0C0C0"/>
                  </a:outerShdw>
                </a:effectLst>
                <a:latin typeface="Arial" panose="020B0604020202020204" pitchFamily="34" charset="0"/>
              </a:rPr>
              <a:t>财政收入原则</a:t>
            </a:r>
            <a:endParaRPr lang="zh-CN" altLang="en-US" sz="2000" b="1" dirty="0">
              <a:solidFill>
                <a:srgbClr val="FF9900"/>
              </a:solidFill>
              <a:effectLst>
                <a:outerShdw blurRad="38100" dist="38100" dir="2700000">
                  <a:srgbClr val="C0C0C0"/>
                </a:outerShdw>
              </a:effectLst>
              <a:latin typeface="Arial" panose="020B0604020202020204" pitchFamily="34" charset="0"/>
            </a:endParaRPr>
          </a:p>
        </p:txBody>
      </p:sp>
      <p:sp>
        <p:nvSpPr>
          <p:cNvPr id="83978" name="Line 4"/>
          <p:cNvSpPr/>
          <p:nvPr/>
        </p:nvSpPr>
        <p:spPr>
          <a:xfrm flipV="1">
            <a:off x="3798888" y="2849563"/>
            <a:ext cx="950912" cy="212725"/>
          </a:xfrm>
          <a:prstGeom prst="line">
            <a:avLst/>
          </a:prstGeom>
          <a:ln w="9525" cap="flat" cmpd="sng">
            <a:solidFill>
              <a:schemeClr val="tx1"/>
            </a:solidFill>
            <a:prstDash val="solid"/>
            <a:headEnd type="none" w="med" len="med"/>
            <a:tailEnd type="none" w="med" len="med"/>
          </a:ln>
        </p:spPr>
      </p:sp>
      <p:sp>
        <p:nvSpPr>
          <p:cNvPr id="83979" name="Line 6"/>
          <p:cNvSpPr/>
          <p:nvPr/>
        </p:nvSpPr>
        <p:spPr>
          <a:xfrm>
            <a:off x="3817938" y="3076575"/>
            <a:ext cx="936625" cy="233363"/>
          </a:xfrm>
          <a:prstGeom prst="line">
            <a:avLst/>
          </a:prstGeom>
          <a:ln w="9525" cap="flat" cmpd="sng">
            <a:solidFill>
              <a:schemeClr val="tx1"/>
            </a:solidFill>
            <a:prstDash val="solid"/>
            <a:headEnd type="none" w="med" len="med"/>
            <a:tailEnd type="none" w="med" len="med"/>
          </a:ln>
        </p:spPr>
      </p:sp>
      <p:sp>
        <p:nvSpPr>
          <p:cNvPr id="83980" name="Text Box 5"/>
          <p:cNvSpPr txBox="1"/>
          <p:nvPr/>
        </p:nvSpPr>
        <p:spPr>
          <a:xfrm>
            <a:off x="4779963" y="2663825"/>
            <a:ext cx="1871662" cy="779463"/>
          </a:xfrm>
          <a:prstGeom prst="rect">
            <a:avLst/>
          </a:prstGeom>
          <a:noFill/>
          <a:ln w="9525">
            <a:noFill/>
          </a:ln>
        </p:spPr>
        <p:txBody>
          <a:bodyPr>
            <a:spAutoFit/>
          </a:bodyPr>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Garamond" panose="02020404030301010803" pitchFamily="18" charset="0"/>
                <a:ea typeface="仿宋_GB2312" pitchFamily="1" charset="-122"/>
              </a:rPr>
              <a:t>收入充分</a:t>
            </a:r>
            <a:endParaRPr lang="zh-CN" altLang="en-US" sz="1600" b="1" dirty="0">
              <a:solidFill>
                <a:schemeClr val="tx1"/>
              </a:solidFill>
              <a:latin typeface="Arial" panose="020B0604020202020204" pitchFamily="34" charset="0"/>
            </a:endParaRPr>
          </a:p>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Garamond" panose="02020404030301010803" pitchFamily="18" charset="0"/>
                <a:ea typeface="仿宋_GB2312" pitchFamily="1" charset="-122"/>
              </a:rPr>
              <a:t>弹性原则</a:t>
            </a:r>
            <a:endParaRPr lang="zh-CN" altLang="en-US" sz="1800" b="1" dirty="0">
              <a:solidFill>
                <a:srgbClr val="FF9900"/>
              </a:solidFill>
              <a:effectLst>
                <a:outerShdw blurRad="38100" dist="38100" dir="2700000">
                  <a:srgbClr val="C0C0C0"/>
                </a:outerShdw>
              </a:effectLst>
              <a:latin typeface="Garamond" panose="02020404030301010803" pitchFamily="18" charset="0"/>
              <a:ea typeface="仿宋_GB2312" pitchFamily="1" charset="-122"/>
            </a:endParaRPr>
          </a:p>
        </p:txBody>
      </p:sp>
      <p:sp>
        <p:nvSpPr>
          <p:cNvPr id="83981" name="矩形 83980"/>
          <p:cNvSpPr/>
          <p:nvPr/>
        </p:nvSpPr>
        <p:spPr>
          <a:xfrm>
            <a:off x="1985963" y="3716338"/>
            <a:ext cx="1717675" cy="396875"/>
          </a:xfrm>
          <a:prstGeom prst="rect">
            <a:avLst/>
          </a:prstGeom>
          <a:noFill/>
          <a:ln w="9525">
            <a:noFill/>
          </a:ln>
        </p:spPr>
        <p:txBody>
          <a:bodyPr wrap="none" anchor="t" anchorCtr="0">
            <a:spAutoFit/>
          </a:bodyPr>
          <a:p>
            <a:r>
              <a:rPr lang="zh-CN" altLang="en-US" sz="2000" b="1" dirty="0">
                <a:solidFill>
                  <a:srgbClr val="FF9900"/>
                </a:solidFill>
                <a:effectLst>
                  <a:outerShdw blurRad="38100" dist="38100" dir="2700000">
                    <a:srgbClr val="C0C0C0"/>
                  </a:outerShdw>
                </a:effectLst>
                <a:latin typeface="Arial" panose="020B0604020202020204" pitchFamily="34" charset="0"/>
              </a:rPr>
              <a:t>国民经济原则</a:t>
            </a:r>
            <a:endParaRPr lang="zh-CN" altLang="en-US" sz="2000" b="1" dirty="0">
              <a:solidFill>
                <a:srgbClr val="FF9900"/>
              </a:solidFill>
              <a:effectLst>
                <a:outerShdw blurRad="38100" dist="38100" dir="2700000">
                  <a:srgbClr val="C0C0C0"/>
                </a:outerShdw>
              </a:effectLst>
              <a:latin typeface="Arial" panose="020B0604020202020204" pitchFamily="34" charset="0"/>
            </a:endParaRPr>
          </a:p>
        </p:txBody>
      </p:sp>
      <p:sp>
        <p:nvSpPr>
          <p:cNvPr id="83982" name="矩形 83981"/>
          <p:cNvSpPr/>
          <p:nvPr/>
        </p:nvSpPr>
        <p:spPr>
          <a:xfrm>
            <a:off x="1992313" y="4713288"/>
            <a:ext cx="1717675" cy="396875"/>
          </a:xfrm>
          <a:prstGeom prst="rect">
            <a:avLst/>
          </a:prstGeom>
          <a:noFill/>
          <a:ln w="9525">
            <a:noFill/>
          </a:ln>
        </p:spPr>
        <p:txBody>
          <a:bodyPr wrap="none" anchor="t" anchorCtr="0">
            <a:spAutoFit/>
          </a:bodyPr>
          <a:p>
            <a:r>
              <a:rPr lang="zh-CN" altLang="en-US" sz="2000" b="1" dirty="0">
                <a:solidFill>
                  <a:srgbClr val="FF9900"/>
                </a:solidFill>
                <a:effectLst>
                  <a:outerShdw blurRad="38100" dist="38100" dir="2700000">
                    <a:srgbClr val="C0C0C0"/>
                  </a:outerShdw>
                </a:effectLst>
                <a:latin typeface="Arial" panose="020B0604020202020204" pitchFamily="34" charset="0"/>
              </a:rPr>
              <a:t>社会公平原则</a:t>
            </a:r>
            <a:endParaRPr lang="zh-CN" altLang="en-US" sz="2000" b="1" dirty="0">
              <a:solidFill>
                <a:srgbClr val="FF9900"/>
              </a:solidFill>
              <a:effectLst>
                <a:outerShdw blurRad="38100" dist="38100" dir="2700000">
                  <a:srgbClr val="C0C0C0"/>
                </a:outerShdw>
              </a:effectLst>
              <a:latin typeface="Arial" panose="020B0604020202020204" pitchFamily="34" charset="0"/>
            </a:endParaRPr>
          </a:p>
        </p:txBody>
      </p:sp>
      <p:sp>
        <p:nvSpPr>
          <p:cNvPr id="83983" name="矩形 83982"/>
          <p:cNvSpPr/>
          <p:nvPr/>
        </p:nvSpPr>
        <p:spPr>
          <a:xfrm>
            <a:off x="1979613" y="5767388"/>
            <a:ext cx="1717675" cy="396875"/>
          </a:xfrm>
          <a:prstGeom prst="rect">
            <a:avLst/>
          </a:prstGeom>
          <a:noFill/>
          <a:ln w="9525">
            <a:noFill/>
          </a:ln>
        </p:spPr>
        <p:txBody>
          <a:bodyPr wrap="none" anchor="t" anchorCtr="0">
            <a:spAutoFit/>
          </a:bodyPr>
          <a:p>
            <a:r>
              <a:rPr lang="zh-CN" altLang="en-US" sz="2000" b="1" dirty="0">
                <a:solidFill>
                  <a:srgbClr val="FF9900"/>
                </a:solidFill>
                <a:effectLst>
                  <a:outerShdw blurRad="38100" dist="38100" dir="2700000">
                    <a:srgbClr val="C0C0C0"/>
                  </a:outerShdw>
                </a:effectLst>
                <a:latin typeface="Arial" panose="020B0604020202020204" pitchFamily="34" charset="0"/>
              </a:rPr>
              <a:t>税务行政原则</a:t>
            </a:r>
            <a:endParaRPr lang="zh-CN" altLang="en-US" sz="2000" b="1" dirty="0">
              <a:solidFill>
                <a:srgbClr val="FF9900"/>
              </a:solidFill>
              <a:effectLst>
                <a:outerShdw blurRad="38100" dist="38100" dir="2700000">
                  <a:srgbClr val="C0C0C0"/>
                </a:outerShdw>
              </a:effectLst>
              <a:latin typeface="Arial" panose="020B0604020202020204" pitchFamily="34" charset="0"/>
            </a:endParaRPr>
          </a:p>
        </p:txBody>
      </p:sp>
      <p:sp>
        <p:nvSpPr>
          <p:cNvPr id="83985" name="Line 4"/>
          <p:cNvSpPr/>
          <p:nvPr/>
        </p:nvSpPr>
        <p:spPr>
          <a:xfrm flipV="1">
            <a:off x="3805238" y="3713163"/>
            <a:ext cx="950912" cy="212725"/>
          </a:xfrm>
          <a:prstGeom prst="line">
            <a:avLst/>
          </a:prstGeom>
          <a:ln w="9525" cap="flat" cmpd="sng">
            <a:solidFill>
              <a:schemeClr val="tx1"/>
            </a:solidFill>
            <a:prstDash val="solid"/>
            <a:headEnd type="none" w="med" len="med"/>
            <a:tailEnd type="none" w="med" len="med"/>
          </a:ln>
        </p:spPr>
      </p:sp>
      <p:sp>
        <p:nvSpPr>
          <p:cNvPr id="83986" name="Line 6"/>
          <p:cNvSpPr/>
          <p:nvPr/>
        </p:nvSpPr>
        <p:spPr>
          <a:xfrm>
            <a:off x="3824288" y="3940175"/>
            <a:ext cx="936625" cy="233363"/>
          </a:xfrm>
          <a:prstGeom prst="line">
            <a:avLst/>
          </a:prstGeom>
          <a:ln w="9525" cap="flat" cmpd="sng">
            <a:solidFill>
              <a:schemeClr val="tx1"/>
            </a:solidFill>
            <a:prstDash val="solid"/>
            <a:headEnd type="none" w="med" len="med"/>
            <a:tailEnd type="none" w="med" len="med"/>
          </a:ln>
        </p:spPr>
      </p:sp>
      <p:sp>
        <p:nvSpPr>
          <p:cNvPr id="83987" name="Text Box 4"/>
          <p:cNvSpPr txBox="1"/>
          <p:nvPr/>
        </p:nvSpPr>
        <p:spPr>
          <a:xfrm>
            <a:off x="4789488" y="3478213"/>
            <a:ext cx="1655762" cy="914400"/>
          </a:xfrm>
          <a:prstGeom prst="rect">
            <a:avLst/>
          </a:prstGeom>
          <a:noFill/>
          <a:ln w="9525">
            <a:noFill/>
          </a:ln>
        </p:spPr>
        <p:txBody>
          <a:bodyPr>
            <a:spAutoFit/>
          </a:bodyPr>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慎选税源</a:t>
            </a:r>
            <a:endPar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endParaRPr>
          </a:p>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慎选税种</a:t>
            </a:r>
            <a:r>
              <a:rPr lang="zh-CN" altLang="en-US" b="1" dirty="0">
                <a:solidFill>
                  <a:srgbClr val="FF9900"/>
                </a:solidFill>
                <a:latin typeface="仿宋_GB2312" pitchFamily="1" charset="-122"/>
                <a:ea typeface="仿宋_GB2312" pitchFamily="1" charset="-122"/>
              </a:rPr>
              <a:t> </a:t>
            </a:r>
            <a:endParaRPr lang="zh-CN" altLang="en-US" b="1" dirty="0">
              <a:solidFill>
                <a:srgbClr val="FF9900"/>
              </a:solidFill>
              <a:latin typeface="仿宋_GB2312" pitchFamily="1" charset="-122"/>
              <a:ea typeface="仿宋_GB2312" pitchFamily="1" charset="-122"/>
            </a:endParaRPr>
          </a:p>
        </p:txBody>
      </p:sp>
      <p:sp>
        <p:nvSpPr>
          <p:cNvPr id="83988" name="Line 4"/>
          <p:cNvSpPr/>
          <p:nvPr/>
        </p:nvSpPr>
        <p:spPr>
          <a:xfrm flipV="1">
            <a:off x="3798888" y="4659313"/>
            <a:ext cx="950912" cy="212725"/>
          </a:xfrm>
          <a:prstGeom prst="line">
            <a:avLst/>
          </a:prstGeom>
          <a:ln w="9525" cap="flat" cmpd="sng">
            <a:solidFill>
              <a:schemeClr val="tx1"/>
            </a:solidFill>
            <a:prstDash val="solid"/>
            <a:headEnd type="none" w="med" len="med"/>
            <a:tailEnd type="none" w="med" len="med"/>
          </a:ln>
        </p:spPr>
      </p:sp>
      <p:sp>
        <p:nvSpPr>
          <p:cNvPr id="83989" name="Line 6"/>
          <p:cNvSpPr/>
          <p:nvPr/>
        </p:nvSpPr>
        <p:spPr>
          <a:xfrm>
            <a:off x="3805238" y="4873625"/>
            <a:ext cx="936625" cy="233363"/>
          </a:xfrm>
          <a:prstGeom prst="line">
            <a:avLst/>
          </a:prstGeom>
          <a:ln w="9525" cap="flat" cmpd="sng">
            <a:solidFill>
              <a:schemeClr val="tx1"/>
            </a:solidFill>
            <a:prstDash val="solid"/>
            <a:headEnd type="none" w="med" len="med"/>
            <a:tailEnd type="none" w="med" len="med"/>
          </a:ln>
        </p:spPr>
      </p:sp>
      <p:sp>
        <p:nvSpPr>
          <p:cNvPr id="83990" name="Text Box 7"/>
          <p:cNvSpPr txBox="1"/>
          <p:nvPr/>
        </p:nvSpPr>
        <p:spPr>
          <a:xfrm>
            <a:off x="4779963" y="4416425"/>
            <a:ext cx="1655762" cy="914400"/>
          </a:xfrm>
          <a:prstGeom prst="rect">
            <a:avLst/>
          </a:prstGeom>
          <a:noFill/>
          <a:ln w="9525">
            <a:noFill/>
          </a:ln>
        </p:spPr>
        <p:txBody>
          <a:bodyPr>
            <a:spAutoFit/>
          </a:bodyPr>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普遍征税</a:t>
            </a:r>
            <a:r>
              <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rPr>
              <a:t> </a:t>
            </a:r>
            <a:endPar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endParaRPr>
          </a:p>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平等征税</a:t>
            </a:r>
            <a:r>
              <a:rPr lang="zh-CN" altLang="en-US" b="1" dirty="0">
                <a:solidFill>
                  <a:schemeClr val="tx1"/>
                </a:solidFill>
                <a:latin typeface="仿宋_GB2312" pitchFamily="1" charset="-122"/>
                <a:ea typeface="仿宋_GB2312" pitchFamily="1" charset="-122"/>
              </a:rPr>
              <a:t> </a:t>
            </a:r>
            <a:endParaRPr lang="zh-CN" altLang="en-US" b="1" dirty="0">
              <a:solidFill>
                <a:schemeClr val="tx1"/>
              </a:solidFill>
              <a:latin typeface="仿宋_GB2312" pitchFamily="1" charset="-122"/>
              <a:ea typeface="仿宋_GB2312" pitchFamily="1" charset="-122"/>
            </a:endParaRPr>
          </a:p>
        </p:txBody>
      </p:sp>
      <p:sp>
        <p:nvSpPr>
          <p:cNvPr id="83991" name="Line 4"/>
          <p:cNvSpPr/>
          <p:nvPr/>
        </p:nvSpPr>
        <p:spPr>
          <a:xfrm flipV="1">
            <a:off x="3805238" y="5675313"/>
            <a:ext cx="912812" cy="346075"/>
          </a:xfrm>
          <a:prstGeom prst="line">
            <a:avLst/>
          </a:prstGeom>
          <a:ln w="9525" cap="flat" cmpd="sng">
            <a:solidFill>
              <a:schemeClr val="tx1"/>
            </a:solidFill>
            <a:prstDash val="solid"/>
            <a:headEnd type="none" w="med" len="med"/>
            <a:tailEnd type="none" w="med" len="med"/>
          </a:ln>
        </p:spPr>
      </p:sp>
      <p:sp>
        <p:nvSpPr>
          <p:cNvPr id="83992" name="Line 6"/>
          <p:cNvSpPr/>
          <p:nvPr/>
        </p:nvSpPr>
        <p:spPr>
          <a:xfrm>
            <a:off x="3849688" y="6042025"/>
            <a:ext cx="879475" cy="328613"/>
          </a:xfrm>
          <a:prstGeom prst="line">
            <a:avLst/>
          </a:prstGeom>
          <a:ln w="9525" cap="flat" cmpd="sng">
            <a:solidFill>
              <a:schemeClr val="tx1"/>
            </a:solidFill>
            <a:prstDash val="solid"/>
            <a:headEnd type="none" w="med" len="med"/>
            <a:tailEnd type="none" w="med" len="med"/>
          </a:ln>
        </p:spPr>
      </p:sp>
      <p:sp>
        <p:nvSpPr>
          <p:cNvPr id="83993" name="Line 12"/>
          <p:cNvSpPr/>
          <p:nvPr/>
        </p:nvSpPr>
        <p:spPr>
          <a:xfrm flipV="1">
            <a:off x="3781425" y="5994400"/>
            <a:ext cx="947738" cy="38100"/>
          </a:xfrm>
          <a:prstGeom prst="line">
            <a:avLst/>
          </a:prstGeom>
          <a:ln w="9525" cap="flat" cmpd="sng">
            <a:solidFill>
              <a:schemeClr val="tx1"/>
            </a:solidFill>
            <a:prstDash val="solid"/>
            <a:headEnd type="none" w="med" len="med"/>
            <a:tailEnd type="none" w="med" len="med"/>
          </a:ln>
        </p:spPr>
      </p:sp>
      <p:sp>
        <p:nvSpPr>
          <p:cNvPr id="83994" name="Text Box 10"/>
          <p:cNvSpPr txBox="1"/>
          <p:nvPr/>
        </p:nvSpPr>
        <p:spPr>
          <a:xfrm>
            <a:off x="4789488" y="5408613"/>
            <a:ext cx="1655762" cy="1192212"/>
          </a:xfrm>
          <a:prstGeom prst="rect">
            <a:avLst/>
          </a:prstGeom>
          <a:noFill/>
          <a:ln w="9525">
            <a:noFill/>
          </a:ln>
        </p:spPr>
        <p:txBody>
          <a:bodyPr>
            <a:spAutoFit/>
          </a:bodyPr>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确实</a:t>
            </a:r>
            <a:r>
              <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rPr>
              <a:t> </a:t>
            </a:r>
            <a:endPar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endParaRPr>
          </a:p>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便利</a:t>
            </a:r>
            <a:r>
              <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rPr>
              <a:t> </a:t>
            </a:r>
            <a:endParaRPr lang="zh-CN" altLang="en-US" sz="1800" b="1" dirty="0">
              <a:solidFill>
                <a:schemeClr val="tx1"/>
              </a:solidFill>
              <a:effectLst>
                <a:outerShdw blurRad="38100" dist="38100" dir="2700000">
                  <a:srgbClr val="C0C0C0"/>
                </a:outerShdw>
              </a:effectLst>
              <a:latin typeface="仿宋_GB2312" pitchFamily="1" charset="-122"/>
              <a:ea typeface="仿宋_GB2312" pitchFamily="1" charset="-122"/>
            </a:endParaRPr>
          </a:p>
          <a:p>
            <a:pPr>
              <a:spcBef>
                <a:spcPct val="50000"/>
              </a:spcBef>
              <a:buFont typeface="Wingdings" panose="05000000000000000000" pitchFamily="2" charset="2"/>
            </a:pPr>
            <a:r>
              <a:rPr lang="zh-CN" altLang="en-US" sz="1800" b="1" dirty="0">
                <a:solidFill>
                  <a:srgbClr val="FF9900"/>
                </a:solidFill>
                <a:effectLst>
                  <a:outerShdw blurRad="38100" dist="38100" dir="2700000">
                    <a:srgbClr val="C0C0C0"/>
                  </a:outerShdw>
                </a:effectLst>
                <a:latin typeface="仿宋_GB2312" pitchFamily="1" charset="-122"/>
                <a:ea typeface="仿宋_GB2312" pitchFamily="1" charset="-122"/>
              </a:rPr>
              <a:t>节省</a:t>
            </a:r>
            <a:r>
              <a:rPr lang="zh-CN" altLang="en-US" sz="1800" b="1" dirty="0">
                <a:solidFill>
                  <a:schemeClr val="tx1"/>
                </a:solidFill>
                <a:effectLst>
                  <a:outerShdw blurRad="38100" dist="38100" dir="2700000">
                    <a:srgbClr val="C0C0C0"/>
                  </a:outerShdw>
                </a:effectLst>
                <a:latin typeface="Arial" panose="020B0604020202020204" pitchFamily="34" charset="0"/>
              </a:rPr>
              <a:t> </a:t>
            </a:r>
            <a:endParaRPr lang="zh-CN" altLang="en-US" sz="1800" b="1" dirty="0">
              <a:solidFill>
                <a:schemeClr val="tx1"/>
              </a:solidFill>
              <a:effectLst>
                <a:outerShdw blurRad="38100" dist="38100" dir="2700000">
                  <a:srgbClr val="C0C0C0"/>
                </a:outerShdw>
              </a:effectLst>
              <a:latin typeface="Arial" panose="020B0604020202020204" pitchFamily="34" charset="0"/>
            </a:endParaRPr>
          </a:p>
        </p:txBody>
      </p:sp>
      <p:sp>
        <p:nvSpPr>
          <p:cNvPr id="83995" name="WordArt 16"/>
          <p:cNvSpPr>
            <a:spLocks noTextEdit="1"/>
          </p:cNvSpPr>
          <p:nvPr/>
        </p:nvSpPr>
        <p:spPr>
          <a:xfrm>
            <a:off x="5961063" y="5680075"/>
            <a:ext cx="914400" cy="700088"/>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b="1">
                <a:solidFill>
                  <a:srgbClr val="FF00FF"/>
                </a:solidFill>
                <a:latin typeface="宋体" panose="02010600030101010101" pitchFamily="2" charset="-122"/>
                <a:ea typeface="宋体" panose="02010600030101010101" pitchFamily="2" charset="-122"/>
              </a:rPr>
              <a:t>评价</a:t>
            </a:r>
            <a:endParaRPr lang="zh-CN" altLang="en-US" sz="3600" b="1">
              <a:solidFill>
                <a:srgbClr val="FF00FF"/>
              </a:solidFill>
              <a:latin typeface="宋体" panose="02010600030101010101" pitchFamily="2" charset="-122"/>
              <a:ea typeface="宋体" panose="02010600030101010101" pitchFamily="2" charset="-122"/>
            </a:endParaRPr>
          </a:p>
        </p:txBody>
      </p:sp>
      <p:sp>
        <p:nvSpPr>
          <p:cNvPr id="83996" name="矩形标注 83995"/>
          <p:cNvSpPr/>
          <p:nvPr/>
        </p:nvSpPr>
        <p:spPr>
          <a:xfrm>
            <a:off x="7105650" y="2914650"/>
            <a:ext cx="1790700" cy="2381250"/>
          </a:xfrm>
          <a:prstGeom prst="wedgeRectCallout">
            <a:avLst>
              <a:gd name="adj1" fmla="val -58778"/>
              <a:gd name="adj2" fmla="val 66667"/>
            </a:avLst>
          </a:prstGeom>
          <a:solidFill>
            <a:schemeClr val="accent1"/>
          </a:solidFill>
          <a:ln w="9525" cap="flat" cmpd="sng">
            <a:solidFill>
              <a:schemeClr val="tx1"/>
            </a:solidFill>
            <a:prstDash val="solid"/>
            <a:miter/>
            <a:headEnd type="none" w="med" len="med"/>
            <a:tailEnd type="none" w="med" len="med"/>
          </a:ln>
        </p:spPr>
        <p:txBody>
          <a:bodyPr/>
          <a:p>
            <a:r>
              <a:rPr lang="zh-CN" altLang="en-US" sz="1800" dirty="0">
                <a:solidFill>
                  <a:schemeClr val="tx1"/>
                </a:solidFill>
                <a:latin typeface="Arial" panose="020B0604020202020204" pitchFamily="34" charset="0"/>
              </a:rPr>
              <a:t>多中心的税收原则，比起亚当</a:t>
            </a:r>
            <a:r>
              <a:rPr lang="en-US" altLang="zh-CN" sz="1800">
                <a:solidFill>
                  <a:schemeClr val="tx1"/>
                </a:solidFill>
                <a:latin typeface="Arial" panose="020B0604020202020204" pitchFamily="34" charset="0"/>
              </a:rPr>
              <a:t>·</a:t>
            </a:r>
            <a:r>
              <a:rPr lang="zh-CN" altLang="en-US" sz="1800" dirty="0">
                <a:solidFill>
                  <a:schemeClr val="tx1"/>
                </a:solidFill>
                <a:latin typeface="Arial" panose="020B0604020202020204" pitchFamily="34" charset="0"/>
              </a:rPr>
              <a:t>斯密的税收原则有很大的发展：把经济原则作为税收的一个原则；突出社会正义。</a:t>
            </a:r>
            <a:endParaRPr lang="zh-CN" altLang="en-US" sz="1800" dirty="0">
              <a:solidFill>
                <a:schemeClr val="tx1"/>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4995"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4996" name="Rectangle 8"/>
          <p:cNvSpPr/>
          <p:nvPr/>
        </p:nvSpPr>
        <p:spPr>
          <a:xfrm>
            <a:off x="958850" y="4216400"/>
            <a:ext cx="6811963" cy="22256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财政原则：</a:t>
            </a:r>
            <a:r>
              <a:rPr lang="zh-CN" altLang="en-US" sz="2000" dirty="0">
                <a:solidFill>
                  <a:schemeClr val="tx1"/>
                </a:solidFill>
                <a:latin typeface="Arial" panose="020B0604020202020204" pitchFamily="34" charset="0"/>
              </a:rPr>
              <a:t>政府征税应保证取得足够的财政收入。</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公平原则：</a:t>
            </a:r>
            <a:r>
              <a:rPr lang="zh-CN" altLang="en-US" sz="2000" dirty="0">
                <a:solidFill>
                  <a:schemeClr val="tx1"/>
                </a:solidFill>
                <a:latin typeface="Arial" panose="020B0604020202020204" pitchFamily="34" charset="0"/>
              </a:rPr>
              <a:t>税收负担的分配应当公平，每个人都应承担合理的份额。</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效率原则：</a:t>
            </a:r>
            <a:r>
              <a:rPr lang="zh-CN" altLang="en-US" sz="2000" dirty="0">
                <a:solidFill>
                  <a:schemeClr val="tx1"/>
                </a:solidFill>
                <a:latin typeface="Arial" panose="020B0604020202020204" pitchFamily="34" charset="0"/>
              </a:rPr>
              <a:t>政府应当选择对有效市场上的经济决策干预最小化的征税方法。税收的额外负担应该降低到最低限度。</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政策原则：</a:t>
            </a:r>
            <a:r>
              <a:rPr lang="zh-CN" altLang="en-US" sz="2000" dirty="0">
                <a:solidFill>
                  <a:schemeClr val="tx1"/>
                </a:solidFill>
                <a:latin typeface="Arial" panose="020B0604020202020204" pitchFamily="34" charset="0"/>
              </a:rPr>
              <a:t>当税收政策用于实现刺激投资等其它目标时，应尽量避免对税收公平的干扰。</a:t>
            </a:r>
            <a:endParaRPr lang="zh-CN" altLang="en-US" sz="2000" dirty="0">
              <a:solidFill>
                <a:schemeClr val="tx1"/>
              </a:solidFill>
              <a:latin typeface="Arial" panose="020B0604020202020204" pitchFamily="34" charset="0"/>
            </a:endParaRPr>
          </a:p>
        </p:txBody>
      </p:sp>
      <p:sp>
        <p:nvSpPr>
          <p:cNvPr id="84997"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4998"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
        <p:nvSpPr>
          <p:cNvPr id="84999" name="Text Box 4"/>
          <p:cNvSpPr txBox="1"/>
          <p:nvPr/>
        </p:nvSpPr>
        <p:spPr>
          <a:xfrm>
            <a:off x="334963" y="1358900"/>
            <a:ext cx="8124825" cy="519113"/>
          </a:xfrm>
          <a:prstGeom prst="rect">
            <a:avLst/>
          </a:prstGeom>
          <a:noFill/>
          <a:ln w="9525">
            <a:noFill/>
          </a:ln>
        </p:spPr>
        <p:txBody>
          <a:bodyPr>
            <a:spAutoFit/>
          </a:bodyPr>
          <a:p>
            <a:r>
              <a:rPr lang="zh-CN" altLang="en-US" sz="2800" dirty="0">
                <a:solidFill>
                  <a:schemeClr val="tx1"/>
                </a:solidFill>
                <a:latin typeface="Arial" panose="020B0604020202020204" pitchFamily="34" charset="0"/>
              </a:rPr>
              <a:t>（三）现代西方税收原则</a:t>
            </a:r>
            <a:endParaRPr lang="zh-CN" altLang="en-US" sz="2800" dirty="0">
              <a:solidFill>
                <a:schemeClr val="tx1"/>
              </a:solidFill>
              <a:latin typeface="Arial" panose="020B0604020202020204" pitchFamily="34" charset="0"/>
            </a:endParaRPr>
          </a:p>
        </p:txBody>
      </p:sp>
      <p:sp>
        <p:nvSpPr>
          <p:cNvPr id="85000" name="Text Box 4"/>
          <p:cNvSpPr txBox="1"/>
          <p:nvPr/>
        </p:nvSpPr>
        <p:spPr>
          <a:xfrm>
            <a:off x="779463" y="1936750"/>
            <a:ext cx="8124825" cy="2282825"/>
          </a:xfrm>
          <a:prstGeom prst="rect">
            <a:avLst/>
          </a:prstGeom>
          <a:noFill/>
          <a:ln w="9525">
            <a:noFill/>
          </a:ln>
        </p:spPr>
        <p:txBody>
          <a:bodyPr>
            <a:spAutoFit/>
          </a:bodyPr>
          <a:p>
            <a:pPr>
              <a:buClr>
                <a:srgbClr val="BE0A06"/>
              </a:buClr>
              <a:buFont typeface="Wingdings" panose="05000000000000000000" pitchFamily="2" charset="2"/>
              <a:buChar char="l"/>
            </a:pPr>
            <a:r>
              <a:rPr lang="zh-CN" altLang="en-US" dirty="0">
                <a:solidFill>
                  <a:schemeClr val="tx1"/>
                </a:solidFill>
                <a:latin typeface="Arial" panose="020B0604020202020204" pitchFamily="34" charset="0"/>
              </a:rPr>
              <a:t>在凯恩斯主义和福利经济学思想的影响下，西方经济财政学家强调税收在资源配置、收入分配和经济稳定和增长方面的职能作用，体现在税收原则理论方面，补充了</a:t>
            </a:r>
            <a:r>
              <a:rPr lang="zh-CN" altLang="en-US" dirty="0">
                <a:solidFill>
                  <a:srgbClr val="BE0A06"/>
                </a:solidFill>
                <a:latin typeface="Arial" panose="020B0604020202020204" pitchFamily="34" charset="0"/>
              </a:rPr>
              <a:t>经济稳定</a:t>
            </a:r>
            <a:r>
              <a:rPr lang="zh-CN" altLang="en-US" dirty="0">
                <a:solidFill>
                  <a:schemeClr val="tx1"/>
                </a:solidFill>
                <a:latin typeface="Arial" panose="020B0604020202020204" pitchFamily="34" charset="0"/>
              </a:rPr>
              <a:t>和</a:t>
            </a:r>
            <a:r>
              <a:rPr lang="zh-CN" altLang="en-US" dirty="0">
                <a:solidFill>
                  <a:srgbClr val="BE0A06"/>
                </a:solidFill>
                <a:latin typeface="Arial" panose="020B0604020202020204" pitchFamily="34" charset="0"/>
              </a:rPr>
              <a:t>经济增长</a:t>
            </a:r>
            <a:r>
              <a:rPr lang="zh-CN" altLang="en-US" dirty="0">
                <a:solidFill>
                  <a:schemeClr val="tx1"/>
                </a:solidFill>
                <a:latin typeface="Arial" panose="020B0604020202020204" pitchFamily="34" charset="0"/>
              </a:rPr>
              <a:t>原则。</a:t>
            </a:r>
            <a:endParaRPr lang="zh-CN" altLang="en-US" dirty="0">
              <a:solidFill>
                <a:schemeClr val="tx1"/>
              </a:solidFill>
              <a:latin typeface="Arial" panose="020B0604020202020204" pitchFamily="34" charset="0"/>
            </a:endParaRPr>
          </a:p>
          <a:p>
            <a:pPr>
              <a:buClr>
                <a:srgbClr val="BE0A06"/>
              </a:buClr>
              <a:buFont typeface="Wingdings" panose="05000000000000000000" pitchFamily="2" charset="2"/>
              <a:buChar char="l"/>
            </a:pPr>
            <a:r>
              <a:rPr lang="zh-CN" altLang="en-US" dirty="0">
                <a:solidFill>
                  <a:srgbClr val="BE0A06"/>
                </a:solidFill>
                <a:latin typeface="Arial" panose="020B0604020202020204" pitchFamily="34" charset="0"/>
              </a:rPr>
              <a:t>查理斯</a:t>
            </a:r>
            <a:r>
              <a:rPr lang="en-US" altLang="zh-CN">
                <a:solidFill>
                  <a:srgbClr val="BE0A06"/>
                </a:solidFill>
                <a:latin typeface="Arial" panose="020B0604020202020204" pitchFamily="34" charset="0"/>
              </a:rPr>
              <a:t>·A·</a:t>
            </a:r>
            <a:r>
              <a:rPr lang="zh-CN" altLang="en-US" dirty="0">
                <a:solidFill>
                  <a:srgbClr val="BE0A06"/>
                </a:solidFill>
                <a:latin typeface="Arial" panose="020B0604020202020204" pitchFamily="34" charset="0"/>
              </a:rPr>
              <a:t>马斯格雷夫（</a:t>
            </a:r>
            <a:r>
              <a:rPr lang="en-US" altLang="zh-CN">
                <a:solidFill>
                  <a:srgbClr val="BE0A06"/>
                </a:solidFill>
                <a:latin typeface="Arial" panose="020B0604020202020204" pitchFamily="34" charset="0"/>
              </a:rPr>
              <a:t>1910-1989</a:t>
            </a:r>
            <a:r>
              <a:rPr lang="zh-CN" altLang="en-US" dirty="0">
                <a:solidFill>
                  <a:srgbClr val="BE0A06"/>
                </a:solidFill>
                <a:latin typeface="Arial" panose="020B0604020202020204" pitchFamily="34" charset="0"/>
              </a:rPr>
              <a:t>）</a:t>
            </a:r>
            <a:r>
              <a:rPr lang="zh-CN" altLang="en-US" dirty="0">
                <a:solidFill>
                  <a:schemeClr val="tx1"/>
                </a:solidFill>
                <a:latin typeface="Arial" panose="020B0604020202020204" pitchFamily="34" charset="0"/>
              </a:rPr>
              <a:t>是现代西方财政学集大成者。</a:t>
            </a:r>
            <a:endParaRPr lang="zh-CN" altLang="en-US" dirty="0">
              <a:solidFill>
                <a:schemeClr val="tx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zh-CN" altLang="en-US" sz="1200" dirty="0">
                <a:solidFill>
                  <a:schemeClr val="tx2"/>
                </a:solidFill>
                <a:latin typeface="Arial" panose="020B0604020202020204" pitchFamily="34" charset="0"/>
              </a:rPr>
            </a:fld>
            <a:endParaRPr lang="zh-CN" altLang="en-US" sz="1200" dirty="0">
              <a:solidFill>
                <a:schemeClr val="tx2"/>
              </a:solidFill>
              <a:latin typeface="Arial" panose="020B0604020202020204" pitchFamily="34" charset="0"/>
            </a:endParaRPr>
          </a:p>
        </p:txBody>
      </p:sp>
      <p:sp>
        <p:nvSpPr>
          <p:cNvPr id="86019" name="Text Box 5"/>
          <p:cNvSpPr txBox="1"/>
          <p:nvPr/>
        </p:nvSpPr>
        <p:spPr>
          <a:xfrm>
            <a:off x="679450" y="401638"/>
            <a:ext cx="8024813" cy="641350"/>
          </a:xfrm>
          <a:prstGeom prst="rect">
            <a:avLst/>
          </a:prstGeom>
          <a:noFill/>
          <a:ln w="9525">
            <a:noFill/>
          </a:ln>
        </p:spPr>
        <p:txBody>
          <a:bodyPr>
            <a:spAutoFit/>
          </a:bodyPr>
          <a:p>
            <a:pPr algn="ctr"/>
            <a:r>
              <a:rPr lang="zh-CN" altLang="en-US" sz="3600" dirty="0">
                <a:solidFill>
                  <a:schemeClr val="tx1"/>
                </a:solidFill>
                <a:latin typeface="Arial" panose="020B0604020202020204" pitchFamily="34" charset="0"/>
              </a:rPr>
              <a:t>一、西方税收原则的发展</a:t>
            </a:r>
            <a:endParaRPr lang="zh-CN" altLang="en-US" sz="3600">
              <a:solidFill>
                <a:schemeClr val="tx1"/>
              </a:solidFill>
              <a:latin typeface="Arial" panose="020B0604020202020204" pitchFamily="34" charset="0"/>
            </a:endParaRPr>
          </a:p>
        </p:txBody>
      </p:sp>
      <p:sp>
        <p:nvSpPr>
          <p:cNvPr id="86020" name="Rectangle 8"/>
          <p:cNvSpPr/>
          <p:nvPr/>
        </p:nvSpPr>
        <p:spPr>
          <a:xfrm>
            <a:off x="958850" y="2235200"/>
            <a:ext cx="6811963" cy="1920875"/>
          </a:xfrm>
          <a:prstGeom prst="rect">
            <a:avLst/>
          </a:prstGeom>
          <a:noFill/>
          <a:ln w="9525">
            <a:noFill/>
          </a:ln>
        </p:spPr>
        <p:txBody>
          <a:bodyPr anchor="ctr" anchorCtr="0">
            <a:spAutoFit/>
          </a:bodyPr>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稳定原则：</a:t>
            </a:r>
            <a:r>
              <a:rPr lang="zh-CN" altLang="en-US" sz="2000" dirty="0">
                <a:solidFill>
                  <a:schemeClr val="tx1"/>
                </a:solidFill>
                <a:latin typeface="Arial" panose="020B0604020202020204" pitchFamily="34" charset="0"/>
              </a:rPr>
              <a:t>税收结构应当有利于财政政策的运用，以便达到稳定与增长的目标。</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明确原则：</a:t>
            </a:r>
            <a:r>
              <a:rPr lang="zh-CN" altLang="en-US" sz="2000" dirty="0">
                <a:solidFill>
                  <a:schemeClr val="tx1"/>
                </a:solidFill>
                <a:latin typeface="Arial" panose="020B0604020202020204" pitchFamily="34" charset="0"/>
              </a:rPr>
              <a:t>对税收制度应进行有效而不是专断的管理，应使税收制度为所有纳税人所理解。</a:t>
            </a:r>
            <a:endParaRPr lang="zh-CN" altLang="en-US" sz="2000" dirty="0">
              <a:solidFill>
                <a:schemeClr val="tx1"/>
              </a:solidFill>
              <a:latin typeface="Arial" panose="020B0604020202020204" pitchFamily="34" charset="0"/>
            </a:endParaRPr>
          </a:p>
          <a:p>
            <a:pPr>
              <a:buClr>
                <a:srgbClr val="1CFC41"/>
              </a:buClr>
              <a:buFont typeface="Wingdings" panose="05000000000000000000" pitchFamily="2" charset="2"/>
              <a:buChar char="u"/>
            </a:pPr>
            <a:r>
              <a:rPr lang="zh-CN" altLang="en-US" sz="2000" dirty="0">
                <a:solidFill>
                  <a:srgbClr val="BE0A06"/>
                </a:solidFill>
                <a:latin typeface="Arial" panose="020B0604020202020204" pitchFamily="34" charset="0"/>
              </a:rPr>
              <a:t>省费原则：</a:t>
            </a:r>
            <a:r>
              <a:rPr lang="zh-CN" altLang="en-US" sz="2000" dirty="0">
                <a:solidFill>
                  <a:schemeClr val="tx1"/>
                </a:solidFill>
                <a:latin typeface="Arial" panose="020B0604020202020204" pitchFamily="34" charset="0"/>
              </a:rPr>
              <a:t>税收的征收管理费用，应在考虑其它政策目标的基础上尽可能地节省。</a:t>
            </a:r>
            <a:endParaRPr lang="zh-CN" altLang="en-US" sz="2000" dirty="0">
              <a:solidFill>
                <a:schemeClr val="tx1"/>
              </a:solidFill>
              <a:latin typeface="Arial" panose="020B0604020202020204" pitchFamily="34" charset="0"/>
            </a:endParaRPr>
          </a:p>
        </p:txBody>
      </p:sp>
      <p:sp>
        <p:nvSpPr>
          <p:cNvPr id="86021" name="TextBox 9"/>
          <p:cNvSpPr txBox="1"/>
          <p:nvPr/>
        </p:nvSpPr>
        <p:spPr>
          <a:xfrm>
            <a:off x="5600700" y="6488113"/>
            <a:ext cx="3543300" cy="304800"/>
          </a:xfrm>
          <a:prstGeom prst="rect">
            <a:avLst/>
          </a:prstGeom>
          <a:noFill/>
          <a:ln w="9525">
            <a:noFill/>
          </a:ln>
        </p:spPr>
        <p:txBody>
          <a:bodyPr>
            <a:spAutoFit/>
          </a:bodyPr>
          <a:p>
            <a:pPr algn="r"/>
            <a:r>
              <a:rPr lang="zh-CN" altLang="en-US" sz="1400">
                <a:solidFill>
                  <a:schemeClr val="tx1"/>
                </a:solidFill>
                <a:latin typeface="宋体" panose="02010600030101010101" pitchFamily="2" charset="-122"/>
              </a:rPr>
              <a:t>厦门大学财政系</a:t>
            </a:r>
            <a:endParaRPr lang="zh-CN" altLang="en-US" sz="1400">
              <a:solidFill>
                <a:schemeClr val="tx1"/>
              </a:solidFill>
              <a:latin typeface="宋体" panose="02010600030101010101" pitchFamily="2" charset="-122"/>
            </a:endParaRPr>
          </a:p>
        </p:txBody>
      </p:sp>
      <p:sp>
        <p:nvSpPr>
          <p:cNvPr id="86022" name="Title Placeholder 1"/>
          <p:cNvSpPr txBox="1"/>
          <p:nvPr/>
        </p:nvSpPr>
        <p:spPr>
          <a:xfrm>
            <a:off x="6197600" y="165100"/>
            <a:ext cx="2781300" cy="317500"/>
          </a:xfrm>
          <a:prstGeom prst="rect">
            <a:avLst/>
          </a:prstGeom>
          <a:noFill/>
          <a:ln w="9525">
            <a:noFill/>
          </a:ln>
        </p:spPr>
        <p:txBody>
          <a:bodyPr lIns="0" tIns="0" rIns="0" bIns="0"/>
          <a:p>
            <a:pPr algn="r" eaLnBrk="0" hangingPunct="0"/>
            <a:r>
              <a:rPr lang="zh-CN" altLang="en-US" sz="1400" i="1">
                <a:solidFill>
                  <a:schemeClr val="tx1"/>
                </a:solidFill>
                <a:latin typeface="Arial" panose="020B0604020202020204" pitchFamily="34" charset="0"/>
              </a:rPr>
              <a:t>第三章</a:t>
            </a:r>
            <a:endParaRPr lang="zh-CN" altLang="en-US" sz="2800">
              <a:solidFill>
                <a:schemeClr val="tx1"/>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1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6772</Words>
  <Application>WPS 演示</Application>
  <PresentationFormat>在屏幕上显示</PresentationFormat>
  <Paragraphs>570</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34</vt:i4>
      </vt:variant>
    </vt:vector>
  </HeadingPairs>
  <TitlesOfParts>
    <vt:vector size="46" baseType="lpstr">
      <vt:lpstr>Arial</vt:lpstr>
      <vt:lpstr>宋体</vt:lpstr>
      <vt:lpstr>Wingdings</vt:lpstr>
      <vt:lpstr>Garamond</vt:lpstr>
      <vt:lpstr>仿宋_GB2312</vt:lpstr>
      <vt:lpstr>仿宋</vt:lpstr>
      <vt:lpstr>微软雅黑</vt:lpstr>
      <vt:lpstr>Arial Unicode MS</vt:lpstr>
      <vt:lpstr>1_Office Theme</vt:lpstr>
      <vt:lpstr>2_Office Theme</vt:lpstr>
      <vt:lpstr>3_Office Theme</vt:lpstr>
      <vt:lpstr>4_Office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CTS Creative Template Solutions Ltd</Company>
  <LinksUpToDate>false</LinksUpToDate>
  <SharedDoc>false</SharedDoc>
  <HyperlinksChanged>false</HyperlinksChanged>
  <AppVersion>14.0000</AppVersion>
  <Manager>Kathy@CreativeTemplateSolutions.com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Ferry Template</dc:title>
  <dc:creator>Presentation Helper</dc:creator>
  <dc:description>Created by Kathy Kensche</dc:description>
  <dc:subject>PowerPoint Template</dc:subject>
  <cp:category>Transport</cp:category>
  <cp:lastModifiedBy>轩轩</cp:lastModifiedBy>
  <cp:revision>82</cp:revision>
  <dcterms:created xsi:type="dcterms:W3CDTF">2007-05-31T17:14:00Z</dcterms:created>
  <dcterms:modified xsi:type="dcterms:W3CDTF">2022-08-23T15:17:28Z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6CBDA247A9F14045A81DBD43B7321144</vt:lpwstr>
  </property>
</Properties>
</file>