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Default Extension="doc" ContentType="application/msword"/>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68"/>
  </p:notesMasterIdLst>
  <p:sldIdLst>
    <p:sldId id="588" r:id="rId5"/>
    <p:sldId id="397"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6" r:id="rId28"/>
    <p:sldId id="548" r:id="rId29"/>
    <p:sldId id="549" r:id="rId30"/>
    <p:sldId id="550" r:id="rId31"/>
    <p:sldId id="551" r:id="rId32"/>
    <p:sldId id="552" r:id="rId33"/>
    <p:sldId id="553" r:id="rId34"/>
    <p:sldId id="554" r:id="rId35"/>
    <p:sldId id="557" r:id="rId36"/>
    <p:sldId id="558" r:id="rId37"/>
    <p:sldId id="563" r:id="rId38"/>
    <p:sldId id="607" r:id="rId39"/>
    <p:sldId id="565" r:id="rId40"/>
    <p:sldId id="580" r:id="rId41"/>
    <p:sldId id="581" r:id="rId42"/>
    <p:sldId id="582" r:id="rId43"/>
    <p:sldId id="583" r:id="rId44"/>
    <p:sldId id="584" r:id="rId45"/>
    <p:sldId id="585" r:id="rId46"/>
    <p:sldId id="586" r:id="rId47"/>
    <p:sldId id="587" r:id="rId48"/>
    <p:sldId id="589" r:id="rId49"/>
    <p:sldId id="608" r:id="rId50"/>
    <p:sldId id="590" r:id="rId51"/>
    <p:sldId id="591" r:id="rId52"/>
    <p:sldId id="592" r:id="rId53"/>
    <p:sldId id="593" r:id="rId54"/>
    <p:sldId id="594" r:id="rId55"/>
    <p:sldId id="595" r:id="rId56"/>
    <p:sldId id="596" r:id="rId57"/>
    <p:sldId id="597" r:id="rId58"/>
    <p:sldId id="598" r:id="rId59"/>
    <p:sldId id="599" r:id="rId60"/>
    <p:sldId id="600" r:id="rId61"/>
    <p:sldId id="601" r:id="rId62"/>
    <p:sldId id="602" r:id="rId63"/>
    <p:sldId id="603" r:id="rId64"/>
    <p:sldId id="604" r:id="rId65"/>
    <p:sldId id="605" r:id="rId66"/>
    <p:sldId id="606" r:id="rId67"/>
  </p:sldIdLst>
  <p:sldSz cx="9144000" cy="6858000" type="screen4x3"/>
  <p:notesSz cx="6858000" cy="9144000"/>
  <p:custDataLst>
    <p:tags r:id="rId69"/>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9999"/>
    <a:srgbClr val="080886"/>
    <a:srgbClr val="BE0A06"/>
    <a:srgbClr val="A71D34"/>
    <a:srgbClr val="1CFC41"/>
    <a:srgbClr val="ED2BD1"/>
    <a:srgbClr val="01012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294" autoAdjust="0"/>
  </p:normalViewPr>
  <p:slideViewPr>
    <p:cSldViewPr snapToGrid="0" showGuides="1">
      <p:cViewPr varScale="1">
        <p:scale>
          <a:sx n="72" d="100"/>
          <a:sy n="72" d="100"/>
        </p:scale>
        <p:origin x="-1326" y="-96"/>
      </p:cViewPr>
      <p:guideLst>
        <p:guide orient="horz" pos="1152"/>
        <p:guide orient="horz" pos="3985"/>
        <p:guide pos="288"/>
        <p:guide pos="548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Header Placeholder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smtClean="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Date Placeholder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smtClean="0">
                <a:solidFill>
                  <a:schemeClr val="tx1"/>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501B5B-0A71-4483-A967-74ED47FB012C}" type="datetimeFigureOut">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12/2/2022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4756" name="Slide Image Placeholder 3"/>
          <p:cNvSpPr>
            <a:spLocks noGrp="1" noRot="1" noChangeAspect="1"/>
          </p:cNvSpPr>
          <p:nvPr>
            <p:ph type="sldImg" idx="2"/>
          </p:nvPr>
        </p:nvSpPr>
        <p:spPr>
          <a:xfrm>
            <a:off x="1143000" y="685800"/>
            <a:ext cx="4572000" cy="3429000"/>
          </a:xfrm>
          <a:prstGeom prst="rect">
            <a:avLst/>
          </a:prstGeom>
          <a:noFill/>
          <a:ln w="12700">
            <a:noFill/>
          </a:ln>
        </p:spPr>
      </p:sp>
      <p:sp>
        <p:nvSpPr>
          <p:cNvPr id="5125"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p>
        </p:txBody>
      </p:sp>
      <p:sp>
        <p:nvSpPr>
          <p:cNvPr id="5126" name="Footer Placeholder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smtClean="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solidFill>
                  <a:schemeClr val="tx1"/>
                </a:solidFill>
              </a:rPr>
              <a:pPr lvl="0" algn="r" eaLnBrk="1" hangingPunct="1">
                <a:buNone/>
              </a:pPr>
              <a:t>‹#›</a:t>
            </a:fld>
            <a:endParaRPr lang="en-US" altLang="zh-CN"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a:xfrm>
            <a:off x="1141413" y="754063"/>
            <a:ext cx="4391025" cy="3294062"/>
          </a:xfrm>
        </p:spPr>
      </p:sp>
      <p:sp>
        <p:nvSpPr>
          <p:cNvPr id="112643" name="Rectangle 3"/>
          <p:cNvSpPr>
            <a:spLocks noGrp="1"/>
          </p:cNvSpPr>
          <p:nvPr>
            <p:ph type="body" idx="1"/>
          </p:nvPr>
        </p:nvSpPr>
        <p:spPr>
          <a:ln w="9525"/>
        </p:spPr>
        <p:txBody>
          <a:bodyPr wrap="square" lIns="91440" tIns="45720" rIns="91440" bIns="45720" anchor="ctr" anchorCtr="0"/>
          <a:lstStyle/>
          <a:p>
            <a:pPr lvl="0"/>
            <a:r>
              <a:rPr lang="en-US" altLang="zh-CN" dirty="0">
                <a:ea typeface="宋体" panose="02010600030101010101" pitchFamily="2" charset="-122"/>
              </a:rPr>
              <a:t>7%</a:t>
            </a:r>
            <a:r>
              <a:rPr lang="zh-CN" altLang="en-US" dirty="0">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中华人民共和国增值税暂行条例</a:t>
            </a:r>
            <a:r>
              <a:rPr lang="en-US" altLang="zh-CN" dirty="0">
                <a:ea typeface="宋体" panose="02010600030101010101" pitchFamily="2" charset="-122"/>
              </a:rPr>
              <a:t>》 </a:t>
            </a:r>
            <a:r>
              <a:rPr lang="zh-CN" altLang="en-US" dirty="0">
                <a:ea typeface="宋体" panose="02010600030101010101" pitchFamily="2" charset="-122"/>
              </a:rPr>
              <a:t>第二十二条规定： 固定业户应当向其机构所在地的主管税务机关申报纳税。</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4099" name="Title Placeholder 1"/>
          <p:cNvSpPr>
            <a:spLocks noGrp="1"/>
          </p:cNvSpPr>
          <p:nvPr>
            <p:ph type="title"/>
          </p:nvPr>
        </p:nvSpPr>
        <p:spPr>
          <a:xfrm>
            <a:off x="3136900" y="71438"/>
            <a:ext cx="5557838" cy="841375"/>
          </a:xfrm>
          <a:prstGeom prst="rect">
            <a:avLst/>
          </a:prstGeom>
          <a:noFill/>
          <a:ln w="9525">
            <a:noFill/>
          </a:ln>
        </p:spPr>
        <p:txBody>
          <a:bodyPr lIns="0" tIns="0" rIns="0" bIns="0"/>
          <a:lstStyle/>
          <a:p>
            <a:pPr lvl="0"/>
            <a:r>
              <a:rPr lang="en-US" altLang="zh-CN" dirty="0"/>
              <a:t>Click to edit Master title style</a:t>
            </a:r>
          </a:p>
        </p:txBody>
      </p:sp>
      <p:sp>
        <p:nvSpPr>
          <p:cNvPr id="4100" name="Text Placeholder 2"/>
          <p:cNvSpPr>
            <a:spLocks noGrp="1"/>
          </p:cNvSpPr>
          <p:nvPr>
            <p:ph type="body" idx="1"/>
          </p:nvPr>
        </p:nvSpPr>
        <p:spPr>
          <a:xfrm>
            <a:off x="454025" y="1809750"/>
            <a:ext cx="8232775" cy="4497388"/>
          </a:xfrm>
          <a:prstGeom prst="rect">
            <a:avLst/>
          </a:prstGeom>
          <a:noFill/>
          <a:ln w="9525">
            <a:noFill/>
          </a:ln>
        </p:spPr>
        <p:txBody>
          <a:bodyPr lIns="0" tIns="0" rIns="0" bIns="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Slide Number Placeholder 5"/>
          <p:cNvSpPr>
            <a:spLocks noGrp="1" noChangeArrowheads="1"/>
          </p:cNvSpPr>
          <p:nvPr>
            <p:ph type="sldNum" sz="quarter" idx="4"/>
          </p:nvPr>
        </p:nvSpPr>
        <p:spPr bwMode="auto">
          <a:xfrm>
            <a:off x="8534400" y="6326188"/>
            <a:ext cx="563563" cy="365125"/>
          </a:xfrm>
          <a:prstGeom prst="rect">
            <a:avLst/>
          </a:prstGeom>
          <a:noFill/>
          <a:ln w="9525">
            <a:noFill/>
            <a:miter lim="800000"/>
          </a:ln>
        </p:spPr>
        <p:txBody>
          <a:bodyPr vert="horz" wrap="square" lIns="91440" tIns="45720" rIns="91440" bIns="45720" numCol="1" anchor="ctr" anchorCtr="0" compatLnSpc="1"/>
          <a:lstStyle>
            <a:lvl1pPr algn="r">
              <a:defRPr sz="1200">
                <a:solidFill>
                  <a:schemeClr val="tx2"/>
                </a:solidFill>
              </a:defRPr>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5123" name="Title Placeholder 1"/>
          <p:cNvSpPr>
            <a:spLocks noGrp="1"/>
          </p:cNvSpPr>
          <p:nvPr>
            <p:ph type="title"/>
          </p:nvPr>
        </p:nvSpPr>
        <p:spPr>
          <a:xfrm>
            <a:off x="3136900" y="71438"/>
            <a:ext cx="5557838" cy="841375"/>
          </a:xfrm>
          <a:prstGeom prst="rect">
            <a:avLst/>
          </a:prstGeom>
          <a:noFill/>
          <a:ln w="9525">
            <a:noFill/>
          </a:ln>
        </p:spPr>
        <p:txBody>
          <a:bodyPr lIns="0" tIns="0" rIns="0" bIns="0"/>
          <a:lstStyle/>
          <a:p>
            <a:pPr lvl="0"/>
            <a:r>
              <a:rPr lang="en-US" altLang="zh-CN" dirty="0"/>
              <a:t>Click to edit Master title style</a:t>
            </a:r>
          </a:p>
        </p:txBody>
      </p:sp>
      <p:sp>
        <p:nvSpPr>
          <p:cNvPr id="5124" name="Text Placeholder 2"/>
          <p:cNvSpPr>
            <a:spLocks noGrp="1"/>
          </p:cNvSpPr>
          <p:nvPr>
            <p:ph type="body" idx="1"/>
          </p:nvPr>
        </p:nvSpPr>
        <p:spPr>
          <a:xfrm>
            <a:off x="454025" y="1809750"/>
            <a:ext cx="8232775" cy="4497388"/>
          </a:xfrm>
          <a:prstGeom prst="rect">
            <a:avLst/>
          </a:prstGeom>
          <a:noFill/>
          <a:ln w="9525">
            <a:noFill/>
          </a:ln>
        </p:spPr>
        <p:txBody>
          <a:bodyPr lIns="0" tIns="0" rIns="0" bIns="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053" name="Slide Number Placeholder 5"/>
          <p:cNvSpPr>
            <a:spLocks noGrp="1" noChangeArrowheads="1"/>
          </p:cNvSpPr>
          <p:nvPr>
            <p:ph type="sldNum" sz="quarter" idx="4"/>
          </p:nvPr>
        </p:nvSpPr>
        <p:spPr bwMode="auto">
          <a:xfrm>
            <a:off x="8534400" y="6326188"/>
            <a:ext cx="563563" cy="365125"/>
          </a:xfrm>
          <a:prstGeom prst="rect">
            <a:avLst/>
          </a:prstGeom>
          <a:noFill/>
          <a:ln w="9525">
            <a:noFill/>
            <a:miter lim="800000"/>
          </a:ln>
        </p:spPr>
        <p:txBody>
          <a:bodyPr vert="horz" wrap="square" lIns="91440" tIns="45720" rIns="91440" bIns="45720" numCol="1" anchor="ctr" anchorCtr="0" compatLnSpc="1"/>
          <a:lstStyle>
            <a:lvl1pPr algn="r">
              <a:defRPr sz="1200">
                <a:solidFill>
                  <a:schemeClr val="tx2"/>
                </a:solidFill>
              </a:defRPr>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3"/>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6147" name="Title Placeholder 1"/>
          <p:cNvSpPr>
            <a:spLocks noGrp="1"/>
          </p:cNvSpPr>
          <p:nvPr>
            <p:ph type="title"/>
          </p:nvPr>
        </p:nvSpPr>
        <p:spPr>
          <a:xfrm>
            <a:off x="3136900" y="71438"/>
            <a:ext cx="5557838" cy="841375"/>
          </a:xfrm>
          <a:prstGeom prst="rect">
            <a:avLst/>
          </a:prstGeom>
          <a:noFill/>
          <a:ln w="9525">
            <a:noFill/>
          </a:ln>
        </p:spPr>
        <p:txBody>
          <a:bodyPr lIns="0" tIns="0" rIns="0" bIns="0"/>
          <a:lstStyle/>
          <a:p>
            <a:pPr lvl="0"/>
            <a:r>
              <a:rPr lang="en-US" altLang="zh-CN" dirty="0"/>
              <a:t>Click to edit Master title style</a:t>
            </a:r>
          </a:p>
        </p:txBody>
      </p:sp>
      <p:sp>
        <p:nvSpPr>
          <p:cNvPr id="6148" name="Text Placeholder 2"/>
          <p:cNvSpPr>
            <a:spLocks noGrp="1"/>
          </p:cNvSpPr>
          <p:nvPr>
            <p:ph type="body" idx="1"/>
          </p:nvPr>
        </p:nvSpPr>
        <p:spPr>
          <a:xfrm>
            <a:off x="454025" y="1809750"/>
            <a:ext cx="8232775" cy="4497388"/>
          </a:xfrm>
          <a:prstGeom prst="rect">
            <a:avLst/>
          </a:prstGeom>
          <a:noFill/>
          <a:ln w="9525">
            <a:noFill/>
          </a:ln>
        </p:spPr>
        <p:txBody>
          <a:bodyPr lIns="0" tIns="0" rIns="0" bIns="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3"/>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4099" name="Text Box 5"/>
          <p:cNvSpPr txBox="1">
            <a:spLocks noChangeArrowheads="1"/>
          </p:cNvSpPr>
          <p:nvPr/>
        </p:nvSpPr>
        <p:spPr bwMode="auto">
          <a:xfrm>
            <a:off x="6759575" y="171450"/>
            <a:ext cx="2162175" cy="365125"/>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Title Placeholder 1"/>
          <p:cNvSpPr>
            <a:spLocks noGrp="1"/>
          </p:cNvSpPr>
          <p:nvPr>
            <p:ph type="title"/>
          </p:nvPr>
        </p:nvSpPr>
        <p:spPr>
          <a:xfrm>
            <a:off x="3136900" y="71438"/>
            <a:ext cx="5557838" cy="841375"/>
          </a:xfrm>
          <a:prstGeom prst="rect">
            <a:avLst/>
          </a:prstGeom>
          <a:noFill/>
          <a:ln w="9525">
            <a:noFill/>
          </a:ln>
        </p:spPr>
        <p:txBody>
          <a:bodyPr lIns="0" tIns="0" rIns="0" bIns="0"/>
          <a:lstStyle/>
          <a:p>
            <a:pPr lvl="0"/>
            <a:r>
              <a:rPr lang="en-US" altLang="zh-CN" dirty="0"/>
              <a:t>Click to edit Master title style</a:t>
            </a:r>
          </a:p>
        </p:txBody>
      </p:sp>
      <p:sp>
        <p:nvSpPr>
          <p:cNvPr id="7173" name="Text Placeholder 2"/>
          <p:cNvSpPr>
            <a:spLocks noGrp="1"/>
          </p:cNvSpPr>
          <p:nvPr>
            <p:ph type="body" idx="1"/>
          </p:nvPr>
        </p:nvSpPr>
        <p:spPr>
          <a:xfrm>
            <a:off x="454025" y="1809750"/>
            <a:ext cx="8232775" cy="4497388"/>
          </a:xfrm>
          <a:prstGeom prst="rect">
            <a:avLst/>
          </a:prstGeom>
          <a:noFill/>
          <a:ln w="9525">
            <a:noFill/>
          </a:ln>
        </p:spPr>
        <p:txBody>
          <a:bodyPr lIns="0" tIns="0" rIns="0" bIns="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35685" y="1790700"/>
            <a:ext cx="7016115" cy="1752600"/>
          </a:xfrm>
        </p:spPr>
        <p:txBody>
          <a:bodyPr/>
          <a:lstStyle/>
          <a:p>
            <a:r>
              <a:rPr lang="zh-CN" altLang="en-US" sz="4800">
                <a:solidFill>
                  <a:schemeClr val="tx1"/>
                </a:solidFill>
                <a:latin typeface="宋体" panose="02010600030101010101" pitchFamily="2" charset="-122"/>
                <a:ea typeface="宋体" panose="02010600030101010101" pitchFamily="2" charset="-122"/>
                <a:cs typeface="宋体" panose="02010600030101010101" pitchFamily="2" charset="-122"/>
              </a:rPr>
              <a:t>第八章</a:t>
            </a:r>
            <a:r>
              <a:rPr lang="en-US" altLang="zh-CN" sz="480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4800">
                <a:solidFill>
                  <a:schemeClr val="tx1"/>
                </a:solidFill>
                <a:latin typeface="宋体" panose="02010600030101010101" pitchFamily="2" charset="-122"/>
                <a:ea typeface="宋体" panose="02010600030101010101" pitchFamily="2" charset="-122"/>
                <a:cs typeface="宋体" panose="02010600030101010101" pitchFamily="2" charset="-122"/>
              </a:rPr>
              <a:t>我国消费税与城建税税收制度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457200" y="457200"/>
            <a:ext cx="8229600" cy="955675"/>
          </a:xfrm>
        </p:spPr>
        <p:txBody>
          <a:bodyPr vert="horz" wrap="square" lIns="0" tIns="0" rIns="0" bIns="0" anchor="t" anchorCtr="0"/>
          <a:lstStyle/>
          <a:p>
            <a:pPr eaLnBrk="1" hangingPunct="1">
              <a:buNone/>
            </a:pPr>
            <a:r>
              <a:rPr lang="zh-CN" altLang="en-US" dirty="0"/>
              <a:t>征税范围（税目）的具体规定</a:t>
            </a:r>
          </a:p>
        </p:txBody>
      </p:sp>
      <p:sp>
        <p:nvSpPr>
          <p:cNvPr id="16387" name="Rectangle 3"/>
          <p:cNvSpPr>
            <a:spLocks noGrp="1"/>
          </p:cNvSpPr>
          <p:nvPr>
            <p:ph type="body" idx="4294967295"/>
          </p:nvPr>
        </p:nvSpPr>
        <p:spPr>
          <a:xfrm>
            <a:off x="457200" y="1484313"/>
            <a:ext cx="8229600" cy="4824412"/>
          </a:xfrm>
        </p:spPr>
        <p:txBody>
          <a:bodyPr vert="horz" wrap="square" lIns="0" tIns="0" rIns="0" bIns="0" anchor="t" anchorCtr="0"/>
          <a:lstStyle/>
          <a:p>
            <a:pPr algn="just" eaLnBrk="1" hangingPunct="1">
              <a:buNone/>
            </a:pPr>
            <a:r>
              <a:rPr lang="zh-CN" altLang="en-US" sz="2800" b="1" dirty="0">
                <a:latin typeface="宋体" panose="02010600030101010101" pitchFamily="2" charset="-122"/>
              </a:rPr>
              <a:t>消费税的税目按不同的消费产品划分，共设置了</a:t>
            </a:r>
            <a:r>
              <a:rPr lang="en-US" altLang="zh-CN" sz="2800" b="1" dirty="0">
                <a:latin typeface="宋体" panose="02010600030101010101" pitchFamily="2" charset="-122"/>
              </a:rPr>
              <a:t>14</a:t>
            </a:r>
            <a:r>
              <a:rPr lang="zh-CN" altLang="en-US" sz="2800" b="1" dirty="0">
                <a:latin typeface="宋体" panose="02010600030101010101" pitchFamily="2" charset="-122"/>
              </a:rPr>
              <a:t>个税目，</a:t>
            </a:r>
            <a:r>
              <a:rPr lang="en-US" altLang="zh-CN" sz="2800" b="1" dirty="0">
                <a:latin typeface="宋体" panose="02010600030101010101" pitchFamily="2" charset="-122"/>
              </a:rPr>
              <a:t>21</a:t>
            </a:r>
            <a:r>
              <a:rPr lang="zh-CN" altLang="en-US" sz="2800" b="1" dirty="0">
                <a:latin typeface="宋体" panose="02010600030101010101" pitchFamily="2" charset="-122"/>
              </a:rPr>
              <a:t>个子目。</a:t>
            </a:r>
          </a:p>
          <a:p>
            <a:pPr eaLnBrk="1" hangingPunct="1">
              <a:buNone/>
            </a:pPr>
            <a:r>
              <a:rPr lang="zh-CN" altLang="en-US" sz="2800" b="1" dirty="0">
                <a:latin typeface="华文中宋" panose="02010600040101010101" pitchFamily="2" charset="-122"/>
              </a:rPr>
              <a:t>烟</a:t>
            </a:r>
          </a:p>
          <a:p>
            <a:pPr lvl="1" eaLnBrk="1" hangingPunct="1"/>
            <a:r>
              <a:rPr lang="zh-CN" altLang="en-US" sz="2400" b="1" dirty="0"/>
              <a:t>包括卷烟、雪茄烟、烟丝</a:t>
            </a:r>
          </a:p>
          <a:p>
            <a:pPr eaLnBrk="1" hangingPunct="1">
              <a:buNone/>
            </a:pPr>
            <a:r>
              <a:rPr lang="zh-CN" altLang="en-US" sz="2800" b="1" dirty="0"/>
              <a:t>酒类：</a:t>
            </a:r>
          </a:p>
          <a:p>
            <a:pPr lvl="1" eaLnBrk="1" hangingPunct="1"/>
            <a:r>
              <a:rPr lang="zh-CN" altLang="en-US" sz="2400" b="1" dirty="0"/>
              <a:t>果啤属于啤酒税目</a:t>
            </a:r>
          </a:p>
          <a:p>
            <a:pPr lvl="1" eaLnBrk="1" hangingPunct="1"/>
            <a:r>
              <a:rPr lang="zh-CN" altLang="en-US" sz="2400" b="1" dirty="0"/>
              <a:t>调味料酒不属于消费税的征税范围</a:t>
            </a:r>
          </a:p>
          <a:p>
            <a:pPr eaLnBrk="1" hangingPunct="1">
              <a:lnSpc>
                <a:spcPct val="120000"/>
              </a:lnSpc>
              <a:buNone/>
            </a:pPr>
            <a:r>
              <a:rPr lang="zh-CN" altLang="en-US" sz="2400" b="1" dirty="0">
                <a:latin typeface="宋体" panose="02010600030101010101" pitchFamily="2" charset="-122"/>
              </a:rPr>
              <a:t>化妆品</a:t>
            </a:r>
          </a:p>
          <a:p>
            <a:pPr lvl="1" eaLnBrk="1" hangingPunct="1">
              <a:lnSpc>
                <a:spcPct val="120000"/>
              </a:lnSpc>
            </a:pPr>
            <a:r>
              <a:rPr lang="zh-CN" altLang="en-US" b="1" dirty="0">
                <a:latin typeface="宋体" panose="02010600030101010101" pitchFamily="2" charset="-122"/>
              </a:rPr>
              <a:t>含成套化妆品、高档护肤类化妆品，</a:t>
            </a:r>
          </a:p>
          <a:p>
            <a:pPr lvl="1" eaLnBrk="1" hangingPunct="1">
              <a:lnSpc>
                <a:spcPct val="120000"/>
              </a:lnSpc>
            </a:pPr>
            <a:r>
              <a:rPr lang="zh-CN" altLang="en-US" b="1" dirty="0">
                <a:latin typeface="宋体" panose="02010600030101010101" pitchFamily="2" charset="-122"/>
              </a:rPr>
              <a:t>不含舞台、戏剧、影视化妆用的上妆油、卸妆油、油彩。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457200" y="457200"/>
            <a:ext cx="8229600" cy="307975"/>
          </a:xfrm>
        </p:spPr>
        <p:txBody>
          <a:bodyPr vert="horz" wrap="square" lIns="0" tIns="0" rIns="0" bIns="0" anchor="t" anchorCtr="0"/>
          <a:lstStyle/>
          <a:p>
            <a:pPr eaLnBrk="1" hangingPunct="1">
              <a:buNone/>
            </a:pPr>
            <a:endParaRPr lang="zh-CN" altLang="zh-CN" sz="4000" dirty="0"/>
          </a:p>
        </p:txBody>
      </p:sp>
      <p:sp>
        <p:nvSpPr>
          <p:cNvPr id="17411" name="Rectangle 3"/>
          <p:cNvSpPr>
            <a:spLocks noGrp="1"/>
          </p:cNvSpPr>
          <p:nvPr>
            <p:ph type="body" idx="4294967295"/>
          </p:nvPr>
        </p:nvSpPr>
        <p:spPr>
          <a:xfrm>
            <a:off x="412750" y="1647825"/>
            <a:ext cx="8229600" cy="5030788"/>
          </a:xfrm>
        </p:spPr>
        <p:txBody>
          <a:bodyPr vert="horz" wrap="square" lIns="0" tIns="0" rIns="0" bIns="0" anchor="t" anchorCtr="0"/>
          <a:lstStyle/>
          <a:p>
            <a:pPr eaLnBrk="1" hangingPunct="1">
              <a:lnSpc>
                <a:spcPct val="120000"/>
              </a:lnSpc>
              <a:buNone/>
            </a:pPr>
            <a:r>
              <a:rPr lang="zh-CN" altLang="en-US" sz="2400" b="1" dirty="0">
                <a:latin typeface="宋体" panose="02010600030101010101" pitchFamily="2" charset="-122"/>
              </a:rPr>
              <a:t>鞭炮焰火 </a:t>
            </a:r>
          </a:p>
          <a:p>
            <a:pPr lvl="1" eaLnBrk="1" hangingPunct="1">
              <a:lnSpc>
                <a:spcPct val="120000"/>
              </a:lnSpc>
            </a:pPr>
            <a:r>
              <a:rPr lang="zh-CN" altLang="en-US" sz="2400" b="1" dirty="0">
                <a:latin typeface="宋体" panose="02010600030101010101" pitchFamily="2" charset="-122"/>
              </a:rPr>
              <a:t>不含体育用的发令纸、鞭炮药引线</a:t>
            </a:r>
          </a:p>
          <a:p>
            <a:pPr eaLnBrk="1" hangingPunct="1">
              <a:lnSpc>
                <a:spcPct val="120000"/>
              </a:lnSpc>
              <a:buNone/>
            </a:pPr>
            <a:r>
              <a:rPr lang="zh-CN" altLang="en-US" sz="2400" b="1" dirty="0">
                <a:latin typeface="宋体" panose="02010600030101010101" pitchFamily="2" charset="-122"/>
              </a:rPr>
              <a:t>成品油</a:t>
            </a:r>
          </a:p>
          <a:p>
            <a:pPr lvl="1" eaLnBrk="1" hangingPunct="1">
              <a:lnSpc>
                <a:spcPct val="120000"/>
              </a:lnSpc>
            </a:pPr>
            <a:r>
              <a:rPr lang="zh-CN" altLang="en-US" sz="2400" b="1" dirty="0">
                <a:latin typeface="宋体" panose="02010600030101010101" pitchFamily="2" charset="-122"/>
              </a:rPr>
              <a:t>汽油、柴油、石脑油、溶剂油、润滑油、航空煤油、燃料油 </a:t>
            </a:r>
          </a:p>
          <a:p>
            <a:pPr lvl="1" eaLnBrk="1" hangingPunct="1">
              <a:lnSpc>
                <a:spcPct val="80000"/>
              </a:lnSpc>
            </a:pPr>
            <a:r>
              <a:rPr lang="zh-CN" altLang="en-US" sz="2400" b="1" dirty="0">
                <a:latin typeface="宋体" panose="02010600030101010101" pitchFamily="2" charset="-122"/>
              </a:rPr>
              <a:t>航空煤油暂缓征收消费税。 </a:t>
            </a:r>
          </a:p>
          <a:p>
            <a:pPr eaLnBrk="1" hangingPunct="1">
              <a:lnSpc>
                <a:spcPct val="120000"/>
              </a:lnSpc>
              <a:buNone/>
            </a:pPr>
            <a:r>
              <a:rPr lang="zh-CN" altLang="en-US" sz="2400" b="1" dirty="0">
                <a:latin typeface="宋体" panose="02010600030101010101" pitchFamily="2" charset="-122"/>
              </a:rPr>
              <a:t>汽车轮胎</a:t>
            </a:r>
          </a:p>
          <a:p>
            <a:pPr lvl="1" eaLnBrk="1" hangingPunct="1">
              <a:lnSpc>
                <a:spcPct val="120000"/>
              </a:lnSpc>
            </a:pPr>
            <a:r>
              <a:rPr lang="zh-CN" altLang="en-US" sz="2400" b="1" dirty="0">
                <a:latin typeface="宋体" panose="02010600030101010101" pitchFamily="2" charset="-122"/>
              </a:rPr>
              <a:t>含摩托车轮胎、汽车与农用拖拉机、收割机等通用轮胎；不含农用拖拉机、收割机和手扶拖拉机等专用轮胎。</a:t>
            </a:r>
          </a:p>
          <a:p>
            <a:pPr lvl="1" eaLnBrk="1" hangingPunct="1">
              <a:lnSpc>
                <a:spcPct val="120000"/>
              </a:lnSpc>
            </a:pPr>
            <a:r>
              <a:rPr lang="zh-CN" altLang="en-US" sz="2400" b="1" dirty="0">
                <a:latin typeface="宋体" panose="02010600030101010101" pitchFamily="2" charset="-122"/>
              </a:rPr>
              <a:t>子午线轮胎免征消费税，翻新轮胎停止征收消费税</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457200" y="457200"/>
            <a:ext cx="8229600" cy="92075"/>
          </a:xfrm>
        </p:spPr>
        <p:txBody>
          <a:bodyPr vert="horz" wrap="square" lIns="0" tIns="0" rIns="0" bIns="0" anchor="t" anchorCtr="0"/>
          <a:lstStyle/>
          <a:p>
            <a:pPr eaLnBrk="1" hangingPunct="1">
              <a:buNone/>
            </a:pPr>
            <a:endParaRPr lang="zh-CN" altLang="zh-CN" sz="4000" dirty="0"/>
          </a:p>
        </p:txBody>
      </p:sp>
      <p:sp>
        <p:nvSpPr>
          <p:cNvPr id="18435" name="Rectangle 3"/>
          <p:cNvSpPr>
            <a:spLocks noGrp="1"/>
          </p:cNvSpPr>
          <p:nvPr>
            <p:ph type="body" idx="4294967295"/>
          </p:nvPr>
        </p:nvSpPr>
        <p:spPr>
          <a:xfrm>
            <a:off x="457200" y="1682750"/>
            <a:ext cx="8229600" cy="5175250"/>
          </a:xfrm>
        </p:spPr>
        <p:txBody>
          <a:bodyPr vert="horz" wrap="square" lIns="0" tIns="0" rIns="0" bIns="0" anchor="t" anchorCtr="0"/>
          <a:lstStyle/>
          <a:p>
            <a:pPr eaLnBrk="1" hangingPunct="1">
              <a:lnSpc>
                <a:spcPct val="120000"/>
              </a:lnSpc>
              <a:buNone/>
            </a:pPr>
            <a:r>
              <a:rPr lang="zh-CN" altLang="en-US" sz="2800" b="1" dirty="0">
                <a:latin typeface="宋体" panose="02010600030101010101" pitchFamily="2" charset="-122"/>
              </a:rPr>
              <a:t>小汽车：乘用车 、中轻型商用客车</a:t>
            </a:r>
          </a:p>
          <a:p>
            <a:pPr lvl="1" eaLnBrk="1" hangingPunct="1">
              <a:lnSpc>
                <a:spcPct val="120000"/>
              </a:lnSpc>
            </a:pPr>
            <a:r>
              <a:rPr lang="zh-CN" altLang="en-US" sz="2400" b="1" dirty="0">
                <a:latin typeface="宋体" panose="02010600030101010101" pitchFamily="2" charset="-122"/>
              </a:rPr>
              <a:t>电动汽车以及沙滩车、雪地车、卡丁车、高尔夫车等均不属于本税目征税范围，不征消费税</a:t>
            </a:r>
          </a:p>
          <a:p>
            <a:pPr lvl="1" eaLnBrk="1" hangingPunct="1">
              <a:lnSpc>
                <a:spcPct val="120000"/>
              </a:lnSpc>
            </a:pPr>
            <a:r>
              <a:rPr lang="zh-CN" altLang="en-US" sz="2400" b="1" dirty="0">
                <a:latin typeface="宋体" panose="02010600030101010101" pitchFamily="2" charset="-122"/>
              </a:rPr>
              <a:t>企业用购进货车或箱式货车改装生产的商务车、卫星通讯车等专用汽车不属于消费税的征税范围</a:t>
            </a:r>
          </a:p>
          <a:p>
            <a:pPr eaLnBrk="1" hangingPunct="1">
              <a:lnSpc>
                <a:spcPct val="120000"/>
              </a:lnSpc>
              <a:buNone/>
            </a:pPr>
            <a:r>
              <a:rPr lang="zh-CN" altLang="en-US" sz="2800" b="1" dirty="0">
                <a:latin typeface="宋体" panose="02010600030101010101" pitchFamily="2" charset="-122"/>
              </a:rPr>
              <a:t>高尔夫球及球具</a:t>
            </a:r>
          </a:p>
          <a:p>
            <a:pPr lvl="1" eaLnBrk="1" hangingPunct="1">
              <a:lnSpc>
                <a:spcPct val="120000"/>
              </a:lnSpc>
            </a:pPr>
            <a:r>
              <a:rPr lang="zh-CN" altLang="en-US" sz="2400" b="1" dirty="0">
                <a:latin typeface="宋体" panose="02010600030101010101" pitchFamily="2" charset="-122"/>
              </a:rPr>
              <a:t>包括高尔夫球、高尔夫球杆、高尔夫球包（袋）、高尔夫球杆的杆头、杆身和握把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457200" y="457200"/>
            <a:ext cx="8229600" cy="92075"/>
          </a:xfrm>
        </p:spPr>
        <p:txBody>
          <a:bodyPr vert="horz" wrap="square" lIns="0" tIns="0" rIns="0" bIns="0" anchor="t" anchorCtr="0"/>
          <a:lstStyle/>
          <a:p>
            <a:pPr eaLnBrk="1" hangingPunct="1">
              <a:buNone/>
            </a:pPr>
            <a:endParaRPr lang="zh-CN" altLang="zh-CN" sz="4000" dirty="0"/>
          </a:p>
        </p:txBody>
      </p:sp>
      <p:sp>
        <p:nvSpPr>
          <p:cNvPr id="19459" name="Rectangle 3"/>
          <p:cNvSpPr>
            <a:spLocks noGrp="1"/>
          </p:cNvSpPr>
          <p:nvPr>
            <p:ph type="body" idx="4294967295"/>
          </p:nvPr>
        </p:nvSpPr>
        <p:spPr>
          <a:xfrm>
            <a:off x="457200" y="1509713"/>
            <a:ext cx="8229600" cy="4814887"/>
          </a:xfrm>
        </p:spPr>
        <p:txBody>
          <a:bodyPr vert="horz" wrap="square" lIns="0" tIns="0" rIns="0" bIns="0" anchor="t" anchorCtr="0"/>
          <a:lstStyle/>
          <a:p>
            <a:pPr eaLnBrk="1" hangingPunct="1">
              <a:lnSpc>
                <a:spcPct val="120000"/>
              </a:lnSpc>
              <a:buNone/>
            </a:pPr>
            <a:r>
              <a:rPr lang="zh-CN" altLang="en-US" sz="2800" b="1" dirty="0">
                <a:latin typeface="宋体" panose="02010600030101010101" pitchFamily="2" charset="-122"/>
              </a:rPr>
              <a:t>高档手表</a:t>
            </a:r>
          </a:p>
          <a:p>
            <a:pPr lvl="1" eaLnBrk="1" hangingPunct="1">
              <a:lnSpc>
                <a:spcPct val="120000"/>
              </a:lnSpc>
            </a:pPr>
            <a:r>
              <a:rPr lang="zh-CN" altLang="en-US" sz="2400" b="1" dirty="0">
                <a:latin typeface="宋体" panose="02010600030101010101" pitchFamily="2" charset="-122"/>
              </a:rPr>
              <a:t>是指不含增值税售价每只在</a:t>
            </a:r>
            <a:r>
              <a:rPr lang="en-US" altLang="zh-CN" sz="2400" b="1" dirty="0">
                <a:latin typeface="宋体" panose="02010600030101010101" pitchFamily="2" charset="-122"/>
              </a:rPr>
              <a:t>10000</a:t>
            </a:r>
            <a:r>
              <a:rPr lang="zh-CN" altLang="en-US" sz="2400" b="1" dirty="0">
                <a:latin typeface="宋体" panose="02010600030101010101" pitchFamily="2" charset="-122"/>
              </a:rPr>
              <a:t>元以上的手表 </a:t>
            </a:r>
          </a:p>
          <a:p>
            <a:pPr eaLnBrk="1" hangingPunct="1">
              <a:lnSpc>
                <a:spcPct val="120000"/>
              </a:lnSpc>
              <a:buNone/>
            </a:pPr>
            <a:r>
              <a:rPr lang="zh-CN" altLang="en-US" sz="2800" b="1" dirty="0">
                <a:latin typeface="宋体" panose="02010600030101010101" pitchFamily="2" charset="-122"/>
              </a:rPr>
              <a:t>游艇 </a:t>
            </a:r>
          </a:p>
          <a:p>
            <a:pPr lvl="1" eaLnBrk="1" hangingPunct="1">
              <a:lnSpc>
                <a:spcPct val="120000"/>
              </a:lnSpc>
            </a:pPr>
            <a:r>
              <a:rPr lang="zh-CN" altLang="en-US" sz="2400" b="1" dirty="0">
                <a:latin typeface="宋体" panose="02010600030101010101" pitchFamily="2" charset="-122"/>
              </a:rPr>
              <a:t>只涉及机动艇</a:t>
            </a:r>
          </a:p>
          <a:p>
            <a:pPr eaLnBrk="1" hangingPunct="1">
              <a:lnSpc>
                <a:spcPct val="120000"/>
              </a:lnSpc>
              <a:buNone/>
            </a:pPr>
            <a:r>
              <a:rPr lang="zh-CN" altLang="en-US" sz="2800" b="1" dirty="0">
                <a:latin typeface="宋体" panose="02010600030101010101" pitchFamily="2" charset="-122"/>
              </a:rPr>
              <a:t>木制一次性筷子 </a:t>
            </a:r>
          </a:p>
          <a:p>
            <a:pPr eaLnBrk="1" hangingPunct="1">
              <a:lnSpc>
                <a:spcPct val="120000"/>
              </a:lnSpc>
              <a:buNone/>
            </a:pPr>
            <a:r>
              <a:rPr lang="zh-CN" altLang="en-US" sz="2800" b="1" dirty="0">
                <a:latin typeface="宋体" panose="02010600030101010101" pitchFamily="2" charset="-122"/>
              </a:rPr>
              <a:t>实木地板 </a:t>
            </a:r>
          </a:p>
          <a:p>
            <a:pPr lvl="1" eaLnBrk="1" hangingPunct="1">
              <a:lnSpc>
                <a:spcPct val="120000"/>
              </a:lnSpc>
            </a:pPr>
            <a:r>
              <a:rPr lang="zh-CN" altLang="en-US" sz="2400" b="1" dirty="0">
                <a:latin typeface="宋体" panose="02010600030101010101" pitchFamily="2" charset="-122"/>
              </a:rPr>
              <a:t>含各类规格的实木地板、实木指接地板、实木复合地板及用于装饰墙壁、天棚的侧端面为榫、槽的实木装饰板，以及未经涂饰的素板</a:t>
            </a:r>
            <a:endParaRPr lang="zh-CN" altLang="en-US" sz="1200" b="1" dirty="0">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p:nvPr/>
        </p:nvSpPr>
        <p:spPr>
          <a:xfrm>
            <a:off x="685800" y="1676400"/>
            <a:ext cx="7772400" cy="4114800"/>
          </a:xfrm>
          <a:prstGeom prst="rect">
            <a:avLst/>
          </a:prstGeom>
          <a:noFill/>
          <a:ln w="9525">
            <a:noFill/>
          </a:ln>
        </p:spPr>
        <p:txBody>
          <a:bodyPr/>
          <a:lstStyle/>
          <a:p>
            <a:endParaRPr lang="zh-CN" altLang="zh-CN" sz="3600" b="1" dirty="0">
              <a:solidFill>
                <a:srgbClr val="0000FF"/>
              </a:solidFill>
              <a:latin typeface="Times New Roman" panose="02020603050405020304" pitchFamily="18" charset="0"/>
            </a:endParaRPr>
          </a:p>
        </p:txBody>
      </p:sp>
      <p:sp>
        <p:nvSpPr>
          <p:cNvPr id="20483" name="Rectangle 3"/>
          <p:cNvSpPr>
            <a:spLocks noGrp="1"/>
          </p:cNvSpPr>
          <p:nvPr>
            <p:ph type="body" idx="4294967295"/>
          </p:nvPr>
        </p:nvSpPr>
        <p:spPr>
          <a:xfrm>
            <a:off x="574675" y="1989138"/>
            <a:ext cx="8288338" cy="4411662"/>
          </a:xfrm>
        </p:spPr>
        <p:txBody>
          <a:bodyPr vert="horz" wrap="square" lIns="0" tIns="0" rIns="0" bIns="0" anchor="t" anchorCtr="0"/>
          <a:lstStyle/>
          <a:p>
            <a:pPr algn="just" eaLnBrk="1" hangingPunct="1">
              <a:buNone/>
            </a:pPr>
            <a:r>
              <a:rPr lang="zh-CN" altLang="en-US" sz="2800" b="1" dirty="0">
                <a:latin typeface="宋体" panose="02010600030101010101" pitchFamily="2" charset="-122"/>
              </a:rPr>
              <a:t>税率在税目的基础上，采用</a:t>
            </a:r>
            <a:r>
              <a:rPr lang="zh-CN" altLang="en-US" sz="2800" b="1" dirty="0">
                <a:latin typeface="Roman" pitchFamily="2" charset="0"/>
              </a:rPr>
              <a:t>“</a:t>
            </a:r>
            <a:r>
              <a:rPr lang="zh-CN" altLang="en-US" sz="2800" b="1" dirty="0">
                <a:latin typeface="宋体" panose="02010600030101010101" pitchFamily="2" charset="-122"/>
              </a:rPr>
              <a:t>一目一率</a:t>
            </a:r>
            <a:r>
              <a:rPr lang="zh-CN" altLang="en-US" sz="2800" b="1" dirty="0">
                <a:latin typeface="Roman" pitchFamily="2" charset="0"/>
              </a:rPr>
              <a:t>”</a:t>
            </a:r>
            <a:r>
              <a:rPr lang="zh-CN" altLang="en-US" sz="2800" b="1" dirty="0">
                <a:latin typeface="宋体" panose="02010600030101010101" pitchFamily="2" charset="-122"/>
              </a:rPr>
              <a:t>的方法，设置不同的税率或税额。</a:t>
            </a:r>
          </a:p>
          <a:p>
            <a:pPr eaLnBrk="1" hangingPunct="1">
              <a:buNone/>
            </a:pPr>
            <a:r>
              <a:rPr lang="zh-CN" altLang="en-US" sz="2400" b="1" dirty="0">
                <a:latin typeface="宋体" panose="02010600030101010101" pitchFamily="2" charset="-122"/>
              </a:rPr>
              <a:t>税率分为比例税率和定额税率、比例和定额相结合的复合税率三种类型。</a:t>
            </a:r>
          </a:p>
          <a:p>
            <a:pPr lvl="1" eaLnBrk="1" hangingPunct="1"/>
            <a:r>
              <a:rPr lang="zh-CN" altLang="en-US" sz="2400" b="1" dirty="0">
                <a:latin typeface="宋体" panose="02010600030101010101" pitchFamily="2" charset="-122"/>
              </a:rPr>
              <a:t>大多数应税消费品采用比例税率，从</a:t>
            </a:r>
            <a:r>
              <a:rPr lang="en-US" altLang="zh-CN" sz="2400" b="1" dirty="0">
                <a:latin typeface="宋体" panose="02010600030101010101" pitchFamily="2" charset="-122"/>
              </a:rPr>
              <a:t>1%</a:t>
            </a:r>
            <a:r>
              <a:rPr lang="zh-CN" altLang="en-US" sz="2400" b="1" dirty="0">
                <a:latin typeface="宋体" panose="02010600030101010101" pitchFamily="2" charset="-122"/>
              </a:rPr>
              <a:t>到</a:t>
            </a:r>
            <a:r>
              <a:rPr lang="en-US" altLang="zh-CN" sz="2400" b="1" dirty="0">
                <a:latin typeface="宋体" panose="02010600030101010101" pitchFamily="2" charset="-122"/>
              </a:rPr>
              <a:t>56%</a:t>
            </a:r>
            <a:r>
              <a:rPr lang="zh-CN" altLang="en-US" sz="2400" b="1" dirty="0">
                <a:latin typeface="宋体" panose="02010600030101010101" pitchFamily="2" charset="-122"/>
              </a:rPr>
              <a:t>不等；</a:t>
            </a:r>
          </a:p>
          <a:p>
            <a:pPr lvl="1" eaLnBrk="1" hangingPunct="1"/>
            <a:r>
              <a:rPr lang="zh-CN" altLang="en-US" sz="2400" b="1" dirty="0">
                <a:latin typeface="宋体" panose="02010600030101010101" pitchFamily="2" charset="-122"/>
              </a:rPr>
              <a:t>黄酒、啤酒和成品油，采用定额税率形式；</a:t>
            </a:r>
          </a:p>
          <a:p>
            <a:pPr lvl="1" eaLnBrk="1" hangingPunct="1"/>
            <a:r>
              <a:rPr lang="zh-CN" altLang="en-US" sz="2400" b="1" dirty="0">
                <a:latin typeface="宋体" panose="02010600030101010101" pitchFamily="2" charset="-122"/>
              </a:rPr>
              <a:t>而白酒和卷烟两种应税消费品实行定额税率与比例税率相结合的复合计税方式。 </a:t>
            </a:r>
          </a:p>
        </p:txBody>
      </p:sp>
      <p:sp>
        <p:nvSpPr>
          <p:cNvPr id="20484" name="Rectangle 4"/>
          <p:cNvSpPr>
            <a:spLocks noGrp="1"/>
          </p:cNvSpPr>
          <p:nvPr>
            <p:ph type="title" idx="4294967295"/>
          </p:nvPr>
        </p:nvSpPr>
        <p:spPr>
          <a:xfrm>
            <a:off x="609600" y="609600"/>
            <a:ext cx="7770813" cy="771525"/>
          </a:xfrm>
        </p:spPr>
        <p:txBody>
          <a:bodyPr vert="horz" wrap="square" lIns="0" tIns="0" rIns="0" bIns="0" anchor="t" anchorCtr="0"/>
          <a:lstStyle/>
          <a:p>
            <a:pPr eaLnBrk="1" hangingPunct="1">
              <a:buNone/>
            </a:pPr>
            <a:r>
              <a:rPr lang="zh-CN" altLang="en-US" sz="4000" dirty="0">
                <a:latin typeface="宋体" panose="02010600030101010101" pitchFamily="2" charset="-122"/>
              </a:rPr>
              <a:t>（三）、消费税的税率</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a:xfrm>
            <a:off x="457200" y="457200"/>
            <a:ext cx="8229600" cy="696913"/>
          </a:xfrm>
        </p:spPr>
        <p:txBody>
          <a:bodyPr vert="horz" wrap="square" lIns="0" tIns="0" rIns="0" bIns="0" anchor="t" anchorCtr="0"/>
          <a:lstStyle/>
          <a:p>
            <a:pPr eaLnBrk="1" hangingPunct="1">
              <a:buNone/>
            </a:pPr>
            <a:r>
              <a:rPr lang="zh-CN" altLang="en-US" sz="3500" dirty="0"/>
              <a:t>消费税税目税率（税额）表</a:t>
            </a:r>
          </a:p>
        </p:txBody>
      </p:sp>
      <p:graphicFrame>
        <p:nvGraphicFramePr>
          <p:cNvPr id="1026" name="Object 3"/>
          <p:cNvGraphicFramePr>
            <a:graphicFrameLocks/>
          </p:cNvGraphicFramePr>
          <p:nvPr>
            <p:ph idx="1"/>
          </p:nvPr>
        </p:nvGraphicFramePr>
        <p:xfrm>
          <a:off x="971550" y="1268413"/>
          <a:ext cx="7056438" cy="5256212"/>
        </p:xfrm>
        <a:graphic>
          <a:graphicData uri="http://schemas.openxmlformats.org/presentationml/2006/ole">
            <p:oleObj spid="_x0000_s3076" r:id="rId3" imgW="5380597" imgH="4941537" progId="Word.Document.8">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idx="4294967295"/>
          </p:nvPr>
        </p:nvSpPr>
        <p:spPr>
          <a:xfrm>
            <a:off x="301625" y="476250"/>
            <a:ext cx="8540750" cy="139700"/>
          </a:xfrm>
        </p:spPr>
        <p:txBody>
          <a:bodyPr vert="horz" wrap="square" lIns="0" tIns="0" rIns="0" bIns="0" anchor="t" anchorCtr="0"/>
          <a:lstStyle/>
          <a:p>
            <a:pPr eaLnBrk="1" hangingPunct="1">
              <a:buNone/>
            </a:pPr>
            <a:endParaRPr lang="zh-CN" altLang="zh-CN" sz="4000" dirty="0"/>
          </a:p>
        </p:txBody>
      </p:sp>
      <p:graphicFrame>
        <p:nvGraphicFramePr>
          <p:cNvPr id="2050" name="Object 3"/>
          <p:cNvGraphicFramePr>
            <a:graphicFrameLocks/>
          </p:cNvGraphicFramePr>
          <p:nvPr>
            <p:ph idx="1"/>
          </p:nvPr>
        </p:nvGraphicFramePr>
        <p:xfrm>
          <a:off x="900113" y="692150"/>
          <a:ext cx="6985000" cy="5832475"/>
        </p:xfrm>
        <a:graphic>
          <a:graphicData uri="http://schemas.openxmlformats.org/presentationml/2006/ole">
            <p:oleObj spid="_x0000_s68609" r:id="rId3" imgW="5380597" imgH="6309227" progId="Word.Document.8">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a:xfrm>
            <a:off x="457200" y="457200"/>
            <a:ext cx="8229600" cy="95250"/>
          </a:xfrm>
        </p:spPr>
        <p:txBody>
          <a:bodyPr vert="horz" wrap="square" lIns="0" tIns="0" rIns="0" bIns="0" anchor="t" anchorCtr="0"/>
          <a:lstStyle/>
          <a:p>
            <a:pPr eaLnBrk="1" hangingPunct="1">
              <a:buNone/>
            </a:pPr>
            <a:endParaRPr lang="zh-CN" altLang="zh-CN" sz="4000" dirty="0"/>
          </a:p>
        </p:txBody>
      </p:sp>
      <p:graphicFrame>
        <p:nvGraphicFramePr>
          <p:cNvPr id="3074" name="Object 3"/>
          <p:cNvGraphicFramePr>
            <a:graphicFrameLocks/>
          </p:cNvGraphicFramePr>
          <p:nvPr>
            <p:ph idx="1"/>
          </p:nvPr>
        </p:nvGraphicFramePr>
        <p:xfrm>
          <a:off x="900113" y="836613"/>
          <a:ext cx="7272337" cy="5472112"/>
        </p:xfrm>
        <a:graphic>
          <a:graphicData uri="http://schemas.openxmlformats.org/presentationml/2006/ole">
            <p:oleObj spid="_x0000_s69633" r:id="rId3" imgW="5380597" imgH="5016420" progId="Word.Document.8">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457200" y="457200"/>
            <a:ext cx="8229600" cy="1371600"/>
          </a:xfrm>
        </p:spPr>
        <p:txBody>
          <a:bodyPr vert="horz" wrap="square" lIns="0" tIns="0" rIns="0" bIns="0" anchor="t" anchorCtr="0"/>
          <a:lstStyle/>
          <a:p>
            <a:pPr eaLnBrk="1" hangingPunct="1">
              <a:buNone/>
            </a:pPr>
            <a:endParaRPr lang="zh-CN" altLang="zh-CN" dirty="0">
              <a:latin typeface="宋体" panose="02010600030101010101" pitchFamily="2" charset="-122"/>
            </a:endParaRPr>
          </a:p>
        </p:txBody>
      </p:sp>
      <p:sp>
        <p:nvSpPr>
          <p:cNvPr id="21507" name="Rectangle 3"/>
          <p:cNvSpPr>
            <a:spLocks noGrp="1"/>
          </p:cNvSpPr>
          <p:nvPr>
            <p:ph type="body" idx="4294967295"/>
          </p:nvPr>
        </p:nvSpPr>
        <p:spPr>
          <a:xfrm>
            <a:off x="457200" y="1981200"/>
            <a:ext cx="8229600" cy="3886200"/>
          </a:xfrm>
        </p:spPr>
        <p:txBody>
          <a:bodyPr vert="horz" wrap="square" lIns="0" tIns="0" rIns="0" bIns="0" anchor="t" anchorCtr="0"/>
          <a:lstStyle/>
          <a:p>
            <a:pPr eaLnBrk="1" hangingPunct="1">
              <a:buNone/>
            </a:pPr>
            <a:r>
              <a:rPr lang="zh-CN" altLang="en-US" sz="2800" b="1" dirty="0">
                <a:latin typeface="宋体" panose="02010600030101010101" pitchFamily="2" charset="-122"/>
              </a:rPr>
              <a:t>税率适用规定：</a:t>
            </a:r>
          </a:p>
          <a:p>
            <a:pPr eaLnBrk="1" hangingPunct="1">
              <a:buNone/>
            </a:pPr>
            <a:r>
              <a:rPr lang="zh-CN" altLang="en-US" sz="2800" b="1" dirty="0">
                <a:latin typeface="宋体" panose="02010600030101010101" pitchFamily="2" charset="-122"/>
              </a:rPr>
              <a:t>兼营不同的应税消费品，应当分别核算。未分别核算，从高适用税率。</a:t>
            </a:r>
          </a:p>
          <a:p>
            <a:pPr eaLnBrk="1" hangingPunct="1">
              <a:buNone/>
            </a:pPr>
            <a:r>
              <a:rPr lang="zh-CN" altLang="en-US" sz="2800" b="1" dirty="0">
                <a:latin typeface="宋体" panose="02010600030101010101" pitchFamily="2" charset="-122"/>
              </a:rPr>
              <a:t>将不同税率的应税消费品组成成套消费品销售的，从高适用税率。</a:t>
            </a:r>
          </a:p>
          <a:p>
            <a:pPr lvl="1" eaLnBrk="1" hangingPunct="1"/>
            <a:endParaRPr lang="en-US" altLang="zh-CN" sz="2400" b="1" dirty="0">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684213" y="620713"/>
            <a:ext cx="7772400" cy="762000"/>
          </a:xfrm>
        </p:spPr>
        <p:txBody>
          <a:bodyPr vert="horz" wrap="square" lIns="0" tIns="0" rIns="0" bIns="0" anchor="t" anchorCtr="0"/>
          <a:lstStyle/>
          <a:p>
            <a:pPr eaLnBrk="1" hangingPunct="1">
              <a:buNone/>
            </a:pPr>
            <a:r>
              <a:rPr lang="zh-CN" altLang="en-US" dirty="0">
                <a:latin typeface="宋体" panose="02010600030101010101" pitchFamily="2" charset="-122"/>
              </a:rPr>
              <a:t>特殊税率规定：</a:t>
            </a:r>
          </a:p>
        </p:txBody>
      </p:sp>
      <p:sp>
        <p:nvSpPr>
          <p:cNvPr id="22531" name="Rectangle 3"/>
          <p:cNvSpPr>
            <a:spLocks noGrp="1"/>
          </p:cNvSpPr>
          <p:nvPr>
            <p:ph type="body" idx="4294967295"/>
          </p:nvPr>
        </p:nvSpPr>
        <p:spPr>
          <a:xfrm>
            <a:off x="685800" y="1557338"/>
            <a:ext cx="7772400" cy="4538662"/>
          </a:xfrm>
        </p:spPr>
        <p:txBody>
          <a:bodyPr vert="horz" wrap="square" lIns="0" tIns="0" rIns="0" bIns="0" anchor="t" anchorCtr="0"/>
          <a:lstStyle/>
          <a:p>
            <a:pPr lvl="1" eaLnBrk="1" hangingPunct="1">
              <a:lnSpc>
                <a:spcPct val="90000"/>
              </a:lnSpc>
            </a:pPr>
            <a:r>
              <a:rPr lang="zh-CN" altLang="en-US" b="1" dirty="0">
                <a:latin typeface="宋体" panose="02010600030101010101" pitchFamily="2" charset="-122"/>
              </a:rPr>
              <a:t>卷烟税率规定：</a:t>
            </a:r>
          </a:p>
          <a:p>
            <a:pPr lvl="1" eaLnBrk="1" hangingPunct="1"/>
            <a:endParaRPr lang="zh-CN" altLang="en-US" sz="2400" b="1" dirty="0">
              <a:latin typeface="宋体" panose="02010600030101010101" pitchFamily="2" charset="-122"/>
            </a:endParaRPr>
          </a:p>
          <a:p>
            <a:pPr lvl="1" eaLnBrk="1" hangingPunct="1"/>
            <a:r>
              <a:rPr lang="zh-CN" altLang="en-US" sz="2400" b="1" dirty="0">
                <a:latin typeface="宋体" panose="02010600030101010101" pitchFamily="2" charset="-122"/>
              </a:rPr>
              <a:t>自</a:t>
            </a:r>
            <a:r>
              <a:rPr lang="en-US" altLang="zh-CN" sz="2400" b="1" dirty="0">
                <a:latin typeface="宋体" panose="02010600030101010101" pitchFamily="2" charset="-122"/>
              </a:rPr>
              <a:t>2009</a:t>
            </a:r>
            <a:r>
              <a:rPr lang="zh-CN" altLang="en-US" sz="2400" b="1" dirty="0">
                <a:latin typeface="宋体" panose="02010600030101010101" pitchFamily="2" charset="-122"/>
              </a:rPr>
              <a:t>年</a:t>
            </a:r>
            <a:r>
              <a:rPr lang="en-US" altLang="zh-CN" sz="2400" b="1" dirty="0">
                <a:latin typeface="宋体" panose="02010600030101010101" pitchFamily="2" charset="-122"/>
              </a:rPr>
              <a:t>5</a:t>
            </a:r>
            <a:r>
              <a:rPr lang="zh-CN" altLang="en-US" sz="2400" b="1" dirty="0">
                <a:latin typeface="宋体" panose="02010600030101010101" pitchFamily="2" charset="-122"/>
              </a:rPr>
              <a:t>月</a:t>
            </a:r>
            <a:r>
              <a:rPr lang="en-US" altLang="zh-CN" sz="2400" b="1" dirty="0">
                <a:latin typeface="宋体" panose="02010600030101010101" pitchFamily="2" charset="-122"/>
              </a:rPr>
              <a:t>1</a:t>
            </a:r>
            <a:r>
              <a:rPr lang="zh-CN" altLang="en-US" sz="2400" b="1" dirty="0">
                <a:latin typeface="宋体" panose="02010600030101010101" pitchFamily="2" charset="-122"/>
              </a:rPr>
              <a:t>日起，对卷烟首先征收一道从量定额税，单位税额为每大箱</a:t>
            </a:r>
            <a:r>
              <a:rPr lang="en-US" altLang="zh-CN" sz="2400" b="1" dirty="0">
                <a:latin typeface="宋体" panose="02010600030101010101" pitchFamily="2" charset="-122"/>
              </a:rPr>
              <a:t>(</a:t>
            </a:r>
            <a:r>
              <a:rPr lang="zh-CN" altLang="en-US" sz="2400" b="1" dirty="0">
                <a:latin typeface="宋体" panose="02010600030101010101" pitchFamily="2" charset="-122"/>
              </a:rPr>
              <a:t>５万支</a:t>
            </a:r>
            <a:r>
              <a:rPr lang="en-US" altLang="zh-CN" sz="2400" b="1" dirty="0">
                <a:latin typeface="宋体" panose="02010600030101010101" pitchFamily="2" charset="-122"/>
              </a:rPr>
              <a:t>)150</a:t>
            </a:r>
            <a:r>
              <a:rPr lang="zh-CN" altLang="en-US" sz="2400" b="1" dirty="0">
                <a:latin typeface="宋体" panose="02010600030101010101" pitchFamily="2" charset="-122"/>
              </a:rPr>
              <a:t>元</a:t>
            </a:r>
            <a:r>
              <a:rPr lang="en-US" altLang="zh-CN" sz="2400" b="1" dirty="0">
                <a:latin typeface="宋体" panose="02010600030101010101" pitchFamily="2" charset="-122"/>
              </a:rPr>
              <a:t>(0.6</a:t>
            </a:r>
            <a:r>
              <a:rPr lang="zh-CN" altLang="en-US" sz="2400" b="1" dirty="0">
                <a:latin typeface="宋体" panose="02010600030101010101" pitchFamily="2" charset="-122"/>
              </a:rPr>
              <a:t>元</a:t>
            </a:r>
            <a:r>
              <a:rPr lang="en-US" altLang="zh-CN" sz="2400" b="1" dirty="0">
                <a:latin typeface="宋体" panose="02010600030101010101" pitchFamily="2" charset="-122"/>
              </a:rPr>
              <a:t>/</a:t>
            </a:r>
            <a:r>
              <a:rPr lang="zh-CN" altLang="en-US" sz="2400" b="1" dirty="0">
                <a:latin typeface="宋体" panose="02010600030101010101" pitchFamily="2" charset="-122"/>
              </a:rPr>
              <a:t>条或</a:t>
            </a:r>
            <a:r>
              <a:rPr lang="en-US" altLang="zh-CN" sz="2400" b="1" dirty="0">
                <a:latin typeface="宋体" panose="02010600030101010101" pitchFamily="2" charset="-122"/>
              </a:rPr>
              <a:t>0.003</a:t>
            </a:r>
            <a:r>
              <a:rPr lang="zh-CN" altLang="en-US" sz="2400" b="1" dirty="0">
                <a:latin typeface="宋体" panose="02010600030101010101" pitchFamily="2" charset="-122"/>
              </a:rPr>
              <a:t>元</a:t>
            </a:r>
            <a:r>
              <a:rPr lang="en-US" altLang="zh-CN" sz="2400" b="1" dirty="0">
                <a:latin typeface="宋体" panose="02010600030101010101" pitchFamily="2" charset="-122"/>
              </a:rPr>
              <a:t>/</a:t>
            </a:r>
            <a:r>
              <a:rPr lang="zh-CN" altLang="en-US" sz="2400" b="1" dirty="0">
                <a:latin typeface="宋体" panose="02010600030101010101" pitchFamily="2" charset="-122"/>
              </a:rPr>
              <a:t>支</a:t>
            </a:r>
            <a:r>
              <a:rPr lang="en-US" altLang="zh-CN" sz="2400" b="1" dirty="0">
                <a:latin typeface="宋体" panose="02010600030101010101" pitchFamily="2" charset="-122"/>
              </a:rPr>
              <a:t>)</a:t>
            </a:r>
            <a:r>
              <a:rPr lang="zh-CN" altLang="en-US" sz="2400" b="1" dirty="0">
                <a:latin typeface="宋体" panose="02010600030101010101" pitchFamily="2" charset="-122"/>
              </a:rPr>
              <a:t>；然后按照调拨价格再从价征税：</a:t>
            </a:r>
          </a:p>
          <a:p>
            <a:pPr lvl="2" eaLnBrk="1" hangingPunct="1"/>
            <a:r>
              <a:rPr lang="zh-CN" altLang="en-US" b="1" dirty="0">
                <a:latin typeface="宋体" panose="02010600030101010101" pitchFamily="2" charset="-122"/>
              </a:rPr>
              <a:t>甲类卷烟，即每标准条（</a:t>
            </a:r>
            <a:r>
              <a:rPr lang="en-US" altLang="zh-CN" b="1" dirty="0">
                <a:latin typeface="宋体" panose="02010600030101010101" pitchFamily="2" charset="-122"/>
              </a:rPr>
              <a:t>200</a:t>
            </a:r>
            <a:r>
              <a:rPr lang="zh-CN" altLang="en-US" b="1" dirty="0">
                <a:latin typeface="宋体" panose="02010600030101010101" pitchFamily="2" charset="-122"/>
              </a:rPr>
              <a:t>支，下同）调拨价格在</a:t>
            </a:r>
            <a:r>
              <a:rPr lang="en-US" altLang="zh-CN" b="1" dirty="0">
                <a:latin typeface="宋体" panose="02010600030101010101" pitchFamily="2" charset="-122"/>
              </a:rPr>
              <a:t>70</a:t>
            </a:r>
            <a:r>
              <a:rPr lang="zh-CN" altLang="en-US" b="1" dirty="0">
                <a:latin typeface="宋体" panose="02010600030101010101" pitchFamily="2" charset="-122"/>
              </a:rPr>
              <a:t>元（不含增值税）以上（含</a:t>
            </a:r>
            <a:r>
              <a:rPr lang="en-US" altLang="zh-CN" b="1" dirty="0">
                <a:latin typeface="宋体" panose="02010600030101010101" pitchFamily="2" charset="-122"/>
              </a:rPr>
              <a:t>70</a:t>
            </a:r>
            <a:r>
              <a:rPr lang="zh-CN" altLang="en-US" b="1" dirty="0">
                <a:latin typeface="宋体" panose="02010600030101010101" pitchFamily="2" charset="-122"/>
              </a:rPr>
              <a:t>元）的卷烟，税率调整为</a:t>
            </a:r>
            <a:r>
              <a:rPr lang="en-US" altLang="zh-CN" b="1" dirty="0">
                <a:latin typeface="宋体" panose="02010600030101010101" pitchFamily="2" charset="-122"/>
              </a:rPr>
              <a:t>56%</a:t>
            </a:r>
            <a:r>
              <a:rPr lang="zh-CN" altLang="en-US" b="1" dirty="0">
                <a:latin typeface="宋体" panose="02010600030101010101" pitchFamily="2" charset="-122"/>
              </a:rPr>
              <a:t>。</a:t>
            </a:r>
          </a:p>
          <a:p>
            <a:pPr lvl="2" eaLnBrk="1" hangingPunct="1"/>
            <a:r>
              <a:rPr lang="zh-CN" altLang="en-US" b="1" dirty="0">
                <a:latin typeface="宋体" panose="02010600030101010101" pitchFamily="2" charset="-122"/>
              </a:rPr>
              <a:t>乙类卷烟，即每标准条调拨价格在</a:t>
            </a:r>
            <a:r>
              <a:rPr lang="en-US" altLang="zh-CN" b="1" dirty="0">
                <a:latin typeface="宋体" panose="02010600030101010101" pitchFamily="2" charset="-122"/>
              </a:rPr>
              <a:t>70</a:t>
            </a:r>
            <a:r>
              <a:rPr lang="zh-CN" altLang="en-US" b="1" dirty="0">
                <a:latin typeface="宋体" panose="02010600030101010101" pitchFamily="2" charset="-122"/>
              </a:rPr>
              <a:t>元（不含增值税）以下的卷烟，税率调整为</a:t>
            </a:r>
            <a:r>
              <a:rPr lang="en-US" altLang="zh-CN" b="1" dirty="0">
                <a:latin typeface="宋体" panose="02010600030101010101" pitchFamily="2" charset="-122"/>
              </a:rPr>
              <a:t>36%</a:t>
            </a:r>
            <a:r>
              <a:rPr lang="zh-CN" altLang="en-US" b="1" dirty="0">
                <a:latin typeface="宋体" panose="02010600030101010101" pitchFamily="2" charset="-122"/>
              </a:rPr>
              <a:t>。 </a:t>
            </a:r>
          </a:p>
          <a:p>
            <a:pPr lvl="1" eaLnBrk="1" hangingPunct="1"/>
            <a:r>
              <a:rPr lang="zh-CN" altLang="en-US" sz="2400" b="1" dirty="0">
                <a:latin typeface="宋体" panose="02010600030101010101" pitchFamily="2" charset="-122"/>
              </a:rPr>
              <a:t>雪茄烟生产环节的税率调整为</a:t>
            </a:r>
            <a:r>
              <a:rPr lang="en-US" altLang="zh-CN" sz="2400" b="1" dirty="0">
                <a:latin typeface="宋体" panose="02010600030101010101" pitchFamily="2" charset="-122"/>
              </a:rPr>
              <a:t>36%</a:t>
            </a:r>
            <a:r>
              <a:rPr lang="zh-CN" altLang="en-US" sz="2400" b="1" dirty="0">
                <a:latin typeface="宋体" panose="02010600030101010101" pitchFamily="2" charset="-122"/>
              </a:rPr>
              <a:t>。 </a:t>
            </a:r>
          </a:p>
          <a:p>
            <a:pPr lvl="1" eaLnBrk="1" hangingPunct="1">
              <a:lnSpc>
                <a:spcPct val="90000"/>
              </a:lnSpc>
              <a:buFontTx/>
              <a:buNone/>
            </a:pPr>
            <a:endParaRPr lang="en-US" altLang="zh-CN" sz="2400" b="1" dirty="0">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nvSpPr>
        <p:spPr>
          <a:xfrm>
            <a:off x="8534400" y="6326188"/>
            <a:ext cx="563563" cy="365125"/>
          </a:xfrm>
          <a:prstGeom prst="rect">
            <a:avLst/>
          </a:prstGeom>
          <a:noFill/>
          <a:ln w="9525">
            <a:noFill/>
          </a:ln>
        </p:spPr>
        <p:txBody>
          <a:bodyPr anchor="ctr" anchorCtr="0"/>
          <a:lstStyle/>
          <a:p>
            <a:pPr algn="r"/>
            <a:fld id="{9A0DB2DC-4C9A-4742-B13C-FB6460FD3503}" type="slidenum">
              <a:rPr lang="en-US" altLang="zh-CN" sz="1200" dirty="0">
                <a:solidFill>
                  <a:schemeClr val="tx2"/>
                </a:solidFill>
                <a:latin typeface="Arial" panose="020B0604020202020204" pitchFamily="34" charset="0"/>
              </a:rPr>
              <a:pPr algn="r"/>
              <a:t>2</a:t>
            </a:fld>
            <a:endParaRPr lang="en-US" altLang="zh-CN" sz="1200" dirty="0">
              <a:solidFill>
                <a:schemeClr val="tx2"/>
              </a:solidFill>
              <a:latin typeface="Arial" panose="020B0604020202020204" pitchFamily="34" charset="0"/>
            </a:endParaRPr>
          </a:p>
        </p:txBody>
      </p:sp>
      <p:sp>
        <p:nvSpPr>
          <p:cNvPr id="8195" name="Text Box 4"/>
          <p:cNvSpPr txBox="1"/>
          <p:nvPr/>
        </p:nvSpPr>
        <p:spPr>
          <a:xfrm>
            <a:off x="1327150" y="536575"/>
            <a:ext cx="6529388" cy="641350"/>
          </a:xfrm>
          <a:prstGeom prst="rect">
            <a:avLst/>
          </a:prstGeom>
          <a:noFill/>
          <a:ln w="9525">
            <a:noFill/>
          </a:ln>
        </p:spPr>
        <p:txBody>
          <a:bodyPr>
            <a:spAutoFit/>
          </a:bodyPr>
          <a:lstStyle/>
          <a:p>
            <a:pPr algn="ctr"/>
            <a:endParaRPr lang="zh-CN" altLang="zh-CN" sz="3600" b="1" dirty="0">
              <a:solidFill>
                <a:srgbClr val="BE0A06"/>
              </a:solidFill>
              <a:latin typeface="Arial" panose="020B0604020202020204" pitchFamily="34" charset="0"/>
            </a:endParaRPr>
          </a:p>
        </p:txBody>
      </p:sp>
      <p:sp>
        <p:nvSpPr>
          <p:cNvPr id="8196" name="Text Box 5"/>
          <p:cNvSpPr txBox="1"/>
          <p:nvPr/>
        </p:nvSpPr>
        <p:spPr>
          <a:xfrm>
            <a:off x="735013" y="1109663"/>
            <a:ext cx="1687512" cy="366712"/>
          </a:xfrm>
          <a:prstGeom prst="rect">
            <a:avLst/>
          </a:prstGeom>
          <a:noFill/>
          <a:ln w="9525">
            <a:noFill/>
          </a:ln>
        </p:spPr>
        <p:txBody>
          <a:bodyPr>
            <a:spAutoFit/>
          </a:bodyPr>
          <a:lstStyle/>
          <a:p>
            <a:endParaRPr lang="zh-CN" altLang="zh-CN" sz="1800" dirty="0">
              <a:solidFill>
                <a:schemeClr val="tx1"/>
              </a:solidFill>
              <a:latin typeface="Arial" panose="020B0604020202020204" pitchFamily="34" charset="0"/>
            </a:endParaRPr>
          </a:p>
        </p:txBody>
      </p:sp>
      <p:grpSp>
        <p:nvGrpSpPr>
          <p:cNvPr id="8197" name="Group 5"/>
          <p:cNvGrpSpPr/>
          <p:nvPr/>
        </p:nvGrpSpPr>
        <p:grpSpPr>
          <a:xfrm>
            <a:off x="4659313" y="2374900"/>
            <a:ext cx="1314450" cy="1128713"/>
            <a:chOff x="0" y="0"/>
            <a:chExt cx="1192" cy="959"/>
          </a:xfrm>
        </p:grpSpPr>
        <p:grpSp>
          <p:nvGrpSpPr>
            <p:cNvPr id="8226" name="Group 6"/>
            <p:cNvGrpSpPr/>
            <p:nvPr/>
          </p:nvGrpSpPr>
          <p:grpSpPr>
            <a:xfrm>
              <a:off x="0" y="0"/>
              <a:ext cx="1192" cy="959"/>
              <a:chOff x="0" y="0"/>
              <a:chExt cx="1549" cy="1351"/>
            </a:xfrm>
          </p:grpSpPr>
          <p:sp>
            <p:nvSpPr>
              <p:cNvPr id="8228" name="AutoShape 8"/>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zh-CN" dirty="0">
                  <a:latin typeface="Arial" panose="020B0604020202020204" pitchFamily="34" charset="0"/>
                </a:endParaRPr>
              </a:p>
            </p:txBody>
          </p:sp>
          <p:sp>
            <p:nvSpPr>
              <p:cNvPr id="8229" name="AutoShape 9"/>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sp>
            <p:nvSpPr>
              <p:cNvPr id="8230" name="AutoShape 10"/>
              <p:cNvSpPr/>
              <p:nvPr/>
            </p:nvSpPr>
            <p:spPr>
              <a:xfrm>
                <a:off x="90" y="80"/>
                <a:ext cx="1350" cy="1168"/>
              </a:xfrm>
              <a:prstGeom prst="hexagon">
                <a:avLst>
                  <a:gd name="adj" fmla="val 28895"/>
                  <a:gd name="vf" fmla="val 115470"/>
                </a:avLst>
              </a:prstGeom>
              <a:gradFill rotWithShape="1">
                <a:gsLst>
                  <a:gs pos="0">
                    <a:srgbClr val="7262EC"/>
                  </a:gs>
                  <a:gs pos="100000">
                    <a:srgbClr val="2614AA"/>
                  </a:gs>
                </a:gsLst>
                <a:lin ang="189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grpSp>
        <p:sp>
          <p:nvSpPr>
            <p:cNvPr id="8227" name="Text Box 11"/>
            <p:cNvSpPr txBox="1"/>
            <p:nvPr/>
          </p:nvSpPr>
          <p:spPr>
            <a:xfrm>
              <a:off x="513" y="255"/>
              <a:ext cx="166" cy="311"/>
            </a:xfrm>
            <a:prstGeom prst="rect">
              <a:avLst/>
            </a:prstGeom>
            <a:noFill/>
            <a:ln w="9525">
              <a:noFill/>
            </a:ln>
          </p:spPr>
          <p:txBody>
            <a:bodyPr wrap="none">
              <a:spAutoFit/>
            </a:bodyPr>
            <a:lstStyle/>
            <a:p>
              <a:pPr algn="ctr" eaLnBrk="0" hangingPunct="0"/>
              <a:endParaRPr lang="zh-CN" altLang="zh-CN" sz="1800" b="1" dirty="0">
                <a:solidFill>
                  <a:srgbClr val="FFFFFF"/>
                </a:solidFill>
                <a:latin typeface="Arial" panose="020B0604020202020204" pitchFamily="34" charset="0"/>
              </a:endParaRPr>
            </a:p>
          </p:txBody>
        </p:sp>
      </p:grpSp>
      <p:grpSp>
        <p:nvGrpSpPr>
          <p:cNvPr id="8198" name="Group 17"/>
          <p:cNvGrpSpPr/>
          <p:nvPr/>
        </p:nvGrpSpPr>
        <p:grpSpPr>
          <a:xfrm>
            <a:off x="2411413" y="3119438"/>
            <a:ext cx="1454150" cy="1268412"/>
            <a:chOff x="0" y="0"/>
            <a:chExt cx="1193" cy="959"/>
          </a:xfrm>
        </p:grpSpPr>
        <p:grpSp>
          <p:nvGrpSpPr>
            <p:cNvPr id="8221" name="Group 18"/>
            <p:cNvGrpSpPr/>
            <p:nvPr/>
          </p:nvGrpSpPr>
          <p:grpSpPr>
            <a:xfrm>
              <a:off x="0" y="0"/>
              <a:ext cx="1193" cy="959"/>
              <a:chOff x="0" y="0"/>
              <a:chExt cx="1549" cy="1351"/>
            </a:xfrm>
          </p:grpSpPr>
          <p:sp>
            <p:nvSpPr>
              <p:cNvPr id="8223" name="AutoShape 20"/>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zh-CN" dirty="0">
                  <a:latin typeface="Arial" panose="020B0604020202020204" pitchFamily="34" charset="0"/>
                </a:endParaRPr>
              </a:p>
            </p:txBody>
          </p:sp>
          <p:sp>
            <p:nvSpPr>
              <p:cNvPr id="8224" name="AutoShape 21"/>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sp>
            <p:nvSpPr>
              <p:cNvPr id="8225" name="AutoShape 22"/>
              <p:cNvSpPr/>
              <p:nvPr/>
            </p:nvSpPr>
            <p:spPr>
              <a:xfrm>
                <a:off x="90" y="80"/>
                <a:ext cx="1350" cy="1168"/>
              </a:xfrm>
              <a:prstGeom prst="hexagon">
                <a:avLst>
                  <a:gd name="adj" fmla="val 28895"/>
                  <a:gd name="vf" fmla="val 115470"/>
                </a:avLst>
              </a:prstGeom>
              <a:gradFill rotWithShape="1">
                <a:gsLst>
                  <a:gs pos="0">
                    <a:srgbClr val="24B443"/>
                  </a:gs>
                  <a:gs pos="100000">
                    <a:srgbClr val="115D16"/>
                  </a:gs>
                </a:gsLst>
                <a:lin ang="189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grpSp>
        <p:sp>
          <p:nvSpPr>
            <p:cNvPr id="8222" name="Text Box 23"/>
            <p:cNvSpPr txBox="1"/>
            <p:nvPr/>
          </p:nvSpPr>
          <p:spPr>
            <a:xfrm>
              <a:off x="535" y="248"/>
              <a:ext cx="134" cy="278"/>
            </a:xfrm>
            <a:prstGeom prst="rect">
              <a:avLst/>
            </a:prstGeom>
            <a:noFill/>
            <a:ln w="9525">
              <a:noFill/>
            </a:ln>
          </p:spPr>
          <p:txBody>
            <a:bodyPr wrap="none">
              <a:spAutoFit/>
            </a:bodyPr>
            <a:lstStyle/>
            <a:p>
              <a:pPr algn="ctr" eaLnBrk="0" hangingPunct="0"/>
              <a:endParaRPr lang="zh-CN" altLang="zh-CN" sz="1800" b="1" dirty="0">
                <a:solidFill>
                  <a:srgbClr val="FFFFFF"/>
                </a:solidFill>
                <a:latin typeface="Arial" panose="020B0604020202020204" pitchFamily="34" charset="0"/>
              </a:endParaRPr>
            </a:p>
          </p:txBody>
        </p:sp>
      </p:grpSp>
      <p:grpSp>
        <p:nvGrpSpPr>
          <p:cNvPr id="8199" name="Group 23"/>
          <p:cNvGrpSpPr/>
          <p:nvPr/>
        </p:nvGrpSpPr>
        <p:grpSpPr>
          <a:xfrm>
            <a:off x="3062288" y="5013325"/>
            <a:ext cx="1581150" cy="1204913"/>
            <a:chOff x="0" y="0"/>
            <a:chExt cx="1193" cy="959"/>
          </a:xfrm>
        </p:grpSpPr>
        <p:grpSp>
          <p:nvGrpSpPr>
            <p:cNvPr id="8216" name="Group 24"/>
            <p:cNvGrpSpPr/>
            <p:nvPr/>
          </p:nvGrpSpPr>
          <p:grpSpPr>
            <a:xfrm>
              <a:off x="0" y="0"/>
              <a:ext cx="1193" cy="959"/>
              <a:chOff x="0" y="0"/>
              <a:chExt cx="1549" cy="1351"/>
            </a:xfrm>
          </p:grpSpPr>
          <p:sp>
            <p:nvSpPr>
              <p:cNvPr id="8218" name="AutoShape 26"/>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zh-CN" dirty="0">
                  <a:latin typeface="Arial" panose="020B0604020202020204" pitchFamily="34" charset="0"/>
                </a:endParaRPr>
              </a:p>
            </p:txBody>
          </p:sp>
          <p:sp>
            <p:nvSpPr>
              <p:cNvPr id="8219" name="AutoShape 27"/>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sp>
            <p:nvSpPr>
              <p:cNvPr id="8220" name="AutoShape 28"/>
              <p:cNvSpPr/>
              <p:nvPr/>
            </p:nvSpPr>
            <p:spPr>
              <a:xfrm>
                <a:off x="90" y="80"/>
                <a:ext cx="1350" cy="1168"/>
              </a:xfrm>
              <a:prstGeom prst="hexagon">
                <a:avLst>
                  <a:gd name="adj" fmla="val 28895"/>
                  <a:gd name="vf" fmla="val 115470"/>
                </a:avLst>
              </a:prstGeom>
              <a:gradFill rotWithShape="1">
                <a:gsLst>
                  <a:gs pos="0">
                    <a:srgbClr val="0066CC"/>
                  </a:gs>
                  <a:gs pos="100000">
                    <a:srgbClr val="002F5E"/>
                  </a:gs>
                </a:gsLst>
                <a:lin ang="54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grpSp>
        <p:sp>
          <p:nvSpPr>
            <p:cNvPr id="8217" name="Text Box 29"/>
            <p:cNvSpPr txBox="1"/>
            <p:nvPr/>
          </p:nvSpPr>
          <p:spPr>
            <a:xfrm>
              <a:off x="534" y="246"/>
              <a:ext cx="139" cy="292"/>
            </a:xfrm>
            <a:prstGeom prst="rect">
              <a:avLst/>
            </a:prstGeom>
            <a:noFill/>
            <a:ln w="9525">
              <a:noFill/>
            </a:ln>
          </p:spPr>
          <p:txBody>
            <a:bodyPr wrap="none">
              <a:spAutoFit/>
            </a:bodyPr>
            <a:lstStyle/>
            <a:p>
              <a:pPr algn="ctr" eaLnBrk="0" hangingPunct="0"/>
              <a:endParaRPr lang="zh-CN" altLang="zh-CN" sz="1800" b="1" dirty="0">
                <a:solidFill>
                  <a:srgbClr val="FFFFFF"/>
                </a:solidFill>
                <a:latin typeface="Arial" panose="020B0604020202020204" pitchFamily="34" charset="0"/>
              </a:endParaRPr>
            </a:p>
          </p:txBody>
        </p:sp>
      </p:grpSp>
      <p:sp>
        <p:nvSpPr>
          <p:cNvPr id="8200" name="Oval 30"/>
          <p:cNvSpPr/>
          <p:nvPr/>
        </p:nvSpPr>
        <p:spPr>
          <a:xfrm>
            <a:off x="3044825" y="2901950"/>
            <a:ext cx="3063875" cy="3032125"/>
          </a:xfrm>
          <a:prstGeom prst="ellipse">
            <a:avLst/>
          </a:prstGeom>
          <a:noFill/>
          <a:ln w="28575" cap="rnd" cmpd="sng">
            <a:solidFill>
              <a:srgbClr val="003399"/>
            </a:solidFill>
            <a:prstDash val="sysDot"/>
            <a:headEnd type="none" w="med" len="med"/>
            <a:tailEnd type="none" w="med" len="med"/>
          </a:ln>
        </p:spPr>
        <p:txBody>
          <a:bodyPr wrap="none" anchor="ctr" anchorCtr="0"/>
          <a:lstStyle/>
          <a:p>
            <a:pPr algn="ctr"/>
            <a:endParaRPr lang="zh-CN" altLang="zh-CN" sz="1800" dirty="0">
              <a:solidFill>
                <a:schemeClr val="tx1"/>
              </a:solidFill>
              <a:latin typeface="Arial" panose="020B0604020202020204" pitchFamily="34" charset="0"/>
            </a:endParaRPr>
          </a:p>
        </p:txBody>
      </p:sp>
      <p:sp>
        <p:nvSpPr>
          <p:cNvPr id="8201" name="AutoShape 32"/>
          <p:cNvSpPr/>
          <p:nvPr/>
        </p:nvSpPr>
        <p:spPr>
          <a:xfrm>
            <a:off x="7112000" y="2032000"/>
            <a:ext cx="1854200" cy="1003300"/>
          </a:xfrm>
          <a:prstGeom prst="accentBorderCallout1">
            <a:avLst>
              <a:gd name="adj1" fmla="val 11394"/>
              <a:gd name="adj2" fmla="val -4111"/>
              <a:gd name="adj3" fmla="val 72153"/>
              <a:gd name="adj4" fmla="val -62755"/>
            </a:avLst>
          </a:prstGeom>
          <a:solidFill>
            <a:schemeClr val="accent1"/>
          </a:solidFill>
          <a:ln w="9525" cap="flat" cmpd="sng">
            <a:solidFill>
              <a:schemeClr val="tx1"/>
            </a:solidFill>
            <a:prstDash val="solid"/>
            <a:miter/>
            <a:headEnd type="none" w="med" len="med"/>
            <a:tailEnd type="none" w="med" len="med"/>
          </a:ln>
        </p:spPr>
        <p:txBody>
          <a:bodyPr/>
          <a:lstStyle/>
          <a:p>
            <a:r>
              <a:rPr lang="zh-CN" altLang="en-US" sz="2000" dirty="0">
                <a:solidFill>
                  <a:schemeClr val="tx1"/>
                </a:solidFill>
                <a:latin typeface="Arial" panose="020B0604020202020204" pitchFamily="34" charset="0"/>
              </a:rPr>
              <a:t>消费税的概念及我国消费税的特点</a:t>
            </a:r>
          </a:p>
        </p:txBody>
      </p:sp>
      <p:sp>
        <p:nvSpPr>
          <p:cNvPr id="8202" name="AutoShape 34"/>
          <p:cNvSpPr/>
          <p:nvPr/>
        </p:nvSpPr>
        <p:spPr>
          <a:xfrm>
            <a:off x="325438" y="2725738"/>
            <a:ext cx="1376362" cy="762000"/>
          </a:xfrm>
          <a:prstGeom prst="accentBorderCallout1">
            <a:avLst>
              <a:gd name="adj1" fmla="val 15000"/>
              <a:gd name="adj2" fmla="val 105537"/>
              <a:gd name="adj3" fmla="val 126454"/>
              <a:gd name="adj4" fmla="val 151282"/>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000" dirty="0">
                <a:solidFill>
                  <a:schemeClr val="tx1"/>
                </a:solidFill>
                <a:latin typeface="Arial" panose="020B0604020202020204" pitchFamily="34" charset="0"/>
              </a:rPr>
              <a:t>消费税的征收管理</a:t>
            </a:r>
          </a:p>
        </p:txBody>
      </p:sp>
      <p:sp>
        <p:nvSpPr>
          <p:cNvPr id="8203" name="AutoShape 35"/>
          <p:cNvSpPr/>
          <p:nvPr/>
        </p:nvSpPr>
        <p:spPr>
          <a:xfrm>
            <a:off x="185738" y="5492750"/>
            <a:ext cx="2006600" cy="762000"/>
          </a:xfrm>
          <a:prstGeom prst="accentBorderCallout1">
            <a:avLst>
              <a:gd name="adj1" fmla="val 5324"/>
              <a:gd name="adj2" fmla="val 105718"/>
              <a:gd name="adj3" fmla="val 18815"/>
              <a:gd name="adj4" fmla="val 142968"/>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000" dirty="0">
                <a:solidFill>
                  <a:schemeClr val="tx1"/>
                </a:solidFill>
                <a:latin typeface="Arial" panose="020B0604020202020204" pitchFamily="34" charset="0"/>
              </a:rPr>
              <a:t>消费税应纳税额计算</a:t>
            </a:r>
          </a:p>
        </p:txBody>
      </p:sp>
      <p:sp>
        <p:nvSpPr>
          <p:cNvPr id="8204" name="AutoShape 36"/>
          <p:cNvSpPr/>
          <p:nvPr/>
        </p:nvSpPr>
        <p:spPr>
          <a:xfrm>
            <a:off x="7213600" y="3873500"/>
            <a:ext cx="1574800" cy="1022350"/>
          </a:xfrm>
          <a:prstGeom prst="accentBorderCallout1">
            <a:avLst>
              <a:gd name="adj1" fmla="val 17306"/>
              <a:gd name="adj2" fmla="val -4838"/>
              <a:gd name="adj3" fmla="val 69722"/>
              <a:gd name="adj4" fmla="val -41116"/>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000" dirty="0">
                <a:solidFill>
                  <a:schemeClr val="tx1"/>
                </a:solidFill>
                <a:latin typeface="Arial" panose="020B0604020202020204" pitchFamily="34" charset="0"/>
              </a:rPr>
              <a:t>纳税人、</a:t>
            </a:r>
            <a:br>
              <a:rPr lang="zh-CN" altLang="en-US" sz="2000" dirty="0">
                <a:solidFill>
                  <a:schemeClr val="tx1"/>
                </a:solidFill>
                <a:latin typeface="Arial" panose="020B0604020202020204" pitchFamily="34" charset="0"/>
              </a:rPr>
            </a:br>
            <a:r>
              <a:rPr lang="zh-CN" altLang="en-US" sz="2000" dirty="0">
                <a:solidFill>
                  <a:schemeClr val="tx1"/>
                </a:solidFill>
                <a:latin typeface="Arial" panose="020B0604020202020204" pitchFamily="34" charset="0"/>
              </a:rPr>
              <a:t>征税范围和税率规定</a:t>
            </a:r>
          </a:p>
        </p:txBody>
      </p:sp>
      <p:grpSp>
        <p:nvGrpSpPr>
          <p:cNvPr id="8205" name="Group 35"/>
          <p:cNvGrpSpPr/>
          <p:nvPr/>
        </p:nvGrpSpPr>
        <p:grpSpPr>
          <a:xfrm>
            <a:off x="5338763" y="4049713"/>
            <a:ext cx="1250950" cy="1090612"/>
            <a:chOff x="0" y="0"/>
            <a:chExt cx="1193" cy="959"/>
          </a:xfrm>
        </p:grpSpPr>
        <p:grpSp>
          <p:nvGrpSpPr>
            <p:cNvPr id="8211" name="Group 36"/>
            <p:cNvGrpSpPr/>
            <p:nvPr/>
          </p:nvGrpSpPr>
          <p:grpSpPr>
            <a:xfrm>
              <a:off x="0" y="0"/>
              <a:ext cx="1193" cy="959"/>
              <a:chOff x="0" y="0"/>
              <a:chExt cx="1549" cy="1351"/>
            </a:xfrm>
          </p:grpSpPr>
          <p:sp>
            <p:nvSpPr>
              <p:cNvPr id="8213" name="AutoShape 39"/>
              <p:cNvSpPr/>
              <p:nvPr/>
            </p:nvSpPr>
            <p:spPr>
              <a:xfrm>
                <a:off x="13" y="23"/>
                <a:ext cx="1536" cy="1328"/>
              </a:xfrm>
              <a:prstGeom prst="hexagon">
                <a:avLst>
                  <a:gd name="adj" fmla="val 28915"/>
                  <a:gd name="vf" fmla="val 115470"/>
                </a:avLst>
              </a:prstGeom>
              <a:solidFill>
                <a:srgbClr val="808080"/>
              </a:solidFill>
              <a:ln w="9525">
                <a:noFill/>
              </a:ln>
            </p:spPr>
            <p:txBody>
              <a:bodyPr wrap="none" anchor="ctr" anchorCtr="0"/>
              <a:lstStyle/>
              <a:p>
                <a:pPr algn="ctr"/>
                <a:endParaRPr lang="zh-CN" altLang="zh-CN" dirty="0">
                  <a:latin typeface="Arial" panose="020B0604020202020204" pitchFamily="34" charset="0"/>
                </a:endParaRPr>
              </a:p>
            </p:txBody>
          </p:sp>
          <p:sp>
            <p:nvSpPr>
              <p:cNvPr id="8214" name="AutoShape 40"/>
              <p:cNvSpPr/>
              <p:nvPr/>
            </p:nvSpPr>
            <p:spPr>
              <a:xfrm>
                <a:off x="0" y="0"/>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18900000" scaled="1"/>
                <a:tileRect/>
              </a:gradFill>
              <a:ln w="9525" cap="flat" cmpd="sng">
                <a:solidFill>
                  <a:srgbClr val="C0C0C0"/>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sp>
            <p:nvSpPr>
              <p:cNvPr id="8215" name="AutoShape 41"/>
              <p:cNvSpPr/>
              <p:nvPr/>
            </p:nvSpPr>
            <p:spPr>
              <a:xfrm>
                <a:off x="90" y="80"/>
                <a:ext cx="1350" cy="1168"/>
              </a:xfrm>
              <a:prstGeom prst="hexagon">
                <a:avLst>
                  <a:gd name="adj" fmla="val 28895"/>
                  <a:gd name="vf" fmla="val 115470"/>
                </a:avLst>
              </a:prstGeom>
              <a:gradFill rotWithShape="1">
                <a:gsLst>
                  <a:gs pos="0">
                    <a:srgbClr val="3E565A"/>
                  </a:gs>
                  <a:gs pos="100000">
                    <a:srgbClr val="85B9C3"/>
                  </a:gs>
                </a:gsLst>
                <a:lin ang="18900000" scaled="1"/>
                <a:tileRect/>
              </a:gradFill>
              <a:ln w="9525" cap="flat" cmpd="sng">
                <a:solidFill>
                  <a:srgbClr val="FFFFFF"/>
                </a:solidFill>
                <a:prstDash val="solid"/>
                <a:miter/>
                <a:headEnd type="none" w="med" len="med"/>
                <a:tailEnd type="none" w="med" len="med"/>
              </a:ln>
            </p:spPr>
            <p:txBody>
              <a:bodyPr wrap="none" anchor="ctr" anchorCtr="0"/>
              <a:lstStyle/>
              <a:p>
                <a:pPr algn="ctr"/>
                <a:endParaRPr lang="zh-CN" altLang="zh-CN" dirty="0">
                  <a:latin typeface="Arial" panose="020B0604020202020204" pitchFamily="34" charset="0"/>
                </a:endParaRPr>
              </a:p>
            </p:txBody>
          </p:sp>
        </p:grpSp>
        <p:sp>
          <p:nvSpPr>
            <p:cNvPr id="8212" name="Text Box 42"/>
            <p:cNvSpPr txBox="1"/>
            <p:nvPr/>
          </p:nvSpPr>
          <p:spPr>
            <a:xfrm>
              <a:off x="516" y="261"/>
              <a:ext cx="176" cy="322"/>
            </a:xfrm>
            <a:prstGeom prst="rect">
              <a:avLst/>
            </a:prstGeom>
            <a:noFill/>
            <a:ln w="9525">
              <a:noFill/>
            </a:ln>
          </p:spPr>
          <p:txBody>
            <a:bodyPr wrap="none">
              <a:spAutoFit/>
            </a:bodyPr>
            <a:lstStyle/>
            <a:p>
              <a:pPr algn="ctr" eaLnBrk="0" hangingPunct="0"/>
              <a:endParaRPr lang="zh-CN" altLang="zh-CN" sz="1800" b="1" dirty="0">
                <a:solidFill>
                  <a:srgbClr val="FFFFFF"/>
                </a:solidFill>
                <a:latin typeface="Arial" panose="020B0604020202020204" pitchFamily="34" charset="0"/>
              </a:endParaRPr>
            </a:p>
          </p:txBody>
        </p:sp>
      </p:grpSp>
      <p:sp>
        <p:nvSpPr>
          <p:cNvPr id="8206" name="Text Box 43"/>
          <p:cNvSpPr txBox="1"/>
          <p:nvPr/>
        </p:nvSpPr>
        <p:spPr>
          <a:xfrm>
            <a:off x="373063" y="1955800"/>
            <a:ext cx="4467225" cy="946150"/>
          </a:xfrm>
          <a:prstGeom prst="rect">
            <a:avLst/>
          </a:prstGeom>
          <a:noFill/>
          <a:ln w="9525">
            <a:noFill/>
          </a:ln>
        </p:spPr>
        <p:txBody>
          <a:bodyPr>
            <a:spAutoFit/>
          </a:bodyPr>
          <a:lstStyle/>
          <a:p>
            <a:pPr eaLnBrk="0" hangingPunct="0">
              <a:spcBef>
                <a:spcPct val="20000"/>
              </a:spcBef>
              <a:buClr>
                <a:srgbClr val="1CFC41"/>
              </a:buClr>
              <a:buFont typeface="Wingdings" panose="05000000000000000000" pitchFamily="2" charset="2"/>
              <a:buBlip>
                <a:blip r:embed="rId2"/>
              </a:buBlip>
            </a:pPr>
            <a:r>
              <a:rPr lang="zh-CN" altLang="en-US" sz="2800" dirty="0">
                <a:solidFill>
                  <a:schemeClr val="tx1"/>
                </a:solidFill>
                <a:latin typeface="Arial" panose="020B0604020202020204" pitchFamily="34" charset="0"/>
              </a:rPr>
              <a:t>本节逻辑结构图</a:t>
            </a:r>
          </a:p>
          <a:p>
            <a:pPr>
              <a:buNone/>
            </a:pPr>
            <a:endParaRPr lang="en-US" altLang="zh-CN" sz="2800" dirty="0">
              <a:solidFill>
                <a:schemeClr val="tx1"/>
              </a:solidFill>
              <a:latin typeface="Arial" panose="020B0604020202020204" pitchFamily="34" charset="0"/>
            </a:endParaRPr>
          </a:p>
        </p:txBody>
      </p:sp>
      <p:sp>
        <p:nvSpPr>
          <p:cNvPr id="6186" name="Text Box 44"/>
          <p:cNvSpPr txBox="1">
            <a:spLocks noChangeArrowheads="1"/>
          </p:cNvSpPr>
          <p:nvPr/>
        </p:nvSpPr>
        <p:spPr bwMode="auto">
          <a:xfrm>
            <a:off x="1758950" y="358775"/>
            <a:ext cx="6072188" cy="1198880"/>
          </a:xfrm>
          <a:prstGeom prst="rect">
            <a:avLst/>
          </a:prstGeom>
          <a:noFill/>
          <a:ln w="9525">
            <a:noFill/>
            <a:miter lim="800000"/>
          </a:ln>
        </p:spPr>
        <p:txBody>
          <a:bodyPr>
            <a:spAutoFit/>
          </a:bodyPr>
          <a:lstStyle/>
          <a:p>
            <a:pPr marR="0" algn="ctr" defTabSz="914400">
              <a:buClrTx/>
              <a:buSzTx/>
              <a:buFont typeface="Arial" panose="020B0604020202020204" pitchFamily="34" charset="0"/>
              <a:buNone/>
              <a:defRPr/>
            </a:pPr>
            <a:r>
              <a:rPr kumimoji="0" lang="zh-CN" altLang="en-US" sz="3600"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第一节</a:t>
            </a:r>
            <a:r>
              <a:rPr kumimoji="0" lang="en-US" altLang="zh-CN" sz="3600"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0" lang="zh-CN" altLang="en-US" sz="3600"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消费税</a:t>
            </a:r>
            <a:endParaRPr kumimoji="0" lang="zh-CN" altLang="en-US" sz="3600" b="1"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algn="ctr" defTabSz="914400">
              <a:buClrTx/>
              <a:buSzTx/>
              <a:buFont typeface="Arial" panose="020B0604020202020204" pitchFamily="34" charset="0"/>
              <a:buNone/>
              <a:defRPr/>
            </a:pPr>
            <a:endParaRPr kumimoji="0" lang="en-US" altLang="zh-CN" sz="3600" kern="1200" cap="none" spc="0" normalizeH="0" baseline="0" noProof="0" dirty="0">
              <a:solidFill>
                <a:schemeClr val="tx1"/>
              </a:solidFill>
              <a:latin typeface="Arial" panose="020B0604020202020204" pitchFamily="34" charset="0"/>
              <a:ea typeface="宋体" panose="02010600030101010101" pitchFamily="2" charset="-122"/>
              <a:cs typeface="+mn-cs"/>
            </a:endParaRPr>
          </a:p>
        </p:txBody>
      </p:sp>
      <p:sp>
        <p:nvSpPr>
          <p:cNvPr id="8208" name="Text Box 45"/>
          <p:cNvSpPr txBox="1"/>
          <p:nvPr/>
        </p:nvSpPr>
        <p:spPr>
          <a:xfrm>
            <a:off x="3463925" y="4100513"/>
            <a:ext cx="2203450" cy="461962"/>
          </a:xfrm>
          <a:prstGeom prst="rect">
            <a:avLst/>
          </a:prstGeom>
          <a:noFill/>
          <a:ln w="9525">
            <a:noFill/>
          </a:ln>
        </p:spPr>
        <p:txBody>
          <a:bodyPr>
            <a:spAutoFit/>
          </a:bodyPr>
          <a:lstStyle/>
          <a:p>
            <a:pPr algn="ctr"/>
            <a:r>
              <a:rPr lang="zh-CN" altLang="en-US" b="1" dirty="0">
                <a:solidFill>
                  <a:schemeClr val="tx1"/>
                </a:solidFill>
                <a:latin typeface="Arial" panose="020B0604020202020204" pitchFamily="34" charset="0"/>
              </a:rPr>
              <a:t>消费税</a:t>
            </a:r>
          </a:p>
        </p:txBody>
      </p:sp>
      <p:sp>
        <p:nvSpPr>
          <p:cNvPr id="8210" name="TextBox 9"/>
          <p:cNvSpPr txBox="1"/>
          <p:nvPr/>
        </p:nvSpPr>
        <p:spPr>
          <a:xfrm>
            <a:off x="5600700" y="6488113"/>
            <a:ext cx="3543300" cy="304800"/>
          </a:xfrm>
          <a:prstGeom prst="rect">
            <a:avLst/>
          </a:prstGeom>
          <a:noFill/>
          <a:ln w="9525">
            <a:noFill/>
          </a:ln>
        </p:spPr>
        <p:txBody>
          <a:bodyPr>
            <a:spAutoFit/>
          </a:bodyPr>
          <a:lstStyle/>
          <a:p>
            <a:pPr algn="r"/>
            <a:r>
              <a:rPr lang="zh-CN" altLang="en-US" sz="1400" dirty="0">
                <a:solidFill>
                  <a:schemeClr val="tx1"/>
                </a:solidFill>
                <a:latin typeface="宋体" panose="02010600030101010101" pitchFamily="2" charset="-122"/>
              </a:rPr>
              <a:t>厦门大学财政系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9"/>
          <p:cNvSpPr>
            <a:spLocks noGrp="1"/>
          </p:cNvSpPr>
          <p:nvPr>
            <p:ph type="title" idx="4294967295"/>
          </p:nvPr>
        </p:nvSpPr>
        <p:spPr>
          <a:xfrm>
            <a:off x="457200" y="457200"/>
            <a:ext cx="8229600" cy="1371600"/>
          </a:xfrm>
        </p:spPr>
        <p:txBody>
          <a:bodyPr vert="horz" wrap="square" lIns="0" tIns="0" rIns="0" bIns="0" anchor="t" anchorCtr="0"/>
          <a:lstStyle/>
          <a:p>
            <a:pPr eaLnBrk="1" hangingPunct="1">
              <a:buNone/>
            </a:pPr>
            <a:r>
              <a:rPr lang="zh-CN" altLang="en-US" sz="4000" dirty="0">
                <a:latin typeface="华文中宋" panose="02010600040101010101" pitchFamily="2" charset="-122"/>
                <a:ea typeface="华文中宋" panose="02010600040101010101" pitchFamily="2" charset="-122"/>
              </a:rPr>
              <a:t>卷烟税目税率</a:t>
            </a:r>
          </a:p>
        </p:txBody>
      </p:sp>
      <p:graphicFrame>
        <p:nvGraphicFramePr>
          <p:cNvPr id="21507" name="Group 3"/>
          <p:cNvGraphicFramePr>
            <a:graphicFrameLocks noGrp="1"/>
          </p:cNvGraphicFramePr>
          <p:nvPr>
            <p:ph idx="1"/>
          </p:nvPr>
        </p:nvGraphicFramePr>
        <p:xfrm>
          <a:off x="457200" y="1981200"/>
          <a:ext cx="8229600" cy="3886201"/>
        </p:xfrm>
        <a:graphic>
          <a:graphicData uri="http://schemas.openxmlformats.org/drawingml/2006/table">
            <a:tbl>
              <a:tblPr/>
              <a:tblGrid>
                <a:gridCol w="773113"/>
                <a:gridCol w="5432425"/>
                <a:gridCol w="2024062"/>
              </a:tblGrid>
              <a:tr h="668338">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税目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税率</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9950">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工业</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1</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）甲类卷烟</a:t>
                      </a:r>
                      <a:r>
                        <a:rPr kumimoji="0" lang="en-US" altLang="zh-CN" sz="2000" b="1" i="0" u="none" strike="noStrike" cap="none" normalizeH="0" baseline="0" smtClean="0">
                          <a:ln>
                            <a:noFill/>
                          </a:ln>
                          <a:solidFill>
                            <a:schemeClr val="tx1"/>
                          </a:solidFill>
                          <a:effectLst/>
                          <a:latin typeface="Times New Roman" panose="02020603050405020304" pitchFamily="18" charset="0"/>
                          <a:ea typeface="仿宋_GB2312" pitchFamily="1" charset="-122"/>
                        </a:rPr>
                        <a:t>——</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调拨价</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70</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元（不含增值税，含</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70</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元）</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条以上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56%</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加</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0.003</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元</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1538">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2</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）乙类卷烟</a:t>
                      </a:r>
                      <a:r>
                        <a:rPr kumimoji="0" lang="en-US" altLang="zh-CN" sz="2000" b="1" i="0" u="none" strike="noStrike" cap="none" normalizeH="0" baseline="0" smtClean="0">
                          <a:ln>
                            <a:noFill/>
                          </a:ln>
                          <a:solidFill>
                            <a:schemeClr val="tx1"/>
                          </a:solidFill>
                          <a:effectLst/>
                          <a:latin typeface="Times New Roman" panose="02020603050405020304" pitchFamily="18" charset="0"/>
                          <a:ea typeface="仿宋_GB2312" pitchFamily="1" charset="-122"/>
                        </a:rPr>
                        <a:t>——</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调拨价</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70</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元（不含增值税）</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条以下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36%</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加</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0.003</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元</a:t>
                      </a: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a:t>
                      </a: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卷烟商业批发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雪茄烟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36%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仿宋_GB2312" pitchFamily="1" charset="-122"/>
                          <a:ea typeface="仿宋_GB2312" pitchFamily="1" charset="-122"/>
                        </a:rPr>
                        <a:t>烟丝</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仿宋_GB2312" pitchFamily="1" charset="-122"/>
                          <a:ea typeface="仿宋_GB2312" pitchFamily="1" charset="-122"/>
                        </a:rPr>
                        <a:t>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p:cNvSpPr>
          <p:nvPr>
            <p:ph type="body" idx="4294967295"/>
          </p:nvPr>
        </p:nvSpPr>
        <p:spPr>
          <a:xfrm>
            <a:off x="442913" y="1878013"/>
            <a:ext cx="8229600" cy="4741862"/>
          </a:xfrm>
        </p:spPr>
        <p:txBody>
          <a:bodyPr vert="horz" wrap="square" lIns="0" tIns="0" rIns="0" bIns="0" anchor="t" anchorCtr="0"/>
          <a:lstStyle/>
          <a:p>
            <a:pPr lvl="1" eaLnBrk="1" hangingPunct="1"/>
            <a:r>
              <a:rPr lang="zh-CN" altLang="en-US" sz="2400" b="1" dirty="0"/>
              <a:t>纳税人销售的卷烟因放开销售价格而经常发生价格上下浮动的，应以该牌号规格卷烟销售当月的加权平均销售价格确定征税类别和适用税率。但销售的卷烟有下列情况之一者，不得列入加权平均计算：</a:t>
            </a:r>
          </a:p>
          <a:p>
            <a:pPr lvl="1" eaLnBrk="1" hangingPunct="1"/>
            <a:r>
              <a:rPr lang="zh-CN" altLang="en-US" sz="2400" b="1" dirty="0"/>
              <a:t>（</a:t>
            </a:r>
            <a:r>
              <a:rPr lang="en-US" altLang="zh-CN" sz="2400" b="1" dirty="0"/>
              <a:t>1</a:t>
            </a:r>
            <a:r>
              <a:rPr lang="zh-CN" altLang="en-US" sz="2400" b="1" dirty="0"/>
              <a:t>）销售价格明显偏低而无正当理由的；</a:t>
            </a:r>
          </a:p>
          <a:p>
            <a:pPr lvl="1" eaLnBrk="1" hangingPunct="1"/>
            <a:r>
              <a:rPr lang="zh-CN" altLang="en-US" sz="2400" b="1" dirty="0"/>
              <a:t>（</a:t>
            </a:r>
            <a:r>
              <a:rPr lang="en-US" altLang="zh-CN" sz="2400" b="1" dirty="0"/>
              <a:t>2</a:t>
            </a:r>
            <a:r>
              <a:rPr lang="zh-CN" altLang="en-US" sz="2400" b="1" dirty="0"/>
              <a:t>）无销售价格的。</a:t>
            </a:r>
          </a:p>
          <a:p>
            <a:pPr lvl="1" eaLnBrk="1" hangingPunct="1"/>
            <a:r>
              <a:rPr lang="zh-CN" altLang="en-US" sz="2400" b="1" dirty="0"/>
              <a:t>在实际工作中，月初可先按上月或者离销售当月最近月份的征税类别和适用税率预缴税款，月份终了再按实际销售价格确定征税类别和适用税率，并结算应纳税款。</a:t>
            </a:r>
            <a:endParaRPr lang="zh-CN" altLang="en-US" sz="2400" b="1" dirty="0">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idx="4294967295"/>
          </p:nvPr>
        </p:nvSpPr>
        <p:spPr>
          <a:xfrm>
            <a:off x="595313" y="1622425"/>
            <a:ext cx="7772400" cy="5472113"/>
          </a:xfrm>
        </p:spPr>
        <p:txBody>
          <a:bodyPr vert="horz" wrap="square" lIns="0" tIns="0" rIns="0" bIns="0" anchor="t" anchorCtr="0"/>
          <a:lstStyle/>
          <a:p>
            <a:pPr eaLnBrk="1" hangingPunct="1">
              <a:buNone/>
            </a:pPr>
            <a:r>
              <a:rPr lang="zh-CN" altLang="en-US" sz="2800" b="1" dirty="0">
                <a:latin typeface="宋体" panose="02010600030101010101" pitchFamily="2" charset="-122"/>
              </a:rPr>
              <a:t>非标准条包装卷烟应当折算成标准条包装卷烟的数量，依其实际销售收入计算确定其折算成标准条包装后的实际销售价格，并确定适用的比例税率。折算的实际销售价格高于计税价格的，应按照折算的实际销售价格确定适用比例税率；折算的实际销售价格低于计税价格的，应按照同牌号规格标准条包装卷烟的计税价格和适用税率征税。</a:t>
            </a:r>
          </a:p>
          <a:p>
            <a:pPr eaLnBrk="1" hangingPunct="1">
              <a:buNone/>
            </a:pPr>
            <a:r>
              <a:rPr lang="zh-CN" altLang="en-US" sz="2800" b="1" dirty="0">
                <a:latin typeface="宋体" panose="02010600030101010101" pitchFamily="2" charset="-122"/>
              </a:rPr>
              <a:t>非标准条包装卷烟是指每条包装多于或者少于</a:t>
            </a:r>
            <a:r>
              <a:rPr lang="en-US" altLang="zh-CN" sz="2800" b="1" dirty="0">
                <a:latin typeface="宋体" panose="02010600030101010101" pitchFamily="2" charset="-122"/>
              </a:rPr>
              <a:t>200</a:t>
            </a:r>
            <a:r>
              <a:rPr lang="zh-CN" altLang="en-US" sz="2800" b="1" dirty="0">
                <a:latin typeface="宋体" panose="02010600030101010101" pitchFamily="2" charset="-122"/>
              </a:rPr>
              <a:t>支的条包装卷烟。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471488" y="457200"/>
            <a:ext cx="8229600" cy="307975"/>
          </a:xfrm>
        </p:spPr>
        <p:txBody>
          <a:bodyPr vert="horz" wrap="square" lIns="0" tIns="0" rIns="0" bIns="0" anchor="t" anchorCtr="0"/>
          <a:lstStyle/>
          <a:p>
            <a:pPr eaLnBrk="1" hangingPunct="1">
              <a:buNone/>
            </a:pPr>
            <a:endParaRPr lang="zh-CN" altLang="zh-CN" sz="4000" dirty="0"/>
          </a:p>
        </p:txBody>
      </p:sp>
      <p:sp>
        <p:nvSpPr>
          <p:cNvPr id="24579" name="Rectangle 3"/>
          <p:cNvSpPr>
            <a:spLocks noGrp="1"/>
          </p:cNvSpPr>
          <p:nvPr>
            <p:ph type="body" idx="4294967295"/>
          </p:nvPr>
        </p:nvSpPr>
        <p:spPr>
          <a:xfrm>
            <a:off x="536575" y="1817688"/>
            <a:ext cx="7772400" cy="5040312"/>
          </a:xfrm>
        </p:spPr>
        <p:txBody>
          <a:bodyPr vert="horz" wrap="square" lIns="0" tIns="0" rIns="0" bIns="0" anchor="t" anchorCtr="0"/>
          <a:lstStyle/>
          <a:p>
            <a:pPr eaLnBrk="1" hangingPunct="1">
              <a:lnSpc>
                <a:spcPct val="90000"/>
              </a:lnSpc>
              <a:buNone/>
            </a:pPr>
            <a:r>
              <a:rPr lang="zh-CN" altLang="en-US" sz="2800" b="1" dirty="0">
                <a:latin typeface="宋体" panose="02010600030101010101" pitchFamily="2" charset="-122"/>
              </a:rPr>
              <a:t>例如某非标准条包装卷烟每包25支，每条12包，不含增值税调拨价每条70元，则该卷烟每标准箱消费税税额是多少？</a:t>
            </a:r>
          </a:p>
          <a:p>
            <a:pPr eaLnBrk="1" hangingPunct="1">
              <a:lnSpc>
                <a:spcPct val="90000"/>
              </a:lnSpc>
              <a:buNone/>
            </a:pPr>
            <a:r>
              <a:rPr lang="zh-CN" altLang="en-US" sz="2800" b="1" dirty="0">
                <a:latin typeface="宋体" panose="02010600030101010101" pitchFamily="2" charset="-122"/>
              </a:rPr>
              <a:t>每条卷烟有25×12＝300支，每标准条200支，相当于1.5标准条；</a:t>
            </a:r>
          </a:p>
          <a:p>
            <a:pPr eaLnBrk="1" hangingPunct="1">
              <a:lnSpc>
                <a:spcPct val="90000"/>
              </a:lnSpc>
              <a:buNone/>
            </a:pPr>
            <a:r>
              <a:rPr lang="zh-CN" altLang="en-US" sz="2800" b="1" dirty="0">
                <a:latin typeface="宋体" panose="02010600030101010101" pitchFamily="2" charset="-122"/>
              </a:rPr>
              <a:t>换算标准条销售额70/1.5＝46.67元，比例率适用36%税率档次；</a:t>
            </a:r>
          </a:p>
          <a:p>
            <a:pPr eaLnBrk="1" hangingPunct="1">
              <a:lnSpc>
                <a:spcPct val="90000"/>
              </a:lnSpc>
              <a:buNone/>
            </a:pPr>
            <a:r>
              <a:rPr lang="zh-CN" altLang="en-US" sz="2800" b="1" dirty="0">
                <a:latin typeface="宋体" panose="02010600030101010101" pitchFamily="2" charset="-122"/>
              </a:rPr>
              <a:t>每标准箱消费税额＝150元（定额税率部分）＋70/300×50000×36%＝150＋4200＝4350元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indefinite" fill="hold">
                                          <p:stCondLst>
                                            <p:cond delay="0"/>
                                          </p:stCondLst>
                                        </p:cTn>
                                        <p:tgtEl>
                                          <p:spTgt spid="24578"/>
                                        </p:tgtEl>
                                        <p:attrNameLst>
                                          <p:attrName>style.visibility</p:attrName>
                                        </p:attrNameLst>
                                      </p:cBhvr>
                                      <p:to>
                                        <p:strVal val="visible"/>
                                      </p:to>
                                    </p:set>
                                    <p:animEffect transition="in" filter="fade">
                                      <p:cBhvr>
                                        <p:cTn id="7" dur="597">
                                          <p:stCondLst>
                                            <p:cond delay="0"/>
                                          </p:stCondLst>
                                        </p:cTn>
                                        <p:tgtEl>
                                          <p:spTgt spid="24578"/>
                                        </p:tgtEl>
                                      </p:cBhvr>
                                    </p:animEffect>
                                    <p:anim calcmode="lin" valueType="num">
                                      <p:cBhvr>
                                        <p:cTn id="8" dur="597" fill="hold">
                                          <p:stCondLst>
                                            <p:cond delay="0"/>
                                          </p:stCondLst>
                                        </p:cTn>
                                        <p:tgtEl>
                                          <p:spTgt spid="24578"/>
                                        </p:tgtEl>
                                        <p:attrNameLst>
                                          <p:attrName>style.rotation</p:attrName>
                                        </p:attrNameLst>
                                      </p:cBhvr>
                                      <p:tavLst>
                                        <p:tav tm="0">
                                          <p:val>
                                            <p:fltVal val="720"/>
                                          </p:val>
                                        </p:tav>
                                        <p:tav tm="100000">
                                          <p:val>
                                            <p:fltVal val="0"/>
                                          </p:val>
                                        </p:tav>
                                      </p:tavLst>
                                    </p:anim>
                                    <p:anim calcmode="lin" valueType="num">
                                      <p:cBhvr>
                                        <p:cTn id="9" dur="597" fill="hold">
                                          <p:stCondLst>
                                            <p:cond delay="0"/>
                                          </p:stCondLst>
                                        </p:cTn>
                                        <p:tgtEl>
                                          <p:spTgt spid="24578"/>
                                        </p:tgtEl>
                                        <p:attrNameLst>
                                          <p:attrName>ppt_h</p:attrName>
                                        </p:attrNameLst>
                                      </p:cBhvr>
                                      <p:tavLst>
                                        <p:tav tm="0">
                                          <p:val>
                                            <p:fltVal val="0"/>
                                          </p:val>
                                        </p:tav>
                                        <p:tav tm="100000">
                                          <p:val>
                                            <p:strVal val="#ppt_h"/>
                                          </p:val>
                                        </p:tav>
                                      </p:tavLst>
                                    </p:anim>
                                    <p:anim calcmode="lin" valueType="num">
                                      <p:cBhvr>
                                        <p:cTn id="10" dur="597" fill="hold">
                                          <p:stCondLst>
                                            <p:cond delay="0"/>
                                          </p:stCondLst>
                                        </p:cTn>
                                        <p:tgtEl>
                                          <p:spTgt spid="24578"/>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indefinite" fill="hold">
                                          <p:stCondLst>
                                            <p:cond delay="0"/>
                                          </p:stCondLst>
                                        </p:cTn>
                                        <p:tgtEl>
                                          <p:spTgt spid="24579">
                                            <p:txEl>
                                              <p:pRg st="0" end="0"/>
                                            </p:txEl>
                                          </p:spTgt>
                                        </p:tgtEl>
                                        <p:attrNameLst>
                                          <p:attrName>style.visibility</p:attrName>
                                        </p:attrNameLst>
                                      </p:cBhvr>
                                      <p:to>
                                        <p:strVal val="visible"/>
                                      </p:to>
                                    </p:set>
                                    <p:animEffect transition="in" filter="slide(fromBottom)">
                                      <p:cBhvr>
                                        <p:cTn id="15" dur="500">
                                          <p:stCondLst>
                                            <p:cond delay="0"/>
                                          </p:stCondLst>
                                        </p:cTn>
                                        <p:tgtEl>
                                          <p:spTgt spid="2457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indefinite" fill="hold">
                                          <p:stCondLst>
                                            <p:cond delay="0"/>
                                          </p:stCondLst>
                                        </p:cTn>
                                        <p:tgtEl>
                                          <p:spTgt spid="24579">
                                            <p:txEl>
                                              <p:pRg st="1" end="1"/>
                                            </p:txEl>
                                          </p:spTgt>
                                        </p:tgtEl>
                                        <p:attrNameLst>
                                          <p:attrName>style.visibility</p:attrName>
                                        </p:attrNameLst>
                                      </p:cBhvr>
                                      <p:to>
                                        <p:strVal val="visible"/>
                                      </p:to>
                                    </p:set>
                                    <p:animEffect transition="in" filter="slide(fromBottom)">
                                      <p:cBhvr>
                                        <p:cTn id="20" dur="500">
                                          <p:stCondLst>
                                            <p:cond delay="0"/>
                                          </p:stCondLst>
                                        </p:cTn>
                                        <p:tgtEl>
                                          <p:spTgt spid="2457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indefinite" fill="hold">
                                          <p:stCondLst>
                                            <p:cond delay="0"/>
                                          </p:stCondLst>
                                        </p:cTn>
                                        <p:tgtEl>
                                          <p:spTgt spid="24579">
                                            <p:txEl>
                                              <p:pRg st="2" end="2"/>
                                            </p:txEl>
                                          </p:spTgt>
                                        </p:tgtEl>
                                        <p:attrNameLst>
                                          <p:attrName>style.visibility</p:attrName>
                                        </p:attrNameLst>
                                      </p:cBhvr>
                                      <p:to>
                                        <p:strVal val="visible"/>
                                      </p:to>
                                    </p:set>
                                    <p:animEffect transition="in" filter="slide(fromBottom)">
                                      <p:cBhvr>
                                        <p:cTn id="25" dur="500">
                                          <p:stCondLst>
                                            <p:cond delay="0"/>
                                          </p:stCondLst>
                                        </p:cTn>
                                        <p:tgtEl>
                                          <p:spTgt spid="2457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indefinite" fill="hold">
                                          <p:stCondLst>
                                            <p:cond delay="0"/>
                                          </p:stCondLst>
                                        </p:cTn>
                                        <p:tgtEl>
                                          <p:spTgt spid="24579">
                                            <p:txEl>
                                              <p:pRg st="3" end="3"/>
                                            </p:txEl>
                                          </p:spTgt>
                                        </p:tgtEl>
                                        <p:attrNameLst>
                                          <p:attrName>style.visibility</p:attrName>
                                        </p:attrNameLst>
                                      </p:cBhvr>
                                      <p:to>
                                        <p:strVal val="visible"/>
                                      </p:to>
                                    </p:set>
                                    <p:animEffect transition="in" filter="slide(fromBottom)">
                                      <p:cBhvr>
                                        <p:cTn id="30" dur="500">
                                          <p:stCondLst>
                                            <p:cond delay="0"/>
                                          </p:stCondLst>
                                        </p:cTn>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ldLvl="0"/>
      <p:bldP spid="2457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457200" y="457200"/>
            <a:ext cx="8229600" cy="811213"/>
          </a:xfrm>
        </p:spPr>
        <p:txBody>
          <a:bodyPr vert="horz" wrap="square" lIns="0" tIns="0" rIns="0" bIns="0" anchor="t" anchorCtr="0"/>
          <a:lstStyle/>
          <a:p>
            <a:pPr eaLnBrk="1" hangingPunct="1">
              <a:buNone/>
            </a:pPr>
            <a:r>
              <a:rPr lang="zh-CN" altLang="en-US" dirty="0">
                <a:latin typeface="宋体" panose="02010600030101010101" pitchFamily="2" charset="-122"/>
              </a:rPr>
              <a:t>成品油税率调整</a:t>
            </a:r>
          </a:p>
        </p:txBody>
      </p:sp>
      <p:sp>
        <p:nvSpPr>
          <p:cNvPr id="31747" name="Rectangle 3"/>
          <p:cNvSpPr>
            <a:spLocks noGrp="1"/>
          </p:cNvSpPr>
          <p:nvPr>
            <p:ph type="body" idx="4294967295"/>
          </p:nvPr>
        </p:nvSpPr>
        <p:spPr>
          <a:xfrm>
            <a:off x="457200" y="1557338"/>
            <a:ext cx="8229600" cy="4967287"/>
          </a:xfrm>
        </p:spPr>
        <p:txBody>
          <a:bodyPr vert="horz" wrap="square" lIns="0" tIns="0" rIns="0" bIns="0" anchor="t" anchorCtr="0"/>
          <a:lstStyle/>
          <a:p>
            <a:pPr eaLnBrk="1" hangingPunct="1">
              <a:lnSpc>
                <a:spcPct val="90000"/>
              </a:lnSpc>
              <a:buNone/>
            </a:pPr>
            <a:r>
              <a:rPr lang="en-US" altLang="zh-CN" sz="2400" b="1" dirty="0">
                <a:latin typeface="宋体" panose="02010600030101010101" pitchFamily="2" charset="-122"/>
              </a:rPr>
              <a:t>2009</a:t>
            </a:r>
            <a:r>
              <a:rPr lang="zh-CN" altLang="en-US" sz="2400" b="1" dirty="0">
                <a:latin typeface="宋体" panose="02010600030101010101" pitchFamily="2" charset="-122"/>
              </a:rPr>
              <a:t>年</a:t>
            </a:r>
            <a:r>
              <a:rPr lang="en-US" altLang="zh-CN" sz="2400" b="1" dirty="0">
                <a:latin typeface="宋体" panose="02010600030101010101" pitchFamily="2" charset="-122"/>
              </a:rPr>
              <a:t>1</a:t>
            </a:r>
            <a:r>
              <a:rPr lang="zh-CN" altLang="en-US" sz="2400" b="1" dirty="0">
                <a:latin typeface="宋体" panose="02010600030101010101" pitchFamily="2" charset="-122"/>
              </a:rPr>
              <a:t>月</a:t>
            </a:r>
            <a:r>
              <a:rPr lang="en-US" altLang="zh-CN" sz="2400" b="1" dirty="0">
                <a:latin typeface="宋体" panose="02010600030101010101" pitchFamily="2" charset="-122"/>
              </a:rPr>
              <a:t>1</a:t>
            </a:r>
            <a:r>
              <a:rPr lang="zh-CN" altLang="en-US" sz="2400" b="1" dirty="0">
                <a:latin typeface="宋体" panose="02010600030101010101" pitchFamily="2" charset="-122"/>
              </a:rPr>
              <a:t>日起，成品油消费税税率调整为：</a:t>
            </a:r>
          </a:p>
          <a:p>
            <a:pPr lvl="1" eaLnBrk="1" hangingPunct="1">
              <a:lnSpc>
                <a:spcPct val="90000"/>
              </a:lnSpc>
            </a:pPr>
            <a:r>
              <a:rPr lang="zh-CN" altLang="en-US" b="1" dirty="0">
                <a:latin typeface="宋体" panose="02010600030101010101" pitchFamily="2" charset="-122"/>
              </a:rPr>
              <a:t>汽油</a:t>
            </a:r>
          </a:p>
          <a:p>
            <a:pPr lvl="2" eaLnBrk="1" hangingPunct="1">
              <a:lnSpc>
                <a:spcPct val="90000"/>
              </a:lnSpc>
            </a:pPr>
            <a:r>
              <a:rPr lang="zh-CN" altLang="en-US" sz="2000" b="1" dirty="0">
                <a:latin typeface="宋体" panose="02010600030101010101" pitchFamily="2" charset="-122"/>
              </a:rPr>
              <a:t> 无铅汽油　</a:t>
            </a:r>
            <a:r>
              <a:rPr lang="en-US" altLang="zh-CN" sz="2000" b="1" dirty="0">
                <a:latin typeface="宋体" panose="02010600030101010101" pitchFamily="2" charset="-122"/>
              </a:rPr>
              <a:t>1.0</a:t>
            </a:r>
            <a:r>
              <a:rPr lang="zh-CN" altLang="en-US" sz="2000" b="1" dirty="0">
                <a:latin typeface="宋体" panose="02010600030101010101" pitchFamily="2" charset="-122"/>
              </a:rPr>
              <a:t>元</a:t>
            </a:r>
            <a:r>
              <a:rPr lang="en-US" altLang="zh-CN" sz="2000" b="1" dirty="0">
                <a:latin typeface="宋体" panose="02010600030101010101" pitchFamily="2" charset="-122"/>
              </a:rPr>
              <a:t>/</a:t>
            </a:r>
            <a:r>
              <a:rPr lang="zh-CN" altLang="en-US" sz="2000" b="1" dirty="0">
                <a:latin typeface="宋体" panose="02010600030101010101" pitchFamily="2" charset="-122"/>
              </a:rPr>
              <a:t>升　　</a:t>
            </a:r>
          </a:p>
          <a:p>
            <a:pPr lvl="2" eaLnBrk="1" hangingPunct="1">
              <a:lnSpc>
                <a:spcPct val="90000"/>
              </a:lnSpc>
            </a:pPr>
            <a:r>
              <a:rPr lang="zh-CN" altLang="en-US" sz="2000" b="1" dirty="0">
                <a:latin typeface="宋体" panose="02010600030101010101" pitchFamily="2" charset="-122"/>
              </a:rPr>
              <a:t> 含铅汽油　</a:t>
            </a:r>
            <a:r>
              <a:rPr lang="en-US" altLang="zh-CN" sz="2000" b="1" dirty="0">
                <a:latin typeface="宋体" panose="02010600030101010101" pitchFamily="2" charset="-122"/>
              </a:rPr>
              <a:t>1.4</a:t>
            </a:r>
            <a:r>
              <a:rPr lang="zh-CN" altLang="en-US" sz="2000" b="1" dirty="0">
                <a:latin typeface="宋体" panose="02010600030101010101" pitchFamily="2" charset="-122"/>
              </a:rPr>
              <a:t>元</a:t>
            </a:r>
            <a:r>
              <a:rPr lang="en-US" altLang="zh-CN" sz="2000" b="1" dirty="0">
                <a:latin typeface="宋体" panose="02010600030101010101" pitchFamily="2" charset="-122"/>
              </a:rPr>
              <a:t>/</a:t>
            </a:r>
            <a:r>
              <a:rPr lang="zh-CN" altLang="en-US" sz="2000" b="1" dirty="0">
                <a:latin typeface="宋体" panose="02010600030101010101" pitchFamily="2" charset="-122"/>
              </a:rPr>
              <a:t>升　　</a:t>
            </a:r>
          </a:p>
          <a:p>
            <a:pPr lvl="1" eaLnBrk="1" hangingPunct="1">
              <a:lnSpc>
                <a:spcPct val="90000"/>
              </a:lnSpc>
            </a:pPr>
            <a:r>
              <a:rPr lang="zh-CN" altLang="en-US" b="1" dirty="0">
                <a:latin typeface="宋体" panose="02010600030101010101" pitchFamily="2" charset="-122"/>
              </a:rPr>
              <a:t>柴油          </a:t>
            </a:r>
            <a:r>
              <a:rPr lang="en-US" altLang="zh-CN" b="1" dirty="0">
                <a:latin typeface="宋体" panose="02010600030101010101" pitchFamily="2" charset="-122"/>
              </a:rPr>
              <a:t>0.8</a:t>
            </a:r>
            <a:r>
              <a:rPr lang="zh-CN" altLang="en-US" b="1" dirty="0">
                <a:latin typeface="宋体" panose="02010600030101010101" pitchFamily="2" charset="-122"/>
              </a:rPr>
              <a:t>元</a:t>
            </a:r>
            <a:r>
              <a:rPr lang="en-US" altLang="zh-CN" b="1" dirty="0">
                <a:latin typeface="宋体" panose="02010600030101010101" pitchFamily="2" charset="-122"/>
              </a:rPr>
              <a:t>/</a:t>
            </a:r>
            <a:r>
              <a:rPr lang="zh-CN" altLang="en-US" b="1" dirty="0">
                <a:latin typeface="宋体" panose="02010600030101010101" pitchFamily="2" charset="-122"/>
              </a:rPr>
              <a:t>升　　</a:t>
            </a:r>
          </a:p>
          <a:p>
            <a:pPr lvl="1" eaLnBrk="1" hangingPunct="1">
              <a:lnSpc>
                <a:spcPct val="90000"/>
              </a:lnSpc>
            </a:pPr>
            <a:r>
              <a:rPr lang="zh-CN" altLang="en-US" b="1" dirty="0">
                <a:latin typeface="宋体" panose="02010600030101010101" pitchFamily="2" charset="-122"/>
              </a:rPr>
              <a:t>航空煤油　 　 </a:t>
            </a:r>
            <a:r>
              <a:rPr lang="en-US" altLang="zh-CN" b="1" dirty="0">
                <a:latin typeface="宋体" panose="02010600030101010101" pitchFamily="2" charset="-122"/>
              </a:rPr>
              <a:t>0.8</a:t>
            </a:r>
            <a:r>
              <a:rPr lang="zh-CN" altLang="en-US" b="1" dirty="0">
                <a:latin typeface="宋体" panose="02010600030101010101" pitchFamily="2" charset="-122"/>
              </a:rPr>
              <a:t>元</a:t>
            </a:r>
            <a:r>
              <a:rPr lang="en-US" altLang="zh-CN" b="1" dirty="0">
                <a:latin typeface="宋体" panose="02010600030101010101" pitchFamily="2" charset="-122"/>
              </a:rPr>
              <a:t>/</a:t>
            </a:r>
            <a:r>
              <a:rPr lang="zh-CN" altLang="en-US" b="1" dirty="0">
                <a:latin typeface="宋体" panose="02010600030101010101" pitchFamily="2" charset="-122"/>
              </a:rPr>
              <a:t>升　　</a:t>
            </a:r>
          </a:p>
          <a:p>
            <a:pPr lvl="1" eaLnBrk="1" hangingPunct="1">
              <a:lnSpc>
                <a:spcPct val="90000"/>
              </a:lnSpc>
            </a:pPr>
            <a:r>
              <a:rPr lang="zh-CN" altLang="en-US" b="1" dirty="0">
                <a:latin typeface="宋体" panose="02010600030101010101" pitchFamily="2" charset="-122"/>
              </a:rPr>
              <a:t>石脑油　　    </a:t>
            </a:r>
            <a:r>
              <a:rPr lang="en-US" altLang="zh-CN" b="1" dirty="0">
                <a:latin typeface="宋体" panose="02010600030101010101" pitchFamily="2" charset="-122"/>
              </a:rPr>
              <a:t>1.0</a:t>
            </a:r>
            <a:r>
              <a:rPr lang="zh-CN" altLang="en-US" b="1" dirty="0">
                <a:latin typeface="宋体" panose="02010600030101010101" pitchFamily="2" charset="-122"/>
              </a:rPr>
              <a:t>元</a:t>
            </a:r>
            <a:r>
              <a:rPr lang="en-US" altLang="zh-CN" b="1" dirty="0">
                <a:latin typeface="宋体" panose="02010600030101010101" pitchFamily="2" charset="-122"/>
              </a:rPr>
              <a:t>/</a:t>
            </a:r>
            <a:r>
              <a:rPr lang="zh-CN" altLang="en-US" b="1" dirty="0">
                <a:latin typeface="宋体" panose="02010600030101010101" pitchFamily="2" charset="-122"/>
              </a:rPr>
              <a:t>升　　</a:t>
            </a:r>
          </a:p>
          <a:p>
            <a:pPr lvl="1" eaLnBrk="1" hangingPunct="1">
              <a:lnSpc>
                <a:spcPct val="90000"/>
              </a:lnSpc>
            </a:pPr>
            <a:r>
              <a:rPr lang="zh-CN" altLang="en-US" b="1" dirty="0">
                <a:latin typeface="宋体" panose="02010600030101010101" pitchFamily="2" charset="-122"/>
              </a:rPr>
              <a:t>溶剂油　　    </a:t>
            </a:r>
            <a:r>
              <a:rPr lang="en-US" altLang="zh-CN" b="1" dirty="0">
                <a:latin typeface="宋体" panose="02010600030101010101" pitchFamily="2" charset="-122"/>
              </a:rPr>
              <a:t>1.0</a:t>
            </a:r>
            <a:r>
              <a:rPr lang="zh-CN" altLang="en-US" b="1" dirty="0">
                <a:latin typeface="宋体" panose="02010600030101010101" pitchFamily="2" charset="-122"/>
              </a:rPr>
              <a:t>元</a:t>
            </a:r>
            <a:r>
              <a:rPr lang="en-US" altLang="zh-CN" b="1" dirty="0">
                <a:latin typeface="宋体" panose="02010600030101010101" pitchFamily="2" charset="-122"/>
              </a:rPr>
              <a:t>/</a:t>
            </a:r>
            <a:r>
              <a:rPr lang="zh-CN" altLang="en-US" b="1" dirty="0">
                <a:latin typeface="宋体" panose="02010600030101010101" pitchFamily="2" charset="-122"/>
              </a:rPr>
              <a:t>升　　</a:t>
            </a:r>
          </a:p>
          <a:p>
            <a:pPr lvl="1" eaLnBrk="1" hangingPunct="1">
              <a:lnSpc>
                <a:spcPct val="90000"/>
              </a:lnSpc>
            </a:pPr>
            <a:r>
              <a:rPr lang="zh-CN" altLang="en-US" b="1" dirty="0">
                <a:latin typeface="宋体" panose="02010600030101010101" pitchFamily="2" charset="-122"/>
              </a:rPr>
              <a:t>润滑油　　    </a:t>
            </a:r>
            <a:r>
              <a:rPr lang="en-US" altLang="zh-CN" b="1" dirty="0">
                <a:latin typeface="宋体" panose="02010600030101010101" pitchFamily="2" charset="-122"/>
              </a:rPr>
              <a:t>1.0</a:t>
            </a:r>
            <a:r>
              <a:rPr lang="zh-CN" altLang="en-US" b="1" dirty="0">
                <a:latin typeface="宋体" panose="02010600030101010101" pitchFamily="2" charset="-122"/>
              </a:rPr>
              <a:t>元</a:t>
            </a:r>
            <a:r>
              <a:rPr lang="en-US" altLang="zh-CN" b="1" dirty="0">
                <a:latin typeface="宋体" panose="02010600030101010101" pitchFamily="2" charset="-122"/>
              </a:rPr>
              <a:t>/</a:t>
            </a:r>
            <a:r>
              <a:rPr lang="zh-CN" altLang="en-US" b="1" dirty="0">
                <a:latin typeface="宋体" panose="02010600030101010101" pitchFamily="2" charset="-122"/>
              </a:rPr>
              <a:t>升　　</a:t>
            </a:r>
          </a:p>
          <a:p>
            <a:pPr lvl="1" eaLnBrk="1" hangingPunct="1">
              <a:lnSpc>
                <a:spcPct val="90000"/>
              </a:lnSpc>
            </a:pPr>
            <a:r>
              <a:rPr lang="zh-CN" altLang="en-US" b="1" dirty="0">
                <a:latin typeface="宋体" panose="02010600030101010101" pitchFamily="2" charset="-122"/>
              </a:rPr>
              <a:t>燃料油　　    </a:t>
            </a:r>
            <a:r>
              <a:rPr lang="en-US" altLang="zh-CN" b="1" dirty="0">
                <a:latin typeface="宋体" panose="02010600030101010101" pitchFamily="2" charset="-122"/>
              </a:rPr>
              <a:t>0.8</a:t>
            </a:r>
            <a:r>
              <a:rPr lang="zh-CN" altLang="en-US" b="1" dirty="0">
                <a:latin typeface="宋体" panose="02010600030101010101" pitchFamily="2" charset="-122"/>
              </a:rPr>
              <a:t>元</a:t>
            </a:r>
            <a:r>
              <a:rPr lang="en-US" altLang="zh-CN" b="1" dirty="0">
                <a:latin typeface="宋体" panose="02010600030101010101" pitchFamily="2" charset="-122"/>
              </a:rPr>
              <a:t>/</a:t>
            </a:r>
            <a:r>
              <a:rPr lang="zh-CN" altLang="en-US" b="1" dirty="0">
                <a:latin typeface="宋体" panose="02010600030101010101" pitchFamily="2" charset="-122"/>
              </a:rPr>
              <a:t>升</a:t>
            </a:r>
          </a:p>
          <a:p>
            <a:pPr eaLnBrk="1" hangingPunct="1">
              <a:lnSpc>
                <a:spcPct val="90000"/>
              </a:lnSpc>
              <a:buNone/>
            </a:pPr>
            <a:r>
              <a:rPr lang="en-US" altLang="zh-CN" sz="2400" b="1" dirty="0">
                <a:latin typeface="宋体" panose="02010600030101010101" pitchFamily="2" charset="-122"/>
              </a:rPr>
              <a:t>《</a:t>
            </a:r>
            <a:r>
              <a:rPr lang="zh-CN" altLang="en-US" sz="2400" b="1" dirty="0">
                <a:latin typeface="宋体" panose="02010600030101010101" pitchFamily="2" charset="-122"/>
              </a:rPr>
              <a:t>财政部、国家税务总局关于调整成品油进口环节消费税的通知</a:t>
            </a:r>
            <a:r>
              <a:rPr lang="en-US" altLang="zh-CN" sz="2400" b="1" dirty="0">
                <a:latin typeface="宋体" panose="02010600030101010101" pitchFamily="2" charset="-122"/>
              </a:rPr>
              <a:t>》【</a:t>
            </a:r>
            <a:r>
              <a:rPr lang="zh-CN" altLang="en-US" sz="2400" b="1" dirty="0">
                <a:latin typeface="宋体" panose="02010600030101010101" pitchFamily="2" charset="-122"/>
              </a:rPr>
              <a:t>财关税</a:t>
            </a:r>
            <a:r>
              <a:rPr lang="en-US" altLang="zh-CN" sz="2400" b="1" dirty="0">
                <a:latin typeface="宋体" panose="02010600030101010101" pitchFamily="2" charset="-122"/>
              </a:rPr>
              <a:t>〔2008〕103</a:t>
            </a:r>
            <a:r>
              <a:rPr lang="zh-CN" altLang="en-US" sz="2400" b="1" dirty="0">
                <a:latin typeface="宋体" panose="02010600030101010101" pitchFamily="2" charset="-122"/>
              </a:rPr>
              <a:t>号</a:t>
            </a:r>
            <a:r>
              <a:rPr lang="en-US" altLang="zh-CN" sz="2400" b="1" dirty="0">
                <a:latin typeface="宋体" panose="02010600030101010101" pitchFamily="2" charset="-122"/>
              </a:rPr>
              <a:t>】</a:t>
            </a:r>
            <a:r>
              <a:rPr lang="zh-CN" altLang="en-US" sz="2400" b="1" dirty="0">
                <a:latin typeface="宋体" panose="02010600030101010101" pitchFamily="2" charset="-122"/>
              </a:rPr>
              <a:t>规定：从</a:t>
            </a:r>
            <a:r>
              <a:rPr lang="en-US" altLang="zh-CN" sz="2400" b="1" dirty="0">
                <a:latin typeface="宋体" panose="02010600030101010101" pitchFamily="2" charset="-122"/>
              </a:rPr>
              <a:t>2009</a:t>
            </a:r>
            <a:r>
              <a:rPr lang="zh-CN" altLang="en-US" sz="2400" b="1" dirty="0">
                <a:latin typeface="宋体" panose="02010600030101010101" pitchFamily="2" charset="-122"/>
              </a:rPr>
              <a:t>年</a:t>
            </a:r>
            <a:r>
              <a:rPr lang="en-US" altLang="zh-CN" sz="2400" b="1" dirty="0">
                <a:latin typeface="宋体" panose="02010600030101010101" pitchFamily="2" charset="-122"/>
              </a:rPr>
              <a:t>1</a:t>
            </a:r>
            <a:r>
              <a:rPr lang="zh-CN" altLang="en-US" sz="2400" b="1" dirty="0">
                <a:latin typeface="宋体" panose="02010600030101010101" pitchFamily="2" charset="-122"/>
              </a:rPr>
              <a:t>月</a:t>
            </a:r>
            <a:r>
              <a:rPr lang="en-US" altLang="zh-CN" sz="2400" b="1" dirty="0">
                <a:latin typeface="宋体" panose="02010600030101010101" pitchFamily="2" charset="-122"/>
              </a:rPr>
              <a:t>1</a:t>
            </a:r>
            <a:r>
              <a:rPr lang="zh-CN" altLang="en-US" sz="2400" b="1" dirty="0">
                <a:latin typeface="宋体" panose="02010600030101010101" pitchFamily="2" charset="-122"/>
              </a:rPr>
              <a:t>日起，相应提高成品油进口环节消费税税率。</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457200" y="457200"/>
            <a:ext cx="8229600" cy="1371600"/>
          </a:xfrm>
        </p:spPr>
        <p:txBody>
          <a:bodyPr vert="horz" wrap="square" lIns="0" tIns="0" rIns="0" bIns="0" anchor="t" anchorCtr="0"/>
          <a:lstStyle/>
          <a:p>
            <a:pPr eaLnBrk="1" hangingPunct="1">
              <a:buNone/>
            </a:pPr>
            <a:r>
              <a:rPr lang="zh-CN" altLang="en-US" sz="4000" dirty="0">
                <a:latin typeface="宋体" panose="02010600030101010101" pitchFamily="2" charset="-122"/>
              </a:rPr>
              <a:t>贵重首饰及珠宝玉石税率</a:t>
            </a:r>
          </a:p>
        </p:txBody>
      </p:sp>
      <p:sp>
        <p:nvSpPr>
          <p:cNvPr id="33795" name="Rectangle 3"/>
          <p:cNvSpPr>
            <a:spLocks noGrp="1"/>
          </p:cNvSpPr>
          <p:nvPr>
            <p:ph type="body" idx="4294967295"/>
          </p:nvPr>
        </p:nvSpPr>
        <p:spPr>
          <a:xfrm>
            <a:off x="457200" y="1981200"/>
            <a:ext cx="8229600" cy="3886200"/>
          </a:xfrm>
        </p:spPr>
        <p:txBody>
          <a:bodyPr vert="horz" wrap="square" lIns="0" tIns="0" rIns="0" bIns="0" anchor="t" anchorCtr="0"/>
          <a:lstStyle/>
          <a:p>
            <a:pPr eaLnBrk="1" hangingPunct="1">
              <a:lnSpc>
                <a:spcPct val="120000"/>
              </a:lnSpc>
              <a:buNone/>
            </a:pPr>
            <a:r>
              <a:rPr lang="zh-CN" altLang="en-US" b="1" dirty="0">
                <a:latin typeface="宋体" panose="02010600030101010101" pitchFamily="2" charset="-122"/>
              </a:rPr>
              <a:t>与金、银、铂金、钻相关的首饰和饰品在零售环节纳税，税率</a:t>
            </a:r>
            <a:r>
              <a:rPr lang="en-US" altLang="zh-CN" b="1" dirty="0">
                <a:latin typeface="宋体" panose="02010600030101010101" pitchFamily="2" charset="-122"/>
              </a:rPr>
              <a:t>5%</a:t>
            </a:r>
            <a:r>
              <a:rPr lang="zh-CN" altLang="en-US" b="1" dirty="0">
                <a:latin typeface="宋体" panose="02010600030101010101" pitchFamily="2" charset="-122"/>
              </a:rPr>
              <a:t>；</a:t>
            </a:r>
          </a:p>
          <a:p>
            <a:pPr eaLnBrk="1" hangingPunct="1">
              <a:lnSpc>
                <a:spcPct val="120000"/>
              </a:lnSpc>
              <a:buNone/>
            </a:pPr>
            <a:r>
              <a:rPr lang="zh-CN" altLang="en-US" b="1" dirty="0">
                <a:latin typeface="宋体" panose="02010600030101010101" pitchFamily="2" charset="-122"/>
              </a:rPr>
              <a:t>其他与金、银、铂金、钻无关的贵重首饰及珠宝玉石在生产（出厂）、进口、委托加工环节纳税，税率为</a:t>
            </a:r>
            <a:r>
              <a:rPr lang="en-US" altLang="zh-CN" b="1" dirty="0">
                <a:latin typeface="宋体" panose="02010600030101010101" pitchFamily="2" charset="-122"/>
              </a:rPr>
              <a:t>10%</a:t>
            </a:r>
            <a:r>
              <a:rPr lang="zh-CN" altLang="en-US" b="1" dirty="0">
                <a:latin typeface="宋体" panose="02010600030101010101" pitchFamily="2" charset="-122"/>
              </a:rPr>
              <a:t>。 </a:t>
            </a:r>
          </a:p>
          <a:p>
            <a:pPr eaLnBrk="1" hangingPunct="1">
              <a:buNone/>
            </a:pPr>
            <a:endParaRPr lang="en-US" altLang="zh-CN" b="1" dirty="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body" idx="4294967295"/>
          </p:nvPr>
        </p:nvSpPr>
        <p:spPr>
          <a:xfrm>
            <a:off x="533400" y="1725613"/>
            <a:ext cx="8153400" cy="5132387"/>
          </a:xfrm>
        </p:spPr>
        <p:txBody>
          <a:bodyPr vert="horz" wrap="square" lIns="0" tIns="0" rIns="0" bIns="0" anchor="t" anchorCtr="0"/>
          <a:lstStyle/>
          <a:p>
            <a:pPr algn="just" eaLnBrk="1" hangingPunct="1">
              <a:buNone/>
            </a:pPr>
            <a:r>
              <a:rPr lang="zh-CN" altLang="en-US" sz="2800" b="1" dirty="0">
                <a:latin typeface="宋体" panose="02010600030101010101" pitchFamily="2" charset="-122"/>
              </a:rPr>
              <a:t>子午线轮胎免征消费税；翻新轮胎停征消费税；</a:t>
            </a:r>
          </a:p>
          <a:p>
            <a:pPr eaLnBrk="1" hangingPunct="1">
              <a:buNone/>
            </a:pPr>
            <a:r>
              <a:rPr lang="zh-CN" altLang="en-US" sz="2800" b="1" dirty="0">
                <a:latin typeface="宋体" panose="02010600030101010101" pitchFamily="2" charset="-122"/>
              </a:rPr>
              <a:t>航空煤油暂缓征收消费税。 </a:t>
            </a:r>
          </a:p>
          <a:p>
            <a:pPr eaLnBrk="1" hangingPunct="1">
              <a:buNone/>
            </a:pPr>
            <a:r>
              <a:rPr lang="zh-CN" altLang="en-US" sz="2800" b="1" dirty="0">
                <a:latin typeface="宋体" panose="02010600030101010101" pitchFamily="2" charset="-122"/>
              </a:rPr>
              <a:t>对用外购或委托加工收回的已税汽油生产的乙醇汽油免税。用自产汽油生产的乙醇汽油，按照生产乙醇汽油所耗用的汽油数量申报纳税。</a:t>
            </a:r>
          </a:p>
          <a:p>
            <a:pPr lvl="1" eaLnBrk="1" hangingPunct="1"/>
            <a:r>
              <a:rPr lang="zh-CN" altLang="en-US" b="1" dirty="0">
                <a:latin typeface="宋体" panose="02010600030101010101" pitchFamily="2" charset="-122"/>
              </a:rPr>
              <a:t>纳税人既生产销售汽油又生产销售乙醇汽油的，应分别核算，未分别核算的，生产销售的乙醇汽油不得按照生产乙醇汽油所耗用的汽油数量申报纳税，一律按照乙醇汽油的销售数量征收消费税。  </a:t>
            </a:r>
          </a:p>
        </p:txBody>
      </p:sp>
      <p:sp>
        <p:nvSpPr>
          <p:cNvPr id="34819" name="Rectangle 3"/>
          <p:cNvSpPr>
            <a:spLocks noGrp="1"/>
          </p:cNvSpPr>
          <p:nvPr>
            <p:ph type="title" idx="4294967295"/>
          </p:nvPr>
        </p:nvSpPr>
        <p:spPr>
          <a:xfrm>
            <a:off x="576263" y="474663"/>
            <a:ext cx="7778750" cy="863600"/>
          </a:xfrm>
        </p:spPr>
        <p:txBody>
          <a:bodyPr vert="horz" wrap="square" lIns="0" tIns="0" rIns="0" bIns="0" anchor="t" anchorCtr="0"/>
          <a:lstStyle/>
          <a:p>
            <a:pPr eaLnBrk="1" hangingPunct="1">
              <a:buNone/>
            </a:pPr>
            <a:r>
              <a:rPr lang="zh-CN" altLang="en-US" sz="3600" dirty="0">
                <a:latin typeface="宋体" panose="02010600030101010101" pitchFamily="2" charset="-122"/>
              </a:rPr>
              <a:t>（四）、消费税的减免</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type="body" idx="4294967295"/>
          </p:nvPr>
        </p:nvSpPr>
        <p:spPr>
          <a:xfrm>
            <a:off x="427038" y="1971675"/>
            <a:ext cx="8229600" cy="4886325"/>
          </a:xfrm>
        </p:spPr>
        <p:txBody>
          <a:bodyPr vert="horz" wrap="square" lIns="0" tIns="0" rIns="0" bIns="0" anchor="t" anchorCtr="0"/>
          <a:lstStyle/>
          <a:p>
            <a:pPr eaLnBrk="1" hangingPunct="1">
              <a:buNone/>
            </a:pPr>
            <a:r>
              <a:rPr lang="zh-CN" altLang="en-US" sz="2400" b="1" dirty="0">
                <a:latin typeface="宋体" panose="02010600030101010101" pitchFamily="2" charset="-122"/>
              </a:rPr>
              <a:t>其余在境内生产、销售的应税消费品一律不减免消费税。只限于对纳税人出口的应税消费品免税。</a:t>
            </a:r>
          </a:p>
          <a:p>
            <a:pPr lvl="1" algn="just" eaLnBrk="1" hangingPunct="1"/>
            <a:r>
              <a:rPr lang="zh-CN" altLang="en-US" sz="2400" b="1" dirty="0">
                <a:latin typeface="宋体" panose="02010600030101010101" pitchFamily="2" charset="-122"/>
              </a:rPr>
              <a:t>由生产企业直接出口或有进出口经营权的生产企业委托外贸企业代理出口的，可在生产环节直接免税。</a:t>
            </a:r>
          </a:p>
          <a:p>
            <a:pPr lvl="1" algn="just" eaLnBrk="1" hangingPunct="1"/>
            <a:r>
              <a:rPr lang="zh-CN" altLang="en-US" sz="2400" b="1" dirty="0">
                <a:latin typeface="宋体" panose="02010600030101010101" pitchFamily="2" charset="-122"/>
              </a:rPr>
              <a:t>由外贸企业出口或其他生产企业委托出口的，先征后退。</a:t>
            </a:r>
          </a:p>
          <a:p>
            <a:pPr lvl="1" algn="just" eaLnBrk="1" hangingPunct="1">
              <a:buFontTx/>
              <a:buNone/>
            </a:pPr>
            <a:r>
              <a:rPr lang="zh-CN" altLang="en-US" sz="2400" b="1" dirty="0">
                <a:latin typeface="宋体" panose="02010600030101010101" pitchFamily="2" charset="-122"/>
              </a:rPr>
              <a:t>    应退税额＝</a:t>
            </a:r>
            <a:r>
              <a:rPr lang="zh-CN" altLang="en-US" sz="2400" b="1" dirty="0"/>
              <a:t>出口应税消费品的工厂销售额</a:t>
            </a:r>
            <a:r>
              <a:rPr lang="zh-CN" altLang="en-US" sz="2400" dirty="0"/>
              <a:t> </a:t>
            </a:r>
            <a:r>
              <a:rPr lang="zh-CN" altLang="en-US" sz="2400" b="1" dirty="0">
                <a:latin typeface="宋体" panose="02010600030101010101" pitchFamily="2" charset="-122"/>
              </a:rPr>
              <a:t>（或量）</a:t>
            </a:r>
          </a:p>
          <a:p>
            <a:pPr lvl="1" algn="just" eaLnBrk="1" hangingPunct="1">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a:t>
            </a:r>
            <a:r>
              <a:rPr lang="zh-CN" altLang="en-US" sz="2400" b="1" dirty="0">
                <a:latin typeface="宋体" panose="02010600030101010101" pitchFamily="2" charset="-122"/>
              </a:rPr>
              <a:t>税率（或单位税额）</a:t>
            </a:r>
          </a:p>
          <a:p>
            <a:pPr eaLnBrk="1" hangingPunct="1">
              <a:buNone/>
            </a:pPr>
            <a:endParaRPr lang="en-US" altLang="zh-CN"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457200" y="457200"/>
            <a:ext cx="8229600" cy="1371600"/>
          </a:xfrm>
        </p:spPr>
        <p:txBody>
          <a:bodyPr vert="horz" wrap="square" lIns="0" tIns="0" rIns="0" bIns="0" anchor="t" anchorCtr="0"/>
          <a:lstStyle/>
          <a:p>
            <a:pPr algn="ctr" eaLnBrk="1" hangingPunct="1">
              <a:buNone/>
            </a:pPr>
            <a:r>
              <a:rPr lang="zh-CN" altLang="en-US" sz="3600" dirty="0"/>
              <a:t>三、消费税应纳税额计算</a:t>
            </a:r>
          </a:p>
        </p:txBody>
      </p:sp>
      <p:sp>
        <p:nvSpPr>
          <p:cNvPr id="36867" name="内容占位符 2"/>
          <p:cNvSpPr>
            <a:spLocks noGrp="1"/>
          </p:cNvSpPr>
          <p:nvPr>
            <p:ph idx="1"/>
          </p:nvPr>
        </p:nvSpPr>
        <p:spPr>
          <a:xfrm>
            <a:off x="457200" y="1981200"/>
            <a:ext cx="8229600" cy="3886200"/>
          </a:xfrm>
        </p:spPr>
        <p:txBody>
          <a:bodyPr vert="horz" wrap="square" lIns="0" tIns="0" rIns="0" bIns="0" anchor="t" anchorCtr="0"/>
          <a:lstStyle/>
          <a:p>
            <a:pPr algn="just" eaLnBrk="1" hangingPunct="1">
              <a:buNone/>
            </a:pPr>
            <a:r>
              <a:rPr lang="zh-CN" altLang="en-US" sz="2400" b="1" dirty="0">
                <a:latin typeface="宋体" panose="02010600030101010101" pitchFamily="2" charset="-122"/>
              </a:rPr>
              <a:t>（一）、消费税从价定率计征方法的应税消费品的计税依据</a:t>
            </a:r>
          </a:p>
          <a:p>
            <a:pPr eaLnBrk="1" hangingPunct="1">
              <a:buNone/>
            </a:pPr>
            <a:r>
              <a:rPr lang="en-US" altLang="zh-CN" sz="2400" b="1" dirty="0">
                <a:latin typeface="宋体" panose="02010600030101010101" pitchFamily="2" charset="-122"/>
              </a:rPr>
              <a:t>1</a:t>
            </a:r>
            <a:r>
              <a:rPr lang="zh-CN" altLang="en-US" sz="2400" b="1" dirty="0">
                <a:latin typeface="宋体" panose="02010600030101010101" pitchFamily="2" charset="-122"/>
              </a:rPr>
              <a:t>、纳税人生产销售的应税消费品的计税依据</a:t>
            </a:r>
          </a:p>
          <a:p>
            <a:pPr eaLnBrk="1" hangingPunct="1">
              <a:buNone/>
            </a:pPr>
            <a:r>
              <a:rPr lang="zh-CN" altLang="en-US" sz="2400" b="1" dirty="0">
                <a:latin typeface="宋体" panose="02010600030101010101" pitchFamily="2" charset="-122"/>
              </a:rPr>
              <a:t>纳税人生产的、于销售时纳税的应税消费品，是指有偿转让应税消费品的所有权，即以从购买方取得货币、货物或其他经济利益为条件转让的应税消费品 。包括纳税人用应税消费品换取生产资料和消费资料、支付代扣手续费或销售回扣、在销售数量之外另付给购货方或中间人作为奖励和报酬的应税消费品；</a:t>
            </a:r>
          </a:p>
          <a:p>
            <a:pPr eaLnBrk="1" hangingPunct="1">
              <a:buNone/>
            </a:pPr>
            <a:r>
              <a:rPr lang="zh-CN" altLang="en-US" sz="2400" b="1" dirty="0">
                <a:latin typeface="宋体" panose="02010600030101010101" pitchFamily="2" charset="-122"/>
              </a:rPr>
              <a:t>其计税依据是应税消费品的销售额，即纳税人销售应税消费品向购买方收取的全部价格和价外费用。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457200" y="457200"/>
            <a:ext cx="8229600" cy="95250"/>
          </a:xfrm>
        </p:spPr>
        <p:txBody>
          <a:bodyPr vert="horz" wrap="square" lIns="0" tIns="0" rIns="0" bIns="0" anchor="t" anchorCtr="0"/>
          <a:lstStyle/>
          <a:p>
            <a:pPr eaLnBrk="1" hangingPunct="1">
              <a:buNone/>
            </a:pPr>
            <a:endParaRPr lang="zh-CN" altLang="zh-CN" sz="4000" dirty="0"/>
          </a:p>
        </p:txBody>
      </p:sp>
      <p:sp>
        <p:nvSpPr>
          <p:cNvPr id="37891" name="Rectangle 3"/>
          <p:cNvSpPr>
            <a:spLocks noGrp="1"/>
          </p:cNvSpPr>
          <p:nvPr>
            <p:ph type="body" idx="4294967295"/>
          </p:nvPr>
        </p:nvSpPr>
        <p:spPr>
          <a:xfrm>
            <a:off x="260350" y="1719263"/>
            <a:ext cx="8540750" cy="5473700"/>
          </a:xfrm>
        </p:spPr>
        <p:txBody>
          <a:bodyPr vert="horz" wrap="square" lIns="0" tIns="0" rIns="0" bIns="0" anchor="t" anchorCtr="0"/>
          <a:lstStyle/>
          <a:p>
            <a:pPr eaLnBrk="1" hangingPunct="1">
              <a:lnSpc>
                <a:spcPct val="90000"/>
              </a:lnSpc>
              <a:buNone/>
            </a:pPr>
            <a:r>
              <a:rPr lang="zh-CN" altLang="en-US" sz="2400" b="1" dirty="0"/>
              <a:t>价外费用，是指价外收取的基金、集资费、返还利润、补贴、违约金、延期付款利息、手续费、包装费、包装物租金、储备费、优质费、运输装卸费、代收款项、代垫款项以及其他各种性质的价外收费。但下列项目不包括在内：</a:t>
            </a:r>
          </a:p>
          <a:p>
            <a:pPr lvl="1" eaLnBrk="1" hangingPunct="1">
              <a:lnSpc>
                <a:spcPct val="90000"/>
              </a:lnSpc>
            </a:pPr>
            <a:r>
              <a:rPr lang="zh-CN" altLang="en-US" sz="2400" b="1" dirty="0"/>
              <a:t>同时符合以下条件的代垫运输费用：</a:t>
            </a:r>
          </a:p>
          <a:p>
            <a:pPr lvl="2" eaLnBrk="1" hangingPunct="1">
              <a:lnSpc>
                <a:spcPct val="90000"/>
              </a:lnSpc>
            </a:pPr>
            <a:r>
              <a:rPr lang="zh-CN" altLang="en-US" b="1" dirty="0"/>
              <a:t>承运部门的运输费用发票开具给购买方的；</a:t>
            </a:r>
          </a:p>
          <a:p>
            <a:pPr lvl="2" eaLnBrk="1" hangingPunct="1">
              <a:lnSpc>
                <a:spcPct val="90000"/>
              </a:lnSpc>
            </a:pPr>
            <a:r>
              <a:rPr lang="zh-CN" altLang="en-US" b="1" dirty="0"/>
              <a:t>纳税人将该项发票转交给购买方的。</a:t>
            </a:r>
          </a:p>
          <a:p>
            <a:pPr lvl="1" eaLnBrk="1" hangingPunct="1">
              <a:lnSpc>
                <a:spcPct val="90000"/>
              </a:lnSpc>
            </a:pPr>
            <a:r>
              <a:rPr lang="zh-CN" altLang="en-US" sz="2400" b="1" dirty="0"/>
              <a:t>同时符合以下条件代为收取的政府性基金或者行政事业性收费：</a:t>
            </a:r>
          </a:p>
          <a:p>
            <a:pPr lvl="2" eaLnBrk="1" hangingPunct="1">
              <a:lnSpc>
                <a:spcPct val="90000"/>
              </a:lnSpc>
            </a:pPr>
            <a:r>
              <a:rPr lang="zh-CN" altLang="en-US" b="1" dirty="0"/>
              <a:t>由国务院或者财政部批准设立的政府性基金，由国务院或者省级人民政府及其财政、价格主管部门批准设立的行政事业性收费；</a:t>
            </a:r>
          </a:p>
          <a:p>
            <a:pPr lvl="2" eaLnBrk="1" hangingPunct="1">
              <a:lnSpc>
                <a:spcPct val="90000"/>
              </a:lnSpc>
            </a:pPr>
            <a:r>
              <a:rPr lang="zh-CN" altLang="en-US" b="1" dirty="0"/>
              <a:t>收取时开具省级以上财政部门印制的财政票据；</a:t>
            </a:r>
          </a:p>
          <a:p>
            <a:pPr lvl="2" eaLnBrk="1" hangingPunct="1">
              <a:lnSpc>
                <a:spcPct val="90000"/>
              </a:lnSpc>
            </a:pPr>
            <a:r>
              <a:rPr lang="zh-CN" altLang="en-US" b="1" dirty="0"/>
              <a:t>所收款项全额上缴财政。</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301625" y="685800"/>
            <a:ext cx="8540750" cy="1143000"/>
          </a:xfrm>
        </p:spPr>
        <p:txBody>
          <a:bodyPr vert="horz" wrap="square" lIns="0" tIns="0" rIns="0" bIns="0" anchor="t" anchorCtr="0"/>
          <a:lstStyle/>
          <a:p>
            <a:pPr>
              <a:buNone/>
            </a:pPr>
            <a:r>
              <a:rPr lang="zh-CN" altLang="en-US" sz="3600" dirty="0"/>
              <a:t>一、消费税的概念及我国消费税的特点</a:t>
            </a:r>
          </a:p>
        </p:txBody>
      </p:sp>
      <p:sp>
        <p:nvSpPr>
          <p:cNvPr id="9219" name="内容占位符 2"/>
          <p:cNvSpPr>
            <a:spLocks noGrp="1"/>
          </p:cNvSpPr>
          <p:nvPr>
            <p:ph idx="1"/>
          </p:nvPr>
        </p:nvSpPr>
        <p:spPr>
          <a:xfrm>
            <a:off x="304800" y="1981200"/>
            <a:ext cx="8540750" cy="3886200"/>
          </a:xfrm>
        </p:spPr>
        <p:txBody>
          <a:bodyPr vert="horz" wrap="square" lIns="0" tIns="0" rIns="0" bIns="0" anchor="t" anchorCtr="0"/>
          <a:lstStyle/>
          <a:p>
            <a:pPr>
              <a:lnSpc>
                <a:spcPct val="110000"/>
              </a:lnSpc>
              <a:buNone/>
            </a:pPr>
            <a:r>
              <a:rPr lang="zh-CN" altLang="en-US" sz="2400" b="1" dirty="0"/>
              <a:t>（一）、消费税的概念</a:t>
            </a:r>
          </a:p>
          <a:p>
            <a:pPr>
              <a:lnSpc>
                <a:spcPct val="110000"/>
              </a:lnSpc>
              <a:buNone/>
            </a:pPr>
            <a:r>
              <a:rPr lang="zh-CN" altLang="en-US" sz="2400" b="1" dirty="0"/>
              <a:t>消费税是以消费品销售额作为课税对象的各种税收的统称。</a:t>
            </a:r>
          </a:p>
          <a:p>
            <a:pPr>
              <a:lnSpc>
                <a:spcPct val="110000"/>
              </a:lnSpc>
              <a:buNone/>
            </a:pPr>
            <a:r>
              <a:rPr lang="zh-CN" altLang="en-US" sz="2400" b="1" dirty="0"/>
              <a:t>在普遍实行增值税的国家中，选择性消费税往往起增值税的补充作用。 </a:t>
            </a:r>
          </a:p>
          <a:p>
            <a:pPr>
              <a:lnSpc>
                <a:spcPct val="110000"/>
              </a:lnSpc>
              <a:buNone/>
            </a:pPr>
            <a:r>
              <a:rPr lang="zh-CN" altLang="en-US" sz="2400" b="1" dirty="0"/>
              <a:t>（二）、我国消费税的特点</a:t>
            </a:r>
          </a:p>
          <a:p>
            <a:pPr>
              <a:lnSpc>
                <a:spcPct val="110000"/>
              </a:lnSpc>
              <a:buNone/>
            </a:pPr>
            <a:r>
              <a:rPr lang="zh-CN" altLang="en-US" sz="2400" b="1" dirty="0">
                <a:latin typeface="宋体" panose="02010600030101010101" pitchFamily="2" charset="-122"/>
                <a:ea typeface="宋体" panose="02010600030101010101" pitchFamily="2" charset="-122"/>
              </a:rPr>
              <a:t>我国开征的消费税，是对在中华人民共和国境内从事生产、委托加工和进口消费税条例列举的应税消费品的单位和个人，就其销售额或销售数量，在特定环节征收的一种税。</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type="body" idx="4294967295"/>
          </p:nvPr>
        </p:nvSpPr>
        <p:spPr>
          <a:xfrm>
            <a:off x="442913" y="2187575"/>
            <a:ext cx="8229600" cy="4670425"/>
          </a:xfrm>
        </p:spPr>
        <p:txBody>
          <a:bodyPr vert="horz" wrap="square" lIns="0" tIns="0" rIns="0" bIns="0" anchor="t" anchorCtr="0"/>
          <a:lstStyle/>
          <a:p>
            <a:pPr lvl="1" eaLnBrk="1" hangingPunct="1"/>
            <a:r>
              <a:rPr lang="zh-CN" altLang="en-US" sz="3200" b="1" dirty="0"/>
              <a:t>向购货方收取的增值税款。如果纳税人应税消费品的销售额中未扣除增值税税款或者不得开具增值税专用发票而发生价款和增值税税款合并收取的，在计算消费税时，应当换算为不含增值税款的销售额。其换算公式为：</a:t>
            </a:r>
          </a:p>
          <a:p>
            <a:pPr lvl="2" eaLnBrk="1" hangingPunct="1"/>
            <a:r>
              <a:rPr lang="zh-CN" altLang="en-US" sz="3200" b="1" dirty="0"/>
              <a:t>应税消费品的销售额＝含增值税的销售额</a:t>
            </a:r>
            <a:r>
              <a:rPr lang="en-US" altLang="zh-CN" sz="3200" b="1" dirty="0"/>
              <a:t>÷</a:t>
            </a:r>
            <a:r>
              <a:rPr lang="zh-CN" altLang="en-US" sz="3200" b="1" dirty="0"/>
              <a:t>（</a:t>
            </a:r>
            <a:r>
              <a:rPr lang="en-US" altLang="zh-CN" sz="3200" b="1" dirty="0"/>
              <a:t>1</a:t>
            </a:r>
            <a:r>
              <a:rPr lang="zh-CN" altLang="en-US" sz="3200" b="1" dirty="0"/>
              <a:t>＋增值税税率或征收率）</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body" idx="4294967295"/>
          </p:nvPr>
        </p:nvSpPr>
        <p:spPr>
          <a:xfrm>
            <a:off x="404813" y="1677988"/>
            <a:ext cx="8077200" cy="5716587"/>
          </a:xfrm>
        </p:spPr>
        <p:txBody>
          <a:bodyPr vert="horz" wrap="square" lIns="0" tIns="0" rIns="0" bIns="0" anchor="t" anchorCtr="0"/>
          <a:lstStyle/>
          <a:p>
            <a:pPr algn="just" eaLnBrk="1" hangingPunct="1">
              <a:buNone/>
            </a:pPr>
            <a:r>
              <a:rPr lang="en-US" altLang="zh-CN" sz="2800" b="1" dirty="0">
                <a:latin typeface="宋体" panose="02010600030101010101" pitchFamily="2" charset="-122"/>
              </a:rPr>
              <a:t> </a:t>
            </a:r>
            <a:r>
              <a:rPr lang="zh-CN" altLang="en-US" sz="2800" b="1" dirty="0">
                <a:latin typeface="宋体" panose="02010600030101010101" pitchFamily="2" charset="-122"/>
              </a:rPr>
              <a:t>例：某酿酒厂为小规模纳税人，该企业销售自产的粮食白酒一批，普通发票注明的销售价款为</a:t>
            </a:r>
            <a:r>
              <a:rPr lang="en-US" altLang="zh-CN" sz="2800" b="1" dirty="0">
                <a:latin typeface="宋体" panose="02010600030101010101" pitchFamily="2" charset="-122"/>
              </a:rPr>
              <a:t>12360</a:t>
            </a:r>
            <a:r>
              <a:rPr lang="zh-CN" altLang="en-US" sz="2800" b="1" dirty="0">
                <a:latin typeface="宋体" panose="02010600030101010101" pitchFamily="2" charset="-122"/>
              </a:rPr>
              <a:t>元</a:t>
            </a:r>
            <a:r>
              <a:rPr lang="en-US" altLang="zh-CN" sz="2800" b="1" dirty="0">
                <a:latin typeface="宋体" panose="02010600030101010101" pitchFamily="2" charset="-122"/>
              </a:rPr>
              <a:t>(</a:t>
            </a:r>
            <a:r>
              <a:rPr lang="zh-CN" altLang="en-US" sz="2800" b="1" dirty="0">
                <a:latin typeface="宋体" panose="02010600030101010101" pitchFamily="2" charset="-122"/>
              </a:rPr>
              <a:t>含增值税</a:t>
            </a:r>
            <a:r>
              <a:rPr lang="en-US" altLang="zh-CN" sz="2800" b="1" dirty="0">
                <a:latin typeface="宋体" panose="02010600030101010101" pitchFamily="2" charset="-122"/>
              </a:rPr>
              <a:t>)</a:t>
            </a:r>
            <a:r>
              <a:rPr lang="zh-CN" altLang="en-US" sz="2800" b="1" dirty="0">
                <a:latin typeface="宋体" panose="02010600030101010101" pitchFamily="2" charset="-122"/>
              </a:rPr>
              <a:t>，增值税的征收率为</a:t>
            </a:r>
            <a:r>
              <a:rPr lang="en-US" altLang="zh-CN" sz="2800" b="1" dirty="0">
                <a:latin typeface="宋体" panose="02010600030101010101" pitchFamily="2" charset="-122"/>
              </a:rPr>
              <a:t>3</a:t>
            </a:r>
            <a:r>
              <a:rPr lang="zh-CN" altLang="en-US" sz="2800" b="1" dirty="0">
                <a:latin typeface="宋体" panose="02010600030101010101" pitchFamily="2" charset="-122"/>
              </a:rPr>
              <a:t>％，消费税率为</a:t>
            </a:r>
            <a:r>
              <a:rPr lang="en-US" altLang="zh-CN" sz="2800" b="1" dirty="0">
                <a:latin typeface="宋体" panose="02010600030101010101" pitchFamily="2" charset="-122"/>
              </a:rPr>
              <a:t>20</a:t>
            </a:r>
            <a:r>
              <a:rPr lang="zh-CN" altLang="en-US" sz="2800" b="1" dirty="0">
                <a:latin typeface="宋体" panose="02010600030101010101" pitchFamily="2" charset="-122"/>
              </a:rPr>
              <a:t>％。计算该企业应纳消费税和增值税。</a:t>
            </a:r>
          </a:p>
          <a:p>
            <a:pPr algn="just" eaLnBrk="1" hangingPunct="1">
              <a:buNone/>
            </a:pPr>
            <a:r>
              <a:rPr lang="zh-CN" altLang="en-US" sz="2800" b="1" dirty="0">
                <a:latin typeface="宋体" panose="02010600030101010101" pitchFamily="2" charset="-122"/>
              </a:rPr>
              <a:t>解</a:t>
            </a:r>
            <a:r>
              <a:rPr lang="en-US" altLang="zh-CN" sz="2800" b="1" dirty="0">
                <a:latin typeface="宋体" panose="02010600030101010101" pitchFamily="2" charset="-122"/>
              </a:rPr>
              <a:t>: </a:t>
            </a:r>
            <a:r>
              <a:rPr lang="zh-CN" altLang="en-US" sz="2800" b="1" dirty="0">
                <a:latin typeface="宋体" panose="02010600030101010101" pitchFamily="2" charset="-122"/>
              </a:rPr>
              <a:t>应税销售额＝</a:t>
            </a:r>
            <a:r>
              <a:rPr lang="en-US" altLang="zh-CN" sz="2800" b="1" dirty="0">
                <a:latin typeface="宋体" panose="02010600030101010101" pitchFamily="2" charset="-122"/>
              </a:rPr>
              <a:t>12360÷(1</a:t>
            </a:r>
            <a:r>
              <a:rPr lang="zh-CN" altLang="en-US" sz="2800" b="1" dirty="0">
                <a:latin typeface="宋体" panose="02010600030101010101" pitchFamily="2" charset="-122"/>
              </a:rPr>
              <a:t>＋</a:t>
            </a:r>
            <a:r>
              <a:rPr lang="en-US" altLang="zh-CN" sz="2800" b="1" dirty="0">
                <a:latin typeface="宋体" panose="02010600030101010101" pitchFamily="2" charset="-122"/>
              </a:rPr>
              <a:t>3</a:t>
            </a:r>
            <a:r>
              <a:rPr lang="zh-CN" altLang="en-US" sz="2800" b="1" dirty="0">
                <a:latin typeface="宋体" panose="02010600030101010101" pitchFamily="2" charset="-122"/>
              </a:rPr>
              <a:t>％</a:t>
            </a:r>
            <a:r>
              <a:rPr lang="en-US" altLang="zh-CN" sz="2800" b="1" dirty="0">
                <a:latin typeface="宋体" panose="02010600030101010101" pitchFamily="2" charset="-122"/>
              </a:rPr>
              <a:t>)</a:t>
            </a:r>
          </a:p>
          <a:p>
            <a:pPr algn="just" eaLnBrk="1" hangingPunct="1">
              <a:buFontTx/>
              <a:buNone/>
            </a:pPr>
            <a:r>
              <a:rPr lang="en-US" altLang="zh-CN" sz="2800" b="1" dirty="0">
                <a:latin typeface="宋体" panose="02010600030101010101" pitchFamily="2" charset="-122"/>
              </a:rPr>
              <a:t>                             </a:t>
            </a:r>
            <a:r>
              <a:rPr lang="zh-CN" altLang="en-US" sz="2800" b="1" dirty="0">
                <a:latin typeface="宋体" panose="02010600030101010101" pitchFamily="2" charset="-122"/>
              </a:rPr>
              <a:t>＝</a:t>
            </a:r>
            <a:r>
              <a:rPr lang="en-US" altLang="zh-CN" sz="2800" b="1" dirty="0">
                <a:latin typeface="宋体" panose="02010600030101010101" pitchFamily="2" charset="-122"/>
              </a:rPr>
              <a:t>12000</a:t>
            </a:r>
            <a:r>
              <a:rPr lang="zh-CN" altLang="en-US" sz="2800" b="1" dirty="0">
                <a:latin typeface="宋体" panose="02010600030101010101" pitchFamily="2" charset="-122"/>
              </a:rPr>
              <a:t>元</a:t>
            </a:r>
          </a:p>
          <a:p>
            <a:pPr algn="just" eaLnBrk="1" hangingPunct="1">
              <a:buFontTx/>
              <a:buNone/>
            </a:pPr>
            <a:r>
              <a:rPr lang="zh-CN" altLang="en-US" sz="2800" b="1" dirty="0">
                <a:latin typeface="宋体" panose="02010600030101010101" pitchFamily="2" charset="-122"/>
              </a:rPr>
              <a:t>        应纳消费税额＝</a:t>
            </a:r>
            <a:r>
              <a:rPr lang="en-US" altLang="zh-CN" sz="2800" b="1" dirty="0">
                <a:latin typeface="宋体" panose="02010600030101010101" pitchFamily="2" charset="-122"/>
              </a:rPr>
              <a:t>12000×20</a:t>
            </a:r>
            <a:r>
              <a:rPr lang="zh-CN" altLang="en-US" sz="2800" b="1" dirty="0">
                <a:latin typeface="宋体" panose="02010600030101010101" pitchFamily="2" charset="-122"/>
              </a:rPr>
              <a:t>％＝</a:t>
            </a:r>
            <a:r>
              <a:rPr lang="en-US" altLang="zh-CN" sz="2800" b="1" dirty="0">
                <a:latin typeface="宋体" panose="02010600030101010101" pitchFamily="2" charset="-122"/>
              </a:rPr>
              <a:t>2400</a:t>
            </a:r>
            <a:r>
              <a:rPr lang="zh-CN" altLang="en-US" sz="2800" b="1" dirty="0">
                <a:latin typeface="宋体" panose="02010600030101010101" pitchFamily="2" charset="-122"/>
              </a:rPr>
              <a:t>元</a:t>
            </a:r>
          </a:p>
          <a:p>
            <a:pPr algn="just" eaLnBrk="1" hangingPunct="1">
              <a:buFontTx/>
              <a:buNone/>
            </a:pPr>
            <a:r>
              <a:rPr lang="zh-CN" altLang="en-US" sz="2800" b="1" dirty="0">
                <a:latin typeface="宋体" panose="02010600030101010101" pitchFamily="2" charset="-122"/>
              </a:rPr>
              <a:t>        应纳增值税额＝</a:t>
            </a:r>
            <a:r>
              <a:rPr lang="en-US" altLang="zh-CN" sz="2800" b="1" dirty="0">
                <a:latin typeface="宋体" panose="02010600030101010101" pitchFamily="2" charset="-122"/>
              </a:rPr>
              <a:t>12000×3</a:t>
            </a:r>
            <a:r>
              <a:rPr lang="zh-CN" altLang="en-US" sz="2800" b="1" dirty="0">
                <a:latin typeface="宋体" panose="02010600030101010101" pitchFamily="2" charset="-122"/>
              </a:rPr>
              <a:t>％＝</a:t>
            </a:r>
            <a:r>
              <a:rPr lang="en-US" altLang="zh-CN" sz="2800" b="1" dirty="0">
                <a:latin typeface="宋体" panose="02010600030101010101" pitchFamily="2" charset="-122"/>
              </a:rPr>
              <a:t>360</a:t>
            </a:r>
            <a:r>
              <a:rPr lang="zh-CN" altLang="en-US" sz="2800" b="1" dirty="0">
                <a:latin typeface="宋体" panose="02010600030101010101" pitchFamily="2" charset="-122"/>
              </a:rPr>
              <a:t>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calcmode="lin" valueType="num">
                                      <p:cBhvr>
                                        <p:cTn id="7" dur="1000" fill="hold"/>
                                        <p:tgtEl>
                                          <p:spTgt spid="37890">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7890">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7890">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7890">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7890">
                                            <p:txEl>
                                              <p:pRg st="1" end="1"/>
                                            </p:txEl>
                                          </p:spTgt>
                                        </p:tgtEl>
                                        <p:attrNameLst>
                                          <p:attrName>style.visibility</p:attrName>
                                        </p:attrNameLst>
                                      </p:cBhvr>
                                      <p:to>
                                        <p:strVal val="visible"/>
                                      </p:to>
                                    </p:set>
                                    <p:anim calcmode="lin" valueType="num">
                                      <p:cBhvr>
                                        <p:cTn id="15" dur="1000" fill="hold"/>
                                        <p:tgtEl>
                                          <p:spTgt spid="37890">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7890">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7890">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7890">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7890">
                                            <p:txEl>
                                              <p:pRg st="2" end="2"/>
                                            </p:txEl>
                                          </p:spTgt>
                                        </p:tgtEl>
                                        <p:attrNameLst>
                                          <p:attrName>style.visibility</p:attrName>
                                        </p:attrNameLst>
                                      </p:cBhvr>
                                      <p:to>
                                        <p:strVal val="visible"/>
                                      </p:to>
                                    </p:set>
                                    <p:anim calcmode="lin" valueType="num">
                                      <p:cBhvr>
                                        <p:cTn id="23" dur="1000" fill="hold"/>
                                        <p:tgtEl>
                                          <p:spTgt spid="37890">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7890">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7890">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7890">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37890">
                                            <p:txEl>
                                              <p:pRg st="3" end="3"/>
                                            </p:txEl>
                                          </p:spTgt>
                                        </p:tgtEl>
                                        <p:attrNameLst>
                                          <p:attrName>style.visibility</p:attrName>
                                        </p:attrNameLst>
                                      </p:cBhvr>
                                      <p:to>
                                        <p:strVal val="visible"/>
                                      </p:to>
                                    </p:set>
                                    <p:anim calcmode="lin" valueType="num">
                                      <p:cBhvr>
                                        <p:cTn id="31" dur="1000" fill="hold"/>
                                        <p:tgtEl>
                                          <p:spTgt spid="37890">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7890">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7890">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7890">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37890">
                                            <p:txEl>
                                              <p:pRg st="4" end="4"/>
                                            </p:txEl>
                                          </p:spTgt>
                                        </p:tgtEl>
                                        <p:attrNameLst>
                                          <p:attrName>style.visibility</p:attrName>
                                        </p:attrNameLst>
                                      </p:cBhvr>
                                      <p:to>
                                        <p:strVal val="visible"/>
                                      </p:to>
                                    </p:set>
                                    <p:anim calcmode="lin" valueType="num">
                                      <p:cBhvr>
                                        <p:cTn id="39" dur="1000" fill="hold"/>
                                        <p:tgtEl>
                                          <p:spTgt spid="37890">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7890">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7890">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37890">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457200" y="457200"/>
            <a:ext cx="8229600" cy="180975"/>
          </a:xfrm>
        </p:spPr>
        <p:txBody>
          <a:bodyPr vert="horz" wrap="square" lIns="0" tIns="0" rIns="0" bIns="0" anchor="t" anchorCtr="0"/>
          <a:lstStyle/>
          <a:p>
            <a:pPr eaLnBrk="1" hangingPunct="1">
              <a:buNone/>
            </a:pPr>
            <a:endParaRPr lang="zh-CN" altLang="zh-CN" sz="4000" dirty="0"/>
          </a:p>
        </p:txBody>
      </p:sp>
      <p:sp>
        <p:nvSpPr>
          <p:cNvPr id="43011" name="Rectangle 3"/>
          <p:cNvSpPr>
            <a:spLocks noGrp="1"/>
          </p:cNvSpPr>
          <p:nvPr>
            <p:ph type="body" idx="4294967295"/>
          </p:nvPr>
        </p:nvSpPr>
        <p:spPr>
          <a:xfrm>
            <a:off x="0" y="1646238"/>
            <a:ext cx="8845550" cy="5400675"/>
          </a:xfrm>
        </p:spPr>
        <p:txBody>
          <a:bodyPr vert="horz" wrap="square" lIns="0" tIns="0" rIns="0" bIns="0" anchor="t" anchorCtr="0"/>
          <a:lstStyle/>
          <a:p>
            <a:pPr lvl="1" eaLnBrk="1" hangingPunct="1"/>
            <a:r>
              <a:rPr lang="zh-CN" altLang="en-US" sz="2400" b="1" dirty="0"/>
              <a:t>如果当月无销售或当月未完结，应按同类消费品上月或最近月份的销售价格计算纳税。没有同类消费品销售价格的，按照组成计税价格计算纳税。组成计税价格的计算公式为：</a:t>
            </a:r>
          </a:p>
          <a:p>
            <a:pPr lvl="2" eaLnBrk="1" hangingPunct="1"/>
            <a:r>
              <a:rPr lang="zh-CN" altLang="en-US" b="1" dirty="0"/>
              <a:t>实行从价定率办法计算纳税的组成计税价格计算公式： </a:t>
            </a:r>
          </a:p>
          <a:p>
            <a:pPr lvl="3" eaLnBrk="1" hangingPunct="1"/>
            <a:r>
              <a:rPr lang="zh-CN" altLang="en-US" sz="2400" b="1" dirty="0"/>
              <a:t>组成计税价格</a:t>
            </a:r>
            <a:r>
              <a:rPr lang="en-US" altLang="zh-CN" sz="2400" b="1" dirty="0"/>
              <a:t>=</a:t>
            </a:r>
            <a:r>
              <a:rPr lang="zh-CN" altLang="en-US" sz="2400" b="1" dirty="0"/>
              <a:t>（成本＋ 利润）</a:t>
            </a:r>
            <a:r>
              <a:rPr lang="en-US" altLang="zh-CN" sz="2400" b="1" dirty="0"/>
              <a:t>÷</a:t>
            </a:r>
            <a:r>
              <a:rPr lang="zh-CN" altLang="en-US" sz="2400" b="1" dirty="0"/>
              <a:t>（</a:t>
            </a:r>
            <a:r>
              <a:rPr lang="en-US" altLang="zh-CN" sz="2400" b="1" dirty="0"/>
              <a:t>1-</a:t>
            </a:r>
            <a:r>
              <a:rPr lang="zh-CN" altLang="en-US" sz="2400" b="1" dirty="0"/>
              <a:t>比例税率） </a:t>
            </a:r>
          </a:p>
          <a:p>
            <a:pPr lvl="2" eaLnBrk="1" hangingPunct="1"/>
            <a:r>
              <a:rPr lang="zh-CN" altLang="en-US" b="1" dirty="0"/>
              <a:t>实行复合计税办法计算纳税的组成计税价格计算公式： </a:t>
            </a:r>
          </a:p>
          <a:p>
            <a:pPr lvl="3" eaLnBrk="1" hangingPunct="1"/>
            <a:r>
              <a:rPr lang="zh-CN" altLang="en-US" sz="2400" b="1" dirty="0"/>
              <a:t> 组成计税价格</a:t>
            </a:r>
            <a:r>
              <a:rPr lang="en-US" altLang="zh-CN" sz="2400" b="1" dirty="0"/>
              <a:t>=</a:t>
            </a:r>
            <a:r>
              <a:rPr lang="zh-CN" altLang="en-US" sz="2400" b="1" dirty="0"/>
              <a:t>（成本＋ 利润＋ 自产自用数量</a:t>
            </a:r>
            <a:r>
              <a:rPr lang="en-US" altLang="zh-CN" sz="2400" b="1" dirty="0"/>
              <a:t>×</a:t>
            </a:r>
            <a:r>
              <a:rPr lang="zh-CN" altLang="en-US" sz="2400" b="1" dirty="0"/>
              <a:t>定额税率）</a:t>
            </a:r>
            <a:r>
              <a:rPr lang="en-US" altLang="zh-CN" sz="2400" b="1" dirty="0"/>
              <a:t>÷</a:t>
            </a:r>
            <a:r>
              <a:rPr lang="zh-CN" altLang="en-US" sz="2400" b="1" dirty="0"/>
              <a:t>（</a:t>
            </a:r>
            <a:r>
              <a:rPr lang="en-US" altLang="zh-CN" sz="2400" b="1" dirty="0"/>
              <a:t>1-</a:t>
            </a:r>
            <a:r>
              <a:rPr lang="zh-CN" altLang="en-US" sz="2400" b="1" dirty="0"/>
              <a:t>比例税率）</a:t>
            </a:r>
          </a:p>
          <a:p>
            <a:pPr lvl="2" eaLnBrk="1" hangingPunct="1"/>
            <a:r>
              <a:rPr lang="zh-CN" altLang="en-US" b="1" dirty="0"/>
              <a:t>成本是指应税消费品的产品生产成本。</a:t>
            </a:r>
          </a:p>
          <a:p>
            <a:pPr lvl="2" eaLnBrk="1" hangingPunct="1"/>
            <a:r>
              <a:rPr lang="zh-CN" altLang="en-US" b="1" dirty="0"/>
              <a:t>利润是指根据应税消费品的全国平均成本利润率计算的利润。应税消费品全国平均成本利润率由国家税务总局确定 </a:t>
            </a:r>
          </a:p>
          <a:p>
            <a:pPr eaLnBrk="1" hangingPunct="1">
              <a:buNone/>
            </a:pPr>
            <a:endParaRPr lang="en-US" altLang="zh-CN"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vert="horz" wrap="square" lIns="0" tIns="0" rIns="0" bIns="0" anchor="t" anchorCtr="0"/>
          <a:lstStyle/>
          <a:p>
            <a:pPr>
              <a:buNone/>
            </a:pPr>
            <a:r>
              <a:rPr lang="zh-CN" altLang="en-US" dirty="0"/>
              <a:t>应税消费品全国平均成本利润率</a:t>
            </a:r>
          </a:p>
        </p:txBody>
      </p:sp>
      <p:sp>
        <p:nvSpPr>
          <p:cNvPr id="44035" name="Rectangle 3"/>
          <p:cNvSpPr>
            <a:spLocks noGrp="1"/>
          </p:cNvSpPr>
          <p:nvPr>
            <p:ph idx="1"/>
          </p:nvPr>
        </p:nvSpPr>
        <p:spPr>
          <a:xfrm>
            <a:off x="252413" y="1628775"/>
            <a:ext cx="4105275" cy="4681538"/>
          </a:xfrm>
        </p:spPr>
        <p:txBody>
          <a:bodyPr vert="horz" wrap="square" lIns="0" tIns="0" rIns="0" bIns="0" anchor="t" anchorCtr="0"/>
          <a:lstStyle/>
          <a:p>
            <a:pPr>
              <a:lnSpc>
                <a:spcPct val="90000"/>
              </a:lnSpc>
              <a:buNone/>
            </a:pPr>
            <a:r>
              <a:rPr lang="zh-CN" altLang="en-US" sz="2400" b="1" dirty="0">
                <a:latin typeface="宋体" panose="02010600030101010101" pitchFamily="2" charset="-122"/>
              </a:rPr>
              <a:t>甲类卷烟</a:t>
            </a:r>
            <a:r>
              <a:rPr lang="en-US" altLang="zh-CN" sz="2400" b="1" dirty="0">
                <a:latin typeface="宋体" panose="02010600030101010101" pitchFamily="2" charset="-122"/>
              </a:rPr>
              <a:t>10%</a:t>
            </a:r>
            <a:r>
              <a:rPr lang="zh-CN" altLang="en-US" sz="2400" b="1" dirty="0">
                <a:latin typeface="宋体" panose="02010600030101010101" pitchFamily="2" charset="-122"/>
              </a:rPr>
              <a:t>；</a:t>
            </a:r>
          </a:p>
          <a:p>
            <a:pPr>
              <a:lnSpc>
                <a:spcPct val="90000"/>
              </a:lnSpc>
              <a:buNone/>
            </a:pPr>
            <a:r>
              <a:rPr lang="zh-CN" altLang="en-US" sz="2400" b="1" dirty="0">
                <a:latin typeface="宋体" panose="02010600030101010101" pitchFamily="2" charset="-122"/>
              </a:rPr>
              <a:t>乙类卷烟</a:t>
            </a:r>
            <a:r>
              <a:rPr lang="en-US" altLang="zh-CN" sz="2400" b="1" dirty="0">
                <a:latin typeface="宋体" panose="02010600030101010101" pitchFamily="2" charset="-122"/>
              </a:rPr>
              <a:t>5%</a:t>
            </a:r>
            <a:r>
              <a:rPr lang="zh-CN" altLang="en-US" sz="2400" b="1" dirty="0">
                <a:latin typeface="宋体" panose="02010600030101010101" pitchFamily="2" charset="-122"/>
              </a:rPr>
              <a:t>；</a:t>
            </a:r>
          </a:p>
          <a:p>
            <a:pPr>
              <a:lnSpc>
                <a:spcPct val="90000"/>
              </a:lnSpc>
              <a:buNone/>
            </a:pPr>
            <a:r>
              <a:rPr lang="zh-CN" altLang="en-US" sz="2400" b="1" dirty="0">
                <a:latin typeface="宋体" panose="02010600030101010101" pitchFamily="2" charset="-122"/>
              </a:rPr>
              <a:t>雪茄烟</a:t>
            </a:r>
            <a:r>
              <a:rPr lang="en-US" altLang="zh-CN" sz="2400" b="1" dirty="0">
                <a:latin typeface="宋体" panose="02010600030101010101" pitchFamily="2" charset="-122"/>
              </a:rPr>
              <a:t>5%</a:t>
            </a:r>
            <a:r>
              <a:rPr lang="zh-CN" altLang="en-US" sz="2400" b="1" dirty="0">
                <a:latin typeface="宋体" panose="02010600030101010101" pitchFamily="2" charset="-122"/>
              </a:rPr>
              <a:t>； </a:t>
            </a:r>
          </a:p>
          <a:p>
            <a:pPr>
              <a:lnSpc>
                <a:spcPct val="90000"/>
              </a:lnSpc>
              <a:buNone/>
            </a:pPr>
            <a:r>
              <a:rPr lang="zh-CN" altLang="en-US" sz="2400" b="1" dirty="0">
                <a:latin typeface="宋体" panose="02010600030101010101" pitchFamily="2" charset="-122"/>
              </a:rPr>
              <a:t>烟丝</a:t>
            </a:r>
            <a:r>
              <a:rPr lang="en-US" altLang="zh-CN" sz="2400" b="1" dirty="0">
                <a:latin typeface="宋体" panose="02010600030101010101" pitchFamily="2" charset="-122"/>
              </a:rPr>
              <a:t>5%</a:t>
            </a:r>
            <a:r>
              <a:rPr lang="zh-CN" altLang="en-US" sz="2400" b="1" dirty="0">
                <a:latin typeface="宋体" panose="02010600030101010101" pitchFamily="2" charset="-122"/>
              </a:rPr>
              <a:t>；</a:t>
            </a:r>
          </a:p>
          <a:p>
            <a:pPr>
              <a:lnSpc>
                <a:spcPct val="90000"/>
              </a:lnSpc>
              <a:buNone/>
            </a:pPr>
            <a:r>
              <a:rPr lang="zh-CN" altLang="en-US" sz="2400" b="1" dirty="0">
                <a:latin typeface="宋体" panose="02010600030101010101" pitchFamily="2" charset="-122"/>
              </a:rPr>
              <a:t>粮食白酒</a:t>
            </a:r>
            <a:r>
              <a:rPr lang="en-US" altLang="zh-CN" sz="2400" b="1" dirty="0">
                <a:latin typeface="宋体" panose="02010600030101010101" pitchFamily="2" charset="-122"/>
              </a:rPr>
              <a:t>10%</a:t>
            </a:r>
            <a:r>
              <a:rPr lang="zh-CN" altLang="en-US" sz="2400" b="1" dirty="0">
                <a:latin typeface="宋体" panose="02010600030101010101" pitchFamily="2" charset="-122"/>
              </a:rPr>
              <a:t>；     </a:t>
            </a:r>
          </a:p>
          <a:p>
            <a:pPr>
              <a:lnSpc>
                <a:spcPct val="90000"/>
              </a:lnSpc>
              <a:buNone/>
            </a:pPr>
            <a:r>
              <a:rPr lang="zh-CN" altLang="en-US" sz="2400" b="1" dirty="0">
                <a:latin typeface="宋体" panose="02010600030101010101" pitchFamily="2" charset="-122"/>
              </a:rPr>
              <a:t>薯类白酒</a:t>
            </a:r>
            <a:r>
              <a:rPr lang="en-US" altLang="zh-CN" sz="2400" b="1" dirty="0">
                <a:latin typeface="宋体" panose="02010600030101010101" pitchFamily="2" charset="-122"/>
              </a:rPr>
              <a:t>5%</a:t>
            </a:r>
            <a:r>
              <a:rPr lang="zh-CN" altLang="en-US" sz="2400" b="1" dirty="0">
                <a:latin typeface="宋体" panose="02010600030101010101" pitchFamily="2" charset="-122"/>
              </a:rPr>
              <a:t>；</a:t>
            </a:r>
          </a:p>
          <a:p>
            <a:pPr>
              <a:lnSpc>
                <a:spcPct val="90000"/>
              </a:lnSpc>
              <a:buNone/>
            </a:pPr>
            <a:r>
              <a:rPr lang="zh-CN" altLang="en-US" sz="2400" b="1" dirty="0">
                <a:latin typeface="宋体" panose="02010600030101010101" pitchFamily="2" charset="-122"/>
              </a:rPr>
              <a:t>其他酒</a:t>
            </a:r>
            <a:r>
              <a:rPr lang="en-US" altLang="zh-CN" sz="2400" b="1" dirty="0">
                <a:latin typeface="宋体" panose="02010600030101010101" pitchFamily="2" charset="-122"/>
              </a:rPr>
              <a:t>5%</a:t>
            </a:r>
            <a:r>
              <a:rPr lang="zh-CN" altLang="en-US" sz="2400" b="1" dirty="0">
                <a:latin typeface="宋体" panose="02010600030101010101" pitchFamily="2" charset="-122"/>
              </a:rPr>
              <a:t>；</a:t>
            </a:r>
          </a:p>
          <a:p>
            <a:pPr>
              <a:lnSpc>
                <a:spcPct val="90000"/>
              </a:lnSpc>
              <a:buNone/>
            </a:pPr>
            <a:r>
              <a:rPr lang="zh-CN" altLang="en-US" sz="2400" b="1" dirty="0"/>
              <a:t>酒精</a:t>
            </a:r>
            <a:r>
              <a:rPr lang="en-US" altLang="zh-CN" sz="2400" b="1" dirty="0"/>
              <a:t>5%</a:t>
            </a:r>
            <a:r>
              <a:rPr lang="zh-CN" altLang="en-US" sz="2400" b="1" dirty="0"/>
              <a:t>；</a:t>
            </a:r>
          </a:p>
          <a:p>
            <a:pPr>
              <a:lnSpc>
                <a:spcPct val="90000"/>
              </a:lnSpc>
              <a:buNone/>
            </a:pPr>
            <a:r>
              <a:rPr lang="zh-CN" altLang="en-US" sz="2400" b="1" dirty="0"/>
              <a:t>化妆品</a:t>
            </a:r>
            <a:r>
              <a:rPr lang="en-US" altLang="zh-CN" sz="2400" b="1" dirty="0"/>
              <a:t>5%</a:t>
            </a:r>
            <a:r>
              <a:rPr lang="zh-CN" altLang="en-US" sz="2400" b="1" dirty="0"/>
              <a:t>；     </a:t>
            </a:r>
          </a:p>
          <a:p>
            <a:pPr>
              <a:lnSpc>
                <a:spcPct val="90000"/>
              </a:lnSpc>
              <a:buNone/>
            </a:pPr>
            <a:r>
              <a:rPr lang="zh-CN" altLang="en-US" sz="2400" b="1" dirty="0"/>
              <a:t>鞭炮、焰火</a:t>
            </a:r>
            <a:r>
              <a:rPr lang="en-US" altLang="zh-CN" sz="2400" b="1" dirty="0"/>
              <a:t>5%</a:t>
            </a:r>
            <a:r>
              <a:rPr lang="zh-CN" altLang="en-US" sz="2400" b="1" dirty="0"/>
              <a:t>；</a:t>
            </a:r>
          </a:p>
          <a:p>
            <a:pPr>
              <a:lnSpc>
                <a:spcPct val="90000"/>
              </a:lnSpc>
              <a:buNone/>
            </a:pPr>
            <a:r>
              <a:rPr lang="zh-CN" altLang="en-US" sz="2400" b="1" dirty="0"/>
              <a:t>贵重首饰及珠宝玉石</a:t>
            </a:r>
            <a:r>
              <a:rPr lang="en-US" altLang="zh-CN" sz="2400" b="1" dirty="0"/>
              <a:t>6%</a:t>
            </a:r>
            <a:r>
              <a:rPr lang="zh-CN" altLang="en-US" sz="2400" b="1" dirty="0"/>
              <a:t>；</a:t>
            </a:r>
            <a:r>
              <a:rPr lang="zh-CN" altLang="en-US" sz="2400" b="1" dirty="0">
                <a:latin typeface="宋体" panose="02010600030101010101" pitchFamily="2" charset="-122"/>
              </a:rPr>
              <a:t> </a:t>
            </a:r>
            <a:r>
              <a:rPr lang="zh-CN" altLang="en-US" sz="2000" b="1" dirty="0">
                <a:latin typeface="宋体" panose="02010600030101010101" pitchFamily="2" charset="-122"/>
              </a:rPr>
              <a:t> </a:t>
            </a:r>
            <a:r>
              <a:rPr lang="zh-CN" altLang="en-US" sz="1400" b="1" dirty="0">
                <a:latin typeface="宋体" panose="02010600030101010101" pitchFamily="2" charset="-122"/>
              </a:rPr>
              <a:t> </a:t>
            </a:r>
            <a:r>
              <a:rPr lang="zh-CN" altLang="en-US" sz="1600" b="1" dirty="0">
                <a:latin typeface="宋体" panose="02010600030101010101" pitchFamily="2" charset="-122"/>
              </a:rPr>
              <a:t>     </a:t>
            </a:r>
          </a:p>
        </p:txBody>
      </p:sp>
      <p:sp>
        <p:nvSpPr>
          <p:cNvPr id="44036" name="Text Box 4"/>
          <p:cNvSpPr txBox="1"/>
          <p:nvPr/>
        </p:nvSpPr>
        <p:spPr>
          <a:xfrm>
            <a:off x="4283075" y="1557338"/>
            <a:ext cx="4608513" cy="4513262"/>
          </a:xfrm>
          <a:prstGeom prst="rect">
            <a:avLst/>
          </a:prstGeom>
          <a:noFill/>
          <a:ln w="9525">
            <a:noFill/>
          </a:ln>
        </p:spPr>
        <p:txBody>
          <a:bodyPr>
            <a:spAutoFit/>
          </a:bodyPr>
          <a:lstStyle/>
          <a:p>
            <a:pPr>
              <a:lnSpc>
                <a:spcPct val="110000"/>
              </a:lnSpc>
              <a:buFont typeface="Arial" panose="020B0604020202020204" pitchFamily="34" charset="0"/>
              <a:buChar char="•"/>
            </a:pPr>
            <a:r>
              <a:rPr lang="zh-CN" altLang="en-US" b="1" dirty="0">
                <a:latin typeface="Times New Roman" panose="02020603050405020304" pitchFamily="18" charset="0"/>
              </a:rPr>
              <a:t>汽车轮胎</a:t>
            </a:r>
            <a:r>
              <a:rPr lang="en-US" altLang="zh-CN" b="1" dirty="0">
                <a:latin typeface="Times New Roman" panose="02020603050405020304" pitchFamily="18" charset="0"/>
              </a:rPr>
              <a:t>5%</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摩托车</a:t>
            </a:r>
            <a:r>
              <a:rPr lang="en-US" altLang="zh-CN" b="1" dirty="0">
                <a:latin typeface="Times New Roman" panose="02020603050405020304" pitchFamily="18" charset="0"/>
              </a:rPr>
              <a:t>6%</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小轿车</a:t>
            </a:r>
            <a:r>
              <a:rPr lang="en-US" altLang="zh-CN" b="1" dirty="0">
                <a:latin typeface="Times New Roman" panose="02020603050405020304" pitchFamily="18" charset="0"/>
              </a:rPr>
              <a:t>8%</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越野车</a:t>
            </a:r>
            <a:r>
              <a:rPr lang="en-US" altLang="zh-CN" b="1" dirty="0">
                <a:latin typeface="Times New Roman" panose="02020603050405020304" pitchFamily="18" charset="0"/>
              </a:rPr>
              <a:t>6%</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高尔夫球及球具为</a:t>
            </a:r>
            <a:r>
              <a:rPr lang="en-US" altLang="zh-CN" b="1" dirty="0">
                <a:latin typeface="Times New Roman" panose="02020603050405020304" pitchFamily="18" charset="0"/>
              </a:rPr>
              <a:t>10</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高档手表为</a:t>
            </a:r>
            <a:r>
              <a:rPr lang="en-US" altLang="zh-CN" b="1" dirty="0">
                <a:latin typeface="Times New Roman" panose="02020603050405020304" pitchFamily="18" charset="0"/>
              </a:rPr>
              <a:t>20</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游艇为</a:t>
            </a:r>
            <a:r>
              <a:rPr lang="en-US" altLang="zh-CN" b="1" dirty="0">
                <a:latin typeface="Times New Roman" panose="02020603050405020304" pitchFamily="18" charset="0"/>
              </a:rPr>
              <a:t>10</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木制一次性筷子为</a:t>
            </a:r>
            <a:r>
              <a:rPr lang="en-US" altLang="zh-CN" b="1" dirty="0">
                <a:latin typeface="Times New Roman" panose="02020603050405020304" pitchFamily="18" charset="0"/>
              </a:rPr>
              <a:t>5</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实木地板为</a:t>
            </a:r>
            <a:r>
              <a:rPr lang="en-US" altLang="zh-CN" b="1" dirty="0">
                <a:latin typeface="Times New Roman" panose="02020603050405020304" pitchFamily="18" charset="0"/>
              </a:rPr>
              <a:t>5</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乘用车为</a:t>
            </a:r>
            <a:r>
              <a:rPr lang="en-US" altLang="zh-CN" b="1" dirty="0">
                <a:latin typeface="Times New Roman" panose="02020603050405020304" pitchFamily="18" charset="0"/>
              </a:rPr>
              <a:t>8</a:t>
            </a:r>
            <a:r>
              <a:rPr lang="zh-CN" altLang="en-US" b="1" dirty="0">
                <a:latin typeface="Times New Roman" panose="02020603050405020304" pitchFamily="18" charset="0"/>
              </a:rPr>
              <a:t>％；</a:t>
            </a:r>
          </a:p>
          <a:p>
            <a:pPr>
              <a:lnSpc>
                <a:spcPct val="110000"/>
              </a:lnSpc>
              <a:buFont typeface="Arial" panose="020B0604020202020204" pitchFamily="34" charset="0"/>
              <a:buChar char="•"/>
            </a:pPr>
            <a:r>
              <a:rPr lang="zh-CN" altLang="en-US" b="1" dirty="0">
                <a:latin typeface="Times New Roman" panose="02020603050405020304" pitchFamily="18" charset="0"/>
              </a:rPr>
              <a:t>中轻型商用客车为</a:t>
            </a:r>
            <a:r>
              <a:rPr lang="en-US" altLang="zh-CN" b="1" dirty="0">
                <a:latin typeface="Times New Roman" panose="02020603050405020304" pitchFamily="18" charset="0"/>
              </a:rPr>
              <a:t>5</a:t>
            </a:r>
            <a:r>
              <a:rPr lang="zh-CN" altLang="en-US" b="1" dirty="0">
                <a:latin typeface="Times New Roman" panose="02020603050405020304" pitchFamily="18"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type="body" idx="4294967295"/>
          </p:nvPr>
        </p:nvSpPr>
        <p:spPr>
          <a:xfrm>
            <a:off x="596900" y="1738313"/>
            <a:ext cx="7772400" cy="5119687"/>
          </a:xfrm>
        </p:spPr>
        <p:txBody>
          <a:bodyPr vert="horz" wrap="square" lIns="0" tIns="0" rIns="0" bIns="0" anchor="t" anchorCtr="0"/>
          <a:lstStyle/>
          <a:p>
            <a:pPr algn="just" eaLnBrk="1" hangingPunct="1">
              <a:lnSpc>
                <a:spcPct val="90000"/>
              </a:lnSpc>
              <a:buNone/>
            </a:pPr>
            <a:r>
              <a:rPr lang="zh-CN" altLang="en-US" sz="2800" b="1" dirty="0">
                <a:latin typeface="宋体" panose="02010600030101010101" pitchFamily="2" charset="-122"/>
              </a:rPr>
              <a:t>例：某公司今年</a:t>
            </a:r>
            <a:r>
              <a:rPr lang="en-US" altLang="zh-CN" sz="2800" b="1" dirty="0">
                <a:latin typeface="宋体" panose="02010600030101010101" pitchFamily="2" charset="-122"/>
              </a:rPr>
              <a:t>1</a:t>
            </a:r>
            <a:r>
              <a:rPr lang="zh-CN" altLang="en-US" sz="2800" b="1" dirty="0">
                <a:latin typeface="宋体" panose="02010600030101010101" pitchFamily="2" charset="-122"/>
              </a:rPr>
              <a:t>月进口珠宝首饰一批，到岸价格为</a:t>
            </a:r>
            <a:r>
              <a:rPr lang="en-US" altLang="zh-CN" sz="2800" b="1" dirty="0">
                <a:latin typeface="宋体" panose="02010600030101010101" pitchFamily="2" charset="-122"/>
              </a:rPr>
              <a:t>18</a:t>
            </a:r>
            <a:r>
              <a:rPr lang="zh-CN" altLang="en-US" sz="2800" b="1" dirty="0">
                <a:latin typeface="宋体" panose="02010600030101010101" pitchFamily="2" charset="-122"/>
              </a:rPr>
              <a:t>万美元，关税税率为</a:t>
            </a:r>
            <a:r>
              <a:rPr lang="en-US" altLang="zh-CN" sz="2800" b="1" dirty="0">
                <a:latin typeface="宋体" panose="02010600030101010101" pitchFamily="2" charset="-122"/>
              </a:rPr>
              <a:t>40</a:t>
            </a:r>
            <a:r>
              <a:rPr lang="zh-CN" altLang="en-US" sz="2800" b="1" dirty="0">
                <a:latin typeface="宋体" panose="02010600030101010101" pitchFamily="2" charset="-122"/>
              </a:rPr>
              <a:t>％，增值税税率为</a:t>
            </a:r>
            <a:r>
              <a:rPr lang="en-US" altLang="zh-CN" sz="2800" b="1" dirty="0">
                <a:latin typeface="宋体" panose="02010600030101010101" pitchFamily="2" charset="-122"/>
              </a:rPr>
              <a:t>17</a:t>
            </a:r>
            <a:r>
              <a:rPr lang="zh-CN" altLang="en-US" sz="2800" b="1" dirty="0">
                <a:latin typeface="宋体" panose="02010600030101010101" pitchFamily="2" charset="-122"/>
              </a:rPr>
              <a:t>％，进关当天就结算付款，该日汇率为</a:t>
            </a:r>
            <a:r>
              <a:rPr lang="en-US" altLang="zh-CN" sz="2800" b="1" dirty="0">
                <a:latin typeface="宋体" panose="02010600030101010101" pitchFamily="2" charset="-122"/>
              </a:rPr>
              <a:t>1:8.50</a:t>
            </a:r>
            <a:r>
              <a:rPr lang="zh-CN" altLang="en-US" sz="2800" b="1" dirty="0">
                <a:latin typeface="宋体" panose="02010600030101010101" pitchFamily="2" charset="-122"/>
              </a:rPr>
              <a:t>，计算该公司应纳消费税。</a:t>
            </a:r>
          </a:p>
          <a:p>
            <a:pPr algn="just" eaLnBrk="1" hangingPunct="1">
              <a:lnSpc>
                <a:spcPct val="90000"/>
              </a:lnSpc>
              <a:buNone/>
            </a:pPr>
            <a:endParaRPr lang="zh-CN" altLang="en-US" sz="2800" b="1" dirty="0">
              <a:latin typeface="宋体" panose="02010600030101010101" pitchFamily="2" charset="-122"/>
            </a:endParaRPr>
          </a:p>
          <a:p>
            <a:pPr algn="just" eaLnBrk="1" hangingPunct="1">
              <a:lnSpc>
                <a:spcPct val="90000"/>
              </a:lnSpc>
              <a:buNone/>
            </a:pPr>
            <a:r>
              <a:rPr lang="zh-CN" altLang="en-US" sz="2800" b="1" dirty="0">
                <a:latin typeface="宋体" panose="02010600030101010101" pitchFamily="2" charset="-122"/>
              </a:rPr>
              <a:t>解：查得珠宝首饰的适用税率为</a:t>
            </a:r>
            <a:r>
              <a:rPr lang="en-US" altLang="zh-CN" sz="2800" b="1" dirty="0">
                <a:latin typeface="宋体" panose="02010600030101010101" pitchFamily="2" charset="-122"/>
              </a:rPr>
              <a:t>10</a:t>
            </a:r>
            <a:r>
              <a:rPr lang="zh-CN" altLang="en-US" sz="2800" b="1" dirty="0">
                <a:latin typeface="宋体" panose="02010600030101010101" pitchFamily="2" charset="-122"/>
              </a:rPr>
              <a:t>％，</a:t>
            </a:r>
          </a:p>
          <a:p>
            <a:pPr algn="just" eaLnBrk="1" hangingPunct="1">
              <a:lnSpc>
                <a:spcPct val="90000"/>
              </a:lnSpc>
              <a:buFontTx/>
              <a:buNone/>
            </a:pPr>
            <a:r>
              <a:rPr lang="zh-CN" altLang="en-US" sz="2800" b="1" dirty="0">
                <a:latin typeface="宋体" panose="02010600030101010101" pitchFamily="2" charset="-122"/>
              </a:rPr>
              <a:t>      组成计税价格＝</a:t>
            </a:r>
            <a:r>
              <a:rPr lang="en-US" altLang="zh-CN" sz="2800" b="1" dirty="0">
                <a:latin typeface="宋体" panose="02010600030101010101" pitchFamily="2" charset="-122"/>
              </a:rPr>
              <a:t>(</a:t>
            </a:r>
            <a:r>
              <a:rPr lang="en-US" altLang="zh-CN" sz="2800" b="1" dirty="0" smtClean="0">
                <a:latin typeface="宋体" panose="02010600030101010101" pitchFamily="2" charset="-122"/>
              </a:rPr>
              <a:t>18</a:t>
            </a:r>
            <a:r>
              <a:rPr lang="zh-CN" altLang="en-US" sz="2800" b="1" dirty="0" smtClean="0">
                <a:latin typeface="宋体" panose="02010600030101010101" pitchFamily="2" charset="-122"/>
              </a:rPr>
              <a:t>＋</a:t>
            </a:r>
            <a:r>
              <a:rPr lang="en-US" altLang="zh-CN" sz="2800" b="1" dirty="0">
                <a:latin typeface="宋体" panose="02010600030101010101" pitchFamily="2" charset="-122"/>
              </a:rPr>
              <a:t>18×40</a:t>
            </a:r>
            <a:r>
              <a:rPr lang="zh-CN" altLang="en-US" sz="2800" b="1" dirty="0" smtClean="0">
                <a:latin typeface="宋体" panose="02010600030101010101" pitchFamily="2" charset="-122"/>
              </a:rPr>
              <a:t>％</a:t>
            </a:r>
            <a:r>
              <a:rPr lang="en-US" altLang="zh-CN" sz="2800" b="1" dirty="0" smtClean="0">
                <a:latin typeface="宋体" panose="02010600030101010101" pitchFamily="2" charset="-122"/>
              </a:rPr>
              <a:t>)÷(</a:t>
            </a:r>
            <a:r>
              <a:rPr lang="en-US" altLang="zh-CN" sz="2800" b="1" dirty="0">
                <a:latin typeface="宋体" panose="02010600030101010101" pitchFamily="2" charset="-122"/>
              </a:rPr>
              <a:t>1</a:t>
            </a:r>
            <a:r>
              <a:rPr lang="zh-CN" altLang="en-US" sz="2800" b="1" dirty="0">
                <a:latin typeface="宋体" panose="02010600030101010101" pitchFamily="2" charset="-122"/>
              </a:rPr>
              <a:t>－</a:t>
            </a:r>
            <a:r>
              <a:rPr lang="en-US" altLang="zh-CN" sz="2800" b="1" dirty="0">
                <a:latin typeface="宋体" panose="02010600030101010101" pitchFamily="2" charset="-122"/>
              </a:rPr>
              <a:t>10</a:t>
            </a:r>
            <a:r>
              <a:rPr lang="zh-CN" altLang="en-US" sz="2800" b="1" dirty="0">
                <a:latin typeface="宋体" panose="02010600030101010101" pitchFamily="2" charset="-122"/>
              </a:rPr>
              <a:t>％</a:t>
            </a:r>
            <a:r>
              <a:rPr lang="en-US" altLang="zh-CN" sz="2800" b="1" dirty="0">
                <a:latin typeface="宋体" panose="02010600030101010101" pitchFamily="2" charset="-122"/>
              </a:rPr>
              <a:t>)</a:t>
            </a:r>
            <a:r>
              <a:rPr lang="zh-CN" altLang="en-US" sz="2800" b="1" dirty="0" smtClean="0">
                <a:latin typeface="宋体" panose="02010600030101010101" pitchFamily="2" charset="-122"/>
              </a:rPr>
              <a:t>＝</a:t>
            </a:r>
            <a:r>
              <a:rPr lang="en-US" altLang="zh-CN" sz="2800" b="1" dirty="0" smtClean="0">
                <a:latin typeface="宋体" panose="02010600030101010101" pitchFamily="2" charset="-122"/>
              </a:rPr>
              <a:t>25.2÷90</a:t>
            </a:r>
            <a:r>
              <a:rPr lang="zh-CN" altLang="en-US" sz="2800" b="1" dirty="0">
                <a:latin typeface="宋体" panose="02010600030101010101" pitchFamily="2" charset="-122"/>
              </a:rPr>
              <a:t>％＝</a:t>
            </a:r>
            <a:r>
              <a:rPr lang="en-US" altLang="zh-CN" sz="2800" b="1" dirty="0" smtClean="0">
                <a:latin typeface="宋体" panose="02010600030101010101" pitchFamily="2" charset="-122"/>
              </a:rPr>
              <a:t>28</a:t>
            </a:r>
            <a:r>
              <a:rPr lang="zh-CN" altLang="en-US" sz="2800" b="1" dirty="0" smtClean="0">
                <a:latin typeface="宋体" panose="02010600030101010101" pitchFamily="2" charset="-122"/>
              </a:rPr>
              <a:t>万美元</a:t>
            </a:r>
            <a:endParaRPr lang="zh-CN" altLang="en-US" sz="2800" b="1" dirty="0">
              <a:latin typeface="宋体" panose="02010600030101010101" pitchFamily="2" charset="-122"/>
            </a:endParaRPr>
          </a:p>
          <a:p>
            <a:pPr eaLnBrk="1" hangingPunct="1">
              <a:lnSpc>
                <a:spcPct val="90000"/>
              </a:lnSpc>
              <a:buFontTx/>
              <a:buNone/>
            </a:pPr>
            <a:r>
              <a:rPr lang="zh-CN" altLang="en-US" sz="2800" b="1" dirty="0">
                <a:latin typeface="宋体" panose="02010600030101010101" pitchFamily="2" charset="-122"/>
              </a:rPr>
              <a:t>    应纳税额</a:t>
            </a:r>
            <a:r>
              <a:rPr lang="zh-CN" altLang="en-US" sz="2800" b="1" dirty="0" smtClean="0">
                <a:latin typeface="宋体" panose="02010600030101010101" pitchFamily="2" charset="-122"/>
              </a:rPr>
              <a:t>＝</a:t>
            </a:r>
            <a:r>
              <a:rPr lang="en-US" altLang="zh-CN" sz="2800" b="1" dirty="0" smtClean="0">
                <a:latin typeface="宋体" panose="02010600030101010101" pitchFamily="2" charset="-122"/>
              </a:rPr>
              <a:t>28×10</a:t>
            </a:r>
            <a:r>
              <a:rPr lang="zh-CN" altLang="en-US" sz="2800" b="1" dirty="0">
                <a:latin typeface="宋体" panose="02010600030101010101" pitchFamily="2" charset="-122"/>
              </a:rPr>
              <a:t>％＝</a:t>
            </a:r>
            <a:r>
              <a:rPr lang="en-US" altLang="zh-CN" sz="2800" b="1" dirty="0" smtClean="0">
                <a:latin typeface="宋体" panose="02010600030101010101" pitchFamily="2" charset="-122"/>
              </a:rPr>
              <a:t>2.8</a:t>
            </a:r>
            <a:r>
              <a:rPr lang="zh-CN" altLang="en-US" sz="2800" b="1" dirty="0" smtClean="0">
                <a:latin typeface="宋体" panose="02010600030101010101" pitchFamily="2" charset="-122"/>
              </a:rPr>
              <a:t>万美元</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 calcmode="lin" valueType="num">
                                      <p:cBhvr>
                                        <p:cTn id="7" dur="1000" fill="hold"/>
                                        <p:tgtEl>
                                          <p:spTgt spid="4710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710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710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10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anim calcmode="lin" valueType="num">
                                      <p:cBhvr>
                                        <p:cTn id="15" dur="1000" fill="hold"/>
                                        <p:tgtEl>
                                          <p:spTgt spid="47106">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47106">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47106">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7106">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7106">
                                            <p:txEl>
                                              <p:pRg st="3" end="3"/>
                                            </p:txEl>
                                          </p:spTgt>
                                        </p:tgtEl>
                                        <p:attrNameLst>
                                          <p:attrName>style.visibility</p:attrName>
                                        </p:attrNameLst>
                                      </p:cBhvr>
                                      <p:to>
                                        <p:strVal val="visible"/>
                                      </p:to>
                                    </p:set>
                                    <p:anim calcmode="lin" valueType="num">
                                      <p:cBhvr>
                                        <p:cTn id="23" dur="1000" fill="hold"/>
                                        <p:tgtEl>
                                          <p:spTgt spid="47106">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47106">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47106">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7106">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7106">
                                            <p:txEl>
                                              <p:pRg st="4" end="4"/>
                                            </p:txEl>
                                          </p:spTgt>
                                        </p:tgtEl>
                                        <p:attrNameLst>
                                          <p:attrName>style.visibility</p:attrName>
                                        </p:attrNameLst>
                                      </p:cBhvr>
                                      <p:to>
                                        <p:strVal val="visible"/>
                                      </p:to>
                                    </p:set>
                                    <p:anim calcmode="lin" valueType="num">
                                      <p:cBhvr>
                                        <p:cTn id="31" dur="1000" fill="hold"/>
                                        <p:tgtEl>
                                          <p:spTgt spid="47106">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47106">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47106">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7106">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457200" y="457200"/>
            <a:ext cx="8229600" cy="955675"/>
          </a:xfrm>
        </p:spPr>
        <p:txBody>
          <a:bodyPr vert="horz" wrap="square" lIns="0" tIns="0" rIns="0" bIns="0" anchor="t" anchorCtr="0"/>
          <a:lstStyle/>
          <a:p>
            <a:pPr eaLnBrk="1" hangingPunct="1">
              <a:buNone/>
            </a:pPr>
            <a:r>
              <a:rPr lang="zh-CN" altLang="en-US" dirty="0">
                <a:latin typeface="宋体" panose="02010600030101010101" pitchFamily="2" charset="-122"/>
              </a:rPr>
              <a:t>酒类税率规定</a:t>
            </a:r>
          </a:p>
        </p:txBody>
      </p:sp>
      <p:sp>
        <p:nvSpPr>
          <p:cNvPr id="29699" name="Rectangle 3"/>
          <p:cNvSpPr>
            <a:spLocks noGrp="1"/>
          </p:cNvSpPr>
          <p:nvPr>
            <p:ph type="body" idx="4294967295"/>
          </p:nvPr>
        </p:nvSpPr>
        <p:spPr>
          <a:xfrm>
            <a:off x="685800" y="1484313"/>
            <a:ext cx="7772400" cy="4824412"/>
          </a:xfrm>
        </p:spPr>
        <p:txBody>
          <a:bodyPr vert="horz" wrap="square" lIns="0" tIns="0" rIns="0" bIns="0" anchor="t" anchorCtr="0"/>
          <a:lstStyle/>
          <a:p>
            <a:pPr eaLnBrk="1" hangingPunct="1">
              <a:lnSpc>
                <a:spcPct val="90000"/>
              </a:lnSpc>
              <a:buNone/>
            </a:pPr>
            <a:r>
              <a:rPr lang="zh-CN" altLang="en-US" sz="2400" b="1" dirty="0">
                <a:latin typeface="宋体" panose="02010600030101010101" pitchFamily="2" charset="-122"/>
              </a:rPr>
              <a:t>对粮食白酒和薯类白酒按出厂价统一按</a:t>
            </a:r>
            <a:r>
              <a:rPr lang="en-US" altLang="zh-CN" sz="2400" b="1" dirty="0">
                <a:latin typeface="宋体" panose="02010600030101010101" pitchFamily="2" charset="-122"/>
              </a:rPr>
              <a:t>20%</a:t>
            </a:r>
            <a:r>
              <a:rPr lang="zh-CN" altLang="en-US" sz="2400" b="1" dirty="0">
                <a:latin typeface="宋体" panose="02010600030101010101" pitchFamily="2" charset="-122"/>
              </a:rPr>
              <a:t>的税率从价征收消费税后，再对每斤白酒按</a:t>
            </a:r>
            <a:r>
              <a:rPr lang="en-US" altLang="zh-CN" sz="2400" b="1" dirty="0">
                <a:latin typeface="宋体" panose="02010600030101010101" pitchFamily="2" charset="-122"/>
              </a:rPr>
              <a:t>0.5</a:t>
            </a:r>
            <a:r>
              <a:rPr lang="zh-CN" altLang="en-US" sz="2400" b="1" dirty="0">
                <a:latin typeface="宋体" panose="02010600030101010101" pitchFamily="2" charset="-122"/>
              </a:rPr>
              <a:t>元从量征税，如果实际销售商品是按体积标注计量单位的</a:t>
            </a:r>
            <a:r>
              <a:rPr lang="en-US" altLang="zh-CN" sz="2400" b="1" dirty="0">
                <a:latin typeface="宋体" panose="02010600030101010101" pitchFamily="2" charset="-122"/>
              </a:rPr>
              <a:t>,</a:t>
            </a:r>
            <a:r>
              <a:rPr lang="zh-CN" altLang="en-US" sz="2400" b="1" dirty="0">
                <a:latin typeface="宋体" panose="02010600030101010101" pitchFamily="2" charset="-122"/>
              </a:rPr>
              <a:t>应按</a:t>
            </a:r>
            <a:r>
              <a:rPr lang="en-US" altLang="zh-CN" sz="2400" b="1" dirty="0">
                <a:latin typeface="宋体" panose="02010600030101010101" pitchFamily="2" charset="-122"/>
              </a:rPr>
              <a:t>500</a:t>
            </a:r>
            <a:r>
              <a:rPr lang="zh-CN" altLang="en-US" sz="2400" b="1" dirty="0">
                <a:latin typeface="宋体" panose="02010600030101010101" pitchFamily="2" charset="-122"/>
              </a:rPr>
              <a:t>毫升为</a:t>
            </a:r>
            <a:r>
              <a:rPr lang="en-US" altLang="zh-CN" sz="2400" b="1" dirty="0">
                <a:latin typeface="宋体" panose="02010600030101010101" pitchFamily="2" charset="-122"/>
              </a:rPr>
              <a:t>1</a:t>
            </a:r>
            <a:r>
              <a:rPr lang="zh-CN" altLang="en-US" sz="2400" b="1" dirty="0">
                <a:latin typeface="宋体" panose="02010600030101010101" pitchFamily="2" charset="-122"/>
              </a:rPr>
              <a:t>斤换算</a:t>
            </a:r>
            <a:r>
              <a:rPr lang="en-US" altLang="zh-CN" sz="2400" b="1" dirty="0">
                <a:latin typeface="宋体" panose="02010600030101010101" pitchFamily="2" charset="-122"/>
              </a:rPr>
              <a:t>,</a:t>
            </a:r>
            <a:r>
              <a:rPr lang="zh-CN" altLang="en-US" sz="2400" b="1" dirty="0">
                <a:latin typeface="宋体" panose="02010600030101010101" pitchFamily="2" charset="-122"/>
              </a:rPr>
              <a:t>不得按酒度折算。</a:t>
            </a:r>
          </a:p>
          <a:p>
            <a:pPr eaLnBrk="1" hangingPunct="1">
              <a:lnSpc>
                <a:spcPct val="90000"/>
              </a:lnSpc>
              <a:buNone/>
            </a:pPr>
            <a:r>
              <a:rPr lang="zh-CN" altLang="en-US" sz="2400" b="1" dirty="0">
                <a:latin typeface="宋体" panose="02010600030101010101" pitchFamily="2" charset="-122"/>
              </a:rPr>
              <a:t>对啤酒按出厂价格（含包装物押金，但重复使用的塑料周转箱押金除外）划分两档定额税率：每吨出厂价在</a:t>
            </a:r>
            <a:r>
              <a:rPr lang="en-US" altLang="zh-CN" sz="2400" b="1" dirty="0">
                <a:latin typeface="宋体" panose="02010600030101010101" pitchFamily="2" charset="-122"/>
              </a:rPr>
              <a:t>3000</a:t>
            </a:r>
            <a:r>
              <a:rPr lang="zh-CN" altLang="en-US" sz="2400" b="1" dirty="0">
                <a:latin typeface="宋体" panose="02010600030101010101" pitchFamily="2" charset="-122"/>
              </a:rPr>
              <a:t>元（含</a:t>
            </a:r>
            <a:r>
              <a:rPr lang="en-US" altLang="zh-CN" sz="2400" b="1" dirty="0">
                <a:latin typeface="宋体" panose="02010600030101010101" pitchFamily="2" charset="-122"/>
              </a:rPr>
              <a:t>3000</a:t>
            </a:r>
            <a:r>
              <a:rPr lang="zh-CN" altLang="en-US" sz="2400" b="1" dirty="0">
                <a:latin typeface="宋体" panose="02010600030101010101" pitchFamily="2" charset="-122"/>
              </a:rPr>
              <a:t>元）以上的，</a:t>
            </a:r>
            <a:r>
              <a:rPr lang="en-US" altLang="zh-CN" sz="2400" b="1" dirty="0">
                <a:latin typeface="宋体" panose="02010600030101010101" pitchFamily="2" charset="-122"/>
              </a:rPr>
              <a:t>250</a:t>
            </a:r>
            <a:r>
              <a:rPr lang="zh-CN" altLang="en-US" sz="2400" b="1" dirty="0">
                <a:latin typeface="宋体" panose="02010600030101010101" pitchFamily="2" charset="-122"/>
              </a:rPr>
              <a:t>元／吨；每吨出厂价在</a:t>
            </a:r>
            <a:r>
              <a:rPr lang="en-US" altLang="zh-CN" sz="2400" b="1" dirty="0">
                <a:latin typeface="宋体" panose="02010600030101010101" pitchFamily="2" charset="-122"/>
              </a:rPr>
              <a:t>3000</a:t>
            </a:r>
            <a:r>
              <a:rPr lang="zh-CN" altLang="en-US" sz="2400" b="1" dirty="0">
                <a:latin typeface="宋体" panose="02010600030101010101" pitchFamily="2" charset="-122"/>
              </a:rPr>
              <a:t>元以下的，</a:t>
            </a:r>
            <a:r>
              <a:rPr lang="en-US" altLang="zh-CN" sz="2400" b="1" dirty="0">
                <a:latin typeface="宋体" panose="02010600030101010101" pitchFamily="2" charset="-122"/>
              </a:rPr>
              <a:t>220</a:t>
            </a:r>
            <a:r>
              <a:rPr lang="zh-CN" altLang="en-US" sz="2400" b="1" dirty="0">
                <a:latin typeface="宋体" panose="02010600030101010101" pitchFamily="2" charset="-122"/>
              </a:rPr>
              <a:t>元／吨。</a:t>
            </a:r>
          </a:p>
          <a:p>
            <a:pPr eaLnBrk="1" hangingPunct="1">
              <a:lnSpc>
                <a:spcPct val="90000"/>
              </a:lnSpc>
              <a:buNone/>
            </a:pPr>
            <a:r>
              <a:rPr lang="zh-CN" altLang="en-US" sz="2400" b="1" dirty="0">
                <a:latin typeface="宋体" panose="02010600030101010101" pitchFamily="2" charset="-122"/>
              </a:rPr>
              <a:t>娱乐业和饮食业自制啤酒适用税率</a:t>
            </a:r>
            <a:r>
              <a:rPr lang="en-US" altLang="zh-CN" sz="2400" b="1" dirty="0">
                <a:latin typeface="宋体" panose="02010600030101010101" pitchFamily="2" charset="-122"/>
              </a:rPr>
              <a:t>250</a:t>
            </a:r>
            <a:r>
              <a:rPr lang="zh-CN" altLang="en-US" sz="2400" b="1" dirty="0">
                <a:latin typeface="宋体" panose="02010600030101010101" pitchFamily="2" charset="-122"/>
              </a:rPr>
              <a:t>元／吨。</a:t>
            </a:r>
          </a:p>
          <a:p>
            <a:pPr eaLnBrk="1" hangingPunct="1">
              <a:lnSpc>
                <a:spcPct val="90000"/>
              </a:lnSpc>
              <a:buNone/>
            </a:pPr>
            <a:r>
              <a:rPr lang="zh-CN" altLang="en-US" sz="2400" b="1" dirty="0">
                <a:latin typeface="宋体" panose="02010600030101010101" pitchFamily="2" charset="-122"/>
              </a:rPr>
              <a:t>应税消费品计量单位的换算标准：</a:t>
            </a:r>
          </a:p>
          <a:p>
            <a:pPr lvl="1" eaLnBrk="1" hangingPunct="1">
              <a:lnSpc>
                <a:spcPct val="90000"/>
              </a:lnSpc>
            </a:pPr>
            <a:r>
              <a:rPr lang="zh-CN" altLang="en-US" sz="2400" b="1" dirty="0">
                <a:latin typeface="宋体" panose="02010600030101010101" pitchFamily="2" charset="-122"/>
              </a:rPr>
              <a:t>黄酒       </a:t>
            </a:r>
            <a:r>
              <a:rPr lang="en-US" altLang="zh-CN" sz="2400" b="1" dirty="0">
                <a:latin typeface="宋体" panose="02010600030101010101" pitchFamily="2" charset="-122"/>
              </a:rPr>
              <a:t>1</a:t>
            </a:r>
            <a:r>
              <a:rPr lang="zh-CN" altLang="en-US" sz="2400" b="1" dirty="0">
                <a:latin typeface="宋体" panose="02010600030101010101" pitchFamily="2" charset="-122"/>
              </a:rPr>
              <a:t>吨＝</a:t>
            </a:r>
            <a:r>
              <a:rPr lang="en-US" altLang="zh-CN" sz="2400" b="1" dirty="0">
                <a:latin typeface="宋体" panose="02010600030101010101" pitchFamily="2" charset="-122"/>
              </a:rPr>
              <a:t>962</a:t>
            </a:r>
            <a:r>
              <a:rPr lang="zh-CN" altLang="en-US" sz="2400" b="1" dirty="0">
                <a:latin typeface="宋体" panose="02010600030101010101" pitchFamily="2" charset="-122"/>
              </a:rPr>
              <a:t>升</a:t>
            </a:r>
            <a:br>
              <a:rPr lang="zh-CN" altLang="en-US" sz="2400" b="1" dirty="0">
                <a:latin typeface="宋体" panose="02010600030101010101" pitchFamily="2" charset="-122"/>
              </a:rPr>
            </a:br>
            <a:r>
              <a:rPr lang="zh-CN" altLang="en-US" sz="2400" b="1" dirty="0">
                <a:latin typeface="宋体" panose="02010600030101010101" pitchFamily="2" charset="-122"/>
              </a:rPr>
              <a:t>啤酒       </a:t>
            </a:r>
            <a:r>
              <a:rPr lang="en-US" altLang="zh-CN" sz="2400" b="1" dirty="0">
                <a:latin typeface="宋体" panose="02010600030101010101" pitchFamily="2" charset="-122"/>
              </a:rPr>
              <a:t>1</a:t>
            </a:r>
            <a:r>
              <a:rPr lang="zh-CN" altLang="en-US" sz="2400" b="1" dirty="0">
                <a:latin typeface="宋体" panose="02010600030101010101" pitchFamily="2" charset="-122"/>
              </a:rPr>
              <a:t>吨＝</a:t>
            </a:r>
            <a:r>
              <a:rPr lang="en-US" altLang="zh-CN" sz="2400" b="1" dirty="0">
                <a:latin typeface="宋体" panose="02010600030101010101" pitchFamily="2" charset="-122"/>
              </a:rPr>
              <a:t>988</a:t>
            </a:r>
            <a:r>
              <a:rPr lang="zh-CN" altLang="en-US" sz="2400" b="1" dirty="0">
                <a:latin typeface="宋体" panose="02010600030101010101" pitchFamily="2" charset="-122"/>
              </a:rPr>
              <a:t>升</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457200" y="457200"/>
            <a:ext cx="8229600" cy="439738"/>
          </a:xfrm>
        </p:spPr>
        <p:txBody>
          <a:bodyPr vert="horz" wrap="square" lIns="0" tIns="0" rIns="0" bIns="0" anchor="t" anchorCtr="0"/>
          <a:lstStyle/>
          <a:p>
            <a:pPr eaLnBrk="1" hangingPunct="1">
              <a:buNone/>
            </a:pPr>
            <a:endParaRPr lang="zh-CN" altLang="zh-CN" sz="4000" dirty="0"/>
          </a:p>
        </p:txBody>
      </p:sp>
      <p:sp>
        <p:nvSpPr>
          <p:cNvPr id="51203" name="Rectangle 3"/>
          <p:cNvSpPr>
            <a:spLocks noGrp="1"/>
          </p:cNvSpPr>
          <p:nvPr>
            <p:ph type="body" idx="4294967295"/>
          </p:nvPr>
        </p:nvSpPr>
        <p:spPr>
          <a:xfrm>
            <a:off x="304800" y="1798638"/>
            <a:ext cx="8540750" cy="4598987"/>
          </a:xfrm>
        </p:spPr>
        <p:txBody>
          <a:bodyPr vert="horz" wrap="square" lIns="0" tIns="0" rIns="0" bIns="0" anchor="t" anchorCtr="0"/>
          <a:lstStyle/>
          <a:p>
            <a:pPr lvl="1" eaLnBrk="1" hangingPunct="1">
              <a:lnSpc>
                <a:spcPct val="90000"/>
              </a:lnSpc>
            </a:pPr>
            <a:r>
              <a:rPr lang="zh-CN" altLang="en-US" b="1" dirty="0">
                <a:latin typeface="宋体" panose="02010600030101010101" pitchFamily="2" charset="-122"/>
              </a:rPr>
              <a:t>对酒类产品生产企业销售酒类产品而收取的包装物押金，无论押金是否返还及会计上如何核算，均需并入酒类产品销售额中征收消费税；</a:t>
            </a:r>
            <a:r>
              <a:rPr lang="zh-CN" altLang="en-US" b="1" dirty="0"/>
              <a:t>包装物押金不包括供重复使用的塑料周转箱的押金 </a:t>
            </a:r>
            <a:endParaRPr lang="zh-CN" altLang="en-US" b="1" dirty="0">
              <a:latin typeface="宋体" panose="02010600030101010101" pitchFamily="2" charset="-122"/>
            </a:endParaRPr>
          </a:p>
          <a:p>
            <a:pPr lvl="1" eaLnBrk="1" hangingPunct="1">
              <a:lnSpc>
                <a:spcPct val="90000"/>
              </a:lnSpc>
            </a:pPr>
            <a:r>
              <a:rPr lang="zh-CN" altLang="en-US" b="1" dirty="0">
                <a:latin typeface="宋体" panose="02010600030101010101" pitchFamily="2" charset="-122"/>
              </a:rPr>
              <a:t>例如，某企业</a:t>
            </a:r>
            <a:r>
              <a:rPr lang="en-US" altLang="zh-CN" b="1" dirty="0">
                <a:latin typeface="宋体" panose="02010600030101010101" pitchFamily="2" charset="-122"/>
              </a:rPr>
              <a:t>2012</a:t>
            </a:r>
            <a:r>
              <a:rPr lang="zh-CN" altLang="en-US" b="1" dirty="0">
                <a:latin typeface="宋体" panose="02010600030101010101" pitchFamily="2" charset="-122"/>
              </a:rPr>
              <a:t>年</a:t>
            </a:r>
            <a:r>
              <a:rPr lang="en-US" altLang="zh-CN" b="1" dirty="0">
                <a:latin typeface="宋体" panose="02010600030101010101" pitchFamily="2" charset="-122"/>
              </a:rPr>
              <a:t>5</a:t>
            </a:r>
            <a:r>
              <a:rPr lang="zh-CN" altLang="en-US" b="1" dirty="0">
                <a:latin typeface="宋体" panose="02010600030101010101" pitchFamily="2" charset="-122"/>
              </a:rPr>
              <a:t>月销售</a:t>
            </a:r>
            <a:r>
              <a:rPr lang="en-US" altLang="zh-CN" b="1" dirty="0">
                <a:latin typeface="宋体" panose="02010600030101010101" pitchFamily="2" charset="-122"/>
              </a:rPr>
              <a:t>10</a:t>
            </a:r>
            <a:r>
              <a:rPr lang="zh-CN" altLang="en-US" b="1" dirty="0">
                <a:latin typeface="宋体" panose="02010600030101010101" pitchFamily="2" charset="-122"/>
              </a:rPr>
              <a:t>吨啤酒，销售价格为</a:t>
            </a:r>
            <a:r>
              <a:rPr lang="en-US" altLang="zh-CN" b="1" dirty="0">
                <a:latin typeface="宋体" panose="02010600030101010101" pitchFamily="2" charset="-122"/>
              </a:rPr>
              <a:t>2980</a:t>
            </a:r>
            <a:r>
              <a:rPr lang="zh-CN" altLang="en-US" b="1" dirty="0">
                <a:latin typeface="宋体" panose="02010600030101010101" pitchFamily="2" charset="-122"/>
              </a:rPr>
              <a:t>元</a:t>
            </a:r>
            <a:r>
              <a:rPr lang="en-US" altLang="zh-CN" b="1" dirty="0">
                <a:latin typeface="宋体" panose="02010600030101010101" pitchFamily="2" charset="-122"/>
              </a:rPr>
              <a:t>/</a:t>
            </a:r>
            <a:r>
              <a:rPr lang="zh-CN" altLang="en-US" b="1" dirty="0">
                <a:latin typeface="宋体" panose="02010600030101010101" pitchFamily="2" charset="-122"/>
              </a:rPr>
              <a:t>吨，同时收取包装物押金</a:t>
            </a:r>
            <a:r>
              <a:rPr lang="en-US" altLang="zh-CN" b="1" dirty="0">
                <a:latin typeface="宋体" panose="02010600030101010101" pitchFamily="2" charset="-122"/>
              </a:rPr>
              <a:t>1000</a:t>
            </a:r>
            <a:r>
              <a:rPr lang="zh-CN" altLang="en-US" b="1" dirty="0">
                <a:latin typeface="宋体" panose="02010600030101010101" pitchFamily="2" charset="-122"/>
              </a:rPr>
              <a:t>元，则该企业应缴纳的消费税为（         ）</a:t>
            </a:r>
          </a:p>
          <a:p>
            <a:pPr lvl="2" eaLnBrk="1" hangingPunct="1">
              <a:lnSpc>
                <a:spcPct val="90000"/>
              </a:lnSpc>
            </a:pPr>
            <a:r>
              <a:rPr lang="zh-CN" altLang="en-US" b="1" dirty="0">
                <a:latin typeface="宋体" panose="02010600030101010101" pitchFamily="2" charset="-122"/>
              </a:rPr>
              <a:t>该企业啤酒的销售单价</a:t>
            </a:r>
            <a:r>
              <a:rPr lang="en-US" altLang="zh-CN" b="1" dirty="0">
                <a:latin typeface="宋体" panose="02010600030101010101" pitchFamily="2" charset="-122"/>
              </a:rPr>
              <a:t>=2980+1000/10/(1+17%)=3065.47</a:t>
            </a:r>
            <a:r>
              <a:rPr lang="zh-CN" altLang="en-US" b="1" dirty="0">
                <a:latin typeface="宋体" panose="02010600030101010101" pitchFamily="2" charset="-122"/>
              </a:rPr>
              <a:t>元</a:t>
            </a:r>
            <a:r>
              <a:rPr lang="en-US" altLang="zh-CN" b="1" dirty="0">
                <a:latin typeface="宋体" panose="02010600030101010101" pitchFamily="2" charset="-122"/>
              </a:rPr>
              <a:t>/</a:t>
            </a:r>
            <a:r>
              <a:rPr lang="zh-CN" altLang="en-US" b="1" dirty="0">
                <a:latin typeface="宋体" panose="02010600030101010101" pitchFamily="2" charset="-122"/>
              </a:rPr>
              <a:t>吨</a:t>
            </a:r>
          </a:p>
          <a:p>
            <a:pPr lvl="2" eaLnBrk="1" hangingPunct="1">
              <a:lnSpc>
                <a:spcPct val="90000"/>
              </a:lnSpc>
            </a:pPr>
            <a:r>
              <a:rPr lang="zh-CN" altLang="en-US" b="1" dirty="0">
                <a:latin typeface="宋体" panose="02010600030101010101" pitchFamily="2" charset="-122"/>
              </a:rPr>
              <a:t>因此，适用</a:t>
            </a:r>
            <a:r>
              <a:rPr lang="en-US" altLang="zh-CN" b="1" dirty="0">
                <a:latin typeface="宋体" panose="02010600030101010101" pitchFamily="2" charset="-122"/>
              </a:rPr>
              <a:t>250</a:t>
            </a:r>
            <a:r>
              <a:rPr lang="zh-CN" altLang="en-US" b="1" dirty="0">
                <a:latin typeface="宋体" panose="02010600030101010101" pitchFamily="2" charset="-122"/>
              </a:rPr>
              <a:t>元</a:t>
            </a:r>
            <a:r>
              <a:rPr lang="en-US" altLang="zh-CN" b="1" dirty="0">
                <a:latin typeface="宋体" panose="02010600030101010101" pitchFamily="2" charset="-122"/>
              </a:rPr>
              <a:t>/</a:t>
            </a:r>
            <a:r>
              <a:rPr lang="zh-CN" altLang="en-US" b="1" dirty="0">
                <a:latin typeface="宋体" panose="02010600030101010101" pitchFamily="2" charset="-122"/>
              </a:rPr>
              <a:t>吨的定额税率</a:t>
            </a:r>
          </a:p>
          <a:p>
            <a:pPr lvl="2" eaLnBrk="1" hangingPunct="1">
              <a:lnSpc>
                <a:spcPct val="90000"/>
              </a:lnSpc>
            </a:pPr>
            <a:r>
              <a:rPr lang="zh-CN" altLang="en-US" b="1" dirty="0">
                <a:latin typeface="宋体" panose="02010600030101010101" pitchFamily="2" charset="-122"/>
              </a:rPr>
              <a:t>应缴纳的消费税</a:t>
            </a:r>
            <a:r>
              <a:rPr lang="en-US" altLang="zh-CN" b="1" dirty="0">
                <a:latin typeface="宋体" panose="02010600030101010101" pitchFamily="2" charset="-122"/>
              </a:rPr>
              <a:t>=10*250=2500</a:t>
            </a:r>
            <a:r>
              <a:rPr lang="zh-CN" altLang="en-US" b="1" dirty="0">
                <a:latin typeface="宋体" panose="02010600030101010101" pitchFamily="2" charset="-122"/>
              </a:rPr>
              <a:t>元</a:t>
            </a:r>
          </a:p>
          <a:p>
            <a:pPr eaLnBrk="1" hangingPunct="1">
              <a:lnSpc>
                <a:spcPct val="90000"/>
              </a:lnSpc>
              <a:buNone/>
            </a:pPr>
            <a:endParaRPr lang="en-US" altLang="zh-CN"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type="body" idx="4294967295"/>
          </p:nvPr>
        </p:nvSpPr>
        <p:spPr>
          <a:xfrm>
            <a:off x="487363" y="1776413"/>
            <a:ext cx="8229600" cy="4670425"/>
          </a:xfrm>
        </p:spPr>
        <p:txBody>
          <a:bodyPr vert="horz" wrap="square" lIns="0" tIns="0" rIns="0" bIns="0" anchor="t" anchorCtr="0"/>
          <a:lstStyle/>
          <a:p>
            <a:pPr algn="just" eaLnBrk="1" hangingPunct="1">
              <a:buFontTx/>
              <a:buNone/>
            </a:pPr>
            <a:r>
              <a:rPr lang="zh-CN" altLang="en-US" sz="2400" b="1" dirty="0">
                <a:latin typeface="宋体" panose="02010600030101010101" pitchFamily="2" charset="-122"/>
              </a:rPr>
              <a:t>例：某精细化工企业以外购已税化妆品生产高档化妆品。某年</a:t>
            </a:r>
            <a:r>
              <a:rPr lang="en-US" altLang="zh-CN" sz="2400" b="1" dirty="0">
                <a:latin typeface="宋体" panose="02010600030101010101" pitchFamily="2" charset="-122"/>
              </a:rPr>
              <a:t>9</a:t>
            </a:r>
            <a:r>
              <a:rPr lang="zh-CN" altLang="en-US" sz="2400" b="1" dirty="0">
                <a:latin typeface="宋体" panose="02010600030101010101" pitchFamily="2" charset="-122"/>
              </a:rPr>
              <a:t>月初库存外购化妆品买价</a:t>
            </a:r>
            <a:r>
              <a:rPr lang="en-US" altLang="zh-CN" sz="2400" b="1" dirty="0">
                <a:latin typeface="宋体" panose="02010600030101010101" pitchFamily="2" charset="-122"/>
              </a:rPr>
              <a:t>40 000</a:t>
            </a:r>
            <a:r>
              <a:rPr lang="zh-CN" altLang="en-US" sz="2400" b="1" dirty="0">
                <a:latin typeface="宋体" panose="02010600030101010101" pitchFamily="2" charset="-122"/>
              </a:rPr>
              <a:t>元，当月购进</a:t>
            </a:r>
            <a:r>
              <a:rPr lang="en-US" altLang="zh-CN" sz="2400" b="1" dirty="0">
                <a:latin typeface="宋体" panose="02010600030101010101" pitchFamily="2" charset="-122"/>
              </a:rPr>
              <a:t>30000</a:t>
            </a:r>
            <a:r>
              <a:rPr lang="zh-CN" altLang="en-US" sz="2400" b="1" dirty="0">
                <a:latin typeface="宋体" panose="02010600030101010101" pitchFamily="2" charset="-122"/>
              </a:rPr>
              <a:t>元，月底库存</a:t>
            </a:r>
            <a:r>
              <a:rPr lang="en-US" altLang="zh-CN" sz="2400" b="1" dirty="0">
                <a:latin typeface="宋体" panose="02010600030101010101" pitchFamily="2" charset="-122"/>
              </a:rPr>
              <a:t>20 000</a:t>
            </a:r>
            <a:r>
              <a:rPr lang="zh-CN" altLang="en-US" sz="2400" b="1" dirty="0">
                <a:latin typeface="宋体" panose="02010600030101010101" pitchFamily="2" charset="-122"/>
              </a:rPr>
              <a:t>元。当期销售高档化妆品</a:t>
            </a:r>
            <a:r>
              <a:rPr lang="en-US" altLang="zh-CN" sz="2400" b="1" dirty="0">
                <a:latin typeface="宋体" panose="02010600030101010101" pitchFamily="2" charset="-122"/>
              </a:rPr>
              <a:t>90000</a:t>
            </a:r>
            <a:r>
              <a:rPr lang="zh-CN" altLang="en-US" sz="2400" b="1" dirty="0">
                <a:latin typeface="宋体" panose="02010600030101010101" pitchFamily="2" charset="-122"/>
              </a:rPr>
              <a:t>元。化妆品消费税税率为</a:t>
            </a:r>
            <a:r>
              <a:rPr lang="en-US" altLang="zh-CN" sz="2400" b="1" dirty="0">
                <a:latin typeface="宋体" panose="02010600030101010101" pitchFamily="2" charset="-122"/>
              </a:rPr>
              <a:t>30%</a:t>
            </a:r>
            <a:r>
              <a:rPr lang="zh-CN" altLang="en-US" sz="2400" b="1" dirty="0">
                <a:latin typeface="宋体" panose="02010600030101010101" pitchFamily="2" charset="-122"/>
              </a:rPr>
              <a:t>，求该企业应纳消费税。</a:t>
            </a:r>
          </a:p>
          <a:p>
            <a:pPr algn="just" eaLnBrk="1" hangingPunct="1">
              <a:buFontTx/>
              <a:buNone/>
            </a:pPr>
            <a:r>
              <a:rPr lang="zh-CN" altLang="en-US" sz="2400" b="1" dirty="0">
                <a:latin typeface="宋体" panose="02010600030101010101" pitchFamily="2" charset="-122"/>
              </a:rPr>
              <a:t>解：生产领用化妆品数额＝</a:t>
            </a:r>
            <a:r>
              <a:rPr lang="en-US" altLang="zh-CN" sz="2400" b="1" dirty="0">
                <a:latin typeface="宋体" panose="02010600030101010101" pitchFamily="2" charset="-122"/>
              </a:rPr>
              <a:t>40000</a:t>
            </a:r>
            <a:r>
              <a:rPr lang="zh-CN" altLang="en-US" sz="2400" b="1" dirty="0">
                <a:latin typeface="宋体" panose="02010600030101010101" pitchFamily="2" charset="-122"/>
              </a:rPr>
              <a:t>＋</a:t>
            </a:r>
            <a:r>
              <a:rPr lang="en-US" altLang="zh-CN" sz="2400" b="1" dirty="0">
                <a:latin typeface="宋体" panose="02010600030101010101" pitchFamily="2" charset="-122"/>
              </a:rPr>
              <a:t>30000</a:t>
            </a:r>
          </a:p>
          <a:p>
            <a:pPr algn="just" eaLnBrk="1" hangingPunct="1">
              <a:buFontTx/>
              <a:buNone/>
            </a:pP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20000</a:t>
            </a:r>
          </a:p>
          <a:p>
            <a:pPr algn="just" eaLnBrk="1" hangingPunct="1">
              <a:buFontTx/>
              <a:buNone/>
            </a:pP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50000</a:t>
            </a:r>
            <a:r>
              <a:rPr lang="zh-CN" altLang="en-US" sz="2400" b="1" dirty="0">
                <a:latin typeface="宋体" panose="02010600030101010101" pitchFamily="2" charset="-122"/>
              </a:rPr>
              <a:t>（元）</a:t>
            </a:r>
          </a:p>
          <a:p>
            <a:pPr eaLnBrk="1" hangingPunct="1">
              <a:buFontTx/>
              <a:buNone/>
            </a:pPr>
            <a:r>
              <a:rPr lang="zh-CN" altLang="en-US" sz="2400" b="1" dirty="0">
                <a:latin typeface="宋体" panose="02010600030101010101" pitchFamily="2" charset="-122"/>
              </a:rPr>
              <a:t>    应纳消费税＝</a:t>
            </a:r>
            <a:r>
              <a:rPr lang="en-US" altLang="zh-CN" sz="2400" b="1" dirty="0">
                <a:latin typeface="宋体" panose="02010600030101010101" pitchFamily="2" charset="-122"/>
              </a:rPr>
              <a:t>90000×30%</a:t>
            </a:r>
            <a:r>
              <a:rPr lang="zh-CN" altLang="en-US" sz="2400" b="1" dirty="0">
                <a:latin typeface="宋体" panose="02010600030101010101" pitchFamily="2" charset="-122"/>
              </a:rPr>
              <a:t>－</a:t>
            </a:r>
            <a:r>
              <a:rPr lang="en-US" altLang="zh-CN" sz="2400" b="1" dirty="0">
                <a:latin typeface="宋体" panose="02010600030101010101" pitchFamily="2" charset="-122"/>
              </a:rPr>
              <a:t>50000×30%                                                 </a:t>
            </a:r>
          </a:p>
          <a:p>
            <a:pPr eaLnBrk="1" hangingPunct="1">
              <a:buFontTx/>
              <a:buNone/>
            </a:pP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12000</a:t>
            </a:r>
            <a:r>
              <a:rPr lang="zh-CN" altLang="en-US" sz="2400" b="1" dirty="0">
                <a:latin typeface="宋体" panose="02010600030101010101" pitchFamily="2" charset="-122"/>
              </a:rPr>
              <a:t>（元）</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a:xfrm>
            <a:off x="457200" y="457200"/>
            <a:ext cx="8229600" cy="873125"/>
          </a:xfrm>
        </p:spPr>
        <p:txBody>
          <a:bodyPr vert="horz" wrap="square" lIns="0" tIns="0" rIns="0" bIns="0" anchor="t" anchorCtr="0"/>
          <a:lstStyle/>
          <a:p>
            <a:pPr algn="ctr" eaLnBrk="1" hangingPunct="1">
              <a:buNone/>
            </a:pPr>
            <a:r>
              <a:rPr lang="zh-CN" altLang="en-US" sz="4000" dirty="0"/>
              <a:t>四、 消费税的征收管理</a:t>
            </a:r>
          </a:p>
        </p:txBody>
      </p:sp>
      <p:sp>
        <p:nvSpPr>
          <p:cNvPr id="67587" name="内容占位符 2"/>
          <p:cNvSpPr>
            <a:spLocks noGrp="1"/>
          </p:cNvSpPr>
          <p:nvPr>
            <p:ph idx="1"/>
          </p:nvPr>
        </p:nvSpPr>
        <p:spPr>
          <a:xfrm>
            <a:off x="304800" y="1484313"/>
            <a:ext cx="8540750" cy="4752975"/>
          </a:xfrm>
        </p:spPr>
        <p:txBody>
          <a:bodyPr vert="horz" wrap="square" lIns="0" tIns="0" rIns="0" bIns="0" anchor="t" anchorCtr="0"/>
          <a:lstStyle/>
          <a:p>
            <a:pPr eaLnBrk="1" hangingPunct="1">
              <a:buNone/>
            </a:pPr>
            <a:r>
              <a:rPr lang="zh-CN" altLang="en-US" b="1" dirty="0"/>
              <a:t>（一）、消费税纳税义务发生的时间</a:t>
            </a:r>
          </a:p>
          <a:p>
            <a:pPr marL="342900" lvl="1" indent="-342900" eaLnBrk="1" hangingPunct="1"/>
            <a:endParaRPr lang="zh-CN" altLang="en-US" sz="2400" b="1" dirty="0"/>
          </a:p>
          <a:p>
            <a:pPr marL="342900" lvl="1" indent="-342900" eaLnBrk="1" hangingPunct="1"/>
            <a:r>
              <a:rPr lang="zh-CN" altLang="en-US" sz="2400" b="1" dirty="0"/>
              <a:t>纳税人采取赊销和分期收款结算方式的，其纳税义务的发生时间，为书面合同约定的收款日期的当天，书面合同没有约定收款日期或者无书面合同的，为发出应税消费品的当天； </a:t>
            </a:r>
          </a:p>
          <a:p>
            <a:pPr marL="342900" lvl="1" indent="-342900" eaLnBrk="1" hangingPunct="1"/>
            <a:endParaRPr lang="zh-CN" altLang="en-US" sz="2400" b="1" dirty="0"/>
          </a:p>
          <a:p>
            <a:pPr marL="342900" lvl="1" indent="-342900" eaLnBrk="1" hangingPunct="1"/>
            <a:r>
              <a:rPr lang="zh-CN" altLang="en-US" sz="2400" b="1" dirty="0"/>
              <a:t>纳税人采取预收货款结算方式的，其纳税义务的发生时间，为发出应税消费品的当天；</a:t>
            </a:r>
          </a:p>
          <a:p>
            <a:pPr marL="342900" lvl="1" indent="-342900" eaLnBrk="1" hangingPunct="1"/>
            <a:endParaRPr lang="zh-CN" altLang="en-US" sz="2400" b="1" dirty="0"/>
          </a:p>
          <a:p>
            <a:pPr marL="342900" lvl="1" indent="-342900" eaLnBrk="1" hangingPunct="1"/>
            <a:r>
              <a:rPr lang="zh-CN" altLang="en-US" sz="2400" b="1" dirty="0"/>
              <a:t>纳税人采取托收承付和委托银行收款方式销售的应税消费品，其纳税义务发生的时间，为发出应税消费品并办妥托收手续的当天；</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304800" y="549275"/>
            <a:ext cx="8540750" cy="5318125"/>
          </a:xfrm>
        </p:spPr>
        <p:txBody>
          <a:bodyPr vert="horz" wrap="square" lIns="0" tIns="0" rIns="0" bIns="0" anchor="t" anchorCtr="0"/>
          <a:lstStyle/>
          <a:p>
            <a:pPr lvl="1" eaLnBrk="1" hangingPunct="1"/>
            <a:r>
              <a:rPr lang="zh-CN" altLang="en-US" sz="2400" b="1" dirty="0"/>
              <a:t>纳税人采取其他结算方式的，其纳税义务发生的时间，为收讫销售款或者取得索取销售款的凭据的当天</a:t>
            </a:r>
          </a:p>
          <a:p>
            <a:pPr lvl="1" eaLnBrk="1" hangingPunct="1"/>
            <a:endParaRPr lang="zh-CN" altLang="en-US" sz="2400" b="1" dirty="0"/>
          </a:p>
          <a:p>
            <a:pPr lvl="1" eaLnBrk="1" hangingPunct="1"/>
            <a:r>
              <a:rPr lang="zh-CN" altLang="en-US" sz="2400" b="1" dirty="0"/>
              <a:t>纳税人自产自用的应税消费品，其纳税义务的发生时间，为移送使用的当天</a:t>
            </a:r>
          </a:p>
          <a:p>
            <a:pPr lvl="1" eaLnBrk="1" hangingPunct="1"/>
            <a:endParaRPr lang="zh-CN" altLang="en-US" sz="2400" b="1" dirty="0"/>
          </a:p>
          <a:p>
            <a:pPr lvl="1" eaLnBrk="1" hangingPunct="1"/>
            <a:r>
              <a:rPr lang="zh-CN" altLang="en-US" sz="2400" b="1" dirty="0"/>
              <a:t>纳税人委托加工的应税消费品，其纳税义务的发生时间，为纳税人提货的当天</a:t>
            </a:r>
          </a:p>
          <a:p>
            <a:pPr lvl="1" eaLnBrk="1" hangingPunct="1"/>
            <a:endParaRPr lang="zh-CN" altLang="en-US" sz="2400" b="1" dirty="0"/>
          </a:p>
          <a:p>
            <a:pPr lvl="1" eaLnBrk="1" hangingPunct="1"/>
            <a:r>
              <a:rPr lang="zh-CN" altLang="en-US" sz="2400" b="1" dirty="0"/>
              <a:t>纳税人进口的应税消费品，其纳税义务的发生时间，为报关进口的当天</a:t>
            </a:r>
          </a:p>
          <a:p>
            <a:pPr lvl="1" eaLnBrk="1" hangingPunct="1"/>
            <a:endParaRPr lang="zh-CN" altLang="en-US" sz="2400" b="1" dirty="0"/>
          </a:p>
          <a:p>
            <a:pPr lvl="1" eaLnBrk="1" hangingPunct="1"/>
            <a:r>
              <a:rPr lang="zh-CN" altLang="en-US" sz="2400" b="1" dirty="0"/>
              <a:t>卷烟批发环节消费税纳税义务发生时间，为纳税人收讫销售款或者取得索取销售款凭据的当天。</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p:cNvSpPr>
          <p:nvPr>
            <p:ph type="body" idx="4294967295"/>
          </p:nvPr>
        </p:nvSpPr>
        <p:spPr>
          <a:xfrm>
            <a:off x="304800" y="620713"/>
            <a:ext cx="8540750" cy="5246687"/>
          </a:xfrm>
        </p:spPr>
        <p:txBody>
          <a:bodyPr vert="horz" wrap="square" lIns="0" tIns="0" rIns="0" bIns="0" anchor="t" anchorCtr="0"/>
          <a:lstStyle/>
          <a:p>
            <a:pPr algn="ctr">
              <a:lnSpc>
                <a:spcPct val="110000"/>
              </a:lnSpc>
              <a:buNone/>
            </a:pPr>
            <a:r>
              <a:rPr lang="zh-CN" altLang="en-US" sz="2600" b="1" dirty="0">
                <a:latin typeface="宋体" panose="02010600030101010101" pitchFamily="2" charset="-122"/>
                <a:ea typeface="宋体" panose="02010600030101010101" pitchFamily="2" charset="-122"/>
              </a:rPr>
              <a:t>我国消费税的特点 ：</a:t>
            </a:r>
            <a:endParaRPr lang="en-US" altLang="zh-CN" sz="2600" b="1" dirty="0">
              <a:latin typeface="宋体" panose="02010600030101010101" pitchFamily="2" charset="-122"/>
              <a:ea typeface="宋体" panose="02010600030101010101" pitchFamily="2" charset="-122"/>
            </a:endParaRPr>
          </a:p>
          <a:p>
            <a:pPr>
              <a:lnSpc>
                <a:spcPct val="110000"/>
              </a:lnSpc>
              <a:buNone/>
            </a:pPr>
            <a:endParaRPr lang="zh-CN" altLang="en-US" sz="2600" b="1" dirty="0">
              <a:latin typeface="宋体" panose="02010600030101010101" pitchFamily="2" charset="-122"/>
              <a:ea typeface="宋体" panose="02010600030101010101" pitchFamily="2" charset="-122"/>
            </a:endParaRPr>
          </a:p>
          <a:p>
            <a:pPr lvl="1" eaLnBrk="1" hangingPunct="1"/>
            <a:r>
              <a:rPr lang="zh-CN" altLang="en-US" sz="2600" b="1" dirty="0">
                <a:latin typeface="宋体" panose="02010600030101010101" pitchFamily="2" charset="-122"/>
                <a:ea typeface="宋体" panose="02010600030101010101" pitchFamily="2" charset="-122"/>
              </a:rPr>
              <a:t>属于中央税，由国税局负责征管，消费税税目、税率的调整，由国务院确定，地方无权调整。</a:t>
            </a:r>
          </a:p>
          <a:p>
            <a:pPr lvl="1" eaLnBrk="1" hangingPunct="1"/>
            <a:r>
              <a:rPr lang="zh-CN" altLang="en-US" sz="2600" b="1" dirty="0">
                <a:latin typeface="宋体" panose="02010600030101010101" pitchFamily="2" charset="-122"/>
                <a:ea typeface="宋体" panose="02010600030101010101" pitchFamily="2" charset="-122"/>
              </a:rPr>
              <a:t>征收范围具有选择性</a:t>
            </a:r>
          </a:p>
          <a:p>
            <a:pPr lvl="1" algn="just" eaLnBrk="1" hangingPunct="1">
              <a:lnSpc>
                <a:spcPct val="120000"/>
              </a:lnSpc>
            </a:pPr>
            <a:r>
              <a:rPr lang="zh-CN" altLang="en-US" sz="2600" b="1" dirty="0">
                <a:latin typeface="宋体" panose="02010600030101010101" pitchFamily="2" charset="-122"/>
                <a:ea typeface="宋体" panose="02010600030101010101" pitchFamily="2" charset="-122"/>
              </a:rPr>
              <a:t>征税环节具有单一性</a:t>
            </a:r>
            <a:r>
              <a:rPr lang="en-US" altLang="zh-CN" sz="2600" b="1" dirty="0">
                <a:latin typeface="宋体" panose="02010600030101010101" pitchFamily="2" charset="-122"/>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在生产环节单环节征收</a:t>
            </a:r>
          </a:p>
          <a:p>
            <a:pPr lvl="1" algn="just" eaLnBrk="1" hangingPunct="1">
              <a:lnSpc>
                <a:spcPct val="120000"/>
              </a:lnSpc>
            </a:pPr>
            <a:r>
              <a:rPr lang="zh-CN" altLang="en-US" sz="2600" b="1" dirty="0">
                <a:latin typeface="宋体" panose="02010600030101010101" pitchFamily="2" charset="-122"/>
                <a:ea typeface="宋体" panose="02010600030101010101" pitchFamily="2" charset="-122"/>
              </a:rPr>
              <a:t>征收方法具有多样性：从价定率与从量定额相结合</a:t>
            </a:r>
          </a:p>
          <a:p>
            <a:pPr lvl="1" algn="just" eaLnBrk="1" hangingPunct="1">
              <a:lnSpc>
                <a:spcPct val="120000"/>
              </a:lnSpc>
            </a:pPr>
            <a:r>
              <a:rPr lang="zh-CN" altLang="en-US" sz="2600" b="1" dirty="0">
                <a:latin typeface="宋体" panose="02010600030101010101" pitchFamily="2" charset="-122"/>
                <a:ea typeface="宋体" panose="02010600030101010101" pitchFamily="2" charset="-122"/>
              </a:rPr>
              <a:t>税收调节具有特殊性：税率具有较大差异性；与增值税双重调节</a:t>
            </a:r>
          </a:p>
          <a:p>
            <a:pPr lvl="1" algn="just" eaLnBrk="1" hangingPunct="1">
              <a:lnSpc>
                <a:spcPct val="120000"/>
              </a:lnSpc>
            </a:pPr>
            <a:r>
              <a:rPr lang="zh-CN" altLang="en-US" sz="2600" b="1" dirty="0">
                <a:latin typeface="宋体" panose="02010600030101010101" pitchFamily="2" charset="-122"/>
                <a:ea typeface="宋体" panose="02010600030101010101" pitchFamily="2" charset="-122"/>
              </a:rPr>
              <a:t>实行价内征收，避免与增值税混淆；消费税税额是增值税税基的一部分。</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334963" y="1565275"/>
            <a:ext cx="8540750" cy="5616575"/>
          </a:xfrm>
        </p:spPr>
        <p:txBody>
          <a:bodyPr vert="horz" wrap="square" lIns="0" tIns="0" rIns="0" bIns="0" anchor="t" anchorCtr="0"/>
          <a:lstStyle/>
          <a:p>
            <a:pPr eaLnBrk="1" hangingPunct="1">
              <a:lnSpc>
                <a:spcPct val="90000"/>
              </a:lnSpc>
              <a:buNone/>
            </a:pPr>
            <a:r>
              <a:rPr lang="zh-CN" altLang="en-US" b="1" dirty="0"/>
              <a:t>（二）、消费税纳税环节</a:t>
            </a:r>
          </a:p>
          <a:p>
            <a:pPr eaLnBrk="1" hangingPunct="1">
              <a:lnSpc>
                <a:spcPct val="90000"/>
              </a:lnSpc>
              <a:buNone/>
            </a:pPr>
            <a:r>
              <a:rPr lang="zh-CN" altLang="en-US" sz="2800" b="1" dirty="0"/>
              <a:t>一般规定：</a:t>
            </a:r>
          </a:p>
          <a:p>
            <a:pPr lvl="1" eaLnBrk="1" hangingPunct="1">
              <a:lnSpc>
                <a:spcPct val="90000"/>
              </a:lnSpc>
            </a:pPr>
            <a:r>
              <a:rPr lang="zh-CN" altLang="en-US" sz="2400" b="1" dirty="0"/>
              <a:t>生产销售的应税消费品为销售环节</a:t>
            </a:r>
          </a:p>
          <a:p>
            <a:pPr lvl="1" eaLnBrk="1" hangingPunct="1">
              <a:lnSpc>
                <a:spcPct val="90000"/>
              </a:lnSpc>
            </a:pPr>
            <a:r>
              <a:rPr lang="zh-CN" altLang="en-US" sz="2400" b="1" dirty="0"/>
              <a:t>自产自用的应税消费品为移送使用环节</a:t>
            </a:r>
          </a:p>
          <a:p>
            <a:pPr lvl="1" eaLnBrk="1" hangingPunct="1">
              <a:lnSpc>
                <a:spcPct val="90000"/>
              </a:lnSpc>
            </a:pPr>
            <a:r>
              <a:rPr lang="zh-CN" altLang="en-US" sz="2400" b="1" dirty="0"/>
              <a:t>委托加工的应税消费品为受托方交付消费品环节</a:t>
            </a:r>
          </a:p>
          <a:p>
            <a:pPr lvl="1" eaLnBrk="1" hangingPunct="1">
              <a:lnSpc>
                <a:spcPct val="90000"/>
              </a:lnSpc>
            </a:pPr>
            <a:r>
              <a:rPr lang="zh-CN" altLang="en-US" sz="2400" b="1" dirty="0"/>
              <a:t>进口应税消费品于报关进口环节</a:t>
            </a:r>
          </a:p>
          <a:p>
            <a:pPr eaLnBrk="1" hangingPunct="1">
              <a:lnSpc>
                <a:spcPct val="90000"/>
              </a:lnSpc>
              <a:buNone/>
            </a:pPr>
            <a:r>
              <a:rPr lang="zh-CN" altLang="en-US" sz="2800" b="1" dirty="0"/>
              <a:t>特殊规定：</a:t>
            </a:r>
          </a:p>
          <a:p>
            <a:pPr lvl="1" eaLnBrk="1" hangingPunct="1">
              <a:lnSpc>
                <a:spcPct val="90000"/>
              </a:lnSpc>
            </a:pPr>
            <a:r>
              <a:rPr lang="zh-CN" altLang="en-US" sz="2400" b="1" dirty="0"/>
              <a:t>自</a:t>
            </a:r>
            <a:r>
              <a:rPr lang="en-US" altLang="zh-CN" sz="2400" b="1" dirty="0"/>
              <a:t>1995</a:t>
            </a:r>
            <a:r>
              <a:rPr lang="zh-CN" altLang="en-US" sz="2400" b="1" dirty="0"/>
              <a:t>年</a:t>
            </a:r>
            <a:r>
              <a:rPr lang="en-US" altLang="zh-CN" sz="2400" b="1" dirty="0"/>
              <a:t>1</a:t>
            </a:r>
            <a:r>
              <a:rPr lang="zh-CN" altLang="en-US" sz="2400" b="1" dirty="0"/>
              <a:t>月</a:t>
            </a:r>
            <a:r>
              <a:rPr lang="en-US" altLang="zh-CN" sz="2400" b="1" dirty="0"/>
              <a:t>1</a:t>
            </a:r>
            <a:r>
              <a:rPr lang="zh-CN" altLang="en-US" sz="2400" b="1" dirty="0"/>
              <a:t>日起，金银首饰的消费税由生产销售环节改在零售环节征收</a:t>
            </a:r>
          </a:p>
          <a:p>
            <a:pPr lvl="1" eaLnBrk="1" hangingPunct="1">
              <a:lnSpc>
                <a:spcPct val="90000"/>
              </a:lnSpc>
            </a:pPr>
            <a:r>
              <a:rPr lang="zh-CN" altLang="en-US" sz="2400" b="1" dirty="0"/>
              <a:t>自</a:t>
            </a:r>
            <a:r>
              <a:rPr lang="en-US" altLang="zh-CN" sz="2400" b="1" dirty="0"/>
              <a:t>2002</a:t>
            </a:r>
            <a:r>
              <a:rPr lang="zh-CN" altLang="en-US" sz="2400" b="1" dirty="0"/>
              <a:t>年</a:t>
            </a:r>
            <a:r>
              <a:rPr lang="en-US" altLang="zh-CN" sz="2400" b="1" dirty="0"/>
              <a:t>1</a:t>
            </a:r>
            <a:r>
              <a:rPr lang="zh-CN" altLang="en-US" sz="2400" b="1" dirty="0"/>
              <a:t>月</a:t>
            </a:r>
            <a:r>
              <a:rPr lang="en-US" altLang="zh-CN" sz="2400" b="1" dirty="0"/>
              <a:t>1</a:t>
            </a:r>
            <a:r>
              <a:rPr lang="zh-CN" altLang="en-US" sz="2400" b="1" dirty="0"/>
              <a:t>日起，钻石及钻石饰品的消费税由生产环节、进口环节改在零售环节征收</a:t>
            </a:r>
          </a:p>
          <a:p>
            <a:pPr lvl="1" eaLnBrk="1" hangingPunct="1">
              <a:lnSpc>
                <a:spcPct val="90000"/>
              </a:lnSpc>
            </a:pPr>
            <a:r>
              <a:rPr lang="zh-CN" altLang="en-US" sz="2400" b="1" dirty="0"/>
              <a:t>自</a:t>
            </a:r>
            <a:r>
              <a:rPr lang="en-US" altLang="zh-CN" sz="2400" b="1" dirty="0"/>
              <a:t>2003</a:t>
            </a:r>
            <a:r>
              <a:rPr lang="zh-CN" altLang="en-US" sz="2400" b="1" dirty="0"/>
              <a:t>年</a:t>
            </a:r>
            <a:r>
              <a:rPr lang="en-US" altLang="zh-CN" sz="2400" b="1" dirty="0"/>
              <a:t>5</a:t>
            </a:r>
            <a:r>
              <a:rPr lang="zh-CN" altLang="en-US" sz="2400" b="1" dirty="0"/>
              <a:t>月</a:t>
            </a:r>
            <a:r>
              <a:rPr lang="en-US" altLang="zh-CN" sz="2400" b="1" dirty="0"/>
              <a:t>1</a:t>
            </a:r>
            <a:r>
              <a:rPr lang="zh-CN" altLang="en-US" sz="2400" b="1" dirty="0"/>
              <a:t>日起，铂金首饰的消费税由生产环节、进口环节改在零售环节征收</a:t>
            </a:r>
            <a:endParaRPr lang="zh-CN" alt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304800" y="693738"/>
            <a:ext cx="8540750" cy="5173662"/>
          </a:xfrm>
        </p:spPr>
        <p:txBody>
          <a:bodyPr vert="horz" wrap="square" lIns="0" tIns="0" rIns="0" bIns="0" anchor="t" anchorCtr="0"/>
          <a:lstStyle/>
          <a:p>
            <a:pPr eaLnBrk="1" hangingPunct="1">
              <a:buNone/>
            </a:pPr>
            <a:r>
              <a:rPr lang="zh-CN" altLang="en-US" sz="2400" b="1" dirty="0"/>
              <a:t>（三）、消费税纳税地点</a:t>
            </a:r>
          </a:p>
          <a:p>
            <a:pPr eaLnBrk="1" hangingPunct="1">
              <a:buNone/>
            </a:pPr>
            <a:r>
              <a:rPr lang="en-US" altLang="zh-CN" sz="2400" b="1" dirty="0"/>
              <a:t>1</a:t>
            </a:r>
            <a:r>
              <a:rPr lang="zh-CN" altLang="en-US" sz="2400" b="1" dirty="0"/>
              <a:t>、纳税人销售的应税消费品，以及自产自用的应税消费品，除国家另有规定外，均应在纳税人核算地向主管税务机关缴纳消费税。</a:t>
            </a:r>
          </a:p>
          <a:p>
            <a:pPr lvl="1" eaLnBrk="1" hangingPunct="1"/>
            <a:r>
              <a:rPr lang="zh-CN" altLang="en-US" b="1" dirty="0"/>
              <a:t>纳税人到外县（市）销售或者委托外县（市）代销自产应税消费品的，于应税消费品销售后，向机构所在地或者居住地主管税务机关申报纳税。纳税人的总机构与分支机构不在同一县（市）的，应当分别向各自机构所在地的主管税务机关申报纳税；经财政部、国家税务总局或者其授权的财政、税务机关批准，可以由总机构汇总向总机构所在地的主管税务机关申报纳税。</a:t>
            </a:r>
          </a:p>
          <a:p>
            <a:pPr lvl="1" eaLnBrk="1" hangingPunct="1"/>
            <a:r>
              <a:rPr lang="zh-CN" altLang="en-US" b="1" dirty="0"/>
              <a:t>如需改由总机构汇总在总机构所在地纳税的，需经国家税务总局批准；对纳税人的总机构与分支机构在同一省（自治区、直辖市）内，而不在同一县（市）的，如需改由总机构汇总在总机构所在地纳税的，需经国家税务总局所属分局批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p:cNvSpPr>
          <p:nvPr>
            <p:ph type="body" idx="4294967295"/>
          </p:nvPr>
        </p:nvSpPr>
        <p:spPr>
          <a:xfrm>
            <a:off x="304800" y="981075"/>
            <a:ext cx="8540750" cy="5327650"/>
          </a:xfrm>
        </p:spPr>
        <p:txBody>
          <a:bodyPr vert="horz" wrap="square" lIns="0" tIns="0" rIns="0" bIns="0" anchor="t" anchorCtr="0"/>
          <a:lstStyle/>
          <a:p>
            <a:pPr eaLnBrk="1" hangingPunct="1">
              <a:buNone/>
            </a:pPr>
            <a:r>
              <a:rPr lang="en-US" altLang="zh-CN" sz="2800" b="1" dirty="0"/>
              <a:t>2</a:t>
            </a:r>
            <a:r>
              <a:rPr lang="zh-CN" altLang="en-US" sz="2800" b="1" dirty="0"/>
              <a:t>、委托加工的应税消费品，除受托人为个体经营者外，由受托方向所在地主管税务机关缴纳消费税。</a:t>
            </a:r>
          </a:p>
          <a:p>
            <a:pPr lvl="1" eaLnBrk="1" hangingPunct="1"/>
            <a:r>
              <a:rPr lang="zh-CN" altLang="en-US" b="1" dirty="0"/>
              <a:t>对纳税人委托个体经营者加工的应税消费品，一律于委托方收回后在委托方所在地缴纳消费税。</a:t>
            </a:r>
          </a:p>
          <a:p>
            <a:pPr eaLnBrk="1" hangingPunct="1">
              <a:buNone/>
            </a:pPr>
            <a:r>
              <a:rPr lang="en-US" altLang="zh-CN" sz="2800" b="1" dirty="0"/>
              <a:t>3</a:t>
            </a:r>
            <a:r>
              <a:rPr lang="zh-CN" altLang="en-US" sz="2800" b="1" dirty="0"/>
              <a:t>、进口的应税消费品，由进口报关者向报关地海关缴纳消费税。</a:t>
            </a:r>
          </a:p>
          <a:p>
            <a:pPr eaLnBrk="1" hangingPunct="1">
              <a:buNone/>
            </a:pPr>
            <a:r>
              <a:rPr lang="en-US" altLang="zh-CN" sz="2800" b="1" dirty="0"/>
              <a:t>4</a:t>
            </a:r>
            <a:r>
              <a:rPr lang="zh-CN" altLang="en-US" sz="2800" b="1" dirty="0"/>
              <a:t>、卷烟批发环节消费税的</a:t>
            </a:r>
            <a:r>
              <a:rPr lang="zh-CN" altLang="en-US" sz="2800" b="1" dirty="0">
                <a:latin typeface="宋体" panose="02010600030101010101" pitchFamily="2" charset="-122"/>
              </a:rPr>
              <a:t>纳税地点是卷烟批发企业的机构所在地，总机构与分支机构不在同一地区的，由总机构申报纳税。 </a:t>
            </a:r>
          </a:p>
          <a:p>
            <a:pPr eaLnBrk="1" hangingPunct="1">
              <a:buNone/>
            </a:pPr>
            <a:endParaRPr lang="en-US" altLang="zh-CN" sz="2800" b="1" dirty="0">
              <a:latin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p:cNvSpPr>
          <p:nvPr>
            <p:ph type="body" idx="4294967295"/>
          </p:nvPr>
        </p:nvSpPr>
        <p:spPr>
          <a:xfrm>
            <a:off x="304800" y="908050"/>
            <a:ext cx="8540750" cy="5473700"/>
          </a:xfrm>
        </p:spPr>
        <p:txBody>
          <a:bodyPr vert="horz" wrap="square" lIns="0" tIns="0" rIns="0" bIns="0" anchor="t" anchorCtr="0"/>
          <a:lstStyle/>
          <a:p>
            <a:pPr eaLnBrk="1" hangingPunct="1">
              <a:lnSpc>
                <a:spcPct val="90000"/>
              </a:lnSpc>
              <a:buNone/>
            </a:pPr>
            <a:r>
              <a:rPr lang="en-US" altLang="zh-CN" sz="2400" b="1" dirty="0"/>
              <a:t>5</a:t>
            </a:r>
            <a:r>
              <a:rPr lang="zh-CN" altLang="en-US" sz="2400" b="1" dirty="0"/>
              <a:t>、出口的应税消费品办理退税后，发生退关，或者国外退货进口时予以免税的，报关出口者必须及时向其所在地主管出口退税业务的税务机关申报补缴已退的消费税税款。</a:t>
            </a:r>
          </a:p>
          <a:p>
            <a:pPr lvl="1" eaLnBrk="1" hangingPunct="1">
              <a:lnSpc>
                <a:spcPct val="90000"/>
              </a:lnSpc>
            </a:pPr>
            <a:r>
              <a:rPr lang="zh-CN" altLang="en-US" sz="2400" b="1" dirty="0"/>
              <a:t>纳税人直接出口的应税消费品办理免税后，发生退关或国外退货，进口时已予以免税的，经机构所在地或者居住地主管税务机关批准，可暂不办理补税，待其转为国内销售时，再向其主管税务机关申报补缴消费税。</a:t>
            </a:r>
          </a:p>
          <a:p>
            <a:pPr lvl="1" eaLnBrk="1" hangingPunct="1">
              <a:lnSpc>
                <a:spcPct val="90000"/>
              </a:lnSpc>
            </a:pPr>
            <a:r>
              <a:rPr lang="zh-CN" altLang="en-US" sz="2400" b="1" dirty="0"/>
              <a:t>出口的应税消费品办理退税后，发生退关，或者国外退货进口时予以免税的，报关出口者必须及时向其机构所在地或者居住地主管税务机关申报补缴已退的消费税税款。</a:t>
            </a:r>
          </a:p>
          <a:p>
            <a:pPr eaLnBrk="1" hangingPunct="1">
              <a:lnSpc>
                <a:spcPct val="90000"/>
              </a:lnSpc>
              <a:buNone/>
            </a:pPr>
            <a:r>
              <a:rPr lang="en-US" altLang="zh-CN" sz="2400" b="1" dirty="0"/>
              <a:t>6</a:t>
            </a:r>
            <a:r>
              <a:rPr lang="zh-CN" altLang="en-US" sz="2400" b="1" dirty="0"/>
              <a:t>、纳税人销售的应税消费品，如因质量等原因由购买者退回时，经机构所在地或者居住地主管税务机关审核批准后，可退还已征收的消费税税款。</a:t>
            </a:r>
            <a:endParaRPr lang="zh-CN" alt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304800" y="908050"/>
            <a:ext cx="8540750" cy="4959350"/>
          </a:xfrm>
        </p:spPr>
        <p:txBody>
          <a:bodyPr vert="horz" wrap="square" lIns="0" tIns="0" rIns="0" bIns="0" anchor="t" anchorCtr="0"/>
          <a:lstStyle/>
          <a:p>
            <a:pPr eaLnBrk="1" hangingPunct="1">
              <a:buNone/>
            </a:pPr>
            <a:r>
              <a:rPr lang="zh-CN" altLang="en-US" b="1" dirty="0"/>
              <a:t>（四）、消费税纳税期限</a:t>
            </a:r>
          </a:p>
          <a:p>
            <a:pPr eaLnBrk="1" hangingPunct="1">
              <a:buNone/>
            </a:pPr>
            <a:r>
              <a:rPr lang="zh-CN" altLang="en-US" sz="2800" b="1" dirty="0"/>
              <a:t>消费税的纳税期限分别为</a:t>
            </a:r>
            <a:r>
              <a:rPr lang="en-US" altLang="zh-CN" sz="2800" b="1" dirty="0"/>
              <a:t>1</a:t>
            </a:r>
            <a:r>
              <a:rPr lang="zh-CN" altLang="en-US" sz="2800" b="1" dirty="0"/>
              <a:t>日、</a:t>
            </a:r>
            <a:r>
              <a:rPr lang="en-US" altLang="zh-CN" sz="2800" b="1" dirty="0"/>
              <a:t>3</a:t>
            </a:r>
            <a:r>
              <a:rPr lang="zh-CN" altLang="en-US" sz="2800" b="1" dirty="0"/>
              <a:t>日、</a:t>
            </a:r>
            <a:r>
              <a:rPr lang="en-US" altLang="zh-CN" sz="2800" b="1" dirty="0"/>
              <a:t>5</a:t>
            </a:r>
            <a:r>
              <a:rPr lang="zh-CN" altLang="en-US" sz="2800" b="1" dirty="0"/>
              <a:t>日、</a:t>
            </a:r>
            <a:r>
              <a:rPr lang="en-US" altLang="zh-CN" sz="2800" b="1" dirty="0"/>
              <a:t>10</a:t>
            </a:r>
            <a:r>
              <a:rPr lang="zh-CN" altLang="en-US" sz="2800" b="1" dirty="0"/>
              <a:t>日、</a:t>
            </a:r>
            <a:r>
              <a:rPr lang="en-US" altLang="zh-CN" sz="2800" b="1" dirty="0"/>
              <a:t>15</a:t>
            </a:r>
            <a:r>
              <a:rPr lang="zh-CN" altLang="en-US" sz="2800" b="1" dirty="0"/>
              <a:t>日、</a:t>
            </a:r>
            <a:r>
              <a:rPr lang="en-US" altLang="zh-CN" sz="2800" b="1" dirty="0"/>
              <a:t>1</a:t>
            </a:r>
            <a:r>
              <a:rPr lang="zh-CN" altLang="en-US" sz="2800" b="1" dirty="0"/>
              <a:t>个月或者</a:t>
            </a:r>
            <a:r>
              <a:rPr lang="en-US" altLang="zh-CN" sz="2800" b="1" dirty="0"/>
              <a:t>1</a:t>
            </a:r>
            <a:r>
              <a:rPr lang="zh-CN" altLang="en-US" sz="2800" b="1" dirty="0"/>
              <a:t>个季度。纳税人的具体纳税期限，由主管税务机关根据纳税人应纳税额的大小分别核定；不能按照固定期限纳税的，可按次纳税。</a:t>
            </a:r>
          </a:p>
          <a:p>
            <a:pPr eaLnBrk="1" hangingPunct="1">
              <a:buNone/>
            </a:pPr>
            <a:r>
              <a:rPr lang="zh-CN" altLang="en-US" sz="2800" b="1" dirty="0"/>
              <a:t>纳税人以</a:t>
            </a:r>
            <a:r>
              <a:rPr lang="en-US" altLang="zh-CN" sz="2800" b="1" dirty="0"/>
              <a:t>1</a:t>
            </a:r>
            <a:r>
              <a:rPr lang="zh-CN" altLang="en-US" sz="2800" b="1" dirty="0"/>
              <a:t>个月或者</a:t>
            </a:r>
            <a:r>
              <a:rPr lang="en-US" altLang="zh-CN" sz="2800" b="1" dirty="0"/>
              <a:t>1</a:t>
            </a:r>
            <a:r>
              <a:rPr lang="zh-CN" altLang="en-US" sz="2800" b="1" dirty="0"/>
              <a:t>个季度为</a:t>
            </a:r>
            <a:r>
              <a:rPr lang="en-US" altLang="zh-CN" sz="2800" b="1" dirty="0"/>
              <a:t>1</a:t>
            </a:r>
            <a:r>
              <a:rPr lang="zh-CN" altLang="en-US" sz="2800" b="1" dirty="0"/>
              <a:t>个纳税期的，自期满之日起</a:t>
            </a:r>
            <a:r>
              <a:rPr lang="en-US" altLang="zh-CN" sz="2800" b="1" dirty="0"/>
              <a:t>15</a:t>
            </a:r>
            <a:r>
              <a:rPr lang="zh-CN" altLang="en-US" sz="2800" b="1" dirty="0"/>
              <a:t>日内申报纳税；以</a:t>
            </a:r>
            <a:r>
              <a:rPr lang="en-US" altLang="zh-CN" sz="2800" b="1" dirty="0"/>
              <a:t>1</a:t>
            </a:r>
            <a:r>
              <a:rPr lang="zh-CN" altLang="en-US" sz="2800" b="1" dirty="0"/>
              <a:t>日、</a:t>
            </a:r>
            <a:r>
              <a:rPr lang="en-US" altLang="zh-CN" sz="2800" b="1" dirty="0"/>
              <a:t>3</a:t>
            </a:r>
            <a:r>
              <a:rPr lang="zh-CN" altLang="en-US" sz="2800" b="1" dirty="0"/>
              <a:t>日、</a:t>
            </a:r>
            <a:r>
              <a:rPr lang="en-US" altLang="zh-CN" sz="2800" b="1" dirty="0"/>
              <a:t>5</a:t>
            </a:r>
            <a:r>
              <a:rPr lang="zh-CN" altLang="en-US" sz="2800" b="1" dirty="0"/>
              <a:t>日、</a:t>
            </a:r>
            <a:r>
              <a:rPr lang="en-US" altLang="zh-CN" sz="2800" b="1" dirty="0"/>
              <a:t>10</a:t>
            </a:r>
            <a:r>
              <a:rPr lang="zh-CN" altLang="en-US" sz="2800" b="1" dirty="0"/>
              <a:t>日或者</a:t>
            </a:r>
            <a:r>
              <a:rPr lang="en-US" altLang="zh-CN" sz="2800" b="1" dirty="0"/>
              <a:t>15</a:t>
            </a:r>
            <a:r>
              <a:rPr lang="zh-CN" altLang="en-US" sz="2800" b="1" dirty="0"/>
              <a:t>日为</a:t>
            </a:r>
            <a:r>
              <a:rPr lang="en-US" altLang="zh-CN" sz="2800" b="1" dirty="0"/>
              <a:t>1</a:t>
            </a:r>
            <a:r>
              <a:rPr lang="zh-CN" altLang="en-US" sz="2800" b="1" dirty="0"/>
              <a:t>个纳税期的，自期满之日起</a:t>
            </a:r>
            <a:r>
              <a:rPr lang="en-US" altLang="zh-CN" sz="2800" b="1" dirty="0"/>
              <a:t>5</a:t>
            </a:r>
            <a:r>
              <a:rPr lang="zh-CN" altLang="en-US" sz="2800" b="1" dirty="0"/>
              <a:t>日内预缴税款，于次月</a:t>
            </a:r>
            <a:r>
              <a:rPr lang="en-US" altLang="zh-CN" sz="2800" b="1" dirty="0"/>
              <a:t>1</a:t>
            </a:r>
            <a:r>
              <a:rPr lang="zh-CN" altLang="en-US" sz="2800" b="1" dirty="0"/>
              <a:t>日起</a:t>
            </a:r>
            <a:r>
              <a:rPr lang="en-US" altLang="zh-CN" sz="2800" b="1" dirty="0"/>
              <a:t>15</a:t>
            </a:r>
            <a:r>
              <a:rPr lang="zh-CN" altLang="en-US" sz="2800" b="1" dirty="0"/>
              <a:t>日内申报纳税并结清上月应纳税款。</a:t>
            </a:r>
          </a:p>
          <a:p>
            <a:pPr eaLnBrk="1" hangingPunct="1">
              <a:buNone/>
            </a:pPr>
            <a:r>
              <a:rPr lang="zh-CN" altLang="en-US" sz="2800" b="1" dirty="0"/>
              <a:t>纳税人进口应税消费品，缴纳税款应当自海关填发税款缴款书之日起</a:t>
            </a:r>
            <a:r>
              <a:rPr lang="en-US" altLang="zh-CN" sz="2800" b="1" dirty="0"/>
              <a:t>15</a:t>
            </a:r>
            <a:r>
              <a:rPr lang="zh-CN" altLang="en-US" sz="2800" b="1" dirty="0"/>
              <a:t>日内向指定银行缴纳税款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685800" y="392430"/>
            <a:ext cx="6190615" cy="841375"/>
          </a:xfrm>
        </p:spPr>
        <p:txBody>
          <a:bodyPr vert="horz" wrap="square" lIns="0" tIns="0" rIns="0" bIns="0" anchor="t" anchorCtr="0"/>
          <a:lstStyle/>
          <a:p>
            <a:r>
              <a:rPr lang="zh-CN" altLang="en-US" kern="120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mn-ea"/>
              </a:rPr>
              <a:t>第二节 城市维护建设税</a:t>
            </a:r>
            <a:r>
              <a:rPr kumimoji="0" lang="zh-CN" altLang="en-US" b="1"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r>
            <a:br>
              <a:rPr kumimoji="0" lang="zh-CN" altLang="en-US" b="1" kern="1200" cap="none" spc="0" normalizeH="0" baseline="0" noProof="0" dirty="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br>
            <a:endParaRPr lang="zh-CN" altLang="en-US" dirty="0">
              <a:ea typeface="宋体" panose="02010600030101010101" pitchFamily="2" charset="-122"/>
            </a:endParaRPr>
          </a:p>
        </p:txBody>
      </p:sp>
      <p:sp>
        <p:nvSpPr>
          <p:cNvPr id="6147" name="Rectangle 3"/>
          <p:cNvSpPr>
            <a:spLocks noGrp="1"/>
          </p:cNvSpPr>
          <p:nvPr>
            <p:ph idx="1"/>
          </p:nvPr>
        </p:nvSpPr>
        <p:spPr>
          <a:xfrm>
            <a:off x="685800" y="1676400"/>
            <a:ext cx="7772400" cy="4419600"/>
          </a:xfrm>
        </p:spPr>
        <p:txBody>
          <a:bodyPr vert="horz" wrap="square" lIns="0" tIns="0" rIns="0" bIns="0" anchor="t" anchorCtr="0"/>
          <a:lstStyle/>
          <a:p>
            <a:pPr>
              <a:buFontTx/>
              <a:buNone/>
            </a:pPr>
            <a:r>
              <a:rPr lang="zh-CN" altLang="en-US" sz="2400" b="1" dirty="0">
                <a:ea typeface="宋体" panose="02010600030101010101" pitchFamily="2" charset="-122"/>
              </a:rPr>
              <a:t>一、城市维护建设税的概念及特点</a:t>
            </a:r>
          </a:p>
          <a:p>
            <a:pPr>
              <a:buFontTx/>
              <a:buNone/>
            </a:pPr>
            <a:r>
              <a:rPr lang="zh-CN" altLang="en-US" sz="2400" b="1" dirty="0">
                <a:ea typeface="宋体" panose="02010600030101010101" pitchFamily="2" charset="-122"/>
              </a:rPr>
              <a:t>（一）城市维护建设税的概念</a:t>
            </a:r>
          </a:p>
          <a:p>
            <a:pPr>
              <a:buNone/>
            </a:pPr>
            <a:r>
              <a:rPr lang="zh-CN" altLang="en-US" sz="2400" b="1" dirty="0">
                <a:ea typeface="宋体" panose="02010600030101010101" pitchFamily="2" charset="-122"/>
              </a:rPr>
              <a:t>          城市维护建设税是为了扩大和稳定城市维护建设资金的来源而开征的一个税种，它专用于城市的维护和建设，于</a:t>
            </a:r>
            <a:r>
              <a:rPr lang="en-US" altLang="zh-CN" sz="2400" b="1" dirty="0">
                <a:ea typeface="宋体" panose="02010600030101010101" pitchFamily="2" charset="-122"/>
              </a:rPr>
              <a:t>1985</a:t>
            </a:r>
            <a:r>
              <a:rPr lang="zh-CN" altLang="en-US" sz="2400" b="1" dirty="0">
                <a:ea typeface="宋体" panose="02010600030101010101" pitchFamily="2" charset="-122"/>
              </a:rPr>
              <a:t>年</a:t>
            </a:r>
            <a:r>
              <a:rPr lang="en-US" altLang="zh-CN" sz="2400" b="1" dirty="0">
                <a:ea typeface="宋体" panose="02010600030101010101" pitchFamily="2" charset="-122"/>
              </a:rPr>
              <a:t>1</a:t>
            </a:r>
            <a:r>
              <a:rPr lang="zh-CN" altLang="en-US" sz="2400" b="1" dirty="0">
                <a:ea typeface="宋体" panose="02010600030101010101" pitchFamily="2" charset="-122"/>
              </a:rPr>
              <a:t>月</a:t>
            </a:r>
            <a:r>
              <a:rPr lang="en-US" altLang="zh-CN" sz="2400" b="1" dirty="0">
                <a:ea typeface="宋体" panose="02010600030101010101" pitchFamily="2" charset="-122"/>
              </a:rPr>
              <a:t>1</a:t>
            </a:r>
            <a:r>
              <a:rPr lang="zh-CN" altLang="en-US" sz="2400" b="1" dirty="0">
                <a:ea typeface="宋体" panose="02010600030101010101" pitchFamily="2" charset="-122"/>
              </a:rPr>
              <a:t>日开始在全国征收。 </a:t>
            </a:r>
          </a:p>
          <a:p>
            <a:pPr>
              <a:buFontTx/>
              <a:buNone/>
            </a:pPr>
            <a:r>
              <a:rPr lang="zh-CN" altLang="en-US" sz="2400" b="1" dirty="0">
                <a:ea typeface="宋体" panose="02010600030101010101" pitchFamily="2" charset="-122"/>
              </a:rPr>
              <a:t>（二）城市维护建设税的特点：</a:t>
            </a:r>
          </a:p>
          <a:p>
            <a:pPr>
              <a:buNone/>
            </a:pPr>
            <a:r>
              <a:rPr lang="zh-CN" altLang="en-US" sz="2400" b="1" dirty="0">
                <a:ea typeface="宋体" panose="02010600030101010101" pitchFamily="2" charset="-122"/>
              </a:rPr>
              <a:t>税款专款专用，具有收益税性质；</a:t>
            </a:r>
          </a:p>
          <a:p>
            <a:pPr>
              <a:buNone/>
            </a:pPr>
            <a:r>
              <a:rPr lang="zh-CN" altLang="en-US" sz="2400" b="1" dirty="0">
                <a:ea typeface="宋体" panose="02010600030101010101" pitchFamily="2" charset="-122"/>
              </a:rPr>
              <a:t>属于一种附加税；</a:t>
            </a:r>
          </a:p>
          <a:p>
            <a:pPr>
              <a:buNone/>
            </a:pPr>
            <a:r>
              <a:rPr lang="zh-CN" altLang="en-US" sz="2400" b="1" dirty="0">
                <a:ea typeface="宋体" panose="02010600030101010101" pitchFamily="2" charset="-122"/>
              </a:rPr>
              <a:t>根据城建规模设计税率；</a:t>
            </a:r>
          </a:p>
          <a:p>
            <a:pPr>
              <a:buNone/>
            </a:pPr>
            <a:r>
              <a:rPr lang="zh-CN" altLang="en-US" sz="2400" b="1" dirty="0">
                <a:ea typeface="宋体" panose="02010600030101010101" pitchFamily="2" charset="-122"/>
              </a:rPr>
              <a:t>征收范围较广</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     </a:t>
            </a:r>
            <a:r>
              <a:rPr lang="en-US" altLang="zh-CN" dirty="0" smtClean="0"/>
              <a:t>1</a:t>
            </a:r>
            <a:r>
              <a:rPr lang="zh-CN" altLang="en-US" dirty="0" smtClean="0"/>
              <a:t>、按照</a:t>
            </a:r>
            <a:r>
              <a:rPr lang="zh-CN" altLang="en-US" dirty="0" smtClean="0"/>
              <a:t>财政的一般性要求，税收及其他政府收入应当纳入国家预算，根据需要统一安排其用途，并不规定各个税种收入的具体使用范围和</a:t>
            </a:r>
            <a:r>
              <a:rPr lang="zh-CN" altLang="en-US" dirty="0" smtClean="0"/>
              <a:t>方向；</a:t>
            </a:r>
            <a:endParaRPr lang="en-US" altLang="zh-CN" dirty="0" smtClean="0"/>
          </a:p>
          <a:p>
            <a:endParaRPr lang="en-US" altLang="zh-CN" dirty="0" smtClean="0"/>
          </a:p>
          <a:p>
            <a:r>
              <a:rPr lang="en-US" altLang="zh-CN" dirty="0" smtClean="0"/>
              <a:t>    2</a:t>
            </a:r>
            <a:r>
              <a:rPr lang="zh-CN" altLang="en-US" dirty="0" smtClean="0"/>
              <a:t>、个别</a:t>
            </a:r>
            <a:r>
              <a:rPr lang="zh-CN" altLang="en-US" dirty="0" smtClean="0"/>
              <a:t>税种事先明确规定使用范围与方向，税款的缴纳与受益更直接地联系起来，我们通常称其为受益税</a:t>
            </a:r>
            <a:r>
              <a:rPr lang="zh-CN" altLang="en-US" dirty="0" smtClean="0"/>
              <a:t>。</a:t>
            </a:r>
            <a:endParaRPr lang="en-US" altLang="zh-CN" dirty="0" smtClean="0"/>
          </a:p>
          <a:p>
            <a:r>
              <a:rPr lang="en-US" altLang="zh-CN" dirty="0" smtClean="0"/>
              <a:t> </a:t>
            </a:r>
            <a:r>
              <a:rPr lang="en-US" altLang="zh-CN" dirty="0" smtClean="0"/>
              <a:t>   </a:t>
            </a:r>
          </a:p>
          <a:p>
            <a:r>
              <a:rPr lang="en-US" altLang="zh-CN" dirty="0" smtClean="0"/>
              <a:t> </a:t>
            </a:r>
            <a:r>
              <a:rPr lang="en-US" altLang="zh-CN" dirty="0" smtClean="0"/>
              <a:t>   3</a:t>
            </a:r>
            <a:r>
              <a:rPr lang="zh-CN" altLang="en-US" dirty="0" smtClean="0"/>
              <a:t>、城市</a:t>
            </a:r>
            <a:r>
              <a:rPr lang="zh-CN" altLang="en-US" dirty="0" smtClean="0"/>
              <a:t>维护建设税专款专用，用来保证城市的公共事业和公共设施的维护和建设，就是一种具有受益税性质的税种。</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p:cNvSpPr>
          <p:nvPr>
            <p:ph idx="1"/>
          </p:nvPr>
        </p:nvSpPr>
        <p:spPr>
          <a:xfrm>
            <a:off x="685800" y="685800"/>
            <a:ext cx="7772400" cy="5410200"/>
          </a:xfrm>
        </p:spPr>
        <p:txBody>
          <a:bodyPr vert="horz" wrap="square" lIns="0" tIns="0" rIns="0" bIns="0" anchor="t" anchorCtr="0"/>
          <a:lstStyle/>
          <a:p>
            <a:pPr>
              <a:lnSpc>
                <a:spcPct val="110000"/>
              </a:lnSpc>
              <a:buFontTx/>
              <a:buNone/>
            </a:pPr>
            <a:r>
              <a:rPr lang="zh-CN" altLang="en-US" sz="2800" b="1" dirty="0">
                <a:ea typeface="宋体" panose="02010600030101010101" pitchFamily="2" charset="-122"/>
              </a:rPr>
              <a:t>二、城市维护建设税的基本规定</a:t>
            </a:r>
          </a:p>
          <a:p>
            <a:pPr>
              <a:lnSpc>
                <a:spcPct val="110000"/>
              </a:lnSpc>
              <a:buFontTx/>
              <a:buNone/>
            </a:pPr>
            <a:r>
              <a:rPr lang="zh-CN" altLang="en-US" sz="2800" b="1" dirty="0">
                <a:ea typeface="宋体" panose="02010600030101010101" pitchFamily="2" charset="-122"/>
              </a:rPr>
              <a:t>（一）纳税人</a:t>
            </a:r>
          </a:p>
          <a:p>
            <a:pPr>
              <a:lnSpc>
                <a:spcPct val="110000"/>
              </a:lnSpc>
              <a:buNone/>
            </a:pPr>
            <a:r>
              <a:rPr lang="zh-CN" altLang="en-US" sz="2800" b="1" dirty="0">
                <a:ea typeface="宋体" panose="02010600030101010101" pitchFamily="2" charset="-122"/>
              </a:rPr>
              <a:t>            在征税范围内从事工商经营，并缴纳增值税、消费税、营业税的单位和个人。</a:t>
            </a:r>
            <a:r>
              <a:rPr lang="zh-CN" altLang="en-US" sz="2800" dirty="0">
                <a:ea typeface="宋体" panose="02010600030101010101" pitchFamily="2" charset="-122"/>
              </a:rPr>
              <a:t> </a:t>
            </a:r>
            <a:endParaRPr lang="zh-CN" altLang="en-US" sz="2800" b="1" dirty="0">
              <a:ea typeface="宋体" panose="02010600030101010101" pitchFamily="2" charset="-122"/>
            </a:endParaRPr>
          </a:p>
          <a:p>
            <a:pPr>
              <a:lnSpc>
                <a:spcPct val="110000"/>
              </a:lnSpc>
              <a:buNone/>
            </a:pPr>
            <a:r>
              <a:rPr lang="zh-CN" altLang="en-US" sz="2800" b="1" dirty="0">
                <a:ea typeface="宋体" panose="02010600030101010101" pitchFamily="2" charset="-122"/>
              </a:rPr>
              <a:t>          自</a:t>
            </a:r>
            <a:r>
              <a:rPr lang="en-US" altLang="zh-CN" sz="2800" b="1" dirty="0">
                <a:ea typeface="宋体" panose="02010600030101010101" pitchFamily="2" charset="-122"/>
              </a:rPr>
              <a:t>2010</a:t>
            </a:r>
            <a:r>
              <a:rPr lang="zh-CN" altLang="en-US" sz="2800" b="1" dirty="0">
                <a:ea typeface="宋体" panose="02010600030101010101" pitchFamily="2" charset="-122"/>
              </a:rPr>
              <a:t>年</a:t>
            </a:r>
            <a:r>
              <a:rPr lang="en-US" altLang="zh-CN" sz="2800" b="1" dirty="0">
                <a:ea typeface="宋体" panose="02010600030101010101" pitchFamily="2" charset="-122"/>
              </a:rPr>
              <a:t>12</a:t>
            </a:r>
            <a:r>
              <a:rPr lang="zh-CN" altLang="en-US" sz="2800" b="1" dirty="0">
                <a:ea typeface="宋体" panose="02010600030101010101" pitchFamily="2" charset="-122"/>
              </a:rPr>
              <a:t>月</a:t>
            </a:r>
            <a:r>
              <a:rPr lang="en-US" altLang="zh-CN" sz="2800" b="1" dirty="0">
                <a:ea typeface="宋体" panose="02010600030101010101" pitchFamily="2" charset="-122"/>
              </a:rPr>
              <a:t>1</a:t>
            </a:r>
            <a:r>
              <a:rPr lang="zh-CN" altLang="en-US" sz="2800" b="1" dirty="0">
                <a:ea typeface="宋体" panose="02010600030101010101" pitchFamily="2" charset="-122"/>
              </a:rPr>
              <a:t>日起，对外商投资企业、外国企业和外籍个人开始征收城市维护建设税。</a:t>
            </a:r>
          </a:p>
          <a:p>
            <a:pPr>
              <a:lnSpc>
                <a:spcPct val="110000"/>
              </a:lnSpc>
              <a:buNone/>
            </a:pPr>
            <a:r>
              <a:rPr lang="zh-CN" altLang="en-US" sz="2800" b="1" dirty="0">
                <a:ea typeface="宋体" panose="02010600030101010101" pitchFamily="2" charset="-122"/>
              </a:rPr>
              <a:t>           </a:t>
            </a:r>
            <a:r>
              <a:rPr lang="zh-CN" altLang="en-US" sz="2800" b="1" dirty="0" smtClean="0">
                <a:ea typeface="宋体" panose="02010600030101010101" pitchFamily="2" charset="-122"/>
              </a:rPr>
              <a:t>个体商贩及个人在集市上出售商品，对其征收临时经营营业税，是否同时按其实缴税额征收城市维护建设税，由各省、自治区、直辖市人民政府根据实际情况确定。</a:t>
            </a:r>
            <a:endParaRPr lang="zh-CN" altLang="en-US" sz="2800" b="1"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p:cNvSpPr>
          <p:nvPr>
            <p:ph idx="1"/>
          </p:nvPr>
        </p:nvSpPr>
        <p:spPr>
          <a:xfrm>
            <a:off x="230188" y="1406525"/>
            <a:ext cx="8693150" cy="5067300"/>
          </a:xfrm>
        </p:spPr>
        <p:txBody>
          <a:bodyPr vert="horz" wrap="square" lIns="0" tIns="0" rIns="0" bIns="0" anchor="t" anchorCtr="0"/>
          <a:lstStyle/>
          <a:p>
            <a:pPr>
              <a:lnSpc>
                <a:spcPct val="80000"/>
              </a:lnSpc>
              <a:buFontTx/>
              <a:buNone/>
            </a:pPr>
            <a:r>
              <a:rPr lang="zh-CN" altLang="en-US" sz="2800" b="1" dirty="0">
                <a:ea typeface="宋体" panose="02010600030101010101" pitchFamily="2" charset="-122"/>
              </a:rPr>
              <a:t>（二）征税范围</a:t>
            </a:r>
          </a:p>
          <a:p>
            <a:pPr>
              <a:lnSpc>
                <a:spcPct val="80000"/>
              </a:lnSpc>
              <a:buNone/>
            </a:pPr>
            <a:r>
              <a:rPr lang="zh-CN" altLang="en-US" sz="2800" b="1" dirty="0">
                <a:ea typeface="宋体" panose="02010600030101010101" pitchFamily="2" charset="-122"/>
              </a:rPr>
              <a:t>        城市维护建设税的征税范围包括城市、县城、建制镇，以及税法规定征收“三税”的其他地区。</a:t>
            </a:r>
          </a:p>
          <a:p>
            <a:pPr>
              <a:lnSpc>
                <a:spcPct val="80000"/>
              </a:lnSpc>
              <a:buNone/>
            </a:pPr>
            <a:r>
              <a:rPr lang="zh-CN" altLang="en-US" sz="2800" b="1" dirty="0">
                <a:ea typeface="宋体" panose="02010600030101010101" pitchFamily="2" charset="-122"/>
              </a:rPr>
              <a:t>城市、县城、建制镇的范围，以行政区划为标准。</a:t>
            </a:r>
          </a:p>
          <a:p>
            <a:pPr>
              <a:lnSpc>
                <a:spcPct val="80000"/>
              </a:lnSpc>
              <a:buFontTx/>
              <a:buNone/>
            </a:pPr>
            <a:r>
              <a:rPr lang="zh-CN" altLang="en-US" sz="2800" b="1" dirty="0">
                <a:ea typeface="宋体" panose="02010600030101010101" pitchFamily="2" charset="-122"/>
              </a:rPr>
              <a:t>（三）征税对象</a:t>
            </a:r>
          </a:p>
          <a:p>
            <a:pPr>
              <a:lnSpc>
                <a:spcPct val="80000"/>
              </a:lnSpc>
              <a:buNone/>
            </a:pPr>
            <a:r>
              <a:rPr lang="zh-CN" altLang="en-US" sz="2800" b="1" dirty="0">
                <a:latin typeface="宋体" panose="02010600030101010101" pitchFamily="2" charset="-122"/>
                <a:ea typeface="宋体" panose="02010600030101010101" pitchFamily="2" charset="-122"/>
              </a:rPr>
              <a:t>      城市维护建设税以纳税人实际缴纳的增值税、消费税、营业税税额为征税对象，并与</a:t>
            </a:r>
            <a:r>
              <a:rPr lang="zh-CN" altLang="en-US"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三税</a:t>
            </a:r>
            <a:r>
              <a:rPr lang="zh-CN" altLang="en-US"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同时征收，具有附加税的性质。</a:t>
            </a:r>
          </a:p>
          <a:p>
            <a:pPr>
              <a:lnSpc>
                <a:spcPct val="80000"/>
              </a:lnSpc>
              <a:buFontTx/>
              <a:buNone/>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）可使城市维护建设税税额随经济发展，</a:t>
            </a:r>
            <a:r>
              <a:rPr lang="zh-CN" altLang="en-US"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三税</a:t>
            </a:r>
            <a:r>
              <a:rPr lang="zh-CN" altLang="en-US"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税额的增加而稳定增长；</a:t>
            </a:r>
          </a:p>
          <a:p>
            <a:pPr>
              <a:lnSpc>
                <a:spcPct val="80000"/>
              </a:lnSpc>
              <a:buFontTx/>
              <a:buNone/>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）使城市维护建设税的征收管理简便易行，并可以在保证</a:t>
            </a:r>
            <a:r>
              <a:rPr lang="zh-CN" altLang="en-US"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三税</a:t>
            </a:r>
            <a:r>
              <a:rPr lang="zh-CN" altLang="en-US"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税额如实缴纳的情况下，防止城市维护建设税偷漏税的发生。</a:t>
            </a:r>
            <a:r>
              <a:rPr lang="zh-CN" altLang="en-US" sz="2800" b="1" dirty="0">
                <a:ea typeface="宋体" panose="02010600030101010101" pitchFamily="2" charset="-122"/>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p:cNvSpPr>
          <p:nvPr>
            <p:ph idx="1"/>
          </p:nvPr>
        </p:nvSpPr>
        <p:spPr>
          <a:xfrm>
            <a:off x="457200" y="1125538"/>
            <a:ext cx="8001000" cy="5486400"/>
          </a:xfrm>
        </p:spPr>
        <p:txBody>
          <a:bodyPr vert="horz" wrap="square" lIns="0" tIns="0" rIns="0" bIns="0" anchor="t" anchorCtr="0"/>
          <a:lstStyle/>
          <a:p>
            <a:pPr>
              <a:lnSpc>
                <a:spcPct val="110000"/>
              </a:lnSpc>
              <a:buFontTx/>
              <a:buNone/>
            </a:pPr>
            <a:r>
              <a:rPr lang="zh-CN" altLang="en-US" sz="2400" b="1" dirty="0">
                <a:latin typeface="宋体" panose="02010600030101010101" pitchFamily="2" charset="-122"/>
                <a:ea typeface="宋体" panose="02010600030101010101" pitchFamily="2" charset="-122"/>
              </a:rPr>
              <a:t>（四）税率</a:t>
            </a:r>
          </a:p>
          <a:p>
            <a:pPr>
              <a:lnSpc>
                <a:spcPct val="110000"/>
              </a:lnSpc>
              <a:buNone/>
            </a:pPr>
            <a:r>
              <a:rPr lang="zh-CN" altLang="en-US" sz="2400" b="1" dirty="0">
                <a:latin typeface="宋体" panose="02010600030101010101" pitchFamily="2" charset="-122"/>
                <a:ea typeface="宋体" panose="02010600030101010101" pitchFamily="2" charset="-122"/>
              </a:rPr>
              <a:t>城市维护建设税按照</a:t>
            </a:r>
            <a:r>
              <a:rPr lang="zh-CN" altLang="en-US" sz="2400" b="1" u="sng" dirty="0">
                <a:latin typeface="宋体" panose="02010600030101010101" pitchFamily="2" charset="-122"/>
                <a:ea typeface="宋体" panose="02010600030101010101" pitchFamily="2" charset="-122"/>
              </a:rPr>
              <a:t>纳税人所在地</a:t>
            </a:r>
            <a:r>
              <a:rPr lang="zh-CN" altLang="en-US" sz="2400" b="1" dirty="0">
                <a:latin typeface="宋体" panose="02010600030101010101" pitchFamily="2" charset="-122"/>
                <a:ea typeface="宋体" panose="02010600030101010101" pitchFamily="2" charset="-122"/>
              </a:rPr>
              <a:t>的行政区划实行地区差别比例税率（</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 </a:t>
            </a:r>
          </a:p>
          <a:p>
            <a:pPr lvl="1">
              <a:lnSpc>
                <a:spcPct val="110000"/>
              </a:lnSpc>
            </a:pPr>
            <a:r>
              <a:rPr lang="zh-CN" altLang="en-US" sz="2400" b="1" dirty="0">
                <a:latin typeface="宋体" panose="02010600030101010101" pitchFamily="2" charset="-122"/>
                <a:ea typeface="宋体" panose="02010600030101010101" pitchFamily="2" charset="-122"/>
              </a:rPr>
              <a:t>纳税人所在地在市区的，税率为</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a:t>
            </a:r>
          </a:p>
          <a:p>
            <a:pPr lvl="1">
              <a:lnSpc>
                <a:spcPct val="110000"/>
              </a:lnSpc>
            </a:pPr>
            <a:r>
              <a:rPr lang="zh-CN" altLang="en-US" sz="2400" b="1" dirty="0">
                <a:latin typeface="宋体" panose="02010600030101010101" pitchFamily="2" charset="-122"/>
                <a:ea typeface="宋体" panose="02010600030101010101" pitchFamily="2" charset="-122"/>
              </a:rPr>
              <a:t>纳税人所在地在县城、镇的，税率为</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p>
          <a:p>
            <a:pPr lvl="1">
              <a:lnSpc>
                <a:spcPct val="110000"/>
              </a:lnSpc>
            </a:pPr>
            <a:r>
              <a:rPr lang="zh-CN" altLang="en-US" sz="2400" b="1" dirty="0">
                <a:latin typeface="宋体" panose="02010600030101010101" pitchFamily="2" charset="-122"/>
                <a:ea typeface="宋体" panose="02010600030101010101" pitchFamily="2" charset="-122"/>
              </a:rPr>
              <a:t>纳税人所在地不在市区、县城或镇的，税率为</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p>
          <a:p>
            <a:pPr>
              <a:lnSpc>
                <a:spcPct val="110000"/>
              </a:lnSpc>
              <a:buNone/>
            </a:pPr>
            <a:r>
              <a:rPr lang="zh-CN" altLang="en-US" sz="2400" b="1" dirty="0">
                <a:latin typeface="宋体" panose="02010600030101010101" pitchFamily="2" charset="-122"/>
                <a:ea typeface="宋体" panose="02010600030101010101" pitchFamily="2" charset="-122"/>
              </a:rPr>
              <a:t>如：根据厦沧地税发</a:t>
            </a:r>
            <a:r>
              <a:rPr lang="en-US" altLang="zh-CN" sz="2400" b="1" dirty="0">
                <a:latin typeface="宋体" panose="02010600030101010101" pitchFamily="2" charset="-122"/>
                <a:ea typeface="宋体" panose="02010600030101010101" pitchFamily="2" charset="-122"/>
              </a:rPr>
              <a:t>【2010】27</a:t>
            </a:r>
            <a:r>
              <a:rPr lang="zh-CN" altLang="en-US" sz="2400" b="1" dirty="0">
                <a:latin typeface="宋体" panose="02010600030101010101" pitchFamily="2" charset="-122"/>
                <a:ea typeface="宋体" panose="02010600030101010101" pitchFamily="2" charset="-122"/>
              </a:rPr>
              <a:t>号文件规定：从 </a:t>
            </a:r>
            <a:r>
              <a:rPr lang="en-US" altLang="zh-CN" sz="2400" b="1" dirty="0">
                <a:latin typeface="宋体" panose="02010600030101010101" pitchFamily="2" charset="-122"/>
                <a:ea typeface="宋体" panose="02010600030101010101" pitchFamily="2" charset="-122"/>
              </a:rPr>
              <a:t>2010 </a:t>
            </a:r>
            <a:r>
              <a:rPr lang="zh-CN" altLang="en-US" sz="2400" b="1" dirty="0">
                <a:latin typeface="宋体" panose="02010600030101010101" pitchFamily="2" charset="-122"/>
                <a:ea typeface="宋体" panose="02010600030101010101" pitchFamily="2" charset="-122"/>
              </a:rPr>
              <a:t>年 </a:t>
            </a:r>
            <a:r>
              <a:rPr lang="en-US" altLang="zh-CN" sz="2400" b="1" dirty="0">
                <a:latin typeface="宋体" panose="02010600030101010101" pitchFamily="2" charset="-122"/>
                <a:ea typeface="宋体" panose="02010600030101010101" pitchFamily="2" charset="-122"/>
              </a:rPr>
              <a:t>6 </a:t>
            </a:r>
            <a:r>
              <a:rPr lang="zh-CN" altLang="en-US" sz="2400" b="1" dirty="0">
                <a:latin typeface="宋体" panose="02010600030101010101" pitchFamily="2" charset="-122"/>
                <a:ea typeface="宋体" panose="02010600030101010101" pitchFamily="2" charset="-122"/>
              </a:rPr>
              <a:t>月 </a:t>
            </a:r>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日（税款所属时间）起，按纳税人工商营业注册所在地确定城市维护建设税的适用税率。纳税人</a:t>
            </a:r>
            <a:r>
              <a:rPr lang="zh-CN" altLang="en-US" sz="2400" b="1" dirty="0">
                <a:solidFill>
                  <a:srgbClr val="FF0000"/>
                </a:solidFill>
                <a:latin typeface="宋体" panose="02010600030101010101" pitchFamily="2" charset="-122"/>
                <a:ea typeface="宋体" panose="02010600030101010101" pitchFamily="2" charset="-122"/>
              </a:rPr>
              <a:t>工商营业注册所在地</a:t>
            </a:r>
            <a:r>
              <a:rPr lang="zh-CN" altLang="en-US" sz="2400" b="1" dirty="0">
                <a:latin typeface="宋体" panose="02010600030101010101" pitchFamily="2" charset="-122"/>
                <a:ea typeface="宋体" panose="02010600030101010101" pitchFamily="2" charset="-122"/>
              </a:rPr>
              <a:t>在海沧街道办事处和新阳街道办事处的，税率为 </a:t>
            </a:r>
            <a:r>
              <a:rPr lang="en-US" altLang="zh-CN" sz="2400" b="1" dirty="0">
                <a:latin typeface="宋体" panose="02010600030101010101" pitchFamily="2" charset="-122"/>
                <a:ea typeface="宋体" panose="02010600030101010101" pitchFamily="2" charset="-122"/>
              </a:rPr>
              <a:t>7 </a:t>
            </a:r>
            <a:r>
              <a:rPr lang="zh-CN" altLang="en-US" sz="2400" b="1" dirty="0">
                <a:latin typeface="宋体" panose="02010600030101010101" pitchFamily="2" charset="-122"/>
                <a:ea typeface="宋体" panose="02010600030101010101" pitchFamily="2" charset="-122"/>
              </a:rPr>
              <a:t>％；纳税人工商营业注册所在地在东孚镇的，税率为 </a:t>
            </a:r>
            <a:r>
              <a:rPr lang="en-US" altLang="zh-CN" sz="2400" b="1" dirty="0">
                <a:latin typeface="宋体" panose="02010600030101010101" pitchFamily="2" charset="-122"/>
                <a:ea typeface="宋体" panose="02010600030101010101" pitchFamily="2" charset="-122"/>
              </a:rPr>
              <a:t>5 </a:t>
            </a:r>
            <a:r>
              <a:rPr lang="zh-CN" altLang="en-US" sz="2400" b="1" dirty="0">
                <a:latin typeface="宋体" panose="02010600030101010101" pitchFamily="2" charset="-122"/>
                <a:ea typeface="宋体" panose="0201060003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body" idx="4294967295"/>
          </p:nvPr>
        </p:nvSpPr>
        <p:spPr>
          <a:xfrm>
            <a:off x="533400" y="1773238"/>
            <a:ext cx="8077200" cy="4249737"/>
          </a:xfrm>
        </p:spPr>
        <p:txBody>
          <a:bodyPr vert="horz" wrap="square" lIns="0" tIns="0" rIns="0" bIns="0" anchor="t" anchorCtr="0"/>
          <a:lstStyle/>
          <a:p>
            <a:pPr algn="just" eaLnBrk="1" hangingPunct="1">
              <a:buFontTx/>
              <a:buNone/>
            </a:pPr>
            <a:r>
              <a:rPr lang="zh-CN" altLang="en-US" sz="3200" b="1" dirty="0">
                <a:latin typeface="宋体" panose="02010600030101010101" pitchFamily="2" charset="-122"/>
              </a:rPr>
              <a:t>（一）、消费税的纳税人</a:t>
            </a:r>
          </a:p>
          <a:p>
            <a:pPr algn="just" eaLnBrk="1" hangingPunct="1">
              <a:buNone/>
            </a:pPr>
            <a:r>
              <a:rPr lang="zh-CN" altLang="en-US" sz="3200" b="1" dirty="0">
                <a:latin typeface="宋体" panose="02010600030101010101" pitchFamily="2" charset="-122"/>
              </a:rPr>
              <a:t>消费税的纳税义务人为在我国境内从事生产，委托加工和进口应税消费品的单位和个人，</a:t>
            </a:r>
            <a:r>
              <a:rPr lang="zh-CN" altLang="en-US" sz="3200" b="1" dirty="0"/>
              <a:t>以及国务院确定的销售消费税条例规定的消费品的其他单位和个人 </a:t>
            </a:r>
            <a:r>
              <a:rPr lang="zh-CN" altLang="en-US" sz="3200" b="1" dirty="0">
                <a:latin typeface="宋体" panose="02010600030101010101" pitchFamily="2" charset="-122"/>
              </a:rPr>
              <a:t>。</a:t>
            </a:r>
          </a:p>
        </p:txBody>
      </p:sp>
      <p:sp>
        <p:nvSpPr>
          <p:cNvPr id="11267" name="Rectangle 3"/>
          <p:cNvSpPr>
            <a:spLocks noGrp="1"/>
          </p:cNvSpPr>
          <p:nvPr>
            <p:ph type="title" idx="4294967295"/>
          </p:nvPr>
        </p:nvSpPr>
        <p:spPr>
          <a:xfrm>
            <a:off x="0" y="269875"/>
            <a:ext cx="8385175" cy="1066800"/>
          </a:xfrm>
        </p:spPr>
        <p:txBody>
          <a:bodyPr vert="horz" wrap="square" lIns="0" tIns="0" rIns="0" bIns="0" anchor="t" anchorCtr="0"/>
          <a:lstStyle/>
          <a:p>
            <a:pPr algn="ctr" eaLnBrk="1" hangingPunct="1">
              <a:buNone/>
            </a:pPr>
            <a:r>
              <a:rPr lang="zh-CN" altLang="en-US" sz="3200" dirty="0">
                <a:latin typeface="宋体" panose="02010600030101010101" pitchFamily="2" charset="-122"/>
              </a:rPr>
              <a:t>二、 我国消费税的纳税人、</a:t>
            </a:r>
            <a:r>
              <a:rPr lang="en-US" altLang="zh-CN" sz="3200" dirty="0">
                <a:latin typeface="宋体" panose="02010600030101010101" pitchFamily="2" charset="-122"/>
              </a:rPr>
              <a:t/>
            </a:r>
            <a:br>
              <a:rPr lang="en-US" altLang="zh-CN" sz="3200" dirty="0">
                <a:latin typeface="宋体" panose="02010600030101010101" pitchFamily="2" charset="-122"/>
              </a:rPr>
            </a:br>
            <a:r>
              <a:rPr lang="zh-CN" altLang="en-US" sz="3200" dirty="0">
                <a:latin typeface="宋体" panose="02010600030101010101" pitchFamily="2" charset="-122"/>
              </a:rPr>
              <a:t>征税范围和税率规定</a:t>
            </a:r>
            <a:endParaRPr lang="zh-CN" altLang="en-US" sz="3600" dirty="0">
              <a:latin typeface="宋体" panose="02010600030101010101" pitchFamily="2" charset="-122"/>
            </a:endParaRP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p:cNvSpPr>
          <p:nvPr>
            <p:ph idx="1"/>
          </p:nvPr>
        </p:nvSpPr>
        <p:spPr>
          <a:xfrm>
            <a:off x="457200" y="2160588"/>
            <a:ext cx="8229600" cy="2838450"/>
          </a:xfrm>
        </p:spPr>
        <p:txBody>
          <a:bodyPr vert="horz" wrap="square" lIns="0" tIns="0" rIns="0" bIns="0" anchor="t" anchorCtr="0"/>
          <a:lstStyle/>
          <a:p>
            <a:pPr>
              <a:lnSpc>
                <a:spcPct val="90000"/>
              </a:lnSpc>
            </a:pPr>
            <a:r>
              <a:rPr lang="zh-CN" altLang="en-US" sz="2800" b="1" dirty="0">
                <a:ea typeface="宋体" panose="02010600030101010101" pitchFamily="2" charset="-122"/>
              </a:rPr>
              <a:t>县政府设在城市市区，其在市区办的企业，按照市区的规定税率计算纳税；纳税人所在地为工矿区的，应根据行政区划分别按照规定的税率缴纳城建税。</a:t>
            </a:r>
          </a:p>
          <a:p>
            <a:pPr>
              <a:lnSpc>
                <a:spcPct val="90000"/>
              </a:lnSpc>
            </a:pPr>
            <a:r>
              <a:rPr lang="zh-CN" altLang="en-US" sz="2800" b="1" dirty="0">
                <a:latin typeface="宋体" panose="02010600030101010101" pitchFamily="2" charset="-122"/>
                <a:ea typeface="宋体" panose="02010600030101010101" pitchFamily="2" charset="-122"/>
              </a:rPr>
              <a:t>特殊规定：</a:t>
            </a:r>
          </a:p>
          <a:p>
            <a:pPr lvl="1">
              <a:lnSpc>
                <a:spcPct val="90000"/>
              </a:lnSpc>
            </a:pPr>
            <a:r>
              <a:rPr lang="zh-CN" altLang="en-US" b="1" dirty="0">
                <a:latin typeface="宋体" panose="02010600030101010101" pitchFamily="2" charset="-122"/>
                <a:ea typeface="宋体" panose="02010600030101010101" pitchFamily="2" charset="-122"/>
              </a:rPr>
              <a:t>城市维护建设税的适用税率，应按纳税人所在地的规定税率执行。但对下列两种情况，可按缴纳</a:t>
            </a:r>
            <a:r>
              <a:rPr lang="zh-CN" altLang="en-US"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三税</a:t>
            </a:r>
            <a:r>
              <a:rPr lang="zh-CN" altLang="en-US"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所在地的规定税率就地缴纳城市维护建设税：（</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）由受托方代征代扣增值税、消费税、营业税的单位和个人；（</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）流动经营等无固定纳税地点的单位和个人。</a:t>
            </a:r>
            <a:r>
              <a:rPr lang="zh-CN" altLang="en-US" b="1" dirty="0">
                <a:ea typeface="宋体" panose="02010600030101010101" pitchFamily="2" charset="-122"/>
              </a:rPr>
              <a:t> </a:t>
            </a:r>
            <a:endParaRPr lang="zh-CN" altLang="en-US" sz="3200" b="1" dirty="0">
              <a:ea typeface="宋体" panose="02010600030101010101" pitchFamily="2" charset="-122"/>
            </a:endParaRPr>
          </a:p>
          <a:p>
            <a:pPr>
              <a:lnSpc>
                <a:spcPct val="90000"/>
              </a:lnSpc>
            </a:pPr>
            <a:endParaRPr lang="en-US" altLang="zh-CN" sz="2800" b="1"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idx="1"/>
          </p:nvPr>
        </p:nvSpPr>
        <p:spPr>
          <a:xfrm>
            <a:off x="509588" y="1371600"/>
            <a:ext cx="7772400" cy="5176838"/>
          </a:xfrm>
        </p:spPr>
        <p:txBody>
          <a:bodyPr vert="horz" wrap="square" lIns="0" tIns="0" rIns="0" bIns="0" anchor="t" anchorCtr="0"/>
          <a:lstStyle/>
          <a:p>
            <a:pPr lvl="1">
              <a:lnSpc>
                <a:spcPct val="90000"/>
              </a:lnSpc>
            </a:pPr>
            <a:r>
              <a:rPr lang="zh-CN" altLang="en-US" sz="2600" b="1" dirty="0">
                <a:latin typeface="宋体" panose="02010600030101010101" pitchFamily="2" charset="-122"/>
                <a:ea typeface="宋体" panose="02010600030101010101" pitchFamily="2" charset="-122"/>
              </a:rPr>
              <a:t>对铁道部应纳城市维护建设税的税率，鉴于其计税依据为铁道部实际集中缴纳的营业税税额，难以适用地区差别税率，因此，财政部对此作了特案规定，税率统一为</a:t>
            </a:r>
            <a:r>
              <a:rPr lang="en-US" altLang="zh-CN" sz="2600" b="1" dirty="0">
                <a:latin typeface="宋体" panose="02010600030101010101" pitchFamily="2" charset="-122"/>
                <a:ea typeface="宋体" panose="02010600030101010101" pitchFamily="2" charset="-122"/>
              </a:rPr>
              <a:t>5%</a:t>
            </a:r>
            <a:r>
              <a:rPr lang="zh-CN" altLang="en-US" sz="2600" b="1" dirty="0">
                <a:latin typeface="宋体" panose="02010600030101010101" pitchFamily="2" charset="-122"/>
                <a:ea typeface="宋体" panose="02010600030101010101" pitchFamily="2" charset="-122"/>
              </a:rPr>
              <a:t>。</a:t>
            </a:r>
          </a:p>
          <a:p>
            <a:pPr lvl="1">
              <a:lnSpc>
                <a:spcPct val="90000"/>
              </a:lnSpc>
            </a:pPr>
            <a:r>
              <a:rPr lang="zh-CN" altLang="en-US" sz="2600" b="1" dirty="0">
                <a:latin typeface="宋体" panose="02010600030101010101" pitchFamily="2" charset="-122"/>
                <a:ea typeface="宋体" panose="02010600030101010101" pitchFamily="2" charset="-122"/>
              </a:rPr>
              <a:t>货物运输业按代开发票纳税人管理的所有单位和个人，凡按规定应当征收营业税，在代开货物运输业发票时一律按开票金额</a:t>
            </a:r>
            <a:r>
              <a:rPr lang="en-US" altLang="zh-CN" sz="2600" b="1" dirty="0">
                <a:latin typeface="宋体" panose="02010600030101010101" pitchFamily="2" charset="-122"/>
                <a:ea typeface="宋体" panose="02010600030101010101" pitchFamily="2" charset="-122"/>
              </a:rPr>
              <a:t>3%</a:t>
            </a:r>
            <a:r>
              <a:rPr lang="zh-CN" altLang="en-US" sz="2600" b="1" dirty="0">
                <a:latin typeface="宋体" panose="02010600030101010101" pitchFamily="2" charset="-122"/>
                <a:ea typeface="宋体" panose="02010600030101010101" pitchFamily="2" charset="-122"/>
              </a:rPr>
              <a:t>征收营业税，按营业税税款</a:t>
            </a:r>
            <a:r>
              <a:rPr lang="en-US" altLang="zh-CN" sz="2600" b="1" dirty="0">
                <a:latin typeface="宋体" panose="02010600030101010101" pitchFamily="2" charset="-122"/>
                <a:ea typeface="宋体" panose="02010600030101010101" pitchFamily="2" charset="-122"/>
              </a:rPr>
              <a:t>7%</a:t>
            </a:r>
            <a:r>
              <a:rPr lang="zh-CN" altLang="en-US" sz="2600" b="1" dirty="0">
                <a:latin typeface="宋体" panose="02010600030101010101" pitchFamily="2" charset="-122"/>
                <a:ea typeface="宋体" panose="02010600030101010101" pitchFamily="2" charset="-122"/>
              </a:rPr>
              <a:t>预征城建税。在代开发票时已征收的属于法律、法规规定的减征或免征的城建税及高于法律、法规规定的城建税税率征收的税款，在下一征期退税。</a:t>
            </a:r>
          </a:p>
          <a:p>
            <a:pPr>
              <a:lnSpc>
                <a:spcPct val="90000"/>
              </a:lnSpc>
            </a:pPr>
            <a:r>
              <a:rPr lang="zh-CN" altLang="en-US" sz="2600" b="1" dirty="0">
                <a:latin typeface="宋体" panose="02010600030101010101" pitchFamily="2" charset="-122"/>
                <a:ea typeface="宋体" panose="02010600030101010101" pitchFamily="2" charset="-122"/>
              </a:rPr>
              <a:t>假如一个企业注册地在本市城区，但其实际经营所在地是本市农村（行政区划为农村），则城建税适用税率为（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idx="1"/>
          </p:nvPr>
        </p:nvSpPr>
        <p:spPr>
          <a:xfrm>
            <a:off x="280988" y="1577975"/>
            <a:ext cx="8405812" cy="5280025"/>
          </a:xfrm>
        </p:spPr>
        <p:txBody>
          <a:bodyPr vert="horz" wrap="square" lIns="0" tIns="0" rIns="0" bIns="0" anchor="t" anchorCtr="0"/>
          <a:lstStyle/>
          <a:p>
            <a:pPr>
              <a:lnSpc>
                <a:spcPct val="90000"/>
              </a:lnSpc>
            </a:pPr>
            <a:r>
              <a:rPr lang="zh-CN" altLang="en-US" sz="2400" b="1" dirty="0">
                <a:latin typeface="宋体" panose="02010600030101010101" pitchFamily="2" charset="-122"/>
                <a:ea typeface="宋体" panose="02010600030101010101" pitchFamily="2" charset="-122"/>
              </a:rPr>
              <a:t>城建税税率适用说明：</a:t>
            </a:r>
          </a:p>
          <a:p>
            <a:pPr>
              <a:lnSpc>
                <a:spcPct val="90000"/>
              </a:lnSpc>
            </a:pP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中华人民共和国城市维护建设税暂行条例</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第五条：城市维护建设税的征收、管理、纳税环节、奖罚等事项，比照产品税、增值税、营业税的有关规定办理。</a:t>
            </a:r>
          </a:p>
          <a:p>
            <a:pPr>
              <a:lnSpc>
                <a:spcPct val="90000"/>
              </a:lnSpc>
            </a:pPr>
            <a:r>
              <a:rPr lang="zh-CN" altLang="en-US" sz="2400" b="1" dirty="0">
                <a:latin typeface="宋体" panose="02010600030101010101" pitchFamily="2" charset="-122"/>
                <a:ea typeface="宋体" panose="02010600030101010101" pitchFamily="2" charset="-122"/>
              </a:rPr>
              <a:t>财政部关于贯彻执行</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中华人民共和国城市维护建设税暂行条例</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几个具体问题的规定（（</a:t>
            </a:r>
            <a:r>
              <a:rPr lang="en-US" altLang="zh-CN" sz="2400" b="1" dirty="0">
                <a:latin typeface="宋体" panose="02010600030101010101" pitchFamily="2" charset="-122"/>
                <a:ea typeface="宋体" panose="02010600030101010101" pitchFamily="2" charset="-122"/>
              </a:rPr>
              <a:t>1985</a:t>
            </a:r>
            <a:r>
              <a:rPr lang="zh-CN" altLang="en-US" sz="2400" b="1" dirty="0">
                <a:latin typeface="宋体" panose="02010600030101010101" pitchFamily="2" charset="-122"/>
                <a:ea typeface="宋体" panose="02010600030101010101" pitchFamily="2" charset="-122"/>
              </a:rPr>
              <a:t>）财税字第</a:t>
            </a:r>
            <a:r>
              <a:rPr lang="en-US" altLang="zh-CN" sz="2400" b="1" dirty="0">
                <a:latin typeface="宋体" panose="02010600030101010101" pitchFamily="2" charset="-122"/>
                <a:ea typeface="宋体" panose="02010600030101010101" pitchFamily="2" charset="-122"/>
              </a:rPr>
              <a:t>69</a:t>
            </a:r>
            <a:r>
              <a:rPr lang="zh-CN" altLang="en-US" sz="2400" b="1" dirty="0">
                <a:latin typeface="宋体" panose="02010600030101010101" pitchFamily="2" charset="-122"/>
                <a:ea typeface="宋体" panose="02010600030101010101" pitchFamily="2" charset="-122"/>
              </a:rPr>
              <a:t>号 ）：纳税单位或个人缴纳城市维护建设税的适用税率，一律按其纳税所在地的规定税率执行。</a:t>
            </a:r>
          </a:p>
          <a:p>
            <a:pPr>
              <a:lnSpc>
                <a:spcPct val="90000"/>
              </a:lnSpc>
            </a:pPr>
            <a:r>
              <a:rPr lang="zh-CN" altLang="en-US" sz="2400" b="1" dirty="0">
                <a:latin typeface="宋体" panose="02010600030101010101" pitchFamily="2" charset="-122"/>
                <a:ea typeface="宋体" panose="02010600030101010101" pitchFamily="2" charset="-122"/>
              </a:rPr>
              <a:t>城建税的税率，当纳税人所在地与缴纳</a:t>
            </a:r>
            <a:r>
              <a:rPr lang="zh-CN" altLang="en-US" sz="2400" b="1" dirty="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三税</a:t>
            </a:r>
            <a:r>
              <a:rPr lang="zh-CN" altLang="en-US" sz="2400" b="1" dirty="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所在地一致时，则按纳税人所在地的规定税率执行；但当纳税人所在地与缴纳</a:t>
            </a:r>
            <a:r>
              <a:rPr lang="zh-CN" altLang="en-US" sz="2400" b="1" dirty="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三税</a:t>
            </a:r>
            <a:r>
              <a:rPr lang="zh-CN" altLang="en-US" sz="2400" b="1" dirty="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所在地不一致时，则应按缴纳</a:t>
            </a:r>
            <a:r>
              <a:rPr lang="zh-CN" altLang="en-US" sz="2400" b="1" dirty="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三税</a:t>
            </a:r>
            <a:r>
              <a:rPr lang="zh-CN" altLang="en-US" sz="2400" b="1" dirty="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所在地的规定税率执行。</a:t>
            </a:r>
          </a:p>
          <a:p>
            <a:pPr>
              <a:lnSpc>
                <a:spcPct val="90000"/>
              </a:lnSpc>
            </a:pPr>
            <a:r>
              <a:rPr lang="zh-CN" altLang="en-US" sz="2400" b="1" dirty="0">
                <a:latin typeface="宋体" panose="02010600030101010101" pitchFamily="2" charset="-122"/>
                <a:ea typeface="宋体" panose="02010600030101010101" pitchFamily="2" charset="-122"/>
              </a:rPr>
              <a:t>假如一个企业注册地在本市城区，但其实际经营所在地是本市农村（行政区划为农村），则城建税适用税率为（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p:cNvSpPr>
          <p:nvPr>
            <p:ph idx="1"/>
          </p:nvPr>
        </p:nvSpPr>
        <p:spPr/>
        <p:txBody>
          <a:bodyPr vert="horz" wrap="square" lIns="0" tIns="0" rIns="0" bIns="0" anchor="t" anchorCtr="0"/>
          <a:lstStyle/>
          <a:p>
            <a:r>
              <a:rPr lang="zh-CN" altLang="en-US" b="1" dirty="0">
                <a:latin typeface="宋体" panose="02010600030101010101" pitchFamily="2" charset="-122"/>
                <a:ea typeface="宋体" panose="02010600030101010101" pitchFamily="2" charset="-122"/>
              </a:rPr>
              <a:t>问题内容：</a:t>
            </a:r>
          </a:p>
          <a:p>
            <a:r>
              <a:rPr lang="zh-CN" altLang="en-US" b="1" dirty="0">
                <a:latin typeface="宋体" panose="02010600030101010101" pitchFamily="2" charset="-122"/>
                <a:ea typeface="宋体" panose="02010600030101010101" pitchFamily="2" charset="-122"/>
              </a:rPr>
              <a:t>有些建筑业企业存在到农村提供劳务的情况，这种情况下，如果将纳税人所在地理解为注册地，就是按</a:t>
            </a:r>
            <a:r>
              <a:rPr lang="en-US" altLang="zh-CN" b="1" dirty="0">
                <a:latin typeface="宋体" panose="02010600030101010101" pitchFamily="2" charset="-122"/>
                <a:ea typeface="宋体" panose="02010600030101010101" pitchFamily="2" charset="-122"/>
              </a:rPr>
              <a:t>7%</a:t>
            </a:r>
            <a:r>
              <a:rPr lang="zh-CN" altLang="en-US" b="1" dirty="0">
                <a:latin typeface="宋体" panose="02010600030101010101" pitchFamily="2" charset="-122"/>
                <a:ea typeface="宋体" panose="02010600030101010101" pitchFamily="2" charset="-122"/>
              </a:rPr>
              <a:t>纳税，如果理解为是经营地则是否按</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p:cNvSpPr>
          <p:nvPr>
            <p:ph idx="1"/>
          </p:nvPr>
        </p:nvSpPr>
        <p:spPr>
          <a:xfrm>
            <a:off x="427038" y="1435100"/>
            <a:ext cx="8229600" cy="5246688"/>
          </a:xfrm>
        </p:spPr>
        <p:txBody>
          <a:bodyPr vert="horz" wrap="square" lIns="0" tIns="0" rIns="0" bIns="0" anchor="t" anchorCtr="0"/>
          <a:lstStyle/>
          <a:p>
            <a:pPr>
              <a:lnSpc>
                <a:spcPct val="80000"/>
              </a:lnSpc>
            </a:pPr>
            <a:r>
              <a:rPr lang="zh-CN" altLang="en-US" sz="2000" b="1" dirty="0">
                <a:latin typeface="宋体" panose="02010600030101010101" pitchFamily="2" charset="-122"/>
                <a:ea typeface="宋体" panose="02010600030101010101" pitchFamily="2" charset="-122"/>
              </a:rPr>
              <a:t>回复意见：</a:t>
            </a:r>
          </a:p>
          <a:p>
            <a:pPr>
              <a:lnSpc>
                <a:spcPct val="80000"/>
              </a:lnSpc>
            </a:pPr>
            <a:r>
              <a:rPr lang="zh-CN" altLang="en-US" sz="2000" b="1" dirty="0">
                <a:latin typeface="宋体" panose="02010600030101010101" pitchFamily="2" charset="-122"/>
                <a:ea typeface="宋体" panose="02010600030101010101" pitchFamily="2" charset="-122"/>
              </a:rPr>
              <a:t>根据</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中华人民共和国城市维护建设税暂行条例</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第四条规定：</a:t>
            </a:r>
          </a:p>
          <a:p>
            <a:pPr>
              <a:lnSpc>
                <a:spcPct val="80000"/>
              </a:lnSpc>
            </a:pPr>
            <a:r>
              <a:rPr lang="zh-CN" altLang="en-US" sz="2000" b="1" dirty="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纳税人所在地在市区的，税率为</a:t>
            </a:r>
            <a:r>
              <a:rPr lang="en-US" altLang="zh-CN" sz="2000" b="1" dirty="0">
                <a:latin typeface="宋体" panose="02010600030101010101" pitchFamily="2" charset="-122"/>
                <a:ea typeface="宋体" panose="02010600030101010101" pitchFamily="2" charset="-122"/>
              </a:rPr>
              <a:t>7%</a:t>
            </a:r>
            <a:r>
              <a:rPr lang="zh-CN" altLang="en-US" sz="2000" b="1" dirty="0">
                <a:latin typeface="宋体" panose="02010600030101010101" pitchFamily="2" charset="-122"/>
                <a:ea typeface="宋体" panose="02010600030101010101" pitchFamily="2" charset="-122"/>
              </a:rPr>
              <a:t>；纳税人所在地在县城、镇的，税率为</a:t>
            </a:r>
            <a:r>
              <a:rPr lang="en-US" altLang="zh-CN" sz="2000" b="1" dirty="0">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；纳税人所在地不在市区、县城或镇的，税率为</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a:t>
            </a:r>
          </a:p>
          <a:p>
            <a:pPr>
              <a:lnSpc>
                <a:spcPct val="80000"/>
              </a:lnSpc>
            </a:pPr>
            <a:r>
              <a:rPr lang="zh-CN" altLang="en-US" sz="2000" b="1" dirty="0">
                <a:latin typeface="宋体" panose="02010600030101010101" pitchFamily="2" charset="-122"/>
                <a:ea typeface="宋体" panose="02010600030101010101" pitchFamily="2" charset="-122"/>
              </a:rPr>
              <a:t>第五条 城市维护建设税的征收、管理、纳税环节、奖罚等事项，比照产品税、增值税、营业税的有关规定办理。</a:t>
            </a:r>
          </a:p>
          <a:p>
            <a:pPr>
              <a:lnSpc>
                <a:spcPct val="80000"/>
              </a:lnSpc>
            </a:pP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中华人民共和国营业税暂行条例</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规定：第十四条营业税纳税地点：</a:t>
            </a:r>
          </a:p>
          <a:p>
            <a:pPr>
              <a:lnSpc>
                <a:spcPct val="80000"/>
              </a:lnSpc>
            </a:pPr>
            <a:r>
              <a:rPr lang="zh-CN" altLang="en-US" sz="2000" b="1" dirty="0">
                <a:latin typeface="宋体" panose="02010600030101010101" pitchFamily="2" charset="-122"/>
                <a:ea typeface="宋体" panose="02010600030101010101" pitchFamily="2" charset="-122"/>
              </a:rPr>
              <a:t>（一）纳税人提供应税劳务应当向其机构所在地或者居住地的主管税务机关申报纳税。但是，纳税人提供的建筑业劳务以及国务院财政、税务主管部门规定的其他应税劳务，应当向应税劳务发生地的主管税务机关申报纳税。</a:t>
            </a:r>
            <a:r>
              <a:rPr lang="zh-CN" altLang="en-US" sz="2000" b="1" dirty="0">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a:p>
            <a:pPr>
              <a:lnSpc>
                <a:spcPct val="80000"/>
              </a:lnSpc>
            </a:pPr>
            <a:r>
              <a:rPr lang="zh-CN" altLang="en-US" sz="2000" b="1" dirty="0">
                <a:latin typeface="宋体" panose="02010600030101010101" pitchFamily="2" charset="-122"/>
                <a:ea typeface="宋体" panose="02010600030101010101" pitchFamily="2" charset="-122"/>
              </a:rPr>
              <a:t>因此，建筑业企业存在到农村提供劳务的情况，其营业税的纳税地点应在劳务发生地，这种情况下，纳税的应纳的城建税应与营业税的规定一致，应为经营地</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 </a:t>
            </a:r>
          </a:p>
          <a:p>
            <a:pPr>
              <a:lnSpc>
                <a:spcPct val="80000"/>
              </a:lnSpc>
            </a:pPr>
            <a:r>
              <a:rPr lang="zh-CN" altLang="en-US" sz="2000" b="1" dirty="0">
                <a:latin typeface="宋体" panose="02010600030101010101" pitchFamily="2" charset="-122"/>
                <a:ea typeface="宋体" panose="02010600030101010101" pitchFamily="2" charset="-122"/>
              </a:rPr>
              <a:t>上述回复仅供参考。有关具体办理程序方面的事宜请直接向您的主管或所在地税务机关咨询。</a:t>
            </a:r>
          </a:p>
          <a:p>
            <a:pPr>
              <a:lnSpc>
                <a:spcPct val="80000"/>
              </a:lnSpc>
            </a:pPr>
            <a:r>
              <a:rPr lang="zh-CN" altLang="en-US" sz="2000" b="1" dirty="0">
                <a:latin typeface="宋体" panose="02010600030101010101" pitchFamily="2" charset="-122"/>
                <a:ea typeface="宋体" panose="02010600030101010101" pitchFamily="2" charset="-122"/>
              </a:rPr>
              <a:t> </a:t>
            </a:r>
          </a:p>
          <a:p>
            <a:pPr>
              <a:lnSpc>
                <a:spcPct val="80000"/>
              </a:lnSpc>
            </a:pPr>
            <a:r>
              <a:rPr lang="zh-CN" altLang="en-US" sz="2000" b="1" dirty="0">
                <a:latin typeface="宋体" panose="02010600030101010101" pitchFamily="2" charset="-122"/>
                <a:ea typeface="宋体" panose="02010600030101010101" pitchFamily="2" charset="-122"/>
              </a:rPr>
              <a:t>                                           国家税务总局 </a:t>
            </a:r>
          </a:p>
          <a:p>
            <a:pPr>
              <a:lnSpc>
                <a:spcPct val="80000"/>
              </a:lnSpc>
            </a:pP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2009/10/28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p:cNvSpPr>
          <p:nvPr>
            <p:ph idx="1"/>
          </p:nvPr>
        </p:nvSpPr>
        <p:spPr>
          <a:xfrm>
            <a:off x="479425" y="1630363"/>
            <a:ext cx="7920038" cy="4737100"/>
          </a:xfrm>
        </p:spPr>
        <p:txBody>
          <a:bodyPr vert="horz" wrap="square" lIns="0" tIns="0" rIns="0" bIns="0" anchor="t" anchorCtr="0"/>
          <a:lstStyle/>
          <a:p>
            <a:pPr>
              <a:buFontTx/>
              <a:buNone/>
            </a:pPr>
            <a:r>
              <a:rPr lang="zh-CN" altLang="en-US" sz="2800" b="1" dirty="0">
                <a:ea typeface="宋体" panose="02010600030101010101" pitchFamily="2" charset="-122"/>
              </a:rPr>
              <a:t>（五）计税依据</a:t>
            </a:r>
          </a:p>
          <a:p>
            <a:pPr>
              <a:buNone/>
            </a:pPr>
            <a:r>
              <a:rPr lang="zh-CN" altLang="en-US" sz="2800" b="1" dirty="0">
                <a:ea typeface="宋体" panose="02010600030101010101" pitchFamily="2" charset="-122"/>
              </a:rPr>
              <a:t>城建税的计税依据是纳税人</a:t>
            </a:r>
            <a:r>
              <a:rPr lang="zh-CN" altLang="en-US" sz="2800" b="1" u="sng" dirty="0">
                <a:ea typeface="宋体" panose="02010600030101010101" pitchFamily="2" charset="-122"/>
              </a:rPr>
              <a:t>实际缴纳</a:t>
            </a:r>
            <a:r>
              <a:rPr lang="zh-CN" altLang="en-US" sz="2800" b="1" dirty="0">
                <a:ea typeface="宋体" panose="02010600030101010101" pitchFamily="2" charset="-122"/>
              </a:rPr>
              <a:t>的增值税、消费税、营业税税额。不包括加收的滞纳金和罚款。</a:t>
            </a:r>
          </a:p>
          <a:p>
            <a:pPr>
              <a:buFontTx/>
              <a:buNone/>
            </a:pPr>
            <a:r>
              <a:rPr lang="zh-CN" altLang="en-US" sz="2800" b="1" dirty="0">
                <a:ea typeface="宋体" panose="02010600030101010101" pitchFamily="2" charset="-122"/>
              </a:rPr>
              <a:t>（六）减免税规定</a:t>
            </a:r>
          </a:p>
          <a:p>
            <a:pPr>
              <a:buNone/>
            </a:pPr>
            <a:r>
              <a:rPr lang="zh-CN" altLang="en-US" sz="2800" b="1" dirty="0">
                <a:ea typeface="宋体" panose="02010600030101010101" pitchFamily="2" charset="-122"/>
              </a:rPr>
              <a:t>税法规定对纳税人减免“三税”时，相应减免城建税。因此，城建税原则上不单独规定减免税。</a:t>
            </a:r>
          </a:p>
          <a:p>
            <a:pPr>
              <a:buNone/>
            </a:pPr>
            <a:r>
              <a:rPr lang="en-US" altLang="zh-CN" sz="2800" b="1" dirty="0">
                <a:ea typeface="宋体" panose="02010600030101010101" pitchFamily="2" charset="-122"/>
              </a:rPr>
              <a:t>1</a:t>
            </a:r>
            <a:r>
              <a:rPr lang="zh-CN" altLang="en-US" sz="2800" b="1" dirty="0">
                <a:ea typeface="宋体" panose="02010600030101010101" pitchFamily="2" charset="-122"/>
              </a:rPr>
              <a:t>、海关对进口产品代征增值税、消费税的，不征收城建税；</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idx="1"/>
          </p:nvPr>
        </p:nvSpPr>
        <p:spPr>
          <a:xfrm>
            <a:off x="436563" y="1384300"/>
            <a:ext cx="8372475" cy="5473700"/>
          </a:xfrm>
        </p:spPr>
        <p:txBody>
          <a:bodyPr vert="horz" wrap="square" lIns="0" tIns="0" rIns="0" bIns="0" anchor="t" anchorCtr="0"/>
          <a:lstStyle/>
          <a:p>
            <a:r>
              <a:rPr lang="en-US" altLang="zh-CN" sz="2800" b="1" dirty="0">
                <a:ea typeface="宋体" panose="02010600030101010101" pitchFamily="2" charset="-122"/>
              </a:rPr>
              <a:t>2</a:t>
            </a:r>
            <a:r>
              <a:rPr lang="zh-CN" altLang="en-US" sz="2800" b="1" dirty="0">
                <a:ea typeface="宋体" panose="02010600030101010101" pitchFamily="2" charset="-122"/>
              </a:rPr>
              <a:t>、对出口产品退回增值税、消费税的，不退还已缴纳的城建税；生产企业出口货物实行免、抵、退税办法后，经国家税务局正式审核批准的当期免抵的增值税税额应纳入城市维护建设税和教育费附加的计征范围，分别按规定的税</a:t>
            </a:r>
            <a:r>
              <a:rPr lang="en-US" altLang="zh-CN" sz="2800" b="1" dirty="0">
                <a:ea typeface="宋体" panose="02010600030101010101" pitchFamily="2" charset="-122"/>
              </a:rPr>
              <a:t>(</a:t>
            </a:r>
            <a:r>
              <a:rPr lang="zh-CN" altLang="en-US" sz="2800" b="1" dirty="0">
                <a:ea typeface="宋体" panose="02010600030101010101" pitchFamily="2" charset="-122"/>
              </a:rPr>
              <a:t>费</a:t>
            </a:r>
            <a:r>
              <a:rPr lang="en-US" altLang="zh-CN" sz="2800" b="1" dirty="0">
                <a:ea typeface="宋体" panose="02010600030101010101" pitchFamily="2" charset="-122"/>
              </a:rPr>
              <a:t>)</a:t>
            </a:r>
            <a:r>
              <a:rPr lang="zh-CN" altLang="en-US" sz="2800" b="1" dirty="0">
                <a:ea typeface="宋体" panose="02010600030101010101" pitchFamily="2" charset="-122"/>
              </a:rPr>
              <a:t>率征收城市维护建设税和教育费附加。</a:t>
            </a:r>
          </a:p>
          <a:p>
            <a:r>
              <a:rPr lang="en-US" altLang="zh-CN" sz="2800" b="1" dirty="0">
                <a:ea typeface="宋体" panose="02010600030101010101" pitchFamily="2" charset="-122"/>
              </a:rPr>
              <a:t>3</a:t>
            </a:r>
            <a:r>
              <a:rPr lang="zh-CN" altLang="en-US" sz="2800" b="1" dirty="0">
                <a:ea typeface="宋体" panose="02010600030101010101" pitchFamily="2" charset="-122"/>
              </a:rPr>
              <a:t>、对由于</a:t>
            </a:r>
            <a:r>
              <a:rPr lang="zh-CN" altLang="en-US" sz="2800" b="1" u="sng" dirty="0">
                <a:ea typeface="宋体" panose="02010600030101010101" pitchFamily="2" charset="-122"/>
              </a:rPr>
              <a:t>减免</a:t>
            </a:r>
            <a:r>
              <a:rPr lang="zh-CN" altLang="en-US" sz="2800" b="1" dirty="0">
                <a:ea typeface="宋体" panose="02010600030101010101" pitchFamily="2" charset="-122"/>
              </a:rPr>
              <a:t>增值税、消费税、营业税而发生退税的，同时退还已纳的城市维护建设税和教育费附加；对增值税、消费税、营业税</a:t>
            </a:r>
            <a:r>
              <a:rPr lang="en-US" altLang="zh-CN" sz="2800" b="1" dirty="0">
                <a:ea typeface="宋体" panose="02010600030101010101" pitchFamily="2" charset="-122"/>
              </a:rPr>
              <a:t>"</a:t>
            </a:r>
            <a:r>
              <a:rPr lang="zh-CN" altLang="en-US" sz="2800" b="1" dirty="0">
                <a:ea typeface="宋体" panose="02010600030101010101" pitchFamily="2" charset="-122"/>
              </a:rPr>
              <a:t>三税</a:t>
            </a:r>
            <a:r>
              <a:rPr lang="en-US" altLang="zh-CN" sz="2800" b="1" dirty="0">
                <a:ea typeface="宋体" panose="02010600030101010101" pitchFamily="2" charset="-122"/>
              </a:rPr>
              <a:t>"</a:t>
            </a:r>
            <a:r>
              <a:rPr lang="zh-CN" altLang="en-US" sz="2800" b="1" dirty="0">
                <a:ea typeface="宋体" panose="02010600030101010101" pitchFamily="2" charset="-122"/>
              </a:rPr>
              <a:t>实行</a:t>
            </a:r>
            <a:r>
              <a:rPr lang="zh-CN" altLang="en-US" sz="2800" b="1" u="sng" dirty="0">
                <a:ea typeface="宋体" panose="02010600030101010101" pitchFamily="2" charset="-122"/>
              </a:rPr>
              <a:t>先征后返、先征后退、即征即退</a:t>
            </a:r>
            <a:r>
              <a:rPr lang="zh-CN" altLang="en-US" sz="2800" b="1" dirty="0">
                <a:ea typeface="宋体" panose="02010600030101010101" pitchFamily="2" charset="-122"/>
              </a:rPr>
              <a:t>办法的，除另有规定外，对随</a:t>
            </a:r>
            <a:r>
              <a:rPr lang="en-US" altLang="zh-CN" sz="2800" b="1" dirty="0">
                <a:ea typeface="宋体" panose="02010600030101010101" pitchFamily="2" charset="-122"/>
              </a:rPr>
              <a:t>"</a:t>
            </a:r>
            <a:r>
              <a:rPr lang="zh-CN" altLang="en-US" sz="2800" b="1" dirty="0">
                <a:ea typeface="宋体" panose="02010600030101010101" pitchFamily="2" charset="-122"/>
              </a:rPr>
              <a:t>三税</a:t>
            </a:r>
            <a:r>
              <a:rPr lang="en-US" altLang="zh-CN" sz="2800" b="1" dirty="0">
                <a:ea typeface="宋体" panose="02010600030101010101" pitchFamily="2" charset="-122"/>
              </a:rPr>
              <a:t>"</a:t>
            </a:r>
            <a:r>
              <a:rPr lang="zh-CN" altLang="en-US" sz="2800" b="1" dirty="0">
                <a:ea typeface="宋体" panose="02010600030101010101" pitchFamily="2" charset="-122"/>
              </a:rPr>
              <a:t>附征的城市维护建设税和教育费附加，一律不予退</a:t>
            </a:r>
            <a:r>
              <a:rPr lang="en-US" altLang="zh-CN" sz="2800" b="1" dirty="0">
                <a:ea typeface="宋体" panose="02010600030101010101" pitchFamily="2" charset="-122"/>
              </a:rPr>
              <a:t>(</a:t>
            </a:r>
            <a:r>
              <a:rPr lang="zh-CN" altLang="en-US" sz="2800" b="1" dirty="0">
                <a:ea typeface="宋体" panose="02010600030101010101" pitchFamily="2" charset="-122"/>
              </a:rPr>
              <a:t>返</a:t>
            </a:r>
            <a:r>
              <a:rPr lang="en-US" altLang="zh-CN" sz="2800" b="1" dirty="0">
                <a:ea typeface="宋体" panose="02010600030101010101" pitchFamily="2" charset="-122"/>
              </a:rPr>
              <a:t>)</a:t>
            </a:r>
            <a:r>
              <a:rPr lang="zh-CN" altLang="en-US" sz="2800" b="1" dirty="0">
                <a:ea typeface="宋体" panose="02010600030101010101" pitchFamily="2" charset="-122"/>
              </a:rPr>
              <a:t>还。</a:t>
            </a:r>
            <a:endParaRPr lang="zh-CN" altLang="en-US" sz="2400"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idx="1"/>
          </p:nvPr>
        </p:nvSpPr>
        <p:spPr>
          <a:xfrm>
            <a:off x="452438" y="1630363"/>
            <a:ext cx="8372475" cy="4810125"/>
          </a:xfrm>
        </p:spPr>
        <p:txBody>
          <a:bodyPr vert="horz" wrap="square" lIns="0" tIns="0" rIns="0" bIns="0" anchor="t" anchorCtr="0"/>
          <a:lstStyle/>
          <a:p>
            <a:r>
              <a:rPr lang="en-US" altLang="zh-CN" sz="2800" b="1" dirty="0">
                <a:ea typeface="宋体" panose="02010600030101010101" pitchFamily="2" charset="-122"/>
              </a:rPr>
              <a:t>4</a:t>
            </a:r>
            <a:r>
              <a:rPr lang="zh-CN" altLang="en-US" sz="2800" b="1" dirty="0">
                <a:ea typeface="宋体" panose="02010600030101010101" pitchFamily="2" charset="-122"/>
              </a:rPr>
              <a:t>、对新办的商贸企业（从事批发、批零兼营以及其他非零售业务的商贸企业除外），当年招用下岗失业人员达到职工总数</a:t>
            </a:r>
            <a:r>
              <a:rPr lang="en-US" altLang="zh-CN" sz="2800" b="1" dirty="0">
                <a:ea typeface="宋体" panose="02010600030101010101" pitchFamily="2" charset="-122"/>
              </a:rPr>
              <a:t>30%</a:t>
            </a:r>
            <a:r>
              <a:rPr lang="zh-CN" altLang="en-US" sz="2800" b="1" dirty="0">
                <a:ea typeface="宋体" panose="02010600030101010101" pitchFamily="2" charset="-122"/>
              </a:rPr>
              <a:t>（含）以上，并与其签订</a:t>
            </a:r>
            <a:r>
              <a:rPr lang="en-US" altLang="zh-CN" sz="2800" b="1" dirty="0">
                <a:ea typeface="宋体" panose="02010600030101010101" pitchFamily="2" charset="-122"/>
              </a:rPr>
              <a:t>1</a:t>
            </a:r>
            <a:r>
              <a:rPr lang="zh-CN" altLang="en-US" sz="2800" b="1" dirty="0">
                <a:ea typeface="宋体" panose="02010600030101010101" pitchFamily="2" charset="-122"/>
              </a:rPr>
              <a:t>年以上期限劳动合同的，经劳动保障部门认定，税务机关审核，</a:t>
            </a:r>
            <a:r>
              <a:rPr lang="en-US" altLang="zh-CN" sz="2800" b="1" dirty="0">
                <a:ea typeface="宋体" panose="02010600030101010101" pitchFamily="2" charset="-122"/>
              </a:rPr>
              <a:t>3</a:t>
            </a:r>
            <a:r>
              <a:rPr lang="zh-CN" altLang="en-US" sz="2800" b="1" dirty="0">
                <a:ea typeface="宋体" panose="02010600030101010101" pitchFamily="2" charset="-122"/>
              </a:rPr>
              <a:t>年内免征城建税、教育费附加。</a:t>
            </a:r>
          </a:p>
          <a:p>
            <a:r>
              <a:rPr lang="en-US" altLang="zh-CN" sz="2800" b="1" dirty="0">
                <a:ea typeface="宋体" panose="02010600030101010101" pitchFamily="2" charset="-122"/>
              </a:rPr>
              <a:t>5</a:t>
            </a:r>
            <a:r>
              <a:rPr lang="zh-CN" altLang="en-US" sz="2800" b="1" dirty="0">
                <a:ea typeface="宋体" panose="02010600030101010101" pitchFamily="2" charset="-122"/>
              </a:rPr>
              <a:t>、对下岗失业人员从事个体经营（除建筑业、娱乐业以及广告业、桑拿、按摩、网吧、氧吧外）的，自领取税务登记证之日起，</a:t>
            </a:r>
            <a:r>
              <a:rPr lang="en-US" altLang="zh-CN" sz="2800" b="1" dirty="0">
                <a:ea typeface="宋体" panose="02010600030101010101" pitchFamily="2" charset="-122"/>
              </a:rPr>
              <a:t>3</a:t>
            </a:r>
            <a:r>
              <a:rPr lang="zh-CN" altLang="en-US" sz="2800" b="1" dirty="0">
                <a:ea typeface="宋体" panose="02010600030101010101" pitchFamily="2" charset="-122"/>
              </a:rPr>
              <a:t>年内免征城建税、教育费附加。</a:t>
            </a:r>
          </a:p>
          <a:p>
            <a:pPr>
              <a:buFontTx/>
            </a:pPr>
            <a:endParaRPr lang="en-US" altLang="zh-CN" sz="2800" b="1"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idx="1"/>
          </p:nvPr>
        </p:nvSpPr>
        <p:spPr>
          <a:xfrm>
            <a:off x="685800" y="457200"/>
            <a:ext cx="8153400" cy="5997575"/>
          </a:xfrm>
        </p:spPr>
        <p:txBody>
          <a:bodyPr vert="horz" wrap="square" lIns="0" tIns="0" rIns="0" bIns="0" anchor="t" anchorCtr="0"/>
          <a:lstStyle/>
          <a:p>
            <a:pPr>
              <a:lnSpc>
                <a:spcPct val="90000"/>
              </a:lnSpc>
            </a:pPr>
            <a:r>
              <a:rPr lang="en-US" altLang="zh-CN" sz="2600" b="1" dirty="0">
                <a:ea typeface="宋体" panose="02010600030101010101" pitchFamily="2" charset="-122"/>
              </a:rPr>
              <a:t>6</a:t>
            </a:r>
            <a:r>
              <a:rPr lang="zh-CN" altLang="en-US" sz="2600" b="1" dirty="0">
                <a:ea typeface="宋体" panose="02010600030101010101" pitchFamily="2" charset="-122"/>
              </a:rPr>
              <a:t>、在</a:t>
            </a:r>
            <a:r>
              <a:rPr lang="en-US" altLang="zh-CN" sz="2600" b="1" dirty="0">
                <a:ea typeface="宋体" panose="02010600030101010101" pitchFamily="2" charset="-122"/>
              </a:rPr>
              <a:t>04</a:t>
            </a:r>
            <a:r>
              <a:rPr lang="zh-CN" altLang="en-US" sz="2600" b="1" dirty="0">
                <a:ea typeface="宋体" panose="02010600030101010101" pitchFamily="2" charset="-122"/>
              </a:rPr>
              <a:t>年</a:t>
            </a:r>
            <a:r>
              <a:rPr lang="en-US" altLang="zh-CN" sz="2600" b="1" dirty="0">
                <a:ea typeface="宋体" panose="02010600030101010101" pitchFamily="2" charset="-122"/>
              </a:rPr>
              <a:t>1</a:t>
            </a:r>
            <a:r>
              <a:rPr lang="zh-CN" altLang="en-US" sz="2600" b="1" dirty="0">
                <a:ea typeface="宋体" panose="02010600030101010101" pitchFamily="2" charset="-122"/>
              </a:rPr>
              <a:t>月</a:t>
            </a:r>
            <a:r>
              <a:rPr lang="en-US" altLang="zh-CN" sz="2600" b="1" dirty="0">
                <a:ea typeface="宋体" panose="02010600030101010101" pitchFamily="2" charset="-122"/>
              </a:rPr>
              <a:t>1</a:t>
            </a:r>
            <a:r>
              <a:rPr lang="zh-CN" altLang="en-US" sz="2600" b="1" dirty="0">
                <a:ea typeface="宋体" panose="02010600030101010101" pitchFamily="2" charset="-122"/>
              </a:rPr>
              <a:t>日起，对为安置自谋职业的城镇退役士兵就业而新办的服务型企业（除广告业、桑拿、按摩、网吧、氧吧外），当年新安置自谋职业的城镇退役士兵达到职工总数</a:t>
            </a:r>
            <a:r>
              <a:rPr lang="en-US" altLang="zh-CN" sz="2600" b="1" dirty="0">
                <a:ea typeface="宋体" panose="02010600030101010101" pitchFamily="2" charset="-122"/>
              </a:rPr>
              <a:t>30%</a:t>
            </a:r>
            <a:r>
              <a:rPr lang="zh-CN" altLang="en-US" sz="2600" b="1" dirty="0">
                <a:ea typeface="宋体" panose="02010600030101010101" pitchFamily="2" charset="-122"/>
              </a:rPr>
              <a:t>以上，并与其签订</a:t>
            </a:r>
            <a:r>
              <a:rPr lang="en-US" altLang="zh-CN" sz="2600" b="1" dirty="0">
                <a:ea typeface="宋体" panose="02010600030101010101" pitchFamily="2" charset="-122"/>
              </a:rPr>
              <a:t>1</a:t>
            </a:r>
            <a:r>
              <a:rPr lang="zh-CN" altLang="en-US" sz="2600" b="1" dirty="0">
                <a:ea typeface="宋体" panose="02010600030101010101" pitchFamily="2" charset="-122"/>
              </a:rPr>
              <a:t>年以上期限劳动合同的，经县以上民政部门认定，税务机关审核，</a:t>
            </a:r>
            <a:r>
              <a:rPr lang="en-US" altLang="zh-CN" sz="2600" b="1" dirty="0">
                <a:ea typeface="宋体" panose="02010600030101010101" pitchFamily="2" charset="-122"/>
              </a:rPr>
              <a:t>3</a:t>
            </a:r>
            <a:r>
              <a:rPr lang="zh-CN" altLang="en-US" sz="2600" b="1" dirty="0">
                <a:ea typeface="宋体" panose="02010600030101010101" pitchFamily="2" charset="-122"/>
              </a:rPr>
              <a:t>年内免征城建税。</a:t>
            </a:r>
          </a:p>
          <a:p>
            <a:pPr lvl="1">
              <a:lnSpc>
                <a:spcPct val="90000"/>
              </a:lnSpc>
            </a:pPr>
            <a:r>
              <a:rPr lang="zh-CN" altLang="en-US" sz="2600" b="1" dirty="0">
                <a:ea typeface="宋体" panose="02010600030101010101" pitchFamily="2" charset="-122"/>
              </a:rPr>
              <a:t>对为安置自谋职业的城镇退役士兵就业而新办的商业零售企业，当年新安置自谋职业的城镇退役士兵达到职工总数</a:t>
            </a:r>
            <a:r>
              <a:rPr lang="en-US" altLang="zh-CN" sz="2600" b="1" dirty="0">
                <a:ea typeface="宋体" panose="02010600030101010101" pitchFamily="2" charset="-122"/>
              </a:rPr>
              <a:t>30%</a:t>
            </a:r>
            <a:r>
              <a:rPr lang="zh-CN" altLang="en-US" sz="2600" b="1" dirty="0">
                <a:ea typeface="宋体" panose="02010600030101010101" pitchFamily="2" charset="-122"/>
              </a:rPr>
              <a:t>以上，并与其签订</a:t>
            </a:r>
            <a:r>
              <a:rPr lang="en-US" altLang="zh-CN" sz="2600" b="1" dirty="0">
                <a:ea typeface="宋体" panose="02010600030101010101" pitchFamily="2" charset="-122"/>
              </a:rPr>
              <a:t>1</a:t>
            </a:r>
            <a:r>
              <a:rPr lang="zh-CN" altLang="en-US" sz="2600" b="1" dirty="0">
                <a:ea typeface="宋体" panose="02010600030101010101" pitchFamily="2" charset="-122"/>
              </a:rPr>
              <a:t>年以上期限劳动合同的，经县以上民政部门认定，税务机关审核，</a:t>
            </a:r>
            <a:r>
              <a:rPr lang="en-US" altLang="zh-CN" sz="2600" b="1" dirty="0">
                <a:ea typeface="宋体" panose="02010600030101010101" pitchFamily="2" charset="-122"/>
              </a:rPr>
              <a:t>3</a:t>
            </a:r>
            <a:r>
              <a:rPr lang="zh-CN" altLang="en-US" sz="2600" b="1" dirty="0">
                <a:ea typeface="宋体" panose="02010600030101010101" pitchFamily="2" charset="-122"/>
              </a:rPr>
              <a:t>年内免征城建税。</a:t>
            </a:r>
          </a:p>
          <a:p>
            <a:pPr lvl="1">
              <a:lnSpc>
                <a:spcPct val="90000"/>
              </a:lnSpc>
            </a:pPr>
            <a:r>
              <a:rPr lang="zh-CN" altLang="en-US" sz="2600" b="1" dirty="0">
                <a:ea typeface="宋体" panose="02010600030101010101" pitchFamily="2" charset="-122"/>
              </a:rPr>
              <a:t>对自谋职业的城镇退役士兵，在国办发</a:t>
            </a:r>
            <a:r>
              <a:rPr lang="en-US" altLang="zh-CN" sz="2600" b="1" dirty="0">
                <a:ea typeface="宋体" panose="02010600030101010101" pitchFamily="2" charset="-122"/>
              </a:rPr>
              <a:t>【2004】10</a:t>
            </a:r>
            <a:r>
              <a:rPr lang="zh-CN" altLang="en-US" sz="2600" b="1" dirty="0">
                <a:ea typeface="宋体" panose="02010600030101010101" pitchFamily="2" charset="-122"/>
              </a:rPr>
              <a:t>号文下发后从事个体经营（除广告业、桑拿、按摩、网吧、氧吧外）的，自领取税务登记证之日起，</a:t>
            </a:r>
            <a:r>
              <a:rPr lang="en-US" altLang="zh-CN" sz="2600" b="1" dirty="0">
                <a:ea typeface="宋体" panose="02010600030101010101" pitchFamily="2" charset="-122"/>
              </a:rPr>
              <a:t>3</a:t>
            </a:r>
            <a:r>
              <a:rPr lang="zh-CN" altLang="en-US" sz="2600" b="1" dirty="0">
                <a:ea typeface="宋体" panose="02010600030101010101" pitchFamily="2" charset="-122"/>
              </a:rPr>
              <a:t>年内免征城建税。</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idx="1"/>
          </p:nvPr>
        </p:nvSpPr>
        <p:spPr>
          <a:xfrm>
            <a:off x="487363" y="2022475"/>
            <a:ext cx="8229600" cy="4597400"/>
          </a:xfrm>
        </p:spPr>
        <p:txBody>
          <a:bodyPr vert="horz" wrap="square" lIns="0" tIns="0" rIns="0" bIns="0" anchor="t" anchorCtr="0"/>
          <a:lstStyle/>
          <a:p>
            <a:r>
              <a:rPr lang="en-US" altLang="zh-CN" b="1" dirty="0">
                <a:ea typeface="宋体" panose="02010600030101010101" pitchFamily="2" charset="-122"/>
              </a:rPr>
              <a:t>7</a:t>
            </a:r>
            <a:r>
              <a:rPr lang="zh-CN" altLang="en-US" b="1" dirty="0">
                <a:ea typeface="宋体" panose="02010600030101010101" pitchFamily="2" charset="-122"/>
              </a:rPr>
              <a:t>、经中国人民银行依法决定撤销的金融机构及其分设于各地的分支机构（包括商业银行、信托投资公司、财务公司、金融租赁公司、城市信用社和农村信用社），用其财产清偿债务时，免征被撤销金融机构转让货物、不动产、无形资产、有价证券、票据等应缴纳的城建税。</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471488" y="446088"/>
            <a:ext cx="8229600" cy="720725"/>
          </a:xfrm>
        </p:spPr>
        <p:txBody>
          <a:bodyPr vert="horz" wrap="square" lIns="0" tIns="0" rIns="0" bIns="0" anchor="t" anchorCtr="0"/>
          <a:lstStyle/>
          <a:p>
            <a:pPr eaLnBrk="1" hangingPunct="1">
              <a:buNone/>
            </a:pPr>
            <a:r>
              <a:rPr lang="zh-CN" altLang="en-US" sz="4000" dirty="0"/>
              <a:t>几种特殊的消费税纳税人</a:t>
            </a:r>
          </a:p>
        </p:txBody>
      </p:sp>
      <p:sp>
        <p:nvSpPr>
          <p:cNvPr id="12291" name="Rectangle 3"/>
          <p:cNvSpPr>
            <a:spLocks noGrp="1"/>
          </p:cNvSpPr>
          <p:nvPr>
            <p:ph type="body" idx="4294967295"/>
          </p:nvPr>
        </p:nvSpPr>
        <p:spPr>
          <a:xfrm>
            <a:off x="314325" y="1706563"/>
            <a:ext cx="8386763" cy="4632325"/>
          </a:xfrm>
        </p:spPr>
        <p:txBody>
          <a:bodyPr vert="horz" wrap="square" lIns="0" tIns="0" rIns="0" bIns="0" anchor="t" anchorCtr="0"/>
          <a:lstStyle/>
          <a:p>
            <a:pPr algn="just" eaLnBrk="1" hangingPunct="1">
              <a:buNone/>
            </a:pPr>
            <a:r>
              <a:rPr lang="zh-CN" altLang="en-US" sz="2400" b="1" dirty="0">
                <a:latin typeface="宋体" panose="02010600030101010101" pitchFamily="2" charset="-122"/>
              </a:rPr>
              <a:t>委托加工的纳税人为委托方，但由受托方代扣代缴（受托方为个体经营者除外）。</a:t>
            </a:r>
          </a:p>
          <a:p>
            <a:pPr algn="just" eaLnBrk="1" hangingPunct="1">
              <a:buNone/>
            </a:pPr>
            <a:r>
              <a:rPr lang="zh-CN" altLang="en-US" sz="2400" b="1" dirty="0">
                <a:latin typeface="宋体" panose="02010600030101010101" pitchFamily="2" charset="-122"/>
              </a:rPr>
              <a:t>自产自用应税消费品，由自产自用单位和个人在移送使用时缴纳消费税。</a:t>
            </a:r>
          </a:p>
          <a:p>
            <a:pPr algn="just" eaLnBrk="1" hangingPunct="1">
              <a:buNone/>
            </a:pPr>
            <a:r>
              <a:rPr lang="zh-CN" altLang="en-US" sz="2400" b="1" dirty="0">
                <a:latin typeface="宋体" panose="02010600030101010101" pitchFamily="2" charset="-122"/>
                <a:cs typeface="Times New Roman" panose="02020603050405020304" pitchFamily="18" charset="0"/>
              </a:rPr>
              <a:t>零售金银首饰、钻石、钻石饰品的单位和个人：生产、进口和批发金银首饰、钻石、钻石饰品时不征收消费税，纳税人在零售时纳税</a:t>
            </a:r>
          </a:p>
          <a:p>
            <a:pPr algn="just" eaLnBrk="1" hangingPunct="1">
              <a:buNone/>
            </a:pPr>
            <a:r>
              <a:rPr lang="zh-CN" altLang="en-US" sz="2400" b="1" dirty="0">
                <a:latin typeface="宋体" panose="02010600030101010101" pitchFamily="2" charset="-122"/>
                <a:cs typeface="Times New Roman" panose="02020603050405020304" pitchFamily="18" charset="0"/>
              </a:rPr>
              <a:t>从事卷烟批发业务的单位和个人：纳税人（卷烟批发商）销售给纳税人以外的单位和个人的卷烟于销售时纳税。纳税人之间销售的卷烟不缴纳消费税。</a:t>
            </a:r>
            <a:endParaRPr lang="zh-CN" altLang="en-US" sz="24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p:cNvSpPr>
          <p:nvPr>
            <p:ph idx="1"/>
          </p:nvPr>
        </p:nvSpPr>
        <p:spPr>
          <a:xfrm>
            <a:off x="492125" y="1457325"/>
            <a:ext cx="8229600" cy="4943475"/>
          </a:xfrm>
        </p:spPr>
        <p:txBody>
          <a:bodyPr vert="horz" wrap="square" lIns="0" tIns="0" rIns="0" bIns="0" anchor="t" anchorCtr="0"/>
          <a:lstStyle/>
          <a:p>
            <a:pPr>
              <a:buFontTx/>
              <a:buNone/>
            </a:pPr>
            <a:r>
              <a:rPr lang="zh-CN" altLang="en-US" sz="2800" b="1" dirty="0">
                <a:ea typeface="宋体" panose="02010600030101010101" pitchFamily="2" charset="-122"/>
              </a:rPr>
              <a:t>（七）应纳税额的计算</a:t>
            </a:r>
          </a:p>
          <a:p>
            <a:pPr>
              <a:buNone/>
            </a:pPr>
            <a:r>
              <a:rPr lang="zh-CN" altLang="en-US" sz="2800" b="1" dirty="0">
                <a:latin typeface="宋体" panose="02010600030101010101" pitchFamily="2" charset="-122"/>
                <a:ea typeface="宋体" panose="02010600030101010101" pitchFamily="2" charset="-122"/>
              </a:rPr>
              <a:t>应纳税额＝计税依据</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适用税率</a:t>
            </a:r>
            <a:r>
              <a:rPr lang="zh-CN" altLang="en-US" sz="2800" b="1" dirty="0">
                <a:ea typeface="宋体" panose="02010600030101010101" pitchFamily="2" charset="-122"/>
              </a:rPr>
              <a:t> </a:t>
            </a:r>
          </a:p>
          <a:p>
            <a:pPr>
              <a:buFontTx/>
              <a:buNone/>
            </a:pPr>
            <a:r>
              <a:rPr lang="zh-CN" altLang="en-US" sz="2800" b="1" dirty="0">
                <a:ea typeface="宋体" panose="02010600030101010101" pitchFamily="2" charset="-122"/>
              </a:rPr>
              <a:t>（八）征收管理</a:t>
            </a:r>
          </a:p>
          <a:p>
            <a:pPr>
              <a:buNone/>
            </a:pPr>
            <a:r>
              <a:rPr lang="zh-CN" altLang="en-US" sz="2800" b="1" dirty="0">
                <a:ea typeface="宋体" panose="02010600030101010101" pitchFamily="2" charset="-122"/>
              </a:rPr>
              <a:t>城建税的征收管理、纳税环节等事项，比照增值税、消费税、营业税的有关规定办理。</a:t>
            </a:r>
          </a:p>
          <a:p>
            <a:pPr>
              <a:buNone/>
            </a:pPr>
            <a:r>
              <a:rPr lang="zh-CN" altLang="en-US" sz="2800" b="1" dirty="0">
                <a:ea typeface="宋体" panose="02010600030101010101" pitchFamily="2" charset="-122"/>
              </a:rPr>
              <a:t>特殊规定：</a:t>
            </a:r>
          </a:p>
          <a:p>
            <a:pPr lvl="1"/>
            <a:r>
              <a:rPr lang="en-US" altLang="zh-CN" sz="2400" b="1" dirty="0">
                <a:ea typeface="宋体" panose="02010600030101010101" pitchFamily="2" charset="-122"/>
              </a:rPr>
              <a:t>1</a:t>
            </a:r>
            <a:r>
              <a:rPr lang="zh-CN" altLang="en-US" sz="2400" b="1" dirty="0">
                <a:ea typeface="宋体" panose="02010600030101010101" pitchFamily="2" charset="-122"/>
              </a:rPr>
              <a:t>、纳税人直接缴纳“三税”的，在缴纳“三税”地缴纳城建税；</a:t>
            </a:r>
          </a:p>
          <a:p>
            <a:pPr lvl="1"/>
            <a:r>
              <a:rPr lang="en-US" altLang="zh-CN" sz="2400" b="1" dirty="0">
                <a:ea typeface="宋体" panose="02010600030101010101" pitchFamily="2" charset="-122"/>
              </a:rPr>
              <a:t>2</a:t>
            </a:r>
            <a:r>
              <a:rPr lang="zh-CN" altLang="en-US" sz="2400" b="1" dirty="0">
                <a:ea typeface="宋体" panose="02010600030101010101" pitchFamily="2" charset="-122"/>
              </a:rPr>
              <a:t>、代征、代扣、代缴三税的企业单位，同时也要代征、代扣、代缴城建税，如果没有代扣城建税的，应由纳税单位或个人回到其所在地申报纳税；</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p:cNvSpPr>
          <p:nvPr>
            <p:ph idx="1"/>
          </p:nvPr>
        </p:nvSpPr>
        <p:spPr>
          <a:xfrm>
            <a:off x="457200" y="1500188"/>
            <a:ext cx="8229600" cy="4957762"/>
          </a:xfrm>
        </p:spPr>
        <p:txBody>
          <a:bodyPr vert="horz" wrap="square" lIns="0" tIns="0" rIns="0" bIns="0" anchor="t" anchorCtr="0"/>
          <a:lstStyle/>
          <a:p>
            <a:r>
              <a:rPr lang="zh-CN" altLang="en-US" sz="2800" b="1" dirty="0">
                <a:latin typeface="宋体" panose="02010600030101010101" pitchFamily="2" charset="-122"/>
                <a:ea typeface="宋体" panose="02010600030101010101" pitchFamily="2" charset="-122"/>
              </a:rPr>
              <a:t>设在县城的甲企业代收代缴市区乙企业的消费税，对乙企业城建税的处理办法正确的是</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p>
          <a:p>
            <a:r>
              <a:rPr lang="zh-CN" altLang="en-US" sz="2800" b="1" dirty="0">
                <a:latin typeface="宋体" panose="02010600030101010101" pitchFamily="2" charset="-122"/>
                <a:ea typeface="宋体" panose="02010600030101010101" pitchFamily="2" charset="-122"/>
              </a:rPr>
              <a:t>选项：</a:t>
            </a:r>
          </a:p>
          <a:p>
            <a:pPr lvl="1"/>
            <a:r>
              <a:rPr lang="en-US" altLang="zh-CN" b="1" dirty="0">
                <a:latin typeface="宋体" panose="02010600030101010101" pitchFamily="2" charset="-122"/>
                <a:ea typeface="宋体" panose="02010600030101010101" pitchFamily="2" charset="-122"/>
              </a:rPr>
              <a:t>A.</a:t>
            </a:r>
            <a:r>
              <a:rPr lang="zh-CN" altLang="en-US" b="1" dirty="0">
                <a:latin typeface="宋体" panose="02010600030101010101" pitchFamily="2" charset="-122"/>
                <a:ea typeface="宋体" panose="02010600030101010101" pitchFamily="2" charset="-122"/>
              </a:rPr>
              <a:t>由乙企业在市区按</a:t>
            </a:r>
            <a:r>
              <a:rPr lang="en-US" altLang="zh-CN" b="1" dirty="0">
                <a:latin typeface="宋体" panose="02010600030101010101" pitchFamily="2" charset="-122"/>
                <a:ea typeface="宋体" panose="02010600030101010101" pitchFamily="2" charset="-122"/>
              </a:rPr>
              <a:t>7%</a:t>
            </a:r>
            <a:r>
              <a:rPr lang="zh-CN" altLang="en-US" b="1" dirty="0">
                <a:latin typeface="宋体" panose="02010600030101010101" pitchFamily="2" charset="-122"/>
                <a:ea typeface="宋体" panose="02010600030101010101" pitchFamily="2" charset="-122"/>
              </a:rPr>
              <a:t>交城建税</a:t>
            </a:r>
          </a:p>
          <a:p>
            <a:pPr lvl="1"/>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由乙企业将</a:t>
            </a:r>
            <a:r>
              <a:rPr lang="en-US" altLang="zh-CN" b="1" dirty="0">
                <a:latin typeface="宋体" panose="02010600030101010101" pitchFamily="2" charset="-122"/>
                <a:ea typeface="宋体" panose="02010600030101010101" pitchFamily="2" charset="-122"/>
              </a:rPr>
              <a:t>7%</a:t>
            </a:r>
            <a:r>
              <a:rPr lang="zh-CN" altLang="en-US" b="1" dirty="0">
                <a:latin typeface="宋体" panose="02010600030101010101" pitchFamily="2" charset="-122"/>
                <a:ea typeface="宋体" panose="02010600030101010101" pitchFamily="2" charset="-122"/>
              </a:rPr>
              <a:t>的城建税交</a:t>
            </a:r>
            <a:r>
              <a:rPr lang="en-US" altLang="zh-CN" b="1" dirty="0">
                <a:latin typeface="宋体" panose="02010600030101010101" pitchFamily="2" charset="-122"/>
                <a:ea typeface="宋体" panose="02010600030101010101" pitchFamily="2" charset="-122"/>
              </a:rPr>
              <a:t>A</a:t>
            </a:r>
            <a:r>
              <a:rPr lang="zh-CN" altLang="en-US" b="1" dirty="0">
                <a:latin typeface="宋体" panose="02010600030101010101" pitchFamily="2" charset="-122"/>
                <a:ea typeface="宋体" panose="02010600030101010101" pitchFamily="2" charset="-122"/>
              </a:rPr>
              <a:t>企业代征</a:t>
            </a:r>
          </a:p>
          <a:p>
            <a:pPr lvl="1"/>
            <a:r>
              <a:rPr lang="en-US" altLang="zh-CN" b="1" dirty="0">
                <a:latin typeface="宋体" panose="02010600030101010101" pitchFamily="2" charset="-122"/>
                <a:ea typeface="宋体" panose="02010600030101010101" pitchFamily="2" charset="-122"/>
              </a:rPr>
              <a:t>C.</a:t>
            </a:r>
            <a:r>
              <a:rPr lang="zh-CN" altLang="en-US" b="1" dirty="0">
                <a:latin typeface="宋体" panose="02010600030101010101" pitchFamily="2" charset="-122"/>
                <a:ea typeface="宋体" panose="02010600030101010101" pitchFamily="2" charset="-122"/>
              </a:rPr>
              <a:t>由乙企业按</a:t>
            </a:r>
            <a:r>
              <a:rPr lang="en-US" altLang="zh-CN" b="1" dirty="0">
                <a:latin typeface="宋体" panose="02010600030101010101" pitchFamily="2" charset="-122"/>
                <a:ea typeface="宋体" panose="02010600030101010101" pitchFamily="2" charset="-122"/>
              </a:rPr>
              <a:t>7%</a:t>
            </a:r>
            <a:r>
              <a:rPr lang="zh-CN" altLang="en-US" b="1" dirty="0">
                <a:latin typeface="宋体" panose="02010600030101010101" pitchFamily="2" charset="-122"/>
                <a:ea typeface="宋体" panose="02010600030101010101" pitchFamily="2" charset="-122"/>
              </a:rPr>
              <a:t>的税率自行选择纳税地点</a:t>
            </a:r>
          </a:p>
          <a:p>
            <a:pPr lvl="1"/>
            <a:r>
              <a:rPr lang="en-US" altLang="zh-CN" b="1" dirty="0">
                <a:latin typeface="宋体" panose="02010600030101010101" pitchFamily="2" charset="-122"/>
                <a:ea typeface="宋体" panose="02010600030101010101" pitchFamily="2" charset="-122"/>
              </a:rPr>
              <a:t>D.</a:t>
            </a:r>
            <a:r>
              <a:rPr lang="zh-CN" altLang="en-US" b="1" dirty="0">
                <a:latin typeface="宋体" panose="02010600030101010101" pitchFamily="2" charset="-122"/>
                <a:ea typeface="宋体" panose="02010600030101010101" pitchFamily="2" charset="-122"/>
              </a:rPr>
              <a:t>由甲企业按</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的税率代收</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企业的城建税</a:t>
            </a:r>
          </a:p>
          <a:p>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答案：</a:t>
            </a:r>
            <a:r>
              <a:rPr lang="en-US" altLang="zh-CN" sz="2800" b="1" dirty="0">
                <a:latin typeface="宋体" panose="02010600030101010101" pitchFamily="2" charset="-122"/>
                <a:ea typeface="宋体" panose="02010600030101010101" pitchFamily="2" charset="-122"/>
              </a:rPr>
              <a:t>D</a:t>
            </a:r>
            <a:r>
              <a:rPr lang="zh-CN" altLang="en-US" sz="2800" b="1" dirty="0">
                <a:latin typeface="宋体" panose="02010600030101010101" pitchFamily="2" charset="-122"/>
                <a:ea typeface="宋体" panose="02010600030101010101" pitchFamily="2" charset="-122"/>
              </a:rPr>
              <a:t>。由受托方代征代扣</a:t>
            </a:r>
            <a:r>
              <a:rPr lang="zh-CN" altLang="en-US" sz="2800" b="1" dirty="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三税</a:t>
            </a:r>
            <a:r>
              <a:rPr lang="zh-CN" altLang="en-US" sz="2800" b="1" dirty="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的，其代征代扣城建税按受托方所在地适用税率计征。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20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2000"/>
                                        <p:tgtEl>
                                          <p:spTgt spid="2048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fade">
                                      <p:cBhvr>
                                        <p:cTn id="15" dur="2000"/>
                                        <p:tgtEl>
                                          <p:spTgt spid="204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animEffect transition="in" filter="fade">
                                      <p:cBhvr>
                                        <p:cTn id="18" dur="2000"/>
                                        <p:tgtEl>
                                          <p:spTgt spid="2048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Effect transition="in" filter="fade">
                                      <p:cBhvr>
                                        <p:cTn id="21" dur="2000"/>
                                        <p:tgtEl>
                                          <p:spTgt spid="2048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483">
                                            <p:txEl>
                                              <p:pRg st="5" end="5"/>
                                            </p:txEl>
                                          </p:spTgt>
                                        </p:tgtEl>
                                        <p:attrNameLst>
                                          <p:attrName>style.visibility</p:attrName>
                                        </p:attrNameLst>
                                      </p:cBhvr>
                                      <p:to>
                                        <p:strVal val="visible"/>
                                      </p:to>
                                    </p:set>
                                    <p:animEffect transition="in" filter="fade">
                                      <p:cBhvr>
                                        <p:cTn id="24" dur="2000"/>
                                        <p:tgtEl>
                                          <p:spTgt spid="2048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483">
                                            <p:txEl>
                                              <p:pRg st="7" end="7"/>
                                            </p:txEl>
                                          </p:spTgt>
                                        </p:tgtEl>
                                        <p:attrNameLst>
                                          <p:attrName>style.visibility</p:attrName>
                                        </p:attrNameLst>
                                      </p:cBhvr>
                                      <p:to>
                                        <p:strVal val="visible"/>
                                      </p:to>
                                    </p:set>
                                    <p:animEffect transition="in" filter="fade">
                                      <p:cBhvr>
                                        <p:cTn id="29" dur="2000"/>
                                        <p:tgtEl>
                                          <p:spTgt spid="20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idx="1"/>
          </p:nvPr>
        </p:nvSpPr>
        <p:spPr>
          <a:xfrm>
            <a:off x="530225" y="666750"/>
            <a:ext cx="8229600" cy="5318125"/>
          </a:xfrm>
        </p:spPr>
        <p:txBody>
          <a:bodyPr vert="horz" wrap="square" lIns="0" tIns="0" rIns="0" bIns="0" anchor="t" anchorCtr="0"/>
          <a:lstStyle/>
          <a:p>
            <a:pPr lvl="1">
              <a:lnSpc>
                <a:spcPct val="110000"/>
              </a:lnSpc>
            </a:pPr>
            <a:r>
              <a:rPr lang="en-US" altLang="zh-CN" sz="2600" b="1" dirty="0">
                <a:ea typeface="宋体" panose="02010600030101010101" pitchFamily="2" charset="-122"/>
              </a:rPr>
              <a:t>3</a:t>
            </a:r>
            <a:r>
              <a:rPr lang="zh-CN" altLang="en-US" sz="2600" b="1" dirty="0">
                <a:ea typeface="宋体" panose="02010600030101010101" pitchFamily="2" charset="-122"/>
              </a:rPr>
              <a:t>、银行的纳税地点：各银行缴纳的营业税，均由取得业务收入的核算单位在当地缴纳。即：</a:t>
            </a:r>
          </a:p>
          <a:p>
            <a:pPr lvl="2">
              <a:lnSpc>
                <a:spcPct val="110000"/>
              </a:lnSpc>
            </a:pPr>
            <a:r>
              <a:rPr lang="zh-CN" altLang="en-US" sz="2600" b="1" dirty="0">
                <a:ea typeface="宋体" panose="02010600030101010101" pitchFamily="2" charset="-122"/>
              </a:rPr>
              <a:t>县以上各级银行直接经营业务取得的收入，由各级银行分别在所在地纳税。县和设区的市，由县支行或区办事处在其所在地纳税，而不能分别按所属营业所的所在地计算纳税。</a:t>
            </a:r>
          </a:p>
          <a:p>
            <a:pPr>
              <a:lnSpc>
                <a:spcPct val="110000"/>
              </a:lnSpc>
            </a:pPr>
            <a:r>
              <a:rPr lang="zh-CN" altLang="en-US" sz="2600" b="1" dirty="0">
                <a:latin typeface="宋体" panose="02010600030101010101" pitchFamily="2" charset="-122"/>
                <a:ea typeface="宋体" panose="02010600030101010101" pitchFamily="2" charset="-122"/>
              </a:rPr>
              <a:t>例：某市商业银行下设十个营业所，两个营业所在市区，五个营业所在农村建制镇，三个营业所在三个乡政府所在地。该行核算地在市区。</a:t>
            </a:r>
            <a:r>
              <a:rPr lang="en-US" altLang="zh-CN" sz="2600" b="1" dirty="0">
                <a:latin typeface="宋体" panose="02010600030101010101" pitchFamily="2" charset="-122"/>
                <a:ea typeface="宋体" panose="02010600030101010101" pitchFamily="2" charset="-122"/>
              </a:rPr>
              <a:t>2003</a:t>
            </a:r>
            <a:r>
              <a:rPr lang="zh-CN" altLang="en-US" sz="2600" b="1" dirty="0">
                <a:latin typeface="宋体" panose="02010600030101010101" pitchFamily="2" charset="-122"/>
                <a:ea typeface="宋体" panose="02010600030101010101" pitchFamily="2" charset="-122"/>
              </a:rPr>
              <a:t>年</a:t>
            </a:r>
            <a:r>
              <a:rPr lang="en-US" altLang="zh-CN" sz="2600" b="1" dirty="0">
                <a:latin typeface="宋体" panose="02010600030101010101" pitchFamily="2" charset="-122"/>
                <a:ea typeface="宋体" panose="02010600030101010101" pitchFamily="2" charset="-122"/>
              </a:rPr>
              <a:t>2</a:t>
            </a:r>
            <a:r>
              <a:rPr lang="zh-CN" altLang="en-US" sz="2600" b="1" dirty="0">
                <a:latin typeface="宋体" panose="02010600030101010101" pitchFamily="2" charset="-122"/>
                <a:ea typeface="宋体" panose="02010600030101010101" pitchFamily="2" charset="-122"/>
              </a:rPr>
              <a:t>月份取得利息收入</a:t>
            </a:r>
            <a:r>
              <a:rPr lang="en-US" altLang="zh-CN" sz="2600" b="1" dirty="0">
                <a:latin typeface="宋体" panose="02010600030101010101" pitchFamily="2" charset="-122"/>
                <a:ea typeface="宋体" panose="02010600030101010101" pitchFamily="2" charset="-122"/>
              </a:rPr>
              <a:t>300</a:t>
            </a:r>
            <a:r>
              <a:rPr lang="zh-CN" altLang="en-US" sz="2600" b="1" dirty="0">
                <a:latin typeface="宋体" panose="02010600030101010101" pitchFamily="2" charset="-122"/>
                <a:ea typeface="宋体" panose="02010600030101010101" pitchFamily="2" charset="-122"/>
              </a:rPr>
              <a:t>万元，其中，</a:t>
            </a:r>
            <a:r>
              <a:rPr lang="en-US" altLang="zh-CN" sz="2600" b="1" dirty="0">
                <a:latin typeface="宋体" panose="02010600030101010101" pitchFamily="2" charset="-122"/>
                <a:ea typeface="宋体" panose="02010600030101010101" pitchFamily="2" charset="-122"/>
              </a:rPr>
              <a:t>150</a:t>
            </a:r>
            <a:r>
              <a:rPr lang="zh-CN" altLang="en-US" sz="2600" b="1" dirty="0">
                <a:latin typeface="宋体" panose="02010600030101010101" pitchFamily="2" charset="-122"/>
                <a:ea typeface="宋体" panose="02010600030101010101" pitchFamily="2" charset="-122"/>
              </a:rPr>
              <a:t>万元来自各城镇的营业所，</a:t>
            </a:r>
            <a:r>
              <a:rPr lang="en-US" altLang="zh-CN" sz="2600" b="1" dirty="0">
                <a:latin typeface="宋体" panose="02010600030101010101" pitchFamily="2" charset="-122"/>
                <a:ea typeface="宋体" panose="02010600030101010101" pitchFamily="2" charset="-122"/>
              </a:rPr>
              <a:t>100</a:t>
            </a:r>
            <a:r>
              <a:rPr lang="zh-CN" altLang="en-US" sz="2600" b="1" dirty="0">
                <a:latin typeface="宋体" panose="02010600030101010101" pitchFamily="2" charset="-122"/>
                <a:ea typeface="宋体" panose="02010600030101010101" pitchFamily="2" charset="-122"/>
              </a:rPr>
              <a:t>万元来自各乡营业所，</a:t>
            </a:r>
            <a:r>
              <a:rPr lang="en-US" altLang="zh-CN" sz="2600" b="1" dirty="0">
                <a:latin typeface="宋体" panose="02010600030101010101" pitchFamily="2" charset="-122"/>
                <a:ea typeface="宋体" panose="02010600030101010101" pitchFamily="2" charset="-122"/>
              </a:rPr>
              <a:t>50</a:t>
            </a:r>
            <a:r>
              <a:rPr lang="zh-CN" altLang="en-US" sz="2600" b="1" dirty="0">
                <a:latin typeface="宋体" panose="02010600030101010101" pitchFamily="2" charset="-122"/>
                <a:ea typeface="宋体" panose="02010600030101010101" pitchFamily="2" charset="-122"/>
              </a:rPr>
              <a:t>万元来自市区营业所。请计算该行当月应纳城市维护建设税。</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idx="1"/>
          </p:nvPr>
        </p:nvSpPr>
        <p:spPr>
          <a:xfrm>
            <a:off x="206375" y="1428750"/>
            <a:ext cx="8937625" cy="5102225"/>
          </a:xfrm>
        </p:spPr>
        <p:txBody>
          <a:bodyPr vert="horz" wrap="square" lIns="0" tIns="0" rIns="0" bIns="0" anchor="t" anchorCtr="0"/>
          <a:lstStyle/>
          <a:p>
            <a:pPr>
              <a:lnSpc>
                <a:spcPct val="110000"/>
              </a:lnSpc>
            </a:pPr>
            <a:r>
              <a:rPr lang="zh-CN" altLang="en-US" sz="2600" b="1" dirty="0">
                <a:latin typeface="宋体" panose="02010600030101010101" pitchFamily="2" charset="-122"/>
                <a:ea typeface="宋体" panose="02010600030101010101" pitchFamily="2" charset="-122"/>
              </a:rPr>
              <a:t>各银行缴纳的营业税，均由取得业务收入的核算单位在当地缴纳。即：县以上各级银行直接经营业务取得的收入，由各级银行分别在所在地纳税。县和设区的市，由县支行或区办事处在其所在地纳税，而不能分别按所属营业所的所在地计算纳税。该行应纳城市维护建设税税额＝</a:t>
            </a:r>
            <a:r>
              <a:rPr lang="en-US" altLang="zh-CN" sz="2600" b="1" dirty="0">
                <a:latin typeface="宋体" panose="02010600030101010101" pitchFamily="2" charset="-122"/>
                <a:ea typeface="宋体" panose="02010600030101010101" pitchFamily="2" charset="-122"/>
              </a:rPr>
              <a:t>300×5</a:t>
            </a:r>
            <a:r>
              <a:rPr lang="zh-CN" altLang="en-US" sz="2600" b="1" dirty="0">
                <a:latin typeface="宋体" panose="02010600030101010101" pitchFamily="2" charset="-122"/>
                <a:ea typeface="宋体" panose="02010600030101010101" pitchFamily="2" charset="-122"/>
              </a:rPr>
              <a:t>％</a:t>
            </a:r>
            <a:r>
              <a:rPr lang="en-US" altLang="zh-CN" sz="2600" b="1" dirty="0">
                <a:latin typeface="宋体" panose="02010600030101010101" pitchFamily="2" charset="-122"/>
                <a:ea typeface="宋体" panose="02010600030101010101" pitchFamily="2" charset="-122"/>
              </a:rPr>
              <a:t>×7</a:t>
            </a:r>
            <a:r>
              <a:rPr lang="zh-CN" altLang="en-US" sz="2600" b="1" dirty="0">
                <a:latin typeface="宋体" panose="02010600030101010101" pitchFamily="2" charset="-122"/>
                <a:ea typeface="宋体" panose="02010600030101010101" pitchFamily="2" charset="-122"/>
              </a:rPr>
              <a:t>％＝</a:t>
            </a:r>
            <a:r>
              <a:rPr lang="en-US" altLang="zh-CN" sz="2600" b="1" dirty="0">
                <a:latin typeface="宋体" panose="02010600030101010101" pitchFamily="2" charset="-122"/>
                <a:ea typeface="宋体" panose="02010600030101010101" pitchFamily="2" charset="-122"/>
              </a:rPr>
              <a:t>1.05</a:t>
            </a:r>
            <a:r>
              <a:rPr lang="zh-CN" altLang="en-US" sz="2600" b="1" dirty="0">
                <a:latin typeface="宋体" panose="02010600030101010101" pitchFamily="2" charset="-122"/>
                <a:ea typeface="宋体" panose="02010600030101010101" pitchFamily="2" charset="-122"/>
              </a:rPr>
              <a:t>（万元）</a:t>
            </a:r>
          </a:p>
          <a:p>
            <a:pPr>
              <a:lnSpc>
                <a:spcPct val="110000"/>
              </a:lnSpc>
            </a:pPr>
            <a:endParaRPr lang="zh-CN" altLang="en-US" sz="2600" b="1" dirty="0">
              <a:latin typeface="宋体" panose="02010600030101010101" pitchFamily="2" charset="-122"/>
              <a:ea typeface="宋体" panose="02010600030101010101" pitchFamily="2" charset="-122"/>
            </a:endParaRPr>
          </a:p>
          <a:p>
            <a:pPr>
              <a:lnSpc>
                <a:spcPct val="110000"/>
              </a:lnSpc>
            </a:pPr>
            <a:r>
              <a:rPr lang="zh-CN" altLang="en-US" sz="2600" b="1" dirty="0">
                <a:latin typeface="宋体" panose="02010600030101010101" pitchFamily="2" charset="-122"/>
                <a:ea typeface="宋体" panose="02010600030101010101" pitchFamily="2" charset="-122"/>
              </a:rPr>
              <a:t> 一般情况下，城建税不单独加收滞纳金或罚款。但是，如果纳税人缴纳了</a:t>
            </a:r>
            <a:r>
              <a:rPr lang="zh-CN" altLang="en-US" sz="2600" b="1" dirty="0">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三税</a:t>
            </a:r>
            <a:r>
              <a:rPr lang="zh-CN" altLang="en-US" sz="2600" b="1" dirty="0">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之后，却不按规定缴纳城建税的，则可以对其单独加收滞纳金，也可以单独进行罚款。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457200" y="457200"/>
            <a:ext cx="8229600" cy="1371600"/>
          </a:xfrm>
        </p:spPr>
        <p:txBody>
          <a:bodyPr vert="horz" wrap="square" lIns="0" tIns="0" rIns="0" bIns="0" anchor="t" anchorCtr="0"/>
          <a:lstStyle/>
          <a:p>
            <a:pPr eaLnBrk="1" hangingPunct="1">
              <a:buNone/>
            </a:pPr>
            <a:endParaRPr lang="zh-CN" altLang="zh-CN" dirty="0"/>
          </a:p>
        </p:txBody>
      </p:sp>
      <p:sp>
        <p:nvSpPr>
          <p:cNvPr id="8195" name="Rectangle 3"/>
          <p:cNvSpPr>
            <a:spLocks noGrp="1"/>
          </p:cNvSpPr>
          <p:nvPr>
            <p:ph type="body" idx="4294967295"/>
          </p:nvPr>
        </p:nvSpPr>
        <p:spPr>
          <a:xfrm>
            <a:off x="457200" y="1981200"/>
            <a:ext cx="8229600" cy="3886200"/>
          </a:xfrm>
        </p:spPr>
        <p:txBody>
          <a:bodyPr vert="horz" wrap="square" lIns="0" tIns="0" rIns="0" bIns="0" anchor="t" anchorCtr="0"/>
          <a:lstStyle/>
          <a:p>
            <a:pPr eaLnBrk="1" hangingPunct="1">
              <a:lnSpc>
                <a:spcPct val="90000"/>
              </a:lnSpc>
              <a:buNone/>
            </a:pPr>
            <a:r>
              <a:rPr lang="zh-CN" altLang="en-US" sz="2800" b="1" dirty="0"/>
              <a:t>根据消费税现行规定，下列属于消费税纳税人的有</a:t>
            </a:r>
            <a:r>
              <a:rPr lang="en-US" altLang="zh-CN" sz="2800" b="1" dirty="0"/>
              <a:t>(                  )</a:t>
            </a:r>
            <a:r>
              <a:rPr lang="zh-CN" altLang="en-US" sz="2800" b="1" dirty="0"/>
              <a:t>。（多选）</a:t>
            </a:r>
          </a:p>
          <a:p>
            <a:pPr eaLnBrk="1" hangingPunct="1">
              <a:lnSpc>
                <a:spcPct val="90000"/>
              </a:lnSpc>
              <a:buFontTx/>
              <a:buNone/>
            </a:pPr>
            <a:r>
              <a:rPr lang="zh-CN" altLang="en-US" sz="2800" b="1" dirty="0"/>
              <a:t>        </a:t>
            </a:r>
            <a:r>
              <a:rPr lang="en-US" altLang="zh-CN" sz="2800" b="1" dirty="0"/>
              <a:t>A</a:t>
            </a:r>
            <a:r>
              <a:rPr lang="zh-CN" altLang="en-US" sz="2800" b="1" dirty="0"/>
              <a:t>．钻石的进口商</a:t>
            </a:r>
          </a:p>
          <a:p>
            <a:pPr eaLnBrk="1" hangingPunct="1">
              <a:lnSpc>
                <a:spcPct val="90000"/>
              </a:lnSpc>
              <a:buFontTx/>
              <a:buNone/>
            </a:pPr>
            <a:r>
              <a:rPr lang="zh-CN" altLang="en-US" sz="2800" b="1" dirty="0"/>
              <a:t>        </a:t>
            </a:r>
            <a:r>
              <a:rPr lang="en-US" altLang="zh-CN" sz="2800" b="1" dirty="0"/>
              <a:t>B</a:t>
            </a:r>
            <a:r>
              <a:rPr lang="zh-CN" altLang="en-US" sz="2800" b="1" dirty="0"/>
              <a:t>．化妆品的生产商</a:t>
            </a:r>
          </a:p>
          <a:p>
            <a:pPr eaLnBrk="1" hangingPunct="1">
              <a:lnSpc>
                <a:spcPct val="90000"/>
              </a:lnSpc>
              <a:buFontTx/>
              <a:buNone/>
            </a:pPr>
            <a:r>
              <a:rPr lang="zh-CN" altLang="en-US" sz="2800" b="1" dirty="0"/>
              <a:t>        </a:t>
            </a:r>
            <a:r>
              <a:rPr lang="en-US" altLang="zh-CN" sz="2800" b="1" dirty="0"/>
              <a:t>C</a:t>
            </a:r>
            <a:r>
              <a:rPr lang="zh-CN" altLang="en-US" sz="2800" b="1" dirty="0"/>
              <a:t>．卷烟的批发商 </a:t>
            </a:r>
          </a:p>
          <a:p>
            <a:pPr eaLnBrk="1" hangingPunct="1">
              <a:lnSpc>
                <a:spcPct val="90000"/>
              </a:lnSpc>
              <a:buFontTx/>
              <a:buNone/>
            </a:pPr>
            <a:r>
              <a:rPr lang="zh-CN" altLang="en-US" sz="2800" b="1" dirty="0"/>
              <a:t>        </a:t>
            </a:r>
            <a:r>
              <a:rPr lang="en-US" altLang="zh-CN" sz="2800" b="1" dirty="0"/>
              <a:t>D</a:t>
            </a:r>
            <a:r>
              <a:rPr lang="zh-CN" altLang="en-US" sz="2800" b="1" dirty="0"/>
              <a:t>．金首饰的零售商</a:t>
            </a:r>
          </a:p>
          <a:p>
            <a:pPr eaLnBrk="1" hangingPunct="1">
              <a:lnSpc>
                <a:spcPct val="90000"/>
              </a:lnSpc>
              <a:buFontTx/>
              <a:buNone/>
            </a:pPr>
            <a:r>
              <a:rPr lang="zh-CN" altLang="en-US" sz="2800" b="1" dirty="0"/>
              <a:t>        </a:t>
            </a:r>
            <a:r>
              <a:rPr lang="en-US" altLang="zh-CN" sz="2800" b="1" dirty="0"/>
              <a:t>E</a:t>
            </a:r>
            <a:r>
              <a:rPr lang="zh-CN" altLang="en-US" sz="2800" b="1" dirty="0"/>
              <a:t>．啤酒的购买者</a:t>
            </a:r>
          </a:p>
          <a:p>
            <a:pPr eaLnBrk="1" hangingPunct="1">
              <a:lnSpc>
                <a:spcPct val="90000"/>
              </a:lnSpc>
              <a:buNone/>
            </a:pPr>
            <a:r>
              <a:rPr lang="zh-CN" altLang="en-US" sz="2800" b="1" dirty="0">
                <a:solidFill>
                  <a:schemeClr val="hlink"/>
                </a:solidFill>
              </a:rPr>
              <a:t>答案：</a:t>
            </a:r>
            <a:r>
              <a:rPr lang="en-US" altLang="zh-CN" sz="2800" b="1" dirty="0">
                <a:solidFill>
                  <a:schemeClr val="hlink"/>
                </a:solidFill>
              </a:rPr>
              <a:t>BCD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8194"/>
                                        </p:tgtEl>
                                        <p:attrNameLst>
                                          <p:attrName>style.visibility</p:attrName>
                                        </p:attrNameLst>
                                      </p:cBhvr>
                                      <p:to>
                                        <p:strVal val="visible"/>
                                      </p:to>
                                    </p:set>
                                    <p:animEffect transition="in" filter="fade">
                                      <p:cBhvr>
                                        <p:cTn id="7" dur="20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2000"/>
                                        <p:tgtEl>
                                          <p:spTgt spid="81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fade">
                                      <p:cBhvr>
                                        <p:cTn id="17" dur="2000"/>
                                        <p:tgtEl>
                                          <p:spTgt spid="81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fade">
                                      <p:cBhvr>
                                        <p:cTn id="22" dur="2000"/>
                                        <p:tgtEl>
                                          <p:spTgt spid="81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Effect transition="in" filter="fade">
                                      <p:cBhvr>
                                        <p:cTn id="27" dur="2000"/>
                                        <p:tgtEl>
                                          <p:spTgt spid="81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95">
                                            <p:txEl>
                                              <p:pRg st="4" end="4"/>
                                            </p:txEl>
                                          </p:spTgt>
                                        </p:tgtEl>
                                        <p:attrNameLst>
                                          <p:attrName>style.visibility</p:attrName>
                                        </p:attrNameLst>
                                      </p:cBhvr>
                                      <p:to>
                                        <p:strVal val="visible"/>
                                      </p:to>
                                    </p:set>
                                    <p:animEffect transition="in" filter="fade">
                                      <p:cBhvr>
                                        <p:cTn id="32" dur="2000"/>
                                        <p:tgtEl>
                                          <p:spTgt spid="819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Effect transition="in" filter="fade">
                                      <p:cBhvr>
                                        <p:cTn id="37" dur="2000"/>
                                        <p:tgtEl>
                                          <p:spTgt spid="819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195">
                                            <p:txEl>
                                              <p:pRg st="6" end="6"/>
                                            </p:txEl>
                                          </p:spTgt>
                                        </p:tgtEl>
                                        <p:attrNameLst>
                                          <p:attrName>style.visibility</p:attrName>
                                        </p:attrNameLst>
                                      </p:cBhvr>
                                      <p:to>
                                        <p:strVal val="visible"/>
                                      </p:to>
                                    </p:set>
                                    <p:animEffect transition="in" filter="fade">
                                      <p:cBhvr>
                                        <p:cTn id="42" dur="20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body" idx="4294967295"/>
          </p:nvPr>
        </p:nvSpPr>
        <p:spPr>
          <a:xfrm>
            <a:off x="539750" y="1557338"/>
            <a:ext cx="8147050" cy="4608512"/>
          </a:xfrm>
        </p:spPr>
        <p:txBody>
          <a:bodyPr vert="horz" wrap="square" lIns="0" tIns="0" rIns="0" bIns="0" anchor="t" anchorCtr="0"/>
          <a:lstStyle/>
          <a:p>
            <a:pPr algn="just" eaLnBrk="1" hangingPunct="1">
              <a:buNone/>
            </a:pPr>
            <a:r>
              <a:rPr lang="zh-CN" altLang="en-US" sz="2800" b="1" dirty="0">
                <a:latin typeface="宋体" panose="02010600030101010101" pitchFamily="2" charset="-122"/>
              </a:rPr>
              <a:t>消费税的征税范围为在中国境内生产、委托加工和进口 </a:t>
            </a:r>
            <a:r>
              <a:rPr lang="zh-CN" altLang="en-US" sz="2800" b="1" dirty="0">
                <a:latin typeface="Roman" pitchFamily="2" charset="0"/>
              </a:rPr>
              <a:t>“</a:t>
            </a:r>
            <a:r>
              <a:rPr lang="zh-CN" altLang="en-US" sz="2800" b="1" dirty="0">
                <a:latin typeface="宋体" panose="02010600030101010101" pitchFamily="2" charset="-122"/>
              </a:rPr>
              <a:t>应税消费品</a:t>
            </a:r>
            <a:r>
              <a:rPr lang="zh-CN" altLang="en-US" sz="2800" b="1" dirty="0">
                <a:latin typeface="Roman" pitchFamily="2" charset="0"/>
              </a:rPr>
              <a:t>”</a:t>
            </a:r>
            <a:r>
              <a:rPr lang="zh-CN" altLang="en-US" sz="2800" b="1" dirty="0">
                <a:latin typeface="宋体" panose="02010600030101010101" pitchFamily="2" charset="-122"/>
              </a:rPr>
              <a:t>，</a:t>
            </a:r>
            <a:r>
              <a:rPr lang="zh-CN" altLang="en-US" sz="2800" b="1" dirty="0"/>
              <a:t>以及国务院确定的销售条例规定的消费品</a:t>
            </a:r>
            <a:r>
              <a:rPr lang="zh-CN" altLang="en-US" sz="2800" b="1" dirty="0">
                <a:latin typeface="宋体" panose="02010600030101010101" pitchFamily="2" charset="-122"/>
              </a:rPr>
              <a:t>。</a:t>
            </a:r>
          </a:p>
          <a:p>
            <a:pPr algn="just" eaLnBrk="1" hangingPunct="1">
              <a:buNone/>
            </a:pPr>
            <a:r>
              <a:rPr lang="en-US" altLang="zh-CN" sz="2800" b="1" dirty="0">
                <a:latin typeface="宋体" panose="02010600030101010101" pitchFamily="2" charset="-122"/>
              </a:rPr>
              <a:t>1994</a:t>
            </a:r>
            <a:r>
              <a:rPr lang="zh-CN" altLang="en-US" sz="2800" b="1" dirty="0">
                <a:latin typeface="宋体" panose="02010600030101010101" pitchFamily="2" charset="-122"/>
              </a:rPr>
              <a:t>年设置了五大类：</a:t>
            </a:r>
          </a:p>
          <a:p>
            <a:pPr lvl="1" algn="just" eaLnBrk="1" hangingPunct="1"/>
            <a:r>
              <a:rPr lang="zh-CN" altLang="en-US" b="1" dirty="0">
                <a:latin typeface="宋体" panose="02010600030101010101" pitchFamily="2" charset="-122"/>
              </a:rPr>
              <a:t>有害的特殊消费品，如烟、酒和酒精、鞭炮、焰火等。</a:t>
            </a:r>
          </a:p>
          <a:p>
            <a:pPr lvl="1" algn="just" eaLnBrk="1" hangingPunct="1"/>
            <a:r>
              <a:rPr lang="zh-CN" altLang="en-US" b="1" dirty="0">
                <a:latin typeface="宋体" panose="02010600030101010101" pitchFamily="2" charset="-122"/>
              </a:rPr>
              <a:t>非生活必需品、奢侈品，如贵重首饰及珠宝玉石、化妆品等。</a:t>
            </a:r>
          </a:p>
          <a:p>
            <a:pPr lvl="1" algn="just" eaLnBrk="1" hangingPunct="1"/>
            <a:r>
              <a:rPr lang="zh-CN" altLang="en-US" b="1" dirty="0">
                <a:latin typeface="宋体" panose="02010600030101010101" pitchFamily="2" charset="-122"/>
              </a:rPr>
              <a:t>高能耗及高档次消费品，如小汽车，摩托车等</a:t>
            </a:r>
            <a:r>
              <a:rPr lang="en-US" altLang="zh-CN" b="1" dirty="0">
                <a:latin typeface="宋体" panose="02010600030101010101" pitchFamily="2" charset="-122"/>
              </a:rPr>
              <a:t>.</a:t>
            </a:r>
            <a:endParaRPr lang="en-US" altLang="zh-CN" sz="2400" b="1" dirty="0">
              <a:latin typeface="宋体" panose="02010600030101010101" pitchFamily="2" charset="-122"/>
            </a:endParaRPr>
          </a:p>
        </p:txBody>
      </p:sp>
      <p:sp>
        <p:nvSpPr>
          <p:cNvPr id="14339" name="Rectangle 3"/>
          <p:cNvSpPr>
            <a:spLocks noGrp="1"/>
          </p:cNvSpPr>
          <p:nvPr>
            <p:ph type="title" idx="4294967295"/>
          </p:nvPr>
        </p:nvSpPr>
        <p:spPr>
          <a:xfrm>
            <a:off x="623888" y="381000"/>
            <a:ext cx="7770812" cy="769938"/>
          </a:xfrm>
        </p:spPr>
        <p:txBody>
          <a:bodyPr vert="horz" wrap="square" lIns="0" tIns="0" rIns="0" bIns="0" anchor="t" anchorCtr="0"/>
          <a:lstStyle/>
          <a:p>
            <a:pPr eaLnBrk="1" hangingPunct="1">
              <a:buNone/>
            </a:pPr>
            <a:r>
              <a:rPr lang="zh-CN" altLang="en-US" sz="4000" dirty="0">
                <a:latin typeface="宋体" panose="02010600030101010101" pitchFamily="2" charset="-122"/>
              </a:rPr>
              <a:t>（二）、</a:t>
            </a:r>
            <a:r>
              <a:rPr lang="zh-CN" altLang="en-US" sz="3500" dirty="0">
                <a:latin typeface="宋体" panose="02010600030101010101" pitchFamily="2" charset="-122"/>
              </a:rPr>
              <a:t>消费税的征税范围</a:t>
            </a:r>
            <a:endParaRPr lang="zh-CN" altLang="en-US" sz="4000" dirty="0">
              <a:latin typeface="宋体" panose="02010600030101010101" pitchFamily="2" charset="-122"/>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457200" y="457200"/>
            <a:ext cx="8229600" cy="1371600"/>
          </a:xfrm>
        </p:spPr>
        <p:txBody>
          <a:bodyPr vert="horz" wrap="square" lIns="0" tIns="0" rIns="0" bIns="0" anchor="t" anchorCtr="0"/>
          <a:lstStyle/>
          <a:p>
            <a:pPr eaLnBrk="1" hangingPunct="1">
              <a:buNone/>
            </a:pPr>
            <a:endParaRPr lang="zh-CN" altLang="zh-CN" dirty="0"/>
          </a:p>
        </p:txBody>
      </p:sp>
      <p:sp>
        <p:nvSpPr>
          <p:cNvPr id="15363" name="Rectangle 3"/>
          <p:cNvSpPr>
            <a:spLocks noGrp="1"/>
          </p:cNvSpPr>
          <p:nvPr>
            <p:ph type="body" idx="4294967295"/>
          </p:nvPr>
        </p:nvSpPr>
        <p:spPr>
          <a:xfrm>
            <a:off x="457200" y="1981200"/>
            <a:ext cx="8229600" cy="3886200"/>
          </a:xfrm>
        </p:spPr>
        <p:txBody>
          <a:bodyPr vert="horz" wrap="square" lIns="0" tIns="0" rIns="0" bIns="0" anchor="t" anchorCtr="0"/>
          <a:lstStyle/>
          <a:p>
            <a:pPr lvl="1" algn="just" eaLnBrk="1" hangingPunct="1"/>
            <a:r>
              <a:rPr lang="zh-CN" altLang="en-US" sz="3200" b="1" dirty="0">
                <a:latin typeface="宋体" panose="02010600030101010101" pitchFamily="2" charset="-122"/>
              </a:rPr>
              <a:t>不可再生和替代的稀缺资源性消费品，如汽油，柴油等。</a:t>
            </a:r>
          </a:p>
          <a:p>
            <a:pPr lvl="1" algn="just" eaLnBrk="1" hangingPunct="1"/>
            <a:r>
              <a:rPr lang="zh-CN" altLang="en-US" sz="3200" b="1" dirty="0">
                <a:latin typeface="宋体" panose="02010600030101010101" pitchFamily="2" charset="-122"/>
              </a:rPr>
              <a:t>具有一定财政意义的消费品，如汽车轮胎等。</a:t>
            </a:r>
          </a:p>
          <a:p>
            <a:pPr eaLnBrk="1" hangingPunct="1">
              <a:buNone/>
            </a:pPr>
            <a:r>
              <a:rPr lang="en-US" altLang="zh-CN" sz="3200" b="1" dirty="0">
                <a:latin typeface="宋体" panose="02010600030101010101" pitchFamily="2" charset="-122"/>
              </a:rPr>
              <a:t>2006</a:t>
            </a:r>
            <a:r>
              <a:rPr lang="zh-CN" altLang="en-US" sz="3200" b="1" dirty="0">
                <a:latin typeface="宋体" panose="02010600030101010101" pitchFamily="2" charset="-122"/>
              </a:rPr>
              <a:t>年</a:t>
            </a:r>
            <a:r>
              <a:rPr lang="en-US" altLang="zh-CN" sz="3200" b="1" dirty="0">
                <a:latin typeface="宋体" panose="02010600030101010101" pitchFamily="2" charset="-122"/>
              </a:rPr>
              <a:t>4</a:t>
            </a:r>
            <a:r>
              <a:rPr lang="zh-CN" altLang="en-US" sz="3200" b="1" dirty="0">
                <a:latin typeface="宋体" panose="02010600030101010101" pitchFamily="2" charset="-122"/>
              </a:rPr>
              <a:t>月</a:t>
            </a:r>
            <a:r>
              <a:rPr lang="en-US" altLang="zh-CN" sz="3200" b="1" dirty="0">
                <a:latin typeface="宋体" panose="02010600030101010101" pitchFamily="2" charset="-122"/>
              </a:rPr>
              <a:t>1</a:t>
            </a:r>
            <a:r>
              <a:rPr lang="zh-CN" altLang="en-US" sz="3200" b="1" dirty="0">
                <a:latin typeface="宋体" panose="02010600030101010101" pitchFamily="2" charset="-122"/>
              </a:rPr>
              <a:t>日，财政部、国家税务总局对消费税的税目和税率结构进行了一次较大调整。税目的调整有增有减。</a:t>
            </a:r>
          </a:p>
          <a:p>
            <a:pPr eaLnBrk="1" hangingPunct="1">
              <a:buNone/>
            </a:pPr>
            <a:endParaRPr lang="en-US" altLang="zh-CN" sz="3200" b="1" dirty="0">
              <a:latin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2987ab0-10a4-4aa4-ae95-ff1672dc01e5"/>
  <p:tag name="COMMONDATA" val="eyJoZGlkIjoiZTA4NzIyN2MxYTlmMzQ1NGE2MjU5NWRkMjhlOGMxYTAifQ=="/>
</p:tagLst>
</file>

<file path=ppt/theme/theme1.xml><?xml version="1.0" encoding="utf-8"?>
<a:theme xmlns:a="http://schemas.openxmlformats.org/drawingml/2006/main" name="1_Office Theme">
  <a:themeElements>
    <a:clrScheme name="1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1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1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2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2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2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3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3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4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4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4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6589</Words>
  <Application>WPS 演示</Application>
  <PresentationFormat>全屏显示(4:3)</PresentationFormat>
  <Paragraphs>350</Paragraphs>
  <Slides>63</Slides>
  <Notes>1</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63</vt:i4>
      </vt:variant>
    </vt:vector>
  </HeadingPairs>
  <TitlesOfParts>
    <vt:vector size="68" baseType="lpstr">
      <vt:lpstr>1_Office Theme</vt:lpstr>
      <vt:lpstr>2_Office Theme</vt:lpstr>
      <vt:lpstr>3_Office Theme</vt:lpstr>
      <vt:lpstr>4_Office Theme</vt:lpstr>
      <vt:lpstr>Microsoft Office Word 97 - 2003 文档</vt:lpstr>
      <vt:lpstr>幻灯片 1</vt:lpstr>
      <vt:lpstr>幻灯片 2</vt:lpstr>
      <vt:lpstr>一、消费税的概念及我国消费税的特点</vt:lpstr>
      <vt:lpstr>幻灯片 4</vt:lpstr>
      <vt:lpstr>二、 我国消费税的纳税人、 征税范围和税率规定</vt:lpstr>
      <vt:lpstr>几种特殊的消费税纳税人</vt:lpstr>
      <vt:lpstr>幻灯片 7</vt:lpstr>
      <vt:lpstr>（二）、消费税的征税范围</vt:lpstr>
      <vt:lpstr>幻灯片 9</vt:lpstr>
      <vt:lpstr>征税范围（税目）的具体规定</vt:lpstr>
      <vt:lpstr>幻灯片 11</vt:lpstr>
      <vt:lpstr>幻灯片 12</vt:lpstr>
      <vt:lpstr>幻灯片 13</vt:lpstr>
      <vt:lpstr>（三）、消费税的税率</vt:lpstr>
      <vt:lpstr>消费税税目税率（税额）表</vt:lpstr>
      <vt:lpstr>幻灯片 16</vt:lpstr>
      <vt:lpstr>幻灯片 17</vt:lpstr>
      <vt:lpstr>幻灯片 18</vt:lpstr>
      <vt:lpstr>特殊税率规定：</vt:lpstr>
      <vt:lpstr>卷烟税目税率</vt:lpstr>
      <vt:lpstr>幻灯片 21</vt:lpstr>
      <vt:lpstr>幻灯片 22</vt:lpstr>
      <vt:lpstr>幻灯片 23</vt:lpstr>
      <vt:lpstr>成品油税率调整</vt:lpstr>
      <vt:lpstr>贵重首饰及珠宝玉石税率</vt:lpstr>
      <vt:lpstr>（四）、消费税的减免</vt:lpstr>
      <vt:lpstr>幻灯片 27</vt:lpstr>
      <vt:lpstr>三、消费税应纳税额计算</vt:lpstr>
      <vt:lpstr>幻灯片 29</vt:lpstr>
      <vt:lpstr>幻灯片 30</vt:lpstr>
      <vt:lpstr>幻灯片 31</vt:lpstr>
      <vt:lpstr>幻灯片 32</vt:lpstr>
      <vt:lpstr>应税消费品全国平均成本利润率</vt:lpstr>
      <vt:lpstr>幻灯片 34</vt:lpstr>
      <vt:lpstr>酒类税率规定</vt:lpstr>
      <vt:lpstr>幻灯片 36</vt:lpstr>
      <vt:lpstr>幻灯片 37</vt:lpstr>
      <vt:lpstr>四、 消费税的征收管理</vt:lpstr>
      <vt:lpstr>幻灯片 39</vt:lpstr>
      <vt:lpstr>幻灯片 40</vt:lpstr>
      <vt:lpstr>幻灯片 41</vt:lpstr>
      <vt:lpstr>幻灯片 42</vt:lpstr>
      <vt:lpstr>幻灯片 43</vt:lpstr>
      <vt:lpstr>幻灯片 44</vt:lpstr>
      <vt:lpstr>第二节 城市维护建设税 </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vector>
  </TitlesOfParts>
  <Manager>Kathy@CreativeTemplateSolutions.com</Manager>
  <Company>CTS Creative Template Solutions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Ferry Template</dc:title>
  <dc:subject>PowerPoint Template</dc:subject>
  <dc:creator>Presentation Helper</dc:creator>
  <dc:description>Created by Kathy Kensche</dc:description>
  <cp:lastModifiedBy>duyun</cp:lastModifiedBy>
  <cp:revision>69</cp:revision>
  <dcterms:created xsi:type="dcterms:W3CDTF">2007-05-31T17:14:00Z</dcterms:created>
  <dcterms:modified xsi:type="dcterms:W3CDTF">2022-12-02T13:52:40Z</dcterms:modified>
  <cp:category>Transport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7FB5504F213D4B589FED22958614DABC</vt:lpwstr>
  </property>
</Properties>
</file>